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15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06" r:id="rId1"/>
  </p:sldMasterIdLst>
  <p:notesMasterIdLst>
    <p:notesMasterId r:id="rId55"/>
  </p:notesMasterIdLst>
  <p:sldIdLst>
    <p:sldId id="256" r:id="rId2"/>
    <p:sldId id="274" r:id="rId3"/>
    <p:sldId id="276" r:id="rId4"/>
    <p:sldId id="299" r:id="rId5"/>
    <p:sldId id="277" r:id="rId6"/>
    <p:sldId id="275" r:id="rId7"/>
    <p:sldId id="279" r:id="rId8"/>
    <p:sldId id="298" r:id="rId9"/>
    <p:sldId id="300" r:id="rId10"/>
    <p:sldId id="278" r:id="rId11"/>
    <p:sldId id="284" r:id="rId12"/>
    <p:sldId id="281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306" r:id="rId22"/>
    <p:sldId id="303" r:id="rId23"/>
    <p:sldId id="301" r:id="rId24"/>
    <p:sldId id="302" r:id="rId25"/>
    <p:sldId id="307" r:id="rId26"/>
    <p:sldId id="308" r:id="rId27"/>
    <p:sldId id="280" r:id="rId28"/>
    <p:sldId id="305" r:id="rId29"/>
    <p:sldId id="282" r:id="rId30"/>
    <p:sldId id="283" r:id="rId31"/>
    <p:sldId id="304" r:id="rId32"/>
    <p:sldId id="271" r:id="rId33"/>
    <p:sldId id="296" r:id="rId34"/>
    <p:sldId id="272" r:id="rId35"/>
    <p:sldId id="273" r:id="rId36"/>
    <p:sldId id="297" r:id="rId37"/>
    <p:sldId id="285" r:id="rId38"/>
    <p:sldId id="286" r:id="rId39"/>
    <p:sldId id="295" r:id="rId40"/>
    <p:sldId id="270" r:id="rId41"/>
    <p:sldId id="262" r:id="rId42"/>
    <p:sldId id="267" r:id="rId43"/>
    <p:sldId id="268" r:id="rId44"/>
    <p:sldId id="269" r:id="rId45"/>
    <p:sldId id="264" r:id="rId46"/>
    <p:sldId id="265" r:id="rId47"/>
    <p:sldId id="266" r:id="rId48"/>
    <p:sldId id="263" r:id="rId49"/>
    <p:sldId id="257" r:id="rId50"/>
    <p:sldId id="258" r:id="rId51"/>
    <p:sldId id="259" r:id="rId52"/>
    <p:sldId id="260" r:id="rId53"/>
    <p:sldId id="261" r:id="rId54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337" autoAdjust="0"/>
    <p:restoredTop sz="94595"/>
  </p:normalViewPr>
  <p:slideViewPr>
    <p:cSldViewPr snapToGrid="0" snapToObjects="1">
      <p:cViewPr varScale="1">
        <p:scale>
          <a:sx n="102" d="100"/>
          <a:sy n="102" d="100"/>
        </p:scale>
        <p:origin x="13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C:\Users\DNP\Desktop\Sir-6thSec-2013\208Pb-276-18thSept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file:///C:\Users\DNP\Desktop\Sir-6thSec-2013\208Pb-276-18thSept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oleObject" Target="file:///C:\Users\DNP\Desktop\Deuterium%20expt\Nov-2013\New-OMP-25thNov\25thNov\0-mod-cut\Dist-L5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v>Calc</c:v>
          </c:tx>
          <c:spPr>
            <a:ln w="25400" cap="flat" cmpd="sng" algn="ctr">
              <a:solidFill>
                <a:schemeClr val="accent6"/>
              </a:solidFill>
              <a:prstDash val="solid"/>
            </a:ln>
            <a:effectLst/>
          </c:spPr>
          <c:marker>
            <c:symbol val="square"/>
            <c:size val="2"/>
            <c:spPr>
              <a:solidFill>
                <a:schemeClr val="lt1"/>
              </a:solidFill>
              <a:ln w="25400" cap="flat" cmpd="sng" algn="ctr">
                <a:solidFill>
                  <a:schemeClr val="accent6"/>
                </a:solidFill>
                <a:prstDash val="solid"/>
              </a:ln>
              <a:effectLst/>
            </c:spPr>
          </c:marker>
          <c:xVal>
            <c:numRef>
              <c:f>Sheet2!$M$1:$M$304</c:f>
              <c:numCache>
                <c:formatCode>General</c:formatCode>
                <c:ptCount val="304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  <c:pt idx="5">
                  <c:v>0.6</c:v>
                </c:pt>
                <c:pt idx="6">
                  <c:v>0.7</c:v>
                </c:pt>
                <c:pt idx="7">
                  <c:v>0.8</c:v>
                </c:pt>
                <c:pt idx="8">
                  <c:v>0.9</c:v>
                </c:pt>
                <c:pt idx="9">
                  <c:v>1.0</c:v>
                </c:pt>
                <c:pt idx="10">
                  <c:v>1.1</c:v>
                </c:pt>
                <c:pt idx="11">
                  <c:v>1.2</c:v>
                </c:pt>
                <c:pt idx="12">
                  <c:v>1.3</c:v>
                </c:pt>
                <c:pt idx="13">
                  <c:v>1.4</c:v>
                </c:pt>
                <c:pt idx="14">
                  <c:v>1.5</c:v>
                </c:pt>
                <c:pt idx="15">
                  <c:v>1.6</c:v>
                </c:pt>
                <c:pt idx="16">
                  <c:v>1.7</c:v>
                </c:pt>
                <c:pt idx="17">
                  <c:v>1.8</c:v>
                </c:pt>
                <c:pt idx="18">
                  <c:v>1.9</c:v>
                </c:pt>
                <c:pt idx="19">
                  <c:v>2.0</c:v>
                </c:pt>
                <c:pt idx="20">
                  <c:v>2.1</c:v>
                </c:pt>
                <c:pt idx="21">
                  <c:v>2.2</c:v>
                </c:pt>
                <c:pt idx="22">
                  <c:v>2.3</c:v>
                </c:pt>
                <c:pt idx="23">
                  <c:v>2.4</c:v>
                </c:pt>
                <c:pt idx="24">
                  <c:v>2.5</c:v>
                </c:pt>
                <c:pt idx="25">
                  <c:v>2.6</c:v>
                </c:pt>
                <c:pt idx="26">
                  <c:v>2.7</c:v>
                </c:pt>
                <c:pt idx="27">
                  <c:v>2.8</c:v>
                </c:pt>
                <c:pt idx="28">
                  <c:v>2.9</c:v>
                </c:pt>
                <c:pt idx="29">
                  <c:v>3.0</c:v>
                </c:pt>
                <c:pt idx="30">
                  <c:v>3.1</c:v>
                </c:pt>
                <c:pt idx="31">
                  <c:v>3.2</c:v>
                </c:pt>
                <c:pt idx="32">
                  <c:v>3.3</c:v>
                </c:pt>
                <c:pt idx="33">
                  <c:v>3.4</c:v>
                </c:pt>
                <c:pt idx="34">
                  <c:v>3.5</c:v>
                </c:pt>
                <c:pt idx="35">
                  <c:v>3.6</c:v>
                </c:pt>
                <c:pt idx="36">
                  <c:v>3.7</c:v>
                </c:pt>
                <c:pt idx="37">
                  <c:v>3.8</c:v>
                </c:pt>
                <c:pt idx="38">
                  <c:v>3.9</c:v>
                </c:pt>
                <c:pt idx="39">
                  <c:v>4.0</c:v>
                </c:pt>
                <c:pt idx="40">
                  <c:v>4.1</c:v>
                </c:pt>
                <c:pt idx="41">
                  <c:v>4.2</c:v>
                </c:pt>
                <c:pt idx="42">
                  <c:v>4.3</c:v>
                </c:pt>
                <c:pt idx="43">
                  <c:v>4.4</c:v>
                </c:pt>
                <c:pt idx="44">
                  <c:v>4.5</c:v>
                </c:pt>
                <c:pt idx="45">
                  <c:v>4.6</c:v>
                </c:pt>
                <c:pt idx="46">
                  <c:v>4.7</c:v>
                </c:pt>
                <c:pt idx="47">
                  <c:v>4.8</c:v>
                </c:pt>
                <c:pt idx="48">
                  <c:v>4.9</c:v>
                </c:pt>
                <c:pt idx="49">
                  <c:v>5.0</c:v>
                </c:pt>
                <c:pt idx="50">
                  <c:v>5.1</c:v>
                </c:pt>
                <c:pt idx="51">
                  <c:v>5.2</c:v>
                </c:pt>
                <c:pt idx="52">
                  <c:v>5.3</c:v>
                </c:pt>
                <c:pt idx="53">
                  <c:v>5.4</c:v>
                </c:pt>
                <c:pt idx="54">
                  <c:v>5.5</c:v>
                </c:pt>
                <c:pt idx="55">
                  <c:v>5.6</c:v>
                </c:pt>
                <c:pt idx="56">
                  <c:v>5.7</c:v>
                </c:pt>
                <c:pt idx="57">
                  <c:v>5.8</c:v>
                </c:pt>
                <c:pt idx="58">
                  <c:v>5.9</c:v>
                </c:pt>
                <c:pt idx="59">
                  <c:v>6.0</c:v>
                </c:pt>
                <c:pt idx="60">
                  <c:v>6.1</c:v>
                </c:pt>
                <c:pt idx="61">
                  <c:v>6.2</c:v>
                </c:pt>
                <c:pt idx="62">
                  <c:v>6.3</c:v>
                </c:pt>
                <c:pt idx="63">
                  <c:v>6.4</c:v>
                </c:pt>
                <c:pt idx="64">
                  <c:v>6.5</c:v>
                </c:pt>
                <c:pt idx="65">
                  <c:v>6.6</c:v>
                </c:pt>
                <c:pt idx="66">
                  <c:v>6.7</c:v>
                </c:pt>
                <c:pt idx="67">
                  <c:v>6.8</c:v>
                </c:pt>
                <c:pt idx="68">
                  <c:v>6.9</c:v>
                </c:pt>
                <c:pt idx="69">
                  <c:v>7.0</c:v>
                </c:pt>
                <c:pt idx="70">
                  <c:v>7.1</c:v>
                </c:pt>
                <c:pt idx="71">
                  <c:v>7.2</c:v>
                </c:pt>
                <c:pt idx="72">
                  <c:v>7.3</c:v>
                </c:pt>
                <c:pt idx="73">
                  <c:v>7.4</c:v>
                </c:pt>
                <c:pt idx="74">
                  <c:v>7.5</c:v>
                </c:pt>
                <c:pt idx="75">
                  <c:v>7.6</c:v>
                </c:pt>
                <c:pt idx="76">
                  <c:v>7.7</c:v>
                </c:pt>
                <c:pt idx="77">
                  <c:v>7.8</c:v>
                </c:pt>
                <c:pt idx="78">
                  <c:v>7.9</c:v>
                </c:pt>
                <c:pt idx="79">
                  <c:v>8.0</c:v>
                </c:pt>
                <c:pt idx="80">
                  <c:v>8.1</c:v>
                </c:pt>
                <c:pt idx="81">
                  <c:v>8.200000000000001</c:v>
                </c:pt>
                <c:pt idx="82">
                  <c:v>8.3</c:v>
                </c:pt>
                <c:pt idx="83">
                  <c:v>8.4</c:v>
                </c:pt>
                <c:pt idx="84">
                  <c:v>8.5</c:v>
                </c:pt>
                <c:pt idx="85">
                  <c:v>8.6</c:v>
                </c:pt>
                <c:pt idx="86">
                  <c:v>8.700000000000001</c:v>
                </c:pt>
                <c:pt idx="87">
                  <c:v>8.8</c:v>
                </c:pt>
                <c:pt idx="88">
                  <c:v>8.9</c:v>
                </c:pt>
                <c:pt idx="89">
                  <c:v>9.0</c:v>
                </c:pt>
                <c:pt idx="90">
                  <c:v>9.1</c:v>
                </c:pt>
                <c:pt idx="91">
                  <c:v>9.200000000000001</c:v>
                </c:pt>
                <c:pt idx="92">
                  <c:v>9.3</c:v>
                </c:pt>
                <c:pt idx="93">
                  <c:v>9.4</c:v>
                </c:pt>
                <c:pt idx="94">
                  <c:v>9.5</c:v>
                </c:pt>
                <c:pt idx="95">
                  <c:v>9.6</c:v>
                </c:pt>
                <c:pt idx="96">
                  <c:v>9.700000000000001</c:v>
                </c:pt>
                <c:pt idx="97">
                  <c:v>9.8</c:v>
                </c:pt>
                <c:pt idx="98">
                  <c:v>9.9</c:v>
                </c:pt>
                <c:pt idx="99">
                  <c:v>10.0</c:v>
                </c:pt>
                <c:pt idx="100">
                  <c:v>10.1</c:v>
                </c:pt>
                <c:pt idx="101">
                  <c:v>10.2</c:v>
                </c:pt>
                <c:pt idx="102">
                  <c:v>10.3</c:v>
                </c:pt>
                <c:pt idx="103">
                  <c:v>10.4</c:v>
                </c:pt>
                <c:pt idx="104">
                  <c:v>10.5</c:v>
                </c:pt>
                <c:pt idx="105">
                  <c:v>10.6</c:v>
                </c:pt>
                <c:pt idx="106">
                  <c:v>10.7</c:v>
                </c:pt>
                <c:pt idx="107">
                  <c:v>10.8</c:v>
                </c:pt>
                <c:pt idx="108">
                  <c:v>10.9</c:v>
                </c:pt>
                <c:pt idx="109">
                  <c:v>11.0</c:v>
                </c:pt>
                <c:pt idx="110">
                  <c:v>11.1</c:v>
                </c:pt>
                <c:pt idx="111">
                  <c:v>11.2</c:v>
                </c:pt>
                <c:pt idx="112">
                  <c:v>11.3</c:v>
                </c:pt>
                <c:pt idx="113">
                  <c:v>11.4</c:v>
                </c:pt>
                <c:pt idx="114">
                  <c:v>11.5</c:v>
                </c:pt>
                <c:pt idx="115">
                  <c:v>11.6</c:v>
                </c:pt>
                <c:pt idx="116">
                  <c:v>11.7</c:v>
                </c:pt>
                <c:pt idx="117">
                  <c:v>11.8</c:v>
                </c:pt>
                <c:pt idx="118">
                  <c:v>11.9</c:v>
                </c:pt>
                <c:pt idx="119">
                  <c:v>12.0</c:v>
                </c:pt>
                <c:pt idx="120">
                  <c:v>12.1</c:v>
                </c:pt>
                <c:pt idx="121">
                  <c:v>12.2</c:v>
                </c:pt>
                <c:pt idx="122">
                  <c:v>12.3</c:v>
                </c:pt>
                <c:pt idx="123">
                  <c:v>12.4</c:v>
                </c:pt>
                <c:pt idx="124">
                  <c:v>12.5</c:v>
                </c:pt>
                <c:pt idx="125">
                  <c:v>12.6</c:v>
                </c:pt>
                <c:pt idx="126">
                  <c:v>12.7</c:v>
                </c:pt>
                <c:pt idx="127">
                  <c:v>12.8</c:v>
                </c:pt>
                <c:pt idx="128">
                  <c:v>12.9</c:v>
                </c:pt>
                <c:pt idx="129">
                  <c:v>13.0</c:v>
                </c:pt>
                <c:pt idx="130">
                  <c:v>13.1</c:v>
                </c:pt>
                <c:pt idx="131">
                  <c:v>13.2</c:v>
                </c:pt>
                <c:pt idx="132">
                  <c:v>13.3</c:v>
                </c:pt>
                <c:pt idx="133">
                  <c:v>13.4</c:v>
                </c:pt>
                <c:pt idx="134">
                  <c:v>13.5</c:v>
                </c:pt>
                <c:pt idx="135">
                  <c:v>13.6</c:v>
                </c:pt>
                <c:pt idx="136">
                  <c:v>13.7</c:v>
                </c:pt>
                <c:pt idx="137">
                  <c:v>13.8</c:v>
                </c:pt>
                <c:pt idx="138">
                  <c:v>13.9</c:v>
                </c:pt>
                <c:pt idx="139">
                  <c:v>14.0</c:v>
                </c:pt>
                <c:pt idx="140">
                  <c:v>14.1</c:v>
                </c:pt>
                <c:pt idx="141">
                  <c:v>14.2</c:v>
                </c:pt>
                <c:pt idx="142">
                  <c:v>14.3</c:v>
                </c:pt>
                <c:pt idx="143">
                  <c:v>14.4</c:v>
                </c:pt>
                <c:pt idx="144">
                  <c:v>14.5</c:v>
                </c:pt>
                <c:pt idx="145">
                  <c:v>14.6</c:v>
                </c:pt>
                <c:pt idx="146">
                  <c:v>14.7</c:v>
                </c:pt>
                <c:pt idx="147">
                  <c:v>14.8</c:v>
                </c:pt>
                <c:pt idx="148">
                  <c:v>14.9</c:v>
                </c:pt>
                <c:pt idx="149">
                  <c:v>15.0</c:v>
                </c:pt>
                <c:pt idx="150">
                  <c:v>15.1</c:v>
                </c:pt>
                <c:pt idx="151">
                  <c:v>15.2</c:v>
                </c:pt>
                <c:pt idx="152">
                  <c:v>15.3</c:v>
                </c:pt>
                <c:pt idx="153">
                  <c:v>15.4</c:v>
                </c:pt>
                <c:pt idx="154">
                  <c:v>15.5</c:v>
                </c:pt>
                <c:pt idx="155">
                  <c:v>15.6</c:v>
                </c:pt>
                <c:pt idx="156">
                  <c:v>15.7</c:v>
                </c:pt>
                <c:pt idx="157">
                  <c:v>15.8</c:v>
                </c:pt>
                <c:pt idx="158">
                  <c:v>15.9</c:v>
                </c:pt>
                <c:pt idx="159">
                  <c:v>16.0</c:v>
                </c:pt>
                <c:pt idx="160">
                  <c:v>16.1</c:v>
                </c:pt>
                <c:pt idx="161">
                  <c:v>16.2</c:v>
                </c:pt>
                <c:pt idx="162">
                  <c:v>16.3</c:v>
                </c:pt>
                <c:pt idx="163">
                  <c:v>16.4</c:v>
                </c:pt>
                <c:pt idx="164">
                  <c:v>16.5</c:v>
                </c:pt>
                <c:pt idx="165">
                  <c:v>16.6</c:v>
                </c:pt>
                <c:pt idx="166">
                  <c:v>16.7</c:v>
                </c:pt>
                <c:pt idx="167">
                  <c:v>16.8</c:v>
                </c:pt>
                <c:pt idx="168">
                  <c:v>16.9</c:v>
                </c:pt>
                <c:pt idx="169">
                  <c:v>17.0</c:v>
                </c:pt>
                <c:pt idx="170">
                  <c:v>17.1</c:v>
                </c:pt>
                <c:pt idx="171">
                  <c:v>17.2</c:v>
                </c:pt>
                <c:pt idx="172">
                  <c:v>17.3</c:v>
                </c:pt>
                <c:pt idx="173">
                  <c:v>17.4</c:v>
                </c:pt>
                <c:pt idx="174">
                  <c:v>17.5</c:v>
                </c:pt>
                <c:pt idx="175">
                  <c:v>17.6</c:v>
                </c:pt>
                <c:pt idx="176">
                  <c:v>17.7</c:v>
                </c:pt>
                <c:pt idx="177">
                  <c:v>17.8</c:v>
                </c:pt>
                <c:pt idx="178">
                  <c:v>17.9</c:v>
                </c:pt>
                <c:pt idx="179">
                  <c:v>18.0</c:v>
                </c:pt>
                <c:pt idx="180">
                  <c:v>18.1</c:v>
                </c:pt>
                <c:pt idx="181">
                  <c:v>18.2</c:v>
                </c:pt>
                <c:pt idx="182">
                  <c:v>18.3</c:v>
                </c:pt>
                <c:pt idx="183">
                  <c:v>18.4</c:v>
                </c:pt>
                <c:pt idx="184">
                  <c:v>18.5</c:v>
                </c:pt>
                <c:pt idx="185">
                  <c:v>18.6</c:v>
                </c:pt>
                <c:pt idx="186">
                  <c:v>18.7</c:v>
                </c:pt>
                <c:pt idx="187">
                  <c:v>18.8</c:v>
                </c:pt>
                <c:pt idx="188">
                  <c:v>18.9</c:v>
                </c:pt>
                <c:pt idx="189">
                  <c:v>19.0</c:v>
                </c:pt>
                <c:pt idx="190">
                  <c:v>19.1</c:v>
                </c:pt>
                <c:pt idx="191">
                  <c:v>19.2</c:v>
                </c:pt>
                <c:pt idx="192">
                  <c:v>19.3</c:v>
                </c:pt>
                <c:pt idx="193">
                  <c:v>19.4</c:v>
                </c:pt>
                <c:pt idx="194">
                  <c:v>19.5</c:v>
                </c:pt>
                <c:pt idx="195">
                  <c:v>19.6</c:v>
                </c:pt>
                <c:pt idx="196">
                  <c:v>19.7</c:v>
                </c:pt>
                <c:pt idx="197">
                  <c:v>19.8</c:v>
                </c:pt>
                <c:pt idx="198">
                  <c:v>19.9</c:v>
                </c:pt>
                <c:pt idx="199">
                  <c:v>20.0</c:v>
                </c:pt>
                <c:pt idx="200">
                  <c:v>20.1</c:v>
                </c:pt>
                <c:pt idx="201">
                  <c:v>20.2</c:v>
                </c:pt>
                <c:pt idx="202">
                  <c:v>20.3</c:v>
                </c:pt>
                <c:pt idx="203">
                  <c:v>20.4</c:v>
                </c:pt>
                <c:pt idx="204">
                  <c:v>20.5</c:v>
                </c:pt>
                <c:pt idx="205">
                  <c:v>20.6</c:v>
                </c:pt>
                <c:pt idx="206">
                  <c:v>20.7</c:v>
                </c:pt>
                <c:pt idx="207">
                  <c:v>20.8</c:v>
                </c:pt>
                <c:pt idx="208">
                  <c:v>20.9</c:v>
                </c:pt>
                <c:pt idx="209">
                  <c:v>21.0</c:v>
                </c:pt>
                <c:pt idx="210">
                  <c:v>21.1</c:v>
                </c:pt>
                <c:pt idx="211">
                  <c:v>21.2</c:v>
                </c:pt>
                <c:pt idx="212">
                  <c:v>21.3</c:v>
                </c:pt>
                <c:pt idx="213">
                  <c:v>21.4</c:v>
                </c:pt>
                <c:pt idx="214">
                  <c:v>21.5</c:v>
                </c:pt>
                <c:pt idx="215">
                  <c:v>21.6</c:v>
                </c:pt>
                <c:pt idx="216">
                  <c:v>21.7</c:v>
                </c:pt>
                <c:pt idx="217">
                  <c:v>21.8</c:v>
                </c:pt>
                <c:pt idx="218">
                  <c:v>21.9</c:v>
                </c:pt>
                <c:pt idx="219">
                  <c:v>22.0</c:v>
                </c:pt>
                <c:pt idx="220">
                  <c:v>22.1</c:v>
                </c:pt>
                <c:pt idx="221">
                  <c:v>22.2</c:v>
                </c:pt>
                <c:pt idx="222">
                  <c:v>22.3</c:v>
                </c:pt>
                <c:pt idx="223">
                  <c:v>22.4</c:v>
                </c:pt>
                <c:pt idx="224">
                  <c:v>22.5</c:v>
                </c:pt>
                <c:pt idx="225">
                  <c:v>22.6</c:v>
                </c:pt>
                <c:pt idx="226">
                  <c:v>22.7</c:v>
                </c:pt>
                <c:pt idx="227">
                  <c:v>22.8</c:v>
                </c:pt>
                <c:pt idx="228">
                  <c:v>22.9</c:v>
                </c:pt>
                <c:pt idx="229">
                  <c:v>23.0</c:v>
                </c:pt>
                <c:pt idx="230">
                  <c:v>23.1</c:v>
                </c:pt>
                <c:pt idx="231">
                  <c:v>23.2</c:v>
                </c:pt>
                <c:pt idx="232">
                  <c:v>23.3</c:v>
                </c:pt>
                <c:pt idx="233">
                  <c:v>23.4</c:v>
                </c:pt>
                <c:pt idx="234">
                  <c:v>23.5</c:v>
                </c:pt>
                <c:pt idx="235">
                  <c:v>23.6</c:v>
                </c:pt>
                <c:pt idx="236">
                  <c:v>23.7</c:v>
                </c:pt>
                <c:pt idx="237">
                  <c:v>23.8</c:v>
                </c:pt>
                <c:pt idx="238">
                  <c:v>23.9</c:v>
                </c:pt>
                <c:pt idx="239">
                  <c:v>24.0</c:v>
                </c:pt>
                <c:pt idx="240">
                  <c:v>24.1</c:v>
                </c:pt>
                <c:pt idx="241">
                  <c:v>24.2</c:v>
                </c:pt>
                <c:pt idx="242">
                  <c:v>24.3</c:v>
                </c:pt>
                <c:pt idx="243">
                  <c:v>24.4</c:v>
                </c:pt>
                <c:pt idx="244">
                  <c:v>24.5</c:v>
                </c:pt>
                <c:pt idx="245">
                  <c:v>24.6</c:v>
                </c:pt>
                <c:pt idx="246">
                  <c:v>24.7</c:v>
                </c:pt>
                <c:pt idx="247">
                  <c:v>24.8</c:v>
                </c:pt>
                <c:pt idx="248">
                  <c:v>24.9</c:v>
                </c:pt>
                <c:pt idx="249">
                  <c:v>25.0</c:v>
                </c:pt>
                <c:pt idx="250">
                  <c:v>25.1</c:v>
                </c:pt>
                <c:pt idx="251">
                  <c:v>25.2</c:v>
                </c:pt>
                <c:pt idx="252">
                  <c:v>25.3</c:v>
                </c:pt>
                <c:pt idx="253">
                  <c:v>25.4</c:v>
                </c:pt>
                <c:pt idx="254">
                  <c:v>25.5</c:v>
                </c:pt>
                <c:pt idx="255">
                  <c:v>25.6</c:v>
                </c:pt>
                <c:pt idx="256">
                  <c:v>25.7</c:v>
                </c:pt>
                <c:pt idx="257">
                  <c:v>25.8</c:v>
                </c:pt>
                <c:pt idx="258">
                  <c:v>25.9</c:v>
                </c:pt>
                <c:pt idx="259">
                  <c:v>26.0</c:v>
                </c:pt>
                <c:pt idx="260">
                  <c:v>26.1</c:v>
                </c:pt>
                <c:pt idx="261">
                  <c:v>26.2</c:v>
                </c:pt>
                <c:pt idx="262">
                  <c:v>26.3</c:v>
                </c:pt>
                <c:pt idx="263">
                  <c:v>26.4</c:v>
                </c:pt>
                <c:pt idx="264">
                  <c:v>26.5</c:v>
                </c:pt>
                <c:pt idx="265">
                  <c:v>26.6</c:v>
                </c:pt>
                <c:pt idx="266">
                  <c:v>26.7</c:v>
                </c:pt>
                <c:pt idx="267">
                  <c:v>26.8</c:v>
                </c:pt>
                <c:pt idx="268">
                  <c:v>26.9</c:v>
                </c:pt>
                <c:pt idx="269">
                  <c:v>27.0</c:v>
                </c:pt>
                <c:pt idx="270">
                  <c:v>27.1</c:v>
                </c:pt>
                <c:pt idx="271">
                  <c:v>27.2</c:v>
                </c:pt>
                <c:pt idx="272">
                  <c:v>27.3</c:v>
                </c:pt>
                <c:pt idx="273">
                  <c:v>27.4</c:v>
                </c:pt>
                <c:pt idx="274">
                  <c:v>27.5</c:v>
                </c:pt>
                <c:pt idx="275">
                  <c:v>27.6</c:v>
                </c:pt>
                <c:pt idx="276">
                  <c:v>27.7</c:v>
                </c:pt>
                <c:pt idx="277">
                  <c:v>27.8</c:v>
                </c:pt>
                <c:pt idx="278">
                  <c:v>27.9</c:v>
                </c:pt>
                <c:pt idx="279">
                  <c:v>28.0</c:v>
                </c:pt>
                <c:pt idx="280">
                  <c:v>28.1</c:v>
                </c:pt>
                <c:pt idx="281">
                  <c:v>28.2</c:v>
                </c:pt>
                <c:pt idx="282">
                  <c:v>28.3</c:v>
                </c:pt>
                <c:pt idx="283">
                  <c:v>28.4</c:v>
                </c:pt>
                <c:pt idx="284">
                  <c:v>28.5</c:v>
                </c:pt>
                <c:pt idx="285">
                  <c:v>28.6</c:v>
                </c:pt>
                <c:pt idx="286">
                  <c:v>28.7</c:v>
                </c:pt>
                <c:pt idx="287">
                  <c:v>28.8</c:v>
                </c:pt>
                <c:pt idx="288">
                  <c:v>28.9</c:v>
                </c:pt>
                <c:pt idx="289">
                  <c:v>29.0</c:v>
                </c:pt>
                <c:pt idx="290">
                  <c:v>29.1</c:v>
                </c:pt>
                <c:pt idx="291">
                  <c:v>29.2</c:v>
                </c:pt>
                <c:pt idx="292">
                  <c:v>29.3</c:v>
                </c:pt>
                <c:pt idx="293">
                  <c:v>29.4</c:v>
                </c:pt>
                <c:pt idx="294">
                  <c:v>29.5</c:v>
                </c:pt>
                <c:pt idx="295">
                  <c:v>29.6</c:v>
                </c:pt>
                <c:pt idx="296">
                  <c:v>29.7</c:v>
                </c:pt>
                <c:pt idx="297">
                  <c:v>29.8</c:v>
                </c:pt>
                <c:pt idx="298">
                  <c:v>29.9</c:v>
                </c:pt>
                <c:pt idx="299">
                  <c:v>30.0</c:v>
                </c:pt>
              </c:numCache>
            </c:numRef>
          </c:xVal>
          <c:yVal>
            <c:numRef>
              <c:f>Sheet2!$N$1:$N$304</c:f>
              <c:numCache>
                <c:formatCode>0.00E+00</c:formatCode>
                <c:ptCount val="304"/>
                <c:pt idx="0">
                  <c:v>12.327</c:v>
                </c:pt>
                <c:pt idx="1">
                  <c:v>12.573</c:v>
                </c:pt>
                <c:pt idx="2">
                  <c:v>12.98</c:v>
                </c:pt>
                <c:pt idx="3">
                  <c:v>13.544</c:v>
                </c:pt>
                <c:pt idx="4">
                  <c:v>14.257</c:v>
                </c:pt>
                <c:pt idx="5">
                  <c:v>15.113</c:v>
                </c:pt>
                <c:pt idx="6">
                  <c:v>16.101</c:v>
                </c:pt>
                <c:pt idx="7">
                  <c:v>17.211</c:v>
                </c:pt>
                <c:pt idx="8">
                  <c:v>18.42899999999998</c:v>
                </c:pt>
                <c:pt idx="9">
                  <c:v>19.744</c:v>
                </c:pt>
                <c:pt idx="10">
                  <c:v>21.14</c:v>
                </c:pt>
                <c:pt idx="11">
                  <c:v>22.602</c:v>
                </c:pt>
                <c:pt idx="12">
                  <c:v>24.114</c:v>
                </c:pt>
                <c:pt idx="13">
                  <c:v>25.66</c:v>
                </c:pt>
                <c:pt idx="14">
                  <c:v>27.225</c:v>
                </c:pt>
                <c:pt idx="15">
                  <c:v>28.793</c:v>
                </c:pt>
                <c:pt idx="16">
                  <c:v>30.348</c:v>
                </c:pt>
                <c:pt idx="17">
                  <c:v>31.876</c:v>
                </c:pt>
                <c:pt idx="18">
                  <c:v>33.363</c:v>
                </c:pt>
                <c:pt idx="19">
                  <c:v>34.798</c:v>
                </c:pt>
                <c:pt idx="20">
                  <c:v>36.17</c:v>
                </c:pt>
                <c:pt idx="21">
                  <c:v>37.469</c:v>
                </c:pt>
                <c:pt idx="22">
                  <c:v>38.69</c:v>
                </c:pt>
                <c:pt idx="23">
                  <c:v>39.828</c:v>
                </c:pt>
                <c:pt idx="24">
                  <c:v>40.881</c:v>
                </c:pt>
                <c:pt idx="25">
                  <c:v>41.848</c:v>
                </c:pt>
                <c:pt idx="26">
                  <c:v>42.73300000000001</c:v>
                </c:pt>
                <c:pt idx="27">
                  <c:v>43.541</c:v>
                </c:pt>
                <c:pt idx="28">
                  <c:v>44.28</c:v>
                </c:pt>
                <c:pt idx="29">
                  <c:v>44.958</c:v>
                </c:pt>
                <c:pt idx="30">
                  <c:v>45.588</c:v>
                </c:pt>
                <c:pt idx="31">
                  <c:v>46.184</c:v>
                </c:pt>
                <c:pt idx="32">
                  <c:v>46.759</c:v>
                </c:pt>
                <c:pt idx="33">
                  <c:v>47.332</c:v>
                </c:pt>
                <c:pt idx="34">
                  <c:v>47.917</c:v>
                </c:pt>
                <c:pt idx="35">
                  <c:v>48.532</c:v>
                </c:pt>
                <c:pt idx="36">
                  <c:v>49.194</c:v>
                </c:pt>
                <c:pt idx="37">
                  <c:v>49.919</c:v>
                </c:pt>
                <c:pt idx="38">
                  <c:v>50.72</c:v>
                </c:pt>
                <c:pt idx="39">
                  <c:v>51.611</c:v>
                </c:pt>
                <c:pt idx="40">
                  <c:v>52.603</c:v>
                </c:pt>
                <c:pt idx="41">
                  <c:v>53.702</c:v>
                </c:pt>
                <c:pt idx="42">
                  <c:v>54.915</c:v>
                </c:pt>
                <c:pt idx="43">
                  <c:v>56.241</c:v>
                </c:pt>
                <c:pt idx="44">
                  <c:v>57.68</c:v>
                </c:pt>
                <c:pt idx="45">
                  <c:v>59.225</c:v>
                </c:pt>
                <c:pt idx="46">
                  <c:v>60.866</c:v>
                </c:pt>
                <c:pt idx="47">
                  <c:v>62.58900000000001</c:v>
                </c:pt>
                <c:pt idx="48">
                  <c:v>64.37799999999998</c:v>
                </c:pt>
                <c:pt idx="49">
                  <c:v>66.212</c:v>
                </c:pt>
                <c:pt idx="50">
                  <c:v>68.06800000000001</c:v>
                </c:pt>
                <c:pt idx="51">
                  <c:v>69.918</c:v>
                </c:pt>
                <c:pt idx="52">
                  <c:v>71.736</c:v>
                </c:pt>
                <c:pt idx="53">
                  <c:v>73.49</c:v>
                </c:pt>
                <c:pt idx="54">
                  <c:v>75.15</c:v>
                </c:pt>
                <c:pt idx="55">
                  <c:v>76.68499999999997</c:v>
                </c:pt>
                <c:pt idx="56">
                  <c:v>78.064</c:v>
                </c:pt>
                <c:pt idx="57">
                  <c:v>79.257</c:v>
                </c:pt>
                <c:pt idx="58">
                  <c:v>80.237</c:v>
                </c:pt>
                <c:pt idx="59">
                  <c:v>80.978</c:v>
                </c:pt>
                <c:pt idx="60">
                  <c:v>81.457</c:v>
                </c:pt>
                <c:pt idx="61">
                  <c:v>81.65499999999998</c:v>
                </c:pt>
                <c:pt idx="62">
                  <c:v>81.557</c:v>
                </c:pt>
                <c:pt idx="63">
                  <c:v>81.15299999999995</c:v>
                </c:pt>
                <c:pt idx="64">
                  <c:v>80.435</c:v>
                </c:pt>
                <c:pt idx="65">
                  <c:v>79.403</c:v>
                </c:pt>
                <c:pt idx="66">
                  <c:v>78.05899999999998</c:v>
                </c:pt>
                <c:pt idx="67">
                  <c:v>76.411</c:v>
                </c:pt>
                <c:pt idx="68">
                  <c:v>74.472</c:v>
                </c:pt>
                <c:pt idx="69">
                  <c:v>72.259</c:v>
                </c:pt>
                <c:pt idx="70">
                  <c:v>69.793</c:v>
                </c:pt>
                <c:pt idx="71">
                  <c:v>67.097</c:v>
                </c:pt>
                <c:pt idx="72">
                  <c:v>64.201</c:v>
                </c:pt>
                <c:pt idx="73">
                  <c:v>61.134</c:v>
                </c:pt>
                <c:pt idx="74">
                  <c:v>57.93</c:v>
                </c:pt>
                <c:pt idx="75">
                  <c:v>54.621</c:v>
                </c:pt>
                <c:pt idx="76">
                  <c:v>51.244</c:v>
                </c:pt>
                <c:pt idx="77">
                  <c:v>47.83300000000001</c:v>
                </c:pt>
                <c:pt idx="78">
                  <c:v>44.42400000000001</c:v>
                </c:pt>
                <c:pt idx="79">
                  <c:v>41.051</c:v>
                </c:pt>
                <c:pt idx="80">
                  <c:v>37.746</c:v>
                </c:pt>
                <c:pt idx="81">
                  <c:v>34.54</c:v>
                </c:pt>
                <c:pt idx="82">
                  <c:v>31.462</c:v>
                </c:pt>
                <c:pt idx="83">
                  <c:v>28.538</c:v>
                </c:pt>
                <c:pt idx="84">
                  <c:v>25.792</c:v>
                </c:pt>
                <c:pt idx="85">
                  <c:v>23.241</c:v>
                </c:pt>
                <c:pt idx="86">
                  <c:v>20.904</c:v>
                </c:pt>
                <c:pt idx="87">
                  <c:v>18.792</c:v>
                </c:pt>
                <c:pt idx="88">
                  <c:v>16.914</c:v>
                </c:pt>
                <c:pt idx="89">
                  <c:v>15.277</c:v>
                </c:pt>
                <c:pt idx="90">
                  <c:v>13.882</c:v>
                </c:pt>
                <c:pt idx="91">
                  <c:v>12.727</c:v>
                </c:pt>
                <c:pt idx="92">
                  <c:v>11.808</c:v>
                </c:pt>
                <c:pt idx="93">
                  <c:v>11.118</c:v>
                </c:pt>
                <c:pt idx="94">
                  <c:v>10.646</c:v>
                </c:pt>
                <c:pt idx="95">
                  <c:v>10.38</c:v>
                </c:pt>
                <c:pt idx="96">
                  <c:v>10.304</c:v>
                </c:pt>
                <c:pt idx="97">
                  <c:v>10.402</c:v>
                </c:pt>
                <c:pt idx="98">
                  <c:v>10.656</c:v>
                </c:pt>
                <c:pt idx="99">
                  <c:v>11.046</c:v>
                </c:pt>
                <c:pt idx="100">
                  <c:v>11.552</c:v>
                </c:pt>
                <c:pt idx="101">
                  <c:v>12.154</c:v>
                </c:pt>
                <c:pt idx="102">
                  <c:v>12.831</c:v>
                </c:pt>
                <c:pt idx="103">
                  <c:v>13.562</c:v>
                </c:pt>
                <c:pt idx="104">
                  <c:v>14.328</c:v>
                </c:pt>
                <c:pt idx="105">
                  <c:v>15.108</c:v>
                </c:pt>
                <c:pt idx="106">
                  <c:v>15.885</c:v>
                </c:pt>
                <c:pt idx="107">
                  <c:v>16.64099999999999</c:v>
                </c:pt>
                <c:pt idx="108">
                  <c:v>17.361</c:v>
                </c:pt>
                <c:pt idx="109">
                  <c:v>18.029</c:v>
                </c:pt>
                <c:pt idx="110">
                  <c:v>18.633</c:v>
                </c:pt>
                <c:pt idx="111">
                  <c:v>19.162</c:v>
                </c:pt>
                <c:pt idx="112">
                  <c:v>19.607</c:v>
                </c:pt>
                <c:pt idx="113">
                  <c:v>19.959</c:v>
                </c:pt>
                <c:pt idx="114">
                  <c:v>20.213</c:v>
                </c:pt>
                <c:pt idx="115">
                  <c:v>20.366</c:v>
                </c:pt>
                <c:pt idx="116">
                  <c:v>20.414</c:v>
                </c:pt>
                <c:pt idx="117">
                  <c:v>20.35900000000001</c:v>
                </c:pt>
                <c:pt idx="118">
                  <c:v>20.2</c:v>
                </c:pt>
                <c:pt idx="119">
                  <c:v>19.94</c:v>
                </c:pt>
                <c:pt idx="120">
                  <c:v>19.585</c:v>
                </c:pt>
                <c:pt idx="121">
                  <c:v>19.139</c:v>
                </c:pt>
                <c:pt idx="122">
                  <c:v>18.60900000000001</c:v>
                </c:pt>
                <c:pt idx="123">
                  <c:v>18.002</c:v>
                </c:pt>
                <c:pt idx="124">
                  <c:v>17.328</c:v>
                </c:pt>
                <c:pt idx="125">
                  <c:v>16.595</c:v>
                </c:pt>
                <c:pt idx="126">
                  <c:v>15.814</c:v>
                </c:pt>
                <c:pt idx="127">
                  <c:v>14.994</c:v>
                </c:pt>
                <c:pt idx="128">
                  <c:v>14.147</c:v>
                </c:pt>
                <c:pt idx="129">
                  <c:v>13.282</c:v>
                </c:pt>
                <c:pt idx="130">
                  <c:v>12.409</c:v>
                </c:pt>
                <c:pt idx="131">
                  <c:v>11.539</c:v>
                </c:pt>
                <c:pt idx="132">
                  <c:v>10.682</c:v>
                </c:pt>
                <c:pt idx="133">
                  <c:v>9.8472</c:v>
                </c:pt>
                <c:pt idx="134">
                  <c:v>9.042200000000001</c:v>
                </c:pt>
                <c:pt idx="135">
                  <c:v>8.2754</c:v>
                </c:pt>
                <c:pt idx="136">
                  <c:v>7.5535</c:v>
                </c:pt>
                <c:pt idx="137">
                  <c:v>6.8827</c:v>
                </c:pt>
                <c:pt idx="138">
                  <c:v>6.267999999999992</c:v>
                </c:pt>
                <c:pt idx="139">
                  <c:v>5.7134</c:v>
                </c:pt>
                <c:pt idx="140">
                  <c:v>5.222</c:v>
                </c:pt>
                <c:pt idx="141">
                  <c:v>4.7956</c:v>
                </c:pt>
                <c:pt idx="142">
                  <c:v>4.4353</c:v>
                </c:pt>
                <c:pt idx="143">
                  <c:v>4.1408</c:v>
                </c:pt>
                <c:pt idx="144">
                  <c:v>3.9112</c:v>
                </c:pt>
                <c:pt idx="145">
                  <c:v>3.7444</c:v>
                </c:pt>
                <c:pt idx="146">
                  <c:v>3.6377</c:v>
                </c:pt>
                <c:pt idx="147">
                  <c:v>3.5875</c:v>
                </c:pt>
                <c:pt idx="148">
                  <c:v>3.5895</c:v>
                </c:pt>
                <c:pt idx="149">
                  <c:v>3.639</c:v>
                </c:pt>
                <c:pt idx="150">
                  <c:v>3.7306</c:v>
                </c:pt>
                <c:pt idx="151">
                  <c:v>3.858699999999998</c:v>
                </c:pt>
                <c:pt idx="152">
                  <c:v>4.017399999999999</c:v>
                </c:pt>
                <c:pt idx="153">
                  <c:v>4.2006</c:v>
                </c:pt>
                <c:pt idx="154">
                  <c:v>4.4022</c:v>
                </c:pt>
                <c:pt idx="155">
                  <c:v>4.6162</c:v>
                </c:pt>
                <c:pt idx="156">
                  <c:v>4.8367</c:v>
                </c:pt>
                <c:pt idx="157">
                  <c:v>5.057899999999996</c:v>
                </c:pt>
                <c:pt idx="158">
                  <c:v>5.2747</c:v>
                </c:pt>
                <c:pt idx="159">
                  <c:v>5.482</c:v>
                </c:pt>
                <c:pt idx="160">
                  <c:v>5.6754</c:v>
                </c:pt>
                <c:pt idx="161">
                  <c:v>5.8507</c:v>
                </c:pt>
                <c:pt idx="162">
                  <c:v>6.004599999999995</c:v>
                </c:pt>
                <c:pt idx="163">
                  <c:v>6.134199999999995</c:v>
                </c:pt>
                <c:pt idx="164">
                  <c:v>6.237</c:v>
                </c:pt>
                <c:pt idx="165">
                  <c:v>6.3113</c:v>
                </c:pt>
                <c:pt idx="166">
                  <c:v>6.355999999999992</c:v>
                </c:pt>
                <c:pt idx="167">
                  <c:v>6.3704</c:v>
                </c:pt>
                <c:pt idx="168">
                  <c:v>6.354399999999996</c:v>
                </c:pt>
                <c:pt idx="169">
                  <c:v>6.3085</c:v>
                </c:pt>
                <c:pt idx="170">
                  <c:v>6.2335</c:v>
                </c:pt>
                <c:pt idx="171">
                  <c:v>6.1307</c:v>
                </c:pt>
                <c:pt idx="172">
                  <c:v>6.0019</c:v>
                </c:pt>
                <c:pt idx="173">
                  <c:v>5.8491</c:v>
                </c:pt>
                <c:pt idx="174">
                  <c:v>5.674599999999992</c:v>
                </c:pt>
                <c:pt idx="175">
                  <c:v>5.4809</c:v>
                </c:pt>
                <c:pt idx="176">
                  <c:v>5.2707</c:v>
                </c:pt>
                <c:pt idx="177">
                  <c:v>5.0469</c:v>
                </c:pt>
                <c:pt idx="178">
                  <c:v>4.812499999999996</c:v>
                </c:pt>
                <c:pt idx="179">
                  <c:v>4.5702</c:v>
                </c:pt>
                <c:pt idx="180">
                  <c:v>4.323099999999997</c:v>
                </c:pt>
                <c:pt idx="181">
                  <c:v>4.074</c:v>
                </c:pt>
                <c:pt idx="182">
                  <c:v>3.8256</c:v>
                </c:pt>
                <c:pt idx="183">
                  <c:v>3.5804</c:v>
                </c:pt>
                <c:pt idx="184">
                  <c:v>3.3411</c:v>
                </c:pt>
                <c:pt idx="185">
                  <c:v>3.1097</c:v>
                </c:pt>
                <c:pt idx="186">
                  <c:v>2.8883</c:v>
                </c:pt>
                <c:pt idx="187">
                  <c:v>2.6787</c:v>
                </c:pt>
                <c:pt idx="188">
                  <c:v>2.4824</c:v>
                </c:pt>
                <c:pt idx="189">
                  <c:v>2.3008</c:v>
                </c:pt>
                <c:pt idx="190">
                  <c:v>2.1348</c:v>
                </c:pt>
                <c:pt idx="191">
                  <c:v>1.9852</c:v>
                </c:pt>
                <c:pt idx="192">
                  <c:v>1.8525</c:v>
                </c:pt>
                <c:pt idx="193">
                  <c:v>1.737</c:v>
                </c:pt>
                <c:pt idx="194">
                  <c:v>1.6388</c:v>
                </c:pt>
                <c:pt idx="195">
                  <c:v>1.5576</c:v>
                </c:pt>
                <c:pt idx="196">
                  <c:v>1.4929</c:v>
                </c:pt>
                <c:pt idx="197">
                  <c:v>1.4443</c:v>
                </c:pt>
                <c:pt idx="198">
                  <c:v>1.4108</c:v>
                </c:pt>
                <c:pt idx="199">
                  <c:v>1.3915</c:v>
                </c:pt>
                <c:pt idx="200">
                  <c:v>1.3853</c:v>
                </c:pt>
                <c:pt idx="201">
                  <c:v>1.391</c:v>
                </c:pt>
                <c:pt idx="202">
                  <c:v>1.4073</c:v>
                </c:pt>
                <c:pt idx="203">
                  <c:v>1.4327</c:v>
                </c:pt>
                <c:pt idx="204">
                  <c:v>1.4658</c:v>
                </c:pt>
                <c:pt idx="205">
                  <c:v>1.5051</c:v>
                </c:pt>
                <c:pt idx="206">
                  <c:v>1.5492</c:v>
                </c:pt>
                <c:pt idx="207">
                  <c:v>1.5965</c:v>
                </c:pt>
                <c:pt idx="208">
                  <c:v>1.6455</c:v>
                </c:pt>
                <c:pt idx="209">
                  <c:v>1.695</c:v>
                </c:pt>
                <c:pt idx="210">
                  <c:v>1.7435</c:v>
                </c:pt>
                <c:pt idx="211">
                  <c:v>1.7898</c:v>
                </c:pt>
                <c:pt idx="212">
                  <c:v>1.8329</c:v>
                </c:pt>
                <c:pt idx="213">
                  <c:v>1.8716</c:v>
                </c:pt>
                <c:pt idx="214">
                  <c:v>1.905</c:v>
                </c:pt>
                <c:pt idx="215">
                  <c:v>1.9324</c:v>
                </c:pt>
                <c:pt idx="216">
                  <c:v>1.9532</c:v>
                </c:pt>
                <c:pt idx="217">
                  <c:v>1.9669</c:v>
                </c:pt>
                <c:pt idx="218">
                  <c:v>1.9731</c:v>
                </c:pt>
                <c:pt idx="219">
                  <c:v>1.9716</c:v>
                </c:pt>
                <c:pt idx="220">
                  <c:v>1.9623</c:v>
                </c:pt>
                <c:pt idx="221">
                  <c:v>1.9454</c:v>
                </c:pt>
                <c:pt idx="222">
                  <c:v>1.9209</c:v>
                </c:pt>
                <c:pt idx="223">
                  <c:v>1.8893</c:v>
                </c:pt>
                <c:pt idx="224">
                  <c:v>1.8509</c:v>
                </c:pt>
                <c:pt idx="225">
                  <c:v>1.8062</c:v>
                </c:pt>
                <c:pt idx="226">
                  <c:v>1.7559</c:v>
                </c:pt>
                <c:pt idx="227">
                  <c:v>1.7005</c:v>
                </c:pt>
                <c:pt idx="228">
                  <c:v>1.6409</c:v>
                </c:pt>
                <c:pt idx="229">
                  <c:v>1.5776</c:v>
                </c:pt>
                <c:pt idx="230">
                  <c:v>1.5116</c:v>
                </c:pt>
                <c:pt idx="231">
                  <c:v>1.4436</c:v>
                </c:pt>
                <c:pt idx="232">
                  <c:v>1.3744</c:v>
                </c:pt>
                <c:pt idx="233">
                  <c:v>1.3047</c:v>
                </c:pt>
                <c:pt idx="234">
                  <c:v>1.2354</c:v>
                </c:pt>
                <c:pt idx="235">
                  <c:v>1.167</c:v>
                </c:pt>
                <c:pt idx="236">
                  <c:v>1.1002</c:v>
                </c:pt>
                <c:pt idx="237">
                  <c:v>1.0357</c:v>
                </c:pt>
                <c:pt idx="238">
                  <c:v>0.97398</c:v>
                </c:pt>
                <c:pt idx="239">
                  <c:v>0.9155</c:v>
                </c:pt>
                <c:pt idx="240">
                  <c:v>0.86066</c:v>
                </c:pt>
                <c:pt idx="241">
                  <c:v>0.8098</c:v>
                </c:pt>
                <c:pt idx="242">
                  <c:v>0.76316</c:v>
                </c:pt>
                <c:pt idx="243">
                  <c:v>0.72093</c:v>
                </c:pt>
                <c:pt idx="244">
                  <c:v>0.68321</c:v>
                </c:pt>
                <c:pt idx="245">
                  <c:v>0.65005</c:v>
                </c:pt>
                <c:pt idx="246">
                  <c:v>0.6214</c:v>
                </c:pt>
                <c:pt idx="247">
                  <c:v>0.5972</c:v>
                </c:pt>
                <c:pt idx="248">
                  <c:v>0.57729</c:v>
                </c:pt>
                <c:pt idx="249">
                  <c:v>0.56147</c:v>
                </c:pt>
                <c:pt idx="250">
                  <c:v>0.54952</c:v>
                </c:pt>
                <c:pt idx="251">
                  <c:v>0.54116</c:v>
                </c:pt>
                <c:pt idx="252">
                  <c:v>0.53608</c:v>
                </c:pt>
                <c:pt idx="253">
                  <c:v>0.53394</c:v>
                </c:pt>
                <c:pt idx="254">
                  <c:v>0.5344</c:v>
                </c:pt>
                <c:pt idx="255">
                  <c:v>0.5371</c:v>
                </c:pt>
                <c:pt idx="256">
                  <c:v>0.54166</c:v>
                </c:pt>
                <c:pt idx="257">
                  <c:v>0.54772</c:v>
                </c:pt>
                <c:pt idx="258">
                  <c:v>0.5549</c:v>
                </c:pt>
                <c:pt idx="259">
                  <c:v>0.56286</c:v>
                </c:pt>
                <c:pt idx="260">
                  <c:v>0.57125</c:v>
                </c:pt>
                <c:pt idx="261">
                  <c:v>0.57975</c:v>
                </c:pt>
                <c:pt idx="262">
                  <c:v>0.58804</c:v>
                </c:pt>
                <c:pt idx="263">
                  <c:v>0.59585</c:v>
                </c:pt>
                <c:pt idx="264">
                  <c:v>0.60291</c:v>
                </c:pt>
                <c:pt idx="265">
                  <c:v>0.60901</c:v>
                </c:pt>
                <c:pt idx="266">
                  <c:v>0.61393</c:v>
                </c:pt>
                <c:pt idx="267">
                  <c:v>0.61751</c:v>
                </c:pt>
                <c:pt idx="268">
                  <c:v>0.6196</c:v>
                </c:pt>
                <c:pt idx="269">
                  <c:v>0.6201</c:v>
                </c:pt>
                <c:pt idx="270">
                  <c:v>0.61893</c:v>
                </c:pt>
                <c:pt idx="271">
                  <c:v>0.61604</c:v>
                </c:pt>
                <c:pt idx="272">
                  <c:v>0.6114</c:v>
                </c:pt>
                <c:pt idx="273">
                  <c:v>0.60502</c:v>
                </c:pt>
                <c:pt idx="274">
                  <c:v>0.59694</c:v>
                </c:pt>
                <c:pt idx="275">
                  <c:v>0.58723</c:v>
                </c:pt>
                <c:pt idx="276">
                  <c:v>0.57595</c:v>
                </c:pt>
                <c:pt idx="277">
                  <c:v>0.56322</c:v>
                </c:pt>
                <c:pt idx="278">
                  <c:v>0.54916</c:v>
                </c:pt>
                <c:pt idx="279">
                  <c:v>0.53391</c:v>
                </c:pt>
                <c:pt idx="280">
                  <c:v>0.51762</c:v>
                </c:pt>
                <c:pt idx="281">
                  <c:v>0.50045</c:v>
                </c:pt>
                <c:pt idx="282">
                  <c:v>0.48258</c:v>
                </c:pt>
                <c:pt idx="283">
                  <c:v>0.46419</c:v>
                </c:pt>
                <c:pt idx="284">
                  <c:v>0.44545</c:v>
                </c:pt>
                <c:pt idx="285">
                  <c:v>0.42656</c:v>
                </c:pt>
                <c:pt idx="286">
                  <c:v>0.40768</c:v>
                </c:pt>
                <c:pt idx="287">
                  <c:v>0.38899</c:v>
                </c:pt>
                <c:pt idx="288">
                  <c:v>0.37065</c:v>
                </c:pt>
                <c:pt idx="289">
                  <c:v>0.35282</c:v>
                </c:pt>
                <c:pt idx="290">
                  <c:v>0.33564</c:v>
                </c:pt>
                <c:pt idx="291">
                  <c:v>0.31924</c:v>
                </c:pt>
                <c:pt idx="292">
                  <c:v>0.30373</c:v>
                </c:pt>
                <c:pt idx="293">
                  <c:v>0.2892</c:v>
                </c:pt>
                <c:pt idx="294">
                  <c:v>0.27573</c:v>
                </c:pt>
                <c:pt idx="295">
                  <c:v>0.26338</c:v>
                </c:pt>
                <c:pt idx="296">
                  <c:v>0.25219</c:v>
                </c:pt>
                <c:pt idx="297">
                  <c:v>0.24218</c:v>
                </c:pt>
                <c:pt idx="298">
                  <c:v>0.23336</c:v>
                </c:pt>
                <c:pt idx="299">
                  <c:v>0.22571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BB28-4D47-91D6-B8F482472823}"/>
            </c:ext>
          </c:extLst>
        </c:ser>
        <c:ser>
          <c:idx val="0"/>
          <c:order val="1"/>
          <c:tx>
            <c:v>Expt</c:v>
          </c:tx>
          <c:spPr>
            <a:ln w="25400">
              <a:noFill/>
            </a:ln>
            <a:effectLst/>
          </c:spPr>
          <c:marker>
            <c:symbol val="diamond"/>
            <c:size val="2"/>
            <c:spPr>
              <a:solidFill>
                <a:schemeClr val="lt1"/>
              </a:solidFill>
              <a:ln w="25400" cap="flat" cmpd="sng" algn="ctr">
                <a:solidFill>
                  <a:schemeClr val="dk1"/>
                </a:solidFill>
                <a:prstDash val="solid"/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Sheet2!$R$1:$R$67</c:f>
                <c:numCache>
                  <c:formatCode>General</c:formatCode>
                  <c:ptCount val="67"/>
                  <c:pt idx="0">
                    <c:v>4.91243322340536</c:v>
                  </c:pt>
                  <c:pt idx="1">
                    <c:v>1.851486962474158</c:v>
                  </c:pt>
                  <c:pt idx="2">
                    <c:v>1.893910154961365</c:v>
                  </c:pt>
                  <c:pt idx="3">
                    <c:v>1.82852046994054</c:v>
                  </c:pt>
                  <c:pt idx="4">
                    <c:v>2.808208331297858</c:v>
                  </c:pt>
                  <c:pt idx="5">
                    <c:v>2.572022295845459</c:v>
                  </c:pt>
                  <c:pt idx="6">
                    <c:v>2.29153374980641</c:v>
                  </c:pt>
                  <c:pt idx="7">
                    <c:v>1.999769704064247</c:v>
                  </c:pt>
                  <c:pt idx="8">
                    <c:v>1.010973102201003</c:v>
                  </c:pt>
                  <c:pt idx="9">
                    <c:v>0.753534859981761</c:v>
                  </c:pt>
                  <c:pt idx="10">
                    <c:v>0.630452495946691</c:v>
                  </c:pt>
                  <c:pt idx="11">
                    <c:v>0.596515380128777</c:v>
                  </c:pt>
                  <c:pt idx="12">
                    <c:v>0.239857230276321</c:v>
                  </c:pt>
                  <c:pt idx="13">
                    <c:v>0.288420308356343</c:v>
                  </c:pt>
                  <c:pt idx="14">
                    <c:v>0.317670421440653</c:v>
                  </c:pt>
                  <c:pt idx="15">
                    <c:v>0.333444048057148</c:v>
                  </c:pt>
                  <c:pt idx="16">
                    <c:v>0.457167071918689</c:v>
                  </c:pt>
                  <c:pt idx="17">
                    <c:v>0.429906633013579</c:v>
                  </c:pt>
                  <c:pt idx="18">
                    <c:v>0.401579131615473</c:v>
                  </c:pt>
                  <c:pt idx="19">
                    <c:v>0.353765172447747</c:v>
                  </c:pt>
                  <c:pt idx="20">
                    <c:v>0.239015025403683</c:v>
                  </c:pt>
                  <c:pt idx="21">
                    <c:v>0.197086809561933</c:v>
                  </c:pt>
                  <c:pt idx="22">
                    <c:v>0.166356701135032</c:v>
                  </c:pt>
                  <c:pt idx="23">
                    <c:v>0.157819823885586</c:v>
                  </c:pt>
                  <c:pt idx="24">
                    <c:v>0.117923781986165</c:v>
                  </c:pt>
                  <c:pt idx="25">
                    <c:v>0.125114212300112</c:v>
                  </c:pt>
                  <c:pt idx="26">
                    <c:v>0.129523968866561</c:v>
                  </c:pt>
                  <c:pt idx="27">
                    <c:v>0.225369596060548</c:v>
                  </c:pt>
                  <c:pt idx="28">
                    <c:v>0.22209302046814</c:v>
                  </c:pt>
                  <c:pt idx="29">
                    <c:v>0.186041652695755</c:v>
                  </c:pt>
                  <c:pt idx="30">
                    <c:v>0.176805847656628</c:v>
                  </c:pt>
                  <c:pt idx="31">
                    <c:v>0.117121640111866</c:v>
                  </c:pt>
                  <c:pt idx="32">
                    <c:v>0.10334010550232</c:v>
                  </c:pt>
                  <c:pt idx="33">
                    <c:v>0.0924302002820753</c:v>
                  </c:pt>
                  <c:pt idx="34">
                    <c:v>0.0787205888825864</c:v>
                  </c:pt>
                  <c:pt idx="35">
                    <c:v>0.0457626723912097</c:v>
                  </c:pt>
                  <c:pt idx="36">
                    <c:v>0.0453522365453351</c:v>
                  </c:pt>
                  <c:pt idx="37">
                    <c:v>0.0462958477277575</c:v>
                  </c:pt>
                  <c:pt idx="38">
                    <c:v>0.0487308769651637</c:v>
                  </c:pt>
                  <c:pt idx="39">
                    <c:v>0.055272735502897</c:v>
                  </c:pt>
                  <c:pt idx="40">
                    <c:v>0.0546228701693006</c:v>
                  </c:pt>
                  <c:pt idx="41">
                    <c:v>0.0531253955169502</c:v>
                  </c:pt>
                  <c:pt idx="42">
                    <c:v>0.050259903737911</c:v>
                  </c:pt>
                  <c:pt idx="43">
                    <c:v>0.0370682791615192</c:v>
                  </c:pt>
                  <c:pt idx="44">
                    <c:v>0.0349374670215599</c:v>
                  </c:pt>
                  <c:pt idx="45">
                    <c:v>0.0310995463959759</c:v>
                  </c:pt>
                  <c:pt idx="46">
                    <c:v>0.0294090911220714</c:v>
                  </c:pt>
                  <c:pt idx="47">
                    <c:v>0.0200152311511642</c:v>
                  </c:pt>
                  <c:pt idx="48">
                    <c:v>0.0191509809388025</c:v>
                  </c:pt>
                  <c:pt idx="49">
                    <c:v>0.0193503812892022</c:v>
                  </c:pt>
                  <c:pt idx="50">
                    <c:v>0.0190779550067268</c:v>
                  </c:pt>
                  <c:pt idx="51">
                    <c:v>0.0342527597492779</c:v>
                  </c:pt>
                  <c:pt idx="52">
                    <c:v>0.0341056462859279</c:v>
                  </c:pt>
                  <c:pt idx="53">
                    <c:v>0.0341056462859279</c:v>
                  </c:pt>
                  <c:pt idx="54">
                    <c:v>0.0321840567933211</c:v>
                  </c:pt>
                  <c:pt idx="55">
                    <c:v>0.0272773552019225</c:v>
                  </c:pt>
                  <c:pt idx="56">
                    <c:v>0.0260412598818064</c:v>
                  </c:pt>
                  <c:pt idx="57">
                    <c:v>0.0239600439229473</c:v>
                  </c:pt>
                  <c:pt idx="58">
                    <c:v>0.0222718672591209</c:v>
                  </c:pt>
                  <c:pt idx="59">
                    <c:v>0.0148715969689607</c:v>
                  </c:pt>
                  <c:pt idx="60">
                    <c:v>0.0143265257681804</c:v>
                  </c:pt>
                  <c:pt idx="61">
                    <c:v>0.0139382007454414</c:v>
                  </c:pt>
                  <c:pt idx="62">
                    <c:v>0.0139382007454414</c:v>
                  </c:pt>
                  <c:pt idx="63">
                    <c:v>0.0127484877330665</c:v>
                  </c:pt>
                  <c:pt idx="64">
                    <c:v>0.0123845165662138</c:v>
                  </c:pt>
                  <c:pt idx="65">
                    <c:v>0.0121358061665172</c:v>
                  </c:pt>
                  <c:pt idx="66">
                    <c:v>0.0117528763462378</c:v>
                  </c:pt>
                </c:numCache>
              </c:numRef>
            </c:plus>
            <c:minus>
              <c:numRef>
                <c:f>Sheet2!$R$1:$R$67</c:f>
                <c:numCache>
                  <c:formatCode>General</c:formatCode>
                  <c:ptCount val="67"/>
                  <c:pt idx="0">
                    <c:v>4.91243322340536</c:v>
                  </c:pt>
                  <c:pt idx="1">
                    <c:v>1.851486962474158</c:v>
                  </c:pt>
                  <c:pt idx="2">
                    <c:v>1.893910154961365</c:v>
                  </c:pt>
                  <c:pt idx="3">
                    <c:v>1.82852046994054</c:v>
                  </c:pt>
                  <c:pt idx="4">
                    <c:v>2.808208331297858</c:v>
                  </c:pt>
                  <c:pt idx="5">
                    <c:v>2.572022295845459</c:v>
                  </c:pt>
                  <c:pt idx="6">
                    <c:v>2.29153374980641</c:v>
                  </c:pt>
                  <c:pt idx="7">
                    <c:v>1.999769704064247</c:v>
                  </c:pt>
                  <c:pt idx="8">
                    <c:v>1.010973102201003</c:v>
                  </c:pt>
                  <c:pt idx="9">
                    <c:v>0.753534859981761</c:v>
                  </c:pt>
                  <c:pt idx="10">
                    <c:v>0.630452495946691</c:v>
                  </c:pt>
                  <c:pt idx="11">
                    <c:v>0.596515380128777</c:v>
                  </c:pt>
                  <c:pt idx="12">
                    <c:v>0.239857230276321</c:v>
                  </c:pt>
                  <c:pt idx="13">
                    <c:v>0.288420308356343</c:v>
                  </c:pt>
                  <c:pt idx="14">
                    <c:v>0.317670421440653</c:v>
                  </c:pt>
                  <c:pt idx="15">
                    <c:v>0.333444048057148</c:v>
                  </c:pt>
                  <c:pt idx="16">
                    <c:v>0.457167071918689</c:v>
                  </c:pt>
                  <c:pt idx="17">
                    <c:v>0.429906633013579</c:v>
                  </c:pt>
                  <c:pt idx="18">
                    <c:v>0.401579131615473</c:v>
                  </c:pt>
                  <c:pt idx="19">
                    <c:v>0.353765172447747</c:v>
                  </c:pt>
                  <c:pt idx="20">
                    <c:v>0.239015025403683</c:v>
                  </c:pt>
                  <c:pt idx="21">
                    <c:v>0.197086809561933</c:v>
                  </c:pt>
                  <c:pt idx="22">
                    <c:v>0.166356701135032</c:v>
                  </c:pt>
                  <c:pt idx="23">
                    <c:v>0.157819823885586</c:v>
                  </c:pt>
                  <c:pt idx="24">
                    <c:v>0.117923781986165</c:v>
                  </c:pt>
                  <c:pt idx="25">
                    <c:v>0.125114212300112</c:v>
                  </c:pt>
                  <c:pt idx="26">
                    <c:v>0.129523968866561</c:v>
                  </c:pt>
                  <c:pt idx="27">
                    <c:v>0.225369596060548</c:v>
                  </c:pt>
                  <c:pt idx="28">
                    <c:v>0.22209302046814</c:v>
                  </c:pt>
                  <c:pt idx="29">
                    <c:v>0.186041652695755</c:v>
                  </c:pt>
                  <c:pt idx="30">
                    <c:v>0.176805847656628</c:v>
                  </c:pt>
                  <c:pt idx="31">
                    <c:v>0.117121640111866</c:v>
                  </c:pt>
                  <c:pt idx="32">
                    <c:v>0.10334010550232</c:v>
                  </c:pt>
                  <c:pt idx="33">
                    <c:v>0.0924302002820753</c:v>
                  </c:pt>
                  <c:pt idx="34">
                    <c:v>0.0787205888825864</c:v>
                  </c:pt>
                  <c:pt idx="35">
                    <c:v>0.0457626723912097</c:v>
                  </c:pt>
                  <c:pt idx="36">
                    <c:v>0.0453522365453351</c:v>
                  </c:pt>
                  <c:pt idx="37">
                    <c:v>0.0462958477277575</c:v>
                  </c:pt>
                  <c:pt idx="38">
                    <c:v>0.0487308769651637</c:v>
                  </c:pt>
                  <c:pt idx="39">
                    <c:v>0.055272735502897</c:v>
                  </c:pt>
                  <c:pt idx="40">
                    <c:v>0.0546228701693006</c:v>
                  </c:pt>
                  <c:pt idx="41">
                    <c:v>0.0531253955169502</c:v>
                  </c:pt>
                  <c:pt idx="42">
                    <c:v>0.050259903737911</c:v>
                  </c:pt>
                  <c:pt idx="43">
                    <c:v>0.0370682791615192</c:v>
                  </c:pt>
                  <c:pt idx="44">
                    <c:v>0.0349374670215599</c:v>
                  </c:pt>
                  <c:pt idx="45">
                    <c:v>0.0310995463959759</c:v>
                  </c:pt>
                  <c:pt idx="46">
                    <c:v>0.0294090911220714</c:v>
                  </c:pt>
                  <c:pt idx="47">
                    <c:v>0.0200152311511642</c:v>
                  </c:pt>
                  <c:pt idx="48">
                    <c:v>0.0191509809388025</c:v>
                  </c:pt>
                  <c:pt idx="49">
                    <c:v>0.0193503812892022</c:v>
                  </c:pt>
                  <c:pt idx="50">
                    <c:v>0.0190779550067268</c:v>
                  </c:pt>
                  <c:pt idx="51">
                    <c:v>0.0342527597492779</c:v>
                  </c:pt>
                  <c:pt idx="52">
                    <c:v>0.0341056462859279</c:v>
                  </c:pt>
                  <c:pt idx="53">
                    <c:v>0.0341056462859279</c:v>
                  </c:pt>
                  <c:pt idx="54">
                    <c:v>0.0321840567933211</c:v>
                  </c:pt>
                  <c:pt idx="55">
                    <c:v>0.0272773552019225</c:v>
                  </c:pt>
                  <c:pt idx="56">
                    <c:v>0.0260412598818064</c:v>
                  </c:pt>
                  <c:pt idx="57">
                    <c:v>0.0239600439229473</c:v>
                  </c:pt>
                  <c:pt idx="58">
                    <c:v>0.0222718672591209</c:v>
                  </c:pt>
                  <c:pt idx="59">
                    <c:v>0.0148715969689607</c:v>
                  </c:pt>
                  <c:pt idx="60">
                    <c:v>0.0143265257681804</c:v>
                  </c:pt>
                  <c:pt idx="61">
                    <c:v>0.0139382007454414</c:v>
                  </c:pt>
                  <c:pt idx="62">
                    <c:v>0.0139382007454414</c:v>
                  </c:pt>
                  <c:pt idx="63">
                    <c:v>0.0127484877330665</c:v>
                  </c:pt>
                  <c:pt idx="64">
                    <c:v>0.0123845165662138</c:v>
                  </c:pt>
                  <c:pt idx="65">
                    <c:v>0.0121358061665172</c:v>
                  </c:pt>
                  <c:pt idx="66">
                    <c:v>0.0117528763462378</c:v>
                  </c:pt>
                </c:numCache>
              </c:numRef>
            </c:minus>
          </c:errBars>
          <c:xVal>
            <c:numRef>
              <c:f>Sheet2!$P$1:$P$67</c:f>
              <c:numCache>
                <c:formatCode>General</c:formatCode>
                <c:ptCount val="67"/>
                <c:pt idx="0">
                  <c:v>5.6</c:v>
                </c:pt>
                <c:pt idx="1">
                  <c:v>5.9</c:v>
                </c:pt>
                <c:pt idx="2">
                  <c:v>6.3</c:v>
                </c:pt>
                <c:pt idx="3">
                  <c:v>6.7</c:v>
                </c:pt>
                <c:pt idx="4">
                  <c:v>7.2</c:v>
                </c:pt>
                <c:pt idx="5">
                  <c:v>7.6</c:v>
                </c:pt>
                <c:pt idx="6">
                  <c:v>8.0</c:v>
                </c:pt>
                <c:pt idx="7">
                  <c:v>8.4</c:v>
                </c:pt>
                <c:pt idx="8">
                  <c:v>8.8</c:v>
                </c:pt>
                <c:pt idx="9">
                  <c:v>9.200000000000001</c:v>
                </c:pt>
                <c:pt idx="10">
                  <c:v>9.6</c:v>
                </c:pt>
                <c:pt idx="11">
                  <c:v>10.0</c:v>
                </c:pt>
                <c:pt idx="12">
                  <c:v>10.4</c:v>
                </c:pt>
                <c:pt idx="13">
                  <c:v>10.8</c:v>
                </c:pt>
                <c:pt idx="14">
                  <c:v>11.2</c:v>
                </c:pt>
                <c:pt idx="15">
                  <c:v>11.6</c:v>
                </c:pt>
                <c:pt idx="16">
                  <c:v>12.0</c:v>
                </c:pt>
                <c:pt idx="17">
                  <c:v>12.4</c:v>
                </c:pt>
                <c:pt idx="18">
                  <c:v>12.8</c:v>
                </c:pt>
                <c:pt idx="19">
                  <c:v>13.2</c:v>
                </c:pt>
                <c:pt idx="20">
                  <c:v>13.6</c:v>
                </c:pt>
                <c:pt idx="21">
                  <c:v>14.0</c:v>
                </c:pt>
                <c:pt idx="22">
                  <c:v>14.4</c:v>
                </c:pt>
                <c:pt idx="23">
                  <c:v>14.8</c:v>
                </c:pt>
                <c:pt idx="24">
                  <c:v>15.6</c:v>
                </c:pt>
                <c:pt idx="25">
                  <c:v>16.0</c:v>
                </c:pt>
                <c:pt idx="26">
                  <c:v>16.4</c:v>
                </c:pt>
                <c:pt idx="27">
                  <c:v>16.8</c:v>
                </c:pt>
                <c:pt idx="28">
                  <c:v>17.2</c:v>
                </c:pt>
                <c:pt idx="29">
                  <c:v>17.6</c:v>
                </c:pt>
                <c:pt idx="30">
                  <c:v>18.0</c:v>
                </c:pt>
                <c:pt idx="31">
                  <c:v>18.4</c:v>
                </c:pt>
                <c:pt idx="32">
                  <c:v>18.8</c:v>
                </c:pt>
                <c:pt idx="33">
                  <c:v>19.2</c:v>
                </c:pt>
                <c:pt idx="34">
                  <c:v>19.6</c:v>
                </c:pt>
                <c:pt idx="35">
                  <c:v>20.0</c:v>
                </c:pt>
                <c:pt idx="36">
                  <c:v>20.4</c:v>
                </c:pt>
                <c:pt idx="37">
                  <c:v>20.8</c:v>
                </c:pt>
                <c:pt idx="38">
                  <c:v>21.2</c:v>
                </c:pt>
                <c:pt idx="39">
                  <c:v>21.6</c:v>
                </c:pt>
                <c:pt idx="40">
                  <c:v>22.0</c:v>
                </c:pt>
                <c:pt idx="41">
                  <c:v>22.4</c:v>
                </c:pt>
                <c:pt idx="42">
                  <c:v>22.8</c:v>
                </c:pt>
                <c:pt idx="43">
                  <c:v>23.2</c:v>
                </c:pt>
                <c:pt idx="44">
                  <c:v>23.6</c:v>
                </c:pt>
                <c:pt idx="45">
                  <c:v>24.0</c:v>
                </c:pt>
                <c:pt idx="46">
                  <c:v>24.4</c:v>
                </c:pt>
                <c:pt idx="47">
                  <c:v>24.8</c:v>
                </c:pt>
                <c:pt idx="48">
                  <c:v>25.2</c:v>
                </c:pt>
                <c:pt idx="49">
                  <c:v>25.6</c:v>
                </c:pt>
                <c:pt idx="50">
                  <c:v>26.0</c:v>
                </c:pt>
                <c:pt idx="51">
                  <c:v>26.4</c:v>
                </c:pt>
                <c:pt idx="52">
                  <c:v>26.8</c:v>
                </c:pt>
                <c:pt idx="53">
                  <c:v>27.2</c:v>
                </c:pt>
                <c:pt idx="54">
                  <c:v>27.6</c:v>
                </c:pt>
                <c:pt idx="55">
                  <c:v>28.0</c:v>
                </c:pt>
                <c:pt idx="56">
                  <c:v>28.4</c:v>
                </c:pt>
                <c:pt idx="57">
                  <c:v>28.8</c:v>
                </c:pt>
                <c:pt idx="58">
                  <c:v>29.2</c:v>
                </c:pt>
                <c:pt idx="59">
                  <c:v>29.6</c:v>
                </c:pt>
                <c:pt idx="60">
                  <c:v>30.0</c:v>
                </c:pt>
                <c:pt idx="61">
                  <c:v>30.4</c:v>
                </c:pt>
                <c:pt idx="62">
                  <c:v>30.8</c:v>
                </c:pt>
                <c:pt idx="63">
                  <c:v>31.2</c:v>
                </c:pt>
                <c:pt idx="64">
                  <c:v>31.6</c:v>
                </c:pt>
                <c:pt idx="65">
                  <c:v>32.0</c:v>
                </c:pt>
                <c:pt idx="66">
                  <c:v>32.4</c:v>
                </c:pt>
              </c:numCache>
            </c:numRef>
          </c:xVal>
          <c:yVal>
            <c:numRef>
              <c:f>Sheet2!$Q$1:$Q$67</c:f>
              <c:numCache>
                <c:formatCode>General</c:formatCode>
                <c:ptCount val="67"/>
                <c:pt idx="0">
                  <c:v>62.13791135777485</c:v>
                </c:pt>
                <c:pt idx="1">
                  <c:v>58.95757820520402</c:v>
                </c:pt>
                <c:pt idx="2">
                  <c:v>61.69032591294031</c:v>
                </c:pt>
                <c:pt idx="3">
                  <c:v>57.50398899896133</c:v>
                </c:pt>
                <c:pt idx="4">
                  <c:v>57.6880088189187</c:v>
                </c:pt>
                <c:pt idx="5">
                  <c:v>48.39231071539626</c:v>
                </c:pt>
                <c:pt idx="6">
                  <c:v>38.41310539837952</c:v>
                </c:pt>
                <c:pt idx="7">
                  <c:v>29.25410873755593</c:v>
                </c:pt>
                <c:pt idx="8">
                  <c:v>16.61198319319395</c:v>
                </c:pt>
                <c:pt idx="9">
                  <c:v>9.228879551774394</c:v>
                </c:pt>
                <c:pt idx="10">
                  <c:v>6.46021568624209</c:v>
                </c:pt>
                <c:pt idx="11">
                  <c:v>5.78343118577864</c:v>
                </c:pt>
                <c:pt idx="12">
                  <c:v>8.812917379413473</c:v>
                </c:pt>
                <c:pt idx="13">
                  <c:v>12.74282572193711</c:v>
                </c:pt>
                <c:pt idx="14">
                  <c:v>15.45850989218601</c:v>
                </c:pt>
                <c:pt idx="15">
                  <c:v>17.031778846585</c:v>
                </c:pt>
                <c:pt idx="16">
                  <c:v>16.67876808465684</c:v>
                </c:pt>
                <c:pt idx="17">
                  <c:v>14.74899326494448</c:v>
                </c:pt>
                <c:pt idx="18">
                  <c:v>12.86934246652335</c:v>
                </c:pt>
                <c:pt idx="19">
                  <c:v>9.987211242277615</c:v>
                </c:pt>
                <c:pt idx="20">
                  <c:v>5.746310939126245</c:v>
                </c:pt>
                <c:pt idx="21">
                  <c:v>3.907093770028755</c:v>
                </c:pt>
                <c:pt idx="22">
                  <c:v>2.783680039715143</c:v>
                </c:pt>
                <c:pt idx="23">
                  <c:v>2.505312035743628</c:v>
                </c:pt>
                <c:pt idx="24">
                  <c:v>5.099436667840027</c:v>
                </c:pt>
                <c:pt idx="25">
                  <c:v>5.740274965670191</c:v>
                </c:pt>
                <c:pt idx="26">
                  <c:v>6.152047659169567</c:v>
                </c:pt>
                <c:pt idx="27">
                  <c:v>7.019096179967891</c:v>
                </c:pt>
                <c:pt idx="28">
                  <c:v>6.81648309436057</c:v>
                </c:pt>
                <c:pt idx="29">
                  <c:v>4.783116056658525</c:v>
                </c:pt>
                <c:pt idx="30">
                  <c:v>4.320000432413227</c:v>
                </c:pt>
                <c:pt idx="31">
                  <c:v>3.536995966527821</c:v>
                </c:pt>
                <c:pt idx="32">
                  <c:v>2.753582386222318</c:v>
                </c:pt>
                <c:pt idx="33">
                  <c:v>2.202865908977854</c:v>
                </c:pt>
                <c:pt idx="34">
                  <c:v>1.597853441019148</c:v>
                </c:pt>
                <c:pt idx="35">
                  <c:v>1.369825929528686</c:v>
                </c:pt>
                <c:pt idx="36">
                  <c:v>1.345364752215673</c:v>
                </c:pt>
                <c:pt idx="37">
                  <c:v>1.401931224752014</c:v>
                </c:pt>
                <c:pt idx="38">
                  <c:v>1.553284759376278</c:v>
                </c:pt>
                <c:pt idx="39">
                  <c:v>1.87845999689082</c:v>
                </c:pt>
                <c:pt idx="40">
                  <c:v>1.83454794501545</c:v>
                </c:pt>
                <c:pt idx="41">
                  <c:v>1.735339235222946</c:v>
                </c:pt>
                <c:pt idx="42">
                  <c:v>1.553185538554746</c:v>
                </c:pt>
                <c:pt idx="43">
                  <c:v>1.28888917284441</c:v>
                </c:pt>
                <c:pt idx="44">
                  <c:v>1.14496854560372</c:v>
                </c:pt>
                <c:pt idx="45">
                  <c:v>0.907232990976504</c:v>
                </c:pt>
                <c:pt idx="46">
                  <c:v>0.811285906149376</c:v>
                </c:pt>
                <c:pt idx="47">
                  <c:v>0.678159037972397</c:v>
                </c:pt>
                <c:pt idx="48">
                  <c:v>0.620858143648945</c:v>
                </c:pt>
                <c:pt idx="49">
                  <c:v>0.633854222773852</c:v>
                </c:pt>
                <c:pt idx="50">
                  <c:v>0.616132296694434</c:v>
                </c:pt>
                <c:pt idx="51">
                  <c:v>0.640810457666394</c:v>
                </c:pt>
                <c:pt idx="52">
                  <c:v>0.635317796600682</c:v>
                </c:pt>
                <c:pt idx="53">
                  <c:v>0.635317796600682</c:v>
                </c:pt>
                <c:pt idx="54">
                  <c:v>0.565744089768331</c:v>
                </c:pt>
                <c:pt idx="55">
                  <c:v>0.564977178142873</c:v>
                </c:pt>
                <c:pt idx="56">
                  <c:v>0.514932579612735</c:v>
                </c:pt>
                <c:pt idx="57">
                  <c:v>0.435914792459885</c:v>
                </c:pt>
                <c:pt idx="58">
                  <c:v>0.376651452095248</c:v>
                </c:pt>
                <c:pt idx="59">
                  <c:v>0.298545225639437</c:v>
                </c:pt>
                <c:pt idx="60">
                  <c:v>0.277061822305582</c:v>
                </c:pt>
                <c:pt idx="61">
                  <c:v>0.262245682075337</c:v>
                </c:pt>
                <c:pt idx="62">
                  <c:v>0.262245682075337</c:v>
                </c:pt>
                <c:pt idx="63">
                  <c:v>0.294321694312393</c:v>
                </c:pt>
                <c:pt idx="64">
                  <c:v>0.277755745289182</c:v>
                </c:pt>
                <c:pt idx="65">
                  <c:v>0.266711779273707</c:v>
                </c:pt>
                <c:pt idx="66">
                  <c:v>0.250145830250496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BB28-4D47-91D6-B8F4824728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07291136"/>
        <c:axId val="907986608"/>
      </c:scatterChart>
      <c:valAx>
        <c:axId val="907291136"/>
        <c:scaling>
          <c:orientation val="minMax"/>
          <c:max val="30.0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Angle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907986608"/>
        <c:crossesAt val="0.1"/>
        <c:crossBetween val="midCat"/>
      </c:valAx>
      <c:valAx>
        <c:axId val="907986608"/>
        <c:scaling>
          <c:logBase val="10.0"/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Differential cross-section</a:t>
                </a:r>
              </a:p>
            </c:rich>
          </c:tx>
          <c:overlay val="0"/>
        </c:title>
        <c:numFmt formatCode="0.00E+00" sourceLinked="1"/>
        <c:majorTickMark val="out"/>
        <c:minorTickMark val="none"/>
        <c:tickLblPos val="nextTo"/>
        <c:crossAx val="907291136"/>
        <c:crosses val="autoZero"/>
        <c:crossBetween val="midCat"/>
      </c:valAx>
    </c:plotArea>
    <c:legend>
      <c:legendPos val="r"/>
      <c:overlay val="0"/>
      <c:txPr>
        <a:bodyPr/>
        <a:lstStyle/>
        <a:p>
          <a:pPr>
            <a:defRPr sz="1400"/>
          </a:pPr>
          <a:endParaRPr lang="ja-JP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v>Fit</c:v>
          </c:tx>
          <c:spPr>
            <a:ln w="25400" cap="flat" cmpd="sng" algn="ctr">
              <a:solidFill>
                <a:schemeClr val="accent6"/>
              </a:solidFill>
              <a:prstDash val="solid"/>
            </a:ln>
            <a:effectLst/>
          </c:spPr>
          <c:marker>
            <c:symbol val="dot"/>
            <c:size val="2"/>
            <c:spPr>
              <a:solidFill>
                <a:schemeClr val="lt1"/>
              </a:solidFill>
              <a:ln w="25400" cap="flat" cmpd="sng" algn="ctr">
                <a:solidFill>
                  <a:schemeClr val="accent6"/>
                </a:solidFill>
                <a:prstDash val="solid"/>
              </a:ln>
              <a:effectLst/>
            </c:spPr>
          </c:marker>
          <c:xVal>
            <c:numRef>
              <c:f>Sheet2!$E$1:$E$304</c:f>
              <c:numCache>
                <c:formatCode>General</c:formatCode>
                <c:ptCount val="304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  <c:pt idx="5">
                  <c:v>0.6</c:v>
                </c:pt>
                <c:pt idx="6">
                  <c:v>0.7</c:v>
                </c:pt>
                <c:pt idx="7">
                  <c:v>0.8</c:v>
                </c:pt>
                <c:pt idx="8">
                  <c:v>0.9</c:v>
                </c:pt>
                <c:pt idx="9">
                  <c:v>1.0</c:v>
                </c:pt>
                <c:pt idx="10">
                  <c:v>1.1</c:v>
                </c:pt>
                <c:pt idx="11">
                  <c:v>1.2</c:v>
                </c:pt>
                <c:pt idx="12">
                  <c:v>1.3</c:v>
                </c:pt>
                <c:pt idx="13">
                  <c:v>1.4</c:v>
                </c:pt>
                <c:pt idx="14">
                  <c:v>1.5</c:v>
                </c:pt>
                <c:pt idx="15">
                  <c:v>1.6</c:v>
                </c:pt>
                <c:pt idx="16">
                  <c:v>1.7</c:v>
                </c:pt>
                <c:pt idx="17">
                  <c:v>1.8</c:v>
                </c:pt>
                <c:pt idx="18">
                  <c:v>1.9</c:v>
                </c:pt>
                <c:pt idx="19">
                  <c:v>2.0</c:v>
                </c:pt>
                <c:pt idx="20">
                  <c:v>2.1</c:v>
                </c:pt>
                <c:pt idx="21">
                  <c:v>2.2</c:v>
                </c:pt>
                <c:pt idx="22">
                  <c:v>2.3</c:v>
                </c:pt>
                <c:pt idx="23">
                  <c:v>2.4</c:v>
                </c:pt>
                <c:pt idx="24">
                  <c:v>2.5</c:v>
                </c:pt>
                <c:pt idx="25">
                  <c:v>2.6</c:v>
                </c:pt>
                <c:pt idx="26">
                  <c:v>2.7</c:v>
                </c:pt>
                <c:pt idx="27">
                  <c:v>2.8</c:v>
                </c:pt>
                <c:pt idx="28">
                  <c:v>2.9</c:v>
                </c:pt>
                <c:pt idx="29">
                  <c:v>3.0</c:v>
                </c:pt>
                <c:pt idx="30">
                  <c:v>3.1</c:v>
                </c:pt>
                <c:pt idx="31">
                  <c:v>3.2</c:v>
                </c:pt>
                <c:pt idx="32">
                  <c:v>3.3</c:v>
                </c:pt>
                <c:pt idx="33">
                  <c:v>3.4</c:v>
                </c:pt>
                <c:pt idx="34">
                  <c:v>3.5</c:v>
                </c:pt>
                <c:pt idx="35">
                  <c:v>3.6</c:v>
                </c:pt>
                <c:pt idx="36">
                  <c:v>3.7</c:v>
                </c:pt>
                <c:pt idx="37">
                  <c:v>3.8</c:v>
                </c:pt>
                <c:pt idx="38">
                  <c:v>3.9</c:v>
                </c:pt>
                <c:pt idx="39">
                  <c:v>4.0</c:v>
                </c:pt>
                <c:pt idx="40">
                  <c:v>4.1</c:v>
                </c:pt>
                <c:pt idx="41">
                  <c:v>4.2</c:v>
                </c:pt>
                <c:pt idx="42">
                  <c:v>4.3</c:v>
                </c:pt>
                <c:pt idx="43">
                  <c:v>4.4</c:v>
                </c:pt>
                <c:pt idx="44">
                  <c:v>4.5</c:v>
                </c:pt>
                <c:pt idx="45">
                  <c:v>4.6</c:v>
                </c:pt>
                <c:pt idx="46">
                  <c:v>4.7</c:v>
                </c:pt>
                <c:pt idx="47">
                  <c:v>4.8</c:v>
                </c:pt>
                <c:pt idx="48">
                  <c:v>4.9</c:v>
                </c:pt>
                <c:pt idx="49">
                  <c:v>5.0</c:v>
                </c:pt>
                <c:pt idx="50">
                  <c:v>5.1</c:v>
                </c:pt>
                <c:pt idx="51">
                  <c:v>5.2</c:v>
                </c:pt>
                <c:pt idx="52">
                  <c:v>5.3</c:v>
                </c:pt>
                <c:pt idx="53">
                  <c:v>5.4</c:v>
                </c:pt>
                <c:pt idx="54">
                  <c:v>5.5</c:v>
                </c:pt>
                <c:pt idx="55">
                  <c:v>5.6</c:v>
                </c:pt>
                <c:pt idx="56">
                  <c:v>5.7</c:v>
                </c:pt>
                <c:pt idx="57">
                  <c:v>5.8</c:v>
                </c:pt>
                <c:pt idx="58">
                  <c:v>5.9</c:v>
                </c:pt>
                <c:pt idx="59">
                  <c:v>6.0</c:v>
                </c:pt>
                <c:pt idx="60">
                  <c:v>6.1</c:v>
                </c:pt>
                <c:pt idx="61">
                  <c:v>6.2</c:v>
                </c:pt>
                <c:pt idx="62">
                  <c:v>6.3</c:v>
                </c:pt>
                <c:pt idx="63">
                  <c:v>6.4</c:v>
                </c:pt>
                <c:pt idx="64">
                  <c:v>6.5</c:v>
                </c:pt>
                <c:pt idx="65">
                  <c:v>6.6</c:v>
                </c:pt>
                <c:pt idx="66">
                  <c:v>6.7</c:v>
                </c:pt>
                <c:pt idx="67">
                  <c:v>6.8</c:v>
                </c:pt>
                <c:pt idx="68">
                  <c:v>6.9</c:v>
                </c:pt>
                <c:pt idx="69">
                  <c:v>7.0</c:v>
                </c:pt>
                <c:pt idx="70">
                  <c:v>7.1</c:v>
                </c:pt>
                <c:pt idx="71">
                  <c:v>7.2</c:v>
                </c:pt>
                <c:pt idx="72">
                  <c:v>7.3</c:v>
                </c:pt>
                <c:pt idx="73">
                  <c:v>7.4</c:v>
                </c:pt>
                <c:pt idx="74">
                  <c:v>7.5</c:v>
                </c:pt>
                <c:pt idx="75">
                  <c:v>7.6</c:v>
                </c:pt>
                <c:pt idx="76">
                  <c:v>7.7</c:v>
                </c:pt>
                <c:pt idx="77">
                  <c:v>7.8</c:v>
                </c:pt>
                <c:pt idx="78">
                  <c:v>7.9</c:v>
                </c:pt>
                <c:pt idx="79">
                  <c:v>8.0</c:v>
                </c:pt>
                <c:pt idx="80">
                  <c:v>8.1</c:v>
                </c:pt>
                <c:pt idx="81">
                  <c:v>8.200000000000001</c:v>
                </c:pt>
                <c:pt idx="82">
                  <c:v>8.3</c:v>
                </c:pt>
                <c:pt idx="83">
                  <c:v>8.4</c:v>
                </c:pt>
                <c:pt idx="84">
                  <c:v>8.5</c:v>
                </c:pt>
                <c:pt idx="85">
                  <c:v>8.6</c:v>
                </c:pt>
                <c:pt idx="86">
                  <c:v>8.700000000000001</c:v>
                </c:pt>
                <c:pt idx="87">
                  <c:v>8.8</c:v>
                </c:pt>
                <c:pt idx="88">
                  <c:v>8.9</c:v>
                </c:pt>
                <c:pt idx="89">
                  <c:v>9.0</c:v>
                </c:pt>
                <c:pt idx="90">
                  <c:v>9.1</c:v>
                </c:pt>
                <c:pt idx="91">
                  <c:v>9.200000000000001</c:v>
                </c:pt>
                <c:pt idx="92">
                  <c:v>9.3</c:v>
                </c:pt>
                <c:pt idx="93">
                  <c:v>9.4</c:v>
                </c:pt>
                <c:pt idx="94">
                  <c:v>9.5</c:v>
                </c:pt>
                <c:pt idx="95">
                  <c:v>9.6</c:v>
                </c:pt>
                <c:pt idx="96">
                  <c:v>9.700000000000001</c:v>
                </c:pt>
                <c:pt idx="97">
                  <c:v>9.8</c:v>
                </c:pt>
                <c:pt idx="98">
                  <c:v>9.9</c:v>
                </c:pt>
                <c:pt idx="99">
                  <c:v>10.0</c:v>
                </c:pt>
                <c:pt idx="100">
                  <c:v>10.1</c:v>
                </c:pt>
                <c:pt idx="101">
                  <c:v>10.2</c:v>
                </c:pt>
                <c:pt idx="102">
                  <c:v>10.3</c:v>
                </c:pt>
                <c:pt idx="103">
                  <c:v>10.4</c:v>
                </c:pt>
                <c:pt idx="104">
                  <c:v>10.5</c:v>
                </c:pt>
                <c:pt idx="105">
                  <c:v>10.6</c:v>
                </c:pt>
                <c:pt idx="106">
                  <c:v>10.7</c:v>
                </c:pt>
                <c:pt idx="107">
                  <c:v>10.8</c:v>
                </c:pt>
                <c:pt idx="108">
                  <c:v>10.9</c:v>
                </c:pt>
                <c:pt idx="109">
                  <c:v>11.0</c:v>
                </c:pt>
                <c:pt idx="110">
                  <c:v>11.1</c:v>
                </c:pt>
                <c:pt idx="111">
                  <c:v>11.2</c:v>
                </c:pt>
                <c:pt idx="112">
                  <c:v>11.3</c:v>
                </c:pt>
                <c:pt idx="113">
                  <c:v>11.4</c:v>
                </c:pt>
                <c:pt idx="114">
                  <c:v>11.5</c:v>
                </c:pt>
                <c:pt idx="115">
                  <c:v>11.6</c:v>
                </c:pt>
                <c:pt idx="116">
                  <c:v>11.7</c:v>
                </c:pt>
                <c:pt idx="117">
                  <c:v>11.8</c:v>
                </c:pt>
                <c:pt idx="118">
                  <c:v>11.9</c:v>
                </c:pt>
                <c:pt idx="119">
                  <c:v>12.0</c:v>
                </c:pt>
                <c:pt idx="120">
                  <c:v>12.1</c:v>
                </c:pt>
                <c:pt idx="121">
                  <c:v>12.2</c:v>
                </c:pt>
                <c:pt idx="122">
                  <c:v>12.3</c:v>
                </c:pt>
                <c:pt idx="123">
                  <c:v>12.4</c:v>
                </c:pt>
                <c:pt idx="124">
                  <c:v>12.5</c:v>
                </c:pt>
                <c:pt idx="125">
                  <c:v>12.6</c:v>
                </c:pt>
                <c:pt idx="126">
                  <c:v>12.7</c:v>
                </c:pt>
                <c:pt idx="127">
                  <c:v>12.8</c:v>
                </c:pt>
                <c:pt idx="128">
                  <c:v>12.9</c:v>
                </c:pt>
                <c:pt idx="129">
                  <c:v>13.0</c:v>
                </c:pt>
                <c:pt idx="130">
                  <c:v>13.1</c:v>
                </c:pt>
                <c:pt idx="131">
                  <c:v>13.2</c:v>
                </c:pt>
                <c:pt idx="132">
                  <c:v>13.3</c:v>
                </c:pt>
                <c:pt idx="133">
                  <c:v>13.4</c:v>
                </c:pt>
                <c:pt idx="134">
                  <c:v>13.5</c:v>
                </c:pt>
                <c:pt idx="135">
                  <c:v>13.6</c:v>
                </c:pt>
                <c:pt idx="136">
                  <c:v>13.7</c:v>
                </c:pt>
                <c:pt idx="137">
                  <c:v>13.8</c:v>
                </c:pt>
                <c:pt idx="138">
                  <c:v>13.9</c:v>
                </c:pt>
                <c:pt idx="139">
                  <c:v>14.0</c:v>
                </c:pt>
                <c:pt idx="140">
                  <c:v>14.1</c:v>
                </c:pt>
                <c:pt idx="141">
                  <c:v>14.2</c:v>
                </c:pt>
                <c:pt idx="142">
                  <c:v>14.3</c:v>
                </c:pt>
                <c:pt idx="143">
                  <c:v>14.4</c:v>
                </c:pt>
                <c:pt idx="144">
                  <c:v>14.5</c:v>
                </c:pt>
                <c:pt idx="145">
                  <c:v>14.6</c:v>
                </c:pt>
                <c:pt idx="146">
                  <c:v>14.7</c:v>
                </c:pt>
                <c:pt idx="147">
                  <c:v>14.8</c:v>
                </c:pt>
                <c:pt idx="148">
                  <c:v>14.9</c:v>
                </c:pt>
                <c:pt idx="149">
                  <c:v>15.0</c:v>
                </c:pt>
                <c:pt idx="150">
                  <c:v>15.1</c:v>
                </c:pt>
                <c:pt idx="151">
                  <c:v>15.2</c:v>
                </c:pt>
                <c:pt idx="152">
                  <c:v>15.3</c:v>
                </c:pt>
                <c:pt idx="153">
                  <c:v>15.4</c:v>
                </c:pt>
                <c:pt idx="154">
                  <c:v>15.5</c:v>
                </c:pt>
                <c:pt idx="155">
                  <c:v>15.6</c:v>
                </c:pt>
                <c:pt idx="156">
                  <c:v>15.7</c:v>
                </c:pt>
                <c:pt idx="157">
                  <c:v>15.8</c:v>
                </c:pt>
                <c:pt idx="158">
                  <c:v>15.9</c:v>
                </c:pt>
                <c:pt idx="159">
                  <c:v>16.0</c:v>
                </c:pt>
                <c:pt idx="160">
                  <c:v>16.1</c:v>
                </c:pt>
                <c:pt idx="161">
                  <c:v>16.2</c:v>
                </c:pt>
                <c:pt idx="162">
                  <c:v>16.3</c:v>
                </c:pt>
                <c:pt idx="163">
                  <c:v>16.4</c:v>
                </c:pt>
                <c:pt idx="164">
                  <c:v>16.5</c:v>
                </c:pt>
                <c:pt idx="165">
                  <c:v>16.6</c:v>
                </c:pt>
                <c:pt idx="166">
                  <c:v>16.7</c:v>
                </c:pt>
                <c:pt idx="167">
                  <c:v>16.8</c:v>
                </c:pt>
                <c:pt idx="168">
                  <c:v>16.9</c:v>
                </c:pt>
                <c:pt idx="169">
                  <c:v>17.0</c:v>
                </c:pt>
                <c:pt idx="170">
                  <c:v>17.1</c:v>
                </c:pt>
                <c:pt idx="171">
                  <c:v>17.2</c:v>
                </c:pt>
                <c:pt idx="172">
                  <c:v>17.3</c:v>
                </c:pt>
                <c:pt idx="173">
                  <c:v>17.4</c:v>
                </c:pt>
                <c:pt idx="174">
                  <c:v>17.5</c:v>
                </c:pt>
                <c:pt idx="175">
                  <c:v>17.6</c:v>
                </c:pt>
                <c:pt idx="176">
                  <c:v>17.7</c:v>
                </c:pt>
                <c:pt idx="177">
                  <c:v>17.8</c:v>
                </c:pt>
                <c:pt idx="178">
                  <c:v>17.9</c:v>
                </c:pt>
                <c:pt idx="179">
                  <c:v>18.0</c:v>
                </c:pt>
                <c:pt idx="180">
                  <c:v>18.1</c:v>
                </c:pt>
                <c:pt idx="181">
                  <c:v>18.2</c:v>
                </c:pt>
                <c:pt idx="182">
                  <c:v>18.3</c:v>
                </c:pt>
                <c:pt idx="183">
                  <c:v>18.4</c:v>
                </c:pt>
                <c:pt idx="184">
                  <c:v>18.5</c:v>
                </c:pt>
                <c:pt idx="185">
                  <c:v>18.6</c:v>
                </c:pt>
                <c:pt idx="186">
                  <c:v>18.7</c:v>
                </c:pt>
                <c:pt idx="187">
                  <c:v>18.8</c:v>
                </c:pt>
                <c:pt idx="188">
                  <c:v>18.9</c:v>
                </c:pt>
                <c:pt idx="189">
                  <c:v>19.0</c:v>
                </c:pt>
                <c:pt idx="190">
                  <c:v>19.1</c:v>
                </c:pt>
                <c:pt idx="191">
                  <c:v>19.2</c:v>
                </c:pt>
                <c:pt idx="192">
                  <c:v>19.3</c:v>
                </c:pt>
                <c:pt idx="193">
                  <c:v>19.4</c:v>
                </c:pt>
                <c:pt idx="194">
                  <c:v>19.5</c:v>
                </c:pt>
                <c:pt idx="195">
                  <c:v>19.6</c:v>
                </c:pt>
                <c:pt idx="196">
                  <c:v>19.7</c:v>
                </c:pt>
                <c:pt idx="197">
                  <c:v>19.8</c:v>
                </c:pt>
                <c:pt idx="198">
                  <c:v>19.9</c:v>
                </c:pt>
                <c:pt idx="199">
                  <c:v>20.0</c:v>
                </c:pt>
                <c:pt idx="200">
                  <c:v>20.1</c:v>
                </c:pt>
                <c:pt idx="201">
                  <c:v>20.2</c:v>
                </c:pt>
                <c:pt idx="202">
                  <c:v>20.3</c:v>
                </c:pt>
                <c:pt idx="203">
                  <c:v>20.4</c:v>
                </c:pt>
                <c:pt idx="204">
                  <c:v>20.5</c:v>
                </c:pt>
                <c:pt idx="205">
                  <c:v>20.6</c:v>
                </c:pt>
                <c:pt idx="206">
                  <c:v>20.7</c:v>
                </c:pt>
                <c:pt idx="207">
                  <c:v>20.8</c:v>
                </c:pt>
                <c:pt idx="208">
                  <c:v>20.9</c:v>
                </c:pt>
                <c:pt idx="209">
                  <c:v>21.0</c:v>
                </c:pt>
                <c:pt idx="210">
                  <c:v>21.1</c:v>
                </c:pt>
                <c:pt idx="211">
                  <c:v>21.2</c:v>
                </c:pt>
                <c:pt idx="212">
                  <c:v>21.3</c:v>
                </c:pt>
                <c:pt idx="213">
                  <c:v>21.4</c:v>
                </c:pt>
                <c:pt idx="214">
                  <c:v>21.5</c:v>
                </c:pt>
                <c:pt idx="215">
                  <c:v>21.6</c:v>
                </c:pt>
                <c:pt idx="216">
                  <c:v>21.7</c:v>
                </c:pt>
                <c:pt idx="217">
                  <c:v>21.8</c:v>
                </c:pt>
                <c:pt idx="218">
                  <c:v>21.9</c:v>
                </c:pt>
                <c:pt idx="219">
                  <c:v>22.0</c:v>
                </c:pt>
                <c:pt idx="220">
                  <c:v>22.1</c:v>
                </c:pt>
                <c:pt idx="221">
                  <c:v>22.2</c:v>
                </c:pt>
                <c:pt idx="222">
                  <c:v>22.3</c:v>
                </c:pt>
                <c:pt idx="223">
                  <c:v>22.4</c:v>
                </c:pt>
                <c:pt idx="224">
                  <c:v>22.5</c:v>
                </c:pt>
                <c:pt idx="225">
                  <c:v>22.6</c:v>
                </c:pt>
                <c:pt idx="226">
                  <c:v>22.7</c:v>
                </c:pt>
                <c:pt idx="227">
                  <c:v>22.8</c:v>
                </c:pt>
                <c:pt idx="228">
                  <c:v>22.9</c:v>
                </c:pt>
                <c:pt idx="229">
                  <c:v>23.0</c:v>
                </c:pt>
                <c:pt idx="230">
                  <c:v>23.1</c:v>
                </c:pt>
                <c:pt idx="231">
                  <c:v>23.2</c:v>
                </c:pt>
                <c:pt idx="232">
                  <c:v>23.3</c:v>
                </c:pt>
                <c:pt idx="233">
                  <c:v>23.4</c:v>
                </c:pt>
                <c:pt idx="234">
                  <c:v>23.5</c:v>
                </c:pt>
                <c:pt idx="235">
                  <c:v>23.6</c:v>
                </c:pt>
                <c:pt idx="236">
                  <c:v>23.7</c:v>
                </c:pt>
                <c:pt idx="237">
                  <c:v>23.8</c:v>
                </c:pt>
                <c:pt idx="238">
                  <c:v>23.9</c:v>
                </c:pt>
                <c:pt idx="239">
                  <c:v>24.0</c:v>
                </c:pt>
                <c:pt idx="240">
                  <c:v>24.1</c:v>
                </c:pt>
                <c:pt idx="241">
                  <c:v>24.2</c:v>
                </c:pt>
                <c:pt idx="242">
                  <c:v>24.3</c:v>
                </c:pt>
                <c:pt idx="243">
                  <c:v>24.4</c:v>
                </c:pt>
                <c:pt idx="244">
                  <c:v>24.5</c:v>
                </c:pt>
                <c:pt idx="245">
                  <c:v>24.6</c:v>
                </c:pt>
                <c:pt idx="246">
                  <c:v>24.7</c:v>
                </c:pt>
                <c:pt idx="247">
                  <c:v>24.8</c:v>
                </c:pt>
                <c:pt idx="248">
                  <c:v>24.9</c:v>
                </c:pt>
                <c:pt idx="249">
                  <c:v>25.0</c:v>
                </c:pt>
                <c:pt idx="250">
                  <c:v>25.1</c:v>
                </c:pt>
                <c:pt idx="251">
                  <c:v>25.2</c:v>
                </c:pt>
                <c:pt idx="252">
                  <c:v>25.3</c:v>
                </c:pt>
                <c:pt idx="253">
                  <c:v>25.4</c:v>
                </c:pt>
                <c:pt idx="254">
                  <c:v>25.5</c:v>
                </c:pt>
                <c:pt idx="255">
                  <c:v>25.6</c:v>
                </c:pt>
                <c:pt idx="256">
                  <c:v>25.7</c:v>
                </c:pt>
                <c:pt idx="257">
                  <c:v>25.8</c:v>
                </c:pt>
                <c:pt idx="258">
                  <c:v>25.9</c:v>
                </c:pt>
                <c:pt idx="259">
                  <c:v>26.0</c:v>
                </c:pt>
                <c:pt idx="260">
                  <c:v>26.1</c:v>
                </c:pt>
                <c:pt idx="261">
                  <c:v>26.2</c:v>
                </c:pt>
                <c:pt idx="262">
                  <c:v>26.3</c:v>
                </c:pt>
                <c:pt idx="263">
                  <c:v>26.4</c:v>
                </c:pt>
                <c:pt idx="264">
                  <c:v>26.5</c:v>
                </c:pt>
                <c:pt idx="265">
                  <c:v>26.6</c:v>
                </c:pt>
                <c:pt idx="266">
                  <c:v>26.7</c:v>
                </c:pt>
                <c:pt idx="267">
                  <c:v>26.8</c:v>
                </c:pt>
                <c:pt idx="268">
                  <c:v>26.9</c:v>
                </c:pt>
                <c:pt idx="269">
                  <c:v>27.0</c:v>
                </c:pt>
                <c:pt idx="270">
                  <c:v>27.1</c:v>
                </c:pt>
                <c:pt idx="271">
                  <c:v>27.2</c:v>
                </c:pt>
                <c:pt idx="272">
                  <c:v>27.3</c:v>
                </c:pt>
                <c:pt idx="273">
                  <c:v>27.4</c:v>
                </c:pt>
                <c:pt idx="274">
                  <c:v>27.5</c:v>
                </c:pt>
                <c:pt idx="275">
                  <c:v>27.6</c:v>
                </c:pt>
                <c:pt idx="276">
                  <c:v>27.7</c:v>
                </c:pt>
                <c:pt idx="277">
                  <c:v>27.8</c:v>
                </c:pt>
                <c:pt idx="278">
                  <c:v>27.9</c:v>
                </c:pt>
                <c:pt idx="279">
                  <c:v>28.0</c:v>
                </c:pt>
                <c:pt idx="280">
                  <c:v>28.1</c:v>
                </c:pt>
                <c:pt idx="281">
                  <c:v>28.2</c:v>
                </c:pt>
                <c:pt idx="282">
                  <c:v>28.3</c:v>
                </c:pt>
                <c:pt idx="283">
                  <c:v>28.4</c:v>
                </c:pt>
                <c:pt idx="284">
                  <c:v>28.5</c:v>
                </c:pt>
                <c:pt idx="285">
                  <c:v>28.6</c:v>
                </c:pt>
                <c:pt idx="286">
                  <c:v>28.7</c:v>
                </c:pt>
                <c:pt idx="287">
                  <c:v>28.8</c:v>
                </c:pt>
                <c:pt idx="288">
                  <c:v>28.9</c:v>
                </c:pt>
                <c:pt idx="289">
                  <c:v>29.0</c:v>
                </c:pt>
                <c:pt idx="290">
                  <c:v>29.1</c:v>
                </c:pt>
                <c:pt idx="291">
                  <c:v>29.2</c:v>
                </c:pt>
                <c:pt idx="292">
                  <c:v>29.3</c:v>
                </c:pt>
                <c:pt idx="293">
                  <c:v>29.4</c:v>
                </c:pt>
                <c:pt idx="294">
                  <c:v>29.5</c:v>
                </c:pt>
                <c:pt idx="295">
                  <c:v>29.6</c:v>
                </c:pt>
                <c:pt idx="296">
                  <c:v>29.7</c:v>
                </c:pt>
                <c:pt idx="297">
                  <c:v>29.8</c:v>
                </c:pt>
                <c:pt idx="298">
                  <c:v>29.9</c:v>
                </c:pt>
                <c:pt idx="299">
                  <c:v>30.0</c:v>
                </c:pt>
              </c:numCache>
            </c:numRef>
          </c:xVal>
          <c:yVal>
            <c:numRef>
              <c:f>Sheet2!$F$1:$F$304</c:f>
              <c:numCache>
                <c:formatCode>0.00E+00</c:formatCode>
                <c:ptCount val="304"/>
                <c:pt idx="0">
                  <c:v>4.3888E11</c:v>
                </c:pt>
                <c:pt idx="1">
                  <c:v>2.729E10</c:v>
                </c:pt>
                <c:pt idx="2">
                  <c:v>5.372E9</c:v>
                </c:pt>
                <c:pt idx="3">
                  <c:v>1.7122E9</c:v>
                </c:pt>
                <c:pt idx="4">
                  <c:v>7.1306E8</c:v>
                </c:pt>
                <c:pt idx="5">
                  <c:v>3.5087E8</c:v>
                </c:pt>
                <c:pt idx="6">
                  <c:v>1.9281E8</c:v>
                </c:pt>
                <c:pt idx="7">
                  <c:v>1.1435E8</c:v>
                </c:pt>
                <c:pt idx="8">
                  <c:v>7.1617E7</c:v>
                </c:pt>
                <c:pt idx="9">
                  <c:v>4.6691E7</c:v>
                </c:pt>
                <c:pt idx="10">
                  <c:v>3.1389E7</c:v>
                </c:pt>
                <c:pt idx="11">
                  <c:v>2.162E7</c:v>
                </c:pt>
                <c:pt idx="12">
                  <c:v>1.5192E7</c:v>
                </c:pt>
                <c:pt idx="13">
                  <c:v>1.086E7</c:v>
                </c:pt>
                <c:pt idx="14">
                  <c:v>7.8832E6</c:v>
                </c:pt>
                <c:pt idx="15">
                  <c:v>5.8057E6</c:v>
                </c:pt>
                <c:pt idx="16">
                  <c:v>4.3367E6</c:v>
                </c:pt>
                <c:pt idx="17">
                  <c:v>3.286E6</c:v>
                </c:pt>
                <c:pt idx="18">
                  <c:v>2.5269E6</c:v>
                </c:pt>
                <c:pt idx="19">
                  <c:v>1.9732E6</c:v>
                </c:pt>
                <c:pt idx="20">
                  <c:v>1.5655E6</c:v>
                </c:pt>
                <c:pt idx="21">
                  <c:v>1.2623E6</c:v>
                </c:pt>
                <c:pt idx="22">
                  <c:v>1.0346E6</c:v>
                </c:pt>
                <c:pt idx="23">
                  <c:v>861460.0</c:v>
                </c:pt>
                <c:pt idx="24">
                  <c:v>728090.0</c:v>
                </c:pt>
                <c:pt idx="25">
                  <c:v>623810.0</c:v>
                </c:pt>
                <c:pt idx="26">
                  <c:v>540920.0</c:v>
                </c:pt>
                <c:pt idx="27">
                  <c:v>473840.0</c:v>
                </c:pt>
                <c:pt idx="28">
                  <c:v>418520.0</c:v>
                </c:pt>
                <c:pt idx="29">
                  <c:v>372030.0</c:v>
                </c:pt>
                <c:pt idx="30">
                  <c:v>332260.0</c:v>
                </c:pt>
                <c:pt idx="31">
                  <c:v>297650.0</c:v>
                </c:pt>
                <c:pt idx="32">
                  <c:v>267090.0</c:v>
                </c:pt>
                <c:pt idx="33">
                  <c:v>239780.0</c:v>
                </c:pt>
                <c:pt idx="34">
                  <c:v>215130.0</c:v>
                </c:pt>
                <c:pt idx="35">
                  <c:v>192740.0</c:v>
                </c:pt>
                <c:pt idx="36">
                  <c:v>172290.0</c:v>
                </c:pt>
                <c:pt idx="37">
                  <c:v>153560.0</c:v>
                </c:pt>
                <c:pt idx="38">
                  <c:v>136380.0</c:v>
                </c:pt>
                <c:pt idx="39">
                  <c:v>120640.0</c:v>
                </c:pt>
                <c:pt idx="40">
                  <c:v>106240.0</c:v>
                </c:pt>
                <c:pt idx="41">
                  <c:v>93094.0</c:v>
                </c:pt>
                <c:pt idx="42">
                  <c:v>81135.0</c:v>
                </c:pt>
                <c:pt idx="43">
                  <c:v>70301.0</c:v>
                </c:pt>
                <c:pt idx="44">
                  <c:v>60534.0</c:v>
                </c:pt>
                <c:pt idx="45">
                  <c:v>51777.0</c:v>
                </c:pt>
                <c:pt idx="46">
                  <c:v>43973.0</c:v>
                </c:pt>
                <c:pt idx="47">
                  <c:v>37066.0</c:v>
                </c:pt>
                <c:pt idx="48">
                  <c:v>30998.0</c:v>
                </c:pt>
                <c:pt idx="49">
                  <c:v>25711.0</c:v>
                </c:pt>
                <c:pt idx="50">
                  <c:v>21147.0</c:v>
                </c:pt>
                <c:pt idx="51">
                  <c:v>17249.0</c:v>
                </c:pt>
                <c:pt idx="52">
                  <c:v>13958.0</c:v>
                </c:pt>
                <c:pt idx="53">
                  <c:v>11219.0</c:v>
                </c:pt>
                <c:pt idx="54">
                  <c:v>8976.7</c:v>
                </c:pt>
                <c:pt idx="55">
                  <c:v>7177.0</c:v>
                </c:pt>
                <c:pt idx="56">
                  <c:v>5768.8</c:v>
                </c:pt>
                <c:pt idx="57">
                  <c:v>4703.1</c:v>
                </c:pt>
                <c:pt idx="58">
                  <c:v>3933.3</c:v>
                </c:pt>
                <c:pt idx="59">
                  <c:v>3415.9</c:v>
                </c:pt>
                <c:pt idx="60">
                  <c:v>3110.3</c:v>
                </c:pt>
                <c:pt idx="61">
                  <c:v>2978.9</c:v>
                </c:pt>
                <c:pt idx="62">
                  <c:v>2987.3</c:v>
                </c:pt>
                <c:pt idx="63">
                  <c:v>3104.5</c:v>
                </c:pt>
                <c:pt idx="64">
                  <c:v>3302.4</c:v>
                </c:pt>
                <c:pt idx="65">
                  <c:v>3556.3</c:v>
                </c:pt>
                <c:pt idx="66">
                  <c:v>3844.3</c:v>
                </c:pt>
                <c:pt idx="67">
                  <c:v>4147.6</c:v>
                </c:pt>
                <c:pt idx="68">
                  <c:v>4450.1</c:v>
                </c:pt>
                <c:pt idx="69">
                  <c:v>4738.6</c:v>
                </c:pt>
                <c:pt idx="70">
                  <c:v>5002.2</c:v>
                </c:pt>
                <c:pt idx="71">
                  <c:v>5232.2</c:v>
                </c:pt>
                <c:pt idx="72">
                  <c:v>5422.3</c:v>
                </c:pt>
                <c:pt idx="73">
                  <c:v>5568.1</c:v>
                </c:pt>
                <c:pt idx="74">
                  <c:v>5666.6</c:v>
                </c:pt>
                <c:pt idx="75">
                  <c:v>5716.9</c:v>
                </c:pt>
                <c:pt idx="76">
                  <c:v>5718.9</c:v>
                </c:pt>
                <c:pt idx="77">
                  <c:v>5674.0</c:v>
                </c:pt>
                <c:pt idx="78">
                  <c:v>5584.4</c:v>
                </c:pt>
                <c:pt idx="79">
                  <c:v>5453.3</c:v>
                </c:pt>
                <c:pt idx="80">
                  <c:v>5284.5</c:v>
                </c:pt>
                <c:pt idx="81">
                  <c:v>5081.900000000001</c:v>
                </c:pt>
                <c:pt idx="82">
                  <c:v>4850.400000000001</c:v>
                </c:pt>
                <c:pt idx="83">
                  <c:v>4594.5</c:v>
                </c:pt>
                <c:pt idx="84">
                  <c:v>4319.1</c:v>
                </c:pt>
                <c:pt idx="85">
                  <c:v>4029.1</c:v>
                </c:pt>
                <c:pt idx="86">
                  <c:v>3729.2</c:v>
                </c:pt>
                <c:pt idx="87">
                  <c:v>3423.9</c:v>
                </c:pt>
                <c:pt idx="88">
                  <c:v>3117.6</c:v>
                </c:pt>
                <c:pt idx="89">
                  <c:v>2814.2</c:v>
                </c:pt>
                <c:pt idx="90">
                  <c:v>2517.3</c:v>
                </c:pt>
                <c:pt idx="91">
                  <c:v>2230.1</c:v>
                </c:pt>
                <c:pt idx="92">
                  <c:v>1955.6</c:v>
                </c:pt>
                <c:pt idx="93">
                  <c:v>1696.2</c:v>
                </c:pt>
                <c:pt idx="94">
                  <c:v>1453.7</c:v>
                </c:pt>
                <c:pt idx="95">
                  <c:v>1229.9</c:v>
                </c:pt>
                <c:pt idx="96">
                  <c:v>1025.8</c:v>
                </c:pt>
                <c:pt idx="97">
                  <c:v>842.2</c:v>
                </c:pt>
                <c:pt idx="98">
                  <c:v>679.55</c:v>
                </c:pt>
                <c:pt idx="99">
                  <c:v>537.88</c:v>
                </c:pt>
                <c:pt idx="100">
                  <c:v>416.92</c:v>
                </c:pt>
                <c:pt idx="101">
                  <c:v>316.11</c:v>
                </c:pt>
                <c:pt idx="102">
                  <c:v>234.65</c:v>
                </c:pt>
                <c:pt idx="103">
                  <c:v>171.52</c:v>
                </c:pt>
                <c:pt idx="104">
                  <c:v>125.51</c:v>
                </c:pt>
                <c:pt idx="105">
                  <c:v>95.281</c:v>
                </c:pt>
                <c:pt idx="106">
                  <c:v>79.35799999999997</c:v>
                </c:pt>
                <c:pt idx="107">
                  <c:v>76.199</c:v>
                </c:pt>
                <c:pt idx="108">
                  <c:v>84.213</c:v>
                </c:pt>
                <c:pt idx="109">
                  <c:v>101.79</c:v>
                </c:pt>
                <c:pt idx="110">
                  <c:v>127.31</c:v>
                </c:pt>
                <c:pt idx="111">
                  <c:v>159.22</c:v>
                </c:pt>
                <c:pt idx="112">
                  <c:v>195.98</c:v>
                </c:pt>
                <c:pt idx="113">
                  <c:v>236.16</c:v>
                </c:pt>
                <c:pt idx="114">
                  <c:v>278.39</c:v>
                </c:pt>
                <c:pt idx="115">
                  <c:v>321.42</c:v>
                </c:pt>
                <c:pt idx="116">
                  <c:v>364.1</c:v>
                </c:pt>
                <c:pt idx="117">
                  <c:v>405.41</c:v>
                </c:pt>
                <c:pt idx="118">
                  <c:v>444.47</c:v>
                </c:pt>
                <c:pt idx="119">
                  <c:v>480.49</c:v>
                </c:pt>
                <c:pt idx="120">
                  <c:v>512.8399999999982</c:v>
                </c:pt>
                <c:pt idx="121">
                  <c:v>541.02</c:v>
                </c:pt>
                <c:pt idx="122">
                  <c:v>564.64</c:v>
                </c:pt>
                <c:pt idx="123">
                  <c:v>583.4399999999994</c:v>
                </c:pt>
                <c:pt idx="124">
                  <c:v>597.25</c:v>
                </c:pt>
                <c:pt idx="125">
                  <c:v>606.04</c:v>
                </c:pt>
                <c:pt idx="126">
                  <c:v>609.8599999999981</c:v>
                </c:pt>
                <c:pt idx="127">
                  <c:v>608.8499999999981</c:v>
                </c:pt>
                <c:pt idx="128">
                  <c:v>603.21</c:v>
                </c:pt>
                <c:pt idx="129">
                  <c:v>593.23</c:v>
                </c:pt>
                <c:pt idx="130">
                  <c:v>579.24</c:v>
                </c:pt>
                <c:pt idx="131">
                  <c:v>561.63</c:v>
                </c:pt>
                <c:pt idx="132">
                  <c:v>540.8099999999994</c:v>
                </c:pt>
                <c:pt idx="133">
                  <c:v>517.23</c:v>
                </c:pt>
                <c:pt idx="134">
                  <c:v>491.34</c:v>
                </c:pt>
                <c:pt idx="135">
                  <c:v>463.61</c:v>
                </c:pt>
                <c:pt idx="136">
                  <c:v>434.5</c:v>
                </c:pt>
                <c:pt idx="137">
                  <c:v>404.45</c:v>
                </c:pt>
                <c:pt idx="138">
                  <c:v>373.92</c:v>
                </c:pt>
                <c:pt idx="139">
                  <c:v>343.3</c:v>
                </c:pt>
                <c:pt idx="140">
                  <c:v>312.99</c:v>
                </c:pt>
                <c:pt idx="141">
                  <c:v>283.35</c:v>
                </c:pt>
                <c:pt idx="142">
                  <c:v>254.69</c:v>
                </c:pt>
                <c:pt idx="143">
                  <c:v>227.29</c:v>
                </c:pt>
                <c:pt idx="144">
                  <c:v>201.41</c:v>
                </c:pt>
                <c:pt idx="145">
                  <c:v>177.23</c:v>
                </c:pt>
                <c:pt idx="146">
                  <c:v>154.93</c:v>
                </c:pt>
                <c:pt idx="147">
                  <c:v>134.63</c:v>
                </c:pt>
                <c:pt idx="148">
                  <c:v>116.42</c:v>
                </c:pt>
                <c:pt idx="149">
                  <c:v>100.33</c:v>
                </c:pt>
                <c:pt idx="150">
                  <c:v>86.38899999999998</c:v>
                </c:pt>
                <c:pt idx="151">
                  <c:v>74.569</c:v>
                </c:pt>
                <c:pt idx="152">
                  <c:v>64.82199999999997</c:v>
                </c:pt>
                <c:pt idx="153">
                  <c:v>57.07100000000001</c:v>
                </c:pt>
                <c:pt idx="154">
                  <c:v>51.215</c:v>
                </c:pt>
                <c:pt idx="155">
                  <c:v>47.133</c:v>
                </c:pt>
                <c:pt idx="156">
                  <c:v>44.688</c:v>
                </c:pt>
                <c:pt idx="157">
                  <c:v>43.72900000000001</c:v>
                </c:pt>
                <c:pt idx="158">
                  <c:v>44.09600000000001</c:v>
                </c:pt>
                <c:pt idx="159">
                  <c:v>45.621</c:v>
                </c:pt>
                <c:pt idx="160">
                  <c:v>48.133</c:v>
                </c:pt>
                <c:pt idx="161">
                  <c:v>51.46</c:v>
                </c:pt>
                <c:pt idx="162">
                  <c:v>55.434</c:v>
                </c:pt>
                <c:pt idx="163">
                  <c:v>59.888</c:v>
                </c:pt>
                <c:pt idx="164">
                  <c:v>64.665</c:v>
                </c:pt>
                <c:pt idx="165">
                  <c:v>69.616</c:v>
                </c:pt>
                <c:pt idx="166">
                  <c:v>74.6</c:v>
                </c:pt>
                <c:pt idx="167">
                  <c:v>79.491</c:v>
                </c:pt>
                <c:pt idx="168">
                  <c:v>84.17299999999982</c:v>
                </c:pt>
                <c:pt idx="169">
                  <c:v>88.545</c:v>
                </c:pt>
                <c:pt idx="170">
                  <c:v>92.521</c:v>
                </c:pt>
                <c:pt idx="171">
                  <c:v>96.027</c:v>
                </c:pt>
                <c:pt idx="172">
                  <c:v>99.005</c:v>
                </c:pt>
                <c:pt idx="173">
                  <c:v>101.41</c:v>
                </c:pt>
                <c:pt idx="174">
                  <c:v>103.21</c:v>
                </c:pt>
                <c:pt idx="175">
                  <c:v>104.39</c:v>
                </c:pt>
                <c:pt idx="176">
                  <c:v>104.94</c:v>
                </c:pt>
                <c:pt idx="177">
                  <c:v>104.87</c:v>
                </c:pt>
                <c:pt idx="178">
                  <c:v>104.2</c:v>
                </c:pt>
                <c:pt idx="179">
                  <c:v>102.95</c:v>
                </c:pt>
                <c:pt idx="180">
                  <c:v>101.15</c:v>
                </c:pt>
                <c:pt idx="181">
                  <c:v>98.851</c:v>
                </c:pt>
                <c:pt idx="182">
                  <c:v>96.093</c:v>
                </c:pt>
                <c:pt idx="183">
                  <c:v>92.927</c:v>
                </c:pt>
                <c:pt idx="184">
                  <c:v>89.41</c:v>
                </c:pt>
                <c:pt idx="185">
                  <c:v>85.597</c:v>
                </c:pt>
                <c:pt idx="186">
                  <c:v>81.547</c:v>
                </c:pt>
                <c:pt idx="187">
                  <c:v>77.31800000000001</c:v>
                </c:pt>
                <c:pt idx="188">
                  <c:v>72.967</c:v>
                </c:pt>
                <c:pt idx="189">
                  <c:v>68.549</c:v>
                </c:pt>
                <c:pt idx="190">
                  <c:v>64.117</c:v>
                </c:pt>
                <c:pt idx="191">
                  <c:v>59.722</c:v>
                </c:pt>
                <c:pt idx="192">
                  <c:v>55.40900000000001</c:v>
                </c:pt>
                <c:pt idx="193">
                  <c:v>51.22100000000001</c:v>
                </c:pt>
                <c:pt idx="194">
                  <c:v>47.195</c:v>
                </c:pt>
                <c:pt idx="195">
                  <c:v>43.364</c:v>
                </c:pt>
                <c:pt idx="196">
                  <c:v>39.755</c:v>
                </c:pt>
                <c:pt idx="197">
                  <c:v>36.392</c:v>
                </c:pt>
                <c:pt idx="198">
                  <c:v>33.29300000000001</c:v>
                </c:pt>
                <c:pt idx="199">
                  <c:v>30.469</c:v>
                </c:pt>
                <c:pt idx="200">
                  <c:v>27.93</c:v>
                </c:pt>
                <c:pt idx="201">
                  <c:v>25.678</c:v>
                </c:pt>
                <c:pt idx="202">
                  <c:v>23.712</c:v>
                </c:pt>
                <c:pt idx="203">
                  <c:v>22.028</c:v>
                </c:pt>
                <c:pt idx="204">
                  <c:v>20.618</c:v>
                </c:pt>
                <c:pt idx="205">
                  <c:v>19.468</c:v>
                </c:pt>
                <c:pt idx="206">
                  <c:v>18.566</c:v>
                </c:pt>
                <c:pt idx="207">
                  <c:v>17.89399999999999</c:v>
                </c:pt>
                <c:pt idx="208">
                  <c:v>17.433</c:v>
                </c:pt>
                <c:pt idx="209">
                  <c:v>17.163</c:v>
                </c:pt>
                <c:pt idx="210">
                  <c:v>17.061</c:v>
                </c:pt>
                <c:pt idx="211">
                  <c:v>17.107</c:v>
                </c:pt>
                <c:pt idx="212">
                  <c:v>17.278</c:v>
                </c:pt>
                <c:pt idx="213">
                  <c:v>17.55</c:v>
                </c:pt>
                <c:pt idx="214">
                  <c:v>17.902</c:v>
                </c:pt>
                <c:pt idx="215">
                  <c:v>18.312</c:v>
                </c:pt>
                <c:pt idx="216">
                  <c:v>18.76</c:v>
                </c:pt>
                <c:pt idx="217">
                  <c:v>19.227</c:v>
                </c:pt>
                <c:pt idx="218">
                  <c:v>19.694</c:v>
                </c:pt>
                <c:pt idx="219">
                  <c:v>20.146</c:v>
                </c:pt>
                <c:pt idx="220">
                  <c:v>20.567</c:v>
                </c:pt>
                <c:pt idx="221">
                  <c:v>20.946</c:v>
                </c:pt>
                <c:pt idx="222">
                  <c:v>21.271</c:v>
                </c:pt>
                <c:pt idx="223">
                  <c:v>21.532</c:v>
                </c:pt>
                <c:pt idx="224">
                  <c:v>21.724</c:v>
                </c:pt>
                <c:pt idx="225">
                  <c:v>21.84</c:v>
                </c:pt>
                <c:pt idx="226">
                  <c:v>21.877</c:v>
                </c:pt>
                <c:pt idx="227">
                  <c:v>21.83299999999999</c:v>
                </c:pt>
                <c:pt idx="228">
                  <c:v>21.70799999999999</c:v>
                </c:pt>
                <c:pt idx="229">
                  <c:v>21.502</c:v>
                </c:pt>
                <c:pt idx="230">
                  <c:v>21.22</c:v>
                </c:pt>
                <c:pt idx="231">
                  <c:v>20.864</c:v>
                </c:pt>
                <c:pt idx="232">
                  <c:v>20.438</c:v>
                </c:pt>
                <c:pt idx="233">
                  <c:v>19.95</c:v>
                </c:pt>
                <c:pt idx="234">
                  <c:v>19.405</c:v>
                </c:pt>
                <c:pt idx="235">
                  <c:v>18.811</c:v>
                </c:pt>
                <c:pt idx="236">
                  <c:v>18.174</c:v>
                </c:pt>
                <c:pt idx="237">
                  <c:v>17.503</c:v>
                </c:pt>
                <c:pt idx="238">
                  <c:v>16.80399999999999</c:v>
                </c:pt>
                <c:pt idx="239">
                  <c:v>16.087</c:v>
                </c:pt>
                <c:pt idx="240">
                  <c:v>15.359</c:v>
                </c:pt>
                <c:pt idx="241">
                  <c:v>14.626</c:v>
                </c:pt>
                <c:pt idx="242">
                  <c:v>13.897</c:v>
                </c:pt>
                <c:pt idx="243">
                  <c:v>13.177</c:v>
                </c:pt>
                <c:pt idx="244">
                  <c:v>12.473</c:v>
                </c:pt>
                <c:pt idx="245">
                  <c:v>11.791</c:v>
                </c:pt>
                <c:pt idx="246">
                  <c:v>11.134</c:v>
                </c:pt>
                <c:pt idx="247">
                  <c:v>10.508</c:v>
                </c:pt>
                <c:pt idx="248">
                  <c:v>9.915</c:v>
                </c:pt>
                <c:pt idx="249">
                  <c:v>9.35910000000001</c:v>
                </c:pt>
                <c:pt idx="250">
                  <c:v>8.842</c:v>
                </c:pt>
                <c:pt idx="251">
                  <c:v>8.36520000000001</c:v>
                </c:pt>
                <c:pt idx="252">
                  <c:v>7.9295</c:v>
                </c:pt>
                <c:pt idx="253">
                  <c:v>7.5351</c:v>
                </c:pt>
                <c:pt idx="254">
                  <c:v>7.1816</c:v>
                </c:pt>
                <c:pt idx="255">
                  <c:v>6.8683</c:v>
                </c:pt>
                <c:pt idx="256">
                  <c:v>6.5936</c:v>
                </c:pt>
                <c:pt idx="257">
                  <c:v>6.355899999999996</c:v>
                </c:pt>
                <c:pt idx="258">
                  <c:v>6.152999999999984</c:v>
                </c:pt>
                <c:pt idx="259">
                  <c:v>5.9823</c:v>
                </c:pt>
                <c:pt idx="260">
                  <c:v>5.8413</c:v>
                </c:pt>
                <c:pt idx="261">
                  <c:v>5.726999999999998</c:v>
                </c:pt>
                <c:pt idx="262">
                  <c:v>5.6364</c:v>
                </c:pt>
                <c:pt idx="263">
                  <c:v>5.5664</c:v>
                </c:pt>
                <c:pt idx="264">
                  <c:v>5.5139</c:v>
                </c:pt>
                <c:pt idx="265">
                  <c:v>5.4758</c:v>
                </c:pt>
                <c:pt idx="266">
                  <c:v>5.449</c:v>
                </c:pt>
                <c:pt idx="267">
                  <c:v>5.4307</c:v>
                </c:pt>
                <c:pt idx="268">
                  <c:v>5.4181</c:v>
                </c:pt>
                <c:pt idx="269">
                  <c:v>5.4087</c:v>
                </c:pt>
                <c:pt idx="270">
                  <c:v>5.4</c:v>
                </c:pt>
                <c:pt idx="271">
                  <c:v>5.3899</c:v>
                </c:pt>
                <c:pt idx="272">
                  <c:v>5.3766</c:v>
                </c:pt>
                <c:pt idx="273">
                  <c:v>5.3583</c:v>
                </c:pt>
                <c:pt idx="274">
                  <c:v>5.3337</c:v>
                </c:pt>
                <c:pt idx="275">
                  <c:v>5.3017</c:v>
                </c:pt>
                <c:pt idx="276">
                  <c:v>5.2614</c:v>
                </c:pt>
                <c:pt idx="277">
                  <c:v>5.212099999999999</c:v>
                </c:pt>
                <c:pt idx="278">
                  <c:v>5.153499999999998</c:v>
                </c:pt>
                <c:pt idx="279">
                  <c:v>5.0855</c:v>
                </c:pt>
                <c:pt idx="280">
                  <c:v>5.008</c:v>
                </c:pt>
                <c:pt idx="281">
                  <c:v>4.9215</c:v>
                </c:pt>
                <c:pt idx="282">
                  <c:v>4.8262</c:v>
                </c:pt>
                <c:pt idx="283">
                  <c:v>4.722799999999998</c:v>
                </c:pt>
                <c:pt idx="284">
                  <c:v>4.611999999999996</c:v>
                </c:pt>
                <c:pt idx="285">
                  <c:v>4.4946</c:v>
                </c:pt>
                <c:pt idx="286">
                  <c:v>4.3716</c:v>
                </c:pt>
                <c:pt idx="287">
                  <c:v>4.2439</c:v>
                </c:pt>
                <c:pt idx="288">
                  <c:v>4.112499999999992</c:v>
                </c:pt>
                <c:pt idx="289">
                  <c:v>3.978499999999999</c:v>
                </c:pt>
                <c:pt idx="290">
                  <c:v>3.8429</c:v>
                </c:pt>
                <c:pt idx="291">
                  <c:v>3.7068</c:v>
                </c:pt>
                <c:pt idx="292">
                  <c:v>3.5712</c:v>
                </c:pt>
                <c:pt idx="293">
                  <c:v>3.436999999999998</c:v>
                </c:pt>
                <c:pt idx="294">
                  <c:v>3.305099999999999</c:v>
                </c:pt>
                <c:pt idx="295">
                  <c:v>3.176299999999999</c:v>
                </c:pt>
                <c:pt idx="296">
                  <c:v>3.0514</c:v>
                </c:pt>
                <c:pt idx="297">
                  <c:v>2.931</c:v>
                </c:pt>
                <c:pt idx="298">
                  <c:v>2.815599999999999</c:v>
                </c:pt>
                <c:pt idx="299">
                  <c:v>2.7058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48E1-4953-947A-CCC8759CFCAC}"/>
            </c:ext>
          </c:extLst>
        </c:ser>
        <c:ser>
          <c:idx val="0"/>
          <c:order val="1"/>
          <c:tx>
            <c:v>Expt</c:v>
          </c:tx>
          <c:spPr>
            <a:ln w="25400">
              <a:noFill/>
            </a:ln>
            <a:effectLst/>
          </c:spPr>
          <c:marker>
            <c:symbol val="circle"/>
            <c:size val="2"/>
            <c:spPr>
              <a:solidFill>
                <a:schemeClr val="lt1"/>
              </a:solidFill>
              <a:ln w="25400" cap="flat" cmpd="sng" algn="ctr">
                <a:solidFill>
                  <a:schemeClr val="dk1"/>
                </a:solidFill>
                <a:prstDash val="solid"/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Sheet2!$C$1:$C$72</c:f>
                <c:numCache>
                  <c:formatCode>General</c:formatCode>
                  <c:ptCount val="72"/>
                  <c:pt idx="0">
                    <c:v>148.9508565277637</c:v>
                  </c:pt>
                  <c:pt idx="1">
                    <c:v>109.2878393798935</c:v>
                  </c:pt>
                  <c:pt idx="2">
                    <c:v>76.77396070674808</c:v>
                  </c:pt>
                  <c:pt idx="3">
                    <c:v>51.94477133939444</c:v>
                  </c:pt>
                  <c:pt idx="4">
                    <c:v>13.52259905725412</c:v>
                  </c:pt>
                  <c:pt idx="5">
                    <c:v>14.39801938137795</c:v>
                  </c:pt>
                  <c:pt idx="6">
                    <c:v>16.46602858039664</c:v>
                  </c:pt>
                  <c:pt idx="7">
                    <c:v>17.79421187825415</c:v>
                  </c:pt>
                  <c:pt idx="8">
                    <c:v>26.57076600307515</c:v>
                  </c:pt>
                  <c:pt idx="9">
                    <c:v>28.30413192043094</c:v>
                  </c:pt>
                  <c:pt idx="10">
                    <c:v>28.01212368717377</c:v>
                  </c:pt>
                  <c:pt idx="11">
                    <c:v>26.39435477090129</c:v>
                  </c:pt>
                  <c:pt idx="12">
                    <c:v>15.23184562802156</c:v>
                  </c:pt>
                  <c:pt idx="13">
                    <c:v>12.68835760710972</c:v>
                  </c:pt>
                  <c:pt idx="14">
                    <c:v>9.876769719836976</c:v>
                  </c:pt>
                  <c:pt idx="15">
                    <c:v>6.960856868067767</c:v>
                  </c:pt>
                  <c:pt idx="16">
                    <c:v>0.811690896083124</c:v>
                  </c:pt>
                  <c:pt idx="17">
                    <c:v>0.771861743042624</c:v>
                  </c:pt>
                  <c:pt idx="18">
                    <c:v>1.181926322270006</c:v>
                  </c:pt>
                  <c:pt idx="19">
                    <c:v>1.59036310455713</c:v>
                  </c:pt>
                  <c:pt idx="20">
                    <c:v>2.588191103283114</c:v>
                  </c:pt>
                  <c:pt idx="21">
                    <c:v>2.792193687223627</c:v>
                  </c:pt>
                  <c:pt idx="22">
                    <c:v>2.826845935672432</c:v>
                  </c:pt>
                  <c:pt idx="23">
                    <c:v>2.701005802628853</c:v>
                  </c:pt>
                  <c:pt idx="24">
                    <c:v>2.030642324454743</c:v>
                  </c:pt>
                  <c:pt idx="25">
                    <c:v>1.725968669697505</c:v>
                  </c:pt>
                  <c:pt idx="26">
                    <c:v>1.382577608157956</c:v>
                  </c:pt>
                  <c:pt idx="27">
                    <c:v>1.070755413156912</c:v>
                  </c:pt>
                  <c:pt idx="28">
                    <c:v>0.385844782960373</c:v>
                  </c:pt>
                  <c:pt idx="29">
                    <c:v>0.352929533115338</c:v>
                  </c:pt>
                  <c:pt idx="30">
                    <c:v>0.380800843410243</c:v>
                  </c:pt>
                  <c:pt idx="31">
                    <c:v>0.434607737755794</c:v>
                  </c:pt>
                  <c:pt idx="32">
                    <c:v>0.777342411994476</c:v>
                  </c:pt>
                  <c:pt idx="33">
                    <c:v>0.848208900878433</c:v>
                  </c:pt>
                  <c:pt idx="34">
                    <c:v>0.872252587233831</c:v>
                  </c:pt>
                  <c:pt idx="35">
                    <c:v>0.869848026939692</c:v>
                  </c:pt>
                  <c:pt idx="36">
                    <c:v>0.575242634557612</c:v>
                  </c:pt>
                  <c:pt idx="37">
                    <c:v>0.524501312101998</c:v>
                  </c:pt>
                  <c:pt idx="38">
                    <c:v>0.465232582847153</c:v>
                  </c:pt>
                  <c:pt idx="39">
                    <c:v>0.403602599306682</c:v>
                  </c:pt>
                  <c:pt idx="40">
                    <c:v>0.203281802719492</c:v>
                  </c:pt>
                  <c:pt idx="41">
                    <c:v>0.178224375430351</c:v>
                  </c:pt>
                  <c:pt idx="42">
                    <c:v>0.163305268222676</c:v>
                  </c:pt>
                  <c:pt idx="43">
                    <c:v>0.162875328200976</c:v>
                  </c:pt>
                  <c:pt idx="44">
                    <c:v>0.179048743065918</c:v>
                  </c:pt>
                  <c:pt idx="45">
                    <c:v>0.186785158143817</c:v>
                  </c:pt>
                  <c:pt idx="46">
                    <c:v>0.187703373946394</c:v>
                  </c:pt>
                  <c:pt idx="47">
                    <c:v>0.183427109479958</c:v>
                  </c:pt>
                  <c:pt idx="48">
                    <c:v>0.144649244226721</c:v>
                  </c:pt>
                  <c:pt idx="49">
                    <c:v>0.134849476847602</c:v>
                  </c:pt>
                  <c:pt idx="50">
                    <c:v>0.120895395094811</c:v>
                  </c:pt>
                  <c:pt idx="51">
                    <c:v>0.109344550730671</c:v>
                  </c:pt>
                  <c:pt idx="52">
                    <c:v>0.0747455482886169</c:v>
                  </c:pt>
                  <c:pt idx="53">
                    <c:v>0.0678955131144676</c:v>
                  </c:pt>
                  <c:pt idx="54">
                    <c:v>0.0622373590021331</c:v>
                  </c:pt>
                  <c:pt idx="55">
                    <c:v>0.0585151652405717</c:v>
                  </c:pt>
                  <c:pt idx="56">
                    <c:v>0.0992063729533684</c:v>
                  </c:pt>
                  <c:pt idx="57">
                    <c:v>0.0997623440734682</c:v>
                  </c:pt>
                  <c:pt idx="58">
                    <c:v>0.0967775775673899</c:v>
                  </c:pt>
                  <c:pt idx="59">
                    <c:v>0.0977083183424467</c:v>
                  </c:pt>
                  <c:pt idx="60">
                    <c:v>0.0795428280593969</c:v>
                  </c:pt>
                  <c:pt idx="61">
                    <c:v>0.0753551520536605</c:v>
                  </c:pt>
                  <c:pt idx="62">
                    <c:v>0.0721570811204664</c:v>
                  </c:pt>
                  <c:pt idx="63">
                    <c:v>0.0670100031243967</c:v>
                  </c:pt>
                  <c:pt idx="64">
                    <c:v>0.0465236240165976</c:v>
                  </c:pt>
                  <c:pt idx="65">
                    <c:v>0.0428324850974818</c:v>
                  </c:pt>
                  <c:pt idx="66">
                    <c:v>0.0390736198572195</c:v>
                  </c:pt>
                  <c:pt idx="67">
                    <c:v>0.0368248898836564</c:v>
                  </c:pt>
                  <c:pt idx="68">
                    <c:v>0.0317837974079448</c:v>
                  </c:pt>
                  <c:pt idx="69">
                    <c:v>0.0305311234487803</c:v>
                  </c:pt>
                  <c:pt idx="70">
                    <c:v>0.0305461006993494</c:v>
                  </c:pt>
                  <c:pt idx="71">
                    <c:v>0.029245664845812</c:v>
                  </c:pt>
                </c:numCache>
              </c:numRef>
            </c:plus>
            <c:minus>
              <c:numRef>
                <c:f>Sheet2!$C$1:$C$72</c:f>
                <c:numCache>
                  <c:formatCode>General</c:formatCode>
                  <c:ptCount val="72"/>
                  <c:pt idx="0">
                    <c:v>148.9508565277637</c:v>
                  </c:pt>
                  <c:pt idx="1">
                    <c:v>109.2878393798935</c:v>
                  </c:pt>
                  <c:pt idx="2">
                    <c:v>76.77396070674808</c:v>
                  </c:pt>
                  <c:pt idx="3">
                    <c:v>51.94477133939444</c:v>
                  </c:pt>
                  <c:pt idx="4">
                    <c:v>13.52259905725412</c:v>
                  </c:pt>
                  <c:pt idx="5">
                    <c:v>14.39801938137795</c:v>
                  </c:pt>
                  <c:pt idx="6">
                    <c:v>16.46602858039664</c:v>
                  </c:pt>
                  <c:pt idx="7">
                    <c:v>17.79421187825415</c:v>
                  </c:pt>
                  <c:pt idx="8">
                    <c:v>26.57076600307515</c:v>
                  </c:pt>
                  <c:pt idx="9">
                    <c:v>28.30413192043094</c:v>
                  </c:pt>
                  <c:pt idx="10">
                    <c:v>28.01212368717377</c:v>
                  </c:pt>
                  <c:pt idx="11">
                    <c:v>26.39435477090129</c:v>
                  </c:pt>
                  <c:pt idx="12">
                    <c:v>15.23184562802156</c:v>
                  </c:pt>
                  <c:pt idx="13">
                    <c:v>12.68835760710972</c:v>
                  </c:pt>
                  <c:pt idx="14">
                    <c:v>9.876769719836976</c:v>
                  </c:pt>
                  <c:pt idx="15">
                    <c:v>6.960856868067767</c:v>
                  </c:pt>
                  <c:pt idx="16">
                    <c:v>0.811690896083124</c:v>
                  </c:pt>
                  <c:pt idx="17">
                    <c:v>0.771861743042624</c:v>
                  </c:pt>
                  <c:pt idx="18">
                    <c:v>1.181926322270006</c:v>
                  </c:pt>
                  <c:pt idx="19">
                    <c:v>1.59036310455713</c:v>
                  </c:pt>
                  <c:pt idx="20">
                    <c:v>2.588191103283114</c:v>
                  </c:pt>
                  <c:pt idx="21">
                    <c:v>2.792193687223627</c:v>
                  </c:pt>
                  <c:pt idx="22">
                    <c:v>2.826845935672432</c:v>
                  </c:pt>
                  <c:pt idx="23">
                    <c:v>2.701005802628853</c:v>
                  </c:pt>
                  <c:pt idx="24">
                    <c:v>2.030642324454743</c:v>
                  </c:pt>
                  <c:pt idx="25">
                    <c:v>1.725968669697505</c:v>
                  </c:pt>
                  <c:pt idx="26">
                    <c:v>1.382577608157956</c:v>
                  </c:pt>
                  <c:pt idx="27">
                    <c:v>1.070755413156912</c:v>
                  </c:pt>
                  <c:pt idx="28">
                    <c:v>0.385844782960373</c:v>
                  </c:pt>
                  <c:pt idx="29">
                    <c:v>0.352929533115338</c:v>
                  </c:pt>
                  <c:pt idx="30">
                    <c:v>0.380800843410243</c:v>
                  </c:pt>
                  <c:pt idx="31">
                    <c:v>0.434607737755794</c:v>
                  </c:pt>
                  <c:pt idx="32">
                    <c:v>0.777342411994476</c:v>
                  </c:pt>
                  <c:pt idx="33">
                    <c:v>0.848208900878433</c:v>
                  </c:pt>
                  <c:pt idx="34">
                    <c:v>0.872252587233831</c:v>
                  </c:pt>
                  <c:pt idx="35">
                    <c:v>0.869848026939692</c:v>
                  </c:pt>
                  <c:pt idx="36">
                    <c:v>0.575242634557612</c:v>
                  </c:pt>
                  <c:pt idx="37">
                    <c:v>0.524501312101998</c:v>
                  </c:pt>
                  <c:pt idx="38">
                    <c:v>0.465232582847153</c:v>
                  </c:pt>
                  <c:pt idx="39">
                    <c:v>0.403602599306682</c:v>
                  </c:pt>
                  <c:pt idx="40">
                    <c:v>0.203281802719492</c:v>
                  </c:pt>
                  <c:pt idx="41">
                    <c:v>0.178224375430351</c:v>
                  </c:pt>
                  <c:pt idx="42">
                    <c:v>0.163305268222676</c:v>
                  </c:pt>
                  <c:pt idx="43">
                    <c:v>0.162875328200976</c:v>
                  </c:pt>
                  <c:pt idx="44">
                    <c:v>0.179048743065918</c:v>
                  </c:pt>
                  <c:pt idx="45">
                    <c:v>0.186785158143817</c:v>
                  </c:pt>
                  <c:pt idx="46">
                    <c:v>0.187703373946394</c:v>
                  </c:pt>
                  <c:pt idx="47">
                    <c:v>0.183427109479958</c:v>
                  </c:pt>
                  <c:pt idx="48">
                    <c:v>0.144649244226721</c:v>
                  </c:pt>
                  <c:pt idx="49">
                    <c:v>0.134849476847602</c:v>
                  </c:pt>
                  <c:pt idx="50">
                    <c:v>0.120895395094811</c:v>
                  </c:pt>
                  <c:pt idx="51">
                    <c:v>0.109344550730671</c:v>
                  </c:pt>
                  <c:pt idx="52">
                    <c:v>0.0747455482886169</c:v>
                  </c:pt>
                  <c:pt idx="53">
                    <c:v>0.0678955131144676</c:v>
                  </c:pt>
                  <c:pt idx="54">
                    <c:v>0.0622373590021331</c:v>
                  </c:pt>
                  <c:pt idx="55">
                    <c:v>0.0585151652405717</c:v>
                  </c:pt>
                  <c:pt idx="56">
                    <c:v>0.0992063729533684</c:v>
                  </c:pt>
                  <c:pt idx="57">
                    <c:v>0.0997623440734682</c:v>
                  </c:pt>
                  <c:pt idx="58">
                    <c:v>0.0967775775673899</c:v>
                  </c:pt>
                  <c:pt idx="59">
                    <c:v>0.0977083183424467</c:v>
                  </c:pt>
                  <c:pt idx="60">
                    <c:v>0.0795428280593969</c:v>
                  </c:pt>
                  <c:pt idx="61">
                    <c:v>0.0753551520536605</c:v>
                  </c:pt>
                  <c:pt idx="62">
                    <c:v>0.0721570811204664</c:v>
                  </c:pt>
                  <c:pt idx="63">
                    <c:v>0.0670100031243967</c:v>
                  </c:pt>
                  <c:pt idx="64">
                    <c:v>0.0465236240165976</c:v>
                  </c:pt>
                  <c:pt idx="65">
                    <c:v>0.0428324850974818</c:v>
                  </c:pt>
                  <c:pt idx="66">
                    <c:v>0.0390736198572195</c:v>
                  </c:pt>
                  <c:pt idx="67">
                    <c:v>0.0368248898836564</c:v>
                  </c:pt>
                  <c:pt idx="68">
                    <c:v>0.0317837974079448</c:v>
                  </c:pt>
                  <c:pt idx="69">
                    <c:v>0.0305311234487803</c:v>
                  </c:pt>
                  <c:pt idx="70">
                    <c:v>0.0305461006993494</c:v>
                  </c:pt>
                  <c:pt idx="71">
                    <c:v>0.029245664845812</c:v>
                  </c:pt>
                </c:numCache>
              </c:numRef>
            </c:minus>
          </c:errBars>
          <c:xVal>
            <c:numRef>
              <c:f>Sheet2!$A$1:$A$72</c:f>
              <c:numCache>
                <c:formatCode>General</c:formatCode>
                <c:ptCount val="72"/>
                <c:pt idx="0">
                  <c:v>4.4</c:v>
                </c:pt>
                <c:pt idx="1">
                  <c:v>4.8</c:v>
                </c:pt>
                <c:pt idx="2">
                  <c:v>5.2</c:v>
                </c:pt>
                <c:pt idx="3">
                  <c:v>5.6</c:v>
                </c:pt>
                <c:pt idx="4">
                  <c:v>5.9</c:v>
                </c:pt>
                <c:pt idx="5">
                  <c:v>6.3</c:v>
                </c:pt>
                <c:pt idx="6">
                  <c:v>6.7</c:v>
                </c:pt>
                <c:pt idx="7">
                  <c:v>7.1</c:v>
                </c:pt>
                <c:pt idx="8">
                  <c:v>7.2</c:v>
                </c:pt>
                <c:pt idx="9">
                  <c:v>7.6</c:v>
                </c:pt>
                <c:pt idx="10">
                  <c:v>8.0</c:v>
                </c:pt>
                <c:pt idx="11">
                  <c:v>8.4</c:v>
                </c:pt>
                <c:pt idx="12">
                  <c:v>8.8</c:v>
                </c:pt>
                <c:pt idx="13">
                  <c:v>9.200000000000001</c:v>
                </c:pt>
                <c:pt idx="14">
                  <c:v>9.6</c:v>
                </c:pt>
                <c:pt idx="15">
                  <c:v>10.0</c:v>
                </c:pt>
                <c:pt idx="16">
                  <c:v>10.4</c:v>
                </c:pt>
                <c:pt idx="17">
                  <c:v>10.8</c:v>
                </c:pt>
                <c:pt idx="18">
                  <c:v>11.2</c:v>
                </c:pt>
                <c:pt idx="19">
                  <c:v>11.6</c:v>
                </c:pt>
                <c:pt idx="20">
                  <c:v>12.0</c:v>
                </c:pt>
                <c:pt idx="21">
                  <c:v>12.4</c:v>
                </c:pt>
                <c:pt idx="22">
                  <c:v>12.8</c:v>
                </c:pt>
                <c:pt idx="23">
                  <c:v>13.2</c:v>
                </c:pt>
                <c:pt idx="24">
                  <c:v>13.6</c:v>
                </c:pt>
                <c:pt idx="25">
                  <c:v>14.0</c:v>
                </c:pt>
                <c:pt idx="26">
                  <c:v>14.4</c:v>
                </c:pt>
                <c:pt idx="27">
                  <c:v>14.8</c:v>
                </c:pt>
                <c:pt idx="28">
                  <c:v>15.2</c:v>
                </c:pt>
                <c:pt idx="29">
                  <c:v>15.6</c:v>
                </c:pt>
                <c:pt idx="30">
                  <c:v>16.0</c:v>
                </c:pt>
                <c:pt idx="31">
                  <c:v>16.4</c:v>
                </c:pt>
                <c:pt idx="32">
                  <c:v>16.8</c:v>
                </c:pt>
                <c:pt idx="33">
                  <c:v>17.2</c:v>
                </c:pt>
                <c:pt idx="34">
                  <c:v>17.6</c:v>
                </c:pt>
                <c:pt idx="35">
                  <c:v>18.0</c:v>
                </c:pt>
                <c:pt idx="36">
                  <c:v>18.4</c:v>
                </c:pt>
                <c:pt idx="37">
                  <c:v>18.8</c:v>
                </c:pt>
                <c:pt idx="38">
                  <c:v>19.2</c:v>
                </c:pt>
                <c:pt idx="39">
                  <c:v>19.6</c:v>
                </c:pt>
                <c:pt idx="40">
                  <c:v>20.0</c:v>
                </c:pt>
                <c:pt idx="41">
                  <c:v>20.4</c:v>
                </c:pt>
                <c:pt idx="42">
                  <c:v>20.8</c:v>
                </c:pt>
                <c:pt idx="43">
                  <c:v>21.2</c:v>
                </c:pt>
                <c:pt idx="44">
                  <c:v>21.6</c:v>
                </c:pt>
                <c:pt idx="45">
                  <c:v>22.0</c:v>
                </c:pt>
                <c:pt idx="46">
                  <c:v>22.4</c:v>
                </c:pt>
                <c:pt idx="47">
                  <c:v>22.8</c:v>
                </c:pt>
                <c:pt idx="48">
                  <c:v>23.2</c:v>
                </c:pt>
                <c:pt idx="49">
                  <c:v>23.6</c:v>
                </c:pt>
                <c:pt idx="50">
                  <c:v>24.0</c:v>
                </c:pt>
                <c:pt idx="51">
                  <c:v>24.4</c:v>
                </c:pt>
                <c:pt idx="52">
                  <c:v>24.8</c:v>
                </c:pt>
                <c:pt idx="53">
                  <c:v>25.2</c:v>
                </c:pt>
                <c:pt idx="54">
                  <c:v>25.6</c:v>
                </c:pt>
                <c:pt idx="55">
                  <c:v>26.0</c:v>
                </c:pt>
                <c:pt idx="56">
                  <c:v>26.4</c:v>
                </c:pt>
                <c:pt idx="57">
                  <c:v>26.8</c:v>
                </c:pt>
                <c:pt idx="58">
                  <c:v>27.2</c:v>
                </c:pt>
                <c:pt idx="59">
                  <c:v>27.6</c:v>
                </c:pt>
                <c:pt idx="60">
                  <c:v>28.0</c:v>
                </c:pt>
                <c:pt idx="61">
                  <c:v>28.4</c:v>
                </c:pt>
                <c:pt idx="62">
                  <c:v>28.8</c:v>
                </c:pt>
                <c:pt idx="63">
                  <c:v>29.2</c:v>
                </c:pt>
                <c:pt idx="64">
                  <c:v>29.6</c:v>
                </c:pt>
                <c:pt idx="65">
                  <c:v>30.0</c:v>
                </c:pt>
                <c:pt idx="66">
                  <c:v>30.4</c:v>
                </c:pt>
                <c:pt idx="67">
                  <c:v>30.8</c:v>
                </c:pt>
                <c:pt idx="68">
                  <c:v>31.2</c:v>
                </c:pt>
                <c:pt idx="69">
                  <c:v>31.6</c:v>
                </c:pt>
                <c:pt idx="70">
                  <c:v>32.0</c:v>
                </c:pt>
                <c:pt idx="71">
                  <c:v>32.4</c:v>
                </c:pt>
              </c:numCache>
            </c:numRef>
          </c:xVal>
          <c:yVal>
            <c:numRef>
              <c:f>Sheet2!$B$1:$B$72</c:f>
              <c:numCache>
                <c:formatCode>0.00E+00</c:formatCode>
                <c:ptCount val="72"/>
                <c:pt idx="0">
                  <c:v>57128.0</c:v>
                </c:pt>
                <c:pt idx="1">
                  <c:v>30754.0</c:v>
                </c:pt>
                <c:pt idx="2">
                  <c:v>15177.0</c:v>
                </c:pt>
                <c:pt idx="3">
                  <c:v>6947.8</c:v>
                </c:pt>
                <c:pt idx="4">
                  <c:v>3145.0</c:v>
                </c:pt>
                <c:pt idx="5">
                  <c:v>3565.4</c:v>
                </c:pt>
                <c:pt idx="6">
                  <c:v>4663.1</c:v>
                </c:pt>
                <c:pt idx="7">
                  <c:v>5445.7</c:v>
                </c:pt>
                <c:pt idx="8">
                  <c:v>5164.6</c:v>
                </c:pt>
                <c:pt idx="9">
                  <c:v>5860.4</c:v>
                </c:pt>
                <c:pt idx="10">
                  <c:v>5740.1</c:v>
                </c:pt>
                <c:pt idx="11">
                  <c:v>5096.2</c:v>
                </c:pt>
                <c:pt idx="12">
                  <c:v>3770.9</c:v>
                </c:pt>
                <c:pt idx="13">
                  <c:v>2616.7</c:v>
                </c:pt>
                <c:pt idx="14">
                  <c:v>1585.5</c:v>
                </c:pt>
                <c:pt idx="15">
                  <c:v>787.53</c:v>
                </c:pt>
                <c:pt idx="16">
                  <c:v>100.92</c:v>
                </c:pt>
                <c:pt idx="17">
                  <c:v>91.263</c:v>
                </c:pt>
                <c:pt idx="18">
                  <c:v>213.99</c:v>
                </c:pt>
                <c:pt idx="19">
                  <c:v>387.44</c:v>
                </c:pt>
                <c:pt idx="20">
                  <c:v>534.57</c:v>
                </c:pt>
                <c:pt idx="21">
                  <c:v>622.16</c:v>
                </c:pt>
                <c:pt idx="22">
                  <c:v>637.7</c:v>
                </c:pt>
                <c:pt idx="23">
                  <c:v>582.19</c:v>
                </c:pt>
                <c:pt idx="24">
                  <c:v>414.77</c:v>
                </c:pt>
                <c:pt idx="25">
                  <c:v>299.64</c:v>
                </c:pt>
                <c:pt idx="26">
                  <c:v>192.27</c:v>
                </c:pt>
                <c:pt idx="27">
                  <c:v>115.32</c:v>
                </c:pt>
                <c:pt idx="28">
                  <c:v>54.594</c:v>
                </c:pt>
                <c:pt idx="29">
                  <c:v>45.677</c:v>
                </c:pt>
                <c:pt idx="30">
                  <c:v>53.176</c:v>
                </c:pt>
                <c:pt idx="31">
                  <c:v>69.265</c:v>
                </c:pt>
                <c:pt idx="32">
                  <c:v>83.506</c:v>
                </c:pt>
                <c:pt idx="33">
                  <c:v>99.425</c:v>
                </c:pt>
                <c:pt idx="34">
                  <c:v>105.14</c:v>
                </c:pt>
                <c:pt idx="35">
                  <c:v>104.56</c:v>
                </c:pt>
                <c:pt idx="36">
                  <c:v>85.32199999999997</c:v>
                </c:pt>
                <c:pt idx="37">
                  <c:v>70.934</c:v>
                </c:pt>
                <c:pt idx="38">
                  <c:v>55.809</c:v>
                </c:pt>
                <c:pt idx="39">
                  <c:v>42.002</c:v>
                </c:pt>
                <c:pt idx="40">
                  <c:v>27.03</c:v>
                </c:pt>
                <c:pt idx="41">
                  <c:v>20.777</c:v>
                </c:pt>
                <c:pt idx="42">
                  <c:v>17.444</c:v>
                </c:pt>
                <c:pt idx="43">
                  <c:v>17.352</c:v>
                </c:pt>
                <c:pt idx="44">
                  <c:v>19.712</c:v>
                </c:pt>
                <c:pt idx="45">
                  <c:v>21.452</c:v>
                </c:pt>
                <c:pt idx="46">
                  <c:v>21.663</c:v>
                </c:pt>
                <c:pt idx="47">
                  <c:v>20.687</c:v>
                </c:pt>
                <c:pt idx="48">
                  <c:v>19.627</c:v>
                </c:pt>
                <c:pt idx="49">
                  <c:v>17.057</c:v>
                </c:pt>
                <c:pt idx="50">
                  <c:v>13.71</c:v>
                </c:pt>
                <c:pt idx="51">
                  <c:v>11.215</c:v>
                </c:pt>
                <c:pt idx="52">
                  <c:v>9.457600000000002</c:v>
                </c:pt>
                <c:pt idx="53">
                  <c:v>7.8036</c:v>
                </c:pt>
                <c:pt idx="54">
                  <c:v>6.557099999999997</c:v>
                </c:pt>
                <c:pt idx="55">
                  <c:v>5.7963</c:v>
                </c:pt>
                <c:pt idx="56">
                  <c:v>5.3755</c:v>
                </c:pt>
                <c:pt idx="57">
                  <c:v>5.4359</c:v>
                </c:pt>
                <c:pt idx="58">
                  <c:v>5.115499999999995</c:v>
                </c:pt>
                <c:pt idx="59">
                  <c:v>5.214399999999999</c:v>
                </c:pt>
                <c:pt idx="60">
                  <c:v>4.8043</c:v>
                </c:pt>
                <c:pt idx="61">
                  <c:v>4.3117</c:v>
                </c:pt>
                <c:pt idx="62">
                  <c:v>3.9535</c:v>
                </c:pt>
                <c:pt idx="63">
                  <c:v>3.4096</c:v>
                </c:pt>
                <c:pt idx="64">
                  <c:v>2.9217</c:v>
                </c:pt>
                <c:pt idx="65">
                  <c:v>2.4765</c:v>
                </c:pt>
                <c:pt idx="66">
                  <c:v>2.0609</c:v>
                </c:pt>
                <c:pt idx="67">
                  <c:v>1.8305</c:v>
                </c:pt>
                <c:pt idx="68">
                  <c:v>1.8294</c:v>
                </c:pt>
                <c:pt idx="69">
                  <c:v>1.6881</c:v>
                </c:pt>
                <c:pt idx="70">
                  <c:v>1.6897</c:v>
                </c:pt>
                <c:pt idx="71">
                  <c:v>1.5489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48E1-4953-947A-CCC8759CFC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31489840"/>
        <c:axId val="831475136"/>
      </c:scatterChart>
      <c:valAx>
        <c:axId val="831489840"/>
        <c:scaling>
          <c:orientation val="minMax"/>
          <c:max val="30.0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Angle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831475136"/>
        <c:crosses val="autoZero"/>
        <c:crossBetween val="midCat"/>
      </c:valAx>
      <c:valAx>
        <c:axId val="831475136"/>
        <c:scaling>
          <c:logBase val="10.0"/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Differential cross-section</a:t>
                </a:r>
              </a:p>
            </c:rich>
          </c:tx>
          <c:overlay val="0"/>
        </c:title>
        <c:numFmt formatCode="0.00E+00" sourceLinked="1"/>
        <c:majorTickMark val="out"/>
        <c:minorTickMark val="none"/>
        <c:tickLblPos val="nextTo"/>
        <c:crossAx val="831489840"/>
        <c:crosses val="autoZero"/>
        <c:crossBetween val="midCat"/>
      </c:valAx>
    </c:plotArea>
    <c:legend>
      <c:legendPos val="r"/>
      <c:overlay val="0"/>
      <c:txPr>
        <a:bodyPr/>
        <a:lstStyle/>
        <a:p>
          <a:pPr>
            <a:defRPr sz="1400"/>
          </a:pPr>
          <a:endParaRPr lang="ja-JP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v>L=0</c:v>
          </c:tx>
          <c:marker>
            <c:symbol val="diamond"/>
            <c:size val="2"/>
          </c:marker>
          <c:xVal>
            <c:numRef>
              <c:f>'13.5 MeV'!$A$3:$A$303</c:f>
              <c:numCache>
                <c:formatCode>General</c:formatCode>
                <c:ptCount val="301"/>
                <c:pt idx="0">
                  <c:v>0.0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1.0</c:v>
                </c:pt>
                <c:pt idx="11">
                  <c:v>1.1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2.0</c:v>
                </c:pt>
                <c:pt idx="21">
                  <c:v>2.1</c:v>
                </c:pt>
                <c:pt idx="22">
                  <c:v>2.2</c:v>
                </c:pt>
                <c:pt idx="23">
                  <c:v>2.3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3.0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4.0</c:v>
                </c:pt>
                <c:pt idx="41">
                  <c:v>4.1</c:v>
                </c:pt>
                <c:pt idx="42">
                  <c:v>4.2</c:v>
                </c:pt>
                <c:pt idx="43">
                  <c:v>4.3</c:v>
                </c:pt>
                <c:pt idx="44">
                  <c:v>4.4</c:v>
                </c:pt>
                <c:pt idx="45">
                  <c:v>4.5</c:v>
                </c:pt>
                <c:pt idx="46">
                  <c:v>4.6</c:v>
                </c:pt>
                <c:pt idx="47">
                  <c:v>4.7</c:v>
                </c:pt>
                <c:pt idx="48">
                  <c:v>4.8</c:v>
                </c:pt>
                <c:pt idx="49">
                  <c:v>4.9</c:v>
                </c:pt>
                <c:pt idx="50">
                  <c:v>5.0</c:v>
                </c:pt>
                <c:pt idx="51">
                  <c:v>5.1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6.0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7.0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8.0</c:v>
                </c:pt>
                <c:pt idx="81">
                  <c:v>8.1</c:v>
                </c:pt>
                <c:pt idx="82">
                  <c:v>8.200000000000001</c:v>
                </c:pt>
                <c:pt idx="83">
                  <c:v>8.3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</c:v>
                </c:pt>
                <c:pt idx="88">
                  <c:v>8.8</c:v>
                </c:pt>
                <c:pt idx="89">
                  <c:v>8.9</c:v>
                </c:pt>
                <c:pt idx="90">
                  <c:v>9.0</c:v>
                </c:pt>
                <c:pt idx="91">
                  <c:v>9.1</c:v>
                </c:pt>
                <c:pt idx="92">
                  <c:v>9.200000000000001</c:v>
                </c:pt>
                <c:pt idx="93">
                  <c:v>9.3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9.700000000000001</c:v>
                </c:pt>
                <c:pt idx="98">
                  <c:v>9.8</c:v>
                </c:pt>
                <c:pt idx="99">
                  <c:v>9.9</c:v>
                </c:pt>
                <c:pt idx="100">
                  <c:v>10.0</c:v>
                </c:pt>
                <c:pt idx="101">
                  <c:v>10.1</c:v>
                </c:pt>
                <c:pt idx="102">
                  <c:v>10.2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</c:v>
                </c:pt>
                <c:pt idx="107">
                  <c:v>10.7</c:v>
                </c:pt>
                <c:pt idx="108">
                  <c:v>10.8</c:v>
                </c:pt>
                <c:pt idx="109">
                  <c:v>10.9</c:v>
                </c:pt>
                <c:pt idx="110">
                  <c:v>11.0</c:v>
                </c:pt>
                <c:pt idx="111">
                  <c:v>11.1</c:v>
                </c:pt>
                <c:pt idx="112">
                  <c:v>11.2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</c:v>
                </c:pt>
                <c:pt idx="117">
                  <c:v>11.7</c:v>
                </c:pt>
                <c:pt idx="118">
                  <c:v>11.8</c:v>
                </c:pt>
                <c:pt idx="119">
                  <c:v>11.9</c:v>
                </c:pt>
                <c:pt idx="120">
                  <c:v>12.0</c:v>
                </c:pt>
                <c:pt idx="121">
                  <c:v>12.1</c:v>
                </c:pt>
                <c:pt idx="122">
                  <c:v>12.2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</c:v>
                </c:pt>
                <c:pt idx="127">
                  <c:v>12.7</c:v>
                </c:pt>
                <c:pt idx="128">
                  <c:v>12.8</c:v>
                </c:pt>
                <c:pt idx="129">
                  <c:v>12.9</c:v>
                </c:pt>
                <c:pt idx="130">
                  <c:v>13.0</c:v>
                </c:pt>
                <c:pt idx="131">
                  <c:v>13.1</c:v>
                </c:pt>
                <c:pt idx="132">
                  <c:v>13.2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</c:v>
                </c:pt>
                <c:pt idx="137">
                  <c:v>13.7</c:v>
                </c:pt>
                <c:pt idx="138">
                  <c:v>13.8</c:v>
                </c:pt>
                <c:pt idx="139">
                  <c:v>13.9</c:v>
                </c:pt>
                <c:pt idx="140">
                  <c:v>14.0</c:v>
                </c:pt>
                <c:pt idx="141">
                  <c:v>14.1</c:v>
                </c:pt>
                <c:pt idx="142">
                  <c:v>14.2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</c:v>
                </c:pt>
                <c:pt idx="147">
                  <c:v>14.7</c:v>
                </c:pt>
                <c:pt idx="148">
                  <c:v>14.8</c:v>
                </c:pt>
                <c:pt idx="149">
                  <c:v>14.9</c:v>
                </c:pt>
                <c:pt idx="150">
                  <c:v>15.0</c:v>
                </c:pt>
                <c:pt idx="151">
                  <c:v>15.1</c:v>
                </c:pt>
                <c:pt idx="152">
                  <c:v>15.2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</c:v>
                </c:pt>
                <c:pt idx="157">
                  <c:v>15.7</c:v>
                </c:pt>
                <c:pt idx="158">
                  <c:v>15.8</c:v>
                </c:pt>
                <c:pt idx="159">
                  <c:v>15.9</c:v>
                </c:pt>
                <c:pt idx="160">
                  <c:v>16.0</c:v>
                </c:pt>
                <c:pt idx="161">
                  <c:v>16.1</c:v>
                </c:pt>
                <c:pt idx="162">
                  <c:v>16.2</c:v>
                </c:pt>
                <c:pt idx="163">
                  <c:v>16.3</c:v>
                </c:pt>
                <c:pt idx="164">
                  <c:v>16.4</c:v>
                </c:pt>
                <c:pt idx="165">
                  <c:v>16.5</c:v>
                </c:pt>
                <c:pt idx="166">
                  <c:v>16.6</c:v>
                </c:pt>
                <c:pt idx="167">
                  <c:v>16.7</c:v>
                </c:pt>
                <c:pt idx="168">
                  <c:v>16.8</c:v>
                </c:pt>
                <c:pt idx="169">
                  <c:v>16.9</c:v>
                </c:pt>
                <c:pt idx="170">
                  <c:v>17.0</c:v>
                </c:pt>
                <c:pt idx="171">
                  <c:v>17.1</c:v>
                </c:pt>
                <c:pt idx="172">
                  <c:v>17.2</c:v>
                </c:pt>
                <c:pt idx="173">
                  <c:v>17.3</c:v>
                </c:pt>
                <c:pt idx="174">
                  <c:v>17.4</c:v>
                </c:pt>
                <c:pt idx="175">
                  <c:v>17.5</c:v>
                </c:pt>
                <c:pt idx="176">
                  <c:v>17.6</c:v>
                </c:pt>
                <c:pt idx="177">
                  <c:v>17.7</c:v>
                </c:pt>
                <c:pt idx="178">
                  <c:v>17.8</c:v>
                </c:pt>
                <c:pt idx="179">
                  <c:v>17.9</c:v>
                </c:pt>
                <c:pt idx="180">
                  <c:v>18.0</c:v>
                </c:pt>
                <c:pt idx="181">
                  <c:v>18.1</c:v>
                </c:pt>
                <c:pt idx="182">
                  <c:v>18.2</c:v>
                </c:pt>
                <c:pt idx="183">
                  <c:v>18.3</c:v>
                </c:pt>
                <c:pt idx="184">
                  <c:v>18.4</c:v>
                </c:pt>
                <c:pt idx="185">
                  <c:v>18.5</c:v>
                </c:pt>
                <c:pt idx="186">
                  <c:v>18.6</c:v>
                </c:pt>
                <c:pt idx="187">
                  <c:v>18.7</c:v>
                </c:pt>
                <c:pt idx="188">
                  <c:v>18.8</c:v>
                </c:pt>
                <c:pt idx="189">
                  <c:v>18.9</c:v>
                </c:pt>
                <c:pt idx="190">
                  <c:v>19.0</c:v>
                </c:pt>
                <c:pt idx="191">
                  <c:v>19.1</c:v>
                </c:pt>
                <c:pt idx="192">
                  <c:v>19.2</c:v>
                </c:pt>
                <c:pt idx="193">
                  <c:v>19.3</c:v>
                </c:pt>
                <c:pt idx="194">
                  <c:v>19.4</c:v>
                </c:pt>
                <c:pt idx="195">
                  <c:v>19.5</c:v>
                </c:pt>
                <c:pt idx="196">
                  <c:v>19.6</c:v>
                </c:pt>
                <c:pt idx="197">
                  <c:v>19.7</c:v>
                </c:pt>
                <c:pt idx="198">
                  <c:v>19.8</c:v>
                </c:pt>
                <c:pt idx="199">
                  <c:v>19.9</c:v>
                </c:pt>
                <c:pt idx="200">
                  <c:v>20.0</c:v>
                </c:pt>
                <c:pt idx="201">
                  <c:v>20.1</c:v>
                </c:pt>
                <c:pt idx="202">
                  <c:v>20.2</c:v>
                </c:pt>
                <c:pt idx="203">
                  <c:v>20.3</c:v>
                </c:pt>
                <c:pt idx="204">
                  <c:v>20.4</c:v>
                </c:pt>
                <c:pt idx="205">
                  <c:v>20.5</c:v>
                </c:pt>
                <c:pt idx="206">
                  <c:v>20.6</c:v>
                </c:pt>
                <c:pt idx="207">
                  <c:v>20.7</c:v>
                </c:pt>
                <c:pt idx="208">
                  <c:v>20.8</c:v>
                </c:pt>
                <c:pt idx="209">
                  <c:v>20.9</c:v>
                </c:pt>
                <c:pt idx="210">
                  <c:v>21.0</c:v>
                </c:pt>
                <c:pt idx="211">
                  <c:v>21.1</c:v>
                </c:pt>
                <c:pt idx="212">
                  <c:v>21.2</c:v>
                </c:pt>
                <c:pt idx="213">
                  <c:v>21.3</c:v>
                </c:pt>
                <c:pt idx="214">
                  <c:v>21.4</c:v>
                </c:pt>
                <c:pt idx="215">
                  <c:v>21.5</c:v>
                </c:pt>
                <c:pt idx="216">
                  <c:v>21.6</c:v>
                </c:pt>
                <c:pt idx="217">
                  <c:v>21.7</c:v>
                </c:pt>
                <c:pt idx="218">
                  <c:v>21.8</c:v>
                </c:pt>
                <c:pt idx="219">
                  <c:v>21.9</c:v>
                </c:pt>
                <c:pt idx="220">
                  <c:v>22.0</c:v>
                </c:pt>
                <c:pt idx="221">
                  <c:v>22.1</c:v>
                </c:pt>
                <c:pt idx="222">
                  <c:v>22.2</c:v>
                </c:pt>
                <c:pt idx="223">
                  <c:v>22.3</c:v>
                </c:pt>
                <c:pt idx="224">
                  <c:v>22.4</c:v>
                </c:pt>
                <c:pt idx="225">
                  <c:v>22.5</c:v>
                </c:pt>
                <c:pt idx="226">
                  <c:v>22.6</c:v>
                </c:pt>
                <c:pt idx="227">
                  <c:v>22.7</c:v>
                </c:pt>
                <c:pt idx="228">
                  <c:v>22.8</c:v>
                </c:pt>
                <c:pt idx="229">
                  <c:v>22.9</c:v>
                </c:pt>
                <c:pt idx="230">
                  <c:v>23.0</c:v>
                </c:pt>
                <c:pt idx="231">
                  <c:v>23.1</c:v>
                </c:pt>
                <c:pt idx="232">
                  <c:v>23.2</c:v>
                </c:pt>
                <c:pt idx="233">
                  <c:v>23.3</c:v>
                </c:pt>
                <c:pt idx="234">
                  <c:v>23.4</c:v>
                </c:pt>
                <c:pt idx="235">
                  <c:v>23.5</c:v>
                </c:pt>
                <c:pt idx="236">
                  <c:v>23.6</c:v>
                </c:pt>
                <c:pt idx="237">
                  <c:v>23.7</c:v>
                </c:pt>
                <c:pt idx="238">
                  <c:v>23.8</c:v>
                </c:pt>
                <c:pt idx="239">
                  <c:v>23.9</c:v>
                </c:pt>
                <c:pt idx="240">
                  <c:v>24.0</c:v>
                </c:pt>
                <c:pt idx="241">
                  <c:v>24.1</c:v>
                </c:pt>
                <c:pt idx="242">
                  <c:v>24.2</c:v>
                </c:pt>
                <c:pt idx="243">
                  <c:v>24.3</c:v>
                </c:pt>
                <c:pt idx="244">
                  <c:v>24.4</c:v>
                </c:pt>
                <c:pt idx="245">
                  <c:v>24.5</c:v>
                </c:pt>
                <c:pt idx="246">
                  <c:v>24.6</c:v>
                </c:pt>
                <c:pt idx="247">
                  <c:v>24.7</c:v>
                </c:pt>
                <c:pt idx="248">
                  <c:v>24.8</c:v>
                </c:pt>
                <c:pt idx="249">
                  <c:v>24.9</c:v>
                </c:pt>
                <c:pt idx="250">
                  <c:v>25.0</c:v>
                </c:pt>
                <c:pt idx="251">
                  <c:v>25.1</c:v>
                </c:pt>
                <c:pt idx="252">
                  <c:v>25.2</c:v>
                </c:pt>
                <c:pt idx="253">
                  <c:v>25.3</c:v>
                </c:pt>
                <c:pt idx="254">
                  <c:v>25.4</c:v>
                </c:pt>
                <c:pt idx="255">
                  <c:v>25.5</c:v>
                </c:pt>
                <c:pt idx="256">
                  <c:v>25.6</c:v>
                </c:pt>
                <c:pt idx="257">
                  <c:v>25.7</c:v>
                </c:pt>
                <c:pt idx="258">
                  <c:v>25.8</c:v>
                </c:pt>
                <c:pt idx="259">
                  <c:v>25.9</c:v>
                </c:pt>
                <c:pt idx="260">
                  <c:v>26.0</c:v>
                </c:pt>
                <c:pt idx="261">
                  <c:v>26.1</c:v>
                </c:pt>
                <c:pt idx="262">
                  <c:v>26.2</c:v>
                </c:pt>
                <c:pt idx="263">
                  <c:v>26.3</c:v>
                </c:pt>
                <c:pt idx="264">
                  <c:v>26.4</c:v>
                </c:pt>
                <c:pt idx="265">
                  <c:v>26.5</c:v>
                </c:pt>
                <c:pt idx="266">
                  <c:v>26.6</c:v>
                </c:pt>
                <c:pt idx="267">
                  <c:v>26.7</c:v>
                </c:pt>
                <c:pt idx="268">
                  <c:v>26.8</c:v>
                </c:pt>
                <c:pt idx="269">
                  <c:v>26.9</c:v>
                </c:pt>
                <c:pt idx="270">
                  <c:v>27.0</c:v>
                </c:pt>
                <c:pt idx="271">
                  <c:v>27.1</c:v>
                </c:pt>
                <c:pt idx="272">
                  <c:v>27.2</c:v>
                </c:pt>
                <c:pt idx="273">
                  <c:v>27.3</c:v>
                </c:pt>
                <c:pt idx="274">
                  <c:v>27.4</c:v>
                </c:pt>
                <c:pt idx="275">
                  <c:v>27.5</c:v>
                </c:pt>
                <c:pt idx="276">
                  <c:v>27.6</c:v>
                </c:pt>
                <c:pt idx="277">
                  <c:v>27.7</c:v>
                </c:pt>
                <c:pt idx="278">
                  <c:v>27.8</c:v>
                </c:pt>
                <c:pt idx="279">
                  <c:v>27.9</c:v>
                </c:pt>
                <c:pt idx="280">
                  <c:v>28.0</c:v>
                </c:pt>
                <c:pt idx="281">
                  <c:v>28.1</c:v>
                </c:pt>
                <c:pt idx="282">
                  <c:v>28.2</c:v>
                </c:pt>
                <c:pt idx="283">
                  <c:v>28.3</c:v>
                </c:pt>
                <c:pt idx="284">
                  <c:v>28.4</c:v>
                </c:pt>
                <c:pt idx="285">
                  <c:v>28.5</c:v>
                </c:pt>
                <c:pt idx="286">
                  <c:v>28.6</c:v>
                </c:pt>
                <c:pt idx="287">
                  <c:v>28.7</c:v>
                </c:pt>
                <c:pt idx="288">
                  <c:v>28.8</c:v>
                </c:pt>
                <c:pt idx="289">
                  <c:v>28.9</c:v>
                </c:pt>
                <c:pt idx="290">
                  <c:v>29.0</c:v>
                </c:pt>
                <c:pt idx="291">
                  <c:v>29.1</c:v>
                </c:pt>
                <c:pt idx="292">
                  <c:v>29.2</c:v>
                </c:pt>
                <c:pt idx="293">
                  <c:v>29.3</c:v>
                </c:pt>
                <c:pt idx="294">
                  <c:v>29.4</c:v>
                </c:pt>
                <c:pt idx="295">
                  <c:v>29.5</c:v>
                </c:pt>
                <c:pt idx="296">
                  <c:v>29.6</c:v>
                </c:pt>
                <c:pt idx="297">
                  <c:v>29.7</c:v>
                </c:pt>
                <c:pt idx="298">
                  <c:v>29.8</c:v>
                </c:pt>
                <c:pt idx="299">
                  <c:v>29.9</c:v>
                </c:pt>
                <c:pt idx="300">
                  <c:v>30.0</c:v>
                </c:pt>
              </c:numCache>
            </c:numRef>
          </c:xVal>
          <c:yVal>
            <c:numRef>
              <c:f>'13.5 MeV'!$C$3:$C$303</c:f>
              <c:numCache>
                <c:formatCode>General</c:formatCode>
                <c:ptCount val="301"/>
                <c:pt idx="0">
                  <c:v>30.20383136040001</c:v>
                </c:pt>
                <c:pt idx="1">
                  <c:v>30.1347413916</c:v>
                </c:pt>
                <c:pt idx="2">
                  <c:v>29.93438048207999</c:v>
                </c:pt>
                <c:pt idx="3">
                  <c:v>29.59814263391984</c:v>
                </c:pt>
                <c:pt idx="4">
                  <c:v>29.13523984295998</c:v>
                </c:pt>
                <c:pt idx="5">
                  <c:v>28.54797510816</c:v>
                </c:pt>
                <c:pt idx="6">
                  <c:v>27.84556042536</c:v>
                </c:pt>
                <c:pt idx="7">
                  <c:v>27.03029879352</c:v>
                </c:pt>
                <c:pt idx="8">
                  <c:v>26.11831120536</c:v>
                </c:pt>
                <c:pt idx="9">
                  <c:v>25.1142036588</c:v>
                </c:pt>
                <c:pt idx="10">
                  <c:v>24.02949114864001</c:v>
                </c:pt>
                <c:pt idx="11">
                  <c:v>22.877070469056</c:v>
                </c:pt>
                <c:pt idx="12">
                  <c:v>21.667996015056</c:v>
                </c:pt>
                <c:pt idx="13">
                  <c:v>20.41493428092</c:v>
                </c:pt>
                <c:pt idx="14">
                  <c:v>19.130321461032</c:v>
                </c:pt>
                <c:pt idx="15">
                  <c:v>17.82659374977598</c:v>
                </c:pt>
                <c:pt idx="16">
                  <c:v>16.516417641432</c:v>
                </c:pt>
                <c:pt idx="17">
                  <c:v>15.211768730592</c:v>
                </c:pt>
                <c:pt idx="18">
                  <c:v>13.924392311952</c:v>
                </c:pt>
                <c:pt idx="19">
                  <c:v>12.66534278052</c:v>
                </c:pt>
                <c:pt idx="20">
                  <c:v>11.444983631616</c:v>
                </c:pt>
                <c:pt idx="21">
                  <c:v>10.27252686108</c:v>
                </c:pt>
                <c:pt idx="22">
                  <c:v>9.156954164856001</c:v>
                </c:pt>
                <c:pt idx="23">
                  <c:v>8.10540483972</c:v>
                </c:pt>
                <c:pt idx="24">
                  <c:v>7.124557582655967</c:v>
                </c:pt>
                <c:pt idx="25">
                  <c:v>6.21924869148</c:v>
                </c:pt>
                <c:pt idx="26">
                  <c:v>5.39362356432</c:v>
                </c:pt>
                <c:pt idx="27">
                  <c:v>4.650676099823999</c:v>
                </c:pt>
                <c:pt idx="28">
                  <c:v>3.991557797472</c:v>
                </c:pt>
                <c:pt idx="29">
                  <c:v>3.417189856848001</c:v>
                </c:pt>
                <c:pt idx="30">
                  <c:v>2.926651078368</c:v>
                </c:pt>
                <c:pt idx="31">
                  <c:v>2.518099062864</c:v>
                </c:pt>
                <c:pt idx="32">
                  <c:v>2.1888623315424</c:v>
                </c:pt>
                <c:pt idx="33">
                  <c:v>1.9353482060256</c:v>
                </c:pt>
                <c:pt idx="34">
                  <c:v>1.7530197783624</c:v>
                </c:pt>
                <c:pt idx="35">
                  <c:v>1.6366722709032</c:v>
                </c:pt>
                <c:pt idx="36">
                  <c:v>1.5805251562584</c:v>
                </c:pt>
                <c:pt idx="37">
                  <c:v>1.5783373072464</c:v>
                </c:pt>
                <c:pt idx="38">
                  <c:v>1.623499116852</c:v>
                </c:pt>
                <c:pt idx="39">
                  <c:v>1.7091015881952</c:v>
                </c:pt>
                <c:pt idx="40">
                  <c:v>1.8282126944064</c:v>
                </c:pt>
                <c:pt idx="41">
                  <c:v>1.9738543486368</c:v>
                </c:pt>
                <c:pt idx="42">
                  <c:v>2.1390945240168</c:v>
                </c:pt>
                <c:pt idx="43">
                  <c:v>2.317277553552</c:v>
                </c:pt>
                <c:pt idx="44">
                  <c:v>2.501978070144</c:v>
                </c:pt>
                <c:pt idx="45">
                  <c:v>2.687369486424</c:v>
                </c:pt>
                <c:pt idx="46">
                  <c:v>2.867924604888</c:v>
                </c:pt>
                <c:pt idx="47">
                  <c:v>3.038346527928</c:v>
                </c:pt>
                <c:pt idx="48">
                  <c:v>3.194489857416001</c:v>
                </c:pt>
                <c:pt idx="49">
                  <c:v>3.332209195223984</c:v>
                </c:pt>
                <c:pt idx="50">
                  <c:v>3.448510642704</c:v>
                </c:pt>
                <c:pt idx="51">
                  <c:v>3.541091200896</c:v>
                </c:pt>
                <c:pt idx="52">
                  <c:v>3.60764787084</c:v>
                </c:pt>
                <c:pt idx="53">
                  <c:v>3.647259452952</c:v>
                </c:pt>
                <c:pt idx="54">
                  <c:v>3.659004747648001</c:v>
                </c:pt>
                <c:pt idx="55">
                  <c:v>3.642883754928</c:v>
                </c:pt>
                <c:pt idx="56">
                  <c:v>3.599817674376</c:v>
                </c:pt>
                <c:pt idx="57">
                  <c:v>3.53049740568</c:v>
                </c:pt>
                <c:pt idx="58">
                  <c:v>3.436535048112001</c:v>
                </c:pt>
                <c:pt idx="59">
                  <c:v>3.31977300084</c:v>
                </c:pt>
                <c:pt idx="60">
                  <c:v>3.182514262824</c:v>
                </c:pt>
                <c:pt idx="61">
                  <c:v>3.02729213292</c:v>
                </c:pt>
                <c:pt idx="62">
                  <c:v>2.856870209879998</c:v>
                </c:pt>
                <c:pt idx="63">
                  <c:v>2.674012092456</c:v>
                </c:pt>
                <c:pt idx="64">
                  <c:v>2.482172279088</c:v>
                </c:pt>
                <c:pt idx="65">
                  <c:v>2.283768918684</c:v>
                </c:pt>
                <c:pt idx="66">
                  <c:v>2.0821874197152</c:v>
                </c:pt>
                <c:pt idx="67">
                  <c:v>1.8802374409128</c:v>
                </c:pt>
                <c:pt idx="68">
                  <c:v>1.6807056110184</c:v>
                </c:pt>
                <c:pt idx="69">
                  <c:v>1.4861943188568</c:v>
                </c:pt>
                <c:pt idx="70">
                  <c:v>1.2990756533568</c:v>
                </c:pt>
                <c:pt idx="71">
                  <c:v>1.1214914035512</c:v>
                </c:pt>
                <c:pt idx="72">
                  <c:v>0.9553300285872</c:v>
                </c:pt>
                <c:pt idx="73">
                  <c:v>0.8021575677576</c:v>
                </c:pt>
                <c:pt idx="74">
                  <c:v>0.6632406704904</c:v>
                </c:pt>
                <c:pt idx="75">
                  <c:v>0.5395696263384</c:v>
                </c:pt>
                <c:pt idx="76">
                  <c:v>0.4317892750104</c:v>
                </c:pt>
                <c:pt idx="77">
                  <c:v>0.3402220363608</c:v>
                </c:pt>
                <c:pt idx="78">
                  <c:v>0.2649830603376</c:v>
                </c:pt>
                <c:pt idx="79">
                  <c:v>0.20578907806872</c:v>
                </c:pt>
                <c:pt idx="80">
                  <c:v>0.16219100475696</c:v>
                </c:pt>
                <c:pt idx="81">
                  <c:v>0.13346569872888</c:v>
                </c:pt>
                <c:pt idx="82">
                  <c:v>0.1186850514036</c:v>
                </c:pt>
                <c:pt idx="83">
                  <c:v>0.11674592627928</c:v>
                </c:pt>
                <c:pt idx="84">
                  <c:v>0.12639088592376</c:v>
                </c:pt>
                <c:pt idx="85">
                  <c:v>0.14624273695896</c:v>
                </c:pt>
                <c:pt idx="86">
                  <c:v>0.17483907504528</c:v>
                </c:pt>
                <c:pt idx="87">
                  <c:v>0.21065992086912</c:v>
                </c:pt>
                <c:pt idx="88">
                  <c:v>0.2521553561304</c:v>
                </c:pt>
                <c:pt idx="89">
                  <c:v>0.2978007955176</c:v>
                </c:pt>
                <c:pt idx="90">
                  <c:v>0.3460716537192</c:v>
                </c:pt>
                <c:pt idx="91">
                  <c:v>0.39554007138</c:v>
                </c:pt>
                <c:pt idx="92">
                  <c:v>0.4448012191344</c:v>
                </c:pt>
                <c:pt idx="93">
                  <c:v>0.4925884475544</c:v>
                </c:pt>
                <c:pt idx="94">
                  <c:v>0.53775025716</c:v>
                </c:pt>
                <c:pt idx="95">
                  <c:v>0.5792733284088</c:v>
                </c:pt>
                <c:pt idx="96">
                  <c:v>0.6162594917064</c:v>
                </c:pt>
                <c:pt idx="97">
                  <c:v>0.6479948173752</c:v>
                </c:pt>
                <c:pt idx="98">
                  <c:v>0.673857495696</c:v>
                </c:pt>
                <c:pt idx="99">
                  <c:v>0.6934560168456</c:v>
                </c:pt>
                <c:pt idx="100">
                  <c:v>0.7065140209488</c:v>
                </c:pt>
                <c:pt idx="101">
                  <c:v>0.7128702980784</c:v>
                </c:pt>
                <c:pt idx="102">
                  <c:v>0.7125939382032</c:v>
                </c:pt>
                <c:pt idx="103">
                  <c:v>0.7058231212608</c:v>
                </c:pt>
                <c:pt idx="104">
                  <c:v>0.6928111771368</c:v>
                </c:pt>
                <c:pt idx="105">
                  <c:v>0.673972645644</c:v>
                </c:pt>
                <c:pt idx="106">
                  <c:v>0.6497450965848</c:v>
                </c:pt>
                <c:pt idx="107">
                  <c:v>0.6207503396784</c:v>
                </c:pt>
                <c:pt idx="108">
                  <c:v>0.5875871546544</c:v>
                </c:pt>
                <c:pt idx="109">
                  <c:v>0.5509234112112</c:v>
                </c:pt>
                <c:pt idx="110">
                  <c:v>0.511496069016</c:v>
                </c:pt>
                <c:pt idx="111">
                  <c:v>0.470042087736</c:v>
                </c:pt>
                <c:pt idx="112">
                  <c:v>0.427321457028</c:v>
                </c:pt>
                <c:pt idx="113">
                  <c:v>0.38402507658</c:v>
                </c:pt>
                <c:pt idx="114">
                  <c:v>0.3408899060592</c:v>
                </c:pt>
                <c:pt idx="115">
                  <c:v>0.298583815164</c:v>
                </c:pt>
                <c:pt idx="116">
                  <c:v>0.2577286136136</c:v>
                </c:pt>
                <c:pt idx="117">
                  <c:v>0.2189230811376</c:v>
                </c:pt>
                <c:pt idx="118">
                  <c:v>0.18267157450824</c:v>
                </c:pt>
                <c:pt idx="119">
                  <c:v>0.14941626952584</c:v>
                </c:pt>
                <c:pt idx="120">
                  <c:v>0.1195371610188</c:v>
                </c:pt>
                <c:pt idx="121">
                  <c:v>0.09332672985504</c:v>
                </c:pt>
                <c:pt idx="122">
                  <c:v>0.07100376093576</c:v>
                </c:pt>
                <c:pt idx="123">
                  <c:v>0.05271104019648</c:v>
                </c:pt>
                <c:pt idx="124">
                  <c:v>0.03851535460704</c:v>
                </c:pt>
                <c:pt idx="125">
                  <c:v>0.02840518917264</c:v>
                </c:pt>
                <c:pt idx="126">
                  <c:v>0.022302011628744</c:v>
                </c:pt>
                <c:pt idx="127">
                  <c:v>0.020064187539312</c:v>
                </c:pt>
                <c:pt idx="128">
                  <c:v>0.021487671196488</c:v>
                </c:pt>
                <c:pt idx="129">
                  <c:v>0.02631636911592</c:v>
                </c:pt>
                <c:pt idx="130">
                  <c:v>0.03425020053312</c:v>
                </c:pt>
                <c:pt idx="131">
                  <c:v>0.04494763070232</c:v>
                </c:pt>
                <c:pt idx="132">
                  <c:v>0.05804017978992</c:v>
                </c:pt>
                <c:pt idx="133">
                  <c:v>0.07313403497376</c:v>
                </c:pt>
                <c:pt idx="134">
                  <c:v>0.08982386843688</c:v>
                </c:pt>
                <c:pt idx="135">
                  <c:v>0.10769283736752</c:v>
                </c:pt>
                <c:pt idx="136">
                  <c:v>0.1263310079508</c:v>
                </c:pt>
                <c:pt idx="137">
                  <c:v>0.1453307493708</c:v>
                </c:pt>
                <c:pt idx="138">
                  <c:v>0.16430285480328</c:v>
                </c:pt>
                <c:pt idx="139">
                  <c:v>0.18287423841672</c:v>
                </c:pt>
                <c:pt idx="140">
                  <c:v>0.20070175336608</c:v>
                </c:pt>
                <c:pt idx="141">
                  <c:v>0.2174721917928</c:v>
                </c:pt>
                <c:pt idx="142">
                  <c:v>0.2329022848248</c:v>
                </c:pt>
                <c:pt idx="143">
                  <c:v>0.2467433085744</c:v>
                </c:pt>
                <c:pt idx="144">
                  <c:v>0.2587879931352</c:v>
                </c:pt>
                <c:pt idx="145">
                  <c:v>0.2688981585696</c:v>
                </c:pt>
                <c:pt idx="146">
                  <c:v>0.2769125949504</c:v>
                </c:pt>
                <c:pt idx="147">
                  <c:v>0.2827852422984</c:v>
                </c:pt>
                <c:pt idx="148">
                  <c:v>0.2864700406344</c:v>
                </c:pt>
                <c:pt idx="149">
                  <c:v>0.2879439599688</c:v>
                </c:pt>
                <c:pt idx="150">
                  <c:v>0.2872530602808</c:v>
                </c:pt>
                <c:pt idx="151">
                  <c:v>0.2844894615288</c:v>
                </c:pt>
                <c:pt idx="152">
                  <c:v>0.2797222536816</c:v>
                </c:pt>
                <c:pt idx="153">
                  <c:v>0.2731126466664</c:v>
                </c:pt>
                <c:pt idx="154">
                  <c:v>0.2647988204208</c:v>
                </c:pt>
                <c:pt idx="155">
                  <c:v>0.2549650148616</c:v>
                </c:pt>
                <c:pt idx="156">
                  <c:v>0.2438184998952</c:v>
                </c:pt>
                <c:pt idx="157">
                  <c:v>0.2315435154384</c:v>
                </c:pt>
                <c:pt idx="158">
                  <c:v>0.21836575538928</c:v>
                </c:pt>
                <c:pt idx="159">
                  <c:v>0.20450861064696</c:v>
                </c:pt>
                <c:pt idx="160">
                  <c:v>0.1901931691116</c:v>
                </c:pt>
                <c:pt idx="161">
                  <c:v>0.1756382156844</c:v>
                </c:pt>
                <c:pt idx="162">
                  <c:v>0.16105562626968</c:v>
                </c:pt>
                <c:pt idx="163">
                  <c:v>0.14664576177696</c:v>
                </c:pt>
                <c:pt idx="164">
                  <c:v>0.13260437711784</c:v>
                </c:pt>
                <c:pt idx="165">
                  <c:v>0.11910189421536</c:v>
                </c:pt>
                <c:pt idx="166">
                  <c:v>0.10629952299672</c:v>
                </c:pt>
                <c:pt idx="167">
                  <c:v>0.09433544339952</c:v>
                </c:pt>
                <c:pt idx="168">
                  <c:v>0.08332941136968</c:v>
                </c:pt>
                <c:pt idx="169">
                  <c:v>0.07338045586248</c:v>
                </c:pt>
                <c:pt idx="170">
                  <c:v>0.0645645758436</c:v>
                </c:pt>
                <c:pt idx="171">
                  <c:v>0.05693704328808</c:v>
                </c:pt>
                <c:pt idx="172">
                  <c:v>0.05053470617928</c:v>
                </c:pt>
                <c:pt idx="173">
                  <c:v>0.04536447351408</c:v>
                </c:pt>
                <c:pt idx="174">
                  <c:v>0.04142173929456</c:v>
                </c:pt>
                <c:pt idx="175">
                  <c:v>0.0386788675332</c:v>
                </c:pt>
                <c:pt idx="176">
                  <c:v>0.0370897982508</c:v>
                </c:pt>
                <c:pt idx="177">
                  <c:v>0.03659925947232</c:v>
                </c:pt>
                <c:pt idx="178">
                  <c:v>0.03712894923312</c:v>
                </c:pt>
                <c:pt idx="179">
                  <c:v>0.03859365657168</c:v>
                </c:pt>
                <c:pt idx="180">
                  <c:v>0.04089435253272</c:v>
                </c:pt>
                <c:pt idx="181">
                  <c:v>0.04392740216304</c:v>
                </c:pt>
                <c:pt idx="182">
                  <c:v>0.04758226151256</c:v>
                </c:pt>
                <c:pt idx="183">
                  <c:v>0.05174147763432</c:v>
                </c:pt>
                <c:pt idx="184">
                  <c:v>0.05628759758136</c:v>
                </c:pt>
                <c:pt idx="185">
                  <c:v>0.06110777440464</c:v>
                </c:pt>
                <c:pt idx="186">
                  <c:v>0.06608225215824</c:v>
                </c:pt>
                <c:pt idx="187">
                  <c:v>0.07110048689208</c:v>
                </c:pt>
                <c:pt idx="188">
                  <c:v>0.07605884365296</c:v>
                </c:pt>
                <c:pt idx="189">
                  <c:v>0.08085368748768</c:v>
                </c:pt>
                <c:pt idx="190">
                  <c:v>0.08539750443576</c:v>
                </c:pt>
                <c:pt idx="191">
                  <c:v>0.08960508353568</c:v>
                </c:pt>
                <c:pt idx="192">
                  <c:v>0.09340272882072</c:v>
                </c:pt>
                <c:pt idx="193">
                  <c:v>0.09673286531688</c:v>
                </c:pt>
                <c:pt idx="194">
                  <c:v>0.09954022104912</c:v>
                </c:pt>
                <c:pt idx="195">
                  <c:v>0.10178564503512</c:v>
                </c:pt>
                <c:pt idx="196">
                  <c:v>0.10344150128736</c:v>
                </c:pt>
                <c:pt idx="197">
                  <c:v>0.10448936581416</c:v>
                </c:pt>
                <c:pt idx="198">
                  <c:v>0.10492232961864</c:v>
                </c:pt>
                <c:pt idx="199">
                  <c:v>0.10474269569976</c:v>
                </c:pt>
                <c:pt idx="200">
                  <c:v>0.1039688880492</c:v>
                </c:pt>
                <c:pt idx="201">
                  <c:v>0.10261702765968</c:v>
                </c:pt>
                <c:pt idx="202">
                  <c:v>0.1007216595156</c:v>
                </c:pt>
                <c:pt idx="203">
                  <c:v>0.09831963160032</c:v>
                </c:pt>
                <c:pt idx="204">
                  <c:v>0.09545700389304</c:v>
                </c:pt>
                <c:pt idx="205">
                  <c:v>0.09218213937192</c:v>
                </c:pt>
                <c:pt idx="206">
                  <c:v>0.088550310012</c:v>
                </c:pt>
                <c:pt idx="207">
                  <c:v>0.08461678778832</c:v>
                </c:pt>
                <c:pt idx="208">
                  <c:v>0.08044145067384</c:v>
                </c:pt>
                <c:pt idx="209">
                  <c:v>0.07608647964048</c:v>
                </c:pt>
                <c:pt idx="210">
                  <c:v>0.07160944966224</c:v>
                </c:pt>
                <c:pt idx="211">
                  <c:v>0.06707484471</c:v>
                </c:pt>
                <c:pt idx="212">
                  <c:v>0.06253563375984</c:v>
                </c:pt>
                <c:pt idx="213">
                  <c:v>0.05804939178576</c:v>
                </c:pt>
                <c:pt idx="214">
                  <c:v>0.05366678476488</c:v>
                </c:pt>
                <c:pt idx="215">
                  <c:v>0.04943617567536</c:v>
                </c:pt>
                <c:pt idx="216">
                  <c:v>0.04539901849848</c:v>
                </c:pt>
                <c:pt idx="217">
                  <c:v>0.04159907021448</c:v>
                </c:pt>
                <c:pt idx="218">
                  <c:v>0.03806166381192</c:v>
                </c:pt>
                <c:pt idx="219">
                  <c:v>0.0348213442752</c:v>
                </c:pt>
                <c:pt idx="220">
                  <c:v>0.03189423259704</c:v>
                </c:pt>
                <c:pt idx="221">
                  <c:v>0.02929875276912</c:v>
                </c:pt>
                <c:pt idx="222">
                  <c:v>0.02704641978624</c:v>
                </c:pt>
                <c:pt idx="223">
                  <c:v>0.02513953664736</c:v>
                </c:pt>
                <c:pt idx="224">
                  <c:v>0.02357580035352</c:v>
                </c:pt>
                <c:pt idx="225">
                  <c:v>0.022352447305968</c:v>
                </c:pt>
                <c:pt idx="226">
                  <c:v>0.021457271610216</c:v>
                </c:pt>
                <c:pt idx="227">
                  <c:v>0.02087553407292</c:v>
                </c:pt>
                <c:pt idx="228">
                  <c:v>0.020588350102608</c:v>
                </c:pt>
                <c:pt idx="229">
                  <c:v>0.020573150309472</c:v>
                </c:pt>
                <c:pt idx="230">
                  <c:v>0.020805062304744</c:v>
                </c:pt>
                <c:pt idx="231">
                  <c:v>0.021256219801008</c:v>
                </c:pt>
                <c:pt idx="232">
                  <c:v>0.021897835311264</c:v>
                </c:pt>
                <c:pt idx="233">
                  <c:v>0.022699048649448</c:v>
                </c:pt>
                <c:pt idx="234">
                  <c:v>0.0236287693296</c:v>
                </c:pt>
                <c:pt idx="235">
                  <c:v>0.02465590686576</c:v>
                </c:pt>
                <c:pt idx="236">
                  <c:v>0.0257475283728</c:v>
                </c:pt>
                <c:pt idx="237">
                  <c:v>0.0268759978632</c:v>
                </c:pt>
                <c:pt idx="238">
                  <c:v>0.02800907335152</c:v>
                </c:pt>
                <c:pt idx="239">
                  <c:v>0.0291214218492</c:v>
                </c:pt>
                <c:pt idx="240">
                  <c:v>0.03018771036768</c:v>
                </c:pt>
                <c:pt idx="241">
                  <c:v>0.0311826059184</c:v>
                </c:pt>
                <c:pt idx="242">
                  <c:v>0.03208768450968</c:v>
                </c:pt>
                <c:pt idx="243">
                  <c:v>0.03288221915088</c:v>
                </c:pt>
                <c:pt idx="244">
                  <c:v>0.03355239184824</c:v>
                </c:pt>
                <c:pt idx="245">
                  <c:v>0.034084384608</c:v>
                </c:pt>
                <c:pt idx="246">
                  <c:v>0.03446898543432</c:v>
                </c:pt>
                <c:pt idx="247">
                  <c:v>0.03469928533032</c:v>
                </c:pt>
                <c:pt idx="248">
                  <c:v>0.03477298129704</c:v>
                </c:pt>
                <c:pt idx="249">
                  <c:v>0.03468777033552</c:v>
                </c:pt>
                <c:pt idx="250">
                  <c:v>0.03444595544472</c:v>
                </c:pt>
                <c:pt idx="251">
                  <c:v>0.03405214262256</c:v>
                </c:pt>
                <c:pt idx="252">
                  <c:v>0.03351093786696</c:v>
                </c:pt>
                <c:pt idx="253">
                  <c:v>0.03283385617272</c:v>
                </c:pt>
                <c:pt idx="254">
                  <c:v>0.03202780653672</c:v>
                </c:pt>
                <c:pt idx="255">
                  <c:v>0.03110660695272</c:v>
                </c:pt>
                <c:pt idx="256">
                  <c:v>0.03008407541448</c:v>
                </c:pt>
                <c:pt idx="257">
                  <c:v>0.02897402991576</c:v>
                </c:pt>
                <c:pt idx="258">
                  <c:v>0.02779259144928</c:v>
                </c:pt>
                <c:pt idx="259">
                  <c:v>0.0265535780088</c:v>
                </c:pt>
                <c:pt idx="260">
                  <c:v>0.025275413586</c:v>
                </c:pt>
                <c:pt idx="261">
                  <c:v>0.02396961317568</c:v>
                </c:pt>
                <c:pt idx="262">
                  <c:v>0.022657134068376</c:v>
                </c:pt>
                <c:pt idx="263">
                  <c:v>0.021349260958992</c:v>
                </c:pt>
                <c:pt idx="264">
                  <c:v>0.020061654240456</c:v>
                </c:pt>
                <c:pt idx="265">
                  <c:v>0.018807210706944</c:v>
                </c:pt>
                <c:pt idx="266">
                  <c:v>0.01759836655284</c:v>
                </c:pt>
                <c:pt idx="267">
                  <c:v>0.016446636772944</c:v>
                </c:pt>
                <c:pt idx="268">
                  <c:v>0.015361233363096</c:v>
                </c:pt>
                <c:pt idx="269">
                  <c:v>0.014350907719344</c:v>
                </c:pt>
                <c:pt idx="270">
                  <c:v>0.013422338538672</c:v>
                </c:pt>
                <c:pt idx="271">
                  <c:v>0.012581053018584</c:v>
                </c:pt>
                <c:pt idx="272">
                  <c:v>0.011830735957416</c:v>
                </c:pt>
                <c:pt idx="273">
                  <c:v>0.01117415095392</c:v>
                </c:pt>
                <c:pt idx="274">
                  <c:v>0.010611758607888</c:v>
                </c:pt>
                <c:pt idx="275">
                  <c:v>0.010143098319528</c:v>
                </c:pt>
                <c:pt idx="276">
                  <c:v>0.009766327689672</c:v>
                </c:pt>
                <c:pt idx="277">
                  <c:v>0.009478683119568</c:v>
                </c:pt>
                <c:pt idx="278">
                  <c:v>0.009275558611296</c:v>
                </c:pt>
                <c:pt idx="279">
                  <c:v>0.009151657267248</c:v>
                </c:pt>
                <c:pt idx="280">
                  <c:v>0.009101221590024</c:v>
                </c:pt>
                <c:pt idx="281">
                  <c:v>0.009116881982952</c:v>
                </c:pt>
                <c:pt idx="282">
                  <c:v>0.009191499149256</c:v>
                </c:pt>
                <c:pt idx="283">
                  <c:v>0.009317012592576</c:v>
                </c:pt>
                <c:pt idx="284">
                  <c:v>0.00948490121676</c:v>
                </c:pt>
                <c:pt idx="285">
                  <c:v>0.009687104525448</c:v>
                </c:pt>
                <c:pt idx="286">
                  <c:v>0.009914871122592</c:v>
                </c:pt>
                <c:pt idx="287">
                  <c:v>0.01015967991204</c:v>
                </c:pt>
                <c:pt idx="288">
                  <c:v>0.010413700697328</c:v>
                </c:pt>
                <c:pt idx="289">
                  <c:v>0.0106686426822</c:v>
                </c:pt>
                <c:pt idx="290">
                  <c:v>0.010917136269984</c:v>
                </c:pt>
                <c:pt idx="291">
                  <c:v>0.011152502763696</c:v>
                </c:pt>
                <c:pt idx="292">
                  <c:v>0.011368063466352</c:v>
                </c:pt>
                <c:pt idx="293">
                  <c:v>0.011558521480344</c:v>
                </c:pt>
                <c:pt idx="294">
                  <c:v>0.01171881020796</c:v>
                </c:pt>
                <c:pt idx="295">
                  <c:v>0.011844784251072</c:v>
                </c:pt>
                <c:pt idx="296">
                  <c:v>0.01193298911124</c:v>
                </c:pt>
                <c:pt idx="297">
                  <c:v>0.011980891489608</c:v>
                </c:pt>
                <c:pt idx="298">
                  <c:v>0.011986879286904</c:v>
                </c:pt>
                <c:pt idx="299">
                  <c:v>0.011949801003648</c:v>
                </c:pt>
                <c:pt idx="300">
                  <c:v>0.011869426339944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E08B-4DDA-8270-3915DDE17A2D}"/>
            </c:ext>
          </c:extLst>
        </c:ser>
        <c:ser>
          <c:idx val="1"/>
          <c:order val="1"/>
          <c:tx>
            <c:v>L=1</c:v>
          </c:tx>
          <c:marker>
            <c:symbol val="square"/>
            <c:size val="2"/>
          </c:marker>
          <c:xVal>
            <c:numRef>
              <c:f>'13.5 MeV'!$A$3:$A$303</c:f>
              <c:numCache>
                <c:formatCode>General</c:formatCode>
                <c:ptCount val="301"/>
                <c:pt idx="0">
                  <c:v>0.0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1.0</c:v>
                </c:pt>
                <c:pt idx="11">
                  <c:v>1.1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2.0</c:v>
                </c:pt>
                <c:pt idx="21">
                  <c:v>2.1</c:v>
                </c:pt>
                <c:pt idx="22">
                  <c:v>2.2</c:v>
                </c:pt>
                <c:pt idx="23">
                  <c:v>2.3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3.0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4.0</c:v>
                </c:pt>
                <c:pt idx="41">
                  <c:v>4.1</c:v>
                </c:pt>
                <c:pt idx="42">
                  <c:v>4.2</c:v>
                </c:pt>
                <c:pt idx="43">
                  <c:v>4.3</c:v>
                </c:pt>
                <c:pt idx="44">
                  <c:v>4.4</c:v>
                </c:pt>
                <c:pt idx="45">
                  <c:v>4.5</c:v>
                </c:pt>
                <c:pt idx="46">
                  <c:v>4.6</c:v>
                </c:pt>
                <c:pt idx="47">
                  <c:v>4.7</c:v>
                </c:pt>
                <c:pt idx="48">
                  <c:v>4.8</c:v>
                </c:pt>
                <c:pt idx="49">
                  <c:v>4.9</c:v>
                </c:pt>
                <c:pt idx="50">
                  <c:v>5.0</c:v>
                </c:pt>
                <c:pt idx="51">
                  <c:v>5.1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6.0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7.0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8.0</c:v>
                </c:pt>
                <c:pt idx="81">
                  <c:v>8.1</c:v>
                </c:pt>
                <c:pt idx="82">
                  <c:v>8.200000000000001</c:v>
                </c:pt>
                <c:pt idx="83">
                  <c:v>8.3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</c:v>
                </c:pt>
                <c:pt idx="88">
                  <c:v>8.8</c:v>
                </c:pt>
                <c:pt idx="89">
                  <c:v>8.9</c:v>
                </c:pt>
                <c:pt idx="90">
                  <c:v>9.0</c:v>
                </c:pt>
                <c:pt idx="91">
                  <c:v>9.1</c:v>
                </c:pt>
                <c:pt idx="92">
                  <c:v>9.200000000000001</c:v>
                </c:pt>
                <c:pt idx="93">
                  <c:v>9.3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9.700000000000001</c:v>
                </c:pt>
                <c:pt idx="98">
                  <c:v>9.8</c:v>
                </c:pt>
                <c:pt idx="99">
                  <c:v>9.9</c:v>
                </c:pt>
                <c:pt idx="100">
                  <c:v>10.0</c:v>
                </c:pt>
                <c:pt idx="101">
                  <c:v>10.1</c:v>
                </c:pt>
                <c:pt idx="102">
                  <c:v>10.2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</c:v>
                </c:pt>
                <c:pt idx="107">
                  <c:v>10.7</c:v>
                </c:pt>
                <c:pt idx="108">
                  <c:v>10.8</c:v>
                </c:pt>
                <c:pt idx="109">
                  <c:v>10.9</c:v>
                </c:pt>
                <c:pt idx="110">
                  <c:v>11.0</c:v>
                </c:pt>
                <c:pt idx="111">
                  <c:v>11.1</c:v>
                </c:pt>
                <c:pt idx="112">
                  <c:v>11.2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</c:v>
                </c:pt>
                <c:pt idx="117">
                  <c:v>11.7</c:v>
                </c:pt>
                <c:pt idx="118">
                  <c:v>11.8</c:v>
                </c:pt>
                <c:pt idx="119">
                  <c:v>11.9</c:v>
                </c:pt>
                <c:pt idx="120">
                  <c:v>12.0</c:v>
                </c:pt>
                <c:pt idx="121">
                  <c:v>12.1</c:v>
                </c:pt>
                <c:pt idx="122">
                  <c:v>12.2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</c:v>
                </c:pt>
                <c:pt idx="127">
                  <c:v>12.7</c:v>
                </c:pt>
                <c:pt idx="128">
                  <c:v>12.8</c:v>
                </c:pt>
                <c:pt idx="129">
                  <c:v>12.9</c:v>
                </c:pt>
                <c:pt idx="130">
                  <c:v>13.0</c:v>
                </c:pt>
                <c:pt idx="131">
                  <c:v>13.1</c:v>
                </c:pt>
                <c:pt idx="132">
                  <c:v>13.2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</c:v>
                </c:pt>
                <c:pt idx="137">
                  <c:v>13.7</c:v>
                </c:pt>
                <c:pt idx="138">
                  <c:v>13.8</c:v>
                </c:pt>
                <c:pt idx="139">
                  <c:v>13.9</c:v>
                </c:pt>
                <c:pt idx="140">
                  <c:v>14.0</c:v>
                </c:pt>
                <c:pt idx="141">
                  <c:v>14.1</c:v>
                </c:pt>
                <c:pt idx="142">
                  <c:v>14.2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</c:v>
                </c:pt>
                <c:pt idx="147">
                  <c:v>14.7</c:v>
                </c:pt>
                <c:pt idx="148">
                  <c:v>14.8</c:v>
                </c:pt>
                <c:pt idx="149">
                  <c:v>14.9</c:v>
                </c:pt>
                <c:pt idx="150">
                  <c:v>15.0</c:v>
                </c:pt>
                <c:pt idx="151">
                  <c:v>15.1</c:v>
                </c:pt>
                <c:pt idx="152">
                  <c:v>15.2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</c:v>
                </c:pt>
                <c:pt idx="157">
                  <c:v>15.7</c:v>
                </c:pt>
                <c:pt idx="158">
                  <c:v>15.8</c:v>
                </c:pt>
                <c:pt idx="159">
                  <c:v>15.9</c:v>
                </c:pt>
                <c:pt idx="160">
                  <c:v>16.0</c:v>
                </c:pt>
                <c:pt idx="161">
                  <c:v>16.1</c:v>
                </c:pt>
                <c:pt idx="162">
                  <c:v>16.2</c:v>
                </c:pt>
                <c:pt idx="163">
                  <c:v>16.3</c:v>
                </c:pt>
                <c:pt idx="164">
                  <c:v>16.4</c:v>
                </c:pt>
                <c:pt idx="165">
                  <c:v>16.5</c:v>
                </c:pt>
                <c:pt idx="166">
                  <c:v>16.6</c:v>
                </c:pt>
                <c:pt idx="167">
                  <c:v>16.7</c:v>
                </c:pt>
                <c:pt idx="168">
                  <c:v>16.8</c:v>
                </c:pt>
                <c:pt idx="169">
                  <c:v>16.9</c:v>
                </c:pt>
                <c:pt idx="170">
                  <c:v>17.0</c:v>
                </c:pt>
                <c:pt idx="171">
                  <c:v>17.1</c:v>
                </c:pt>
                <c:pt idx="172">
                  <c:v>17.2</c:v>
                </c:pt>
                <c:pt idx="173">
                  <c:v>17.3</c:v>
                </c:pt>
                <c:pt idx="174">
                  <c:v>17.4</c:v>
                </c:pt>
                <c:pt idx="175">
                  <c:v>17.5</c:v>
                </c:pt>
                <c:pt idx="176">
                  <c:v>17.6</c:v>
                </c:pt>
                <c:pt idx="177">
                  <c:v>17.7</c:v>
                </c:pt>
                <c:pt idx="178">
                  <c:v>17.8</c:v>
                </c:pt>
                <c:pt idx="179">
                  <c:v>17.9</c:v>
                </c:pt>
                <c:pt idx="180">
                  <c:v>18.0</c:v>
                </c:pt>
                <c:pt idx="181">
                  <c:v>18.1</c:v>
                </c:pt>
                <c:pt idx="182">
                  <c:v>18.2</c:v>
                </c:pt>
                <c:pt idx="183">
                  <c:v>18.3</c:v>
                </c:pt>
                <c:pt idx="184">
                  <c:v>18.4</c:v>
                </c:pt>
                <c:pt idx="185">
                  <c:v>18.5</c:v>
                </c:pt>
                <c:pt idx="186">
                  <c:v>18.6</c:v>
                </c:pt>
                <c:pt idx="187">
                  <c:v>18.7</c:v>
                </c:pt>
                <c:pt idx="188">
                  <c:v>18.8</c:v>
                </c:pt>
                <c:pt idx="189">
                  <c:v>18.9</c:v>
                </c:pt>
                <c:pt idx="190">
                  <c:v>19.0</c:v>
                </c:pt>
                <c:pt idx="191">
                  <c:v>19.1</c:v>
                </c:pt>
                <c:pt idx="192">
                  <c:v>19.2</c:v>
                </c:pt>
                <c:pt idx="193">
                  <c:v>19.3</c:v>
                </c:pt>
                <c:pt idx="194">
                  <c:v>19.4</c:v>
                </c:pt>
                <c:pt idx="195">
                  <c:v>19.5</c:v>
                </c:pt>
                <c:pt idx="196">
                  <c:v>19.6</c:v>
                </c:pt>
                <c:pt idx="197">
                  <c:v>19.7</c:v>
                </c:pt>
                <c:pt idx="198">
                  <c:v>19.8</c:v>
                </c:pt>
                <c:pt idx="199">
                  <c:v>19.9</c:v>
                </c:pt>
                <c:pt idx="200">
                  <c:v>20.0</c:v>
                </c:pt>
                <c:pt idx="201">
                  <c:v>20.1</c:v>
                </c:pt>
                <c:pt idx="202">
                  <c:v>20.2</c:v>
                </c:pt>
                <c:pt idx="203">
                  <c:v>20.3</c:v>
                </c:pt>
                <c:pt idx="204">
                  <c:v>20.4</c:v>
                </c:pt>
                <c:pt idx="205">
                  <c:v>20.5</c:v>
                </c:pt>
                <c:pt idx="206">
                  <c:v>20.6</c:v>
                </c:pt>
                <c:pt idx="207">
                  <c:v>20.7</c:v>
                </c:pt>
                <c:pt idx="208">
                  <c:v>20.8</c:v>
                </c:pt>
                <c:pt idx="209">
                  <c:v>20.9</c:v>
                </c:pt>
                <c:pt idx="210">
                  <c:v>21.0</c:v>
                </c:pt>
                <c:pt idx="211">
                  <c:v>21.1</c:v>
                </c:pt>
                <c:pt idx="212">
                  <c:v>21.2</c:v>
                </c:pt>
                <c:pt idx="213">
                  <c:v>21.3</c:v>
                </c:pt>
                <c:pt idx="214">
                  <c:v>21.4</c:v>
                </c:pt>
                <c:pt idx="215">
                  <c:v>21.5</c:v>
                </c:pt>
                <c:pt idx="216">
                  <c:v>21.6</c:v>
                </c:pt>
                <c:pt idx="217">
                  <c:v>21.7</c:v>
                </c:pt>
                <c:pt idx="218">
                  <c:v>21.8</c:v>
                </c:pt>
                <c:pt idx="219">
                  <c:v>21.9</c:v>
                </c:pt>
                <c:pt idx="220">
                  <c:v>22.0</c:v>
                </c:pt>
                <c:pt idx="221">
                  <c:v>22.1</c:v>
                </c:pt>
                <c:pt idx="222">
                  <c:v>22.2</c:v>
                </c:pt>
                <c:pt idx="223">
                  <c:v>22.3</c:v>
                </c:pt>
                <c:pt idx="224">
                  <c:v>22.4</c:v>
                </c:pt>
                <c:pt idx="225">
                  <c:v>22.5</c:v>
                </c:pt>
                <c:pt idx="226">
                  <c:v>22.6</c:v>
                </c:pt>
                <c:pt idx="227">
                  <c:v>22.7</c:v>
                </c:pt>
                <c:pt idx="228">
                  <c:v>22.8</c:v>
                </c:pt>
                <c:pt idx="229">
                  <c:v>22.9</c:v>
                </c:pt>
                <c:pt idx="230">
                  <c:v>23.0</c:v>
                </c:pt>
                <c:pt idx="231">
                  <c:v>23.1</c:v>
                </c:pt>
                <c:pt idx="232">
                  <c:v>23.2</c:v>
                </c:pt>
                <c:pt idx="233">
                  <c:v>23.3</c:v>
                </c:pt>
                <c:pt idx="234">
                  <c:v>23.4</c:v>
                </c:pt>
                <c:pt idx="235">
                  <c:v>23.5</c:v>
                </c:pt>
                <c:pt idx="236">
                  <c:v>23.6</c:v>
                </c:pt>
                <c:pt idx="237">
                  <c:v>23.7</c:v>
                </c:pt>
                <c:pt idx="238">
                  <c:v>23.8</c:v>
                </c:pt>
                <c:pt idx="239">
                  <c:v>23.9</c:v>
                </c:pt>
                <c:pt idx="240">
                  <c:v>24.0</c:v>
                </c:pt>
                <c:pt idx="241">
                  <c:v>24.1</c:v>
                </c:pt>
                <c:pt idx="242">
                  <c:v>24.2</c:v>
                </c:pt>
                <c:pt idx="243">
                  <c:v>24.3</c:v>
                </c:pt>
                <c:pt idx="244">
                  <c:v>24.4</c:v>
                </c:pt>
                <c:pt idx="245">
                  <c:v>24.5</c:v>
                </c:pt>
                <c:pt idx="246">
                  <c:v>24.6</c:v>
                </c:pt>
                <c:pt idx="247">
                  <c:v>24.7</c:v>
                </c:pt>
                <c:pt idx="248">
                  <c:v>24.8</c:v>
                </c:pt>
                <c:pt idx="249">
                  <c:v>24.9</c:v>
                </c:pt>
                <c:pt idx="250">
                  <c:v>25.0</c:v>
                </c:pt>
                <c:pt idx="251">
                  <c:v>25.1</c:v>
                </c:pt>
                <c:pt idx="252">
                  <c:v>25.2</c:v>
                </c:pt>
                <c:pt idx="253">
                  <c:v>25.3</c:v>
                </c:pt>
                <c:pt idx="254">
                  <c:v>25.4</c:v>
                </c:pt>
                <c:pt idx="255">
                  <c:v>25.5</c:v>
                </c:pt>
                <c:pt idx="256">
                  <c:v>25.6</c:v>
                </c:pt>
                <c:pt idx="257">
                  <c:v>25.7</c:v>
                </c:pt>
                <c:pt idx="258">
                  <c:v>25.8</c:v>
                </c:pt>
                <c:pt idx="259">
                  <c:v>25.9</c:v>
                </c:pt>
                <c:pt idx="260">
                  <c:v>26.0</c:v>
                </c:pt>
                <c:pt idx="261">
                  <c:v>26.1</c:v>
                </c:pt>
                <c:pt idx="262">
                  <c:v>26.2</c:v>
                </c:pt>
                <c:pt idx="263">
                  <c:v>26.3</c:v>
                </c:pt>
                <c:pt idx="264">
                  <c:v>26.4</c:v>
                </c:pt>
                <c:pt idx="265">
                  <c:v>26.5</c:v>
                </c:pt>
                <c:pt idx="266">
                  <c:v>26.6</c:v>
                </c:pt>
                <c:pt idx="267">
                  <c:v>26.7</c:v>
                </c:pt>
                <c:pt idx="268">
                  <c:v>26.8</c:v>
                </c:pt>
                <c:pt idx="269">
                  <c:v>26.9</c:v>
                </c:pt>
                <c:pt idx="270">
                  <c:v>27.0</c:v>
                </c:pt>
                <c:pt idx="271">
                  <c:v>27.1</c:v>
                </c:pt>
                <c:pt idx="272">
                  <c:v>27.2</c:v>
                </c:pt>
                <c:pt idx="273">
                  <c:v>27.3</c:v>
                </c:pt>
                <c:pt idx="274">
                  <c:v>27.4</c:v>
                </c:pt>
                <c:pt idx="275">
                  <c:v>27.5</c:v>
                </c:pt>
                <c:pt idx="276">
                  <c:v>27.6</c:v>
                </c:pt>
                <c:pt idx="277">
                  <c:v>27.7</c:v>
                </c:pt>
                <c:pt idx="278">
                  <c:v>27.8</c:v>
                </c:pt>
                <c:pt idx="279">
                  <c:v>27.9</c:v>
                </c:pt>
                <c:pt idx="280">
                  <c:v>28.0</c:v>
                </c:pt>
                <c:pt idx="281">
                  <c:v>28.1</c:v>
                </c:pt>
                <c:pt idx="282">
                  <c:v>28.2</c:v>
                </c:pt>
                <c:pt idx="283">
                  <c:v>28.3</c:v>
                </c:pt>
                <c:pt idx="284">
                  <c:v>28.4</c:v>
                </c:pt>
                <c:pt idx="285">
                  <c:v>28.5</c:v>
                </c:pt>
                <c:pt idx="286">
                  <c:v>28.6</c:v>
                </c:pt>
                <c:pt idx="287">
                  <c:v>28.7</c:v>
                </c:pt>
                <c:pt idx="288">
                  <c:v>28.8</c:v>
                </c:pt>
                <c:pt idx="289">
                  <c:v>28.9</c:v>
                </c:pt>
                <c:pt idx="290">
                  <c:v>29.0</c:v>
                </c:pt>
                <c:pt idx="291">
                  <c:v>29.1</c:v>
                </c:pt>
                <c:pt idx="292">
                  <c:v>29.2</c:v>
                </c:pt>
                <c:pt idx="293">
                  <c:v>29.3</c:v>
                </c:pt>
                <c:pt idx="294">
                  <c:v>29.4</c:v>
                </c:pt>
                <c:pt idx="295">
                  <c:v>29.5</c:v>
                </c:pt>
                <c:pt idx="296">
                  <c:v>29.6</c:v>
                </c:pt>
                <c:pt idx="297">
                  <c:v>29.7</c:v>
                </c:pt>
                <c:pt idx="298">
                  <c:v>29.8</c:v>
                </c:pt>
                <c:pt idx="299">
                  <c:v>29.9</c:v>
                </c:pt>
                <c:pt idx="300">
                  <c:v>30.0</c:v>
                </c:pt>
              </c:numCache>
            </c:numRef>
          </c:xVal>
          <c:yVal>
            <c:numRef>
              <c:f>'13.5 MeV'!$F$3:$F$303</c:f>
              <c:numCache>
                <c:formatCode>General</c:formatCode>
                <c:ptCount val="301"/>
                <c:pt idx="0">
                  <c:v>1.735964489774</c:v>
                </c:pt>
                <c:pt idx="1">
                  <c:v>1.751154787212</c:v>
                </c:pt>
                <c:pt idx="2">
                  <c:v>1.796401331538</c:v>
                </c:pt>
                <c:pt idx="3">
                  <c:v>1.870893252782</c:v>
                </c:pt>
                <c:pt idx="4">
                  <c:v>1.973279100994</c:v>
                </c:pt>
                <c:pt idx="5">
                  <c:v>2.101612788246001</c:v>
                </c:pt>
                <c:pt idx="6">
                  <c:v>2.253569820624</c:v>
                </c:pt>
                <c:pt idx="7">
                  <c:v>2.426339182232</c:v>
                </c:pt>
                <c:pt idx="8">
                  <c:v>2.616731451188</c:v>
                </c:pt>
                <c:pt idx="9">
                  <c:v>2.821340973617999</c:v>
                </c:pt>
                <c:pt idx="10">
                  <c:v>3.036329631664</c:v>
                </c:pt>
                <c:pt idx="11">
                  <c:v>3.25780524947</c:v>
                </c:pt>
                <c:pt idx="12">
                  <c:v>3.481767535184</c:v>
                </c:pt>
                <c:pt idx="13">
                  <c:v>3.704162138956001</c:v>
                </c:pt>
                <c:pt idx="14">
                  <c:v>3.920880652938</c:v>
                </c:pt>
                <c:pt idx="15">
                  <c:v>4.128139017269974</c:v>
                </c:pt>
                <c:pt idx="16">
                  <c:v>4.322099114094001</c:v>
                </c:pt>
                <c:pt idx="17">
                  <c:v>4.499409347534001</c:v>
                </c:pt>
                <c:pt idx="18">
                  <c:v>4.656826237709976</c:v>
                </c:pt>
                <c:pt idx="19">
                  <c:v>4.791538768725983</c:v>
                </c:pt>
                <c:pt idx="20">
                  <c:v>4.901222446668</c:v>
                </c:pt>
                <c:pt idx="21">
                  <c:v>4.98387712561</c:v>
                </c:pt>
                <c:pt idx="22">
                  <c:v>5.037989181608</c:v>
                </c:pt>
                <c:pt idx="23">
                  <c:v>5.06263962869598</c:v>
                </c:pt>
                <c:pt idx="24">
                  <c:v>5.057341944892</c:v>
                </c:pt>
                <c:pt idx="25">
                  <c:v>5.021988014200001</c:v>
                </c:pt>
                <c:pt idx="26">
                  <c:v>4.957118416599981</c:v>
                </c:pt>
                <c:pt idx="27">
                  <c:v>4.863706196055983</c:v>
                </c:pt>
                <c:pt idx="28">
                  <c:v>4.743156860515975</c:v>
                </c:pt>
                <c:pt idx="29">
                  <c:v>4.597200265915983</c:v>
                </c:pt>
                <c:pt idx="30">
                  <c:v>4.427998732175983</c:v>
                </c:pt>
                <c:pt idx="31">
                  <c:v>4.238038927204</c:v>
                </c:pt>
                <c:pt idx="32">
                  <c:v>4.030077808897998</c:v>
                </c:pt>
                <c:pt idx="33">
                  <c:v>3.806980451152</c:v>
                </c:pt>
                <c:pt idx="34">
                  <c:v>3.571936275848</c:v>
                </c:pt>
                <c:pt idx="35">
                  <c:v>3.327972530874</c:v>
                </c:pt>
                <c:pt idx="36">
                  <c:v>3.078386754108</c:v>
                </c:pt>
                <c:pt idx="37">
                  <c:v>2.826368367432</c:v>
                </c:pt>
                <c:pt idx="38">
                  <c:v>2.575052734729999</c:v>
                </c:pt>
                <c:pt idx="39">
                  <c:v>2.327304929896</c:v>
                </c:pt>
                <c:pt idx="40">
                  <c:v>2.085990026824</c:v>
                </c:pt>
                <c:pt idx="41">
                  <c:v>1.853702809418</c:v>
                </c:pt>
                <c:pt idx="42">
                  <c:v>1.632767771592</c:v>
                </c:pt>
                <c:pt idx="43">
                  <c:v>1.42523911727</c:v>
                </c:pt>
                <c:pt idx="44">
                  <c:v>1.232846702388</c:v>
                </c:pt>
                <c:pt idx="45">
                  <c:v>1.056996034894</c:v>
                </c:pt>
                <c:pt idx="46">
                  <c:v>0.898768274748</c:v>
                </c:pt>
                <c:pt idx="47">
                  <c:v>0.758920233922</c:v>
                </c:pt>
                <c:pt idx="48">
                  <c:v>0.637938434398</c:v>
                </c:pt>
                <c:pt idx="49">
                  <c:v>0.535768818178</c:v>
                </c:pt>
                <c:pt idx="50">
                  <c:v>0.4522924576664</c:v>
                </c:pt>
                <c:pt idx="51">
                  <c:v>0.3869795844828</c:v>
                </c:pt>
                <c:pt idx="52">
                  <c:v>0.339051763456</c:v>
                </c:pt>
                <c:pt idx="53">
                  <c:v>0.3074981100234</c:v>
                </c:pt>
                <c:pt idx="54">
                  <c:v>0.29110231923</c:v>
                </c:pt>
                <c:pt idx="55">
                  <c:v>0.2884696947274</c:v>
                </c:pt>
                <c:pt idx="56">
                  <c:v>0.2980703951722</c:v>
                </c:pt>
                <c:pt idx="57">
                  <c:v>0.318266463225</c:v>
                </c:pt>
                <c:pt idx="58">
                  <c:v>0.3473604777486</c:v>
                </c:pt>
                <c:pt idx="59">
                  <c:v>0.3836171770072</c:v>
                </c:pt>
                <c:pt idx="60">
                  <c:v>0.4253067050648</c:v>
                </c:pt>
                <c:pt idx="61">
                  <c:v>0.4707262349844</c:v>
                </c:pt>
                <c:pt idx="62">
                  <c:v>0.5182324036268</c:v>
                </c:pt>
                <c:pt idx="63">
                  <c:v>0.56625752905</c:v>
                </c:pt>
                <c:pt idx="64">
                  <c:v>0.613450161304</c:v>
                </c:pt>
                <c:pt idx="65">
                  <c:v>0.658372357642</c:v>
                </c:pt>
                <c:pt idx="66">
                  <c:v>0.699942958104</c:v>
                </c:pt>
                <c:pt idx="67">
                  <c:v>0.737134860728</c:v>
                </c:pt>
                <c:pt idx="68">
                  <c:v>0.769137195544</c:v>
                </c:pt>
                <c:pt idx="69">
                  <c:v>0.795247208578</c:v>
                </c:pt>
                <c:pt idx="70">
                  <c:v>0.814978377848</c:v>
                </c:pt>
                <c:pt idx="71">
                  <c:v>0.828060413364</c:v>
                </c:pt>
                <c:pt idx="72">
                  <c:v>0.834331141132</c:v>
                </c:pt>
                <c:pt idx="73">
                  <c:v>0.833790561152</c:v>
                </c:pt>
                <c:pt idx="74">
                  <c:v>0.82654678942</c:v>
                </c:pt>
                <c:pt idx="75">
                  <c:v>0.812978231922</c:v>
                </c:pt>
                <c:pt idx="76">
                  <c:v>0.793409236646</c:v>
                </c:pt>
                <c:pt idx="77">
                  <c:v>0.768326325574</c:v>
                </c:pt>
                <c:pt idx="78">
                  <c:v>0.73843225268</c:v>
                </c:pt>
                <c:pt idx="79">
                  <c:v>0.704267597944</c:v>
                </c:pt>
                <c:pt idx="80">
                  <c:v>0.666643231336</c:v>
                </c:pt>
                <c:pt idx="81">
                  <c:v>0.626207848832</c:v>
                </c:pt>
                <c:pt idx="82">
                  <c:v>0.583772320402</c:v>
                </c:pt>
                <c:pt idx="83">
                  <c:v>0.5400448058198</c:v>
                </c:pt>
                <c:pt idx="84">
                  <c:v>0.4958145518562</c:v>
                </c:pt>
                <c:pt idx="85">
                  <c:v>0.4517572834862</c:v>
                </c:pt>
                <c:pt idx="86">
                  <c:v>0.408543319885</c:v>
                </c:pt>
                <c:pt idx="87">
                  <c:v>0.3667672990306</c:v>
                </c:pt>
                <c:pt idx="88">
                  <c:v>0.3269752067028</c:v>
                </c:pt>
                <c:pt idx="89">
                  <c:v>0.2896481590838</c:v>
                </c:pt>
                <c:pt idx="90">
                  <c:v>0.2551753737592</c:v>
                </c:pt>
                <c:pt idx="91">
                  <c:v>0.223881198717</c:v>
                </c:pt>
                <c:pt idx="92">
                  <c:v>0.1959980833486</c:v>
                </c:pt>
                <c:pt idx="93">
                  <c:v>0.1716936074478</c:v>
                </c:pt>
                <c:pt idx="94">
                  <c:v>0.151038046412</c:v>
                </c:pt>
                <c:pt idx="95">
                  <c:v>0.1340476176406</c:v>
                </c:pt>
                <c:pt idx="96">
                  <c:v>0.1206466399364</c:v>
                </c:pt>
                <c:pt idx="97">
                  <c:v>0.1107161857038</c:v>
                </c:pt>
                <c:pt idx="98">
                  <c:v>0.10406164615</c:v>
                </c:pt>
                <c:pt idx="99">
                  <c:v>0.1004505718836</c:v>
                </c:pt>
                <c:pt idx="100">
                  <c:v>0.0995964555152</c:v>
                </c:pt>
                <c:pt idx="101">
                  <c:v>0.1011911664562</c:v>
                </c:pt>
                <c:pt idx="102">
                  <c:v>0.1048887335194</c:v>
                </c:pt>
                <c:pt idx="103">
                  <c:v>0.1103377797178</c:v>
                </c:pt>
                <c:pt idx="104">
                  <c:v>0.1171653048652</c:v>
                </c:pt>
                <c:pt idx="105">
                  <c:v>0.1250037145752</c:v>
                </c:pt>
                <c:pt idx="106">
                  <c:v>0.133496226061</c:v>
                </c:pt>
                <c:pt idx="107">
                  <c:v>0.1422914623356</c:v>
                </c:pt>
                <c:pt idx="108">
                  <c:v>0.151065075411</c:v>
                </c:pt>
                <c:pt idx="109">
                  <c:v>0.1595143404984</c:v>
                </c:pt>
                <c:pt idx="110">
                  <c:v>0.1673527502084</c:v>
                </c:pt>
                <c:pt idx="111">
                  <c:v>0.1743586667492</c:v>
                </c:pt>
                <c:pt idx="112">
                  <c:v>0.180310452329</c:v>
                </c:pt>
                <c:pt idx="113">
                  <c:v>0.1850513387536</c:v>
                </c:pt>
                <c:pt idx="114">
                  <c:v>0.1884515868278</c:v>
                </c:pt>
                <c:pt idx="115">
                  <c:v>0.1904247037548</c:v>
                </c:pt>
                <c:pt idx="116">
                  <c:v>0.1909220373364</c:v>
                </c:pt>
                <c:pt idx="117">
                  <c:v>0.1899219643734</c:v>
                </c:pt>
                <c:pt idx="118">
                  <c:v>0.1874623254644</c:v>
                </c:pt>
                <c:pt idx="119">
                  <c:v>0.1835863670078</c:v>
                </c:pt>
                <c:pt idx="120">
                  <c:v>0.1783805818004</c:v>
                </c:pt>
                <c:pt idx="121">
                  <c:v>0.1719638974378</c:v>
                </c:pt>
                <c:pt idx="122">
                  <c:v>0.1644660531152</c:v>
                </c:pt>
                <c:pt idx="123">
                  <c:v>0.1560438170268</c:v>
                </c:pt>
                <c:pt idx="124">
                  <c:v>0.1468539573668</c:v>
                </c:pt>
                <c:pt idx="125">
                  <c:v>0.1370748655286</c:v>
                </c:pt>
                <c:pt idx="126">
                  <c:v>0.1268957445052</c:v>
                </c:pt>
                <c:pt idx="127">
                  <c:v>0.11649498569</c:v>
                </c:pt>
                <c:pt idx="128">
                  <c:v>0.1060563862762</c:v>
                </c:pt>
                <c:pt idx="129">
                  <c:v>0.0957529318574</c:v>
                </c:pt>
                <c:pt idx="130">
                  <c:v>0.0857467964276</c:v>
                </c:pt>
                <c:pt idx="131">
                  <c:v>0.0762055597806</c:v>
                </c:pt>
                <c:pt idx="132">
                  <c:v>0.0672589611116</c:v>
                </c:pt>
                <c:pt idx="133">
                  <c:v>0.0590259280162</c:v>
                </c:pt>
                <c:pt idx="134">
                  <c:v>0.05162646924996</c:v>
                </c:pt>
                <c:pt idx="135">
                  <c:v>0.0451357254301</c:v>
                </c:pt>
                <c:pt idx="136">
                  <c:v>0.03962072847414</c:v>
                </c:pt>
                <c:pt idx="137">
                  <c:v>0.0351268871004</c:v>
                </c:pt>
                <c:pt idx="138">
                  <c:v>0.03167852740798</c:v>
                </c:pt>
                <c:pt idx="139">
                  <c:v>0.0292778117168</c:v>
                </c:pt>
                <c:pt idx="140">
                  <c:v>0.02791068494738</c:v>
                </c:pt>
                <c:pt idx="141">
                  <c:v>0.02754309056098</c:v>
                </c:pt>
                <c:pt idx="142">
                  <c:v>0.0281236734595</c:v>
                </c:pt>
                <c:pt idx="143">
                  <c:v>0.02958756404534</c:v>
                </c:pt>
                <c:pt idx="144">
                  <c:v>0.03185583764142</c:v>
                </c:pt>
                <c:pt idx="145">
                  <c:v>0.03483821739108</c:v>
                </c:pt>
                <c:pt idx="146">
                  <c:v>0.038435236578</c:v>
                </c:pt>
                <c:pt idx="147">
                  <c:v>0.04254202268606</c:v>
                </c:pt>
                <c:pt idx="148">
                  <c:v>0.04704721623938</c:v>
                </c:pt>
                <c:pt idx="149">
                  <c:v>0.05183783602214</c:v>
                </c:pt>
                <c:pt idx="150">
                  <c:v>0.0567987384986</c:v>
                </c:pt>
                <c:pt idx="151">
                  <c:v>0.0618261323126</c:v>
                </c:pt>
                <c:pt idx="152">
                  <c:v>0.0668048739284</c:v>
                </c:pt>
                <c:pt idx="153">
                  <c:v>0.0716322531498</c:v>
                </c:pt>
                <c:pt idx="154">
                  <c:v>0.0762163713802</c:v>
                </c:pt>
                <c:pt idx="155">
                  <c:v>0.080465330023</c:v>
                </c:pt>
                <c:pt idx="156">
                  <c:v>0.0843088536808</c:v>
                </c:pt>
                <c:pt idx="157">
                  <c:v>0.0876766669562</c:v>
                </c:pt>
                <c:pt idx="158">
                  <c:v>0.0905147118512</c:v>
                </c:pt>
                <c:pt idx="159">
                  <c:v>0.0927797419674</c:v>
                </c:pt>
                <c:pt idx="160">
                  <c:v>0.0944339167062</c:v>
                </c:pt>
                <c:pt idx="161">
                  <c:v>0.0954610186682</c:v>
                </c:pt>
                <c:pt idx="162">
                  <c:v>0.0958502362538</c:v>
                </c:pt>
                <c:pt idx="163">
                  <c:v>0.0956123810626</c:v>
                </c:pt>
                <c:pt idx="164">
                  <c:v>0.0947474530946</c:v>
                </c:pt>
                <c:pt idx="165">
                  <c:v>0.0932932929484</c:v>
                </c:pt>
                <c:pt idx="166">
                  <c:v>0.0912715238232</c:v>
                </c:pt>
                <c:pt idx="167">
                  <c:v>0.088736203717</c:v>
                </c:pt>
                <c:pt idx="168">
                  <c:v>0.0857197674286</c:v>
                </c:pt>
                <c:pt idx="169">
                  <c:v>0.0822870845556</c:v>
                </c:pt>
                <c:pt idx="170">
                  <c:v>0.0784976188958</c:v>
                </c:pt>
                <c:pt idx="171">
                  <c:v>0.074410834247</c:v>
                </c:pt>
                <c:pt idx="172">
                  <c:v>0.0700916002068</c:v>
                </c:pt>
                <c:pt idx="173">
                  <c:v>0.0656101921726</c:v>
                </c:pt>
                <c:pt idx="174">
                  <c:v>0.0610260739422</c:v>
                </c:pt>
                <c:pt idx="175">
                  <c:v>0.0564149267128</c:v>
                </c:pt>
                <c:pt idx="176">
                  <c:v>0.05182756500252</c:v>
                </c:pt>
                <c:pt idx="177">
                  <c:v>0.04733210188884</c:v>
                </c:pt>
                <c:pt idx="178">
                  <c:v>0.04298259536976</c:v>
                </c:pt>
                <c:pt idx="179">
                  <c:v>0.0388298599634</c:v>
                </c:pt>
                <c:pt idx="180">
                  <c:v>0.03492092612802</c:v>
                </c:pt>
                <c:pt idx="181">
                  <c:v>0.03129471562218</c:v>
                </c:pt>
                <c:pt idx="182">
                  <c:v>0.02798528498462</c:v>
                </c:pt>
                <c:pt idx="183">
                  <c:v>0.0250207443743</c:v>
                </c:pt>
                <c:pt idx="184">
                  <c:v>0.02242163583046</c:v>
                </c:pt>
                <c:pt idx="185">
                  <c:v>0.0202014738526</c:v>
                </c:pt>
                <c:pt idx="186">
                  <c:v>0.01836782656044</c:v>
                </c:pt>
                <c:pt idx="187">
                  <c:v>0.01692177511394</c:v>
                </c:pt>
                <c:pt idx="188">
                  <c:v>0.01585845429328</c:v>
                </c:pt>
                <c:pt idx="189">
                  <c:v>0.0151659713389</c:v>
                </c:pt>
                <c:pt idx="190">
                  <c:v>0.01482919001136</c:v>
                </c:pt>
                <c:pt idx="191">
                  <c:v>0.01482594653148</c:v>
                </c:pt>
                <c:pt idx="192">
                  <c:v>0.01513191480016</c:v>
                </c:pt>
                <c:pt idx="193">
                  <c:v>0.0157173629185</c:v>
                </c:pt>
                <c:pt idx="194">
                  <c:v>0.01655093724766</c:v>
                </c:pt>
                <c:pt idx="195">
                  <c:v>0.01759750008894</c:v>
                </c:pt>
                <c:pt idx="196">
                  <c:v>0.01882191374364</c:v>
                </c:pt>
                <c:pt idx="197">
                  <c:v>0.02018687819314</c:v>
                </c:pt>
                <c:pt idx="198">
                  <c:v>0.02165455283884</c:v>
                </c:pt>
                <c:pt idx="199">
                  <c:v>0.02318871882208</c:v>
                </c:pt>
                <c:pt idx="200">
                  <c:v>0.02475207612424</c:v>
                </c:pt>
                <c:pt idx="201">
                  <c:v>0.0263100276266</c:v>
                </c:pt>
                <c:pt idx="202">
                  <c:v>0.02783013853036</c:v>
                </c:pt>
                <c:pt idx="203">
                  <c:v>0.02928105519668</c:v>
                </c:pt>
                <c:pt idx="204">
                  <c:v>0.0306346674666</c:v>
                </c:pt>
                <c:pt idx="205">
                  <c:v>0.03186556808106</c:v>
                </c:pt>
                <c:pt idx="206">
                  <c:v>0.03295267442084</c:v>
                </c:pt>
                <c:pt idx="207">
                  <c:v>0.03387706618664</c:v>
                </c:pt>
                <c:pt idx="208">
                  <c:v>0.03462360713902</c:v>
                </c:pt>
                <c:pt idx="209">
                  <c:v>0.03518202625836</c:v>
                </c:pt>
                <c:pt idx="210">
                  <c:v>0.03554421484496</c:v>
                </c:pt>
                <c:pt idx="211">
                  <c:v>0.03570584825898</c:v>
                </c:pt>
                <c:pt idx="212">
                  <c:v>0.0356674670804</c:v>
                </c:pt>
                <c:pt idx="213">
                  <c:v>0.03543069304916</c:v>
                </c:pt>
                <c:pt idx="214">
                  <c:v>0.035002553705</c:v>
                </c:pt>
                <c:pt idx="215">
                  <c:v>0.03439115774762</c:v>
                </c:pt>
                <c:pt idx="216">
                  <c:v>0.0336078573566</c:v>
                </c:pt>
                <c:pt idx="217">
                  <c:v>0.03266616703144</c:v>
                </c:pt>
                <c:pt idx="218">
                  <c:v>0.03158230417154</c:v>
                </c:pt>
                <c:pt idx="219">
                  <c:v>0.03037302675628</c:v>
                </c:pt>
                <c:pt idx="220">
                  <c:v>0.02905725508496</c:v>
                </c:pt>
                <c:pt idx="221">
                  <c:v>0.0276533688769</c:v>
                </c:pt>
                <c:pt idx="222">
                  <c:v>0.02618245075132</c:v>
                </c:pt>
                <c:pt idx="223">
                  <c:v>0.0246639615875</c:v>
                </c:pt>
                <c:pt idx="224">
                  <c:v>0.02311844342468</c:v>
                </c:pt>
                <c:pt idx="225">
                  <c:v>0.02156481656216</c:v>
                </c:pt>
                <c:pt idx="226">
                  <c:v>0.02002254187922</c:v>
                </c:pt>
                <c:pt idx="227">
                  <c:v>0.0185094585152</c:v>
                </c:pt>
                <c:pt idx="228">
                  <c:v>0.0170417838695</c:v>
                </c:pt>
                <c:pt idx="229">
                  <c:v>0.01563573534152</c:v>
                </c:pt>
                <c:pt idx="230">
                  <c:v>0.01430482743076</c:v>
                </c:pt>
                <c:pt idx="231">
                  <c:v>0.0130604123168</c:v>
                </c:pt>
                <c:pt idx="232">
                  <c:v>0.01191330159924</c:v>
                </c:pt>
                <c:pt idx="233">
                  <c:v>0.01087160397778</c:v>
                </c:pt>
                <c:pt idx="234">
                  <c:v>0.00994180641218</c:v>
                </c:pt>
                <c:pt idx="235">
                  <c:v>0.00912823354228</c:v>
                </c:pt>
                <c:pt idx="236">
                  <c:v>0.008433047688</c:v>
                </c:pt>
                <c:pt idx="237">
                  <c:v>0.0078573300093</c:v>
                </c:pt>
                <c:pt idx="238">
                  <c:v>0.00739945876624</c:v>
                </c:pt>
                <c:pt idx="239">
                  <c:v>0.00705673105892</c:v>
                </c:pt>
                <c:pt idx="240">
                  <c:v>0.00682536282748</c:v>
                </c:pt>
                <c:pt idx="241">
                  <c:v>0.00669832653218</c:v>
                </c:pt>
                <c:pt idx="242">
                  <c:v>0.00666967579324</c:v>
                </c:pt>
                <c:pt idx="243">
                  <c:v>0.006730220751</c:v>
                </c:pt>
                <c:pt idx="244">
                  <c:v>0.00687131212578</c:v>
                </c:pt>
                <c:pt idx="245">
                  <c:v>0.00708321947794</c:v>
                </c:pt>
                <c:pt idx="246">
                  <c:v>0.00735567178786</c:v>
                </c:pt>
                <c:pt idx="247">
                  <c:v>0.00767731687596</c:v>
                </c:pt>
                <c:pt idx="248">
                  <c:v>0.00803734314264</c:v>
                </c:pt>
                <c:pt idx="249">
                  <c:v>0.00842547956828</c:v>
                </c:pt>
                <c:pt idx="250">
                  <c:v>0.0088303739733</c:v>
                </c:pt>
                <c:pt idx="251">
                  <c:v>0.0092412147581</c:v>
                </c:pt>
                <c:pt idx="252">
                  <c:v>0.00964881206302</c:v>
                </c:pt>
                <c:pt idx="253">
                  <c:v>0.01004343544842</c:v>
                </c:pt>
                <c:pt idx="254">
                  <c:v>0.01041643563462</c:v>
                </c:pt>
                <c:pt idx="255">
                  <c:v>0.01075970392192</c:v>
                </c:pt>
                <c:pt idx="256">
                  <c:v>0.01106621277058</c:v>
                </c:pt>
                <c:pt idx="257">
                  <c:v>0.01133001580082</c:v>
                </c:pt>
                <c:pt idx="258">
                  <c:v>0.01154624779282</c:v>
                </c:pt>
                <c:pt idx="259">
                  <c:v>0.01171058410674</c:v>
                </c:pt>
                <c:pt idx="260">
                  <c:v>0.01182032184268</c:v>
                </c:pt>
                <c:pt idx="261">
                  <c:v>0.01187329868072</c:v>
                </c:pt>
                <c:pt idx="262">
                  <c:v>0.01186897404088</c:v>
                </c:pt>
                <c:pt idx="263">
                  <c:v>0.01180680734318</c:v>
                </c:pt>
                <c:pt idx="264">
                  <c:v>0.01168842032756</c:v>
                </c:pt>
                <c:pt idx="265">
                  <c:v>0.01151489415398</c:v>
                </c:pt>
                <c:pt idx="266">
                  <c:v>0.0112900128823</c:v>
                </c:pt>
                <c:pt idx="267">
                  <c:v>0.01101593883244</c:v>
                </c:pt>
                <c:pt idx="268">
                  <c:v>0.01069699664424</c:v>
                </c:pt>
                <c:pt idx="269">
                  <c:v>0.0103385921175</c:v>
                </c:pt>
                <c:pt idx="270">
                  <c:v>0.00994504989206</c:v>
                </c:pt>
                <c:pt idx="271">
                  <c:v>0.00952177576772</c:v>
                </c:pt>
                <c:pt idx="272">
                  <c:v>0.00907417554428</c:v>
                </c:pt>
                <c:pt idx="273">
                  <c:v>0.0086087361815</c:v>
                </c:pt>
                <c:pt idx="274">
                  <c:v>0.00813086347918</c:v>
                </c:pt>
                <c:pt idx="275">
                  <c:v>0.0076465038171</c:v>
                </c:pt>
                <c:pt idx="276">
                  <c:v>0.00716106299506</c:v>
                </c:pt>
                <c:pt idx="277">
                  <c:v>0.00668048739284</c:v>
                </c:pt>
                <c:pt idx="278">
                  <c:v>0.00620964223026</c:v>
                </c:pt>
                <c:pt idx="279">
                  <c:v>0.00575339272714</c:v>
                </c:pt>
                <c:pt idx="280">
                  <c:v>0.005316820335292</c:v>
                </c:pt>
                <c:pt idx="281">
                  <c:v>0.004903276650592</c:v>
                </c:pt>
                <c:pt idx="282">
                  <c:v>0.004516491674902</c:v>
                </c:pt>
                <c:pt idx="283">
                  <c:v>0.00415949265611</c:v>
                </c:pt>
                <c:pt idx="284">
                  <c:v>0.003834766262124</c:v>
                </c:pt>
                <c:pt idx="285">
                  <c:v>0.003544258580872</c:v>
                </c:pt>
                <c:pt idx="286">
                  <c:v>0.003289212946308</c:v>
                </c:pt>
                <c:pt idx="287">
                  <c:v>0.003070440228402</c:v>
                </c:pt>
                <c:pt idx="288">
                  <c:v>0.002888210717144</c:v>
                </c:pt>
                <c:pt idx="289">
                  <c:v>0.002742254122544</c:v>
                </c:pt>
                <c:pt idx="290">
                  <c:v>0.002631705516634</c:v>
                </c:pt>
                <c:pt idx="291">
                  <c:v>0.002555375623458</c:v>
                </c:pt>
                <c:pt idx="292">
                  <c:v>0.00251153458708</c:v>
                </c:pt>
                <c:pt idx="293">
                  <c:v>0.002498128203576</c:v>
                </c:pt>
                <c:pt idx="294">
                  <c:v>0.002512723863036</c:v>
                </c:pt>
                <c:pt idx="295">
                  <c:v>0.002552726781556</c:v>
                </c:pt>
                <c:pt idx="296">
                  <c:v>0.002615109711248</c:v>
                </c:pt>
                <c:pt idx="297">
                  <c:v>0.002696791346226</c:v>
                </c:pt>
                <c:pt idx="298">
                  <c:v>0.002794582264608</c:v>
                </c:pt>
                <c:pt idx="299">
                  <c:v>0.002905130870518</c:v>
                </c:pt>
                <c:pt idx="300">
                  <c:v>0.00302508556808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E08B-4DDA-8270-3915DDE17A2D}"/>
            </c:ext>
          </c:extLst>
        </c:ser>
        <c:ser>
          <c:idx val="2"/>
          <c:order val="2"/>
          <c:tx>
            <c:v>L=2</c:v>
          </c:tx>
          <c:marker>
            <c:symbol val="triangle"/>
            <c:size val="2"/>
          </c:marker>
          <c:xVal>
            <c:numRef>
              <c:f>'13.5 MeV'!$A$3:$A$303</c:f>
              <c:numCache>
                <c:formatCode>General</c:formatCode>
                <c:ptCount val="301"/>
                <c:pt idx="0">
                  <c:v>0.0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1.0</c:v>
                </c:pt>
                <c:pt idx="11">
                  <c:v>1.1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2.0</c:v>
                </c:pt>
                <c:pt idx="21">
                  <c:v>2.1</c:v>
                </c:pt>
                <c:pt idx="22">
                  <c:v>2.2</c:v>
                </c:pt>
                <c:pt idx="23">
                  <c:v>2.3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3.0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4.0</c:v>
                </c:pt>
                <c:pt idx="41">
                  <c:v>4.1</c:v>
                </c:pt>
                <c:pt idx="42">
                  <c:v>4.2</c:v>
                </c:pt>
                <c:pt idx="43">
                  <c:v>4.3</c:v>
                </c:pt>
                <c:pt idx="44">
                  <c:v>4.4</c:v>
                </c:pt>
                <c:pt idx="45">
                  <c:v>4.5</c:v>
                </c:pt>
                <c:pt idx="46">
                  <c:v>4.6</c:v>
                </c:pt>
                <c:pt idx="47">
                  <c:v>4.7</c:v>
                </c:pt>
                <c:pt idx="48">
                  <c:v>4.8</c:v>
                </c:pt>
                <c:pt idx="49">
                  <c:v>4.9</c:v>
                </c:pt>
                <c:pt idx="50">
                  <c:v>5.0</c:v>
                </c:pt>
                <c:pt idx="51">
                  <c:v>5.1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6.0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7.0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8.0</c:v>
                </c:pt>
                <c:pt idx="81">
                  <c:v>8.1</c:v>
                </c:pt>
                <c:pt idx="82">
                  <c:v>8.200000000000001</c:v>
                </c:pt>
                <c:pt idx="83">
                  <c:v>8.3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</c:v>
                </c:pt>
                <c:pt idx="88">
                  <c:v>8.8</c:v>
                </c:pt>
                <c:pt idx="89">
                  <c:v>8.9</c:v>
                </c:pt>
                <c:pt idx="90">
                  <c:v>9.0</c:v>
                </c:pt>
                <c:pt idx="91">
                  <c:v>9.1</c:v>
                </c:pt>
                <c:pt idx="92">
                  <c:v>9.200000000000001</c:v>
                </c:pt>
                <c:pt idx="93">
                  <c:v>9.3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9.700000000000001</c:v>
                </c:pt>
                <c:pt idx="98">
                  <c:v>9.8</c:v>
                </c:pt>
                <c:pt idx="99">
                  <c:v>9.9</c:v>
                </c:pt>
                <c:pt idx="100">
                  <c:v>10.0</c:v>
                </c:pt>
                <c:pt idx="101">
                  <c:v>10.1</c:v>
                </c:pt>
                <c:pt idx="102">
                  <c:v>10.2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</c:v>
                </c:pt>
                <c:pt idx="107">
                  <c:v>10.7</c:v>
                </c:pt>
                <c:pt idx="108">
                  <c:v>10.8</c:v>
                </c:pt>
                <c:pt idx="109">
                  <c:v>10.9</c:v>
                </c:pt>
                <c:pt idx="110">
                  <c:v>11.0</c:v>
                </c:pt>
                <c:pt idx="111">
                  <c:v>11.1</c:v>
                </c:pt>
                <c:pt idx="112">
                  <c:v>11.2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</c:v>
                </c:pt>
                <c:pt idx="117">
                  <c:v>11.7</c:v>
                </c:pt>
                <c:pt idx="118">
                  <c:v>11.8</c:v>
                </c:pt>
                <c:pt idx="119">
                  <c:v>11.9</c:v>
                </c:pt>
                <c:pt idx="120">
                  <c:v>12.0</c:v>
                </c:pt>
                <c:pt idx="121">
                  <c:v>12.1</c:v>
                </c:pt>
                <c:pt idx="122">
                  <c:v>12.2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</c:v>
                </c:pt>
                <c:pt idx="127">
                  <c:v>12.7</c:v>
                </c:pt>
                <c:pt idx="128">
                  <c:v>12.8</c:v>
                </c:pt>
                <c:pt idx="129">
                  <c:v>12.9</c:v>
                </c:pt>
                <c:pt idx="130">
                  <c:v>13.0</c:v>
                </c:pt>
                <c:pt idx="131">
                  <c:v>13.1</c:v>
                </c:pt>
                <c:pt idx="132">
                  <c:v>13.2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</c:v>
                </c:pt>
                <c:pt idx="137">
                  <c:v>13.7</c:v>
                </c:pt>
                <c:pt idx="138">
                  <c:v>13.8</c:v>
                </c:pt>
                <c:pt idx="139">
                  <c:v>13.9</c:v>
                </c:pt>
                <c:pt idx="140">
                  <c:v>14.0</c:v>
                </c:pt>
                <c:pt idx="141">
                  <c:v>14.1</c:v>
                </c:pt>
                <c:pt idx="142">
                  <c:v>14.2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</c:v>
                </c:pt>
                <c:pt idx="147">
                  <c:v>14.7</c:v>
                </c:pt>
                <c:pt idx="148">
                  <c:v>14.8</c:v>
                </c:pt>
                <c:pt idx="149">
                  <c:v>14.9</c:v>
                </c:pt>
                <c:pt idx="150">
                  <c:v>15.0</c:v>
                </c:pt>
                <c:pt idx="151">
                  <c:v>15.1</c:v>
                </c:pt>
                <c:pt idx="152">
                  <c:v>15.2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</c:v>
                </c:pt>
                <c:pt idx="157">
                  <c:v>15.7</c:v>
                </c:pt>
                <c:pt idx="158">
                  <c:v>15.8</c:v>
                </c:pt>
                <c:pt idx="159">
                  <c:v>15.9</c:v>
                </c:pt>
                <c:pt idx="160">
                  <c:v>16.0</c:v>
                </c:pt>
                <c:pt idx="161">
                  <c:v>16.1</c:v>
                </c:pt>
                <c:pt idx="162">
                  <c:v>16.2</c:v>
                </c:pt>
                <c:pt idx="163">
                  <c:v>16.3</c:v>
                </c:pt>
                <c:pt idx="164">
                  <c:v>16.4</c:v>
                </c:pt>
                <c:pt idx="165">
                  <c:v>16.5</c:v>
                </c:pt>
                <c:pt idx="166">
                  <c:v>16.6</c:v>
                </c:pt>
                <c:pt idx="167">
                  <c:v>16.7</c:v>
                </c:pt>
                <c:pt idx="168">
                  <c:v>16.8</c:v>
                </c:pt>
                <c:pt idx="169">
                  <c:v>16.9</c:v>
                </c:pt>
                <c:pt idx="170">
                  <c:v>17.0</c:v>
                </c:pt>
                <c:pt idx="171">
                  <c:v>17.1</c:v>
                </c:pt>
                <c:pt idx="172">
                  <c:v>17.2</c:v>
                </c:pt>
                <c:pt idx="173">
                  <c:v>17.3</c:v>
                </c:pt>
                <c:pt idx="174">
                  <c:v>17.4</c:v>
                </c:pt>
                <c:pt idx="175">
                  <c:v>17.5</c:v>
                </c:pt>
                <c:pt idx="176">
                  <c:v>17.6</c:v>
                </c:pt>
                <c:pt idx="177">
                  <c:v>17.7</c:v>
                </c:pt>
                <c:pt idx="178">
                  <c:v>17.8</c:v>
                </c:pt>
                <c:pt idx="179">
                  <c:v>17.9</c:v>
                </c:pt>
                <c:pt idx="180">
                  <c:v>18.0</c:v>
                </c:pt>
                <c:pt idx="181">
                  <c:v>18.1</c:v>
                </c:pt>
                <c:pt idx="182">
                  <c:v>18.2</c:v>
                </c:pt>
                <c:pt idx="183">
                  <c:v>18.3</c:v>
                </c:pt>
                <c:pt idx="184">
                  <c:v>18.4</c:v>
                </c:pt>
                <c:pt idx="185">
                  <c:v>18.5</c:v>
                </c:pt>
                <c:pt idx="186">
                  <c:v>18.6</c:v>
                </c:pt>
                <c:pt idx="187">
                  <c:v>18.7</c:v>
                </c:pt>
                <c:pt idx="188">
                  <c:v>18.8</c:v>
                </c:pt>
                <c:pt idx="189">
                  <c:v>18.9</c:v>
                </c:pt>
                <c:pt idx="190">
                  <c:v>19.0</c:v>
                </c:pt>
                <c:pt idx="191">
                  <c:v>19.1</c:v>
                </c:pt>
                <c:pt idx="192">
                  <c:v>19.2</c:v>
                </c:pt>
                <c:pt idx="193">
                  <c:v>19.3</c:v>
                </c:pt>
                <c:pt idx="194">
                  <c:v>19.4</c:v>
                </c:pt>
                <c:pt idx="195">
                  <c:v>19.5</c:v>
                </c:pt>
                <c:pt idx="196">
                  <c:v>19.6</c:v>
                </c:pt>
                <c:pt idx="197">
                  <c:v>19.7</c:v>
                </c:pt>
                <c:pt idx="198">
                  <c:v>19.8</c:v>
                </c:pt>
                <c:pt idx="199">
                  <c:v>19.9</c:v>
                </c:pt>
                <c:pt idx="200">
                  <c:v>20.0</c:v>
                </c:pt>
                <c:pt idx="201">
                  <c:v>20.1</c:v>
                </c:pt>
                <c:pt idx="202">
                  <c:v>20.2</c:v>
                </c:pt>
                <c:pt idx="203">
                  <c:v>20.3</c:v>
                </c:pt>
                <c:pt idx="204">
                  <c:v>20.4</c:v>
                </c:pt>
                <c:pt idx="205">
                  <c:v>20.5</c:v>
                </c:pt>
                <c:pt idx="206">
                  <c:v>20.6</c:v>
                </c:pt>
                <c:pt idx="207">
                  <c:v>20.7</c:v>
                </c:pt>
                <c:pt idx="208">
                  <c:v>20.8</c:v>
                </c:pt>
                <c:pt idx="209">
                  <c:v>20.9</c:v>
                </c:pt>
                <c:pt idx="210">
                  <c:v>21.0</c:v>
                </c:pt>
                <c:pt idx="211">
                  <c:v>21.1</c:v>
                </c:pt>
                <c:pt idx="212">
                  <c:v>21.2</c:v>
                </c:pt>
                <c:pt idx="213">
                  <c:v>21.3</c:v>
                </c:pt>
                <c:pt idx="214">
                  <c:v>21.4</c:v>
                </c:pt>
                <c:pt idx="215">
                  <c:v>21.5</c:v>
                </c:pt>
                <c:pt idx="216">
                  <c:v>21.6</c:v>
                </c:pt>
                <c:pt idx="217">
                  <c:v>21.7</c:v>
                </c:pt>
                <c:pt idx="218">
                  <c:v>21.8</c:v>
                </c:pt>
                <c:pt idx="219">
                  <c:v>21.9</c:v>
                </c:pt>
                <c:pt idx="220">
                  <c:v>22.0</c:v>
                </c:pt>
                <c:pt idx="221">
                  <c:v>22.1</c:v>
                </c:pt>
                <c:pt idx="222">
                  <c:v>22.2</c:v>
                </c:pt>
                <c:pt idx="223">
                  <c:v>22.3</c:v>
                </c:pt>
                <c:pt idx="224">
                  <c:v>22.4</c:v>
                </c:pt>
                <c:pt idx="225">
                  <c:v>22.5</c:v>
                </c:pt>
                <c:pt idx="226">
                  <c:v>22.6</c:v>
                </c:pt>
                <c:pt idx="227">
                  <c:v>22.7</c:v>
                </c:pt>
                <c:pt idx="228">
                  <c:v>22.8</c:v>
                </c:pt>
                <c:pt idx="229">
                  <c:v>22.9</c:v>
                </c:pt>
                <c:pt idx="230">
                  <c:v>23.0</c:v>
                </c:pt>
                <c:pt idx="231">
                  <c:v>23.1</c:v>
                </c:pt>
                <c:pt idx="232">
                  <c:v>23.2</c:v>
                </c:pt>
                <c:pt idx="233">
                  <c:v>23.3</c:v>
                </c:pt>
                <c:pt idx="234">
                  <c:v>23.4</c:v>
                </c:pt>
                <c:pt idx="235">
                  <c:v>23.5</c:v>
                </c:pt>
                <c:pt idx="236">
                  <c:v>23.6</c:v>
                </c:pt>
                <c:pt idx="237">
                  <c:v>23.7</c:v>
                </c:pt>
                <c:pt idx="238">
                  <c:v>23.8</c:v>
                </c:pt>
                <c:pt idx="239">
                  <c:v>23.9</c:v>
                </c:pt>
                <c:pt idx="240">
                  <c:v>24.0</c:v>
                </c:pt>
                <c:pt idx="241">
                  <c:v>24.1</c:v>
                </c:pt>
                <c:pt idx="242">
                  <c:v>24.2</c:v>
                </c:pt>
                <c:pt idx="243">
                  <c:v>24.3</c:v>
                </c:pt>
                <c:pt idx="244">
                  <c:v>24.4</c:v>
                </c:pt>
                <c:pt idx="245">
                  <c:v>24.5</c:v>
                </c:pt>
                <c:pt idx="246">
                  <c:v>24.6</c:v>
                </c:pt>
                <c:pt idx="247">
                  <c:v>24.7</c:v>
                </c:pt>
                <c:pt idx="248">
                  <c:v>24.8</c:v>
                </c:pt>
                <c:pt idx="249">
                  <c:v>24.9</c:v>
                </c:pt>
                <c:pt idx="250">
                  <c:v>25.0</c:v>
                </c:pt>
                <c:pt idx="251">
                  <c:v>25.1</c:v>
                </c:pt>
                <c:pt idx="252">
                  <c:v>25.2</c:v>
                </c:pt>
                <c:pt idx="253">
                  <c:v>25.3</c:v>
                </c:pt>
                <c:pt idx="254">
                  <c:v>25.4</c:v>
                </c:pt>
                <c:pt idx="255">
                  <c:v>25.5</c:v>
                </c:pt>
                <c:pt idx="256">
                  <c:v>25.6</c:v>
                </c:pt>
                <c:pt idx="257">
                  <c:v>25.7</c:v>
                </c:pt>
                <c:pt idx="258">
                  <c:v>25.8</c:v>
                </c:pt>
                <c:pt idx="259">
                  <c:v>25.9</c:v>
                </c:pt>
                <c:pt idx="260">
                  <c:v>26.0</c:v>
                </c:pt>
                <c:pt idx="261">
                  <c:v>26.1</c:v>
                </c:pt>
                <c:pt idx="262">
                  <c:v>26.2</c:v>
                </c:pt>
                <c:pt idx="263">
                  <c:v>26.3</c:v>
                </c:pt>
                <c:pt idx="264">
                  <c:v>26.4</c:v>
                </c:pt>
                <c:pt idx="265">
                  <c:v>26.5</c:v>
                </c:pt>
                <c:pt idx="266">
                  <c:v>26.6</c:v>
                </c:pt>
                <c:pt idx="267">
                  <c:v>26.7</c:v>
                </c:pt>
                <c:pt idx="268">
                  <c:v>26.8</c:v>
                </c:pt>
                <c:pt idx="269">
                  <c:v>26.9</c:v>
                </c:pt>
                <c:pt idx="270">
                  <c:v>27.0</c:v>
                </c:pt>
                <c:pt idx="271">
                  <c:v>27.1</c:v>
                </c:pt>
                <c:pt idx="272">
                  <c:v>27.2</c:v>
                </c:pt>
                <c:pt idx="273">
                  <c:v>27.3</c:v>
                </c:pt>
                <c:pt idx="274">
                  <c:v>27.4</c:v>
                </c:pt>
                <c:pt idx="275">
                  <c:v>27.5</c:v>
                </c:pt>
                <c:pt idx="276">
                  <c:v>27.6</c:v>
                </c:pt>
                <c:pt idx="277">
                  <c:v>27.7</c:v>
                </c:pt>
                <c:pt idx="278">
                  <c:v>27.8</c:v>
                </c:pt>
                <c:pt idx="279">
                  <c:v>27.9</c:v>
                </c:pt>
                <c:pt idx="280">
                  <c:v>28.0</c:v>
                </c:pt>
                <c:pt idx="281">
                  <c:v>28.1</c:v>
                </c:pt>
                <c:pt idx="282">
                  <c:v>28.2</c:v>
                </c:pt>
                <c:pt idx="283">
                  <c:v>28.3</c:v>
                </c:pt>
                <c:pt idx="284">
                  <c:v>28.4</c:v>
                </c:pt>
                <c:pt idx="285">
                  <c:v>28.5</c:v>
                </c:pt>
                <c:pt idx="286">
                  <c:v>28.6</c:v>
                </c:pt>
                <c:pt idx="287">
                  <c:v>28.7</c:v>
                </c:pt>
                <c:pt idx="288">
                  <c:v>28.8</c:v>
                </c:pt>
                <c:pt idx="289">
                  <c:v>28.9</c:v>
                </c:pt>
                <c:pt idx="290">
                  <c:v>29.0</c:v>
                </c:pt>
                <c:pt idx="291">
                  <c:v>29.1</c:v>
                </c:pt>
                <c:pt idx="292">
                  <c:v>29.2</c:v>
                </c:pt>
                <c:pt idx="293">
                  <c:v>29.3</c:v>
                </c:pt>
                <c:pt idx="294">
                  <c:v>29.4</c:v>
                </c:pt>
                <c:pt idx="295">
                  <c:v>29.5</c:v>
                </c:pt>
                <c:pt idx="296">
                  <c:v>29.6</c:v>
                </c:pt>
                <c:pt idx="297">
                  <c:v>29.7</c:v>
                </c:pt>
                <c:pt idx="298">
                  <c:v>29.8</c:v>
                </c:pt>
                <c:pt idx="299">
                  <c:v>29.9</c:v>
                </c:pt>
                <c:pt idx="300">
                  <c:v>30.0</c:v>
                </c:pt>
              </c:numCache>
            </c:numRef>
          </c:xVal>
          <c:yVal>
            <c:numRef>
              <c:f>'13.5 MeV'!$I$3:$I$303</c:f>
              <c:numCache>
                <c:formatCode>General</c:formatCode>
                <c:ptCount val="301"/>
                <c:pt idx="0">
                  <c:v>4.319424125039998</c:v>
                </c:pt>
                <c:pt idx="1">
                  <c:v>4.316406563275976</c:v>
                </c:pt>
                <c:pt idx="2">
                  <c:v>4.307246107921</c:v>
                </c:pt>
                <c:pt idx="3">
                  <c:v>4.292050529037976</c:v>
                </c:pt>
                <c:pt idx="4">
                  <c:v>4.27081982662698</c:v>
                </c:pt>
                <c:pt idx="5">
                  <c:v>4.243769540814</c:v>
                </c:pt>
                <c:pt idx="6">
                  <c:v>4.211115211724985</c:v>
                </c:pt>
                <c:pt idx="7">
                  <c:v>4.173072379485983</c:v>
                </c:pt>
                <c:pt idx="8">
                  <c:v>4.129856584222995</c:v>
                </c:pt>
                <c:pt idx="9">
                  <c:v>4.082114446313976</c:v>
                </c:pt>
                <c:pt idx="10">
                  <c:v>4.030169275948</c:v>
                </c:pt>
                <c:pt idx="11">
                  <c:v>3.974883233628999</c:v>
                </c:pt>
                <c:pt idx="12">
                  <c:v>3.917010709798</c:v>
                </c:pt>
                <c:pt idx="13">
                  <c:v>3.857306094896</c:v>
                </c:pt>
                <c:pt idx="14">
                  <c:v>3.797062629678999</c:v>
                </c:pt>
                <c:pt idx="15">
                  <c:v>3.73746578484</c:v>
                </c:pt>
                <c:pt idx="16">
                  <c:v>3.679808801135</c:v>
                </c:pt>
                <c:pt idx="17">
                  <c:v>3.625600459446</c:v>
                </c:pt>
                <c:pt idx="18">
                  <c:v>3.576565080781</c:v>
                </c:pt>
                <c:pt idx="19">
                  <c:v>3.534211446022</c:v>
                </c:pt>
                <c:pt idx="20">
                  <c:v>3.50037164624</c:v>
                </c:pt>
                <c:pt idx="21">
                  <c:v>3.476770002443</c:v>
                </c:pt>
                <c:pt idx="22">
                  <c:v>3.465023065576</c:v>
                </c:pt>
                <c:pt idx="23">
                  <c:v>3.466747386584</c:v>
                </c:pt>
                <c:pt idx="24">
                  <c:v>3.483343976286</c:v>
                </c:pt>
                <c:pt idx="25">
                  <c:v>3.516321615564</c:v>
                </c:pt>
                <c:pt idx="26">
                  <c:v>3.566542464922</c:v>
                </c:pt>
                <c:pt idx="27">
                  <c:v>3.634653144737999</c:v>
                </c:pt>
                <c:pt idx="28">
                  <c:v>3.721192505327001</c:v>
                </c:pt>
                <c:pt idx="29">
                  <c:v>3.826160546689</c:v>
                </c:pt>
                <c:pt idx="30">
                  <c:v>3.948910648446</c:v>
                </c:pt>
                <c:pt idx="31">
                  <c:v>4.088903960283</c:v>
                </c:pt>
                <c:pt idx="32">
                  <c:v>4.244523931254998</c:v>
                </c:pt>
                <c:pt idx="33">
                  <c:v>4.41426178048</c:v>
                </c:pt>
                <c:pt idx="34">
                  <c:v>4.595638796509</c:v>
                </c:pt>
                <c:pt idx="35">
                  <c:v>4.786176267892983</c:v>
                </c:pt>
                <c:pt idx="36">
                  <c:v>4.982856632867985</c:v>
                </c:pt>
                <c:pt idx="37">
                  <c:v>5.182446789544001</c:v>
                </c:pt>
                <c:pt idx="38">
                  <c:v>5.381174785716</c:v>
                </c:pt>
                <c:pt idx="39">
                  <c:v>5.575376439242</c:v>
                </c:pt>
                <c:pt idx="40">
                  <c:v>5.761172027854</c:v>
                </c:pt>
                <c:pt idx="41">
                  <c:v>5.934681829284</c:v>
                </c:pt>
                <c:pt idx="42">
                  <c:v>6.092349431453</c:v>
                </c:pt>
                <c:pt idx="43">
                  <c:v>6.230295112093</c:v>
                </c:pt>
                <c:pt idx="44">
                  <c:v>6.345285769313985</c:v>
                </c:pt>
                <c:pt idx="45">
                  <c:v>6.434519381478</c:v>
                </c:pt>
                <c:pt idx="46">
                  <c:v>6.495193926946984</c:v>
                </c:pt>
                <c:pt idx="47">
                  <c:v>6.525477314649992</c:v>
                </c:pt>
                <c:pt idx="48">
                  <c:v>6.523752993642</c:v>
                </c:pt>
                <c:pt idx="49">
                  <c:v>6.489158803419</c:v>
                </c:pt>
                <c:pt idx="50">
                  <c:v>6.421479203855</c:v>
                </c:pt>
                <c:pt idx="51">
                  <c:v>6.320929735075984</c:v>
                </c:pt>
                <c:pt idx="52">
                  <c:v>6.188588097711984</c:v>
                </c:pt>
                <c:pt idx="53">
                  <c:v>6.025855302581983</c:v>
                </c:pt>
                <c:pt idx="54">
                  <c:v>5.834886750945975</c:v>
                </c:pt>
                <c:pt idx="55">
                  <c:v>5.618268924315997</c:v>
                </c:pt>
                <c:pt idx="56">
                  <c:v>5.379019384456</c:v>
                </c:pt>
                <c:pt idx="57">
                  <c:v>5.120586773381975</c:v>
                </c:pt>
                <c:pt idx="58">
                  <c:v>4.846419733109998</c:v>
                </c:pt>
                <c:pt idx="59">
                  <c:v>4.560613526033983</c:v>
                </c:pt>
                <c:pt idx="60">
                  <c:v>4.266940104359001</c:v>
                </c:pt>
                <c:pt idx="61">
                  <c:v>3.969386960416</c:v>
                </c:pt>
                <c:pt idx="62">
                  <c:v>3.672049356598999</c:v>
                </c:pt>
                <c:pt idx="63">
                  <c:v>3.378375934923997</c:v>
                </c:pt>
                <c:pt idx="64">
                  <c:v>3.092246417658997</c:v>
                </c:pt>
                <c:pt idx="65">
                  <c:v>2.816678366567999</c:v>
                </c:pt>
                <c:pt idx="66">
                  <c:v>2.554797113478</c:v>
                </c:pt>
                <c:pt idx="67">
                  <c:v>2.309081369838</c:v>
                </c:pt>
                <c:pt idx="68">
                  <c:v>2.081686536908</c:v>
                </c:pt>
                <c:pt idx="69">
                  <c:v>1.874444705759</c:v>
                </c:pt>
                <c:pt idx="70">
                  <c:v>1.688541347084</c:v>
                </c:pt>
                <c:pt idx="71">
                  <c:v>1.525054161513</c:v>
                </c:pt>
                <c:pt idx="72">
                  <c:v>1.384306459235</c:v>
                </c:pt>
                <c:pt idx="73">
                  <c:v>1.266406010313</c:v>
                </c:pt>
                <c:pt idx="74">
                  <c:v>1.170921734495</c:v>
                </c:pt>
                <c:pt idx="75">
                  <c:v>1.097422551529</c:v>
                </c:pt>
                <c:pt idx="76">
                  <c:v>1.0447660987472</c:v>
                </c:pt>
                <c:pt idx="77">
                  <c:v>1.0117884594692</c:v>
                </c:pt>
                <c:pt idx="78">
                  <c:v>0.9970347378445</c:v>
                </c:pt>
                <c:pt idx="79">
                  <c:v>0.9988668289155</c:v>
                </c:pt>
                <c:pt idx="80">
                  <c:v>1.0155065266427</c:v>
                </c:pt>
                <c:pt idx="81">
                  <c:v>1.0451001859425</c:v>
                </c:pt>
                <c:pt idx="82">
                  <c:v>1.085675614662</c:v>
                </c:pt>
                <c:pt idx="83">
                  <c:v>1.135357613705</c:v>
                </c:pt>
                <c:pt idx="84">
                  <c:v>1.192152436906</c:v>
                </c:pt>
                <c:pt idx="85">
                  <c:v>1.254227993194</c:v>
                </c:pt>
                <c:pt idx="86">
                  <c:v>1.319644421435</c:v>
                </c:pt>
                <c:pt idx="87">
                  <c:v>1.386785170684</c:v>
                </c:pt>
                <c:pt idx="88">
                  <c:v>1.453925919933</c:v>
                </c:pt>
                <c:pt idx="89">
                  <c:v>1.519665658362999</c:v>
                </c:pt>
                <c:pt idx="90">
                  <c:v>1.582603375155</c:v>
                </c:pt>
                <c:pt idx="91">
                  <c:v>1.641553599616</c:v>
                </c:pt>
                <c:pt idx="92">
                  <c:v>1.695330861053</c:v>
                </c:pt>
                <c:pt idx="93">
                  <c:v>1.743180769025</c:v>
                </c:pt>
                <c:pt idx="94">
                  <c:v>1.784241163028001</c:v>
                </c:pt>
                <c:pt idx="95">
                  <c:v>1.817973192747</c:v>
                </c:pt>
                <c:pt idx="96">
                  <c:v>1.843838007867</c:v>
                </c:pt>
                <c:pt idx="97">
                  <c:v>1.861512298199</c:v>
                </c:pt>
                <c:pt idx="98">
                  <c:v>1.870780523617</c:v>
                </c:pt>
                <c:pt idx="99">
                  <c:v>1.871750454184</c:v>
                </c:pt>
                <c:pt idx="100">
                  <c:v>1.864314319837</c:v>
                </c:pt>
                <c:pt idx="101">
                  <c:v>1.848687660702</c:v>
                </c:pt>
                <c:pt idx="102">
                  <c:v>1.825086016905</c:v>
                </c:pt>
                <c:pt idx="103">
                  <c:v>1.793832698635</c:v>
                </c:pt>
                <c:pt idx="104">
                  <c:v>1.755466556207</c:v>
                </c:pt>
                <c:pt idx="105">
                  <c:v>1.710526439936</c:v>
                </c:pt>
                <c:pt idx="106">
                  <c:v>1.659443430074</c:v>
                </c:pt>
                <c:pt idx="107">
                  <c:v>1.602864146999</c:v>
                </c:pt>
                <c:pt idx="108">
                  <c:v>1.541542981152</c:v>
                </c:pt>
                <c:pt idx="109">
                  <c:v>1.476234322974</c:v>
                </c:pt>
                <c:pt idx="110">
                  <c:v>1.407584792843</c:v>
                </c:pt>
                <c:pt idx="111">
                  <c:v>1.3363487812</c:v>
                </c:pt>
                <c:pt idx="112">
                  <c:v>1.263388448549</c:v>
                </c:pt>
                <c:pt idx="113">
                  <c:v>1.189458185331</c:v>
                </c:pt>
                <c:pt idx="114">
                  <c:v>1.115312381987</c:v>
                </c:pt>
                <c:pt idx="115">
                  <c:v>1.0417593139895</c:v>
                </c:pt>
                <c:pt idx="116">
                  <c:v>0.9695641487858</c:v>
                </c:pt>
                <c:pt idx="117">
                  <c:v>0.8994381687917</c:v>
                </c:pt>
                <c:pt idx="118">
                  <c:v>0.8320818794167</c:v>
                </c:pt>
                <c:pt idx="119">
                  <c:v>0.7681419010388</c:v>
                </c:pt>
                <c:pt idx="120">
                  <c:v>0.7081894149919</c:v>
                </c:pt>
                <c:pt idx="121">
                  <c:v>0.6527740485973</c:v>
                </c:pt>
                <c:pt idx="122">
                  <c:v>0.6023376591133</c:v>
                </c:pt>
                <c:pt idx="123">
                  <c:v>0.5572682187667</c:v>
                </c:pt>
                <c:pt idx="124">
                  <c:v>0.5178567067276</c:v>
                </c:pt>
                <c:pt idx="125">
                  <c:v>0.4842971091094</c:v>
                </c:pt>
                <c:pt idx="126">
                  <c:v>0.456729526994</c:v>
                </c:pt>
                <c:pt idx="127">
                  <c:v>0.4351539603814</c:v>
                </c:pt>
                <c:pt idx="128">
                  <c:v>0.4194949702275</c:v>
                </c:pt>
                <c:pt idx="129">
                  <c:v>0.4096016784441</c:v>
                </c:pt>
                <c:pt idx="130">
                  <c:v>0.40521543688</c:v>
                </c:pt>
                <c:pt idx="131">
                  <c:v>0.4060021583399</c:v>
                </c:pt>
                <c:pt idx="132">
                  <c:v>0.4115307625718</c:v>
                </c:pt>
                <c:pt idx="133">
                  <c:v>0.4213378383048</c:v>
                </c:pt>
                <c:pt idx="134">
                  <c:v>0.4348629812113</c:v>
                </c:pt>
                <c:pt idx="135">
                  <c:v>0.4515350099574</c:v>
                </c:pt>
                <c:pt idx="136">
                  <c:v>0.4707288581777</c:v>
                </c:pt>
                <c:pt idx="137">
                  <c:v>0.4917871284879</c:v>
                </c:pt>
                <c:pt idx="138">
                  <c:v>0.5140739775163</c:v>
                </c:pt>
                <c:pt idx="139">
                  <c:v>0.5369320078786</c:v>
                </c:pt>
                <c:pt idx="140">
                  <c:v>0.5597253762031</c:v>
                </c:pt>
                <c:pt idx="141">
                  <c:v>0.581850570137</c:v>
                </c:pt>
                <c:pt idx="142">
                  <c:v>0.6027471853527</c:v>
                </c:pt>
                <c:pt idx="143">
                  <c:v>0.6218979255478</c:v>
                </c:pt>
                <c:pt idx="144">
                  <c:v>0.6388393794514</c:v>
                </c:pt>
                <c:pt idx="145">
                  <c:v>0.6531835748367</c:v>
                </c:pt>
                <c:pt idx="146">
                  <c:v>0.6645964245084</c:v>
                </c:pt>
                <c:pt idx="147">
                  <c:v>0.6728408343279</c:v>
                </c:pt>
                <c:pt idx="148">
                  <c:v>0.6777335951881</c:v>
                </c:pt>
                <c:pt idx="149">
                  <c:v>0.679166937026</c:v>
                </c:pt>
                <c:pt idx="150">
                  <c:v>0.677119305829</c:v>
                </c:pt>
                <c:pt idx="151">
                  <c:v>0.6716122556097</c:v>
                </c:pt>
                <c:pt idx="152">
                  <c:v>0.6627643334374</c:v>
                </c:pt>
                <c:pt idx="153">
                  <c:v>0.6507371944066</c:v>
                </c:pt>
                <c:pt idx="154">
                  <c:v>0.635735601637</c:v>
                </c:pt>
                <c:pt idx="155">
                  <c:v>0.6180289802861</c:v>
                </c:pt>
                <c:pt idx="156">
                  <c:v>0.5978975325177</c:v>
                </c:pt>
                <c:pt idx="157">
                  <c:v>0.5756861225334</c:v>
                </c:pt>
                <c:pt idx="158">
                  <c:v>0.5517180605222</c:v>
                </c:pt>
                <c:pt idx="159">
                  <c:v>0.5263813187109</c:v>
                </c:pt>
                <c:pt idx="160">
                  <c:v>0.5000099842948</c:v>
                </c:pt>
                <c:pt idx="161">
                  <c:v>0.4729812524944</c:v>
                </c:pt>
                <c:pt idx="162">
                  <c:v>0.4456507645176</c:v>
                </c:pt>
                <c:pt idx="163">
                  <c:v>0.4183526075597</c:v>
                </c:pt>
                <c:pt idx="164">
                  <c:v>0.3913993148034</c:v>
                </c:pt>
                <c:pt idx="165">
                  <c:v>0.3650926424251</c:v>
                </c:pt>
                <c:pt idx="166">
                  <c:v>0.3397020155823</c:v>
                </c:pt>
                <c:pt idx="167">
                  <c:v>0.3154537514073</c:v>
                </c:pt>
                <c:pt idx="168">
                  <c:v>0.2925526130198</c:v>
                </c:pt>
                <c:pt idx="169">
                  <c:v>0.2711818095269</c:v>
                </c:pt>
                <c:pt idx="170">
                  <c:v>0.2514706650042</c:v>
                </c:pt>
                <c:pt idx="171">
                  <c:v>0.2335053955021</c:v>
                </c:pt>
                <c:pt idx="172">
                  <c:v>0.2173829940773</c:v>
                </c:pt>
                <c:pt idx="173">
                  <c:v>0.2031142377361</c:v>
                </c:pt>
                <c:pt idx="174">
                  <c:v>0.1907314574974</c:v>
                </c:pt>
                <c:pt idx="175">
                  <c:v>0.1802023223423</c:v>
                </c:pt>
                <c:pt idx="176">
                  <c:v>0.1714945012519</c:v>
                </c:pt>
                <c:pt idx="177">
                  <c:v>0.1645325551821</c:v>
                </c:pt>
                <c:pt idx="178">
                  <c:v>0.1592410450888</c:v>
                </c:pt>
                <c:pt idx="179">
                  <c:v>0.155512200909</c:v>
                </c:pt>
                <c:pt idx="180">
                  <c:v>0.1532274755734</c:v>
                </c:pt>
                <c:pt idx="181">
                  <c:v>0.152279099019</c:v>
                </c:pt>
                <c:pt idx="182">
                  <c:v>0.1525161931576</c:v>
                </c:pt>
                <c:pt idx="183">
                  <c:v>0.1538094339136</c:v>
                </c:pt>
                <c:pt idx="184">
                  <c:v>0.1560187202051</c:v>
                </c:pt>
                <c:pt idx="185">
                  <c:v>0.1589823969376</c:v>
                </c:pt>
                <c:pt idx="186">
                  <c:v>0.1625711400355</c:v>
                </c:pt>
                <c:pt idx="187">
                  <c:v>0.1666448484169</c:v>
                </c:pt>
                <c:pt idx="188">
                  <c:v>0.1710418669873</c:v>
                </c:pt>
                <c:pt idx="189">
                  <c:v>0.1756544256837</c:v>
                </c:pt>
                <c:pt idx="190">
                  <c:v>0.1803316464179</c:v>
                </c:pt>
                <c:pt idx="191">
                  <c:v>0.1849549821206</c:v>
                </c:pt>
                <c:pt idx="192">
                  <c:v>0.1894166627288</c:v>
                </c:pt>
                <c:pt idx="193">
                  <c:v>0.1935981411732</c:v>
                </c:pt>
                <c:pt idx="194">
                  <c:v>0.1974024243971</c:v>
                </c:pt>
                <c:pt idx="195">
                  <c:v>0.2007432963501</c:v>
                </c:pt>
                <c:pt idx="196">
                  <c:v>0.2035453179881</c:v>
                </c:pt>
                <c:pt idx="197">
                  <c:v>0.205733050267</c:v>
                </c:pt>
                <c:pt idx="198">
                  <c:v>0.207241831149</c:v>
                </c:pt>
                <c:pt idx="199">
                  <c:v>0.2080393296152</c:v>
                </c:pt>
                <c:pt idx="200">
                  <c:v>0.2080716606341</c:v>
                </c:pt>
                <c:pt idx="201">
                  <c:v>0.2073388242057</c:v>
                </c:pt>
                <c:pt idx="202">
                  <c:v>0.2058192663174</c:v>
                </c:pt>
                <c:pt idx="203">
                  <c:v>0.2035237639755</c:v>
                </c:pt>
                <c:pt idx="204">
                  <c:v>0.20045231718</c:v>
                </c:pt>
                <c:pt idx="205">
                  <c:v>0.1966480339561</c:v>
                </c:pt>
                <c:pt idx="206">
                  <c:v>0.1921324683164</c:v>
                </c:pt>
                <c:pt idx="207">
                  <c:v>0.1869595052924</c:v>
                </c:pt>
                <c:pt idx="208">
                  <c:v>0.1811938069219</c:v>
                </c:pt>
                <c:pt idx="209">
                  <c:v>0.1749000352427</c:v>
                </c:pt>
                <c:pt idx="210">
                  <c:v>0.1681536292989</c:v>
                </c:pt>
                <c:pt idx="211">
                  <c:v>0.1610408051409</c:v>
                </c:pt>
                <c:pt idx="212">
                  <c:v>0.1536262248065</c:v>
                </c:pt>
                <c:pt idx="213">
                  <c:v>0.1460176583587</c:v>
                </c:pt>
                <c:pt idx="214">
                  <c:v>0.1382905448416</c:v>
                </c:pt>
                <c:pt idx="215">
                  <c:v>0.1305526543182</c:v>
                </c:pt>
                <c:pt idx="216">
                  <c:v>0.1228794258326</c:v>
                </c:pt>
                <c:pt idx="217">
                  <c:v>0.1153462984289</c:v>
                </c:pt>
                <c:pt idx="218">
                  <c:v>0.1080502651638</c:v>
                </c:pt>
                <c:pt idx="219">
                  <c:v>0.10105814347636</c:v>
                </c:pt>
                <c:pt idx="220">
                  <c:v>0.09442705149997</c:v>
                </c:pt>
                <c:pt idx="221">
                  <c:v>0.08821841817054</c:v>
                </c:pt>
                <c:pt idx="222">
                  <c:v>0.08247858461516</c:v>
                </c:pt>
                <c:pt idx="223">
                  <c:v>0.07724419265525</c:v>
                </c:pt>
                <c:pt idx="224">
                  <c:v>0.07254218480656</c:v>
                </c:pt>
                <c:pt idx="225">
                  <c:v>0.0683908819798</c:v>
                </c:pt>
                <c:pt idx="226">
                  <c:v>0.06479567267812</c:v>
                </c:pt>
                <c:pt idx="227">
                  <c:v>0.06175332379963</c:v>
                </c:pt>
                <c:pt idx="228">
                  <c:v>0.05925413603866</c:v>
                </c:pt>
                <c:pt idx="229">
                  <c:v>0.05727547768198</c:v>
                </c:pt>
                <c:pt idx="230">
                  <c:v>0.05579040621384</c:v>
                </c:pt>
                <c:pt idx="231">
                  <c:v>0.05476551291471</c:v>
                </c:pt>
                <c:pt idx="232">
                  <c:v>0.05416092286128</c:v>
                </c:pt>
                <c:pt idx="233">
                  <c:v>0.05393352802835</c:v>
                </c:pt>
                <c:pt idx="234">
                  <c:v>0.05403375418694</c:v>
                </c:pt>
                <c:pt idx="235">
                  <c:v>0.05441526020996</c:v>
                </c:pt>
                <c:pt idx="236">
                  <c:v>0.05502523876654</c:v>
                </c:pt>
                <c:pt idx="237">
                  <c:v>0.05581519332833</c:v>
                </c:pt>
                <c:pt idx="238">
                  <c:v>0.05673662736698</c:v>
                </c:pt>
                <c:pt idx="239">
                  <c:v>0.05774104435414</c:v>
                </c:pt>
                <c:pt idx="240">
                  <c:v>0.05878318086335</c:v>
                </c:pt>
                <c:pt idx="241">
                  <c:v>0.0598231619713</c:v>
                </c:pt>
                <c:pt idx="242">
                  <c:v>0.06082326815594</c:v>
                </c:pt>
                <c:pt idx="243">
                  <c:v>0.06174901299711</c:v>
                </c:pt>
                <c:pt idx="244">
                  <c:v>0.0625712985778</c:v>
                </c:pt>
                <c:pt idx="245">
                  <c:v>0.06326641548415</c:v>
                </c:pt>
                <c:pt idx="246">
                  <c:v>0.06381280970356</c:v>
                </c:pt>
                <c:pt idx="247">
                  <c:v>0.06419754882847</c:v>
                </c:pt>
                <c:pt idx="248">
                  <c:v>0.06440662275069</c:v>
                </c:pt>
                <c:pt idx="249">
                  <c:v>0.0644357206677</c:v>
                </c:pt>
                <c:pt idx="250">
                  <c:v>0.06427945407635</c:v>
                </c:pt>
                <c:pt idx="251">
                  <c:v>0.0639399783779</c:v>
                </c:pt>
                <c:pt idx="252">
                  <c:v>0.06341944897361</c:v>
                </c:pt>
                <c:pt idx="253">
                  <c:v>0.06272540976789</c:v>
                </c:pt>
                <c:pt idx="254">
                  <c:v>0.06186432696452</c:v>
                </c:pt>
                <c:pt idx="255">
                  <c:v>0.06084913297106</c:v>
                </c:pt>
                <c:pt idx="256">
                  <c:v>0.05968844939255</c:v>
                </c:pt>
                <c:pt idx="257">
                  <c:v>0.05839844173844</c:v>
                </c:pt>
                <c:pt idx="258">
                  <c:v>0.05698988701503</c:v>
                </c:pt>
                <c:pt idx="259">
                  <c:v>0.05547895073177</c:v>
                </c:pt>
                <c:pt idx="260">
                  <c:v>0.05388072069748</c:v>
                </c:pt>
                <c:pt idx="261">
                  <c:v>0.05220705161909</c:v>
                </c:pt>
                <c:pt idx="262">
                  <c:v>0.05047518670668</c:v>
                </c:pt>
                <c:pt idx="263">
                  <c:v>0.04869913606844</c:v>
                </c:pt>
                <c:pt idx="264">
                  <c:v>0.04689183211193</c:v>
                </c:pt>
                <c:pt idx="265">
                  <c:v>0.04506728494534</c:v>
                </c:pt>
                <c:pt idx="266">
                  <c:v>0.04324058237749</c:v>
                </c:pt>
                <c:pt idx="267">
                  <c:v>0.04142250141468</c:v>
                </c:pt>
                <c:pt idx="268">
                  <c:v>0.03962597446447</c:v>
                </c:pt>
                <c:pt idx="269">
                  <c:v>0.03786393393442</c:v>
                </c:pt>
                <c:pt idx="270">
                  <c:v>0.0361460791302</c:v>
                </c:pt>
                <c:pt idx="271">
                  <c:v>0.03448642016</c:v>
                </c:pt>
                <c:pt idx="272">
                  <c:v>0.03289250092823</c:v>
                </c:pt>
                <c:pt idx="273">
                  <c:v>0.03137509844119</c:v>
                </c:pt>
                <c:pt idx="274">
                  <c:v>0.02994283430392</c:v>
                </c:pt>
                <c:pt idx="275">
                  <c:v>0.02860433012146</c:v>
                </c:pt>
                <c:pt idx="276">
                  <c:v>0.02736497439696</c:v>
                </c:pt>
                <c:pt idx="277">
                  <c:v>0.02623231103483</c:v>
                </c:pt>
                <c:pt idx="278">
                  <c:v>0.02520957313696</c:v>
                </c:pt>
                <c:pt idx="279">
                  <c:v>0.02429999380524</c:v>
                </c:pt>
                <c:pt idx="280">
                  <c:v>0.02350572844093</c:v>
                </c:pt>
                <c:pt idx="281">
                  <c:v>0.0228256993434</c:v>
                </c:pt>
                <c:pt idx="282">
                  <c:v>0.02225990651265</c:v>
                </c:pt>
                <c:pt idx="283">
                  <c:v>0.02180296144553</c:v>
                </c:pt>
                <c:pt idx="284">
                  <c:v>0.02145270874078</c:v>
                </c:pt>
                <c:pt idx="285">
                  <c:v>0.02120052679336</c:v>
                </c:pt>
                <c:pt idx="286">
                  <c:v>0.02103994939949</c:v>
                </c:pt>
                <c:pt idx="287">
                  <c:v>0.0209612772535</c:v>
                </c:pt>
                <c:pt idx="288">
                  <c:v>0.02095373334909</c:v>
                </c:pt>
                <c:pt idx="289">
                  <c:v>0.02100761838059</c:v>
                </c:pt>
                <c:pt idx="290">
                  <c:v>0.02110999994044</c:v>
                </c:pt>
                <c:pt idx="291">
                  <c:v>0.02124902332171</c:v>
                </c:pt>
                <c:pt idx="292">
                  <c:v>0.02141283381747</c:v>
                </c:pt>
                <c:pt idx="293">
                  <c:v>0.02158742131953</c:v>
                </c:pt>
                <c:pt idx="294">
                  <c:v>0.02176308652222</c:v>
                </c:pt>
                <c:pt idx="295">
                  <c:v>0.02192689701798</c:v>
                </c:pt>
                <c:pt idx="296">
                  <c:v>0.02206807580051</c:v>
                </c:pt>
                <c:pt idx="297">
                  <c:v>0.02217800126477</c:v>
                </c:pt>
                <c:pt idx="298">
                  <c:v>0.02224697410509</c:v>
                </c:pt>
                <c:pt idx="299">
                  <c:v>0.02227068351895</c:v>
                </c:pt>
                <c:pt idx="300">
                  <c:v>0.02224050790131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E08B-4DDA-8270-3915DDE17A2D}"/>
            </c:ext>
          </c:extLst>
        </c:ser>
        <c:ser>
          <c:idx val="3"/>
          <c:order val="3"/>
          <c:tx>
            <c:v>L=3</c:v>
          </c:tx>
          <c:marker>
            <c:symbol val="circle"/>
            <c:size val="2"/>
          </c:marker>
          <c:xVal>
            <c:numRef>
              <c:f>'13.5 MeV'!$A$3:$A$303</c:f>
              <c:numCache>
                <c:formatCode>General</c:formatCode>
                <c:ptCount val="301"/>
                <c:pt idx="0">
                  <c:v>0.0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1.0</c:v>
                </c:pt>
                <c:pt idx="11">
                  <c:v>1.1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2.0</c:v>
                </c:pt>
                <c:pt idx="21">
                  <c:v>2.1</c:v>
                </c:pt>
                <c:pt idx="22">
                  <c:v>2.2</c:v>
                </c:pt>
                <c:pt idx="23">
                  <c:v>2.3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3.0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4.0</c:v>
                </c:pt>
                <c:pt idx="41">
                  <c:v>4.1</c:v>
                </c:pt>
                <c:pt idx="42">
                  <c:v>4.2</c:v>
                </c:pt>
                <c:pt idx="43">
                  <c:v>4.3</c:v>
                </c:pt>
                <c:pt idx="44">
                  <c:v>4.4</c:v>
                </c:pt>
                <c:pt idx="45">
                  <c:v>4.5</c:v>
                </c:pt>
                <c:pt idx="46">
                  <c:v>4.6</c:v>
                </c:pt>
                <c:pt idx="47">
                  <c:v>4.7</c:v>
                </c:pt>
                <c:pt idx="48">
                  <c:v>4.8</c:v>
                </c:pt>
                <c:pt idx="49">
                  <c:v>4.9</c:v>
                </c:pt>
                <c:pt idx="50">
                  <c:v>5.0</c:v>
                </c:pt>
                <c:pt idx="51">
                  <c:v>5.1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6.0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7.0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8.0</c:v>
                </c:pt>
                <c:pt idx="81">
                  <c:v>8.1</c:v>
                </c:pt>
                <c:pt idx="82">
                  <c:v>8.200000000000001</c:v>
                </c:pt>
                <c:pt idx="83">
                  <c:v>8.3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</c:v>
                </c:pt>
                <c:pt idx="88">
                  <c:v>8.8</c:v>
                </c:pt>
                <c:pt idx="89">
                  <c:v>8.9</c:v>
                </c:pt>
                <c:pt idx="90">
                  <c:v>9.0</c:v>
                </c:pt>
                <c:pt idx="91">
                  <c:v>9.1</c:v>
                </c:pt>
                <c:pt idx="92">
                  <c:v>9.200000000000001</c:v>
                </c:pt>
                <c:pt idx="93">
                  <c:v>9.3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9.700000000000001</c:v>
                </c:pt>
                <c:pt idx="98">
                  <c:v>9.8</c:v>
                </c:pt>
                <c:pt idx="99">
                  <c:v>9.9</c:v>
                </c:pt>
                <c:pt idx="100">
                  <c:v>10.0</c:v>
                </c:pt>
                <c:pt idx="101">
                  <c:v>10.1</c:v>
                </c:pt>
                <c:pt idx="102">
                  <c:v>10.2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</c:v>
                </c:pt>
                <c:pt idx="107">
                  <c:v>10.7</c:v>
                </c:pt>
                <c:pt idx="108">
                  <c:v>10.8</c:v>
                </c:pt>
                <c:pt idx="109">
                  <c:v>10.9</c:v>
                </c:pt>
                <c:pt idx="110">
                  <c:v>11.0</c:v>
                </c:pt>
                <c:pt idx="111">
                  <c:v>11.1</c:v>
                </c:pt>
                <c:pt idx="112">
                  <c:v>11.2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</c:v>
                </c:pt>
                <c:pt idx="117">
                  <c:v>11.7</c:v>
                </c:pt>
                <c:pt idx="118">
                  <c:v>11.8</c:v>
                </c:pt>
                <c:pt idx="119">
                  <c:v>11.9</c:v>
                </c:pt>
                <c:pt idx="120">
                  <c:v>12.0</c:v>
                </c:pt>
                <c:pt idx="121">
                  <c:v>12.1</c:v>
                </c:pt>
                <c:pt idx="122">
                  <c:v>12.2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</c:v>
                </c:pt>
                <c:pt idx="127">
                  <c:v>12.7</c:v>
                </c:pt>
                <c:pt idx="128">
                  <c:v>12.8</c:v>
                </c:pt>
                <c:pt idx="129">
                  <c:v>12.9</c:v>
                </c:pt>
                <c:pt idx="130">
                  <c:v>13.0</c:v>
                </c:pt>
                <c:pt idx="131">
                  <c:v>13.1</c:v>
                </c:pt>
                <c:pt idx="132">
                  <c:v>13.2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</c:v>
                </c:pt>
                <c:pt idx="137">
                  <c:v>13.7</c:v>
                </c:pt>
                <c:pt idx="138">
                  <c:v>13.8</c:v>
                </c:pt>
                <c:pt idx="139">
                  <c:v>13.9</c:v>
                </c:pt>
                <c:pt idx="140">
                  <c:v>14.0</c:v>
                </c:pt>
                <c:pt idx="141">
                  <c:v>14.1</c:v>
                </c:pt>
                <c:pt idx="142">
                  <c:v>14.2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</c:v>
                </c:pt>
                <c:pt idx="147">
                  <c:v>14.7</c:v>
                </c:pt>
                <c:pt idx="148">
                  <c:v>14.8</c:v>
                </c:pt>
                <c:pt idx="149">
                  <c:v>14.9</c:v>
                </c:pt>
                <c:pt idx="150">
                  <c:v>15.0</c:v>
                </c:pt>
                <c:pt idx="151">
                  <c:v>15.1</c:v>
                </c:pt>
                <c:pt idx="152">
                  <c:v>15.2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</c:v>
                </c:pt>
                <c:pt idx="157">
                  <c:v>15.7</c:v>
                </c:pt>
                <c:pt idx="158">
                  <c:v>15.8</c:v>
                </c:pt>
                <c:pt idx="159">
                  <c:v>15.9</c:v>
                </c:pt>
                <c:pt idx="160">
                  <c:v>16.0</c:v>
                </c:pt>
                <c:pt idx="161">
                  <c:v>16.1</c:v>
                </c:pt>
                <c:pt idx="162">
                  <c:v>16.2</c:v>
                </c:pt>
                <c:pt idx="163">
                  <c:v>16.3</c:v>
                </c:pt>
                <c:pt idx="164">
                  <c:v>16.4</c:v>
                </c:pt>
                <c:pt idx="165">
                  <c:v>16.5</c:v>
                </c:pt>
                <c:pt idx="166">
                  <c:v>16.6</c:v>
                </c:pt>
                <c:pt idx="167">
                  <c:v>16.7</c:v>
                </c:pt>
                <c:pt idx="168">
                  <c:v>16.8</c:v>
                </c:pt>
                <c:pt idx="169">
                  <c:v>16.9</c:v>
                </c:pt>
                <c:pt idx="170">
                  <c:v>17.0</c:v>
                </c:pt>
                <c:pt idx="171">
                  <c:v>17.1</c:v>
                </c:pt>
                <c:pt idx="172">
                  <c:v>17.2</c:v>
                </c:pt>
                <c:pt idx="173">
                  <c:v>17.3</c:v>
                </c:pt>
                <c:pt idx="174">
                  <c:v>17.4</c:v>
                </c:pt>
                <c:pt idx="175">
                  <c:v>17.5</c:v>
                </c:pt>
                <c:pt idx="176">
                  <c:v>17.6</c:v>
                </c:pt>
                <c:pt idx="177">
                  <c:v>17.7</c:v>
                </c:pt>
                <c:pt idx="178">
                  <c:v>17.8</c:v>
                </c:pt>
                <c:pt idx="179">
                  <c:v>17.9</c:v>
                </c:pt>
                <c:pt idx="180">
                  <c:v>18.0</c:v>
                </c:pt>
                <c:pt idx="181">
                  <c:v>18.1</c:v>
                </c:pt>
                <c:pt idx="182">
                  <c:v>18.2</c:v>
                </c:pt>
                <c:pt idx="183">
                  <c:v>18.3</c:v>
                </c:pt>
                <c:pt idx="184">
                  <c:v>18.4</c:v>
                </c:pt>
                <c:pt idx="185">
                  <c:v>18.5</c:v>
                </c:pt>
                <c:pt idx="186">
                  <c:v>18.6</c:v>
                </c:pt>
                <c:pt idx="187">
                  <c:v>18.7</c:v>
                </c:pt>
                <c:pt idx="188">
                  <c:v>18.8</c:v>
                </c:pt>
                <c:pt idx="189">
                  <c:v>18.9</c:v>
                </c:pt>
                <c:pt idx="190">
                  <c:v>19.0</c:v>
                </c:pt>
                <c:pt idx="191">
                  <c:v>19.1</c:v>
                </c:pt>
                <c:pt idx="192">
                  <c:v>19.2</c:v>
                </c:pt>
                <c:pt idx="193">
                  <c:v>19.3</c:v>
                </c:pt>
                <c:pt idx="194">
                  <c:v>19.4</c:v>
                </c:pt>
                <c:pt idx="195">
                  <c:v>19.5</c:v>
                </c:pt>
                <c:pt idx="196">
                  <c:v>19.6</c:v>
                </c:pt>
                <c:pt idx="197">
                  <c:v>19.7</c:v>
                </c:pt>
                <c:pt idx="198">
                  <c:v>19.8</c:v>
                </c:pt>
                <c:pt idx="199">
                  <c:v>19.9</c:v>
                </c:pt>
                <c:pt idx="200">
                  <c:v>20.0</c:v>
                </c:pt>
                <c:pt idx="201">
                  <c:v>20.1</c:v>
                </c:pt>
                <c:pt idx="202">
                  <c:v>20.2</c:v>
                </c:pt>
                <c:pt idx="203">
                  <c:v>20.3</c:v>
                </c:pt>
                <c:pt idx="204">
                  <c:v>20.4</c:v>
                </c:pt>
                <c:pt idx="205">
                  <c:v>20.5</c:v>
                </c:pt>
                <c:pt idx="206">
                  <c:v>20.6</c:v>
                </c:pt>
                <c:pt idx="207">
                  <c:v>20.7</c:v>
                </c:pt>
                <c:pt idx="208">
                  <c:v>20.8</c:v>
                </c:pt>
                <c:pt idx="209">
                  <c:v>20.9</c:v>
                </c:pt>
                <c:pt idx="210">
                  <c:v>21.0</c:v>
                </c:pt>
                <c:pt idx="211">
                  <c:v>21.1</c:v>
                </c:pt>
                <c:pt idx="212">
                  <c:v>21.2</c:v>
                </c:pt>
                <c:pt idx="213">
                  <c:v>21.3</c:v>
                </c:pt>
                <c:pt idx="214">
                  <c:v>21.4</c:v>
                </c:pt>
                <c:pt idx="215">
                  <c:v>21.5</c:v>
                </c:pt>
                <c:pt idx="216">
                  <c:v>21.6</c:v>
                </c:pt>
                <c:pt idx="217">
                  <c:v>21.7</c:v>
                </c:pt>
                <c:pt idx="218">
                  <c:v>21.8</c:v>
                </c:pt>
                <c:pt idx="219">
                  <c:v>21.9</c:v>
                </c:pt>
                <c:pt idx="220">
                  <c:v>22.0</c:v>
                </c:pt>
                <c:pt idx="221">
                  <c:v>22.1</c:v>
                </c:pt>
                <c:pt idx="222">
                  <c:v>22.2</c:v>
                </c:pt>
                <c:pt idx="223">
                  <c:v>22.3</c:v>
                </c:pt>
                <c:pt idx="224">
                  <c:v>22.4</c:v>
                </c:pt>
                <c:pt idx="225">
                  <c:v>22.5</c:v>
                </c:pt>
                <c:pt idx="226">
                  <c:v>22.6</c:v>
                </c:pt>
                <c:pt idx="227">
                  <c:v>22.7</c:v>
                </c:pt>
                <c:pt idx="228">
                  <c:v>22.8</c:v>
                </c:pt>
                <c:pt idx="229">
                  <c:v>22.9</c:v>
                </c:pt>
                <c:pt idx="230">
                  <c:v>23.0</c:v>
                </c:pt>
                <c:pt idx="231">
                  <c:v>23.1</c:v>
                </c:pt>
                <c:pt idx="232">
                  <c:v>23.2</c:v>
                </c:pt>
                <c:pt idx="233">
                  <c:v>23.3</c:v>
                </c:pt>
                <c:pt idx="234">
                  <c:v>23.4</c:v>
                </c:pt>
                <c:pt idx="235">
                  <c:v>23.5</c:v>
                </c:pt>
                <c:pt idx="236">
                  <c:v>23.6</c:v>
                </c:pt>
                <c:pt idx="237">
                  <c:v>23.7</c:v>
                </c:pt>
                <c:pt idx="238">
                  <c:v>23.8</c:v>
                </c:pt>
                <c:pt idx="239">
                  <c:v>23.9</c:v>
                </c:pt>
                <c:pt idx="240">
                  <c:v>24.0</c:v>
                </c:pt>
                <c:pt idx="241">
                  <c:v>24.1</c:v>
                </c:pt>
                <c:pt idx="242">
                  <c:v>24.2</c:v>
                </c:pt>
                <c:pt idx="243">
                  <c:v>24.3</c:v>
                </c:pt>
                <c:pt idx="244">
                  <c:v>24.4</c:v>
                </c:pt>
                <c:pt idx="245">
                  <c:v>24.5</c:v>
                </c:pt>
                <c:pt idx="246">
                  <c:v>24.6</c:v>
                </c:pt>
                <c:pt idx="247">
                  <c:v>24.7</c:v>
                </c:pt>
                <c:pt idx="248">
                  <c:v>24.8</c:v>
                </c:pt>
                <c:pt idx="249">
                  <c:v>24.9</c:v>
                </c:pt>
                <c:pt idx="250">
                  <c:v>25.0</c:v>
                </c:pt>
                <c:pt idx="251">
                  <c:v>25.1</c:v>
                </c:pt>
                <c:pt idx="252">
                  <c:v>25.2</c:v>
                </c:pt>
                <c:pt idx="253">
                  <c:v>25.3</c:v>
                </c:pt>
                <c:pt idx="254">
                  <c:v>25.4</c:v>
                </c:pt>
                <c:pt idx="255">
                  <c:v>25.5</c:v>
                </c:pt>
                <c:pt idx="256">
                  <c:v>25.6</c:v>
                </c:pt>
                <c:pt idx="257">
                  <c:v>25.7</c:v>
                </c:pt>
                <c:pt idx="258">
                  <c:v>25.8</c:v>
                </c:pt>
                <c:pt idx="259">
                  <c:v>25.9</c:v>
                </c:pt>
                <c:pt idx="260">
                  <c:v>26.0</c:v>
                </c:pt>
                <c:pt idx="261">
                  <c:v>26.1</c:v>
                </c:pt>
                <c:pt idx="262">
                  <c:v>26.2</c:v>
                </c:pt>
                <c:pt idx="263">
                  <c:v>26.3</c:v>
                </c:pt>
                <c:pt idx="264">
                  <c:v>26.4</c:v>
                </c:pt>
                <c:pt idx="265">
                  <c:v>26.5</c:v>
                </c:pt>
                <c:pt idx="266">
                  <c:v>26.6</c:v>
                </c:pt>
                <c:pt idx="267">
                  <c:v>26.7</c:v>
                </c:pt>
                <c:pt idx="268">
                  <c:v>26.8</c:v>
                </c:pt>
                <c:pt idx="269">
                  <c:v>26.9</c:v>
                </c:pt>
                <c:pt idx="270">
                  <c:v>27.0</c:v>
                </c:pt>
                <c:pt idx="271">
                  <c:v>27.1</c:v>
                </c:pt>
                <c:pt idx="272">
                  <c:v>27.2</c:v>
                </c:pt>
                <c:pt idx="273">
                  <c:v>27.3</c:v>
                </c:pt>
                <c:pt idx="274">
                  <c:v>27.4</c:v>
                </c:pt>
                <c:pt idx="275">
                  <c:v>27.5</c:v>
                </c:pt>
                <c:pt idx="276">
                  <c:v>27.6</c:v>
                </c:pt>
                <c:pt idx="277">
                  <c:v>27.7</c:v>
                </c:pt>
                <c:pt idx="278">
                  <c:v>27.8</c:v>
                </c:pt>
                <c:pt idx="279">
                  <c:v>27.9</c:v>
                </c:pt>
                <c:pt idx="280">
                  <c:v>28.0</c:v>
                </c:pt>
                <c:pt idx="281">
                  <c:v>28.1</c:v>
                </c:pt>
                <c:pt idx="282">
                  <c:v>28.2</c:v>
                </c:pt>
                <c:pt idx="283">
                  <c:v>28.3</c:v>
                </c:pt>
                <c:pt idx="284">
                  <c:v>28.4</c:v>
                </c:pt>
                <c:pt idx="285">
                  <c:v>28.5</c:v>
                </c:pt>
                <c:pt idx="286">
                  <c:v>28.6</c:v>
                </c:pt>
                <c:pt idx="287">
                  <c:v>28.7</c:v>
                </c:pt>
                <c:pt idx="288">
                  <c:v>28.8</c:v>
                </c:pt>
                <c:pt idx="289">
                  <c:v>28.9</c:v>
                </c:pt>
                <c:pt idx="290">
                  <c:v>29.0</c:v>
                </c:pt>
                <c:pt idx="291">
                  <c:v>29.1</c:v>
                </c:pt>
                <c:pt idx="292">
                  <c:v>29.2</c:v>
                </c:pt>
                <c:pt idx="293">
                  <c:v>29.3</c:v>
                </c:pt>
                <c:pt idx="294">
                  <c:v>29.4</c:v>
                </c:pt>
                <c:pt idx="295">
                  <c:v>29.5</c:v>
                </c:pt>
                <c:pt idx="296">
                  <c:v>29.6</c:v>
                </c:pt>
                <c:pt idx="297">
                  <c:v>29.7</c:v>
                </c:pt>
                <c:pt idx="298">
                  <c:v>29.8</c:v>
                </c:pt>
                <c:pt idx="299">
                  <c:v>29.9</c:v>
                </c:pt>
                <c:pt idx="300">
                  <c:v>30.0</c:v>
                </c:pt>
              </c:numCache>
            </c:numRef>
          </c:xVal>
          <c:yVal>
            <c:numRef>
              <c:f>'13.5 MeV'!$L$3:$L$303</c:f>
              <c:numCache>
                <c:formatCode>General</c:formatCode>
                <c:ptCount val="301"/>
                <c:pt idx="0">
                  <c:v>1.248467855952</c:v>
                </c:pt>
                <c:pt idx="1">
                  <c:v>1.2511841151456</c:v>
                </c:pt>
                <c:pt idx="2">
                  <c:v>1.2592750999776</c:v>
                </c:pt>
                <c:pt idx="3">
                  <c:v>1.2726252249504</c:v>
                </c:pt>
                <c:pt idx="4">
                  <c:v>1.2910322154432</c:v>
                </c:pt>
                <c:pt idx="5">
                  <c:v>1.3142649004608</c:v>
                </c:pt>
                <c:pt idx="6">
                  <c:v>1.3419765235104</c:v>
                </c:pt>
                <c:pt idx="7">
                  <c:v>1.373733638976</c:v>
                </c:pt>
                <c:pt idx="8">
                  <c:v>1.4091605939904</c:v>
                </c:pt>
                <c:pt idx="9">
                  <c:v>1.4477661501888</c:v>
                </c:pt>
                <c:pt idx="10">
                  <c:v>1.4889723800832</c:v>
                </c:pt>
                <c:pt idx="11">
                  <c:v>1.5323169416832</c:v>
                </c:pt>
                <c:pt idx="12">
                  <c:v>1.5771930111264</c:v>
                </c:pt>
                <c:pt idx="13">
                  <c:v>1.623109350048</c:v>
                </c:pt>
                <c:pt idx="14">
                  <c:v>1.66948803096</c:v>
                </c:pt>
                <c:pt idx="15">
                  <c:v>1.7158089191232</c:v>
                </c:pt>
                <c:pt idx="16">
                  <c:v>1.7616385689216</c:v>
                </c:pt>
                <c:pt idx="17">
                  <c:v>1.8065146383648</c:v>
                </c:pt>
                <c:pt idx="18">
                  <c:v>1.8500325782112</c:v>
                </c:pt>
                <c:pt idx="19">
                  <c:v>1.8918745283424</c:v>
                </c:pt>
                <c:pt idx="20">
                  <c:v>1.9317515250144</c:v>
                </c:pt>
                <c:pt idx="21">
                  <c:v>1.9695190863552</c:v>
                </c:pt>
                <c:pt idx="22">
                  <c:v>2.0050038341184</c:v>
                </c:pt>
                <c:pt idx="23">
                  <c:v>2.0381479755552</c:v>
                </c:pt>
                <c:pt idx="24">
                  <c:v>2.06898040704</c:v>
                </c:pt>
                <c:pt idx="25">
                  <c:v>2.097587817696</c:v>
                </c:pt>
                <c:pt idx="26">
                  <c:v>2.1240857930208</c:v>
                </c:pt>
                <c:pt idx="27">
                  <c:v>2.1487055040096</c:v>
                </c:pt>
                <c:pt idx="28">
                  <c:v>2.1716781216576</c:v>
                </c:pt>
                <c:pt idx="29">
                  <c:v>2.193292609708799</c:v>
                </c:pt>
                <c:pt idx="30">
                  <c:v>2.213895724656</c:v>
                </c:pt>
                <c:pt idx="31">
                  <c:v>2.2338631193664</c:v>
                </c:pt>
                <c:pt idx="32">
                  <c:v>2.253483757584</c:v>
                </c:pt>
                <c:pt idx="33">
                  <c:v>2.273191084924801</c:v>
                </c:pt>
                <c:pt idx="34">
                  <c:v>2.2932740651328</c:v>
                </c:pt>
                <c:pt idx="35">
                  <c:v>2.3141083510752</c:v>
                </c:pt>
                <c:pt idx="36">
                  <c:v>2.3359540101216</c:v>
                </c:pt>
                <c:pt idx="37">
                  <c:v>2.359071109641599</c:v>
                </c:pt>
                <c:pt idx="38">
                  <c:v>2.383661924256</c:v>
                </c:pt>
                <c:pt idx="39">
                  <c:v>2.409842039462398</c:v>
                </c:pt>
                <c:pt idx="40">
                  <c:v>2.4376403516352</c:v>
                </c:pt>
                <c:pt idx="41">
                  <c:v>2.4671146535232</c:v>
                </c:pt>
                <c:pt idx="42">
                  <c:v>2.498149359628798</c:v>
                </c:pt>
                <c:pt idx="43">
                  <c:v>2.53059998808</c:v>
                </c:pt>
                <c:pt idx="44">
                  <c:v>2.5641775751328</c:v>
                </c:pt>
                <c:pt idx="45">
                  <c:v>2.5986220534176</c:v>
                </c:pt>
                <c:pt idx="46">
                  <c:v>2.6335288736928</c:v>
                </c:pt>
                <c:pt idx="47">
                  <c:v>2.6684645903424</c:v>
                </c:pt>
                <c:pt idx="48">
                  <c:v>2.7029090686272</c:v>
                </c:pt>
                <c:pt idx="49">
                  <c:v>2.736342173807999</c:v>
                </c:pt>
                <c:pt idx="50">
                  <c:v>2.768157082022401</c:v>
                </c:pt>
                <c:pt idx="51">
                  <c:v>2.797746969408</c:v>
                </c:pt>
                <c:pt idx="52">
                  <c:v>2.824476115727999</c:v>
                </c:pt>
                <c:pt idx="53">
                  <c:v>2.84773769712</c:v>
                </c:pt>
                <c:pt idx="54">
                  <c:v>2.8669248897216</c:v>
                </c:pt>
                <c:pt idx="55">
                  <c:v>2.8814308696704</c:v>
                </c:pt>
                <c:pt idx="56">
                  <c:v>2.890793294976</c:v>
                </c:pt>
                <c:pt idx="57">
                  <c:v>2.894260859904</c:v>
                </c:pt>
                <c:pt idx="58">
                  <c:v>2.891660186207999</c:v>
                </c:pt>
                <c:pt idx="59">
                  <c:v>2.8823266572768</c:v>
                </c:pt>
                <c:pt idx="60">
                  <c:v>2.8661735839872</c:v>
                </c:pt>
                <c:pt idx="61">
                  <c:v>2.8429120025952</c:v>
                </c:pt>
                <c:pt idx="62">
                  <c:v>2.812397431228796</c:v>
                </c:pt>
                <c:pt idx="63">
                  <c:v>2.7745720771392</c:v>
                </c:pt>
                <c:pt idx="64">
                  <c:v>2.7294648367008</c:v>
                </c:pt>
                <c:pt idx="65">
                  <c:v>2.6771912954112</c:v>
                </c:pt>
                <c:pt idx="66">
                  <c:v>2.61801152064</c:v>
                </c:pt>
                <c:pt idx="67">
                  <c:v>2.5521855797568</c:v>
                </c:pt>
                <c:pt idx="68">
                  <c:v>2.4801469183776</c:v>
                </c:pt>
                <c:pt idx="69">
                  <c:v>2.4023289821184</c:v>
                </c:pt>
                <c:pt idx="70">
                  <c:v>2.3192808020928</c:v>
                </c:pt>
                <c:pt idx="71">
                  <c:v>2.2316092021632</c:v>
                </c:pt>
                <c:pt idx="72">
                  <c:v>2.1399499025664</c:v>
                </c:pt>
                <c:pt idx="73">
                  <c:v>2.044996416288</c:v>
                </c:pt>
                <c:pt idx="74">
                  <c:v>1.947471152688</c:v>
                </c:pt>
                <c:pt idx="75">
                  <c:v>1.8481254175008</c:v>
                </c:pt>
                <c:pt idx="76">
                  <c:v>1.7477394128352</c:v>
                </c:pt>
                <c:pt idx="77">
                  <c:v>1.6470933408</c:v>
                </c:pt>
                <c:pt idx="78">
                  <c:v>1.5468807143808</c:v>
                </c:pt>
                <c:pt idx="79">
                  <c:v>1.4478817356864</c:v>
                </c:pt>
                <c:pt idx="80">
                  <c:v>1.3508188140768</c:v>
                </c:pt>
                <c:pt idx="81">
                  <c:v>1.2563854625376</c:v>
                </c:pt>
                <c:pt idx="82">
                  <c:v>1.1651596085568</c:v>
                </c:pt>
                <c:pt idx="83">
                  <c:v>1.0778058687456</c:v>
                </c:pt>
                <c:pt idx="84">
                  <c:v>0.9947865850944</c:v>
                </c:pt>
                <c:pt idx="85">
                  <c:v>0.9166507887168</c:v>
                </c:pt>
                <c:pt idx="86">
                  <c:v>0.8437452361056</c:v>
                </c:pt>
                <c:pt idx="87">
                  <c:v>0.7764744765024</c:v>
                </c:pt>
                <c:pt idx="88">
                  <c:v>0.715040784528</c:v>
                </c:pt>
                <c:pt idx="89">
                  <c:v>0.659704227552</c:v>
                </c:pt>
                <c:pt idx="90">
                  <c:v>0.6106092874464</c:v>
                </c:pt>
                <c:pt idx="91">
                  <c:v>0.5677559642112</c:v>
                </c:pt>
                <c:pt idx="92">
                  <c:v>0.5312020505952</c:v>
                </c:pt>
                <c:pt idx="93">
                  <c:v>0.5008319611008</c:v>
                </c:pt>
                <c:pt idx="94">
                  <c:v>0.4765301102304</c:v>
                </c:pt>
                <c:pt idx="95">
                  <c:v>0.4581231197376</c:v>
                </c:pt>
                <c:pt idx="96">
                  <c:v>0.4453220258784</c:v>
                </c:pt>
                <c:pt idx="97">
                  <c:v>0.4378378649088</c:v>
                </c:pt>
                <c:pt idx="98">
                  <c:v>0.435323880336</c:v>
                </c:pt>
                <c:pt idx="99">
                  <c:v>0.4373755229184</c:v>
                </c:pt>
                <c:pt idx="100">
                  <c:v>0.4435882434144</c:v>
                </c:pt>
                <c:pt idx="101">
                  <c:v>0.4534996998336</c:v>
                </c:pt>
                <c:pt idx="102">
                  <c:v>0.4666186538112</c:v>
                </c:pt>
                <c:pt idx="103">
                  <c:v>0.4824538669824</c:v>
                </c:pt>
                <c:pt idx="104">
                  <c:v>0.5005141009824</c:v>
                </c:pt>
                <c:pt idx="105">
                  <c:v>0.520279221072</c:v>
                </c:pt>
                <c:pt idx="106">
                  <c:v>0.541229092512</c:v>
                </c:pt>
                <c:pt idx="107">
                  <c:v>0.5628724769376</c:v>
                </c:pt>
                <c:pt idx="108">
                  <c:v>0.584718135984</c:v>
                </c:pt>
                <c:pt idx="109">
                  <c:v>0.6062748312864</c:v>
                </c:pt>
                <c:pt idx="110">
                  <c:v>0.6271091172288</c:v>
                </c:pt>
                <c:pt idx="111">
                  <c:v>0.6468164445696</c:v>
                </c:pt>
                <c:pt idx="112">
                  <c:v>0.6650211604416</c:v>
                </c:pt>
                <c:pt idx="113">
                  <c:v>0.6813187156032</c:v>
                </c:pt>
                <c:pt idx="114">
                  <c:v>0.6954490426848</c:v>
                </c:pt>
                <c:pt idx="115">
                  <c:v>0.7071231779424</c:v>
                </c:pt>
                <c:pt idx="116">
                  <c:v>0.7161099503808</c:v>
                </c:pt>
                <c:pt idx="117">
                  <c:v>0.722264878128</c:v>
                </c:pt>
                <c:pt idx="118">
                  <c:v>0.725443479312</c:v>
                </c:pt>
                <c:pt idx="119">
                  <c:v>0.7255590648096</c:v>
                </c:pt>
                <c:pt idx="120">
                  <c:v>0.7226116346208</c:v>
                </c:pt>
                <c:pt idx="121">
                  <c:v>0.7165722923712</c:v>
                </c:pt>
                <c:pt idx="122">
                  <c:v>0.7075566235584</c:v>
                </c:pt>
                <c:pt idx="123">
                  <c:v>0.6956224209312</c:v>
                </c:pt>
                <c:pt idx="124">
                  <c:v>0.680943062736</c:v>
                </c:pt>
                <c:pt idx="125">
                  <c:v>0.6636919272192</c:v>
                </c:pt>
                <c:pt idx="126">
                  <c:v>0.6440712890016</c:v>
                </c:pt>
                <c:pt idx="127">
                  <c:v>0.6223701118272</c:v>
                </c:pt>
                <c:pt idx="128">
                  <c:v>0.5988484630656</c:v>
                </c:pt>
                <c:pt idx="129">
                  <c:v>0.573737513712</c:v>
                </c:pt>
                <c:pt idx="130">
                  <c:v>0.547441813008</c:v>
                </c:pt>
                <c:pt idx="131">
                  <c:v>0.5201925319488</c:v>
                </c:pt>
                <c:pt idx="132">
                  <c:v>0.4923653234016</c:v>
                </c:pt>
                <c:pt idx="133">
                  <c:v>0.4642491511104</c:v>
                </c:pt>
                <c:pt idx="134">
                  <c:v>0.4361618751936</c:v>
                </c:pt>
                <c:pt idx="135">
                  <c:v>0.408450252144</c:v>
                </c:pt>
                <c:pt idx="136">
                  <c:v>0.3813454529568</c:v>
                </c:pt>
                <c:pt idx="137">
                  <c:v>0.3551653377504</c:v>
                </c:pt>
                <c:pt idx="138">
                  <c:v>0.3301121811456</c:v>
                </c:pt>
                <c:pt idx="139">
                  <c:v>0.3064749468864</c:v>
                </c:pt>
                <c:pt idx="140">
                  <c:v>0.28437211010784</c:v>
                </c:pt>
                <c:pt idx="141">
                  <c:v>0.26401750398048</c:v>
                </c:pt>
                <c:pt idx="142">
                  <c:v>0.2455324932768</c:v>
                </c:pt>
                <c:pt idx="143">
                  <c:v>0.22900954639488</c:v>
                </c:pt>
                <c:pt idx="144">
                  <c:v>0.21452090427072</c:v>
                </c:pt>
                <c:pt idx="145">
                  <c:v>0.20209257364128</c:v>
                </c:pt>
                <c:pt idx="146">
                  <c:v>0.19173033378144</c:v>
                </c:pt>
                <c:pt idx="147">
                  <c:v>0.18339950904192</c:v>
                </c:pt>
                <c:pt idx="148">
                  <c:v>0.17704230667392</c:v>
                </c:pt>
                <c:pt idx="149">
                  <c:v>0.17257203755424</c:v>
                </c:pt>
                <c:pt idx="150">
                  <c:v>0.16987600582272</c:v>
                </c:pt>
                <c:pt idx="151">
                  <c:v>0.16882417779456</c:v>
                </c:pt>
                <c:pt idx="152">
                  <c:v>0.16926629232288</c:v>
                </c:pt>
                <c:pt idx="153">
                  <c:v>0.1710376400736</c:v>
                </c:pt>
                <c:pt idx="154">
                  <c:v>0.17395906352544</c:v>
                </c:pt>
                <c:pt idx="155">
                  <c:v>0.17785140515712</c:v>
                </c:pt>
                <c:pt idx="156">
                  <c:v>0.18252105926016</c:v>
                </c:pt>
                <c:pt idx="157">
                  <c:v>0.18777730976352</c:v>
                </c:pt>
                <c:pt idx="158">
                  <c:v>0.19343521987104</c:v>
                </c:pt>
                <c:pt idx="159">
                  <c:v>0.19930985278656</c:v>
                </c:pt>
                <c:pt idx="160">
                  <c:v>0.20522494062624</c:v>
                </c:pt>
                <c:pt idx="161">
                  <c:v>0.21101288441856</c:v>
                </c:pt>
                <c:pt idx="162">
                  <c:v>0.21652342301664</c:v>
                </c:pt>
                <c:pt idx="163">
                  <c:v>0.22161496418592</c:v>
                </c:pt>
                <c:pt idx="164">
                  <c:v>0.22616036387904</c:v>
                </c:pt>
                <c:pt idx="165">
                  <c:v>0.23005559514816</c:v>
                </c:pt>
                <c:pt idx="166">
                  <c:v>0.2332081895952</c:v>
                </c:pt>
                <c:pt idx="167">
                  <c:v>0.23554590628416</c:v>
                </c:pt>
                <c:pt idx="168">
                  <c:v>0.2370080628288</c:v>
                </c:pt>
                <c:pt idx="169">
                  <c:v>0.23756576285472</c:v>
                </c:pt>
                <c:pt idx="170">
                  <c:v>0.23719299962496</c:v>
                </c:pt>
                <c:pt idx="171">
                  <c:v>0.23588688350208</c:v>
                </c:pt>
                <c:pt idx="172">
                  <c:v>0.23365897303584</c:v>
                </c:pt>
                <c:pt idx="173">
                  <c:v>0.23053816460064</c:v>
                </c:pt>
                <c:pt idx="174">
                  <c:v>0.2265620234832</c:v>
                </c:pt>
                <c:pt idx="175">
                  <c:v>0.22178256315744</c:v>
                </c:pt>
                <c:pt idx="176">
                  <c:v>0.2162604660096</c:v>
                </c:pt>
                <c:pt idx="177">
                  <c:v>0.21007086261312</c:v>
                </c:pt>
                <c:pt idx="178">
                  <c:v>0.203285993904</c:v>
                </c:pt>
                <c:pt idx="179">
                  <c:v>0.19599254900544</c:v>
                </c:pt>
                <c:pt idx="180">
                  <c:v>0.18828010667808</c:v>
                </c:pt>
                <c:pt idx="181">
                  <c:v>0.18023535604512</c:v>
                </c:pt>
                <c:pt idx="182">
                  <c:v>0.17195076550464</c:v>
                </c:pt>
                <c:pt idx="183">
                  <c:v>0.16351591381728</c:v>
                </c:pt>
                <c:pt idx="184">
                  <c:v>0.15502326938112</c:v>
                </c:pt>
                <c:pt idx="185">
                  <c:v>0.14655663168192</c:v>
                </c:pt>
                <c:pt idx="186">
                  <c:v>0.138196910568</c:v>
                </c:pt>
                <c:pt idx="187">
                  <c:v>0.13002212625024</c:v>
                </c:pt>
                <c:pt idx="188">
                  <c:v>0.12210740930208</c:v>
                </c:pt>
                <c:pt idx="189">
                  <c:v>0.11451055247232</c:v>
                </c:pt>
                <c:pt idx="190">
                  <c:v>0.10729512778464</c:v>
                </c:pt>
                <c:pt idx="191">
                  <c:v>0.10051025907552</c:v>
                </c:pt>
                <c:pt idx="192">
                  <c:v>0.09419351163168</c:v>
                </c:pt>
                <c:pt idx="193">
                  <c:v>0.08838245073984</c:v>
                </c:pt>
                <c:pt idx="194">
                  <c:v>0.08310308313696</c:v>
                </c:pt>
                <c:pt idx="195">
                  <c:v>0.07836985701024</c:v>
                </c:pt>
                <c:pt idx="196">
                  <c:v>0.07419722054688</c:v>
                </c:pt>
                <c:pt idx="197">
                  <c:v>0.07058228410944</c:v>
                </c:pt>
                <c:pt idx="198">
                  <c:v>0.06751926842304</c:v>
                </c:pt>
                <c:pt idx="199">
                  <c:v>0.06499661493792</c:v>
                </c:pt>
                <c:pt idx="200">
                  <c:v>0.062994096192</c:v>
                </c:pt>
                <c:pt idx="201">
                  <c:v>0.06148570544832</c:v>
                </c:pt>
                <c:pt idx="202">
                  <c:v>0.06044254633248</c:v>
                </c:pt>
                <c:pt idx="203">
                  <c:v>0.05982705355776</c:v>
                </c:pt>
                <c:pt idx="204">
                  <c:v>0.05960166183744</c:v>
                </c:pt>
                <c:pt idx="205">
                  <c:v>0.05971724733504</c:v>
                </c:pt>
                <c:pt idx="206">
                  <c:v>0.06013624476384</c:v>
                </c:pt>
                <c:pt idx="207">
                  <c:v>0.06080664064992</c:v>
                </c:pt>
                <c:pt idx="208">
                  <c:v>0.06168220079424</c:v>
                </c:pt>
                <c:pt idx="209">
                  <c:v>0.06271091172288</c:v>
                </c:pt>
                <c:pt idx="210">
                  <c:v>0.06384942887424</c:v>
                </c:pt>
                <c:pt idx="211">
                  <c:v>0.06504862841184</c:v>
                </c:pt>
                <c:pt idx="212">
                  <c:v>0.06626227613664</c:v>
                </c:pt>
                <c:pt idx="213">
                  <c:v>0.06745280676192</c:v>
                </c:pt>
                <c:pt idx="214">
                  <c:v>0.06857398608864</c:v>
                </c:pt>
                <c:pt idx="215">
                  <c:v>0.06959402810496</c:v>
                </c:pt>
                <c:pt idx="216">
                  <c:v>0.0704782571616</c:v>
                </c:pt>
                <c:pt idx="217">
                  <c:v>0.0712006665216</c:v>
                </c:pt>
                <c:pt idx="218">
                  <c:v>0.071735249448</c:v>
                </c:pt>
                <c:pt idx="219">
                  <c:v>0.07206466811616</c:v>
                </c:pt>
                <c:pt idx="220">
                  <c:v>0.07217158470144</c:v>
                </c:pt>
                <c:pt idx="221">
                  <c:v>0.07204733029152</c:v>
                </c:pt>
                <c:pt idx="222">
                  <c:v>0.07168901524896</c:v>
                </c:pt>
                <c:pt idx="223">
                  <c:v>0.07109086029888</c:v>
                </c:pt>
                <c:pt idx="224">
                  <c:v>0.07025575507872</c:v>
                </c:pt>
                <c:pt idx="225">
                  <c:v>0.06919525813824</c:v>
                </c:pt>
                <c:pt idx="226">
                  <c:v>0.06791803838976</c:v>
                </c:pt>
                <c:pt idx="227">
                  <c:v>0.06643565438304</c:v>
                </c:pt>
                <c:pt idx="228">
                  <c:v>0.0647712232176</c:v>
                </c:pt>
                <c:pt idx="229">
                  <c:v>0.0629363034432</c:v>
                </c:pt>
                <c:pt idx="230">
                  <c:v>0.0609569017968</c:v>
                </c:pt>
                <c:pt idx="231">
                  <c:v>0.05885324574048</c:v>
                </c:pt>
                <c:pt idx="232">
                  <c:v>0.0566513420112</c:v>
                </c:pt>
                <c:pt idx="233">
                  <c:v>0.05437430770848</c:v>
                </c:pt>
                <c:pt idx="234">
                  <c:v>0.05204814956928</c:v>
                </c:pt>
                <c:pt idx="235">
                  <c:v>0.04969309505568</c:v>
                </c:pt>
                <c:pt idx="236">
                  <c:v>0.04733804054208</c:v>
                </c:pt>
                <c:pt idx="237">
                  <c:v>0.04500321349056</c:v>
                </c:pt>
                <c:pt idx="238">
                  <c:v>0.04271173100064</c:v>
                </c:pt>
                <c:pt idx="239">
                  <c:v>0.04047804125952</c:v>
                </c:pt>
                <c:pt idx="240">
                  <c:v>0.03832815100416</c:v>
                </c:pt>
                <c:pt idx="241">
                  <c:v>0.03627361878432</c:v>
                </c:pt>
                <c:pt idx="242">
                  <c:v>0.03432600314976</c:v>
                </c:pt>
                <c:pt idx="243">
                  <c:v>0.03250264192512</c:v>
                </c:pt>
                <c:pt idx="244">
                  <c:v>0.03080931438528</c:v>
                </c:pt>
                <c:pt idx="245">
                  <c:v>0.02925468944256</c:v>
                </c:pt>
                <c:pt idx="246">
                  <c:v>0.027840789843168</c:v>
                </c:pt>
                <c:pt idx="247">
                  <c:v>0.026573972789472</c:v>
                </c:pt>
                <c:pt idx="248">
                  <c:v>0.025452793462752</c:v>
                </c:pt>
                <c:pt idx="249">
                  <c:v>0.024476384971776</c:v>
                </c:pt>
                <c:pt idx="250">
                  <c:v>0.023640990787872</c:v>
                </c:pt>
                <c:pt idx="251">
                  <c:v>0.022941987491136</c:v>
                </c:pt>
                <c:pt idx="252">
                  <c:v>0.022372439951712</c:v>
                </c:pt>
                <c:pt idx="253">
                  <c:v>0.021924835112256</c:v>
                </c:pt>
                <c:pt idx="254">
                  <c:v>0.02158992613296</c:v>
                </c:pt>
                <c:pt idx="255">
                  <c:v>0.021358177210272</c:v>
                </c:pt>
                <c:pt idx="256">
                  <c:v>0.02121860772192</c:v>
                </c:pt>
                <c:pt idx="257">
                  <c:v>0.021159948081888</c:v>
                </c:pt>
                <c:pt idx="258">
                  <c:v>0.02117092870416</c:v>
                </c:pt>
                <c:pt idx="259">
                  <c:v>0.021239702075232</c:v>
                </c:pt>
                <c:pt idx="260">
                  <c:v>0.0213544206816</c:v>
                </c:pt>
                <c:pt idx="261">
                  <c:v>0.021503814937248</c:v>
                </c:pt>
                <c:pt idx="262">
                  <c:v>0.021676326292416</c:v>
                </c:pt>
                <c:pt idx="263">
                  <c:v>0.021861263088576</c:v>
                </c:pt>
                <c:pt idx="264">
                  <c:v>0.022048222630944</c:v>
                </c:pt>
                <c:pt idx="265">
                  <c:v>0.022227669115968</c:v>
                </c:pt>
                <c:pt idx="266">
                  <c:v>0.022390644667584</c:v>
                </c:pt>
                <c:pt idx="267">
                  <c:v>0.02252905830096</c:v>
                </c:pt>
                <c:pt idx="268">
                  <c:v>0.02263597488624</c:v>
                </c:pt>
                <c:pt idx="269">
                  <c:v>0.022704748257312</c:v>
                </c:pt>
                <c:pt idx="270">
                  <c:v>0.022730466030528</c:v>
                </c:pt>
                <c:pt idx="271">
                  <c:v>0.022708504785984</c:v>
                </c:pt>
                <c:pt idx="272">
                  <c:v>0.02263597488624</c:v>
                </c:pt>
                <c:pt idx="273">
                  <c:v>0.0225102756576</c:v>
                </c:pt>
                <c:pt idx="274">
                  <c:v>0.022329962281344</c:v>
                </c:pt>
                <c:pt idx="275">
                  <c:v>0.022095034757472</c:v>
                </c:pt>
                <c:pt idx="276">
                  <c:v>0.021805782049728</c:v>
                </c:pt>
                <c:pt idx="277">
                  <c:v>0.021463648976832</c:v>
                </c:pt>
                <c:pt idx="278">
                  <c:v>0.02107123621248</c:v>
                </c:pt>
                <c:pt idx="279">
                  <c:v>0.020630855466624</c:v>
                </c:pt>
                <c:pt idx="280">
                  <c:v>0.020146841195424</c:v>
                </c:pt>
                <c:pt idx="281">
                  <c:v>0.019623238891296</c:v>
                </c:pt>
                <c:pt idx="282">
                  <c:v>0.019064671974144</c:v>
                </c:pt>
                <c:pt idx="283">
                  <c:v>0.018476630755104</c:v>
                </c:pt>
                <c:pt idx="284">
                  <c:v>0.017864316581568</c:v>
                </c:pt>
                <c:pt idx="285">
                  <c:v>0.017234086655904</c:v>
                </c:pt>
                <c:pt idx="286">
                  <c:v>0.016591142325504</c:v>
                </c:pt>
                <c:pt idx="287">
                  <c:v>0.01594212975648</c:v>
                </c:pt>
                <c:pt idx="288">
                  <c:v>0.015292828223712</c:v>
                </c:pt>
                <c:pt idx="289">
                  <c:v>0.014648439074592</c:v>
                </c:pt>
                <c:pt idx="290">
                  <c:v>0.014015319511488</c:v>
                </c:pt>
                <c:pt idx="291">
                  <c:v>0.013398381918048</c:v>
                </c:pt>
                <c:pt idx="292">
                  <c:v>0.012802249714176</c:v>
                </c:pt>
                <c:pt idx="293">
                  <c:v>0.01223183528352</c:v>
                </c:pt>
                <c:pt idx="294">
                  <c:v>0.011690606191008</c:v>
                </c:pt>
                <c:pt idx="295">
                  <c:v>0.011182030001568</c:v>
                </c:pt>
                <c:pt idx="296">
                  <c:v>0.01070899635264</c:v>
                </c:pt>
                <c:pt idx="297">
                  <c:v>0.010273527990432</c:v>
                </c:pt>
                <c:pt idx="298">
                  <c:v>0.009877358697408</c:v>
                </c:pt>
                <c:pt idx="299">
                  <c:v>0.009521066401056</c:v>
                </c:pt>
                <c:pt idx="300">
                  <c:v>0.00920494006512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3-E08B-4DDA-8270-3915DDE17A2D}"/>
            </c:ext>
          </c:extLst>
        </c:ser>
        <c:ser>
          <c:idx val="4"/>
          <c:order val="4"/>
          <c:tx>
            <c:v>Total</c:v>
          </c:tx>
          <c:marker>
            <c:symbol val="circle"/>
            <c:size val="2"/>
          </c:marker>
          <c:xVal>
            <c:numRef>
              <c:f>'13.5 MeV'!$A$3:$A$303</c:f>
              <c:numCache>
                <c:formatCode>General</c:formatCode>
                <c:ptCount val="301"/>
                <c:pt idx="0">
                  <c:v>0.0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1.0</c:v>
                </c:pt>
                <c:pt idx="11">
                  <c:v>1.1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2.0</c:v>
                </c:pt>
                <c:pt idx="21">
                  <c:v>2.1</c:v>
                </c:pt>
                <c:pt idx="22">
                  <c:v>2.2</c:v>
                </c:pt>
                <c:pt idx="23">
                  <c:v>2.3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3.0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4.0</c:v>
                </c:pt>
                <c:pt idx="41">
                  <c:v>4.1</c:v>
                </c:pt>
                <c:pt idx="42">
                  <c:v>4.2</c:v>
                </c:pt>
                <c:pt idx="43">
                  <c:v>4.3</c:v>
                </c:pt>
                <c:pt idx="44">
                  <c:v>4.4</c:v>
                </c:pt>
                <c:pt idx="45">
                  <c:v>4.5</c:v>
                </c:pt>
                <c:pt idx="46">
                  <c:v>4.6</c:v>
                </c:pt>
                <c:pt idx="47">
                  <c:v>4.7</c:v>
                </c:pt>
                <c:pt idx="48">
                  <c:v>4.8</c:v>
                </c:pt>
                <c:pt idx="49">
                  <c:v>4.9</c:v>
                </c:pt>
                <c:pt idx="50">
                  <c:v>5.0</c:v>
                </c:pt>
                <c:pt idx="51">
                  <c:v>5.1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6.0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7.0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8.0</c:v>
                </c:pt>
                <c:pt idx="81">
                  <c:v>8.1</c:v>
                </c:pt>
                <c:pt idx="82">
                  <c:v>8.200000000000001</c:v>
                </c:pt>
                <c:pt idx="83">
                  <c:v>8.3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</c:v>
                </c:pt>
                <c:pt idx="88">
                  <c:v>8.8</c:v>
                </c:pt>
                <c:pt idx="89">
                  <c:v>8.9</c:v>
                </c:pt>
                <c:pt idx="90">
                  <c:v>9.0</c:v>
                </c:pt>
                <c:pt idx="91">
                  <c:v>9.1</c:v>
                </c:pt>
                <c:pt idx="92">
                  <c:v>9.200000000000001</c:v>
                </c:pt>
                <c:pt idx="93">
                  <c:v>9.3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9.700000000000001</c:v>
                </c:pt>
                <c:pt idx="98">
                  <c:v>9.8</c:v>
                </c:pt>
                <c:pt idx="99">
                  <c:v>9.9</c:v>
                </c:pt>
                <c:pt idx="100">
                  <c:v>10.0</c:v>
                </c:pt>
                <c:pt idx="101">
                  <c:v>10.1</c:v>
                </c:pt>
                <c:pt idx="102">
                  <c:v>10.2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</c:v>
                </c:pt>
                <c:pt idx="107">
                  <c:v>10.7</c:v>
                </c:pt>
                <c:pt idx="108">
                  <c:v>10.8</c:v>
                </c:pt>
                <c:pt idx="109">
                  <c:v>10.9</c:v>
                </c:pt>
                <c:pt idx="110">
                  <c:v>11.0</c:v>
                </c:pt>
                <c:pt idx="111">
                  <c:v>11.1</c:v>
                </c:pt>
                <c:pt idx="112">
                  <c:v>11.2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</c:v>
                </c:pt>
                <c:pt idx="117">
                  <c:v>11.7</c:v>
                </c:pt>
                <c:pt idx="118">
                  <c:v>11.8</c:v>
                </c:pt>
                <c:pt idx="119">
                  <c:v>11.9</c:v>
                </c:pt>
                <c:pt idx="120">
                  <c:v>12.0</c:v>
                </c:pt>
                <c:pt idx="121">
                  <c:v>12.1</c:v>
                </c:pt>
                <c:pt idx="122">
                  <c:v>12.2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</c:v>
                </c:pt>
                <c:pt idx="127">
                  <c:v>12.7</c:v>
                </c:pt>
                <c:pt idx="128">
                  <c:v>12.8</c:v>
                </c:pt>
                <c:pt idx="129">
                  <c:v>12.9</c:v>
                </c:pt>
                <c:pt idx="130">
                  <c:v>13.0</c:v>
                </c:pt>
                <c:pt idx="131">
                  <c:v>13.1</c:v>
                </c:pt>
                <c:pt idx="132">
                  <c:v>13.2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</c:v>
                </c:pt>
                <c:pt idx="137">
                  <c:v>13.7</c:v>
                </c:pt>
                <c:pt idx="138">
                  <c:v>13.8</c:v>
                </c:pt>
                <c:pt idx="139">
                  <c:v>13.9</c:v>
                </c:pt>
                <c:pt idx="140">
                  <c:v>14.0</c:v>
                </c:pt>
                <c:pt idx="141">
                  <c:v>14.1</c:v>
                </c:pt>
                <c:pt idx="142">
                  <c:v>14.2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</c:v>
                </c:pt>
                <c:pt idx="147">
                  <c:v>14.7</c:v>
                </c:pt>
                <c:pt idx="148">
                  <c:v>14.8</c:v>
                </c:pt>
                <c:pt idx="149">
                  <c:v>14.9</c:v>
                </c:pt>
                <c:pt idx="150">
                  <c:v>15.0</c:v>
                </c:pt>
                <c:pt idx="151">
                  <c:v>15.1</c:v>
                </c:pt>
                <c:pt idx="152">
                  <c:v>15.2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</c:v>
                </c:pt>
                <c:pt idx="157">
                  <c:v>15.7</c:v>
                </c:pt>
                <c:pt idx="158">
                  <c:v>15.8</c:v>
                </c:pt>
                <c:pt idx="159">
                  <c:v>15.9</c:v>
                </c:pt>
                <c:pt idx="160">
                  <c:v>16.0</c:v>
                </c:pt>
                <c:pt idx="161">
                  <c:v>16.1</c:v>
                </c:pt>
                <c:pt idx="162">
                  <c:v>16.2</c:v>
                </c:pt>
                <c:pt idx="163">
                  <c:v>16.3</c:v>
                </c:pt>
                <c:pt idx="164">
                  <c:v>16.4</c:v>
                </c:pt>
                <c:pt idx="165">
                  <c:v>16.5</c:v>
                </c:pt>
                <c:pt idx="166">
                  <c:v>16.6</c:v>
                </c:pt>
                <c:pt idx="167">
                  <c:v>16.7</c:v>
                </c:pt>
                <c:pt idx="168">
                  <c:v>16.8</c:v>
                </c:pt>
                <c:pt idx="169">
                  <c:v>16.9</c:v>
                </c:pt>
                <c:pt idx="170">
                  <c:v>17.0</c:v>
                </c:pt>
                <c:pt idx="171">
                  <c:v>17.1</c:v>
                </c:pt>
                <c:pt idx="172">
                  <c:v>17.2</c:v>
                </c:pt>
                <c:pt idx="173">
                  <c:v>17.3</c:v>
                </c:pt>
                <c:pt idx="174">
                  <c:v>17.4</c:v>
                </c:pt>
                <c:pt idx="175">
                  <c:v>17.5</c:v>
                </c:pt>
                <c:pt idx="176">
                  <c:v>17.6</c:v>
                </c:pt>
                <c:pt idx="177">
                  <c:v>17.7</c:v>
                </c:pt>
                <c:pt idx="178">
                  <c:v>17.8</c:v>
                </c:pt>
                <c:pt idx="179">
                  <c:v>17.9</c:v>
                </c:pt>
                <c:pt idx="180">
                  <c:v>18.0</c:v>
                </c:pt>
                <c:pt idx="181">
                  <c:v>18.1</c:v>
                </c:pt>
                <c:pt idx="182">
                  <c:v>18.2</c:v>
                </c:pt>
                <c:pt idx="183">
                  <c:v>18.3</c:v>
                </c:pt>
                <c:pt idx="184">
                  <c:v>18.4</c:v>
                </c:pt>
                <c:pt idx="185">
                  <c:v>18.5</c:v>
                </c:pt>
                <c:pt idx="186">
                  <c:v>18.6</c:v>
                </c:pt>
                <c:pt idx="187">
                  <c:v>18.7</c:v>
                </c:pt>
                <c:pt idx="188">
                  <c:v>18.8</c:v>
                </c:pt>
                <c:pt idx="189">
                  <c:v>18.9</c:v>
                </c:pt>
                <c:pt idx="190">
                  <c:v>19.0</c:v>
                </c:pt>
                <c:pt idx="191">
                  <c:v>19.1</c:v>
                </c:pt>
                <c:pt idx="192">
                  <c:v>19.2</c:v>
                </c:pt>
                <c:pt idx="193">
                  <c:v>19.3</c:v>
                </c:pt>
                <c:pt idx="194">
                  <c:v>19.4</c:v>
                </c:pt>
                <c:pt idx="195">
                  <c:v>19.5</c:v>
                </c:pt>
                <c:pt idx="196">
                  <c:v>19.6</c:v>
                </c:pt>
                <c:pt idx="197">
                  <c:v>19.7</c:v>
                </c:pt>
                <c:pt idx="198">
                  <c:v>19.8</c:v>
                </c:pt>
                <c:pt idx="199">
                  <c:v>19.9</c:v>
                </c:pt>
                <c:pt idx="200">
                  <c:v>20.0</c:v>
                </c:pt>
                <c:pt idx="201">
                  <c:v>20.1</c:v>
                </c:pt>
                <c:pt idx="202">
                  <c:v>20.2</c:v>
                </c:pt>
                <c:pt idx="203">
                  <c:v>20.3</c:v>
                </c:pt>
                <c:pt idx="204">
                  <c:v>20.4</c:v>
                </c:pt>
                <c:pt idx="205">
                  <c:v>20.5</c:v>
                </c:pt>
                <c:pt idx="206">
                  <c:v>20.6</c:v>
                </c:pt>
                <c:pt idx="207">
                  <c:v>20.7</c:v>
                </c:pt>
                <c:pt idx="208">
                  <c:v>20.8</c:v>
                </c:pt>
                <c:pt idx="209">
                  <c:v>20.9</c:v>
                </c:pt>
                <c:pt idx="210">
                  <c:v>21.0</c:v>
                </c:pt>
                <c:pt idx="211">
                  <c:v>21.1</c:v>
                </c:pt>
                <c:pt idx="212">
                  <c:v>21.2</c:v>
                </c:pt>
                <c:pt idx="213">
                  <c:v>21.3</c:v>
                </c:pt>
                <c:pt idx="214">
                  <c:v>21.4</c:v>
                </c:pt>
                <c:pt idx="215">
                  <c:v>21.5</c:v>
                </c:pt>
                <c:pt idx="216">
                  <c:v>21.6</c:v>
                </c:pt>
                <c:pt idx="217">
                  <c:v>21.7</c:v>
                </c:pt>
                <c:pt idx="218">
                  <c:v>21.8</c:v>
                </c:pt>
                <c:pt idx="219">
                  <c:v>21.9</c:v>
                </c:pt>
                <c:pt idx="220">
                  <c:v>22.0</c:v>
                </c:pt>
                <c:pt idx="221">
                  <c:v>22.1</c:v>
                </c:pt>
                <c:pt idx="222">
                  <c:v>22.2</c:v>
                </c:pt>
                <c:pt idx="223">
                  <c:v>22.3</c:v>
                </c:pt>
                <c:pt idx="224">
                  <c:v>22.4</c:v>
                </c:pt>
                <c:pt idx="225">
                  <c:v>22.5</c:v>
                </c:pt>
                <c:pt idx="226">
                  <c:v>22.6</c:v>
                </c:pt>
                <c:pt idx="227">
                  <c:v>22.7</c:v>
                </c:pt>
                <c:pt idx="228">
                  <c:v>22.8</c:v>
                </c:pt>
                <c:pt idx="229">
                  <c:v>22.9</c:v>
                </c:pt>
                <c:pt idx="230">
                  <c:v>23.0</c:v>
                </c:pt>
                <c:pt idx="231">
                  <c:v>23.1</c:v>
                </c:pt>
                <c:pt idx="232">
                  <c:v>23.2</c:v>
                </c:pt>
                <c:pt idx="233">
                  <c:v>23.3</c:v>
                </c:pt>
                <c:pt idx="234">
                  <c:v>23.4</c:v>
                </c:pt>
                <c:pt idx="235">
                  <c:v>23.5</c:v>
                </c:pt>
                <c:pt idx="236">
                  <c:v>23.6</c:v>
                </c:pt>
                <c:pt idx="237">
                  <c:v>23.7</c:v>
                </c:pt>
                <c:pt idx="238">
                  <c:v>23.8</c:v>
                </c:pt>
                <c:pt idx="239">
                  <c:v>23.9</c:v>
                </c:pt>
                <c:pt idx="240">
                  <c:v>24.0</c:v>
                </c:pt>
                <c:pt idx="241">
                  <c:v>24.1</c:v>
                </c:pt>
                <c:pt idx="242">
                  <c:v>24.2</c:v>
                </c:pt>
                <c:pt idx="243">
                  <c:v>24.3</c:v>
                </c:pt>
                <c:pt idx="244">
                  <c:v>24.4</c:v>
                </c:pt>
                <c:pt idx="245">
                  <c:v>24.5</c:v>
                </c:pt>
                <c:pt idx="246">
                  <c:v>24.6</c:v>
                </c:pt>
                <c:pt idx="247">
                  <c:v>24.7</c:v>
                </c:pt>
                <c:pt idx="248">
                  <c:v>24.8</c:v>
                </c:pt>
                <c:pt idx="249">
                  <c:v>24.9</c:v>
                </c:pt>
                <c:pt idx="250">
                  <c:v>25.0</c:v>
                </c:pt>
                <c:pt idx="251">
                  <c:v>25.1</c:v>
                </c:pt>
                <c:pt idx="252">
                  <c:v>25.2</c:v>
                </c:pt>
                <c:pt idx="253">
                  <c:v>25.3</c:v>
                </c:pt>
                <c:pt idx="254">
                  <c:v>25.4</c:v>
                </c:pt>
                <c:pt idx="255">
                  <c:v>25.5</c:v>
                </c:pt>
                <c:pt idx="256">
                  <c:v>25.6</c:v>
                </c:pt>
                <c:pt idx="257">
                  <c:v>25.7</c:v>
                </c:pt>
                <c:pt idx="258">
                  <c:v>25.8</c:v>
                </c:pt>
                <c:pt idx="259">
                  <c:v>25.9</c:v>
                </c:pt>
                <c:pt idx="260">
                  <c:v>26.0</c:v>
                </c:pt>
                <c:pt idx="261">
                  <c:v>26.1</c:v>
                </c:pt>
                <c:pt idx="262">
                  <c:v>26.2</c:v>
                </c:pt>
                <c:pt idx="263">
                  <c:v>26.3</c:v>
                </c:pt>
                <c:pt idx="264">
                  <c:v>26.4</c:v>
                </c:pt>
                <c:pt idx="265">
                  <c:v>26.5</c:v>
                </c:pt>
                <c:pt idx="266">
                  <c:v>26.6</c:v>
                </c:pt>
                <c:pt idx="267">
                  <c:v>26.7</c:v>
                </c:pt>
                <c:pt idx="268">
                  <c:v>26.8</c:v>
                </c:pt>
                <c:pt idx="269">
                  <c:v>26.9</c:v>
                </c:pt>
                <c:pt idx="270">
                  <c:v>27.0</c:v>
                </c:pt>
                <c:pt idx="271">
                  <c:v>27.1</c:v>
                </c:pt>
                <c:pt idx="272">
                  <c:v>27.2</c:v>
                </c:pt>
                <c:pt idx="273">
                  <c:v>27.3</c:v>
                </c:pt>
                <c:pt idx="274">
                  <c:v>27.4</c:v>
                </c:pt>
                <c:pt idx="275">
                  <c:v>27.5</c:v>
                </c:pt>
                <c:pt idx="276">
                  <c:v>27.6</c:v>
                </c:pt>
                <c:pt idx="277">
                  <c:v>27.7</c:v>
                </c:pt>
                <c:pt idx="278">
                  <c:v>27.8</c:v>
                </c:pt>
                <c:pt idx="279">
                  <c:v>27.9</c:v>
                </c:pt>
                <c:pt idx="280">
                  <c:v>28.0</c:v>
                </c:pt>
                <c:pt idx="281">
                  <c:v>28.1</c:v>
                </c:pt>
                <c:pt idx="282">
                  <c:v>28.2</c:v>
                </c:pt>
                <c:pt idx="283">
                  <c:v>28.3</c:v>
                </c:pt>
                <c:pt idx="284">
                  <c:v>28.4</c:v>
                </c:pt>
                <c:pt idx="285">
                  <c:v>28.5</c:v>
                </c:pt>
                <c:pt idx="286">
                  <c:v>28.6</c:v>
                </c:pt>
                <c:pt idx="287">
                  <c:v>28.7</c:v>
                </c:pt>
                <c:pt idx="288">
                  <c:v>28.8</c:v>
                </c:pt>
                <c:pt idx="289">
                  <c:v>28.9</c:v>
                </c:pt>
                <c:pt idx="290">
                  <c:v>29.0</c:v>
                </c:pt>
                <c:pt idx="291">
                  <c:v>29.1</c:v>
                </c:pt>
                <c:pt idx="292">
                  <c:v>29.2</c:v>
                </c:pt>
                <c:pt idx="293">
                  <c:v>29.3</c:v>
                </c:pt>
                <c:pt idx="294">
                  <c:v>29.4</c:v>
                </c:pt>
                <c:pt idx="295">
                  <c:v>29.5</c:v>
                </c:pt>
                <c:pt idx="296">
                  <c:v>29.6</c:v>
                </c:pt>
                <c:pt idx="297">
                  <c:v>29.7</c:v>
                </c:pt>
                <c:pt idx="298">
                  <c:v>29.8</c:v>
                </c:pt>
                <c:pt idx="299">
                  <c:v>29.9</c:v>
                </c:pt>
                <c:pt idx="300">
                  <c:v>30.0</c:v>
                </c:pt>
              </c:numCache>
            </c:numRef>
          </c:xVal>
          <c:yVal>
            <c:numRef>
              <c:f>'13.5 MeV'!$X$3:$X$303</c:f>
              <c:numCache>
                <c:formatCode>General</c:formatCode>
                <c:ptCount val="301"/>
                <c:pt idx="0">
                  <c:v>38.68821390666748</c:v>
                </c:pt>
                <c:pt idx="1">
                  <c:v>38.63363416694249</c:v>
                </c:pt>
                <c:pt idx="2">
                  <c:v>38.47637008056064</c:v>
                </c:pt>
                <c:pt idx="3">
                  <c:v>38.21101842059461</c:v>
                </c:pt>
                <c:pt idx="4">
                  <c:v>37.84524687373914</c:v>
                </c:pt>
                <c:pt idx="5">
                  <c:v>37.37950027746405</c:v>
                </c:pt>
                <c:pt idx="6">
                  <c:v>36.82058855832185</c:v>
                </c:pt>
                <c:pt idx="7">
                  <c:v>36.1678821278478</c:v>
                </c:pt>
                <c:pt idx="8">
                  <c:v>35.43431248781195</c:v>
                </c:pt>
                <c:pt idx="9">
                  <c:v>34.62134264626014</c:v>
                </c:pt>
                <c:pt idx="10">
                  <c:v>33.7365719849332</c:v>
                </c:pt>
                <c:pt idx="11">
                  <c:v>32.78959125836136</c:v>
                </c:pt>
                <c:pt idx="12">
                  <c:v>31.78778867380263</c:v>
                </c:pt>
                <c:pt idx="13">
                  <c:v>30.74026700582801</c:v>
                </c:pt>
                <c:pt idx="14">
                  <c:v>29.65628019353512</c:v>
                </c:pt>
                <c:pt idx="15">
                  <c:v>28.54537625066618</c:v>
                </c:pt>
                <c:pt idx="16">
                  <c:v>27.4174646964488</c:v>
                </c:pt>
                <c:pt idx="17">
                  <c:v>26.2824053513868</c:v>
                </c:pt>
                <c:pt idx="18">
                  <c:v>25.15022100610393</c:v>
                </c:pt>
                <c:pt idx="19">
                  <c:v>24.03050293894928</c:v>
                </c:pt>
                <c:pt idx="20">
                  <c:v>22.93295347473417</c:v>
                </c:pt>
                <c:pt idx="21">
                  <c:v>21.86648405893304</c:v>
                </c:pt>
                <c:pt idx="22">
                  <c:v>20.84004030673328</c:v>
                </c:pt>
                <c:pt idx="23">
                  <c:v>19.86139121223547</c:v>
                </c:pt>
                <c:pt idx="24">
                  <c:v>18.93811791090623</c:v>
                </c:pt>
                <c:pt idx="25">
                  <c:v>18.0764509994486</c:v>
                </c:pt>
                <c:pt idx="26">
                  <c:v>17.2819307146805</c:v>
                </c:pt>
                <c:pt idx="27">
                  <c:v>16.5592150270498</c:v>
                </c:pt>
                <c:pt idx="28">
                  <c:v>15.9114096114419</c:v>
                </c:pt>
                <c:pt idx="29">
                  <c:v>15.3412541500119</c:v>
                </c:pt>
                <c:pt idx="30">
                  <c:v>14.8494129321112</c:v>
                </c:pt>
                <c:pt idx="31">
                  <c:v>14.4361456751792</c:v>
                </c:pt>
                <c:pt idx="32">
                  <c:v>14.099966801389</c:v>
                </c:pt>
                <c:pt idx="33">
                  <c:v>13.8388673431363</c:v>
                </c:pt>
                <c:pt idx="34">
                  <c:v>13.6490887127941</c:v>
                </c:pt>
                <c:pt idx="35">
                  <c:v>13.5262601122697</c:v>
                </c:pt>
                <c:pt idx="36">
                  <c:v>13.465045157162</c:v>
                </c:pt>
                <c:pt idx="37">
                  <c:v>13.4593299970353</c:v>
                </c:pt>
                <c:pt idx="38">
                  <c:v>13.5021825847731</c:v>
                </c:pt>
                <c:pt idx="39">
                  <c:v>13.586028572116</c:v>
                </c:pt>
                <c:pt idx="40">
                  <c:v>13.7031454736636</c:v>
                </c:pt>
                <c:pt idx="41">
                  <c:v>13.8455415217917</c:v>
                </c:pt>
                <c:pt idx="42">
                  <c:v>14.0051852473106</c:v>
                </c:pt>
                <c:pt idx="43">
                  <c:v>14.1737842104616</c:v>
                </c:pt>
                <c:pt idx="44">
                  <c:v>14.3434330451561</c:v>
                </c:pt>
                <c:pt idx="45">
                  <c:v>14.5070402690369</c:v>
                </c:pt>
                <c:pt idx="46">
                  <c:v>14.6573421143787</c:v>
                </c:pt>
                <c:pt idx="47">
                  <c:v>14.78787450878941</c:v>
                </c:pt>
                <c:pt idx="48">
                  <c:v>14.89325043510794</c:v>
                </c:pt>
                <c:pt idx="49">
                  <c:v>14.96816904738376</c:v>
                </c:pt>
                <c:pt idx="50">
                  <c:v>15.0090454612612</c:v>
                </c:pt>
                <c:pt idx="51">
                  <c:v>15.01285858831854</c:v>
                </c:pt>
                <c:pt idx="52">
                  <c:v>14.97716076962075</c:v>
                </c:pt>
                <c:pt idx="53">
                  <c:v>14.90098422655674</c:v>
                </c:pt>
                <c:pt idx="54">
                  <c:v>14.78385344437105</c:v>
                </c:pt>
                <c:pt idx="55">
                  <c:v>14.6262345072471</c:v>
                </c:pt>
                <c:pt idx="56">
                  <c:v>14.42990300768773</c:v>
                </c:pt>
                <c:pt idx="57">
                  <c:v>14.19675875343716</c:v>
                </c:pt>
                <c:pt idx="58">
                  <c:v>13.92954856378966</c:v>
                </c:pt>
                <c:pt idx="59">
                  <c:v>13.63169527697448</c:v>
                </c:pt>
                <c:pt idx="60">
                  <c:v>13.30694827469547</c:v>
                </c:pt>
                <c:pt idx="61">
                  <c:v>12.95966950407934</c:v>
                </c:pt>
                <c:pt idx="62">
                  <c:v>12.5943826418637</c:v>
                </c:pt>
                <c:pt idx="63">
                  <c:v>12.2154844117493</c:v>
                </c:pt>
                <c:pt idx="64">
                  <c:v>11.82824823216245</c:v>
                </c:pt>
                <c:pt idx="65">
                  <c:v>11.4364218308388</c:v>
                </c:pt>
                <c:pt idx="66">
                  <c:v>11.0453399579976</c:v>
                </c:pt>
                <c:pt idx="67">
                  <c:v>10.6588178851166</c:v>
                </c:pt>
                <c:pt idx="68">
                  <c:v>10.2811005701505</c:v>
                </c:pt>
                <c:pt idx="69">
                  <c:v>9.91569156592154</c:v>
                </c:pt>
                <c:pt idx="70">
                  <c:v>9.56593573888471</c:v>
                </c:pt>
                <c:pt idx="71">
                  <c:v>9.234955185563944</c:v>
                </c:pt>
                <c:pt idx="72">
                  <c:v>8.924839504614528</c:v>
                </c:pt>
                <c:pt idx="73">
                  <c:v>8.63756653676108</c:v>
                </c:pt>
                <c:pt idx="74">
                  <c:v>8.37442975351674</c:v>
                </c:pt>
                <c:pt idx="75">
                  <c:v>8.136580597771764</c:v>
                </c:pt>
                <c:pt idx="76">
                  <c:v>7.924282593041471</c:v>
                </c:pt>
                <c:pt idx="77">
                  <c:v>7.737631256366469</c:v>
                </c:pt>
                <c:pt idx="78">
                  <c:v>7.575996101558979</c:v>
                </c:pt>
                <c:pt idx="79">
                  <c:v>7.43882251487236</c:v>
                </c:pt>
                <c:pt idx="80">
                  <c:v>7.324920386863845</c:v>
                </c:pt>
                <c:pt idx="81">
                  <c:v>7.23274228811174</c:v>
                </c:pt>
                <c:pt idx="82">
                  <c:v>7.160282150003979</c:v>
                </c:pt>
                <c:pt idx="83">
                  <c:v>7.105801742811447</c:v>
                </c:pt>
                <c:pt idx="84">
                  <c:v>7.066985554871776</c:v>
                </c:pt>
                <c:pt idx="85">
                  <c:v>7.041527010599419</c:v>
                </c:pt>
                <c:pt idx="86">
                  <c:v>7.02689905407377</c:v>
                </c:pt>
                <c:pt idx="87">
                  <c:v>7.020822476140895</c:v>
                </c:pt>
                <c:pt idx="88">
                  <c:v>7.020620236179544</c:v>
                </c:pt>
                <c:pt idx="89">
                  <c:v>7.023775146187192</c:v>
                </c:pt>
                <c:pt idx="90">
                  <c:v>7.027922896287466</c:v>
                </c:pt>
                <c:pt idx="91">
                  <c:v>7.03079902601719</c:v>
                </c:pt>
                <c:pt idx="92">
                  <c:v>7.03012340125543</c:v>
                </c:pt>
                <c:pt idx="93">
                  <c:v>7.023763653917131</c:v>
                </c:pt>
                <c:pt idx="94">
                  <c:v>7.01004263253581</c:v>
                </c:pt>
                <c:pt idx="95">
                  <c:v>6.98744651351536</c:v>
                </c:pt>
                <c:pt idx="96">
                  <c:v>6.95400264649385</c:v>
                </c:pt>
                <c:pt idx="97">
                  <c:v>6.90882176959375</c:v>
                </c:pt>
                <c:pt idx="98">
                  <c:v>6.850712245493595</c:v>
                </c:pt>
                <c:pt idx="99">
                  <c:v>6.779123200139387</c:v>
                </c:pt>
                <c:pt idx="100">
                  <c:v>6.693344406981735</c:v>
                </c:pt>
                <c:pt idx="101">
                  <c:v>6.593205324550385</c:v>
                </c:pt>
                <c:pt idx="102">
                  <c:v>6.478513888868489</c:v>
                </c:pt>
                <c:pt idx="103">
                  <c:v>6.34942997782138</c:v>
                </c:pt>
                <c:pt idx="104">
                  <c:v>6.206601337939511</c:v>
                </c:pt>
                <c:pt idx="105">
                  <c:v>6.050448321826174</c:v>
                </c:pt>
                <c:pt idx="106">
                  <c:v>5.881860502361098</c:v>
                </c:pt>
                <c:pt idx="107">
                  <c:v>5.701615167431166</c:v>
                </c:pt>
                <c:pt idx="108">
                  <c:v>5.510962809035894</c:v>
                </c:pt>
                <c:pt idx="109">
                  <c:v>5.311425579752925</c:v>
                </c:pt>
                <c:pt idx="110">
                  <c:v>5.104196308714042</c:v>
                </c:pt>
                <c:pt idx="111">
                  <c:v>4.890850615016045</c:v>
                </c:pt>
                <c:pt idx="112">
                  <c:v>4.673122741362941</c:v>
                </c:pt>
                <c:pt idx="113">
                  <c:v>4.452424329940061</c:v>
                </c:pt>
                <c:pt idx="114">
                  <c:v>4.230566307492984</c:v>
                </c:pt>
                <c:pt idx="115">
                  <c:v>4.009431431337975</c:v>
                </c:pt>
                <c:pt idx="116">
                  <c:v>3.790545343454322</c:v>
                </c:pt>
                <c:pt idx="117">
                  <c:v>3.575652968932312</c:v>
                </c:pt>
                <c:pt idx="118">
                  <c:v>3.3663632528813</c:v>
                </c:pt>
                <c:pt idx="119">
                  <c:v>3.164215327664668</c:v>
                </c:pt>
                <c:pt idx="120">
                  <c:v>2.970668721967283</c:v>
                </c:pt>
                <c:pt idx="121">
                  <c:v>2.786987957410161</c:v>
                </c:pt>
                <c:pt idx="122">
                  <c:v>2.614431700066932</c:v>
                </c:pt>
                <c:pt idx="123">
                  <c:v>2.453953976636075</c:v>
                </c:pt>
                <c:pt idx="124">
                  <c:v>2.306454012710965</c:v>
                </c:pt>
                <c:pt idx="125">
                  <c:v>2.172588497587594</c:v>
                </c:pt>
                <c:pt idx="126">
                  <c:v>2.052862846170389</c:v>
                </c:pt>
                <c:pt idx="127">
                  <c:v>1.947621716831616</c:v>
                </c:pt>
                <c:pt idx="128">
                  <c:v>1.856941697726739</c:v>
                </c:pt>
                <c:pt idx="129">
                  <c:v>1.780698904674246</c:v>
                </c:pt>
                <c:pt idx="130">
                  <c:v>1.718745759174061</c:v>
                </c:pt>
                <c:pt idx="131">
                  <c:v>1.670543854227748</c:v>
                </c:pt>
                <c:pt idx="132">
                  <c:v>1.635520847194549</c:v>
                </c:pt>
                <c:pt idx="133">
                  <c:v>1.612878231079237</c:v>
                </c:pt>
                <c:pt idx="134">
                  <c:v>1.601740194449293</c:v>
                </c:pt>
                <c:pt idx="135">
                  <c:v>1.601103031332006</c:v>
                </c:pt>
                <c:pt idx="136">
                  <c:v>1.609791752482817</c:v>
                </c:pt>
                <c:pt idx="137">
                  <c:v>1.626611739188262</c:v>
                </c:pt>
                <c:pt idx="138">
                  <c:v>1.650307718844351</c:v>
                </c:pt>
                <c:pt idx="139">
                  <c:v>1.679590815196478</c:v>
                </c:pt>
                <c:pt idx="140">
                  <c:v>1.713071749122943</c:v>
                </c:pt>
                <c:pt idx="141">
                  <c:v>1.749514740554971</c:v>
                </c:pt>
                <c:pt idx="142">
                  <c:v>1.787608494576331</c:v>
                </c:pt>
                <c:pt idx="143">
                  <c:v>1.826092677617796</c:v>
                </c:pt>
                <c:pt idx="144">
                  <c:v>1.863801749903682</c:v>
                </c:pt>
                <c:pt idx="145">
                  <c:v>1.899654202352946</c:v>
                </c:pt>
                <c:pt idx="146">
                  <c:v>1.93262217881799</c:v>
                </c:pt>
                <c:pt idx="147">
                  <c:v>1.96184165327226</c:v>
                </c:pt>
                <c:pt idx="148">
                  <c:v>1.98650723102367</c:v>
                </c:pt>
                <c:pt idx="149">
                  <c:v>2.005970639294699</c:v>
                </c:pt>
                <c:pt idx="150">
                  <c:v>2.019673173448302</c:v>
                </c:pt>
                <c:pt idx="151">
                  <c:v>2.027229248501893</c:v>
                </c:pt>
                <c:pt idx="152">
                  <c:v>2.02835002375133</c:v>
                </c:pt>
                <c:pt idx="153">
                  <c:v>2.022879565108463</c:v>
                </c:pt>
                <c:pt idx="154">
                  <c:v>2.010751371937098</c:v>
                </c:pt>
                <c:pt idx="155">
                  <c:v>1.992065252550909</c:v>
                </c:pt>
                <c:pt idx="156">
                  <c:v>1.966999106313375</c:v>
                </c:pt>
                <c:pt idx="157">
                  <c:v>1.935812923095463</c:v>
                </c:pt>
                <c:pt idx="158">
                  <c:v>1.89884646475291</c:v>
                </c:pt>
                <c:pt idx="159">
                  <c:v>1.856586728603722</c:v>
                </c:pt>
                <c:pt idx="160">
                  <c:v>1.809461959876375</c:v>
                </c:pt>
                <c:pt idx="161">
                  <c:v>1.758063737131934</c:v>
                </c:pt>
                <c:pt idx="162">
                  <c:v>1.702943415924196</c:v>
                </c:pt>
                <c:pt idx="163">
                  <c:v>1.644759369436983</c:v>
                </c:pt>
                <c:pt idx="164">
                  <c:v>1.584094465918007</c:v>
                </c:pt>
                <c:pt idx="165">
                  <c:v>1.521611701731145</c:v>
                </c:pt>
                <c:pt idx="166">
                  <c:v>1.45792879093578</c:v>
                </c:pt>
                <c:pt idx="167">
                  <c:v>1.393686774359318</c:v>
                </c:pt>
                <c:pt idx="168">
                  <c:v>1.32944107373335</c:v>
                </c:pt>
                <c:pt idx="169">
                  <c:v>1.265805086818905</c:v>
                </c:pt>
                <c:pt idx="170">
                  <c:v>1.203313699753438</c:v>
                </c:pt>
                <c:pt idx="171">
                  <c:v>1.142405647085198</c:v>
                </c:pt>
                <c:pt idx="172">
                  <c:v>1.083586997516978</c:v>
                </c:pt>
                <c:pt idx="173">
                  <c:v>1.027233452557207</c:v>
                </c:pt>
                <c:pt idx="174">
                  <c:v>0.973673942671853</c:v>
                </c:pt>
                <c:pt idx="175">
                  <c:v>0.92321610158816</c:v>
                </c:pt>
                <c:pt idx="176">
                  <c:v>0.87609629201297</c:v>
                </c:pt>
                <c:pt idx="177">
                  <c:v>0.832511978747664</c:v>
                </c:pt>
                <c:pt idx="178">
                  <c:v>0.792583389585217</c:v>
                </c:pt>
                <c:pt idx="179">
                  <c:v>0.756384392379163</c:v>
                </c:pt>
                <c:pt idx="180">
                  <c:v>0.723944581149632</c:v>
                </c:pt>
                <c:pt idx="181">
                  <c:v>0.695270244697032</c:v>
                </c:pt>
                <c:pt idx="182">
                  <c:v>0.670263594961808</c:v>
                </c:pt>
                <c:pt idx="183">
                  <c:v>0.648850211213981</c:v>
                </c:pt>
                <c:pt idx="184">
                  <c:v>0.630867378491011</c:v>
                </c:pt>
                <c:pt idx="185">
                  <c:v>0.616137448954675</c:v>
                </c:pt>
                <c:pt idx="186">
                  <c:v>0.604481281356539</c:v>
                </c:pt>
                <c:pt idx="187">
                  <c:v>0.595653466449608</c:v>
                </c:pt>
                <c:pt idx="188">
                  <c:v>0.58936709584293</c:v>
                </c:pt>
                <c:pt idx="189">
                  <c:v>0.585400863012706</c:v>
                </c:pt>
                <c:pt idx="190">
                  <c:v>0.583436263409662</c:v>
                </c:pt>
                <c:pt idx="191">
                  <c:v>0.583186045516454</c:v>
                </c:pt>
                <c:pt idx="192">
                  <c:v>0.584335124901167</c:v>
                </c:pt>
                <c:pt idx="193">
                  <c:v>0.586622930735498</c:v>
                </c:pt>
                <c:pt idx="194">
                  <c:v>0.589708696732005</c:v>
                </c:pt>
                <c:pt idx="195">
                  <c:v>0.593317818061636</c:v>
                </c:pt>
                <c:pt idx="196">
                  <c:v>0.597179902481426</c:v>
                </c:pt>
                <c:pt idx="197">
                  <c:v>0.601014101013712</c:v>
                </c:pt>
                <c:pt idx="198">
                  <c:v>0.604576950333467</c:v>
                </c:pt>
                <c:pt idx="199">
                  <c:v>0.607626029853464</c:v>
                </c:pt>
                <c:pt idx="200">
                  <c:v>0.609939772116354</c:v>
                </c:pt>
                <c:pt idx="201">
                  <c:v>0.611382071104272</c:v>
                </c:pt>
                <c:pt idx="202">
                  <c:v>0.611739511677008</c:v>
                </c:pt>
                <c:pt idx="203">
                  <c:v>0.610917194854776</c:v>
                </c:pt>
                <c:pt idx="204">
                  <c:v>0.608785097605267</c:v>
                </c:pt>
                <c:pt idx="205">
                  <c:v>0.605286248272453</c:v>
                </c:pt>
                <c:pt idx="206">
                  <c:v>0.600364913374186</c:v>
                </c:pt>
                <c:pt idx="207">
                  <c:v>0.594003422690957</c:v>
                </c:pt>
                <c:pt idx="208">
                  <c:v>0.586208745822255</c:v>
                </c:pt>
                <c:pt idx="209">
                  <c:v>0.577008332242355</c:v>
                </c:pt>
                <c:pt idx="210">
                  <c:v>0.566463732217285</c:v>
                </c:pt>
                <c:pt idx="211">
                  <c:v>0.554653106361119</c:v>
                </c:pt>
                <c:pt idx="212">
                  <c:v>0.54168366199081</c:v>
                </c:pt>
                <c:pt idx="213">
                  <c:v>0.527647385034711</c:v>
                </c:pt>
                <c:pt idx="214">
                  <c:v>0.512703399558799</c:v>
                </c:pt>
                <c:pt idx="215">
                  <c:v>0.496965530141151</c:v>
                </c:pt>
                <c:pt idx="216">
                  <c:v>0.480600185081428</c:v>
                </c:pt>
                <c:pt idx="217">
                  <c:v>0.46376858227951</c:v>
                </c:pt>
                <c:pt idx="218">
                  <c:v>0.446602502633964</c:v>
                </c:pt>
                <c:pt idx="219">
                  <c:v>0.429276180506895</c:v>
                </c:pt>
                <c:pt idx="220">
                  <c:v>0.411938349062921</c:v>
                </c:pt>
                <c:pt idx="221">
                  <c:v>0.394734925269404</c:v>
                </c:pt>
                <c:pt idx="222">
                  <c:v>0.377809214285386</c:v>
                </c:pt>
                <c:pt idx="223">
                  <c:v>0.3612848861252</c:v>
                </c:pt>
                <c:pt idx="224">
                  <c:v>0.345276063940512</c:v>
                </c:pt>
                <c:pt idx="225">
                  <c:v>0.329900134001855</c:v>
                </c:pt>
                <c:pt idx="226">
                  <c:v>0.315238764040417</c:v>
                </c:pt>
                <c:pt idx="227">
                  <c:v>0.301369477386256</c:v>
                </c:pt>
                <c:pt idx="228">
                  <c:v>0.288359653741885</c:v>
                </c:pt>
                <c:pt idx="229">
                  <c:v>0.276246572635079</c:v>
                </c:pt>
                <c:pt idx="230">
                  <c:v>0.265066948452162</c:v>
                </c:pt>
                <c:pt idx="231">
                  <c:v>0.25483438192896</c:v>
                </c:pt>
                <c:pt idx="232">
                  <c:v>0.245556368972678</c:v>
                </c:pt>
                <c:pt idx="233">
                  <c:v>0.237220114946763</c:v>
                </c:pt>
                <c:pt idx="234">
                  <c:v>0.229803409836331</c:v>
                </c:pt>
                <c:pt idx="235">
                  <c:v>0.223275363687428</c:v>
                </c:pt>
                <c:pt idx="236">
                  <c:v>0.217590273381891</c:v>
                </c:pt>
                <c:pt idx="237">
                  <c:v>0.212701971583442</c:v>
                </c:pt>
                <c:pt idx="238">
                  <c:v>0.208554205720152</c:v>
                </c:pt>
                <c:pt idx="239">
                  <c:v>0.205078535917222</c:v>
                </c:pt>
                <c:pt idx="240">
                  <c:v>0.202218185764472</c:v>
                </c:pt>
                <c:pt idx="241">
                  <c:v>0.199896715183406</c:v>
                </c:pt>
                <c:pt idx="242">
                  <c:v>0.19804407277144</c:v>
                </c:pt>
                <c:pt idx="243">
                  <c:v>0.196591763930832</c:v>
                </c:pt>
                <c:pt idx="244">
                  <c:v>0.195467091530796</c:v>
                </c:pt>
                <c:pt idx="245">
                  <c:v>0.194602768936069</c:v>
                </c:pt>
                <c:pt idx="246">
                  <c:v>0.193929236375382</c:v>
                </c:pt>
                <c:pt idx="247">
                  <c:v>0.193385752522354</c:v>
                </c:pt>
                <c:pt idx="248">
                  <c:v>0.192913340296081</c:v>
                </c:pt>
                <c:pt idx="249">
                  <c:v>0.192454892677279</c:v>
                </c:pt>
                <c:pt idx="250">
                  <c:v>0.191958342209849</c:v>
                </c:pt>
                <c:pt idx="251">
                  <c:v>0.191381341267788</c:v>
                </c:pt>
                <c:pt idx="252">
                  <c:v>0.190679081095974</c:v>
                </c:pt>
                <c:pt idx="253">
                  <c:v>0.189821765444022</c:v>
                </c:pt>
                <c:pt idx="254">
                  <c:v>0.18877336902248</c:v>
                </c:pt>
                <c:pt idx="255">
                  <c:v>0.187509814155674</c:v>
                </c:pt>
                <c:pt idx="256">
                  <c:v>0.186013404789234</c:v>
                </c:pt>
                <c:pt idx="257">
                  <c:v>0.184269452166097</c:v>
                </c:pt>
                <c:pt idx="258">
                  <c:v>0.182268715645349</c:v>
                </c:pt>
                <c:pt idx="259">
                  <c:v>0.180003292887646</c:v>
                </c:pt>
                <c:pt idx="260">
                  <c:v>0.177477792095259</c:v>
                </c:pt>
                <c:pt idx="261">
                  <c:v>0.174687997117137</c:v>
                </c:pt>
                <c:pt idx="262">
                  <c:v>0.1716513527666</c:v>
                </c:pt>
                <c:pt idx="263">
                  <c:v>0.168375174143772</c:v>
                </c:pt>
                <c:pt idx="264">
                  <c:v>0.16487632849001</c:v>
                </c:pt>
                <c:pt idx="265">
                  <c:v>0.161168475670707</c:v>
                </c:pt>
                <c:pt idx="266">
                  <c:v>0.157280137606073</c:v>
                </c:pt>
                <c:pt idx="267">
                  <c:v>0.153230291721298</c:v>
                </c:pt>
                <c:pt idx="268">
                  <c:v>0.14904468964097</c:v>
                </c:pt>
                <c:pt idx="269">
                  <c:v>0.144753642113789</c:v>
                </c:pt>
                <c:pt idx="270">
                  <c:v>0.140382791384006</c:v>
                </c:pt>
                <c:pt idx="271">
                  <c:v>0.135965882092823</c:v>
                </c:pt>
                <c:pt idx="272">
                  <c:v>0.131530053408963</c:v>
                </c:pt>
                <c:pt idx="273">
                  <c:v>0.127107897686264</c:v>
                </c:pt>
                <c:pt idx="274">
                  <c:v>0.122725714480271</c:v>
                </c:pt>
                <c:pt idx="275">
                  <c:v>0.118418090116051</c:v>
                </c:pt>
                <c:pt idx="276">
                  <c:v>0.114205566759682</c:v>
                </c:pt>
                <c:pt idx="277">
                  <c:v>0.110120702899371</c:v>
                </c:pt>
                <c:pt idx="278">
                  <c:v>0.106184343193378</c:v>
                </c:pt>
                <c:pt idx="279">
                  <c:v>0.102418184899629</c:v>
                </c:pt>
                <c:pt idx="280">
                  <c:v>0.0988408997236383</c:v>
                </c:pt>
                <c:pt idx="281">
                  <c:v>0.0954660818351829</c:v>
                </c:pt>
                <c:pt idx="282">
                  <c:v>0.0923094977820508</c:v>
                </c:pt>
                <c:pt idx="283">
                  <c:v>0.0893770882943598</c:v>
                </c:pt>
                <c:pt idx="284">
                  <c:v>0.0866767677125979</c:v>
                </c:pt>
                <c:pt idx="285">
                  <c:v>0.0842090589991839</c:v>
                </c:pt>
                <c:pt idx="286">
                  <c:v>0.081972335176051</c:v>
                </c:pt>
                <c:pt idx="287">
                  <c:v>0.0799628868618858</c:v>
                </c:pt>
                <c:pt idx="288">
                  <c:v>0.0781733626141247</c:v>
                </c:pt>
                <c:pt idx="289">
                  <c:v>0.0765922293313798</c:v>
                </c:pt>
                <c:pt idx="290">
                  <c:v>0.0752079590600628</c:v>
                </c:pt>
                <c:pt idx="291">
                  <c:v>0.0740053736799973</c:v>
                </c:pt>
                <c:pt idx="292">
                  <c:v>0.0729665717601924</c:v>
                </c:pt>
                <c:pt idx="293">
                  <c:v>0.0720728275575311</c:v>
                </c:pt>
                <c:pt idx="294">
                  <c:v>0.0713081178806083</c:v>
                </c:pt>
                <c:pt idx="295">
                  <c:v>0.0706484327464265</c:v>
                </c:pt>
                <c:pt idx="296">
                  <c:v>0.0700770494927642</c:v>
                </c:pt>
                <c:pt idx="297">
                  <c:v>0.0695721172346158</c:v>
                </c:pt>
                <c:pt idx="298">
                  <c:v>0.069113094621284</c:v>
                </c:pt>
                <c:pt idx="299">
                  <c:v>0.0686875749982473</c:v>
                </c:pt>
                <c:pt idx="300">
                  <c:v>0.0682704487627966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4-E08B-4DDA-8270-3915DDE17A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78182288"/>
        <c:axId val="778981968"/>
      </c:scatterChart>
      <c:scatterChart>
        <c:scatterStyle val="lineMarker"/>
        <c:varyColors val="0"/>
        <c:ser>
          <c:idx val="5"/>
          <c:order val="5"/>
          <c:tx>
            <c:v>Expt</c:v>
          </c:tx>
          <c:spPr>
            <a:ln w="28575">
              <a:noFill/>
            </a:ln>
          </c:spPr>
          <c:marker>
            <c:symbol val="circle"/>
            <c:size val="2"/>
          </c:marker>
          <c:errBars>
            <c:errDir val="y"/>
            <c:errBarType val="both"/>
            <c:errValType val="cust"/>
            <c:noEndCap val="0"/>
            <c:plus>
              <c:numRef>
                <c:f>'13.5 MeV'!$AC$3:$AC$21</c:f>
                <c:numCache>
                  <c:formatCode>General</c:formatCode>
                  <c:ptCount val="19"/>
                  <c:pt idx="0">
                    <c:v>2.359199999999999</c:v>
                  </c:pt>
                  <c:pt idx="1">
                    <c:v>0.7855</c:v>
                  </c:pt>
                  <c:pt idx="2">
                    <c:v>0.6737</c:v>
                  </c:pt>
                  <c:pt idx="3">
                    <c:v>0.2893</c:v>
                  </c:pt>
                  <c:pt idx="4">
                    <c:v>0.5848</c:v>
                  </c:pt>
                  <c:pt idx="5">
                    <c:v>0.2726</c:v>
                  </c:pt>
                  <c:pt idx="6">
                    <c:v>0.2759</c:v>
                  </c:pt>
                  <c:pt idx="7">
                    <c:v>0.3443</c:v>
                  </c:pt>
                  <c:pt idx="8">
                    <c:v>0.3589</c:v>
                  </c:pt>
                  <c:pt idx="9">
                    <c:v>0.3571</c:v>
                  </c:pt>
                  <c:pt idx="10">
                    <c:v>0.3735</c:v>
                  </c:pt>
                  <c:pt idx="11">
                    <c:v>0.3417</c:v>
                  </c:pt>
                  <c:pt idx="12">
                    <c:v>0.3099</c:v>
                  </c:pt>
                  <c:pt idx="13">
                    <c:v>0.2255</c:v>
                  </c:pt>
                  <c:pt idx="14">
                    <c:v>0.2169</c:v>
                  </c:pt>
                  <c:pt idx="15">
                    <c:v>0.2137</c:v>
                  </c:pt>
                  <c:pt idx="16">
                    <c:v>0.1831</c:v>
                  </c:pt>
                  <c:pt idx="17">
                    <c:v>0.1827</c:v>
                  </c:pt>
                </c:numCache>
              </c:numRef>
            </c:plus>
            <c:minus>
              <c:numRef>
                <c:f>'13.5 MeV'!$AC$3:$AC$21</c:f>
                <c:numCache>
                  <c:formatCode>General</c:formatCode>
                  <c:ptCount val="19"/>
                  <c:pt idx="0">
                    <c:v>2.359199999999999</c:v>
                  </c:pt>
                  <c:pt idx="1">
                    <c:v>0.7855</c:v>
                  </c:pt>
                  <c:pt idx="2">
                    <c:v>0.6737</c:v>
                  </c:pt>
                  <c:pt idx="3">
                    <c:v>0.2893</c:v>
                  </c:pt>
                  <c:pt idx="4">
                    <c:v>0.5848</c:v>
                  </c:pt>
                  <c:pt idx="5">
                    <c:v>0.2726</c:v>
                  </c:pt>
                  <c:pt idx="6">
                    <c:v>0.2759</c:v>
                  </c:pt>
                  <c:pt idx="7">
                    <c:v>0.3443</c:v>
                  </c:pt>
                  <c:pt idx="8">
                    <c:v>0.3589</c:v>
                  </c:pt>
                  <c:pt idx="9">
                    <c:v>0.3571</c:v>
                  </c:pt>
                  <c:pt idx="10">
                    <c:v>0.3735</c:v>
                  </c:pt>
                  <c:pt idx="11">
                    <c:v>0.3417</c:v>
                  </c:pt>
                  <c:pt idx="12">
                    <c:v>0.3099</c:v>
                  </c:pt>
                  <c:pt idx="13">
                    <c:v>0.2255</c:v>
                  </c:pt>
                  <c:pt idx="14">
                    <c:v>0.2169</c:v>
                  </c:pt>
                  <c:pt idx="15">
                    <c:v>0.2137</c:v>
                  </c:pt>
                  <c:pt idx="16">
                    <c:v>0.1831</c:v>
                  </c:pt>
                  <c:pt idx="17">
                    <c:v>0.1827</c:v>
                  </c:pt>
                </c:numCache>
              </c:numRef>
            </c:minus>
          </c:errBars>
          <c:xVal>
            <c:numRef>
              <c:f>'13.5 MeV'!$AA$3:$AA$21</c:f>
              <c:numCache>
                <c:formatCode>General</c:formatCode>
                <c:ptCount val="19"/>
                <c:pt idx="0">
                  <c:v>0.67</c:v>
                </c:pt>
                <c:pt idx="1">
                  <c:v>1.9</c:v>
                </c:pt>
                <c:pt idx="2">
                  <c:v>2.5</c:v>
                </c:pt>
                <c:pt idx="3">
                  <c:v>2.9</c:v>
                </c:pt>
                <c:pt idx="4">
                  <c:v>3.1</c:v>
                </c:pt>
                <c:pt idx="5">
                  <c:v>3.5</c:v>
                </c:pt>
                <c:pt idx="6">
                  <c:v>4.1</c:v>
                </c:pt>
                <c:pt idx="7">
                  <c:v>4.4</c:v>
                </c:pt>
                <c:pt idx="8">
                  <c:v>5.0</c:v>
                </c:pt>
                <c:pt idx="9">
                  <c:v>5.6</c:v>
                </c:pt>
                <c:pt idx="10">
                  <c:v>5.9</c:v>
                </c:pt>
                <c:pt idx="11">
                  <c:v>6.5</c:v>
                </c:pt>
                <c:pt idx="12">
                  <c:v>7.1</c:v>
                </c:pt>
                <c:pt idx="13">
                  <c:v>7.4</c:v>
                </c:pt>
                <c:pt idx="14">
                  <c:v>8.0</c:v>
                </c:pt>
                <c:pt idx="15">
                  <c:v>8.6</c:v>
                </c:pt>
                <c:pt idx="16">
                  <c:v>8.9</c:v>
                </c:pt>
                <c:pt idx="17">
                  <c:v>9.5</c:v>
                </c:pt>
              </c:numCache>
            </c:numRef>
          </c:xVal>
          <c:yVal>
            <c:numRef>
              <c:f>'13.5 MeV'!$AB$3:$AB$21</c:f>
              <c:numCache>
                <c:formatCode>General</c:formatCode>
                <c:ptCount val="19"/>
                <c:pt idx="0">
                  <c:v>37.1814</c:v>
                </c:pt>
                <c:pt idx="1">
                  <c:v>24.3647</c:v>
                </c:pt>
                <c:pt idx="2">
                  <c:v>18.3987</c:v>
                </c:pt>
                <c:pt idx="3">
                  <c:v>15.2157</c:v>
                </c:pt>
                <c:pt idx="4">
                  <c:v>14.6158</c:v>
                </c:pt>
                <c:pt idx="5">
                  <c:v>13.5179</c:v>
                </c:pt>
                <c:pt idx="6">
                  <c:v>13.8599</c:v>
                </c:pt>
                <c:pt idx="7">
                  <c:v>13.7728</c:v>
                </c:pt>
                <c:pt idx="8">
                  <c:v>14.9976</c:v>
                </c:pt>
                <c:pt idx="9">
                  <c:v>14.8256</c:v>
                </c:pt>
                <c:pt idx="10">
                  <c:v>13.6812</c:v>
                </c:pt>
                <c:pt idx="11">
                  <c:v>11.4535</c:v>
                </c:pt>
                <c:pt idx="12">
                  <c:v>9.4207</c:v>
                </c:pt>
                <c:pt idx="13">
                  <c:v>8.066600000000004</c:v>
                </c:pt>
                <c:pt idx="14">
                  <c:v>7.4769</c:v>
                </c:pt>
                <c:pt idx="15">
                  <c:v>7.2413</c:v>
                </c:pt>
                <c:pt idx="16">
                  <c:v>6.692499999999992</c:v>
                </c:pt>
                <c:pt idx="17">
                  <c:v>6.673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E08B-4DDA-8270-3915DDE17A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78182288"/>
        <c:axId val="778981968"/>
      </c:scatterChart>
      <c:valAx>
        <c:axId val="778182288"/>
        <c:scaling>
          <c:orientation val="minMax"/>
          <c:max val="15.0"/>
          <c:min val="0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Angle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778981968"/>
        <c:crossesAt val="0.01"/>
        <c:crossBetween val="midCat"/>
      </c:valAx>
      <c:valAx>
        <c:axId val="778981968"/>
        <c:scaling>
          <c:logBase val="10.0"/>
          <c:orientation val="minMax"/>
          <c:min val="0.01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Differential cross-section (mb/Sr)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778182288"/>
        <c:crosses val="autoZero"/>
        <c:crossBetween val="midCat"/>
      </c:valAx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235094-3440-4D5C-B51D-BF76E5045FEF}" type="datetimeFigureOut">
              <a:rPr kumimoji="1" lang="ja-JP" altLang="en-US" smtClean="0"/>
              <a:t>2016/10/27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14D5B0-0356-4A5D-872F-D5AA8FE6203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4521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err="1" smtClean="0"/>
              <a:t>Ktau</a:t>
            </a:r>
            <a:r>
              <a:rPr kumimoji="1" lang="en-US" altLang="ja-JP" dirty="0" smtClean="0"/>
              <a:t> </a:t>
            </a:r>
            <a:r>
              <a:rPr kumimoji="1" lang="ja-JP" altLang="en-US" dirty="0" smtClean="0"/>
              <a:t>から何が決定できるかをもう少し主張する。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左側の絵は必要ないか。。。</a:t>
            </a:r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FAB7B-B55C-1240-8E8B-06AE2C88F57B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63632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We performed the pilot</a:t>
            </a:r>
            <a:r>
              <a:rPr kumimoji="1" lang="en-US" altLang="ja-JP" baseline="0" dirty="0" smtClean="0"/>
              <a:t> experiment using 132Xe at 100 MeV/u at HIMAC in Chiba.</a:t>
            </a:r>
          </a:p>
          <a:p>
            <a:r>
              <a:rPr kumimoji="1" lang="en-US" altLang="ja-JP" baseline="0" dirty="0" smtClean="0"/>
              <a:t>We could operate a high intensity </a:t>
            </a:r>
            <a:r>
              <a:rPr kumimoji="1" lang="en-US" altLang="ja-JP" baseline="0" dirty="0" err="1" smtClean="0"/>
              <a:t>Xe</a:t>
            </a:r>
            <a:r>
              <a:rPr kumimoji="1" lang="en-US" altLang="ja-JP" baseline="0" dirty="0" smtClean="0"/>
              <a:t> beam of 100 kHz. This is same condition with the proposed experiment.</a:t>
            </a:r>
          </a:p>
          <a:p>
            <a:r>
              <a:rPr kumimoji="1" lang="en-US" altLang="ja-JP" baseline="0" dirty="0" smtClean="0"/>
              <a:t>We use 3 GEMs with 0.4-atomospheric pressure pure deuterium.</a:t>
            </a:r>
          </a:p>
          <a:p>
            <a:r>
              <a:rPr kumimoji="1" lang="en-US" altLang="ja-JP" baseline="0" dirty="0" smtClean="0"/>
              <a:t>Right figure shows the correlation between the pulse height and time in each readout pad.  </a:t>
            </a:r>
          </a:p>
          <a:p>
            <a:r>
              <a:rPr kumimoji="1" lang="en-US" altLang="ja-JP" baseline="0" dirty="0" smtClean="0"/>
              <a:t>In the blue circle the signals from beam particles are shown and in the red circle, the signal from recoiled particles are seen.</a:t>
            </a:r>
          </a:p>
          <a:p>
            <a:r>
              <a:rPr kumimoji="1" lang="en-US" altLang="ja-JP" baseline="0" dirty="0" smtClean="0"/>
              <a:t>The other part may be delta-rays, which means our readout system is sensitive to such a low energy deposition.</a:t>
            </a:r>
          </a:p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D7F08F-58EA-B849-8005-23F70100D186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7578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We performed the pilot</a:t>
            </a:r>
            <a:r>
              <a:rPr kumimoji="1" lang="en-US" altLang="ja-JP" baseline="0" dirty="0" smtClean="0"/>
              <a:t> experiment using 132Xe at 100 MeV/u at HIMAC in Chiba.</a:t>
            </a:r>
          </a:p>
          <a:p>
            <a:r>
              <a:rPr kumimoji="1" lang="en-US" altLang="ja-JP" baseline="0" dirty="0" smtClean="0"/>
              <a:t>We could operate a high intensity </a:t>
            </a:r>
            <a:r>
              <a:rPr kumimoji="1" lang="en-US" altLang="ja-JP" baseline="0" dirty="0" err="1" smtClean="0"/>
              <a:t>Xe</a:t>
            </a:r>
            <a:r>
              <a:rPr kumimoji="1" lang="en-US" altLang="ja-JP" baseline="0" dirty="0" smtClean="0"/>
              <a:t> beam of 100 kHz. This is same condition with the proposed experiment.</a:t>
            </a:r>
          </a:p>
          <a:p>
            <a:r>
              <a:rPr kumimoji="1" lang="en-US" altLang="ja-JP" baseline="0" dirty="0" smtClean="0"/>
              <a:t>We use 3 GEMs with 0.4-atomospheric pressure pure deuterium.</a:t>
            </a:r>
          </a:p>
          <a:p>
            <a:r>
              <a:rPr kumimoji="1" lang="en-US" altLang="ja-JP" baseline="0" dirty="0" smtClean="0"/>
              <a:t>Right figure shows the correlation between the pulse height and time in each readout pad.  </a:t>
            </a:r>
          </a:p>
          <a:p>
            <a:r>
              <a:rPr kumimoji="1" lang="en-US" altLang="ja-JP" baseline="0" dirty="0" smtClean="0"/>
              <a:t>In the blue circle the signals from beam particles are shown and in the red circle, the signal from recoiled particles are seen.</a:t>
            </a:r>
          </a:p>
          <a:p>
            <a:r>
              <a:rPr kumimoji="1" lang="en-US" altLang="ja-JP" baseline="0" dirty="0" smtClean="0"/>
              <a:t>The other part may be delta-rays, which means our readout system is sensitive to such a low energy deposition.</a:t>
            </a:r>
          </a:p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D7F08F-58EA-B849-8005-23F70100D186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54344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132Sn </a:t>
            </a:r>
            <a:r>
              <a:rPr kumimoji="1" lang="ja-JP" altLang="en-US" dirty="0" smtClean="0"/>
              <a:t>を測定する。新しい</a:t>
            </a:r>
            <a:r>
              <a:rPr kumimoji="1" lang="en-US" altLang="ja-JP" dirty="0" smtClean="0"/>
              <a:t>!!</a:t>
            </a:r>
          </a:p>
          <a:p>
            <a:endParaRPr kumimoji="1" lang="en-US" altLang="ja-JP" dirty="0" smtClean="0"/>
          </a:p>
          <a:p>
            <a:r>
              <a:rPr kumimoji="1" lang="ja-JP" altLang="en-US" dirty="0" smtClean="0"/>
              <a:t>中性子と陽子の差があった場合にはアイソスカラーとはどう思えばよいのか</a:t>
            </a:r>
            <a:r>
              <a:rPr kumimoji="1" lang="en-US" altLang="ja-JP" dirty="0" smtClean="0"/>
              <a:t>?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FAB7B-B55C-1240-8E8B-06AE2C88F57B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94713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132Sn </a:t>
            </a:r>
            <a:r>
              <a:rPr kumimoji="1" lang="ja-JP" altLang="en-US" dirty="0" smtClean="0"/>
              <a:t>を測定する。新しい</a:t>
            </a:r>
            <a:r>
              <a:rPr kumimoji="1" lang="en-US" altLang="ja-JP" dirty="0" smtClean="0"/>
              <a:t>!!</a:t>
            </a:r>
          </a:p>
          <a:p>
            <a:endParaRPr kumimoji="1" lang="en-US" altLang="ja-JP" dirty="0" smtClean="0"/>
          </a:p>
          <a:p>
            <a:r>
              <a:rPr kumimoji="1" lang="ja-JP" altLang="en-US" dirty="0" smtClean="0"/>
              <a:t>中性子と陽子の差があった場合にはアイソスカラーとはどう思えばよいのか</a:t>
            </a:r>
            <a:r>
              <a:rPr kumimoji="1" lang="en-US" altLang="ja-JP" dirty="0" smtClean="0"/>
              <a:t>?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FAB7B-B55C-1240-8E8B-06AE2C88F57B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38008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The</a:t>
            </a:r>
            <a:r>
              <a:rPr kumimoji="1" lang="en-US" altLang="ja-JP" baseline="0" dirty="0" smtClean="0"/>
              <a:t> (</a:t>
            </a:r>
            <a:r>
              <a:rPr kumimoji="1" lang="en-US" altLang="ja-JP" baseline="0" dirty="0" err="1" smtClean="0"/>
              <a:t>d,d</a:t>
            </a:r>
            <a:r>
              <a:rPr kumimoji="1" lang="en-US" altLang="ja-JP" baseline="0" dirty="0" smtClean="0"/>
              <a:t>’) on 208Pb was measured recently at RCNP D. Patel and U. </a:t>
            </a:r>
            <a:r>
              <a:rPr kumimoji="1" lang="en-US" altLang="ja-JP" baseline="0" dirty="0" err="1" smtClean="0"/>
              <a:t>Garg</a:t>
            </a:r>
            <a:r>
              <a:rPr kumimoji="1" lang="en-US" altLang="ja-JP" baseline="0" dirty="0" smtClean="0"/>
              <a:t> et al.</a:t>
            </a:r>
          </a:p>
          <a:p>
            <a:r>
              <a:rPr kumimoji="1" lang="en-US" altLang="ja-JP" baseline="0" dirty="0" smtClean="0"/>
              <a:t>They obtained good optical potential parameters.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D7F08F-58EA-B849-8005-23F70100D186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10804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They performed</a:t>
            </a:r>
            <a:r>
              <a:rPr kumimoji="1" lang="en-US" altLang="ja-JP" baseline="0" dirty="0" smtClean="0"/>
              <a:t> the </a:t>
            </a:r>
            <a:r>
              <a:rPr kumimoji="1" lang="en-US" altLang="ja-JP" baseline="0" dirty="0" err="1" smtClean="0"/>
              <a:t>multipole</a:t>
            </a:r>
            <a:r>
              <a:rPr kumimoji="1" lang="en-US" altLang="ja-JP" baseline="0" dirty="0" smtClean="0"/>
              <a:t> decomposition analysis using obtained optical model parameters.</a:t>
            </a:r>
          </a:p>
          <a:p>
            <a:r>
              <a:rPr kumimoji="1" lang="en-US" altLang="ja-JP" baseline="0" dirty="0" smtClean="0"/>
              <a:t>An example of the decomposition shown in this figure.</a:t>
            </a:r>
          </a:p>
          <a:p>
            <a:r>
              <a:rPr kumimoji="1" lang="en-US" altLang="ja-JP" baseline="0" dirty="0" smtClean="0"/>
              <a:t>Right figure shows the monopole strength in 208Pb deduced using (</a:t>
            </a:r>
            <a:r>
              <a:rPr kumimoji="1" lang="en-US" altLang="ja-JP" baseline="0" dirty="0" err="1" smtClean="0"/>
              <a:t>d,d</a:t>
            </a:r>
            <a:r>
              <a:rPr kumimoji="1" lang="en-US" altLang="ja-JP" baseline="0" dirty="0" smtClean="0"/>
              <a:t>’) reaction.</a:t>
            </a:r>
          </a:p>
          <a:p>
            <a:r>
              <a:rPr kumimoji="1" lang="en-US" altLang="ja-JP" baseline="0" dirty="0" smtClean="0"/>
              <a:t>This result reveals that the (</a:t>
            </a:r>
            <a:r>
              <a:rPr kumimoji="1" lang="en-US" altLang="ja-JP" baseline="0" dirty="0" err="1" smtClean="0"/>
              <a:t>d,d</a:t>
            </a:r>
            <a:r>
              <a:rPr kumimoji="1" lang="en-US" altLang="ja-JP" baseline="0" dirty="0" smtClean="0"/>
              <a:t>’) reaction also can be used to effectively deduce the GMR.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// We have also 116Sn data and optical model parameter.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D7F08F-58EA-B849-8005-23F70100D186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3638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Is</a:t>
            </a:r>
            <a:r>
              <a:rPr kumimoji="1" lang="en-US" altLang="ja-JP" baseline="0" dirty="0" smtClean="0"/>
              <a:t> the neutron matter soft or hard? To answer this question, symmetry term in the equation of state of nuclear matter is important.</a:t>
            </a:r>
          </a:p>
          <a:p>
            <a:r>
              <a:rPr kumimoji="1" lang="en-US" altLang="ja-JP" baseline="0" dirty="0" err="1" smtClean="0"/>
              <a:t>Ktau</a:t>
            </a:r>
            <a:r>
              <a:rPr kumimoji="1" lang="en-US" altLang="ja-JP" baseline="0" dirty="0" smtClean="0"/>
              <a:t> is one of the key values and consists of incompressibility of asymmetric matter, so-called slope parameter L, incompressibility of symmetric matter K0 and </a:t>
            </a:r>
            <a:r>
              <a:rPr kumimoji="1" lang="en-US" altLang="ja-JP" baseline="0" dirty="0" err="1" smtClean="0"/>
              <a:t>skewness</a:t>
            </a:r>
            <a:r>
              <a:rPr kumimoji="1" lang="en-US" altLang="ja-JP" baseline="0" dirty="0" smtClean="0"/>
              <a:t> parameter Q0</a:t>
            </a:r>
            <a:r>
              <a:rPr kumimoji="1" lang="en-US" altLang="ja-JP" dirty="0" smtClean="0"/>
              <a:t> .</a:t>
            </a:r>
          </a:p>
          <a:p>
            <a:endParaRPr kumimoji="1" lang="en-US" altLang="ja-JP" dirty="0" smtClean="0"/>
          </a:p>
          <a:p>
            <a:r>
              <a:rPr kumimoji="1" lang="en-US" altLang="ja-JP" dirty="0" err="1" smtClean="0"/>
              <a:t>Ktau</a:t>
            </a:r>
            <a:r>
              <a:rPr kumimoji="1" lang="en-US" altLang="ja-JP" baseline="0" dirty="0" smtClean="0"/>
              <a:t> is a coefficient of asymmetric term in nuclear incompressibility.</a:t>
            </a:r>
          </a:p>
          <a:p>
            <a:r>
              <a:rPr kumimoji="1" lang="en-US" altLang="ja-JP" baseline="0" dirty="0" smtClean="0"/>
              <a:t>The incompressibility is directly connected with the energy of ISGMR.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Then the </a:t>
            </a:r>
            <a:r>
              <a:rPr kumimoji="1" lang="en-US" altLang="ja-JP" baseline="0" dirty="0" err="1" smtClean="0"/>
              <a:t>Ktau</a:t>
            </a:r>
            <a:r>
              <a:rPr kumimoji="1" lang="en-US" altLang="ja-JP" baseline="0" dirty="0" smtClean="0"/>
              <a:t> parameter can be directly obtained through the measurement of ISGMR along the isotopic chain.</a:t>
            </a:r>
          </a:p>
          <a:p>
            <a:r>
              <a:rPr kumimoji="1" lang="en-US" altLang="ja-JP" baseline="0" dirty="0" smtClean="0"/>
              <a:t>//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Is</a:t>
            </a:r>
            <a:r>
              <a:rPr kumimoji="1" lang="en-US" altLang="ja-JP" baseline="0" dirty="0" smtClean="0"/>
              <a:t> neutron matter soft or hard? To answer this question we need to study the symmetry term of the equation of state of nuclear matter.</a:t>
            </a:r>
          </a:p>
          <a:p>
            <a:r>
              <a:rPr kumimoji="1" lang="en-US" altLang="ja-JP" baseline="0" dirty="0" smtClean="0"/>
              <a:t>The equation of state is an essential equation to describe the bulk property.</a:t>
            </a:r>
          </a:p>
          <a:p>
            <a:r>
              <a:rPr kumimoji="1" lang="en-US" altLang="ja-JP" baseline="0" dirty="0" err="1" smtClean="0"/>
              <a:t>Ktau</a:t>
            </a:r>
            <a:r>
              <a:rPr kumimoji="1" lang="en-US" altLang="ja-JP" baseline="0" dirty="0" smtClean="0"/>
              <a:t> parameter has relationship with symmetric terms and can be measured directly as follows.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err="1" smtClean="0"/>
              <a:t>Ktau</a:t>
            </a:r>
            <a:r>
              <a:rPr kumimoji="1" lang="en-US" altLang="ja-JP" baseline="0" dirty="0" smtClean="0"/>
              <a:t> parameter is the coefficient of asymmetric term in the expansion of nuclear incompressibility.</a:t>
            </a:r>
          </a:p>
          <a:p>
            <a:r>
              <a:rPr kumimoji="1" lang="en-US" altLang="ja-JP" baseline="0" dirty="0" smtClean="0"/>
              <a:t>Since the ambiguity in volume term and Coulomb term can be assumed to be small, we can deduce the </a:t>
            </a:r>
            <a:r>
              <a:rPr kumimoji="1" lang="en-US" altLang="ja-JP" baseline="0" dirty="0" err="1" smtClean="0"/>
              <a:t>Ktau</a:t>
            </a:r>
            <a:r>
              <a:rPr kumimoji="1" lang="en-US" altLang="ja-JP" baseline="0" dirty="0" smtClean="0"/>
              <a:t> parameter from the measurements of the nuclear incompressibility in isotopic chain.</a:t>
            </a:r>
          </a:p>
          <a:p>
            <a:r>
              <a:rPr kumimoji="1" lang="en-US" altLang="ja-JP" baseline="0" dirty="0" smtClean="0"/>
              <a:t>The nuclear incompressibility and the energy of giant monopole resonance have a direct connection described like this.</a:t>
            </a:r>
          </a:p>
          <a:p>
            <a:r>
              <a:rPr kumimoji="1" lang="en-US" altLang="ja-JP" baseline="0" dirty="0" smtClean="0"/>
              <a:t>We need to measure the Giant Monopole Resonance in unstable nuclei far from stability line.</a:t>
            </a:r>
          </a:p>
          <a:p>
            <a:endParaRPr kumimoji="1" lang="en-US" altLang="ja-JP" baseline="0" dirty="0" smtClean="0"/>
          </a:p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D7F08F-58EA-B849-8005-23F70100D186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7934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N</a:t>
            </a:r>
            <a:r>
              <a:rPr kumimoji="1" lang="en-US" altLang="ja-JP" baseline="0" dirty="0" smtClean="0"/>
              <a:t> / Z </a:t>
            </a:r>
            <a:r>
              <a:rPr kumimoji="1" lang="ja-JP" altLang="en-US" baseline="0" dirty="0" smtClean="0"/>
              <a:t>の比を変えることにより</a:t>
            </a:r>
            <a:r>
              <a:rPr kumimoji="1" lang="en-US" altLang="ja-JP" baseline="0" dirty="0" smtClean="0"/>
              <a:t> </a:t>
            </a:r>
            <a:r>
              <a:rPr kumimoji="1" lang="en-US" altLang="ja-JP" baseline="0" dirty="0" err="1" smtClean="0"/>
              <a:t>Ktau</a:t>
            </a:r>
            <a:r>
              <a:rPr kumimoji="1" lang="en-US" altLang="ja-JP" baseline="0" dirty="0" smtClean="0"/>
              <a:t> </a:t>
            </a:r>
            <a:r>
              <a:rPr kumimoji="1" lang="ja-JP" altLang="en-US" baseline="0" dirty="0" smtClean="0"/>
              <a:t>を導出することができる</a:t>
            </a:r>
            <a:endParaRPr kumimoji="1" lang="en-US" altLang="ja-JP" baseline="0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FAB7B-B55C-1240-8E8B-06AE2C88F57B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4736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D7F08F-58EA-B849-8005-23F70100D186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8484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132Sn </a:t>
            </a:r>
            <a:r>
              <a:rPr kumimoji="1" lang="ja-JP" altLang="en-US" dirty="0" smtClean="0"/>
              <a:t>を測定する。新しい</a:t>
            </a:r>
            <a:r>
              <a:rPr kumimoji="1" lang="en-US" altLang="ja-JP" dirty="0" smtClean="0"/>
              <a:t>!!</a:t>
            </a:r>
          </a:p>
          <a:p>
            <a:endParaRPr kumimoji="1" lang="en-US" altLang="ja-JP" dirty="0" smtClean="0"/>
          </a:p>
          <a:p>
            <a:r>
              <a:rPr kumimoji="1" lang="ja-JP" altLang="en-US" dirty="0" smtClean="0"/>
              <a:t>中性子と陽子の差があった場合にはアイソスカラーとはどう思えばよいのか</a:t>
            </a:r>
            <a:r>
              <a:rPr kumimoji="1" lang="en-US" altLang="ja-JP" dirty="0" smtClean="0"/>
              <a:t>?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FAB7B-B55C-1240-8E8B-06AE2C88F57B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4740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We will perform (</a:t>
            </a:r>
            <a:r>
              <a:rPr kumimoji="1" lang="en-US" altLang="ja-JP" dirty="0" err="1" smtClean="0"/>
              <a:t>d,d</a:t>
            </a:r>
            <a:r>
              <a:rPr kumimoji="1" lang="en-US" altLang="ja-JP" dirty="0" smtClean="0"/>
              <a:t>’) measurement</a:t>
            </a:r>
            <a:r>
              <a:rPr kumimoji="1" lang="en-US" altLang="ja-JP" baseline="0" dirty="0" smtClean="0"/>
              <a:t> in inverse kinematics.</a:t>
            </a:r>
          </a:p>
          <a:p>
            <a:r>
              <a:rPr kumimoji="1" lang="en-US" altLang="ja-JP" baseline="0" dirty="0" smtClean="0"/>
              <a:t>The 132Sn beam bombard the deuterium target and we measure the recoiled deuteron.</a:t>
            </a:r>
          </a:p>
          <a:p>
            <a:r>
              <a:rPr kumimoji="1" lang="en-US" altLang="ja-JP" baseline="0" dirty="0" smtClean="0"/>
              <a:t>Missing mass spectroscopy in inverse kinematics can covers whole excitation energy region including ground state and</a:t>
            </a:r>
          </a:p>
          <a:p>
            <a:r>
              <a:rPr kumimoji="1" lang="en-US" altLang="ja-JP" baseline="0" dirty="0" smtClean="0"/>
              <a:t>the measured excitation energy does not depend on the decay property.</a:t>
            </a:r>
          </a:p>
          <a:p>
            <a:r>
              <a:rPr kumimoji="1" lang="en-US" altLang="ja-JP" baseline="0" dirty="0" smtClean="0"/>
              <a:t>However, the energy of recoiled deuteron is low in the region of interest.</a:t>
            </a:r>
          </a:p>
          <a:p>
            <a:r>
              <a:rPr kumimoji="1" lang="en-US" altLang="ja-JP" baseline="0" dirty="0" smtClean="0"/>
              <a:t>Right up figure shows the angular distribution using spherical Bessel function for the simplicity.</a:t>
            </a:r>
          </a:p>
          <a:p>
            <a:r>
              <a:rPr kumimoji="1" lang="en-US" altLang="ja-JP" baseline="0" dirty="0" smtClean="0"/>
              <a:t>To extract the monopole energy we need cover the forward angle.</a:t>
            </a:r>
          </a:p>
          <a:p>
            <a:r>
              <a:rPr kumimoji="1" lang="en-US" altLang="ja-JP" baseline="0" dirty="0" smtClean="0"/>
              <a:t>Right down figure shows the kinematical curve of recoiled deuteron. Horizontal axis show the angle and vertical axis shows the total kinetic energy.</a:t>
            </a:r>
          </a:p>
          <a:p>
            <a:r>
              <a:rPr kumimoji="1" lang="en-US" altLang="ja-JP" baseline="0" dirty="0" smtClean="0"/>
              <a:t>Vertical line around 90 degrees corresponds to the elastic scattering and curves perpendicular to this line indicate the scattering angle in the center-of-mass frame.</a:t>
            </a:r>
          </a:p>
          <a:p>
            <a:r>
              <a:rPr kumimoji="1" lang="en-US" altLang="ja-JP" baseline="0" dirty="0" smtClean="0"/>
              <a:t>We need to measure the low energy recoiled particles below 0.5 MeV.</a:t>
            </a:r>
          </a:p>
          <a:p>
            <a:r>
              <a:rPr kumimoji="1" lang="en-US" altLang="ja-JP" baseline="0" dirty="0" smtClean="0"/>
              <a:t>To measure such a low energy recoiled particle, we have developed an active target,</a:t>
            </a:r>
          </a:p>
          <a:p>
            <a:r>
              <a:rPr kumimoji="1" lang="en-US" altLang="ja-JP" baseline="0" dirty="0" smtClean="0"/>
              <a:t>which provide two function of target and 3-D tracker at the same time.</a:t>
            </a:r>
          </a:p>
          <a:p>
            <a:r>
              <a:rPr kumimoji="1" lang="en-US" altLang="ja-JP" baseline="0" dirty="0" smtClean="0"/>
              <a:t>//</a:t>
            </a:r>
          </a:p>
          <a:p>
            <a:endParaRPr kumimoji="1" lang="en-US" altLang="ja-JP" dirty="0" smtClean="0"/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I</a:t>
            </a:r>
            <a:r>
              <a:rPr kumimoji="1" lang="en-US" altLang="ja-JP" baseline="0" dirty="0" smtClean="0"/>
              <a:t> will explain the measurement of (</a:t>
            </a:r>
            <a:r>
              <a:rPr kumimoji="1" lang="en-US" altLang="ja-JP" baseline="0" dirty="0" err="1" smtClean="0"/>
              <a:t>d,d</a:t>
            </a:r>
            <a:r>
              <a:rPr kumimoji="1" lang="en-US" altLang="ja-JP" baseline="0" dirty="0" smtClean="0"/>
              <a:t>’) in inverse kinematics.</a:t>
            </a:r>
          </a:p>
          <a:p>
            <a:r>
              <a:rPr kumimoji="1" lang="en-US" altLang="ja-JP" baseline="0" dirty="0" smtClean="0"/>
              <a:t>In this measurement the beam is 132Sn, and target is deuteron since we can not make 132Sn as a fixed target for now.</a:t>
            </a:r>
          </a:p>
          <a:p>
            <a:r>
              <a:rPr kumimoji="1" lang="en-US" altLang="ja-JP" dirty="0" smtClean="0"/>
              <a:t>We perform</a:t>
            </a:r>
            <a:r>
              <a:rPr kumimoji="1" lang="en-US" altLang="ja-JP" baseline="0" dirty="0" smtClean="0"/>
              <a:t> missing mass spectroscopy. This has two advantages. We can measure whole excitation energy region including ground state.</a:t>
            </a:r>
          </a:p>
          <a:p>
            <a:r>
              <a:rPr kumimoji="1" lang="en-US" altLang="ja-JP" baseline="0" dirty="0" smtClean="0"/>
              <a:t>And the measured excitation spectrum does not depend on the decay property.</a:t>
            </a:r>
          </a:p>
          <a:p>
            <a:r>
              <a:rPr kumimoji="1" lang="en-US" altLang="ja-JP" baseline="0" dirty="0" smtClean="0"/>
              <a:t>However we need to measure very low energy recoil particles. Bottom figure shows the kinematical correlation of recoiled deuterons.</a:t>
            </a:r>
          </a:p>
          <a:p>
            <a:r>
              <a:rPr kumimoji="1" lang="en-US" altLang="ja-JP" baseline="0" dirty="0" smtClean="0"/>
              <a:t>Horizontal axis shows the recoiling angle of deuteron in laboratory frame and vertical axis shows the total kinetic energy of deuteron.</a:t>
            </a:r>
          </a:p>
          <a:p>
            <a:r>
              <a:rPr kumimoji="1" lang="en-US" altLang="ja-JP" baseline="0" dirty="0" smtClean="0"/>
              <a:t>The vertical line at 90 degree corresponds to the elastic scattering namely the excitation energy is zero.</a:t>
            </a:r>
          </a:p>
          <a:p>
            <a:r>
              <a:rPr kumimoji="1" lang="en-US" altLang="ja-JP" baseline="0" dirty="0" smtClean="0"/>
              <a:t>The next line corresponds to 5 MeV excitation energy etc. The perpendicular curves displays the center of mass angle by 1 degree step.</a:t>
            </a:r>
          </a:p>
          <a:p>
            <a:r>
              <a:rPr kumimoji="1" lang="en-US" altLang="ja-JP" baseline="0" dirty="0" smtClean="0"/>
              <a:t>The region on interest is hatched region and the lowest energy is around 0.3 MeV.</a:t>
            </a:r>
          </a:p>
          <a:p>
            <a:r>
              <a:rPr kumimoji="1" lang="en-US" altLang="ja-JP" baseline="0" dirty="0" smtClean="0"/>
              <a:t>If we use the solid target such a low energy particle can not exit from the target.</a:t>
            </a:r>
          </a:p>
          <a:p>
            <a:r>
              <a:rPr kumimoji="1" lang="en-US" altLang="ja-JP" baseline="0" dirty="0" smtClean="0"/>
              <a:t>We need to use gas target and put the tracking detector near the reaction point.</a:t>
            </a:r>
          </a:p>
          <a:p>
            <a:r>
              <a:rPr kumimoji="1" lang="en-US" altLang="ja-JP" baseline="0" dirty="0" smtClean="0"/>
              <a:t>Active Target system provide these functions at the same time.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21978-269C-AF42-BAD6-40ACF40B4C76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54955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We</a:t>
            </a:r>
            <a:r>
              <a:rPr kumimoji="1" lang="en-US" altLang="ja-JP" baseline="0" dirty="0" smtClean="0"/>
              <a:t> developed the CNS Active Target.</a:t>
            </a:r>
          </a:p>
          <a:p>
            <a:r>
              <a:rPr kumimoji="1" lang="en-US" altLang="ja-JP" baseline="0" dirty="0" smtClean="0"/>
              <a:t>The Active Target system consists of Time projection chamber and Si array.</a:t>
            </a:r>
          </a:p>
          <a:p>
            <a:r>
              <a:rPr kumimoji="1" lang="en-US" altLang="ja-JP" baseline="0" dirty="0" smtClean="0"/>
              <a:t>The TPC is used to measure the track and the range of low energy and Si array is used to measure the total energy of high energy particles.</a:t>
            </a:r>
          </a:p>
          <a:p>
            <a:r>
              <a:rPr kumimoji="1" lang="en-US" altLang="ja-JP" baseline="0" dirty="0" smtClean="0"/>
              <a:t>TPC is like 3D camera and can track beam and recoiled particle at the same time.</a:t>
            </a:r>
          </a:p>
          <a:p>
            <a:r>
              <a:rPr kumimoji="1" lang="en-US" altLang="ja-JP" baseline="0" dirty="0" smtClean="0"/>
              <a:t>We can measure the 4-mementa of them. The resolution of energy and angle is around 10% and 2 degrees respectively.</a:t>
            </a:r>
          </a:p>
          <a:p>
            <a:r>
              <a:rPr kumimoji="1" lang="en-US" altLang="ja-JP" baseline="0" dirty="0" smtClean="0"/>
              <a:t>Then we can convert them to the excitation energy and scattering angle.</a:t>
            </a:r>
          </a:p>
          <a:p>
            <a:r>
              <a:rPr kumimoji="1" lang="en-US" altLang="ja-JP" baseline="0" dirty="0" smtClean="0"/>
              <a:t>The expected resolutions of excitation energy and scattering angle are 1 MEV and 0.5 degrees.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D7F08F-58EA-B849-8005-23F70100D186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79998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In order to estimate the yield,</a:t>
            </a:r>
            <a:r>
              <a:rPr kumimoji="1" lang="en-US" altLang="ja-JP" baseline="0" dirty="0" smtClean="0"/>
              <a:t> I obtained the geometrical efficiency by using simple </a:t>
            </a:r>
            <a:r>
              <a:rPr kumimoji="1" lang="en-US" altLang="ja-JP" baseline="0" dirty="0" err="1" smtClean="0"/>
              <a:t>monte-calro</a:t>
            </a:r>
            <a:r>
              <a:rPr kumimoji="1" lang="en-US" altLang="ja-JP" baseline="0" dirty="0" smtClean="0"/>
              <a:t> simulation.</a:t>
            </a:r>
          </a:p>
          <a:p>
            <a:r>
              <a:rPr kumimoji="1" lang="en-US" altLang="ja-JP" baseline="0" dirty="0" smtClean="0"/>
              <a:t>The left figure shows the efficiency in excitation energy and scattering angle plane.</a:t>
            </a:r>
          </a:p>
          <a:p>
            <a:r>
              <a:rPr kumimoji="1" lang="en-US" altLang="ja-JP" baseline="0" dirty="0" smtClean="0"/>
              <a:t>You can see two parts. But the efficiency is almost uniform.</a:t>
            </a:r>
          </a:p>
          <a:p>
            <a:r>
              <a:rPr kumimoji="1" lang="en-US" altLang="ja-JP" baseline="0" dirty="0" smtClean="0"/>
              <a:t>The angular coverage is shown in right figure at around 14 MeV excitation energy.</a:t>
            </a:r>
          </a:p>
          <a:p>
            <a:r>
              <a:rPr kumimoji="1" lang="en-US" altLang="ja-JP" baseline="0" dirty="0" smtClean="0"/>
              <a:t>The black curve shows the angular distribution with L=0.</a:t>
            </a:r>
          </a:p>
          <a:p>
            <a:r>
              <a:rPr kumimoji="1" lang="en-US" altLang="ja-JP" baseline="0" dirty="0" smtClean="0"/>
              <a:t>The CAT system covers wide angular region including the forward angle and dip around 4 degrees.</a:t>
            </a:r>
          </a:p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D7F08F-58EA-B849-8005-23F70100D186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74875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In</a:t>
            </a:r>
            <a:r>
              <a:rPr kumimoji="1" lang="en-US" altLang="ja-JP" baseline="0" dirty="0" smtClean="0"/>
              <a:t> the yield estimation, I assume the measurement for 10 days with the intensity of 100 kHz.</a:t>
            </a:r>
          </a:p>
          <a:p>
            <a:r>
              <a:rPr kumimoji="1" lang="en-US" altLang="ja-JP" baseline="0" dirty="0" smtClean="0"/>
              <a:t>From the yields for each excitation energy, I extract the monopole strength by fitting the angular distribution with assumptions of errors.</a:t>
            </a:r>
          </a:p>
          <a:p>
            <a:r>
              <a:rPr kumimoji="1" lang="en-US" altLang="ja-JP" baseline="0" dirty="0" smtClean="0"/>
              <a:t>The obtained strength distribution is shown in the right figure.</a:t>
            </a:r>
          </a:p>
          <a:p>
            <a:r>
              <a:rPr kumimoji="1" lang="en-US" altLang="ja-JP" baseline="0" dirty="0" smtClean="0"/>
              <a:t>By fitting the </a:t>
            </a:r>
            <a:r>
              <a:rPr kumimoji="1" lang="en-US" altLang="ja-JP" baseline="0" dirty="0" err="1" smtClean="0"/>
              <a:t>lorentzian</a:t>
            </a:r>
            <a:r>
              <a:rPr kumimoji="1" lang="en-US" altLang="ja-JP" baseline="0" dirty="0" smtClean="0"/>
              <a:t> function, the estimated uncertainty of GMR energy is 0.17.</a:t>
            </a:r>
          </a:p>
          <a:p>
            <a:r>
              <a:rPr kumimoji="1" lang="en-US" altLang="ja-JP" baseline="0" dirty="0" smtClean="0"/>
              <a:t>Right figure shows the extraction of </a:t>
            </a:r>
            <a:r>
              <a:rPr kumimoji="1" lang="en-US" altLang="ja-JP" baseline="0" dirty="0" err="1" smtClean="0"/>
              <a:t>Ktau</a:t>
            </a:r>
            <a:r>
              <a:rPr kumimoji="1" lang="en-US" altLang="ja-JP" baseline="0" dirty="0" smtClean="0"/>
              <a:t> value assuming various EGMRs.</a:t>
            </a:r>
          </a:p>
          <a:p>
            <a:r>
              <a:rPr kumimoji="1" lang="en-US" altLang="ja-JP" baseline="0" dirty="0" smtClean="0"/>
              <a:t>With the expected uncertainty of EGMR, the error of </a:t>
            </a:r>
            <a:r>
              <a:rPr kumimoji="1" lang="en-US" altLang="ja-JP" baseline="0" dirty="0" err="1" smtClean="0"/>
              <a:t>Ktau</a:t>
            </a:r>
            <a:r>
              <a:rPr kumimoji="1" lang="en-US" altLang="ja-JP" baseline="0" dirty="0" smtClean="0"/>
              <a:t> can be reduced to 50 MeV from 70 MeV.</a:t>
            </a:r>
          </a:p>
          <a:p>
            <a:r>
              <a:rPr kumimoji="1" lang="en-US" altLang="ja-JP" baseline="0" dirty="0" smtClean="0"/>
              <a:t>And the GMR energy difference of 0.5 MeV corresponds to 80 MeV difference in </a:t>
            </a:r>
            <a:r>
              <a:rPr kumimoji="1" lang="en-US" altLang="ja-JP" baseline="0" dirty="0" err="1" smtClean="0"/>
              <a:t>Ktau</a:t>
            </a:r>
            <a:r>
              <a:rPr kumimoji="1" lang="en-US" altLang="ja-JP" baseline="0" dirty="0" smtClean="0"/>
              <a:t> value.</a:t>
            </a:r>
          </a:p>
          <a:p>
            <a:endParaRPr kumimoji="1" lang="en-US" altLang="ja-JP" baseline="0" dirty="0" smtClean="0"/>
          </a:p>
          <a:p>
            <a:endParaRPr kumimoji="1" lang="en-US" altLang="ja-JP" baseline="0" dirty="0" smtClean="0"/>
          </a:p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D7F08F-58EA-B849-8005-23F70100D186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6313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2016/10/27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日本の核物理の将来像 不安定核</a:t>
            </a:r>
            <a:r>
              <a:rPr kumimoji="1" lang="en-US" altLang="ja-JP" smtClean="0"/>
              <a:t>WG EOS</a:t>
            </a:r>
            <a:r>
              <a:rPr kumimoji="1" lang="ja-JP" altLang="en-US" smtClean="0"/>
              <a:t>勉強会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31162-49EC-0440-B7B3-676277B9E4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9414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2016/10/27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日本の核物理の将来像 不安定核</a:t>
            </a:r>
            <a:r>
              <a:rPr kumimoji="1" lang="en-US" altLang="ja-JP" smtClean="0"/>
              <a:t>WG EOS</a:t>
            </a:r>
            <a:r>
              <a:rPr kumimoji="1" lang="ja-JP" altLang="en-US" smtClean="0"/>
              <a:t>勉強会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31162-49EC-0440-B7B3-676277B9E4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4755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2016/10/27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日本の核物理の将来像 不安定核</a:t>
            </a:r>
            <a:r>
              <a:rPr kumimoji="1" lang="en-US" altLang="ja-JP" smtClean="0"/>
              <a:t>WG EOS</a:t>
            </a:r>
            <a:r>
              <a:rPr kumimoji="1" lang="ja-JP" altLang="en-US" smtClean="0"/>
              <a:t>勉強会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31162-49EC-0440-B7B3-676277B9E4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9635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2016/10/27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日本の核物理の将来像 不安定核</a:t>
            </a:r>
            <a:r>
              <a:rPr kumimoji="1" lang="en-US" altLang="ja-JP" smtClean="0"/>
              <a:t>WG EOS</a:t>
            </a:r>
            <a:r>
              <a:rPr kumimoji="1" lang="ja-JP" altLang="en-US" smtClean="0"/>
              <a:t>勉強会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31162-49EC-0440-B7B3-676277B9E4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9021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2016/10/27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日本の核物理の将来像 不安定核</a:t>
            </a:r>
            <a:r>
              <a:rPr kumimoji="1" lang="en-US" altLang="ja-JP" smtClean="0"/>
              <a:t>WG EOS</a:t>
            </a:r>
            <a:r>
              <a:rPr kumimoji="1" lang="ja-JP" altLang="en-US" smtClean="0"/>
              <a:t>勉強会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31162-49EC-0440-B7B3-676277B9E4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3835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2016/10/27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日本の核物理の将来像 不安定核</a:t>
            </a:r>
            <a:r>
              <a:rPr kumimoji="1" lang="en-US" altLang="ja-JP" smtClean="0"/>
              <a:t>WG EOS</a:t>
            </a:r>
            <a:r>
              <a:rPr kumimoji="1" lang="ja-JP" altLang="en-US" smtClean="0"/>
              <a:t>勉強会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31162-49EC-0440-B7B3-676277B9E4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3739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2016/10/27</a:t>
            </a:r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日本の核物理の将来像 不安定核</a:t>
            </a:r>
            <a:r>
              <a:rPr kumimoji="1" lang="en-US" altLang="ja-JP" smtClean="0"/>
              <a:t>WG EOS</a:t>
            </a:r>
            <a:r>
              <a:rPr kumimoji="1" lang="ja-JP" altLang="en-US" smtClean="0"/>
              <a:t>勉強会</a:t>
            </a:r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31162-49EC-0440-B7B3-676277B9E4C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094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2016/10/27</a:t>
            </a:r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日本の核物理の将来像 不安定核</a:t>
            </a:r>
            <a:r>
              <a:rPr kumimoji="1" lang="en-US" altLang="ja-JP" smtClean="0"/>
              <a:t>WG EOS</a:t>
            </a:r>
            <a:r>
              <a:rPr kumimoji="1" lang="ja-JP" altLang="en-US" smtClean="0"/>
              <a:t>勉強会</a:t>
            </a:r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31162-49EC-0440-B7B3-676277B9E4C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200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2016/10/27</a:t>
            </a:r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日本の核物理の将来像 不安定核</a:t>
            </a:r>
            <a:r>
              <a:rPr kumimoji="1" lang="en-US" altLang="ja-JP" smtClean="0"/>
              <a:t>WG EOS</a:t>
            </a:r>
            <a:r>
              <a:rPr kumimoji="1" lang="ja-JP" altLang="en-US" smtClean="0"/>
              <a:t>勉強会</a:t>
            </a:r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31162-49EC-0440-B7B3-676277B9E4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9445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2016/10/27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日本の核物理の将来像 不安定核</a:t>
            </a:r>
            <a:r>
              <a:rPr kumimoji="1" lang="en-US" altLang="ja-JP" smtClean="0"/>
              <a:t>WG EOS</a:t>
            </a:r>
            <a:r>
              <a:rPr kumimoji="1" lang="ja-JP" altLang="en-US" smtClean="0"/>
              <a:t>勉強会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31162-49EC-0440-B7B3-676277B9E4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9440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2016/10/27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日本の核物理の将来像 不安定核</a:t>
            </a:r>
            <a:r>
              <a:rPr kumimoji="1" lang="en-US" altLang="ja-JP" smtClean="0"/>
              <a:t>WG EOS</a:t>
            </a:r>
            <a:r>
              <a:rPr kumimoji="1" lang="ja-JP" altLang="en-US" smtClean="0"/>
              <a:t>勉強会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31162-49EC-0440-B7B3-676277B9E4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8670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kumimoji="1" lang="en-US" altLang="ja-JP" smtClean="0"/>
              <a:t>2016/10/27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kumimoji="1" lang="ja-JP" altLang="en-US" smtClean="0"/>
              <a:t>日本の核物理の将来像 不安定核</a:t>
            </a:r>
            <a:r>
              <a:rPr kumimoji="1" lang="en-US" altLang="ja-JP" smtClean="0"/>
              <a:t>WG EOS</a:t>
            </a:r>
            <a:r>
              <a:rPr kumimoji="1" lang="ja-JP" altLang="en-US" smtClean="0"/>
              <a:t>勉強会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31162-49EC-0440-B7B3-676277B9E4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0669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3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Relationship Id="rId3" Type="http://schemas.openxmlformats.org/officeDocument/2006/relationships/image" Target="../media/image2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6" Type="http://schemas.openxmlformats.org/officeDocument/2006/relationships/image" Target="../media/image5.emf"/><Relationship Id="rId7" Type="http://schemas.openxmlformats.org/officeDocument/2006/relationships/image" Target="../media/image6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emf"/><Relationship Id="rId3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4" Type="http://schemas.openxmlformats.org/officeDocument/2006/relationships/image" Target="../media/image4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47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emf"/><Relationship Id="rId3" Type="http://schemas.openxmlformats.org/officeDocument/2006/relationships/image" Target="../media/image4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1.emf"/><Relationship Id="rId5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52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59.png"/><Relationship Id="rId5" Type="http://schemas.openxmlformats.org/officeDocument/2006/relationships/image" Target="../media/image17.png"/><Relationship Id="rId6" Type="http://schemas.openxmlformats.org/officeDocument/2006/relationships/image" Target="../media/image16.emf"/><Relationship Id="rId7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emf"/><Relationship Id="rId3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tif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tif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tif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5" Type="http://schemas.openxmlformats.org/officeDocument/2006/relationships/image" Target="../media/image12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png"/><Relationship Id="rId5" Type="http://schemas.openxmlformats.org/officeDocument/2006/relationships/image" Target="../media/image15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 smtClean="0"/>
              <a:t>ISGMR and EOS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ja-JP" altLang="en-US" dirty="0" smtClean="0"/>
              <a:t>大田　晋輔</a:t>
            </a:r>
            <a:endParaRPr kumimoji="1" lang="en-US" altLang="ja-JP" dirty="0" smtClean="0"/>
          </a:p>
          <a:p>
            <a:r>
              <a:rPr lang="ja-JP" altLang="en-US" dirty="0" smtClean="0"/>
              <a:t>東大</a:t>
            </a:r>
            <a:r>
              <a:rPr lang="en-US" altLang="ja-JP" dirty="0" smtClean="0"/>
              <a:t>CNS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2016/10/27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日本の核物理の将来像 不安定核</a:t>
            </a:r>
            <a:r>
              <a:rPr kumimoji="1" lang="en-US" altLang="ja-JP" smtClean="0"/>
              <a:t>WG EOS</a:t>
            </a:r>
            <a:r>
              <a:rPr kumimoji="1" lang="ja-JP" altLang="en-US" smtClean="0"/>
              <a:t>勉強会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31162-49EC-0440-B7B3-676277B9E4C1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073867" y="628443"/>
            <a:ext cx="25170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ja-JP" altLang="en-US" dirty="0" smtClean="0"/>
              <a:t>日本の核物理の将来像</a:t>
            </a:r>
            <a:endParaRPr lang="en-US" altLang="ja-JP" dirty="0" smtClean="0"/>
          </a:p>
          <a:p>
            <a:pPr algn="r"/>
            <a:r>
              <a:rPr kumimoji="1" lang="ja-JP" altLang="en-US" dirty="0" smtClean="0"/>
              <a:t>不安定核</a:t>
            </a:r>
            <a:r>
              <a:rPr kumimoji="1" lang="en-US" altLang="ja-JP" dirty="0" smtClean="0"/>
              <a:t>WG</a:t>
            </a:r>
          </a:p>
          <a:p>
            <a:pPr algn="r"/>
            <a:r>
              <a:rPr kumimoji="1" lang="en-US" altLang="ja-JP" dirty="0" smtClean="0"/>
              <a:t>EOS</a:t>
            </a:r>
            <a:r>
              <a:rPr kumimoji="1" lang="ja-JP" altLang="en-US" dirty="0" smtClean="0"/>
              <a:t>勉強会</a:t>
            </a:r>
            <a:endParaRPr kumimoji="1" lang="en-US" altLang="ja-JP" dirty="0" smtClean="0"/>
          </a:p>
          <a:p>
            <a:r>
              <a:rPr lang="ja-JP" altLang="en-US" dirty="0" smtClean="0"/>
              <a:t>２０１６年１０月２７日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273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2016/10/27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日本の核物理の将来像 不安定核</a:t>
            </a:r>
            <a:r>
              <a:rPr kumimoji="1" lang="en-US" altLang="ja-JP" smtClean="0"/>
              <a:t>WG EOS</a:t>
            </a:r>
            <a:r>
              <a:rPr kumimoji="1" lang="ja-JP" altLang="en-US" smtClean="0"/>
              <a:t>勉強会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A8BCD-B5B7-4440-90FE-7E75359A13F7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Previous works on ISGMR</a:t>
            </a:r>
            <a:endParaRPr kumimoji="1" lang="ja-JP" altLang="en-US" dirty="0"/>
          </a:p>
        </p:txBody>
      </p:sp>
      <p:grpSp>
        <p:nvGrpSpPr>
          <p:cNvPr id="9" name="図形グループ 8"/>
          <p:cNvGrpSpPr/>
          <p:nvPr/>
        </p:nvGrpSpPr>
        <p:grpSpPr>
          <a:xfrm>
            <a:off x="822960" y="1839441"/>
            <a:ext cx="7323952" cy="4493380"/>
            <a:chOff x="567445" y="1257905"/>
            <a:chExt cx="8394323" cy="5150072"/>
          </a:xfrm>
        </p:grpSpPr>
        <p:pic>
          <p:nvPicPr>
            <p:cNvPr id="11" name="図 10"/>
            <p:cNvPicPr>
              <a:picLocks noChangeAspect="1"/>
            </p:cNvPicPr>
            <p:nvPr/>
          </p:nvPicPr>
          <p:blipFill rotWithShape="1">
            <a:blip r:embed="rId2"/>
            <a:srcRect l="14287" t="15761" r="26190" b="21885"/>
            <a:stretch/>
          </p:blipFill>
          <p:spPr>
            <a:xfrm>
              <a:off x="798285" y="1257905"/>
              <a:ext cx="7681822" cy="5150072"/>
            </a:xfrm>
            <a:prstGeom prst="rect">
              <a:avLst/>
            </a:prstGeom>
          </p:spPr>
        </p:pic>
        <p:sp>
          <p:nvSpPr>
            <p:cNvPr id="34" name="正方形/長方形 33"/>
            <p:cNvSpPr/>
            <p:nvPr/>
          </p:nvSpPr>
          <p:spPr>
            <a:xfrm>
              <a:off x="6124222" y="2801055"/>
              <a:ext cx="45719" cy="45719"/>
            </a:xfrm>
            <a:prstGeom prst="rect">
              <a:avLst/>
            </a:prstGeom>
            <a:ln w="12700" cmpd="sng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52" name="正方形/長方形 51"/>
            <p:cNvSpPr/>
            <p:nvPr/>
          </p:nvSpPr>
          <p:spPr>
            <a:xfrm>
              <a:off x="3541253" y="4131733"/>
              <a:ext cx="45719" cy="45719"/>
            </a:xfrm>
            <a:prstGeom prst="rect">
              <a:avLst/>
            </a:prstGeom>
            <a:ln w="12700" cmpd="sng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60" name="正方形/長方形 59"/>
            <p:cNvSpPr/>
            <p:nvPr/>
          </p:nvSpPr>
          <p:spPr>
            <a:xfrm>
              <a:off x="3959579" y="4131733"/>
              <a:ext cx="45719" cy="45719"/>
            </a:xfrm>
            <a:prstGeom prst="rect">
              <a:avLst/>
            </a:prstGeom>
            <a:ln w="12700" cmpd="sng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61" name="正方形/長方形 60"/>
            <p:cNvSpPr/>
            <p:nvPr/>
          </p:nvSpPr>
          <p:spPr>
            <a:xfrm>
              <a:off x="3877029" y="4131733"/>
              <a:ext cx="45719" cy="45719"/>
            </a:xfrm>
            <a:prstGeom prst="rect">
              <a:avLst/>
            </a:prstGeom>
            <a:ln w="12700" cmpd="sng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62" name="正方形/長方形 61"/>
            <p:cNvSpPr/>
            <p:nvPr/>
          </p:nvSpPr>
          <p:spPr>
            <a:xfrm>
              <a:off x="3791304" y="4131733"/>
              <a:ext cx="45719" cy="45719"/>
            </a:xfrm>
            <a:prstGeom prst="rect">
              <a:avLst/>
            </a:prstGeom>
            <a:ln w="12700" cmpd="sng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63" name="正方形/長方形 62"/>
            <p:cNvSpPr/>
            <p:nvPr/>
          </p:nvSpPr>
          <p:spPr>
            <a:xfrm>
              <a:off x="3705579" y="4131733"/>
              <a:ext cx="45719" cy="45719"/>
            </a:xfrm>
            <a:prstGeom prst="rect">
              <a:avLst/>
            </a:prstGeom>
            <a:ln w="12700" cmpd="sng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64" name="正方形/長方形 63"/>
            <p:cNvSpPr/>
            <p:nvPr/>
          </p:nvSpPr>
          <p:spPr>
            <a:xfrm>
              <a:off x="3623029" y="4131733"/>
              <a:ext cx="45719" cy="45719"/>
            </a:xfrm>
            <a:prstGeom prst="rect">
              <a:avLst/>
            </a:prstGeom>
            <a:ln w="12700" cmpd="sng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65" name="正方形/長方形 64"/>
            <p:cNvSpPr/>
            <p:nvPr/>
          </p:nvSpPr>
          <p:spPr>
            <a:xfrm>
              <a:off x="3461104" y="4131733"/>
              <a:ext cx="45719" cy="45719"/>
            </a:xfrm>
            <a:prstGeom prst="rect">
              <a:avLst/>
            </a:prstGeom>
            <a:ln w="12700" cmpd="sng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66" name="正方形/長方形 65"/>
            <p:cNvSpPr/>
            <p:nvPr/>
          </p:nvSpPr>
          <p:spPr>
            <a:xfrm>
              <a:off x="3705579" y="4216189"/>
              <a:ext cx="45719" cy="45719"/>
            </a:xfrm>
            <a:prstGeom prst="rect">
              <a:avLst/>
            </a:prstGeom>
            <a:ln w="12700" cmpd="sng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67" name="正方形/長方形 66"/>
            <p:cNvSpPr/>
            <p:nvPr/>
          </p:nvSpPr>
          <p:spPr>
            <a:xfrm>
              <a:off x="3623029" y="4216189"/>
              <a:ext cx="45719" cy="45719"/>
            </a:xfrm>
            <a:prstGeom prst="rect">
              <a:avLst/>
            </a:prstGeom>
            <a:ln w="12700" cmpd="sng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68" name="正方形/長方形 67"/>
            <p:cNvSpPr/>
            <p:nvPr/>
          </p:nvSpPr>
          <p:spPr>
            <a:xfrm>
              <a:off x="3541253" y="4216189"/>
              <a:ext cx="45719" cy="45719"/>
            </a:xfrm>
            <a:prstGeom prst="rect">
              <a:avLst/>
            </a:prstGeom>
            <a:ln w="12700" cmpd="sng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69" name="正方形/長方形 68"/>
            <p:cNvSpPr/>
            <p:nvPr/>
          </p:nvSpPr>
          <p:spPr>
            <a:xfrm>
              <a:off x="3461104" y="4216189"/>
              <a:ext cx="45719" cy="45719"/>
            </a:xfrm>
            <a:prstGeom prst="rect">
              <a:avLst/>
            </a:prstGeom>
            <a:ln w="12700" cmpd="sng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70" name="正方形/長方形 69"/>
            <p:cNvSpPr/>
            <p:nvPr/>
          </p:nvSpPr>
          <p:spPr>
            <a:xfrm>
              <a:off x="3292829" y="4216189"/>
              <a:ext cx="45719" cy="45719"/>
            </a:xfrm>
            <a:prstGeom prst="rect">
              <a:avLst/>
            </a:prstGeom>
            <a:ln w="12700" cmpd="sng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71" name="正方形/長方形 70"/>
            <p:cNvSpPr/>
            <p:nvPr/>
          </p:nvSpPr>
          <p:spPr>
            <a:xfrm>
              <a:off x="2956279" y="4555914"/>
              <a:ext cx="45719" cy="45719"/>
            </a:xfrm>
            <a:prstGeom prst="rect">
              <a:avLst/>
            </a:prstGeom>
            <a:ln w="12700" cmpd="sng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72" name="正方形/長方形 71"/>
            <p:cNvSpPr/>
            <p:nvPr/>
          </p:nvSpPr>
          <p:spPr>
            <a:xfrm>
              <a:off x="2041879" y="5048039"/>
              <a:ext cx="45719" cy="45719"/>
            </a:xfrm>
            <a:prstGeom prst="rect">
              <a:avLst/>
            </a:prstGeom>
            <a:ln w="12700" cmpd="sng"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73" name="正方形/長方形 72"/>
            <p:cNvSpPr/>
            <p:nvPr/>
          </p:nvSpPr>
          <p:spPr>
            <a:xfrm>
              <a:off x="4292954" y="3631989"/>
              <a:ext cx="45719" cy="45719"/>
            </a:xfrm>
            <a:prstGeom prst="rect">
              <a:avLst/>
            </a:prstGeom>
            <a:ln w="12700" cmpd="sng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74" name="正方形/長方形 73"/>
            <p:cNvSpPr/>
            <p:nvPr/>
          </p:nvSpPr>
          <p:spPr>
            <a:xfrm>
              <a:off x="4536514" y="3631989"/>
              <a:ext cx="45719" cy="45719"/>
            </a:xfrm>
            <a:prstGeom prst="rect">
              <a:avLst/>
            </a:prstGeom>
            <a:ln w="12700" cmpd="sng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75" name="正方形/長方形 74"/>
            <p:cNvSpPr/>
            <p:nvPr/>
          </p:nvSpPr>
          <p:spPr>
            <a:xfrm>
              <a:off x="4456502" y="3631989"/>
              <a:ext cx="45719" cy="45719"/>
            </a:xfrm>
            <a:prstGeom prst="rect">
              <a:avLst/>
            </a:prstGeom>
            <a:ln w="12700" cmpd="sng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76" name="正方形/長方形 75"/>
            <p:cNvSpPr/>
            <p:nvPr/>
          </p:nvSpPr>
          <p:spPr>
            <a:xfrm>
              <a:off x="4627320" y="3631989"/>
              <a:ext cx="45719" cy="45719"/>
            </a:xfrm>
            <a:prstGeom prst="rect">
              <a:avLst/>
            </a:prstGeom>
            <a:ln w="12700" cmpd="sng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40" name="テキスト ボックス 39"/>
            <p:cNvSpPr txBox="1"/>
            <p:nvPr/>
          </p:nvSpPr>
          <p:spPr>
            <a:xfrm>
              <a:off x="6788405" y="3895284"/>
              <a:ext cx="1691702" cy="1269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dirty="0" smtClean="0"/>
                <a:t>144,148-152Sm</a:t>
              </a:r>
            </a:p>
            <a:p>
              <a:r>
                <a:rPr kumimoji="1" lang="en-US" altLang="ja-JP" sz="1100" dirty="0" smtClean="0"/>
                <a:t>M.M. Sharma et al. PRC38 (1988) 2562</a:t>
              </a:r>
            </a:p>
            <a:p>
              <a:r>
                <a:rPr lang="en-US" altLang="ja-JP" sz="1100" dirty="0" smtClean="0"/>
                <a:t>M. </a:t>
              </a:r>
              <a:r>
                <a:rPr lang="en-US" altLang="ja-JP" sz="1100" dirty="0" err="1" smtClean="0"/>
                <a:t>Itoh</a:t>
              </a:r>
              <a:r>
                <a:rPr lang="en-US" altLang="ja-JP" sz="1100" dirty="0"/>
                <a:t> </a:t>
              </a:r>
              <a:r>
                <a:rPr lang="en-US" altLang="ja-JP" sz="1100" dirty="0" smtClean="0"/>
                <a:t>et al.,</a:t>
              </a:r>
            </a:p>
            <a:p>
              <a:r>
                <a:rPr lang="en-US" altLang="ja-JP" sz="1100" dirty="0" smtClean="0"/>
                <a:t>PRC68</a:t>
              </a:r>
              <a:r>
                <a:rPr lang="en-US" altLang="ja-JP" sz="1100" dirty="0"/>
                <a:t>, 064602 (2003)</a:t>
              </a:r>
              <a:endParaRPr lang="ja-JP" altLang="en-US" sz="1100" dirty="0"/>
            </a:p>
            <a:p>
              <a:endParaRPr kumimoji="1" lang="ja-JP" altLang="en-US" sz="1100" dirty="0"/>
            </a:p>
          </p:txBody>
        </p:sp>
        <p:sp>
          <p:nvSpPr>
            <p:cNvPr id="41" name="テキスト ボックス 40"/>
            <p:cNvSpPr txBox="1"/>
            <p:nvPr/>
          </p:nvSpPr>
          <p:spPr>
            <a:xfrm>
              <a:off x="6788405" y="3000997"/>
              <a:ext cx="2173363" cy="1075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dirty="0" smtClean="0"/>
                <a:t>208Pb, 144,154Sm, 116Sn, 90Zr</a:t>
              </a:r>
            </a:p>
            <a:p>
              <a:r>
                <a:rPr kumimoji="1" lang="en-US" altLang="ja-JP" sz="1100" dirty="0" smtClean="0"/>
                <a:t>D.H. Youngblood et al.</a:t>
              </a:r>
            </a:p>
            <a:p>
              <a:r>
                <a:rPr lang="en-US" altLang="ja-JP" sz="1100" dirty="0" smtClean="0"/>
                <a:t>PRL82 (1999) 691</a:t>
              </a:r>
            </a:p>
            <a:p>
              <a:r>
                <a:rPr kumimoji="1" lang="en-US" altLang="ja-JP" sz="1100" dirty="0" smtClean="0"/>
                <a:t>PRC69 (2004) 034315</a:t>
              </a:r>
              <a:endParaRPr kumimoji="1" lang="ja-JP" altLang="en-US" sz="1100" dirty="0"/>
            </a:p>
          </p:txBody>
        </p:sp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7445" y="1596660"/>
              <a:ext cx="1839778" cy="1879600"/>
            </a:xfrm>
            <a:prstGeom prst="rect">
              <a:avLst/>
            </a:prstGeom>
          </p:spPr>
        </p:pic>
        <p:sp>
          <p:nvSpPr>
            <p:cNvPr id="5" name="テキスト ボックス 4"/>
            <p:cNvSpPr txBox="1"/>
            <p:nvPr/>
          </p:nvSpPr>
          <p:spPr>
            <a:xfrm>
              <a:off x="658648" y="3483530"/>
              <a:ext cx="1846317" cy="493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dirty="0" smtClean="0"/>
                <a:t>C. </a:t>
              </a:r>
              <a:r>
                <a:rPr kumimoji="1" lang="en-US" altLang="ja-JP" sz="1100" dirty="0" err="1" smtClean="0"/>
                <a:t>Monrozeau</a:t>
              </a:r>
              <a:r>
                <a:rPr kumimoji="1" lang="en-US" altLang="ja-JP" sz="1100" dirty="0" smtClean="0"/>
                <a:t> et al., PRL100 (2008) 042501</a:t>
              </a:r>
              <a:endParaRPr kumimoji="1" lang="ja-JP" altLang="en-US" sz="1100" dirty="0"/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1611586" y="3992786"/>
              <a:ext cx="656276" cy="388033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/>
                <a:t>56Ni</a:t>
              </a:r>
              <a:endParaRPr kumimoji="1" lang="ja-JP" altLang="en-US" sz="1600" dirty="0"/>
            </a:p>
          </p:txBody>
        </p:sp>
        <p:cxnSp>
          <p:nvCxnSpPr>
            <p:cNvPr id="10" name="直線矢印コネクタ 9"/>
            <p:cNvCxnSpPr>
              <a:stCxn id="8" idx="2"/>
              <a:endCxn id="72" idx="0"/>
            </p:cNvCxnSpPr>
            <p:nvPr/>
          </p:nvCxnSpPr>
          <p:spPr>
            <a:xfrm>
              <a:off x="1939724" y="4380819"/>
              <a:ext cx="125015" cy="66722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33" name="テキスト ボックス 32"/>
            <p:cNvSpPr txBox="1"/>
            <p:nvPr/>
          </p:nvSpPr>
          <p:spPr>
            <a:xfrm>
              <a:off x="5089562" y="3635760"/>
              <a:ext cx="1548666" cy="881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dirty="0" smtClean="0"/>
                <a:t>116-124Sn</a:t>
              </a:r>
            </a:p>
            <a:p>
              <a:r>
                <a:rPr kumimoji="1" lang="en-US" altLang="ja-JP" sz="1100" dirty="0" smtClean="0"/>
                <a:t>T. Lie et al., </a:t>
              </a:r>
            </a:p>
            <a:p>
              <a:r>
                <a:rPr kumimoji="1" lang="en-US" altLang="ja-JP" sz="1100" dirty="0" smtClean="0"/>
                <a:t>PRC81 (2010) 034309</a:t>
              </a:r>
              <a:endParaRPr kumimoji="1" lang="ja-JP" altLang="en-US" sz="1100" dirty="0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5141186" y="4341638"/>
              <a:ext cx="1412014" cy="8818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1100" dirty="0" smtClean="0"/>
                <a:t>106,110-116Cd</a:t>
              </a:r>
            </a:p>
            <a:p>
              <a:r>
                <a:rPr lang="en-US" altLang="ja-JP" sz="1100" dirty="0" smtClean="0"/>
                <a:t>D</a:t>
              </a:r>
              <a:r>
                <a:rPr lang="en-US" altLang="ja-JP" sz="1100" dirty="0"/>
                <a:t>. Patel et al. PLB718 (2012) 447</a:t>
              </a:r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2649824" y="3677708"/>
              <a:ext cx="1231343" cy="388033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ja-JP" sz="1600" dirty="0" smtClean="0"/>
                <a:t>116-124</a:t>
              </a:r>
              <a:r>
                <a:rPr kumimoji="1" lang="en-US" altLang="ja-JP" sz="1600" dirty="0" smtClean="0"/>
                <a:t>Sn</a:t>
              </a:r>
              <a:endParaRPr kumimoji="1" lang="ja-JP" altLang="en-US" sz="1600" dirty="0"/>
            </a:p>
          </p:txBody>
        </p:sp>
        <p:sp>
          <p:nvSpPr>
            <p:cNvPr id="36" name="テキスト ボックス 35"/>
            <p:cNvSpPr txBox="1"/>
            <p:nvPr/>
          </p:nvSpPr>
          <p:spPr>
            <a:xfrm>
              <a:off x="3496345" y="4350686"/>
              <a:ext cx="1664941" cy="388033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ja-JP" sz="1600" dirty="0" smtClean="0"/>
                <a:t>106,110-116</a:t>
              </a:r>
              <a:r>
                <a:rPr kumimoji="1" lang="en-US" altLang="ja-JP" sz="1600" dirty="0" smtClean="0"/>
                <a:t>Cd</a:t>
              </a:r>
              <a:endParaRPr kumimoji="1" lang="ja-JP" altLang="en-US" sz="1600" dirty="0"/>
            </a:p>
          </p:txBody>
        </p:sp>
        <p:sp>
          <p:nvSpPr>
            <p:cNvPr id="39" name="テキスト ボックス 38"/>
            <p:cNvSpPr txBox="1"/>
            <p:nvPr/>
          </p:nvSpPr>
          <p:spPr>
            <a:xfrm>
              <a:off x="2649824" y="4724426"/>
              <a:ext cx="643415" cy="388033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ja-JP" sz="1600" dirty="0" smtClean="0"/>
                <a:t>90Zr</a:t>
              </a:r>
              <a:endParaRPr kumimoji="1" lang="ja-JP" altLang="en-US" sz="1600" dirty="0"/>
            </a:p>
          </p:txBody>
        </p:sp>
        <p:sp>
          <p:nvSpPr>
            <p:cNvPr id="42" name="テキスト ボックス 41"/>
            <p:cNvSpPr txBox="1"/>
            <p:nvPr/>
          </p:nvSpPr>
          <p:spPr>
            <a:xfrm>
              <a:off x="3292829" y="3106928"/>
              <a:ext cx="1712710" cy="388033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ja-JP" sz="1600" dirty="0" smtClean="0"/>
                <a:t>144,148-154Sm</a:t>
              </a:r>
              <a:endParaRPr kumimoji="1" lang="ja-JP" altLang="en-US" sz="1600" dirty="0"/>
            </a:p>
          </p:txBody>
        </p:sp>
        <p:sp>
          <p:nvSpPr>
            <p:cNvPr id="43" name="テキスト ボックス 42"/>
            <p:cNvSpPr txBox="1"/>
            <p:nvPr/>
          </p:nvSpPr>
          <p:spPr>
            <a:xfrm>
              <a:off x="4456502" y="2275461"/>
              <a:ext cx="1648404" cy="388033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ja-JP" sz="1600" dirty="0" smtClean="0"/>
                <a:t>204,206,208Pb</a:t>
              </a:r>
              <a:endParaRPr kumimoji="1" lang="ja-JP" altLang="en-US" sz="1600" dirty="0"/>
            </a:p>
          </p:txBody>
        </p:sp>
        <p:sp>
          <p:nvSpPr>
            <p:cNvPr id="44" name="正方形/長方形 43"/>
            <p:cNvSpPr/>
            <p:nvPr/>
          </p:nvSpPr>
          <p:spPr>
            <a:xfrm>
              <a:off x="4711002" y="3631989"/>
              <a:ext cx="45719" cy="45719"/>
            </a:xfrm>
            <a:prstGeom prst="rect">
              <a:avLst/>
            </a:prstGeom>
            <a:ln w="12700" cmpd="sng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45" name="正方形/長方形 44"/>
            <p:cNvSpPr/>
            <p:nvPr/>
          </p:nvSpPr>
          <p:spPr>
            <a:xfrm>
              <a:off x="6039492" y="2801055"/>
              <a:ext cx="45719" cy="45719"/>
            </a:xfrm>
            <a:prstGeom prst="rect">
              <a:avLst/>
            </a:prstGeom>
            <a:ln w="12700" cmpd="sng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46" name="正方形/長方形 45"/>
            <p:cNvSpPr/>
            <p:nvPr/>
          </p:nvSpPr>
          <p:spPr>
            <a:xfrm>
              <a:off x="5952330" y="2801055"/>
              <a:ext cx="45719" cy="45719"/>
            </a:xfrm>
            <a:prstGeom prst="rect">
              <a:avLst/>
            </a:prstGeom>
            <a:ln w="12700" cmpd="sng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7028676" y="2549110"/>
              <a:ext cx="1343785" cy="388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 smtClean="0"/>
                <a:t>for example</a:t>
              </a:r>
              <a:endParaRPr kumimoji="1" lang="ja-JP" altLang="en-US" sz="1600" dirty="0"/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2861177" y="5407227"/>
              <a:ext cx="5638969" cy="6702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600" dirty="0" smtClean="0"/>
                <a:t>巨大単極共鳴</a:t>
              </a:r>
              <a:r>
                <a:rPr kumimoji="1" lang="en-US" altLang="ja-JP" sz="1600" dirty="0" smtClean="0"/>
                <a:t> (</a:t>
              </a:r>
              <a:r>
                <a:rPr kumimoji="1" lang="en-US" altLang="ja-JP" sz="1600" dirty="0" err="1" smtClean="0"/>
                <a:t>IsoScalar</a:t>
              </a:r>
              <a:r>
                <a:rPr kumimoji="1" lang="en-US" altLang="ja-JP" sz="1600" dirty="0" smtClean="0"/>
                <a:t> Giant Monopole Resonance)</a:t>
              </a:r>
            </a:p>
            <a:p>
              <a:r>
                <a:rPr kumimoji="1" lang="ja-JP" altLang="en-US" sz="1600" dirty="0" smtClean="0"/>
                <a:t>核物質の非圧縮率・非対称項の導出が行なわれてきた</a:t>
              </a:r>
              <a:endParaRPr kumimoji="1" lang="ja-JP" alt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9517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付プレースホルダー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2016/10/27</a:t>
            </a:r>
            <a:endParaRPr kumimoji="1" lang="ja-JP" altLang="en-US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日本の核物理の将来像 不安定核</a:t>
            </a:r>
            <a:r>
              <a:rPr kumimoji="1" lang="en-US" altLang="ja-JP" smtClean="0"/>
              <a:t>WG EOS</a:t>
            </a:r>
            <a:r>
              <a:rPr kumimoji="1" lang="ja-JP" altLang="en-US" smtClean="0"/>
              <a:t>勉強会</a:t>
            </a:r>
            <a:endParaRPr kumimoji="1" lang="ja-JP" altLang="en-US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C183E-CE1B-8C42-9786-A54F0766DFF1}" type="slidenum">
              <a:rPr kumimoji="1" lang="ja-JP" altLang="en-US" smtClean="0"/>
              <a:t>11</a:t>
            </a:fld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 smtClean="0"/>
              <a:t>Ktau</a:t>
            </a:r>
            <a:r>
              <a:rPr lang="ja-JP" altLang="en-US" dirty="0" smtClean="0"/>
              <a:t>の精度を上げるには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2000" y="1737361"/>
            <a:ext cx="4679483" cy="4570476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661" y="1854062"/>
            <a:ext cx="3638376" cy="2589792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457200" y="4459051"/>
            <a:ext cx="36430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Relationship among the centroid (E</a:t>
            </a:r>
            <a:r>
              <a:rPr lang="en-US" altLang="ja-JP" baseline="-25000" dirty="0" smtClean="0"/>
              <a:t>GMR</a:t>
            </a:r>
            <a:r>
              <a:rPr lang="en-US" altLang="ja-JP" dirty="0" smtClean="0"/>
              <a:t>), uncertainty of centroid and the value of K</a:t>
            </a:r>
            <a:r>
              <a:rPr lang="el-GR" altLang="ja-JP" baseline="-25000" dirty="0" smtClean="0"/>
              <a:t>τ</a:t>
            </a:r>
            <a:r>
              <a:rPr lang="en-US" altLang="ja-JP" dirty="0" smtClean="0"/>
              <a:t>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8823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907" y="1417638"/>
            <a:ext cx="8286186" cy="4940059"/>
          </a:xfrm>
          <a:prstGeom prst="rect">
            <a:avLst/>
          </a:prstGeom>
        </p:spPr>
      </p:pic>
      <p:sp>
        <p:nvSpPr>
          <p:cNvPr id="55" name="正方形/長方形 54"/>
          <p:cNvSpPr/>
          <p:nvPr/>
        </p:nvSpPr>
        <p:spPr>
          <a:xfrm>
            <a:off x="858344" y="1426397"/>
            <a:ext cx="8005645" cy="4652315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2016/10/27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日本の核物理の将来像 不安定核</a:t>
            </a:r>
            <a:r>
              <a:rPr kumimoji="1" lang="en-US" altLang="ja-JP" smtClean="0"/>
              <a:t>WG EOS</a:t>
            </a:r>
            <a:r>
              <a:rPr kumimoji="1" lang="ja-JP" altLang="en-US" smtClean="0"/>
              <a:t>勉強会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A8BCD-B5B7-4440-90FE-7E75359A13F7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Field for ISGMR study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418945" y="3035565"/>
            <a:ext cx="648410" cy="5232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 smtClean="0"/>
              <a:t>132Sn</a:t>
            </a:r>
          </a:p>
          <a:p>
            <a:pPr algn="ctr"/>
            <a:r>
              <a:rPr lang="en-US" altLang="ja-JP" sz="1400" dirty="0" smtClean="0"/>
              <a:t>(0.242</a:t>
            </a:r>
            <a:endParaRPr kumimoji="1" lang="ja-JP" altLang="en-US" sz="14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811180" y="2239076"/>
            <a:ext cx="702849" cy="5232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 smtClean="0"/>
              <a:t>132Xe</a:t>
            </a:r>
          </a:p>
          <a:p>
            <a:pPr algn="ctr"/>
            <a:r>
              <a:rPr lang="en-US" altLang="ja-JP" sz="1400" dirty="0" smtClean="0"/>
              <a:t>(0.212)</a:t>
            </a:r>
            <a:endParaRPr kumimoji="1" lang="ja-JP" altLang="en-US" sz="1400" dirty="0"/>
          </a:p>
        </p:txBody>
      </p:sp>
      <p:sp>
        <p:nvSpPr>
          <p:cNvPr id="15" name="正方形/長方形 14"/>
          <p:cNvSpPr/>
          <p:nvPr/>
        </p:nvSpPr>
        <p:spPr>
          <a:xfrm>
            <a:off x="7581515" y="3662768"/>
            <a:ext cx="161636" cy="180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6103695" y="3662768"/>
            <a:ext cx="161636" cy="180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3877733" y="3662768"/>
            <a:ext cx="161636" cy="180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1659466" y="3662768"/>
            <a:ext cx="161636" cy="180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6845684" y="2922003"/>
            <a:ext cx="161636" cy="180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/>
          <p:cNvSpPr/>
          <p:nvPr/>
        </p:nvSpPr>
        <p:spPr>
          <a:xfrm>
            <a:off x="6467163" y="2553855"/>
            <a:ext cx="161636" cy="180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/>
          <p:cNvSpPr/>
          <p:nvPr/>
        </p:nvSpPr>
        <p:spPr>
          <a:xfrm>
            <a:off x="5731715" y="1813406"/>
            <a:ext cx="161636" cy="180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/>
          <p:cNvSpPr/>
          <p:nvPr/>
        </p:nvSpPr>
        <p:spPr>
          <a:xfrm>
            <a:off x="4622800" y="3662768"/>
            <a:ext cx="161636" cy="180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/>
        </p:nvSpPr>
        <p:spPr>
          <a:xfrm>
            <a:off x="4253845" y="3662768"/>
            <a:ext cx="161636" cy="180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/>
        </p:nvSpPr>
        <p:spPr>
          <a:xfrm>
            <a:off x="4992254" y="3662768"/>
            <a:ext cx="161636" cy="180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/>
          <p:cNvSpPr/>
          <p:nvPr/>
        </p:nvSpPr>
        <p:spPr>
          <a:xfrm>
            <a:off x="5369406" y="3662768"/>
            <a:ext cx="161636" cy="180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/>
          <p:cNvSpPr/>
          <p:nvPr/>
        </p:nvSpPr>
        <p:spPr>
          <a:xfrm>
            <a:off x="5731715" y="3662768"/>
            <a:ext cx="161636" cy="180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/>
          <p:cNvSpPr/>
          <p:nvPr/>
        </p:nvSpPr>
        <p:spPr>
          <a:xfrm>
            <a:off x="2764751" y="4775433"/>
            <a:ext cx="161636" cy="180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/>
          <p:cNvSpPr/>
          <p:nvPr/>
        </p:nvSpPr>
        <p:spPr>
          <a:xfrm>
            <a:off x="3877733" y="5889954"/>
            <a:ext cx="161636" cy="180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/>
          <p:cNvSpPr/>
          <p:nvPr/>
        </p:nvSpPr>
        <p:spPr>
          <a:xfrm>
            <a:off x="2398375" y="4417439"/>
            <a:ext cx="161636" cy="180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7743151" y="4909266"/>
            <a:ext cx="90000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Isotope</a:t>
            </a:r>
            <a:endParaRPr kumimoji="1" lang="ja-JP" altLang="en-US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7743151" y="5293992"/>
            <a:ext cx="900000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Isobar</a:t>
            </a:r>
            <a:endParaRPr kumimoji="1" lang="ja-JP" altLang="en-US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7743151" y="5663324"/>
            <a:ext cx="90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Isotone</a:t>
            </a:r>
            <a:endParaRPr kumimoji="1" lang="ja-JP" altLang="en-US" dirty="0"/>
          </a:p>
        </p:txBody>
      </p:sp>
      <p:sp>
        <p:nvSpPr>
          <p:cNvPr id="38" name="正方形/長方形 37"/>
          <p:cNvSpPr/>
          <p:nvPr/>
        </p:nvSpPr>
        <p:spPr>
          <a:xfrm>
            <a:off x="3145368" y="4030683"/>
            <a:ext cx="161636" cy="180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正方形/長方形 38"/>
          <p:cNvSpPr/>
          <p:nvPr/>
        </p:nvSpPr>
        <p:spPr>
          <a:xfrm>
            <a:off x="3877733" y="4035851"/>
            <a:ext cx="161636" cy="180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正方形/長方形 44"/>
          <p:cNvSpPr/>
          <p:nvPr/>
        </p:nvSpPr>
        <p:spPr>
          <a:xfrm>
            <a:off x="4622800" y="4035851"/>
            <a:ext cx="161636" cy="180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/>
          <p:cNvSpPr/>
          <p:nvPr/>
        </p:nvSpPr>
        <p:spPr>
          <a:xfrm>
            <a:off x="4253845" y="4035851"/>
            <a:ext cx="161636" cy="180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正方形/長方形 46"/>
          <p:cNvSpPr/>
          <p:nvPr/>
        </p:nvSpPr>
        <p:spPr>
          <a:xfrm>
            <a:off x="4992254" y="4035851"/>
            <a:ext cx="161636" cy="180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正方形/長方形 48"/>
          <p:cNvSpPr/>
          <p:nvPr/>
        </p:nvSpPr>
        <p:spPr>
          <a:xfrm>
            <a:off x="7581038" y="4035851"/>
            <a:ext cx="161636" cy="180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7049428" y="3951108"/>
            <a:ext cx="1454808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132Sn@RIBF</a:t>
            </a:r>
            <a:endParaRPr lang="en-US" altLang="ja-JP" dirty="0"/>
          </a:p>
          <a:p>
            <a:r>
              <a:rPr kumimoji="1" lang="en-US" altLang="ja-JP" dirty="0" smtClean="0"/>
              <a:t>Approved</a:t>
            </a:r>
          </a:p>
          <a:p>
            <a:r>
              <a:rPr lang="en-US" altLang="ja-JP" dirty="0" smtClean="0"/>
              <a:t>Doubly magic</a:t>
            </a:r>
            <a:endParaRPr kumimoji="1" lang="en-US" altLang="ja-JP" dirty="0" smtClean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5760243" y="2845460"/>
            <a:ext cx="793845" cy="7386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 smtClean="0"/>
              <a:t>124Sn</a:t>
            </a:r>
          </a:p>
          <a:p>
            <a:pPr algn="ctr"/>
            <a:r>
              <a:rPr lang="en-US" altLang="ja-JP" sz="1400" dirty="0" smtClean="0"/>
              <a:t>(0.194)</a:t>
            </a:r>
            <a:r>
              <a:rPr lang="en-US" altLang="ja-JP" sz="1400" baseline="30000" dirty="0" smtClean="0"/>
              <a:t>2</a:t>
            </a:r>
          </a:p>
          <a:p>
            <a:pPr algn="ctr"/>
            <a:r>
              <a:rPr kumimoji="1" lang="en-US" altLang="ja-JP" sz="1400" dirty="0" smtClean="0"/>
              <a:t>=0.038</a:t>
            </a:r>
            <a:endParaRPr kumimoji="1" lang="ja-JP" altLang="en-US" sz="1400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3480810" y="2841784"/>
            <a:ext cx="793845" cy="7386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 smtClean="0"/>
              <a:t>112Sn</a:t>
            </a:r>
          </a:p>
          <a:p>
            <a:pPr algn="ctr"/>
            <a:r>
              <a:rPr lang="en-US" altLang="ja-JP" sz="1400" dirty="0" smtClean="0"/>
              <a:t>(0.107)</a:t>
            </a:r>
            <a:r>
              <a:rPr lang="en-US" altLang="ja-JP" sz="1400" baseline="30000" dirty="0" smtClean="0"/>
              <a:t>2</a:t>
            </a:r>
          </a:p>
          <a:p>
            <a:pPr algn="ctr"/>
            <a:r>
              <a:rPr kumimoji="1" lang="en-US" altLang="ja-JP" sz="1400" dirty="0" smtClean="0"/>
              <a:t>=0.011</a:t>
            </a:r>
            <a:endParaRPr kumimoji="1" lang="ja-JP" altLang="en-US" sz="1400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7345751" y="2859301"/>
            <a:ext cx="793845" cy="73866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 smtClean="0"/>
              <a:t>132Sn</a:t>
            </a:r>
          </a:p>
          <a:p>
            <a:pPr algn="ctr"/>
            <a:r>
              <a:rPr lang="en-US" altLang="ja-JP" sz="1400" dirty="0" smtClean="0"/>
              <a:t>(0.242)</a:t>
            </a:r>
            <a:r>
              <a:rPr lang="en-US" altLang="ja-JP" sz="1400" baseline="30000" dirty="0" smtClean="0"/>
              <a:t>2</a:t>
            </a:r>
          </a:p>
          <a:p>
            <a:pPr algn="ctr"/>
            <a:r>
              <a:rPr kumimoji="1" lang="en-US" altLang="ja-JP" sz="1400" dirty="0" smtClean="0"/>
              <a:t>=0.059</a:t>
            </a:r>
            <a:endParaRPr kumimoji="1" lang="ja-JP" altLang="en-US" sz="14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811180" y="1444074"/>
            <a:ext cx="1056700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@HIMAC</a:t>
            </a:r>
          </a:p>
          <a:p>
            <a:r>
              <a:rPr lang="en-US" altLang="ja-JP" dirty="0" smtClean="0"/>
              <a:t>2014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57200" y="3102003"/>
            <a:ext cx="1245841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A=100</a:t>
            </a:r>
            <a:r>
              <a:rPr lang="en-US" altLang="en-US" dirty="0" smtClean="0"/>
              <a:t>体系</a:t>
            </a:r>
            <a:endParaRPr kumimoji="1" lang="ja-JP" altLang="en-US" dirty="0"/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4540876" y="1391388"/>
            <a:ext cx="1245841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A=132</a:t>
            </a:r>
            <a:r>
              <a:rPr lang="en-US" altLang="en-US" dirty="0" smtClean="0"/>
              <a:t>体系</a:t>
            </a:r>
            <a:endParaRPr kumimoji="1" lang="ja-JP" altLang="en-US" dirty="0"/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5396879" y="3951108"/>
            <a:ext cx="162286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Sn</a:t>
            </a:r>
            <a:r>
              <a:rPr kumimoji="1" lang="en-US" altLang="ja-JP" dirty="0" smtClean="0"/>
              <a:t> </a:t>
            </a:r>
            <a:r>
              <a:rPr lang="ja-JP" altLang="en-US" dirty="0" smtClean="0"/>
              <a:t>アイソトープ</a:t>
            </a:r>
            <a:endParaRPr kumimoji="1" lang="ja-JP" altLang="en-US" dirty="0"/>
          </a:p>
        </p:txBody>
      </p:sp>
      <p:sp>
        <p:nvSpPr>
          <p:cNvPr id="51" name="正方形/長方形 50"/>
          <p:cNvSpPr/>
          <p:nvPr/>
        </p:nvSpPr>
        <p:spPr>
          <a:xfrm>
            <a:off x="2764751" y="3662768"/>
            <a:ext cx="161636" cy="180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2344250" y="2845460"/>
            <a:ext cx="763513" cy="73866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 smtClean="0"/>
              <a:t>106Sn</a:t>
            </a:r>
          </a:p>
          <a:p>
            <a:pPr algn="ctr"/>
            <a:r>
              <a:rPr lang="en-US" altLang="ja-JP" sz="1400" dirty="0" smtClean="0"/>
              <a:t>(0.056)</a:t>
            </a:r>
            <a:r>
              <a:rPr lang="en-US" altLang="ja-JP" sz="1400" baseline="30000" dirty="0" smtClean="0"/>
              <a:t>2</a:t>
            </a:r>
          </a:p>
          <a:p>
            <a:pPr algn="ctr"/>
            <a:r>
              <a:rPr kumimoji="1" lang="en-US" altLang="ja-JP" sz="1400" dirty="0" smtClean="0"/>
              <a:t>=0.003</a:t>
            </a:r>
            <a:endParaRPr kumimoji="1" lang="ja-JP" altLang="en-US" sz="1400" dirty="0"/>
          </a:p>
        </p:txBody>
      </p:sp>
      <p:pic>
        <p:nvPicPr>
          <p:cNvPr id="53" name="図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3" y="1049104"/>
            <a:ext cx="5516734" cy="487760"/>
          </a:xfrm>
          <a:prstGeom prst="rect">
            <a:avLst/>
          </a:prstGeom>
        </p:spPr>
      </p:pic>
      <p:sp>
        <p:nvSpPr>
          <p:cNvPr id="54" name="テキスト ボックス 53"/>
          <p:cNvSpPr txBox="1"/>
          <p:nvPr/>
        </p:nvSpPr>
        <p:spPr>
          <a:xfrm>
            <a:off x="5937953" y="1292984"/>
            <a:ext cx="702849" cy="73866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 smtClean="0"/>
              <a:t>132Nd</a:t>
            </a:r>
          </a:p>
          <a:p>
            <a:pPr algn="ctr"/>
            <a:r>
              <a:rPr lang="en-US" altLang="ja-JP" sz="1400" dirty="0" smtClean="0"/>
              <a:t>(0.09)2</a:t>
            </a:r>
          </a:p>
          <a:p>
            <a:pPr algn="ctr"/>
            <a:r>
              <a:rPr kumimoji="1" lang="en-US" altLang="ja-JP" sz="1400" dirty="0" smtClean="0"/>
              <a:t>=0.008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56666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3200" dirty="0" smtClean="0"/>
              <a:t>Measurement of (</a:t>
            </a:r>
            <a:r>
              <a:rPr lang="en-US" altLang="ja-JP" sz="3200" dirty="0" err="1" smtClean="0"/>
              <a:t>d,d</a:t>
            </a:r>
            <a:r>
              <a:rPr lang="en-US" altLang="ja-JP" sz="3200" dirty="0" smtClean="0"/>
              <a:t>’) in inverse kinematics</a:t>
            </a:r>
            <a:endParaRPr kumimoji="1" lang="ja-JP" altLang="en-US" sz="3200" dirty="0"/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33413" y="2681653"/>
            <a:ext cx="3886200" cy="2645631"/>
          </a:xfrm>
          <a:prstGeom prst="rect">
            <a:avLst/>
          </a:prstGeom>
        </p:spPr>
      </p:pic>
      <p:sp>
        <p:nvSpPr>
          <p:cNvPr id="6" name="コンテンツ プレースホルダー 5"/>
          <p:cNvSpPr>
            <a:spLocks noGrp="1"/>
          </p:cNvSpPr>
          <p:nvPr>
            <p:ph sz="half" idx="2"/>
          </p:nvPr>
        </p:nvSpPr>
        <p:spPr>
          <a:xfrm>
            <a:off x="457200" y="2650093"/>
            <a:ext cx="4038600" cy="2962098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Missing mass</a:t>
            </a:r>
          </a:p>
          <a:p>
            <a:pPr lvl="1"/>
            <a:r>
              <a:rPr lang="en-US" altLang="ja-JP" dirty="0" smtClean="0">
                <a:solidFill>
                  <a:srgbClr val="FF0000"/>
                </a:solidFill>
              </a:rPr>
              <a:t>Covers whole excitation energy region including ground state</a:t>
            </a:r>
          </a:p>
          <a:p>
            <a:pPr lvl="1"/>
            <a:r>
              <a:rPr lang="en-US" altLang="ja-JP" dirty="0" smtClean="0">
                <a:solidFill>
                  <a:srgbClr val="FF0000"/>
                </a:solidFill>
              </a:rPr>
              <a:t>Excitation spectrum does not depend on the decay property </a:t>
            </a:r>
          </a:p>
          <a:p>
            <a:pPr lvl="1"/>
            <a:r>
              <a:rPr lang="el-GR" altLang="ja-JP" dirty="0" smtClean="0"/>
              <a:t>θ</a:t>
            </a:r>
            <a:r>
              <a:rPr lang="en-US" altLang="ja-JP" dirty="0" smtClean="0"/>
              <a:t>lab(d) : 0 – 90 </a:t>
            </a:r>
            <a:r>
              <a:rPr lang="en-US" altLang="ja-JP" dirty="0" err="1" smtClean="0"/>
              <a:t>deg</a:t>
            </a:r>
            <a:endParaRPr lang="en-US" altLang="ja-JP" dirty="0" smtClean="0"/>
          </a:p>
          <a:p>
            <a:pPr lvl="1"/>
            <a:r>
              <a:rPr lang="en-US" altLang="ja-JP" b="1" dirty="0" smtClean="0">
                <a:solidFill>
                  <a:srgbClr val="0000FF"/>
                </a:solidFill>
              </a:rPr>
              <a:t>TKE(d) : 0 – 5 MeV (</a:t>
            </a:r>
            <a:r>
              <a:rPr lang="el-GR" altLang="ja-JP" b="1" dirty="0" smtClean="0">
                <a:solidFill>
                  <a:srgbClr val="0000FF"/>
                </a:solidFill>
              </a:rPr>
              <a:t>θ</a:t>
            </a:r>
            <a:r>
              <a:rPr lang="en-US" altLang="ja-JP" b="1" dirty="0" smtClean="0">
                <a:solidFill>
                  <a:srgbClr val="0000FF"/>
                </a:solidFill>
              </a:rPr>
              <a:t>cm &lt; 9 </a:t>
            </a:r>
            <a:r>
              <a:rPr lang="en-US" altLang="ja-JP" b="1" dirty="0" err="1" smtClean="0">
                <a:solidFill>
                  <a:srgbClr val="0000FF"/>
                </a:solidFill>
              </a:rPr>
              <a:t>deg</a:t>
            </a:r>
            <a:r>
              <a:rPr lang="en-US" altLang="ja-JP" b="1" dirty="0" smtClean="0">
                <a:solidFill>
                  <a:srgbClr val="0000FF"/>
                </a:solidFill>
              </a:rPr>
              <a:t>)</a:t>
            </a:r>
          </a:p>
          <a:p>
            <a:pPr lvl="2"/>
            <a:r>
              <a:rPr lang="en-US" altLang="ja-JP" b="1" dirty="0" smtClean="0">
                <a:solidFill>
                  <a:srgbClr val="0000FF"/>
                </a:solidFill>
              </a:rPr>
              <a:t>low energy recoiled particle</a:t>
            </a:r>
          </a:p>
        </p:txBody>
      </p:sp>
      <p:sp>
        <p:nvSpPr>
          <p:cNvPr id="13" name="日付プレースホルダー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2016/10/27</a:t>
            </a:r>
            <a:endParaRPr kumimoji="1" lang="ja-JP" altLang="en-US"/>
          </a:p>
        </p:txBody>
      </p:sp>
      <p:sp>
        <p:nvSpPr>
          <p:cNvPr id="14" name="フッター プレースホルダー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日本の核物理の将来像 不安定核</a:t>
            </a:r>
            <a:r>
              <a:rPr kumimoji="1" lang="en-US" altLang="ja-JP" smtClean="0"/>
              <a:t>WG EOS</a:t>
            </a:r>
            <a:r>
              <a:rPr kumimoji="1" lang="ja-JP" altLang="en-US" smtClean="0"/>
              <a:t>勉強会</a:t>
            </a:r>
            <a:endParaRPr kumimoji="1" lang="ja-JP" altLang="en-US"/>
          </a:p>
        </p:txBody>
      </p:sp>
      <p:sp>
        <p:nvSpPr>
          <p:cNvPr id="15" name="スライド番号プレースホルダー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12266-DFAC-914C-90ED-2626948EBEC8}" type="slidenum">
              <a:rPr kumimoji="1" lang="ja-JP" altLang="en-US" smtClean="0"/>
              <a:t>13</a:t>
            </a:fld>
            <a:endParaRPr kumimoji="1" lang="ja-JP" altLang="en-US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7652" y="1251455"/>
            <a:ext cx="4104105" cy="2850263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5590442" y="5421779"/>
            <a:ext cx="90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l-GR" altLang="ja-JP" b="1" dirty="0" smtClean="0">
                <a:solidFill>
                  <a:srgbClr val="FF0000"/>
                </a:solidFill>
              </a:rPr>
              <a:t>θ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cm=0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190877" y="4927786"/>
            <a:ext cx="90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l-GR" altLang="ja-JP" b="1" dirty="0" smtClean="0">
                <a:solidFill>
                  <a:srgbClr val="FF0000"/>
                </a:solidFill>
              </a:rPr>
              <a:t>θ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cm=5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143812" y="3931835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00FF"/>
                </a:solidFill>
              </a:rPr>
              <a:t>Ex=30MeV</a:t>
            </a:r>
            <a:endParaRPr kumimoji="1" lang="ja-JP" altLang="en-US" b="1" dirty="0">
              <a:solidFill>
                <a:srgbClr val="0000FF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399289" y="3931835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00FF"/>
                </a:solidFill>
              </a:rPr>
              <a:t>20</a:t>
            </a:r>
            <a:endParaRPr kumimoji="1" lang="ja-JP" altLang="en-US" b="1" dirty="0">
              <a:solidFill>
                <a:srgbClr val="0000FF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715937" y="3931835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0000FF"/>
                </a:solidFill>
              </a:rPr>
              <a:t>1</a:t>
            </a:r>
            <a:r>
              <a:rPr kumimoji="1" lang="en-US" altLang="ja-JP" b="1" dirty="0" smtClean="0">
                <a:solidFill>
                  <a:srgbClr val="0000FF"/>
                </a:solidFill>
              </a:rPr>
              <a:t>0</a:t>
            </a:r>
            <a:endParaRPr kumimoji="1" lang="ja-JP" altLang="en-US" b="1" dirty="0">
              <a:solidFill>
                <a:srgbClr val="0000FF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8055275" y="3931835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00FF"/>
                </a:solidFill>
              </a:rPr>
              <a:t>0</a:t>
            </a:r>
            <a:endParaRPr kumimoji="1" lang="ja-JP" altLang="en-US" b="1" dirty="0">
              <a:solidFill>
                <a:srgbClr val="0000FF"/>
              </a:solidFill>
            </a:endParaRPr>
          </a:p>
        </p:txBody>
      </p:sp>
      <p:sp>
        <p:nvSpPr>
          <p:cNvPr id="23" name="円/楕円 22"/>
          <p:cNvSpPr/>
          <p:nvPr/>
        </p:nvSpPr>
        <p:spPr>
          <a:xfrm rot="20302228">
            <a:off x="6181917" y="5774947"/>
            <a:ext cx="1527349" cy="467705"/>
          </a:xfrm>
          <a:prstGeom prst="ellipse">
            <a:avLst/>
          </a:prstGeom>
          <a:solidFill>
            <a:srgbClr val="FFFF00">
              <a:alpha val="55000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5" name="角丸四角形 24"/>
          <p:cNvSpPr/>
          <p:nvPr/>
        </p:nvSpPr>
        <p:spPr>
          <a:xfrm>
            <a:off x="5590442" y="1524000"/>
            <a:ext cx="1506678" cy="2014150"/>
          </a:xfrm>
          <a:prstGeom prst="roundRect">
            <a:avLst/>
          </a:prstGeom>
          <a:solidFill>
            <a:srgbClr val="FFFF00">
              <a:alpha val="29000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chemeClr val="tx1"/>
                </a:solidFill>
              </a:rPr>
              <a:t>ROI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854483" y="2313406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Ex = 15MeV</a:t>
            </a:r>
            <a:endParaRPr kumimoji="1" lang="ja-JP" altLang="en-US" dirty="0"/>
          </a:p>
        </p:txBody>
      </p:sp>
      <p:sp>
        <p:nvSpPr>
          <p:cNvPr id="3" name="円/楕円 2"/>
          <p:cNvSpPr/>
          <p:nvPr/>
        </p:nvSpPr>
        <p:spPr>
          <a:xfrm>
            <a:off x="457200" y="1322288"/>
            <a:ext cx="890104" cy="89010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baseline="30000" dirty="0" smtClean="0"/>
              <a:t>132</a:t>
            </a:r>
            <a:r>
              <a:rPr kumimoji="1" lang="en-US" altLang="ja-JP" sz="1400" dirty="0" smtClean="0"/>
              <a:t>Sn</a:t>
            </a:r>
            <a:endParaRPr kumimoji="1" lang="ja-JP" altLang="en-US" sz="1400" dirty="0"/>
          </a:p>
        </p:txBody>
      </p:sp>
      <p:sp>
        <p:nvSpPr>
          <p:cNvPr id="24" name="円/楕円 23"/>
          <p:cNvSpPr/>
          <p:nvPr/>
        </p:nvSpPr>
        <p:spPr>
          <a:xfrm>
            <a:off x="2396435" y="1518659"/>
            <a:ext cx="329096" cy="32909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d</a:t>
            </a:r>
            <a:endParaRPr kumimoji="1" lang="ja-JP" altLang="en-US" dirty="0"/>
          </a:p>
        </p:txBody>
      </p:sp>
      <p:sp>
        <p:nvSpPr>
          <p:cNvPr id="9" name="右矢印 8"/>
          <p:cNvSpPr/>
          <p:nvPr/>
        </p:nvSpPr>
        <p:spPr>
          <a:xfrm>
            <a:off x="1512957" y="1518659"/>
            <a:ext cx="739913" cy="36649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57200" y="5705715"/>
            <a:ext cx="380404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ja-JP" dirty="0" smtClean="0"/>
              <a:t>Gas target + 3D tracker = Active Target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647506" y="4343010"/>
            <a:ext cx="1860782" cy="58477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Kinematics of recoiled deuteron</a:t>
            </a:r>
            <a:endParaRPr kumimoji="1" lang="ja-JP" altLang="en-US" sz="1600" dirty="0"/>
          </a:p>
        </p:txBody>
      </p:sp>
      <p:sp>
        <p:nvSpPr>
          <p:cNvPr id="27" name="円/楕円 26"/>
          <p:cNvSpPr/>
          <p:nvPr/>
        </p:nvSpPr>
        <p:spPr>
          <a:xfrm>
            <a:off x="3462463" y="2189094"/>
            <a:ext cx="329096" cy="32909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d</a:t>
            </a:r>
            <a:endParaRPr kumimoji="1" lang="ja-JP" altLang="en-US" dirty="0"/>
          </a:p>
        </p:txBody>
      </p:sp>
      <p:sp>
        <p:nvSpPr>
          <p:cNvPr id="10" name="右矢印 9"/>
          <p:cNvSpPr/>
          <p:nvPr/>
        </p:nvSpPr>
        <p:spPr>
          <a:xfrm rot="1756717">
            <a:off x="2863686" y="1988966"/>
            <a:ext cx="521029" cy="16428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612241" y="1355279"/>
            <a:ext cx="13148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C0504D"/>
                </a:solidFill>
              </a:rPr>
              <a:t>detect recoiled deuteron</a:t>
            </a:r>
            <a:endParaRPr kumimoji="1" lang="ja-JP" altLang="en-US" dirty="0">
              <a:solidFill>
                <a:srgbClr val="C050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57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日付プレースホルダー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2016/10/27</a:t>
            </a:r>
            <a:endParaRPr kumimoji="1" lang="ja-JP" altLang="en-US"/>
          </a:p>
        </p:txBody>
      </p:sp>
      <p:sp>
        <p:nvSpPr>
          <p:cNvPr id="29" name="フッター プレースホルダー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日本の核物理の将来像 不安定核</a:t>
            </a:r>
            <a:r>
              <a:rPr kumimoji="1" lang="en-US" altLang="ja-JP" smtClean="0"/>
              <a:t>WG EOS</a:t>
            </a:r>
            <a:r>
              <a:rPr kumimoji="1" lang="ja-JP" altLang="en-US" smtClean="0"/>
              <a:t>勉強会</a:t>
            </a:r>
            <a:endParaRPr kumimoji="1" lang="ja-JP" altLang="en-US"/>
          </a:p>
        </p:txBody>
      </p:sp>
      <p:sp>
        <p:nvSpPr>
          <p:cNvPr id="30" name="スライド番号プレースホルダー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22C74-FB73-2944-9259-9591C55C4AC2}" type="slidenum">
              <a:rPr kumimoji="1" lang="ja-JP" altLang="en-US" smtClean="0"/>
              <a:t>14</a:t>
            </a:fld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アクティブ標的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923629" y="2004174"/>
            <a:ext cx="344349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800" dirty="0" smtClean="0"/>
              <a:t>標的</a:t>
            </a:r>
            <a:r>
              <a:rPr kumimoji="1" lang="en-US" altLang="ja-JP" sz="2800" dirty="0" smtClean="0"/>
              <a:t>+</a:t>
            </a:r>
            <a:r>
              <a:rPr kumimoji="1" lang="ja-JP" altLang="en-US" sz="2800" dirty="0" smtClean="0"/>
              <a:t>検出器</a:t>
            </a:r>
            <a:r>
              <a:rPr kumimoji="1" lang="en-US" altLang="ja-JP" sz="2800" dirty="0" smtClean="0"/>
              <a:t> </a:t>
            </a:r>
          </a:p>
          <a:p>
            <a:pPr algn="ctr"/>
            <a:r>
              <a:rPr lang="en-US" altLang="ja-JP" sz="2800" dirty="0" smtClean="0"/>
              <a:t>= </a:t>
            </a:r>
            <a:r>
              <a:rPr lang="en-US" altLang="en-US" sz="2800" dirty="0" smtClean="0"/>
              <a:t>核反応三次元カメラ</a:t>
            </a:r>
          </a:p>
          <a:p>
            <a:pPr algn="ctr"/>
            <a:r>
              <a:rPr lang="en-US" altLang="en-US" sz="2800" dirty="0" smtClean="0"/>
              <a:t>(イメージング)</a:t>
            </a:r>
            <a:endParaRPr kumimoji="1" lang="ja-JP" altLang="en-US" sz="2800" dirty="0"/>
          </a:p>
        </p:txBody>
      </p:sp>
      <p:grpSp>
        <p:nvGrpSpPr>
          <p:cNvPr id="9" name="図形グループ 8"/>
          <p:cNvGrpSpPr/>
          <p:nvPr/>
        </p:nvGrpSpPr>
        <p:grpSpPr>
          <a:xfrm>
            <a:off x="6367125" y="2004175"/>
            <a:ext cx="2508874" cy="1696656"/>
            <a:chOff x="2391441" y="4858922"/>
            <a:chExt cx="2075119" cy="1403324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91441" y="4858922"/>
              <a:ext cx="2075119" cy="1403324"/>
            </a:xfrm>
            <a:prstGeom prst="rect">
              <a:avLst/>
            </a:prstGeom>
          </p:spPr>
        </p:pic>
        <p:sp>
          <p:nvSpPr>
            <p:cNvPr id="6" name="テキスト ボックス 5"/>
            <p:cNvSpPr txBox="1"/>
            <p:nvPr/>
          </p:nvSpPr>
          <p:spPr>
            <a:xfrm>
              <a:off x="3639377" y="5184367"/>
              <a:ext cx="6156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200" dirty="0" smtClean="0">
                  <a:solidFill>
                    <a:srgbClr val="0000FF"/>
                  </a:solidFill>
                </a:rPr>
                <a:t>ビーム</a:t>
              </a:r>
              <a:endParaRPr kumimoji="1" lang="ja-JP" altLang="en-US" sz="1200" dirty="0">
                <a:solidFill>
                  <a:srgbClr val="0000FF"/>
                </a:solidFill>
              </a:endParaRPr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2636074" y="5020814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200" dirty="0" smtClean="0">
                  <a:solidFill>
                    <a:srgbClr val="FF0000"/>
                  </a:solidFill>
                </a:rPr>
                <a:t>反応粒子</a:t>
              </a:r>
              <a:endParaRPr kumimoji="1" lang="ja-JP" altLang="en-US" sz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0" name="テキスト ボックス 9"/>
          <p:cNvSpPr txBox="1"/>
          <p:nvPr/>
        </p:nvSpPr>
        <p:spPr>
          <a:xfrm>
            <a:off x="2135625" y="5351014"/>
            <a:ext cx="69722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イベント識別能力の向上</a:t>
            </a:r>
            <a:endParaRPr kumimoji="1" lang="en-US" altLang="ja-JP" dirty="0" smtClean="0"/>
          </a:p>
          <a:p>
            <a:r>
              <a:rPr kumimoji="1" lang="ja-JP" altLang="en-US" dirty="0" smtClean="0"/>
              <a:t>逆運動学</a:t>
            </a:r>
            <a:r>
              <a:rPr lang="ja-JP" altLang="en-US" dirty="0" smtClean="0"/>
              <a:t>超前方測定や崩壊測定など従来困難であった測定を可能に</a:t>
            </a:r>
            <a:r>
              <a:rPr lang="en-US" altLang="ja-JP" dirty="0" smtClean="0"/>
              <a:t>.</a:t>
            </a:r>
          </a:p>
          <a:p>
            <a:r>
              <a:rPr lang="ja-JP" altLang="en-US" dirty="0" smtClean="0"/>
              <a:t>ガスを交換することで、</a:t>
            </a:r>
            <a:r>
              <a:rPr lang="en-US" altLang="ja-JP" dirty="0" err="1" smtClean="0"/>
              <a:t>p,d,a</a:t>
            </a:r>
            <a:r>
              <a:rPr lang="ja-JP" altLang="en-US" dirty="0" smtClean="0"/>
              <a:t>標的などの実験が可能。</a:t>
            </a:r>
            <a:endParaRPr lang="en-US" altLang="ja-JP" dirty="0" smtClean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188" y="4150968"/>
            <a:ext cx="1602437" cy="1566242"/>
          </a:xfrm>
          <a:prstGeom prst="rect">
            <a:avLst/>
          </a:prstGeom>
        </p:spPr>
      </p:pic>
      <p:cxnSp>
        <p:nvCxnSpPr>
          <p:cNvPr id="13" name="直線矢印コネクタ 12"/>
          <p:cNvCxnSpPr/>
          <p:nvPr/>
        </p:nvCxnSpPr>
        <p:spPr>
          <a:xfrm flipV="1">
            <a:off x="1388262" y="4727266"/>
            <a:ext cx="955492" cy="294594"/>
          </a:xfrm>
          <a:prstGeom prst="straightConnector1">
            <a:avLst/>
          </a:prstGeom>
          <a:ln w="57150" cmpd="sng"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 flipH="1" flipV="1">
            <a:off x="1360935" y="3850241"/>
            <a:ext cx="27327" cy="2424103"/>
          </a:xfrm>
          <a:prstGeom prst="straightConnector1">
            <a:avLst/>
          </a:prstGeom>
          <a:ln w="57150" cmpd="sng">
            <a:solidFill>
              <a:srgbClr val="A2C81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>
            <a:off x="2561743" y="4302588"/>
            <a:ext cx="61147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時間投影型飛跡検出器</a:t>
            </a:r>
            <a:r>
              <a:rPr lang="en-US" altLang="ja-JP" dirty="0"/>
              <a:t>(TPC</a:t>
            </a:r>
            <a:r>
              <a:rPr lang="en-US" altLang="ja-JP" dirty="0" smtClean="0"/>
              <a:t>) (+</a:t>
            </a:r>
            <a:r>
              <a:rPr lang="ja-JP" altLang="en-US" dirty="0"/>
              <a:t>シリコン検出器 </a:t>
            </a:r>
            <a:r>
              <a:rPr lang="en-US" altLang="ja-JP" dirty="0"/>
              <a:t>(</a:t>
            </a:r>
            <a:r>
              <a:rPr lang="ja-JP" altLang="en-US" dirty="0"/>
              <a:t>固体検出器</a:t>
            </a:r>
            <a:r>
              <a:rPr lang="en-US" altLang="ja-JP" dirty="0" smtClean="0"/>
              <a:t>))</a:t>
            </a:r>
            <a:endParaRPr lang="en-US" altLang="en-US" dirty="0" smtClean="0"/>
          </a:p>
          <a:p>
            <a:r>
              <a:rPr lang="en-US" altLang="en-US" dirty="0" smtClean="0"/>
              <a:t>二次元の位置は画素</a:t>
            </a:r>
          </a:p>
          <a:p>
            <a:r>
              <a:rPr kumimoji="1" lang="en-US" altLang="en-US" dirty="0" smtClean="0"/>
              <a:t>もう一次元は時間</a:t>
            </a:r>
            <a:r>
              <a:rPr lang="en-US" altLang="en-US" dirty="0" smtClean="0"/>
              <a:t> (霧が地面に着く時間) を測って導出する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901578" y="239764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霧箱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658594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CNS Active Target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14733" y="1285725"/>
            <a:ext cx="3222734" cy="2404743"/>
          </a:xfrm>
        </p:spPr>
        <p:txBody>
          <a:bodyPr>
            <a:norm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</a:rPr>
              <a:t>TPC</a:t>
            </a:r>
            <a:r>
              <a:rPr kumimoji="1" lang="en-US" altLang="ja-JP" dirty="0" smtClean="0"/>
              <a:t> and </a:t>
            </a:r>
            <a:r>
              <a:rPr kumimoji="1" lang="en-US" altLang="ja-JP" b="1" dirty="0" smtClean="0">
                <a:solidFill>
                  <a:srgbClr val="008000"/>
                </a:solidFill>
              </a:rPr>
              <a:t>Si array</a:t>
            </a:r>
          </a:p>
          <a:p>
            <a:pPr lvl="1"/>
            <a:r>
              <a:rPr lang="en-US" altLang="ja-JP" dirty="0" smtClean="0"/>
              <a:t>0.4 atm. pure deuterium gas</a:t>
            </a:r>
          </a:p>
          <a:p>
            <a:pPr lvl="1"/>
            <a:r>
              <a:rPr lang="en-US" altLang="ja-JP" dirty="0" smtClean="0">
                <a:solidFill>
                  <a:srgbClr val="FF0000"/>
                </a:solidFill>
              </a:rPr>
              <a:t>Gas Electron Multiplier (GEM) : required gain ~ 10</a:t>
            </a:r>
            <a:r>
              <a:rPr lang="en-US" altLang="ja-JP" baseline="30000" dirty="0" smtClean="0">
                <a:solidFill>
                  <a:srgbClr val="FF0000"/>
                </a:solidFill>
              </a:rPr>
              <a:t>4</a:t>
            </a:r>
          </a:p>
          <a:p>
            <a:pPr lvl="1"/>
            <a:r>
              <a:rPr lang="en-US" altLang="ja-JP" dirty="0" smtClean="0">
                <a:solidFill>
                  <a:srgbClr val="FF0000"/>
                </a:solidFill>
              </a:rPr>
              <a:t>300 um resolution achieved</a:t>
            </a:r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2016/10/27</a:t>
            </a:r>
            <a:endParaRPr kumimoji="1" lang="ja-JP" altLang="en-US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日本の核物理の将来像 不安定核</a:t>
            </a:r>
            <a:r>
              <a:rPr kumimoji="1" lang="en-US" altLang="ja-JP" smtClean="0"/>
              <a:t>WG EOS</a:t>
            </a:r>
            <a:r>
              <a:rPr kumimoji="1" lang="ja-JP" altLang="en-US" smtClean="0"/>
              <a:t>勉強会</a:t>
            </a:r>
            <a:endParaRPr kumimoji="1" lang="ja-JP" altLang="en-US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12266-DFAC-914C-90ED-2626948EBEC8}" type="slidenum">
              <a:rPr kumimoji="1" lang="ja-JP" altLang="en-US" smtClean="0"/>
              <a:t>15</a:t>
            </a:fld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866"/>
          <a:stretch/>
        </p:blipFill>
        <p:spPr>
          <a:xfrm>
            <a:off x="2901482" y="2800256"/>
            <a:ext cx="2885656" cy="391822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621"/>
          <a:stretch/>
        </p:blipFill>
        <p:spPr>
          <a:xfrm>
            <a:off x="135946" y="3468100"/>
            <a:ext cx="2885656" cy="2837793"/>
          </a:xfrm>
          <a:prstGeom prst="rect">
            <a:avLst/>
          </a:prstGeom>
        </p:spPr>
      </p:pic>
      <p:cxnSp>
        <p:nvCxnSpPr>
          <p:cNvPr id="12" name="直線矢印コネクタ 11"/>
          <p:cNvCxnSpPr/>
          <p:nvPr/>
        </p:nvCxnSpPr>
        <p:spPr>
          <a:xfrm>
            <a:off x="5397667" y="3753614"/>
            <a:ext cx="0" cy="1803095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3786658" y="5706534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</a:rPr>
              <a:t>E~1kV/cm/</a:t>
            </a:r>
            <a:r>
              <a:rPr kumimoji="1" lang="en-US" altLang="ja-JP" b="1" dirty="0" err="1" smtClean="0">
                <a:solidFill>
                  <a:srgbClr val="FF0000"/>
                </a:solidFill>
              </a:rPr>
              <a:t>atm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 rot="16200000">
            <a:off x="2965277" y="5134344"/>
            <a:ext cx="775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</a:rPr>
              <a:t>25cm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93775" y="5289438"/>
            <a:ext cx="1622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</a:rPr>
              <a:t>10cm x 10cm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57200" y="3690468"/>
            <a:ext cx="2301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8000"/>
                </a:solidFill>
              </a:rPr>
              <a:t>9cm x 9cm, 0.5mm</a:t>
            </a:r>
            <a:r>
              <a:rPr kumimoji="1" lang="en-US" altLang="ja-JP" b="1" baseline="30000" dirty="0" smtClean="0">
                <a:solidFill>
                  <a:srgbClr val="008000"/>
                </a:solidFill>
              </a:rPr>
              <a:t>t</a:t>
            </a:r>
            <a:endParaRPr kumimoji="1" lang="ja-JP" altLang="en-US" b="1" baseline="30000" dirty="0">
              <a:solidFill>
                <a:srgbClr val="008000"/>
              </a:solidFill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1247360" y="4513409"/>
            <a:ext cx="657699" cy="65769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9" name="直線コネクタ 18"/>
          <p:cNvCxnSpPr/>
          <p:nvPr/>
        </p:nvCxnSpPr>
        <p:spPr>
          <a:xfrm>
            <a:off x="4002892" y="3810314"/>
            <a:ext cx="66903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図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3932" y="2889362"/>
            <a:ext cx="2647311" cy="3529747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3665072" y="1306600"/>
            <a:ext cx="469872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3D tracking of  beam and recoiled particle</a:t>
            </a:r>
          </a:p>
          <a:p>
            <a:pPr marL="285750" indent="-285750">
              <a:buFont typeface="Symbol" charset="0"/>
              <a:buChar char=""/>
            </a:pPr>
            <a:r>
              <a:rPr lang="en-US" altLang="ja-JP" dirty="0" smtClean="0"/>
              <a:t>4-momenta of them.</a:t>
            </a:r>
          </a:p>
          <a:p>
            <a:r>
              <a:rPr lang="en-US" altLang="ja-JP" dirty="0"/>
              <a:t> </a:t>
            </a:r>
            <a:r>
              <a:rPr lang="en-US" altLang="ja-JP" dirty="0" smtClean="0"/>
              <a:t>(</a:t>
            </a:r>
            <a:r>
              <a:rPr lang="el-GR" altLang="ja-JP" dirty="0" smtClean="0"/>
              <a:t>δ</a:t>
            </a:r>
            <a:r>
              <a:rPr lang="en-US" altLang="ja-JP" dirty="0" err="1" smtClean="0"/>
              <a:t>Elab</a:t>
            </a:r>
            <a:r>
              <a:rPr lang="en-US" altLang="ja-JP" dirty="0" smtClean="0"/>
              <a:t> ~ 10%, </a:t>
            </a:r>
            <a:r>
              <a:rPr lang="el-GR" altLang="ja-JP" dirty="0" smtClean="0"/>
              <a:t>δθ</a:t>
            </a:r>
            <a:r>
              <a:rPr lang="en-US" altLang="ja-JP" dirty="0" smtClean="0"/>
              <a:t>lab ~ 2 </a:t>
            </a:r>
            <a:r>
              <a:rPr lang="en-US" altLang="ja-JP" dirty="0" err="1" smtClean="0"/>
              <a:t>deg</a:t>
            </a:r>
            <a:r>
              <a:rPr lang="en-US" altLang="ja-JP" dirty="0" smtClean="0"/>
              <a:t> at </a:t>
            </a:r>
            <a:r>
              <a:rPr lang="el-GR" altLang="ja-JP" dirty="0" smtClean="0"/>
              <a:t>θ</a:t>
            </a:r>
            <a:r>
              <a:rPr lang="en-US" altLang="ja-JP" dirty="0" smtClean="0"/>
              <a:t>CM ~ 2 </a:t>
            </a:r>
            <a:r>
              <a:rPr lang="en-US" altLang="ja-JP" dirty="0" err="1" smtClean="0"/>
              <a:t>deg</a:t>
            </a:r>
            <a:r>
              <a:rPr lang="en-US" altLang="ja-JP" dirty="0" smtClean="0"/>
              <a:t>)</a:t>
            </a:r>
          </a:p>
          <a:p>
            <a:pPr marL="285750" indent="-285750">
              <a:buFont typeface="Symbol" charset="0"/>
              <a:buChar char=""/>
            </a:pPr>
            <a:r>
              <a:rPr lang="en-US" altLang="ja-JP" dirty="0" smtClean="0"/>
              <a:t>Converted to excitation energy and CM angle</a:t>
            </a:r>
          </a:p>
          <a:p>
            <a:r>
              <a:rPr lang="en-US" altLang="ja-JP" dirty="0" smtClean="0"/>
              <a:t> (</a:t>
            </a:r>
            <a:r>
              <a:rPr lang="el-GR" altLang="ja-JP" dirty="0" smtClean="0">
                <a:solidFill>
                  <a:srgbClr val="C0504D"/>
                </a:solidFill>
              </a:rPr>
              <a:t>δ</a:t>
            </a:r>
            <a:r>
              <a:rPr lang="en-US" altLang="ja-JP" dirty="0" smtClean="0">
                <a:solidFill>
                  <a:srgbClr val="C0504D"/>
                </a:solidFill>
              </a:rPr>
              <a:t>Ex ~ 1MeV</a:t>
            </a:r>
            <a:r>
              <a:rPr lang="en-US" altLang="ja-JP" dirty="0" smtClean="0"/>
              <a:t>, </a:t>
            </a:r>
            <a:r>
              <a:rPr lang="el-GR" altLang="ja-JP" dirty="0" smtClean="0">
                <a:solidFill>
                  <a:srgbClr val="C0504D"/>
                </a:solidFill>
              </a:rPr>
              <a:t>δθ</a:t>
            </a:r>
            <a:r>
              <a:rPr lang="en-US" altLang="ja-JP" dirty="0" smtClean="0">
                <a:solidFill>
                  <a:srgbClr val="C0504D"/>
                </a:solidFill>
              </a:rPr>
              <a:t>CM~0.5 </a:t>
            </a:r>
            <a:r>
              <a:rPr lang="en-US" altLang="ja-JP" dirty="0" err="1" smtClean="0">
                <a:solidFill>
                  <a:srgbClr val="C0504D"/>
                </a:solidFill>
              </a:rPr>
              <a:t>deg</a:t>
            </a:r>
            <a:r>
              <a:rPr lang="en-US" altLang="ja-JP" dirty="0" smtClean="0">
                <a:solidFill>
                  <a:srgbClr val="C0504D"/>
                </a:solidFill>
              </a:rPr>
              <a:t> are expected.</a:t>
            </a:r>
            <a:r>
              <a:rPr lang="en-US" altLang="ja-JP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2523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2016/10/27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日本の核物理の将来像 不安定核</a:t>
            </a:r>
            <a:r>
              <a:rPr kumimoji="1" lang="en-US" altLang="ja-JP" smtClean="0"/>
              <a:t>WG EOS</a:t>
            </a:r>
            <a:r>
              <a:rPr kumimoji="1" lang="ja-JP" altLang="en-US" smtClean="0"/>
              <a:t>勉強会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C183E-CE1B-8C42-9786-A54F0766DFF1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Acceptance of CAT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/>
          <a:srcRect r="48192" b="50710"/>
          <a:stretch/>
        </p:blipFill>
        <p:spPr>
          <a:xfrm>
            <a:off x="89087" y="1417638"/>
            <a:ext cx="4360116" cy="4023842"/>
          </a:xfrm>
          <a:prstGeom prst="rect">
            <a:avLst/>
          </a:prstGeom>
        </p:spPr>
      </p:pic>
      <p:pic>
        <p:nvPicPr>
          <p:cNvPr id="8" name="図 7" descr="AngdistS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903" y="1712369"/>
            <a:ext cx="4878264" cy="3405358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219097" y="5287591"/>
            <a:ext cx="1938476" cy="30777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Excitation energy (MeV)</a:t>
            </a:r>
            <a:endParaRPr kumimoji="1" lang="ja-JP" altLang="en-US" sz="1400" dirty="0"/>
          </a:p>
        </p:txBody>
      </p:sp>
      <p:sp>
        <p:nvSpPr>
          <p:cNvPr id="10" name="テキスト ボックス 9"/>
          <p:cNvSpPr txBox="1"/>
          <p:nvPr/>
        </p:nvSpPr>
        <p:spPr>
          <a:xfrm rot="16200000">
            <a:off x="-672630" y="3234731"/>
            <a:ext cx="1786379" cy="307777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Scattering Angle (</a:t>
            </a:r>
            <a:r>
              <a:rPr kumimoji="1" lang="en-US" altLang="ja-JP" sz="1400" dirty="0" err="1" smtClean="0"/>
              <a:t>deg</a:t>
            </a:r>
            <a:r>
              <a:rPr kumimoji="1" lang="en-US" altLang="ja-JP" sz="1400" dirty="0" smtClean="0"/>
              <a:t>)</a:t>
            </a:r>
            <a:endParaRPr kumimoji="1" lang="ja-JP" altLang="en-US" sz="14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56911" y="4905827"/>
            <a:ext cx="301660" cy="369332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509135" y="5039199"/>
            <a:ext cx="418654" cy="369332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dirty="0" smtClean="0"/>
              <a:t>30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47584" y="1773074"/>
            <a:ext cx="418654" cy="369332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dirty="0" smtClean="0"/>
              <a:t>10</a:t>
            </a:r>
            <a:endParaRPr kumimoji="1" lang="ja-JP" altLang="en-US" dirty="0"/>
          </a:p>
        </p:txBody>
      </p:sp>
      <p:sp>
        <p:nvSpPr>
          <p:cNvPr id="14" name="正方形/長方形 13"/>
          <p:cNvSpPr/>
          <p:nvPr/>
        </p:nvSpPr>
        <p:spPr>
          <a:xfrm>
            <a:off x="5199033" y="1916831"/>
            <a:ext cx="402287" cy="2912749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100000"/>
                  <a:shade val="100000"/>
                  <a:satMod val="130000"/>
                  <a:alpha val="3800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38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5879870" y="1916831"/>
            <a:ext cx="1473429" cy="2881122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100000"/>
                  <a:shade val="100000"/>
                  <a:satMod val="130000"/>
                  <a:alpha val="3800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38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701800" y="1403742"/>
            <a:ext cx="1072604" cy="369332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dirty="0" smtClean="0"/>
              <a:t>Efficiency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685289" y="4854533"/>
            <a:ext cx="30166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353299" y="4866814"/>
            <a:ext cx="41865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10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 rot="16200000">
            <a:off x="4053001" y="3172005"/>
            <a:ext cx="79240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</a:t>
            </a:r>
            <a:r>
              <a:rPr kumimoji="1" lang="el-GR" altLang="ja-JP" dirty="0" smtClean="0"/>
              <a:t>σ</a:t>
            </a:r>
            <a:r>
              <a:rPr kumimoji="1" lang="en-US" altLang="ja-JP" dirty="0" smtClean="0"/>
              <a:t>/d</a:t>
            </a:r>
            <a:r>
              <a:rPr lang="el-GR" altLang="ja-JP" dirty="0" smtClean="0"/>
              <a:t>Ω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121400" y="4861353"/>
            <a:ext cx="108860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CM Angle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664617" y="5688568"/>
            <a:ext cx="381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CAT system has wide angular coverage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515123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2016/10/27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日本の核物理の将来像 不安定核</a:t>
            </a:r>
            <a:r>
              <a:rPr kumimoji="1" lang="en-US" altLang="ja-JP" smtClean="0"/>
              <a:t>WG EOS</a:t>
            </a:r>
            <a:r>
              <a:rPr kumimoji="1" lang="ja-JP" altLang="en-US" smtClean="0"/>
              <a:t>勉強会</a:t>
            </a:r>
            <a:endParaRPr kumimoji="1" lang="ja-JP" altLang="en-US"/>
          </a:p>
        </p:txBody>
      </p:sp>
      <p:sp>
        <p:nvSpPr>
          <p:cNvPr id="16" name="スライド番号プレースホルダー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22C74-FB73-2944-9259-9591C55C4AC2}" type="slidenum">
              <a:rPr kumimoji="1" lang="ja-JP" altLang="en-US" smtClean="0"/>
              <a:t>17</a:t>
            </a:fld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RIBF113 experiment</a:t>
            </a:r>
            <a:endParaRPr kumimoji="1" lang="ja-JP" altLang="en-US" dirty="0"/>
          </a:p>
        </p:txBody>
      </p:sp>
      <p:grpSp>
        <p:nvGrpSpPr>
          <p:cNvPr id="61" name="図形グループ 60"/>
          <p:cNvGrpSpPr/>
          <p:nvPr/>
        </p:nvGrpSpPr>
        <p:grpSpPr>
          <a:xfrm>
            <a:off x="457200" y="1377596"/>
            <a:ext cx="8024570" cy="3590062"/>
            <a:chOff x="1034080" y="3256031"/>
            <a:chExt cx="8024570" cy="3590062"/>
          </a:xfrm>
        </p:grpSpPr>
        <p:pic>
          <p:nvPicPr>
            <p:cNvPr id="43" name="Picture 4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34080" y="3256031"/>
              <a:ext cx="8024570" cy="3471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4" name="直線矢印コネクタ 43"/>
            <p:cNvCxnSpPr/>
            <p:nvPr/>
          </p:nvCxnSpPr>
          <p:spPr>
            <a:xfrm>
              <a:off x="1904817" y="5595011"/>
              <a:ext cx="636497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矢印コネクタ 44"/>
            <p:cNvCxnSpPr/>
            <p:nvPr/>
          </p:nvCxnSpPr>
          <p:spPr>
            <a:xfrm>
              <a:off x="7593449" y="5595011"/>
              <a:ext cx="492481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正方形/長方形 45"/>
            <p:cNvSpPr/>
            <p:nvPr/>
          </p:nvSpPr>
          <p:spPr>
            <a:xfrm>
              <a:off x="2648047" y="5038118"/>
              <a:ext cx="463881" cy="39840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正方形/長方形 46"/>
            <p:cNvSpPr/>
            <p:nvPr/>
          </p:nvSpPr>
          <p:spPr>
            <a:xfrm>
              <a:off x="5254280" y="4345566"/>
              <a:ext cx="463881" cy="39840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正方形/長方形 47"/>
            <p:cNvSpPr/>
            <p:nvPr/>
          </p:nvSpPr>
          <p:spPr>
            <a:xfrm>
              <a:off x="8057283" y="5041976"/>
              <a:ext cx="463881" cy="39840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9" name="直線矢印コネクタ 48"/>
            <p:cNvCxnSpPr>
              <a:endCxn id="46" idx="0"/>
            </p:cNvCxnSpPr>
            <p:nvPr/>
          </p:nvCxnSpPr>
          <p:spPr>
            <a:xfrm>
              <a:off x="2879988" y="4179361"/>
              <a:ext cx="0" cy="85875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矢印コネクタ 49"/>
            <p:cNvCxnSpPr>
              <a:endCxn id="47" idx="0"/>
            </p:cNvCxnSpPr>
            <p:nvPr/>
          </p:nvCxnSpPr>
          <p:spPr>
            <a:xfrm>
              <a:off x="5486220" y="4048119"/>
              <a:ext cx="1" cy="29744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矢印コネクタ 50"/>
            <p:cNvCxnSpPr>
              <a:endCxn id="48" idx="0"/>
            </p:cNvCxnSpPr>
            <p:nvPr/>
          </p:nvCxnSpPr>
          <p:spPr>
            <a:xfrm>
              <a:off x="8097505" y="4659023"/>
              <a:ext cx="191719" cy="38295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矢印コネクタ 51"/>
            <p:cNvCxnSpPr/>
            <p:nvPr/>
          </p:nvCxnSpPr>
          <p:spPr>
            <a:xfrm>
              <a:off x="5078209" y="4902460"/>
              <a:ext cx="859056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二等辺三角形 52"/>
            <p:cNvSpPr/>
            <p:nvPr/>
          </p:nvSpPr>
          <p:spPr>
            <a:xfrm flipV="1">
              <a:off x="5447564" y="4762749"/>
              <a:ext cx="144016" cy="360040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テキスト ボックス 53"/>
            <p:cNvSpPr txBox="1"/>
            <p:nvPr/>
          </p:nvSpPr>
          <p:spPr>
            <a:xfrm>
              <a:off x="4946161" y="6496391"/>
              <a:ext cx="1080119" cy="349702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kumimoji="1" lang="en-US" altLang="ja-JP" dirty="0" smtClean="0">
                  <a:latin typeface="+mj-lt"/>
                </a:rPr>
                <a:t>TOF-B</a:t>
              </a:r>
              <a:r>
                <a:rPr kumimoji="1" lang="el-GR" altLang="ja-JP" dirty="0" smtClean="0">
                  <a:latin typeface="+mj-lt"/>
                </a:rPr>
                <a:t>ρ</a:t>
              </a:r>
              <a:r>
                <a:rPr kumimoji="1" lang="en-US" altLang="ja-JP" dirty="0" smtClean="0">
                  <a:latin typeface="+mj-lt"/>
                </a:rPr>
                <a:t>-</a:t>
              </a:r>
              <a:r>
                <a:rPr lang="en-US" altLang="ja-JP" dirty="0" smtClean="0">
                  <a:latin typeface="+mj-lt"/>
                </a:rPr>
                <a:t>B</a:t>
              </a:r>
              <a:r>
                <a:rPr lang="el-GR" altLang="ja-JP" dirty="0" smtClean="0">
                  <a:latin typeface="+mj-lt"/>
                </a:rPr>
                <a:t>ρ</a:t>
              </a:r>
              <a:endParaRPr kumimoji="1" lang="ja-JP" altLang="en-US" dirty="0">
                <a:latin typeface="+mj-lt"/>
              </a:endParaRPr>
            </a:p>
          </p:txBody>
        </p:sp>
        <p:cxnSp>
          <p:nvCxnSpPr>
            <p:cNvPr id="55" name="直線矢印コネクタ 54"/>
            <p:cNvCxnSpPr/>
            <p:nvPr/>
          </p:nvCxnSpPr>
          <p:spPr>
            <a:xfrm flipH="1" flipV="1">
              <a:off x="2879987" y="5704303"/>
              <a:ext cx="1" cy="966939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コネクタ 55"/>
            <p:cNvCxnSpPr>
              <a:endCxn id="54" idx="1"/>
            </p:cNvCxnSpPr>
            <p:nvPr/>
          </p:nvCxnSpPr>
          <p:spPr>
            <a:xfrm>
              <a:off x="2879988" y="6671242"/>
              <a:ext cx="2066173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矢印コネクタ 56"/>
            <p:cNvCxnSpPr/>
            <p:nvPr/>
          </p:nvCxnSpPr>
          <p:spPr>
            <a:xfrm flipH="1" flipV="1">
              <a:off x="8289222" y="5704303"/>
              <a:ext cx="1" cy="966939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コネクタ 57"/>
            <p:cNvCxnSpPr>
              <a:stCxn id="54" idx="3"/>
            </p:cNvCxnSpPr>
            <p:nvPr/>
          </p:nvCxnSpPr>
          <p:spPr>
            <a:xfrm>
              <a:off x="6026280" y="6671242"/>
              <a:ext cx="2275096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矢印コネクタ 58"/>
            <p:cNvCxnSpPr/>
            <p:nvPr/>
          </p:nvCxnSpPr>
          <p:spPr>
            <a:xfrm flipH="1" flipV="1">
              <a:off x="5505216" y="5122789"/>
              <a:ext cx="1" cy="1373603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テキスト ボックス 59"/>
          <p:cNvSpPr txBox="1"/>
          <p:nvPr/>
        </p:nvSpPr>
        <p:spPr>
          <a:xfrm>
            <a:off x="1654496" y="1361902"/>
            <a:ext cx="1481952" cy="92333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en-US" altLang="ja-JP" b="1" dirty="0" smtClean="0">
                <a:solidFill>
                  <a:srgbClr val="FF0000"/>
                </a:solidFill>
              </a:rPr>
              <a:t>Diamond (0.2 mm)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b="1" dirty="0" smtClean="0">
                <a:solidFill>
                  <a:srgbClr val="FF0000"/>
                </a:solidFill>
              </a:rPr>
              <a:t>MWDC</a:t>
            </a: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4279725" y="1361902"/>
            <a:ext cx="1481952" cy="92333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en-US" altLang="ja-JP" dirty="0" smtClean="0">
                <a:solidFill>
                  <a:srgbClr val="FF0000"/>
                </a:solidFill>
              </a:rPr>
              <a:t>Plastic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dirty="0" smtClean="0">
                <a:solidFill>
                  <a:srgbClr val="FF0000"/>
                </a:solidFill>
              </a:rPr>
              <a:t>MWDCs</a:t>
            </a:r>
            <a:endParaRPr lang="el-GR" altLang="ja-JP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dirty="0" smtClean="0">
                <a:solidFill>
                  <a:srgbClr val="FF0000"/>
                </a:solidFill>
              </a:rPr>
              <a:t>Degrader</a:t>
            </a: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6748894" y="1256046"/>
            <a:ext cx="1728192" cy="64633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en-US" altLang="ja-JP" dirty="0" smtClean="0">
                <a:solidFill>
                  <a:srgbClr val="FF0000"/>
                </a:solidFill>
              </a:rPr>
              <a:t>Diamond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dirty="0" smtClean="0">
                <a:solidFill>
                  <a:srgbClr val="FF0000"/>
                </a:solidFill>
              </a:rPr>
              <a:t>MWDCs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7077" y="2180423"/>
            <a:ext cx="1607419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132Sn</a:t>
            </a:r>
          </a:p>
          <a:p>
            <a:r>
              <a:rPr lang="en-US" altLang="ja-JP" dirty="0" smtClean="0"/>
              <a:t>100 MeV/u</a:t>
            </a:r>
          </a:p>
          <a:p>
            <a:r>
              <a:rPr lang="en-US" altLang="ja-JP" dirty="0" smtClean="0"/>
              <a:t>&gt;100kcps</a:t>
            </a:r>
          </a:p>
          <a:p>
            <a:r>
              <a:rPr lang="en-US" altLang="ja-JP" dirty="0" smtClean="0"/>
              <a:t>(total ~ 1Mcps) 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224149" y="608668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7077" y="740402"/>
            <a:ext cx="1935346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大強度に耐えうる検出器の導入</a:t>
            </a:r>
            <a:endParaRPr kumimoji="1" lang="ja-JP" altLang="en-US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6898563" y="1936506"/>
            <a:ext cx="1692516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132Sn</a:t>
            </a:r>
          </a:p>
          <a:p>
            <a:r>
              <a:rPr lang="en-US" altLang="ja-JP" dirty="0" smtClean="0"/>
              <a:t>100 MeV/u</a:t>
            </a:r>
          </a:p>
          <a:p>
            <a:r>
              <a:rPr lang="en-US" altLang="ja-JP" dirty="0" smtClean="0"/>
              <a:t>&gt;100kcps</a:t>
            </a:r>
          </a:p>
          <a:p>
            <a:r>
              <a:rPr lang="en-US" altLang="ja-JP" dirty="0" smtClean="0"/>
              <a:t>(total </a:t>
            </a:r>
            <a:r>
              <a:rPr lang="ja-JP" altLang="en-US" dirty="0" smtClean="0"/>
              <a:t>数百</a:t>
            </a:r>
            <a:r>
              <a:rPr lang="en-US" altLang="ja-JP" dirty="0" err="1" smtClean="0"/>
              <a:t>kcps</a:t>
            </a:r>
            <a:r>
              <a:rPr lang="en-US" altLang="ja-JP" dirty="0" smtClean="0"/>
              <a:t>) </a:t>
            </a:r>
            <a:endParaRPr kumimoji="1" lang="ja-JP" altLang="en-US" dirty="0"/>
          </a:p>
        </p:txBody>
      </p:sp>
      <p:sp>
        <p:nvSpPr>
          <p:cNvPr id="7" name="円/楕円 6"/>
          <p:cNvSpPr/>
          <p:nvPr/>
        </p:nvSpPr>
        <p:spPr>
          <a:xfrm>
            <a:off x="8481770" y="3494018"/>
            <a:ext cx="445116" cy="4451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256561" y="4001361"/>
            <a:ext cx="753857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active</a:t>
            </a:r>
          </a:p>
          <a:p>
            <a:r>
              <a:rPr lang="en-US" altLang="ja-JP" dirty="0" smtClean="0"/>
              <a:t>target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34913" y="5148233"/>
            <a:ext cx="82716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10</a:t>
            </a:r>
            <a:r>
              <a:rPr kumimoji="1" lang="en-US" altLang="ja-JP" baseline="30000" dirty="0" smtClean="0"/>
              <a:t>6</a:t>
            </a:r>
            <a:r>
              <a:rPr kumimoji="1" lang="en-US" altLang="ja-JP" dirty="0" smtClean="0"/>
              <a:t>cps </a:t>
            </a:r>
            <a:r>
              <a:rPr kumimoji="1" lang="ja-JP" altLang="en-US" dirty="0" smtClean="0"/>
              <a:t>を越える大強度ビームを分離、識別し、</a:t>
            </a:r>
            <a:r>
              <a:rPr lang="ja-JP" altLang="en-US" dirty="0" smtClean="0"/>
              <a:t>かつアクティブ標的で使用可能にする</a:t>
            </a:r>
            <a:endParaRPr kumimoji="1" lang="en-US" altLang="ja-JP" baseline="30000" dirty="0" smtClean="0"/>
          </a:p>
          <a:p>
            <a:r>
              <a:rPr kumimoji="1" lang="ja-JP" altLang="en-US" dirty="0" smtClean="0"/>
              <a:t>二次ビーム粒子識別</a:t>
            </a:r>
            <a:r>
              <a:rPr kumimoji="1" lang="en-US" altLang="ja-JP" dirty="0" smtClean="0"/>
              <a:t>: </a:t>
            </a:r>
            <a:r>
              <a:rPr kumimoji="1" lang="ja-JP" altLang="en-US" dirty="0" smtClean="0"/>
              <a:t>応答の早い検出器システムを用いる</a:t>
            </a:r>
            <a:r>
              <a:rPr kumimoji="1" lang="en-US" altLang="ja-JP" dirty="0" smtClean="0"/>
              <a:t> (</a:t>
            </a:r>
            <a:r>
              <a:rPr kumimoji="1" lang="ja-JP" altLang="en-US" dirty="0" smtClean="0"/>
              <a:t>学会で発表予定</a:t>
            </a:r>
            <a:r>
              <a:rPr kumimoji="1" lang="en-US" altLang="ja-JP" dirty="0" smtClean="0"/>
              <a:t>)</a:t>
            </a:r>
          </a:p>
          <a:p>
            <a:r>
              <a:rPr kumimoji="1" lang="ja-JP" altLang="en-US" dirty="0" smtClean="0"/>
              <a:t>アクティブ標的：ビーム</a:t>
            </a:r>
            <a:r>
              <a:rPr lang="en-US" altLang="en-US" dirty="0" smtClean="0"/>
              <a:t>と反跳粒子に対して異なる電子増幅度を用いる</a:t>
            </a:r>
            <a:r>
              <a:rPr lang="ja-JP" altLang="en-US" dirty="0" smtClean="0"/>
              <a:t>工夫をした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255714" y="6017255"/>
            <a:ext cx="4517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ルミノシティ</a:t>
            </a:r>
            <a:r>
              <a:rPr kumimoji="1" lang="en-US" altLang="ja-JP" dirty="0" smtClean="0"/>
              <a:t> 10</a:t>
            </a:r>
            <a:r>
              <a:rPr kumimoji="1" lang="en-US" altLang="ja-JP" baseline="30000" dirty="0" smtClean="0"/>
              <a:t>5</a:t>
            </a:r>
            <a:r>
              <a:rPr kumimoji="1" lang="en-US" altLang="ja-JP" dirty="0" smtClean="0"/>
              <a:t> cps x 10</a:t>
            </a:r>
            <a:r>
              <a:rPr kumimoji="1" lang="en-US" altLang="ja-JP" baseline="30000" dirty="0" smtClean="0"/>
              <a:t>20</a:t>
            </a:r>
            <a:r>
              <a:rPr kumimoji="1" lang="en-US" altLang="ja-JP" dirty="0" smtClean="0"/>
              <a:t>cm</a:t>
            </a:r>
            <a:r>
              <a:rPr kumimoji="1" lang="en-US" altLang="ja-JP" baseline="30000" dirty="0" smtClean="0"/>
              <a:t>-2 </a:t>
            </a:r>
            <a:r>
              <a:rPr kumimoji="1" lang="en-US" altLang="ja-JP" dirty="0" smtClean="0"/>
              <a:t>  ~ 0.01 mb</a:t>
            </a:r>
            <a:r>
              <a:rPr kumimoji="1" lang="en-US" altLang="ja-JP" baseline="30000" dirty="0" smtClean="0"/>
              <a:t>-1</a:t>
            </a:r>
            <a:r>
              <a:rPr kumimoji="1" lang="en-US" altLang="ja-JP" dirty="0" smtClean="0"/>
              <a:t>s</a:t>
            </a:r>
            <a:r>
              <a:rPr kumimoji="1" lang="en-US" altLang="ja-JP" baseline="30000" dirty="0" smtClean="0"/>
              <a:t>-1</a:t>
            </a:r>
            <a:r>
              <a:rPr kumimoji="1" lang="en-US" altLang="ja-JP" dirty="0" smtClean="0"/>
              <a:t> </a:t>
            </a:r>
            <a:endParaRPr kumimoji="1" lang="ja-JP" alt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13260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付プレースホルダー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2016/10/27</a:t>
            </a:r>
            <a:endParaRPr kumimoji="1" lang="ja-JP" altLang="en-US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日本の核物理の将来像 不安定核</a:t>
            </a:r>
            <a:r>
              <a:rPr kumimoji="1" lang="en-US" altLang="ja-JP" smtClean="0"/>
              <a:t>WG EOS</a:t>
            </a:r>
            <a:r>
              <a:rPr kumimoji="1" lang="ja-JP" altLang="en-US" smtClean="0"/>
              <a:t>勉強会</a:t>
            </a:r>
            <a:endParaRPr kumimoji="1" lang="ja-JP" altLang="en-US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C183E-CE1B-8C42-9786-A54F0766DFF1}" type="slidenum">
              <a:rPr kumimoji="1" lang="ja-JP" altLang="en-US" smtClean="0"/>
              <a:t>18</a:t>
            </a:fld>
            <a:endParaRPr kumimoji="1" lang="ja-JP" altLang="en-US" dirty="0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Yield and Error Estimation</a:t>
            </a:r>
            <a:endParaRPr kumimoji="1" lang="ja-JP" altLang="en-US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93709"/>
            <a:ext cx="3936752" cy="3627724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667380" y="4921433"/>
            <a:ext cx="42458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C0504D"/>
                </a:solidFill>
              </a:rPr>
              <a:t>10 days w/ 100kHz beam</a:t>
            </a:r>
          </a:p>
          <a:p>
            <a:r>
              <a:rPr kumimoji="1" lang="el-GR" altLang="ja-JP" dirty="0" smtClean="0"/>
              <a:t>δ</a:t>
            </a:r>
            <a:r>
              <a:rPr kumimoji="1" lang="en-US" altLang="ja-JP" dirty="0" smtClean="0"/>
              <a:t>Ex = 1 MeV ,</a:t>
            </a:r>
            <a:r>
              <a:rPr lang="el-GR" altLang="ja-JP" dirty="0" smtClean="0"/>
              <a:t>δθ</a:t>
            </a:r>
            <a:r>
              <a:rPr lang="en-US" altLang="ja-JP" baseline="-25000" dirty="0" smtClean="0"/>
              <a:t>CM</a:t>
            </a:r>
            <a:r>
              <a:rPr lang="en-US" altLang="ja-JP" dirty="0" smtClean="0"/>
              <a:t> = 0.5 </a:t>
            </a:r>
            <a:r>
              <a:rPr lang="en-US" altLang="ja-JP" dirty="0" err="1" smtClean="0"/>
              <a:t>deg</a:t>
            </a:r>
            <a:endParaRPr lang="en-US" altLang="ja-JP" dirty="0" smtClean="0"/>
          </a:p>
          <a:p>
            <a:r>
              <a:rPr lang="en-US" altLang="ja-JP" dirty="0" smtClean="0"/>
              <a:t>Total cross section is calculated using OM.</a:t>
            </a:r>
          </a:p>
          <a:p>
            <a:r>
              <a:rPr lang="en-US" altLang="ja-JP" dirty="0" smtClean="0"/>
              <a:t>Only monopole / spherical </a:t>
            </a:r>
            <a:r>
              <a:rPr lang="en-US" altLang="ja-JP" dirty="0"/>
              <a:t>B</a:t>
            </a:r>
            <a:r>
              <a:rPr lang="en-US" altLang="ja-JP" dirty="0" smtClean="0"/>
              <a:t>essel</a:t>
            </a:r>
          </a:p>
          <a:p>
            <a:pPr marL="285750" indent="-285750">
              <a:buFont typeface="Symbol" charset="0"/>
              <a:buChar char=""/>
            </a:pPr>
            <a:r>
              <a:rPr kumimoji="1" lang="en-US" altLang="ja-JP" dirty="0" err="1" smtClean="0"/>
              <a:t>dE</a:t>
            </a:r>
            <a:r>
              <a:rPr kumimoji="1" lang="en-US" altLang="ja-JP" baseline="-25000" dirty="0" err="1" smtClean="0"/>
              <a:t>GMR</a:t>
            </a:r>
            <a:r>
              <a:rPr kumimoji="1" lang="en-US" altLang="ja-JP" dirty="0" smtClean="0"/>
              <a:t> ~ 0.17 MeV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174193" y="1288947"/>
            <a:ext cx="3029833" cy="369332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Expected strength distribution</a:t>
            </a:r>
            <a:endParaRPr kumimoji="1" lang="ja-JP" altLang="en-US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900" y="1417638"/>
            <a:ext cx="4165599" cy="2996308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5054600" y="4879022"/>
            <a:ext cx="3632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charset="0"/>
              <a:buChar char=""/>
            </a:pPr>
            <a:r>
              <a:rPr lang="en-US" altLang="ja-JP" dirty="0">
                <a:solidFill>
                  <a:schemeClr val="accent2"/>
                </a:solidFill>
              </a:rPr>
              <a:t>error of K</a:t>
            </a:r>
            <a:r>
              <a:rPr lang="el-GR" altLang="ja-JP" dirty="0">
                <a:solidFill>
                  <a:schemeClr val="accent2"/>
                </a:solidFill>
              </a:rPr>
              <a:t>τ</a:t>
            </a:r>
            <a:r>
              <a:rPr lang="en-US" altLang="ja-JP" dirty="0">
                <a:solidFill>
                  <a:schemeClr val="accent2"/>
                </a:solidFill>
              </a:rPr>
              <a:t> can be reduced to 50 MeV from 70 MeV.</a:t>
            </a:r>
          </a:p>
          <a:p>
            <a:pPr marL="285750" indent="-285750">
              <a:buFont typeface="Symbol" charset="0"/>
              <a:buChar char=""/>
            </a:pPr>
            <a:r>
              <a:rPr lang="en-US" altLang="ja-JP" dirty="0">
                <a:solidFill>
                  <a:srgbClr val="C0504D"/>
                </a:solidFill>
              </a:rPr>
              <a:t>0.5 MeV difference in E</a:t>
            </a:r>
            <a:r>
              <a:rPr lang="en-US" altLang="ja-JP" baseline="-25000" dirty="0">
                <a:solidFill>
                  <a:srgbClr val="C0504D"/>
                </a:solidFill>
              </a:rPr>
              <a:t>GMR</a:t>
            </a:r>
            <a:r>
              <a:rPr lang="en-US" altLang="ja-JP" dirty="0">
                <a:solidFill>
                  <a:srgbClr val="C0504D"/>
                </a:solidFill>
              </a:rPr>
              <a:t> corresponds to 80 MeV difference in </a:t>
            </a:r>
            <a:r>
              <a:rPr lang="en-US" altLang="ja-JP" dirty="0" smtClean="0">
                <a:solidFill>
                  <a:srgbClr val="C0504D"/>
                </a:solidFill>
              </a:rPr>
              <a:t>K</a:t>
            </a:r>
            <a:r>
              <a:rPr lang="el-GR" altLang="ja-JP" dirty="0" smtClean="0">
                <a:solidFill>
                  <a:srgbClr val="C0504D"/>
                </a:solidFill>
              </a:rPr>
              <a:t>τ</a:t>
            </a:r>
            <a:endParaRPr lang="ja-JP" altLang="en-US" dirty="0">
              <a:solidFill>
                <a:srgbClr val="C0504D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019800" y="1430338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Extraction of K</a:t>
            </a:r>
            <a:r>
              <a:rPr kumimoji="1" lang="el-GR" altLang="ja-JP" dirty="0" smtClean="0"/>
              <a:t>τ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5257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132Xe(</a:t>
            </a:r>
            <a:r>
              <a:rPr lang="en-US" altLang="ja-JP" dirty="0" err="1" smtClean="0"/>
              <a:t>d,d</a:t>
            </a:r>
            <a:r>
              <a:rPr lang="en-US" altLang="ja-JP" dirty="0" smtClean="0"/>
              <a:t>’) at HIMAC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0931" y="1600200"/>
            <a:ext cx="3864294" cy="4279295"/>
          </a:xfrm>
          <a:solidFill>
            <a:schemeClr val="lt1">
              <a:alpha val="63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kumimoji="1" lang="en-US" altLang="ja-JP" dirty="0" smtClean="0"/>
              <a:t>HIMAC </a:t>
            </a:r>
            <a:r>
              <a:rPr kumimoji="1" lang="en-US" altLang="ja-JP" sz="1600" dirty="0" smtClean="0"/>
              <a:t>(28</a:t>
            </a:r>
            <a:r>
              <a:rPr kumimoji="1" lang="en-US" altLang="ja-JP" sz="1600" baseline="30000" dirty="0" smtClean="0"/>
              <a:t>th</a:t>
            </a:r>
            <a:r>
              <a:rPr lang="en-US" altLang="ja-JP" sz="1600" dirty="0" smtClean="0"/>
              <a:t> Oct – 2</a:t>
            </a:r>
            <a:r>
              <a:rPr lang="en-US" altLang="ja-JP" sz="1600" baseline="30000" dirty="0" smtClean="0"/>
              <a:t>nd</a:t>
            </a:r>
            <a:r>
              <a:rPr lang="en-US" altLang="ja-JP" sz="1600" dirty="0" smtClean="0"/>
              <a:t> Nov, 2013)</a:t>
            </a:r>
            <a:endParaRPr kumimoji="1" lang="en-US" altLang="ja-JP" sz="1600" dirty="0" smtClean="0"/>
          </a:p>
          <a:p>
            <a:pPr lvl="1"/>
            <a:r>
              <a:rPr lang="en-US" altLang="ja-JP" dirty="0" smtClean="0"/>
              <a:t>132Xe </a:t>
            </a:r>
          </a:p>
          <a:p>
            <a:pPr lvl="2"/>
            <a:r>
              <a:rPr lang="en-US" altLang="ja-JP" dirty="0" smtClean="0"/>
              <a:t>100MeV/u</a:t>
            </a:r>
          </a:p>
          <a:p>
            <a:pPr lvl="2"/>
            <a:r>
              <a:rPr lang="en-US" altLang="ja-JP" dirty="0" smtClean="0"/>
              <a:t>500 </a:t>
            </a:r>
            <a:r>
              <a:rPr lang="en-US" altLang="ja-JP" dirty="0" err="1" smtClean="0"/>
              <a:t>kcps</a:t>
            </a:r>
            <a:r>
              <a:rPr lang="en-US" altLang="ja-JP" dirty="0" smtClean="0"/>
              <a:t> </a:t>
            </a:r>
          </a:p>
          <a:p>
            <a:pPr lvl="1"/>
            <a:r>
              <a:rPr lang="en-US" altLang="ja-JP" dirty="0"/>
              <a:t>3</a:t>
            </a:r>
            <a:r>
              <a:rPr lang="en-US" altLang="ja-JP" dirty="0" smtClean="0"/>
              <a:t> GEMs with 0.4-atm deuterium</a:t>
            </a:r>
          </a:p>
          <a:p>
            <a:pPr lvl="1"/>
            <a:r>
              <a:rPr lang="en-US" altLang="ja-JP" dirty="0" smtClean="0"/>
              <a:t>Recoiled particles were measured successfully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2016/10/27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日本の核物理の将来像 不安定核</a:t>
            </a:r>
            <a:r>
              <a:rPr kumimoji="1" lang="en-US" altLang="ja-JP" smtClean="0"/>
              <a:t>WG EOS</a:t>
            </a:r>
            <a:r>
              <a:rPr kumimoji="1" lang="ja-JP" altLang="en-US" smtClean="0"/>
              <a:t>勉強会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12266-DFAC-914C-90ED-2626948EBEC8}" type="slidenum">
              <a:rPr kumimoji="1" lang="ja-JP" altLang="en-US" smtClean="0"/>
              <a:t>19</a:t>
            </a:fld>
            <a:endParaRPr kumimoji="1" lang="ja-JP" altLang="en-US"/>
          </a:p>
        </p:txBody>
      </p:sp>
      <p:pic>
        <p:nvPicPr>
          <p:cNvPr id="13" name="図 12" descr="hit_lowthres_phys003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862" y="1600200"/>
            <a:ext cx="3012676" cy="289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3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2016/10/27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日本の核物理の将来像 不安定核</a:t>
            </a:r>
            <a:r>
              <a:rPr kumimoji="1" lang="en-US" altLang="ja-JP" smtClean="0"/>
              <a:t>WG EOS</a:t>
            </a:r>
            <a:r>
              <a:rPr kumimoji="1" lang="ja-JP" altLang="en-US" smtClean="0"/>
              <a:t>勉強会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22C74-FB73-2944-9259-9591C55C4AC2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状態方程式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2"/>
          <a:srcRect r="1010"/>
          <a:stretch/>
        </p:blipFill>
        <p:spPr>
          <a:xfrm>
            <a:off x="1900326" y="1767751"/>
            <a:ext cx="5328286" cy="893083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903" y="3162309"/>
            <a:ext cx="5731710" cy="80765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0883" y="1975669"/>
            <a:ext cx="1492028" cy="68486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4949" y="3335525"/>
            <a:ext cx="1371595" cy="62958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886" y="4139496"/>
            <a:ext cx="5824063" cy="1526697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252947" y="2781560"/>
            <a:ext cx="4418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dirty="0" smtClean="0"/>
              <a:t>非対称核物質の飽和密度まわりで書き直す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87156" y="5638435"/>
            <a:ext cx="64019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K</a:t>
            </a:r>
            <a:r>
              <a:rPr kumimoji="1" lang="el-GR" altLang="ja-JP" dirty="0" smtClean="0"/>
              <a:t>τ</a:t>
            </a:r>
            <a:r>
              <a:rPr lang="ja-JP" altLang="en-US" dirty="0" smtClean="0"/>
              <a:t>は新しい飽和密度における非対称核物質の非圧縮率を与える</a:t>
            </a:r>
            <a:endParaRPr lang="en-US" altLang="ja-JP" dirty="0" smtClean="0"/>
          </a:p>
          <a:p>
            <a:r>
              <a:rPr lang="en-US" altLang="ja-JP" dirty="0" smtClean="0"/>
              <a:t>=&gt;</a:t>
            </a:r>
            <a:r>
              <a:rPr lang="ja-JP" altLang="en-US" dirty="0" smtClean="0"/>
              <a:t>中性子核物質で重要</a:t>
            </a:r>
            <a:r>
              <a:rPr lang="en-US" altLang="ja-JP" dirty="0" smtClean="0"/>
              <a:t> =&gt; </a:t>
            </a:r>
            <a:r>
              <a:rPr lang="ja-JP" altLang="en-US" dirty="0" smtClean="0"/>
              <a:t>中性子星の構造</a:t>
            </a:r>
            <a:endParaRPr kumimoji="1" lang="ja-JP" altLang="en-US" dirty="0"/>
          </a:p>
        </p:txBody>
      </p:sp>
      <p:sp>
        <p:nvSpPr>
          <p:cNvPr id="14" name="正方形/長方形 13"/>
          <p:cNvSpPr/>
          <p:nvPr/>
        </p:nvSpPr>
        <p:spPr>
          <a:xfrm>
            <a:off x="2590800" y="4414519"/>
            <a:ext cx="533400" cy="544255"/>
          </a:xfrm>
          <a:prstGeom prst="rect">
            <a:avLst/>
          </a:prstGeom>
          <a:noFill/>
          <a:ln w="38100" cmpd="sng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3276600" y="4414519"/>
            <a:ext cx="533400" cy="544255"/>
          </a:xfrm>
          <a:prstGeom prst="rect">
            <a:avLst/>
          </a:prstGeom>
          <a:noFill/>
          <a:ln w="38100" cmpd="sng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6" name="図形グループ 5"/>
          <p:cNvGrpSpPr/>
          <p:nvPr/>
        </p:nvGrpSpPr>
        <p:grpSpPr>
          <a:xfrm>
            <a:off x="5992535" y="4459232"/>
            <a:ext cx="2676696" cy="550010"/>
            <a:chOff x="3124200" y="2244082"/>
            <a:chExt cx="2676696" cy="550010"/>
          </a:xfrm>
        </p:grpSpPr>
        <p:pic>
          <p:nvPicPr>
            <p:cNvPr id="17" name="図 1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7" t="34452" r="10215"/>
            <a:stretch/>
          </p:blipFill>
          <p:spPr>
            <a:xfrm>
              <a:off x="3124200" y="2244082"/>
              <a:ext cx="2676696" cy="550009"/>
            </a:xfrm>
            <a:prstGeom prst="rect">
              <a:avLst/>
            </a:prstGeom>
          </p:spPr>
        </p:pic>
        <p:sp>
          <p:nvSpPr>
            <p:cNvPr id="18" name="正方形/長方形 17"/>
            <p:cNvSpPr/>
            <p:nvPr/>
          </p:nvSpPr>
          <p:spPr>
            <a:xfrm>
              <a:off x="3150902" y="2244083"/>
              <a:ext cx="2649994" cy="550009"/>
            </a:xfrm>
            <a:prstGeom prst="rect">
              <a:avLst/>
            </a:prstGeom>
            <a:solidFill>
              <a:schemeClr val="accent5">
                <a:alpha val="15000"/>
              </a:schemeClr>
            </a:solidFill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693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132Xe(</a:t>
            </a:r>
            <a:r>
              <a:rPr lang="en-US" altLang="ja-JP" dirty="0" err="1" smtClean="0"/>
              <a:t>d,d</a:t>
            </a:r>
            <a:r>
              <a:rPr lang="en-US" altLang="ja-JP" dirty="0" smtClean="0"/>
              <a:t>’) at HIMAC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0931" y="1600200"/>
            <a:ext cx="3864294" cy="4279295"/>
          </a:xfrm>
          <a:solidFill>
            <a:schemeClr val="lt1">
              <a:alpha val="63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kumimoji="1" lang="en-US" altLang="ja-JP" dirty="0" smtClean="0"/>
              <a:t>HIMAC </a:t>
            </a:r>
            <a:r>
              <a:rPr kumimoji="1" lang="en-US" altLang="ja-JP" sz="1600" dirty="0" smtClean="0"/>
              <a:t>(28</a:t>
            </a:r>
            <a:r>
              <a:rPr kumimoji="1" lang="en-US" altLang="ja-JP" sz="1600" baseline="30000" dirty="0" smtClean="0"/>
              <a:t>th</a:t>
            </a:r>
            <a:r>
              <a:rPr lang="en-US" altLang="ja-JP" sz="1600" dirty="0" smtClean="0"/>
              <a:t> Oct – 2</a:t>
            </a:r>
            <a:r>
              <a:rPr lang="en-US" altLang="ja-JP" sz="1600" baseline="30000" dirty="0" smtClean="0"/>
              <a:t>nd</a:t>
            </a:r>
            <a:r>
              <a:rPr lang="en-US" altLang="ja-JP" sz="1600" dirty="0" smtClean="0"/>
              <a:t> Nov, 2013)</a:t>
            </a:r>
            <a:endParaRPr kumimoji="1" lang="en-US" altLang="ja-JP" sz="1600" dirty="0" smtClean="0"/>
          </a:p>
          <a:p>
            <a:pPr lvl="1"/>
            <a:r>
              <a:rPr lang="en-US" altLang="ja-JP" dirty="0" smtClean="0"/>
              <a:t>132Xe </a:t>
            </a:r>
          </a:p>
          <a:p>
            <a:pPr lvl="2"/>
            <a:r>
              <a:rPr lang="en-US" altLang="ja-JP" dirty="0" smtClean="0"/>
              <a:t>100MeV/u</a:t>
            </a:r>
          </a:p>
          <a:p>
            <a:pPr lvl="2"/>
            <a:r>
              <a:rPr lang="en-US" altLang="ja-JP" dirty="0" smtClean="0"/>
              <a:t>500 </a:t>
            </a:r>
            <a:r>
              <a:rPr lang="en-US" altLang="ja-JP" dirty="0" err="1" smtClean="0"/>
              <a:t>kcps</a:t>
            </a:r>
            <a:r>
              <a:rPr lang="en-US" altLang="ja-JP" dirty="0" smtClean="0"/>
              <a:t> </a:t>
            </a:r>
          </a:p>
          <a:p>
            <a:pPr lvl="1"/>
            <a:r>
              <a:rPr lang="en-US" altLang="ja-JP" dirty="0"/>
              <a:t>3</a:t>
            </a:r>
            <a:r>
              <a:rPr lang="en-US" altLang="ja-JP" dirty="0" smtClean="0"/>
              <a:t> GEMs with 0.4-atm deuterium</a:t>
            </a:r>
          </a:p>
          <a:p>
            <a:pPr lvl="1"/>
            <a:r>
              <a:rPr lang="en-US" altLang="ja-JP" dirty="0" smtClean="0"/>
              <a:t>Recoiled particles were measured successfully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2016/10/27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日本の核物理の将来像 不安定核</a:t>
            </a:r>
            <a:r>
              <a:rPr kumimoji="1" lang="en-US" altLang="ja-JP" smtClean="0"/>
              <a:t>WG EOS</a:t>
            </a:r>
            <a:r>
              <a:rPr kumimoji="1" lang="ja-JP" altLang="en-US" smtClean="0"/>
              <a:t>勉強会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12266-DFAC-914C-90ED-2626948EBEC8}" type="slidenum">
              <a:rPr kumimoji="1" lang="ja-JP" altLang="en-US" smtClean="0"/>
              <a:t>20</a:t>
            </a:fld>
            <a:endParaRPr kumimoji="1" lang="ja-JP" altLang="en-US"/>
          </a:p>
        </p:txBody>
      </p:sp>
      <p:pic>
        <p:nvPicPr>
          <p:cNvPr id="13" name="図 12" descr="hit_lowthres_phys003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862" y="1600200"/>
            <a:ext cx="3012676" cy="2891360"/>
          </a:xfrm>
          <a:prstGeom prst="rect">
            <a:avLst/>
          </a:prstGeom>
        </p:spPr>
      </p:pic>
      <p:pic>
        <p:nvPicPr>
          <p:cNvPr id="9" name="図 8" descr="hit_highthres_phys003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862" y="1600200"/>
            <a:ext cx="3038351" cy="2916000"/>
          </a:xfrm>
          <a:prstGeom prst="rect">
            <a:avLst/>
          </a:prstGeom>
        </p:spPr>
      </p:pic>
      <p:pic>
        <p:nvPicPr>
          <p:cNvPr id="7" name="図 6" descr="143323681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566" y="4485987"/>
            <a:ext cx="1928509" cy="1870363"/>
          </a:xfrm>
          <a:prstGeom prst="rect">
            <a:avLst/>
          </a:prstGeom>
        </p:spPr>
      </p:pic>
      <p:pic>
        <p:nvPicPr>
          <p:cNvPr id="10" name="図 9" descr="prx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958" y="4485987"/>
            <a:ext cx="1928509" cy="1870363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 rot="16200000">
            <a:off x="3925225" y="5348600"/>
            <a:ext cx="589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ja-JP" dirty="0" smtClean="0"/>
              <a:t>θ</a:t>
            </a:r>
            <a:r>
              <a:rPr lang="en-US" altLang="ja-JP" dirty="0" smtClean="0"/>
              <a:t>cm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706281" y="6277306"/>
            <a:ext cx="98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Ex(MeV)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013984" y="4626592"/>
            <a:ext cx="2317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l-GR" altLang="ja-JP" dirty="0" smtClean="0"/>
              <a:t>δ</a:t>
            </a:r>
            <a:r>
              <a:rPr kumimoji="1" lang="en-US" altLang="ja-JP" dirty="0" smtClean="0"/>
              <a:t>Ex  ~ 2.5MeV(FWHM)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847770" y="5334662"/>
            <a:ext cx="1717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very preliminary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28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132Sn(</a:t>
            </a:r>
            <a:r>
              <a:rPr kumimoji="1" lang="en-US" altLang="ja-JP" dirty="0" err="1" smtClean="0"/>
              <a:t>d,d</a:t>
            </a:r>
            <a:r>
              <a:rPr kumimoji="1" lang="en-US" altLang="ja-JP" dirty="0" smtClean="0"/>
              <a:t>’) at RIBF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analysis in progress ...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2016/10/27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日本の核物理の将来像 不安定核</a:t>
            </a:r>
            <a:r>
              <a:rPr kumimoji="1" lang="en-US" altLang="ja-JP" smtClean="0"/>
              <a:t>WG EOS</a:t>
            </a:r>
            <a:r>
              <a:rPr kumimoji="1" lang="ja-JP" altLang="en-US" smtClean="0"/>
              <a:t>勉強会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31162-49EC-0440-B7B3-676277B9E4C1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50156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2016/10/27</a:t>
            </a:r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日本の核物理の将来像 不安定核</a:t>
            </a:r>
            <a:r>
              <a:rPr kumimoji="1" lang="en-US" altLang="ja-JP" smtClean="0"/>
              <a:t>WG EOS</a:t>
            </a:r>
            <a:r>
              <a:rPr kumimoji="1" lang="ja-JP" altLang="en-US" smtClean="0"/>
              <a:t>勉強会</a:t>
            </a:r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31162-49EC-0440-B7B3-676277B9E4C1}" type="slidenum">
              <a:rPr kumimoji="1" lang="ja-JP" altLang="en-US" smtClean="0"/>
              <a:t>22</a:t>
            </a:fld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kumimoji="1" lang="en-US" altLang="ja-JP" dirty="0" err="1" smtClean="0"/>
              <a:t>Ktau</a:t>
            </a:r>
            <a:r>
              <a:rPr kumimoji="1" lang="en-US" altLang="ja-JP" dirty="0" smtClean="0"/>
              <a:t> </a:t>
            </a:r>
            <a:r>
              <a:rPr kumimoji="1" lang="ja-JP" altLang="en-US" dirty="0" smtClean="0"/>
              <a:t>の精度・確度改善策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851" y="1760404"/>
            <a:ext cx="7232469" cy="531477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1903" y="2463360"/>
            <a:ext cx="3827417" cy="541378"/>
          </a:xfrm>
          <a:prstGeom prst="rect">
            <a:avLst/>
          </a:prstGeom>
          <a:solidFill>
            <a:srgbClr val="FF0000"/>
          </a:solidFill>
          <a:ln>
            <a:noFill/>
          </a:ln>
        </p:spPr>
      </p:pic>
      <p:sp>
        <p:nvSpPr>
          <p:cNvPr id="6" name="テキスト ボックス 5"/>
          <p:cNvSpPr txBox="1"/>
          <p:nvPr/>
        </p:nvSpPr>
        <p:spPr>
          <a:xfrm>
            <a:off x="370034" y="2991106"/>
            <a:ext cx="41230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smtClean="0"/>
              <a:t>Recall T</a:t>
            </a:r>
            <a:r>
              <a:rPr lang="en-US" altLang="ja-JP" b="1" dirty="0" smtClean="0"/>
              <a:t>. Li, U. Garg et al.</a:t>
            </a:r>
          </a:p>
          <a:p>
            <a:r>
              <a:rPr lang="en-US" altLang="ja-JP" b="1" dirty="0" smtClean="0">
                <a:solidFill>
                  <a:srgbClr val="FF0000"/>
                </a:solidFill>
              </a:rPr>
              <a:t>ignore</a:t>
            </a:r>
            <a:r>
              <a:rPr lang="en-US" altLang="ja-JP" dirty="0" smtClean="0">
                <a:solidFill>
                  <a:srgbClr val="FF0000"/>
                </a:solidFill>
              </a:rPr>
              <a:t> the slight change of A</a:t>
            </a:r>
            <a:r>
              <a:rPr lang="en-US" altLang="ja-JP" baseline="30000" dirty="0" smtClean="0">
                <a:solidFill>
                  <a:srgbClr val="FF0000"/>
                </a:solidFill>
              </a:rPr>
              <a:t>-1/3</a:t>
            </a:r>
            <a:r>
              <a:rPr lang="en-US" altLang="ja-JP" baseline="30000" dirty="0">
                <a:solidFill>
                  <a:srgbClr val="FF0000"/>
                </a:solidFill>
              </a:rPr>
              <a:t> </a:t>
            </a:r>
            <a:r>
              <a:rPr kumimoji="1" lang="en-US" altLang="ja-JP" dirty="0" smtClean="0">
                <a:solidFill>
                  <a:srgbClr val="FF0000"/>
                </a:solidFill>
              </a:rPr>
              <a:t>and c ~ 1</a:t>
            </a:r>
            <a:r>
              <a:rPr kumimoji="1" lang="en-US" altLang="ja-JP" dirty="0" smtClean="0"/>
              <a:t>. </a:t>
            </a:r>
          </a:p>
          <a:p>
            <a:r>
              <a:rPr kumimoji="1" lang="en-US" altLang="ja-JP" dirty="0" smtClean="0"/>
              <a:t>fitting </a:t>
            </a:r>
            <a:r>
              <a:rPr kumimoji="1" lang="en-US" altLang="ja-JP" b="1" dirty="0" smtClean="0"/>
              <a:t>a + b (N-Z)</a:t>
            </a:r>
            <a:r>
              <a:rPr kumimoji="1" lang="en-US" altLang="ja-JP" b="1" baseline="30000" dirty="0" smtClean="0"/>
              <a:t>2</a:t>
            </a:r>
            <a:r>
              <a:rPr kumimoji="1" lang="en-US" altLang="ja-JP" b="1" dirty="0" smtClean="0"/>
              <a:t>/A</a:t>
            </a:r>
            <a:r>
              <a:rPr kumimoji="1" lang="en-US" altLang="ja-JP" b="1" baseline="30000" dirty="0" smtClean="0"/>
              <a:t>2</a:t>
            </a:r>
            <a:r>
              <a:rPr kumimoji="1" lang="en-US" altLang="ja-JP" b="1" dirty="0" smtClean="0"/>
              <a:t> : b = K</a:t>
            </a:r>
            <a:r>
              <a:rPr kumimoji="1" lang="el-GR" altLang="ja-JP" b="1" dirty="0" smtClean="0"/>
              <a:t>τ</a:t>
            </a:r>
            <a:endParaRPr kumimoji="1" lang="en-US" altLang="ja-JP" b="1" dirty="0" smtClean="0"/>
          </a:p>
          <a:p>
            <a:r>
              <a:rPr lang="en-US" altLang="ja-JP" b="1" dirty="0" smtClean="0"/>
              <a:t>K</a:t>
            </a:r>
            <a:r>
              <a:rPr lang="el-GR" altLang="ja-JP" b="1" dirty="0" smtClean="0"/>
              <a:t>τ</a:t>
            </a:r>
            <a:r>
              <a:rPr lang="en-US" altLang="ja-JP" b="1" dirty="0" smtClean="0"/>
              <a:t>  = 500 MeV +- 100 MeV</a:t>
            </a:r>
            <a:endParaRPr kumimoji="1" lang="ja-JP" altLang="en-US" b="1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96124" y="4780214"/>
            <a:ext cx="480933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C=1</a:t>
            </a:r>
            <a:r>
              <a:rPr kumimoji="1" lang="ja-JP" altLang="en-US" dirty="0" smtClean="0"/>
              <a:t>は仮定してよいのか？</a:t>
            </a:r>
            <a:endParaRPr kumimoji="1" lang="en-US" altLang="ja-JP" dirty="0" smtClean="0"/>
          </a:p>
          <a:p>
            <a:r>
              <a:rPr lang="ja-JP" altLang="en-US" dirty="0" smtClean="0"/>
              <a:t>質量依存性は取り入れられないものか？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/>
              <a:t>質量を一定にすれば質量依存性は無視できる。</a:t>
            </a:r>
            <a:endParaRPr lang="en-US" altLang="ja-JP" dirty="0" smtClean="0"/>
          </a:p>
          <a:p>
            <a:r>
              <a:rPr lang="en-US" altLang="ja-JP" dirty="0" smtClean="0"/>
              <a:t>(C</a:t>
            </a:r>
            <a:r>
              <a:rPr lang="ja-JP" altLang="en-US" dirty="0" smtClean="0"/>
              <a:t>も忘れられる。）</a:t>
            </a:r>
            <a:endParaRPr lang="en-US" altLang="ja-JP" dirty="0" smtClean="0"/>
          </a:p>
        </p:txBody>
      </p:sp>
      <p:sp>
        <p:nvSpPr>
          <p:cNvPr id="10" name="右矢印 9"/>
          <p:cNvSpPr/>
          <p:nvPr/>
        </p:nvSpPr>
        <p:spPr>
          <a:xfrm>
            <a:off x="5686816" y="5104805"/>
            <a:ext cx="428234" cy="5511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526969" y="4918713"/>
            <a:ext cx="21242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UcPeriod"/>
            </a:pPr>
            <a:r>
              <a:rPr kumimoji="1" lang="ja-JP" altLang="en-US" dirty="0" smtClean="0"/>
              <a:t>再解析</a:t>
            </a:r>
            <a:endParaRPr kumimoji="1" lang="en-US" altLang="ja-JP" dirty="0" smtClean="0"/>
          </a:p>
          <a:p>
            <a:pPr marL="342900" indent="-342900">
              <a:buAutoNum type="alphaUcPeriod"/>
            </a:pPr>
            <a:endParaRPr kumimoji="1" lang="en-US" altLang="ja-JP" dirty="0" smtClean="0"/>
          </a:p>
          <a:p>
            <a:pPr marL="342900" indent="-342900">
              <a:buAutoNum type="alphaUcPeriod"/>
            </a:pPr>
            <a:r>
              <a:rPr lang="ja-JP" altLang="en-US" dirty="0" smtClean="0"/>
              <a:t>同重体での測定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065495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同位体の</a:t>
            </a:r>
            <a:r>
              <a:rPr lang="en-US" altLang="ja-JP" dirty="0" smtClean="0"/>
              <a:t>KA =&gt; </a:t>
            </a:r>
            <a:r>
              <a:rPr lang="en-US" altLang="ja-JP" dirty="0" err="1" smtClean="0"/>
              <a:t>Ktau</a:t>
            </a:r>
            <a:r>
              <a:rPr lang="ja-JP" altLang="en-US" dirty="0" smtClean="0"/>
              <a:t>　再解析</a:t>
            </a:r>
            <a:endParaRPr kumimoji="1" lang="ja-JP" alt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J.R. Stone</a:t>
            </a:r>
            <a:r>
              <a:rPr lang="ja-JP" altLang="en-US" dirty="0" smtClean="0"/>
              <a:t>　らによる再解析が行われた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質量数依存性の取り扱いの変更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原子核半径の修正　（荷電半径を使っていた）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巨大共鳴エネルギーの</a:t>
            </a:r>
            <a:r>
              <a:rPr lang="en-US" altLang="ja-JP" dirty="0" smtClean="0"/>
              <a:t>E3</a:t>
            </a:r>
            <a:r>
              <a:rPr lang="ja-JP" altLang="en-US" dirty="0" err="1" smtClean="0"/>
              <a:t>への</a:t>
            </a:r>
            <a:r>
              <a:rPr lang="ja-JP" altLang="en-US" dirty="0" smtClean="0"/>
              <a:t>修正　（</a:t>
            </a:r>
            <a:r>
              <a:rPr lang="en-US" altLang="ja-JP" dirty="0" smtClean="0"/>
              <a:t>E1</a:t>
            </a:r>
            <a:r>
              <a:rPr lang="ja-JP" altLang="en-US" dirty="0" smtClean="0"/>
              <a:t>を使っていた）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クーロン項の改善</a:t>
            </a:r>
            <a:endParaRPr lang="en-US" altLang="ja-JP" dirty="0" smtClean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2016/10/27</a:t>
            </a:r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日本の核物理の将来像 不安定核</a:t>
            </a:r>
            <a:r>
              <a:rPr kumimoji="1" lang="en-US" altLang="ja-JP" smtClean="0"/>
              <a:t>WG EOS</a:t>
            </a:r>
            <a:r>
              <a:rPr kumimoji="1" lang="ja-JP" altLang="en-US" smtClean="0"/>
              <a:t>勉強会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31162-49EC-0440-B7B3-676277B9E4C1}" type="slidenum">
              <a:rPr kumimoji="1" lang="ja-JP" altLang="en-US" smtClean="0"/>
              <a:t>23</a:t>
            </a:fld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2218" y="1974529"/>
            <a:ext cx="3559342" cy="462782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6939266" y="2895682"/>
            <a:ext cx="611065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C=-1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629077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再解析の結果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dirty="0" smtClean="0"/>
              <a:t>(J.R. Stone et al.)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2325" y="1907979"/>
            <a:ext cx="7543800" cy="3558054"/>
          </a:xfrm>
          <a:prstGeom prst="rect">
            <a:avLst/>
          </a:prstGeom>
        </p:spPr>
      </p:pic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2016/10/27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日本の核物理の将来像 不安定核</a:t>
            </a:r>
            <a:r>
              <a:rPr kumimoji="1" lang="en-US" altLang="ja-JP" smtClean="0"/>
              <a:t>WG EOS</a:t>
            </a:r>
            <a:r>
              <a:rPr kumimoji="1" lang="ja-JP" altLang="en-US" smtClean="0"/>
              <a:t>勉強会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31162-49EC-0440-B7B3-676277B9E4C1}" type="slidenum">
              <a:rPr kumimoji="1" lang="ja-JP" altLang="en-US" smtClean="0"/>
              <a:t>24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307771" y="5442114"/>
            <a:ext cx="36758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00050" indent="-400050">
              <a:buAutoNum type="romanLcParenBoth"/>
            </a:pPr>
            <a:r>
              <a:rPr kumimoji="1" lang="en-US" altLang="ja-JP" dirty="0" smtClean="0"/>
              <a:t>K0, </a:t>
            </a:r>
            <a:r>
              <a:rPr kumimoji="1" lang="en-US" altLang="ja-JP" dirty="0" err="1" smtClean="0"/>
              <a:t>Ktau</a:t>
            </a:r>
            <a:r>
              <a:rPr kumimoji="1" lang="en-US" altLang="ja-JP" dirty="0" smtClean="0"/>
              <a:t> free</a:t>
            </a:r>
          </a:p>
          <a:p>
            <a:pPr marL="400050" indent="-400050">
              <a:buAutoNum type="romanLcParenBoth"/>
            </a:pPr>
            <a:r>
              <a:rPr lang="en-US" altLang="ja-JP" dirty="0" smtClean="0"/>
              <a:t>K0 fix, </a:t>
            </a:r>
            <a:r>
              <a:rPr lang="en-US" altLang="ja-JP" dirty="0" err="1" smtClean="0"/>
              <a:t>Ktau</a:t>
            </a:r>
            <a:r>
              <a:rPr lang="en-US" altLang="ja-JP" dirty="0" smtClean="0"/>
              <a:t> free</a:t>
            </a:r>
          </a:p>
          <a:p>
            <a:pPr marL="400050" indent="-400050">
              <a:buAutoNum type="romanLcParenBoth"/>
            </a:pPr>
            <a:r>
              <a:rPr kumimoji="1" lang="en-US" altLang="ja-JP" dirty="0" smtClean="0"/>
              <a:t>Same as (</a:t>
            </a:r>
            <a:r>
              <a:rPr kumimoji="1" lang="en-US" altLang="ja-JP" dirty="0" err="1" smtClean="0"/>
              <a:t>i</a:t>
            </a:r>
            <a:r>
              <a:rPr kumimoji="1" lang="en-US" altLang="ja-JP" dirty="0" smtClean="0"/>
              <a:t>) but using charge radii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050972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ja-JP" altLang="en-US" dirty="0" smtClean="0"/>
              <a:t>さらに踏み込んだ解析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kumimoji="1" lang="en-US" altLang="ja-JP" dirty="0" smtClean="0"/>
              <a:t>K0, c </a:t>
            </a:r>
            <a:r>
              <a:rPr kumimoji="1" lang="ja-JP" altLang="en-US" dirty="0" smtClean="0"/>
              <a:t>もフィットで出してしまう。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2016/10/27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日本の核物理の将来像 不安定核</a:t>
            </a:r>
            <a:r>
              <a:rPr kumimoji="1" lang="en-US" altLang="ja-JP" smtClean="0"/>
              <a:t>WG EOS</a:t>
            </a:r>
            <a:r>
              <a:rPr kumimoji="1" lang="ja-JP" altLang="en-US" smtClean="0"/>
              <a:t>勉強会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31162-49EC-0440-B7B3-676277B9E4C1}" type="slidenum">
              <a:rPr kumimoji="1" lang="ja-JP" altLang="en-US" smtClean="0"/>
              <a:t>25</a:t>
            </a:fld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339" y="2352599"/>
            <a:ext cx="5471322" cy="391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5236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もっと踏み込んだ解析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2016/10/27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日本の核物理の将来像 不安定核</a:t>
            </a:r>
            <a:r>
              <a:rPr kumimoji="1" lang="en-US" altLang="ja-JP" smtClean="0"/>
              <a:t>WG EOS</a:t>
            </a:r>
            <a:r>
              <a:rPr kumimoji="1" lang="ja-JP" altLang="en-US" smtClean="0"/>
              <a:t>勉強会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31162-49EC-0440-B7B3-676277B9E4C1}" type="slidenum">
              <a:rPr kumimoji="1" lang="ja-JP" altLang="en-US" smtClean="0"/>
              <a:t>26</a:t>
            </a:fld>
            <a:endParaRPr kumimoji="1" lang="ja-JP" altLang="en-US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189" y="1380173"/>
            <a:ext cx="3961428" cy="4976178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123" y="2279736"/>
            <a:ext cx="4038766" cy="1336283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7628351" y="2279736"/>
            <a:ext cx="1132538" cy="66814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4942" y="4187902"/>
            <a:ext cx="3545378" cy="186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1038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907" y="1417638"/>
            <a:ext cx="8286186" cy="4940059"/>
          </a:xfrm>
          <a:prstGeom prst="rect">
            <a:avLst/>
          </a:prstGeom>
        </p:spPr>
      </p:pic>
      <p:sp>
        <p:nvSpPr>
          <p:cNvPr id="55" name="正方形/長方形 54"/>
          <p:cNvSpPr/>
          <p:nvPr/>
        </p:nvSpPr>
        <p:spPr>
          <a:xfrm>
            <a:off x="709447" y="1426397"/>
            <a:ext cx="8005645" cy="4652315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2016/10/27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日本の核物理の将来像 不安定核</a:t>
            </a:r>
            <a:r>
              <a:rPr kumimoji="1" lang="en-US" altLang="ja-JP" smtClean="0"/>
              <a:t>WG EOS</a:t>
            </a:r>
            <a:r>
              <a:rPr kumimoji="1" lang="ja-JP" altLang="en-US" smtClean="0"/>
              <a:t>勉強会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A8BCD-B5B7-4440-90FE-7E75359A13F7}" type="slidenum">
              <a:rPr kumimoji="1" lang="ja-JP" altLang="en-US" smtClean="0"/>
              <a:t>27</a:t>
            </a:fld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同重体を使うアイデア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760243" y="2845460"/>
            <a:ext cx="793845" cy="7386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 smtClean="0"/>
              <a:t>124Sn</a:t>
            </a:r>
          </a:p>
          <a:p>
            <a:pPr algn="ctr"/>
            <a:r>
              <a:rPr lang="en-US" altLang="ja-JP" sz="1400" dirty="0" smtClean="0"/>
              <a:t>(0.194)</a:t>
            </a:r>
            <a:r>
              <a:rPr lang="en-US" altLang="ja-JP" sz="1400" baseline="30000" dirty="0" smtClean="0"/>
              <a:t>2</a:t>
            </a:r>
          </a:p>
          <a:p>
            <a:pPr algn="ctr"/>
            <a:r>
              <a:rPr kumimoji="1" lang="en-US" altLang="ja-JP" sz="1400" dirty="0" smtClean="0"/>
              <a:t>=0.038</a:t>
            </a:r>
            <a:endParaRPr kumimoji="1" lang="ja-JP" altLang="en-US" sz="1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480810" y="2841784"/>
            <a:ext cx="793845" cy="7386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 smtClean="0"/>
              <a:t>112Sn</a:t>
            </a:r>
          </a:p>
          <a:p>
            <a:pPr algn="ctr"/>
            <a:r>
              <a:rPr lang="en-US" altLang="ja-JP" sz="1400" dirty="0" smtClean="0"/>
              <a:t>(0.107)</a:t>
            </a:r>
            <a:r>
              <a:rPr lang="en-US" altLang="ja-JP" sz="1400" baseline="30000" dirty="0" smtClean="0"/>
              <a:t>2</a:t>
            </a:r>
          </a:p>
          <a:p>
            <a:pPr algn="ctr"/>
            <a:r>
              <a:rPr kumimoji="1" lang="en-US" altLang="ja-JP" sz="1400" dirty="0" smtClean="0"/>
              <a:t>=0.011</a:t>
            </a:r>
            <a:endParaRPr kumimoji="1" lang="ja-JP" altLang="en-US" sz="1400" dirty="0"/>
          </a:p>
        </p:txBody>
      </p:sp>
      <p:sp>
        <p:nvSpPr>
          <p:cNvPr id="16" name="正方形/長方形 15"/>
          <p:cNvSpPr/>
          <p:nvPr/>
        </p:nvSpPr>
        <p:spPr>
          <a:xfrm>
            <a:off x="6103695" y="3662768"/>
            <a:ext cx="161636" cy="180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3877733" y="3662768"/>
            <a:ext cx="161636" cy="180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/>
          <p:cNvSpPr/>
          <p:nvPr/>
        </p:nvSpPr>
        <p:spPr>
          <a:xfrm>
            <a:off x="4622800" y="3662768"/>
            <a:ext cx="161636" cy="180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/>
        </p:nvSpPr>
        <p:spPr>
          <a:xfrm>
            <a:off x="4253845" y="3662768"/>
            <a:ext cx="161636" cy="180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/>
        </p:nvSpPr>
        <p:spPr>
          <a:xfrm>
            <a:off x="4992254" y="3662768"/>
            <a:ext cx="161636" cy="180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/>
          <p:cNvSpPr/>
          <p:nvPr/>
        </p:nvSpPr>
        <p:spPr>
          <a:xfrm>
            <a:off x="5369406" y="3662768"/>
            <a:ext cx="161636" cy="180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/>
          <p:cNvSpPr/>
          <p:nvPr/>
        </p:nvSpPr>
        <p:spPr>
          <a:xfrm>
            <a:off x="5731715" y="3662768"/>
            <a:ext cx="161636" cy="180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7743151" y="4909266"/>
            <a:ext cx="90000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Isotope</a:t>
            </a:r>
            <a:endParaRPr kumimoji="1" lang="ja-JP" altLang="en-US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7743151" y="5293992"/>
            <a:ext cx="900000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Isobar</a:t>
            </a:r>
            <a:endParaRPr kumimoji="1" lang="ja-JP" altLang="en-US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7743151" y="5663324"/>
            <a:ext cx="90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Isotone</a:t>
            </a:r>
            <a:endParaRPr kumimoji="1" lang="ja-JP" altLang="en-US" dirty="0"/>
          </a:p>
        </p:txBody>
      </p:sp>
      <p:sp>
        <p:nvSpPr>
          <p:cNvPr id="38" name="正方形/長方形 37"/>
          <p:cNvSpPr/>
          <p:nvPr/>
        </p:nvSpPr>
        <p:spPr>
          <a:xfrm>
            <a:off x="3145368" y="4030683"/>
            <a:ext cx="161636" cy="180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正方形/長方形 38"/>
          <p:cNvSpPr/>
          <p:nvPr/>
        </p:nvSpPr>
        <p:spPr>
          <a:xfrm>
            <a:off x="3877733" y="4035851"/>
            <a:ext cx="161636" cy="180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正方形/長方形 44"/>
          <p:cNvSpPr/>
          <p:nvPr/>
        </p:nvSpPr>
        <p:spPr>
          <a:xfrm>
            <a:off x="4622800" y="4035851"/>
            <a:ext cx="161636" cy="180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/>
          <p:cNvSpPr/>
          <p:nvPr/>
        </p:nvSpPr>
        <p:spPr>
          <a:xfrm>
            <a:off x="4253845" y="4035851"/>
            <a:ext cx="161636" cy="180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正方形/長方形 46"/>
          <p:cNvSpPr/>
          <p:nvPr/>
        </p:nvSpPr>
        <p:spPr>
          <a:xfrm>
            <a:off x="4992254" y="4035851"/>
            <a:ext cx="161636" cy="180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4995032" y="4309102"/>
            <a:ext cx="702849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 smtClean="0"/>
              <a:t>116Cd</a:t>
            </a:r>
          </a:p>
          <a:p>
            <a:pPr algn="ctr"/>
            <a:r>
              <a:rPr lang="en-US" altLang="ja-JP" sz="1400" dirty="0" smtClean="0"/>
              <a:t>(0.172)</a:t>
            </a:r>
            <a:endParaRPr kumimoji="1" lang="ja-JP" altLang="en-US" sz="1400" dirty="0"/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709447" y="1444074"/>
            <a:ext cx="7726620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Isotope: many stable nuclei are available =&gt; extend to the unstable nuclei region</a:t>
            </a:r>
            <a:endParaRPr kumimoji="1" lang="ja-JP" altLang="en-US" dirty="0"/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709447" y="1830923"/>
            <a:ext cx="4680488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Isobar: little dependence on A =&gt; new challenge</a:t>
            </a:r>
            <a:endParaRPr kumimoji="1" lang="ja-JP" altLang="en-US" dirty="0"/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2876751" y="4300204"/>
            <a:ext cx="702849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 smtClean="0"/>
              <a:t>106Cd</a:t>
            </a:r>
          </a:p>
          <a:p>
            <a:pPr algn="ctr"/>
            <a:r>
              <a:rPr lang="en-US" altLang="ja-JP" sz="1400" dirty="0" smtClean="0"/>
              <a:t>(0.094)</a:t>
            </a:r>
            <a:endParaRPr kumimoji="1" lang="ja-JP" altLang="en-US" sz="1400" dirty="0"/>
          </a:p>
        </p:txBody>
      </p:sp>
      <p:sp>
        <p:nvSpPr>
          <p:cNvPr id="11" name="右矢印 10"/>
          <p:cNvSpPr/>
          <p:nvPr/>
        </p:nvSpPr>
        <p:spPr>
          <a:xfrm>
            <a:off x="6341242" y="3518814"/>
            <a:ext cx="1138620" cy="762000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右矢印 51"/>
          <p:cNvSpPr/>
          <p:nvPr/>
        </p:nvSpPr>
        <p:spPr>
          <a:xfrm rot="10800000">
            <a:off x="1871669" y="3518814"/>
            <a:ext cx="1138620" cy="762000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上下矢印 31"/>
          <p:cNvSpPr/>
          <p:nvPr/>
        </p:nvSpPr>
        <p:spPr>
          <a:xfrm rot="18900000">
            <a:off x="6504247" y="1620021"/>
            <a:ext cx="691931" cy="2014483"/>
          </a:xfrm>
          <a:prstGeom prst="up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上下矢印 32"/>
          <p:cNvSpPr/>
          <p:nvPr/>
        </p:nvSpPr>
        <p:spPr>
          <a:xfrm rot="18900000">
            <a:off x="2530785" y="4114609"/>
            <a:ext cx="691931" cy="2014483"/>
          </a:xfrm>
          <a:prstGeom prst="up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0668" y="998953"/>
            <a:ext cx="46863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2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907" y="1417638"/>
            <a:ext cx="8286186" cy="4940059"/>
          </a:xfrm>
          <a:prstGeom prst="rect">
            <a:avLst/>
          </a:prstGeom>
        </p:spPr>
      </p:pic>
      <p:sp>
        <p:nvSpPr>
          <p:cNvPr id="55" name="正方形/長方形 54"/>
          <p:cNvSpPr/>
          <p:nvPr/>
        </p:nvSpPr>
        <p:spPr>
          <a:xfrm>
            <a:off x="858344" y="1426397"/>
            <a:ext cx="8005645" cy="4652315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2016/10/27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日本の核物理の将来像 不安定核</a:t>
            </a:r>
            <a:r>
              <a:rPr kumimoji="1" lang="en-US" altLang="ja-JP" smtClean="0"/>
              <a:t>WG EOS</a:t>
            </a:r>
            <a:r>
              <a:rPr kumimoji="1" lang="ja-JP" altLang="en-US" smtClean="0"/>
              <a:t>勉強会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A8BCD-B5B7-4440-90FE-7E75359A13F7}" type="slidenum">
              <a:rPr kumimoji="1" lang="ja-JP" altLang="en-US" smtClean="0"/>
              <a:t>28</a:t>
            </a:fld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Field for ISGMR study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418945" y="3035565"/>
            <a:ext cx="648410" cy="5232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 smtClean="0"/>
              <a:t>132Sn</a:t>
            </a:r>
          </a:p>
          <a:p>
            <a:pPr algn="ctr"/>
            <a:r>
              <a:rPr lang="en-US" altLang="ja-JP" sz="1400" dirty="0" smtClean="0"/>
              <a:t>(0.242</a:t>
            </a:r>
            <a:endParaRPr kumimoji="1" lang="ja-JP" altLang="en-US" sz="14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811180" y="2239076"/>
            <a:ext cx="702849" cy="5232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 smtClean="0"/>
              <a:t>132Xe</a:t>
            </a:r>
          </a:p>
          <a:p>
            <a:pPr algn="ctr"/>
            <a:r>
              <a:rPr lang="en-US" altLang="ja-JP" sz="1400" dirty="0" smtClean="0"/>
              <a:t>(0.212)</a:t>
            </a:r>
            <a:endParaRPr kumimoji="1" lang="ja-JP" altLang="en-US" sz="1400" dirty="0"/>
          </a:p>
        </p:txBody>
      </p:sp>
      <p:sp>
        <p:nvSpPr>
          <p:cNvPr id="15" name="正方形/長方形 14"/>
          <p:cNvSpPr/>
          <p:nvPr/>
        </p:nvSpPr>
        <p:spPr>
          <a:xfrm>
            <a:off x="7581515" y="3662768"/>
            <a:ext cx="161636" cy="180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6103695" y="3662768"/>
            <a:ext cx="161636" cy="180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3877733" y="3662768"/>
            <a:ext cx="161636" cy="180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1659466" y="3662768"/>
            <a:ext cx="161636" cy="180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6845684" y="2922003"/>
            <a:ext cx="161636" cy="180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/>
          <p:cNvSpPr/>
          <p:nvPr/>
        </p:nvSpPr>
        <p:spPr>
          <a:xfrm>
            <a:off x="6467163" y="2553855"/>
            <a:ext cx="161636" cy="180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/>
          <p:cNvSpPr/>
          <p:nvPr/>
        </p:nvSpPr>
        <p:spPr>
          <a:xfrm>
            <a:off x="5731715" y="1813406"/>
            <a:ext cx="161636" cy="180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/>
          <p:cNvSpPr/>
          <p:nvPr/>
        </p:nvSpPr>
        <p:spPr>
          <a:xfrm>
            <a:off x="4622800" y="3662768"/>
            <a:ext cx="161636" cy="180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/>
        </p:nvSpPr>
        <p:spPr>
          <a:xfrm>
            <a:off x="4253845" y="3662768"/>
            <a:ext cx="161636" cy="180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/>
        </p:nvSpPr>
        <p:spPr>
          <a:xfrm>
            <a:off x="4992254" y="3662768"/>
            <a:ext cx="161636" cy="180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/>
          <p:cNvSpPr/>
          <p:nvPr/>
        </p:nvSpPr>
        <p:spPr>
          <a:xfrm>
            <a:off x="5369406" y="3662768"/>
            <a:ext cx="161636" cy="180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/>
          <p:cNvSpPr/>
          <p:nvPr/>
        </p:nvSpPr>
        <p:spPr>
          <a:xfrm>
            <a:off x="5731715" y="3662768"/>
            <a:ext cx="161636" cy="180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/>
          <p:cNvSpPr/>
          <p:nvPr/>
        </p:nvSpPr>
        <p:spPr>
          <a:xfrm>
            <a:off x="2764751" y="4775433"/>
            <a:ext cx="161636" cy="180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/>
          <p:cNvSpPr/>
          <p:nvPr/>
        </p:nvSpPr>
        <p:spPr>
          <a:xfrm>
            <a:off x="3877733" y="5889954"/>
            <a:ext cx="161636" cy="180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/>
          <p:cNvSpPr/>
          <p:nvPr/>
        </p:nvSpPr>
        <p:spPr>
          <a:xfrm>
            <a:off x="2398375" y="4417439"/>
            <a:ext cx="161636" cy="180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7743151" y="4909266"/>
            <a:ext cx="90000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Isotope</a:t>
            </a:r>
            <a:endParaRPr kumimoji="1" lang="ja-JP" altLang="en-US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7743151" y="5293992"/>
            <a:ext cx="900000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Isobar</a:t>
            </a:r>
            <a:endParaRPr kumimoji="1" lang="ja-JP" altLang="en-US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7743151" y="5663324"/>
            <a:ext cx="90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Isotone</a:t>
            </a:r>
            <a:endParaRPr kumimoji="1" lang="ja-JP" altLang="en-US" dirty="0"/>
          </a:p>
        </p:txBody>
      </p:sp>
      <p:sp>
        <p:nvSpPr>
          <p:cNvPr id="38" name="正方形/長方形 37"/>
          <p:cNvSpPr/>
          <p:nvPr/>
        </p:nvSpPr>
        <p:spPr>
          <a:xfrm>
            <a:off x="3145368" y="4030683"/>
            <a:ext cx="161636" cy="180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正方形/長方形 38"/>
          <p:cNvSpPr/>
          <p:nvPr/>
        </p:nvSpPr>
        <p:spPr>
          <a:xfrm>
            <a:off x="3877733" y="4035851"/>
            <a:ext cx="161636" cy="180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正方形/長方形 44"/>
          <p:cNvSpPr/>
          <p:nvPr/>
        </p:nvSpPr>
        <p:spPr>
          <a:xfrm>
            <a:off x="4622800" y="4035851"/>
            <a:ext cx="161636" cy="180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/>
          <p:cNvSpPr/>
          <p:nvPr/>
        </p:nvSpPr>
        <p:spPr>
          <a:xfrm>
            <a:off x="4253845" y="4035851"/>
            <a:ext cx="161636" cy="180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正方形/長方形 46"/>
          <p:cNvSpPr/>
          <p:nvPr/>
        </p:nvSpPr>
        <p:spPr>
          <a:xfrm>
            <a:off x="4992254" y="4035851"/>
            <a:ext cx="161636" cy="180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正方形/長方形 48"/>
          <p:cNvSpPr/>
          <p:nvPr/>
        </p:nvSpPr>
        <p:spPr>
          <a:xfrm>
            <a:off x="7581038" y="4035851"/>
            <a:ext cx="161636" cy="180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7049428" y="3951108"/>
            <a:ext cx="1454808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132Sn@RIBF</a:t>
            </a:r>
            <a:endParaRPr lang="en-US" altLang="ja-JP" dirty="0"/>
          </a:p>
          <a:p>
            <a:r>
              <a:rPr kumimoji="1" lang="en-US" altLang="ja-JP" dirty="0" smtClean="0"/>
              <a:t>Approved</a:t>
            </a:r>
          </a:p>
          <a:p>
            <a:r>
              <a:rPr lang="en-US" altLang="ja-JP" dirty="0" smtClean="0"/>
              <a:t>Doubly magic</a:t>
            </a:r>
            <a:endParaRPr kumimoji="1" lang="en-US" altLang="ja-JP" dirty="0" smtClean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5760243" y="2845460"/>
            <a:ext cx="793845" cy="7386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 smtClean="0"/>
              <a:t>124Sn</a:t>
            </a:r>
          </a:p>
          <a:p>
            <a:pPr algn="ctr"/>
            <a:r>
              <a:rPr lang="en-US" altLang="ja-JP" sz="1400" dirty="0" smtClean="0"/>
              <a:t>(0.194)</a:t>
            </a:r>
            <a:r>
              <a:rPr lang="en-US" altLang="ja-JP" sz="1400" baseline="30000" dirty="0" smtClean="0"/>
              <a:t>2</a:t>
            </a:r>
          </a:p>
          <a:p>
            <a:pPr algn="ctr"/>
            <a:r>
              <a:rPr kumimoji="1" lang="en-US" altLang="ja-JP" sz="1400" dirty="0" smtClean="0"/>
              <a:t>=0.038</a:t>
            </a:r>
            <a:endParaRPr kumimoji="1" lang="ja-JP" altLang="en-US" sz="1400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3480810" y="2841784"/>
            <a:ext cx="793845" cy="7386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 smtClean="0"/>
              <a:t>112Sn</a:t>
            </a:r>
          </a:p>
          <a:p>
            <a:pPr algn="ctr"/>
            <a:r>
              <a:rPr lang="en-US" altLang="ja-JP" sz="1400" dirty="0" smtClean="0"/>
              <a:t>(0.107)</a:t>
            </a:r>
            <a:r>
              <a:rPr lang="en-US" altLang="ja-JP" sz="1400" baseline="30000" dirty="0" smtClean="0"/>
              <a:t>2</a:t>
            </a:r>
          </a:p>
          <a:p>
            <a:pPr algn="ctr"/>
            <a:r>
              <a:rPr kumimoji="1" lang="en-US" altLang="ja-JP" sz="1400" dirty="0" smtClean="0"/>
              <a:t>=0.011</a:t>
            </a:r>
            <a:endParaRPr kumimoji="1" lang="ja-JP" altLang="en-US" sz="1400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7345751" y="2859301"/>
            <a:ext cx="793845" cy="73866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 smtClean="0"/>
              <a:t>132Sn</a:t>
            </a:r>
          </a:p>
          <a:p>
            <a:pPr algn="ctr"/>
            <a:r>
              <a:rPr lang="en-US" altLang="ja-JP" sz="1400" dirty="0" smtClean="0"/>
              <a:t>(0.242)</a:t>
            </a:r>
            <a:r>
              <a:rPr lang="en-US" altLang="ja-JP" sz="1400" baseline="30000" dirty="0" smtClean="0"/>
              <a:t>2</a:t>
            </a:r>
          </a:p>
          <a:p>
            <a:pPr algn="ctr"/>
            <a:r>
              <a:rPr kumimoji="1" lang="en-US" altLang="ja-JP" sz="1400" dirty="0" smtClean="0"/>
              <a:t>=0.059</a:t>
            </a:r>
            <a:endParaRPr kumimoji="1" lang="ja-JP" altLang="en-US" sz="14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811180" y="1444074"/>
            <a:ext cx="1056700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@HIMAC</a:t>
            </a:r>
          </a:p>
          <a:p>
            <a:r>
              <a:rPr lang="en-US" altLang="ja-JP" dirty="0" smtClean="0"/>
              <a:t>2014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57200" y="3102003"/>
            <a:ext cx="1245841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A=100</a:t>
            </a:r>
            <a:r>
              <a:rPr lang="en-US" altLang="en-US" dirty="0" smtClean="0"/>
              <a:t>体系</a:t>
            </a:r>
            <a:endParaRPr kumimoji="1" lang="ja-JP" altLang="en-US" dirty="0"/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4540876" y="1391388"/>
            <a:ext cx="1245841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A=132</a:t>
            </a:r>
            <a:r>
              <a:rPr lang="en-US" altLang="en-US" dirty="0" smtClean="0"/>
              <a:t>体系</a:t>
            </a:r>
            <a:endParaRPr kumimoji="1" lang="ja-JP" altLang="en-US" dirty="0"/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5396879" y="3951108"/>
            <a:ext cx="162286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Sn</a:t>
            </a:r>
            <a:r>
              <a:rPr kumimoji="1" lang="en-US" altLang="ja-JP" dirty="0" smtClean="0"/>
              <a:t> </a:t>
            </a:r>
            <a:r>
              <a:rPr lang="ja-JP" altLang="en-US" dirty="0" smtClean="0"/>
              <a:t>アイソトープ</a:t>
            </a:r>
            <a:endParaRPr kumimoji="1" lang="ja-JP" altLang="en-US" dirty="0"/>
          </a:p>
        </p:txBody>
      </p:sp>
      <p:sp>
        <p:nvSpPr>
          <p:cNvPr id="51" name="正方形/長方形 50"/>
          <p:cNvSpPr/>
          <p:nvPr/>
        </p:nvSpPr>
        <p:spPr>
          <a:xfrm>
            <a:off x="2764751" y="3662768"/>
            <a:ext cx="161636" cy="180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2344250" y="2845460"/>
            <a:ext cx="763513" cy="73866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 smtClean="0"/>
              <a:t>106Sn</a:t>
            </a:r>
          </a:p>
          <a:p>
            <a:pPr algn="ctr"/>
            <a:r>
              <a:rPr lang="en-US" altLang="ja-JP" sz="1400" dirty="0" smtClean="0"/>
              <a:t>(0.056)</a:t>
            </a:r>
            <a:r>
              <a:rPr lang="en-US" altLang="ja-JP" sz="1400" baseline="30000" dirty="0" smtClean="0"/>
              <a:t>2</a:t>
            </a:r>
          </a:p>
          <a:p>
            <a:pPr algn="ctr"/>
            <a:r>
              <a:rPr kumimoji="1" lang="en-US" altLang="ja-JP" sz="1400" dirty="0" smtClean="0"/>
              <a:t>=0.003</a:t>
            </a:r>
            <a:endParaRPr kumimoji="1" lang="ja-JP" altLang="en-US" sz="1400" dirty="0"/>
          </a:p>
        </p:txBody>
      </p:sp>
      <p:pic>
        <p:nvPicPr>
          <p:cNvPr id="53" name="図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3" y="1049104"/>
            <a:ext cx="5516734" cy="487760"/>
          </a:xfrm>
          <a:prstGeom prst="rect">
            <a:avLst/>
          </a:prstGeom>
        </p:spPr>
      </p:pic>
      <p:sp>
        <p:nvSpPr>
          <p:cNvPr id="54" name="テキスト ボックス 53"/>
          <p:cNvSpPr txBox="1"/>
          <p:nvPr/>
        </p:nvSpPr>
        <p:spPr>
          <a:xfrm>
            <a:off x="5937953" y="1292984"/>
            <a:ext cx="702849" cy="73866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 smtClean="0"/>
              <a:t>132Nd</a:t>
            </a:r>
          </a:p>
          <a:p>
            <a:pPr algn="ctr"/>
            <a:r>
              <a:rPr lang="en-US" altLang="ja-JP" sz="1400" dirty="0" smtClean="0"/>
              <a:t>(0.09)2</a:t>
            </a:r>
          </a:p>
          <a:p>
            <a:pPr algn="ctr"/>
            <a:r>
              <a:rPr kumimoji="1" lang="en-US" altLang="ja-JP" sz="1400" dirty="0" smtClean="0"/>
              <a:t>=0.008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4161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2016/10/27</a:t>
            </a:r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日本の核物理の将来像 不安定核</a:t>
            </a:r>
            <a:r>
              <a:rPr kumimoji="1" lang="en-US" altLang="ja-JP" smtClean="0"/>
              <a:t>WG EOS</a:t>
            </a:r>
            <a:r>
              <a:rPr kumimoji="1" lang="ja-JP" altLang="en-US" smtClean="0"/>
              <a:t>勉強会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22C74-FB73-2944-9259-9591C55C4AC2}" type="slidenum">
              <a:rPr kumimoji="1" lang="ja-JP" altLang="en-US" smtClean="0"/>
              <a:t>29</a:t>
            </a:fld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魔法数核での</a:t>
            </a:r>
            <a:r>
              <a:rPr kumimoji="1" lang="en-US" altLang="ja-JP" dirty="0" smtClean="0"/>
              <a:t>E</a:t>
            </a:r>
            <a:r>
              <a:rPr kumimoji="1" lang="en-US" altLang="ja-JP" baseline="-25000" dirty="0" smtClean="0"/>
              <a:t>ISGMR</a:t>
            </a:r>
            <a:endParaRPr kumimoji="1" lang="ja-JP" altLang="en-US" baseline="-250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20" y="1905626"/>
            <a:ext cx="4135768" cy="2826374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2950472" y="5366414"/>
            <a:ext cx="3159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132Sn </a:t>
            </a:r>
            <a:r>
              <a:rPr lang="en-US" altLang="en-US" dirty="0" smtClean="0"/>
              <a:t>は二重魔法数核</a:t>
            </a:r>
          </a:p>
          <a:p>
            <a:pPr marL="285750" indent="-285750">
              <a:buFont typeface="Symbol" charset="0"/>
              <a:buChar char=""/>
            </a:pPr>
            <a:r>
              <a:rPr kumimoji="1" lang="ja-JP" altLang="en-US" dirty="0" smtClean="0"/>
              <a:t>なにかしらの効果があるか</a:t>
            </a:r>
            <a:endParaRPr kumimoji="1" lang="en-US" altLang="ja-JP" dirty="0" smtClean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832522" y="1581648"/>
            <a:ext cx="1177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Pb</a:t>
            </a:r>
            <a:r>
              <a:rPr kumimoji="1" lang="en-US" altLang="ja-JP" dirty="0" smtClean="0"/>
              <a:t> isotope </a:t>
            </a:r>
            <a:endParaRPr kumimoji="1"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004" y="1905626"/>
            <a:ext cx="3758392" cy="2746517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5907033" y="1581648"/>
            <a:ext cx="1645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204,206,208 </a:t>
            </a:r>
            <a:r>
              <a:rPr lang="en-US" altLang="ja-JP" dirty="0" err="1" smtClean="0"/>
              <a:t>Pb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714592" y="4755670"/>
            <a:ext cx="17524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 smtClean="0"/>
              <a:t>E. Kahn PRC80, 057302 (2009)</a:t>
            </a:r>
            <a:endParaRPr kumimoji="1" lang="ja-JP" altLang="en-US" sz="10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607146" y="4787030"/>
            <a:ext cx="19454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 smtClean="0"/>
              <a:t>D. Patel et al., PLB726, 178 (2013)</a:t>
            </a:r>
            <a:endParaRPr kumimoji="1" lang="ja-JP" altLang="en-US" sz="10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57200" y="4982516"/>
            <a:ext cx="3525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mutually enhanced </a:t>
            </a:r>
            <a:r>
              <a:rPr lang="en-US" altLang="ja-JP" dirty="0" err="1" smtClean="0"/>
              <a:t>magicity</a:t>
            </a:r>
            <a:r>
              <a:rPr lang="en-US" altLang="ja-JP" dirty="0" smtClean="0"/>
              <a:t> (MEM)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640590" y="4982516"/>
            <a:ext cx="3988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dirty="0" smtClean="0"/>
              <a:t>鉛 204, 206, 208 はほぼ同じエネルギー</a:t>
            </a:r>
            <a:endParaRPr kumimoji="1" lang="ja-JP" altLang="en-US" dirty="0"/>
          </a:p>
        </p:txBody>
      </p:sp>
      <p:cxnSp>
        <p:nvCxnSpPr>
          <p:cNvPr id="16" name="直線矢印コネクタ 15"/>
          <p:cNvCxnSpPr>
            <a:stCxn id="13" idx="3"/>
            <a:endCxn id="14" idx="1"/>
          </p:cNvCxnSpPr>
          <p:nvPr/>
        </p:nvCxnSpPr>
        <p:spPr>
          <a:xfrm>
            <a:off x="3983075" y="5167182"/>
            <a:ext cx="65751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6754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日付プレースホルダー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2016/10/27</a:t>
            </a:r>
            <a:endParaRPr kumimoji="1" lang="ja-JP" altLang="en-US"/>
          </a:p>
        </p:txBody>
      </p:sp>
      <p:sp>
        <p:nvSpPr>
          <p:cNvPr id="13" name="フッター プレースホルダー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日本の核物理の将来像 不安定核</a:t>
            </a:r>
            <a:r>
              <a:rPr kumimoji="1" lang="en-US" altLang="ja-JP" smtClean="0"/>
              <a:t>WG EOS</a:t>
            </a:r>
            <a:r>
              <a:rPr kumimoji="1" lang="ja-JP" altLang="en-US" smtClean="0"/>
              <a:t>勉強会</a:t>
            </a:r>
            <a:endParaRPr kumimoji="1" lang="ja-JP" altLang="en-US"/>
          </a:p>
        </p:txBody>
      </p:sp>
      <p:sp>
        <p:nvSpPr>
          <p:cNvPr id="14" name="スライド番号プレースホルダー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A8BCD-B5B7-4440-90FE-7E75359A13F7}" type="slidenum">
              <a:rPr kumimoji="1" lang="ja-JP" altLang="en-US" smtClean="0"/>
              <a:t>3</a:t>
            </a:fld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状態方程式のパラメータ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（の例）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414976" y="4946193"/>
            <a:ext cx="5502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Bulk Parameter of </a:t>
            </a:r>
            <a:r>
              <a:rPr kumimoji="1" lang="en-US" altLang="ja-JP" dirty="0" err="1" smtClean="0"/>
              <a:t>EoS</a:t>
            </a:r>
            <a:r>
              <a:rPr kumimoji="1" lang="en-US" altLang="ja-JP" dirty="0" smtClean="0"/>
              <a:t> by J. </a:t>
            </a:r>
            <a:r>
              <a:rPr kumimoji="1" lang="en-US" altLang="ja-JP" dirty="0" err="1" smtClean="0"/>
              <a:t>Piecarewicz</a:t>
            </a:r>
            <a:r>
              <a:rPr kumimoji="1" lang="en-US" altLang="ja-JP" dirty="0" smtClean="0"/>
              <a:t> EPJA50 (2014) 25</a:t>
            </a:r>
            <a:endParaRPr kumimoji="1" lang="ja-JP" altLang="en-US" dirty="0"/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653" y="3625393"/>
            <a:ext cx="6489700" cy="1320800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4"/>
          <a:srcRect r="1010"/>
          <a:stretch/>
        </p:blipFill>
        <p:spPr>
          <a:xfrm>
            <a:off x="933911" y="2405656"/>
            <a:ext cx="5328286" cy="893083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2197" y="2537757"/>
            <a:ext cx="1492028" cy="684866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112176" y="5533954"/>
            <a:ext cx="6965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いろいろあるけれど、</a:t>
            </a:r>
            <a:r>
              <a:rPr kumimoji="1" lang="ja-JP" altLang="en-US" dirty="0" err="1" smtClean="0"/>
              <a:t>び</a:t>
            </a:r>
            <a:r>
              <a:rPr kumimoji="1" lang="ja-JP" altLang="en-US" dirty="0" smtClean="0"/>
              <a:t>しっと決められる実験的な指標はないものか？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6390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2016/10/27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日本の核物理の将来像 不安定核</a:t>
            </a:r>
            <a:r>
              <a:rPr kumimoji="1" lang="en-US" altLang="ja-JP" smtClean="0"/>
              <a:t>WG EOS</a:t>
            </a:r>
            <a:r>
              <a:rPr kumimoji="1" lang="ja-JP" altLang="en-US" smtClean="0"/>
              <a:t>勉強会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22C74-FB73-2944-9259-9591C55C4AC2}" type="slidenum">
              <a:rPr kumimoji="1" lang="ja-JP" altLang="en-US" smtClean="0"/>
              <a:t>30</a:t>
            </a:fld>
            <a:endParaRPr kumimoji="1" lang="ja-JP" altLang="en-US"/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変形核での</a:t>
            </a:r>
            <a:r>
              <a:rPr lang="en-US" altLang="ja-JP" dirty="0" smtClean="0"/>
              <a:t> E</a:t>
            </a:r>
            <a:r>
              <a:rPr lang="en-US" altLang="ja-JP" baseline="-25000" dirty="0" smtClean="0"/>
              <a:t>ISGMR</a:t>
            </a:r>
            <a:endParaRPr kumimoji="1" lang="ja-JP" altLang="en-US" baseline="-25000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6389" y="1734569"/>
            <a:ext cx="3764268" cy="370306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0107" y="1734570"/>
            <a:ext cx="1564913" cy="3518200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149440" y="5433020"/>
            <a:ext cx="73489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Isobar =&gt; mid-shell =&gt; </a:t>
            </a:r>
            <a:r>
              <a:rPr lang="en-US" altLang="en-US" dirty="0" smtClean="0"/>
              <a:t>変形</a:t>
            </a:r>
            <a:endParaRPr lang="en-US" altLang="ja-JP" dirty="0"/>
          </a:p>
          <a:p>
            <a:r>
              <a:rPr kumimoji="1" lang="ja-JP" altLang="en-US" dirty="0" smtClean="0"/>
              <a:t>変形の効果により</a:t>
            </a:r>
            <a:r>
              <a:rPr kumimoji="1" lang="en-US" altLang="ja-JP" dirty="0" smtClean="0"/>
              <a:t> ISGMR </a:t>
            </a:r>
            <a:r>
              <a:rPr lang="en-US" altLang="en-US" dirty="0" smtClean="0"/>
              <a:t>の強度が分散する。</a:t>
            </a:r>
          </a:p>
          <a:p>
            <a:r>
              <a:rPr lang="ja-JP" altLang="en-US" dirty="0" smtClean="0"/>
              <a:t>圧縮率を出したいと思ったら</a:t>
            </a:r>
            <a:r>
              <a:rPr lang="en-US" altLang="ja-JP" dirty="0" smtClean="0"/>
              <a:t> m</a:t>
            </a:r>
            <a:r>
              <a:rPr lang="en-US" altLang="ja-JP" baseline="-25000" dirty="0" smtClean="0"/>
              <a:t>1</a:t>
            </a:r>
            <a:r>
              <a:rPr lang="en-US" altLang="ja-JP" dirty="0" smtClean="0"/>
              <a:t>/m</a:t>
            </a:r>
            <a:r>
              <a:rPr lang="en-US" altLang="ja-JP" baseline="-25000" dirty="0" smtClean="0"/>
              <a:t>0</a:t>
            </a:r>
            <a:r>
              <a:rPr lang="en-US" altLang="ja-JP" dirty="0" smtClean="0"/>
              <a:t> </a:t>
            </a:r>
            <a:r>
              <a:rPr lang="ja-JP" altLang="en-US" dirty="0" smtClean="0"/>
              <a:t>などを求めるやりかたで問題ないのか</a:t>
            </a:r>
            <a:r>
              <a:rPr lang="en-US" altLang="ja-JP" dirty="0" smtClean="0"/>
              <a:t>?</a:t>
            </a:r>
            <a:endParaRPr kumimoji="1" lang="ja-JP" altLang="en-US" baseline="-250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551522" y="1376133"/>
            <a:ext cx="24869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 smtClean="0"/>
              <a:t>M. </a:t>
            </a:r>
            <a:r>
              <a:rPr lang="en-US" altLang="ja-JP" sz="1000" dirty="0" err="1" smtClean="0"/>
              <a:t>Itoh</a:t>
            </a:r>
            <a:r>
              <a:rPr lang="en-US" altLang="ja-JP" sz="1000" dirty="0" smtClean="0"/>
              <a:t> et al., Phys. Rev. C68, 064602 (2003)</a:t>
            </a:r>
            <a:endParaRPr kumimoji="1" lang="ja-JP" altLang="en-US" sz="1000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889" y="2407166"/>
            <a:ext cx="2984500" cy="2413000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794130" y="1488349"/>
            <a:ext cx="23775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 smtClean="0"/>
              <a:t>Y. Gupta et al., </a:t>
            </a:r>
            <a:r>
              <a:rPr lang="en-US" altLang="ja-JP" sz="1000" dirty="0"/>
              <a:t>arXiv:1507.03639 [</a:t>
            </a:r>
            <a:r>
              <a:rPr lang="en-US" altLang="ja-JP" sz="1000" dirty="0" err="1"/>
              <a:t>nucl</a:t>
            </a:r>
            <a:r>
              <a:rPr lang="en-US" altLang="ja-JP" sz="1000" dirty="0"/>
              <a:t>-ex</a:t>
            </a:r>
            <a:r>
              <a:rPr lang="en-US" altLang="ja-JP" sz="1000" dirty="0" smtClean="0"/>
              <a:t>]</a:t>
            </a:r>
            <a:r>
              <a:rPr kumimoji="1" lang="en-US" altLang="ja-JP" sz="1000" dirty="0" smtClean="0"/>
              <a:t> </a:t>
            </a:r>
          </a:p>
          <a:p>
            <a:r>
              <a:rPr lang="en-US" altLang="ja-JP" sz="1000" dirty="0" smtClean="0"/>
              <a:t>(to be published in PLB)</a:t>
            </a:r>
            <a:endParaRPr kumimoji="1" lang="ja-JP" altLang="en-US" sz="10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599122" y="2037834"/>
            <a:ext cx="724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24Mg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699930" y="1315741"/>
            <a:ext cx="1656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144,148-154Sm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72165" y="5094838"/>
            <a:ext cx="646331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ja-JP" altLang="en-US" dirty="0" smtClean="0"/>
              <a:t>疑問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515245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2016/10/27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日本の核物理の将来像 不安定核</a:t>
            </a:r>
            <a:r>
              <a:rPr kumimoji="1" lang="en-US" altLang="ja-JP" smtClean="0"/>
              <a:t>WG EOS</a:t>
            </a:r>
            <a:r>
              <a:rPr kumimoji="1" lang="ja-JP" altLang="en-US" smtClean="0"/>
              <a:t>勉強会</a:t>
            </a:r>
            <a:endParaRPr kumimoji="1" lang="ja-JP" altLang="en-US"/>
          </a:p>
        </p:txBody>
      </p:sp>
      <p:sp>
        <p:nvSpPr>
          <p:cNvPr id="14" name="スライド番号プレースホルダー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31162-49EC-0440-B7B3-676277B9E4C1}" type="slidenum">
              <a:rPr kumimoji="1" lang="ja-JP" altLang="en-US" smtClean="0"/>
              <a:t>31</a:t>
            </a:fld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roadmap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443" y="3368916"/>
            <a:ext cx="1690195" cy="2253593"/>
          </a:xfrm>
          <a:prstGeom prst="rect">
            <a:avLst/>
          </a:prstGeom>
        </p:spPr>
      </p:pic>
      <p:grpSp>
        <p:nvGrpSpPr>
          <p:cNvPr id="6" name="図形グループ 5"/>
          <p:cNvGrpSpPr/>
          <p:nvPr/>
        </p:nvGrpSpPr>
        <p:grpSpPr>
          <a:xfrm>
            <a:off x="3389227" y="2651572"/>
            <a:ext cx="2452123" cy="1658278"/>
            <a:chOff x="2319990" y="4858922"/>
            <a:chExt cx="2075119" cy="1403324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19990" y="4858922"/>
              <a:ext cx="2075119" cy="1403324"/>
            </a:xfrm>
            <a:prstGeom prst="rect">
              <a:avLst/>
            </a:prstGeom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3639377" y="5184367"/>
              <a:ext cx="6156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200" dirty="0" smtClean="0">
                  <a:solidFill>
                    <a:srgbClr val="0000FF"/>
                  </a:solidFill>
                </a:rPr>
                <a:t>ビーム</a:t>
              </a:r>
              <a:endParaRPr kumimoji="1" lang="ja-JP" altLang="en-US" sz="1200" dirty="0">
                <a:solidFill>
                  <a:srgbClr val="0000FF"/>
                </a:solidFill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2636074" y="5020814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200" dirty="0" smtClean="0">
                  <a:solidFill>
                    <a:srgbClr val="FF0000"/>
                  </a:solidFill>
                </a:rPr>
                <a:t>反応粒子</a:t>
              </a:r>
              <a:endParaRPr kumimoji="1" lang="ja-JP" altLang="en-US" sz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0" name="テキスト ボックス 9"/>
          <p:cNvSpPr txBox="1"/>
          <p:nvPr/>
        </p:nvSpPr>
        <p:spPr>
          <a:xfrm>
            <a:off x="457200" y="5706556"/>
            <a:ext cx="2141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CAT (phase I)</a:t>
            </a:r>
          </a:p>
          <a:p>
            <a:r>
              <a:rPr kumimoji="1" lang="en-US" altLang="ja-JP" dirty="0" smtClean="0"/>
              <a:t>10cm x 10cm x 25cm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598531" y="4270468"/>
            <a:ext cx="21935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CAT (phase II)</a:t>
            </a:r>
          </a:p>
          <a:p>
            <a:r>
              <a:rPr lang="en-US" altLang="ja-JP" dirty="0"/>
              <a:t>3</a:t>
            </a:r>
            <a:r>
              <a:rPr kumimoji="1" lang="en-US" altLang="ja-JP" dirty="0" smtClean="0"/>
              <a:t>0cm x 30cm x 20 cm</a:t>
            </a:r>
            <a:endParaRPr kumimoji="1" lang="ja-JP" altLang="en-US" dirty="0"/>
          </a:p>
        </p:txBody>
      </p:sp>
      <p:pic>
        <p:nvPicPr>
          <p:cNvPr id="12" name="図 11" descr="activetarget.bmp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5760" y="1468735"/>
            <a:ext cx="1895068" cy="1421301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6407998" y="2747861"/>
            <a:ext cx="16882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Large Volume</a:t>
            </a:r>
          </a:p>
          <a:p>
            <a:r>
              <a:rPr kumimoji="1" lang="en-US" altLang="ja-JP" dirty="0" smtClean="0"/>
              <a:t> + Gamma</a:t>
            </a:r>
          </a:p>
          <a:p>
            <a:r>
              <a:rPr lang="el-GR" altLang="ja-JP" dirty="0" smtClean="0"/>
              <a:t>φ</a:t>
            </a:r>
            <a:r>
              <a:rPr lang="en-US" altLang="ja-JP" dirty="0" smtClean="0"/>
              <a:t>50cm x 2m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829629" y="2838939"/>
            <a:ext cx="1287532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2009-2016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111229" y="2312978"/>
            <a:ext cx="837089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ja-JP" dirty="0" smtClean="0"/>
              <a:t>~2018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580285" y="1464165"/>
            <a:ext cx="76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~2021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829285" y="1658554"/>
            <a:ext cx="2551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(d,2p) </a:t>
            </a:r>
            <a:r>
              <a:rPr kumimoji="1" lang="en-US" altLang="ja-JP" dirty="0" smtClean="0"/>
              <a:t>w/ 100kcps</a:t>
            </a:r>
            <a:r>
              <a:rPr kumimoji="1" lang="ja-JP" altLang="en-US" dirty="0" smtClean="0"/>
              <a:t>・</a:t>
            </a:r>
            <a:r>
              <a:rPr kumimoji="1" lang="en-US" altLang="ja-JP" dirty="0" smtClean="0"/>
              <a:t>10day</a:t>
            </a:r>
          </a:p>
          <a:p>
            <a:r>
              <a:rPr lang="en-US" altLang="ja-JP" dirty="0" smtClean="0"/>
              <a:t>(</a:t>
            </a:r>
            <a:r>
              <a:rPr lang="en-US" altLang="ja-JP" dirty="0" err="1" smtClean="0"/>
              <a:t>d,d</a:t>
            </a:r>
            <a:r>
              <a:rPr lang="en-US" altLang="ja-JP" dirty="0" smtClean="0"/>
              <a:t>’) w/ 10kcps</a:t>
            </a:r>
            <a:r>
              <a:rPr lang="ja-JP" altLang="en-US" dirty="0" smtClean="0"/>
              <a:t>・</a:t>
            </a:r>
            <a:r>
              <a:rPr lang="en-US" altLang="ja-JP" dirty="0" smtClean="0"/>
              <a:t>10day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36295" y="2427584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(</a:t>
            </a:r>
            <a:r>
              <a:rPr lang="en-US" altLang="ja-JP" dirty="0" err="1" smtClean="0"/>
              <a:t>d,d</a:t>
            </a:r>
            <a:r>
              <a:rPr lang="en-US" altLang="ja-JP" dirty="0" smtClean="0"/>
              <a:t>’) </a:t>
            </a:r>
            <a:r>
              <a:rPr kumimoji="1" lang="en-US" altLang="ja-JP" dirty="0" smtClean="0"/>
              <a:t>w/ 100kcps</a:t>
            </a:r>
            <a:r>
              <a:rPr kumimoji="1" lang="ja-JP" altLang="en-US" dirty="0" smtClean="0"/>
              <a:t>・</a:t>
            </a:r>
            <a:r>
              <a:rPr kumimoji="1" lang="en-US" altLang="ja-JP" dirty="0" smtClean="0"/>
              <a:t>10day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797028" y="386616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937941" y="5831163"/>
            <a:ext cx="3642344" cy="92333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ja-JP" dirty="0"/>
              <a:t>K</a:t>
            </a:r>
            <a:r>
              <a:rPr lang="en-US" altLang="ja-JP" dirty="0" smtClean="0"/>
              <a:t>ey feature achieved in Phase I</a:t>
            </a:r>
            <a:endParaRPr lang="en-US" altLang="ja-JP" dirty="0"/>
          </a:p>
          <a:p>
            <a:pPr marL="285750" indent="-285750">
              <a:buFont typeface="Arial"/>
              <a:buChar char="•"/>
            </a:pPr>
            <a:r>
              <a:rPr lang="en-US" altLang="ja-JP" dirty="0" smtClean="0"/>
              <a:t>High intensity beam injection</a:t>
            </a:r>
            <a:endParaRPr kumimoji="1" lang="en-US" altLang="ja-JP" dirty="0" smtClean="0"/>
          </a:p>
          <a:p>
            <a:pPr marL="285750" indent="-285750">
              <a:buFont typeface="Arial"/>
              <a:buChar char="•"/>
            </a:pPr>
            <a:r>
              <a:rPr lang="en-US" altLang="ja-JP" dirty="0" smtClean="0"/>
              <a:t>100 MeV/u Sn region beam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149247" y="4241124"/>
            <a:ext cx="2738250" cy="92333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Phase II key items</a:t>
            </a:r>
            <a:endParaRPr lang="en-US" altLang="ja-JP" dirty="0"/>
          </a:p>
          <a:p>
            <a:pPr marL="285750" indent="-285750">
              <a:buFont typeface="Arial"/>
              <a:buChar char="•"/>
            </a:pPr>
            <a:r>
              <a:rPr lang="en-US" altLang="ja-JP" dirty="0" smtClean="0"/>
              <a:t>Large area GEM</a:t>
            </a:r>
            <a:endParaRPr lang="ja-JP" altLang="en-US" dirty="0" smtClean="0"/>
          </a:p>
          <a:p>
            <a:pPr marL="285750" indent="-285750">
              <a:buFont typeface="Arial"/>
              <a:buChar char="•"/>
            </a:pPr>
            <a:r>
              <a:rPr lang="en-US" altLang="ja-JP" dirty="0" smtClean="0"/>
              <a:t>High density readout</a:t>
            </a:r>
          </a:p>
        </p:txBody>
      </p:sp>
    </p:spTree>
    <p:extLst>
      <p:ext uri="{BB962C8B-B14F-4D97-AF65-F5344CB8AC3E}">
        <p14:creationId xmlns:p14="http://schemas.microsoft.com/office/powerpoint/2010/main" val="205106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2016/10/27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日本の核物理の将来像 不安定核</a:t>
            </a:r>
            <a:r>
              <a:rPr kumimoji="1" lang="en-US" altLang="ja-JP" smtClean="0"/>
              <a:t>WG EOS</a:t>
            </a:r>
            <a:r>
              <a:rPr kumimoji="1" lang="ja-JP" altLang="en-US" smtClean="0"/>
              <a:t>勉強会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31162-49EC-0440-B7B3-676277B9E4C1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69933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まとめ</a:t>
            </a:r>
            <a:endParaRPr kumimoji="1" lang="ja-JP" alt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中性子核物質の非圧縮率の決定精度を向上させるため、逆運動学で非弾性散乱の測定をする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錫同位体</a:t>
            </a:r>
            <a:endParaRPr lang="en-US" altLang="ja-JP" dirty="0" smtClean="0"/>
          </a:p>
          <a:p>
            <a:pPr lvl="2"/>
            <a:r>
              <a:rPr lang="en-US" altLang="ja-JP" dirty="0" smtClean="0"/>
              <a:t>132Sn </a:t>
            </a:r>
            <a:r>
              <a:rPr lang="ja-JP" altLang="en-US" dirty="0" smtClean="0"/>
              <a:t>測定予定</a:t>
            </a:r>
            <a:endParaRPr lang="en-US" altLang="ja-JP" dirty="0" smtClean="0"/>
          </a:p>
          <a:p>
            <a:pPr lvl="2"/>
            <a:r>
              <a:rPr lang="en-US" altLang="ja-JP" dirty="0" smtClean="0"/>
              <a:t>106Sn </a:t>
            </a:r>
            <a:r>
              <a:rPr lang="ja-JP" altLang="en-US" dirty="0" smtClean="0"/>
              <a:t>是非測定したい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A=132 / A=100 </a:t>
            </a:r>
            <a:r>
              <a:rPr lang="ja-JP" altLang="en-US" dirty="0" smtClean="0"/>
              <a:t>同重体</a:t>
            </a:r>
            <a:endParaRPr lang="en-US" altLang="ja-JP" dirty="0" smtClean="0"/>
          </a:p>
          <a:p>
            <a:pPr lvl="2"/>
            <a:r>
              <a:rPr lang="ja-JP" altLang="en-US" dirty="0" smtClean="0"/>
              <a:t>質量依存性をできるだけ排除して測定してみたい</a:t>
            </a:r>
            <a:endParaRPr lang="en-US" altLang="ja-JP" dirty="0" smtClean="0"/>
          </a:p>
          <a:p>
            <a:pPr lvl="2"/>
            <a:r>
              <a:rPr kumimoji="1" lang="en-US" altLang="ja-JP" dirty="0" smtClean="0"/>
              <a:t>132Xe </a:t>
            </a:r>
            <a:r>
              <a:rPr lang="en-US" altLang="ja-JP" dirty="0" smtClean="0"/>
              <a:t>HIMAC</a:t>
            </a:r>
            <a:r>
              <a:rPr lang="ja-JP" altLang="en-US" dirty="0" smtClean="0"/>
              <a:t>で測定済。解析中。</a:t>
            </a:r>
            <a:endParaRPr lang="en-US" altLang="ja-JP" dirty="0" smtClean="0"/>
          </a:p>
          <a:p>
            <a:r>
              <a:rPr lang="en-US" altLang="en-US" dirty="0" smtClean="0"/>
              <a:t>アクティブ標的を開発した</a:t>
            </a:r>
          </a:p>
          <a:p>
            <a:pPr lvl="1"/>
            <a:r>
              <a:rPr lang="en-US" altLang="ja-JP" dirty="0" smtClean="0"/>
              <a:t>100MeV/u</a:t>
            </a:r>
            <a:r>
              <a:rPr lang="en-US" altLang="en-US" dirty="0" smtClean="0"/>
              <a:t> </a:t>
            </a:r>
            <a:r>
              <a:rPr lang="ja-JP" altLang="en-US" dirty="0" smtClean="0"/>
              <a:t>錫領域の</a:t>
            </a:r>
            <a:r>
              <a:rPr lang="en-US" altLang="ja-JP" dirty="0" smtClean="0"/>
              <a:t>100kcps </a:t>
            </a:r>
            <a:r>
              <a:rPr lang="ja-JP" altLang="en-US" dirty="0" smtClean="0"/>
              <a:t>以上の大強度ビームで使用可能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陽子、重陽子、ヘリウムの散乱実験が可能</a:t>
            </a:r>
            <a:endParaRPr lang="en-US" altLang="ja-JP" dirty="0" smtClean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2016/10/27</a:t>
            </a:r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日本の核物理の将来像 不安定核</a:t>
            </a:r>
            <a:r>
              <a:rPr kumimoji="1" lang="en-US" altLang="ja-JP" smtClean="0"/>
              <a:t>WG EOS</a:t>
            </a:r>
            <a:r>
              <a:rPr kumimoji="1" lang="ja-JP" altLang="en-US" smtClean="0"/>
              <a:t>勉強会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22C74-FB73-2944-9259-9591C55C4AC2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49921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Giant Resonances</a:t>
            </a:r>
            <a:endParaRPr kumimoji="1" lang="ja-JP" altLang="en-US" dirty="0"/>
          </a:p>
        </p:txBody>
      </p:sp>
      <p:pic>
        <p:nvPicPr>
          <p:cNvPr id="10" name="コンテンツ プレースホルダー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7363" y="1972469"/>
            <a:ext cx="5638800" cy="4064000"/>
          </a:xfrm>
        </p:spPr>
      </p:pic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2016/10/27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日本の核物理の将来像 不安定核</a:t>
            </a:r>
            <a:r>
              <a:rPr kumimoji="1" lang="en-US" altLang="ja-JP" smtClean="0"/>
              <a:t>WG EOS</a:t>
            </a:r>
            <a:r>
              <a:rPr kumimoji="1" lang="ja-JP" altLang="en-US" smtClean="0"/>
              <a:t>勉強会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22C74-FB73-2944-9259-9591C55C4AC2}" type="slidenum">
              <a:rPr kumimoji="1" lang="ja-JP" altLang="en-US" smtClean="0"/>
              <a:t>34</a:t>
            </a:fld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1315466" y="1600200"/>
            <a:ext cx="6395886" cy="1499034"/>
          </a:xfrm>
          <a:prstGeom prst="rect">
            <a:avLst/>
          </a:prstGeom>
          <a:noFill/>
          <a:ln w="5715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 rot="16200000">
            <a:off x="160470" y="2116550"/>
            <a:ext cx="1165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accent2"/>
                </a:solidFill>
              </a:rPr>
              <a:t>monopole</a:t>
            </a:r>
            <a:endParaRPr kumimoji="1" lang="ja-JP" altLang="en-US" b="1" dirty="0">
              <a:solidFill>
                <a:schemeClr val="accent2"/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1980759" y="1417638"/>
            <a:ext cx="1391067" cy="4708525"/>
          </a:xfrm>
          <a:prstGeom prst="rect">
            <a:avLst/>
          </a:prstGeom>
          <a:noFill/>
          <a:ln w="5715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/>
        </p:nvSpPr>
        <p:spPr>
          <a:xfrm>
            <a:off x="4748971" y="1417638"/>
            <a:ext cx="1391067" cy="4708525"/>
          </a:xfrm>
          <a:prstGeom prst="rect">
            <a:avLst/>
          </a:prstGeom>
          <a:noFill/>
          <a:ln w="57150" cmpd="sng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6285822" y="6126163"/>
            <a:ext cx="236024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000" dirty="0"/>
              <a:t>http://</a:t>
            </a:r>
            <a:r>
              <a:rPr lang="en-US" altLang="ja-JP" sz="1000" dirty="0" err="1"/>
              <a:t>cyclotron.tamu.edu</a:t>
            </a:r>
            <a:r>
              <a:rPr lang="en-US" altLang="ja-JP" sz="1000" dirty="0"/>
              <a:t>/</a:t>
            </a:r>
            <a:r>
              <a:rPr lang="en-US" altLang="ja-JP" sz="1000" dirty="0" err="1"/>
              <a:t>structure.html</a:t>
            </a:r>
            <a:endParaRPr lang="ja-JP" altLang="en-US" sz="1000" dirty="0"/>
          </a:p>
        </p:txBody>
      </p:sp>
    </p:spTree>
    <p:extLst>
      <p:ext uri="{BB962C8B-B14F-4D97-AF65-F5344CB8AC3E}">
        <p14:creationId xmlns:p14="http://schemas.microsoft.com/office/powerpoint/2010/main" val="28734168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2016/10/27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日本の核物理の将来像 不安定核</a:t>
            </a:r>
            <a:r>
              <a:rPr kumimoji="1" lang="en-US" altLang="ja-JP" smtClean="0"/>
              <a:t>WG EOS</a:t>
            </a:r>
            <a:r>
              <a:rPr kumimoji="1" lang="ja-JP" altLang="en-US" smtClean="0"/>
              <a:t>勉強会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22C74-FB73-2944-9259-9591C55C4AC2}" type="slidenum">
              <a:rPr kumimoji="1" lang="ja-JP" altLang="en-US" smtClean="0"/>
              <a:t>35</a:t>
            </a:fld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巨大共鳴と非圧縮率</a:t>
            </a:r>
            <a:endParaRPr kumimoji="1" lang="ja-JP" altLang="en-US" dirty="0"/>
          </a:p>
        </p:txBody>
      </p:sp>
      <p:pic>
        <p:nvPicPr>
          <p:cNvPr id="8" name="図 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85" y="2596859"/>
            <a:ext cx="2608344" cy="837365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4534" y="1787508"/>
            <a:ext cx="3750532" cy="2377306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6019800" y="4194043"/>
            <a:ext cx="28933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Knm</a:t>
            </a:r>
            <a:r>
              <a:rPr kumimoji="1" lang="en-US" altLang="ja-JP" dirty="0" smtClean="0"/>
              <a:t> ~ (</a:t>
            </a:r>
            <a:r>
              <a:rPr kumimoji="1" lang="en-US" altLang="ja-JP" dirty="0" err="1" smtClean="0"/>
              <a:t>Kvol</a:t>
            </a:r>
            <a:r>
              <a:rPr kumimoji="1" lang="en-US" altLang="ja-JP" dirty="0" smtClean="0"/>
              <a:t>) ~  231 +- 5 MeV</a:t>
            </a:r>
          </a:p>
          <a:p>
            <a:r>
              <a:rPr lang="en-US" altLang="ja-JP" sz="1000" dirty="0" smtClean="0"/>
              <a:t>D.H. Youngblood et al., PRL82, 691 (1999)</a:t>
            </a:r>
            <a:endParaRPr kumimoji="1" lang="ja-JP" altLang="en-US" sz="1000" dirty="0"/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49" y="4841731"/>
            <a:ext cx="8733353" cy="772156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223900" y="4247824"/>
            <a:ext cx="5782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dirty="0" smtClean="0"/>
              <a:t>理論計算との比較から対称核物質の非圧縮率を導出する</a:t>
            </a:r>
            <a:endParaRPr kumimoji="1" lang="ja-JP" altLang="en-US" dirty="0"/>
          </a:p>
        </p:txBody>
      </p:sp>
      <p:sp>
        <p:nvSpPr>
          <p:cNvPr id="18" name="正方形/長方形 17"/>
          <p:cNvSpPr/>
          <p:nvPr/>
        </p:nvSpPr>
        <p:spPr>
          <a:xfrm>
            <a:off x="1599122" y="4841731"/>
            <a:ext cx="611429" cy="646237"/>
          </a:xfrm>
          <a:prstGeom prst="rect">
            <a:avLst/>
          </a:prstGeom>
          <a:noFill/>
          <a:ln w="57150" cmpd="sng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27580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2016/10/27</a:t>
            </a:r>
            <a:endParaRPr kumimoji="1" lang="ja-JP" altLang="en-US"/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日本の核物理の将来像 不安定核</a:t>
            </a:r>
            <a:r>
              <a:rPr kumimoji="1" lang="en-US" altLang="ja-JP" smtClean="0"/>
              <a:t>WG EOS</a:t>
            </a:r>
            <a:r>
              <a:rPr kumimoji="1" lang="ja-JP" altLang="en-US" smtClean="0"/>
              <a:t>勉強会</a:t>
            </a:r>
            <a:endParaRPr kumimoji="1" lang="ja-JP" altLang="en-US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31162-49EC-0440-B7B3-676277B9E4C1}" type="slidenum">
              <a:rPr kumimoji="1" lang="ja-JP" altLang="en-US" smtClean="0"/>
              <a:t>36</a:t>
            </a:fld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Recent treatment of ISGMRs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910" y="3025378"/>
            <a:ext cx="3736181" cy="80724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991" y="5115702"/>
            <a:ext cx="2171700" cy="307181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4717" y="5740004"/>
            <a:ext cx="1385888" cy="692944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59" y="1997901"/>
            <a:ext cx="2816183" cy="45791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9810" y="2356995"/>
            <a:ext cx="4533900" cy="333173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4903" y="4402182"/>
            <a:ext cx="4981575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1095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7"/>
          <p:cNvGraphicFramePr>
            <a:graphicFrameLocks noGrp="1"/>
          </p:cNvGraphicFramePr>
          <p:nvPr>
            <p:extLst/>
          </p:nvPr>
        </p:nvGraphicFramePr>
        <p:xfrm>
          <a:off x="228601" y="3181048"/>
          <a:ext cx="6544732" cy="3676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2016/10/27</a:t>
            </a:r>
            <a:endParaRPr kumimoji="1" lang="ja-JP" altLang="en-US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日本の核物理の将来像 不安定核</a:t>
            </a:r>
            <a:r>
              <a:rPr kumimoji="1" lang="en-US" altLang="ja-JP" smtClean="0"/>
              <a:t>WG EOS</a:t>
            </a:r>
            <a:r>
              <a:rPr kumimoji="1" lang="ja-JP" altLang="en-US" smtClean="0"/>
              <a:t>勉強会</a:t>
            </a:r>
            <a:endParaRPr kumimoji="1" lang="ja-JP" altLang="en-US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C183E-CE1B-8C42-9786-A54F0766DFF1}" type="slidenum">
              <a:rPr kumimoji="1" lang="ja-JP" altLang="en-US" smtClean="0"/>
              <a:t>37</a:t>
            </a:fld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(</a:t>
            </a:r>
            <a:r>
              <a:rPr kumimoji="1" lang="en-US" altLang="ja-JP" dirty="0" err="1" smtClean="0"/>
              <a:t>d,d</a:t>
            </a:r>
            <a:r>
              <a:rPr kumimoji="1" lang="en-US" altLang="ja-JP" dirty="0" smtClean="0"/>
              <a:t>’) reaction </a:t>
            </a:r>
            <a:r>
              <a:rPr lang="en-US" altLang="ja-JP" dirty="0" smtClean="0"/>
              <a:t>study </a:t>
            </a:r>
            <a:r>
              <a:rPr kumimoji="1" lang="en-US" altLang="ja-JP" dirty="0" smtClean="0"/>
              <a:t>at 100 MeV/u</a:t>
            </a:r>
            <a:endParaRPr kumimoji="1" lang="ja-JP" altLang="en-US" dirty="0"/>
          </a:p>
        </p:txBody>
      </p:sp>
      <p:graphicFrame>
        <p:nvGraphicFramePr>
          <p:cNvPr id="4" name="Chart 5"/>
          <p:cNvGraphicFramePr>
            <a:graphicFrameLocks noGrp="1"/>
          </p:cNvGraphicFramePr>
          <p:nvPr>
            <p:extLst/>
          </p:nvPr>
        </p:nvGraphicFramePr>
        <p:xfrm>
          <a:off x="4435145" y="1452974"/>
          <a:ext cx="4708855" cy="2758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63931" y="1317440"/>
            <a:ext cx="43712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rgbClr val="C0504D"/>
                </a:solidFill>
              </a:rPr>
              <a:t>(</a:t>
            </a:r>
            <a:r>
              <a:rPr kumimoji="1" lang="en-US" altLang="ja-JP" b="1" dirty="0" err="1" smtClean="0">
                <a:solidFill>
                  <a:srgbClr val="C0504D"/>
                </a:solidFill>
              </a:rPr>
              <a:t>d,d</a:t>
            </a:r>
            <a:r>
              <a:rPr kumimoji="1" lang="en-US" altLang="ja-JP" b="1" dirty="0" smtClean="0">
                <a:solidFill>
                  <a:srgbClr val="C0504D"/>
                </a:solidFill>
              </a:rPr>
              <a:t>’) on 208Pb was measured at 100 MeV/u </a:t>
            </a:r>
            <a:r>
              <a:rPr kumimoji="1" lang="en-US" altLang="ja-JP" b="1" u="sng" dirty="0" smtClean="0">
                <a:solidFill>
                  <a:srgbClr val="C0504D"/>
                </a:solidFill>
              </a:rPr>
              <a:t>in normal kinematics</a:t>
            </a:r>
            <a:r>
              <a:rPr kumimoji="1" lang="en-US" altLang="ja-JP" b="1" dirty="0" smtClean="0">
                <a:solidFill>
                  <a:srgbClr val="C0504D"/>
                </a:solidFill>
              </a:rPr>
              <a:t> at RCNP by D. Patel and U. </a:t>
            </a:r>
            <a:r>
              <a:rPr kumimoji="1" lang="en-US" altLang="ja-JP" b="1" dirty="0" err="1" smtClean="0">
                <a:solidFill>
                  <a:srgbClr val="C0504D"/>
                </a:solidFill>
              </a:rPr>
              <a:t>Garg</a:t>
            </a:r>
            <a:r>
              <a:rPr kumimoji="1" lang="en-US" altLang="ja-JP" b="1" dirty="0" smtClean="0">
                <a:solidFill>
                  <a:srgbClr val="C0504D"/>
                </a:solidFill>
              </a:rPr>
              <a:t> et al.</a:t>
            </a:r>
          </a:p>
          <a:p>
            <a:r>
              <a:rPr lang="en-US" altLang="ja-JP" dirty="0" smtClean="0"/>
              <a:t>Optical potential parameter set was obtained by analyzing the elastic scattering data and it’s enough to reproduce the 3- state in 208Pb.</a:t>
            </a:r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89534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2016/10/27</a:t>
            </a:r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日本の核物理の将来像 不安定核</a:t>
            </a:r>
            <a:r>
              <a:rPr kumimoji="1" lang="en-US" altLang="ja-JP" smtClean="0"/>
              <a:t>WG EOS</a:t>
            </a:r>
            <a:r>
              <a:rPr kumimoji="1" lang="ja-JP" altLang="en-US" smtClean="0"/>
              <a:t>勉強会</a:t>
            </a:r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C183E-CE1B-8C42-9786-A54F0766DFF1}" type="slidenum">
              <a:rPr kumimoji="1" lang="ja-JP" altLang="en-US" smtClean="0"/>
              <a:t>38</a:t>
            </a:fld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ISGMR in 208Pb via (</a:t>
            </a:r>
            <a:r>
              <a:rPr kumimoji="1" lang="en-US" altLang="ja-JP" dirty="0" err="1" smtClean="0"/>
              <a:t>d,d</a:t>
            </a:r>
            <a:r>
              <a:rPr kumimoji="1" lang="en-US" altLang="ja-JP" dirty="0" smtClean="0"/>
              <a:t>’)</a:t>
            </a:r>
            <a:endParaRPr kumimoji="1" lang="ja-JP" altLang="en-US" dirty="0"/>
          </a:p>
        </p:txBody>
      </p:sp>
      <p:graphicFrame>
        <p:nvGraphicFramePr>
          <p:cNvPr id="3" name="Chart 3"/>
          <p:cNvGraphicFramePr>
            <a:graphicFrameLocks noGrp="1"/>
          </p:cNvGraphicFramePr>
          <p:nvPr>
            <p:extLst/>
          </p:nvPr>
        </p:nvGraphicFramePr>
        <p:xfrm>
          <a:off x="0" y="1918956"/>
          <a:ext cx="5285619" cy="3076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341814" y="1272625"/>
            <a:ext cx="4328379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ja-JP" dirty="0" err="1" smtClean="0"/>
              <a:t>Multipole</a:t>
            </a:r>
            <a:r>
              <a:rPr lang="en-US" altLang="ja-JP" dirty="0" smtClean="0"/>
              <a:t> decomposition analysis on 208Pb.</a:t>
            </a:r>
          </a:p>
          <a:p>
            <a:r>
              <a:rPr kumimoji="1" lang="en-US" altLang="ja-JP" dirty="0" smtClean="0"/>
              <a:t>Ex = 13.5 MeV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7257" y="1918956"/>
            <a:ext cx="3955143" cy="2762151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5456161" y="1272625"/>
            <a:ext cx="3433839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Monopole strength in 208Pb deuced using (</a:t>
            </a:r>
            <a:r>
              <a:rPr kumimoji="1" lang="en-US" altLang="ja-JP" dirty="0" err="1" smtClean="0"/>
              <a:t>d,d</a:t>
            </a:r>
            <a:r>
              <a:rPr kumimoji="1" lang="en-US" altLang="ja-JP" dirty="0" smtClean="0"/>
              <a:t>’) reaction.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710161" y="5285619"/>
            <a:ext cx="31798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We have also 116Sn(</a:t>
            </a:r>
            <a:r>
              <a:rPr kumimoji="1" lang="en-US" altLang="ja-JP" dirty="0" err="1" smtClean="0"/>
              <a:t>d,d</a:t>
            </a:r>
            <a:r>
              <a:rPr kumimoji="1" lang="en-US" altLang="ja-JP" dirty="0" smtClean="0"/>
              <a:t>’) data and OPM parameter was successfully obtained.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91018" y="4995622"/>
            <a:ext cx="5077039" cy="12003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sz="2400" dirty="0" smtClean="0"/>
              <a:t>(</a:t>
            </a:r>
            <a:r>
              <a:rPr lang="en-US" altLang="ja-JP" sz="2400" dirty="0" err="1" smtClean="0"/>
              <a:t>d,d</a:t>
            </a:r>
            <a:r>
              <a:rPr lang="en-US" altLang="ja-JP" sz="2400" dirty="0" smtClean="0"/>
              <a:t>’) can be used to effectively deduce the GMR!!</a:t>
            </a:r>
          </a:p>
          <a:p>
            <a:r>
              <a:rPr lang="en-US" altLang="ja-JP" sz="2400" dirty="0" smtClean="0"/>
              <a:t>=&gt; apply (</a:t>
            </a:r>
            <a:r>
              <a:rPr lang="en-US" altLang="ja-JP" sz="2400" dirty="0" err="1" smtClean="0"/>
              <a:t>d,d</a:t>
            </a:r>
            <a:r>
              <a:rPr lang="en-US" altLang="ja-JP" sz="2400" dirty="0" smtClean="0"/>
              <a:t>’) in inverse kinematics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705600" y="4685268"/>
            <a:ext cx="1032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Ex (MeV)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112000" y="4328636"/>
            <a:ext cx="41865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14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8597900" y="4328636"/>
            <a:ext cx="41865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575746" y="4351972"/>
            <a:ext cx="30166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8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399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2016/10/27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日本の核物理の将来像 不安定核</a:t>
            </a:r>
            <a:r>
              <a:rPr kumimoji="1" lang="en-US" altLang="ja-JP" smtClean="0"/>
              <a:t>WG EOS</a:t>
            </a:r>
            <a:r>
              <a:rPr kumimoji="1" lang="ja-JP" altLang="en-US" smtClean="0"/>
              <a:t>勉強会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A8BCD-B5B7-4440-90FE-7E75359A13F7}" type="slidenum">
              <a:rPr kumimoji="1" lang="ja-JP" altLang="en-US" smtClean="0"/>
              <a:t>39</a:t>
            </a:fld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Future works on ISGMR</a:t>
            </a:r>
            <a:endParaRPr kumimoji="1" lang="ja-JP" altLang="en-US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2"/>
          <a:srcRect l="14287" t="15761" r="26190" b="21885"/>
          <a:stretch/>
        </p:blipFill>
        <p:spPr>
          <a:xfrm>
            <a:off x="798285" y="1257905"/>
            <a:ext cx="7681822" cy="5150072"/>
          </a:xfrm>
          <a:prstGeom prst="rect">
            <a:avLst/>
          </a:prstGeom>
        </p:spPr>
      </p:pic>
      <p:sp>
        <p:nvSpPr>
          <p:cNvPr id="34" name="正方形/長方形 33"/>
          <p:cNvSpPr/>
          <p:nvPr/>
        </p:nvSpPr>
        <p:spPr>
          <a:xfrm>
            <a:off x="6124222" y="2801055"/>
            <a:ext cx="45719" cy="45719"/>
          </a:xfrm>
          <a:prstGeom prst="rect">
            <a:avLst/>
          </a:prstGeom>
          <a:ln w="12700" cmpd="sng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52" name="正方形/長方形 51"/>
          <p:cNvSpPr/>
          <p:nvPr/>
        </p:nvSpPr>
        <p:spPr>
          <a:xfrm>
            <a:off x="3541253" y="4131733"/>
            <a:ext cx="45719" cy="45719"/>
          </a:xfrm>
          <a:prstGeom prst="rect">
            <a:avLst/>
          </a:prstGeom>
          <a:ln w="12700" cmpd="sng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60" name="正方形/長方形 59"/>
          <p:cNvSpPr/>
          <p:nvPr/>
        </p:nvSpPr>
        <p:spPr>
          <a:xfrm>
            <a:off x="3959579" y="4131733"/>
            <a:ext cx="45719" cy="45719"/>
          </a:xfrm>
          <a:prstGeom prst="rect">
            <a:avLst/>
          </a:prstGeom>
          <a:ln w="12700" cmpd="sng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61" name="正方形/長方形 60"/>
          <p:cNvSpPr/>
          <p:nvPr/>
        </p:nvSpPr>
        <p:spPr>
          <a:xfrm>
            <a:off x="3877029" y="4131733"/>
            <a:ext cx="45719" cy="45719"/>
          </a:xfrm>
          <a:prstGeom prst="rect">
            <a:avLst/>
          </a:prstGeom>
          <a:ln w="12700" cmpd="sng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62" name="正方形/長方形 61"/>
          <p:cNvSpPr/>
          <p:nvPr/>
        </p:nvSpPr>
        <p:spPr>
          <a:xfrm>
            <a:off x="3791304" y="4131733"/>
            <a:ext cx="45719" cy="45719"/>
          </a:xfrm>
          <a:prstGeom prst="rect">
            <a:avLst/>
          </a:prstGeom>
          <a:ln w="12700" cmpd="sng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63" name="正方形/長方形 62"/>
          <p:cNvSpPr/>
          <p:nvPr/>
        </p:nvSpPr>
        <p:spPr>
          <a:xfrm>
            <a:off x="3705579" y="4131733"/>
            <a:ext cx="45719" cy="45719"/>
          </a:xfrm>
          <a:prstGeom prst="rect">
            <a:avLst/>
          </a:prstGeom>
          <a:ln w="12700" cmpd="sng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64" name="正方形/長方形 63"/>
          <p:cNvSpPr/>
          <p:nvPr/>
        </p:nvSpPr>
        <p:spPr>
          <a:xfrm>
            <a:off x="3623029" y="4131733"/>
            <a:ext cx="45719" cy="45719"/>
          </a:xfrm>
          <a:prstGeom prst="rect">
            <a:avLst/>
          </a:prstGeom>
          <a:ln w="12700" cmpd="sng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65" name="正方形/長方形 64"/>
          <p:cNvSpPr/>
          <p:nvPr/>
        </p:nvSpPr>
        <p:spPr>
          <a:xfrm>
            <a:off x="3461104" y="4131733"/>
            <a:ext cx="45719" cy="45719"/>
          </a:xfrm>
          <a:prstGeom prst="rect">
            <a:avLst/>
          </a:prstGeom>
          <a:ln w="12700" cmpd="sng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66" name="正方形/長方形 65"/>
          <p:cNvSpPr/>
          <p:nvPr/>
        </p:nvSpPr>
        <p:spPr>
          <a:xfrm>
            <a:off x="3705579" y="4216189"/>
            <a:ext cx="45719" cy="45719"/>
          </a:xfrm>
          <a:prstGeom prst="rect">
            <a:avLst/>
          </a:prstGeom>
          <a:ln w="12700" cmpd="sng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67" name="正方形/長方形 66"/>
          <p:cNvSpPr/>
          <p:nvPr/>
        </p:nvSpPr>
        <p:spPr>
          <a:xfrm>
            <a:off x="3623029" y="4216189"/>
            <a:ext cx="45719" cy="45719"/>
          </a:xfrm>
          <a:prstGeom prst="rect">
            <a:avLst/>
          </a:prstGeom>
          <a:ln w="12700" cmpd="sng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68" name="正方形/長方形 67"/>
          <p:cNvSpPr/>
          <p:nvPr/>
        </p:nvSpPr>
        <p:spPr>
          <a:xfrm>
            <a:off x="3541253" y="4216189"/>
            <a:ext cx="45719" cy="45719"/>
          </a:xfrm>
          <a:prstGeom prst="rect">
            <a:avLst/>
          </a:prstGeom>
          <a:ln w="12700" cmpd="sng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69" name="正方形/長方形 68"/>
          <p:cNvSpPr/>
          <p:nvPr/>
        </p:nvSpPr>
        <p:spPr>
          <a:xfrm>
            <a:off x="3461104" y="4216189"/>
            <a:ext cx="45719" cy="45719"/>
          </a:xfrm>
          <a:prstGeom prst="rect">
            <a:avLst/>
          </a:prstGeom>
          <a:ln w="12700" cmpd="sng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70" name="正方形/長方形 69"/>
          <p:cNvSpPr/>
          <p:nvPr/>
        </p:nvSpPr>
        <p:spPr>
          <a:xfrm>
            <a:off x="3292829" y="4216189"/>
            <a:ext cx="45719" cy="45719"/>
          </a:xfrm>
          <a:prstGeom prst="rect">
            <a:avLst/>
          </a:prstGeom>
          <a:ln w="12700" cmpd="sng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71" name="正方形/長方形 70"/>
          <p:cNvSpPr/>
          <p:nvPr/>
        </p:nvSpPr>
        <p:spPr>
          <a:xfrm>
            <a:off x="2956279" y="4555914"/>
            <a:ext cx="45719" cy="45719"/>
          </a:xfrm>
          <a:prstGeom prst="rect">
            <a:avLst/>
          </a:prstGeom>
          <a:ln w="12700" cmpd="sng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72" name="正方形/長方形 71"/>
          <p:cNvSpPr/>
          <p:nvPr/>
        </p:nvSpPr>
        <p:spPr>
          <a:xfrm>
            <a:off x="2041879" y="5048039"/>
            <a:ext cx="45719" cy="45719"/>
          </a:xfrm>
          <a:prstGeom prst="rect">
            <a:avLst/>
          </a:prstGeom>
          <a:ln w="12700" cmpd="sng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73" name="正方形/長方形 72"/>
          <p:cNvSpPr/>
          <p:nvPr/>
        </p:nvSpPr>
        <p:spPr>
          <a:xfrm>
            <a:off x="4292954" y="3631989"/>
            <a:ext cx="45719" cy="45719"/>
          </a:xfrm>
          <a:prstGeom prst="rect">
            <a:avLst/>
          </a:prstGeom>
          <a:ln w="12700" cmpd="sng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74" name="正方形/長方形 73"/>
          <p:cNvSpPr/>
          <p:nvPr/>
        </p:nvSpPr>
        <p:spPr>
          <a:xfrm>
            <a:off x="4536514" y="3631989"/>
            <a:ext cx="45719" cy="45719"/>
          </a:xfrm>
          <a:prstGeom prst="rect">
            <a:avLst/>
          </a:prstGeom>
          <a:ln w="12700" cmpd="sng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75" name="正方形/長方形 74"/>
          <p:cNvSpPr/>
          <p:nvPr/>
        </p:nvSpPr>
        <p:spPr>
          <a:xfrm>
            <a:off x="4456502" y="3631989"/>
            <a:ext cx="45719" cy="45719"/>
          </a:xfrm>
          <a:prstGeom prst="rect">
            <a:avLst/>
          </a:prstGeom>
          <a:ln w="12700" cmpd="sng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76" name="正方形/長方形 75"/>
          <p:cNvSpPr/>
          <p:nvPr/>
        </p:nvSpPr>
        <p:spPr>
          <a:xfrm>
            <a:off x="4627320" y="3631989"/>
            <a:ext cx="45719" cy="45719"/>
          </a:xfrm>
          <a:prstGeom prst="rect">
            <a:avLst/>
          </a:prstGeom>
          <a:ln w="12700" cmpd="sng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10" name="直線矢印コネクタ 9"/>
          <p:cNvCxnSpPr>
            <a:endCxn id="72" idx="0"/>
          </p:cNvCxnSpPr>
          <p:nvPr/>
        </p:nvCxnSpPr>
        <p:spPr>
          <a:xfrm>
            <a:off x="1921903" y="4362118"/>
            <a:ext cx="142836" cy="6859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3" name="テキスト ボックス 42"/>
          <p:cNvSpPr txBox="1"/>
          <p:nvPr/>
        </p:nvSpPr>
        <p:spPr>
          <a:xfrm>
            <a:off x="2964051" y="2616389"/>
            <a:ext cx="1245841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ja-JP" dirty="0" smtClean="0"/>
              <a:t>A=132</a:t>
            </a:r>
            <a:r>
              <a:rPr lang="ja-JP" altLang="en-US" dirty="0" smtClean="0"/>
              <a:t>体系</a:t>
            </a:r>
            <a:endParaRPr kumimoji="1" lang="ja-JP" altLang="en-US" dirty="0"/>
          </a:p>
        </p:txBody>
      </p:sp>
      <p:sp>
        <p:nvSpPr>
          <p:cNvPr id="44" name="正方形/長方形 43"/>
          <p:cNvSpPr/>
          <p:nvPr/>
        </p:nvSpPr>
        <p:spPr>
          <a:xfrm>
            <a:off x="4711002" y="3631989"/>
            <a:ext cx="45719" cy="45719"/>
          </a:xfrm>
          <a:prstGeom prst="rect">
            <a:avLst/>
          </a:prstGeom>
          <a:ln w="12700" cmpd="sng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45" name="正方形/長方形 44"/>
          <p:cNvSpPr/>
          <p:nvPr/>
        </p:nvSpPr>
        <p:spPr>
          <a:xfrm>
            <a:off x="6039492" y="2801055"/>
            <a:ext cx="45719" cy="45719"/>
          </a:xfrm>
          <a:prstGeom prst="rect">
            <a:avLst/>
          </a:prstGeom>
          <a:ln w="12700" cmpd="sng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5952330" y="2801055"/>
            <a:ext cx="45719" cy="45719"/>
          </a:xfrm>
          <a:prstGeom prst="rect">
            <a:avLst/>
          </a:prstGeom>
          <a:ln w="12700" cmpd="sng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13" name="直線コネクタ 12"/>
          <p:cNvCxnSpPr/>
          <p:nvPr/>
        </p:nvCxnSpPr>
        <p:spPr>
          <a:xfrm flipH="1" flipV="1">
            <a:off x="3444045" y="3265170"/>
            <a:ext cx="1290744" cy="1290744"/>
          </a:xfrm>
          <a:prstGeom prst="line">
            <a:avLst/>
          </a:prstGeom>
          <a:ln w="76200" cmpd="sng"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/>
          <p:cNvCxnSpPr/>
          <p:nvPr/>
        </p:nvCxnSpPr>
        <p:spPr>
          <a:xfrm flipH="1" flipV="1">
            <a:off x="2857086" y="4047040"/>
            <a:ext cx="1290744" cy="1290744"/>
          </a:xfrm>
          <a:prstGeom prst="line">
            <a:avLst/>
          </a:prstGeom>
          <a:ln w="76200" cmpd="sng"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テキスト ボックス 48"/>
          <p:cNvSpPr txBox="1"/>
          <p:nvPr/>
        </p:nvSpPr>
        <p:spPr>
          <a:xfrm>
            <a:off x="1594186" y="3308376"/>
            <a:ext cx="1245841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ja-JP" dirty="0" smtClean="0"/>
              <a:t>A=100</a:t>
            </a:r>
            <a:r>
              <a:rPr lang="ja-JP" altLang="en-US" dirty="0" smtClean="0"/>
              <a:t>体系</a:t>
            </a:r>
            <a:endParaRPr kumimoji="1" lang="ja-JP" altLang="en-US" dirty="0"/>
          </a:p>
        </p:txBody>
      </p:sp>
      <p:cxnSp>
        <p:nvCxnSpPr>
          <p:cNvPr id="18" name="直線コネクタ 17"/>
          <p:cNvCxnSpPr/>
          <p:nvPr/>
        </p:nvCxnSpPr>
        <p:spPr>
          <a:xfrm>
            <a:off x="2389007" y="4177452"/>
            <a:ext cx="2540210" cy="0"/>
          </a:xfrm>
          <a:prstGeom prst="line">
            <a:avLst/>
          </a:prstGeom>
          <a:ln w="57150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テキスト ボックス 53"/>
          <p:cNvSpPr txBox="1"/>
          <p:nvPr/>
        </p:nvSpPr>
        <p:spPr>
          <a:xfrm>
            <a:off x="5260417" y="3947067"/>
            <a:ext cx="762987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ja-JP" dirty="0" smtClean="0"/>
              <a:t>106Sn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982819" y="5850749"/>
            <a:ext cx="272165" cy="13606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018288" y="5610733"/>
            <a:ext cx="3192025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15O, 16O : low lying E0 strength</a:t>
            </a:r>
          </a:p>
          <a:p>
            <a:r>
              <a:rPr lang="en-US" altLang="ja-JP" dirty="0" smtClean="0"/>
              <a:t>(BT at HIMAC 2015 proposed)</a:t>
            </a:r>
            <a:endParaRPr kumimoji="1" lang="ja-JP" altLang="en-US" dirty="0"/>
          </a:p>
        </p:txBody>
      </p:sp>
      <p:cxnSp>
        <p:nvCxnSpPr>
          <p:cNvPr id="22" name="直線矢印コネクタ 21"/>
          <p:cNvCxnSpPr>
            <a:stCxn id="20" idx="1"/>
            <a:endCxn id="19" idx="3"/>
          </p:cNvCxnSpPr>
          <p:nvPr/>
        </p:nvCxnSpPr>
        <p:spPr>
          <a:xfrm flipH="1" flipV="1">
            <a:off x="1254984" y="5918781"/>
            <a:ext cx="1763304" cy="15118"/>
          </a:xfrm>
          <a:prstGeom prst="straightConnector1">
            <a:avLst/>
          </a:prstGeom>
          <a:ln>
            <a:solidFill>
              <a:srgbClr val="F7964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5775954" y="4968452"/>
            <a:ext cx="3370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(</a:t>
            </a:r>
            <a:r>
              <a:rPr lang="ja-JP" altLang="en-US" dirty="0" smtClean="0"/>
              <a:t>大型アクティブターゲットの建設</a:t>
            </a:r>
            <a:r>
              <a:rPr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24" name="正方形/長方形 23"/>
          <p:cNvSpPr/>
          <p:nvPr/>
        </p:nvSpPr>
        <p:spPr>
          <a:xfrm>
            <a:off x="5244503" y="4416967"/>
            <a:ext cx="1850875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ja-JP" dirty="0"/>
              <a:t>132Sn (approved)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6905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2016/10/27</a:t>
            </a:r>
            <a:endParaRPr kumimoji="1" lang="ja-JP" altLang="en-US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日本の核物理の将来像 不安定核</a:t>
            </a:r>
            <a:r>
              <a:rPr kumimoji="1" lang="en-US" altLang="ja-JP" smtClean="0"/>
              <a:t>WG EOS</a:t>
            </a:r>
            <a:r>
              <a:rPr kumimoji="1" lang="ja-JP" altLang="en-US" smtClean="0"/>
              <a:t>勉強会</a:t>
            </a:r>
            <a:endParaRPr kumimoji="1" lang="ja-JP" altLang="en-US"/>
          </a:p>
        </p:txBody>
      </p:sp>
      <p:sp>
        <p:nvSpPr>
          <p:cNvPr id="12" name="スライド番号プレースホルダー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31162-49EC-0440-B7B3-676277B9E4C1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ja-JP" altLang="en-US" dirty="0" smtClean="0"/>
              <a:t>荷電非圧縮率 </a:t>
            </a:r>
            <a:r>
              <a:rPr lang="en-US" altLang="ja-JP" dirty="0" err="1" smtClean="0"/>
              <a:t>Ktau</a:t>
            </a:r>
            <a:endParaRPr kumimoji="1" lang="ja-JP" altLang="en-US" dirty="0"/>
          </a:p>
        </p:txBody>
      </p:sp>
      <p:grpSp>
        <p:nvGrpSpPr>
          <p:cNvPr id="4" name="図形グループ 5"/>
          <p:cNvGrpSpPr/>
          <p:nvPr/>
        </p:nvGrpSpPr>
        <p:grpSpPr>
          <a:xfrm>
            <a:off x="2391751" y="1863629"/>
            <a:ext cx="4406215" cy="905393"/>
            <a:chOff x="3124200" y="2244082"/>
            <a:chExt cx="2676696" cy="550010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7" t="34452" r="10215"/>
            <a:stretch/>
          </p:blipFill>
          <p:spPr>
            <a:xfrm>
              <a:off x="3124200" y="2244082"/>
              <a:ext cx="2676696" cy="550009"/>
            </a:xfrm>
            <a:prstGeom prst="rect">
              <a:avLst/>
            </a:prstGeom>
          </p:spPr>
        </p:pic>
        <p:sp>
          <p:nvSpPr>
            <p:cNvPr id="6" name="正方形/長方形 5"/>
            <p:cNvSpPr/>
            <p:nvPr/>
          </p:nvSpPr>
          <p:spPr>
            <a:xfrm>
              <a:off x="3150902" y="2244083"/>
              <a:ext cx="2649994" cy="550009"/>
            </a:xfrm>
            <a:prstGeom prst="rect">
              <a:avLst/>
            </a:prstGeom>
            <a:solidFill>
              <a:schemeClr val="accent5">
                <a:alpha val="15000"/>
              </a:schemeClr>
            </a:solidFill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" name="テキスト ボックス 6"/>
          <p:cNvSpPr txBox="1"/>
          <p:nvPr/>
        </p:nvSpPr>
        <p:spPr>
          <a:xfrm>
            <a:off x="3931857" y="3051625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実験的には</a:t>
            </a:r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1752" y="3585905"/>
            <a:ext cx="4406215" cy="623247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</p:pic>
      <p:sp>
        <p:nvSpPr>
          <p:cNvPr id="10" name="テキスト ボックス 9"/>
          <p:cNvSpPr txBox="1"/>
          <p:nvPr/>
        </p:nvSpPr>
        <p:spPr>
          <a:xfrm>
            <a:off x="1941680" y="4370295"/>
            <a:ext cx="5367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dirty="0" smtClean="0"/>
              <a:t>が決定できる。</a:t>
            </a:r>
            <a:endParaRPr lang="en-US" altLang="ja-JP" dirty="0" smtClean="0"/>
          </a:p>
          <a:p>
            <a:pPr algn="ctr"/>
            <a:r>
              <a:rPr kumimoji="1" lang="ja-JP" altLang="en-US" b="1" dirty="0" smtClean="0">
                <a:solidFill>
                  <a:srgbClr val="FF0000"/>
                </a:solidFill>
              </a:rPr>
              <a:t>理論計算は必ずこの値を再現できなければならない。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180329" y="5263739"/>
            <a:ext cx="48290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/>
              <a:t>（挑戦）　</a:t>
            </a:r>
            <a:r>
              <a:rPr kumimoji="1" lang="en-US" altLang="ja-JP" dirty="0" err="1" smtClean="0"/>
              <a:t>Ktau</a:t>
            </a:r>
            <a:r>
              <a:rPr kumimoji="1" lang="ja-JP" altLang="en-US" dirty="0" smtClean="0"/>
              <a:t>を精度よく（</a:t>
            </a:r>
            <a:r>
              <a:rPr kumimoji="1" lang="en-US" altLang="ja-JP" dirty="0" smtClean="0"/>
              <a:t>20MeV</a:t>
            </a:r>
            <a:r>
              <a:rPr kumimoji="1" lang="ja-JP" altLang="en-US" dirty="0" smtClean="0"/>
              <a:t>）決める。</a:t>
            </a:r>
            <a:endParaRPr kumimoji="1" lang="en-US" altLang="ja-JP" dirty="0" smtClean="0"/>
          </a:p>
          <a:p>
            <a:pPr algn="ctr"/>
            <a:r>
              <a:rPr lang="en-US" altLang="ja-JP" dirty="0" smtClean="0"/>
              <a:t>K0, L, </a:t>
            </a:r>
            <a:r>
              <a:rPr lang="en-US" altLang="ja-JP" dirty="0" err="1" smtClean="0"/>
              <a:t>Ksym</a:t>
            </a:r>
            <a:r>
              <a:rPr lang="ja-JP" altLang="en-US" dirty="0" smtClean="0"/>
              <a:t>は他の方法から精度よく決められる。</a:t>
            </a:r>
            <a:endParaRPr lang="en-US" altLang="ja-JP" dirty="0" smtClean="0"/>
          </a:p>
          <a:p>
            <a:pPr algn="ctr"/>
            <a:r>
              <a:rPr kumimoji="1" lang="ja-JP" altLang="en-US" dirty="0" smtClean="0"/>
              <a:t>＝＞密度の三次の項 </a:t>
            </a:r>
            <a:r>
              <a:rPr lang="en-US" altLang="ja-JP" dirty="0" smtClean="0"/>
              <a:t>Q0 </a:t>
            </a:r>
            <a:r>
              <a:rPr lang="ja-JP" altLang="en-US" dirty="0" smtClean="0"/>
              <a:t>が議論できる？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109171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Contents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Why EOS?</a:t>
            </a:r>
          </a:p>
          <a:p>
            <a:r>
              <a:rPr lang="en-US" altLang="ja-JP" dirty="0" smtClean="0"/>
              <a:t>What’s the EOS?</a:t>
            </a:r>
          </a:p>
          <a:p>
            <a:r>
              <a:rPr lang="en-US" altLang="ja-JP" dirty="0" smtClean="0"/>
              <a:t>How to approach EOS? </a:t>
            </a:r>
            <a:r>
              <a:rPr lang="en-US" altLang="ja-JP" dirty="0" err="1" smtClean="0"/>
              <a:t>Ktau</a:t>
            </a:r>
            <a:r>
              <a:rPr lang="en-US" altLang="ja-JP" dirty="0" smtClean="0"/>
              <a:t>.</a:t>
            </a:r>
          </a:p>
          <a:p>
            <a:pPr lvl="1"/>
            <a:r>
              <a:rPr lang="en-US" altLang="ja-JP" dirty="0" smtClean="0"/>
              <a:t>Why ISGMR</a:t>
            </a:r>
          </a:p>
          <a:p>
            <a:pPr lvl="1"/>
            <a:r>
              <a:rPr lang="en-US" altLang="ja-JP" dirty="0" smtClean="0"/>
              <a:t>What’s the ISGMR</a:t>
            </a:r>
          </a:p>
          <a:p>
            <a:pPr lvl="1"/>
            <a:r>
              <a:rPr lang="en-US" altLang="ja-JP" dirty="0" smtClean="0"/>
              <a:t>How to approach the ISGMR?</a:t>
            </a:r>
          </a:p>
          <a:p>
            <a:pPr lvl="2"/>
            <a:r>
              <a:rPr lang="en-US" altLang="ja-JP" dirty="0" smtClean="0"/>
              <a:t>Why Active Target?</a:t>
            </a:r>
          </a:p>
          <a:p>
            <a:pPr lvl="2"/>
            <a:r>
              <a:rPr lang="en-US" altLang="ja-JP" dirty="0" smtClean="0"/>
              <a:t>What’s the Active Target?</a:t>
            </a:r>
          </a:p>
          <a:p>
            <a:pPr lvl="2"/>
            <a:r>
              <a:rPr lang="en-US" altLang="ja-JP" dirty="0" smtClean="0"/>
              <a:t>How to build the Active Target?</a:t>
            </a:r>
          </a:p>
          <a:p>
            <a:r>
              <a:rPr lang="en-US" altLang="ja-JP" dirty="0" smtClean="0"/>
              <a:t>What’s the perspective?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2016/10/27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日本の核物理の将来像 不安定核</a:t>
            </a:r>
            <a:r>
              <a:rPr kumimoji="1" lang="en-US" altLang="ja-JP" smtClean="0"/>
              <a:t>WG EOS</a:t>
            </a:r>
            <a:r>
              <a:rPr kumimoji="1" lang="ja-JP" altLang="en-US" smtClean="0"/>
              <a:t>勉強会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31162-49EC-0440-B7B3-676277B9E4C1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09508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References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[ST14] J. R. Stone, N. J. Stone and S. A </a:t>
            </a:r>
            <a:r>
              <a:rPr kumimoji="1" lang="en-US" altLang="ja-JP" dirty="0" err="1" smtClean="0"/>
              <a:t>Moszkowski</a:t>
            </a:r>
            <a:r>
              <a:rPr kumimoji="1" lang="en-US" altLang="ja-JP" dirty="0" smtClean="0"/>
              <a:t>, PRC 89, 044316 (2014)</a:t>
            </a:r>
          </a:p>
          <a:p>
            <a:r>
              <a:rPr lang="en-US" altLang="ja-JP" dirty="0" smtClean="0"/>
              <a:t>[CO14] G. </a:t>
            </a:r>
            <a:r>
              <a:rPr lang="en-US" altLang="ja-JP" dirty="0" err="1" smtClean="0"/>
              <a:t>Colo</a:t>
            </a:r>
            <a:r>
              <a:rPr lang="en-US" altLang="ja-JP" dirty="0" smtClean="0"/>
              <a:t>, U. Garg, and H. Sagawa, EPJA50, 26 (2014)</a:t>
            </a:r>
          </a:p>
          <a:p>
            <a:r>
              <a:rPr lang="en-US" altLang="ja-JP" dirty="0" smtClean="0"/>
              <a:t>[EB15] S. Ebata arXiv:1508.06407 (2015)</a:t>
            </a:r>
          </a:p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2016/10/27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日本の核物理の将来像 不安定核</a:t>
            </a:r>
            <a:r>
              <a:rPr kumimoji="1" lang="en-US" altLang="ja-JP" smtClean="0"/>
              <a:t>WG EOS</a:t>
            </a:r>
            <a:r>
              <a:rPr kumimoji="1" lang="ja-JP" altLang="en-US" smtClean="0"/>
              <a:t>勉強会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31162-49EC-0440-B7B3-676277B9E4C1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25167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ISGMR =&gt; </a:t>
            </a:r>
            <a:r>
              <a:rPr lang="en-US" altLang="ja-JP" dirty="0" err="1" smtClean="0"/>
              <a:t>Ktau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E3 (scaling) vs E1 (constrained)</a:t>
            </a:r>
          </a:p>
          <a:p>
            <a:pPr lvl="1"/>
            <a:r>
              <a:rPr lang="en-US" altLang="ja-JP" dirty="0" err="1" smtClean="0"/>
              <a:t>Leptodermous</a:t>
            </a:r>
            <a:r>
              <a:rPr lang="en-US" altLang="ja-JP" dirty="0" smtClean="0"/>
              <a:t> expansion in powers of A-1/3</a:t>
            </a:r>
            <a:endParaRPr kumimoji="1" lang="en-US" altLang="ja-JP" dirty="0" smtClean="0"/>
          </a:p>
          <a:p>
            <a:pPr lvl="1"/>
            <a:r>
              <a:rPr kumimoji="1" lang="en-US" altLang="ja-JP" dirty="0" smtClean="0"/>
              <a:t>Constrained </a:t>
            </a:r>
          </a:p>
          <a:p>
            <a:pPr lvl="2"/>
            <a:r>
              <a:rPr lang="en-US" altLang="ja-JP" dirty="0" smtClean="0"/>
              <a:t>Convergence is slow</a:t>
            </a:r>
          </a:p>
          <a:p>
            <a:pPr lvl="2"/>
            <a:r>
              <a:rPr kumimoji="1" lang="en-US" altLang="ja-JP" dirty="0" smtClean="0"/>
              <a:t>A2/3 term </a:t>
            </a:r>
            <a:r>
              <a:rPr lang="en-US" altLang="ja-JP" dirty="0" smtClean="0"/>
              <a:t>cannot be neglected</a:t>
            </a:r>
          </a:p>
          <a:p>
            <a:pPr lvl="1"/>
            <a:r>
              <a:rPr kumimoji="1" lang="en-US" altLang="ja-JP" dirty="0" smtClean="0"/>
              <a:t>Scaling</a:t>
            </a:r>
          </a:p>
          <a:p>
            <a:pPr lvl="2"/>
            <a:r>
              <a:rPr lang="en-US" altLang="ja-JP" dirty="0" smtClean="0"/>
              <a:t>Transition density clearly separates volume from surface region</a:t>
            </a:r>
          </a:p>
          <a:p>
            <a:pPr lvl="2"/>
            <a:r>
              <a:rPr kumimoji="1" lang="en-US" altLang="ja-JP" dirty="0" smtClean="0"/>
              <a:t>Convergence is fast</a:t>
            </a:r>
          </a:p>
          <a:p>
            <a:pPr lvl="2"/>
            <a:r>
              <a:rPr lang="en-US" altLang="ja-JP" dirty="0" smtClean="0"/>
              <a:t>Higher order terms are negligible</a:t>
            </a:r>
            <a:endParaRPr lang="en-US" altLang="ja-JP" dirty="0"/>
          </a:p>
          <a:p>
            <a:pPr lvl="1"/>
            <a:r>
              <a:rPr lang="en-US" altLang="ja-JP" dirty="0" smtClean="0"/>
              <a:t>K0 = 240 +- 20 MeV</a:t>
            </a:r>
          </a:p>
          <a:p>
            <a:pPr lvl="1"/>
            <a:endParaRPr lang="en-US" altLang="ja-JP" dirty="0" smtClean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2016/10/27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日本の核物理の将来像 不安定核</a:t>
            </a:r>
            <a:r>
              <a:rPr kumimoji="1" lang="en-US" altLang="ja-JP" smtClean="0"/>
              <a:t>WG EOS</a:t>
            </a:r>
            <a:r>
              <a:rPr kumimoji="1" lang="ja-JP" altLang="en-US" smtClean="0"/>
              <a:t>勉強会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31162-49EC-0440-B7B3-676277B9E4C1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99154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2016/10/27</a:t>
            </a:r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日本の核物理の将来像 不安定核</a:t>
            </a:r>
            <a:r>
              <a:rPr kumimoji="1" lang="en-US" altLang="ja-JP" smtClean="0"/>
              <a:t>WG EOS</a:t>
            </a:r>
            <a:r>
              <a:rPr kumimoji="1" lang="ja-JP" altLang="en-US" smtClean="0"/>
              <a:t>勉強会</a:t>
            </a:r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31162-49EC-0440-B7B3-676277B9E4C1}" type="slidenum">
              <a:rPr kumimoji="1" lang="ja-JP" altLang="en-US" smtClean="0"/>
              <a:t>43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910" y="3025378"/>
            <a:ext cx="3736181" cy="80724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991" y="5115702"/>
            <a:ext cx="2171700" cy="307181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0966" y="5228829"/>
            <a:ext cx="1385888" cy="69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5409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Model</a:t>
            </a:r>
          </a:p>
          <a:p>
            <a:pPr lvl="1"/>
            <a:r>
              <a:rPr lang="en-US" altLang="ja-JP" dirty="0" smtClean="0"/>
              <a:t>Microscopic </a:t>
            </a:r>
          </a:p>
          <a:p>
            <a:pPr lvl="1"/>
            <a:r>
              <a:rPr kumimoji="1" lang="en-US" altLang="ja-JP" dirty="0" smtClean="0"/>
              <a:t>Macroscopic</a:t>
            </a:r>
          </a:p>
          <a:p>
            <a:r>
              <a:rPr kumimoji="1" lang="en-US" altLang="ja-JP" dirty="0" smtClean="0"/>
              <a:t>Determination of EGMR</a:t>
            </a:r>
          </a:p>
          <a:p>
            <a:r>
              <a:rPr lang="en-US" altLang="ja-JP" dirty="0" smtClean="0"/>
              <a:t>Experimental data analysis</a:t>
            </a:r>
          </a:p>
          <a:p>
            <a:pPr lvl="1"/>
            <a:r>
              <a:rPr lang="en-US" altLang="ja-JP" dirty="0" smtClean="0"/>
              <a:t>Method</a:t>
            </a:r>
          </a:p>
          <a:p>
            <a:pPr lvl="1"/>
            <a:r>
              <a:rPr lang="en-US" altLang="ja-JP" dirty="0" smtClean="0"/>
              <a:t>Sn and Cd data</a:t>
            </a:r>
          </a:p>
          <a:p>
            <a:pPr lvl="1"/>
            <a:r>
              <a:rPr lang="en-US" altLang="ja-JP" dirty="0" smtClean="0"/>
              <a:t>Extended data sets</a:t>
            </a:r>
          </a:p>
          <a:p>
            <a:pPr lvl="1"/>
            <a:r>
              <a:rPr lang="en-US" altLang="ja-JP" dirty="0" smtClean="0"/>
              <a:t>Estimation of </a:t>
            </a:r>
            <a:r>
              <a:rPr lang="en-US" altLang="ja-JP" dirty="0" err="1" smtClean="0"/>
              <a:t>Ktau,v</a:t>
            </a:r>
            <a:r>
              <a:rPr lang="en-US" altLang="ja-JP" dirty="0" smtClean="0"/>
              <a:t> and </a:t>
            </a:r>
            <a:r>
              <a:rPr lang="en-US" altLang="ja-JP" dirty="0" err="1" smtClean="0"/>
              <a:t>Ktau,s</a:t>
            </a:r>
            <a:endParaRPr lang="en-US" altLang="ja-JP" dirty="0" smtClean="0"/>
          </a:p>
          <a:p>
            <a:r>
              <a:rPr lang="en-US" altLang="ja-JP" dirty="0" smtClean="0"/>
              <a:t>Surface energy and diffuseness</a:t>
            </a:r>
          </a:p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2016/10/27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日本の核物理の将来像 不安定核</a:t>
            </a:r>
            <a:r>
              <a:rPr kumimoji="1" lang="en-US" altLang="ja-JP" smtClean="0"/>
              <a:t>WG EOS</a:t>
            </a:r>
            <a:r>
              <a:rPr kumimoji="1" lang="ja-JP" altLang="en-US" smtClean="0"/>
              <a:t>勉強会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31162-49EC-0440-B7B3-676277B9E4C1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98302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ST14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2016/10/27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日本の核物理の将来像 不安定核</a:t>
            </a:r>
            <a:r>
              <a:rPr kumimoji="1" lang="en-US" altLang="ja-JP" smtClean="0"/>
              <a:t>WG EOS</a:t>
            </a:r>
            <a:r>
              <a:rPr kumimoji="1" lang="ja-JP" altLang="en-US" smtClean="0"/>
              <a:t>勉強会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31162-49EC-0440-B7B3-676277B9E4C1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927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E3</a:t>
            </a:r>
            <a:endParaRPr kumimoji="1" lang="ja-JP" altLang="en-US" dirty="0"/>
          </a:p>
        </p:txBody>
      </p:sp>
      <p:pic>
        <p:nvPicPr>
          <p:cNvPr id="8" name="コンテンツ プレースホルダー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0680" y="2226469"/>
            <a:ext cx="4622641" cy="3263504"/>
          </a:xfrm>
          <a:prstGeom prst="rect">
            <a:avLst/>
          </a:prstGeom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2016/10/27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日本の核物理の将来像 不安定核</a:t>
            </a:r>
            <a:r>
              <a:rPr kumimoji="1" lang="en-US" altLang="ja-JP" smtClean="0"/>
              <a:t>WG EOS</a:t>
            </a:r>
            <a:r>
              <a:rPr kumimoji="1" lang="ja-JP" altLang="en-US" smtClean="0"/>
              <a:t>勉強会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31162-49EC-0440-B7B3-676277B9E4C1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1323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E1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5398" y="2226469"/>
            <a:ext cx="4593205" cy="3263504"/>
          </a:xfrm>
          <a:prstGeom prst="rect">
            <a:avLst/>
          </a:prstGeom>
        </p:spPr>
      </p:pic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2016/10/27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日本の核物理の将来像 不安定核</a:t>
            </a:r>
            <a:r>
              <a:rPr kumimoji="1" lang="en-US" altLang="ja-JP" smtClean="0"/>
              <a:t>WG EOS</a:t>
            </a:r>
            <a:r>
              <a:rPr kumimoji="1" lang="ja-JP" altLang="en-US" smtClean="0"/>
              <a:t>勉強会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31162-49EC-0440-B7B3-676277B9E4C1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072550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CO14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2016/10/27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日本の核物理の将来像 不安定核</a:t>
            </a:r>
            <a:r>
              <a:rPr kumimoji="1" lang="en-US" altLang="ja-JP" smtClean="0"/>
              <a:t>WG EOS</a:t>
            </a:r>
            <a:r>
              <a:rPr kumimoji="1" lang="ja-JP" altLang="en-US" smtClean="0"/>
              <a:t>勉強会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31162-49EC-0440-B7B3-676277B9E4C1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87092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942975"/>
            <a:ext cx="7162800" cy="4972050"/>
          </a:xfrm>
          <a:prstGeom prst="rect">
            <a:avLst/>
          </a:prstGeom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2016/10/27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日本の核物理の将来像 不安定核</a:t>
            </a:r>
            <a:r>
              <a:rPr kumimoji="1" lang="en-US" altLang="ja-JP" smtClean="0"/>
              <a:t>WG EOS</a:t>
            </a:r>
            <a:r>
              <a:rPr kumimoji="1" lang="ja-JP" altLang="en-US" smtClean="0"/>
              <a:t>勉強会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31162-49EC-0440-B7B3-676277B9E4C1}" type="slidenum">
              <a:rPr kumimoji="1" lang="ja-JP" altLang="en-US" smtClean="0"/>
              <a:t>49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7447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日付プレースホルダー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2016/10/27</a:t>
            </a:r>
            <a:endParaRPr kumimoji="1" lang="ja-JP" altLang="en-US"/>
          </a:p>
        </p:txBody>
      </p:sp>
      <p:sp>
        <p:nvSpPr>
          <p:cNvPr id="18" name="フッター プレースホルダー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日本の核物理の将来像 不安定核</a:t>
            </a:r>
            <a:r>
              <a:rPr kumimoji="1" lang="en-US" altLang="ja-JP" smtClean="0"/>
              <a:t>WG EOS</a:t>
            </a:r>
            <a:r>
              <a:rPr kumimoji="1" lang="ja-JP" altLang="en-US" smtClean="0"/>
              <a:t>勉強会</a:t>
            </a:r>
            <a:endParaRPr kumimoji="1" lang="ja-JP" altLang="en-US"/>
          </a:p>
        </p:txBody>
      </p:sp>
      <p:sp>
        <p:nvSpPr>
          <p:cNvPr id="19" name="スライド番号プレースホルダー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22C74-FB73-2944-9259-9591C55C4AC2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Correlation between J, L, </a:t>
            </a:r>
            <a:r>
              <a:rPr lang="en-US" altLang="ja-JP" dirty="0" err="1" smtClean="0"/>
              <a:t>Ksym</a:t>
            </a:r>
            <a:r>
              <a:rPr lang="en-US" altLang="ja-JP" dirty="0" smtClean="0"/>
              <a:t> and K</a:t>
            </a:r>
            <a:r>
              <a:rPr lang="el-GR" altLang="ja-JP" dirty="0" smtClean="0"/>
              <a:t>τ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l="7294" r="6720" b="25298"/>
          <a:stretch/>
        </p:blipFill>
        <p:spPr>
          <a:xfrm>
            <a:off x="581352" y="1440254"/>
            <a:ext cx="3783261" cy="2535847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/>
          <a:srcRect l="9404" r="3555" b="25298"/>
          <a:stretch/>
        </p:blipFill>
        <p:spPr>
          <a:xfrm>
            <a:off x="4534547" y="1417638"/>
            <a:ext cx="3957977" cy="262079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4"/>
          <a:srcRect l="9404" r="3555" b="27564"/>
          <a:stretch/>
        </p:blipFill>
        <p:spPr>
          <a:xfrm>
            <a:off x="4550260" y="4109880"/>
            <a:ext cx="3942264" cy="2531222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898926" y="4400570"/>
            <a:ext cx="3510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G. </a:t>
            </a:r>
            <a:r>
              <a:rPr kumimoji="1" lang="en-US" altLang="ja-JP" dirty="0" err="1" smtClean="0"/>
              <a:t>Colo</a:t>
            </a:r>
            <a:r>
              <a:rPr lang="en-US" altLang="ja-JP" dirty="0" smtClean="0"/>
              <a:t>, U. </a:t>
            </a:r>
            <a:r>
              <a:rPr lang="en-US" altLang="ja-JP" dirty="0" err="1" smtClean="0"/>
              <a:t>Garg</a:t>
            </a:r>
            <a:r>
              <a:rPr lang="en-US" altLang="ja-JP" dirty="0" smtClean="0"/>
              <a:t>, and H. Sagawa, EPJA50 (2014) 26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98926" y="5842719"/>
            <a:ext cx="34656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K</a:t>
            </a:r>
            <a:r>
              <a:rPr kumimoji="1" lang="el-GR" altLang="ja-JP" dirty="0" smtClean="0"/>
              <a:t>τ</a:t>
            </a:r>
            <a:r>
              <a:rPr kumimoji="1" lang="en-US" altLang="ja-JP" dirty="0" smtClean="0"/>
              <a:t> = 550 +- 100 MeV (</a:t>
            </a:r>
            <a:r>
              <a:rPr kumimoji="1" lang="en-US" altLang="ja-JP" dirty="0" err="1" smtClean="0"/>
              <a:t>Sn</a:t>
            </a:r>
            <a:r>
              <a:rPr kumimoji="1" lang="en-US" altLang="ja-JP" dirty="0" smtClean="0"/>
              <a:t>) Li et al.</a:t>
            </a:r>
          </a:p>
          <a:p>
            <a:r>
              <a:rPr kumimoji="1" lang="en-US" altLang="ja-JP" dirty="0" smtClean="0"/>
              <a:t>K</a:t>
            </a:r>
            <a:r>
              <a:rPr kumimoji="1" lang="el-GR" altLang="ja-JP" dirty="0" smtClean="0"/>
              <a:t>τ</a:t>
            </a:r>
            <a:r>
              <a:rPr kumimoji="1" lang="en-US" altLang="ja-JP" dirty="0" smtClean="0"/>
              <a:t> = 555 +- 75 MeV (Cd) Patel et al.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30665" y="1859796"/>
            <a:ext cx="393971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K</a:t>
            </a:r>
            <a:r>
              <a:rPr kumimoji="1" lang="el-GR" altLang="ja-JP" dirty="0" smtClean="0"/>
              <a:t>τ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472635" y="1859796"/>
            <a:ext cx="393971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K</a:t>
            </a:r>
            <a:r>
              <a:rPr kumimoji="1" lang="el-GR" altLang="ja-JP" dirty="0" smtClean="0"/>
              <a:t>τ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472635" y="4215904"/>
            <a:ext cx="393971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K</a:t>
            </a:r>
            <a:r>
              <a:rPr kumimoji="1" lang="el-GR" altLang="ja-JP" dirty="0" smtClean="0"/>
              <a:t>τ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941765" y="3669105"/>
            <a:ext cx="25826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ja-JP" dirty="0"/>
              <a:t>J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904283" y="3669105"/>
            <a:ext cx="28725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ja-JP" dirty="0"/>
              <a:t>L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165063" y="6456436"/>
            <a:ext cx="683751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ja-JP" dirty="0" err="1" smtClean="0"/>
              <a:t>Ksym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903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175" y="871538"/>
            <a:ext cx="7105650" cy="5114925"/>
          </a:xfrm>
          <a:prstGeom prst="rect">
            <a:avLst/>
          </a:prstGeom>
        </p:spPr>
      </p:pic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2016/10/27</a:t>
            </a:r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日本の核物理の将来像 不安定核</a:t>
            </a:r>
            <a:r>
              <a:rPr kumimoji="1" lang="en-US" altLang="ja-JP" smtClean="0"/>
              <a:t>WG EOS</a:t>
            </a:r>
            <a:r>
              <a:rPr kumimoji="1" lang="ja-JP" altLang="en-US" smtClean="0"/>
              <a:t>勉強会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31162-49EC-0440-B7B3-676277B9E4C1}" type="slidenum">
              <a:rPr kumimoji="1" lang="ja-JP" altLang="en-US" smtClean="0"/>
              <a:t>50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04519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63" y="966788"/>
            <a:ext cx="7000875" cy="4924425"/>
          </a:xfrm>
          <a:prstGeom prst="rect">
            <a:avLst/>
          </a:prstGeom>
        </p:spPr>
      </p:pic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2016/10/27</a:t>
            </a:r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日本の核物理の将来像 不安定核</a:t>
            </a:r>
            <a:r>
              <a:rPr kumimoji="1" lang="en-US" altLang="ja-JP" smtClean="0"/>
              <a:t>WG EOS</a:t>
            </a:r>
            <a:r>
              <a:rPr kumimoji="1" lang="ja-JP" altLang="en-US" smtClean="0"/>
              <a:t>勉強会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31162-49EC-0440-B7B3-676277B9E4C1}" type="slidenum">
              <a:rPr kumimoji="1" lang="ja-JP" altLang="en-US" smtClean="0"/>
              <a:t>51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80064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1295400"/>
            <a:ext cx="5143500" cy="4267200"/>
          </a:xfrm>
          <a:prstGeom prst="rect">
            <a:avLst/>
          </a:prstGeom>
        </p:spPr>
      </p:pic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2016/10/27</a:t>
            </a:r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日本の核物理の将来像 不安定核</a:t>
            </a:r>
            <a:r>
              <a:rPr kumimoji="1" lang="en-US" altLang="ja-JP" smtClean="0"/>
              <a:t>WG EOS</a:t>
            </a:r>
            <a:r>
              <a:rPr kumimoji="1" lang="ja-JP" altLang="en-US" smtClean="0"/>
              <a:t>勉強会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31162-49EC-0440-B7B3-676277B9E4C1}" type="slidenum">
              <a:rPr kumimoji="1" lang="ja-JP" altLang="en-US" smtClean="0"/>
              <a:t>52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90582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637" y="857250"/>
            <a:ext cx="7474727" cy="5143500"/>
          </a:xfrm>
          <a:prstGeom prst="rect">
            <a:avLst/>
          </a:prstGeom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2016/10/27</a:t>
            </a:r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日本の核物理の将来像 不安定核</a:t>
            </a:r>
            <a:r>
              <a:rPr kumimoji="1" lang="en-US" altLang="ja-JP" smtClean="0"/>
              <a:t>WG EOS</a:t>
            </a:r>
            <a:r>
              <a:rPr kumimoji="1" lang="ja-JP" altLang="en-US" smtClean="0"/>
              <a:t>勉強会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31162-49EC-0440-B7B3-676277B9E4C1}" type="slidenum">
              <a:rPr kumimoji="1" lang="ja-JP" altLang="en-US" smtClean="0"/>
              <a:t>53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2796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2016/10/27</a:t>
            </a:r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日本の核物理の将来像 不安定核</a:t>
            </a:r>
            <a:r>
              <a:rPr kumimoji="1" lang="en-US" altLang="ja-JP" smtClean="0"/>
              <a:t>WG EOS</a:t>
            </a:r>
            <a:r>
              <a:rPr kumimoji="1" lang="ja-JP" altLang="en-US" smtClean="0"/>
              <a:t>勉強会</a:t>
            </a:r>
            <a:endParaRPr kumimoji="1" lang="ja-JP" altLang="en-US"/>
          </a:p>
        </p:txBody>
      </p:sp>
      <p:sp>
        <p:nvSpPr>
          <p:cNvPr id="14" name="スライド番号プレースホルダー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C183E-CE1B-8C42-9786-A54F0766DFF1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Symmetry term in </a:t>
            </a:r>
            <a:r>
              <a:rPr kumimoji="1" lang="en-US" altLang="ja-JP" dirty="0" err="1" smtClean="0"/>
              <a:t>EoS</a:t>
            </a:r>
            <a:r>
              <a:rPr kumimoji="1" lang="en-US" altLang="ja-JP" dirty="0" smtClean="0"/>
              <a:t> and ISGMR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68402" y="1393763"/>
            <a:ext cx="8826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u="sng" dirty="0" smtClean="0"/>
              <a:t>Q: Is neutron matter soft or hard?</a:t>
            </a:r>
          </a:p>
          <a:p>
            <a:r>
              <a:rPr lang="en-US" altLang="ja-JP" dirty="0" smtClean="0"/>
              <a:t>Symmetry term in Equation of State of nuclear matter is important to answer this question.</a:t>
            </a:r>
          </a:p>
        </p:txBody>
      </p:sp>
      <p:grpSp>
        <p:nvGrpSpPr>
          <p:cNvPr id="4" name="図形グループ 3"/>
          <p:cNvGrpSpPr/>
          <p:nvPr/>
        </p:nvGrpSpPr>
        <p:grpSpPr>
          <a:xfrm>
            <a:off x="3205035" y="2244083"/>
            <a:ext cx="2676696" cy="550010"/>
            <a:chOff x="3124200" y="2244082"/>
            <a:chExt cx="2676696" cy="550010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7" t="34452" r="10215"/>
            <a:stretch/>
          </p:blipFill>
          <p:spPr>
            <a:xfrm>
              <a:off x="3124200" y="2244082"/>
              <a:ext cx="2676696" cy="550009"/>
            </a:xfrm>
            <a:prstGeom prst="rect">
              <a:avLst/>
            </a:prstGeom>
          </p:spPr>
        </p:pic>
        <p:sp>
          <p:nvSpPr>
            <p:cNvPr id="3" name="正方形/長方形 2"/>
            <p:cNvSpPr/>
            <p:nvPr/>
          </p:nvSpPr>
          <p:spPr>
            <a:xfrm>
              <a:off x="3150902" y="2244083"/>
              <a:ext cx="2649994" cy="550009"/>
            </a:xfrm>
            <a:prstGeom prst="rect">
              <a:avLst/>
            </a:prstGeom>
            <a:solidFill>
              <a:schemeClr val="accent5">
                <a:alpha val="15000"/>
              </a:schemeClr>
            </a:solidFill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38" name="図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72" y="3416473"/>
            <a:ext cx="5516734" cy="487760"/>
          </a:xfrm>
          <a:prstGeom prst="rect">
            <a:avLst/>
          </a:prstGeom>
        </p:spPr>
      </p:pic>
      <p:pic>
        <p:nvPicPr>
          <p:cNvPr id="39" name="図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034" y="4536546"/>
            <a:ext cx="2178319" cy="647182"/>
          </a:xfrm>
          <a:prstGeom prst="rect">
            <a:avLst/>
          </a:prstGeom>
        </p:spPr>
      </p:pic>
      <p:sp>
        <p:nvSpPr>
          <p:cNvPr id="40" name="テキスト ボックス 39"/>
          <p:cNvSpPr txBox="1"/>
          <p:nvPr/>
        </p:nvSpPr>
        <p:spPr>
          <a:xfrm>
            <a:off x="963920" y="5361426"/>
            <a:ext cx="7216162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The K</a:t>
            </a:r>
            <a:r>
              <a:rPr kumimoji="1" lang="el-GR" altLang="ja-JP" dirty="0" smtClean="0"/>
              <a:t>τ</a:t>
            </a:r>
            <a:r>
              <a:rPr kumimoji="1" lang="en-US" altLang="ja-JP" dirty="0" smtClean="0"/>
              <a:t> parameter can be directly obtained</a:t>
            </a:r>
          </a:p>
          <a:p>
            <a:pPr algn="ctr"/>
            <a:r>
              <a:rPr kumimoji="1" lang="en-US" altLang="ja-JP" dirty="0" smtClean="0"/>
              <a:t>through </a:t>
            </a:r>
            <a:r>
              <a:rPr lang="en-US" altLang="ja-JP" dirty="0" smtClean="0"/>
              <a:t>the measurement of </a:t>
            </a:r>
            <a:r>
              <a:rPr lang="en-US" altLang="ja-JP" dirty="0" smtClean="0">
                <a:solidFill>
                  <a:srgbClr val="FF0000"/>
                </a:solidFill>
              </a:rPr>
              <a:t>ISGMR</a:t>
            </a:r>
            <a:r>
              <a:rPr lang="en-US" altLang="ja-JP" dirty="0" smtClean="0"/>
              <a:t> along the isotopic or isobaric chain.</a:t>
            </a:r>
            <a:endParaRPr kumimoji="1" lang="en-US" altLang="ja-JP" dirty="0" smtClean="0"/>
          </a:p>
        </p:txBody>
      </p:sp>
      <p:sp>
        <p:nvSpPr>
          <p:cNvPr id="41" name="正方形/長方形 40"/>
          <p:cNvSpPr/>
          <p:nvPr/>
        </p:nvSpPr>
        <p:spPr>
          <a:xfrm>
            <a:off x="4100476" y="3368650"/>
            <a:ext cx="481039" cy="535583"/>
          </a:xfrm>
          <a:prstGeom prst="rect">
            <a:avLst/>
          </a:prstGeom>
          <a:solidFill>
            <a:schemeClr val="accent5">
              <a:alpha val="15000"/>
            </a:schemeClr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正方形/長方形 41"/>
          <p:cNvSpPr/>
          <p:nvPr/>
        </p:nvSpPr>
        <p:spPr>
          <a:xfrm>
            <a:off x="3369033" y="4536546"/>
            <a:ext cx="2178319" cy="647182"/>
          </a:xfrm>
          <a:prstGeom prst="rect">
            <a:avLst/>
          </a:prstGeom>
          <a:solidFill>
            <a:srgbClr val="E6B9B8">
              <a:alpha val="16000"/>
            </a:srgbClr>
          </a:solidFill>
          <a:ln w="38100" cmpd="sng">
            <a:solidFill>
              <a:srgbClr val="C050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1215645" y="2962922"/>
            <a:ext cx="275031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Nuclear Incompressibility</a:t>
            </a:r>
            <a:endParaRPr kumimoji="1" lang="ja-JP" altLang="en-US" dirty="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1215645" y="3948694"/>
            <a:ext cx="403409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Isoscalar</a:t>
            </a:r>
            <a:r>
              <a:rPr kumimoji="1" lang="en-US" altLang="ja-JP" dirty="0" smtClean="0"/>
              <a:t> Giant Monopole Resonance</a:t>
            </a:r>
            <a:endParaRPr kumimoji="1" lang="ja-JP" altLang="en-US" dirty="0"/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5961951" y="2723077"/>
            <a:ext cx="27248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err="1" smtClean="0"/>
              <a:t>Piekarewicz</a:t>
            </a:r>
            <a:r>
              <a:rPr kumimoji="1" lang="en-US" altLang="ja-JP" sz="1200" dirty="0" smtClean="0"/>
              <a:t> et al.,PRC79 (2009) 054311</a:t>
            </a:r>
            <a:endParaRPr kumimoji="1" lang="ja-JP" altLang="en-US" sz="1200" dirty="0"/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6019800" y="2399517"/>
            <a:ext cx="1121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l-GR" altLang="ja-JP" dirty="0" smtClean="0"/>
              <a:t>α</a:t>
            </a:r>
            <a:r>
              <a:rPr kumimoji="1" lang="en-US" altLang="ja-JP" dirty="0" smtClean="0"/>
              <a:t>=(N-Z)/A</a:t>
            </a:r>
            <a:endParaRPr kumimoji="1" lang="ja-JP" altLang="en-US" baseline="-25000" dirty="0"/>
          </a:p>
        </p:txBody>
      </p:sp>
      <p:sp>
        <p:nvSpPr>
          <p:cNvPr id="18" name="正方形/長方形 17"/>
          <p:cNvSpPr/>
          <p:nvPr/>
        </p:nvSpPr>
        <p:spPr>
          <a:xfrm>
            <a:off x="1941476" y="3368823"/>
            <a:ext cx="481039" cy="535583"/>
          </a:xfrm>
          <a:prstGeom prst="rect">
            <a:avLst/>
          </a:prstGeom>
          <a:solidFill>
            <a:srgbClr val="E6B9B8">
              <a:alpha val="19000"/>
            </a:srgbClr>
          </a:solidFill>
          <a:ln w="38100" cmpd="sng">
            <a:solidFill>
              <a:srgbClr val="C050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02867" y="2353745"/>
            <a:ext cx="2721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K</a:t>
            </a:r>
            <a:r>
              <a:rPr kumimoji="1" lang="el-GR" altLang="ja-JP" dirty="0" smtClean="0"/>
              <a:t>τ</a:t>
            </a:r>
            <a:r>
              <a:rPr kumimoji="1" lang="en-US" altLang="ja-JP" dirty="0" smtClean="0"/>
              <a:t> is one of the key values.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56679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04"/>
          <a:stretch/>
        </p:blipFill>
        <p:spPr>
          <a:xfrm>
            <a:off x="4801345" y="2783639"/>
            <a:ext cx="4079178" cy="2591627"/>
          </a:xfrm>
          <a:prstGeom prst="rect">
            <a:avLst/>
          </a:prstGeom>
        </p:spPr>
      </p:pic>
      <p:grpSp>
        <p:nvGrpSpPr>
          <p:cNvPr id="16" name="図形グループ 15"/>
          <p:cNvGrpSpPr/>
          <p:nvPr/>
        </p:nvGrpSpPr>
        <p:grpSpPr>
          <a:xfrm>
            <a:off x="4802954" y="2348921"/>
            <a:ext cx="480186" cy="3026345"/>
            <a:chOff x="4802954" y="2348921"/>
            <a:chExt cx="480186" cy="3026345"/>
          </a:xfrm>
        </p:grpSpPr>
        <p:sp>
          <p:nvSpPr>
            <p:cNvPr id="14" name="正方形/長方形 13"/>
            <p:cNvSpPr/>
            <p:nvPr/>
          </p:nvSpPr>
          <p:spPr>
            <a:xfrm>
              <a:off x="4857984" y="2449490"/>
              <a:ext cx="343591" cy="2890262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3" name="図 1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1" t="9759" r="88560" b="49776"/>
            <a:stretch/>
          </p:blipFill>
          <p:spPr>
            <a:xfrm>
              <a:off x="4802954" y="2348921"/>
              <a:ext cx="480186" cy="3026345"/>
            </a:xfrm>
            <a:prstGeom prst="rect">
              <a:avLst/>
            </a:prstGeom>
          </p:spPr>
        </p:pic>
      </p:grp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2016/10/27</a:t>
            </a:r>
            <a:endParaRPr kumimoji="1" lang="ja-JP" altLang="en-US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日本の核物理の将来像 不安定核</a:t>
            </a:r>
            <a:r>
              <a:rPr kumimoji="1" lang="en-US" altLang="ja-JP" smtClean="0"/>
              <a:t>WG EOS</a:t>
            </a:r>
            <a:r>
              <a:rPr kumimoji="1" lang="ja-JP" altLang="en-US" smtClean="0"/>
              <a:t>勉強会</a:t>
            </a:r>
            <a:endParaRPr kumimoji="1" lang="ja-JP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A8BCD-B5B7-4440-90FE-7E75359A13F7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Experimental Value of K</a:t>
            </a:r>
            <a:r>
              <a:rPr kumimoji="1" lang="el-GR" altLang="ja-JP" dirty="0" smtClean="0"/>
              <a:t>τ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978484"/>
            <a:ext cx="4201281" cy="4058865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303043" y="5852683"/>
            <a:ext cx="3175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T. Li et al., PRL99 (2007) 162503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336198" y="2645139"/>
            <a:ext cx="3174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G. </a:t>
            </a:r>
            <a:r>
              <a:rPr kumimoji="1" lang="en-US" altLang="ja-JP" sz="1200" dirty="0" err="1" smtClean="0"/>
              <a:t>Colo</a:t>
            </a:r>
            <a:r>
              <a:rPr lang="en-US" altLang="ja-JP" sz="1200" dirty="0" smtClean="0"/>
              <a:t>, U. </a:t>
            </a:r>
            <a:r>
              <a:rPr lang="en-US" altLang="ja-JP" sz="1200" dirty="0" err="1" smtClean="0"/>
              <a:t>Garg</a:t>
            </a:r>
            <a:r>
              <a:rPr lang="en-US" altLang="ja-JP" sz="1200" dirty="0" smtClean="0"/>
              <a:t>, and H. Saga, EPJA50 (2014) 26</a:t>
            </a:r>
            <a:endParaRPr kumimoji="1" lang="ja-JP" altLang="en-US" sz="1200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72" y="1281555"/>
            <a:ext cx="5516734" cy="487760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5314170" y="5375266"/>
            <a:ext cx="2272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Data: </a:t>
            </a:r>
          </a:p>
          <a:p>
            <a:r>
              <a:rPr kumimoji="1" lang="en-US" altLang="ja-JP" sz="1200" dirty="0" smtClean="0"/>
              <a:t>D. Patel et al. </a:t>
            </a:r>
            <a:r>
              <a:rPr lang="en-US" altLang="ja-JP" sz="1200" dirty="0" smtClean="0"/>
              <a:t>PLB718 (2012) 447</a:t>
            </a:r>
          </a:p>
          <a:p>
            <a:r>
              <a:rPr kumimoji="1" lang="en-US" altLang="ja-JP" sz="1200" dirty="0" smtClean="0"/>
              <a:t>T. Lie et al., PRC81 (2010) 034309</a:t>
            </a:r>
            <a:endParaRPr kumimoji="1" lang="ja-JP" altLang="en-US" sz="12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324614" y="1793818"/>
            <a:ext cx="3124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ignore the slight change of A</a:t>
            </a:r>
            <a:r>
              <a:rPr lang="en-US" altLang="ja-JP" baseline="30000" dirty="0" smtClean="0"/>
              <a:t>-1/3</a:t>
            </a:r>
          </a:p>
          <a:p>
            <a:r>
              <a:rPr kumimoji="1" lang="en-US" altLang="ja-JP" dirty="0" smtClean="0"/>
              <a:t>fitting a + b (N-Z)</a:t>
            </a:r>
            <a:r>
              <a:rPr kumimoji="1" lang="en-US" altLang="ja-JP" baseline="30000" dirty="0" smtClean="0"/>
              <a:t>2</a:t>
            </a:r>
            <a:r>
              <a:rPr kumimoji="1" lang="en-US" altLang="ja-JP" dirty="0" smtClean="0"/>
              <a:t>/A</a:t>
            </a:r>
            <a:r>
              <a:rPr kumimoji="1" lang="en-US" altLang="ja-JP" baseline="30000" dirty="0" smtClean="0"/>
              <a:t>2</a:t>
            </a:r>
            <a:r>
              <a:rPr kumimoji="1" lang="en-US" altLang="ja-JP" dirty="0" smtClean="0"/>
              <a:t> : b = K</a:t>
            </a:r>
            <a:r>
              <a:rPr kumimoji="1" lang="el-GR" altLang="ja-JP" dirty="0" smtClean="0"/>
              <a:t>τ</a:t>
            </a:r>
            <a:endParaRPr kumimoji="1" lang="en-US" altLang="ja-JP" dirty="0" smtClean="0"/>
          </a:p>
          <a:p>
            <a:r>
              <a:rPr lang="en-US" altLang="ja-JP" dirty="0" smtClean="0"/>
              <a:t>K</a:t>
            </a:r>
            <a:r>
              <a:rPr lang="el-GR" altLang="ja-JP" dirty="0" smtClean="0"/>
              <a:t>τ</a:t>
            </a:r>
            <a:r>
              <a:rPr lang="en-US" altLang="ja-JP" dirty="0" smtClean="0"/>
              <a:t>  = 500 MeV +- 100 MeV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533430" y="6037349"/>
            <a:ext cx="291618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K</a:t>
            </a:r>
            <a:r>
              <a:rPr kumimoji="1" lang="el-GR" altLang="ja-JP" dirty="0" smtClean="0"/>
              <a:t>τ</a:t>
            </a:r>
            <a:r>
              <a:rPr kumimoji="1" lang="en-US" altLang="ja-JP" dirty="0" smtClean="0"/>
              <a:t> ~ 500-550 MeV +-100MeV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521637" y="1731832"/>
            <a:ext cx="2877711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</a:t>
            </a:r>
            <a:r>
              <a:rPr kumimoji="1" lang="el-GR" altLang="ja-JP" dirty="0" smtClean="0"/>
              <a:t>α</a:t>
            </a:r>
            <a:r>
              <a:rPr kumimoji="1" lang="en-US" altLang="ja-JP" dirty="0" smtClean="0"/>
              <a:t>,</a:t>
            </a:r>
            <a:r>
              <a:rPr kumimoji="1" lang="el-GR" altLang="ja-JP" dirty="0" smtClean="0"/>
              <a:t>α</a:t>
            </a:r>
            <a:r>
              <a:rPr kumimoji="1" lang="en-US" altLang="ja-JP" dirty="0" smtClean="0"/>
              <a:t>’) measurement at RCNP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93288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2016/10/27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日本の核物理の将来像 不安定核</a:t>
            </a:r>
            <a:r>
              <a:rPr kumimoji="1" lang="en-US" altLang="ja-JP" smtClean="0"/>
              <a:t>WG EOS</a:t>
            </a:r>
            <a:r>
              <a:rPr kumimoji="1" lang="ja-JP" altLang="en-US" smtClean="0"/>
              <a:t>勉強会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31162-49EC-0440-B7B3-676277B9E4C1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どうやって決めるか</a:t>
            </a:r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474" y="2336487"/>
            <a:ext cx="6433460" cy="568812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806351" y="2008870"/>
            <a:ext cx="270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kumimoji="1" lang="en-US" altLang="ja-JP" dirty="0" smtClean="0"/>
              <a:t>Macroscopic scaling model</a:t>
            </a:r>
            <a:endParaRPr kumimoji="1" lang="ja-JP" altLang="en-US" dirty="0"/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04"/>
          <a:stretch/>
        </p:blipFill>
        <p:spPr>
          <a:xfrm>
            <a:off x="244298" y="3264332"/>
            <a:ext cx="4079178" cy="2591627"/>
          </a:xfrm>
          <a:prstGeom prst="rect">
            <a:avLst/>
          </a:prstGeom>
        </p:spPr>
      </p:pic>
      <p:grpSp>
        <p:nvGrpSpPr>
          <p:cNvPr id="15" name="図形グループ 15"/>
          <p:cNvGrpSpPr/>
          <p:nvPr/>
        </p:nvGrpSpPr>
        <p:grpSpPr>
          <a:xfrm>
            <a:off x="245907" y="2829614"/>
            <a:ext cx="480186" cy="3026345"/>
            <a:chOff x="4802954" y="2348921"/>
            <a:chExt cx="480186" cy="3026345"/>
          </a:xfrm>
        </p:grpSpPr>
        <p:sp>
          <p:nvSpPr>
            <p:cNvPr id="16" name="正方形/長方形 15"/>
            <p:cNvSpPr/>
            <p:nvPr/>
          </p:nvSpPr>
          <p:spPr>
            <a:xfrm>
              <a:off x="4857984" y="2449490"/>
              <a:ext cx="343591" cy="2890262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7" name="図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1" t="9759" r="88560" b="49776"/>
            <a:stretch/>
          </p:blipFill>
          <p:spPr>
            <a:xfrm>
              <a:off x="4802954" y="2348921"/>
              <a:ext cx="480186" cy="3026345"/>
            </a:xfrm>
            <a:prstGeom prst="rect">
              <a:avLst/>
            </a:prstGeom>
          </p:spPr>
        </p:pic>
      </p:grpSp>
      <p:sp>
        <p:nvSpPr>
          <p:cNvPr id="18" name="テキスト ボックス 17"/>
          <p:cNvSpPr txBox="1"/>
          <p:nvPr/>
        </p:nvSpPr>
        <p:spPr>
          <a:xfrm>
            <a:off x="779151" y="3125832"/>
            <a:ext cx="3174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G. </a:t>
            </a:r>
            <a:r>
              <a:rPr kumimoji="1" lang="en-US" altLang="ja-JP" sz="1200" dirty="0" err="1" smtClean="0"/>
              <a:t>Colo</a:t>
            </a:r>
            <a:r>
              <a:rPr lang="en-US" altLang="ja-JP" sz="1200" dirty="0" smtClean="0"/>
              <a:t>, U. </a:t>
            </a:r>
            <a:r>
              <a:rPr lang="en-US" altLang="ja-JP" sz="1200" dirty="0" err="1" smtClean="0"/>
              <a:t>Garg</a:t>
            </a:r>
            <a:r>
              <a:rPr lang="en-US" altLang="ja-JP" sz="1200" dirty="0" smtClean="0"/>
              <a:t>, and H. Saga, EPJA50 (2014) 26</a:t>
            </a:r>
            <a:endParaRPr kumimoji="1" lang="ja-JP" altLang="en-US" sz="12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728193" y="4948370"/>
            <a:ext cx="2272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Data: </a:t>
            </a:r>
          </a:p>
          <a:p>
            <a:r>
              <a:rPr kumimoji="1" lang="en-US" altLang="ja-JP" sz="1200" dirty="0" smtClean="0"/>
              <a:t>D. Patel et al. </a:t>
            </a:r>
            <a:r>
              <a:rPr lang="en-US" altLang="ja-JP" sz="1200" dirty="0" smtClean="0"/>
              <a:t>PLB718 (2012) 447</a:t>
            </a:r>
          </a:p>
          <a:p>
            <a:r>
              <a:rPr kumimoji="1" lang="en-US" altLang="ja-JP" sz="1200" dirty="0" smtClean="0"/>
              <a:t>T. Lie et al., PRC81 (2010) 034309</a:t>
            </a:r>
            <a:endParaRPr kumimoji="1" lang="ja-JP" altLang="en-US" sz="12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728193" y="3900362"/>
            <a:ext cx="41230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</a:rPr>
              <a:t>ignore</a:t>
            </a:r>
            <a:r>
              <a:rPr lang="en-US" altLang="ja-JP" dirty="0" smtClean="0">
                <a:solidFill>
                  <a:srgbClr val="FF0000"/>
                </a:solidFill>
              </a:rPr>
              <a:t> the slight change of A</a:t>
            </a:r>
            <a:r>
              <a:rPr lang="en-US" altLang="ja-JP" baseline="30000" dirty="0" smtClean="0">
                <a:solidFill>
                  <a:srgbClr val="FF0000"/>
                </a:solidFill>
              </a:rPr>
              <a:t>-1/3</a:t>
            </a:r>
            <a:r>
              <a:rPr lang="en-US" altLang="ja-JP" baseline="30000" dirty="0">
                <a:solidFill>
                  <a:srgbClr val="FF0000"/>
                </a:solidFill>
              </a:rPr>
              <a:t> </a:t>
            </a:r>
            <a:r>
              <a:rPr kumimoji="1" lang="en-US" altLang="ja-JP" dirty="0" smtClean="0">
                <a:solidFill>
                  <a:srgbClr val="FF0000"/>
                </a:solidFill>
              </a:rPr>
              <a:t>and c ~ 1</a:t>
            </a:r>
            <a:r>
              <a:rPr kumimoji="1" lang="en-US" altLang="ja-JP" dirty="0" smtClean="0"/>
              <a:t>. </a:t>
            </a:r>
          </a:p>
          <a:p>
            <a:r>
              <a:rPr kumimoji="1" lang="en-US" altLang="ja-JP" dirty="0" smtClean="0"/>
              <a:t>fitting </a:t>
            </a:r>
            <a:r>
              <a:rPr kumimoji="1" lang="en-US" altLang="ja-JP" b="1" dirty="0" smtClean="0"/>
              <a:t>a + b (N-Z)</a:t>
            </a:r>
            <a:r>
              <a:rPr kumimoji="1" lang="en-US" altLang="ja-JP" b="1" baseline="30000" dirty="0" smtClean="0"/>
              <a:t>2</a:t>
            </a:r>
            <a:r>
              <a:rPr kumimoji="1" lang="en-US" altLang="ja-JP" b="1" dirty="0" smtClean="0"/>
              <a:t>/A</a:t>
            </a:r>
            <a:r>
              <a:rPr kumimoji="1" lang="en-US" altLang="ja-JP" b="1" baseline="30000" dirty="0" smtClean="0"/>
              <a:t>2</a:t>
            </a:r>
            <a:r>
              <a:rPr kumimoji="1" lang="en-US" altLang="ja-JP" b="1" dirty="0" smtClean="0"/>
              <a:t> : b = K</a:t>
            </a:r>
            <a:r>
              <a:rPr kumimoji="1" lang="el-GR" altLang="ja-JP" b="1" dirty="0" smtClean="0"/>
              <a:t>τ</a:t>
            </a:r>
            <a:endParaRPr kumimoji="1" lang="en-US" altLang="ja-JP" b="1" dirty="0" smtClean="0"/>
          </a:p>
          <a:p>
            <a:r>
              <a:rPr lang="en-US" altLang="ja-JP" b="1" dirty="0" smtClean="0"/>
              <a:t>K</a:t>
            </a:r>
            <a:r>
              <a:rPr lang="el-GR" altLang="ja-JP" b="1" dirty="0" smtClean="0"/>
              <a:t>τ</a:t>
            </a:r>
            <a:r>
              <a:rPr lang="en-US" altLang="ja-JP" b="1" dirty="0" smtClean="0"/>
              <a:t>  = 500 MeV +- 100 MeV</a:t>
            </a:r>
            <a:endParaRPr kumimoji="1" lang="ja-JP" altLang="en-US" b="1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976383" y="7068764"/>
            <a:ext cx="291618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K</a:t>
            </a:r>
            <a:r>
              <a:rPr kumimoji="1" lang="el-GR" altLang="ja-JP" dirty="0" smtClean="0"/>
              <a:t>τ</a:t>
            </a:r>
            <a:r>
              <a:rPr kumimoji="1" lang="en-US" altLang="ja-JP" dirty="0" smtClean="0"/>
              <a:t> ~ 500-550 MeV +-100MeV</a:t>
            </a:r>
            <a:endParaRPr kumimoji="1" lang="ja-JP" altLang="en-US" dirty="0"/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0050" y="3236244"/>
            <a:ext cx="4533900" cy="333173"/>
          </a:xfrm>
          <a:prstGeom prst="rect">
            <a:avLst/>
          </a:prstGeom>
        </p:spPr>
      </p:pic>
      <p:sp>
        <p:nvSpPr>
          <p:cNvPr id="23" name="下矢印 22"/>
          <p:cNvSpPr/>
          <p:nvPr/>
        </p:nvSpPr>
        <p:spPr>
          <a:xfrm>
            <a:off x="6117771" y="2840991"/>
            <a:ext cx="235132" cy="2350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594860" y="5719379"/>
            <a:ext cx="3866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実験的には、同位体で</a:t>
            </a:r>
            <a:r>
              <a:rPr lang="en-US" altLang="ja-JP" dirty="0" smtClean="0"/>
              <a:t>KA</a:t>
            </a:r>
            <a:r>
              <a:rPr lang="ja-JP" altLang="en-US" dirty="0" smtClean="0"/>
              <a:t>を導出する。</a:t>
            </a:r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786840" y="2011235"/>
            <a:ext cx="2690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kumimoji="1" lang="ja-JP" altLang="en-US" dirty="0" smtClean="0"/>
              <a:t>原子核の非圧縮率を展開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13221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日付プレースホルダー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2016/10/27</a:t>
            </a:r>
            <a:endParaRPr kumimoji="1" lang="ja-JP" altLang="en-US"/>
          </a:p>
        </p:txBody>
      </p:sp>
      <p:sp>
        <p:nvSpPr>
          <p:cNvPr id="13" name="フッター プレースホルダー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日本の核物理の将来像 不安定核</a:t>
            </a:r>
            <a:r>
              <a:rPr kumimoji="1" lang="en-US" altLang="ja-JP" smtClean="0"/>
              <a:t>WG EOS</a:t>
            </a:r>
            <a:r>
              <a:rPr kumimoji="1" lang="ja-JP" altLang="en-US" smtClean="0"/>
              <a:t>勉強会</a:t>
            </a:r>
            <a:endParaRPr kumimoji="1" lang="ja-JP" altLang="en-US"/>
          </a:p>
        </p:txBody>
      </p:sp>
      <p:sp>
        <p:nvSpPr>
          <p:cNvPr id="14" name="スライド番号プレースホルダー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31162-49EC-0440-B7B3-676277B9E4C1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原子核の非圧縮率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" y="2326636"/>
            <a:ext cx="2816183" cy="457916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1543190" y="1957304"/>
            <a:ext cx="1262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kumimoji="1" lang="en-US" altLang="ja-JP" dirty="0" smtClean="0"/>
              <a:t>Experiment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226" y="3641886"/>
            <a:ext cx="2057400" cy="67586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4626" y="3641886"/>
            <a:ext cx="1295400" cy="638175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610762" y="2868497"/>
            <a:ext cx="46767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 smtClean="0"/>
              <a:t>&lt;r2&gt; </a:t>
            </a:r>
            <a:r>
              <a:rPr lang="ja-JP" altLang="en-US" dirty="0" smtClean="0"/>
              <a:t>原子核半径　（</a:t>
            </a:r>
            <a:r>
              <a:rPr lang="en-US" altLang="ja-JP" dirty="0" smtClean="0"/>
              <a:t>matter</a:t>
            </a:r>
            <a:r>
              <a:rPr lang="ja-JP" altLang="en-US" dirty="0" smtClean="0"/>
              <a:t>）</a:t>
            </a:r>
            <a:r>
              <a:rPr lang="en-US" altLang="ja-JP" dirty="0" smtClean="0"/>
              <a:t>&lt;= </a:t>
            </a:r>
            <a:r>
              <a:rPr lang="ja-JP" altLang="en-US" dirty="0" smtClean="0"/>
              <a:t>もらってくる</a:t>
            </a:r>
            <a:endParaRPr kumimoji="1" lang="ja-JP" alt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 smtClean="0">
                <a:solidFill>
                  <a:srgbClr val="FF0000"/>
                </a:solidFill>
              </a:rPr>
              <a:t>EGMR:</a:t>
            </a:r>
            <a:r>
              <a:rPr kumimoji="1" lang="ja-JP" altLang="en-US" dirty="0" smtClean="0">
                <a:solidFill>
                  <a:srgbClr val="FF0000"/>
                </a:solidFill>
              </a:rPr>
              <a:t>巨大単極共鳴のエネルギー</a:t>
            </a:r>
            <a:r>
              <a:rPr kumimoji="1" lang="en-US" altLang="ja-JP" dirty="0" smtClean="0">
                <a:solidFill>
                  <a:srgbClr val="FF0000"/>
                </a:solidFill>
              </a:rPr>
              <a:t>&lt;=</a:t>
            </a:r>
            <a:r>
              <a:rPr kumimoji="1" lang="ja-JP" altLang="en-US" dirty="0" smtClean="0">
                <a:solidFill>
                  <a:srgbClr val="FF0000"/>
                </a:solidFill>
              </a:rPr>
              <a:t>決める</a:t>
            </a:r>
            <a:endParaRPr kumimoji="1" lang="en-US" altLang="ja-JP" dirty="0" smtClean="0">
              <a:solidFill>
                <a:srgbClr val="FF0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22960" y="4361876"/>
            <a:ext cx="447590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kumimoji="1" lang="en-US" altLang="ja-JP" dirty="0" smtClean="0"/>
              <a:t>Scaling model</a:t>
            </a:r>
            <a:r>
              <a:rPr kumimoji="1" lang="ja-JP" altLang="en-US" dirty="0" smtClean="0"/>
              <a:t>では　</a:t>
            </a:r>
            <a:r>
              <a:rPr kumimoji="1" lang="en-US" altLang="ja-JP" dirty="0" smtClean="0"/>
              <a:t>E3</a:t>
            </a:r>
            <a:r>
              <a:rPr kumimoji="1" lang="ja-JP" altLang="en-US" dirty="0" smtClean="0"/>
              <a:t>　を使うとよい。</a:t>
            </a:r>
            <a:endParaRPr kumimoji="1" lang="en-US" altLang="ja-JP" dirty="0" smtClean="0"/>
          </a:p>
          <a:p>
            <a:pPr algn="just"/>
            <a:r>
              <a:rPr lang="ja-JP" altLang="en-US" dirty="0" smtClean="0"/>
              <a:t>（</a:t>
            </a:r>
            <a:r>
              <a:rPr lang="en-US" altLang="ja-JP" dirty="0" smtClean="0"/>
              <a:t>Li et al.</a:t>
            </a:r>
            <a:r>
              <a:rPr lang="ja-JP" altLang="en-US" dirty="0" smtClean="0"/>
              <a:t>のエネルギーは </a:t>
            </a:r>
            <a:r>
              <a:rPr lang="en-US" altLang="ja-JP" dirty="0" smtClean="0"/>
              <a:t>E1</a:t>
            </a:r>
            <a:r>
              <a:rPr lang="ja-JP" altLang="en-US" dirty="0"/>
              <a:t> </a:t>
            </a:r>
            <a:r>
              <a:rPr lang="ja-JP" altLang="en-US" dirty="0" smtClean="0"/>
              <a:t>なので、</a:t>
            </a:r>
            <a:endParaRPr lang="en-US" altLang="ja-JP" dirty="0" smtClean="0"/>
          </a:p>
          <a:p>
            <a:pPr algn="just"/>
            <a:r>
              <a:rPr lang="ja-JP" altLang="en-US" dirty="0" smtClean="0"/>
              <a:t>矛盾している。</a:t>
            </a:r>
            <a:r>
              <a:rPr lang="en-US" altLang="ja-JP" dirty="0" smtClean="0"/>
              <a:t>By Stone et al.)</a:t>
            </a:r>
          </a:p>
          <a:p>
            <a:pPr algn="just"/>
            <a:endParaRPr lang="en-US" altLang="ja-JP" dirty="0"/>
          </a:p>
          <a:p>
            <a:pPr algn="just"/>
            <a:r>
              <a:rPr lang="ja-JP" altLang="en-US" dirty="0" smtClean="0"/>
              <a:t>実験的には </a:t>
            </a:r>
            <a:r>
              <a:rPr lang="en-US" altLang="ja-JP" dirty="0" smtClean="0"/>
              <a:t>S(E) </a:t>
            </a:r>
            <a:r>
              <a:rPr lang="ja-JP" altLang="en-US" dirty="0" smtClean="0"/>
              <a:t>を決める。</a:t>
            </a:r>
            <a:endParaRPr lang="en-US" altLang="ja-JP" dirty="0" smtClean="0"/>
          </a:p>
          <a:p>
            <a:pPr algn="just"/>
            <a:r>
              <a:rPr lang="en-US" altLang="ja-JP" dirty="0" smtClean="0"/>
              <a:t>=&gt;</a:t>
            </a:r>
            <a:r>
              <a:rPr lang="ja-JP" altLang="en-US" dirty="0"/>
              <a:t> </a:t>
            </a:r>
            <a:r>
              <a:rPr lang="ja-JP" altLang="en-US" dirty="0" smtClean="0"/>
              <a:t>アイソスカラー非弾性散乱の測定をする。</a:t>
            </a:r>
            <a:endParaRPr lang="en-US" altLang="ja-JP" dirty="0" smtClean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391" y="2224142"/>
            <a:ext cx="3756706" cy="3629360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5587660" y="5931536"/>
            <a:ext cx="3175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T. Li et al., PRL99 (2007) 162503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806254" y="1810685"/>
            <a:ext cx="2877711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</a:t>
            </a:r>
            <a:r>
              <a:rPr kumimoji="1" lang="el-GR" altLang="ja-JP" dirty="0" smtClean="0"/>
              <a:t>α</a:t>
            </a:r>
            <a:r>
              <a:rPr kumimoji="1" lang="en-US" altLang="ja-JP" dirty="0" smtClean="0"/>
              <a:t>,</a:t>
            </a:r>
            <a:r>
              <a:rPr kumimoji="1" lang="el-GR" altLang="ja-JP" dirty="0" smtClean="0"/>
              <a:t>α</a:t>
            </a:r>
            <a:r>
              <a:rPr kumimoji="1" lang="en-US" altLang="ja-JP" dirty="0" smtClean="0"/>
              <a:t>’) measurement at RCNP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79940128"/>
      </p:ext>
    </p:extLst>
  </p:cSld>
  <p:clrMapOvr>
    <a:masterClrMapping/>
  </p:clrMapOvr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0.jpeg"/><Relationship Id="rId2" Type="http://schemas.openxmlformats.org/officeDocument/2006/relationships/image" Target="../media/image61.jpeg"/></Relationships>
</file>

<file path=ppt/theme/_rels/themeOverr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0.jpeg"/><Relationship Id="rId2" Type="http://schemas.openxmlformats.org/officeDocument/2006/relationships/image" Target="../media/image61.jpeg"/></Relationships>
</file>

<file path=ppt/theme/_rels/themeOverr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0.jpeg"/><Relationship Id="rId2" Type="http://schemas.openxmlformats.org/officeDocument/2006/relationships/image" Target="../media/image61.jpeg"/></Relationships>
</file>

<file path=ppt/theme/theme1.xml><?xml version="1.0" encoding="utf-8"?>
<a:theme xmlns:a="http://schemas.openxmlformats.org/drawingml/2006/main" name="HDOfficeLightV0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ivic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  <a:fontScheme name="Civic">
    <a:majorFont>
      <a:latin typeface="Georgia"/>
      <a:ea typeface=""/>
      <a:cs typeface=""/>
      <a:font script="Jpan" typeface="ＭＳ Ｐゴシック"/>
      <a:font script="Hang" typeface="돋움"/>
      <a:font script="Hans" typeface="方正舒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Georgia"/>
      <a:ea typeface=""/>
      <a:cs typeface=""/>
      <a:font script="Jpan" typeface="ＭＳ Ｐ明朝"/>
      <a:font script="Hang" typeface="바탕"/>
      <a:font script="Hans" typeface="方正舒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Civic">
    <a:fillStyleLst>
      <a:solidFill>
        <a:schemeClr val="phClr"/>
      </a:solidFill>
      <a:solidFill>
        <a:schemeClr val="phClr">
          <a:tint val="45000"/>
        </a:schemeClr>
      </a:solidFill>
      <a:solidFill>
        <a:schemeClr val="phClr">
          <a:tint val="95000"/>
        </a:schemeClr>
      </a:solidFill>
    </a:fillStyleLst>
    <a:lnStyleLst>
      <a:ln w="9525" cap="flat" cmpd="sng" algn="ctr">
        <a:solidFill>
          <a:schemeClr val="phClr"/>
        </a:solidFill>
        <a:prstDash val="solid"/>
      </a:ln>
      <a:ln w="11429" cap="flat" cmpd="sng" algn="ctr">
        <a:solidFill>
          <a:schemeClr val="phClr"/>
        </a:solidFill>
        <a:prstDash val="sysDash"/>
      </a:ln>
      <a:ln w="200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phClr">
              <a:shade val="70000"/>
              <a:satMod val="105000"/>
            </a:schemeClr>
          </a:contourClr>
        </a:sp3d>
      </a:effectStyle>
      <a:effectStyle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chemeClr val="phClr"/>
          </a:contourClr>
        </a:sp3d>
      </a:effectStyle>
    </a:effectStyleLst>
    <a:bg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70000"/>
              <a:satMod val="115000"/>
            </a:schemeClr>
            <a:schemeClr val="phClr">
              <a:tint val="85000"/>
            </a:schemeClr>
          </a:duotone>
        </a:blip>
        <a:tile tx="0" ty="0" sx="85000" sy="85000" flip="none" algn="tl"/>
      </a:blipFill>
      <a:blipFill>
        <a:blip xmlns:r="http://schemas.openxmlformats.org/officeDocument/2006/relationships" r:embed="rId2">
          <a:duotone>
            <a:schemeClr val="phClr">
              <a:shade val="65000"/>
              <a:satMod val="115000"/>
            </a:schemeClr>
            <a:schemeClr val="phClr">
              <a:tint val="85000"/>
            </a:schemeClr>
          </a:duotone>
        </a:blip>
        <a:tile tx="0" ty="0" sx="65000" sy="65000" flip="none" algn="tl"/>
      </a:blipFill>
    </a:bgFillStyleLst>
  </a:fmtScheme>
</a:themeOverride>
</file>

<file path=ppt/theme/themeOverride2.xml><?xml version="1.0" encoding="utf-8"?>
<a:themeOverride xmlns:a="http://schemas.openxmlformats.org/drawingml/2006/main">
  <a:clrScheme name="Civic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  <a:fontScheme name="Civic">
    <a:majorFont>
      <a:latin typeface="Georgia"/>
      <a:ea typeface=""/>
      <a:cs typeface=""/>
      <a:font script="Jpan" typeface="ＭＳ Ｐゴシック"/>
      <a:font script="Hang" typeface="돋움"/>
      <a:font script="Hans" typeface="方正舒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Georgia"/>
      <a:ea typeface=""/>
      <a:cs typeface=""/>
      <a:font script="Jpan" typeface="ＭＳ Ｐ明朝"/>
      <a:font script="Hang" typeface="바탕"/>
      <a:font script="Hans" typeface="方正舒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Civic">
    <a:fillStyleLst>
      <a:solidFill>
        <a:schemeClr val="phClr"/>
      </a:solidFill>
      <a:solidFill>
        <a:schemeClr val="phClr">
          <a:tint val="45000"/>
        </a:schemeClr>
      </a:solidFill>
      <a:solidFill>
        <a:schemeClr val="phClr">
          <a:tint val="95000"/>
        </a:schemeClr>
      </a:solidFill>
    </a:fillStyleLst>
    <a:lnStyleLst>
      <a:ln w="9525" cap="flat" cmpd="sng" algn="ctr">
        <a:solidFill>
          <a:schemeClr val="phClr"/>
        </a:solidFill>
        <a:prstDash val="solid"/>
      </a:ln>
      <a:ln w="11429" cap="flat" cmpd="sng" algn="ctr">
        <a:solidFill>
          <a:schemeClr val="phClr"/>
        </a:solidFill>
        <a:prstDash val="sysDash"/>
      </a:ln>
      <a:ln w="200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phClr">
              <a:shade val="70000"/>
              <a:satMod val="105000"/>
            </a:schemeClr>
          </a:contourClr>
        </a:sp3d>
      </a:effectStyle>
      <a:effectStyle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chemeClr val="phClr"/>
          </a:contourClr>
        </a:sp3d>
      </a:effectStyle>
    </a:effectStyleLst>
    <a:bg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70000"/>
              <a:satMod val="115000"/>
            </a:schemeClr>
            <a:schemeClr val="phClr">
              <a:tint val="85000"/>
            </a:schemeClr>
          </a:duotone>
        </a:blip>
        <a:tile tx="0" ty="0" sx="85000" sy="85000" flip="none" algn="tl"/>
      </a:blipFill>
      <a:blipFill>
        <a:blip xmlns:r="http://schemas.openxmlformats.org/officeDocument/2006/relationships" r:embed="rId2">
          <a:duotone>
            <a:schemeClr val="phClr">
              <a:shade val="65000"/>
              <a:satMod val="115000"/>
            </a:schemeClr>
            <a:schemeClr val="phClr">
              <a:tint val="85000"/>
            </a:schemeClr>
          </a:duotone>
        </a:blip>
        <a:tile tx="0" ty="0" sx="65000" sy="65000" flip="none" algn="tl"/>
      </a:blipFill>
    </a:bgFillStyleLst>
  </a:fmtScheme>
</a:themeOverride>
</file>

<file path=ppt/theme/themeOverride3.xml><?xml version="1.0" encoding="utf-8"?>
<a:themeOverride xmlns:a="http://schemas.openxmlformats.org/drawingml/2006/main">
  <a:clrScheme name="Civic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  <a:fontScheme name="Civic">
    <a:majorFont>
      <a:latin typeface="Georgia"/>
      <a:ea typeface=""/>
      <a:cs typeface=""/>
      <a:font script="Jpan" typeface="ＭＳ Ｐゴシック"/>
      <a:font script="Hang" typeface="돋움"/>
      <a:font script="Hans" typeface="方正舒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Georgia"/>
      <a:ea typeface=""/>
      <a:cs typeface=""/>
      <a:font script="Jpan" typeface="ＭＳ Ｐ明朝"/>
      <a:font script="Hang" typeface="바탕"/>
      <a:font script="Hans" typeface="方正舒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Civic">
    <a:fillStyleLst>
      <a:solidFill>
        <a:schemeClr val="phClr"/>
      </a:solidFill>
      <a:solidFill>
        <a:schemeClr val="phClr">
          <a:tint val="45000"/>
        </a:schemeClr>
      </a:solidFill>
      <a:solidFill>
        <a:schemeClr val="phClr">
          <a:tint val="95000"/>
        </a:schemeClr>
      </a:solidFill>
    </a:fillStyleLst>
    <a:lnStyleLst>
      <a:ln w="9525" cap="flat" cmpd="sng" algn="ctr">
        <a:solidFill>
          <a:schemeClr val="phClr"/>
        </a:solidFill>
        <a:prstDash val="solid"/>
      </a:ln>
      <a:ln w="11429" cap="flat" cmpd="sng" algn="ctr">
        <a:solidFill>
          <a:schemeClr val="phClr"/>
        </a:solidFill>
        <a:prstDash val="sysDash"/>
      </a:ln>
      <a:ln w="200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phClr">
              <a:shade val="70000"/>
              <a:satMod val="105000"/>
            </a:schemeClr>
          </a:contourClr>
        </a:sp3d>
      </a:effectStyle>
      <a:effectStyle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chemeClr val="phClr"/>
          </a:contourClr>
        </a:sp3d>
      </a:effectStyle>
    </a:effectStyleLst>
    <a:bg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70000"/>
              <a:satMod val="115000"/>
            </a:schemeClr>
            <a:schemeClr val="phClr">
              <a:tint val="85000"/>
            </a:schemeClr>
          </a:duotone>
        </a:blip>
        <a:tile tx="0" ty="0" sx="85000" sy="85000" flip="none" algn="tl"/>
      </a:blipFill>
      <a:blipFill>
        <a:blip xmlns:r="http://schemas.openxmlformats.org/officeDocument/2006/relationships" r:embed="rId2">
          <a:duotone>
            <a:schemeClr val="phClr">
              <a:shade val="65000"/>
              <a:satMod val="115000"/>
            </a:schemeClr>
            <a:schemeClr val="phClr">
              <a:tint val="85000"/>
            </a:schemeClr>
          </a:duotone>
        </a:blip>
        <a:tile tx="0" ty="0" sx="65000" sy="65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1833</TotalTime>
  <Words>4145</Words>
  <Application>Microsoft Macintosh PowerPoint</Application>
  <PresentationFormat>画面に合わせる (4:3)</PresentationFormat>
  <Paragraphs>721</Paragraphs>
  <Slides>53</Slides>
  <Notes>15</Notes>
  <HiddenSlides>2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53</vt:i4>
      </vt:variant>
    </vt:vector>
  </HeadingPairs>
  <TitlesOfParts>
    <vt:vector size="62" baseType="lpstr">
      <vt:lpstr>Calibri</vt:lpstr>
      <vt:lpstr>Calibri Light</vt:lpstr>
      <vt:lpstr>ＭＳ Ｐゴシック</vt:lpstr>
      <vt:lpstr>Symbol</vt:lpstr>
      <vt:lpstr>Wingdings</vt:lpstr>
      <vt:lpstr>Wingdings 2</vt:lpstr>
      <vt:lpstr>游ゴシック</vt:lpstr>
      <vt:lpstr>Arial</vt:lpstr>
      <vt:lpstr>HDOfficeLightV0</vt:lpstr>
      <vt:lpstr>ISGMR and EOS</vt:lpstr>
      <vt:lpstr>状態方程式</vt:lpstr>
      <vt:lpstr>状態方程式のパラメータ （の例）</vt:lpstr>
      <vt:lpstr>荷電非圧縮率 Ktau</vt:lpstr>
      <vt:lpstr>Correlation between J, L, Ksym and Kτ</vt:lpstr>
      <vt:lpstr>Symmetry term in EoS and ISGMR</vt:lpstr>
      <vt:lpstr>Experimental Value of Kτ</vt:lpstr>
      <vt:lpstr>どうやって決めるか</vt:lpstr>
      <vt:lpstr>原子核の非圧縮率</vt:lpstr>
      <vt:lpstr>Previous works on ISGMR</vt:lpstr>
      <vt:lpstr>Ktauの精度を上げるには</vt:lpstr>
      <vt:lpstr>Field for ISGMR study</vt:lpstr>
      <vt:lpstr>Measurement of (d,d’) in inverse kinematics</vt:lpstr>
      <vt:lpstr>アクティブ標的</vt:lpstr>
      <vt:lpstr>CNS Active Target</vt:lpstr>
      <vt:lpstr>Acceptance of CAT</vt:lpstr>
      <vt:lpstr>RIBF113 experiment</vt:lpstr>
      <vt:lpstr>Yield and Error Estimation</vt:lpstr>
      <vt:lpstr>132Xe(d,d’) at HIMAC</vt:lpstr>
      <vt:lpstr>132Xe(d,d’) at HIMAC</vt:lpstr>
      <vt:lpstr>132Sn(d,d’) at RIBF</vt:lpstr>
      <vt:lpstr>Ktau の精度・確度改善策</vt:lpstr>
      <vt:lpstr>同位体のKA =&gt; Ktau　再解析</vt:lpstr>
      <vt:lpstr>再解析の結果 (J.R. Stone et al.)</vt:lpstr>
      <vt:lpstr>さらに踏み込んだ解析</vt:lpstr>
      <vt:lpstr>もっと踏み込んだ解析</vt:lpstr>
      <vt:lpstr>同重体を使うアイデア</vt:lpstr>
      <vt:lpstr>Field for ISGMR study</vt:lpstr>
      <vt:lpstr>魔法数核でのEISGMR</vt:lpstr>
      <vt:lpstr>変形核での EISGMR</vt:lpstr>
      <vt:lpstr>roadmap</vt:lpstr>
      <vt:lpstr>PowerPoint プレゼンテーション</vt:lpstr>
      <vt:lpstr>まとめ</vt:lpstr>
      <vt:lpstr>Giant Resonances</vt:lpstr>
      <vt:lpstr>巨大共鳴と非圧縮率</vt:lpstr>
      <vt:lpstr>Recent treatment of ISGMRs</vt:lpstr>
      <vt:lpstr>(d,d’) reaction study at 100 MeV/u</vt:lpstr>
      <vt:lpstr>ISGMR in 208Pb via (d,d’)</vt:lpstr>
      <vt:lpstr>Future works on ISGMR</vt:lpstr>
      <vt:lpstr>Contents</vt:lpstr>
      <vt:lpstr>References</vt:lpstr>
      <vt:lpstr>ISGMR =&gt; Ktau</vt:lpstr>
      <vt:lpstr>PowerPoint プレゼンテーション</vt:lpstr>
      <vt:lpstr>PowerPoint プレゼンテーション</vt:lpstr>
      <vt:lpstr>ST14</vt:lpstr>
      <vt:lpstr>E3</vt:lpstr>
      <vt:lpstr>E1</vt:lpstr>
      <vt:lpstr>CO14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cafe.sweetbluemoon@gmail.com</dc:creator>
  <cp:lastModifiedBy>cafe.sweetbluemoon@gmail.com</cp:lastModifiedBy>
  <cp:revision>49</cp:revision>
  <dcterms:created xsi:type="dcterms:W3CDTF">2016-10-25T10:13:48Z</dcterms:created>
  <dcterms:modified xsi:type="dcterms:W3CDTF">2016-10-27T00:56:36Z</dcterms:modified>
</cp:coreProperties>
</file>