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62" r:id="rId2"/>
    <p:sldId id="546" r:id="rId3"/>
    <p:sldId id="507" r:id="rId4"/>
    <p:sldId id="510" r:id="rId5"/>
    <p:sldId id="525" r:id="rId6"/>
    <p:sldId id="509" r:id="rId7"/>
    <p:sldId id="547" r:id="rId8"/>
    <p:sldId id="559" r:id="rId9"/>
    <p:sldId id="514" r:id="rId10"/>
    <p:sldId id="429" r:id="rId11"/>
    <p:sldId id="434" r:id="rId12"/>
    <p:sldId id="414" r:id="rId13"/>
    <p:sldId id="308" r:id="rId14"/>
    <p:sldId id="435" r:id="rId15"/>
    <p:sldId id="461" r:id="rId16"/>
    <p:sldId id="484" r:id="rId17"/>
    <p:sldId id="408" r:id="rId18"/>
    <p:sldId id="521" r:id="rId19"/>
    <p:sldId id="531" r:id="rId20"/>
    <p:sldId id="485" r:id="rId21"/>
    <p:sldId id="418" r:id="rId22"/>
    <p:sldId id="437" r:id="rId23"/>
    <p:sldId id="523" r:id="rId24"/>
    <p:sldId id="513" r:id="rId25"/>
    <p:sldId id="537" r:id="rId26"/>
    <p:sldId id="519" r:id="rId27"/>
    <p:sldId id="524" r:id="rId28"/>
    <p:sldId id="560" r:id="rId29"/>
    <p:sldId id="542" r:id="rId30"/>
    <p:sldId id="530" r:id="rId31"/>
    <p:sldId id="557" r:id="rId32"/>
    <p:sldId id="545" r:id="rId33"/>
    <p:sldId id="480" r:id="rId34"/>
    <p:sldId id="555" r:id="rId35"/>
    <p:sldId id="556" r:id="rId36"/>
    <p:sldId id="487" r:id="rId37"/>
    <p:sldId id="483" r:id="rId3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渡邉慎" initials="渡邉慎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0000FF"/>
    <a:srgbClr val="446791"/>
    <a:srgbClr val="56759C"/>
    <a:srgbClr val="4D4D4D"/>
    <a:srgbClr val="FF00FF"/>
    <a:srgbClr val="FF99FF"/>
    <a:srgbClr val="EEA264"/>
    <a:srgbClr val="FFCC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96613" autoAdjust="0"/>
  </p:normalViewPr>
  <p:slideViewPr>
    <p:cSldViewPr>
      <p:cViewPr varScale="1">
        <p:scale>
          <a:sx n="89" d="100"/>
          <a:sy n="89" d="100"/>
        </p:scale>
        <p:origin x="118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EFC5-DE1A-4B59-8325-6351AFE85BF3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F83B-57AB-4B3C-9540-93B0021B5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32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8A11-3335-4BE5-B584-29571EDAC769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8999-C364-4D3B-B3C8-CD43A477D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75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A8A6-6C5B-4C1B-A8A2-633E55B852C4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2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200" kern="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A8A6-6C5B-4C1B-A8A2-633E55B852C4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74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51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12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38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09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28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4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64DB-7E84-48FA-B104-298F6723DAD8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0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64DB-7E84-48FA-B104-298F6723DAD8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35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37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en-US" altLang="ja-JP" sz="1200" kern="0" baseline="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A8A6-6C5B-4C1B-A8A2-633E55B852C4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33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87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31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965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ja-JP" sz="1200" b="0" dirty="0">
              <a:solidFill>
                <a:srgbClr val="4D4D4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566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704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BBED-F284-43A9-B93B-C7E531FECE8A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0159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A8A6-6C5B-4C1B-A8A2-633E55B852C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32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975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186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14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24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94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ja-JP" sz="1200" b="0" dirty="0">
              <a:solidFill>
                <a:srgbClr val="4D4D4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11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4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7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62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0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6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4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0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9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8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5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6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9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0"/>
            <a:ext cx="9144000" cy="85123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83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0.png"/><Relationship Id="rId7" Type="http://schemas.openxmlformats.org/officeDocument/2006/relationships/image" Target="../media/image5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20.png"/><Relationship Id="rId5" Type="http://schemas.openxmlformats.org/officeDocument/2006/relationships/image" Target="../media/image210.png"/><Relationship Id="rId10" Type="http://schemas.openxmlformats.org/officeDocument/2006/relationships/image" Target="../media/image710.png"/><Relationship Id="rId4" Type="http://schemas.openxmlformats.org/officeDocument/2006/relationships/image" Target="../media/image110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1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11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9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023993"/>
            <a:ext cx="9144000" cy="649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000" dirty="0">
                <a:solidFill>
                  <a:srgbClr val="4D4D4D"/>
                </a:solidFill>
              </a:rPr>
              <a:t>6/Dec./2016</a:t>
            </a:r>
          </a:p>
          <a:p>
            <a:pPr>
              <a:lnSpc>
                <a:spcPct val="80000"/>
              </a:lnSpc>
            </a:pPr>
            <a:r>
              <a:rPr lang="en-US" altLang="ja-JP" sz="2000" dirty="0">
                <a:solidFill>
                  <a:srgbClr val="4D4D4D"/>
                </a:solidFill>
              </a:rPr>
              <a:t>RIBF seminar (RIKEN)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620688"/>
            <a:ext cx="9144000" cy="1634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77101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bg1"/>
                </a:solidFill>
              </a:rPr>
              <a:t>Reaction cross sections as a probe of</a:t>
            </a: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</a:rPr>
              <a:t>deformation and shell structures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08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/>
              <a:t>Shin Watanabe</a:t>
            </a:r>
            <a:endParaRPr lang="en-US" altLang="ja-JP" sz="3600" b="1" baseline="30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382776" y="2998113"/>
            <a:ext cx="63784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i="1" dirty="0"/>
              <a:t>RIKEN Nishina center, Strangeness nuclear physics Lab.</a:t>
            </a:r>
            <a:endParaRPr lang="en-US" altLang="ja-JP" sz="2200" i="1" kern="100" baseline="300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733" y="38610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K. Minomo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, M. Shimada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, S. Tagami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, M. Kimura</a:t>
            </a:r>
            <a:r>
              <a:rPr lang="en-US" altLang="ja-JP" sz="2400" baseline="30000" dirty="0"/>
              <a:t>4</a:t>
            </a:r>
            <a:r>
              <a:rPr lang="en-US" altLang="ja-JP" sz="2400" dirty="0"/>
              <a:t>,</a:t>
            </a:r>
          </a:p>
          <a:p>
            <a:pPr algn="ctr"/>
            <a:r>
              <a:rPr lang="en-US" altLang="ja-JP" sz="2400" dirty="0"/>
              <a:t>M. Takechi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, M. Fukuda</a:t>
            </a:r>
            <a:r>
              <a:rPr lang="en-US" altLang="ja-JP" sz="2400" baseline="30000" dirty="0"/>
              <a:t>6</a:t>
            </a:r>
            <a:r>
              <a:rPr lang="en-US" altLang="ja-JP" sz="2400" dirty="0"/>
              <a:t>, D. Nishimura</a:t>
            </a:r>
            <a:r>
              <a:rPr lang="en-US" altLang="ja-JP" sz="2400" baseline="30000" dirty="0"/>
              <a:t>7</a:t>
            </a:r>
            <a:r>
              <a:rPr lang="en-US" altLang="ja-JP" sz="2400" dirty="0"/>
              <a:t>, T. Suzuki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,</a:t>
            </a:r>
          </a:p>
          <a:p>
            <a:pPr algn="ctr"/>
            <a:r>
              <a:rPr lang="en-US" altLang="ja-JP" sz="2400" dirty="0"/>
              <a:t>T. Matsumoto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, Y. R. Shimizu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, and M. Yahiro</a:t>
            </a:r>
            <a:r>
              <a:rPr lang="en-US" altLang="ja-JP" sz="2400" baseline="30000" dirty="0"/>
              <a:t>3</a:t>
            </a:r>
            <a:endParaRPr lang="ja-JP" altLang="ja-JP" sz="2400" baseline="30000" dirty="0"/>
          </a:p>
        </p:txBody>
      </p:sp>
      <p:sp>
        <p:nvSpPr>
          <p:cNvPr id="9" name="正方形/長方形 8"/>
          <p:cNvSpPr/>
          <p:nvPr/>
        </p:nvSpPr>
        <p:spPr>
          <a:xfrm>
            <a:off x="987209" y="5085184"/>
            <a:ext cx="71695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200" baseline="30000" dirty="0"/>
              <a:t>1</a:t>
            </a:r>
            <a:r>
              <a:rPr lang="en-US" altLang="ja-JP" sz="2200" i="1" dirty="0"/>
              <a:t>RIKEN, </a:t>
            </a:r>
            <a:r>
              <a:rPr lang="en-US" altLang="ja-JP" sz="2200" baseline="30000" dirty="0"/>
              <a:t>2</a:t>
            </a:r>
            <a:r>
              <a:rPr lang="en-US" altLang="ja-JP" sz="2200" i="1" dirty="0"/>
              <a:t>RCNP, </a:t>
            </a:r>
            <a:r>
              <a:rPr lang="en-US" altLang="ja-JP" sz="2200" baseline="30000" dirty="0"/>
              <a:t>3</a:t>
            </a:r>
            <a:r>
              <a:rPr lang="en-US" altLang="ja-JP" sz="2200" i="1" dirty="0"/>
              <a:t>Kyushu Univ.,</a:t>
            </a:r>
            <a:r>
              <a:rPr lang="en-US" altLang="ja-JP" sz="2200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kern="100" baseline="30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Hokkaido Univ.</a:t>
            </a:r>
            <a:r>
              <a:rPr lang="en-US" altLang="ja-JP" sz="2200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200" kern="100" baseline="30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5</a:t>
            </a:r>
            <a:r>
              <a:rPr lang="en-US" altLang="ja-JP" sz="2200" i="1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Nigata Univ.</a:t>
            </a:r>
            <a:r>
              <a:rPr lang="en-US" altLang="ja-JP" sz="2200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ja-JP" sz="2200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kern="100" baseline="30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6</a:t>
            </a:r>
            <a:r>
              <a:rPr lang="en-US" altLang="ja-JP" sz="2200" i="1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Osaka Univ.</a:t>
            </a:r>
            <a:r>
              <a:rPr lang="en-US" altLang="ja-JP" sz="2200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200" kern="100" baseline="30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7</a:t>
            </a:r>
            <a:r>
              <a:rPr lang="en-US" altLang="ja-JP" sz="2200" i="1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Tokyo Univ. of Sci.</a:t>
            </a:r>
            <a:r>
              <a:rPr lang="en-US" altLang="ja-JP" sz="2200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200" kern="100" baseline="30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8</a:t>
            </a:r>
            <a:r>
              <a:rPr lang="en-US" altLang="ja-JP" sz="2200" i="1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Saitama Univ.</a:t>
            </a:r>
            <a:endParaRPr lang="en-US" altLang="ja-JP" sz="2200" i="1" kern="100" baseline="300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52271" y="40899"/>
                <a:ext cx="54000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bg1"/>
                    </a:solidFill>
                  </a:rPr>
                  <a:t>How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44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1" y="40899"/>
                <a:ext cx="540000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515" t="-16667" r="-1354" b="-37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245534" y="3727941"/>
                <a:ext cx="487249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gs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34" y="3727941"/>
                <a:ext cx="487249" cy="404213"/>
              </a:xfrm>
              <a:prstGeom prst="rect">
                <a:avLst/>
              </a:prstGeom>
              <a:blipFill rotWithShape="1">
                <a:blip r:embed="rId4"/>
                <a:stretch>
                  <a:fillRect l="-13750" r="-8750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275190" y="3266368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190" y="3266368"/>
                <a:ext cx="41511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176" r="-882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275190" y="2195572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190" y="2195572"/>
                <a:ext cx="41511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6176" r="-8824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37019" y="983630"/>
                <a:ext cx="807939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kumimoji="1" lang="en-US" altLang="ja-JP" sz="3200" dirty="0">
                    <a:solidFill>
                      <a:srgbClr val="4D4D4D"/>
                    </a:solidFill>
                  </a:rPr>
                  <a:t>Usually, the deformation parameter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3200" dirty="0">
                    <a:solidFill>
                      <a:srgbClr val="4D4D4D"/>
                    </a:solidFill>
                  </a:rPr>
                  <a:t> </a:t>
                </a:r>
                <a:r>
                  <a:rPr lang="en-US" altLang="ja-JP" sz="3200" dirty="0">
                    <a:solidFill>
                      <a:srgbClr val="4D4D4D"/>
                    </a:solidFill>
                  </a:rPr>
                  <a:t>is determined from transition probabilities.</a:t>
                </a:r>
                <a:endParaRPr lang="ja-JP" altLang="en-US" sz="3200" dirty="0">
                  <a:solidFill>
                    <a:srgbClr val="4D4D4D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9" y="983630"/>
                <a:ext cx="8079397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736" t="-6780" b="-1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237018" y="4531346"/>
            <a:ext cx="8696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3200" dirty="0">
                <a:solidFill>
                  <a:srgbClr val="0070C0"/>
                </a:solidFill>
              </a:rPr>
              <a:t>For unstable nuclei, measurements are not easy.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1953109" y="5695402"/>
                <a:ext cx="1390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(4+)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09" y="5695402"/>
                <a:ext cx="139095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677" t="-6579" r="-2620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1953109" y="5216258"/>
                <a:ext cx="1390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(2+)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09" y="5216258"/>
                <a:ext cx="139095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677" t="-6667" r="-262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953109" y="6174545"/>
                <a:ext cx="3511539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4/2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(4+)/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2+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09" y="6174545"/>
                <a:ext cx="3511539" cy="494815"/>
              </a:xfrm>
              <a:prstGeom prst="rect">
                <a:avLst/>
              </a:prstGeom>
              <a:blipFill rotWithShape="1">
                <a:blip r:embed="rId10"/>
                <a:stretch>
                  <a:fillRect l="-2257" t="-4938" b="-172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かっこ 3"/>
          <p:cNvSpPr/>
          <p:nvPr/>
        </p:nvSpPr>
        <p:spPr>
          <a:xfrm>
            <a:off x="1585960" y="5224969"/>
            <a:ext cx="360040" cy="1422738"/>
          </a:xfrm>
          <a:prstGeom prst="leftBrace">
            <a:avLst/>
          </a:prstGeom>
          <a:ln w="285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26" y="1841191"/>
            <a:ext cx="29014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 rot="17976540">
            <a:off x="1238356" y="267580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charset="0"/>
              </a:rPr>
              <a:t>rotation</a:t>
            </a:r>
            <a:endParaRPr lang="ja-JP" alt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下矢印 34"/>
          <p:cNvSpPr/>
          <p:nvPr/>
        </p:nvSpPr>
        <p:spPr>
          <a:xfrm>
            <a:off x="4271716" y="3451033"/>
            <a:ext cx="300284" cy="467725"/>
          </a:xfrm>
          <a:prstGeom prst="downArrow">
            <a:avLst>
              <a:gd name="adj1" fmla="val 18856"/>
              <a:gd name="adj2" fmla="val 72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4211960" y="3446584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211960" y="2399809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211960" y="3920684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613662" y="345925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E2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6156176" y="3337923"/>
                <a:ext cx="2313326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2)</m:t>
                          </m:r>
                        </m:e>
                      </m:ra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37923"/>
                <a:ext cx="2313326" cy="6141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619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Systematic measurements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905493" y="1412776"/>
            <a:ext cx="442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altLang="ja-JP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Doornenbal</a:t>
            </a:r>
            <a:r>
              <a:rPr lang="en-US" altLang="ja-JP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PRL111, 212502 (2013).</a:t>
            </a:r>
            <a:endParaRPr lang="ja-JP" altLang="en-US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1284" y="970337"/>
            <a:ext cx="836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400" i="1" dirty="0">
                <a:solidFill>
                  <a:srgbClr val="4D4D4D"/>
                </a:solidFill>
              </a:rPr>
              <a:t>E</a:t>
            </a:r>
            <a:r>
              <a:rPr kumimoji="1" lang="en-US" altLang="ja-JP" sz="2400" dirty="0">
                <a:solidFill>
                  <a:srgbClr val="4D4D4D"/>
                </a:solidFill>
              </a:rPr>
              <a:t>(2+) and </a:t>
            </a:r>
            <a:r>
              <a:rPr kumimoji="1" lang="en-US" altLang="ja-JP" sz="2400" i="1" dirty="0">
                <a:solidFill>
                  <a:srgbClr val="4D4D4D"/>
                </a:solidFill>
              </a:rPr>
              <a:t>E</a:t>
            </a:r>
            <a:r>
              <a:rPr kumimoji="1" lang="en-US" altLang="ja-JP" sz="2400" dirty="0">
                <a:solidFill>
                  <a:srgbClr val="4D4D4D"/>
                </a:solidFill>
              </a:rPr>
              <a:t>(4+) were measured, for example, for Mg isotopes.</a:t>
            </a:r>
            <a:endParaRPr kumimoji="1" lang="ja-JP" altLang="en-US" sz="2400" dirty="0">
              <a:solidFill>
                <a:srgbClr val="4D4D4D"/>
              </a:solidFill>
            </a:endParaRPr>
          </a:p>
        </p:txBody>
      </p:sp>
      <p:pic>
        <p:nvPicPr>
          <p:cNvPr id="29" name="Picture 2" descr="http://www.nishina.riken.jp/collaboration/SUNFLOWER/images/seastar/twoplu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/>
          <a:stretch/>
        </p:blipFill>
        <p:spPr bwMode="auto">
          <a:xfrm>
            <a:off x="4849628" y="2996952"/>
            <a:ext cx="4114860" cy="29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5536" y="3570237"/>
            <a:ext cx="2617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2800" b="1" dirty="0">
                <a:solidFill>
                  <a:srgbClr val="4D4D4D"/>
                </a:solidFill>
                <a:latin typeface="+mj-lt"/>
              </a:rPr>
              <a:t>SEASTAR project</a:t>
            </a:r>
            <a:endParaRPr lang="en-US" altLang="ja-JP" sz="2800" b="1" i="0" dirty="0">
              <a:solidFill>
                <a:srgbClr val="4D4D4D"/>
              </a:solidFill>
              <a:effectLst/>
              <a:latin typeface="+mj-lt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06219" y="4022047"/>
            <a:ext cx="383093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hell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volution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nd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earch for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wo-plus energies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t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IBF</a:t>
            </a:r>
            <a:endParaRPr lang="ja-JP" altLang="en-US" sz="24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83568" y="4794373"/>
            <a:ext cx="3715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http://www.nishina.riken.jp/collaboration/SUNFLOWER/experiment/seastar/index.html</a:t>
            </a:r>
          </a:p>
        </p:txBody>
      </p:sp>
      <p:sp>
        <p:nvSpPr>
          <p:cNvPr id="2" name="円/楕円 1"/>
          <p:cNvSpPr/>
          <p:nvPr/>
        </p:nvSpPr>
        <p:spPr>
          <a:xfrm rot="3182329">
            <a:off x="6752447" y="2575868"/>
            <a:ext cx="751316" cy="3455702"/>
          </a:xfrm>
          <a:prstGeom prst="ellipse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284984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2001397" y="1461775"/>
            <a:ext cx="527489" cy="548625"/>
          </a:xfrm>
          <a:prstGeom prst="downArrow">
            <a:avLst>
              <a:gd name="adj1" fmla="val 38828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36456" y="2102324"/>
            <a:ext cx="8656024" cy="838564"/>
          </a:xfrm>
          <a:prstGeom prst="roundRect">
            <a:avLst>
              <a:gd name="adj" fmla="val 1180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Systematic measurements for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(2+) and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(4+) </a:t>
            </a:r>
            <a:r>
              <a:rPr lang="en-US" altLang="ja-JP" sz="2400" dirty="0">
                <a:solidFill>
                  <a:srgbClr val="4D4D4D"/>
                </a:solidFill>
              </a:rPr>
              <a:t>are quite important</a:t>
            </a:r>
          </a:p>
          <a:p>
            <a:pPr algn="ctr"/>
            <a:r>
              <a:rPr lang="en-US" altLang="ja-JP" sz="2400" dirty="0">
                <a:solidFill>
                  <a:srgbClr val="4D4D4D"/>
                </a:solidFill>
              </a:rPr>
              <a:t>to clarify the structure of unstable nuclei such as </a:t>
            </a:r>
            <a:r>
              <a:rPr lang="en-US" altLang="ja-JP" sz="2400" dirty="0" err="1">
                <a:solidFill>
                  <a:srgbClr val="4D4D4D"/>
                </a:solidFill>
              </a:rPr>
              <a:t>magicity</a:t>
            </a:r>
            <a:r>
              <a:rPr lang="en-US" altLang="ja-JP" sz="2400" dirty="0">
                <a:solidFill>
                  <a:srgbClr val="4D4D4D"/>
                </a:solidFill>
              </a:rPr>
              <a:t>.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6456" y="5445224"/>
            <a:ext cx="8656024" cy="1162816"/>
            <a:chOff x="236456" y="5445224"/>
            <a:chExt cx="8656024" cy="1162816"/>
          </a:xfrm>
        </p:grpSpPr>
        <p:sp>
          <p:nvSpPr>
            <p:cNvPr id="20" name="角丸四角形 19"/>
            <p:cNvSpPr/>
            <p:nvPr/>
          </p:nvSpPr>
          <p:spPr>
            <a:xfrm>
              <a:off x="236456" y="6132765"/>
              <a:ext cx="8656024" cy="475275"/>
            </a:xfrm>
            <a:prstGeom prst="roundRect">
              <a:avLst>
                <a:gd name="adj" fmla="val 15343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>
                  <a:solidFill>
                    <a:schemeClr val="accent6">
                      <a:lumMod val="75000"/>
                    </a:schemeClr>
                  </a:solidFill>
                </a:rPr>
                <a:t>Systematic</a:t>
              </a:r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ja-JP" sz="2600" b="1" dirty="0">
                  <a:solidFill>
                    <a:schemeClr val="accent6">
                      <a:lumMod val="75000"/>
                    </a:schemeClr>
                  </a:solidFill>
                </a:rPr>
                <a:t>measurements of </a:t>
              </a:r>
              <a:r>
                <a:rPr lang="en-US" altLang="ja-JP" sz="2600" b="1" dirty="0" err="1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en-US" altLang="ja-JP" sz="26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R</a:t>
              </a:r>
              <a:r>
                <a:rPr lang="en-US" altLang="ja-JP" sz="2600" dirty="0">
                  <a:solidFill>
                    <a:srgbClr val="4D4D4D"/>
                  </a:solidFill>
                </a:rPr>
                <a:t> in addition to </a:t>
              </a:r>
              <a:r>
                <a:rPr lang="en-US" altLang="ja-JP" sz="2600" i="1" dirty="0">
                  <a:solidFill>
                    <a:srgbClr val="4D4D4D"/>
                  </a:solidFill>
                </a:rPr>
                <a:t>E</a:t>
              </a:r>
              <a:r>
                <a:rPr lang="en-US" altLang="ja-JP" sz="2600" dirty="0">
                  <a:solidFill>
                    <a:srgbClr val="4D4D4D"/>
                  </a:solidFill>
                </a:rPr>
                <a:t>(2+) and </a:t>
              </a:r>
              <a:r>
                <a:rPr lang="en-US" altLang="ja-JP" sz="2600" i="1" dirty="0">
                  <a:solidFill>
                    <a:srgbClr val="4D4D4D"/>
                  </a:solidFill>
                </a:rPr>
                <a:t>E</a:t>
              </a:r>
              <a:r>
                <a:rPr lang="en-US" altLang="ja-JP" sz="2600" dirty="0">
                  <a:solidFill>
                    <a:srgbClr val="4D4D4D"/>
                  </a:solidFill>
                </a:rPr>
                <a:t>(4+)</a:t>
              </a:r>
            </a:p>
          </p:txBody>
        </p:sp>
        <p:sp>
          <p:nvSpPr>
            <p:cNvPr id="22" name="下矢印 21"/>
            <p:cNvSpPr/>
            <p:nvPr/>
          </p:nvSpPr>
          <p:spPr>
            <a:xfrm>
              <a:off x="2001397" y="5445224"/>
              <a:ext cx="527489" cy="548625"/>
            </a:xfrm>
            <a:prstGeom prst="downArrow">
              <a:avLst>
                <a:gd name="adj1" fmla="val 38828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3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矢印コネクタ 3"/>
          <p:cNvCxnSpPr/>
          <p:nvPr/>
        </p:nvCxnSpPr>
        <p:spPr>
          <a:xfrm>
            <a:off x="7784928" y="4807052"/>
            <a:ext cx="9473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2346" y="3948061"/>
            <a:ext cx="1718046" cy="17180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右矢印 13"/>
          <p:cNvSpPr/>
          <p:nvPr/>
        </p:nvSpPr>
        <p:spPr bwMode="auto">
          <a:xfrm>
            <a:off x="153221" y="3213957"/>
            <a:ext cx="602355" cy="400230"/>
          </a:xfrm>
          <a:prstGeom prst="rightArrow">
            <a:avLst>
              <a:gd name="adj1" fmla="val 50000"/>
              <a:gd name="adj2" fmla="val 85134"/>
            </a:avLst>
          </a:prstGeom>
          <a:solidFill>
            <a:srgbClr val="FFC000"/>
          </a:solidFill>
          <a:ln>
            <a:solidFill>
              <a:srgbClr val="B48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9987" y="1021367"/>
            <a:ext cx="722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ja-JP" sz="3200" kern="0" dirty="0">
                <a:solidFill>
                  <a:srgbClr val="4D4D4D"/>
                </a:solidFill>
              </a:rPr>
              <a:t>Nuclear deformation can be probed by </a:t>
            </a:r>
            <a:r>
              <a:rPr kumimoji="0" lang="en-US" altLang="ja-JP" sz="3200" kern="0" dirty="0" err="1">
                <a:solidFill>
                  <a:srgbClr val="4D4D4D"/>
                </a:solidFill>
              </a:rPr>
              <a:t>σ</a:t>
            </a:r>
            <a:r>
              <a:rPr kumimoji="0" lang="en-US" altLang="ja-JP" sz="3200" kern="0" baseline="-25000" dirty="0" err="1">
                <a:solidFill>
                  <a:srgbClr val="4D4D4D"/>
                </a:solidFill>
              </a:rPr>
              <a:t>R</a:t>
            </a:r>
            <a:r>
              <a:rPr kumimoji="0" lang="en-US" altLang="ja-JP" sz="3200" kern="0" dirty="0">
                <a:solidFill>
                  <a:srgbClr val="4D4D4D"/>
                </a:solidFill>
              </a:rPr>
              <a:t>.</a:t>
            </a:r>
            <a:endParaRPr lang="ja-JP" altLang="en-US" sz="3200" kern="0" dirty="0">
              <a:solidFill>
                <a:srgbClr val="4D4D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2" y="2274773"/>
            <a:ext cx="2371984" cy="23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直線矢印コネクタ 59"/>
          <p:cNvCxnSpPr/>
          <p:nvPr/>
        </p:nvCxnSpPr>
        <p:spPr>
          <a:xfrm>
            <a:off x="1732712" y="4234510"/>
            <a:ext cx="55188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endCxn id="94" idx="0"/>
          </p:cNvCxnSpPr>
          <p:nvPr/>
        </p:nvCxnSpPr>
        <p:spPr>
          <a:xfrm>
            <a:off x="1729824" y="3478080"/>
            <a:ext cx="565661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119796" y="2545405"/>
                <a:ext cx="2628668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≒</m:t>
                      </m:r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96" y="2545405"/>
                <a:ext cx="262866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/>
          <p:cNvSpPr txBox="1"/>
          <p:nvPr/>
        </p:nvSpPr>
        <p:spPr>
          <a:xfrm>
            <a:off x="899592" y="4753412"/>
            <a:ext cx="163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4D4D4D"/>
                </a:solidFill>
              </a:rPr>
              <a:t>Projectile</a:t>
            </a:r>
          </a:p>
          <a:p>
            <a:pPr algn="ctr"/>
            <a:r>
              <a:rPr lang="ja-JP" altLang="en-US" sz="2400" dirty="0">
                <a:solidFill>
                  <a:srgbClr val="4D4D4D"/>
                </a:solidFill>
              </a:rPr>
              <a:t>（</a:t>
            </a:r>
            <a:r>
              <a:rPr lang="en-US" altLang="ja-JP" sz="2400" dirty="0">
                <a:solidFill>
                  <a:srgbClr val="4D4D4D"/>
                </a:solidFill>
              </a:rPr>
              <a:t>Spherical</a:t>
            </a:r>
            <a:r>
              <a:rPr lang="ja-JP" altLang="en-US" sz="2400" dirty="0">
                <a:solidFill>
                  <a:srgbClr val="4D4D4D"/>
                </a:solidFill>
              </a:rPr>
              <a:t>）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845780" y="5317105"/>
            <a:ext cx="95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4D4D4D"/>
                </a:solidFill>
              </a:rPr>
              <a:t>Target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sp>
        <p:nvSpPr>
          <p:cNvPr id="70" name="右矢印 69"/>
          <p:cNvSpPr/>
          <p:nvPr/>
        </p:nvSpPr>
        <p:spPr bwMode="auto">
          <a:xfrm rot="5400000">
            <a:off x="1359093" y="3770880"/>
            <a:ext cx="747239" cy="180021"/>
          </a:xfrm>
          <a:prstGeom prst="rightArrow">
            <a:avLst>
              <a:gd name="adj1" fmla="val 50000"/>
              <a:gd name="adj2" fmla="val 8983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>
              <a:solidFill>
                <a:srgbClr val="F79646">
                  <a:lumMod val="20000"/>
                  <a:lumOff val="80000"/>
                </a:srgbClr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1734810" y="3589574"/>
                <a:ext cx="635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ja-JP" altLang="en-US" sz="2400" b="1" dirty="0">
                  <a:solidFill>
                    <a:srgbClr val="F79646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10" y="3589574"/>
                <a:ext cx="63504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37016"/>
            <a:ext cx="1779314" cy="390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円/楕円 81"/>
          <p:cNvSpPr/>
          <p:nvPr/>
        </p:nvSpPr>
        <p:spPr>
          <a:xfrm>
            <a:off x="2915816" y="2521116"/>
            <a:ext cx="1923330" cy="192333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FF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139723" y="4753412"/>
            <a:ext cx="1629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C00000"/>
                </a:solidFill>
              </a:rPr>
              <a:t>Projectile</a:t>
            </a:r>
          </a:p>
          <a:p>
            <a:pPr algn="ctr"/>
            <a:r>
              <a:rPr lang="en-US" altLang="ja-JP" sz="2400" dirty="0">
                <a:solidFill>
                  <a:srgbClr val="C00000"/>
                </a:solidFill>
              </a:rPr>
              <a:t>(Deformed)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904606" y="3226696"/>
            <a:ext cx="1139018" cy="3154632"/>
            <a:chOff x="9149980" y="2916541"/>
            <a:chExt cx="894637" cy="2645006"/>
          </a:xfrm>
        </p:grpSpPr>
        <p:sp>
          <p:nvSpPr>
            <p:cNvPr id="34" name="円/楕円 33"/>
            <p:cNvSpPr/>
            <p:nvPr/>
          </p:nvSpPr>
          <p:spPr>
            <a:xfrm>
              <a:off x="9149988" y="2916541"/>
              <a:ext cx="894629" cy="2645006"/>
            </a:xfrm>
            <a:prstGeom prst="ellipse">
              <a:avLst/>
            </a:prstGeom>
            <a:solidFill>
              <a:srgbClr val="00B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939120" y="3478080"/>
            <a:ext cx="894628" cy="2645006"/>
            <a:chOff x="9149980" y="2916541"/>
            <a:chExt cx="894628" cy="2645006"/>
          </a:xfrm>
        </p:grpSpPr>
        <p:sp>
          <p:nvSpPr>
            <p:cNvPr id="94" name="円/楕円 93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9218047" y="3146166"/>
              <a:ext cx="675967" cy="218575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9260259" y="3391497"/>
              <a:ext cx="465220" cy="169509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3095" r="36717" b="12594"/>
          <a:stretch/>
        </p:blipFill>
        <p:spPr bwMode="auto">
          <a:xfrm>
            <a:off x="6665306" y="4171033"/>
            <a:ext cx="796544" cy="12767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右矢印 70"/>
          <p:cNvSpPr/>
          <p:nvPr/>
        </p:nvSpPr>
        <p:spPr bwMode="auto">
          <a:xfrm rot="16200000">
            <a:off x="6977465" y="4433635"/>
            <a:ext cx="548193" cy="175755"/>
          </a:xfrm>
          <a:prstGeom prst="rightArrow">
            <a:avLst>
              <a:gd name="adj1" fmla="val 50000"/>
              <a:gd name="adj2" fmla="val 8983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6669110" y="4369204"/>
                <a:ext cx="635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ja-JP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0" y="4369204"/>
                <a:ext cx="63504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/>
          <p:cNvCxnSpPr>
            <a:endCxn id="34" idx="0"/>
          </p:cNvCxnSpPr>
          <p:nvPr/>
        </p:nvCxnSpPr>
        <p:spPr>
          <a:xfrm>
            <a:off x="3877481" y="3210546"/>
            <a:ext cx="3596639" cy="1615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5675800" y="4807052"/>
            <a:ext cx="105810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4373579" y="1946043"/>
            <a:ext cx="3685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Angular Momentum Projection</a:t>
            </a:r>
            <a:endParaRPr lang="ja-JP" altLang="en-US" sz="20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2271" y="40899"/>
            <a:ext cx="482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Deformation and </a:t>
            </a:r>
            <a:r>
              <a:rPr lang="el-GR" altLang="ja-JP" sz="4400" dirty="0">
                <a:solidFill>
                  <a:schemeClr val="bg1"/>
                </a:solidFill>
              </a:rPr>
              <a:t>σ</a:t>
            </a:r>
            <a:r>
              <a:rPr lang="en-US" altLang="ja-JP" sz="4400" baseline="-25000" dirty="0">
                <a:solidFill>
                  <a:schemeClr val="bg1"/>
                </a:solidFill>
              </a:rPr>
              <a:t>R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755576" y="5891350"/>
            <a:ext cx="4247879" cy="554475"/>
            <a:chOff x="581032" y="5849537"/>
            <a:chExt cx="4247879" cy="554475"/>
          </a:xfrm>
        </p:grpSpPr>
        <p:sp>
          <p:nvSpPr>
            <p:cNvPr id="37" name="角丸四角形 36"/>
            <p:cNvSpPr/>
            <p:nvPr/>
          </p:nvSpPr>
          <p:spPr>
            <a:xfrm>
              <a:off x="581032" y="5849537"/>
              <a:ext cx="4247879" cy="554475"/>
            </a:xfrm>
            <a:prstGeom prst="roundRect">
              <a:avLst>
                <a:gd name="adj" fmla="val 2169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21928" y="5865164"/>
              <a:ext cx="39660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/>
                <a:t>Deformation enhances </a:t>
              </a:r>
              <a:r>
                <a:rPr lang="en-US" altLang="ja-JP" sz="2800" dirty="0" err="1"/>
                <a:t>σ</a:t>
              </a:r>
              <a:r>
                <a:rPr lang="en-US" altLang="ja-JP" sz="2800" baseline="-25000" dirty="0" err="1"/>
                <a:t>R</a:t>
              </a:r>
              <a:r>
                <a:rPr lang="en-US" altLang="ja-JP" sz="2800" dirty="0"/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36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0379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0.0317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2" grpId="0" animBg="1"/>
      <p:bldP spid="82" grpId="1" animBg="1"/>
      <p:bldP spid="10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580112" y="1915086"/>
            <a:ext cx="3557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>
                <a:solidFill>
                  <a:srgbClr val="4D4D4D"/>
                </a:solidFill>
              </a:rPr>
              <a:t>20-32</a:t>
            </a:r>
            <a:r>
              <a:rPr lang="en-US" altLang="ja-JP" sz="2000" dirty="0">
                <a:solidFill>
                  <a:srgbClr val="4D4D4D"/>
                </a:solidFill>
              </a:rPr>
              <a:t>Ne + </a:t>
            </a:r>
            <a:r>
              <a:rPr lang="en-US" altLang="ja-JP" sz="2000" baseline="30000" dirty="0">
                <a:solidFill>
                  <a:srgbClr val="4D4D4D"/>
                </a:solidFill>
              </a:rPr>
              <a:t>12</a:t>
            </a:r>
            <a:r>
              <a:rPr lang="en-US" altLang="ja-JP" sz="2000" dirty="0">
                <a:solidFill>
                  <a:srgbClr val="4D4D4D"/>
                </a:solidFill>
              </a:rPr>
              <a:t>C at 240MeV/nucleon</a:t>
            </a:r>
            <a:endParaRPr kumimoji="1" lang="ja-JP" altLang="en-US" sz="2000" dirty="0">
              <a:solidFill>
                <a:srgbClr val="4D4D4D"/>
              </a:solidFill>
            </a:endParaRPr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179511" y="1279151"/>
            <a:ext cx="6033234" cy="464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ja-JP" sz="2400" dirty="0" err="1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>
                <a:solidFill>
                  <a:srgbClr val="4D4D4D"/>
                </a:solidFill>
              </a:rPr>
              <a:t>I</a:t>
            </a:r>
            <a:r>
              <a:rPr lang="ja-JP" altLang="en-US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>
                <a:solidFill>
                  <a:srgbClr val="4D4D4D"/>
                </a:solidFill>
              </a:rPr>
              <a:t>for </a:t>
            </a:r>
            <a:r>
              <a:rPr lang="en-US" altLang="ja-JP" sz="2400" baseline="30000" dirty="0">
                <a:solidFill>
                  <a:srgbClr val="4D4D4D"/>
                </a:solidFill>
              </a:rPr>
              <a:t>20-32</a:t>
            </a:r>
            <a:r>
              <a:rPr lang="en-US" altLang="ja-JP" sz="2400" dirty="0">
                <a:solidFill>
                  <a:srgbClr val="4D4D4D"/>
                </a:solidFill>
              </a:rPr>
              <a:t>Ne</a:t>
            </a:r>
            <a:r>
              <a:rPr lang="ja-JP" altLang="en-US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>
                <a:solidFill>
                  <a:srgbClr val="4D4D4D"/>
                </a:solidFill>
              </a:rPr>
              <a:t>were measured</a:t>
            </a:r>
            <a:r>
              <a:rPr lang="ja-JP" altLang="en-US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>
                <a:solidFill>
                  <a:srgbClr val="4D4D4D"/>
                </a:solidFill>
              </a:rPr>
              <a:t>systematically.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1914" y="908720"/>
            <a:ext cx="165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4D4D4D"/>
                </a:solidFill>
              </a:rPr>
              <a:t>Experiment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71" y="40899"/>
            <a:ext cx="6984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Previous studies on Ne (Z=10)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18" name="コンテンツ プレースホルダー 1"/>
          <p:cNvSpPr txBox="1">
            <a:spLocks/>
          </p:cNvSpPr>
          <p:nvPr/>
        </p:nvSpPr>
        <p:spPr>
          <a:xfrm>
            <a:off x="182135" y="2636639"/>
            <a:ext cx="4380999" cy="5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400" dirty="0" err="1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>
                <a:solidFill>
                  <a:srgbClr val="4D4D4D"/>
                </a:solidFill>
              </a:rPr>
              <a:t>I</a:t>
            </a:r>
            <a:r>
              <a:rPr lang="en-US" altLang="ja-JP" sz="2400" dirty="0">
                <a:solidFill>
                  <a:srgbClr val="4D4D4D"/>
                </a:solidFill>
              </a:rPr>
              <a:t> were analyzed theoretically.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49287" y="3346493"/>
            <a:ext cx="331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altLang="ja-JP" sz="14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Minomo</a:t>
            </a:r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 </a:t>
            </a:r>
            <a:r>
              <a:rPr lang="en-US" altLang="ja-JP" sz="14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052503 (2012).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42" y="3077908"/>
            <a:ext cx="359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AMD + Double Folding Model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テキスト ボックス 28"/>
          <p:cNvSpPr txBox="1"/>
          <p:nvPr/>
        </p:nvSpPr>
        <p:spPr>
          <a:xfrm>
            <a:off x="1497810" y="1729610"/>
            <a:ext cx="339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Exp. M. </a:t>
            </a:r>
            <a:r>
              <a:rPr lang="en-US" altLang="ja-JP" sz="1400" i="1" dirty="0" err="1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Takechi</a:t>
            </a:r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 et al., PLB 707, 357 (2012).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1914" y="2276872"/>
            <a:ext cx="107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4D4D4D"/>
                </a:solidFill>
              </a:rPr>
              <a:t>Theory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458864" y="2037602"/>
            <a:ext cx="382550" cy="332806"/>
          </a:xfrm>
          <a:prstGeom prst="downArrow">
            <a:avLst>
              <a:gd name="adj1" fmla="val 37248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56" y="2361909"/>
            <a:ext cx="3594920" cy="35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212745" y="3532597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AMD</a:t>
            </a:r>
          </a:p>
        </p:txBody>
      </p:sp>
      <p:cxnSp>
        <p:nvCxnSpPr>
          <p:cNvPr id="36" name="直線コネクタ 35"/>
          <p:cNvCxnSpPr/>
          <p:nvPr/>
        </p:nvCxnSpPr>
        <p:spPr>
          <a:xfrm>
            <a:off x="6804248" y="4076198"/>
            <a:ext cx="254404" cy="348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7740352" y="4007668"/>
            <a:ext cx="323713" cy="321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43" idx="3"/>
          </p:cNvCxnSpPr>
          <p:nvPr/>
        </p:nvCxnSpPr>
        <p:spPr>
          <a:xfrm>
            <a:off x="8172400" y="2708647"/>
            <a:ext cx="216024" cy="200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864798" y="2508592"/>
            <a:ext cx="130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AMD-RGM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769868" y="4321033"/>
            <a:ext cx="144016" cy="45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34992" y="4328895"/>
            <a:ext cx="173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spherical-HF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  <p:sp>
        <p:nvSpPr>
          <p:cNvPr id="53" name="左中かっこ 52"/>
          <p:cNvSpPr/>
          <p:nvPr/>
        </p:nvSpPr>
        <p:spPr>
          <a:xfrm rot="5400000">
            <a:off x="7370595" y="4900865"/>
            <a:ext cx="170708" cy="6687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886190" y="4833711"/>
                <a:ext cx="1102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∼0.2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190" y="4833711"/>
                <a:ext cx="110286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840298" y="4833711"/>
                <a:ext cx="106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∼0.4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98" y="4833711"/>
                <a:ext cx="10676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左中かっこ 56"/>
          <p:cNvSpPr/>
          <p:nvPr/>
        </p:nvSpPr>
        <p:spPr>
          <a:xfrm rot="5400000">
            <a:off x="8219098" y="4893823"/>
            <a:ext cx="169869" cy="68365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6727450" y="2713426"/>
            <a:ext cx="2162490" cy="878163"/>
            <a:chOff x="6727450" y="2478829"/>
            <a:chExt cx="2162490" cy="878163"/>
          </a:xfrm>
        </p:grpSpPr>
        <p:sp>
          <p:nvSpPr>
            <p:cNvPr id="50" name="円/楕円 49"/>
            <p:cNvSpPr/>
            <p:nvPr/>
          </p:nvSpPr>
          <p:spPr>
            <a:xfrm rot="2939144">
              <a:off x="7959165" y="2287904"/>
              <a:ext cx="739849" cy="1121700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727450" y="2726050"/>
              <a:ext cx="12526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en-US" altLang="ja-JP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island of inversion</a:t>
              </a:r>
              <a:endParaRPr kumimoji="1" lang="ja-JP" alt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9257" y="3675656"/>
            <a:ext cx="4248472" cy="2705672"/>
            <a:chOff x="489257" y="4557682"/>
            <a:chExt cx="4248472" cy="270567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89257" y="6117597"/>
              <a:ext cx="4248472" cy="1145757"/>
              <a:chOff x="179512" y="3176229"/>
              <a:chExt cx="4248472" cy="1145757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179512" y="3176229"/>
                <a:ext cx="4248472" cy="1145757"/>
              </a:xfrm>
              <a:prstGeom prst="roundRect">
                <a:avLst>
                  <a:gd name="adj" fmla="val 1047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42179" y="3732983"/>
                <a:ext cx="31956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aseline="30000" dirty="0"/>
                  <a:t>31</a:t>
                </a:r>
                <a:r>
                  <a:rPr lang="en-US" altLang="ja-JP" sz="2800" dirty="0"/>
                  <a:t>Ne: Deformed halo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37033" y="3248237"/>
                <a:ext cx="4016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aseline="30000" dirty="0"/>
                  <a:t>29-32</a:t>
                </a:r>
                <a:r>
                  <a:rPr lang="en-US" altLang="ja-JP" sz="2800" dirty="0"/>
                  <a:t>Ne: Large deformation</a:t>
                </a:r>
                <a:endParaRPr lang="ja-JP" altLang="en-US" sz="2800" dirty="0"/>
              </a:p>
            </p:txBody>
          </p:sp>
        </p:grpSp>
        <p:sp>
          <p:nvSpPr>
            <p:cNvPr id="2" name="正方形/長方形 1"/>
            <p:cNvSpPr/>
            <p:nvPr/>
          </p:nvSpPr>
          <p:spPr>
            <a:xfrm>
              <a:off x="1349287" y="4849415"/>
              <a:ext cx="33262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W. </a:t>
              </a:r>
              <a:r>
                <a:rPr lang="en-US" altLang="ja-JP" sz="1400" i="1" dirty="0" err="1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Horiuchi</a:t>
              </a:r>
              <a:r>
                <a:rPr lang="en-US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 et al., PRC </a:t>
              </a:r>
              <a:r>
                <a:rPr lang="en-US" altLang="ja-JP" sz="1400" b="1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r>
                <a:rPr lang="en-US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, 024614 (2012).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349287" y="5497199"/>
              <a:ext cx="30391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Y. Urata et al., PRC </a:t>
              </a:r>
              <a:r>
                <a:rPr lang="fr-FR" altLang="ja-JP" sz="1400" b="1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86</a:t>
              </a:r>
              <a:r>
                <a:rPr lang="fr-FR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, 044613 (2012).</a:t>
              </a:r>
              <a:endPara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14842" y="4557682"/>
              <a:ext cx="27382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 err="1">
                  <a:solidFill>
                    <a:srgbClr val="4D4D4D"/>
                  </a:solidFill>
                </a:rPr>
                <a:t>Skyrme</a:t>
              </a:r>
              <a:r>
                <a:rPr kumimoji="1" lang="en-US" altLang="ja-JP" sz="2000" dirty="0">
                  <a:solidFill>
                    <a:srgbClr val="4D4D4D"/>
                  </a:solidFill>
                </a:rPr>
                <a:t>-HF + </a:t>
              </a:r>
              <a:r>
                <a:rPr kumimoji="1" lang="en-US" altLang="ja-JP" sz="2000" dirty="0" err="1">
                  <a:solidFill>
                    <a:srgbClr val="4D4D4D"/>
                  </a:solidFill>
                </a:rPr>
                <a:t>Glauber</a:t>
              </a:r>
              <a:endParaRPr kumimoji="1" lang="ja-JP" altLang="en-US" sz="2000" dirty="0">
                <a:solidFill>
                  <a:srgbClr val="4D4D4D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14842" y="5182318"/>
              <a:ext cx="3758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solidFill>
                    <a:srgbClr val="4D4D4D"/>
                  </a:solidFill>
                </a:rPr>
                <a:t>Particle Rotor Model + </a:t>
              </a:r>
              <a:r>
                <a:rPr kumimoji="1" lang="en-US" altLang="ja-JP" sz="2000" dirty="0" err="1">
                  <a:solidFill>
                    <a:srgbClr val="4D4D4D"/>
                  </a:solidFill>
                </a:rPr>
                <a:t>Glauber</a:t>
              </a:r>
              <a:endParaRPr kumimoji="1" lang="ja-JP" altLang="en-US" sz="2000" dirty="0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1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52271" y="40899"/>
            <a:ext cx="8178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Motivation 1 (Experimental points)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56023" y="2644301"/>
            <a:ext cx="5172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altLang="ja-JP" sz="16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Takechi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EPJ Web of Conferences </a:t>
            </a:r>
            <a:r>
              <a:rPr lang="en-US" altLang="ja-JP" sz="16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altLang="ja-JP" sz="16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02101 (2014).</a:t>
            </a:r>
            <a:endParaRPr lang="ja-JP" altLang="en-US" sz="16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795664"/>
            <a:ext cx="774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Since, in the isotopes, precise measurements were made not only for </a:t>
            </a:r>
            <a:r>
              <a:rPr lang="en-US" altLang="ja-JP" sz="2400" dirty="0" err="1"/>
              <a:t>σ</a:t>
            </a:r>
            <a:r>
              <a:rPr lang="en-US" altLang="ja-JP" sz="2400" baseline="-25000" dirty="0" err="1"/>
              <a:t>R</a:t>
            </a:r>
            <a:r>
              <a:rPr lang="en-US" altLang="ja-JP" sz="2400" dirty="0"/>
              <a:t> but also for </a:t>
            </a:r>
            <a:r>
              <a:rPr lang="en-US" altLang="ja-JP" sz="2400" i="1" dirty="0"/>
              <a:t>E</a:t>
            </a:r>
            <a:r>
              <a:rPr lang="en-US" altLang="ja-JP" sz="2400" dirty="0"/>
              <a:t>(2+) and </a:t>
            </a:r>
            <a:r>
              <a:rPr lang="en-US" altLang="ja-JP" sz="2400" i="1" dirty="0"/>
              <a:t>E</a:t>
            </a:r>
            <a:r>
              <a:rPr lang="en-US" altLang="ja-JP" sz="2400" dirty="0"/>
              <a:t>(4+).</a:t>
            </a:r>
            <a:endParaRPr kumimoji="1" lang="ja-JP" altLang="en-US" sz="2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856023" y="2969278"/>
            <a:ext cx="3966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altLang="ja-JP" sz="16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Doornenbal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PRL111, 212502 (2013).</a:t>
            </a:r>
            <a:endParaRPr lang="ja-JP" altLang="en-US" sz="16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7795" y="1097743"/>
            <a:ext cx="7128411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We analyze </a:t>
            </a:r>
            <a:r>
              <a:rPr lang="en-US" altLang="ja-JP" sz="2400" baseline="30000" dirty="0"/>
              <a:t>24-40</a:t>
            </a:r>
            <a:r>
              <a:rPr lang="en-US" altLang="ja-JP" sz="2400" dirty="0"/>
              <a:t>Mg with the microscopic framework. </a:t>
            </a:r>
            <a:endParaRPr lang="ja-JP" altLang="en-US" sz="24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4703" t="22700" r="55467" b="54200"/>
          <a:stretch/>
        </p:blipFill>
        <p:spPr>
          <a:xfrm>
            <a:off x="747990" y="3559797"/>
            <a:ext cx="8340908" cy="2698529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 flipV="1">
            <a:off x="5484752" y="3686105"/>
            <a:ext cx="0" cy="20671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5148624" y="3701538"/>
            <a:ext cx="0" cy="20517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939983" y="6260265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06438" y="6294406"/>
            <a:ext cx="202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Neutron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endParaRPr kumimoji="1" lang="ja-JP" altLang="en-US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16200000">
            <a:off x="-183277" y="4670344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 rot="16200000">
            <a:off x="-459120" y="4484106"/>
            <a:ext cx="181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Proton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endParaRPr kumimoji="1" lang="ja-JP" altLang="en-US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8164814" y="3686105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7857760" y="3686105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45"/>
          <p:cNvSpPr/>
          <p:nvPr/>
        </p:nvSpPr>
        <p:spPr>
          <a:xfrm>
            <a:off x="219334" y="3513782"/>
            <a:ext cx="8770313" cy="3242289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09144" y="387903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N</a:t>
            </a:r>
            <a:r>
              <a:rPr lang="ja-JP" altLang="en-US" b="1" i="1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 </a:t>
            </a:r>
            <a:r>
              <a:rPr lang="en-US" altLang="ja-JP" b="1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= 20 magicity?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31745" y="3892097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N </a:t>
            </a:r>
            <a:r>
              <a:rPr lang="en-US" altLang="ja-JP" b="1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= 28 magicity?</a:t>
            </a:r>
          </a:p>
        </p:txBody>
      </p:sp>
      <p:sp>
        <p:nvSpPr>
          <p:cNvPr id="31" name="角丸四角形 37"/>
          <p:cNvSpPr/>
          <p:nvPr/>
        </p:nvSpPr>
        <p:spPr>
          <a:xfrm>
            <a:off x="5083450" y="4397484"/>
            <a:ext cx="1153506" cy="1114966"/>
          </a:xfrm>
          <a:prstGeom prst="roundRect">
            <a:avLst/>
          </a:prstGeom>
          <a:solidFill>
            <a:schemeClr val="accent4">
              <a:lumMod val="75000"/>
              <a:alpha val="6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73409" y="4725144"/>
            <a:ext cx="116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Island of</a:t>
            </a:r>
          </a:p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Inversion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483768" y="4431037"/>
            <a:ext cx="5003729" cy="339588"/>
          </a:xfrm>
          <a:prstGeom prst="rect">
            <a:avLst/>
          </a:prstGeom>
          <a:solidFill>
            <a:srgbClr val="FF00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47"/>
          <p:cNvSpPr/>
          <p:nvPr/>
        </p:nvSpPr>
        <p:spPr>
          <a:xfrm>
            <a:off x="1758349" y="3615059"/>
            <a:ext cx="1583762" cy="715089"/>
          </a:xfrm>
          <a:prstGeom prst="wedgeRoundRectCallout">
            <a:avLst>
              <a:gd name="adj1" fmla="val 42400"/>
              <a:gd name="adj2" fmla="val 82908"/>
              <a:gd name="adj3" fmla="val 16667"/>
            </a:avLst>
          </a:prstGeom>
          <a:solidFill>
            <a:srgbClr val="FF99FF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3600" b="1" baseline="30000" dirty="0">
                <a:solidFill>
                  <a:schemeClr val="tx1"/>
                </a:solidFill>
              </a:rPr>
              <a:t>24-38</a:t>
            </a:r>
            <a:r>
              <a:rPr lang="en-US" altLang="ja-JP" sz="3600" b="1" dirty="0">
                <a:solidFill>
                  <a:schemeClr val="tx1"/>
                </a:solidFill>
              </a:rPr>
              <a:t>Mg</a:t>
            </a:r>
            <a:endParaRPr lang="ja-JP" altLang="en-US" sz="3600" dirty="0"/>
          </a:p>
        </p:txBody>
      </p:sp>
      <p:sp>
        <p:nvSpPr>
          <p:cNvPr id="36" name="テキスト ボックス 31"/>
          <p:cNvSpPr txBox="1"/>
          <p:nvPr/>
        </p:nvSpPr>
        <p:spPr>
          <a:xfrm>
            <a:off x="7481737" y="4353611"/>
            <a:ext cx="962677" cy="4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40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sp>
        <p:nvSpPr>
          <p:cNvPr id="37" name="テキスト ボックス 31"/>
          <p:cNvSpPr txBox="1"/>
          <p:nvPr/>
        </p:nvSpPr>
        <p:spPr>
          <a:xfrm>
            <a:off x="2123728" y="4345392"/>
            <a:ext cx="962677" cy="4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24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4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08168" y="992632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σ</a:t>
            </a:r>
            <a:r>
              <a:rPr lang="en-US" altLang="ja-JP" sz="2400" baseline="-25000" dirty="0" err="1"/>
              <a:t>R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i="1" dirty="0"/>
              <a:t>E</a:t>
            </a:r>
            <a:r>
              <a:rPr lang="en-US" altLang="ja-JP" sz="2400" dirty="0"/>
              <a:t>(2+) and </a:t>
            </a:r>
            <a:r>
              <a:rPr lang="en-US" altLang="ja-JP" sz="2400" i="1" dirty="0"/>
              <a:t>E</a:t>
            </a:r>
            <a:r>
              <a:rPr lang="en-US" altLang="ja-JP" sz="2400" dirty="0"/>
              <a:t>(4+)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992632"/>
            <a:ext cx="339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Microscopic framework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Double Folding Model</a:t>
            </a:r>
            <a:endParaRPr kumimoji="1" lang="ja-JP" altLang="en-US" sz="2400" dirty="0"/>
          </a:p>
        </p:txBody>
      </p:sp>
      <p:sp>
        <p:nvSpPr>
          <p:cNvPr id="17" name="曲折矢印 16"/>
          <p:cNvSpPr/>
          <p:nvPr/>
        </p:nvSpPr>
        <p:spPr>
          <a:xfrm rot="5400000">
            <a:off x="3074302" y="1731757"/>
            <a:ext cx="2236879" cy="1159887"/>
          </a:xfrm>
          <a:prstGeom prst="bentArrow">
            <a:avLst>
              <a:gd name="adj1" fmla="val 13747"/>
              <a:gd name="adj2" fmla="val 17807"/>
              <a:gd name="adj3" fmla="val 2639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2271" y="40899"/>
            <a:ext cx="7635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Motivation 2 (theoretical points)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31" name="曲折矢印 30"/>
          <p:cNvSpPr/>
          <p:nvPr/>
        </p:nvSpPr>
        <p:spPr>
          <a:xfrm rot="16200000" flipH="1">
            <a:off x="3817481" y="1724975"/>
            <a:ext cx="2236878" cy="1159887"/>
          </a:xfrm>
          <a:prstGeom prst="bentArrow">
            <a:avLst>
              <a:gd name="adj1" fmla="val 13747"/>
              <a:gd name="adj2" fmla="val 17807"/>
              <a:gd name="adj3" fmla="val 2639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/>
          <a:srcRect l="4703" t="22700" r="55467" b="54200"/>
          <a:stretch/>
        </p:blipFill>
        <p:spPr>
          <a:xfrm>
            <a:off x="747990" y="3559797"/>
            <a:ext cx="8340908" cy="2698529"/>
          </a:xfrm>
          <a:prstGeom prst="rect">
            <a:avLst/>
          </a:prstGeom>
        </p:spPr>
      </p:pic>
      <p:cxnSp>
        <p:nvCxnSpPr>
          <p:cNvPr id="33" name="直線コネクタ 32"/>
          <p:cNvCxnSpPr/>
          <p:nvPr/>
        </p:nvCxnSpPr>
        <p:spPr>
          <a:xfrm flipV="1">
            <a:off x="5484752" y="3686105"/>
            <a:ext cx="0" cy="20671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5148624" y="3701538"/>
            <a:ext cx="0" cy="20517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939983" y="6260265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906438" y="6294406"/>
            <a:ext cx="202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Neutron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endParaRPr kumimoji="1" lang="ja-JP" altLang="en-US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rot="16200000">
            <a:off x="-183277" y="4670344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 rot="16200000">
            <a:off x="-459120" y="4484106"/>
            <a:ext cx="181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Proton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endParaRPr kumimoji="1" lang="ja-JP" altLang="en-US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V="1">
            <a:off x="8164814" y="3686105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7857760" y="3686105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5"/>
          <p:cNvSpPr/>
          <p:nvPr/>
        </p:nvSpPr>
        <p:spPr>
          <a:xfrm>
            <a:off x="219334" y="3513782"/>
            <a:ext cx="8770313" cy="3242289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角丸四角形 37"/>
          <p:cNvSpPr/>
          <p:nvPr/>
        </p:nvSpPr>
        <p:spPr>
          <a:xfrm>
            <a:off x="5083450" y="4397484"/>
            <a:ext cx="1153506" cy="1114966"/>
          </a:xfrm>
          <a:prstGeom prst="roundRect">
            <a:avLst/>
          </a:prstGeom>
          <a:solidFill>
            <a:schemeClr val="accent4">
              <a:lumMod val="75000"/>
              <a:alpha val="6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3409" y="4725144"/>
            <a:ext cx="116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Island of</a:t>
            </a:r>
          </a:p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Inversion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483768" y="4431037"/>
            <a:ext cx="5003729" cy="339588"/>
          </a:xfrm>
          <a:prstGeom prst="rect">
            <a:avLst/>
          </a:prstGeom>
          <a:solidFill>
            <a:srgbClr val="FF00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吹き出し 47"/>
          <p:cNvSpPr/>
          <p:nvPr/>
        </p:nvSpPr>
        <p:spPr>
          <a:xfrm>
            <a:off x="1758349" y="3615059"/>
            <a:ext cx="1583762" cy="715089"/>
          </a:xfrm>
          <a:prstGeom prst="wedgeRoundRectCallout">
            <a:avLst>
              <a:gd name="adj1" fmla="val 42400"/>
              <a:gd name="adj2" fmla="val 82908"/>
              <a:gd name="adj3" fmla="val 16667"/>
            </a:avLst>
          </a:prstGeom>
          <a:solidFill>
            <a:srgbClr val="FF99FF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3600" b="1" baseline="30000" dirty="0">
                <a:solidFill>
                  <a:schemeClr val="tx1"/>
                </a:solidFill>
              </a:rPr>
              <a:t>24-38</a:t>
            </a:r>
            <a:r>
              <a:rPr lang="en-US" altLang="ja-JP" sz="3600" b="1" dirty="0">
                <a:solidFill>
                  <a:schemeClr val="tx1"/>
                </a:solidFill>
              </a:rPr>
              <a:t>Mg</a:t>
            </a:r>
            <a:endParaRPr lang="ja-JP" altLang="en-US" sz="3600" dirty="0"/>
          </a:p>
        </p:txBody>
      </p:sp>
      <p:sp>
        <p:nvSpPr>
          <p:cNvPr id="55" name="テキスト ボックス 31"/>
          <p:cNvSpPr txBox="1"/>
          <p:nvPr/>
        </p:nvSpPr>
        <p:spPr>
          <a:xfrm>
            <a:off x="7481737" y="4353611"/>
            <a:ext cx="962677" cy="4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40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sp>
        <p:nvSpPr>
          <p:cNvPr id="56" name="テキスト ボックス 31"/>
          <p:cNvSpPr txBox="1"/>
          <p:nvPr/>
        </p:nvSpPr>
        <p:spPr>
          <a:xfrm>
            <a:off x="2123728" y="4345392"/>
            <a:ext cx="962677" cy="4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24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6793049" y="2335594"/>
            <a:ext cx="2537785" cy="949390"/>
            <a:chOff x="5498348" y="1734516"/>
            <a:chExt cx="2644934" cy="1192587"/>
          </a:xfrm>
        </p:grpSpPr>
        <p:sp>
          <p:nvSpPr>
            <p:cNvPr id="21" name="雲形吹き出し 20"/>
            <p:cNvSpPr/>
            <p:nvPr/>
          </p:nvSpPr>
          <p:spPr>
            <a:xfrm rot="262425">
              <a:off x="5498348" y="1734516"/>
              <a:ext cx="2461324" cy="1192587"/>
            </a:xfrm>
            <a:prstGeom prst="cloudCallout">
              <a:avLst>
                <a:gd name="adj1" fmla="val 5557"/>
                <a:gd name="adj2" fmla="val 117255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7328480" y="2234404"/>
              <a:ext cx="410078" cy="410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8192" y="2060705"/>
              <a:ext cx="2395090" cy="54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i="1" dirty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altLang="ja-JP" sz="2200" dirty="0">
                  <a:latin typeface="+mj-lt"/>
                  <a:cs typeface="Times New Roman" panose="02020603050405020304" pitchFamily="18" charset="0"/>
                </a:rPr>
                <a:t>=28 </a:t>
              </a:r>
              <a:r>
                <a:rPr lang="en-US" altLang="ja-JP" sz="2200" dirty="0" err="1">
                  <a:latin typeface="+mj-lt"/>
                  <a:cs typeface="Times New Roman" panose="02020603050405020304" pitchFamily="18" charset="0"/>
                </a:rPr>
                <a:t>magicity</a:t>
              </a:r>
              <a:r>
                <a:rPr lang="en-US" altLang="ja-JP" sz="2200" dirty="0">
                  <a:latin typeface="+mj-lt"/>
                  <a:cs typeface="Times New Roman" panose="02020603050405020304" pitchFamily="18" charset="0"/>
                </a:rPr>
                <a:t>?</a:t>
              </a:r>
              <a:endParaRPr lang="ja-JP" altLang="en-US" sz="2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093168" y="2298067"/>
            <a:ext cx="2537785" cy="949390"/>
            <a:chOff x="5498348" y="1734516"/>
            <a:chExt cx="2644934" cy="1192587"/>
          </a:xfrm>
        </p:grpSpPr>
        <p:sp>
          <p:nvSpPr>
            <p:cNvPr id="37" name="雲形吹き出し 36"/>
            <p:cNvSpPr/>
            <p:nvPr/>
          </p:nvSpPr>
          <p:spPr>
            <a:xfrm rot="262425">
              <a:off x="5498348" y="1734516"/>
              <a:ext cx="2461324" cy="1192587"/>
            </a:xfrm>
            <a:prstGeom prst="cloudCallout">
              <a:avLst>
                <a:gd name="adj1" fmla="val 5625"/>
                <a:gd name="adj2" fmla="val 119462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328480" y="2234404"/>
              <a:ext cx="410078" cy="410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748192" y="2060705"/>
              <a:ext cx="2395090" cy="54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i="1" dirty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altLang="ja-JP" sz="2200" dirty="0">
                  <a:latin typeface="+mj-lt"/>
                  <a:cs typeface="Times New Roman" panose="02020603050405020304" pitchFamily="18" charset="0"/>
                </a:rPr>
                <a:t>=20 </a:t>
              </a:r>
              <a:r>
                <a:rPr lang="en-US" altLang="ja-JP" sz="2200" dirty="0" err="1">
                  <a:latin typeface="+mj-lt"/>
                  <a:cs typeface="Times New Roman" panose="02020603050405020304" pitchFamily="18" charset="0"/>
                </a:rPr>
                <a:t>magicity</a:t>
              </a:r>
              <a:r>
                <a:rPr lang="en-US" altLang="ja-JP" sz="2200" dirty="0">
                  <a:latin typeface="+mj-lt"/>
                  <a:cs typeface="Times New Roman" panose="02020603050405020304" pitchFamily="18" charset="0"/>
                </a:rPr>
                <a:t>?</a:t>
              </a:r>
              <a:endParaRPr lang="ja-JP" altLang="en-US" sz="22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34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10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Table of contents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Background and Motivation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Reaction cross sections as a probe of deformation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Island of inversion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Microscopic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Antisymmetrized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 Molecular Dynamics (AMD)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Double Folding Model (DFM)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Results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Ground-state properties of Mg isotopes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Overview of the island of inversion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Deformed halo of </a:t>
            </a:r>
            <a:r>
              <a:rPr lang="en-US" altLang="ja-JP" sz="2400" baseline="30000" dirty="0"/>
              <a:t>37</a:t>
            </a:r>
            <a:r>
              <a:rPr lang="en-US" altLang="ja-JP" sz="2400" dirty="0"/>
              <a:t>Mg?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4421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5100417" y="2291501"/>
            <a:ext cx="3528984" cy="1688021"/>
          </a:xfrm>
          <a:prstGeom prst="roundRect">
            <a:avLst>
              <a:gd name="adj" fmla="val 10475"/>
            </a:avLst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538960" y="2291501"/>
            <a:ext cx="3528984" cy="1688021"/>
          </a:xfrm>
          <a:prstGeom prst="roundRect">
            <a:avLst>
              <a:gd name="adj" fmla="val 10475"/>
            </a:avLst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30185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AMD</a:t>
            </a:r>
          </a:p>
          <a:p>
            <a:pPr algn="ctr"/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2000" b="1" dirty="0" err="1">
                <a:solidFill>
                  <a:schemeClr val="accent6">
                    <a:lumMod val="75000"/>
                  </a:schemeClr>
                </a:solidFill>
              </a:rPr>
              <a:t>Antisymmetrized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 Molecular Dynamics)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1301859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DFM</a:t>
            </a:r>
          </a:p>
          <a:p>
            <a:pPr algn="ctr"/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(Double Folding Model)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13" y="2411407"/>
            <a:ext cx="2493610" cy="1471921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5" y="2361824"/>
            <a:ext cx="3063481" cy="161769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2271" y="40899"/>
            <a:ext cx="5575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Microscopic framework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802" y="2418596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00729" y="3557772"/>
            <a:ext cx="91228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D4D4D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934" y="3493852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4D4D4D"/>
                </a:solidFill>
              </a:rPr>
              <a:t>Initial state</a:t>
            </a:r>
            <a:endParaRPr kumimoji="1" lang="ja-JP" altLang="en-US" dirty="0">
              <a:solidFill>
                <a:srgbClr val="4D4D4D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12899" y="3491469"/>
            <a:ext cx="91228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D4D4D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88529" y="3400237"/>
            <a:ext cx="1165310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en-US" altLang="ja-JP" dirty="0">
                <a:solidFill>
                  <a:srgbClr val="4D4D4D"/>
                </a:solidFill>
              </a:rPr>
              <a:t>Deforme</a:t>
            </a:r>
            <a:r>
              <a:rPr lang="en-US" altLang="ja-JP" dirty="0">
                <a:solidFill>
                  <a:srgbClr val="4D4D4D"/>
                </a:solidFill>
              </a:rPr>
              <a:t>d density</a:t>
            </a:r>
            <a:endParaRPr kumimoji="1" lang="ja-JP" altLang="en-US" dirty="0">
              <a:solidFill>
                <a:srgbClr val="4D4D4D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07213" y="3600643"/>
            <a:ext cx="912281" cy="23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37496" y="3607037"/>
            <a:ext cx="912281" cy="23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02729" y="3556690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Projectile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73114" y="3556690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Target</a:t>
            </a:r>
            <a:endParaRPr kumimoji="1" lang="ja-JP" altLang="en-US" dirty="0"/>
          </a:p>
        </p:txBody>
      </p:sp>
      <p:sp>
        <p:nvSpPr>
          <p:cNvPr id="2" name="下カーブ矢印 1"/>
          <p:cNvSpPr/>
          <p:nvPr/>
        </p:nvSpPr>
        <p:spPr>
          <a:xfrm>
            <a:off x="3558931" y="2378086"/>
            <a:ext cx="2395482" cy="265139"/>
          </a:xfrm>
          <a:prstGeom prst="curvedDownArrow">
            <a:avLst>
              <a:gd name="adj1" fmla="val 0"/>
              <a:gd name="adj2" fmla="val 118352"/>
              <a:gd name="adj3" fmla="val 435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055416" y="5133645"/>
            <a:ext cx="7014118" cy="984187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This framework allows us to calculate </a:t>
            </a:r>
          </a:p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various observables microscopically.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514959" y="4149080"/>
            <a:ext cx="2729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4D4D4D"/>
                </a:solidFill>
              </a:rPr>
              <a:t>Optical potentials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814291" y="4149080"/>
            <a:ext cx="289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4D4D4D"/>
                </a:solidFill>
              </a:rPr>
              <a:t>Projectile densities</a:t>
            </a:r>
          </a:p>
        </p:txBody>
      </p:sp>
    </p:spTree>
    <p:extLst>
      <p:ext uri="{BB962C8B-B14F-4D97-AF65-F5344CB8AC3E}">
        <p14:creationId xmlns:p14="http://schemas.microsoft.com/office/powerpoint/2010/main" val="7617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37463" y="1268760"/>
                <a:ext cx="2643096" cy="811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e>
                      </m:nary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3" y="1268760"/>
                <a:ext cx="2643096" cy="81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69796" y="940658"/>
            <a:ext cx="3119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000" b="1" dirty="0"/>
              <a:t>Many-body Hamiltonian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993843" y="1465141"/>
                <a:ext cx="1765420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: Gogny-D1S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843" y="1465141"/>
                <a:ext cx="1765420" cy="424796"/>
              </a:xfrm>
              <a:prstGeom prst="rect">
                <a:avLst/>
              </a:prstGeom>
              <a:blipFill>
                <a:blip r:embed="rId4"/>
                <a:stretch>
                  <a:fillRect t="-5714" r="-3448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9796" y="2170867"/>
            <a:ext cx="4312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/>
              <a:t>Parity-projected Slater determinant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37463" y="2687167"/>
                <a:ext cx="3171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3" y="2687167"/>
                <a:ext cx="31715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9796" y="3280802"/>
            <a:ext cx="3842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000" b="1" dirty="0"/>
              <a:t>Angular Momentum Projection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37463" y="3577404"/>
                <a:ext cx="3936912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𝑚𝐾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𝑚𝐾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ja-JP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3" y="3577404"/>
                <a:ext cx="3936912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9796" y="4416684"/>
            <a:ext cx="376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000" b="1" dirty="0"/>
              <a:t>Generator Coordinate Method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56381" y="4725144"/>
                <a:ext cx="3434081" cy="904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𝑚𝐾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altLang="ja-JP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81" y="4725144"/>
                <a:ext cx="3434081" cy="9049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69796" y="5803828"/>
            <a:ext cx="277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/>
              <a:t>Ground-state density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37463" y="6139548"/>
                <a:ext cx="4669420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</m: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altLang="ja-JP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3" y="6139548"/>
                <a:ext cx="4669420" cy="439479"/>
              </a:xfrm>
              <a:prstGeom prst="rect">
                <a:avLst/>
              </a:prstGeom>
              <a:blipFill>
                <a:blip r:embed="rId9"/>
                <a:stretch>
                  <a:fillRect t="-90278" b="-151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270820" y="2540978"/>
                <a:ext cx="1877244" cy="71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820" y="2540978"/>
                <a:ext cx="1877244" cy="710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252271" y="40899"/>
            <a:ext cx="4065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AMD Framework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7816" y="5335508"/>
            <a:ext cx="1988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Hill-Wheeler eq.</a:t>
            </a:r>
            <a:endParaRPr kumimoji="1" lang="ja-JP" altLang="en-US" sz="1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042293" y="5354362"/>
            <a:ext cx="57606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グループ化 121"/>
          <p:cNvGrpSpPr/>
          <p:nvPr/>
        </p:nvGrpSpPr>
        <p:grpSpPr>
          <a:xfrm>
            <a:off x="5076056" y="1080281"/>
            <a:ext cx="3713076" cy="2996791"/>
            <a:chOff x="5076056" y="1080281"/>
            <a:chExt cx="3713076" cy="2996791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620780" y="1080281"/>
              <a:ext cx="3168352" cy="2524231"/>
              <a:chOff x="5724128" y="940658"/>
              <a:chExt cx="3168352" cy="2524231"/>
            </a:xfrm>
          </p:grpSpPr>
          <p:cxnSp>
            <p:nvCxnSpPr>
              <p:cNvPr id="19" name="直線矢印コネクタ 18"/>
              <p:cNvCxnSpPr/>
              <p:nvPr/>
            </p:nvCxnSpPr>
            <p:spPr>
              <a:xfrm flipV="1">
                <a:off x="5724128" y="940658"/>
                <a:ext cx="0" cy="252423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>
                <a:off x="5724128" y="3454660"/>
                <a:ext cx="3168352" cy="0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テキスト ボックス 35"/>
            <p:cNvSpPr txBox="1"/>
            <p:nvPr/>
          </p:nvSpPr>
          <p:spPr>
            <a:xfrm>
              <a:off x="6017903" y="3615407"/>
              <a:ext cx="2187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Deformation (β)</a:t>
              </a:r>
              <a:endParaRPr kumimoji="1" lang="ja-JP" altLang="en-US" sz="2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 rot="16200000">
              <a:off x="4787868" y="2171999"/>
              <a:ext cx="1038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Energy</a:t>
              </a:r>
              <a:endParaRPr kumimoji="1" lang="ja-JP" altLang="en-US" sz="24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620780" y="1124744"/>
            <a:ext cx="2830418" cy="1344211"/>
            <a:chOff x="5620780" y="1124744"/>
            <a:chExt cx="2830418" cy="1344211"/>
          </a:xfrm>
        </p:grpSpPr>
        <p:sp>
          <p:nvSpPr>
            <p:cNvPr id="37" name="楕円 36"/>
            <p:cNvSpPr/>
            <p:nvPr/>
          </p:nvSpPr>
          <p:spPr>
            <a:xfrm>
              <a:off x="5620780" y="1926604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/>
            <p:nvPr/>
          </p:nvSpPr>
          <p:spPr>
            <a:xfrm>
              <a:off x="5774025" y="2134139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/>
            <p:nvPr/>
          </p:nvSpPr>
          <p:spPr>
            <a:xfrm>
              <a:off x="5927270" y="2278155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/>
            <p:nvPr/>
          </p:nvSpPr>
          <p:spPr>
            <a:xfrm>
              <a:off x="6080515" y="2369081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6233760" y="2396947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/>
            <p:nvPr/>
          </p:nvSpPr>
          <p:spPr>
            <a:xfrm>
              <a:off x="6387005" y="2341215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6540250" y="2218759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>
              <a:off x="6693495" y="2062131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6846740" y="1846107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/>
            <p:nvPr/>
          </p:nvSpPr>
          <p:spPr>
            <a:xfrm>
              <a:off x="6999985" y="1990123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7153230" y="2062131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7306475" y="2134139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7459720" y="2197928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/>
            <p:nvPr/>
          </p:nvSpPr>
          <p:spPr>
            <a:xfrm>
              <a:off x="7612965" y="2163336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/>
            <p:cNvSpPr/>
            <p:nvPr/>
          </p:nvSpPr>
          <p:spPr>
            <a:xfrm>
              <a:off x="7766210" y="2060848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/>
            <p:nvPr/>
          </p:nvSpPr>
          <p:spPr>
            <a:xfrm>
              <a:off x="7919455" y="1866922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8072700" y="1634896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8225945" y="1412776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>
              <a:off x="8379190" y="1124744"/>
              <a:ext cx="72008" cy="720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0" name="直線コネクタ 69"/>
          <p:cNvCxnSpPr/>
          <p:nvPr/>
        </p:nvCxnSpPr>
        <p:spPr>
          <a:xfrm>
            <a:off x="7602316" y="3292735"/>
            <a:ext cx="407414" cy="0"/>
          </a:xfrm>
          <a:prstGeom prst="line">
            <a:avLst/>
          </a:prstGeom>
          <a:ln>
            <a:solidFill>
              <a:srgbClr val="0064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0" name="グループ化 119"/>
          <p:cNvGrpSpPr/>
          <p:nvPr/>
        </p:nvGrpSpPr>
        <p:grpSpPr>
          <a:xfrm>
            <a:off x="5508104" y="4288942"/>
            <a:ext cx="3286743" cy="2215403"/>
            <a:chOff x="5508104" y="4288942"/>
            <a:chExt cx="3286743" cy="2215403"/>
          </a:xfrm>
        </p:grpSpPr>
        <p:sp>
          <p:nvSpPr>
            <p:cNvPr id="71" name="角丸四角形 28"/>
            <p:cNvSpPr/>
            <p:nvPr/>
          </p:nvSpPr>
          <p:spPr>
            <a:xfrm>
              <a:off x="5508104" y="4291034"/>
              <a:ext cx="3286743" cy="2213311"/>
            </a:xfrm>
            <a:prstGeom prst="roundRect">
              <a:avLst>
                <a:gd name="adj" fmla="val 10475"/>
              </a:avLst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91753" y="4433352"/>
              <a:ext cx="2197290" cy="2053989"/>
            </a:xfrm>
            <a:prstGeom prst="rect">
              <a:avLst/>
            </a:prstGeom>
          </p:spPr>
        </p:pic>
        <p:sp>
          <p:nvSpPr>
            <p:cNvPr id="73" name="テキスト ボックス 72"/>
            <p:cNvSpPr txBox="1"/>
            <p:nvPr/>
          </p:nvSpPr>
          <p:spPr>
            <a:xfrm>
              <a:off x="5668741" y="6094626"/>
              <a:ext cx="3076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Restoring rotational symmetry</a:t>
              </a:r>
              <a:endParaRPr kumimoji="1" lang="ja-JP" altLang="en-US" dirty="0"/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61321" y="4288942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AMP</a:t>
              </a:r>
              <a:endParaRPr lang="ja-JP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7069040" y="1540690"/>
                <a:ext cx="86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solidFill>
                                <a:srgbClr val="44679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44679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44679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i="1">
                          <a:solidFill>
                            <a:srgbClr val="44679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44679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i="1">
                          <a:solidFill>
                            <a:srgbClr val="44679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446791"/>
                  </a:solidFill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40" y="1540690"/>
                <a:ext cx="866648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矢印: 下 75"/>
          <p:cNvSpPr/>
          <p:nvPr/>
        </p:nvSpPr>
        <p:spPr>
          <a:xfrm>
            <a:off x="7862146" y="1964482"/>
            <a:ext cx="186877" cy="878228"/>
          </a:xfrm>
          <a:prstGeom prst="downArrow">
            <a:avLst>
              <a:gd name="adj1" fmla="val 50000"/>
              <a:gd name="adj2" fmla="val 10606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6847361" y="2318094"/>
                <a:ext cx="1051057" cy="37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𝑚𝐾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altLang="ja-JP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61" y="2318094"/>
                <a:ext cx="1051057" cy="376257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6818837" y="3056082"/>
                <a:ext cx="837473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000" b="0" i="1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ja-JP" sz="2000" b="0" i="0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ja-JP" sz="2000" b="0" i="0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  <m:sup>
                          <m:r>
                            <a:rPr lang="en-US" altLang="ja-JP" sz="2000" b="0" i="1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altLang="ja-JP" sz="2000" b="0" i="1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</m:oMath>
                  </m:oMathPara>
                </a14:m>
                <a:endParaRPr lang="ja-JP" altLang="en-US" sz="2000" dirty="0">
                  <a:solidFill>
                    <a:srgbClr val="006400"/>
                  </a:solidFill>
                </a:endParaRPr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37" y="3056082"/>
                <a:ext cx="837473" cy="435504"/>
              </a:xfrm>
              <a:prstGeom prst="rect">
                <a:avLst/>
              </a:prstGeom>
              <a:blipFill>
                <a:blip r:embed="rId1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楕円 79"/>
          <p:cNvSpPr/>
          <p:nvPr/>
        </p:nvSpPr>
        <p:spPr>
          <a:xfrm>
            <a:off x="7924452" y="2858612"/>
            <a:ext cx="72008" cy="72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5619735" y="1924452"/>
            <a:ext cx="3042545" cy="1004302"/>
            <a:chOff x="5619735" y="1924452"/>
            <a:chExt cx="3042545" cy="1004302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5654219" y="1946674"/>
              <a:ext cx="3008061" cy="947500"/>
              <a:chOff x="5757567" y="2358521"/>
              <a:chExt cx="3008061" cy="947500"/>
            </a:xfrm>
          </p:grpSpPr>
          <p:sp>
            <p:nvSpPr>
              <p:cNvPr id="61" name="フリーフォーム: 図形 60"/>
              <p:cNvSpPr/>
              <p:nvPr/>
            </p:nvSpPr>
            <p:spPr>
              <a:xfrm>
                <a:off x="5757567" y="2358521"/>
                <a:ext cx="1159591" cy="618502"/>
              </a:xfrm>
              <a:custGeom>
                <a:avLst/>
                <a:gdLst>
                  <a:gd name="connsiteX0" fmla="*/ 0 w 1159591"/>
                  <a:gd name="connsiteY0" fmla="*/ 0 h 618502"/>
                  <a:gd name="connsiteX1" fmla="*/ 107205 w 1159591"/>
                  <a:gd name="connsiteY1" fmla="*/ 309005 h 618502"/>
                  <a:gd name="connsiteX2" fmla="*/ 252248 w 1159591"/>
                  <a:gd name="connsiteY2" fmla="*/ 510803 h 618502"/>
                  <a:gd name="connsiteX3" fmla="*/ 498190 w 1159591"/>
                  <a:gd name="connsiteY3" fmla="*/ 605396 h 618502"/>
                  <a:gd name="connsiteX4" fmla="*/ 794582 w 1159591"/>
                  <a:gd name="connsiteY4" fmla="*/ 611702 h 618502"/>
                  <a:gd name="connsiteX5" fmla="*/ 1116199 w 1159591"/>
                  <a:gd name="connsiteY5" fmla="*/ 548640 h 618502"/>
                  <a:gd name="connsiteX6" fmla="*/ 1147730 w 1159591"/>
                  <a:gd name="connsiteY6" fmla="*/ 536028 h 61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9591" h="618502">
                    <a:moveTo>
                      <a:pt x="0" y="0"/>
                    </a:moveTo>
                    <a:cubicBezTo>
                      <a:pt x="32582" y="111935"/>
                      <a:pt x="65164" y="223871"/>
                      <a:pt x="107205" y="309005"/>
                    </a:cubicBezTo>
                    <a:cubicBezTo>
                      <a:pt x="149246" y="394139"/>
                      <a:pt x="187084" y="461405"/>
                      <a:pt x="252248" y="510803"/>
                    </a:cubicBezTo>
                    <a:cubicBezTo>
                      <a:pt x="317412" y="560201"/>
                      <a:pt x="407801" y="588579"/>
                      <a:pt x="498190" y="605396"/>
                    </a:cubicBezTo>
                    <a:cubicBezTo>
                      <a:pt x="588579" y="622213"/>
                      <a:pt x="691581" y="621161"/>
                      <a:pt x="794582" y="611702"/>
                    </a:cubicBezTo>
                    <a:cubicBezTo>
                      <a:pt x="897583" y="602243"/>
                      <a:pt x="1057341" y="561252"/>
                      <a:pt x="1116199" y="548640"/>
                    </a:cubicBezTo>
                    <a:cubicBezTo>
                      <a:pt x="1175057" y="536028"/>
                      <a:pt x="1161393" y="536028"/>
                      <a:pt x="1147730" y="53602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/>
              <p:cNvSpPr/>
              <p:nvPr/>
            </p:nvSpPr>
            <p:spPr>
              <a:xfrm>
                <a:off x="6917909" y="2686444"/>
                <a:ext cx="1847719" cy="619577"/>
              </a:xfrm>
              <a:custGeom>
                <a:avLst/>
                <a:gdLst>
                  <a:gd name="connsiteX0" fmla="*/ 0 w 1847719"/>
                  <a:gd name="connsiteY0" fmla="*/ 214411 h 619577"/>
                  <a:gd name="connsiteX1" fmla="*/ 334229 w 1847719"/>
                  <a:gd name="connsiteY1" fmla="*/ 466659 h 619577"/>
                  <a:gd name="connsiteX2" fmla="*/ 794582 w 1847719"/>
                  <a:gd name="connsiteY2" fmla="*/ 592784 h 619577"/>
                  <a:gd name="connsiteX3" fmla="*/ 1236017 w 1847719"/>
                  <a:gd name="connsiteY3" fmla="*/ 599090 h 619577"/>
                  <a:gd name="connsiteX4" fmla="*/ 1639614 w 1847719"/>
                  <a:gd name="connsiteY4" fmla="*/ 365760 h 619577"/>
                  <a:gd name="connsiteX5" fmla="*/ 1847719 w 1847719"/>
                  <a:gd name="connsiteY5" fmla="*/ 0 h 61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719" h="619577">
                    <a:moveTo>
                      <a:pt x="0" y="214411"/>
                    </a:moveTo>
                    <a:cubicBezTo>
                      <a:pt x="100899" y="309004"/>
                      <a:pt x="201799" y="403597"/>
                      <a:pt x="334229" y="466659"/>
                    </a:cubicBezTo>
                    <a:cubicBezTo>
                      <a:pt x="466659" y="529721"/>
                      <a:pt x="644284" y="570712"/>
                      <a:pt x="794582" y="592784"/>
                    </a:cubicBezTo>
                    <a:cubicBezTo>
                      <a:pt x="944880" y="614856"/>
                      <a:pt x="1095178" y="636927"/>
                      <a:pt x="1236017" y="599090"/>
                    </a:cubicBezTo>
                    <a:cubicBezTo>
                      <a:pt x="1376856" y="561253"/>
                      <a:pt x="1537664" y="465608"/>
                      <a:pt x="1639614" y="365760"/>
                    </a:cubicBezTo>
                    <a:cubicBezTo>
                      <a:pt x="1741564" y="265912"/>
                      <a:pt x="1794641" y="132956"/>
                      <a:pt x="1847719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83" name="楕円 82"/>
            <p:cNvSpPr/>
            <p:nvPr/>
          </p:nvSpPr>
          <p:spPr>
            <a:xfrm>
              <a:off x="5619735" y="1924452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88" name="楕円 87"/>
            <p:cNvSpPr/>
            <p:nvPr/>
          </p:nvSpPr>
          <p:spPr>
            <a:xfrm>
              <a:off x="5772135" y="2305447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0" name="楕円 89"/>
            <p:cNvSpPr/>
            <p:nvPr/>
          </p:nvSpPr>
          <p:spPr>
            <a:xfrm>
              <a:off x="5924535" y="2457847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1" name="楕円 90"/>
            <p:cNvSpPr/>
            <p:nvPr/>
          </p:nvSpPr>
          <p:spPr>
            <a:xfrm>
              <a:off x="6076935" y="2508136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3" name="楕円 92"/>
            <p:cNvSpPr/>
            <p:nvPr/>
          </p:nvSpPr>
          <p:spPr>
            <a:xfrm>
              <a:off x="6231240" y="2527186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5" name="楕円 94"/>
            <p:cNvSpPr/>
            <p:nvPr/>
          </p:nvSpPr>
          <p:spPr>
            <a:xfrm>
              <a:off x="6385545" y="2524899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6" name="楕円 95"/>
            <p:cNvSpPr/>
            <p:nvPr/>
          </p:nvSpPr>
          <p:spPr>
            <a:xfrm>
              <a:off x="6537945" y="2502421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7" name="楕円 96"/>
            <p:cNvSpPr/>
            <p:nvPr/>
          </p:nvSpPr>
          <p:spPr>
            <a:xfrm>
              <a:off x="6690345" y="2468131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8" name="楕円 97"/>
            <p:cNvSpPr/>
            <p:nvPr/>
          </p:nvSpPr>
          <p:spPr>
            <a:xfrm>
              <a:off x="6842745" y="2510041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99" name="楕円 98"/>
            <p:cNvSpPr/>
            <p:nvPr/>
          </p:nvSpPr>
          <p:spPr>
            <a:xfrm>
              <a:off x="6995145" y="2633102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0" name="楕円 99"/>
            <p:cNvSpPr/>
            <p:nvPr/>
          </p:nvSpPr>
          <p:spPr>
            <a:xfrm>
              <a:off x="7147545" y="2719968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1" name="楕円 100"/>
            <p:cNvSpPr/>
            <p:nvPr/>
          </p:nvSpPr>
          <p:spPr>
            <a:xfrm>
              <a:off x="7299945" y="2773308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楕円 101"/>
            <p:cNvSpPr/>
            <p:nvPr/>
          </p:nvSpPr>
          <p:spPr>
            <a:xfrm>
              <a:off x="7452345" y="2807598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3" name="楕円 102"/>
            <p:cNvSpPr/>
            <p:nvPr/>
          </p:nvSpPr>
          <p:spPr>
            <a:xfrm>
              <a:off x="7604745" y="2833886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4" name="楕円 103"/>
            <p:cNvSpPr/>
            <p:nvPr/>
          </p:nvSpPr>
          <p:spPr>
            <a:xfrm>
              <a:off x="7757145" y="2856746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6" name="楕円 105"/>
            <p:cNvSpPr/>
            <p:nvPr/>
          </p:nvSpPr>
          <p:spPr>
            <a:xfrm>
              <a:off x="8061945" y="2822456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7" name="楕円 106"/>
            <p:cNvSpPr/>
            <p:nvPr/>
          </p:nvSpPr>
          <p:spPr>
            <a:xfrm>
              <a:off x="8214345" y="2754258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8" name="楕円 107"/>
            <p:cNvSpPr/>
            <p:nvPr/>
          </p:nvSpPr>
          <p:spPr>
            <a:xfrm>
              <a:off x="8366745" y="2652152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  <p:sp>
          <p:nvSpPr>
            <p:cNvPr id="109" name="楕円 108"/>
            <p:cNvSpPr/>
            <p:nvPr/>
          </p:nvSpPr>
          <p:spPr>
            <a:xfrm>
              <a:off x="8519145" y="2477656"/>
              <a:ext cx="72008" cy="720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2" name="四角形: 角を丸くする 111"/>
          <p:cNvSpPr/>
          <p:nvPr/>
        </p:nvSpPr>
        <p:spPr>
          <a:xfrm>
            <a:off x="69796" y="2188499"/>
            <a:ext cx="5006260" cy="1112851"/>
          </a:xfrm>
          <a:prstGeom prst="roundRect">
            <a:avLst>
              <a:gd name="adj" fmla="val 103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四角形: 角を丸くする 113"/>
          <p:cNvSpPr/>
          <p:nvPr/>
        </p:nvSpPr>
        <p:spPr>
          <a:xfrm>
            <a:off x="74555" y="3304301"/>
            <a:ext cx="4137405" cy="1011683"/>
          </a:xfrm>
          <a:prstGeom prst="roundRect">
            <a:avLst>
              <a:gd name="adj" fmla="val 1198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四角形: 角を丸くする 114"/>
          <p:cNvSpPr/>
          <p:nvPr/>
        </p:nvSpPr>
        <p:spPr>
          <a:xfrm>
            <a:off x="75309" y="4425855"/>
            <a:ext cx="4137405" cy="1294009"/>
          </a:xfrm>
          <a:prstGeom prst="roundRect">
            <a:avLst>
              <a:gd name="adj" fmla="val 11981"/>
            </a:avLst>
          </a:prstGeom>
          <a:noFill/>
          <a:ln w="19050"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1" name="右中かっこ 120"/>
          <p:cNvSpPr/>
          <p:nvPr/>
        </p:nvSpPr>
        <p:spPr>
          <a:xfrm rot="5400000">
            <a:off x="7031712" y="1593359"/>
            <a:ext cx="360040" cy="2879194"/>
          </a:xfrm>
          <a:prstGeom prst="rightBrace">
            <a:avLst>
              <a:gd name="adj1" fmla="val 81663"/>
              <a:gd name="adj2" fmla="val 294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2" name="グループ化 131"/>
          <p:cNvGrpSpPr/>
          <p:nvPr/>
        </p:nvGrpSpPr>
        <p:grpSpPr>
          <a:xfrm>
            <a:off x="5507350" y="4286714"/>
            <a:ext cx="3286743" cy="2213311"/>
            <a:chOff x="5654251" y="3591953"/>
            <a:chExt cx="3286743" cy="2213311"/>
          </a:xfrm>
        </p:grpSpPr>
        <p:sp>
          <p:nvSpPr>
            <p:cNvPr id="128" name="角丸四角形 30"/>
            <p:cNvSpPr/>
            <p:nvPr/>
          </p:nvSpPr>
          <p:spPr>
            <a:xfrm>
              <a:off x="5654251" y="3591953"/>
              <a:ext cx="3286743" cy="2213311"/>
            </a:xfrm>
            <a:prstGeom prst="roundRect">
              <a:avLst>
                <a:gd name="adj" fmla="val 10475"/>
              </a:avLst>
            </a:prstGeom>
            <a:ln w="9525">
              <a:solidFill>
                <a:srgbClr val="0064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5771263" y="5117366"/>
              <a:ext cx="3153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Superposing different deformation and configurations</a:t>
              </a:r>
              <a:endParaRPr kumimoji="1" lang="ja-JP" altLang="en-US" dirty="0"/>
            </a:p>
          </p:txBody>
        </p:sp>
        <p:pic>
          <p:nvPicPr>
            <p:cNvPr id="130" name="図 1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5161" y="3841743"/>
              <a:ext cx="2775311" cy="1386238"/>
            </a:xfrm>
            <a:prstGeom prst="rect">
              <a:avLst/>
            </a:prstGeom>
          </p:spPr>
        </p:pic>
        <p:sp>
          <p:nvSpPr>
            <p:cNvPr id="131" name="正方形/長方形 130"/>
            <p:cNvSpPr/>
            <p:nvPr/>
          </p:nvSpPr>
          <p:spPr>
            <a:xfrm>
              <a:off x="7007468" y="3596309"/>
              <a:ext cx="8130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GCM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66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77" grpId="0"/>
      <p:bldP spid="78" grpId="0"/>
      <p:bldP spid="80" grpId="0" animBg="1"/>
      <p:bldP spid="112" grpId="0" animBg="1"/>
      <p:bldP spid="112" grpId="1" animBg="1"/>
      <p:bldP spid="114" grpId="0" animBg="1"/>
      <p:bldP spid="114" grpId="1" animBg="1"/>
      <p:bldP spid="115" grpId="0" animBg="1"/>
      <p:bldP spid="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5247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Double Folding Model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55576" y="1599559"/>
                <a:ext cx="4390689" cy="74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63"/>
                            </m:rPr>
                            <a:rPr lang="en-US" altLang="ja-JP" sz="2400" b="0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ja-JP" sz="240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ja-JP" sz="2400" i="1" dirty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 dirty="0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i="1" dirty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dirty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b="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sz="2400" b="0" i="1" dirty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 dirty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altLang="ja-JP" sz="2400" i="1" dirty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2400" i="1" dirty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ja-JP" sz="24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r>
                        <a:rPr lang="en-US" altLang="ja-JP" sz="2400" b="0" i="1" dirty="0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𝜒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99559"/>
                <a:ext cx="4390689" cy="7454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79512" y="1033572"/>
            <a:ext cx="33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Schrödinger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800" b="1" dirty="0">
                <a:solidFill>
                  <a:srgbClr val="C00000"/>
                </a:solidFill>
              </a:rPr>
              <a:t>equation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85035" y="2175623"/>
                <a:ext cx="5295077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  <a:ea typeface="Cambria Math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sz="2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P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itchFamily="18" charset="0"/>
                                  <a:ea typeface="Cambria Math" pitchFamily="18" charset="0"/>
                                </a:rPr>
                                <m:t>T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en-US" altLang="ja-JP" sz="2400" dirty="0">
                              <a:solidFill>
                                <a:srgbClr val="0070C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 sz="2400" b="1" i="1" dirty="0">
                              <a:solidFill>
                                <a:srgbClr val="0070C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ja-JP" sz="2400" dirty="0" smtClean="0">
                              <a:solidFill>
                                <a:srgbClr val="0070C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altLang="ja-JP" sz="2400" b="0" i="0" dirty="0" smtClean="0">
                              <a:solidFill>
                                <a:srgbClr val="0070C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itchFamily="18" charset="0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en-US" altLang="ja-JP" sz="2400" dirty="0">
                              <a:solidFill>
                                <a:srgbClr val="0070C0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400" dirty="0" smtClean="0">
                              <a:solidFill>
                                <a:srgbClr val="0070C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𝑑</m:t>
                              </m:r>
                              <m:r>
                                <a:rPr lang="en-US" altLang="ja-JP" sz="2400" b="1" i="1" dirty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P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𝑑</m:t>
                              </m:r>
                              <m:r>
                                <a:rPr lang="en-US" altLang="ja-JP" sz="2400" b="1" i="1" dirty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sz="2400" b="0" dirty="0"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35" y="2175623"/>
                <a:ext cx="5295077" cy="1061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312111" y="3082731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density</a:t>
            </a:r>
          </a:p>
          <a:p>
            <a:pPr algn="ctr"/>
            <a:r>
              <a:rPr kumimoji="1" lang="en-US" altLang="ja-JP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AMD)</a:t>
            </a:r>
            <a:endParaRPr kumimoji="1" lang="ja-JP" altLang="en-US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825025" y="2914958"/>
            <a:ext cx="0" cy="180000"/>
          </a:xfrm>
          <a:prstGeom prst="line">
            <a:avLst/>
          </a:prstGeom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054779" y="2914958"/>
            <a:ext cx="0" cy="180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241519" y="3082731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Melbourne</a:t>
            </a:r>
          </a:p>
          <a:p>
            <a:r>
              <a:rPr kumimoji="1" lang="en-US" altLang="ja-JP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g-matrix interaction</a:t>
            </a:r>
            <a:endParaRPr kumimoji="1" lang="ja-JP" alt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635" y="908720"/>
            <a:ext cx="3002054" cy="214573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0" y="3068960"/>
            <a:ext cx="376941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0" y="3069714"/>
            <a:ext cx="376941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9512" y="5373216"/>
            <a:ext cx="419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2400" dirty="0"/>
              <a:t>We introduce 1.8% reduction.</a:t>
            </a:r>
            <a:endParaRPr lang="en-US" altLang="ja-JP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01195" y="6031741"/>
            <a:ext cx="316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Apply Mg isotopes.</a:t>
            </a:r>
            <a:endParaRPr kumimoji="1" lang="ja-JP" altLang="en-US" sz="2800" dirty="0"/>
          </a:p>
        </p:txBody>
      </p:sp>
      <p:sp>
        <p:nvSpPr>
          <p:cNvPr id="26" name="曲折矢印 25"/>
          <p:cNvSpPr/>
          <p:nvPr/>
        </p:nvSpPr>
        <p:spPr>
          <a:xfrm flipV="1">
            <a:off x="1043608" y="5962309"/>
            <a:ext cx="963449" cy="460285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2141" y="4374597"/>
            <a:ext cx="485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>
                <a:sym typeface="Wingdings" panose="05000000000000000000" pitchFamily="2" charset="2"/>
              </a:rPr>
              <a:t>The </a:t>
            </a:r>
            <a:r>
              <a:rPr lang="en-US" altLang="ja-JP" sz="2400" dirty="0"/>
              <a:t>DFM  calculation slightly overestimates experimental data.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818" y="3836653"/>
            <a:ext cx="247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C00000"/>
                </a:solidFill>
              </a:rPr>
              <a:t>Test calculation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1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矢印コネクタ 3"/>
          <p:cNvCxnSpPr/>
          <p:nvPr/>
        </p:nvCxnSpPr>
        <p:spPr>
          <a:xfrm>
            <a:off x="7722064" y="3461828"/>
            <a:ext cx="9473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9482" y="2602837"/>
            <a:ext cx="1718046" cy="17180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右矢印 13"/>
          <p:cNvSpPr/>
          <p:nvPr/>
        </p:nvSpPr>
        <p:spPr bwMode="auto">
          <a:xfrm>
            <a:off x="90357" y="1868733"/>
            <a:ext cx="602355" cy="400230"/>
          </a:xfrm>
          <a:prstGeom prst="rightArrow">
            <a:avLst>
              <a:gd name="adj1" fmla="val 50000"/>
              <a:gd name="adj2" fmla="val 85134"/>
            </a:avLst>
          </a:prstGeom>
          <a:solidFill>
            <a:srgbClr val="FFC000"/>
          </a:solidFill>
          <a:ln>
            <a:solidFill>
              <a:srgbClr val="B48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8" y="929549"/>
            <a:ext cx="2371984" cy="23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直線矢印コネクタ 59"/>
          <p:cNvCxnSpPr/>
          <p:nvPr/>
        </p:nvCxnSpPr>
        <p:spPr>
          <a:xfrm>
            <a:off x="1669848" y="2889286"/>
            <a:ext cx="55188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endCxn id="94" idx="0"/>
          </p:cNvCxnSpPr>
          <p:nvPr/>
        </p:nvCxnSpPr>
        <p:spPr>
          <a:xfrm>
            <a:off x="1666960" y="2132856"/>
            <a:ext cx="565661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277037" y="1157246"/>
                <a:ext cx="3447354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altLang="ja-JP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≒</m:t>
                      </m:r>
                      <m:r>
                        <a:rPr lang="en-US" altLang="ja-JP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ja-JP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32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US" altLang="ja-JP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32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37" y="1157246"/>
                <a:ext cx="344735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/>
          <p:cNvSpPr txBox="1"/>
          <p:nvPr/>
        </p:nvSpPr>
        <p:spPr>
          <a:xfrm>
            <a:off x="972567" y="3072112"/>
            <a:ext cx="1362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4D4D4D"/>
                </a:solidFill>
              </a:rPr>
              <a:t>Projectile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757516" y="3971881"/>
            <a:ext cx="1214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4D4D4D"/>
                </a:solidFill>
              </a:rPr>
              <a:t>Target</a:t>
            </a:r>
          </a:p>
          <a:p>
            <a:pPr algn="ctr"/>
            <a:r>
              <a:rPr lang="en-US" altLang="ja-JP" sz="2400" dirty="0">
                <a:solidFill>
                  <a:srgbClr val="4D4D4D"/>
                </a:solidFill>
              </a:rPr>
              <a:t>(known)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sp>
        <p:nvSpPr>
          <p:cNvPr id="70" name="右矢印 69"/>
          <p:cNvSpPr/>
          <p:nvPr/>
        </p:nvSpPr>
        <p:spPr bwMode="auto">
          <a:xfrm rot="5400000">
            <a:off x="1296229" y="2425656"/>
            <a:ext cx="747239" cy="180021"/>
          </a:xfrm>
          <a:prstGeom prst="rightArrow">
            <a:avLst>
              <a:gd name="adj1" fmla="val 50000"/>
              <a:gd name="adj2" fmla="val 8983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>
              <a:solidFill>
                <a:srgbClr val="F79646">
                  <a:lumMod val="20000"/>
                  <a:lumOff val="80000"/>
                </a:srgbClr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1671946" y="2244350"/>
                <a:ext cx="635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ja-JP" altLang="en-US" sz="2400" b="1" dirty="0">
                  <a:solidFill>
                    <a:srgbClr val="F79646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46" y="2244350"/>
                <a:ext cx="635046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876256" y="2132856"/>
            <a:ext cx="894628" cy="2645006"/>
            <a:chOff x="9149980" y="2916541"/>
            <a:chExt cx="894628" cy="2645006"/>
          </a:xfrm>
        </p:grpSpPr>
        <p:sp>
          <p:nvSpPr>
            <p:cNvPr id="94" name="円/楕円 93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9218047" y="3146166"/>
              <a:ext cx="675967" cy="218575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9260259" y="3391497"/>
              <a:ext cx="465220" cy="169509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3095" r="36717" b="12594"/>
          <a:stretch/>
        </p:blipFill>
        <p:spPr bwMode="auto">
          <a:xfrm>
            <a:off x="6602442" y="2825809"/>
            <a:ext cx="796544" cy="12767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右矢印 70"/>
          <p:cNvSpPr/>
          <p:nvPr/>
        </p:nvSpPr>
        <p:spPr bwMode="auto">
          <a:xfrm rot="16200000">
            <a:off x="6914601" y="3088411"/>
            <a:ext cx="548193" cy="175755"/>
          </a:xfrm>
          <a:prstGeom prst="rightArrow">
            <a:avLst>
              <a:gd name="adj1" fmla="val 50000"/>
              <a:gd name="adj2" fmla="val 8983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6606246" y="3023980"/>
                <a:ext cx="635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ja-JP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46" y="3023980"/>
                <a:ext cx="635046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矢印コネクタ 50"/>
          <p:cNvCxnSpPr/>
          <p:nvPr/>
        </p:nvCxnSpPr>
        <p:spPr>
          <a:xfrm>
            <a:off x="5612936" y="3461828"/>
            <a:ext cx="105810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33353" y="40899"/>
            <a:ext cx="6237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Reaction cross section</a:t>
            </a:r>
            <a:r>
              <a:rPr lang="ja-JP" altLang="en-US" sz="4400" dirty="0">
                <a:solidFill>
                  <a:schemeClr val="bg1"/>
                </a:solidFill>
              </a:rPr>
              <a:t> </a:t>
            </a:r>
            <a:r>
              <a:rPr lang="en-US" altLang="ja-JP" sz="4400" dirty="0">
                <a:solidFill>
                  <a:schemeClr val="bg1"/>
                </a:solidFill>
              </a:rPr>
              <a:t>(</a:t>
            </a:r>
            <a:r>
              <a:rPr lang="en-US" altLang="ja-JP" sz="4400" dirty="0" err="1">
                <a:solidFill>
                  <a:schemeClr val="bg1"/>
                </a:solidFill>
              </a:rPr>
              <a:t>σ</a:t>
            </a:r>
            <a:r>
              <a:rPr lang="en-US" altLang="ja-JP" sz="4400" baseline="-25000" dirty="0" err="1">
                <a:solidFill>
                  <a:schemeClr val="bg1"/>
                </a:solidFill>
              </a:rPr>
              <a:t>R</a:t>
            </a:r>
            <a:r>
              <a:rPr lang="en-US" altLang="ja-JP" sz="4400" dirty="0">
                <a:solidFill>
                  <a:schemeClr val="bg1"/>
                </a:solidFill>
              </a:rPr>
              <a:t>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28" name="角丸四角形 36"/>
          <p:cNvSpPr/>
          <p:nvPr/>
        </p:nvSpPr>
        <p:spPr>
          <a:xfrm>
            <a:off x="261008" y="3572020"/>
            <a:ext cx="5354480" cy="1173560"/>
          </a:xfrm>
          <a:prstGeom prst="roundRect">
            <a:avLst>
              <a:gd name="adj" fmla="val 216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ja-JP" sz="3200" kern="0" dirty="0"/>
              <a:t>The </a:t>
            </a:r>
            <a:r>
              <a:rPr kumimoji="0" lang="en-US" altLang="ja-JP" sz="3200" kern="0" dirty="0" err="1"/>
              <a:t>σ</a:t>
            </a:r>
            <a:r>
              <a:rPr kumimoji="0" lang="en-US" altLang="ja-JP" sz="3200" kern="0" baseline="-25000" dirty="0" err="1"/>
              <a:t>R</a:t>
            </a:r>
            <a:r>
              <a:rPr kumimoji="0" lang="en-US" altLang="ja-JP" sz="3200" kern="0" dirty="0"/>
              <a:t> has been often used </a:t>
            </a:r>
          </a:p>
          <a:p>
            <a:pPr algn="ctr">
              <a:defRPr/>
            </a:pPr>
            <a:r>
              <a:rPr kumimoji="0" lang="en-US" altLang="ja-JP" sz="3200" kern="0" dirty="0"/>
              <a:t>as a probe of </a:t>
            </a:r>
            <a:r>
              <a:rPr kumimoji="0" lang="en-US" altLang="ja-JP" sz="3200" kern="0" dirty="0">
                <a:solidFill>
                  <a:schemeClr val="accent6">
                    <a:lumMod val="75000"/>
                  </a:schemeClr>
                </a:solidFill>
              </a:rPr>
              <a:t>nuclear radii</a:t>
            </a:r>
            <a:r>
              <a:rPr kumimoji="0" lang="en-US" altLang="ja-JP" sz="3200" kern="0" dirty="0"/>
              <a:t>.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206845" y="4872209"/>
            <a:ext cx="5354480" cy="1832026"/>
            <a:chOff x="206845" y="5157192"/>
            <a:chExt cx="5354480" cy="1832026"/>
          </a:xfrm>
        </p:grpSpPr>
        <p:sp>
          <p:nvSpPr>
            <p:cNvPr id="37" name="角丸四角形 36"/>
            <p:cNvSpPr/>
            <p:nvPr/>
          </p:nvSpPr>
          <p:spPr>
            <a:xfrm>
              <a:off x="206845" y="5834432"/>
              <a:ext cx="5354480" cy="1154786"/>
            </a:xfrm>
            <a:prstGeom prst="roundRect">
              <a:avLst>
                <a:gd name="adj" fmla="val 2169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ja-JP" sz="3200" dirty="0"/>
                <a:t>The applications of </a:t>
              </a:r>
              <a:r>
                <a:rPr kumimoji="0" lang="en-US" altLang="ja-JP" sz="3200" kern="0" dirty="0" err="1"/>
                <a:t>σ</a:t>
              </a:r>
              <a:r>
                <a:rPr kumimoji="0" lang="en-US" altLang="ja-JP" sz="3200" kern="0" baseline="-25000" dirty="0" err="1"/>
                <a:t>R</a:t>
              </a:r>
              <a:r>
                <a:rPr lang="en-US" altLang="ja-JP" sz="3200" dirty="0"/>
                <a:t> 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ja-JP" sz="3200" dirty="0"/>
                <a:t>have been changing!</a:t>
              </a:r>
            </a:p>
          </p:txBody>
        </p:sp>
        <p:sp>
          <p:nvSpPr>
            <p:cNvPr id="31" name="下矢印 17"/>
            <p:cNvSpPr/>
            <p:nvPr/>
          </p:nvSpPr>
          <p:spPr>
            <a:xfrm>
              <a:off x="2467872" y="5157192"/>
              <a:ext cx="940751" cy="613289"/>
            </a:xfrm>
            <a:prstGeom prst="downArrow">
              <a:avLst>
                <a:gd name="adj1" fmla="val 48963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6224881" y="5460092"/>
            <a:ext cx="283391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ja-JP" sz="1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Tanihata</a:t>
            </a:r>
            <a:r>
              <a:rPr lang="en-US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PRL 55, 24 (1985).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5136065"/>
            <a:ext cx="343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Discovery of halo (</a:t>
            </a:r>
            <a:r>
              <a:rPr lang="en-US" altLang="ja-JP" sz="2400" baseline="30000" dirty="0"/>
              <a:t>11</a:t>
            </a:r>
            <a:r>
              <a:rPr lang="en-US" altLang="ja-JP" sz="2400" dirty="0"/>
              <a:t>Li)</a:t>
            </a:r>
            <a:endParaRPr kumimoji="1" lang="ja-JP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198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10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Table of contents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rgbClr val="4D4D4D"/>
                </a:solidFill>
              </a:rPr>
              <a:t>Background and Motivation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Systematic measurements to probe deformation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Shell evolution around the island of inversion</a:t>
            </a:r>
            <a:endParaRPr lang="en-US" altLang="ja-JP" dirty="0">
              <a:solidFill>
                <a:srgbClr val="4D4D4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rgbClr val="4D4D4D"/>
                </a:solidFill>
              </a:rPr>
              <a:t>Microscopic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 err="1">
                <a:solidFill>
                  <a:srgbClr val="4D4D4D"/>
                </a:solidFill>
              </a:rPr>
              <a:t>Antisymmetrized</a:t>
            </a:r>
            <a:r>
              <a:rPr lang="en-US" altLang="ja-JP" sz="2400" dirty="0">
                <a:solidFill>
                  <a:srgbClr val="4D4D4D"/>
                </a:solidFill>
              </a:rPr>
              <a:t> Molecular Dynamics (AMD)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Double Folding Model (DFM)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Results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Reaction cross sections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Ground-state properties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Deformed halo of </a:t>
            </a:r>
            <a:r>
              <a:rPr lang="en-US" altLang="ja-JP" sz="2400" baseline="30000" dirty="0">
                <a:solidFill>
                  <a:schemeClr val="accent6">
                    <a:lumMod val="75000"/>
                  </a:schemeClr>
                </a:solidFill>
              </a:rPr>
              <a:t>37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Mg?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rgbClr val="4D4D4D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6398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30" y="1455474"/>
            <a:ext cx="4895850" cy="4676775"/>
          </a:xfrm>
          <a:prstGeom prst="rect">
            <a:avLst/>
          </a:prstGeom>
        </p:spPr>
      </p:pic>
      <p:sp>
        <p:nvSpPr>
          <p:cNvPr id="41" name="テキスト ボックス 28"/>
          <p:cNvSpPr txBox="1"/>
          <p:nvPr/>
        </p:nvSpPr>
        <p:spPr>
          <a:xfrm>
            <a:off x="4560831" y="6237312"/>
            <a:ext cx="4398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Exp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. </a:t>
            </a:r>
            <a:r>
              <a:rPr lang="en-US" altLang="ja-JP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ja-JP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Takechi</a:t>
            </a:r>
            <a:r>
              <a:rPr lang="en-US" altLang="ja-JP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PRC 90, 061305(R) (2014).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1520" y="1268760"/>
            <a:ext cx="325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Deformation effect is significant for </a:t>
            </a:r>
            <a:r>
              <a:rPr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altLang="ja-JP" sz="2400" baseline="-25000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2492896"/>
            <a:ext cx="325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sz="2400" dirty="0">
                <a:solidFill>
                  <a:srgbClr val="4D4D4D"/>
                </a:solidFill>
              </a:rPr>
              <a:t>AMD well reproduces the measured </a:t>
            </a:r>
            <a:r>
              <a:rPr lang="en-US" altLang="ja-JP" sz="2400" dirty="0" err="1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>
                <a:solidFill>
                  <a:srgbClr val="4D4D4D"/>
                </a:solidFill>
              </a:rPr>
              <a:t>R</a:t>
            </a:r>
            <a:r>
              <a:rPr lang="en-US" altLang="ja-JP" sz="2400" dirty="0">
                <a:solidFill>
                  <a:srgbClr val="4D4D4D"/>
                </a:solidFill>
              </a:rPr>
              <a:t>.</a:t>
            </a:r>
            <a:endParaRPr lang="ja-JP" altLang="en-US" sz="2400" baseline="-25000" dirty="0">
              <a:solidFill>
                <a:srgbClr val="4D4D4D"/>
              </a:solidFill>
            </a:endParaRPr>
          </a:p>
        </p:txBody>
      </p:sp>
      <p:sp>
        <p:nvSpPr>
          <p:cNvPr id="75" name="上下矢印 74"/>
          <p:cNvSpPr/>
          <p:nvPr/>
        </p:nvSpPr>
        <p:spPr>
          <a:xfrm>
            <a:off x="7475488" y="3019809"/>
            <a:ext cx="134811" cy="471913"/>
          </a:xfrm>
          <a:prstGeom prst="upDownArrow">
            <a:avLst>
              <a:gd name="adj1" fmla="val 50000"/>
              <a:gd name="adj2" fmla="val 90038"/>
            </a:avLst>
          </a:prstGeom>
          <a:solidFill>
            <a:srgbClr val="92D050"/>
          </a:soli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7242827" y="1674117"/>
            <a:ext cx="1303900" cy="555679"/>
            <a:chOff x="7434094" y="2132856"/>
            <a:chExt cx="1133351" cy="502697"/>
          </a:xfrm>
        </p:grpSpPr>
        <p:sp>
          <p:nvSpPr>
            <p:cNvPr id="78" name="円/楕円 77"/>
            <p:cNvSpPr/>
            <p:nvPr/>
          </p:nvSpPr>
          <p:spPr>
            <a:xfrm>
              <a:off x="8216980" y="2285087"/>
              <a:ext cx="350465" cy="350466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7434094" y="2132856"/>
              <a:ext cx="826524" cy="41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baseline="30000" dirty="0">
                  <a:solidFill>
                    <a:prstClr val="black"/>
                  </a:solidFill>
                </a:rPr>
                <a:t>37</a:t>
              </a:r>
              <a:r>
                <a:rPr lang="en-US" altLang="ja-JP" sz="2400" b="1" dirty="0">
                  <a:solidFill>
                    <a:prstClr val="black"/>
                  </a:solidFill>
                </a:rPr>
                <a:t>Mg?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0" name="上下矢印 79"/>
          <p:cNvSpPr/>
          <p:nvPr/>
        </p:nvSpPr>
        <p:spPr>
          <a:xfrm>
            <a:off x="8147640" y="2043981"/>
            <a:ext cx="185669" cy="612236"/>
          </a:xfrm>
          <a:prstGeom prst="upDownArrow">
            <a:avLst>
              <a:gd name="adj1" fmla="val 36347"/>
              <a:gd name="adj2" fmla="val 81720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860032" y="1038730"/>
            <a:ext cx="4099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>
                <a:solidFill>
                  <a:srgbClr val="4D4D4D"/>
                </a:solidFill>
              </a:rPr>
              <a:t>A</a:t>
            </a:r>
            <a:r>
              <a:rPr lang="en-US" altLang="ja-JP" sz="2400" dirty="0">
                <a:solidFill>
                  <a:srgbClr val="4D4D4D"/>
                </a:solidFill>
              </a:rPr>
              <a:t>Mg+</a:t>
            </a:r>
            <a:r>
              <a:rPr lang="en-US" altLang="ja-JP" sz="2400" baseline="30000" dirty="0">
                <a:solidFill>
                  <a:srgbClr val="4D4D4D"/>
                </a:solidFill>
              </a:rPr>
              <a:t>12</a:t>
            </a:r>
            <a:r>
              <a:rPr lang="en-US" altLang="ja-JP" sz="2400" dirty="0">
                <a:solidFill>
                  <a:srgbClr val="4D4D4D"/>
                </a:solidFill>
              </a:rPr>
              <a:t>C, </a:t>
            </a:r>
            <a:r>
              <a:rPr lang="en-US" altLang="ja-JP" sz="2400" i="1" dirty="0" err="1">
                <a:solidFill>
                  <a:srgbClr val="4D4D4D"/>
                </a:solidFill>
              </a:rPr>
              <a:t>E</a:t>
            </a:r>
            <a:r>
              <a:rPr lang="en-US" altLang="ja-JP" sz="2400" baseline="-25000" dirty="0" err="1">
                <a:solidFill>
                  <a:srgbClr val="4D4D4D"/>
                </a:solidFill>
              </a:rPr>
              <a:t>lab</a:t>
            </a:r>
            <a:r>
              <a:rPr lang="en-US" altLang="ja-JP" sz="2400" dirty="0">
                <a:solidFill>
                  <a:srgbClr val="4D4D4D"/>
                </a:solidFill>
              </a:rPr>
              <a:t>=240MeV/nucleon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2271" y="40899"/>
            <a:ext cx="5848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Results: </a:t>
            </a:r>
            <a:r>
              <a:rPr lang="en-US" altLang="ja-JP" sz="4400" dirty="0" err="1">
                <a:solidFill>
                  <a:schemeClr val="bg1"/>
                </a:solidFill>
              </a:rPr>
              <a:t>σ</a:t>
            </a:r>
            <a:r>
              <a:rPr lang="en-US" altLang="ja-JP" sz="4400" baseline="-25000" dirty="0" err="1">
                <a:solidFill>
                  <a:schemeClr val="bg1"/>
                </a:solidFill>
              </a:rPr>
              <a:t>R</a:t>
            </a:r>
            <a:r>
              <a:rPr lang="en-US" altLang="ja-JP" sz="4400" dirty="0">
                <a:solidFill>
                  <a:schemeClr val="bg1"/>
                </a:solidFill>
              </a:rPr>
              <a:t> for Mg (Z=12)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50605" y="2878901"/>
            <a:ext cx="1981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AMD</a:t>
            </a:r>
          </a:p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(w/ deformation)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54529" y="4509120"/>
            <a:ext cx="2111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00FF"/>
                </a:solidFill>
              </a:rPr>
              <a:t>spherical-HF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algn="ctr"/>
            <a:r>
              <a:rPr kumimoji="1" lang="en-US" altLang="ja-JP" sz="2000" dirty="0">
                <a:solidFill>
                  <a:srgbClr val="0000FF"/>
                </a:solidFill>
              </a:rPr>
              <a:t>(w/o deformation)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cxnSp>
        <p:nvCxnSpPr>
          <p:cNvPr id="17" name="直線コネクタ 16"/>
          <p:cNvCxnSpPr>
            <a:stCxn id="15" idx="2"/>
          </p:cNvCxnSpPr>
          <p:nvPr/>
        </p:nvCxnSpPr>
        <p:spPr>
          <a:xfrm>
            <a:off x="5841229" y="3648342"/>
            <a:ext cx="603129" cy="458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228184" y="4638265"/>
            <a:ext cx="326345" cy="25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5260428" y="1842392"/>
            <a:ext cx="2248763" cy="1413374"/>
            <a:chOff x="5260428" y="1842392"/>
            <a:chExt cx="2248763" cy="1413374"/>
          </a:xfrm>
        </p:grpSpPr>
        <p:cxnSp>
          <p:nvCxnSpPr>
            <p:cNvPr id="36" name="直線コネクタ 35"/>
            <p:cNvCxnSpPr>
              <a:stCxn id="6" idx="3"/>
              <a:endCxn id="75" idx="2"/>
            </p:cNvCxnSpPr>
            <p:nvPr/>
          </p:nvCxnSpPr>
          <p:spPr>
            <a:xfrm>
              <a:off x="6941547" y="2319475"/>
              <a:ext cx="567644" cy="9362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角丸四角形 5"/>
            <p:cNvSpPr/>
            <p:nvPr/>
          </p:nvSpPr>
          <p:spPr>
            <a:xfrm>
              <a:off x="5260428" y="1842392"/>
              <a:ext cx="1681119" cy="954166"/>
            </a:xfrm>
            <a:prstGeom prst="round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</a:rPr>
                <a:t>due to </a:t>
              </a:r>
            </a:p>
            <a:p>
              <a:pPr algn="ctr"/>
              <a:r>
                <a:rPr lang="en-US" altLang="ja-JP" sz="2400" dirty="0">
                  <a:solidFill>
                    <a:prstClr val="black"/>
                  </a:solidFill>
                </a:rPr>
                <a:t>deformation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1520" y="3717032"/>
            <a:ext cx="3474938" cy="2013586"/>
            <a:chOff x="251520" y="3717032"/>
            <a:chExt cx="3474938" cy="2013586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251520" y="3717032"/>
              <a:ext cx="3069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altLang="ja-JP" sz="2400" dirty="0">
                  <a:solidFill>
                    <a:srgbClr val="4D4D4D"/>
                  </a:solidFill>
                </a:rPr>
                <a:t>For </a:t>
              </a:r>
              <a:r>
                <a:rPr lang="en-US" altLang="ja-JP" sz="2400" baseline="30000" dirty="0">
                  <a:solidFill>
                    <a:srgbClr val="0070C0"/>
                  </a:solidFill>
                </a:rPr>
                <a:t>37</a:t>
              </a:r>
              <a:r>
                <a:rPr lang="en-US" altLang="ja-JP" sz="2400" dirty="0">
                  <a:solidFill>
                    <a:srgbClr val="0070C0"/>
                  </a:solidFill>
                </a:rPr>
                <a:t>Mg</a:t>
              </a:r>
              <a:r>
                <a:rPr lang="en-US" altLang="ja-JP" sz="2400" dirty="0">
                  <a:solidFill>
                    <a:srgbClr val="4D4D4D"/>
                  </a:solidFill>
                </a:rPr>
                <a:t>, AMD underestimates the experimental data.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85067" y="4897851"/>
              <a:ext cx="2794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>
                  <a:solidFill>
                    <a:srgbClr val="0070C0"/>
                  </a:solidFill>
                </a:rPr>
                <a:t>“Deformed halo”?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270512" y="5353784"/>
              <a:ext cx="3455946" cy="376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 </a:t>
              </a:r>
              <a:r>
                <a:rPr lang="en-US" altLang="ja-JP" sz="14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Takechi</a:t>
              </a:r>
              <a:r>
                <a:rPr lang="en-US" altLang="ja-JP" sz="1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PRC 90, 061305(R) (2014).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851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2271" y="40899"/>
            <a:ext cx="6716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AMD results for Mg isotopes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53547"/>
            <a:ext cx="2455051" cy="24452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44983" y="314445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B.E./nucleon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7" y="4117211"/>
            <a:ext cx="2409376" cy="23899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417024" y="5414699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/>
              <a:t>S</a:t>
            </a:r>
            <a:r>
              <a:rPr kumimoji="1" lang="en-US" altLang="ja-JP" sz="3200" i="1" baseline="-25000" dirty="0"/>
              <a:t>n</a:t>
            </a:r>
            <a:endParaRPr kumimoji="1" lang="ja-JP" altLang="en-US" sz="3200" i="1" baseline="-25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618022" y="5259102"/>
            <a:ext cx="3857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Exp.</a:t>
            </a:r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P. </a:t>
            </a:r>
            <a:r>
              <a:rPr lang="en-US" altLang="ja-JP" sz="14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Doornenbal</a:t>
            </a:r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PRL111, 212502 (2013).</a:t>
            </a:r>
            <a:endParaRPr lang="ja-JP" altLang="en-US" sz="14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64523" y="6507159"/>
            <a:ext cx="3330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Exp.</a:t>
            </a:r>
            <a:r>
              <a:rPr lang="en-US" altLang="ja-JP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ja-JP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G. Audi et al., Chin. Phys. C </a:t>
            </a:r>
            <a:r>
              <a:rPr lang="fr-FR" altLang="ja-JP" sz="12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fr-FR" altLang="ja-JP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1157 (2012).</a:t>
            </a:r>
            <a:endParaRPr lang="ja-JP" altLang="en-US" sz="12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427984" y="6083535"/>
            <a:ext cx="3796785" cy="554272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AMD is highly reliable!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99827" y="951111"/>
            <a:ext cx="8114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/>
              <a:t>AMD is applied to calculate B.E./nucleon, </a:t>
            </a:r>
            <a:r>
              <a:rPr lang="en-US" altLang="ja-JP" sz="2400" i="1" dirty="0"/>
              <a:t>S</a:t>
            </a:r>
            <a:r>
              <a:rPr lang="en-US" altLang="ja-JP" sz="2400" i="1" baseline="-25000" dirty="0"/>
              <a:t>n</a:t>
            </a:r>
            <a:r>
              <a:rPr lang="en-US" altLang="ja-JP" sz="2400" dirty="0"/>
              <a:t>, </a:t>
            </a:r>
            <a:r>
              <a:rPr lang="en-US" altLang="ja-JP" sz="2400" i="1" dirty="0"/>
              <a:t>E</a:t>
            </a:r>
            <a:r>
              <a:rPr lang="en-US" altLang="ja-JP" sz="2400" dirty="0"/>
              <a:t>(2+) and </a:t>
            </a:r>
            <a:r>
              <a:rPr lang="en-US" altLang="ja-JP" sz="2400" i="1" dirty="0"/>
              <a:t>E</a:t>
            </a:r>
            <a:r>
              <a:rPr lang="en-US" altLang="ja-JP" sz="2400" dirty="0"/>
              <a:t>(4+).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689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044000"/>
            <a:ext cx="4219575" cy="457200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79512" y="33099"/>
            <a:ext cx="6347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Deformation parameter β</a:t>
            </a:r>
            <a:r>
              <a:rPr lang="en-US" altLang="ja-JP" sz="44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31580" y="980728"/>
            <a:ext cx="3736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Times New Roman" panose="02020603050405020304" pitchFamily="18" charset="0"/>
              </a:rPr>
              <a:t>Experimental data on B(E2)</a:t>
            </a:r>
            <a:r>
              <a:rPr lang="ja-JP" altLang="en-US" sz="1200" b="1" dirty="0">
                <a:latin typeface="Times New Roman" panose="02020603050405020304" pitchFamily="18" charset="0"/>
              </a:rPr>
              <a:t> （</a:t>
            </a:r>
            <a:r>
              <a:rPr lang="en-US" altLang="ja-JP" sz="1200" b="1" dirty="0">
                <a:latin typeface="Times New Roman" panose="02020603050405020304" pitchFamily="18" charset="0"/>
              </a:rPr>
              <a:t>β</a:t>
            </a:r>
            <a:r>
              <a:rPr lang="en-US" altLang="ja-JP" sz="1200" b="1" baseline="-25000" dirty="0">
                <a:latin typeface="Times New Roman" panose="02020603050405020304" pitchFamily="18" charset="0"/>
              </a:rPr>
              <a:t>2</a:t>
            </a:r>
            <a:r>
              <a:rPr lang="ja-JP" altLang="en-US" sz="1200" b="1" dirty="0">
                <a:latin typeface="Times New Roman" panose="02020603050405020304" pitchFamily="18" charset="0"/>
              </a:rPr>
              <a:t>）</a:t>
            </a:r>
            <a:endParaRPr lang="en-US" altLang="ja-JP" sz="1200" b="1" dirty="0">
              <a:latin typeface="Times New Roman" panose="02020603050405020304" pitchFamily="18" charset="0"/>
            </a:endParaRPr>
          </a:p>
          <a:p>
            <a:r>
              <a:rPr lang="en-US" altLang="ja-JP" sz="1200" i="1" dirty="0">
                <a:latin typeface="Times New Roman" panose="02020603050405020304" pitchFamily="18" charset="0"/>
              </a:rPr>
              <a:t>T. </a:t>
            </a:r>
            <a:r>
              <a:rPr lang="en-US" altLang="ja-JP" sz="1200" i="1" dirty="0" err="1">
                <a:latin typeface="Times New Roman" panose="02020603050405020304" pitchFamily="18" charset="0"/>
              </a:rPr>
              <a:t>Motobayashi</a:t>
            </a:r>
            <a:r>
              <a:rPr lang="en-US" altLang="ja-JP" sz="1200" i="1" dirty="0">
                <a:latin typeface="Times New Roman" panose="02020603050405020304" pitchFamily="18" charset="0"/>
              </a:rPr>
              <a:t> et al., Phys. Lett. B 346, 9 (1995).</a:t>
            </a:r>
          </a:p>
          <a:p>
            <a:r>
              <a:rPr lang="en-US" altLang="ja-JP" sz="1200" i="1" dirty="0">
                <a:latin typeface="Times New Roman" panose="02020603050405020304" pitchFamily="18" charset="0"/>
              </a:rPr>
              <a:t>B.V. </a:t>
            </a:r>
            <a:r>
              <a:rPr lang="en-US" altLang="ja-JP" sz="1200" i="1" dirty="0" err="1">
                <a:latin typeface="Times New Roman" panose="02020603050405020304" pitchFamily="18" charset="0"/>
              </a:rPr>
              <a:t>Pritychenko</a:t>
            </a:r>
            <a:r>
              <a:rPr lang="en-US" altLang="ja-JP" sz="1200" i="1" dirty="0">
                <a:latin typeface="Times New Roman" panose="02020603050405020304" pitchFamily="18" charset="0"/>
              </a:rPr>
              <a:t> et al., Phys. Lett. B 461, 322 (1999).</a:t>
            </a:r>
          </a:p>
          <a:p>
            <a:r>
              <a:rPr lang="en-US" altLang="ja-JP" sz="1200" i="1" dirty="0">
                <a:latin typeface="Times New Roman" panose="02020603050405020304" pitchFamily="18" charset="0"/>
              </a:rPr>
              <a:t>V. </a:t>
            </a:r>
            <a:r>
              <a:rPr lang="en-US" altLang="ja-JP" sz="1200" i="1" dirty="0" err="1">
                <a:latin typeface="Times New Roman" panose="02020603050405020304" pitchFamily="18" charset="0"/>
              </a:rPr>
              <a:t>Chist</a:t>
            </a:r>
            <a:r>
              <a:rPr lang="en-US" altLang="ja-JP" sz="1200" i="1" dirty="0" err="1">
                <a:latin typeface="CMR9"/>
              </a:rPr>
              <a:t>e</a:t>
            </a:r>
            <a:r>
              <a:rPr lang="en-US" altLang="ja-JP" sz="1200" i="1" dirty="0">
                <a:latin typeface="CMR9"/>
              </a:rPr>
              <a:t> </a:t>
            </a:r>
            <a:r>
              <a:rPr lang="en-US" altLang="ja-JP" sz="1200" i="1" dirty="0">
                <a:latin typeface="Times New Roman" panose="02020603050405020304" pitchFamily="18" charset="0"/>
              </a:rPr>
              <a:t>et al., Phys. Lett. B 514, 233 (2001).</a:t>
            </a:r>
          </a:p>
          <a:p>
            <a:r>
              <a:rPr lang="en-US" altLang="ja-JP" sz="1200" i="1" dirty="0">
                <a:latin typeface="Times New Roman" panose="02020603050405020304" pitchFamily="18" charset="0"/>
              </a:rPr>
              <a:t>S. Raman et al., At. Data </a:t>
            </a:r>
            <a:r>
              <a:rPr lang="en-US" altLang="ja-JP" sz="1200" i="1" dirty="0" err="1">
                <a:latin typeface="Times New Roman" panose="02020603050405020304" pitchFamily="18" charset="0"/>
              </a:rPr>
              <a:t>Nucl</a:t>
            </a:r>
            <a:r>
              <a:rPr lang="en-US" altLang="ja-JP" sz="1200" i="1" dirty="0">
                <a:latin typeface="Times New Roman" panose="02020603050405020304" pitchFamily="18" charset="0"/>
              </a:rPr>
              <a:t>. Data Tables 78, 1 (2001).</a:t>
            </a:r>
          </a:p>
          <a:p>
            <a:r>
              <a:rPr lang="en-US" altLang="ja-JP" sz="1200" i="1" dirty="0">
                <a:latin typeface="Times New Roman" panose="02020603050405020304" pitchFamily="18" charset="0"/>
              </a:rPr>
              <a:t>O. </a:t>
            </a:r>
            <a:r>
              <a:rPr lang="en-US" altLang="ja-JP" sz="1200" i="1" dirty="0" err="1">
                <a:latin typeface="Times New Roman" panose="02020603050405020304" pitchFamily="18" charset="0"/>
              </a:rPr>
              <a:t>Niedermaier</a:t>
            </a:r>
            <a:r>
              <a:rPr lang="en-US" altLang="ja-JP" sz="1200" i="1" dirty="0">
                <a:latin typeface="Times New Roman" panose="02020603050405020304" pitchFamily="18" charset="0"/>
              </a:rPr>
              <a:t> et al., Phys. Rev. Lett. 94, 172501 (2005).</a:t>
            </a:r>
          </a:p>
          <a:p>
            <a:r>
              <a:rPr lang="en-US" altLang="ja-JP" sz="1200" i="1" dirty="0">
                <a:latin typeface="Times New Roman" panose="02020603050405020304" pitchFamily="18" charset="0"/>
              </a:rPr>
              <a:t>H. Iwasaki et al., Phys. Lett. B 522, 227 (2001)</a:t>
            </a:r>
            <a:endParaRPr lang="ja-JP" alt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角丸四角形 33"/>
              <p:cNvSpPr/>
              <p:nvPr/>
            </p:nvSpPr>
            <p:spPr>
              <a:xfrm>
                <a:off x="139619" y="2492896"/>
                <a:ext cx="4106241" cy="721327"/>
              </a:xfrm>
              <a:prstGeom prst="roundRect">
                <a:avLst/>
              </a:prstGeom>
              <a:ln>
                <a:solidFill>
                  <a:srgbClr val="006400"/>
                </a:solidFill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i="1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ja-JP" i="1" smtClean="0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2;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i="0">
                                  <a:latin typeface="Cambria Math" panose="02040503050406030204" pitchFamily="18" charset="0"/>
                                </a:rPr>
                                <m:t>gs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4" name="角丸四角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19" y="2492896"/>
                <a:ext cx="4106241" cy="72132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6400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27584" y="3233373"/>
                <a:ext cx="3187860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rgbClr val="006400"/>
                        </a:solidFill>
                        <a:latin typeface="Cambria Math" panose="02040503050406030204" pitchFamily="18" charset="0"/>
                      </a:rPr>
                      <m:t>=1.2×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kumimoji="1" lang="ja-JP" altLang="en-US" sz="2000" dirty="0">
                    <a:solidFill>
                      <a:srgbClr val="0064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006400"/>
                    </a:solidFill>
                  </a:rPr>
                  <a:t>(Too small!)</a:t>
                </a:r>
                <a:endParaRPr kumimoji="1" lang="en-US" altLang="ja-JP" sz="2000" dirty="0">
                  <a:solidFill>
                    <a:srgbClr val="0064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33373"/>
                <a:ext cx="3187860" cy="411651"/>
              </a:xfrm>
              <a:prstGeom prst="rect">
                <a:avLst/>
              </a:prstGeom>
              <a:blipFill>
                <a:blip r:embed="rId6"/>
                <a:stretch>
                  <a:fillRect t="-4412" r="-1338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00" y="1044000"/>
            <a:ext cx="4219575" cy="4572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7544" y="5094611"/>
            <a:ext cx="371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They are consistent with AMD.</a:t>
            </a:r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1187624" y="5760016"/>
            <a:ext cx="6838883" cy="900385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Simultaneous analysis of B(E2) and &lt;r</a:t>
            </a:r>
            <a:r>
              <a:rPr lang="en-US" altLang="ja-JP" sz="2400" baseline="30000" dirty="0">
                <a:solidFill>
                  <a:schemeClr val="tx1"/>
                </a:solidFill>
              </a:rPr>
              <a:t>2</a:t>
            </a:r>
            <a:r>
              <a:rPr lang="en-US" altLang="ja-JP" sz="2400" dirty="0">
                <a:solidFill>
                  <a:schemeClr val="tx1"/>
                </a:solidFill>
              </a:rPr>
              <a:t>&gt; is important for estimating the deformation precisely.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39619" y="3789040"/>
            <a:ext cx="4403856" cy="1277290"/>
            <a:chOff x="139619" y="3789040"/>
            <a:chExt cx="4403856" cy="1277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角丸四角形 36"/>
                <p:cNvSpPr/>
                <p:nvPr/>
              </p:nvSpPr>
              <p:spPr>
                <a:xfrm>
                  <a:off x="139619" y="3789040"/>
                  <a:ext cx="4106241" cy="721327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2;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i="0">
                                    <a:latin typeface="Cambria Math" panose="02040503050406030204" pitchFamily="18" charset="0"/>
                                  </a:rPr>
                                  <m:t>gs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7" name="角丸四角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19" y="3789040"/>
                  <a:ext cx="4106241" cy="721327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正方形/長方形 3"/>
            <p:cNvSpPr/>
            <p:nvPr/>
          </p:nvSpPr>
          <p:spPr>
            <a:xfrm>
              <a:off x="251520" y="4543110"/>
              <a:ext cx="4291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i="1" dirty="0">
                  <a:latin typeface="Times New Roman" panose="02020603050405020304" pitchFamily="18" charset="0"/>
                </a:rPr>
                <a:t>Transformation of the deformation parameter:</a:t>
              </a:r>
            </a:p>
            <a:p>
              <a:r>
                <a:rPr lang="en-US" altLang="ja-JP" sz="1400" i="1" dirty="0">
                  <a:latin typeface="Times New Roman" panose="02020603050405020304" pitchFamily="18" charset="0"/>
                </a:rPr>
                <a:t>M. Shimada, SW, S. </a:t>
              </a:r>
              <a:r>
                <a:rPr lang="en-US" altLang="ja-JP" sz="1400" i="1" dirty="0" err="1">
                  <a:latin typeface="Times New Roman" panose="02020603050405020304" pitchFamily="18" charset="0"/>
                </a:rPr>
                <a:t>Tagami</a:t>
              </a:r>
              <a:r>
                <a:rPr lang="en-US" altLang="ja-JP" sz="1400" i="1" dirty="0">
                  <a:latin typeface="Times New Roman" panose="02020603050405020304" pitchFamily="18" charset="0"/>
                </a:rPr>
                <a:t> et al., PRC</a:t>
              </a:r>
              <a:r>
                <a:rPr lang="en-US" altLang="ja-JP" sz="1400" b="1" i="1" dirty="0">
                  <a:latin typeface="Times New Roman" panose="02020603050405020304" pitchFamily="18" charset="0"/>
                </a:rPr>
                <a:t>93</a:t>
              </a:r>
              <a:r>
                <a:rPr lang="en-US" altLang="ja-JP" sz="1400" i="1" dirty="0">
                  <a:latin typeface="Times New Roman" panose="02020603050405020304" pitchFamily="18" charset="0"/>
                </a:rPr>
                <a:t>, 064314 (2016).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2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07103" y="5976174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i="1" dirty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altLang="ja-JP" sz="1600" i="1" dirty="0" err="1">
                <a:latin typeface="Times New Roman" pitchFamily="18" charset="0"/>
                <a:cs typeface="Times New Roman" pitchFamily="18" charset="0"/>
              </a:rPr>
              <a:t>Minomo</a:t>
            </a:r>
            <a:r>
              <a:rPr lang="en-US" altLang="ja-JP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i="1" dirty="0">
                <a:latin typeface="Times New Roman" pitchFamily="18" charset="0"/>
                <a:cs typeface="Times New Roman" pitchFamily="18" charset="0"/>
              </a:rPr>
              <a:t>et al., PRL108, 052503 (2012).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1600" i="1" dirty="0">
                <a:latin typeface="Times New Roman" pitchFamily="18" charset="0"/>
                <a:cs typeface="Times New Roman" pitchFamily="18" charset="0"/>
              </a:rPr>
              <a:t>T. Sumi et al., PRC85, 064613 (2012).</a:t>
            </a:r>
            <a:endParaRPr lang="ja-JP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41189" y="339295"/>
            <a:ext cx="5504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We combine the result of Mg(Z=12</a:t>
            </a:r>
            <a:r>
              <a:rPr lang="en-US" altLang="ja-JP" sz="2800" dirty="0"/>
              <a:t>) with that of Ne(Z=10),</a:t>
            </a:r>
            <a:endParaRPr kumimoji="1" lang="en-US" altLang="ja-JP" sz="2800" dirty="0"/>
          </a:p>
          <a:p>
            <a:r>
              <a:rPr kumimoji="1" lang="en-US" altLang="ja-JP" sz="2800" dirty="0"/>
              <a:t>and discuss the island </a:t>
            </a:r>
            <a:r>
              <a:rPr lang="en-US" altLang="ja-JP" sz="2800" dirty="0"/>
              <a:t>of inversion</a:t>
            </a:r>
            <a:r>
              <a:rPr kumimoji="1" lang="en-US" altLang="ja-JP" sz="2800" dirty="0"/>
              <a:t>.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4703" t="22700" r="55467" b="54200"/>
          <a:stretch/>
        </p:blipFill>
        <p:spPr>
          <a:xfrm>
            <a:off x="683568" y="2243658"/>
            <a:ext cx="8340908" cy="2698529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 flipV="1">
            <a:off x="5420330" y="2369966"/>
            <a:ext cx="0" cy="20671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5084202" y="2385399"/>
            <a:ext cx="0" cy="20517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517715" y="1957308"/>
            <a:ext cx="163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>
                <a:solidFill>
                  <a:srgbClr val="00B050"/>
                </a:solidFill>
              </a:rPr>
              <a:t>N</a:t>
            </a:r>
            <a:r>
              <a:rPr lang="en-US" altLang="ja-JP" dirty="0">
                <a:solidFill>
                  <a:srgbClr val="00B050"/>
                </a:solidFill>
              </a:rPr>
              <a:t>=20 magicity?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41748" y="1990861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>
                <a:solidFill>
                  <a:srgbClr val="00B050"/>
                </a:solidFill>
              </a:rPr>
              <a:t>N</a:t>
            </a:r>
            <a:r>
              <a:rPr lang="en-US" altLang="ja-JP" dirty="0">
                <a:solidFill>
                  <a:srgbClr val="00B050"/>
                </a:solidFill>
              </a:rPr>
              <a:t>=28 magicity?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3875561" y="4944126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842016" y="4978267"/>
            <a:ext cx="202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Neutron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endParaRPr kumimoji="1" lang="ja-JP" altLang="en-US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rot="16200000">
            <a:off x="-247699" y="3354205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 rot="16200000">
            <a:off x="-523542" y="3167967"/>
            <a:ext cx="181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Proton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endParaRPr kumimoji="1" lang="ja-JP" altLang="en-US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747923" y="3796162"/>
            <a:ext cx="4345328" cy="339588"/>
          </a:xfrm>
          <a:prstGeom prst="rect">
            <a:avLst/>
          </a:prstGeom>
          <a:solidFill>
            <a:srgbClr val="FF00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2390815" y="3127263"/>
            <a:ext cx="5041578" cy="334238"/>
          </a:xfrm>
          <a:prstGeom prst="rect">
            <a:avLst/>
          </a:prstGeom>
          <a:solidFill>
            <a:schemeClr val="accent6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1636812" y="2983127"/>
            <a:ext cx="1493851" cy="715089"/>
          </a:xfrm>
          <a:prstGeom prst="wedgeRoundRectCallout">
            <a:avLst>
              <a:gd name="adj1" fmla="val 42400"/>
              <a:gd name="adj2" fmla="val 82908"/>
              <a:gd name="adj3" fmla="val 16667"/>
            </a:avLst>
          </a:prstGeom>
          <a:solidFill>
            <a:srgbClr val="FF99FF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3600" b="1" baseline="30000" dirty="0">
                <a:solidFill>
                  <a:schemeClr val="tx1"/>
                </a:solidFill>
              </a:rPr>
              <a:t>20-32</a:t>
            </a:r>
            <a:r>
              <a:rPr lang="en-US" altLang="ja-JP" sz="3600" b="1" dirty="0">
                <a:solidFill>
                  <a:schemeClr val="tx1"/>
                </a:solidFill>
              </a:rPr>
              <a:t>Ne</a:t>
            </a:r>
            <a:endParaRPr lang="ja-JP" altLang="en-US" sz="3600" dirty="0"/>
          </a:p>
        </p:txBody>
      </p:sp>
      <p:sp>
        <p:nvSpPr>
          <p:cNvPr id="53" name="角丸四角形吹き出し 52"/>
          <p:cNvSpPr/>
          <p:nvPr/>
        </p:nvSpPr>
        <p:spPr>
          <a:xfrm>
            <a:off x="2390815" y="2111357"/>
            <a:ext cx="1432246" cy="646986"/>
          </a:xfrm>
          <a:prstGeom prst="wedgeRoundRectCallout">
            <a:avLst>
              <a:gd name="adj1" fmla="val 53992"/>
              <a:gd name="adj2" fmla="val 12045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3200" b="1" baseline="30000" dirty="0">
                <a:solidFill>
                  <a:schemeClr val="tx1"/>
                </a:solidFill>
              </a:rPr>
              <a:t>24-38</a:t>
            </a:r>
            <a:r>
              <a:rPr lang="en-US" altLang="ja-JP" sz="3200" b="1" dirty="0">
                <a:solidFill>
                  <a:schemeClr val="tx1"/>
                </a:solidFill>
              </a:rPr>
              <a:t>Mg</a:t>
            </a:r>
            <a:endParaRPr lang="ja-JP" altLang="en-US" sz="3200" dirty="0"/>
          </a:p>
        </p:txBody>
      </p:sp>
      <p:sp>
        <p:nvSpPr>
          <p:cNvPr id="54" name="角丸四角形 53"/>
          <p:cNvSpPr/>
          <p:nvPr/>
        </p:nvSpPr>
        <p:spPr>
          <a:xfrm>
            <a:off x="5019028" y="3081345"/>
            <a:ext cx="1153506" cy="1114966"/>
          </a:xfrm>
          <a:prstGeom prst="roundRect">
            <a:avLst/>
          </a:prstGeom>
          <a:solidFill>
            <a:schemeClr val="accent4">
              <a:lumMod val="75000"/>
              <a:alpha val="6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47087" y="3273154"/>
            <a:ext cx="116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Island of</a:t>
            </a:r>
          </a:p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Inversion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8100392" y="2369966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7793338" y="2369966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>
          <a:xfrm>
            <a:off x="154912" y="1904441"/>
            <a:ext cx="8770313" cy="3535491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20324" y="5692729"/>
            <a:ext cx="2845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latin typeface="Times New Roman" pitchFamily="18" charset="0"/>
                <a:cs typeface="Times New Roman" pitchFamily="18" charset="0"/>
              </a:rPr>
              <a:t>Previous studies on Ne isotopes</a:t>
            </a:r>
            <a:endParaRPr kumimoji="1" lang="ja-JP" alt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0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58" y="911644"/>
            <a:ext cx="3528000" cy="4273219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5224508" y="4590951"/>
            <a:ext cx="3511890" cy="2211541"/>
            <a:chOff x="5224508" y="4590951"/>
            <a:chExt cx="3511890" cy="221154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224508" y="4590951"/>
              <a:ext cx="3511890" cy="2211541"/>
              <a:chOff x="5224508" y="4590951"/>
              <a:chExt cx="3511890" cy="221154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4508" y="4590951"/>
                <a:ext cx="3511890" cy="2211541"/>
              </a:xfrm>
              <a:prstGeom prst="rect">
                <a:avLst/>
              </a:prstGeom>
            </p:spPr>
          </p:pic>
          <p:sp>
            <p:nvSpPr>
              <p:cNvPr id="26" name="テキスト ボックス 25"/>
              <p:cNvSpPr txBox="1"/>
              <p:nvPr/>
            </p:nvSpPr>
            <p:spPr>
              <a:xfrm>
                <a:off x="5911577" y="5044648"/>
                <a:ext cx="591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Mg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6140851" y="5931044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0000FF"/>
                    </a:solidFill>
                  </a:rPr>
                  <a:t>Ne</a:t>
                </a:r>
                <a:endParaRPr kumimoji="1" lang="ja-JP" altLang="en-US" sz="2400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39" name="直線コネクタ 38"/>
            <p:cNvCxnSpPr/>
            <p:nvPr/>
          </p:nvCxnSpPr>
          <p:spPr>
            <a:xfrm>
              <a:off x="8515500" y="4663678"/>
              <a:ext cx="0" cy="1661441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6848940" y="4655344"/>
              <a:ext cx="0" cy="1661441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正方形/長方形 43"/>
            <p:cNvSpPr/>
            <p:nvPr/>
          </p:nvSpPr>
          <p:spPr>
            <a:xfrm>
              <a:off x="6598384" y="4714598"/>
              <a:ext cx="90000" cy="1620000"/>
            </a:xfrm>
            <a:prstGeom prst="rect">
              <a:avLst/>
            </a:prstGeom>
            <a:solidFill>
              <a:schemeClr val="accent4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153150" y="118373"/>
            <a:ext cx="6939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</a:rPr>
              <a:t>Simultaneous analysis of Mg and Ne</a:t>
            </a:r>
            <a:endParaRPr lang="en-US" altLang="ja-JP" sz="3600" baseline="-25000" dirty="0">
              <a:solidFill>
                <a:schemeClr val="bg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848940" y="1124744"/>
            <a:ext cx="0" cy="3530600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472783" y="373084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00B050"/>
                </a:solidFill>
                <a:effectLst>
                  <a:glow rad="139700">
                    <a:schemeClr val="bg1"/>
                  </a:glow>
                </a:effectLst>
              </a:rPr>
              <a:t>N</a:t>
            </a:r>
            <a:r>
              <a:rPr kumimoji="1" lang="en-US" altLang="ja-JP" sz="2400" dirty="0">
                <a:solidFill>
                  <a:srgbClr val="00B050"/>
                </a:solidFill>
                <a:effectLst>
                  <a:glow rad="139700">
                    <a:schemeClr val="bg1"/>
                  </a:glow>
                </a:effectLst>
              </a:rPr>
              <a:t>=20</a:t>
            </a:r>
            <a:endParaRPr kumimoji="1" lang="ja-JP" altLang="en-US" sz="2400" dirty="0">
              <a:solidFill>
                <a:srgbClr val="00B05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8515500" y="1001339"/>
            <a:ext cx="0" cy="3654005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8132046" y="373084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solidFill>
                  <a:srgbClr val="00B050"/>
                </a:solidFill>
                <a:effectLst>
                  <a:glow rad="139700">
                    <a:schemeClr val="bg1"/>
                  </a:glow>
                </a:effectLst>
              </a:rPr>
              <a:t>N</a:t>
            </a:r>
            <a:r>
              <a:rPr kumimoji="1" lang="en-US" altLang="ja-JP" sz="2400" dirty="0">
                <a:solidFill>
                  <a:srgbClr val="00B050"/>
                </a:solidFill>
                <a:effectLst>
                  <a:glow rad="139700">
                    <a:schemeClr val="bg1"/>
                  </a:glow>
                </a:effectLst>
              </a:rPr>
              <a:t>=28</a:t>
            </a:r>
            <a:endParaRPr kumimoji="1" lang="ja-JP" altLang="en-US" sz="2400" dirty="0">
              <a:solidFill>
                <a:srgbClr val="00B05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53697" y="1167135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AMD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433034" y="203123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rgbClr val="0000FF"/>
                </a:solidFill>
              </a:rPr>
              <a:t>sph</a:t>
            </a:r>
            <a:r>
              <a:rPr kumimoji="1" lang="en-US" altLang="ja-JP" sz="2400" dirty="0">
                <a:solidFill>
                  <a:srgbClr val="0000FF"/>
                </a:solidFill>
              </a:rPr>
              <a:t>-HF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599886" y="981020"/>
            <a:ext cx="90000" cy="3744000"/>
          </a:xfrm>
          <a:prstGeom prst="rect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107505" y="1412776"/>
            <a:ext cx="4802981" cy="1292662"/>
            <a:chOff x="5130013" y="4581128"/>
            <a:chExt cx="4802981" cy="1292662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5130013" y="4581128"/>
              <a:ext cx="4802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altLang="ja-JP" sz="2400" dirty="0">
                  <a:solidFill>
                    <a:srgbClr val="4D4D4D"/>
                  </a:solidFill>
                </a:rPr>
                <a:t>Big jump of </a:t>
              </a:r>
              <a:r>
                <a:rPr lang="en-US" altLang="ja-JP" sz="2400" dirty="0" err="1">
                  <a:solidFill>
                    <a:srgbClr val="4D4D4D"/>
                  </a:solidFill>
                </a:rPr>
                <a:t>σ</a:t>
              </a:r>
              <a:r>
                <a:rPr lang="en-US" altLang="ja-JP" sz="2400" baseline="-25000" dirty="0" err="1">
                  <a:solidFill>
                    <a:srgbClr val="4D4D4D"/>
                  </a:solidFill>
                </a:rPr>
                <a:t>R</a:t>
              </a:r>
              <a:r>
                <a:rPr lang="en-US" altLang="ja-JP" sz="2400" dirty="0">
                  <a:solidFill>
                    <a:srgbClr val="4D4D4D"/>
                  </a:solidFill>
                </a:rPr>
                <a:t> from </a:t>
              </a:r>
              <a:r>
                <a:rPr lang="en-US" altLang="ja-JP" sz="2400" i="1" dirty="0">
                  <a:solidFill>
                    <a:srgbClr val="4D4D4D"/>
                  </a:solidFill>
                </a:rPr>
                <a:t>N</a:t>
              </a:r>
              <a:r>
                <a:rPr lang="en-US" altLang="ja-JP" sz="2400" dirty="0">
                  <a:solidFill>
                    <a:srgbClr val="4D4D4D"/>
                  </a:solidFill>
                </a:rPr>
                <a:t>=18 to 19</a:t>
              </a:r>
              <a:endParaRPr kumimoji="1" lang="en-US" altLang="ja-JP" sz="2400" dirty="0">
                <a:solidFill>
                  <a:srgbClr val="4D4D4D"/>
                </a:solidFill>
              </a:endParaRP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altLang="ja-JP" sz="2400" dirty="0">
                  <a:solidFill>
                    <a:srgbClr val="4D4D4D"/>
                  </a:solidFill>
                </a:rPr>
                <a:t>Originated from big jump of β</a:t>
              </a:r>
              <a:r>
                <a:rPr lang="en-US" altLang="ja-JP" sz="2400" baseline="-25000" dirty="0">
                  <a:solidFill>
                    <a:srgbClr val="4D4D4D"/>
                  </a:solidFill>
                </a:rPr>
                <a:t>2</a:t>
              </a:r>
              <a:endParaRPr kumimoji="1" lang="en-US" altLang="ja-JP" sz="2400" dirty="0">
                <a:solidFill>
                  <a:srgbClr val="4D4D4D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841990" y="5412125"/>
              <a:ext cx="2993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chemeClr val="accent6">
                      <a:lumMod val="75000"/>
                    </a:schemeClr>
                  </a:solidFill>
                </a:rPr>
                <a:t>Entrance of IoI is </a:t>
              </a:r>
              <a:r>
                <a:rPr lang="en-US" altLang="ja-JP" sz="2400" i="1" dirty="0">
                  <a:solidFill>
                    <a:schemeClr val="accent6">
                      <a:lumMod val="75000"/>
                    </a:schemeClr>
                  </a:solidFill>
                </a:rPr>
                <a:t>N</a:t>
              </a:r>
              <a:r>
                <a:rPr lang="en-US" altLang="ja-JP" sz="2400" dirty="0">
                  <a:solidFill>
                    <a:schemeClr val="accent6">
                      <a:lumMod val="75000"/>
                    </a:schemeClr>
                  </a:solidFill>
                </a:rPr>
                <a:t>=19</a:t>
              </a:r>
              <a:endParaRPr kumimoji="1" lang="ja-JP" alt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07504" y="3067551"/>
            <a:ext cx="5265106" cy="2809721"/>
            <a:chOff x="182644" y="2916733"/>
            <a:chExt cx="5265106" cy="2809721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182644" y="2916733"/>
              <a:ext cx="5265106" cy="1627805"/>
              <a:chOff x="5187638" y="4331412"/>
              <a:chExt cx="4974340" cy="1627805"/>
            </a:xfrm>
          </p:grpSpPr>
          <p:grpSp>
            <p:nvGrpSpPr>
              <p:cNvPr id="63" name="グループ化 62"/>
              <p:cNvGrpSpPr/>
              <p:nvPr/>
            </p:nvGrpSpPr>
            <p:grpSpPr>
              <a:xfrm>
                <a:off x="5187638" y="4331412"/>
                <a:ext cx="4974340" cy="1627805"/>
                <a:chOff x="5178311" y="4670434"/>
                <a:chExt cx="4974340" cy="1627805"/>
              </a:xfrm>
            </p:grpSpPr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5178311" y="4670434"/>
                  <a:ext cx="49743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ü"/>
                  </a:pPr>
                  <a:r>
                    <a:rPr lang="en-US" altLang="ja-JP" sz="2400" dirty="0">
                      <a:solidFill>
                        <a:srgbClr val="4D4D4D"/>
                      </a:solidFill>
                    </a:rPr>
                    <a:t>Deformation keeps large up to </a:t>
                  </a:r>
                  <a:r>
                    <a:rPr lang="en-US" altLang="ja-JP" sz="2400" i="1" dirty="0">
                      <a:solidFill>
                        <a:srgbClr val="4D4D4D"/>
                      </a:solidFill>
                    </a:rPr>
                    <a:t>N</a:t>
                  </a:r>
                  <a:r>
                    <a:rPr lang="en-US" altLang="ja-JP" sz="2400" dirty="0">
                      <a:solidFill>
                        <a:srgbClr val="4D4D4D"/>
                      </a:solidFill>
                    </a:rPr>
                    <a:t>=28</a:t>
                  </a:r>
                  <a:endParaRPr kumimoji="1" lang="en-US" altLang="ja-JP" sz="2400" dirty="0">
                    <a:solidFill>
                      <a:srgbClr val="4D4D4D"/>
                    </a:solidFill>
                  </a:endParaRPr>
                </a:p>
                <a:p>
                  <a:pPr marL="800100" lvl="2" indent="-342900">
                    <a:buFont typeface="Wingdings" panose="05000000000000000000" pitchFamily="2" charset="2"/>
                    <a:buChar char="Ø"/>
                  </a:pPr>
                  <a:r>
                    <a:rPr lang="en-US" altLang="ja-JP" sz="2400" dirty="0">
                      <a:solidFill>
                        <a:srgbClr val="4D4D4D"/>
                      </a:solidFill>
                    </a:rPr>
                    <a:t>Consistent with </a:t>
                  </a:r>
                  <a:r>
                    <a:rPr lang="en-US" altLang="ja-JP" sz="2400" i="1" dirty="0">
                      <a:solidFill>
                        <a:srgbClr val="4D4D4D"/>
                      </a:solidFill>
                    </a:rPr>
                    <a:t>E</a:t>
                  </a:r>
                  <a:r>
                    <a:rPr lang="en-US" altLang="ja-JP" sz="2400" dirty="0">
                      <a:solidFill>
                        <a:srgbClr val="4D4D4D"/>
                      </a:solidFill>
                    </a:rPr>
                    <a:t>(4+)/</a:t>
                  </a:r>
                  <a:r>
                    <a:rPr lang="en-US" altLang="ja-JP" sz="2400" i="1" dirty="0">
                      <a:solidFill>
                        <a:srgbClr val="4D4D4D"/>
                      </a:solidFill>
                    </a:rPr>
                    <a:t>E</a:t>
                  </a:r>
                  <a:r>
                    <a:rPr lang="en-US" altLang="ja-JP" sz="2400" dirty="0">
                      <a:solidFill>
                        <a:srgbClr val="4D4D4D"/>
                      </a:solidFill>
                    </a:rPr>
                    <a:t>(2+)〜3.1</a:t>
                  </a:r>
                </a:p>
              </p:txBody>
            </p:sp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5600719" y="5836574"/>
                  <a:ext cx="40430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“Peninsula</a:t>
                  </a:r>
                  <a:r>
                    <a:rPr kumimoji="1" lang="en-US" altLang="ja-JP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of large deformation”</a:t>
                  </a:r>
                </a:p>
              </p:txBody>
            </p:sp>
          </p:grpSp>
          <p:sp>
            <p:nvSpPr>
              <p:cNvPr id="64" name="正方形/長方形 63"/>
              <p:cNvSpPr/>
              <p:nvPr/>
            </p:nvSpPr>
            <p:spPr>
              <a:xfrm>
                <a:off x="5663858" y="5128220"/>
                <a:ext cx="4178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P. </a:t>
                </a:r>
                <a:r>
                  <a:rPr lang="en-US" altLang="ja-JP" i="1" dirty="0" err="1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Doornenbal</a:t>
                </a:r>
                <a:r>
                  <a:rPr lang="en-US" altLang="ja-JP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 et al., PRL111, 212502 (2013).</a:t>
                </a:r>
                <a:endParaRPr lang="ja-JP" altLang="en-US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>
              <a:off x="284031" y="4725144"/>
              <a:ext cx="4848055" cy="1001310"/>
              <a:chOff x="284031" y="4725144"/>
              <a:chExt cx="4848055" cy="1001310"/>
            </a:xfrm>
          </p:grpSpPr>
          <p:sp>
            <p:nvSpPr>
              <p:cNvPr id="69" name="正方形/長方形 68"/>
              <p:cNvSpPr/>
              <p:nvPr/>
            </p:nvSpPr>
            <p:spPr>
              <a:xfrm>
                <a:off x="406950" y="4765869"/>
                <a:ext cx="47251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“the so-called island of inversion may not be an island</a:t>
                </a:r>
                <a:r>
                  <a:rPr lang="ja-JP" altLang="en-US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ja-JP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but </a:t>
                </a:r>
                <a:r>
                  <a:rPr lang="en-US" altLang="ja-JP" i="1" dirty="0">
                    <a:solidFill>
                      <a:schemeClr val="accent6">
                        <a:lumMod val="75000"/>
                      </a:schemeClr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a peninsula reaching the drip line</a:t>
                </a:r>
                <a:r>
                  <a:rPr lang="en-US" altLang="ja-JP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”</a:t>
                </a:r>
                <a:endParaRPr lang="ja-JP" altLang="en-US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605959" y="5373255"/>
                <a:ext cx="4518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SW, K. </a:t>
                </a:r>
                <a:r>
                  <a:rPr lang="en-US" altLang="ja-JP" sz="1200" i="1" dirty="0" err="1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Minomo</a:t>
                </a:r>
                <a:r>
                  <a:rPr lang="en-US" altLang="ja-JP" sz="12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, M. Shimada et al., Phys. Rev. C</a:t>
                </a:r>
                <a:r>
                  <a:rPr lang="en-US" altLang="ja-JP" sz="1200" b="1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89</a:t>
                </a:r>
                <a:r>
                  <a:rPr lang="en-US" altLang="ja-JP" sz="12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, 044610 (2014).</a:t>
                </a:r>
              </a:p>
            </p:txBody>
          </p:sp>
          <p:sp>
            <p:nvSpPr>
              <p:cNvPr id="28" name="大かっこ 27"/>
              <p:cNvSpPr/>
              <p:nvPr/>
            </p:nvSpPr>
            <p:spPr>
              <a:xfrm>
                <a:off x="284031" y="4725144"/>
                <a:ext cx="4830104" cy="1001310"/>
              </a:xfrm>
              <a:prstGeom prst="bracketPair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9" name="円/楕円 28"/>
          <p:cNvSpPr/>
          <p:nvPr/>
        </p:nvSpPr>
        <p:spPr>
          <a:xfrm>
            <a:off x="6433984" y="4655344"/>
            <a:ext cx="2192482" cy="9970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19912" y="174525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31</a:t>
            </a:r>
            <a:r>
              <a:rPr kumimoji="1" lang="en-US" altLang="ja-JP" dirty="0"/>
              <a:t>Mg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409514" y="2100918"/>
            <a:ext cx="191515" cy="1039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083139" y="283683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29</a:t>
            </a:r>
            <a:r>
              <a:rPr kumimoji="1" lang="en-US" altLang="ja-JP" dirty="0"/>
              <a:t>Ne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6507216" y="3139190"/>
            <a:ext cx="97623" cy="102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4703" t="22700" r="55467" b="54200"/>
          <a:stretch/>
        </p:blipFill>
        <p:spPr>
          <a:xfrm>
            <a:off x="708168" y="1667593"/>
            <a:ext cx="8340908" cy="2698529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 flipV="1">
            <a:off x="5444930" y="1793901"/>
            <a:ext cx="0" cy="206714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5108802" y="1809334"/>
            <a:ext cx="0" cy="205171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292921" y="124935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i="1" dirty="0">
                <a:solidFill>
                  <a:srgbClr val="00B050"/>
                </a:solidFill>
              </a:rPr>
              <a:t>N</a:t>
            </a:r>
            <a:r>
              <a:rPr lang="en-US" altLang="ja-JP" sz="2400" dirty="0">
                <a:solidFill>
                  <a:srgbClr val="00B050"/>
                </a:solidFill>
              </a:rPr>
              <a:t>=20 magicity?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88585" y="124935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i="1" dirty="0">
                <a:solidFill>
                  <a:srgbClr val="00B050"/>
                </a:solidFill>
              </a:rPr>
              <a:t>N</a:t>
            </a:r>
            <a:r>
              <a:rPr lang="en-US" altLang="ja-JP" sz="2400" dirty="0">
                <a:solidFill>
                  <a:srgbClr val="00B050"/>
                </a:solidFill>
              </a:rPr>
              <a:t>=28 magicity?</a:t>
            </a: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3900161" y="4368061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866616" y="4402202"/>
            <a:ext cx="202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Neutron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endParaRPr kumimoji="1" lang="ja-JP" altLang="en-US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rot="16200000">
            <a:off x="-223099" y="2778140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 rot="16200000">
            <a:off x="-498942" y="2591902"/>
            <a:ext cx="181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Proton number </a:t>
            </a:r>
            <a:r>
              <a:rPr kumimoji="1"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endParaRPr kumimoji="1" lang="ja-JP" altLang="en-US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8124992" y="1793901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7817938" y="1793901"/>
            <a:ext cx="0" cy="10590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>
          <a:xfrm>
            <a:off x="179512" y="1124744"/>
            <a:ext cx="8770313" cy="3739124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2271" y="40899"/>
            <a:ext cx="7230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Peninsula of large deformation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91" y="2541059"/>
            <a:ext cx="3419317" cy="1018759"/>
          </a:xfrm>
          <a:prstGeom prst="rect">
            <a:avLst/>
          </a:prstGeom>
        </p:spPr>
      </p:pic>
      <p:sp>
        <p:nvSpPr>
          <p:cNvPr id="54" name="角丸四角形 53"/>
          <p:cNvSpPr/>
          <p:nvPr/>
        </p:nvSpPr>
        <p:spPr>
          <a:xfrm>
            <a:off x="5043628" y="2486230"/>
            <a:ext cx="1153506" cy="1114966"/>
          </a:xfrm>
          <a:prstGeom prst="roundRect">
            <a:avLst/>
          </a:prstGeom>
          <a:solidFill>
            <a:schemeClr val="accent4">
              <a:lumMod val="75000"/>
              <a:alpha val="6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559244" y="1669991"/>
            <a:ext cx="2973196" cy="8104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800" b="1" i="1" dirty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Peninsula of </a:t>
            </a:r>
          </a:p>
          <a:p>
            <a:pPr>
              <a:lnSpc>
                <a:spcPts val="2800"/>
              </a:lnSpc>
            </a:pPr>
            <a:r>
              <a:rPr lang="en-US" altLang="ja-JP" sz="2800" b="1" i="1" dirty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large deformation</a:t>
            </a:r>
            <a:endParaRPr lang="ja-JP" altLang="en-US" sz="2800" b="1" i="1" dirty="0">
              <a:solidFill>
                <a:schemeClr val="accent6">
                  <a:lumMod val="75000"/>
                </a:schemeClr>
              </a:solidFill>
              <a:effectLst>
                <a:glow rad="444500">
                  <a:schemeClr val="bg1"/>
                </a:glow>
              </a:effectLst>
            </a:endParaRPr>
          </a:p>
        </p:txBody>
      </p:sp>
      <p:sp>
        <p:nvSpPr>
          <p:cNvPr id="31" name="テキスト ボックス 31"/>
          <p:cNvSpPr txBox="1"/>
          <p:nvPr/>
        </p:nvSpPr>
        <p:spPr>
          <a:xfrm rot="1359835">
            <a:off x="7481187" y="2435719"/>
            <a:ext cx="962677" cy="465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40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745155" y="2480469"/>
            <a:ext cx="2652044" cy="1131965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alpha val="64000"/>
                  <a:lumMod val="0"/>
                  <a:lumOff val="100000"/>
                </a:schemeClr>
              </a:gs>
              <a:gs pos="63000">
                <a:schemeClr val="accent4">
                  <a:lumMod val="75000"/>
                  <a:alpha val="64000"/>
                </a:schemeClr>
              </a:gs>
              <a:gs pos="0">
                <a:schemeClr val="accent4">
                  <a:lumMod val="75000"/>
                  <a:alpha val="64000"/>
                </a:schemeClr>
              </a:gs>
            </a:gsLst>
            <a:lin ang="0" scaled="1"/>
            <a:tileRect/>
          </a:gra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0"/>
          <p:cNvSpPr txBox="1"/>
          <p:nvPr/>
        </p:nvSpPr>
        <p:spPr>
          <a:xfrm rot="1359835">
            <a:off x="4366147" y="2385641"/>
            <a:ext cx="953075" cy="466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31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sp>
        <p:nvSpPr>
          <p:cNvPr id="37" name="テキスト ボックス 32"/>
          <p:cNvSpPr txBox="1"/>
          <p:nvPr/>
        </p:nvSpPr>
        <p:spPr>
          <a:xfrm rot="1359835">
            <a:off x="4373290" y="3108080"/>
            <a:ext cx="892591" cy="46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29 </a:t>
            </a:r>
            <a:r>
              <a:rPr lang="en-US" altLang="ja-JP" sz="24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Ne</a:t>
            </a:r>
            <a:endParaRPr lang="ja-JP" altLang="en-US" sz="24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71687" y="2678039"/>
            <a:ext cx="116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Island of</a:t>
            </a:r>
          </a:p>
          <a:p>
            <a:pPr algn="ctr"/>
            <a:r>
              <a:rPr lang="en-US" altLang="ja-JP" sz="2000" b="1" dirty="0">
                <a:solidFill>
                  <a:prstClr val="white"/>
                </a:solidFill>
              </a:rPr>
              <a:t>Inversion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94446" y="5674346"/>
            <a:ext cx="4521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“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Long shore towards </a:t>
            </a:r>
            <a:r>
              <a:rPr lang="en-US" altLang="ja-JP" sz="2400" baseline="30000" dirty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Mg (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=28)</a:t>
            </a:r>
            <a:r>
              <a:rPr lang="en-US" altLang="ja-JP" sz="2400" dirty="0"/>
              <a:t>”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5990" y="6172936"/>
            <a:ext cx="445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N. Kobayashi et al., Phys. </a:t>
            </a:r>
            <a:r>
              <a:rPr lang="en-US" altLang="ja-JP" sz="16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16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242501 (2014).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871079" y="5674346"/>
            <a:ext cx="366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“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Big island of deformation</a:t>
            </a:r>
            <a:r>
              <a:rPr lang="en-US" altLang="ja-JP" sz="2400" dirty="0"/>
              <a:t>”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846086" y="6172936"/>
            <a:ext cx="4287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altLang="ja-JP" sz="16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Caurier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Phys. Rev. C </a:t>
            </a:r>
            <a:r>
              <a:rPr lang="en-US" altLang="ja-JP" sz="16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014302 (2014).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8926" y="5079874"/>
            <a:ext cx="815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800" dirty="0"/>
              <a:t>This idea </a:t>
            </a:r>
            <a:r>
              <a:rPr lang="en-US" altLang="ja-JP" sz="2800" dirty="0"/>
              <a:t>was reinforced by shell-model calculations</a:t>
            </a:r>
            <a:r>
              <a:rPr kumimoji="1" lang="en-US" altLang="ja-JP" sz="2800" dirty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07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1374" y="1127164"/>
            <a:ext cx="7841252" cy="7386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</a:rPr>
              <a:t>We have analyzed Mg isotopes in the microscopic framework.</a:t>
            </a:r>
          </a:p>
          <a:p>
            <a:r>
              <a:rPr lang="en-US" altLang="ja-JP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S. Watanabe et al., Phys. Rev. C</a:t>
            </a:r>
            <a:r>
              <a:rPr lang="en-US" altLang="ja-JP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altLang="ja-JP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044610 (2014).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2271" y="40899"/>
            <a:ext cx="3537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Brief summary</a:t>
            </a:r>
            <a:endParaRPr lang="ja-JP" altLang="en-US" sz="4400" u="sng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13" y="2132856"/>
            <a:ext cx="8385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/>
              <a:t>As an experimental tool of probing the deformation strength,  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measurements of </a:t>
            </a:r>
            <a:r>
              <a:rPr lang="en-US" altLang="ja-JP" sz="2400" b="1" dirty="0" err="1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altLang="ja-JP" sz="2400" b="1" baseline="-25000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 are also quite useful</a:t>
            </a:r>
            <a:r>
              <a:rPr lang="en-US" altLang="ja-JP" sz="2400" b="1" dirty="0">
                <a:solidFill>
                  <a:srgbClr val="4D4D4D"/>
                </a:solidFill>
              </a:rPr>
              <a:t> </a:t>
            </a:r>
            <a:r>
              <a:rPr lang="en-US" altLang="ja-JP" sz="2400" dirty="0"/>
              <a:t>in addition to measurements of 2+ and 4+ excitation energies. 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79512" y="3481070"/>
            <a:ext cx="8691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/>
              <a:t>AMD calculations reproduce experimental data on </a:t>
            </a:r>
            <a:r>
              <a:rPr lang="en-US" altLang="ja-JP" sz="2400" dirty="0" err="1"/>
              <a:t>σ</a:t>
            </a:r>
            <a:r>
              <a:rPr lang="en-US" altLang="ja-JP" sz="2400" baseline="-25000" dirty="0" err="1"/>
              <a:t>R</a:t>
            </a:r>
            <a:r>
              <a:rPr lang="en-US" altLang="ja-JP" sz="2400" dirty="0"/>
              <a:t>, </a:t>
            </a:r>
            <a:r>
              <a:rPr lang="en-US" altLang="ja-JP" sz="2400" i="1" dirty="0"/>
              <a:t>E</a:t>
            </a:r>
            <a:r>
              <a:rPr lang="en-US" altLang="ja-JP" sz="2400" dirty="0"/>
              <a:t>(2+) and </a:t>
            </a:r>
            <a:r>
              <a:rPr lang="en-US" altLang="ja-JP" sz="2400" i="1" dirty="0"/>
              <a:t>E</a:t>
            </a:r>
            <a:r>
              <a:rPr lang="en-US" altLang="ja-JP" sz="2400" dirty="0"/>
              <a:t>(4+), B.E. and </a:t>
            </a:r>
            <a:r>
              <a:rPr lang="en-US" altLang="ja-JP" sz="2400" i="1" dirty="0" err="1"/>
              <a:t>S</a:t>
            </a:r>
            <a:r>
              <a:rPr lang="en-US" altLang="ja-JP" sz="2400" i="1" baseline="-25000" dirty="0" err="1"/>
              <a:t>n</a:t>
            </a:r>
            <a:r>
              <a:rPr lang="en-US" altLang="ja-JP" sz="2400" dirty="0"/>
              <a:t> systematically.</a:t>
            </a:r>
            <a:r>
              <a:rPr lang="ja-JP" altLang="en-US" sz="2400" dirty="0"/>
              <a:t> </a:t>
            </a:r>
            <a:r>
              <a:rPr lang="en-US" altLang="ja-JP" sz="2400" dirty="0"/>
              <a:t>Therefore,</a:t>
            </a:r>
            <a:r>
              <a:rPr lang="en-US" altLang="ja-JP" sz="2400" dirty="0">
                <a:solidFill>
                  <a:srgbClr val="4D4D4D"/>
                </a:solidFill>
              </a:rPr>
              <a:t> 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AMD is highly reliable</a:t>
            </a:r>
            <a:r>
              <a:rPr lang="en-US" altLang="ja-JP" sz="2400" b="1" dirty="0">
                <a:solidFill>
                  <a:srgbClr val="4D4D4D"/>
                </a:solidFill>
              </a:rPr>
              <a:t> </a:t>
            </a:r>
            <a:r>
              <a:rPr lang="en-US" altLang="ja-JP" sz="2400" dirty="0"/>
              <a:t>except for </a:t>
            </a:r>
            <a:r>
              <a:rPr lang="en-US" altLang="ja-JP" sz="2400" baseline="30000" dirty="0"/>
              <a:t>37</a:t>
            </a:r>
            <a:r>
              <a:rPr lang="en-US" altLang="ja-JP" sz="2400" dirty="0"/>
              <a:t>Mg and</a:t>
            </a:r>
            <a:r>
              <a:rPr lang="en-US" altLang="ja-JP" sz="2400" baseline="30000" dirty="0"/>
              <a:t> 38</a:t>
            </a:r>
            <a:r>
              <a:rPr lang="en-US" altLang="ja-JP" sz="2400" dirty="0"/>
              <a:t>Mg.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80251" y="5157192"/>
            <a:ext cx="842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/>
              <a:t>AMD calculations show that the island of inversion starts with </a:t>
            </a:r>
            <a:r>
              <a:rPr lang="en-US" altLang="ja-JP" sz="2400" i="1" dirty="0"/>
              <a:t>N</a:t>
            </a:r>
            <a:r>
              <a:rPr lang="en-US" altLang="ja-JP" sz="2400" dirty="0"/>
              <a:t>=19 and there exists a</a:t>
            </a:r>
            <a:r>
              <a:rPr lang="en-US" altLang="ja-JP" sz="2400" dirty="0">
                <a:solidFill>
                  <a:srgbClr val="4D4D4D"/>
                </a:solidFill>
              </a:rPr>
              <a:t> 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“peninsula of large deformation”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400" dirty="0"/>
              <a:t>between </a:t>
            </a:r>
            <a:r>
              <a:rPr lang="en-US" altLang="ja-JP" sz="2400" i="1" dirty="0"/>
              <a:t>N</a:t>
            </a:r>
            <a:r>
              <a:rPr lang="en-US" altLang="ja-JP" sz="2400" dirty="0"/>
              <a:t>=19 to 28.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7704" y="4613066"/>
            <a:ext cx="503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halo?</a:t>
            </a:r>
            <a:r>
              <a:rPr kumimoji="1" lang="en-US" altLang="ja-JP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discuss from now.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899174" y="4618501"/>
            <a:ext cx="6659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10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Table of contents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Background and Motivation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Reaction cross sections as a probe of deformation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Island of inversion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Microscopic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 err="1"/>
              <a:t>Antisymmetrized</a:t>
            </a:r>
            <a:r>
              <a:rPr lang="en-US" altLang="ja-JP" sz="2400" dirty="0"/>
              <a:t> Molecular Dynamics (AMD)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Double Folding Model (DFM)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Results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Ground-state properties of Mg isotopes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Overview of the island of inversion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Deformed halo of </a:t>
            </a:r>
            <a:r>
              <a:rPr lang="en-US" altLang="ja-JP" sz="2400" baseline="30000" dirty="0"/>
              <a:t>37</a:t>
            </a:r>
            <a:r>
              <a:rPr lang="en-US" altLang="ja-JP" sz="2400" dirty="0"/>
              <a:t>Mg?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Summary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773842" y="5452749"/>
            <a:ext cx="3927316" cy="420407"/>
          </a:xfrm>
          <a:prstGeom prst="roundRect">
            <a:avLst>
              <a:gd name="adj" fmla="val 4286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1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52" y="2008765"/>
            <a:ext cx="4101164" cy="398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2271" y="79678"/>
            <a:ext cx="7879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prstClr val="white"/>
                </a:solidFill>
              </a:rPr>
              <a:t>Divergence of mean square radii &lt;</a:t>
            </a:r>
            <a:r>
              <a:rPr lang="en-US" altLang="ja-JP" sz="4000" i="1" dirty="0">
                <a:solidFill>
                  <a:prstClr val="white"/>
                </a:solidFill>
              </a:rPr>
              <a:t>r</a:t>
            </a:r>
            <a:r>
              <a:rPr lang="en-US" altLang="ja-JP" sz="4000" baseline="30000" dirty="0">
                <a:solidFill>
                  <a:prstClr val="white"/>
                </a:solidFill>
              </a:rPr>
              <a:t>2</a:t>
            </a:r>
            <a:r>
              <a:rPr lang="en-US" altLang="ja-JP" sz="4000" dirty="0">
                <a:solidFill>
                  <a:prstClr val="white"/>
                </a:solidFill>
              </a:rPr>
              <a:t>&gt;</a:t>
            </a:r>
            <a:endParaRPr lang="en-US" altLang="ja-JP" sz="4000" baseline="-25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9512" y="908720"/>
                <a:ext cx="54291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solidFill>
                      <a:prstClr val="black"/>
                    </a:solidFill>
                  </a:rPr>
                  <a:t>The radii diverge for</a:t>
                </a:r>
                <a:r>
                  <a:rPr lang="en-US" altLang="ja-JP" sz="2800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i="1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ja-JP" sz="2800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or</a:t>
                </a:r>
                <a:r>
                  <a:rPr lang="en-US" altLang="ja-JP" sz="2800" i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i="1" dirty="0">
                    <a:solidFill>
                      <a:srgbClr val="0000FF"/>
                    </a:solidFill>
                  </a:rPr>
                  <a:t>p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 wave</a:t>
                </a:r>
              </a:p>
              <a:p>
                <a:r>
                  <a:rPr lang="en-US" altLang="ja-JP" sz="2800" dirty="0">
                    <a:solidFill>
                      <a:prstClr val="black"/>
                    </a:solidFill>
                  </a:rPr>
                  <a:t>in the weak-binding limit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.</a:t>
                </a: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5429163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245" t="-573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971600" y="1867270"/>
            <a:ext cx="381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altLang="ja-JP" i="1" dirty="0" err="1">
                <a:latin typeface="Times New Roman" pitchFamily="18" charset="0"/>
                <a:cs typeface="Times New Roman" pitchFamily="18" charset="0"/>
              </a:rPr>
              <a:t>Riisager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 et al., NPA548, 393 (1992).</a:t>
            </a:r>
            <a:endParaRPr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989271" y="2320465"/>
                <a:ext cx="2739596" cy="113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wave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ja-JP" sz="2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20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wave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 smtClean="0">
                                    <a:solidFill>
                                      <a:srgbClr val="006400"/>
                                    </a:solidFill>
                                    <a:latin typeface="Cambria Math" panose="02040503050406030204" pitchFamily="18" charset="0"/>
                                  </a:rPr>
                                  <m:t>𝑐𝑜𝑛𝑠𝑡</m:t>
                                </m:r>
                                <m:r>
                                  <a:rPr lang="en-US" altLang="ja-JP" sz="2000" i="1" smtClean="0">
                                    <a:solidFill>
                                      <a:srgbClr val="0064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64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rgbClr val="0064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2000" b="0" i="0" smtClean="0">
                                    <a:solidFill>
                                      <a:srgbClr val="006400"/>
                                    </a:solidFill>
                                    <a:latin typeface="Cambria Math" panose="02040503050406030204" pitchFamily="18" charset="0"/>
                                  </a:rPr>
                                  <m:t>wave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71" y="2320465"/>
                <a:ext cx="2739596" cy="1139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下矢印 27"/>
          <p:cNvSpPr/>
          <p:nvPr/>
        </p:nvSpPr>
        <p:spPr>
          <a:xfrm>
            <a:off x="2123728" y="3717029"/>
            <a:ext cx="709712" cy="563794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角丸四角形 6"/>
          <p:cNvSpPr/>
          <p:nvPr/>
        </p:nvSpPr>
        <p:spPr>
          <a:xfrm>
            <a:off x="498940" y="4581128"/>
            <a:ext cx="3959287" cy="1459400"/>
          </a:xfrm>
          <a:prstGeom prst="roundRect">
            <a:avLst>
              <a:gd name="adj" fmla="val 104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The last neutron should occupy the </a:t>
            </a:r>
            <a:r>
              <a:rPr lang="en-US" altLang="ja-JP" sz="2800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en-US" altLang="ja-JP" sz="28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 orbital</a:t>
            </a:r>
            <a:r>
              <a:rPr lang="en-US" altLang="ja-JP" sz="2800" dirty="0">
                <a:solidFill>
                  <a:schemeClr val="tx1"/>
                </a:solidFill>
              </a:rPr>
              <a:t> for the formation of halo.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600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51187" t="24955" r="9833" b="7519"/>
          <a:stretch/>
        </p:blipFill>
        <p:spPr>
          <a:xfrm>
            <a:off x="323528" y="1720343"/>
            <a:ext cx="3402727" cy="31621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043" y="1657822"/>
            <a:ext cx="2745032" cy="31264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8717" y="862427"/>
            <a:ext cx="354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400"/>
                </a:solidFill>
              </a:rPr>
              <a:t>GSI (1998)  </a:t>
            </a:r>
            <a:r>
              <a:rPr kumimoji="1" lang="en-US" altLang="ja-JP" sz="2800" dirty="0">
                <a:solidFill>
                  <a:srgbClr val="FF0000"/>
                </a:solidFill>
              </a:rPr>
              <a:t>GSI (2011)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98916" y="880079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RIBF (2014)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4059" y="4805914"/>
            <a:ext cx="337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/>
              <a:t>24-</a:t>
            </a:r>
            <a:r>
              <a:rPr kumimoji="1" lang="en-US" altLang="ja-JP" sz="2400" baseline="30000" dirty="0">
                <a:solidFill>
                  <a:schemeClr val="accent6">
                    <a:lumMod val="75000"/>
                  </a:schemeClr>
                </a:solidFill>
              </a:rPr>
              <a:t>38</a:t>
            </a:r>
            <a:r>
              <a:rPr kumimoji="1" lang="en-US" altLang="ja-JP" sz="2400" dirty="0"/>
              <a:t>Mg+</a:t>
            </a:r>
            <a:r>
              <a:rPr kumimoji="1" lang="en-US" altLang="ja-JP" sz="2400" baseline="30000" dirty="0"/>
              <a:t>12</a:t>
            </a:r>
            <a:r>
              <a:rPr kumimoji="1" lang="en-US" altLang="ja-JP" sz="2400" dirty="0"/>
              <a:t>C scattering </a:t>
            </a:r>
          </a:p>
          <a:p>
            <a:r>
              <a:rPr kumimoji="1" lang="en-US" altLang="ja-JP" sz="2400" dirty="0"/>
              <a:t>at 240 MeV/</a:t>
            </a:r>
            <a:r>
              <a:rPr kumimoji="1" lang="en-US" altLang="ja-JP" sz="2400" dirty="0" err="1"/>
              <a:t>nucl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2069" y="478826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aseline="30000" dirty="0"/>
              <a:t>20-</a:t>
            </a:r>
            <a:r>
              <a:rPr lang="en-US" altLang="ja-JP" sz="2400" baseline="30000" dirty="0">
                <a:solidFill>
                  <a:schemeClr val="accent6">
                    <a:lumMod val="75000"/>
                  </a:schemeClr>
                </a:solidFill>
              </a:rPr>
              <a:t>35</a:t>
            </a:r>
            <a:r>
              <a:rPr kumimoji="1" lang="en-US" altLang="ja-JP" sz="2400" dirty="0"/>
              <a:t>Mg+</a:t>
            </a:r>
            <a:r>
              <a:rPr kumimoji="1" lang="en-US" altLang="ja-JP" sz="2400" baseline="30000" dirty="0"/>
              <a:t>12</a:t>
            </a:r>
            <a:r>
              <a:rPr kumimoji="1" lang="en-US" altLang="ja-JP" sz="2400" dirty="0"/>
              <a:t>C scattering</a:t>
            </a:r>
          </a:p>
          <a:p>
            <a:r>
              <a:rPr kumimoji="1" lang="en-US" altLang="ja-JP" sz="2400" dirty="0"/>
              <a:t> at 900 MeV/</a:t>
            </a:r>
            <a:r>
              <a:rPr kumimoji="1" lang="en-US" altLang="ja-JP" sz="2400" dirty="0" err="1"/>
              <a:t>nucl</a:t>
            </a:r>
            <a:r>
              <a:rPr kumimoji="1" lang="en-US" altLang="ja-JP" sz="2400" dirty="0"/>
              <a:t>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3925440" y="3021183"/>
            <a:ext cx="30078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Total reaction cross section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118373"/>
            <a:ext cx="782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white"/>
                </a:solidFill>
              </a:rPr>
              <a:t>Experimental development (high quality)</a:t>
            </a:r>
            <a:endParaRPr lang="en-US" altLang="ja-JP" sz="3600" baseline="-25000" dirty="0">
              <a:solidFill>
                <a:prstClr val="white"/>
              </a:solidFill>
            </a:endParaRPr>
          </a:p>
        </p:txBody>
      </p:sp>
      <p:sp>
        <p:nvSpPr>
          <p:cNvPr id="14" name="テキスト ボックス 28"/>
          <p:cNvSpPr txBox="1"/>
          <p:nvPr/>
        </p:nvSpPr>
        <p:spPr>
          <a:xfrm>
            <a:off x="5246228" y="1412776"/>
            <a:ext cx="346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M. </a:t>
            </a:r>
            <a:r>
              <a:rPr lang="en-US" altLang="ja-JP" sz="1400" i="1" dirty="0" err="1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Takechi</a:t>
            </a:r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 et al., PRC 90 061305(R) (2014).</a:t>
            </a:r>
          </a:p>
        </p:txBody>
      </p:sp>
      <p:sp>
        <p:nvSpPr>
          <p:cNvPr id="15" name="テキスト ボックス 28"/>
          <p:cNvSpPr txBox="1"/>
          <p:nvPr/>
        </p:nvSpPr>
        <p:spPr>
          <a:xfrm>
            <a:off x="611560" y="1321604"/>
            <a:ext cx="346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T. Suzuki et al., NPA 630, 661 (1998).</a:t>
            </a:r>
          </a:p>
          <a:p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R. </a:t>
            </a:r>
            <a:r>
              <a:rPr lang="en-US" altLang="ja-JP" sz="1400" i="1" dirty="0" err="1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Kanungo</a:t>
            </a:r>
            <a:r>
              <a:rPr lang="en-US" altLang="ja-JP" sz="1400" i="1" dirty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 et al., PRC 83 021302(R) (2011).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2818" y="19382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/>
              <a:t>35</a:t>
            </a:r>
            <a:r>
              <a:rPr kumimoji="1" lang="en-US" altLang="ja-JP" sz="2400" dirty="0"/>
              <a:t>Mg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08285" y="1628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/>
              <a:t>38</a:t>
            </a:r>
            <a:r>
              <a:rPr kumimoji="1" lang="en-US" altLang="ja-JP" sz="2400" dirty="0"/>
              <a:t>Mg</a:t>
            </a:r>
            <a:endParaRPr kumimoji="1" lang="ja-JP" altLang="en-US" sz="2400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3458831" y="2258645"/>
            <a:ext cx="227203" cy="166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8031937" y="1958360"/>
            <a:ext cx="388426" cy="222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下矢印 17"/>
          <p:cNvSpPr/>
          <p:nvPr/>
        </p:nvSpPr>
        <p:spPr>
          <a:xfrm rot="16200000">
            <a:off x="3919369" y="2945881"/>
            <a:ext cx="1138309" cy="742079"/>
          </a:xfrm>
          <a:prstGeom prst="downArrow">
            <a:avLst>
              <a:gd name="adj1" fmla="val 4896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0"/>
          <p:cNvSpPr/>
          <p:nvPr/>
        </p:nvSpPr>
        <p:spPr>
          <a:xfrm>
            <a:off x="1861462" y="5701282"/>
            <a:ext cx="6238929" cy="984187"/>
          </a:xfrm>
          <a:prstGeom prst="roundRect">
            <a:avLst>
              <a:gd name="adj" fmla="val 151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Very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high-quality</a:t>
            </a:r>
            <a:r>
              <a:rPr lang="en-US" altLang="ja-JP" sz="2800" dirty="0"/>
              <a:t> data were measured</a:t>
            </a:r>
          </a:p>
          <a:p>
            <a:pPr algn="ctr"/>
            <a:r>
              <a:rPr lang="en-US" altLang="ja-JP" sz="2800" dirty="0"/>
              <a:t> for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very exotic </a:t>
            </a:r>
            <a:r>
              <a:rPr lang="en-US" altLang="ja-JP" sz="2800" dirty="0"/>
              <a:t>nuclei at RIBF.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08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252271" y="40899"/>
            <a:ext cx="6971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aseline="30000" dirty="0">
                <a:solidFill>
                  <a:schemeClr val="bg1"/>
                </a:solidFill>
              </a:rPr>
              <a:t>37</a:t>
            </a:r>
            <a:r>
              <a:rPr lang="en-US" altLang="ja-JP" sz="4400" dirty="0">
                <a:solidFill>
                  <a:schemeClr val="bg1"/>
                </a:solidFill>
              </a:rPr>
              <a:t>Mg (N=25): Deformed halo?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1087649" y="5412418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087988" y="2765257"/>
            <a:ext cx="216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93348" y="5187863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0</a:t>
            </a:r>
            <a:r>
              <a:rPr kumimoji="1" lang="en-US" altLang="ja-JP" sz="2400" i="1" dirty="0">
                <a:solidFill>
                  <a:srgbClr val="FF0000"/>
                </a:solidFill>
              </a:rPr>
              <a:t>d</a:t>
            </a:r>
            <a:r>
              <a:rPr kumimoji="1" lang="en-US" altLang="ja-JP" sz="2400" baseline="-25000" dirty="0">
                <a:solidFill>
                  <a:srgbClr val="FF0000"/>
                </a:solidFill>
              </a:rPr>
              <a:t>3/2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8" name="フローチャート : 結合子 387"/>
          <p:cNvSpPr/>
          <p:nvPr/>
        </p:nvSpPr>
        <p:spPr bwMode="auto">
          <a:xfrm>
            <a:off x="2555808" y="5274695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9" name="フローチャート : 結合子 387"/>
          <p:cNvSpPr/>
          <p:nvPr/>
        </p:nvSpPr>
        <p:spPr bwMode="auto">
          <a:xfrm>
            <a:off x="2209739" y="5274695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0" name="フローチャート : 結合子 387"/>
          <p:cNvSpPr/>
          <p:nvPr/>
        </p:nvSpPr>
        <p:spPr bwMode="auto">
          <a:xfrm>
            <a:off x="1863669" y="5277125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1" name="フローチャート : 結合子 387"/>
          <p:cNvSpPr/>
          <p:nvPr/>
        </p:nvSpPr>
        <p:spPr bwMode="auto">
          <a:xfrm>
            <a:off x="1517599" y="5287635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2" name="フローチャート : 結合子 387"/>
          <p:cNvSpPr/>
          <p:nvPr/>
        </p:nvSpPr>
        <p:spPr bwMode="auto">
          <a:xfrm>
            <a:off x="2360193" y="2621241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3" name="フローチャート : 結合子 387"/>
          <p:cNvSpPr/>
          <p:nvPr/>
        </p:nvSpPr>
        <p:spPr bwMode="auto">
          <a:xfrm>
            <a:off x="2014124" y="2621241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4" name="フローチャート : 結合子 387"/>
          <p:cNvSpPr/>
          <p:nvPr/>
        </p:nvSpPr>
        <p:spPr bwMode="auto">
          <a:xfrm>
            <a:off x="1668054" y="2623671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5" name="フローチャート : 結合子 387"/>
          <p:cNvSpPr/>
          <p:nvPr/>
        </p:nvSpPr>
        <p:spPr bwMode="auto">
          <a:xfrm>
            <a:off x="1321984" y="2634181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6" name="フローチャート : 結合子 387"/>
          <p:cNvSpPr/>
          <p:nvPr/>
        </p:nvSpPr>
        <p:spPr bwMode="auto">
          <a:xfrm>
            <a:off x="2703462" y="2621241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6887" y="2534408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0</a:t>
            </a:r>
            <a:r>
              <a:rPr kumimoji="1" lang="en-US" altLang="ja-JP" sz="2400" i="1" dirty="0">
                <a:solidFill>
                  <a:srgbClr val="0000FF"/>
                </a:solidFill>
              </a:rPr>
              <a:t>f</a:t>
            </a:r>
            <a:r>
              <a:rPr kumimoji="1" lang="en-US" altLang="ja-JP" sz="2400" baseline="-25000" dirty="0">
                <a:solidFill>
                  <a:srgbClr val="0000FF"/>
                </a:solidFill>
              </a:rPr>
              <a:t>7/2</a:t>
            </a:r>
            <a:endParaRPr kumimoji="1" lang="ja-JP" alt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89560" y="2029032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1</a:t>
            </a:r>
            <a:r>
              <a:rPr kumimoji="1" lang="en-US" altLang="ja-JP" sz="2400" i="1" dirty="0">
                <a:solidFill>
                  <a:srgbClr val="0000FF"/>
                </a:solidFill>
              </a:rPr>
              <a:t>p</a:t>
            </a:r>
            <a:r>
              <a:rPr kumimoji="1" lang="en-US" altLang="ja-JP" sz="2400" baseline="-25000" dirty="0">
                <a:solidFill>
                  <a:srgbClr val="0000FF"/>
                </a:solidFill>
              </a:rPr>
              <a:t>3/2</a:t>
            </a:r>
            <a:endParaRPr kumimoji="1" lang="ja-JP" alt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1087988" y="2294258"/>
            <a:ext cx="216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25865" y="396140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⑳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25865" y="223164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㉘</a:t>
            </a:r>
          </a:p>
        </p:txBody>
      </p:sp>
      <p:cxnSp>
        <p:nvCxnSpPr>
          <p:cNvPr id="90" name="直線コネクタ 89"/>
          <p:cNvCxnSpPr/>
          <p:nvPr/>
        </p:nvCxnSpPr>
        <p:spPr>
          <a:xfrm>
            <a:off x="1087649" y="5833365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235027" y="560881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0</a:t>
            </a:r>
            <a:r>
              <a:rPr kumimoji="1" lang="en-US" altLang="ja-JP" sz="2400" i="1" dirty="0">
                <a:solidFill>
                  <a:srgbClr val="FF0000"/>
                </a:solidFill>
              </a:rPr>
              <a:t>s</a:t>
            </a:r>
            <a:r>
              <a:rPr kumimoji="1" lang="en-US" altLang="ja-JP" sz="2400" baseline="-25000" dirty="0">
                <a:solidFill>
                  <a:srgbClr val="FF0000"/>
                </a:solidFill>
              </a:rPr>
              <a:t>1/2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93" name="フローチャート : 結合子 387"/>
          <p:cNvSpPr/>
          <p:nvPr/>
        </p:nvSpPr>
        <p:spPr bwMode="auto">
          <a:xfrm>
            <a:off x="2209739" y="5695642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4" name="フローチャート : 結合子 387"/>
          <p:cNvSpPr/>
          <p:nvPr/>
        </p:nvSpPr>
        <p:spPr bwMode="auto">
          <a:xfrm>
            <a:off x="1863669" y="5698072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1091437" y="6236179"/>
            <a:ext cx="21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193348" y="601162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0</a:t>
            </a:r>
            <a:r>
              <a:rPr kumimoji="1" lang="en-US" altLang="ja-JP" sz="2400" i="1" dirty="0">
                <a:solidFill>
                  <a:srgbClr val="FF0000"/>
                </a:solidFill>
              </a:rPr>
              <a:t>d</a:t>
            </a:r>
            <a:r>
              <a:rPr kumimoji="1" lang="en-US" altLang="ja-JP" sz="2400" baseline="-25000" dirty="0">
                <a:solidFill>
                  <a:srgbClr val="FF0000"/>
                </a:solidFill>
              </a:rPr>
              <a:t>5/2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98" name="フローチャート : 結合子 387"/>
          <p:cNvSpPr/>
          <p:nvPr/>
        </p:nvSpPr>
        <p:spPr bwMode="auto">
          <a:xfrm>
            <a:off x="2201188" y="6098456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9" name="フローチャート : 結合子 387"/>
          <p:cNvSpPr/>
          <p:nvPr/>
        </p:nvSpPr>
        <p:spPr bwMode="auto">
          <a:xfrm>
            <a:off x="1855119" y="6098456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0" name="フローチャート : 結合子 387"/>
          <p:cNvSpPr/>
          <p:nvPr/>
        </p:nvSpPr>
        <p:spPr bwMode="auto">
          <a:xfrm>
            <a:off x="1509049" y="6100886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1" name="フローチャート : 結合子 387"/>
          <p:cNvSpPr/>
          <p:nvPr/>
        </p:nvSpPr>
        <p:spPr bwMode="auto">
          <a:xfrm>
            <a:off x="1162979" y="6111396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2" name="フローチャート : 結合子 387"/>
          <p:cNvSpPr/>
          <p:nvPr/>
        </p:nvSpPr>
        <p:spPr bwMode="auto">
          <a:xfrm>
            <a:off x="2833792" y="6092179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3" name="フローチャート : 結合子 387"/>
          <p:cNvSpPr/>
          <p:nvPr/>
        </p:nvSpPr>
        <p:spPr bwMode="auto">
          <a:xfrm>
            <a:off x="2508276" y="6102689"/>
            <a:ext cx="288000" cy="288000"/>
          </a:xfrm>
          <a:prstGeom prst="flowChartConnector">
            <a:avLst/>
          </a:prstGeom>
          <a:solidFill>
            <a:srgbClr val="FCD36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glow>
              <a:srgbClr val="4F81BD">
                <a:alpha val="63000"/>
              </a:srgbClr>
            </a:glow>
            <a:outerShdw blurRad="101600" dir="5580000" sx="142000" sy="142000" algn="ctr" rotWithShape="0">
              <a:srgbClr val="000000">
                <a:alpha val="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44000" h="144000"/>
          </a:sp3d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18661" y="63193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⑧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0197" y="857094"/>
            <a:ext cx="4003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Halo structure cannot develop</a:t>
            </a:r>
            <a:r>
              <a:rPr lang="ja-JP" altLang="en-US" sz="3200" dirty="0"/>
              <a:t> </a:t>
            </a:r>
            <a:r>
              <a:rPr lang="en-US" altLang="ja-JP" sz="3200" dirty="0"/>
              <a:t>in </a:t>
            </a:r>
            <a:r>
              <a:rPr lang="en-US" altLang="ja-JP" sz="3200" baseline="30000" dirty="0"/>
              <a:t>37</a:t>
            </a:r>
            <a:r>
              <a:rPr lang="en-US" altLang="ja-JP" sz="3200" dirty="0"/>
              <a:t>Mg?</a:t>
            </a:r>
            <a:endParaRPr kumimoji="1" lang="ja-JP" altLang="en-US" sz="32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115616" y="1052736"/>
            <a:ext cx="1469966" cy="752037"/>
            <a:chOff x="472116" y="1045375"/>
            <a:chExt cx="3466103" cy="752037"/>
          </a:xfrm>
        </p:grpSpPr>
        <p:cxnSp>
          <p:nvCxnSpPr>
            <p:cNvPr id="3" name="直線コネクタ 2"/>
            <p:cNvCxnSpPr/>
            <p:nvPr/>
          </p:nvCxnSpPr>
          <p:spPr>
            <a:xfrm flipV="1">
              <a:off x="472116" y="1045375"/>
              <a:ext cx="3466103" cy="752037"/>
            </a:xfrm>
            <a:prstGeom prst="line">
              <a:avLst/>
            </a:prstGeom>
            <a:ln w="57150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472116" y="1045375"/>
              <a:ext cx="3466103" cy="752037"/>
            </a:xfrm>
            <a:prstGeom prst="line">
              <a:avLst/>
            </a:prstGeom>
            <a:ln w="57150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グループ化 4"/>
          <p:cNvGrpSpPr/>
          <p:nvPr/>
        </p:nvGrpSpPr>
        <p:grpSpPr>
          <a:xfrm>
            <a:off x="4710256" y="1177433"/>
            <a:ext cx="4182224" cy="5396118"/>
            <a:chOff x="4710256" y="1177433"/>
            <a:chExt cx="4182224" cy="5396118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5014278" y="5291114"/>
              <a:ext cx="358944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r>
                <a:rPr kumimoji="1" lang="en-US" altLang="ja-JP" sz="2800" dirty="0"/>
                <a:t>Sn=0.16±0.68 MeV</a:t>
              </a:r>
            </a:p>
            <a:p>
              <a:pPr algn="ctr"/>
              <a:r>
                <a:rPr kumimoji="1" lang="ja-JP" altLang="en-US" sz="2800" dirty="0"/>
                <a:t>（</a:t>
              </a:r>
              <a:r>
                <a:rPr kumimoji="1" lang="en-US" altLang="ja-JP" sz="2800" dirty="0"/>
                <a:t>estimate value</a:t>
              </a:r>
              <a:r>
                <a:rPr kumimoji="1" lang="ja-JP" altLang="en-US" sz="2800" dirty="0"/>
                <a:t>）</a:t>
              </a: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759243" y="1177433"/>
              <a:ext cx="3402456" cy="3235012"/>
              <a:chOff x="8678830" y="1894206"/>
              <a:chExt cx="3402456" cy="3235012"/>
            </a:xfrm>
          </p:grpSpPr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830" y="1894206"/>
                <a:ext cx="3401701" cy="3235012"/>
              </a:xfrm>
              <a:prstGeom prst="rect">
                <a:avLst/>
              </a:prstGeom>
            </p:spPr>
          </p:pic>
          <p:sp>
            <p:nvSpPr>
              <p:cNvPr id="84" name="テキスト ボックス 83"/>
              <p:cNvSpPr txBox="1"/>
              <p:nvPr/>
            </p:nvSpPr>
            <p:spPr>
              <a:xfrm>
                <a:off x="10379680" y="4046799"/>
                <a:ext cx="81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AMD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11066153" y="2561095"/>
                <a:ext cx="536663" cy="515633"/>
              </a:xfrm>
              <a:prstGeom prst="ellipse">
                <a:avLst/>
              </a:prstGeom>
              <a:solidFill>
                <a:schemeClr val="accent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9516481" y="1971561"/>
                <a:ext cx="25648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>
                    <a:solidFill>
                      <a:srgbClr val="4D4D4D"/>
                    </a:solidFill>
                  </a:rPr>
                  <a:t>Mg+</a:t>
                </a:r>
                <a:r>
                  <a:rPr lang="en-US" altLang="ja-JP" sz="1600" baseline="30000" dirty="0">
                    <a:solidFill>
                      <a:srgbClr val="4D4D4D"/>
                    </a:solidFill>
                  </a:rPr>
                  <a:t>12</a:t>
                </a:r>
                <a:r>
                  <a:rPr lang="en-US" altLang="ja-JP" sz="1600" dirty="0">
                    <a:solidFill>
                      <a:srgbClr val="4D4D4D"/>
                    </a:solidFill>
                  </a:rPr>
                  <a:t>C at</a:t>
                </a:r>
                <a:r>
                  <a:rPr lang="en-US" altLang="ja-JP" sz="1600" i="1" dirty="0">
                    <a:solidFill>
                      <a:srgbClr val="4D4D4D"/>
                    </a:solidFill>
                  </a:rPr>
                  <a:t> </a:t>
                </a:r>
                <a:r>
                  <a:rPr lang="en-US" altLang="ja-JP" sz="1600" dirty="0">
                    <a:solidFill>
                      <a:srgbClr val="4D4D4D"/>
                    </a:solidFill>
                  </a:rPr>
                  <a:t>240MeV/nucleon</a:t>
                </a:r>
                <a:endParaRPr lang="ja-JP" altLang="en-US" sz="160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0924977" y="2201720"/>
                <a:ext cx="8002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aseline="30000" dirty="0">
                    <a:solidFill>
                      <a:srgbClr val="4D4D4D"/>
                    </a:solidFill>
                  </a:rPr>
                  <a:t>37</a:t>
                </a:r>
                <a:r>
                  <a:rPr lang="en-US" altLang="ja-JP" sz="2400" dirty="0">
                    <a:solidFill>
                      <a:srgbClr val="4D4D4D"/>
                    </a:solidFill>
                  </a:rPr>
                  <a:t>Mg</a:t>
                </a:r>
                <a:endParaRPr lang="ja-JP" altLang="en-US" sz="2400" dirty="0"/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>
              <a:off x="5031976" y="4730064"/>
              <a:ext cx="3389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kumimoji="1" lang="en-US" altLang="ja-JP" sz="2800" dirty="0"/>
                <a:t>Large cross section</a:t>
              </a:r>
              <a:endParaRPr kumimoji="1" lang="ja-JP" altLang="en-US" sz="2800" dirty="0"/>
            </a:p>
          </p:txBody>
        </p:sp>
        <p:sp>
          <p:nvSpPr>
            <p:cNvPr id="110" name="テキスト ボックス 28"/>
            <p:cNvSpPr txBox="1"/>
            <p:nvPr/>
          </p:nvSpPr>
          <p:spPr>
            <a:xfrm>
              <a:off x="4710256" y="6234997"/>
              <a:ext cx="4182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altLang="ja-JP" sz="16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G. Audi et al., Chin. Phys. C </a:t>
              </a:r>
              <a:r>
                <a:rPr lang="fr-FR" altLang="ja-JP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fr-FR" altLang="ja-JP" sz="16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1157 (2012).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130075" y="1052736"/>
            <a:ext cx="5878272" cy="5372723"/>
            <a:chOff x="3134532" y="1040557"/>
            <a:chExt cx="5878272" cy="5372723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3134532" y="1040557"/>
              <a:ext cx="5878272" cy="5372723"/>
              <a:chOff x="3134532" y="1040557"/>
              <a:chExt cx="5878272" cy="5372723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3134532" y="1905620"/>
                <a:ext cx="5277314" cy="4507660"/>
                <a:chOff x="3124484" y="1865428"/>
                <a:chExt cx="5277314" cy="4507660"/>
              </a:xfrm>
            </p:grpSpPr>
            <p:grpSp>
              <p:nvGrpSpPr>
                <p:cNvPr id="27" name="グループ化 26"/>
                <p:cNvGrpSpPr/>
                <p:nvPr/>
              </p:nvGrpSpPr>
              <p:grpSpPr>
                <a:xfrm>
                  <a:off x="3124484" y="1865428"/>
                  <a:ext cx="5277314" cy="4507660"/>
                  <a:chOff x="3124484" y="1865428"/>
                  <a:chExt cx="5277314" cy="4507660"/>
                </a:xfrm>
              </p:grpSpPr>
              <p:pic>
                <p:nvPicPr>
                  <p:cNvPr id="63" name="図 6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592240" y="1865428"/>
                    <a:ext cx="4809558" cy="4507660"/>
                  </a:xfrm>
                  <a:prstGeom prst="rect">
                    <a:avLst/>
                  </a:prstGeom>
                </p:spPr>
              </p:pic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3124484" y="2254066"/>
                    <a:ext cx="1303500" cy="0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68"/>
                  <p:cNvCxnSpPr/>
                  <p:nvPr/>
                </p:nvCxnSpPr>
                <p:spPr>
                  <a:xfrm>
                    <a:off x="3124484" y="2725048"/>
                    <a:ext cx="1303500" cy="0"/>
                  </a:xfrm>
                  <a:prstGeom prst="line">
                    <a:avLst/>
                  </a:prstGeom>
                  <a:ln w="1270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/>
                  <p:cNvCxnSpPr/>
                  <p:nvPr/>
                </p:nvCxnSpPr>
                <p:spPr>
                  <a:xfrm>
                    <a:off x="3124484" y="5372226"/>
                    <a:ext cx="1303500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8" name="図 2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56379" y="3520219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3" name="図 7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07309" y="2494216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9155" y="3412808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5" name="図 7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60978" y="3706493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6" name="図 7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60974" y="3752310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7" name="図 7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61654" y="4377041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8" name="図 7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45652" y="4279918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79" name="図 7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56379" y="4693919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80" name="図 7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9107" y="4828700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81" name="図 8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65002" y="5505731"/>
                  <a:ext cx="438708" cy="438708"/>
                </a:xfrm>
                <a:prstGeom prst="rect">
                  <a:avLst/>
                </a:prstGeom>
              </p:spPr>
            </p:pic>
            <p:pic>
              <p:nvPicPr>
                <p:cNvPr id="82" name="図 8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58730" y="5398896"/>
                  <a:ext cx="438708" cy="438708"/>
                </a:xfrm>
                <a:prstGeom prst="rect">
                  <a:avLst/>
                </a:prstGeom>
              </p:spPr>
            </p:pic>
          </p:grpSp>
          <p:sp>
            <p:nvSpPr>
              <p:cNvPr id="106" name="テキスト ボックス 105"/>
              <p:cNvSpPr txBox="1"/>
              <p:nvPr/>
            </p:nvSpPr>
            <p:spPr>
              <a:xfrm>
                <a:off x="5485601" y="1040557"/>
                <a:ext cx="35272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Inversion of </a:t>
                </a:r>
                <a:r>
                  <a:rPr lang="en-US" altLang="ja-JP" sz="2400" i="1" dirty="0"/>
                  <a:t>f-</a:t>
                </a:r>
                <a:r>
                  <a:rPr lang="en-US" altLang="ja-JP" sz="2400" dirty="0"/>
                  <a:t> and </a:t>
                </a:r>
                <a:r>
                  <a:rPr lang="en-US" altLang="ja-JP" sz="2400" i="1" dirty="0"/>
                  <a:t>p-</a:t>
                </a:r>
                <a:r>
                  <a:rPr lang="en-US" altLang="ja-JP" sz="2400" dirty="0"/>
                  <a:t>origin orbitals occurs.</a:t>
                </a:r>
                <a:endParaRPr kumimoji="1" lang="ja-JP" altLang="en-US" sz="2400" dirty="0"/>
              </a:p>
            </p:txBody>
          </p:sp>
          <p:cxnSp>
            <p:nvCxnSpPr>
              <p:cNvPr id="107" name="直線矢印コネクタ 106"/>
              <p:cNvCxnSpPr/>
              <p:nvPr/>
            </p:nvCxnSpPr>
            <p:spPr bwMode="auto">
              <a:xfrm flipH="1">
                <a:off x="6733828" y="1895251"/>
                <a:ext cx="226167" cy="698531"/>
              </a:xfrm>
              <a:prstGeom prst="straightConnector1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1" name="正方形/長方形 110"/>
            <p:cNvSpPr/>
            <p:nvPr/>
          </p:nvSpPr>
          <p:spPr>
            <a:xfrm rot="21358303">
              <a:off x="4437701" y="2653344"/>
              <a:ext cx="2314985" cy="72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 rot="21310994">
              <a:off x="5009246" y="2384236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N=25</a:t>
              </a:r>
              <a:endParaRPr kumimoji="1" lang="ja-JP" altLang="en-US" dirty="0"/>
            </a:p>
          </p:txBody>
        </p:sp>
        <p:sp>
          <p:nvSpPr>
            <p:cNvPr id="116" name="正方形/長方形 115"/>
            <p:cNvSpPr/>
            <p:nvPr/>
          </p:nvSpPr>
          <p:spPr>
            <a:xfrm rot="870230">
              <a:off x="6716933" y="2767789"/>
              <a:ext cx="1597429" cy="72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1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34786"/>
            <a:ext cx="4335156" cy="407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252271" y="98346"/>
            <a:ext cx="611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From “AMD” to “AMD-RGM”</a:t>
            </a:r>
            <a:endParaRPr lang="en-US" altLang="ja-JP" sz="4000" baseline="-25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025184"/>
            <a:ext cx="784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ym typeface="Wingdings" panose="05000000000000000000" pitchFamily="2" charset="2"/>
              </a:rPr>
              <a:t> AMD </a:t>
            </a:r>
            <a:r>
              <a:rPr lang="en-US" altLang="ja-JP" sz="2800" dirty="0">
                <a:sym typeface="Wingdings" panose="05000000000000000000" pitchFamily="2" charset="2"/>
              </a:rPr>
              <a:t>densities may be </a:t>
            </a:r>
            <a:r>
              <a:rPr lang="en-US" altLang="ja-JP" sz="2800" dirty="0">
                <a:solidFill>
                  <a:srgbClr val="0070C0"/>
                </a:solidFill>
                <a:sym typeface="Wingdings" panose="05000000000000000000" pitchFamily="2" charset="2"/>
              </a:rPr>
              <a:t>inaccurate in its tail region</a:t>
            </a:r>
            <a:r>
              <a:rPr lang="en-US" altLang="ja-JP" sz="2800" dirty="0">
                <a:sym typeface="Wingdings" panose="05000000000000000000" pitchFamily="2" charset="2"/>
              </a:rPr>
              <a:t>.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91618" y="4067593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50"/>
                </a:solidFill>
              </a:rPr>
              <a:t>AMD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7882" y="3898316"/>
            <a:ext cx="433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AMD-R</a:t>
            </a:r>
            <a:r>
              <a:rPr lang="en-US" altLang="ja-JP" sz="2400" dirty="0"/>
              <a:t>esonating</a:t>
            </a:r>
            <a:r>
              <a:rPr lang="en-US" altLang="ja-JP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ja-JP" sz="2400" dirty="0"/>
              <a:t>roup</a:t>
            </a:r>
            <a:r>
              <a:rPr lang="en-US" altLang="ja-JP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ja-JP" sz="2400" dirty="0"/>
              <a:t>ethod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40214" y="2945191"/>
            <a:ext cx="175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AMD-RGM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6862" y="1556792"/>
            <a:ext cx="3646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Successful example of AMD-RGM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454282" y="4677269"/>
            <a:ext cx="111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aseline="30000" dirty="0"/>
              <a:t>31</a:t>
            </a:r>
            <a:r>
              <a:rPr lang="en-US" altLang="ja-JP" sz="4000" dirty="0"/>
              <a:t>Ne</a:t>
            </a:r>
            <a:endParaRPr lang="ja-JP" altLang="en-US" sz="4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09319" y="5610726"/>
            <a:ext cx="3762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altLang="ja-JP" sz="16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Minomo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 </a:t>
            </a:r>
            <a:r>
              <a:rPr lang="en-US" altLang="ja-JP" sz="16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052503 (2012).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587" y="1658845"/>
            <a:ext cx="407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Single wave packet </a:t>
            </a:r>
            <a:r>
              <a:rPr kumimoji="1" lang="ja-JP" altLang="en-US" sz="2400" dirty="0"/>
              <a:t>→</a:t>
            </a:r>
            <a:r>
              <a:rPr kumimoji="1" lang="en-US" altLang="ja-JP" sz="2400" dirty="0"/>
              <a:t> Gaussian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05188" y="2184813"/>
                <a:ext cx="3969420" cy="86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ja-JP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ja-JP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ja-JP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ja-JP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8" y="2184813"/>
                <a:ext cx="3969420" cy="867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大かっこ 12"/>
          <p:cNvSpPr/>
          <p:nvPr/>
        </p:nvSpPr>
        <p:spPr>
          <a:xfrm>
            <a:off x="194887" y="1635776"/>
            <a:ext cx="4403267" cy="1416710"/>
          </a:xfrm>
          <a:prstGeom prst="bracketPair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27"/>
          <p:cNvSpPr/>
          <p:nvPr/>
        </p:nvSpPr>
        <p:spPr>
          <a:xfrm>
            <a:off x="1835696" y="3212976"/>
            <a:ext cx="709712" cy="563794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232409" y="5161778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halo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3771022" y="5190073"/>
            <a:ext cx="6659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6"/>
          <p:cNvSpPr/>
          <p:nvPr/>
        </p:nvSpPr>
        <p:spPr>
          <a:xfrm>
            <a:off x="464170" y="6042310"/>
            <a:ext cx="8190190" cy="562662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The tail part is drastically improved with AMD-RGM.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4797152"/>
            <a:ext cx="4222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Successful application to </a:t>
            </a:r>
            <a:r>
              <a:rPr lang="en-US" altLang="ja-JP" sz="2400" baseline="30000" dirty="0">
                <a:solidFill>
                  <a:srgbClr val="0070C0"/>
                </a:solidFill>
              </a:rPr>
              <a:t>31</a:t>
            </a:r>
            <a:r>
              <a:rPr lang="en-US" altLang="ja-JP" sz="2400" dirty="0">
                <a:solidFill>
                  <a:srgbClr val="0070C0"/>
                </a:solidFill>
              </a:rPr>
              <a:t>Ne</a:t>
            </a:r>
            <a:endParaRPr lang="en-US" altLang="ja-JP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755576" y="4293096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(Tail correction to AMD)</a:t>
            </a:r>
          </a:p>
        </p:txBody>
      </p:sp>
    </p:spTree>
    <p:extLst>
      <p:ext uri="{BB962C8B-B14F-4D97-AF65-F5344CB8AC3E}">
        <p14:creationId xmlns:p14="http://schemas.microsoft.com/office/powerpoint/2010/main" val="33731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329">
        <p:fade/>
      </p:transition>
    </mc:Choice>
    <mc:Fallback xmlns="">
      <p:transition spd="med" advTm="66329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032" y="2852936"/>
            <a:ext cx="3401701" cy="32350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5656" y="909386"/>
            <a:ext cx="912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>
                <a:solidFill>
                  <a:srgbClr val="4D4D4D"/>
                </a:solidFill>
              </a:rPr>
              <a:t>We perform the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AMD</a:t>
            </a:r>
            <a:r>
              <a:rPr kumimoji="1" lang="en-US" altLang="ja-JP" sz="2400" dirty="0">
                <a:solidFill>
                  <a:srgbClr val="4D4D4D"/>
                </a:solidFill>
              </a:rPr>
              <a:t>-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</a:rPr>
              <a:t>RGM</a:t>
            </a:r>
            <a:r>
              <a:rPr kumimoji="1" lang="en-US" altLang="ja-JP" sz="2400" dirty="0">
                <a:solidFill>
                  <a:srgbClr val="4D4D4D"/>
                </a:solidFill>
              </a:rPr>
              <a:t> calculation as a tail correction.</a:t>
            </a:r>
            <a:endParaRPr kumimoji="1" lang="ja-JP" altLang="en-US" sz="2400" dirty="0">
              <a:solidFill>
                <a:srgbClr val="4D4D4D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45656" y="2671425"/>
            <a:ext cx="5071886" cy="2677330"/>
            <a:chOff x="194695" y="2699272"/>
            <a:chExt cx="5071886" cy="267733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94695" y="3300411"/>
              <a:ext cx="50143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kumimoji="1" lang="en-US" altLang="ja-JP" sz="2400" dirty="0">
                  <a:solidFill>
                    <a:srgbClr val="0070C0"/>
                  </a:solidFill>
                </a:rPr>
                <a:t>AMD-</a:t>
              </a:r>
              <a:r>
                <a:rPr lang="en-US" altLang="ja-JP" sz="2400" dirty="0">
                  <a:solidFill>
                    <a:srgbClr val="0070C0"/>
                  </a:solidFill>
                </a:rPr>
                <a:t>RGM </a:t>
              </a:r>
              <a:r>
                <a:rPr kumimoji="1" lang="en-US" altLang="ja-JP" sz="2400" dirty="0">
                  <a:solidFill>
                    <a:srgbClr val="0070C0"/>
                  </a:solidFill>
                </a:rPr>
                <a:t>CANNOT improve the </a:t>
              </a:r>
              <a:r>
                <a:rPr kumimoji="1" lang="en-US" altLang="ja-JP" sz="2400" dirty="0" err="1">
                  <a:solidFill>
                    <a:srgbClr val="0070C0"/>
                  </a:solidFill>
                </a:rPr>
                <a:t>σ</a:t>
              </a:r>
              <a:r>
                <a:rPr kumimoji="1" lang="en-US" altLang="ja-JP" sz="2400" baseline="-25000" dirty="0" err="1">
                  <a:solidFill>
                    <a:srgbClr val="0070C0"/>
                  </a:solidFill>
                </a:rPr>
                <a:t>R</a:t>
              </a:r>
              <a:r>
                <a:rPr kumimoji="1" lang="en-US" altLang="ja-JP" sz="2400" dirty="0">
                  <a:solidFill>
                    <a:srgbClr val="0070C0"/>
                  </a:solidFill>
                </a:rPr>
                <a:t>.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0" name="上下矢印 19"/>
            <p:cNvSpPr/>
            <p:nvPr/>
          </p:nvSpPr>
          <p:spPr>
            <a:xfrm>
              <a:off x="2267743" y="2699272"/>
              <a:ext cx="221182" cy="541551"/>
            </a:xfrm>
            <a:prstGeom prst="upDownArrow">
              <a:avLst>
                <a:gd name="adj1" fmla="val 18649"/>
                <a:gd name="adj2" fmla="val 67355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71599" y="3755738"/>
              <a:ext cx="1894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rgbClr val="C00000"/>
                  </a:solidFill>
                </a:rPr>
                <a:t>AMD-RGM Calc.</a:t>
              </a:r>
              <a:endParaRPr kumimoji="1" lang="ja-JP" altLang="en-US" sz="20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008428" y="4142471"/>
                  <a:ext cx="3584278" cy="73866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5/2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1" lang="en-US" altLang="ja-JP" sz="2400" dirty="0">
                    <a:solidFill>
                      <a:srgbClr val="4D4D4D"/>
                    </a:solidFill>
                  </a:endParaRPr>
                </a:p>
                <a:p>
                  <a:pPr algn="ctr"/>
                  <a:r>
                    <a:rPr kumimoji="1" lang="en-US" altLang="ja-JP" sz="2400" dirty="0">
                      <a:solidFill>
                        <a:srgbClr val="4D4D4D"/>
                      </a:solidFill>
                    </a:rPr>
                    <a:t>main component</a:t>
                  </a:r>
                  <a:r>
                    <a:rPr lang="ja-JP" altLang="en-US" sz="2400" dirty="0">
                      <a:solidFill>
                        <a:srgbClr val="4D4D4D"/>
                      </a:solidFill>
                    </a:rPr>
                    <a:t>： </a:t>
                  </a:r>
                  <a:r>
                    <a:rPr lang="en-US" altLang="ja-JP" sz="2400" i="1" dirty="0">
                      <a:solidFill>
                        <a:srgbClr val="4D4D4D"/>
                      </a:solidFill>
                    </a:rPr>
                    <a:t>f</a:t>
                  </a:r>
                  <a:r>
                    <a:rPr lang="en-US" altLang="ja-JP" sz="2400" dirty="0">
                      <a:solidFill>
                        <a:srgbClr val="4D4D4D"/>
                      </a:solidFill>
                    </a:rPr>
                    <a:t>-wave</a:t>
                  </a:r>
                  <a:endParaRPr lang="ja-JP" altLang="en-US" sz="2400" dirty="0">
                    <a:solidFill>
                      <a:srgbClr val="4D4D4D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428" y="4142471"/>
                  <a:ext cx="3584278" cy="738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24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テキスト ボックス 23"/>
            <p:cNvSpPr txBox="1"/>
            <p:nvPr/>
          </p:nvSpPr>
          <p:spPr>
            <a:xfrm>
              <a:off x="1048631" y="4914937"/>
              <a:ext cx="4217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>
                  <a:solidFill>
                    <a:srgbClr val="4D4D4D"/>
                  </a:solidFill>
                </a:rPr>
                <a:t>Tail correction is not essential</a:t>
              </a:r>
              <a:endParaRPr kumimoji="1" lang="ja-JP" altLang="en-US" sz="2400" dirty="0">
                <a:solidFill>
                  <a:srgbClr val="4D4D4D"/>
                </a:solidFill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6470795" y="3929365"/>
            <a:ext cx="152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AMD-RGM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2271" y="84001"/>
            <a:ext cx="7439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Results: AMD-RGM for </a:t>
            </a:r>
            <a:r>
              <a:rPr lang="en-US" altLang="ja-JP" sz="4000" baseline="30000" dirty="0">
                <a:solidFill>
                  <a:schemeClr val="bg1"/>
                </a:solidFill>
              </a:rPr>
              <a:t>37</a:t>
            </a:r>
            <a:r>
              <a:rPr lang="en-US" altLang="ja-JP" sz="4000" dirty="0">
                <a:solidFill>
                  <a:schemeClr val="bg1"/>
                </a:solidFill>
              </a:rPr>
              <a:t>Mg(N=25)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62882" y="5005529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AMD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6848203" y="4215348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+5</a:t>
            </a:r>
            <a:r>
              <a:rPr lang="en-US" altLang="ja-JP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mb</a:t>
            </a:r>
            <a:endParaRPr lang="ja-JP" altLang="en-US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7949355" y="3519825"/>
            <a:ext cx="536663" cy="51563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399683" y="2930291"/>
            <a:ext cx="2564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4D4D4D"/>
                </a:solidFill>
              </a:rPr>
              <a:t>Mg+</a:t>
            </a:r>
            <a:r>
              <a:rPr lang="en-US" altLang="ja-JP" sz="1600" baseline="30000" dirty="0">
                <a:solidFill>
                  <a:srgbClr val="4D4D4D"/>
                </a:solidFill>
              </a:rPr>
              <a:t>12</a:t>
            </a:r>
            <a:r>
              <a:rPr lang="en-US" altLang="ja-JP" sz="1600" dirty="0">
                <a:solidFill>
                  <a:srgbClr val="4D4D4D"/>
                </a:solidFill>
              </a:rPr>
              <a:t>C at</a:t>
            </a:r>
            <a:r>
              <a:rPr lang="en-US" altLang="ja-JP" sz="1600" i="1" dirty="0">
                <a:solidFill>
                  <a:srgbClr val="4D4D4D"/>
                </a:solidFill>
              </a:rPr>
              <a:t> </a:t>
            </a:r>
            <a:r>
              <a:rPr lang="en-US" altLang="ja-JP" sz="1600" dirty="0">
                <a:solidFill>
                  <a:srgbClr val="4D4D4D"/>
                </a:solidFill>
              </a:rPr>
              <a:t>240MeV/nucleon</a:t>
            </a:r>
            <a:endParaRPr lang="ja-JP" altLang="en-US" sz="1600" dirty="0">
              <a:solidFill>
                <a:srgbClr val="4D4D4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10805" y="1412776"/>
                <a:ext cx="5641994" cy="706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ja-JP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e>
                          </m:sPre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e>
                      </m:d>
                      <m:r>
                        <a:rPr lang="en-US" altLang="ja-JP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i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Pre>
                                        <m:sPrePr>
                                          <m:ctrlPr>
                                            <a:rPr lang="en-US" altLang="ja-JP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en-US" altLang="ja-JP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Mg</m:t>
                                          </m:r>
                                        </m:e>
                                      </m:sPre>
                                      <m:r>
                                        <a:rPr lang="en-US" altLang="ja-JP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1/2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5" y="1412776"/>
                <a:ext cx="5641994" cy="7064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2908012" y="1914692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by</a:t>
            </a:r>
          </a:p>
          <a:p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ja-JP" altLang="en-US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calc.</a:t>
            </a:r>
            <a:endParaRPr lang="ja-JP" altLang="en-US" sz="20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184159" y="1919695"/>
            <a:ext cx="182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motion</a:t>
            </a:r>
            <a:endParaRPr kumimoji="1" lang="ja-JP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5403" y="5502939"/>
            <a:ext cx="5224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4D4D4D"/>
                </a:solidFill>
              </a:rPr>
              <a:t>In order to understand the origin of the discrepancy, we consider </a:t>
            </a:r>
            <a:r>
              <a:rPr lang="en-US" altLang="ja-JP" sz="2400" dirty="0" err="1">
                <a:solidFill>
                  <a:srgbClr val="4D4D4D"/>
                </a:solidFill>
              </a:rPr>
              <a:t>lowlying</a:t>
            </a:r>
            <a:r>
              <a:rPr lang="en-US" altLang="ja-JP" sz="2400" dirty="0">
                <a:solidFill>
                  <a:srgbClr val="4D4D4D"/>
                </a:solidFill>
              </a:rPr>
              <a:t> states in addition to </a:t>
            </a:r>
            <a:r>
              <a:rPr lang="en-US" altLang="ja-JP" sz="2400" dirty="0" err="1">
                <a:solidFill>
                  <a:srgbClr val="4D4D4D"/>
                </a:solidFill>
              </a:rPr>
              <a:t>g.s</a:t>
            </a:r>
            <a:r>
              <a:rPr lang="en-US" altLang="ja-JP" sz="24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808179" y="316045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>
                <a:solidFill>
                  <a:srgbClr val="4D4D4D"/>
                </a:solidFill>
              </a:rPr>
              <a:t>37</a:t>
            </a:r>
            <a:r>
              <a:rPr lang="en-US" altLang="ja-JP" sz="2400" dirty="0">
                <a:solidFill>
                  <a:srgbClr val="4D4D4D"/>
                </a:solidFill>
              </a:rPr>
              <a:t>Mg</a:t>
            </a:r>
            <a:endParaRPr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8172558" y="4745161"/>
            <a:ext cx="78473" cy="7847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8260081" y="4334423"/>
            <a:ext cx="443402" cy="434548"/>
          </a:xfrm>
          <a:prstGeom prst="line">
            <a:avLst/>
          </a:prstGeom>
          <a:ln w="127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7808179" y="4373274"/>
            <a:ext cx="344785" cy="27459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734396" y="4789159"/>
            <a:ext cx="454040" cy="1"/>
          </a:xfrm>
          <a:prstGeom prst="line">
            <a:avLst/>
          </a:prstGeom>
          <a:ln w="127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064" y="1387323"/>
            <a:ext cx="2063502" cy="9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8" grpId="0"/>
      <p:bldP spid="4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65" y="3866234"/>
            <a:ext cx="3023280" cy="2875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23528" y="1037927"/>
                <a:ext cx="5218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Candidat</a:t>
                </a:r>
                <a:r>
                  <a:rPr lang="en-US" altLang="ja-JP" sz="2400" dirty="0"/>
                  <a:t>es for </a:t>
                </a:r>
                <a:r>
                  <a:rPr lang="en-US" altLang="ja-JP" sz="2400" dirty="0" err="1"/>
                  <a:t>g.s</a:t>
                </a:r>
                <a:r>
                  <a:rPr lang="en-US" altLang="ja-JP" sz="2400" dirty="0"/>
                  <a:t>.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5/2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ja-JP" altLang="en-US" sz="2400" u="sng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37927"/>
                <a:ext cx="5218865" cy="461665"/>
              </a:xfrm>
              <a:prstGeom prst="rect">
                <a:avLst/>
              </a:prstGeom>
              <a:blipFill>
                <a:blip r:embed="rId4"/>
                <a:stretch>
                  <a:fillRect l="-175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444007" y="1557187"/>
            <a:ext cx="326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B050"/>
                </a:solidFill>
              </a:rPr>
              <a:t>3/2-</a:t>
            </a:r>
            <a:r>
              <a:rPr lang="ja-JP" altLang="en-US" sz="2800" dirty="0">
                <a:solidFill>
                  <a:srgbClr val="00B050"/>
                </a:solidFill>
              </a:rPr>
              <a:t>：</a:t>
            </a:r>
            <a:r>
              <a:rPr lang="en-US" altLang="ja-JP" sz="2800" i="1" dirty="0">
                <a:solidFill>
                  <a:srgbClr val="00B050"/>
                </a:solidFill>
              </a:rPr>
              <a:t>p</a:t>
            </a:r>
            <a:r>
              <a:rPr lang="en-US" altLang="ja-JP" sz="2800" dirty="0">
                <a:solidFill>
                  <a:srgbClr val="00B050"/>
                </a:solidFill>
              </a:rPr>
              <a:t>-wave halo?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99123" y="3193812"/>
            <a:ext cx="3280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FF0000"/>
                </a:solidFill>
              </a:rPr>
              <a:t>1/2+</a:t>
            </a:r>
            <a:r>
              <a:rPr lang="ja-JP" altLang="en-US" sz="2800" dirty="0">
                <a:solidFill>
                  <a:srgbClr val="FF0000"/>
                </a:solidFill>
              </a:rPr>
              <a:t>：</a:t>
            </a:r>
            <a:r>
              <a:rPr lang="en-US" altLang="ja-JP" sz="2800" i="1" dirty="0">
                <a:solidFill>
                  <a:srgbClr val="FF0000"/>
                </a:solidFill>
              </a:rPr>
              <a:t>s</a:t>
            </a:r>
            <a:r>
              <a:rPr lang="en-US" altLang="ja-JP" sz="2800" dirty="0">
                <a:solidFill>
                  <a:srgbClr val="FF0000"/>
                </a:solidFill>
              </a:rPr>
              <a:t>-wave</a:t>
            </a:r>
            <a:r>
              <a:rPr lang="ja-JP" altLang="en-US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halo?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732039" y="2104020"/>
            <a:ext cx="4356898" cy="850541"/>
            <a:chOff x="732039" y="2104020"/>
            <a:chExt cx="4356898" cy="85054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32039" y="2104020"/>
              <a:ext cx="4356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ym typeface="Wingdings" panose="05000000000000000000" pitchFamily="2" charset="2"/>
                </a:rPr>
                <a:t> </a:t>
              </a:r>
              <a:r>
                <a:rPr lang="en-US" altLang="ja-JP" sz="2400" dirty="0"/>
                <a:t>The result still underestimates.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58405" y="2492896"/>
              <a:ext cx="3879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/>
                <a:t>Too strong core excitation?</a:t>
              </a:r>
              <a:endParaRPr lang="ja-JP" altLang="en-US" sz="2400" dirty="0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490" y="936000"/>
            <a:ext cx="2854942" cy="2527477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6084168" y="936000"/>
            <a:ext cx="2854264" cy="2667561"/>
            <a:chOff x="5760000" y="936000"/>
            <a:chExt cx="3178432" cy="2969818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0000" y="936000"/>
              <a:ext cx="3178432" cy="2813862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6889501" y="3623201"/>
              <a:ext cx="1482199" cy="1266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892010" y="3460372"/>
              <a:ext cx="1456111" cy="445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AMD-RGM</a:t>
              </a:r>
              <a:endParaRPr kumimoji="1" lang="ja-JP" altLang="en-US" sz="20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6576743" y="1815208"/>
            <a:ext cx="87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AMD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2271" y="84001"/>
            <a:ext cx="7423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</a:rPr>
              <a:t>Candidates for </a:t>
            </a:r>
            <a:r>
              <a:rPr lang="en-US" altLang="ja-JP" sz="4000" dirty="0" err="1">
                <a:solidFill>
                  <a:schemeClr val="bg1"/>
                </a:solidFill>
              </a:rPr>
              <a:t>g.s</a:t>
            </a:r>
            <a:r>
              <a:rPr lang="en-US" altLang="ja-JP" sz="4000" dirty="0">
                <a:solidFill>
                  <a:schemeClr val="bg1"/>
                </a:solidFill>
              </a:rPr>
              <a:t>. instead of 5/2-</a:t>
            </a:r>
            <a:endParaRPr lang="ja-JP" altLang="en-US" sz="4000" u="sng" dirty="0">
              <a:solidFill>
                <a:schemeClr val="bg1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491719" y="2780928"/>
            <a:ext cx="2472626" cy="853767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1116897" y="4896678"/>
            <a:ext cx="3745226" cy="956028"/>
          </a:xfrm>
          <a:prstGeom prst="roundRect">
            <a:avLst>
              <a:gd name="adj" fmla="val 1047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AMD-RGM calculations are not perfect for </a:t>
            </a:r>
            <a:r>
              <a:rPr lang="en-US" altLang="ja-JP" sz="2400" baseline="30000" dirty="0">
                <a:solidFill>
                  <a:schemeClr val="tx1"/>
                </a:solidFill>
              </a:rPr>
              <a:t>37</a:t>
            </a:r>
            <a:r>
              <a:rPr lang="en-US" altLang="ja-JP" sz="2400" dirty="0">
                <a:solidFill>
                  <a:schemeClr val="tx1"/>
                </a:solidFill>
              </a:rPr>
              <a:t>Mg.</a:t>
            </a:r>
          </a:p>
        </p:txBody>
      </p:sp>
      <p:sp>
        <p:nvSpPr>
          <p:cNvPr id="70" name="円/楕円 69"/>
          <p:cNvSpPr/>
          <p:nvPr/>
        </p:nvSpPr>
        <p:spPr>
          <a:xfrm>
            <a:off x="8345151" y="259450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600081" y="1769408"/>
            <a:ext cx="14646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ja-JP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altLang="ja-JP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(AMD-RGM)</a:t>
            </a:r>
            <a:endParaRPr lang="ja-JP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>
            <a:off x="732039" y="3645024"/>
            <a:ext cx="4564006" cy="864096"/>
            <a:chOff x="732039" y="3645024"/>
            <a:chExt cx="4564006" cy="864096"/>
          </a:xfrm>
        </p:grpSpPr>
        <p:sp>
          <p:nvSpPr>
            <p:cNvPr id="75" name="テキスト ボックス 74"/>
            <p:cNvSpPr txBox="1"/>
            <p:nvPr/>
          </p:nvSpPr>
          <p:spPr>
            <a:xfrm>
              <a:off x="732039" y="3645024"/>
              <a:ext cx="4564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ym typeface="Wingdings" panose="05000000000000000000" pitchFamily="2" charset="2"/>
                </a:rPr>
                <a:t> </a:t>
              </a:r>
              <a:r>
                <a:rPr lang="en-US" altLang="ja-JP" sz="2400" dirty="0"/>
                <a:t>The result largely overestimates.</a:t>
              </a:r>
              <a:endParaRPr lang="ja-JP" altLang="en-US" sz="2400" dirty="0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1059093" y="4047455"/>
              <a:ext cx="2157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/>
                <a:t>Too small </a:t>
              </a:r>
              <a:r>
                <a:rPr lang="en-US" altLang="ja-JP" sz="2400" i="1" dirty="0"/>
                <a:t>S</a:t>
              </a:r>
              <a:r>
                <a:rPr lang="en-US" altLang="ja-JP" sz="2400" i="1" baseline="-25000" dirty="0"/>
                <a:t>n</a:t>
              </a:r>
              <a:r>
                <a:rPr lang="en-US" altLang="ja-JP" sz="2400" dirty="0"/>
                <a:t>?</a:t>
              </a:r>
              <a:endParaRPr lang="ja-JP" altLang="en-US" sz="2400" dirty="0"/>
            </a:p>
          </p:txBody>
        </p:sp>
      </p:grpSp>
      <p:sp>
        <p:nvSpPr>
          <p:cNvPr id="81" name="正方形/長方形 80"/>
          <p:cNvSpPr/>
          <p:nvPr/>
        </p:nvSpPr>
        <p:spPr>
          <a:xfrm>
            <a:off x="7054659" y="244589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4D4D4D"/>
                </a:solidFill>
              </a:rPr>
              <a:t>～</a:t>
            </a:r>
            <a:r>
              <a:rPr lang="en-US" altLang="ja-JP" dirty="0">
                <a:solidFill>
                  <a:srgbClr val="4D4D4D"/>
                </a:solidFill>
              </a:rPr>
              <a:t>1700mb</a:t>
            </a:r>
            <a:endParaRPr lang="ja-JP" altLang="en-US" dirty="0">
              <a:solidFill>
                <a:srgbClr val="4D4D4D"/>
              </a:solidFill>
            </a:endParaRPr>
          </a:p>
        </p:txBody>
      </p:sp>
      <p:sp>
        <p:nvSpPr>
          <p:cNvPr id="43" name="上矢印 42"/>
          <p:cNvSpPr/>
          <p:nvPr/>
        </p:nvSpPr>
        <p:spPr>
          <a:xfrm>
            <a:off x="8295629" y="2759035"/>
            <a:ext cx="239391" cy="2820045"/>
          </a:xfrm>
          <a:prstGeom prst="upArrow">
            <a:avLst>
              <a:gd name="adj1" fmla="val 22114"/>
              <a:gd name="adj2" fmla="val 11690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/>
          <p:nvPr/>
        </p:nvCxnSpPr>
        <p:spPr>
          <a:xfrm flipV="1">
            <a:off x="8162344" y="5634930"/>
            <a:ext cx="38718" cy="15912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7571463" y="5756348"/>
            <a:ext cx="12070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  <a:cs typeface="Times New Roman" panose="02020603050405020304" pitchFamily="18" charset="0"/>
              </a:rPr>
              <a:t>5/2</a:t>
            </a:r>
            <a:r>
              <a:rPr lang="en-US" altLang="ja-JP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en-US" altLang="ja-JP" sz="1600" dirty="0">
                <a:solidFill>
                  <a:srgbClr val="0000FF"/>
                </a:solidFill>
                <a:cs typeface="Times New Roman" panose="02020603050405020304" pitchFamily="18" charset="0"/>
              </a:rPr>
              <a:t>(AMD-RGM)</a:t>
            </a:r>
            <a:endParaRPr lang="ja-JP" alt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2" name="グループ化 81"/>
          <p:cNvGrpSpPr/>
          <p:nvPr/>
        </p:nvGrpSpPr>
        <p:grpSpPr>
          <a:xfrm>
            <a:off x="6631951" y="4509120"/>
            <a:ext cx="1576597" cy="908511"/>
            <a:chOff x="6631951" y="4509120"/>
            <a:chExt cx="1576597" cy="908511"/>
          </a:xfrm>
        </p:grpSpPr>
        <p:sp>
          <p:nvSpPr>
            <p:cNvPr id="67" name="正方形/長方形 66"/>
            <p:cNvSpPr/>
            <p:nvPr/>
          </p:nvSpPr>
          <p:spPr>
            <a:xfrm>
              <a:off x="6631951" y="4509120"/>
              <a:ext cx="14646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3/2</a:t>
              </a:r>
              <a:r>
                <a:rPr lang="en-US" altLang="ja-JP" sz="2000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- </a:t>
              </a:r>
            </a:p>
            <a:p>
              <a:pPr algn="ctr"/>
              <a:r>
                <a:rPr lang="en-US" altLang="ja-JP" sz="2000" dirty="0">
                  <a:solidFill>
                    <a:srgbClr val="00B050"/>
                  </a:solidFill>
                  <a:cs typeface="Times New Roman" panose="02020603050405020304" pitchFamily="18" charset="0"/>
                </a:rPr>
                <a:t>(AMD-RGM)</a:t>
              </a:r>
              <a:endParaRPr lang="ja-JP" altLang="en-US" sz="2400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7763986" y="5243489"/>
              <a:ext cx="444562" cy="17414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正方形/長方形 75"/>
          <p:cNvSpPr/>
          <p:nvPr/>
        </p:nvSpPr>
        <p:spPr>
          <a:xfrm>
            <a:off x="8189109" y="5527680"/>
            <a:ext cx="78473" cy="7847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二等辺三角形 76"/>
          <p:cNvSpPr/>
          <p:nvPr/>
        </p:nvSpPr>
        <p:spPr>
          <a:xfrm>
            <a:off x="8228439" y="5363978"/>
            <a:ext cx="117118" cy="100964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027299" y="4409108"/>
            <a:ext cx="536663" cy="515633"/>
          </a:xfrm>
          <a:prstGeom prst="ellipse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7840641" y="39775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>
                <a:solidFill>
                  <a:srgbClr val="4D4D4D"/>
                </a:solidFill>
              </a:rPr>
              <a:t>37</a:t>
            </a:r>
            <a:r>
              <a:rPr lang="en-US" altLang="ja-JP" sz="2400" dirty="0">
                <a:solidFill>
                  <a:srgbClr val="4D4D4D"/>
                </a:solidFill>
              </a:rPr>
              <a:t>Mg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54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4" grpId="1" animBg="1"/>
      <p:bldP spid="45" grpId="0" animBg="1"/>
      <p:bldP spid="70" grpId="0" animBg="1"/>
      <p:bldP spid="73" grpId="0"/>
      <p:bldP spid="81" grpId="0"/>
      <p:bldP spid="43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76" y="2076388"/>
            <a:ext cx="4658412" cy="37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 rot="20154938">
            <a:off x="4972570" y="4494916"/>
            <a:ext cx="1549950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 rot="20407911">
            <a:off x="6932668" y="4378850"/>
            <a:ext cx="910432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 rot="607911">
            <a:off x="7795997" y="4275598"/>
            <a:ext cx="424723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 rot="1719759">
            <a:off x="6389207" y="4361979"/>
            <a:ext cx="684022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 rot="20189584">
            <a:off x="5373241" y="417490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N=20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6929160" y="3140220"/>
            <a:ext cx="0" cy="2195824"/>
          </a:xfrm>
          <a:prstGeom prst="line">
            <a:avLst/>
          </a:prstGeom>
          <a:ln w="19050">
            <a:solidFill>
              <a:srgbClr val="00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497547" y="5609900"/>
            <a:ext cx="2687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deformation parameter</a:t>
            </a:r>
            <a:r>
              <a:rPr lang="ja-JP" altLang="en-US" dirty="0"/>
              <a:t> </a:t>
            </a:r>
            <a:r>
              <a:rPr lang="en-US" altLang="ja-JP" dirty="0"/>
              <a:t>β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0" y="2080898"/>
            <a:ext cx="3870575" cy="3768494"/>
          </a:xfrm>
          <a:prstGeom prst="rect">
            <a:avLst/>
          </a:prstGeom>
        </p:spPr>
      </p:pic>
      <p:sp>
        <p:nvSpPr>
          <p:cNvPr id="59" name="テキスト ボックス 28"/>
          <p:cNvSpPr txBox="1"/>
          <p:nvPr/>
        </p:nvSpPr>
        <p:spPr>
          <a:xfrm>
            <a:off x="3319154" y="6015375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Audi et al., Chin. Phys. C </a:t>
            </a:r>
            <a:r>
              <a:rPr lang="fr-FR" altLang="ja-JP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fr-FR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1157 (2012).</a:t>
            </a:r>
            <a:endParaRPr lang="en-US" altLang="ja-JP" sz="1400" i="1" dirty="0">
              <a:solidFill>
                <a:srgbClr val="0000FF"/>
              </a:solidFill>
              <a:latin typeface="Times New Roman" pitchFamily="18" charset="0"/>
              <a:ea typeface="HGP明朝B" pitchFamily="18" charset="-128"/>
              <a:cs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99843" y="2435961"/>
            <a:ext cx="1299308" cy="1171744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3319154" y="6384599"/>
            <a:ext cx="3610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Kobayashi et al., PRL 112, 242501 (2014).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2271" y="40899"/>
            <a:ext cx="7845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aseline="30000" dirty="0">
                <a:solidFill>
                  <a:prstClr val="white"/>
                </a:solidFill>
              </a:rPr>
              <a:t>37</a:t>
            </a:r>
            <a:r>
              <a:rPr lang="en-US" altLang="ja-JP" sz="4400" dirty="0">
                <a:solidFill>
                  <a:prstClr val="white"/>
                </a:solidFill>
              </a:rPr>
              <a:t>Mg (N=25): Weak-binding effect</a:t>
            </a:r>
            <a:endParaRPr lang="en-US" altLang="ja-JP" sz="4400" baseline="-25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527740" y="6005466"/>
                <a:ext cx="24663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=0.16±0.68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0" y="6005466"/>
                <a:ext cx="2466381" cy="307777"/>
              </a:xfrm>
              <a:prstGeom prst="rect">
                <a:avLst/>
              </a:prstGeom>
              <a:blipFill>
                <a:blip r:embed="rId5"/>
                <a:stretch>
                  <a:fillRect l="-1980" r="-1733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27740" y="6376649"/>
                <a:ext cx="2191497" cy="315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0.22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−0.09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+0.12</m:t>
                          </m:r>
                        </m:sup>
                      </m:sSubSup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40" y="6376649"/>
                <a:ext cx="2191497" cy="315727"/>
              </a:xfrm>
              <a:prstGeom prst="rect">
                <a:avLst/>
              </a:prstGeom>
              <a:blipFill>
                <a:blip r:embed="rId6"/>
                <a:stretch>
                  <a:fillRect l="-2507" r="-2228" b="-1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81967" y="4581128"/>
                <a:ext cx="1375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kumimoji="1" lang="en-US" altLang="ja-JP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67" y="4581128"/>
                <a:ext cx="1375377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948797" y="877692"/>
            <a:ext cx="705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performed the deformed Woods-Saxon calculation.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1283159"/>
            <a:ext cx="6954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Parameter set: from R. Wyss (T. Shoji et al., PTP121, 2 (2009).)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l-GR" altLang="ja-JP" sz="2000" dirty="0"/>
              <a:t>β</a:t>
            </a:r>
            <a:r>
              <a:rPr kumimoji="1" lang="el-GR" altLang="ja-JP" sz="2000" baseline="-25000" dirty="0"/>
              <a:t>2</a:t>
            </a:r>
            <a:r>
              <a:rPr kumimoji="1" lang="en-US" altLang="ja-JP" sz="2000" dirty="0"/>
              <a:t>(AMD)=0.36</a:t>
            </a:r>
            <a:endParaRPr kumimoji="1" lang="ja-JP" altLang="en-US" sz="20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742655" y="3184647"/>
            <a:ext cx="380640" cy="335756"/>
            <a:chOff x="2604335" y="3455033"/>
            <a:chExt cx="418704" cy="369332"/>
          </a:xfrm>
        </p:grpSpPr>
        <p:sp>
          <p:nvSpPr>
            <p:cNvPr id="28" name="円/楕円 47"/>
            <p:cNvSpPr/>
            <p:nvPr/>
          </p:nvSpPr>
          <p:spPr>
            <a:xfrm flipH="1">
              <a:off x="2683572" y="3514071"/>
              <a:ext cx="288000" cy="28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604335" y="34550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25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7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76" y="2076388"/>
            <a:ext cx="4658412" cy="37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正方形/長方形 23"/>
          <p:cNvSpPr/>
          <p:nvPr/>
        </p:nvSpPr>
        <p:spPr>
          <a:xfrm rot="20154938">
            <a:off x="4972570" y="4494916"/>
            <a:ext cx="1549950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 rot="20407911">
            <a:off x="6932668" y="4378850"/>
            <a:ext cx="910432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 rot="607911">
            <a:off x="7795997" y="4275598"/>
            <a:ext cx="424723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 rot="1719759">
            <a:off x="6389207" y="4361979"/>
            <a:ext cx="684022" cy="8175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97547" y="5609900"/>
            <a:ext cx="26870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deformation parameter</a:t>
            </a:r>
            <a:r>
              <a:rPr lang="ja-JP" altLang="en-US" dirty="0"/>
              <a:t> </a:t>
            </a:r>
            <a:r>
              <a:rPr lang="en-US" altLang="ja-JP" dirty="0"/>
              <a:t>β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0" y="2080898"/>
            <a:ext cx="3870575" cy="376849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52271" y="40899"/>
            <a:ext cx="7845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aseline="30000" dirty="0">
                <a:solidFill>
                  <a:prstClr val="white"/>
                </a:solidFill>
              </a:rPr>
              <a:t>37</a:t>
            </a:r>
            <a:r>
              <a:rPr lang="en-US" altLang="ja-JP" sz="4400" dirty="0">
                <a:solidFill>
                  <a:prstClr val="white"/>
                </a:solidFill>
              </a:rPr>
              <a:t>Mg (N=25): Weak-binding effect</a:t>
            </a:r>
            <a:endParaRPr lang="en-US" altLang="ja-JP" sz="4400" baseline="-25000" dirty="0">
              <a:solidFill>
                <a:prstClr val="white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164877" y="1700808"/>
            <a:ext cx="5097463" cy="4292600"/>
            <a:chOff x="4164877" y="1700808"/>
            <a:chExt cx="5097463" cy="429260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4164877" y="1700808"/>
              <a:ext cx="5097463" cy="4292600"/>
              <a:chOff x="4164877" y="2016720"/>
              <a:chExt cx="5097463" cy="42926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4877" y="2016720"/>
                <a:ext cx="5097463" cy="429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8643838" y="3606301"/>
                <a:ext cx="432048" cy="454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8643838" y="5301208"/>
                <a:ext cx="432048" cy="454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4227200" y="4531980"/>
              <a:ext cx="6367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0</a:t>
              </a:r>
              <a:r>
                <a:rPr kumimoji="1" lang="en-US" altLang="ja-JP" i="1" dirty="0">
                  <a:solidFill>
                    <a:srgbClr val="FF0000"/>
                  </a:solidFill>
                </a:rPr>
                <a:t>d</a:t>
              </a:r>
              <a:r>
                <a:rPr kumimoji="1" lang="en-US" altLang="ja-JP" baseline="-25000" dirty="0">
                  <a:solidFill>
                    <a:srgbClr val="FF0000"/>
                  </a:solidFill>
                </a:rPr>
                <a:t>3/2</a:t>
              </a:r>
              <a:endParaRPr kumimoji="1" lang="ja-JP" altLang="en-US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 rot="20189584">
            <a:off x="5373241" y="417490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N=20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6929160" y="3140220"/>
            <a:ext cx="0" cy="2195824"/>
          </a:xfrm>
          <a:prstGeom prst="line">
            <a:avLst/>
          </a:prstGeom>
          <a:ln w="19050">
            <a:solidFill>
              <a:srgbClr val="0066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角丸四角形吹き出し 48"/>
          <p:cNvSpPr/>
          <p:nvPr/>
        </p:nvSpPr>
        <p:spPr>
          <a:xfrm>
            <a:off x="5220072" y="1988091"/>
            <a:ext cx="1166332" cy="918435"/>
          </a:xfrm>
          <a:prstGeom prst="wedgeRoundRectCallout">
            <a:avLst>
              <a:gd name="adj1" fmla="val 75074"/>
              <a:gd name="adj2" fmla="val 404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0000FF"/>
                </a:solidFill>
              </a:rPr>
              <a:t>p : 64.5%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f  : 34.4%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h : 1.1%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3" name="環状矢印 19"/>
          <p:cNvSpPr/>
          <p:nvPr/>
        </p:nvSpPr>
        <p:spPr>
          <a:xfrm rot="15989382">
            <a:off x="6490425" y="3088875"/>
            <a:ext cx="260438" cy="352859"/>
          </a:xfrm>
          <a:custGeom>
            <a:avLst/>
            <a:gdLst>
              <a:gd name="connsiteX0" fmla="*/ 99011 w 1584176"/>
              <a:gd name="connsiteY0" fmla="*/ 792088 h 1584176"/>
              <a:gd name="connsiteX1" fmla="*/ 694213 w 1584176"/>
              <a:gd name="connsiteY1" fmla="*/ 105957 h 1584176"/>
              <a:gd name="connsiteX2" fmla="*/ 1457521 w 1584176"/>
              <a:gd name="connsiteY2" fmla="*/ 598301 h 1584176"/>
              <a:gd name="connsiteX3" fmla="*/ 1551680 w 1584176"/>
              <a:gd name="connsiteY3" fmla="*/ 598300 h 1584176"/>
              <a:gd name="connsiteX4" fmla="*/ 1386154 w 1584176"/>
              <a:gd name="connsiteY4" fmla="*/ 792088 h 1584176"/>
              <a:gd name="connsiteX5" fmla="*/ 1155636 w 1584176"/>
              <a:gd name="connsiteY5" fmla="*/ 598300 h 1584176"/>
              <a:gd name="connsiteX6" fmla="*/ 1247638 w 1584176"/>
              <a:gd name="connsiteY6" fmla="*/ 598300 h 1584176"/>
              <a:gd name="connsiteX7" fmla="*/ 693201 w 1584176"/>
              <a:gd name="connsiteY7" fmla="*/ 307010 h 1584176"/>
              <a:gd name="connsiteX8" fmla="*/ 297033 w 1584176"/>
              <a:gd name="connsiteY8" fmla="*/ 792088 h 1584176"/>
              <a:gd name="connsiteX9" fmla="*/ 99011 w 1584176"/>
              <a:gd name="connsiteY9" fmla="*/ 792088 h 1584176"/>
              <a:gd name="connsiteX0" fmla="*/ 1 w 1452670"/>
              <a:gd name="connsiteY0" fmla="*/ 693134 h 694788"/>
              <a:gd name="connsiteX1" fmla="*/ 595203 w 1452670"/>
              <a:gd name="connsiteY1" fmla="*/ 7003 h 694788"/>
              <a:gd name="connsiteX2" fmla="*/ 1358511 w 1452670"/>
              <a:gd name="connsiteY2" fmla="*/ 499347 h 694788"/>
              <a:gd name="connsiteX3" fmla="*/ 1452670 w 1452670"/>
              <a:gd name="connsiteY3" fmla="*/ 499346 h 694788"/>
              <a:gd name="connsiteX4" fmla="*/ 1287144 w 1452670"/>
              <a:gd name="connsiteY4" fmla="*/ 693134 h 694788"/>
              <a:gd name="connsiteX5" fmla="*/ 1056626 w 1452670"/>
              <a:gd name="connsiteY5" fmla="*/ 499346 h 694788"/>
              <a:gd name="connsiteX6" fmla="*/ 1148628 w 1452670"/>
              <a:gd name="connsiteY6" fmla="*/ 499346 h 694788"/>
              <a:gd name="connsiteX7" fmla="*/ 594191 w 1452670"/>
              <a:gd name="connsiteY7" fmla="*/ 208056 h 694788"/>
              <a:gd name="connsiteX8" fmla="*/ 1 w 1452670"/>
              <a:gd name="connsiteY8" fmla="*/ 693134 h 694788"/>
              <a:gd name="connsiteX0" fmla="*/ 155 w 1452824"/>
              <a:gd name="connsiteY0" fmla="*/ 693134 h 694788"/>
              <a:gd name="connsiteX1" fmla="*/ 595357 w 1452824"/>
              <a:gd name="connsiteY1" fmla="*/ 7003 h 694788"/>
              <a:gd name="connsiteX2" fmla="*/ 1358665 w 1452824"/>
              <a:gd name="connsiteY2" fmla="*/ 499347 h 694788"/>
              <a:gd name="connsiteX3" fmla="*/ 1452824 w 1452824"/>
              <a:gd name="connsiteY3" fmla="*/ 499346 h 694788"/>
              <a:gd name="connsiteX4" fmla="*/ 1287298 w 1452824"/>
              <a:gd name="connsiteY4" fmla="*/ 693134 h 694788"/>
              <a:gd name="connsiteX5" fmla="*/ 1056780 w 1452824"/>
              <a:gd name="connsiteY5" fmla="*/ 499346 h 694788"/>
              <a:gd name="connsiteX6" fmla="*/ 1148782 w 1452824"/>
              <a:gd name="connsiteY6" fmla="*/ 499346 h 694788"/>
              <a:gd name="connsiteX7" fmla="*/ 594345 w 1452824"/>
              <a:gd name="connsiteY7" fmla="*/ 208056 h 694788"/>
              <a:gd name="connsiteX8" fmla="*/ 155 w 1452824"/>
              <a:gd name="connsiteY8" fmla="*/ 693134 h 694788"/>
              <a:gd name="connsiteX0" fmla="*/ 1 w 1452670"/>
              <a:gd name="connsiteY0" fmla="*/ 693134 h 694788"/>
              <a:gd name="connsiteX1" fmla="*/ 595203 w 1452670"/>
              <a:gd name="connsiteY1" fmla="*/ 7003 h 694788"/>
              <a:gd name="connsiteX2" fmla="*/ 1358511 w 1452670"/>
              <a:gd name="connsiteY2" fmla="*/ 499347 h 694788"/>
              <a:gd name="connsiteX3" fmla="*/ 1452670 w 1452670"/>
              <a:gd name="connsiteY3" fmla="*/ 499346 h 694788"/>
              <a:gd name="connsiteX4" fmla="*/ 1287144 w 1452670"/>
              <a:gd name="connsiteY4" fmla="*/ 693134 h 694788"/>
              <a:gd name="connsiteX5" fmla="*/ 1056626 w 1452670"/>
              <a:gd name="connsiteY5" fmla="*/ 499346 h 694788"/>
              <a:gd name="connsiteX6" fmla="*/ 1148628 w 1452670"/>
              <a:gd name="connsiteY6" fmla="*/ 499346 h 694788"/>
              <a:gd name="connsiteX7" fmla="*/ 594191 w 1452670"/>
              <a:gd name="connsiteY7" fmla="*/ 208056 h 694788"/>
              <a:gd name="connsiteX8" fmla="*/ 1 w 1452670"/>
              <a:gd name="connsiteY8" fmla="*/ 693134 h 694788"/>
              <a:gd name="connsiteX0" fmla="*/ 0 w 1452669"/>
              <a:gd name="connsiteY0" fmla="*/ 693134 h 693134"/>
              <a:gd name="connsiteX1" fmla="*/ 595202 w 1452669"/>
              <a:gd name="connsiteY1" fmla="*/ 7003 h 693134"/>
              <a:gd name="connsiteX2" fmla="*/ 1358510 w 1452669"/>
              <a:gd name="connsiteY2" fmla="*/ 499347 h 693134"/>
              <a:gd name="connsiteX3" fmla="*/ 1452669 w 1452669"/>
              <a:gd name="connsiteY3" fmla="*/ 499346 h 693134"/>
              <a:gd name="connsiteX4" fmla="*/ 1287143 w 1452669"/>
              <a:gd name="connsiteY4" fmla="*/ 693134 h 693134"/>
              <a:gd name="connsiteX5" fmla="*/ 1056625 w 1452669"/>
              <a:gd name="connsiteY5" fmla="*/ 499346 h 693134"/>
              <a:gd name="connsiteX6" fmla="*/ 1148627 w 1452669"/>
              <a:gd name="connsiteY6" fmla="*/ 499346 h 693134"/>
              <a:gd name="connsiteX7" fmla="*/ 594190 w 1452669"/>
              <a:gd name="connsiteY7" fmla="*/ 208056 h 693134"/>
              <a:gd name="connsiteX8" fmla="*/ 0 w 1452669"/>
              <a:gd name="connsiteY8" fmla="*/ 693134 h 693134"/>
              <a:gd name="connsiteX0" fmla="*/ 0 w 1452669"/>
              <a:gd name="connsiteY0" fmla="*/ 693134 h 693134"/>
              <a:gd name="connsiteX1" fmla="*/ 595202 w 1452669"/>
              <a:gd name="connsiteY1" fmla="*/ 7003 h 693134"/>
              <a:gd name="connsiteX2" fmla="*/ 1358510 w 1452669"/>
              <a:gd name="connsiteY2" fmla="*/ 499347 h 693134"/>
              <a:gd name="connsiteX3" fmla="*/ 1452669 w 1452669"/>
              <a:gd name="connsiteY3" fmla="*/ 499346 h 693134"/>
              <a:gd name="connsiteX4" fmla="*/ 1287143 w 1452669"/>
              <a:gd name="connsiteY4" fmla="*/ 693134 h 693134"/>
              <a:gd name="connsiteX5" fmla="*/ 1056625 w 1452669"/>
              <a:gd name="connsiteY5" fmla="*/ 499346 h 693134"/>
              <a:gd name="connsiteX6" fmla="*/ 1148627 w 1452669"/>
              <a:gd name="connsiteY6" fmla="*/ 499346 h 693134"/>
              <a:gd name="connsiteX7" fmla="*/ 594190 w 1452669"/>
              <a:gd name="connsiteY7" fmla="*/ 208056 h 693134"/>
              <a:gd name="connsiteX8" fmla="*/ 0 w 1452669"/>
              <a:gd name="connsiteY8" fmla="*/ 693134 h 693134"/>
              <a:gd name="connsiteX0" fmla="*/ 0 w 1452669"/>
              <a:gd name="connsiteY0" fmla="*/ 693134 h 693134"/>
              <a:gd name="connsiteX1" fmla="*/ 595202 w 1452669"/>
              <a:gd name="connsiteY1" fmla="*/ 7003 h 693134"/>
              <a:gd name="connsiteX2" fmla="*/ 1358510 w 1452669"/>
              <a:gd name="connsiteY2" fmla="*/ 499347 h 693134"/>
              <a:gd name="connsiteX3" fmla="*/ 1452669 w 1452669"/>
              <a:gd name="connsiteY3" fmla="*/ 499346 h 693134"/>
              <a:gd name="connsiteX4" fmla="*/ 1287143 w 1452669"/>
              <a:gd name="connsiteY4" fmla="*/ 693134 h 693134"/>
              <a:gd name="connsiteX5" fmla="*/ 1056625 w 1452669"/>
              <a:gd name="connsiteY5" fmla="*/ 499346 h 693134"/>
              <a:gd name="connsiteX6" fmla="*/ 1148627 w 1452669"/>
              <a:gd name="connsiteY6" fmla="*/ 499346 h 693134"/>
              <a:gd name="connsiteX7" fmla="*/ 594190 w 1452669"/>
              <a:gd name="connsiteY7" fmla="*/ 208056 h 693134"/>
              <a:gd name="connsiteX8" fmla="*/ 0 w 1452669"/>
              <a:gd name="connsiteY8" fmla="*/ 693134 h 693134"/>
              <a:gd name="connsiteX0" fmla="*/ 0 w 1452669"/>
              <a:gd name="connsiteY0" fmla="*/ 693134 h 693134"/>
              <a:gd name="connsiteX1" fmla="*/ 595202 w 1452669"/>
              <a:gd name="connsiteY1" fmla="*/ 7003 h 693134"/>
              <a:gd name="connsiteX2" fmla="*/ 1358510 w 1452669"/>
              <a:gd name="connsiteY2" fmla="*/ 499347 h 693134"/>
              <a:gd name="connsiteX3" fmla="*/ 1452669 w 1452669"/>
              <a:gd name="connsiteY3" fmla="*/ 499346 h 693134"/>
              <a:gd name="connsiteX4" fmla="*/ 1287143 w 1452669"/>
              <a:gd name="connsiteY4" fmla="*/ 693134 h 693134"/>
              <a:gd name="connsiteX5" fmla="*/ 1056625 w 1452669"/>
              <a:gd name="connsiteY5" fmla="*/ 499346 h 693134"/>
              <a:gd name="connsiteX6" fmla="*/ 1148627 w 1452669"/>
              <a:gd name="connsiteY6" fmla="*/ 499346 h 693134"/>
              <a:gd name="connsiteX7" fmla="*/ 594190 w 1452669"/>
              <a:gd name="connsiteY7" fmla="*/ 208056 h 693134"/>
              <a:gd name="connsiteX8" fmla="*/ 0 w 1452669"/>
              <a:gd name="connsiteY8" fmla="*/ 693134 h 693134"/>
              <a:gd name="connsiteX0" fmla="*/ 0 w 1452669"/>
              <a:gd name="connsiteY0" fmla="*/ 760270 h 760270"/>
              <a:gd name="connsiteX1" fmla="*/ 625682 w 1452669"/>
              <a:gd name="connsiteY1" fmla="*/ 5559 h 760270"/>
              <a:gd name="connsiteX2" fmla="*/ 1358510 w 1452669"/>
              <a:gd name="connsiteY2" fmla="*/ 566483 h 760270"/>
              <a:gd name="connsiteX3" fmla="*/ 1452669 w 1452669"/>
              <a:gd name="connsiteY3" fmla="*/ 566482 h 760270"/>
              <a:gd name="connsiteX4" fmla="*/ 1287143 w 1452669"/>
              <a:gd name="connsiteY4" fmla="*/ 760270 h 760270"/>
              <a:gd name="connsiteX5" fmla="*/ 1056625 w 1452669"/>
              <a:gd name="connsiteY5" fmla="*/ 566482 h 760270"/>
              <a:gd name="connsiteX6" fmla="*/ 1148627 w 1452669"/>
              <a:gd name="connsiteY6" fmla="*/ 566482 h 760270"/>
              <a:gd name="connsiteX7" fmla="*/ 594190 w 1452669"/>
              <a:gd name="connsiteY7" fmla="*/ 275192 h 760270"/>
              <a:gd name="connsiteX8" fmla="*/ 0 w 1452669"/>
              <a:gd name="connsiteY8" fmla="*/ 760270 h 760270"/>
              <a:gd name="connsiteX0" fmla="*/ 0 w 1452669"/>
              <a:gd name="connsiteY0" fmla="*/ 754740 h 754740"/>
              <a:gd name="connsiteX1" fmla="*/ 625682 w 1452669"/>
              <a:gd name="connsiteY1" fmla="*/ 29 h 754740"/>
              <a:gd name="connsiteX2" fmla="*/ 1358510 w 1452669"/>
              <a:gd name="connsiteY2" fmla="*/ 560953 h 754740"/>
              <a:gd name="connsiteX3" fmla="*/ 1452669 w 1452669"/>
              <a:gd name="connsiteY3" fmla="*/ 560952 h 754740"/>
              <a:gd name="connsiteX4" fmla="*/ 1287143 w 1452669"/>
              <a:gd name="connsiteY4" fmla="*/ 754740 h 754740"/>
              <a:gd name="connsiteX5" fmla="*/ 1056625 w 1452669"/>
              <a:gd name="connsiteY5" fmla="*/ 560952 h 754740"/>
              <a:gd name="connsiteX6" fmla="*/ 1148627 w 1452669"/>
              <a:gd name="connsiteY6" fmla="*/ 560952 h 754740"/>
              <a:gd name="connsiteX7" fmla="*/ 594190 w 1452669"/>
              <a:gd name="connsiteY7" fmla="*/ 269662 h 754740"/>
              <a:gd name="connsiteX8" fmla="*/ 0 w 1452669"/>
              <a:gd name="connsiteY8" fmla="*/ 754740 h 754740"/>
              <a:gd name="connsiteX0" fmla="*/ 0 w 1452669"/>
              <a:gd name="connsiteY0" fmla="*/ 754754 h 754754"/>
              <a:gd name="connsiteX1" fmla="*/ 625682 w 1452669"/>
              <a:gd name="connsiteY1" fmla="*/ 43 h 754754"/>
              <a:gd name="connsiteX2" fmla="*/ 1358510 w 1452669"/>
              <a:gd name="connsiteY2" fmla="*/ 560967 h 754754"/>
              <a:gd name="connsiteX3" fmla="*/ 1452669 w 1452669"/>
              <a:gd name="connsiteY3" fmla="*/ 560966 h 754754"/>
              <a:gd name="connsiteX4" fmla="*/ 1287143 w 1452669"/>
              <a:gd name="connsiteY4" fmla="*/ 754754 h 754754"/>
              <a:gd name="connsiteX5" fmla="*/ 1056625 w 1452669"/>
              <a:gd name="connsiteY5" fmla="*/ 560966 h 754754"/>
              <a:gd name="connsiteX6" fmla="*/ 1148627 w 1452669"/>
              <a:gd name="connsiteY6" fmla="*/ 560966 h 754754"/>
              <a:gd name="connsiteX7" fmla="*/ 594190 w 1452669"/>
              <a:gd name="connsiteY7" fmla="*/ 269676 h 754754"/>
              <a:gd name="connsiteX8" fmla="*/ 0 w 1452669"/>
              <a:gd name="connsiteY8" fmla="*/ 754754 h 754754"/>
              <a:gd name="connsiteX0" fmla="*/ 0 w 1452669"/>
              <a:gd name="connsiteY0" fmla="*/ 701422 h 701422"/>
              <a:gd name="connsiteX1" fmla="*/ 747602 w 1452669"/>
              <a:gd name="connsiteY1" fmla="*/ 51 h 701422"/>
              <a:gd name="connsiteX2" fmla="*/ 1358510 w 1452669"/>
              <a:gd name="connsiteY2" fmla="*/ 507635 h 701422"/>
              <a:gd name="connsiteX3" fmla="*/ 1452669 w 1452669"/>
              <a:gd name="connsiteY3" fmla="*/ 507634 h 701422"/>
              <a:gd name="connsiteX4" fmla="*/ 1287143 w 1452669"/>
              <a:gd name="connsiteY4" fmla="*/ 701422 h 701422"/>
              <a:gd name="connsiteX5" fmla="*/ 1056625 w 1452669"/>
              <a:gd name="connsiteY5" fmla="*/ 507634 h 701422"/>
              <a:gd name="connsiteX6" fmla="*/ 1148627 w 1452669"/>
              <a:gd name="connsiteY6" fmla="*/ 507634 h 701422"/>
              <a:gd name="connsiteX7" fmla="*/ 594190 w 1452669"/>
              <a:gd name="connsiteY7" fmla="*/ 216344 h 701422"/>
              <a:gd name="connsiteX8" fmla="*/ 0 w 1452669"/>
              <a:gd name="connsiteY8" fmla="*/ 701422 h 701422"/>
              <a:gd name="connsiteX0" fmla="*/ 0 w 1452669"/>
              <a:gd name="connsiteY0" fmla="*/ 686184 h 686184"/>
              <a:gd name="connsiteX1" fmla="*/ 770462 w 1452669"/>
              <a:gd name="connsiteY1" fmla="*/ 53 h 686184"/>
              <a:gd name="connsiteX2" fmla="*/ 1358510 w 1452669"/>
              <a:gd name="connsiteY2" fmla="*/ 492397 h 686184"/>
              <a:gd name="connsiteX3" fmla="*/ 1452669 w 1452669"/>
              <a:gd name="connsiteY3" fmla="*/ 492396 h 686184"/>
              <a:gd name="connsiteX4" fmla="*/ 1287143 w 1452669"/>
              <a:gd name="connsiteY4" fmla="*/ 686184 h 686184"/>
              <a:gd name="connsiteX5" fmla="*/ 1056625 w 1452669"/>
              <a:gd name="connsiteY5" fmla="*/ 492396 h 686184"/>
              <a:gd name="connsiteX6" fmla="*/ 1148627 w 1452669"/>
              <a:gd name="connsiteY6" fmla="*/ 492396 h 686184"/>
              <a:gd name="connsiteX7" fmla="*/ 594190 w 1452669"/>
              <a:gd name="connsiteY7" fmla="*/ 201106 h 686184"/>
              <a:gd name="connsiteX8" fmla="*/ 0 w 1452669"/>
              <a:gd name="connsiteY8" fmla="*/ 686184 h 686184"/>
              <a:gd name="connsiteX0" fmla="*/ 0 w 1452669"/>
              <a:gd name="connsiteY0" fmla="*/ 686184 h 686184"/>
              <a:gd name="connsiteX1" fmla="*/ 747602 w 1452669"/>
              <a:gd name="connsiteY1" fmla="*/ 53 h 686184"/>
              <a:gd name="connsiteX2" fmla="*/ 1358510 w 1452669"/>
              <a:gd name="connsiteY2" fmla="*/ 492397 h 686184"/>
              <a:gd name="connsiteX3" fmla="*/ 1452669 w 1452669"/>
              <a:gd name="connsiteY3" fmla="*/ 492396 h 686184"/>
              <a:gd name="connsiteX4" fmla="*/ 1287143 w 1452669"/>
              <a:gd name="connsiteY4" fmla="*/ 686184 h 686184"/>
              <a:gd name="connsiteX5" fmla="*/ 1056625 w 1452669"/>
              <a:gd name="connsiteY5" fmla="*/ 492396 h 686184"/>
              <a:gd name="connsiteX6" fmla="*/ 1148627 w 1452669"/>
              <a:gd name="connsiteY6" fmla="*/ 492396 h 686184"/>
              <a:gd name="connsiteX7" fmla="*/ 594190 w 1452669"/>
              <a:gd name="connsiteY7" fmla="*/ 201106 h 686184"/>
              <a:gd name="connsiteX8" fmla="*/ 0 w 1452669"/>
              <a:gd name="connsiteY8" fmla="*/ 686184 h 686184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594190 w 1452669"/>
              <a:gd name="connsiteY7" fmla="*/ 201094 h 686172"/>
              <a:gd name="connsiteX8" fmla="*/ 0 w 1452669"/>
              <a:gd name="connsiteY8" fmla="*/ 686172 h 686172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754210 w 1452669"/>
              <a:gd name="connsiteY7" fmla="*/ 147754 h 686172"/>
              <a:gd name="connsiteX8" fmla="*/ 0 w 1452669"/>
              <a:gd name="connsiteY8" fmla="*/ 686172 h 686172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754210 w 1452669"/>
              <a:gd name="connsiteY7" fmla="*/ 147754 h 686172"/>
              <a:gd name="connsiteX8" fmla="*/ 0 w 1452669"/>
              <a:gd name="connsiteY8" fmla="*/ 686172 h 686172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571330 w 1452669"/>
              <a:gd name="connsiteY7" fmla="*/ 223954 h 686172"/>
              <a:gd name="connsiteX8" fmla="*/ 0 w 1452669"/>
              <a:gd name="connsiteY8" fmla="*/ 686172 h 686172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662770 w 1452669"/>
              <a:gd name="connsiteY7" fmla="*/ 140134 h 686172"/>
              <a:gd name="connsiteX8" fmla="*/ 0 w 1452669"/>
              <a:gd name="connsiteY8" fmla="*/ 686172 h 686172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662770 w 1452669"/>
              <a:gd name="connsiteY7" fmla="*/ 140134 h 686172"/>
              <a:gd name="connsiteX8" fmla="*/ 0 w 1452669"/>
              <a:gd name="connsiteY8" fmla="*/ 686172 h 686172"/>
              <a:gd name="connsiteX0" fmla="*/ 0 w 1452669"/>
              <a:gd name="connsiteY0" fmla="*/ 686172 h 686172"/>
              <a:gd name="connsiteX1" fmla="*/ 747602 w 1452669"/>
              <a:gd name="connsiteY1" fmla="*/ 41 h 686172"/>
              <a:gd name="connsiteX2" fmla="*/ 1358510 w 1452669"/>
              <a:gd name="connsiteY2" fmla="*/ 492385 h 686172"/>
              <a:gd name="connsiteX3" fmla="*/ 1452669 w 1452669"/>
              <a:gd name="connsiteY3" fmla="*/ 492384 h 686172"/>
              <a:gd name="connsiteX4" fmla="*/ 1287143 w 1452669"/>
              <a:gd name="connsiteY4" fmla="*/ 686172 h 686172"/>
              <a:gd name="connsiteX5" fmla="*/ 1056625 w 1452669"/>
              <a:gd name="connsiteY5" fmla="*/ 492384 h 686172"/>
              <a:gd name="connsiteX6" fmla="*/ 1148627 w 1452669"/>
              <a:gd name="connsiteY6" fmla="*/ 492384 h 686172"/>
              <a:gd name="connsiteX7" fmla="*/ 662770 w 1452669"/>
              <a:gd name="connsiteY7" fmla="*/ 140134 h 686172"/>
              <a:gd name="connsiteX8" fmla="*/ 0 w 1452669"/>
              <a:gd name="connsiteY8" fmla="*/ 686172 h 686172"/>
              <a:gd name="connsiteX0" fmla="*/ 0 w 1452669"/>
              <a:gd name="connsiteY0" fmla="*/ 686154 h 686154"/>
              <a:gd name="connsiteX1" fmla="*/ 747602 w 1452669"/>
              <a:gd name="connsiteY1" fmla="*/ 23 h 686154"/>
              <a:gd name="connsiteX2" fmla="*/ 1358510 w 1452669"/>
              <a:gd name="connsiteY2" fmla="*/ 492367 h 686154"/>
              <a:gd name="connsiteX3" fmla="*/ 1452669 w 1452669"/>
              <a:gd name="connsiteY3" fmla="*/ 492366 h 686154"/>
              <a:gd name="connsiteX4" fmla="*/ 1287143 w 1452669"/>
              <a:gd name="connsiteY4" fmla="*/ 686154 h 686154"/>
              <a:gd name="connsiteX5" fmla="*/ 1056625 w 1452669"/>
              <a:gd name="connsiteY5" fmla="*/ 492366 h 686154"/>
              <a:gd name="connsiteX6" fmla="*/ 1148627 w 1452669"/>
              <a:gd name="connsiteY6" fmla="*/ 492366 h 686154"/>
              <a:gd name="connsiteX7" fmla="*/ 662770 w 1452669"/>
              <a:gd name="connsiteY7" fmla="*/ 140116 h 686154"/>
              <a:gd name="connsiteX8" fmla="*/ 0 w 1452669"/>
              <a:gd name="connsiteY8" fmla="*/ 686154 h 686154"/>
              <a:gd name="connsiteX0" fmla="*/ 0 w 1452669"/>
              <a:gd name="connsiteY0" fmla="*/ 686154 h 686154"/>
              <a:gd name="connsiteX1" fmla="*/ 747602 w 1452669"/>
              <a:gd name="connsiteY1" fmla="*/ 23 h 686154"/>
              <a:gd name="connsiteX2" fmla="*/ 1358510 w 1452669"/>
              <a:gd name="connsiteY2" fmla="*/ 492367 h 686154"/>
              <a:gd name="connsiteX3" fmla="*/ 1452669 w 1452669"/>
              <a:gd name="connsiteY3" fmla="*/ 492366 h 686154"/>
              <a:gd name="connsiteX4" fmla="*/ 1287143 w 1452669"/>
              <a:gd name="connsiteY4" fmla="*/ 686154 h 686154"/>
              <a:gd name="connsiteX5" fmla="*/ 1056625 w 1452669"/>
              <a:gd name="connsiteY5" fmla="*/ 492366 h 686154"/>
              <a:gd name="connsiteX6" fmla="*/ 1148627 w 1452669"/>
              <a:gd name="connsiteY6" fmla="*/ 492366 h 686154"/>
              <a:gd name="connsiteX7" fmla="*/ 662770 w 1452669"/>
              <a:gd name="connsiteY7" fmla="*/ 140116 h 686154"/>
              <a:gd name="connsiteX8" fmla="*/ 0 w 1452669"/>
              <a:gd name="connsiteY8" fmla="*/ 686154 h 68615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9476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62770 w 1452669"/>
              <a:gd name="connsiteY7" fmla="*/ 14011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62770 w 1452669"/>
              <a:gd name="connsiteY7" fmla="*/ 14011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62770 w 1452669"/>
              <a:gd name="connsiteY7" fmla="*/ 14011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62770 w 1452669"/>
              <a:gd name="connsiteY7" fmla="*/ 14011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807550 w 1452669"/>
              <a:gd name="connsiteY7" fmla="*/ 14011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586570 w 1452669"/>
              <a:gd name="connsiteY7" fmla="*/ 13249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78010 w 1452669"/>
              <a:gd name="connsiteY7" fmla="*/ 8677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32290 w 1452669"/>
              <a:gd name="connsiteY7" fmla="*/ 8677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32290 w 1452669"/>
              <a:gd name="connsiteY7" fmla="*/ 8677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32290 w 1452669"/>
              <a:gd name="connsiteY7" fmla="*/ 86776 h 853794"/>
              <a:gd name="connsiteX8" fmla="*/ 0 w 1452669"/>
              <a:gd name="connsiteY8" fmla="*/ 686154 h 853794"/>
              <a:gd name="connsiteX0" fmla="*/ 0 w 1452669"/>
              <a:gd name="connsiteY0" fmla="*/ 686154 h 853794"/>
              <a:gd name="connsiteX1" fmla="*/ 747602 w 1452669"/>
              <a:gd name="connsiteY1" fmla="*/ 23 h 853794"/>
              <a:gd name="connsiteX2" fmla="*/ 1358510 w 1452669"/>
              <a:gd name="connsiteY2" fmla="*/ 492367 h 853794"/>
              <a:gd name="connsiteX3" fmla="*/ 1452669 w 1452669"/>
              <a:gd name="connsiteY3" fmla="*/ 492366 h 853794"/>
              <a:gd name="connsiteX4" fmla="*/ 1287143 w 1452669"/>
              <a:gd name="connsiteY4" fmla="*/ 853794 h 853794"/>
              <a:gd name="connsiteX5" fmla="*/ 1056625 w 1452669"/>
              <a:gd name="connsiteY5" fmla="*/ 492366 h 853794"/>
              <a:gd name="connsiteX6" fmla="*/ 1148627 w 1452669"/>
              <a:gd name="connsiteY6" fmla="*/ 492366 h 853794"/>
              <a:gd name="connsiteX7" fmla="*/ 632290 w 1452669"/>
              <a:gd name="connsiteY7" fmla="*/ 86776 h 853794"/>
              <a:gd name="connsiteX8" fmla="*/ 0 w 1452669"/>
              <a:gd name="connsiteY8" fmla="*/ 686154 h 853794"/>
              <a:gd name="connsiteX0" fmla="*/ 0 w 1452669"/>
              <a:gd name="connsiteY0" fmla="*/ 902044 h 1069684"/>
              <a:gd name="connsiteX1" fmla="*/ 747602 w 1452669"/>
              <a:gd name="connsiteY1" fmla="*/ 13 h 1069684"/>
              <a:gd name="connsiteX2" fmla="*/ 1358510 w 1452669"/>
              <a:gd name="connsiteY2" fmla="*/ 708257 h 1069684"/>
              <a:gd name="connsiteX3" fmla="*/ 1452669 w 1452669"/>
              <a:gd name="connsiteY3" fmla="*/ 708256 h 1069684"/>
              <a:gd name="connsiteX4" fmla="*/ 1287143 w 1452669"/>
              <a:gd name="connsiteY4" fmla="*/ 1069684 h 1069684"/>
              <a:gd name="connsiteX5" fmla="*/ 1056625 w 1452669"/>
              <a:gd name="connsiteY5" fmla="*/ 708256 h 1069684"/>
              <a:gd name="connsiteX6" fmla="*/ 1148627 w 1452669"/>
              <a:gd name="connsiteY6" fmla="*/ 708256 h 1069684"/>
              <a:gd name="connsiteX7" fmla="*/ 632290 w 1452669"/>
              <a:gd name="connsiteY7" fmla="*/ 302666 h 1069684"/>
              <a:gd name="connsiteX8" fmla="*/ 0 w 1452669"/>
              <a:gd name="connsiteY8" fmla="*/ 902044 h 1069684"/>
              <a:gd name="connsiteX0" fmla="*/ 0 w 1452669"/>
              <a:gd name="connsiteY0" fmla="*/ 825848 h 993488"/>
              <a:gd name="connsiteX1" fmla="*/ 703152 w 1452669"/>
              <a:gd name="connsiteY1" fmla="*/ 17 h 993488"/>
              <a:gd name="connsiteX2" fmla="*/ 1358510 w 1452669"/>
              <a:gd name="connsiteY2" fmla="*/ 632061 h 993488"/>
              <a:gd name="connsiteX3" fmla="*/ 1452669 w 1452669"/>
              <a:gd name="connsiteY3" fmla="*/ 632060 h 993488"/>
              <a:gd name="connsiteX4" fmla="*/ 1287143 w 1452669"/>
              <a:gd name="connsiteY4" fmla="*/ 993488 h 993488"/>
              <a:gd name="connsiteX5" fmla="*/ 1056625 w 1452669"/>
              <a:gd name="connsiteY5" fmla="*/ 632060 h 993488"/>
              <a:gd name="connsiteX6" fmla="*/ 1148627 w 1452669"/>
              <a:gd name="connsiteY6" fmla="*/ 632060 h 993488"/>
              <a:gd name="connsiteX7" fmla="*/ 632290 w 1452669"/>
              <a:gd name="connsiteY7" fmla="*/ 226470 h 993488"/>
              <a:gd name="connsiteX8" fmla="*/ 0 w 1452669"/>
              <a:gd name="connsiteY8" fmla="*/ 825848 h 993488"/>
              <a:gd name="connsiteX0" fmla="*/ 0 w 1452669"/>
              <a:gd name="connsiteY0" fmla="*/ 825848 h 993488"/>
              <a:gd name="connsiteX1" fmla="*/ 703152 w 1452669"/>
              <a:gd name="connsiteY1" fmla="*/ 17 h 993488"/>
              <a:gd name="connsiteX2" fmla="*/ 1358510 w 1452669"/>
              <a:gd name="connsiteY2" fmla="*/ 632061 h 993488"/>
              <a:gd name="connsiteX3" fmla="*/ 1452669 w 1452669"/>
              <a:gd name="connsiteY3" fmla="*/ 632060 h 993488"/>
              <a:gd name="connsiteX4" fmla="*/ 1287143 w 1452669"/>
              <a:gd name="connsiteY4" fmla="*/ 993488 h 993488"/>
              <a:gd name="connsiteX5" fmla="*/ 1056625 w 1452669"/>
              <a:gd name="connsiteY5" fmla="*/ 632060 h 993488"/>
              <a:gd name="connsiteX6" fmla="*/ 1148627 w 1452669"/>
              <a:gd name="connsiteY6" fmla="*/ 632060 h 993488"/>
              <a:gd name="connsiteX7" fmla="*/ 632290 w 1452669"/>
              <a:gd name="connsiteY7" fmla="*/ 226470 h 993488"/>
              <a:gd name="connsiteX8" fmla="*/ 0 w 1452669"/>
              <a:gd name="connsiteY8" fmla="*/ 825848 h 993488"/>
              <a:gd name="connsiteX0" fmla="*/ 0 w 1452669"/>
              <a:gd name="connsiteY0" fmla="*/ 825848 h 993488"/>
              <a:gd name="connsiteX1" fmla="*/ 703152 w 1452669"/>
              <a:gd name="connsiteY1" fmla="*/ 17 h 993488"/>
              <a:gd name="connsiteX2" fmla="*/ 1358510 w 1452669"/>
              <a:gd name="connsiteY2" fmla="*/ 632061 h 993488"/>
              <a:gd name="connsiteX3" fmla="*/ 1452669 w 1452669"/>
              <a:gd name="connsiteY3" fmla="*/ 632060 h 993488"/>
              <a:gd name="connsiteX4" fmla="*/ 1287143 w 1452669"/>
              <a:gd name="connsiteY4" fmla="*/ 993488 h 993488"/>
              <a:gd name="connsiteX5" fmla="*/ 1056625 w 1452669"/>
              <a:gd name="connsiteY5" fmla="*/ 632060 h 993488"/>
              <a:gd name="connsiteX6" fmla="*/ 1148627 w 1452669"/>
              <a:gd name="connsiteY6" fmla="*/ 632060 h 993488"/>
              <a:gd name="connsiteX7" fmla="*/ 632290 w 1452669"/>
              <a:gd name="connsiteY7" fmla="*/ 226470 h 993488"/>
              <a:gd name="connsiteX8" fmla="*/ 0 w 1452669"/>
              <a:gd name="connsiteY8" fmla="*/ 825848 h 993488"/>
              <a:gd name="connsiteX0" fmla="*/ 0 w 1452669"/>
              <a:gd name="connsiteY0" fmla="*/ 825848 h 993488"/>
              <a:gd name="connsiteX1" fmla="*/ 703152 w 1452669"/>
              <a:gd name="connsiteY1" fmla="*/ 17 h 993488"/>
              <a:gd name="connsiteX2" fmla="*/ 1358510 w 1452669"/>
              <a:gd name="connsiteY2" fmla="*/ 632061 h 993488"/>
              <a:gd name="connsiteX3" fmla="*/ 1452669 w 1452669"/>
              <a:gd name="connsiteY3" fmla="*/ 632060 h 993488"/>
              <a:gd name="connsiteX4" fmla="*/ 1287143 w 1452669"/>
              <a:gd name="connsiteY4" fmla="*/ 993488 h 993488"/>
              <a:gd name="connsiteX5" fmla="*/ 1056625 w 1452669"/>
              <a:gd name="connsiteY5" fmla="*/ 632060 h 993488"/>
              <a:gd name="connsiteX6" fmla="*/ 1148627 w 1452669"/>
              <a:gd name="connsiteY6" fmla="*/ 632060 h 993488"/>
              <a:gd name="connsiteX7" fmla="*/ 632290 w 1452669"/>
              <a:gd name="connsiteY7" fmla="*/ 226470 h 993488"/>
              <a:gd name="connsiteX8" fmla="*/ 0 w 1452669"/>
              <a:gd name="connsiteY8" fmla="*/ 825848 h 993488"/>
              <a:gd name="connsiteX0" fmla="*/ 0 w 1452669"/>
              <a:gd name="connsiteY0" fmla="*/ 825848 h 993488"/>
              <a:gd name="connsiteX1" fmla="*/ 703152 w 1452669"/>
              <a:gd name="connsiteY1" fmla="*/ 17 h 993488"/>
              <a:gd name="connsiteX2" fmla="*/ 1358510 w 1452669"/>
              <a:gd name="connsiteY2" fmla="*/ 632061 h 993488"/>
              <a:gd name="connsiteX3" fmla="*/ 1452669 w 1452669"/>
              <a:gd name="connsiteY3" fmla="*/ 632060 h 993488"/>
              <a:gd name="connsiteX4" fmla="*/ 1287143 w 1452669"/>
              <a:gd name="connsiteY4" fmla="*/ 993488 h 993488"/>
              <a:gd name="connsiteX5" fmla="*/ 1056625 w 1452669"/>
              <a:gd name="connsiteY5" fmla="*/ 632060 h 993488"/>
              <a:gd name="connsiteX6" fmla="*/ 1148627 w 1452669"/>
              <a:gd name="connsiteY6" fmla="*/ 632060 h 993488"/>
              <a:gd name="connsiteX7" fmla="*/ 632290 w 1452669"/>
              <a:gd name="connsiteY7" fmla="*/ 226470 h 993488"/>
              <a:gd name="connsiteX8" fmla="*/ 0 w 1452669"/>
              <a:gd name="connsiteY8" fmla="*/ 825848 h 993488"/>
              <a:gd name="connsiteX0" fmla="*/ 0 w 1522519"/>
              <a:gd name="connsiteY0" fmla="*/ 825848 h 993488"/>
              <a:gd name="connsiteX1" fmla="*/ 703152 w 1522519"/>
              <a:gd name="connsiteY1" fmla="*/ 17 h 993488"/>
              <a:gd name="connsiteX2" fmla="*/ 1358510 w 1522519"/>
              <a:gd name="connsiteY2" fmla="*/ 632061 h 993488"/>
              <a:gd name="connsiteX3" fmla="*/ 1522519 w 1522519"/>
              <a:gd name="connsiteY3" fmla="*/ 505060 h 993488"/>
              <a:gd name="connsiteX4" fmla="*/ 1287143 w 1522519"/>
              <a:gd name="connsiteY4" fmla="*/ 993488 h 993488"/>
              <a:gd name="connsiteX5" fmla="*/ 1056625 w 1522519"/>
              <a:gd name="connsiteY5" fmla="*/ 632060 h 993488"/>
              <a:gd name="connsiteX6" fmla="*/ 1148627 w 1522519"/>
              <a:gd name="connsiteY6" fmla="*/ 632060 h 993488"/>
              <a:gd name="connsiteX7" fmla="*/ 632290 w 1522519"/>
              <a:gd name="connsiteY7" fmla="*/ 226470 h 993488"/>
              <a:gd name="connsiteX8" fmla="*/ 0 w 1522519"/>
              <a:gd name="connsiteY8" fmla="*/ 825848 h 993488"/>
              <a:gd name="connsiteX0" fmla="*/ 0 w 1522519"/>
              <a:gd name="connsiteY0" fmla="*/ 825848 h 993488"/>
              <a:gd name="connsiteX1" fmla="*/ 703152 w 1522519"/>
              <a:gd name="connsiteY1" fmla="*/ 17 h 993488"/>
              <a:gd name="connsiteX2" fmla="*/ 1358510 w 1522519"/>
              <a:gd name="connsiteY2" fmla="*/ 632061 h 993488"/>
              <a:gd name="connsiteX3" fmla="*/ 1522519 w 1522519"/>
              <a:gd name="connsiteY3" fmla="*/ 505060 h 993488"/>
              <a:gd name="connsiteX4" fmla="*/ 1287143 w 1522519"/>
              <a:gd name="connsiteY4" fmla="*/ 993488 h 993488"/>
              <a:gd name="connsiteX5" fmla="*/ 923275 w 1522519"/>
              <a:gd name="connsiteY5" fmla="*/ 740010 h 993488"/>
              <a:gd name="connsiteX6" fmla="*/ 1148627 w 1522519"/>
              <a:gd name="connsiteY6" fmla="*/ 632060 h 993488"/>
              <a:gd name="connsiteX7" fmla="*/ 632290 w 1522519"/>
              <a:gd name="connsiteY7" fmla="*/ 226470 h 993488"/>
              <a:gd name="connsiteX8" fmla="*/ 0 w 1522519"/>
              <a:gd name="connsiteY8" fmla="*/ 825848 h 993488"/>
              <a:gd name="connsiteX0" fmla="*/ 0 w 1522519"/>
              <a:gd name="connsiteY0" fmla="*/ 825848 h 993488"/>
              <a:gd name="connsiteX1" fmla="*/ 703152 w 1522519"/>
              <a:gd name="connsiteY1" fmla="*/ 17 h 993488"/>
              <a:gd name="connsiteX2" fmla="*/ 1358510 w 1522519"/>
              <a:gd name="connsiteY2" fmla="*/ 632061 h 993488"/>
              <a:gd name="connsiteX3" fmla="*/ 1522519 w 1522519"/>
              <a:gd name="connsiteY3" fmla="*/ 505060 h 993488"/>
              <a:gd name="connsiteX4" fmla="*/ 1287143 w 1522519"/>
              <a:gd name="connsiteY4" fmla="*/ 993488 h 993488"/>
              <a:gd name="connsiteX5" fmla="*/ 929625 w 1522519"/>
              <a:gd name="connsiteY5" fmla="*/ 727310 h 993488"/>
              <a:gd name="connsiteX6" fmla="*/ 1148627 w 1522519"/>
              <a:gd name="connsiteY6" fmla="*/ 632060 h 993488"/>
              <a:gd name="connsiteX7" fmla="*/ 632290 w 1522519"/>
              <a:gd name="connsiteY7" fmla="*/ 226470 h 993488"/>
              <a:gd name="connsiteX8" fmla="*/ 0 w 1522519"/>
              <a:gd name="connsiteY8" fmla="*/ 825848 h 993488"/>
              <a:gd name="connsiteX0" fmla="*/ 0 w 1522519"/>
              <a:gd name="connsiteY0" fmla="*/ 825848 h 923638"/>
              <a:gd name="connsiteX1" fmla="*/ 703152 w 1522519"/>
              <a:gd name="connsiteY1" fmla="*/ 17 h 923638"/>
              <a:gd name="connsiteX2" fmla="*/ 1358510 w 1522519"/>
              <a:gd name="connsiteY2" fmla="*/ 632061 h 923638"/>
              <a:gd name="connsiteX3" fmla="*/ 1522519 w 1522519"/>
              <a:gd name="connsiteY3" fmla="*/ 505060 h 923638"/>
              <a:gd name="connsiteX4" fmla="*/ 1458593 w 1522519"/>
              <a:gd name="connsiteY4" fmla="*/ 923638 h 923638"/>
              <a:gd name="connsiteX5" fmla="*/ 929625 w 1522519"/>
              <a:gd name="connsiteY5" fmla="*/ 727310 h 923638"/>
              <a:gd name="connsiteX6" fmla="*/ 1148627 w 1522519"/>
              <a:gd name="connsiteY6" fmla="*/ 632060 h 923638"/>
              <a:gd name="connsiteX7" fmla="*/ 632290 w 1522519"/>
              <a:gd name="connsiteY7" fmla="*/ 226470 h 923638"/>
              <a:gd name="connsiteX8" fmla="*/ 0 w 1522519"/>
              <a:gd name="connsiteY8" fmla="*/ 825848 h 923638"/>
              <a:gd name="connsiteX0" fmla="*/ 0 w 1522519"/>
              <a:gd name="connsiteY0" fmla="*/ 825848 h 936338"/>
              <a:gd name="connsiteX1" fmla="*/ 703152 w 1522519"/>
              <a:gd name="connsiteY1" fmla="*/ 17 h 936338"/>
              <a:gd name="connsiteX2" fmla="*/ 1358510 w 1522519"/>
              <a:gd name="connsiteY2" fmla="*/ 632061 h 936338"/>
              <a:gd name="connsiteX3" fmla="*/ 1522519 w 1522519"/>
              <a:gd name="connsiteY3" fmla="*/ 505060 h 936338"/>
              <a:gd name="connsiteX4" fmla="*/ 1426843 w 1522519"/>
              <a:gd name="connsiteY4" fmla="*/ 936338 h 936338"/>
              <a:gd name="connsiteX5" fmla="*/ 929625 w 1522519"/>
              <a:gd name="connsiteY5" fmla="*/ 727310 h 936338"/>
              <a:gd name="connsiteX6" fmla="*/ 1148627 w 1522519"/>
              <a:gd name="connsiteY6" fmla="*/ 632060 h 936338"/>
              <a:gd name="connsiteX7" fmla="*/ 632290 w 1522519"/>
              <a:gd name="connsiteY7" fmla="*/ 226470 h 936338"/>
              <a:gd name="connsiteX8" fmla="*/ 0 w 1522519"/>
              <a:gd name="connsiteY8" fmla="*/ 825848 h 936338"/>
              <a:gd name="connsiteX0" fmla="*/ 0 w 1522519"/>
              <a:gd name="connsiteY0" fmla="*/ 825848 h 936338"/>
              <a:gd name="connsiteX1" fmla="*/ 703152 w 1522519"/>
              <a:gd name="connsiteY1" fmla="*/ 17 h 936338"/>
              <a:gd name="connsiteX2" fmla="*/ 1358510 w 1522519"/>
              <a:gd name="connsiteY2" fmla="*/ 632061 h 936338"/>
              <a:gd name="connsiteX3" fmla="*/ 1522519 w 1522519"/>
              <a:gd name="connsiteY3" fmla="*/ 505060 h 936338"/>
              <a:gd name="connsiteX4" fmla="*/ 1426843 w 1522519"/>
              <a:gd name="connsiteY4" fmla="*/ 936338 h 936338"/>
              <a:gd name="connsiteX5" fmla="*/ 929625 w 1522519"/>
              <a:gd name="connsiteY5" fmla="*/ 727310 h 936338"/>
              <a:gd name="connsiteX6" fmla="*/ 1148627 w 1522519"/>
              <a:gd name="connsiteY6" fmla="*/ 676510 h 936338"/>
              <a:gd name="connsiteX7" fmla="*/ 632290 w 1522519"/>
              <a:gd name="connsiteY7" fmla="*/ 226470 h 936338"/>
              <a:gd name="connsiteX8" fmla="*/ 0 w 1522519"/>
              <a:gd name="connsiteY8" fmla="*/ 825848 h 936338"/>
              <a:gd name="connsiteX0" fmla="*/ 0 w 1522519"/>
              <a:gd name="connsiteY0" fmla="*/ 825848 h 936338"/>
              <a:gd name="connsiteX1" fmla="*/ 703152 w 1522519"/>
              <a:gd name="connsiteY1" fmla="*/ 17 h 936338"/>
              <a:gd name="connsiteX2" fmla="*/ 1358510 w 1522519"/>
              <a:gd name="connsiteY2" fmla="*/ 632061 h 936338"/>
              <a:gd name="connsiteX3" fmla="*/ 1522519 w 1522519"/>
              <a:gd name="connsiteY3" fmla="*/ 505060 h 936338"/>
              <a:gd name="connsiteX4" fmla="*/ 1426843 w 1522519"/>
              <a:gd name="connsiteY4" fmla="*/ 936338 h 936338"/>
              <a:gd name="connsiteX5" fmla="*/ 929625 w 1522519"/>
              <a:gd name="connsiteY5" fmla="*/ 727310 h 936338"/>
              <a:gd name="connsiteX6" fmla="*/ 1154977 w 1522519"/>
              <a:gd name="connsiteY6" fmla="*/ 670160 h 936338"/>
              <a:gd name="connsiteX7" fmla="*/ 632290 w 1522519"/>
              <a:gd name="connsiteY7" fmla="*/ 226470 h 936338"/>
              <a:gd name="connsiteX8" fmla="*/ 0 w 1522519"/>
              <a:gd name="connsiteY8" fmla="*/ 825848 h 936338"/>
              <a:gd name="connsiteX0" fmla="*/ 0 w 1522519"/>
              <a:gd name="connsiteY0" fmla="*/ 825848 h 936338"/>
              <a:gd name="connsiteX1" fmla="*/ 703152 w 1522519"/>
              <a:gd name="connsiteY1" fmla="*/ 17 h 936338"/>
              <a:gd name="connsiteX2" fmla="*/ 1358510 w 1522519"/>
              <a:gd name="connsiteY2" fmla="*/ 632061 h 936338"/>
              <a:gd name="connsiteX3" fmla="*/ 1522519 w 1522519"/>
              <a:gd name="connsiteY3" fmla="*/ 505060 h 936338"/>
              <a:gd name="connsiteX4" fmla="*/ 1426843 w 1522519"/>
              <a:gd name="connsiteY4" fmla="*/ 936338 h 936338"/>
              <a:gd name="connsiteX5" fmla="*/ 916925 w 1522519"/>
              <a:gd name="connsiteY5" fmla="*/ 816210 h 936338"/>
              <a:gd name="connsiteX6" fmla="*/ 1154977 w 1522519"/>
              <a:gd name="connsiteY6" fmla="*/ 670160 h 936338"/>
              <a:gd name="connsiteX7" fmla="*/ 632290 w 1522519"/>
              <a:gd name="connsiteY7" fmla="*/ 226470 h 936338"/>
              <a:gd name="connsiteX8" fmla="*/ 0 w 1522519"/>
              <a:gd name="connsiteY8" fmla="*/ 825848 h 936338"/>
              <a:gd name="connsiteX0" fmla="*/ 0 w 1522519"/>
              <a:gd name="connsiteY0" fmla="*/ 825848 h 936338"/>
              <a:gd name="connsiteX1" fmla="*/ 703152 w 1522519"/>
              <a:gd name="connsiteY1" fmla="*/ 17 h 936338"/>
              <a:gd name="connsiteX2" fmla="*/ 1358510 w 1522519"/>
              <a:gd name="connsiteY2" fmla="*/ 632061 h 936338"/>
              <a:gd name="connsiteX3" fmla="*/ 1522519 w 1522519"/>
              <a:gd name="connsiteY3" fmla="*/ 505060 h 936338"/>
              <a:gd name="connsiteX4" fmla="*/ 1426843 w 1522519"/>
              <a:gd name="connsiteY4" fmla="*/ 936338 h 936338"/>
              <a:gd name="connsiteX5" fmla="*/ 916925 w 1522519"/>
              <a:gd name="connsiteY5" fmla="*/ 778110 h 936338"/>
              <a:gd name="connsiteX6" fmla="*/ 1154977 w 1522519"/>
              <a:gd name="connsiteY6" fmla="*/ 670160 h 936338"/>
              <a:gd name="connsiteX7" fmla="*/ 632290 w 1522519"/>
              <a:gd name="connsiteY7" fmla="*/ 226470 h 936338"/>
              <a:gd name="connsiteX8" fmla="*/ 0 w 1522519"/>
              <a:gd name="connsiteY8" fmla="*/ 825848 h 936338"/>
              <a:gd name="connsiteX0" fmla="*/ 0 w 1566969"/>
              <a:gd name="connsiteY0" fmla="*/ 825848 h 936338"/>
              <a:gd name="connsiteX1" fmla="*/ 703152 w 1566969"/>
              <a:gd name="connsiteY1" fmla="*/ 17 h 936338"/>
              <a:gd name="connsiteX2" fmla="*/ 1358510 w 1566969"/>
              <a:gd name="connsiteY2" fmla="*/ 632061 h 936338"/>
              <a:gd name="connsiteX3" fmla="*/ 1566969 w 1566969"/>
              <a:gd name="connsiteY3" fmla="*/ 524110 h 936338"/>
              <a:gd name="connsiteX4" fmla="*/ 1426843 w 1566969"/>
              <a:gd name="connsiteY4" fmla="*/ 936338 h 936338"/>
              <a:gd name="connsiteX5" fmla="*/ 916925 w 1566969"/>
              <a:gd name="connsiteY5" fmla="*/ 778110 h 936338"/>
              <a:gd name="connsiteX6" fmla="*/ 1154977 w 1566969"/>
              <a:gd name="connsiteY6" fmla="*/ 670160 h 936338"/>
              <a:gd name="connsiteX7" fmla="*/ 632290 w 1566969"/>
              <a:gd name="connsiteY7" fmla="*/ 226470 h 936338"/>
              <a:gd name="connsiteX8" fmla="*/ 0 w 1566969"/>
              <a:gd name="connsiteY8" fmla="*/ 825848 h 936338"/>
              <a:gd name="connsiteX0" fmla="*/ 0 w 1566969"/>
              <a:gd name="connsiteY0" fmla="*/ 828689 h 939179"/>
              <a:gd name="connsiteX1" fmla="*/ 703152 w 1566969"/>
              <a:gd name="connsiteY1" fmla="*/ 2858 h 939179"/>
              <a:gd name="connsiteX2" fmla="*/ 1345810 w 1566969"/>
              <a:gd name="connsiteY2" fmla="*/ 584102 h 939179"/>
              <a:gd name="connsiteX3" fmla="*/ 1566969 w 1566969"/>
              <a:gd name="connsiteY3" fmla="*/ 526951 h 939179"/>
              <a:gd name="connsiteX4" fmla="*/ 1426843 w 1566969"/>
              <a:gd name="connsiteY4" fmla="*/ 939179 h 939179"/>
              <a:gd name="connsiteX5" fmla="*/ 916925 w 1566969"/>
              <a:gd name="connsiteY5" fmla="*/ 780951 h 939179"/>
              <a:gd name="connsiteX6" fmla="*/ 1154977 w 1566969"/>
              <a:gd name="connsiteY6" fmla="*/ 673001 h 939179"/>
              <a:gd name="connsiteX7" fmla="*/ 632290 w 1566969"/>
              <a:gd name="connsiteY7" fmla="*/ 229311 h 939179"/>
              <a:gd name="connsiteX8" fmla="*/ 0 w 1566969"/>
              <a:gd name="connsiteY8" fmla="*/ 828689 h 939179"/>
              <a:gd name="connsiteX0" fmla="*/ 0 w 1566969"/>
              <a:gd name="connsiteY0" fmla="*/ 829732 h 940222"/>
              <a:gd name="connsiteX1" fmla="*/ 703152 w 1566969"/>
              <a:gd name="connsiteY1" fmla="*/ 3901 h 940222"/>
              <a:gd name="connsiteX2" fmla="*/ 1345810 w 1566969"/>
              <a:gd name="connsiteY2" fmla="*/ 585145 h 940222"/>
              <a:gd name="connsiteX3" fmla="*/ 1566969 w 1566969"/>
              <a:gd name="connsiteY3" fmla="*/ 527994 h 940222"/>
              <a:gd name="connsiteX4" fmla="*/ 1426843 w 1566969"/>
              <a:gd name="connsiteY4" fmla="*/ 940222 h 940222"/>
              <a:gd name="connsiteX5" fmla="*/ 916925 w 1566969"/>
              <a:gd name="connsiteY5" fmla="*/ 781994 h 940222"/>
              <a:gd name="connsiteX6" fmla="*/ 1154977 w 1566969"/>
              <a:gd name="connsiteY6" fmla="*/ 674044 h 940222"/>
              <a:gd name="connsiteX7" fmla="*/ 632290 w 1566969"/>
              <a:gd name="connsiteY7" fmla="*/ 230354 h 940222"/>
              <a:gd name="connsiteX8" fmla="*/ 0 w 1566969"/>
              <a:gd name="connsiteY8" fmla="*/ 829732 h 940222"/>
              <a:gd name="connsiteX0" fmla="*/ 0 w 1566969"/>
              <a:gd name="connsiteY0" fmla="*/ 829523 h 940013"/>
              <a:gd name="connsiteX1" fmla="*/ 703152 w 1566969"/>
              <a:gd name="connsiteY1" fmla="*/ 3692 h 940013"/>
              <a:gd name="connsiteX2" fmla="*/ 1345810 w 1566969"/>
              <a:gd name="connsiteY2" fmla="*/ 584936 h 940013"/>
              <a:gd name="connsiteX3" fmla="*/ 1566969 w 1566969"/>
              <a:gd name="connsiteY3" fmla="*/ 527785 h 940013"/>
              <a:gd name="connsiteX4" fmla="*/ 1426843 w 1566969"/>
              <a:gd name="connsiteY4" fmla="*/ 940013 h 940013"/>
              <a:gd name="connsiteX5" fmla="*/ 916925 w 1566969"/>
              <a:gd name="connsiteY5" fmla="*/ 781785 h 940013"/>
              <a:gd name="connsiteX6" fmla="*/ 1154977 w 1566969"/>
              <a:gd name="connsiteY6" fmla="*/ 673835 h 940013"/>
              <a:gd name="connsiteX7" fmla="*/ 632290 w 1566969"/>
              <a:gd name="connsiteY7" fmla="*/ 230145 h 940013"/>
              <a:gd name="connsiteX8" fmla="*/ 0 w 1566969"/>
              <a:gd name="connsiteY8" fmla="*/ 829523 h 940013"/>
              <a:gd name="connsiteX0" fmla="*/ 0 w 1566969"/>
              <a:gd name="connsiteY0" fmla="*/ 829523 h 940013"/>
              <a:gd name="connsiteX1" fmla="*/ 703152 w 1566969"/>
              <a:gd name="connsiteY1" fmla="*/ 3692 h 940013"/>
              <a:gd name="connsiteX2" fmla="*/ 1345810 w 1566969"/>
              <a:gd name="connsiteY2" fmla="*/ 584936 h 940013"/>
              <a:gd name="connsiteX3" fmla="*/ 1566969 w 1566969"/>
              <a:gd name="connsiteY3" fmla="*/ 527785 h 940013"/>
              <a:gd name="connsiteX4" fmla="*/ 1426843 w 1566969"/>
              <a:gd name="connsiteY4" fmla="*/ 940013 h 940013"/>
              <a:gd name="connsiteX5" fmla="*/ 916925 w 1566969"/>
              <a:gd name="connsiteY5" fmla="*/ 781785 h 940013"/>
              <a:gd name="connsiteX6" fmla="*/ 1154977 w 1566969"/>
              <a:gd name="connsiteY6" fmla="*/ 673835 h 940013"/>
              <a:gd name="connsiteX7" fmla="*/ 632290 w 1566969"/>
              <a:gd name="connsiteY7" fmla="*/ 230145 h 940013"/>
              <a:gd name="connsiteX8" fmla="*/ 0 w 1566969"/>
              <a:gd name="connsiteY8" fmla="*/ 829523 h 940013"/>
              <a:gd name="connsiteX0" fmla="*/ 0 w 1566969"/>
              <a:gd name="connsiteY0" fmla="*/ 829523 h 940013"/>
              <a:gd name="connsiteX1" fmla="*/ 703152 w 1566969"/>
              <a:gd name="connsiteY1" fmla="*/ 3692 h 940013"/>
              <a:gd name="connsiteX2" fmla="*/ 1345810 w 1566969"/>
              <a:gd name="connsiteY2" fmla="*/ 584936 h 940013"/>
              <a:gd name="connsiteX3" fmla="*/ 1566969 w 1566969"/>
              <a:gd name="connsiteY3" fmla="*/ 527785 h 940013"/>
              <a:gd name="connsiteX4" fmla="*/ 1426843 w 1566969"/>
              <a:gd name="connsiteY4" fmla="*/ 940013 h 940013"/>
              <a:gd name="connsiteX5" fmla="*/ 916925 w 1566969"/>
              <a:gd name="connsiteY5" fmla="*/ 781785 h 940013"/>
              <a:gd name="connsiteX6" fmla="*/ 1154977 w 1566969"/>
              <a:gd name="connsiteY6" fmla="*/ 673835 h 940013"/>
              <a:gd name="connsiteX7" fmla="*/ 632290 w 1566969"/>
              <a:gd name="connsiteY7" fmla="*/ 230145 h 940013"/>
              <a:gd name="connsiteX8" fmla="*/ 0 w 1566969"/>
              <a:gd name="connsiteY8" fmla="*/ 829523 h 940013"/>
              <a:gd name="connsiteX0" fmla="*/ 0 w 1566969"/>
              <a:gd name="connsiteY0" fmla="*/ 826738 h 937228"/>
              <a:gd name="connsiteX1" fmla="*/ 703152 w 1566969"/>
              <a:gd name="connsiteY1" fmla="*/ 907 h 937228"/>
              <a:gd name="connsiteX2" fmla="*/ 1345810 w 1566969"/>
              <a:gd name="connsiteY2" fmla="*/ 582151 h 937228"/>
              <a:gd name="connsiteX3" fmla="*/ 1566969 w 1566969"/>
              <a:gd name="connsiteY3" fmla="*/ 525000 h 937228"/>
              <a:gd name="connsiteX4" fmla="*/ 1426843 w 1566969"/>
              <a:gd name="connsiteY4" fmla="*/ 937228 h 937228"/>
              <a:gd name="connsiteX5" fmla="*/ 916925 w 1566969"/>
              <a:gd name="connsiteY5" fmla="*/ 779000 h 937228"/>
              <a:gd name="connsiteX6" fmla="*/ 1154977 w 1566969"/>
              <a:gd name="connsiteY6" fmla="*/ 671050 h 937228"/>
              <a:gd name="connsiteX7" fmla="*/ 632290 w 1566969"/>
              <a:gd name="connsiteY7" fmla="*/ 227360 h 937228"/>
              <a:gd name="connsiteX8" fmla="*/ 0 w 1566969"/>
              <a:gd name="connsiteY8" fmla="*/ 826738 h 937228"/>
              <a:gd name="connsiteX0" fmla="*/ 0 w 1566969"/>
              <a:gd name="connsiteY0" fmla="*/ 825857 h 936347"/>
              <a:gd name="connsiteX1" fmla="*/ 703152 w 1566969"/>
              <a:gd name="connsiteY1" fmla="*/ 26 h 936347"/>
              <a:gd name="connsiteX2" fmla="*/ 1345810 w 1566969"/>
              <a:gd name="connsiteY2" fmla="*/ 581270 h 936347"/>
              <a:gd name="connsiteX3" fmla="*/ 1566969 w 1566969"/>
              <a:gd name="connsiteY3" fmla="*/ 524119 h 936347"/>
              <a:gd name="connsiteX4" fmla="*/ 1426843 w 1566969"/>
              <a:gd name="connsiteY4" fmla="*/ 936347 h 936347"/>
              <a:gd name="connsiteX5" fmla="*/ 916925 w 1566969"/>
              <a:gd name="connsiteY5" fmla="*/ 778119 h 936347"/>
              <a:gd name="connsiteX6" fmla="*/ 1154977 w 1566969"/>
              <a:gd name="connsiteY6" fmla="*/ 670169 h 936347"/>
              <a:gd name="connsiteX7" fmla="*/ 632290 w 1566969"/>
              <a:gd name="connsiteY7" fmla="*/ 226479 h 936347"/>
              <a:gd name="connsiteX8" fmla="*/ 0 w 1566969"/>
              <a:gd name="connsiteY8" fmla="*/ 825857 h 936347"/>
              <a:gd name="connsiteX0" fmla="*/ 0 w 1566969"/>
              <a:gd name="connsiteY0" fmla="*/ 825851 h 936341"/>
              <a:gd name="connsiteX1" fmla="*/ 703152 w 1566969"/>
              <a:gd name="connsiteY1" fmla="*/ 20 h 936341"/>
              <a:gd name="connsiteX2" fmla="*/ 1345810 w 1566969"/>
              <a:gd name="connsiteY2" fmla="*/ 581264 h 936341"/>
              <a:gd name="connsiteX3" fmla="*/ 1566969 w 1566969"/>
              <a:gd name="connsiteY3" fmla="*/ 524113 h 936341"/>
              <a:gd name="connsiteX4" fmla="*/ 1426843 w 1566969"/>
              <a:gd name="connsiteY4" fmla="*/ 936341 h 936341"/>
              <a:gd name="connsiteX5" fmla="*/ 916925 w 1566969"/>
              <a:gd name="connsiteY5" fmla="*/ 778113 h 936341"/>
              <a:gd name="connsiteX6" fmla="*/ 1154977 w 1566969"/>
              <a:gd name="connsiteY6" fmla="*/ 670163 h 936341"/>
              <a:gd name="connsiteX7" fmla="*/ 632290 w 1566969"/>
              <a:gd name="connsiteY7" fmla="*/ 226473 h 936341"/>
              <a:gd name="connsiteX8" fmla="*/ 0 w 1566969"/>
              <a:gd name="connsiteY8" fmla="*/ 825851 h 936341"/>
              <a:gd name="connsiteX0" fmla="*/ 0 w 1566969"/>
              <a:gd name="connsiteY0" fmla="*/ 829766 h 940256"/>
              <a:gd name="connsiteX1" fmla="*/ 703152 w 1566969"/>
              <a:gd name="connsiteY1" fmla="*/ 3935 h 940256"/>
              <a:gd name="connsiteX2" fmla="*/ 1415660 w 1566969"/>
              <a:gd name="connsiteY2" fmla="*/ 578829 h 940256"/>
              <a:gd name="connsiteX3" fmla="*/ 1566969 w 1566969"/>
              <a:gd name="connsiteY3" fmla="*/ 528028 h 940256"/>
              <a:gd name="connsiteX4" fmla="*/ 1426843 w 1566969"/>
              <a:gd name="connsiteY4" fmla="*/ 940256 h 940256"/>
              <a:gd name="connsiteX5" fmla="*/ 916925 w 1566969"/>
              <a:gd name="connsiteY5" fmla="*/ 782028 h 940256"/>
              <a:gd name="connsiteX6" fmla="*/ 1154977 w 1566969"/>
              <a:gd name="connsiteY6" fmla="*/ 674078 h 940256"/>
              <a:gd name="connsiteX7" fmla="*/ 632290 w 1566969"/>
              <a:gd name="connsiteY7" fmla="*/ 230388 h 940256"/>
              <a:gd name="connsiteX8" fmla="*/ 0 w 1566969"/>
              <a:gd name="connsiteY8" fmla="*/ 829766 h 940256"/>
              <a:gd name="connsiteX0" fmla="*/ 0 w 1566969"/>
              <a:gd name="connsiteY0" fmla="*/ 829766 h 940256"/>
              <a:gd name="connsiteX1" fmla="*/ 703152 w 1566969"/>
              <a:gd name="connsiteY1" fmla="*/ 3935 h 940256"/>
              <a:gd name="connsiteX2" fmla="*/ 1415660 w 1566969"/>
              <a:gd name="connsiteY2" fmla="*/ 578829 h 940256"/>
              <a:gd name="connsiteX3" fmla="*/ 1566969 w 1566969"/>
              <a:gd name="connsiteY3" fmla="*/ 528028 h 940256"/>
              <a:gd name="connsiteX4" fmla="*/ 1426843 w 1566969"/>
              <a:gd name="connsiteY4" fmla="*/ 940256 h 940256"/>
              <a:gd name="connsiteX5" fmla="*/ 916925 w 1566969"/>
              <a:gd name="connsiteY5" fmla="*/ 782028 h 940256"/>
              <a:gd name="connsiteX6" fmla="*/ 1154977 w 1566969"/>
              <a:gd name="connsiteY6" fmla="*/ 674078 h 940256"/>
              <a:gd name="connsiteX7" fmla="*/ 632290 w 1566969"/>
              <a:gd name="connsiteY7" fmla="*/ 230388 h 940256"/>
              <a:gd name="connsiteX8" fmla="*/ 0 w 1566969"/>
              <a:gd name="connsiteY8" fmla="*/ 829766 h 940256"/>
              <a:gd name="connsiteX0" fmla="*/ 0 w 1566969"/>
              <a:gd name="connsiteY0" fmla="*/ 830965 h 941455"/>
              <a:gd name="connsiteX1" fmla="*/ 703152 w 1566969"/>
              <a:gd name="connsiteY1" fmla="*/ 5134 h 941455"/>
              <a:gd name="connsiteX2" fmla="*/ 1415660 w 1566969"/>
              <a:gd name="connsiteY2" fmla="*/ 580028 h 941455"/>
              <a:gd name="connsiteX3" fmla="*/ 1566969 w 1566969"/>
              <a:gd name="connsiteY3" fmla="*/ 529227 h 941455"/>
              <a:gd name="connsiteX4" fmla="*/ 1426843 w 1566969"/>
              <a:gd name="connsiteY4" fmla="*/ 941455 h 941455"/>
              <a:gd name="connsiteX5" fmla="*/ 916925 w 1566969"/>
              <a:gd name="connsiteY5" fmla="*/ 783227 h 941455"/>
              <a:gd name="connsiteX6" fmla="*/ 1154977 w 1566969"/>
              <a:gd name="connsiteY6" fmla="*/ 675277 h 941455"/>
              <a:gd name="connsiteX7" fmla="*/ 632290 w 1566969"/>
              <a:gd name="connsiteY7" fmla="*/ 231587 h 941455"/>
              <a:gd name="connsiteX8" fmla="*/ 0 w 1566969"/>
              <a:gd name="connsiteY8" fmla="*/ 830965 h 941455"/>
              <a:gd name="connsiteX0" fmla="*/ 0 w 1566969"/>
              <a:gd name="connsiteY0" fmla="*/ 832452 h 942942"/>
              <a:gd name="connsiteX1" fmla="*/ 703152 w 1566969"/>
              <a:gd name="connsiteY1" fmla="*/ 6621 h 942942"/>
              <a:gd name="connsiteX2" fmla="*/ 1415660 w 1566969"/>
              <a:gd name="connsiteY2" fmla="*/ 581515 h 942942"/>
              <a:gd name="connsiteX3" fmla="*/ 1566969 w 1566969"/>
              <a:gd name="connsiteY3" fmla="*/ 530714 h 942942"/>
              <a:gd name="connsiteX4" fmla="*/ 1426843 w 1566969"/>
              <a:gd name="connsiteY4" fmla="*/ 942942 h 942942"/>
              <a:gd name="connsiteX5" fmla="*/ 916925 w 1566969"/>
              <a:gd name="connsiteY5" fmla="*/ 784714 h 942942"/>
              <a:gd name="connsiteX6" fmla="*/ 1154977 w 1566969"/>
              <a:gd name="connsiteY6" fmla="*/ 676764 h 942942"/>
              <a:gd name="connsiteX7" fmla="*/ 632290 w 1566969"/>
              <a:gd name="connsiteY7" fmla="*/ 233074 h 942942"/>
              <a:gd name="connsiteX8" fmla="*/ 0 w 1566969"/>
              <a:gd name="connsiteY8" fmla="*/ 832452 h 942942"/>
              <a:gd name="connsiteX0" fmla="*/ 0 w 1566969"/>
              <a:gd name="connsiteY0" fmla="*/ 830633 h 941123"/>
              <a:gd name="connsiteX1" fmla="*/ 703152 w 1566969"/>
              <a:gd name="connsiteY1" fmla="*/ 4802 h 941123"/>
              <a:gd name="connsiteX2" fmla="*/ 1415660 w 1566969"/>
              <a:gd name="connsiteY2" fmla="*/ 579696 h 941123"/>
              <a:gd name="connsiteX3" fmla="*/ 1566969 w 1566969"/>
              <a:gd name="connsiteY3" fmla="*/ 528895 h 941123"/>
              <a:gd name="connsiteX4" fmla="*/ 1426843 w 1566969"/>
              <a:gd name="connsiteY4" fmla="*/ 941123 h 941123"/>
              <a:gd name="connsiteX5" fmla="*/ 916925 w 1566969"/>
              <a:gd name="connsiteY5" fmla="*/ 782895 h 941123"/>
              <a:gd name="connsiteX6" fmla="*/ 1154977 w 1566969"/>
              <a:gd name="connsiteY6" fmla="*/ 674945 h 941123"/>
              <a:gd name="connsiteX7" fmla="*/ 632290 w 1566969"/>
              <a:gd name="connsiteY7" fmla="*/ 231255 h 941123"/>
              <a:gd name="connsiteX8" fmla="*/ 0 w 1566969"/>
              <a:gd name="connsiteY8" fmla="*/ 830633 h 941123"/>
              <a:gd name="connsiteX0" fmla="*/ 0 w 1566969"/>
              <a:gd name="connsiteY0" fmla="*/ 830338 h 940828"/>
              <a:gd name="connsiteX1" fmla="*/ 703152 w 1566969"/>
              <a:gd name="connsiteY1" fmla="*/ 4507 h 940828"/>
              <a:gd name="connsiteX2" fmla="*/ 1415660 w 1566969"/>
              <a:gd name="connsiteY2" fmla="*/ 579401 h 940828"/>
              <a:gd name="connsiteX3" fmla="*/ 1566969 w 1566969"/>
              <a:gd name="connsiteY3" fmla="*/ 528600 h 940828"/>
              <a:gd name="connsiteX4" fmla="*/ 1426843 w 1566969"/>
              <a:gd name="connsiteY4" fmla="*/ 940828 h 940828"/>
              <a:gd name="connsiteX5" fmla="*/ 916925 w 1566969"/>
              <a:gd name="connsiteY5" fmla="*/ 782600 h 940828"/>
              <a:gd name="connsiteX6" fmla="*/ 1154977 w 1566969"/>
              <a:gd name="connsiteY6" fmla="*/ 674650 h 940828"/>
              <a:gd name="connsiteX7" fmla="*/ 632290 w 1566969"/>
              <a:gd name="connsiteY7" fmla="*/ 230960 h 940828"/>
              <a:gd name="connsiteX8" fmla="*/ 0 w 1566969"/>
              <a:gd name="connsiteY8" fmla="*/ 830338 h 940828"/>
              <a:gd name="connsiteX0" fmla="*/ 0 w 1630469"/>
              <a:gd name="connsiteY0" fmla="*/ 830338 h 940828"/>
              <a:gd name="connsiteX1" fmla="*/ 703152 w 1630469"/>
              <a:gd name="connsiteY1" fmla="*/ 4507 h 940828"/>
              <a:gd name="connsiteX2" fmla="*/ 1415660 w 1630469"/>
              <a:gd name="connsiteY2" fmla="*/ 579401 h 940828"/>
              <a:gd name="connsiteX3" fmla="*/ 1630469 w 1630469"/>
              <a:gd name="connsiteY3" fmla="*/ 509550 h 940828"/>
              <a:gd name="connsiteX4" fmla="*/ 1426843 w 1630469"/>
              <a:gd name="connsiteY4" fmla="*/ 940828 h 940828"/>
              <a:gd name="connsiteX5" fmla="*/ 916925 w 1630469"/>
              <a:gd name="connsiteY5" fmla="*/ 782600 h 940828"/>
              <a:gd name="connsiteX6" fmla="*/ 1154977 w 1630469"/>
              <a:gd name="connsiteY6" fmla="*/ 674650 h 940828"/>
              <a:gd name="connsiteX7" fmla="*/ 632290 w 1630469"/>
              <a:gd name="connsiteY7" fmla="*/ 230960 h 940828"/>
              <a:gd name="connsiteX8" fmla="*/ 0 w 1630469"/>
              <a:gd name="connsiteY8" fmla="*/ 830338 h 940828"/>
              <a:gd name="connsiteX0" fmla="*/ 0 w 1630469"/>
              <a:gd name="connsiteY0" fmla="*/ 830338 h 1105928"/>
              <a:gd name="connsiteX1" fmla="*/ 703152 w 1630469"/>
              <a:gd name="connsiteY1" fmla="*/ 4507 h 1105928"/>
              <a:gd name="connsiteX2" fmla="*/ 1415660 w 1630469"/>
              <a:gd name="connsiteY2" fmla="*/ 579401 h 1105928"/>
              <a:gd name="connsiteX3" fmla="*/ 1630469 w 1630469"/>
              <a:gd name="connsiteY3" fmla="*/ 509550 h 1105928"/>
              <a:gd name="connsiteX4" fmla="*/ 1426843 w 1630469"/>
              <a:gd name="connsiteY4" fmla="*/ 1105928 h 1105928"/>
              <a:gd name="connsiteX5" fmla="*/ 916925 w 1630469"/>
              <a:gd name="connsiteY5" fmla="*/ 782600 h 1105928"/>
              <a:gd name="connsiteX6" fmla="*/ 1154977 w 1630469"/>
              <a:gd name="connsiteY6" fmla="*/ 674650 h 1105928"/>
              <a:gd name="connsiteX7" fmla="*/ 632290 w 1630469"/>
              <a:gd name="connsiteY7" fmla="*/ 230960 h 1105928"/>
              <a:gd name="connsiteX8" fmla="*/ 0 w 1630469"/>
              <a:gd name="connsiteY8" fmla="*/ 830338 h 1105928"/>
              <a:gd name="connsiteX0" fmla="*/ 0 w 1630469"/>
              <a:gd name="connsiteY0" fmla="*/ 830338 h 1042428"/>
              <a:gd name="connsiteX1" fmla="*/ 703152 w 1630469"/>
              <a:gd name="connsiteY1" fmla="*/ 4507 h 1042428"/>
              <a:gd name="connsiteX2" fmla="*/ 1415660 w 1630469"/>
              <a:gd name="connsiteY2" fmla="*/ 579401 h 1042428"/>
              <a:gd name="connsiteX3" fmla="*/ 1630469 w 1630469"/>
              <a:gd name="connsiteY3" fmla="*/ 509550 h 1042428"/>
              <a:gd name="connsiteX4" fmla="*/ 1464943 w 1630469"/>
              <a:gd name="connsiteY4" fmla="*/ 1042428 h 1042428"/>
              <a:gd name="connsiteX5" fmla="*/ 916925 w 1630469"/>
              <a:gd name="connsiteY5" fmla="*/ 782600 h 1042428"/>
              <a:gd name="connsiteX6" fmla="*/ 1154977 w 1630469"/>
              <a:gd name="connsiteY6" fmla="*/ 674650 h 1042428"/>
              <a:gd name="connsiteX7" fmla="*/ 632290 w 1630469"/>
              <a:gd name="connsiteY7" fmla="*/ 230960 h 1042428"/>
              <a:gd name="connsiteX8" fmla="*/ 0 w 1630469"/>
              <a:gd name="connsiteY8" fmla="*/ 830338 h 1042428"/>
              <a:gd name="connsiteX0" fmla="*/ 0 w 1630469"/>
              <a:gd name="connsiteY0" fmla="*/ 830338 h 1080528"/>
              <a:gd name="connsiteX1" fmla="*/ 703152 w 1630469"/>
              <a:gd name="connsiteY1" fmla="*/ 4507 h 1080528"/>
              <a:gd name="connsiteX2" fmla="*/ 1415660 w 1630469"/>
              <a:gd name="connsiteY2" fmla="*/ 579401 h 1080528"/>
              <a:gd name="connsiteX3" fmla="*/ 1630469 w 1630469"/>
              <a:gd name="connsiteY3" fmla="*/ 509550 h 1080528"/>
              <a:gd name="connsiteX4" fmla="*/ 1464943 w 1630469"/>
              <a:gd name="connsiteY4" fmla="*/ 1080528 h 1080528"/>
              <a:gd name="connsiteX5" fmla="*/ 916925 w 1630469"/>
              <a:gd name="connsiteY5" fmla="*/ 782600 h 1080528"/>
              <a:gd name="connsiteX6" fmla="*/ 1154977 w 1630469"/>
              <a:gd name="connsiteY6" fmla="*/ 674650 h 1080528"/>
              <a:gd name="connsiteX7" fmla="*/ 632290 w 1630469"/>
              <a:gd name="connsiteY7" fmla="*/ 230960 h 1080528"/>
              <a:gd name="connsiteX8" fmla="*/ 0 w 1630469"/>
              <a:gd name="connsiteY8" fmla="*/ 830338 h 1080528"/>
              <a:gd name="connsiteX0" fmla="*/ 0 w 1630469"/>
              <a:gd name="connsiteY0" fmla="*/ 835869 h 1086059"/>
              <a:gd name="connsiteX1" fmla="*/ 703152 w 1630469"/>
              <a:gd name="connsiteY1" fmla="*/ 10038 h 1086059"/>
              <a:gd name="connsiteX2" fmla="*/ 1415660 w 1630469"/>
              <a:gd name="connsiteY2" fmla="*/ 584932 h 1086059"/>
              <a:gd name="connsiteX3" fmla="*/ 1630469 w 1630469"/>
              <a:gd name="connsiteY3" fmla="*/ 515081 h 1086059"/>
              <a:gd name="connsiteX4" fmla="*/ 1464943 w 1630469"/>
              <a:gd name="connsiteY4" fmla="*/ 1086059 h 1086059"/>
              <a:gd name="connsiteX5" fmla="*/ 916925 w 1630469"/>
              <a:gd name="connsiteY5" fmla="*/ 788131 h 1086059"/>
              <a:gd name="connsiteX6" fmla="*/ 1154977 w 1630469"/>
              <a:gd name="connsiteY6" fmla="*/ 680181 h 1086059"/>
              <a:gd name="connsiteX7" fmla="*/ 632290 w 1630469"/>
              <a:gd name="connsiteY7" fmla="*/ 236491 h 1086059"/>
              <a:gd name="connsiteX8" fmla="*/ 0 w 1630469"/>
              <a:gd name="connsiteY8" fmla="*/ 835869 h 1086059"/>
              <a:gd name="connsiteX0" fmla="*/ 0 w 1630469"/>
              <a:gd name="connsiteY0" fmla="*/ 834355 h 1084545"/>
              <a:gd name="connsiteX1" fmla="*/ 703152 w 1630469"/>
              <a:gd name="connsiteY1" fmla="*/ 8524 h 1084545"/>
              <a:gd name="connsiteX2" fmla="*/ 1415660 w 1630469"/>
              <a:gd name="connsiteY2" fmla="*/ 583418 h 1084545"/>
              <a:gd name="connsiteX3" fmla="*/ 1630469 w 1630469"/>
              <a:gd name="connsiteY3" fmla="*/ 513567 h 1084545"/>
              <a:gd name="connsiteX4" fmla="*/ 1464943 w 1630469"/>
              <a:gd name="connsiteY4" fmla="*/ 1084545 h 1084545"/>
              <a:gd name="connsiteX5" fmla="*/ 916925 w 1630469"/>
              <a:gd name="connsiteY5" fmla="*/ 786617 h 1084545"/>
              <a:gd name="connsiteX6" fmla="*/ 1154977 w 1630469"/>
              <a:gd name="connsiteY6" fmla="*/ 678667 h 1084545"/>
              <a:gd name="connsiteX7" fmla="*/ 632290 w 1630469"/>
              <a:gd name="connsiteY7" fmla="*/ 234977 h 1084545"/>
              <a:gd name="connsiteX8" fmla="*/ 0 w 1630469"/>
              <a:gd name="connsiteY8" fmla="*/ 834355 h 1084545"/>
              <a:gd name="connsiteX0" fmla="*/ 0 w 1630469"/>
              <a:gd name="connsiteY0" fmla="*/ 828167 h 1078357"/>
              <a:gd name="connsiteX1" fmla="*/ 601552 w 1630469"/>
              <a:gd name="connsiteY1" fmla="*/ 8686 h 1078357"/>
              <a:gd name="connsiteX2" fmla="*/ 1415660 w 1630469"/>
              <a:gd name="connsiteY2" fmla="*/ 577230 h 1078357"/>
              <a:gd name="connsiteX3" fmla="*/ 1630469 w 1630469"/>
              <a:gd name="connsiteY3" fmla="*/ 507379 h 1078357"/>
              <a:gd name="connsiteX4" fmla="*/ 1464943 w 1630469"/>
              <a:gd name="connsiteY4" fmla="*/ 1078357 h 1078357"/>
              <a:gd name="connsiteX5" fmla="*/ 916925 w 1630469"/>
              <a:gd name="connsiteY5" fmla="*/ 780429 h 1078357"/>
              <a:gd name="connsiteX6" fmla="*/ 1154977 w 1630469"/>
              <a:gd name="connsiteY6" fmla="*/ 672479 h 1078357"/>
              <a:gd name="connsiteX7" fmla="*/ 632290 w 1630469"/>
              <a:gd name="connsiteY7" fmla="*/ 228789 h 1078357"/>
              <a:gd name="connsiteX8" fmla="*/ 0 w 1630469"/>
              <a:gd name="connsiteY8" fmla="*/ 828167 h 1078357"/>
              <a:gd name="connsiteX0" fmla="*/ 0 w 1630469"/>
              <a:gd name="connsiteY0" fmla="*/ 828167 h 1078357"/>
              <a:gd name="connsiteX1" fmla="*/ 620602 w 1630469"/>
              <a:gd name="connsiteY1" fmla="*/ 8686 h 1078357"/>
              <a:gd name="connsiteX2" fmla="*/ 1415660 w 1630469"/>
              <a:gd name="connsiteY2" fmla="*/ 577230 h 1078357"/>
              <a:gd name="connsiteX3" fmla="*/ 1630469 w 1630469"/>
              <a:gd name="connsiteY3" fmla="*/ 507379 h 1078357"/>
              <a:gd name="connsiteX4" fmla="*/ 1464943 w 1630469"/>
              <a:gd name="connsiteY4" fmla="*/ 1078357 h 1078357"/>
              <a:gd name="connsiteX5" fmla="*/ 916925 w 1630469"/>
              <a:gd name="connsiteY5" fmla="*/ 780429 h 1078357"/>
              <a:gd name="connsiteX6" fmla="*/ 1154977 w 1630469"/>
              <a:gd name="connsiteY6" fmla="*/ 672479 h 1078357"/>
              <a:gd name="connsiteX7" fmla="*/ 632290 w 1630469"/>
              <a:gd name="connsiteY7" fmla="*/ 228789 h 1078357"/>
              <a:gd name="connsiteX8" fmla="*/ 0 w 1630469"/>
              <a:gd name="connsiteY8" fmla="*/ 828167 h 1078357"/>
              <a:gd name="connsiteX0" fmla="*/ 0 w 1630469"/>
              <a:gd name="connsiteY0" fmla="*/ 826712 h 1076902"/>
              <a:gd name="connsiteX1" fmla="*/ 620602 w 1630469"/>
              <a:gd name="connsiteY1" fmla="*/ 7231 h 1076902"/>
              <a:gd name="connsiteX2" fmla="*/ 1415660 w 1630469"/>
              <a:gd name="connsiteY2" fmla="*/ 575775 h 1076902"/>
              <a:gd name="connsiteX3" fmla="*/ 1630469 w 1630469"/>
              <a:gd name="connsiteY3" fmla="*/ 505924 h 1076902"/>
              <a:gd name="connsiteX4" fmla="*/ 1464943 w 1630469"/>
              <a:gd name="connsiteY4" fmla="*/ 1076902 h 1076902"/>
              <a:gd name="connsiteX5" fmla="*/ 916925 w 1630469"/>
              <a:gd name="connsiteY5" fmla="*/ 778974 h 1076902"/>
              <a:gd name="connsiteX6" fmla="*/ 1154977 w 1630469"/>
              <a:gd name="connsiteY6" fmla="*/ 671024 h 1076902"/>
              <a:gd name="connsiteX7" fmla="*/ 632290 w 1630469"/>
              <a:gd name="connsiteY7" fmla="*/ 227334 h 1076902"/>
              <a:gd name="connsiteX8" fmla="*/ 0 w 1630469"/>
              <a:gd name="connsiteY8" fmla="*/ 826712 h 1076902"/>
              <a:gd name="connsiteX0" fmla="*/ 0 w 1630469"/>
              <a:gd name="connsiteY0" fmla="*/ 826712 h 1076902"/>
              <a:gd name="connsiteX1" fmla="*/ 620602 w 1630469"/>
              <a:gd name="connsiteY1" fmla="*/ 7231 h 1076902"/>
              <a:gd name="connsiteX2" fmla="*/ 1415660 w 1630469"/>
              <a:gd name="connsiteY2" fmla="*/ 575775 h 1076902"/>
              <a:gd name="connsiteX3" fmla="*/ 1630469 w 1630469"/>
              <a:gd name="connsiteY3" fmla="*/ 505924 h 1076902"/>
              <a:gd name="connsiteX4" fmla="*/ 1464943 w 1630469"/>
              <a:gd name="connsiteY4" fmla="*/ 1076902 h 1076902"/>
              <a:gd name="connsiteX5" fmla="*/ 916925 w 1630469"/>
              <a:gd name="connsiteY5" fmla="*/ 778974 h 1076902"/>
              <a:gd name="connsiteX6" fmla="*/ 1154977 w 1630469"/>
              <a:gd name="connsiteY6" fmla="*/ 671024 h 1076902"/>
              <a:gd name="connsiteX7" fmla="*/ 632290 w 1630469"/>
              <a:gd name="connsiteY7" fmla="*/ 227334 h 1076902"/>
              <a:gd name="connsiteX8" fmla="*/ 0 w 1630469"/>
              <a:gd name="connsiteY8" fmla="*/ 826712 h 1076902"/>
              <a:gd name="connsiteX0" fmla="*/ 0 w 1630469"/>
              <a:gd name="connsiteY0" fmla="*/ 826712 h 1076902"/>
              <a:gd name="connsiteX1" fmla="*/ 620602 w 1630469"/>
              <a:gd name="connsiteY1" fmla="*/ 7231 h 1076902"/>
              <a:gd name="connsiteX2" fmla="*/ 1415660 w 1630469"/>
              <a:gd name="connsiteY2" fmla="*/ 575775 h 1076902"/>
              <a:gd name="connsiteX3" fmla="*/ 1630469 w 1630469"/>
              <a:gd name="connsiteY3" fmla="*/ 505924 h 1076902"/>
              <a:gd name="connsiteX4" fmla="*/ 1464943 w 1630469"/>
              <a:gd name="connsiteY4" fmla="*/ 1076902 h 1076902"/>
              <a:gd name="connsiteX5" fmla="*/ 916925 w 1630469"/>
              <a:gd name="connsiteY5" fmla="*/ 778974 h 1076902"/>
              <a:gd name="connsiteX6" fmla="*/ 1154977 w 1630469"/>
              <a:gd name="connsiteY6" fmla="*/ 671024 h 1076902"/>
              <a:gd name="connsiteX7" fmla="*/ 632290 w 1630469"/>
              <a:gd name="connsiteY7" fmla="*/ 227334 h 1076902"/>
              <a:gd name="connsiteX8" fmla="*/ 0 w 1630469"/>
              <a:gd name="connsiteY8" fmla="*/ 826712 h 107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469" h="1076902">
                <a:moveTo>
                  <a:pt x="0" y="826712"/>
                </a:moveTo>
                <a:cubicBezTo>
                  <a:pt x="95419" y="405853"/>
                  <a:pt x="264009" y="61754"/>
                  <a:pt x="620602" y="7231"/>
                </a:cubicBezTo>
                <a:cubicBezTo>
                  <a:pt x="977195" y="-47292"/>
                  <a:pt x="1342067" y="212819"/>
                  <a:pt x="1415660" y="575775"/>
                </a:cubicBezTo>
                <a:lnTo>
                  <a:pt x="1630469" y="505924"/>
                </a:lnTo>
                <a:lnTo>
                  <a:pt x="1464943" y="1076902"/>
                </a:lnTo>
                <a:lnTo>
                  <a:pt x="916925" y="778974"/>
                </a:lnTo>
                <a:lnTo>
                  <a:pt x="1154977" y="671024"/>
                </a:lnTo>
                <a:cubicBezTo>
                  <a:pt x="1062872" y="454507"/>
                  <a:pt x="817122" y="233674"/>
                  <a:pt x="632290" y="227334"/>
                </a:cubicBezTo>
                <a:cubicBezTo>
                  <a:pt x="410372" y="236772"/>
                  <a:pt x="304631" y="319201"/>
                  <a:pt x="0" y="826712"/>
                </a:cubicBezTo>
                <a:close/>
              </a:path>
            </a:pathLst>
          </a:custGeom>
          <a:gradFill>
            <a:gsLst>
              <a:gs pos="417">
                <a:srgbClr val="B13333"/>
              </a:gs>
              <a:gs pos="12000">
                <a:srgbClr val="EB3F3F"/>
              </a:gs>
              <a:gs pos="18000">
                <a:srgbClr val="A22C2C"/>
              </a:gs>
              <a:gs pos="100000">
                <a:srgbClr val="601616"/>
              </a:gs>
              <a:gs pos="40000">
                <a:srgbClr val="F33737"/>
              </a:gs>
            </a:gsLst>
            <a:lin ang="30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6804717" y="3914516"/>
            <a:ext cx="1166332" cy="918435"/>
          </a:xfrm>
          <a:prstGeom prst="wedgeRoundRectCallout">
            <a:avLst>
              <a:gd name="adj1" fmla="val -41771"/>
              <a:gd name="adj2" fmla="val -782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FF0000"/>
                </a:solidFill>
              </a:rPr>
              <a:t>p : 0%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f  : 97.9%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h : 2.0%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6742655" y="3184647"/>
            <a:ext cx="380640" cy="335756"/>
            <a:chOff x="2604335" y="3455033"/>
            <a:chExt cx="418704" cy="369332"/>
          </a:xfrm>
        </p:grpSpPr>
        <p:sp>
          <p:nvSpPr>
            <p:cNvPr id="48" name="円/楕円 47"/>
            <p:cNvSpPr/>
            <p:nvPr/>
          </p:nvSpPr>
          <p:spPr>
            <a:xfrm flipH="1">
              <a:off x="2683572" y="3514071"/>
              <a:ext cx="288000" cy="288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604335" y="34550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25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498675" y="5920708"/>
            <a:ext cx="7355111" cy="939962"/>
            <a:chOff x="1498675" y="5920708"/>
            <a:chExt cx="7355111" cy="939962"/>
          </a:xfrm>
        </p:grpSpPr>
        <p:sp>
          <p:nvSpPr>
            <p:cNvPr id="8" name="正方形/長方形 7"/>
            <p:cNvSpPr/>
            <p:nvPr/>
          </p:nvSpPr>
          <p:spPr>
            <a:xfrm>
              <a:off x="4922517" y="6399005"/>
              <a:ext cx="3931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6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 </a:t>
              </a:r>
              <a:r>
                <a:rPr lang="en-US" altLang="ja-JP" sz="16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Takechi</a:t>
              </a:r>
              <a:r>
                <a:rPr lang="en-US" altLang="ja-JP" sz="16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PRC 90, 061305(R) (2014).</a:t>
              </a:r>
            </a:p>
          </p:txBody>
        </p:sp>
        <p:sp>
          <p:nvSpPr>
            <p:cNvPr id="32" name="角丸四角形 6"/>
            <p:cNvSpPr/>
            <p:nvPr/>
          </p:nvSpPr>
          <p:spPr>
            <a:xfrm>
              <a:off x="1498675" y="5920708"/>
              <a:ext cx="6153411" cy="562662"/>
            </a:xfrm>
            <a:prstGeom prst="roundRect">
              <a:avLst>
                <a:gd name="adj" fmla="val 1047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>
                  <a:solidFill>
                    <a:schemeClr val="tx1"/>
                  </a:solidFill>
                </a:rPr>
                <a:t>5/2- is excluded and 3/2- is possible.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948797" y="877692"/>
            <a:ext cx="705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performed the deformed Woods-Saxon calculation.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03648" y="1283159"/>
            <a:ext cx="6954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Parameter set: from R. Wyss (T. Shoji et al., PTP121, 2 (2009).)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l-GR" altLang="ja-JP" sz="2000" dirty="0"/>
              <a:t>β</a:t>
            </a:r>
            <a:r>
              <a:rPr kumimoji="1" lang="el-GR" altLang="ja-JP" sz="2000" baseline="-25000" dirty="0"/>
              <a:t>2</a:t>
            </a:r>
            <a:r>
              <a:rPr kumimoji="1" lang="en-US" altLang="ja-JP" sz="2000" dirty="0"/>
              <a:t>(AMD)=0.36</a:t>
            </a:r>
            <a:endParaRPr kumimoji="1" lang="ja-JP" altLang="en-US" sz="20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00940" y="2080898"/>
            <a:ext cx="3870575" cy="3768494"/>
            <a:chOff x="300940" y="2080898"/>
            <a:chExt cx="3870575" cy="3768494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940" y="2080898"/>
              <a:ext cx="3870575" cy="37684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2670871" y="2890279"/>
                  <a:ext cx="13753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kumimoji="1"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871" y="2890279"/>
                  <a:ext cx="1375377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正方形/長方形 62"/>
          <p:cNvSpPr/>
          <p:nvPr/>
        </p:nvSpPr>
        <p:spPr>
          <a:xfrm>
            <a:off x="999843" y="2435961"/>
            <a:ext cx="1299308" cy="1171744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581967" y="4581128"/>
                <a:ext cx="1375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kumimoji="1" lang="en-US" altLang="ja-JP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67" y="4581128"/>
                <a:ext cx="1375377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0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2176 L -0.01372 -0.01921 C -0.01736 -0.01898 -0.0191 -0.01713 -0.01927 -0.01713 C -0.01944 -0.0132 -0.01788 -0.01111 -0.01424 -0.00926 L -0.00017 -0.00023 " pathEditMode="relative" rAng="5760000" ptsTypes="AAAAA">
                                      <p:cBhvr>
                                        <p:cTn id="42" dur="2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30" grpId="0"/>
      <p:bldP spid="49" grpId="0" animBg="1"/>
      <p:bldP spid="53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10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Table of contents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rgbClr val="4D4D4D"/>
                </a:solidFill>
              </a:rPr>
              <a:t>Background and Motivation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Systematic measurements to probe deformation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Shell evolution around the island of inversion</a:t>
            </a:r>
            <a:endParaRPr lang="en-US" altLang="ja-JP" dirty="0">
              <a:solidFill>
                <a:srgbClr val="4D4D4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rgbClr val="4D4D4D"/>
                </a:solidFill>
              </a:rPr>
              <a:t>Microscopic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 err="1">
                <a:solidFill>
                  <a:srgbClr val="4D4D4D"/>
                </a:solidFill>
              </a:rPr>
              <a:t>Antisymmetrized</a:t>
            </a:r>
            <a:r>
              <a:rPr lang="en-US" altLang="ja-JP" sz="2400" dirty="0">
                <a:solidFill>
                  <a:srgbClr val="4D4D4D"/>
                </a:solidFill>
              </a:rPr>
              <a:t> Molecular Dynamics (AMD)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Double Folding Model (DFM)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rgbClr val="4D4D4D"/>
                </a:solidFill>
              </a:rPr>
              <a:t>Results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Reaction cross sections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Ground-state properties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>
                <a:solidFill>
                  <a:srgbClr val="4D4D4D"/>
                </a:solidFill>
              </a:rPr>
              <a:t>Deformed halo of </a:t>
            </a:r>
            <a:r>
              <a:rPr lang="en-US" altLang="ja-JP" sz="2400" baseline="30000" dirty="0">
                <a:solidFill>
                  <a:srgbClr val="4D4D4D"/>
                </a:solidFill>
              </a:rPr>
              <a:t>37</a:t>
            </a:r>
            <a:r>
              <a:rPr lang="en-US" altLang="ja-JP" sz="2400" dirty="0">
                <a:solidFill>
                  <a:srgbClr val="4D4D4D"/>
                </a:solidFill>
              </a:rPr>
              <a:t>Mg?</a:t>
            </a:r>
            <a:endParaRPr lang="en-US" altLang="ja-JP" dirty="0">
              <a:solidFill>
                <a:srgbClr val="4D4D4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7777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1374" y="1127164"/>
            <a:ext cx="7841252" cy="7386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4D4D4D"/>
                </a:solidFill>
              </a:rPr>
              <a:t>We have analyzed Mg isotopes in the microscopic framework.</a:t>
            </a:r>
          </a:p>
          <a:p>
            <a:r>
              <a:rPr lang="en-US" altLang="ja-JP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S. Watanabe et al., </a:t>
            </a:r>
            <a:r>
              <a:rPr lang="en-US" altLang="ja-JP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altLang="ja-JP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Rev C</a:t>
            </a:r>
            <a:r>
              <a:rPr lang="en-US" altLang="ja-JP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altLang="ja-JP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044610 (2014).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2271" y="40899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Summary</a:t>
            </a:r>
            <a:endParaRPr lang="ja-JP" altLang="en-US" sz="4400" u="sng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13" y="2132856"/>
            <a:ext cx="8385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4D4D4D"/>
                </a:solidFill>
              </a:rPr>
              <a:t>As an experimental tool of probing the deformation strength, 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measurements of </a:t>
            </a:r>
            <a:r>
              <a:rPr lang="en-US" altLang="ja-JP" sz="2000" b="1" dirty="0" err="1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altLang="ja-JP" sz="2000" b="1" baseline="-25000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 are also quite useful</a:t>
            </a:r>
            <a:r>
              <a:rPr lang="en-US" altLang="ja-JP" sz="2000" b="1" dirty="0">
                <a:solidFill>
                  <a:srgbClr val="4D4D4D"/>
                </a:solidFill>
              </a:rPr>
              <a:t> </a:t>
            </a:r>
            <a:r>
              <a:rPr lang="en-US" altLang="ja-JP" sz="2000" dirty="0">
                <a:solidFill>
                  <a:srgbClr val="4D4D4D"/>
                </a:solidFill>
              </a:rPr>
              <a:t>in addition to measurements of 2+ and 4+ excitation energies. 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79512" y="3212976"/>
            <a:ext cx="869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4D4D4D"/>
                </a:solidFill>
              </a:rPr>
              <a:t>AMD calculations reproduce experimental data on </a:t>
            </a:r>
            <a:r>
              <a:rPr lang="en-US" altLang="ja-JP" sz="2000" dirty="0" err="1">
                <a:solidFill>
                  <a:srgbClr val="4D4D4D"/>
                </a:solidFill>
              </a:rPr>
              <a:t>σ</a:t>
            </a:r>
            <a:r>
              <a:rPr lang="en-US" altLang="ja-JP" sz="2000" baseline="-25000" dirty="0" err="1">
                <a:solidFill>
                  <a:srgbClr val="4D4D4D"/>
                </a:solidFill>
              </a:rPr>
              <a:t>R</a:t>
            </a:r>
            <a:r>
              <a:rPr lang="en-US" altLang="ja-JP" sz="2000" dirty="0">
                <a:solidFill>
                  <a:srgbClr val="4D4D4D"/>
                </a:solidFill>
              </a:rPr>
              <a:t>, </a:t>
            </a:r>
            <a:r>
              <a:rPr lang="en-US" altLang="ja-JP" sz="2000" i="1" dirty="0">
                <a:solidFill>
                  <a:srgbClr val="4D4D4D"/>
                </a:solidFill>
              </a:rPr>
              <a:t>E</a:t>
            </a:r>
            <a:r>
              <a:rPr lang="en-US" altLang="ja-JP" sz="2000" dirty="0">
                <a:solidFill>
                  <a:srgbClr val="4D4D4D"/>
                </a:solidFill>
              </a:rPr>
              <a:t>(2+) and </a:t>
            </a:r>
            <a:r>
              <a:rPr lang="en-US" altLang="ja-JP" sz="2000" i="1" dirty="0">
                <a:solidFill>
                  <a:srgbClr val="4D4D4D"/>
                </a:solidFill>
              </a:rPr>
              <a:t>E</a:t>
            </a:r>
            <a:r>
              <a:rPr lang="en-US" altLang="ja-JP" sz="2000" dirty="0">
                <a:solidFill>
                  <a:srgbClr val="4D4D4D"/>
                </a:solidFill>
              </a:rPr>
              <a:t>(4+), B.E. and </a:t>
            </a:r>
            <a:r>
              <a:rPr lang="en-US" altLang="ja-JP" sz="2000" i="1" dirty="0" err="1">
                <a:solidFill>
                  <a:srgbClr val="4D4D4D"/>
                </a:solidFill>
              </a:rPr>
              <a:t>S</a:t>
            </a:r>
            <a:r>
              <a:rPr lang="en-US" altLang="ja-JP" sz="2000" i="1" baseline="-25000" dirty="0" err="1">
                <a:solidFill>
                  <a:srgbClr val="4D4D4D"/>
                </a:solidFill>
              </a:rPr>
              <a:t>n</a:t>
            </a:r>
            <a:r>
              <a:rPr lang="en-US" altLang="ja-JP" sz="2000" dirty="0">
                <a:solidFill>
                  <a:srgbClr val="4D4D4D"/>
                </a:solidFill>
              </a:rPr>
              <a:t> systematically.</a:t>
            </a:r>
            <a:r>
              <a:rPr lang="ja-JP" altLang="en-US" sz="2000" dirty="0">
                <a:solidFill>
                  <a:srgbClr val="4D4D4D"/>
                </a:solidFill>
              </a:rPr>
              <a:t> </a:t>
            </a:r>
            <a:r>
              <a:rPr lang="en-US" altLang="ja-JP" sz="2000" dirty="0">
                <a:solidFill>
                  <a:srgbClr val="4D4D4D"/>
                </a:solidFill>
              </a:rPr>
              <a:t>Therefore,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AMD is highly reliable</a:t>
            </a:r>
            <a:r>
              <a:rPr lang="en-US" altLang="ja-JP" sz="2000" b="1" dirty="0">
                <a:solidFill>
                  <a:srgbClr val="4D4D4D"/>
                </a:solidFill>
              </a:rPr>
              <a:t> </a:t>
            </a:r>
            <a:r>
              <a:rPr lang="en-US" altLang="ja-JP" sz="2000" dirty="0">
                <a:solidFill>
                  <a:srgbClr val="4D4D4D"/>
                </a:solidFill>
              </a:rPr>
              <a:t>except for </a:t>
            </a:r>
            <a:r>
              <a:rPr lang="en-US" altLang="ja-JP" sz="2000" baseline="30000" dirty="0">
                <a:solidFill>
                  <a:srgbClr val="4D4D4D"/>
                </a:solidFill>
              </a:rPr>
              <a:t>37,38</a:t>
            </a:r>
            <a:r>
              <a:rPr lang="en-US" altLang="ja-JP" sz="2000" dirty="0">
                <a:solidFill>
                  <a:srgbClr val="4D4D4D"/>
                </a:solidFill>
              </a:rPr>
              <a:t>Mg.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80251" y="4089266"/>
            <a:ext cx="8425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4D4D4D"/>
                </a:solidFill>
              </a:rPr>
              <a:t>AMD calculations show that the island of inversion starts with </a:t>
            </a:r>
            <a:r>
              <a:rPr lang="en-US" altLang="ja-JP" sz="2000" i="1" dirty="0">
                <a:solidFill>
                  <a:srgbClr val="4D4D4D"/>
                </a:solidFill>
              </a:rPr>
              <a:t>N</a:t>
            </a:r>
            <a:r>
              <a:rPr lang="en-US" altLang="ja-JP" sz="2000" dirty="0">
                <a:solidFill>
                  <a:srgbClr val="4D4D4D"/>
                </a:solidFill>
              </a:rPr>
              <a:t>=19 and there exists a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“peninsula of large deformation”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000" dirty="0">
                <a:solidFill>
                  <a:srgbClr val="4D4D4D"/>
                </a:solidFill>
              </a:rPr>
              <a:t>between </a:t>
            </a:r>
            <a:r>
              <a:rPr lang="en-US" altLang="ja-JP" sz="2000" i="1" dirty="0">
                <a:solidFill>
                  <a:srgbClr val="4D4D4D"/>
                </a:solidFill>
              </a:rPr>
              <a:t>N</a:t>
            </a:r>
            <a:r>
              <a:rPr lang="en-US" altLang="ja-JP" sz="2000" dirty="0">
                <a:solidFill>
                  <a:srgbClr val="4D4D4D"/>
                </a:solidFill>
              </a:rPr>
              <a:t>=19 to 28.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9513" y="5817458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000" baseline="30000" dirty="0">
                <a:solidFill>
                  <a:srgbClr val="4D4D4D"/>
                </a:solidFill>
              </a:rPr>
              <a:t>37</a:t>
            </a:r>
            <a:r>
              <a:rPr lang="en-US" altLang="ja-JP" sz="2000" dirty="0">
                <a:solidFill>
                  <a:srgbClr val="4D4D4D"/>
                </a:solidFill>
              </a:rPr>
              <a:t>Mg may be a 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deformed halo </a:t>
            </a:r>
            <a:r>
              <a:rPr lang="en-US" altLang="ja-JP" sz="2000" dirty="0">
                <a:solidFill>
                  <a:srgbClr val="4D4D4D"/>
                </a:solidFill>
              </a:rPr>
              <a:t>nucleus. For the ground-state spin-parity,  5/2- is excluded and 3/2- is possible.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79513" y="533314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000" dirty="0">
                <a:solidFill>
                  <a:srgbClr val="4D4D4D"/>
                </a:solidFill>
              </a:rPr>
              <a:t>Even AMD-RGM calculations cannot reproduce the measured </a:t>
            </a:r>
            <a:r>
              <a:rPr lang="en-US" altLang="ja-JP" sz="2000" dirty="0" err="1">
                <a:solidFill>
                  <a:srgbClr val="4D4D4D"/>
                </a:solidFill>
              </a:rPr>
              <a:t>σ</a:t>
            </a:r>
            <a:r>
              <a:rPr lang="en-US" altLang="ja-JP" sz="2000" baseline="-25000" dirty="0" err="1">
                <a:solidFill>
                  <a:srgbClr val="4D4D4D"/>
                </a:solidFill>
              </a:rPr>
              <a:t>R</a:t>
            </a:r>
            <a:r>
              <a:rPr lang="en-US" altLang="ja-JP" sz="20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4911551"/>
            <a:ext cx="329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0070C0"/>
                </a:solidFill>
              </a:rPr>
              <a:t>37</a:t>
            </a:r>
            <a:r>
              <a:rPr kumimoji="1" lang="en-US" altLang="ja-JP" sz="2400" dirty="0">
                <a:solidFill>
                  <a:srgbClr val="0070C0"/>
                </a:solidFill>
              </a:rPr>
              <a:t>Mg as “deformed halo”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5100417" y="1529030"/>
            <a:ext cx="3528984" cy="1688021"/>
          </a:xfrm>
          <a:prstGeom prst="roundRect">
            <a:avLst>
              <a:gd name="adj" fmla="val 10475"/>
            </a:avLst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538960" y="1529030"/>
            <a:ext cx="3528984" cy="1688021"/>
          </a:xfrm>
          <a:prstGeom prst="roundRect">
            <a:avLst>
              <a:gd name="adj" fmla="val 10475"/>
            </a:avLst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108" y="90872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Microscopic structure model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908720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Microscopic reaction model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13" y="1648936"/>
            <a:ext cx="2493610" cy="1471921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5" y="1599353"/>
            <a:ext cx="3063481" cy="161769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9512" y="122938"/>
            <a:ext cx="834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</a:rPr>
              <a:t>Theoretical development (microscopic approach)</a:t>
            </a:r>
            <a:endParaRPr lang="en-US" altLang="ja-JP" sz="3200" baseline="-25000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802" y="16561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00729" y="2795301"/>
            <a:ext cx="91228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D4D4D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934" y="2731381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4D4D4D"/>
                </a:solidFill>
              </a:rPr>
              <a:t>Initial state</a:t>
            </a:r>
            <a:endParaRPr kumimoji="1" lang="ja-JP" altLang="en-US" dirty="0">
              <a:solidFill>
                <a:srgbClr val="4D4D4D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12899" y="2728998"/>
            <a:ext cx="91228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D4D4D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88529" y="2637766"/>
            <a:ext cx="1165310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en-US" altLang="ja-JP" dirty="0">
                <a:solidFill>
                  <a:srgbClr val="4D4D4D"/>
                </a:solidFill>
              </a:rPr>
              <a:t>Deforme</a:t>
            </a:r>
            <a:r>
              <a:rPr lang="en-US" altLang="ja-JP" dirty="0">
                <a:solidFill>
                  <a:srgbClr val="4D4D4D"/>
                </a:solidFill>
              </a:rPr>
              <a:t>d density</a:t>
            </a:r>
            <a:endParaRPr kumimoji="1" lang="ja-JP" altLang="en-US" dirty="0">
              <a:solidFill>
                <a:srgbClr val="4D4D4D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07213" y="2838172"/>
            <a:ext cx="912281" cy="23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37496" y="2844566"/>
            <a:ext cx="912281" cy="23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02729" y="2794219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Projectile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93895" y="2794219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Target</a:t>
            </a:r>
            <a:endParaRPr kumimoji="1" lang="ja-JP" altLang="en-US" dirty="0"/>
          </a:p>
        </p:txBody>
      </p:sp>
      <p:sp>
        <p:nvSpPr>
          <p:cNvPr id="2" name="下カーブ矢印 1"/>
          <p:cNvSpPr/>
          <p:nvPr/>
        </p:nvSpPr>
        <p:spPr>
          <a:xfrm>
            <a:off x="3558931" y="1615615"/>
            <a:ext cx="2395482" cy="265139"/>
          </a:xfrm>
          <a:prstGeom prst="curvedDownArrow">
            <a:avLst>
              <a:gd name="adj1" fmla="val 0"/>
              <a:gd name="adj2" fmla="val 118352"/>
              <a:gd name="adj3" fmla="val 435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2656" y="3352437"/>
            <a:ext cx="2128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Hartree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Fock</a:t>
            </a:r>
            <a:endParaRPr lang="en-US" altLang="ja-JP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10844" y="3352437"/>
            <a:ext cx="237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Folding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Glauber</a:t>
            </a:r>
            <a:r>
              <a:rPr lang="ja-JP" altLang="en-US" sz="2400" dirty="0"/>
              <a:t> </a:t>
            </a:r>
            <a:r>
              <a:rPr lang="en-US" altLang="ja-JP" sz="2400" dirty="0"/>
              <a:t>model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 rot="5400000">
            <a:off x="1826036" y="426071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・・・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 rot="5400000">
            <a:off x="6587129" y="426071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・・・</a:t>
            </a:r>
          </a:p>
        </p:txBody>
      </p:sp>
      <p:sp>
        <p:nvSpPr>
          <p:cNvPr id="27" name="角丸四角形 10"/>
          <p:cNvSpPr/>
          <p:nvPr/>
        </p:nvSpPr>
        <p:spPr>
          <a:xfrm>
            <a:off x="539552" y="5013176"/>
            <a:ext cx="7952094" cy="1585044"/>
          </a:xfrm>
          <a:prstGeom prst="roundRect">
            <a:avLst>
              <a:gd name="adj" fmla="val 151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dirty="0"/>
              <a:t>We can calculate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observables</a:t>
            </a:r>
          </a:p>
          <a:p>
            <a:pPr algn="ctr">
              <a:lnSpc>
                <a:spcPct val="120000"/>
              </a:lnSpc>
            </a:pPr>
            <a:r>
              <a:rPr lang="en-US" altLang="ja-JP" sz="2800" dirty="0"/>
              <a:t> through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microscopic structure </a:t>
            </a:r>
            <a:r>
              <a:rPr lang="en-US" altLang="ja-JP" sz="2800" dirty="0"/>
              <a:t>and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reaction models</a:t>
            </a:r>
          </a:p>
          <a:p>
            <a:pPr algn="ctr">
              <a:lnSpc>
                <a:spcPct val="120000"/>
              </a:lnSpc>
            </a:pPr>
            <a:r>
              <a:rPr lang="en-US" altLang="ja-JP" sz="2800" dirty="0"/>
              <a:t>based on </a:t>
            </a:r>
            <a:r>
              <a:rPr lang="en-US" altLang="ja-JP" sz="2800" u="sng" dirty="0"/>
              <a:t>effective NN interactions</a:t>
            </a:r>
            <a:r>
              <a:rPr lang="en-US" altLang="ja-JP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8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07504" y="175915"/>
            <a:ext cx="9062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white"/>
                </a:solidFill>
              </a:rPr>
              <a:t>Thanks to the theoretical and experimental developments, …</a:t>
            </a:r>
            <a:endParaRPr lang="en-US" altLang="ja-JP" sz="2800" baseline="-25000" dirty="0">
              <a:solidFill>
                <a:prstClr val="white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5" y="2596128"/>
            <a:ext cx="3960440" cy="311361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79754" y="938097"/>
            <a:ext cx="300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Precise determination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716016" y="1700808"/>
                <a:ext cx="2760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00808"/>
                <a:ext cx="2760756" cy="276999"/>
              </a:xfrm>
              <a:prstGeom prst="rect">
                <a:avLst/>
              </a:prstGeom>
              <a:blipFill>
                <a:blip r:embed="rId4"/>
                <a:stretch>
                  <a:fillRect l="-883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236220" y="1330133"/>
            <a:ext cx="4110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Togano</a:t>
            </a:r>
            <a:r>
              <a:rPr lang="en-US" altLang="ja-JP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Nakamura, Kondo et al., PLB761, 412 (2016).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614735" y="1330133"/>
            <a:ext cx="4781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Horiuchi</a:t>
            </a:r>
            <a:r>
              <a:rPr lang="en-US" altLang="ja-JP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Hatakeyama</a:t>
            </a:r>
            <a:r>
              <a:rPr lang="en-US" altLang="ja-JP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Ebata et al., PRC93, 044611 (2016).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77949" y="938097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Skin thickness</a:t>
            </a:r>
            <a:endParaRPr kumimoji="1" lang="ja-JP" altLang="en-US" sz="2400" b="1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/>
          <a:srcRect l="55270" t="18798" r="13776" b="8184"/>
          <a:stretch/>
        </p:blipFill>
        <p:spPr>
          <a:xfrm>
            <a:off x="5075274" y="2379095"/>
            <a:ext cx="3398765" cy="4342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6575425" y="1997153"/>
                <a:ext cx="23771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25" y="1997153"/>
                <a:ext cx="237718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/>
          <p:cNvSpPr/>
          <p:nvPr/>
        </p:nvSpPr>
        <p:spPr>
          <a:xfrm>
            <a:off x="1381217" y="2852936"/>
            <a:ext cx="74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aseline="30000" dirty="0"/>
              <a:t>22</a:t>
            </a:r>
            <a:r>
              <a:rPr lang="en-US" altLang="ja-JP" sz="3600" dirty="0"/>
              <a:t>C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1223438" y="2170956"/>
                <a:ext cx="2274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3.44±0.08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38" y="2170956"/>
                <a:ext cx="2274789" cy="307777"/>
              </a:xfrm>
              <a:prstGeom prst="rect">
                <a:avLst/>
              </a:prstGeom>
              <a:blipFill>
                <a:blip r:embed="rId8"/>
                <a:stretch>
                  <a:fillRect l="-1340" r="-2413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269158" y="1772816"/>
                <a:ext cx="23667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1.280±0.023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58" y="1772816"/>
                <a:ext cx="2366738" cy="307777"/>
              </a:xfrm>
              <a:prstGeom prst="rect">
                <a:avLst/>
              </a:prstGeom>
              <a:blipFill>
                <a:blip r:embed="rId9"/>
                <a:stretch>
                  <a:fillRect l="-1031" r="-232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75915"/>
            <a:ext cx="903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white"/>
                </a:solidFill>
              </a:rPr>
              <a:t>Thanks to the theoretical and experimental developments, …</a:t>
            </a:r>
            <a:endParaRPr lang="en-US" altLang="ja-JP" sz="2800" baseline="-25000" dirty="0">
              <a:solidFill>
                <a:prstClr val="white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010950" y="5290775"/>
            <a:ext cx="7118076" cy="1386019"/>
          </a:xfrm>
          <a:prstGeom prst="roundRect">
            <a:avLst>
              <a:gd name="adj" fmla="val 1583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prstClr val="black"/>
                </a:solidFill>
              </a:rPr>
              <a:t>The </a:t>
            </a:r>
            <a:r>
              <a:rPr lang="en-US" altLang="ja-JP" sz="2800" dirty="0" err="1">
                <a:solidFill>
                  <a:prstClr val="black"/>
                </a:solidFill>
              </a:rPr>
              <a:t>σ</a:t>
            </a:r>
            <a:r>
              <a:rPr lang="en-US" altLang="ja-JP" sz="2800" baseline="-25000" dirty="0" err="1">
                <a:solidFill>
                  <a:prstClr val="black"/>
                </a:solidFill>
              </a:rPr>
              <a:t>R</a:t>
            </a:r>
            <a:r>
              <a:rPr lang="en-US" altLang="ja-JP" sz="2800" dirty="0">
                <a:solidFill>
                  <a:prstClr val="black"/>
                </a:solidFill>
              </a:rPr>
              <a:t> is utilized not only for radii and/or halo, but also deformation or skin structures.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We can also achieve a new idea.</a:t>
            </a:r>
          </a:p>
        </p:txBody>
      </p:sp>
      <p:sp>
        <p:nvSpPr>
          <p:cNvPr id="36" name="曲折矢印 35"/>
          <p:cNvSpPr/>
          <p:nvPr/>
        </p:nvSpPr>
        <p:spPr>
          <a:xfrm>
            <a:off x="1653848" y="2880534"/>
            <a:ext cx="1737694" cy="1124530"/>
          </a:xfrm>
          <a:prstGeom prst="bentArrow">
            <a:avLst>
              <a:gd name="adj1" fmla="val 13747"/>
              <a:gd name="adj2" fmla="val 17807"/>
              <a:gd name="adj3" fmla="val 2639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曲折矢印 36"/>
          <p:cNvSpPr/>
          <p:nvPr/>
        </p:nvSpPr>
        <p:spPr>
          <a:xfrm rot="10800000" flipH="1">
            <a:off x="1645948" y="2145114"/>
            <a:ext cx="1746716" cy="1124530"/>
          </a:xfrm>
          <a:prstGeom prst="bentArrow">
            <a:avLst>
              <a:gd name="adj1" fmla="val 13747"/>
              <a:gd name="adj2" fmla="val 17807"/>
              <a:gd name="adj3" fmla="val 2639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79512" y="1109660"/>
            <a:ext cx="3240000" cy="1138465"/>
          </a:xfrm>
          <a:prstGeom prst="roundRect">
            <a:avLst>
              <a:gd name="adj" fmla="val 216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4000" dirty="0">
                <a:solidFill>
                  <a:prstClr val="black"/>
                </a:solidFill>
              </a:rPr>
              <a:t>Precise experiment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182313" y="3889796"/>
            <a:ext cx="3240000" cy="1138465"/>
          </a:xfrm>
          <a:prstGeom prst="roundRect">
            <a:avLst>
              <a:gd name="adj" fmla="val 2169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4000" dirty="0">
                <a:solidFill>
                  <a:prstClr val="black"/>
                </a:solidFill>
              </a:rPr>
              <a:t>Microscopic theories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15621" y="1340768"/>
            <a:ext cx="298165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Radius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b="1" dirty="0"/>
              <a:t>Heavier Halo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Deformation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b="1" dirty="0"/>
              <a:t>Skin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b="1" dirty="0"/>
              <a:t>Halo parameter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20272" y="1492964"/>
            <a:ext cx="197855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dirty="0">
                <a:solidFill>
                  <a:srgbClr val="006400"/>
                </a:solidFill>
              </a:rPr>
              <a:t>Accurate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>
                <a:solidFill>
                  <a:srgbClr val="006400"/>
                </a:solidFill>
              </a:rPr>
              <a:t>determination</a:t>
            </a:r>
            <a:endParaRPr kumimoji="1" lang="ja-JP" altLang="en-US" sz="2400" dirty="0">
              <a:solidFill>
                <a:srgbClr val="0064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 rot="5400000">
            <a:off x="4562408" y="467520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・・・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4449404" y="2170692"/>
            <a:ext cx="2084044" cy="4471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4439347" y="2811812"/>
            <a:ext cx="2095787" cy="4471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中かっこ 16"/>
          <p:cNvSpPr/>
          <p:nvPr/>
        </p:nvSpPr>
        <p:spPr>
          <a:xfrm>
            <a:off x="3585660" y="1190651"/>
            <a:ext cx="565025" cy="36785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940558" y="4509120"/>
            <a:ext cx="1927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Yahiro, SW, </a:t>
            </a:r>
            <a:r>
              <a:rPr lang="en-US" altLang="ja-JP" sz="1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Toyokawa</a:t>
            </a:r>
            <a:r>
              <a:rPr lang="en-US" altLang="ja-JP" sz="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al., PRC93, 064609 (2016).</a:t>
            </a:r>
            <a:endParaRPr lang="ja-JP" altLang="en-US" sz="1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09853" y="2817744"/>
            <a:ext cx="18320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solidFill>
                  <a:srgbClr val="006400"/>
                </a:solidFill>
              </a:rPr>
              <a:t>Higher-order </a:t>
            </a:r>
          </a:p>
          <a:p>
            <a:pPr>
              <a:lnSpc>
                <a:spcPct val="80000"/>
              </a:lnSpc>
            </a:pPr>
            <a:r>
              <a:rPr lang="en-US" altLang="ja-JP" sz="2400" dirty="0">
                <a:solidFill>
                  <a:srgbClr val="006400"/>
                </a:solidFill>
              </a:rPr>
              <a:t>quantities</a:t>
            </a:r>
            <a:endParaRPr kumimoji="1" lang="ja-JP" altLang="en-US" sz="2400" dirty="0">
              <a:solidFill>
                <a:srgbClr val="0064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20272" y="4096389"/>
            <a:ext cx="170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6400"/>
                </a:solidFill>
              </a:rPr>
              <a:t>→ </a:t>
            </a:r>
            <a:r>
              <a:rPr kumimoji="1" lang="en-US" altLang="ja-JP" sz="2400" dirty="0">
                <a:solidFill>
                  <a:srgbClr val="006400"/>
                </a:solidFill>
              </a:rPr>
              <a:t>New idea</a:t>
            </a:r>
            <a:endParaRPr kumimoji="1" lang="ja-JP" altLang="en-US" sz="2400" dirty="0">
              <a:solidFill>
                <a:srgbClr val="006400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6660232" y="1512649"/>
            <a:ext cx="224109" cy="1150587"/>
          </a:xfrm>
          <a:prstGeom prst="rightBrace">
            <a:avLst/>
          </a:prstGeom>
          <a:ln>
            <a:solidFill>
              <a:srgbClr val="00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中かっこ 22"/>
          <p:cNvSpPr/>
          <p:nvPr/>
        </p:nvSpPr>
        <p:spPr>
          <a:xfrm>
            <a:off x="6660232" y="2813353"/>
            <a:ext cx="224109" cy="1150587"/>
          </a:xfrm>
          <a:prstGeom prst="rightBrace">
            <a:avLst/>
          </a:prstGeom>
          <a:ln>
            <a:solidFill>
              <a:srgbClr val="00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940558" y="2103239"/>
            <a:ext cx="220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Togano</a:t>
            </a:r>
            <a:r>
              <a:rPr lang="en-US" altLang="ja-JP" sz="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Nakamura, Kondo et al., PLB761, 412 (2016).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940558" y="3470676"/>
            <a:ext cx="206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Horiuchi</a:t>
            </a:r>
            <a:r>
              <a:rPr lang="en-US" altLang="ja-JP" sz="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Hatakeyama</a:t>
            </a:r>
            <a:r>
              <a:rPr lang="en-US" altLang="ja-JP" sz="1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Ebata et al., PRC93, 044611 (2016).</a:t>
            </a:r>
          </a:p>
        </p:txBody>
      </p:sp>
    </p:spTree>
    <p:extLst>
      <p:ext uri="{BB962C8B-B14F-4D97-AF65-F5344CB8AC3E}">
        <p14:creationId xmlns:p14="http://schemas.microsoft.com/office/powerpoint/2010/main" val="15712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10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Table of contents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Background and Motivation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Reaction cross sections as a probe of deformation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Island of inversion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Microscopic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 err="1"/>
              <a:t>Antisymmetrized</a:t>
            </a:r>
            <a:r>
              <a:rPr lang="en-US" altLang="ja-JP" sz="2400" dirty="0"/>
              <a:t> Molecular Dynamics (AMD)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Double Folding Model (DFM)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Results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Ground-state properties of Mg isotopes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Overview of the island of inversion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Deformed halo of </a:t>
            </a:r>
            <a:r>
              <a:rPr lang="en-US" altLang="ja-JP" sz="2400" baseline="30000" dirty="0"/>
              <a:t>37</a:t>
            </a:r>
            <a:r>
              <a:rPr lang="en-US" altLang="ja-JP" sz="2400" dirty="0"/>
              <a:t>Mg?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367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10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Table of contents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</a:rPr>
              <a:t>Background and Motivation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Reaction cross sections as a probe of deformation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Island of inversion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Microscopic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 err="1"/>
              <a:t>Antisymmetrized</a:t>
            </a:r>
            <a:r>
              <a:rPr lang="en-US" altLang="ja-JP" sz="2400" dirty="0"/>
              <a:t> Molecular Dynamics (AMD)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altLang="ja-JP" sz="2400" dirty="0"/>
              <a:t>Double Folding Model (DFM)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Results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Ground-state properties of Mg isotopes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Overview of the island of inversion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altLang="ja-JP" sz="2400" dirty="0"/>
              <a:t>Deformed halo of </a:t>
            </a:r>
            <a:r>
              <a:rPr lang="en-US" altLang="ja-JP" sz="2400" baseline="30000" dirty="0"/>
              <a:t>37</a:t>
            </a:r>
            <a:r>
              <a:rPr lang="en-US" altLang="ja-JP" sz="2400" dirty="0"/>
              <a:t>Mg?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755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21175" r="52320" b="39412"/>
          <a:stretch/>
        </p:blipFill>
        <p:spPr bwMode="auto">
          <a:xfrm>
            <a:off x="768618" y="1530666"/>
            <a:ext cx="7938593" cy="405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テキスト ボックス 54"/>
          <p:cNvSpPr txBox="1"/>
          <p:nvPr/>
        </p:nvSpPr>
        <p:spPr>
          <a:xfrm>
            <a:off x="107504" y="97591"/>
            <a:ext cx="8235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white"/>
                </a:solidFill>
              </a:rPr>
              <a:t>“Loss of magicity” and “Island of inversion”</a:t>
            </a:r>
            <a:endParaRPr lang="en-US" altLang="ja-JP" sz="3600" baseline="-25000" dirty="0">
              <a:solidFill>
                <a:prstClr val="white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126278" y="5514643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Neutron number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en-US" altLang="ja-JP" sz="2400" i="1" dirty="0">
                <a:solidFill>
                  <a:prstClr val="black"/>
                </a:solidFill>
                <a:latin typeface="ＭＳ Ｐゴシック"/>
              </a:rPr>
              <a:t>N</a:t>
            </a:r>
            <a:r>
              <a:rPr lang="ja-JP" altLang="en-US" sz="2400" i="1" dirty="0">
                <a:solidFill>
                  <a:prstClr val="black"/>
                </a:solidFill>
                <a:latin typeface="ＭＳ Ｐゴシック"/>
              </a:rPr>
              <a:t> 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 rot="16200000">
            <a:off x="-781026" y="3214644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ＭＳ Ｐゴシック"/>
              </a:rPr>
              <a:t>Proton number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 </a:t>
            </a:r>
            <a:r>
              <a:rPr lang="en-US" altLang="ja-JP" sz="2400" i="1" dirty="0">
                <a:solidFill>
                  <a:prstClr val="black"/>
                </a:solidFill>
                <a:latin typeface="ＭＳ Ｐゴシック"/>
              </a:rPr>
              <a:t>Z</a:t>
            </a:r>
            <a:endParaRPr lang="ja-JP" altLang="en-US" sz="2400" i="1" dirty="0">
              <a:solidFill>
                <a:prstClr val="black"/>
              </a:solidFill>
              <a:latin typeface="ＭＳ Ｐゴシック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flipV="1">
            <a:off x="5546467" y="1552462"/>
            <a:ext cx="0" cy="36809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5258698" y="1552462"/>
            <a:ext cx="0" cy="36902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7909846" y="1552463"/>
            <a:ext cx="0" cy="281405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V="1">
            <a:off x="7622077" y="1552463"/>
            <a:ext cx="0" cy="281405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4929218" y="906131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>
                <a:solidFill>
                  <a:srgbClr val="00B050"/>
                </a:solidFill>
              </a:rPr>
              <a:t>N</a:t>
            </a:r>
            <a:r>
              <a:rPr lang="en-US" altLang="ja-JP" dirty="0">
                <a:solidFill>
                  <a:srgbClr val="00B050"/>
                </a:solidFill>
              </a:rPr>
              <a:t>=20</a:t>
            </a:r>
          </a:p>
          <a:p>
            <a:pPr algn="ctr"/>
            <a:r>
              <a:rPr lang="en-US" altLang="ja-JP" dirty="0">
                <a:solidFill>
                  <a:srgbClr val="00B050"/>
                </a:solidFill>
              </a:rPr>
              <a:t>magicity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233474" y="906131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>
                <a:solidFill>
                  <a:srgbClr val="00B050"/>
                </a:solidFill>
              </a:rPr>
              <a:t>N</a:t>
            </a:r>
            <a:r>
              <a:rPr lang="en-US" altLang="ja-JP" dirty="0">
                <a:solidFill>
                  <a:srgbClr val="00B050"/>
                </a:solidFill>
              </a:rPr>
              <a:t>=28</a:t>
            </a:r>
          </a:p>
          <a:p>
            <a:pPr algn="ctr"/>
            <a:r>
              <a:rPr lang="en-US" altLang="ja-JP" dirty="0">
                <a:solidFill>
                  <a:srgbClr val="00B050"/>
                </a:solidFill>
              </a:rPr>
              <a:t>magicity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5257328" y="5242754"/>
            <a:ext cx="271705" cy="2717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7612913" y="5245527"/>
            <a:ext cx="271705" cy="27170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988970" y="164654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40 </a:t>
            </a:r>
            <a:r>
              <a:rPr lang="en-US" altLang="ja-JP" sz="20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Ca</a:t>
            </a:r>
            <a:endParaRPr lang="ja-JP" altLang="en-US" sz="20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095690" y="4015925"/>
            <a:ext cx="4001020" cy="1217466"/>
            <a:chOff x="5095690" y="4015925"/>
            <a:chExt cx="4001020" cy="1217466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5095690" y="4015925"/>
              <a:ext cx="1166153" cy="982223"/>
              <a:chOff x="5095690" y="4015925"/>
              <a:chExt cx="1166153" cy="982223"/>
            </a:xfrm>
          </p:grpSpPr>
          <p:sp>
            <p:nvSpPr>
              <p:cNvPr id="86" name="角丸四角形 85"/>
              <p:cNvSpPr/>
              <p:nvPr/>
            </p:nvSpPr>
            <p:spPr>
              <a:xfrm>
                <a:off x="5142273" y="4015925"/>
                <a:ext cx="1063916" cy="972205"/>
              </a:xfrm>
              <a:prstGeom prst="roundRect">
                <a:avLst/>
              </a:prstGeom>
              <a:solidFill>
                <a:schemeClr val="accent4">
                  <a:lumMod val="75000"/>
                  <a:alpha val="64000"/>
                </a:schemeClr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5095690" y="4290262"/>
                <a:ext cx="11661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>
                    <a:solidFill>
                      <a:prstClr val="white"/>
                    </a:solidFill>
                  </a:rPr>
                  <a:t>Island of</a:t>
                </a:r>
              </a:p>
              <a:p>
                <a:pPr algn="ctr"/>
                <a:r>
                  <a:rPr lang="en-US" altLang="ja-JP" sz="2000" b="1" dirty="0">
                    <a:solidFill>
                      <a:prstClr val="white"/>
                    </a:solidFill>
                  </a:rPr>
                  <a:t>Inversion</a:t>
                </a:r>
                <a:endParaRPr lang="ja-JP" altLang="en-US" sz="20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正方形/長方形 142"/>
            <p:cNvSpPr/>
            <p:nvPr/>
          </p:nvSpPr>
          <p:spPr>
            <a:xfrm>
              <a:off x="6850651" y="4710171"/>
              <a:ext cx="22460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E.K. Warburton et al.,</a:t>
              </a:r>
            </a:p>
            <a:p>
              <a:r>
                <a:rPr lang="en-US" altLang="ja-JP" sz="1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C</a:t>
              </a:r>
              <a:r>
                <a:rPr lang="en-US" altLang="ja-JP" sz="1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r>
                <a:rPr lang="en-US" altLang="ja-JP" sz="1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1147 (1990).</a:t>
              </a:r>
              <a:endParaRPr lang="ja-JP" alt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6206189" y="4797152"/>
              <a:ext cx="670067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898576" y="3970157"/>
            <a:ext cx="5111718" cy="1236396"/>
            <a:chOff x="2898576" y="3970157"/>
            <a:chExt cx="5111718" cy="1236396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898576" y="4059103"/>
              <a:ext cx="4435733" cy="1147450"/>
              <a:chOff x="2898576" y="4059103"/>
              <a:chExt cx="4435733" cy="1147450"/>
            </a:xfrm>
          </p:grpSpPr>
          <p:sp>
            <p:nvSpPr>
              <p:cNvPr id="139" name="テキスト ボックス 138"/>
              <p:cNvSpPr txBox="1"/>
              <p:nvPr/>
            </p:nvSpPr>
            <p:spPr>
              <a:xfrm>
                <a:off x="2987824" y="4437112"/>
                <a:ext cx="2134174" cy="769441"/>
              </a:xfrm>
              <a:prstGeom prst="rect">
                <a:avLst/>
              </a:prstGeom>
              <a:noFill/>
              <a:effectLst>
                <a:glow rad="1168400">
                  <a:schemeClr val="accent2">
                    <a:satMod val="175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b="1" baseline="30000" dirty="0">
                    <a:solidFill>
                      <a:prstClr val="black"/>
                    </a:solidFill>
                    <a:effectLst>
                      <a:glow rad="254000">
                        <a:prstClr val="white"/>
                      </a:glow>
                    </a:effectLst>
                  </a:rPr>
                  <a:t>24 – 38 </a:t>
                </a:r>
                <a:r>
                  <a:rPr lang="en-US" altLang="ja-JP" sz="2400" b="1" dirty="0">
                    <a:solidFill>
                      <a:prstClr val="black"/>
                    </a:solidFill>
                    <a:effectLst>
                      <a:glow rad="254000">
                        <a:prstClr val="white"/>
                      </a:glow>
                    </a:effectLst>
                  </a:rPr>
                  <a:t>Mg</a:t>
                </a:r>
                <a:endParaRPr lang="en-US" altLang="ja-JP" sz="2000" b="1" dirty="0">
                  <a:solidFill>
                    <a:prstClr val="black"/>
                  </a:solidFill>
                  <a:effectLst>
                    <a:glow rad="254000">
                      <a:prstClr val="white"/>
                    </a:glow>
                  </a:effectLst>
                </a:endParaRPr>
              </a:p>
              <a:p>
                <a:pPr algn="ctr"/>
                <a:r>
                  <a:rPr lang="en-US" altLang="ja-JP" sz="2000" b="1" dirty="0" err="1">
                    <a:solidFill>
                      <a:prstClr val="black"/>
                    </a:solidFill>
                    <a:effectLst>
                      <a:glow rad="254000">
                        <a:prstClr val="white"/>
                      </a:glow>
                    </a:effectLst>
                  </a:rPr>
                  <a:t>σ</a:t>
                </a:r>
                <a:r>
                  <a:rPr lang="en-US" altLang="ja-JP" sz="2000" b="1" baseline="-25000" dirty="0" err="1">
                    <a:solidFill>
                      <a:prstClr val="black"/>
                    </a:solidFill>
                    <a:effectLst>
                      <a:glow rad="254000">
                        <a:prstClr val="white"/>
                      </a:glow>
                    </a:effectLst>
                  </a:rPr>
                  <a:t>R</a:t>
                </a:r>
                <a:r>
                  <a:rPr lang="en-US" altLang="ja-JP" sz="2000" b="1" dirty="0">
                    <a:solidFill>
                      <a:prstClr val="black"/>
                    </a:solidFill>
                    <a:effectLst>
                      <a:glow rad="254000">
                        <a:prstClr val="white"/>
                      </a:glow>
                    </a:effectLst>
                  </a:rPr>
                  <a:t> were measured</a:t>
                </a:r>
                <a:endParaRPr lang="ja-JP" altLang="en-US" sz="2000" b="1" dirty="0">
                  <a:solidFill>
                    <a:prstClr val="black"/>
                  </a:solidFill>
                  <a:effectLst>
                    <a:glow rad="254000">
                      <a:prstClr val="white"/>
                    </a:glow>
                  </a:effectLst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>
                <a:off x="2898576" y="4059103"/>
                <a:ext cx="4435733" cy="285908"/>
              </a:xfrm>
              <a:prstGeom prst="rect">
                <a:avLst/>
              </a:pr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8" name="直線コネクタ 137"/>
              <p:cNvCxnSpPr/>
              <p:nvPr/>
            </p:nvCxnSpPr>
            <p:spPr>
              <a:xfrm>
                <a:off x="3955316" y="4221088"/>
                <a:ext cx="1216" cy="2594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テキスト ボックス 146"/>
            <p:cNvSpPr txBox="1"/>
            <p:nvPr/>
          </p:nvSpPr>
          <p:spPr>
            <a:xfrm>
              <a:off x="7267783" y="3970157"/>
              <a:ext cx="7425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baseline="30000" dirty="0">
                  <a:solidFill>
                    <a:prstClr val="black">
                      <a:alpha val="71000"/>
                    </a:prstClr>
                  </a:solidFill>
                  <a:effectLst>
                    <a:glow rad="203200">
                      <a:prstClr val="white"/>
                    </a:glow>
                  </a:effectLst>
                </a:rPr>
                <a:t>40 </a:t>
              </a:r>
              <a:r>
                <a:rPr lang="en-US" altLang="ja-JP" sz="2000" b="1" dirty="0">
                  <a:solidFill>
                    <a:prstClr val="black">
                      <a:alpha val="71000"/>
                    </a:prstClr>
                  </a:solidFill>
                  <a:effectLst>
                    <a:glow rad="203200">
                      <a:prstClr val="white"/>
                    </a:glow>
                  </a:effectLst>
                </a:rPr>
                <a:t>Mg</a:t>
              </a:r>
              <a:endParaRPr lang="ja-JP" altLang="en-US" sz="20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endParaRPr>
            </a:p>
          </p:txBody>
        </p:sp>
      </p:grpSp>
      <p:sp>
        <p:nvSpPr>
          <p:cNvPr id="146" name="テキスト ボックス 145"/>
          <p:cNvSpPr txBox="1"/>
          <p:nvPr/>
        </p:nvSpPr>
        <p:spPr>
          <a:xfrm>
            <a:off x="4912990" y="3970157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baseline="30000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32 </a:t>
            </a:r>
            <a:r>
              <a:rPr lang="en-US" altLang="ja-JP" sz="2000" b="1" dirty="0">
                <a:solidFill>
                  <a:prstClr val="black">
                    <a:alpha val="71000"/>
                  </a:prstClr>
                </a:solidFill>
                <a:effectLst>
                  <a:glow rad="203200">
                    <a:prstClr val="white"/>
                  </a:glow>
                </a:effectLst>
              </a:rPr>
              <a:t>Mg</a:t>
            </a:r>
            <a:endParaRPr lang="ja-JP" altLang="en-US" sz="2000" b="1" dirty="0">
              <a:solidFill>
                <a:prstClr val="black">
                  <a:alpha val="71000"/>
                </a:prstClr>
              </a:solidFill>
              <a:effectLst>
                <a:glow rad="203200">
                  <a:prstClr val="white"/>
                </a:glow>
              </a:effectLst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642707" y="2050457"/>
            <a:ext cx="2905290" cy="1774391"/>
            <a:chOff x="1520260" y="2091489"/>
            <a:chExt cx="2868974" cy="1774391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1520260" y="2091489"/>
              <a:ext cx="2868974" cy="1774391"/>
              <a:chOff x="5645353" y="1725940"/>
              <a:chExt cx="2868974" cy="1774391"/>
            </a:xfrm>
          </p:grpSpPr>
          <p:sp>
            <p:nvSpPr>
              <p:cNvPr id="90" name="角丸四角形吹き出し 89"/>
              <p:cNvSpPr/>
              <p:nvPr/>
            </p:nvSpPr>
            <p:spPr>
              <a:xfrm>
                <a:off x="5645353" y="1736331"/>
                <a:ext cx="2844000" cy="1764000"/>
              </a:xfrm>
              <a:prstGeom prst="wedgeRoundRectCallout">
                <a:avLst>
                  <a:gd name="adj1" fmla="val 78879"/>
                  <a:gd name="adj2" fmla="val -56434"/>
                  <a:gd name="adj3" fmla="val 16667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6475901" y="1725940"/>
                <a:ext cx="12682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prstClr val="black"/>
                    </a:solidFill>
                  </a:rPr>
                  <a:t>Magicity</a:t>
                </a:r>
                <a:endParaRPr lang="ja-JP" alt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5787380" y="2487837"/>
                <a:ext cx="2391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i="1" dirty="0">
                    <a:solidFill>
                      <a:prstClr val="black"/>
                    </a:solidFill>
                  </a:rPr>
                  <a:t>f</a:t>
                </a:r>
                <a:endParaRPr lang="ja-JP" altLang="en-US" sz="14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0" name="直線コネクタ 99"/>
              <p:cNvCxnSpPr/>
              <p:nvPr/>
            </p:nvCxnSpPr>
            <p:spPr>
              <a:xfrm>
                <a:off x="6034819" y="2660644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6034819" y="3146392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テキスト ボックス 105"/>
              <p:cNvSpPr txBox="1"/>
              <p:nvPr/>
            </p:nvSpPr>
            <p:spPr>
              <a:xfrm>
                <a:off x="7115872" y="3087857"/>
                <a:ext cx="1398455" cy="338554"/>
              </a:xfrm>
              <a:prstGeom prst="rect">
                <a:avLst/>
              </a:prstGeom>
              <a:noFill/>
              <a:effectLst>
                <a:glow rad="1168400">
                  <a:schemeClr val="accent2">
                    <a:satMod val="175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baseline="30000" dirty="0">
                    <a:solidFill>
                      <a:prstClr val="black"/>
                    </a:solidFill>
                  </a:rPr>
                  <a:t>40</a:t>
                </a:r>
                <a:r>
                  <a:rPr lang="en-US" altLang="ja-JP" sz="1600" b="1" dirty="0">
                    <a:solidFill>
                      <a:prstClr val="black"/>
                    </a:solidFill>
                  </a:rPr>
                  <a:t>Ca: Spherical</a:t>
                </a:r>
                <a:endParaRPr lang="ja-JP" alt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5927932" y="2679764"/>
                <a:ext cx="989373" cy="338554"/>
              </a:xfrm>
              <a:prstGeom prst="rect">
                <a:avLst/>
              </a:prstGeom>
              <a:noFill/>
              <a:effectLst>
                <a:glow rad="1168400">
                  <a:schemeClr val="accent2">
                    <a:satMod val="175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 gap</a:t>
                </a:r>
                <a:endParaRPr lang="ja-JP" altLang="en-US" sz="16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5781637" y="3138379"/>
                <a:ext cx="255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i="1" dirty="0">
                    <a:solidFill>
                      <a:prstClr val="black"/>
                    </a:solidFill>
                  </a:rPr>
                  <a:t>s</a:t>
                </a:r>
                <a:endParaRPr lang="ja-JP" altLang="en-US" sz="1400" i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5768144" y="2979648"/>
                <a:ext cx="277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i="1" dirty="0">
                    <a:solidFill>
                      <a:prstClr val="black"/>
                    </a:solidFill>
                  </a:rPr>
                  <a:t>d</a:t>
                </a:r>
                <a:endParaRPr lang="ja-JP" altLang="en-US" sz="1400" i="1" baseline="-25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3" name="直線コネクタ 112"/>
              <p:cNvCxnSpPr/>
              <p:nvPr/>
            </p:nvCxnSpPr>
            <p:spPr>
              <a:xfrm>
                <a:off x="6030389" y="3317769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>
                <a:off x="6926707" y="2655055"/>
                <a:ext cx="0" cy="49412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1" name="図 1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5415" y="2536204"/>
                <a:ext cx="629179" cy="648000"/>
              </a:xfrm>
              <a:prstGeom prst="rect">
                <a:avLst/>
              </a:prstGeom>
            </p:spPr>
          </p:pic>
          <p:sp>
            <p:nvSpPr>
              <p:cNvPr id="122" name="左右矢印 121"/>
              <p:cNvSpPr/>
              <p:nvPr/>
            </p:nvSpPr>
            <p:spPr>
              <a:xfrm>
                <a:off x="7165124" y="2778339"/>
                <a:ext cx="410594" cy="280462"/>
              </a:xfrm>
              <a:prstGeom prst="left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29" name="図 1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7568" y="3162442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30" name="図 1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9105" y="3162442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31" name="図 1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6547" y="2990443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32" name="図 1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8084" y="2990443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33" name="図 1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3919" y="2990443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34" name="図 1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5456" y="2990443"/>
                <a:ext cx="327086" cy="324000"/>
              </a:xfrm>
              <a:prstGeom prst="rect">
                <a:avLst/>
              </a:prstGeom>
            </p:spPr>
          </p:pic>
        </p:grpSp>
        <p:sp>
          <p:nvSpPr>
            <p:cNvPr id="76" name="テキスト ボックス 75"/>
            <p:cNvSpPr txBox="1"/>
            <p:nvPr/>
          </p:nvSpPr>
          <p:spPr>
            <a:xfrm>
              <a:off x="1924160" y="2491278"/>
              <a:ext cx="2283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</a:rPr>
                <a:t>（</a:t>
              </a:r>
              <a:r>
                <a:rPr lang="en-US" altLang="ja-JP" sz="2000" dirty="0">
                  <a:solidFill>
                    <a:srgbClr val="FF0000"/>
                  </a:solidFill>
                </a:rPr>
                <a:t>Large gap at </a:t>
              </a:r>
              <a:r>
                <a:rPr lang="en-US" altLang="ja-JP" sz="2000" i="1" dirty="0">
                  <a:solidFill>
                    <a:srgbClr val="FF0000"/>
                  </a:solidFill>
                </a:rPr>
                <a:t>N</a:t>
              </a:r>
              <a:r>
                <a:rPr lang="en-US" altLang="ja-JP" sz="2000" dirty="0">
                  <a:solidFill>
                    <a:srgbClr val="FF0000"/>
                  </a:solidFill>
                </a:rPr>
                <a:t>=20</a:t>
              </a:r>
              <a:r>
                <a:rPr lang="ja-JP" altLang="en-US" sz="2000" dirty="0">
                  <a:solidFill>
                    <a:srgbClr val="FF0000"/>
                  </a:solidFill>
                </a:rPr>
                <a:t>）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678765" y="2060848"/>
            <a:ext cx="2880000" cy="1764000"/>
            <a:chOff x="5678765" y="1959358"/>
            <a:chExt cx="2880000" cy="176400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678765" y="1959358"/>
              <a:ext cx="2880000" cy="1764000"/>
              <a:chOff x="1978825" y="3438743"/>
              <a:chExt cx="2880000" cy="1764000"/>
            </a:xfrm>
          </p:grpSpPr>
          <p:sp>
            <p:nvSpPr>
              <p:cNvPr id="92" name="角丸四角形吹き出し 91"/>
              <p:cNvSpPr/>
              <p:nvPr/>
            </p:nvSpPr>
            <p:spPr>
              <a:xfrm>
                <a:off x="1978825" y="3438743"/>
                <a:ext cx="2880000" cy="1764000"/>
              </a:xfrm>
              <a:prstGeom prst="wedgeRoundRectCallout">
                <a:avLst>
                  <a:gd name="adj1" fmla="val -56245"/>
                  <a:gd name="adj2" fmla="val 64766"/>
                  <a:gd name="adj3" fmla="val 16667"/>
                </a:avLst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2353055" y="3803392"/>
                <a:ext cx="2303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>
                    <a:solidFill>
                      <a:srgbClr val="0000FF"/>
                    </a:solidFill>
                  </a:rPr>
                  <a:t>（</a:t>
                </a:r>
                <a:r>
                  <a:rPr lang="en-US" altLang="ja-JP" sz="2000" dirty="0">
                    <a:solidFill>
                      <a:srgbClr val="0000FF"/>
                    </a:solidFill>
                  </a:rPr>
                  <a:t>Inversion of shells</a:t>
                </a:r>
                <a:r>
                  <a:rPr lang="ja-JP" altLang="en-US" sz="2000" dirty="0">
                    <a:solidFill>
                      <a:srgbClr val="0000FF"/>
                    </a:solidFill>
                  </a:rPr>
                  <a:t>）</a:t>
                </a:r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2326078" y="4574604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>
                <a:off x="2326078" y="4742925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フローチャート : 結合子 19"/>
              <p:cNvSpPr/>
              <p:nvPr/>
            </p:nvSpPr>
            <p:spPr bwMode="auto">
              <a:xfrm>
                <a:off x="2934201" y="4670925"/>
                <a:ext cx="144000" cy="144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  <a:effectLst>
                <a:softEdge rad="0"/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0000" tIns="46800" rIns="90000" bIns="46800" numCol="1" rtlCol="0" anchor="ctr" anchorCtr="1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3" name="フローチャート : 結合子 19"/>
              <p:cNvSpPr/>
              <p:nvPr/>
            </p:nvSpPr>
            <p:spPr bwMode="auto">
              <a:xfrm>
                <a:off x="2745184" y="4670925"/>
                <a:ext cx="144000" cy="144000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  <a:effectLst>
                <a:softEdge rad="0"/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0000" tIns="46800" rIns="90000" bIns="46800" numCol="1" rtlCol="0" anchor="ctr" anchorCtr="1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2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2075557" y="4384074"/>
                <a:ext cx="2776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i="1" dirty="0">
                    <a:solidFill>
                      <a:srgbClr val="C00000"/>
                    </a:solidFill>
                  </a:rPr>
                  <a:t>d</a:t>
                </a:r>
                <a:endParaRPr lang="ja-JP" altLang="en-US" sz="14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5" name="テキスト ボックス 104"/>
              <p:cNvSpPr txBox="1"/>
              <p:nvPr/>
            </p:nvSpPr>
            <p:spPr>
              <a:xfrm>
                <a:off x="2067542" y="4763859"/>
                <a:ext cx="255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i="1" dirty="0">
                    <a:solidFill>
                      <a:prstClr val="black"/>
                    </a:solidFill>
                  </a:rPr>
                  <a:t>s</a:t>
                </a:r>
                <a:endParaRPr lang="ja-JP" altLang="en-US" sz="1400" i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3248324" y="4822691"/>
                <a:ext cx="1606787" cy="338554"/>
              </a:xfrm>
              <a:prstGeom prst="rect">
                <a:avLst/>
              </a:prstGeom>
              <a:noFill/>
              <a:effectLst>
                <a:glow rad="1168400">
                  <a:schemeClr val="accent2">
                    <a:satMod val="175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baseline="30000" dirty="0">
                    <a:solidFill>
                      <a:prstClr val="black"/>
                    </a:solidFill>
                  </a:rPr>
                  <a:t>32</a:t>
                </a:r>
                <a:r>
                  <a:rPr lang="en-US" altLang="ja-JP" sz="1600" b="1" dirty="0">
                    <a:solidFill>
                      <a:prstClr val="black"/>
                    </a:solidFill>
                  </a:rPr>
                  <a:t>Mg : Deformed</a:t>
                </a:r>
                <a:endParaRPr lang="ja-JP" alt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円弧 107"/>
              <p:cNvSpPr/>
              <p:nvPr/>
            </p:nvSpPr>
            <p:spPr>
              <a:xfrm>
                <a:off x="3005828" y="4571408"/>
                <a:ext cx="352737" cy="169001"/>
              </a:xfrm>
              <a:prstGeom prst="arc">
                <a:avLst>
                  <a:gd name="adj1" fmla="val 16200000"/>
                  <a:gd name="adj2" fmla="val 5436704"/>
                </a:avLst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2091071" y="4583589"/>
                <a:ext cx="2391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i="1" dirty="0">
                    <a:solidFill>
                      <a:srgbClr val="C00000"/>
                    </a:solidFill>
                  </a:rPr>
                  <a:t>f</a:t>
                </a:r>
                <a:endParaRPr lang="ja-JP" altLang="en-US" sz="1400" i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15" name="直線コネクタ 114"/>
              <p:cNvCxnSpPr/>
              <p:nvPr/>
            </p:nvCxnSpPr>
            <p:spPr>
              <a:xfrm>
                <a:off x="2326078" y="4920364"/>
                <a:ext cx="792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テキスト ボックス 115"/>
              <p:cNvSpPr txBox="1"/>
              <p:nvPr/>
            </p:nvSpPr>
            <p:spPr>
              <a:xfrm>
                <a:off x="2399521" y="4170205"/>
                <a:ext cx="732893" cy="338554"/>
              </a:xfrm>
              <a:prstGeom prst="rect">
                <a:avLst/>
              </a:prstGeom>
              <a:noFill/>
              <a:effectLst>
                <a:glow rad="1168400">
                  <a:schemeClr val="accent2">
                    <a:satMod val="175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=20?</a:t>
                </a:r>
                <a:endParaRPr lang="ja-JP" altLang="en-US" sz="16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左右矢印 118"/>
              <p:cNvSpPr/>
              <p:nvPr/>
            </p:nvSpPr>
            <p:spPr>
              <a:xfrm>
                <a:off x="3571668" y="4451971"/>
                <a:ext cx="410594" cy="280462"/>
              </a:xfrm>
              <a:prstGeom prst="left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20" name="図 1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556326">
                <a:off x="4097962" y="4173226"/>
                <a:ext cx="481696" cy="722885"/>
              </a:xfrm>
              <a:prstGeom prst="rect">
                <a:avLst/>
              </a:prstGeom>
            </p:spPr>
          </p:pic>
          <p:pic>
            <p:nvPicPr>
              <p:cNvPr id="123" name="図 1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0627" y="4408150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0185" y="4408150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25" name="図 1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7420" y="4762479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26" name="図 1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978" y="4762479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27" name="図 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149" y="4579789"/>
                <a:ext cx="327086" cy="324000"/>
              </a:xfrm>
              <a:prstGeom prst="rect">
                <a:avLst/>
              </a:prstGeom>
            </p:spPr>
          </p:pic>
          <p:pic>
            <p:nvPicPr>
              <p:cNvPr id="128" name="図 1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707" y="4579789"/>
                <a:ext cx="327086" cy="324000"/>
              </a:xfrm>
              <a:prstGeom prst="rect">
                <a:avLst/>
              </a:prstGeom>
            </p:spPr>
          </p:pic>
        </p:grpSp>
        <p:sp>
          <p:nvSpPr>
            <p:cNvPr id="79" name="テキスト ボックス 78"/>
            <p:cNvSpPr txBox="1"/>
            <p:nvPr/>
          </p:nvSpPr>
          <p:spPr>
            <a:xfrm>
              <a:off x="6012160" y="1959358"/>
              <a:ext cx="2226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prstClr val="black"/>
                  </a:solidFill>
                </a:rPr>
                <a:t>Loss of Magicity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1" name="角丸四角形 80"/>
          <p:cNvSpPr/>
          <p:nvPr/>
        </p:nvSpPr>
        <p:spPr>
          <a:xfrm>
            <a:off x="312538" y="6011074"/>
            <a:ext cx="8518924" cy="752841"/>
          </a:xfrm>
          <a:prstGeom prst="roundRect">
            <a:avLst>
              <a:gd name="adj" fmla="val 2169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Exotic data have been accumulated at RI Beam Factory.</a:t>
            </a:r>
          </a:p>
          <a:p>
            <a:pPr algn="ctr"/>
            <a:r>
              <a:rPr lang="en-US" altLang="ja-JP" sz="2400" dirty="0"/>
              <a:t>Now is the time to study the “IoI” again with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9637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8.3|19.9|39.6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8.3|19.9|39.6|2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23081</TotalTime>
  <Words>2676</Words>
  <Application>Microsoft Office PowerPoint</Application>
  <PresentationFormat>画面に合わせる (4:3)</PresentationFormat>
  <Paragraphs>562</Paragraphs>
  <Slides>37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9" baseType="lpstr">
      <vt:lpstr>CMR9</vt:lpstr>
      <vt:lpstr>HGP明朝B</vt:lpstr>
      <vt:lpstr>ＭＳ Ｐゴシック</vt:lpstr>
      <vt:lpstr>ＭＳ ゴシック</vt:lpstr>
      <vt:lpstr>ＭＳ 明朝</vt:lpstr>
      <vt:lpstr>Arial</vt:lpstr>
      <vt:lpstr>Calibri</vt:lpstr>
      <vt:lpstr>Cambria Math</vt:lpstr>
      <vt:lpstr>Times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watanabe</dc:creator>
  <cp:lastModifiedBy>渡邉慎</cp:lastModifiedBy>
  <cp:revision>1116</cp:revision>
  <cp:lastPrinted>2014-06-28T18:34:36Z</cp:lastPrinted>
  <dcterms:created xsi:type="dcterms:W3CDTF">2012-12-04T04:30:03Z</dcterms:created>
  <dcterms:modified xsi:type="dcterms:W3CDTF">2016-12-06T10:15:05Z</dcterms:modified>
</cp:coreProperties>
</file>