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3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2" r:id="rId1"/>
    <p:sldMasterId id="2147483714" r:id="rId2"/>
  </p:sldMasterIdLst>
  <p:notesMasterIdLst>
    <p:notesMasterId r:id="rId41"/>
  </p:notesMasterIdLst>
  <p:sldIdLst>
    <p:sldId id="256" r:id="rId3"/>
    <p:sldId id="258" r:id="rId4"/>
    <p:sldId id="394" r:id="rId5"/>
    <p:sldId id="333" r:id="rId6"/>
    <p:sldId id="364" r:id="rId7"/>
    <p:sldId id="388" r:id="rId8"/>
    <p:sldId id="391" r:id="rId9"/>
    <p:sldId id="331" r:id="rId10"/>
    <p:sldId id="380" r:id="rId11"/>
    <p:sldId id="349" r:id="rId12"/>
    <p:sldId id="383" r:id="rId13"/>
    <p:sldId id="390" r:id="rId14"/>
    <p:sldId id="382" r:id="rId15"/>
    <p:sldId id="374" r:id="rId16"/>
    <p:sldId id="360" r:id="rId17"/>
    <p:sldId id="343" r:id="rId18"/>
    <p:sldId id="367" r:id="rId19"/>
    <p:sldId id="366" r:id="rId20"/>
    <p:sldId id="393" r:id="rId21"/>
    <p:sldId id="389" r:id="rId22"/>
    <p:sldId id="373" r:id="rId23"/>
    <p:sldId id="301" r:id="rId24"/>
    <p:sldId id="307" r:id="rId25"/>
    <p:sldId id="353" r:id="rId26"/>
    <p:sldId id="322" r:id="rId27"/>
    <p:sldId id="327" r:id="rId28"/>
    <p:sldId id="299" r:id="rId29"/>
    <p:sldId id="311" r:id="rId30"/>
    <p:sldId id="377" r:id="rId31"/>
    <p:sldId id="344" r:id="rId32"/>
    <p:sldId id="348" r:id="rId33"/>
    <p:sldId id="392" r:id="rId34"/>
    <p:sldId id="298" r:id="rId35"/>
    <p:sldId id="378" r:id="rId36"/>
    <p:sldId id="384" r:id="rId37"/>
    <p:sldId id="379" r:id="rId38"/>
    <p:sldId id="288" r:id="rId39"/>
    <p:sldId id="395" r:id="rId40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FFD5"/>
    <a:srgbClr val="0033CC"/>
    <a:srgbClr val="FFFFCC"/>
    <a:srgbClr val="FF0066"/>
    <a:srgbClr val="FF6600"/>
    <a:srgbClr val="029834"/>
    <a:srgbClr val="0066FF"/>
    <a:srgbClr val="C89800"/>
    <a:srgbClr val="FF00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 autoAdjust="0"/>
    <p:restoredTop sz="93271" autoAdjust="0"/>
  </p:normalViewPr>
  <p:slideViewPr>
    <p:cSldViewPr snapToGrid="0">
      <p:cViewPr varScale="1">
        <p:scale>
          <a:sx n="112" d="100"/>
          <a:sy n="112" d="100"/>
        </p:scale>
        <p:origin x="14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56667-0601-4D01-B783-E09C14F7EE58}" type="datetimeFigureOut">
              <a:rPr lang="en-GB" smtClean="0"/>
              <a:t>05/06/2018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8AF27-C327-43B6-8AFD-8F945ED927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387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8AF27-C327-43B6-8AFD-8F945ED927F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465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8AF27-C327-43B6-8AFD-8F945ED927F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9180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8AF27-C327-43B6-8AFD-8F945ED927F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545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8AF27-C327-43B6-8AFD-8F945ED927F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7126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8AF27-C327-43B6-8AFD-8F945ED927FF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6841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8AF27-C327-43B6-8AFD-8F945ED927FF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6763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8AF27-C327-43B6-8AFD-8F945ED927FF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7384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8AF27-C327-43B6-8AFD-8F945ED927FF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1550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8AF27-C327-43B6-8AFD-8F945ED927FF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8524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8AF27-C327-43B6-8AFD-8F945ED927FF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628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8AF27-C327-43B6-8AFD-8F945ED927FF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454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8AF27-C327-43B6-8AFD-8F945ED927F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8962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8AF27-C327-43B6-8AFD-8F945ED927FF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4776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8AF27-C327-43B6-8AFD-8F945ED927FF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8046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8AF27-C327-43B6-8AFD-8F945ED927FF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8372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8AF27-C327-43B6-8AFD-8F945ED927FF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33290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8AF27-C327-43B6-8AFD-8F945ED927FF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8888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8AF27-C327-43B6-8AFD-8F945ED927FF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3454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8AF27-C327-43B6-8AFD-8F945ED927FF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3316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8AF27-C327-43B6-8AFD-8F945ED927FF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80738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8AF27-C327-43B6-8AFD-8F945ED927FF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875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8AF27-C327-43B6-8AFD-8F945ED927FF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146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8AF27-C327-43B6-8AFD-8F945ED927F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663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8AF27-C327-43B6-8AFD-8F945ED927F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6276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8AF27-C327-43B6-8AFD-8F945ED927F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563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8AF27-C327-43B6-8AFD-8F945ED927F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865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8AF27-C327-43B6-8AFD-8F945ED927F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384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8AF27-C327-43B6-8AFD-8F945ED927F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2949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8AF27-C327-43B6-8AFD-8F945ED927F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872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3877472"/>
            <a:ext cx="9144000" cy="1837531"/>
          </a:xfrm>
          <a:prstGeom prst="rect">
            <a:avLst/>
          </a:prstGeom>
          <a:solidFill>
            <a:srgbClr val="94B0B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50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8313" y="3877469"/>
            <a:ext cx="8280400" cy="451342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2333"/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AU" altLang="en-US" noProof="0" dirty="0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 algn="l">
              <a:defRPr/>
            </a:lvl1pPr>
          </a:lstStyle>
          <a:p>
            <a:fld id="{A1A93AC7-907E-445D-95E8-CD9898C8DCB1}" type="datetimeFigureOut">
              <a:rPr lang="en-GB" smtClean="0"/>
              <a:t>05/06/2018</a:t>
            </a:fld>
            <a:endParaRPr lang="en-GB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F3CA2A72-1963-4A10-8700-7455811B0E51}" type="slidenum">
              <a:rPr lang="en-GB" smtClean="0"/>
              <a:t>‹#›</a:t>
            </a:fld>
            <a:endParaRPr lang="en-GB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0"/>
            <a:ext cx="9144000" cy="637646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50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8" y="1589639"/>
            <a:ext cx="8207375" cy="553998"/>
          </a:xfrm>
        </p:spPr>
        <p:txBody>
          <a:bodyPr>
            <a:spAutoFit/>
          </a:bodyPr>
          <a:lstStyle>
            <a:lvl1pPr>
              <a:defRPr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AU" altLang="en-US" noProof="0" dirty="0"/>
          </a:p>
        </p:txBody>
      </p:sp>
      <p:pic>
        <p:nvPicPr>
          <p:cNvPr id="12" name="Picture 9" descr="ANU_LOGO_WHIT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9268"/>
            <a:ext cx="1511300" cy="52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733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A93AC7-907E-445D-95E8-CD9898C8DCB1}" type="datetimeFigureOut">
              <a:rPr lang="en-GB" smtClean="0"/>
              <a:t>05/06/2018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CA2A72-1963-4A10-8700-7455811B0E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653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637646"/>
            <a:ext cx="2058988" cy="446749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5" y="637646"/>
            <a:ext cx="6029325" cy="44674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A93AC7-907E-445D-95E8-CD9898C8DCB1}" type="datetimeFigureOut">
              <a:rPr lang="en-GB" smtClean="0"/>
              <a:t>05/06/2018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CA2A72-1963-4A10-8700-7455811B0E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833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038"/>
            <a:ext cx="6858000" cy="199072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963"/>
            <a:ext cx="6858000" cy="13795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5297488"/>
            <a:ext cx="2057400" cy="303212"/>
          </a:xfrm>
          <a:prstGeom prst="rect">
            <a:avLst/>
          </a:prstGeom>
        </p:spPr>
        <p:txBody>
          <a:bodyPr/>
          <a:lstStyle/>
          <a:p>
            <a:fld id="{EF2D9C2E-A74B-4244-9D69-A562F419F3D0}" type="datetimeFigureOut">
              <a:rPr lang="en-GB" smtClean="0"/>
              <a:t>05/06/2018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297488"/>
            <a:ext cx="3086100" cy="30321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5297488"/>
            <a:ext cx="2057400" cy="303212"/>
          </a:xfrm>
          <a:prstGeom prst="rect">
            <a:avLst/>
          </a:prstGeom>
        </p:spPr>
        <p:txBody>
          <a:bodyPr/>
          <a:lstStyle/>
          <a:p>
            <a:fld id="{77F8BEE6-223E-4DFF-9C6E-94BB368515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121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4800"/>
            <a:ext cx="7886700" cy="11049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0825"/>
            <a:ext cx="7886700" cy="36274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5297488"/>
            <a:ext cx="2057400" cy="303212"/>
          </a:xfrm>
          <a:prstGeom prst="rect">
            <a:avLst/>
          </a:prstGeom>
        </p:spPr>
        <p:txBody>
          <a:bodyPr/>
          <a:lstStyle/>
          <a:p>
            <a:fld id="{EF2D9C2E-A74B-4244-9D69-A562F419F3D0}" type="datetimeFigureOut">
              <a:rPr lang="en-GB" smtClean="0"/>
              <a:t>05/06/2018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297488"/>
            <a:ext cx="3086100" cy="30321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5297488"/>
            <a:ext cx="2057400" cy="303212"/>
          </a:xfrm>
          <a:prstGeom prst="rect">
            <a:avLst/>
          </a:prstGeom>
        </p:spPr>
        <p:txBody>
          <a:bodyPr/>
          <a:lstStyle/>
          <a:p>
            <a:fld id="{77F8BEE6-223E-4DFF-9C6E-94BB368515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667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5575"/>
            <a:ext cx="7886700" cy="2376488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288"/>
            <a:ext cx="7886700" cy="1250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5297488"/>
            <a:ext cx="2057400" cy="303212"/>
          </a:xfrm>
          <a:prstGeom prst="rect">
            <a:avLst/>
          </a:prstGeom>
        </p:spPr>
        <p:txBody>
          <a:bodyPr/>
          <a:lstStyle/>
          <a:p>
            <a:fld id="{EF2D9C2E-A74B-4244-9D69-A562F419F3D0}" type="datetimeFigureOut">
              <a:rPr lang="en-GB" smtClean="0"/>
              <a:t>05/06/2018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297488"/>
            <a:ext cx="3086100" cy="30321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5297488"/>
            <a:ext cx="2057400" cy="303212"/>
          </a:xfrm>
          <a:prstGeom prst="rect">
            <a:avLst/>
          </a:prstGeom>
        </p:spPr>
        <p:txBody>
          <a:bodyPr/>
          <a:lstStyle/>
          <a:p>
            <a:fld id="{77F8BEE6-223E-4DFF-9C6E-94BB368515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5270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4800"/>
            <a:ext cx="7886700" cy="11049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0825"/>
            <a:ext cx="3867150" cy="36274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0825"/>
            <a:ext cx="3867150" cy="36274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5297488"/>
            <a:ext cx="2057400" cy="303212"/>
          </a:xfrm>
          <a:prstGeom prst="rect">
            <a:avLst/>
          </a:prstGeom>
        </p:spPr>
        <p:txBody>
          <a:bodyPr/>
          <a:lstStyle/>
          <a:p>
            <a:fld id="{EF2D9C2E-A74B-4244-9D69-A562F419F3D0}" type="datetimeFigureOut">
              <a:rPr lang="en-GB" smtClean="0"/>
              <a:t>05/06/2018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5297488"/>
            <a:ext cx="3086100" cy="30321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5297488"/>
            <a:ext cx="2057400" cy="303212"/>
          </a:xfrm>
          <a:prstGeom prst="rect">
            <a:avLst/>
          </a:prstGeom>
        </p:spPr>
        <p:txBody>
          <a:bodyPr/>
          <a:lstStyle/>
          <a:p>
            <a:fld id="{77F8BEE6-223E-4DFF-9C6E-94BB368515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6964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04800"/>
            <a:ext cx="7886700" cy="11049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401763"/>
            <a:ext cx="3868737" cy="6858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087563"/>
            <a:ext cx="3868737" cy="30702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1763"/>
            <a:ext cx="3887788" cy="6858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788" cy="30702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5297488"/>
            <a:ext cx="2057400" cy="303212"/>
          </a:xfrm>
          <a:prstGeom prst="rect">
            <a:avLst/>
          </a:prstGeom>
        </p:spPr>
        <p:txBody>
          <a:bodyPr/>
          <a:lstStyle/>
          <a:p>
            <a:fld id="{EF2D9C2E-A74B-4244-9D69-A562F419F3D0}" type="datetimeFigureOut">
              <a:rPr lang="en-GB" smtClean="0"/>
              <a:t>05/06/2018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5297488"/>
            <a:ext cx="3086100" cy="30321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5297488"/>
            <a:ext cx="2057400" cy="303212"/>
          </a:xfrm>
          <a:prstGeom prst="rect">
            <a:avLst/>
          </a:prstGeom>
        </p:spPr>
        <p:txBody>
          <a:bodyPr/>
          <a:lstStyle/>
          <a:p>
            <a:fld id="{77F8BEE6-223E-4DFF-9C6E-94BB368515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749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4800"/>
            <a:ext cx="7886700" cy="11049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5297488"/>
            <a:ext cx="2057400" cy="303212"/>
          </a:xfrm>
          <a:prstGeom prst="rect">
            <a:avLst/>
          </a:prstGeom>
        </p:spPr>
        <p:txBody>
          <a:bodyPr/>
          <a:lstStyle/>
          <a:p>
            <a:fld id="{EF2D9C2E-A74B-4244-9D69-A562F419F3D0}" type="datetimeFigureOut">
              <a:rPr lang="en-GB" smtClean="0"/>
              <a:t>05/06/2018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5297488"/>
            <a:ext cx="3086100" cy="30321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5297488"/>
            <a:ext cx="2057400" cy="303212"/>
          </a:xfrm>
          <a:prstGeom prst="rect">
            <a:avLst/>
          </a:prstGeom>
        </p:spPr>
        <p:txBody>
          <a:bodyPr/>
          <a:lstStyle/>
          <a:p>
            <a:fld id="{77F8BEE6-223E-4DFF-9C6E-94BB368515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8320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5297488"/>
            <a:ext cx="2057400" cy="303212"/>
          </a:xfrm>
          <a:prstGeom prst="rect">
            <a:avLst/>
          </a:prstGeom>
        </p:spPr>
        <p:txBody>
          <a:bodyPr/>
          <a:lstStyle/>
          <a:p>
            <a:fld id="{EF2D9C2E-A74B-4244-9D69-A562F419F3D0}" type="datetimeFigureOut">
              <a:rPr lang="en-GB" smtClean="0"/>
              <a:t>05/06/2018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5297488"/>
            <a:ext cx="3086100" cy="30321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5297488"/>
            <a:ext cx="2057400" cy="303212"/>
          </a:xfrm>
          <a:prstGeom prst="rect">
            <a:avLst/>
          </a:prstGeom>
        </p:spPr>
        <p:txBody>
          <a:bodyPr/>
          <a:lstStyle/>
          <a:p>
            <a:fld id="{77F8BEE6-223E-4DFF-9C6E-94BB368515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4787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81000"/>
            <a:ext cx="2949575" cy="13335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822325"/>
            <a:ext cx="4629150" cy="40624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714500"/>
            <a:ext cx="2949575" cy="3176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5297488"/>
            <a:ext cx="2057400" cy="303212"/>
          </a:xfrm>
          <a:prstGeom prst="rect">
            <a:avLst/>
          </a:prstGeom>
        </p:spPr>
        <p:txBody>
          <a:bodyPr/>
          <a:lstStyle/>
          <a:p>
            <a:fld id="{EF2D9C2E-A74B-4244-9D69-A562F419F3D0}" type="datetimeFigureOut">
              <a:rPr lang="en-GB" smtClean="0"/>
              <a:t>05/06/2018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5297488"/>
            <a:ext cx="3086100" cy="30321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5297488"/>
            <a:ext cx="2057400" cy="303212"/>
          </a:xfrm>
          <a:prstGeom prst="rect">
            <a:avLst/>
          </a:prstGeom>
        </p:spPr>
        <p:txBody>
          <a:bodyPr/>
          <a:lstStyle/>
          <a:p>
            <a:fld id="{77F8BEE6-223E-4DFF-9C6E-94BB368515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008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-3843"/>
            <a:ext cx="6705600" cy="629258"/>
          </a:xfrm>
          <a:noFill/>
        </p:spPr>
        <p:txBody>
          <a:bodyPr rIns="360000"/>
          <a:lstStyle>
            <a:lvl1pPr algn="r">
              <a:defRPr sz="2667" b="1" i="0">
                <a:ln w="12700"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3284"/>
            <a:ext cx="8229600" cy="4141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1A93AC7-907E-445D-95E8-CD9898C8DCB1}" type="datetimeFigureOut">
              <a:rPr lang="en-GB" smtClean="0"/>
              <a:t>05/06/2018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3CA2A72-1963-4A10-8700-7455811B0E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9736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81000"/>
            <a:ext cx="2949575" cy="13335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822325"/>
            <a:ext cx="4629150" cy="4062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714500"/>
            <a:ext cx="2949575" cy="3176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5297488"/>
            <a:ext cx="2057400" cy="303212"/>
          </a:xfrm>
          <a:prstGeom prst="rect">
            <a:avLst/>
          </a:prstGeom>
        </p:spPr>
        <p:txBody>
          <a:bodyPr/>
          <a:lstStyle/>
          <a:p>
            <a:fld id="{EF2D9C2E-A74B-4244-9D69-A562F419F3D0}" type="datetimeFigureOut">
              <a:rPr lang="en-GB" smtClean="0"/>
              <a:t>05/06/2018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5297488"/>
            <a:ext cx="3086100" cy="30321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5297488"/>
            <a:ext cx="2057400" cy="303212"/>
          </a:xfrm>
          <a:prstGeom prst="rect">
            <a:avLst/>
          </a:prstGeom>
        </p:spPr>
        <p:txBody>
          <a:bodyPr/>
          <a:lstStyle/>
          <a:p>
            <a:fld id="{77F8BEE6-223E-4DFF-9C6E-94BB368515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5787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4800"/>
            <a:ext cx="7886700" cy="11049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520825"/>
            <a:ext cx="7886700" cy="36274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5297488"/>
            <a:ext cx="2057400" cy="303212"/>
          </a:xfrm>
          <a:prstGeom prst="rect">
            <a:avLst/>
          </a:prstGeom>
        </p:spPr>
        <p:txBody>
          <a:bodyPr/>
          <a:lstStyle/>
          <a:p>
            <a:fld id="{EF2D9C2E-A74B-4244-9D69-A562F419F3D0}" type="datetimeFigureOut">
              <a:rPr lang="en-GB" smtClean="0"/>
              <a:t>05/06/2018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297488"/>
            <a:ext cx="3086100" cy="30321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5297488"/>
            <a:ext cx="2057400" cy="303212"/>
          </a:xfrm>
          <a:prstGeom prst="rect">
            <a:avLst/>
          </a:prstGeom>
        </p:spPr>
        <p:txBody>
          <a:bodyPr/>
          <a:lstStyle/>
          <a:p>
            <a:fld id="{77F8BEE6-223E-4DFF-9C6E-94BB368515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4046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800"/>
            <a:ext cx="1971675" cy="4843463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800"/>
            <a:ext cx="5762625" cy="48434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5297488"/>
            <a:ext cx="2057400" cy="303212"/>
          </a:xfrm>
          <a:prstGeom prst="rect">
            <a:avLst/>
          </a:prstGeom>
        </p:spPr>
        <p:txBody>
          <a:bodyPr/>
          <a:lstStyle/>
          <a:p>
            <a:fld id="{EF2D9C2E-A74B-4244-9D69-A562F419F3D0}" type="datetimeFigureOut">
              <a:rPr lang="en-GB" smtClean="0"/>
              <a:t>05/06/2018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297488"/>
            <a:ext cx="3086100" cy="30321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5297488"/>
            <a:ext cx="2057400" cy="303212"/>
          </a:xfrm>
          <a:prstGeom prst="rect">
            <a:avLst/>
          </a:prstGeom>
        </p:spPr>
        <p:txBody>
          <a:bodyPr/>
          <a:lstStyle/>
          <a:p>
            <a:fld id="{77F8BEE6-223E-4DFF-9C6E-94BB368515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114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4"/>
            <a:ext cx="7886700" cy="2377281"/>
          </a:xfrm>
        </p:spPr>
        <p:txBody>
          <a:bodyPr anchor="b"/>
          <a:lstStyle>
            <a:lvl1pPr algn="r">
              <a:defRPr sz="3333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 algn="r">
              <a:buNone/>
              <a:defRPr sz="2000"/>
            </a:lvl1pPr>
            <a:lvl2pPr marL="380970" indent="0">
              <a:buNone/>
              <a:defRPr sz="1667"/>
            </a:lvl2pPr>
            <a:lvl3pPr marL="761940" indent="0">
              <a:buNone/>
              <a:defRPr sz="1500"/>
            </a:lvl3pPr>
            <a:lvl4pPr marL="1142908" indent="0">
              <a:buNone/>
              <a:defRPr sz="1333"/>
            </a:lvl4pPr>
            <a:lvl5pPr marL="1523878" indent="0">
              <a:buNone/>
              <a:defRPr sz="1333"/>
            </a:lvl5pPr>
            <a:lvl6pPr marL="1904848" indent="0">
              <a:buNone/>
              <a:defRPr sz="1333"/>
            </a:lvl6pPr>
            <a:lvl7pPr marL="2285818" indent="0">
              <a:buNone/>
              <a:defRPr sz="1333"/>
            </a:lvl7pPr>
            <a:lvl8pPr marL="2666787" indent="0">
              <a:buNone/>
              <a:defRPr sz="1333"/>
            </a:lvl8pPr>
            <a:lvl9pPr marL="3047756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A93AC7-907E-445D-95E8-CD9898C8DCB1}" type="datetimeFigureOut">
              <a:rPr lang="en-GB" smtClean="0"/>
              <a:t>05/06/2018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CA2A72-1963-4A10-8700-7455811B0E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00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96763"/>
            <a:ext cx="4038600" cy="3508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6763"/>
            <a:ext cx="4038600" cy="3508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A93AC7-907E-445D-95E8-CD9898C8DCB1}" type="datetimeFigureOut">
              <a:rPr lang="en-GB" smtClean="0"/>
              <a:t>05/06/2018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CA2A72-1963-4A10-8700-7455811B0E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074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3" y="1400969"/>
            <a:ext cx="3868737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70" indent="0">
              <a:buNone/>
              <a:defRPr sz="1667" b="1"/>
            </a:lvl2pPr>
            <a:lvl3pPr marL="761940" indent="0">
              <a:buNone/>
              <a:defRPr sz="1500" b="1"/>
            </a:lvl3pPr>
            <a:lvl4pPr marL="1142908" indent="0">
              <a:buNone/>
              <a:defRPr sz="1333" b="1"/>
            </a:lvl4pPr>
            <a:lvl5pPr marL="1523878" indent="0">
              <a:buNone/>
              <a:defRPr sz="1333" b="1"/>
            </a:lvl5pPr>
            <a:lvl6pPr marL="1904848" indent="0">
              <a:buNone/>
              <a:defRPr sz="1333" b="1"/>
            </a:lvl6pPr>
            <a:lvl7pPr marL="2285818" indent="0">
              <a:buNone/>
              <a:defRPr sz="1333" b="1"/>
            </a:lvl7pPr>
            <a:lvl8pPr marL="2666787" indent="0">
              <a:buNone/>
              <a:defRPr sz="1333" b="1"/>
            </a:lvl8pPr>
            <a:lvl9pPr marL="3047756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3" y="2087563"/>
            <a:ext cx="3868737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788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70" indent="0">
              <a:buNone/>
              <a:defRPr sz="1667" b="1"/>
            </a:lvl2pPr>
            <a:lvl3pPr marL="761940" indent="0">
              <a:buNone/>
              <a:defRPr sz="1500" b="1"/>
            </a:lvl3pPr>
            <a:lvl4pPr marL="1142908" indent="0">
              <a:buNone/>
              <a:defRPr sz="1333" b="1"/>
            </a:lvl4pPr>
            <a:lvl5pPr marL="1523878" indent="0">
              <a:buNone/>
              <a:defRPr sz="1333" b="1"/>
            </a:lvl5pPr>
            <a:lvl6pPr marL="1904848" indent="0">
              <a:buNone/>
              <a:defRPr sz="1333" b="1"/>
            </a:lvl6pPr>
            <a:lvl7pPr marL="2285818" indent="0">
              <a:buNone/>
              <a:defRPr sz="1333" b="1"/>
            </a:lvl7pPr>
            <a:lvl8pPr marL="2666787" indent="0">
              <a:buNone/>
              <a:defRPr sz="1333" b="1"/>
            </a:lvl8pPr>
            <a:lvl9pPr marL="3047756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788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A93AC7-907E-445D-95E8-CD9898C8DCB1}" type="datetimeFigureOut">
              <a:rPr lang="en-GB" smtClean="0"/>
              <a:t>05/06/2018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CA2A72-1963-4A10-8700-7455811B0E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947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A93AC7-907E-445D-95E8-CD9898C8DCB1}" type="datetimeFigureOut">
              <a:rPr lang="en-GB" smtClean="0"/>
              <a:t>05/06/2018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CA2A72-1963-4A10-8700-7455811B0E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01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A93AC7-907E-445D-95E8-CD9898C8DCB1}" type="datetimeFigureOut">
              <a:rPr lang="en-GB" smtClean="0"/>
              <a:t>05/06/2018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CA2A72-1963-4A10-8700-7455811B0E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630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3" y="381000"/>
            <a:ext cx="2949575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822856"/>
            <a:ext cx="4629150" cy="406135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3" y="1714500"/>
            <a:ext cx="2949575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70" indent="0">
              <a:buNone/>
              <a:defRPr sz="1167"/>
            </a:lvl2pPr>
            <a:lvl3pPr marL="761940" indent="0">
              <a:buNone/>
              <a:defRPr sz="1000"/>
            </a:lvl3pPr>
            <a:lvl4pPr marL="1142908" indent="0">
              <a:buNone/>
              <a:defRPr sz="833"/>
            </a:lvl4pPr>
            <a:lvl5pPr marL="1523878" indent="0">
              <a:buNone/>
              <a:defRPr sz="833"/>
            </a:lvl5pPr>
            <a:lvl6pPr marL="1904848" indent="0">
              <a:buNone/>
              <a:defRPr sz="833"/>
            </a:lvl6pPr>
            <a:lvl7pPr marL="2285818" indent="0">
              <a:buNone/>
              <a:defRPr sz="833"/>
            </a:lvl7pPr>
            <a:lvl8pPr marL="2666787" indent="0">
              <a:buNone/>
              <a:defRPr sz="833"/>
            </a:lvl8pPr>
            <a:lvl9pPr marL="3047756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A93AC7-907E-445D-95E8-CD9898C8DCB1}" type="datetimeFigureOut">
              <a:rPr lang="en-GB" smtClean="0"/>
              <a:t>05/06/2018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CA2A72-1963-4A10-8700-7455811B0E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058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3" y="381000"/>
            <a:ext cx="2949575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822856"/>
            <a:ext cx="4629150" cy="4061354"/>
          </a:xfrm>
        </p:spPr>
        <p:txBody>
          <a:bodyPr/>
          <a:lstStyle>
            <a:lvl1pPr marL="0" indent="0">
              <a:buNone/>
              <a:defRPr sz="2667"/>
            </a:lvl1pPr>
            <a:lvl2pPr marL="380970" indent="0">
              <a:buNone/>
              <a:defRPr sz="2333"/>
            </a:lvl2pPr>
            <a:lvl3pPr marL="761940" indent="0">
              <a:buNone/>
              <a:defRPr sz="2000"/>
            </a:lvl3pPr>
            <a:lvl4pPr marL="1142908" indent="0">
              <a:buNone/>
              <a:defRPr sz="1667"/>
            </a:lvl4pPr>
            <a:lvl5pPr marL="1523878" indent="0">
              <a:buNone/>
              <a:defRPr sz="1667"/>
            </a:lvl5pPr>
            <a:lvl6pPr marL="1904848" indent="0">
              <a:buNone/>
              <a:defRPr sz="1667"/>
            </a:lvl6pPr>
            <a:lvl7pPr marL="2285818" indent="0">
              <a:buNone/>
              <a:defRPr sz="1667"/>
            </a:lvl7pPr>
            <a:lvl8pPr marL="2666787" indent="0">
              <a:buNone/>
              <a:defRPr sz="1667"/>
            </a:lvl8pPr>
            <a:lvl9pPr marL="3047756" indent="0">
              <a:buNone/>
              <a:defRPr sz="1667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3" y="1714500"/>
            <a:ext cx="2949575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70" indent="0">
              <a:buNone/>
              <a:defRPr sz="1167"/>
            </a:lvl2pPr>
            <a:lvl3pPr marL="761940" indent="0">
              <a:buNone/>
              <a:defRPr sz="1000"/>
            </a:lvl3pPr>
            <a:lvl4pPr marL="1142908" indent="0">
              <a:buNone/>
              <a:defRPr sz="833"/>
            </a:lvl4pPr>
            <a:lvl5pPr marL="1523878" indent="0">
              <a:buNone/>
              <a:defRPr sz="833"/>
            </a:lvl5pPr>
            <a:lvl6pPr marL="1904848" indent="0">
              <a:buNone/>
              <a:defRPr sz="833"/>
            </a:lvl6pPr>
            <a:lvl7pPr marL="2285818" indent="0">
              <a:buNone/>
              <a:defRPr sz="833"/>
            </a:lvl7pPr>
            <a:lvl8pPr marL="2666787" indent="0">
              <a:buNone/>
              <a:defRPr sz="833"/>
            </a:lvl8pPr>
            <a:lvl9pPr marL="3047756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A93AC7-907E-445D-95E8-CD9898C8DCB1}" type="datetimeFigureOut">
              <a:rPr lang="en-GB" smtClean="0"/>
              <a:t>05/06/2018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CA2A72-1963-4A10-8700-7455811B0E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879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637646"/>
            <a:ext cx="82296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96763"/>
            <a:ext cx="8229600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24525" y="5498042"/>
            <a:ext cx="2133600" cy="164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>
                <a:solidFill>
                  <a:schemeClr val="bg1"/>
                </a:solidFill>
              </a:defRPr>
            </a:lvl1pPr>
          </a:lstStyle>
          <a:p>
            <a:fld id="{A1A93AC7-907E-445D-95E8-CD9898C8DCB1}" type="datetimeFigureOut">
              <a:rPr lang="en-GB" smtClean="0"/>
              <a:t>05/06/2018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5288" y="5498042"/>
            <a:ext cx="5040312" cy="164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01018" y="5498042"/>
            <a:ext cx="585787" cy="179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>
                <a:solidFill>
                  <a:schemeClr val="bg1"/>
                </a:solidFill>
              </a:defRPr>
            </a:lvl1pPr>
          </a:lstStyle>
          <a:p>
            <a:fld id="{F3CA2A72-1963-4A10-8700-7455811B0E51}" type="slidenum">
              <a:rPr lang="en-GB" smtClean="0"/>
              <a:t>‹#›</a:t>
            </a:fld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" y="0"/>
            <a:ext cx="2428875" cy="637646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en-US" altLang="en-US" sz="1500" dirty="0"/>
          </a:p>
        </p:txBody>
      </p:sp>
      <p:sp>
        <p:nvSpPr>
          <p:cNvPr id="3" name="Right Triangle 2"/>
          <p:cNvSpPr/>
          <p:nvPr/>
        </p:nvSpPr>
        <p:spPr>
          <a:xfrm rot="5400000">
            <a:off x="2424379" y="4498"/>
            <a:ext cx="637646" cy="628650"/>
          </a:xfrm>
          <a:prstGeom prst="rtTriangle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0" y="637648"/>
            <a:ext cx="9144000" cy="1"/>
          </a:xfrm>
          <a:prstGeom prst="line">
            <a:avLst/>
          </a:prstGeom>
          <a:ln w="1905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9" descr="ANU_LOGO_WHITE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9268"/>
            <a:ext cx="1511300" cy="52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482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527688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527688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527688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527688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7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527688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4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527688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08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527688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878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527688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85728" indent="-285728" algn="l" rtl="0" eaLnBrk="1" fontAlgn="base" hangingPunct="1">
        <a:spcBef>
          <a:spcPct val="20000"/>
        </a:spcBef>
        <a:spcAft>
          <a:spcPct val="0"/>
        </a:spcAft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075" indent="-238105" algn="l" rtl="0" eaLnBrk="1" fontAlgn="base" hangingPunct="1">
        <a:spcBef>
          <a:spcPct val="20000"/>
        </a:spcBef>
        <a:spcAft>
          <a:spcPct val="0"/>
        </a:spcAft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24" indent="-190484" algn="l" rtl="0" eaLnBrk="1" fontAlgn="base" hangingPunct="1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393" indent="-190484" algn="l" rtl="0" eaLnBrk="1" fontAlgn="base" hangingPunct="1">
        <a:spcBef>
          <a:spcPct val="20000"/>
        </a:spcBef>
        <a:spcAft>
          <a:spcPct val="0"/>
        </a:spcAft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362" indent="-190484" algn="l" rtl="0" eaLnBrk="1" fontAlgn="base" hangingPunct="1">
        <a:spcBef>
          <a:spcPct val="20000"/>
        </a:spcBef>
        <a:spcAft>
          <a:spcPct val="0"/>
        </a:spcAft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332" indent="-190484" algn="l" defTabSz="76194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302" indent="-190484" algn="l" defTabSz="76194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272" indent="-190484" algn="l" defTabSz="76194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240" indent="-190484" algn="l" defTabSz="76194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7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4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0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87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84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81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787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756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6137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0" t="6217" b="26615"/>
          <a:stretch/>
        </p:blipFill>
        <p:spPr>
          <a:xfrm>
            <a:off x="0" y="633506"/>
            <a:ext cx="9144000" cy="48645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480" y="1147927"/>
            <a:ext cx="7559040" cy="2734146"/>
          </a:xfrm>
          <a:solidFill>
            <a:schemeClr val="bg1">
              <a:alpha val="75000"/>
            </a:schemeClr>
          </a:solidFill>
        </p:spPr>
        <p:txBody>
          <a:bodyPr/>
          <a:lstStyle/>
          <a:p>
            <a:r>
              <a:rPr lang="en-AU" sz="2800" dirty="0"/>
              <a:t>Direct reaction mechanisms and fusion hindrance of light, weakly-bound nuclides</a:t>
            </a:r>
            <a:br>
              <a:rPr lang="en-AU" dirty="0"/>
            </a:br>
            <a:br>
              <a:rPr lang="en-GB" sz="2400" dirty="0"/>
            </a:br>
            <a:r>
              <a:rPr lang="en-GB" sz="1500" dirty="0"/>
              <a:t>Direct Reactions with Exotic Beams 2018</a:t>
            </a:r>
            <a:br>
              <a:rPr lang="en-GB" dirty="0"/>
            </a:br>
            <a:r>
              <a:rPr lang="en-GB" sz="1500" b="0" i="1" dirty="0"/>
              <a:t>Matsue, Japan</a:t>
            </a:r>
            <a:br>
              <a:rPr lang="en-GB" dirty="0"/>
            </a:br>
            <a:br>
              <a:rPr lang="en-GB" sz="1667" dirty="0"/>
            </a:br>
            <a:r>
              <a:rPr lang="en-AU" sz="1500" dirty="0"/>
              <a:t>Ed Simpson</a:t>
            </a:r>
            <a:br>
              <a:rPr lang="en-AU" sz="1500" b="0" u="sng" dirty="0"/>
            </a:br>
            <a:r>
              <a:rPr lang="en-AU" sz="1500" b="0" i="1" dirty="0"/>
              <a:t>Department of Nuclear Physics</a:t>
            </a:r>
            <a:br>
              <a:rPr lang="en-AU" sz="1500" b="0" i="1" dirty="0"/>
            </a:br>
            <a:r>
              <a:rPr lang="en-AU" sz="1500" b="0" i="1" dirty="0"/>
              <a:t>Australian National University</a:t>
            </a:r>
            <a:endParaRPr lang="en-GB" sz="2333" b="0" dirty="0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5498042"/>
            <a:ext cx="9144000" cy="216958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GB" sz="1500"/>
          </a:p>
        </p:txBody>
      </p:sp>
    </p:spTree>
    <p:extLst>
      <p:ext uri="{BB962C8B-B14F-4D97-AF65-F5344CB8AC3E}">
        <p14:creationId xmlns:p14="http://schemas.microsoft.com/office/powerpoint/2010/main" val="2507620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2904825" y="1099394"/>
            <a:ext cx="1021080" cy="2138824"/>
          </a:xfrm>
          <a:prstGeom prst="rect">
            <a:avLst/>
          </a:prstGeom>
          <a:solidFill>
            <a:srgbClr val="FFE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/>
          <p:cNvSpPr/>
          <p:nvPr/>
        </p:nvSpPr>
        <p:spPr>
          <a:xfrm>
            <a:off x="1421462" y="1099392"/>
            <a:ext cx="1021080" cy="2138824"/>
          </a:xfrm>
          <a:prstGeom prst="rect">
            <a:avLst/>
          </a:prstGeom>
          <a:solidFill>
            <a:srgbClr val="FFE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1421462" y="1115274"/>
            <a:ext cx="1021080" cy="1077041"/>
          </a:xfrm>
          <a:prstGeom prst="rect">
            <a:avLst/>
          </a:prstGeom>
          <a:gradFill>
            <a:gsLst>
              <a:gs pos="0">
                <a:srgbClr val="FF0000">
                  <a:alpha val="0"/>
                </a:srgbClr>
              </a:gs>
              <a:gs pos="50000">
                <a:srgbClr val="FF0000"/>
              </a:gs>
              <a:gs pos="100000">
                <a:srgbClr val="FF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2904825" y="3238216"/>
            <a:ext cx="1021080" cy="1548167"/>
          </a:xfrm>
          <a:prstGeom prst="rect">
            <a:avLst/>
          </a:prstGeom>
          <a:solidFill>
            <a:srgbClr val="DFF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Structure of </a:t>
            </a:r>
            <a:r>
              <a:rPr lang="en-AU" baseline="30000" dirty="0"/>
              <a:t>7</a:t>
            </a:r>
            <a:r>
              <a:rPr lang="en-AU" dirty="0"/>
              <a:t>Li neighbours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108710" y="4818826"/>
            <a:ext cx="5982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b="1" baseline="30000" dirty="0"/>
              <a:t>7</a:t>
            </a:r>
            <a:r>
              <a:rPr lang="en-AU" sz="3200" b="1" dirty="0"/>
              <a:t>Li</a:t>
            </a:r>
            <a:endParaRPr lang="en-GB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549985" y="3268372"/>
            <a:ext cx="7617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b="1" baseline="30000" dirty="0"/>
              <a:t>8</a:t>
            </a:r>
            <a:r>
              <a:rPr lang="en-AU" sz="3200" b="1" dirty="0"/>
              <a:t>Be</a:t>
            </a:r>
            <a:endParaRPr lang="en-GB" sz="3200" b="1" dirty="0"/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>
          <a:xfrm>
            <a:off x="946423" y="3238216"/>
            <a:ext cx="3401219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904825" y="4786383"/>
            <a:ext cx="102108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420319" y="3109641"/>
            <a:ext cx="10210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904825" y="4407921"/>
            <a:ext cx="102108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904825" y="2201450"/>
            <a:ext cx="10210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421462" y="1624720"/>
            <a:ext cx="10210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4440650" y="2830891"/>
            <a:ext cx="14571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/>
              <a:t>Breakup</a:t>
            </a:r>
          </a:p>
          <a:p>
            <a:r>
              <a:rPr lang="en-AU" sz="2400" dirty="0"/>
              <a:t>Threshold</a:t>
            </a:r>
            <a:endParaRPr lang="en-GB" sz="2400" dirty="0"/>
          </a:p>
        </p:txBody>
      </p:sp>
      <p:sp>
        <p:nvSpPr>
          <p:cNvPr id="68" name="TextBox 67"/>
          <p:cNvSpPr txBox="1"/>
          <p:nvPr/>
        </p:nvSpPr>
        <p:spPr>
          <a:xfrm>
            <a:off x="2846940" y="4480272"/>
            <a:ext cx="1136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/>
              <a:t>3/2</a:t>
            </a:r>
            <a:r>
              <a:rPr lang="en-AU" sz="1600" baseline="30000" dirty="0"/>
              <a:t>-</a:t>
            </a:r>
            <a:r>
              <a:rPr lang="en-AU" sz="1600" dirty="0"/>
              <a:t>  -2.468</a:t>
            </a:r>
            <a:endParaRPr lang="en-GB" sz="1600" dirty="0"/>
          </a:p>
        </p:txBody>
      </p:sp>
      <p:sp>
        <p:nvSpPr>
          <p:cNvPr id="70" name="TextBox 69"/>
          <p:cNvSpPr txBox="1"/>
          <p:nvPr/>
        </p:nvSpPr>
        <p:spPr>
          <a:xfrm>
            <a:off x="2831873" y="4069367"/>
            <a:ext cx="1136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/>
              <a:t>1/2</a:t>
            </a:r>
            <a:r>
              <a:rPr lang="en-AU" sz="1600" baseline="30000" dirty="0"/>
              <a:t>-</a:t>
            </a:r>
            <a:r>
              <a:rPr lang="en-AU" sz="1600" dirty="0"/>
              <a:t>  -1.991</a:t>
            </a:r>
            <a:endParaRPr lang="en-GB" sz="1600" dirty="0"/>
          </a:p>
        </p:txBody>
      </p:sp>
      <p:sp>
        <p:nvSpPr>
          <p:cNvPr id="73" name="TextBox 72"/>
          <p:cNvSpPr txBox="1"/>
          <p:nvPr/>
        </p:nvSpPr>
        <p:spPr>
          <a:xfrm>
            <a:off x="1421568" y="2794517"/>
            <a:ext cx="10198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/>
              <a:t>0</a:t>
            </a:r>
            <a:r>
              <a:rPr lang="en-AU" sz="1600" baseline="30000" dirty="0"/>
              <a:t>+</a:t>
            </a:r>
            <a:r>
              <a:rPr lang="en-AU" sz="1600" dirty="0"/>
              <a:t>  +0.092</a:t>
            </a:r>
            <a:endParaRPr lang="en-GB" sz="1600" dirty="0"/>
          </a:p>
        </p:txBody>
      </p:sp>
      <p:sp>
        <p:nvSpPr>
          <p:cNvPr id="74" name="TextBox 73"/>
          <p:cNvSpPr txBox="1"/>
          <p:nvPr/>
        </p:nvSpPr>
        <p:spPr>
          <a:xfrm>
            <a:off x="1449798" y="1308988"/>
            <a:ext cx="9621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/>
              <a:t>2</a:t>
            </a:r>
            <a:r>
              <a:rPr lang="en-AU" sz="1600" baseline="30000" dirty="0"/>
              <a:t>+</a:t>
            </a:r>
            <a:r>
              <a:rPr lang="en-AU" sz="1600" dirty="0"/>
              <a:t>   +3.12</a:t>
            </a:r>
            <a:endParaRPr lang="en-GB" sz="1600" dirty="0"/>
          </a:p>
        </p:txBody>
      </p:sp>
      <p:sp>
        <p:nvSpPr>
          <p:cNvPr id="75" name="TextBox 74"/>
          <p:cNvSpPr txBox="1"/>
          <p:nvPr/>
        </p:nvSpPr>
        <p:spPr>
          <a:xfrm>
            <a:off x="2826745" y="1877610"/>
            <a:ext cx="11769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/>
              <a:t>7/2</a:t>
            </a:r>
            <a:r>
              <a:rPr lang="en-AU" sz="1600" baseline="30000" dirty="0"/>
              <a:t>-</a:t>
            </a:r>
            <a:r>
              <a:rPr lang="en-AU" sz="1600" dirty="0"/>
              <a:t>  +2.162</a:t>
            </a:r>
            <a:endParaRPr lang="en-GB" sz="16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F0F2EA0-4069-47D0-BC6B-DC909E51F062}"/>
              </a:ext>
            </a:extLst>
          </p:cNvPr>
          <p:cNvGrpSpPr/>
          <p:nvPr/>
        </p:nvGrpSpPr>
        <p:grpSpPr>
          <a:xfrm>
            <a:off x="1280580" y="1007822"/>
            <a:ext cx="2789386" cy="2181579"/>
            <a:chOff x="3590529" y="1261474"/>
            <a:chExt cx="2789386" cy="2181579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747DFF57-6FDD-4591-965E-6372447B7E05}"/>
                </a:ext>
              </a:extLst>
            </p:cNvPr>
            <p:cNvSpPr/>
            <p:nvPr/>
          </p:nvSpPr>
          <p:spPr>
            <a:xfrm>
              <a:off x="5089826" y="1368926"/>
              <a:ext cx="1290089" cy="1994367"/>
            </a:xfrm>
            <a:prstGeom prst="rect">
              <a:avLst/>
            </a:prstGeom>
            <a:noFill/>
            <a:ln w="38100">
              <a:solidFill>
                <a:srgbClr val="0033C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6968D58D-8A9F-44D4-A521-41631841A26C}"/>
                </a:ext>
              </a:extLst>
            </p:cNvPr>
            <p:cNvSpPr/>
            <p:nvPr/>
          </p:nvSpPr>
          <p:spPr>
            <a:xfrm>
              <a:off x="3595762" y="2961871"/>
              <a:ext cx="1290089" cy="481182"/>
            </a:xfrm>
            <a:prstGeom prst="rect">
              <a:avLst/>
            </a:prstGeom>
            <a:noFill/>
            <a:ln w="38100">
              <a:solidFill>
                <a:srgbClr val="0033C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AEBA57C4-821A-4AB5-BB37-968826765A50}"/>
                </a:ext>
              </a:extLst>
            </p:cNvPr>
            <p:cNvSpPr/>
            <p:nvPr/>
          </p:nvSpPr>
          <p:spPr>
            <a:xfrm>
              <a:off x="3590529" y="1261474"/>
              <a:ext cx="1290089" cy="1305014"/>
            </a:xfrm>
            <a:prstGeom prst="rect">
              <a:avLst/>
            </a:prstGeom>
            <a:noFill/>
            <a:ln w="38100">
              <a:solidFill>
                <a:srgbClr val="0033C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ACC8CA6-3010-420D-A539-086757C39EB4}"/>
              </a:ext>
            </a:extLst>
          </p:cNvPr>
          <p:cNvGrpSpPr/>
          <p:nvPr/>
        </p:nvGrpSpPr>
        <p:grpSpPr>
          <a:xfrm>
            <a:off x="2846940" y="1877609"/>
            <a:ext cx="1136850" cy="542465"/>
            <a:chOff x="3799575" y="1727724"/>
            <a:chExt cx="1136850" cy="542465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7CE0F5C-1790-4A6B-AD42-B17AD967BBC1}"/>
                </a:ext>
              </a:extLst>
            </p:cNvPr>
            <p:cNvCxnSpPr>
              <a:cxnSpLocks/>
            </p:cNvCxnSpPr>
            <p:nvPr/>
          </p:nvCxnSpPr>
          <p:spPr>
            <a:xfrm>
              <a:off x="3799575" y="1727725"/>
              <a:ext cx="1136850" cy="529457"/>
            </a:xfrm>
            <a:prstGeom prst="line">
              <a:avLst/>
            </a:prstGeom>
            <a:ln w="38100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02329344-B54C-4390-94A7-76C27FB0EF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99575" y="1727724"/>
              <a:ext cx="1121783" cy="542465"/>
            </a:xfrm>
            <a:prstGeom prst="line">
              <a:avLst/>
            </a:prstGeom>
            <a:ln w="38100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A553627D-CEB5-4AAC-A751-0C089F79AD78}"/>
              </a:ext>
            </a:extLst>
          </p:cNvPr>
          <p:cNvSpPr txBox="1"/>
          <p:nvPr/>
        </p:nvSpPr>
        <p:spPr>
          <a:xfrm>
            <a:off x="5350910" y="3940231"/>
            <a:ext cx="379309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AU" b="1" u="sng" dirty="0"/>
              <a:t>One level, one channel R-matrix</a:t>
            </a:r>
          </a:p>
          <a:p>
            <a:pPr algn="r"/>
            <a:r>
              <a:rPr lang="en-AU" dirty="0"/>
              <a:t>Barker, Aust. J. Phys </a:t>
            </a:r>
            <a:r>
              <a:rPr lang="en-AU" u="sng" dirty="0"/>
              <a:t>41</a:t>
            </a:r>
            <a:r>
              <a:rPr lang="en-AU" dirty="0"/>
              <a:t>, 743 (1988)</a:t>
            </a:r>
          </a:p>
          <a:p>
            <a:pPr algn="r"/>
            <a:r>
              <a:rPr lang="en-AU" dirty="0"/>
              <a:t>Simpson </a:t>
            </a:r>
            <a:r>
              <a:rPr lang="en-AU" i="1" dirty="0"/>
              <a:t>et al</a:t>
            </a:r>
            <a:r>
              <a:rPr lang="en-AU" dirty="0"/>
              <a:t>., PRC </a:t>
            </a:r>
            <a:r>
              <a:rPr lang="en-AU" u="sng" dirty="0"/>
              <a:t>93</a:t>
            </a:r>
            <a:r>
              <a:rPr lang="en-AU" dirty="0"/>
              <a:t>, 024605 (2016)</a:t>
            </a:r>
          </a:p>
          <a:p>
            <a:pPr algn="r"/>
            <a:r>
              <a:rPr lang="en-AU" dirty="0"/>
              <a:t>Kalkal </a:t>
            </a:r>
            <a:r>
              <a:rPr lang="en-AU" i="1" dirty="0"/>
              <a:t>et al</a:t>
            </a:r>
            <a:r>
              <a:rPr lang="en-AU" dirty="0"/>
              <a:t>., PRC </a:t>
            </a:r>
            <a:r>
              <a:rPr lang="en-AU" u="sng" dirty="0"/>
              <a:t>93</a:t>
            </a:r>
            <a:r>
              <a:rPr lang="en-AU" dirty="0"/>
              <a:t> 044605 (2016)</a:t>
            </a:r>
          </a:p>
          <a:p>
            <a:pPr algn="r"/>
            <a:r>
              <a:rPr lang="en-AU" dirty="0"/>
              <a:t>Cook </a:t>
            </a:r>
            <a:r>
              <a:rPr lang="en-AU" i="1" dirty="0"/>
              <a:t>et al</a:t>
            </a:r>
            <a:r>
              <a:rPr lang="en-AU" dirty="0"/>
              <a:t>., PRC </a:t>
            </a:r>
            <a:r>
              <a:rPr lang="en-AU" u="sng" dirty="0"/>
              <a:t>93</a:t>
            </a:r>
            <a:r>
              <a:rPr lang="en-AU" dirty="0"/>
              <a:t> 064604 (2016)</a:t>
            </a:r>
          </a:p>
          <a:p>
            <a:pPr algn="r"/>
            <a:r>
              <a:rPr lang="en-GB" dirty="0"/>
              <a:t>Lane and Thomas, RMP </a:t>
            </a:r>
            <a:r>
              <a:rPr lang="en-GB" u="sng" dirty="0"/>
              <a:t>30</a:t>
            </a:r>
            <a:r>
              <a:rPr lang="en-GB" dirty="0"/>
              <a:t>, 257 (1958)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3A998E2-1B2F-45EA-95FC-248373EBA68F}"/>
              </a:ext>
            </a:extLst>
          </p:cNvPr>
          <p:cNvSpPr/>
          <p:nvPr/>
        </p:nvSpPr>
        <p:spPr>
          <a:xfrm>
            <a:off x="5791200" y="1007822"/>
            <a:ext cx="27513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6699FF"/>
                </a:solidFill>
              </a:rPr>
              <a:t>Realistic Structure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Instant (</a:t>
            </a:r>
            <a:r>
              <a:rPr lang="el-GR" sz="2400" b="1" dirty="0">
                <a:solidFill>
                  <a:srgbClr val="FF0000"/>
                </a:solidFill>
              </a:rPr>
              <a:t>τ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l-GR" sz="2400" b="1" dirty="0">
                <a:solidFill>
                  <a:srgbClr val="FF0000"/>
                </a:solidFill>
              </a:rPr>
              <a:t>→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l-GR" sz="2400" b="1" dirty="0">
                <a:solidFill>
                  <a:srgbClr val="FF0000"/>
                </a:solidFill>
              </a:rPr>
              <a:t>τ</a:t>
            </a:r>
            <a:r>
              <a:rPr lang="en-US" sz="2400" b="1" dirty="0">
                <a:solidFill>
                  <a:srgbClr val="FF0000"/>
                </a:solidFill>
              </a:rPr>
              <a:t>/1000)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32109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F0C543-2CF5-4692-A189-33495586C3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902" y="1333357"/>
            <a:ext cx="4235048" cy="31762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2222E76-F0A8-4591-91C4-EA8C1979A4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42" y="1316986"/>
            <a:ext cx="4278705" cy="32090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Angular distributions</a:t>
            </a:r>
            <a:endParaRPr lang="en-A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897EF8-B01E-43B1-8094-8288AB793E0E}"/>
              </a:ext>
            </a:extLst>
          </p:cNvPr>
          <p:cNvSpPr txBox="1"/>
          <p:nvPr/>
        </p:nvSpPr>
        <p:spPr>
          <a:xfrm>
            <a:off x="2196269" y="1076766"/>
            <a:ext cx="7857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dirty="0"/>
              <a:t>Alpha</a:t>
            </a:r>
            <a:endParaRPr lang="en-GB" sz="2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BA0147-F550-4680-A9F9-147D8C5AF03B}"/>
              </a:ext>
            </a:extLst>
          </p:cNvPr>
          <p:cNvSpPr/>
          <p:nvPr/>
        </p:nvSpPr>
        <p:spPr>
          <a:xfrm>
            <a:off x="1532882" y="4453462"/>
            <a:ext cx="1915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6699FF"/>
                </a:solidFill>
              </a:rPr>
              <a:t>Realistic Structure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B5E215-4CBC-40E5-AA2C-26890FF24424}"/>
              </a:ext>
            </a:extLst>
          </p:cNvPr>
          <p:cNvSpPr txBox="1"/>
          <p:nvPr/>
        </p:nvSpPr>
        <p:spPr>
          <a:xfrm rot="19933678">
            <a:off x="2587316" y="1444209"/>
            <a:ext cx="22474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PRELIMINARY</a:t>
            </a:r>
            <a:endParaRPr lang="en-GB" sz="28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DEDEF1-BAA8-45D6-86E2-59DFFD948987}"/>
              </a:ext>
            </a:extLst>
          </p:cNvPr>
          <p:cNvSpPr txBox="1"/>
          <p:nvPr/>
        </p:nvSpPr>
        <p:spPr>
          <a:xfrm>
            <a:off x="6390829" y="1076766"/>
            <a:ext cx="7962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dirty="0"/>
              <a:t>Triton</a:t>
            </a:r>
            <a:endParaRPr lang="en-GB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9747D8-8165-4A38-9FE5-73FCACB70A7F}"/>
              </a:ext>
            </a:extLst>
          </p:cNvPr>
          <p:cNvSpPr txBox="1"/>
          <p:nvPr/>
        </p:nvSpPr>
        <p:spPr>
          <a:xfrm rot="19933678">
            <a:off x="6670781" y="1333112"/>
            <a:ext cx="22474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PRELIMINARY</a:t>
            </a:r>
            <a:endParaRPr lang="en-GB" sz="28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27E7B39-A7EF-4F73-8320-BAD38439426C}"/>
              </a:ext>
            </a:extLst>
          </p:cNvPr>
          <p:cNvSpPr/>
          <p:nvPr/>
        </p:nvSpPr>
        <p:spPr>
          <a:xfrm>
            <a:off x="5791200" y="4547143"/>
            <a:ext cx="22156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400" dirty="0" err="1"/>
              <a:t>E</a:t>
            </a:r>
            <a:r>
              <a:rPr lang="en-AU" sz="2400" baseline="-25000" dirty="0" err="1"/>
              <a:t>lab</a:t>
            </a:r>
            <a:r>
              <a:rPr lang="en-AU" sz="2400" baseline="-25000" dirty="0"/>
              <a:t> </a:t>
            </a:r>
            <a:r>
              <a:rPr lang="en-AU" sz="2400" dirty="0"/>
              <a:t>= 48.25 MeV</a:t>
            </a:r>
          </a:p>
        </p:txBody>
      </p:sp>
    </p:spTree>
    <p:extLst>
      <p:ext uri="{BB962C8B-B14F-4D97-AF65-F5344CB8AC3E}">
        <p14:creationId xmlns:p14="http://schemas.microsoft.com/office/powerpoint/2010/main" val="963058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Angular distributions</a:t>
            </a:r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08A34F-35E8-4432-BCED-5D8E4D25C8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42" y="1325667"/>
            <a:ext cx="4267200" cy="3200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7897EF8-B01E-43B1-8094-8288AB793E0E}"/>
              </a:ext>
            </a:extLst>
          </p:cNvPr>
          <p:cNvSpPr txBox="1"/>
          <p:nvPr/>
        </p:nvSpPr>
        <p:spPr>
          <a:xfrm>
            <a:off x="2196269" y="1076766"/>
            <a:ext cx="7857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dirty="0"/>
              <a:t>Alpha</a:t>
            </a:r>
            <a:endParaRPr lang="en-GB" sz="2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BA0147-F550-4680-A9F9-147D8C5AF03B}"/>
              </a:ext>
            </a:extLst>
          </p:cNvPr>
          <p:cNvSpPr/>
          <p:nvPr/>
        </p:nvSpPr>
        <p:spPr>
          <a:xfrm>
            <a:off x="1532882" y="4453462"/>
            <a:ext cx="21125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6699FF"/>
                </a:solidFill>
              </a:rPr>
              <a:t>Realistic Structure</a:t>
            </a:r>
          </a:p>
          <a:p>
            <a:r>
              <a:rPr lang="en-US" b="1" dirty="0">
                <a:solidFill>
                  <a:srgbClr val="FF0000"/>
                </a:solidFill>
              </a:rPr>
              <a:t>Instant (</a:t>
            </a:r>
            <a:r>
              <a:rPr lang="el-GR" b="1" dirty="0">
                <a:solidFill>
                  <a:srgbClr val="FF0000"/>
                </a:solidFill>
              </a:rPr>
              <a:t>τ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l-GR" b="1" dirty="0">
                <a:solidFill>
                  <a:srgbClr val="FF0000"/>
                </a:solidFill>
              </a:rPr>
              <a:t>→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l-GR" b="1" dirty="0">
                <a:solidFill>
                  <a:srgbClr val="FF0000"/>
                </a:solidFill>
              </a:rPr>
              <a:t>τ</a:t>
            </a:r>
            <a:r>
              <a:rPr lang="en-US" b="1" dirty="0">
                <a:solidFill>
                  <a:srgbClr val="FF0000"/>
                </a:solidFill>
              </a:rPr>
              <a:t>/1000)</a:t>
            </a:r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B5E215-4CBC-40E5-AA2C-26890FF24424}"/>
              </a:ext>
            </a:extLst>
          </p:cNvPr>
          <p:cNvSpPr txBox="1"/>
          <p:nvPr/>
        </p:nvSpPr>
        <p:spPr>
          <a:xfrm rot="19933678">
            <a:off x="2587316" y="1444209"/>
            <a:ext cx="22474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PRELIMINARY</a:t>
            </a:r>
            <a:endParaRPr lang="en-GB" sz="28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DEDEF1-BAA8-45D6-86E2-59DFFD948987}"/>
              </a:ext>
            </a:extLst>
          </p:cNvPr>
          <p:cNvSpPr txBox="1"/>
          <p:nvPr/>
        </p:nvSpPr>
        <p:spPr>
          <a:xfrm>
            <a:off x="6390829" y="1076766"/>
            <a:ext cx="7962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dirty="0"/>
              <a:t>Triton</a:t>
            </a:r>
            <a:endParaRPr lang="en-GB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9747D8-8165-4A38-9FE5-73FCACB70A7F}"/>
              </a:ext>
            </a:extLst>
          </p:cNvPr>
          <p:cNvSpPr txBox="1"/>
          <p:nvPr/>
        </p:nvSpPr>
        <p:spPr>
          <a:xfrm rot="19933678">
            <a:off x="6670781" y="1333112"/>
            <a:ext cx="22474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PRELIMINARY</a:t>
            </a:r>
            <a:endParaRPr lang="en-GB" sz="28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D8EEBE6-FE99-47AD-91EF-128FB8F459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625" y="1316986"/>
            <a:ext cx="4285963" cy="321447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2C9EEB0-F830-4C97-85BD-C8B105A2EBD1}"/>
              </a:ext>
            </a:extLst>
          </p:cNvPr>
          <p:cNvSpPr/>
          <p:nvPr/>
        </p:nvSpPr>
        <p:spPr>
          <a:xfrm>
            <a:off x="5791200" y="4547143"/>
            <a:ext cx="22156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400" dirty="0" err="1"/>
              <a:t>E</a:t>
            </a:r>
            <a:r>
              <a:rPr lang="en-AU" sz="2400" baseline="-25000" dirty="0" err="1"/>
              <a:t>lab</a:t>
            </a:r>
            <a:r>
              <a:rPr lang="en-AU" sz="2400" baseline="-25000" dirty="0"/>
              <a:t> </a:t>
            </a:r>
            <a:r>
              <a:rPr lang="en-AU" sz="2400" dirty="0"/>
              <a:t>= 48.25 MeV</a:t>
            </a:r>
          </a:p>
        </p:txBody>
      </p:sp>
    </p:spTree>
    <p:extLst>
      <p:ext uri="{BB962C8B-B14F-4D97-AF65-F5344CB8AC3E}">
        <p14:creationId xmlns:p14="http://schemas.microsoft.com/office/powerpoint/2010/main" val="3813839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Angular distributions</a:t>
            </a:r>
            <a:endParaRPr lang="en-AU" dirty="0"/>
          </a:p>
        </p:txBody>
      </p:sp>
      <p:grpSp>
        <p:nvGrpSpPr>
          <p:cNvPr id="7" name="Group 6"/>
          <p:cNvGrpSpPr/>
          <p:nvPr/>
        </p:nvGrpSpPr>
        <p:grpSpPr>
          <a:xfrm>
            <a:off x="1079689" y="924618"/>
            <a:ext cx="7953657" cy="4338358"/>
            <a:chOff x="676331" y="688321"/>
            <a:chExt cx="7953657" cy="433835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331" y="688321"/>
              <a:ext cx="7953657" cy="433835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949986" y="688321"/>
              <a:ext cx="475655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Alpha              Triton            Deuteron           Proton</a:t>
              </a:r>
              <a:endParaRPr lang="en-AU" dirty="0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8994E183-CF95-4172-97A3-FFCDF700A4DE}"/>
              </a:ext>
            </a:extLst>
          </p:cNvPr>
          <p:cNvSpPr/>
          <p:nvPr/>
        </p:nvSpPr>
        <p:spPr>
          <a:xfrm>
            <a:off x="4674556" y="924618"/>
            <a:ext cx="4965039" cy="4338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F7DAF4-2803-4CDB-BB73-243C19E821CD}"/>
              </a:ext>
            </a:extLst>
          </p:cNvPr>
          <p:cNvSpPr txBox="1"/>
          <p:nvPr/>
        </p:nvSpPr>
        <p:spPr>
          <a:xfrm>
            <a:off x="4896747" y="2085174"/>
            <a:ext cx="1712328" cy="2862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AU" dirty="0" err="1"/>
              <a:t>E</a:t>
            </a:r>
            <a:r>
              <a:rPr lang="en-AU" baseline="-25000" dirty="0" err="1"/>
              <a:t>lab</a:t>
            </a:r>
            <a:r>
              <a:rPr lang="en-AU" baseline="-25000" dirty="0"/>
              <a:t> </a:t>
            </a:r>
            <a:r>
              <a:rPr lang="en-AU" dirty="0"/>
              <a:t>= 48.25 MeV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r>
              <a:rPr lang="en-AU" dirty="0" err="1"/>
              <a:t>E</a:t>
            </a:r>
            <a:r>
              <a:rPr lang="en-AU" baseline="-25000" dirty="0" err="1"/>
              <a:t>lab</a:t>
            </a:r>
            <a:r>
              <a:rPr lang="en-AU" baseline="-25000" dirty="0"/>
              <a:t> </a:t>
            </a:r>
            <a:r>
              <a:rPr lang="en-AU" dirty="0"/>
              <a:t>= 40.28 MeV</a:t>
            </a:r>
            <a:endParaRPr lang="en-GB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r>
              <a:rPr lang="en-AU" dirty="0" err="1"/>
              <a:t>E</a:t>
            </a:r>
            <a:r>
              <a:rPr lang="en-AU" baseline="-25000" dirty="0" err="1"/>
              <a:t>lab</a:t>
            </a:r>
            <a:r>
              <a:rPr lang="en-AU" baseline="-25000" dirty="0"/>
              <a:t> </a:t>
            </a:r>
            <a:r>
              <a:rPr lang="en-AU" dirty="0"/>
              <a:t>= 36.25 MeV</a:t>
            </a:r>
            <a:endParaRPr lang="en-GB" dirty="0"/>
          </a:p>
          <a:p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8B8F30-67B7-48ED-A1AB-A5302C781286}"/>
              </a:ext>
            </a:extLst>
          </p:cNvPr>
          <p:cNvSpPr/>
          <p:nvPr/>
        </p:nvSpPr>
        <p:spPr>
          <a:xfrm>
            <a:off x="4896747" y="1092092"/>
            <a:ext cx="2112566" cy="92333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6699FF"/>
                </a:solidFill>
              </a:rPr>
              <a:t>Realistic Structure</a:t>
            </a:r>
          </a:p>
          <a:p>
            <a:r>
              <a:rPr lang="en-US" b="1" dirty="0">
                <a:solidFill>
                  <a:srgbClr val="FF0000"/>
                </a:solidFill>
              </a:rPr>
              <a:t>Instant (</a:t>
            </a:r>
            <a:r>
              <a:rPr lang="el-GR" b="1" dirty="0">
                <a:solidFill>
                  <a:srgbClr val="FF0000"/>
                </a:solidFill>
              </a:rPr>
              <a:t>τ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l-GR" b="1" dirty="0">
                <a:solidFill>
                  <a:srgbClr val="FF0000"/>
                </a:solidFill>
              </a:rPr>
              <a:t>→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l-GR" b="1" dirty="0">
                <a:solidFill>
                  <a:srgbClr val="FF0000"/>
                </a:solidFill>
              </a:rPr>
              <a:t>τ</a:t>
            </a:r>
            <a:r>
              <a:rPr lang="en-US" b="1" dirty="0">
                <a:solidFill>
                  <a:srgbClr val="FF0000"/>
                </a:solidFill>
              </a:rPr>
              <a:t>/1000)</a:t>
            </a:r>
          </a:p>
          <a:p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F45050-7D02-4732-ABD4-B5AE259353CD}"/>
              </a:ext>
            </a:extLst>
          </p:cNvPr>
          <p:cNvSpPr txBox="1"/>
          <p:nvPr/>
        </p:nvSpPr>
        <p:spPr>
          <a:xfrm>
            <a:off x="4896747" y="4957119"/>
            <a:ext cx="22474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PRELIMINARY</a:t>
            </a:r>
            <a:endParaRPr lang="en-GB" sz="28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745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 Fusion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5757017" y="1312107"/>
            <a:ext cx="29920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6699FF"/>
                </a:solidFill>
              </a:rPr>
              <a:t>Realistic Structure</a:t>
            </a:r>
          </a:p>
          <a:p>
            <a:endParaRPr lang="en-US" sz="2000" b="1" dirty="0">
              <a:solidFill>
                <a:srgbClr val="00B050"/>
              </a:solidFill>
            </a:endParaRPr>
          </a:p>
          <a:p>
            <a:r>
              <a:rPr lang="en-US" sz="2000" b="1" dirty="0"/>
              <a:t>Data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Instant (</a:t>
            </a:r>
            <a:r>
              <a:rPr lang="el-GR" sz="2000" b="1" dirty="0">
                <a:solidFill>
                  <a:srgbClr val="FF0000"/>
                </a:solidFill>
              </a:rPr>
              <a:t>τ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l-GR" sz="2000" b="1" dirty="0">
                <a:solidFill>
                  <a:srgbClr val="FF0000"/>
                </a:solidFill>
              </a:rPr>
              <a:t>→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l-GR" sz="2000" b="1" dirty="0">
                <a:solidFill>
                  <a:srgbClr val="FF0000"/>
                </a:solidFill>
              </a:rPr>
              <a:t>τ</a:t>
            </a:r>
            <a:r>
              <a:rPr lang="en-US" sz="2000" b="1" dirty="0">
                <a:solidFill>
                  <a:srgbClr val="FF0000"/>
                </a:solidFill>
              </a:rPr>
              <a:t>/1000)</a:t>
            </a:r>
          </a:p>
          <a:p>
            <a:endParaRPr lang="en-US" sz="2000" b="1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Breakup suppresses complete fusion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Inconsistency between breakup and fusion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8DBA17-F92B-44AF-AEC7-EAD3A9A188BF}"/>
              </a:ext>
            </a:extLst>
          </p:cNvPr>
          <p:cNvSpPr/>
          <p:nvPr/>
        </p:nvSpPr>
        <p:spPr>
          <a:xfrm>
            <a:off x="4717019" y="5339082"/>
            <a:ext cx="4426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1C1C1C"/>
                </a:solidFill>
              </a:rPr>
              <a:t>Data: Dasgupta </a:t>
            </a:r>
            <a:r>
              <a:rPr lang="en-US" altLang="en-US" i="1" dirty="0">
                <a:solidFill>
                  <a:srgbClr val="1C1C1C"/>
                </a:solidFill>
              </a:rPr>
              <a:t>et al</a:t>
            </a:r>
            <a:r>
              <a:rPr lang="en-US" altLang="en-US" dirty="0">
                <a:solidFill>
                  <a:srgbClr val="1C1C1C"/>
                </a:solidFill>
              </a:rPr>
              <a:t>., PRC </a:t>
            </a:r>
            <a:r>
              <a:rPr lang="en-US" altLang="en-US" u="sng" dirty="0">
                <a:solidFill>
                  <a:srgbClr val="1C1C1C"/>
                </a:solidFill>
              </a:rPr>
              <a:t>70</a:t>
            </a:r>
            <a:r>
              <a:rPr lang="en-US" altLang="en-US" dirty="0">
                <a:solidFill>
                  <a:srgbClr val="1C1C1C"/>
                </a:solidFill>
              </a:rPr>
              <a:t>, 024606 (2004) 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C0B410-8284-473A-9660-0054052D86D0}"/>
              </a:ext>
            </a:extLst>
          </p:cNvPr>
          <p:cNvSpPr txBox="1"/>
          <p:nvPr/>
        </p:nvSpPr>
        <p:spPr>
          <a:xfrm>
            <a:off x="3255949" y="3605042"/>
            <a:ext cx="22474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PRELIMINARY</a:t>
            </a:r>
            <a:endParaRPr lang="en-GB" sz="28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2CB57B-4BA3-4B0F-8F4E-FC275E1409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8" y="936189"/>
            <a:ext cx="5870524" cy="440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081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86370"/>
            <a:ext cx="8229600" cy="4141853"/>
          </a:xfrm>
        </p:spPr>
        <p:txBody>
          <a:bodyPr/>
          <a:lstStyle/>
          <a:p>
            <a:pPr marL="0" indent="0">
              <a:buNone/>
            </a:pPr>
            <a:r>
              <a:rPr lang="en-AU" sz="2400" b="1" dirty="0"/>
              <a:t>Classical dynamical models: breakup and fusion</a:t>
            </a:r>
          </a:p>
          <a:p>
            <a:r>
              <a:rPr lang="en-US" sz="2400" dirty="0"/>
              <a:t>Angular distributions well described by calculation including realistic estimates of lifetimes</a:t>
            </a:r>
          </a:p>
          <a:p>
            <a:r>
              <a:rPr lang="en-US" sz="2400" dirty="0"/>
              <a:t>Breakup suppresses fusion.  How much depends sensitively on short timescale dynamics.</a:t>
            </a:r>
          </a:p>
          <a:p>
            <a:pPr marL="0" indent="0">
              <a:buNone/>
            </a:pPr>
            <a:r>
              <a:rPr lang="en-US" sz="2400" b="1" dirty="0"/>
              <a:t>Open Questions</a:t>
            </a:r>
            <a:endParaRPr lang="en-US" sz="2400" i="1" dirty="0"/>
          </a:p>
          <a:p>
            <a:r>
              <a:rPr lang="en-US" sz="2400" i="1" dirty="0"/>
              <a:t>Is it possible to establish a consistent description of BU and fusion?</a:t>
            </a:r>
          </a:p>
          <a:p>
            <a:r>
              <a:rPr lang="en-US" sz="2400" i="1" dirty="0"/>
              <a:t>How precisely can we define the inputs to the model?</a:t>
            </a:r>
          </a:p>
          <a:p>
            <a:r>
              <a:rPr lang="en-US" sz="2400" i="1" dirty="0"/>
              <a:t>Is fusion suppressed for exotic nuclides?</a:t>
            </a:r>
          </a:p>
        </p:txBody>
      </p:sp>
    </p:spTree>
    <p:extLst>
      <p:ext uri="{BB962C8B-B14F-4D97-AF65-F5344CB8AC3E}">
        <p14:creationId xmlns:p14="http://schemas.microsoft.com/office/powerpoint/2010/main" val="37714719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Acknowledgements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NU_LOGO_WHITE"/>
          <p:cNvPicPr>
            <a:picLocks noChangeAspect="1" noChangeArrowheads="1"/>
          </p:cNvPicPr>
          <p:nvPr/>
        </p:nvPicPr>
        <p:blipFill>
          <a:blip r:embed="rId3" cstate="print">
            <a:lum brigh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83" y="2213361"/>
            <a:ext cx="2069894" cy="71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051782" y="3067061"/>
            <a:ext cx="6853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/>
              <a:t>K.J. Cook, M. </a:t>
            </a:r>
            <a:r>
              <a:rPr lang="en-AU" sz="2000" dirty="0" err="1"/>
              <a:t>Dasgupta</a:t>
            </a:r>
            <a:r>
              <a:rPr lang="en-AU" sz="2000" dirty="0"/>
              <a:t>, D. J. Hinde, Sunil Kalkal,</a:t>
            </a:r>
          </a:p>
          <a:p>
            <a:r>
              <a:rPr lang="en-AU" sz="2000" dirty="0"/>
              <a:t>D. H. Luong, C. </a:t>
            </a:r>
            <a:r>
              <a:rPr lang="en-AU" sz="2000" dirty="0" err="1"/>
              <a:t>Sengupta</a:t>
            </a:r>
            <a:r>
              <a:rPr lang="en-AU" sz="2000" dirty="0"/>
              <a:t>, L. T. </a:t>
            </a:r>
            <a:r>
              <a:rPr lang="en-AU" sz="2000" dirty="0" err="1"/>
              <a:t>Bezzina</a:t>
            </a:r>
            <a:r>
              <a:rPr lang="en-AU" sz="2000" dirty="0"/>
              <a:t>, K. Banerjee</a:t>
            </a:r>
          </a:p>
        </p:txBody>
      </p:sp>
    </p:spTree>
    <p:extLst>
      <p:ext uri="{BB962C8B-B14F-4D97-AF65-F5344CB8AC3E}">
        <p14:creationId xmlns:p14="http://schemas.microsoft.com/office/powerpoint/2010/main" val="133938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852089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9"/>
          <a:stretch/>
        </p:blipFill>
        <p:spPr>
          <a:xfrm>
            <a:off x="659567" y="793982"/>
            <a:ext cx="5069181" cy="43340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aseline="30000" dirty="0"/>
              <a:t>7</a:t>
            </a:r>
            <a:r>
              <a:rPr lang="en-AU" dirty="0"/>
              <a:t>Li breakup modes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5628358" y="5128018"/>
            <a:ext cx="351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AU" dirty="0"/>
              <a:t>Luong </a:t>
            </a:r>
            <a:r>
              <a:rPr lang="en-AU" i="1" dirty="0"/>
              <a:t>et al</a:t>
            </a:r>
            <a:r>
              <a:rPr lang="en-AU" dirty="0"/>
              <a:t>., PRC </a:t>
            </a:r>
            <a:r>
              <a:rPr lang="en-AU" u="sng" dirty="0"/>
              <a:t>88</a:t>
            </a:r>
            <a:r>
              <a:rPr lang="en-AU" dirty="0"/>
              <a:t>, 034609 (2013)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6664457" y="2442351"/>
            <a:ext cx="10251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dirty="0"/>
              <a:t>Transfer</a:t>
            </a:r>
          </a:p>
          <a:p>
            <a:endParaRPr lang="en-AU" sz="2000" dirty="0"/>
          </a:p>
          <a:p>
            <a:r>
              <a:rPr lang="en-AU" sz="2000" dirty="0"/>
              <a:t>Direct</a:t>
            </a:r>
            <a:endParaRPr lang="en-GB" sz="2000" dirty="0"/>
          </a:p>
        </p:txBody>
      </p:sp>
      <p:sp>
        <p:nvSpPr>
          <p:cNvPr id="23" name="Right Brace 22"/>
          <p:cNvSpPr/>
          <p:nvPr/>
        </p:nvSpPr>
        <p:spPr>
          <a:xfrm>
            <a:off x="6485567" y="2153079"/>
            <a:ext cx="178887" cy="926001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sp>
        <p:nvSpPr>
          <p:cNvPr id="10" name="TextBox 9"/>
          <p:cNvSpPr txBox="1"/>
          <p:nvPr/>
        </p:nvSpPr>
        <p:spPr>
          <a:xfrm>
            <a:off x="5787996" y="2007516"/>
            <a:ext cx="686406" cy="15283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333" b="1" dirty="0">
                <a:solidFill>
                  <a:srgbClr val="92D050"/>
                </a:solidFill>
              </a:rPr>
              <a:t>α</a:t>
            </a:r>
            <a:r>
              <a:rPr lang="en-AU" sz="2333" b="1" dirty="0">
                <a:solidFill>
                  <a:srgbClr val="92D050"/>
                </a:solidFill>
              </a:rPr>
              <a:t>+</a:t>
            </a:r>
            <a:r>
              <a:rPr lang="el-GR" sz="2333" b="1" dirty="0">
                <a:solidFill>
                  <a:srgbClr val="92D050"/>
                </a:solidFill>
              </a:rPr>
              <a:t>α</a:t>
            </a:r>
            <a:endParaRPr lang="en-AU" sz="2333" b="1" dirty="0">
              <a:solidFill>
                <a:srgbClr val="92D050"/>
              </a:solidFill>
            </a:endParaRPr>
          </a:p>
          <a:p>
            <a:r>
              <a:rPr lang="el-GR" sz="2333" b="1" dirty="0">
                <a:solidFill>
                  <a:srgbClr val="FF5050"/>
                </a:solidFill>
              </a:rPr>
              <a:t>α</a:t>
            </a:r>
            <a:r>
              <a:rPr lang="en-AU" sz="2333" b="1" dirty="0">
                <a:solidFill>
                  <a:srgbClr val="FF5050"/>
                </a:solidFill>
              </a:rPr>
              <a:t>+p</a:t>
            </a:r>
          </a:p>
          <a:p>
            <a:r>
              <a:rPr lang="el-GR" sz="2333" b="1" dirty="0">
                <a:solidFill>
                  <a:srgbClr val="FF99FF"/>
                </a:solidFill>
              </a:rPr>
              <a:t>α</a:t>
            </a:r>
            <a:r>
              <a:rPr lang="en-AU" sz="2333" b="1" dirty="0">
                <a:solidFill>
                  <a:srgbClr val="FF99FF"/>
                </a:solidFill>
              </a:rPr>
              <a:t>+d</a:t>
            </a:r>
          </a:p>
          <a:p>
            <a:r>
              <a:rPr lang="el-GR" sz="2333" b="1" dirty="0">
                <a:solidFill>
                  <a:srgbClr val="33CCCC"/>
                </a:solidFill>
              </a:rPr>
              <a:t>α</a:t>
            </a:r>
            <a:r>
              <a:rPr lang="en-AU" sz="2333" b="1" dirty="0">
                <a:solidFill>
                  <a:srgbClr val="33CCCC"/>
                </a:solidFill>
              </a:rPr>
              <a:t>+t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23425" y="3824119"/>
            <a:ext cx="32533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/>
              <a:t>Fast breakup only </a:t>
            </a:r>
          </a:p>
          <a:p>
            <a:r>
              <a:rPr lang="en-AU" sz="2000" dirty="0"/>
              <a:t>Excludes narrow resonances, more on this next</a:t>
            </a:r>
            <a:endParaRPr lang="en-GB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5491128" y="926724"/>
            <a:ext cx="32533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/>
              <a:t>Modes identified</a:t>
            </a:r>
          </a:p>
          <a:p>
            <a:r>
              <a:rPr lang="en-AU" sz="2000" dirty="0"/>
              <a:t>Using </a:t>
            </a:r>
            <a:r>
              <a:rPr lang="en-AU" sz="2000" dirty="0" err="1"/>
              <a:t>ToF</a:t>
            </a:r>
            <a:r>
              <a:rPr lang="en-AU" sz="2000" dirty="0"/>
              <a:t>, </a:t>
            </a:r>
            <a:r>
              <a:rPr lang="el-GR" sz="2000" dirty="0"/>
              <a:t>Δ</a:t>
            </a:r>
            <a:r>
              <a:rPr lang="en-AU" sz="2000" dirty="0"/>
              <a:t>E-E, reconstructed Q-value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412894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7315"/>
    </mc:Choice>
    <mc:Fallback>
      <p:transition spd="slow" advTm="97315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Angular distributions</a:t>
            </a:r>
            <a:endParaRPr lang="en-AU" dirty="0"/>
          </a:p>
        </p:txBody>
      </p:sp>
      <p:grpSp>
        <p:nvGrpSpPr>
          <p:cNvPr id="7" name="Group 6"/>
          <p:cNvGrpSpPr/>
          <p:nvPr/>
        </p:nvGrpSpPr>
        <p:grpSpPr>
          <a:xfrm>
            <a:off x="242194" y="924618"/>
            <a:ext cx="7953657" cy="4338358"/>
            <a:chOff x="676331" y="688321"/>
            <a:chExt cx="7953657" cy="433835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331" y="688321"/>
              <a:ext cx="7953657" cy="433835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949986" y="688321"/>
              <a:ext cx="475655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Alpha              Triton            Deuteron           Proton</a:t>
              </a:r>
              <a:endParaRPr lang="en-AU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6F7DAF4-2803-4CDB-BB73-243C19E821CD}"/>
              </a:ext>
            </a:extLst>
          </p:cNvPr>
          <p:cNvSpPr txBox="1"/>
          <p:nvPr/>
        </p:nvSpPr>
        <p:spPr>
          <a:xfrm>
            <a:off x="6563171" y="2085174"/>
            <a:ext cx="1712328" cy="2862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AU" dirty="0" err="1"/>
              <a:t>E</a:t>
            </a:r>
            <a:r>
              <a:rPr lang="en-AU" baseline="-25000" dirty="0" err="1"/>
              <a:t>lab</a:t>
            </a:r>
            <a:r>
              <a:rPr lang="en-AU" baseline="-25000" dirty="0"/>
              <a:t> </a:t>
            </a:r>
            <a:r>
              <a:rPr lang="en-AU" dirty="0"/>
              <a:t>= 48.25 MeV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r>
              <a:rPr lang="en-AU" dirty="0" err="1"/>
              <a:t>E</a:t>
            </a:r>
            <a:r>
              <a:rPr lang="en-AU" baseline="-25000" dirty="0" err="1"/>
              <a:t>lab</a:t>
            </a:r>
            <a:r>
              <a:rPr lang="en-AU" baseline="-25000" dirty="0"/>
              <a:t> </a:t>
            </a:r>
            <a:r>
              <a:rPr lang="en-AU" dirty="0"/>
              <a:t>= 40.28 MeV</a:t>
            </a:r>
            <a:endParaRPr lang="en-GB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r>
              <a:rPr lang="en-AU" dirty="0" err="1"/>
              <a:t>E</a:t>
            </a:r>
            <a:r>
              <a:rPr lang="en-AU" baseline="-25000" dirty="0" err="1"/>
              <a:t>lab</a:t>
            </a:r>
            <a:r>
              <a:rPr lang="en-AU" baseline="-25000" dirty="0"/>
              <a:t> </a:t>
            </a:r>
            <a:r>
              <a:rPr lang="en-AU" dirty="0"/>
              <a:t>= 36.25 MeV</a:t>
            </a:r>
            <a:endParaRPr lang="en-GB" dirty="0"/>
          </a:p>
          <a:p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8B8F30-67B7-48ED-A1AB-A5302C781286}"/>
              </a:ext>
            </a:extLst>
          </p:cNvPr>
          <p:cNvSpPr/>
          <p:nvPr/>
        </p:nvSpPr>
        <p:spPr>
          <a:xfrm>
            <a:off x="6563171" y="1092092"/>
            <a:ext cx="2112566" cy="92333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6699FF"/>
                </a:solidFill>
              </a:rPr>
              <a:t>Realistic Structure</a:t>
            </a:r>
          </a:p>
          <a:p>
            <a:r>
              <a:rPr lang="en-US" b="1" dirty="0">
                <a:solidFill>
                  <a:srgbClr val="FF0000"/>
                </a:solidFill>
              </a:rPr>
              <a:t>Instant (</a:t>
            </a:r>
            <a:r>
              <a:rPr lang="el-GR" b="1" dirty="0">
                <a:solidFill>
                  <a:srgbClr val="FF0000"/>
                </a:solidFill>
              </a:rPr>
              <a:t>τ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l-GR" b="1" dirty="0">
                <a:solidFill>
                  <a:srgbClr val="FF0000"/>
                </a:solidFill>
              </a:rPr>
              <a:t>→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l-GR" b="1" dirty="0">
                <a:solidFill>
                  <a:srgbClr val="FF0000"/>
                </a:solidFill>
              </a:rPr>
              <a:t>τ</a:t>
            </a:r>
            <a:r>
              <a:rPr lang="en-US" b="1" dirty="0">
                <a:solidFill>
                  <a:srgbClr val="FF0000"/>
                </a:solidFill>
              </a:rPr>
              <a:t>/1000)</a:t>
            </a:r>
          </a:p>
          <a:p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F45050-7D02-4732-ABD4-B5AE259353CD}"/>
              </a:ext>
            </a:extLst>
          </p:cNvPr>
          <p:cNvSpPr txBox="1"/>
          <p:nvPr/>
        </p:nvSpPr>
        <p:spPr>
          <a:xfrm>
            <a:off x="6563171" y="4957119"/>
            <a:ext cx="22474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PRELIMINARY</a:t>
            </a:r>
            <a:endParaRPr lang="en-GB" sz="28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553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Complete Fusion Suppression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17727" y="842222"/>
            <a:ext cx="5273473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667" b="1" baseline="30000" dirty="0"/>
              <a:t>7</a:t>
            </a:r>
            <a:r>
              <a:rPr lang="en-AU" sz="2667" b="1" dirty="0"/>
              <a:t>Li+</a:t>
            </a:r>
            <a:r>
              <a:rPr lang="en-AU" sz="2667" b="1" baseline="30000" dirty="0"/>
              <a:t>209</a:t>
            </a:r>
            <a:r>
              <a:rPr lang="en-AU" sz="2667" b="1" dirty="0"/>
              <a:t>Bi and </a:t>
            </a:r>
            <a:r>
              <a:rPr lang="en-AU" sz="2667" b="1" baseline="30000" dirty="0"/>
              <a:t>18</a:t>
            </a:r>
            <a:r>
              <a:rPr lang="en-AU" sz="2667" b="1" dirty="0"/>
              <a:t>O+</a:t>
            </a:r>
            <a:r>
              <a:rPr lang="en-AU" sz="2667" b="1" baseline="30000" dirty="0"/>
              <a:t>198</a:t>
            </a:r>
            <a:r>
              <a:rPr lang="en-AU" sz="2667" b="1" dirty="0"/>
              <a:t>Pt fusion</a:t>
            </a:r>
            <a:endParaRPr lang="en-GB" sz="2667" dirty="0"/>
          </a:p>
        </p:txBody>
      </p:sp>
      <p:sp>
        <p:nvSpPr>
          <p:cNvPr id="19" name="TextBox 18"/>
          <p:cNvSpPr txBox="1"/>
          <p:nvPr/>
        </p:nvSpPr>
        <p:spPr>
          <a:xfrm>
            <a:off x="6260916" y="1243256"/>
            <a:ext cx="26297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Fusion of weakly bound </a:t>
            </a:r>
            <a:r>
              <a:rPr lang="en-AU" baseline="30000" dirty="0"/>
              <a:t>7</a:t>
            </a:r>
            <a:r>
              <a:rPr lang="en-AU" dirty="0"/>
              <a:t>Li+</a:t>
            </a:r>
            <a:r>
              <a:rPr lang="en-AU" baseline="30000" dirty="0"/>
              <a:t>209</a:t>
            </a:r>
            <a:r>
              <a:rPr lang="en-AU" dirty="0"/>
              <a:t>Bi suppressed relative to single-barrier calculation in contrast to </a:t>
            </a:r>
            <a:r>
              <a:rPr lang="en-AU" baseline="30000" dirty="0"/>
              <a:t>18</a:t>
            </a:r>
            <a:r>
              <a:rPr lang="en-AU" dirty="0"/>
              <a:t>O+</a:t>
            </a:r>
            <a:r>
              <a:rPr lang="en-AU" baseline="30000" dirty="0"/>
              <a:t>198</a:t>
            </a:r>
            <a:r>
              <a:rPr lang="en-AU" dirty="0"/>
              <a:t>Pt 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559576" y="1362128"/>
            <a:ext cx="5589985" cy="3503383"/>
            <a:chOff x="2403255" y="881044"/>
            <a:chExt cx="5978748" cy="3952663"/>
          </a:xfrm>
        </p:grpSpPr>
        <p:sp>
          <p:nvSpPr>
            <p:cNvPr id="17" name="Freeform 16"/>
            <p:cNvSpPr/>
            <p:nvPr/>
          </p:nvSpPr>
          <p:spPr>
            <a:xfrm>
              <a:off x="4776592" y="1073124"/>
              <a:ext cx="3307477" cy="2907573"/>
            </a:xfrm>
            <a:custGeom>
              <a:avLst/>
              <a:gdLst>
                <a:gd name="connsiteX0" fmla="*/ 0 w 4298120"/>
                <a:gd name="connsiteY0" fmla="*/ 3756570 h 3756570"/>
                <a:gd name="connsiteX1" fmla="*/ 2872408 w 4298120"/>
                <a:gd name="connsiteY1" fmla="*/ 277874 h 3756570"/>
                <a:gd name="connsiteX2" fmla="*/ 3985591 w 4298120"/>
                <a:gd name="connsiteY2" fmla="*/ 267935 h 3756570"/>
                <a:gd name="connsiteX3" fmla="*/ 3955773 w 4298120"/>
                <a:gd name="connsiteY3" fmla="*/ 705257 h 3756570"/>
                <a:gd name="connsiteX4" fmla="*/ 99391 w 4298120"/>
                <a:gd name="connsiteY4" fmla="*/ 3657178 h 3756570"/>
                <a:gd name="connsiteX0" fmla="*/ 0 w 4298120"/>
                <a:gd name="connsiteY0" fmla="*/ 3737176 h 3737176"/>
                <a:gd name="connsiteX1" fmla="*/ 2872408 w 4298120"/>
                <a:gd name="connsiteY1" fmla="*/ 258480 h 3737176"/>
                <a:gd name="connsiteX2" fmla="*/ 3985591 w 4298120"/>
                <a:gd name="connsiteY2" fmla="*/ 248541 h 3737176"/>
                <a:gd name="connsiteX3" fmla="*/ 3955773 w 4298120"/>
                <a:gd name="connsiteY3" fmla="*/ 685863 h 3737176"/>
                <a:gd name="connsiteX4" fmla="*/ 99391 w 4298120"/>
                <a:gd name="connsiteY4" fmla="*/ 3637784 h 3737176"/>
                <a:gd name="connsiteX0" fmla="*/ 0 w 4290279"/>
                <a:gd name="connsiteY0" fmla="*/ 3737176 h 3737176"/>
                <a:gd name="connsiteX1" fmla="*/ 2872408 w 4290279"/>
                <a:gd name="connsiteY1" fmla="*/ 258480 h 3737176"/>
                <a:gd name="connsiteX2" fmla="*/ 3966541 w 4290279"/>
                <a:gd name="connsiteY2" fmla="*/ 248541 h 3737176"/>
                <a:gd name="connsiteX3" fmla="*/ 3955773 w 4290279"/>
                <a:gd name="connsiteY3" fmla="*/ 685863 h 3737176"/>
                <a:gd name="connsiteX4" fmla="*/ 99391 w 4290279"/>
                <a:gd name="connsiteY4" fmla="*/ 3637784 h 3737176"/>
                <a:gd name="connsiteX0" fmla="*/ 0 w 4290279"/>
                <a:gd name="connsiteY0" fmla="*/ 3737176 h 3737176"/>
                <a:gd name="connsiteX1" fmla="*/ 2872408 w 4290279"/>
                <a:gd name="connsiteY1" fmla="*/ 258480 h 3737176"/>
                <a:gd name="connsiteX2" fmla="*/ 3966541 w 4290279"/>
                <a:gd name="connsiteY2" fmla="*/ 248541 h 3737176"/>
                <a:gd name="connsiteX3" fmla="*/ 3955773 w 4290279"/>
                <a:gd name="connsiteY3" fmla="*/ 685863 h 3737176"/>
                <a:gd name="connsiteX4" fmla="*/ 99391 w 4290279"/>
                <a:gd name="connsiteY4" fmla="*/ 3637784 h 3737176"/>
                <a:gd name="connsiteX0" fmla="*/ 0 w 4245672"/>
                <a:gd name="connsiteY0" fmla="*/ 3737176 h 3737176"/>
                <a:gd name="connsiteX1" fmla="*/ 2872408 w 4245672"/>
                <a:gd name="connsiteY1" fmla="*/ 258480 h 3737176"/>
                <a:gd name="connsiteX2" fmla="*/ 3966541 w 4245672"/>
                <a:gd name="connsiteY2" fmla="*/ 248541 h 3737176"/>
                <a:gd name="connsiteX3" fmla="*/ 3955773 w 4245672"/>
                <a:gd name="connsiteY3" fmla="*/ 685863 h 3737176"/>
                <a:gd name="connsiteX4" fmla="*/ 99391 w 4245672"/>
                <a:gd name="connsiteY4" fmla="*/ 3637784 h 3737176"/>
                <a:gd name="connsiteX0" fmla="*/ 0 w 4245672"/>
                <a:gd name="connsiteY0" fmla="*/ 3740027 h 3740027"/>
                <a:gd name="connsiteX1" fmla="*/ 2872408 w 4245672"/>
                <a:gd name="connsiteY1" fmla="*/ 261331 h 3740027"/>
                <a:gd name="connsiteX2" fmla="*/ 3966541 w 4245672"/>
                <a:gd name="connsiteY2" fmla="*/ 251392 h 3740027"/>
                <a:gd name="connsiteX3" fmla="*/ 3955773 w 4245672"/>
                <a:gd name="connsiteY3" fmla="*/ 688714 h 3740027"/>
                <a:gd name="connsiteX4" fmla="*/ 99391 w 4245672"/>
                <a:gd name="connsiteY4" fmla="*/ 3640635 h 3740027"/>
                <a:gd name="connsiteX0" fmla="*/ 0 w 4245672"/>
                <a:gd name="connsiteY0" fmla="*/ 3740027 h 3740027"/>
                <a:gd name="connsiteX1" fmla="*/ 2872408 w 4245672"/>
                <a:gd name="connsiteY1" fmla="*/ 261331 h 3740027"/>
                <a:gd name="connsiteX2" fmla="*/ 3966541 w 4245672"/>
                <a:gd name="connsiteY2" fmla="*/ 251392 h 3740027"/>
                <a:gd name="connsiteX3" fmla="*/ 3955773 w 4245672"/>
                <a:gd name="connsiteY3" fmla="*/ 688714 h 3740027"/>
                <a:gd name="connsiteX4" fmla="*/ 99391 w 4245672"/>
                <a:gd name="connsiteY4" fmla="*/ 3640635 h 3740027"/>
                <a:gd name="connsiteX0" fmla="*/ 0 w 4245672"/>
                <a:gd name="connsiteY0" fmla="*/ 3489087 h 3489087"/>
                <a:gd name="connsiteX1" fmla="*/ 2872408 w 4245672"/>
                <a:gd name="connsiteY1" fmla="*/ 10391 h 3489087"/>
                <a:gd name="connsiteX2" fmla="*/ 3966541 w 4245672"/>
                <a:gd name="connsiteY2" fmla="*/ 452 h 3489087"/>
                <a:gd name="connsiteX3" fmla="*/ 3955773 w 4245672"/>
                <a:gd name="connsiteY3" fmla="*/ 437774 h 3489087"/>
                <a:gd name="connsiteX4" fmla="*/ 99391 w 4245672"/>
                <a:gd name="connsiteY4" fmla="*/ 3389695 h 3489087"/>
                <a:gd name="connsiteX0" fmla="*/ 0 w 4245672"/>
                <a:gd name="connsiteY0" fmla="*/ 3489087 h 3489087"/>
                <a:gd name="connsiteX1" fmla="*/ 2872408 w 4245672"/>
                <a:gd name="connsiteY1" fmla="*/ 10391 h 3489087"/>
                <a:gd name="connsiteX2" fmla="*/ 3966541 w 4245672"/>
                <a:gd name="connsiteY2" fmla="*/ 452 h 3489087"/>
                <a:gd name="connsiteX3" fmla="*/ 3955773 w 4245672"/>
                <a:gd name="connsiteY3" fmla="*/ 437774 h 3489087"/>
                <a:gd name="connsiteX4" fmla="*/ 99391 w 4245672"/>
                <a:gd name="connsiteY4" fmla="*/ 3389695 h 3489087"/>
                <a:gd name="connsiteX0" fmla="*/ 0 w 3967397"/>
                <a:gd name="connsiteY0" fmla="*/ 3489087 h 3489087"/>
                <a:gd name="connsiteX1" fmla="*/ 2872408 w 3967397"/>
                <a:gd name="connsiteY1" fmla="*/ 10391 h 3489087"/>
                <a:gd name="connsiteX2" fmla="*/ 3966541 w 3967397"/>
                <a:gd name="connsiteY2" fmla="*/ 452 h 3489087"/>
                <a:gd name="connsiteX3" fmla="*/ 3955773 w 3967397"/>
                <a:gd name="connsiteY3" fmla="*/ 437774 h 3489087"/>
                <a:gd name="connsiteX4" fmla="*/ 99391 w 3967397"/>
                <a:gd name="connsiteY4" fmla="*/ 3389695 h 3489087"/>
                <a:gd name="connsiteX0" fmla="*/ 0 w 3968972"/>
                <a:gd name="connsiteY0" fmla="*/ 3489087 h 3489087"/>
                <a:gd name="connsiteX1" fmla="*/ 2872408 w 3968972"/>
                <a:gd name="connsiteY1" fmla="*/ 10391 h 3489087"/>
                <a:gd name="connsiteX2" fmla="*/ 3966541 w 3968972"/>
                <a:gd name="connsiteY2" fmla="*/ 452 h 3489087"/>
                <a:gd name="connsiteX3" fmla="*/ 3962123 w 3968972"/>
                <a:gd name="connsiteY3" fmla="*/ 437774 h 3489087"/>
                <a:gd name="connsiteX4" fmla="*/ 99391 w 3968972"/>
                <a:gd name="connsiteY4" fmla="*/ 3389695 h 3489087"/>
                <a:gd name="connsiteX0" fmla="*/ 0 w 3968972"/>
                <a:gd name="connsiteY0" fmla="*/ 3489087 h 3489087"/>
                <a:gd name="connsiteX1" fmla="*/ 2872408 w 3968972"/>
                <a:gd name="connsiteY1" fmla="*/ 10391 h 3489087"/>
                <a:gd name="connsiteX2" fmla="*/ 3966541 w 3968972"/>
                <a:gd name="connsiteY2" fmla="*/ 452 h 3489087"/>
                <a:gd name="connsiteX3" fmla="*/ 3962123 w 3968972"/>
                <a:gd name="connsiteY3" fmla="*/ 437774 h 3489087"/>
                <a:gd name="connsiteX4" fmla="*/ 99391 w 3968972"/>
                <a:gd name="connsiteY4" fmla="*/ 3389695 h 3489087"/>
                <a:gd name="connsiteX0" fmla="*/ 0 w 3968972"/>
                <a:gd name="connsiteY0" fmla="*/ 3489087 h 3489087"/>
                <a:gd name="connsiteX1" fmla="*/ 2872408 w 3968972"/>
                <a:gd name="connsiteY1" fmla="*/ 10391 h 3489087"/>
                <a:gd name="connsiteX2" fmla="*/ 3966541 w 3968972"/>
                <a:gd name="connsiteY2" fmla="*/ 452 h 3489087"/>
                <a:gd name="connsiteX3" fmla="*/ 3962123 w 3968972"/>
                <a:gd name="connsiteY3" fmla="*/ 437774 h 3489087"/>
                <a:gd name="connsiteX4" fmla="*/ 99391 w 3968972"/>
                <a:gd name="connsiteY4" fmla="*/ 3389695 h 3489087"/>
                <a:gd name="connsiteX0" fmla="*/ 0 w 3968972"/>
                <a:gd name="connsiteY0" fmla="*/ 3489087 h 3489087"/>
                <a:gd name="connsiteX1" fmla="*/ 2872408 w 3968972"/>
                <a:gd name="connsiteY1" fmla="*/ 10391 h 3489087"/>
                <a:gd name="connsiteX2" fmla="*/ 3966541 w 3968972"/>
                <a:gd name="connsiteY2" fmla="*/ 452 h 3489087"/>
                <a:gd name="connsiteX3" fmla="*/ 3962123 w 3968972"/>
                <a:gd name="connsiteY3" fmla="*/ 437774 h 3489087"/>
                <a:gd name="connsiteX4" fmla="*/ 99391 w 3968972"/>
                <a:gd name="connsiteY4" fmla="*/ 3389695 h 3489087"/>
                <a:gd name="connsiteX0" fmla="*/ 0 w 3968972"/>
                <a:gd name="connsiteY0" fmla="*/ 3489087 h 3489087"/>
                <a:gd name="connsiteX1" fmla="*/ 2872408 w 3968972"/>
                <a:gd name="connsiteY1" fmla="*/ 10391 h 3489087"/>
                <a:gd name="connsiteX2" fmla="*/ 3966541 w 3968972"/>
                <a:gd name="connsiteY2" fmla="*/ 452 h 3489087"/>
                <a:gd name="connsiteX3" fmla="*/ 3962123 w 3968972"/>
                <a:gd name="connsiteY3" fmla="*/ 437774 h 3489087"/>
                <a:gd name="connsiteX4" fmla="*/ 99391 w 3968972"/>
                <a:gd name="connsiteY4" fmla="*/ 3389695 h 3489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8972" h="3489087">
                  <a:moveTo>
                    <a:pt x="0" y="3489087"/>
                  </a:moveTo>
                  <a:cubicBezTo>
                    <a:pt x="805621" y="2173808"/>
                    <a:pt x="2211318" y="591830"/>
                    <a:pt x="2872408" y="10391"/>
                  </a:cubicBezTo>
                  <a:cubicBezTo>
                    <a:pt x="3273148" y="452"/>
                    <a:pt x="3792330" y="-929"/>
                    <a:pt x="3966541" y="452"/>
                  </a:cubicBezTo>
                  <a:cubicBezTo>
                    <a:pt x="3969302" y="217733"/>
                    <a:pt x="3971648" y="253900"/>
                    <a:pt x="3962123" y="437774"/>
                  </a:cubicBezTo>
                  <a:cubicBezTo>
                    <a:pt x="2873098" y="850248"/>
                    <a:pt x="1392582" y="1853271"/>
                    <a:pt x="99391" y="3389695"/>
                  </a:cubicBezTo>
                </a:path>
              </a:pathLst>
            </a:custGeom>
            <a:pattFill prst="wdDn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500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6552" y="881044"/>
              <a:ext cx="5575451" cy="3885921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238197" y="4097183"/>
              <a:ext cx="4987783" cy="73652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600" dirty="0"/>
                <a:t>0.8       0.9         1         1.1        1.2       1.3        1.4       1.5</a:t>
              </a:r>
            </a:p>
            <a:p>
              <a:endParaRPr lang="en-GB" sz="2042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782292" y="1808506"/>
              <a:ext cx="1227642" cy="9028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baseline="30000" dirty="0"/>
                <a:t>18</a:t>
              </a:r>
              <a:r>
                <a:rPr lang="en-AU" dirty="0"/>
                <a:t>O + </a:t>
              </a:r>
              <a:r>
                <a:rPr lang="en-AU" baseline="30000" dirty="0"/>
                <a:t>198</a:t>
              </a:r>
              <a:r>
                <a:rPr lang="en-AU" dirty="0"/>
                <a:t>Pt</a:t>
              </a:r>
            </a:p>
            <a:p>
              <a:endParaRPr lang="en-AU" sz="1000" dirty="0"/>
            </a:p>
            <a:p>
              <a:r>
                <a:rPr lang="en-AU" baseline="30000" dirty="0"/>
                <a:t>7</a:t>
              </a:r>
              <a:r>
                <a:rPr lang="en-AU" dirty="0"/>
                <a:t>Li + </a:t>
              </a:r>
              <a:r>
                <a:rPr lang="en-AU" baseline="30000" dirty="0"/>
                <a:t>209</a:t>
              </a:r>
              <a:r>
                <a:rPr lang="en-AU" dirty="0"/>
                <a:t>Bi</a:t>
              </a:r>
              <a:endParaRPr lang="en-GB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980780" y="2096490"/>
              <a:ext cx="713569" cy="4166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baseline="30000" dirty="0"/>
                <a:t>216</a:t>
              </a:r>
              <a:r>
                <a:rPr lang="en-AU" dirty="0"/>
                <a:t>Rn</a:t>
              </a:r>
              <a:endParaRPr lang="en-GB" dirty="0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4917409" y="2463783"/>
              <a:ext cx="353914" cy="148422"/>
            </a:xfrm>
            <a:custGeom>
              <a:avLst/>
              <a:gdLst>
                <a:gd name="connsiteX0" fmla="*/ 0 w 407363"/>
                <a:gd name="connsiteY0" fmla="*/ 0 h 82339"/>
                <a:gd name="connsiteX1" fmla="*/ 407363 w 407363"/>
                <a:gd name="connsiteY1" fmla="*/ 82339 h 82339"/>
                <a:gd name="connsiteX0" fmla="*/ 0 w 407363"/>
                <a:gd name="connsiteY0" fmla="*/ 0 h 82339"/>
                <a:gd name="connsiteX1" fmla="*/ 407363 w 407363"/>
                <a:gd name="connsiteY1" fmla="*/ 82339 h 82339"/>
                <a:gd name="connsiteX0" fmla="*/ 0 w 407363"/>
                <a:gd name="connsiteY0" fmla="*/ 0 h 82339"/>
                <a:gd name="connsiteX1" fmla="*/ 407363 w 407363"/>
                <a:gd name="connsiteY1" fmla="*/ 82339 h 82339"/>
                <a:gd name="connsiteX0" fmla="*/ 0 w 407363"/>
                <a:gd name="connsiteY0" fmla="*/ 0 h 82339"/>
                <a:gd name="connsiteX1" fmla="*/ 407363 w 407363"/>
                <a:gd name="connsiteY1" fmla="*/ 82339 h 82339"/>
                <a:gd name="connsiteX0" fmla="*/ 0 w 407363"/>
                <a:gd name="connsiteY0" fmla="*/ 0 h 82339"/>
                <a:gd name="connsiteX1" fmla="*/ 407363 w 407363"/>
                <a:gd name="connsiteY1" fmla="*/ 82339 h 82339"/>
                <a:gd name="connsiteX0" fmla="*/ 0 w 407363"/>
                <a:gd name="connsiteY0" fmla="*/ 0 h 178210"/>
                <a:gd name="connsiteX1" fmla="*/ 407363 w 407363"/>
                <a:gd name="connsiteY1" fmla="*/ 82339 h 178210"/>
                <a:gd name="connsiteX0" fmla="*/ 0 w 424697"/>
                <a:gd name="connsiteY0" fmla="*/ 17335 h 120654"/>
                <a:gd name="connsiteX1" fmla="*/ 424697 w 424697"/>
                <a:gd name="connsiteY1" fmla="*/ 0 h 120654"/>
                <a:gd name="connsiteX0" fmla="*/ 0 w 424697"/>
                <a:gd name="connsiteY0" fmla="*/ 17335 h 178107"/>
                <a:gd name="connsiteX1" fmla="*/ 424697 w 424697"/>
                <a:gd name="connsiteY1" fmla="*/ 0 h 178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4697" h="178107">
                  <a:moveTo>
                    <a:pt x="0" y="17335"/>
                  </a:moveTo>
                  <a:cubicBezTo>
                    <a:pt x="135788" y="44781"/>
                    <a:pt x="314911" y="375583"/>
                    <a:pt x="424697" y="0"/>
                  </a:cubicBezTo>
                </a:path>
              </a:pathLst>
            </a:custGeom>
            <a:noFill/>
            <a:ln w="19050">
              <a:solidFill>
                <a:schemeClr val="bg2">
                  <a:lumMod val="50000"/>
                </a:schemeClr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500"/>
            </a:p>
          </p:txBody>
        </p:sp>
        <p:sp>
          <p:nvSpPr>
            <p:cNvPr id="55" name="Freeform 54"/>
            <p:cNvSpPr/>
            <p:nvPr/>
          </p:nvSpPr>
          <p:spPr>
            <a:xfrm flipV="1">
              <a:off x="4983651" y="1923529"/>
              <a:ext cx="353914" cy="174814"/>
            </a:xfrm>
            <a:custGeom>
              <a:avLst/>
              <a:gdLst>
                <a:gd name="connsiteX0" fmla="*/ 0 w 407363"/>
                <a:gd name="connsiteY0" fmla="*/ 0 h 82339"/>
                <a:gd name="connsiteX1" fmla="*/ 407363 w 407363"/>
                <a:gd name="connsiteY1" fmla="*/ 82339 h 82339"/>
                <a:gd name="connsiteX0" fmla="*/ 0 w 407363"/>
                <a:gd name="connsiteY0" fmla="*/ 0 h 82339"/>
                <a:gd name="connsiteX1" fmla="*/ 407363 w 407363"/>
                <a:gd name="connsiteY1" fmla="*/ 82339 h 82339"/>
                <a:gd name="connsiteX0" fmla="*/ 0 w 407363"/>
                <a:gd name="connsiteY0" fmla="*/ 0 h 82339"/>
                <a:gd name="connsiteX1" fmla="*/ 407363 w 407363"/>
                <a:gd name="connsiteY1" fmla="*/ 82339 h 82339"/>
                <a:gd name="connsiteX0" fmla="*/ 0 w 407363"/>
                <a:gd name="connsiteY0" fmla="*/ 0 h 82339"/>
                <a:gd name="connsiteX1" fmla="*/ 407363 w 407363"/>
                <a:gd name="connsiteY1" fmla="*/ 82339 h 82339"/>
                <a:gd name="connsiteX0" fmla="*/ 0 w 407363"/>
                <a:gd name="connsiteY0" fmla="*/ 0 h 82339"/>
                <a:gd name="connsiteX1" fmla="*/ 407363 w 407363"/>
                <a:gd name="connsiteY1" fmla="*/ 82339 h 82339"/>
                <a:gd name="connsiteX0" fmla="*/ 0 w 407363"/>
                <a:gd name="connsiteY0" fmla="*/ 0 h 178210"/>
                <a:gd name="connsiteX1" fmla="*/ 407363 w 407363"/>
                <a:gd name="connsiteY1" fmla="*/ 82339 h 178210"/>
                <a:gd name="connsiteX0" fmla="*/ 0 w 424697"/>
                <a:gd name="connsiteY0" fmla="*/ 17335 h 120654"/>
                <a:gd name="connsiteX1" fmla="*/ 424697 w 424697"/>
                <a:gd name="connsiteY1" fmla="*/ 0 h 120654"/>
                <a:gd name="connsiteX0" fmla="*/ 0 w 424697"/>
                <a:gd name="connsiteY0" fmla="*/ 17335 h 178107"/>
                <a:gd name="connsiteX1" fmla="*/ 424697 w 424697"/>
                <a:gd name="connsiteY1" fmla="*/ 0 h 178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4697" h="178107">
                  <a:moveTo>
                    <a:pt x="0" y="17335"/>
                  </a:moveTo>
                  <a:cubicBezTo>
                    <a:pt x="135788" y="44781"/>
                    <a:pt x="314911" y="375583"/>
                    <a:pt x="424697" y="0"/>
                  </a:cubicBezTo>
                </a:path>
              </a:pathLst>
            </a:custGeom>
            <a:noFill/>
            <a:ln w="19050">
              <a:solidFill>
                <a:schemeClr val="bg2">
                  <a:lumMod val="50000"/>
                </a:schemeClr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50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711042" y="931061"/>
              <a:ext cx="661581" cy="329884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>
                <a:spcAft>
                  <a:spcPts val="600"/>
                </a:spcAft>
              </a:pPr>
              <a:r>
                <a:rPr lang="en-GB" sz="1600" dirty="0"/>
                <a:t>0.8</a:t>
              </a:r>
            </a:p>
            <a:p>
              <a:pPr algn="r">
                <a:spcAft>
                  <a:spcPts val="600"/>
                </a:spcAft>
              </a:pPr>
              <a:r>
                <a:rPr lang="en-GB" sz="1600" dirty="0"/>
                <a:t>0.7</a:t>
              </a:r>
            </a:p>
            <a:p>
              <a:pPr algn="r">
                <a:spcAft>
                  <a:spcPts val="600"/>
                </a:spcAft>
              </a:pPr>
              <a:r>
                <a:rPr lang="en-GB" sz="1600" dirty="0"/>
                <a:t>0.6</a:t>
              </a:r>
            </a:p>
            <a:p>
              <a:pPr algn="r">
                <a:spcAft>
                  <a:spcPts val="600"/>
                </a:spcAft>
              </a:pPr>
              <a:r>
                <a:rPr lang="en-GB" sz="1600" dirty="0"/>
                <a:t>0.5</a:t>
              </a:r>
            </a:p>
            <a:p>
              <a:pPr algn="r">
                <a:spcAft>
                  <a:spcPts val="600"/>
                </a:spcAft>
              </a:pPr>
              <a:r>
                <a:rPr lang="en-GB" sz="1600" dirty="0"/>
                <a:t>0.4</a:t>
              </a:r>
            </a:p>
            <a:p>
              <a:pPr algn="r">
                <a:spcAft>
                  <a:spcPts val="600"/>
                </a:spcAft>
              </a:pPr>
              <a:r>
                <a:rPr lang="en-GB" sz="1600" dirty="0"/>
                <a:t>0.3</a:t>
              </a:r>
            </a:p>
            <a:p>
              <a:pPr algn="r">
                <a:spcAft>
                  <a:spcPts val="600"/>
                </a:spcAft>
              </a:pPr>
              <a:r>
                <a:rPr lang="en-GB" sz="1600" dirty="0"/>
                <a:t>0.2</a:t>
              </a:r>
            </a:p>
            <a:p>
              <a:pPr algn="r">
                <a:spcAft>
                  <a:spcPts val="600"/>
                </a:spcAft>
              </a:pPr>
              <a:r>
                <a:rPr lang="en-GB" sz="1600" dirty="0"/>
                <a:t>0.1</a:t>
              </a:r>
            </a:p>
            <a:p>
              <a:pPr algn="r">
                <a:spcAft>
                  <a:spcPts val="600"/>
                </a:spcAft>
              </a:pPr>
              <a:r>
                <a:rPr lang="en-GB" sz="1600" dirty="0"/>
                <a:t>0.0</a:t>
              </a:r>
            </a:p>
          </p:txBody>
        </p:sp>
        <p:sp>
          <p:nvSpPr>
            <p:cNvPr id="31" name="Text Box 9"/>
            <p:cNvSpPr txBox="1">
              <a:spLocks noChangeArrowheads="1"/>
            </p:cNvSpPr>
            <p:nvPr/>
          </p:nvSpPr>
          <p:spPr bwMode="auto">
            <a:xfrm>
              <a:off x="6116819" y="4369198"/>
              <a:ext cx="2184803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dirty="0" err="1">
                  <a:cs typeface="Arial" panose="020B0604020202020204" pitchFamily="34" charset="0"/>
                </a:rPr>
                <a:t>E</a:t>
              </a:r>
              <a:r>
                <a:rPr lang="en-US" altLang="en-US" sz="2000" baseline="-25000" dirty="0" err="1">
                  <a:cs typeface="Arial" panose="020B0604020202020204" pitchFamily="34" charset="0"/>
                </a:rPr>
                <a:t>cm</a:t>
              </a:r>
              <a:r>
                <a:rPr lang="en-US" altLang="en-US" sz="2000" dirty="0">
                  <a:cs typeface="Arial" panose="020B0604020202020204" pitchFamily="34" charset="0"/>
                </a:rPr>
                <a:t>/V</a:t>
              </a:r>
              <a:r>
                <a:rPr lang="en-US" altLang="en-US" sz="2000" baseline="-25000" dirty="0">
                  <a:cs typeface="Arial" panose="020B0604020202020204" pitchFamily="34" charset="0"/>
                </a:rPr>
                <a:t>B</a:t>
              </a:r>
              <a:r>
                <a:rPr lang="en-US" altLang="en-US" sz="2000" dirty="0">
                  <a:cs typeface="Arial" panose="020B0604020202020204" pitchFamily="34" charset="0"/>
                </a:rPr>
                <a:t> (MeV)</a:t>
              </a:r>
            </a:p>
          </p:txBody>
        </p:sp>
        <p:sp>
          <p:nvSpPr>
            <p:cNvPr id="36" name="Text Box 10"/>
            <p:cNvSpPr txBox="1">
              <a:spLocks noChangeArrowheads="1"/>
            </p:cNvSpPr>
            <p:nvPr/>
          </p:nvSpPr>
          <p:spPr bwMode="auto">
            <a:xfrm rot="16200000">
              <a:off x="1593845" y="2074948"/>
              <a:ext cx="2070162" cy="4513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l-GR" altLang="en-US" sz="2333" dirty="0">
                  <a:cs typeface="Arial" panose="020B0604020202020204" pitchFamily="34" charset="0"/>
                </a:rPr>
                <a:t>σ</a:t>
              </a:r>
              <a:r>
                <a:rPr lang="en-AU" altLang="en-US" sz="2333" baseline="-25000" dirty="0" err="1">
                  <a:cs typeface="Arial" panose="020B0604020202020204" pitchFamily="34" charset="0"/>
                </a:rPr>
                <a:t>fus</a:t>
              </a:r>
              <a:r>
                <a:rPr lang="en-AU" altLang="en-US" sz="2333" dirty="0">
                  <a:cs typeface="Arial" panose="020B0604020202020204" pitchFamily="34" charset="0"/>
                </a:rPr>
                <a:t>/R</a:t>
              </a:r>
              <a:r>
                <a:rPr lang="en-AU" altLang="en-US" sz="2333" baseline="-25000" dirty="0">
                  <a:cs typeface="Arial" panose="020B0604020202020204" pitchFamily="34" charset="0"/>
                </a:rPr>
                <a:t>0</a:t>
              </a:r>
              <a:r>
                <a:rPr lang="en-AU" altLang="en-US" sz="2333" baseline="30000" dirty="0">
                  <a:cs typeface="Arial" panose="020B0604020202020204" pitchFamily="34" charset="0"/>
                </a:rPr>
                <a:t>2</a:t>
              </a:r>
              <a:endParaRPr lang="en-US" altLang="en-US" sz="2333" dirty="0"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440759" y="2654885"/>
            <a:ext cx="2040524" cy="1925989"/>
            <a:chOff x="-68441" y="4191829"/>
            <a:chExt cx="2557283" cy="2413742"/>
          </a:xfrm>
        </p:grpSpPr>
        <p:sp>
          <p:nvSpPr>
            <p:cNvPr id="20" name="Oval 16"/>
            <p:cNvSpPr>
              <a:spLocks noChangeArrowheads="1"/>
            </p:cNvSpPr>
            <p:nvPr/>
          </p:nvSpPr>
          <p:spPr bwMode="auto">
            <a:xfrm>
              <a:off x="66007" y="4191829"/>
              <a:ext cx="2422835" cy="2413742"/>
            </a:xfrm>
            <a:prstGeom prst="ellipse">
              <a:avLst/>
            </a:prstGeom>
            <a:gradFill flip="none" rotWithShape="1">
              <a:gsLst>
                <a:gs pos="31000">
                  <a:schemeClr val="accent1">
                    <a:lumMod val="90000"/>
                  </a:schemeClr>
                </a:gs>
                <a:gs pos="59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500"/>
            </a:p>
          </p:txBody>
        </p:sp>
        <p:sp>
          <p:nvSpPr>
            <p:cNvPr id="21" name="Text Box 29"/>
            <p:cNvSpPr txBox="1">
              <a:spLocks noChangeArrowheads="1"/>
            </p:cNvSpPr>
            <p:nvPr/>
          </p:nvSpPr>
          <p:spPr bwMode="auto">
            <a:xfrm>
              <a:off x="-68441" y="5890207"/>
              <a:ext cx="1447800" cy="501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 baseline="30000" dirty="0">
                  <a:solidFill>
                    <a:srgbClr val="0000FF"/>
                  </a:solidFill>
                </a:rPr>
                <a:t>4</a:t>
              </a:r>
              <a:r>
                <a:rPr lang="en-US" altLang="en-US" sz="2000" b="1" dirty="0">
                  <a:solidFill>
                    <a:srgbClr val="0000FF"/>
                  </a:solidFill>
                </a:rPr>
                <a:t>He</a:t>
              </a:r>
            </a:p>
          </p:txBody>
        </p:sp>
        <p:sp>
          <p:nvSpPr>
            <p:cNvPr id="22" name="Text Box 30"/>
            <p:cNvSpPr txBox="1">
              <a:spLocks noChangeArrowheads="1"/>
            </p:cNvSpPr>
            <p:nvPr/>
          </p:nvSpPr>
          <p:spPr bwMode="auto">
            <a:xfrm>
              <a:off x="1526476" y="4404618"/>
              <a:ext cx="838201" cy="501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 baseline="30000" dirty="0">
                  <a:solidFill>
                    <a:srgbClr val="008000"/>
                  </a:solidFill>
                </a:rPr>
                <a:t>3</a:t>
              </a:r>
              <a:r>
                <a:rPr lang="en-US" altLang="en-US" sz="2000" b="1" dirty="0">
                  <a:solidFill>
                    <a:srgbClr val="008000"/>
                  </a:solidFill>
                </a:rPr>
                <a:t>H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438026" y="3111808"/>
            <a:ext cx="570201" cy="570201"/>
            <a:chOff x="1174044" y="4906989"/>
            <a:chExt cx="684241" cy="684241"/>
          </a:xfrm>
        </p:grpSpPr>
        <p:sp>
          <p:nvSpPr>
            <p:cNvPr id="24" name="Oval 23"/>
            <p:cNvSpPr/>
            <p:nvPr/>
          </p:nvSpPr>
          <p:spPr>
            <a:xfrm>
              <a:off x="1174044" y="4906989"/>
              <a:ext cx="684241" cy="684241"/>
            </a:xfrm>
            <a:prstGeom prst="ellipse">
              <a:avLst/>
            </a:prstGeom>
            <a:gradFill>
              <a:gsLst>
                <a:gs pos="81000">
                  <a:srgbClr val="CCFF66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500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1300852" y="5030782"/>
              <a:ext cx="450273" cy="435407"/>
              <a:chOff x="5976701" y="1821726"/>
              <a:chExt cx="450273" cy="435407"/>
            </a:xfrm>
          </p:grpSpPr>
          <p:sp>
            <p:nvSpPr>
              <p:cNvPr id="28" name="Oval 53"/>
              <p:cNvSpPr>
                <a:spLocks noChangeArrowheads="1"/>
              </p:cNvSpPr>
              <p:nvPr/>
            </p:nvSpPr>
            <p:spPr bwMode="auto">
              <a:xfrm>
                <a:off x="6065474" y="1974001"/>
                <a:ext cx="305692" cy="283132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25400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500"/>
              </a:p>
            </p:txBody>
          </p:sp>
          <p:sp>
            <p:nvSpPr>
              <p:cNvPr id="29" name="Oval 54"/>
              <p:cNvSpPr>
                <a:spLocks noChangeArrowheads="1"/>
              </p:cNvSpPr>
              <p:nvPr/>
            </p:nvSpPr>
            <p:spPr bwMode="auto">
              <a:xfrm>
                <a:off x="5976701" y="1821726"/>
                <a:ext cx="305692" cy="283132"/>
              </a:xfrm>
              <a:prstGeom prst="ellipse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25400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500"/>
              </a:p>
            </p:txBody>
          </p:sp>
          <p:sp>
            <p:nvSpPr>
              <p:cNvPr id="30" name="Oval 59"/>
              <p:cNvSpPr>
                <a:spLocks noChangeArrowheads="1"/>
              </p:cNvSpPr>
              <p:nvPr/>
            </p:nvSpPr>
            <p:spPr bwMode="auto">
              <a:xfrm>
                <a:off x="6121282" y="1891729"/>
                <a:ext cx="305692" cy="283132"/>
              </a:xfrm>
              <a:prstGeom prst="ellipse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25400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500"/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6973689" y="3415028"/>
            <a:ext cx="634777" cy="634777"/>
            <a:chOff x="616842" y="5270856"/>
            <a:chExt cx="761732" cy="761732"/>
          </a:xfrm>
        </p:grpSpPr>
        <p:sp>
          <p:nvSpPr>
            <p:cNvPr id="34" name="Oval 33"/>
            <p:cNvSpPr/>
            <p:nvPr/>
          </p:nvSpPr>
          <p:spPr>
            <a:xfrm>
              <a:off x="616842" y="5270856"/>
              <a:ext cx="761732" cy="761732"/>
            </a:xfrm>
            <a:prstGeom prst="ellipse">
              <a:avLst/>
            </a:prstGeom>
            <a:gradFill>
              <a:gsLst>
                <a:gs pos="99000">
                  <a:srgbClr val="3399FF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500"/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734738" y="5376142"/>
              <a:ext cx="459809" cy="563692"/>
              <a:chOff x="6090899" y="1748272"/>
              <a:chExt cx="459809" cy="563692"/>
            </a:xfrm>
          </p:grpSpPr>
          <p:sp>
            <p:nvSpPr>
              <p:cNvPr id="37" name="Oval 56"/>
              <p:cNvSpPr>
                <a:spLocks noChangeArrowheads="1"/>
              </p:cNvSpPr>
              <p:nvPr/>
            </p:nvSpPr>
            <p:spPr bwMode="auto">
              <a:xfrm>
                <a:off x="6245016" y="1879843"/>
                <a:ext cx="305692" cy="283132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25400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500"/>
              </a:p>
            </p:txBody>
          </p:sp>
          <p:sp>
            <p:nvSpPr>
              <p:cNvPr id="39" name="Oval 59"/>
              <p:cNvSpPr>
                <a:spLocks noChangeArrowheads="1"/>
              </p:cNvSpPr>
              <p:nvPr/>
            </p:nvSpPr>
            <p:spPr bwMode="auto">
              <a:xfrm>
                <a:off x="6217781" y="2028832"/>
                <a:ext cx="305692" cy="283132"/>
              </a:xfrm>
              <a:prstGeom prst="ellipse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25400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500"/>
              </a:p>
            </p:txBody>
          </p:sp>
          <p:sp>
            <p:nvSpPr>
              <p:cNvPr id="40" name="Oval 59"/>
              <p:cNvSpPr>
                <a:spLocks noChangeArrowheads="1"/>
              </p:cNvSpPr>
              <p:nvPr/>
            </p:nvSpPr>
            <p:spPr bwMode="auto">
              <a:xfrm>
                <a:off x="6111402" y="1748272"/>
                <a:ext cx="305692" cy="283132"/>
              </a:xfrm>
              <a:prstGeom prst="ellipse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25400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500"/>
              </a:p>
            </p:txBody>
          </p:sp>
          <p:sp>
            <p:nvSpPr>
              <p:cNvPr id="41" name="Oval 57"/>
              <p:cNvSpPr>
                <a:spLocks noChangeArrowheads="1"/>
              </p:cNvSpPr>
              <p:nvPr/>
            </p:nvSpPr>
            <p:spPr bwMode="auto">
              <a:xfrm>
                <a:off x="6090899" y="1897261"/>
                <a:ext cx="305692" cy="283132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25400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500"/>
              </a:p>
            </p:txBody>
          </p:sp>
        </p:grpSp>
      </p:grpSp>
      <p:sp>
        <p:nvSpPr>
          <p:cNvPr id="42" name="TextBox 41"/>
          <p:cNvSpPr txBox="1"/>
          <p:nvPr/>
        </p:nvSpPr>
        <p:spPr>
          <a:xfrm>
            <a:off x="714449" y="5102813"/>
            <a:ext cx="84295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AU" sz="1600" dirty="0"/>
              <a:t>B. Wang </a:t>
            </a:r>
            <a:r>
              <a:rPr lang="en-AU" sz="1600" i="1" dirty="0"/>
              <a:t>et al</a:t>
            </a:r>
            <a:r>
              <a:rPr lang="en-AU" sz="1600" dirty="0"/>
              <a:t>., PRC </a:t>
            </a:r>
            <a:r>
              <a:rPr lang="en-AU" sz="1600" u="sng" dirty="0"/>
              <a:t>90</a:t>
            </a:r>
            <a:r>
              <a:rPr lang="en-AU" sz="1600" dirty="0"/>
              <a:t>, 034612 (2014); L. F. Canto </a:t>
            </a:r>
            <a:r>
              <a:rPr lang="en-AU" sz="1600" i="1" dirty="0"/>
              <a:t>et al</a:t>
            </a:r>
            <a:r>
              <a:rPr lang="en-AU" sz="1600" dirty="0"/>
              <a:t>., J. Phys. G </a:t>
            </a:r>
            <a:r>
              <a:rPr lang="en-AU" sz="1600" u="sng" dirty="0"/>
              <a:t>36</a:t>
            </a:r>
            <a:r>
              <a:rPr lang="en-AU" sz="1600" dirty="0"/>
              <a:t>, 015109 (2009)</a:t>
            </a:r>
          </a:p>
          <a:p>
            <a:pPr algn="r"/>
            <a:r>
              <a:rPr lang="en-US" altLang="en-US" sz="1600" dirty="0">
                <a:solidFill>
                  <a:srgbClr val="1C1C1C"/>
                </a:solidFill>
              </a:rPr>
              <a:t>Dasgupta </a:t>
            </a:r>
            <a:r>
              <a:rPr lang="en-US" altLang="en-US" sz="1600" i="1" dirty="0">
                <a:solidFill>
                  <a:srgbClr val="1C1C1C"/>
                </a:solidFill>
              </a:rPr>
              <a:t>et al.</a:t>
            </a:r>
            <a:r>
              <a:rPr lang="en-US" altLang="en-US" sz="1600" dirty="0">
                <a:solidFill>
                  <a:srgbClr val="1C1C1C"/>
                </a:solidFill>
              </a:rPr>
              <a:t>, PRC 66, 041602(R) (2002); PRC </a:t>
            </a:r>
            <a:r>
              <a:rPr lang="en-US" altLang="en-US" sz="1600" u="sng" dirty="0">
                <a:solidFill>
                  <a:srgbClr val="1C1C1C"/>
                </a:solidFill>
              </a:rPr>
              <a:t>70</a:t>
            </a:r>
            <a:r>
              <a:rPr lang="en-US" altLang="en-US" sz="1600" dirty="0">
                <a:solidFill>
                  <a:srgbClr val="1C1C1C"/>
                </a:solidFill>
              </a:rPr>
              <a:t>, 024606 (2004); Wu </a:t>
            </a:r>
            <a:r>
              <a:rPr lang="en-US" altLang="en-US" sz="1600" i="1" dirty="0">
                <a:solidFill>
                  <a:srgbClr val="1C1C1C"/>
                </a:solidFill>
              </a:rPr>
              <a:t>et al</a:t>
            </a:r>
            <a:r>
              <a:rPr lang="en-US" altLang="en-US" sz="1600" dirty="0">
                <a:solidFill>
                  <a:srgbClr val="1C1C1C"/>
                </a:solidFill>
              </a:rPr>
              <a:t>., PRC 68 044605 (2004)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D3E9C6-8821-40E8-A4DE-BD0E3CCEBA49}"/>
              </a:ext>
            </a:extLst>
          </p:cNvPr>
          <p:cNvSpPr/>
          <p:nvPr/>
        </p:nvSpPr>
        <p:spPr>
          <a:xfrm>
            <a:off x="1649338" y="1549467"/>
            <a:ext cx="1893777" cy="5698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939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731"/>
    </mc:Choice>
    <mc:Fallback xmlns="">
      <p:transition spd="slow" advTm="8773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04" y="709577"/>
            <a:ext cx="4790108" cy="47901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aseline="30000" dirty="0"/>
              <a:t>8</a:t>
            </a:r>
            <a:r>
              <a:rPr lang="en-AU" dirty="0"/>
              <a:t>Be 2</a:t>
            </a:r>
            <a:r>
              <a:rPr lang="en-AU" baseline="30000" dirty="0"/>
              <a:t>+</a:t>
            </a:r>
            <a:r>
              <a:rPr lang="en-AU" dirty="0"/>
              <a:t> resonance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646423" y="3472802"/>
            <a:ext cx="194752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500" dirty="0">
                <a:latin typeface="Calibri" panose="020F0502020204030204" pitchFamily="34" charset="0"/>
              </a:rPr>
              <a:t>Γ</a:t>
            </a:r>
            <a:r>
              <a:rPr lang="en-GB" sz="1500" dirty="0">
                <a:latin typeface="Calibri" panose="020F0502020204030204" pitchFamily="34" charset="0"/>
              </a:rPr>
              <a:t>(E</a:t>
            </a:r>
            <a:r>
              <a:rPr lang="en-GB" sz="1500" baseline="-25000" dirty="0">
                <a:latin typeface="Calibri" panose="020F0502020204030204" pitchFamily="34" charset="0"/>
              </a:rPr>
              <a:t>R</a:t>
            </a:r>
            <a:r>
              <a:rPr lang="en-GB" sz="1500" dirty="0">
                <a:latin typeface="Calibri" panose="020F0502020204030204" pitchFamily="34" charset="0"/>
              </a:rPr>
              <a:t>)</a:t>
            </a:r>
            <a:r>
              <a:rPr lang="en-AU" sz="1500" dirty="0">
                <a:latin typeface="Calibri" panose="020F0502020204030204" pitchFamily="34" charset="0"/>
              </a:rPr>
              <a:t>=1.5 MeV</a:t>
            </a:r>
          </a:p>
          <a:p>
            <a:r>
              <a:rPr lang="el-GR" sz="1500" dirty="0">
                <a:latin typeface="Calibri" panose="020F0502020204030204" pitchFamily="34" charset="0"/>
                <a:cs typeface="Times New Roman" panose="02020603050405020304" pitchFamily="18" charset="0"/>
              </a:rPr>
              <a:t>τ</a:t>
            </a:r>
            <a:r>
              <a:rPr lang="en-GB" sz="1500" dirty="0">
                <a:latin typeface="Calibri" panose="020F0502020204030204" pitchFamily="34" charset="0"/>
                <a:cs typeface="Times New Roman" panose="02020603050405020304" pitchFamily="18" charset="0"/>
              </a:rPr>
              <a:t>(E</a:t>
            </a:r>
            <a:r>
              <a:rPr lang="en-GB" sz="1500" baseline="-25000" dirty="0">
                <a:latin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GB" sz="1500" dirty="0"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GB" sz="1500" dirty="0">
                <a:latin typeface="Calibri" panose="020F0502020204030204" pitchFamily="34" charset="0"/>
              </a:rPr>
              <a:t> = </a:t>
            </a:r>
            <a:r>
              <a:rPr lang="az-Cyrl-AZ" sz="1500" dirty="0">
                <a:latin typeface="Calibri" panose="020F0502020204030204" pitchFamily="34" charset="0"/>
              </a:rPr>
              <a:t>ћ</a:t>
            </a:r>
            <a:r>
              <a:rPr lang="en-GB" sz="1500" dirty="0">
                <a:latin typeface="Calibri" panose="020F0502020204030204" pitchFamily="34" charset="0"/>
              </a:rPr>
              <a:t> / </a:t>
            </a:r>
            <a:r>
              <a:rPr lang="el-GR" sz="1500" dirty="0">
                <a:latin typeface="Calibri" panose="020F0502020204030204" pitchFamily="34" charset="0"/>
                <a:cs typeface="Times New Roman" panose="02020603050405020304" pitchFamily="18" charset="0"/>
              </a:rPr>
              <a:t>Γ</a:t>
            </a:r>
            <a:r>
              <a:rPr lang="en-GB" sz="1500" dirty="0">
                <a:latin typeface="Calibri" panose="020F0502020204030204" pitchFamily="34" charset="0"/>
                <a:cs typeface="Times New Roman" panose="02020603050405020304" pitchFamily="18" charset="0"/>
              </a:rPr>
              <a:t>(E</a:t>
            </a:r>
            <a:r>
              <a:rPr lang="en-GB" sz="1500" baseline="-25000" dirty="0">
                <a:latin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GB" sz="1500" dirty="0"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AU" sz="1500" dirty="0">
                <a:latin typeface="Calibri" panose="020F0502020204030204" pitchFamily="34" charset="0"/>
              </a:rPr>
              <a:t> = 0.4 </a:t>
            </a:r>
            <a:r>
              <a:rPr lang="en-AU" sz="1500" dirty="0" err="1">
                <a:latin typeface="Calibri" panose="020F0502020204030204" pitchFamily="34" charset="0"/>
              </a:rPr>
              <a:t>zs</a:t>
            </a:r>
            <a:endParaRPr lang="en-GB" sz="1500" dirty="0">
              <a:latin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17185" y="5130225"/>
            <a:ext cx="52268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AU" sz="1600" dirty="0"/>
              <a:t>F. C. Barker, Aust. J. </a:t>
            </a:r>
            <a:r>
              <a:rPr lang="en-AU" sz="1600" dirty="0" err="1"/>
              <a:t>Phys</a:t>
            </a:r>
            <a:r>
              <a:rPr lang="en-AU" sz="1600" dirty="0"/>
              <a:t> </a:t>
            </a:r>
            <a:r>
              <a:rPr lang="en-AU" sz="1600" u="sng" dirty="0"/>
              <a:t>41</a:t>
            </a:r>
            <a:r>
              <a:rPr lang="en-AU" sz="1600" dirty="0"/>
              <a:t>, 743 (1988)</a:t>
            </a:r>
          </a:p>
          <a:p>
            <a:pPr algn="r"/>
            <a:r>
              <a:rPr lang="en-GB" sz="1600" dirty="0"/>
              <a:t>A. M. Lane and R. G. Thomas, Rev. Mod. Phys. </a:t>
            </a:r>
            <a:r>
              <a:rPr lang="en-GB" sz="1600" u="sng" dirty="0"/>
              <a:t>30</a:t>
            </a:r>
            <a:r>
              <a:rPr lang="en-GB" sz="1600" dirty="0"/>
              <a:t>, 257 (1958)</a:t>
            </a:r>
            <a:endParaRPr lang="en-AU" sz="1600" dirty="0"/>
          </a:p>
        </p:txBody>
      </p:sp>
      <p:sp>
        <p:nvSpPr>
          <p:cNvPr id="5" name="Rectangle 4"/>
          <p:cNvSpPr/>
          <p:nvPr/>
        </p:nvSpPr>
        <p:spPr>
          <a:xfrm>
            <a:off x="5309443" y="1067120"/>
            <a:ext cx="281878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dirty="0"/>
              <a:t>Three sets of calculations</a:t>
            </a:r>
          </a:p>
          <a:p>
            <a:r>
              <a:rPr lang="en-US" sz="2000" b="1" dirty="0">
                <a:solidFill>
                  <a:srgbClr val="6699FF"/>
                </a:solidFill>
              </a:rPr>
              <a:t>Standard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Instant (</a:t>
            </a:r>
            <a:r>
              <a:rPr lang="el-GR" sz="2000" b="1" dirty="0">
                <a:solidFill>
                  <a:srgbClr val="FF0000"/>
                </a:solidFill>
              </a:rPr>
              <a:t>τ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l-GR" sz="2000" b="1" dirty="0">
                <a:solidFill>
                  <a:srgbClr val="FF0000"/>
                </a:solidFill>
              </a:rPr>
              <a:t>→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l-GR" sz="2000" b="1" dirty="0">
                <a:solidFill>
                  <a:srgbClr val="FF0000"/>
                </a:solidFill>
              </a:rPr>
              <a:t>τ</a:t>
            </a:r>
            <a:r>
              <a:rPr lang="en-US" sz="2000" b="1" dirty="0">
                <a:solidFill>
                  <a:srgbClr val="FF0000"/>
                </a:solidFill>
              </a:rPr>
              <a:t>/1000)</a:t>
            </a:r>
            <a:endParaRPr lang="en-US" sz="2000" b="1" dirty="0"/>
          </a:p>
          <a:p>
            <a:r>
              <a:rPr lang="en-US" sz="2000" b="1" dirty="0">
                <a:solidFill>
                  <a:srgbClr val="00B050"/>
                </a:solidFill>
              </a:rPr>
              <a:t>Fast (</a:t>
            </a:r>
            <a:r>
              <a:rPr lang="el-GR" sz="2000" b="1" dirty="0">
                <a:solidFill>
                  <a:srgbClr val="00B050"/>
                </a:solidFill>
              </a:rPr>
              <a:t>τ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l-GR" sz="2000" b="1" dirty="0">
                <a:solidFill>
                  <a:srgbClr val="00B050"/>
                </a:solidFill>
              </a:rPr>
              <a:t>→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l-GR" sz="2000" b="1" dirty="0">
                <a:solidFill>
                  <a:srgbClr val="00B050"/>
                </a:solidFill>
              </a:rPr>
              <a:t>τ</a:t>
            </a:r>
            <a:r>
              <a:rPr lang="en-US" sz="2000" b="1" dirty="0">
                <a:solidFill>
                  <a:srgbClr val="00B050"/>
                </a:solidFill>
              </a:rPr>
              <a:t>/2)</a:t>
            </a:r>
            <a:endParaRPr lang="en-AU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748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Fusion with Exotic Beams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2470"/>
            <a:ext cx="9144000" cy="4793456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157879" y="3614312"/>
            <a:ext cx="1397750" cy="925224"/>
            <a:chOff x="1157879" y="3614312"/>
            <a:chExt cx="1397750" cy="925224"/>
          </a:xfrm>
        </p:grpSpPr>
        <p:sp>
          <p:nvSpPr>
            <p:cNvPr id="7" name="Oval 6"/>
            <p:cNvSpPr/>
            <p:nvPr/>
          </p:nvSpPr>
          <p:spPr>
            <a:xfrm>
              <a:off x="1157879" y="4106683"/>
              <a:ext cx="432853" cy="432853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" name="Oval 7"/>
            <p:cNvSpPr/>
            <p:nvPr/>
          </p:nvSpPr>
          <p:spPr>
            <a:xfrm>
              <a:off x="1640328" y="4106683"/>
              <a:ext cx="432853" cy="432853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Oval 8"/>
            <p:cNvSpPr/>
            <p:nvPr/>
          </p:nvSpPr>
          <p:spPr>
            <a:xfrm>
              <a:off x="2122776" y="3614312"/>
              <a:ext cx="432853" cy="432853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" name="Oval 9"/>
            <p:cNvSpPr/>
            <p:nvPr/>
          </p:nvSpPr>
          <p:spPr>
            <a:xfrm>
              <a:off x="2122776" y="4106682"/>
              <a:ext cx="432853" cy="432853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553827" y="638147"/>
            <a:ext cx="6861981" cy="4285125"/>
            <a:chOff x="2553827" y="638147"/>
            <a:chExt cx="6861981" cy="4285125"/>
          </a:xfrm>
        </p:grpSpPr>
        <p:sp>
          <p:nvSpPr>
            <p:cNvPr id="17" name="Freeform 16"/>
            <p:cNvSpPr/>
            <p:nvPr/>
          </p:nvSpPr>
          <p:spPr>
            <a:xfrm>
              <a:off x="2553827" y="638147"/>
              <a:ext cx="6861981" cy="3917620"/>
            </a:xfrm>
            <a:custGeom>
              <a:avLst/>
              <a:gdLst>
                <a:gd name="connsiteX0" fmla="*/ 0 w 3370836"/>
                <a:gd name="connsiteY0" fmla="*/ 486958 h 1433822"/>
                <a:gd name="connsiteX1" fmla="*/ 21643 w 3370836"/>
                <a:gd name="connsiteY1" fmla="*/ 1433822 h 1433822"/>
                <a:gd name="connsiteX2" fmla="*/ 979328 w 3370836"/>
                <a:gd name="connsiteY2" fmla="*/ 1428411 h 1433822"/>
                <a:gd name="connsiteX3" fmla="*/ 979328 w 3370836"/>
                <a:gd name="connsiteY3" fmla="*/ 963095 h 1433822"/>
                <a:gd name="connsiteX4" fmla="*/ 2407740 w 3370836"/>
                <a:gd name="connsiteY4" fmla="*/ 957685 h 1433822"/>
                <a:gd name="connsiteX5" fmla="*/ 2423972 w 3370836"/>
                <a:gd name="connsiteY5" fmla="*/ 476137 h 1433822"/>
                <a:gd name="connsiteX6" fmla="*/ 3370836 w 3370836"/>
                <a:gd name="connsiteY6" fmla="*/ 476137 h 1433822"/>
                <a:gd name="connsiteX7" fmla="*/ 3370836 w 3370836"/>
                <a:gd name="connsiteY7" fmla="*/ 0 h 1433822"/>
                <a:gd name="connsiteX8" fmla="*/ 486959 w 3370836"/>
                <a:gd name="connsiteY8" fmla="*/ 5410 h 1433822"/>
                <a:gd name="connsiteX9" fmla="*/ 497780 w 3370836"/>
                <a:gd name="connsiteY9" fmla="*/ 486958 h 1433822"/>
                <a:gd name="connsiteX10" fmla="*/ 0 w 3370836"/>
                <a:gd name="connsiteY10" fmla="*/ 486958 h 1433822"/>
                <a:gd name="connsiteX0" fmla="*/ 0 w 5826743"/>
                <a:gd name="connsiteY0" fmla="*/ 2862234 h 3809098"/>
                <a:gd name="connsiteX1" fmla="*/ 21643 w 5826743"/>
                <a:gd name="connsiteY1" fmla="*/ 3809098 h 3809098"/>
                <a:gd name="connsiteX2" fmla="*/ 979328 w 5826743"/>
                <a:gd name="connsiteY2" fmla="*/ 3803687 h 3809098"/>
                <a:gd name="connsiteX3" fmla="*/ 979328 w 5826743"/>
                <a:gd name="connsiteY3" fmla="*/ 3338371 h 3809098"/>
                <a:gd name="connsiteX4" fmla="*/ 2407740 w 5826743"/>
                <a:gd name="connsiteY4" fmla="*/ 3332961 h 3809098"/>
                <a:gd name="connsiteX5" fmla="*/ 2423972 w 5826743"/>
                <a:gd name="connsiteY5" fmla="*/ 2851413 h 3809098"/>
                <a:gd name="connsiteX6" fmla="*/ 3370836 w 5826743"/>
                <a:gd name="connsiteY6" fmla="*/ 2851413 h 3809098"/>
                <a:gd name="connsiteX7" fmla="*/ 3370836 w 5826743"/>
                <a:gd name="connsiteY7" fmla="*/ 2375276 h 3809098"/>
                <a:gd name="connsiteX8" fmla="*/ 5773165 w 5826743"/>
                <a:gd name="connsiteY8" fmla="*/ 0 h 3809098"/>
                <a:gd name="connsiteX9" fmla="*/ 486959 w 5826743"/>
                <a:gd name="connsiteY9" fmla="*/ 2380686 h 3809098"/>
                <a:gd name="connsiteX10" fmla="*/ 497780 w 5826743"/>
                <a:gd name="connsiteY10" fmla="*/ 2862234 h 3809098"/>
                <a:gd name="connsiteX11" fmla="*/ 0 w 5826743"/>
                <a:gd name="connsiteY11" fmla="*/ 2862234 h 3809098"/>
                <a:gd name="connsiteX0" fmla="*/ 0 w 5773165"/>
                <a:gd name="connsiteY0" fmla="*/ 2862234 h 3809098"/>
                <a:gd name="connsiteX1" fmla="*/ 21643 w 5773165"/>
                <a:gd name="connsiteY1" fmla="*/ 3809098 h 3809098"/>
                <a:gd name="connsiteX2" fmla="*/ 979328 w 5773165"/>
                <a:gd name="connsiteY2" fmla="*/ 3803687 h 3809098"/>
                <a:gd name="connsiteX3" fmla="*/ 979328 w 5773165"/>
                <a:gd name="connsiteY3" fmla="*/ 3338371 h 3809098"/>
                <a:gd name="connsiteX4" fmla="*/ 2407740 w 5773165"/>
                <a:gd name="connsiteY4" fmla="*/ 3332961 h 3809098"/>
                <a:gd name="connsiteX5" fmla="*/ 2423972 w 5773165"/>
                <a:gd name="connsiteY5" fmla="*/ 2851413 h 3809098"/>
                <a:gd name="connsiteX6" fmla="*/ 3370836 w 5773165"/>
                <a:gd name="connsiteY6" fmla="*/ 2851413 h 3809098"/>
                <a:gd name="connsiteX7" fmla="*/ 3370836 w 5773165"/>
                <a:gd name="connsiteY7" fmla="*/ 2375276 h 3809098"/>
                <a:gd name="connsiteX8" fmla="*/ 5773165 w 5773165"/>
                <a:gd name="connsiteY8" fmla="*/ 0 h 3809098"/>
                <a:gd name="connsiteX9" fmla="*/ 486959 w 5773165"/>
                <a:gd name="connsiteY9" fmla="*/ 2380686 h 3809098"/>
                <a:gd name="connsiteX10" fmla="*/ 497780 w 5773165"/>
                <a:gd name="connsiteY10" fmla="*/ 2862234 h 3809098"/>
                <a:gd name="connsiteX11" fmla="*/ 0 w 5773165"/>
                <a:gd name="connsiteY11" fmla="*/ 2862234 h 3809098"/>
                <a:gd name="connsiteX0" fmla="*/ 0 w 5834653"/>
                <a:gd name="connsiteY0" fmla="*/ 2862234 h 3809098"/>
                <a:gd name="connsiteX1" fmla="*/ 21643 w 5834653"/>
                <a:gd name="connsiteY1" fmla="*/ 3809098 h 3809098"/>
                <a:gd name="connsiteX2" fmla="*/ 979328 w 5834653"/>
                <a:gd name="connsiteY2" fmla="*/ 3803687 h 3809098"/>
                <a:gd name="connsiteX3" fmla="*/ 979328 w 5834653"/>
                <a:gd name="connsiteY3" fmla="*/ 3338371 h 3809098"/>
                <a:gd name="connsiteX4" fmla="*/ 2407740 w 5834653"/>
                <a:gd name="connsiteY4" fmla="*/ 3332961 h 3809098"/>
                <a:gd name="connsiteX5" fmla="*/ 2423972 w 5834653"/>
                <a:gd name="connsiteY5" fmla="*/ 2851413 h 3809098"/>
                <a:gd name="connsiteX6" fmla="*/ 3370836 w 5834653"/>
                <a:gd name="connsiteY6" fmla="*/ 2851413 h 3809098"/>
                <a:gd name="connsiteX7" fmla="*/ 3370836 w 5834653"/>
                <a:gd name="connsiteY7" fmla="*/ 2375276 h 3809098"/>
                <a:gd name="connsiteX8" fmla="*/ 5773165 w 5834653"/>
                <a:gd name="connsiteY8" fmla="*/ 0 h 3809098"/>
                <a:gd name="connsiteX9" fmla="*/ 486959 w 5834653"/>
                <a:gd name="connsiteY9" fmla="*/ 2380686 h 3809098"/>
                <a:gd name="connsiteX10" fmla="*/ 497780 w 5834653"/>
                <a:gd name="connsiteY10" fmla="*/ 2862234 h 3809098"/>
                <a:gd name="connsiteX11" fmla="*/ 0 w 5834653"/>
                <a:gd name="connsiteY11" fmla="*/ 2862234 h 3809098"/>
                <a:gd name="connsiteX0" fmla="*/ 0 w 5834653"/>
                <a:gd name="connsiteY0" fmla="*/ 2862234 h 3809098"/>
                <a:gd name="connsiteX1" fmla="*/ 21643 w 5834653"/>
                <a:gd name="connsiteY1" fmla="*/ 3809098 h 3809098"/>
                <a:gd name="connsiteX2" fmla="*/ 979328 w 5834653"/>
                <a:gd name="connsiteY2" fmla="*/ 3803687 h 3809098"/>
                <a:gd name="connsiteX3" fmla="*/ 979328 w 5834653"/>
                <a:gd name="connsiteY3" fmla="*/ 3338371 h 3809098"/>
                <a:gd name="connsiteX4" fmla="*/ 2407740 w 5834653"/>
                <a:gd name="connsiteY4" fmla="*/ 3332961 h 3809098"/>
                <a:gd name="connsiteX5" fmla="*/ 2423972 w 5834653"/>
                <a:gd name="connsiteY5" fmla="*/ 2851413 h 3809098"/>
                <a:gd name="connsiteX6" fmla="*/ 3370836 w 5834653"/>
                <a:gd name="connsiteY6" fmla="*/ 2851413 h 3809098"/>
                <a:gd name="connsiteX7" fmla="*/ 3370836 w 5834653"/>
                <a:gd name="connsiteY7" fmla="*/ 2375276 h 3809098"/>
                <a:gd name="connsiteX8" fmla="*/ 5773165 w 5834653"/>
                <a:gd name="connsiteY8" fmla="*/ 0 h 3809098"/>
                <a:gd name="connsiteX9" fmla="*/ 486959 w 5834653"/>
                <a:gd name="connsiteY9" fmla="*/ 2380686 h 3809098"/>
                <a:gd name="connsiteX10" fmla="*/ 497780 w 5834653"/>
                <a:gd name="connsiteY10" fmla="*/ 2862234 h 3809098"/>
                <a:gd name="connsiteX11" fmla="*/ 0 w 5834653"/>
                <a:gd name="connsiteY11" fmla="*/ 2862234 h 3809098"/>
                <a:gd name="connsiteX0" fmla="*/ 0 w 5834653"/>
                <a:gd name="connsiteY0" fmla="*/ 2862234 h 3809098"/>
                <a:gd name="connsiteX1" fmla="*/ 21643 w 5834653"/>
                <a:gd name="connsiteY1" fmla="*/ 3809098 h 3809098"/>
                <a:gd name="connsiteX2" fmla="*/ 979328 w 5834653"/>
                <a:gd name="connsiteY2" fmla="*/ 3803687 h 3809098"/>
                <a:gd name="connsiteX3" fmla="*/ 979328 w 5834653"/>
                <a:gd name="connsiteY3" fmla="*/ 3338371 h 3809098"/>
                <a:gd name="connsiteX4" fmla="*/ 2407740 w 5834653"/>
                <a:gd name="connsiteY4" fmla="*/ 3332961 h 3809098"/>
                <a:gd name="connsiteX5" fmla="*/ 2423972 w 5834653"/>
                <a:gd name="connsiteY5" fmla="*/ 2851413 h 3809098"/>
                <a:gd name="connsiteX6" fmla="*/ 3370836 w 5834653"/>
                <a:gd name="connsiteY6" fmla="*/ 2851413 h 3809098"/>
                <a:gd name="connsiteX7" fmla="*/ 3370836 w 5834653"/>
                <a:gd name="connsiteY7" fmla="*/ 2375276 h 3809098"/>
                <a:gd name="connsiteX8" fmla="*/ 5773165 w 5834653"/>
                <a:gd name="connsiteY8" fmla="*/ 0 h 3809098"/>
                <a:gd name="connsiteX9" fmla="*/ 486959 w 5834653"/>
                <a:gd name="connsiteY9" fmla="*/ 2380686 h 3809098"/>
                <a:gd name="connsiteX10" fmla="*/ 497780 w 5834653"/>
                <a:gd name="connsiteY10" fmla="*/ 2862234 h 3809098"/>
                <a:gd name="connsiteX11" fmla="*/ 0 w 5834653"/>
                <a:gd name="connsiteY11" fmla="*/ 2862234 h 3809098"/>
                <a:gd name="connsiteX0" fmla="*/ 0 w 6267704"/>
                <a:gd name="connsiteY0" fmla="*/ 2888206 h 3835070"/>
                <a:gd name="connsiteX1" fmla="*/ 21643 w 6267704"/>
                <a:gd name="connsiteY1" fmla="*/ 3835070 h 3835070"/>
                <a:gd name="connsiteX2" fmla="*/ 979328 w 6267704"/>
                <a:gd name="connsiteY2" fmla="*/ 3829659 h 3835070"/>
                <a:gd name="connsiteX3" fmla="*/ 979328 w 6267704"/>
                <a:gd name="connsiteY3" fmla="*/ 3364343 h 3835070"/>
                <a:gd name="connsiteX4" fmla="*/ 2407740 w 6267704"/>
                <a:gd name="connsiteY4" fmla="*/ 3358933 h 3835070"/>
                <a:gd name="connsiteX5" fmla="*/ 2423972 w 6267704"/>
                <a:gd name="connsiteY5" fmla="*/ 2877385 h 3835070"/>
                <a:gd name="connsiteX6" fmla="*/ 3370836 w 6267704"/>
                <a:gd name="connsiteY6" fmla="*/ 2877385 h 3835070"/>
                <a:gd name="connsiteX7" fmla="*/ 3370836 w 6267704"/>
                <a:gd name="connsiteY7" fmla="*/ 2401248 h 3835070"/>
                <a:gd name="connsiteX8" fmla="*/ 5881378 w 6267704"/>
                <a:gd name="connsiteY8" fmla="*/ 1914289 h 3835070"/>
                <a:gd name="connsiteX9" fmla="*/ 5773165 w 6267704"/>
                <a:gd name="connsiteY9" fmla="*/ 25972 h 3835070"/>
                <a:gd name="connsiteX10" fmla="*/ 486959 w 6267704"/>
                <a:gd name="connsiteY10" fmla="*/ 2406658 h 3835070"/>
                <a:gd name="connsiteX11" fmla="*/ 497780 w 6267704"/>
                <a:gd name="connsiteY11" fmla="*/ 2888206 h 3835070"/>
                <a:gd name="connsiteX12" fmla="*/ 0 w 6267704"/>
                <a:gd name="connsiteY12" fmla="*/ 2888206 h 3835070"/>
                <a:gd name="connsiteX0" fmla="*/ 0 w 6267704"/>
                <a:gd name="connsiteY0" fmla="*/ 2888206 h 3835070"/>
                <a:gd name="connsiteX1" fmla="*/ 21643 w 6267704"/>
                <a:gd name="connsiteY1" fmla="*/ 3835070 h 3835070"/>
                <a:gd name="connsiteX2" fmla="*/ 979328 w 6267704"/>
                <a:gd name="connsiteY2" fmla="*/ 3829659 h 3835070"/>
                <a:gd name="connsiteX3" fmla="*/ 979328 w 6267704"/>
                <a:gd name="connsiteY3" fmla="*/ 3364343 h 3835070"/>
                <a:gd name="connsiteX4" fmla="*/ 2407740 w 6267704"/>
                <a:gd name="connsiteY4" fmla="*/ 3358933 h 3835070"/>
                <a:gd name="connsiteX5" fmla="*/ 2423972 w 6267704"/>
                <a:gd name="connsiteY5" fmla="*/ 2877385 h 3835070"/>
                <a:gd name="connsiteX6" fmla="*/ 3370836 w 6267704"/>
                <a:gd name="connsiteY6" fmla="*/ 2877385 h 3835070"/>
                <a:gd name="connsiteX7" fmla="*/ 3365425 w 6267704"/>
                <a:gd name="connsiteY7" fmla="*/ 2401248 h 3835070"/>
                <a:gd name="connsiteX8" fmla="*/ 5881378 w 6267704"/>
                <a:gd name="connsiteY8" fmla="*/ 1914289 h 3835070"/>
                <a:gd name="connsiteX9" fmla="*/ 5773165 w 6267704"/>
                <a:gd name="connsiteY9" fmla="*/ 25972 h 3835070"/>
                <a:gd name="connsiteX10" fmla="*/ 486959 w 6267704"/>
                <a:gd name="connsiteY10" fmla="*/ 2406658 h 3835070"/>
                <a:gd name="connsiteX11" fmla="*/ 497780 w 6267704"/>
                <a:gd name="connsiteY11" fmla="*/ 2888206 h 3835070"/>
                <a:gd name="connsiteX12" fmla="*/ 0 w 6267704"/>
                <a:gd name="connsiteY12" fmla="*/ 2888206 h 3835070"/>
                <a:gd name="connsiteX0" fmla="*/ 0 w 6177561"/>
                <a:gd name="connsiteY0" fmla="*/ 2899608 h 3846472"/>
                <a:gd name="connsiteX1" fmla="*/ 21643 w 6177561"/>
                <a:gd name="connsiteY1" fmla="*/ 3846472 h 3846472"/>
                <a:gd name="connsiteX2" fmla="*/ 979328 w 6177561"/>
                <a:gd name="connsiteY2" fmla="*/ 3841061 h 3846472"/>
                <a:gd name="connsiteX3" fmla="*/ 979328 w 6177561"/>
                <a:gd name="connsiteY3" fmla="*/ 3375745 h 3846472"/>
                <a:gd name="connsiteX4" fmla="*/ 2407740 w 6177561"/>
                <a:gd name="connsiteY4" fmla="*/ 3370335 h 3846472"/>
                <a:gd name="connsiteX5" fmla="*/ 2423972 w 6177561"/>
                <a:gd name="connsiteY5" fmla="*/ 2888787 h 3846472"/>
                <a:gd name="connsiteX6" fmla="*/ 3370836 w 6177561"/>
                <a:gd name="connsiteY6" fmla="*/ 2888787 h 3846472"/>
                <a:gd name="connsiteX7" fmla="*/ 3365425 w 6177561"/>
                <a:gd name="connsiteY7" fmla="*/ 2412650 h 3846472"/>
                <a:gd name="connsiteX8" fmla="*/ 5648720 w 6177561"/>
                <a:gd name="connsiteY8" fmla="*/ 1330519 h 3846472"/>
                <a:gd name="connsiteX9" fmla="*/ 5773165 w 6177561"/>
                <a:gd name="connsiteY9" fmla="*/ 37374 h 3846472"/>
                <a:gd name="connsiteX10" fmla="*/ 486959 w 6177561"/>
                <a:gd name="connsiteY10" fmla="*/ 2418060 h 3846472"/>
                <a:gd name="connsiteX11" fmla="*/ 497780 w 6177561"/>
                <a:gd name="connsiteY11" fmla="*/ 2899608 h 3846472"/>
                <a:gd name="connsiteX12" fmla="*/ 0 w 6177561"/>
                <a:gd name="connsiteY12" fmla="*/ 2899608 h 3846472"/>
                <a:gd name="connsiteX0" fmla="*/ 0 w 6177561"/>
                <a:gd name="connsiteY0" fmla="*/ 2899608 h 3846472"/>
                <a:gd name="connsiteX1" fmla="*/ 21643 w 6177561"/>
                <a:gd name="connsiteY1" fmla="*/ 3846472 h 3846472"/>
                <a:gd name="connsiteX2" fmla="*/ 979328 w 6177561"/>
                <a:gd name="connsiteY2" fmla="*/ 3841061 h 3846472"/>
                <a:gd name="connsiteX3" fmla="*/ 979328 w 6177561"/>
                <a:gd name="connsiteY3" fmla="*/ 3375745 h 3846472"/>
                <a:gd name="connsiteX4" fmla="*/ 2407740 w 6177561"/>
                <a:gd name="connsiteY4" fmla="*/ 3370335 h 3846472"/>
                <a:gd name="connsiteX5" fmla="*/ 2423972 w 6177561"/>
                <a:gd name="connsiteY5" fmla="*/ 2888787 h 3846472"/>
                <a:gd name="connsiteX6" fmla="*/ 3370836 w 6177561"/>
                <a:gd name="connsiteY6" fmla="*/ 2888787 h 3846472"/>
                <a:gd name="connsiteX7" fmla="*/ 3365425 w 6177561"/>
                <a:gd name="connsiteY7" fmla="*/ 2412650 h 3846472"/>
                <a:gd name="connsiteX8" fmla="*/ 5648720 w 6177561"/>
                <a:gd name="connsiteY8" fmla="*/ 1330519 h 3846472"/>
                <a:gd name="connsiteX9" fmla="*/ 5773165 w 6177561"/>
                <a:gd name="connsiteY9" fmla="*/ 37374 h 3846472"/>
                <a:gd name="connsiteX10" fmla="*/ 486959 w 6177561"/>
                <a:gd name="connsiteY10" fmla="*/ 2418060 h 3846472"/>
                <a:gd name="connsiteX11" fmla="*/ 497780 w 6177561"/>
                <a:gd name="connsiteY11" fmla="*/ 2899608 h 3846472"/>
                <a:gd name="connsiteX12" fmla="*/ 0 w 6177561"/>
                <a:gd name="connsiteY12" fmla="*/ 2899608 h 3846472"/>
                <a:gd name="connsiteX0" fmla="*/ 0 w 6237929"/>
                <a:gd name="connsiteY0" fmla="*/ 2911013 h 3857877"/>
                <a:gd name="connsiteX1" fmla="*/ 21643 w 6237929"/>
                <a:gd name="connsiteY1" fmla="*/ 3857877 h 3857877"/>
                <a:gd name="connsiteX2" fmla="*/ 979328 w 6237929"/>
                <a:gd name="connsiteY2" fmla="*/ 3852466 h 3857877"/>
                <a:gd name="connsiteX3" fmla="*/ 979328 w 6237929"/>
                <a:gd name="connsiteY3" fmla="*/ 3387150 h 3857877"/>
                <a:gd name="connsiteX4" fmla="*/ 2407740 w 6237929"/>
                <a:gd name="connsiteY4" fmla="*/ 3381740 h 3857877"/>
                <a:gd name="connsiteX5" fmla="*/ 2423972 w 6237929"/>
                <a:gd name="connsiteY5" fmla="*/ 2900192 h 3857877"/>
                <a:gd name="connsiteX6" fmla="*/ 3370836 w 6237929"/>
                <a:gd name="connsiteY6" fmla="*/ 2900192 h 3857877"/>
                <a:gd name="connsiteX7" fmla="*/ 3365425 w 6237929"/>
                <a:gd name="connsiteY7" fmla="*/ 2424055 h 3857877"/>
                <a:gd name="connsiteX8" fmla="*/ 5648720 w 6237929"/>
                <a:gd name="connsiteY8" fmla="*/ 1341924 h 3857877"/>
                <a:gd name="connsiteX9" fmla="*/ 5773165 w 6237929"/>
                <a:gd name="connsiteY9" fmla="*/ 48779 h 3857877"/>
                <a:gd name="connsiteX10" fmla="*/ 486959 w 6237929"/>
                <a:gd name="connsiteY10" fmla="*/ 2429465 h 3857877"/>
                <a:gd name="connsiteX11" fmla="*/ 497780 w 6237929"/>
                <a:gd name="connsiteY11" fmla="*/ 2911013 h 3857877"/>
                <a:gd name="connsiteX12" fmla="*/ 0 w 6237929"/>
                <a:gd name="connsiteY12" fmla="*/ 2911013 h 3857877"/>
                <a:gd name="connsiteX0" fmla="*/ 0 w 6861981"/>
                <a:gd name="connsiteY0" fmla="*/ 2970756 h 3917620"/>
                <a:gd name="connsiteX1" fmla="*/ 21643 w 6861981"/>
                <a:gd name="connsiteY1" fmla="*/ 3917620 h 3917620"/>
                <a:gd name="connsiteX2" fmla="*/ 979328 w 6861981"/>
                <a:gd name="connsiteY2" fmla="*/ 3912209 h 3917620"/>
                <a:gd name="connsiteX3" fmla="*/ 979328 w 6861981"/>
                <a:gd name="connsiteY3" fmla="*/ 3446893 h 3917620"/>
                <a:gd name="connsiteX4" fmla="*/ 2407740 w 6861981"/>
                <a:gd name="connsiteY4" fmla="*/ 3441483 h 3917620"/>
                <a:gd name="connsiteX5" fmla="*/ 2423972 w 6861981"/>
                <a:gd name="connsiteY5" fmla="*/ 2959935 h 3917620"/>
                <a:gd name="connsiteX6" fmla="*/ 3370836 w 6861981"/>
                <a:gd name="connsiteY6" fmla="*/ 2959935 h 3917620"/>
                <a:gd name="connsiteX7" fmla="*/ 3365425 w 6861981"/>
                <a:gd name="connsiteY7" fmla="*/ 2483798 h 3917620"/>
                <a:gd name="connsiteX8" fmla="*/ 6631486 w 6861981"/>
                <a:gd name="connsiteY8" fmla="*/ 777824 h 3917620"/>
                <a:gd name="connsiteX9" fmla="*/ 5773165 w 6861981"/>
                <a:gd name="connsiteY9" fmla="*/ 108522 h 3917620"/>
                <a:gd name="connsiteX10" fmla="*/ 486959 w 6861981"/>
                <a:gd name="connsiteY10" fmla="*/ 2489208 h 3917620"/>
                <a:gd name="connsiteX11" fmla="*/ 497780 w 6861981"/>
                <a:gd name="connsiteY11" fmla="*/ 2970756 h 3917620"/>
                <a:gd name="connsiteX12" fmla="*/ 0 w 6861981"/>
                <a:gd name="connsiteY12" fmla="*/ 2970756 h 391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61981" h="3917620">
                  <a:moveTo>
                    <a:pt x="0" y="2970756"/>
                  </a:moveTo>
                  <a:lnTo>
                    <a:pt x="21643" y="3917620"/>
                  </a:lnTo>
                  <a:lnTo>
                    <a:pt x="979328" y="3912209"/>
                  </a:lnTo>
                  <a:lnTo>
                    <a:pt x="979328" y="3446893"/>
                  </a:lnTo>
                  <a:lnTo>
                    <a:pt x="2407740" y="3441483"/>
                  </a:lnTo>
                  <a:lnTo>
                    <a:pt x="2423972" y="2959935"/>
                  </a:lnTo>
                  <a:lnTo>
                    <a:pt x="3370836" y="2959935"/>
                  </a:lnTo>
                  <a:cubicBezTo>
                    <a:pt x="3377149" y="2972560"/>
                    <a:pt x="3365425" y="2721866"/>
                    <a:pt x="3365425" y="2483798"/>
                  </a:cubicBezTo>
                  <a:cubicBezTo>
                    <a:pt x="3653993" y="2146534"/>
                    <a:pt x="5332930" y="2217958"/>
                    <a:pt x="6631486" y="777824"/>
                  </a:cubicBezTo>
                  <a:cubicBezTo>
                    <a:pt x="7237479" y="46485"/>
                    <a:pt x="6542379" y="-150287"/>
                    <a:pt x="5773165" y="108522"/>
                  </a:cubicBezTo>
                  <a:lnTo>
                    <a:pt x="486959" y="2489208"/>
                  </a:lnTo>
                  <a:lnTo>
                    <a:pt x="497780" y="2970756"/>
                  </a:lnTo>
                  <a:lnTo>
                    <a:pt x="0" y="2970756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976470" y="3722943"/>
              <a:ext cx="270770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b="1" dirty="0"/>
                <a:t>Suppression due to</a:t>
              </a:r>
            </a:p>
            <a:p>
              <a:pPr algn="r"/>
              <a:r>
                <a:rPr lang="en-US" sz="2400" b="1" dirty="0"/>
                <a:t>weak-binding or clustering?</a:t>
              </a:r>
              <a:endParaRPr lang="en-AU" sz="2400" b="1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B00EADF-1114-4416-BF8B-006B09E2224F}"/>
              </a:ext>
            </a:extLst>
          </p:cNvPr>
          <p:cNvSpPr txBox="1"/>
          <p:nvPr/>
        </p:nvSpPr>
        <p:spPr>
          <a:xfrm>
            <a:off x="4591151" y="5122014"/>
            <a:ext cx="4552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AME2016, Chinese Physics C41, 030002 (2016)</a:t>
            </a:r>
          </a:p>
        </p:txBody>
      </p:sp>
    </p:spTree>
    <p:extLst>
      <p:ext uri="{BB962C8B-B14F-4D97-AF65-F5344CB8AC3E}">
        <p14:creationId xmlns:p14="http://schemas.microsoft.com/office/powerpoint/2010/main" val="233110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Post breakup acceleration (I)</a:t>
            </a:r>
            <a:endParaRPr lang="en-GB" dirty="0"/>
          </a:p>
        </p:txBody>
      </p:sp>
      <p:sp>
        <p:nvSpPr>
          <p:cNvPr id="61" name="Content Placeholder 60"/>
          <p:cNvSpPr>
            <a:spLocks noGrp="1"/>
          </p:cNvSpPr>
          <p:nvPr>
            <p:ph idx="1"/>
          </p:nvPr>
        </p:nvSpPr>
        <p:spPr>
          <a:xfrm>
            <a:off x="1137699" y="851304"/>
            <a:ext cx="5022281" cy="4141853"/>
          </a:xfrm>
        </p:spPr>
        <p:txBody>
          <a:bodyPr/>
          <a:lstStyle/>
          <a:p>
            <a:pPr marL="0" indent="0">
              <a:buNone/>
            </a:pPr>
            <a:r>
              <a:rPr lang="en-AU" sz="2000" dirty="0"/>
              <a:t>Suppose prompt breakup originates in the 2</a:t>
            </a:r>
            <a:r>
              <a:rPr lang="en-AU" sz="2000" baseline="30000" dirty="0"/>
              <a:t>+</a:t>
            </a:r>
            <a:r>
              <a:rPr lang="en-AU" sz="2000" dirty="0"/>
              <a:t> resonance, with well defined initial </a:t>
            </a:r>
            <a:r>
              <a:rPr lang="en-AU" sz="2000" i="1" dirty="0"/>
              <a:t>E</a:t>
            </a:r>
            <a:r>
              <a:rPr lang="en-AU" sz="2000" i="1" baseline="-25000" dirty="0"/>
              <a:t>x</a:t>
            </a:r>
            <a:r>
              <a:rPr lang="en-AU" sz="2000" dirty="0"/>
              <a:t>:</a:t>
            </a:r>
          </a:p>
          <a:p>
            <a:pPr marL="0" indent="0">
              <a:buNone/>
            </a:pPr>
            <a:endParaRPr lang="en-AU" sz="2000" b="1" dirty="0"/>
          </a:p>
          <a:p>
            <a:pPr marL="0" indent="0">
              <a:buNone/>
            </a:pPr>
            <a:r>
              <a:rPr lang="en-AU" sz="2000" b="1" dirty="0"/>
              <a:t>Sensitivity to target proximity</a:t>
            </a:r>
          </a:p>
          <a:p>
            <a:pPr marL="0" indent="0">
              <a:buNone/>
            </a:pPr>
            <a:endParaRPr lang="en-AU" sz="2000" b="1" dirty="0"/>
          </a:p>
          <a:p>
            <a:r>
              <a:rPr lang="en-AU" sz="2000" dirty="0"/>
              <a:t>Near target gives greater acceleration</a:t>
            </a:r>
          </a:p>
          <a:p>
            <a:r>
              <a:rPr lang="en-AU" sz="2000" dirty="0"/>
              <a:t>Larger changes in final </a:t>
            </a:r>
            <a:r>
              <a:rPr lang="en-AU" sz="2000" i="1" dirty="0" err="1"/>
              <a:t>E</a:t>
            </a:r>
            <a:r>
              <a:rPr lang="en-AU" sz="2000" i="1" baseline="-25000" dirty="0" err="1"/>
              <a:t>rel</a:t>
            </a:r>
            <a:r>
              <a:rPr lang="en-AU" sz="2000" dirty="0"/>
              <a:t> w.r.t </a:t>
            </a:r>
            <a:r>
              <a:rPr lang="en-AU" sz="2000" i="1" dirty="0"/>
              <a:t>E</a:t>
            </a:r>
            <a:r>
              <a:rPr lang="en-AU" sz="2000" i="1" baseline="-25000" dirty="0"/>
              <a:t>x</a:t>
            </a:r>
          </a:p>
          <a:p>
            <a:pPr marL="0" indent="0">
              <a:buNone/>
            </a:pPr>
            <a:endParaRPr lang="en-AU" sz="2000" b="1" dirty="0"/>
          </a:p>
          <a:p>
            <a:r>
              <a:rPr lang="en-AU" sz="2000" dirty="0"/>
              <a:t>Further from target, weaker acceleration</a:t>
            </a:r>
          </a:p>
          <a:p>
            <a:r>
              <a:rPr lang="en-AU" sz="2000" dirty="0"/>
              <a:t>Final </a:t>
            </a:r>
            <a:r>
              <a:rPr lang="en-AU" sz="2000" i="1" dirty="0" err="1"/>
              <a:t>E</a:t>
            </a:r>
            <a:r>
              <a:rPr lang="en-AU" sz="2000" i="1" baseline="-25000" dirty="0" err="1"/>
              <a:t>rel</a:t>
            </a:r>
            <a:r>
              <a:rPr lang="en-AU" sz="2000" dirty="0"/>
              <a:t> closer to of </a:t>
            </a:r>
            <a:r>
              <a:rPr lang="en-AU" sz="2000" i="1" dirty="0"/>
              <a:t>E</a:t>
            </a:r>
            <a:r>
              <a:rPr lang="en-AU" sz="2000" i="1" baseline="-25000" dirty="0"/>
              <a:t>x</a:t>
            </a:r>
          </a:p>
        </p:txBody>
      </p:sp>
      <p:cxnSp>
        <p:nvCxnSpPr>
          <p:cNvPr id="149" name="Straight Connector 148"/>
          <p:cNvCxnSpPr/>
          <p:nvPr/>
        </p:nvCxnSpPr>
        <p:spPr>
          <a:xfrm flipV="1">
            <a:off x="7062933" y="4756747"/>
            <a:ext cx="371431" cy="25764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/>
        </p:nvGrpSpPr>
        <p:grpSpPr>
          <a:xfrm>
            <a:off x="6312001" y="3000003"/>
            <a:ext cx="1826037" cy="2175749"/>
            <a:chOff x="6626979" y="3901947"/>
            <a:chExt cx="2191244" cy="2610899"/>
          </a:xfrm>
        </p:grpSpPr>
        <p:grpSp>
          <p:nvGrpSpPr>
            <p:cNvPr id="64" name="Group 63"/>
            <p:cNvGrpSpPr/>
            <p:nvPr/>
          </p:nvGrpSpPr>
          <p:grpSpPr>
            <a:xfrm>
              <a:off x="6626979" y="4128747"/>
              <a:ext cx="2160000" cy="2384099"/>
              <a:chOff x="6617980" y="1666387"/>
              <a:chExt cx="2160000" cy="2384099"/>
            </a:xfrm>
          </p:grpSpPr>
          <p:grpSp>
            <p:nvGrpSpPr>
              <p:cNvPr id="66" name="Group 65"/>
              <p:cNvGrpSpPr/>
              <p:nvPr/>
            </p:nvGrpSpPr>
            <p:grpSpPr>
              <a:xfrm>
                <a:off x="6617980" y="1666387"/>
                <a:ext cx="2160000" cy="2160000"/>
                <a:chOff x="1320800" y="2950172"/>
                <a:chExt cx="2160000" cy="2160000"/>
              </a:xfrm>
            </p:grpSpPr>
            <p:sp>
              <p:nvSpPr>
                <p:cNvPr id="92" name="Oval 91"/>
                <p:cNvSpPr/>
                <p:nvPr/>
              </p:nvSpPr>
              <p:spPr>
                <a:xfrm>
                  <a:off x="1320800" y="2950172"/>
                  <a:ext cx="2160000" cy="2160000"/>
                </a:xfrm>
                <a:prstGeom prst="ellipse">
                  <a:avLst/>
                </a:prstGeom>
                <a:noFill/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500"/>
                </a:p>
              </p:txBody>
            </p:sp>
            <p:sp>
              <p:nvSpPr>
                <p:cNvPr id="93" name="Oval 92"/>
                <p:cNvSpPr/>
                <p:nvPr/>
              </p:nvSpPr>
              <p:spPr>
                <a:xfrm>
                  <a:off x="1500800" y="3130172"/>
                  <a:ext cx="1800000" cy="1800000"/>
                </a:xfrm>
                <a:prstGeom prst="ellipse">
                  <a:avLst/>
                </a:prstGeom>
                <a:noFill/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500"/>
                </a:p>
              </p:txBody>
            </p:sp>
            <p:sp>
              <p:nvSpPr>
                <p:cNvPr id="94" name="Oval 93"/>
                <p:cNvSpPr/>
                <p:nvPr/>
              </p:nvSpPr>
              <p:spPr>
                <a:xfrm>
                  <a:off x="1680800" y="3310172"/>
                  <a:ext cx="1440000" cy="1440000"/>
                </a:xfrm>
                <a:prstGeom prst="ellipse">
                  <a:avLst/>
                </a:prstGeom>
                <a:noFill/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500"/>
                </a:p>
              </p:txBody>
            </p:sp>
            <p:sp>
              <p:nvSpPr>
                <p:cNvPr id="95" name="Oval 94"/>
                <p:cNvSpPr/>
                <p:nvPr/>
              </p:nvSpPr>
              <p:spPr>
                <a:xfrm>
                  <a:off x="1860800" y="3480727"/>
                  <a:ext cx="1080000" cy="1080000"/>
                </a:xfrm>
                <a:prstGeom prst="ellipse">
                  <a:avLst/>
                </a:prstGeom>
                <a:noFill/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500"/>
                </a:p>
              </p:txBody>
            </p:sp>
            <p:cxnSp>
              <p:nvCxnSpPr>
                <p:cNvPr id="96" name="Straight Connector 95"/>
                <p:cNvCxnSpPr>
                  <a:stCxn id="92" idx="2"/>
                  <a:endCxn id="92" idx="6"/>
                </p:cNvCxnSpPr>
                <p:nvPr/>
              </p:nvCxnSpPr>
              <p:spPr>
                <a:xfrm>
                  <a:off x="1320800" y="4030172"/>
                  <a:ext cx="2160000" cy="0"/>
                </a:xfrm>
                <a:prstGeom prst="line">
                  <a:avLst/>
                </a:prstGeom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>
                  <a:stCxn id="92" idx="0"/>
                  <a:endCxn id="92" idx="4"/>
                </p:cNvCxnSpPr>
                <p:nvPr/>
              </p:nvCxnSpPr>
              <p:spPr>
                <a:xfrm>
                  <a:off x="2400800" y="2950172"/>
                  <a:ext cx="0" cy="2160000"/>
                </a:xfrm>
                <a:prstGeom prst="line">
                  <a:avLst/>
                </a:prstGeom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>
                  <a:stCxn id="92" idx="3"/>
                  <a:endCxn id="92" idx="7"/>
                </p:cNvCxnSpPr>
                <p:nvPr/>
              </p:nvCxnSpPr>
              <p:spPr>
                <a:xfrm flipV="1">
                  <a:off x="1637125" y="3266497"/>
                  <a:ext cx="1527350" cy="1527350"/>
                </a:xfrm>
                <a:prstGeom prst="line">
                  <a:avLst/>
                </a:prstGeom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>
                  <a:stCxn id="92" idx="5"/>
                  <a:endCxn id="92" idx="1"/>
                </p:cNvCxnSpPr>
                <p:nvPr/>
              </p:nvCxnSpPr>
              <p:spPr>
                <a:xfrm flipH="1" flipV="1">
                  <a:off x="1637125" y="3266497"/>
                  <a:ext cx="1527350" cy="1527350"/>
                </a:xfrm>
                <a:prstGeom prst="line">
                  <a:avLst/>
                </a:prstGeom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0" name="Oval 99"/>
                <p:cNvSpPr/>
                <p:nvPr/>
              </p:nvSpPr>
              <p:spPr>
                <a:xfrm>
                  <a:off x="2040800" y="3670172"/>
                  <a:ext cx="720000" cy="720000"/>
                </a:xfrm>
                <a:prstGeom prst="ellipse">
                  <a:avLst/>
                </a:prstGeom>
                <a:noFill/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500"/>
                </a:p>
              </p:txBody>
            </p:sp>
          </p:grpSp>
          <p:grpSp>
            <p:nvGrpSpPr>
              <p:cNvPr id="67" name="Group 66"/>
              <p:cNvGrpSpPr/>
              <p:nvPr/>
            </p:nvGrpSpPr>
            <p:grpSpPr>
              <a:xfrm>
                <a:off x="7538451" y="2573221"/>
                <a:ext cx="333074" cy="354427"/>
                <a:chOff x="2020665" y="4112194"/>
                <a:chExt cx="697594" cy="742317"/>
              </a:xfrm>
            </p:grpSpPr>
            <p:sp>
              <p:nvSpPr>
                <p:cNvPr id="80" name="Oval 56"/>
                <p:cNvSpPr>
                  <a:spLocks noChangeArrowheads="1"/>
                </p:cNvSpPr>
                <p:nvPr/>
              </p:nvSpPr>
              <p:spPr bwMode="auto">
                <a:xfrm>
                  <a:off x="2020665" y="4323726"/>
                  <a:ext cx="305692" cy="2831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00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254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500"/>
                </a:p>
              </p:txBody>
            </p:sp>
            <p:sp>
              <p:nvSpPr>
                <p:cNvPr id="81" name="Oval 59"/>
                <p:cNvSpPr>
                  <a:spLocks noChangeArrowheads="1"/>
                </p:cNvSpPr>
                <p:nvPr/>
              </p:nvSpPr>
              <p:spPr bwMode="auto">
                <a:xfrm>
                  <a:off x="2025530" y="4466107"/>
                  <a:ext cx="305692" cy="2831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0000FF"/>
                    </a:gs>
                  </a:gsLst>
                  <a:path path="shape">
                    <a:fillToRect l="50000" t="50000" r="50000" b="50000"/>
                  </a:path>
                </a:gradFill>
                <a:ln w="254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500"/>
                </a:p>
              </p:txBody>
            </p:sp>
            <p:sp>
              <p:nvSpPr>
                <p:cNvPr id="82" name="Oval 59"/>
                <p:cNvSpPr>
                  <a:spLocks noChangeArrowheads="1"/>
                </p:cNvSpPr>
                <p:nvPr/>
              </p:nvSpPr>
              <p:spPr bwMode="auto">
                <a:xfrm>
                  <a:off x="2225999" y="4571379"/>
                  <a:ext cx="305692" cy="2831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0000FF"/>
                    </a:gs>
                  </a:gsLst>
                  <a:path path="shape">
                    <a:fillToRect l="50000" t="50000" r="50000" b="50000"/>
                  </a:path>
                </a:gradFill>
                <a:ln w="254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500"/>
                </a:p>
              </p:txBody>
            </p:sp>
            <p:sp>
              <p:nvSpPr>
                <p:cNvPr id="83" name="Oval 57"/>
                <p:cNvSpPr>
                  <a:spLocks noChangeArrowheads="1"/>
                </p:cNvSpPr>
                <p:nvPr/>
              </p:nvSpPr>
              <p:spPr bwMode="auto">
                <a:xfrm>
                  <a:off x="2263807" y="4112194"/>
                  <a:ext cx="305692" cy="2831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00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254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500"/>
                </a:p>
              </p:txBody>
            </p:sp>
            <p:sp>
              <p:nvSpPr>
                <p:cNvPr id="84" name="Oval 56"/>
                <p:cNvSpPr>
                  <a:spLocks noChangeArrowheads="1"/>
                </p:cNvSpPr>
                <p:nvPr/>
              </p:nvSpPr>
              <p:spPr bwMode="auto">
                <a:xfrm>
                  <a:off x="2077398" y="4165391"/>
                  <a:ext cx="305692" cy="2831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00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254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500"/>
                </a:p>
              </p:txBody>
            </p:sp>
            <p:sp>
              <p:nvSpPr>
                <p:cNvPr id="85" name="Oval 59"/>
                <p:cNvSpPr>
                  <a:spLocks noChangeArrowheads="1"/>
                </p:cNvSpPr>
                <p:nvPr/>
              </p:nvSpPr>
              <p:spPr bwMode="auto">
                <a:xfrm>
                  <a:off x="2412567" y="4404972"/>
                  <a:ext cx="305692" cy="2831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0000FF"/>
                    </a:gs>
                  </a:gsLst>
                  <a:path path="shape">
                    <a:fillToRect l="50000" t="50000" r="50000" b="50000"/>
                  </a:path>
                </a:gradFill>
                <a:ln w="254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500"/>
                </a:p>
              </p:txBody>
            </p:sp>
            <p:sp>
              <p:nvSpPr>
                <p:cNvPr id="86" name="Oval 59"/>
                <p:cNvSpPr>
                  <a:spLocks noChangeArrowheads="1"/>
                </p:cNvSpPr>
                <p:nvPr/>
              </p:nvSpPr>
              <p:spPr bwMode="auto">
                <a:xfrm>
                  <a:off x="2358356" y="4225049"/>
                  <a:ext cx="305692" cy="2831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0000FF"/>
                    </a:gs>
                  </a:gsLst>
                  <a:path path="shape">
                    <a:fillToRect l="50000" t="50000" r="50000" b="50000"/>
                  </a:path>
                </a:gradFill>
                <a:ln w="254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500"/>
                </a:p>
              </p:txBody>
            </p:sp>
            <p:sp>
              <p:nvSpPr>
                <p:cNvPr id="87" name="Oval 57"/>
                <p:cNvSpPr>
                  <a:spLocks noChangeArrowheads="1"/>
                </p:cNvSpPr>
                <p:nvPr/>
              </p:nvSpPr>
              <p:spPr bwMode="auto">
                <a:xfrm>
                  <a:off x="2131909" y="4490111"/>
                  <a:ext cx="305692" cy="2831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00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254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500"/>
                </a:p>
              </p:txBody>
            </p:sp>
            <p:sp>
              <p:nvSpPr>
                <p:cNvPr id="88" name="Oval 56"/>
                <p:cNvSpPr>
                  <a:spLocks noChangeArrowheads="1"/>
                </p:cNvSpPr>
                <p:nvPr/>
              </p:nvSpPr>
              <p:spPr bwMode="auto">
                <a:xfrm>
                  <a:off x="2336437" y="4323704"/>
                  <a:ext cx="305692" cy="2831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00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254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500"/>
                </a:p>
              </p:txBody>
            </p:sp>
            <p:sp>
              <p:nvSpPr>
                <p:cNvPr id="89" name="Oval 59"/>
                <p:cNvSpPr>
                  <a:spLocks noChangeArrowheads="1"/>
                </p:cNvSpPr>
                <p:nvPr/>
              </p:nvSpPr>
              <p:spPr bwMode="auto">
                <a:xfrm>
                  <a:off x="2309202" y="4472693"/>
                  <a:ext cx="305692" cy="2831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0000FF"/>
                    </a:gs>
                  </a:gsLst>
                  <a:path path="shape">
                    <a:fillToRect l="50000" t="50000" r="50000" b="50000"/>
                  </a:path>
                </a:gradFill>
                <a:ln w="254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500"/>
                </a:p>
              </p:txBody>
            </p:sp>
            <p:sp>
              <p:nvSpPr>
                <p:cNvPr id="90" name="Oval 59"/>
                <p:cNvSpPr>
                  <a:spLocks noChangeArrowheads="1"/>
                </p:cNvSpPr>
                <p:nvPr/>
              </p:nvSpPr>
              <p:spPr bwMode="auto">
                <a:xfrm>
                  <a:off x="2220786" y="4199556"/>
                  <a:ext cx="305692" cy="2831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0000FF"/>
                    </a:gs>
                  </a:gsLst>
                  <a:path path="shape">
                    <a:fillToRect l="50000" t="50000" r="50000" b="50000"/>
                  </a:path>
                </a:gradFill>
                <a:ln w="254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500"/>
                </a:p>
              </p:txBody>
            </p:sp>
            <p:sp>
              <p:nvSpPr>
                <p:cNvPr id="91" name="Oval 57"/>
                <p:cNvSpPr>
                  <a:spLocks noChangeArrowheads="1"/>
                </p:cNvSpPr>
                <p:nvPr/>
              </p:nvSpPr>
              <p:spPr bwMode="auto">
                <a:xfrm>
                  <a:off x="2182320" y="4341122"/>
                  <a:ext cx="305692" cy="2831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00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254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500"/>
                </a:p>
              </p:txBody>
            </p:sp>
          </p:grpSp>
          <p:grpSp>
            <p:nvGrpSpPr>
              <p:cNvPr id="68" name="Group 67"/>
              <p:cNvGrpSpPr/>
              <p:nvPr/>
            </p:nvGrpSpPr>
            <p:grpSpPr>
              <a:xfrm>
                <a:off x="7879664" y="3459970"/>
                <a:ext cx="162168" cy="198806"/>
                <a:chOff x="777294" y="5593556"/>
                <a:chExt cx="459810" cy="563691"/>
              </a:xfrm>
            </p:grpSpPr>
            <p:sp>
              <p:nvSpPr>
                <p:cNvPr id="76" name="Oval 56"/>
                <p:cNvSpPr>
                  <a:spLocks noChangeArrowheads="1"/>
                </p:cNvSpPr>
                <p:nvPr/>
              </p:nvSpPr>
              <p:spPr bwMode="auto">
                <a:xfrm>
                  <a:off x="931412" y="5725126"/>
                  <a:ext cx="305692" cy="28313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00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254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500"/>
                </a:p>
              </p:txBody>
            </p:sp>
            <p:sp>
              <p:nvSpPr>
                <p:cNvPr id="77" name="Oval 59"/>
                <p:cNvSpPr>
                  <a:spLocks noChangeArrowheads="1"/>
                </p:cNvSpPr>
                <p:nvPr/>
              </p:nvSpPr>
              <p:spPr bwMode="auto">
                <a:xfrm>
                  <a:off x="904175" y="5874114"/>
                  <a:ext cx="305692" cy="28313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0000FF"/>
                    </a:gs>
                  </a:gsLst>
                  <a:path path="shape">
                    <a:fillToRect l="50000" t="50000" r="50000" b="50000"/>
                  </a:path>
                </a:gradFill>
                <a:ln w="254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500"/>
                </a:p>
              </p:txBody>
            </p:sp>
            <p:sp>
              <p:nvSpPr>
                <p:cNvPr id="78" name="Oval 59"/>
                <p:cNvSpPr>
                  <a:spLocks noChangeArrowheads="1"/>
                </p:cNvSpPr>
                <p:nvPr/>
              </p:nvSpPr>
              <p:spPr bwMode="auto">
                <a:xfrm>
                  <a:off x="797797" y="5593556"/>
                  <a:ext cx="305692" cy="28313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0000FF"/>
                    </a:gs>
                  </a:gsLst>
                  <a:path path="shape">
                    <a:fillToRect l="50000" t="50000" r="50000" b="50000"/>
                  </a:path>
                </a:gradFill>
                <a:ln w="254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500"/>
                </a:p>
              </p:txBody>
            </p:sp>
            <p:sp>
              <p:nvSpPr>
                <p:cNvPr id="79" name="Oval 57"/>
                <p:cNvSpPr>
                  <a:spLocks noChangeArrowheads="1"/>
                </p:cNvSpPr>
                <p:nvPr/>
              </p:nvSpPr>
              <p:spPr bwMode="auto">
                <a:xfrm>
                  <a:off x="777294" y="5742544"/>
                  <a:ext cx="305692" cy="28313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00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254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500"/>
                </a:p>
              </p:txBody>
            </p:sp>
          </p:grpSp>
          <p:grpSp>
            <p:nvGrpSpPr>
              <p:cNvPr id="69" name="Group 68"/>
              <p:cNvGrpSpPr/>
              <p:nvPr/>
            </p:nvGrpSpPr>
            <p:grpSpPr>
              <a:xfrm>
                <a:off x="7495040" y="3464015"/>
                <a:ext cx="162167" cy="198810"/>
                <a:chOff x="1245995" y="5597828"/>
                <a:chExt cx="459805" cy="563701"/>
              </a:xfrm>
            </p:grpSpPr>
            <p:sp>
              <p:nvSpPr>
                <p:cNvPr id="72" name="Oval 56"/>
                <p:cNvSpPr>
                  <a:spLocks noChangeArrowheads="1"/>
                </p:cNvSpPr>
                <p:nvPr/>
              </p:nvSpPr>
              <p:spPr bwMode="auto">
                <a:xfrm>
                  <a:off x="1400109" y="5729406"/>
                  <a:ext cx="305691" cy="28313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00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254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500"/>
                </a:p>
              </p:txBody>
            </p:sp>
            <p:sp>
              <p:nvSpPr>
                <p:cNvPr id="73" name="Oval 59"/>
                <p:cNvSpPr>
                  <a:spLocks noChangeArrowheads="1"/>
                </p:cNvSpPr>
                <p:nvPr/>
              </p:nvSpPr>
              <p:spPr bwMode="auto">
                <a:xfrm>
                  <a:off x="1372876" y="5878397"/>
                  <a:ext cx="305691" cy="2831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0000FF"/>
                    </a:gs>
                  </a:gsLst>
                  <a:path path="shape">
                    <a:fillToRect l="50000" t="50000" r="50000" b="50000"/>
                  </a:path>
                </a:gradFill>
                <a:ln w="254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500"/>
                </a:p>
              </p:txBody>
            </p:sp>
            <p:sp>
              <p:nvSpPr>
                <p:cNvPr id="74" name="Oval 59"/>
                <p:cNvSpPr>
                  <a:spLocks noChangeArrowheads="1"/>
                </p:cNvSpPr>
                <p:nvPr/>
              </p:nvSpPr>
              <p:spPr bwMode="auto">
                <a:xfrm>
                  <a:off x="1266498" y="5597828"/>
                  <a:ext cx="305691" cy="2831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0000FF"/>
                    </a:gs>
                  </a:gsLst>
                  <a:path path="shape">
                    <a:fillToRect l="50000" t="50000" r="50000" b="50000"/>
                  </a:path>
                </a:gradFill>
                <a:ln w="254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500"/>
                </a:p>
              </p:txBody>
            </p:sp>
            <p:sp>
              <p:nvSpPr>
                <p:cNvPr id="75" name="Oval 57"/>
                <p:cNvSpPr>
                  <a:spLocks noChangeArrowheads="1"/>
                </p:cNvSpPr>
                <p:nvPr/>
              </p:nvSpPr>
              <p:spPr bwMode="auto">
                <a:xfrm>
                  <a:off x="1245995" y="5746818"/>
                  <a:ext cx="305691" cy="2831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00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254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500"/>
                </a:p>
              </p:txBody>
            </p:sp>
          </p:grpSp>
          <p:cxnSp>
            <p:nvCxnSpPr>
              <p:cNvPr id="70" name="Straight Arrow Connector 69"/>
              <p:cNvCxnSpPr/>
              <p:nvPr/>
            </p:nvCxnSpPr>
            <p:spPr>
              <a:xfrm flipH="1">
                <a:off x="7543506" y="3745384"/>
                <a:ext cx="18703" cy="305102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/>
              <p:cNvCxnSpPr/>
              <p:nvPr/>
            </p:nvCxnSpPr>
            <p:spPr>
              <a:xfrm>
                <a:off x="8009962" y="3739024"/>
                <a:ext cx="104892" cy="309987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5" name="Rectangle 64"/>
            <p:cNvSpPr/>
            <p:nvPr/>
          </p:nvSpPr>
          <p:spPr>
            <a:xfrm>
              <a:off x="6649224" y="3901947"/>
              <a:ext cx="2168999" cy="10731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500"/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6312003" y="1500002"/>
            <a:ext cx="1807499" cy="1938578"/>
            <a:chOff x="6575286" y="1686015"/>
            <a:chExt cx="2168999" cy="2326293"/>
          </a:xfrm>
        </p:grpSpPr>
        <p:cxnSp>
          <p:nvCxnSpPr>
            <p:cNvPr id="135" name="Straight Connector 134"/>
            <p:cNvCxnSpPr>
              <a:stCxn id="130" idx="0"/>
              <a:endCxn id="130" idx="4"/>
            </p:cNvCxnSpPr>
            <p:nvPr/>
          </p:nvCxnSpPr>
          <p:spPr>
            <a:xfrm>
              <a:off x="7655286" y="1852308"/>
              <a:ext cx="0" cy="2160000"/>
            </a:xfrm>
            <a:prstGeom prst="line">
              <a:avLst/>
            </a:prstGeom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Oval 137"/>
            <p:cNvSpPr/>
            <p:nvPr/>
          </p:nvSpPr>
          <p:spPr>
            <a:xfrm>
              <a:off x="7295286" y="2572308"/>
              <a:ext cx="720000" cy="720000"/>
            </a:xfrm>
            <a:prstGeom prst="ellipse">
              <a:avLst/>
            </a:prstGeom>
            <a:noFill/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500"/>
            </a:p>
          </p:txBody>
        </p:sp>
        <p:cxnSp>
          <p:nvCxnSpPr>
            <p:cNvPr id="145" name="Straight Connector 144"/>
            <p:cNvCxnSpPr>
              <a:stCxn id="113" idx="6"/>
              <a:endCxn id="117" idx="6"/>
            </p:cNvCxnSpPr>
            <p:nvPr/>
          </p:nvCxnSpPr>
          <p:spPr>
            <a:xfrm flipV="1">
              <a:off x="7459766" y="3205789"/>
              <a:ext cx="445717" cy="30917"/>
            </a:xfrm>
            <a:prstGeom prst="line">
              <a:avLst/>
            </a:prstGeom>
            <a:ln w="158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Oval 129"/>
            <p:cNvSpPr/>
            <p:nvPr/>
          </p:nvSpPr>
          <p:spPr>
            <a:xfrm>
              <a:off x="6575286" y="1852308"/>
              <a:ext cx="2160000" cy="2160000"/>
            </a:xfrm>
            <a:prstGeom prst="ellipse">
              <a:avLst/>
            </a:prstGeom>
            <a:noFill/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500"/>
            </a:p>
          </p:txBody>
        </p:sp>
        <p:sp>
          <p:nvSpPr>
            <p:cNvPr id="131" name="Oval 130"/>
            <p:cNvSpPr/>
            <p:nvPr/>
          </p:nvSpPr>
          <p:spPr>
            <a:xfrm>
              <a:off x="6755286" y="2032308"/>
              <a:ext cx="1800000" cy="1800000"/>
            </a:xfrm>
            <a:prstGeom prst="ellipse">
              <a:avLst/>
            </a:prstGeom>
            <a:noFill/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500"/>
            </a:p>
          </p:txBody>
        </p:sp>
        <p:sp>
          <p:nvSpPr>
            <p:cNvPr id="132" name="Oval 131"/>
            <p:cNvSpPr/>
            <p:nvPr/>
          </p:nvSpPr>
          <p:spPr>
            <a:xfrm>
              <a:off x="6935286" y="2212308"/>
              <a:ext cx="1440000" cy="1440000"/>
            </a:xfrm>
            <a:prstGeom prst="ellipse">
              <a:avLst/>
            </a:prstGeom>
            <a:noFill/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500"/>
            </a:p>
          </p:txBody>
        </p:sp>
        <p:sp>
          <p:nvSpPr>
            <p:cNvPr id="133" name="Oval 132"/>
            <p:cNvSpPr/>
            <p:nvPr/>
          </p:nvSpPr>
          <p:spPr>
            <a:xfrm>
              <a:off x="7115286" y="2382863"/>
              <a:ext cx="1080000" cy="1080000"/>
            </a:xfrm>
            <a:prstGeom prst="ellipse">
              <a:avLst/>
            </a:prstGeom>
            <a:noFill/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500"/>
            </a:p>
          </p:txBody>
        </p:sp>
        <p:cxnSp>
          <p:nvCxnSpPr>
            <p:cNvPr id="134" name="Straight Connector 133"/>
            <p:cNvCxnSpPr>
              <a:stCxn id="130" idx="2"/>
              <a:endCxn id="130" idx="6"/>
            </p:cNvCxnSpPr>
            <p:nvPr/>
          </p:nvCxnSpPr>
          <p:spPr>
            <a:xfrm>
              <a:off x="6575286" y="2932308"/>
              <a:ext cx="2160000" cy="0"/>
            </a:xfrm>
            <a:prstGeom prst="line">
              <a:avLst/>
            </a:prstGeom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>
              <a:stCxn id="130" idx="3"/>
              <a:endCxn id="130" idx="7"/>
            </p:cNvCxnSpPr>
            <p:nvPr/>
          </p:nvCxnSpPr>
          <p:spPr>
            <a:xfrm flipV="1">
              <a:off x="6891611" y="2168633"/>
              <a:ext cx="1527350" cy="1527350"/>
            </a:xfrm>
            <a:prstGeom prst="line">
              <a:avLst/>
            </a:prstGeom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>
              <a:stCxn id="130" idx="5"/>
              <a:endCxn id="130" idx="1"/>
            </p:cNvCxnSpPr>
            <p:nvPr/>
          </p:nvCxnSpPr>
          <p:spPr>
            <a:xfrm flipH="1" flipV="1">
              <a:off x="6891611" y="2168633"/>
              <a:ext cx="1527350" cy="1527350"/>
            </a:xfrm>
            <a:prstGeom prst="line">
              <a:avLst/>
            </a:prstGeom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Oval 56"/>
            <p:cNvSpPr>
              <a:spLocks noChangeArrowheads="1"/>
            </p:cNvSpPr>
            <p:nvPr/>
          </p:nvSpPr>
          <p:spPr bwMode="auto">
            <a:xfrm>
              <a:off x="7495757" y="2860140"/>
              <a:ext cx="145956" cy="135184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119" name="Oval 59"/>
            <p:cNvSpPr>
              <a:spLocks noChangeArrowheads="1"/>
            </p:cNvSpPr>
            <p:nvPr/>
          </p:nvSpPr>
          <p:spPr bwMode="auto">
            <a:xfrm>
              <a:off x="7498080" y="2928121"/>
              <a:ext cx="145956" cy="135184"/>
            </a:xfrm>
            <a:prstGeom prst="ellipse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120" name="Oval 59"/>
            <p:cNvSpPr>
              <a:spLocks noChangeArrowheads="1"/>
            </p:cNvSpPr>
            <p:nvPr/>
          </p:nvSpPr>
          <p:spPr bwMode="auto">
            <a:xfrm>
              <a:off x="7593796" y="2978385"/>
              <a:ext cx="145956" cy="135184"/>
            </a:xfrm>
            <a:prstGeom prst="ellipse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121" name="Oval 57"/>
            <p:cNvSpPr>
              <a:spLocks noChangeArrowheads="1"/>
            </p:cNvSpPr>
            <p:nvPr/>
          </p:nvSpPr>
          <p:spPr bwMode="auto">
            <a:xfrm>
              <a:off x="7611848" y="2759142"/>
              <a:ext cx="145956" cy="135184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122" name="Oval 56"/>
            <p:cNvSpPr>
              <a:spLocks noChangeArrowheads="1"/>
            </p:cNvSpPr>
            <p:nvPr/>
          </p:nvSpPr>
          <p:spPr bwMode="auto">
            <a:xfrm>
              <a:off x="7522845" y="2784541"/>
              <a:ext cx="145956" cy="135184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123" name="Oval 59"/>
            <p:cNvSpPr>
              <a:spLocks noChangeArrowheads="1"/>
            </p:cNvSpPr>
            <p:nvPr/>
          </p:nvSpPr>
          <p:spPr bwMode="auto">
            <a:xfrm>
              <a:off x="7682875" y="2898932"/>
              <a:ext cx="145956" cy="135184"/>
            </a:xfrm>
            <a:prstGeom prst="ellipse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124" name="Oval 59"/>
            <p:cNvSpPr>
              <a:spLocks noChangeArrowheads="1"/>
            </p:cNvSpPr>
            <p:nvPr/>
          </p:nvSpPr>
          <p:spPr bwMode="auto">
            <a:xfrm>
              <a:off x="7656991" y="2813026"/>
              <a:ext cx="145956" cy="135184"/>
            </a:xfrm>
            <a:prstGeom prst="ellipse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125" name="Oval 57"/>
            <p:cNvSpPr>
              <a:spLocks noChangeArrowheads="1"/>
            </p:cNvSpPr>
            <p:nvPr/>
          </p:nvSpPr>
          <p:spPr bwMode="auto">
            <a:xfrm>
              <a:off x="7548872" y="2939582"/>
              <a:ext cx="145956" cy="135184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126" name="Oval 56"/>
            <p:cNvSpPr>
              <a:spLocks noChangeArrowheads="1"/>
            </p:cNvSpPr>
            <p:nvPr/>
          </p:nvSpPr>
          <p:spPr bwMode="auto">
            <a:xfrm>
              <a:off x="7646526" y="2860130"/>
              <a:ext cx="145956" cy="135184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127" name="Oval 59"/>
            <p:cNvSpPr>
              <a:spLocks noChangeArrowheads="1"/>
            </p:cNvSpPr>
            <p:nvPr/>
          </p:nvSpPr>
          <p:spPr bwMode="auto">
            <a:xfrm>
              <a:off x="7633522" y="2931266"/>
              <a:ext cx="145956" cy="135184"/>
            </a:xfrm>
            <a:prstGeom prst="ellipse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128" name="Oval 59"/>
            <p:cNvSpPr>
              <a:spLocks noChangeArrowheads="1"/>
            </p:cNvSpPr>
            <p:nvPr/>
          </p:nvSpPr>
          <p:spPr bwMode="auto">
            <a:xfrm>
              <a:off x="7591307" y="2800854"/>
              <a:ext cx="145956" cy="135184"/>
            </a:xfrm>
            <a:prstGeom prst="ellipse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129" name="Oval 57"/>
            <p:cNvSpPr>
              <a:spLocks noChangeArrowheads="1"/>
            </p:cNvSpPr>
            <p:nvPr/>
          </p:nvSpPr>
          <p:spPr bwMode="auto">
            <a:xfrm>
              <a:off x="7572941" y="2868446"/>
              <a:ext cx="145956" cy="135184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114" name="Oval 56"/>
            <p:cNvSpPr>
              <a:spLocks noChangeArrowheads="1"/>
            </p:cNvSpPr>
            <p:nvPr/>
          </p:nvSpPr>
          <p:spPr bwMode="auto">
            <a:xfrm>
              <a:off x="7852025" y="3149717"/>
              <a:ext cx="107813" cy="99857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115" name="Oval 59"/>
            <p:cNvSpPr>
              <a:spLocks noChangeArrowheads="1"/>
            </p:cNvSpPr>
            <p:nvPr/>
          </p:nvSpPr>
          <p:spPr bwMode="auto">
            <a:xfrm>
              <a:off x="7842420" y="3202263"/>
              <a:ext cx="107813" cy="99857"/>
            </a:xfrm>
            <a:prstGeom prst="ellipse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116" name="Oval 59"/>
            <p:cNvSpPr>
              <a:spLocks noChangeArrowheads="1"/>
            </p:cNvSpPr>
            <p:nvPr/>
          </p:nvSpPr>
          <p:spPr bwMode="auto">
            <a:xfrm>
              <a:off x="7804901" y="3103314"/>
              <a:ext cx="107813" cy="99857"/>
            </a:xfrm>
            <a:prstGeom prst="ellipse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117" name="Oval 57"/>
            <p:cNvSpPr>
              <a:spLocks noChangeArrowheads="1"/>
            </p:cNvSpPr>
            <p:nvPr/>
          </p:nvSpPr>
          <p:spPr bwMode="auto">
            <a:xfrm>
              <a:off x="7797670" y="3155860"/>
              <a:ext cx="107813" cy="99857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110" name="Oval 56"/>
            <p:cNvSpPr>
              <a:spLocks noChangeArrowheads="1"/>
            </p:cNvSpPr>
            <p:nvPr/>
          </p:nvSpPr>
          <p:spPr bwMode="auto">
            <a:xfrm>
              <a:off x="7406308" y="3180634"/>
              <a:ext cx="107813" cy="99857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111" name="Oval 59"/>
            <p:cNvSpPr>
              <a:spLocks noChangeArrowheads="1"/>
            </p:cNvSpPr>
            <p:nvPr/>
          </p:nvSpPr>
          <p:spPr bwMode="auto">
            <a:xfrm>
              <a:off x="7396702" y="3233180"/>
              <a:ext cx="107813" cy="99857"/>
            </a:xfrm>
            <a:prstGeom prst="ellipse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112" name="Oval 59"/>
            <p:cNvSpPr>
              <a:spLocks noChangeArrowheads="1"/>
            </p:cNvSpPr>
            <p:nvPr/>
          </p:nvSpPr>
          <p:spPr bwMode="auto">
            <a:xfrm>
              <a:off x="7359184" y="3134231"/>
              <a:ext cx="107813" cy="99857"/>
            </a:xfrm>
            <a:prstGeom prst="ellipse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113" name="Oval 57"/>
            <p:cNvSpPr>
              <a:spLocks noChangeArrowheads="1"/>
            </p:cNvSpPr>
            <p:nvPr/>
          </p:nvSpPr>
          <p:spPr bwMode="auto">
            <a:xfrm>
              <a:off x="7351953" y="3186777"/>
              <a:ext cx="107813" cy="99857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cxnSp>
          <p:nvCxnSpPr>
            <p:cNvPr id="108" name="Straight Arrow Connector 107"/>
            <p:cNvCxnSpPr/>
            <p:nvPr/>
          </p:nvCxnSpPr>
          <p:spPr>
            <a:xfrm flipH="1">
              <a:off x="6949254" y="3333037"/>
              <a:ext cx="447448" cy="61318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/>
            <p:nvPr/>
          </p:nvCxnSpPr>
          <p:spPr>
            <a:xfrm>
              <a:off x="7912714" y="3333037"/>
              <a:ext cx="411281" cy="67927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Rectangle 102"/>
            <p:cNvSpPr/>
            <p:nvPr/>
          </p:nvSpPr>
          <p:spPr>
            <a:xfrm>
              <a:off x="6575286" y="1686015"/>
              <a:ext cx="2168999" cy="10731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500"/>
            </a:p>
          </p:txBody>
        </p:sp>
      </p:grpSp>
    </p:spTree>
    <p:extLst>
      <p:ext uri="{BB962C8B-B14F-4D97-AF65-F5344CB8AC3E}">
        <p14:creationId xmlns:p14="http://schemas.microsoft.com/office/powerpoint/2010/main" val="18108425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Post breakup acceleration (II)</a:t>
            </a:r>
            <a:endParaRPr lang="en-GB" dirty="0"/>
          </a:p>
        </p:txBody>
      </p:sp>
      <p:sp>
        <p:nvSpPr>
          <p:cNvPr id="55" name="Content Placeholder 60"/>
          <p:cNvSpPr>
            <a:spLocks noGrp="1"/>
          </p:cNvSpPr>
          <p:nvPr>
            <p:ph idx="1"/>
          </p:nvPr>
        </p:nvSpPr>
        <p:spPr>
          <a:xfrm>
            <a:off x="1137002" y="856126"/>
            <a:ext cx="4980834" cy="4434809"/>
          </a:xfrm>
        </p:spPr>
        <p:txBody>
          <a:bodyPr/>
          <a:lstStyle/>
          <a:p>
            <a:pPr marL="0" indent="0">
              <a:buNone/>
            </a:pPr>
            <a:r>
              <a:rPr lang="en-AU" sz="2000" dirty="0"/>
              <a:t>Suppose prompt breakup originates in the 2</a:t>
            </a:r>
            <a:r>
              <a:rPr lang="en-AU" sz="2000" baseline="30000" dirty="0"/>
              <a:t>+</a:t>
            </a:r>
            <a:r>
              <a:rPr lang="en-AU" sz="2000" dirty="0"/>
              <a:t> resonance, with well defined initial </a:t>
            </a:r>
            <a:r>
              <a:rPr lang="en-AU" sz="2000" i="1" dirty="0"/>
              <a:t>E</a:t>
            </a:r>
            <a:r>
              <a:rPr lang="en-AU" sz="2000" i="1" baseline="-25000" dirty="0"/>
              <a:t>x</a:t>
            </a:r>
            <a:r>
              <a:rPr lang="en-AU" sz="2000" dirty="0"/>
              <a:t>:</a:t>
            </a:r>
          </a:p>
          <a:p>
            <a:pPr marL="0" indent="0">
              <a:buNone/>
            </a:pPr>
            <a:endParaRPr lang="en-AU" sz="2000" b="1" dirty="0"/>
          </a:p>
          <a:p>
            <a:pPr marL="0" indent="0">
              <a:buNone/>
            </a:pPr>
            <a:r>
              <a:rPr lang="en-AU" sz="2000" b="1" dirty="0"/>
              <a:t>Sensitivity to orientation</a:t>
            </a:r>
          </a:p>
          <a:p>
            <a:pPr marL="0" indent="0">
              <a:buNone/>
            </a:pPr>
            <a:endParaRPr lang="en-AU" sz="2000" b="1" dirty="0"/>
          </a:p>
          <a:p>
            <a:r>
              <a:rPr lang="en-AU" sz="2000" dirty="0"/>
              <a:t>Aligned perpendicular to the target field, leads to larger </a:t>
            </a:r>
            <a:r>
              <a:rPr lang="en-AU" sz="2000" i="1" dirty="0" err="1"/>
              <a:t>E</a:t>
            </a:r>
            <a:r>
              <a:rPr lang="en-AU" sz="2000" i="1" baseline="-25000" dirty="0" err="1"/>
              <a:t>rel</a:t>
            </a:r>
            <a:endParaRPr lang="en-AU" sz="2000" i="1" baseline="-25000" dirty="0"/>
          </a:p>
          <a:p>
            <a:endParaRPr lang="en-AU" sz="2000" b="1" i="1" baseline="-25000" dirty="0"/>
          </a:p>
          <a:p>
            <a:r>
              <a:rPr lang="en-AU" sz="2000" dirty="0"/>
              <a:t>Aligned parallel to the target field, acceleration tells to reduce the final relative energy </a:t>
            </a:r>
            <a:r>
              <a:rPr lang="en-AU" sz="2000" i="1" dirty="0" err="1"/>
              <a:t>E</a:t>
            </a:r>
            <a:r>
              <a:rPr lang="en-AU" sz="2000" i="1" baseline="-25000" dirty="0" err="1"/>
              <a:t>rel</a:t>
            </a:r>
            <a:endParaRPr lang="en-AU" sz="2000" i="1" baseline="-25000" dirty="0"/>
          </a:p>
          <a:p>
            <a:pPr marL="0" indent="0">
              <a:buNone/>
            </a:pPr>
            <a:endParaRPr lang="en-AU" sz="2000" b="1" dirty="0"/>
          </a:p>
          <a:p>
            <a:pPr marL="0" indent="0">
              <a:buNone/>
            </a:pPr>
            <a:endParaRPr lang="en-GB" sz="2000" dirty="0"/>
          </a:p>
        </p:txBody>
      </p:sp>
      <p:grpSp>
        <p:nvGrpSpPr>
          <p:cNvPr id="131" name="Group 130"/>
          <p:cNvGrpSpPr/>
          <p:nvPr/>
        </p:nvGrpSpPr>
        <p:grpSpPr>
          <a:xfrm>
            <a:off x="6312001" y="3000000"/>
            <a:ext cx="1826037" cy="2060588"/>
            <a:chOff x="6645396" y="3693433"/>
            <a:chExt cx="2191244" cy="2472706"/>
          </a:xfrm>
        </p:grpSpPr>
        <p:grpSp>
          <p:nvGrpSpPr>
            <p:cNvPr id="130" name="Group 129"/>
            <p:cNvGrpSpPr/>
            <p:nvPr/>
          </p:nvGrpSpPr>
          <p:grpSpPr>
            <a:xfrm>
              <a:off x="6645396" y="3920233"/>
              <a:ext cx="2160000" cy="2245906"/>
              <a:chOff x="6645396" y="3920233"/>
              <a:chExt cx="2160000" cy="2245906"/>
            </a:xfrm>
          </p:grpSpPr>
          <p:cxnSp>
            <p:nvCxnSpPr>
              <p:cNvPr id="126" name="Straight Connector 125"/>
              <p:cNvCxnSpPr>
                <a:endCxn id="92" idx="7"/>
              </p:cNvCxnSpPr>
              <p:nvPr/>
            </p:nvCxnSpPr>
            <p:spPr>
              <a:xfrm flipV="1">
                <a:off x="7626290" y="5334660"/>
                <a:ext cx="218629" cy="379996"/>
              </a:xfrm>
              <a:prstGeom prst="line">
                <a:avLst/>
              </a:prstGeom>
              <a:ln w="158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Oval 104"/>
              <p:cNvSpPr/>
              <p:nvPr/>
            </p:nvSpPr>
            <p:spPr>
              <a:xfrm>
                <a:off x="6645396" y="3920233"/>
                <a:ext cx="2160000" cy="2160000"/>
              </a:xfrm>
              <a:prstGeom prst="ellipse">
                <a:avLst/>
              </a:prstGeom>
              <a:noFill/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500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6825396" y="4100233"/>
                <a:ext cx="1800000" cy="1800000"/>
              </a:xfrm>
              <a:prstGeom prst="ellipse">
                <a:avLst/>
              </a:prstGeom>
              <a:noFill/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500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7005396" y="4280233"/>
                <a:ext cx="1440000" cy="1440000"/>
              </a:xfrm>
              <a:prstGeom prst="ellipse">
                <a:avLst/>
              </a:prstGeom>
              <a:noFill/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500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7185396" y="4450788"/>
                <a:ext cx="1080000" cy="1080000"/>
              </a:xfrm>
              <a:prstGeom prst="ellipse">
                <a:avLst/>
              </a:prstGeom>
              <a:noFill/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500"/>
              </a:p>
            </p:txBody>
          </p:sp>
          <p:cxnSp>
            <p:nvCxnSpPr>
              <p:cNvPr id="109" name="Straight Connector 108"/>
              <p:cNvCxnSpPr>
                <a:stCxn id="105" idx="2"/>
                <a:endCxn id="105" idx="6"/>
              </p:cNvCxnSpPr>
              <p:nvPr/>
            </p:nvCxnSpPr>
            <p:spPr>
              <a:xfrm>
                <a:off x="6645396" y="5000233"/>
                <a:ext cx="2160000" cy="0"/>
              </a:xfrm>
              <a:prstGeom prst="line">
                <a:avLst/>
              </a:prstGeom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>
                <a:stCxn id="105" idx="0"/>
                <a:endCxn id="105" idx="4"/>
              </p:cNvCxnSpPr>
              <p:nvPr/>
            </p:nvCxnSpPr>
            <p:spPr>
              <a:xfrm>
                <a:off x="7725396" y="3920233"/>
                <a:ext cx="0" cy="2160000"/>
              </a:xfrm>
              <a:prstGeom prst="line">
                <a:avLst/>
              </a:prstGeom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>
                <a:stCxn id="105" idx="3"/>
                <a:endCxn id="105" idx="7"/>
              </p:cNvCxnSpPr>
              <p:nvPr/>
            </p:nvCxnSpPr>
            <p:spPr>
              <a:xfrm flipV="1">
                <a:off x="6961721" y="4236558"/>
                <a:ext cx="1527350" cy="1527350"/>
              </a:xfrm>
              <a:prstGeom prst="line">
                <a:avLst/>
              </a:prstGeom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>
                <a:stCxn id="105" idx="5"/>
                <a:endCxn id="105" idx="1"/>
              </p:cNvCxnSpPr>
              <p:nvPr/>
            </p:nvCxnSpPr>
            <p:spPr>
              <a:xfrm flipH="1" flipV="1">
                <a:off x="6961721" y="4236558"/>
                <a:ext cx="1527350" cy="1527350"/>
              </a:xfrm>
              <a:prstGeom prst="line">
                <a:avLst/>
              </a:prstGeom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Oval 112"/>
              <p:cNvSpPr/>
              <p:nvPr/>
            </p:nvSpPr>
            <p:spPr>
              <a:xfrm>
                <a:off x="7365396" y="4640233"/>
                <a:ext cx="720000" cy="720000"/>
              </a:xfrm>
              <a:prstGeom prst="ellipse">
                <a:avLst/>
              </a:prstGeom>
              <a:noFill/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500"/>
              </a:p>
            </p:txBody>
          </p:sp>
          <p:sp>
            <p:nvSpPr>
              <p:cNvPr id="93" name="Oval 56"/>
              <p:cNvSpPr>
                <a:spLocks noChangeArrowheads="1"/>
              </p:cNvSpPr>
              <p:nvPr/>
            </p:nvSpPr>
            <p:spPr bwMode="auto">
              <a:xfrm>
                <a:off x="7565867" y="4928065"/>
                <a:ext cx="145956" cy="135184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25400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500"/>
              </a:p>
            </p:txBody>
          </p:sp>
          <p:sp>
            <p:nvSpPr>
              <p:cNvPr id="94" name="Oval 59"/>
              <p:cNvSpPr>
                <a:spLocks noChangeArrowheads="1"/>
              </p:cNvSpPr>
              <p:nvPr/>
            </p:nvSpPr>
            <p:spPr bwMode="auto">
              <a:xfrm>
                <a:off x="7568190" y="4996046"/>
                <a:ext cx="145956" cy="135184"/>
              </a:xfrm>
              <a:prstGeom prst="ellipse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25400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500"/>
              </a:p>
            </p:txBody>
          </p:sp>
          <p:sp>
            <p:nvSpPr>
              <p:cNvPr id="95" name="Oval 59"/>
              <p:cNvSpPr>
                <a:spLocks noChangeArrowheads="1"/>
              </p:cNvSpPr>
              <p:nvPr/>
            </p:nvSpPr>
            <p:spPr bwMode="auto">
              <a:xfrm>
                <a:off x="7663906" y="5046310"/>
                <a:ext cx="145956" cy="135184"/>
              </a:xfrm>
              <a:prstGeom prst="ellipse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25400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500"/>
              </a:p>
            </p:txBody>
          </p:sp>
          <p:sp>
            <p:nvSpPr>
              <p:cNvPr id="96" name="Oval 57"/>
              <p:cNvSpPr>
                <a:spLocks noChangeArrowheads="1"/>
              </p:cNvSpPr>
              <p:nvPr/>
            </p:nvSpPr>
            <p:spPr bwMode="auto">
              <a:xfrm>
                <a:off x="7681958" y="4827067"/>
                <a:ext cx="145956" cy="135184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25400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500"/>
              </a:p>
            </p:txBody>
          </p:sp>
          <p:sp>
            <p:nvSpPr>
              <p:cNvPr id="97" name="Oval 56"/>
              <p:cNvSpPr>
                <a:spLocks noChangeArrowheads="1"/>
              </p:cNvSpPr>
              <p:nvPr/>
            </p:nvSpPr>
            <p:spPr bwMode="auto">
              <a:xfrm>
                <a:off x="7592955" y="4852466"/>
                <a:ext cx="145956" cy="135184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25400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500"/>
              </a:p>
            </p:txBody>
          </p:sp>
          <p:sp>
            <p:nvSpPr>
              <p:cNvPr id="98" name="Oval 59"/>
              <p:cNvSpPr>
                <a:spLocks noChangeArrowheads="1"/>
              </p:cNvSpPr>
              <p:nvPr/>
            </p:nvSpPr>
            <p:spPr bwMode="auto">
              <a:xfrm>
                <a:off x="7752985" y="4966857"/>
                <a:ext cx="145956" cy="135184"/>
              </a:xfrm>
              <a:prstGeom prst="ellipse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25400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500"/>
              </a:p>
            </p:txBody>
          </p:sp>
          <p:sp>
            <p:nvSpPr>
              <p:cNvPr id="99" name="Oval 59"/>
              <p:cNvSpPr>
                <a:spLocks noChangeArrowheads="1"/>
              </p:cNvSpPr>
              <p:nvPr/>
            </p:nvSpPr>
            <p:spPr bwMode="auto">
              <a:xfrm>
                <a:off x="7727101" y="4880951"/>
                <a:ext cx="145956" cy="135184"/>
              </a:xfrm>
              <a:prstGeom prst="ellipse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25400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500"/>
              </a:p>
            </p:txBody>
          </p:sp>
          <p:sp>
            <p:nvSpPr>
              <p:cNvPr id="100" name="Oval 57"/>
              <p:cNvSpPr>
                <a:spLocks noChangeArrowheads="1"/>
              </p:cNvSpPr>
              <p:nvPr/>
            </p:nvSpPr>
            <p:spPr bwMode="auto">
              <a:xfrm>
                <a:off x="7618982" y="5007507"/>
                <a:ext cx="145956" cy="135184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25400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500"/>
              </a:p>
            </p:txBody>
          </p:sp>
          <p:sp>
            <p:nvSpPr>
              <p:cNvPr id="101" name="Oval 56"/>
              <p:cNvSpPr>
                <a:spLocks noChangeArrowheads="1"/>
              </p:cNvSpPr>
              <p:nvPr/>
            </p:nvSpPr>
            <p:spPr bwMode="auto">
              <a:xfrm>
                <a:off x="7716636" y="4928055"/>
                <a:ext cx="145956" cy="135184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25400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500"/>
              </a:p>
            </p:txBody>
          </p:sp>
          <p:sp>
            <p:nvSpPr>
              <p:cNvPr id="102" name="Oval 59"/>
              <p:cNvSpPr>
                <a:spLocks noChangeArrowheads="1"/>
              </p:cNvSpPr>
              <p:nvPr/>
            </p:nvSpPr>
            <p:spPr bwMode="auto">
              <a:xfrm>
                <a:off x="7703632" y="4999191"/>
                <a:ext cx="145956" cy="135184"/>
              </a:xfrm>
              <a:prstGeom prst="ellipse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25400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500"/>
              </a:p>
            </p:txBody>
          </p:sp>
          <p:sp>
            <p:nvSpPr>
              <p:cNvPr id="103" name="Oval 59"/>
              <p:cNvSpPr>
                <a:spLocks noChangeArrowheads="1"/>
              </p:cNvSpPr>
              <p:nvPr/>
            </p:nvSpPr>
            <p:spPr bwMode="auto">
              <a:xfrm>
                <a:off x="7661417" y="4868779"/>
                <a:ext cx="145956" cy="135184"/>
              </a:xfrm>
              <a:prstGeom prst="ellipse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25400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500"/>
              </a:p>
            </p:txBody>
          </p:sp>
          <p:sp>
            <p:nvSpPr>
              <p:cNvPr id="104" name="Oval 57"/>
              <p:cNvSpPr>
                <a:spLocks noChangeArrowheads="1"/>
              </p:cNvSpPr>
              <p:nvPr/>
            </p:nvSpPr>
            <p:spPr bwMode="auto">
              <a:xfrm>
                <a:off x="7643051" y="4936371"/>
                <a:ext cx="145956" cy="135184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25400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500"/>
              </a:p>
            </p:txBody>
          </p:sp>
          <p:sp>
            <p:nvSpPr>
              <p:cNvPr id="89" name="Oval 56"/>
              <p:cNvSpPr>
                <a:spLocks noChangeArrowheads="1"/>
              </p:cNvSpPr>
              <p:nvPr/>
            </p:nvSpPr>
            <p:spPr bwMode="auto">
              <a:xfrm>
                <a:off x="7807250" y="5313893"/>
                <a:ext cx="107813" cy="99857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25400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500"/>
              </a:p>
            </p:txBody>
          </p:sp>
          <p:sp>
            <p:nvSpPr>
              <p:cNvPr id="90" name="Oval 59"/>
              <p:cNvSpPr>
                <a:spLocks noChangeArrowheads="1"/>
              </p:cNvSpPr>
              <p:nvPr/>
            </p:nvSpPr>
            <p:spPr bwMode="auto">
              <a:xfrm>
                <a:off x="7797644" y="5366439"/>
                <a:ext cx="107813" cy="99857"/>
              </a:xfrm>
              <a:prstGeom prst="ellipse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25400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500"/>
              </a:p>
            </p:txBody>
          </p:sp>
          <p:sp>
            <p:nvSpPr>
              <p:cNvPr id="91" name="Oval 59"/>
              <p:cNvSpPr>
                <a:spLocks noChangeArrowheads="1"/>
              </p:cNvSpPr>
              <p:nvPr/>
            </p:nvSpPr>
            <p:spPr bwMode="auto">
              <a:xfrm>
                <a:off x="7760126" y="5267490"/>
                <a:ext cx="107813" cy="99857"/>
              </a:xfrm>
              <a:prstGeom prst="ellipse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25400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500"/>
              </a:p>
            </p:txBody>
          </p:sp>
          <p:sp>
            <p:nvSpPr>
              <p:cNvPr id="92" name="Oval 57"/>
              <p:cNvSpPr>
                <a:spLocks noChangeArrowheads="1"/>
              </p:cNvSpPr>
              <p:nvPr/>
            </p:nvSpPr>
            <p:spPr bwMode="auto">
              <a:xfrm>
                <a:off x="7752895" y="5320036"/>
                <a:ext cx="107813" cy="99857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25400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500"/>
              </a:p>
            </p:txBody>
          </p:sp>
          <p:sp>
            <p:nvSpPr>
              <p:cNvPr id="85" name="Oval 56"/>
              <p:cNvSpPr>
                <a:spLocks noChangeArrowheads="1"/>
              </p:cNvSpPr>
              <p:nvPr/>
            </p:nvSpPr>
            <p:spPr bwMode="auto">
              <a:xfrm>
                <a:off x="7599096" y="5670093"/>
                <a:ext cx="107813" cy="99858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25400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500"/>
              </a:p>
            </p:txBody>
          </p:sp>
          <p:sp>
            <p:nvSpPr>
              <p:cNvPr id="86" name="Oval 59"/>
              <p:cNvSpPr>
                <a:spLocks noChangeArrowheads="1"/>
              </p:cNvSpPr>
              <p:nvPr/>
            </p:nvSpPr>
            <p:spPr bwMode="auto">
              <a:xfrm>
                <a:off x="7589491" y="5722640"/>
                <a:ext cx="107813" cy="99857"/>
              </a:xfrm>
              <a:prstGeom prst="ellipse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25400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500"/>
              </a:p>
            </p:txBody>
          </p:sp>
          <p:sp>
            <p:nvSpPr>
              <p:cNvPr id="87" name="Oval 59"/>
              <p:cNvSpPr>
                <a:spLocks noChangeArrowheads="1"/>
              </p:cNvSpPr>
              <p:nvPr/>
            </p:nvSpPr>
            <p:spPr bwMode="auto">
              <a:xfrm>
                <a:off x="7551973" y="5623687"/>
                <a:ext cx="107813" cy="99857"/>
              </a:xfrm>
              <a:prstGeom prst="ellipse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25400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500"/>
              </a:p>
            </p:txBody>
          </p:sp>
          <p:sp>
            <p:nvSpPr>
              <p:cNvPr id="88" name="Oval 57"/>
              <p:cNvSpPr>
                <a:spLocks noChangeArrowheads="1"/>
              </p:cNvSpPr>
              <p:nvPr/>
            </p:nvSpPr>
            <p:spPr bwMode="auto">
              <a:xfrm>
                <a:off x="7544742" y="5676234"/>
                <a:ext cx="107813" cy="99857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25400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500"/>
              </a:p>
            </p:txBody>
          </p:sp>
          <p:cxnSp>
            <p:nvCxnSpPr>
              <p:cNvPr id="83" name="Straight Arrow Connector 82"/>
              <p:cNvCxnSpPr/>
              <p:nvPr/>
            </p:nvCxnSpPr>
            <p:spPr>
              <a:xfrm flipH="1">
                <a:off x="7589491" y="5861037"/>
                <a:ext cx="18703" cy="305102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83"/>
              <p:cNvCxnSpPr/>
              <p:nvPr/>
            </p:nvCxnSpPr>
            <p:spPr>
              <a:xfrm>
                <a:off x="7897487" y="5520347"/>
                <a:ext cx="172016" cy="513545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6" name="Rectangle 115"/>
            <p:cNvSpPr/>
            <p:nvPr/>
          </p:nvSpPr>
          <p:spPr>
            <a:xfrm>
              <a:off x="6667641" y="3693433"/>
              <a:ext cx="2168999" cy="10731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500"/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6312003" y="1500003"/>
            <a:ext cx="1807499" cy="2037181"/>
            <a:chOff x="6575286" y="1686015"/>
            <a:chExt cx="2168999" cy="2444617"/>
          </a:xfrm>
        </p:grpSpPr>
        <p:sp>
          <p:nvSpPr>
            <p:cNvPr id="56" name="Oval 55"/>
            <p:cNvSpPr/>
            <p:nvPr/>
          </p:nvSpPr>
          <p:spPr>
            <a:xfrm>
              <a:off x="6575286" y="1852308"/>
              <a:ext cx="2160000" cy="2160000"/>
            </a:xfrm>
            <a:prstGeom prst="ellipse">
              <a:avLst/>
            </a:prstGeom>
            <a:noFill/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500"/>
            </a:p>
          </p:txBody>
        </p:sp>
        <p:cxnSp>
          <p:nvCxnSpPr>
            <p:cNvPr id="62" name="Straight Connector 61"/>
            <p:cNvCxnSpPr>
              <a:stCxn id="56" idx="0"/>
              <a:endCxn id="56" idx="4"/>
            </p:cNvCxnSpPr>
            <p:nvPr/>
          </p:nvCxnSpPr>
          <p:spPr>
            <a:xfrm>
              <a:off x="7655286" y="1852308"/>
              <a:ext cx="0" cy="2160000"/>
            </a:xfrm>
            <a:prstGeom prst="line">
              <a:avLst/>
            </a:prstGeom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>
              <a:endCxn id="35" idx="6"/>
            </p:cNvCxnSpPr>
            <p:nvPr/>
          </p:nvCxnSpPr>
          <p:spPr>
            <a:xfrm flipV="1">
              <a:off x="7358652" y="3462066"/>
              <a:ext cx="558333" cy="15158"/>
            </a:xfrm>
            <a:prstGeom prst="line">
              <a:avLst/>
            </a:prstGeom>
            <a:ln w="158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Oval 56"/>
            <p:cNvSpPr/>
            <p:nvPr/>
          </p:nvSpPr>
          <p:spPr>
            <a:xfrm>
              <a:off x="6755286" y="2032308"/>
              <a:ext cx="1800000" cy="1800000"/>
            </a:xfrm>
            <a:prstGeom prst="ellipse">
              <a:avLst/>
            </a:prstGeom>
            <a:noFill/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500"/>
            </a:p>
          </p:txBody>
        </p:sp>
        <p:sp>
          <p:nvSpPr>
            <p:cNvPr id="58" name="Oval 57"/>
            <p:cNvSpPr/>
            <p:nvPr/>
          </p:nvSpPr>
          <p:spPr>
            <a:xfrm>
              <a:off x="6935286" y="2212308"/>
              <a:ext cx="1440000" cy="1440000"/>
            </a:xfrm>
            <a:prstGeom prst="ellipse">
              <a:avLst/>
            </a:prstGeom>
            <a:noFill/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500"/>
            </a:p>
          </p:txBody>
        </p:sp>
        <p:sp>
          <p:nvSpPr>
            <p:cNvPr id="59" name="Oval 58"/>
            <p:cNvSpPr/>
            <p:nvPr/>
          </p:nvSpPr>
          <p:spPr>
            <a:xfrm>
              <a:off x="7115286" y="2382863"/>
              <a:ext cx="1080000" cy="1080000"/>
            </a:xfrm>
            <a:prstGeom prst="ellipse">
              <a:avLst/>
            </a:prstGeom>
            <a:noFill/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500"/>
            </a:p>
          </p:txBody>
        </p:sp>
        <p:cxnSp>
          <p:nvCxnSpPr>
            <p:cNvPr id="61" name="Straight Connector 60"/>
            <p:cNvCxnSpPr>
              <a:stCxn id="56" idx="2"/>
              <a:endCxn id="56" idx="6"/>
            </p:cNvCxnSpPr>
            <p:nvPr/>
          </p:nvCxnSpPr>
          <p:spPr>
            <a:xfrm>
              <a:off x="6575286" y="2932308"/>
              <a:ext cx="2160000" cy="0"/>
            </a:xfrm>
            <a:prstGeom prst="line">
              <a:avLst/>
            </a:prstGeom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56" idx="3"/>
              <a:endCxn id="56" idx="7"/>
            </p:cNvCxnSpPr>
            <p:nvPr/>
          </p:nvCxnSpPr>
          <p:spPr>
            <a:xfrm flipV="1">
              <a:off x="6891611" y="2168633"/>
              <a:ext cx="1527350" cy="1527350"/>
            </a:xfrm>
            <a:prstGeom prst="line">
              <a:avLst/>
            </a:prstGeom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56" idx="5"/>
              <a:endCxn id="56" idx="1"/>
            </p:cNvCxnSpPr>
            <p:nvPr/>
          </p:nvCxnSpPr>
          <p:spPr>
            <a:xfrm flipH="1" flipV="1">
              <a:off x="6891611" y="2168633"/>
              <a:ext cx="1527350" cy="1527350"/>
            </a:xfrm>
            <a:prstGeom prst="line">
              <a:avLst/>
            </a:prstGeom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Oval 71"/>
            <p:cNvSpPr/>
            <p:nvPr/>
          </p:nvSpPr>
          <p:spPr>
            <a:xfrm>
              <a:off x="7295286" y="2572308"/>
              <a:ext cx="720000" cy="720000"/>
            </a:xfrm>
            <a:prstGeom prst="ellipse">
              <a:avLst/>
            </a:prstGeom>
            <a:noFill/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500"/>
            </a:p>
          </p:txBody>
        </p:sp>
        <p:sp>
          <p:nvSpPr>
            <p:cNvPr id="6" name="Oval 56"/>
            <p:cNvSpPr>
              <a:spLocks noChangeArrowheads="1"/>
            </p:cNvSpPr>
            <p:nvPr/>
          </p:nvSpPr>
          <p:spPr bwMode="auto">
            <a:xfrm>
              <a:off x="7495757" y="2860140"/>
              <a:ext cx="145956" cy="135184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7" name="Oval 59"/>
            <p:cNvSpPr>
              <a:spLocks noChangeArrowheads="1"/>
            </p:cNvSpPr>
            <p:nvPr/>
          </p:nvSpPr>
          <p:spPr bwMode="auto">
            <a:xfrm>
              <a:off x="7498080" y="2928121"/>
              <a:ext cx="145956" cy="135184"/>
            </a:xfrm>
            <a:prstGeom prst="ellipse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8" name="Oval 59"/>
            <p:cNvSpPr>
              <a:spLocks noChangeArrowheads="1"/>
            </p:cNvSpPr>
            <p:nvPr/>
          </p:nvSpPr>
          <p:spPr bwMode="auto">
            <a:xfrm>
              <a:off x="7593796" y="2978385"/>
              <a:ext cx="145956" cy="135184"/>
            </a:xfrm>
            <a:prstGeom prst="ellipse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9" name="Oval 57"/>
            <p:cNvSpPr>
              <a:spLocks noChangeArrowheads="1"/>
            </p:cNvSpPr>
            <p:nvPr/>
          </p:nvSpPr>
          <p:spPr bwMode="auto">
            <a:xfrm>
              <a:off x="7611848" y="2759142"/>
              <a:ext cx="145956" cy="135184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10" name="Oval 56"/>
            <p:cNvSpPr>
              <a:spLocks noChangeArrowheads="1"/>
            </p:cNvSpPr>
            <p:nvPr/>
          </p:nvSpPr>
          <p:spPr bwMode="auto">
            <a:xfrm>
              <a:off x="7522845" y="2784541"/>
              <a:ext cx="145956" cy="135184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11" name="Oval 59"/>
            <p:cNvSpPr>
              <a:spLocks noChangeArrowheads="1"/>
            </p:cNvSpPr>
            <p:nvPr/>
          </p:nvSpPr>
          <p:spPr bwMode="auto">
            <a:xfrm>
              <a:off x="7682875" y="2898932"/>
              <a:ext cx="145956" cy="135184"/>
            </a:xfrm>
            <a:prstGeom prst="ellipse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12" name="Oval 59"/>
            <p:cNvSpPr>
              <a:spLocks noChangeArrowheads="1"/>
            </p:cNvSpPr>
            <p:nvPr/>
          </p:nvSpPr>
          <p:spPr bwMode="auto">
            <a:xfrm>
              <a:off x="7656991" y="2813026"/>
              <a:ext cx="145956" cy="135184"/>
            </a:xfrm>
            <a:prstGeom prst="ellipse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13" name="Oval 57"/>
            <p:cNvSpPr>
              <a:spLocks noChangeArrowheads="1"/>
            </p:cNvSpPr>
            <p:nvPr/>
          </p:nvSpPr>
          <p:spPr bwMode="auto">
            <a:xfrm>
              <a:off x="7548872" y="2939582"/>
              <a:ext cx="145956" cy="135184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14" name="Oval 56"/>
            <p:cNvSpPr>
              <a:spLocks noChangeArrowheads="1"/>
            </p:cNvSpPr>
            <p:nvPr/>
          </p:nvSpPr>
          <p:spPr bwMode="auto">
            <a:xfrm>
              <a:off x="7646526" y="2860130"/>
              <a:ext cx="145956" cy="135184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15" name="Oval 59"/>
            <p:cNvSpPr>
              <a:spLocks noChangeArrowheads="1"/>
            </p:cNvSpPr>
            <p:nvPr/>
          </p:nvSpPr>
          <p:spPr bwMode="auto">
            <a:xfrm>
              <a:off x="7633522" y="2931266"/>
              <a:ext cx="145956" cy="135184"/>
            </a:xfrm>
            <a:prstGeom prst="ellipse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16" name="Oval 59"/>
            <p:cNvSpPr>
              <a:spLocks noChangeArrowheads="1"/>
            </p:cNvSpPr>
            <p:nvPr/>
          </p:nvSpPr>
          <p:spPr bwMode="auto">
            <a:xfrm>
              <a:off x="7591307" y="2800854"/>
              <a:ext cx="145956" cy="135184"/>
            </a:xfrm>
            <a:prstGeom prst="ellipse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auto">
            <a:xfrm>
              <a:off x="7572941" y="2868446"/>
              <a:ext cx="145956" cy="135184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32" name="Oval 56"/>
            <p:cNvSpPr>
              <a:spLocks noChangeArrowheads="1"/>
            </p:cNvSpPr>
            <p:nvPr/>
          </p:nvSpPr>
          <p:spPr bwMode="auto">
            <a:xfrm>
              <a:off x="7863527" y="3405994"/>
              <a:ext cx="107813" cy="99857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33" name="Oval 59"/>
            <p:cNvSpPr>
              <a:spLocks noChangeArrowheads="1"/>
            </p:cNvSpPr>
            <p:nvPr/>
          </p:nvSpPr>
          <p:spPr bwMode="auto">
            <a:xfrm>
              <a:off x="7853921" y="3458540"/>
              <a:ext cx="107813" cy="99857"/>
            </a:xfrm>
            <a:prstGeom prst="ellipse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34" name="Oval 59"/>
            <p:cNvSpPr>
              <a:spLocks noChangeArrowheads="1"/>
            </p:cNvSpPr>
            <p:nvPr/>
          </p:nvSpPr>
          <p:spPr bwMode="auto">
            <a:xfrm>
              <a:off x="7816403" y="3359591"/>
              <a:ext cx="107813" cy="99857"/>
            </a:xfrm>
            <a:prstGeom prst="ellipse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35" name="Oval 57"/>
            <p:cNvSpPr>
              <a:spLocks noChangeArrowheads="1"/>
            </p:cNvSpPr>
            <p:nvPr/>
          </p:nvSpPr>
          <p:spPr bwMode="auto">
            <a:xfrm>
              <a:off x="7809172" y="3412137"/>
              <a:ext cx="107813" cy="99857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37" name="Oval 56"/>
            <p:cNvSpPr>
              <a:spLocks noChangeArrowheads="1"/>
            </p:cNvSpPr>
            <p:nvPr/>
          </p:nvSpPr>
          <p:spPr bwMode="auto">
            <a:xfrm>
              <a:off x="7313595" y="3408526"/>
              <a:ext cx="107813" cy="99857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38" name="Oval 59"/>
            <p:cNvSpPr>
              <a:spLocks noChangeArrowheads="1"/>
            </p:cNvSpPr>
            <p:nvPr/>
          </p:nvSpPr>
          <p:spPr bwMode="auto">
            <a:xfrm>
              <a:off x="7303989" y="3461072"/>
              <a:ext cx="107813" cy="99857"/>
            </a:xfrm>
            <a:prstGeom prst="ellipse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39" name="Oval 59"/>
            <p:cNvSpPr>
              <a:spLocks noChangeArrowheads="1"/>
            </p:cNvSpPr>
            <p:nvPr/>
          </p:nvSpPr>
          <p:spPr bwMode="auto">
            <a:xfrm>
              <a:off x="7266471" y="3362123"/>
              <a:ext cx="107813" cy="99857"/>
            </a:xfrm>
            <a:prstGeom prst="ellipse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40" name="Oval 57"/>
            <p:cNvSpPr>
              <a:spLocks noChangeArrowheads="1"/>
            </p:cNvSpPr>
            <p:nvPr/>
          </p:nvSpPr>
          <p:spPr bwMode="auto">
            <a:xfrm>
              <a:off x="7259240" y="3414669"/>
              <a:ext cx="107813" cy="99857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 flipH="1">
              <a:off x="6935286" y="3602063"/>
              <a:ext cx="317952" cy="41024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7976372" y="3621333"/>
              <a:ext cx="282686" cy="50929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Rectangle 113"/>
            <p:cNvSpPr/>
            <p:nvPr/>
          </p:nvSpPr>
          <p:spPr>
            <a:xfrm>
              <a:off x="6575286" y="1686015"/>
              <a:ext cx="2168999" cy="10731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500"/>
            </a:p>
          </p:txBody>
        </p:sp>
      </p:grpSp>
    </p:spTree>
    <p:extLst>
      <p:ext uri="{BB962C8B-B14F-4D97-AF65-F5344CB8AC3E}">
        <p14:creationId xmlns:p14="http://schemas.microsoft.com/office/powerpoint/2010/main" val="39648171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Post breakup acceleration (III)</a:t>
            </a:r>
            <a:endParaRPr lang="en-GB" dirty="0"/>
          </a:p>
        </p:txBody>
      </p:sp>
      <p:sp>
        <p:nvSpPr>
          <p:cNvPr id="55" name="Content Placeholder 60"/>
          <p:cNvSpPr>
            <a:spLocks noGrp="1"/>
          </p:cNvSpPr>
          <p:nvPr>
            <p:ph idx="1"/>
          </p:nvPr>
        </p:nvSpPr>
        <p:spPr>
          <a:xfrm>
            <a:off x="1137002" y="856126"/>
            <a:ext cx="4980834" cy="4434809"/>
          </a:xfrm>
        </p:spPr>
        <p:txBody>
          <a:bodyPr/>
          <a:lstStyle/>
          <a:p>
            <a:pPr marL="0" indent="0">
              <a:buNone/>
            </a:pPr>
            <a:r>
              <a:rPr lang="en-AU" sz="2000" dirty="0"/>
              <a:t>Suppose prompt breakup originates in the 2</a:t>
            </a:r>
            <a:r>
              <a:rPr lang="en-AU" sz="2000" baseline="30000" dirty="0"/>
              <a:t>+</a:t>
            </a:r>
            <a:r>
              <a:rPr lang="en-AU" sz="2000" dirty="0"/>
              <a:t> resonance, with well defined initial </a:t>
            </a:r>
            <a:r>
              <a:rPr lang="en-AU" sz="2000" i="1" dirty="0"/>
              <a:t>E</a:t>
            </a:r>
            <a:r>
              <a:rPr lang="en-AU" sz="2000" i="1" baseline="-25000" dirty="0"/>
              <a:t>x</a:t>
            </a:r>
            <a:r>
              <a:rPr lang="en-AU" sz="2000" dirty="0"/>
              <a:t>:</a:t>
            </a:r>
          </a:p>
          <a:p>
            <a:pPr marL="0" indent="0">
              <a:buNone/>
            </a:pPr>
            <a:endParaRPr lang="en-AU" sz="2000" b="1" dirty="0"/>
          </a:p>
          <a:p>
            <a:pPr marL="0" indent="0">
              <a:buNone/>
            </a:pPr>
            <a:r>
              <a:rPr lang="en-AU" sz="2000" b="1" dirty="0"/>
              <a:t>Sensitivity to approaching/receding</a:t>
            </a:r>
          </a:p>
          <a:p>
            <a:pPr marL="0" indent="0">
              <a:buNone/>
            </a:pPr>
            <a:endParaRPr lang="en-AU" sz="2000" b="1" dirty="0"/>
          </a:p>
          <a:p>
            <a:r>
              <a:rPr lang="en-AU" sz="2000" dirty="0"/>
              <a:t>Approaching the target may lead to larger opening angles between the fragments; receding, smaller opening angles</a:t>
            </a:r>
          </a:p>
          <a:p>
            <a:endParaRPr lang="en-AU" sz="2000" b="1" dirty="0"/>
          </a:p>
          <a:p>
            <a:pPr marL="0" indent="0">
              <a:buNone/>
            </a:pPr>
            <a:r>
              <a:rPr lang="en-AU" sz="2000" b="1" dirty="0"/>
              <a:t>General question:</a:t>
            </a:r>
          </a:p>
          <a:p>
            <a:pPr marL="0" indent="0">
              <a:buNone/>
            </a:pPr>
            <a:r>
              <a:rPr lang="en-AU" sz="2000" dirty="0"/>
              <a:t>How are the fragment correlations sensitive to these factors?</a:t>
            </a: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105" name="Oval 104"/>
          <p:cNvSpPr/>
          <p:nvPr/>
        </p:nvSpPr>
        <p:spPr>
          <a:xfrm>
            <a:off x="6312001" y="3189000"/>
            <a:ext cx="1800000" cy="1800000"/>
          </a:xfrm>
          <a:prstGeom prst="ellipse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sp>
        <p:nvSpPr>
          <p:cNvPr id="106" name="Oval 105"/>
          <p:cNvSpPr/>
          <p:nvPr/>
        </p:nvSpPr>
        <p:spPr>
          <a:xfrm>
            <a:off x="6462001" y="3339000"/>
            <a:ext cx="1500000" cy="1500000"/>
          </a:xfrm>
          <a:prstGeom prst="ellipse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sp>
        <p:nvSpPr>
          <p:cNvPr id="107" name="Oval 106"/>
          <p:cNvSpPr/>
          <p:nvPr/>
        </p:nvSpPr>
        <p:spPr>
          <a:xfrm>
            <a:off x="6612001" y="3489000"/>
            <a:ext cx="1200000" cy="1200000"/>
          </a:xfrm>
          <a:prstGeom prst="ellipse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sp>
        <p:nvSpPr>
          <p:cNvPr id="108" name="Oval 107"/>
          <p:cNvSpPr/>
          <p:nvPr/>
        </p:nvSpPr>
        <p:spPr>
          <a:xfrm>
            <a:off x="6762001" y="3631129"/>
            <a:ext cx="900000" cy="900000"/>
          </a:xfrm>
          <a:prstGeom prst="ellipse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cxnSp>
        <p:nvCxnSpPr>
          <p:cNvPr id="109" name="Straight Connector 108"/>
          <p:cNvCxnSpPr>
            <a:stCxn id="105" idx="2"/>
            <a:endCxn id="105" idx="6"/>
          </p:cNvCxnSpPr>
          <p:nvPr/>
        </p:nvCxnSpPr>
        <p:spPr>
          <a:xfrm>
            <a:off x="6312001" y="4089000"/>
            <a:ext cx="1800000" cy="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05" idx="0"/>
            <a:endCxn id="105" idx="4"/>
          </p:cNvCxnSpPr>
          <p:nvPr/>
        </p:nvCxnSpPr>
        <p:spPr>
          <a:xfrm>
            <a:off x="7212001" y="3189000"/>
            <a:ext cx="0" cy="180000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105" idx="3"/>
            <a:endCxn id="105" idx="7"/>
          </p:cNvCxnSpPr>
          <p:nvPr/>
        </p:nvCxnSpPr>
        <p:spPr>
          <a:xfrm flipV="1">
            <a:off x="6575605" y="3452604"/>
            <a:ext cx="1272792" cy="1272791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105" idx="5"/>
            <a:endCxn id="105" idx="1"/>
          </p:cNvCxnSpPr>
          <p:nvPr/>
        </p:nvCxnSpPr>
        <p:spPr>
          <a:xfrm flipH="1" flipV="1">
            <a:off x="6575605" y="3452604"/>
            <a:ext cx="1272792" cy="1272791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Oval 112"/>
          <p:cNvSpPr/>
          <p:nvPr/>
        </p:nvSpPr>
        <p:spPr>
          <a:xfrm>
            <a:off x="6912001" y="3789000"/>
            <a:ext cx="600000" cy="600000"/>
          </a:xfrm>
          <a:prstGeom prst="ellipse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sp>
        <p:nvSpPr>
          <p:cNvPr id="93" name="Oval 56"/>
          <p:cNvSpPr>
            <a:spLocks noChangeArrowheads="1"/>
          </p:cNvSpPr>
          <p:nvPr/>
        </p:nvSpPr>
        <p:spPr bwMode="auto">
          <a:xfrm>
            <a:off x="7079060" y="4028860"/>
            <a:ext cx="121630" cy="112653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94" name="Oval 59"/>
          <p:cNvSpPr>
            <a:spLocks noChangeArrowheads="1"/>
          </p:cNvSpPr>
          <p:nvPr/>
        </p:nvSpPr>
        <p:spPr bwMode="auto">
          <a:xfrm>
            <a:off x="7080996" y="4085511"/>
            <a:ext cx="121630" cy="112653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95" name="Oval 59"/>
          <p:cNvSpPr>
            <a:spLocks noChangeArrowheads="1"/>
          </p:cNvSpPr>
          <p:nvPr/>
        </p:nvSpPr>
        <p:spPr bwMode="auto">
          <a:xfrm>
            <a:off x="7160759" y="4127397"/>
            <a:ext cx="121630" cy="112653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96" name="Oval 57"/>
          <p:cNvSpPr>
            <a:spLocks noChangeArrowheads="1"/>
          </p:cNvSpPr>
          <p:nvPr/>
        </p:nvSpPr>
        <p:spPr bwMode="auto">
          <a:xfrm>
            <a:off x="7175803" y="3944695"/>
            <a:ext cx="121630" cy="112653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97" name="Oval 56"/>
          <p:cNvSpPr>
            <a:spLocks noChangeArrowheads="1"/>
          </p:cNvSpPr>
          <p:nvPr/>
        </p:nvSpPr>
        <p:spPr bwMode="auto">
          <a:xfrm>
            <a:off x="7101634" y="3965861"/>
            <a:ext cx="121630" cy="112653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98" name="Oval 59"/>
          <p:cNvSpPr>
            <a:spLocks noChangeArrowheads="1"/>
          </p:cNvSpPr>
          <p:nvPr/>
        </p:nvSpPr>
        <p:spPr bwMode="auto">
          <a:xfrm>
            <a:off x="7234992" y="4061187"/>
            <a:ext cx="121630" cy="112653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99" name="Oval 59"/>
          <p:cNvSpPr>
            <a:spLocks noChangeArrowheads="1"/>
          </p:cNvSpPr>
          <p:nvPr/>
        </p:nvSpPr>
        <p:spPr bwMode="auto">
          <a:xfrm>
            <a:off x="7213422" y="3989598"/>
            <a:ext cx="121630" cy="112653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100" name="Oval 57"/>
          <p:cNvSpPr>
            <a:spLocks noChangeArrowheads="1"/>
          </p:cNvSpPr>
          <p:nvPr/>
        </p:nvSpPr>
        <p:spPr bwMode="auto">
          <a:xfrm>
            <a:off x="7123323" y="4095062"/>
            <a:ext cx="121630" cy="112653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101" name="Oval 56"/>
          <p:cNvSpPr>
            <a:spLocks noChangeArrowheads="1"/>
          </p:cNvSpPr>
          <p:nvPr/>
        </p:nvSpPr>
        <p:spPr bwMode="auto">
          <a:xfrm>
            <a:off x="7204701" y="4028852"/>
            <a:ext cx="121630" cy="112653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102" name="Oval 59"/>
          <p:cNvSpPr>
            <a:spLocks noChangeArrowheads="1"/>
          </p:cNvSpPr>
          <p:nvPr/>
        </p:nvSpPr>
        <p:spPr bwMode="auto">
          <a:xfrm>
            <a:off x="7193864" y="4088132"/>
            <a:ext cx="121630" cy="112653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103" name="Oval 59"/>
          <p:cNvSpPr>
            <a:spLocks noChangeArrowheads="1"/>
          </p:cNvSpPr>
          <p:nvPr/>
        </p:nvSpPr>
        <p:spPr bwMode="auto">
          <a:xfrm>
            <a:off x="7158685" y="3979455"/>
            <a:ext cx="121630" cy="112653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104" name="Oval 57"/>
          <p:cNvSpPr>
            <a:spLocks noChangeArrowheads="1"/>
          </p:cNvSpPr>
          <p:nvPr/>
        </p:nvSpPr>
        <p:spPr bwMode="auto">
          <a:xfrm>
            <a:off x="7143380" y="4035782"/>
            <a:ext cx="121630" cy="112653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116" name="Rectangle 115"/>
          <p:cNvSpPr/>
          <p:nvPr/>
        </p:nvSpPr>
        <p:spPr>
          <a:xfrm>
            <a:off x="6330539" y="3000000"/>
            <a:ext cx="1807499" cy="894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sp>
        <p:nvSpPr>
          <p:cNvPr id="56" name="Oval 55"/>
          <p:cNvSpPr/>
          <p:nvPr/>
        </p:nvSpPr>
        <p:spPr>
          <a:xfrm>
            <a:off x="6312003" y="1638581"/>
            <a:ext cx="1800000" cy="1800000"/>
          </a:xfrm>
          <a:prstGeom prst="ellipse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cxnSp>
        <p:nvCxnSpPr>
          <p:cNvPr id="62" name="Straight Connector 61"/>
          <p:cNvCxnSpPr>
            <a:stCxn id="56" idx="0"/>
            <a:endCxn id="56" idx="4"/>
          </p:cNvCxnSpPr>
          <p:nvPr/>
        </p:nvCxnSpPr>
        <p:spPr>
          <a:xfrm>
            <a:off x="7212003" y="1638581"/>
            <a:ext cx="0" cy="180000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endCxn id="35" idx="6"/>
          </p:cNvCxnSpPr>
          <p:nvPr/>
        </p:nvCxnSpPr>
        <p:spPr>
          <a:xfrm flipV="1">
            <a:off x="6964808" y="3120716"/>
            <a:ext cx="465277" cy="12632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>
          <a:xfrm>
            <a:off x="6462003" y="1788581"/>
            <a:ext cx="1500000" cy="1500000"/>
          </a:xfrm>
          <a:prstGeom prst="ellipse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sp>
        <p:nvSpPr>
          <p:cNvPr id="58" name="Oval 57"/>
          <p:cNvSpPr/>
          <p:nvPr/>
        </p:nvSpPr>
        <p:spPr>
          <a:xfrm>
            <a:off x="6612003" y="1938581"/>
            <a:ext cx="1200000" cy="1200000"/>
          </a:xfrm>
          <a:prstGeom prst="ellipse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sp>
        <p:nvSpPr>
          <p:cNvPr id="59" name="Oval 58"/>
          <p:cNvSpPr/>
          <p:nvPr/>
        </p:nvSpPr>
        <p:spPr>
          <a:xfrm>
            <a:off x="6762003" y="2080710"/>
            <a:ext cx="900000" cy="900000"/>
          </a:xfrm>
          <a:prstGeom prst="ellipse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cxnSp>
        <p:nvCxnSpPr>
          <p:cNvPr id="61" name="Straight Connector 60"/>
          <p:cNvCxnSpPr/>
          <p:nvPr/>
        </p:nvCxnSpPr>
        <p:spPr>
          <a:xfrm>
            <a:off x="6312003" y="2679251"/>
            <a:ext cx="1800000" cy="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56" idx="3"/>
            <a:endCxn id="56" idx="7"/>
          </p:cNvCxnSpPr>
          <p:nvPr/>
        </p:nvCxnSpPr>
        <p:spPr>
          <a:xfrm flipV="1">
            <a:off x="6575607" y="1902185"/>
            <a:ext cx="1272792" cy="1272792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56" idx="5"/>
            <a:endCxn id="56" idx="1"/>
          </p:cNvCxnSpPr>
          <p:nvPr/>
        </p:nvCxnSpPr>
        <p:spPr>
          <a:xfrm flipH="1" flipV="1">
            <a:off x="6575607" y="1902185"/>
            <a:ext cx="1272792" cy="1272792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/>
          <p:cNvSpPr/>
          <p:nvPr/>
        </p:nvSpPr>
        <p:spPr>
          <a:xfrm>
            <a:off x="6912003" y="2238581"/>
            <a:ext cx="600000" cy="600000"/>
          </a:xfrm>
          <a:prstGeom prst="ellipse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sp>
        <p:nvSpPr>
          <p:cNvPr id="6" name="Oval 56"/>
          <p:cNvSpPr>
            <a:spLocks noChangeArrowheads="1"/>
          </p:cNvSpPr>
          <p:nvPr/>
        </p:nvSpPr>
        <p:spPr bwMode="auto">
          <a:xfrm>
            <a:off x="7079062" y="2478441"/>
            <a:ext cx="121630" cy="112653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7" name="Oval 59"/>
          <p:cNvSpPr>
            <a:spLocks noChangeArrowheads="1"/>
          </p:cNvSpPr>
          <p:nvPr/>
        </p:nvSpPr>
        <p:spPr bwMode="auto">
          <a:xfrm>
            <a:off x="7080998" y="2558536"/>
            <a:ext cx="121630" cy="112653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8" name="Oval 59"/>
          <p:cNvSpPr>
            <a:spLocks noChangeArrowheads="1"/>
          </p:cNvSpPr>
          <p:nvPr/>
        </p:nvSpPr>
        <p:spPr bwMode="auto">
          <a:xfrm>
            <a:off x="7160761" y="2600423"/>
            <a:ext cx="121630" cy="112653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9" name="Oval 57"/>
          <p:cNvSpPr>
            <a:spLocks noChangeArrowheads="1"/>
          </p:cNvSpPr>
          <p:nvPr/>
        </p:nvSpPr>
        <p:spPr bwMode="auto">
          <a:xfrm>
            <a:off x="7175805" y="2394276"/>
            <a:ext cx="121630" cy="112653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10" name="Oval 56"/>
          <p:cNvSpPr>
            <a:spLocks noChangeArrowheads="1"/>
          </p:cNvSpPr>
          <p:nvPr/>
        </p:nvSpPr>
        <p:spPr bwMode="auto">
          <a:xfrm>
            <a:off x="7101635" y="2415441"/>
            <a:ext cx="121630" cy="112653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11" name="Oval 59"/>
          <p:cNvSpPr>
            <a:spLocks noChangeArrowheads="1"/>
          </p:cNvSpPr>
          <p:nvPr/>
        </p:nvSpPr>
        <p:spPr bwMode="auto">
          <a:xfrm>
            <a:off x="7234994" y="2510767"/>
            <a:ext cx="121630" cy="112653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12" name="Oval 59"/>
          <p:cNvSpPr>
            <a:spLocks noChangeArrowheads="1"/>
          </p:cNvSpPr>
          <p:nvPr/>
        </p:nvSpPr>
        <p:spPr bwMode="auto">
          <a:xfrm>
            <a:off x="7213424" y="2439179"/>
            <a:ext cx="121630" cy="112653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13" name="Oval 57"/>
          <p:cNvSpPr>
            <a:spLocks noChangeArrowheads="1"/>
          </p:cNvSpPr>
          <p:nvPr/>
        </p:nvSpPr>
        <p:spPr bwMode="auto">
          <a:xfrm>
            <a:off x="7123325" y="2568087"/>
            <a:ext cx="121630" cy="112653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14" name="Oval 56"/>
          <p:cNvSpPr>
            <a:spLocks noChangeArrowheads="1"/>
          </p:cNvSpPr>
          <p:nvPr/>
        </p:nvSpPr>
        <p:spPr bwMode="auto">
          <a:xfrm>
            <a:off x="7204703" y="2478432"/>
            <a:ext cx="121630" cy="112653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15" name="Oval 59"/>
          <p:cNvSpPr>
            <a:spLocks noChangeArrowheads="1"/>
          </p:cNvSpPr>
          <p:nvPr/>
        </p:nvSpPr>
        <p:spPr bwMode="auto">
          <a:xfrm>
            <a:off x="7193866" y="2561157"/>
            <a:ext cx="121630" cy="112653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16" name="Oval 59"/>
          <p:cNvSpPr>
            <a:spLocks noChangeArrowheads="1"/>
          </p:cNvSpPr>
          <p:nvPr/>
        </p:nvSpPr>
        <p:spPr bwMode="auto">
          <a:xfrm>
            <a:off x="7158687" y="2429036"/>
            <a:ext cx="121630" cy="112653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17" name="Oval 57"/>
          <p:cNvSpPr>
            <a:spLocks noChangeArrowheads="1"/>
          </p:cNvSpPr>
          <p:nvPr/>
        </p:nvSpPr>
        <p:spPr bwMode="auto">
          <a:xfrm>
            <a:off x="7143382" y="2485362"/>
            <a:ext cx="121630" cy="112653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32" name="Oval 56"/>
          <p:cNvSpPr>
            <a:spLocks noChangeArrowheads="1"/>
          </p:cNvSpPr>
          <p:nvPr/>
        </p:nvSpPr>
        <p:spPr bwMode="auto">
          <a:xfrm>
            <a:off x="7385537" y="3073989"/>
            <a:ext cx="89844" cy="83214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33" name="Oval 59"/>
          <p:cNvSpPr>
            <a:spLocks noChangeArrowheads="1"/>
          </p:cNvSpPr>
          <p:nvPr/>
        </p:nvSpPr>
        <p:spPr bwMode="auto">
          <a:xfrm>
            <a:off x="7377532" y="3117777"/>
            <a:ext cx="89844" cy="83214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34" name="Oval 59"/>
          <p:cNvSpPr>
            <a:spLocks noChangeArrowheads="1"/>
          </p:cNvSpPr>
          <p:nvPr/>
        </p:nvSpPr>
        <p:spPr bwMode="auto">
          <a:xfrm>
            <a:off x="7346267" y="3035320"/>
            <a:ext cx="89844" cy="83214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35" name="Oval 57"/>
          <p:cNvSpPr>
            <a:spLocks noChangeArrowheads="1"/>
          </p:cNvSpPr>
          <p:nvPr/>
        </p:nvSpPr>
        <p:spPr bwMode="auto">
          <a:xfrm>
            <a:off x="7340241" y="3079108"/>
            <a:ext cx="89844" cy="83214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37" name="Oval 56"/>
          <p:cNvSpPr>
            <a:spLocks noChangeArrowheads="1"/>
          </p:cNvSpPr>
          <p:nvPr/>
        </p:nvSpPr>
        <p:spPr bwMode="auto">
          <a:xfrm>
            <a:off x="6927260" y="3076099"/>
            <a:ext cx="89844" cy="83214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38" name="Oval 59"/>
          <p:cNvSpPr>
            <a:spLocks noChangeArrowheads="1"/>
          </p:cNvSpPr>
          <p:nvPr/>
        </p:nvSpPr>
        <p:spPr bwMode="auto">
          <a:xfrm>
            <a:off x="6919255" y="3119887"/>
            <a:ext cx="89844" cy="83214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39" name="Oval 59"/>
          <p:cNvSpPr>
            <a:spLocks noChangeArrowheads="1"/>
          </p:cNvSpPr>
          <p:nvPr/>
        </p:nvSpPr>
        <p:spPr bwMode="auto">
          <a:xfrm>
            <a:off x="6887990" y="3037430"/>
            <a:ext cx="89844" cy="83214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40" name="Oval 57"/>
          <p:cNvSpPr>
            <a:spLocks noChangeArrowheads="1"/>
          </p:cNvSpPr>
          <p:nvPr/>
        </p:nvSpPr>
        <p:spPr bwMode="auto">
          <a:xfrm>
            <a:off x="6881965" y="3081218"/>
            <a:ext cx="89844" cy="83214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114" name="Rectangle 113"/>
          <p:cNvSpPr/>
          <p:nvPr/>
        </p:nvSpPr>
        <p:spPr>
          <a:xfrm>
            <a:off x="6312003" y="1500003"/>
            <a:ext cx="1807499" cy="894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cxnSp>
        <p:nvCxnSpPr>
          <p:cNvPr id="73" name="Straight Connector 72"/>
          <p:cNvCxnSpPr>
            <a:endCxn id="77" idx="6"/>
          </p:cNvCxnSpPr>
          <p:nvPr/>
        </p:nvCxnSpPr>
        <p:spPr>
          <a:xfrm flipV="1">
            <a:off x="6984353" y="4703327"/>
            <a:ext cx="465277" cy="12632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56"/>
          <p:cNvSpPr>
            <a:spLocks noChangeArrowheads="1"/>
          </p:cNvSpPr>
          <p:nvPr/>
        </p:nvSpPr>
        <p:spPr bwMode="auto">
          <a:xfrm>
            <a:off x="7405082" y="4656600"/>
            <a:ext cx="89844" cy="83214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75" name="Oval 59"/>
          <p:cNvSpPr>
            <a:spLocks noChangeArrowheads="1"/>
          </p:cNvSpPr>
          <p:nvPr/>
        </p:nvSpPr>
        <p:spPr bwMode="auto">
          <a:xfrm>
            <a:off x="7397077" y="4700388"/>
            <a:ext cx="89844" cy="83214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76" name="Oval 59"/>
          <p:cNvSpPr>
            <a:spLocks noChangeArrowheads="1"/>
          </p:cNvSpPr>
          <p:nvPr/>
        </p:nvSpPr>
        <p:spPr bwMode="auto">
          <a:xfrm>
            <a:off x="7365812" y="4617931"/>
            <a:ext cx="89844" cy="83214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77" name="Oval 57"/>
          <p:cNvSpPr>
            <a:spLocks noChangeArrowheads="1"/>
          </p:cNvSpPr>
          <p:nvPr/>
        </p:nvSpPr>
        <p:spPr bwMode="auto">
          <a:xfrm>
            <a:off x="7359786" y="4661719"/>
            <a:ext cx="89844" cy="83214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78" name="Oval 56"/>
          <p:cNvSpPr>
            <a:spLocks noChangeArrowheads="1"/>
          </p:cNvSpPr>
          <p:nvPr/>
        </p:nvSpPr>
        <p:spPr bwMode="auto">
          <a:xfrm>
            <a:off x="6946805" y="4658710"/>
            <a:ext cx="89844" cy="83214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79" name="Oval 59"/>
          <p:cNvSpPr>
            <a:spLocks noChangeArrowheads="1"/>
          </p:cNvSpPr>
          <p:nvPr/>
        </p:nvSpPr>
        <p:spPr bwMode="auto">
          <a:xfrm>
            <a:off x="6938800" y="4702498"/>
            <a:ext cx="89844" cy="83214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80" name="Oval 59"/>
          <p:cNvSpPr>
            <a:spLocks noChangeArrowheads="1"/>
          </p:cNvSpPr>
          <p:nvPr/>
        </p:nvSpPr>
        <p:spPr bwMode="auto">
          <a:xfrm>
            <a:off x="6907535" y="4620041"/>
            <a:ext cx="89844" cy="83214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81" name="Oval 57"/>
          <p:cNvSpPr>
            <a:spLocks noChangeArrowheads="1"/>
          </p:cNvSpPr>
          <p:nvPr/>
        </p:nvSpPr>
        <p:spPr bwMode="auto">
          <a:xfrm>
            <a:off x="6901510" y="4663829"/>
            <a:ext cx="89844" cy="83214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4" name="Freeform 3"/>
          <p:cNvSpPr/>
          <p:nvPr/>
        </p:nvSpPr>
        <p:spPr>
          <a:xfrm>
            <a:off x="7386457" y="2714392"/>
            <a:ext cx="581576" cy="262349"/>
          </a:xfrm>
          <a:custGeom>
            <a:avLst/>
            <a:gdLst>
              <a:gd name="connsiteX0" fmla="*/ 0 w 429846"/>
              <a:gd name="connsiteY0" fmla="*/ 109416 h 109416"/>
              <a:gd name="connsiteX1" fmla="*/ 429846 w 429846"/>
              <a:gd name="connsiteY1" fmla="*/ 0 h 109416"/>
              <a:gd name="connsiteX0" fmla="*/ 0 w 529739"/>
              <a:gd name="connsiteY0" fmla="*/ 109416 h 109416"/>
              <a:gd name="connsiteX1" fmla="*/ 529739 w 529739"/>
              <a:gd name="connsiteY1" fmla="*/ 0 h 109416"/>
              <a:gd name="connsiteX0" fmla="*/ 0 w 483635"/>
              <a:gd name="connsiteY0" fmla="*/ 163204 h 163204"/>
              <a:gd name="connsiteX1" fmla="*/ 483635 w 483635"/>
              <a:gd name="connsiteY1" fmla="*/ 0 h 163204"/>
              <a:gd name="connsiteX0" fmla="*/ 0 w 483635"/>
              <a:gd name="connsiteY0" fmla="*/ 252124 h 252124"/>
              <a:gd name="connsiteX1" fmla="*/ 483635 w 483635"/>
              <a:gd name="connsiteY1" fmla="*/ 88920 h 252124"/>
              <a:gd name="connsiteX0" fmla="*/ 0 w 305682"/>
              <a:gd name="connsiteY0" fmla="*/ 312515 h 312515"/>
              <a:gd name="connsiteX1" fmla="*/ 305682 w 305682"/>
              <a:gd name="connsiteY1" fmla="*/ 18683 h 312515"/>
              <a:gd name="connsiteX0" fmla="*/ 0 w 408140"/>
              <a:gd name="connsiteY0" fmla="*/ 224061 h 224061"/>
              <a:gd name="connsiteX1" fmla="*/ 408140 w 408140"/>
              <a:gd name="connsiteY1" fmla="*/ 145382 h 224061"/>
              <a:gd name="connsiteX0" fmla="*/ 0 w 408140"/>
              <a:gd name="connsiteY0" fmla="*/ 262349 h 262349"/>
              <a:gd name="connsiteX1" fmla="*/ 408140 w 408140"/>
              <a:gd name="connsiteY1" fmla="*/ 183670 h 262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8140" h="262349">
                <a:moveTo>
                  <a:pt x="0" y="262349"/>
                </a:moveTo>
                <a:cubicBezTo>
                  <a:pt x="166334" y="-212113"/>
                  <a:pt x="307998" y="81829"/>
                  <a:pt x="408140" y="183670"/>
                </a:cubicBezTo>
              </a:path>
            </a:pathLst>
          </a:custGeom>
          <a:noFill/>
          <a:ln w="25400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67" name="Freeform 66"/>
          <p:cNvSpPr/>
          <p:nvPr/>
        </p:nvSpPr>
        <p:spPr>
          <a:xfrm flipH="1">
            <a:off x="6286728" y="2687314"/>
            <a:ext cx="611597" cy="262349"/>
          </a:xfrm>
          <a:custGeom>
            <a:avLst/>
            <a:gdLst>
              <a:gd name="connsiteX0" fmla="*/ 0 w 429846"/>
              <a:gd name="connsiteY0" fmla="*/ 109416 h 109416"/>
              <a:gd name="connsiteX1" fmla="*/ 429846 w 429846"/>
              <a:gd name="connsiteY1" fmla="*/ 0 h 109416"/>
              <a:gd name="connsiteX0" fmla="*/ 0 w 529739"/>
              <a:gd name="connsiteY0" fmla="*/ 109416 h 109416"/>
              <a:gd name="connsiteX1" fmla="*/ 529739 w 529739"/>
              <a:gd name="connsiteY1" fmla="*/ 0 h 109416"/>
              <a:gd name="connsiteX0" fmla="*/ 0 w 483635"/>
              <a:gd name="connsiteY0" fmla="*/ 163204 h 163204"/>
              <a:gd name="connsiteX1" fmla="*/ 483635 w 483635"/>
              <a:gd name="connsiteY1" fmla="*/ 0 h 163204"/>
              <a:gd name="connsiteX0" fmla="*/ 0 w 483635"/>
              <a:gd name="connsiteY0" fmla="*/ 252124 h 252124"/>
              <a:gd name="connsiteX1" fmla="*/ 483635 w 483635"/>
              <a:gd name="connsiteY1" fmla="*/ 88920 h 252124"/>
              <a:gd name="connsiteX0" fmla="*/ 0 w 305682"/>
              <a:gd name="connsiteY0" fmla="*/ 312515 h 312515"/>
              <a:gd name="connsiteX1" fmla="*/ 305682 w 305682"/>
              <a:gd name="connsiteY1" fmla="*/ 18683 h 312515"/>
              <a:gd name="connsiteX0" fmla="*/ 0 w 408140"/>
              <a:gd name="connsiteY0" fmla="*/ 224061 h 224061"/>
              <a:gd name="connsiteX1" fmla="*/ 408140 w 408140"/>
              <a:gd name="connsiteY1" fmla="*/ 145382 h 224061"/>
              <a:gd name="connsiteX0" fmla="*/ 0 w 408140"/>
              <a:gd name="connsiteY0" fmla="*/ 262349 h 262349"/>
              <a:gd name="connsiteX1" fmla="*/ 408140 w 408140"/>
              <a:gd name="connsiteY1" fmla="*/ 183670 h 262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8140" h="262349">
                <a:moveTo>
                  <a:pt x="0" y="262349"/>
                </a:moveTo>
                <a:cubicBezTo>
                  <a:pt x="166334" y="-212113"/>
                  <a:pt x="307998" y="81829"/>
                  <a:pt x="408140" y="183670"/>
                </a:cubicBezTo>
              </a:path>
            </a:pathLst>
          </a:custGeom>
          <a:noFill/>
          <a:ln w="25400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68" name="Freeform 67"/>
          <p:cNvSpPr/>
          <p:nvPr/>
        </p:nvSpPr>
        <p:spPr>
          <a:xfrm flipH="1">
            <a:off x="6646153" y="4778081"/>
            <a:ext cx="258633" cy="458703"/>
          </a:xfrm>
          <a:custGeom>
            <a:avLst/>
            <a:gdLst>
              <a:gd name="connsiteX0" fmla="*/ 0 w 429846"/>
              <a:gd name="connsiteY0" fmla="*/ 109416 h 109416"/>
              <a:gd name="connsiteX1" fmla="*/ 429846 w 429846"/>
              <a:gd name="connsiteY1" fmla="*/ 0 h 109416"/>
              <a:gd name="connsiteX0" fmla="*/ 0 w 529739"/>
              <a:gd name="connsiteY0" fmla="*/ 109416 h 109416"/>
              <a:gd name="connsiteX1" fmla="*/ 529739 w 529739"/>
              <a:gd name="connsiteY1" fmla="*/ 0 h 109416"/>
              <a:gd name="connsiteX0" fmla="*/ 0 w 483635"/>
              <a:gd name="connsiteY0" fmla="*/ 163204 h 163204"/>
              <a:gd name="connsiteX1" fmla="*/ 483635 w 483635"/>
              <a:gd name="connsiteY1" fmla="*/ 0 h 163204"/>
              <a:gd name="connsiteX0" fmla="*/ 0 w 483635"/>
              <a:gd name="connsiteY0" fmla="*/ 252124 h 252124"/>
              <a:gd name="connsiteX1" fmla="*/ 483635 w 483635"/>
              <a:gd name="connsiteY1" fmla="*/ 88920 h 252124"/>
              <a:gd name="connsiteX0" fmla="*/ 0 w 305682"/>
              <a:gd name="connsiteY0" fmla="*/ 312515 h 312515"/>
              <a:gd name="connsiteX1" fmla="*/ 305682 w 305682"/>
              <a:gd name="connsiteY1" fmla="*/ 18683 h 312515"/>
              <a:gd name="connsiteX0" fmla="*/ 0 w 408140"/>
              <a:gd name="connsiteY0" fmla="*/ 224061 h 224061"/>
              <a:gd name="connsiteX1" fmla="*/ 408140 w 408140"/>
              <a:gd name="connsiteY1" fmla="*/ 145382 h 224061"/>
              <a:gd name="connsiteX0" fmla="*/ 0 w 408140"/>
              <a:gd name="connsiteY0" fmla="*/ 262349 h 262349"/>
              <a:gd name="connsiteX1" fmla="*/ 408140 w 408140"/>
              <a:gd name="connsiteY1" fmla="*/ 183670 h 262349"/>
              <a:gd name="connsiteX0" fmla="*/ 0 w 238922"/>
              <a:gd name="connsiteY0" fmla="*/ 158537 h 517848"/>
              <a:gd name="connsiteX1" fmla="*/ 238922 w 238922"/>
              <a:gd name="connsiteY1" fmla="*/ 517848 h 517848"/>
              <a:gd name="connsiteX0" fmla="*/ 0 w 238922"/>
              <a:gd name="connsiteY0" fmla="*/ 0 h 359311"/>
              <a:gd name="connsiteX1" fmla="*/ 238922 w 238922"/>
              <a:gd name="connsiteY1" fmla="*/ 359311 h 359311"/>
              <a:gd name="connsiteX0" fmla="*/ 0 w 238922"/>
              <a:gd name="connsiteY0" fmla="*/ 0 h 359311"/>
              <a:gd name="connsiteX1" fmla="*/ 238922 w 238922"/>
              <a:gd name="connsiteY1" fmla="*/ 359311 h 359311"/>
              <a:gd name="connsiteX0" fmla="*/ 0 w 238922"/>
              <a:gd name="connsiteY0" fmla="*/ 0 h 434849"/>
              <a:gd name="connsiteX1" fmla="*/ 238922 w 238922"/>
              <a:gd name="connsiteY1" fmla="*/ 434849 h 434849"/>
              <a:gd name="connsiteX0" fmla="*/ 0 w 172595"/>
              <a:gd name="connsiteY0" fmla="*/ 0 h 458703"/>
              <a:gd name="connsiteX1" fmla="*/ 172595 w 172595"/>
              <a:gd name="connsiteY1" fmla="*/ 458703 h 458703"/>
              <a:gd name="connsiteX0" fmla="*/ 0 w 172595"/>
              <a:gd name="connsiteY0" fmla="*/ 0 h 458703"/>
              <a:gd name="connsiteX1" fmla="*/ 172595 w 172595"/>
              <a:gd name="connsiteY1" fmla="*/ 458703 h 458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2595" h="458703">
                <a:moveTo>
                  <a:pt x="0" y="0"/>
                </a:moveTo>
                <a:cubicBezTo>
                  <a:pt x="107966" y="129838"/>
                  <a:pt x="112249" y="201812"/>
                  <a:pt x="172595" y="458703"/>
                </a:cubicBezTo>
              </a:path>
            </a:pathLst>
          </a:custGeom>
          <a:noFill/>
          <a:ln w="25400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70" name="Freeform 69"/>
          <p:cNvSpPr/>
          <p:nvPr/>
        </p:nvSpPr>
        <p:spPr>
          <a:xfrm>
            <a:off x="7502348" y="4787461"/>
            <a:ext cx="300951" cy="438824"/>
          </a:xfrm>
          <a:custGeom>
            <a:avLst/>
            <a:gdLst>
              <a:gd name="connsiteX0" fmla="*/ 0 w 429846"/>
              <a:gd name="connsiteY0" fmla="*/ 109416 h 109416"/>
              <a:gd name="connsiteX1" fmla="*/ 429846 w 429846"/>
              <a:gd name="connsiteY1" fmla="*/ 0 h 109416"/>
              <a:gd name="connsiteX0" fmla="*/ 0 w 529739"/>
              <a:gd name="connsiteY0" fmla="*/ 109416 h 109416"/>
              <a:gd name="connsiteX1" fmla="*/ 529739 w 529739"/>
              <a:gd name="connsiteY1" fmla="*/ 0 h 109416"/>
              <a:gd name="connsiteX0" fmla="*/ 0 w 483635"/>
              <a:gd name="connsiteY0" fmla="*/ 163204 h 163204"/>
              <a:gd name="connsiteX1" fmla="*/ 483635 w 483635"/>
              <a:gd name="connsiteY1" fmla="*/ 0 h 163204"/>
              <a:gd name="connsiteX0" fmla="*/ 0 w 483635"/>
              <a:gd name="connsiteY0" fmla="*/ 252124 h 252124"/>
              <a:gd name="connsiteX1" fmla="*/ 483635 w 483635"/>
              <a:gd name="connsiteY1" fmla="*/ 88920 h 252124"/>
              <a:gd name="connsiteX0" fmla="*/ 0 w 305682"/>
              <a:gd name="connsiteY0" fmla="*/ 312515 h 312515"/>
              <a:gd name="connsiteX1" fmla="*/ 305682 w 305682"/>
              <a:gd name="connsiteY1" fmla="*/ 18683 h 312515"/>
              <a:gd name="connsiteX0" fmla="*/ 0 w 408140"/>
              <a:gd name="connsiteY0" fmla="*/ 224061 h 224061"/>
              <a:gd name="connsiteX1" fmla="*/ 408140 w 408140"/>
              <a:gd name="connsiteY1" fmla="*/ 145382 h 224061"/>
              <a:gd name="connsiteX0" fmla="*/ 0 w 408140"/>
              <a:gd name="connsiteY0" fmla="*/ 262349 h 262349"/>
              <a:gd name="connsiteX1" fmla="*/ 408140 w 408140"/>
              <a:gd name="connsiteY1" fmla="*/ 183670 h 262349"/>
              <a:gd name="connsiteX0" fmla="*/ 0 w 238922"/>
              <a:gd name="connsiteY0" fmla="*/ 158537 h 517848"/>
              <a:gd name="connsiteX1" fmla="*/ 238922 w 238922"/>
              <a:gd name="connsiteY1" fmla="*/ 517848 h 517848"/>
              <a:gd name="connsiteX0" fmla="*/ 0 w 238922"/>
              <a:gd name="connsiteY0" fmla="*/ 0 h 359311"/>
              <a:gd name="connsiteX1" fmla="*/ 238922 w 238922"/>
              <a:gd name="connsiteY1" fmla="*/ 359311 h 359311"/>
              <a:gd name="connsiteX0" fmla="*/ 0 w 238922"/>
              <a:gd name="connsiteY0" fmla="*/ 0 h 359311"/>
              <a:gd name="connsiteX1" fmla="*/ 238922 w 238922"/>
              <a:gd name="connsiteY1" fmla="*/ 359311 h 359311"/>
              <a:gd name="connsiteX0" fmla="*/ 0 w 238922"/>
              <a:gd name="connsiteY0" fmla="*/ 0 h 434849"/>
              <a:gd name="connsiteX1" fmla="*/ 238922 w 238922"/>
              <a:gd name="connsiteY1" fmla="*/ 434849 h 434849"/>
              <a:gd name="connsiteX0" fmla="*/ 0 w 172595"/>
              <a:gd name="connsiteY0" fmla="*/ 0 h 458703"/>
              <a:gd name="connsiteX1" fmla="*/ 172595 w 172595"/>
              <a:gd name="connsiteY1" fmla="*/ 458703 h 458703"/>
              <a:gd name="connsiteX0" fmla="*/ 0 w 172595"/>
              <a:gd name="connsiteY0" fmla="*/ 0 h 458703"/>
              <a:gd name="connsiteX1" fmla="*/ 172595 w 172595"/>
              <a:gd name="connsiteY1" fmla="*/ 458703 h 458703"/>
              <a:gd name="connsiteX0" fmla="*/ 0 w 192991"/>
              <a:gd name="connsiteY0" fmla="*/ 0 h 438824"/>
              <a:gd name="connsiteX1" fmla="*/ 192991 w 192991"/>
              <a:gd name="connsiteY1" fmla="*/ 438824 h 438824"/>
              <a:gd name="connsiteX0" fmla="*/ 0 w 192991"/>
              <a:gd name="connsiteY0" fmla="*/ 0 h 438824"/>
              <a:gd name="connsiteX1" fmla="*/ 192991 w 192991"/>
              <a:gd name="connsiteY1" fmla="*/ 438824 h 438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2991" h="438824">
                <a:moveTo>
                  <a:pt x="0" y="0"/>
                </a:moveTo>
                <a:cubicBezTo>
                  <a:pt x="107966" y="129838"/>
                  <a:pt x="114799" y="170006"/>
                  <a:pt x="192991" y="438824"/>
                </a:cubicBezTo>
              </a:path>
            </a:pathLst>
          </a:custGeom>
          <a:noFill/>
          <a:ln w="25400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1147613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Reaction point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28988"/>
            <a:ext cx="7620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0278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aseline="30000" dirty="0"/>
              <a:t>8</a:t>
            </a:r>
            <a:r>
              <a:rPr lang="en-AU" dirty="0"/>
              <a:t>Be decay point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27785"/>
            <a:ext cx="7620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6678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7842" name="Picture 2" descr="DSCN77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967" y="1206669"/>
            <a:ext cx="3693583" cy="387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7843" name="Text Box 3"/>
          <p:cNvSpPr txBox="1">
            <a:spLocks noChangeArrowheads="1"/>
          </p:cNvSpPr>
          <p:nvPr/>
        </p:nvSpPr>
        <p:spPr bwMode="auto">
          <a:xfrm>
            <a:off x="6060684" y="2578249"/>
            <a:ext cx="84573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Beam</a:t>
            </a:r>
          </a:p>
        </p:txBody>
      </p:sp>
      <p:sp>
        <p:nvSpPr>
          <p:cNvPr id="547845" name="Text Box 5"/>
          <p:cNvSpPr txBox="1">
            <a:spLocks noChangeArrowheads="1"/>
          </p:cNvSpPr>
          <p:nvPr/>
        </p:nvSpPr>
        <p:spPr bwMode="auto">
          <a:xfrm>
            <a:off x="4015415" y="2380488"/>
            <a:ext cx="10543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Target</a:t>
            </a:r>
          </a:p>
        </p:txBody>
      </p:sp>
      <p:sp>
        <p:nvSpPr>
          <p:cNvPr id="547850" name="AutoShape 10"/>
          <p:cNvSpPr>
            <a:spLocks noChangeArrowheads="1"/>
          </p:cNvSpPr>
          <p:nvPr/>
        </p:nvSpPr>
        <p:spPr bwMode="auto">
          <a:xfrm rot="1636502">
            <a:off x="7099057" y="1938925"/>
            <a:ext cx="112514" cy="974183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  <a:gd name="connsiteX0" fmla="*/ 0 w 21116"/>
              <a:gd name="connsiteY0" fmla="*/ 0 h 22115"/>
              <a:gd name="connsiteX1" fmla="*/ 4916 w 21116"/>
              <a:gd name="connsiteY1" fmla="*/ 22115 h 22115"/>
              <a:gd name="connsiteX2" fmla="*/ 15716 w 21116"/>
              <a:gd name="connsiteY2" fmla="*/ 22115 h 22115"/>
              <a:gd name="connsiteX3" fmla="*/ 21116 w 21116"/>
              <a:gd name="connsiteY3" fmla="*/ 515 h 22115"/>
              <a:gd name="connsiteX4" fmla="*/ 0 w 21116"/>
              <a:gd name="connsiteY4" fmla="*/ 0 h 22115"/>
              <a:gd name="connsiteX0" fmla="*/ 0 w 21116"/>
              <a:gd name="connsiteY0" fmla="*/ 0 h 22115"/>
              <a:gd name="connsiteX1" fmla="*/ 4916 w 21116"/>
              <a:gd name="connsiteY1" fmla="*/ 22115 h 22115"/>
              <a:gd name="connsiteX2" fmla="*/ 15716 w 21116"/>
              <a:gd name="connsiteY2" fmla="*/ 22115 h 22115"/>
              <a:gd name="connsiteX3" fmla="*/ 21116 w 21116"/>
              <a:gd name="connsiteY3" fmla="*/ 515 h 22115"/>
              <a:gd name="connsiteX4" fmla="*/ 0 w 21116"/>
              <a:gd name="connsiteY4" fmla="*/ 0 h 22115"/>
              <a:gd name="connsiteX0" fmla="*/ 0 w 21116"/>
              <a:gd name="connsiteY0" fmla="*/ 0 h 22115"/>
              <a:gd name="connsiteX1" fmla="*/ 4516 w 21116"/>
              <a:gd name="connsiteY1" fmla="*/ 21708 h 22115"/>
              <a:gd name="connsiteX2" fmla="*/ 15716 w 21116"/>
              <a:gd name="connsiteY2" fmla="*/ 22115 h 22115"/>
              <a:gd name="connsiteX3" fmla="*/ 21116 w 21116"/>
              <a:gd name="connsiteY3" fmla="*/ 515 h 22115"/>
              <a:gd name="connsiteX4" fmla="*/ 0 w 21116"/>
              <a:gd name="connsiteY4" fmla="*/ 0 h 22115"/>
              <a:gd name="connsiteX0" fmla="*/ 0 w 21116"/>
              <a:gd name="connsiteY0" fmla="*/ 0 h 21879"/>
              <a:gd name="connsiteX1" fmla="*/ 4516 w 21116"/>
              <a:gd name="connsiteY1" fmla="*/ 21708 h 21879"/>
              <a:gd name="connsiteX2" fmla="*/ 16050 w 21116"/>
              <a:gd name="connsiteY2" fmla="*/ 21879 h 21879"/>
              <a:gd name="connsiteX3" fmla="*/ 21116 w 21116"/>
              <a:gd name="connsiteY3" fmla="*/ 515 h 21879"/>
              <a:gd name="connsiteX4" fmla="*/ 0 w 21116"/>
              <a:gd name="connsiteY4" fmla="*/ 0 h 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16" h="21879">
                <a:moveTo>
                  <a:pt x="0" y="0"/>
                </a:moveTo>
                <a:lnTo>
                  <a:pt x="4516" y="21708"/>
                </a:lnTo>
                <a:lnTo>
                  <a:pt x="16050" y="21879"/>
                </a:lnTo>
                <a:lnTo>
                  <a:pt x="21116" y="515"/>
                </a:lnTo>
                <a:cubicBezTo>
                  <a:pt x="13916" y="515"/>
                  <a:pt x="8474" y="191"/>
                  <a:pt x="0" y="0"/>
                </a:cubicBezTo>
                <a:close/>
              </a:path>
            </a:pathLst>
          </a:custGeom>
          <a:solidFill>
            <a:srgbClr val="00FF00"/>
          </a:solidFill>
          <a:ln w="12700" cap="sq" algn="ctr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500"/>
          </a:p>
        </p:txBody>
      </p:sp>
      <p:sp>
        <p:nvSpPr>
          <p:cNvPr id="547851" name="AutoShape 11"/>
          <p:cNvSpPr>
            <a:spLocks noChangeArrowheads="1"/>
          </p:cNvSpPr>
          <p:nvPr/>
        </p:nvSpPr>
        <p:spPr bwMode="auto">
          <a:xfrm rot="2154888">
            <a:off x="6730709" y="2207054"/>
            <a:ext cx="1192706" cy="275575"/>
          </a:xfrm>
          <a:custGeom>
            <a:avLst/>
            <a:gdLst>
              <a:gd name="G0" fmla="+- 9123 0 0"/>
              <a:gd name="G1" fmla="+- -8769944 0 0"/>
              <a:gd name="G2" fmla="+- 0 0 -8769944"/>
              <a:gd name="T0" fmla="*/ 0 256 1"/>
              <a:gd name="T1" fmla="*/ 180 256 1"/>
              <a:gd name="G3" fmla="+- -8769944 T0 T1"/>
              <a:gd name="T2" fmla="*/ 0 256 1"/>
              <a:gd name="T3" fmla="*/ 90 256 1"/>
              <a:gd name="G4" fmla="+- -8769944 T2 T3"/>
              <a:gd name="G5" fmla="*/ G4 2 1"/>
              <a:gd name="T4" fmla="*/ 90 256 1"/>
              <a:gd name="T5" fmla="*/ 0 256 1"/>
              <a:gd name="G6" fmla="+- -8769944 T4 T5"/>
              <a:gd name="G7" fmla="*/ G6 2 1"/>
              <a:gd name="G8" fmla="abs -8769944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9123"/>
              <a:gd name="G18" fmla="*/ 9123 1 2"/>
              <a:gd name="G19" fmla="+- G18 5400 0"/>
              <a:gd name="G20" fmla="cos G19 -8769944"/>
              <a:gd name="G21" fmla="sin G19 -8769944"/>
              <a:gd name="G22" fmla="+- G20 10800 0"/>
              <a:gd name="G23" fmla="+- G21 10800 0"/>
              <a:gd name="G24" fmla="+- 10800 0 G20"/>
              <a:gd name="G25" fmla="+- 9123 10800 0"/>
              <a:gd name="G26" fmla="?: G9 G17 G25"/>
              <a:gd name="G27" fmla="?: G9 0 21600"/>
              <a:gd name="G28" fmla="cos 10800 -8769944"/>
              <a:gd name="G29" fmla="sin 10800 -8769944"/>
              <a:gd name="G30" fmla="sin 9123 -8769944"/>
              <a:gd name="G31" fmla="+- G28 10800 0"/>
              <a:gd name="G32" fmla="+- G29 10800 0"/>
              <a:gd name="G33" fmla="+- G30 10800 0"/>
              <a:gd name="G34" fmla="?: G4 0 G31"/>
              <a:gd name="G35" fmla="?: -8769944 G34 0"/>
              <a:gd name="G36" fmla="?: G6 G35 G31"/>
              <a:gd name="G37" fmla="+- 21600 0 G36"/>
              <a:gd name="G38" fmla="?: G4 0 G33"/>
              <a:gd name="G39" fmla="?: -8769944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3902 w 21600"/>
              <a:gd name="T15" fmla="*/ 3612 h 21600"/>
              <a:gd name="T16" fmla="*/ 10800 w 21600"/>
              <a:gd name="T17" fmla="*/ 1677 h 21600"/>
              <a:gd name="T18" fmla="*/ 17698 w 21600"/>
              <a:gd name="T19" fmla="*/ 3612 h 21600"/>
              <a:gd name="T20" fmla="*/ G36 w 21600"/>
              <a:gd name="T21" fmla="*/ G40 h 21600"/>
              <a:gd name="T22" fmla="*/ G37 w 21600"/>
              <a:gd name="T23" fmla="*/ G42 h 21600"/>
              <a:gd name="connsiteX0" fmla="*/ 1161 w 15100"/>
              <a:gd name="connsiteY0" fmla="*/ 4217 h 5178"/>
              <a:gd name="connsiteX1" fmla="*/ 7478 w 15100"/>
              <a:gd name="connsiteY1" fmla="*/ 1677 h 5178"/>
              <a:gd name="connsiteX2" fmla="*/ 14993 w 15100"/>
              <a:gd name="connsiteY2" fmla="*/ 5178 h 5178"/>
              <a:gd name="connsiteX3" fmla="*/ 14955 w 15100"/>
              <a:gd name="connsiteY3" fmla="*/ 3007 h 5178"/>
              <a:gd name="connsiteX4" fmla="*/ 7477 w 15100"/>
              <a:gd name="connsiteY4" fmla="*/ 0 h 5178"/>
              <a:gd name="connsiteX5" fmla="*/ 0 w 15100"/>
              <a:gd name="connsiteY5" fmla="*/ 3007 h 5178"/>
              <a:gd name="connsiteX6" fmla="*/ 1161 w 15100"/>
              <a:gd name="connsiteY6" fmla="*/ 4217 h 5178"/>
              <a:gd name="connsiteX0" fmla="*/ 769 w 10470"/>
              <a:gd name="connsiteY0" fmla="*/ 8156 h 10012"/>
              <a:gd name="connsiteX1" fmla="*/ 4952 w 10470"/>
              <a:gd name="connsiteY1" fmla="*/ 3251 h 10012"/>
              <a:gd name="connsiteX2" fmla="*/ 9929 w 10470"/>
              <a:gd name="connsiteY2" fmla="*/ 10012 h 10012"/>
              <a:gd name="connsiteX3" fmla="*/ 10470 w 10470"/>
              <a:gd name="connsiteY3" fmla="*/ 7064 h 10012"/>
              <a:gd name="connsiteX4" fmla="*/ 4952 w 10470"/>
              <a:gd name="connsiteY4" fmla="*/ 12 h 10012"/>
              <a:gd name="connsiteX5" fmla="*/ 0 w 10470"/>
              <a:gd name="connsiteY5" fmla="*/ 5819 h 10012"/>
              <a:gd name="connsiteX6" fmla="*/ 769 w 10470"/>
              <a:gd name="connsiteY6" fmla="*/ 8156 h 10012"/>
              <a:gd name="connsiteX0" fmla="*/ 769 w 10470"/>
              <a:gd name="connsiteY0" fmla="*/ 8156 h 10012"/>
              <a:gd name="connsiteX1" fmla="*/ 4952 w 10470"/>
              <a:gd name="connsiteY1" fmla="*/ 3251 h 10012"/>
              <a:gd name="connsiteX2" fmla="*/ 9929 w 10470"/>
              <a:gd name="connsiteY2" fmla="*/ 10012 h 10012"/>
              <a:gd name="connsiteX3" fmla="*/ 10470 w 10470"/>
              <a:gd name="connsiteY3" fmla="*/ 7064 h 10012"/>
              <a:gd name="connsiteX4" fmla="*/ 4952 w 10470"/>
              <a:gd name="connsiteY4" fmla="*/ 12 h 10012"/>
              <a:gd name="connsiteX5" fmla="*/ 0 w 10470"/>
              <a:gd name="connsiteY5" fmla="*/ 5819 h 10012"/>
              <a:gd name="connsiteX6" fmla="*/ 769 w 10470"/>
              <a:gd name="connsiteY6" fmla="*/ 8156 h 10012"/>
              <a:gd name="connsiteX0" fmla="*/ 769 w 10470"/>
              <a:gd name="connsiteY0" fmla="*/ 8156 h 10012"/>
              <a:gd name="connsiteX1" fmla="*/ 4952 w 10470"/>
              <a:gd name="connsiteY1" fmla="*/ 3251 h 10012"/>
              <a:gd name="connsiteX2" fmla="*/ 9929 w 10470"/>
              <a:gd name="connsiteY2" fmla="*/ 10012 h 10012"/>
              <a:gd name="connsiteX3" fmla="*/ 10470 w 10470"/>
              <a:gd name="connsiteY3" fmla="*/ 7064 h 10012"/>
              <a:gd name="connsiteX4" fmla="*/ 4952 w 10470"/>
              <a:gd name="connsiteY4" fmla="*/ 12 h 10012"/>
              <a:gd name="connsiteX5" fmla="*/ 0 w 10470"/>
              <a:gd name="connsiteY5" fmla="*/ 5819 h 10012"/>
              <a:gd name="connsiteX6" fmla="*/ 769 w 10470"/>
              <a:gd name="connsiteY6" fmla="*/ 8156 h 10012"/>
              <a:gd name="connsiteX0" fmla="*/ 769 w 10470"/>
              <a:gd name="connsiteY0" fmla="*/ 8156 h 10001"/>
              <a:gd name="connsiteX1" fmla="*/ 4952 w 10470"/>
              <a:gd name="connsiteY1" fmla="*/ 3251 h 10001"/>
              <a:gd name="connsiteX2" fmla="*/ 9992 w 10470"/>
              <a:gd name="connsiteY2" fmla="*/ 10001 h 10001"/>
              <a:gd name="connsiteX3" fmla="*/ 10470 w 10470"/>
              <a:gd name="connsiteY3" fmla="*/ 7064 h 10001"/>
              <a:gd name="connsiteX4" fmla="*/ 4952 w 10470"/>
              <a:gd name="connsiteY4" fmla="*/ 12 h 10001"/>
              <a:gd name="connsiteX5" fmla="*/ 0 w 10470"/>
              <a:gd name="connsiteY5" fmla="*/ 5819 h 10001"/>
              <a:gd name="connsiteX6" fmla="*/ 769 w 10470"/>
              <a:gd name="connsiteY6" fmla="*/ 8156 h 10001"/>
              <a:gd name="connsiteX0" fmla="*/ 1331 w 10470"/>
              <a:gd name="connsiteY0" fmla="*/ 6714 h 10001"/>
              <a:gd name="connsiteX1" fmla="*/ 4952 w 10470"/>
              <a:gd name="connsiteY1" fmla="*/ 3251 h 10001"/>
              <a:gd name="connsiteX2" fmla="*/ 9992 w 10470"/>
              <a:gd name="connsiteY2" fmla="*/ 10001 h 10001"/>
              <a:gd name="connsiteX3" fmla="*/ 10470 w 10470"/>
              <a:gd name="connsiteY3" fmla="*/ 7064 h 10001"/>
              <a:gd name="connsiteX4" fmla="*/ 4952 w 10470"/>
              <a:gd name="connsiteY4" fmla="*/ 12 h 10001"/>
              <a:gd name="connsiteX5" fmla="*/ 0 w 10470"/>
              <a:gd name="connsiteY5" fmla="*/ 5819 h 10001"/>
              <a:gd name="connsiteX6" fmla="*/ 1331 w 10470"/>
              <a:gd name="connsiteY6" fmla="*/ 6714 h 10001"/>
              <a:gd name="connsiteX0" fmla="*/ 587 w 9726"/>
              <a:gd name="connsiteY0" fmla="*/ 6820 h 10107"/>
              <a:gd name="connsiteX1" fmla="*/ 4208 w 9726"/>
              <a:gd name="connsiteY1" fmla="*/ 3357 h 10107"/>
              <a:gd name="connsiteX2" fmla="*/ 9248 w 9726"/>
              <a:gd name="connsiteY2" fmla="*/ 10107 h 10107"/>
              <a:gd name="connsiteX3" fmla="*/ 9726 w 9726"/>
              <a:gd name="connsiteY3" fmla="*/ 7170 h 10107"/>
              <a:gd name="connsiteX4" fmla="*/ 4208 w 9726"/>
              <a:gd name="connsiteY4" fmla="*/ 118 h 10107"/>
              <a:gd name="connsiteX5" fmla="*/ 0 w 9726"/>
              <a:gd name="connsiteY5" fmla="*/ 4278 h 10107"/>
              <a:gd name="connsiteX6" fmla="*/ 587 w 9726"/>
              <a:gd name="connsiteY6" fmla="*/ 6820 h 10107"/>
              <a:gd name="connsiteX0" fmla="*/ 604 w 10000"/>
              <a:gd name="connsiteY0" fmla="*/ 6722 h 9974"/>
              <a:gd name="connsiteX1" fmla="*/ 4327 w 10000"/>
              <a:gd name="connsiteY1" fmla="*/ 3295 h 9974"/>
              <a:gd name="connsiteX2" fmla="*/ 9509 w 10000"/>
              <a:gd name="connsiteY2" fmla="*/ 9974 h 9974"/>
              <a:gd name="connsiteX3" fmla="*/ 10000 w 10000"/>
              <a:gd name="connsiteY3" fmla="*/ 7068 h 9974"/>
              <a:gd name="connsiteX4" fmla="*/ 4327 w 10000"/>
              <a:gd name="connsiteY4" fmla="*/ 91 h 9974"/>
              <a:gd name="connsiteX5" fmla="*/ 0 w 10000"/>
              <a:gd name="connsiteY5" fmla="*/ 4207 h 9974"/>
              <a:gd name="connsiteX6" fmla="*/ 604 w 10000"/>
              <a:gd name="connsiteY6" fmla="*/ 6722 h 9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9974">
                <a:moveTo>
                  <a:pt x="604" y="6722"/>
                </a:moveTo>
                <a:cubicBezTo>
                  <a:pt x="1760" y="3607"/>
                  <a:pt x="2843" y="2753"/>
                  <a:pt x="4327" y="3295"/>
                </a:cubicBezTo>
                <a:cubicBezTo>
                  <a:pt x="5811" y="3838"/>
                  <a:pt x="8352" y="6859"/>
                  <a:pt x="9509" y="9974"/>
                </a:cubicBezTo>
                <a:cubicBezTo>
                  <a:pt x="9965" y="7457"/>
                  <a:pt x="9810" y="8277"/>
                  <a:pt x="10000" y="7068"/>
                </a:cubicBezTo>
                <a:cubicBezTo>
                  <a:pt x="8630" y="3381"/>
                  <a:pt x="5993" y="568"/>
                  <a:pt x="4327" y="91"/>
                </a:cubicBezTo>
                <a:cubicBezTo>
                  <a:pt x="2660" y="-386"/>
                  <a:pt x="1389" y="1030"/>
                  <a:pt x="0" y="4207"/>
                </a:cubicBezTo>
                <a:lnTo>
                  <a:pt x="604" y="6722"/>
                </a:lnTo>
                <a:close/>
              </a:path>
            </a:pathLst>
          </a:custGeom>
          <a:solidFill>
            <a:srgbClr val="00FF00"/>
          </a:solidFill>
          <a:ln w="12700" cap="sq" algn="ctr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500" dirty="0"/>
          </a:p>
        </p:txBody>
      </p:sp>
      <p:sp>
        <p:nvSpPr>
          <p:cNvPr id="547852" name="AutoShape 12"/>
          <p:cNvSpPr>
            <a:spLocks noChangeArrowheads="1"/>
          </p:cNvSpPr>
          <p:nvPr/>
        </p:nvSpPr>
        <p:spPr bwMode="auto">
          <a:xfrm rot="1785971">
            <a:off x="7214087" y="2137561"/>
            <a:ext cx="118274" cy="114556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  <a:gd name="connsiteX0" fmla="*/ 0 w 21600"/>
              <a:gd name="connsiteY0" fmla="*/ 0 h 21600"/>
              <a:gd name="connsiteX1" fmla="*/ 554 w 21600"/>
              <a:gd name="connsiteY1" fmla="*/ 17754 h 21600"/>
              <a:gd name="connsiteX2" fmla="*/ 16200 w 21600"/>
              <a:gd name="connsiteY2" fmla="*/ 21600 h 21600"/>
              <a:gd name="connsiteX3" fmla="*/ 21600 w 21600"/>
              <a:gd name="connsiteY3" fmla="*/ 0 h 21600"/>
              <a:gd name="connsiteX4" fmla="*/ 0 w 21600"/>
              <a:gd name="connsiteY4" fmla="*/ 0 h 21600"/>
              <a:gd name="connsiteX0" fmla="*/ 0 w 21600"/>
              <a:gd name="connsiteY0" fmla="*/ 0 h 20079"/>
              <a:gd name="connsiteX1" fmla="*/ 554 w 21600"/>
              <a:gd name="connsiteY1" fmla="*/ 17754 h 20079"/>
              <a:gd name="connsiteX2" fmla="*/ 18859 w 21600"/>
              <a:gd name="connsiteY2" fmla="*/ 20079 h 20079"/>
              <a:gd name="connsiteX3" fmla="*/ 21600 w 21600"/>
              <a:gd name="connsiteY3" fmla="*/ 0 h 20079"/>
              <a:gd name="connsiteX4" fmla="*/ 0 w 21600"/>
              <a:gd name="connsiteY4" fmla="*/ 0 h 20079"/>
              <a:gd name="connsiteX0" fmla="*/ 0 w 20508"/>
              <a:gd name="connsiteY0" fmla="*/ 0 h 20079"/>
              <a:gd name="connsiteX1" fmla="*/ 554 w 20508"/>
              <a:gd name="connsiteY1" fmla="*/ 17754 h 20079"/>
              <a:gd name="connsiteX2" fmla="*/ 18859 w 20508"/>
              <a:gd name="connsiteY2" fmla="*/ 20079 h 20079"/>
              <a:gd name="connsiteX3" fmla="*/ 20508 w 20508"/>
              <a:gd name="connsiteY3" fmla="*/ 1948 h 20079"/>
              <a:gd name="connsiteX4" fmla="*/ 0 w 20508"/>
              <a:gd name="connsiteY4" fmla="*/ 0 h 20079"/>
              <a:gd name="connsiteX0" fmla="*/ 0 w 21125"/>
              <a:gd name="connsiteY0" fmla="*/ 0 h 18844"/>
              <a:gd name="connsiteX1" fmla="*/ 1171 w 21125"/>
              <a:gd name="connsiteY1" fmla="*/ 16519 h 18844"/>
              <a:gd name="connsiteX2" fmla="*/ 19476 w 21125"/>
              <a:gd name="connsiteY2" fmla="*/ 18844 h 18844"/>
              <a:gd name="connsiteX3" fmla="*/ 21125 w 21125"/>
              <a:gd name="connsiteY3" fmla="*/ 713 h 18844"/>
              <a:gd name="connsiteX4" fmla="*/ 0 w 21125"/>
              <a:gd name="connsiteY4" fmla="*/ 0 h 18844"/>
              <a:gd name="connsiteX0" fmla="*/ 0 w 21221"/>
              <a:gd name="connsiteY0" fmla="*/ 0 h 20554"/>
              <a:gd name="connsiteX1" fmla="*/ 1267 w 21221"/>
              <a:gd name="connsiteY1" fmla="*/ 18229 h 20554"/>
              <a:gd name="connsiteX2" fmla="*/ 19572 w 21221"/>
              <a:gd name="connsiteY2" fmla="*/ 20554 h 20554"/>
              <a:gd name="connsiteX3" fmla="*/ 21221 w 21221"/>
              <a:gd name="connsiteY3" fmla="*/ 2423 h 20554"/>
              <a:gd name="connsiteX4" fmla="*/ 0 w 21221"/>
              <a:gd name="connsiteY4" fmla="*/ 0 h 2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21" h="20554">
                <a:moveTo>
                  <a:pt x="0" y="0"/>
                </a:moveTo>
                <a:cubicBezTo>
                  <a:pt x="185" y="5918"/>
                  <a:pt x="1082" y="12311"/>
                  <a:pt x="1267" y="18229"/>
                </a:cubicBezTo>
                <a:lnTo>
                  <a:pt x="19572" y="20554"/>
                </a:lnTo>
                <a:lnTo>
                  <a:pt x="21221" y="2423"/>
                </a:lnTo>
                <a:lnTo>
                  <a:pt x="0" y="0"/>
                </a:lnTo>
                <a:close/>
              </a:path>
            </a:pathLst>
          </a:custGeom>
          <a:solidFill>
            <a:srgbClr val="7030A0"/>
          </a:solidFill>
          <a:ln w="12700" cap="sq" algn="ctr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GB" sz="1500"/>
          </a:p>
        </p:txBody>
      </p:sp>
      <p:sp>
        <p:nvSpPr>
          <p:cNvPr id="547855" name="AutoShape 15"/>
          <p:cNvSpPr>
            <a:spLocks noChangeArrowheads="1"/>
          </p:cNvSpPr>
          <p:nvPr/>
        </p:nvSpPr>
        <p:spPr bwMode="auto">
          <a:xfrm rot="7200000">
            <a:off x="7390582" y="3128863"/>
            <a:ext cx="105833" cy="735542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FF00"/>
          </a:solidFill>
          <a:ln w="12700" cap="sq" algn="ctr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500"/>
          </a:p>
        </p:txBody>
      </p:sp>
      <p:sp>
        <p:nvSpPr>
          <p:cNvPr id="547856" name="AutoShape 16"/>
          <p:cNvSpPr>
            <a:spLocks noChangeArrowheads="1"/>
          </p:cNvSpPr>
          <p:nvPr/>
        </p:nvSpPr>
        <p:spPr bwMode="auto">
          <a:xfrm rot="7255776">
            <a:off x="5692620" y="2638726"/>
            <a:ext cx="2451365" cy="1336146"/>
          </a:xfrm>
          <a:custGeom>
            <a:avLst/>
            <a:gdLst>
              <a:gd name="G0" fmla="+- 9366 0 0"/>
              <a:gd name="G1" fmla="+- -7781414 0 0"/>
              <a:gd name="G2" fmla="+- 0 0 -7781414"/>
              <a:gd name="T0" fmla="*/ 0 256 1"/>
              <a:gd name="T1" fmla="*/ 180 256 1"/>
              <a:gd name="G3" fmla="+- -7781414 T0 T1"/>
              <a:gd name="T2" fmla="*/ 0 256 1"/>
              <a:gd name="T3" fmla="*/ 90 256 1"/>
              <a:gd name="G4" fmla="+- -7781414 T2 T3"/>
              <a:gd name="G5" fmla="*/ G4 2 1"/>
              <a:gd name="T4" fmla="*/ 90 256 1"/>
              <a:gd name="T5" fmla="*/ 0 256 1"/>
              <a:gd name="G6" fmla="+- -7781414 T4 T5"/>
              <a:gd name="G7" fmla="*/ G6 2 1"/>
              <a:gd name="G8" fmla="abs -7781414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9366"/>
              <a:gd name="G18" fmla="*/ 9366 1 2"/>
              <a:gd name="G19" fmla="+- G18 5400 0"/>
              <a:gd name="G20" fmla="cos G19 -7781414"/>
              <a:gd name="G21" fmla="sin G19 -7781414"/>
              <a:gd name="G22" fmla="+- G20 10800 0"/>
              <a:gd name="G23" fmla="+- G21 10800 0"/>
              <a:gd name="G24" fmla="+- 10800 0 G20"/>
              <a:gd name="G25" fmla="+- 9366 10800 0"/>
              <a:gd name="G26" fmla="?: G9 G17 G25"/>
              <a:gd name="G27" fmla="?: G9 0 21600"/>
              <a:gd name="G28" fmla="cos 10800 -7781414"/>
              <a:gd name="G29" fmla="sin 10800 -7781414"/>
              <a:gd name="G30" fmla="sin 9366 -7781414"/>
              <a:gd name="G31" fmla="+- G28 10800 0"/>
              <a:gd name="G32" fmla="+- G29 10800 0"/>
              <a:gd name="G33" fmla="+- G30 10800 0"/>
              <a:gd name="G34" fmla="?: G4 0 G31"/>
              <a:gd name="G35" fmla="?: -7781414 G34 0"/>
              <a:gd name="G36" fmla="?: G6 G35 G31"/>
              <a:gd name="G37" fmla="+- 21600 0 G36"/>
              <a:gd name="G38" fmla="?: G4 0 G33"/>
              <a:gd name="G39" fmla="?: -7781414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952 w 21600"/>
              <a:gd name="T15" fmla="*/ 1958 h 21600"/>
              <a:gd name="T16" fmla="*/ 10800 w 21600"/>
              <a:gd name="T17" fmla="*/ 1434 h 21600"/>
              <a:gd name="T18" fmla="*/ 15648 w 21600"/>
              <a:gd name="T19" fmla="*/ 195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6297" y="2587"/>
                </a:moveTo>
                <a:cubicBezTo>
                  <a:pt x="7677" y="1830"/>
                  <a:pt x="9225" y="1434"/>
                  <a:pt x="10800" y="1434"/>
                </a:cubicBezTo>
                <a:cubicBezTo>
                  <a:pt x="12374" y="1434"/>
                  <a:pt x="13922" y="1830"/>
                  <a:pt x="15302" y="2587"/>
                </a:cubicBezTo>
                <a:lnTo>
                  <a:pt x="15992" y="1329"/>
                </a:lnTo>
                <a:cubicBezTo>
                  <a:pt x="14400" y="457"/>
                  <a:pt x="12614" y="0"/>
                  <a:pt x="10799" y="0"/>
                </a:cubicBezTo>
                <a:cubicBezTo>
                  <a:pt x="8985" y="0"/>
                  <a:pt x="7199" y="457"/>
                  <a:pt x="5607" y="1329"/>
                </a:cubicBezTo>
                <a:close/>
              </a:path>
            </a:pathLst>
          </a:custGeom>
          <a:solidFill>
            <a:srgbClr val="00FF00"/>
          </a:solidFill>
          <a:ln w="12700" cap="sq" algn="ctr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500"/>
          </a:p>
        </p:txBody>
      </p:sp>
      <p:sp>
        <p:nvSpPr>
          <p:cNvPr id="547859" name="Oval 19"/>
          <p:cNvSpPr>
            <a:spLocks noChangeArrowheads="1"/>
          </p:cNvSpPr>
          <p:nvPr/>
        </p:nvSpPr>
        <p:spPr bwMode="auto">
          <a:xfrm>
            <a:off x="4460348" y="3070930"/>
            <a:ext cx="119063" cy="119063"/>
          </a:xfrm>
          <a:prstGeom prst="ellipse">
            <a:avLst/>
          </a:prstGeom>
          <a:solidFill>
            <a:srgbClr val="99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500"/>
          </a:p>
        </p:txBody>
      </p:sp>
      <p:sp>
        <p:nvSpPr>
          <p:cNvPr id="547860" name="Oval 20"/>
          <p:cNvSpPr>
            <a:spLocks noChangeArrowheads="1"/>
          </p:cNvSpPr>
          <p:nvPr/>
        </p:nvSpPr>
        <p:spPr bwMode="auto">
          <a:xfrm>
            <a:off x="4385753" y="3059813"/>
            <a:ext cx="179917" cy="179917"/>
          </a:xfrm>
          <a:prstGeom prst="ellipse">
            <a:avLst/>
          </a:prstGeom>
          <a:solidFill>
            <a:srgbClr val="FFC000"/>
          </a:solidFill>
          <a:ln w="19050">
            <a:solidFill>
              <a:srgbClr val="765A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GB" sz="1500"/>
          </a:p>
        </p:txBody>
      </p:sp>
      <p:sp>
        <p:nvSpPr>
          <p:cNvPr id="547857" name="AutoShape 17"/>
          <p:cNvSpPr>
            <a:spLocks noChangeArrowheads="1"/>
          </p:cNvSpPr>
          <p:nvPr/>
        </p:nvSpPr>
        <p:spPr bwMode="auto">
          <a:xfrm rot="7205946">
            <a:off x="7440058" y="3467947"/>
            <a:ext cx="107946" cy="126064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  <a:gd name="connsiteX0" fmla="*/ 0 w 18392"/>
              <a:gd name="connsiteY0" fmla="*/ 0 h 25729"/>
              <a:gd name="connsiteX1" fmla="*/ 2192 w 18392"/>
              <a:gd name="connsiteY1" fmla="*/ 25729 h 25729"/>
              <a:gd name="connsiteX2" fmla="*/ 12992 w 18392"/>
              <a:gd name="connsiteY2" fmla="*/ 25729 h 25729"/>
              <a:gd name="connsiteX3" fmla="*/ 18392 w 18392"/>
              <a:gd name="connsiteY3" fmla="*/ 4129 h 25729"/>
              <a:gd name="connsiteX4" fmla="*/ 0 w 18392"/>
              <a:gd name="connsiteY4" fmla="*/ 0 h 25729"/>
              <a:gd name="connsiteX0" fmla="*/ 0 w 17710"/>
              <a:gd name="connsiteY0" fmla="*/ 0 h 25729"/>
              <a:gd name="connsiteX1" fmla="*/ 2192 w 17710"/>
              <a:gd name="connsiteY1" fmla="*/ 25729 h 25729"/>
              <a:gd name="connsiteX2" fmla="*/ 12992 w 17710"/>
              <a:gd name="connsiteY2" fmla="*/ 25729 h 25729"/>
              <a:gd name="connsiteX3" fmla="*/ 17710 w 17710"/>
              <a:gd name="connsiteY3" fmla="*/ 1054 h 25729"/>
              <a:gd name="connsiteX4" fmla="*/ 0 w 17710"/>
              <a:gd name="connsiteY4" fmla="*/ 0 h 25729"/>
              <a:gd name="connsiteX0" fmla="*/ 0 w 19255"/>
              <a:gd name="connsiteY0" fmla="*/ 0 h 25729"/>
              <a:gd name="connsiteX1" fmla="*/ 2192 w 19255"/>
              <a:gd name="connsiteY1" fmla="*/ 25729 h 25729"/>
              <a:gd name="connsiteX2" fmla="*/ 18906 w 19255"/>
              <a:gd name="connsiteY2" fmla="*/ 21829 h 25729"/>
              <a:gd name="connsiteX3" fmla="*/ 17710 w 19255"/>
              <a:gd name="connsiteY3" fmla="*/ 1054 h 25729"/>
              <a:gd name="connsiteX4" fmla="*/ 0 w 19255"/>
              <a:gd name="connsiteY4" fmla="*/ 0 h 25729"/>
              <a:gd name="connsiteX0" fmla="*/ 0 w 19368"/>
              <a:gd name="connsiteY0" fmla="*/ 0 h 25729"/>
              <a:gd name="connsiteX1" fmla="*/ 2192 w 19368"/>
              <a:gd name="connsiteY1" fmla="*/ 25729 h 25729"/>
              <a:gd name="connsiteX2" fmla="*/ 18906 w 19368"/>
              <a:gd name="connsiteY2" fmla="*/ 21829 h 25729"/>
              <a:gd name="connsiteX3" fmla="*/ 18981 w 19368"/>
              <a:gd name="connsiteY3" fmla="*/ 965 h 25729"/>
              <a:gd name="connsiteX4" fmla="*/ 0 w 19368"/>
              <a:gd name="connsiteY4" fmla="*/ 0 h 2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68" h="25729">
                <a:moveTo>
                  <a:pt x="0" y="0"/>
                </a:moveTo>
                <a:lnTo>
                  <a:pt x="2192" y="25729"/>
                </a:lnTo>
                <a:lnTo>
                  <a:pt x="18906" y="21829"/>
                </a:lnTo>
                <a:cubicBezTo>
                  <a:pt x="20479" y="13604"/>
                  <a:pt x="17408" y="9190"/>
                  <a:pt x="18981" y="965"/>
                </a:cubicBezTo>
                <a:cubicBezTo>
                  <a:pt x="11781" y="965"/>
                  <a:pt x="7200" y="0"/>
                  <a:pt x="0" y="0"/>
                </a:cubicBezTo>
                <a:close/>
              </a:path>
            </a:pathLst>
          </a:custGeom>
          <a:solidFill>
            <a:srgbClr val="00B0F0"/>
          </a:solidFill>
          <a:ln w="12700" cap="sq" algn="ctr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GB" sz="1500"/>
          </a:p>
        </p:txBody>
      </p:sp>
      <p:sp>
        <p:nvSpPr>
          <p:cNvPr id="547844" name="Line 4"/>
          <p:cNvSpPr>
            <a:spLocks noChangeShapeType="1"/>
          </p:cNvSpPr>
          <p:nvPr/>
        </p:nvSpPr>
        <p:spPr bwMode="auto">
          <a:xfrm>
            <a:off x="4715263" y="3130462"/>
            <a:ext cx="2159726" cy="38624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1500"/>
          </a:p>
        </p:txBody>
      </p:sp>
      <p:grpSp>
        <p:nvGrpSpPr>
          <p:cNvPr id="547920" name="Group 80"/>
          <p:cNvGrpSpPr>
            <a:grpSpLocks/>
          </p:cNvGrpSpPr>
          <p:nvPr/>
        </p:nvGrpSpPr>
        <p:grpSpPr bwMode="auto">
          <a:xfrm>
            <a:off x="444626" y="1658575"/>
            <a:ext cx="2603548" cy="1617534"/>
            <a:chOff x="3364" y="3525"/>
            <a:chExt cx="1764" cy="894"/>
          </a:xfrm>
        </p:grpSpPr>
        <p:sp>
          <p:nvSpPr>
            <p:cNvPr id="547921" name="Text Box 81"/>
            <p:cNvSpPr txBox="1">
              <a:spLocks noChangeArrowheads="1"/>
            </p:cNvSpPr>
            <p:nvPr/>
          </p:nvSpPr>
          <p:spPr bwMode="auto">
            <a:xfrm>
              <a:off x="4247" y="4198"/>
              <a:ext cx="582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en-US" sz="2000" dirty="0">
                  <a:solidFill>
                    <a:srgbClr val="333333"/>
                  </a:solidFill>
                </a:rPr>
                <a:t>Back</a:t>
              </a:r>
            </a:p>
          </p:txBody>
        </p:sp>
        <p:sp>
          <p:nvSpPr>
            <p:cNvPr id="547922" name="Text Box 82"/>
            <p:cNvSpPr txBox="1">
              <a:spLocks noChangeArrowheads="1"/>
            </p:cNvSpPr>
            <p:nvPr/>
          </p:nvSpPr>
          <p:spPr bwMode="auto">
            <a:xfrm>
              <a:off x="3364" y="4191"/>
              <a:ext cx="581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en-US" sz="2000" dirty="0">
                  <a:solidFill>
                    <a:srgbClr val="333333"/>
                  </a:solidFill>
                </a:rPr>
                <a:t>Front</a:t>
              </a:r>
            </a:p>
          </p:txBody>
        </p:sp>
        <p:pic>
          <p:nvPicPr>
            <p:cNvPr id="547923" name="Picture 83" descr="A-2434-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06" t="18123" r="15179" b="14653"/>
            <a:stretch>
              <a:fillRect/>
            </a:stretch>
          </p:blipFill>
          <p:spPr bwMode="auto">
            <a:xfrm>
              <a:off x="4312" y="3675"/>
              <a:ext cx="816" cy="5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7924" name="Picture 84" descr="A-2433-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07" t="7712" r="10806" b="6941"/>
            <a:stretch>
              <a:fillRect/>
            </a:stretch>
          </p:blipFill>
          <p:spPr bwMode="auto">
            <a:xfrm>
              <a:off x="3380" y="3525"/>
              <a:ext cx="851" cy="6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ANU Experiments</a:t>
            </a:r>
            <a:endParaRPr lang="en-GB" dirty="0"/>
          </a:p>
        </p:txBody>
      </p:sp>
      <p:sp>
        <p:nvSpPr>
          <p:cNvPr id="4" name="Trapezoid 3"/>
          <p:cNvSpPr/>
          <p:nvPr/>
        </p:nvSpPr>
        <p:spPr>
          <a:xfrm rot="16200000">
            <a:off x="4215795" y="3008379"/>
            <a:ext cx="577437" cy="237520"/>
          </a:xfrm>
          <a:prstGeom prst="trapezoid">
            <a:avLst>
              <a:gd name="adj" fmla="val 12294"/>
            </a:avLst>
          </a:prstGeom>
          <a:solidFill>
            <a:srgbClr val="0000FF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sp>
        <p:nvSpPr>
          <p:cNvPr id="5" name="TextBox 4"/>
          <p:cNvSpPr txBox="1"/>
          <p:nvPr/>
        </p:nvSpPr>
        <p:spPr>
          <a:xfrm>
            <a:off x="403745" y="834746"/>
            <a:ext cx="360964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b="1" dirty="0" err="1"/>
              <a:t>BALiN</a:t>
            </a:r>
            <a:r>
              <a:rPr lang="en-AU" sz="3200" b="1" dirty="0"/>
              <a:t> array</a:t>
            </a:r>
          </a:p>
          <a:p>
            <a:r>
              <a:rPr lang="en-AU" dirty="0"/>
              <a:t>Double-Sided Silicon Strip Detectors 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16548" y="3330849"/>
            <a:ext cx="33509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In this “lampshade” configuration sensitive only to backward angles</a:t>
            </a:r>
          </a:p>
          <a:p>
            <a:endParaRPr lang="en-AU" dirty="0"/>
          </a:p>
          <a:p>
            <a:r>
              <a:rPr lang="en-AU" dirty="0"/>
              <a:t>115° &lt; 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AU" dirty="0"/>
              <a:t> &lt; 170°</a:t>
            </a:r>
          </a:p>
          <a:p>
            <a:r>
              <a:rPr lang="en-AU" dirty="0"/>
              <a:t>30° &lt; 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ϕ</a:t>
            </a:r>
            <a:r>
              <a:rPr lang="en-AU" dirty="0"/>
              <a:t> &lt; 330°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5386" y="5081492"/>
            <a:ext cx="3924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See D. H. Luong, ANU PhD Thesis (2012)</a:t>
            </a:r>
            <a:endParaRPr lang="en-GB" dirty="0"/>
          </a:p>
        </p:txBody>
      </p:sp>
      <p:sp>
        <p:nvSpPr>
          <p:cNvPr id="25" name="Line 4"/>
          <p:cNvSpPr>
            <a:spLocks noChangeShapeType="1"/>
          </p:cNvSpPr>
          <p:nvPr/>
        </p:nvSpPr>
        <p:spPr bwMode="auto">
          <a:xfrm flipH="1">
            <a:off x="4654005" y="2196320"/>
            <a:ext cx="2576023" cy="874613"/>
          </a:xfrm>
          <a:prstGeom prst="line">
            <a:avLst/>
          </a:prstGeom>
          <a:noFill/>
          <a:ln w="57150">
            <a:solidFill>
              <a:srgbClr val="7030A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1500"/>
          </a:p>
        </p:txBody>
      </p:sp>
      <p:sp>
        <p:nvSpPr>
          <p:cNvPr id="26" name="Line 4"/>
          <p:cNvSpPr>
            <a:spLocks noChangeShapeType="1"/>
          </p:cNvSpPr>
          <p:nvPr/>
        </p:nvSpPr>
        <p:spPr bwMode="auto">
          <a:xfrm flipH="1" flipV="1">
            <a:off x="4673101" y="3239730"/>
            <a:ext cx="2739325" cy="290703"/>
          </a:xfrm>
          <a:prstGeom prst="line">
            <a:avLst/>
          </a:prstGeom>
          <a:noFill/>
          <a:ln w="57150">
            <a:solidFill>
              <a:srgbClr val="00B0F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15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765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336"/>
    </mc:Choice>
    <mc:Fallback xmlns="">
      <p:transition spd="slow" advTm="42336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59" y="1559610"/>
            <a:ext cx="6146866" cy="384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Relative energy distribution</a:t>
            </a:r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2056664" y="1660797"/>
            <a:ext cx="2585631" cy="3034355"/>
            <a:chOff x="2015918" y="2018603"/>
            <a:chExt cx="3102757" cy="3641226"/>
          </a:xfrm>
        </p:grpSpPr>
        <p:sp>
          <p:nvSpPr>
            <p:cNvPr id="8" name="TextBox 7"/>
            <p:cNvSpPr txBox="1"/>
            <p:nvPr/>
          </p:nvSpPr>
          <p:spPr>
            <a:xfrm>
              <a:off x="2782574" y="2170307"/>
              <a:ext cx="2336101" cy="480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2000" b="1" baseline="30000" dirty="0"/>
                <a:t>8</a:t>
              </a:r>
              <a:r>
                <a:rPr lang="en-AU" sz="2000" b="1" dirty="0"/>
                <a:t>Be ground state</a:t>
              </a:r>
              <a:endParaRPr lang="en-GB" sz="2000" b="1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2185099" y="2418509"/>
              <a:ext cx="547548" cy="234013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2015918" y="2018603"/>
              <a:ext cx="338363" cy="3641226"/>
            </a:xfrm>
            <a:prstGeom prst="rect">
              <a:avLst/>
            </a:prstGeom>
            <a:noFill/>
            <a:ln w="25400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50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401457" y="1660797"/>
            <a:ext cx="4554041" cy="3034355"/>
            <a:chOff x="2361809" y="2018603"/>
            <a:chExt cx="5050668" cy="3369517"/>
          </a:xfrm>
        </p:grpSpPr>
        <p:sp>
          <p:nvSpPr>
            <p:cNvPr id="12" name="TextBox 11"/>
            <p:cNvSpPr txBox="1"/>
            <p:nvPr/>
          </p:nvSpPr>
          <p:spPr>
            <a:xfrm>
              <a:off x="3062184" y="3162345"/>
              <a:ext cx="1684301" cy="4443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2000" b="1" baseline="30000" dirty="0"/>
                <a:t>8</a:t>
              </a:r>
              <a:r>
                <a:rPr lang="en-AU" sz="2000" b="1" dirty="0"/>
                <a:t>Be 2</a:t>
              </a:r>
              <a:r>
                <a:rPr lang="en-AU" sz="2000" b="1" baseline="30000" dirty="0"/>
                <a:t>+</a:t>
              </a:r>
              <a:r>
                <a:rPr lang="en-AU" sz="2000" b="1" dirty="0"/>
                <a:t> state?</a:t>
              </a:r>
              <a:endParaRPr lang="en-GB" sz="2000" b="1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>
              <a:off x="2687968" y="3547436"/>
              <a:ext cx="601457" cy="371064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2361809" y="2018603"/>
              <a:ext cx="5050668" cy="3369517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500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H="1" flipV="1">
              <a:off x="3133815" y="2795600"/>
              <a:ext cx="272634" cy="410064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2677199" y="831290"/>
            <a:ext cx="6166316" cy="3636323"/>
            <a:chOff x="2677199" y="831290"/>
            <a:chExt cx="6166316" cy="3636323"/>
          </a:xfrm>
        </p:grpSpPr>
        <p:sp>
          <p:nvSpPr>
            <p:cNvPr id="6" name="TextBox 5"/>
            <p:cNvSpPr txBox="1"/>
            <p:nvPr/>
          </p:nvSpPr>
          <p:spPr>
            <a:xfrm>
              <a:off x="5519188" y="831290"/>
              <a:ext cx="332432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AU" sz="2000" dirty="0"/>
                <a:t>Can we understand the prompt breakup component?</a:t>
              </a:r>
              <a:endParaRPr lang="en-GB" sz="20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677199" y="3636616"/>
              <a:ext cx="121918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AU" sz="2400" b="1" dirty="0">
                  <a:solidFill>
                    <a:srgbClr val="00B050"/>
                  </a:solidFill>
                </a:rPr>
                <a:t>Delayed</a:t>
              </a:r>
            </a:p>
            <a:p>
              <a:pPr algn="ctr"/>
              <a:r>
                <a:rPr lang="en-AU" sz="2400" b="1" dirty="0">
                  <a:solidFill>
                    <a:srgbClr val="FF0000"/>
                  </a:solidFill>
                </a:rPr>
                <a:t>Prompt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66562" y="872884"/>
            <a:ext cx="2871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b="1" baseline="30000" dirty="0"/>
              <a:t>7</a:t>
            </a:r>
            <a:r>
              <a:rPr lang="en-AU" sz="2800" b="1" dirty="0"/>
              <a:t>Li </a:t>
            </a:r>
            <a:r>
              <a:rPr lang="en-A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AU" sz="2800" b="1" dirty="0"/>
              <a:t> </a:t>
            </a:r>
            <a:r>
              <a:rPr lang="en-AU" sz="2800" b="1" baseline="30000" dirty="0"/>
              <a:t>8</a:t>
            </a:r>
            <a:r>
              <a:rPr lang="en-AU" sz="2800" b="1" dirty="0"/>
              <a:t>Be </a:t>
            </a:r>
            <a:r>
              <a:rPr lang="en-A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l-GR" sz="2800" b="1" dirty="0">
                <a:cs typeface="Times New Roman" panose="02020603050405020304" pitchFamily="18" charset="0"/>
              </a:rPr>
              <a:t>α</a:t>
            </a:r>
            <a:r>
              <a:rPr lang="en-AU" sz="2800" b="1" dirty="0">
                <a:cs typeface="Times New Roman" panose="02020603050405020304" pitchFamily="18" charset="0"/>
              </a:rPr>
              <a:t> + </a:t>
            </a:r>
            <a:r>
              <a:rPr lang="el-GR" sz="2800" b="1" dirty="0">
                <a:cs typeface="Times New Roman" panose="02020603050405020304" pitchFamily="18" charset="0"/>
              </a:rPr>
              <a:t>α</a:t>
            </a:r>
            <a:endParaRPr lang="en-GB" sz="2800" b="1" dirty="0"/>
          </a:p>
        </p:txBody>
      </p:sp>
      <p:grpSp>
        <p:nvGrpSpPr>
          <p:cNvPr id="16" name="Group 15"/>
          <p:cNvGrpSpPr/>
          <p:nvPr/>
        </p:nvGrpSpPr>
        <p:grpSpPr>
          <a:xfrm>
            <a:off x="5228878" y="2484010"/>
            <a:ext cx="3153122" cy="2951608"/>
            <a:chOff x="5228878" y="2484010"/>
            <a:chExt cx="3153122" cy="2951608"/>
          </a:xfrm>
        </p:grpSpPr>
        <p:sp>
          <p:nvSpPr>
            <p:cNvPr id="5" name="Rectangle 4"/>
            <p:cNvSpPr/>
            <p:nvPr/>
          </p:nvSpPr>
          <p:spPr>
            <a:xfrm>
              <a:off x="5774076" y="2484014"/>
              <a:ext cx="2607924" cy="29173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500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5228878" y="2484010"/>
              <a:ext cx="3000068" cy="2951608"/>
              <a:chOff x="5744792" y="3236096"/>
              <a:chExt cx="3600080" cy="3541930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6788587" y="5024947"/>
                <a:ext cx="2516221" cy="77497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50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5744792" y="3236096"/>
                <a:ext cx="2516221" cy="77497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500"/>
              </a:p>
            </p:txBody>
          </p:sp>
          <p:grpSp>
            <p:nvGrpSpPr>
              <p:cNvPr id="22" name="Group 21"/>
              <p:cNvGrpSpPr/>
              <p:nvPr/>
            </p:nvGrpSpPr>
            <p:grpSpPr>
              <a:xfrm>
                <a:off x="6486013" y="3424457"/>
                <a:ext cx="2858859" cy="1353873"/>
                <a:chOff x="6486013" y="3424457"/>
                <a:chExt cx="2858859" cy="1353873"/>
              </a:xfrm>
            </p:grpSpPr>
            <p:sp>
              <p:nvSpPr>
                <p:cNvPr id="24" name="TextBox 23"/>
                <p:cNvSpPr txBox="1"/>
                <p:nvPr/>
              </p:nvSpPr>
              <p:spPr>
                <a:xfrm>
                  <a:off x="6486013" y="3424457"/>
                  <a:ext cx="2858859" cy="7265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AU" sz="1667" dirty="0">
                      <a:solidFill>
                        <a:srgbClr val="00B050"/>
                      </a:solidFill>
                    </a:rPr>
                    <a:t>0</a:t>
                  </a:r>
                  <a:r>
                    <a:rPr lang="en-AU" sz="1667" baseline="30000" dirty="0">
                      <a:solidFill>
                        <a:srgbClr val="00B050"/>
                      </a:solidFill>
                    </a:rPr>
                    <a:t>+</a:t>
                  </a:r>
                  <a:r>
                    <a:rPr lang="en-AU" sz="1667" dirty="0">
                      <a:solidFill>
                        <a:srgbClr val="00B050"/>
                      </a:solidFill>
                    </a:rPr>
                    <a:t> 0.092 MeV  </a:t>
                  </a:r>
                  <a:r>
                    <a:rPr lang="el-GR" sz="1667" dirty="0">
                      <a:solidFill>
                        <a:srgbClr val="00B050"/>
                      </a:solidFill>
                    </a:rPr>
                    <a:t>Γ</a:t>
                  </a:r>
                  <a:r>
                    <a:rPr lang="en-AU" sz="1667" dirty="0">
                      <a:solidFill>
                        <a:srgbClr val="00B050"/>
                      </a:solidFill>
                    </a:rPr>
                    <a:t>=6.6 eV</a:t>
                  </a:r>
                </a:p>
                <a:p>
                  <a:r>
                    <a:rPr lang="en-AU" sz="1667" dirty="0">
                      <a:solidFill>
                        <a:srgbClr val="FF0000"/>
                      </a:solidFill>
                    </a:rPr>
                    <a:t>2</a:t>
                  </a:r>
                  <a:r>
                    <a:rPr lang="en-AU" sz="1667" baseline="30000" dirty="0">
                      <a:solidFill>
                        <a:srgbClr val="FF0000"/>
                      </a:solidFill>
                    </a:rPr>
                    <a:t>+</a:t>
                  </a:r>
                  <a:r>
                    <a:rPr lang="en-AU" sz="1667" dirty="0">
                      <a:solidFill>
                        <a:srgbClr val="FF0000"/>
                      </a:solidFill>
                    </a:rPr>
                    <a:t> 3.030 MeV  </a:t>
                  </a:r>
                  <a:r>
                    <a:rPr lang="el-GR" sz="1667" dirty="0">
                      <a:solidFill>
                        <a:srgbClr val="FF0000"/>
                      </a:solidFill>
                    </a:rPr>
                    <a:t>Γ</a:t>
                  </a:r>
                  <a:r>
                    <a:rPr lang="en-AU" sz="1667" dirty="0">
                      <a:solidFill>
                        <a:srgbClr val="FF0000"/>
                      </a:solidFill>
                    </a:rPr>
                    <a:t>=1.5 MeV</a:t>
                  </a:r>
                  <a:endParaRPr lang="en-GB" sz="1667" dirty="0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25" name="Straight Arrow Connector 24"/>
                <p:cNvCxnSpPr/>
                <p:nvPr/>
              </p:nvCxnSpPr>
              <p:spPr>
                <a:xfrm flipH="1" flipV="1">
                  <a:off x="7692587" y="4111299"/>
                  <a:ext cx="144154" cy="667031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" name="Group 27"/>
              <p:cNvGrpSpPr/>
              <p:nvPr/>
            </p:nvGrpSpPr>
            <p:grpSpPr>
              <a:xfrm>
                <a:off x="6758086" y="4862341"/>
                <a:ext cx="2163028" cy="1915685"/>
                <a:chOff x="6758086" y="4862341"/>
                <a:chExt cx="2163028" cy="1915685"/>
              </a:xfrm>
            </p:grpSpPr>
            <p:grpSp>
              <p:nvGrpSpPr>
                <p:cNvPr id="30" name="Group 29"/>
                <p:cNvGrpSpPr/>
                <p:nvPr/>
              </p:nvGrpSpPr>
              <p:grpSpPr>
                <a:xfrm>
                  <a:off x="6758086" y="4862341"/>
                  <a:ext cx="2163028" cy="1211621"/>
                  <a:chOff x="6758086" y="4862341"/>
                  <a:chExt cx="2163028" cy="1211621"/>
                </a:xfrm>
              </p:grpSpPr>
              <p:sp>
                <p:nvSpPr>
                  <p:cNvPr id="32" name="Rectangle 31"/>
                  <p:cNvSpPr/>
                  <p:nvPr/>
                </p:nvSpPr>
                <p:spPr>
                  <a:xfrm>
                    <a:off x="6758086" y="4944752"/>
                    <a:ext cx="2157311" cy="528254"/>
                  </a:xfrm>
                  <a:prstGeom prst="rect">
                    <a:avLst/>
                  </a:prstGeom>
                  <a:pattFill prst="ltUpDiag">
                    <a:fgClr>
                      <a:srgbClr val="FF0000"/>
                    </a:fgClr>
                    <a:bgClr>
                      <a:schemeClr val="bg1"/>
                    </a:bgClr>
                  </a:patt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500"/>
                  </a:p>
                </p:txBody>
              </p:sp>
              <p:grpSp>
                <p:nvGrpSpPr>
                  <p:cNvPr id="33" name="Group 32"/>
                  <p:cNvGrpSpPr/>
                  <p:nvPr/>
                </p:nvGrpSpPr>
                <p:grpSpPr>
                  <a:xfrm>
                    <a:off x="6758086" y="4862341"/>
                    <a:ext cx="2163028" cy="1211621"/>
                    <a:chOff x="6235427" y="4774714"/>
                    <a:chExt cx="2163028" cy="1211621"/>
                  </a:xfrm>
                </p:grpSpPr>
                <p:cxnSp>
                  <p:nvCxnSpPr>
                    <p:cNvPr id="34" name="Straight Connector 33"/>
                    <p:cNvCxnSpPr/>
                    <p:nvPr/>
                  </p:nvCxnSpPr>
                  <p:spPr>
                    <a:xfrm>
                      <a:off x="6235430" y="5986335"/>
                      <a:ext cx="2157311" cy="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" name="Straight Connector 34"/>
                    <p:cNvCxnSpPr/>
                    <p:nvPr/>
                  </p:nvCxnSpPr>
                  <p:spPr>
                    <a:xfrm>
                      <a:off x="6235428" y="5910135"/>
                      <a:ext cx="2157311" cy="0"/>
                    </a:xfrm>
                    <a:prstGeom prst="line">
                      <a:avLst/>
                    </a:prstGeom>
                    <a:ln w="38100">
                      <a:solidFill>
                        <a:srgbClr val="00B05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6" name="TextBox 35"/>
                    <p:cNvSpPr txBox="1"/>
                    <p:nvPr/>
                  </p:nvSpPr>
                  <p:spPr>
                    <a:xfrm>
                      <a:off x="7059241" y="5528793"/>
                      <a:ext cx="1339214" cy="44319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AU" dirty="0"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AU" baseline="30000" dirty="0"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AU" dirty="0">
                          <a:cs typeface="Times New Roman" panose="02020603050405020304" pitchFamily="18" charset="0"/>
                        </a:rPr>
                        <a:t>    0.092</a:t>
                      </a:r>
                      <a:endParaRPr lang="en-GB" dirty="0">
                        <a:cs typeface="Times New Roman" panose="02020603050405020304" pitchFamily="18" charset="0"/>
                      </a:endParaRPr>
                    </a:p>
                  </p:txBody>
                </p:sp>
                <p:cxnSp>
                  <p:nvCxnSpPr>
                    <p:cNvPr id="37" name="Straight Connector 36"/>
                    <p:cNvCxnSpPr/>
                    <p:nvPr/>
                  </p:nvCxnSpPr>
                  <p:spPr>
                    <a:xfrm>
                      <a:off x="6235427" y="5142619"/>
                      <a:ext cx="2157311" cy="0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8" name="TextBox 37"/>
                    <p:cNvSpPr txBox="1"/>
                    <p:nvPr/>
                  </p:nvSpPr>
                  <p:spPr>
                    <a:xfrm>
                      <a:off x="7026914" y="4774714"/>
                      <a:ext cx="1339213" cy="44319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AU" dirty="0"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AU" baseline="30000" dirty="0"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AU" dirty="0">
                          <a:cs typeface="Times New Roman" panose="02020603050405020304" pitchFamily="18" charset="0"/>
                        </a:rPr>
                        <a:t>    3.030</a:t>
                      </a:r>
                      <a:endParaRPr lang="en-GB" dirty="0">
                        <a:cs typeface="Times New Roman" panose="02020603050405020304" pitchFamily="18" charset="0"/>
                      </a:endParaRPr>
                    </a:p>
                  </p:txBody>
                </p:sp>
              </p:grpSp>
            </p:grpSp>
            <p:sp>
              <p:nvSpPr>
                <p:cNvPr id="31" name="Rectangle 30"/>
                <p:cNvSpPr/>
                <p:nvPr/>
              </p:nvSpPr>
              <p:spPr>
                <a:xfrm>
                  <a:off x="7422973" y="6150162"/>
                  <a:ext cx="827534" cy="62786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AU" sz="2800" b="1" baseline="30000" dirty="0"/>
                    <a:t>8</a:t>
                  </a:r>
                  <a:r>
                    <a:rPr lang="en-AU" sz="2800" b="1" dirty="0"/>
                    <a:t>Be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789060" y="844551"/>
                <a:ext cx="1439818" cy="5722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67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GB" sz="1667" i="1">
                              <a:latin typeface="Cambria Math" panose="02040503050406030204" pitchFamily="18" charset="0"/>
                            </a:rPr>
                            <m:t>𝑟𝑒𝑙</m:t>
                          </m:r>
                        </m:sub>
                      </m:sSub>
                      <m:r>
                        <a:rPr lang="en-GB" sz="1667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67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67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67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l-GR" sz="1667" i="1">
                          <a:latin typeface="Cambria Math" panose="02040503050406030204" pitchFamily="18" charset="0"/>
                        </a:rPr>
                        <m:t>μ</m:t>
                      </m:r>
                      <m:sSubSup>
                        <m:sSubSupPr>
                          <m:ctrlPr>
                            <a:rPr lang="el-GR" sz="1667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1667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GB" sz="1667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  <m:sup>
                          <m:r>
                            <a:rPr lang="en-GB" sz="1667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GB" sz="1667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9060" y="844551"/>
                <a:ext cx="1439818" cy="57220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410440" y="2306052"/>
            <a:ext cx="8222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baseline="30000" dirty="0"/>
              <a:t>208</a:t>
            </a:r>
            <a:r>
              <a:rPr lang="en-AU" sz="2400" b="1" dirty="0"/>
              <a:t>Pb</a:t>
            </a:r>
          </a:p>
          <a:p>
            <a:endParaRPr lang="en-AU" sz="2400" b="1" dirty="0"/>
          </a:p>
          <a:p>
            <a:endParaRPr lang="en-AU" sz="2400" b="1" dirty="0"/>
          </a:p>
          <a:p>
            <a:r>
              <a:rPr lang="en-AU" sz="2400" b="1" baseline="30000" dirty="0"/>
              <a:t>58</a:t>
            </a:r>
            <a:r>
              <a:rPr lang="en-AU" sz="2400" b="1" dirty="0"/>
              <a:t>Ni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51741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When does breakup occur?</a:t>
            </a:r>
            <a:endParaRPr lang="en-GB" dirty="0"/>
          </a:p>
        </p:txBody>
      </p:sp>
      <p:sp>
        <p:nvSpPr>
          <p:cNvPr id="73" name="TextBox 72"/>
          <p:cNvSpPr txBox="1"/>
          <p:nvPr/>
        </p:nvSpPr>
        <p:spPr>
          <a:xfrm>
            <a:off x="1099664" y="902609"/>
            <a:ext cx="16739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u="sng" dirty="0"/>
              <a:t>Above-barrier</a:t>
            </a:r>
            <a:endParaRPr lang="en-GB" sz="1500" b="1" u="sng" dirty="0"/>
          </a:p>
        </p:txBody>
      </p:sp>
      <p:grpSp>
        <p:nvGrpSpPr>
          <p:cNvPr id="79" name="Group 78"/>
          <p:cNvGrpSpPr/>
          <p:nvPr/>
        </p:nvGrpSpPr>
        <p:grpSpPr>
          <a:xfrm>
            <a:off x="2004058" y="4028100"/>
            <a:ext cx="268427" cy="285636"/>
            <a:chOff x="2020665" y="4112194"/>
            <a:chExt cx="697594" cy="742317"/>
          </a:xfrm>
        </p:grpSpPr>
        <p:sp>
          <p:nvSpPr>
            <p:cNvPr id="97" name="Oval 56"/>
            <p:cNvSpPr>
              <a:spLocks noChangeArrowheads="1"/>
            </p:cNvSpPr>
            <p:nvPr/>
          </p:nvSpPr>
          <p:spPr bwMode="auto">
            <a:xfrm>
              <a:off x="2020665" y="4323726"/>
              <a:ext cx="305692" cy="283132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98" name="Oval 59"/>
            <p:cNvSpPr>
              <a:spLocks noChangeArrowheads="1"/>
            </p:cNvSpPr>
            <p:nvPr/>
          </p:nvSpPr>
          <p:spPr bwMode="auto">
            <a:xfrm>
              <a:off x="2025530" y="4466107"/>
              <a:ext cx="305692" cy="283132"/>
            </a:xfrm>
            <a:prstGeom prst="ellipse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99" name="Oval 59"/>
            <p:cNvSpPr>
              <a:spLocks noChangeArrowheads="1"/>
            </p:cNvSpPr>
            <p:nvPr/>
          </p:nvSpPr>
          <p:spPr bwMode="auto">
            <a:xfrm>
              <a:off x="2225999" y="4571379"/>
              <a:ext cx="305692" cy="283132"/>
            </a:xfrm>
            <a:prstGeom prst="ellipse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100" name="Oval 57"/>
            <p:cNvSpPr>
              <a:spLocks noChangeArrowheads="1"/>
            </p:cNvSpPr>
            <p:nvPr/>
          </p:nvSpPr>
          <p:spPr bwMode="auto">
            <a:xfrm>
              <a:off x="2263807" y="4112194"/>
              <a:ext cx="305692" cy="283132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101" name="Oval 56"/>
            <p:cNvSpPr>
              <a:spLocks noChangeArrowheads="1"/>
            </p:cNvSpPr>
            <p:nvPr/>
          </p:nvSpPr>
          <p:spPr bwMode="auto">
            <a:xfrm>
              <a:off x="2077398" y="4165391"/>
              <a:ext cx="305692" cy="283132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102" name="Oval 59"/>
            <p:cNvSpPr>
              <a:spLocks noChangeArrowheads="1"/>
            </p:cNvSpPr>
            <p:nvPr/>
          </p:nvSpPr>
          <p:spPr bwMode="auto">
            <a:xfrm>
              <a:off x="2412567" y="4404972"/>
              <a:ext cx="305692" cy="283132"/>
            </a:xfrm>
            <a:prstGeom prst="ellipse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103" name="Oval 59"/>
            <p:cNvSpPr>
              <a:spLocks noChangeArrowheads="1"/>
            </p:cNvSpPr>
            <p:nvPr/>
          </p:nvSpPr>
          <p:spPr bwMode="auto">
            <a:xfrm>
              <a:off x="2358356" y="4225049"/>
              <a:ext cx="305692" cy="283132"/>
            </a:xfrm>
            <a:prstGeom prst="ellipse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104" name="Oval 57"/>
            <p:cNvSpPr>
              <a:spLocks noChangeArrowheads="1"/>
            </p:cNvSpPr>
            <p:nvPr/>
          </p:nvSpPr>
          <p:spPr bwMode="auto">
            <a:xfrm>
              <a:off x="2131909" y="4490111"/>
              <a:ext cx="305692" cy="283132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105" name="Oval 56"/>
            <p:cNvSpPr>
              <a:spLocks noChangeArrowheads="1"/>
            </p:cNvSpPr>
            <p:nvPr/>
          </p:nvSpPr>
          <p:spPr bwMode="auto">
            <a:xfrm>
              <a:off x="2336437" y="4323704"/>
              <a:ext cx="305692" cy="283132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106" name="Oval 59"/>
            <p:cNvSpPr>
              <a:spLocks noChangeArrowheads="1"/>
            </p:cNvSpPr>
            <p:nvPr/>
          </p:nvSpPr>
          <p:spPr bwMode="auto">
            <a:xfrm>
              <a:off x="2309202" y="4472693"/>
              <a:ext cx="305692" cy="283132"/>
            </a:xfrm>
            <a:prstGeom prst="ellipse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107" name="Oval 59"/>
            <p:cNvSpPr>
              <a:spLocks noChangeArrowheads="1"/>
            </p:cNvSpPr>
            <p:nvPr/>
          </p:nvSpPr>
          <p:spPr bwMode="auto">
            <a:xfrm>
              <a:off x="2220786" y="4199556"/>
              <a:ext cx="305692" cy="283132"/>
            </a:xfrm>
            <a:prstGeom prst="ellipse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108" name="Oval 57"/>
            <p:cNvSpPr>
              <a:spLocks noChangeArrowheads="1"/>
            </p:cNvSpPr>
            <p:nvPr/>
          </p:nvSpPr>
          <p:spPr bwMode="auto">
            <a:xfrm>
              <a:off x="2182320" y="4341122"/>
              <a:ext cx="305692" cy="283132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3448097" y="4109487"/>
            <a:ext cx="211966" cy="207395"/>
            <a:chOff x="3777757" y="4780361"/>
            <a:chExt cx="550864" cy="538985"/>
          </a:xfrm>
        </p:grpSpPr>
        <p:sp>
          <p:nvSpPr>
            <p:cNvPr id="90" name="Oval 56"/>
            <p:cNvSpPr>
              <a:spLocks noChangeArrowheads="1"/>
            </p:cNvSpPr>
            <p:nvPr/>
          </p:nvSpPr>
          <p:spPr bwMode="auto">
            <a:xfrm>
              <a:off x="3984401" y="4799864"/>
              <a:ext cx="305692" cy="283132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91" name="Oval 59"/>
            <p:cNvSpPr>
              <a:spLocks noChangeArrowheads="1"/>
            </p:cNvSpPr>
            <p:nvPr/>
          </p:nvSpPr>
          <p:spPr bwMode="auto">
            <a:xfrm>
              <a:off x="3853062" y="5033249"/>
              <a:ext cx="305692" cy="283132"/>
            </a:xfrm>
            <a:prstGeom prst="ellipse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92" name="Oval 59"/>
            <p:cNvSpPr>
              <a:spLocks noChangeArrowheads="1"/>
            </p:cNvSpPr>
            <p:nvPr/>
          </p:nvSpPr>
          <p:spPr bwMode="auto">
            <a:xfrm>
              <a:off x="3862842" y="4780361"/>
              <a:ext cx="305692" cy="283132"/>
            </a:xfrm>
            <a:prstGeom prst="ellipse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93" name="Oval 57"/>
            <p:cNvSpPr>
              <a:spLocks noChangeArrowheads="1"/>
            </p:cNvSpPr>
            <p:nvPr/>
          </p:nvSpPr>
          <p:spPr bwMode="auto">
            <a:xfrm>
              <a:off x="3777757" y="4903706"/>
              <a:ext cx="305692" cy="283132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94" name="Oval 56"/>
            <p:cNvSpPr>
              <a:spLocks noChangeArrowheads="1"/>
            </p:cNvSpPr>
            <p:nvPr/>
          </p:nvSpPr>
          <p:spPr bwMode="auto">
            <a:xfrm>
              <a:off x="3997887" y="5036214"/>
              <a:ext cx="305692" cy="283132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95" name="Oval 59"/>
            <p:cNvSpPr>
              <a:spLocks noChangeArrowheads="1"/>
            </p:cNvSpPr>
            <p:nvPr/>
          </p:nvSpPr>
          <p:spPr bwMode="auto">
            <a:xfrm>
              <a:off x="4022929" y="4941430"/>
              <a:ext cx="305692" cy="283132"/>
            </a:xfrm>
            <a:prstGeom prst="ellipse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96" name="Oval 59"/>
            <p:cNvSpPr>
              <a:spLocks noChangeArrowheads="1"/>
            </p:cNvSpPr>
            <p:nvPr/>
          </p:nvSpPr>
          <p:spPr bwMode="auto">
            <a:xfrm>
              <a:off x="3914295" y="4921927"/>
              <a:ext cx="305692" cy="283132"/>
            </a:xfrm>
            <a:prstGeom prst="ellipse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3640092" y="4248744"/>
            <a:ext cx="131160" cy="149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dirty="0"/>
              <a:t>P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747688" y="4034876"/>
            <a:ext cx="128199" cy="149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dirty="0"/>
              <a:t>T</a:t>
            </a:r>
          </a:p>
        </p:txBody>
      </p:sp>
      <p:grpSp>
        <p:nvGrpSpPr>
          <p:cNvPr id="111" name="Group 110"/>
          <p:cNvGrpSpPr/>
          <p:nvPr/>
        </p:nvGrpSpPr>
        <p:grpSpPr>
          <a:xfrm>
            <a:off x="2040207" y="2133919"/>
            <a:ext cx="290426" cy="309045"/>
            <a:chOff x="2020665" y="4112194"/>
            <a:chExt cx="697594" cy="742317"/>
          </a:xfrm>
        </p:grpSpPr>
        <p:sp>
          <p:nvSpPr>
            <p:cNvPr id="129" name="Oval 56"/>
            <p:cNvSpPr>
              <a:spLocks noChangeArrowheads="1"/>
            </p:cNvSpPr>
            <p:nvPr/>
          </p:nvSpPr>
          <p:spPr bwMode="auto">
            <a:xfrm>
              <a:off x="2020665" y="4323726"/>
              <a:ext cx="305692" cy="283132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130" name="Oval 59"/>
            <p:cNvSpPr>
              <a:spLocks noChangeArrowheads="1"/>
            </p:cNvSpPr>
            <p:nvPr/>
          </p:nvSpPr>
          <p:spPr bwMode="auto">
            <a:xfrm>
              <a:off x="2025530" y="4466107"/>
              <a:ext cx="305692" cy="283132"/>
            </a:xfrm>
            <a:prstGeom prst="ellipse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131" name="Oval 59"/>
            <p:cNvSpPr>
              <a:spLocks noChangeArrowheads="1"/>
            </p:cNvSpPr>
            <p:nvPr/>
          </p:nvSpPr>
          <p:spPr bwMode="auto">
            <a:xfrm>
              <a:off x="2225999" y="4571379"/>
              <a:ext cx="305692" cy="283132"/>
            </a:xfrm>
            <a:prstGeom prst="ellipse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132" name="Oval 57"/>
            <p:cNvSpPr>
              <a:spLocks noChangeArrowheads="1"/>
            </p:cNvSpPr>
            <p:nvPr/>
          </p:nvSpPr>
          <p:spPr bwMode="auto">
            <a:xfrm>
              <a:off x="2263807" y="4112194"/>
              <a:ext cx="305692" cy="283132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133" name="Oval 56"/>
            <p:cNvSpPr>
              <a:spLocks noChangeArrowheads="1"/>
            </p:cNvSpPr>
            <p:nvPr/>
          </p:nvSpPr>
          <p:spPr bwMode="auto">
            <a:xfrm>
              <a:off x="2077398" y="4165391"/>
              <a:ext cx="305692" cy="283132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134" name="Oval 59"/>
            <p:cNvSpPr>
              <a:spLocks noChangeArrowheads="1"/>
            </p:cNvSpPr>
            <p:nvPr/>
          </p:nvSpPr>
          <p:spPr bwMode="auto">
            <a:xfrm>
              <a:off x="2412567" y="4404972"/>
              <a:ext cx="305692" cy="283132"/>
            </a:xfrm>
            <a:prstGeom prst="ellipse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135" name="Oval 59"/>
            <p:cNvSpPr>
              <a:spLocks noChangeArrowheads="1"/>
            </p:cNvSpPr>
            <p:nvPr/>
          </p:nvSpPr>
          <p:spPr bwMode="auto">
            <a:xfrm>
              <a:off x="2358356" y="4225049"/>
              <a:ext cx="305692" cy="283132"/>
            </a:xfrm>
            <a:prstGeom prst="ellipse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136" name="Oval 57"/>
            <p:cNvSpPr>
              <a:spLocks noChangeArrowheads="1"/>
            </p:cNvSpPr>
            <p:nvPr/>
          </p:nvSpPr>
          <p:spPr bwMode="auto">
            <a:xfrm>
              <a:off x="2131909" y="4490111"/>
              <a:ext cx="305692" cy="283132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137" name="Oval 56"/>
            <p:cNvSpPr>
              <a:spLocks noChangeArrowheads="1"/>
            </p:cNvSpPr>
            <p:nvPr/>
          </p:nvSpPr>
          <p:spPr bwMode="auto">
            <a:xfrm>
              <a:off x="2336436" y="4323704"/>
              <a:ext cx="305692" cy="283132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138" name="Oval 59"/>
            <p:cNvSpPr>
              <a:spLocks noChangeArrowheads="1"/>
            </p:cNvSpPr>
            <p:nvPr/>
          </p:nvSpPr>
          <p:spPr bwMode="auto">
            <a:xfrm>
              <a:off x="2309202" y="4472693"/>
              <a:ext cx="305692" cy="283132"/>
            </a:xfrm>
            <a:prstGeom prst="ellipse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139" name="Oval 59"/>
            <p:cNvSpPr>
              <a:spLocks noChangeArrowheads="1"/>
            </p:cNvSpPr>
            <p:nvPr/>
          </p:nvSpPr>
          <p:spPr bwMode="auto">
            <a:xfrm>
              <a:off x="2220786" y="4199556"/>
              <a:ext cx="305692" cy="283132"/>
            </a:xfrm>
            <a:prstGeom prst="ellipse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140" name="Oval 57"/>
            <p:cNvSpPr>
              <a:spLocks noChangeArrowheads="1"/>
            </p:cNvSpPr>
            <p:nvPr/>
          </p:nvSpPr>
          <p:spPr bwMode="auto">
            <a:xfrm>
              <a:off x="2182320" y="4341121"/>
              <a:ext cx="305692" cy="283132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</p:grpSp>
      <p:sp>
        <p:nvSpPr>
          <p:cNvPr id="112" name="Freeform 111"/>
          <p:cNvSpPr/>
          <p:nvPr/>
        </p:nvSpPr>
        <p:spPr>
          <a:xfrm rot="19391972">
            <a:off x="2980699" y="2236474"/>
            <a:ext cx="438866" cy="352731"/>
          </a:xfrm>
          <a:custGeom>
            <a:avLst/>
            <a:gdLst>
              <a:gd name="connsiteX0" fmla="*/ 51274 w 51274"/>
              <a:gd name="connsiteY0" fmla="*/ 2914116 h 2914116"/>
              <a:gd name="connsiteX1" fmla="*/ 0 w 51274"/>
              <a:gd name="connsiteY1" fmla="*/ 0 h 2914116"/>
              <a:gd name="connsiteX0" fmla="*/ 34182 w 34182"/>
              <a:gd name="connsiteY0" fmla="*/ 2905570 h 2905570"/>
              <a:gd name="connsiteX1" fmla="*/ 0 w 34182"/>
              <a:gd name="connsiteY1" fmla="*/ 0 h 2905570"/>
              <a:gd name="connsiteX0" fmla="*/ 1834520 w 1834520"/>
              <a:gd name="connsiteY0" fmla="*/ 2905570 h 2905570"/>
              <a:gd name="connsiteX1" fmla="*/ 1800338 w 1834520"/>
              <a:gd name="connsiteY1" fmla="*/ 0 h 2905570"/>
              <a:gd name="connsiteX0" fmla="*/ 3055229 w 3055229"/>
              <a:gd name="connsiteY0" fmla="*/ 2905570 h 2905570"/>
              <a:gd name="connsiteX1" fmla="*/ 3021047 w 3055229"/>
              <a:gd name="connsiteY1" fmla="*/ 0 h 2905570"/>
              <a:gd name="connsiteX0" fmla="*/ 3490101 w 3490101"/>
              <a:gd name="connsiteY0" fmla="*/ 3307222 h 3307222"/>
              <a:gd name="connsiteX1" fmla="*/ 2652614 w 3490101"/>
              <a:gd name="connsiteY1" fmla="*/ 0 h 3307222"/>
              <a:gd name="connsiteX0" fmla="*/ 3237659 w 3237659"/>
              <a:gd name="connsiteY0" fmla="*/ 3768695 h 3768695"/>
              <a:gd name="connsiteX1" fmla="*/ 2853099 w 3237659"/>
              <a:gd name="connsiteY1" fmla="*/ 0 h 3768695"/>
              <a:gd name="connsiteX0" fmla="*/ 2820564 w 2820564"/>
              <a:gd name="connsiteY0" fmla="*/ 3768695 h 3768695"/>
              <a:gd name="connsiteX1" fmla="*/ 2436004 w 2820564"/>
              <a:gd name="connsiteY1" fmla="*/ 0 h 3768695"/>
              <a:gd name="connsiteX0" fmla="*/ 2143198 w 2143198"/>
              <a:gd name="connsiteY0" fmla="*/ 3768695 h 3768695"/>
              <a:gd name="connsiteX1" fmla="*/ 1758638 w 2143198"/>
              <a:gd name="connsiteY1" fmla="*/ 0 h 3768695"/>
              <a:gd name="connsiteX0" fmla="*/ 1979754 w 1979754"/>
              <a:gd name="connsiteY0" fmla="*/ 3725966 h 3725966"/>
              <a:gd name="connsiteX1" fmla="*/ 1919934 w 1979754"/>
              <a:gd name="connsiteY1" fmla="*/ 0 h 3725966"/>
              <a:gd name="connsiteX0" fmla="*/ 1859804 w 1859804"/>
              <a:gd name="connsiteY0" fmla="*/ 3725966 h 3725966"/>
              <a:gd name="connsiteX1" fmla="*/ 1799984 w 1859804"/>
              <a:gd name="connsiteY1" fmla="*/ 0 h 3725966"/>
              <a:gd name="connsiteX0" fmla="*/ 1621505 w 2075662"/>
              <a:gd name="connsiteY0" fmla="*/ 3415189 h 3415189"/>
              <a:gd name="connsiteX1" fmla="*/ 2075662 w 2075662"/>
              <a:gd name="connsiteY1" fmla="*/ 0 h 3415189"/>
              <a:gd name="connsiteX0" fmla="*/ 1354086 w 1808243"/>
              <a:gd name="connsiteY0" fmla="*/ 3415189 h 3415189"/>
              <a:gd name="connsiteX1" fmla="*/ 1808243 w 1808243"/>
              <a:gd name="connsiteY1" fmla="*/ 0 h 3415189"/>
              <a:gd name="connsiteX0" fmla="*/ 2272394 w 2272394"/>
              <a:gd name="connsiteY0" fmla="*/ 2329339 h 2329339"/>
              <a:gd name="connsiteX1" fmla="*/ 1193026 w 2272394"/>
              <a:gd name="connsiteY1" fmla="*/ 0 h 2329339"/>
              <a:gd name="connsiteX0" fmla="*/ 1336495 w 1336495"/>
              <a:gd name="connsiteY0" fmla="*/ 2329339 h 2329339"/>
              <a:gd name="connsiteX1" fmla="*/ 257127 w 1336495"/>
              <a:gd name="connsiteY1" fmla="*/ 0 h 2329339"/>
              <a:gd name="connsiteX0" fmla="*/ 1342432 w 1342432"/>
              <a:gd name="connsiteY0" fmla="*/ 967264 h 967264"/>
              <a:gd name="connsiteX1" fmla="*/ 253539 w 1342432"/>
              <a:gd name="connsiteY1" fmla="*/ 0 h 967264"/>
              <a:gd name="connsiteX0" fmla="*/ 1230547 w 1230547"/>
              <a:gd name="connsiteY0" fmla="*/ 967936 h 967936"/>
              <a:gd name="connsiteX1" fmla="*/ 141654 w 1230547"/>
              <a:gd name="connsiteY1" fmla="*/ 672 h 967936"/>
              <a:gd name="connsiteX0" fmla="*/ 1088893 w 1088893"/>
              <a:gd name="connsiteY0" fmla="*/ 967264 h 967264"/>
              <a:gd name="connsiteX1" fmla="*/ 0 w 1088893"/>
              <a:gd name="connsiteY1" fmla="*/ 0 h 967264"/>
              <a:gd name="connsiteX0" fmla="*/ 1088893 w 1088893"/>
              <a:gd name="connsiteY0" fmla="*/ 967264 h 967264"/>
              <a:gd name="connsiteX1" fmla="*/ 0 w 1088893"/>
              <a:gd name="connsiteY1" fmla="*/ 0 h 967264"/>
              <a:gd name="connsiteX0" fmla="*/ 1088893 w 1088893"/>
              <a:gd name="connsiteY0" fmla="*/ 967264 h 967264"/>
              <a:gd name="connsiteX1" fmla="*/ 0 w 1088893"/>
              <a:gd name="connsiteY1" fmla="*/ 0 h 967264"/>
              <a:gd name="connsiteX0" fmla="*/ 1088893 w 1088893"/>
              <a:gd name="connsiteY0" fmla="*/ 967264 h 967264"/>
              <a:gd name="connsiteX1" fmla="*/ 0 w 1088893"/>
              <a:gd name="connsiteY1" fmla="*/ 0 h 967264"/>
              <a:gd name="connsiteX0" fmla="*/ 1078845 w 1078845"/>
              <a:gd name="connsiteY0" fmla="*/ 937119 h 937119"/>
              <a:gd name="connsiteX1" fmla="*/ 0 w 1078845"/>
              <a:gd name="connsiteY1" fmla="*/ 0 h 937119"/>
              <a:gd name="connsiteX0" fmla="*/ 1078934 w 1078934"/>
              <a:gd name="connsiteY0" fmla="*/ 937119 h 937119"/>
              <a:gd name="connsiteX1" fmla="*/ 89 w 1078934"/>
              <a:gd name="connsiteY1" fmla="*/ 0 h 937119"/>
              <a:gd name="connsiteX0" fmla="*/ 1078910 w 1078910"/>
              <a:gd name="connsiteY0" fmla="*/ 937119 h 937119"/>
              <a:gd name="connsiteX1" fmla="*/ 65 w 1078910"/>
              <a:gd name="connsiteY1" fmla="*/ 0 h 937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78910" h="937119">
                <a:moveTo>
                  <a:pt x="1078910" y="937119"/>
                </a:moveTo>
                <a:cubicBezTo>
                  <a:pt x="111942" y="304903"/>
                  <a:pt x="-3180" y="476"/>
                  <a:pt x="65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grpSp>
        <p:nvGrpSpPr>
          <p:cNvPr id="115" name="Group 114"/>
          <p:cNvGrpSpPr/>
          <p:nvPr/>
        </p:nvGrpSpPr>
        <p:grpSpPr>
          <a:xfrm>
            <a:off x="3538667" y="2317611"/>
            <a:ext cx="229338" cy="224393"/>
            <a:chOff x="3777757" y="4780361"/>
            <a:chExt cx="550864" cy="538985"/>
          </a:xfrm>
        </p:grpSpPr>
        <p:sp>
          <p:nvSpPr>
            <p:cNvPr id="122" name="Oval 56"/>
            <p:cNvSpPr>
              <a:spLocks noChangeArrowheads="1"/>
            </p:cNvSpPr>
            <p:nvPr/>
          </p:nvSpPr>
          <p:spPr bwMode="auto">
            <a:xfrm>
              <a:off x="3984401" y="4799864"/>
              <a:ext cx="305692" cy="283132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123" name="Oval 122"/>
            <p:cNvSpPr>
              <a:spLocks noChangeArrowheads="1"/>
            </p:cNvSpPr>
            <p:nvPr/>
          </p:nvSpPr>
          <p:spPr bwMode="auto">
            <a:xfrm>
              <a:off x="3853062" y="5033249"/>
              <a:ext cx="305692" cy="283132"/>
            </a:xfrm>
            <a:prstGeom prst="ellipse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124" name="Oval 59"/>
            <p:cNvSpPr>
              <a:spLocks noChangeArrowheads="1"/>
            </p:cNvSpPr>
            <p:nvPr/>
          </p:nvSpPr>
          <p:spPr bwMode="auto">
            <a:xfrm>
              <a:off x="3862842" y="4780361"/>
              <a:ext cx="305692" cy="283132"/>
            </a:xfrm>
            <a:prstGeom prst="ellipse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125" name="Oval 57"/>
            <p:cNvSpPr>
              <a:spLocks noChangeArrowheads="1"/>
            </p:cNvSpPr>
            <p:nvPr/>
          </p:nvSpPr>
          <p:spPr bwMode="auto">
            <a:xfrm>
              <a:off x="3777757" y="4903706"/>
              <a:ext cx="305692" cy="283132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126" name="Oval 56"/>
            <p:cNvSpPr>
              <a:spLocks noChangeArrowheads="1"/>
            </p:cNvSpPr>
            <p:nvPr/>
          </p:nvSpPr>
          <p:spPr bwMode="auto">
            <a:xfrm>
              <a:off x="3997887" y="5036214"/>
              <a:ext cx="305692" cy="283132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127" name="Oval 59"/>
            <p:cNvSpPr>
              <a:spLocks noChangeArrowheads="1"/>
            </p:cNvSpPr>
            <p:nvPr/>
          </p:nvSpPr>
          <p:spPr bwMode="auto">
            <a:xfrm>
              <a:off x="4022929" y="4941430"/>
              <a:ext cx="305692" cy="283132"/>
            </a:xfrm>
            <a:prstGeom prst="ellipse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128" name="Oval 59"/>
            <p:cNvSpPr>
              <a:spLocks noChangeArrowheads="1"/>
            </p:cNvSpPr>
            <p:nvPr/>
          </p:nvSpPr>
          <p:spPr bwMode="auto">
            <a:xfrm>
              <a:off x="3914295" y="4921927"/>
              <a:ext cx="305692" cy="283132"/>
            </a:xfrm>
            <a:prstGeom prst="ellipse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</p:grpSp>
      <p:sp>
        <p:nvSpPr>
          <p:cNvPr id="116" name="Freeform 115"/>
          <p:cNvSpPr/>
          <p:nvPr/>
        </p:nvSpPr>
        <p:spPr>
          <a:xfrm rot="20423693">
            <a:off x="2828044" y="1891509"/>
            <a:ext cx="431306" cy="430140"/>
          </a:xfrm>
          <a:custGeom>
            <a:avLst/>
            <a:gdLst>
              <a:gd name="connsiteX0" fmla="*/ 0 w 2139576"/>
              <a:gd name="connsiteY0" fmla="*/ 304800 h 304800"/>
              <a:gd name="connsiteX1" fmla="*/ 2139576 w 2139576"/>
              <a:gd name="connsiteY1" fmla="*/ 0 h 304800"/>
              <a:gd name="connsiteX0" fmla="*/ 0 w 2139576"/>
              <a:gd name="connsiteY0" fmla="*/ 304800 h 304925"/>
              <a:gd name="connsiteX1" fmla="*/ 2139576 w 2139576"/>
              <a:gd name="connsiteY1" fmla="*/ 0 h 304925"/>
              <a:gd name="connsiteX0" fmla="*/ 0 w 2139576"/>
              <a:gd name="connsiteY0" fmla="*/ 304800 h 304800"/>
              <a:gd name="connsiteX1" fmla="*/ 2139576 w 2139576"/>
              <a:gd name="connsiteY1" fmla="*/ 0 h 304800"/>
              <a:gd name="connsiteX0" fmla="*/ 0 w 2169459"/>
              <a:gd name="connsiteY0" fmla="*/ 233083 h 233083"/>
              <a:gd name="connsiteX1" fmla="*/ 2169459 w 2169459"/>
              <a:gd name="connsiteY1" fmla="*/ 0 h 233083"/>
              <a:gd name="connsiteX0" fmla="*/ 0 w 1521759"/>
              <a:gd name="connsiteY0" fmla="*/ 137833 h 137833"/>
              <a:gd name="connsiteX1" fmla="*/ 1521759 w 1521759"/>
              <a:gd name="connsiteY1" fmla="*/ 0 h 137833"/>
              <a:gd name="connsiteX0" fmla="*/ 0 w 1521759"/>
              <a:gd name="connsiteY0" fmla="*/ 137833 h 141555"/>
              <a:gd name="connsiteX1" fmla="*/ 1521759 w 1521759"/>
              <a:gd name="connsiteY1" fmla="*/ 0 h 141555"/>
              <a:gd name="connsiteX0" fmla="*/ 0 w 1521759"/>
              <a:gd name="connsiteY0" fmla="*/ 327297 h 327297"/>
              <a:gd name="connsiteX1" fmla="*/ 1521759 w 1521759"/>
              <a:gd name="connsiteY1" fmla="*/ 189464 h 327297"/>
              <a:gd name="connsiteX0" fmla="*/ 0 w 1035984"/>
              <a:gd name="connsiteY0" fmla="*/ 1033183 h 1033183"/>
              <a:gd name="connsiteX1" fmla="*/ 1035984 w 1035984"/>
              <a:gd name="connsiteY1" fmla="*/ 0 h 1033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35984" h="1033183">
                <a:moveTo>
                  <a:pt x="0" y="1033183"/>
                </a:moveTo>
                <a:cubicBezTo>
                  <a:pt x="24403" y="328333"/>
                  <a:pt x="322792" y="101600"/>
                  <a:pt x="1035984" y="0"/>
                </a:cubicBezTo>
              </a:path>
            </a:pathLst>
          </a:custGeom>
          <a:noFill/>
          <a:ln w="2222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sp>
        <p:nvSpPr>
          <p:cNvPr id="117" name="Freeform 116"/>
          <p:cNvSpPr/>
          <p:nvPr/>
        </p:nvSpPr>
        <p:spPr>
          <a:xfrm rot="15229072">
            <a:off x="2459422" y="2219330"/>
            <a:ext cx="339734" cy="549105"/>
          </a:xfrm>
          <a:custGeom>
            <a:avLst/>
            <a:gdLst>
              <a:gd name="connsiteX0" fmla="*/ 0 w 2139576"/>
              <a:gd name="connsiteY0" fmla="*/ 304800 h 304800"/>
              <a:gd name="connsiteX1" fmla="*/ 2139576 w 2139576"/>
              <a:gd name="connsiteY1" fmla="*/ 0 h 304800"/>
              <a:gd name="connsiteX0" fmla="*/ 0 w 2139576"/>
              <a:gd name="connsiteY0" fmla="*/ 304800 h 304925"/>
              <a:gd name="connsiteX1" fmla="*/ 2139576 w 2139576"/>
              <a:gd name="connsiteY1" fmla="*/ 0 h 304925"/>
              <a:gd name="connsiteX0" fmla="*/ 0 w 2139576"/>
              <a:gd name="connsiteY0" fmla="*/ 304800 h 304800"/>
              <a:gd name="connsiteX1" fmla="*/ 2139576 w 2139576"/>
              <a:gd name="connsiteY1" fmla="*/ 0 h 304800"/>
              <a:gd name="connsiteX0" fmla="*/ 0 w 2169459"/>
              <a:gd name="connsiteY0" fmla="*/ 233083 h 233083"/>
              <a:gd name="connsiteX1" fmla="*/ 2169459 w 2169459"/>
              <a:gd name="connsiteY1" fmla="*/ 0 h 233083"/>
              <a:gd name="connsiteX0" fmla="*/ 0 w 2318871"/>
              <a:gd name="connsiteY0" fmla="*/ 83671 h 84891"/>
              <a:gd name="connsiteX1" fmla="*/ 2318871 w 2318871"/>
              <a:gd name="connsiteY1" fmla="*/ 0 h 84891"/>
              <a:gd name="connsiteX0" fmla="*/ 0 w 474834"/>
              <a:gd name="connsiteY0" fmla="*/ 1147483 h 1147483"/>
              <a:gd name="connsiteX1" fmla="*/ 436282 w 474834"/>
              <a:gd name="connsiteY1" fmla="*/ 0 h 1147483"/>
              <a:gd name="connsiteX0" fmla="*/ 8618 w 444900"/>
              <a:gd name="connsiteY0" fmla="*/ 1147483 h 1147483"/>
              <a:gd name="connsiteX1" fmla="*/ 444900 w 444900"/>
              <a:gd name="connsiteY1" fmla="*/ 0 h 1147483"/>
              <a:gd name="connsiteX0" fmla="*/ 0 w 436282"/>
              <a:gd name="connsiteY0" fmla="*/ 1147483 h 1147483"/>
              <a:gd name="connsiteX1" fmla="*/ 436282 w 436282"/>
              <a:gd name="connsiteY1" fmla="*/ 0 h 1147483"/>
              <a:gd name="connsiteX0" fmla="*/ 0 w 293407"/>
              <a:gd name="connsiteY0" fmla="*/ 1318933 h 1318933"/>
              <a:gd name="connsiteX1" fmla="*/ 293407 w 293407"/>
              <a:gd name="connsiteY1" fmla="*/ 0 h 1318933"/>
              <a:gd name="connsiteX0" fmla="*/ 320102 w 613509"/>
              <a:gd name="connsiteY0" fmla="*/ 1318933 h 1318933"/>
              <a:gd name="connsiteX1" fmla="*/ 613509 w 613509"/>
              <a:gd name="connsiteY1" fmla="*/ 0 h 1318933"/>
              <a:gd name="connsiteX0" fmla="*/ 352512 w 645919"/>
              <a:gd name="connsiteY0" fmla="*/ 1318933 h 1318933"/>
              <a:gd name="connsiteX1" fmla="*/ 645919 w 645919"/>
              <a:gd name="connsiteY1" fmla="*/ 0 h 1318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5919" h="1318933">
                <a:moveTo>
                  <a:pt x="352512" y="1318933"/>
                </a:moveTo>
                <a:cubicBezTo>
                  <a:pt x="-328496" y="337671"/>
                  <a:pt x="92224" y="159123"/>
                  <a:pt x="645919" y="0"/>
                </a:cubicBezTo>
              </a:path>
            </a:pathLst>
          </a:custGeom>
          <a:noFill/>
          <a:ln w="2222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sp>
        <p:nvSpPr>
          <p:cNvPr id="118" name="TextBox 117"/>
          <p:cNvSpPr txBox="1"/>
          <p:nvPr/>
        </p:nvSpPr>
        <p:spPr>
          <a:xfrm>
            <a:off x="2802890" y="2577201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dirty="0">
                <a:solidFill>
                  <a:srgbClr val="FF0000"/>
                </a:solidFill>
                <a:latin typeface="Calibri" panose="020F0502020204030204" pitchFamily="34" charset="0"/>
              </a:rPr>
              <a:t>f</a:t>
            </a:r>
            <a:r>
              <a:rPr lang="en-GB" sz="2000" baseline="-25000" dirty="0">
                <a:solidFill>
                  <a:srgbClr val="FF0000"/>
                </a:solidFill>
                <a:latin typeface="Calibri" panose="020F0502020204030204" pitchFamily="34" charset="0"/>
              </a:rPr>
              <a:t>1</a:t>
            </a:r>
            <a:endParaRPr lang="en-GB" sz="2000" baseline="-25000" dirty="0">
              <a:solidFill>
                <a:srgbClr val="FF0000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3165895" y="1506499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dirty="0">
                <a:solidFill>
                  <a:srgbClr val="FF0000"/>
                </a:solidFill>
                <a:latin typeface="Calibri" panose="020F0502020204030204" pitchFamily="34" charset="0"/>
              </a:rPr>
              <a:t>f</a:t>
            </a:r>
            <a:r>
              <a:rPr lang="en-GB" sz="2000" baseline="-25000" dirty="0">
                <a:solidFill>
                  <a:srgbClr val="FF0000"/>
                </a:solidFill>
                <a:latin typeface="Calibri" panose="020F0502020204030204" pitchFamily="34" charset="0"/>
              </a:rPr>
              <a:t>2</a:t>
            </a:r>
            <a:endParaRPr lang="en-GB" sz="2000" baseline="-25000" dirty="0">
              <a:solidFill>
                <a:srgbClr val="FF0000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3817873" y="2399137"/>
            <a:ext cx="141909" cy="161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dirty="0"/>
              <a:t>P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1738903" y="2082442"/>
            <a:ext cx="138706" cy="161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dirty="0"/>
              <a:t>T</a:t>
            </a:r>
          </a:p>
        </p:txBody>
      </p:sp>
      <p:sp>
        <p:nvSpPr>
          <p:cNvPr id="141" name="Freeform 140"/>
          <p:cNvSpPr/>
          <p:nvPr/>
        </p:nvSpPr>
        <p:spPr>
          <a:xfrm rot="19391972">
            <a:off x="2515304" y="3916710"/>
            <a:ext cx="906105" cy="633007"/>
          </a:xfrm>
          <a:custGeom>
            <a:avLst/>
            <a:gdLst>
              <a:gd name="connsiteX0" fmla="*/ 51274 w 51274"/>
              <a:gd name="connsiteY0" fmla="*/ 2914116 h 2914116"/>
              <a:gd name="connsiteX1" fmla="*/ 0 w 51274"/>
              <a:gd name="connsiteY1" fmla="*/ 0 h 2914116"/>
              <a:gd name="connsiteX0" fmla="*/ 34182 w 34182"/>
              <a:gd name="connsiteY0" fmla="*/ 2905570 h 2905570"/>
              <a:gd name="connsiteX1" fmla="*/ 0 w 34182"/>
              <a:gd name="connsiteY1" fmla="*/ 0 h 2905570"/>
              <a:gd name="connsiteX0" fmla="*/ 1834520 w 1834520"/>
              <a:gd name="connsiteY0" fmla="*/ 2905570 h 2905570"/>
              <a:gd name="connsiteX1" fmla="*/ 1800338 w 1834520"/>
              <a:gd name="connsiteY1" fmla="*/ 0 h 2905570"/>
              <a:gd name="connsiteX0" fmla="*/ 3055229 w 3055229"/>
              <a:gd name="connsiteY0" fmla="*/ 2905570 h 2905570"/>
              <a:gd name="connsiteX1" fmla="*/ 3021047 w 3055229"/>
              <a:gd name="connsiteY1" fmla="*/ 0 h 2905570"/>
              <a:gd name="connsiteX0" fmla="*/ 3490101 w 3490101"/>
              <a:gd name="connsiteY0" fmla="*/ 3307222 h 3307222"/>
              <a:gd name="connsiteX1" fmla="*/ 2652614 w 3490101"/>
              <a:gd name="connsiteY1" fmla="*/ 0 h 3307222"/>
              <a:gd name="connsiteX0" fmla="*/ 3237659 w 3237659"/>
              <a:gd name="connsiteY0" fmla="*/ 3768695 h 3768695"/>
              <a:gd name="connsiteX1" fmla="*/ 2853099 w 3237659"/>
              <a:gd name="connsiteY1" fmla="*/ 0 h 3768695"/>
              <a:gd name="connsiteX0" fmla="*/ 2820564 w 2820564"/>
              <a:gd name="connsiteY0" fmla="*/ 3768695 h 3768695"/>
              <a:gd name="connsiteX1" fmla="*/ 2436004 w 2820564"/>
              <a:gd name="connsiteY1" fmla="*/ 0 h 3768695"/>
              <a:gd name="connsiteX0" fmla="*/ 2143198 w 2143198"/>
              <a:gd name="connsiteY0" fmla="*/ 3768695 h 3768695"/>
              <a:gd name="connsiteX1" fmla="*/ 1758638 w 2143198"/>
              <a:gd name="connsiteY1" fmla="*/ 0 h 3768695"/>
              <a:gd name="connsiteX0" fmla="*/ 1979754 w 1979754"/>
              <a:gd name="connsiteY0" fmla="*/ 3725966 h 3725966"/>
              <a:gd name="connsiteX1" fmla="*/ 1919934 w 1979754"/>
              <a:gd name="connsiteY1" fmla="*/ 0 h 3725966"/>
              <a:gd name="connsiteX0" fmla="*/ 1859804 w 1859804"/>
              <a:gd name="connsiteY0" fmla="*/ 3725966 h 3725966"/>
              <a:gd name="connsiteX1" fmla="*/ 1799984 w 1859804"/>
              <a:gd name="connsiteY1" fmla="*/ 0 h 3725966"/>
              <a:gd name="connsiteX0" fmla="*/ 1621505 w 2075662"/>
              <a:gd name="connsiteY0" fmla="*/ 3415189 h 3415189"/>
              <a:gd name="connsiteX1" fmla="*/ 2075662 w 2075662"/>
              <a:gd name="connsiteY1" fmla="*/ 0 h 3415189"/>
              <a:gd name="connsiteX0" fmla="*/ 1354086 w 1808243"/>
              <a:gd name="connsiteY0" fmla="*/ 3415189 h 3415189"/>
              <a:gd name="connsiteX1" fmla="*/ 1808243 w 1808243"/>
              <a:gd name="connsiteY1" fmla="*/ 0 h 3415189"/>
              <a:gd name="connsiteX0" fmla="*/ 2272394 w 2272394"/>
              <a:gd name="connsiteY0" fmla="*/ 2329339 h 2329339"/>
              <a:gd name="connsiteX1" fmla="*/ 1193026 w 2272394"/>
              <a:gd name="connsiteY1" fmla="*/ 0 h 2329339"/>
              <a:gd name="connsiteX0" fmla="*/ 1336495 w 1336495"/>
              <a:gd name="connsiteY0" fmla="*/ 2329339 h 2329339"/>
              <a:gd name="connsiteX1" fmla="*/ 257127 w 1336495"/>
              <a:gd name="connsiteY1" fmla="*/ 0 h 2329339"/>
              <a:gd name="connsiteX0" fmla="*/ 1342432 w 1342432"/>
              <a:gd name="connsiteY0" fmla="*/ 967264 h 967264"/>
              <a:gd name="connsiteX1" fmla="*/ 253539 w 1342432"/>
              <a:gd name="connsiteY1" fmla="*/ 0 h 967264"/>
              <a:gd name="connsiteX0" fmla="*/ 1230547 w 1230547"/>
              <a:gd name="connsiteY0" fmla="*/ 967936 h 967936"/>
              <a:gd name="connsiteX1" fmla="*/ 141654 w 1230547"/>
              <a:gd name="connsiteY1" fmla="*/ 672 h 967936"/>
              <a:gd name="connsiteX0" fmla="*/ 1088893 w 1088893"/>
              <a:gd name="connsiteY0" fmla="*/ 967264 h 967264"/>
              <a:gd name="connsiteX1" fmla="*/ 0 w 1088893"/>
              <a:gd name="connsiteY1" fmla="*/ 0 h 967264"/>
              <a:gd name="connsiteX0" fmla="*/ 1088893 w 1088893"/>
              <a:gd name="connsiteY0" fmla="*/ 967264 h 967264"/>
              <a:gd name="connsiteX1" fmla="*/ 0 w 1088893"/>
              <a:gd name="connsiteY1" fmla="*/ 0 h 967264"/>
              <a:gd name="connsiteX0" fmla="*/ 1088893 w 1088893"/>
              <a:gd name="connsiteY0" fmla="*/ 967264 h 967264"/>
              <a:gd name="connsiteX1" fmla="*/ 0 w 1088893"/>
              <a:gd name="connsiteY1" fmla="*/ 0 h 967264"/>
              <a:gd name="connsiteX0" fmla="*/ 1088893 w 1088893"/>
              <a:gd name="connsiteY0" fmla="*/ 967264 h 967264"/>
              <a:gd name="connsiteX1" fmla="*/ 0 w 1088893"/>
              <a:gd name="connsiteY1" fmla="*/ 0 h 967264"/>
              <a:gd name="connsiteX0" fmla="*/ 1078845 w 1078845"/>
              <a:gd name="connsiteY0" fmla="*/ 937119 h 937119"/>
              <a:gd name="connsiteX1" fmla="*/ 0 w 1078845"/>
              <a:gd name="connsiteY1" fmla="*/ 0 h 937119"/>
              <a:gd name="connsiteX0" fmla="*/ 1078934 w 1078934"/>
              <a:gd name="connsiteY0" fmla="*/ 937119 h 937119"/>
              <a:gd name="connsiteX1" fmla="*/ 89 w 1078934"/>
              <a:gd name="connsiteY1" fmla="*/ 0 h 937119"/>
              <a:gd name="connsiteX0" fmla="*/ 1078910 w 1078910"/>
              <a:gd name="connsiteY0" fmla="*/ 937119 h 937119"/>
              <a:gd name="connsiteX1" fmla="*/ 65 w 1078910"/>
              <a:gd name="connsiteY1" fmla="*/ 0 h 937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78910" h="937119">
                <a:moveTo>
                  <a:pt x="1078910" y="937119"/>
                </a:moveTo>
                <a:cubicBezTo>
                  <a:pt x="111942" y="304903"/>
                  <a:pt x="-3180" y="476"/>
                  <a:pt x="65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 dirty="0"/>
          </a:p>
        </p:txBody>
      </p:sp>
      <p:cxnSp>
        <p:nvCxnSpPr>
          <p:cNvPr id="51" name="Straight Connector 50"/>
          <p:cNvCxnSpPr/>
          <p:nvPr/>
        </p:nvCxnSpPr>
        <p:spPr>
          <a:xfrm flipH="1">
            <a:off x="2597395" y="1680911"/>
            <a:ext cx="3206" cy="138679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2602776" y="3664245"/>
            <a:ext cx="1426" cy="125593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>
            <a:off x="2408672" y="3134543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R</a:t>
            </a:r>
            <a:r>
              <a:rPr lang="en-AU" baseline="-25000" dirty="0"/>
              <a:t>B</a:t>
            </a:r>
            <a:endParaRPr lang="en-GB" baseline="-25000" dirty="0"/>
          </a:p>
        </p:txBody>
      </p:sp>
      <p:sp>
        <p:nvSpPr>
          <p:cNvPr id="148" name="TextBox 147"/>
          <p:cNvSpPr txBox="1"/>
          <p:nvPr/>
        </p:nvSpPr>
        <p:spPr>
          <a:xfrm>
            <a:off x="277774" y="1725741"/>
            <a:ext cx="132459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dirty="0"/>
              <a:t>Before R</a:t>
            </a:r>
            <a:r>
              <a:rPr lang="en-AU" baseline="-25000" dirty="0"/>
              <a:t>B</a:t>
            </a:r>
          </a:p>
          <a:p>
            <a:pPr algn="ctr"/>
            <a:r>
              <a:rPr lang="en-AU" dirty="0"/>
              <a:t>→ </a:t>
            </a:r>
            <a:endParaRPr lang="en-AU" baseline="-25000" dirty="0"/>
          </a:p>
          <a:p>
            <a:pPr algn="ctr"/>
            <a:r>
              <a:rPr lang="en-AU" dirty="0"/>
              <a:t>Fusion</a:t>
            </a:r>
          </a:p>
          <a:p>
            <a:pPr algn="ctr"/>
            <a:r>
              <a:rPr lang="en-AU" dirty="0"/>
              <a:t>Suppression</a:t>
            </a:r>
          </a:p>
          <a:p>
            <a:pPr algn="ctr"/>
            <a:endParaRPr lang="en-AU" dirty="0"/>
          </a:p>
          <a:p>
            <a:pPr algn="ctr"/>
            <a:endParaRPr lang="en-AU" dirty="0"/>
          </a:p>
          <a:p>
            <a:pPr algn="ctr"/>
            <a:r>
              <a:rPr lang="en-AU" dirty="0"/>
              <a:t>After R</a:t>
            </a:r>
            <a:r>
              <a:rPr lang="en-AU" baseline="-25000" dirty="0"/>
              <a:t>B</a:t>
            </a:r>
          </a:p>
          <a:p>
            <a:pPr algn="ctr"/>
            <a:r>
              <a:rPr lang="en-AU" dirty="0"/>
              <a:t>→ </a:t>
            </a:r>
            <a:endParaRPr lang="en-AU" baseline="-25000" dirty="0"/>
          </a:p>
          <a:p>
            <a:pPr algn="ctr"/>
            <a:r>
              <a:rPr lang="en-AU" dirty="0"/>
              <a:t>Cannot</a:t>
            </a:r>
          </a:p>
          <a:p>
            <a:pPr algn="ctr"/>
            <a:r>
              <a:rPr lang="en-AU" dirty="0"/>
              <a:t>prevent</a:t>
            </a:r>
          </a:p>
          <a:p>
            <a:pPr algn="ctr"/>
            <a:r>
              <a:rPr lang="en-AU" dirty="0"/>
              <a:t>fusion</a:t>
            </a:r>
            <a:endParaRPr lang="en-GB" dirty="0"/>
          </a:p>
          <a:p>
            <a:pPr algn="ctr"/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3834848" y="902609"/>
            <a:ext cx="4653751" cy="4190505"/>
            <a:chOff x="3826965" y="902609"/>
            <a:chExt cx="4653751" cy="4190505"/>
          </a:xfrm>
        </p:grpSpPr>
        <p:grpSp>
          <p:nvGrpSpPr>
            <p:cNvPr id="20" name="Group 19"/>
            <p:cNvGrpSpPr/>
            <p:nvPr/>
          </p:nvGrpSpPr>
          <p:grpSpPr>
            <a:xfrm>
              <a:off x="6452466" y="3414106"/>
              <a:ext cx="2028250" cy="1679008"/>
              <a:chOff x="4180257" y="1153858"/>
              <a:chExt cx="4392555" cy="3636206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4952886" y="2775911"/>
                <a:ext cx="581328" cy="618598"/>
                <a:chOff x="2020665" y="4112194"/>
                <a:chExt cx="697594" cy="742317"/>
              </a:xfrm>
            </p:grpSpPr>
            <p:sp>
              <p:nvSpPr>
                <p:cNvPr id="5" name="Oval 56"/>
                <p:cNvSpPr>
                  <a:spLocks noChangeArrowheads="1"/>
                </p:cNvSpPr>
                <p:nvPr/>
              </p:nvSpPr>
              <p:spPr bwMode="auto">
                <a:xfrm>
                  <a:off x="2020665" y="4323726"/>
                  <a:ext cx="305692" cy="2831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00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254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500"/>
                </a:p>
              </p:txBody>
            </p:sp>
            <p:sp>
              <p:nvSpPr>
                <p:cNvPr id="6" name="Oval 59"/>
                <p:cNvSpPr>
                  <a:spLocks noChangeArrowheads="1"/>
                </p:cNvSpPr>
                <p:nvPr/>
              </p:nvSpPr>
              <p:spPr bwMode="auto">
                <a:xfrm>
                  <a:off x="2025530" y="4466107"/>
                  <a:ext cx="305692" cy="2831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0000FF"/>
                    </a:gs>
                  </a:gsLst>
                  <a:path path="shape">
                    <a:fillToRect l="50000" t="50000" r="50000" b="50000"/>
                  </a:path>
                </a:gradFill>
                <a:ln w="254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500"/>
                </a:p>
              </p:txBody>
            </p:sp>
            <p:sp>
              <p:nvSpPr>
                <p:cNvPr id="7" name="Oval 59"/>
                <p:cNvSpPr>
                  <a:spLocks noChangeArrowheads="1"/>
                </p:cNvSpPr>
                <p:nvPr/>
              </p:nvSpPr>
              <p:spPr bwMode="auto">
                <a:xfrm>
                  <a:off x="2225999" y="4571379"/>
                  <a:ext cx="305692" cy="2831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0000FF"/>
                    </a:gs>
                  </a:gsLst>
                  <a:path path="shape">
                    <a:fillToRect l="50000" t="50000" r="50000" b="50000"/>
                  </a:path>
                </a:gradFill>
                <a:ln w="254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500"/>
                </a:p>
              </p:txBody>
            </p:sp>
            <p:sp>
              <p:nvSpPr>
                <p:cNvPr id="8" name="Oval 57"/>
                <p:cNvSpPr>
                  <a:spLocks noChangeArrowheads="1"/>
                </p:cNvSpPr>
                <p:nvPr/>
              </p:nvSpPr>
              <p:spPr bwMode="auto">
                <a:xfrm>
                  <a:off x="2263807" y="4112194"/>
                  <a:ext cx="305692" cy="2831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00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254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500"/>
                </a:p>
              </p:txBody>
            </p:sp>
            <p:sp>
              <p:nvSpPr>
                <p:cNvPr id="9" name="Oval 56"/>
                <p:cNvSpPr>
                  <a:spLocks noChangeArrowheads="1"/>
                </p:cNvSpPr>
                <p:nvPr/>
              </p:nvSpPr>
              <p:spPr bwMode="auto">
                <a:xfrm>
                  <a:off x="2077398" y="4165391"/>
                  <a:ext cx="305692" cy="2831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00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254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500"/>
                </a:p>
              </p:txBody>
            </p:sp>
            <p:sp>
              <p:nvSpPr>
                <p:cNvPr id="10" name="Oval 59"/>
                <p:cNvSpPr>
                  <a:spLocks noChangeArrowheads="1"/>
                </p:cNvSpPr>
                <p:nvPr/>
              </p:nvSpPr>
              <p:spPr bwMode="auto">
                <a:xfrm>
                  <a:off x="2412567" y="4404972"/>
                  <a:ext cx="305692" cy="2831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0000FF"/>
                    </a:gs>
                  </a:gsLst>
                  <a:path path="shape">
                    <a:fillToRect l="50000" t="50000" r="50000" b="50000"/>
                  </a:path>
                </a:gradFill>
                <a:ln w="254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500"/>
                </a:p>
              </p:txBody>
            </p:sp>
            <p:sp>
              <p:nvSpPr>
                <p:cNvPr id="11" name="Oval 59"/>
                <p:cNvSpPr>
                  <a:spLocks noChangeArrowheads="1"/>
                </p:cNvSpPr>
                <p:nvPr/>
              </p:nvSpPr>
              <p:spPr bwMode="auto">
                <a:xfrm>
                  <a:off x="2358356" y="4225049"/>
                  <a:ext cx="305692" cy="2831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0000FF"/>
                    </a:gs>
                  </a:gsLst>
                  <a:path path="shape">
                    <a:fillToRect l="50000" t="50000" r="50000" b="50000"/>
                  </a:path>
                </a:gradFill>
                <a:ln w="254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500"/>
                </a:p>
              </p:txBody>
            </p:sp>
            <p:sp>
              <p:nvSpPr>
                <p:cNvPr id="12" name="Oval 57"/>
                <p:cNvSpPr>
                  <a:spLocks noChangeArrowheads="1"/>
                </p:cNvSpPr>
                <p:nvPr/>
              </p:nvSpPr>
              <p:spPr bwMode="auto">
                <a:xfrm>
                  <a:off x="2131909" y="4490111"/>
                  <a:ext cx="305692" cy="2831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00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254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500"/>
                </a:p>
              </p:txBody>
            </p:sp>
            <p:sp>
              <p:nvSpPr>
                <p:cNvPr id="13" name="Oval 56"/>
                <p:cNvSpPr>
                  <a:spLocks noChangeArrowheads="1"/>
                </p:cNvSpPr>
                <p:nvPr/>
              </p:nvSpPr>
              <p:spPr bwMode="auto">
                <a:xfrm>
                  <a:off x="2336437" y="4323704"/>
                  <a:ext cx="305692" cy="2831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00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254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500"/>
                </a:p>
              </p:txBody>
            </p:sp>
            <p:sp>
              <p:nvSpPr>
                <p:cNvPr id="14" name="Oval 59"/>
                <p:cNvSpPr>
                  <a:spLocks noChangeArrowheads="1"/>
                </p:cNvSpPr>
                <p:nvPr/>
              </p:nvSpPr>
              <p:spPr bwMode="auto">
                <a:xfrm>
                  <a:off x="2309202" y="4472693"/>
                  <a:ext cx="305692" cy="2831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0000FF"/>
                    </a:gs>
                  </a:gsLst>
                  <a:path path="shape">
                    <a:fillToRect l="50000" t="50000" r="50000" b="50000"/>
                  </a:path>
                </a:gradFill>
                <a:ln w="254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500"/>
                </a:p>
              </p:txBody>
            </p:sp>
            <p:sp>
              <p:nvSpPr>
                <p:cNvPr id="15" name="Oval 59"/>
                <p:cNvSpPr>
                  <a:spLocks noChangeArrowheads="1"/>
                </p:cNvSpPr>
                <p:nvPr/>
              </p:nvSpPr>
              <p:spPr bwMode="auto">
                <a:xfrm>
                  <a:off x="2220786" y="4199556"/>
                  <a:ext cx="305692" cy="2831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0000FF"/>
                    </a:gs>
                  </a:gsLst>
                  <a:path path="shape">
                    <a:fillToRect l="50000" t="50000" r="50000" b="50000"/>
                  </a:path>
                </a:gradFill>
                <a:ln w="254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500"/>
                </a:p>
              </p:txBody>
            </p:sp>
            <p:sp>
              <p:nvSpPr>
                <p:cNvPr id="16" name="Oval 57"/>
                <p:cNvSpPr>
                  <a:spLocks noChangeArrowheads="1"/>
                </p:cNvSpPr>
                <p:nvPr/>
              </p:nvSpPr>
              <p:spPr bwMode="auto">
                <a:xfrm>
                  <a:off x="2182320" y="4341122"/>
                  <a:ext cx="305692" cy="2831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00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254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500"/>
                </a:p>
              </p:txBody>
            </p:sp>
          </p:grpSp>
          <p:sp>
            <p:nvSpPr>
              <p:cNvPr id="18" name="Freeform 17"/>
              <p:cNvSpPr/>
              <p:nvPr/>
            </p:nvSpPr>
            <p:spPr>
              <a:xfrm>
                <a:off x="6298940" y="2498165"/>
                <a:ext cx="1113746" cy="1941116"/>
              </a:xfrm>
              <a:custGeom>
                <a:avLst/>
                <a:gdLst>
                  <a:gd name="connsiteX0" fmla="*/ 51274 w 51274"/>
                  <a:gd name="connsiteY0" fmla="*/ 2914116 h 2914116"/>
                  <a:gd name="connsiteX1" fmla="*/ 0 w 51274"/>
                  <a:gd name="connsiteY1" fmla="*/ 0 h 2914116"/>
                  <a:gd name="connsiteX0" fmla="*/ 34182 w 34182"/>
                  <a:gd name="connsiteY0" fmla="*/ 2905570 h 2905570"/>
                  <a:gd name="connsiteX1" fmla="*/ 0 w 34182"/>
                  <a:gd name="connsiteY1" fmla="*/ 0 h 2905570"/>
                  <a:gd name="connsiteX0" fmla="*/ 1834520 w 1834520"/>
                  <a:gd name="connsiteY0" fmla="*/ 2905570 h 2905570"/>
                  <a:gd name="connsiteX1" fmla="*/ 1800338 w 1834520"/>
                  <a:gd name="connsiteY1" fmla="*/ 0 h 2905570"/>
                  <a:gd name="connsiteX0" fmla="*/ 3055229 w 3055229"/>
                  <a:gd name="connsiteY0" fmla="*/ 2905570 h 2905570"/>
                  <a:gd name="connsiteX1" fmla="*/ 3021047 w 3055229"/>
                  <a:gd name="connsiteY1" fmla="*/ 0 h 2905570"/>
                  <a:gd name="connsiteX0" fmla="*/ 3490101 w 3490101"/>
                  <a:gd name="connsiteY0" fmla="*/ 3307222 h 3307222"/>
                  <a:gd name="connsiteX1" fmla="*/ 2652614 w 3490101"/>
                  <a:gd name="connsiteY1" fmla="*/ 0 h 3307222"/>
                  <a:gd name="connsiteX0" fmla="*/ 3237659 w 3237659"/>
                  <a:gd name="connsiteY0" fmla="*/ 3768695 h 3768695"/>
                  <a:gd name="connsiteX1" fmla="*/ 2853099 w 3237659"/>
                  <a:gd name="connsiteY1" fmla="*/ 0 h 3768695"/>
                  <a:gd name="connsiteX0" fmla="*/ 2820564 w 2820564"/>
                  <a:gd name="connsiteY0" fmla="*/ 3768695 h 3768695"/>
                  <a:gd name="connsiteX1" fmla="*/ 2436004 w 2820564"/>
                  <a:gd name="connsiteY1" fmla="*/ 0 h 3768695"/>
                  <a:gd name="connsiteX0" fmla="*/ 2143198 w 2143198"/>
                  <a:gd name="connsiteY0" fmla="*/ 3768695 h 3768695"/>
                  <a:gd name="connsiteX1" fmla="*/ 1758638 w 2143198"/>
                  <a:gd name="connsiteY1" fmla="*/ 0 h 3768695"/>
                  <a:gd name="connsiteX0" fmla="*/ 1979754 w 1979754"/>
                  <a:gd name="connsiteY0" fmla="*/ 3725966 h 3725966"/>
                  <a:gd name="connsiteX1" fmla="*/ 1919934 w 1979754"/>
                  <a:gd name="connsiteY1" fmla="*/ 0 h 3725966"/>
                  <a:gd name="connsiteX0" fmla="*/ 1859804 w 1859804"/>
                  <a:gd name="connsiteY0" fmla="*/ 3725966 h 3725966"/>
                  <a:gd name="connsiteX1" fmla="*/ 1799984 w 1859804"/>
                  <a:gd name="connsiteY1" fmla="*/ 0 h 3725966"/>
                  <a:gd name="connsiteX0" fmla="*/ 1621505 w 2075662"/>
                  <a:gd name="connsiteY0" fmla="*/ 3415189 h 3415189"/>
                  <a:gd name="connsiteX1" fmla="*/ 2075662 w 2075662"/>
                  <a:gd name="connsiteY1" fmla="*/ 0 h 3415189"/>
                  <a:gd name="connsiteX0" fmla="*/ 1354086 w 1808243"/>
                  <a:gd name="connsiteY0" fmla="*/ 3415189 h 3415189"/>
                  <a:gd name="connsiteX1" fmla="*/ 1808243 w 1808243"/>
                  <a:gd name="connsiteY1" fmla="*/ 0 h 3415189"/>
                  <a:gd name="connsiteX0" fmla="*/ 2272394 w 2272394"/>
                  <a:gd name="connsiteY0" fmla="*/ 2329339 h 2329339"/>
                  <a:gd name="connsiteX1" fmla="*/ 1193026 w 2272394"/>
                  <a:gd name="connsiteY1" fmla="*/ 0 h 2329339"/>
                  <a:gd name="connsiteX0" fmla="*/ 1336495 w 1336495"/>
                  <a:gd name="connsiteY0" fmla="*/ 2329339 h 2329339"/>
                  <a:gd name="connsiteX1" fmla="*/ 257127 w 1336495"/>
                  <a:gd name="connsiteY1" fmla="*/ 0 h 232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36495" h="2329339">
                    <a:moveTo>
                      <a:pt x="1336495" y="2329339"/>
                    </a:moveTo>
                    <a:cubicBezTo>
                      <a:pt x="-475267" y="1158175"/>
                      <a:pt x="-7793" y="468772"/>
                      <a:pt x="257127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500"/>
              </a:p>
            </p:txBody>
          </p:sp>
          <p:cxnSp>
            <p:nvCxnSpPr>
              <p:cNvPr id="19" name="Straight Arrow Connector 18"/>
              <p:cNvCxnSpPr/>
              <p:nvPr/>
            </p:nvCxnSpPr>
            <p:spPr>
              <a:xfrm flipV="1">
                <a:off x="5247026" y="3076328"/>
                <a:ext cx="1049707" cy="8329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>
                <a:off x="5630856" y="3086731"/>
                <a:ext cx="354584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500" i="1" dirty="0"/>
                  <a:t>R</a:t>
                </a:r>
                <a:r>
                  <a:rPr lang="en-GB" sz="1500" i="1" baseline="-25000" dirty="0"/>
                  <a:t>0</a:t>
                </a:r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7177922" y="4214705"/>
                <a:ext cx="459053" cy="449154"/>
                <a:chOff x="3777757" y="4780361"/>
                <a:chExt cx="550864" cy="538985"/>
              </a:xfrm>
            </p:grpSpPr>
            <p:sp>
              <p:nvSpPr>
                <p:cNvPr id="25" name="Oval 56"/>
                <p:cNvSpPr>
                  <a:spLocks noChangeArrowheads="1"/>
                </p:cNvSpPr>
                <p:nvPr/>
              </p:nvSpPr>
              <p:spPr bwMode="auto">
                <a:xfrm>
                  <a:off x="3984401" y="4799864"/>
                  <a:ext cx="305692" cy="2831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00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254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500"/>
                </a:p>
              </p:txBody>
            </p:sp>
            <p:sp>
              <p:nvSpPr>
                <p:cNvPr id="26" name="Oval 59"/>
                <p:cNvSpPr>
                  <a:spLocks noChangeArrowheads="1"/>
                </p:cNvSpPr>
                <p:nvPr/>
              </p:nvSpPr>
              <p:spPr bwMode="auto">
                <a:xfrm>
                  <a:off x="3853062" y="5033249"/>
                  <a:ext cx="305692" cy="2831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0000FF"/>
                    </a:gs>
                  </a:gsLst>
                  <a:path path="shape">
                    <a:fillToRect l="50000" t="50000" r="50000" b="50000"/>
                  </a:path>
                </a:gradFill>
                <a:ln w="254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500"/>
                </a:p>
              </p:txBody>
            </p:sp>
            <p:sp>
              <p:nvSpPr>
                <p:cNvPr id="27" name="Oval 59"/>
                <p:cNvSpPr>
                  <a:spLocks noChangeArrowheads="1"/>
                </p:cNvSpPr>
                <p:nvPr/>
              </p:nvSpPr>
              <p:spPr bwMode="auto">
                <a:xfrm>
                  <a:off x="3862842" y="4780361"/>
                  <a:ext cx="305692" cy="2831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0000FF"/>
                    </a:gs>
                  </a:gsLst>
                  <a:path path="shape">
                    <a:fillToRect l="50000" t="50000" r="50000" b="50000"/>
                  </a:path>
                </a:gradFill>
                <a:ln w="254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500"/>
                </a:p>
              </p:txBody>
            </p:sp>
            <p:sp>
              <p:nvSpPr>
                <p:cNvPr id="28" name="Oval 57"/>
                <p:cNvSpPr>
                  <a:spLocks noChangeArrowheads="1"/>
                </p:cNvSpPr>
                <p:nvPr/>
              </p:nvSpPr>
              <p:spPr bwMode="auto">
                <a:xfrm>
                  <a:off x="3777757" y="4903706"/>
                  <a:ext cx="305692" cy="2831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00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254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500"/>
                </a:p>
              </p:txBody>
            </p:sp>
            <p:sp>
              <p:nvSpPr>
                <p:cNvPr id="29" name="Oval 56"/>
                <p:cNvSpPr>
                  <a:spLocks noChangeArrowheads="1"/>
                </p:cNvSpPr>
                <p:nvPr/>
              </p:nvSpPr>
              <p:spPr bwMode="auto">
                <a:xfrm>
                  <a:off x="3997887" y="5036214"/>
                  <a:ext cx="305692" cy="2831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00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254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500"/>
                </a:p>
              </p:txBody>
            </p:sp>
            <p:sp>
              <p:nvSpPr>
                <p:cNvPr id="30" name="Oval 59"/>
                <p:cNvSpPr>
                  <a:spLocks noChangeArrowheads="1"/>
                </p:cNvSpPr>
                <p:nvPr/>
              </p:nvSpPr>
              <p:spPr bwMode="auto">
                <a:xfrm>
                  <a:off x="4022929" y="4941430"/>
                  <a:ext cx="305692" cy="2831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0000FF"/>
                    </a:gs>
                  </a:gsLst>
                  <a:path path="shape">
                    <a:fillToRect l="50000" t="50000" r="50000" b="50000"/>
                  </a:path>
                </a:gradFill>
                <a:ln w="254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500"/>
                </a:p>
              </p:txBody>
            </p:sp>
            <p:sp>
              <p:nvSpPr>
                <p:cNvPr id="31" name="Oval 59"/>
                <p:cNvSpPr>
                  <a:spLocks noChangeArrowheads="1"/>
                </p:cNvSpPr>
                <p:nvPr/>
              </p:nvSpPr>
              <p:spPr bwMode="auto">
                <a:xfrm>
                  <a:off x="3914295" y="4921927"/>
                  <a:ext cx="305692" cy="2831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0000FF"/>
                    </a:gs>
                  </a:gsLst>
                  <a:path path="shape">
                    <a:fillToRect l="50000" t="50000" r="50000" b="50000"/>
                  </a:path>
                </a:gradFill>
                <a:ln w="254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500"/>
                </a:p>
              </p:txBody>
            </p:sp>
          </p:grpSp>
          <p:sp>
            <p:nvSpPr>
              <p:cNvPr id="32" name="Freeform 31"/>
              <p:cNvSpPr/>
              <p:nvPr/>
            </p:nvSpPr>
            <p:spPr>
              <a:xfrm>
                <a:off x="6503509" y="2400919"/>
                <a:ext cx="1268133" cy="117963"/>
              </a:xfrm>
              <a:custGeom>
                <a:avLst/>
                <a:gdLst>
                  <a:gd name="connsiteX0" fmla="*/ 0 w 2139576"/>
                  <a:gd name="connsiteY0" fmla="*/ 304800 h 304800"/>
                  <a:gd name="connsiteX1" fmla="*/ 2139576 w 2139576"/>
                  <a:gd name="connsiteY1" fmla="*/ 0 h 304800"/>
                  <a:gd name="connsiteX0" fmla="*/ 0 w 2139576"/>
                  <a:gd name="connsiteY0" fmla="*/ 304800 h 304925"/>
                  <a:gd name="connsiteX1" fmla="*/ 2139576 w 2139576"/>
                  <a:gd name="connsiteY1" fmla="*/ 0 h 304925"/>
                  <a:gd name="connsiteX0" fmla="*/ 0 w 2139576"/>
                  <a:gd name="connsiteY0" fmla="*/ 304800 h 304800"/>
                  <a:gd name="connsiteX1" fmla="*/ 2139576 w 2139576"/>
                  <a:gd name="connsiteY1" fmla="*/ 0 h 304800"/>
                  <a:gd name="connsiteX0" fmla="*/ 0 w 2169459"/>
                  <a:gd name="connsiteY0" fmla="*/ 233083 h 233083"/>
                  <a:gd name="connsiteX1" fmla="*/ 2169459 w 2169459"/>
                  <a:gd name="connsiteY1" fmla="*/ 0 h 233083"/>
                  <a:gd name="connsiteX0" fmla="*/ 0 w 1521759"/>
                  <a:gd name="connsiteY0" fmla="*/ 137833 h 137833"/>
                  <a:gd name="connsiteX1" fmla="*/ 1521759 w 1521759"/>
                  <a:gd name="connsiteY1" fmla="*/ 0 h 137833"/>
                  <a:gd name="connsiteX0" fmla="*/ 0 w 1521759"/>
                  <a:gd name="connsiteY0" fmla="*/ 137833 h 141555"/>
                  <a:gd name="connsiteX1" fmla="*/ 1521759 w 1521759"/>
                  <a:gd name="connsiteY1" fmla="*/ 0 h 141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21759" h="141555">
                    <a:moveTo>
                      <a:pt x="0" y="137833"/>
                    </a:moveTo>
                    <a:cubicBezTo>
                      <a:pt x="691153" y="156883"/>
                      <a:pt x="808567" y="101600"/>
                      <a:pt x="1521759" y="0"/>
                    </a:cubicBezTo>
                  </a:path>
                </a:pathLst>
              </a:custGeom>
              <a:noFill/>
              <a:ln w="22225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500"/>
              </a:p>
            </p:txBody>
          </p:sp>
          <p:sp>
            <p:nvSpPr>
              <p:cNvPr id="33" name="Freeform 32"/>
              <p:cNvSpPr/>
              <p:nvPr/>
            </p:nvSpPr>
            <p:spPr>
              <a:xfrm>
                <a:off x="6505997" y="1562035"/>
                <a:ext cx="363568" cy="956236"/>
              </a:xfrm>
              <a:custGeom>
                <a:avLst/>
                <a:gdLst>
                  <a:gd name="connsiteX0" fmla="*/ 0 w 2139576"/>
                  <a:gd name="connsiteY0" fmla="*/ 304800 h 304800"/>
                  <a:gd name="connsiteX1" fmla="*/ 2139576 w 2139576"/>
                  <a:gd name="connsiteY1" fmla="*/ 0 h 304800"/>
                  <a:gd name="connsiteX0" fmla="*/ 0 w 2139576"/>
                  <a:gd name="connsiteY0" fmla="*/ 304800 h 304925"/>
                  <a:gd name="connsiteX1" fmla="*/ 2139576 w 2139576"/>
                  <a:gd name="connsiteY1" fmla="*/ 0 h 304925"/>
                  <a:gd name="connsiteX0" fmla="*/ 0 w 2139576"/>
                  <a:gd name="connsiteY0" fmla="*/ 304800 h 304800"/>
                  <a:gd name="connsiteX1" fmla="*/ 2139576 w 2139576"/>
                  <a:gd name="connsiteY1" fmla="*/ 0 h 304800"/>
                  <a:gd name="connsiteX0" fmla="*/ 0 w 2169459"/>
                  <a:gd name="connsiteY0" fmla="*/ 233083 h 233083"/>
                  <a:gd name="connsiteX1" fmla="*/ 2169459 w 2169459"/>
                  <a:gd name="connsiteY1" fmla="*/ 0 h 233083"/>
                  <a:gd name="connsiteX0" fmla="*/ 0 w 2318871"/>
                  <a:gd name="connsiteY0" fmla="*/ 83671 h 84891"/>
                  <a:gd name="connsiteX1" fmla="*/ 2318871 w 2318871"/>
                  <a:gd name="connsiteY1" fmla="*/ 0 h 84891"/>
                  <a:gd name="connsiteX0" fmla="*/ 0 w 474834"/>
                  <a:gd name="connsiteY0" fmla="*/ 1147483 h 1147483"/>
                  <a:gd name="connsiteX1" fmla="*/ 436282 w 474834"/>
                  <a:gd name="connsiteY1" fmla="*/ 0 h 1147483"/>
                  <a:gd name="connsiteX0" fmla="*/ 8618 w 444900"/>
                  <a:gd name="connsiteY0" fmla="*/ 1147483 h 1147483"/>
                  <a:gd name="connsiteX1" fmla="*/ 444900 w 444900"/>
                  <a:gd name="connsiteY1" fmla="*/ 0 h 1147483"/>
                  <a:gd name="connsiteX0" fmla="*/ 0 w 436282"/>
                  <a:gd name="connsiteY0" fmla="*/ 1147483 h 1147483"/>
                  <a:gd name="connsiteX1" fmla="*/ 436282 w 436282"/>
                  <a:gd name="connsiteY1" fmla="*/ 0 h 114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6282" h="1147483">
                    <a:moveTo>
                      <a:pt x="0" y="1147483"/>
                    </a:moveTo>
                    <a:cubicBezTo>
                      <a:pt x="109567" y="794871"/>
                      <a:pt x="15937" y="502023"/>
                      <a:pt x="436282" y="0"/>
                    </a:cubicBezTo>
                  </a:path>
                </a:pathLst>
              </a:custGeom>
              <a:noFill/>
              <a:ln w="22225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50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6791598" y="1153858"/>
                <a:ext cx="757506" cy="8665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sz="2000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f</a:t>
                </a:r>
                <a:r>
                  <a:rPr lang="en-GB" sz="2000" baseline="-25000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1</a:t>
                </a:r>
                <a:endParaRPr lang="en-GB" sz="2000" baseline="-25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815307" y="2137905"/>
                <a:ext cx="757505" cy="8665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sz="2000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f</a:t>
                </a:r>
                <a:r>
                  <a:rPr lang="en-GB" sz="2000" baseline="-25000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2</a:t>
                </a:r>
                <a:endParaRPr lang="en-GB" sz="2000" baseline="-25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6833038" y="4466899"/>
                <a:ext cx="284052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500" dirty="0"/>
                  <a:t>P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4180257" y="2779009"/>
                <a:ext cx="277639" cy="3231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500" dirty="0"/>
                  <a:t>T</a:t>
                </a: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6543059" y="1780544"/>
              <a:ext cx="1894642" cy="1507022"/>
              <a:chOff x="649473" y="1594381"/>
              <a:chExt cx="3792398" cy="3016519"/>
            </a:xfrm>
          </p:grpSpPr>
          <p:sp>
            <p:nvSpPr>
              <p:cNvPr id="72" name="Freeform 71"/>
              <p:cNvSpPr/>
              <p:nvPr/>
            </p:nvSpPr>
            <p:spPr>
              <a:xfrm>
                <a:off x="2650099" y="1606211"/>
                <a:ext cx="1113746" cy="1941116"/>
              </a:xfrm>
              <a:custGeom>
                <a:avLst/>
                <a:gdLst>
                  <a:gd name="connsiteX0" fmla="*/ 51274 w 51274"/>
                  <a:gd name="connsiteY0" fmla="*/ 2914116 h 2914116"/>
                  <a:gd name="connsiteX1" fmla="*/ 0 w 51274"/>
                  <a:gd name="connsiteY1" fmla="*/ 0 h 2914116"/>
                  <a:gd name="connsiteX0" fmla="*/ 34182 w 34182"/>
                  <a:gd name="connsiteY0" fmla="*/ 2905570 h 2905570"/>
                  <a:gd name="connsiteX1" fmla="*/ 0 w 34182"/>
                  <a:gd name="connsiteY1" fmla="*/ 0 h 2905570"/>
                  <a:gd name="connsiteX0" fmla="*/ 1834520 w 1834520"/>
                  <a:gd name="connsiteY0" fmla="*/ 2905570 h 2905570"/>
                  <a:gd name="connsiteX1" fmla="*/ 1800338 w 1834520"/>
                  <a:gd name="connsiteY1" fmla="*/ 0 h 2905570"/>
                  <a:gd name="connsiteX0" fmla="*/ 3055229 w 3055229"/>
                  <a:gd name="connsiteY0" fmla="*/ 2905570 h 2905570"/>
                  <a:gd name="connsiteX1" fmla="*/ 3021047 w 3055229"/>
                  <a:gd name="connsiteY1" fmla="*/ 0 h 2905570"/>
                  <a:gd name="connsiteX0" fmla="*/ 3490101 w 3490101"/>
                  <a:gd name="connsiteY0" fmla="*/ 3307222 h 3307222"/>
                  <a:gd name="connsiteX1" fmla="*/ 2652614 w 3490101"/>
                  <a:gd name="connsiteY1" fmla="*/ 0 h 3307222"/>
                  <a:gd name="connsiteX0" fmla="*/ 3237659 w 3237659"/>
                  <a:gd name="connsiteY0" fmla="*/ 3768695 h 3768695"/>
                  <a:gd name="connsiteX1" fmla="*/ 2853099 w 3237659"/>
                  <a:gd name="connsiteY1" fmla="*/ 0 h 3768695"/>
                  <a:gd name="connsiteX0" fmla="*/ 2820564 w 2820564"/>
                  <a:gd name="connsiteY0" fmla="*/ 3768695 h 3768695"/>
                  <a:gd name="connsiteX1" fmla="*/ 2436004 w 2820564"/>
                  <a:gd name="connsiteY1" fmla="*/ 0 h 3768695"/>
                  <a:gd name="connsiteX0" fmla="*/ 2143198 w 2143198"/>
                  <a:gd name="connsiteY0" fmla="*/ 3768695 h 3768695"/>
                  <a:gd name="connsiteX1" fmla="*/ 1758638 w 2143198"/>
                  <a:gd name="connsiteY1" fmla="*/ 0 h 3768695"/>
                  <a:gd name="connsiteX0" fmla="*/ 1979754 w 1979754"/>
                  <a:gd name="connsiteY0" fmla="*/ 3725966 h 3725966"/>
                  <a:gd name="connsiteX1" fmla="*/ 1919934 w 1979754"/>
                  <a:gd name="connsiteY1" fmla="*/ 0 h 3725966"/>
                  <a:gd name="connsiteX0" fmla="*/ 1859804 w 1859804"/>
                  <a:gd name="connsiteY0" fmla="*/ 3725966 h 3725966"/>
                  <a:gd name="connsiteX1" fmla="*/ 1799984 w 1859804"/>
                  <a:gd name="connsiteY1" fmla="*/ 0 h 3725966"/>
                  <a:gd name="connsiteX0" fmla="*/ 1621505 w 2075662"/>
                  <a:gd name="connsiteY0" fmla="*/ 3415189 h 3415189"/>
                  <a:gd name="connsiteX1" fmla="*/ 2075662 w 2075662"/>
                  <a:gd name="connsiteY1" fmla="*/ 0 h 3415189"/>
                  <a:gd name="connsiteX0" fmla="*/ 1354086 w 1808243"/>
                  <a:gd name="connsiteY0" fmla="*/ 3415189 h 3415189"/>
                  <a:gd name="connsiteX1" fmla="*/ 1808243 w 1808243"/>
                  <a:gd name="connsiteY1" fmla="*/ 0 h 3415189"/>
                  <a:gd name="connsiteX0" fmla="*/ 2272394 w 2272394"/>
                  <a:gd name="connsiteY0" fmla="*/ 2329339 h 2329339"/>
                  <a:gd name="connsiteX1" fmla="*/ 1193026 w 2272394"/>
                  <a:gd name="connsiteY1" fmla="*/ 0 h 2329339"/>
                  <a:gd name="connsiteX0" fmla="*/ 1336495 w 1336495"/>
                  <a:gd name="connsiteY0" fmla="*/ 2329339 h 2329339"/>
                  <a:gd name="connsiteX1" fmla="*/ 257127 w 1336495"/>
                  <a:gd name="connsiteY1" fmla="*/ 0 h 232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36495" h="2329339">
                    <a:moveTo>
                      <a:pt x="1336495" y="2329339"/>
                    </a:moveTo>
                    <a:cubicBezTo>
                      <a:pt x="-475267" y="1158175"/>
                      <a:pt x="-7793" y="468772"/>
                      <a:pt x="257127" y="0"/>
                    </a:cubicBezTo>
                  </a:path>
                </a:pathLst>
              </a:custGeom>
              <a:noFill/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500"/>
              </a:p>
            </p:txBody>
          </p:sp>
          <p:grpSp>
            <p:nvGrpSpPr>
              <p:cNvPr id="38" name="Group 37"/>
              <p:cNvGrpSpPr/>
              <p:nvPr/>
            </p:nvGrpSpPr>
            <p:grpSpPr>
              <a:xfrm>
                <a:off x="1300318" y="1874597"/>
                <a:ext cx="581328" cy="618598"/>
                <a:chOff x="2020665" y="4112194"/>
                <a:chExt cx="697594" cy="742317"/>
              </a:xfrm>
            </p:grpSpPr>
            <p:sp>
              <p:nvSpPr>
                <p:cNvPr id="39" name="Oval 56"/>
                <p:cNvSpPr>
                  <a:spLocks noChangeArrowheads="1"/>
                </p:cNvSpPr>
                <p:nvPr/>
              </p:nvSpPr>
              <p:spPr bwMode="auto">
                <a:xfrm>
                  <a:off x="2020665" y="4323726"/>
                  <a:ext cx="305692" cy="2831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00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254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500"/>
                </a:p>
              </p:txBody>
            </p:sp>
            <p:sp>
              <p:nvSpPr>
                <p:cNvPr id="40" name="Oval 59"/>
                <p:cNvSpPr>
                  <a:spLocks noChangeArrowheads="1"/>
                </p:cNvSpPr>
                <p:nvPr/>
              </p:nvSpPr>
              <p:spPr bwMode="auto">
                <a:xfrm>
                  <a:off x="2025530" y="4466107"/>
                  <a:ext cx="305692" cy="2831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0000FF"/>
                    </a:gs>
                  </a:gsLst>
                  <a:path path="shape">
                    <a:fillToRect l="50000" t="50000" r="50000" b="50000"/>
                  </a:path>
                </a:gradFill>
                <a:ln w="254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500"/>
                </a:p>
              </p:txBody>
            </p:sp>
            <p:sp>
              <p:nvSpPr>
                <p:cNvPr id="41" name="Oval 59"/>
                <p:cNvSpPr>
                  <a:spLocks noChangeArrowheads="1"/>
                </p:cNvSpPr>
                <p:nvPr/>
              </p:nvSpPr>
              <p:spPr bwMode="auto">
                <a:xfrm>
                  <a:off x="2225999" y="4571379"/>
                  <a:ext cx="305692" cy="2831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0000FF"/>
                    </a:gs>
                  </a:gsLst>
                  <a:path path="shape">
                    <a:fillToRect l="50000" t="50000" r="50000" b="50000"/>
                  </a:path>
                </a:gradFill>
                <a:ln w="254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500"/>
                </a:p>
              </p:txBody>
            </p:sp>
            <p:sp>
              <p:nvSpPr>
                <p:cNvPr id="42" name="Oval 57"/>
                <p:cNvSpPr>
                  <a:spLocks noChangeArrowheads="1"/>
                </p:cNvSpPr>
                <p:nvPr/>
              </p:nvSpPr>
              <p:spPr bwMode="auto">
                <a:xfrm>
                  <a:off x="2263807" y="4112194"/>
                  <a:ext cx="305692" cy="2831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00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254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500"/>
                </a:p>
              </p:txBody>
            </p:sp>
            <p:sp>
              <p:nvSpPr>
                <p:cNvPr id="43" name="Oval 56"/>
                <p:cNvSpPr>
                  <a:spLocks noChangeArrowheads="1"/>
                </p:cNvSpPr>
                <p:nvPr/>
              </p:nvSpPr>
              <p:spPr bwMode="auto">
                <a:xfrm>
                  <a:off x="2077398" y="4165391"/>
                  <a:ext cx="305692" cy="2831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00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254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500"/>
                </a:p>
              </p:txBody>
            </p:sp>
            <p:sp>
              <p:nvSpPr>
                <p:cNvPr id="44" name="Oval 59"/>
                <p:cNvSpPr>
                  <a:spLocks noChangeArrowheads="1"/>
                </p:cNvSpPr>
                <p:nvPr/>
              </p:nvSpPr>
              <p:spPr bwMode="auto">
                <a:xfrm>
                  <a:off x="2412567" y="4404972"/>
                  <a:ext cx="305692" cy="2831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0000FF"/>
                    </a:gs>
                  </a:gsLst>
                  <a:path path="shape">
                    <a:fillToRect l="50000" t="50000" r="50000" b="50000"/>
                  </a:path>
                </a:gradFill>
                <a:ln w="254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500"/>
                </a:p>
              </p:txBody>
            </p:sp>
            <p:sp>
              <p:nvSpPr>
                <p:cNvPr id="45" name="Oval 59"/>
                <p:cNvSpPr>
                  <a:spLocks noChangeArrowheads="1"/>
                </p:cNvSpPr>
                <p:nvPr/>
              </p:nvSpPr>
              <p:spPr bwMode="auto">
                <a:xfrm>
                  <a:off x="2358356" y="4225049"/>
                  <a:ext cx="305692" cy="2831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0000FF"/>
                    </a:gs>
                  </a:gsLst>
                  <a:path path="shape">
                    <a:fillToRect l="50000" t="50000" r="50000" b="50000"/>
                  </a:path>
                </a:gradFill>
                <a:ln w="254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500"/>
                </a:p>
              </p:txBody>
            </p:sp>
            <p:sp>
              <p:nvSpPr>
                <p:cNvPr id="46" name="Oval 57"/>
                <p:cNvSpPr>
                  <a:spLocks noChangeArrowheads="1"/>
                </p:cNvSpPr>
                <p:nvPr/>
              </p:nvSpPr>
              <p:spPr bwMode="auto">
                <a:xfrm>
                  <a:off x="2131909" y="4490111"/>
                  <a:ext cx="305692" cy="2831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00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254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500"/>
                </a:p>
              </p:txBody>
            </p:sp>
            <p:sp>
              <p:nvSpPr>
                <p:cNvPr id="47" name="Oval 56"/>
                <p:cNvSpPr>
                  <a:spLocks noChangeArrowheads="1"/>
                </p:cNvSpPr>
                <p:nvPr/>
              </p:nvSpPr>
              <p:spPr bwMode="auto">
                <a:xfrm>
                  <a:off x="2336437" y="4323704"/>
                  <a:ext cx="305692" cy="2831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00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254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500"/>
                </a:p>
              </p:txBody>
            </p:sp>
            <p:sp>
              <p:nvSpPr>
                <p:cNvPr id="48" name="Oval 59"/>
                <p:cNvSpPr>
                  <a:spLocks noChangeArrowheads="1"/>
                </p:cNvSpPr>
                <p:nvPr/>
              </p:nvSpPr>
              <p:spPr bwMode="auto">
                <a:xfrm>
                  <a:off x="2309202" y="4472693"/>
                  <a:ext cx="305692" cy="2831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0000FF"/>
                    </a:gs>
                  </a:gsLst>
                  <a:path path="shape">
                    <a:fillToRect l="50000" t="50000" r="50000" b="50000"/>
                  </a:path>
                </a:gradFill>
                <a:ln w="254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500"/>
                </a:p>
              </p:txBody>
            </p:sp>
            <p:sp>
              <p:nvSpPr>
                <p:cNvPr id="49" name="Oval 59"/>
                <p:cNvSpPr>
                  <a:spLocks noChangeArrowheads="1"/>
                </p:cNvSpPr>
                <p:nvPr/>
              </p:nvSpPr>
              <p:spPr bwMode="auto">
                <a:xfrm>
                  <a:off x="2220786" y="4199556"/>
                  <a:ext cx="305692" cy="2831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0000FF"/>
                    </a:gs>
                  </a:gsLst>
                  <a:path path="shape">
                    <a:fillToRect l="50000" t="50000" r="50000" b="50000"/>
                  </a:path>
                </a:gradFill>
                <a:ln w="254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500"/>
                </a:p>
              </p:txBody>
            </p:sp>
            <p:sp>
              <p:nvSpPr>
                <p:cNvPr id="50" name="Oval 57"/>
                <p:cNvSpPr>
                  <a:spLocks noChangeArrowheads="1"/>
                </p:cNvSpPr>
                <p:nvPr/>
              </p:nvSpPr>
              <p:spPr bwMode="auto">
                <a:xfrm>
                  <a:off x="2182320" y="4341122"/>
                  <a:ext cx="305692" cy="2831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00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254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500"/>
                </a:p>
              </p:txBody>
            </p:sp>
          </p:grpSp>
          <p:sp>
            <p:nvSpPr>
              <p:cNvPr id="52" name="Freeform 51"/>
              <p:cNvSpPr/>
              <p:nvPr/>
            </p:nvSpPr>
            <p:spPr>
              <a:xfrm>
                <a:off x="2861024" y="2757035"/>
                <a:ext cx="899092" cy="780933"/>
              </a:xfrm>
              <a:custGeom>
                <a:avLst/>
                <a:gdLst>
                  <a:gd name="connsiteX0" fmla="*/ 51274 w 51274"/>
                  <a:gd name="connsiteY0" fmla="*/ 2914116 h 2914116"/>
                  <a:gd name="connsiteX1" fmla="*/ 0 w 51274"/>
                  <a:gd name="connsiteY1" fmla="*/ 0 h 2914116"/>
                  <a:gd name="connsiteX0" fmla="*/ 34182 w 34182"/>
                  <a:gd name="connsiteY0" fmla="*/ 2905570 h 2905570"/>
                  <a:gd name="connsiteX1" fmla="*/ 0 w 34182"/>
                  <a:gd name="connsiteY1" fmla="*/ 0 h 2905570"/>
                  <a:gd name="connsiteX0" fmla="*/ 1834520 w 1834520"/>
                  <a:gd name="connsiteY0" fmla="*/ 2905570 h 2905570"/>
                  <a:gd name="connsiteX1" fmla="*/ 1800338 w 1834520"/>
                  <a:gd name="connsiteY1" fmla="*/ 0 h 2905570"/>
                  <a:gd name="connsiteX0" fmla="*/ 3055229 w 3055229"/>
                  <a:gd name="connsiteY0" fmla="*/ 2905570 h 2905570"/>
                  <a:gd name="connsiteX1" fmla="*/ 3021047 w 3055229"/>
                  <a:gd name="connsiteY1" fmla="*/ 0 h 2905570"/>
                  <a:gd name="connsiteX0" fmla="*/ 3490101 w 3490101"/>
                  <a:gd name="connsiteY0" fmla="*/ 3307222 h 3307222"/>
                  <a:gd name="connsiteX1" fmla="*/ 2652614 w 3490101"/>
                  <a:gd name="connsiteY1" fmla="*/ 0 h 3307222"/>
                  <a:gd name="connsiteX0" fmla="*/ 3237659 w 3237659"/>
                  <a:gd name="connsiteY0" fmla="*/ 3768695 h 3768695"/>
                  <a:gd name="connsiteX1" fmla="*/ 2853099 w 3237659"/>
                  <a:gd name="connsiteY1" fmla="*/ 0 h 3768695"/>
                  <a:gd name="connsiteX0" fmla="*/ 2820564 w 2820564"/>
                  <a:gd name="connsiteY0" fmla="*/ 3768695 h 3768695"/>
                  <a:gd name="connsiteX1" fmla="*/ 2436004 w 2820564"/>
                  <a:gd name="connsiteY1" fmla="*/ 0 h 3768695"/>
                  <a:gd name="connsiteX0" fmla="*/ 2143198 w 2143198"/>
                  <a:gd name="connsiteY0" fmla="*/ 3768695 h 3768695"/>
                  <a:gd name="connsiteX1" fmla="*/ 1758638 w 2143198"/>
                  <a:gd name="connsiteY1" fmla="*/ 0 h 3768695"/>
                  <a:gd name="connsiteX0" fmla="*/ 1979754 w 1979754"/>
                  <a:gd name="connsiteY0" fmla="*/ 3725966 h 3725966"/>
                  <a:gd name="connsiteX1" fmla="*/ 1919934 w 1979754"/>
                  <a:gd name="connsiteY1" fmla="*/ 0 h 3725966"/>
                  <a:gd name="connsiteX0" fmla="*/ 1859804 w 1859804"/>
                  <a:gd name="connsiteY0" fmla="*/ 3725966 h 3725966"/>
                  <a:gd name="connsiteX1" fmla="*/ 1799984 w 1859804"/>
                  <a:gd name="connsiteY1" fmla="*/ 0 h 3725966"/>
                  <a:gd name="connsiteX0" fmla="*/ 1621505 w 2075662"/>
                  <a:gd name="connsiteY0" fmla="*/ 3415189 h 3415189"/>
                  <a:gd name="connsiteX1" fmla="*/ 2075662 w 2075662"/>
                  <a:gd name="connsiteY1" fmla="*/ 0 h 3415189"/>
                  <a:gd name="connsiteX0" fmla="*/ 1354086 w 1808243"/>
                  <a:gd name="connsiteY0" fmla="*/ 3415189 h 3415189"/>
                  <a:gd name="connsiteX1" fmla="*/ 1808243 w 1808243"/>
                  <a:gd name="connsiteY1" fmla="*/ 0 h 3415189"/>
                  <a:gd name="connsiteX0" fmla="*/ 2272394 w 2272394"/>
                  <a:gd name="connsiteY0" fmla="*/ 2329339 h 2329339"/>
                  <a:gd name="connsiteX1" fmla="*/ 1193026 w 2272394"/>
                  <a:gd name="connsiteY1" fmla="*/ 0 h 2329339"/>
                  <a:gd name="connsiteX0" fmla="*/ 1336495 w 1336495"/>
                  <a:gd name="connsiteY0" fmla="*/ 2329339 h 2329339"/>
                  <a:gd name="connsiteX1" fmla="*/ 257127 w 1336495"/>
                  <a:gd name="connsiteY1" fmla="*/ 0 h 2329339"/>
                  <a:gd name="connsiteX0" fmla="*/ 1342432 w 1342432"/>
                  <a:gd name="connsiteY0" fmla="*/ 967264 h 967264"/>
                  <a:gd name="connsiteX1" fmla="*/ 253539 w 1342432"/>
                  <a:gd name="connsiteY1" fmla="*/ 0 h 967264"/>
                  <a:gd name="connsiteX0" fmla="*/ 1230547 w 1230547"/>
                  <a:gd name="connsiteY0" fmla="*/ 967936 h 967936"/>
                  <a:gd name="connsiteX1" fmla="*/ 141654 w 1230547"/>
                  <a:gd name="connsiteY1" fmla="*/ 672 h 967936"/>
                  <a:gd name="connsiteX0" fmla="*/ 1088893 w 1088893"/>
                  <a:gd name="connsiteY0" fmla="*/ 967264 h 967264"/>
                  <a:gd name="connsiteX1" fmla="*/ 0 w 1088893"/>
                  <a:gd name="connsiteY1" fmla="*/ 0 h 967264"/>
                  <a:gd name="connsiteX0" fmla="*/ 1088893 w 1088893"/>
                  <a:gd name="connsiteY0" fmla="*/ 967264 h 967264"/>
                  <a:gd name="connsiteX1" fmla="*/ 0 w 1088893"/>
                  <a:gd name="connsiteY1" fmla="*/ 0 h 967264"/>
                  <a:gd name="connsiteX0" fmla="*/ 1088893 w 1088893"/>
                  <a:gd name="connsiteY0" fmla="*/ 967264 h 967264"/>
                  <a:gd name="connsiteX1" fmla="*/ 0 w 1088893"/>
                  <a:gd name="connsiteY1" fmla="*/ 0 h 967264"/>
                  <a:gd name="connsiteX0" fmla="*/ 1088893 w 1088893"/>
                  <a:gd name="connsiteY0" fmla="*/ 967264 h 967264"/>
                  <a:gd name="connsiteX1" fmla="*/ 0 w 1088893"/>
                  <a:gd name="connsiteY1" fmla="*/ 0 h 967264"/>
                  <a:gd name="connsiteX0" fmla="*/ 1078845 w 1078845"/>
                  <a:gd name="connsiteY0" fmla="*/ 937119 h 937119"/>
                  <a:gd name="connsiteX1" fmla="*/ 0 w 1078845"/>
                  <a:gd name="connsiteY1" fmla="*/ 0 h 937119"/>
                  <a:gd name="connsiteX0" fmla="*/ 1078934 w 1078934"/>
                  <a:gd name="connsiteY0" fmla="*/ 937119 h 937119"/>
                  <a:gd name="connsiteX1" fmla="*/ 89 w 1078934"/>
                  <a:gd name="connsiteY1" fmla="*/ 0 h 937119"/>
                  <a:gd name="connsiteX0" fmla="*/ 1078910 w 1078910"/>
                  <a:gd name="connsiteY0" fmla="*/ 937119 h 937119"/>
                  <a:gd name="connsiteX1" fmla="*/ 65 w 1078910"/>
                  <a:gd name="connsiteY1" fmla="*/ 0 h 937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78910" h="937119">
                    <a:moveTo>
                      <a:pt x="1078910" y="937119"/>
                    </a:moveTo>
                    <a:cubicBezTo>
                      <a:pt x="111942" y="304903"/>
                      <a:pt x="-3180" y="476"/>
                      <a:pt x="65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500"/>
              </a:p>
            </p:txBody>
          </p:sp>
          <p:cxnSp>
            <p:nvCxnSpPr>
              <p:cNvPr id="53" name="Straight Arrow Connector 52"/>
              <p:cNvCxnSpPr/>
              <p:nvPr/>
            </p:nvCxnSpPr>
            <p:spPr>
              <a:xfrm flipV="1">
                <a:off x="1594457" y="2175014"/>
                <a:ext cx="1049707" cy="8329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TextBox 55"/>
              <p:cNvSpPr txBox="1"/>
              <p:nvPr/>
            </p:nvSpPr>
            <p:spPr>
              <a:xfrm>
                <a:off x="1978287" y="2185416"/>
                <a:ext cx="354584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500" i="1" dirty="0"/>
                  <a:t>R</a:t>
                </a:r>
                <a:r>
                  <a:rPr lang="en-GB" sz="1500" i="1" baseline="-25000" dirty="0"/>
                  <a:t>0</a:t>
                </a:r>
              </a:p>
            </p:txBody>
          </p:sp>
          <p:grpSp>
            <p:nvGrpSpPr>
              <p:cNvPr id="58" name="Group 57"/>
              <p:cNvGrpSpPr/>
              <p:nvPr/>
            </p:nvGrpSpPr>
            <p:grpSpPr>
              <a:xfrm>
                <a:off x="3525354" y="3313391"/>
                <a:ext cx="459053" cy="449154"/>
                <a:chOff x="3777757" y="4780361"/>
                <a:chExt cx="550864" cy="538985"/>
              </a:xfrm>
            </p:grpSpPr>
            <p:sp>
              <p:nvSpPr>
                <p:cNvPr id="59" name="Oval 56"/>
                <p:cNvSpPr>
                  <a:spLocks noChangeArrowheads="1"/>
                </p:cNvSpPr>
                <p:nvPr/>
              </p:nvSpPr>
              <p:spPr bwMode="auto">
                <a:xfrm>
                  <a:off x="3984401" y="4799864"/>
                  <a:ext cx="305692" cy="2831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00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254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500"/>
                </a:p>
              </p:txBody>
            </p:sp>
            <p:sp>
              <p:nvSpPr>
                <p:cNvPr id="60" name="Oval 59"/>
                <p:cNvSpPr>
                  <a:spLocks noChangeArrowheads="1"/>
                </p:cNvSpPr>
                <p:nvPr/>
              </p:nvSpPr>
              <p:spPr bwMode="auto">
                <a:xfrm>
                  <a:off x="3853062" y="5033249"/>
                  <a:ext cx="305692" cy="2831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0000FF"/>
                    </a:gs>
                  </a:gsLst>
                  <a:path path="shape">
                    <a:fillToRect l="50000" t="50000" r="50000" b="50000"/>
                  </a:path>
                </a:gradFill>
                <a:ln w="254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500"/>
                </a:p>
              </p:txBody>
            </p:sp>
            <p:sp>
              <p:nvSpPr>
                <p:cNvPr id="61" name="Oval 59"/>
                <p:cNvSpPr>
                  <a:spLocks noChangeArrowheads="1"/>
                </p:cNvSpPr>
                <p:nvPr/>
              </p:nvSpPr>
              <p:spPr bwMode="auto">
                <a:xfrm>
                  <a:off x="3862842" y="4780361"/>
                  <a:ext cx="305692" cy="2831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0000FF"/>
                    </a:gs>
                  </a:gsLst>
                  <a:path path="shape">
                    <a:fillToRect l="50000" t="50000" r="50000" b="50000"/>
                  </a:path>
                </a:gradFill>
                <a:ln w="254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500"/>
                </a:p>
              </p:txBody>
            </p:sp>
            <p:sp>
              <p:nvSpPr>
                <p:cNvPr id="62" name="Oval 57"/>
                <p:cNvSpPr>
                  <a:spLocks noChangeArrowheads="1"/>
                </p:cNvSpPr>
                <p:nvPr/>
              </p:nvSpPr>
              <p:spPr bwMode="auto">
                <a:xfrm>
                  <a:off x="3777757" y="4903706"/>
                  <a:ext cx="305692" cy="2831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00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254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500"/>
                </a:p>
              </p:txBody>
            </p:sp>
            <p:sp>
              <p:nvSpPr>
                <p:cNvPr id="63" name="Oval 56"/>
                <p:cNvSpPr>
                  <a:spLocks noChangeArrowheads="1"/>
                </p:cNvSpPr>
                <p:nvPr/>
              </p:nvSpPr>
              <p:spPr bwMode="auto">
                <a:xfrm>
                  <a:off x="3997887" y="5036214"/>
                  <a:ext cx="305692" cy="2831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00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254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500"/>
                </a:p>
              </p:txBody>
            </p:sp>
            <p:sp>
              <p:nvSpPr>
                <p:cNvPr id="64" name="Oval 59"/>
                <p:cNvSpPr>
                  <a:spLocks noChangeArrowheads="1"/>
                </p:cNvSpPr>
                <p:nvPr/>
              </p:nvSpPr>
              <p:spPr bwMode="auto">
                <a:xfrm>
                  <a:off x="4022929" y="4941430"/>
                  <a:ext cx="305692" cy="2831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0000FF"/>
                    </a:gs>
                  </a:gsLst>
                  <a:path path="shape">
                    <a:fillToRect l="50000" t="50000" r="50000" b="50000"/>
                  </a:path>
                </a:gradFill>
                <a:ln w="254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500"/>
                </a:p>
              </p:txBody>
            </p:sp>
            <p:sp>
              <p:nvSpPr>
                <p:cNvPr id="65" name="Oval 59"/>
                <p:cNvSpPr>
                  <a:spLocks noChangeArrowheads="1"/>
                </p:cNvSpPr>
                <p:nvPr/>
              </p:nvSpPr>
              <p:spPr bwMode="auto">
                <a:xfrm>
                  <a:off x="3914295" y="4921927"/>
                  <a:ext cx="305692" cy="2831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0000FF"/>
                    </a:gs>
                  </a:gsLst>
                  <a:path path="shape">
                    <a:fillToRect l="50000" t="50000" r="50000" b="50000"/>
                  </a:path>
                </a:gradFill>
                <a:ln w="254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500"/>
                </a:p>
              </p:txBody>
            </p:sp>
          </p:grpSp>
          <p:sp>
            <p:nvSpPr>
              <p:cNvPr id="66" name="Freeform 65"/>
              <p:cNvSpPr/>
              <p:nvPr/>
            </p:nvSpPr>
            <p:spPr>
              <a:xfrm>
                <a:off x="2852568" y="1868909"/>
                <a:ext cx="863320" cy="860986"/>
              </a:xfrm>
              <a:custGeom>
                <a:avLst/>
                <a:gdLst>
                  <a:gd name="connsiteX0" fmla="*/ 0 w 2139576"/>
                  <a:gd name="connsiteY0" fmla="*/ 304800 h 304800"/>
                  <a:gd name="connsiteX1" fmla="*/ 2139576 w 2139576"/>
                  <a:gd name="connsiteY1" fmla="*/ 0 h 304800"/>
                  <a:gd name="connsiteX0" fmla="*/ 0 w 2139576"/>
                  <a:gd name="connsiteY0" fmla="*/ 304800 h 304925"/>
                  <a:gd name="connsiteX1" fmla="*/ 2139576 w 2139576"/>
                  <a:gd name="connsiteY1" fmla="*/ 0 h 304925"/>
                  <a:gd name="connsiteX0" fmla="*/ 0 w 2139576"/>
                  <a:gd name="connsiteY0" fmla="*/ 304800 h 304800"/>
                  <a:gd name="connsiteX1" fmla="*/ 2139576 w 2139576"/>
                  <a:gd name="connsiteY1" fmla="*/ 0 h 304800"/>
                  <a:gd name="connsiteX0" fmla="*/ 0 w 2169459"/>
                  <a:gd name="connsiteY0" fmla="*/ 233083 h 233083"/>
                  <a:gd name="connsiteX1" fmla="*/ 2169459 w 2169459"/>
                  <a:gd name="connsiteY1" fmla="*/ 0 h 233083"/>
                  <a:gd name="connsiteX0" fmla="*/ 0 w 1521759"/>
                  <a:gd name="connsiteY0" fmla="*/ 137833 h 137833"/>
                  <a:gd name="connsiteX1" fmla="*/ 1521759 w 1521759"/>
                  <a:gd name="connsiteY1" fmla="*/ 0 h 137833"/>
                  <a:gd name="connsiteX0" fmla="*/ 0 w 1521759"/>
                  <a:gd name="connsiteY0" fmla="*/ 137833 h 141555"/>
                  <a:gd name="connsiteX1" fmla="*/ 1521759 w 1521759"/>
                  <a:gd name="connsiteY1" fmla="*/ 0 h 141555"/>
                  <a:gd name="connsiteX0" fmla="*/ 0 w 1521759"/>
                  <a:gd name="connsiteY0" fmla="*/ 327297 h 327297"/>
                  <a:gd name="connsiteX1" fmla="*/ 1521759 w 1521759"/>
                  <a:gd name="connsiteY1" fmla="*/ 189464 h 327297"/>
                  <a:gd name="connsiteX0" fmla="*/ 0 w 1035984"/>
                  <a:gd name="connsiteY0" fmla="*/ 1033183 h 1033183"/>
                  <a:gd name="connsiteX1" fmla="*/ 1035984 w 1035984"/>
                  <a:gd name="connsiteY1" fmla="*/ 0 h 1033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35984" h="1033183">
                    <a:moveTo>
                      <a:pt x="0" y="1033183"/>
                    </a:moveTo>
                    <a:cubicBezTo>
                      <a:pt x="24403" y="328333"/>
                      <a:pt x="322792" y="101600"/>
                      <a:pt x="1035984" y="0"/>
                    </a:cubicBezTo>
                  </a:path>
                </a:pathLst>
              </a:custGeom>
              <a:noFill/>
              <a:ln w="22225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500"/>
              </a:p>
            </p:txBody>
          </p:sp>
          <p:sp>
            <p:nvSpPr>
              <p:cNvPr id="67" name="Freeform 66"/>
              <p:cNvSpPr/>
              <p:nvPr/>
            </p:nvSpPr>
            <p:spPr>
              <a:xfrm>
                <a:off x="2306119" y="2750666"/>
                <a:ext cx="538266" cy="1099111"/>
              </a:xfrm>
              <a:custGeom>
                <a:avLst/>
                <a:gdLst>
                  <a:gd name="connsiteX0" fmla="*/ 0 w 2139576"/>
                  <a:gd name="connsiteY0" fmla="*/ 304800 h 304800"/>
                  <a:gd name="connsiteX1" fmla="*/ 2139576 w 2139576"/>
                  <a:gd name="connsiteY1" fmla="*/ 0 h 304800"/>
                  <a:gd name="connsiteX0" fmla="*/ 0 w 2139576"/>
                  <a:gd name="connsiteY0" fmla="*/ 304800 h 304925"/>
                  <a:gd name="connsiteX1" fmla="*/ 2139576 w 2139576"/>
                  <a:gd name="connsiteY1" fmla="*/ 0 h 304925"/>
                  <a:gd name="connsiteX0" fmla="*/ 0 w 2139576"/>
                  <a:gd name="connsiteY0" fmla="*/ 304800 h 304800"/>
                  <a:gd name="connsiteX1" fmla="*/ 2139576 w 2139576"/>
                  <a:gd name="connsiteY1" fmla="*/ 0 h 304800"/>
                  <a:gd name="connsiteX0" fmla="*/ 0 w 2169459"/>
                  <a:gd name="connsiteY0" fmla="*/ 233083 h 233083"/>
                  <a:gd name="connsiteX1" fmla="*/ 2169459 w 2169459"/>
                  <a:gd name="connsiteY1" fmla="*/ 0 h 233083"/>
                  <a:gd name="connsiteX0" fmla="*/ 0 w 2318871"/>
                  <a:gd name="connsiteY0" fmla="*/ 83671 h 84891"/>
                  <a:gd name="connsiteX1" fmla="*/ 2318871 w 2318871"/>
                  <a:gd name="connsiteY1" fmla="*/ 0 h 84891"/>
                  <a:gd name="connsiteX0" fmla="*/ 0 w 474834"/>
                  <a:gd name="connsiteY0" fmla="*/ 1147483 h 1147483"/>
                  <a:gd name="connsiteX1" fmla="*/ 436282 w 474834"/>
                  <a:gd name="connsiteY1" fmla="*/ 0 h 1147483"/>
                  <a:gd name="connsiteX0" fmla="*/ 8618 w 444900"/>
                  <a:gd name="connsiteY0" fmla="*/ 1147483 h 1147483"/>
                  <a:gd name="connsiteX1" fmla="*/ 444900 w 444900"/>
                  <a:gd name="connsiteY1" fmla="*/ 0 h 1147483"/>
                  <a:gd name="connsiteX0" fmla="*/ 0 w 436282"/>
                  <a:gd name="connsiteY0" fmla="*/ 1147483 h 1147483"/>
                  <a:gd name="connsiteX1" fmla="*/ 436282 w 436282"/>
                  <a:gd name="connsiteY1" fmla="*/ 0 h 1147483"/>
                  <a:gd name="connsiteX0" fmla="*/ 0 w 293407"/>
                  <a:gd name="connsiteY0" fmla="*/ 1318933 h 1318933"/>
                  <a:gd name="connsiteX1" fmla="*/ 293407 w 293407"/>
                  <a:gd name="connsiteY1" fmla="*/ 0 h 1318933"/>
                  <a:gd name="connsiteX0" fmla="*/ 320102 w 613509"/>
                  <a:gd name="connsiteY0" fmla="*/ 1318933 h 1318933"/>
                  <a:gd name="connsiteX1" fmla="*/ 613509 w 613509"/>
                  <a:gd name="connsiteY1" fmla="*/ 0 h 1318933"/>
                  <a:gd name="connsiteX0" fmla="*/ 352512 w 645919"/>
                  <a:gd name="connsiteY0" fmla="*/ 1318933 h 1318933"/>
                  <a:gd name="connsiteX1" fmla="*/ 645919 w 645919"/>
                  <a:gd name="connsiteY1" fmla="*/ 0 h 1318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5919" h="1318933">
                    <a:moveTo>
                      <a:pt x="352512" y="1318933"/>
                    </a:moveTo>
                    <a:cubicBezTo>
                      <a:pt x="-328496" y="337671"/>
                      <a:pt x="92224" y="159123"/>
                      <a:pt x="645919" y="0"/>
                    </a:cubicBezTo>
                  </a:path>
                </a:pathLst>
              </a:custGeom>
              <a:noFill/>
              <a:ln w="22225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500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2527717" y="3810023"/>
                <a:ext cx="700127" cy="8008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sz="2000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f</a:t>
                </a:r>
                <a:r>
                  <a:rPr lang="en-GB" sz="2000" baseline="-25000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1</a:t>
                </a:r>
                <a:endParaRPr lang="en-GB" sz="2000" baseline="-25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3741744" y="1594381"/>
                <a:ext cx="700127" cy="8008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sz="2000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f</a:t>
                </a:r>
                <a:r>
                  <a:rPr lang="en-GB" sz="2000" baseline="-25000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2</a:t>
                </a:r>
                <a:endParaRPr lang="en-GB" sz="2000" baseline="-25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3180470" y="3565585"/>
                <a:ext cx="284052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500" dirty="0"/>
                  <a:t>P</a:t>
                </a: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649473" y="1869967"/>
                <a:ext cx="277640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500" dirty="0"/>
                  <a:t>T</a:t>
                </a:r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5388323" y="902609"/>
              <a:ext cx="13917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u="sng" dirty="0"/>
                <a:t>Sub-barrier</a:t>
              </a:r>
              <a:endParaRPr lang="en-GB" sz="1500" b="1" u="sng" dirty="0"/>
            </a:p>
          </p:txBody>
        </p:sp>
        <p:cxnSp>
          <p:nvCxnSpPr>
            <p:cNvPr id="145" name="Straight Arrow Connector 144"/>
            <p:cNvCxnSpPr/>
            <p:nvPr/>
          </p:nvCxnSpPr>
          <p:spPr>
            <a:xfrm>
              <a:off x="3826965" y="3074417"/>
              <a:ext cx="1240324" cy="0"/>
            </a:xfrm>
            <a:prstGeom prst="straightConnector1">
              <a:avLst/>
            </a:prstGeom>
            <a:ln w="53975">
              <a:solidFill>
                <a:schemeClr val="tx1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TextBox 149"/>
            <p:cNvSpPr txBox="1"/>
            <p:nvPr/>
          </p:nvSpPr>
          <p:spPr>
            <a:xfrm>
              <a:off x="5091707" y="1795715"/>
              <a:ext cx="1373581" cy="28623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AU" dirty="0"/>
                <a:t>Approaching</a:t>
              </a:r>
            </a:p>
            <a:p>
              <a:pPr algn="ctr"/>
              <a:r>
                <a:rPr lang="en-AU" dirty="0"/>
                <a:t>R</a:t>
              </a:r>
              <a:r>
                <a:rPr lang="en-AU" baseline="-25000" dirty="0"/>
                <a:t>0</a:t>
              </a:r>
            </a:p>
            <a:p>
              <a:pPr algn="ctr"/>
              <a:endParaRPr lang="en-AU" dirty="0"/>
            </a:p>
            <a:p>
              <a:pPr algn="ctr"/>
              <a:endParaRPr lang="en-AU" dirty="0"/>
            </a:p>
            <a:p>
              <a:pPr algn="ctr"/>
              <a:endParaRPr lang="en-AU" dirty="0"/>
            </a:p>
            <a:p>
              <a:pPr algn="ctr"/>
              <a:endParaRPr lang="en-AU" dirty="0"/>
            </a:p>
            <a:p>
              <a:pPr algn="ctr"/>
              <a:endParaRPr lang="en-AU" dirty="0"/>
            </a:p>
            <a:p>
              <a:pPr algn="ctr"/>
              <a:endParaRPr lang="en-AU" dirty="0"/>
            </a:p>
            <a:p>
              <a:pPr algn="ctr"/>
              <a:r>
                <a:rPr lang="en-AU" dirty="0"/>
                <a:t>Receding </a:t>
              </a:r>
            </a:p>
            <a:p>
              <a:pPr algn="ctr"/>
              <a:r>
                <a:rPr lang="en-AU" dirty="0"/>
                <a:t>from R</a:t>
              </a:r>
              <a:r>
                <a:rPr lang="en-AU" baseline="-25000" dirty="0"/>
                <a:t>0</a:t>
              </a:r>
              <a:endParaRPr lang="en-GB" baseline="-25000" dirty="0"/>
            </a:p>
          </p:txBody>
        </p:sp>
      </p:grpSp>
      <p:sp>
        <p:nvSpPr>
          <p:cNvPr id="144" name="Freeform 143"/>
          <p:cNvSpPr/>
          <p:nvPr/>
        </p:nvSpPr>
        <p:spPr>
          <a:xfrm rot="9317843">
            <a:off x="2199744" y="3876535"/>
            <a:ext cx="306309" cy="380161"/>
          </a:xfrm>
          <a:custGeom>
            <a:avLst/>
            <a:gdLst>
              <a:gd name="connsiteX0" fmla="*/ 0 w 2139576"/>
              <a:gd name="connsiteY0" fmla="*/ 304800 h 304800"/>
              <a:gd name="connsiteX1" fmla="*/ 2139576 w 2139576"/>
              <a:gd name="connsiteY1" fmla="*/ 0 h 304800"/>
              <a:gd name="connsiteX0" fmla="*/ 0 w 2139576"/>
              <a:gd name="connsiteY0" fmla="*/ 304800 h 304925"/>
              <a:gd name="connsiteX1" fmla="*/ 2139576 w 2139576"/>
              <a:gd name="connsiteY1" fmla="*/ 0 h 304925"/>
              <a:gd name="connsiteX0" fmla="*/ 0 w 2139576"/>
              <a:gd name="connsiteY0" fmla="*/ 304800 h 304800"/>
              <a:gd name="connsiteX1" fmla="*/ 2139576 w 2139576"/>
              <a:gd name="connsiteY1" fmla="*/ 0 h 304800"/>
              <a:gd name="connsiteX0" fmla="*/ 0 w 2169459"/>
              <a:gd name="connsiteY0" fmla="*/ 233083 h 233083"/>
              <a:gd name="connsiteX1" fmla="*/ 2169459 w 2169459"/>
              <a:gd name="connsiteY1" fmla="*/ 0 h 233083"/>
              <a:gd name="connsiteX0" fmla="*/ 0 w 1521759"/>
              <a:gd name="connsiteY0" fmla="*/ 137833 h 137833"/>
              <a:gd name="connsiteX1" fmla="*/ 1521759 w 1521759"/>
              <a:gd name="connsiteY1" fmla="*/ 0 h 137833"/>
              <a:gd name="connsiteX0" fmla="*/ 0 w 1521759"/>
              <a:gd name="connsiteY0" fmla="*/ 137833 h 141555"/>
              <a:gd name="connsiteX1" fmla="*/ 1521759 w 1521759"/>
              <a:gd name="connsiteY1" fmla="*/ 0 h 141555"/>
              <a:gd name="connsiteX0" fmla="*/ 0 w 1521759"/>
              <a:gd name="connsiteY0" fmla="*/ 327297 h 327297"/>
              <a:gd name="connsiteX1" fmla="*/ 1521759 w 1521759"/>
              <a:gd name="connsiteY1" fmla="*/ 189464 h 327297"/>
              <a:gd name="connsiteX0" fmla="*/ 0 w 1035984"/>
              <a:gd name="connsiteY0" fmla="*/ 1033183 h 1033183"/>
              <a:gd name="connsiteX1" fmla="*/ 1035984 w 1035984"/>
              <a:gd name="connsiteY1" fmla="*/ 0 h 1033183"/>
              <a:gd name="connsiteX0" fmla="*/ 1019993 w 1020274"/>
              <a:gd name="connsiteY0" fmla="*/ 784980 h 784981"/>
              <a:gd name="connsiteX1" fmla="*/ 185784 w 1020274"/>
              <a:gd name="connsiteY1" fmla="*/ 0 h 784981"/>
              <a:gd name="connsiteX0" fmla="*/ 1722894 w 1722894"/>
              <a:gd name="connsiteY0" fmla="*/ 784980 h 917242"/>
              <a:gd name="connsiteX1" fmla="*/ 888685 w 1722894"/>
              <a:gd name="connsiteY1" fmla="*/ 0 h 91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22894" h="917242">
                <a:moveTo>
                  <a:pt x="1722894" y="784980"/>
                </a:moveTo>
                <a:cubicBezTo>
                  <a:pt x="-1036001" y="1311798"/>
                  <a:pt x="175493" y="101600"/>
                  <a:pt x="888685" y="0"/>
                </a:cubicBezTo>
              </a:path>
            </a:pathLst>
          </a:custGeom>
          <a:noFill/>
          <a:ln w="2222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sp>
        <p:nvSpPr>
          <p:cNvPr id="146" name="Freeform 145"/>
          <p:cNvSpPr/>
          <p:nvPr/>
        </p:nvSpPr>
        <p:spPr>
          <a:xfrm rot="15481435">
            <a:off x="2033693" y="4155480"/>
            <a:ext cx="445365" cy="319869"/>
          </a:xfrm>
          <a:custGeom>
            <a:avLst/>
            <a:gdLst>
              <a:gd name="connsiteX0" fmla="*/ 0 w 2139576"/>
              <a:gd name="connsiteY0" fmla="*/ 304800 h 304800"/>
              <a:gd name="connsiteX1" fmla="*/ 2139576 w 2139576"/>
              <a:gd name="connsiteY1" fmla="*/ 0 h 304800"/>
              <a:gd name="connsiteX0" fmla="*/ 0 w 2139576"/>
              <a:gd name="connsiteY0" fmla="*/ 304800 h 304925"/>
              <a:gd name="connsiteX1" fmla="*/ 2139576 w 2139576"/>
              <a:gd name="connsiteY1" fmla="*/ 0 h 304925"/>
              <a:gd name="connsiteX0" fmla="*/ 0 w 2139576"/>
              <a:gd name="connsiteY0" fmla="*/ 304800 h 304800"/>
              <a:gd name="connsiteX1" fmla="*/ 2139576 w 2139576"/>
              <a:gd name="connsiteY1" fmla="*/ 0 h 304800"/>
              <a:gd name="connsiteX0" fmla="*/ 0 w 2169459"/>
              <a:gd name="connsiteY0" fmla="*/ 233083 h 233083"/>
              <a:gd name="connsiteX1" fmla="*/ 2169459 w 2169459"/>
              <a:gd name="connsiteY1" fmla="*/ 0 h 233083"/>
              <a:gd name="connsiteX0" fmla="*/ 0 w 2318871"/>
              <a:gd name="connsiteY0" fmla="*/ 83671 h 84891"/>
              <a:gd name="connsiteX1" fmla="*/ 2318871 w 2318871"/>
              <a:gd name="connsiteY1" fmla="*/ 0 h 84891"/>
              <a:gd name="connsiteX0" fmla="*/ 0 w 474834"/>
              <a:gd name="connsiteY0" fmla="*/ 1147483 h 1147483"/>
              <a:gd name="connsiteX1" fmla="*/ 436282 w 474834"/>
              <a:gd name="connsiteY1" fmla="*/ 0 h 1147483"/>
              <a:gd name="connsiteX0" fmla="*/ 8618 w 444900"/>
              <a:gd name="connsiteY0" fmla="*/ 1147483 h 1147483"/>
              <a:gd name="connsiteX1" fmla="*/ 444900 w 444900"/>
              <a:gd name="connsiteY1" fmla="*/ 0 h 1147483"/>
              <a:gd name="connsiteX0" fmla="*/ 0 w 436282"/>
              <a:gd name="connsiteY0" fmla="*/ 1147483 h 1147483"/>
              <a:gd name="connsiteX1" fmla="*/ 436282 w 436282"/>
              <a:gd name="connsiteY1" fmla="*/ 0 h 1147483"/>
              <a:gd name="connsiteX0" fmla="*/ 0 w 293407"/>
              <a:gd name="connsiteY0" fmla="*/ 1318933 h 1318933"/>
              <a:gd name="connsiteX1" fmla="*/ 293407 w 293407"/>
              <a:gd name="connsiteY1" fmla="*/ 0 h 1318933"/>
              <a:gd name="connsiteX0" fmla="*/ 320102 w 613509"/>
              <a:gd name="connsiteY0" fmla="*/ 1318933 h 1318933"/>
              <a:gd name="connsiteX1" fmla="*/ 613509 w 613509"/>
              <a:gd name="connsiteY1" fmla="*/ 0 h 1318933"/>
              <a:gd name="connsiteX0" fmla="*/ 352512 w 645919"/>
              <a:gd name="connsiteY0" fmla="*/ 1318933 h 1318933"/>
              <a:gd name="connsiteX1" fmla="*/ 645919 w 645919"/>
              <a:gd name="connsiteY1" fmla="*/ 0 h 1318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5919" h="1318933">
                <a:moveTo>
                  <a:pt x="352512" y="1318933"/>
                </a:moveTo>
                <a:cubicBezTo>
                  <a:pt x="-328496" y="337671"/>
                  <a:pt x="92224" y="159123"/>
                  <a:pt x="645919" y="0"/>
                </a:cubicBezTo>
              </a:path>
            </a:pathLst>
          </a:custGeom>
          <a:noFill/>
          <a:ln w="2222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sp>
        <p:nvSpPr>
          <p:cNvPr id="147" name="TextBox 146"/>
          <p:cNvSpPr txBox="1"/>
          <p:nvPr/>
        </p:nvSpPr>
        <p:spPr>
          <a:xfrm>
            <a:off x="1930789" y="4408212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dirty="0">
                <a:solidFill>
                  <a:srgbClr val="FF0000"/>
                </a:solidFill>
                <a:latin typeface="Calibri" panose="020F0502020204030204" pitchFamily="34" charset="0"/>
              </a:rPr>
              <a:t>f</a:t>
            </a:r>
            <a:r>
              <a:rPr lang="en-GB" sz="2000" baseline="-25000" dirty="0">
                <a:solidFill>
                  <a:srgbClr val="FF0000"/>
                </a:solidFill>
                <a:latin typeface="Calibri" panose="020F0502020204030204" pitchFamily="34" charset="0"/>
              </a:rPr>
              <a:t>1</a:t>
            </a:r>
            <a:endParaRPr lang="en-GB" sz="2000" baseline="-25000" dirty="0">
              <a:solidFill>
                <a:srgbClr val="FF0000"/>
              </a:solidFill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2220886" y="3431745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dirty="0">
                <a:solidFill>
                  <a:srgbClr val="FF0000"/>
                </a:solidFill>
                <a:latin typeface="Calibri" panose="020F0502020204030204" pitchFamily="34" charset="0"/>
              </a:rPr>
              <a:t>f</a:t>
            </a:r>
            <a:r>
              <a:rPr lang="en-GB" sz="2000" baseline="-25000" dirty="0">
                <a:solidFill>
                  <a:srgbClr val="FF0000"/>
                </a:solidFill>
                <a:latin typeface="Calibri" panose="020F0502020204030204" pitchFamily="34" charset="0"/>
              </a:rPr>
              <a:t>2</a:t>
            </a:r>
            <a:endParaRPr lang="en-GB" sz="2000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07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Complete Fusion Suppression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17727" y="842222"/>
            <a:ext cx="5273473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667" b="1" dirty="0"/>
              <a:t>Suppression Systematics</a:t>
            </a:r>
            <a:endParaRPr lang="en-GB" sz="2667" dirty="0"/>
          </a:p>
        </p:txBody>
      </p:sp>
      <p:sp>
        <p:nvSpPr>
          <p:cNvPr id="19" name="TextBox 18"/>
          <p:cNvSpPr txBox="1"/>
          <p:nvPr/>
        </p:nvSpPr>
        <p:spPr>
          <a:xfrm>
            <a:off x="6260916" y="1243256"/>
            <a:ext cx="26297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Fusion of weakly bound </a:t>
            </a:r>
            <a:r>
              <a:rPr lang="en-AU" baseline="30000" dirty="0"/>
              <a:t>7</a:t>
            </a:r>
            <a:r>
              <a:rPr lang="en-AU" dirty="0"/>
              <a:t>Li+</a:t>
            </a:r>
            <a:r>
              <a:rPr lang="en-AU" baseline="30000" dirty="0"/>
              <a:t>209</a:t>
            </a:r>
            <a:r>
              <a:rPr lang="en-AU" dirty="0"/>
              <a:t>Bi suppressed relative to single-barrier calculation in contrast to </a:t>
            </a:r>
            <a:r>
              <a:rPr lang="en-AU" baseline="30000" dirty="0"/>
              <a:t>18</a:t>
            </a:r>
            <a:r>
              <a:rPr lang="en-AU" dirty="0"/>
              <a:t>O+</a:t>
            </a:r>
            <a:r>
              <a:rPr lang="en-AU" baseline="30000" dirty="0"/>
              <a:t>198</a:t>
            </a:r>
            <a:r>
              <a:rPr lang="en-AU" dirty="0"/>
              <a:t>Pt </a:t>
            </a:r>
            <a:endParaRPr lang="en-GB" dirty="0"/>
          </a:p>
        </p:txBody>
      </p:sp>
      <p:grpSp>
        <p:nvGrpSpPr>
          <p:cNvPr id="18" name="Group 17"/>
          <p:cNvGrpSpPr/>
          <p:nvPr/>
        </p:nvGrpSpPr>
        <p:grpSpPr>
          <a:xfrm>
            <a:off x="6440759" y="2654885"/>
            <a:ext cx="2040524" cy="1925989"/>
            <a:chOff x="-68441" y="4191829"/>
            <a:chExt cx="2557283" cy="2413742"/>
          </a:xfrm>
        </p:grpSpPr>
        <p:sp>
          <p:nvSpPr>
            <p:cNvPr id="20" name="Oval 16"/>
            <p:cNvSpPr>
              <a:spLocks noChangeArrowheads="1"/>
            </p:cNvSpPr>
            <p:nvPr/>
          </p:nvSpPr>
          <p:spPr bwMode="auto">
            <a:xfrm>
              <a:off x="66007" y="4191829"/>
              <a:ext cx="2422835" cy="2413742"/>
            </a:xfrm>
            <a:prstGeom prst="ellipse">
              <a:avLst/>
            </a:prstGeom>
            <a:gradFill flip="none" rotWithShape="1">
              <a:gsLst>
                <a:gs pos="31000">
                  <a:schemeClr val="accent1">
                    <a:lumMod val="90000"/>
                  </a:schemeClr>
                </a:gs>
                <a:gs pos="59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500"/>
            </a:p>
          </p:txBody>
        </p:sp>
        <p:sp>
          <p:nvSpPr>
            <p:cNvPr id="21" name="Text Box 29"/>
            <p:cNvSpPr txBox="1">
              <a:spLocks noChangeArrowheads="1"/>
            </p:cNvSpPr>
            <p:nvPr/>
          </p:nvSpPr>
          <p:spPr bwMode="auto">
            <a:xfrm>
              <a:off x="-68441" y="5890207"/>
              <a:ext cx="1447800" cy="501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 baseline="30000" dirty="0">
                  <a:solidFill>
                    <a:srgbClr val="0000FF"/>
                  </a:solidFill>
                </a:rPr>
                <a:t>4</a:t>
              </a:r>
              <a:r>
                <a:rPr lang="en-US" altLang="en-US" sz="2000" b="1" dirty="0">
                  <a:solidFill>
                    <a:srgbClr val="0000FF"/>
                  </a:solidFill>
                </a:rPr>
                <a:t>He</a:t>
              </a:r>
            </a:p>
          </p:txBody>
        </p:sp>
        <p:sp>
          <p:nvSpPr>
            <p:cNvPr id="22" name="Text Box 30"/>
            <p:cNvSpPr txBox="1">
              <a:spLocks noChangeArrowheads="1"/>
            </p:cNvSpPr>
            <p:nvPr/>
          </p:nvSpPr>
          <p:spPr bwMode="auto">
            <a:xfrm>
              <a:off x="1526476" y="4404618"/>
              <a:ext cx="838201" cy="501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 baseline="30000" dirty="0">
                  <a:solidFill>
                    <a:srgbClr val="008000"/>
                  </a:solidFill>
                </a:rPr>
                <a:t>3</a:t>
              </a:r>
              <a:r>
                <a:rPr lang="en-US" altLang="en-US" sz="2000" b="1" dirty="0">
                  <a:solidFill>
                    <a:srgbClr val="008000"/>
                  </a:solidFill>
                </a:rPr>
                <a:t>H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438026" y="3111808"/>
            <a:ext cx="570201" cy="570201"/>
            <a:chOff x="1174044" y="4906989"/>
            <a:chExt cx="684241" cy="684241"/>
          </a:xfrm>
        </p:grpSpPr>
        <p:sp>
          <p:nvSpPr>
            <p:cNvPr id="24" name="Oval 23"/>
            <p:cNvSpPr/>
            <p:nvPr/>
          </p:nvSpPr>
          <p:spPr>
            <a:xfrm>
              <a:off x="1174044" y="4906989"/>
              <a:ext cx="684241" cy="684241"/>
            </a:xfrm>
            <a:prstGeom prst="ellipse">
              <a:avLst/>
            </a:prstGeom>
            <a:gradFill>
              <a:gsLst>
                <a:gs pos="81000">
                  <a:srgbClr val="CCFF66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500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1300852" y="5030782"/>
              <a:ext cx="450273" cy="435407"/>
              <a:chOff x="5976701" y="1821726"/>
              <a:chExt cx="450273" cy="435407"/>
            </a:xfrm>
          </p:grpSpPr>
          <p:sp>
            <p:nvSpPr>
              <p:cNvPr id="28" name="Oval 53"/>
              <p:cNvSpPr>
                <a:spLocks noChangeArrowheads="1"/>
              </p:cNvSpPr>
              <p:nvPr/>
            </p:nvSpPr>
            <p:spPr bwMode="auto">
              <a:xfrm>
                <a:off x="6065474" y="1974001"/>
                <a:ext cx="305692" cy="283132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25400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500"/>
              </a:p>
            </p:txBody>
          </p:sp>
          <p:sp>
            <p:nvSpPr>
              <p:cNvPr id="29" name="Oval 54"/>
              <p:cNvSpPr>
                <a:spLocks noChangeArrowheads="1"/>
              </p:cNvSpPr>
              <p:nvPr/>
            </p:nvSpPr>
            <p:spPr bwMode="auto">
              <a:xfrm>
                <a:off x="5976701" y="1821726"/>
                <a:ext cx="305692" cy="283132"/>
              </a:xfrm>
              <a:prstGeom prst="ellipse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25400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500"/>
              </a:p>
            </p:txBody>
          </p:sp>
          <p:sp>
            <p:nvSpPr>
              <p:cNvPr id="30" name="Oval 59"/>
              <p:cNvSpPr>
                <a:spLocks noChangeArrowheads="1"/>
              </p:cNvSpPr>
              <p:nvPr/>
            </p:nvSpPr>
            <p:spPr bwMode="auto">
              <a:xfrm>
                <a:off x="6121282" y="1891729"/>
                <a:ext cx="305692" cy="283132"/>
              </a:xfrm>
              <a:prstGeom prst="ellipse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25400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500"/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6973689" y="3415028"/>
            <a:ext cx="634777" cy="634777"/>
            <a:chOff x="616842" y="5270856"/>
            <a:chExt cx="761732" cy="761732"/>
          </a:xfrm>
        </p:grpSpPr>
        <p:sp>
          <p:nvSpPr>
            <p:cNvPr id="34" name="Oval 33"/>
            <p:cNvSpPr/>
            <p:nvPr/>
          </p:nvSpPr>
          <p:spPr>
            <a:xfrm>
              <a:off x="616842" y="5270856"/>
              <a:ext cx="761732" cy="761732"/>
            </a:xfrm>
            <a:prstGeom prst="ellipse">
              <a:avLst/>
            </a:prstGeom>
            <a:gradFill>
              <a:gsLst>
                <a:gs pos="99000">
                  <a:srgbClr val="3399FF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500"/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734738" y="5376142"/>
              <a:ext cx="459809" cy="563692"/>
              <a:chOff x="6090899" y="1748272"/>
              <a:chExt cx="459809" cy="563692"/>
            </a:xfrm>
          </p:grpSpPr>
          <p:sp>
            <p:nvSpPr>
              <p:cNvPr id="37" name="Oval 56"/>
              <p:cNvSpPr>
                <a:spLocks noChangeArrowheads="1"/>
              </p:cNvSpPr>
              <p:nvPr/>
            </p:nvSpPr>
            <p:spPr bwMode="auto">
              <a:xfrm>
                <a:off x="6245016" y="1879843"/>
                <a:ext cx="305692" cy="283132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25400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500"/>
              </a:p>
            </p:txBody>
          </p:sp>
          <p:sp>
            <p:nvSpPr>
              <p:cNvPr id="39" name="Oval 59"/>
              <p:cNvSpPr>
                <a:spLocks noChangeArrowheads="1"/>
              </p:cNvSpPr>
              <p:nvPr/>
            </p:nvSpPr>
            <p:spPr bwMode="auto">
              <a:xfrm>
                <a:off x="6217781" y="2028832"/>
                <a:ext cx="305692" cy="283132"/>
              </a:xfrm>
              <a:prstGeom prst="ellipse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25400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500"/>
              </a:p>
            </p:txBody>
          </p:sp>
          <p:sp>
            <p:nvSpPr>
              <p:cNvPr id="40" name="Oval 59"/>
              <p:cNvSpPr>
                <a:spLocks noChangeArrowheads="1"/>
              </p:cNvSpPr>
              <p:nvPr/>
            </p:nvSpPr>
            <p:spPr bwMode="auto">
              <a:xfrm>
                <a:off x="6111402" y="1748272"/>
                <a:ext cx="305692" cy="283132"/>
              </a:xfrm>
              <a:prstGeom prst="ellipse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25400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500"/>
              </a:p>
            </p:txBody>
          </p:sp>
          <p:sp>
            <p:nvSpPr>
              <p:cNvPr id="41" name="Oval 57"/>
              <p:cNvSpPr>
                <a:spLocks noChangeArrowheads="1"/>
              </p:cNvSpPr>
              <p:nvPr/>
            </p:nvSpPr>
            <p:spPr bwMode="auto">
              <a:xfrm>
                <a:off x="6090899" y="1897261"/>
                <a:ext cx="305692" cy="283132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25400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500"/>
              </a:p>
            </p:txBody>
          </p:sp>
        </p:grpSp>
      </p:grpSp>
      <p:sp>
        <p:nvSpPr>
          <p:cNvPr id="42" name="TextBox 41"/>
          <p:cNvSpPr txBox="1"/>
          <p:nvPr/>
        </p:nvSpPr>
        <p:spPr>
          <a:xfrm>
            <a:off x="714449" y="5102813"/>
            <a:ext cx="84295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AU" sz="1600" dirty="0"/>
              <a:t>B. Wang </a:t>
            </a:r>
            <a:r>
              <a:rPr lang="en-AU" sz="1600" i="1" dirty="0"/>
              <a:t>et al</a:t>
            </a:r>
            <a:r>
              <a:rPr lang="en-AU" sz="1600" dirty="0"/>
              <a:t>., PRC </a:t>
            </a:r>
            <a:r>
              <a:rPr lang="en-AU" sz="1600" u="sng" dirty="0"/>
              <a:t>90</a:t>
            </a:r>
            <a:r>
              <a:rPr lang="en-AU" sz="1600" dirty="0"/>
              <a:t>, 034612 (2014); L. F. Canto </a:t>
            </a:r>
            <a:r>
              <a:rPr lang="en-AU" sz="1600" i="1" dirty="0"/>
              <a:t>et al</a:t>
            </a:r>
            <a:r>
              <a:rPr lang="en-AU" sz="1600" dirty="0"/>
              <a:t>., J. Phys. G </a:t>
            </a:r>
            <a:r>
              <a:rPr lang="en-AU" sz="1600" u="sng" dirty="0"/>
              <a:t>36</a:t>
            </a:r>
            <a:r>
              <a:rPr lang="en-AU" sz="1600" dirty="0"/>
              <a:t>, 015109 (2009)</a:t>
            </a:r>
          </a:p>
          <a:p>
            <a:pPr algn="r"/>
            <a:r>
              <a:rPr lang="en-US" altLang="en-US" sz="1600" dirty="0">
                <a:solidFill>
                  <a:srgbClr val="1C1C1C"/>
                </a:solidFill>
              </a:rPr>
              <a:t>Dasgupta </a:t>
            </a:r>
            <a:r>
              <a:rPr lang="en-US" altLang="en-US" sz="1600" i="1" dirty="0">
                <a:solidFill>
                  <a:srgbClr val="1C1C1C"/>
                </a:solidFill>
              </a:rPr>
              <a:t>et al.</a:t>
            </a:r>
            <a:r>
              <a:rPr lang="en-US" altLang="en-US" sz="1600" dirty="0">
                <a:solidFill>
                  <a:srgbClr val="1C1C1C"/>
                </a:solidFill>
              </a:rPr>
              <a:t>, PRC 66, 041602(R) (2002); PRC </a:t>
            </a:r>
            <a:r>
              <a:rPr lang="en-US" altLang="en-US" sz="1600" u="sng" dirty="0">
                <a:solidFill>
                  <a:srgbClr val="1C1C1C"/>
                </a:solidFill>
              </a:rPr>
              <a:t>70</a:t>
            </a:r>
            <a:r>
              <a:rPr lang="en-US" altLang="en-US" sz="1600" dirty="0">
                <a:solidFill>
                  <a:srgbClr val="1C1C1C"/>
                </a:solidFill>
              </a:rPr>
              <a:t>, 024606 (2004); Wu </a:t>
            </a:r>
            <a:r>
              <a:rPr lang="en-US" altLang="en-US" sz="1600" i="1" dirty="0">
                <a:solidFill>
                  <a:srgbClr val="1C1C1C"/>
                </a:solidFill>
              </a:rPr>
              <a:t>et al</a:t>
            </a:r>
            <a:r>
              <a:rPr lang="en-US" altLang="en-US" sz="1600" dirty="0">
                <a:solidFill>
                  <a:srgbClr val="1C1C1C"/>
                </a:solidFill>
              </a:rPr>
              <a:t>., PRC 68 044605 (2004)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D3E9C6-8821-40E8-A4DE-BD0E3CCEBA49}"/>
              </a:ext>
            </a:extLst>
          </p:cNvPr>
          <p:cNvSpPr/>
          <p:nvPr/>
        </p:nvSpPr>
        <p:spPr>
          <a:xfrm>
            <a:off x="1649338" y="1549467"/>
            <a:ext cx="1893777" cy="5698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B2AF68-DF53-4B47-B662-C7068D8231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170" y="1513461"/>
            <a:ext cx="4212360" cy="34098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C9FCF65-A903-47A4-A558-9E564FC1E50F}"/>
              </a:ext>
            </a:extLst>
          </p:cNvPr>
          <p:cNvSpPr txBox="1"/>
          <p:nvPr/>
        </p:nvSpPr>
        <p:spPr>
          <a:xfrm rot="16200000">
            <a:off x="70554" y="2761332"/>
            <a:ext cx="297543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AU" sz="2400" dirty="0"/>
              <a:t>Degree of suppression</a:t>
            </a:r>
            <a:endParaRPr lang="en-GB" sz="24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F6111B8-C1A1-4208-ACA0-424D30C907C0}"/>
              </a:ext>
            </a:extLst>
          </p:cNvPr>
          <p:cNvSpPr txBox="1"/>
          <p:nvPr/>
        </p:nvSpPr>
        <p:spPr>
          <a:xfrm>
            <a:off x="2301813" y="4525662"/>
            <a:ext cx="248260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AU" sz="2400" dirty="0"/>
              <a:t>Breakup threshold</a:t>
            </a:r>
            <a:endParaRPr lang="en-GB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223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731"/>
    </mc:Choice>
    <mc:Fallback xmlns="">
      <p:transition spd="slow" advTm="87731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aseline="30000" dirty="0"/>
              <a:t>6</a:t>
            </a:r>
            <a:r>
              <a:rPr lang="en-AU" dirty="0"/>
              <a:t>He cluster interconnections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812578" y="2534723"/>
            <a:ext cx="998738" cy="1028330"/>
          </a:xfrm>
          <a:prstGeom prst="rect">
            <a:avLst/>
          </a:prstGeom>
          <a:solidFill>
            <a:srgbClr val="FFE0DD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500"/>
          </a:p>
        </p:txBody>
      </p:sp>
      <p:sp>
        <p:nvSpPr>
          <p:cNvPr id="5" name="Rectangle 4"/>
          <p:cNvSpPr/>
          <p:nvPr/>
        </p:nvSpPr>
        <p:spPr>
          <a:xfrm>
            <a:off x="3133131" y="2534723"/>
            <a:ext cx="998738" cy="1028330"/>
          </a:xfrm>
          <a:prstGeom prst="rect">
            <a:avLst/>
          </a:prstGeom>
          <a:solidFill>
            <a:srgbClr val="DFFFD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500"/>
          </a:p>
        </p:txBody>
      </p:sp>
      <p:sp>
        <p:nvSpPr>
          <p:cNvPr id="6" name="Rectangle 5"/>
          <p:cNvSpPr/>
          <p:nvPr/>
        </p:nvSpPr>
        <p:spPr>
          <a:xfrm>
            <a:off x="4420393" y="2534723"/>
            <a:ext cx="998738" cy="1028330"/>
          </a:xfrm>
          <a:prstGeom prst="rect">
            <a:avLst/>
          </a:prstGeom>
          <a:solidFill>
            <a:srgbClr val="DFFFD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500"/>
          </a:p>
        </p:txBody>
      </p:sp>
      <p:sp>
        <p:nvSpPr>
          <p:cNvPr id="8" name="Rectangle 7"/>
          <p:cNvSpPr/>
          <p:nvPr/>
        </p:nvSpPr>
        <p:spPr>
          <a:xfrm>
            <a:off x="4420393" y="1211239"/>
            <a:ext cx="998738" cy="1028330"/>
          </a:xfrm>
          <a:prstGeom prst="rect">
            <a:avLst/>
          </a:prstGeom>
          <a:solidFill>
            <a:srgbClr val="FFE0DD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500"/>
          </a:p>
        </p:txBody>
      </p:sp>
      <p:sp>
        <p:nvSpPr>
          <p:cNvPr id="9" name="Rectangle 8"/>
          <p:cNvSpPr/>
          <p:nvPr/>
        </p:nvSpPr>
        <p:spPr>
          <a:xfrm>
            <a:off x="5707654" y="1211239"/>
            <a:ext cx="998738" cy="1028330"/>
          </a:xfrm>
          <a:prstGeom prst="rect">
            <a:avLst/>
          </a:prstGeom>
          <a:solidFill>
            <a:srgbClr val="DFFFD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500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 rot="1425373">
            <a:off x="1943257" y="3072394"/>
            <a:ext cx="254743" cy="235943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13" name="Oval 59"/>
          <p:cNvSpPr>
            <a:spLocks noChangeArrowheads="1"/>
          </p:cNvSpPr>
          <p:nvPr/>
        </p:nvSpPr>
        <p:spPr bwMode="auto">
          <a:xfrm>
            <a:off x="5040294" y="2812489"/>
            <a:ext cx="254743" cy="235943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14" name="Oval 57"/>
          <p:cNvSpPr>
            <a:spLocks noChangeArrowheads="1"/>
          </p:cNvSpPr>
          <p:nvPr/>
        </p:nvSpPr>
        <p:spPr bwMode="auto">
          <a:xfrm rot="1425373">
            <a:off x="1996277" y="2975455"/>
            <a:ext cx="254743" cy="235943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15" name="Oval 56"/>
          <p:cNvSpPr>
            <a:spLocks noChangeArrowheads="1"/>
          </p:cNvSpPr>
          <p:nvPr/>
        </p:nvSpPr>
        <p:spPr bwMode="auto">
          <a:xfrm rot="1425373">
            <a:off x="2008719" y="3149592"/>
            <a:ext cx="254743" cy="235943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16" name="Oval 59"/>
          <p:cNvSpPr>
            <a:spLocks noChangeArrowheads="1"/>
          </p:cNvSpPr>
          <p:nvPr/>
        </p:nvSpPr>
        <p:spPr bwMode="auto">
          <a:xfrm>
            <a:off x="3755549" y="2795765"/>
            <a:ext cx="254743" cy="235943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17" name="Oval 59"/>
          <p:cNvSpPr>
            <a:spLocks noChangeArrowheads="1"/>
          </p:cNvSpPr>
          <p:nvPr/>
        </p:nvSpPr>
        <p:spPr bwMode="auto">
          <a:xfrm rot="1425373">
            <a:off x="2079735" y="3055118"/>
            <a:ext cx="261548" cy="242245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20" name="Oval 56"/>
          <p:cNvSpPr>
            <a:spLocks noChangeArrowheads="1"/>
          </p:cNvSpPr>
          <p:nvPr/>
        </p:nvSpPr>
        <p:spPr bwMode="auto">
          <a:xfrm>
            <a:off x="2330545" y="2719117"/>
            <a:ext cx="254743" cy="235943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 rot="1425373">
            <a:off x="3312994" y="3047794"/>
            <a:ext cx="254743" cy="235943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22" name="Oval 57"/>
          <p:cNvSpPr>
            <a:spLocks noChangeArrowheads="1"/>
          </p:cNvSpPr>
          <p:nvPr/>
        </p:nvSpPr>
        <p:spPr bwMode="auto">
          <a:xfrm rot="1425373">
            <a:off x="3366014" y="2950857"/>
            <a:ext cx="254743" cy="235943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23" name="Oval 56"/>
          <p:cNvSpPr>
            <a:spLocks noChangeArrowheads="1"/>
          </p:cNvSpPr>
          <p:nvPr/>
        </p:nvSpPr>
        <p:spPr bwMode="auto">
          <a:xfrm rot="1425373">
            <a:off x="3378459" y="3124993"/>
            <a:ext cx="254743" cy="235943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24" name="Oval 59"/>
          <p:cNvSpPr>
            <a:spLocks noChangeArrowheads="1"/>
          </p:cNvSpPr>
          <p:nvPr/>
        </p:nvSpPr>
        <p:spPr bwMode="auto">
          <a:xfrm rot="1425373">
            <a:off x="3449474" y="3030519"/>
            <a:ext cx="261548" cy="242245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25" name="Oval 56"/>
          <p:cNvSpPr>
            <a:spLocks noChangeArrowheads="1"/>
          </p:cNvSpPr>
          <p:nvPr/>
        </p:nvSpPr>
        <p:spPr bwMode="auto">
          <a:xfrm>
            <a:off x="3700284" y="2694518"/>
            <a:ext cx="254743" cy="235943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 rot="1425373">
            <a:off x="4600255" y="3066173"/>
            <a:ext cx="254743" cy="235943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27" name="Oval 57"/>
          <p:cNvSpPr>
            <a:spLocks noChangeArrowheads="1"/>
          </p:cNvSpPr>
          <p:nvPr/>
        </p:nvSpPr>
        <p:spPr bwMode="auto">
          <a:xfrm rot="1425373">
            <a:off x="4653275" y="2969234"/>
            <a:ext cx="254743" cy="235943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28" name="Oval 56"/>
          <p:cNvSpPr>
            <a:spLocks noChangeArrowheads="1"/>
          </p:cNvSpPr>
          <p:nvPr/>
        </p:nvSpPr>
        <p:spPr bwMode="auto">
          <a:xfrm rot="1425373">
            <a:off x="4665719" y="3143369"/>
            <a:ext cx="254743" cy="235943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29" name="Oval 59"/>
          <p:cNvSpPr>
            <a:spLocks noChangeArrowheads="1"/>
          </p:cNvSpPr>
          <p:nvPr/>
        </p:nvSpPr>
        <p:spPr bwMode="auto">
          <a:xfrm rot="1425373">
            <a:off x="4736734" y="3048898"/>
            <a:ext cx="261548" cy="242245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30" name="Oval 56"/>
          <p:cNvSpPr>
            <a:spLocks noChangeArrowheads="1"/>
          </p:cNvSpPr>
          <p:nvPr/>
        </p:nvSpPr>
        <p:spPr bwMode="auto">
          <a:xfrm>
            <a:off x="4987544" y="2712894"/>
            <a:ext cx="254743" cy="235943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31" name="Oval 59"/>
          <p:cNvSpPr>
            <a:spLocks noChangeArrowheads="1"/>
          </p:cNvSpPr>
          <p:nvPr/>
        </p:nvSpPr>
        <p:spPr bwMode="auto">
          <a:xfrm>
            <a:off x="5063389" y="2653564"/>
            <a:ext cx="254743" cy="235943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32" name="Oval 31"/>
          <p:cNvSpPr>
            <a:spLocks noChangeArrowheads="1"/>
          </p:cNvSpPr>
          <p:nvPr/>
        </p:nvSpPr>
        <p:spPr bwMode="auto">
          <a:xfrm rot="1425373">
            <a:off x="4511949" y="1861364"/>
            <a:ext cx="254743" cy="235943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33" name="Oval 57"/>
          <p:cNvSpPr>
            <a:spLocks noChangeArrowheads="1"/>
          </p:cNvSpPr>
          <p:nvPr/>
        </p:nvSpPr>
        <p:spPr bwMode="auto">
          <a:xfrm rot="1425373">
            <a:off x="4564969" y="1764427"/>
            <a:ext cx="254743" cy="235943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34" name="Oval 56"/>
          <p:cNvSpPr>
            <a:spLocks noChangeArrowheads="1"/>
          </p:cNvSpPr>
          <p:nvPr/>
        </p:nvSpPr>
        <p:spPr bwMode="auto">
          <a:xfrm rot="1425373">
            <a:off x="4577412" y="1938563"/>
            <a:ext cx="254743" cy="235943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35" name="Oval 59"/>
          <p:cNvSpPr>
            <a:spLocks noChangeArrowheads="1"/>
          </p:cNvSpPr>
          <p:nvPr/>
        </p:nvSpPr>
        <p:spPr bwMode="auto">
          <a:xfrm rot="1425373">
            <a:off x="4648427" y="1844089"/>
            <a:ext cx="261548" cy="242245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36" name="Oval 35"/>
          <p:cNvSpPr>
            <a:spLocks noChangeArrowheads="1"/>
          </p:cNvSpPr>
          <p:nvPr/>
        </p:nvSpPr>
        <p:spPr bwMode="auto">
          <a:xfrm rot="1425373">
            <a:off x="4935557" y="1395462"/>
            <a:ext cx="254743" cy="235943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37" name="Oval 57"/>
          <p:cNvSpPr>
            <a:spLocks noChangeArrowheads="1"/>
          </p:cNvSpPr>
          <p:nvPr/>
        </p:nvSpPr>
        <p:spPr bwMode="auto">
          <a:xfrm rot="1425373">
            <a:off x="4988577" y="1298524"/>
            <a:ext cx="254743" cy="235943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38" name="Oval 56"/>
          <p:cNvSpPr>
            <a:spLocks noChangeArrowheads="1"/>
          </p:cNvSpPr>
          <p:nvPr/>
        </p:nvSpPr>
        <p:spPr bwMode="auto">
          <a:xfrm rot="1425373">
            <a:off x="5001019" y="1472659"/>
            <a:ext cx="254743" cy="235943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39" name="Oval 59"/>
          <p:cNvSpPr>
            <a:spLocks noChangeArrowheads="1"/>
          </p:cNvSpPr>
          <p:nvPr/>
        </p:nvSpPr>
        <p:spPr bwMode="auto">
          <a:xfrm rot="1425373">
            <a:off x="5072035" y="1378187"/>
            <a:ext cx="261548" cy="242245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40" name="Oval 39"/>
          <p:cNvSpPr>
            <a:spLocks noChangeArrowheads="1"/>
          </p:cNvSpPr>
          <p:nvPr/>
        </p:nvSpPr>
        <p:spPr bwMode="auto">
          <a:xfrm rot="1425373">
            <a:off x="5782633" y="1876213"/>
            <a:ext cx="254743" cy="235943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41" name="Oval 57"/>
          <p:cNvSpPr>
            <a:spLocks noChangeArrowheads="1"/>
          </p:cNvSpPr>
          <p:nvPr/>
        </p:nvSpPr>
        <p:spPr bwMode="auto">
          <a:xfrm rot="1425373">
            <a:off x="5835653" y="1779274"/>
            <a:ext cx="254743" cy="235943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42" name="Oval 56"/>
          <p:cNvSpPr>
            <a:spLocks noChangeArrowheads="1"/>
          </p:cNvSpPr>
          <p:nvPr/>
        </p:nvSpPr>
        <p:spPr bwMode="auto">
          <a:xfrm rot="1425373">
            <a:off x="5848095" y="1953409"/>
            <a:ext cx="254743" cy="235943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43" name="Oval 59"/>
          <p:cNvSpPr>
            <a:spLocks noChangeArrowheads="1"/>
          </p:cNvSpPr>
          <p:nvPr/>
        </p:nvSpPr>
        <p:spPr bwMode="auto">
          <a:xfrm rot="1425373">
            <a:off x="5919111" y="1858938"/>
            <a:ext cx="261548" cy="242245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44" name="Oval 43"/>
          <p:cNvSpPr>
            <a:spLocks noChangeArrowheads="1"/>
          </p:cNvSpPr>
          <p:nvPr/>
        </p:nvSpPr>
        <p:spPr bwMode="auto">
          <a:xfrm rot="1425373">
            <a:off x="6257019" y="1374417"/>
            <a:ext cx="254743" cy="235943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45" name="Oval 57"/>
          <p:cNvSpPr>
            <a:spLocks noChangeArrowheads="1"/>
          </p:cNvSpPr>
          <p:nvPr/>
        </p:nvSpPr>
        <p:spPr bwMode="auto">
          <a:xfrm rot="1425373">
            <a:off x="6310039" y="1277479"/>
            <a:ext cx="254743" cy="235943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46" name="Oval 56"/>
          <p:cNvSpPr>
            <a:spLocks noChangeArrowheads="1"/>
          </p:cNvSpPr>
          <p:nvPr/>
        </p:nvSpPr>
        <p:spPr bwMode="auto">
          <a:xfrm rot="1425373">
            <a:off x="6322482" y="1451614"/>
            <a:ext cx="254743" cy="235943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47" name="Oval 59"/>
          <p:cNvSpPr>
            <a:spLocks noChangeArrowheads="1"/>
          </p:cNvSpPr>
          <p:nvPr/>
        </p:nvSpPr>
        <p:spPr bwMode="auto">
          <a:xfrm rot="1425373">
            <a:off x="6393497" y="1357142"/>
            <a:ext cx="261548" cy="242245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48" name="Oval 59"/>
          <p:cNvSpPr>
            <a:spLocks noChangeArrowheads="1"/>
          </p:cNvSpPr>
          <p:nvPr/>
        </p:nvSpPr>
        <p:spPr bwMode="auto">
          <a:xfrm>
            <a:off x="6057577" y="1607434"/>
            <a:ext cx="254743" cy="235943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65" name="TextBox 64"/>
          <p:cNvSpPr txBox="1"/>
          <p:nvPr/>
        </p:nvSpPr>
        <p:spPr>
          <a:xfrm>
            <a:off x="1791982" y="2532197"/>
            <a:ext cx="442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b="1" baseline="30000" dirty="0"/>
              <a:t>5</a:t>
            </a:r>
            <a:r>
              <a:rPr lang="en-AU" sz="2000" b="1" dirty="0"/>
              <a:t>Li</a:t>
            </a:r>
            <a:endParaRPr lang="en-GB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3095021" y="2519301"/>
            <a:ext cx="442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b="1" baseline="30000" dirty="0"/>
              <a:t>6</a:t>
            </a:r>
            <a:r>
              <a:rPr lang="en-AU" sz="2000" b="1" dirty="0"/>
              <a:t>Li</a:t>
            </a:r>
            <a:endParaRPr lang="en-GB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4383023" y="2527539"/>
            <a:ext cx="442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b="1" baseline="30000" dirty="0"/>
              <a:t>7</a:t>
            </a:r>
            <a:r>
              <a:rPr lang="en-AU" sz="2000" b="1" dirty="0"/>
              <a:t>Li</a:t>
            </a:r>
            <a:endParaRPr lang="en-GB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4377273" y="1200026"/>
            <a:ext cx="5453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b="1" baseline="30000" dirty="0"/>
              <a:t>8</a:t>
            </a:r>
            <a:r>
              <a:rPr lang="en-AU" sz="2000" b="1" dirty="0"/>
              <a:t>Be</a:t>
            </a:r>
            <a:endParaRPr lang="en-GB" b="1" dirty="0"/>
          </a:p>
        </p:txBody>
      </p:sp>
      <p:sp>
        <p:nvSpPr>
          <p:cNvPr id="71" name="TextBox 70"/>
          <p:cNvSpPr txBox="1"/>
          <p:nvPr/>
        </p:nvSpPr>
        <p:spPr>
          <a:xfrm>
            <a:off x="5650421" y="1188056"/>
            <a:ext cx="5453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b="1" baseline="30000" dirty="0"/>
              <a:t>9</a:t>
            </a:r>
            <a:r>
              <a:rPr lang="en-AU" sz="2000" b="1" dirty="0"/>
              <a:t>Be</a:t>
            </a:r>
            <a:endParaRPr lang="en-GB" b="1" dirty="0"/>
          </a:p>
        </p:txBody>
      </p:sp>
      <p:sp>
        <p:nvSpPr>
          <p:cNvPr id="57" name="Rectangle 56"/>
          <p:cNvSpPr/>
          <p:nvPr/>
        </p:nvSpPr>
        <p:spPr>
          <a:xfrm>
            <a:off x="5745901" y="2530019"/>
            <a:ext cx="998738" cy="1028330"/>
          </a:xfrm>
          <a:prstGeom prst="rect">
            <a:avLst/>
          </a:prstGeom>
          <a:solidFill>
            <a:srgbClr val="D5F0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500"/>
          </a:p>
        </p:txBody>
      </p:sp>
      <p:sp>
        <p:nvSpPr>
          <p:cNvPr id="58" name="Oval 59"/>
          <p:cNvSpPr>
            <a:spLocks noChangeArrowheads="1"/>
          </p:cNvSpPr>
          <p:nvPr/>
        </p:nvSpPr>
        <p:spPr bwMode="auto">
          <a:xfrm>
            <a:off x="6365802" y="2807785"/>
            <a:ext cx="254743" cy="235943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63" name="Oval 62"/>
          <p:cNvSpPr>
            <a:spLocks noChangeArrowheads="1"/>
          </p:cNvSpPr>
          <p:nvPr/>
        </p:nvSpPr>
        <p:spPr bwMode="auto">
          <a:xfrm rot="1425373">
            <a:off x="5925763" y="3061469"/>
            <a:ext cx="254743" cy="235943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64" name="Oval 57"/>
          <p:cNvSpPr>
            <a:spLocks noChangeArrowheads="1"/>
          </p:cNvSpPr>
          <p:nvPr/>
        </p:nvSpPr>
        <p:spPr bwMode="auto">
          <a:xfrm rot="1425373">
            <a:off x="5978783" y="2964530"/>
            <a:ext cx="254743" cy="235943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68" name="Oval 56"/>
          <p:cNvSpPr>
            <a:spLocks noChangeArrowheads="1"/>
          </p:cNvSpPr>
          <p:nvPr/>
        </p:nvSpPr>
        <p:spPr bwMode="auto">
          <a:xfrm rot="1425373">
            <a:off x="5991227" y="3138665"/>
            <a:ext cx="254743" cy="235943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69" name="Oval 59"/>
          <p:cNvSpPr>
            <a:spLocks noChangeArrowheads="1"/>
          </p:cNvSpPr>
          <p:nvPr/>
        </p:nvSpPr>
        <p:spPr bwMode="auto">
          <a:xfrm rot="1425373">
            <a:off x="6062242" y="3044194"/>
            <a:ext cx="261548" cy="242245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72" name="Oval 56"/>
          <p:cNvSpPr>
            <a:spLocks noChangeArrowheads="1"/>
          </p:cNvSpPr>
          <p:nvPr/>
        </p:nvSpPr>
        <p:spPr bwMode="auto">
          <a:xfrm>
            <a:off x="6313052" y="2708190"/>
            <a:ext cx="254743" cy="235943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73" name="Oval 59"/>
          <p:cNvSpPr>
            <a:spLocks noChangeArrowheads="1"/>
          </p:cNvSpPr>
          <p:nvPr/>
        </p:nvSpPr>
        <p:spPr bwMode="auto">
          <a:xfrm>
            <a:off x="6388897" y="2648860"/>
            <a:ext cx="254743" cy="235943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74" name="TextBox 73"/>
          <p:cNvSpPr txBox="1"/>
          <p:nvPr/>
        </p:nvSpPr>
        <p:spPr>
          <a:xfrm>
            <a:off x="5708531" y="2522835"/>
            <a:ext cx="442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b="1" baseline="30000" dirty="0"/>
              <a:t>8</a:t>
            </a:r>
            <a:r>
              <a:rPr lang="en-AU" sz="2000" b="1" dirty="0"/>
              <a:t>Li</a:t>
            </a:r>
            <a:endParaRPr lang="en-GB" b="1" dirty="0"/>
          </a:p>
        </p:txBody>
      </p:sp>
      <p:sp>
        <p:nvSpPr>
          <p:cNvPr id="95" name="Rectangle 94"/>
          <p:cNvSpPr/>
          <p:nvPr/>
        </p:nvSpPr>
        <p:spPr>
          <a:xfrm>
            <a:off x="5707654" y="3826376"/>
            <a:ext cx="998738" cy="1028330"/>
          </a:xfrm>
          <a:prstGeom prst="rect">
            <a:avLst/>
          </a:prstGeom>
          <a:solidFill>
            <a:srgbClr val="FFE0DD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3133131" y="3858207"/>
            <a:ext cx="998738" cy="1028330"/>
          </a:xfrm>
          <a:prstGeom prst="rect">
            <a:avLst/>
          </a:prstGeom>
          <a:solidFill>
            <a:srgbClr val="FFE0DD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4420393" y="3826376"/>
            <a:ext cx="998738" cy="1028330"/>
          </a:xfrm>
          <a:prstGeom prst="rect">
            <a:avLst/>
          </a:prstGeom>
          <a:solidFill>
            <a:srgbClr val="D5F0FF"/>
          </a:solidFill>
          <a:ln>
            <a:noFill/>
          </a:ln>
          <a:effectLst>
            <a:outerShdw blurRad="381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1812578" y="3858207"/>
            <a:ext cx="998738" cy="1028330"/>
          </a:xfrm>
          <a:prstGeom prst="rect">
            <a:avLst/>
          </a:prstGeom>
          <a:solidFill>
            <a:srgbClr val="DFFFD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388870" y="3826376"/>
            <a:ext cx="5629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b="1" baseline="30000" dirty="0"/>
              <a:t>6</a:t>
            </a:r>
            <a:r>
              <a:rPr lang="en-AU" sz="2000" b="1" dirty="0"/>
              <a:t>He</a:t>
            </a:r>
            <a:endParaRPr lang="en-GB" b="1" dirty="0"/>
          </a:p>
        </p:txBody>
      </p:sp>
      <p:sp>
        <p:nvSpPr>
          <p:cNvPr id="100" name="TextBox 99"/>
          <p:cNvSpPr txBox="1"/>
          <p:nvPr/>
        </p:nvSpPr>
        <p:spPr>
          <a:xfrm>
            <a:off x="3106959" y="3826376"/>
            <a:ext cx="5629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b="1" baseline="30000" dirty="0"/>
              <a:t>5</a:t>
            </a:r>
            <a:r>
              <a:rPr lang="en-AU" sz="2000" b="1" dirty="0"/>
              <a:t>He</a:t>
            </a:r>
            <a:endParaRPr lang="en-GB" b="1" dirty="0"/>
          </a:p>
        </p:txBody>
      </p:sp>
      <p:sp>
        <p:nvSpPr>
          <p:cNvPr id="101" name="TextBox 100"/>
          <p:cNvSpPr txBox="1"/>
          <p:nvPr/>
        </p:nvSpPr>
        <p:spPr>
          <a:xfrm>
            <a:off x="1795508" y="3826376"/>
            <a:ext cx="5629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b="1" baseline="30000" dirty="0"/>
              <a:t>4</a:t>
            </a:r>
            <a:r>
              <a:rPr lang="en-AU" sz="2000" b="1" dirty="0"/>
              <a:t>He</a:t>
            </a:r>
            <a:endParaRPr lang="en-GB" b="1" dirty="0"/>
          </a:p>
        </p:txBody>
      </p:sp>
      <p:sp>
        <p:nvSpPr>
          <p:cNvPr id="102" name="TextBox 101"/>
          <p:cNvSpPr txBox="1"/>
          <p:nvPr/>
        </p:nvSpPr>
        <p:spPr>
          <a:xfrm>
            <a:off x="5682323" y="3788363"/>
            <a:ext cx="5629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b="1" baseline="30000" dirty="0"/>
              <a:t>7</a:t>
            </a:r>
            <a:r>
              <a:rPr lang="en-AU" sz="2000" b="1" dirty="0"/>
              <a:t>He</a:t>
            </a:r>
            <a:endParaRPr lang="en-GB" b="1" dirty="0"/>
          </a:p>
        </p:txBody>
      </p:sp>
      <p:sp>
        <p:nvSpPr>
          <p:cNvPr id="106" name="Oval 105"/>
          <p:cNvSpPr>
            <a:spLocks noChangeArrowheads="1"/>
          </p:cNvSpPr>
          <p:nvPr/>
        </p:nvSpPr>
        <p:spPr bwMode="auto">
          <a:xfrm rot="1425373">
            <a:off x="2087145" y="4329240"/>
            <a:ext cx="254743" cy="235943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107" name="Oval 57"/>
          <p:cNvSpPr>
            <a:spLocks noChangeArrowheads="1"/>
          </p:cNvSpPr>
          <p:nvPr/>
        </p:nvSpPr>
        <p:spPr bwMode="auto">
          <a:xfrm rot="1425373">
            <a:off x="2140165" y="4232301"/>
            <a:ext cx="254743" cy="235943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108" name="Oval 56"/>
          <p:cNvSpPr>
            <a:spLocks noChangeArrowheads="1"/>
          </p:cNvSpPr>
          <p:nvPr/>
        </p:nvSpPr>
        <p:spPr bwMode="auto">
          <a:xfrm rot="1425373">
            <a:off x="2152607" y="4406438"/>
            <a:ext cx="254743" cy="235943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109" name="Oval 59"/>
          <p:cNvSpPr>
            <a:spLocks noChangeArrowheads="1"/>
          </p:cNvSpPr>
          <p:nvPr/>
        </p:nvSpPr>
        <p:spPr bwMode="auto">
          <a:xfrm rot="1425373">
            <a:off x="2223623" y="4311964"/>
            <a:ext cx="261548" cy="242245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110" name="Oval 109"/>
          <p:cNvSpPr>
            <a:spLocks noChangeArrowheads="1"/>
          </p:cNvSpPr>
          <p:nvPr/>
        </p:nvSpPr>
        <p:spPr bwMode="auto">
          <a:xfrm rot="1425373">
            <a:off x="3300552" y="4446863"/>
            <a:ext cx="254743" cy="235943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111" name="Oval 57"/>
          <p:cNvSpPr>
            <a:spLocks noChangeArrowheads="1"/>
          </p:cNvSpPr>
          <p:nvPr/>
        </p:nvSpPr>
        <p:spPr bwMode="auto">
          <a:xfrm rot="1425373">
            <a:off x="3353572" y="4349924"/>
            <a:ext cx="254743" cy="235943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112" name="Oval 56"/>
          <p:cNvSpPr>
            <a:spLocks noChangeArrowheads="1"/>
          </p:cNvSpPr>
          <p:nvPr/>
        </p:nvSpPr>
        <p:spPr bwMode="auto">
          <a:xfrm rot="1425373">
            <a:off x="3366014" y="4524061"/>
            <a:ext cx="254743" cy="235943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113" name="Oval 59"/>
          <p:cNvSpPr>
            <a:spLocks noChangeArrowheads="1"/>
          </p:cNvSpPr>
          <p:nvPr/>
        </p:nvSpPr>
        <p:spPr bwMode="auto">
          <a:xfrm rot="1425373">
            <a:off x="3437030" y="4429587"/>
            <a:ext cx="261548" cy="242245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114" name="Oval 113"/>
          <p:cNvSpPr>
            <a:spLocks noChangeArrowheads="1"/>
          </p:cNvSpPr>
          <p:nvPr/>
        </p:nvSpPr>
        <p:spPr bwMode="auto">
          <a:xfrm rot="1425373">
            <a:off x="4538170" y="4446862"/>
            <a:ext cx="254743" cy="235943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115" name="Oval 57"/>
          <p:cNvSpPr>
            <a:spLocks noChangeArrowheads="1"/>
          </p:cNvSpPr>
          <p:nvPr/>
        </p:nvSpPr>
        <p:spPr bwMode="auto">
          <a:xfrm rot="1425373">
            <a:off x="4591190" y="4349923"/>
            <a:ext cx="254743" cy="235943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116" name="Oval 56"/>
          <p:cNvSpPr>
            <a:spLocks noChangeArrowheads="1"/>
          </p:cNvSpPr>
          <p:nvPr/>
        </p:nvSpPr>
        <p:spPr bwMode="auto">
          <a:xfrm rot="1425373">
            <a:off x="4603632" y="4524060"/>
            <a:ext cx="254743" cy="235943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117" name="Oval 59"/>
          <p:cNvSpPr>
            <a:spLocks noChangeArrowheads="1"/>
          </p:cNvSpPr>
          <p:nvPr/>
        </p:nvSpPr>
        <p:spPr bwMode="auto">
          <a:xfrm rot="1425373">
            <a:off x="4674648" y="4429586"/>
            <a:ext cx="261548" cy="242245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118" name="Oval 117"/>
          <p:cNvSpPr>
            <a:spLocks noChangeArrowheads="1"/>
          </p:cNvSpPr>
          <p:nvPr/>
        </p:nvSpPr>
        <p:spPr bwMode="auto">
          <a:xfrm rot="1425373">
            <a:off x="5834519" y="4423619"/>
            <a:ext cx="254743" cy="235943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119" name="Oval 57"/>
          <p:cNvSpPr>
            <a:spLocks noChangeArrowheads="1"/>
          </p:cNvSpPr>
          <p:nvPr/>
        </p:nvSpPr>
        <p:spPr bwMode="auto">
          <a:xfrm rot="1425373">
            <a:off x="5887539" y="4326680"/>
            <a:ext cx="254743" cy="235943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120" name="Oval 56"/>
          <p:cNvSpPr>
            <a:spLocks noChangeArrowheads="1"/>
          </p:cNvSpPr>
          <p:nvPr/>
        </p:nvSpPr>
        <p:spPr bwMode="auto">
          <a:xfrm rot="1425373">
            <a:off x="5899981" y="4500817"/>
            <a:ext cx="254743" cy="235943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121" name="Oval 59"/>
          <p:cNvSpPr>
            <a:spLocks noChangeArrowheads="1"/>
          </p:cNvSpPr>
          <p:nvPr/>
        </p:nvSpPr>
        <p:spPr bwMode="auto">
          <a:xfrm rot="1425373">
            <a:off x="5970997" y="4406343"/>
            <a:ext cx="261548" cy="242245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122" name="Oval 59"/>
          <p:cNvSpPr>
            <a:spLocks noChangeArrowheads="1"/>
          </p:cNvSpPr>
          <p:nvPr/>
        </p:nvSpPr>
        <p:spPr bwMode="auto">
          <a:xfrm rot="1425373">
            <a:off x="3739169" y="4148422"/>
            <a:ext cx="261548" cy="242245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123" name="Oval 59"/>
          <p:cNvSpPr>
            <a:spLocks noChangeArrowheads="1"/>
          </p:cNvSpPr>
          <p:nvPr/>
        </p:nvSpPr>
        <p:spPr bwMode="auto">
          <a:xfrm rot="1425373">
            <a:off x="4915775" y="4120883"/>
            <a:ext cx="261548" cy="242245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124" name="Oval 59"/>
          <p:cNvSpPr>
            <a:spLocks noChangeArrowheads="1"/>
          </p:cNvSpPr>
          <p:nvPr/>
        </p:nvSpPr>
        <p:spPr bwMode="auto">
          <a:xfrm rot="1425373">
            <a:off x="4982399" y="4474182"/>
            <a:ext cx="261548" cy="242245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125" name="Oval 59"/>
          <p:cNvSpPr>
            <a:spLocks noChangeArrowheads="1"/>
          </p:cNvSpPr>
          <p:nvPr/>
        </p:nvSpPr>
        <p:spPr bwMode="auto">
          <a:xfrm rot="1425373">
            <a:off x="6193912" y="4063597"/>
            <a:ext cx="261548" cy="242245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126" name="Oval 59"/>
          <p:cNvSpPr>
            <a:spLocks noChangeArrowheads="1"/>
          </p:cNvSpPr>
          <p:nvPr/>
        </p:nvSpPr>
        <p:spPr bwMode="auto">
          <a:xfrm rot="1425373">
            <a:off x="6381489" y="4316791"/>
            <a:ext cx="261548" cy="242245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127" name="Oval 59"/>
          <p:cNvSpPr>
            <a:spLocks noChangeArrowheads="1"/>
          </p:cNvSpPr>
          <p:nvPr/>
        </p:nvSpPr>
        <p:spPr bwMode="auto">
          <a:xfrm rot="1425373">
            <a:off x="6225110" y="4564281"/>
            <a:ext cx="261548" cy="242245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18" name="TextBox 17"/>
          <p:cNvSpPr txBox="1"/>
          <p:nvPr/>
        </p:nvSpPr>
        <p:spPr>
          <a:xfrm>
            <a:off x="6940789" y="2607163"/>
            <a:ext cx="2103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Transfer reactions </a:t>
            </a:r>
          </a:p>
          <a:p>
            <a:r>
              <a:rPr lang="en-AU" dirty="0"/>
              <a:t>connect to different </a:t>
            </a:r>
          </a:p>
          <a:p>
            <a:r>
              <a:rPr lang="en-AU" dirty="0"/>
              <a:t>cluster continua</a:t>
            </a:r>
            <a:endParaRPr lang="en-GB" dirty="0"/>
          </a:p>
        </p:txBody>
      </p:sp>
      <p:cxnSp>
        <p:nvCxnSpPr>
          <p:cNvPr id="60" name="Straight Arrow Connector 59"/>
          <p:cNvCxnSpPr/>
          <p:nvPr/>
        </p:nvCxnSpPr>
        <p:spPr>
          <a:xfrm flipH="1">
            <a:off x="3904473" y="4285817"/>
            <a:ext cx="689328" cy="273536"/>
          </a:xfrm>
          <a:prstGeom prst="straightConnector1">
            <a:avLst/>
          </a:prstGeom>
          <a:ln w="57150">
            <a:solidFill>
              <a:srgbClr val="0066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Freeform 60"/>
          <p:cNvSpPr/>
          <p:nvPr/>
        </p:nvSpPr>
        <p:spPr>
          <a:xfrm flipV="1">
            <a:off x="2427037" y="3556901"/>
            <a:ext cx="2237644" cy="400611"/>
          </a:xfrm>
          <a:custGeom>
            <a:avLst/>
            <a:gdLst>
              <a:gd name="connsiteX0" fmla="*/ 3195961 w 3195961"/>
              <a:gd name="connsiteY0" fmla="*/ 17756 h 17756"/>
              <a:gd name="connsiteX1" fmla="*/ 0 w 3195961"/>
              <a:gd name="connsiteY1" fmla="*/ 0 h 17756"/>
              <a:gd name="connsiteX0" fmla="*/ 3178206 w 3178206"/>
              <a:gd name="connsiteY0" fmla="*/ 0 h 630314"/>
              <a:gd name="connsiteX1" fmla="*/ 0 w 3178206"/>
              <a:gd name="connsiteY1" fmla="*/ 630314 h 630314"/>
              <a:gd name="connsiteX0" fmla="*/ 3178206 w 3178206"/>
              <a:gd name="connsiteY0" fmla="*/ 0 h 837646"/>
              <a:gd name="connsiteX1" fmla="*/ 0 w 3178206"/>
              <a:gd name="connsiteY1" fmla="*/ 630314 h 837646"/>
              <a:gd name="connsiteX0" fmla="*/ 3178206 w 3178206"/>
              <a:gd name="connsiteY0" fmla="*/ 0 h 922220"/>
              <a:gd name="connsiteX1" fmla="*/ 0 w 3178206"/>
              <a:gd name="connsiteY1" fmla="*/ 630314 h 922220"/>
              <a:gd name="connsiteX0" fmla="*/ 3027286 w 3027286"/>
              <a:gd name="connsiteY0" fmla="*/ 124288 h 592491"/>
              <a:gd name="connsiteX1" fmla="*/ 0 w 3027286"/>
              <a:gd name="connsiteY1" fmla="*/ 0 h 592491"/>
              <a:gd name="connsiteX0" fmla="*/ 3027286 w 3027286"/>
              <a:gd name="connsiteY0" fmla="*/ 124288 h 665661"/>
              <a:gd name="connsiteX1" fmla="*/ 0 w 3027286"/>
              <a:gd name="connsiteY1" fmla="*/ 0 h 665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27286" h="665661">
                <a:moveTo>
                  <a:pt x="3027286" y="124288"/>
                </a:moveTo>
                <a:cubicBezTo>
                  <a:pt x="2358502" y="867054"/>
                  <a:pt x="1094913" y="864093"/>
                  <a:pt x="0" y="0"/>
                </a:cubicBezTo>
              </a:path>
            </a:pathLst>
          </a:custGeom>
          <a:noFill/>
          <a:ln w="57150">
            <a:solidFill>
              <a:srgbClr val="0066FF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500"/>
          </a:p>
        </p:txBody>
      </p:sp>
      <p:grpSp>
        <p:nvGrpSpPr>
          <p:cNvPr id="105" name="Group 104"/>
          <p:cNvGrpSpPr/>
          <p:nvPr/>
        </p:nvGrpSpPr>
        <p:grpSpPr>
          <a:xfrm>
            <a:off x="534213" y="931066"/>
            <a:ext cx="1414507" cy="1195169"/>
            <a:chOff x="534213" y="931066"/>
            <a:chExt cx="1414507" cy="1195169"/>
          </a:xfrm>
        </p:grpSpPr>
        <p:sp>
          <p:nvSpPr>
            <p:cNvPr id="130" name="Rectangle 129"/>
            <p:cNvSpPr/>
            <p:nvPr/>
          </p:nvSpPr>
          <p:spPr>
            <a:xfrm>
              <a:off x="534214" y="931066"/>
              <a:ext cx="1414506" cy="345748"/>
            </a:xfrm>
            <a:prstGeom prst="rect">
              <a:avLst/>
            </a:prstGeom>
            <a:solidFill>
              <a:srgbClr val="DFFFD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AU" sz="2000" b="1" dirty="0">
                  <a:solidFill>
                    <a:schemeClr val="tx1"/>
                  </a:solidFill>
                </a:rPr>
                <a:t>Stable</a:t>
              </a:r>
              <a:endParaRPr lang="en-GB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534213" y="1357009"/>
              <a:ext cx="1414507" cy="345748"/>
            </a:xfrm>
            <a:prstGeom prst="rect">
              <a:avLst/>
            </a:prstGeom>
            <a:solidFill>
              <a:srgbClr val="D5F0FF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AU" sz="2000" b="1" dirty="0">
                  <a:solidFill>
                    <a:schemeClr val="tx1"/>
                  </a:solidFill>
                </a:rPr>
                <a:t>Radioactive</a:t>
              </a:r>
              <a:endParaRPr lang="en-GB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534214" y="1780487"/>
              <a:ext cx="1414506" cy="345748"/>
            </a:xfrm>
            <a:prstGeom prst="rect">
              <a:avLst/>
            </a:prstGeom>
            <a:solidFill>
              <a:srgbClr val="FFE0DD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AU" sz="2000" b="1" dirty="0">
                  <a:solidFill>
                    <a:schemeClr val="tx1"/>
                  </a:solidFill>
                </a:rPr>
                <a:t>Unbound</a:t>
              </a:r>
              <a:endParaRPr lang="en-GB" sz="10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44844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Light nuclides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815078" y="2534723"/>
            <a:ext cx="998738" cy="1028330"/>
          </a:xfrm>
          <a:prstGeom prst="rect">
            <a:avLst/>
          </a:prstGeom>
          <a:solidFill>
            <a:srgbClr val="FFE0DD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3000" b="1" baseline="30000" dirty="0">
                <a:solidFill>
                  <a:schemeClr val="tx1"/>
                </a:solidFill>
              </a:rPr>
              <a:t>5</a:t>
            </a:r>
            <a:r>
              <a:rPr lang="en-AU" sz="3000" b="1" dirty="0">
                <a:solidFill>
                  <a:schemeClr val="tx1"/>
                </a:solidFill>
              </a:rPr>
              <a:t>Li</a:t>
            </a:r>
          </a:p>
          <a:p>
            <a:pPr algn="ctr"/>
            <a:r>
              <a:rPr lang="en-AU" sz="1200" b="1" dirty="0">
                <a:solidFill>
                  <a:schemeClr val="tx1"/>
                </a:solidFill>
              </a:rPr>
              <a:t>-1.965 MeV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35631" y="2534723"/>
            <a:ext cx="998738" cy="1028330"/>
          </a:xfrm>
          <a:prstGeom prst="rect">
            <a:avLst/>
          </a:prstGeom>
          <a:solidFill>
            <a:srgbClr val="DFFFD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3000" b="1" baseline="30000" dirty="0">
                <a:solidFill>
                  <a:schemeClr val="tx1"/>
                </a:solidFill>
              </a:rPr>
              <a:t>6</a:t>
            </a:r>
            <a:r>
              <a:rPr lang="en-AU" sz="3000" b="1" dirty="0">
                <a:solidFill>
                  <a:schemeClr val="tx1"/>
                </a:solidFill>
              </a:rPr>
              <a:t>Li</a:t>
            </a:r>
          </a:p>
          <a:p>
            <a:pPr algn="ctr"/>
            <a:r>
              <a:rPr lang="en-AU" sz="1200" b="1" dirty="0">
                <a:solidFill>
                  <a:schemeClr val="tx1"/>
                </a:solidFill>
              </a:rPr>
              <a:t>1.474 MeV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22893" y="2534723"/>
            <a:ext cx="998738" cy="1028330"/>
          </a:xfrm>
          <a:prstGeom prst="rect">
            <a:avLst/>
          </a:prstGeom>
          <a:solidFill>
            <a:srgbClr val="DFFFD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3000" b="1" baseline="30000" dirty="0">
                <a:solidFill>
                  <a:schemeClr val="tx1"/>
                </a:solidFill>
              </a:rPr>
              <a:t>7</a:t>
            </a:r>
            <a:r>
              <a:rPr lang="en-AU" sz="3000" b="1" dirty="0">
                <a:solidFill>
                  <a:schemeClr val="tx1"/>
                </a:solidFill>
              </a:rPr>
              <a:t>Li</a:t>
            </a:r>
          </a:p>
          <a:p>
            <a:pPr algn="ctr"/>
            <a:r>
              <a:rPr lang="en-AU" sz="1200" b="1" dirty="0">
                <a:solidFill>
                  <a:schemeClr val="tx1"/>
                </a:solidFill>
              </a:rPr>
              <a:t>2.468 MeV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22893" y="1211239"/>
            <a:ext cx="998738" cy="1028330"/>
          </a:xfrm>
          <a:prstGeom prst="rect">
            <a:avLst/>
          </a:prstGeom>
          <a:solidFill>
            <a:srgbClr val="FFE0DD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3000" b="1" baseline="30000" dirty="0">
                <a:solidFill>
                  <a:schemeClr val="tx1"/>
                </a:solidFill>
              </a:rPr>
              <a:t>8</a:t>
            </a:r>
            <a:r>
              <a:rPr lang="en-AU" sz="3000" b="1" dirty="0">
                <a:solidFill>
                  <a:schemeClr val="tx1"/>
                </a:solidFill>
              </a:rPr>
              <a:t>Be</a:t>
            </a:r>
          </a:p>
          <a:p>
            <a:pPr algn="ctr"/>
            <a:r>
              <a:rPr lang="en-AU" sz="1200" b="1" dirty="0">
                <a:solidFill>
                  <a:schemeClr val="tx1"/>
                </a:solidFill>
              </a:rPr>
              <a:t>-0.092 MeV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10154" y="1211239"/>
            <a:ext cx="998738" cy="1028330"/>
          </a:xfrm>
          <a:prstGeom prst="rect">
            <a:avLst/>
          </a:prstGeom>
          <a:solidFill>
            <a:srgbClr val="DFFFD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3000" b="1" baseline="30000" dirty="0">
                <a:solidFill>
                  <a:schemeClr val="tx1"/>
                </a:solidFill>
              </a:rPr>
              <a:t>9</a:t>
            </a:r>
            <a:r>
              <a:rPr lang="en-AU" sz="3000" b="1" dirty="0">
                <a:solidFill>
                  <a:schemeClr val="tx1"/>
                </a:solidFill>
              </a:rPr>
              <a:t>Be</a:t>
            </a:r>
          </a:p>
          <a:p>
            <a:pPr algn="ctr"/>
            <a:r>
              <a:rPr lang="en-AU" sz="1200" b="1" dirty="0">
                <a:solidFill>
                  <a:schemeClr val="tx1"/>
                </a:solidFill>
              </a:rPr>
              <a:t>1.665 MeV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10154" y="2534723"/>
            <a:ext cx="998738" cy="1028330"/>
          </a:xfrm>
          <a:prstGeom prst="rect">
            <a:avLst/>
          </a:prstGeom>
          <a:solidFill>
            <a:srgbClr val="D5F0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3000" b="1" baseline="30000" dirty="0">
                <a:solidFill>
                  <a:schemeClr val="tx1"/>
                </a:solidFill>
              </a:rPr>
              <a:t>8</a:t>
            </a:r>
            <a:r>
              <a:rPr lang="en-AU" sz="3000" b="1" dirty="0">
                <a:solidFill>
                  <a:schemeClr val="tx1"/>
                </a:solidFill>
              </a:rPr>
              <a:t>Li</a:t>
            </a:r>
          </a:p>
          <a:p>
            <a:pPr algn="ctr"/>
            <a:r>
              <a:rPr lang="en-AU" sz="1200" b="1" dirty="0">
                <a:solidFill>
                  <a:schemeClr val="tx1"/>
                </a:solidFill>
              </a:rPr>
              <a:t>2.468 MeV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10154" y="3858207"/>
            <a:ext cx="998738" cy="1028330"/>
          </a:xfrm>
          <a:prstGeom prst="rect">
            <a:avLst/>
          </a:prstGeom>
          <a:solidFill>
            <a:srgbClr val="FFE0DD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3000" b="1" baseline="30000" dirty="0">
                <a:solidFill>
                  <a:schemeClr val="tx1"/>
                </a:solidFill>
              </a:rPr>
              <a:t>7</a:t>
            </a:r>
            <a:r>
              <a:rPr lang="en-AU" sz="3000" b="1" dirty="0">
                <a:solidFill>
                  <a:schemeClr val="tx1"/>
                </a:solidFill>
              </a:rPr>
              <a:t>He</a:t>
            </a:r>
          </a:p>
          <a:p>
            <a:pPr algn="ctr"/>
            <a:r>
              <a:rPr lang="en-AU" sz="1200" b="1" dirty="0">
                <a:solidFill>
                  <a:schemeClr val="tx1"/>
                </a:solidFill>
              </a:rPr>
              <a:t>-0.410 MeV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35631" y="3858207"/>
            <a:ext cx="998738" cy="1028330"/>
          </a:xfrm>
          <a:prstGeom prst="rect">
            <a:avLst/>
          </a:prstGeom>
          <a:solidFill>
            <a:srgbClr val="FFE0DD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3000" b="1" baseline="30000" dirty="0">
                <a:solidFill>
                  <a:schemeClr val="tx1"/>
                </a:solidFill>
              </a:rPr>
              <a:t>5</a:t>
            </a:r>
            <a:r>
              <a:rPr lang="en-AU" sz="3000" b="1" dirty="0">
                <a:solidFill>
                  <a:schemeClr val="tx1"/>
                </a:solidFill>
              </a:rPr>
              <a:t>He</a:t>
            </a:r>
          </a:p>
          <a:p>
            <a:pPr algn="ctr"/>
            <a:r>
              <a:rPr lang="en-AU" sz="1200" b="1" dirty="0">
                <a:solidFill>
                  <a:schemeClr val="tx1"/>
                </a:solidFill>
              </a:rPr>
              <a:t>-0.735 MeV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22893" y="3858207"/>
            <a:ext cx="998738" cy="1028330"/>
          </a:xfrm>
          <a:prstGeom prst="rect">
            <a:avLst/>
          </a:prstGeom>
          <a:solidFill>
            <a:srgbClr val="D5F0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3000" b="1" baseline="30000" dirty="0">
                <a:solidFill>
                  <a:schemeClr val="tx1"/>
                </a:solidFill>
              </a:rPr>
              <a:t>6</a:t>
            </a:r>
            <a:r>
              <a:rPr lang="en-AU" sz="3000" b="1" dirty="0">
                <a:solidFill>
                  <a:schemeClr val="tx1"/>
                </a:solidFill>
              </a:rPr>
              <a:t>He</a:t>
            </a:r>
          </a:p>
          <a:p>
            <a:pPr algn="ctr"/>
            <a:r>
              <a:rPr lang="en-AU" sz="1200" b="1" dirty="0">
                <a:solidFill>
                  <a:schemeClr val="tx1"/>
                </a:solidFill>
              </a:rPr>
              <a:t>0.975 MeV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15078" y="3858207"/>
            <a:ext cx="998738" cy="1028330"/>
          </a:xfrm>
          <a:prstGeom prst="rect">
            <a:avLst/>
          </a:prstGeom>
          <a:solidFill>
            <a:srgbClr val="DFFFD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3000" b="1" baseline="30000" dirty="0">
                <a:solidFill>
                  <a:schemeClr val="tx1"/>
                </a:solidFill>
              </a:rPr>
              <a:t>4</a:t>
            </a:r>
            <a:r>
              <a:rPr lang="en-AU" sz="3000" b="1" dirty="0">
                <a:solidFill>
                  <a:schemeClr val="tx1"/>
                </a:solidFill>
              </a:rPr>
              <a:t>He</a:t>
            </a:r>
          </a:p>
          <a:p>
            <a:pPr algn="ctr"/>
            <a:endParaRPr lang="en-GB" sz="1200" b="1" dirty="0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34213" y="931066"/>
            <a:ext cx="1414507" cy="1195169"/>
            <a:chOff x="534213" y="931066"/>
            <a:chExt cx="1414507" cy="1195169"/>
          </a:xfrm>
        </p:grpSpPr>
        <p:sp>
          <p:nvSpPr>
            <p:cNvPr id="16" name="Rectangle 15"/>
            <p:cNvSpPr/>
            <p:nvPr/>
          </p:nvSpPr>
          <p:spPr>
            <a:xfrm>
              <a:off x="534214" y="931066"/>
              <a:ext cx="1414506" cy="345748"/>
            </a:xfrm>
            <a:prstGeom prst="rect">
              <a:avLst/>
            </a:prstGeom>
            <a:solidFill>
              <a:srgbClr val="DFFFD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AU" sz="2000" b="1" dirty="0">
                  <a:solidFill>
                    <a:schemeClr val="tx1"/>
                  </a:solidFill>
                </a:rPr>
                <a:t>Stable</a:t>
              </a:r>
              <a:endParaRPr lang="en-GB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34213" y="1357009"/>
              <a:ext cx="1414507" cy="345748"/>
            </a:xfrm>
            <a:prstGeom prst="rect">
              <a:avLst/>
            </a:prstGeom>
            <a:solidFill>
              <a:srgbClr val="D5F0FF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AU" sz="2000" b="1" dirty="0">
                  <a:solidFill>
                    <a:schemeClr val="tx1"/>
                  </a:solidFill>
                </a:rPr>
                <a:t>Radioactive</a:t>
              </a:r>
              <a:endParaRPr lang="en-GB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34214" y="1780487"/>
              <a:ext cx="1414506" cy="345748"/>
            </a:xfrm>
            <a:prstGeom prst="rect">
              <a:avLst/>
            </a:prstGeom>
            <a:solidFill>
              <a:srgbClr val="FFE0DD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AU" sz="2000" b="1" dirty="0">
                  <a:solidFill>
                    <a:schemeClr val="tx1"/>
                  </a:solidFill>
                </a:rPr>
                <a:t>Unbound</a:t>
              </a:r>
              <a:endParaRPr lang="en-GB" sz="10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18866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5CFD83-6287-473D-83E5-8DCBC09B14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416" y="1319847"/>
            <a:ext cx="4270172" cy="32026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CF0892-90E7-4044-8A00-4D5C3AB34E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48" y="1343269"/>
            <a:ext cx="4253294" cy="31899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Angular distributions</a:t>
            </a:r>
            <a:endParaRPr lang="en-A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897EF8-B01E-43B1-8094-8288AB793E0E}"/>
              </a:ext>
            </a:extLst>
          </p:cNvPr>
          <p:cNvSpPr txBox="1"/>
          <p:nvPr/>
        </p:nvSpPr>
        <p:spPr>
          <a:xfrm>
            <a:off x="2094945" y="1076766"/>
            <a:ext cx="11716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dirty="0"/>
              <a:t>Deuteron</a:t>
            </a:r>
            <a:endParaRPr lang="en-GB" sz="2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BA0147-F550-4680-A9F9-147D8C5AF03B}"/>
              </a:ext>
            </a:extLst>
          </p:cNvPr>
          <p:cNvSpPr/>
          <p:nvPr/>
        </p:nvSpPr>
        <p:spPr>
          <a:xfrm>
            <a:off x="1532882" y="4453462"/>
            <a:ext cx="21125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6699FF"/>
                </a:solidFill>
              </a:rPr>
              <a:t>Standard</a:t>
            </a:r>
          </a:p>
          <a:p>
            <a:r>
              <a:rPr lang="en-US" b="1" dirty="0">
                <a:solidFill>
                  <a:srgbClr val="FF0000"/>
                </a:solidFill>
              </a:rPr>
              <a:t>Instant (</a:t>
            </a:r>
            <a:r>
              <a:rPr lang="el-GR" b="1" dirty="0">
                <a:solidFill>
                  <a:srgbClr val="FF0000"/>
                </a:solidFill>
              </a:rPr>
              <a:t>τ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l-GR" b="1" dirty="0">
                <a:solidFill>
                  <a:srgbClr val="FF0000"/>
                </a:solidFill>
              </a:rPr>
              <a:t>→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l-GR" b="1" dirty="0">
                <a:solidFill>
                  <a:srgbClr val="FF0000"/>
                </a:solidFill>
              </a:rPr>
              <a:t>τ</a:t>
            </a:r>
            <a:r>
              <a:rPr lang="en-US" b="1" dirty="0">
                <a:solidFill>
                  <a:srgbClr val="FF0000"/>
                </a:solidFill>
              </a:rPr>
              <a:t>/1000)</a:t>
            </a:r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B5E215-4CBC-40E5-AA2C-26890FF24424}"/>
              </a:ext>
            </a:extLst>
          </p:cNvPr>
          <p:cNvSpPr txBox="1"/>
          <p:nvPr/>
        </p:nvSpPr>
        <p:spPr>
          <a:xfrm rot="19933678">
            <a:off x="2587316" y="1444209"/>
            <a:ext cx="22474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PRELIMINARY</a:t>
            </a:r>
            <a:endParaRPr lang="en-GB" sz="28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DEDEF1-BAA8-45D6-86E2-59DFFD948987}"/>
              </a:ext>
            </a:extLst>
          </p:cNvPr>
          <p:cNvSpPr txBox="1"/>
          <p:nvPr/>
        </p:nvSpPr>
        <p:spPr>
          <a:xfrm>
            <a:off x="6348239" y="1076766"/>
            <a:ext cx="891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dirty="0"/>
              <a:t>Proton</a:t>
            </a:r>
            <a:endParaRPr lang="en-GB" sz="2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BF5CE6-CC5E-402F-BB39-7F53C5B23F3E}"/>
              </a:ext>
            </a:extLst>
          </p:cNvPr>
          <p:cNvSpPr/>
          <p:nvPr/>
        </p:nvSpPr>
        <p:spPr>
          <a:xfrm>
            <a:off x="5727442" y="4453462"/>
            <a:ext cx="21125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6699FF"/>
                </a:solidFill>
              </a:rPr>
              <a:t>Standard</a:t>
            </a:r>
          </a:p>
          <a:p>
            <a:r>
              <a:rPr lang="en-US" b="1" dirty="0">
                <a:solidFill>
                  <a:srgbClr val="FF0000"/>
                </a:solidFill>
              </a:rPr>
              <a:t>Instant (</a:t>
            </a:r>
            <a:r>
              <a:rPr lang="el-GR" b="1" dirty="0">
                <a:solidFill>
                  <a:srgbClr val="FF0000"/>
                </a:solidFill>
              </a:rPr>
              <a:t>τ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l-GR" b="1" dirty="0">
                <a:solidFill>
                  <a:srgbClr val="FF0000"/>
                </a:solidFill>
              </a:rPr>
              <a:t>→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l-GR" b="1" dirty="0">
                <a:solidFill>
                  <a:srgbClr val="FF0000"/>
                </a:solidFill>
              </a:rPr>
              <a:t>τ</a:t>
            </a:r>
            <a:r>
              <a:rPr lang="en-US" b="1" dirty="0">
                <a:solidFill>
                  <a:srgbClr val="FF0000"/>
                </a:solidFill>
              </a:rPr>
              <a:t>/1000)</a:t>
            </a:r>
            <a:endParaRPr lang="en-US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9747D8-8165-4A38-9FE5-73FCACB70A7F}"/>
              </a:ext>
            </a:extLst>
          </p:cNvPr>
          <p:cNvSpPr txBox="1"/>
          <p:nvPr/>
        </p:nvSpPr>
        <p:spPr>
          <a:xfrm rot="19933678">
            <a:off x="6670781" y="1333112"/>
            <a:ext cx="22474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PRELIMINARY</a:t>
            </a:r>
            <a:endParaRPr lang="en-GB" sz="28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1046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When does breakup occur?</a:t>
            </a:r>
            <a:endParaRPr lang="en-GB" dirty="0"/>
          </a:p>
        </p:txBody>
      </p:sp>
      <p:grpSp>
        <p:nvGrpSpPr>
          <p:cNvPr id="17" name="Group 16"/>
          <p:cNvGrpSpPr/>
          <p:nvPr/>
        </p:nvGrpSpPr>
        <p:grpSpPr>
          <a:xfrm>
            <a:off x="716315" y="887258"/>
            <a:ext cx="3735836" cy="4254803"/>
            <a:chOff x="223946" y="887258"/>
            <a:chExt cx="3735836" cy="4254803"/>
          </a:xfrm>
        </p:grpSpPr>
        <p:sp>
          <p:nvSpPr>
            <p:cNvPr id="73" name="TextBox 72"/>
            <p:cNvSpPr txBox="1"/>
            <p:nvPr/>
          </p:nvSpPr>
          <p:spPr>
            <a:xfrm>
              <a:off x="223946" y="887258"/>
              <a:ext cx="26295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u="sng" dirty="0"/>
                <a:t>Above-barrier energies</a:t>
              </a:r>
              <a:endParaRPr lang="en-GB" sz="1500" b="1" u="sng" dirty="0"/>
            </a:p>
          </p:txBody>
        </p:sp>
        <p:grpSp>
          <p:nvGrpSpPr>
            <p:cNvPr id="79" name="Group 78"/>
            <p:cNvGrpSpPr/>
            <p:nvPr/>
          </p:nvGrpSpPr>
          <p:grpSpPr>
            <a:xfrm>
              <a:off x="2004058" y="4028100"/>
              <a:ext cx="268427" cy="285636"/>
              <a:chOff x="2020665" y="4112194"/>
              <a:chExt cx="697594" cy="742317"/>
            </a:xfrm>
          </p:grpSpPr>
          <p:sp>
            <p:nvSpPr>
              <p:cNvPr id="97" name="Oval 56"/>
              <p:cNvSpPr>
                <a:spLocks noChangeArrowheads="1"/>
              </p:cNvSpPr>
              <p:nvPr/>
            </p:nvSpPr>
            <p:spPr bwMode="auto">
              <a:xfrm>
                <a:off x="2020665" y="4323726"/>
                <a:ext cx="305692" cy="283132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25400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500"/>
              </a:p>
            </p:txBody>
          </p:sp>
          <p:sp>
            <p:nvSpPr>
              <p:cNvPr id="98" name="Oval 59"/>
              <p:cNvSpPr>
                <a:spLocks noChangeArrowheads="1"/>
              </p:cNvSpPr>
              <p:nvPr/>
            </p:nvSpPr>
            <p:spPr bwMode="auto">
              <a:xfrm>
                <a:off x="2025530" y="4466107"/>
                <a:ext cx="305692" cy="283132"/>
              </a:xfrm>
              <a:prstGeom prst="ellipse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25400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500"/>
              </a:p>
            </p:txBody>
          </p:sp>
          <p:sp>
            <p:nvSpPr>
              <p:cNvPr id="99" name="Oval 59"/>
              <p:cNvSpPr>
                <a:spLocks noChangeArrowheads="1"/>
              </p:cNvSpPr>
              <p:nvPr/>
            </p:nvSpPr>
            <p:spPr bwMode="auto">
              <a:xfrm>
                <a:off x="2225999" y="4571379"/>
                <a:ext cx="305692" cy="283132"/>
              </a:xfrm>
              <a:prstGeom prst="ellipse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25400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500"/>
              </a:p>
            </p:txBody>
          </p:sp>
          <p:sp>
            <p:nvSpPr>
              <p:cNvPr id="100" name="Oval 57"/>
              <p:cNvSpPr>
                <a:spLocks noChangeArrowheads="1"/>
              </p:cNvSpPr>
              <p:nvPr/>
            </p:nvSpPr>
            <p:spPr bwMode="auto">
              <a:xfrm>
                <a:off x="2263807" y="4112194"/>
                <a:ext cx="305692" cy="283132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25400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500"/>
              </a:p>
            </p:txBody>
          </p:sp>
          <p:sp>
            <p:nvSpPr>
              <p:cNvPr id="101" name="Oval 56"/>
              <p:cNvSpPr>
                <a:spLocks noChangeArrowheads="1"/>
              </p:cNvSpPr>
              <p:nvPr/>
            </p:nvSpPr>
            <p:spPr bwMode="auto">
              <a:xfrm>
                <a:off x="2077398" y="4165391"/>
                <a:ext cx="305692" cy="283132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25400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500"/>
              </a:p>
            </p:txBody>
          </p:sp>
          <p:sp>
            <p:nvSpPr>
              <p:cNvPr id="102" name="Oval 59"/>
              <p:cNvSpPr>
                <a:spLocks noChangeArrowheads="1"/>
              </p:cNvSpPr>
              <p:nvPr/>
            </p:nvSpPr>
            <p:spPr bwMode="auto">
              <a:xfrm>
                <a:off x="2412567" y="4404972"/>
                <a:ext cx="305692" cy="283132"/>
              </a:xfrm>
              <a:prstGeom prst="ellipse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25400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500"/>
              </a:p>
            </p:txBody>
          </p:sp>
          <p:sp>
            <p:nvSpPr>
              <p:cNvPr id="103" name="Oval 59"/>
              <p:cNvSpPr>
                <a:spLocks noChangeArrowheads="1"/>
              </p:cNvSpPr>
              <p:nvPr/>
            </p:nvSpPr>
            <p:spPr bwMode="auto">
              <a:xfrm>
                <a:off x="2358356" y="4225049"/>
                <a:ext cx="305692" cy="283132"/>
              </a:xfrm>
              <a:prstGeom prst="ellipse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25400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500"/>
              </a:p>
            </p:txBody>
          </p:sp>
          <p:sp>
            <p:nvSpPr>
              <p:cNvPr id="104" name="Oval 57"/>
              <p:cNvSpPr>
                <a:spLocks noChangeArrowheads="1"/>
              </p:cNvSpPr>
              <p:nvPr/>
            </p:nvSpPr>
            <p:spPr bwMode="auto">
              <a:xfrm>
                <a:off x="2131909" y="4490111"/>
                <a:ext cx="305692" cy="283132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25400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500"/>
              </a:p>
            </p:txBody>
          </p:sp>
          <p:sp>
            <p:nvSpPr>
              <p:cNvPr id="105" name="Oval 56"/>
              <p:cNvSpPr>
                <a:spLocks noChangeArrowheads="1"/>
              </p:cNvSpPr>
              <p:nvPr/>
            </p:nvSpPr>
            <p:spPr bwMode="auto">
              <a:xfrm>
                <a:off x="2336437" y="4323704"/>
                <a:ext cx="305692" cy="283132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25400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500"/>
              </a:p>
            </p:txBody>
          </p:sp>
          <p:sp>
            <p:nvSpPr>
              <p:cNvPr id="106" name="Oval 59"/>
              <p:cNvSpPr>
                <a:spLocks noChangeArrowheads="1"/>
              </p:cNvSpPr>
              <p:nvPr/>
            </p:nvSpPr>
            <p:spPr bwMode="auto">
              <a:xfrm>
                <a:off x="2309202" y="4472693"/>
                <a:ext cx="305692" cy="283132"/>
              </a:xfrm>
              <a:prstGeom prst="ellipse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25400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500"/>
              </a:p>
            </p:txBody>
          </p:sp>
          <p:sp>
            <p:nvSpPr>
              <p:cNvPr id="107" name="Oval 59"/>
              <p:cNvSpPr>
                <a:spLocks noChangeArrowheads="1"/>
              </p:cNvSpPr>
              <p:nvPr/>
            </p:nvSpPr>
            <p:spPr bwMode="auto">
              <a:xfrm>
                <a:off x="2220786" y="4199556"/>
                <a:ext cx="305692" cy="283132"/>
              </a:xfrm>
              <a:prstGeom prst="ellipse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25400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500"/>
              </a:p>
            </p:txBody>
          </p:sp>
          <p:sp>
            <p:nvSpPr>
              <p:cNvPr id="108" name="Oval 57"/>
              <p:cNvSpPr>
                <a:spLocks noChangeArrowheads="1"/>
              </p:cNvSpPr>
              <p:nvPr/>
            </p:nvSpPr>
            <p:spPr bwMode="auto">
              <a:xfrm>
                <a:off x="2182320" y="4341122"/>
                <a:ext cx="305692" cy="283132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25400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500"/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3448097" y="4109487"/>
              <a:ext cx="211966" cy="207395"/>
              <a:chOff x="3777757" y="4780361"/>
              <a:chExt cx="550864" cy="538985"/>
            </a:xfrm>
          </p:grpSpPr>
          <p:sp>
            <p:nvSpPr>
              <p:cNvPr id="90" name="Oval 56"/>
              <p:cNvSpPr>
                <a:spLocks noChangeArrowheads="1"/>
              </p:cNvSpPr>
              <p:nvPr/>
            </p:nvSpPr>
            <p:spPr bwMode="auto">
              <a:xfrm>
                <a:off x="3984401" y="4799864"/>
                <a:ext cx="305692" cy="283132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25400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500"/>
              </a:p>
            </p:txBody>
          </p:sp>
          <p:sp>
            <p:nvSpPr>
              <p:cNvPr id="91" name="Oval 59"/>
              <p:cNvSpPr>
                <a:spLocks noChangeArrowheads="1"/>
              </p:cNvSpPr>
              <p:nvPr/>
            </p:nvSpPr>
            <p:spPr bwMode="auto">
              <a:xfrm>
                <a:off x="3853062" y="5033249"/>
                <a:ext cx="305692" cy="283132"/>
              </a:xfrm>
              <a:prstGeom prst="ellipse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25400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500"/>
              </a:p>
            </p:txBody>
          </p:sp>
          <p:sp>
            <p:nvSpPr>
              <p:cNvPr id="92" name="Oval 59"/>
              <p:cNvSpPr>
                <a:spLocks noChangeArrowheads="1"/>
              </p:cNvSpPr>
              <p:nvPr/>
            </p:nvSpPr>
            <p:spPr bwMode="auto">
              <a:xfrm>
                <a:off x="3862842" y="4780361"/>
                <a:ext cx="305692" cy="283132"/>
              </a:xfrm>
              <a:prstGeom prst="ellipse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25400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500"/>
              </a:p>
            </p:txBody>
          </p:sp>
          <p:sp>
            <p:nvSpPr>
              <p:cNvPr id="93" name="Oval 57"/>
              <p:cNvSpPr>
                <a:spLocks noChangeArrowheads="1"/>
              </p:cNvSpPr>
              <p:nvPr/>
            </p:nvSpPr>
            <p:spPr bwMode="auto">
              <a:xfrm>
                <a:off x="3777757" y="4903706"/>
                <a:ext cx="305692" cy="283132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25400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500"/>
              </a:p>
            </p:txBody>
          </p:sp>
          <p:sp>
            <p:nvSpPr>
              <p:cNvPr id="94" name="Oval 56"/>
              <p:cNvSpPr>
                <a:spLocks noChangeArrowheads="1"/>
              </p:cNvSpPr>
              <p:nvPr/>
            </p:nvSpPr>
            <p:spPr bwMode="auto">
              <a:xfrm>
                <a:off x="3997887" y="5036214"/>
                <a:ext cx="305692" cy="283132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25400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500"/>
              </a:p>
            </p:txBody>
          </p:sp>
          <p:sp>
            <p:nvSpPr>
              <p:cNvPr id="95" name="Oval 59"/>
              <p:cNvSpPr>
                <a:spLocks noChangeArrowheads="1"/>
              </p:cNvSpPr>
              <p:nvPr/>
            </p:nvSpPr>
            <p:spPr bwMode="auto">
              <a:xfrm>
                <a:off x="4022929" y="4941430"/>
                <a:ext cx="305692" cy="283132"/>
              </a:xfrm>
              <a:prstGeom prst="ellipse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25400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500"/>
              </a:p>
            </p:txBody>
          </p:sp>
          <p:sp>
            <p:nvSpPr>
              <p:cNvPr id="96" name="Oval 59"/>
              <p:cNvSpPr>
                <a:spLocks noChangeArrowheads="1"/>
              </p:cNvSpPr>
              <p:nvPr/>
            </p:nvSpPr>
            <p:spPr bwMode="auto">
              <a:xfrm>
                <a:off x="3914295" y="4921927"/>
                <a:ext cx="305692" cy="283132"/>
              </a:xfrm>
              <a:prstGeom prst="ellipse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25400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500"/>
              </a:p>
            </p:txBody>
          </p:sp>
        </p:grpSp>
        <p:sp>
          <p:nvSpPr>
            <p:cNvPr id="88" name="TextBox 87"/>
            <p:cNvSpPr txBox="1"/>
            <p:nvPr/>
          </p:nvSpPr>
          <p:spPr>
            <a:xfrm>
              <a:off x="3640092" y="4248744"/>
              <a:ext cx="131160" cy="149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500" dirty="0"/>
                <a:t>P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747688" y="4034876"/>
              <a:ext cx="128199" cy="149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500" dirty="0"/>
                <a:t>T</a:t>
              </a:r>
            </a:p>
          </p:txBody>
        </p:sp>
        <p:grpSp>
          <p:nvGrpSpPr>
            <p:cNvPr id="111" name="Group 110"/>
            <p:cNvGrpSpPr/>
            <p:nvPr/>
          </p:nvGrpSpPr>
          <p:grpSpPr>
            <a:xfrm>
              <a:off x="2040207" y="2133919"/>
              <a:ext cx="290426" cy="309045"/>
              <a:chOff x="2020665" y="4112194"/>
              <a:chExt cx="697594" cy="742317"/>
            </a:xfrm>
          </p:grpSpPr>
          <p:sp>
            <p:nvSpPr>
              <p:cNvPr id="129" name="Oval 56"/>
              <p:cNvSpPr>
                <a:spLocks noChangeArrowheads="1"/>
              </p:cNvSpPr>
              <p:nvPr/>
            </p:nvSpPr>
            <p:spPr bwMode="auto">
              <a:xfrm>
                <a:off x="2020665" y="4323726"/>
                <a:ext cx="305692" cy="283132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25400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500"/>
              </a:p>
            </p:txBody>
          </p:sp>
          <p:sp>
            <p:nvSpPr>
              <p:cNvPr id="130" name="Oval 59"/>
              <p:cNvSpPr>
                <a:spLocks noChangeArrowheads="1"/>
              </p:cNvSpPr>
              <p:nvPr/>
            </p:nvSpPr>
            <p:spPr bwMode="auto">
              <a:xfrm>
                <a:off x="2025530" y="4466107"/>
                <a:ext cx="305692" cy="283132"/>
              </a:xfrm>
              <a:prstGeom prst="ellipse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25400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500"/>
              </a:p>
            </p:txBody>
          </p:sp>
          <p:sp>
            <p:nvSpPr>
              <p:cNvPr id="131" name="Oval 59"/>
              <p:cNvSpPr>
                <a:spLocks noChangeArrowheads="1"/>
              </p:cNvSpPr>
              <p:nvPr/>
            </p:nvSpPr>
            <p:spPr bwMode="auto">
              <a:xfrm>
                <a:off x="2225999" y="4571379"/>
                <a:ext cx="305692" cy="283132"/>
              </a:xfrm>
              <a:prstGeom prst="ellipse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25400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500"/>
              </a:p>
            </p:txBody>
          </p:sp>
          <p:sp>
            <p:nvSpPr>
              <p:cNvPr id="132" name="Oval 57"/>
              <p:cNvSpPr>
                <a:spLocks noChangeArrowheads="1"/>
              </p:cNvSpPr>
              <p:nvPr/>
            </p:nvSpPr>
            <p:spPr bwMode="auto">
              <a:xfrm>
                <a:off x="2263807" y="4112194"/>
                <a:ext cx="305692" cy="283132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25400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500"/>
              </a:p>
            </p:txBody>
          </p:sp>
          <p:sp>
            <p:nvSpPr>
              <p:cNvPr id="133" name="Oval 56"/>
              <p:cNvSpPr>
                <a:spLocks noChangeArrowheads="1"/>
              </p:cNvSpPr>
              <p:nvPr/>
            </p:nvSpPr>
            <p:spPr bwMode="auto">
              <a:xfrm>
                <a:off x="2077398" y="4165391"/>
                <a:ext cx="305692" cy="283132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25400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500"/>
              </a:p>
            </p:txBody>
          </p:sp>
          <p:sp>
            <p:nvSpPr>
              <p:cNvPr id="134" name="Oval 59"/>
              <p:cNvSpPr>
                <a:spLocks noChangeArrowheads="1"/>
              </p:cNvSpPr>
              <p:nvPr/>
            </p:nvSpPr>
            <p:spPr bwMode="auto">
              <a:xfrm>
                <a:off x="2412567" y="4404972"/>
                <a:ext cx="305692" cy="283132"/>
              </a:xfrm>
              <a:prstGeom prst="ellipse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25400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500"/>
              </a:p>
            </p:txBody>
          </p:sp>
          <p:sp>
            <p:nvSpPr>
              <p:cNvPr id="135" name="Oval 59"/>
              <p:cNvSpPr>
                <a:spLocks noChangeArrowheads="1"/>
              </p:cNvSpPr>
              <p:nvPr/>
            </p:nvSpPr>
            <p:spPr bwMode="auto">
              <a:xfrm>
                <a:off x="2358356" y="4225049"/>
                <a:ext cx="305692" cy="283132"/>
              </a:xfrm>
              <a:prstGeom prst="ellipse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25400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500"/>
              </a:p>
            </p:txBody>
          </p:sp>
          <p:sp>
            <p:nvSpPr>
              <p:cNvPr id="136" name="Oval 57"/>
              <p:cNvSpPr>
                <a:spLocks noChangeArrowheads="1"/>
              </p:cNvSpPr>
              <p:nvPr/>
            </p:nvSpPr>
            <p:spPr bwMode="auto">
              <a:xfrm>
                <a:off x="2131909" y="4490111"/>
                <a:ext cx="305692" cy="283132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25400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500"/>
              </a:p>
            </p:txBody>
          </p:sp>
          <p:sp>
            <p:nvSpPr>
              <p:cNvPr id="137" name="Oval 56"/>
              <p:cNvSpPr>
                <a:spLocks noChangeArrowheads="1"/>
              </p:cNvSpPr>
              <p:nvPr/>
            </p:nvSpPr>
            <p:spPr bwMode="auto">
              <a:xfrm>
                <a:off x="2336436" y="4323704"/>
                <a:ext cx="305692" cy="283132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25400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500"/>
              </a:p>
            </p:txBody>
          </p:sp>
          <p:sp>
            <p:nvSpPr>
              <p:cNvPr id="138" name="Oval 59"/>
              <p:cNvSpPr>
                <a:spLocks noChangeArrowheads="1"/>
              </p:cNvSpPr>
              <p:nvPr/>
            </p:nvSpPr>
            <p:spPr bwMode="auto">
              <a:xfrm>
                <a:off x="2309202" y="4472693"/>
                <a:ext cx="305692" cy="283132"/>
              </a:xfrm>
              <a:prstGeom prst="ellipse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25400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500"/>
              </a:p>
            </p:txBody>
          </p:sp>
          <p:sp>
            <p:nvSpPr>
              <p:cNvPr id="139" name="Oval 59"/>
              <p:cNvSpPr>
                <a:spLocks noChangeArrowheads="1"/>
              </p:cNvSpPr>
              <p:nvPr/>
            </p:nvSpPr>
            <p:spPr bwMode="auto">
              <a:xfrm>
                <a:off x="2220786" y="4199556"/>
                <a:ext cx="305692" cy="283132"/>
              </a:xfrm>
              <a:prstGeom prst="ellipse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25400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500"/>
              </a:p>
            </p:txBody>
          </p:sp>
          <p:sp>
            <p:nvSpPr>
              <p:cNvPr id="140" name="Oval 57"/>
              <p:cNvSpPr>
                <a:spLocks noChangeArrowheads="1"/>
              </p:cNvSpPr>
              <p:nvPr/>
            </p:nvSpPr>
            <p:spPr bwMode="auto">
              <a:xfrm>
                <a:off x="2182320" y="4341121"/>
                <a:ext cx="305692" cy="283132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25400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500"/>
              </a:p>
            </p:txBody>
          </p:sp>
        </p:grpSp>
        <p:sp>
          <p:nvSpPr>
            <p:cNvPr id="112" name="Freeform 111"/>
            <p:cNvSpPr/>
            <p:nvPr/>
          </p:nvSpPr>
          <p:spPr>
            <a:xfrm rot="19391972">
              <a:off x="2980699" y="2236474"/>
              <a:ext cx="438866" cy="352731"/>
            </a:xfrm>
            <a:custGeom>
              <a:avLst/>
              <a:gdLst>
                <a:gd name="connsiteX0" fmla="*/ 51274 w 51274"/>
                <a:gd name="connsiteY0" fmla="*/ 2914116 h 2914116"/>
                <a:gd name="connsiteX1" fmla="*/ 0 w 51274"/>
                <a:gd name="connsiteY1" fmla="*/ 0 h 2914116"/>
                <a:gd name="connsiteX0" fmla="*/ 34182 w 34182"/>
                <a:gd name="connsiteY0" fmla="*/ 2905570 h 2905570"/>
                <a:gd name="connsiteX1" fmla="*/ 0 w 34182"/>
                <a:gd name="connsiteY1" fmla="*/ 0 h 2905570"/>
                <a:gd name="connsiteX0" fmla="*/ 1834520 w 1834520"/>
                <a:gd name="connsiteY0" fmla="*/ 2905570 h 2905570"/>
                <a:gd name="connsiteX1" fmla="*/ 1800338 w 1834520"/>
                <a:gd name="connsiteY1" fmla="*/ 0 h 2905570"/>
                <a:gd name="connsiteX0" fmla="*/ 3055229 w 3055229"/>
                <a:gd name="connsiteY0" fmla="*/ 2905570 h 2905570"/>
                <a:gd name="connsiteX1" fmla="*/ 3021047 w 3055229"/>
                <a:gd name="connsiteY1" fmla="*/ 0 h 2905570"/>
                <a:gd name="connsiteX0" fmla="*/ 3490101 w 3490101"/>
                <a:gd name="connsiteY0" fmla="*/ 3307222 h 3307222"/>
                <a:gd name="connsiteX1" fmla="*/ 2652614 w 3490101"/>
                <a:gd name="connsiteY1" fmla="*/ 0 h 3307222"/>
                <a:gd name="connsiteX0" fmla="*/ 3237659 w 3237659"/>
                <a:gd name="connsiteY0" fmla="*/ 3768695 h 3768695"/>
                <a:gd name="connsiteX1" fmla="*/ 2853099 w 3237659"/>
                <a:gd name="connsiteY1" fmla="*/ 0 h 3768695"/>
                <a:gd name="connsiteX0" fmla="*/ 2820564 w 2820564"/>
                <a:gd name="connsiteY0" fmla="*/ 3768695 h 3768695"/>
                <a:gd name="connsiteX1" fmla="*/ 2436004 w 2820564"/>
                <a:gd name="connsiteY1" fmla="*/ 0 h 3768695"/>
                <a:gd name="connsiteX0" fmla="*/ 2143198 w 2143198"/>
                <a:gd name="connsiteY0" fmla="*/ 3768695 h 3768695"/>
                <a:gd name="connsiteX1" fmla="*/ 1758638 w 2143198"/>
                <a:gd name="connsiteY1" fmla="*/ 0 h 3768695"/>
                <a:gd name="connsiteX0" fmla="*/ 1979754 w 1979754"/>
                <a:gd name="connsiteY0" fmla="*/ 3725966 h 3725966"/>
                <a:gd name="connsiteX1" fmla="*/ 1919934 w 1979754"/>
                <a:gd name="connsiteY1" fmla="*/ 0 h 3725966"/>
                <a:gd name="connsiteX0" fmla="*/ 1859804 w 1859804"/>
                <a:gd name="connsiteY0" fmla="*/ 3725966 h 3725966"/>
                <a:gd name="connsiteX1" fmla="*/ 1799984 w 1859804"/>
                <a:gd name="connsiteY1" fmla="*/ 0 h 3725966"/>
                <a:gd name="connsiteX0" fmla="*/ 1621505 w 2075662"/>
                <a:gd name="connsiteY0" fmla="*/ 3415189 h 3415189"/>
                <a:gd name="connsiteX1" fmla="*/ 2075662 w 2075662"/>
                <a:gd name="connsiteY1" fmla="*/ 0 h 3415189"/>
                <a:gd name="connsiteX0" fmla="*/ 1354086 w 1808243"/>
                <a:gd name="connsiteY0" fmla="*/ 3415189 h 3415189"/>
                <a:gd name="connsiteX1" fmla="*/ 1808243 w 1808243"/>
                <a:gd name="connsiteY1" fmla="*/ 0 h 3415189"/>
                <a:gd name="connsiteX0" fmla="*/ 2272394 w 2272394"/>
                <a:gd name="connsiteY0" fmla="*/ 2329339 h 2329339"/>
                <a:gd name="connsiteX1" fmla="*/ 1193026 w 2272394"/>
                <a:gd name="connsiteY1" fmla="*/ 0 h 2329339"/>
                <a:gd name="connsiteX0" fmla="*/ 1336495 w 1336495"/>
                <a:gd name="connsiteY0" fmla="*/ 2329339 h 2329339"/>
                <a:gd name="connsiteX1" fmla="*/ 257127 w 1336495"/>
                <a:gd name="connsiteY1" fmla="*/ 0 h 2329339"/>
                <a:gd name="connsiteX0" fmla="*/ 1342432 w 1342432"/>
                <a:gd name="connsiteY0" fmla="*/ 967264 h 967264"/>
                <a:gd name="connsiteX1" fmla="*/ 253539 w 1342432"/>
                <a:gd name="connsiteY1" fmla="*/ 0 h 967264"/>
                <a:gd name="connsiteX0" fmla="*/ 1230547 w 1230547"/>
                <a:gd name="connsiteY0" fmla="*/ 967936 h 967936"/>
                <a:gd name="connsiteX1" fmla="*/ 141654 w 1230547"/>
                <a:gd name="connsiteY1" fmla="*/ 672 h 967936"/>
                <a:gd name="connsiteX0" fmla="*/ 1088893 w 1088893"/>
                <a:gd name="connsiteY0" fmla="*/ 967264 h 967264"/>
                <a:gd name="connsiteX1" fmla="*/ 0 w 1088893"/>
                <a:gd name="connsiteY1" fmla="*/ 0 h 967264"/>
                <a:gd name="connsiteX0" fmla="*/ 1088893 w 1088893"/>
                <a:gd name="connsiteY0" fmla="*/ 967264 h 967264"/>
                <a:gd name="connsiteX1" fmla="*/ 0 w 1088893"/>
                <a:gd name="connsiteY1" fmla="*/ 0 h 967264"/>
                <a:gd name="connsiteX0" fmla="*/ 1088893 w 1088893"/>
                <a:gd name="connsiteY0" fmla="*/ 967264 h 967264"/>
                <a:gd name="connsiteX1" fmla="*/ 0 w 1088893"/>
                <a:gd name="connsiteY1" fmla="*/ 0 h 967264"/>
                <a:gd name="connsiteX0" fmla="*/ 1088893 w 1088893"/>
                <a:gd name="connsiteY0" fmla="*/ 967264 h 967264"/>
                <a:gd name="connsiteX1" fmla="*/ 0 w 1088893"/>
                <a:gd name="connsiteY1" fmla="*/ 0 h 967264"/>
                <a:gd name="connsiteX0" fmla="*/ 1078845 w 1078845"/>
                <a:gd name="connsiteY0" fmla="*/ 937119 h 937119"/>
                <a:gd name="connsiteX1" fmla="*/ 0 w 1078845"/>
                <a:gd name="connsiteY1" fmla="*/ 0 h 937119"/>
                <a:gd name="connsiteX0" fmla="*/ 1078934 w 1078934"/>
                <a:gd name="connsiteY0" fmla="*/ 937119 h 937119"/>
                <a:gd name="connsiteX1" fmla="*/ 89 w 1078934"/>
                <a:gd name="connsiteY1" fmla="*/ 0 h 937119"/>
                <a:gd name="connsiteX0" fmla="*/ 1078910 w 1078910"/>
                <a:gd name="connsiteY0" fmla="*/ 937119 h 937119"/>
                <a:gd name="connsiteX1" fmla="*/ 65 w 1078910"/>
                <a:gd name="connsiteY1" fmla="*/ 0 h 937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78910" h="937119">
                  <a:moveTo>
                    <a:pt x="1078910" y="937119"/>
                  </a:moveTo>
                  <a:cubicBezTo>
                    <a:pt x="111942" y="304903"/>
                    <a:pt x="-3180" y="476"/>
                    <a:pt x="65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500"/>
            </a:p>
          </p:txBody>
        </p:sp>
        <p:grpSp>
          <p:nvGrpSpPr>
            <p:cNvPr id="115" name="Group 114"/>
            <p:cNvGrpSpPr/>
            <p:nvPr/>
          </p:nvGrpSpPr>
          <p:grpSpPr>
            <a:xfrm>
              <a:off x="3538667" y="2317611"/>
              <a:ext cx="229338" cy="224393"/>
              <a:chOff x="3777757" y="4780361"/>
              <a:chExt cx="550864" cy="538985"/>
            </a:xfrm>
          </p:grpSpPr>
          <p:sp>
            <p:nvSpPr>
              <p:cNvPr id="122" name="Oval 56"/>
              <p:cNvSpPr>
                <a:spLocks noChangeArrowheads="1"/>
              </p:cNvSpPr>
              <p:nvPr/>
            </p:nvSpPr>
            <p:spPr bwMode="auto">
              <a:xfrm>
                <a:off x="3984401" y="4799864"/>
                <a:ext cx="305692" cy="283132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25400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500"/>
              </a:p>
            </p:txBody>
          </p:sp>
          <p:sp>
            <p:nvSpPr>
              <p:cNvPr id="123" name="Oval 122"/>
              <p:cNvSpPr>
                <a:spLocks noChangeArrowheads="1"/>
              </p:cNvSpPr>
              <p:nvPr/>
            </p:nvSpPr>
            <p:spPr bwMode="auto">
              <a:xfrm>
                <a:off x="3853062" y="5033249"/>
                <a:ext cx="305692" cy="283132"/>
              </a:xfrm>
              <a:prstGeom prst="ellipse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25400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500"/>
              </a:p>
            </p:txBody>
          </p:sp>
          <p:sp>
            <p:nvSpPr>
              <p:cNvPr id="124" name="Oval 59"/>
              <p:cNvSpPr>
                <a:spLocks noChangeArrowheads="1"/>
              </p:cNvSpPr>
              <p:nvPr/>
            </p:nvSpPr>
            <p:spPr bwMode="auto">
              <a:xfrm>
                <a:off x="3862842" y="4780361"/>
                <a:ext cx="305692" cy="283132"/>
              </a:xfrm>
              <a:prstGeom prst="ellipse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25400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500"/>
              </a:p>
            </p:txBody>
          </p:sp>
          <p:sp>
            <p:nvSpPr>
              <p:cNvPr id="125" name="Oval 57"/>
              <p:cNvSpPr>
                <a:spLocks noChangeArrowheads="1"/>
              </p:cNvSpPr>
              <p:nvPr/>
            </p:nvSpPr>
            <p:spPr bwMode="auto">
              <a:xfrm>
                <a:off x="3777757" y="4903706"/>
                <a:ext cx="305692" cy="283132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25400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500"/>
              </a:p>
            </p:txBody>
          </p:sp>
          <p:sp>
            <p:nvSpPr>
              <p:cNvPr id="126" name="Oval 56"/>
              <p:cNvSpPr>
                <a:spLocks noChangeArrowheads="1"/>
              </p:cNvSpPr>
              <p:nvPr/>
            </p:nvSpPr>
            <p:spPr bwMode="auto">
              <a:xfrm>
                <a:off x="3997887" y="5036214"/>
                <a:ext cx="305692" cy="283132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25400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500"/>
              </a:p>
            </p:txBody>
          </p:sp>
          <p:sp>
            <p:nvSpPr>
              <p:cNvPr id="127" name="Oval 59"/>
              <p:cNvSpPr>
                <a:spLocks noChangeArrowheads="1"/>
              </p:cNvSpPr>
              <p:nvPr/>
            </p:nvSpPr>
            <p:spPr bwMode="auto">
              <a:xfrm>
                <a:off x="4022929" y="4941430"/>
                <a:ext cx="305692" cy="283132"/>
              </a:xfrm>
              <a:prstGeom prst="ellipse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25400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500"/>
              </a:p>
            </p:txBody>
          </p:sp>
          <p:sp>
            <p:nvSpPr>
              <p:cNvPr id="128" name="Oval 59"/>
              <p:cNvSpPr>
                <a:spLocks noChangeArrowheads="1"/>
              </p:cNvSpPr>
              <p:nvPr/>
            </p:nvSpPr>
            <p:spPr bwMode="auto">
              <a:xfrm>
                <a:off x="3914295" y="4921927"/>
                <a:ext cx="305692" cy="283132"/>
              </a:xfrm>
              <a:prstGeom prst="ellipse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25400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500"/>
              </a:p>
            </p:txBody>
          </p:sp>
        </p:grpSp>
        <p:sp>
          <p:nvSpPr>
            <p:cNvPr id="116" name="Freeform 115"/>
            <p:cNvSpPr/>
            <p:nvPr/>
          </p:nvSpPr>
          <p:spPr>
            <a:xfrm rot="20423693">
              <a:off x="2828044" y="1891509"/>
              <a:ext cx="431306" cy="430140"/>
            </a:xfrm>
            <a:custGeom>
              <a:avLst/>
              <a:gdLst>
                <a:gd name="connsiteX0" fmla="*/ 0 w 2139576"/>
                <a:gd name="connsiteY0" fmla="*/ 304800 h 304800"/>
                <a:gd name="connsiteX1" fmla="*/ 2139576 w 2139576"/>
                <a:gd name="connsiteY1" fmla="*/ 0 h 304800"/>
                <a:gd name="connsiteX0" fmla="*/ 0 w 2139576"/>
                <a:gd name="connsiteY0" fmla="*/ 304800 h 304925"/>
                <a:gd name="connsiteX1" fmla="*/ 2139576 w 2139576"/>
                <a:gd name="connsiteY1" fmla="*/ 0 h 304925"/>
                <a:gd name="connsiteX0" fmla="*/ 0 w 2139576"/>
                <a:gd name="connsiteY0" fmla="*/ 304800 h 304800"/>
                <a:gd name="connsiteX1" fmla="*/ 2139576 w 2139576"/>
                <a:gd name="connsiteY1" fmla="*/ 0 h 304800"/>
                <a:gd name="connsiteX0" fmla="*/ 0 w 2169459"/>
                <a:gd name="connsiteY0" fmla="*/ 233083 h 233083"/>
                <a:gd name="connsiteX1" fmla="*/ 2169459 w 2169459"/>
                <a:gd name="connsiteY1" fmla="*/ 0 h 233083"/>
                <a:gd name="connsiteX0" fmla="*/ 0 w 1521759"/>
                <a:gd name="connsiteY0" fmla="*/ 137833 h 137833"/>
                <a:gd name="connsiteX1" fmla="*/ 1521759 w 1521759"/>
                <a:gd name="connsiteY1" fmla="*/ 0 h 137833"/>
                <a:gd name="connsiteX0" fmla="*/ 0 w 1521759"/>
                <a:gd name="connsiteY0" fmla="*/ 137833 h 141555"/>
                <a:gd name="connsiteX1" fmla="*/ 1521759 w 1521759"/>
                <a:gd name="connsiteY1" fmla="*/ 0 h 141555"/>
                <a:gd name="connsiteX0" fmla="*/ 0 w 1521759"/>
                <a:gd name="connsiteY0" fmla="*/ 327297 h 327297"/>
                <a:gd name="connsiteX1" fmla="*/ 1521759 w 1521759"/>
                <a:gd name="connsiteY1" fmla="*/ 189464 h 327297"/>
                <a:gd name="connsiteX0" fmla="*/ 0 w 1035984"/>
                <a:gd name="connsiteY0" fmla="*/ 1033183 h 1033183"/>
                <a:gd name="connsiteX1" fmla="*/ 1035984 w 1035984"/>
                <a:gd name="connsiteY1" fmla="*/ 0 h 1033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35984" h="1033183">
                  <a:moveTo>
                    <a:pt x="0" y="1033183"/>
                  </a:moveTo>
                  <a:cubicBezTo>
                    <a:pt x="24403" y="328333"/>
                    <a:pt x="322792" y="101600"/>
                    <a:pt x="1035984" y="0"/>
                  </a:cubicBezTo>
                </a:path>
              </a:pathLst>
            </a:custGeom>
            <a:noFill/>
            <a:ln w="22225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500"/>
            </a:p>
          </p:txBody>
        </p:sp>
        <p:sp>
          <p:nvSpPr>
            <p:cNvPr id="117" name="Freeform 116"/>
            <p:cNvSpPr/>
            <p:nvPr/>
          </p:nvSpPr>
          <p:spPr>
            <a:xfrm rot="15229072">
              <a:off x="2459422" y="2219330"/>
              <a:ext cx="339734" cy="549105"/>
            </a:xfrm>
            <a:custGeom>
              <a:avLst/>
              <a:gdLst>
                <a:gd name="connsiteX0" fmla="*/ 0 w 2139576"/>
                <a:gd name="connsiteY0" fmla="*/ 304800 h 304800"/>
                <a:gd name="connsiteX1" fmla="*/ 2139576 w 2139576"/>
                <a:gd name="connsiteY1" fmla="*/ 0 h 304800"/>
                <a:gd name="connsiteX0" fmla="*/ 0 w 2139576"/>
                <a:gd name="connsiteY0" fmla="*/ 304800 h 304925"/>
                <a:gd name="connsiteX1" fmla="*/ 2139576 w 2139576"/>
                <a:gd name="connsiteY1" fmla="*/ 0 h 304925"/>
                <a:gd name="connsiteX0" fmla="*/ 0 w 2139576"/>
                <a:gd name="connsiteY0" fmla="*/ 304800 h 304800"/>
                <a:gd name="connsiteX1" fmla="*/ 2139576 w 2139576"/>
                <a:gd name="connsiteY1" fmla="*/ 0 h 304800"/>
                <a:gd name="connsiteX0" fmla="*/ 0 w 2169459"/>
                <a:gd name="connsiteY0" fmla="*/ 233083 h 233083"/>
                <a:gd name="connsiteX1" fmla="*/ 2169459 w 2169459"/>
                <a:gd name="connsiteY1" fmla="*/ 0 h 233083"/>
                <a:gd name="connsiteX0" fmla="*/ 0 w 2318871"/>
                <a:gd name="connsiteY0" fmla="*/ 83671 h 84891"/>
                <a:gd name="connsiteX1" fmla="*/ 2318871 w 2318871"/>
                <a:gd name="connsiteY1" fmla="*/ 0 h 84891"/>
                <a:gd name="connsiteX0" fmla="*/ 0 w 474834"/>
                <a:gd name="connsiteY0" fmla="*/ 1147483 h 1147483"/>
                <a:gd name="connsiteX1" fmla="*/ 436282 w 474834"/>
                <a:gd name="connsiteY1" fmla="*/ 0 h 1147483"/>
                <a:gd name="connsiteX0" fmla="*/ 8618 w 444900"/>
                <a:gd name="connsiteY0" fmla="*/ 1147483 h 1147483"/>
                <a:gd name="connsiteX1" fmla="*/ 444900 w 444900"/>
                <a:gd name="connsiteY1" fmla="*/ 0 h 1147483"/>
                <a:gd name="connsiteX0" fmla="*/ 0 w 436282"/>
                <a:gd name="connsiteY0" fmla="*/ 1147483 h 1147483"/>
                <a:gd name="connsiteX1" fmla="*/ 436282 w 436282"/>
                <a:gd name="connsiteY1" fmla="*/ 0 h 1147483"/>
                <a:gd name="connsiteX0" fmla="*/ 0 w 293407"/>
                <a:gd name="connsiteY0" fmla="*/ 1318933 h 1318933"/>
                <a:gd name="connsiteX1" fmla="*/ 293407 w 293407"/>
                <a:gd name="connsiteY1" fmla="*/ 0 h 1318933"/>
                <a:gd name="connsiteX0" fmla="*/ 320102 w 613509"/>
                <a:gd name="connsiteY0" fmla="*/ 1318933 h 1318933"/>
                <a:gd name="connsiteX1" fmla="*/ 613509 w 613509"/>
                <a:gd name="connsiteY1" fmla="*/ 0 h 1318933"/>
                <a:gd name="connsiteX0" fmla="*/ 352512 w 645919"/>
                <a:gd name="connsiteY0" fmla="*/ 1318933 h 1318933"/>
                <a:gd name="connsiteX1" fmla="*/ 645919 w 645919"/>
                <a:gd name="connsiteY1" fmla="*/ 0 h 1318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5919" h="1318933">
                  <a:moveTo>
                    <a:pt x="352512" y="1318933"/>
                  </a:moveTo>
                  <a:cubicBezTo>
                    <a:pt x="-328496" y="337671"/>
                    <a:pt x="92224" y="159123"/>
                    <a:pt x="645919" y="0"/>
                  </a:cubicBezTo>
                </a:path>
              </a:pathLst>
            </a:custGeom>
            <a:noFill/>
            <a:ln w="22225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500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2802890" y="2577201"/>
              <a:ext cx="3497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2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f</a:t>
              </a:r>
              <a:r>
                <a:rPr lang="en-GB" sz="2000" baseline="-25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</a:t>
              </a:r>
              <a:endParaRPr lang="en-GB" sz="20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3165895" y="1506499"/>
              <a:ext cx="3497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2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f</a:t>
              </a:r>
              <a:r>
                <a:rPr lang="en-GB" sz="2000" baseline="-25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2</a:t>
              </a:r>
              <a:endParaRPr lang="en-GB" sz="20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3817873" y="2399137"/>
              <a:ext cx="141909" cy="1614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500" dirty="0"/>
                <a:t>P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738903" y="2082442"/>
              <a:ext cx="138706" cy="1614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500" dirty="0"/>
                <a:t>T</a:t>
              </a:r>
            </a:p>
          </p:txBody>
        </p:sp>
        <p:sp>
          <p:nvSpPr>
            <p:cNvPr id="141" name="Freeform 140"/>
            <p:cNvSpPr/>
            <p:nvPr/>
          </p:nvSpPr>
          <p:spPr>
            <a:xfrm rot="19391972">
              <a:off x="2515304" y="3916710"/>
              <a:ext cx="906105" cy="633007"/>
            </a:xfrm>
            <a:custGeom>
              <a:avLst/>
              <a:gdLst>
                <a:gd name="connsiteX0" fmla="*/ 51274 w 51274"/>
                <a:gd name="connsiteY0" fmla="*/ 2914116 h 2914116"/>
                <a:gd name="connsiteX1" fmla="*/ 0 w 51274"/>
                <a:gd name="connsiteY1" fmla="*/ 0 h 2914116"/>
                <a:gd name="connsiteX0" fmla="*/ 34182 w 34182"/>
                <a:gd name="connsiteY0" fmla="*/ 2905570 h 2905570"/>
                <a:gd name="connsiteX1" fmla="*/ 0 w 34182"/>
                <a:gd name="connsiteY1" fmla="*/ 0 h 2905570"/>
                <a:gd name="connsiteX0" fmla="*/ 1834520 w 1834520"/>
                <a:gd name="connsiteY0" fmla="*/ 2905570 h 2905570"/>
                <a:gd name="connsiteX1" fmla="*/ 1800338 w 1834520"/>
                <a:gd name="connsiteY1" fmla="*/ 0 h 2905570"/>
                <a:gd name="connsiteX0" fmla="*/ 3055229 w 3055229"/>
                <a:gd name="connsiteY0" fmla="*/ 2905570 h 2905570"/>
                <a:gd name="connsiteX1" fmla="*/ 3021047 w 3055229"/>
                <a:gd name="connsiteY1" fmla="*/ 0 h 2905570"/>
                <a:gd name="connsiteX0" fmla="*/ 3490101 w 3490101"/>
                <a:gd name="connsiteY0" fmla="*/ 3307222 h 3307222"/>
                <a:gd name="connsiteX1" fmla="*/ 2652614 w 3490101"/>
                <a:gd name="connsiteY1" fmla="*/ 0 h 3307222"/>
                <a:gd name="connsiteX0" fmla="*/ 3237659 w 3237659"/>
                <a:gd name="connsiteY0" fmla="*/ 3768695 h 3768695"/>
                <a:gd name="connsiteX1" fmla="*/ 2853099 w 3237659"/>
                <a:gd name="connsiteY1" fmla="*/ 0 h 3768695"/>
                <a:gd name="connsiteX0" fmla="*/ 2820564 w 2820564"/>
                <a:gd name="connsiteY0" fmla="*/ 3768695 h 3768695"/>
                <a:gd name="connsiteX1" fmla="*/ 2436004 w 2820564"/>
                <a:gd name="connsiteY1" fmla="*/ 0 h 3768695"/>
                <a:gd name="connsiteX0" fmla="*/ 2143198 w 2143198"/>
                <a:gd name="connsiteY0" fmla="*/ 3768695 h 3768695"/>
                <a:gd name="connsiteX1" fmla="*/ 1758638 w 2143198"/>
                <a:gd name="connsiteY1" fmla="*/ 0 h 3768695"/>
                <a:gd name="connsiteX0" fmla="*/ 1979754 w 1979754"/>
                <a:gd name="connsiteY0" fmla="*/ 3725966 h 3725966"/>
                <a:gd name="connsiteX1" fmla="*/ 1919934 w 1979754"/>
                <a:gd name="connsiteY1" fmla="*/ 0 h 3725966"/>
                <a:gd name="connsiteX0" fmla="*/ 1859804 w 1859804"/>
                <a:gd name="connsiteY0" fmla="*/ 3725966 h 3725966"/>
                <a:gd name="connsiteX1" fmla="*/ 1799984 w 1859804"/>
                <a:gd name="connsiteY1" fmla="*/ 0 h 3725966"/>
                <a:gd name="connsiteX0" fmla="*/ 1621505 w 2075662"/>
                <a:gd name="connsiteY0" fmla="*/ 3415189 h 3415189"/>
                <a:gd name="connsiteX1" fmla="*/ 2075662 w 2075662"/>
                <a:gd name="connsiteY1" fmla="*/ 0 h 3415189"/>
                <a:gd name="connsiteX0" fmla="*/ 1354086 w 1808243"/>
                <a:gd name="connsiteY0" fmla="*/ 3415189 h 3415189"/>
                <a:gd name="connsiteX1" fmla="*/ 1808243 w 1808243"/>
                <a:gd name="connsiteY1" fmla="*/ 0 h 3415189"/>
                <a:gd name="connsiteX0" fmla="*/ 2272394 w 2272394"/>
                <a:gd name="connsiteY0" fmla="*/ 2329339 h 2329339"/>
                <a:gd name="connsiteX1" fmla="*/ 1193026 w 2272394"/>
                <a:gd name="connsiteY1" fmla="*/ 0 h 2329339"/>
                <a:gd name="connsiteX0" fmla="*/ 1336495 w 1336495"/>
                <a:gd name="connsiteY0" fmla="*/ 2329339 h 2329339"/>
                <a:gd name="connsiteX1" fmla="*/ 257127 w 1336495"/>
                <a:gd name="connsiteY1" fmla="*/ 0 h 2329339"/>
                <a:gd name="connsiteX0" fmla="*/ 1342432 w 1342432"/>
                <a:gd name="connsiteY0" fmla="*/ 967264 h 967264"/>
                <a:gd name="connsiteX1" fmla="*/ 253539 w 1342432"/>
                <a:gd name="connsiteY1" fmla="*/ 0 h 967264"/>
                <a:gd name="connsiteX0" fmla="*/ 1230547 w 1230547"/>
                <a:gd name="connsiteY0" fmla="*/ 967936 h 967936"/>
                <a:gd name="connsiteX1" fmla="*/ 141654 w 1230547"/>
                <a:gd name="connsiteY1" fmla="*/ 672 h 967936"/>
                <a:gd name="connsiteX0" fmla="*/ 1088893 w 1088893"/>
                <a:gd name="connsiteY0" fmla="*/ 967264 h 967264"/>
                <a:gd name="connsiteX1" fmla="*/ 0 w 1088893"/>
                <a:gd name="connsiteY1" fmla="*/ 0 h 967264"/>
                <a:gd name="connsiteX0" fmla="*/ 1088893 w 1088893"/>
                <a:gd name="connsiteY0" fmla="*/ 967264 h 967264"/>
                <a:gd name="connsiteX1" fmla="*/ 0 w 1088893"/>
                <a:gd name="connsiteY1" fmla="*/ 0 h 967264"/>
                <a:gd name="connsiteX0" fmla="*/ 1088893 w 1088893"/>
                <a:gd name="connsiteY0" fmla="*/ 967264 h 967264"/>
                <a:gd name="connsiteX1" fmla="*/ 0 w 1088893"/>
                <a:gd name="connsiteY1" fmla="*/ 0 h 967264"/>
                <a:gd name="connsiteX0" fmla="*/ 1088893 w 1088893"/>
                <a:gd name="connsiteY0" fmla="*/ 967264 h 967264"/>
                <a:gd name="connsiteX1" fmla="*/ 0 w 1088893"/>
                <a:gd name="connsiteY1" fmla="*/ 0 h 967264"/>
                <a:gd name="connsiteX0" fmla="*/ 1078845 w 1078845"/>
                <a:gd name="connsiteY0" fmla="*/ 937119 h 937119"/>
                <a:gd name="connsiteX1" fmla="*/ 0 w 1078845"/>
                <a:gd name="connsiteY1" fmla="*/ 0 h 937119"/>
                <a:gd name="connsiteX0" fmla="*/ 1078934 w 1078934"/>
                <a:gd name="connsiteY0" fmla="*/ 937119 h 937119"/>
                <a:gd name="connsiteX1" fmla="*/ 89 w 1078934"/>
                <a:gd name="connsiteY1" fmla="*/ 0 h 937119"/>
                <a:gd name="connsiteX0" fmla="*/ 1078910 w 1078910"/>
                <a:gd name="connsiteY0" fmla="*/ 937119 h 937119"/>
                <a:gd name="connsiteX1" fmla="*/ 65 w 1078910"/>
                <a:gd name="connsiteY1" fmla="*/ 0 h 937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78910" h="937119">
                  <a:moveTo>
                    <a:pt x="1078910" y="937119"/>
                  </a:moveTo>
                  <a:cubicBezTo>
                    <a:pt x="111942" y="304903"/>
                    <a:pt x="-3180" y="476"/>
                    <a:pt x="65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500" dirty="0"/>
            </a:p>
          </p:txBody>
        </p:sp>
        <p:cxnSp>
          <p:nvCxnSpPr>
            <p:cNvPr id="51" name="Straight Connector 50"/>
            <p:cNvCxnSpPr/>
            <p:nvPr/>
          </p:nvCxnSpPr>
          <p:spPr>
            <a:xfrm flipH="1">
              <a:off x="2597395" y="1680911"/>
              <a:ext cx="3206" cy="1386793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>
              <a:off x="2602776" y="3664245"/>
              <a:ext cx="1426" cy="1255936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TextBox 142"/>
            <p:cNvSpPr txBox="1"/>
            <p:nvPr/>
          </p:nvSpPr>
          <p:spPr>
            <a:xfrm>
              <a:off x="2408672" y="3134543"/>
              <a:ext cx="3930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/>
                <a:t>R</a:t>
              </a:r>
              <a:r>
                <a:rPr lang="en-AU" baseline="-25000" dirty="0"/>
                <a:t>B</a:t>
              </a:r>
              <a:endParaRPr lang="en-GB" baseline="-25000" dirty="0"/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277774" y="1725741"/>
              <a:ext cx="1324593" cy="34163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AU" dirty="0"/>
                <a:t>Before R</a:t>
              </a:r>
              <a:r>
                <a:rPr lang="en-AU" baseline="-25000" dirty="0"/>
                <a:t>B</a:t>
              </a:r>
            </a:p>
            <a:p>
              <a:pPr algn="ctr"/>
              <a:r>
                <a:rPr lang="en-AU" dirty="0"/>
                <a:t>→ </a:t>
              </a:r>
              <a:endParaRPr lang="en-AU" baseline="-25000" dirty="0"/>
            </a:p>
            <a:p>
              <a:pPr algn="ctr"/>
              <a:r>
                <a:rPr lang="en-AU" dirty="0"/>
                <a:t>Fusion</a:t>
              </a:r>
            </a:p>
            <a:p>
              <a:pPr algn="ctr"/>
              <a:r>
                <a:rPr lang="en-AU" dirty="0"/>
                <a:t>Suppression</a:t>
              </a:r>
            </a:p>
            <a:p>
              <a:pPr algn="ctr"/>
              <a:endParaRPr lang="en-AU" dirty="0"/>
            </a:p>
            <a:p>
              <a:pPr algn="ctr"/>
              <a:endParaRPr lang="en-AU" dirty="0"/>
            </a:p>
            <a:p>
              <a:pPr algn="ctr"/>
              <a:r>
                <a:rPr lang="en-AU" dirty="0"/>
                <a:t>After R</a:t>
              </a:r>
              <a:r>
                <a:rPr lang="en-AU" baseline="-25000" dirty="0"/>
                <a:t>B</a:t>
              </a:r>
            </a:p>
            <a:p>
              <a:pPr algn="ctr"/>
              <a:r>
                <a:rPr lang="en-AU" dirty="0"/>
                <a:t>→ </a:t>
              </a:r>
              <a:endParaRPr lang="en-AU" baseline="-25000" dirty="0"/>
            </a:p>
            <a:p>
              <a:pPr algn="ctr"/>
              <a:r>
                <a:rPr lang="en-AU" dirty="0"/>
                <a:t>Cannot</a:t>
              </a:r>
            </a:p>
            <a:p>
              <a:pPr algn="ctr"/>
              <a:r>
                <a:rPr lang="en-AU" dirty="0"/>
                <a:t>prevent</a:t>
              </a:r>
            </a:p>
            <a:p>
              <a:pPr algn="ctr"/>
              <a:r>
                <a:rPr lang="en-AU" dirty="0"/>
                <a:t>fusion</a:t>
              </a:r>
              <a:endParaRPr lang="en-GB" dirty="0"/>
            </a:p>
            <a:p>
              <a:pPr algn="ctr"/>
              <a:endParaRPr lang="en-GB" dirty="0"/>
            </a:p>
          </p:txBody>
        </p:sp>
        <p:sp>
          <p:nvSpPr>
            <p:cNvPr id="144" name="Freeform 143"/>
            <p:cNvSpPr/>
            <p:nvPr/>
          </p:nvSpPr>
          <p:spPr>
            <a:xfrm rot="9317843">
              <a:off x="2199744" y="3876535"/>
              <a:ext cx="306309" cy="380161"/>
            </a:xfrm>
            <a:custGeom>
              <a:avLst/>
              <a:gdLst>
                <a:gd name="connsiteX0" fmla="*/ 0 w 2139576"/>
                <a:gd name="connsiteY0" fmla="*/ 304800 h 304800"/>
                <a:gd name="connsiteX1" fmla="*/ 2139576 w 2139576"/>
                <a:gd name="connsiteY1" fmla="*/ 0 h 304800"/>
                <a:gd name="connsiteX0" fmla="*/ 0 w 2139576"/>
                <a:gd name="connsiteY0" fmla="*/ 304800 h 304925"/>
                <a:gd name="connsiteX1" fmla="*/ 2139576 w 2139576"/>
                <a:gd name="connsiteY1" fmla="*/ 0 h 304925"/>
                <a:gd name="connsiteX0" fmla="*/ 0 w 2139576"/>
                <a:gd name="connsiteY0" fmla="*/ 304800 h 304800"/>
                <a:gd name="connsiteX1" fmla="*/ 2139576 w 2139576"/>
                <a:gd name="connsiteY1" fmla="*/ 0 h 304800"/>
                <a:gd name="connsiteX0" fmla="*/ 0 w 2169459"/>
                <a:gd name="connsiteY0" fmla="*/ 233083 h 233083"/>
                <a:gd name="connsiteX1" fmla="*/ 2169459 w 2169459"/>
                <a:gd name="connsiteY1" fmla="*/ 0 h 233083"/>
                <a:gd name="connsiteX0" fmla="*/ 0 w 1521759"/>
                <a:gd name="connsiteY0" fmla="*/ 137833 h 137833"/>
                <a:gd name="connsiteX1" fmla="*/ 1521759 w 1521759"/>
                <a:gd name="connsiteY1" fmla="*/ 0 h 137833"/>
                <a:gd name="connsiteX0" fmla="*/ 0 w 1521759"/>
                <a:gd name="connsiteY0" fmla="*/ 137833 h 141555"/>
                <a:gd name="connsiteX1" fmla="*/ 1521759 w 1521759"/>
                <a:gd name="connsiteY1" fmla="*/ 0 h 141555"/>
                <a:gd name="connsiteX0" fmla="*/ 0 w 1521759"/>
                <a:gd name="connsiteY0" fmla="*/ 327297 h 327297"/>
                <a:gd name="connsiteX1" fmla="*/ 1521759 w 1521759"/>
                <a:gd name="connsiteY1" fmla="*/ 189464 h 327297"/>
                <a:gd name="connsiteX0" fmla="*/ 0 w 1035984"/>
                <a:gd name="connsiteY0" fmla="*/ 1033183 h 1033183"/>
                <a:gd name="connsiteX1" fmla="*/ 1035984 w 1035984"/>
                <a:gd name="connsiteY1" fmla="*/ 0 h 1033183"/>
                <a:gd name="connsiteX0" fmla="*/ 1019993 w 1020274"/>
                <a:gd name="connsiteY0" fmla="*/ 784980 h 784981"/>
                <a:gd name="connsiteX1" fmla="*/ 185784 w 1020274"/>
                <a:gd name="connsiteY1" fmla="*/ 0 h 784981"/>
                <a:gd name="connsiteX0" fmla="*/ 1722894 w 1722894"/>
                <a:gd name="connsiteY0" fmla="*/ 784980 h 917242"/>
                <a:gd name="connsiteX1" fmla="*/ 888685 w 1722894"/>
                <a:gd name="connsiteY1" fmla="*/ 0 h 917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22894" h="917242">
                  <a:moveTo>
                    <a:pt x="1722894" y="784980"/>
                  </a:moveTo>
                  <a:cubicBezTo>
                    <a:pt x="-1036001" y="1311798"/>
                    <a:pt x="175493" y="101600"/>
                    <a:pt x="888685" y="0"/>
                  </a:cubicBezTo>
                </a:path>
              </a:pathLst>
            </a:custGeom>
            <a:noFill/>
            <a:ln w="22225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500"/>
            </a:p>
          </p:txBody>
        </p:sp>
        <p:sp>
          <p:nvSpPr>
            <p:cNvPr id="146" name="Freeform 145"/>
            <p:cNvSpPr/>
            <p:nvPr/>
          </p:nvSpPr>
          <p:spPr>
            <a:xfrm rot="15481435">
              <a:off x="2033693" y="4155480"/>
              <a:ext cx="445365" cy="319869"/>
            </a:xfrm>
            <a:custGeom>
              <a:avLst/>
              <a:gdLst>
                <a:gd name="connsiteX0" fmla="*/ 0 w 2139576"/>
                <a:gd name="connsiteY0" fmla="*/ 304800 h 304800"/>
                <a:gd name="connsiteX1" fmla="*/ 2139576 w 2139576"/>
                <a:gd name="connsiteY1" fmla="*/ 0 h 304800"/>
                <a:gd name="connsiteX0" fmla="*/ 0 w 2139576"/>
                <a:gd name="connsiteY0" fmla="*/ 304800 h 304925"/>
                <a:gd name="connsiteX1" fmla="*/ 2139576 w 2139576"/>
                <a:gd name="connsiteY1" fmla="*/ 0 h 304925"/>
                <a:gd name="connsiteX0" fmla="*/ 0 w 2139576"/>
                <a:gd name="connsiteY0" fmla="*/ 304800 h 304800"/>
                <a:gd name="connsiteX1" fmla="*/ 2139576 w 2139576"/>
                <a:gd name="connsiteY1" fmla="*/ 0 h 304800"/>
                <a:gd name="connsiteX0" fmla="*/ 0 w 2169459"/>
                <a:gd name="connsiteY0" fmla="*/ 233083 h 233083"/>
                <a:gd name="connsiteX1" fmla="*/ 2169459 w 2169459"/>
                <a:gd name="connsiteY1" fmla="*/ 0 h 233083"/>
                <a:gd name="connsiteX0" fmla="*/ 0 w 2318871"/>
                <a:gd name="connsiteY0" fmla="*/ 83671 h 84891"/>
                <a:gd name="connsiteX1" fmla="*/ 2318871 w 2318871"/>
                <a:gd name="connsiteY1" fmla="*/ 0 h 84891"/>
                <a:gd name="connsiteX0" fmla="*/ 0 w 474834"/>
                <a:gd name="connsiteY0" fmla="*/ 1147483 h 1147483"/>
                <a:gd name="connsiteX1" fmla="*/ 436282 w 474834"/>
                <a:gd name="connsiteY1" fmla="*/ 0 h 1147483"/>
                <a:gd name="connsiteX0" fmla="*/ 8618 w 444900"/>
                <a:gd name="connsiteY0" fmla="*/ 1147483 h 1147483"/>
                <a:gd name="connsiteX1" fmla="*/ 444900 w 444900"/>
                <a:gd name="connsiteY1" fmla="*/ 0 h 1147483"/>
                <a:gd name="connsiteX0" fmla="*/ 0 w 436282"/>
                <a:gd name="connsiteY0" fmla="*/ 1147483 h 1147483"/>
                <a:gd name="connsiteX1" fmla="*/ 436282 w 436282"/>
                <a:gd name="connsiteY1" fmla="*/ 0 h 1147483"/>
                <a:gd name="connsiteX0" fmla="*/ 0 w 293407"/>
                <a:gd name="connsiteY0" fmla="*/ 1318933 h 1318933"/>
                <a:gd name="connsiteX1" fmla="*/ 293407 w 293407"/>
                <a:gd name="connsiteY1" fmla="*/ 0 h 1318933"/>
                <a:gd name="connsiteX0" fmla="*/ 320102 w 613509"/>
                <a:gd name="connsiteY0" fmla="*/ 1318933 h 1318933"/>
                <a:gd name="connsiteX1" fmla="*/ 613509 w 613509"/>
                <a:gd name="connsiteY1" fmla="*/ 0 h 1318933"/>
                <a:gd name="connsiteX0" fmla="*/ 352512 w 645919"/>
                <a:gd name="connsiteY0" fmla="*/ 1318933 h 1318933"/>
                <a:gd name="connsiteX1" fmla="*/ 645919 w 645919"/>
                <a:gd name="connsiteY1" fmla="*/ 0 h 1318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5919" h="1318933">
                  <a:moveTo>
                    <a:pt x="352512" y="1318933"/>
                  </a:moveTo>
                  <a:cubicBezTo>
                    <a:pt x="-328496" y="337671"/>
                    <a:pt x="92224" y="159123"/>
                    <a:pt x="645919" y="0"/>
                  </a:cubicBezTo>
                </a:path>
              </a:pathLst>
            </a:custGeom>
            <a:noFill/>
            <a:ln w="22225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50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930789" y="4408212"/>
              <a:ext cx="3497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2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f</a:t>
              </a:r>
              <a:r>
                <a:rPr lang="en-GB" sz="2000" baseline="-25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</a:t>
              </a:r>
              <a:endParaRPr lang="en-GB" sz="20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2220886" y="3431745"/>
              <a:ext cx="3497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2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f</a:t>
              </a:r>
              <a:r>
                <a:rPr lang="en-GB" sz="2000" baseline="-25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2</a:t>
              </a:r>
              <a:endParaRPr lang="en-GB" sz="2000" baseline="-25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51" name="TextBox 150"/>
          <p:cNvSpPr txBox="1"/>
          <p:nvPr/>
        </p:nvSpPr>
        <p:spPr>
          <a:xfrm>
            <a:off x="5060762" y="936371"/>
            <a:ext cx="3531352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Narrow, Long-lived states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Appear as peaks in relative energy distribution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Not expected to reduce fusion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r>
              <a:rPr lang="en-GB" sz="2000" dirty="0"/>
              <a:t>Wide, short-lived states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….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500" dirty="0"/>
          </a:p>
        </p:txBody>
      </p:sp>
    </p:spTree>
    <p:extLst>
      <p:ext uri="{BB962C8B-B14F-4D97-AF65-F5344CB8AC3E}">
        <p14:creationId xmlns:p14="http://schemas.microsoft.com/office/powerpoint/2010/main" val="17822085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Parameters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aseline="30000" dirty="0"/>
              <a:t>7</a:t>
            </a:r>
            <a:r>
              <a:rPr lang="en-US" sz="2400" dirty="0"/>
              <a:t>Li → </a:t>
            </a:r>
            <a:r>
              <a:rPr lang="el-GR" sz="2400" dirty="0"/>
              <a:t>α</a:t>
            </a:r>
            <a:r>
              <a:rPr lang="en-US" sz="2400" dirty="0"/>
              <a:t>+t (direct breakup)</a:t>
            </a:r>
          </a:p>
          <a:p>
            <a:pPr lvl="1"/>
            <a:r>
              <a:rPr lang="en-US" sz="2066" i="1" dirty="0"/>
              <a:t>Assumed fast (L=0 [</a:t>
            </a:r>
            <a:r>
              <a:rPr lang="en-US" sz="2066" i="1" dirty="0" err="1"/>
              <a:t>Kalkal</a:t>
            </a:r>
            <a:r>
              <a:rPr lang="en-US" sz="2066" i="1" dirty="0"/>
              <a:t> et al., PRC (2016)]</a:t>
            </a:r>
          </a:p>
          <a:p>
            <a:pPr marL="0" indent="0">
              <a:buNone/>
            </a:pPr>
            <a:r>
              <a:rPr lang="en-US" sz="2400" baseline="30000" dirty="0"/>
              <a:t>7</a:t>
            </a:r>
            <a:r>
              <a:rPr lang="en-US" sz="2400" dirty="0"/>
              <a:t>Li → </a:t>
            </a:r>
            <a:r>
              <a:rPr lang="en-US" sz="2400" baseline="30000" dirty="0"/>
              <a:t>8</a:t>
            </a:r>
            <a:r>
              <a:rPr lang="en-US" sz="2400" dirty="0"/>
              <a:t>Be → </a:t>
            </a:r>
            <a:r>
              <a:rPr lang="el-GR" sz="2400" dirty="0"/>
              <a:t>α</a:t>
            </a:r>
            <a:r>
              <a:rPr lang="en-US" sz="2400" dirty="0"/>
              <a:t>+</a:t>
            </a:r>
            <a:r>
              <a:rPr lang="el-GR" sz="2400" dirty="0"/>
              <a:t>α</a:t>
            </a:r>
            <a:r>
              <a:rPr lang="en-US" sz="2400" dirty="0"/>
              <a:t> (proton pickup)</a:t>
            </a:r>
          </a:p>
          <a:p>
            <a:pPr lvl="1"/>
            <a:r>
              <a:rPr lang="en-US" sz="2066" i="1" dirty="0"/>
              <a:t>0</a:t>
            </a:r>
            <a:r>
              <a:rPr lang="en-US" sz="2066" i="1" baseline="30000" dirty="0"/>
              <a:t>+</a:t>
            </a:r>
            <a:r>
              <a:rPr lang="en-US" sz="2066" i="1" dirty="0"/>
              <a:t> and 2</a:t>
            </a:r>
            <a:r>
              <a:rPr lang="en-US" sz="2066" i="1" baseline="30000" dirty="0"/>
              <a:t>+</a:t>
            </a:r>
            <a:r>
              <a:rPr lang="en-US" sz="2066" i="1" dirty="0"/>
              <a:t> [Cook et al., PRC (2016)]</a:t>
            </a:r>
          </a:p>
          <a:p>
            <a:pPr marL="0" indent="0">
              <a:buNone/>
            </a:pPr>
            <a:r>
              <a:rPr lang="en-US" sz="2400" baseline="30000" dirty="0"/>
              <a:t>7</a:t>
            </a:r>
            <a:r>
              <a:rPr lang="en-US" sz="2400" dirty="0"/>
              <a:t>Li → </a:t>
            </a:r>
            <a:r>
              <a:rPr lang="en-US" sz="2400" baseline="30000" dirty="0"/>
              <a:t>6</a:t>
            </a:r>
            <a:r>
              <a:rPr lang="en-US" sz="2400" dirty="0"/>
              <a:t>Li → </a:t>
            </a:r>
            <a:r>
              <a:rPr lang="el-GR" sz="2400" dirty="0"/>
              <a:t>α</a:t>
            </a:r>
            <a:r>
              <a:rPr lang="en-US" sz="2400" dirty="0"/>
              <a:t>+d (neutron stripping)</a:t>
            </a:r>
          </a:p>
          <a:p>
            <a:pPr lvl="1"/>
            <a:r>
              <a:rPr lang="en-US" sz="2066" i="1" dirty="0"/>
              <a:t>3</a:t>
            </a:r>
            <a:r>
              <a:rPr lang="en-US" sz="2066" i="1" baseline="30000" dirty="0"/>
              <a:t>+</a:t>
            </a:r>
            <a:r>
              <a:rPr lang="en-US" sz="2066" i="1" dirty="0"/>
              <a:t> [</a:t>
            </a:r>
            <a:r>
              <a:rPr lang="en-US" sz="2066" i="1" dirty="0" err="1"/>
              <a:t>Kalkal</a:t>
            </a:r>
            <a:r>
              <a:rPr lang="en-US" sz="2066" i="1" dirty="0"/>
              <a:t> et al., PRC (2016)]</a:t>
            </a:r>
          </a:p>
          <a:p>
            <a:pPr marL="0" indent="0">
              <a:buNone/>
            </a:pPr>
            <a:r>
              <a:rPr lang="en-US" sz="2400" baseline="30000" dirty="0"/>
              <a:t>7</a:t>
            </a:r>
            <a:r>
              <a:rPr lang="en-US" sz="2400" dirty="0"/>
              <a:t>Li → </a:t>
            </a:r>
            <a:r>
              <a:rPr lang="en-US" sz="2400" baseline="30000" dirty="0"/>
              <a:t>5</a:t>
            </a:r>
            <a:r>
              <a:rPr lang="en-US" sz="2400" dirty="0"/>
              <a:t>Li → </a:t>
            </a:r>
            <a:r>
              <a:rPr lang="el-GR" sz="2400" dirty="0"/>
              <a:t>α</a:t>
            </a:r>
            <a:r>
              <a:rPr lang="en-US" sz="2400" dirty="0"/>
              <a:t>+p (two-neutron stripping)</a:t>
            </a:r>
          </a:p>
          <a:p>
            <a:pPr lvl="1"/>
            <a:r>
              <a:rPr lang="en-US" sz="2066" i="1" dirty="0"/>
              <a:t>3/2</a:t>
            </a:r>
            <a:r>
              <a:rPr lang="en-US" sz="2066" i="1" baseline="30000" dirty="0"/>
              <a:t>+ </a:t>
            </a:r>
            <a:r>
              <a:rPr lang="el-GR" sz="2066" i="1" dirty="0">
                <a:cs typeface="Times New Roman" panose="02020603050405020304" pitchFamily="18" charset="0"/>
              </a:rPr>
              <a:t>Γ</a:t>
            </a:r>
            <a:r>
              <a:rPr lang="en-US" sz="2066" i="1" dirty="0">
                <a:cs typeface="Times New Roman" panose="02020603050405020304" pitchFamily="18" charset="0"/>
              </a:rPr>
              <a:t>=1.9 MeV [Tilley et al., XXXX]</a:t>
            </a:r>
            <a:endParaRPr lang="en-US" sz="2066" i="1" baseline="300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42407865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21E60-9AF9-4136-A5DC-495D77410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don’t we know?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A86A3-6AF5-44DA-9787-5D6894103A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What don’t we know is an important point…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27370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Classical Dynamical Models</a:t>
            </a:r>
            <a:endParaRPr lang="en-GB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122766" y="3257300"/>
            <a:ext cx="678180" cy="914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354746" flipV="1">
            <a:off x="6822759" y="3982284"/>
            <a:ext cx="375511" cy="422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2800946" y="3104900"/>
            <a:ext cx="640080" cy="1524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354746" flipV="1">
            <a:off x="6478675" y="4071187"/>
            <a:ext cx="354415" cy="703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3441026" y="2922021"/>
            <a:ext cx="525780" cy="1828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354746" flipV="1">
            <a:off x="6180251" y="4184347"/>
            <a:ext cx="291127" cy="844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974429" y="2756959"/>
            <a:ext cx="446553" cy="1650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5883463" y="4287811"/>
            <a:ext cx="299282" cy="1247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436814" y="2574131"/>
            <a:ext cx="423427" cy="1820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5659442" y="4412561"/>
            <a:ext cx="227184" cy="1143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847956" y="2392835"/>
            <a:ext cx="388282" cy="1892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5497221" y="4504854"/>
            <a:ext cx="188619" cy="1051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1074420" y="3723654"/>
            <a:ext cx="6995160" cy="7751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1177309" y="3353734"/>
            <a:ext cx="945457" cy="370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7199425" y="3877866"/>
            <a:ext cx="638697" cy="782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5774806" y="988151"/>
            <a:ext cx="51598" cy="3338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6961264" y="1535988"/>
            <a:ext cx="493473" cy="2605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V="1">
            <a:off x="5826404" y="726888"/>
            <a:ext cx="126226" cy="27344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V="1">
            <a:off x="7465073" y="1216648"/>
            <a:ext cx="519908" cy="32247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5567126" y="2078059"/>
            <a:ext cx="264705" cy="156651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>
            <a:off x="5147490" y="4708775"/>
            <a:ext cx="185607" cy="128347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5826404" y="1921015"/>
            <a:ext cx="258567" cy="160169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>
            <a:off x="4999627" y="4837122"/>
            <a:ext cx="147864" cy="14292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5765867" y="1324351"/>
            <a:ext cx="4533" cy="29079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6605311" y="1783416"/>
            <a:ext cx="370953" cy="1187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H="1">
            <a:off x="4712378" y="5126489"/>
            <a:ext cx="147865" cy="163621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144099" y="2893935"/>
            <a:ext cx="437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baseline="30000" dirty="0"/>
              <a:t>7</a:t>
            </a:r>
            <a:r>
              <a:rPr lang="en-AU" sz="2000" dirty="0"/>
              <a:t>Li</a:t>
            </a:r>
            <a:endParaRPr lang="en-GB" sz="2000" dirty="0"/>
          </a:p>
        </p:txBody>
      </p:sp>
      <p:sp>
        <p:nvSpPr>
          <p:cNvPr id="94" name="TextBox 93"/>
          <p:cNvSpPr txBox="1"/>
          <p:nvPr/>
        </p:nvSpPr>
        <p:spPr>
          <a:xfrm>
            <a:off x="7542139" y="3985518"/>
            <a:ext cx="6431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baseline="30000" dirty="0"/>
              <a:t>209</a:t>
            </a:r>
            <a:r>
              <a:rPr lang="en-AU" sz="2000" dirty="0"/>
              <a:t>Bi</a:t>
            </a:r>
            <a:endParaRPr lang="en-GB" sz="2000" dirty="0"/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5240036" y="2235791"/>
            <a:ext cx="316667" cy="15395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H="1">
            <a:off x="5321190" y="4593486"/>
            <a:ext cx="190950" cy="115289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4663323" y="2034655"/>
            <a:ext cx="437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baseline="30000" dirty="0">
                <a:solidFill>
                  <a:srgbClr val="00B0F0"/>
                </a:solidFill>
              </a:rPr>
              <a:t>5</a:t>
            </a:r>
            <a:r>
              <a:rPr lang="en-AU" sz="2000" dirty="0">
                <a:solidFill>
                  <a:srgbClr val="00B0F0"/>
                </a:solidFill>
              </a:rPr>
              <a:t>Li</a:t>
            </a:r>
            <a:endParaRPr lang="en-GB" sz="2000" dirty="0">
              <a:solidFill>
                <a:srgbClr val="00B0F0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663323" y="4212506"/>
            <a:ext cx="6431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baseline="30000" dirty="0">
                <a:solidFill>
                  <a:srgbClr val="00B0F0"/>
                </a:solidFill>
              </a:rPr>
              <a:t>211</a:t>
            </a:r>
            <a:r>
              <a:rPr lang="en-AU" sz="2000" dirty="0">
                <a:solidFill>
                  <a:srgbClr val="00B0F0"/>
                </a:solidFill>
              </a:rPr>
              <a:t>Bi</a:t>
            </a:r>
            <a:endParaRPr lang="en-GB" sz="2000" dirty="0">
              <a:solidFill>
                <a:srgbClr val="00B0F0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4984885" y="2704516"/>
            <a:ext cx="1019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>
                <a:solidFill>
                  <a:srgbClr val="00B0F0"/>
                </a:solidFill>
              </a:rPr>
              <a:t>Reaction</a:t>
            </a:r>
            <a:endParaRPr lang="en-GB" sz="1500" b="1" dirty="0">
              <a:solidFill>
                <a:srgbClr val="00B0F0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6032057" y="1259285"/>
            <a:ext cx="759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>
                <a:solidFill>
                  <a:srgbClr val="FF0000"/>
                </a:solidFill>
              </a:rPr>
              <a:t>Decay</a:t>
            </a:r>
            <a:endParaRPr lang="en-GB" sz="15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8509" y="1888026"/>
            <a:ext cx="18821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Stochastically sample impact parameters</a:t>
            </a:r>
            <a:endParaRPr lang="en-GB" dirty="0"/>
          </a:p>
        </p:txBody>
      </p:sp>
      <p:cxnSp>
        <p:nvCxnSpPr>
          <p:cNvPr id="48" name="Straight Arrow Connector 47"/>
          <p:cNvCxnSpPr/>
          <p:nvPr/>
        </p:nvCxnSpPr>
        <p:spPr>
          <a:xfrm flipH="1" flipV="1">
            <a:off x="5770400" y="1619891"/>
            <a:ext cx="33315" cy="2340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6325369" y="1905959"/>
            <a:ext cx="286562" cy="555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>
            <a:off x="4860241" y="4974019"/>
            <a:ext cx="139387" cy="16106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5384275" y="1588487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>
                <a:solidFill>
                  <a:srgbClr val="FF0000"/>
                </a:solidFill>
                <a:latin typeface="Calibri" panose="020F0502020204030204" pitchFamily="34" charset="0"/>
              </a:rPr>
              <a:t>α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6258536" y="1910025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</a:rPr>
              <a:t>p</a:t>
            </a:r>
            <a:endParaRPr lang="en-GB" sz="2000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792921" y="1848664"/>
            <a:ext cx="517940" cy="109627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908686" y="4163561"/>
            <a:ext cx="2731548" cy="70788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/>
              <a:t>Breakup occurs, but both fragments escape</a:t>
            </a:r>
            <a:endParaRPr lang="en-AU" sz="2000" b="1" dirty="0"/>
          </a:p>
        </p:txBody>
      </p:sp>
    </p:spTree>
    <p:extLst>
      <p:ext uri="{BB962C8B-B14F-4D97-AF65-F5344CB8AC3E}">
        <p14:creationId xmlns:p14="http://schemas.microsoft.com/office/powerpoint/2010/main" val="51585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0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55" y="660306"/>
            <a:ext cx="4790108" cy="47901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aseline="30000" dirty="0"/>
              <a:t>8</a:t>
            </a:r>
            <a:r>
              <a:rPr lang="en-AU" dirty="0"/>
              <a:t>Be 2</a:t>
            </a:r>
            <a:r>
              <a:rPr lang="en-AU" baseline="30000" dirty="0"/>
              <a:t>+</a:t>
            </a:r>
            <a:r>
              <a:rPr lang="en-AU" dirty="0"/>
              <a:t> resonance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304591" y="3378798"/>
            <a:ext cx="194752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500" dirty="0">
                <a:latin typeface="Calibri" panose="020F0502020204030204" pitchFamily="34" charset="0"/>
              </a:rPr>
              <a:t>Γ</a:t>
            </a:r>
            <a:r>
              <a:rPr lang="en-GB" sz="1500" dirty="0">
                <a:latin typeface="Calibri" panose="020F0502020204030204" pitchFamily="34" charset="0"/>
              </a:rPr>
              <a:t>(E</a:t>
            </a:r>
            <a:r>
              <a:rPr lang="en-GB" sz="1500" baseline="-25000" dirty="0">
                <a:latin typeface="Calibri" panose="020F0502020204030204" pitchFamily="34" charset="0"/>
              </a:rPr>
              <a:t>R</a:t>
            </a:r>
            <a:r>
              <a:rPr lang="en-GB" sz="1500" dirty="0">
                <a:latin typeface="Calibri" panose="020F0502020204030204" pitchFamily="34" charset="0"/>
              </a:rPr>
              <a:t>)</a:t>
            </a:r>
            <a:r>
              <a:rPr lang="en-AU" sz="1500" dirty="0">
                <a:latin typeface="Calibri" panose="020F0502020204030204" pitchFamily="34" charset="0"/>
              </a:rPr>
              <a:t>=1.5 MeV</a:t>
            </a:r>
          </a:p>
          <a:p>
            <a:r>
              <a:rPr lang="el-GR" sz="1500" dirty="0">
                <a:latin typeface="Calibri" panose="020F0502020204030204" pitchFamily="34" charset="0"/>
                <a:cs typeface="Times New Roman" panose="02020603050405020304" pitchFamily="18" charset="0"/>
              </a:rPr>
              <a:t>τ</a:t>
            </a:r>
            <a:r>
              <a:rPr lang="en-GB" sz="1500" dirty="0">
                <a:latin typeface="Calibri" panose="020F0502020204030204" pitchFamily="34" charset="0"/>
                <a:cs typeface="Times New Roman" panose="02020603050405020304" pitchFamily="18" charset="0"/>
              </a:rPr>
              <a:t>(E</a:t>
            </a:r>
            <a:r>
              <a:rPr lang="en-GB" sz="1500" baseline="-25000" dirty="0">
                <a:latin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GB" sz="1500" dirty="0"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GB" sz="1500" dirty="0">
                <a:latin typeface="Calibri" panose="020F0502020204030204" pitchFamily="34" charset="0"/>
              </a:rPr>
              <a:t> = </a:t>
            </a:r>
            <a:r>
              <a:rPr lang="az-Cyrl-AZ" sz="1500" dirty="0">
                <a:latin typeface="Calibri" panose="020F0502020204030204" pitchFamily="34" charset="0"/>
              </a:rPr>
              <a:t>ћ</a:t>
            </a:r>
            <a:r>
              <a:rPr lang="en-GB" sz="1500" dirty="0">
                <a:latin typeface="Calibri" panose="020F0502020204030204" pitchFamily="34" charset="0"/>
              </a:rPr>
              <a:t> / </a:t>
            </a:r>
            <a:r>
              <a:rPr lang="el-GR" sz="1500" dirty="0">
                <a:latin typeface="Calibri" panose="020F0502020204030204" pitchFamily="34" charset="0"/>
                <a:cs typeface="Times New Roman" panose="02020603050405020304" pitchFamily="18" charset="0"/>
              </a:rPr>
              <a:t>Γ</a:t>
            </a:r>
            <a:r>
              <a:rPr lang="en-GB" sz="1500" dirty="0">
                <a:latin typeface="Calibri" panose="020F0502020204030204" pitchFamily="34" charset="0"/>
                <a:cs typeface="Times New Roman" panose="02020603050405020304" pitchFamily="18" charset="0"/>
              </a:rPr>
              <a:t>(E</a:t>
            </a:r>
            <a:r>
              <a:rPr lang="en-GB" sz="1500" baseline="-25000" dirty="0">
                <a:latin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GB" sz="1500" dirty="0"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AU" sz="1500" dirty="0">
                <a:latin typeface="Calibri" panose="020F0502020204030204" pitchFamily="34" charset="0"/>
              </a:rPr>
              <a:t> = 0.4 </a:t>
            </a:r>
            <a:r>
              <a:rPr lang="en-AU" sz="1500" dirty="0" err="1">
                <a:latin typeface="Calibri" panose="020F0502020204030204" pitchFamily="34" charset="0"/>
              </a:rPr>
              <a:t>zs</a:t>
            </a:r>
            <a:endParaRPr lang="en-GB" sz="1500" dirty="0">
              <a:latin typeface="Calibri" panose="020F050202020403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391013" y="954573"/>
            <a:ext cx="2862547" cy="2862547"/>
            <a:chOff x="5593738" y="2803462"/>
            <a:chExt cx="3435056" cy="3435056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3738" y="2803462"/>
              <a:ext cx="3435056" cy="3435056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7843729" y="3184364"/>
              <a:ext cx="660181" cy="480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2000" dirty="0"/>
                <a:t>L=2</a:t>
              </a:r>
              <a:endParaRPr lang="en-GB" sz="20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467362" y="1797581"/>
            <a:ext cx="4269479" cy="1495961"/>
            <a:chOff x="2650552" y="2193669"/>
            <a:chExt cx="5123374" cy="1795152"/>
          </a:xfrm>
        </p:grpSpPr>
        <p:cxnSp>
          <p:nvCxnSpPr>
            <p:cNvPr id="4" name="Straight Arrow Connector 3"/>
            <p:cNvCxnSpPr/>
            <p:nvPr/>
          </p:nvCxnSpPr>
          <p:spPr>
            <a:xfrm flipH="1">
              <a:off x="2650552" y="3415196"/>
              <a:ext cx="1090" cy="573625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6962543" y="2193669"/>
              <a:ext cx="811383" cy="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2678997" y="1638855"/>
            <a:ext cx="4096821" cy="1654685"/>
            <a:chOff x="2904512" y="2003199"/>
            <a:chExt cx="4916185" cy="1985622"/>
          </a:xfrm>
        </p:grpSpPr>
        <p:cxnSp>
          <p:nvCxnSpPr>
            <p:cNvPr id="23" name="Straight Arrow Connector 22"/>
            <p:cNvCxnSpPr/>
            <p:nvPr/>
          </p:nvCxnSpPr>
          <p:spPr>
            <a:xfrm>
              <a:off x="2904512" y="2722280"/>
              <a:ext cx="0" cy="1266541"/>
            </a:xfrm>
            <a:prstGeom prst="straightConnector1">
              <a:avLst/>
            </a:prstGeom>
            <a:ln w="19050">
              <a:solidFill>
                <a:srgbClr val="FF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6962541" y="2003199"/>
              <a:ext cx="858156" cy="11182"/>
            </a:xfrm>
            <a:prstGeom prst="straightConnector1">
              <a:avLst/>
            </a:prstGeom>
            <a:ln w="19050">
              <a:solidFill>
                <a:srgbClr val="FF00FF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3917185" y="4950896"/>
            <a:ext cx="52268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AU" sz="1600" dirty="0"/>
              <a:t>F. C. Barker, Aust. J. </a:t>
            </a:r>
            <a:r>
              <a:rPr lang="en-AU" sz="1600" dirty="0" err="1"/>
              <a:t>Phys</a:t>
            </a:r>
            <a:r>
              <a:rPr lang="en-AU" sz="1600" dirty="0"/>
              <a:t> </a:t>
            </a:r>
            <a:r>
              <a:rPr lang="en-AU" sz="1600" u="sng" dirty="0"/>
              <a:t>41</a:t>
            </a:r>
            <a:r>
              <a:rPr lang="en-AU" sz="1600" dirty="0"/>
              <a:t>, 743 (1988)</a:t>
            </a:r>
          </a:p>
          <a:p>
            <a:pPr algn="r"/>
            <a:r>
              <a:rPr lang="en-GB" sz="1600" dirty="0"/>
              <a:t>A. M. Lane and R. G. Thomas, Rev. Mod. Phys. </a:t>
            </a:r>
            <a:r>
              <a:rPr lang="en-GB" sz="1600" u="sng" dirty="0"/>
              <a:t>30</a:t>
            </a:r>
            <a:r>
              <a:rPr lang="en-GB" sz="1600" dirty="0"/>
              <a:t>, 257 (1958)</a:t>
            </a:r>
            <a:endParaRPr lang="en-AU" sz="1600" dirty="0"/>
          </a:p>
        </p:txBody>
      </p:sp>
      <p:sp>
        <p:nvSpPr>
          <p:cNvPr id="5" name="Rectangle 4"/>
          <p:cNvSpPr/>
          <p:nvPr/>
        </p:nvSpPr>
        <p:spPr>
          <a:xfrm>
            <a:off x="5659820" y="3655797"/>
            <a:ext cx="232493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6699FF"/>
                </a:solidFill>
              </a:rPr>
              <a:t>Standard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Instant (</a:t>
            </a:r>
            <a:r>
              <a:rPr lang="el-GR" sz="2000" b="1" dirty="0">
                <a:solidFill>
                  <a:srgbClr val="FF0000"/>
                </a:solidFill>
              </a:rPr>
              <a:t>τ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l-GR" sz="2000" b="1" dirty="0">
                <a:solidFill>
                  <a:srgbClr val="FF0000"/>
                </a:solidFill>
              </a:rPr>
              <a:t>→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l-GR" sz="2000" b="1" dirty="0">
                <a:solidFill>
                  <a:srgbClr val="FF0000"/>
                </a:solidFill>
              </a:rPr>
              <a:t>τ</a:t>
            </a:r>
            <a:r>
              <a:rPr lang="en-US" sz="2000" b="1" dirty="0">
                <a:solidFill>
                  <a:srgbClr val="FF0000"/>
                </a:solidFill>
              </a:rPr>
              <a:t>/1000)</a:t>
            </a:r>
            <a:endParaRPr lang="en-US" sz="2000" b="1" dirty="0"/>
          </a:p>
          <a:p>
            <a:r>
              <a:rPr lang="en-US" sz="2000" b="1" dirty="0">
                <a:solidFill>
                  <a:srgbClr val="00B050"/>
                </a:solidFill>
              </a:rPr>
              <a:t>Fast (</a:t>
            </a:r>
            <a:r>
              <a:rPr lang="el-GR" sz="2000" b="1" dirty="0">
                <a:solidFill>
                  <a:srgbClr val="00B050"/>
                </a:solidFill>
              </a:rPr>
              <a:t>τ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l-GR" sz="2000" b="1" dirty="0">
                <a:solidFill>
                  <a:srgbClr val="00B050"/>
                </a:solidFill>
              </a:rPr>
              <a:t>→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l-GR" sz="2000" b="1" dirty="0">
                <a:solidFill>
                  <a:srgbClr val="00B050"/>
                </a:solidFill>
              </a:rPr>
              <a:t>τ</a:t>
            </a:r>
            <a:r>
              <a:rPr lang="en-US" sz="2000" b="1" dirty="0">
                <a:solidFill>
                  <a:srgbClr val="00B050"/>
                </a:solidFill>
              </a:rPr>
              <a:t>/2)</a:t>
            </a:r>
            <a:endParaRPr lang="en-AU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4026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3857460" y="949509"/>
            <a:ext cx="1021080" cy="2138824"/>
          </a:xfrm>
          <a:prstGeom prst="rect">
            <a:avLst/>
          </a:prstGeom>
          <a:solidFill>
            <a:srgbClr val="FFE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/>
          <p:cNvSpPr/>
          <p:nvPr/>
        </p:nvSpPr>
        <p:spPr>
          <a:xfrm>
            <a:off x="5336744" y="942172"/>
            <a:ext cx="1021080" cy="2138824"/>
          </a:xfrm>
          <a:prstGeom prst="rect">
            <a:avLst/>
          </a:prstGeom>
          <a:solidFill>
            <a:srgbClr val="FFE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/>
          <p:cNvSpPr/>
          <p:nvPr/>
        </p:nvSpPr>
        <p:spPr>
          <a:xfrm>
            <a:off x="2379319" y="944675"/>
            <a:ext cx="1021080" cy="2138824"/>
          </a:xfrm>
          <a:prstGeom prst="rect">
            <a:avLst/>
          </a:prstGeom>
          <a:solidFill>
            <a:srgbClr val="FFE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/>
          <p:cNvSpPr/>
          <p:nvPr/>
        </p:nvSpPr>
        <p:spPr>
          <a:xfrm>
            <a:off x="901178" y="941236"/>
            <a:ext cx="1021080" cy="2138824"/>
          </a:xfrm>
          <a:prstGeom prst="rect">
            <a:avLst/>
          </a:prstGeom>
          <a:solidFill>
            <a:srgbClr val="FFE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901178" y="1604294"/>
            <a:ext cx="1021080" cy="1077041"/>
          </a:xfrm>
          <a:prstGeom prst="rect">
            <a:avLst/>
          </a:prstGeom>
          <a:gradFill>
            <a:gsLst>
              <a:gs pos="0">
                <a:srgbClr val="FF0000">
                  <a:alpha val="0"/>
                </a:srgbClr>
              </a:gs>
              <a:gs pos="50000">
                <a:srgbClr val="FF0000"/>
              </a:gs>
              <a:gs pos="100000">
                <a:srgbClr val="FF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5336744" y="958054"/>
            <a:ext cx="1021080" cy="1077041"/>
          </a:xfrm>
          <a:prstGeom prst="rect">
            <a:avLst/>
          </a:prstGeom>
          <a:gradFill>
            <a:gsLst>
              <a:gs pos="0">
                <a:srgbClr val="FF0000">
                  <a:alpha val="0"/>
                </a:srgbClr>
              </a:gs>
              <a:gs pos="50000">
                <a:srgbClr val="FF0000"/>
              </a:gs>
              <a:gs pos="100000">
                <a:srgbClr val="FF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2379319" y="3088332"/>
            <a:ext cx="1021080" cy="894282"/>
          </a:xfrm>
          <a:prstGeom prst="rect">
            <a:avLst/>
          </a:prstGeom>
          <a:solidFill>
            <a:srgbClr val="DFF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Rectangle 22"/>
          <p:cNvSpPr/>
          <p:nvPr/>
        </p:nvSpPr>
        <p:spPr>
          <a:xfrm>
            <a:off x="3857460" y="3088331"/>
            <a:ext cx="1021080" cy="1548167"/>
          </a:xfrm>
          <a:prstGeom prst="rect">
            <a:avLst/>
          </a:prstGeom>
          <a:solidFill>
            <a:srgbClr val="DFF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Structure of </a:t>
            </a:r>
            <a:r>
              <a:rPr lang="en-AU" baseline="30000" dirty="0"/>
              <a:t>7</a:t>
            </a:r>
            <a:r>
              <a:rPr lang="en-AU" dirty="0"/>
              <a:t>Li neighbours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070009" y="3075324"/>
            <a:ext cx="5982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b="1" baseline="30000" dirty="0"/>
              <a:t>5</a:t>
            </a:r>
            <a:r>
              <a:rPr lang="en-AU" sz="3200" b="1" dirty="0"/>
              <a:t>Li</a:t>
            </a:r>
            <a:endParaRPr lang="en-GB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546729" y="3985645"/>
            <a:ext cx="5982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b="1" baseline="30000" dirty="0"/>
              <a:t>6</a:t>
            </a:r>
            <a:r>
              <a:rPr lang="en-AU" sz="3200" b="1" dirty="0"/>
              <a:t>Li</a:t>
            </a:r>
            <a:endParaRPr lang="en-GB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040063" y="4654029"/>
            <a:ext cx="5982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b="1" baseline="30000" dirty="0"/>
              <a:t>7</a:t>
            </a:r>
            <a:r>
              <a:rPr lang="en-AU" sz="3200" b="1" dirty="0"/>
              <a:t>Li</a:t>
            </a:r>
            <a:endParaRPr lang="en-GB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465267" y="3111152"/>
            <a:ext cx="7617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b="1" baseline="30000" dirty="0"/>
              <a:t>8</a:t>
            </a:r>
            <a:r>
              <a:rPr lang="en-AU" sz="3200" b="1" dirty="0"/>
              <a:t>Be</a:t>
            </a:r>
            <a:endParaRPr lang="en-GB" sz="3200" b="1" dirty="0"/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>
          <a:xfrm flipV="1">
            <a:off x="762996" y="3075324"/>
            <a:ext cx="6030903" cy="1300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901178" y="2176037"/>
            <a:ext cx="10210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379319" y="3975014"/>
            <a:ext cx="102108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857460" y="4636498"/>
            <a:ext cx="102108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335601" y="2952421"/>
            <a:ext cx="10210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857460" y="4258036"/>
            <a:ext cx="102108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379319" y="2783025"/>
            <a:ext cx="10210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857460" y="2051565"/>
            <a:ext cx="10210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336744" y="1467500"/>
            <a:ext cx="10210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2377605" y="1265252"/>
            <a:ext cx="1021080" cy="542106"/>
          </a:xfrm>
          <a:prstGeom prst="rect">
            <a:avLst/>
          </a:prstGeom>
          <a:gradFill>
            <a:gsLst>
              <a:gs pos="0">
                <a:srgbClr val="FF0000">
                  <a:alpha val="0"/>
                </a:srgbClr>
              </a:gs>
              <a:gs pos="50000">
                <a:srgbClr val="FF0000"/>
              </a:gs>
              <a:gs pos="100000">
                <a:srgbClr val="FF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3" name="Straight Connector 62"/>
          <p:cNvCxnSpPr/>
          <p:nvPr/>
        </p:nvCxnSpPr>
        <p:spPr>
          <a:xfrm>
            <a:off x="2377605" y="1554345"/>
            <a:ext cx="10210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6886907" y="2668000"/>
            <a:ext cx="14571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/>
              <a:t>Breakup</a:t>
            </a:r>
          </a:p>
          <a:p>
            <a:r>
              <a:rPr lang="en-AU" sz="2400" dirty="0"/>
              <a:t>Threshold</a:t>
            </a:r>
            <a:endParaRPr lang="en-GB" sz="2400" dirty="0"/>
          </a:p>
        </p:txBody>
      </p:sp>
      <p:sp>
        <p:nvSpPr>
          <p:cNvPr id="68" name="TextBox 67"/>
          <p:cNvSpPr txBox="1"/>
          <p:nvPr/>
        </p:nvSpPr>
        <p:spPr>
          <a:xfrm>
            <a:off x="3799575" y="4330387"/>
            <a:ext cx="1136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/>
              <a:t>3/2</a:t>
            </a:r>
            <a:r>
              <a:rPr lang="en-AU" sz="1600" baseline="30000" dirty="0"/>
              <a:t>-</a:t>
            </a:r>
            <a:r>
              <a:rPr lang="en-AU" sz="1600" dirty="0"/>
              <a:t>  -2.468</a:t>
            </a:r>
            <a:endParaRPr lang="en-GB" sz="1600" dirty="0"/>
          </a:p>
        </p:txBody>
      </p:sp>
      <p:sp>
        <p:nvSpPr>
          <p:cNvPr id="69" name="TextBox 68"/>
          <p:cNvSpPr txBox="1"/>
          <p:nvPr/>
        </p:nvSpPr>
        <p:spPr>
          <a:xfrm>
            <a:off x="2372442" y="3660099"/>
            <a:ext cx="10262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/>
              <a:t>1</a:t>
            </a:r>
            <a:r>
              <a:rPr lang="en-AU" sz="1600" baseline="30000" dirty="0"/>
              <a:t>+</a:t>
            </a:r>
            <a:r>
              <a:rPr lang="en-AU" sz="1600" dirty="0"/>
              <a:t>   -1.476</a:t>
            </a:r>
            <a:endParaRPr lang="en-GB" sz="1600" dirty="0"/>
          </a:p>
        </p:txBody>
      </p:sp>
      <p:sp>
        <p:nvSpPr>
          <p:cNvPr id="70" name="TextBox 69"/>
          <p:cNvSpPr txBox="1"/>
          <p:nvPr/>
        </p:nvSpPr>
        <p:spPr>
          <a:xfrm>
            <a:off x="3784508" y="3919482"/>
            <a:ext cx="1136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/>
              <a:t>1/2</a:t>
            </a:r>
            <a:r>
              <a:rPr lang="en-AU" sz="1600" baseline="30000" dirty="0"/>
              <a:t>-</a:t>
            </a:r>
            <a:r>
              <a:rPr lang="en-AU" sz="1600" dirty="0"/>
              <a:t>  -1.991</a:t>
            </a:r>
            <a:endParaRPr lang="en-GB" sz="1600" dirty="0"/>
          </a:p>
        </p:txBody>
      </p:sp>
      <p:sp>
        <p:nvSpPr>
          <p:cNvPr id="73" name="TextBox 72"/>
          <p:cNvSpPr txBox="1"/>
          <p:nvPr/>
        </p:nvSpPr>
        <p:spPr>
          <a:xfrm>
            <a:off x="5336850" y="2637297"/>
            <a:ext cx="10198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/>
              <a:t>0</a:t>
            </a:r>
            <a:r>
              <a:rPr lang="en-AU" sz="1600" baseline="30000" dirty="0"/>
              <a:t>+</a:t>
            </a:r>
            <a:r>
              <a:rPr lang="en-AU" sz="1600" dirty="0"/>
              <a:t>  +0.092</a:t>
            </a:r>
            <a:endParaRPr lang="en-GB" sz="1600" dirty="0"/>
          </a:p>
        </p:txBody>
      </p:sp>
      <p:sp>
        <p:nvSpPr>
          <p:cNvPr id="74" name="TextBox 73"/>
          <p:cNvSpPr txBox="1"/>
          <p:nvPr/>
        </p:nvSpPr>
        <p:spPr>
          <a:xfrm>
            <a:off x="5365080" y="1151768"/>
            <a:ext cx="9621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/>
              <a:t>2</a:t>
            </a:r>
            <a:r>
              <a:rPr lang="en-AU" sz="1600" baseline="30000" dirty="0"/>
              <a:t>+</a:t>
            </a:r>
            <a:r>
              <a:rPr lang="en-AU" sz="1600" dirty="0"/>
              <a:t>   +3.12</a:t>
            </a:r>
            <a:endParaRPr lang="en-GB" sz="1600" dirty="0"/>
          </a:p>
        </p:txBody>
      </p:sp>
      <p:sp>
        <p:nvSpPr>
          <p:cNvPr id="75" name="TextBox 74"/>
          <p:cNvSpPr txBox="1"/>
          <p:nvPr/>
        </p:nvSpPr>
        <p:spPr>
          <a:xfrm>
            <a:off x="3779380" y="1727725"/>
            <a:ext cx="11769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/>
              <a:t>7/2</a:t>
            </a:r>
            <a:r>
              <a:rPr lang="en-AU" sz="1600" baseline="30000" dirty="0"/>
              <a:t>-</a:t>
            </a:r>
            <a:r>
              <a:rPr lang="en-AU" sz="1600" dirty="0"/>
              <a:t>  +2.162</a:t>
            </a:r>
            <a:endParaRPr lang="en-GB" sz="1600" dirty="0"/>
          </a:p>
        </p:txBody>
      </p:sp>
      <p:sp>
        <p:nvSpPr>
          <p:cNvPr id="76" name="TextBox 75"/>
          <p:cNvSpPr txBox="1"/>
          <p:nvPr/>
        </p:nvSpPr>
        <p:spPr>
          <a:xfrm>
            <a:off x="2370666" y="2487839"/>
            <a:ext cx="10663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/>
              <a:t>3</a:t>
            </a:r>
            <a:r>
              <a:rPr lang="en-AU" sz="1600" baseline="30000" dirty="0"/>
              <a:t>+</a:t>
            </a:r>
            <a:r>
              <a:rPr lang="en-AU" sz="1600" dirty="0"/>
              <a:t>   +0.712</a:t>
            </a:r>
            <a:endParaRPr lang="en-GB" sz="1600" dirty="0"/>
          </a:p>
        </p:txBody>
      </p:sp>
      <p:sp>
        <p:nvSpPr>
          <p:cNvPr id="77" name="TextBox 76"/>
          <p:cNvSpPr txBox="1"/>
          <p:nvPr/>
        </p:nvSpPr>
        <p:spPr>
          <a:xfrm>
            <a:off x="2364610" y="1276415"/>
            <a:ext cx="10663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/>
              <a:t>2</a:t>
            </a:r>
            <a:r>
              <a:rPr lang="en-AU" sz="1600" baseline="30000" dirty="0"/>
              <a:t>+</a:t>
            </a:r>
            <a:r>
              <a:rPr lang="en-AU" sz="1600" dirty="0"/>
              <a:t>   +2.838</a:t>
            </a:r>
            <a:endParaRPr lang="en-GB" sz="1600" dirty="0"/>
          </a:p>
        </p:txBody>
      </p:sp>
      <p:sp>
        <p:nvSpPr>
          <p:cNvPr id="78" name="TextBox 77"/>
          <p:cNvSpPr txBox="1"/>
          <p:nvPr/>
        </p:nvSpPr>
        <p:spPr>
          <a:xfrm>
            <a:off x="829673" y="1866455"/>
            <a:ext cx="12234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/>
              <a:t>3/2</a:t>
            </a:r>
            <a:r>
              <a:rPr lang="en-AU" sz="1600" baseline="30000" dirty="0"/>
              <a:t>-</a:t>
            </a:r>
            <a:r>
              <a:rPr lang="en-AU" sz="1600" dirty="0"/>
              <a:t>  +1.965</a:t>
            </a:r>
            <a:endParaRPr lang="en-GB" sz="16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F0F2EA0-4069-47D0-BC6B-DC909E51F062}"/>
              </a:ext>
            </a:extLst>
          </p:cNvPr>
          <p:cNvGrpSpPr/>
          <p:nvPr/>
        </p:nvGrpSpPr>
        <p:grpSpPr>
          <a:xfrm>
            <a:off x="762996" y="851864"/>
            <a:ext cx="5746942" cy="2172876"/>
            <a:chOff x="762996" y="851864"/>
            <a:chExt cx="5746942" cy="217287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8515050-5D88-4FA4-93CA-BFD0F8968B93}"/>
                </a:ext>
              </a:extLst>
            </p:cNvPr>
            <p:cNvSpPr/>
            <p:nvPr/>
          </p:nvSpPr>
          <p:spPr>
            <a:xfrm>
              <a:off x="762996" y="1554345"/>
              <a:ext cx="1290089" cy="1228680"/>
            </a:xfrm>
            <a:prstGeom prst="rect">
              <a:avLst/>
            </a:prstGeom>
            <a:noFill/>
            <a:ln w="38100">
              <a:solidFill>
                <a:srgbClr val="0033C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350EF7F9-DBB4-48D7-849E-77678B835958}"/>
                </a:ext>
              </a:extLst>
            </p:cNvPr>
            <p:cNvSpPr/>
            <p:nvPr/>
          </p:nvSpPr>
          <p:spPr>
            <a:xfrm>
              <a:off x="2284220" y="2369892"/>
              <a:ext cx="1290089" cy="589262"/>
            </a:xfrm>
            <a:prstGeom prst="rect">
              <a:avLst/>
            </a:prstGeom>
            <a:noFill/>
            <a:ln w="38100">
              <a:solidFill>
                <a:srgbClr val="0033C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747DFF57-6FDD-4591-965E-6372447B7E05}"/>
                </a:ext>
              </a:extLst>
            </p:cNvPr>
            <p:cNvSpPr/>
            <p:nvPr/>
          </p:nvSpPr>
          <p:spPr>
            <a:xfrm>
              <a:off x="3730268" y="1265252"/>
              <a:ext cx="1290089" cy="1680737"/>
            </a:xfrm>
            <a:prstGeom prst="rect">
              <a:avLst/>
            </a:prstGeom>
            <a:noFill/>
            <a:ln w="38100">
              <a:solidFill>
                <a:srgbClr val="0033C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6968D58D-8A9F-44D4-A521-41631841A26C}"/>
                </a:ext>
              </a:extLst>
            </p:cNvPr>
            <p:cNvSpPr/>
            <p:nvPr/>
          </p:nvSpPr>
          <p:spPr>
            <a:xfrm>
              <a:off x="5217768" y="2543558"/>
              <a:ext cx="1290089" cy="481182"/>
            </a:xfrm>
            <a:prstGeom prst="rect">
              <a:avLst/>
            </a:prstGeom>
            <a:noFill/>
            <a:ln w="38100">
              <a:solidFill>
                <a:srgbClr val="0033C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AEBA57C4-821A-4AB5-BB37-968826765A50}"/>
                </a:ext>
              </a:extLst>
            </p:cNvPr>
            <p:cNvSpPr/>
            <p:nvPr/>
          </p:nvSpPr>
          <p:spPr>
            <a:xfrm>
              <a:off x="5219849" y="851864"/>
              <a:ext cx="1290089" cy="1305014"/>
            </a:xfrm>
            <a:prstGeom prst="rect">
              <a:avLst/>
            </a:prstGeom>
            <a:noFill/>
            <a:ln w="38100">
              <a:solidFill>
                <a:srgbClr val="0033C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ACC8CA6-3010-420D-A539-086757C39EB4}"/>
              </a:ext>
            </a:extLst>
          </p:cNvPr>
          <p:cNvGrpSpPr/>
          <p:nvPr/>
        </p:nvGrpSpPr>
        <p:grpSpPr>
          <a:xfrm>
            <a:off x="2345399" y="1289615"/>
            <a:ext cx="2591026" cy="980574"/>
            <a:chOff x="2345399" y="1289615"/>
            <a:chExt cx="2591026" cy="980574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7CE0F5C-1790-4A6B-AD42-B17AD967BBC1}"/>
                </a:ext>
              </a:extLst>
            </p:cNvPr>
            <p:cNvCxnSpPr>
              <a:cxnSpLocks/>
            </p:cNvCxnSpPr>
            <p:nvPr/>
          </p:nvCxnSpPr>
          <p:spPr>
            <a:xfrm>
              <a:off x="3799575" y="1727725"/>
              <a:ext cx="1136850" cy="529457"/>
            </a:xfrm>
            <a:prstGeom prst="line">
              <a:avLst/>
            </a:prstGeom>
            <a:ln w="38100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02329344-B54C-4390-94A7-76C27FB0EF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99575" y="1727724"/>
              <a:ext cx="1121783" cy="542465"/>
            </a:xfrm>
            <a:prstGeom prst="line">
              <a:avLst/>
            </a:prstGeom>
            <a:ln w="38100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A23D67F-49AD-45D1-8141-2523FAAE6D3C}"/>
                </a:ext>
              </a:extLst>
            </p:cNvPr>
            <p:cNvCxnSpPr>
              <a:cxnSpLocks/>
            </p:cNvCxnSpPr>
            <p:nvPr/>
          </p:nvCxnSpPr>
          <p:spPr>
            <a:xfrm>
              <a:off x="2345399" y="1289616"/>
              <a:ext cx="1136850" cy="529457"/>
            </a:xfrm>
            <a:prstGeom prst="line">
              <a:avLst/>
            </a:prstGeom>
            <a:ln w="38100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2CB6883-9CCB-45FB-8CA0-FC60C320D5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45399" y="1289615"/>
              <a:ext cx="1121783" cy="542465"/>
            </a:xfrm>
            <a:prstGeom prst="line">
              <a:avLst/>
            </a:prstGeom>
            <a:ln w="38100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A553627D-CEB5-4AAC-A751-0C089F79AD78}"/>
              </a:ext>
            </a:extLst>
          </p:cNvPr>
          <p:cNvSpPr txBox="1"/>
          <p:nvPr/>
        </p:nvSpPr>
        <p:spPr>
          <a:xfrm>
            <a:off x="5350910" y="3940231"/>
            <a:ext cx="379309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AU" b="1" u="sng" dirty="0"/>
              <a:t>One level, one channel R-matrix</a:t>
            </a:r>
          </a:p>
          <a:p>
            <a:pPr algn="r"/>
            <a:r>
              <a:rPr lang="en-AU" dirty="0"/>
              <a:t>Barker, Aust. J. Phys </a:t>
            </a:r>
            <a:r>
              <a:rPr lang="en-AU" u="sng" dirty="0"/>
              <a:t>41</a:t>
            </a:r>
            <a:r>
              <a:rPr lang="en-AU" dirty="0"/>
              <a:t>, 743 (1988)</a:t>
            </a:r>
          </a:p>
          <a:p>
            <a:pPr algn="r"/>
            <a:r>
              <a:rPr lang="en-AU" dirty="0"/>
              <a:t>Simpson </a:t>
            </a:r>
            <a:r>
              <a:rPr lang="en-AU" i="1" dirty="0"/>
              <a:t>et al</a:t>
            </a:r>
            <a:r>
              <a:rPr lang="en-AU" dirty="0"/>
              <a:t>., PRC </a:t>
            </a:r>
            <a:r>
              <a:rPr lang="en-AU" u="sng" dirty="0"/>
              <a:t>93</a:t>
            </a:r>
            <a:r>
              <a:rPr lang="en-AU" dirty="0"/>
              <a:t>, 024605 (2016)</a:t>
            </a:r>
          </a:p>
          <a:p>
            <a:pPr algn="r"/>
            <a:r>
              <a:rPr lang="en-AU" dirty="0"/>
              <a:t>Kalkal </a:t>
            </a:r>
            <a:r>
              <a:rPr lang="en-AU" i="1" dirty="0"/>
              <a:t>et al</a:t>
            </a:r>
            <a:r>
              <a:rPr lang="en-AU" dirty="0"/>
              <a:t>., PRC </a:t>
            </a:r>
            <a:r>
              <a:rPr lang="en-AU" u="sng" dirty="0"/>
              <a:t>93</a:t>
            </a:r>
            <a:r>
              <a:rPr lang="en-AU" dirty="0"/>
              <a:t> 044605 (2016)</a:t>
            </a:r>
          </a:p>
          <a:p>
            <a:pPr algn="r"/>
            <a:r>
              <a:rPr lang="en-AU" dirty="0"/>
              <a:t>Cook </a:t>
            </a:r>
            <a:r>
              <a:rPr lang="en-AU" i="1" dirty="0"/>
              <a:t>et al</a:t>
            </a:r>
            <a:r>
              <a:rPr lang="en-AU" dirty="0"/>
              <a:t>., PRC </a:t>
            </a:r>
            <a:r>
              <a:rPr lang="en-AU" u="sng" dirty="0"/>
              <a:t>93</a:t>
            </a:r>
            <a:r>
              <a:rPr lang="en-AU" dirty="0"/>
              <a:t> 064604 (2016)</a:t>
            </a:r>
          </a:p>
          <a:p>
            <a:pPr algn="r"/>
            <a:r>
              <a:rPr lang="en-GB" dirty="0"/>
              <a:t>Lane and Thomas, RMP </a:t>
            </a:r>
            <a:r>
              <a:rPr lang="en-GB" u="sng" dirty="0"/>
              <a:t>30</a:t>
            </a:r>
            <a:r>
              <a:rPr lang="en-GB" dirty="0"/>
              <a:t>, 257 (1958)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3A998E2-1B2F-45EA-95FC-248373EBA68F}"/>
              </a:ext>
            </a:extLst>
          </p:cNvPr>
          <p:cNvSpPr/>
          <p:nvPr/>
        </p:nvSpPr>
        <p:spPr>
          <a:xfrm>
            <a:off x="633693" y="4502601"/>
            <a:ext cx="27513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6699FF"/>
                </a:solidFill>
              </a:rPr>
              <a:t>Realistic Structure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Instant (</a:t>
            </a:r>
            <a:r>
              <a:rPr lang="el-GR" sz="2400" b="1" dirty="0">
                <a:solidFill>
                  <a:srgbClr val="FF0000"/>
                </a:solidFill>
              </a:rPr>
              <a:t>τ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l-GR" sz="2400" b="1" dirty="0">
                <a:solidFill>
                  <a:srgbClr val="FF0000"/>
                </a:solidFill>
              </a:rPr>
              <a:t>→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l-GR" sz="2400" b="1" dirty="0">
                <a:solidFill>
                  <a:srgbClr val="FF0000"/>
                </a:solidFill>
              </a:rPr>
              <a:t>τ</a:t>
            </a:r>
            <a:r>
              <a:rPr lang="en-US" sz="2400" b="1" dirty="0">
                <a:solidFill>
                  <a:srgbClr val="FF0000"/>
                </a:solidFill>
              </a:rPr>
              <a:t>/1000)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2393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aseline="30000" dirty="0"/>
              <a:t>7</a:t>
            </a:r>
            <a:r>
              <a:rPr lang="en-AU" dirty="0"/>
              <a:t>Li+</a:t>
            </a:r>
            <a:r>
              <a:rPr lang="en-AU" baseline="30000" dirty="0"/>
              <a:t>209</a:t>
            </a:r>
            <a:r>
              <a:rPr lang="en-AU" dirty="0"/>
              <a:t>Bi above barrier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3009794" y="1432061"/>
            <a:ext cx="581328" cy="618598"/>
            <a:chOff x="2020665" y="4112194"/>
            <a:chExt cx="697594" cy="742317"/>
          </a:xfrm>
        </p:grpSpPr>
        <p:sp>
          <p:nvSpPr>
            <p:cNvPr id="6" name="Oval 56"/>
            <p:cNvSpPr>
              <a:spLocks noChangeArrowheads="1"/>
            </p:cNvSpPr>
            <p:nvPr/>
          </p:nvSpPr>
          <p:spPr bwMode="auto">
            <a:xfrm>
              <a:off x="2020665" y="4323726"/>
              <a:ext cx="305692" cy="283132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7" name="Oval 59"/>
            <p:cNvSpPr>
              <a:spLocks noChangeArrowheads="1"/>
            </p:cNvSpPr>
            <p:nvPr/>
          </p:nvSpPr>
          <p:spPr bwMode="auto">
            <a:xfrm>
              <a:off x="2025530" y="4466107"/>
              <a:ext cx="305692" cy="283132"/>
            </a:xfrm>
            <a:prstGeom prst="ellipse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8" name="Oval 59"/>
            <p:cNvSpPr>
              <a:spLocks noChangeArrowheads="1"/>
            </p:cNvSpPr>
            <p:nvPr/>
          </p:nvSpPr>
          <p:spPr bwMode="auto">
            <a:xfrm>
              <a:off x="2225999" y="4571379"/>
              <a:ext cx="305692" cy="283132"/>
            </a:xfrm>
            <a:prstGeom prst="ellipse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9" name="Oval 57"/>
            <p:cNvSpPr>
              <a:spLocks noChangeArrowheads="1"/>
            </p:cNvSpPr>
            <p:nvPr/>
          </p:nvSpPr>
          <p:spPr bwMode="auto">
            <a:xfrm>
              <a:off x="2263807" y="4112194"/>
              <a:ext cx="305692" cy="283132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10" name="Oval 56"/>
            <p:cNvSpPr>
              <a:spLocks noChangeArrowheads="1"/>
            </p:cNvSpPr>
            <p:nvPr/>
          </p:nvSpPr>
          <p:spPr bwMode="auto">
            <a:xfrm>
              <a:off x="2077398" y="4165391"/>
              <a:ext cx="305692" cy="283132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11" name="Oval 59"/>
            <p:cNvSpPr>
              <a:spLocks noChangeArrowheads="1"/>
            </p:cNvSpPr>
            <p:nvPr/>
          </p:nvSpPr>
          <p:spPr bwMode="auto">
            <a:xfrm>
              <a:off x="2412567" y="4404972"/>
              <a:ext cx="305692" cy="283132"/>
            </a:xfrm>
            <a:prstGeom prst="ellipse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12" name="Oval 59"/>
            <p:cNvSpPr>
              <a:spLocks noChangeArrowheads="1"/>
            </p:cNvSpPr>
            <p:nvPr/>
          </p:nvSpPr>
          <p:spPr bwMode="auto">
            <a:xfrm>
              <a:off x="2358356" y="4225049"/>
              <a:ext cx="305692" cy="283132"/>
            </a:xfrm>
            <a:prstGeom prst="ellipse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13" name="Oval 57"/>
            <p:cNvSpPr>
              <a:spLocks noChangeArrowheads="1"/>
            </p:cNvSpPr>
            <p:nvPr/>
          </p:nvSpPr>
          <p:spPr bwMode="auto">
            <a:xfrm>
              <a:off x="2131909" y="4490111"/>
              <a:ext cx="305692" cy="283132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14" name="Oval 56"/>
            <p:cNvSpPr>
              <a:spLocks noChangeArrowheads="1"/>
            </p:cNvSpPr>
            <p:nvPr/>
          </p:nvSpPr>
          <p:spPr bwMode="auto">
            <a:xfrm>
              <a:off x="2336437" y="4323704"/>
              <a:ext cx="305692" cy="283132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15" name="Oval 59"/>
            <p:cNvSpPr>
              <a:spLocks noChangeArrowheads="1"/>
            </p:cNvSpPr>
            <p:nvPr/>
          </p:nvSpPr>
          <p:spPr bwMode="auto">
            <a:xfrm>
              <a:off x="2309202" y="4472693"/>
              <a:ext cx="305692" cy="283132"/>
            </a:xfrm>
            <a:prstGeom prst="ellipse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16" name="Oval 59"/>
            <p:cNvSpPr>
              <a:spLocks noChangeArrowheads="1"/>
            </p:cNvSpPr>
            <p:nvPr/>
          </p:nvSpPr>
          <p:spPr bwMode="auto">
            <a:xfrm>
              <a:off x="2220786" y="4199556"/>
              <a:ext cx="305692" cy="283132"/>
            </a:xfrm>
            <a:prstGeom prst="ellipse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auto">
            <a:xfrm>
              <a:off x="2182320" y="4341122"/>
              <a:ext cx="305692" cy="283132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</p:grpSp>
      <p:sp>
        <p:nvSpPr>
          <p:cNvPr id="70" name="Freeform 69"/>
          <p:cNvSpPr/>
          <p:nvPr/>
        </p:nvSpPr>
        <p:spPr>
          <a:xfrm>
            <a:off x="657556" y="4121825"/>
            <a:ext cx="4044751" cy="701566"/>
          </a:xfrm>
          <a:custGeom>
            <a:avLst/>
            <a:gdLst>
              <a:gd name="connsiteX0" fmla="*/ 51274 w 51274"/>
              <a:gd name="connsiteY0" fmla="*/ 2914116 h 2914116"/>
              <a:gd name="connsiteX1" fmla="*/ 0 w 51274"/>
              <a:gd name="connsiteY1" fmla="*/ 0 h 2914116"/>
              <a:gd name="connsiteX0" fmla="*/ 34182 w 34182"/>
              <a:gd name="connsiteY0" fmla="*/ 2905570 h 2905570"/>
              <a:gd name="connsiteX1" fmla="*/ 0 w 34182"/>
              <a:gd name="connsiteY1" fmla="*/ 0 h 2905570"/>
              <a:gd name="connsiteX0" fmla="*/ 1834520 w 1834520"/>
              <a:gd name="connsiteY0" fmla="*/ 2905570 h 2905570"/>
              <a:gd name="connsiteX1" fmla="*/ 1800338 w 1834520"/>
              <a:gd name="connsiteY1" fmla="*/ 0 h 2905570"/>
              <a:gd name="connsiteX0" fmla="*/ 3055229 w 3055229"/>
              <a:gd name="connsiteY0" fmla="*/ 2905570 h 2905570"/>
              <a:gd name="connsiteX1" fmla="*/ 3021047 w 3055229"/>
              <a:gd name="connsiteY1" fmla="*/ 0 h 2905570"/>
              <a:gd name="connsiteX0" fmla="*/ 3490101 w 3490101"/>
              <a:gd name="connsiteY0" fmla="*/ 3307222 h 3307222"/>
              <a:gd name="connsiteX1" fmla="*/ 2652614 w 3490101"/>
              <a:gd name="connsiteY1" fmla="*/ 0 h 3307222"/>
              <a:gd name="connsiteX0" fmla="*/ 3237659 w 3237659"/>
              <a:gd name="connsiteY0" fmla="*/ 3768695 h 3768695"/>
              <a:gd name="connsiteX1" fmla="*/ 2853099 w 3237659"/>
              <a:gd name="connsiteY1" fmla="*/ 0 h 3768695"/>
              <a:gd name="connsiteX0" fmla="*/ 2820564 w 2820564"/>
              <a:gd name="connsiteY0" fmla="*/ 3768695 h 3768695"/>
              <a:gd name="connsiteX1" fmla="*/ 2436004 w 2820564"/>
              <a:gd name="connsiteY1" fmla="*/ 0 h 3768695"/>
              <a:gd name="connsiteX0" fmla="*/ 2143198 w 2143198"/>
              <a:gd name="connsiteY0" fmla="*/ 3768695 h 3768695"/>
              <a:gd name="connsiteX1" fmla="*/ 1758638 w 2143198"/>
              <a:gd name="connsiteY1" fmla="*/ 0 h 3768695"/>
              <a:gd name="connsiteX0" fmla="*/ 1979754 w 1979754"/>
              <a:gd name="connsiteY0" fmla="*/ 3725966 h 3725966"/>
              <a:gd name="connsiteX1" fmla="*/ 1919934 w 1979754"/>
              <a:gd name="connsiteY1" fmla="*/ 0 h 3725966"/>
              <a:gd name="connsiteX0" fmla="*/ 1859804 w 1859804"/>
              <a:gd name="connsiteY0" fmla="*/ 3725966 h 3725966"/>
              <a:gd name="connsiteX1" fmla="*/ 1799984 w 1859804"/>
              <a:gd name="connsiteY1" fmla="*/ 0 h 3725966"/>
              <a:gd name="connsiteX0" fmla="*/ 1621505 w 2075662"/>
              <a:gd name="connsiteY0" fmla="*/ 3415189 h 3415189"/>
              <a:gd name="connsiteX1" fmla="*/ 2075662 w 2075662"/>
              <a:gd name="connsiteY1" fmla="*/ 0 h 3415189"/>
              <a:gd name="connsiteX0" fmla="*/ 1354086 w 1808243"/>
              <a:gd name="connsiteY0" fmla="*/ 3415189 h 3415189"/>
              <a:gd name="connsiteX1" fmla="*/ 1808243 w 1808243"/>
              <a:gd name="connsiteY1" fmla="*/ 0 h 3415189"/>
              <a:gd name="connsiteX0" fmla="*/ 2272394 w 2272394"/>
              <a:gd name="connsiteY0" fmla="*/ 2329339 h 2329339"/>
              <a:gd name="connsiteX1" fmla="*/ 1193026 w 2272394"/>
              <a:gd name="connsiteY1" fmla="*/ 0 h 2329339"/>
              <a:gd name="connsiteX0" fmla="*/ 1336495 w 1336495"/>
              <a:gd name="connsiteY0" fmla="*/ 2329339 h 2329339"/>
              <a:gd name="connsiteX1" fmla="*/ 257127 w 1336495"/>
              <a:gd name="connsiteY1" fmla="*/ 0 h 2329339"/>
              <a:gd name="connsiteX0" fmla="*/ 2010472 w 2010472"/>
              <a:gd name="connsiteY0" fmla="*/ 1064743 h 1064743"/>
              <a:gd name="connsiteX1" fmla="*/ 75070 w 2010472"/>
              <a:gd name="connsiteY1" fmla="*/ 0 h 1064743"/>
              <a:gd name="connsiteX0" fmla="*/ 5178776 w 5178776"/>
              <a:gd name="connsiteY0" fmla="*/ 293421 h 1452408"/>
              <a:gd name="connsiteX1" fmla="*/ 13791 w 5178776"/>
              <a:gd name="connsiteY1" fmla="*/ 1397947 h 1452408"/>
              <a:gd name="connsiteX0" fmla="*/ 5178373 w 5178373"/>
              <a:gd name="connsiteY0" fmla="*/ 0 h 1267680"/>
              <a:gd name="connsiteX1" fmla="*/ 13388 w 5178373"/>
              <a:gd name="connsiteY1" fmla="*/ 1104526 h 1267680"/>
              <a:gd name="connsiteX0" fmla="*/ 4848854 w 4848854"/>
              <a:gd name="connsiteY0" fmla="*/ 0 h 1455368"/>
              <a:gd name="connsiteX1" fmla="*/ 14609 w 4848854"/>
              <a:gd name="connsiteY1" fmla="*/ 1318534 h 1455368"/>
              <a:gd name="connsiteX0" fmla="*/ 4834245 w 4834245"/>
              <a:gd name="connsiteY0" fmla="*/ 0 h 1318534"/>
              <a:gd name="connsiteX1" fmla="*/ 0 w 4834245"/>
              <a:gd name="connsiteY1" fmla="*/ 1318534 h 1318534"/>
              <a:gd name="connsiteX0" fmla="*/ 4834245 w 4834245"/>
              <a:gd name="connsiteY0" fmla="*/ 0 h 1318534"/>
              <a:gd name="connsiteX1" fmla="*/ 0 w 4834245"/>
              <a:gd name="connsiteY1" fmla="*/ 1318534 h 1318534"/>
              <a:gd name="connsiteX0" fmla="*/ 4775879 w 4775879"/>
              <a:gd name="connsiteY0" fmla="*/ 0 h 1561726"/>
              <a:gd name="connsiteX1" fmla="*/ 0 w 4775879"/>
              <a:gd name="connsiteY1" fmla="*/ 1561726 h 1561726"/>
              <a:gd name="connsiteX0" fmla="*/ 4775879 w 4775879"/>
              <a:gd name="connsiteY0" fmla="*/ 0 h 1561726"/>
              <a:gd name="connsiteX1" fmla="*/ 0 w 4775879"/>
              <a:gd name="connsiteY1" fmla="*/ 1561726 h 1561726"/>
              <a:gd name="connsiteX0" fmla="*/ 4873156 w 4873156"/>
              <a:gd name="connsiteY0" fmla="*/ 0 h 1122390"/>
              <a:gd name="connsiteX1" fmla="*/ 0 w 4873156"/>
              <a:gd name="connsiteY1" fmla="*/ 1065615 h 1122390"/>
              <a:gd name="connsiteX0" fmla="*/ 4873156 w 4873156"/>
              <a:gd name="connsiteY0" fmla="*/ 0 h 1065615"/>
              <a:gd name="connsiteX1" fmla="*/ 0 w 4873156"/>
              <a:gd name="connsiteY1" fmla="*/ 1065615 h 1065615"/>
              <a:gd name="connsiteX0" fmla="*/ 4853701 w 4853701"/>
              <a:gd name="connsiteY0" fmla="*/ 0 h 865691"/>
              <a:gd name="connsiteX1" fmla="*/ 0 w 4853701"/>
              <a:gd name="connsiteY1" fmla="*/ 841879 h 865691"/>
              <a:gd name="connsiteX0" fmla="*/ 4853701 w 4853701"/>
              <a:gd name="connsiteY0" fmla="*/ 0 h 841879"/>
              <a:gd name="connsiteX1" fmla="*/ 0 w 4853701"/>
              <a:gd name="connsiteY1" fmla="*/ 841879 h 84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853701" h="841879">
                <a:moveTo>
                  <a:pt x="4853701" y="0"/>
                </a:moveTo>
                <a:cubicBezTo>
                  <a:pt x="2818201" y="891100"/>
                  <a:pt x="1875165" y="824268"/>
                  <a:pt x="0" y="841879"/>
                </a:cubicBezTo>
              </a:path>
            </a:pathLst>
          </a:custGeom>
          <a:noFill/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grpSp>
        <p:nvGrpSpPr>
          <p:cNvPr id="71" name="Group 70"/>
          <p:cNvGrpSpPr/>
          <p:nvPr/>
        </p:nvGrpSpPr>
        <p:grpSpPr>
          <a:xfrm>
            <a:off x="2953012" y="4812539"/>
            <a:ext cx="581328" cy="618598"/>
            <a:chOff x="2020665" y="4112194"/>
            <a:chExt cx="697594" cy="742317"/>
          </a:xfrm>
        </p:grpSpPr>
        <p:sp>
          <p:nvSpPr>
            <p:cNvPr id="72" name="Oval 56"/>
            <p:cNvSpPr>
              <a:spLocks noChangeArrowheads="1"/>
            </p:cNvSpPr>
            <p:nvPr/>
          </p:nvSpPr>
          <p:spPr bwMode="auto">
            <a:xfrm>
              <a:off x="2020665" y="4323726"/>
              <a:ext cx="305692" cy="283132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73" name="Oval 59"/>
            <p:cNvSpPr>
              <a:spLocks noChangeArrowheads="1"/>
            </p:cNvSpPr>
            <p:nvPr/>
          </p:nvSpPr>
          <p:spPr bwMode="auto">
            <a:xfrm>
              <a:off x="2025530" y="4466107"/>
              <a:ext cx="305692" cy="283132"/>
            </a:xfrm>
            <a:prstGeom prst="ellipse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74" name="Oval 59"/>
            <p:cNvSpPr>
              <a:spLocks noChangeArrowheads="1"/>
            </p:cNvSpPr>
            <p:nvPr/>
          </p:nvSpPr>
          <p:spPr bwMode="auto">
            <a:xfrm>
              <a:off x="2225999" y="4571379"/>
              <a:ext cx="305692" cy="283132"/>
            </a:xfrm>
            <a:prstGeom prst="ellipse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75" name="Oval 57"/>
            <p:cNvSpPr>
              <a:spLocks noChangeArrowheads="1"/>
            </p:cNvSpPr>
            <p:nvPr/>
          </p:nvSpPr>
          <p:spPr bwMode="auto">
            <a:xfrm>
              <a:off x="2263807" y="4112194"/>
              <a:ext cx="305692" cy="283132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76" name="Oval 56"/>
            <p:cNvSpPr>
              <a:spLocks noChangeArrowheads="1"/>
            </p:cNvSpPr>
            <p:nvPr/>
          </p:nvSpPr>
          <p:spPr bwMode="auto">
            <a:xfrm>
              <a:off x="2077398" y="4165391"/>
              <a:ext cx="305692" cy="283132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77" name="Oval 59"/>
            <p:cNvSpPr>
              <a:spLocks noChangeArrowheads="1"/>
            </p:cNvSpPr>
            <p:nvPr/>
          </p:nvSpPr>
          <p:spPr bwMode="auto">
            <a:xfrm>
              <a:off x="2412567" y="4404972"/>
              <a:ext cx="305692" cy="283132"/>
            </a:xfrm>
            <a:prstGeom prst="ellipse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78" name="Oval 59"/>
            <p:cNvSpPr>
              <a:spLocks noChangeArrowheads="1"/>
            </p:cNvSpPr>
            <p:nvPr/>
          </p:nvSpPr>
          <p:spPr bwMode="auto">
            <a:xfrm>
              <a:off x="2358356" y="4225049"/>
              <a:ext cx="305692" cy="283132"/>
            </a:xfrm>
            <a:prstGeom prst="ellipse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79" name="Oval 57"/>
            <p:cNvSpPr>
              <a:spLocks noChangeArrowheads="1"/>
            </p:cNvSpPr>
            <p:nvPr/>
          </p:nvSpPr>
          <p:spPr bwMode="auto">
            <a:xfrm>
              <a:off x="2131909" y="4490111"/>
              <a:ext cx="305692" cy="283132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80" name="Oval 56"/>
            <p:cNvSpPr>
              <a:spLocks noChangeArrowheads="1"/>
            </p:cNvSpPr>
            <p:nvPr/>
          </p:nvSpPr>
          <p:spPr bwMode="auto">
            <a:xfrm>
              <a:off x="2336437" y="4323704"/>
              <a:ext cx="305692" cy="283132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81" name="Oval 59"/>
            <p:cNvSpPr>
              <a:spLocks noChangeArrowheads="1"/>
            </p:cNvSpPr>
            <p:nvPr/>
          </p:nvSpPr>
          <p:spPr bwMode="auto">
            <a:xfrm>
              <a:off x="2309202" y="4472693"/>
              <a:ext cx="305692" cy="283132"/>
            </a:xfrm>
            <a:prstGeom prst="ellipse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82" name="Oval 81"/>
            <p:cNvSpPr>
              <a:spLocks noChangeArrowheads="1"/>
            </p:cNvSpPr>
            <p:nvPr/>
          </p:nvSpPr>
          <p:spPr bwMode="auto">
            <a:xfrm>
              <a:off x="2220786" y="4199556"/>
              <a:ext cx="305692" cy="283132"/>
            </a:xfrm>
            <a:prstGeom prst="ellipse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83" name="Oval 57"/>
            <p:cNvSpPr>
              <a:spLocks noChangeArrowheads="1"/>
            </p:cNvSpPr>
            <p:nvPr/>
          </p:nvSpPr>
          <p:spPr bwMode="auto">
            <a:xfrm>
              <a:off x="2182320" y="4341122"/>
              <a:ext cx="305692" cy="283132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511390" y="4607367"/>
            <a:ext cx="459053" cy="449154"/>
            <a:chOff x="3777757" y="4780361"/>
            <a:chExt cx="550864" cy="538985"/>
          </a:xfrm>
        </p:grpSpPr>
        <p:sp>
          <p:nvSpPr>
            <p:cNvPr id="85" name="Oval 56"/>
            <p:cNvSpPr>
              <a:spLocks noChangeArrowheads="1"/>
            </p:cNvSpPr>
            <p:nvPr/>
          </p:nvSpPr>
          <p:spPr bwMode="auto">
            <a:xfrm>
              <a:off x="3984401" y="4799864"/>
              <a:ext cx="305692" cy="283132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3853062" y="5033249"/>
              <a:ext cx="305692" cy="283132"/>
            </a:xfrm>
            <a:prstGeom prst="ellipse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87" name="Oval 59"/>
            <p:cNvSpPr>
              <a:spLocks noChangeArrowheads="1"/>
            </p:cNvSpPr>
            <p:nvPr/>
          </p:nvSpPr>
          <p:spPr bwMode="auto">
            <a:xfrm>
              <a:off x="3862842" y="4780361"/>
              <a:ext cx="305692" cy="283132"/>
            </a:xfrm>
            <a:prstGeom prst="ellipse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88" name="Oval 57"/>
            <p:cNvSpPr>
              <a:spLocks noChangeArrowheads="1"/>
            </p:cNvSpPr>
            <p:nvPr/>
          </p:nvSpPr>
          <p:spPr bwMode="auto">
            <a:xfrm>
              <a:off x="3777757" y="4903706"/>
              <a:ext cx="305692" cy="283132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89" name="Oval 56"/>
            <p:cNvSpPr>
              <a:spLocks noChangeArrowheads="1"/>
            </p:cNvSpPr>
            <p:nvPr/>
          </p:nvSpPr>
          <p:spPr bwMode="auto">
            <a:xfrm>
              <a:off x="3997887" y="5036214"/>
              <a:ext cx="305692" cy="283132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90" name="Oval 59"/>
            <p:cNvSpPr>
              <a:spLocks noChangeArrowheads="1"/>
            </p:cNvSpPr>
            <p:nvPr/>
          </p:nvSpPr>
          <p:spPr bwMode="auto">
            <a:xfrm>
              <a:off x="4022929" y="4941430"/>
              <a:ext cx="305692" cy="283132"/>
            </a:xfrm>
            <a:prstGeom prst="ellipse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91" name="Oval 59"/>
            <p:cNvSpPr>
              <a:spLocks noChangeArrowheads="1"/>
            </p:cNvSpPr>
            <p:nvPr/>
          </p:nvSpPr>
          <p:spPr bwMode="auto">
            <a:xfrm>
              <a:off x="3914295" y="4921927"/>
              <a:ext cx="305692" cy="283132"/>
            </a:xfrm>
            <a:prstGeom prst="ellipse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</p:grpSp>
      <p:sp>
        <p:nvSpPr>
          <p:cNvPr id="92" name="Freeform 91"/>
          <p:cNvSpPr/>
          <p:nvPr/>
        </p:nvSpPr>
        <p:spPr>
          <a:xfrm>
            <a:off x="728745" y="1421816"/>
            <a:ext cx="2581518" cy="273688"/>
          </a:xfrm>
          <a:custGeom>
            <a:avLst/>
            <a:gdLst>
              <a:gd name="connsiteX0" fmla="*/ 51274 w 51274"/>
              <a:gd name="connsiteY0" fmla="*/ 2914116 h 2914116"/>
              <a:gd name="connsiteX1" fmla="*/ 0 w 51274"/>
              <a:gd name="connsiteY1" fmla="*/ 0 h 2914116"/>
              <a:gd name="connsiteX0" fmla="*/ 34182 w 34182"/>
              <a:gd name="connsiteY0" fmla="*/ 2905570 h 2905570"/>
              <a:gd name="connsiteX1" fmla="*/ 0 w 34182"/>
              <a:gd name="connsiteY1" fmla="*/ 0 h 2905570"/>
              <a:gd name="connsiteX0" fmla="*/ 1834520 w 1834520"/>
              <a:gd name="connsiteY0" fmla="*/ 2905570 h 2905570"/>
              <a:gd name="connsiteX1" fmla="*/ 1800338 w 1834520"/>
              <a:gd name="connsiteY1" fmla="*/ 0 h 2905570"/>
              <a:gd name="connsiteX0" fmla="*/ 3055229 w 3055229"/>
              <a:gd name="connsiteY0" fmla="*/ 2905570 h 2905570"/>
              <a:gd name="connsiteX1" fmla="*/ 3021047 w 3055229"/>
              <a:gd name="connsiteY1" fmla="*/ 0 h 2905570"/>
              <a:gd name="connsiteX0" fmla="*/ 3490101 w 3490101"/>
              <a:gd name="connsiteY0" fmla="*/ 3307222 h 3307222"/>
              <a:gd name="connsiteX1" fmla="*/ 2652614 w 3490101"/>
              <a:gd name="connsiteY1" fmla="*/ 0 h 3307222"/>
              <a:gd name="connsiteX0" fmla="*/ 3237659 w 3237659"/>
              <a:gd name="connsiteY0" fmla="*/ 3768695 h 3768695"/>
              <a:gd name="connsiteX1" fmla="*/ 2853099 w 3237659"/>
              <a:gd name="connsiteY1" fmla="*/ 0 h 3768695"/>
              <a:gd name="connsiteX0" fmla="*/ 2820564 w 2820564"/>
              <a:gd name="connsiteY0" fmla="*/ 3768695 h 3768695"/>
              <a:gd name="connsiteX1" fmla="*/ 2436004 w 2820564"/>
              <a:gd name="connsiteY1" fmla="*/ 0 h 3768695"/>
              <a:gd name="connsiteX0" fmla="*/ 2143198 w 2143198"/>
              <a:gd name="connsiteY0" fmla="*/ 3768695 h 3768695"/>
              <a:gd name="connsiteX1" fmla="*/ 1758638 w 2143198"/>
              <a:gd name="connsiteY1" fmla="*/ 0 h 3768695"/>
              <a:gd name="connsiteX0" fmla="*/ 1979754 w 1979754"/>
              <a:gd name="connsiteY0" fmla="*/ 3725966 h 3725966"/>
              <a:gd name="connsiteX1" fmla="*/ 1919934 w 1979754"/>
              <a:gd name="connsiteY1" fmla="*/ 0 h 3725966"/>
              <a:gd name="connsiteX0" fmla="*/ 1859804 w 1859804"/>
              <a:gd name="connsiteY0" fmla="*/ 3725966 h 3725966"/>
              <a:gd name="connsiteX1" fmla="*/ 1799984 w 1859804"/>
              <a:gd name="connsiteY1" fmla="*/ 0 h 3725966"/>
              <a:gd name="connsiteX0" fmla="*/ 1621505 w 2075662"/>
              <a:gd name="connsiteY0" fmla="*/ 3415189 h 3415189"/>
              <a:gd name="connsiteX1" fmla="*/ 2075662 w 2075662"/>
              <a:gd name="connsiteY1" fmla="*/ 0 h 3415189"/>
              <a:gd name="connsiteX0" fmla="*/ 1354086 w 1808243"/>
              <a:gd name="connsiteY0" fmla="*/ 3415189 h 3415189"/>
              <a:gd name="connsiteX1" fmla="*/ 1808243 w 1808243"/>
              <a:gd name="connsiteY1" fmla="*/ 0 h 3415189"/>
              <a:gd name="connsiteX0" fmla="*/ 2272394 w 2272394"/>
              <a:gd name="connsiteY0" fmla="*/ 2329339 h 2329339"/>
              <a:gd name="connsiteX1" fmla="*/ 1193026 w 2272394"/>
              <a:gd name="connsiteY1" fmla="*/ 0 h 2329339"/>
              <a:gd name="connsiteX0" fmla="*/ 1336495 w 1336495"/>
              <a:gd name="connsiteY0" fmla="*/ 2329339 h 2329339"/>
              <a:gd name="connsiteX1" fmla="*/ 257127 w 1336495"/>
              <a:gd name="connsiteY1" fmla="*/ 0 h 2329339"/>
              <a:gd name="connsiteX0" fmla="*/ 2010472 w 2010472"/>
              <a:gd name="connsiteY0" fmla="*/ 1064743 h 1064743"/>
              <a:gd name="connsiteX1" fmla="*/ 75070 w 2010472"/>
              <a:gd name="connsiteY1" fmla="*/ 0 h 1064743"/>
              <a:gd name="connsiteX0" fmla="*/ 5178776 w 5178776"/>
              <a:gd name="connsiteY0" fmla="*/ 293421 h 1452408"/>
              <a:gd name="connsiteX1" fmla="*/ 13791 w 5178776"/>
              <a:gd name="connsiteY1" fmla="*/ 1397947 h 1452408"/>
              <a:gd name="connsiteX0" fmla="*/ 5178373 w 5178373"/>
              <a:gd name="connsiteY0" fmla="*/ 0 h 1267680"/>
              <a:gd name="connsiteX1" fmla="*/ 13388 w 5178373"/>
              <a:gd name="connsiteY1" fmla="*/ 1104526 h 1267680"/>
              <a:gd name="connsiteX0" fmla="*/ 4848854 w 4848854"/>
              <a:gd name="connsiteY0" fmla="*/ 0 h 1455368"/>
              <a:gd name="connsiteX1" fmla="*/ 14609 w 4848854"/>
              <a:gd name="connsiteY1" fmla="*/ 1318534 h 1455368"/>
              <a:gd name="connsiteX0" fmla="*/ 4834245 w 4834245"/>
              <a:gd name="connsiteY0" fmla="*/ 0 h 1318534"/>
              <a:gd name="connsiteX1" fmla="*/ 0 w 4834245"/>
              <a:gd name="connsiteY1" fmla="*/ 1318534 h 1318534"/>
              <a:gd name="connsiteX0" fmla="*/ 4834245 w 4834245"/>
              <a:gd name="connsiteY0" fmla="*/ 0 h 1318534"/>
              <a:gd name="connsiteX1" fmla="*/ 0 w 4834245"/>
              <a:gd name="connsiteY1" fmla="*/ 1318534 h 1318534"/>
              <a:gd name="connsiteX0" fmla="*/ 4775879 w 4775879"/>
              <a:gd name="connsiteY0" fmla="*/ 0 h 1561726"/>
              <a:gd name="connsiteX1" fmla="*/ 0 w 4775879"/>
              <a:gd name="connsiteY1" fmla="*/ 1561726 h 1561726"/>
              <a:gd name="connsiteX0" fmla="*/ 4775879 w 4775879"/>
              <a:gd name="connsiteY0" fmla="*/ 0 h 1561726"/>
              <a:gd name="connsiteX1" fmla="*/ 0 w 4775879"/>
              <a:gd name="connsiteY1" fmla="*/ 1561726 h 1561726"/>
              <a:gd name="connsiteX0" fmla="*/ 4873156 w 4873156"/>
              <a:gd name="connsiteY0" fmla="*/ 0 h 1122390"/>
              <a:gd name="connsiteX1" fmla="*/ 0 w 4873156"/>
              <a:gd name="connsiteY1" fmla="*/ 1065615 h 1122390"/>
              <a:gd name="connsiteX0" fmla="*/ 4873156 w 4873156"/>
              <a:gd name="connsiteY0" fmla="*/ 0 h 1065615"/>
              <a:gd name="connsiteX1" fmla="*/ 0 w 4873156"/>
              <a:gd name="connsiteY1" fmla="*/ 1065615 h 1065615"/>
              <a:gd name="connsiteX0" fmla="*/ 4853701 w 4853701"/>
              <a:gd name="connsiteY0" fmla="*/ 0 h 865691"/>
              <a:gd name="connsiteX1" fmla="*/ 0 w 4853701"/>
              <a:gd name="connsiteY1" fmla="*/ 841879 h 865691"/>
              <a:gd name="connsiteX0" fmla="*/ 4853701 w 4853701"/>
              <a:gd name="connsiteY0" fmla="*/ 0 h 841879"/>
              <a:gd name="connsiteX1" fmla="*/ 0 w 4853701"/>
              <a:gd name="connsiteY1" fmla="*/ 841879 h 841879"/>
              <a:gd name="connsiteX0" fmla="*/ 3092994 w 3092994"/>
              <a:gd name="connsiteY0" fmla="*/ 306175 h 633136"/>
              <a:gd name="connsiteX1" fmla="*/ 0 w 3092994"/>
              <a:gd name="connsiteY1" fmla="*/ 190 h 633136"/>
              <a:gd name="connsiteX0" fmla="*/ 3092994 w 3097821"/>
              <a:gd name="connsiteY0" fmla="*/ 328425 h 328425"/>
              <a:gd name="connsiteX1" fmla="*/ 0 w 3097821"/>
              <a:gd name="connsiteY1" fmla="*/ 22440 h 32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97821" h="328425">
                <a:moveTo>
                  <a:pt x="3092994" y="328425"/>
                </a:moveTo>
                <a:cubicBezTo>
                  <a:pt x="3187851" y="-93710"/>
                  <a:pt x="1875165" y="4829"/>
                  <a:pt x="0" y="22440"/>
                </a:cubicBezTo>
              </a:path>
            </a:pathLst>
          </a:custGeom>
          <a:noFill/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sp>
        <p:nvSpPr>
          <p:cNvPr id="93" name="Freeform 92"/>
          <p:cNvSpPr/>
          <p:nvPr/>
        </p:nvSpPr>
        <p:spPr>
          <a:xfrm>
            <a:off x="3135408" y="4641068"/>
            <a:ext cx="1669581" cy="296797"/>
          </a:xfrm>
          <a:custGeom>
            <a:avLst/>
            <a:gdLst>
              <a:gd name="connsiteX0" fmla="*/ 51274 w 51274"/>
              <a:gd name="connsiteY0" fmla="*/ 2914116 h 2914116"/>
              <a:gd name="connsiteX1" fmla="*/ 0 w 51274"/>
              <a:gd name="connsiteY1" fmla="*/ 0 h 2914116"/>
              <a:gd name="connsiteX0" fmla="*/ 34182 w 34182"/>
              <a:gd name="connsiteY0" fmla="*/ 2905570 h 2905570"/>
              <a:gd name="connsiteX1" fmla="*/ 0 w 34182"/>
              <a:gd name="connsiteY1" fmla="*/ 0 h 2905570"/>
              <a:gd name="connsiteX0" fmla="*/ 1834520 w 1834520"/>
              <a:gd name="connsiteY0" fmla="*/ 2905570 h 2905570"/>
              <a:gd name="connsiteX1" fmla="*/ 1800338 w 1834520"/>
              <a:gd name="connsiteY1" fmla="*/ 0 h 2905570"/>
              <a:gd name="connsiteX0" fmla="*/ 3055229 w 3055229"/>
              <a:gd name="connsiteY0" fmla="*/ 2905570 h 2905570"/>
              <a:gd name="connsiteX1" fmla="*/ 3021047 w 3055229"/>
              <a:gd name="connsiteY1" fmla="*/ 0 h 2905570"/>
              <a:gd name="connsiteX0" fmla="*/ 3490101 w 3490101"/>
              <a:gd name="connsiteY0" fmla="*/ 3307222 h 3307222"/>
              <a:gd name="connsiteX1" fmla="*/ 2652614 w 3490101"/>
              <a:gd name="connsiteY1" fmla="*/ 0 h 3307222"/>
              <a:gd name="connsiteX0" fmla="*/ 3237659 w 3237659"/>
              <a:gd name="connsiteY0" fmla="*/ 3768695 h 3768695"/>
              <a:gd name="connsiteX1" fmla="*/ 2853099 w 3237659"/>
              <a:gd name="connsiteY1" fmla="*/ 0 h 3768695"/>
              <a:gd name="connsiteX0" fmla="*/ 2820564 w 2820564"/>
              <a:gd name="connsiteY0" fmla="*/ 3768695 h 3768695"/>
              <a:gd name="connsiteX1" fmla="*/ 2436004 w 2820564"/>
              <a:gd name="connsiteY1" fmla="*/ 0 h 3768695"/>
              <a:gd name="connsiteX0" fmla="*/ 2143198 w 2143198"/>
              <a:gd name="connsiteY0" fmla="*/ 3768695 h 3768695"/>
              <a:gd name="connsiteX1" fmla="*/ 1758638 w 2143198"/>
              <a:gd name="connsiteY1" fmla="*/ 0 h 3768695"/>
              <a:gd name="connsiteX0" fmla="*/ 1979754 w 1979754"/>
              <a:gd name="connsiteY0" fmla="*/ 3725966 h 3725966"/>
              <a:gd name="connsiteX1" fmla="*/ 1919934 w 1979754"/>
              <a:gd name="connsiteY1" fmla="*/ 0 h 3725966"/>
              <a:gd name="connsiteX0" fmla="*/ 1859804 w 1859804"/>
              <a:gd name="connsiteY0" fmla="*/ 3725966 h 3725966"/>
              <a:gd name="connsiteX1" fmla="*/ 1799984 w 1859804"/>
              <a:gd name="connsiteY1" fmla="*/ 0 h 3725966"/>
              <a:gd name="connsiteX0" fmla="*/ 1621505 w 2075662"/>
              <a:gd name="connsiteY0" fmla="*/ 3415189 h 3415189"/>
              <a:gd name="connsiteX1" fmla="*/ 2075662 w 2075662"/>
              <a:gd name="connsiteY1" fmla="*/ 0 h 3415189"/>
              <a:gd name="connsiteX0" fmla="*/ 1354086 w 1808243"/>
              <a:gd name="connsiteY0" fmla="*/ 3415189 h 3415189"/>
              <a:gd name="connsiteX1" fmla="*/ 1808243 w 1808243"/>
              <a:gd name="connsiteY1" fmla="*/ 0 h 3415189"/>
              <a:gd name="connsiteX0" fmla="*/ 2272394 w 2272394"/>
              <a:gd name="connsiteY0" fmla="*/ 2329339 h 2329339"/>
              <a:gd name="connsiteX1" fmla="*/ 1193026 w 2272394"/>
              <a:gd name="connsiteY1" fmla="*/ 0 h 2329339"/>
              <a:gd name="connsiteX0" fmla="*/ 1336495 w 1336495"/>
              <a:gd name="connsiteY0" fmla="*/ 2329339 h 2329339"/>
              <a:gd name="connsiteX1" fmla="*/ 257127 w 1336495"/>
              <a:gd name="connsiteY1" fmla="*/ 0 h 2329339"/>
              <a:gd name="connsiteX0" fmla="*/ 2010472 w 2010472"/>
              <a:gd name="connsiteY0" fmla="*/ 1064743 h 1064743"/>
              <a:gd name="connsiteX1" fmla="*/ 75070 w 2010472"/>
              <a:gd name="connsiteY1" fmla="*/ 0 h 1064743"/>
              <a:gd name="connsiteX0" fmla="*/ 5178776 w 5178776"/>
              <a:gd name="connsiteY0" fmla="*/ 293421 h 1452408"/>
              <a:gd name="connsiteX1" fmla="*/ 13791 w 5178776"/>
              <a:gd name="connsiteY1" fmla="*/ 1397947 h 1452408"/>
              <a:gd name="connsiteX0" fmla="*/ 5178373 w 5178373"/>
              <a:gd name="connsiteY0" fmla="*/ 0 h 1267680"/>
              <a:gd name="connsiteX1" fmla="*/ 13388 w 5178373"/>
              <a:gd name="connsiteY1" fmla="*/ 1104526 h 1267680"/>
              <a:gd name="connsiteX0" fmla="*/ 4848854 w 4848854"/>
              <a:gd name="connsiteY0" fmla="*/ 0 h 1455368"/>
              <a:gd name="connsiteX1" fmla="*/ 14609 w 4848854"/>
              <a:gd name="connsiteY1" fmla="*/ 1318534 h 1455368"/>
              <a:gd name="connsiteX0" fmla="*/ 4834245 w 4834245"/>
              <a:gd name="connsiteY0" fmla="*/ 0 h 1318534"/>
              <a:gd name="connsiteX1" fmla="*/ 0 w 4834245"/>
              <a:gd name="connsiteY1" fmla="*/ 1318534 h 1318534"/>
              <a:gd name="connsiteX0" fmla="*/ 4834245 w 4834245"/>
              <a:gd name="connsiteY0" fmla="*/ 0 h 1318534"/>
              <a:gd name="connsiteX1" fmla="*/ 0 w 4834245"/>
              <a:gd name="connsiteY1" fmla="*/ 1318534 h 1318534"/>
              <a:gd name="connsiteX0" fmla="*/ 4775879 w 4775879"/>
              <a:gd name="connsiteY0" fmla="*/ 0 h 1561726"/>
              <a:gd name="connsiteX1" fmla="*/ 0 w 4775879"/>
              <a:gd name="connsiteY1" fmla="*/ 1561726 h 1561726"/>
              <a:gd name="connsiteX0" fmla="*/ 4775879 w 4775879"/>
              <a:gd name="connsiteY0" fmla="*/ 0 h 1561726"/>
              <a:gd name="connsiteX1" fmla="*/ 0 w 4775879"/>
              <a:gd name="connsiteY1" fmla="*/ 1561726 h 1561726"/>
              <a:gd name="connsiteX0" fmla="*/ 4873156 w 4873156"/>
              <a:gd name="connsiteY0" fmla="*/ 0 h 1122390"/>
              <a:gd name="connsiteX1" fmla="*/ 0 w 4873156"/>
              <a:gd name="connsiteY1" fmla="*/ 1065615 h 1122390"/>
              <a:gd name="connsiteX0" fmla="*/ 4873156 w 4873156"/>
              <a:gd name="connsiteY0" fmla="*/ 0 h 1065615"/>
              <a:gd name="connsiteX1" fmla="*/ 0 w 4873156"/>
              <a:gd name="connsiteY1" fmla="*/ 1065615 h 1065615"/>
              <a:gd name="connsiteX0" fmla="*/ 4853701 w 4853701"/>
              <a:gd name="connsiteY0" fmla="*/ 0 h 865691"/>
              <a:gd name="connsiteX1" fmla="*/ 0 w 4853701"/>
              <a:gd name="connsiteY1" fmla="*/ 841879 h 865691"/>
              <a:gd name="connsiteX0" fmla="*/ 4853701 w 4853701"/>
              <a:gd name="connsiteY0" fmla="*/ 0 h 841879"/>
              <a:gd name="connsiteX1" fmla="*/ 0 w 4853701"/>
              <a:gd name="connsiteY1" fmla="*/ 841879 h 841879"/>
              <a:gd name="connsiteX0" fmla="*/ 2032680 w 2032680"/>
              <a:gd name="connsiteY0" fmla="*/ 0 h 568870"/>
              <a:gd name="connsiteX1" fmla="*/ 0 w 2032680"/>
              <a:gd name="connsiteY1" fmla="*/ 481956 h 568870"/>
              <a:gd name="connsiteX0" fmla="*/ 2032680 w 2032680"/>
              <a:gd name="connsiteY0" fmla="*/ 0 h 481956"/>
              <a:gd name="connsiteX1" fmla="*/ 0 w 2032680"/>
              <a:gd name="connsiteY1" fmla="*/ 481956 h 481956"/>
              <a:gd name="connsiteX0" fmla="*/ 1993770 w 1993770"/>
              <a:gd name="connsiteY0" fmla="*/ 82685 h 248819"/>
              <a:gd name="connsiteX1" fmla="*/ 0 w 1993770"/>
              <a:gd name="connsiteY1" fmla="*/ 437 h 248819"/>
              <a:gd name="connsiteX0" fmla="*/ 1993770 w 1993770"/>
              <a:gd name="connsiteY0" fmla="*/ 129910 h 129910"/>
              <a:gd name="connsiteX1" fmla="*/ 0 w 1993770"/>
              <a:gd name="connsiteY1" fmla="*/ 47662 h 129910"/>
              <a:gd name="connsiteX0" fmla="*/ 2003497 w 2003497"/>
              <a:gd name="connsiteY0" fmla="*/ 346344 h 346344"/>
              <a:gd name="connsiteX1" fmla="*/ 0 w 2003497"/>
              <a:gd name="connsiteY1" fmla="*/ 1449 h 346344"/>
              <a:gd name="connsiteX0" fmla="*/ 2003497 w 2003497"/>
              <a:gd name="connsiteY0" fmla="*/ 347504 h 347504"/>
              <a:gd name="connsiteX1" fmla="*/ 0 w 2003497"/>
              <a:gd name="connsiteY1" fmla="*/ 2609 h 347504"/>
              <a:gd name="connsiteX0" fmla="*/ 2003497 w 2003497"/>
              <a:gd name="connsiteY0" fmla="*/ 356156 h 356156"/>
              <a:gd name="connsiteX1" fmla="*/ 0 w 2003497"/>
              <a:gd name="connsiteY1" fmla="*/ 11261 h 356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3497" h="356156">
                <a:moveTo>
                  <a:pt x="2003497" y="356156"/>
                </a:moveTo>
                <a:cubicBezTo>
                  <a:pt x="1135317" y="60480"/>
                  <a:pt x="834306" y="-35533"/>
                  <a:pt x="0" y="11261"/>
                </a:cubicBezTo>
              </a:path>
            </a:pathLst>
          </a:custGeom>
          <a:noFill/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grpSp>
        <p:nvGrpSpPr>
          <p:cNvPr id="99" name="Group 98"/>
          <p:cNvGrpSpPr/>
          <p:nvPr/>
        </p:nvGrpSpPr>
        <p:grpSpPr>
          <a:xfrm>
            <a:off x="4551533" y="4699210"/>
            <a:ext cx="375228" cy="362839"/>
            <a:chOff x="1264587" y="4436434"/>
            <a:chExt cx="450273" cy="435407"/>
          </a:xfrm>
        </p:grpSpPr>
        <p:sp>
          <p:nvSpPr>
            <p:cNvPr id="100" name="Oval 53"/>
            <p:cNvSpPr>
              <a:spLocks noChangeArrowheads="1"/>
            </p:cNvSpPr>
            <p:nvPr/>
          </p:nvSpPr>
          <p:spPr bwMode="auto">
            <a:xfrm>
              <a:off x="1353360" y="4588709"/>
              <a:ext cx="305692" cy="283132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101" name="Oval 54"/>
            <p:cNvSpPr>
              <a:spLocks noChangeArrowheads="1"/>
            </p:cNvSpPr>
            <p:nvPr/>
          </p:nvSpPr>
          <p:spPr bwMode="auto">
            <a:xfrm>
              <a:off x="1264587" y="4436434"/>
              <a:ext cx="305692" cy="283132"/>
            </a:xfrm>
            <a:prstGeom prst="ellipse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102" name="Oval 59"/>
            <p:cNvSpPr>
              <a:spLocks noChangeArrowheads="1"/>
            </p:cNvSpPr>
            <p:nvPr/>
          </p:nvSpPr>
          <p:spPr bwMode="auto">
            <a:xfrm>
              <a:off x="1409168" y="4506437"/>
              <a:ext cx="305692" cy="283132"/>
            </a:xfrm>
            <a:prstGeom prst="ellipse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4452869" y="3928535"/>
            <a:ext cx="383174" cy="469743"/>
            <a:chOff x="698473" y="4781794"/>
            <a:chExt cx="459809" cy="563692"/>
          </a:xfrm>
        </p:grpSpPr>
        <p:sp>
          <p:nvSpPr>
            <p:cNvPr id="109" name="Oval 56"/>
            <p:cNvSpPr>
              <a:spLocks noChangeArrowheads="1"/>
            </p:cNvSpPr>
            <p:nvPr/>
          </p:nvSpPr>
          <p:spPr bwMode="auto">
            <a:xfrm>
              <a:off x="852590" y="4913365"/>
              <a:ext cx="305692" cy="283132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110" name="Oval 59"/>
            <p:cNvSpPr>
              <a:spLocks noChangeArrowheads="1"/>
            </p:cNvSpPr>
            <p:nvPr/>
          </p:nvSpPr>
          <p:spPr bwMode="auto">
            <a:xfrm>
              <a:off x="825355" y="5062354"/>
              <a:ext cx="305692" cy="283132"/>
            </a:xfrm>
            <a:prstGeom prst="ellipse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111" name="Oval 59"/>
            <p:cNvSpPr>
              <a:spLocks noChangeArrowheads="1"/>
            </p:cNvSpPr>
            <p:nvPr/>
          </p:nvSpPr>
          <p:spPr bwMode="auto">
            <a:xfrm>
              <a:off x="718976" y="4781794"/>
              <a:ext cx="305692" cy="283132"/>
            </a:xfrm>
            <a:prstGeom prst="ellipse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112" name="Oval 57"/>
            <p:cNvSpPr>
              <a:spLocks noChangeArrowheads="1"/>
            </p:cNvSpPr>
            <p:nvPr/>
          </p:nvSpPr>
          <p:spPr bwMode="auto">
            <a:xfrm>
              <a:off x="698473" y="4930783"/>
              <a:ext cx="305692" cy="283132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</p:grpSp>
      <p:sp>
        <p:nvSpPr>
          <p:cNvPr id="113" name="TextBox 112"/>
          <p:cNvSpPr txBox="1"/>
          <p:nvPr/>
        </p:nvSpPr>
        <p:spPr>
          <a:xfrm>
            <a:off x="1149274" y="1578588"/>
            <a:ext cx="149060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500" b="1" dirty="0"/>
              <a:t>Complete fusion</a:t>
            </a:r>
            <a:endParaRPr lang="en-GB" sz="1500" b="1" dirty="0"/>
          </a:p>
        </p:txBody>
      </p:sp>
      <p:grpSp>
        <p:nvGrpSpPr>
          <p:cNvPr id="28" name="Group 27"/>
          <p:cNvGrpSpPr/>
          <p:nvPr/>
        </p:nvGrpSpPr>
        <p:grpSpPr>
          <a:xfrm>
            <a:off x="515637" y="2093726"/>
            <a:ext cx="4352212" cy="1657028"/>
            <a:chOff x="444084" y="1385374"/>
            <a:chExt cx="5222654" cy="1988433"/>
          </a:xfrm>
        </p:grpSpPr>
        <p:sp>
          <p:nvSpPr>
            <p:cNvPr id="94" name="Freeform 93"/>
            <p:cNvSpPr/>
            <p:nvPr/>
          </p:nvSpPr>
          <p:spPr>
            <a:xfrm>
              <a:off x="2444123" y="2433441"/>
              <a:ext cx="1355111" cy="319803"/>
            </a:xfrm>
            <a:custGeom>
              <a:avLst/>
              <a:gdLst>
                <a:gd name="connsiteX0" fmla="*/ 51274 w 51274"/>
                <a:gd name="connsiteY0" fmla="*/ 2914116 h 2914116"/>
                <a:gd name="connsiteX1" fmla="*/ 0 w 51274"/>
                <a:gd name="connsiteY1" fmla="*/ 0 h 2914116"/>
                <a:gd name="connsiteX0" fmla="*/ 34182 w 34182"/>
                <a:gd name="connsiteY0" fmla="*/ 2905570 h 2905570"/>
                <a:gd name="connsiteX1" fmla="*/ 0 w 34182"/>
                <a:gd name="connsiteY1" fmla="*/ 0 h 2905570"/>
                <a:gd name="connsiteX0" fmla="*/ 1834520 w 1834520"/>
                <a:gd name="connsiteY0" fmla="*/ 2905570 h 2905570"/>
                <a:gd name="connsiteX1" fmla="*/ 1800338 w 1834520"/>
                <a:gd name="connsiteY1" fmla="*/ 0 h 2905570"/>
                <a:gd name="connsiteX0" fmla="*/ 3055229 w 3055229"/>
                <a:gd name="connsiteY0" fmla="*/ 2905570 h 2905570"/>
                <a:gd name="connsiteX1" fmla="*/ 3021047 w 3055229"/>
                <a:gd name="connsiteY1" fmla="*/ 0 h 2905570"/>
                <a:gd name="connsiteX0" fmla="*/ 3490101 w 3490101"/>
                <a:gd name="connsiteY0" fmla="*/ 3307222 h 3307222"/>
                <a:gd name="connsiteX1" fmla="*/ 2652614 w 3490101"/>
                <a:gd name="connsiteY1" fmla="*/ 0 h 3307222"/>
                <a:gd name="connsiteX0" fmla="*/ 3237659 w 3237659"/>
                <a:gd name="connsiteY0" fmla="*/ 3768695 h 3768695"/>
                <a:gd name="connsiteX1" fmla="*/ 2853099 w 3237659"/>
                <a:gd name="connsiteY1" fmla="*/ 0 h 3768695"/>
                <a:gd name="connsiteX0" fmla="*/ 2820564 w 2820564"/>
                <a:gd name="connsiteY0" fmla="*/ 3768695 h 3768695"/>
                <a:gd name="connsiteX1" fmla="*/ 2436004 w 2820564"/>
                <a:gd name="connsiteY1" fmla="*/ 0 h 3768695"/>
                <a:gd name="connsiteX0" fmla="*/ 2143198 w 2143198"/>
                <a:gd name="connsiteY0" fmla="*/ 3768695 h 3768695"/>
                <a:gd name="connsiteX1" fmla="*/ 1758638 w 2143198"/>
                <a:gd name="connsiteY1" fmla="*/ 0 h 3768695"/>
                <a:gd name="connsiteX0" fmla="*/ 1979754 w 1979754"/>
                <a:gd name="connsiteY0" fmla="*/ 3725966 h 3725966"/>
                <a:gd name="connsiteX1" fmla="*/ 1919934 w 1979754"/>
                <a:gd name="connsiteY1" fmla="*/ 0 h 3725966"/>
                <a:gd name="connsiteX0" fmla="*/ 1859804 w 1859804"/>
                <a:gd name="connsiteY0" fmla="*/ 3725966 h 3725966"/>
                <a:gd name="connsiteX1" fmla="*/ 1799984 w 1859804"/>
                <a:gd name="connsiteY1" fmla="*/ 0 h 3725966"/>
                <a:gd name="connsiteX0" fmla="*/ 1621505 w 2075662"/>
                <a:gd name="connsiteY0" fmla="*/ 3415189 h 3415189"/>
                <a:gd name="connsiteX1" fmla="*/ 2075662 w 2075662"/>
                <a:gd name="connsiteY1" fmla="*/ 0 h 3415189"/>
                <a:gd name="connsiteX0" fmla="*/ 1354086 w 1808243"/>
                <a:gd name="connsiteY0" fmla="*/ 3415189 h 3415189"/>
                <a:gd name="connsiteX1" fmla="*/ 1808243 w 1808243"/>
                <a:gd name="connsiteY1" fmla="*/ 0 h 3415189"/>
                <a:gd name="connsiteX0" fmla="*/ 2272394 w 2272394"/>
                <a:gd name="connsiteY0" fmla="*/ 2329339 h 2329339"/>
                <a:gd name="connsiteX1" fmla="*/ 1193026 w 2272394"/>
                <a:gd name="connsiteY1" fmla="*/ 0 h 2329339"/>
                <a:gd name="connsiteX0" fmla="*/ 1336495 w 1336495"/>
                <a:gd name="connsiteY0" fmla="*/ 2329339 h 2329339"/>
                <a:gd name="connsiteX1" fmla="*/ 257127 w 1336495"/>
                <a:gd name="connsiteY1" fmla="*/ 0 h 2329339"/>
                <a:gd name="connsiteX0" fmla="*/ 2010472 w 2010472"/>
                <a:gd name="connsiteY0" fmla="*/ 1064743 h 1064743"/>
                <a:gd name="connsiteX1" fmla="*/ 75070 w 2010472"/>
                <a:gd name="connsiteY1" fmla="*/ 0 h 1064743"/>
                <a:gd name="connsiteX0" fmla="*/ 5178776 w 5178776"/>
                <a:gd name="connsiteY0" fmla="*/ 293421 h 1452408"/>
                <a:gd name="connsiteX1" fmla="*/ 13791 w 5178776"/>
                <a:gd name="connsiteY1" fmla="*/ 1397947 h 1452408"/>
                <a:gd name="connsiteX0" fmla="*/ 5178373 w 5178373"/>
                <a:gd name="connsiteY0" fmla="*/ 0 h 1267680"/>
                <a:gd name="connsiteX1" fmla="*/ 13388 w 5178373"/>
                <a:gd name="connsiteY1" fmla="*/ 1104526 h 1267680"/>
                <a:gd name="connsiteX0" fmla="*/ 4848854 w 4848854"/>
                <a:gd name="connsiteY0" fmla="*/ 0 h 1455368"/>
                <a:gd name="connsiteX1" fmla="*/ 14609 w 4848854"/>
                <a:gd name="connsiteY1" fmla="*/ 1318534 h 1455368"/>
                <a:gd name="connsiteX0" fmla="*/ 4834245 w 4834245"/>
                <a:gd name="connsiteY0" fmla="*/ 0 h 1318534"/>
                <a:gd name="connsiteX1" fmla="*/ 0 w 4834245"/>
                <a:gd name="connsiteY1" fmla="*/ 1318534 h 1318534"/>
                <a:gd name="connsiteX0" fmla="*/ 4834245 w 4834245"/>
                <a:gd name="connsiteY0" fmla="*/ 0 h 1318534"/>
                <a:gd name="connsiteX1" fmla="*/ 0 w 4834245"/>
                <a:gd name="connsiteY1" fmla="*/ 1318534 h 1318534"/>
                <a:gd name="connsiteX0" fmla="*/ 4775879 w 4775879"/>
                <a:gd name="connsiteY0" fmla="*/ 0 h 1561726"/>
                <a:gd name="connsiteX1" fmla="*/ 0 w 4775879"/>
                <a:gd name="connsiteY1" fmla="*/ 1561726 h 1561726"/>
                <a:gd name="connsiteX0" fmla="*/ 4775879 w 4775879"/>
                <a:gd name="connsiteY0" fmla="*/ 0 h 1561726"/>
                <a:gd name="connsiteX1" fmla="*/ 0 w 4775879"/>
                <a:gd name="connsiteY1" fmla="*/ 1561726 h 1561726"/>
                <a:gd name="connsiteX0" fmla="*/ 4873156 w 4873156"/>
                <a:gd name="connsiteY0" fmla="*/ 0 h 1122390"/>
                <a:gd name="connsiteX1" fmla="*/ 0 w 4873156"/>
                <a:gd name="connsiteY1" fmla="*/ 1065615 h 1122390"/>
                <a:gd name="connsiteX0" fmla="*/ 4873156 w 4873156"/>
                <a:gd name="connsiteY0" fmla="*/ 0 h 1065615"/>
                <a:gd name="connsiteX1" fmla="*/ 0 w 4873156"/>
                <a:gd name="connsiteY1" fmla="*/ 1065615 h 1065615"/>
                <a:gd name="connsiteX0" fmla="*/ 4853701 w 4853701"/>
                <a:gd name="connsiteY0" fmla="*/ 0 h 865691"/>
                <a:gd name="connsiteX1" fmla="*/ 0 w 4853701"/>
                <a:gd name="connsiteY1" fmla="*/ 841879 h 865691"/>
                <a:gd name="connsiteX0" fmla="*/ 4853701 w 4853701"/>
                <a:gd name="connsiteY0" fmla="*/ 0 h 841879"/>
                <a:gd name="connsiteX1" fmla="*/ 0 w 4853701"/>
                <a:gd name="connsiteY1" fmla="*/ 841879 h 841879"/>
                <a:gd name="connsiteX0" fmla="*/ 3092994 w 3092994"/>
                <a:gd name="connsiteY0" fmla="*/ 306175 h 633136"/>
                <a:gd name="connsiteX1" fmla="*/ 0 w 3092994"/>
                <a:gd name="connsiteY1" fmla="*/ 190 h 633136"/>
                <a:gd name="connsiteX0" fmla="*/ 3092994 w 3097821"/>
                <a:gd name="connsiteY0" fmla="*/ 328425 h 328425"/>
                <a:gd name="connsiteX1" fmla="*/ 0 w 3097821"/>
                <a:gd name="connsiteY1" fmla="*/ 22440 h 328425"/>
                <a:gd name="connsiteX0" fmla="*/ 1342016 w 1454035"/>
                <a:gd name="connsiteY0" fmla="*/ 328425 h 328425"/>
                <a:gd name="connsiteX1" fmla="*/ 0 w 1454035"/>
                <a:gd name="connsiteY1" fmla="*/ 22440 h 328425"/>
                <a:gd name="connsiteX0" fmla="*/ 1342016 w 1355111"/>
                <a:gd name="connsiteY0" fmla="*/ 319803 h 319803"/>
                <a:gd name="connsiteX1" fmla="*/ 0 w 1355111"/>
                <a:gd name="connsiteY1" fmla="*/ 13818 h 31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55111" h="319803">
                  <a:moveTo>
                    <a:pt x="1342016" y="319803"/>
                  </a:moveTo>
                  <a:cubicBezTo>
                    <a:pt x="1436873" y="-102332"/>
                    <a:pt x="1019131" y="15663"/>
                    <a:pt x="0" y="13818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500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444084" y="1385374"/>
              <a:ext cx="5222654" cy="1988433"/>
              <a:chOff x="444084" y="1385374"/>
              <a:chExt cx="5222654" cy="1988433"/>
            </a:xfrm>
          </p:grpSpPr>
          <p:sp>
            <p:nvSpPr>
              <p:cNvPr id="48" name="Freeform 47"/>
              <p:cNvSpPr/>
              <p:nvPr/>
            </p:nvSpPr>
            <p:spPr>
              <a:xfrm>
                <a:off x="619480" y="1617800"/>
                <a:ext cx="4853701" cy="841879"/>
              </a:xfrm>
              <a:custGeom>
                <a:avLst/>
                <a:gdLst>
                  <a:gd name="connsiteX0" fmla="*/ 51274 w 51274"/>
                  <a:gd name="connsiteY0" fmla="*/ 2914116 h 2914116"/>
                  <a:gd name="connsiteX1" fmla="*/ 0 w 51274"/>
                  <a:gd name="connsiteY1" fmla="*/ 0 h 2914116"/>
                  <a:gd name="connsiteX0" fmla="*/ 34182 w 34182"/>
                  <a:gd name="connsiteY0" fmla="*/ 2905570 h 2905570"/>
                  <a:gd name="connsiteX1" fmla="*/ 0 w 34182"/>
                  <a:gd name="connsiteY1" fmla="*/ 0 h 2905570"/>
                  <a:gd name="connsiteX0" fmla="*/ 1834520 w 1834520"/>
                  <a:gd name="connsiteY0" fmla="*/ 2905570 h 2905570"/>
                  <a:gd name="connsiteX1" fmla="*/ 1800338 w 1834520"/>
                  <a:gd name="connsiteY1" fmla="*/ 0 h 2905570"/>
                  <a:gd name="connsiteX0" fmla="*/ 3055229 w 3055229"/>
                  <a:gd name="connsiteY0" fmla="*/ 2905570 h 2905570"/>
                  <a:gd name="connsiteX1" fmla="*/ 3021047 w 3055229"/>
                  <a:gd name="connsiteY1" fmla="*/ 0 h 2905570"/>
                  <a:gd name="connsiteX0" fmla="*/ 3490101 w 3490101"/>
                  <a:gd name="connsiteY0" fmla="*/ 3307222 h 3307222"/>
                  <a:gd name="connsiteX1" fmla="*/ 2652614 w 3490101"/>
                  <a:gd name="connsiteY1" fmla="*/ 0 h 3307222"/>
                  <a:gd name="connsiteX0" fmla="*/ 3237659 w 3237659"/>
                  <a:gd name="connsiteY0" fmla="*/ 3768695 h 3768695"/>
                  <a:gd name="connsiteX1" fmla="*/ 2853099 w 3237659"/>
                  <a:gd name="connsiteY1" fmla="*/ 0 h 3768695"/>
                  <a:gd name="connsiteX0" fmla="*/ 2820564 w 2820564"/>
                  <a:gd name="connsiteY0" fmla="*/ 3768695 h 3768695"/>
                  <a:gd name="connsiteX1" fmla="*/ 2436004 w 2820564"/>
                  <a:gd name="connsiteY1" fmla="*/ 0 h 3768695"/>
                  <a:gd name="connsiteX0" fmla="*/ 2143198 w 2143198"/>
                  <a:gd name="connsiteY0" fmla="*/ 3768695 h 3768695"/>
                  <a:gd name="connsiteX1" fmla="*/ 1758638 w 2143198"/>
                  <a:gd name="connsiteY1" fmla="*/ 0 h 3768695"/>
                  <a:gd name="connsiteX0" fmla="*/ 1979754 w 1979754"/>
                  <a:gd name="connsiteY0" fmla="*/ 3725966 h 3725966"/>
                  <a:gd name="connsiteX1" fmla="*/ 1919934 w 1979754"/>
                  <a:gd name="connsiteY1" fmla="*/ 0 h 3725966"/>
                  <a:gd name="connsiteX0" fmla="*/ 1859804 w 1859804"/>
                  <a:gd name="connsiteY0" fmla="*/ 3725966 h 3725966"/>
                  <a:gd name="connsiteX1" fmla="*/ 1799984 w 1859804"/>
                  <a:gd name="connsiteY1" fmla="*/ 0 h 3725966"/>
                  <a:gd name="connsiteX0" fmla="*/ 1621505 w 2075662"/>
                  <a:gd name="connsiteY0" fmla="*/ 3415189 h 3415189"/>
                  <a:gd name="connsiteX1" fmla="*/ 2075662 w 2075662"/>
                  <a:gd name="connsiteY1" fmla="*/ 0 h 3415189"/>
                  <a:gd name="connsiteX0" fmla="*/ 1354086 w 1808243"/>
                  <a:gd name="connsiteY0" fmla="*/ 3415189 h 3415189"/>
                  <a:gd name="connsiteX1" fmla="*/ 1808243 w 1808243"/>
                  <a:gd name="connsiteY1" fmla="*/ 0 h 3415189"/>
                  <a:gd name="connsiteX0" fmla="*/ 2272394 w 2272394"/>
                  <a:gd name="connsiteY0" fmla="*/ 2329339 h 2329339"/>
                  <a:gd name="connsiteX1" fmla="*/ 1193026 w 2272394"/>
                  <a:gd name="connsiteY1" fmla="*/ 0 h 2329339"/>
                  <a:gd name="connsiteX0" fmla="*/ 1336495 w 1336495"/>
                  <a:gd name="connsiteY0" fmla="*/ 2329339 h 2329339"/>
                  <a:gd name="connsiteX1" fmla="*/ 257127 w 1336495"/>
                  <a:gd name="connsiteY1" fmla="*/ 0 h 2329339"/>
                  <a:gd name="connsiteX0" fmla="*/ 2010472 w 2010472"/>
                  <a:gd name="connsiteY0" fmla="*/ 1064743 h 1064743"/>
                  <a:gd name="connsiteX1" fmla="*/ 75070 w 2010472"/>
                  <a:gd name="connsiteY1" fmla="*/ 0 h 1064743"/>
                  <a:gd name="connsiteX0" fmla="*/ 5178776 w 5178776"/>
                  <a:gd name="connsiteY0" fmla="*/ 293421 h 1452408"/>
                  <a:gd name="connsiteX1" fmla="*/ 13791 w 5178776"/>
                  <a:gd name="connsiteY1" fmla="*/ 1397947 h 1452408"/>
                  <a:gd name="connsiteX0" fmla="*/ 5178373 w 5178373"/>
                  <a:gd name="connsiteY0" fmla="*/ 0 h 1267680"/>
                  <a:gd name="connsiteX1" fmla="*/ 13388 w 5178373"/>
                  <a:gd name="connsiteY1" fmla="*/ 1104526 h 1267680"/>
                  <a:gd name="connsiteX0" fmla="*/ 4848854 w 4848854"/>
                  <a:gd name="connsiteY0" fmla="*/ 0 h 1455368"/>
                  <a:gd name="connsiteX1" fmla="*/ 14609 w 4848854"/>
                  <a:gd name="connsiteY1" fmla="*/ 1318534 h 1455368"/>
                  <a:gd name="connsiteX0" fmla="*/ 4834245 w 4834245"/>
                  <a:gd name="connsiteY0" fmla="*/ 0 h 1318534"/>
                  <a:gd name="connsiteX1" fmla="*/ 0 w 4834245"/>
                  <a:gd name="connsiteY1" fmla="*/ 1318534 h 1318534"/>
                  <a:gd name="connsiteX0" fmla="*/ 4834245 w 4834245"/>
                  <a:gd name="connsiteY0" fmla="*/ 0 h 1318534"/>
                  <a:gd name="connsiteX1" fmla="*/ 0 w 4834245"/>
                  <a:gd name="connsiteY1" fmla="*/ 1318534 h 1318534"/>
                  <a:gd name="connsiteX0" fmla="*/ 4775879 w 4775879"/>
                  <a:gd name="connsiteY0" fmla="*/ 0 h 1561726"/>
                  <a:gd name="connsiteX1" fmla="*/ 0 w 4775879"/>
                  <a:gd name="connsiteY1" fmla="*/ 1561726 h 1561726"/>
                  <a:gd name="connsiteX0" fmla="*/ 4775879 w 4775879"/>
                  <a:gd name="connsiteY0" fmla="*/ 0 h 1561726"/>
                  <a:gd name="connsiteX1" fmla="*/ 0 w 4775879"/>
                  <a:gd name="connsiteY1" fmla="*/ 1561726 h 1561726"/>
                  <a:gd name="connsiteX0" fmla="*/ 4873156 w 4873156"/>
                  <a:gd name="connsiteY0" fmla="*/ 0 h 1122390"/>
                  <a:gd name="connsiteX1" fmla="*/ 0 w 4873156"/>
                  <a:gd name="connsiteY1" fmla="*/ 1065615 h 1122390"/>
                  <a:gd name="connsiteX0" fmla="*/ 4873156 w 4873156"/>
                  <a:gd name="connsiteY0" fmla="*/ 0 h 1065615"/>
                  <a:gd name="connsiteX1" fmla="*/ 0 w 4873156"/>
                  <a:gd name="connsiteY1" fmla="*/ 1065615 h 1065615"/>
                  <a:gd name="connsiteX0" fmla="*/ 4853701 w 4853701"/>
                  <a:gd name="connsiteY0" fmla="*/ 0 h 865691"/>
                  <a:gd name="connsiteX1" fmla="*/ 0 w 4853701"/>
                  <a:gd name="connsiteY1" fmla="*/ 841879 h 865691"/>
                  <a:gd name="connsiteX0" fmla="*/ 4853701 w 4853701"/>
                  <a:gd name="connsiteY0" fmla="*/ 0 h 841879"/>
                  <a:gd name="connsiteX1" fmla="*/ 0 w 4853701"/>
                  <a:gd name="connsiteY1" fmla="*/ 841879 h 84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853701" h="841879">
                    <a:moveTo>
                      <a:pt x="4853701" y="0"/>
                    </a:moveTo>
                    <a:cubicBezTo>
                      <a:pt x="2818201" y="891100"/>
                      <a:pt x="1875165" y="824268"/>
                      <a:pt x="0" y="841879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500"/>
              </a:p>
            </p:txBody>
          </p:sp>
          <p:grpSp>
            <p:nvGrpSpPr>
              <p:cNvPr id="49" name="Group 48"/>
              <p:cNvGrpSpPr/>
              <p:nvPr/>
            </p:nvGrpSpPr>
            <p:grpSpPr>
              <a:xfrm>
                <a:off x="3374030" y="2631490"/>
                <a:ext cx="697594" cy="742317"/>
                <a:chOff x="2020665" y="4112194"/>
                <a:chExt cx="697594" cy="742317"/>
              </a:xfrm>
            </p:grpSpPr>
            <p:sp>
              <p:nvSpPr>
                <p:cNvPr id="50" name="Oval 56"/>
                <p:cNvSpPr>
                  <a:spLocks noChangeArrowheads="1"/>
                </p:cNvSpPr>
                <p:nvPr/>
              </p:nvSpPr>
              <p:spPr bwMode="auto">
                <a:xfrm>
                  <a:off x="2020665" y="4323726"/>
                  <a:ext cx="305692" cy="2831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00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254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500"/>
                </a:p>
              </p:txBody>
            </p:sp>
            <p:sp>
              <p:nvSpPr>
                <p:cNvPr id="51" name="Oval 59"/>
                <p:cNvSpPr>
                  <a:spLocks noChangeArrowheads="1"/>
                </p:cNvSpPr>
                <p:nvPr/>
              </p:nvSpPr>
              <p:spPr bwMode="auto">
                <a:xfrm>
                  <a:off x="2025530" y="4466107"/>
                  <a:ext cx="305692" cy="2831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0000FF"/>
                    </a:gs>
                  </a:gsLst>
                  <a:path path="shape">
                    <a:fillToRect l="50000" t="50000" r="50000" b="50000"/>
                  </a:path>
                </a:gradFill>
                <a:ln w="254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500"/>
                </a:p>
              </p:txBody>
            </p:sp>
            <p:sp>
              <p:nvSpPr>
                <p:cNvPr id="52" name="Oval 59"/>
                <p:cNvSpPr>
                  <a:spLocks noChangeArrowheads="1"/>
                </p:cNvSpPr>
                <p:nvPr/>
              </p:nvSpPr>
              <p:spPr bwMode="auto">
                <a:xfrm>
                  <a:off x="2225999" y="4571379"/>
                  <a:ext cx="305692" cy="2831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0000FF"/>
                    </a:gs>
                  </a:gsLst>
                  <a:path path="shape">
                    <a:fillToRect l="50000" t="50000" r="50000" b="50000"/>
                  </a:path>
                </a:gradFill>
                <a:ln w="254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500"/>
                </a:p>
              </p:txBody>
            </p:sp>
            <p:sp>
              <p:nvSpPr>
                <p:cNvPr id="53" name="Oval 57"/>
                <p:cNvSpPr>
                  <a:spLocks noChangeArrowheads="1"/>
                </p:cNvSpPr>
                <p:nvPr/>
              </p:nvSpPr>
              <p:spPr bwMode="auto">
                <a:xfrm>
                  <a:off x="2263807" y="4112194"/>
                  <a:ext cx="305692" cy="2831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00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254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500"/>
                </a:p>
              </p:txBody>
            </p:sp>
            <p:sp>
              <p:nvSpPr>
                <p:cNvPr id="54" name="Oval 56"/>
                <p:cNvSpPr>
                  <a:spLocks noChangeArrowheads="1"/>
                </p:cNvSpPr>
                <p:nvPr/>
              </p:nvSpPr>
              <p:spPr bwMode="auto">
                <a:xfrm>
                  <a:off x="2077398" y="4165391"/>
                  <a:ext cx="305692" cy="2831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00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254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500"/>
                </a:p>
              </p:txBody>
            </p:sp>
            <p:sp>
              <p:nvSpPr>
                <p:cNvPr id="55" name="Oval 59"/>
                <p:cNvSpPr>
                  <a:spLocks noChangeArrowheads="1"/>
                </p:cNvSpPr>
                <p:nvPr/>
              </p:nvSpPr>
              <p:spPr bwMode="auto">
                <a:xfrm>
                  <a:off x="2412567" y="4404972"/>
                  <a:ext cx="305692" cy="2831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0000FF"/>
                    </a:gs>
                  </a:gsLst>
                  <a:path path="shape">
                    <a:fillToRect l="50000" t="50000" r="50000" b="50000"/>
                  </a:path>
                </a:gradFill>
                <a:ln w="254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500"/>
                </a:p>
              </p:txBody>
            </p:sp>
            <p:sp>
              <p:nvSpPr>
                <p:cNvPr id="56" name="Oval 59"/>
                <p:cNvSpPr>
                  <a:spLocks noChangeArrowheads="1"/>
                </p:cNvSpPr>
                <p:nvPr/>
              </p:nvSpPr>
              <p:spPr bwMode="auto">
                <a:xfrm>
                  <a:off x="2358356" y="4225049"/>
                  <a:ext cx="305692" cy="2831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0000FF"/>
                    </a:gs>
                  </a:gsLst>
                  <a:path path="shape">
                    <a:fillToRect l="50000" t="50000" r="50000" b="50000"/>
                  </a:path>
                </a:gradFill>
                <a:ln w="254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500"/>
                </a:p>
              </p:txBody>
            </p:sp>
            <p:sp>
              <p:nvSpPr>
                <p:cNvPr id="57" name="Oval 57"/>
                <p:cNvSpPr>
                  <a:spLocks noChangeArrowheads="1"/>
                </p:cNvSpPr>
                <p:nvPr/>
              </p:nvSpPr>
              <p:spPr bwMode="auto">
                <a:xfrm>
                  <a:off x="2131909" y="4490111"/>
                  <a:ext cx="305692" cy="2831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00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254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500"/>
                </a:p>
              </p:txBody>
            </p:sp>
            <p:sp>
              <p:nvSpPr>
                <p:cNvPr id="58" name="Oval 56"/>
                <p:cNvSpPr>
                  <a:spLocks noChangeArrowheads="1"/>
                </p:cNvSpPr>
                <p:nvPr/>
              </p:nvSpPr>
              <p:spPr bwMode="auto">
                <a:xfrm>
                  <a:off x="2336437" y="4323704"/>
                  <a:ext cx="305692" cy="2831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00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254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500"/>
                </a:p>
              </p:txBody>
            </p:sp>
            <p:sp>
              <p:nvSpPr>
                <p:cNvPr id="59" name="Oval 59"/>
                <p:cNvSpPr>
                  <a:spLocks noChangeArrowheads="1"/>
                </p:cNvSpPr>
                <p:nvPr/>
              </p:nvSpPr>
              <p:spPr bwMode="auto">
                <a:xfrm>
                  <a:off x="2309202" y="4472693"/>
                  <a:ext cx="305692" cy="2831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0000FF"/>
                    </a:gs>
                  </a:gsLst>
                  <a:path path="shape">
                    <a:fillToRect l="50000" t="50000" r="50000" b="50000"/>
                  </a:path>
                </a:gradFill>
                <a:ln w="254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500"/>
                </a:p>
              </p:txBody>
            </p:sp>
            <p:sp>
              <p:nvSpPr>
                <p:cNvPr id="60" name="Oval 59"/>
                <p:cNvSpPr>
                  <a:spLocks noChangeArrowheads="1"/>
                </p:cNvSpPr>
                <p:nvPr/>
              </p:nvSpPr>
              <p:spPr bwMode="auto">
                <a:xfrm>
                  <a:off x="2220786" y="4199556"/>
                  <a:ext cx="305692" cy="2831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0000FF"/>
                    </a:gs>
                  </a:gsLst>
                  <a:path path="shape">
                    <a:fillToRect l="50000" t="50000" r="50000" b="50000"/>
                  </a:path>
                </a:gradFill>
                <a:ln w="254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500"/>
                </a:p>
              </p:txBody>
            </p:sp>
            <p:sp>
              <p:nvSpPr>
                <p:cNvPr id="61" name="Oval 57"/>
                <p:cNvSpPr>
                  <a:spLocks noChangeArrowheads="1"/>
                </p:cNvSpPr>
                <p:nvPr/>
              </p:nvSpPr>
              <p:spPr bwMode="auto">
                <a:xfrm>
                  <a:off x="2182320" y="4341122"/>
                  <a:ext cx="305692" cy="2831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00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254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500"/>
                </a:p>
              </p:txBody>
            </p:sp>
          </p:grpSp>
          <p:grpSp>
            <p:nvGrpSpPr>
              <p:cNvPr id="62" name="Group 61"/>
              <p:cNvGrpSpPr/>
              <p:nvPr/>
            </p:nvGrpSpPr>
            <p:grpSpPr>
              <a:xfrm>
                <a:off x="444084" y="2200451"/>
                <a:ext cx="550864" cy="538985"/>
                <a:chOff x="3777757" y="4780361"/>
                <a:chExt cx="550864" cy="538985"/>
              </a:xfrm>
            </p:grpSpPr>
            <p:sp>
              <p:nvSpPr>
                <p:cNvPr id="63" name="Oval 56"/>
                <p:cNvSpPr>
                  <a:spLocks noChangeArrowheads="1"/>
                </p:cNvSpPr>
                <p:nvPr/>
              </p:nvSpPr>
              <p:spPr bwMode="auto">
                <a:xfrm>
                  <a:off x="3984401" y="4799864"/>
                  <a:ext cx="305692" cy="2831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00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254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500"/>
                </a:p>
              </p:txBody>
            </p:sp>
            <p:sp>
              <p:nvSpPr>
                <p:cNvPr id="64" name="Oval 63"/>
                <p:cNvSpPr>
                  <a:spLocks noChangeArrowheads="1"/>
                </p:cNvSpPr>
                <p:nvPr/>
              </p:nvSpPr>
              <p:spPr bwMode="auto">
                <a:xfrm>
                  <a:off x="3853062" y="5033249"/>
                  <a:ext cx="305692" cy="2831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0000FF"/>
                    </a:gs>
                  </a:gsLst>
                  <a:path path="shape">
                    <a:fillToRect l="50000" t="50000" r="50000" b="50000"/>
                  </a:path>
                </a:gradFill>
                <a:ln w="254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500"/>
                </a:p>
              </p:txBody>
            </p:sp>
            <p:sp>
              <p:nvSpPr>
                <p:cNvPr id="65" name="Oval 59"/>
                <p:cNvSpPr>
                  <a:spLocks noChangeArrowheads="1"/>
                </p:cNvSpPr>
                <p:nvPr/>
              </p:nvSpPr>
              <p:spPr bwMode="auto">
                <a:xfrm>
                  <a:off x="3862842" y="4780361"/>
                  <a:ext cx="305692" cy="2831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0000FF"/>
                    </a:gs>
                  </a:gsLst>
                  <a:path path="shape">
                    <a:fillToRect l="50000" t="50000" r="50000" b="50000"/>
                  </a:path>
                </a:gradFill>
                <a:ln w="254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500"/>
                </a:p>
              </p:txBody>
            </p:sp>
            <p:sp>
              <p:nvSpPr>
                <p:cNvPr id="66" name="Oval 57"/>
                <p:cNvSpPr>
                  <a:spLocks noChangeArrowheads="1"/>
                </p:cNvSpPr>
                <p:nvPr/>
              </p:nvSpPr>
              <p:spPr bwMode="auto">
                <a:xfrm>
                  <a:off x="3777757" y="4903706"/>
                  <a:ext cx="305692" cy="2831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00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254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500"/>
                </a:p>
              </p:txBody>
            </p:sp>
            <p:sp>
              <p:nvSpPr>
                <p:cNvPr id="67" name="Oval 56"/>
                <p:cNvSpPr>
                  <a:spLocks noChangeArrowheads="1"/>
                </p:cNvSpPr>
                <p:nvPr/>
              </p:nvSpPr>
              <p:spPr bwMode="auto">
                <a:xfrm>
                  <a:off x="3997887" y="5036214"/>
                  <a:ext cx="305692" cy="2831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00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254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500"/>
                </a:p>
              </p:txBody>
            </p:sp>
            <p:sp>
              <p:nvSpPr>
                <p:cNvPr id="68" name="Oval 59"/>
                <p:cNvSpPr>
                  <a:spLocks noChangeArrowheads="1"/>
                </p:cNvSpPr>
                <p:nvPr/>
              </p:nvSpPr>
              <p:spPr bwMode="auto">
                <a:xfrm>
                  <a:off x="4022929" y="4941430"/>
                  <a:ext cx="305692" cy="2831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0000FF"/>
                    </a:gs>
                  </a:gsLst>
                  <a:path path="shape">
                    <a:fillToRect l="50000" t="50000" r="50000" b="50000"/>
                  </a:path>
                </a:gradFill>
                <a:ln w="254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500"/>
                </a:p>
              </p:txBody>
            </p:sp>
            <p:sp>
              <p:nvSpPr>
                <p:cNvPr id="69" name="Oval 59"/>
                <p:cNvSpPr>
                  <a:spLocks noChangeArrowheads="1"/>
                </p:cNvSpPr>
                <p:nvPr/>
              </p:nvSpPr>
              <p:spPr bwMode="auto">
                <a:xfrm>
                  <a:off x="3914295" y="4921927"/>
                  <a:ext cx="305692" cy="2831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0000FF"/>
                    </a:gs>
                  </a:gsLst>
                  <a:path path="shape">
                    <a:fillToRect l="50000" t="50000" r="50000" b="50000"/>
                  </a:path>
                </a:gradFill>
                <a:ln w="254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500"/>
                </a:p>
              </p:txBody>
            </p:sp>
          </p:grpSp>
          <p:grpSp>
            <p:nvGrpSpPr>
              <p:cNvPr id="98" name="Group 97"/>
              <p:cNvGrpSpPr/>
              <p:nvPr/>
            </p:nvGrpSpPr>
            <p:grpSpPr>
              <a:xfrm>
                <a:off x="3592902" y="2390661"/>
                <a:ext cx="450273" cy="435407"/>
                <a:chOff x="1264587" y="4436434"/>
                <a:chExt cx="450273" cy="435407"/>
              </a:xfrm>
            </p:grpSpPr>
            <p:sp>
              <p:nvSpPr>
                <p:cNvPr id="95" name="Oval 53"/>
                <p:cNvSpPr>
                  <a:spLocks noChangeArrowheads="1"/>
                </p:cNvSpPr>
                <p:nvPr/>
              </p:nvSpPr>
              <p:spPr bwMode="auto">
                <a:xfrm>
                  <a:off x="1353360" y="4588709"/>
                  <a:ext cx="305692" cy="2831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00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254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500"/>
                </a:p>
              </p:txBody>
            </p:sp>
            <p:sp>
              <p:nvSpPr>
                <p:cNvPr id="96" name="Oval 54"/>
                <p:cNvSpPr>
                  <a:spLocks noChangeArrowheads="1"/>
                </p:cNvSpPr>
                <p:nvPr/>
              </p:nvSpPr>
              <p:spPr bwMode="auto">
                <a:xfrm>
                  <a:off x="1264587" y="4436434"/>
                  <a:ext cx="305692" cy="2831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0000FF"/>
                    </a:gs>
                  </a:gsLst>
                  <a:path path="shape">
                    <a:fillToRect l="50000" t="50000" r="50000" b="50000"/>
                  </a:path>
                </a:gradFill>
                <a:ln w="254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500"/>
                </a:p>
              </p:txBody>
            </p:sp>
            <p:sp>
              <p:nvSpPr>
                <p:cNvPr id="97" name="Oval 59"/>
                <p:cNvSpPr>
                  <a:spLocks noChangeArrowheads="1"/>
                </p:cNvSpPr>
                <p:nvPr/>
              </p:nvSpPr>
              <p:spPr bwMode="auto">
                <a:xfrm>
                  <a:off x="1409168" y="4506437"/>
                  <a:ext cx="305692" cy="2831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0000FF"/>
                    </a:gs>
                  </a:gsLst>
                  <a:path path="shape">
                    <a:fillToRect l="50000" t="50000" r="50000" b="50000"/>
                  </a:path>
                </a:gradFill>
                <a:ln w="254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500"/>
                </a:p>
              </p:txBody>
            </p:sp>
          </p:grpSp>
          <p:grpSp>
            <p:nvGrpSpPr>
              <p:cNvPr id="107" name="Group 106"/>
              <p:cNvGrpSpPr/>
              <p:nvPr/>
            </p:nvGrpSpPr>
            <p:grpSpPr>
              <a:xfrm>
                <a:off x="5206929" y="1385374"/>
                <a:ext cx="459809" cy="563692"/>
                <a:chOff x="698473" y="4781794"/>
                <a:chExt cx="459809" cy="563692"/>
              </a:xfrm>
            </p:grpSpPr>
            <p:sp>
              <p:nvSpPr>
                <p:cNvPr id="103" name="Oval 56"/>
                <p:cNvSpPr>
                  <a:spLocks noChangeArrowheads="1"/>
                </p:cNvSpPr>
                <p:nvPr/>
              </p:nvSpPr>
              <p:spPr bwMode="auto">
                <a:xfrm>
                  <a:off x="852590" y="4913365"/>
                  <a:ext cx="305692" cy="2831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00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254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500"/>
                </a:p>
              </p:txBody>
            </p:sp>
            <p:sp>
              <p:nvSpPr>
                <p:cNvPr id="104" name="Oval 59"/>
                <p:cNvSpPr>
                  <a:spLocks noChangeArrowheads="1"/>
                </p:cNvSpPr>
                <p:nvPr/>
              </p:nvSpPr>
              <p:spPr bwMode="auto">
                <a:xfrm>
                  <a:off x="825355" y="5062354"/>
                  <a:ext cx="305692" cy="2831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0000FF"/>
                    </a:gs>
                  </a:gsLst>
                  <a:path path="shape">
                    <a:fillToRect l="50000" t="50000" r="50000" b="50000"/>
                  </a:path>
                </a:gradFill>
                <a:ln w="254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500"/>
                </a:p>
              </p:txBody>
            </p:sp>
            <p:sp>
              <p:nvSpPr>
                <p:cNvPr id="105" name="Oval 59"/>
                <p:cNvSpPr>
                  <a:spLocks noChangeArrowheads="1"/>
                </p:cNvSpPr>
                <p:nvPr/>
              </p:nvSpPr>
              <p:spPr bwMode="auto">
                <a:xfrm>
                  <a:off x="718976" y="4781794"/>
                  <a:ext cx="305692" cy="2831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0000FF"/>
                    </a:gs>
                  </a:gsLst>
                  <a:path path="shape">
                    <a:fillToRect l="50000" t="50000" r="50000" b="50000"/>
                  </a:path>
                </a:gradFill>
                <a:ln w="254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500"/>
                </a:p>
              </p:txBody>
            </p:sp>
            <p:sp>
              <p:nvSpPr>
                <p:cNvPr id="106" name="Oval 57"/>
                <p:cNvSpPr>
                  <a:spLocks noChangeArrowheads="1"/>
                </p:cNvSpPr>
                <p:nvPr/>
              </p:nvSpPr>
              <p:spPr bwMode="auto">
                <a:xfrm>
                  <a:off x="698473" y="4930783"/>
                  <a:ext cx="305692" cy="2831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00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254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500"/>
                </a:p>
              </p:txBody>
            </p:sp>
          </p:grpSp>
          <p:sp>
            <p:nvSpPr>
              <p:cNvPr id="114" name="TextBox 113"/>
              <p:cNvSpPr txBox="1"/>
              <p:nvPr/>
            </p:nvSpPr>
            <p:spPr>
              <a:xfrm>
                <a:off x="1129573" y="2613467"/>
                <a:ext cx="2188599" cy="6647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AU" sz="1500" b="1" dirty="0"/>
                  <a:t>Breakup followed by</a:t>
                </a:r>
              </a:p>
              <a:p>
                <a:pPr algn="ctr"/>
                <a:r>
                  <a:rPr lang="en-AU" sz="1500" b="1" dirty="0"/>
                  <a:t>partial fusion</a:t>
                </a:r>
                <a:endParaRPr lang="en-GB" sz="1500" b="1" dirty="0"/>
              </a:p>
            </p:txBody>
          </p:sp>
        </p:grpSp>
      </p:grpSp>
      <p:sp>
        <p:nvSpPr>
          <p:cNvPr id="115" name="TextBox 114"/>
          <p:cNvSpPr txBox="1"/>
          <p:nvPr/>
        </p:nvSpPr>
        <p:spPr>
          <a:xfrm>
            <a:off x="1327132" y="4920757"/>
            <a:ext cx="114935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1500" b="1" dirty="0"/>
              <a:t>Breakup</a:t>
            </a:r>
          </a:p>
          <a:p>
            <a:pPr algn="ctr"/>
            <a:r>
              <a:rPr lang="en-AU" sz="1500" dirty="0"/>
              <a:t>(no capture)</a:t>
            </a:r>
            <a:endParaRPr lang="en-GB" sz="1500" dirty="0"/>
          </a:p>
        </p:txBody>
      </p:sp>
      <p:grpSp>
        <p:nvGrpSpPr>
          <p:cNvPr id="26" name="Group 25"/>
          <p:cNvGrpSpPr/>
          <p:nvPr/>
        </p:nvGrpSpPr>
        <p:grpSpPr>
          <a:xfrm>
            <a:off x="5241652" y="1132988"/>
            <a:ext cx="3319539" cy="4062205"/>
            <a:chOff x="5792330" y="1033370"/>
            <a:chExt cx="4145385" cy="4327367"/>
          </a:xfrm>
        </p:grpSpPr>
        <p:sp>
          <p:nvSpPr>
            <p:cNvPr id="116" name="Right Brace 115"/>
            <p:cNvSpPr/>
            <p:nvPr/>
          </p:nvSpPr>
          <p:spPr>
            <a:xfrm>
              <a:off x="5792330" y="1033370"/>
              <a:ext cx="427879" cy="4327367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500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6539005" y="1752252"/>
              <a:ext cx="3398710" cy="31023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i="1" dirty="0"/>
                <a:t>Which processes cause breakup?</a:t>
              </a:r>
            </a:p>
            <a:p>
              <a:endParaRPr lang="en-AU" i="1" dirty="0"/>
            </a:p>
            <a:p>
              <a:r>
                <a:rPr lang="en-AU" i="1" dirty="0"/>
                <a:t>How fast does breakup occur?</a:t>
              </a:r>
            </a:p>
            <a:p>
              <a:endParaRPr lang="en-US" i="1" dirty="0"/>
            </a:p>
            <a:p>
              <a:r>
                <a:rPr lang="en-US" i="1" dirty="0"/>
                <a:t>Do we have a consistent description of breakup and fusion?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68174" y="1226889"/>
            <a:ext cx="459053" cy="449154"/>
            <a:chOff x="3777757" y="4780361"/>
            <a:chExt cx="550864" cy="538985"/>
          </a:xfrm>
        </p:grpSpPr>
        <p:sp>
          <p:nvSpPr>
            <p:cNvPr id="19" name="Oval 56"/>
            <p:cNvSpPr>
              <a:spLocks noChangeArrowheads="1"/>
            </p:cNvSpPr>
            <p:nvPr/>
          </p:nvSpPr>
          <p:spPr bwMode="auto">
            <a:xfrm>
              <a:off x="3984401" y="4799864"/>
              <a:ext cx="305692" cy="283132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3853062" y="5033249"/>
              <a:ext cx="305692" cy="283132"/>
            </a:xfrm>
            <a:prstGeom prst="ellipse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21" name="Oval 59"/>
            <p:cNvSpPr>
              <a:spLocks noChangeArrowheads="1"/>
            </p:cNvSpPr>
            <p:nvPr/>
          </p:nvSpPr>
          <p:spPr bwMode="auto">
            <a:xfrm>
              <a:off x="3862842" y="4780361"/>
              <a:ext cx="305692" cy="283132"/>
            </a:xfrm>
            <a:prstGeom prst="ellipse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22" name="Oval 57"/>
            <p:cNvSpPr>
              <a:spLocks noChangeArrowheads="1"/>
            </p:cNvSpPr>
            <p:nvPr/>
          </p:nvSpPr>
          <p:spPr bwMode="auto">
            <a:xfrm>
              <a:off x="3777757" y="4903706"/>
              <a:ext cx="305692" cy="283132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23" name="Oval 56"/>
            <p:cNvSpPr>
              <a:spLocks noChangeArrowheads="1"/>
            </p:cNvSpPr>
            <p:nvPr/>
          </p:nvSpPr>
          <p:spPr bwMode="auto">
            <a:xfrm>
              <a:off x="3997887" y="5036214"/>
              <a:ext cx="305692" cy="283132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24" name="Oval 59"/>
            <p:cNvSpPr>
              <a:spLocks noChangeArrowheads="1"/>
            </p:cNvSpPr>
            <p:nvPr/>
          </p:nvSpPr>
          <p:spPr bwMode="auto">
            <a:xfrm>
              <a:off x="4022929" y="4941430"/>
              <a:ext cx="305692" cy="283132"/>
            </a:xfrm>
            <a:prstGeom prst="ellipse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25" name="Oval 59"/>
            <p:cNvSpPr>
              <a:spLocks noChangeArrowheads="1"/>
            </p:cNvSpPr>
            <p:nvPr/>
          </p:nvSpPr>
          <p:spPr bwMode="auto">
            <a:xfrm>
              <a:off x="3914295" y="4921927"/>
              <a:ext cx="305692" cy="283132"/>
            </a:xfrm>
            <a:prstGeom prst="ellipse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57F4F91-ED0B-4F6E-922A-D7A5B35C636C}"/>
              </a:ext>
            </a:extLst>
          </p:cNvPr>
          <p:cNvSpPr txBox="1"/>
          <p:nvPr/>
        </p:nvSpPr>
        <p:spPr>
          <a:xfrm>
            <a:off x="3198430" y="917401"/>
            <a:ext cx="9444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b="1" baseline="30000" dirty="0"/>
              <a:t>216</a:t>
            </a:r>
            <a:r>
              <a:rPr lang="en-AU" sz="2800" b="1" dirty="0"/>
              <a:t>Rn</a:t>
            </a:r>
            <a:endParaRPr lang="en-GB" sz="2800" b="1" dirty="0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44C8AA5E-A72E-4FE5-ABA8-B96BF9BDA59E}"/>
              </a:ext>
            </a:extLst>
          </p:cNvPr>
          <p:cNvSpPr txBox="1"/>
          <p:nvPr/>
        </p:nvSpPr>
        <p:spPr>
          <a:xfrm>
            <a:off x="3614844" y="3240725"/>
            <a:ext cx="13808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b="1" baseline="30000" dirty="0" err="1"/>
              <a:t>X</a:t>
            </a:r>
            <a:r>
              <a:rPr lang="en-AU" sz="2800" b="1" dirty="0" err="1"/>
              <a:t>Po</a:t>
            </a:r>
            <a:r>
              <a:rPr lang="en-AU" sz="2800" b="1" dirty="0"/>
              <a:t>, </a:t>
            </a:r>
            <a:r>
              <a:rPr lang="en-AU" sz="2800" b="1" baseline="30000" dirty="0"/>
              <a:t> </a:t>
            </a:r>
            <a:r>
              <a:rPr lang="en-AU" sz="2800" b="1" baseline="30000" dirty="0" err="1"/>
              <a:t>X</a:t>
            </a:r>
            <a:r>
              <a:rPr lang="en-AU" sz="2800" b="1" dirty="0" err="1"/>
              <a:t>At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51198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Mechanisms for </a:t>
            </a:r>
            <a:r>
              <a:rPr lang="en-AU" baseline="30000" dirty="0"/>
              <a:t>7</a:t>
            </a:r>
            <a:r>
              <a:rPr lang="en-AU" dirty="0"/>
              <a:t>Li Breakup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060863" y="2480155"/>
            <a:ext cx="998738" cy="1028330"/>
          </a:xfrm>
          <a:prstGeom prst="rect">
            <a:avLst/>
          </a:prstGeom>
          <a:solidFill>
            <a:srgbClr val="FFE0DD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500"/>
          </a:p>
        </p:txBody>
      </p:sp>
      <p:sp>
        <p:nvSpPr>
          <p:cNvPr id="5" name="Rectangle 4"/>
          <p:cNvSpPr/>
          <p:nvPr/>
        </p:nvSpPr>
        <p:spPr>
          <a:xfrm>
            <a:off x="4381416" y="2480155"/>
            <a:ext cx="998738" cy="1028330"/>
          </a:xfrm>
          <a:prstGeom prst="rect">
            <a:avLst/>
          </a:prstGeom>
          <a:solidFill>
            <a:srgbClr val="DFFFD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500"/>
          </a:p>
        </p:txBody>
      </p:sp>
      <p:sp>
        <p:nvSpPr>
          <p:cNvPr id="6" name="Rectangle 5"/>
          <p:cNvSpPr/>
          <p:nvPr/>
        </p:nvSpPr>
        <p:spPr>
          <a:xfrm>
            <a:off x="5668678" y="2480155"/>
            <a:ext cx="998738" cy="1028330"/>
          </a:xfrm>
          <a:prstGeom prst="rect">
            <a:avLst/>
          </a:prstGeom>
          <a:solidFill>
            <a:srgbClr val="DFFFD5"/>
          </a:solidFill>
          <a:ln>
            <a:noFill/>
          </a:ln>
          <a:effectLst>
            <a:outerShdw blurRad="381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500"/>
          </a:p>
        </p:txBody>
      </p:sp>
      <p:sp>
        <p:nvSpPr>
          <p:cNvPr id="8" name="Rectangle 7"/>
          <p:cNvSpPr/>
          <p:nvPr/>
        </p:nvSpPr>
        <p:spPr>
          <a:xfrm>
            <a:off x="5668678" y="1156671"/>
            <a:ext cx="998738" cy="1028330"/>
          </a:xfrm>
          <a:prstGeom prst="rect">
            <a:avLst/>
          </a:prstGeom>
          <a:solidFill>
            <a:srgbClr val="FFE0DD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500"/>
          </a:p>
        </p:txBody>
      </p:sp>
      <p:sp>
        <p:nvSpPr>
          <p:cNvPr id="9" name="Rectangle 8"/>
          <p:cNvSpPr/>
          <p:nvPr/>
        </p:nvSpPr>
        <p:spPr>
          <a:xfrm>
            <a:off x="6955939" y="1156671"/>
            <a:ext cx="998738" cy="1028330"/>
          </a:xfrm>
          <a:prstGeom prst="rect">
            <a:avLst/>
          </a:prstGeom>
          <a:solidFill>
            <a:srgbClr val="DFFFD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500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 rot="1425373">
            <a:off x="3191542" y="3017826"/>
            <a:ext cx="254743" cy="235943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13" name="Oval 59"/>
          <p:cNvSpPr>
            <a:spLocks noChangeArrowheads="1"/>
          </p:cNvSpPr>
          <p:nvPr/>
        </p:nvSpPr>
        <p:spPr bwMode="auto">
          <a:xfrm>
            <a:off x="6288579" y="2757921"/>
            <a:ext cx="254743" cy="235943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14" name="Oval 57"/>
          <p:cNvSpPr>
            <a:spLocks noChangeArrowheads="1"/>
          </p:cNvSpPr>
          <p:nvPr/>
        </p:nvSpPr>
        <p:spPr bwMode="auto">
          <a:xfrm rot="1425373">
            <a:off x="3244562" y="2920887"/>
            <a:ext cx="254743" cy="235943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15" name="Oval 56"/>
          <p:cNvSpPr>
            <a:spLocks noChangeArrowheads="1"/>
          </p:cNvSpPr>
          <p:nvPr/>
        </p:nvSpPr>
        <p:spPr bwMode="auto">
          <a:xfrm rot="1425373">
            <a:off x="3257004" y="3095024"/>
            <a:ext cx="254743" cy="235943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16" name="Oval 59"/>
          <p:cNvSpPr>
            <a:spLocks noChangeArrowheads="1"/>
          </p:cNvSpPr>
          <p:nvPr/>
        </p:nvSpPr>
        <p:spPr bwMode="auto">
          <a:xfrm>
            <a:off x="5003834" y="2741197"/>
            <a:ext cx="254743" cy="235943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17" name="Oval 59"/>
          <p:cNvSpPr>
            <a:spLocks noChangeArrowheads="1"/>
          </p:cNvSpPr>
          <p:nvPr/>
        </p:nvSpPr>
        <p:spPr bwMode="auto">
          <a:xfrm rot="1425373">
            <a:off x="3328020" y="3000550"/>
            <a:ext cx="261548" cy="242245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20" name="Oval 56"/>
          <p:cNvSpPr>
            <a:spLocks noChangeArrowheads="1"/>
          </p:cNvSpPr>
          <p:nvPr/>
        </p:nvSpPr>
        <p:spPr bwMode="auto">
          <a:xfrm>
            <a:off x="3578830" y="2664549"/>
            <a:ext cx="254743" cy="235943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 rot="1425373">
            <a:off x="4561279" y="2993226"/>
            <a:ext cx="254743" cy="235943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22" name="Oval 57"/>
          <p:cNvSpPr>
            <a:spLocks noChangeArrowheads="1"/>
          </p:cNvSpPr>
          <p:nvPr/>
        </p:nvSpPr>
        <p:spPr bwMode="auto">
          <a:xfrm rot="1425373">
            <a:off x="4614299" y="2896289"/>
            <a:ext cx="254743" cy="235943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23" name="Oval 56"/>
          <p:cNvSpPr>
            <a:spLocks noChangeArrowheads="1"/>
          </p:cNvSpPr>
          <p:nvPr/>
        </p:nvSpPr>
        <p:spPr bwMode="auto">
          <a:xfrm rot="1425373">
            <a:off x="4626744" y="3070425"/>
            <a:ext cx="254743" cy="235943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24" name="Oval 59"/>
          <p:cNvSpPr>
            <a:spLocks noChangeArrowheads="1"/>
          </p:cNvSpPr>
          <p:nvPr/>
        </p:nvSpPr>
        <p:spPr bwMode="auto">
          <a:xfrm rot="1425373">
            <a:off x="4697759" y="2975951"/>
            <a:ext cx="261548" cy="242245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25" name="Oval 56"/>
          <p:cNvSpPr>
            <a:spLocks noChangeArrowheads="1"/>
          </p:cNvSpPr>
          <p:nvPr/>
        </p:nvSpPr>
        <p:spPr bwMode="auto">
          <a:xfrm>
            <a:off x="4948569" y="2639950"/>
            <a:ext cx="254743" cy="235943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 rot="1425373">
            <a:off x="5848540" y="3011605"/>
            <a:ext cx="254743" cy="235943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27" name="Oval 57"/>
          <p:cNvSpPr>
            <a:spLocks noChangeArrowheads="1"/>
          </p:cNvSpPr>
          <p:nvPr/>
        </p:nvSpPr>
        <p:spPr bwMode="auto">
          <a:xfrm rot="1425373">
            <a:off x="5901560" y="2914666"/>
            <a:ext cx="254743" cy="235943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28" name="Oval 56"/>
          <p:cNvSpPr>
            <a:spLocks noChangeArrowheads="1"/>
          </p:cNvSpPr>
          <p:nvPr/>
        </p:nvSpPr>
        <p:spPr bwMode="auto">
          <a:xfrm rot="1425373">
            <a:off x="5914004" y="3088801"/>
            <a:ext cx="254743" cy="235943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29" name="Oval 59"/>
          <p:cNvSpPr>
            <a:spLocks noChangeArrowheads="1"/>
          </p:cNvSpPr>
          <p:nvPr/>
        </p:nvSpPr>
        <p:spPr bwMode="auto">
          <a:xfrm rot="1425373">
            <a:off x="5985019" y="2994330"/>
            <a:ext cx="261548" cy="242245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30" name="Oval 56"/>
          <p:cNvSpPr>
            <a:spLocks noChangeArrowheads="1"/>
          </p:cNvSpPr>
          <p:nvPr/>
        </p:nvSpPr>
        <p:spPr bwMode="auto">
          <a:xfrm>
            <a:off x="6235829" y="2658326"/>
            <a:ext cx="254743" cy="235943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31" name="Oval 59"/>
          <p:cNvSpPr>
            <a:spLocks noChangeArrowheads="1"/>
          </p:cNvSpPr>
          <p:nvPr/>
        </p:nvSpPr>
        <p:spPr bwMode="auto">
          <a:xfrm>
            <a:off x="6311674" y="2598996"/>
            <a:ext cx="254743" cy="235943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32" name="Oval 31"/>
          <p:cNvSpPr>
            <a:spLocks noChangeArrowheads="1"/>
          </p:cNvSpPr>
          <p:nvPr/>
        </p:nvSpPr>
        <p:spPr bwMode="auto">
          <a:xfrm rot="1425373">
            <a:off x="5760234" y="1806796"/>
            <a:ext cx="254743" cy="235943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33" name="Oval 57"/>
          <p:cNvSpPr>
            <a:spLocks noChangeArrowheads="1"/>
          </p:cNvSpPr>
          <p:nvPr/>
        </p:nvSpPr>
        <p:spPr bwMode="auto">
          <a:xfrm rot="1425373">
            <a:off x="5813254" y="1709859"/>
            <a:ext cx="254743" cy="235943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34" name="Oval 56"/>
          <p:cNvSpPr>
            <a:spLocks noChangeArrowheads="1"/>
          </p:cNvSpPr>
          <p:nvPr/>
        </p:nvSpPr>
        <p:spPr bwMode="auto">
          <a:xfrm rot="1425373">
            <a:off x="5825697" y="1883995"/>
            <a:ext cx="254743" cy="235943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35" name="Oval 59"/>
          <p:cNvSpPr>
            <a:spLocks noChangeArrowheads="1"/>
          </p:cNvSpPr>
          <p:nvPr/>
        </p:nvSpPr>
        <p:spPr bwMode="auto">
          <a:xfrm rot="1425373">
            <a:off x="5896712" y="1789521"/>
            <a:ext cx="261548" cy="242245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36" name="Oval 35"/>
          <p:cNvSpPr>
            <a:spLocks noChangeArrowheads="1"/>
          </p:cNvSpPr>
          <p:nvPr/>
        </p:nvSpPr>
        <p:spPr bwMode="auto">
          <a:xfrm rot="1425373">
            <a:off x="6183842" y="1340894"/>
            <a:ext cx="254743" cy="235943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37" name="Oval 57"/>
          <p:cNvSpPr>
            <a:spLocks noChangeArrowheads="1"/>
          </p:cNvSpPr>
          <p:nvPr/>
        </p:nvSpPr>
        <p:spPr bwMode="auto">
          <a:xfrm rot="1425373">
            <a:off x="6236862" y="1243956"/>
            <a:ext cx="254743" cy="235943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38" name="Oval 56"/>
          <p:cNvSpPr>
            <a:spLocks noChangeArrowheads="1"/>
          </p:cNvSpPr>
          <p:nvPr/>
        </p:nvSpPr>
        <p:spPr bwMode="auto">
          <a:xfrm rot="1425373">
            <a:off x="6249304" y="1418091"/>
            <a:ext cx="254743" cy="235943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39" name="Oval 59"/>
          <p:cNvSpPr>
            <a:spLocks noChangeArrowheads="1"/>
          </p:cNvSpPr>
          <p:nvPr/>
        </p:nvSpPr>
        <p:spPr bwMode="auto">
          <a:xfrm rot="1425373">
            <a:off x="6320320" y="1323619"/>
            <a:ext cx="261548" cy="242245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40" name="Oval 39"/>
          <p:cNvSpPr>
            <a:spLocks noChangeArrowheads="1"/>
          </p:cNvSpPr>
          <p:nvPr/>
        </p:nvSpPr>
        <p:spPr bwMode="auto">
          <a:xfrm rot="1425373">
            <a:off x="7030918" y="1821645"/>
            <a:ext cx="254743" cy="235943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41" name="Oval 57"/>
          <p:cNvSpPr>
            <a:spLocks noChangeArrowheads="1"/>
          </p:cNvSpPr>
          <p:nvPr/>
        </p:nvSpPr>
        <p:spPr bwMode="auto">
          <a:xfrm rot="1425373">
            <a:off x="7083938" y="1724706"/>
            <a:ext cx="254743" cy="235943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42" name="Oval 56"/>
          <p:cNvSpPr>
            <a:spLocks noChangeArrowheads="1"/>
          </p:cNvSpPr>
          <p:nvPr/>
        </p:nvSpPr>
        <p:spPr bwMode="auto">
          <a:xfrm rot="1425373">
            <a:off x="7096380" y="1898841"/>
            <a:ext cx="254743" cy="235943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43" name="Oval 59"/>
          <p:cNvSpPr>
            <a:spLocks noChangeArrowheads="1"/>
          </p:cNvSpPr>
          <p:nvPr/>
        </p:nvSpPr>
        <p:spPr bwMode="auto">
          <a:xfrm rot="1425373">
            <a:off x="7167396" y="1804370"/>
            <a:ext cx="261548" cy="242245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44" name="Oval 43"/>
          <p:cNvSpPr>
            <a:spLocks noChangeArrowheads="1"/>
          </p:cNvSpPr>
          <p:nvPr/>
        </p:nvSpPr>
        <p:spPr bwMode="auto">
          <a:xfrm rot="1425373">
            <a:off x="7505304" y="1319849"/>
            <a:ext cx="254743" cy="235943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45" name="Oval 57"/>
          <p:cNvSpPr>
            <a:spLocks noChangeArrowheads="1"/>
          </p:cNvSpPr>
          <p:nvPr/>
        </p:nvSpPr>
        <p:spPr bwMode="auto">
          <a:xfrm rot="1425373">
            <a:off x="7558324" y="1222911"/>
            <a:ext cx="254743" cy="235943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46" name="Oval 56"/>
          <p:cNvSpPr>
            <a:spLocks noChangeArrowheads="1"/>
          </p:cNvSpPr>
          <p:nvPr/>
        </p:nvSpPr>
        <p:spPr bwMode="auto">
          <a:xfrm rot="1425373">
            <a:off x="7570767" y="1397046"/>
            <a:ext cx="254743" cy="235943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47" name="Oval 59"/>
          <p:cNvSpPr>
            <a:spLocks noChangeArrowheads="1"/>
          </p:cNvSpPr>
          <p:nvPr/>
        </p:nvSpPr>
        <p:spPr bwMode="auto">
          <a:xfrm rot="1425373">
            <a:off x="7641782" y="1302574"/>
            <a:ext cx="261548" cy="242245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48" name="Oval 59"/>
          <p:cNvSpPr>
            <a:spLocks noChangeArrowheads="1"/>
          </p:cNvSpPr>
          <p:nvPr/>
        </p:nvSpPr>
        <p:spPr bwMode="auto">
          <a:xfrm>
            <a:off x="7305862" y="1552866"/>
            <a:ext cx="254743" cy="235943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65" name="TextBox 64"/>
          <p:cNvSpPr txBox="1"/>
          <p:nvPr/>
        </p:nvSpPr>
        <p:spPr>
          <a:xfrm>
            <a:off x="3040267" y="2477629"/>
            <a:ext cx="442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b="1" baseline="30000" dirty="0"/>
              <a:t>5</a:t>
            </a:r>
            <a:r>
              <a:rPr lang="en-AU" sz="2000" b="1" dirty="0"/>
              <a:t>Li</a:t>
            </a:r>
            <a:endParaRPr lang="en-GB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4343306" y="2464733"/>
            <a:ext cx="442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b="1" baseline="30000" dirty="0"/>
              <a:t>6</a:t>
            </a:r>
            <a:r>
              <a:rPr lang="en-AU" sz="2000" b="1" dirty="0"/>
              <a:t>Li</a:t>
            </a:r>
            <a:endParaRPr lang="en-GB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5631308" y="2472971"/>
            <a:ext cx="442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b="1" baseline="30000" dirty="0"/>
              <a:t>7</a:t>
            </a:r>
            <a:r>
              <a:rPr lang="en-AU" sz="2000" b="1" dirty="0"/>
              <a:t>Li</a:t>
            </a:r>
            <a:endParaRPr lang="en-GB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5625558" y="1145458"/>
            <a:ext cx="5453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b="1" baseline="30000" dirty="0"/>
              <a:t>8</a:t>
            </a:r>
            <a:r>
              <a:rPr lang="en-AU" sz="2000" b="1" dirty="0"/>
              <a:t>Be</a:t>
            </a:r>
            <a:endParaRPr lang="en-GB" b="1" dirty="0"/>
          </a:p>
        </p:txBody>
      </p:sp>
      <p:sp>
        <p:nvSpPr>
          <p:cNvPr id="71" name="TextBox 70"/>
          <p:cNvSpPr txBox="1"/>
          <p:nvPr/>
        </p:nvSpPr>
        <p:spPr>
          <a:xfrm>
            <a:off x="6898706" y="1133488"/>
            <a:ext cx="5453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b="1" baseline="30000" dirty="0"/>
              <a:t>9</a:t>
            </a:r>
            <a:r>
              <a:rPr lang="en-AU" sz="2000" b="1" dirty="0"/>
              <a:t>Be</a:t>
            </a:r>
            <a:endParaRPr lang="en-GB" b="1" dirty="0"/>
          </a:p>
        </p:txBody>
      </p:sp>
      <p:sp>
        <p:nvSpPr>
          <p:cNvPr id="57" name="Rectangle 56"/>
          <p:cNvSpPr/>
          <p:nvPr/>
        </p:nvSpPr>
        <p:spPr>
          <a:xfrm>
            <a:off x="6994186" y="2475451"/>
            <a:ext cx="998738" cy="1028330"/>
          </a:xfrm>
          <a:prstGeom prst="rect">
            <a:avLst/>
          </a:prstGeom>
          <a:solidFill>
            <a:srgbClr val="DFFFD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500"/>
          </a:p>
        </p:txBody>
      </p:sp>
      <p:sp>
        <p:nvSpPr>
          <p:cNvPr id="58" name="Oval 59"/>
          <p:cNvSpPr>
            <a:spLocks noChangeArrowheads="1"/>
          </p:cNvSpPr>
          <p:nvPr/>
        </p:nvSpPr>
        <p:spPr bwMode="auto">
          <a:xfrm>
            <a:off x="7521722" y="2741844"/>
            <a:ext cx="254743" cy="235943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63" name="Oval 62"/>
          <p:cNvSpPr>
            <a:spLocks noChangeArrowheads="1"/>
          </p:cNvSpPr>
          <p:nvPr/>
        </p:nvSpPr>
        <p:spPr bwMode="auto">
          <a:xfrm rot="1425373">
            <a:off x="7174048" y="3006901"/>
            <a:ext cx="254743" cy="235943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64" name="Oval 57"/>
          <p:cNvSpPr>
            <a:spLocks noChangeArrowheads="1"/>
          </p:cNvSpPr>
          <p:nvPr/>
        </p:nvSpPr>
        <p:spPr bwMode="auto">
          <a:xfrm rot="1425373">
            <a:off x="7227068" y="2909962"/>
            <a:ext cx="254743" cy="235943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68" name="Oval 56"/>
          <p:cNvSpPr>
            <a:spLocks noChangeArrowheads="1"/>
          </p:cNvSpPr>
          <p:nvPr/>
        </p:nvSpPr>
        <p:spPr bwMode="auto">
          <a:xfrm rot="1425373">
            <a:off x="7239512" y="3084097"/>
            <a:ext cx="254743" cy="235943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69" name="Oval 59"/>
          <p:cNvSpPr>
            <a:spLocks noChangeArrowheads="1"/>
          </p:cNvSpPr>
          <p:nvPr/>
        </p:nvSpPr>
        <p:spPr bwMode="auto">
          <a:xfrm rot="1425373">
            <a:off x="7310527" y="2989626"/>
            <a:ext cx="261548" cy="242245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72" name="Oval 56"/>
          <p:cNvSpPr>
            <a:spLocks noChangeArrowheads="1"/>
          </p:cNvSpPr>
          <p:nvPr/>
        </p:nvSpPr>
        <p:spPr bwMode="auto">
          <a:xfrm>
            <a:off x="7468972" y="2642249"/>
            <a:ext cx="254743" cy="235943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73" name="Oval 59"/>
          <p:cNvSpPr>
            <a:spLocks noChangeArrowheads="1"/>
          </p:cNvSpPr>
          <p:nvPr/>
        </p:nvSpPr>
        <p:spPr bwMode="auto">
          <a:xfrm>
            <a:off x="7544817" y="2582919"/>
            <a:ext cx="254743" cy="235943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74" name="TextBox 73"/>
          <p:cNvSpPr txBox="1"/>
          <p:nvPr/>
        </p:nvSpPr>
        <p:spPr>
          <a:xfrm>
            <a:off x="6956816" y="2468267"/>
            <a:ext cx="442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b="1" baseline="30000" dirty="0"/>
              <a:t>8</a:t>
            </a:r>
            <a:r>
              <a:rPr lang="en-AU" sz="2000" b="1" dirty="0"/>
              <a:t>Li</a:t>
            </a:r>
            <a:endParaRPr lang="en-GB" b="1" dirty="0"/>
          </a:p>
        </p:txBody>
      </p:sp>
      <p:sp>
        <p:nvSpPr>
          <p:cNvPr id="95" name="Rectangle 94"/>
          <p:cNvSpPr/>
          <p:nvPr/>
        </p:nvSpPr>
        <p:spPr>
          <a:xfrm>
            <a:off x="6955939" y="3771808"/>
            <a:ext cx="998738" cy="1028330"/>
          </a:xfrm>
          <a:prstGeom prst="rect">
            <a:avLst/>
          </a:prstGeom>
          <a:solidFill>
            <a:srgbClr val="FFE0DD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4381416" y="3803639"/>
            <a:ext cx="998738" cy="1028330"/>
          </a:xfrm>
          <a:prstGeom prst="rect">
            <a:avLst/>
          </a:prstGeom>
          <a:solidFill>
            <a:srgbClr val="FFE0DD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5668678" y="3771808"/>
            <a:ext cx="998738" cy="1028330"/>
          </a:xfrm>
          <a:prstGeom prst="rect">
            <a:avLst/>
          </a:prstGeom>
          <a:solidFill>
            <a:srgbClr val="DFFFD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3060863" y="3803639"/>
            <a:ext cx="998738" cy="1028330"/>
          </a:xfrm>
          <a:prstGeom prst="rect">
            <a:avLst/>
          </a:prstGeom>
          <a:solidFill>
            <a:srgbClr val="DFFFD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637155" y="3771808"/>
            <a:ext cx="5629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b="1" baseline="30000" dirty="0"/>
              <a:t>6</a:t>
            </a:r>
            <a:r>
              <a:rPr lang="en-AU" sz="2000" b="1" dirty="0"/>
              <a:t>He</a:t>
            </a:r>
            <a:endParaRPr lang="en-GB" b="1" dirty="0"/>
          </a:p>
        </p:txBody>
      </p:sp>
      <p:sp>
        <p:nvSpPr>
          <p:cNvPr id="100" name="TextBox 99"/>
          <p:cNvSpPr txBox="1"/>
          <p:nvPr/>
        </p:nvSpPr>
        <p:spPr>
          <a:xfrm>
            <a:off x="4355244" y="3771808"/>
            <a:ext cx="5629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b="1" baseline="30000" dirty="0"/>
              <a:t>5</a:t>
            </a:r>
            <a:r>
              <a:rPr lang="en-AU" sz="2000" b="1" dirty="0"/>
              <a:t>He</a:t>
            </a:r>
            <a:endParaRPr lang="en-GB" b="1" dirty="0"/>
          </a:p>
        </p:txBody>
      </p:sp>
      <p:sp>
        <p:nvSpPr>
          <p:cNvPr id="101" name="TextBox 100"/>
          <p:cNvSpPr txBox="1"/>
          <p:nvPr/>
        </p:nvSpPr>
        <p:spPr>
          <a:xfrm>
            <a:off x="3043793" y="3771808"/>
            <a:ext cx="5629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b="1" baseline="30000" dirty="0"/>
              <a:t>4</a:t>
            </a:r>
            <a:r>
              <a:rPr lang="en-AU" sz="2000" b="1" dirty="0"/>
              <a:t>He</a:t>
            </a:r>
            <a:endParaRPr lang="en-GB" b="1" dirty="0"/>
          </a:p>
        </p:txBody>
      </p:sp>
      <p:sp>
        <p:nvSpPr>
          <p:cNvPr id="102" name="TextBox 101"/>
          <p:cNvSpPr txBox="1"/>
          <p:nvPr/>
        </p:nvSpPr>
        <p:spPr>
          <a:xfrm>
            <a:off x="6930608" y="3733795"/>
            <a:ext cx="5629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b="1" baseline="30000" dirty="0"/>
              <a:t>7</a:t>
            </a:r>
            <a:r>
              <a:rPr lang="en-AU" sz="2000" b="1" dirty="0"/>
              <a:t>He</a:t>
            </a:r>
            <a:endParaRPr lang="en-GB" b="1" dirty="0"/>
          </a:p>
        </p:txBody>
      </p:sp>
      <p:sp>
        <p:nvSpPr>
          <p:cNvPr id="106" name="Oval 105"/>
          <p:cNvSpPr>
            <a:spLocks noChangeArrowheads="1"/>
          </p:cNvSpPr>
          <p:nvPr/>
        </p:nvSpPr>
        <p:spPr bwMode="auto">
          <a:xfrm rot="1425373">
            <a:off x="3335430" y="4274672"/>
            <a:ext cx="254743" cy="235943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107" name="Oval 57"/>
          <p:cNvSpPr>
            <a:spLocks noChangeArrowheads="1"/>
          </p:cNvSpPr>
          <p:nvPr/>
        </p:nvSpPr>
        <p:spPr bwMode="auto">
          <a:xfrm rot="1425373">
            <a:off x="3388450" y="4177733"/>
            <a:ext cx="254743" cy="235943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108" name="Oval 56"/>
          <p:cNvSpPr>
            <a:spLocks noChangeArrowheads="1"/>
          </p:cNvSpPr>
          <p:nvPr/>
        </p:nvSpPr>
        <p:spPr bwMode="auto">
          <a:xfrm rot="1425373">
            <a:off x="3400892" y="4351870"/>
            <a:ext cx="254743" cy="235943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109" name="Oval 59"/>
          <p:cNvSpPr>
            <a:spLocks noChangeArrowheads="1"/>
          </p:cNvSpPr>
          <p:nvPr/>
        </p:nvSpPr>
        <p:spPr bwMode="auto">
          <a:xfrm rot="1425373">
            <a:off x="3471908" y="4257396"/>
            <a:ext cx="261548" cy="242245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110" name="Oval 109"/>
          <p:cNvSpPr>
            <a:spLocks noChangeArrowheads="1"/>
          </p:cNvSpPr>
          <p:nvPr/>
        </p:nvSpPr>
        <p:spPr bwMode="auto">
          <a:xfrm rot="1425373">
            <a:off x="4548837" y="4392295"/>
            <a:ext cx="254743" cy="235943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111" name="Oval 57"/>
          <p:cNvSpPr>
            <a:spLocks noChangeArrowheads="1"/>
          </p:cNvSpPr>
          <p:nvPr/>
        </p:nvSpPr>
        <p:spPr bwMode="auto">
          <a:xfrm rot="1425373">
            <a:off x="4601857" y="4295356"/>
            <a:ext cx="254743" cy="235943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112" name="Oval 56"/>
          <p:cNvSpPr>
            <a:spLocks noChangeArrowheads="1"/>
          </p:cNvSpPr>
          <p:nvPr/>
        </p:nvSpPr>
        <p:spPr bwMode="auto">
          <a:xfrm rot="1425373">
            <a:off x="4614299" y="4469493"/>
            <a:ext cx="254743" cy="235943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113" name="Oval 59"/>
          <p:cNvSpPr>
            <a:spLocks noChangeArrowheads="1"/>
          </p:cNvSpPr>
          <p:nvPr/>
        </p:nvSpPr>
        <p:spPr bwMode="auto">
          <a:xfrm rot="1425373">
            <a:off x="4685315" y="4375019"/>
            <a:ext cx="261548" cy="242245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114" name="Oval 113"/>
          <p:cNvSpPr>
            <a:spLocks noChangeArrowheads="1"/>
          </p:cNvSpPr>
          <p:nvPr/>
        </p:nvSpPr>
        <p:spPr bwMode="auto">
          <a:xfrm rot="1425373">
            <a:off x="5786455" y="4392294"/>
            <a:ext cx="254743" cy="235943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115" name="Oval 57"/>
          <p:cNvSpPr>
            <a:spLocks noChangeArrowheads="1"/>
          </p:cNvSpPr>
          <p:nvPr/>
        </p:nvSpPr>
        <p:spPr bwMode="auto">
          <a:xfrm rot="1425373">
            <a:off x="5839475" y="4295355"/>
            <a:ext cx="254743" cy="235943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116" name="Oval 56"/>
          <p:cNvSpPr>
            <a:spLocks noChangeArrowheads="1"/>
          </p:cNvSpPr>
          <p:nvPr/>
        </p:nvSpPr>
        <p:spPr bwMode="auto">
          <a:xfrm rot="1425373">
            <a:off x="5851917" y="4469492"/>
            <a:ext cx="254743" cy="235943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117" name="Oval 59"/>
          <p:cNvSpPr>
            <a:spLocks noChangeArrowheads="1"/>
          </p:cNvSpPr>
          <p:nvPr/>
        </p:nvSpPr>
        <p:spPr bwMode="auto">
          <a:xfrm rot="1425373">
            <a:off x="5922933" y="4375018"/>
            <a:ext cx="261548" cy="242245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118" name="Oval 117"/>
          <p:cNvSpPr>
            <a:spLocks noChangeArrowheads="1"/>
          </p:cNvSpPr>
          <p:nvPr/>
        </p:nvSpPr>
        <p:spPr bwMode="auto">
          <a:xfrm rot="1425373">
            <a:off x="7082804" y="4369051"/>
            <a:ext cx="254743" cy="235943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119" name="Oval 57"/>
          <p:cNvSpPr>
            <a:spLocks noChangeArrowheads="1"/>
          </p:cNvSpPr>
          <p:nvPr/>
        </p:nvSpPr>
        <p:spPr bwMode="auto">
          <a:xfrm rot="1425373">
            <a:off x="7135824" y="4272112"/>
            <a:ext cx="254743" cy="235943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120" name="Oval 56"/>
          <p:cNvSpPr>
            <a:spLocks noChangeArrowheads="1"/>
          </p:cNvSpPr>
          <p:nvPr/>
        </p:nvSpPr>
        <p:spPr bwMode="auto">
          <a:xfrm rot="1425373">
            <a:off x="7148266" y="4446249"/>
            <a:ext cx="254743" cy="235943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121" name="Oval 59"/>
          <p:cNvSpPr>
            <a:spLocks noChangeArrowheads="1"/>
          </p:cNvSpPr>
          <p:nvPr/>
        </p:nvSpPr>
        <p:spPr bwMode="auto">
          <a:xfrm rot="1425373">
            <a:off x="7219282" y="4351775"/>
            <a:ext cx="261548" cy="242245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122" name="Oval 59"/>
          <p:cNvSpPr>
            <a:spLocks noChangeArrowheads="1"/>
          </p:cNvSpPr>
          <p:nvPr/>
        </p:nvSpPr>
        <p:spPr bwMode="auto">
          <a:xfrm rot="1425373">
            <a:off x="4987454" y="4093854"/>
            <a:ext cx="261548" cy="242245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123" name="Oval 59"/>
          <p:cNvSpPr>
            <a:spLocks noChangeArrowheads="1"/>
          </p:cNvSpPr>
          <p:nvPr/>
        </p:nvSpPr>
        <p:spPr bwMode="auto">
          <a:xfrm rot="1425373">
            <a:off x="6164060" y="4066315"/>
            <a:ext cx="261548" cy="242245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124" name="Oval 59"/>
          <p:cNvSpPr>
            <a:spLocks noChangeArrowheads="1"/>
          </p:cNvSpPr>
          <p:nvPr/>
        </p:nvSpPr>
        <p:spPr bwMode="auto">
          <a:xfrm rot="1425373">
            <a:off x="6230684" y="4419614"/>
            <a:ext cx="261548" cy="242245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125" name="Oval 59"/>
          <p:cNvSpPr>
            <a:spLocks noChangeArrowheads="1"/>
          </p:cNvSpPr>
          <p:nvPr/>
        </p:nvSpPr>
        <p:spPr bwMode="auto">
          <a:xfrm rot="1425373">
            <a:off x="7442197" y="4009029"/>
            <a:ext cx="261548" cy="242245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126" name="Oval 59"/>
          <p:cNvSpPr>
            <a:spLocks noChangeArrowheads="1"/>
          </p:cNvSpPr>
          <p:nvPr/>
        </p:nvSpPr>
        <p:spPr bwMode="auto">
          <a:xfrm rot="1425373">
            <a:off x="7629774" y="4262223"/>
            <a:ext cx="261548" cy="242245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127" name="Oval 59"/>
          <p:cNvSpPr>
            <a:spLocks noChangeArrowheads="1"/>
          </p:cNvSpPr>
          <p:nvPr/>
        </p:nvSpPr>
        <p:spPr bwMode="auto">
          <a:xfrm rot="1425373">
            <a:off x="7473395" y="4509713"/>
            <a:ext cx="261548" cy="242245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grpSp>
        <p:nvGrpSpPr>
          <p:cNvPr id="10" name="Group 9"/>
          <p:cNvGrpSpPr/>
          <p:nvPr/>
        </p:nvGrpSpPr>
        <p:grpSpPr>
          <a:xfrm>
            <a:off x="3660585" y="2011349"/>
            <a:ext cx="2658021" cy="1971607"/>
            <a:chOff x="3337715" y="1999816"/>
            <a:chExt cx="2658021" cy="1971607"/>
          </a:xfrm>
        </p:grpSpPr>
        <p:cxnSp>
          <p:nvCxnSpPr>
            <p:cNvPr id="50" name="Straight Arrow Connector 49"/>
            <p:cNvCxnSpPr/>
            <p:nvPr/>
          </p:nvCxnSpPr>
          <p:spPr>
            <a:xfrm flipV="1">
              <a:off x="5832552" y="1999816"/>
              <a:ext cx="128859" cy="667411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flipH="1">
              <a:off x="4805814" y="3035546"/>
              <a:ext cx="631847" cy="193017"/>
            </a:xfrm>
            <a:prstGeom prst="straightConnector1">
              <a:avLst/>
            </a:prstGeom>
            <a:ln w="57150">
              <a:solidFill>
                <a:srgbClr val="0066FF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Freeform 60"/>
            <p:cNvSpPr/>
            <p:nvPr/>
          </p:nvSpPr>
          <p:spPr>
            <a:xfrm flipV="1">
              <a:off x="3337715" y="2176582"/>
              <a:ext cx="2237644" cy="400611"/>
            </a:xfrm>
            <a:custGeom>
              <a:avLst/>
              <a:gdLst>
                <a:gd name="connsiteX0" fmla="*/ 3195961 w 3195961"/>
                <a:gd name="connsiteY0" fmla="*/ 17756 h 17756"/>
                <a:gd name="connsiteX1" fmla="*/ 0 w 3195961"/>
                <a:gd name="connsiteY1" fmla="*/ 0 h 17756"/>
                <a:gd name="connsiteX0" fmla="*/ 3178206 w 3178206"/>
                <a:gd name="connsiteY0" fmla="*/ 0 h 630314"/>
                <a:gd name="connsiteX1" fmla="*/ 0 w 3178206"/>
                <a:gd name="connsiteY1" fmla="*/ 630314 h 630314"/>
                <a:gd name="connsiteX0" fmla="*/ 3178206 w 3178206"/>
                <a:gd name="connsiteY0" fmla="*/ 0 h 837646"/>
                <a:gd name="connsiteX1" fmla="*/ 0 w 3178206"/>
                <a:gd name="connsiteY1" fmla="*/ 630314 h 837646"/>
                <a:gd name="connsiteX0" fmla="*/ 3178206 w 3178206"/>
                <a:gd name="connsiteY0" fmla="*/ 0 h 922220"/>
                <a:gd name="connsiteX1" fmla="*/ 0 w 3178206"/>
                <a:gd name="connsiteY1" fmla="*/ 630314 h 922220"/>
                <a:gd name="connsiteX0" fmla="*/ 3027286 w 3027286"/>
                <a:gd name="connsiteY0" fmla="*/ 124288 h 592491"/>
                <a:gd name="connsiteX1" fmla="*/ 0 w 3027286"/>
                <a:gd name="connsiteY1" fmla="*/ 0 h 592491"/>
                <a:gd name="connsiteX0" fmla="*/ 3027286 w 3027286"/>
                <a:gd name="connsiteY0" fmla="*/ 124288 h 665661"/>
                <a:gd name="connsiteX1" fmla="*/ 0 w 3027286"/>
                <a:gd name="connsiteY1" fmla="*/ 0 h 665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7286" h="665661">
                  <a:moveTo>
                    <a:pt x="3027286" y="124288"/>
                  </a:moveTo>
                  <a:cubicBezTo>
                    <a:pt x="2358502" y="867054"/>
                    <a:pt x="1094913" y="864093"/>
                    <a:pt x="0" y="0"/>
                  </a:cubicBezTo>
                </a:path>
              </a:pathLst>
            </a:custGeom>
            <a:noFill/>
            <a:ln w="57150">
              <a:solidFill>
                <a:srgbClr val="0066FF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500"/>
            </a:p>
          </p:txBody>
        </p:sp>
        <p:cxnSp>
          <p:nvCxnSpPr>
            <p:cNvPr id="128" name="Straight Arrow Connector 127"/>
            <p:cNvCxnSpPr/>
            <p:nvPr/>
          </p:nvCxnSpPr>
          <p:spPr>
            <a:xfrm flipH="1">
              <a:off x="5905918" y="3293677"/>
              <a:ext cx="89818" cy="677746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" name="Group 102"/>
          <p:cNvGrpSpPr/>
          <p:nvPr/>
        </p:nvGrpSpPr>
        <p:grpSpPr>
          <a:xfrm>
            <a:off x="931391" y="1196370"/>
            <a:ext cx="1414506" cy="834029"/>
            <a:chOff x="534214" y="931066"/>
            <a:chExt cx="1414506" cy="834029"/>
          </a:xfrm>
        </p:grpSpPr>
        <p:sp>
          <p:nvSpPr>
            <p:cNvPr id="104" name="Rectangle 103"/>
            <p:cNvSpPr/>
            <p:nvPr/>
          </p:nvSpPr>
          <p:spPr>
            <a:xfrm>
              <a:off x="534214" y="931066"/>
              <a:ext cx="1414506" cy="345748"/>
            </a:xfrm>
            <a:prstGeom prst="rect">
              <a:avLst/>
            </a:prstGeom>
            <a:solidFill>
              <a:srgbClr val="DFFFD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AU" sz="2000" b="1" dirty="0">
                  <a:solidFill>
                    <a:schemeClr val="tx1"/>
                  </a:solidFill>
                </a:rPr>
                <a:t>Bound</a:t>
              </a:r>
              <a:endParaRPr lang="en-GB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534214" y="1419347"/>
              <a:ext cx="1414506" cy="345748"/>
            </a:xfrm>
            <a:prstGeom prst="rect">
              <a:avLst/>
            </a:prstGeom>
            <a:solidFill>
              <a:srgbClr val="FFE0DD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AU" sz="2000" b="1" dirty="0">
                  <a:solidFill>
                    <a:schemeClr val="tx1"/>
                  </a:solidFill>
                </a:rPr>
                <a:t>Unbound</a:t>
              </a:r>
              <a:endParaRPr lang="en-GB" sz="10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29" name="Oval 59"/>
          <p:cNvSpPr>
            <a:spLocks noChangeArrowheads="1"/>
          </p:cNvSpPr>
          <p:nvPr/>
        </p:nvSpPr>
        <p:spPr bwMode="auto">
          <a:xfrm>
            <a:off x="7637914" y="3055576"/>
            <a:ext cx="254743" cy="235943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7" name="TextBox 6"/>
          <p:cNvSpPr txBox="1"/>
          <p:nvPr/>
        </p:nvSpPr>
        <p:spPr>
          <a:xfrm>
            <a:off x="2600241" y="1195757"/>
            <a:ext cx="1367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</a:t>
            </a:r>
            <a:r>
              <a:rPr lang="en-US" baseline="-25000" dirty="0" err="1"/>
              <a:t>x</a:t>
            </a:r>
            <a:r>
              <a:rPr lang="en-US" dirty="0"/>
              <a:t> &lt; 2.5 MeV</a:t>
            </a:r>
            <a:endParaRPr lang="en-AU" dirty="0"/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240364EF-093E-4E27-BC07-E82011628859}"/>
              </a:ext>
            </a:extLst>
          </p:cNvPr>
          <p:cNvSpPr txBox="1"/>
          <p:nvPr/>
        </p:nvSpPr>
        <p:spPr>
          <a:xfrm>
            <a:off x="20395" y="5059071"/>
            <a:ext cx="3515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Luong </a:t>
            </a:r>
            <a:r>
              <a:rPr lang="en-AU" i="1" dirty="0"/>
              <a:t>et al</a:t>
            </a:r>
            <a:r>
              <a:rPr lang="en-AU" dirty="0"/>
              <a:t>., PLB 695, 105 (2011)</a:t>
            </a:r>
          </a:p>
          <a:p>
            <a:r>
              <a:rPr lang="en-AU" dirty="0"/>
              <a:t>Luong </a:t>
            </a:r>
            <a:r>
              <a:rPr lang="en-AU" i="1" dirty="0"/>
              <a:t>et al</a:t>
            </a:r>
            <a:r>
              <a:rPr lang="en-AU" dirty="0"/>
              <a:t>., PRC 88, 034609 (2013)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011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3635275" y="1024318"/>
            <a:ext cx="1021080" cy="2138824"/>
          </a:xfrm>
          <a:prstGeom prst="rect">
            <a:avLst/>
          </a:prstGeom>
          <a:solidFill>
            <a:srgbClr val="FFE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/>
          <p:cNvSpPr/>
          <p:nvPr/>
        </p:nvSpPr>
        <p:spPr>
          <a:xfrm>
            <a:off x="5114559" y="1016981"/>
            <a:ext cx="1021080" cy="2138824"/>
          </a:xfrm>
          <a:prstGeom prst="rect">
            <a:avLst/>
          </a:prstGeom>
          <a:solidFill>
            <a:srgbClr val="FFE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/>
          <p:cNvSpPr/>
          <p:nvPr/>
        </p:nvSpPr>
        <p:spPr>
          <a:xfrm>
            <a:off x="2157134" y="1019484"/>
            <a:ext cx="1021080" cy="2138824"/>
          </a:xfrm>
          <a:prstGeom prst="rect">
            <a:avLst/>
          </a:prstGeom>
          <a:solidFill>
            <a:srgbClr val="FFE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/>
          <p:cNvSpPr/>
          <p:nvPr/>
        </p:nvSpPr>
        <p:spPr>
          <a:xfrm>
            <a:off x="678993" y="1016045"/>
            <a:ext cx="1021080" cy="2138824"/>
          </a:xfrm>
          <a:prstGeom prst="rect">
            <a:avLst/>
          </a:prstGeom>
          <a:solidFill>
            <a:srgbClr val="FFE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678993" y="1679103"/>
            <a:ext cx="1021080" cy="1077041"/>
          </a:xfrm>
          <a:prstGeom prst="rect">
            <a:avLst/>
          </a:prstGeom>
          <a:gradFill>
            <a:gsLst>
              <a:gs pos="0">
                <a:srgbClr val="FF0000">
                  <a:alpha val="0"/>
                </a:srgbClr>
              </a:gs>
              <a:gs pos="50000">
                <a:srgbClr val="FF0000"/>
              </a:gs>
              <a:gs pos="100000">
                <a:srgbClr val="FF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5114559" y="1032863"/>
            <a:ext cx="1021080" cy="1077041"/>
          </a:xfrm>
          <a:prstGeom prst="rect">
            <a:avLst/>
          </a:prstGeom>
          <a:gradFill>
            <a:gsLst>
              <a:gs pos="0">
                <a:srgbClr val="FF0000">
                  <a:alpha val="0"/>
                </a:srgbClr>
              </a:gs>
              <a:gs pos="50000">
                <a:srgbClr val="FF0000"/>
              </a:gs>
              <a:gs pos="100000">
                <a:srgbClr val="FF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2157134" y="3163141"/>
            <a:ext cx="1021080" cy="894282"/>
          </a:xfrm>
          <a:prstGeom prst="rect">
            <a:avLst/>
          </a:prstGeom>
          <a:solidFill>
            <a:srgbClr val="DFF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Rectangle 22"/>
          <p:cNvSpPr/>
          <p:nvPr/>
        </p:nvSpPr>
        <p:spPr>
          <a:xfrm>
            <a:off x="3635275" y="3163140"/>
            <a:ext cx="1021080" cy="1548167"/>
          </a:xfrm>
          <a:prstGeom prst="rect">
            <a:avLst/>
          </a:prstGeom>
          <a:solidFill>
            <a:srgbClr val="DFF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Structure of </a:t>
            </a:r>
            <a:r>
              <a:rPr lang="en-AU" baseline="30000" dirty="0"/>
              <a:t>7</a:t>
            </a:r>
            <a:r>
              <a:rPr lang="en-AU" dirty="0"/>
              <a:t>Li neighbours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47824" y="3150133"/>
            <a:ext cx="5982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b="1" baseline="30000" dirty="0"/>
              <a:t>5</a:t>
            </a:r>
            <a:r>
              <a:rPr lang="en-AU" sz="3200" b="1" dirty="0"/>
              <a:t>Li</a:t>
            </a:r>
            <a:endParaRPr lang="en-GB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324544" y="4060454"/>
            <a:ext cx="5982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b="1" baseline="30000" dirty="0"/>
              <a:t>6</a:t>
            </a:r>
            <a:r>
              <a:rPr lang="en-AU" sz="3200" b="1" dirty="0"/>
              <a:t>Li</a:t>
            </a:r>
            <a:endParaRPr lang="en-GB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17878" y="4728838"/>
            <a:ext cx="5982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b="1" baseline="30000" dirty="0"/>
              <a:t>7</a:t>
            </a:r>
            <a:r>
              <a:rPr lang="en-AU" sz="3200" b="1" dirty="0"/>
              <a:t>Li</a:t>
            </a:r>
            <a:endParaRPr lang="en-GB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243082" y="3185961"/>
            <a:ext cx="7617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b="1" baseline="30000" dirty="0"/>
              <a:t>8</a:t>
            </a:r>
            <a:r>
              <a:rPr lang="en-AU" sz="3200" b="1" dirty="0"/>
              <a:t>Be</a:t>
            </a:r>
            <a:endParaRPr lang="en-GB" sz="3200" b="1" dirty="0"/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>
          <a:xfrm flipV="1">
            <a:off x="540811" y="3150133"/>
            <a:ext cx="6030903" cy="1300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78993" y="2250846"/>
            <a:ext cx="10210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157134" y="4049823"/>
            <a:ext cx="102108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635275" y="4711307"/>
            <a:ext cx="102108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113416" y="3027230"/>
            <a:ext cx="10210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635275" y="4332845"/>
            <a:ext cx="102108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157134" y="2857834"/>
            <a:ext cx="10210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635275" y="2126374"/>
            <a:ext cx="10210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114559" y="1542309"/>
            <a:ext cx="10210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2155420" y="1340061"/>
            <a:ext cx="1021080" cy="542106"/>
          </a:xfrm>
          <a:prstGeom prst="rect">
            <a:avLst/>
          </a:prstGeom>
          <a:gradFill>
            <a:gsLst>
              <a:gs pos="0">
                <a:srgbClr val="FF0000">
                  <a:alpha val="0"/>
                </a:srgbClr>
              </a:gs>
              <a:gs pos="50000">
                <a:srgbClr val="FF0000"/>
              </a:gs>
              <a:gs pos="100000">
                <a:srgbClr val="FF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3" name="Straight Connector 62"/>
          <p:cNvCxnSpPr/>
          <p:nvPr/>
        </p:nvCxnSpPr>
        <p:spPr>
          <a:xfrm>
            <a:off x="2155420" y="1629154"/>
            <a:ext cx="10210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6664722" y="2742809"/>
            <a:ext cx="12232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dirty="0"/>
              <a:t>Breakup</a:t>
            </a:r>
          </a:p>
          <a:p>
            <a:r>
              <a:rPr lang="en-AU" sz="2000" dirty="0"/>
              <a:t>Threshold</a:t>
            </a:r>
            <a:endParaRPr lang="en-GB" sz="2000" dirty="0"/>
          </a:p>
        </p:txBody>
      </p:sp>
      <p:sp>
        <p:nvSpPr>
          <p:cNvPr id="68" name="TextBox 67"/>
          <p:cNvSpPr txBox="1"/>
          <p:nvPr/>
        </p:nvSpPr>
        <p:spPr>
          <a:xfrm>
            <a:off x="3577390" y="4405196"/>
            <a:ext cx="1136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/>
              <a:t>3/2</a:t>
            </a:r>
            <a:r>
              <a:rPr lang="en-AU" sz="1600" baseline="30000" dirty="0"/>
              <a:t>-</a:t>
            </a:r>
            <a:r>
              <a:rPr lang="en-AU" sz="1600" dirty="0"/>
              <a:t>  -2.468</a:t>
            </a:r>
            <a:endParaRPr lang="en-GB" sz="1600" dirty="0"/>
          </a:p>
        </p:txBody>
      </p:sp>
      <p:sp>
        <p:nvSpPr>
          <p:cNvPr id="69" name="TextBox 68"/>
          <p:cNvSpPr txBox="1"/>
          <p:nvPr/>
        </p:nvSpPr>
        <p:spPr>
          <a:xfrm>
            <a:off x="2150257" y="3734908"/>
            <a:ext cx="10262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/>
              <a:t>1</a:t>
            </a:r>
            <a:r>
              <a:rPr lang="en-AU" sz="1600" baseline="30000" dirty="0"/>
              <a:t>+</a:t>
            </a:r>
            <a:r>
              <a:rPr lang="en-AU" sz="1600" dirty="0"/>
              <a:t>   -1.476</a:t>
            </a:r>
            <a:endParaRPr lang="en-GB" sz="1600" dirty="0"/>
          </a:p>
        </p:txBody>
      </p:sp>
      <p:sp>
        <p:nvSpPr>
          <p:cNvPr id="70" name="TextBox 69"/>
          <p:cNvSpPr txBox="1"/>
          <p:nvPr/>
        </p:nvSpPr>
        <p:spPr>
          <a:xfrm>
            <a:off x="3562323" y="3994291"/>
            <a:ext cx="1136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/>
              <a:t>1/2</a:t>
            </a:r>
            <a:r>
              <a:rPr lang="en-AU" sz="1600" baseline="30000" dirty="0"/>
              <a:t>-</a:t>
            </a:r>
            <a:r>
              <a:rPr lang="en-AU" sz="1600" dirty="0"/>
              <a:t>  -1.991</a:t>
            </a:r>
            <a:endParaRPr lang="en-GB" sz="1600" dirty="0"/>
          </a:p>
        </p:txBody>
      </p:sp>
      <p:sp>
        <p:nvSpPr>
          <p:cNvPr id="73" name="TextBox 72"/>
          <p:cNvSpPr txBox="1"/>
          <p:nvPr/>
        </p:nvSpPr>
        <p:spPr>
          <a:xfrm>
            <a:off x="5114665" y="2712106"/>
            <a:ext cx="10198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/>
              <a:t>0</a:t>
            </a:r>
            <a:r>
              <a:rPr lang="en-AU" sz="1600" baseline="30000" dirty="0"/>
              <a:t>+</a:t>
            </a:r>
            <a:r>
              <a:rPr lang="en-AU" sz="1600" dirty="0"/>
              <a:t>  +0.092</a:t>
            </a:r>
            <a:endParaRPr lang="en-GB" sz="1600" dirty="0"/>
          </a:p>
        </p:txBody>
      </p:sp>
      <p:sp>
        <p:nvSpPr>
          <p:cNvPr id="74" name="TextBox 73"/>
          <p:cNvSpPr txBox="1"/>
          <p:nvPr/>
        </p:nvSpPr>
        <p:spPr>
          <a:xfrm>
            <a:off x="5142895" y="1226577"/>
            <a:ext cx="9621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/>
              <a:t>2</a:t>
            </a:r>
            <a:r>
              <a:rPr lang="en-AU" sz="1600" baseline="30000" dirty="0"/>
              <a:t>+</a:t>
            </a:r>
            <a:r>
              <a:rPr lang="en-AU" sz="1600" dirty="0"/>
              <a:t>   +3.12</a:t>
            </a:r>
            <a:endParaRPr lang="en-GB" sz="1600" dirty="0"/>
          </a:p>
        </p:txBody>
      </p:sp>
      <p:sp>
        <p:nvSpPr>
          <p:cNvPr id="75" name="TextBox 74"/>
          <p:cNvSpPr txBox="1"/>
          <p:nvPr/>
        </p:nvSpPr>
        <p:spPr>
          <a:xfrm>
            <a:off x="3557195" y="1802534"/>
            <a:ext cx="11769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/>
              <a:t>7/2</a:t>
            </a:r>
            <a:r>
              <a:rPr lang="en-AU" sz="1600" baseline="30000" dirty="0"/>
              <a:t>-</a:t>
            </a:r>
            <a:r>
              <a:rPr lang="en-AU" sz="1600" dirty="0"/>
              <a:t>  +2.162</a:t>
            </a:r>
            <a:endParaRPr lang="en-GB" sz="1600" dirty="0"/>
          </a:p>
        </p:txBody>
      </p:sp>
      <p:sp>
        <p:nvSpPr>
          <p:cNvPr id="76" name="TextBox 75"/>
          <p:cNvSpPr txBox="1"/>
          <p:nvPr/>
        </p:nvSpPr>
        <p:spPr>
          <a:xfrm>
            <a:off x="2148481" y="2562648"/>
            <a:ext cx="10663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/>
              <a:t>3</a:t>
            </a:r>
            <a:r>
              <a:rPr lang="en-AU" sz="1600" baseline="30000" dirty="0"/>
              <a:t>+</a:t>
            </a:r>
            <a:r>
              <a:rPr lang="en-AU" sz="1600" dirty="0"/>
              <a:t>   +0.712</a:t>
            </a:r>
            <a:endParaRPr lang="en-GB" sz="1600" dirty="0"/>
          </a:p>
        </p:txBody>
      </p:sp>
      <p:sp>
        <p:nvSpPr>
          <p:cNvPr id="77" name="TextBox 76"/>
          <p:cNvSpPr txBox="1"/>
          <p:nvPr/>
        </p:nvSpPr>
        <p:spPr>
          <a:xfrm>
            <a:off x="2142425" y="1351224"/>
            <a:ext cx="10663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/>
              <a:t>2</a:t>
            </a:r>
            <a:r>
              <a:rPr lang="en-AU" sz="1600" baseline="30000" dirty="0"/>
              <a:t>+</a:t>
            </a:r>
            <a:r>
              <a:rPr lang="en-AU" sz="1600" dirty="0"/>
              <a:t>   +2.838</a:t>
            </a:r>
            <a:endParaRPr lang="en-GB" sz="1600" dirty="0"/>
          </a:p>
        </p:txBody>
      </p:sp>
      <p:sp>
        <p:nvSpPr>
          <p:cNvPr id="78" name="TextBox 77"/>
          <p:cNvSpPr txBox="1"/>
          <p:nvPr/>
        </p:nvSpPr>
        <p:spPr>
          <a:xfrm>
            <a:off x="607488" y="1941264"/>
            <a:ext cx="12234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/>
              <a:t>3/2</a:t>
            </a:r>
            <a:r>
              <a:rPr lang="en-AU" sz="1600" baseline="30000" dirty="0"/>
              <a:t>-</a:t>
            </a:r>
            <a:r>
              <a:rPr lang="en-AU" sz="1600" dirty="0"/>
              <a:t>  +1.965</a:t>
            </a:r>
            <a:endParaRPr lang="en-GB" sz="1600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5D56CE5-74B7-490E-BA05-CBA297D25AA8}"/>
              </a:ext>
            </a:extLst>
          </p:cNvPr>
          <p:cNvSpPr/>
          <p:nvPr/>
        </p:nvSpPr>
        <p:spPr>
          <a:xfrm>
            <a:off x="5142895" y="3960054"/>
            <a:ext cx="37276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Classical Dynamical Models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Currently only way to calculate all relevant cross sections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Treat many key physical effects</a:t>
            </a:r>
          </a:p>
        </p:txBody>
      </p:sp>
    </p:spTree>
    <p:extLst>
      <p:ext uri="{BB962C8B-B14F-4D97-AF65-F5344CB8AC3E}">
        <p14:creationId xmlns:p14="http://schemas.microsoft.com/office/powerpoint/2010/main" val="144838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Classical Dynamical Models</a:t>
            </a:r>
            <a:endParaRPr lang="en-GB" dirty="0"/>
          </a:p>
        </p:txBody>
      </p:sp>
      <p:grpSp>
        <p:nvGrpSpPr>
          <p:cNvPr id="125" name="Group 124"/>
          <p:cNvGrpSpPr/>
          <p:nvPr/>
        </p:nvGrpSpPr>
        <p:grpSpPr>
          <a:xfrm>
            <a:off x="2170190" y="3576176"/>
            <a:ext cx="5668406" cy="265226"/>
            <a:chOff x="2170190" y="3576176"/>
            <a:chExt cx="5668406" cy="265226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2170190" y="3576176"/>
              <a:ext cx="678180" cy="3540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7471440" y="3826726"/>
              <a:ext cx="367156" cy="1467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" name="Group 125"/>
          <p:cNvGrpSpPr/>
          <p:nvPr/>
        </p:nvGrpSpPr>
        <p:grpSpPr>
          <a:xfrm>
            <a:off x="2848370" y="3512309"/>
            <a:ext cx="4623070" cy="362295"/>
            <a:chOff x="2848370" y="3512309"/>
            <a:chExt cx="4623070" cy="362295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2848370" y="3512309"/>
              <a:ext cx="722660" cy="6386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>
              <a:off x="7127521" y="3849044"/>
              <a:ext cx="343919" cy="2556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oup 126"/>
          <p:cNvGrpSpPr/>
          <p:nvPr/>
        </p:nvGrpSpPr>
        <p:grpSpPr>
          <a:xfrm>
            <a:off x="3571030" y="3435763"/>
            <a:ext cx="3556491" cy="457668"/>
            <a:chOff x="3571030" y="3435763"/>
            <a:chExt cx="3556491" cy="457668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3571030" y="3435763"/>
              <a:ext cx="608047" cy="7654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>
              <a:off x="6784956" y="3861798"/>
              <a:ext cx="342565" cy="3163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Straight Connector 30"/>
          <p:cNvCxnSpPr/>
          <p:nvPr/>
        </p:nvCxnSpPr>
        <p:spPr>
          <a:xfrm flipV="1">
            <a:off x="1074420" y="3723654"/>
            <a:ext cx="6995160" cy="7751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4" name="Group 123"/>
          <p:cNvGrpSpPr/>
          <p:nvPr/>
        </p:nvGrpSpPr>
        <p:grpSpPr>
          <a:xfrm>
            <a:off x="1224733" y="3616572"/>
            <a:ext cx="6988080" cy="200651"/>
            <a:chOff x="1224733" y="3616572"/>
            <a:chExt cx="6988080" cy="200651"/>
          </a:xfrm>
        </p:grpSpPr>
        <p:cxnSp>
          <p:nvCxnSpPr>
            <p:cNvPr id="32" name="Straight Arrow Connector 31"/>
            <p:cNvCxnSpPr/>
            <p:nvPr/>
          </p:nvCxnSpPr>
          <p:spPr>
            <a:xfrm flipV="1">
              <a:off x="1224733" y="3616572"/>
              <a:ext cx="945457" cy="3700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H="1">
              <a:off x="7839321" y="3804564"/>
              <a:ext cx="373492" cy="1265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TextBox 92"/>
          <p:cNvSpPr txBox="1"/>
          <p:nvPr/>
        </p:nvSpPr>
        <p:spPr>
          <a:xfrm>
            <a:off x="1191523" y="3156773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b="1" baseline="30000" dirty="0"/>
              <a:t>7</a:t>
            </a:r>
            <a:r>
              <a:rPr lang="en-AU" sz="2400" b="1" dirty="0"/>
              <a:t>Li</a:t>
            </a:r>
            <a:endParaRPr lang="en-GB" sz="2400" b="1" dirty="0"/>
          </a:p>
        </p:txBody>
      </p:sp>
      <p:sp>
        <p:nvSpPr>
          <p:cNvPr id="94" name="TextBox 93"/>
          <p:cNvSpPr txBox="1"/>
          <p:nvPr/>
        </p:nvSpPr>
        <p:spPr>
          <a:xfrm>
            <a:off x="7838595" y="3952651"/>
            <a:ext cx="745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b="1" baseline="30000" dirty="0"/>
              <a:t>209</a:t>
            </a:r>
            <a:r>
              <a:rPr lang="en-AU" sz="2400" b="1" dirty="0"/>
              <a:t>Bi</a:t>
            </a:r>
            <a:endParaRPr lang="en-GB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70221" y="1897221"/>
            <a:ext cx="18821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Stochastically sample impact parameters</a:t>
            </a:r>
            <a:endParaRPr lang="en-GB" dirty="0"/>
          </a:p>
        </p:txBody>
      </p:sp>
      <p:cxnSp>
        <p:nvCxnSpPr>
          <p:cNvPr id="45" name="Straight Arrow Connector 44"/>
          <p:cNvCxnSpPr>
            <a:cxnSpLocks/>
          </p:cNvCxnSpPr>
          <p:nvPr/>
        </p:nvCxnSpPr>
        <p:spPr>
          <a:xfrm>
            <a:off x="5161660" y="3555050"/>
            <a:ext cx="629540" cy="2001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E75F859-699D-43E2-84EC-816F6BED57B0}"/>
              </a:ext>
            </a:extLst>
          </p:cNvPr>
          <p:cNvGrpSpPr/>
          <p:nvPr/>
        </p:nvGrpSpPr>
        <p:grpSpPr>
          <a:xfrm>
            <a:off x="4671060" y="3455855"/>
            <a:ext cx="1859597" cy="482625"/>
            <a:chOff x="4671060" y="3455855"/>
            <a:chExt cx="1859597" cy="482625"/>
          </a:xfrm>
        </p:grpSpPr>
        <p:cxnSp>
          <p:nvCxnSpPr>
            <p:cNvPr id="43" name="Straight Arrow Connector 42"/>
            <p:cNvCxnSpPr>
              <a:cxnSpLocks/>
            </p:cNvCxnSpPr>
            <p:nvPr/>
          </p:nvCxnSpPr>
          <p:spPr>
            <a:xfrm>
              <a:off x="4671060" y="3455855"/>
              <a:ext cx="464962" cy="8238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cxnSpLocks/>
            </p:cNvCxnSpPr>
            <p:nvPr/>
          </p:nvCxnSpPr>
          <p:spPr>
            <a:xfrm flipH="1" flipV="1">
              <a:off x="6148862" y="3902709"/>
              <a:ext cx="381795" cy="3577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150C41C-9EB9-45C9-95A8-3F1C34DE42BC}"/>
              </a:ext>
            </a:extLst>
          </p:cNvPr>
          <p:cNvGrpSpPr/>
          <p:nvPr/>
        </p:nvGrpSpPr>
        <p:grpSpPr>
          <a:xfrm>
            <a:off x="4179077" y="3435217"/>
            <a:ext cx="2605879" cy="513427"/>
            <a:chOff x="4179077" y="3435217"/>
            <a:chExt cx="2605879" cy="513427"/>
          </a:xfrm>
        </p:grpSpPr>
        <p:cxnSp>
          <p:nvCxnSpPr>
            <p:cNvPr id="79" name="Straight Arrow Connector 78"/>
            <p:cNvCxnSpPr/>
            <p:nvPr/>
          </p:nvCxnSpPr>
          <p:spPr>
            <a:xfrm flipH="1">
              <a:off x="6492781" y="3893431"/>
              <a:ext cx="292175" cy="5521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cxnSpLocks/>
            </p:cNvCxnSpPr>
            <p:nvPr/>
          </p:nvCxnSpPr>
          <p:spPr>
            <a:xfrm flipV="1">
              <a:off x="4179077" y="3435217"/>
              <a:ext cx="491983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4" name="Straight Arrow Connector 83"/>
          <p:cNvCxnSpPr>
            <a:cxnSpLocks/>
          </p:cNvCxnSpPr>
          <p:nvPr/>
        </p:nvCxnSpPr>
        <p:spPr>
          <a:xfrm flipH="1" flipV="1">
            <a:off x="5791201" y="3762411"/>
            <a:ext cx="357661" cy="1402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/>
          <p:cNvSpPr txBox="1"/>
          <p:nvPr/>
        </p:nvSpPr>
        <p:spPr>
          <a:xfrm>
            <a:off x="5791200" y="2062576"/>
            <a:ext cx="1968381" cy="40011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/>
              <a:t>Complete Fusion</a:t>
            </a:r>
            <a:endParaRPr lang="en-AU" sz="2000" b="1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25060F3-E99A-450A-BEF6-2C797FF9D991}"/>
              </a:ext>
            </a:extLst>
          </p:cNvPr>
          <p:cNvSpPr txBox="1"/>
          <p:nvPr/>
        </p:nvSpPr>
        <p:spPr>
          <a:xfrm>
            <a:off x="5443284" y="2914237"/>
            <a:ext cx="10534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b="1" baseline="30000" dirty="0">
                <a:solidFill>
                  <a:srgbClr val="7030A0"/>
                </a:solidFill>
              </a:rPr>
              <a:t>216</a:t>
            </a:r>
            <a:r>
              <a:rPr lang="en-AU" sz="3200" b="1" dirty="0">
                <a:solidFill>
                  <a:srgbClr val="7030A0"/>
                </a:solidFill>
              </a:rPr>
              <a:t>Rn</a:t>
            </a:r>
            <a:endParaRPr lang="en-GB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58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  <p:bldP spid="6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Classical Dynamical Models</a:t>
            </a:r>
            <a:endParaRPr lang="en-GB" dirty="0"/>
          </a:p>
        </p:txBody>
      </p:sp>
      <p:grpSp>
        <p:nvGrpSpPr>
          <p:cNvPr id="125" name="Group 124"/>
          <p:cNvGrpSpPr/>
          <p:nvPr/>
        </p:nvGrpSpPr>
        <p:grpSpPr>
          <a:xfrm>
            <a:off x="2170190" y="3576176"/>
            <a:ext cx="5668406" cy="265226"/>
            <a:chOff x="2170190" y="3576176"/>
            <a:chExt cx="5668406" cy="265226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2170190" y="3576176"/>
              <a:ext cx="678180" cy="3540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7471440" y="3826726"/>
              <a:ext cx="367156" cy="1467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" name="Group 125"/>
          <p:cNvGrpSpPr/>
          <p:nvPr/>
        </p:nvGrpSpPr>
        <p:grpSpPr>
          <a:xfrm>
            <a:off x="2848370" y="3512309"/>
            <a:ext cx="4623070" cy="362295"/>
            <a:chOff x="2848370" y="3512309"/>
            <a:chExt cx="4623070" cy="362295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2848370" y="3512309"/>
              <a:ext cx="722660" cy="6386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>
              <a:off x="7127521" y="3849044"/>
              <a:ext cx="343919" cy="2556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oup 126"/>
          <p:cNvGrpSpPr/>
          <p:nvPr/>
        </p:nvGrpSpPr>
        <p:grpSpPr>
          <a:xfrm>
            <a:off x="3571030" y="3435763"/>
            <a:ext cx="3556491" cy="457668"/>
            <a:chOff x="3571030" y="3435763"/>
            <a:chExt cx="3556491" cy="457668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3571030" y="3435763"/>
              <a:ext cx="608047" cy="7654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>
              <a:off x="6784956" y="3861798"/>
              <a:ext cx="342565" cy="3163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Straight Connector 30"/>
          <p:cNvCxnSpPr/>
          <p:nvPr/>
        </p:nvCxnSpPr>
        <p:spPr>
          <a:xfrm flipV="1">
            <a:off x="1074420" y="3723654"/>
            <a:ext cx="6995160" cy="7751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4" name="Group 123"/>
          <p:cNvGrpSpPr/>
          <p:nvPr/>
        </p:nvGrpSpPr>
        <p:grpSpPr>
          <a:xfrm>
            <a:off x="1224733" y="3616572"/>
            <a:ext cx="6988080" cy="200651"/>
            <a:chOff x="1224733" y="3616572"/>
            <a:chExt cx="6988080" cy="200651"/>
          </a:xfrm>
        </p:grpSpPr>
        <p:cxnSp>
          <p:nvCxnSpPr>
            <p:cNvPr id="32" name="Straight Arrow Connector 31"/>
            <p:cNvCxnSpPr/>
            <p:nvPr/>
          </p:nvCxnSpPr>
          <p:spPr>
            <a:xfrm flipV="1">
              <a:off x="1224733" y="3616572"/>
              <a:ext cx="945457" cy="3700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H="1">
              <a:off x="7839321" y="3804564"/>
              <a:ext cx="373492" cy="1265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TextBox 92"/>
          <p:cNvSpPr txBox="1"/>
          <p:nvPr/>
        </p:nvSpPr>
        <p:spPr>
          <a:xfrm>
            <a:off x="1191523" y="3156773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b="1" baseline="30000" dirty="0"/>
              <a:t>7</a:t>
            </a:r>
            <a:r>
              <a:rPr lang="en-AU" sz="2400" b="1" dirty="0"/>
              <a:t>Li</a:t>
            </a:r>
            <a:endParaRPr lang="en-GB" sz="2400" b="1" dirty="0"/>
          </a:p>
        </p:txBody>
      </p:sp>
      <p:sp>
        <p:nvSpPr>
          <p:cNvPr id="94" name="TextBox 93"/>
          <p:cNvSpPr txBox="1"/>
          <p:nvPr/>
        </p:nvSpPr>
        <p:spPr>
          <a:xfrm>
            <a:off x="7838595" y="3952651"/>
            <a:ext cx="745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b="1" baseline="30000" dirty="0"/>
              <a:t>209</a:t>
            </a:r>
            <a:r>
              <a:rPr lang="en-AU" sz="2400" b="1" dirty="0"/>
              <a:t>Bi</a:t>
            </a:r>
            <a:endParaRPr lang="en-GB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1337570" y="4798164"/>
                <a:ext cx="166524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m:rPr>
                          <m:sty m:val="p"/>
                        </m:rPr>
                        <a:rPr lang="en-AU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  <m:r>
                        <a:rPr lang="en-AU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(−</m:t>
                      </m:r>
                      <m:r>
                        <a:rPr lang="en-AU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AU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AU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500" dirty="0"/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7570" y="4798164"/>
                <a:ext cx="1665240" cy="307777"/>
              </a:xfrm>
              <a:prstGeom prst="rect">
                <a:avLst/>
              </a:prstGeom>
              <a:blipFill>
                <a:blip r:embed="rId4"/>
                <a:stretch>
                  <a:fillRect l="-2555" t="-1961" r="-4015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70221" y="1897221"/>
            <a:ext cx="18821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Stochastically sample impact parameters</a:t>
            </a:r>
            <a:endParaRPr lang="en-GB" dirty="0"/>
          </a:p>
        </p:txBody>
      </p:sp>
      <p:grpSp>
        <p:nvGrpSpPr>
          <p:cNvPr id="134" name="Group 133"/>
          <p:cNvGrpSpPr/>
          <p:nvPr/>
        </p:nvGrpSpPr>
        <p:grpSpPr>
          <a:xfrm>
            <a:off x="5163043" y="2266933"/>
            <a:ext cx="858271" cy="2127800"/>
            <a:chOff x="5163043" y="2266933"/>
            <a:chExt cx="858271" cy="2127800"/>
          </a:xfrm>
        </p:grpSpPr>
        <p:cxnSp>
          <p:nvCxnSpPr>
            <p:cNvPr id="20" name="Straight Arrow Connector 19"/>
            <p:cNvCxnSpPr/>
            <p:nvPr/>
          </p:nvCxnSpPr>
          <p:spPr>
            <a:xfrm flipH="1">
              <a:off x="5777172" y="4089603"/>
              <a:ext cx="244142" cy="130979"/>
            </a:xfrm>
            <a:prstGeom prst="straightConnector1">
              <a:avLst/>
            </a:prstGeom>
            <a:ln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5551575" y="4215414"/>
              <a:ext cx="242059" cy="179319"/>
            </a:xfrm>
            <a:prstGeom prst="straightConnector1">
              <a:avLst/>
            </a:prstGeom>
            <a:ln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flipH="1">
              <a:off x="5596570" y="3893431"/>
              <a:ext cx="49575" cy="45933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flipV="1">
              <a:off x="5298768" y="2266933"/>
              <a:ext cx="117351" cy="36339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flipV="1">
              <a:off x="5163043" y="2637578"/>
              <a:ext cx="134057" cy="29560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5411205" y="3421912"/>
              <a:ext cx="234940" cy="47151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 128"/>
          <p:cNvGrpSpPr/>
          <p:nvPr/>
        </p:nvGrpSpPr>
        <p:grpSpPr>
          <a:xfrm>
            <a:off x="4179077" y="3197695"/>
            <a:ext cx="2605879" cy="891908"/>
            <a:chOff x="4179077" y="3197695"/>
            <a:chExt cx="2605879" cy="891908"/>
          </a:xfrm>
        </p:grpSpPr>
        <p:cxnSp>
          <p:nvCxnSpPr>
            <p:cNvPr id="43" name="Straight Arrow Connector 42"/>
            <p:cNvCxnSpPr/>
            <p:nvPr/>
          </p:nvCxnSpPr>
          <p:spPr>
            <a:xfrm flipV="1">
              <a:off x="4671060" y="3275242"/>
              <a:ext cx="299059" cy="77587"/>
            </a:xfrm>
            <a:prstGeom prst="straightConnector1">
              <a:avLst/>
            </a:prstGeom>
            <a:ln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flipH="1">
              <a:off x="6492781" y="3893431"/>
              <a:ext cx="292175" cy="55213"/>
            </a:xfrm>
            <a:prstGeom prst="straightConnector1">
              <a:avLst/>
            </a:prstGeom>
            <a:ln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V="1">
              <a:off x="4967387" y="3197695"/>
              <a:ext cx="329713" cy="77547"/>
            </a:xfrm>
            <a:prstGeom prst="straightConnector1">
              <a:avLst/>
            </a:prstGeom>
            <a:ln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 flipH="1">
              <a:off x="6229807" y="3938480"/>
              <a:ext cx="300849" cy="74031"/>
            </a:xfrm>
            <a:prstGeom prst="straightConnector1">
              <a:avLst/>
            </a:prstGeom>
            <a:ln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V="1">
              <a:off x="4179077" y="3342304"/>
              <a:ext cx="491983" cy="92913"/>
            </a:xfrm>
            <a:prstGeom prst="straightConnector1">
              <a:avLst/>
            </a:prstGeom>
            <a:ln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 flipH="1">
              <a:off x="6015947" y="4022177"/>
              <a:ext cx="213861" cy="67426"/>
            </a:xfrm>
            <a:prstGeom prst="straightConnector1">
              <a:avLst/>
            </a:prstGeom>
            <a:ln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8" name="Group 127"/>
          <p:cNvGrpSpPr/>
          <p:nvPr/>
        </p:nvGrpSpPr>
        <p:grpSpPr>
          <a:xfrm>
            <a:off x="2779086" y="1745907"/>
            <a:ext cx="4553853" cy="2715812"/>
            <a:chOff x="2779086" y="1745907"/>
            <a:chExt cx="4553853" cy="2715812"/>
          </a:xfrm>
        </p:grpSpPr>
        <p:sp>
          <p:nvSpPr>
            <p:cNvPr id="95" name="TextBox 94"/>
            <p:cNvSpPr txBox="1"/>
            <p:nvPr/>
          </p:nvSpPr>
          <p:spPr>
            <a:xfrm>
              <a:off x="3811490" y="2859193"/>
              <a:ext cx="6174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2400" b="1" baseline="30000" dirty="0">
                  <a:solidFill>
                    <a:srgbClr val="00B0F0"/>
                  </a:solidFill>
                </a:rPr>
                <a:t>8</a:t>
              </a:r>
              <a:r>
                <a:rPr lang="en-AU" sz="2400" b="1" dirty="0">
                  <a:solidFill>
                    <a:srgbClr val="00B0F0"/>
                  </a:solidFill>
                </a:rPr>
                <a:t>Be</a:t>
              </a:r>
              <a:endParaRPr lang="en-GB" sz="2400" b="1" dirty="0">
                <a:solidFill>
                  <a:srgbClr val="00B0F0"/>
                </a:solidFill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6507072" y="4000054"/>
              <a:ext cx="8258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2400" b="1" baseline="30000" dirty="0">
                  <a:solidFill>
                    <a:srgbClr val="00B0F0"/>
                  </a:solidFill>
                </a:rPr>
                <a:t>208</a:t>
              </a:r>
              <a:r>
                <a:rPr lang="en-AU" sz="2400" b="1" dirty="0">
                  <a:solidFill>
                    <a:srgbClr val="00B0F0"/>
                  </a:solidFill>
                </a:rPr>
                <a:t>Pb</a:t>
              </a:r>
              <a:endParaRPr lang="en-GB" sz="2400" b="1" dirty="0">
                <a:solidFill>
                  <a:srgbClr val="00B0F0"/>
                </a:solidFill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2779086" y="2835023"/>
              <a:ext cx="11154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2000" b="1" dirty="0">
                  <a:solidFill>
                    <a:srgbClr val="00B0F0"/>
                  </a:solidFill>
                </a:rPr>
                <a:t>Reaction</a:t>
              </a:r>
              <a:endParaRPr lang="en-GB" sz="2000" b="1" dirty="0">
                <a:solidFill>
                  <a:srgbClr val="00B0F0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475304" y="1745907"/>
              <a:ext cx="188213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/>
                <a:t>Stochastically sample initial </a:t>
              </a:r>
              <a:r>
                <a:rPr lang="en-AU" i="1" dirty="0"/>
                <a:t>E</a:t>
              </a:r>
              <a:r>
                <a:rPr lang="en-AU" i="1" baseline="-25000" dirty="0"/>
                <a:t>x</a:t>
              </a:r>
              <a:r>
                <a:rPr lang="en-AU" dirty="0"/>
                <a:t> and lifetime</a:t>
              </a:r>
              <a:endParaRPr lang="en-GB" dirty="0"/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514265" y="4053444"/>
            <a:ext cx="2264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Reaction probability in a given time step:</a:t>
            </a:r>
            <a:endParaRPr lang="en-GB" dirty="0"/>
          </a:p>
        </p:txBody>
      </p:sp>
      <p:grpSp>
        <p:nvGrpSpPr>
          <p:cNvPr id="130" name="Group 129"/>
          <p:cNvGrpSpPr/>
          <p:nvPr/>
        </p:nvGrpSpPr>
        <p:grpSpPr>
          <a:xfrm>
            <a:off x="4679358" y="2347452"/>
            <a:ext cx="2800662" cy="1380336"/>
            <a:chOff x="4679358" y="2347452"/>
            <a:chExt cx="2800662" cy="1380336"/>
          </a:xfrm>
        </p:grpSpPr>
        <p:sp>
          <p:nvSpPr>
            <p:cNvPr id="105" name="TextBox 104"/>
            <p:cNvSpPr txBox="1"/>
            <p:nvPr/>
          </p:nvSpPr>
          <p:spPr>
            <a:xfrm>
              <a:off x="5515130" y="3038802"/>
              <a:ext cx="8261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2000" b="1" dirty="0">
                  <a:solidFill>
                    <a:srgbClr val="FF0000"/>
                  </a:solidFill>
                </a:rPr>
                <a:t>Decay</a:t>
              </a:r>
              <a:endParaRPr lang="en-GB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4679358" y="2706500"/>
              <a:ext cx="3593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>
                  <a:solidFill>
                    <a:srgbClr val="FF0000"/>
                  </a:solidFill>
                  <a:latin typeface="Calibri" panose="020F0502020204030204" pitchFamily="34" charset="0"/>
                </a:rPr>
                <a:t>α</a:t>
              </a:r>
              <a:endParaRPr lang="en-GB" sz="2400" dirty="0">
                <a:solidFill>
                  <a:srgbClr val="FF0000"/>
                </a:solidFill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5031445" y="3266123"/>
              <a:ext cx="3593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>
                  <a:solidFill>
                    <a:srgbClr val="FF0000"/>
                  </a:solidFill>
                  <a:latin typeface="Calibri" panose="020F0502020204030204" pitchFamily="34" charset="0"/>
                </a:rPr>
                <a:t>α</a:t>
              </a:r>
              <a:endParaRPr lang="en-GB" sz="2400" dirty="0">
                <a:solidFill>
                  <a:srgbClr val="FF0000"/>
                </a:solidFill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5163043" y="2936243"/>
              <a:ext cx="253076" cy="498974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5597881" y="2347452"/>
              <a:ext cx="18821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/>
                <a:t>Sample initial orientations</a:t>
              </a:r>
              <a:endParaRPr lang="en-GB" dirty="0"/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5207860" y="1331622"/>
            <a:ext cx="913892" cy="3900953"/>
            <a:chOff x="5207860" y="1331622"/>
            <a:chExt cx="913892" cy="3900953"/>
          </a:xfrm>
        </p:grpSpPr>
        <p:cxnSp>
          <p:nvCxnSpPr>
            <p:cNvPr id="22" name="Straight Arrow Connector 21"/>
            <p:cNvCxnSpPr/>
            <p:nvPr/>
          </p:nvCxnSpPr>
          <p:spPr>
            <a:xfrm flipH="1">
              <a:off x="5357443" y="4393040"/>
              <a:ext cx="197717" cy="206013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flipV="1">
              <a:off x="5493410" y="1331622"/>
              <a:ext cx="58165" cy="51405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V="1">
              <a:off x="5418502" y="1829431"/>
              <a:ext cx="84187" cy="44853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/>
            <p:nvPr/>
          </p:nvCxnSpPr>
          <p:spPr>
            <a:xfrm flipH="1">
              <a:off x="5207860" y="4599053"/>
              <a:ext cx="158369" cy="258441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TextBox 122"/>
            <p:cNvSpPr txBox="1"/>
            <p:nvPr/>
          </p:nvSpPr>
          <p:spPr>
            <a:xfrm>
              <a:off x="5300822" y="4770910"/>
              <a:ext cx="8209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2400" b="1" baseline="30000" dirty="0">
                  <a:solidFill>
                    <a:srgbClr val="00B050"/>
                  </a:solidFill>
                </a:rPr>
                <a:t>212</a:t>
              </a:r>
              <a:r>
                <a:rPr lang="en-AU" sz="2400" b="1" dirty="0">
                  <a:solidFill>
                    <a:srgbClr val="00B050"/>
                  </a:solidFill>
                </a:rPr>
                <a:t>Po</a:t>
              </a:r>
              <a:endParaRPr lang="en-GB" sz="24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136" name="TextBox 135"/>
          <p:cNvSpPr txBox="1"/>
          <p:nvPr/>
        </p:nvSpPr>
        <p:spPr>
          <a:xfrm>
            <a:off x="6229806" y="1179110"/>
            <a:ext cx="2354123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/>
              <a:t>Breakup suppresses complete fusion</a:t>
            </a:r>
            <a:endParaRPr lang="en-AU" sz="2000" b="1" dirty="0"/>
          </a:p>
        </p:txBody>
      </p:sp>
    </p:spTree>
    <p:extLst>
      <p:ext uri="{BB962C8B-B14F-4D97-AF65-F5344CB8AC3E}">
        <p14:creationId xmlns:p14="http://schemas.microsoft.com/office/powerpoint/2010/main" val="32453669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Classical Dynamical Models</a:t>
            </a:r>
            <a:endParaRPr lang="en-GB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099310" y="1796312"/>
            <a:ext cx="678180" cy="354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7400560" y="1949464"/>
            <a:ext cx="367156" cy="146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2777490" y="1732445"/>
            <a:ext cx="722660" cy="638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7056641" y="1971782"/>
            <a:ext cx="343919" cy="255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3500150" y="1655899"/>
            <a:ext cx="608047" cy="76546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6714076" y="1984536"/>
            <a:ext cx="342565" cy="31633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5706292" y="2212341"/>
            <a:ext cx="244142" cy="13097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5480695" y="2338152"/>
            <a:ext cx="242059" cy="179319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1003540" y="1846392"/>
            <a:ext cx="6995160" cy="7751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1153853" y="1836708"/>
            <a:ext cx="945457" cy="370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7768441" y="1927302"/>
            <a:ext cx="373492" cy="126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5738367" y="1637290"/>
            <a:ext cx="172201" cy="22749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>
            <a:off x="5073282" y="1950320"/>
            <a:ext cx="36288" cy="2620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V="1">
            <a:off x="5287540" y="2378598"/>
            <a:ext cx="215679" cy="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4605737" y="1637331"/>
            <a:ext cx="300694" cy="13031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>
            <a:off x="6421901" y="2016169"/>
            <a:ext cx="292175" cy="55213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4898337" y="1636164"/>
            <a:ext cx="355418" cy="99539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>
            <a:off x="6158927" y="2061218"/>
            <a:ext cx="300849" cy="74031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5911474" y="1903852"/>
            <a:ext cx="59374" cy="30848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120643" y="1279511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b="1" baseline="30000" dirty="0"/>
              <a:t>7</a:t>
            </a:r>
            <a:r>
              <a:rPr lang="en-AU" sz="2400" b="1" dirty="0"/>
              <a:t>Li</a:t>
            </a:r>
            <a:endParaRPr lang="en-GB" sz="2400" b="1" dirty="0"/>
          </a:p>
        </p:txBody>
      </p:sp>
      <p:sp>
        <p:nvSpPr>
          <p:cNvPr id="94" name="TextBox 93"/>
          <p:cNvSpPr txBox="1"/>
          <p:nvPr/>
        </p:nvSpPr>
        <p:spPr>
          <a:xfrm>
            <a:off x="7767715" y="2075389"/>
            <a:ext cx="745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b="1" baseline="30000" dirty="0"/>
              <a:t>209</a:t>
            </a:r>
            <a:r>
              <a:rPr lang="en-AU" sz="2400" b="1" dirty="0"/>
              <a:t>Bi</a:t>
            </a:r>
            <a:endParaRPr lang="en-GB" sz="2400" b="1" dirty="0"/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4099501" y="1640729"/>
            <a:ext cx="508977" cy="2791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2960907" y="1222054"/>
            <a:ext cx="617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b="1" baseline="30000" dirty="0">
                <a:solidFill>
                  <a:srgbClr val="00B0F0"/>
                </a:solidFill>
              </a:rPr>
              <a:t>8</a:t>
            </a:r>
            <a:r>
              <a:rPr lang="en-AU" sz="2400" b="1" dirty="0">
                <a:solidFill>
                  <a:srgbClr val="00B0F0"/>
                </a:solidFill>
              </a:rPr>
              <a:t>Be</a:t>
            </a:r>
            <a:endParaRPr lang="en-GB" sz="2400" b="1" dirty="0">
              <a:solidFill>
                <a:srgbClr val="00B0F0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772752" y="2121717"/>
            <a:ext cx="825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b="1" baseline="30000" dirty="0">
                <a:solidFill>
                  <a:srgbClr val="00B0F0"/>
                </a:solidFill>
              </a:rPr>
              <a:t>208</a:t>
            </a:r>
            <a:r>
              <a:rPr lang="en-AU" sz="2400" b="1" dirty="0">
                <a:solidFill>
                  <a:srgbClr val="00B0F0"/>
                </a:solidFill>
              </a:rPr>
              <a:t>Pb</a:t>
            </a:r>
            <a:endParaRPr lang="en-GB" sz="2400" b="1" dirty="0">
              <a:solidFill>
                <a:srgbClr val="00B0F0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708206" y="957761"/>
            <a:ext cx="1019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>
                <a:solidFill>
                  <a:srgbClr val="00B0F0"/>
                </a:solidFill>
              </a:rPr>
              <a:t>Reaction</a:t>
            </a:r>
            <a:endParaRPr lang="en-GB" b="1" dirty="0">
              <a:solidFill>
                <a:srgbClr val="00B0F0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431809" y="968128"/>
            <a:ext cx="759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>
                <a:solidFill>
                  <a:srgbClr val="FF0000"/>
                </a:solidFill>
              </a:rPr>
              <a:t>Decay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5410488" y="1538787"/>
            <a:ext cx="338580" cy="962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5076993" y="2208805"/>
            <a:ext cx="223155" cy="16979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>
            <a:off x="5945067" y="2144915"/>
            <a:ext cx="213861" cy="67426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5760453" y="1251923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>
                <a:solidFill>
                  <a:srgbClr val="FF0000"/>
                </a:solidFill>
                <a:latin typeface="Calibri" panose="020F0502020204030204" pitchFamily="34" charset="0"/>
              </a:rPr>
              <a:t>α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712775" y="1978488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>
                <a:solidFill>
                  <a:srgbClr val="FF0000"/>
                </a:solidFill>
                <a:latin typeface="Calibri" panose="020F0502020204030204" pitchFamily="34" charset="0"/>
              </a:rPr>
              <a:t>α</a:t>
            </a:r>
            <a:endParaRPr lang="en-GB" sz="2000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103791" y="1544650"/>
            <a:ext cx="316019" cy="427132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V="1">
            <a:off x="5504641" y="2300081"/>
            <a:ext cx="233726" cy="785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4774762" y="2522902"/>
            <a:ext cx="20588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b="1" baseline="30000" dirty="0">
                <a:solidFill>
                  <a:srgbClr val="7030A0"/>
                </a:solidFill>
              </a:rPr>
              <a:t>216</a:t>
            </a:r>
            <a:r>
              <a:rPr lang="en-AU" sz="2400" b="1" dirty="0">
                <a:solidFill>
                  <a:srgbClr val="7030A0"/>
                </a:solidFill>
              </a:rPr>
              <a:t>Rn</a:t>
            </a:r>
          </a:p>
          <a:p>
            <a:r>
              <a:rPr lang="en-AU" sz="2000" dirty="0">
                <a:solidFill>
                  <a:srgbClr val="7030A0"/>
                </a:solidFill>
              </a:rPr>
              <a:t>(complete fusion)</a:t>
            </a:r>
            <a:endParaRPr lang="en-GB" sz="2000" dirty="0">
              <a:solidFill>
                <a:srgbClr val="7030A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6095" y="3563660"/>
            <a:ext cx="1979379" cy="101566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/>
              <a:t>Breakup occurs, but still leads to complete fusion</a:t>
            </a:r>
            <a:endParaRPr lang="en-AU" sz="2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772A80-3870-496E-B1C9-FBCA993ED0E7}"/>
              </a:ext>
            </a:extLst>
          </p:cNvPr>
          <p:cNvSpPr txBox="1"/>
          <p:nvPr/>
        </p:nvSpPr>
        <p:spPr>
          <a:xfrm>
            <a:off x="3161045" y="3983607"/>
            <a:ext cx="5781903" cy="1528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AU" sz="2000" dirty="0"/>
              <a:t> </a:t>
            </a:r>
            <a:r>
              <a:rPr lang="en-AU" sz="2000" b="1" dirty="0"/>
              <a:t>Experiment: </a:t>
            </a:r>
            <a:r>
              <a:rPr lang="en-AU" sz="2000" dirty="0"/>
              <a:t>Heavy Ion Accelerator Facility at ANU </a:t>
            </a:r>
          </a:p>
          <a:p>
            <a:pPr algn="r">
              <a:spcAft>
                <a:spcPts val="800"/>
              </a:spcAft>
            </a:pPr>
            <a:r>
              <a:rPr lang="en-AU" sz="2000" dirty="0"/>
              <a:t>3 above-barrier energies, singles angular distributions</a:t>
            </a:r>
          </a:p>
          <a:p>
            <a:pPr algn="r">
              <a:spcAft>
                <a:spcPts val="800"/>
              </a:spcAft>
            </a:pPr>
            <a:r>
              <a:rPr lang="en-AU" sz="2000" b="1" dirty="0"/>
              <a:t>Reactions: </a:t>
            </a:r>
            <a:r>
              <a:rPr lang="en-AU" sz="2000" baseline="30000" dirty="0"/>
              <a:t>7</a:t>
            </a:r>
            <a:r>
              <a:rPr lang="en-AU" sz="2000" dirty="0"/>
              <a:t>Li [</a:t>
            </a:r>
            <a:r>
              <a:rPr lang="el-GR" sz="2000" dirty="0">
                <a:latin typeface="Calibri" panose="020F0502020204030204" pitchFamily="34" charset="0"/>
              </a:rPr>
              <a:t>α</a:t>
            </a:r>
            <a:r>
              <a:rPr lang="en-AU" sz="2000" dirty="0">
                <a:latin typeface="Calibri" panose="020F0502020204030204" pitchFamily="34" charset="0"/>
              </a:rPr>
              <a:t>+t]</a:t>
            </a:r>
            <a:r>
              <a:rPr lang="en-AU" sz="2000" dirty="0"/>
              <a:t>, </a:t>
            </a:r>
            <a:r>
              <a:rPr lang="en-AU" sz="2000" baseline="30000" dirty="0"/>
              <a:t>8</a:t>
            </a:r>
            <a:r>
              <a:rPr lang="en-AU" sz="2000" dirty="0"/>
              <a:t>Be [</a:t>
            </a:r>
            <a:r>
              <a:rPr lang="el-GR" sz="2000" dirty="0">
                <a:latin typeface="Calibri" panose="020F0502020204030204" pitchFamily="34" charset="0"/>
              </a:rPr>
              <a:t>α</a:t>
            </a:r>
            <a:r>
              <a:rPr lang="en-AU" sz="2000" dirty="0">
                <a:latin typeface="Calibri" panose="020F0502020204030204" pitchFamily="34" charset="0"/>
              </a:rPr>
              <a:t>+</a:t>
            </a:r>
            <a:r>
              <a:rPr lang="el-GR" sz="2000" dirty="0">
                <a:latin typeface="Calibri" panose="020F0502020204030204" pitchFamily="34" charset="0"/>
              </a:rPr>
              <a:t>α</a:t>
            </a:r>
            <a:r>
              <a:rPr lang="en-AU" sz="2000" dirty="0">
                <a:latin typeface="Calibri" panose="020F0502020204030204" pitchFamily="34" charset="0"/>
              </a:rPr>
              <a:t>], </a:t>
            </a:r>
            <a:r>
              <a:rPr lang="en-AU" sz="2000" baseline="30000" dirty="0">
                <a:solidFill>
                  <a:schemeClr val="accent3">
                    <a:lumMod val="50000"/>
                  </a:schemeClr>
                </a:solidFill>
              </a:rPr>
              <a:t>5</a:t>
            </a:r>
            <a:r>
              <a:rPr lang="en-AU" sz="2000" dirty="0">
                <a:solidFill>
                  <a:schemeClr val="accent3">
                    <a:lumMod val="50000"/>
                  </a:schemeClr>
                </a:solidFill>
              </a:rPr>
              <a:t>Li [</a:t>
            </a:r>
            <a:r>
              <a:rPr lang="el-GR" sz="20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α</a:t>
            </a:r>
            <a:r>
              <a:rPr lang="en-AU" sz="20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+p]</a:t>
            </a:r>
            <a:r>
              <a:rPr lang="en-AU" sz="20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AU" sz="2000" baseline="30000" dirty="0">
                <a:solidFill>
                  <a:schemeClr val="accent3">
                    <a:lumMod val="50000"/>
                  </a:schemeClr>
                </a:solidFill>
              </a:rPr>
              <a:t>6</a:t>
            </a:r>
            <a:r>
              <a:rPr lang="en-AU" sz="2000" dirty="0">
                <a:solidFill>
                  <a:schemeClr val="accent3">
                    <a:lumMod val="50000"/>
                  </a:schemeClr>
                </a:solidFill>
              </a:rPr>
              <a:t>Li [</a:t>
            </a:r>
            <a:r>
              <a:rPr lang="el-GR" sz="20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α</a:t>
            </a:r>
            <a:r>
              <a:rPr lang="en-AU" sz="20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+d]</a:t>
            </a:r>
            <a:endParaRPr lang="en-AU" sz="20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r">
              <a:spcAft>
                <a:spcPts val="800"/>
              </a:spcAft>
            </a:pPr>
            <a:r>
              <a:rPr lang="en-AU" sz="2000" b="1" dirty="0">
                <a:latin typeface="Calibri" panose="020F0502020204030204" pitchFamily="34" charset="0"/>
              </a:rPr>
              <a:t>Potentials:</a:t>
            </a:r>
            <a:r>
              <a:rPr lang="en-AU" sz="2000" dirty="0">
                <a:latin typeface="Calibri" panose="020F0502020204030204" pitchFamily="34" charset="0"/>
              </a:rPr>
              <a:t> Coulomb + São Paulo</a:t>
            </a:r>
            <a:endParaRPr lang="en-AU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C470888-23B1-4870-8639-35136002D8F6}"/>
                  </a:ext>
                </a:extLst>
              </p:cNvPr>
              <p:cNvSpPr txBox="1"/>
              <p:nvPr/>
            </p:nvSpPr>
            <p:spPr>
              <a:xfrm>
                <a:off x="1944870" y="2866568"/>
                <a:ext cx="166524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m:rPr>
                          <m:sty m:val="p"/>
                        </m:rPr>
                        <a:rPr lang="en-AU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  <m:r>
                        <a:rPr lang="en-AU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(−</m:t>
                      </m:r>
                      <m:r>
                        <a:rPr lang="en-AU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AU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AU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5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C470888-23B1-4870-8639-35136002D8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870" y="2866568"/>
                <a:ext cx="1665240" cy="307777"/>
              </a:xfrm>
              <a:prstGeom prst="rect">
                <a:avLst/>
              </a:prstGeom>
              <a:blipFill>
                <a:blip r:embed="rId4"/>
                <a:stretch>
                  <a:fillRect l="-2564" t="-1961" r="-4396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25ED6216-7D45-4CDF-884F-49F31E8255D8}"/>
              </a:ext>
            </a:extLst>
          </p:cNvPr>
          <p:cNvSpPr txBox="1"/>
          <p:nvPr/>
        </p:nvSpPr>
        <p:spPr>
          <a:xfrm>
            <a:off x="580107" y="2121717"/>
            <a:ext cx="2264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Reaction probability in a given time step: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32623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9|19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9|19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8"/>
</p:tagLst>
</file>

<file path=ppt/theme/theme1.xml><?xml version="1.0" encoding="utf-8"?>
<a:theme xmlns:a="http://schemas.openxmlformats.org/drawingml/2006/main" name="ANUNew">
  <a:themeElements>
    <a:clrScheme name="ANUPowerpointTemplate2010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5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ANUPowerpointTemplate20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UPowerpointTemplate201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UPowerpointTemplate201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UPowerpointTemplate201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UPowerpointTemplate201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UPowerpointTemplate201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UPowerpointTemplate201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UPowerpointTemplate201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UPowerpointTemplate201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UPowerpointTemplate201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UPowerpointTemplate201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UPowerpointTemplate201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NUNew" id="{A36B9A15-FFDC-4A03-A99D-EBFC7412B3C9}" vid="{EA4D3A68-50B6-4231-90E5-58A148F387E8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NUPowerpointTemplate2010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ANUPowerpointTemplate2010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ANUNew</Template>
  <TotalTime>13016</TotalTime>
  <Words>1830</Words>
  <Application>Microsoft Office PowerPoint</Application>
  <PresentationFormat>On-screen Show (16:10)</PresentationFormat>
  <Paragraphs>496</Paragraphs>
  <Slides>38</Slides>
  <Notes>29</Notes>
  <HiddenSlides>17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ＭＳ Ｐゴシック</vt:lpstr>
      <vt:lpstr>Arial</vt:lpstr>
      <vt:lpstr>Calibri</vt:lpstr>
      <vt:lpstr>Calibri Light</vt:lpstr>
      <vt:lpstr>Cambria Math</vt:lpstr>
      <vt:lpstr>Times New Roman</vt:lpstr>
      <vt:lpstr>ANUNew</vt:lpstr>
      <vt:lpstr>Custom Design</vt:lpstr>
      <vt:lpstr>Direct reaction mechanisms and fusion hindrance of light, weakly-bound nuclides  Direct Reactions with Exotic Beams 2018 Matsue, Japan  Ed Simpson Department of Nuclear Physics Australian National University</vt:lpstr>
      <vt:lpstr>Complete Fusion Suppression</vt:lpstr>
      <vt:lpstr>Complete Fusion Suppression</vt:lpstr>
      <vt:lpstr>7Li+209Bi above barrier</vt:lpstr>
      <vt:lpstr>Mechanisms for 7Li Breakup</vt:lpstr>
      <vt:lpstr>Structure of 7Li neighbours</vt:lpstr>
      <vt:lpstr>Classical Dynamical Models</vt:lpstr>
      <vt:lpstr>Classical Dynamical Models</vt:lpstr>
      <vt:lpstr>Classical Dynamical Models</vt:lpstr>
      <vt:lpstr>Structure of 7Li neighbours</vt:lpstr>
      <vt:lpstr>Angular distributions</vt:lpstr>
      <vt:lpstr>Angular distributions</vt:lpstr>
      <vt:lpstr>Angular distributions</vt:lpstr>
      <vt:lpstr>Complete Fusion</vt:lpstr>
      <vt:lpstr>Summary</vt:lpstr>
      <vt:lpstr>Acknowledgements</vt:lpstr>
      <vt:lpstr>Backup Slides</vt:lpstr>
      <vt:lpstr>7Li breakup modes</vt:lpstr>
      <vt:lpstr>Angular distributions</vt:lpstr>
      <vt:lpstr>8Be 2+ resonance</vt:lpstr>
      <vt:lpstr>Fusion with Exotic Beams</vt:lpstr>
      <vt:lpstr>Post breakup acceleration (I)</vt:lpstr>
      <vt:lpstr>Post breakup acceleration (II)</vt:lpstr>
      <vt:lpstr>Post breakup acceleration (III)</vt:lpstr>
      <vt:lpstr>Reaction point</vt:lpstr>
      <vt:lpstr>8Be decay point</vt:lpstr>
      <vt:lpstr>ANU Experiments</vt:lpstr>
      <vt:lpstr>Relative energy distribution</vt:lpstr>
      <vt:lpstr>When does breakup occur?</vt:lpstr>
      <vt:lpstr>6He cluster interconnections</vt:lpstr>
      <vt:lpstr>Light nuclides</vt:lpstr>
      <vt:lpstr>Angular distributions</vt:lpstr>
      <vt:lpstr>When does breakup occur?</vt:lpstr>
      <vt:lpstr>Model Parameters</vt:lpstr>
      <vt:lpstr>What don’t we know?</vt:lpstr>
      <vt:lpstr>Classical Dynamical Models</vt:lpstr>
      <vt:lpstr>8Be 2+ resonance</vt:lpstr>
      <vt:lpstr>Structure of 7Li neighbours</vt:lpstr>
    </vt:vector>
  </TitlesOfParts>
  <Company>ANU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Resonances in transfer-triggered breakup reactions near the fusion barrier</dc:title>
  <dc:creator>Edward Simpson</dc:creator>
  <cp:lastModifiedBy>es0011</cp:lastModifiedBy>
  <cp:revision>542</cp:revision>
  <dcterms:created xsi:type="dcterms:W3CDTF">2015-09-07T06:28:34Z</dcterms:created>
  <dcterms:modified xsi:type="dcterms:W3CDTF">2018-06-05T12:14:54Z</dcterms:modified>
</cp:coreProperties>
</file>