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1"/>
  </p:notesMasterIdLst>
  <p:sldIdLst>
    <p:sldId id="294" r:id="rId3"/>
    <p:sldId id="312" r:id="rId4"/>
    <p:sldId id="314" r:id="rId5"/>
    <p:sldId id="318" r:id="rId6"/>
    <p:sldId id="304" r:id="rId7"/>
    <p:sldId id="305" r:id="rId8"/>
    <p:sldId id="307" r:id="rId9"/>
    <p:sldId id="310" r:id="rId10"/>
    <p:sldId id="308" r:id="rId11"/>
    <p:sldId id="319" r:id="rId12"/>
    <p:sldId id="315" r:id="rId13"/>
    <p:sldId id="316" r:id="rId14"/>
    <p:sldId id="317" r:id="rId15"/>
    <p:sldId id="302" r:id="rId16"/>
    <p:sldId id="303" r:id="rId17"/>
    <p:sldId id="321" r:id="rId18"/>
    <p:sldId id="320" r:id="rId19"/>
    <p:sldId id="322" r:id="rId20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C000"/>
    <a:srgbClr val="F04E1C"/>
    <a:srgbClr val="FF0000"/>
    <a:srgbClr val="3B7C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8" autoAdjust="0"/>
    <p:restoredTop sz="70147" autoAdjust="0"/>
  </p:normalViewPr>
  <p:slideViewPr>
    <p:cSldViewPr showGuides="1">
      <p:cViewPr varScale="1">
        <p:scale>
          <a:sx n="61" d="100"/>
          <a:sy n="61" d="100"/>
        </p:scale>
        <p:origin x="1982" y="58"/>
      </p:cViewPr>
      <p:guideLst>
        <p:guide orient="horz" pos="293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13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5E950A5-AF09-49EC-A851-658EDD85CC28}" type="datetimeFigureOut">
              <a:rPr kumimoji="1" lang="ja-JP" altLang="en-US" smtClean="0"/>
              <a:pPr/>
              <a:t>2018/6/3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3EB0F87-1EEB-4E85-A513-3BD0437D8E2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717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971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074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6659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615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56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716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60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141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7973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A5692-2210-9C44-B34B-1D9327FD6445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563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277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73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B0F87-1EEB-4E85-A513-3BD0437D8E25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76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645" y="-4718"/>
            <a:ext cx="9144000" cy="792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59632" y="-4718"/>
            <a:ext cx="7881722" cy="792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4286" y="188640"/>
            <a:ext cx="7809714" cy="792000"/>
          </a:xfrm>
          <a:prstGeom prst="rect">
            <a:avLst/>
          </a:prstGeom>
          <a:noFill/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8" name="図プレースホルダ 7"/>
          <p:cNvSpPr>
            <a:spLocks noGrp="1"/>
          </p:cNvSpPr>
          <p:nvPr>
            <p:ph type="pic" sz="quarter" idx="13"/>
          </p:nvPr>
        </p:nvSpPr>
        <p:spPr>
          <a:xfrm>
            <a:off x="611560" y="1196752"/>
            <a:ext cx="914400" cy="914400"/>
          </a:xfrm>
        </p:spPr>
        <p:txBody>
          <a:bodyPr/>
          <a:lstStyle/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図プレースホルダ 5"/>
          <p:cNvSpPr>
            <a:spLocks noGrp="1"/>
          </p:cNvSpPr>
          <p:nvPr>
            <p:ph type="pic" sz="quarter" idx="13"/>
          </p:nvPr>
        </p:nvSpPr>
        <p:spPr>
          <a:xfrm>
            <a:off x="395536" y="1988840"/>
            <a:ext cx="914400" cy="914400"/>
          </a:xfrm>
        </p:spPr>
        <p:txBody>
          <a:bodyPr/>
          <a:lstStyle/>
          <a:p>
            <a:r>
              <a:rPr kumimoji="1" lang="ja-JP" altLang="en-US" smtClean="0"/>
              <a:t>アイコンをクリックして図を追加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29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39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2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45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07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8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1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3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38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34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01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74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645" y="-4718"/>
            <a:ext cx="9144000" cy="792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1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59632" y="-4718"/>
            <a:ext cx="7881722" cy="792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34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4286" y="188640"/>
            <a:ext cx="7809714" cy="792000"/>
          </a:xfrm>
          <a:prstGeom prst="rect">
            <a:avLst/>
          </a:prstGeom>
          <a:noFill/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図プレースホルダ 7"/>
          <p:cNvSpPr>
            <a:spLocks noGrp="1"/>
          </p:cNvSpPr>
          <p:nvPr>
            <p:ph type="pic" sz="quarter" idx="13"/>
          </p:nvPr>
        </p:nvSpPr>
        <p:spPr>
          <a:xfrm>
            <a:off x="611560" y="1196752"/>
            <a:ext cx="914400" cy="914400"/>
          </a:xfrm>
        </p:spPr>
        <p:txBody>
          <a:bodyPr/>
          <a:lstStyle/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849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図プレースホルダ 5"/>
          <p:cNvSpPr>
            <a:spLocks noGrp="1"/>
          </p:cNvSpPr>
          <p:nvPr>
            <p:ph type="pic" sz="quarter" idx="13"/>
          </p:nvPr>
        </p:nvSpPr>
        <p:spPr>
          <a:xfrm>
            <a:off x="395536" y="1988840"/>
            <a:ext cx="914400" cy="914400"/>
          </a:xfrm>
        </p:spPr>
        <p:txBody>
          <a:bodyPr/>
          <a:lstStyle/>
          <a:p>
            <a:r>
              <a:rPr kumimoji="1" lang="ja-JP" altLang="en-US" smtClean="0"/>
              <a:t>アイコンをクリックして図を追加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521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3F47F-162A-4766-A21E-89F736952E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9" name="フリーフォーム 8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0" name="フリーフォーム 9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11" name="フリーフォーム 10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図 11" descr="cns_side_color_en_wUT.jpg"/>
          <p:cNvPicPr>
            <a:picLocks noChangeAspect="1"/>
          </p:cNvPicPr>
          <p:nvPr/>
        </p:nvPicPr>
        <p:blipFill>
          <a:blip r:embed="rId18" cstate="print"/>
          <a:srcRect r="53076" b="228"/>
          <a:stretch>
            <a:fillRect/>
          </a:stretch>
        </p:blipFill>
        <p:spPr>
          <a:xfrm>
            <a:off x="179512" y="-1"/>
            <a:ext cx="874208" cy="836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テキスト ボックス 12"/>
          <p:cNvSpPr txBox="1"/>
          <p:nvPr/>
        </p:nvSpPr>
        <p:spPr>
          <a:xfrm>
            <a:off x="-74653" y="476672"/>
            <a:ext cx="1406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0" dirty="0" smtClean="0">
                <a:solidFill>
                  <a:schemeClr val="accent2">
                    <a:lumMod val="75000"/>
                  </a:schemeClr>
                </a:solidFill>
                <a:latin typeface="Bernard MT Condensed" pitchFamily="18" charset="0"/>
                <a:cs typeface="Aharoni" pitchFamily="2" charset="-79"/>
              </a:rPr>
              <a:t>Center for</a:t>
            </a:r>
            <a:r>
              <a:rPr kumimoji="1" lang="en-US" altLang="ja-JP" sz="1000" b="0" baseline="0" dirty="0" smtClean="0">
                <a:solidFill>
                  <a:schemeClr val="accent2">
                    <a:lumMod val="75000"/>
                  </a:schemeClr>
                </a:solidFill>
                <a:latin typeface="Bernard MT Condensed" pitchFamily="18" charset="0"/>
                <a:cs typeface="Aharoni" pitchFamily="2" charset="-79"/>
              </a:rPr>
              <a:t> </a:t>
            </a:r>
            <a:r>
              <a:rPr kumimoji="1" lang="en-US" altLang="ja-JP" sz="1000" b="0" baseline="0" dirty="0" smtClean="0">
                <a:solidFill>
                  <a:schemeClr val="accent2">
                    <a:lumMod val="75000"/>
                  </a:schemeClr>
                </a:solidFill>
                <a:latin typeface="Impact" pitchFamily="34" charset="0"/>
                <a:cs typeface="Aharoni" pitchFamily="2" charset="-79"/>
              </a:rPr>
              <a:t>Nuclear</a:t>
            </a:r>
            <a:r>
              <a:rPr kumimoji="1" lang="en-US" altLang="ja-JP" sz="1000" b="0" baseline="0" dirty="0" smtClean="0">
                <a:solidFill>
                  <a:schemeClr val="accent2">
                    <a:lumMod val="75000"/>
                  </a:schemeClr>
                </a:solidFill>
                <a:latin typeface="Bernard MT Condensed" pitchFamily="18" charset="0"/>
                <a:cs typeface="Aharoni" pitchFamily="2" charset="-79"/>
              </a:rPr>
              <a:t> Study</a:t>
            </a:r>
          </a:p>
          <a:p>
            <a:r>
              <a:rPr kumimoji="1" lang="en-US" altLang="ja-JP" sz="1000" b="0" baseline="0" dirty="0" smtClean="0">
                <a:solidFill>
                  <a:schemeClr val="accent2">
                    <a:lumMod val="75000"/>
                  </a:schemeClr>
                </a:solidFill>
                <a:latin typeface="Bernard MT Condensed" pitchFamily="18" charset="0"/>
                <a:cs typeface="Aharoni" pitchFamily="2" charset="-79"/>
              </a:rPr>
              <a:t>Univ. of Tokyo</a:t>
            </a:r>
            <a:endParaRPr kumimoji="1" lang="ja-JP" altLang="en-US" sz="1000" b="0" dirty="0">
              <a:solidFill>
                <a:schemeClr val="accent2">
                  <a:lumMod val="75000"/>
                </a:schemeClr>
              </a:solidFill>
              <a:latin typeface="Bernard MT Condensed" pitchFamily="18" charset="0"/>
              <a:cs typeface="Aharoni" pitchFamily="2" charset="-79"/>
            </a:endParaRPr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388424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7th/June/2018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DREB 2018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3F47F-162A-4766-A21E-89F736952EB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9" name="フリーフォーム 8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10" name="フリーフォーム 9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フリーフォーム 10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pic>
        <p:nvPicPr>
          <p:cNvPr id="12" name="図 11" descr="cns_side_color_en_wUT.jpg"/>
          <p:cNvPicPr>
            <a:picLocks noChangeAspect="1"/>
          </p:cNvPicPr>
          <p:nvPr/>
        </p:nvPicPr>
        <p:blipFill>
          <a:blip r:embed="rId18" cstate="print"/>
          <a:srcRect r="53076" b="228"/>
          <a:stretch>
            <a:fillRect/>
          </a:stretch>
        </p:blipFill>
        <p:spPr>
          <a:xfrm>
            <a:off x="179512" y="-1"/>
            <a:ext cx="874208" cy="836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テキスト ボックス 12"/>
          <p:cNvSpPr txBox="1"/>
          <p:nvPr/>
        </p:nvSpPr>
        <p:spPr>
          <a:xfrm>
            <a:off x="-74653" y="476672"/>
            <a:ext cx="1406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solidFill>
                  <a:srgbClr val="C0504D">
                    <a:lumMod val="75000"/>
                  </a:srgbClr>
                </a:solidFill>
                <a:latin typeface="Bernard MT Condensed" pitchFamily="18" charset="0"/>
                <a:cs typeface="Aharoni" pitchFamily="2" charset="-79"/>
              </a:rPr>
              <a:t>Center for </a:t>
            </a:r>
            <a:r>
              <a:rPr lang="en-US" altLang="ja-JP" sz="1000" dirty="0" smtClean="0">
                <a:solidFill>
                  <a:srgbClr val="C0504D">
                    <a:lumMod val="75000"/>
                  </a:srgbClr>
                </a:solidFill>
                <a:latin typeface="Impact" pitchFamily="34" charset="0"/>
                <a:cs typeface="Aharoni" pitchFamily="2" charset="-79"/>
              </a:rPr>
              <a:t>Nuclear</a:t>
            </a:r>
            <a:r>
              <a:rPr lang="en-US" altLang="ja-JP" sz="1000" dirty="0" smtClean="0">
                <a:solidFill>
                  <a:srgbClr val="C0504D">
                    <a:lumMod val="75000"/>
                  </a:srgbClr>
                </a:solidFill>
                <a:latin typeface="Bernard MT Condensed" pitchFamily="18" charset="0"/>
                <a:cs typeface="Aharoni" pitchFamily="2" charset="-79"/>
              </a:rPr>
              <a:t> Study</a:t>
            </a:r>
          </a:p>
          <a:p>
            <a:r>
              <a:rPr lang="en-US" altLang="ja-JP" sz="1000" dirty="0" smtClean="0">
                <a:solidFill>
                  <a:srgbClr val="C0504D">
                    <a:lumMod val="75000"/>
                  </a:srgbClr>
                </a:solidFill>
                <a:latin typeface="Bernard MT Condensed" pitchFamily="18" charset="0"/>
                <a:cs typeface="Aharoni" pitchFamily="2" charset="-79"/>
              </a:rPr>
              <a:t>Univ. of Tokyo</a:t>
            </a:r>
            <a:endParaRPr lang="ja-JP" altLang="en-US" sz="1000" dirty="0">
              <a:solidFill>
                <a:srgbClr val="C0504D">
                  <a:lumMod val="75000"/>
                </a:srgbClr>
              </a:solidFill>
              <a:latin typeface="Bernard MT Condensed" pitchFamily="18" charset="0"/>
              <a:cs typeface="Aharoni" pitchFamily="2" charset="-79"/>
            </a:endParaRPr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388424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793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3.jpe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7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png"/><Relationship Id="rId20" Type="http://schemas.openxmlformats.org/officeDocument/2006/relationships/image" Target="../media/image11.gif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10.gif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.jpeg"/><Relationship Id="rId4" Type="http://schemas.openxmlformats.org/officeDocument/2006/relationships/image" Target="../media/image24.png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kumimoji="0" lang="ja-JP" altLang="ja-JP" sz="3200" b="1" dirty="0">
                <a:latin typeface="+mj-lt"/>
                <a:ea typeface="Roboto Light"/>
              </a:rPr>
              <a:t>Measurement of </a:t>
            </a:r>
            <a:r>
              <a:rPr kumimoji="0" lang="ja-JP" altLang="ja-JP" sz="3200" baseline="30000" dirty="0">
                <a:latin typeface="+mj-lt"/>
                <a:ea typeface="MathJax_Main"/>
              </a:rPr>
              <a:t>77,79</a:t>
            </a:r>
            <a:r>
              <a:rPr kumimoji="0" lang="ja-JP" altLang="ja-JP" sz="3200" b="1" dirty="0">
                <a:latin typeface="+mj-lt"/>
                <a:ea typeface="Roboto Light"/>
              </a:rPr>
              <a:t>Se(</a:t>
            </a:r>
            <a:r>
              <a:rPr kumimoji="0" lang="ja-JP" altLang="ja-JP" sz="3200" b="1" i="1" dirty="0" err="1">
                <a:latin typeface="+mj-lt"/>
                <a:ea typeface="Roboto Light"/>
              </a:rPr>
              <a:t>d</a:t>
            </a:r>
            <a:r>
              <a:rPr kumimoji="0" lang="ja-JP" altLang="ja-JP" sz="3200" b="1" i="1" dirty="0">
                <a:latin typeface="+mj-lt"/>
                <a:ea typeface="Roboto Light"/>
              </a:rPr>
              <a:t>,p</a:t>
            </a:r>
            <a:r>
              <a:rPr kumimoji="0" lang="ja-JP" altLang="ja-JP" sz="3200" b="1" dirty="0">
                <a:latin typeface="+mj-lt"/>
                <a:ea typeface="Roboto Light"/>
              </a:rPr>
              <a:t>) reactions in inverse kinematics at OEDO 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2018/June/7</a:t>
            </a:r>
            <a:r>
              <a:rPr kumimoji="1" lang="en-US" altLang="ja-JP" baseline="30000" dirty="0" smtClean="0">
                <a:solidFill>
                  <a:schemeClr val="tx1"/>
                </a:solidFill>
              </a:rPr>
              <a:t>th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N. Imai (CNS, Univ. of Tokyo)</a:t>
            </a:r>
          </a:p>
          <a:p>
            <a:r>
              <a:rPr kumimoji="1" lang="ja-JP" altLang="en-US" dirty="0" smtClean="0">
                <a:solidFill>
                  <a:schemeClr val="tx1"/>
                </a:solidFill>
              </a:rPr>
              <a:t>今井伸明</a:t>
            </a:r>
          </a:p>
          <a:p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95"/>
    </mc:Choice>
    <mc:Fallback>
      <p:transition spd="slow" advTm="1819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79512" y="2204864"/>
            <a:ext cx="3106918" cy="2160240"/>
            <a:chOff x="179512" y="2132856"/>
            <a:chExt cx="3106918" cy="2160240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2132856"/>
              <a:ext cx="3106918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正方形/長方形 22"/>
            <p:cNvSpPr/>
            <p:nvPr/>
          </p:nvSpPr>
          <p:spPr>
            <a:xfrm>
              <a:off x="395536" y="2348880"/>
              <a:ext cx="1656184" cy="17281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129769" y="3275692"/>
              <a:ext cx="930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 smtClean="0"/>
                <a:t>80</a:t>
              </a:r>
              <a:r>
                <a:rPr kumimoji="1" lang="en-US" altLang="ja-JP" dirty="0" smtClean="0"/>
                <a:t>Se </a:t>
              </a:r>
              <a:r>
                <a:rPr kumimoji="1" lang="en-US" altLang="ja-JP" dirty="0" err="1" smtClean="0"/>
                <a:t>g.s</a:t>
              </a:r>
              <a:r>
                <a:rPr kumimoji="1" lang="en-US" altLang="ja-JP" dirty="0" smtClean="0"/>
                <a:t>.</a:t>
              </a:r>
              <a:endParaRPr kumimoji="1" lang="ja-JP" altLang="en-US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619672" y="3779748"/>
              <a:ext cx="1462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 smtClean="0"/>
                <a:t>80</a:t>
              </a:r>
              <a:r>
                <a:rPr kumimoji="1" lang="en-US" altLang="ja-JP" dirty="0" smtClean="0"/>
                <a:t>Se* 10 MeV</a:t>
              </a:r>
              <a:endParaRPr kumimoji="1" lang="ja-JP" altLang="en-US" dirty="0"/>
            </a:p>
          </p:txBody>
        </p:sp>
      </p:grp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 t="15394"/>
          <a:stretch>
            <a:fillRect/>
          </a:stretch>
        </p:blipFill>
        <p:spPr bwMode="auto">
          <a:xfrm>
            <a:off x="3131840" y="3284984"/>
            <a:ext cx="239077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1580" y="6834"/>
            <a:ext cx="7560840" cy="692696"/>
          </a:xfrm>
        </p:spPr>
        <p:txBody>
          <a:bodyPr>
            <a:noAutofit/>
          </a:bodyPr>
          <a:lstStyle/>
          <a:p>
            <a:r>
              <a:rPr lang="en-US" altLang="ja-JP" sz="4000" b="1" dirty="0" smtClean="0"/>
              <a:t>Experimental Setup at OEDO</a:t>
            </a:r>
            <a:endParaRPr kumimoji="1" lang="ja-JP" altLang="en-US" sz="4000" b="1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251520" y="4365104"/>
            <a:ext cx="432048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619672" y="4652963"/>
            <a:ext cx="1463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SSD(16chx6)+</a:t>
            </a:r>
          </a:p>
          <a:p>
            <a:r>
              <a:rPr lang="en-US" altLang="ja-JP" dirty="0" err="1" smtClean="0"/>
              <a:t>CsI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15005" y="932527"/>
            <a:ext cx="4890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Recoil particles: </a:t>
            </a:r>
            <a:r>
              <a:rPr lang="en-US" altLang="ja-JP" dirty="0" err="1" smtClean="0"/>
              <a:t>TiNA</a:t>
            </a:r>
            <a:r>
              <a:rPr lang="en-US" altLang="ja-JP" dirty="0" smtClean="0"/>
              <a:t>, </a:t>
            </a:r>
            <a:r>
              <a:rPr kumimoji="1" lang="en-US" altLang="ja-JP" dirty="0" smtClean="0"/>
              <a:t>SSD-</a:t>
            </a:r>
            <a:r>
              <a:rPr kumimoji="1" lang="en-US" altLang="ja-JP" dirty="0" err="1" smtClean="0"/>
              <a:t>CsI</a:t>
            </a:r>
            <a:r>
              <a:rPr kumimoji="1" lang="en-US" altLang="ja-JP" dirty="0" smtClean="0"/>
              <a:t> (CNS/RCNP/RIKEN) </a:t>
            </a:r>
          </a:p>
          <a:p>
            <a:r>
              <a:rPr lang="en-US" altLang="ja-JP" dirty="0" smtClean="0"/>
              <a:t>reaction products: detectors at final focal plane</a:t>
            </a:r>
          </a:p>
          <a:p>
            <a:r>
              <a:rPr lang="en-US" altLang="ja-JP" dirty="0" smtClean="0"/>
              <a:t>target: CD</a:t>
            </a:r>
            <a:r>
              <a:rPr lang="en-US" altLang="ja-JP" baseline="-25000" dirty="0" smtClean="0"/>
              <a:t>2 </a:t>
            </a:r>
            <a:r>
              <a:rPr lang="en-US" altLang="ja-JP" dirty="0"/>
              <a:t>4</a:t>
            </a:r>
            <a:r>
              <a:rPr lang="en-US" altLang="ja-JP" dirty="0" smtClean="0"/>
              <a:t>mg/cm</a:t>
            </a:r>
            <a:r>
              <a:rPr lang="en-US" altLang="ja-JP" baseline="30000" dirty="0" smtClean="0"/>
              <a:t>2</a:t>
            </a:r>
            <a:endParaRPr kumimoji="1" lang="en-US" altLang="ja-JP" baseline="30000" dirty="0" smtClean="0"/>
          </a:p>
          <a:p>
            <a:r>
              <a:rPr kumimoji="1" lang="en-US" altLang="ja-JP" dirty="0" smtClean="0"/>
              <a:t>Beam </a:t>
            </a:r>
            <a:r>
              <a:rPr kumimoji="1" lang="en-US" altLang="ja-JP" dirty="0" err="1" smtClean="0"/>
              <a:t>int</a:t>
            </a:r>
            <a:r>
              <a:rPr kumimoji="1" lang="en-US" altLang="ja-JP" dirty="0" smtClean="0"/>
              <a:t>~ 10</a:t>
            </a:r>
            <a:r>
              <a:rPr kumimoji="1" lang="en-US" altLang="ja-JP" baseline="30000" dirty="0" smtClean="0"/>
              <a:t>4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pps</a:t>
            </a:r>
            <a:r>
              <a:rPr kumimoji="1" lang="en-US" altLang="ja-JP" dirty="0" smtClean="0"/>
              <a:t> at on CD</a:t>
            </a:r>
            <a:r>
              <a:rPr kumimoji="1"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550108" y="3573016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p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 l="52126" t="13243" r="1212" b="-9729"/>
          <a:stretch>
            <a:fillRect/>
          </a:stretch>
        </p:blipFill>
        <p:spPr bwMode="auto">
          <a:xfrm>
            <a:off x="5364088" y="2420888"/>
            <a:ext cx="27718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直線矢印コネクタ 29"/>
          <p:cNvCxnSpPr>
            <a:stCxn id="25" idx="3"/>
          </p:cNvCxnSpPr>
          <p:nvPr/>
        </p:nvCxnSpPr>
        <p:spPr>
          <a:xfrm flipV="1">
            <a:off x="3083021" y="4652963"/>
            <a:ext cx="696891" cy="3231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 rot="20340910">
            <a:off x="3993533" y="3101188"/>
            <a:ext cx="361947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498085" y="5014557"/>
            <a:ext cx="361947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824217" y="3573016"/>
            <a:ext cx="361947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/>
          <p:cNvCxnSpPr/>
          <p:nvPr/>
        </p:nvCxnSpPr>
        <p:spPr>
          <a:xfrm flipH="1">
            <a:off x="4716016" y="3284984"/>
            <a:ext cx="360040" cy="1008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628422" y="5445224"/>
            <a:ext cx="3515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coincidence measurement </a:t>
            </a:r>
            <a:r>
              <a:rPr lang="en-US" altLang="ja-JP" dirty="0" smtClean="0"/>
              <a:t>of </a:t>
            </a:r>
          </a:p>
          <a:p>
            <a:r>
              <a:rPr kumimoji="1" lang="en-US" altLang="ja-JP" dirty="0" smtClean="0"/>
              <a:t>recoil particles + outgoing particles.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76256" y="234888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aseline="30000" dirty="0" smtClean="0">
                <a:solidFill>
                  <a:srgbClr val="FF0000"/>
                </a:solidFill>
              </a:rPr>
              <a:t>80</a:t>
            </a:r>
            <a:r>
              <a:rPr lang="en-US" altLang="ja-JP" sz="2800" dirty="0" smtClean="0">
                <a:solidFill>
                  <a:srgbClr val="FF0000"/>
                </a:solidFill>
              </a:rPr>
              <a:t>Se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3528" y="4391353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aseline="30000" dirty="0" smtClean="0"/>
              <a:t>79</a:t>
            </a:r>
            <a:r>
              <a:rPr lang="en-US" altLang="ja-JP" sz="2800" dirty="0" smtClean="0"/>
              <a:t>Se</a:t>
            </a:r>
            <a:endParaRPr kumimoji="1" lang="ja-JP" altLang="en-US" sz="2800" dirty="0"/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3779912" y="3933056"/>
            <a:ext cx="792088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95" b="6299"/>
          <a:stretch/>
        </p:blipFill>
        <p:spPr>
          <a:xfrm>
            <a:off x="4154526" y="1685237"/>
            <a:ext cx="1401595" cy="1426538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4061903" y="2993792"/>
            <a:ext cx="14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mg/cm2 CD</a:t>
            </a:r>
            <a:r>
              <a:rPr kumimoji="1" lang="en-US" altLang="ja-JP" baseline="-25000" dirty="0" smtClean="0"/>
              <a:t>2</a:t>
            </a:r>
            <a:endParaRPr kumimoji="1" lang="ja-JP" altLang="en-US" dirty="0"/>
          </a:p>
        </p:txBody>
      </p:sp>
      <p:pic>
        <p:nvPicPr>
          <p:cNvPr id="34" name="Picture 4" descr="https://lh3.googleusercontent.com/SUYsVx3lf6A9rfdlr2Zffro0w6yULqIJmjaTlhjNbjnFCnWNFrCqI3hm4EGZZzF4cfJlKTN3qTMvHbePNAawoFbaFti5XZ5mB-udMVc4iH3OTQ9_bkhjA47So_vBKKefvgA5k0FVrtNcD8x7IKoQqU40zp_GbboivIx88M6cY4cBHRheoLzkBeezhJ9uBYMK0fDnJiGBXUybLullu3_SiLLmXnHt_HjtTuAhcUf0HnBCK5Ue452qQZZeL8ZcvthFA9uiqIkgd444l4CqFVVeQe_xpKPDdrsLpq0BW8uE6kTrHfdLLLUzVFBUTMIZcTuwhz02X5suj6s3DCJIQ7wUdNBYboWudXqWLU8goerybLCL7wzkJkzCxMmIsmZZYxsGHbZoJmOCuhy0kNMxr7h2oxoZi-L4DUuCDW1CTU6SBmYgn9PECpKtkXC-keX-2aD1pOCAMMs_Ewn9FRFqy0ZU_tPUZ0U9ZFCu5qMbz2d6C03vnSKLiQdfImsa54TQ__z2DDQO8QzHAuswgKqr2uKwve4IPPjr9FP7Hh1tYZiiVUcE4dCtxhnni5iGmcHoBM6hgTYKIVPyQJz1a1w18R_7Z5GTjbfrkgVq9Ds=w1312-h984-n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5948" y="5004274"/>
            <a:ext cx="2407284" cy="1805463"/>
          </a:xfrm>
          <a:prstGeom prst="rect">
            <a:avLst/>
          </a:prstGeom>
          <a:noFill/>
        </p:spPr>
      </p:pic>
      <p:sp>
        <p:nvSpPr>
          <p:cNvPr id="4" name="正方形/長方形 3"/>
          <p:cNvSpPr/>
          <p:nvPr/>
        </p:nvSpPr>
        <p:spPr>
          <a:xfrm rot="1296582">
            <a:off x="6447908" y="3311500"/>
            <a:ext cx="559248" cy="126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7010856" y="3363124"/>
            <a:ext cx="636765" cy="209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コンテンツ プレースホルダ 2"/>
          <p:cNvSpPr>
            <a:spLocks noGrp="1"/>
          </p:cNvSpPr>
          <p:nvPr>
            <p:ph idx="1"/>
          </p:nvPr>
        </p:nvSpPr>
        <p:spPr>
          <a:xfrm>
            <a:off x="4855324" y="4972807"/>
            <a:ext cx="3744416" cy="11129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kumimoji="1" lang="en-US" altLang="ja-JP" sz="2400" b="1" dirty="0" err="1" smtClean="0"/>
              <a:t>TiNA</a:t>
            </a:r>
            <a:endParaRPr kumimoji="1" lang="en-US" altLang="ja-JP" sz="2400" b="1" dirty="0" smtClean="0"/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grpSp>
        <p:nvGrpSpPr>
          <p:cNvPr id="31" name="グループ化 30"/>
          <p:cNvGrpSpPr/>
          <p:nvPr/>
        </p:nvGrpSpPr>
        <p:grpSpPr>
          <a:xfrm rot="1416343">
            <a:off x="6019800" y="1074206"/>
            <a:ext cx="3456384" cy="1861099"/>
            <a:chOff x="703280" y="1813080"/>
            <a:chExt cx="3456384" cy="1861099"/>
          </a:xfrm>
        </p:grpSpPr>
        <p:sp>
          <p:nvSpPr>
            <p:cNvPr id="36" name="角丸四角形 35"/>
            <p:cNvSpPr/>
            <p:nvPr/>
          </p:nvSpPr>
          <p:spPr>
            <a:xfrm>
              <a:off x="703280" y="1813080"/>
              <a:ext cx="3456384" cy="186109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862657" y="1859240"/>
              <a:ext cx="31758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#</a:t>
              </a:r>
              <a:r>
                <a:rPr lang="en-US" altLang="ja-JP" dirty="0">
                  <a:latin typeface="Roboto"/>
                </a:rPr>
                <a:t> 77. TINA - a New Silicon </a:t>
              </a:r>
              <a:endParaRPr lang="en-US" altLang="ja-JP" dirty="0" smtClean="0">
                <a:latin typeface="Roboto"/>
              </a:endParaRPr>
            </a:p>
            <a:p>
              <a:r>
                <a:rPr lang="en-US" altLang="ja-JP" dirty="0" smtClean="0">
                  <a:latin typeface="Roboto"/>
                </a:rPr>
                <a:t>Tracker </a:t>
              </a:r>
              <a:r>
                <a:rPr lang="en-US" altLang="ja-JP" dirty="0">
                  <a:latin typeface="Roboto"/>
                </a:rPr>
                <a:t>for Transfer </a:t>
              </a:r>
              <a:r>
                <a:rPr lang="en-US" altLang="ja-JP" dirty="0" smtClean="0">
                  <a:latin typeface="Roboto"/>
                </a:rPr>
                <a:t>Reactions</a:t>
              </a:r>
            </a:p>
            <a:p>
              <a:r>
                <a:rPr kumimoji="1" lang="en-US" altLang="ja-JP" dirty="0" smtClean="0">
                  <a:latin typeface="Roboto"/>
                </a:rPr>
                <a:t>P. Schrock et al., </a:t>
              </a:r>
              <a:endParaRPr kumimoji="1" lang="ja-JP" altLang="en-US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955599" y="2766745"/>
              <a:ext cx="286007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 smtClean="0">
                  <a:solidFill>
                    <a:srgbClr val="FF0000"/>
                  </a:solidFill>
                </a:rPr>
                <a:t>Don’t miss it</a:t>
              </a:r>
              <a:endParaRPr kumimoji="1" lang="ja-JP" alt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92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89"/>
    </mc:Choice>
    <mc:Fallback>
      <p:transition spd="slow" advTm="64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9572" y="130151"/>
            <a:ext cx="7704856" cy="692696"/>
          </a:xfrm>
        </p:spPr>
        <p:txBody>
          <a:bodyPr>
            <a:noAutofit/>
          </a:bodyPr>
          <a:lstStyle/>
          <a:p>
            <a:r>
              <a:rPr lang="en-US" altLang="ja-JP" sz="4000" b="1" dirty="0" smtClean="0"/>
              <a:t>Experimental </a:t>
            </a:r>
            <a:r>
              <a:rPr lang="en-US" altLang="ja-JP" sz="4000" b="1" dirty="0" err="1" smtClean="0"/>
              <a:t>P</a:t>
            </a:r>
            <a:r>
              <a:rPr lang="en-US" altLang="ja-JP" sz="4000" b="1" baseline="-25000" dirty="0" err="1" smtClean="0">
                <a:latin typeface="Symbol" panose="05050102010706020507" pitchFamily="18" charset="2"/>
              </a:rPr>
              <a:t>g</a:t>
            </a:r>
            <a:r>
              <a:rPr lang="en-US" altLang="ja-JP" sz="4000" b="1" dirty="0" smtClean="0"/>
              <a:t>(E)</a:t>
            </a:r>
            <a:endParaRPr kumimoji="1" lang="ja-JP" altLang="en-US" sz="4000" b="1" baseline="30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172" name="Picture 4" descr="https://lh6.googleusercontent.com/WeU6Cw0V18rxXE1ABlN1IfjgMX54chHci0FNj6LwYJoov6vuLoMAUUPgWUV9Z-tcPuRkQpp0eDX_p_8L3UaqDmU7sCVz25guPNcLqXIO6OqovhJSCRVIMiTbtJ52cIWPZGZPw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4822" r="52686" b="36919"/>
          <a:stretch/>
        </p:blipFill>
        <p:spPr bwMode="auto">
          <a:xfrm>
            <a:off x="669853" y="1570445"/>
            <a:ext cx="2942456" cy="257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649722" y="4207970"/>
            <a:ext cx="3058848" cy="2164197"/>
            <a:chOff x="3456181" y="4590349"/>
            <a:chExt cx="2664005" cy="2081923"/>
          </a:xfrm>
        </p:grpSpPr>
        <p:pic>
          <p:nvPicPr>
            <p:cNvPr id="7174" name="Picture 6" descr="https://lh3.googleusercontent.com/GSq4wCZzYYf8TD_SjzYX842nuln9qWa5TU2vc17ng_KSancQ5cIMCS5Lac0bIguRv6VzfEVmjsqOH1ku3DpwWbIuERoLbAzBCW1A14lZlHfwud5uDAqzybjhE2AGvgpZ7Is3nPk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8" t="12641" r="51163" b="36646"/>
            <a:stretch/>
          </p:blipFill>
          <p:spPr bwMode="auto">
            <a:xfrm>
              <a:off x="3456181" y="4590349"/>
              <a:ext cx="2267947" cy="2081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3652684" y="5851033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 smtClean="0"/>
                <a:t>78</a:t>
              </a:r>
              <a:r>
                <a:rPr kumimoji="1" lang="en-US" altLang="ja-JP" dirty="0" smtClean="0"/>
                <a:t>Se</a:t>
              </a:r>
              <a:r>
                <a:rPr kumimoji="1" lang="en-US" altLang="ja-JP" baseline="30000" dirty="0" smtClean="0"/>
                <a:t>33+</a:t>
              </a:r>
              <a:endParaRPr kumimoji="1" lang="ja-JP" altLang="en-US" baseline="300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932040" y="5504617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 smtClean="0"/>
                <a:t>76,77,78</a:t>
              </a:r>
              <a:r>
                <a:rPr kumimoji="1" lang="en-US" altLang="ja-JP" dirty="0" smtClean="0"/>
                <a:t>Se</a:t>
              </a:r>
              <a:r>
                <a:rPr kumimoji="1" lang="en-US" altLang="ja-JP" baseline="30000" dirty="0" smtClean="0"/>
                <a:t>33+</a:t>
              </a:r>
              <a:endParaRPr kumimoji="1" lang="ja-JP" altLang="en-US" baseline="30000" dirty="0"/>
            </a:p>
          </p:txBody>
        </p:sp>
      </p:grpSp>
      <p:pic>
        <p:nvPicPr>
          <p:cNvPr id="4098" name="Picture 2" descr="https://lh6.googleusercontent.com/CBmgJdr8NgRgpKzjLKTEdvTqAU9H3LypjtWlKjq_wvg7lHUg08aS_vwfJuk2Ev3tm6jsy-1bBivREv5JylHjP93AEKTTkk8uT2CHfgWNZ9BEabURm70PdBP-QxWD_8lafwv7CU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12219" r="43864" b="37335"/>
          <a:stretch/>
        </p:blipFill>
        <p:spPr bwMode="auto">
          <a:xfrm>
            <a:off x="5292080" y="4005064"/>
            <a:ext cx="288032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4.googleusercontent.com/rbLilZxs2hNF-EW6l1_f8v9hhTqUa2OLNb89DQJHG75RBhr9WJEbTk1eHX-5lHhOMBgrjFn3mBAfq0ElVpqxIUdf2f1wYaiEzo0QeFldqZz6o_Y8p3sEgKmN7F2VMFSHcGK5p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12149" r="46654" b="36105"/>
          <a:stretch/>
        </p:blipFill>
        <p:spPr bwMode="auto">
          <a:xfrm>
            <a:off x="5220072" y="1397646"/>
            <a:ext cx="280831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449225" y="1184963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77</a:t>
            </a:r>
            <a:r>
              <a:rPr kumimoji="1" lang="en-US" altLang="ja-JP" dirty="0" smtClean="0"/>
              <a:t>Se(</a:t>
            </a:r>
            <a:r>
              <a:rPr kumimoji="1" lang="en-US" altLang="ja-JP" dirty="0" err="1" smtClean="0"/>
              <a:t>d,p</a:t>
            </a:r>
            <a:r>
              <a:rPr kumimoji="1" lang="en-US" altLang="ja-JP" dirty="0" smtClean="0"/>
              <a:t>)</a:t>
            </a:r>
            <a:r>
              <a:rPr kumimoji="1" lang="en-US" altLang="ja-JP" baseline="30000" dirty="0" smtClean="0"/>
              <a:t>78</a:t>
            </a:r>
            <a:r>
              <a:rPr kumimoji="1" lang="en-US" altLang="ja-JP" dirty="0" smtClean="0"/>
              <a:t>Se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184585" y="184552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A/Q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70202" y="388681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 (MeV)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654165" y="373326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 (MeV)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4607766" y="184552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A/Q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91061" y="639796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 (MeV)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13780" y="632871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 (MeV)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32372" y="108566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79</a:t>
            </a:r>
            <a:r>
              <a:rPr kumimoji="1" lang="en-US" altLang="ja-JP" dirty="0" smtClean="0"/>
              <a:t>Se(</a:t>
            </a:r>
            <a:r>
              <a:rPr kumimoji="1" lang="en-US" altLang="ja-JP" dirty="0" err="1" smtClean="0"/>
              <a:t>d,p</a:t>
            </a:r>
            <a:r>
              <a:rPr kumimoji="1" lang="en-US" altLang="ja-JP" dirty="0" smtClean="0"/>
              <a:t>)</a:t>
            </a:r>
            <a:r>
              <a:rPr kumimoji="1" lang="en-US" altLang="ja-JP" baseline="30000" dirty="0" smtClean="0"/>
              <a:t>80</a:t>
            </a:r>
            <a:r>
              <a:rPr kumimoji="1" lang="en-US" altLang="ja-JP" dirty="0" smtClean="0"/>
              <a:t>Se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8231" y="2324303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FF0000"/>
                </a:solidFill>
              </a:rPr>
              <a:t>78</a:t>
            </a:r>
            <a:r>
              <a:rPr kumimoji="1" lang="en-US" altLang="ja-JP" dirty="0" smtClean="0">
                <a:solidFill>
                  <a:srgbClr val="FF0000"/>
                </a:solidFill>
              </a:rPr>
              <a:t>Se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33+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70731" y="277163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FF0000"/>
                </a:solidFill>
              </a:rPr>
              <a:t>77</a:t>
            </a:r>
            <a:r>
              <a:rPr kumimoji="1" lang="en-US" altLang="ja-JP" dirty="0" smtClean="0">
                <a:solidFill>
                  <a:srgbClr val="FF0000"/>
                </a:solidFill>
              </a:rPr>
              <a:t>Se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33+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23131" y="3059668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FF0000"/>
                </a:solidFill>
              </a:rPr>
              <a:t>76</a:t>
            </a:r>
            <a:r>
              <a:rPr kumimoji="1" lang="en-US" altLang="ja-JP" dirty="0" smtClean="0">
                <a:solidFill>
                  <a:srgbClr val="FF0000"/>
                </a:solidFill>
              </a:rPr>
              <a:t>Se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33+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00937" y="2133283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FF0000"/>
                </a:solidFill>
              </a:rPr>
              <a:t>80</a:t>
            </a:r>
            <a:r>
              <a:rPr kumimoji="1" lang="en-US" altLang="ja-JP" dirty="0" smtClean="0">
                <a:solidFill>
                  <a:srgbClr val="FF0000"/>
                </a:solidFill>
              </a:rPr>
              <a:t>Se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33+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255658" y="2557543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FF0000"/>
                </a:solidFill>
              </a:rPr>
              <a:t>79</a:t>
            </a:r>
            <a:r>
              <a:rPr kumimoji="1" lang="en-US" altLang="ja-JP" dirty="0" smtClean="0">
                <a:solidFill>
                  <a:srgbClr val="FF0000"/>
                </a:solidFill>
              </a:rPr>
              <a:t>Se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33+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397547" y="2944769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FF0000"/>
                </a:solidFill>
              </a:rPr>
              <a:t>78</a:t>
            </a:r>
            <a:r>
              <a:rPr kumimoji="1" lang="en-US" altLang="ja-JP" dirty="0" smtClean="0">
                <a:solidFill>
                  <a:srgbClr val="FF0000"/>
                </a:solidFill>
              </a:rPr>
              <a:t>Se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33+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533865" y="5542295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30000" dirty="0" smtClean="0"/>
              <a:t>80</a:t>
            </a:r>
            <a:r>
              <a:rPr lang="en-US" altLang="ja-JP" dirty="0" smtClean="0"/>
              <a:t>Se</a:t>
            </a:r>
            <a:r>
              <a:rPr lang="en-US" altLang="ja-JP" baseline="30000" dirty="0" smtClean="0"/>
              <a:t>33</a:t>
            </a:r>
            <a:r>
              <a:rPr lang="en-US" altLang="ja-JP" baseline="30000" dirty="0"/>
              <a:t>+</a:t>
            </a:r>
            <a:endParaRPr lang="ja-JP" altLang="en-US" baseline="30000" dirty="0"/>
          </a:p>
        </p:txBody>
      </p:sp>
      <p:sp>
        <p:nvSpPr>
          <p:cNvPr id="27" name="正方形/長方形 26"/>
          <p:cNvSpPr/>
          <p:nvPr/>
        </p:nvSpPr>
        <p:spPr>
          <a:xfrm>
            <a:off x="6871331" y="5147900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30000" dirty="0" smtClean="0"/>
              <a:t>78,79,80</a:t>
            </a:r>
            <a:r>
              <a:rPr lang="en-US" altLang="ja-JP" dirty="0" smtClean="0"/>
              <a:t>Se</a:t>
            </a:r>
            <a:r>
              <a:rPr lang="en-US" altLang="ja-JP" baseline="30000" dirty="0" smtClean="0"/>
              <a:t>33</a:t>
            </a:r>
            <a:r>
              <a:rPr lang="en-US" altLang="ja-JP" baseline="30000" dirty="0"/>
              <a:t>+</a:t>
            </a:r>
            <a:endParaRPr lang="ja-JP" altLang="en-US" baseline="30000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44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87"/>
    </mc:Choice>
    <mc:Fallback>
      <p:transition spd="slow" advTm="6658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5" y="2420888"/>
            <a:ext cx="3596640" cy="3390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59" y="2420888"/>
            <a:ext cx="3596640" cy="3390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38256"/>
            <a:ext cx="7848872" cy="692696"/>
          </a:xfrm>
        </p:spPr>
        <p:txBody>
          <a:bodyPr>
            <a:normAutofit/>
          </a:bodyPr>
          <a:lstStyle/>
          <a:p>
            <a:r>
              <a:rPr kumimoji="1" lang="en-US" altLang="ja-JP" sz="3600" b="1" dirty="0" smtClean="0"/>
              <a:t>Preliminary </a:t>
            </a:r>
            <a:r>
              <a:rPr kumimoji="1" lang="en-US" altLang="ja-JP" sz="3600" b="1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sz="3600" b="1" dirty="0" smtClean="0"/>
              <a:t>(E) for </a:t>
            </a:r>
            <a:r>
              <a:rPr kumimoji="1" lang="en-US" altLang="ja-JP" sz="3600" b="1" baseline="30000" dirty="0" smtClean="0"/>
              <a:t>77,79</a:t>
            </a:r>
            <a:r>
              <a:rPr kumimoji="1" lang="en-US" altLang="ja-JP" sz="3600" b="1" dirty="0" smtClean="0"/>
              <a:t>Se(</a:t>
            </a:r>
            <a:r>
              <a:rPr kumimoji="1" lang="en-US" altLang="ja-JP" sz="3600" b="1" dirty="0" err="1" smtClean="0"/>
              <a:t>n,</a:t>
            </a:r>
            <a:r>
              <a:rPr kumimoji="1" lang="en-US" altLang="ja-JP" sz="3600" b="1" dirty="0" err="1" smtClean="0">
                <a:latin typeface="Symbol" panose="05050102010706020507" pitchFamily="18" charset="2"/>
              </a:rPr>
              <a:t>g</a:t>
            </a:r>
            <a:r>
              <a:rPr kumimoji="1" lang="en-US" altLang="ja-JP" sz="3600" b="1" dirty="0" smtClean="0"/>
              <a:t>)</a:t>
            </a:r>
            <a:endParaRPr kumimoji="1" lang="ja-JP" altLang="en-US" sz="3600" b="1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3203848" y="1368887"/>
            <a:ext cx="11521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644782" y="1170284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TENDEL</a:t>
            </a:r>
            <a:endParaRPr kumimoji="1"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3203848" y="1643507"/>
            <a:ext cx="1152128" cy="0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634982" y="1455570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JENDEL 3.3/4.0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3203848" y="1944951"/>
            <a:ext cx="115212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634982" y="1830338"/>
            <a:ext cx="139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ENDF/B-VII.1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05988" y="258508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77</a:t>
            </a:r>
            <a:r>
              <a:rPr kumimoji="1" lang="en-US" altLang="ja-JP" dirty="0" smtClean="0"/>
              <a:t>Se(</a:t>
            </a:r>
            <a:r>
              <a:rPr kumimoji="1" lang="en-US" altLang="ja-JP" dirty="0" err="1" smtClean="0"/>
              <a:t>n,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g</a:t>
            </a:r>
            <a:r>
              <a:rPr kumimoji="1" lang="en-US" altLang="ja-JP" dirty="0" smtClean="0"/>
              <a:t>)</a:t>
            </a:r>
            <a:r>
              <a:rPr kumimoji="1" lang="en-US" altLang="ja-JP" baseline="30000" dirty="0" smtClean="0"/>
              <a:t>78</a:t>
            </a:r>
            <a:r>
              <a:rPr kumimoji="1" lang="en-US" altLang="ja-JP" dirty="0" smtClean="0"/>
              <a:t>Se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76256" y="2585086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79</a:t>
            </a:r>
            <a:r>
              <a:rPr kumimoji="1" lang="en-US" altLang="ja-JP" dirty="0" smtClean="0"/>
              <a:t>Se(</a:t>
            </a:r>
            <a:r>
              <a:rPr kumimoji="1" lang="en-US" altLang="ja-JP" dirty="0" err="1" smtClean="0"/>
              <a:t>n,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g</a:t>
            </a:r>
            <a:r>
              <a:rPr kumimoji="1" lang="en-US" altLang="ja-JP" dirty="0" smtClean="0"/>
              <a:t>)</a:t>
            </a:r>
            <a:r>
              <a:rPr kumimoji="1" lang="en-US" altLang="ja-JP" baseline="30000" dirty="0" smtClean="0"/>
              <a:t>80</a:t>
            </a:r>
            <a:r>
              <a:rPr kumimoji="1" lang="en-US" altLang="ja-JP" dirty="0" smtClean="0"/>
              <a:t>Se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00" y="2391172"/>
            <a:ext cx="3596640" cy="3390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8" name="日付プレースホルダー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21" name="フッター プレースホルダー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54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27"/>
    </mc:Choice>
    <mc:Fallback>
      <p:transition spd="slow" advTm="142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04856" cy="692696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Summary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5040560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baseline="30000" dirty="0" smtClean="0"/>
              <a:t>79</a:t>
            </a:r>
            <a:r>
              <a:rPr kumimoji="1" lang="en-US" altLang="ja-JP" dirty="0" smtClean="0"/>
              <a:t>Se(</a:t>
            </a:r>
            <a:r>
              <a:rPr kumimoji="1" lang="en-US" altLang="ja-JP" dirty="0" err="1" smtClean="0"/>
              <a:t>n,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g</a:t>
            </a:r>
            <a:r>
              <a:rPr kumimoji="1" lang="en-US" altLang="ja-JP" dirty="0" smtClean="0"/>
              <a:t>) is important sociologically and </a:t>
            </a:r>
            <a:r>
              <a:rPr kumimoji="1" lang="en-US" altLang="ja-JP" dirty="0" err="1" smtClean="0"/>
              <a:t>astrophysically</a:t>
            </a:r>
            <a:r>
              <a:rPr kumimoji="1" lang="en-US" altLang="ja-JP" dirty="0" smtClean="0"/>
              <a:t>. </a:t>
            </a:r>
          </a:p>
          <a:p>
            <a:r>
              <a:rPr lang="en-US" altLang="ja-JP" dirty="0" smtClean="0"/>
              <a:t>A new energy degraded beam line named OEDO was installed at RIBF SHARAQ beam line.</a:t>
            </a:r>
          </a:p>
          <a:p>
            <a:r>
              <a:rPr lang="en-US" altLang="ja-JP" baseline="30000" dirty="0" smtClean="0"/>
              <a:t>77,79</a:t>
            </a:r>
            <a:r>
              <a:rPr lang="en-US" altLang="ja-JP" dirty="0" smtClean="0"/>
              <a:t>Se(</a:t>
            </a:r>
            <a:r>
              <a:rPr lang="en-US" altLang="ja-JP" dirty="0" err="1" smtClean="0"/>
              <a:t>d,p</a:t>
            </a:r>
            <a:r>
              <a:rPr lang="en-US" altLang="ja-JP" dirty="0" smtClean="0"/>
              <a:t>)</a:t>
            </a:r>
            <a:r>
              <a:rPr lang="en-US" altLang="ja-JP" baseline="30000" dirty="0" err="1" smtClean="0"/>
              <a:t>X</a:t>
            </a:r>
            <a:r>
              <a:rPr lang="en-US" altLang="ja-JP" dirty="0" err="1" smtClean="0"/>
              <a:t>Se</a:t>
            </a:r>
            <a:r>
              <a:rPr lang="en-US" altLang="ja-JP" dirty="0" smtClean="0"/>
              <a:t> were measured successfully with a newly developed recoil particle tracker </a:t>
            </a:r>
            <a:r>
              <a:rPr lang="en-US" altLang="ja-JP" dirty="0" err="1" smtClean="0"/>
              <a:t>TiNA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Surrogate reaction without </a:t>
            </a:r>
            <a:r>
              <a:rPr lang="en-US" altLang="ja-JP" dirty="0" smtClean="0">
                <a:latin typeface="Symbol" panose="05050102010706020507" pitchFamily="18" charset="2"/>
              </a:rPr>
              <a:t>g</a:t>
            </a:r>
            <a:r>
              <a:rPr lang="en-US" altLang="ja-JP" dirty="0" smtClean="0"/>
              <a:t>-ray measurement was employed. </a:t>
            </a:r>
          </a:p>
          <a:p>
            <a:r>
              <a:rPr lang="en-US" altLang="ja-JP" dirty="0" smtClean="0">
                <a:latin typeface="Symbol" panose="05050102010706020507" pitchFamily="18" charset="2"/>
              </a:rPr>
              <a:t>s</a:t>
            </a:r>
            <a:r>
              <a:rPr lang="en-US" altLang="ja-JP" dirty="0" smtClean="0"/>
              <a:t> of </a:t>
            </a:r>
            <a:r>
              <a:rPr lang="en-US" altLang="ja-JP" baseline="30000" dirty="0" smtClean="0"/>
              <a:t>77</a:t>
            </a:r>
            <a:r>
              <a:rPr lang="en-US" altLang="ja-JP" dirty="0" smtClean="0"/>
              <a:t>Se(</a:t>
            </a:r>
            <a:r>
              <a:rPr lang="en-US" altLang="ja-JP" dirty="0" err="1" smtClean="0"/>
              <a:t>n,</a:t>
            </a:r>
            <a:r>
              <a:rPr lang="en-US" altLang="ja-JP" dirty="0" err="1" smtClean="0">
                <a:latin typeface="Symbol" panose="05050102010706020507" pitchFamily="18" charset="2"/>
              </a:rPr>
              <a:t>g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78</a:t>
            </a:r>
            <a:r>
              <a:rPr lang="en-US" altLang="ja-JP" dirty="0" smtClean="0"/>
              <a:t>Se is in good agreement with the past experimental data and the evaluation.</a:t>
            </a:r>
          </a:p>
          <a:p>
            <a:r>
              <a:rPr kumimoji="1" lang="en-US" altLang="ja-JP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dirty="0" smtClean="0"/>
              <a:t> of </a:t>
            </a:r>
            <a:r>
              <a:rPr kumimoji="1" lang="en-US" altLang="ja-JP" baseline="30000" dirty="0" smtClean="0"/>
              <a:t>79</a:t>
            </a:r>
            <a:r>
              <a:rPr kumimoji="1" lang="en-US" altLang="ja-JP" dirty="0" smtClean="0"/>
              <a:t>Se(</a:t>
            </a:r>
            <a:r>
              <a:rPr kumimoji="1" lang="en-US" altLang="ja-JP" dirty="0" err="1" smtClean="0"/>
              <a:t>n,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g</a:t>
            </a:r>
            <a:r>
              <a:rPr kumimoji="1" lang="en-US" altLang="ja-JP" dirty="0" smtClean="0"/>
              <a:t>)</a:t>
            </a:r>
            <a:r>
              <a:rPr kumimoji="1" lang="en-US" altLang="ja-JP" baseline="30000" dirty="0" smtClean="0"/>
              <a:t>80</a:t>
            </a:r>
            <a:r>
              <a:rPr kumimoji="1" lang="en-US" altLang="ja-JP" dirty="0" smtClean="0"/>
              <a:t>Se were also determined at </a:t>
            </a:r>
            <a:r>
              <a:rPr kumimoji="1" lang="en-US" altLang="ja-JP" dirty="0" err="1" smtClean="0"/>
              <a:t>En</a:t>
            </a:r>
            <a:r>
              <a:rPr lang="en-US" altLang="ja-JP" dirty="0" smtClean="0"/>
              <a:t>&lt;6 MeV for the first time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07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11"/>
    </mc:Choice>
    <mc:Fallback>
      <p:transition spd="slow" advTm="2381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931224" cy="692696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Acknowledgement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This </a:t>
            </a:r>
            <a:r>
              <a:rPr lang="en-US" altLang="ja-JP" dirty="0" smtClean="0"/>
              <a:t>work</a:t>
            </a:r>
            <a:r>
              <a:rPr lang="ja-JP" altLang="en-US" dirty="0" smtClean="0"/>
              <a:t> </a:t>
            </a:r>
            <a:r>
              <a:rPr lang="en-US" altLang="ja-JP" dirty="0"/>
              <a:t>was funded by </a:t>
            </a:r>
            <a:r>
              <a:rPr lang="en-US" altLang="ja-JP" dirty="0" err="1"/>
              <a:t>ImPACT</a:t>
            </a:r>
            <a:r>
              <a:rPr lang="en-US" altLang="ja-JP" dirty="0"/>
              <a:t> Program of Council for Science, Technology and Innovation (Cabinet Office, Government of Japan).</a:t>
            </a:r>
            <a:br>
              <a:rPr lang="en-US" altLang="ja-JP" dirty="0"/>
            </a:br>
            <a:endParaRPr kumimoji="1" lang="en-US" altLang="ja-JP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pic>
        <p:nvPicPr>
          <p:cNvPr id="99330" name="Picture 2" descr="革新的研究開発推進プログラム ImPACT Impulsing Paradigm Change through Disruptive Technologies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38" y="4221088"/>
            <a:ext cx="4076700" cy="102870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8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4"/>
    </mc:Choice>
    <mc:Fallback>
      <p:transition spd="slow" advTm="480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848872" cy="692696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collaborators</a:t>
            </a:r>
            <a:endParaRPr kumimoji="1" lang="ja-JP" altLang="en-US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6" y="3711677"/>
            <a:ext cx="4719484" cy="314632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35974" y="1671484"/>
            <a:ext cx="880600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N.Imai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1" lang="ja-JP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S.Michimasa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M.Dozono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S.Ota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M.Takaki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J.Hwang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C.Iwamoto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S.Masuoka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N.Kitamura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K.Kawata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H.Simizu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R.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Tsunoda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S.Hayakawa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P.Schrock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O.Beliuskina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L.Yei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H.Yamaguchi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K.Yako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K.Wimmer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T.Sumikama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H.Otsu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H.Wang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S.Takeuchi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S.Kawase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N.Chiga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ja-JP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X.Sun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kumimoji="1" lang="en-US" altLang="ja-JP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S.Naimi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D.Nagae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S.Omika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K.Chikaato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T.Teranishi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K.Iribe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K.Yoshida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E.Ideguchi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Y.Fan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Y.Watanabe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K.Nakano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H.Miyatake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Y.X.Watanabe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T.Nakamura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K.Yoshida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N.Fukuda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Y.Shimizu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H.Suzuki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H.Takeda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D.S.Ahn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Y.Yanagisawa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K.Kusaka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T.Ohtake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H.Sakurai</a:t>
            </a:r>
            <a:r>
              <a:rPr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S.Shimoura</a:t>
            </a:r>
            <a:r>
              <a:rPr kumimoji="1" lang="en-US" altLang="ja-JP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4" y="5073889"/>
            <a:ext cx="843070" cy="84806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35" y="5108263"/>
            <a:ext cx="725885" cy="81299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93" y="5130677"/>
            <a:ext cx="733735" cy="7667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84" y="5099670"/>
            <a:ext cx="821871" cy="821871"/>
          </a:xfrm>
          <a:prstGeom prst="rect">
            <a:avLst/>
          </a:prstGeom>
        </p:spPr>
      </p:pic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11" name="楕円 10"/>
          <p:cNvSpPr/>
          <p:nvPr/>
        </p:nvSpPr>
        <p:spPr>
          <a:xfrm>
            <a:off x="7740352" y="5073889"/>
            <a:ext cx="432048" cy="5153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/>
          <p:cNvSpPr/>
          <p:nvPr/>
        </p:nvSpPr>
        <p:spPr>
          <a:xfrm>
            <a:off x="8172400" y="5085184"/>
            <a:ext cx="432048" cy="5153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/>
          <p:cNvSpPr/>
          <p:nvPr/>
        </p:nvSpPr>
        <p:spPr>
          <a:xfrm>
            <a:off x="6588224" y="4929873"/>
            <a:ext cx="432048" cy="5153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50158" y="4585209"/>
            <a:ext cx="89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Dozono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318675" y="4613456"/>
            <a:ext cx="832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Hwang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94216" y="4593358"/>
            <a:ext cx="91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Schrock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4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4"/>
    </mc:Choice>
    <mc:Fallback>
      <p:transition spd="slow" advTm="133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91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"/>
    </mc:Choice>
    <mc:Fallback>
      <p:transition spd="slow" advTm="81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848872" cy="692696"/>
          </a:xfrm>
        </p:spPr>
        <p:txBody>
          <a:bodyPr>
            <a:normAutofit fontScale="90000"/>
          </a:bodyPr>
          <a:lstStyle/>
          <a:p>
            <a:r>
              <a:rPr kumimoji="1" lang="en-US" altLang="ja-JP" b="1" baseline="30000" dirty="0" smtClean="0"/>
              <a:t>79</a:t>
            </a:r>
            <a:r>
              <a:rPr kumimoji="1" lang="en-US" altLang="ja-JP" b="1" dirty="0" smtClean="0"/>
              <a:t>Se(</a:t>
            </a:r>
            <a:r>
              <a:rPr kumimoji="1" lang="en-US" altLang="ja-JP" b="1" dirty="0" err="1" smtClean="0"/>
              <a:t>d,p</a:t>
            </a:r>
            <a:r>
              <a:rPr kumimoji="1" lang="en-US" altLang="ja-JP" b="1" dirty="0" smtClean="0"/>
              <a:t>)</a:t>
            </a:r>
            <a:r>
              <a:rPr kumimoji="1" lang="en-US" altLang="ja-JP" b="1" baseline="30000" dirty="0" smtClean="0"/>
              <a:t>80</a:t>
            </a:r>
            <a:r>
              <a:rPr kumimoji="1" lang="en-US" altLang="ja-JP" b="1" dirty="0" smtClean="0"/>
              <a:t>Se</a:t>
            </a:r>
            <a:r>
              <a:rPr kumimoji="1" lang="en-US" altLang="ja-JP" dirty="0" smtClean="0"/>
              <a:t>*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en-US" altLang="ja-JP" sz="2000" dirty="0" smtClean="0"/>
              <a:t>high excited state of </a:t>
            </a:r>
            <a:r>
              <a:rPr lang="en-US" altLang="ja-JP" sz="2000" baseline="30000" dirty="0" smtClean="0"/>
              <a:t>80</a:t>
            </a:r>
            <a:r>
              <a:rPr lang="en-US" altLang="ja-JP" sz="2000" dirty="0" smtClean="0"/>
              <a:t>Se will be populated by </a:t>
            </a:r>
            <a:r>
              <a:rPr lang="en-US" altLang="ja-JP" sz="2000" baseline="30000" dirty="0" smtClean="0"/>
              <a:t>79</a:t>
            </a:r>
            <a:r>
              <a:rPr lang="en-US" altLang="ja-JP" sz="2000" dirty="0" smtClean="0"/>
              <a:t>Se(</a:t>
            </a:r>
            <a:r>
              <a:rPr lang="en-US" altLang="ja-JP" sz="2000" dirty="0" err="1" smtClean="0"/>
              <a:t>d,p</a:t>
            </a:r>
            <a:r>
              <a:rPr lang="en-US" altLang="ja-JP" sz="2000" dirty="0" smtClean="0"/>
              <a:t>)</a:t>
            </a:r>
            <a:r>
              <a:rPr lang="en-US" altLang="ja-JP" sz="2000" baseline="30000" dirty="0" smtClean="0"/>
              <a:t>80</a:t>
            </a:r>
            <a:r>
              <a:rPr lang="en-US" altLang="ja-JP" sz="2000" dirty="0" smtClean="0"/>
              <a:t>Se reaction.</a:t>
            </a:r>
          </a:p>
          <a:p>
            <a:r>
              <a:rPr kumimoji="1" lang="en-US" altLang="ja-JP" sz="2000" dirty="0" smtClean="0"/>
              <a:t>branch of the </a:t>
            </a:r>
            <a:r>
              <a:rPr kumimoji="1" lang="en-US" altLang="ja-JP" sz="2000" dirty="0" smtClean="0">
                <a:latin typeface="Symbol" pitchFamily="18" charset="2"/>
              </a:rPr>
              <a:t>g</a:t>
            </a:r>
            <a:r>
              <a:rPr kumimoji="1" lang="en-US" altLang="ja-JP" sz="2000" dirty="0" smtClean="0"/>
              <a:t> decay from the compound nucleus will be determined.</a:t>
            </a:r>
            <a:endParaRPr kumimoji="1" lang="ja-JP" altLang="en-US" sz="2000" dirty="0"/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611560" y="2276872"/>
          <a:ext cx="4894262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数式" r:id="rId3" imgW="2806560" imgH="291960" progId="Equation.3">
                  <p:embed/>
                </p:oleObj>
              </mc:Choice>
              <mc:Fallback>
                <p:oleObj name="数式" r:id="rId3" imgW="2806560" imgH="291960" progId="Equation.3">
                  <p:embed/>
                  <p:pic>
                    <p:nvPicPr>
                      <p:cNvPr id="512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276872"/>
                        <a:ext cx="4894262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2627784" y="2204864"/>
            <a:ext cx="1080120" cy="576064"/>
          </a:xfrm>
          <a:prstGeom prst="rect">
            <a:avLst/>
          </a:prstGeom>
          <a:noFill/>
          <a:ln w="28575">
            <a:solidFill>
              <a:srgbClr val="3B7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2411760" y="2780928"/>
            <a:ext cx="216024" cy="432048"/>
          </a:xfrm>
          <a:prstGeom prst="straightConnector1">
            <a:avLst/>
          </a:prstGeom>
          <a:ln w="38100">
            <a:solidFill>
              <a:srgbClr val="3B7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331640" y="3140968"/>
            <a:ext cx="2732286" cy="646331"/>
          </a:xfrm>
          <a:prstGeom prst="rect">
            <a:avLst/>
          </a:prstGeom>
          <a:noFill/>
          <a:ln>
            <a:solidFill>
              <a:srgbClr val="3B7C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determined by </a:t>
            </a:r>
          </a:p>
          <a:p>
            <a:r>
              <a:rPr kumimoji="1" lang="en-US" altLang="ja-JP" dirty="0" smtClean="0"/>
              <a:t>the optical model potential</a:t>
            </a:r>
            <a:endParaRPr kumimoji="1" lang="ja-JP" altLang="en-US" dirty="0"/>
          </a:p>
        </p:txBody>
      </p:sp>
      <p:sp>
        <p:nvSpPr>
          <p:cNvPr id="26" name="円/楕円 25"/>
          <p:cNvSpPr/>
          <p:nvPr/>
        </p:nvSpPr>
        <p:spPr>
          <a:xfrm>
            <a:off x="3635896" y="2132856"/>
            <a:ext cx="1944216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/>
          <p:cNvCxnSpPr/>
          <p:nvPr/>
        </p:nvCxnSpPr>
        <p:spPr>
          <a:xfrm flipH="1" flipV="1">
            <a:off x="5436096" y="2708920"/>
            <a:ext cx="360040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5796136" y="3212976"/>
            <a:ext cx="161768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determined by </a:t>
            </a:r>
          </a:p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d,p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467544" y="3933056"/>
          <a:ext cx="4894262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数式" r:id="rId5" imgW="2806560" imgH="279360" progId="Equation.3">
                  <p:embed/>
                </p:oleObj>
              </mc:Choice>
              <mc:Fallback>
                <p:oleObj name="数式" r:id="rId5" imgW="2806560" imgH="279360" progId="Equation.3">
                  <p:embed/>
                  <p:pic>
                    <p:nvPicPr>
                      <p:cNvPr id="512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933056"/>
                        <a:ext cx="4894262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467544" y="4564608"/>
          <a:ext cx="489426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数式" r:id="rId7" imgW="2806560" imgH="279360" progId="Equation.3">
                  <p:embed/>
                </p:oleObj>
              </mc:Choice>
              <mc:Fallback>
                <p:oleObj name="数式" r:id="rId7" imgW="2806560" imgH="279360" progId="Equation.3">
                  <p:embed/>
                  <p:pic>
                    <p:nvPicPr>
                      <p:cNvPr id="512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564608"/>
                        <a:ext cx="4894263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グループ化 17"/>
          <p:cNvGrpSpPr/>
          <p:nvPr/>
        </p:nvGrpSpPr>
        <p:grpSpPr>
          <a:xfrm>
            <a:off x="467544" y="5157192"/>
            <a:ext cx="5112568" cy="1224136"/>
            <a:chOff x="899592" y="5157192"/>
            <a:chExt cx="5112568" cy="1224136"/>
          </a:xfrm>
        </p:grpSpPr>
        <p:sp>
          <p:nvSpPr>
            <p:cNvPr id="16" name="正方形/長方形 15"/>
            <p:cNvSpPr/>
            <p:nvPr/>
          </p:nvSpPr>
          <p:spPr>
            <a:xfrm>
              <a:off x="899592" y="5157192"/>
              <a:ext cx="5112568" cy="1224136"/>
            </a:xfrm>
            <a:prstGeom prst="rect">
              <a:avLst/>
            </a:prstGeom>
            <a:solidFill>
              <a:srgbClr val="CE4C3E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51205" name="Object 5"/>
            <p:cNvGraphicFramePr>
              <a:graphicFrameLocks noChangeAspect="1"/>
            </p:cNvGraphicFramePr>
            <p:nvPr/>
          </p:nvGraphicFramePr>
          <p:xfrm>
            <a:off x="2627784" y="5877272"/>
            <a:ext cx="3189288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6" name="数式" r:id="rId9" imgW="1828800" imgH="279360" progId="Equation.3">
                    <p:embed/>
                  </p:oleObj>
                </mc:Choice>
                <mc:Fallback>
                  <p:oleObj name="数式" r:id="rId9" imgW="1828800" imgH="279360" progId="Equation.3">
                    <p:embed/>
                    <p:pic>
                      <p:nvPicPr>
                        <p:cNvPr id="5120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7784" y="5877272"/>
                          <a:ext cx="3189288" cy="4873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テキスト ボックス 13"/>
            <p:cNvSpPr txBox="1"/>
            <p:nvPr/>
          </p:nvSpPr>
          <p:spPr>
            <a:xfrm>
              <a:off x="953606" y="5229200"/>
              <a:ext cx="15301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Assumption 1;</a:t>
              </a:r>
            </a:p>
            <a:p>
              <a:r>
                <a:rPr lang="en-US" altLang="ja-JP" dirty="0" smtClean="0"/>
                <a:t> </a:t>
              </a:r>
            </a:p>
            <a:p>
              <a:r>
                <a:rPr kumimoji="1" lang="en-US" altLang="ja-JP" dirty="0" smtClean="0"/>
                <a:t>Assumption 2;</a:t>
              </a:r>
              <a:endParaRPr kumimoji="1" lang="ja-JP" altLang="en-US" dirty="0"/>
            </a:p>
          </p:txBody>
        </p:sp>
        <p:graphicFrame>
          <p:nvGraphicFramePr>
            <p:cNvPr id="51206" name="Object 6"/>
            <p:cNvGraphicFramePr>
              <a:graphicFrameLocks noChangeAspect="1"/>
            </p:cNvGraphicFramePr>
            <p:nvPr/>
          </p:nvGraphicFramePr>
          <p:xfrm>
            <a:off x="2649538" y="5229225"/>
            <a:ext cx="3144837" cy="487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7" name="数式" r:id="rId11" imgW="1803240" imgH="279360" progId="Equation.3">
                    <p:embed/>
                  </p:oleObj>
                </mc:Choice>
                <mc:Fallback>
                  <p:oleObj name="数式" r:id="rId11" imgW="1803240" imgH="279360" progId="Equation.3">
                    <p:embed/>
                    <p:pic>
                      <p:nvPicPr>
                        <p:cNvPr id="5120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9538" y="5229225"/>
                          <a:ext cx="3144837" cy="487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テキスト ボックス 16"/>
          <p:cNvSpPr txBox="1"/>
          <p:nvPr/>
        </p:nvSpPr>
        <p:spPr>
          <a:xfrm>
            <a:off x="5580112" y="5661248"/>
            <a:ext cx="3630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Weisskopf</a:t>
            </a:r>
            <a:r>
              <a:rPr kumimoji="1" lang="en-US" altLang="ja-JP" dirty="0" smtClean="0"/>
              <a:t>-Ewing approximation</a:t>
            </a:r>
          </a:p>
          <a:p>
            <a:r>
              <a:rPr lang="en-US" altLang="ja-JP" sz="1400" dirty="0" smtClean="0"/>
              <a:t>V. </a:t>
            </a:r>
            <a:r>
              <a:rPr lang="en-US" altLang="ja-JP" sz="1400" dirty="0" err="1" smtClean="0"/>
              <a:t>Weisskopf</a:t>
            </a:r>
            <a:r>
              <a:rPr lang="en-US" altLang="ja-JP" sz="1400" dirty="0" smtClean="0"/>
              <a:t>, DH. Ewing, Phys. Rev. 57, 472(‘40)</a:t>
            </a:r>
            <a:endParaRPr kumimoji="1" lang="ja-JP" altLang="en-US" sz="1400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r="72330"/>
          <a:stretch>
            <a:fillRect/>
          </a:stretch>
        </p:blipFill>
        <p:spPr>
          <a:xfrm>
            <a:off x="8460432" y="6237312"/>
            <a:ext cx="674712" cy="620688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RIBF Users Group meeting 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71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416824" cy="692696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P</a:t>
            </a:r>
            <a:r>
              <a:rPr kumimoji="1" lang="en-US" altLang="ja-JP" b="1" dirty="0" smtClean="0"/>
              <a:t>roblems of surrogate method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83982" y="1196752"/>
            <a:ext cx="7931224" cy="4525963"/>
          </a:xfrm>
        </p:spPr>
        <p:txBody>
          <a:bodyPr/>
          <a:lstStyle/>
          <a:p>
            <a:pPr>
              <a:buNone/>
            </a:pPr>
            <a:r>
              <a:rPr kumimoji="1" lang="en-US" altLang="ja-JP" dirty="0" smtClean="0"/>
              <a:t>spin distribution of the transfer is different</a:t>
            </a:r>
          </a:p>
          <a:p>
            <a:endParaRPr kumimoji="1" lang="ja-JP" alt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646" y="2089448"/>
            <a:ext cx="252249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7338514" y="4393704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/>
              <a:t>J</a:t>
            </a:r>
            <a:endParaRPr kumimoji="1" lang="ja-JP" altLang="en-US" b="1" i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88806" y="2593504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 smtClean="0">
                <a:solidFill>
                  <a:srgbClr val="FF0000"/>
                </a:solidFill>
              </a:rPr>
              <a:t>79</a:t>
            </a:r>
            <a:r>
              <a:rPr lang="en-US" altLang="ja-JP" dirty="0" smtClean="0">
                <a:solidFill>
                  <a:srgbClr val="FF0000"/>
                </a:solidFill>
              </a:rPr>
              <a:t>Se(</a:t>
            </a:r>
            <a:r>
              <a:rPr lang="en-US" altLang="ja-JP" dirty="0" err="1" smtClean="0">
                <a:solidFill>
                  <a:srgbClr val="FF0000"/>
                </a:solidFill>
              </a:rPr>
              <a:t>n,</a:t>
            </a:r>
            <a:r>
              <a:rPr lang="en-US" altLang="ja-JP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80</a:t>
            </a:r>
            <a:r>
              <a:rPr lang="en-US" altLang="ja-JP" dirty="0" smtClean="0">
                <a:solidFill>
                  <a:srgbClr val="FF0000"/>
                </a:solidFill>
              </a:rPr>
              <a:t>Se@En=1MeV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92000" y="3887753"/>
            <a:ext cx="306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 smtClean="0"/>
              <a:t>79</a:t>
            </a:r>
            <a:r>
              <a:rPr lang="en-US" altLang="ja-JP" dirty="0" smtClean="0"/>
              <a:t>Se(</a:t>
            </a:r>
            <a:r>
              <a:rPr lang="en-US" altLang="ja-JP" dirty="0" err="1" smtClean="0"/>
              <a:t>d,p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80</a:t>
            </a:r>
            <a:r>
              <a:rPr lang="en-US" altLang="ja-JP" dirty="0" smtClean="0"/>
              <a:t>Se@Ed=40, 20 MeV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6798" y="3097560"/>
            <a:ext cx="260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 smtClean="0"/>
              <a:t>79</a:t>
            </a:r>
            <a:r>
              <a:rPr lang="en-US" altLang="ja-JP" dirty="0" smtClean="0"/>
              <a:t>Se(</a:t>
            </a:r>
            <a:r>
              <a:rPr lang="en-US" altLang="ja-JP" dirty="0" err="1" smtClean="0"/>
              <a:t>d,p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80</a:t>
            </a:r>
            <a:r>
              <a:rPr lang="en-US" altLang="ja-JP" dirty="0" smtClean="0"/>
              <a:t>Se@Ed=5 MeV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244836" y="2777961"/>
            <a:ext cx="167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F(E*=10MeV,J</a:t>
            </a:r>
            <a:r>
              <a:rPr lang="en-US" altLang="ja-JP" b="1" baseline="30000" dirty="0" smtClean="0">
                <a:latin typeface="Symbol" pitchFamily="18" charset="2"/>
              </a:rPr>
              <a:t>p</a:t>
            </a:r>
            <a:r>
              <a:rPr lang="en-US" altLang="ja-JP" b="1" dirty="0" smtClean="0"/>
              <a:t>)</a:t>
            </a:r>
            <a:endParaRPr kumimoji="1" lang="ja-JP" altLang="en-US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6294" y="5473824"/>
            <a:ext cx="372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The different </a:t>
            </a:r>
            <a:r>
              <a:rPr kumimoji="1" lang="en-US" altLang="ja-JP" sz="2400" dirty="0" smtClean="0"/>
              <a:t>population of </a:t>
            </a:r>
            <a:r>
              <a:rPr kumimoji="1" lang="en-US" altLang="ja-JP" sz="2400" b="1" i="1" dirty="0" smtClean="0"/>
              <a:t>J</a:t>
            </a:r>
            <a:endParaRPr lang="en-US" altLang="ja-JP" sz="24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94926" y="5434915"/>
            <a:ext cx="285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 Different probability </a:t>
            </a:r>
          </a:p>
          <a:p>
            <a:r>
              <a:rPr kumimoji="1" lang="en-US" altLang="ja-JP" sz="2400" dirty="0" smtClean="0"/>
              <a:t>of emission of </a:t>
            </a:r>
            <a:r>
              <a:rPr kumimoji="1" lang="en-US" altLang="ja-JP" sz="2400" dirty="0" smtClean="0">
                <a:latin typeface="Symbol" pitchFamily="18" charset="2"/>
              </a:rPr>
              <a:t>g ?</a:t>
            </a:r>
            <a:endParaRPr kumimoji="1" lang="ja-JP" altLang="en-US" sz="2400" dirty="0">
              <a:latin typeface="Symbol" pitchFamily="18" charset="2"/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4526774" y="5545832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52702" y="4753744"/>
            <a:ext cx="245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</a:t>
            </a:r>
            <a:r>
              <a:rPr kumimoji="1" lang="en-US" altLang="ja-JP" dirty="0" smtClean="0"/>
              <a:t>L ~ 0 transfer  for (</a:t>
            </a:r>
            <a:r>
              <a:rPr kumimoji="1" lang="en-US" altLang="ja-JP" dirty="0" err="1" smtClean="0"/>
              <a:t>n,</a:t>
            </a:r>
            <a:r>
              <a:rPr kumimoji="1" lang="en-US" altLang="ja-JP" dirty="0" err="1" smtClean="0">
                <a:latin typeface="Symbol" pitchFamily="18" charset="2"/>
              </a:rPr>
              <a:t>g</a:t>
            </a:r>
            <a:r>
              <a:rPr kumimoji="1" lang="en-US" altLang="ja-JP" dirty="0" smtClean="0"/>
              <a:t>) </a:t>
            </a: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r="72330"/>
          <a:stretch>
            <a:fillRect/>
          </a:stretch>
        </p:blipFill>
        <p:spPr>
          <a:xfrm>
            <a:off x="8460432" y="6237312"/>
            <a:ext cx="674712" cy="620688"/>
          </a:xfrm>
          <a:prstGeom prst="rect">
            <a:avLst/>
          </a:prstGeom>
        </p:spPr>
      </p:pic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RIBF Users Group meeting 2017</a:t>
            </a:r>
            <a:endParaRPr kumimoji="1" lang="ja-JP" altLang="en-US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69" y="1916832"/>
            <a:ext cx="2187012" cy="1690599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89" y="3790354"/>
            <a:ext cx="2240397" cy="1539148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115493" y="5238055"/>
            <a:ext cx="3312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G. </a:t>
            </a:r>
            <a:r>
              <a:rPr kumimoji="1" lang="en-US" altLang="ja-JP" sz="1400" dirty="0" err="1" smtClean="0"/>
              <a:t>Boutoux</a:t>
            </a:r>
            <a:r>
              <a:rPr kumimoji="1" lang="en-US" altLang="ja-JP" sz="1400" dirty="0" smtClean="0"/>
              <a:t> et al., PLB 712, (2012) 319-325.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430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4727043" y="1406693"/>
            <a:ext cx="5517470" cy="3462514"/>
            <a:chOff x="3779912" y="1349885"/>
            <a:chExt cx="5517470" cy="346251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2" y="1349885"/>
              <a:ext cx="5517470" cy="3462514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4427984" y="3864871"/>
              <a:ext cx="1872208" cy="942234"/>
            </a:xfrm>
            <a:prstGeom prst="rect">
              <a:avLst/>
            </a:prstGeom>
            <a:solidFill>
              <a:srgbClr val="FFC000">
                <a:alpha val="2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1286" y="203446"/>
            <a:ext cx="7704856" cy="692696"/>
          </a:xfrm>
        </p:spPr>
        <p:txBody>
          <a:bodyPr>
            <a:normAutofit fontScale="90000"/>
          </a:bodyPr>
          <a:lstStyle/>
          <a:p>
            <a:r>
              <a:rPr kumimoji="1" lang="en-US" altLang="ja-JP" b="1" baseline="30000" dirty="0" smtClean="0"/>
              <a:t>79</a:t>
            </a:r>
            <a:r>
              <a:rPr kumimoji="1" lang="en-US" altLang="ja-JP" b="1" dirty="0" smtClean="0"/>
              <a:t>Se?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100892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“stellar thermometer”</a:t>
            </a:r>
          </a:p>
          <a:p>
            <a:r>
              <a:rPr kumimoji="1" lang="en-US" altLang="ja-JP" dirty="0" smtClean="0"/>
              <a:t>No experimental </a:t>
            </a:r>
            <a:r>
              <a:rPr lang="en-US" altLang="ja-JP" dirty="0" smtClean="0"/>
              <a:t>data </a:t>
            </a:r>
            <a:r>
              <a:rPr kumimoji="1" lang="en-US" altLang="ja-JP" dirty="0" smtClean="0"/>
              <a:t>about </a:t>
            </a:r>
            <a:r>
              <a:rPr kumimoji="1" lang="en-US" altLang="ja-JP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n,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g</a:t>
            </a:r>
            <a:r>
              <a:rPr kumimoji="1" lang="en-US" altLang="ja-JP" dirty="0" smtClean="0"/>
              <a:t>)</a:t>
            </a:r>
          </a:p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04998" y="5233954"/>
            <a:ext cx="386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Rep. of </a:t>
            </a:r>
            <a:r>
              <a:rPr lang="en-US" altLang="ja-JP" dirty="0" err="1" smtClean="0"/>
              <a:t>Prog</a:t>
            </a:r>
            <a:r>
              <a:rPr lang="en-US" altLang="ja-JP" dirty="0" smtClean="0"/>
              <a:t>. in Phys.52, (‘89) 945-1013</a:t>
            </a:r>
          </a:p>
          <a:p>
            <a:r>
              <a:rPr lang="en-US" altLang="ja-JP" dirty="0" smtClean="0"/>
              <a:t>F. </a:t>
            </a:r>
            <a:r>
              <a:rPr lang="en-US" altLang="ja-JP" dirty="0" err="1" smtClean="0"/>
              <a:t>Kappler</a:t>
            </a:r>
            <a:r>
              <a:rPr lang="en-US" altLang="ja-JP" dirty="0" smtClean="0"/>
              <a:t>, H. Beer, and K. </a:t>
            </a:r>
            <a:r>
              <a:rPr lang="en-US" altLang="ja-JP" dirty="0" err="1" smtClean="0"/>
              <a:t>Wisshak</a:t>
            </a:r>
            <a:endParaRPr kumimoji="1"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068427"/>
              </p:ext>
            </p:extLst>
          </p:nvPr>
        </p:nvGraphicFramePr>
        <p:xfrm>
          <a:off x="107502" y="2788793"/>
          <a:ext cx="4496212" cy="2323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053">
                  <a:extLst>
                    <a:ext uri="{9D8B030D-6E8A-4147-A177-3AD203B41FA5}">
                      <a16:colId xmlns:a16="http://schemas.microsoft.com/office/drawing/2014/main" val="455630570"/>
                    </a:ext>
                  </a:extLst>
                </a:gridCol>
                <a:gridCol w="1108197">
                  <a:extLst>
                    <a:ext uri="{9D8B030D-6E8A-4147-A177-3AD203B41FA5}">
                      <a16:colId xmlns:a16="http://schemas.microsoft.com/office/drawing/2014/main" val="1201894038"/>
                    </a:ext>
                  </a:extLst>
                </a:gridCol>
                <a:gridCol w="1139909">
                  <a:extLst>
                    <a:ext uri="{9D8B030D-6E8A-4147-A177-3AD203B41FA5}">
                      <a16:colId xmlns:a16="http://schemas.microsoft.com/office/drawing/2014/main" val="3871749711"/>
                    </a:ext>
                  </a:extLst>
                </a:gridCol>
                <a:gridCol w="1124053">
                  <a:extLst>
                    <a:ext uri="{9D8B030D-6E8A-4147-A177-3AD203B41FA5}">
                      <a16:colId xmlns:a16="http://schemas.microsoft.com/office/drawing/2014/main" val="1247674861"/>
                    </a:ext>
                  </a:extLst>
                </a:gridCol>
              </a:tblGrid>
              <a:tr h="74329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 (MeV)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J</a:t>
                      </a:r>
                      <a:r>
                        <a:rPr kumimoji="1" lang="en-US" altLang="ja-JP" baseline="30000" dirty="0" err="1" smtClean="0"/>
                        <a:t>p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T1/2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Decay</a:t>
                      </a:r>
                    </a:p>
                    <a:p>
                      <a:r>
                        <a:rPr kumimoji="1" lang="en-US" altLang="ja-JP" dirty="0" smtClean="0"/>
                        <a:t>modes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860640"/>
                  </a:ext>
                </a:extLst>
              </a:tr>
              <a:tr h="66591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7/2</a:t>
                      </a:r>
                      <a:r>
                        <a:rPr kumimoji="1" lang="en-US" altLang="ja-JP" baseline="30000" dirty="0" smtClean="0"/>
                        <a:t>+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3.2x10</a:t>
                      </a:r>
                      <a:r>
                        <a:rPr kumimoji="1" lang="en-US" altLang="ja-JP" baseline="30000" dirty="0" smtClean="0"/>
                        <a:t>5</a:t>
                      </a:r>
                      <a:r>
                        <a:rPr kumimoji="1" lang="en-US" altLang="ja-JP" dirty="0" smtClean="0"/>
                        <a:t> 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baseline="30000" dirty="0" smtClean="0"/>
                        <a:t>-</a:t>
                      </a:r>
                      <a:r>
                        <a:rPr kumimoji="1" lang="en-US" altLang="ja-JP" dirty="0" smtClean="0"/>
                        <a:t> 100%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028718"/>
                  </a:ext>
                </a:extLst>
              </a:tr>
              <a:tr h="66591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0.0958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½-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3.92m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+mn-lt"/>
                        </a:rPr>
                        <a:t>IT:99.94%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baseline="30000" dirty="0" smtClean="0"/>
                        <a:t>-</a:t>
                      </a:r>
                      <a:r>
                        <a:rPr kumimoji="1" lang="en-US" altLang="ja-JP" dirty="0" smtClean="0"/>
                        <a:t> 0.06%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617044"/>
                  </a:ext>
                </a:extLst>
              </a:tr>
            </a:tbl>
          </a:graphicData>
        </a:graphic>
      </p:graphicFrame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157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11"/>
    </mc:Choice>
    <mc:Fallback>
      <p:transition spd="slow" advTm="9231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692696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Nuclear </a:t>
            </a:r>
            <a:r>
              <a:rPr kumimoji="1" lang="en-US" altLang="ja-JP" b="1" dirty="0" smtClean="0"/>
              <a:t>transmutation </a:t>
            </a:r>
            <a:r>
              <a:rPr kumimoji="1" lang="en-US" altLang="ja-JP" b="1" dirty="0" smtClean="0"/>
              <a:t>of LLFPs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5124" y="1340768"/>
            <a:ext cx="6041052" cy="4525963"/>
          </a:xfrm>
        </p:spPr>
        <p:txBody>
          <a:bodyPr/>
          <a:lstStyle/>
          <a:p>
            <a:r>
              <a:rPr lang="en-US" altLang="ja-JP" baseline="30000" dirty="0" smtClean="0"/>
              <a:t>79</a:t>
            </a:r>
            <a:r>
              <a:rPr lang="en-US" altLang="ja-JP" dirty="0" smtClean="0"/>
              <a:t>Se:Long-lived </a:t>
            </a:r>
            <a:r>
              <a:rPr lang="en-US" altLang="ja-JP" dirty="0" smtClean="0"/>
              <a:t>Fission Products</a:t>
            </a:r>
          </a:p>
          <a:p>
            <a:r>
              <a:rPr lang="en-US" altLang="ja-JP" dirty="0" smtClean="0"/>
              <a:t>High level </a:t>
            </a:r>
            <a:r>
              <a:rPr kumimoji="1" lang="en-US" altLang="ja-JP" dirty="0" smtClean="0"/>
              <a:t>nuclear wastes</a:t>
            </a:r>
          </a:p>
          <a:p>
            <a:pPr marL="0" indent="0">
              <a:buNone/>
            </a:pPr>
            <a:r>
              <a:rPr kumimoji="1" lang="en-US" altLang="ja-JP" dirty="0" smtClean="0">
                <a:sym typeface="Wingdings" panose="05000000000000000000" pitchFamily="2" charset="2"/>
              </a:rPr>
              <a:t></a:t>
            </a:r>
            <a:r>
              <a:rPr kumimoji="1" lang="en-US" altLang="ja-JP" dirty="0" smtClean="0"/>
              <a:t>deep geological repository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899" y="1097360"/>
            <a:ext cx="3203848" cy="2980148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586833" y="404341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400" dirty="0"/>
              <a:t>https://www.numo.or.jp/en/publications/pdf/NUMO_En_Nov_2016.pdf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sp>
        <p:nvSpPr>
          <p:cNvPr id="10" name="下矢印 9"/>
          <p:cNvSpPr/>
          <p:nvPr/>
        </p:nvSpPr>
        <p:spPr>
          <a:xfrm rot="1256503">
            <a:off x="2879647" y="3605360"/>
            <a:ext cx="1368152" cy="1439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-20760" y="5094476"/>
            <a:ext cx="96384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dirty="0" smtClean="0">
                <a:solidFill>
                  <a:srgbClr val="FF0000"/>
                </a:solidFill>
              </a:rPr>
              <a:t>Proposal of the accelerator driven nuclear </a:t>
            </a:r>
            <a:r>
              <a:rPr lang="en-US" altLang="ja-JP" sz="3000" dirty="0" smtClean="0">
                <a:solidFill>
                  <a:srgbClr val="FF0000"/>
                </a:solidFill>
              </a:rPr>
              <a:t>transmutation</a:t>
            </a:r>
            <a:endParaRPr lang="en-US" altLang="ja-JP" sz="3000" dirty="0" smtClean="0">
              <a:solidFill>
                <a:srgbClr val="FF0000"/>
              </a:solidFill>
            </a:endParaRPr>
          </a:p>
          <a:p>
            <a:r>
              <a:rPr kumimoji="1" lang="en-US" altLang="ja-JP" sz="3000" dirty="0">
                <a:solidFill>
                  <a:srgbClr val="FF0000"/>
                </a:solidFill>
              </a:rPr>
              <a:t> </a:t>
            </a:r>
            <a:r>
              <a:rPr kumimoji="1" lang="en-US" altLang="ja-JP" sz="3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kumimoji="1" lang="en-US" altLang="ja-JP" sz="30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 </a:t>
            </a:r>
            <a:r>
              <a:rPr lang="en-US" altLang="ja-JP" sz="3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3000" dirty="0" smtClean="0">
                <a:solidFill>
                  <a:srgbClr val="FF0000"/>
                </a:solidFill>
              </a:rPr>
              <a:t> of </a:t>
            </a:r>
            <a:r>
              <a:rPr kumimoji="1" lang="en-US" altLang="ja-JP" sz="3000" dirty="0" smtClean="0">
                <a:solidFill>
                  <a:srgbClr val="FF0000"/>
                </a:solidFill>
              </a:rPr>
              <a:t>p/d/n induced reactions of LLFPs were evaluated. </a:t>
            </a:r>
            <a:endParaRPr kumimoji="1" lang="ja-JP" altLang="en-US" sz="3000" dirty="0">
              <a:solidFill>
                <a:srgbClr val="FF0000"/>
              </a:solidFill>
            </a:endParaRPr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66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37"/>
    </mc:Choice>
    <mc:Fallback>
      <p:transition spd="slow" advTm="6463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Evaluation of </a:t>
            </a:r>
            <a:r>
              <a:rPr lang="en-US" altLang="ja-JP" baseline="30000" dirty="0" smtClean="0"/>
              <a:t>77,79</a:t>
            </a:r>
            <a:r>
              <a:rPr lang="en-US" altLang="ja-JP" dirty="0" smtClean="0"/>
              <a:t>Se(</a:t>
            </a:r>
            <a:r>
              <a:rPr lang="en-US" altLang="ja-JP" dirty="0" err="1" smtClean="0"/>
              <a:t>n,</a:t>
            </a:r>
            <a:r>
              <a:rPr lang="en-US" altLang="ja-JP" dirty="0" err="1" smtClean="0">
                <a:latin typeface="Symbol" panose="05050102010706020507" pitchFamily="18" charset="2"/>
              </a:rPr>
              <a:t>g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78,80</a:t>
            </a:r>
            <a:r>
              <a:rPr lang="en-US" altLang="ja-JP" dirty="0" smtClean="0"/>
              <a:t>Se by </a:t>
            </a:r>
            <a:r>
              <a:rPr lang="en-US" altLang="ja-JP" baseline="30000" dirty="0" smtClean="0"/>
              <a:t>77,79</a:t>
            </a:r>
            <a:r>
              <a:rPr lang="en-US" altLang="ja-JP" dirty="0" smtClean="0"/>
              <a:t>Se(</a:t>
            </a:r>
            <a:r>
              <a:rPr lang="en-US" altLang="ja-JP" dirty="0" err="1" smtClean="0"/>
              <a:t>d,p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78,80</a:t>
            </a:r>
            <a:r>
              <a:rPr lang="en-US" altLang="ja-JP" dirty="0" smtClean="0"/>
              <a:t>Se</a:t>
            </a:r>
            <a:endParaRPr kumimoji="1" lang="en-US" altLang="ja-JP" dirty="0"/>
          </a:p>
          <a:p>
            <a:r>
              <a:rPr lang="en-US" altLang="ja-JP" dirty="0" smtClean="0"/>
              <a:t>Fusion/pre- equilibrium reactions of </a:t>
            </a:r>
            <a:r>
              <a:rPr lang="en-US" altLang="ja-JP" baseline="30000" dirty="0" smtClean="0"/>
              <a:t>107</a:t>
            </a:r>
            <a:r>
              <a:rPr lang="en-US" altLang="ja-JP" dirty="0" smtClean="0"/>
              <a:t>Pd, </a:t>
            </a:r>
            <a:r>
              <a:rPr lang="en-US" altLang="ja-JP" baseline="30000" dirty="0" smtClean="0"/>
              <a:t>93</a:t>
            </a:r>
            <a:r>
              <a:rPr lang="en-US" altLang="ja-JP" dirty="0" smtClean="0"/>
              <a:t>Zr +p/d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 rot="20852276">
            <a:off x="4112213" y="2977826"/>
            <a:ext cx="4896544" cy="1754144"/>
            <a:chOff x="6444208" y="4653136"/>
            <a:chExt cx="4896544" cy="1754144"/>
          </a:xfrm>
          <a:solidFill>
            <a:schemeClr val="bg1"/>
          </a:solidFill>
        </p:grpSpPr>
        <p:grpSp>
          <p:nvGrpSpPr>
            <p:cNvPr id="9" name="グループ化 8"/>
            <p:cNvGrpSpPr/>
            <p:nvPr/>
          </p:nvGrpSpPr>
          <p:grpSpPr>
            <a:xfrm>
              <a:off x="6444208" y="4653136"/>
              <a:ext cx="4896544" cy="1703214"/>
              <a:chOff x="6444208" y="4653136"/>
              <a:chExt cx="4896544" cy="1703214"/>
            </a:xfrm>
            <a:grpFill/>
          </p:grpSpPr>
          <p:sp>
            <p:nvSpPr>
              <p:cNvPr id="5" name="角丸四角形 4"/>
              <p:cNvSpPr/>
              <p:nvPr/>
            </p:nvSpPr>
            <p:spPr>
              <a:xfrm>
                <a:off x="6444208" y="4653136"/>
                <a:ext cx="4896544" cy="1703214"/>
              </a:xfrm>
              <a:prstGeom prst="roundRect">
                <a:avLst/>
              </a:prstGeom>
              <a:grp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6606480" y="4903383"/>
                <a:ext cx="4572000" cy="830997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r>
                  <a:rPr lang="en-US" altLang="ja-JP" sz="1600" b="1" dirty="0">
                    <a:latin typeface="Roboto Light"/>
                  </a:rPr>
                  <a:t>#108 Proton- and deuteron-induced reactions on 107Pd and 93Zr at 20 - 30 MeV/u</a:t>
                </a:r>
              </a:p>
              <a:p>
                <a:r>
                  <a:rPr lang="en-US" altLang="ja-JP" sz="1600" b="1" dirty="0">
                    <a:latin typeface="Roboto Light"/>
                  </a:rPr>
                  <a:t>M. </a:t>
                </a:r>
                <a:r>
                  <a:rPr lang="en-US" altLang="ja-JP" sz="1600" b="1" dirty="0" err="1">
                    <a:latin typeface="Roboto Light"/>
                  </a:rPr>
                  <a:t>Dozono</a:t>
                </a:r>
                <a:r>
                  <a:rPr lang="en-US" altLang="ja-JP" sz="1600" b="1" dirty="0">
                    <a:latin typeface="Roboto Light"/>
                  </a:rPr>
                  <a:t> et al.,</a:t>
                </a:r>
                <a:endParaRPr lang="ja-JP" altLang="en-US" sz="1600" dirty="0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7703571" y="5699394"/>
              <a:ext cx="2860078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 smtClean="0">
                  <a:solidFill>
                    <a:srgbClr val="FF0000"/>
                  </a:solidFill>
                </a:rPr>
                <a:t>Don’t miss it</a:t>
              </a:r>
              <a:endParaRPr kumimoji="1" lang="ja-JP" alt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755576" y="5334864"/>
            <a:ext cx="7921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>
                <a:solidFill>
                  <a:srgbClr val="FF0000"/>
                </a:solidFill>
              </a:rPr>
              <a:t>Energy degraded beam facility is needed</a:t>
            </a:r>
          </a:p>
          <a:p>
            <a:r>
              <a:rPr kumimoji="1" lang="en-US" altLang="ja-JP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OEDO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12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47"/>
    </mc:Choice>
    <mc:Fallback>
      <p:transition spd="slow" advTm="73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462"/>
            <a:ext cx="9144000" cy="313454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8974" y="4433528"/>
            <a:ext cx="2767781" cy="184518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5" y="4667865"/>
            <a:ext cx="3008671" cy="2005781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4291445" y="1226820"/>
            <a:ext cx="2992582" cy="2306089"/>
          </a:xfrm>
          <a:prstGeom prst="roundRect">
            <a:avLst/>
          </a:prstGeom>
          <a:noFill/>
          <a:ln w="508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17918" y="2920885"/>
            <a:ext cx="1055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Degrader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cxnSp>
        <p:nvCxnSpPr>
          <p:cNvPr id="11" name="直線矢印コネクタ 10"/>
          <p:cNvCxnSpPr>
            <a:stCxn id="3" idx="0"/>
          </p:cNvCxnSpPr>
          <p:nvPr/>
        </p:nvCxnSpPr>
        <p:spPr>
          <a:xfrm flipH="1" flipV="1">
            <a:off x="4617720" y="2400300"/>
            <a:ext cx="27779" cy="5205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360670" y="3299460"/>
            <a:ext cx="931665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OEDO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二等辺三角形 16"/>
          <p:cNvSpPr/>
          <p:nvPr/>
        </p:nvSpPr>
        <p:spPr>
          <a:xfrm rot="16200000">
            <a:off x="5897880" y="4720590"/>
            <a:ext cx="331470" cy="457200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-86118" y="6555346"/>
            <a:ext cx="226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Installed in Mar. 2017.</a:t>
            </a:r>
            <a:endParaRPr kumimoji="1" lang="ja-JP" altLang="en-US" dirty="0"/>
          </a:p>
        </p:txBody>
      </p:sp>
      <p:sp>
        <p:nvSpPr>
          <p:cNvPr id="15" name="角丸四角形 14"/>
          <p:cNvSpPr/>
          <p:nvPr/>
        </p:nvSpPr>
        <p:spPr>
          <a:xfrm>
            <a:off x="6309360" y="4274820"/>
            <a:ext cx="1931670" cy="216027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66510" y="4823460"/>
            <a:ext cx="18421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/>
              <a:t>f</a:t>
            </a:r>
            <a:r>
              <a:rPr kumimoji="1" lang="en-US" altLang="ja-JP" baseline="-25000" dirty="0" err="1" smtClean="0"/>
              <a:t>RF</a:t>
            </a:r>
            <a:r>
              <a:rPr kumimoji="1" lang="en-US" altLang="ja-JP" dirty="0" smtClean="0"/>
              <a:t> = 18.25 MHz</a:t>
            </a:r>
          </a:p>
          <a:p>
            <a:pPr algn="ctr"/>
            <a:r>
              <a:rPr lang="en-US" altLang="ja-JP" dirty="0" smtClean="0"/>
              <a:t>V</a:t>
            </a:r>
            <a:r>
              <a:rPr lang="en-US" altLang="ja-JP" baseline="-25000" dirty="0" smtClean="0"/>
              <a:t>max</a:t>
            </a:r>
            <a:r>
              <a:rPr lang="en-US" altLang="ja-JP" dirty="0" smtClean="0"/>
              <a:t> = 350 kV</a:t>
            </a:r>
          </a:p>
          <a:p>
            <a:pPr algn="ctr"/>
            <a:r>
              <a:rPr kumimoji="1" lang="en-US" altLang="ja-JP" dirty="0" smtClean="0"/>
              <a:t>Gap(H) = 200 mm</a:t>
            </a:r>
          </a:p>
          <a:p>
            <a:pPr algn="ctr"/>
            <a:r>
              <a:rPr lang="en-US" altLang="ja-JP" dirty="0" smtClean="0"/>
              <a:t>L</a:t>
            </a:r>
            <a:r>
              <a:rPr kumimoji="1" lang="en-US" altLang="ja-JP" dirty="0" smtClean="0"/>
              <a:t> (Z) = 1200 mm</a:t>
            </a:r>
          </a:p>
          <a:p>
            <a:pPr algn="ctr"/>
            <a:r>
              <a:rPr lang="en-US" altLang="ja-JP" dirty="0" smtClean="0"/>
              <a:t>W(V) = 400 mm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15100" y="4366260"/>
            <a:ext cx="1497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OEDO RFD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タイトル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388424" cy="692696"/>
          </a:xfrm>
        </p:spPr>
        <p:txBody>
          <a:bodyPr>
            <a:normAutofit fontScale="90000"/>
          </a:bodyPr>
          <a:lstStyle/>
          <a:p>
            <a:r>
              <a:rPr lang="en-US" altLang="ja-JP" b="1" u="sng" dirty="0" smtClean="0">
                <a:latin typeface="+mn-lt"/>
              </a:rPr>
              <a:t>O</a:t>
            </a:r>
            <a:r>
              <a:rPr lang="en-US" altLang="ja-JP" b="1" dirty="0" smtClean="0">
                <a:latin typeface="+mn-lt"/>
              </a:rPr>
              <a:t>ptimized </a:t>
            </a:r>
            <a:r>
              <a:rPr lang="en-US" altLang="ja-JP" b="1" u="sng" dirty="0" smtClean="0">
                <a:latin typeface="+mn-lt"/>
              </a:rPr>
              <a:t>E</a:t>
            </a:r>
            <a:r>
              <a:rPr lang="en-US" altLang="ja-JP" b="1" dirty="0" smtClean="0">
                <a:latin typeface="+mn-lt"/>
              </a:rPr>
              <a:t>nergy </a:t>
            </a:r>
            <a:r>
              <a:rPr lang="en-US" altLang="ja-JP" b="1" u="sng" dirty="0" smtClean="0">
                <a:latin typeface="+mn-lt"/>
              </a:rPr>
              <a:t>D</a:t>
            </a:r>
            <a:r>
              <a:rPr lang="en-US" altLang="ja-JP" b="1" dirty="0" smtClean="0">
                <a:latin typeface="+mn-lt"/>
              </a:rPr>
              <a:t>egrading</a:t>
            </a:r>
            <a:r>
              <a:rPr lang="ja-JP" altLang="en-US" b="1" dirty="0" smtClean="0">
                <a:latin typeface="+mn-lt"/>
              </a:rPr>
              <a:t> </a:t>
            </a:r>
            <a:r>
              <a:rPr lang="en-US" altLang="ja-JP" b="1" u="sng" dirty="0" smtClean="0">
                <a:latin typeface="+mn-lt"/>
              </a:rPr>
              <a:t>O</a:t>
            </a:r>
            <a:r>
              <a:rPr lang="en-US" altLang="ja-JP" b="1" dirty="0" smtClean="0">
                <a:latin typeface="+mn-lt"/>
              </a:rPr>
              <a:t>ptics </a:t>
            </a:r>
            <a:br>
              <a:rPr lang="en-US" altLang="ja-JP" b="1" dirty="0" smtClean="0">
                <a:latin typeface="+mn-lt"/>
              </a:rPr>
            </a:br>
            <a:r>
              <a:rPr lang="en-US" altLang="ja-JP" b="1" dirty="0" smtClean="0">
                <a:latin typeface="+mn-lt"/>
              </a:rPr>
              <a:t>for RI beams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22" name="日付プレースホルダー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21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86"/>
    </mc:Choice>
    <mc:Fallback>
      <p:transition spd="slow" advTm="5568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920880" cy="692696"/>
          </a:xfrm>
        </p:spPr>
        <p:txBody>
          <a:bodyPr>
            <a:normAutofit/>
          </a:bodyPr>
          <a:lstStyle/>
          <a:p>
            <a:r>
              <a:rPr kumimoji="1" lang="en-US" altLang="ja-JP" sz="3600" b="1" dirty="0" smtClean="0">
                <a:latin typeface="+mn-lt"/>
              </a:rPr>
              <a:t>OEDO</a:t>
            </a:r>
            <a:r>
              <a:rPr lang="ja-JP" altLang="en-US" sz="3600" b="1" dirty="0">
                <a:latin typeface="+mn-lt"/>
              </a:rPr>
              <a:t> </a:t>
            </a:r>
            <a:r>
              <a:rPr lang="en-US" altLang="ja-JP" sz="3600" b="1" dirty="0" smtClean="0">
                <a:latin typeface="+mn-lt"/>
              </a:rPr>
              <a:t>Beamline (Construction Site)</a:t>
            </a:r>
            <a:endParaRPr kumimoji="1" lang="ja-JP" altLang="en-US" sz="3600" b="1" dirty="0">
              <a:latin typeface="+mn-lt"/>
            </a:endParaRPr>
          </a:p>
        </p:txBody>
      </p:sp>
      <p:grpSp>
        <p:nvGrpSpPr>
          <p:cNvPr id="3" name="図形グループ 6"/>
          <p:cNvGrpSpPr/>
          <p:nvPr/>
        </p:nvGrpSpPr>
        <p:grpSpPr>
          <a:xfrm>
            <a:off x="276660" y="1125710"/>
            <a:ext cx="8688961" cy="5628775"/>
            <a:chOff x="276660" y="1101326"/>
            <a:chExt cx="8688961" cy="5628775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660" y="1101326"/>
              <a:ext cx="8688961" cy="5628775"/>
            </a:xfrm>
            <a:prstGeom prst="rect">
              <a:avLst/>
            </a:prstGeom>
          </p:spPr>
        </p:pic>
        <p:sp>
          <p:nvSpPr>
            <p:cNvPr id="10" name="正方形/長方形 9"/>
            <p:cNvSpPr/>
            <p:nvPr/>
          </p:nvSpPr>
          <p:spPr>
            <a:xfrm>
              <a:off x="276660" y="1106800"/>
              <a:ext cx="4286209" cy="1140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Oval 36"/>
          <p:cNvSpPr>
            <a:spLocks noChangeArrowheads="1"/>
          </p:cNvSpPr>
          <p:nvPr/>
        </p:nvSpPr>
        <p:spPr bwMode="auto">
          <a:xfrm rot="892702">
            <a:off x="6214066" y="4217459"/>
            <a:ext cx="1186619" cy="693084"/>
          </a:xfrm>
          <a:prstGeom prst="ellipse">
            <a:avLst/>
          </a:prstGeom>
          <a:solidFill>
            <a:srgbClr val="FF6549">
              <a:alpha val="45000"/>
            </a:srgbClr>
          </a:solidFill>
          <a:ln w="63500" cap="flat">
            <a:solidFill>
              <a:schemeClr val="tx2"/>
            </a:solidFill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>
              <a:defRPr/>
            </a:pPr>
            <a:endParaRPr lang="en-US" altLang="ja-JP" i="1" dirty="0">
              <a:solidFill>
                <a:srgbClr val="57576E"/>
              </a:solidFill>
            </a:endParaRPr>
          </a:p>
        </p:txBody>
      </p:sp>
      <p:sp>
        <p:nvSpPr>
          <p:cNvPr id="13" name="曲折矢印 12"/>
          <p:cNvSpPr/>
          <p:nvPr/>
        </p:nvSpPr>
        <p:spPr>
          <a:xfrm rot="5400000">
            <a:off x="4824751" y="2112488"/>
            <a:ext cx="3033136" cy="1666431"/>
          </a:xfrm>
          <a:prstGeom prst="bentArrow">
            <a:avLst>
              <a:gd name="adj1" fmla="val 19180"/>
              <a:gd name="adj2" fmla="val 23894"/>
              <a:gd name="adj3" fmla="val 25000"/>
              <a:gd name="adj4" fmla="val 43750"/>
            </a:avLst>
          </a:prstGeom>
          <a:solidFill>
            <a:schemeClr val="bg1">
              <a:alpha val="23000"/>
            </a:schemeClr>
          </a:solidFill>
          <a:ln w="381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 bwMode="auto">
          <a:xfrm>
            <a:off x="6084168" y="5646090"/>
            <a:ext cx="2965556" cy="769441"/>
          </a:xfrm>
          <a:prstGeom prst="rect">
            <a:avLst/>
          </a:prstGeom>
          <a:solidFill>
            <a:srgbClr val="FFFFBA"/>
          </a:solidFill>
          <a:ln w="381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defTabSz="914400"/>
            <a:r>
              <a:rPr lang="en-US" altLang="ja-JP" sz="2200" b="1" dirty="0" smtClean="0">
                <a:solidFill>
                  <a:srgbClr val="FF0000"/>
                </a:solidFill>
              </a:rPr>
              <a:t>Construction was </a:t>
            </a:r>
            <a:br>
              <a:rPr lang="en-US" altLang="ja-JP" sz="2200" b="1" dirty="0" smtClean="0">
                <a:solidFill>
                  <a:srgbClr val="FF0000"/>
                </a:solidFill>
              </a:rPr>
            </a:br>
            <a:r>
              <a:rPr lang="en-US" altLang="ja-JP" sz="2200" b="1" dirty="0" smtClean="0">
                <a:solidFill>
                  <a:srgbClr val="FF0000"/>
                </a:solidFill>
              </a:rPr>
              <a:t>completed in Mar 2017</a:t>
            </a:r>
            <a:endParaRPr lang="ja-JP" altLang="en-US" sz="2200" b="1" dirty="0" smtClean="0">
              <a:solidFill>
                <a:srgbClr val="FF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32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61"/>
    </mc:Choice>
    <mc:Fallback>
      <p:transition spd="slow" advTm="1836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吹き出し 5"/>
          <p:cNvSpPr/>
          <p:nvPr/>
        </p:nvSpPr>
        <p:spPr bwMode="auto">
          <a:xfrm>
            <a:off x="467544" y="692696"/>
            <a:ext cx="3406790" cy="2178000"/>
          </a:xfrm>
          <a:prstGeom prst="wedgeRoundRectCallout">
            <a:avLst>
              <a:gd name="adj1" fmla="val 19281"/>
              <a:gd name="adj2" fmla="val 65986"/>
              <a:gd name="adj3" fmla="val 16667"/>
            </a:avLst>
          </a:prstGeom>
          <a:ln>
            <a:solidFill>
              <a:srgbClr val="1472F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endParaRPr kumimoji="1" lang="ja-JP" altLang="en-US" sz="2400" dirty="0">
              <a:ea typeface="Arial Unicode MS" pitchFamily="50" charset="-128"/>
            </a:endParaRPr>
          </a:p>
        </p:txBody>
      </p:sp>
      <p:sp>
        <p:nvSpPr>
          <p:cNvPr id="7" name="テキスト ボックス 28"/>
          <p:cNvSpPr txBox="1">
            <a:spLocks noChangeArrowheads="1"/>
          </p:cNvSpPr>
          <p:nvPr/>
        </p:nvSpPr>
        <p:spPr bwMode="auto">
          <a:xfrm>
            <a:off x="4579659" y="2708920"/>
            <a:ext cx="882650" cy="3698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>
                <a:solidFill>
                  <a:srgbClr val="FF0000"/>
                </a:solidFill>
                <a:latin typeface="Arial" pitchFamily="34" charset="0"/>
              </a:rPr>
              <a:t>RF on</a:t>
            </a:r>
            <a:endParaRPr lang="ja-JP" altLang="en-US" sz="18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8" name="テキスト ボックス 29"/>
          <p:cNvSpPr txBox="1">
            <a:spLocks noChangeArrowheads="1"/>
          </p:cNvSpPr>
          <p:nvPr/>
        </p:nvSpPr>
        <p:spPr bwMode="auto">
          <a:xfrm>
            <a:off x="4600418" y="4642672"/>
            <a:ext cx="912812" cy="368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 dirty="0">
                <a:solidFill>
                  <a:srgbClr val="000000"/>
                </a:solidFill>
                <a:latin typeface="Arial" pitchFamily="34" charset="0"/>
              </a:rPr>
              <a:t>RF off</a:t>
            </a:r>
            <a:endParaRPr lang="ja-JP" alt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770519" y="1037548"/>
            <a:ext cx="0" cy="15837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1770519" y="2621253"/>
            <a:ext cx="1565721" cy="83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647440" y="683404"/>
                <a:ext cx="2602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440" y="683404"/>
                <a:ext cx="260264" cy="369332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25581" r="-23256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318491" y="2432501"/>
                <a:ext cx="2577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491" y="2432501"/>
                <a:ext cx="257763" cy="369332"/>
              </a:xfrm>
              <a:prstGeom prst="rect">
                <a:avLst/>
              </a:prstGeom>
              <a:blipFill rotWithShape="0">
                <a:blip r:embed="rId5" cstate="print"/>
                <a:stretch>
                  <a:fillRect l="-11628" r="-930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正方形/長方形 6"/>
          <p:cNvSpPr/>
          <p:nvPr/>
        </p:nvSpPr>
        <p:spPr bwMode="auto">
          <a:xfrm>
            <a:off x="1908632" y="1144481"/>
            <a:ext cx="1325271" cy="351819"/>
          </a:xfrm>
          <a:custGeom>
            <a:avLst/>
            <a:gdLst>
              <a:gd name="connsiteX0" fmla="*/ 0 w 1326440"/>
              <a:gd name="connsiteY0" fmla="*/ 0 h 144000"/>
              <a:gd name="connsiteX1" fmla="*/ 1326440 w 1326440"/>
              <a:gd name="connsiteY1" fmla="*/ 0 h 144000"/>
              <a:gd name="connsiteX2" fmla="*/ 1326440 w 1326440"/>
              <a:gd name="connsiteY2" fmla="*/ 144000 h 144000"/>
              <a:gd name="connsiteX3" fmla="*/ 0 w 1326440"/>
              <a:gd name="connsiteY3" fmla="*/ 144000 h 144000"/>
              <a:gd name="connsiteX4" fmla="*/ 0 w 1326440"/>
              <a:gd name="connsiteY4" fmla="*/ 0 h 144000"/>
              <a:gd name="connsiteX0" fmla="*/ 0 w 1326440"/>
              <a:gd name="connsiteY0" fmla="*/ 0 h 351819"/>
              <a:gd name="connsiteX1" fmla="*/ 1326440 w 1326440"/>
              <a:gd name="connsiteY1" fmla="*/ 0 h 351819"/>
              <a:gd name="connsiteX2" fmla="*/ 1322284 w 1326440"/>
              <a:gd name="connsiteY2" fmla="*/ 351819 h 351819"/>
              <a:gd name="connsiteX3" fmla="*/ 0 w 1326440"/>
              <a:gd name="connsiteY3" fmla="*/ 144000 h 351819"/>
              <a:gd name="connsiteX4" fmla="*/ 0 w 1326440"/>
              <a:gd name="connsiteY4" fmla="*/ 0 h 351819"/>
              <a:gd name="connsiteX0" fmla="*/ 0 w 1322287"/>
              <a:gd name="connsiteY0" fmla="*/ 0 h 351819"/>
              <a:gd name="connsiteX1" fmla="*/ 964836 w 1322287"/>
              <a:gd name="connsiteY1" fmla="*/ 137160 h 351819"/>
              <a:gd name="connsiteX2" fmla="*/ 1322284 w 1322287"/>
              <a:gd name="connsiteY2" fmla="*/ 351819 h 351819"/>
              <a:gd name="connsiteX3" fmla="*/ 0 w 1322287"/>
              <a:gd name="connsiteY3" fmla="*/ 144000 h 351819"/>
              <a:gd name="connsiteX4" fmla="*/ 0 w 1322287"/>
              <a:gd name="connsiteY4" fmla="*/ 0 h 351819"/>
              <a:gd name="connsiteX0" fmla="*/ 0 w 1322468"/>
              <a:gd name="connsiteY0" fmla="*/ 0 h 351819"/>
              <a:gd name="connsiteX1" fmla="*/ 1318127 w 1322468"/>
              <a:gd name="connsiteY1" fmla="*/ 211975 h 351819"/>
              <a:gd name="connsiteX2" fmla="*/ 1322284 w 1322468"/>
              <a:gd name="connsiteY2" fmla="*/ 351819 h 351819"/>
              <a:gd name="connsiteX3" fmla="*/ 0 w 1322468"/>
              <a:gd name="connsiteY3" fmla="*/ 144000 h 351819"/>
              <a:gd name="connsiteX4" fmla="*/ 0 w 1322468"/>
              <a:gd name="connsiteY4" fmla="*/ 0 h 351819"/>
              <a:gd name="connsiteX0" fmla="*/ 0 w 1537202"/>
              <a:gd name="connsiteY0" fmla="*/ 0 h 351819"/>
              <a:gd name="connsiteX1" fmla="*/ 1537202 w 1537202"/>
              <a:gd name="connsiteY1" fmla="*/ 164350 h 351819"/>
              <a:gd name="connsiteX2" fmla="*/ 1322284 w 1537202"/>
              <a:gd name="connsiteY2" fmla="*/ 351819 h 351819"/>
              <a:gd name="connsiteX3" fmla="*/ 0 w 1537202"/>
              <a:gd name="connsiteY3" fmla="*/ 144000 h 351819"/>
              <a:gd name="connsiteX4" fmla="*/ 0 w 1537202"/>
              <a:gd name="connsiteY4" fmla="*/ 0 h 351819"/>
              <a:gd name="connsiteX0" fmla="*/ 0 w 1322890"/>
              <a:gd name="connsiteY0" fmla="*/ 0 h 351819"/>
              <a:gd name="connsiteX1" fmla="*/ 1322890 w 1322890"/>
              <a:gd name="connsiteY1" fmla="*/ 233407 h 351819"/>
              <a:gd name="connsiteX2" fmla="*/ 1322284 w 1322890"/>
              <a:gd name="connsiteY2" fmla="*/ 351819 h 351819"/>
              <a:gd name="connsiteX3" fmla="*/ 0 w 1322890"/>
              <a:gd name="connsiteY3" fmla="*/ 144000 h 351819"/>
              <a:gd name="connsiteX4" fmla="*/ 0 w 1322890"/>
              <a:gd name="connsiteY4" fmla="*/ 0 h 351819"/>
              <a:gd name="connsiteX0" fmla="*/ 0 w 1325271"/>
              <a:gd name="connsiteY0" fmla="*/ 0 h 351819"/>
              <a:gd name="connsiteX1" fmla="*/ 1325271 w 1325271"/>
              <a:gd name="connsiteY1" fmla="*/ 214357 h 351819"/>
              <a:gd name="connsiteX2" fmla="*/ 1322284 w 1325271"/>
              <a:gd name="connsiteY2" fmla="*/ 351819 h 351819"/>
              <a:gd name="connsiteX3" fmla="*/ 0 w 1325271"/>
              <a:gd name="connsiteY3" fmla="*/ 144000 h 351819"/>
              <a:gd name="connsiteX4" fmla="*/ 0 w 1325271"/>
              <a:gd name="connsiteY4" fmla="*/ 0 h 35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271" h="351819">
                <a:moveTo>
                  <a:pt x="0" y="0"/>
                </a:moveTo>
                <a:lnTo>
                  <a:pt x="1325271" y="214357"/>
                </a:lnTo>
                <a:cubicBezTo>
                  <a:pt x="1323886" y="331630"/>
                  <a:pt x="1323669" y="234546"/>
                  <a:pt x="1322284" y="351819"/>
                </a:cubicBez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5600">
                <a:srgbClr val="00B0F0"/>
              </a:gs>
              <a:gs pos="27000">
                <a:srgbClr val="FFC000"/>
              </a:gs>
              <a:gs pos="50000">
                <a:srgbClr val="3EFF3E"/>
              </a:gs>
              <a:gs pos="0">
                <a:srgbClr val="FC0000"/>
              </a:gs>
              <a:gs pos="100000">
                <a:srgbClr val="0101FC"/>
              </a:gs>
            </a:gsLst>
            <a:lin ang="0" scaled="1"/>
            <a:tileRect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kumimoji="1" lang="ja-JP" altLang="en-US" sz="2400" dirty="0">
              <a:ea typeface="Arial Unicode MS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1912473" y="2189205"/>
            <a:ext cx="1326440" cy="144000"/>
          </a:xfrm>
          <a:prstGeom prst="rect">
            <a:avLst/>
          </a:prstGeom>
          <a:solidFill>
            <a:srgbClr val="FFC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kumimoji="1" lang="ja-JP" altLang="en-US" sz="2400" dirty="0">
              <a:ea typeface="Arial Unicode MS" pitchFamily="50" charset="-128"/>
            </a:endParaRPr>
          </a:p>
        </p:txBody>
      </p:sp>
      <p:sp>
        <p:nvSpPr>
          <p:cNvPr id="15" name="テキスト ボックス 2"/>
          <p:cNvSpPr txBox="1">
            <a:spLocks noChangeArrowheads="1"/>
          </p:cNvSpPr>
          <p:nvPr/>
        </p:nvSpPr>
        <p:spPr bwMode="auto">
          <a:xfrm>
            <a:off x="582960" y="1556792"/>
            <a:ext cx="1828800" cy="338540"/>
          </a:xfrm>
          <a:prstGeom prst="rect">
            <a:avLst/>
          </a:prstGeom>
          <a:solidFill>
            <a:schemeClr val="bg1"/>
          </a:solidFill>
          <a:ln w="28575">
            <a:solidFill>
              <a:srgbClr val="009E47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Energy degrader</a:t>
            </a:r>
            <a:endParaRPr lang="ja-JP" altLang="en-US" sz="16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953123" y="2081700"/>
                <a:ext cx="6045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ja-JP" alt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23" y="2081700"/>
                <a:ext cx="604589" cy="369332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l="-11000" r="-4000" b="-344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187624" y="1123072"/>
                <a:ext cx="2602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123072"/>
                <a:ext cx="260264" cy="369332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l="-25581" r="-23256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コネクタ 17"/>
          <p:cNvCxnSpPr/>
          <p:nvPr/>
        </p:nvCxnSpPr>
        <p:spPr>
          <a:xfrm>
            <a:off x="1599576" y="2261800"/>
            <a:ext cx="180020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595385" y="1318653"/>
            <a:ext cx="180020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角丸四角形吹き出し 19"/>
          <p:cNvSpPr/>
          <p:nvPr/>
        </p:nvSpPr>
        <p:spPr bwMode="auto">
          <a:xfrm>
            <a:off x="4119563" y="692696"/>
            <a:ext cx="4484886" cy="1908000"/>
          </a:xfrm>
          <a:prstGeom prst="wedgeRoundRectCallout">
            <a:avLst>
              <a:gd name="adj1" fmla="val -29406"/>
              <a:gd name="adj2" fmla="val 60389"/>
              <a:gd name="adj3" fmla="val 16667"/>
            </a:avLst>
          </a:prstGeom>
          <a:ln>
            <a:solidFill>
              <a:srgbClr val="1472F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endParaRPr kumimoji="1" lang="ja-JP" altLang="en-US" sz="2400" dirty="0">
              <a:ea typeface="Arial Unicode MS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441168" y="4005064"/>
                <a:ext cx="613437" cy="915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68" y="4005064"/>
                <a:ext cx="613437" cy="915251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467544" y="5898125"/>
                <a:ext cx="613437" cy="915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898125"/>
                <a:ext cx="613437" cy="915251"/>
              </a:xfrm>
              <a:prstGeom prst="rect">
                <a:avLst/>
              </a:prstGeom>
              <a:blipFill rotWithShape="0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矢印コネクタ 22"/>
          <p:cNvCxnSpPr/>
          <p:nvPr/>
        </p:nvCxnSpPr>
        <p:spPr>
          <a:xfrm flipV="1">
            <a:off x="4610894" y="979364"/>
            <a:ext cx="4744" cy="13513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4597889" y="2330724"/>
            <a:ext cx="1565721" cy="83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4523495" y="663308"/>
                <a:ext cx="2142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495" y="663308"/>
                <a:ext cx="214289" cy="369332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 l="-22857" r="-22857" b="-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6131764" y="2146141"/>
                <a:ext cx="2577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764" y="2146141"/>
                <a:ext cx="257763" cy="369332"/>
              </a:xfrm>
              <a:prstGeom prst="rect">
                <a:avLst/>
              </a:prstGeom>
              <a:blipFill rotWithShape="0">
                <a:blip r:embed="rId11" cstate="print"/>
                <a:stretch>
                  <a:fillRect l="-14286" r="-95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正方形/長方形 26"/>
          <p:cNvSpPr/>
          <p:nvPr/>
        </p:nvSpPr>
        <p:spPr bwMode="auto">
          <a:xfrm>
            <a:off x="7461845" y="1364177"/>
            <a:ext cx="144000" cy="648000"/>
          </a:xfrm>
          <a:prstGeom prst="rect">
            <a:avLst/>
          </a:prstGeom>
          <a:solidFill>
            <a:srgbClr val="FFC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kumimoji="1" lang="ja-JP" altLang="en-US" sz="2400" dirty="0">
              <a:ea typeface="Arial Unicode MS" pitchFamily="50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 flipV="1">
            <a:off x="6877355" y="979131"/>
            <a:ext cx="4744" cy="13513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V="1">
            <a:off x="6864350" y="2330491"/>
            <a:ext cx="1353996" cy="83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6789956" y="663075"/>
                <a:ext cx="2142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956" y="663075"/>
                <a:ext cx="214289" cy="369332"/>
              </a:xfrm>
              <a:prstGeom prst="rect">
                <a:avLst/>
              </a:prstGeom>
              <a:blipFill rotWithShape="0">
                <a:blip r:embed="rId12" cstate="print"/>
                <a:stretch>
                  <a:fillRect l="-25714" r="-20000" b="-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8202669" y="2145908"/>
                <a:ext cx="2577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669" y="2145908"/>
                <a:ext cx="257763" cy="369332"/>
              </a:xfrm>
              <a:prstGeom prst="rect">
                <a:avLst/>
              </a:prstGeom>
              <a:blipFill rotWithShape="0">
                <a:blip r:embed="rId13" cstate="print"/>
                <a:stretch>
                  <a:fillRect l="-14286" r="-95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コネクタ 31"/>
          <p:cNvCxnSpPr/>
          <p:nvPr/>
        </p:nvCxnSpPr>
        <p:spPr>
          <a:xfrm flipH="1">
            <a:off x="7532661" y="1144245"/>
            <a:ext cx="6525" cy="1334853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6711156" y="1940346"/>
            <a:ext cx="1507190" cy="975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6706965" y="1386965"/>
            <a:ext cx="1511381" cy="1299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右矢印 18"/>
          <p:cNvSpPr>
            <a:spLocks noChangeArrowheads="1"/>
          </p:cNvSpPr>
          <p:nvPr/>
        </p:nvSpPr>
        <p:spPr bwMode="auto">
          <a:xfrm>
            <a:off x="6084168" y="1537422"/>
            <a:ext cx="673909" cy="4238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E47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ja-JP" altLang="en-US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テキスト ボックス 5"/>
          <p:cNvSpPr txBox="1">
            <a:spLocks noChangeArrowheads="1"/>
          </p:cNvSpPr>
          <p:nvPr/>
        </p:nvSpPr>
        <p:spPr bwMode="auto">
          <a:xfrm>
            <a:off x="4894572" y="739142"/>
            <a:ext cx="531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RF</a:t>
            </a:r>
            <a:endParaRPr lang="ja-JP" altLang="en-US" sz="1800" dirty="0">
              <a:solidFill>
                <a:srgbClr val="FF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 flipV="1">
            <a:off x="7386544" y="2457440"/>
            <a:ext cx="312831" cy="1578"/>
          </a:xfrm>
          <a:prstGeom prst="straightConnector1">
            <a:avLst/>
          </a:prstGeom>
          <a:ln w="38100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7375655" y="3313559"/>
                <a:ext cx="979692" cy="1004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kumimoji="1" lang="ja-JP" altLang="en-US" sz="24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655" y="3313559"/>
                <a:ext cx="979692" cy="1004699"/>
              </a:xfrm>
              <a:prstGeom prst="rect">
                <a:avLst/>
              </a:prstGeom>
              <a:blipFill rotWithShape="0">
                <a:blip r:embed="rId1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7442505" y="5254794"/>
                <a:ext cx="979692" cy="976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kumimoji="1" lang="ja-JP" altLang="en-US" sz="24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505" y="5254794"/>
                <a:ext cx="979692" cy="976614"/>
              </a:xfrm>
              <a:prstGeom prst="rect">
                <a:avLst/>
              </a:prstGeom>
              <a:blipFill rotWithShape="0">
                <a:blip r:embed="rId1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線コネクタ 39"/>
          <p:cNvCxnSpPr/>
          <p:nvPr/>
        </p:nvCxnSpPr>
        <p:spPr>
          <a:xfrm flipH="1">
            <a:off x="2566390" y="980728"/>
            <a:ext cx="5437" cy="172819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右矢印 4"/>
          <p:cNvSpPr>
            <a:spLocks noChangeArrowheads="1"/>
          </p:cNvSpPr>
          <p:nvPr/>
        </p:nvSpPr>
        <p:spPr bwMode="auto">
          <a:xfrm rot="5400000">
            <a:off x="2195624" y="1603268"/>
            <a:ext cx="747039" cy="4248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E47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ja-JP" altLang="en-US" b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2" name="直線矢印コネクタ 41"/>
          <p:cNvCxnSpPr/>
          <p:nvPr/>
        </p:nvCxnSpPr>
        <p:spPr>
          <a:xfrm>
            <a:off x="1907704" y="2479607"/>
            <a:ext cx="1326199" cy="0"/>
          </a:xfrm>
          <a:prstGeom prst="straightConnector1">
            <a:avLst/>
          </a:prstGeom>
          <a:ln w="38100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/>
              <p:cNvSpPr txBox="1"/>
              <p:nvPr/>
            </p:nvSpPr>
            <p:spPr>
              <a:xfrm>
                <a:off x="2346137" y="2267580"/>
                <a:ext cx="4405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3" name="テキスト ボックス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137" y="2267580"/>
                <a:ext cx="440505" cy="369332"/>
              </a:xfrm>
              <a:prstGeom prst="rect">
                <a:avLst/>
              </a:prstGeom>
              <a:blipFill rotWithShape="0">
                <a:blip r:embed="rId16" cstate="print"/>
                <a:stretch>
                  <a:fillRect l="-15278" r="-5556" b="-49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7407085" y="2286920"/>
                <a:ext cx="3286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085" y="2286920"/>
                <a:ext cx="328615" cy="369332"/>
              </a:xfrm>
              <a:prstGeom prst="rect">
                <a:avLst/>
              </a:prstGeom>
              <a:blipFill rotWithShape="0">
                <a:blip r:embed="rId17" cstate="print"/>
                <a:stretch>
                  <a:fillRect l="-22222" t="-1639" r="-24074" b="-98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右矢印 44"/>
          <p:cNvSpPr/>
          <p:nvPr/>
        </p:nvSpPr>
        <p:spPr bwMode="auto">
          <a:xfrm>
            <a:off x="4849907" y="1089225"/>
            <a:ext cx="514181" cy="180000"/>
          </a:xfrm>
          <a:prstGeom prst="rightArrow">
            <a:avLst/>
          </a:prstGeom>
          <a:solidFill>
            <a:srgbClr val="00B0F0">
              <a:alpha val="7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kumimoji="1" lang="ja-JP" altLang="en-US" sz="2400" dirty="0">
              <a:ea typeface="Arial Unicode MS" pitchFamily="50" charset="-128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5039796" y="1388432"/>
            <a:ext cx="319764" cy="180000"/>
          </a:xfrm>
          <a:prstGeom prst="rightArrow">
            <a:avLst/>
          </a:prstGeom>
          <a:solidFill>
            <a:srgbClr val="00B0F0">
              <a:alpha val="7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kumimoji="1" lang="ja-JP" altLang="en-US" sz="2400" dirty="0">
              <a:ea typeface="Arial Unicode MS" pitchFamily="50" charset="-128"/>
            </a:endParaRPr>
          </a:p>
        </p:txBody>
      </p:sp>
      <p:sp>
        <p:nvSpPr>
          <p:cNvPr id="47" name="右矢印 46"/>
          <p:cNvSpPr/>
          <p:nvPr/>
        </p:nvSpPr>
        <p:spPr bwMode="auto">
          <a:xfrm rot="10800000">
            <a:off x="5361972" y="1814798"/>
            <a:ext cx="313971" cy="180000"/>
          </a:xfrm>
          <a:prstGeom prst="rightArrow">
            <a:avLst/>
          </a:prstGeom>
          <a:solidFill>
            <a:srgbClr val="00B0F0">
              <a:alpha val="7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kumimoji="1" lang="ja-JP" altLang="en-US" sz="2400" dirty="0">
              <a:ea typeface="Arial Unicode MS" pitchFamily="50" charset="-128"/>
            </a:endParaRPr>
          </a:p>
        </p:txBody>
      </p:sp>
      <p:sp>
        <p:nvSpPr>
          <p:cNvPr id="48" name="右矢印 47"/>
          <p:cNvSpPr/>
          <p:nvPr/>
        </p:nvSpPr>
        <p:spPr bwMode="auto">
          <a:xfrm rot="10800000">
            <a:off x="5349192" y="2055202"/>
            <a:ext cx="512813" cy="180000"/>
          </a:xfrm>
          <a:prstGeom prst="rightArrow">
            <a:avLst/>
          </a:prstGeom>
          <a:solidFill>
            <a:srgbClr val="00B0F0">
              <a:alpha val="7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kumimoji="1" lang="ja-JP" altLang="en-US" sz="2400" dirty="0">
              <a:ea typeface="Arial Unicode MS" pitchFamily="50" charset="-128"/>
            </a:endParaRPr>
          </a:p>
        </p:txBody>
      </p:sp>
      <p:sp>
        <p:nvSpPr>
          <p:cNvPr id="49" name="正方形/長方形 52"/>
          <p:cNvSpPr/>
          <p:nvPr/>
        </p:nvSpPr>
        <p:spPr bwMode="auto">
          <a:xfrm>
            <a:off x="4976184" y="1369343"/>
            <a:ext cx="766544" cy="648000"/>
          </a:xfrm>
          <a:custGeom>
            <a:avLst/>
            <a:gdLst>
              <a:gd name="connsiteX0" fmla="*/ 0 w 1326440"/>
              <a:gd name="connsiteY0" fmla="*/ 0 h 144000"/>
              <a:gd name="connsiteX1" fmla="*/ 1326440 w 1326440"/>
              <a:gd name="connsiteY1" fmla="*/ 0 h 144000"/>
              <a:gd name="connsiteX2" fmla="*/ 1326440 w 1326440"/>
              <a:gd name="connsiteY2" fmla="*/ 144000 h 144000"/>
              <a:gd name="connsiteX3" fmla="*/ 0 w 1326440"/>
              <a:gd name="connsiteY3" fmla="*/ 144000 h 144000"/>
              <a:gd name="connsiteX4" fmla="*/ 0 w 1326440"/>
              <a:gd name="connsiteY4" fmla="*/ 0 h 144000"/>
              <a:gd name="connsiteX0" fmla="*/ 6578 w 1326440"/>
              <a:gd name="connsiteY0" fmla="*/ 0 h 857758"/>
              <a:gd name="connsiteX1" fmla="*/ 1326440 w 1326440"/>
              <a:gd name="connsiteY1" fmla="*/ 713758 h 857758"/>
              <a:gd name="connsiteX2" fmla="*/ 1326440 w 1326440"/>
              <a:gd name="connsiteY2" fmla="*/ 857758 h 857758"/>
              <a:gd name="connsiteX3" fmla="*/ 0 w 1326440"/>
              <a:gd name="connsiteY3" fmla="*/ 857758 h 857758"/>
              <a:gd name="connsiteX4" fmla="*/ 6578 w 1326440"/>
              <a:gd name="connsiteY4" fmla="*/ 0 h 857758"/>
              <a:gd name="connsiteX0" fmla="*/ 10 w 1319872"/>
              <a:gd name="connsiteY0" fmla="*/ 543 h 858301"/>
              <a:gd name="connsiteX1" fmla="*/ 1319872 w 1319872"/>
              <a:gd name="connsiteY1" fmla="*/ 714301 h 858301"/>
              <a:gd name="connsiteX2" fmla="*/ 1319872 w 1319872"/>
              <a:gd name="connsiteY2" fmla="*/ 858301 h 858301"/>
              <a:gd name="connsiteX3" fmla="*/ 374980 w 1319872"/>
              <a:gd name="connsiteY3" fmla="*/ 95205 h 858301"/>
              <a:gd name="connsiteX4" fmla="*/ 10 w 1319872"/>
              <a:gd name="connsiteY4" fmla="*/ 543 h 858301"/>
              <a:gd name="connsiteX0" fmla="*/ 633 w 1320495"/>
              <a:gd name="connsiteY0" fmla="*/ 0 h 857758"/>
              <a:gd name="connsiteX1" fmla="*/ 1320495 w 1320495"/>
              <a:gd name="connsiteY1" fmla="*/ 713758 h 857758"/>
              <a:gd name="connsiteX2" fmla="*/ 1320495 w 1320495"/>
              <a:gd name="connsiteY2" fmla="*/ 857758 h 857758"/>
              <a:gd name="connsiteX3" fmla="*/ 633 w 1320495"/>
              <a:gd name="connsiteY3" fmla="*/ 147289 h 857758"/>
              <a:gd name="connsiteX4" fmla="*/ 633 w 1320495"/>
              <a:gd name="connsiteY4" fmla="*/ 0 h 85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495" h="857758">
                <a:moveTo>
                  <a:pt x="633" y="0"/>
                </a:moveTo>
                <a:lnTo>
                  <a:pt x="1320495" y="713758"/>
                </a:lnTo>
                <a:lnTo>
                  <a:pt x="1320495" y="857758"/>
                </a:lnTo>
                <a:lnTo>
                  <a:pt x="633" y="147289"/>
                </a:lnTo>
                <a:cubicBezTo>
                  <a:pt x="2826" y="-138630"/>
                  <a:pt x="-1560" y="285919"/>
                  <a:pt x="633" y="0"/>
                </a:cubicBezTo>
                <a:close/>
              </a:path>
            </a:pathLst>
          </a:custGeom>
          <a:solidFill>
            <a:srgbClr val="FFC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kumimoji="1" lang="ja-JP" altLang="en-US" sz="2400" dirty="0">
              <a:ea typeface="Arial Unicode MS" pitchFamily="50" charset="-128"/>
            </a:endParaRPr>
          </a:p>
        </p:txBody>
      </p:sp>
      <p:sp>
        <p:nvSpPr>
          <p:cNvPr id="50" name="フリーフォーム 49"/>
          <p:cNvSpPr/>
          <p:nvPr/>
        </p:nvSpPr>
        <p:spPr bwMode="auto">
          <a:xfrm>
            <a:off x="4804336" y="1028700"/>
            <a:ext cx="1090422" cy="1314450"/>
          </a:xfrm>
          <a:custGeom>
            <a:avLst/>
            <a:gdLst>
              <a:gd name="connsiteX0" fmla="*/ 158189 w 1161594"/>
              <a:gd name="connsiteY0" fmla="*/ 0 h 1257300"/>
              <a:gd name="connsiteX1" fmla="*/ 5789 w 1161594"/>
              <a:gd name="connsiteY1" fmla="*/ 114300 h 1257300"/>
              <a:gd name="connsiteX2" fmla="*/ 53414 w 1161594"/>
              <a:gd name="connsiteY2" fmla="*/ 295275 h 1257300"/>
              <a:gd name="connsiteX3" fmla="*/ 253439 w 1161594"/>
              <a:gd name="connsiteY3" fmla="*/ 457200 h 1257300"/>
              <a:gd name="connsiteX4" fmla="*/ 1015439 w 1161594"/>
              <a:gd name="connsiteY4" fmla="*/ 990600 h 1257300"/>
              <a:gd name="connsiteX5" fmla="*/ 1158314 w 1161594"/>
              <a:gd name="connsiteY5" fmla="*/ 1123950 h 1257300"/>
              <a:gd name="connsiteX6" fmla="*/ 958289 w 1161594"/>
              <a:gd name="connsiteY6" fmla="*/ 1257300 h 1257300"/>
              <a:gd name="connsiteX0" fmla="*/ 158189 w 1089417"/>
              <a:gd name="connsiteY0" fmla="*/ 0 h 1257300"/>
              <a:gd name="connsiteX1" fmla="*/ 5789 w 1089417"/>
              <a:gd name="connsiteY1" fmla="*/ 114300 h 1257300"/>
              <a:gd name="connsiteX2" fmla="*/ 53414 w 1089417"/>
              <a:gd name="connsiteY2" fmla="*/ 295275 h 1257300"/>
              <a:gd name="connsiteX3" fmla="*/ 253439 w 1089417"/>
              <a:gd name="connsiteY3" fmla="*/ 457200 h 1257300"/>
              <a:gd name="connsiteX4" fmla="*/ 1015439 w 1089417"/>
              <a:gd name="connsiteY4" fmla="*/ 990600 h 1257300"/>
              <a:gd name="connsiteX5" fmla="*/ 1053539 w 1089417"/>
              <a:gd name="connsiteY5" fmla="*/ 1219200 h 1257300"/>
              <a:gd name="connsiteX6" fmla="*/ 958289 w 1089417"/>
              <a:gd name="connsiteY6" fmla="*/ 1257300 h 1257300"/>
              <a:gd name="connsiteX0" fmla="*/ 158189 w 1090422"/>
              <a:gd name="connsiteY0" fmla="*/ 0 h 1314450"/>
              <a:gd name="connsiteX1" fmla="*/ 5789 w 1090422"/>
              <a:gd name="connsiteY1" fmla="*/ 114300 h 1314450"/>
              <a:gd name="connsiteX2" fmla="*/ 53414 w 1090422"/>
              <a:gd name="connsiteY2" fmla="*/ 295275 h 1314450"/>
              <a:gd name="connsiteX3" fmla="*/ 253439 w 1090422"/>
              <a:gd name="connsiteY3" fmla="*/ 457200 h 1314450"/>
              <a:gd name="connsiteX4" fmla="*/ 1015439 w 1090422"/>
              <a:gd name="connsiteY4" fmla="*/ 990600 h 1314450"/>
              <a:gd name="connsiteX5" fmla="*/ 1053539 w 1090422"/>
              <a:gd name="connsiteY5" fmla="*/ 1219200 h 1314450"/>
              <a:gd name="connsiteX6" fmla="*/ 939239 w 1090422"/>
              <a:gd name="connsiteY6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0422" h="1314450">
                <a:moveTo>
                  <a:pt x="158189" y="0"/>
                </a:moveTo>
                <a:cubicBezTo>
                  <a:pt x="90720" y="32544"/>
                  <a:pt x="23251" y="65088"/>
                  <a:pt x="5789" y="114300"/>
                </a:cubicBezTo>
                <a:cubicBezTo>
                  <a:pt x="-11673" y="163512"/>
                  <a:pt x="12139" y="238125"/>
                  <a:pt x="53414" y="295275"/>
                </a:cubicBezTo>
                <a:cubicBezTo>
                  <a:pt x="94689" y="352425"/>
                  <a:pt x="93102" y="341313"/>
                  <a:pt x="253439" y="457200"/>
                </a:cubicBezTo>
                <a:cubicBezTo>
                  <a:pt x="413776" y="573087"/>
                  <a:pt x="882089" y="863600"/>
                  <a:pt x="1015439" y="990600"/>
                </a:cubicBezTo>
                <a:cubicBezTo>
                  <a:pt x="1148789" y="1117600"/>
                  <a:pt x="1066239" y="1165225"/>
                  <a:pt x="1053539" y="1219200"/>
                </a:cubicBezTo>
                <a:cubicBezTo>
                  <a:pt x="1040839" y="1273175"/>
                  <a:pt x="953526" y="1281113"/>
                  <a:pt x="939239" y="131445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" name="直線コネクタ 50"/>
          <p:cNvCxnSpPr/>
          <p:nvPr/>
        </p:nvCxnSpPr>
        <p:spPr>
          <a:xfrm>
            <a:off x="4440504" y="1431826"/>
            <a:ext cx="180020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4444695" y="1950104"/>
            <a:ext cx="180020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flipH="1">
            <a:off x="5357563" y="1144478"/>
            <a:ext cx="6525" cy="1334853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4940771" y="2474232"/>
            <a:ext cx="801957" cy="4334"/>
          </a:xfrm>
          <a:prstGeom prst="straightConnector1">
            <a:avLst/>
          </a:prstGeom>
          <a:ln w="38100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/>
              <p:cNvSpPr txBox="1"/>
              <p:nvPr/>
            </p:nvSpPr>
            <p:spPr>
              <a:xfrm>
                <a:off x="5146436" y="2276872"/>
                <a:ext cx="4421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5" name="テキスト ボックス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436" y="2276872"/>
                <a:ext cx="442108" cy="369332"/>
              </a:xfrm>
              <a:prstGeom prst="rect">
                <a:avLst/>
              </a:prstGeom>
              <a:blipFill rotWithShape="0">
                <a:blip r:embed="rId18" cstate="print"/>
                <a:stretch>
                  <a:fillRect l="-13699" r="-5479"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テキスト ボックス 13"/>
          <p:cNvSpPr txBox="1">
            <a:spLocks noChangeArrowheads="1"/>
          </p:cNvSpPr>
          <p:nvPr/>
        </p:nvSpPr>
        <p:spPr bwMode="auto">
          <a:xfrm>
            <a:off x="5615130" y="910116"/>
            <a:ext cx="1105967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9E47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RF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Deflector </a:t>
            </a:r>
            <a:endParaRPr lang="ja-JP" altLang="en-US" sz="16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3070860"/>
            <a:ext cx="6438900" cy="1592580"/>
          </a:xfrm>
          <a:prstGeom prst="rect">
            <a:avLst/>
          </a:prstGeom>
        </p:spPr>
      </p:pic>
      <p:pic>
        <p:nvPicPr>
          <p:cNvPr id="58" name="図 57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1" y="4961203"/>
            <a:ext cx="6440400" cy="1591200"/>
          </a:xfrm>
          <a:prstGeom prst="rect">
            <a:avLst/>
          </a:prstGeom>
        </p:spPr>
      </p:pic>
      <p:sp>
        <p:nvSpPr>
          <p:cNvPr id="59" name="テキスト ボックス 58"/>
          <p:cNvSpPr txBox="1"/>
          <p:nvPr/>
        </p:nvSpPr>
        <p:spPr>
          <a:xfrm>
            <a:off x="2774868" y="0"/>
            <a:ext cx="3602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Principle of OEDO</a:t>
            </a:r>
            <a:endParaRPr kumimoji="1" lang="ja-JP" altLang="en-US" sz="3600" b="1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  <p:grpSp>
        <p:nvGrpSpPr>
          <p:cNvPr id="60" name="グループ化 59"/>
          <p:cNvGrpSpPr/>
          <p:nvPr/>
        </p:nvGrpSpPr>
        <p:grpSpPr>
          <a:xfrm>
            <a:off x="703280" y="1813080"/>
            <a:ext cx="3456384" cy="1861099"/>
            <a:chOff x="703280" y="1813080"/>
            <a:chExt cx="3456384" cy="1861099"/>
          </a:xfrm>
        </p:grpSpPr>
        <p:sp>
          <p:nvSpPr>
            <p:cNvPr id="62" name="角丸四角形 61"/>
            <p:cNvSpPr/>
            <p:nvPr/>
          </p:nvSpPr>
          <p:spPr>
            <a:xfrm>
              <a:off x="703280" y="1813080"/>
              <a:ext cx="3456384" cy="186109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862657" y="1859240"/>
              <a:ext cx="30459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#131 Study of performance of </a:t>
              </a:r>
            </a:p>
            <a:p>
              <a:r>
                <a:rPr lang="en-US" altLang="ja-JP" dirty="0" smtClean="0"/>
                <a:t>OEDO beam line</a:t>
              </a:r>
            </a:p>
            <a:p>
              <a:r>
                <a:rPr kumimoji="1" lang="en-US" altLang="ja-JP" dirty="0" smtClean="0"/>
                <a:t>J.W. Hwang et el., </a:t>
              </a:r>
              <a:endParaRPr kumimoji="1" lang="ja-JP" altLang="en-US" dirty="0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955599" y="2766745"/>
              <a:ext cx="286007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 smtClean="0">
                  <a:solidFill>
                    <a:srgbClr val="FF0000"/>
                  </a:solidFill>
                </a:rPr>
                <a:t>Don’t miss it</a:t>
              </a:r>
              <a:endParaRPr kumimoji="1" lang="ja-JP" altLang="en-US" sz="4000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597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22"/>
    </mc:Choice>
    <mc:Fallback>
      <p:transition spd="slow" advTm="84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6864" cy="72008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(</a:t>
            </a:r>
            <a:r>
              <a:rPr kumimoji="1" lang="en-US" altLang="ja-JP" b="1" dirty="0" err="1" smtClean="0"/>
              <a:t>n,</a:t>
            </a:r>
            <a:r>
              <a:rPr kumimoji="1" lang="en-US" altLang="ja-JP" b="1" dirty="0" err="1" smtClean="0">
                <a:latin typeface="Symbol" panose="05050102010706020507" pitchFamily="18" charset="2"/>
              </a:rPr>
              <a:t>g</a:t>
            </a:r>
            <a:r>
              <a:rPr lang="en-US" altLang="ja-JP" b="1" dirty="0"/>
              <a:t>) vs. (</a:t>
            </a:r>
            <a:r>
              <a:rPr lang="en-US" altLang="ja-JP" b="1" dirty="0" err="1"/>
              <a:t>d,p</a:t>
            </a:r>
            <a:r>
              <a:rPr lang="en-US" altLang="ja-JP" b="1" dirty="0"/>
              <a:t>) </a:t>
            </a:r>
            <a:endParaRPr kumimoji="1" lang="ja-JP" altLang="en-US" b="1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7598" y="1484784"/>
            <a:ext cx="35038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2951820" y="3584383"/>
            <a:ext cx="3312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G. </a:t>
            </a:r>
            <a:r>
              <a:rPr kumimoji="1" lang="en-US" altLang="ja-JP" sz="1400" dirty="0" err="1" smtClean="0"/>
              <a:t>Boutoux</a:t>
            </a:r>
            <a:r>
              <a:rPr kumimoji="1" lang="en-US" altLang="ja-JP" sz="1400" dirty="0" smtClean="0"/>
              <a:t> et al., PLB 712, (2012) 319-325.</a:t>
            </a:r>
            <a:endParaRPr kumimoji="1" lang="ja-JP" altLang="en-US" sz="1400" dirty="0"/>
          </a:p>
        </p:txBody>
      </p:sp>
      <p:grpSp>
        <p:nvGrpSpPr>
          <p:cNvPr id="5" name="グループ化 23"/>
          <p:cNvGrpSpPr/>
          <p:nvPr/>
        </p:nvGrpSpPr>
        <p:grpSpPr>
          <a:xfrm>
            <a:off x="107504" y="1196752"/>
            <a:ext cx="2583780" cy="1944216"/>
            <a:chOff x="4508500" y="3294276"/>
            <a:chExt cx="2583780" cy="1944216"/>
          </a:xfrm>
        </p:grpSpPr>
        <p:graphicFrame>
          <p:nvGraphicFramePr>
            <p:cNvPr id="4" name="オブジェクト 3"/>
            <p:cNvGraphicFramePr>
              <a:graphicFrameLocks noChangeAspect="1"/>
            </p:cNvGraphicFramePr>
            <p:nvPr/>
          </p:nvGraphicFramePr>
          <p:xfrm>
            <a:off x="4508500" y="3308350"/>
            <a:ext cx="1270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1" name="数式" r:id="rId5" imgW="126720" imgH="241200" progId="Equation.3">
                    <p:embed/>
                  </p:oleObj>
                </mc:Choice>
                <mc:Fallback>
                  <p:oleObj name="数式" r:id="rId5" imgW="126720" imgH="241200" progId="Equation.3">
                    <p:embed/>
                    <p:pic>
                      <p:nvPicPr>
                        <p:cNvPr id="4" name="オブジェクト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8500" y="3308350"/>
                          <a:ext cx="127000" cy="241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直線コネクタ 9"/>
            <p:cNvCxnSpPr/>
            <p:nvPr/>
          </p:nvCxnSpPr>
          <p:spPr>
            <a:xfrm>
              <a:off x="4572000" y="3438292"/>
              <a:ext cx="10081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/>
            <p:cNvSpPr txBox="1"/>
            <p:nvPr/>
          </p:nvSpPr>
          <p:spPr>
            <a:xfrm>
              <a:off x="6084168" y="4869160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 smtClean="0"/>
                <a:t>80</a:t>
              </a:r>
              <a:r>
                <a:rPr kumimoji="1" lang="en-US" altLang="ja-JP" dirty="0" smtClean="0"/>
                <a:t>Se</a:t>
              </a:r>
              <a:endParaRPr kumimoji="1" lang="ja-JP" altLang="en-US" dirty="0"/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6084168" y="4878452"/>
              <a:ext cx="10081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4572000" y="3429000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 smtClean="0"/>
                <a:t>79</a:t>
              </a:r>
              <a:r>
                <a:rPr kumimoji="1" lang="en-US" altLang="ja-JP" dirty="0" smtClean="0"/>
                <a:t>Se+n </a:t>
              </a:r>
              <a:endParaRPr kumimoji="1" lang="ja-JP" altLang="en-US" dirty="0"/>
            </a:p>
          </p:txBody>
        </p:sp>
        <p:sp>
          <p:nvSpPr>
            <p:cNvPr id="15" name="右矢印 14"/>
            <p:cNvSpPr/>
            <p:nvPr/>
          </p:nvSpPr>
          <p:spPr>
            <a:xfrm>
              <a:off x="5652120" y="3294276"/>
              <a:ext cx="288032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012160" y="3356992"/>
              <a:ext cx="1080120" cy="72008"/>
            </a:xfrm>
            <a:prstGeom prst="rect">
              <a:avLst/>
            </a:prstGeom>
            <a:solidFill>
              <a:srgbClr val="4F81BD">
                <a:alpha val="2705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>
              <a:off x="6372200" y="3429000"/>
              <a:ext cx="0" cy="28803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>
              <a:off x="6372200" y="3645024"/>
              <a:ext cx="0" cy="504056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>
              <a:off x="6372200" y="4077072"/>
              <a:ext cx="0" cy="7920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/>
          <p:cNvSpPr txBox="1"/>
          <p:nvPr/>
        </p:nvSpPr>
        <p:spPr>
          <a:xfrm>
            <a:off x="431032" y="2060848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Sn</a:t>
            </a:r>
            <a:r>
              <a:rPr kumimoji="1" lang="en-US" altLang="ja-JP" dirty="0" smtClean="0"/>
              <a:t>=9.91 MeV</a:t>
            </a:r>
            <a:endParaRPr kumimoji="1" lang="ja-JP" altLang="en-US" dirty="0"/>
          </a:p>
        </p:txBody>
      </p:sp>
      <p:graphicFrame>
        <p:nvGraphicFramePr>
          <p:cNvPr id="27" name="オブジェクト 26"/>
          <p:cNvGraphicFramePr>
            <a:graphicFrameLocks noChangeAspect="1"/>
          </p:cNvGraphicFramePr>
          <p:nvPr>
            <p:extLst/>
          </p:nvPr>
        </p:nvGraphicFramePr>
        <p:xfrm>
          <a:off x="6335688" y="1210826"/>
          <a:ext cx="127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数式" r:id="rId7" imgW="126720" imgH="241200" progId="Equation.3">
                  <p:embed/>
                </p:oleObj>
              </mc:Choice>
              <mc:Fallback>
                <p:oleObj name="数式" r:id="rId7" imgW="126720" imgH="241200" progId="Equation.3">
                  <p:embed/>
                  <p:pic>
                    <p:nvPicPr>
                      <p:cNvPr id="27" name="オブジェクト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5688" y="1210826"/>
                        <a:ext cx="1270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直線コネクタ 27"/>
          <p:cNvCxnSpPr/>
          <p:nvPr/>
        </p:nvCxnSpPr>
        <p:spPr>
          <a:xfrm>
            <a:off x="6399188" y="1700808"/>
            <a:ext cx="10081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911356" y="277163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80</a:t>
            </a:r>
            <a:r>
              <a:rPr kumimoji="1" lang="en-US" altLang="ja-JP" dirty="0" smtClean="0"/>
              <a:t>Se+p</a:t>
            </a:r>
            <a:endParaRPr kumimoji="1" lang="ja-JP" altLang="en-US" dirty="0"/>
          </a:p>
        </p:txBody>
      </p:sp>
      <p:cxnSp>
        <p:nvCxnSpPr>
          <p:cNvPr id="30" name="直線コネクタ 29"/>
          <p:cNvCxnSpPr/>
          <p:nvPr/>
        </p:nvCxnSpPr>
        <p:spPr>
          <a:xfrm>
            <a:off x="7911356" y="2780928"/>
            <a:ext cx="10081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399188" y="1691516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79</a:t>
            </a:r>
            <a:r>
              <a:rPr kumimoji="1" lang="en-US" altLang="ja-JP" dirty="0" smtClean="0"/>
              <a:t>Se+d </a:t>
            </a:r>
            <a:endParaRPr kumimoji="1" lang="ja-JP" altLang="en-US" dirty="0"/>
          </a:p>
        </p:txBody>
      </p:sp>
      <p:sp>
        <p:nvSpPr>
          <p:cNvPr id="32" name="右矢印 31"/>
          <p:cNvSpPr/>
          <p:nvPr/>
        </p:nvSpPr>
        <p:spPr>
          <a:xfrm rot="19457802">
            <a:off x="7493796" y="1390979"/>
            <a:ext cx="28803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7839348" y="1259468"/>
            <a:ext cx="1080120" cy="72008"/>
          </a:xfrm>
          <a:prstGeom prst="rect">
            <a:avLst/>
          </a:prstGeom>
          <a:solidFill>
            <a:srgbClr val="4F81BD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8199388" y="1331476"/>
            <a:ext cx="0" cy="28803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8199388" y="1547500"/>
            <a:ext cx="0" cy="50405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8199388" y="1979548"/>
            <a:ext cx="0" cy="79208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6839744" y="2132856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Q=7.69 MeV</a:t>
            </a:r>
            <a:endParaRPr kumimoji="1"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graphicFrame>
        <p:nvGraphicFramePr>
          <p:cNvPr id="38" name="Object 2"/>
          <p:cNvGraphicFramePr>
            <a:graphicFrameLocks noChangeAspect="1"/>
          </p:cNvGraphicFramePr>
          <p:nvPr>
            <p:extLst/>
          </p:nvPr>
        </p:nvGraphicFramePr>
        <p:xfrm>
          <a:off x="395536" y="4149080"/>
          <a:ext cx="4894262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数式" r:id="rId8" imgW="2806560" imgH="291960" progId="Equation.3">
                  <p:embed/>
                </p:oleObj>
              </mc:Choice>
              <mc:Fallback>
                <p:oleObj name="数式" r:id="rId8" imgW="2806560" imgH="291960" progId="Equation.3">
                  <p:embed/>
                  <p:pic>
                    <p:nvPicPr>
                      <p:cNvPr id="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149080"/>
                        <a:ext cx="4894262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正方形/長方形 38"/>
          <p:cNvSpPr/>
          <p:nvPr/>
        </p:nvSpPr>
        <p:spPr>
          <a:xfrm>
            <a:off x="2411760" y="4077072"/>
            <a:ext cx="1080120" cy="576064"/>
          </a:xfrm>
          <a:prstGeom prst="rect">
            <a:avLst/>
          </a:prstGeom>
          <a:noFill/>
          <a:ln w="28575">
            <a:solidFill>
              <a:srgbClr val="3B7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/>
          <p:cNvCxnSpPr/>
          <p:nvPr/>
        </p:nvCxnSpPr>
        <p:spPr>
          <a:xfrm flipV="1">
            <a:off x="2195736" y="4653136"/>
            <a:ext cx="216024" cy="432048"/>
          </a:xfrm>
          <a:prstGeom prst="straightConnector1">
            <a:avLst/>
          </a:prstGeom>
          <a:ln w="38100">
            <a:solidFill>
              <a:srgbClr val="3B7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1115616" y="5013176"/>
            <a:ext cx="2732286" cy="646331"/>
          </a:xfrm>
          <a:prstGeom prst="rect">
            <a:avLst/>
          </a:prstGeom>
          <a:noFill/>
          <a:ln>
            <a:solidFill>
              <a:srgbClr val="3B7C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determined by </a:t>
            </a:r>
          </a:p>
          <a:p>
            <a:r>
              <a:rPr kumimoji="1" lang="en-US" altLang="ja-JP" dirty="0" smtClean="0"/>
              <a:t>the optical model potential</a:t>
            </a:r>
            <a:endParaRPr kumimoji="1" lang="ja-JP" altLang="en-US" dirty="0"/>
          </a:p>
        </p:txBody>
      </p:sp>
      <p:sp>
        <p:nvSpPr>
          <p:cNvPr id="43" name="円/楕円 25"/>
          <p:cNvSpPr/>
          <p:nvPr/>
        </p:nvSpPr>
        <p:spPr>
          <a:xfrm>
            <a:off x="3419872" y="4005064"/>
            <a:ext cx="1944216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矢印コネクタ 43"/>
          <p:cNvCxnSpPr/>
          <p:nvPr/>
        </p:nvCxnSpPr>
        <p:spPr>
          <a:xfrm flipH="1" flipV="1">
            <a:off x="5356202" y="4617132"/>
            <a:ext cx="352153" cy="1726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5708355" y="4365104"/>
            <a:ext cx="161768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determined by </a:t>
            </a:r>
          </a:p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d,p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535179" y="5152836"/>
            <a:ext cx="3630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Weisskopf</a:t>
            </a:r>
            <a:r>
              <a:rPr kumimoji="1" lang="en-US" altLang="ja-JP" dirty="0" smtClean="0"/>
              <a:t>-Ewing approximation</a:t>
            </a:r>
          </a:p>
          <a:p>
            <a:r>
              <a:rPr lang="en-US" altLang="ja-JP" sz="1400" dirty="0" smtClean="0"/>
              <a:t>V. </a:t>
            </a:r>
            <a:r>
              <a:rPr lang="en-US" altLang="ja-JP" sz="1400" dirty="0" err="1" smtClean="0"/>
              <a:t>Weisskopf</a:t>
            </a:r>
            <a:r>
              <a:rPr lang="en-US" altLang="ja-JP" sz="1400" dirty="0" smtClean="0"/>
              <a:t>, DH. Ewing, Phys. Rev. 57, 472(‘40)</a:t>
            </a:r>
            <a:endParaRPr kumimoji="1" lang="ja-JP" altLang="en-US" sz="1400" dirty="0"/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6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95"/>
    </mc:Choice>
    <mc:Fallback>
      <p:transition spd="slow" advTm="9789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Kostenlose Illustration: Idee, Antwort, Erleuchtung - Kostenloses Bild auf Pixabay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24" y="2497235"/>
            <a:ext cx="2039888" cy="20398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32848" cy="692696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Surrogate reaction </a:t>
            </a:r>
            <a:r>
              <a:rPr lang="en-US" altLang="ja-JP" b="1" dirty="0" smtClean="0"/>
              <a:t>w/o </a:t>
            </a:r>
            <a:r>
              <a:rPr lang="en-US" altLang="ja-JP" b="1" dirty="0" smtClean="0">
                <a:latin typeface="Symbol" panose="05050102010706020507" pitchFamily="18" charset="2"/>
              </a:rPr>
              <a:t>g</a:t>
            </a:r>
            <a:r>
              <a:rPr lang="en-US" altLang="ja-JP" b="1" dirty="0" smtClean="0"/>
              <a:t>-ray measurement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397571"/>
            <a:ext cx="4670648" cy="4688334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altLang="ja-JP" sz="2800" dirty="0" smtClean="0"/>
              <a:t>Typical setup for  surrogate reaction exp.</a:t>
            </a:r>
          </a:p>
          <a:p>
            <a:pPr marL="57150" indent="0">
              <a:buNone/>
            </a:pPr>
            <a:r>
              <a:rPr lang="en-US" altLang="ja-JP" sz="2800" dirty="0" smtClean="0"/>
              <a:t>= </a:t>
            </a:r>
            <a:r>
              <a:rPr kumimoji="1" lang="en-US" altLang="ja-JP" sz="2800" dirty="0" smtClean="0"/>
              <a:t>Recoil particle detectors</a:t>
            </a:r>
          </a:p>
          <a:p>
            <a:pPr marL="57150" indent="0">
              <a:buNone/>
            </a:pPr>
            <a:r>
              <a:rPr kumimoji="1" lang="en-US" altLang="ja-JP" sz="2800" dirty="0" smtClean="0"/>
              <a:t>+ </a:t>
            </a:r>
            <a:r>
              <a:rPr kumimoji="1" lang="en-US" altLang="ja-JP" sz="2800" dirty="0" smtClean="0">
                <a:latin typeface="Symbol" panose="05050102010706020507" pitchFamily="18" charset="2"/>
              </a:rPr>
              <a:t>g</a:t>
            </a:r>
            <a:r>
              <a:rPr kumimoji="1" lang="en-US" altLang="ja-JP" sz="2800" dirty="0" smtClean="0"/>
              <a:t>-ray detector array</a:t>
            </a:r>
            <a:endParaRPr kumimoji="1" lang="en-US" altLang="ja-JP" sz="2800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DREB 2018</a:t>
            </a:r>
            <a:endParaRPr kumimoji="1" lang="ja-JP" altLang="en-US"/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5427386" y="1425392"/>
            <a:ext cx="4032448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749944"/>
            <a:ext cx="3528000" cy="12870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26820" y="5471980"/>
            <a:ext cx="2577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R. </a:t>
            </a:r>
            <a:r>
              <a:rPr kumimoji="1" lang="en-US" altLang="ja-JP" dirty="0" err="1" smtClean="0"/>
              <a:t>Hatarik</a:t>
            </a:r>
            <a:r>
              <a:rPr kumimoji="1" lang="en-US" altLang="ja-JP" dirty="0" smtClean="0"/>
              <a:t> et al.,</a:t>
            </a:r>
          </a:p>
          <a:p>
            <a:r>
              <a:rPr lang="en-US" altLang="ja-JP" dirty="0" smtClean="0"/>
              <a:t>PRC81, 011602 (R) (2010)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1217" y="4983352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171</a:t>
            </a:r>
            <a:r>
              <a:rPr kumimoji="1" lang="en-US" altLang="ja-JP" dirty="0" smtClean="0"/>
              <a:t>Yb(</a:t>
            </a:r>
            <a:r>
              <a:rPr kumimoji="1" lang="en-US" altLang="ja-JP" dirty="0" err="1" smtClean="0"/>
              <a:t>d,p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g</a:t>
            </a:r>
            <a:r>
              <a:rPr kumimoji="1" lang="en-US" altLang="ja-JP" dirty="0" smtClean="0"/>
              <a:t>)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</a:t>
            </a:r>
            <a:r>
              <a:rPr kumimoji="1" lang="en-US" altLang="ja-JP" baseline="30000" dirty="0" smtClean="0">
                <a:sym typeface="Wingdings" panose="05000000000000000000" pitchFamily="2" charset="2"/>
              </a:rPr>
              <a:t>171</a:t>
            </a:r>
            <a:r>
              <a:rPr kumimoji="1" lang="en-US" altLang="ja-JP" dirty="0" smtClean="0">
                <a:sym typeface="Wingdings" panose="05000000000000000000" pitchFamily="2" charset="2"/>
              </a:rPr>
              <a:t>Yb(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n,</a:t>
            </a:r>
            <a:r>
              <a:rPr kumimoji="1" lang="en-US" altLang="ja-JP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kumimoji="1" lang="en-US" altLang="ja-JP" dirty="0" smtClean="0">
                <a:sym typeface="Wingdings" panose="05000000000000000000" pitchFamily="2" charset="2"/>
              </a:rPr>
              <a:t>)</a:t>
            </a:r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>
            <a:off x="4519269" y="4384924"/>
            <a:ext cx="1257399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形吹き出し 17"/>
          <p:cNvSpPr/>
          <p:nvPr/>
        </p:nvSpPr>
        <p:spPr>
          <a:xfrm>
            <a:off x="6273260" y="1666268"/>
            <a:ext cx="2708840" cy="2775756"/>
          </a:xfrm>
          <a:prstGeom prst="wedgeEllipseCallout">
            <a:avLst>
              <a:gd name="adj1" fmla="val -77797"/>
              <a:gd name="adj2" fmla="val 72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44208" y="2292483"/>
            <a:ext cx="2503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Aha!</a:t>
            </a:r>
          </a:p>
          <a:p>
            <a:r>
              <a:rPr lang="en-US" altLang="ja-JP" dirty="0" smtClean="0"/>
              <a:t>Gamma emission means</a:t>
            </a:r>
          </a:p>
          <a:p>
            <a:r>
              <a:rPr lang="en-US" altLang="ja-JP" dirty="0"/>
              <a:t>t</a:t>
            </a:r>
            <a:r>
              <a:rPr lang="en-US" altLang="ja-JP" dirty="0" smtClean="0"/>
              <a:t>hat the nucleus doesn’t</a:t>
            </a:r>
          </a:p>
          <a:p>
            <a:r>
              <a:rPr lang="en-US" altLang="ja-JP" dirty="0"/>
              <a:t>c</a:t>
            </a:r>
            <a:r>
              <a:rPr kumimoji="1" lang="en-US" altLang="ja-JP" dirty="0" smtClean="0"/>
              <a:t>hange N and Z number!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44821" y="4673826"/>
            <a:ext cx="3362331" cy="646331"/>
          </a:xfrm>
          <a:prstGeom prst="rect">
            <a:avLst/>
          </a:prstGeom>
          <a:noFill/>
          <a:ln w="57150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P</a:t>
            </a:r>
            <a:r>
              <a:rPr kumimoji="1" lang="en-US" altLang="ja-JP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was determined by identifying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the outgoing residue nucleus.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70148" y="1340768"/>
            <a:ext cx="4306768" cy="501558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17920"/>
            <a:ext cx="2438400" cy="640080"/>
          </a:xfrm>
          <a:prstGeom prst="rect">
            <a:avLst/>
          </a:prstGeom>
        </p:spPr>
      </p:pic>
      <p:sp>
        <p:nvSpPr>
          <p:cNvPr id="23" name="日付プレースホルダー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7th/June/2018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98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90"/>
    </mc:Choice>
    <mc:Fallback>
      <p:transition spd="slow" advTm="6389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4">
      <a:majorFont>
        <a:latin typeface="Calibri"/>
        <a:ea typeface="HG丸ｺﾞｼｯｸM-PRO"/>
        <a:cs typeface=""/>
      </a:majorFont>
      <a:minorFont>
        <a:latin typeface="Calibri"/>
        <a:ea typeface="HGｺﾞｼｯｸM"/>
        <a:cs typeface=""/>
      </a:minorFont>
    </a:fontScheme>
    <a:fmtScheme name="ジャパネス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4">
      <a:majorFont>
        <a:latin typeface="Calibri"/>
        <a:ea typeface="HG丸ｺﾞｼｯｸM-PRO"/>
        <a:cs typeface=""/>
      </a:majorFont>
      <a:minorFont>
        <a:latin typeface="Calibri"/>
        <a:ea typeface="HGｺﾞｼｯｸM"/>
        <a:cs typeface=""/>
      </a:minorFont>
    </a:fontScheme>
    <a:fmtScheme name="ジャパネス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cns-template</Template>
  <TotalTime>57303</TotalTime>
  <Words>907</Words>
  <Application>Microsoft Office PowerPoint</Application>
  <PresentationFormat>画面に合わせる (4:3)</PresentationFormat>
  <Paragraphs>243</Paragraphs>
  <Slides>18</Slides>
  <Notes>13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37" baseType="lpstr">
      <vt:lpstr>Arial Unicode MS</vt:lpstr>
      <vt:lpstr>HGｺﾞｼｯｸM</vt:lpstr>
      <vt:lpstr>HG丸ｺﾞｼｯｸM-PRO</vt:lpstr>
      <vt:lpstr>MathJax_Main</vt:lpstr>
      <vt:lpstr>ＭＳ Ｐゴシック</vt:lpstr>
      <vt:lpstr>Roboto</vt:lpstr>
      <vt:lpstr>Roboto Light</vt:lpstr>
      <vt:lpstr>Aharoni</vt:lpstr>
      <vt:lpstr>Arial</vt:lpstr>
      <vt:lpstr>Bernard MT Condensed</vt:lpstr>
      <vt:lpstr>Calibri</vt:lpstr>
      <vt:lpstr>Cambria Math</vt:lpstr>
      <vt:lpstr>Impact</vt:lpstr>
      <vt:lpstr>Symbol</vt:lpstr>
      <vt:lpstr>Times New Roman</vt:lpstr>
      <vt:lpstr>Wingdings</vt:lpstr>
      <vt:lpstr>1_デザインの設定</vt:lpstr>
      <vt:lpstr>2_デザインの設定</vt:lpstr>
      <vt:lpstr>数式</vt:lpstr>
      <vt:lpstr>Measurement of 77,79Se(d,p) reactions in inverse kinematics at OEDO </vt:lpstr>
      <vt:lpstr>79Se?</vt:lpstr>
      <vt:lpstr>Nuclear transmutation of LLFPs</vt:lpstr>
      <vt:lpstr>PowerPoint プレゼンテーション</vt:lpstr>
      <vt:lpstr>Optimized Energy Degrading Optics  for RI beams</vt:lpstr>
      <vt:lpstr>OEDO Beamline (Construction Site)</vt:lpstr>
      <vt:lpstr>PowerPoint プレゼンテーション</vt:lpstr>
      <vt:lpstr>(n,g) vs. (d,p) </vt:lpstr>
      <vt:lpstr>Surrogate reaction w/o g-ray measurement</vt:lpstr>
      <vt:lpstr>Experimental Setup at OEDO</vt:lpstr>
      <vt:lpstr>Experimental Pg(E)</vt:lpstr>
      <vt:lpstr>Preliminary s(E) for 77,79Se(n,g)</vt:lpstr>
      <vt:lpstr>Summary</vt:lpstr>
      <vt:lpstr>Acknowledgement</vt:lpstr>
      <vt:lpstr>collaborators</vt:lpstr>
      <vt:lpstr>PowerPoint プレゼンテーション</vt:lpstr>
      <vt:lpstr>79Se(d,p)80Se*</vt:lpstr>
      <vt:lpstr>Problems of surrogate method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178Hfm2(16+)標的生成</dc:title>
  <dc:creator>nimai</dc:creator>
  <cp:lastModifiedBy>nimai</cp:lastModifiedBy>
  <cp:revision>1199</cp:revision>
  <dcterms:created xsi:type="dcterms:W3CDTF">2014-09-30T01:17:10Z</dcterms:created>
  <dcterms:modified xsi:type="dcterms:W3CDTF">2018-06-07T00:11:50Z</dcterms:modified>
</cp:coreProperties>
</file>