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3" r:id="rId2"/>
    <p:sldId id="314" r:id="rId3"/>
    <p:sldId id="348" r:id="rId4"/>
    <p:sldId id="292" r:id="rId5"/>
    <p:sldId id="267" r:id="rId6"/>
    <p:sldId id="321" r:id="rId7"/>
    <p:sldId id="352" r:id="rId8"/>
    <p:sldId id="353" r:id="rId9"/>
    <p:sldId id="304" r:id="rId10"/>
    <p:sldId id="305" r:id="rId11"/>
    <p:sldId id="351" r:id="rId12"/>
    <p:sldId id="334" r:id="rId13"/>
    <p:sldId id="337" r:id="rId14"/>
    <p:sldId id="341" r:id="rId15"/>
    <p:sldId id="335" r:id="rId16"/>
    <p:sldId id="336" r:id="rId17"/>
    <p:sldId id="343" r:id="rId18"/>
    <p:sldId id="344" r:id="rId19"/>
    <p:sldId id="345" r:id="rId20"/>
    <p:sldId id="338" r:id="rId21"/>
    <p:sldId id="366" r:id="rId22"/>
    <p:sldId id="350" r:id="rId23"/>
    <p:sldId id="340" r:id="rId24"/>
    <p:sldId id="367" r:id="rId25"/>
    <p:sldId id="355" r:id="rId26"/>
    <p:sldId id="368" r:id="rId27"/>
    <p:sldId id="339" r:id="rId28"/>
    <p:sldId id="357" r:id="rId29"/>
    <p:sldId id="358" r:id="rId30"/>
    <p:sldId id="369" r:id="rId31"/>
    <p:sldId id="365" r:id="rId32"/>
    <p:sldId id="37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3D5A-E4B5-4747-9C06-3141D31F737D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302D-4E6B-4FED-82CF-3B65623FB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9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646B-CB61-4D9D-9BE3-E208141A15C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4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d</a:t>
            </a:r>
            <a:r>
              <a:rPr lang="zh-CN" altLang="en-US" dirty="0" smtClean="0"/>
              <a:t>弹散能量随角度的变化图中可以看到有一条带子，对应于质子能量随角度变化，说明</a:t>
            </a:r>
            <a:r>
              <a:rPr lang="en-US" altLang="zh-CN" dirty="0" smtClean="0"/>
              <a:t>CD2</a:t>
            </a:r>
            <a:r>
              <a:rPr lang="zh-CN" altLang="en-US" dirty="0" smtClean="0"/>
              <a:t>里面含有氢的杂质</a:t>
            </a:r>
            <a:endParaRPr lang="en-US" altLang="zh-CN" dirty="0" smtClean="0"/>
          </a:p>
          <a:p>
            <a:r>
              <a:rPr lang="zh-CN" altLang="en-US" dirty="0" smtClean="0"/>
              <a:t>通过比较重建出的激发态谱中质子的数目，并且用束流归一，可以得到</a:t>
            </a:r>
            <a:r>
              <a:rPr lang="en-US" altLang="zh-CN" dirty="0" smtClean="0"/>
              <a:t>CD2</a:t>
            </a:r>
            <a:r>
              <a:rPr lang="zh-CN" altLang="en-US" dirty="0" smtClean="0"/>
              <a:t>靶中的质子含量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3FEA-3886-472C-9F88-3B8E7708E4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71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NaI</a:t>
            </a:r>
            <a:r>
              <a:rPr lang="zh-CN" altLang="en-US" dirty="0" smtClean="0"/>
              <a:t>探测器的放大倍数随时间会有明显的变化，因此选取特征峰对其进行修正。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12be</a:t>
            </a:r>
            <a:r>
              <a:rPr lang="zh-CN" altLang="en-US" dirty="0" smtClean="0"/>
              <a:t>激发谱上选择</a:t>
            </a:r>
            <a:r>
              <a:rPr lang="en-US" altLang="zh-CN" dirty="0" smtClean="0"/>
              <a:t>12be</a:t>
            </a:r>
            <a:r>
              <a:rPr lang="zh-CN" altLang="en-US" dirty="0" smtClean="0"/>
              <a:t>的激发态，看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能谱，可以明显的看到</a:t>
            </a:r>
            <a:r>
              <a:rPr lang="en-US" altLang="zh-CN" dirty="0" smtClean="0"/>
              <a:t>511keV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，将其选取出来，观察其计数随着时间的变化，拟合其半衰期，与</a:t>
            </a:r>
            <a:r>
              <a:rPr lang="en-US" altLang="zh-CN" dirty="0" smtClean="0"/>
              <a:t>331ns</a:t>
            </a:r>
            <a:r>
              <a:rPr lang="zh-CN" altLang="en-US" dirty="0" smtClean="0"/>
              <a:t>相近</a:t>
            </a:r>
            <a:endParaRPr lang="en-US" altLang="zh-CN" dirty="0" smtClean="0"/>
          </a:p>
          <a:p>
            <a:r>
              <a:rPr lang="zh-CN" altLang="en-US" dirty="0" smtClean="0"/>
              <a:t>此外，要详尽的计算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的效率来决定</a:t>
            </a:r>
            <a:r>
              <a:rPr lang="en-US" altLang="zh-CN" dirty="0" smtClean="0"/>
              <a:t>02+</a:t>
            </a:r>
            <a:r>
              <a:rPr lang="zh-CN" altLang="en-US" dirty="0" smtClean="0"/>
              <a:t>态的谱因子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3FEA-3886-472C-9F88-3B8E7708E4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8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646B-CB61-4D9D-9BE3-E208141A15C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5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0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71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4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35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05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2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06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AE77-C724-4BEE-995A-EC028B9FA68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D7DF6-55CC-49ED-B267-78B28B029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45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9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7.jpeg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8294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4254" y="1021114"/>
            <a:ext cx="8776010" cy="1128045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spc="0" dirty="0" smtClean="0">
                <a:latin typeface="Calibri"/>
                <a:ea typeface="隶书" panose="02010509060101010101" pitchFamily="49" charset="-122"/>
              </a:rPr>
              <a:t>A new measurement </a:t>
            </a:r>
            <a:r>
              <a:rPr lang="en-US" altLang="zh-CN" sz="3600" b="1" dirty="0" smtClean="0">
                <a:latin typeface="Calibri"/>
                <a:ea typeface="隶书" panose="02010509060101010101" pitchFamily="49" charset="-122"/>
              </a:rPr>
              <a:t>of the intruder configuration in </a:t>
            </a:r>
            <a:r>
              <a:rPr lang="en-US" altLang="zh-CN" sz="3600" b="1" baseline="30000" dirty="0" smtClean="0">
                <a:latin typeface="Calibri"/>
                <a:ea typeface="隶书" panose="02010509060101010101" pitchFamily="49" charset="-122"/>
              </a:rPr>
              <a:t>12</a:t>
            </a:r>
            <a:r>
              <a:rPr lang="en-US" altLang="zh-CN" sz="3600" b="1" dirty="0" smtClean="0">
                <a:latin typeface="Calibri"/>
                <a:ea typeface="隶书" panose="02010509060101010101" pitchFamily="49" charset="-122"/>
              </a:rPr>
              <a:t>Be</a:t>
            </a:r>
            <a:br>
              <a:rPr lang="en-US" altLang="zh-CN" sz="3600" b="1" dirty="0" smtClean="0">
                <a:latin typeface="Calibri"/>
                <a:ea typeface="隶书" panose="02010509060101010101" pitchFamily="49" charset="-122"/>
              </a:rPr>
            </a:br>
            <a:r>
              <a:rPr lang="en-US" altLang="zh-CN" sz="2400" dirty="0" smtClean="0">
                <a:solidFill>
                  <a:srgbClr val="0070C0"/>
                </a:solidFill>
                <a:latin typeface="Calibri"/>
                <a:ea typeface="隶书" panose="02010509060101010101" pitchFamily="49" charset="-122"/>
              </a:rPr>
              <a:t>J. L. Lou(</a:t>
            </a:r>
            <a:r>
              <a:rPr lang="zh-CN" altLang="en-US" sz="2400" dirty="0" smtClean="0">
                <a:solidFill>
                  <a:srgbClr val="0070C0"/>
                </a:solidFill>
                <a:latin typeface="Calibri"/>
                <a:ea typeface="隶书" panose="02010509060101010101" pitchFamily="49" charset="-122"/>
              </a:rPr>
              <a:t>楼建玲</a:t>
            </a:r>
            <a:r>
              <a:rPr lang="en-US" altLang="zh-CN" sz="2400" dirty="0" smtClean="0">
                <a:solidFill>
                  <a:srgbClr val="0070C0"/>
                </a:solidFill>
                <a:latin typeface="Calibri"/>
                <a:ea typeface="隶书" panose="02010509060101010101" pitchFamily="49" charset="-122"/>
              </a:rPr>
              <a:t>) , J. Chen and Y. L. Ye    Peking University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41585" y="2151831"/>
            <a:ext cx="9167090" cy="2459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43866" y="202402"/>
            <a:ext cx="8024090" cy="2513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5155" y="425887"/>
            <a:ext cx="7162801" cy="222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83995" y="3294314"/>
            <a:ext cx="8038200" cy="991039"/>
            <a:chOff x="603163" y="2925360"/>
            <a:chExt cx="8038200" cy="991039"/>
          </a:xfrm>
        </p:grpSpPr>
        <p:sp>
          <p:nvSpPr>
            <p:cNvPr id="12" name="矩形 11"/>
            <p:cNvSpPr/>
            <p:nvPr/>
          </p:nvSpPr>
          <p:spPr>
            <a:xfrm>
              <a:off x="958994" y="2925360"/>
              <a:ext cx="369992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Osaka University, Japan</a:t>
              </a:r>
              <a:endParaRPr lang="zh-CN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3163" y="3345532"/>
              <a:ext cx="6565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</a:t>
              </a:r>
              <a:r>
                <a:rPr lang="en-US" altLang="zh-CN" dirty="0" err="1" smtClean="0"/>
                <a:t>Aoi</a:t>
              </a:r>
              <a:r>
                <a:rPr lang="en-US" altLang="zh-CN" dirty="0" smtClean="0"/>
                <a:t>, </a:t>
              </a:r>
              <a:r>
                <a:rPr lang="en-US" altLang="zh-CN" dirty="0"/>
                <a:t>Ong </a:t>
              </a:r>
              <a:r>
                <a:rPr lang="en-US" altLang="zh-CN" dirty="0" err="1"/>
                <a:t>Hooi</a:t>
              </a:r>
              <a:r>
                <a:rPr lang="en-US" altLang="zh-CN" dirty="0"/>
                <a:t> </a:t>
              </a:r>
              <a:r>
                <a:rPr lang="en-US" altLang="zh-CN" dirty="0" err="1" smtClean="0"/>
                <a:t>Jin</a:t>
              </a:r>
              <a:r>
                <a:rPr lang="en-US" altLang="zh-CN" dirty="0" smtClean="0"/>
                <a:t>,  </a:t>
              </a:r>
              <a:r>
                <a:rPr lang="en-US" altLang="zh-CN" dirty="0" err="1" smtClean="0"/>
                <a:t>Eiji</a:t>
              </a:r>
              <a:r>
                <a:rPr lang="en-US" altLang="zh-CN" dirty="0"/>
                <a:t> </a:t>
              </a:r>
              <a:r>
                <a:rPr lang="en-US" altLang="zh-CN" dirty="0" err="1" smtClean="0"/>
                <a:t>Ideguchi</a:t>
              </a:r>
              <a:r>
                <a:rPr lang="en-US" altLang="zh-CN" dirty="0" smtClean="0"/>
                <a:t>, Tetsuya,</a:t>
              </a:r>
              <a:r>
                <a:rPr lang="en-US" altLang="zh-CN" dirty="0"/>
                <a:t> </a:t>
              </a:r>
              <a:r>
                <a:rPr lang="en-US" altLang="zh-CN" dirty="0" smtClean="0"/>
                <a:t>Mana, Suzuki, </a:t>
              </a:r>
              <a:r>
                <a:rPr lang="en-US" altLang="zh-CN" dirty="0"/>
                <a:t>Tran </a:t>
              </a:r>
              <a:r>
                <a:rPr lang="en-US" altLang="zh-CN" dirty="0" err="1"/>
                <a:t>Trong</a:t>
              </a:r>
              <a:endParaRPr lang="zh-CN" altLang="en-US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6337" y="2953175"/>
              <a:ext cx="1755026" cy="9632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67624" y="3983285"/>
            <a:ext cx="6273315" cy="1074232"/>
            <a:chOff x="250963" y="4026028"/>
            <a:chExt cx="6273315" cy="1074232"/>
          </a:xfrm>
        </p:grpSpPr>
        <p:sp>
          <p:nvSpPr>
            <p:cNvPr id="17" name="矩形 16"/>
            <p:cNvSpPr/>
            <p:nvPr/>
          </p:nvSpPr>
          <p:spPr>
            <a:xfrm>
              <a:off x="599658" y="4026028"/>
              <a:ext cx="212590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RIKEN, Japan</a:t>
              </a:r>
              <a:endParaRPr lang="zh-CN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0963" y="4449537"/>
              <a:ext cx="4393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Jenny lee,  Wu </a:t>
              </a:r>
              <a:r>
                <a:rPr lang="en-US" altLang="zh-CN" dirty="0" err="1" smtClean="0"/>
                <a:t>Jin</a:t>
              </a:r>
              <a:r>
                <a:rPr lang="en-US" altLang="zh-CN" dirty="0" smtClean="0"/>
                <a:t>, Liu </a:t>
              </a:r>
              <a:r>
                <a:rPr lang="en-US" altLang="zh-CN" dirty="0" err="1" smtClean="0"/>
                <a:t>Hongna</a:t>
              </a:r>
              <a:r>
                <a:rPr lang="en-US" altLang="zh-CN" dirty="0" smtClean="0"/>
                <a:t>, Wen Chao</a:t>
              </a:r>
              <a:endParaRPr lang="zh-CN" altLang="en-US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6172" y="4211469"/>
              <a:ext cx="828106" cy="88879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24112" y="4686507"/>
            <a:ext cx="5226982" cy="892920"/>
            <a:chOff x="334221" y="4585745"/>
            <a:chExt cx="5226982" cy="892920"/>
          </a:xfrm>
        </p:grpSpPr>
        <p:sp>
          <p:nvSpPr>
            <p:cNvPr id="21" name="矩形 20"/>
            <p:cNvSpPr/>
            <p:nvPr/>
          </p:nvSpPr>
          <p:spPr>
            <a:xfrm>
              <a:off x="493522" y="4585745"/>
              <a:ext cx="40585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 </a:t>
              </a:r>
              <a:r>
                <a:rPr lang="en-US" altLang="zh-CN" sz="28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Beihang</a:t>
              </a:r>
              <a:r>
                <a:rPr lang="en-US" altLang="zh-CN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 University</a:t>
              </a:r>
              <a:r>
                <a:rPr lang="en-US" altLang="zh-CN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, China</a:t>
              </a:r>
              <a:endParaRPr lang="zh-CN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4221" y="5059116"/>
              <a:ext cx="1619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Pang </a:t>
              </a:r>
              <a:r>
                <a:rPr lang="en-US" altLang="zh-CN" dirty="0" err="1" smtClean="0"/>
                <a:t>Danyang</a:t>
              </a:r>
              <a:endParaRPr lang="zh-CN" altLang="en-US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4972" y="4589024"/>
              <a:ext cx="896231" cy="889641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24112" y="5242134"/>
            <a:ext cx="6424951" cy="1009249"/>
            <a:chOff x="287461" y="5536510"/>
            <a:chExt cx="6424951" cy="1009249"/>
          </a:xfrm>
        </p:grpSpPr>
        <p:sp>
          <p:nvSpPr>
            <p:cNvPr id="25" name="矩形 24"/>
            <p:cNvSpPr/>
            <p:nvPr/>
          </p:nvSpPr>
          <p:spPr>
            <a:xfrm>
              <a:off x="549378" y="5732641"/>
              <a:ext cx="445846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Universidad de </a:t>
              </a:r>
              <a:r>
                <a:rPr lang="en-US" altLang="zh-CN" sz="28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Sevilla</a:t>
              </a:r>
              <a:r>
                <a:rPr lang="en-US" altLang="zh-CN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, Spain</a:t>
              </a:r>
              <a:endParaRPr lang="zh-CN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7461" y="6176427"/>
              <a:ext cx="1205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/>
                <a:t>A.M.Moro</a:t>
              </a:r>
              <a:endParaRPr lang="zh-CN" altLang="en-US" dirty="0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6804" y="5536510"/>
              <a:ext cx="1015608" cy="8689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83995" y="2395887"/>
            <a:ext cx="8776010" cy="1071871"/>
            <a:chOff x="539999" y="1615131"/>
            <a:chExt cx="8776010" cy="1071871"/>
          </a:xfrm>
        </p:grpSpPr>
        <p:sp>
          <p:nvSpPr>
            <p:cNvPr id="29" name="文本框 28"/>
            <p:cNvSpPr txBox="1"/>
            <p:nvPr/>
          </p:nvSpPr>
          <p:spPr>
            <a:xfrm>
              <a:off x="539999" y="2040671"/>
              <a:ext cx="80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Chen </a:t>
              </a:r>
              <a:r>
                <a:rPr lang="en-US" altLang="zh-CN" dirty="0" err="1" smtClean="0"/>
                <a:t>Jie</a:t>
              </a:r>
              <a:r>
                <a:rPr lang="en-US" altLang="zh-CN" dirty="0" smtClean="0"/>
                <a:t>, Ye </a:t>
              </a:r>
              <a:r>
                <a:rPr lang="en-US" altLang="zh-CN" dirty="0" err="1" smtClean="0"/>
                <a:t>Yanlin</a:t>
              </a:r>
              <a:r>
                <a:rPr lang="en-US" altLang="zh-CN" dirty="0" smtClean="0"/>
                <a:t>, Li </a:t>
              </a:r>
              <a:r>
                <a:rPr lang="en-US" altLang="zh-CN" dirty="0" err="1" smtClean="0"/>
                <a:t>Zhihuan</a:t>
              </a:r>
              <a:r>
                <a:rPr lang="en-US" altLang="zh-CN" dirty="0" smtClean="0"/>
                <a:t>, Li </a:t>
              </a:r>
              <a:r>
                <a:rPr lang="en-US" altLang="zh-CN" dirty="0" err="1" smtClean="0"/>
                <a:t>Qite</a:t>
              </a:r>
              <a:r>
                <a:rPr lang="en-US" altLang="zh-CN" dirty="0" smtClean="0"/>
                <a:t>, Ge </a:t>
              </a:r>
              <a:r>
                <a:rPr lang="en-US" altLang="zh-CN" dirty="0" err="1" smtClean="0"/>
                <a:t>Yucheng</a:t>
              </a:r>
              <a:r>
                <a:rPr lang="en-US" altLang="zh-CN" dirty="0" smtClean="0"/>
                <a:t>,  Jiang </a:t>
              </a:r>
              <a:r>
                <a:rPr lang="en-US" altLang="zh-CN" dirty="0" err="1" smtClean="0"/>
                <a:t>Dongxing</a:t>
              </a:r>
              <a:r>
                <a:rPr lang="en-US" altLang="zh-CN" dirty="0" smtClean="0"/>
                <a:t>, Hua Hui, Xu </a:t>
              </a:r>
              <a:r>
                <a:rPr lang="en-US" altLang="zh-CN" dirty="0" err="1" smtClean="0"/>
                <a:t>furong</a:t>
              </a:r>
              <a:r>
                <a:rPr lang="en-US" altLang="zh-CN" dirty="0" smtClean="0"/>
                <a:t>,  Yang </a:t>
              </a:r>
              <a:r>
                <a:rPr lang="en-US" altLang="zh-CN" dirty="0" err="1" smtClean="0"/>
                <a:t>Zaihong</a:t>
              </a:r>
              <a:r>
                <a:rPr lang="en-US" altLang="zh-CN" dirty="0" smtClean="0"/>
                <a:t>, Sun </a:t>
              </a:r>
              <a:r>
                <a:rPr lang="en-US" altLang="zh-CN" dirty="0" err="1" smtClean="0"/>
                <a:t>Yelei</a:t>
              </a:r>
              <a:r>
                <a:rPr lang="en-US" altLang="zh-CN" dirty="0" smtClean="0"/>
                <a:t>, Tian </a:t>
              </a:r>
              <a:r>
                <a:rPr lang="en-US" altLang="zh-CN" dirty="0" err="1" smtClean="0"/>
                <a:t>zheng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yang,Li</a:t>
              </a:r>
              <a:r>
                <a:rPr lang="en-US" altLang="zh-CN" dirty="0" smtClean="0"/>
                <a:t> Jing, Jiang Wei, </a:t>
              </a:r>
              <a:r>
                <a:rPr lang="en-US" altLang="zh-CN" dirty="0" err="1" smtClean="0"/>
                <a:t>Zang</a:t>
              </a:r>
              <a:r>
                <a:rPr lang="en-US" altLang="zh-CN" dirty="0" smtClean="0"/>
                <a:t> Hong Liang </a:t>
              </a:r>
              <a:endParaRPr lang="zh-CN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953109" y="1615131"/>
              <a:ext cx="37626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Peking University, China</a:t>
              </a:r>
              <a:endParaRPr lang="zh-CN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4310" y="1723125"/>
              <a:ext cx="821699" cy="813184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65551" y="6111122"/>
            <a:ext cx="4753340" cy="813118"/>
            <a:chOff x="287461" y="5732641"/>
            <a:chExt cx="4753340" cy="813118"/>
          </a:xfrm>
        </p:grpSpPr>
        <p:sp>
          <p:nvSpPr>
            <p:cNvPr id="33" name="矩形 32"/>
            <p:cNvSpPr/>
            <p:nvPr/>
          </p:nvSpPr>
          <p:spPr>
            <a:xfrm>
              <a:off x="516421" y="5732641"/>
              <a:ext cx="452438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Sun </a:t>
              </a:r>
              <a:r>
                <a:rPr lang="en-US" altLang="zh-CN" sz="28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Yat</a:t>
              </a:r>
              <a:r>
                <a:rPr lang="en-US" altLang="zh-CN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-Sen University</a:t>
              </a:r>
              <a:r>
                <a:rPr lang="en-US" altLang="zh-CN" sz="28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, China</a:t>
              </a:r>
              <a:endParaRPr lang="zh-CN" alt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87461" y="6176427"/>
              <a:ext cx="97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/>
                <a:t>C.X.Yuan</a:t>
              </a:r>
              <a:endParaRPr lang="zh-CN" altLang="en-US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643" y="5962146"/>
            <a:ext cx="933054" cy="8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63289" y="-8136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" y="866621"/>
            <a:ext cx="3772440" cy="637721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3630" y="4862732"/>
            <a:ext cx="3949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 = 0.15~0.25</a:t>
            </a:r>
            <a:endParaRPr lang="en-US" altLang="zh-CN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，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 = 0.32~0.98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61580" y="2437065"/>
            <a:ext cx="914400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61580" y="3956058"/>
            <a:ext cx="914400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95127" y="5166747"/>
            <a:ext cx="914400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97580" y="873860"/>
            <a:ext cx="5658573" cy="57365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Solve: </a:t>
            </a:r>
            <a:r>
              <a:rPr lang="en-US" altLang="zh-CN" sz="3200" dirty="0" smtClean="0">
                <a:solidFill>
                  <a:schemeClr val="tx1"/>
                </a:solidFill>
              </a:rPr>
              <a:t>doublet peak</a:t>
            </a:r>
          </a:p>
        </p:txBody>
      </p:sp>
      <p:sp>
        <p:nvSpPr>
          <p:cNvPr id="11" name="矩形 10"/>
          <p:cNvSpPr/>
          <p:nvPr/>
        </p:nvSpPr>
        <p:spPr>
          <a:xfrm>
            <a:off x="3491506" y="2922837"/>
            <a:ext cx="5652494" cy="183160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</a:rPr>
              <a:t>no data at smaller angles?</a:t>
            </a: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Difficulty to detect recoil proton at larger angles with lower incident energy</a:t>
            </a:r>
          </a:p>
          <a:p>
            <a:pPr algn="ctr"/>
            <a:r>
              <a:rPr lang="en-US" altLang="zh-CN" sz="3600" dirty="0">
                <a:solidFill>
                  <a:schemeClr val="tx1"/>
                </a:solidFill>
              </a:rPr>
              <a:t>n</a:t>
            </a:r>
            <a:r>
              <a:rPr lang="en-US" altLang="zh-CN" sz="3600" dirty="0" smtClean="0">
                <a:solidFill>
                  <a:schemeClr val="tx1"/>
                </a:solidFill>
              </a:rPr>
              <a:t>o elastic scattering data?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8416" y="100008"/>
            <a:ext cx="6670429" cy="5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1.3 Transfer reaction(2)---2.8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MeV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3822682" y="6229773"/>
            <a:ext cx="5008368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/>
              <a:t>J. G. </a:t>
            </a:r>
            <a:r>
              <a:rPr lang="en-US" altLang="zh-CN" sz="2000" dirty="0" smtClean="0"/>
              <a:t>Johansen </a:t>
            </a:r>
            <a:r>
              <a:rPr lang="en-US" altLang="zh-CN" sz="2000" i="1" dirty="0" smtClean="0"/>
              <a:t>et al</a:t>
            </a:r>
            <a:r>
              <a:rPr lang="en-US" altLang="zh-CN" sz="2000" dirty="0" smtClean="0"/>
              <a:t>., PRC </a:t>
            </a:r>
            <a:r>
              <a:rPr lang="en-US" altLang="zh-CN" sz="2000" dirty="0"/>
              <a:t>88, 044619, 2013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3497580" y="1728570"/>
            <a:ext cx="5658573" cy="90251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Normalization factor of beam?</a:t>
            </a:r>
          </a:p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Deuterium content in CD2 target?</a:t>
            </a:r>
            <a:endParaRPr lang="en-US" altLang="zh-CN" sz="3200" dirty="0" smtClean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85447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1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940308" y="30070"/>
            <a:ext cx="8330270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  <a:ea typeface="+mn-ea"/>
                <a:cs typeface="+mn-cs"/>
              </a:rPr>
              <a:t>2.1 Experimental details:  RCNP (</a:t>
            </a:r>
            <a:r>
              <a:rPr lang="en-US" altLang="zh-CN" sz="2800" b="1" dirty="0" err="1" smtClean="0">
                <a:latin typeface="Cambria" pitchFamily="18" charset="0"/>
                <a:ea typeface="+mn-ea"/>
                <a:cs typeface="+mn-cs"/>
              </a:rPr>
              <a:t>En</a:t>
            </a:r>
            <a:r>
              <a:rPr lang="en-US" altLang="zh-CN" sz="2800" b="1" dirty="0" smtClean="0">
                <a:latin typeface="Cambria" pitchFamily="18" charset="0"/>
                <a:ea typeface="+mn-ea"/>
                <a:cs typeface="+mn-cs"/>
              </a:rPr>
              <a:t>-course)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5485"/>
            <a:ext cx="9144000" cy="59666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85508" y="2124788"/>
            <a:ext cx="3598198" cy="6412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RCNP: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En</a:t>
            </a:r>
            <a:r>
              <a:rPr lang="en-US" altLang="zh-CN" sz="4000" dirty="0" smtClean="0">
                <a:solidFill>
                  <a:schemeClr val="tx1"/>
                </a:solidFill>
              </a:rPr>
              <a:t> course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034525"/>
            <a:ext cx="6350379" cy="80189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4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primary beam</a:t>
            </a:r>
            <a:r>
              <a:rPr lang="zh-CN" altLang="en-US" sz="2400" dirty="0" smtClean="0">
                <a:solidFill>
                  <a:schemeClr val="tx1"/>
                </a:solidFill>
              </a:rPr>
              <a:t>： </a:t>
            </a:r>
            <a:r>
              <a:rPr lang="en-US" altLang="zh-CN" sz="2400" dirty="0" smtClean="0">
                <a:solidFill>
                  <a:schemeClr val="tx1"/>
                </a:solidFill>
              </a:rPr>
              <a:t>60 </a:t>
            </a:r>
            <a:r>
              <a:rPr lang="en-US" altLang="zh-CN" sz="2400" i="1" dirty="0" err="1" smtClean="0">
                <a:solidFill>
                  <a:schemeClr val="tx1"/>
                </a:solidFill>
              </a:rPr>
              <a:t>A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MeV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13</a:t>
            </a:r>
            <a:r>
              <a:rPr lang="en-US" altLang="zh-CN" sz="2400" dirty="0" smtClean="0">
                <a:solidFill>
                  <a:schemeClr val="tx1"/>
                </a:solidFill>
              </a:rPr>
              <a:t>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Secondary beam</a:t>
            </a:r>
            <a:r>
              <a:rPr lang="zh-CN" altLang="en-US" sz="2400" dirty="0" smtClean="0">
                <a:solidFill>
                  <a:schemeClr val="tx1"/>
                </a:solidFill>
              </a:rPr>
              <a:t>：</a:t>
            </a:r>
            <a:r>
              <a:rPr lang="en-US" altLang="zh-CN" sz="2400" dirty="0" smtClean="0">
                <a:solidFill>
                  <a:schemeClr val="tx1"/>
                </a:solidFill>
              </a:rPr>
              <a:t>26.9 </a:t>
            </a:r>
            <a:r>
              <a:rPr lang="en-US" altLang="zh-CN" sz="2400" i="1" dirty="0" err="1" smtClean="0">
                <a:solidFill>
                  <a:schemeClr val="tx1"/>
                </a:solidFill>
              </a:rPr>
              <a:t>A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MeV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10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4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pps</a:t>
            </a:r>
            <a:r>
              <a:rPr lang="en-US" altLang="zh-CN" sz="2400" dirty="0" smtClean="0">
                <a:solidFill>
                  <a:schemeClr val="tx1"/>
                </a:solidFill>
              </a:rPr>
              <a:t>,  95%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4400" dirty="0">
              <a:solidFill>
                <a:schemeClr val="tx1"/>
              </a:solidFill>
            </a:endParaRPr>
          </a:p>
          <a:p>
            <a:pPr algn="ctr"/>
            <a:endParaRPr lang="zh-CN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64"/>
            <a:ext cx="5441633" cy="4273571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20091" y="138842"/>
            <a:ext cx="8423910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2.1 Experiment setup and implantation-decay method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5" name="内容占位符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63" y="3072836"/>
            <a:ext cx="4954138" cy="377059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559074" y="1483394"/>
            <a:ext cx="1162228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Tele0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973933" y="1765405"/>
            <a:ext cx="376015" cy="9400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4047560" y="2524795"/>
            <a:ext cx="738081" cy="6090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556928" y="2157693"/>
            <a:ext cx="1162228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Tele2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40700" y="1581670"/>
            <a:ext cx="1162228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Tele1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1881696" y="1867339"/>
            <a:ext cx="188007" cy="6840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837694" y="2188979"/>
            <a:ext cx="441152" cy="8753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05978" y="1764473"/>
            <a:ext cx="168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Annular DSSD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5978" y="4448785"/>
            <a:ext cx="84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Beam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3522573" y="1382364"/>
            <a:ext cx="284480" cy="6990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047560" y="1392524"/>
            <a:ext cx="0" cy="9245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674973" y="1084674"/>
            <a:ext cx="103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NaI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37607" y="1154789"/>
            <a:ext cx="3606393" cy="176358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aseline="30000" dirty="0" smtClean="0">
                <a:solidFill>
                  <a:srgbClr val="FF0000"/>
                </a:solidFill>
              </a:rPr>
              <a:t>12</a:t>
            </a:r>
            <a:r>
              <a:rPr lang="en-US" altLang="zh-CN" sz="2800" dirty="0" smtClean="0">
                <a:solidFill>
                  <a:srgbClr val="FF0000"/>
                </a:solidFill>
              </a:rPr>
              <a:t>Be isomers (331 ns)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Implanted in Tele0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Decay 511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keV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l-GR" altLang="zh-CN" sz="2800" dirty="0" smtClean="0">
                <a:solidFill>
                  <a:srgbClr val="FF0000"/>
                </a:solidFill>
              </a:rPr>
              <a:t>γ</a:t>
            </a:r>
            <a:r>
              <a:rPr lang="en-US" altLang="zh-CN" sz="2800" dirty="0" smtClean="0">
                <a:solidFill>
                  <a:srgbClr val="FF0000"/>
                </a:solidFill>
              </a:rPr>
              <a:t> with Branching ratio of 83%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-19099" y="5375411"/>
            <a:ext cx="4177604" cy="1323439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Z.H. Li, Y.L. Ye et al., Phys. Rev. C 75, </a:t>
            </a:r>
            <a:r>
              <a:rPr lang="en-US" altLang="zh-CN" sz="2000" dirty="0" smtClean="0"/>
              <a:t>057302  (2007).</a:t>
            </a:r>
          </a:p>
          <a:p>
            <a:r>
              <a:rPr lang="en-US" altLang="zh-CN" sz="2000" dirty="0"/>
              <a:t>Z.H. Li, </a:t>
            </a:r>
            <a:r>
              <a:rPr lang="en-US" altLang="zh-CN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Y.L. Ye et al., Phys. Rev. C 80, </a:t>
            </a:r>
            <a:r>
              <a:rPr lang="en-US" altLang="zh-CN" sz="2000" dirty="0" smtClean="0"/>
              <a:t>054315 (2009</a:t>
            </a:r>
            <a:r>
              <a:rPr lang="en-US" altLang="zh-CN" sz="2000" dirty="0"/>
              <a:t>).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8916" y="3374837"/>
            <a:ext cx="1395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Four targets: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CD2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CH2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C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Empty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2559074" y="3064366"/>
            <a:ext cx="581115" cy="4087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58902" y="30070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2.2   </a:t>
            </a:r>
            <a:r>
              <a:rPr lang="en-US" altLang="zh-CN" sz="2800" b="1" baseline="30000" dirty="0" smtClean="0">
                <a:latin typeface="Cambria" pitchFamily="18" charset="0"/>
              </a:rPr>
              <a:t>11</a:t>
            </a:r>
            <a:r>
              <a:rPr lang="en-US" altLang="zh-CN" sz="2800" b="1" dirty="0" smtClean="0">
                <a:latin typeface="Cambria" pitchFamily="18" charset="0"/>
              </a:rPr>
              <a:t>Be+p Elastic </a:t>
            </a:r>
            <a:r>
              <a:rPr lang="en-US" altLang="zh-CN" sz="2800" b="1" dirty="0">
                <a:latin typeface="Cambria" pitchFamily="18" charset="0"/>
              </a:rPr>
              <a:t>scattering </a:t>
            </a:r>
            <a:r>
              <a:rPr lang="en-US" altLang="zh-CN" sz="2800" b="1" dirty="0" smtClean="0">
                <a:latin typeface="Cambria" pitchFamily="18" charset="0"/>
              </a:rPr>
              <a:t>data</a:t>
            </a:r>
            <a:endParaRPr lang="zh-CN" altLang="en-US" sz="2800" b="1" dirty="0">
              <a:latin typeface="Cambria" pitchFamily="18" charset="0"/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5530499" y="6312777"/>
            <a:ext cx="3290499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Proton Energy verse Angles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04" y="2633356"/>
            <a:ext cx="4211814" cy="3521453"/>
          </a:xfrm>
          <a:prstGeom prst="rect">
            <a:avLst/>
          </a:prstGeom>
        </p:spPr>
      </p:pic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290844" y="6312777"/>
            <a:ext cx="3858757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PID using data taken by TELE0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024" y="2633356"/>
            <a:ext cx="4748491" cy="367942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37785" y="1271239"/>
            <a:ext cx="144966" cy="107051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925444" y="1271238"/>
            <a:ext cx="144966" cy="107051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678151" y="1271237"/>
            <a:ext cx="45719" cy="1070517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59952" y="1270414"/>
            <a:ext cx="45719" cy="1070517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40416" y="1403169"/>
            <a:ext cx="94971" cy="76704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endCxn id="16" idx="2"/>
          </p:cNvCxnSpPr>
          <p:nvPr/>
        </p:nvCxnSpPr>
        <p:spPr>
          <a:xfrm flipV="1">
            <a:off x="379141" y="1794023"/>
            <a:ext cx="5161423" cy="124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182132" y="142469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beam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76074" y="2317160"/>
            <a:ext cx="99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Up-PPAC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372952" y="966891"/>
            <a:ext cx="128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Down-PPAC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661542" y="2343603"/>
            <a:ext cx="181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Plastic scintillator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734024" y="939948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Target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450186" y="1048210"/>
            <a:ext cx="156305" cy="144520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304999" y="2406918"/>
            <a:ext cx="15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Annular silicon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4986267" y="220077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TELE0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772361" y="1154789"/>
            <a:ext cx="3371639" cy="147856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Beam was monitored by Plastic scintillator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Detector.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57626" y="807081"/>
            <a:ext cx="94971" cy="662089"/>
          </a:xfrm>
          <a:prstGeom prst="rect">
            <a:avLst/>
          </a:prstGeom>
          <a:noFill/>
          <a:ln w="22225">
            <a:solidFill>
              <a:schemeClr val="accent4"/>
            </a:solidFill>
          </a:ln>
          <a:scene3d>
            <a:camera prst="orthographicFront">
              <a:rot lat="120000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767775" y="9921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TELE1</a:t>
            </a:r>
            <a:endParaRPr lang="zh-CN" altLang="en-US" dirty="0"/>
          </a:p>
        </p:txBody>
      </p:sp>
      <p:cxnSp>
        <p:nvCxnSpPr>
          <p:cNvPr id="29" name="直接箭头连接符 28"/>
          <p:cNvCxnSpPr>
            <a:stCxn id="13" idx="2"/>
          </p:cNvCxnSpPr>
          <p:nvPr/>
        </p:nvCxnSpPr>
        <p:spPr>
          <a:xfrm flipH="1">
            <a:off x="3606491" y="2170216"/>
            <a:ext cx="1581411" cy="159822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657626" y="1154789"/>
            <a:ext cx="1122536" cy="211488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14528" y="211214"/>
            <a:ext cx="851264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 2.2   OP for the </a:t>
            </a:r>
            <a:r>
              <a:rPr lang="en-US" altLang="zh-CN" sz="2800" b="1" baseline="30000" dirty="0" smtClean="0">
                <a:latin typeface="Cambria" pitchFamily="18" charset="0"/>
              </a:rPr>
              <a:t>11</a:t>
            </a:r>
            <a:r>
              <a:rPr lang="en-US" altLang="zh-CN" sz="2800" b="1" dirty="0" smtClean="0">
                <a:latin typeface="Cambria" pitchFamily="18" charset="0"/>
              </a:rPr>
              <a:t>Be+p</a:t>
            </a:r>
            <a:endParaRPr lang="zh-CN" altLang="en-US" sz="2800" b="1" dirty="0">
              <a:latin typeface="Cambria" pitchFamily="18" charset="0"/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0" y="6177403"/>
            <a:ext cx="9131741" cy="70788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J.Chen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Y.L.Ye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PRC </a:t>
            </a:r>
            <a:r>
              <a:rPr lang="en-US" altLang="zh-CN" sz="2000" dirty="0" smtClean="0"/>
              <a:t>93</a:t>
            </a:r>
            <a:r>
              <a:rPr lang="en-US" altLang="zh-CN" sz="2000" dirty="0"/>
              <a:t>, 034623 (2016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/>
              <a:t>J. </a:t>
            </a:r>
            <a:r>
              <a:rPr lang="en-US" altLang="zh-CN" sz="2000" dirty="0" err="1" smtClean="0"/>
              <a:t>Chen,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D. Y. </a:t>
            </a:r>
            <a:r>
              <a:rPr lang="en-US" altLang="zh-CN" sz="2000" dirty="0" smtClean="0"/>
              <a:t>Pang et al, </a:t>
            </a:r>
            <a:r>
              <a:rPr lang="en-US" altLang="zh-CN" sz="2000" dirty="0"/>
              <a:t>Sci. China-Phys</a:t>
            </a:r>
            <a:r>
              <a:rPr lang="en-US" altLang="zh-CN" sz="2000" dirty="0" smtClean="0"/>
              <a:t>. Mech</a:t>
            </a:r>
            <a:r>
              <a:rPr lang="en-US" altLang="zh-CN" sz="2000" dirty="0"/>
              <a:t>. </a:t>
            </a:r>
            <a:r>
              <a:rPr lang="en-US" altLang="zh-CN" sz="2000" dirty="0" err="1"/>
              <a:t>Astron</a:t>
            </a:r>
            <a:r>
              <a:rPr lang="en-US" altLang="zh-CN" sz="2000" dirty="0"/>
              <a:t> </a:t>
            </a:r>
            <a:r>
              <a:rPr lang="en-US" altLang="zh-CN" sz="2000" b="1" dirty="0"/>
              <a:t>59</a:t>
            </a:r>
            <a:r>
              <a:rPr lang="en-US" altLang="zh-CN" sz="2000" dirty="0"/>
              <a:t>, 632003 (2016).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072" y="926210"/>
            <a:ext cx="8216952" cy="522390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836073" y="849564"/>
            <a:ext cx="2361237" cy="35329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7030A0"/>
                </a:solidFill>
              </a:rPr>
              <a:t>Our data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47619" y="1218371"/>
            <a:ext cx="3029414" cy="129690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Consistent with other data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Need normalization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47619" y="4333066"/>
            <a:ext cx="3083109" cy="145205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Provide Op of entrance channel</a:t>
            </a: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for transfer reaction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20771" y="2897181"/>
            <a:ext cx="3083109" cy="125665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Check</a:t>
            </a:r>
            <a:r>
              <a:rPr lang="en-US" altLang="zh-CN" sz="2800" dirty="0" smtClean="0">
                <a:solidFill>
                  <a:schemeClr val="tx1"/>
                </a:solidFill>
              </a:rPr>
              <a:t> data analysis process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39" y="3375132"/>
            <a:ext cx="3406841" cy="36389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99846" y="154761"/>
            <a:ext cx="814415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2.3   Proton contamination in CD</a:t>
            </a:r>
            <a:r>
              <a:rPr lang="en-US" altLang="zh-CN" sz="2800" b="1" baseline="-25000" dirty="0" smtClean="0">
                <a:latin typeface="Cambria" pitchFamily="18" charset="0"/>
              </a:rPr>
              <a:t>2</a:t>
            </a:r>
            <a:r>
              <a:rPr lang="en-US" altLang="zh-CN" sz="2800" b="1" dirty="0" smtClean="0">
                <a:latin typeface="Cambria" pitchFamily="18" charset="0"/>
              </a:rPr>
              <a:t> target   9.5(0.6)%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2" y="994077"/>
            <a:ext cx="3398292" cy="23810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63252" y="3525290"/>
            <a:ext cx="1188907" cy="3018719"/>
            <a:chOff x="2432519" y="1345917"/>
            <a:chExt cx="1188907" cy="3018719"/>
          </a:xfrm>
        </p:grpSpPr>
        <p:sp>
          <p:nvSpPr>
            <p:cNvPr id="10" name="椭圆 9"/>
            <p:cNvSpPr/>
            <p:nvPr/>
          </p:nvSpPr>
          <p:spPr>
            <a:xfrm rot="2756843">
              <a:off x="1790650" y="2533861"/>
              <a:ext cx="3018719" cy="64283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tx1"/>
                  </a:solidFill>
                </a:rPr>
                <a:t>d</a:t>
              </a: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4028791">
              <a:off x="1622564" y="2948648"/>
              <a:ext cx="2194256" cy="57434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tx1"/>
                  </a:solidFill>
                </a:rPr>
                <a:t>p</a:t>
              </a: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802" y="994077"/>
            <a:ext cx="5959060" cy="58639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23941" y="1701482"/>
            <a:ext cx="1364776" cy="42308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CD2 target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64021" y="4196028"/>
            <a:ext cx="1978925" cy="42308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CD2 – CH2 target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2395319">
            <a:off x="3798509" y="5543673"/>
            <a:ext cx="2612586" cy="329789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No proton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2395319">
            <a:off x="3706664" y="2810726"/>
            <a:ext cx="2289664" cy="329789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proton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27142" y="30070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 3  Check deuterium content in CD2 target using </a:t>
            </a:r>
            <a:r>
              <a:rPr lang="en-US" altLang="zh-CN" sz="2800" b="1" baseline="30000" dirty="0" smtClean="0">
                <a:latin typeface="Cambria" pitchFamily="18" charset="0"/>
              </a:rPr>
              <a:t>11</a:t>
            </a:r>
            <a:r>
              <a:rPr lang="en-US" altLang="zh-CN" sz="2800" b="1" dirty="0" smtClean="0">
                <a:latin typeface="Cambria" pitchFamily="18" charset="0"/>
              </a:rPr>
              <a:t>Be+d elastic scattering data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940" y="924994"/>
            <a:ext cx="5445457" cy="5070739"/>
          </a:xfrm>
          <a:prstGeom prst="rect">
            <a:avLst/>
          </a:prstGeom>
        </p:spPr>
      </p:pic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1" y="6171585"/>
            <a:ext cx="4122820" cy="61555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J.Chen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Y.L.Ye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PRC94, 064620, 2016. Zhang,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D.Y.Pang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PRC</a:t>
            </a:r>
            <a:r>
              <a:rPr lang="en-US" altLang="zh-CN" sz="1400" b="1" dirty="0"/>
              <a:t>94</a:t>
            </a:r>
            <a:r>
              <a:rPr lang="en-US" altLang="zh-CN" sz="1400" dirty="0"/>
              <a:t>, 014619 (2016</a:t>
            </a:r>
            <a:r>
              <a:rPr lang="en-US" altLang="zh-CN" sz="2000" dirty="0"/>
              <a:t>)</a:t>
            </a:r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5398" y="1058355"/>
            <a:ext cx="4858602" cy="125999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Small angles, nearly all the global OP can reasonably reproduce data .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Deuterium content in CD2 is checked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5398" y="2486737"/>
            <a:ext cx="4858602" cy="107461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Developed Specifically global OP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</a:rPr>
              <a:t> DA1p, for the 1p-shell target nuclei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Reproduce Angular distributions well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22821" y="3769895"/>
            <a:ext cx="5163402" cy="3416471"/>
            <a:chOff x="4285398" y="3930406"/>
            <a:chExt cx="5163402" cy="35454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398" y="3930406"/>
              <a:ext cx="5163402" cy="35454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5398" y="6206854"/>
              <a:ext cx="4861717" cy="422850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3799427" y="3520512"/>
            <a:ext cx="5556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A</a:t>
            </a:r>
            <a:r>
              <a:rPr lang="en-US" altLang="zh-CN" sz="2400" b="1" dirty="0" err="1" smtClean="0"/>
              <a:t>.M.Moro</a:t>
            </a:r>
            <a:r>
              <a:rPr lang="en-US" altLang="zh-CN" sz="2400" b="1" dirty="0" smtClean="0"/>
              <a:t> </a:t>
            </a:r>
            <a:r>
              <a:rPr lang="en-US" altLang="zh-CN" sz="2400" b="1" i="1" dirty="0" smtClean="0"/>
              <a:t>et al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include core excitation</a:t>
            </a:r>
          </a:p>
          <a:p>
            <a:r>
              <a:rPr lang="en-US" altLang="zh-CN" sz="2400" b="1" dirty="0" err="1" smtClean="0"/>
              <a:t>P.Descouvemont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4-body CDCC calculation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r="621"/>
          <a:stretch/>
        </p:blipFill>
        <p:spPr>
          <a:xfrm>
            <a:off x="4997325" y="4030581"/>
            <a:ext cx="4104095" cy="2633072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940308" y="30070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2.4  Experimental result of </a:t>
            </a:r>
            <a:r>
              <a:rPr lang="en-US" altLang="zh-CN" sz="28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r>
              <a:rPr lang="en-US" altLang="zh-CN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Be(d, p)</a:t>
            </a:r>
            <a:r>
              <a:rPr lang="en-US" altLang="zh-CN" sz="2800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altLang="zh-CN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  </a:t>
            </a:r>
            <a:endParaRPr lang="zh-CN" altLang="en-US" sz="2800" b="1" dirty="0">
              <a:latin typeface="Cambria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6" name="矩形 5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38897" y="3848948"/>
            <a:ext cx="151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ɵ</a:t>
            </a:r>
            <a:r>
              <a:rPr lang="en-US" altLang="zh-CN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" r="-73" b="1817"/>
          <a:stretch/>
        </p:blipFill>
        <p:spPr>
          <a:xfrm>
            <a:off x="4738255" y="1407070"/>
            <a:ext cx="4118187" cy="2709585"/>
          </a:xfrm>
          <a:prstGeom prst="rect">
            <a:avLst/>
          </a:prstGeom>
        </p:spPr>
      </p:pic>
      <p:pic>
        <p:nvPicPr>
          <p:cNvPr id="25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 r="-488"/>
          <a:stretch/>
        </p:blipFill>
        <p:spPr>
          <a:xfrm>
            <a:off x="267805" y="1299159"/>
            <a:ext cx="4435815" cy="3219143"/>
          </a:xfrm>
        </p:spPr>
      </p:pic>
      <p:sp>
        <p:nvSpPr>
          <p:cNvPr id="26" name="文本框 25"/>
          <p:cNvSpPr txBox="1"/>
          <p:nvPr/>
        </p:nvSpPr>
        <p:spPr>
          <a:xfrm>
            <a:off x="1838897" y="4223596"/>
            <a:ext cx="184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Energy/MeV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 rot="10800000">
            <a:off x="48517" y="1844499"/>
            <a:ext cx="461665" cy="8631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ΔE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3093577" y="3020707"/>
            <a:ext cx="316194" cy="2950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751478" y="1025182"/>
            <a:ext cx="3410638" cy="3987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PID on the zero degree telescope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5166228" y="1075971"/>
            <a:ext cx="3099125" cy="426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Energy spectrum for </a:t>
            </a:r>
            <a:r>
              <a:rPr lang="en-US" altLang="zh-CN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  <a:endParaRPr lang="en-US" altLang="zh-CN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672910" y="5457464"/>
            <a:ext cx="2908797" cy="8864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Kinematic loci for protons in coincidence  with </a:t>
            </a:r>
            <a:r>
              <a:rPr lang="en-US" altLang="zh-CN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</a:t>
            </a: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Tele0</a:t>
            </a:r>
          </a:p>
        </p:txBody>
      </p:sp>
      <p:sp>
        <p:nvSpPr>
          <p:cNvPr id="34" name="等腰三角形 33"/>
          <p:cNvSpPr/>
          <p:nvPr/>
        </p:nvSpPr>
        <p:spPr>
          <a:xfrm rot="5400000">
            <a:off x="4529011" y="5637448"/>
            <a:ext cx="511302" cy="4253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91" y="1489585"/>
            <a:ext cx="1423024" cy="15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箭头 16"/>
          <p:cNvSpPr/>
          <p:nvPr/>
        </p:nvSpPr>
        <p:spPr>
          <a:xfrm rot="10800000">
            <a:off x="6715791" y="1798898"/>
            <a:ext cx="620845" cy="123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>
            <a:off x="7309687" y="1514981"/>
            <a:ext cx="209972" cy="70198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 rot="7023384">
            <a:off x="6958552" y="3126851"/>
            <a:ext cx="750460" cy="124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834795" y="2540454"/>
            <a:ext cx="8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30000" dirty="0" smtClean="0">
                <a:solidFill>
                  <a:srgbClr val="FF0000"/>
                </a:solidFill>
              </a:rPr>
              <a:t>12</a:t>
            </a:r>
            <a:r>
              <a:rPr lang="en-US" altLang="zh-CN" b="1" dirty="0" smtClean="0">
                <a:solidFill>
                  <a:srgbClr val="FF0000"/>
                </a:solidFill>
              </a:rPr>
              <a:t>Be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045901" y="2423913"/>
            <a:ext cx="8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30000" dirty="0" smtClean="0">
                <a:solidFill>
                  <a:srgbClr val="FF0000"/>
                </a:solidFill>
              </a:rPr>
              <a:t>11</a:t>
            </a:r>
            <a:r>
              <a:rPr lang="en-US" altLang="zh-CN" b="1" dirty="0" smtClean="0">
                <a:solidFill>
                  <a:srgbClr val="FF0000"/>
                </a:solidFill>
              </a:rPr>
              <a:t>Be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62017" y="3066384"/>
            <a:ext cx="8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zh-CN" b="1" dirty="0" smtClean="0">
                <a:solidFill>
                  <a:srgbClr val="FF0000"/>
                </a:solidFill>
              </a:rPr>
              <a:t>Be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74000" y="5050118"/>
            <a:ext cx="7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g.s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8011459" y="5471459"/>
            <a:ext cx="7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ex.s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3624" y="1005993"/>
            <a:ext cx="51911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555" y="9489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mbria" panose="02040503050406030204" pitchFamily="18" charset="0"/>
              </a:rPr>
              <a:t>Isomeric  state(E0 decay was used)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0583" y="2149986"/>
            <a:ext cx="4572000" cy="2636143"/>
            <a:chOff x="0" y="3789040"/>
            <a:chExt cx="4572000" cy="2636143"/>
          </a:xfrm>
        </p:grpSpPr>
        <p:grpSp>
          <p:nvGrpSpPr>
            <p:cNvPr id="10" name="组合 34"/>
            <p:cNvGrpSpPr/>
            <p:nvPr/>
          </p:nvGrpSpPr>
          <p:grpSpPr>
            <a:xfrm>
              <a:off x="0" y="3789040"/>
              <a:ext cx="4572000" cy="2636143"/>
              <a:chOff x="0" y="3789040"/>
              <a:chExt cx="4572000" cy="2636143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3789040"/>
                <a:ext cx="2447234" cy="2636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直接箭头连接符 12"/>
              <p:cNvCxnSpPr/>
              <p:nvPr/>
            </p:nvCxnSpPr>
            <p:spPr>
              <a:xfrm>
                <a:off x="1331640" y="4725144"/>
                <a:ext cx="0" cy="12961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1331640" y="4509120"/>
                <a:ext cx="0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3059832" y="4293096"/>
                <a:ext cx="1512168" cy="36004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CN" baseline="-25000" dirty="0" smtClean="0">
                    <a:latin typeface="Times New Roman" pitchFamily="18" charset="0"/>
                    <a:cs typeface="Times New Roman" pitchFamily="18" charset="0"/>
                  </a:rPr>
                  <a:t>1/2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 = 331 ns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331640" y="5013176"/>
                <a:ext cx="2376264" cy="5040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E2: 17%</a:t>
                </a:r>
              </a:p>
              <a:p>
                <a:r>
                  <a:rPr lang="en-US" altLang="zh-CN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130 </a:t>
                </a:r>
                <a:r>
                  <a:rPr lang="en-US" altLang="zh-CN" b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keV</a:t>
                </a:r>
                <a:r>
                  <a:rPr lang="en-US" altLang="zh-CN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and 2100 </a:t>
                </a:r>
                <a:r>
                  <a:rPr lang="en-US" altLang="zh-CN" b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keV</a:t>
                </a:r>
                <a:endParaRPr lang="zh-CN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3933056"/>
                <a:ext cx="1080120" cy="5040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E0: 83%</a:t>
                </a:r>
              </a:p>
              <a:p>
                <a:r>
                  <a:rPr lang="en-US" altLang="zh-CN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511 </a:t>
                </a:r>
                <a:r>
                  <a:rPr lang="en-US" altLang="zh-CN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keV</a:t>
                </a:r>
                <a:endParaRPr lang="zh-CN" altLang="en-US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直接箭头连接符 10"/>
            <p:cNvCxnSpPr/>
            <p:nvPr/>
          </p:nvCxnSpPr>
          <p:spPr>
            <a:xfrm flipH="1">
              <a:off x="323528" y="4509120"/>
              <a:ext cx="576064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765525" y="5000409"/>
            <a:ext cx="4320480" cy="63094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zh-CN" sz="1400" dirty="0" smtClean="0"/>
              <a:t>S. Shimoura et al.,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Physics Letters B 560 (2003) 31–36;</a:t>
            </a:r>
          </a:p>
          <a:p>
            <a:pPr>
              <a:spcBef>
                <a:spcPct val="50000"/>
              </a:spcBef>
            </a:pPr>
            <a:r>
              <a:rPr lang="fr-FR" altLang="zh-CN" sz="1400" dirty="0" smtClean="0"/>
              <a:t>S. Shimoura et al.,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Physics Letters B 654 (2007) 87-91. </a:t>
            </a:r>
            <a:endParaRPr lang="en-US" altLang="zh-CN" sz="1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505" y="3158098"/>
            <a:ext cx="108012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pair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creation</a:t>
            </a:r>
            <a:endParaRPr lang="zh-CN" alt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965945" y="30070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2.4  Experimental 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result of </a:t>
            </a:r>
            <a:r>
              <a:rPr lang="en-US" altLang="zh-CN" sz="28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Be(</a:t>
            </a:r>
            <a:r>
              <a:rPr lang="en-US" altLang="zh-CN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d,p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CN" sz="28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  </a:t>
            </a:r>
            <a:endParaRPr lang="zh-CN" altLang="en-US" sz="2800" b="1" dirty="0">
              <a:latin typeface="Cambria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2" name="矩形 21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1925" r="3560" b="-106"/>
          <a:stretch/>
        </p:blipFill>
        <p:spPr>
          <a:xfrm>
            <a:off x="5362583" y="2208474"/>
            <a:ext cx="3803327" cy="3080040"/>
          </a:xfrm>
        </p:spPr>
      </p:pic>
      <p:sp>
        <p:nvSpPr>
          <p:cNvPr id="24" name="文本框 23"/>
          <p:cNvSpPr txBox="1"/>
          <p:nvPr/>
        </p:nvSpPr>
        <p:spPr>
          <a:xfrm>
            <a:off x="7327661" y="1690311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NaI</a:t>
            </a:r>
            <a:r>
              <a:rPr lang="en-US" altLang="zh-CN" sz="2400" dirty="0" smtClean="0"/>
              <a:t>(Tl) + PMT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14991" y="1982954"/>
            <a:ext cx="1162228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Tele0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7264930" y="2350423"/>
            <a:ext cx="376015" cy="9400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7528389" y="2121412"/>
            <a:ext cx="284480" cy="6990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7923394" y="2121412"/>
            <a:ext cx="0" cy="9245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stCxn id="25" idx="3"/>
          </p:cNvCxnSpPr>
          <p:nvPr/>
        </p:nvCxnSpPr>
        <p:spPr>
          <a:xfrm flipH="1">
            <a:off x="7923394" y="2166689"/>
            <a:ext cx="153825" cy="17114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7439388" y="2133541"/>
            <a:ext cx="428241" cy="154946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7249582" y="2115309"/>
            <a:ext cx="526602" cy="101064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82" y="3620353"/>
            <a:ext cx="4110951" cy="30418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r="-821"/>
          <a:stretch/>
        </p:blipFill>
        <p:spPr>
          <a:xfrm>
            <a:off x="2547870" y="1002461"/>
            <a:ext cx="4368812" cy="2769192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940308" y="30070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  <a:ea typeface="+mn-ea"/>
                <a:cs typeface="+mn-cs"/>
              </a:rPr>
              <a:t>2.4 Decay gamma rays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5" name="矩形 1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" y="1675909"/>
            <a:ext cx="2106214" cy="785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dirty="0" smtClean="0"/>
              <a:t>γ</a:t>
            </a:r>
            <a:r>
              <a:rPr lang="en-US" altLang="zh-CN" dirty="0" smtClean="0"/>
              <a:t> spectrum gating on the </a:t>
            </a:r>
            <a:r>
              <a:rPr lang="en-US" altLang="zh-CN" dirty="0" err="1" smtClean="0"/>
              <a:t>e.x</a:t>
            </a:r>
            <a:r>
              <a:rPr lang="en-US" altLang="zh-CN" dirty="0" smtClean="0"/>
              <a:t>. states in q-value spectrum </a:t>
            </a:r>
            <a:endParaRPr lang="zh-CN" altLang="en-US" dirty="0"/>
          </a:p>
        </p:txBody>
      </p:sp>
      <p:sp>
        <p:nvSpPr>
          <p:cNvPr id="20" name="等腰三角形 19"/>
          <p:cNvSpPr/>
          <p:nvPr/>
        </p:nvSpPr>
        <p:spPr>
          <a:xfrm rot="19752201">
            <a:off x="2153100" y="1846998"/>
            <a:ext cx="390341" cy="344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22112" y="5161815"/>
            <a:ext cx="2030441" cy="945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specturm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gating on the 511keV γ-ray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22" name="等腰三角形 21"/>
          <p:cNvSpPr/>
          <p:nvPr/>
        </p:nvSpPr>
        <p:spPr>
          <a:xfrm rot="19752201">
            <a:off x="2143505" y="5404172"/>
            <a:ext cx="390341" cy="344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266697" y="3617764"/>
            <a:ext cx="151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Energy/</a:t>
            </a:r>
            <a:r>
              <a:rPr lang="en-US" altLang="zh-CN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keV</a:t>
            </a:r>
            <a:endParaRPr lang="zh-CN" altLang="en-US" sz="1400" dirty="0">
              <a:latin typeface="Cambria Math" panose="020405030504060302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3563676" y="1794456"/>
            <a:ext cx="530854" cy="8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357608" y="1604350"/>
            <a:ext cx="1588503" cy="3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511 </a:t>
            </a:r>
            <a:r>
              <a:rPr lang="en-US" altLang="zh-CN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keV</a:t>
            </a:r>
            <a:r>
              <a:rPr lang="en-US" altLang="zh-CN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γ-ray</a:t>
            </a:r>
            <a:endParaRPr lang="zh-CN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564019" y="5576184"/>
            <a:ext cx="2461325" cy="941477"/>
            <a:chOff x="1993122" y="4302669"/>
            <a:chExt cx="4373545" cy="1836832"/>
          </a:xfrm>
        </p:grpSpPr>
        <p:sp>
          <p:nvSpPr>
            <p:cNvPr id="36" name="文本框 35"/>
            <p:cNvSpPr txBox="1"/>
            <p:nvPr/>
          </p:nvSpPr>
          <p:spPr>
            <a:xfrm>
              <a:off x="5590171" y="5770169"/>
              <a:ext cx="776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 (ns)</a:t>
              </a:r>
              <a:endParaRPr lang="zh-CN" altLang="en-US" dirty="0"/>
            </a:p>
          </p:txBody>
        </p:sp>
        <p:sp>
          <p:nvSpPr>
            <p:cNvPr id="39" name="文本框 38"/>
            <p:cNvSpPr txBox="1"/>
            <p:nvPr/>
          </p:nvSpPr>
          <p:spPr>
            <a:xfrm rot="16200000">
              <a:off x="1407192" y="4888599"/>
              <a:ext cx="1541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Counts/100ns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563676" y="4990107"/>
                <a:ext cx="2152525" cy="676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~ 270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76" y="4990107"/>
                <a:ext cx="2152525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497782" y="1604349"/>
            <a:ext cx="2646217" cy="186211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Detection efficiency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23(1)%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Geant4 simulation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5" name="文本框 74"/>
          <p:cNvSpPr txBox="1"/>
          <p:nvPr/>
        </p:nvSpPr>
        <p:spPr>
          <a:xfrm>
            <a:off x="858416" y="312444"/>
            <a:ext cx="6670429" cy="5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Outline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03382" y="1322545"/>
            <a:ext cx="3352800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/>
              <a:t>1. Introduction</a:t>
            </a:r>
            <a:endParaRPr lang="zh-CN" altLang="en-US" sz="4000" dirty="0"/>
          </a:p>
        </p:txBody>
      </p:sp>
      <p:sp>
        <p:nvSpPr>
          <p:cNvPr id="14" name="矩形 13"/>
          <p:cNvSpPr/>
          <p:nvPr/>
        </p:nvSpPr>
        <p:spPr>
          <a:xfrm>
            <a:off x="1003381" y="2441427"/>
            <a:ext cx="7863526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/>
              <a:t>2. Experimental details </a:t>
            </a:r>
            <a:r>
              <a:rPr lang="en-US" altLang="zh-CN" sz="4000" dirty="0"/>
              <a:t>and </a:t>
            </a:r>
            <a:r>
              <a:rPr lang="en-US" altLang="zh-CN" sz="4000" dirty="0" smtClean="0"/>
              <a:t>results</a:t>
            </a:r>
            <a:endParaRPr lang="zh-CN" altLang="en-US" sz="4000" dirty="0"/>
          </a:p>
        </p:txBody>
      </p:sp>
      <p:sp>
        <p:nvSpPr>
          <p:cNvPr id="17" name="矩形 16"/>
          <p:cNvSpPr/>
          <p:nvPr/>
        </p:nvSpPr>
        <p:spPr>
          <a:xfrm>
            <a:off x="1003381" y="4920695"/>
            <a:ext cx="7863526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/>
              <a:t>4. Discussion and Summary</a:t>
            </a:r>
            <a:endParaRPr lang="zh-CN" altLang="en-US" sz="4000" dirty="0"/>
          </a:p>
        </p:txBody>
      </p:sp>
      <p:sp>
        <p:nvSpPr>
          <p:cNvPr id="18" name="矩形 17"/>
          <p:cNvSpPr/>
          <p:nvPr/>
        </p:nvSpPr>
        <p:spPr>
          <a:xfrm>
            <a:off x="1003381" y="3604415"/>
            <a:ext cx="7863527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/>
              <a:t>3. Shell model calculations(C. X. Yuan)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5857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r="-821"/>
          <a:stretch/>
        </p:blipFill>
        <p:spPr>
          <a:xfrm>
            <a:off x="4494714" y="1102150"/>
            <a:ext cx="4368812" cy="2769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3" y="1001027"/>
            <a:ext cx="3448152" cy="313483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040673" y="1298151"/>
            <a:ext cx="4122301" cy="5484215"/>
            <a:chOff x="2040673" y="1298151"/>
            <a:chExt cx="4122301" cy="548421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4922" y="4425948"/>
              <a:ext cx="2598052" cy="235641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096106" y="1298151"/>
              <a:ext cx="341541" cy="242660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直角双向箭头 18"/>
            <p:cNvSpPr/>
            <p:nvPr/>
          </p:nvSpPr>
          <p:spPr>
            <a:xfrm rot="2220645">
              <a:off x="2665557" y="2672274"/>
              <a:ext cx="2411112" cy="2006332"/>
            </a:xfrm>
            <a:prstGeom prst="leftUpArrow">
              <a:avLst>
                <a:gd name="adj1" fmla="val 6033"/>
                <a:gd name="adj2" fmla="val 11000"/>
                <a:gd name="adj3" fmla="val 25000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040673" y="1309480"/>
              <a:ext cx="907568" cy="242660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99846" y="154761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2.4  Differential cross sections for </a:t>
            </a:r>
            <a:r>
              <a:rPr lang="en-US" altLang="zh-CN" sz="28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Be(</a:t>
            </a:r>
            <a:r>
              <a:rPr lang="en-US" altLang="zh-CN" sz="28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d,p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CN" sz="28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155717" y="4006572"/>
            <a:ext cx="6707809" cy="2743530"/>
            <a:chOff x="2155717" y="4006572"/>
            <a:chExt cx="6707809" cy="274353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8707" y="4490703"/>
              <a:ext cx="2554819" cy="2259399"/>
            </a:xfrm>
            <a:prstGeom prst="rect">
              <a:avLst/>
            </a:prstGeom>
          </p:spPr>
        </p:pic>
        <p:sp>
          <p:nvSpPr>
            <p:cNvPr id="13" name="圆角右箭头 12"/>
            <p:cNvSpPr/>
            <p:nvPr/>
          </p:nvSpPr>
          <p:spPr>
            <a:xfrm rot="7235351" flipH="1">
              <a:off x="5049990" y="1112299"/>
              <a:ext cx="373701" cy="6162247"/>
            </a:xfrm>
            <a:prstGeom prst="bentArrow">
              <a:avLst>
                <a:gd name="adj1" fmla="val 25000"/>
                <a:gd name="adj2" fmla="val 29706"/>
                <a:gd name="adj3" fmla="val 37651"/>
                <a:gd name="adj4" fmla="val 46478"/>
              </a:avLst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1563" y="3077738"/>
            <a:ext cx="2756056" cy="3572005"/>
            <a:chOff x="461563" y="3077738"/>
            <a:chExt cx="2756056" cy="357200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563" y="4336740"/>
              <a:ext cx="2756056" cy="2313003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424887" y="3077738"/>
              <a:ext cx="615786" cy="1982760"/>
              <a:chOff x="1424887" y="3077738"/>
              <a:chExt cx="615786" cy="1982760"/>
            </a:xfrm>
          </p:grpSpPr>
          <p:sp>
            <p:nvSpPr>
              <p:cNvPr id="12" name="圆角右箭头 11"/>
              <p:cNvSpPr/>
              <p:nvPr/>
            </p:nvSpPr>
            <p:spPr>
              <a:xfrm rot="10800000">
                <a:off x="1424887" y="3700049"/>
                <a:ext cx="423746" cy="1360449"/>
              </a:xfrm>
              <a:prstGeom prst="bentArrow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561171" y="3077738"/>
                <a:ext cx="479502" cy="622311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2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6073" y="187646"/>
            <a:ext cx="8118356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2.5. two methods to extract SFs from (</a:t>
            </a:r>
            <a:r>
              <a:rPr lang="en-US" altLang="zh-CN" sz="2800" b="1" i="1" dirty="0" err="1" smtClean="0">
                <a:latin typeface="Cambria" pitchFamily="18" charset="0"/>
              </a:rPr>
              <a:t>d,p</a:t>
            </a:r>
            <a:r>
              <a:rPr lang="en-US" altLang="zh-CN" sz="2800" b="1" dirty="0" smtClean="0">
                <a:latin typeface="Cambria" pitchFamily="18" charset="0"/>
              </a:rPr>
              <a:t>) reaction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0440" y="1791000"/>
            <a:ext cx="3694956" cy="9922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DWBA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Distorted wave Born approximation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6739" y="1818582"/>
            <a:ext cx="5107259" cy="9922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FR-ADWA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Finite-range adiabatic distorted wave approximation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98358" y="1069107"/>
            <a:ext cx="2876765" cy="64127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A(</a:t>
            </a:r>
            <a:r>
              <a:rPr lang="en-US" altLang="zh-CN" sz="4400" i="1" dirty="0" smtClean="0">
                <a:solidFill>
                  <a:schemeClr val="tx1"/>
                </a:solidFill>
              </a:rPr>
              <a:t>d, p</a:t>
            </a:r>
            <a:r>
              <a:rPr lang="en-US" altLang="zh-CN" sz="4400" dirty="0" smtClean="0">
                <a:solidFill>
                  <a:schemeClr val="tx1"/>
                </a:solidFill>
              </a:rPr>
              <a:t>)B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20" y="2863839"/>
            <a:ext cx="5003453" cy="780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1" y="3545656"/>
            <a:ext cx="2905412" cy="2113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076" y="3556545"/>
            <a:ext cx="2747433" cy="209134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" y="5685947"/>
            <a:ext cx="4036739" cy="9922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Don’t include d-breakup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Ops of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A+d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and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B+p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41447" y="5669670"/>
            <a:ext cx="3694956" cy="9922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include d-breakup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Ops :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A+p</a:t>
            </a:r>
            <a:r>
              <a:rPr lang="en-US" altLang="zh-CN" sz="2400" dirty="0" smtClean="0">
                <a:solidFill>
                  <a:schemeClr val="tx1"/>
                </a:solidFill>
              </a:rPr>
              <a:t> folding with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A+n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B+p</a:t>
            </a:r>
            <a:r>
              <a:rPr lang="en-US" altLang="zh-CN" sz="2400" dirty="0" smtClean="0">
                <a:solidFill>
                  <a:schemeClr val="tx1"/>
                </a:solidFill>
              </a:rPr>
              <a:t> (nucleonic potential)</a:t>
            </a: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6623824" y="1170416"/>
            <a:ext cx="2408664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Provide by </a:t>
            </a:r>
            <a:r>
              <a:rPr lang="en-US" altLang="zh-CN" sz="2000" dirty="0" err="1" smtClean="0"/>
              <a:t>D.Y.Pang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295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76320" y="1069502"/>
            <a:ext cx="322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Exit channel </a:t>
            </a:r>
            <a:r>
              <a:rPr lang="en-US" altLang="zh-CN" sz="2400" b="1" baseline="30000" dirty="0" smtClean="0">
                <a:solidFill>
                  <a:srgbClr val="FF0000"/>
                </a:solidFill>
              </a:rPr>
              <a:t>12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Be+p: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Data from reference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5593594" y="6475929"/>
            <a:ext cx="2808312" cy="30777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Physics Letters B </a:t>
            </a:r>
            <a:r>
              <a:rPr lang="en-US" altLang="zh-CN" sz="1400" dirty="0"/>
              <a:t>343 (1995) 53-58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97007"/>
              </p:ext>
            </p:extLst>
          </p:nvPr>
        </p:nvGraphicFramePr>
        <p:xfrm>
          <a:off x="5273664" y="2210838"/>
          <a:ext cx="4172176" cy="310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????" r:id="rId4" imgW="4154400" imgH="2901600" progId="Origin50.Graph">
                  <p:embed/>
                </p:oleObj>
              </mc:Choice>
              <mc:Fallback>
                <p:oleObj name="????" r:id="rId4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3664" y="2210838"/>
                        <a:ext cx="4172176" cy="3106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476320" y="5395526"/>
            <a:ext cx="3766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Using </a:t>
            </a:r>
            <a:r>
              <a:rPr lang="en-US" altLang="zh-CN" b="1" dirty="0" smtClean="0">
                <a:solidFill>
                  <a:srgbClr val="FF0000"/>
                </a:solidFill>
              </a:rPr>
              <a:t>CH89 systematic OP </a:t>
            </a:r>
            <a:r>
              <a:rPr lang="en-US" altLang="zh-CN" dirty="0" smtClean="0"/>
              <a:t>to refit the </a:t>
            </a:r>
          </a:p>
          <a:p>
            <a:r>
              <a:rPr lang="en-US" altLang="zh-CN" dirty="0" smtClean="0"/>
              <a:t>Angular distributions to get the </a:t>
            </a:r>
          </a:p>
          <a:p>
            <a:r>
              <a:rPr lang="en-US" altLang="zh-CN" dirty="0" smtClean="0"/>
              <a:t>exit channel OP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940308" y="30070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  <a:ea typeface="+mn-ea"/>
                <a:cs typeface="+mn-cs"/>
              </a:rPr>
              <a:t>2.5  SFs extracted from our data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578" y="1098668"/>
            <a:ext cx="5041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Entrance channel : </a:t>
            </a:r>
          </a:p>
          <a:p>
            <a:r>
              <a:rPr lang="en-US" altLang="zh-CN" sz="2400" b="1" baseline="30000" dirty="0" smtClean="0">
                <a:solidFill>
                  <a:srgbClr val="FF0000"/>
                </a:solidFill>
              </a:rPr>
              <a:t>11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Be+p: our data</a:t>
            </a:r>
          </a:p>
          <a:p>
            <a:r>
              <a:rPr lang="en-US" altLang="zh-CN" sz="2400" b="1" baseline="30000" dirty="0" smtClean="0">
                <a:solidFill>
                  <a:srgbClr val="FF0000"/>
                </a:solidFill>
              </a:rPr>
              <a:t>11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 + n: no data, global kd02 or CH89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52452"/>
              </p:ext>
            </p:extLst>
          </p:nvPr>
        </p:nvGraphicFramePr>
        <p:xfrm>
          <a:off x="126577" y="3079217"/>
          <a:ext cx="51538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2.8 </a:t>
                      </a:r>
                      <a:r>
                        <a:rPr lang="en-US" altLang="zh-CN" i="1" dirty="0" err="1" smtClean="0"/>
                        <a:t>A</a:t>
                      </a:r>
                      <a:r>
                        <a:rPr lang="en-US" altLang="zh-CN" dirty="0" err="1" smtClean="0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 </a:t>
                      </a:r>
                      <a:r>
                        <a:rPr lang="en-US" altLang="zh-CN" i="1" dirty="0" err="1" smtClean="0"/>
                        <a:t>A</a:t>
                      </a:r>
                      <a:r>
                        <a:rPr lang="en-US" altLang="zh-CN" dirty="0" err="1" smtClean="0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26.9 </a:t>
                      </a:r>
                      <a:r>
                        <a:rPr lang="en-US" altLang="zh-CN" i="1" dirty="0" err="1" smtClean="0"/>
                        <a:t>A</a:t>
                      </a:r>
                      <a:r>
                        <a:rPr lang="en-US" altLang="zh-CN" dirty="0" err="1" smtClean="0"/>
                        <a:t>MeV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en-US" altLang="zh-CN" baseline="-25000" dirty="0" smtClean="0"/>
                        <a:t>1</a:t>
                      </a:r>
                      <a:r>
                        <a:rPr lang="en-US" altLang="zh-CN" baseline="30000" dirty="0" smtClean="0"/>
                        <a:t>+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0.15(0.04)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0.28(0.07)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0.20(0.04)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en-US" altLang="zh-CN" baseline="30000" dirty="0" smtClean="0"/>
                        <a:t>+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0.40(0.11)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0.73(0.40)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0.41(0.11)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r>
                        <a:rPr lang="en-US" altLang="zh-CN" baseline="30000" dirty="0" smtClean="0"/>
                        <a:t>+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0.075(25)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0.10(0.08)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0.26(0.05)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r>
                        <a:rPr lang="en-US" altLang="zh-CN" baseline="30000" dirty="0" smtClean="0"/>
                        <a:t>-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0.27(15)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(0.35)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0.76(0.17)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126577" y="1122650"/>
            <a:ext cx="5041167" cy="126902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616" y="5015742"/>
            <a:ext cx="5375735" cy="183622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1"/>
                </a:solidFill>
              </a:rPr>
              <a:t>Small 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s</a:t>
            </a:r>
            <a:r>
              <a:rPr lang="en-US" altLang="zh-CN" sz="2000" dirty="0" smtClean="0">
                <a:solidFill>
                  <a:schemeClr val="tx1"/>
                </a:solidFill>
              </a:rPr>
              <a:t>-wave SF in the 0</a:t>
            </a:r>
            <a:r>
              <a:rPr lang="en-US" altLang="zh-CN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sz="2000" baseline="30000" dirty="0" smtClean="0">
                <a:solidFill>
                  <a:schemeClr val="tx1"/>
                </a:solidFill>
              </a:rPr>
              <a:t>+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1"/>
                </a:solidFill>
              </a:rPr>
              <a:t>Consistent with two previous experiment with error bar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en-US" altLang="zh-CN" sz="2000" baseline="30000" dirty="0" smtClean="0">
                <a:solidFill>
                  <a:schemeClr val="tx1"/>
                </a:solidFill>
              </a:rPr>
              <a:t>+</a:t>
            </a:r>
            <a:r>
              <a:rPr lang="en-US" altLang="zh-CN" sz="2000" dirty="0" smtClean="0">
                <a:solidFill>
                  <a:schemeClr val="tx1"/>
                </a:solidFill>
              </a:rPr>
              <a:t> and 1</a:t>
            </a:r>
            <a:r>
              <a:rPr lang="en-US" altLang="zh-CN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zh-CN" sz="2000" dirty="0" smtClean="0">
                <a:solidFill>
                  <a:schemeClr val="tx1"/>
                </a:solidFill>
              </a:rPr>
              <a:t>, SFs are larger,  some recoil proton may be not detected due to the detection threshold of proton for previous experiments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76320" y="1087576"/>
            <a:ext cx="3042861" cy="83099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6577" y="2508329"/>
            <a:ext cx="4858602" cy="48856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SFs extracted from 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11</a:t>
            </a:r>
            <a:r>
              <a:rPr lang="en-US" altLang="zh-CN" sz="2400" dirty="0" smtClean="0">
                <a:solidFill>
                  <a:schemeClr val="tx1"/>
                </a:solidFill>
              </a:rPr>
              <a:t>Be(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d,p</a:t>
            </a:r>
            <a:r>
              <a:rPr lang="en-US" altLang="zh-CN" sz="2400" dirty="0" smtClean="0">
                <a:solidFill>
                  <a:schemeClr val="tx1"/>
                </a:solidFill>
              </a:rPr>
              <a:t>)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12</a:t>
            </a:r>
            <a:r>
              <a:rPr lang="en-US" altLang="zh-CN" sz="2400" dirty="0" smtClean="0">
                <a:solidFill>
                  <a:schemeClr val="tx1"/>
                </a:solidFill>
              </a:rPr>
              <a:t>Be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351" y="1247611"/>
            <a:ext cx="4172623" cy="52134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99846" y="154761"/>
            <a:ext cx="8047172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2.5. SF with different OPs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36448" y="3686938"/>
            <a:ext cx="5078598" cy="124823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1"/>
                </a:solidFill>
              </a:rPr>
              <a:t>SFs for the 01+ and 02+ states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are Sensitive to</a:t>
            </a:r>
            <a:r>
              <a:rPr lang="en-US" altLang="zh-CN" sz="2000" dirty="0" smtClean="0">
                <a:solidFill>
                  <a:schemeClr val="tx1"/>
                </a:solidFill>
              </a:rPr>
              <a:t> the OP (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27%</a:t>
            </a:r>
            <a:r>
              <a:rPr lang="en-US" altLang="zh-CN" sz="2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chemeClr val="tx1"/>
                </a:solidFill>
              </a:rPr>
              <a:t>Their ratio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is Not sensitive to </a:t>
            </a:r>
            <a:r>
              <a:rPr lang="en-US" altLang="zh-CN" sz="2000" dirty="0" smtClean="0">
                <a:solidFill>
                  <a:schemeClr val="tx1"/>
                </a:solidFill>
              </a:rPr>
              <a:t>the OP(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7%)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94" y="1483150"/>
            <a:ext cx="5336506" cy="2000685"/>
          </a:xfrm>
          <a:prstGeom prst="rect">
            <a:avLst/>
          </a:prstGeom>
        </p:spPr>
      </p:pic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4051272" y="6198518"/>
            <a:ext cx="4594412" cy="46166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Phys. Rev. Lett </a:t>
            </a:r>
            <a:r>
              <a:rPr lang="en-US" altLang="zh-CN" sz="2400" dirty="0"/>
              <a:t>105, 132501 (2010)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矩形 11"/>
          <p:cNvSpPr/>
          <p:nvPr/>
        </p:nvSpPr>
        <p:spPr>
          <a:xfrm>
            <a:off x="3936448" y="5110403"/>
            <a:ext cx="5078598" cy="728923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The ratio Method was from 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15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C(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d,p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)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16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7339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99846" y="154761"/>
            <a:ext cx="8047172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2.6. intensities for the s- and d-wave in the 0+ states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8757" y="956633"/>
            <a:ext cx="8758261" cy="5632311"/>
            <a:chOff x="398996" y="1028286"/>
            <a:chExt cx="8758261" cy="5632311"/>
          </a:xfrm>
        </p:grpSpPr>
        <p:sp>
          <p:nvSpPr>
            <p:cNvPr id="2" name="矩形 1"/>
            <p:cNvSpPr/>
            <p:nvPr/>
          </p:nvSpPr>
          <p:spPr>
            <a:xfrm>
              <a:off x="398996" y="1028286"/>
              <a:ext cx="8758261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/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Using the standard method proposed by Barker [12], the wave functions of the first two low-lying 0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states can be written as   </a:t>
              </a:r>
              <a:endParaRPr lang="zh-CN" altLang="zh-CN" sz="1400" kern="100" dirty="0">
                <a:latin typeface="Times New Roman" panose="02020603050405020304" pitchFamily="18" charset="0"/>
              </a:endParaRPr>
            </a:p>
            <a:p>
              <a:pPr indent="533400"/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|0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=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|1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1/2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|0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5/2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|0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1/2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,</a:t>
              </a:r>
              <a:endParaRPr lang="zh-CN" altLang="zh-CN" sz="1400" b="1" kern="1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indent="533400"/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|0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=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|1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1/2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|0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5/2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|0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1/2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&gt; ,   </a:t>
              </a:r>
              <a:endParaRPr lang="zh-CN" altLang="zh-CN" sz="1400" b="1" kern="1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with the normalization relations [12]  </a:t>
              </a:r>
              <a:endParaRPr lang="zh-CN" altLang="zh-CN" sz="1400" kern="100" dirty="0"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b="1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=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α</a:t>
              </a:r>
              <a:r>
                <a:rPr lang="en-US" altLang="zh-CN" b="1" kern="100" baseline="-25000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β</a:t>
              </a:r>
              <a:r>
                <a:rPr lang="en-US" altLang="zh-CN" b="1" kern="100" baseline="-25000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+ </a:t>
              </a:r>
              <a:r>
                <a:rPr lang="en-US" altLang="zh-CN" b="1" i="1" kern="100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altLang="zh-CN" b="1" kern="100" baseline="-25000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= 1, </a:t>
              </a:r>
              <a:r>
                <a:rPr lang="en-US" altLang="zh-CN" b="1" kern="100" dirty="0">
                  <a:solidFill>
                    <a:srgbClr val="C00000"/>
                  </a:solidFill>
                  <a:latin typeface="宋体" panose="02010600030101010101" pitchFamily="2" charset="-122"/>
                </a:rPr>
                <a:t>    (</a:t>
              </a:r>
              <a:r>
                <a:rPr lang="en-US" altLang="zh-CN" b="1" i="1" kern="100" dirty="0" err="1">
                  <a:solidFill>
                    <a:srgbClr val="C00000"/>
                  </a:solidFill>
                  <a:latin typeface="宋体" panose="02010600030101010101" pitchFamily="2" charset="-122"/>
                </a:rPr>
                <a:t>i</a:t>
              </a:r>
              <a:r>
                <a:rPr lang="en-US" altLang="zh-CN" b="1" kern="100" dirty="0">
                  <a:solidFill>
                    <a:srgbClr val="C00000"/>
                  </a:solidFill>
                  <a:latin typeface="宋体" panose="02010600030101010101" pitchFamily="2" charset="-122"/>
                </a:rPr>
                <a:t>=1,2), </a:t>
              </a:r>
              <a:endParaRPr lang="zh-CN" altLang="zh-CN" sz="1400" b="1" kern="1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and the orthogonal requirement [12] </a:t>
              </a:r>
              <a:endParaRPr lang="zh-CN" altLang="zh-CN" sz="1400" kern="100" dirty="0"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1*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b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1*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b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c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1*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0.</a:t>
              </a:r>
              <a:endParaRPr lang="zh-CN" altLang="zh-CN" sz="1400" b="1" kern="1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From the present measurement we have</a:t>
              </a:r>
              <a:endParaRPr lang="zh-CN" altLang="zh-CN" sz="1400" kern="100" dirty="0">
                <a:latin typeface="Times New Roman" panose="02020603050405020304" pitchFamily="18" charset="0"/>
              </a:endParaRPr>
            </a:p>
            <a:p>
              <a:pPr indent="609600"/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α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α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0.20/0.41 = 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0.49+0.15-0.16. </a:t>
              </a:r>
              <a:endParaRPr lang="zh-CN" altLang="zh-CN" sz="1400" b="1" kern="1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Previously the 0</a:t>
              </a:r>
              <a:r>
                <a:rPr lang="en-US" altLang="zh-CN" i="1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zh-CN" kern="100" baseline="-25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1/2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-wave strengths in the two 0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states of 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12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Be were investigated via a charge-exchange reaction experiment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12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B(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Li,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Be)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12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Be [28]. By applying the </a:t>
              </a:r>
              <a:r>
                <a:rPr lang="en-US" altLang="zh-CN" i="1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p-</a:t>
              </a:r>
              <a:r>
                <a:rPr lang="en-US" altLang="zh-CN" i="1" kern="1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sd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model space the </a:t>
              </a:r>
              <a:r>
                <a:rPr lang="en-US" altLang="zh-CN" i="1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-wave intensities were determined for the 0</a:t>
              </a:r>
              <a:r>
                <a:rPr lang="en-US" altLang="zh-CN" kern="100" baseline="-25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and 0</a:t>
              </a:r>
              <a:r>
                <a:rPr lang="en-US" altLang="zh-CN" kern="100" baseline="-25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kern="100" baseline="30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states as    </a:t>
              </a:r>
              <a:endParaRPr lang="zh-CN" altLang="zh-CN" sz="1400" kern="100" dirty="0">
                <a:latin typeface="Times New Roman" panose="02020603050405020304" pitchFamily="18" charset="0"/>
              </a:endParaRPr>
            </a:p>
            <a:p>
              <a:pPr indent="609600"/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0.24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±0.05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zh-CN" b="1" i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altLang="zh-CN" b="1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0.59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±0.05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.                         </a:t>
              </a:r>
              <a:endParaRPr lang="zh-CN" altLang="zh-CN" sz="1400" b="1" kern="1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kern="1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Then we have enough conditions to solve the above equations and the physically reasonable solutions for all 6 parameters are  </a:t>
              </a:r>
              <a:endParaRPr lang="zh-CN" altLang="zh-CN" sz="1400" kern="100" dirty="0">
                <a:latin typeface="Times New Roman" panose="02020603050405020304" pitchFamily="18" charset="0"/>
              </a:endParaRPr>
            </a:p>
            <a:p>
              <a:r>
                <a:rPr lang="en-US" altLang="zh-CN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     α</a:t>
              </a:r>
              <a:r>
                <a:rPr lang="en-US" altLang="zh-CN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1 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0.19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±0.07 (s-wave)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zh-CN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β</a:t>
              </a:r>
              <a:r>
                <a:rPr lang="en-US" altLang="zh-CN" b="1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 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0.57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±0.07(d-wave)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altLang="zh-CN" b="1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=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0.24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±0.05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,  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zh-CN" sz="36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36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+</a:t>
              </a:r>
              <a:endPara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     α</a:t>
              </a:r>
              <a:r>
                <a:rPr lang="en-US" altLang="zh-CN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2 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0.39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(s-wave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zh-CN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β</a:t>
              </a:r>
              <a:r>
                <a:rPr lang="en-US" altLang="zh-CN" b="1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 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=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0.02</a:t>
              </a:r>
              <a:r>
                <a:rPr lang="en-US" altLang="zh-CN" b="1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±0.02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(d-wave)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zh-CN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γ</a:t>
              </a:r>
              <a:r>
                <a:rPr lang="en-US" altLang="zh-CN" b="1" baseline="-25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= 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0.59</a:t>
              </a:r>
              <a:r>
                <a:rPr lang="en-US" altLang="zh-CN" b="1" kern="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±0.05</a:t>
              </a:r>
              <a:r>
                <a:rPr lang="en-US" altLang="zh-CN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.    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zh-CN" sz="36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3600" b="1" baseline="300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+</a:t>
              </a:r>
              <a:endParaRPr lang="zh-CN" altLang="en-US" sz="36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0393" y="5519960"/>
              <a:ext cx="2624375" cy="103380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46312" y="3483494"/>
              <a:ext cx="3588196" cy="3609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46312" y="4614630"/>
              <a:ext cx="3588196" cy="3609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41910" y="5524877"/>
              <a:ext cx="2460602" cy="10288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5172419" y="2238394"/>
            <a:ext cx="3971581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Phys. Rev. Lett </a:t>
            </a:r>
            <a:r>
              <a:rPr lang="en-US" altLang="zh-CN" sz="2000" dirty="0"/>
              <a:t>105, 132501 (2010)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6" name="矩形 15"/>
          <p:cNvSpPr/>
          <p:nvPr/>
        </p:nvSpPr>
        <p:spPr>
          <a:xfrm>
            <a:off x="5075437" y="1364393"/>
            <a:ext cx="4068563" cy="728923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The ratio method has been used 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    in the 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15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C(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d,p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)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16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C  reaction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4832646" y="6550223"/>
            <a:ext cx="4311354" cy="30777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J.Chen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Y.L.Ye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Phys. Lett. B </a:t>
            </a:r>
            <a:r>
              <a:rPr lang="en-US" altLang="zh-CN" sz="1400" b="1" dirty="0" smtClean="0"/>
              <a:t>781</a:t>
            </a:r>
            <a:r>
              <a:rPr lang="en-US" altLang="zh-CN" sz="1400" dirty="0" smtClean="0"/>
              <a:t>, 412,2018</a:t>
            </a:r>
          </a:p>
        </p:txBody>
      </p:sp>
    </p:spTree>
    <p:extLst>
      <p:ext uri="{BB962C8B-B14F-4D97-AF65-F5344CB8AC3E}">
        <p14:creationId xmlns:p14="http://schemas.microsoft.com/office/powerpoint/2010/main" val="32632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44228" y="5508006"/>
            <a:ext cx="9173484" cy="131785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solidFill>
                  <a:schemeClr val="tx1"/>
                </a:solidFill>
              </a:rPr>
              <a:t>small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s-</a:t>
            </a:r>
            <a:r>
              <a:rPr lang="en-US" altLang="zh-CN" sz="2400" dirty="0" smtClean="0">
                <a:solidFill>
                  <a:schemeClr val="tx1"/>
                </a:solidFill>
              </a:rPr>
              <a:t>wave </a:t>
            </a:r>
            <a:r>
              <a:rPr lang="en-US" altLang="zh-CN" sz="2400" dirty="0">
                <a:solidFill>
                  <a:schemeClr val="tx1"/>
                </a:solidFill>
              </a:rPr>
              <a:t>in 0</a:t>
            </a:r>
            <a:r>
              <a:rPr lang="en-US" altLang="zh-CN" sz="2400" baseline="-25000" dirty="0">
                <a:solidFill>
                  <a:schemeClr val="tx1"/>
                </a:solidFill>
              </a:rPr>
              <a:t>1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+</a:t>
            </a:r>
            <a:r>
              <a:rPr lang="en-US" altLang="zh-CN" sz="2400" dirty="0" smtClean="0">
                <a:solidFill>
                  <a:schemeClr val="tx1"/>
                </a:solidFill>
              </a:rPr>
              <a:t>, 19% +small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p</a:t>
            </a:r>
            <a:r>
              <a:rPr lang="en-US" altLang="zh-CN" sz="2400" dirty="0" smtClean="0">
                <a:solidFill>
                  <a:schemeClr val="tx1"/>
                </a:solidFill>
              </a:rPr>
              <a:t>-wave in 0</a:t>
            </a:r>
            <a:r>
              <a:rPr lang="en-US" altLang="zh-CN" sz="24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+</a:t>
            </a:r>
            <a:r>
              <a:rPr lang="en-US" altLang="zh-CN" sz="2400" dirty="0">
                <a:solidFill>
                  <a:schemeClr val="tx1"/>
                </a:solidFill>
              </a:rPr>
              <a:t>, </a:t>
            </a:r>
            <a:r>
              <a:rPr lang="en-US" altLang="zh-CN" sz="2400" dirty="0" smtClean="0">
                <a:solidFill>
                  <a:schemeClr val="tx1"/>
                </a:solidFill>
              </a:rPr>
              <a:t>25</a:t>
            </a:r>
            <a:r>
              <a:rPr lang="en-US" altLang="zh-CN" sz="2400" dirty="0">
                <a:solidFill>
                  <a:schemeClr val="tx1"/>
                </a:solidFill>
              </a:rPr>
              <a:t>% ,</a:t>
            </a:r>
            <a:r>
              <a:rPr lang="en-US" altLang="zh-CN" sz="2400" dirty="0" smtClean="0">
                <a:solidFill>
                  <a:schemeClr val="tx1"/>
                </a:solidFill>
              </a:rPr>
              <a:t> we </a:t>
            </a:r>
            <a:r>
              <a:rPr lang="en-US" altLang="zh-CN" sz="2400" dirty="0" smtClean="0">
                <a:solidFill>
                  <a:srgbClr val="C00000"/>
                </a:solidFill>
              </a:rPr>
              <a:t>deduce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larger 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d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-wave in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the </a:t>
            </a:r>
            <a:r>
              <a:rPr lang="en-US" altLang="zh-CN" sz="2000" b="1" dirty="0">
                <a:solidFill>
                  <a:srgbClr val="C00000"/>
                </a:solidFill>
              </a:rPr>
              <a:t>0</a:t>
            </a:r>
            <a:r>
              <a:rPr lang="en-US" altLang="zh-CN" sz="2000" b="1" baseline="-25000" dirty="0">
                <a:solidFill>
                  <a:srgbClr val="C00000"/>
                </a:solidFill>
              </a:rPr>
              <a:t>1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+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of 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12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Be, which is different from 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11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Be dominated by </a:t>
            </a:r>
            <a:r>
              <a:rPr lang="en-US" altLang="zh-CN" sz="2000" b="1" i="1" dirty="0" smtClean="0">
                <a:solidFill>
                  <a:srgbClr val="C00000"/>
                </a:solidFill>
              </a:rPr>
              <a:t>s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-wave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chemeClr val="tx1"/>
                </a:solidFill>
              </a:rPr>
              <a:t>Conflict with knock-out experiment, mixed </a:t>
            </a:r>
            <a:r>
              <a:rPr lang="en-US" altLang="zh-CN" sz="2000" baseline="30000" dirty="0">
                <a:solidFill>
                  <a:schemeClr val="tx1"/>
                </a:solidFill>
              </a:rPr>
              <a:t>12</a:t>
            </a:r>
            <a:r>
              <a:rPr lang="en-US" altLang="zh-CN" sz="2000" dirty="0">
                <a:solidFill>
                  <a:schemeClr val="tx1"/>
                </a:solidFill>
              </a:rPr>
              <a:t>Be isomers in </a:t>
            </a:r>
            <a:r>
              <a:rPr lang="en-US" altLang="zh-CN" sz="2000" dirty="0" smtClean="0">
                <a:solidFill>
                  <a:schemeClr val="tx1"/>
                </a:solidFill>
              </a:rPr>
              <a:t>beam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79104"/>
              </p:ext>
            </p:extLst>
          </p:nvPr>
        </p:nvGraphicFramePr>
        <p:xfrm>
          <a:off x="-14743" y="1006223"/>
          <a:ext cx="9143999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47">
                  <a:extLst>
                    <a:ext uri="{9D8B030D-6E8A-4147-A177-3AD203B41FA5}">
                      <a16:colId xmlns:a16="http://schemas.microsoft.com/office/drawing/2014/main" val="2106083213"/>
                    </a:ext>
                  </a:extLst>
                </a:gridCol>
                <a:gridCol w="944480">
                  <a:extLst>
                    <a:ext uri="{9D8B030D-6E8A-4147-A177-3AD203B41FA5}">
                      <a16:colId xmlns:a16="http://schemas.microsoft.com/office/drawing/2014/main" val="1236313169"/>
                    </a:ext>
                  </a:extLst>
                </a:gridCol>
                <a:gridCol w="955712">
                  <a:extLst>
                    <a:ext uri="{9D8B030D-6E8A-4147-A177-3AD203B41FA5}">
                      <a16:colId xmlns:a16="http://schemas.microsoft.com/office/drawing/2014/main" val="1618137335"/>
                    </a:ext>
                  </a:extLst>
                </a:gridCol>
                <a:gridCol w="947169">
                  <a:extLst>
                    <a:ext uri="{9D8B030D-6E8A-4147-A177-3AD203B41FA5}">
                      <a16:colId xmlns:a16="http://schemas.microsoft.com/office/drawing/2014/main" val="1939435991"/>
                    </a:ext>
                  </a:extLst>
                </a:gridCol>
                <a:gridCol w="947169">
                  <a:extLst>
                    <a:ext uri="{9D8B030D-6E8A-4147-A177-3AD203B41FA5}">
                      <a16:colId xmlns:a16="http://schemas.microsoft.com/office/drawing/2014/main" val="3100611087"/>
                    </a:ext>
                  </a:extLst>
                </a:gridCol>
                <a:gridCol w="1107763">
                  <a:extLst>
                    <a:ext uri="{9D8B030D-6E8A-4147-A177-3AD203B41FA5}">
                      <a16:colId xmlns:a16="http://schemas.microsoft.com/office/drawing/2014/main" val="109075342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376143111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3308817140"/>
                    </a:ext>
                  </a:extLst>
                </a:gridCol>
              </a:tblGrid>
              <a:tr h="3172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en-US" altLang="zh-CN" baseline="-25000" dirty="0" smtClean="0"/>
                        <a:t>1</a:t>
                      </a:r>
                      <a:r>
                        <a:rPr lang="en-US" altLang="zh-CN" baseline="30000" dirty="0" smtClean="0"/>
                        <a:t>+</a:t>
                      </a:r>
                      <a:r>
                        <a:rPr lang="en-US" altLang="zh-CN" dirty="0" smtClean="0"/>
                        <a:t> (Ground state)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en-US" altLang="zh-CN" baseline="30000" dirty="0" smtClean="0"/>
                        <a:t>+</a:t>
                      </a:r>
                      <a:r>
                        <a:rPr lang="en-US" altLang="zh-CN" dirty="0" smtClean="0"/>
                        <a:t> (isomeric</a:t>
                      </a:r>
                      <a:r>
                        <a:rPr lang="en-US" altLang="zh-CN" baseline="0" dirty="0" smtClean="0"/>
                        <a:t> state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6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α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s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β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d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γ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α</a:t>
                      </a:r>
                      <a:r>
                        <a:rPr lang="en-US" altLang="zh-CN" dirty="0" smtClean="0"/>
                        <a:t>(%</a:t>
                      </a:r>
                      <a:r>
                        <a:rPr lang="en-US" altLang="zh-CN" sz="2000" dirty="0" smtClean="0"/>
                        <a:t>s</a:t>
                      </a:r>
                      <a:r>
                        <a:rPr lang="en-US" altLang="zh-CN" dirty="0" smtClean="0"/>
                        <a:t>^2 )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β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d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γ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5448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US" altLang="zh-CN" dirty="0" smtClean="0"/>
                        <a:t>Theory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JPG 2, L45</a:t>
                      </a:r>
                      <a:r>
                        <a:rPr lang="en-US" altLang="zh-CN" baseline="0" dirty="0" smtClean="0"/>
                        <a:t>,  1976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59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NPA</a:t>
                      </a:r>
                      <a:r>
                        <a:rPr lang="en-US" altLang="zh-CN" baseline="0" dirty="0" smtClean="0"/>
                        <a:t> 703, 593,2002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18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PRC</a:t>
                      </a:r>
                      <a:r>
                        <a:rPr lang="en-US" altLang="zh-CN" baseline="0" dirty="0" smtClean="0"/>
                        <a:t> 69,041302R, 2004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646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JPG</a:t>
                      </a:r>
                      <a:r>
                        <a:rPr lang="en-US" altLang="zh-CN" baseline="0" dirty="0" smtClean="0"/>
                        <a:t> 36, 038001,2009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234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67~76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10~13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13~19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15~23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6~8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71~78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PRC</a:t>
                      </a:r>
                      <a:r>
                        <a:rPr lang="en-US" altLang="zh-CN" baseline="0" dirty="0" smtClean="0"/>
                        <a:t> 77, 054313, 2008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194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PRC 82,034313, 2010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7232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CN" dirty="0" smtClean="0"/>
                        <a:t>Experiment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PRL</a:t>
                      </a:r>
                      <a:r>
                        <a:rPr lang="en-US" altLang="zh-CN" baseline="0" dirty="0" smtClean="0"/>
                        <a:t> 85,266,2000</a:t>
                      </a:r>
                    </a:p>
                    <a:p>
                      <a:r>
                        <a:rPr lang="en-US" altLang="zh-CN" baseline="0" dirty="0" smtClean="0"/>
                        <a:t>PRL 96, 032502, 2006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412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25(5)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59(5)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PRL</a:t>
                      </a:r>
                      <a:r>
                        <a:rPr lang="en-US" altLang="zh-CN" baseline="0" dirty="0" smtClean="0"/>
                        <a:t> 108, 122501, 2012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070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57(7)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39(2)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2(2)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PLB 781,412-416,2018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01867"/>
                  </a:ext>
                </a:extLst>
              </a:tr>
            </a:tbl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0" y="984578"/>
            <a:ext cx="9162464" cy="4371222"/>
            <a:chOff x="-1" y="1025485"/>
            <a:chExt cx="9162464" cy="437122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8464" y="5396707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" y="1764927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" y="3989070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-1" y="1048940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792340" y="1091888"/>
              <a:ext cx="2" cy="4304819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3587263" y="1025485"/>
              <a:ext cx="16724" cy="4371222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6714701" y="1058686"/>
              <a:ext cx="13621" cy="4338021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89492" y="-73707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3" name="矩形 32"/>
          <p:cNvSpPr/>
          <p:nvPr/>
        </p:nvSpPr>
        <p:spPr>
          <a:xfrm>
            <a:off x="-14743" y="682903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75045" y="3960659"/>
            <a:ext cx="738630" cy="140186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3641" y="4680284"/>
            <a:ext cx="5915133" cy="67551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4" name="标题 1"/>
          <p:cNvSpPr txBox="1">
            <a:spLocks/>
          </p:cNvSpPr>
          <p:nvPr/>
        </p:nvSpPr>
        <p:spPr>
          <a:xfrm>
            <a:off x="999846" y="154761"/>
            <a:ext cx="8047172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2.6. intensities for the first two 0+ states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515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矩形 6"/>
          <p:cNvSpPr/>
          <p:nvPr/>
        </p:nvSpPr>
        <p:spPr>
          <a:xfrm>
            <a:off x="5023556" y="3556000"/>
            <a:ext cx="4120445" cy="117642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Consistent with our conclusion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Proton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target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Not Carbon/Beryllium </a:t>
            </a:r>
            <a:r>
              <a:rPr lang="en-US" altLang="zh-CN" sz="2400" dirty="0" smtClean="0">
                <a:solidFill>
                  <a:schemeClr val="tx1"/>
                </a:solidFill>
              </a:rPr>
              <a:t>target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99846" y="154761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3. Shell model calculation(support our conclusion)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4791150" y="6037451"/>
            <a:ext cx="4352850" cy="738664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C.Yuan</a:t>
            </a:r>
            <a:r>
              <a:rPr lang="en-US" altLang="zh-CN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/>
              <a:t>et </a:t>
            </a:r>
            <a:r>
              <a:rPr lang="en-US" altLang="zh-CN" sz="1400" i="1" dirty="0"/>
              <a:t>al</a:t>
            </a:r>
            <a:r>
              <a:rPr lang="en-US" altLang="zh-CN" sz="1400" dirty="0"/>
              <a:t>., Phys. Rev. C </a:t>
            </a:r>
            <a:r>
              <a:rPr lang="en-US" altLang="zh-CN" sz="1400" dirty="0" smtClean="0"/>
              <a:t>85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064324  (2012).</a:t>
            </a:r>
          </a:p>
          <a:p>
            <a:r>
              <a:rPr lang="en-US" altLang="zh-CN" sz="1400" dirty="0" err="1" smtClean="0"/>
              <a:t>Cenxi.Yuan</a:t>
            </a:r>
            <a:r>
              <a:rPr lang="en-US" altLang="zh-CN" sz="1400" dirty="0" smtClean="0"/>
              <a:t> </a:t>
            </a:r>
            <a:r>
              <a:rPr lang="en-US" altLang="zh-CN" sz="1400" i="1" dirty="0"/>
              <a:t>et al</a:t>
            </a:r>
            <a:r>
              <a:rPr lang="en-US" altLang="zh-CN" sz="1400" dirty="0"/>
              <a:t>., </a:t>
            </a:r>
            <a:r>
              <a:rPr lang="en-US" altLang="zh-CN" sz="1400" dirty="0" err="1" smtClean="0"/>
              <a:t>Nucl</a:t>
            </a:r>
            <a:r>
              <a:rPr lang="en-US" altLang="zh-CN" sz="1400" dirty="0" smtClean="0"/>
              <a:t>. Phys. Rev, in press (2016).</a:t>
            </a:r>
          </a:p>
          <a:p>
            <a:r>
              <a:rPr lang="en-US" altLang="zh-CN" sz="1400" dirty="0" err="1" smtClean="0"/>
              <a:t>Cenxi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Yuan </a:t>
            </a:r>
            <a:r>
              <a:rPr lang="en-US" altLang="zh-CN" sz="1400" i="1" dirty="0" smtClean="0"/>
              <a:t>el al</a:t>
            </a:r>
            <a:r>
              <a:rPr lang="en-US" altLang="zh-CN" sz="1400" dirty="0" smtClean="0"/>
              <a:t>., </a:t>
            </a:r>
            <a:r>
              <a:rPr lang="en-US" altLang="zh-CN" sz="1400" dirty="0" smtClean="0">
                <a:hlinkClick r:id="rId3"/>
              </a:rPr>
              <a:t>http://arxiv.org/abs</a:t>
            </a:r>
            <a:r>
              <a:rPr lang="en-US" altLang="zh-CN" sz="1400" dirty="0" smtClean="0"/>
              <a:t> /1602.02957(2016).</a:t>
            </a:r>
          </a:p>
        </p:txBody>
      </p:sp>
      <p:sp>
        <p:nvSpPr>
          <p:cNvPr id="8" name="矩形 7"/>
          <p:cNvSpPr/>
          <p:nvPr/>
        </p:nvSpPr>
        <p:spPr>
          <a:xfrm>
            <a:off x="4791150" y="1123439"/>
            <a:ext cx="4360002" cy="1820859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YSOX interaction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binding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energy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，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B(E2) and properties of low-lying states of B,C,N, O isotopes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Full </a:t>
            </a:r>
            <a:r>
              <a:rPr lang="en-US" altLang="zh-CN" sz="2000" b="1" i="1" dirty="0" err="1" smtClean="0">
                <a:solidFill>
                  <a:schemeClr val="tx1"/>
                </a:solidFill>
              </a:rPr>
              <a:t>psd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model space including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(0~3) h</a:t>
            </a:r>
            <a:r>
              <a:rPr lang="el-GR" altLang="zh-CN" sz="2000" b="1" dirty="0" smtClean="0">
                <a:solidFill>
                  <a:schemeClr val="tx1"/>
                </a:solidFill>
              </a:rPr>
              <a:t>ω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excitation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1150" y="3061744"/>
            <a:ext cx="4352850" cy="285826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srgbClr val="C00000"/>
                </a:solidFill>
              </a:rPr>
              <a:t>YSOX interaction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apply to 12Be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Case1: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unmodified YSOX interaction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   wrong energy level order of low-lying excitation states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   intensity are not  in agreement with experimental values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Case2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: modified YSOX interaction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    </a:t>
            </a:r>
            <a:r>
              <a:rPr lang="en-US" altLang="zh-CN" sz="2000" b="1" i="1" dirty="0" smtClean="0">
                <a:solidFill>
                  <a:schemeClr val="tx1"/>
                </a:solidFill>
              </a:rPr>
              <a:t>d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-orbital decrease 0.5 MeV</a:t>
            </a:r>
          </a:p>
          <a:p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 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93547" y="1005993"/>
            <a:ext cx="4893298" cy="5002833"/>
            <a:chOff x="35046" y="1403950"/>
            <a:chExt cx="4893298" cy="500283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46" y="1403950"/>
              <a:ext cx="4893298" cy="500283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285999" y="1607842"/>
              <a:ext cx="1443789" cy="5038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93358" y="2478505"/>
              <a:ext cx="469232" cy="214180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24126" y="2478505"/>
              <a:ext cx="469232" cy="214180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166445" y="6513551"/>
            <a:ext cx="4311354" cy="30777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J.Chen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J.L.Lou</a:t>
            </a:r>
            <a:r>
              <a:rPr lang="en-US" altLang="zh-CN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Y.L.Ye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, Phys. Lett. B </a:t>
            </a:r>
            <a:r>
              <a:rPr lang="en-US" altLang="zh-CN" sz="1400" b="1" dirty="0" smtClean="0"/>
              <a:t>781</a:t>
            </a:r>
            <a:r>
              <a:rPr lang="en-US" altLang="zh-CN" sz="1400" dirty="0" smtClean="0"/>
              <a:t>, 412,2018</a:t>
            </a:r>
          </a:p>
        </p:txBody>
      </p:sp>
      <p:sp>
        <p:nvSpPr>
          <p:cNvPr id="17" name="矩形 16"/>
          <p:cNvSpPr/>
          <p:nvPr/>
        </p:nvSpPr>
        <p:spPr>
          <a:xfrm>
            <a:off x="166445" y="5847361"/>
            <a:ext cx="4373315" cy="55942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Support our experimental result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99846" y="154761"/>
            <a:ext cx="7728204" cy="72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Cambria" pitchFamily="18" charset="0"/>
              </a:rPr>
              <a:t>4. Summary</a:t>
            </a:r>
            <a:endParaRPr lang="zh-CN" altLang="en-US" sz="2800" b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43" y="5279243"/>
            <a:ext cx="9080114" cy="439463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Deduce the intensity for the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s and d-wave in the 12Beg.s.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498" y="4232562"/>
            <a:ext cx="8931385" cy="80175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0</a:t>
            </a:r>
            <a:r>
              <a:rPr lang="en-US" altLang="zh-CN" sz="2400" b="1" baseline="-25000" dirty="0">
                <a:solidFill>
                  <a:srgbClr val="C00000"/>
                </a:solidFill>
              </a:rPr>
              <a:t>1</a:t>
            </a:r>
            <a:r>
              <a:rPr lang="en-US" altLang="zh-CN" sz="2400" b="1" baseline="30000" dirty="0">
                <a:solidFill>
                  <a:srgbClr val="C00000"/>
                </a:solidFill>
              </a:rPr>
              <a:t>+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: 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S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-wave SF is 0.21(0.03)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0</a:t>
            </a:r>
            <a:r>
              <a:rPr lang="en-US" altLang="zh-CN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zh-CN" sz="2400" b="1" baseline="30000" dirty="0">
                <a:solidFill>
                  <a:srgbClr val="C00000"/>
                </a:solidFill>
              </a:rPr>
              <a:t>+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: </a:t>
            </a:r>
            <a:r>
              <a:rPr lang="en-US" altLang="zh-CN" sz="2400" b="1" i="1" dirty="0">
                <a:solidFill>
                  <a:srgbClr val="C00000"/>
                </a:solidFill>
              </a:rPr>
              <a:t>S</a:t>
            </a:r>
            <a:r>
              <a:rPr lang="en-US" altLang="zh-CN" sz="2400" b="1" dirty="0">
                <a:solidFill>
                  <a:srgbClr val="C00000"/>
                </a:solidFill>
              </a:rPr>
              <a:t>-wave SF is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0.41(0.11)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without mixture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301" y="5943934"/>
            <a:ext cx="9103895" cy="52052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baseline="30000" dirty="0" smtClean="0">
                <a:solidFill>
                  <a:srgbClr val="C00000"/>
                </a:solidFill>
              </a:rPr>
              <a:t>12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Be 0</a:t>
            </a:r>
            <a:r>
              <a:rPr lang="en-US" altLang="zh-CN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CN" sz="2400" b="1" baseline="30000" dirty="0">
                <a:solidFill>
                  <a:srgbClr val="C00000"/>
                </a:solidFill>
              </a:rPr>
              <a:t>+</a:t>
            </a:r>
            <a:r>
              <a:rPr lang="en-US" altLang="zh-CN" sz="2400" b="1" dirty="0">
                <a:solidFill>
                  <a:srgbClr val="C00000"/>
                </a:solidFill>
              </a:rPr>
              <a:t>: 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d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-wave intruder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dominate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,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different from 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11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Be, s-wave larger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9287" y="1090162"/>
            <a:ext cx="9054713" cy="45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Beam </a:t>
            </a:r>
            <a:r>
              <a:rPr lang="en-US" altLang="zh-CN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Energy: </a:t>
            </a:r>
            <a:r>
              <a:rPr lang="en-US" altLang="zh-CN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relatively higher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498" y="1652401"/>
            <a:ext cx="9087502" cy="747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Deuterium content: deuterium content was carefully determined and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proton contamination are subtracted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2891" y="2589027"/>
            <a:ext cx="9087502" cy="537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Doublet (0</a:t>
            </a:r>
            <a:r>
              <a:rPr lang="en-US" altLang="zh-CN" sz="2400" baseline="-25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CN" sz="2400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CN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mixed with 2</a:t>
            </a:r>
            <a:r>
              <a:rPr lang="en-US" altLang="zh-CN" sz="2400" baseline="30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CN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new experimental technology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498" y="3315593"/>
            <a:ext cx="9087502" cy="691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SF normalization: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ratio method together with previously measured p-wave intensity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04235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矩形 4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40445" y="2777765"/>
            <a:ext cx="94248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attention!</a:t>
            </a:r>
          </a:p>
          <a:p>
            <a:pPr algn="ctr"/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 suggestions and commons</a:t>
            </a:r>
            <a:endParaRPr lang="zh-CN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5" name="文本框 74"/>
          <p:cNvSpPr txBox="1"/>
          <p:nvPr/>
        </p:nvSpPr>
        <p:spPr>
          <a:xfrm>
            <a:off x="858416" y="312444"/>
            <a:ext cx="6670429" cy="5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1. Intruder Configuration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2655" y="1089940"/>
            <a:ext cx="3352800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“</a:t>
            </a:r>
            <a:r>
              <a:rPr lang="en-US" altLang="zh-CN" i="1" dirty="0"/>
              <a:t>s d</a:t>
            </a:r>
            <a:r>
              <a:rPr lang="zh-CN" altLang="en-US" dirty="0"/>
              <a:t>”</a:t>
            </a:r>
            <a:r>
              <a:rPr lang="en-US" altLang="zh-CN" dirty="0"/>
              <a:t>Intruder </a:t>
            </a:r>
            <a:r>
              <a:rPr lang="en-US" altLang="zh-CN" dirty="0" smtClean="0"/>
              <a:t>into </a:t>
            </a:r>
            <a:r>
              <a:rPr lang="zh-CN" altLang="en-US" dirty="0" smtClean="0"/>
              <a:t>“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” orbital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572655" y="2756300"/>
            <a:ext cx="3352800" cy="7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“</a:t>
            </a:r>
            <a:r>
              <a:rPr lang="en-US" altLang="zh-CN" i="1" dirty="0" smtClean="0"/>
              <a:t>pf</a:t>
            </a:r>
            <a:r>
              <a:rPr lang="zh-CN" altLang="en-US" dirty="0" smtClean="0"/>
              <a:t>”</a:t>
            </a:r>
            <a:r>
              <a:rPr lang="en-US" altLang="zh-CN" dirty="0"/>
              <a:t>Intruder </a:t>
            </a:r>
            <a:r>
              <a:rPr lang="en-US" altLang="zh-CN" dirty="0" smtClean="0"/>
              <a:t>into </a:t>
            </a:r>
            <a:r>
              <a:rPr lang="zh-CN" altLang="en-US" dirty="0" smtClean="0"/>
              <a:t>“</a:t>
            </a:r>
            <a:r>
              <a:rPr lang="en-US" altLang="zh-CN" i="1" dirty="0" err="1" smtClean="0"/>
              <a:t>sd</a:t>
            </a:r>
            <a:r>
              <a:rPr lang="en-US" altLang="zh-CN" dirty="0" smtClean="0"/>
              <a:t>” orbital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4414982" y="1102463"/>
            <a:ext cx="2826327" cy="646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Halo nuclei </a:t>
            </a:r>
            <a:r>
              <a:rPr lang="en-US" altLang="zh-CN" baseline="30000" dirty="0" smtClean="0"/>
              <a:t>11</a:t>
            </a:r>
            <a:r>
              <a:rPr lang="en-US" altLang="zh-CN" dirty="0" smtClean="0"/>
              <a:t>Li, </a:t>
            </a:r>
            <a:r>
              <a:rPr lang="en-US" altLang="zh-CN" baseline="30000" dirty="0" smtClean="0"/>
              <a:t>11</a:t>
            </a:r>
            <a:r>
              <a:rPr lang="en-US" altLang="zh-CN" dirty="0" smtClean="0"/>
              <a:t>Be, 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4414982" y="1879747"/>
            <a:ext cx="2826327" cy="646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Conventional magic number disappear,  N=8 </a:t>
            </a:r>
            <a:r>
              <a:rPr lang="en-US" altLang="zh-CN" baseline="30000" dirty="0" smtClean="0"/>
              <a:t>12</a:t>
            </a:r>
            <a:r>
              <a:rPr lang="en-US" altLang="zh-CN" dirty="0" smtClean="0"/>
              <a:t>Be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414982" y="2745149"/>
            <a:ext cx="2826327" cy="646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Inversion of island</a:t>
            </a:r>
            <a:endParaRPr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39" y="3680824"/>
            <a:ext cx="4590152" cy="3117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19500"/>
            <a:ext cx="4419600" cy="32385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1764981" y="4159406"/>
            <a:ext cx="1156639" cy="46193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674766" y="4045528"/>
            <a:ext cx="1246854" cy="3480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63337" y="383231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/>
              <a:t>32</a:t>
            </a:r>
            <a:r>
              <a:rPr lang="en-US" altLang="zh-CN" dirty="0" smtClean="0"/>
              <a:t>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958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52"/>
            <a:ext cx="9144000" cy="57374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98695" y="4222932"/>
            <a:ext cx="625643" cy="90252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8884" y="4070531"/>
            <a:ext cx="842211" cy="90252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4338" y="4222932"/>
            <a:ext cx="561474" cy="90252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7624" y="4222932"/>
            <a:ext cx="561474" cy="90252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16904" y="4212829"/>
            <a:ext cx="625643" cy="90252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0684" y="5740951"/>
            <a:ext cx="8722895" cy="902521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Shell model calculations with YSOX interaction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can reproduce most 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Observables of 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11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Be and </a:t>
            </a:r>
            <a:r>
              <a:rPr lang="en-US" altLang="zh-CN" sz="2400" b="1" baseline="30000" dirty="0" smtClean="0">
                <a:solidFill>
                  <a:srgbClr val="C00000"/>
                </a:solidFill>
              </a:rPr>
              <a:t>12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Be simultaneously.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9684" y="1772355"/>
            <a:ext cx="3461827" cy="18720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2" y="220876"/>
            <a:ext cx="6134678" cy="59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0130"/>
            <a:ext cx="5576711" cy="36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518330" y="2701766"/>
            <a:ext cx="1989791" cy="264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786171" y="1014253"/>
            <a:ext cx="2351359" cy="3531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0041" y="4702011"/>
            <a:ext cx="863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s1/2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7473" y="4417913"/>
            <a:ext cx="935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p3/2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8897" y="4111851"/>
            <a:ext cx="935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p1/2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67363" y="3548382"/>
            <a:ext cx="1114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d5/2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01437" y="2942072"/>
            <a:ext cx="936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d3/2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9512" y="3254857"/>
            <a:ext cx="935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1 s1/2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1436558" y="2681919"/>
            <a:ext cx="426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</a:rPr>
              <a:t>⑳</a:t>
            </a:r>
            <a:endParaRPr lang="zh-CN" alt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81492" y="4852220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23655" y="478526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536097" y="4776072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73443" y="4574492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99493" y="4286361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81492" y="3736549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81492" y="3409928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81492" y="309887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438940" y="3854610"/>
            <a:ext cx="391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</a:rPr>
              <a:t>⑧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103984" y="44900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529875" y="448355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253163" y="4862624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267124" y="4579020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2260416" y="3963011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50569" y="4770248"/>
            <a:ext cx="144462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930411" y="4785472"/>
            <a:ext cx="144463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2385761" y="4490013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2604494" y="4496530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2825880" y="4483575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3040986" y="4490893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312535" y="3836165"/>
            <a:ext cx="864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7030A0"/>
                </a:solidFill>
              </a:rPr>
              <a:t>1 s1/2</a:t>
            </a: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513464" y="3879230"/>
            <a:ext cx="144463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787280" y="4874930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771923" y="4594465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787280" y="405169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787280" y="3770542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4930949" y="4810444"/>
            <a:ext cx="144462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5326498" y="4803008"/>
            <a:ext cx="144462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4921825" y="4509196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5155513" y="4527500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380712" y="4527500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4965033" y="3953244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16613" y="3684258"/>
            <a:ext cx="144463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5760094" y="3889457"/>
            <a:ext cx="864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p1/2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741459" y="3567272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</a:rPr>
              <a:t>0 d5/2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886031" y="5004950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600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× 1s</a:t>
            </a:r>
            <a:r>
              <a:rPr lang="en-US" altLang="zh-CN" sz="16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1/2  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787280" y="4979042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×  0d</a:t>
            </a:r>
            <a:r>
              <a:rPr lang="en-US" altLang="zh-CN" sz="16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5/2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177385" y="2973106"/>
            <a:ext cx="201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6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altLang="zh-CN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(1/2</a:t>
            </a:r>
            <a:r>
              <a:rPr lang="en-US" altLang="zh-CN" baseline="30000" dirty="0">
                <a:solidFill>
                  <a:prstClr val="black"/>
                </a:solidFill>
              </a:rPr>
              <a:t>+</a:t>
            </a:r>
            <a:r>
              <a:rPr lang="en-US" altLang="zh-CN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1" name="AutoShape 51"/>
          <p:cNvSpPr>
            <a:spLocks/>
          </p:cNvSpPr>
          <p:nvPr/>
        </p:nvSpPr>
        <p:spPr bwMode="auto">
          <a:xfrm>
            <a:off x="6516216" y="4111408"/>
            <a:ext cx="287338" cy="935038"/>
          </a:xfrm>
          <a:prstGeom prst="rightBrace">
            <a:avLst>
              <a:gd name="adj1" fmla="val 271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2244522" y="363261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3321803" y="3455026"/>
            <a:ext cx="10089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7030A0"/>
                </a:solidFill>
              </a:rPr>
              <a:t>0 p1/2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06859" y="5436151"/>
            <a:ext cx="4968552" cy="738940"/>
            <a:chOff x="353140" y="5048963"/>
            <a:chExt cx="4968552" cy="738940"/>
          </a:xfrm>
        </p:grpSpPr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353140" y="5048963"/>
              <a:ext cx="3960439" cy="40011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563C1"/>
                  </a:solidFill>
                  <a:latin typeface="Times New Roman" pitchFamily="18" charset="0"/>
                  <a:cs typeface="Times New Roman" pitchFamily="18" charset="0"/>
                </a:rPr>
                <a:t>PRL 108, 192701 (2012),</a:t>
              </a:r>
              <a:r>
                <a:rPr lang="en-US" altLang="zh-CN" sz="2000" baseline="30000" dirty="0" smtClean="0">
                  <a:solidFill>
                    <a:srgbClr val="0563C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zh-CN" sz="2000" dirty="0" smtClean="0">
                  <a:solidFill>
                    <a:srgbClr val="0563C1"/>
                  </a:solidFill>
                  <a:latin typeface="Times New Roman" pitchFamily="18" charset="0"/>
                  <a:cs typeface="Times New Roman" pitchFamily="18" charset="0"/>
                </a:rPr>
                <a:t>Be(</a:t>
              </a:r>
              <a:r>
                <a:rPr lang="en-US" altLang="zh-CN" sz="2000" dirty="0" err="1" smtClean="0">
                  <a:solidFill>
                    <a:srgbClr val="0563C1"/>
                  </a:solidFill>
                  <a:latin typeface="Times New Roman" pitchFamily="18" charset="0"/>
                  <a:cs typeface="Times New Roman" pitchFamily="18" charset="0"/>
                </a:rPr>
                <a:t>d,p</a:t>
              </a:r>
              <a:r>
                <a:rPr lang="en-US" altLang="zh-CN" sz="2000" dirty="0" smtClean="0">
                  <a:solidFill>
                    <a:srgbClr val="0563C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CN" altLang="en-US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48"/>
            <p:cNvSpPr txBox="1">
              <a:spLocks noChangeArrowheads="1"/>
            </p:cNvSpPr>
            <p:nvPr/>
          </p:nvSpPr>
          <p:spPr bwMode="auto">
            <a:xfrm>
              <a:off x="641172" y="5387793"/>
              <a:ext cx="46805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           S~0.71(5)</a:t>
              </a:r>
              <a:endParaRPr lang="en-US" altLang="zh-CN" sz="20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321803" y="3104920"/>
            <a:ext cx="848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7030A0"/>
                </a:solidFill>
              </a:rPr>
              <a:t>inversion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414" y="2929589"/>
            <a:ext cx="1753371" cy="14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矩形 72"/>
          <p:cNvSpPr/>
          <p:nvPr/>
        </p:nvSpPr>
        <p:spPr>
          <a:xfrm>
            <a:off x="6759208" y="4469459"/>
            <a:ext cx="2162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 Core excited to 2</a:t>
            </a:r>
            <a:r>
              <a:rPr lang="en-US" altLang="zh-CN" sz="16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4301120" y="5431394"/>
            <a:ext cx="3934990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PLB 461, 22-27 (1999) </a:t>
            </a:r>
            <a:r>
              <a:rPr lang="en-US" altLang="zh-CN" sz="2000" baseline="30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Be(</a:t>
            </a:r>
            <a:r>
              <a:rPr lang="en-US" altLang="zh-CN" sz="2000" dirty="0" err="1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p,d</a:t>
            </a:r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000" dirty="0" smtClean="0">
              <a:solidFill>
                <a:srgbClr val="0563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65699" y="5478492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S~16%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4295285" y="5906106"/>
            <a:ext cx="3934990" cy="707886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PRL 84, 35(2000) </a:t>
            </a:r>
            <a:r>
              <a:rPr lang="en-US" altLang="zh-CN" sz="2000" baseline="30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Be 1n removal</a:t>
            </a:r>
          </a:p>
          <a:p>
            <a:pPr algn="dist"/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zh-CN" altLang="en-US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， </a:t>
            </a:r>
            <a:r>
              <a:rPr lang="en-US" altLang="zh-CN" sz="2000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</a:rPr>
              <a:t>momentum distribution </a:t>
            </a:r>
            <a:endParaRPr lang="zh-CN" altLang="en-US" sz="2000" dirty="0" smtClean="0">
              <a:solidFill>
                <a:srgbClr val="0563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242846" y="5957715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S~22%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4" name="内容占位符 2"/>
          <p:cNvSpPr>
            <a:spLocks noGrp="1"/>
          </p:cNvSpPr>
          <p:nvPr>
            <p:ph idx="1"/>
          </p:nvPr>
        </p:nvSpPr>
        <p:spPr>
          <a:xfrm>
            <a:off x="44067" y="1102359"/>
            <a:ext cx="8712968" cy="1900044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Neutron loosely bound   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=0.504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Larger radius                      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= 2.91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2400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 core + 1 valance n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414" y="1165321"/>
            <a:ext cx="1743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矩形 70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5" name="文本框 74"/>
          <p:cNvSpPr txBox="1"/>
          <p:nvPr/>
        </p:nvSpPr>
        <p:spPr>
          <a:xfrm>
            <a:off x="858416" y="312444"/>
            <a:ext cx="6670429" cy="5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1. The 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halo nucleus </a:t>
            </a:r>
            <a:r>
              <a:rPr lang="en-US" altLang="zh-CN" sz="2800" b="1" baseline="30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11</a:t>
            </a:r>
            <a:r>
              <a:rPr lang="en-US" altLang="zh-CN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Be</a:t>
            </a:r>
            <a:r>
              <a:rPr lang="en-US" altLang="zh-CN" sz="2800" b="1" dirty="0" smtClean="0">
                <a:solidFill>
                  <a:prstClr val="black"/>
                </a:solidFill>
              </a:rPr>
              <a:t> 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-45087" y="6127694"/>
            <a:ext cx="9126833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i="1" spc="30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s</a:t>
            </a:r>
            <a:r>
              <a:rPr lang="en-US" altLang="zh-CN" sz="4000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-wave intruder dominated in </a:t>
            </a:r>
            <a:r>
              <a:rPr lang="en-US" altLang="zh-CN" sz="4000" b="1" spc="300" baseline="300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11</a:t>
            </a:r>
            <a:r>
              <a:rPr lang="en-US" altLang="zh-CN" sz="4000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Be</a:t>
            </a:r>
            <a:r>
              <a:rPr lang="en-US" altLang="zh-CN" sz="4000" b="1" spc="300" baseline="-250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g.s</a:t>
            </a:r>
            <a:endParaRPr lang="zh-CN" altLang="en-US" sz="4000" b="1" spc="300" baseline="-25000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002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圆角矩形 77"/>
          <p:cNvSpPr/>
          <p:nvPr/>
        </p:nvSpPr>
        <p:spPr>
          <a:xfrm>
            <a:off x="6643566" y="3789841"/>
            <a:ext cx="2216300" cy="306752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82172" y="3789840"/>
            <a:ext cx="2216300" cy="3068159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311224" y="3789842"/>
            <a:ext cx="2045336" cy="306815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631" y="1150914"/>
            <a:ext cx="89196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disappearance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of conventional magic number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N = 8</a:t>
            </a:r>
          </a:p>
          <a:p>
            <a:pPr>
              <a:buFont typeface="Arial" pitchFamily="34" charset="0"/>
              <a:buChar char="•"/>
            </a:pP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Isomeric state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 smtClean="0">
                <a:latin typeface="Times New Roman" pitchFamily="18" charset="0"/>
                <a:cs typeface="Times New Roman" pitchFamily="18" charset="0"/>
              </a:rPr>
              <a:t>+       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331(12) ns  </a:t>
            </a: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Two decay modes: </a:t>
            </a: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E2 decay: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 keV and 2.11 MeV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gamma-rays    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17(2)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E0 decay: internal conversion: negligible </a:t>
            </a:r>
          </a:p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                e+e- pair </a:t>
            </a: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creation  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511keV</a:t>
            </a:r>
            <a:r>
              <a:rPr lang="en-US" altLang="zh-CN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gamma      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83(2)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357197" y="3113874"/>
            <a:ext cx="2808312" cy="63094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Physics Letters B 560 (2003) 31–36;</a:t>
            </a:r>
          </a:p>
          <a:p>
            <a:pPr>
              <a:spcBef>
                <a:spcPct val="5000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Physics Letters B 654 (2007) 87-91. </a:t>
            </a:r>
            <a:endParaRPr lang="en-US" altLang="zh-CN" sz="1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2711" y="3908513"/>
            <a:ext cx="8738593" cy="3215974"/>
            <a:chOff x="251520" y="476672"/>
            <a:chExt cx="8738593" cy="3680769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51520" y="2996952"/>
              <a:ext cx="8630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latin typeface="Calibri" pitchFamily="34" charset="0"/>
                </a:rPr>
                <a:t>0 s1/2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51520" y="2511251"/>
              <a:ext cx="9350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latin typeface="Calibri" pitchFamily="34" charset="0"/>
                </a:rPr>
                <a:t>0 p3/2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51520" y="1484784"/>
              <a:ext cx="11145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latin typeface="Calibri" pitchFamily="34" charset="0"/>
                </a:rPr>
                <a:t>0 d5/2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51520" y="692696"/>
              <a:ext cx="9361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latin typeface="Calibri" pitchFamily="34" charset="0"/>
                </a:rPr>
                <a:t>0 d3/2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51520" y="1065039"/>
              <a:ext cx="9350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latin typeface="Calibri" pitchFamily="34" charset="0"/>
                </a:rPr>
                <a:t>1 s1/2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563144" y="2151459"/>
              <a:ext cx="935087" cy="4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7030A0"/>
                  </a:solidFill>
                  <a:latin typeface="Calibri" pitchFamily="34" charset="0"/>
                </a:rPr>
                <a:t>0 p1/2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475656" y="476672"/>
              <a:ext cx="4860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/>
                <a:t>⑳</a:t>
              </a:r>
              <a:endParaRPr lang="zh-CN" altLang="en-US" sz="2000" b="1" dirty="0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1259632" y="3231976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1475532" y="3158951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1907332" y="3158951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1259632" y="2655714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259632" y="2368376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1259632" y="1719089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1259632" y="1287289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1259632" y="926926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475532" y="1838151"/>
              <a:ext cx="439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/>
                <a:t>⑧</a:t>
              </a: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475532" y="2582689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907332" y="2584276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2555032" y="3231976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2555032" y="2655714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2555032" y="2367483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2770932" y="3160539"/>
              <a:ext cx="144462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131294" y="3160539"/>
              <a:ext cx="144463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26280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28439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0598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32757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2771056" y="2295475"/>
              <a:ext cx="144463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4860032" y="3257600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4860082" y="2655714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4860082" y="2368376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5076056" y="3185592"/>
              <a:ext cx="144462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5580112" y="3185592"/>
              <a:ext cx="144462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50029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52188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5434757" y="2584276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5076056" y="2276872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5508104" y="2276872"/>
              <a:ext cx="144463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5796136" y="2152476"/>
              <a:ext cx="864171" cy="4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7030A0"/>
                  </a:solidFill>
                  <a:latin typeface="Calibri" pitchFamily="34" charset="0"/>
                </a:rPr>
                <a:t>1 s1/2</a:t>
              </a:r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2681931" y="820762"/>
              <a:ext cx="1728192" cy="4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Normal </a:t>
              </a:r>
              <a:endParaRPr lang="en-US" altLang="zh-CN" sz="20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4864205" y="846513"/>
              <a:ext cx="2232248" cy="4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Intruder state   </a:t>
              </a:r>
              <a:endParaRPr lang="en-US" altLang="zh-CN" sz="20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2659425" y="1372179"/>
              <a:ext cx="20161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</a:t>
              </a:r>
              <a:r>
                <a:rPr lang="en-US" altLang="zh-CN" sz="2000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gs</a:t>
              </a:r>
              <a:r>
                <a: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(0</a:t>
              </a:r>
              <a:r>
                <a:rPr lang="en-US" altLang="zh-CN" sz="2400" baseline="30000" dirty="0" smtClean="0"/>
                <a:t>+</a:t>
              </a:r>
              <a:r>
                <a:rPr lang="en-US" altLang="zh-CN" sz="2400" dirty="0" smtClean="0"/>
                <a:t>)</a:t>
              </a:r>
              <a:endParaRPr lang="en-US" altLang="zh-CN" sz="2400" dirty="0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3131096" y="2295475"/>
              <a:ext cx="144463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Line 35"/>
            <p:cNvSpPr>
              <a:spLocks noChangeShapeType="1"/>
            </p:cNvSpPr>
            <p:nvPr/>
          </p:nvSpPr>
          <p:spPr bwMode="auto">
            <a:xfrm>
              <a:off x="6948264" y="3257600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6947570" y="2726705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6947570" y="2439367"/>
              <a:ext cx="1008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7236296" y="3185592"/>
              <a:ext cx="144462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auto">
            <a:xfrm>
              <a:off x="7596336" y="3185592"/>
              <a:ext cx="144462" cy="1444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41"/>
            <p:cNvSpPr>
              <a:spLocks noChangeArrowheads="1"/>
            </p:cNvSpPr>
            <p:nvPr/>
          </p:nvSpPr>
          <p:spPr bwMode="auto">
            <a:xfrm>
              <a:off x="7090445" y="2655267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7306345" y="2655267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7522245" y="2655267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7236296" y="2348880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7596336" y="2348880"/>
              <a:ext cx="144463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Text Box 46"/>
            <p:cNvSpPr txBox="1">
              <a:spLocks noChangeArrowheads="1"/>
            </p:cNvSpPr>
            <p:nvPr/>
          </p:nvSpPr>
          <p:spPr bwMode="auto">
            <a:xfrm>
              <a:off x="7955632" y="2223467"/>
              <a:ext cx="1034481" cy="4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 smtClean="0">
                  <a:solidFill>
                    <a:srgbClr val="7030A0"/>
                  </a:solidFill>
                  <a:latin typeface="Calibri" pitchFamily="34" charset="0"/>
                </a:rPr>
                <a:t>0 d5/2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323528" y="2204864"/>
              <a:ext cx="9350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0000"/>
                  </a:solidFill>
                  <a:latin typeface="Calibri" pitchFamily="34" charset="0"/>
                </a:rPr>
                <a:t>0 p1/2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377831" y="3379414"/>
              <a:ext cx="2045753" cy="42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(0s</a:t>
              </a:r>
              <a:r>
                <a:rPr lang="en-US" altLang="zh-CN" baseline="30000" dirty="0" smtClean="0">
                  <a:latin typeface="Times New Roman" pitchFamily="18" charset="0"/>
                  <a:cs typeface="Times New Roman" pitchFamily="18" charset="0"/>
                </a:rPr>
                <a:t>)4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(0p)</a:t>
              </a:r>
              <a:r>
                <a:rPr lang="en-US" altLang="zh-CN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(0p)</a:t>
              </a:r>
              <a:r>
                <a:rPr lang="en-US" altLang="zh-CN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baseline="300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az-Cyrl-AZ" altLang="zh-CN" b="1" dirty="0" smtClean="0">
                  <a:latin typeface="Times New Roman" pitchFamily="18" charset="0"/>
                  <a:cs typeface="Times New Roman" pitchFamily="18" charset="0"/>
                </a:rPr>
                <a:t>ћ</a:t>
              </a:r>
              <a:r>
                <a:rPr lang="el-GR" altLang="zh-CN" b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altLang="zh-C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661398" y="3417698"/>
              <a:ext cx="1981633" cy="739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(0s</a:t>
              </a:r>
              <a:r>
                <a:rPr lang="en-US" altLang="zh-CN" baseline="30000" dirty="0" smtClean="0">
                  <a:latin typeface="Times New Roman" pitchFamily="18" charset="0"/>
                  <a:cs typeface="Times New Roman" pitchFamily="18" charset="0"/>
                </a:rPr>
                <a:t>)4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(0p)</a:t>
              </a:r>
              <a:r>
                <a:rPr lang="en-US" altLang="zh-CN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altLang="zh-CN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(1s)</a:t>
              </a:r>
              <a:r>
                <a:rPr lang="en-US" altLang="zh-CN" b="1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baseline="30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az-Cyrl-AZ" altLang="zh-CN" b="1" dirty="0" smtClean="0">
                  <a:latin typeface="Times New Roman" pitchFamily="18" charset="0"/>
                  <a:cs typeface="Times New Roman" pitchFamily="18" charset="0"/>
                </a:rPr>
                <a:t>ћ</a:t>
              </a:r>
              <a:r>
                <a:rPr lang="el-GR" altLang="zh-CN" b="1" dirty="0" smtClean="0"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altLang="zh-CN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43"/>
            <p:cNvSpPr>
              <a:spLocks noChangeArrowheads="1"/>
            </p:cNvSpPr>
            <p:nvPr/>
          </p:nvSpPr>
          <p:spPr bwMode="auto">
            <a:xfrm>
              <a:off x="5652120" y="2564904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auto">
            <a:xfrm>
              <a:off x="7740352" y="2636912"/>
              <a:ext cx="144462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90463" y="863544"/>
            <a:ext cx="2820112" cy="2751744"/>
            <a:chOff x="5947874" y="726394"/>
            <a:chExt cx="2820112" cy="275174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l="9682" t="-1406" r="11116" b="23705"/>
            <a:stretch/>
          </p:blipFill>
          <p:spPr>
            <a:xfrm>
              <a:off x="5947874" y="726394"/>
              <a:ext cx="2820112" cy="2751744"/>
            </a:xfrm>
            <a:prstGeom prst="rect">
              <a:avLst/>
            </a:prstGeom>
          </p:spPr>
        </p:pic>
        <p:cxnSp>
          <p:nvCxnSpPr>
            <p:cNvPr id="70" name="直接箭头连接符 69"/>
            <p:cNvCxnSpPr/>
            <p:nvPr/>
          </p:nvCxnSpPr>
          <p:spPr>
            <a:xfrm flipH="1" flipV="1">
              <a:off x="7799040" y="2132856"/>
              <a:ext cx="442832" cy="255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/>
          <p:cNvSpPr/>
          <p:nvPr/>
        </p:nvSpPr>
        <p:spPr>
          <a:xfrm>
            <a:off x="8241872" y="2388678"/>
            <a:ext cx="914400" cy="248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isomer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5" name="文本框 74"/>
          <p:cNvSpPr txBox="1"/>
          <p:nvPr/>
        </p:nvSpPr>
        <p:spPr>
          <a:xfrm>
            <a:off x="931113" y="255756"/>
            <a:ext cx="821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mbria" panose="02040503050406030204" pitchFamily="18" charset="0"/>
              </a:rPr>
              <a:t>1. structure of </a:t>
            </a:r>
            <a:r>
              <a:rPr lang="en-US" altLang="zh-CN" sz="2800" b="1" dirty="0">
                <a:latin typeface="Cambria" panose="02040503050406030204" pitchFamily="18" charset="0"/>
              </a:rPr>
              <a:t>nucleus </a:t>
            </a:r>
            <a:r>
              <a:rPr lang="en-US" altLang="zh-CN" sz="2800" b="1" baseline="30000" dirty="0" smtClean="0">
                <a:latin typeface="Cambria" panose="02040503050406030204" pitchFamily="18" charset="0"/>
              </a:rPr>
              <a:t>12</a:t>
            </a:r>
            <a:r>
              <a:rPr lang="en-US" altLang="zh-CN" sz="2800" b="1" dirty="0" smtClean="0">
                <a:latin typeface="Cambria" panose="02040503050406030204" pitchFamily="18" charset="0"/>
              </a:rPr>
              <a:t>Be(configurations)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endParaRPr lang="en-US" altLang="zh-CN" sz="2800" b="1" dirty="0">
              <a:latin typeface="Cambria" panose="02040503050406030204" pitchFamily="18" charset="0"/>
            </a:endParaRPr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5016379" y="4597375"/>
            <a:ext cx="2016125" cy="39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altLang="zh-CN" sz="2400" baseline="30000" dirty="0" smtClean="0"/>
              <a:t>+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3679575" y="3870306"/>
            <a:ext cx="1268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VS</a:t>
            </a:r>
            <a:endParaRPr lang="zh-CN" altLang="en-US" sz="8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79" name="Text Box 49"/>
          <p:cNvSpPr txBox="1">
            <a:spLocks noChangeArrowheads="1"/>
          </p:cNvSpPr>
          <p:nvPr/>
        </p:nvSpPr>
        <p:spPr bwMode="auto">
          <a:xfrm>
            <a:off x="7190576" y="4160846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Intruder state   </a:t>
            </a:r>
            <a:endParaRPr lang="en-US" altLang="zh-CN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50"/>
          <p:cNvSpPr txBox="1">
            <a:spLocks noChangeArrowheads="1"/>
          </p:cNvSpPr>
          <p:nvPr/>
        </p:nvSpPr>
        <p:spPr bwMode="auto">
          <a:xfrm>
            <a:off x="7073695" y="4620302"/>
            <a:ext cx="2016125" cy="39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altLang="zh-CN" sz="2400" baseline="30000" dirty="0" smtClean="0"/>
              <a:t>+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  <p:sp>
        <p:nvSpPr>
          <p:cNvPr id="81" name="矩形 80"/>
          <p:cNvSpPr/>
          <p:nvPr/>
        </p:nvSpPr>
        <p:spPr>
          <a:xfrm>
            <a:off x="6835188" y="6452393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(0s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)4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(0p)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(0d)</a:t>
            </a:r>
            <a:r>
              <a:rPr lang="en-US" altLang="zh-CN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Cyrl-AZ" altLang="zh-CN" b="1" dirty="0" smtClean="0"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el-GR" altLang="zh-CN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68028" y="3899237"/>
            <a:ext cx="1268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VS</a:t>
            </a:r>
            <a:endParaRPr lang="zh-CN" altLang="en-US" sz="8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03168" y="3903581"/>
            <a:ext cx="627163" cy="3549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>
                <a:solidFill>
                  <a:srgbClr val="7030A0"/>
                </a:solidFill>
              </a:rPr>
              <a:t>γ</a:t>
            </a: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204743" y="3888089"/>
            <a:ext cx="627163" cy="3549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dirty="0" smtClean="0">
                <a:solidFill>
                  <a:srgbClr val="7030A0"/>
                </a:solidFill>
              </a:rPr>
              <a:t>α</a:t>
            </a:r>
            <a:endParaRPr lang="zh-CN" altLang="en-US" dirty="0"/>
          </a:p>
        </p:txBody>
      </p:sp>
      <p:sp>
        <p:nvSpPr>
          <p:cNvPr id="84" name="椭圆 83"/>
          <p:cNvSpPr/>
          <p:nvPr/>
        </p:nvSpPr>
        <p:spPr>
          <a:xfrm>
            <a:off x="7461368" y="3841575"/>
            <a:ext cx="627163" cy="35498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>
                <a:solidFill>
                  <a:srgbClr val="7030A0"/>
                </a:solidFill>
              </a:rPr>
              <a:t>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0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5" name="文本框 74"/>
          <p:cNvSpPr txBox="1"/>
          <p:nvPr/>
        </p:nvSpPr>
        <p:spPr>
          <a:xfrm>
            <a:off x="1058622" y="235780"/>
            <a:ext cx="784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mbria" panose="02040503050406030204" pitchFamily="18" charset="0"/>
              </a:rPr>
              <a:t>1. individual strength was Controversial </a:t>
            </a:r>
            <a:endParaRPr lang="en-US" altLang="zh-CN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09250"/>
              </p:ext>
            </p:extLst>
          </p:nvPr>
        </p:nvGraphicFramePr>
        <p:xfrm>
          <a:off x="0" y="1025485"/>
          <a:ext cx="9143999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72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en-US" altLang="zh-CN" baseline="-25000" dirty="0" smtClean="0"/>
                        <a:t>1</a:t>
                      </a:r>
                      <a:r>
                        <a:rPr lang="en-US" altLang="zh-CN" baseline="30000" dirty="0" smtClean="0"/>
                        <a:t>+</a:t>
                      </a:r>
                      <a:r>
                        <a:rPr lang="en-US" altLang="zh-CN" dirty="0" smtClean="0"/>
                        <a:t> (Ground state)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en-US" altLang="zh-CN" baseline="30000" dirty="0" smtClean="0"/>
                        <a:t>+</a:t>
                      </a:r>
                      <a:r>
                        <a:rPr lang="en-US" altLang="zh-CN" dirty="0" smtClean="0"/>
                        <a:t> (isomeric</a:t>
                      </a:r>
                      <a:r>
                        <a:rPr lang="en-US" altLang="zh-CN" baseline="0" dirty="0" smtClean="0"/>
                        <a:t> state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Ref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α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s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β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d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γ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α</a:t>
                      </a:r>
                      <a:r>
                        <a:rPr lang="en-US" altLang="zh-CN" dirty="0" smtClean="0"/>
                        <a:t>(%</a:t>
                      </a:r>
                      <a:r>
                        <a:rPr lang="en-US" altLang="zh-CN" sz="2000" dirty="0" smtClean="0"/>
                        <a:t>s</a:t>
                      </a:r>
                      <a:r>
                        <a:rPr lang="en-US" altLang="zh-CN" dirty="0" smtClean="0"/>
                        <a:t>^2 )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β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d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/>
                        <a:t>γ</a:t>
                      </a:r>
                      <a:r>
                        <a:rPr lang="en-US" altLang="zh-CN" dirty="0" smtClean="0"/>
                        <a:t>(% 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en-US" altLang="zh-CN" dirty="0" smtClean="0"/>
                        <a:t>^2)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US" altLang="zh-CN" dirty="0" smtClean="0"/>
                        <a:t>Theory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JPG 2, L45</a:t>
                      </a:r>
                      <a:r>
                        <a:rPr lang="en-US" altLang="zh-CN" baseline="0" dirty="0" smtClean="0"/>
                        <a:t>,  1976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NPA</a:t>
                      </a:r>
                      <a:r>
                        <a:rPr lang="en-US" altLang="zh-CN" baseline="0" dirty="0" smtClean="0"/>
                        <a:t> 703, 593,2002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PRC</a:t>
                      </a:r>
                      <a:r>
                        <a:rPr lang="en-US" altLang="zh-CN" baseline="0" dirty="0" smtClean="0"/>
                        <a:t> 69,041302R, 2004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JPG</a:t>
                      </a:r>
                      <a:r>
                        <a:rPr lang="en-US" altLang="zh-CN" baseline="0" dirty="0" smtClean="0"/>
                        <a:t> 36, 038001,2009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67~76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10~13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13~19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15~23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6~8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71~78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PRC</a:t>
                      </a:r>
                      <a:r>
                        <a:rPr lang="en-US" altLang="zh-CN" baseline="0" dirty="0" smtClean="0"/>
                        <a:t> 77, 054313, 2008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PRC 82,034313, 2010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altLang="zh-CN" dirty="0" smtClean="0"/>
                        <a:t>Experiment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PRL</a:t>
                      </a:r>
                      <a:r>
                        <a:rPr lang="en-US" altLang="zh-CN" baseline="0" dirty="0" smtClean="0"/>
                        <a:t> 85,266,2000</a:t>
                      </a:r>
                    </a:p>
                    <a:p>
                      <a:r>
                        <a:rPr lang="en-US" altLang="zh-CN" baseline="0" dirty="0" smtClean="0"/>
                        <a:t>PRL 96, 032502, 2006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25(5)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59(5)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PRL</a:t>
                      </a:r>
                      <a:r>
                        <a:rPr lang="en-US" altLang="zh-CN" baseline="0" dirty="0" smtClean="0"/>
                        <a:t> 108, 122501, 2012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57(7)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39(2)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2(2)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PLB 781,412-416,2018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792341" y="1741037"/>
            <a:ext cx="959591" cy="2224143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491308" y="4646106"/>
            <a:ext cx="25847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Charge-exchange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7628" y="4000500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1n knock-out</a:t>
            </a:r>
          </a:p>
        </p:txBody>
      </p:sp>
      <p:sp>
        <p:nvSpPr>
          <p:cNvPr id="29" name="矩形 28"/>
          <p:cNvSpPr/>
          <p:nvPr/>
        </p:nvSpPr>
        <p:spPr>
          <a:xfrm>
            <a:off x="4981296" y="5032200"/>
            <a:ext cx="17974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Transfer reaction</a:t>
            </a:r>
            <a:endParaRPr lang="zh-CN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2" y="992743"/>
            <a:ext cx="9162464" cy="4371222"/>
            <a:chOff x="-1" y="1025485"/>
            <a:chExt cx="9162464" cy="437122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8464" y="5396707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" y="1764927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" y="3989070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-1" y="1048940"/>
              <a:ext cx="9143999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792340" y="1091888"/>
              <a:ext cx="2" cy="4304819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3587263" y="1025485"/>
              <a:ext cx="16724" cy="4371222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6714701" y="1058686"/>
              <a:ext cx="13621" cy="4338021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129243" y="5597708"/>
            <a:ext cx="8885507" cy="657429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Without normalization, </a:t>
            </a:r>
            <a:r>
              <a:rPr lang="en-US" altLang="zh-CN" dirty="0" smtClean="0">
                <a:solidFill>
                  <a:schemeClr val="tx1"/>
                </a:solidFill>
              </a:rPr>
              <a:t>the Spectroscopic factors from two previous transfer reactions were not listed here.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7597" y="-137007"/>
            <a:ext cx="889248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Cambria" panose="02040503050406030204" pitchFamily="18" charset="0"/>
                <a:ea typeface="+mn-ea"/>
                <a:cs typeface="+mn-cs"/>
              </a:rPr>
              <a:t>1.1 </a:t>
            </a:r>
            <a:r>
              <a:rPr lang="en-US" altLang="zh-CN" sz="2800" b="1" dirty="0">
                <a:latin typeface="Cambria" panose="02040503050406030204" pitchFamily="18" charset="0"/>
                <a:ea typeface="+mn-ea"/>
                <a:cs typeface="+mn-cs"/>
              </a:rPr>
              <a:t>Knock-out </a:t>
            </a:r>
            <a:r>
              <a:rPr lang="en-US" altLang="zh-CN" sz="2800" b="1" dirty="0" smtClean="0">
                <a:latin typeface="Cambria" panose="02040503050406030204" pitchFamily="18" charset="0"/>
                <a:ea typeface="+mn-ea"/>
                <a:cs typeface="+mn-cs"/>
              </a:rPr>
              <a:t>experiment (</a:t>
            </a:r>
            <a:r>
              <a:rPr lang="en-US" altLang="zh-CN" sz="2800" b="1" dirty="0">
                <a:latin typeface="Cambria" panose="02040503050406030204" pitchFamily="18" charset="0"/>
                <a:ea typeface="+mn-ea"/>
                <a:cs typeface="+mn-cs"/>
              </a:rPr>
              <a:t>2</a:t>
            </a:r>
            <a:r>
              <a:rPr lang="az-Cyrl-AZ" altLang="zh-CN" sz="2800" b="1" dirty="0">
                <a:latin typeface="Cambria" panose="02040503050406030204" pitchFamily="18" charset="0"/>
                <a:ea typeface="+mn-ea"/>
                <a:cs typeface="+mn-cs"/>
              </a:rPr>
              <a:t>ћ</a:t>
            </a:r>
            <a:r>
              <a:rPr lang="el-GR" altLang="zh-CN" sz="2800" b="1" dirty="0">
                <a:latin typeface="Cambria" panose="02040503050406030204" pitchFamily="18" charset="0"/>
                <a:ea typeface="+mn-ea"/>
                <a:cs typeface="+mn-cs"/>
              </a:rPr>
              <a:t>ω</a:t>
            </a:r>
            <a:r>
              <a:rPr lang="en-US" altLang="zh-CN" sz="2800" b="1" dirty="0">
                <a:latin typeface="Cambria" panose="02040503050406030204" pitchFamily="18" charset="0"/>
                <a:ea typeface="+mn-ea"/>
                <a:cs typeface="+mn-cs"/>
              </a:rPr>
              <a:t>)</a:t>
            </a:r>
            <a:endParaRPr lang="zh-CN" altLang="en-US" sz="28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434" y="1413045"/>
            <a:ext cx="8964488" cy="518457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78 MeV/u  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Be+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Be(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p wave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don’t distinguish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(1s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(0p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configurations ------gamma rays</a:t>
            </a:r>
          </a:p>
          <a:p>
            <a:pPr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not sensitive to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(0d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configuration--------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Be+n fragments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39 MeV/u  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Be+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p d wave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 4 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detectors: detect the first excited state of </a:t>
            </a:r>
            <a:r>
              <a:rPr lang="en-US" altLang="zh-CN" sz="22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Be at 320keV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(0p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 Demon: detect n,  n+</a:t>
            </a:r>
            <a:r>
              <a:rPr lang="en-US" altLang="zh-CN" sz="2200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Be reconstruct the excited state of </a:t>
            </a:r>
            <a:r>
              <a:rPr lang="en-US" altLang="zh-CN" sz="22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Be at 1.78 </a:t>
            </a:r>
            <a:r>
              <a:rPr lang="en-US" altLang="zh-CN" sz="22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(0d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5220072" y="1413045"/>
            <a:ext cx="3024187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Phys.Rev.Lett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85,266,2000. </a:t>
            </a:r>
            <a:endParaRPr lang="en-US" altLang="zh-CN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393837" y="2855432"/>
            <a:ext cx="3384376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Phys.Rev.Lett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96,032502,2006.</a:t>
            </a:r>
            <a:endParaRPr lang="en-US" altLang="zh-CN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3"/>
          <p:cNvSpPr txBox="1">
            <a:spLocks noChangeArrowheads="1"/>
          </p:cNvSpPr>
          <p:nvPr/>
        </p:nvSpPr>
        <p:spPr bwMode="auto">
          <a:xfrm>
            <a:off x="4048224" y="6182847"/>
            <a:ext cx="4917733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/>
              <a:t>R. </a:t>
            </a:r>
            <a:r>
              <a:rPr lang="en-US" altLang="zh-CN" sz="2000" dirty="0" err="1" smtClean="0"/>
              <a:t>Kanungo</a:t>
            </a:r>
            <a:r>
              <a:rPr lang="en-US" altLang="zh-CN" sz="2000" dirty="0" smtClean="0"/>
              <a:t> et al.,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Phys.Lett.B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682,391,2010.</a:t>
            </a:r>
            <a:endParaRPr lang="en-US" altLang="zh-CN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矩形 7"/>
          <p:cNvSpPr/>
          <p:nvPr/>
        </p:nvSpPr>
        <p:spPr>
          <a:xfrm>
            <a:off x="438496" y="4740460"/>
            <a:ext cx="8267007" cy="1200329"/>
          </a:xfrm>
          <a:prstGeom prst="rect">
            <a:avLst/>
          </a:prstGeom>
          <a:noFill/>
          <a:ln w="44450">
            <a:solidFill>
              <a:schemeClr val="accent1">
                <a:alpha val="98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Ground state 0</a:t>
            </a:r>
            <a:r>
              <a:rPr lang="en-US" altLang="zh-CN" sz="36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6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Beam: 0</a:t>
            </a:r>
            <a:r>
              <a:rPr lang="en-US" altLang="zh-CN" sz="36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6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may be mixed with 0</a:t>
            </a:r>
            <a:r>
              <a:rPr lang="en-US" altLang="zh-CN" sz="36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6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endParaRPr lang="zh-CN" alt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209" y="3583146"/>
            <a:ext cx="3422791" cy="20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9008" y="980728"/>
            <a:ext cx="8916275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B(1</a:t>
            </a: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Be)</a:t>
            </a: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800" dirty="0" smtClean="0"/>
              <a:t>(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Cyrl-AZ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el-GR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800" dirty="0" smtClean="0"/>
              <a:t>)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Gamow-Teller  transition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Selected rules:  </a:t>
            </a:r>
            <a:r>
              <a:rPr lang="el-GR" altLang="zh-CN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=0, </a:t>
            </a:r>
            <a:r>
              <a:rPr lang="el-GR" altLang="zh-CN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=1 ,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 p-wave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Clearly distinguish the first two 0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states of 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Be.</a:t>
            </a:r>
          </a:p>
          <a:p>
            <a:pPr>
              <a:buNone/>
            </a:pP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-Wave: </a:t>
            </a: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+ 25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5)%   0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60(5)%  </a:t>
            </a:r>
            <a:endParaRPr lang="en-US" altLang="zh-CN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Be(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d,p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800" b="1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reaction(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az-Cyrl-AZ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el-GR" altLang="zh-C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 s-wave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Identify the excited states of 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s-Wave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0.28(0.07)   0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0.73(0.41) 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4687364" y="1120414"/>
            <a:ext cx="4159456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Phys. Rev. Lett 108,122501,2012.</a:t>
            </a:r>
            <a:endParaRPr lang="en-US" altLang="zh-CN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721209" y="5923973"/>
            <a:ext cx="3223563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Phys. Lett. B 682,391,2010.</a:t>
            </a:r>
            <a:endParaRPr lang="en-US" altLang="zh-CN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838" y="205490"/>
            <a:ext cx="8538556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600" b="1" dirty="0" smtClean="0">
                <a:latin typeface="Cambria" panose="02040503050406030204" pitchFamily="18" charset="0"/>
              </a:rPr>
              <a:t>1.2  </a:t>
            </a:r>
            <a:r>
              <a:rPr lang="en-US" altLang="zh-CN" sz="2600" b="1" dirty="0">
                <a:latin typeface="Cambria" panose="02040503050406030204" pitchFamily="18" charset="0"/>
              </a:rPr>
              <a:t>charge-exchange experiment and transfer reaction</a:t>
            </a:r>
            <a:endParaRPr lang="zh-CN" altLang="en-US" sz="2600" b="1" dirty="0">
              <a:latin typeface="Cambria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0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54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613528" y="6380019"/>
            <a:ext cx="3419872" cy="40011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Phys.Rev.C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85,051303(R),2012.</a:t>
            </a:r>
            <a:endParaRPr lang="en-US" altLang="zh-CN" sz="2000" dirty="0">
              <a:solidFill>
                <a:srgbClr val="0563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1385"/>
            <a:ext cx="3707904" cy="476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7" y="4375051"/>
            <a:ext cx="6962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756610"/>
            <a:ext cx="9144000" cy="249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348" b="3659"/>
          <a:stretch/>
        </p:blipFill>
        <p:spPr>
          <a:xfrm>
            <a:off x="126578" y="0"/>
            <a:ext cx="731838" cy="737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2" name="文本框 11"/>
          <p:cNvSpPr txBox="1"/>
          <p:nvPr/>
        </p:nvSpPr>
        <p:spPr>
          <a:xfrm>
            <a:off x="858416" y="100008"/>
            <a:ext cx="6670429" cy="5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1. 3 Transfer reaction(2)----2.8 </a:t>
            </a:r>
            <a:r>
              <a:rPr lang="en-US" altLang="zh-CN" sz="2800" b="1" i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A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MeV</a:t>
            </a:r>
            <a:endParaRPr lang="en-US" altLang="zh-CN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2663" y="746735"/>
            <a:ext cx="8780737" cy="584775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Questioned by </a:t>
            </a:r>
            <a:r>
              <a:rPr lang="en-US" altLang="zh-CN" sz="3200" b="1" spc="300" dirty="0" err="1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H.T.Fortune</a:t>
            </a:r>
            <a:r>
              <a:rPr lang="en-US" altLang="zh-CN" sz="3200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3200" b="1" spc="300" dirty="0" err="1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R.Sherr</a:t>
            </a:r>
            <a:r>
              <a:rPr lang="en-US" altLang="zh-CN" sz="3200" b="1" spc="30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b="1" spc="300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663" y="1530163"/>
            <a:ext cx="5426242" cy="93478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：  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normalization factor for beam,</a:t>
            </a:r>
            <a:endParaRPr lang="en-US" altLang="zh-C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unsure deuterium content</a:t>
            </a:r>
          </a:p>
        </p:txBody>
      </p:sp>
      <p:sp>
        <p:nvSpPr>
          <p:cNvPr id="14" name="矩形 13"/>
          <p:cNvSpPr/>
          <p:nvPr/>
        </p:nvSpPr>
        <p:spPr>
          <a:xfrm>
            <a:off x="252663" y="2589878"/>
            <a:ext cx="5355210" cy="162133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zh-C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Mix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2</a:t>
            </a:r>
            <a:r>
              <a:rPr lang="en-US" altLang="zh-CN" sz="24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state.</a:t>
            </a:r>
          </a:p>
          <a:p>
            <a:pPr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incorrectly</a:t>
            </a:r>
          </a:p>
          <a:p>
            <a:pPr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(larger s-wave SF and smaller d-wave SF)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Normalization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factor for beam.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6" y="5611421"/>
            <a:ext cx="7042735" cy="69190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zh-C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22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82231</TotalTime>
  <Words>2435</Words>
  <Application>Microsoft Office PowerPoint</Application>
  <PresentationFormat>全屏显示(4:3)</PresentationFormat>
  <Paragraphs>491</Paragraphs>
  <Slides>32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隶书</vt:lpstr>
      <vt:lpstr>宋体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主题</vt:lpstr>
      <vt:lpstr>????</vt:lpstr>
      <vt:lpstr>A new measurement of the intruder configuration in 12Be J. L. Lou(楼建玲) , J. Chen and Y. L. Ye    Peking University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1.1 Knock-out experiment (2ћω)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Isomeric  state(E0 decay was used)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chenjie</dc:creator>
  <cp:lastModifiedBy>loujl</cp:lastModifiedBy>
  <cp:revision>316</cp:revision>
  <dcterms:created xsi:type="dcterms:W3CDTF">2015-10-28T06:07:21Z</dcterms:created>
  <dcterms:modified xsi:type="dcterms:W3CDTF">2018-06-04T12:00:59Z</dcterms:modified>
</cp:coreProperties>
</file>