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4" r:id="rId1"/>
  </p:sldMasterIdLst>
  <p:notesMasterIdLst>
    <p:notesMasterId r:id="rId32"/>
  </p:notesMasterIdLst>
  <p:sldIdLst>
    <p:sldId id="256" r:id="rId2"/>
    <p:sldId id="274" r:id="rId3"/>
    <p:sldId id="304" r:id="rId4"/>
    <p:sldId id="306" r:id="rId5"/>
    <p:sldId id="313" r:id="rId6"/>
    <p:sldId id="312" r:id="rId7"/>
    <p:sldId id="293" r:id="rId8"/>
    <p:sldId id="294" r:id="rId9"/>
    <p:sldId id="275" r:id="rId10"/>
    <p:sldId id="297" r:id="rId11"/>
    <p:sldId id="307" r:id="rId12"/>
    <p:sldId id="310" r:id="rId13"/>
    <p:sldId id="334" r:id="rId14"/>
    <p:sldId id="335" r:id="rId15"/>
    <p:sldId id="336" r:id="rId16"/>
    <p:sldId id="286" r:id="rId17"/>
    <p:sldId id="326" r:id="rId18"/>
    <p:sldId id="327" r:id="rId19"/>
    <p:sldId id="330" r:id="rId20"/>
    <p:sldId id="278" r:id="rId21"/>
    <p:sldId id="314" r:id="rId22"/>
    <p:sldId id="329" r:id="rId23"/>
    <p:sldId id="315" r:id="rId24"/>
    <p:sldId id="316" r:id="rId25"/>
    <p:sldId id="281" r:id="rId26"/>
    <p:sldId id="317" r:id="rId27"/>
    <p:sldId id="319" r:id="rId28"/>
    <p:sldId id="337" r:id="rId29"/>
    <p:sldId id="303" r:id="rId30"/>
    <p:sldId id="318" r:id="rId3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8" autoAdjust="0"/>
    <p:restoredTop sz="91506" autoAdjust="0"/>
  </p:normalViewPr>
  <p:slideViewPr>
    <p:cSldViewPr snapToGrid="0" snapToObjects="1" showGuides="1">
      <p:cViewPr>
        <p:scale>
          <a:sx n="125" d="100"/>
          <a:sy n="125" d="100"/>
        </p:scale>
        <p:origin x="-456" y="-520"/>
      </p:cViewPr>
      <p:guideLst>
        <p:guide orient="horz" pos="4319"/>
        <p:guide pos="20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ED55B-3117-7847-B44B-0307C70F8D13}" type="datetimeFigureOut">
              <a:rPr kumimoji="1" lang="ja-JP" altLang="en-US" smtClean="0"/>
              <a:t>17/11/30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32563-C4D6-454E-A7DE-0C1696F0B052}" type="slidenum">
              <a:rPr kumimoji="1" lang="ja-JP" altLang="en-US" smtClean="0"/>
              <a:t>‹#›</a:t>
            </a:fld>
            <a:endParaRPr kumimoji="1" lang="ja-JP" altLang="en-US"/>
          </a:p>
        </p:txBody>
      </p:sp>
    </p:spTree>
    <p:extLst>
      <p:ext uri="{BB962C8B-B14F-4D97-AF65-F5344CB8AC3E}">
        <p14:creationId xmlns:p14="http://schemas.microsoft.com/office/powerpoint/2010/main" val="155993445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a:t>
            </a:fld>
            <a:endParaRPr kumimoji="1" lang="ja-JP" altLang="en-US"/>
          </a:p>
        </p:txBody>
      </p:sp>
    </p:spTree>
    <p:extLst>
      <p:ext uri="{BB962C8B-B14F-4D97-AF65-F5344CB8AC3E}">
        <p14:creationId xmlns:p14="http://schemas.microsoft.com/office/powerpoint/2010/main" val="197183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やは</a:t>
            </a:r>
            <a:r>
              <a:rPr kumimoji="1" lang="en-US" altLang="ja-JP" dirty="0" smtClean="0"/>
              <a:t>r</a:t>
            </a:r>
            <a:r>
              <a:rPr kumimoji="1" lang="ja-JP" altLang="en-US" dirty="0" smtClean="0"/>
              <a:t>双極磁場が強いほどマグネターの性質をもちやすい傾向が見えます。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バーストをおこしているものが必ずしも放射効率がたかいわけではないのは、</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これらは若いパルサーで、回転光度がおおきいために</a:t>
            </a:r>
            <a:r>
              <a:rPr kumimoji="1" lang="en-US" altLang="ja-JP" dirty="0" smtClean="0"/>
              <a:t>X</a:t>
            </a:r>
            <a:r>
              <a:rPr kumimoji="1" lang="ja-JP" altLang="en-US" dirty="0" smtClean="0"/>
              <a:t>線光度が低く見えていることに注意が必要です。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マグネター的な性質の有無をつくりだしている最大の理由も、双極磁場ということがいえそうです。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ただ、バーストを起こしたこの</a:t>
            </a:r>
            <a:r>
              <a:rPr kumimoji="1" lang="en-US" altLang="ja-JP" dirty="0" smtClean="0"/>
              <a:t>2</a:t>
            </a:r>
            <a:r>
              <a:rPr kumimoji="1" lang="ja-JP" altLang="en-US" dirty="0" smtClean="0"/>
              <a:t>天体は、</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実はスペクトルの特徴がまったっく別の強磁場パルサーです。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一般的な回転駆動型の</a:t>
            </a:r>
            <a:r>
              <a:rPr kumimoji="1" lang="en-US" altLang="ja-JP" dirty="0" smtClean="0"/>
              <a:t>X</a:t>
            </a:r>
            <a:r>
              <a:rPr kumimoji="1" lang="ja-JP" altLang="en-US" dirty="0" smtClean="0"/>
              <a:t>線光度の放射効率は</a:t>
            </a:r>
            <a:r>
              <a:rPr kumimoji="1" lang="en-US" altLang="ja-JP" dirty="0" smtClean="0"/>
              <a:t>1/1000</a:t>
            </a:r>
            <a:r>
              <a:rPr kumimoji="1" lang="ja-JP" altLang="en-US" dirty="0" smtClean="0"/>
              <a:t>なので、そのラインに点線をうっています。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10</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強磁場パルサーはスペクトルの特徴で</a:t>
            </a:r>
            <a:r>
              <a:rPr kumimoji="1" lang="en-US" altLang="ja-JP" dirty="0" smtClean="0"/>
              <a:t>4</a:t>
            </a:r>
            <a:r>
              <a:rPr kumimoji="1" lang="ja-JP" altLang="en-US" dirty="0" smtClean="0"/>
              <a:t>つのサブグループにわけられます。</a:t>
            </a:r>
            <a:endParaRPr kumimoji="1" lang="en-US" altLang="ja-JP" dirty="0" smtClean="0"/>
          </a:p>
          <a:p>
            <a:r>
              <a:rPr kumimoji="1" lang="ja-JP" altLang="en-US" dirty="0" smtClean="0"/>
              <a:t>まずは、</a:t>
            </a:r>
            <a:r>
              <a:rPr kumimoji="1" lang="en-US" altLang="ja-JP" dirty="0" err="1" smtClean="0"/>
              <a:t>η</a:t>
            </a:r>
            <a:r>
              <a:rPr kumimoji="1" lang="ja-JP" altLang="en-US" dirty="0" smtClean="0"/>
              <a:t>の分布図でも</a:t>
            </a:r>
            <a:r>
              <a:rPr kumimoji="1" lang="en-US" altLang="ja-JP" dirty="0" smtClean="0"/>
              <a:t>2</a:t>
            </a:r>
            <a:r>
              <a:rPr kumimoji="1" lang="ja-JP" altLang="en-US" dirty="0" smtClean="0"/>
              <a:t>つ山をつくっていた</a:t>
            </a:r>
            <a:r>
              <a:rPr kumimoji="1" lang="en-US" altLang="ja-JP" dirty="0" smtClean="0"/>
              <a:t>X</a:t>
            </a:r>
            <a:r>
              <a:rPr kumimoji="1" lang="ja-JP" altLang="en-US" dirty="0" smtClean="0"/>
              <a:t>線光度が高いもの、</a:t>
            </a:r>
            <a:endParaRPr kumimoji="1" lang="en-US" altLang="ja-JP" dirty="0" smtClean="0"/>
          </a:p>
          <a:p>
            <a:r>
              <a:rPr kumimoji="1" lang="ja-JP" altLang="en-US" dirty="0" smtClean="0"/>
              <a:t>そして軟ガンマ線パルサー、</a:t>
            </a:r>
            <a:r>
              <a:rPr kumimoji="1" lang="en-US" altLang="ja-JP" dirty="0" err="1" smtClean="0"/>
              <a:t>γ</a:t>
            </a:r>
            <a:r>
              <a:rPr kumimoji="1" lang="ja-JP" altLang="en-US" dirty="0" smtClean="0"/>
              <a:t>線パルサー、最後に熱放射をもつパルサーです。</a:t>
            </a:r>
            <a:endParaRPr kumimoji="1" lang="en-US" altLang="ja-JP" dirty="0" smtClean="0"/>
          </a:p>
          <a:p>
            <a:r>
              <a:rPr kumimoji="1" lang="ja-JP" altLang="en-US" dirty="0" smtClean="0"/>
              <a:t>バーストを起こした</a:t>
            </a:r>
            <a:r>
              <a:rPr kumimoji="1" lang="en-US" altLang="ja-JP" dirty="0" smtClean="0"/>
              <a:t>2</a:t>
            </a:r>
            <a:r>
              <a:rPr kumimoji="1" lang="ja-JP" altLang="en-US" dirty="0" smtClean="0"/>
              <a:t>天体はそれぞれ何ガンマ線パルサーと</a:t>
            </a:r>
            <a:r>
              <a:rPr kumimoji="1" lang="en-US" altLang="ja-JP" dirty="0" err="1" smtClean="0"/>
              <a:t>γ</a:t>
            </a:r>
            <a:r>
              <a:rPr kumimoji="1" lang="ja-JP" altLang="en-US" dirty="0" smtClean="0"/>
              <a:t>線パルサーです。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11</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これらのスペクトルの違いを一般的な回転駆動型とくらべてみます。</a:t>
            </a:r>
            <a:endParaRPr kumimoji="1" lang="en-US" altLang="ja-JP" dirty="0" smtClean="0"/>
          </a:p>
          <a:p>
            <a:r>
              <a:rPr kumimoji="1" lang="ja-JP" altLang="en-US" dirty="0" smtClean="0"/>
              <a:t>回転駆動型パルサーのスペクトルは、主に超新星爆発時の</a:t>
            </a:r>
            <a:r>
              <a:rPr kumimoji="1" lang="en-US" altLang="ja-JP" dirty="0" smtClean="0"/>
              <a:t>cooling</a:t>
            </a:r>
            <a:r>
              <a:rPr kumimoji="1" lang="ja-JP" altLang="en-US" dirty="0" smtClean="0"/>
              <a:t>による熱放射と、</a:t>
            </a:r>
            <a:endParaRPr kumimoji="1" lang="en-US" altLang="ja-JP" dirty="0" smtClean="0"/>
          </a:p>
          <a:p>
            <a:r>
              <a:rPr kumimoji="1" lang="ja-JP" altLang="en-US" dirty="0" smtClean="0"/>
              <a:t>ポーラーキャップヒーティングによる熱放射と磁気圏放射です。</a:t>
            </a:r>
            <a:endParaRPr kumimoji="1" lang="en-US" altLang="ja-JP" dirty="0" smtClean="0"/>
          </a:p>
          <a:p>
            <a:r>
              <a:rPr kumimoji="1" lang="ja-JP" altLang="en-US" dirty="0" smtClean="0"/>
              <a:t>高い</a:t>
            </a:r>
            <a:r>
              <a:rPr kumimoji="1" lang="en-US" altLang="ja-JP" dirty="0" smtClean="0"/>
              <a:t>X</a:t>
            </a:r>
            <a:r>
              <a:rPr kumimoji="1" lang="ja-JP" altLang="en-US" dirty="0" smtClean="0"/>
              <a:t>線光度をもつ</a:t>
            </a:r>
            <a:r>
              <a:rPr kumimoji="1" lang="en-US" altLang="ja-JP" dirty="0" smtClean="0"/>
              <a:t>3</a:t>
            </a:r>
            <a:r>
              <a:rPr kumimoji="1" lang="ja-JP" altLang="en-US" dirty="0" smtClean="0"/>
              <a:t>つは、そして熱放射をもつパルサーは今の所明確な磁気圏放射が確認されていません。</a:t>
            </a:r>
            <a:endParaRPr kumimoji="1" lang="en-US" altLang="ja-JP" dirty="0" smtClean="0"/>
          </a:p>
          <a:p>
            <a:endParaRPr kumimoji="1" lang="en-US" altLang="ja-JP" dirty="0" smtClean="0"/>
          </a:p>
          <a:p>
            <a:r>
              <a:rPr kumimoji="1" lang="ja-JP" altLang="en-US" dirty="0" smtClean="0"/>
              <a:t>軟ガンマ線パルサーは　</a:t>
            </a:r>
            <a:r>
              <a:rPr kumimoji="1" lang="en-US" altLang="ja-JP" dirty="0" smtClean="0"/>
              <a:t>MeV</a:t>
            </a:r>
            <a:r>
              <a:rPr kumimoji="1" lang="ja-JP" altLang="en-US" dirty="0" smtClean="0"/>
              <a:t>領域でカットオフを起こすグループで、</a:t>
            </a:r>
            <a:endParaRPr kumimoji="1" lang="en-US" altLang="ja-JP" dirty="0" smtClean="0"/>
          </a:p>
          <a:p>
            <a:r>
              <a:rPr kumimoji="1" lang="ja-JP" altLang="en-US" dirty="0" smtClean="0"/>
              <a:t>一方で</a:t>
            </a:r>
            <a:r>
              <a:rPr kumimoji="1" lang="en-US" altLang="ja-JP" dirty="0" err="1" smtClean="0"/>
              <a:t>γ</a:t>
            </a:r>
            <a:r>
              <a:rPr kumimoji="1" lang="ja-JP" altLang="en-US" dirty="0" smtClean="0"/>
              <a:t>線パルサーは、</a:t>
            </a:r>
            <a:r>
              <a:rPr kumimoji="1" lang="en-US" altLang="ja-JP" dirty="0" err="1" smtClean="0"/>
              <a:t>GeV</a:t>
            </a:r>
            <a:r>
              <a:rPr kumimoji="1" lang="ja-JP" altLang="en-US" dirty="0" smtClean="0"/>
              <a:t>領域でカットオフをおこします。</a:t>
            </a:r>
            <a:endParaRPr kumimoji="1" lang="en-US" altLang="ja-JP" dirty="0" smtClean="0"/>
          </a:p>
          <a:p>
            <a:r>
              <a:rPr kumimoji="1" lang="ja-JP" altLang="en-US" dirty="0" smtClean="0"/>
              <a:t>何が原因で、あるものは</a:t>
            </a:r>
            <a:r>
              <a:rPr kumimoji="1" lang="en-US" altLang="ja-JP" dirty="0" err="1" smtClean="0"/>
              <a:t>γ</a:t>
            </a:r>
            <a:r>
              <a:rPr kumimoji="1" lang="ja-JP" altLang="en-US" dirty="0" smtClean="0"/>
              <a:t>線パルサーになって、あるものは軟ガンマ線パルサーになるかはわかっていません。</a:t>
            </a:r>
            <a:endParaRPr kumimoji="1" lang="en-US" altLang="ja-JP" dirty="0" smtClean="0"/>
          </a:p>
          <a:p>
            <a:r>
              <a:rPr kumimoji="1" lang="ja-JP" altLang="en-US" dirty="0" smtClean="0"/>
              <a:t>双極磁場が強いということのほかに、弱磁場マグネターにみられたような多重極磁場などが、両者の違いにかかわっているのかもしれません。</a:t>
            </a:r>
            <a:endParaRPr kumimoji="1" lang="en-US" altLang="ja-JP" dirty="0" smtClean="0"/>
          </a:p>
          <a:p>
            <a:r>
              <a:rPr kumimoji="1" lang="en-US" altLang="ja-JP" dirty="0" err="1" smtClean="0"/>
              <a:t>Magnetar</a:t>
            </a:r>
            <a:r>
              <a:rPr kumimoji="1" lang="ja-JP" altLang="en-US" dirty="0" smtClean="0"/>
              <a:t>は</a:t>
            </a:r>
            <a:r>
              <a:rPr kumimoji="1" lang="en-US" altLang="ja-JP" dirty="0" smtClean="0"/>
              <a:t>Fermi</a:t>
            </a:r>
            <a:r>
              <a:rPr kumimoji="1" lang="ja-JP" altLang="en-US" dirty="0" smtClean="0"/>
              <a:t>領域では観測されていないので、そういう意味では軟ガンマ線的なのかもしれませんが、両者が同じ機構で</a:t>
            </a:r>
            <a:r>
              <a:rPr kumimoji="1" lang="en-US" altLang="ja-JP" dirty="0" smtClean="0"/>
              <a:t>MeV</a:t>
            </a:r>
            <a:r>
              <a:rPr kumimoji="1" lang="ja-JP" altLang="en-US" dirty="0" smtClean="0"/>
              <a:t>でカットオフをおこすのかはわかりません。</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12</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これらのスペクトルの違いを一般的な回転駆動型とくらべてみます。</a:t>
            </a:r>
            <a:endParaRPr kumimoji="1" lang="en-US" altLang="ja-JP" dirty="0" smtClean="0"/>
          </a:p>
          <a:p>
            <a:r>
              <a:rPr kumimoji="1" lang="ja-JP" altLang="en-US" dirty="0" smtClean="0"/>
              <a:t>回転駆動型パルサーのスペクトルは、主に超新星爆発時の</a:t>
            </a:r>
            <a:r>
              <a:rPr kumimoji="1" lang="en-US" altLang="ja-JP" dirty="0" smtClean="0"/>
              <a:t>cooling</a:t>
            </a:r>
            <a:r>
              <a:rPr kumimoji="1" lang="ja-JP" altLang="en-US" dirty="0" smtClean="0"/>
              <a:t>による熱放射と、</a:t>
            </a:r>
            <a:endParaRPr kumimoji="1" lang="en-US" altLang="ja-JP" dirty="0" smtClean="0"/>
          </a:p>
          <a:p>
            <a:r>
              <a:rPr kumimoji="1" lang="ja-JP" altLang="en-US" dirty="0" smtClean="0"/>
              <a:t>ポーラーキャップヒーティングによる熱放射と磁気圏放射です。</a:t>
            </a:r>
            <a:endParaRPr kumimoji="1" lang="en-US" altLang="ja-JP" dirty="0" smtClean="0"/>
          </a:p>
          <a:p>
            <a:r>
              <a:rPr kumimoji="1" lang="ja-JP" altLang="en-US" dirty="0" smtClean="0"/>
              <a:t>高い</a:t>
            </a:r>
            <a:r>
              <a:rPr kumimoji="1" lang="en-US" altLang="ja-JP" dirty="0" smtClean="0"/>
              <a:t>X</a:t>
            </a:r>
            <a:r>
              <a:rPr kumimoji="1" lang="ja-JP" altLang="en-US" dirty="0" smtClean="0"/>
              <a:t>線光度をもつ</a:t>
            </a:r>
            <a:r>
              <a:rPr kumimoji="1" lang="en-US" altLang="ja-JP" dirty="0" smtClean="0"/>
              <a:t>3</a:t>
            </a:r>
            <a:r>
              <a:rPr kumimoji="1" lang="ja-JP" altLang="en-US" dirty="0" smtClean="0"/>
              <a:t>つは、そして熱放射をもつパルサーは今の所明確な磁気圏放射が確認されていません。</a:t>
            </a:r>
            <a:endParaRPr kumimoji="1" lang="en-US" altLang="ja-JP" dirty="0" smtClean="0"/>
          </a:p>
          <a:p>
            <a:endParaRPr kumimoji="1" lang="en-US" altLang="ja-JP" dirty="0" smtClean="0"/>
          </a:p>
          <a:p>
            <a:r>
              <a:rPr kumimoji="1" lang="ja-JP" altLang="en-US" dirty="0" smtClean="0"/>
              <a:t>軟ガンマ線パルサーは　</a:t>
            </a:r>
            <a:r>
              <a:rPr kumimoji="1" lang="en-US" altLang="ja-JP" dirty="0" smtClean="0"/>
              <a:t>MeV</a:t>
            </a:r>
            <a:r>
              <a:rPr kumimoji="1" lang="ja-JP" altLang="en-US" dirty="0" smtClean="0"/>
              <a:t>領域でカットオフを起こすグループで、</a:t>
            </a:r>
            <a:endParaRPr kumimoji="1" lang="en-US" altLang="ja-JP" dirty="0" smtClean="0"/>
          </a:p>
          <a:p>
            <a:r>
              <a:rPr kumimoji="1" lang="ja-JP" altLang="en-US" dirty="0" smtClean="0"/>
              <a:t>一方で</a:t>
            </a:r>
            <a:r>
              <a:rPr kumimoji="1" lang="en-US" altLang="ja-JP" dirty="0" err="1" smtClean="0"/>
              <a:t>γ</a:t>
            </a:r>
            <a:r>
              <a:rPr kumimoji="1" lang="ja-JP" altLang="en-US" dirty="0" smtClean="0"/>
              <a:t>線パルサーは、</a:t>
            </a:r>
            <a:r>
              <a:rPr kumimoji="1" lang="en-US" altLang="ja-JP" dirty="0" err="1" smtClean="0"/>
              <a:t>GeV</a:t>
            </a:r>
            <a:r>
              <a:rPr kumimoji="1" lang="ja-JP" altLang="en-US" dirty="0" smtClean="0"/>
              <a:t>領域でカットオフをおこします。</a:t>
            </a:r>
            <a:endParaRPr kumimoji="1" lang="en-US" altLang="ja-JP" dirty="0" smtClean="0"/>
          </a:p>
          <a:p>
            <a:r>
              <a:rPr kumimoji="1" lang="ja-JP" altLang="en-US" dirty="0" smtClean="0"/>
              <a:t>何が原因で、あるものは</a:t>
            </a:r>
            <a:r>
              <a:rPr kumimoji="1" lang="en-US" altLang="ja-JP" dirty="0" err="1" smtClean="0"/>
              <a:t>γ</a:t>
            </a:r>
            <a:r>
              <a:rPr kumimoji="1" lang="ja-JP" altLang="en-US" dirty="0" smtClean="0"/>
              <a:t>線パルサーになって、あるものは軟ガンマ線パルサーになるかはわかっていません。</a:t>
            </a:r>
            <a:endParaRPr kumimoji="1" lang="en-US" altLang="ja-JP" dirty="0" smtClean="0"/>
          </a:p>
          <a:p>
            <a:r>
              <a:rPr kumimoji="1" lang="ja-JP" altLang="en-US" dirty="0" smtClean="0"/>
              <a:t>双極磁場が強いということのほかに、弱磁場マグネターにみられたような多重極磁場などが、両者の違いにかかわっているのかもしれません。</a:t>
            </a:r>
            <a:endParaRPr kumimoji="1" lang="en-US" altLang="ja-JP" dirty="0" smtClean="0"/>
          </a:p>
          <a:p>
            <a:r>
              <a:rPr kumimoji="1" lang="en-US" altLang="ja-JP" dirty="0" err="1" smtClean="0"/>
              <a:t>Magnetar</a:t>
            </a:r>
            <a:r>
              <a:rPr kumimoji="1" lang="ja-JP" altLang="en-US" dirty="0" smtClean="0"/>
              <a:t>は</a:t>
            </a:r>
            <a:r>
              <a:rPr kumimoji="1" lang="en-US" altLang="ja-JP" dirty="0" smtClean="0"/>
              <a:t>Fermi</a:t>
            </a:r>
            <a:r>
              <a:rPr kumimoji="1" lang="ja-JP" altLang="en-US" dirty="0" smtClean="0"/>
              <a:t>領域では観測されていないので、そういう意味では軟ガンマ線的なのかもしれませんが、両者が同じ機構で</a:t>
            </a:r>
            <a:r>
              <a:rPr kumimoji="1" lang="en-US" altLang="ja-JP" dirty="0" smtClean="0"/>
              <a:t>MeV</a:t>
            </a:r>
            <a:r>
              <a:rPr kumimoji="1" lang="ja-JP" altLang="en-US" dirty="0" smtClean="0"/>
              <a:t>でカットオフをおこすのかはわかりません。</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13</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これらのスペクトルの違いを一般的な回転駆動型とくらべてみます。</a:t>
            </a:r>
            <a:endParaRPr kumimoji="1" lang="en-US" altLang="ja-JP" dirty="0" smtClean="0"/>
          </a:p>
          <a:p>
            <a:r>
              <a:rPr kumimoji="1" lang="ja-JP" altLang="en-US" dirty="0" smtClean="0"/>
              <a:t>回転駆動型パルサーのスペクトルは、主に超新星爆発時の</a:t>
            </a:r>
            <a:r>
              <a:rPr kumimoji="1" lang="en-US" altLang="ja-JP" dirty="0" smtClean="0"/>
              <a:t>cooling</a:t>
            </a:r>
            <a:r>
              <a:rPr kumimoji="1" lang="ja-JP" altLang="en-US" dirty="0" smtClean="0"/>
              <a:t>による熱放射と、</a:t>
            </a:r>
            <a:endParaRPr kumimoji="1" lang="en-US" altLang="ja-JP" dirty="0" smtClean="0"/>
          </a:p>
          <a:p>
            <a:r>
              <a:rPr kumimoji="1" lang="ja-JP" altLang="en-US" dirty="0" smtClean="0"/>
              <a:t>ポーラーキャップヒーティングによる熱放射と磁気圏放射です。</a:t>
            </a:r>
            <a:endParaRPr kumimoji="1" lang="en-US" altLang="ja-JP" dirty="0" smtClean="0"/>
          </a:p>
          <a:p>
            <a:r>
              <a:rPr kumimoji="1" lang="ja-JP" altLang="en-US" dirty="0" smtClean="0"/>
              <a:t>高い</a:t>
            </a:r>
            <a:r>
              <a:rPr kumimoji="1" lang="en-US" altLang="ja-JP" dirty="0" smtClean="0"/>
              <a:t>X</a:t>
            </a:r>
            <a:r>
              <a:rPr kumimoji="1" lang="ja-JP" altLang="en-US" dirty="0" smtClean="0"/>
              <a:t>線光度をもつ</a:t>
            </a:r>
            <a:r>
              <a:rPr kumimoji="1" lang="en-US" altLang="ja-JP" dirty="0" smtClean="0"/>
              <a:t>3</a:t>
            </a:r>
            <a:r>
              <a:rPr kumimoji="1" lang="ja-JP" altLang="en-US" dirty="0" smtClean="0"/>
              <a:t>つは、そして熱放射をもつパルサーは今の所明確な磁気圏放射が確認されていません。</a:t>
            </a:r>
            <a:endParaRPr kumimoji="1" lang="en-US" altLang="ja-JP" dirty="0" smtClean="0"/>
          </a:p>
          <a:p>
            <a:endParaRPr kumimoji="1" lang="en-US" altLang="ja-JP" dirty="0" smtClean="0"/>
          </a:p>
          <a:p>
            <a:r>
              <a:rPr kumimoji="1" lang="ja-JP" altLang="en-US" dirty="0" smtClean="0"/>
              <a:t>軟ガンマ線パルサーは　</a:t>
            </a:r>
            <a:r>
              <a:rPr kumimoji="1" lang="en-US" altLang="ja-JP" dirty="0" smtClean="0"/>
              <a:t>MeV</a:t>
            </a:r>
            <a:r>
              <a:rPr kumimoji="1" lang="ja-JP" altLang="en-US" dirty="0" smtClean="0"/>
              <a:t>領域でカットオフを起こすグループで、</a:t>
            </a:r>
            <a:endParaRPr kumimoji="1" lang="en-US" altLang="ja-JP" dirty="0" smtClean="0"/>
          </a:p>
          <a:p>
            <a:r>
              <a:rPr kumimoji="1" lang="ja-JP" altLang="en-US" dirty="0" smtClean="0"/>
              <a:t>一方で</a:t>
            </a:r>
            <a:r>
              <a:rPr kumimoji="1" lang="en-US" altLang="ja-JP" dirty="0" err="1" smtClean="0"/>
              <a:t>γ</a:t>
            </a:r>
            <a:r>
              <a:rPr kumimoji="1" lang="ja-JP" altLang="en-US" dirty="0" smtClean="0"/>
              <a:t>線パルサーは、</a:t>
            </a:r>
            <a:r>
              <a:rPr kumimoji="1" lang="en-US" altLang="ja-JP" dirty="0" err="1" smtClean="0"/>
              <a:t>GeV</a:t>
            </a:r>
            <a:r>
              <a:rPr kumimoji="1" lang="ja-JP" altLang="en-US" dirty="0" smtClean="0"/>
              <a:t>領域でカットオフをおこします。</a:t>
            </a:r>
            <a:endParaRPr kumimoji="1" lang="en-US" altLang="ja-JP" dirty="0" smtClean="0"/>
          </a:p>
          <a:p>
            <a:r>
              <a:rPr kumimoji="1" lang="ja-JP" altLang="en-US" dirty="0" smtClean="0"/>
              <a:t>何が原因で、あるものは</a:t>
            </a:r>
            <a:r>
              <a:rPr kumimoji="1" lang="en-US" altLang="ja-JP" dirty="0" err="1" smtClean="0"/>
              <a:t>γ</a:t>
            </a:r>
            <a:r>
              <a:rPr kumimoji="1" lang="ja-JP" altLang="en-US" dirty="0" smtClean="0"/>
              <a:t>線パルサーになって、あるものは軟ガンマ線パルサーになるかはわかっていません。</a:t>
            </a:r>
            <a:endParaRPr kumimoji="1" lang="en-US" altLang="ja-JP" dirty="0" smtClean="0"/>
          </a:p>
          <a:p>
            <a:r>
              <a:rPr kumimoji="1" lang="ja-JP" altLang="en-US" dirty="0" smtClean="0"/>
              <a:t>双極磁場が強いということのほかに、弱磁場マグネターにみられたような多重極磁場などが、両者の違いにかかわっているのかもしれません。</a:t>
            </a:r>
            <a:endParaRPr kumimoji="1" lang="en-US" altLang="ja-JP" dirty="0" smtClean="0"/>
          </a:p>
          <a:p>
            <a:r>
              <a:rPr kumimoji="1" lang="en-US" altLang="ja-JP" dirty="0" err="1" smtClean="0"/>
              <a:t>Magnetar</a:t>
            </a:r>
            <a:r>
              <a:rPr kumimoji="1" lang="ja-JP" altLang="en-US" dirty="0" smtClean="0"/>
              <a:t>は</a:t>
            </a:r>
            <a:r>
              <a:rPr kumimoji="1" lang="en-US" altLang="ja-JP" dirty="0" smtClean="0"/>
              <a:t>Fermi</a:t>
            </a:r>
            <a:r>
              <a:rPr kumimoji="1" lang="ja-JP" altLang="en-US" dirty="0" smtClean="0"/>
              <a:t>領域では観測されていないので、そういう意味では軟ガンマ線的なのかもしれませんが、両者が同じ機構で</a:t>
            </a:r>
            <a:r>
              <a:rPr kumimoji="1" lang="en-US" altLang="ja-JP" dirty="0" smtClean="0"/>
              <a:t>MeV</a:t>
            </a:r>
            <a:r>
              <a:rPr kumimoji="1" lang="ja-JP" altLang="en-US" dirty="0" smtClean="0"/>
              <a:t>でカットオフをおこすのかはわかりません。</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14</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これらのスペクトルの違いを一般的な回転駆動型とくらべてみます。</a:t>
            </a:r>
            <a:endParaRPr kumimoji="1" lang="en-US" altLang="ja-JP" dirty="0" smtClean="0"/>
          </a:p>
          <a:p>
            <a:r>
              <a:rPr kumimoji="1" lang="ja-JP" altLang="en-US" dirty="0" smtClean="0"/>
              <a:t>回転駆動型パルサーのスペクトルは、主に超新星爆発時の</a:t>
            </a:r>
            <a:r>
              <a:rPr kumimoji="1" lang="en-US" altLang="ja-JP" dirty="0" smtClean="0"/>
              <a:t>cooling</a:t>
            </a:r>
            <a:r>
              <a:rPr kumimoji="1" lang="ja-JP" altLang="en-US" dirty="0" smtClean="0"/>
              <a:t>による熱放射と、</a:t>
            </a:r>
            <a:endParaRPr kumimoji="1" lang="en-US" altLang="ja-JP" dirty="0" smtClean="0"/>
          </a:p>
          <a:p>
            <a:r>
              <a:rPr kumimoji="1" lang="ja-JP" altLang="en-US" dirty="0" smtClean="0"/>
              <a:t>ポーラーキャップヒーティングによる熱放射と磁気圏放射です。</a:t>
            </a:r>
            <a:endParaRPr kumimoji="1" lang="en-US" altLang="ja-JP" dirty="0" smtClean="0"/>
          </a:p>
          <a:p>
            <a:r>
              <a:rPr kumimoji="1" lang="ja-JP" altLang="en-US" dirty="0" smtClean="0"/>
              <a:t>高い</a:t>
            </a:r>
            <a:r>
              <a:rPr kumimoji="1" lang="en-US" altLang="ja-JP" dirty="0" smtClean="0"/>
              <a:t>X</a:t>
            </a:r>
            <a:r>
              <a:rPr kumimoji="1" lang="ja-JP" altLang="en-US" dirty="0" smtClean="0"/>
              <a:t>線光度をもつ</a:t>
            </a:r>
            <a:r>
              <a:rPr kumimoji="1" lang="en-US" altLang="ja-JP" dirty="0" smtClean="0"/>
              <a:t>3</a:t>
            </a:r>
            <a:r>
              <a:rPr kumimoji="1" lang="ja-JP" altLang="en-US" dirty="0" smtClean="0"/>
              <a:t>つは、そして熱放射をもつパルサーは今の所明確な磁気圏放射が確認されていません。</a:t>
            </a:r>
            <a:endParaRPr kumimoji="1" lang="en-US" altLang="ja-JP" dirty="0" smtClean="0"/>
          </a:p>
          <a:p>
            <a:endParaRPr kumimoji="1" lang="en-US" altLang="ja-JP" dirty="0" smtClean="0"/>
          </a:p>
          <a:p>
            <a:r>
              <a:rPr kumimoji="1" lang="ja-JP" altLang="en-US" dirty="0" smtClean="0"/>
              <a:t>軟ガンマ線パルサーは　</a:t>
            </a:r>
            <a:r>
              <a:rPr kumimoji="1" lang="en-US" altLang="ja-JP" dirty="0" smtClean="0"/>
              <a:t>MeV</a:t>
            </a:r>
            <a:r>
              <a:rPr kumimoji="1" lang="ja-JP" altLang="en-US" dirty="0" smtClean="0"/>
              <a:t>領域でカットオフを起こすグループで、</a:t>
            </a:r>
            <a:endParaRPr kumimoji="1" lang="en-US" altLang="ja-JP" dirty="0" smtClean="0"/>
          </a:p>
          <a:p>
            <a:r>
              <a:rPr kumimoji="1" lang="ja-JP" altLang="en-US" dirty="0" smtClean="0"/>
              <a:t>一方で</a:t>
            </a:r>
            <a:r>
              <a:rPr kumimoji="1" lang="en-US" altLang="ja-JP" dirty="0" err="1" smtClean="0"/>
              <a:t>γ</a:t>
            </a:r>
            <a:r>
              <a:rPr kumimoji="1" lang="ja-JP" altLang="en-US" dirty="0" smtClean="0"/>
              <a:t>線パルサーは、</a:t>
            </a:r>
            <a:r>
              <a:rPr kumimoji="1" lang="en-US" altLang="ja-JP" dirty="0" err="1" smtClean="0"/>
              <a:t>GeV</a:t>
            </a:r>
            <a:r>
              <a:rPr kumimoji="1" lang="ja-JP" altLang="en-US" dirty="0" smtClean="0"/>
              <a:t>領域でカットオフをおこします。</a:t>
            </a:r>
            <a:endParaRPr kumimoji="1" lang="en-US" altLang="ja-JP" dirty="0" smtClean="0"/>
          </a:p>
          <a:p>
            <a:r>
              <a:rPr kumimoji="1" lang="ja-JP" altLang="en-US" dirty="0" smtClean="0"/>
              <a:t>何が原因で、あるものは</a:t>
            </a:r>
            <a:r>
              <a:rPr kumimoji="1" lang="en-US" altLang="ja-JP" dirty="0" err="1" smtClean="0"/>
              <a:t>γ</a:t>
            </a:r>
            <a:r>
              <a:rPr kumimoji="1" lang="ja-JP" altLang="en-US" dirty="0" smtClean="0"/>
              <a:t>線パルサーになって、あるものは軟ガンマ線パルサーになるかはわかっていません。</a:t>
            </a:r>
            <a:endParaRPr kumimoji="1" lang="en-US" altLang="ja-JP" dirty="0" smtClean="0"/>
          </a:p>
          <a:p>
            <a:r>
              <a:rPr kumimoji="1" lang="ja-JP" altLang="en-US" dirty="0" smtClean="0"/>
              <a:t>双極磁場が強いということのほかに、弱磁場マグネターにみられたような多重極磁場などが、両者の違いにかかわっているのかもしれません。</a:t>
            </a:r>
            <a:endParaRPr kumimoji="1" lang="en-US" altLang="ja-JP" dirty="0" smtClean="0"/>
          </a:p>
          <a:p>
            <a:r>
              <a:rPr kumimoji="1" lang="en-US" altLang="ja-JP" dirty="0" err="1" smtClean="0"/>
              <a:t>Magnetar</a:t>
            </a:r>
            <a:r>
              <a:rPr kumimoji="1" lang="ja-JP" altLang="en-US" dirty="0" smtClean="0"/>
              <a:t>は</a:t>
            </a:r>
            <a:r>
              <a:rPr kumimoji="1" lang="en-US" altLang="ja-JP" dirty="0" smtClean="0"/>
              <a:t>Fermi</a:t>
            </a:r>
            <a:r>
              <a:rPr kumimoji="1" lang="ja-JP" altLang="en-US" dirty="0" smtClean="0"/>
              <a:t>領域では観測されていないので、そういう意味では軟ガンマ線的なのかもしれませんが、両者が同じ機構で</a:t>
            </a:r>
            <a:r>
              <a:rPr kumimoji="1" lang="en-US" altLang="ja-JP" dirty="0" smtClean="0"/>
              <a:t>MeV</a:t>
            </a:r>
            <a:r>
              <a:rPr kumimoji="1" lang="ja-JP" altLang="en-US" dirty="0" smtClean="0"/>
              <a:t>でカットオフをおこすのかはわかりません。</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15</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一方で熱放射に注目をして、熱放射になにか傾向がないかみるために、</a:t>
            </a:r>
            <a:r>
              <a:rPr kumimoji="1" lang="en-US" altLang="ja-JP" dirty="0" smtClean="0"/>
              <a:t>HR</a:t>
            </a:r>
            <a:r>
              <a:rPr kumimoji="1" lang="ja-JP" altLang="en-US" dirty="0" smtClean="0"/>
              <a:t>図をかいてみました。</a:t>
            </a:r>
            <a:endParaRPr kumimoji="1" lang="en-US" altLang="ja-JP" dirty="0" smtClean="0"/>
          </a:p>
          <a:p>
            <a:r>
              <a:rPr kumimoji="1" lang="ja-JP" altLang="en-US" dirty="0" smtClean="0"/>
              <a:t>これはスペクトルの各成分分離ができているものをプロットしています。</a:t>
            </a:r>
            <a:endParaRPr kumimoji="1" lang="en-US" altLang="ja-JP" dirty="0" smtClean="0"/>
          </a:p>
          <a:p>
            <a:r>
              <a:rPr kumimoji="1" lang="ja-JP" altLang="en-US" dirty="0" smtClean="0"/>
              <a:t>熱放射が</a:t>
            </a:r>
            <a:r>
              <a:rPr kumimoji="1" lang="en-US" altLang="ja-JP" dirty="0" smtClean="0"/>
              <a:t>2</a:t>
            </a:r>
            <a:r>
              <a:rPr kumimoji="1" lang="ja-JP" altLang="en-US" dirty="0" smtClean="0"/>
              <a:t>成分あるパルサーに関しては、それぞれプロットしています。</a:t>
            </a:r>
            <a:endParaRPr kumimoji="1" lang="en-US" altLang="ja-JP" dirty="0" smtClean="0"/>
          </a:p>
          <a:p>
            <a:r>
              <a:rPr kumimoji="1" lang="ja-JP" altLang="en-US" dirty="0" smtClean="0"/>
              <a:t>横軸が温度で縦軸が熱的な</a:t>
            </a:r>
            <a:r>
              <a:rPr kumimoji="1" lang="en-US" altLang="ja-JP" dirty="0" smtClean="0"/>
              <a:t>X</a:t>
            </a:r>
            <a:r>
              <a:rPr kumimoji="1" lang="ja-JP" altLang="en-US" dirty="0" smtClean="0"/>
              <a:t>線光度です。</a:t>
            </a:r>
            <a:endParaRPr kumimoji="1" lang="en-US" altLang="ja-JP" dirty="0" smtClean="0"/>
          </a:p>
          <a:p>
            <a:r>
              <a:rPr kumimoji="1" lang="ja-JP" altLang="en-US" dirty="0" smtClean="0"/>
              <a:t>図の中に惹かれているこれらの線は、放射面積の半径です。</a:t>
            </a:r>
            <a:endParaRPr kumimoji="1" lang="en-US" altLang="ja-JP" dirty="0" smtClean="0"/>
          </a:p>
          <a:p>
            <a:r>
              <a:rPr kumimoji="1" lang="ja-JP" altLang="en-US" dirty="0" smtClean="0"/>
              <a:t>温度が一緒で放射面積が違うと、縦にならぶはずで、</a:t>
            </a:r>
            <a:endParaRPr kumimoji="1" lang="en-US" altLang="ja-JP" dirty="0" smtClean="0"/>
          </a:p>
          <a:p>
            <a:r>
              <a:rPr kumimoji="1" lang="ja-JP" altLang="en-US" dirty="0" smtClean="0"/>
              <a:t>放射面積が一緒で温度が違うと斜めに分布するはずなのですが、</a:t>
            </a:r>
            <a:endParaRPr kumimoji="1" lang="en-US" altLang="ja-JP" dirty="0" smtClean="0"/>
          </a:p>
          <a:p>
            <a:r>
              <a:rPr kumimoji="1" lang="ja-JP" altLang="en-US" dirty="0" smtClean="0"/>
              <a:t>強磁場パルサーはどちらにもいて、傾向はみえません。</a:t>
            </a:r>
            <a:endParaRPr kumimoji="1" lang="en-US" altLang="ja-JP" dirty="0" smtClean="0"/>
          </a:p>
          <a:p>
            <a:endParaRPr kumimoji="1" lang="en-US" altLang="ja-JP" dirty="0" smtClean="0"/>
          </a:p>
          <a:p>
            <a:r>
              <a:rPr kumimoji="1" lang="ja-JP" altLang="en-US" dirty="0" smtClean="0"/>
              <a:t>ただ面白いのは、左上からみぎしたに向かっての分布が、</a:t>
            </a:r>
            <a:endParaRPr kumimoji="1" lang="en-US" altLang="ja-JP" dirty="0" smtClean="0"/>
          </a:p>
          <a:p>
            <a:r>
              <a:rPr kumimoji="1" lang="ja-JP" altLang="en-US" dirty="0" smtClean="0"/>
              <a:t>磁場の強さによる種族の分類、つまりマグネター、強磁場パルサー、回転駆動型パルサーの並びになっていることです。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16</a:t>
            </a:fld>
            <a:endParaRPr kumimoji="1" lang="ja-JP" altLang="en-US"/>
          </a:p>
        </p:txBody>
      </p:sp>
    </p:spTree>
    <p:extLst>
      <p:ext uri="{BB962C8B-B14F-4D97-AF65-F5344CB8AC3E}">
        <p14:creationId xmlns:p14="http://schemas.microsoft.com/office/powerpoint/2010/main" val="222157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この図に強磁場パルサーのサブグループを重ねても、強磁場パルサーの分布の傾向はみえません。</a:t>
            </a:r>
            <a:endParaRPr kumimoji="1" lang="en-US" altLang="ja-JP" dirty="0" smtClean="0"/>
          </a:p>
          <a:p>
            <a:r>
              <a:rPr kumimoji="1" lang="ja-JP" altLang="en-US" dirty="0" smtClean="0"/>
              <a:t>ただサブグループをもしすると、</a:t>
            </a:r>
            <a:endParaRPr kumimoji="1" lang="en-US" altLang="ja-JP" dirty="0" smtClean="0"/>
          </a:p>
          <a:p>
            <a:r>
              <a:rPr kumimoji="1" lang="ja-JP" altLang="en-US" dirty="0" smtClean="0"/>
              <a:t>放射半径が</a:t>
            </a:r>
            <a:r>
              <a:rPr kumimoji="1" lang="en-US" altLang="ja-JP" dirty="0" smtClean="0"/>
              <a:t>1km</a:t>
            </a:r>
            <a:r>
              <a:rPr kumimoji="1" lang="ja-JP" altLang="en-US" dirty="0" smtClean="0"/>
              <a:t>付近に分布しているものと、</a:t>
            </a:r>
            <a:r>
              <a:rPr kumimoji="1" lang="en-US" altLang="ja-JP" dirty="0" smtClean="0"/>
              <a:t>10km</a:t>
            </a:r>
            <a:r>
              <a:rPr kumimoji="1" lang="ja-JP" altLang="en-US" dirty="0" smtClean="0"/>
              <a:t>付近に分布しているものとがあります。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17</a:t>
            </a:fld>
            <a:endParaRPr kumimoji="1" lang="ja-JP" altLang="en-US"/>
          </a:p>
        </p:txBody>
      </p:sp>
    </p:spTree>
    <p:extLst>
      <p:ext uri="{BB962C8B-B14F-4D97-AF65-F5344CB8AC3E}">
        <p14:creationId xmlns:p14="http://schemas.microsoft.com/office/powerpoint/2010/main" val="222157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これら混沌とした構図をつくりだしているのは、</a:t>
            </a:r>
            <a:endParaRPr kumimoji="1" lang="en-US" altLang="ja-JP" dirty="0" smtClean="0"/>
          </a:p>
          <a:p>
            <a:r>
              <a:rPr kumimoji="1" lang="ja-JP" altLang="en-US" dirty="0" smtClean="0"/>
              <a:t>サブグループよりももう一歩踏み込んだ個々の特性がきいているのかもしれません。</a:t>
            </a:r>
            <a:endParaRPr kumimoji="1" lang="en-US" altLang="ja-JP" dirty="0" smtClean="0"/>
          </a:p>
          <a:p>
            <a:r>
              <a:rPr kumimoji="1" lang="ja-JP" altLang="en-US" dirty="0" smtClean="0"/>
              <a:t>今色を変えた赤色の強磁場パルサーは、それぞれのサブグループの中でもちょっと違う特徴をしめすものです。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18</a:t>
            </a:fld>
            <a:endParaRPr kumimoji="1" lang="ja-JP" altLang="en-US"/>
          </a:p>
        </p:txBody>
      </p:sp>
    </p:spTree>
    <p:extLst>
      <p:ext uri="{BB962C8B-B14F-4D97-AF65-F5344CB8AC3E}">
        <p14:creationId xmlns:p14="http://schemas.microsoft.com/office/powerpoint/2010/main" val="222157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高い</a:t>
            </a:r>
            <a:r>
              <a:rPr kumimoji="1" lang="en-US" altLang="ja-JP" dirty="0" smtClean="0"/>
              <a:t>X</a:t>
            </a:r>
            <a:r>
              <a:rPr kumimoji="1" lang="ja-JP" altLang="en-US" dirty="0" smtClean="0"/>
              <a:t>線光度をもつこの天体は、電波の放射がひきつっている</a:t>
            </a:r>
            <a:r>
              <a:rPr kumimoji="1" lang="en-US" altLang="ja-JP" dirty="0" smtClean="0"/>
              <a:t>RRAT</a:t>
            </a:r>
            <a:r>
              <a:rPr kumimoji="1" lang="ja-JP" altLang="en-US" dirty="0" smtClean="0"/>
              <a:t>という天体で、</a:t>
            </a:r>
            <a:endParaRPr kumimoji="1" lang="en-US" altLang="ja-JP" dirty="0" smtClean="0"/>
          </a:p>
          <a:p>
            <a:r>
              <a:rPr kumimoji="1" lang="ja-JP" altLang="en-US" dirty="0" smtClean="0"/>
              <a:t>ほか２つでは確認されていない</a:t>
            </a:r>
            <a:r>
              <a:rPr kumimoji="1" lang="en-US" altLang="ja-JP" dirty="0" smtClean="0"/>
              <a:t>1keV</a:t>
            </a:r>
            <a:r>
              <a:rPr kumimoji="1" lang="ja-JP" altLang="en-US" dirty="0" smtClean="0"/>
              <a:t>付近に吸収線がみえていて、</a:t>
            </a:r>
            <a:r>
              <a:rPr kumimoji="1" lang="en-US" altLang="ja-JP" dirty="0" smtClean="0"/>
              <a:t>PWN</a:t>
            </a:r>
            <a:r>
              <a:rPr kumimoji="1" lang="ja-JP" altLang="en-US" dirty="0" smtClean="0"/>
              <a:t>もあります。</a:t>
            </a:r>
            <a:endParaRPr kumimoji="1" lang="en-US" altLang="ja-JP" dirty="0" smtClean="0"/>
          </a:p>
          <a:p>
            <a:endParaRPr kumimoji="1" lang="en-US" altLang="ja-JP" dirty="0" smtClean="0"/>
          </a:p>
          <a:p>
            <a:r>
              <a:rPr kumimoji="1" lang="ja-JP" altLang="en-US" dirty="0" smtClean="0"/>
              <a:t>また熱放射をもつパルサーのこの天体は</a:t>
            </a:r>
            <a:endParaRPr kumimoji="1" lang="en-US" altLang="ja-JP" dirty="0" smtClean="0"/>
          </a:p>
          <a:p>
            <a:r>
              <a:rPr kumimoji="1" lang="ja-JP" altLang="en-US" dirty="0" smtClean="0"/>
              <a:t>片方が</a:t>
            </a:r>
            <a:r>
              <a:rPr kumimoji="1" lang="en-US" altLang="ja-JP" dirty="0" smtClean="0"/>
              <a:t>0.08keV</a:t>
            </a:r>
            <a:r>
              <a:rPr kumimoji="1" lang="ja-JP" altLang="en-US" dirty="0" smtClean="0"/>
              <a:t>なのに対して、</a:t>
            </a:r>
            <a:r>
              <a:rPr kumimoji="1" lang="en-US" altLang="ja-JP" dirty="0" smtClean="0"/>
              <a:t>0.3keV</a:t>
            </a:r>
            <a:r>
              <a:rPr kumimoji="1" lang="ja-JP" altLang="en-US" dirty="0" smtClean="0"/>
              <a:t>と温度が高めです。</a:t>
            </a:r>
            <a:endParaRPr kumimoji="1" lang="en-US" altLang="ja-JP" dirty="0" smtClean="0"/>
          </a:p>
          <a:p>
            <a:r>
              <a:rPr kumimoji="1" lang="ja-JP" altLang="en-US" dirty="0" smtClean="0"/>
              <a:t>また</a:t>
            </a:r>
            <a:r>
              <a:rPr kumimoji="1" lang="en-US" altLang="ja-JP" dirty="0" smtClean="0"/>
              <a:t>breaking index</a:t>
            </a:r>
            <a:r>
              <a:rPr kumimoji="1" lang="ja-JP" altLang="en-US" dirty="0" smtClean="0"/>
              <a:t>から磁場が増幅傾向であるという研究もあります。</a:t>
            </a:r>
            <a:endParaRPr kumimoji="1" lang="en-US" altLang="ja-JP" dirty="0" smtClean="0"/>
          </a:p>
          <a:p>
            <a:endParaRPr kumimoji="1" lang="en-US" altLang="ja-JP" dirty="0" smtClean="0"/>
          </a:p>
          <a:p>
            <a:r>
              <a:rPr kumimoji="1" lang="ja-JP" altLang="en-US" dirty="0" smtClean="0"/>
              <a:t>バーストを起こした</a:t>
            </a:r>
            <a:r>
              <a:rPr kumimoji="1" lang="en-US" altLang="ja-JP" dirty="0" smtClean="0"/>
              <a:t>J1119</a:t>
            </a:r>
            <a:r>
              <a:rPr kumimoji="1" lang="ja-JP" altLang="en-US" dirty="0" smtClean="0"/>
              <a:t>は、大抵若くて</a:t>
            </a:r>
            <a:r>
              <a:rPr kumimoji="1" lang="en-US" altLang="ja-JP" dirty="0" smtClean="0"/>
              <a:t>Blackbody</a:t>
            </a:r>
            <a:r>
              <a:rPr kumimoji="1" lang="ja-JP" altLang="en-US" dirty="0" smtClean="0"/>
              <a:t>放射がみえないなか、</a:t>
            </a:r>
            <a:endParaRPr kumimoji="1" lang="en-US" altLang="ja-JP" dirty="0" smtClean="0"/>
          </a:p>
          <a:p>
            <a:r>
              <a:rPr kumimoji="1" lang="en-US" altLang="ja-JP" dirty="0" smtClean="0"/>
              <a:t>Blackbody</a:t>
            </a:r>
            <a:r>
              <a:rPr kumimoji="1" lang="ja-JP" altLang="en-US" dirty="0" smtClean="0"/>
              <a:t>が見えていた天体です。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19</a:t>
            </a:fld>
            <a:endParaRPr kumimoji="1" lang="ja-JP" altLang="en-US"/>
          </a:p>
        </p:txBody>
      </p:sp>
    </p:spTree>
    <p:extLst>
      <p:ext uri="{BB962C8B-B14F-4D97-AF65-F5344CB8AC3E}">
        <p14:creationId xmlns:p14="http://schemas.microsoft.com/office/powerpoint/2010/main" val="222157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強磁場パルサーは、明確な定義はありませんが、</a:t>
            </a:r>
            <a:endParaRPr kumimoji="1" lang="en-US" altLang="ja-JP" dirty="0" smtClean="0"/>
          </a:p>
          <a:p>
            <a:r>
              <a:rPr kumimoji="1" lang="ja-JP" altLang="en-US" dirty="0" smtClean="0"/>
              <a:t>量子臨界磁場</a:t>
            </a:r>
            <a:r>
              <a:rPr kumimoji="1" lang="en-US" altLang="ja-JP" dirty="0" smtClean="0"/>
              <a:t>4.4×1013G</a:t>
            </a:r>
            <a:r>
              <a:rPr kumimoji="1" lang="ja-JP" altLang="en-US" dirty="0" smtClean="0"/>
              <a:t>付近の回転駆動型パルサーです。</a:t>
            </a:r>
            <a:endParaRPr kumimoji="1" lang="en-US" altLang="ja-JP" dirty="0" smtClean="0"/>
          </a:p>
          <a:p>
            <a:endParaRPr kumimoji="1" lang="en-US" altLang="ja-JP" dirty="0" smtClean="0"/>
          </a:p>
          <a:p>
            <a:r>
              <a:rPr kumimoji="1" lang="ja-JP" altLang="en-US" dirty="0" smtClean="0"/>
              <a:t>中性子星は現在さまざまな種族がありますが、</a:t>
            </a:r>
            <a:endParaRPr kumimoji="1" lang="en-US" altLang="ja-JP" dirty="0" smtClean="0"/>
          </a:p>
          <a:p>
            <a:r>
              <a:rPr kumimoji="1" lang="ja-JP" altLang="en-US" dirty="0" smtClean="0"/>
              <a:t>最も大きな種族として</a:t>
            </a:r>
            <a:r>
              <a:rPr kumimoji="1" lang="en-US" altLang="ja-JP" dirty="0" smtClean="0"/>
              <a:t>1012G</a:t>
            </a:r>
            <a:r>
              <a:rPr kumimoji="1" lang="ja-JP" altLang="en-US" dirty="0" smtClean="0"/>
              <a:t>程度の双極磁場をもつ電波パルサーがあります。</a:t>
            </a:r>
            <a:endParaRPr kumimoji="1" lang="en-US" altLang="ja-JP" dirty="0" smtClean="0"/>
          </a:p>
          <a:p>
            <a:r>
              <a:rPr kumimoji="1" lang="ja-JP" altLang="en-US" dirty="0" smtClean="0"/>
              <a:t>一方で、双極磁場が強い種族として、</a:t>
            </a:r>
            <a:r>
              <a:rPr kumimoji="1" lang="en-US" altLang="ja-JP" dirty="0" smtClean="0"/>
              <a:t>1014-15G</a:t>
            </a:r>
            <a:r>
              <a:rPr kumimoji="1" lang="ja-JP" altLang="en-US" dirty="0" smtClean="0"/>
              <a:t>程度の磁場をもつマグネターがあります。</a:t>
            </a:r>
            <a:endParaRPr kumimoji="1" lang="en-US" altLang="ja-JP" dirty="0" smtClean="0"/>
          </a:p>
          <a:p>
            <a:r>
              <a:rPr kumimoji="1" lang="ja-JP" altLang="en-US" dirty="0" smtClean="0"/>
              <a:t>マグネターは、回転駆動型パルサーと比べて、</a:t>
            </a:r>
            <a:endParaRPr kumimoji="1" lang="en-US" altLang="ja-JP" dirty="0" smtClean="0"/>
          </a:p>
          <a:p>
            <a:r>
              <a:rPr kumimoji="1" lang="ja-JP" altLang="en-US" dirty="0" smtClean="0"/>
              <a:t>時間変動性をしめし、</a:t>
            </a:r>
            <a:r>
              <a:rPr kumimoji="1" lang="en-US" altLang="ja-JP" dirty="0" smtClean="0"/>
              <a:t>PSR</a:t>
            </a:r>
            <a:r>
              <a:rPr kumimoji="1" lang="ja-JP" altLang="en-US" dirty="0" smtClean="0"/>
              <a:t>よりも大きな周期、</a:t>
            </a:r>
            <a:r>
              <a:rPr kumimoji="1" lang="en-US" altLang="ja-JP" dirty="0" smtClean="0"/>
              <a:t>X</a:t>
            </a:r>
            <a:r>
              <a:rPr kumimoji="1" lang="ja-JP" altLang="en-US" dirty="0" smtClean="0"/>
              <a:t>線光度をもつことが特徴的です。</a:t>
            </a:r>
            <a:endParaRPr kumimoji="1" lang="en-US" altLang="ja-JP" dirty="0" smtClean="0"/>
          </a:p>
          <a:p>
            <a:r>
              <a:rPr kumimoji="1" lang="ja-JP" altLang="en-US" dirty="0" smtClean="0"/>
              <a:t>マグネターのこれらの振る舞いは、</a:t>
            </a:r>
            <a:endParaRPr kumimoji="1" lang="en-US" altLang="ja-JP" dirty="0" smtClean="0"/>
          </a:p>
          <a:p>
            <a:r>
              <a:rPr kumimoji="1" lang="ja-JP" altLang="en-US" dirty="0" smtClean="0"/>
              <a:t>トムソンダンカンのマグネターモデルで説明され、</a:t>
            </a:r>
            <a:endParaRPr kumimoji="1" lang="en-US" altLang="ja-JP" dirty="0" smtClean="0"/>
          </a:p>
          <a:p>
            <a:r>
              <a:rPr kumimoji="1" lang="ja-JP" altLang="en-US" dirty="0" smtClean="0"/>
              <a:t>マグネターの持つ強い双極磁場のエネルギー散逸によるものであると考えられています。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このように、今のところ、強磁場パルサーの放射が何できまっているのかは謎です。</a:t>
            </a:r>
            <a:endParaRPr kumimoji="1" lang="en-US" altLang="ja-JP" dirty="0" smtClean="0"/>
          </a:p>
          <a:p>
            <a:r>
              <a:rPr kumimoji="1" lang="ja-JP" altLang="en-US" dirty="0" smtClean="0"/>
              <a:t>これは、強磁場パルサーの放射が、</a:t>
            </a:r>
            <a:endParaRPr kumimoji="1" lang="en-US" altLang="ja-JP" dirty="0" smtClean="0"/>
          </a:p>
          <a:p>
            <a:r>
              <a:rPr kumimoji="1" lang="ja-JP" altLang="en-US" dirty="0" smtClean="0"/>
              <a:t>そのパルサーそれぞれの誕生時の環境、つまりどんな回転で、どんな磁場構造で生まれ、さらにどのように進化していくか</a:t>
            </a:r>
            <a:endParaRPr kumimoji="1" lang="en-US" altLang="ja-JP" dirty="0" smtClean="0"/>
          </a:p>
          <a:p>
            <a:r>
              <a:rPr kumimoji="1" lang="ja-JP" altLang="en-US" dirty="0" smtClean="0"/>
              <a:t>といった複数の要因がかさなって決まっているので、</a:t>
            </a:r>
            <a:endParaRPr kumimoji="1" lang="en-US" altLang="ja-JP" dirty="0" smtClean="0"/>
          </a:p>
          <a:p>
            <a:r>
              <a:rPr kumimoji="1" lang="ja-JP" altLang="en-US" dirty="0" smtClean="0"/>
              <a:t>とても複雑であるがゆえに混沌としていると理解できます。</a:t>
            </a:r>
            <a:endParaRPr kumimoji="1" lang="en-US" altLang="ja-JP" dirty="0" smtClean="0"/>
          </a:p>
          <a:p>
            <a:endParaRPr kumimoji="1" lang="en-US" altLang="ja-JP" dirty="0" smtClean="0"/>
          </a:p>
          <a:p>
            <a:r>
              <a:rPr kumimoji="1" lang="ja-JP" altLang="en-US" dirty="0" smtClean="0"/>
              <a:t>ただ、今までの観測結果の整理で、</a:t>
            </a:r>
            <a:endParaRPr kumimoji="1" lang="en-US" altLang="ja-JP" dirty="0" smtClean="0"/>
          </a:p>
          <a:p>
            <a:r>
              <a:rPr kumimoji="1" lang="ja-JP" altLang="en-US" dirty="0" smtClean="0"/>
              <a:t>双極磁場の強弱がキーであること、</a:t>
            </a:r>
            <a:endParaRPr kumimoji="1" lang="en-US" altLang="ja-JP" dirty="0" smtClean="0"/>
          </a:p>
          <a:p>
            <a:r>
              <a:rPr kumimoji="1" lang="ja-JP" altLang="en-US" dirty="0" smtClean="0"/>
              <a:t>そして強い多重極磁場がかかわっているであろう傾向は見えてるので、</a:t>
            </a:r>
            <a:endParaRPr kumimoji="1" lang="en-US" altLang="ja-JP" dirty="0" smtClean="0"/>
          </a:p>
          <a:p>
            <a:r>
              <a:rPr kumimoji="1" lang="ja-JP" altLang="en-US" dirty="0" smtClean="0"/>
              <a:t>この多重極磁場の有無に関して、どのように観測的に攻めていけるか、というところが、</a:t>
            </a:r>
            <a:endParaRPr kumimoji="1" lang="en-US" altLang="ja-JP" dirty="0" smtClean="0"/>
          </a:p>
          <a:p>
            <a:r>
              <a:rPr kumimoji="1" lang="ja-JP" altLang="en-US" dirty="0" smtClean="0"/>
              <a:t>大切ではないかと考えます。</a:t>
            </a:r>
            <a:endParaRPr kumimoji="1" lang="en-US" altLang="ja-JP" dirty="0" smtClean="0"/>
          </a:p>
          <a:p>
            <a:endParaRPr kumimoji="1" lang="en-US" altLang="ja-JP" dirty="0" smtClean="0"/>
          </a:p>
          <a:p>
            <a:r>
              <a:rPr kumimoji="1" lang="ja-JP" altLang="en-US" dirty="0" smtClean="0"/>
              <a:t>主な多重極磁場の理論的研究を紹介すると、</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20</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一つ目は、</a:t>
            </a:r>
            <a:r>
              <a:rPr kumimoji="1" lang="en-US" altLang="ja-JP" dirty="0" smtClean="0"/>
              <a:t>2013</a:t>
            </a:r>
            <a:r>
              <a:rPr kumimoji="1" lang="ja-JP" altLang="en-US" dirty="0" smtClean="0"/>
              <a:t>年の</a:t>
            </a:r>
            <a:r>
              <a:rPr kumimoji="1" lang="en-US" altLang="ja-JP" dirty="0" err="1" smtClean="0"/>
              <a:t>Vigano</a:t>
            </a:r>
            <a:r>
              <a:rPr kumimoji="1" lang="en-US" altLang="ja-JP" dirty="0" smtClean="0"/>
              <a:t> et al .2013</a:t>
            </a:r>
            <a:r>
              <a:rPr kumimoji="1" lang="ja-JP" altLang="en-US" dirty="0" smtClean="0"/>
              <a:t>です。</a:t>
            </a:r>
            <a:endParaRPr kumimoji="1" lang="en-US" altLang="ja-JP" dirty="0" smtClean="0"/>
          </a:p>
          <a:p>
            <a:r>
              <a:rPr kumimoji="1" lang="ja-JP" altLang="en-US" dirty="0" smtClean="0"/>
              <a:t>これは、星殻、コア、そして星殻・コアのどちらにも磁場がある場合を想定して、</a:t>
            </a:r>
            <a:endParaRPr kumimoji="1" lang="en-US" altLang="ja-JP" dirty="0" smtClean="0"/>
          </a:p>
          <a:p>
            <a:r>
              <a:rPr kumimoji="1" lang="ja-JP" altLang="en-US" dirty="0" smtClean="0"/>
              <a:t>モデルを</a:t>
            </a:r>
            <a:r>
              <a:rPr kumimoji="1" lang="en-US" altLang="ja-JP" dirty="0" smtClean="0"/>
              <a:t>5</a:t>
            </a:r>
            <a:r>
              <a:rPr kumimoji="1" lang="ja-JP" altLang="en-US" dirty="0" smtClean="0"/>
              <a:t>個建てて、その磁場がどう進化していくかを時間進化させた研究です。</a:t>
            </a:r>
            <a:endParaRPr kumimoji="1" lang="en-US" altLang="ja-JP" dirty="0" smtClean="0"/>
          </a:p>
          <a:p>
            <a:endParaRPr kumimoji="1" lang="en-US" altLang="ja-JP" dirty="0" smtClean="0"/>
          </a:p>
          <a:p>
            <a:r>
              <a:rPr kumimoji="1" lang="ja-JP" altLang="en-US" dirty="0" smtClean="0"/>
              <a:t>クラストに初期のポロイダル磁場を与えて、進化させた場合の結果を</a:t>
            </a:r>
            <a:endParaRPr kumimoji="1" lang="en-US" altLang="ja-JP" dirty="0" smtClean="0"/>
          </a:p>
          <a:p>
            <a:r>
              <a:rPr kumimoji="1" lang="en-US" altLang="ja-JP" dirty="0" smtClean="0"/>
              <a:t>P-</a:t>
            </a:r>
            <a:r>
              <a:rPr kumimoji="1" lang="en-US" altLang="ja-JP" dirty="0" err="1" smtClean="0"/>
              <a:t>Pdot</a:t>
            </a:r>
            <a:r>
              <a:rPr kumimoji="1" lang="ja-JP" altLang="en-US" dirty="0" smtClean="0"/>
              <a:t>ダイアグラム上に重ねた書いた図がこの図です。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21</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灰色の線が</a:t>
            </a:r>
            <a:r>
              <a:rPr kumimoji="1" lang="en-US" altLang="ja-JP" dirty="0" err="1" smtClean="0"/>
              <a:t>Vigano</a:t>
            </a:r>
            <a:r>
              <a:rPr kumimoji="1" lang="ja-JP" altLang="en-US" dirty="0" smtClean="0"/>
              <a:t>さんらの時間進化、この数字は初期のクラストのトロイダル磁場です。アスタリスクは、中性子星がうまれてからの時間経過です。</a:t>
            </a:r>
            <a:endParaRPr kumimoji="1" lang="en-US" altLang="ja-JP" dirty="0" smtClean="0"/>
          </a:p>
          <a:p>
            <a:r>
              <a:rPr kumimoji="1" lang="ja-JP" altLang="en-US" dirty="0" smtClean="0"/>
              <a:t>マグネターがアスタリスクです。</a:t>
            </a:r>
            <a:endParaRPr kumimoji="1" lang="en-US" altLang="ja-JP" dirty="0" smtClean="0"/>
          </a:p>
          <a:p>
            <a:r>
              <a:rPr kumimoji="1" lang="ja-JP" altLang="en-US" dirty="0" smtClean="0"/>
              <a:t>強磁場パルサーはサブグループごとにマークを分類しています。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22</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Vigano</a:t>
            </a:r>
            <a:r>
              <a:rPr kumimoji="1" lang="ja-JP" altLang="en-US" dirty="0" smtClean="0"/>
              <a:t>たちは、シミュレーションの結果と観測結果を</a:t>
            </a:r>
            <a:r>
              <a:rPr kumimoji="1" lang="en-US" altLang="ja-JP" dirty="0" smtClean="0"/>
              <a:t>Cooling curve</a:t>
            </a:r>
            <a:r>
              <a:rPr kumimoji="1" lang="ja-JP" altLang="en-US" dirty="0" smtClean="0"/>
              <a:t>でくらべています。</a:t>
            </a:r>
            <a:endParaRPr kumimoji="1" lang="en-US" altLang="ja-JP" dirty="0" smtClean="0"/>
          </a:p>
          <a:p>
            <a:r>
              <a:rPr kumimoji="1" lang="ja-JP" altLang="en-US" dirty="0" smtClean="0"/>
              <a:t>その結果、この初期のポロイダル磁場が</a:t>
            </a:r>
            <a:r>
              <a:rPr kumimoji="1" lang="en-US" altLang="ja-JP" dirty="0" smtClean="0"/>
              <a:t>1</a:t>
            </a:r>
            <a:r>
              <a:rPr kumimoji="1" lang="ja-JP" altLang="en-US" dirty="0" smtClean="0"/>
              <a:t>カケル</a:t>
            </a:r>
            <a:r>
              <a:rPr kumimoji="1" lang="en-US" altLang="ja-JP" dirty="0" smtClean="0"/>
              <a:t>1014G</a:t>
            </a:r>
            <a:r>
              <a:rPr kumimoji="1" lang="ja-JP" altLang="en-US" dirty="0" smtClean="0"/>
              <a:t>を境にして、</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23</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それより上は、シミュレーションから期待される</a:t>
            </a:r>
            <a:r>
              <a:rPr kumimoji="1" lang="en-US" altLang="ja-JP" dirty="0" smtClean="0"/>
              <a:t>Cooling curve</a:t>
            </a:r>
            <a:r>
              <a:rPr kumimoji="1" lang="ja-JP" altLang="en-US" dirty="0" smtClean="0"/>
              <a:t>の値よりも実際の観測的な温度が高く、</a:t>
            </a:r>
            <a:endParaRPr kumimoji="1" lang="en-US" altLang="ja-JP" dirty="0" smtClean="0"/>
          </a:p>
          <a:p>
            <a:r>
              <a:rPr kumimoji="1" lang="ja-JP" altLang="en-US" dirty="0" smtClean="0"/>
              <a:t>磁場による加熱がないと説明ができないといっていますが、</a:t>
            </a:r>
            <a:endParaRPr kumimoji="1" lang="en-US" altLang="ja-JP" dirty="0" smtClean="0"/>
          </a:p>
          <a:p>
            <a:r>
              <a:rPr kumimoji="1" lang="ja-JP" altLang="en-US" dirty="0" smtClean="0"/>
              <a:t>それよりしたは、</a:t>
            </a:r>
            <a:r>
              <a:rPr kumimoji="1" lang="en-US" altLang="ja-JP" dirty="0" smtClean="0"/>
              <a:t>cooling curve</a:t>
            </a:r>
            <a:r>
              <a:rPr kumimoji="1" lang="ja-JP" altLang="en-US" dirty="0" smtClean="0"/>
              <a:t>で説明できるとしています。</a:t>
            </a:r>
            <a:endParaRPr kumimoji="1" lang="en-US" altLang="ja-JP" dirty="0" smtClean="0"/>
          </a:p>
          <a:p>
            <a:r>
              <a:rPr kumimoji="1" lang="ja-JP" altLang="en-US" dirty="0" smtClean="0"/>
              <a:t>ただ、バーストを起こした</a:t>
            </a:r>
            <a:r>
              <a:rPr kumimoji="1" lang="en-US" altLang="ja-JP" dirty="0" smtClean="0"/>
              <a:t>J1119</a:t>
            </a:r>
            <a:r>
              <a:rPr kumimoji="1" lang="ja-JP" altLang="en-US" dirty="0" smtClean="0"/>
              <a:t>や</a:t>
            </a:r>
            <a:r>
              <a:rPr kumimoji="1" lang="en-US" altLang="ja-JP" dirty="0" smtClean="0"/>
              <a:t>J1846</a:t>
            </a:r>
            <a:r>
              <a:rPr kumimoji="1" lang="ja-JP" altLang="en-US" dirty="0" smtClean="0"/>
              <a:t>はこれより下のラインにいるという現状があります。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24</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もう一つの理論的研究は、</a:t>
            </a:r>
            <a:r>
              <a:rPr kumimoji="1" lang="en-US" altLang="ja-JP" dirty="0" smtClean="0"/>
              <a:t>Pons Perna2011</a:t>
            </a:r>
            <a:r>
              <a:rPr kumimoji="1" lang="ja-JP" altLang="en-US" dirty="0" smtClean="0"/>
              <a:t>です。</a:t>
            </a:r>
            <a:endParaRPr kumimoji="1" lang="en-US" altLang="ja-JP" dirty="0" smtClean="0"/>
          </a:p>
          <a:p>
            <a:r>
              <a:rPr kumimoji="1" lang="ja-JP" altLang="en-US" dirty="0" smtClean="0"/>
              <a:t>彼らは、初期磁場としてポロイダル成分とトロイダル成分をあたえて、</a:t>
            </a:r>
            <a:endParaRPr kumimoji="1" lang="en-US" altLang="ja-JP" dirty="0" smtClean="0"/>
          </a:p>
          <a:p>
            <a:r>
              <a:rPr kumimoji="1" lang="ja-JP" altLang="en-US" dirty="0" smtClean="0"/>
              <a:t>それが時間進化した時に、バーストの頻度はどうなるかを調べています。</a:t>
            </a:r>
            <a:endParaRPr kumimoji="1" lang="en-US" altLang="ja-JP" dirty="0" smtClean="0"/>
          </a:p>
          <a:p>
            <a:endParaRPr kumimoji="1" lang="en-US" altLang="ja-JP" dirty="0" smtClean="0"/>
          </a:p>
          <a:p>
            <a:r>
              <a:rPr kumimoji="1" lang="ja-JP" altLang="en-US" dirty="0" smtClean="0"/>
              <a:t>この図は年齢が</a:t>
            </a:r>
            <a:r>
              <a:rPr kumimoji="1" lang="en-US" altLang="ja-JP" dirty="0" smtClean="0"/>
              <a:t>1015</a:t>
            </a:r>
            <a:r>
              <a:rPr kumimoji="1" lang="ja-JP" altLang="en-US" dirty="0" smtClean="0"/>
              <a:t>年の時のバースト頻度の図です。</a:t>
            </a:r>
            <a:endParaRPr kumimoji="1" lang="ja-JP" altLang="en-US" dirty="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25</a:t>
            </a:fld>
            <a:endParaRPr kumimoji="1" lang="ja-JP" altLang="en-US"/>
          </a:p>
        </p:txBody>
      </p:sp>
    </p:spTree>
    <p:extLst>
      <p:ext uri="{BB962C8B-B14F-4D97-AF65-F5344CB8AC3E}">
        <p14:creationId xmlns:p14="http://schemas.microsoft.com/office/powerpoint/2010/main" val="149815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彼らによると、</a:t>
            </a:r>
            <a:endParaRPr kumimoji="1" lang="en-US" altLang="ja-JP" dirty="0" smtClean="0"/>
          </a:p>
          <a:p>
            <a:r>
              <a:rPr kumimoji="1" lang="ja-JP" altLang="en-US" dirty="0" smtClean="0"/>
              <a:t>生まれた時に強いポロイダル磁場をもち、それが約</a:t>
            </a:r>
            <a:r>
              <a:rPr kumimoji="1" lang="en-US" altLang="ja-JP" dirty="0" smtClean="0"/>
              <a:t>1013G</a:t>
            </a:r>
            <a:r>
              <a:rPr kumimoji="1" lang="ja-JP" altLang="en-US" dirty="0" smtClean="0"/>
              <a:t>まで減水した時、</a:t>
            </a:r>
            <a:endParaRPr kumimoji="1" lang="en-US" altLang="ja-JP" dirty="0" smtClean="0"/>
          </a:p>
          <a:p>
            <a:r>
              <a:rPr kumimoji="1" lang="ja-JP" altLang="en-US" dirty="0" smtClean="0"/>
              <a:t>もし初期のトロイダル磁場が</a:t>
            </a:r>
            <a:r>
              <a:rPr kumimoji="1" lang="en-US" altLang="ja-JP" dirty="0" smtClean="0"/>
              <a:t>1015-16G</a:t>
            </a:r>
            <a:r>
              <a:rPr kumimoji="1" lang="ja-JP" altLang="en-US" dirty="0" smtClean="0"/>
              <a:t>あればマグネター的なバーストをおこすが、</a:t>
            </a:r>
            <a:endParaRPr kumimoji="1" lang="en-US" altLang="ja-JP" dirty="0" smtClean="0"/>
          </a:p>
          <a:p>
            <a:r>
              <a:rPr kumimoji="1" lang="en-US" altLang="ja-JP" dirty="0" smtClean="0"/>
              <a:t>1014G</a:t>
            </a:r>
            <a:r>
              <a:rPr kumimoji="1" lang="ja-JP" altLang="en-US" dirty="0" smtClean="0"/>
              <a:t>の場合はほとんどバーストはおこさないと主張しています。</a:t>
            </a:r>
            <a:endParaRPr kumimoji="1" lang="en-US" altLang="ja-JP" dirty="0" smtClean="0"/>
          </a:p>
          <a:p>
            <a:endParaRPr kumimoji="1" lang="en-US" altLang="ja-JP" dirty="0" smtClean="0"/>
          </a:p>
          <a:p>
            <a:r>
              <a:rPr kumimoji="1" lang="ja-JP" altLang="en-US" dirty="0" smtClean="0"/>
              <a:t>つまりバーストを起こさなくても、強いトロイダル磁場をもっていることは十分あり、</a:t>
            </a:r>
            <a:endParaRPr kumimoji="1" lang="en-US" altLang="ja-JP" dirty="0" smtClean="0"/>
          </a:p>
          <a:p>
            <a:r>
              <a:rPr kumimoji="1" lang="ja-JP" altLang="en-US" dirty="0" smtClean="0"/>
              <a:t>その例として、</a:t>
            </a:r>
            <a:r>
              <a:rPr kumimoji="1" lang="en-US" altLang="ja-JP" dirty="0" smtClean="0"/>
              <a:t>J1819</a:t>
            </a:r>
            <a:r>
              <a:rPr kumimoji="1" lang="ja-JP" altLang="en-US" dirty="0" smtClean="0"/>
              <a:t>などがあげられるのではないかと理解できます。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26</a:t>
            </a:fld>
            <a:endParaRPr kumimoji="1" lang="ja-JP" altLang="en-US"/>
          </a:p>
        </p:txBody>
      </p:sp>
    </p:spTree>
    <p:extLst>
      <p:ext uri="{BB962C8B-B14F-4D97-AF65-F5344CB8AC3E}">
        <p14:creationId xmlns:p14="http://schemas.microsoft.com/office/powerpoint/2010/main" val="3145756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今後このような理論で考えられているトロイダル磁場について、観測的にどう攻めて考えたいと思います。</a:t>
            </a:r>
            <a:endParaRPr kumimoji="1" lang="en-US" altLang="ja-JP" dirty="0" smtClean="0"/>
          </a:p>
          <a:p>
            <a:endParaRPr kumimoji="1" lang="en-US" altLang="ja-JP" dirty="0" smtClean="0"/>
          </a:p>
          <a:p>
            <a:r>
              <a:rPr kumimoji="1" lang="ja-JP" altLang="en-US" dirty="0" smtClean="0"/>
              <a:t>最近私が行った</a:t>
            </a:r>
            <a:r>
              <a:rPr kumimoji="1" lang="en-US" altLang="ja-JP" dirty="0" smtClean="0"/>
              <a:t>swift</a:t>
            </a:r>
            <a:r>
              <a:rPr kumimoji="1" lang="ja-JP" altLang="en-US" dirty="0" smtClean="0"/>
              <a:t>の研究では、</a:t>
            </a:r>
            <a:r>
              <a:rPr kumimoji="1" lang="en-US" altLang="ja-JP" dirty="0" smtClean="0"/>
              <a:t>J1851+0118</a:t>
            </a:r>
            <a:r>
              <a:rPr kumimoji="1" lang="ja-JP" altLang="en-US" dirty="0" smtClean="0"/>
              <a:t>の領域からが</a:t>
            </a:r>
            <a:r>
              <a:rPr kumimoji="1" lang="en-US" altLang="ja-JP" dirty="0" smtClean="0"/>
              <a:t>4</a:t>
            </a:r>
            <a:r>
              <a:rPr kumimoji="1" lang="ja-JP" altLang="en-US" dirty="0" smtClean="0"/>
              <a:t>シグマレベルで</a:t>
            </a:r>
            <a:r>
              <a:rPr kumimoji="1" lang="en-US" altLang="ja-JP" dirty="0" smtClean="0"/>
              <a:t>X</a:t>
            </a:r>
            <a:r>
              <a:rPr kumimoji="1" lang="ja-JP" altLang="en-US" dirty="0" smtClean="0"/>
              <a:t>線が検出できました。</a:t>
            </a:r>
            <a:endParaRPr kumimoji="1" lang="en-US" altLang="ja-JP" dirty="0" smtClean="0"/>
          </a:p>
          <a:p>
            <a:r>
              <a:rPr kumimoji="1" lang="ja-JP" altLang="en-US" dirty="0" smtClean="0"/>
              <a:t>この</a:t>
            </a:r>
            <a:r>
              <a:rPr kumimoji="1" lang="en-US" altLang="ja-JP" dirty="0" smtClean="0"/>
              <a:t>X</a:t>
            </a:r>
            <a:r>
              <a:rPr kumimoji="1" lang="ja-JP" altLang="en-US" dirty="0" smtClean="0"/>
              <a:t>線光度は、通常の回転駆動型より高く、このたりにいる</a:t>
            </a:r>
            <a:r>
              <a:rPr kumimoji="1" lang="en-US" altLang="ja-JP" dirty="0" smtClean="0"/>
              <a:t>X</a:t>
            </a:r>
            <a:r>
              <a:rPr kumimoji="1" lang="ja-JP" altLang="en-US" dirty="0" smtClean="0"/>
              <a:t>線光度が高いサブグループと同等でした。</a:t>
            </a:r>
            <a:endParaRPr kumimoji="1" lang="en-US" altLang="ja-JP" dirty="0" smtClean="0"/>
          </a:p>
          <a:p>
            <a:r>
              <a:rPr kumimoji="1" lang="ja-JP" altLang="en-US" dirty="0" smtClean="0"/>
              <a:t>これが本当にパルサーからの</a:t>
            </a:r>
            <a:r>
              <a:rPr kumimoji="1" lang="en-US" altLang="ja-JP" dirty="0" smtClean="0"/>
              <a:t>X</a:t>
            </a:r>
            <a:r>
              <a:rPr kumimoji="1" lang="ja-JP" altLang="en-US" dirty="0" smtClean="0"/>
              <a:t>線だとすると、</a:t>
            </a:r>
            <a:endParaRPr kumimoji="1" lang="en-US" altLang="ja-JP" dirty="0" smtClean="0"/>
          </a:p>
          <a:p>
            <a:r>
              <a:rPr kumimoji="1" lang="en-US" altLang="ja-JP" dirty="0" smtClean="0"/>
              <a:t>X</a:t>
            </a:r>
            <a:r>
              <a:rPr kumimoji="1" lang="ja-JP" altLang="en-US" dirty="0" smtClean="0"/>
              <a:t>線光度が高いサブグループと比べ、双極磁場が弱いにもかかわらず、</a:t>
            </a:r>
            <a:endParaRPr kumimoji="1" lang="en-US" altLang="ja-JP" dirty="0" smtClean="0"/>
          </a:p>
          <a:p>
            <a:r>
              <a:rPr kumimoji="1" lang="en-US" altLang="ja-JP" dirty="0" smtClean="0"/>
              <a:t>X</a:t>
            </a:r>
            <a:r>
              <a:rPr kumimoji="1" lang="ja-JP" altLang="en-US" dirty="0" smtClean="0"/>
              <a:t>線光度が高いということになります。</a:t>
            </a:r>
            <a:endParaRPr kumimoji="1" lang="en-US" altLang="ja-JP" dirty="0" smtClean="0"/>
          </a:p>
          <a:p>
            <a:r>
              <a:rPr kumimoji="1" lang="ja-JP" altLang="en-US" dirty="0" smtClean="0"/>
              <a:t>もしかしたら</a:t>
            </a:r>
            <a:r>
              <a:rPr kumimoji="1" lang="en-US" altLang="ja-JP" dirty="0" smtClean="0"/>
              <a:t>J1851+0118</a:t>
            </a:r>
            <a:r>
              <a:rPr kumimoji="1" lang="ja-JP" altLang="en-US" dirty="0" smtClean="0"/>
              <a:t>も強いトロイダル磁場をもつものかもしれません。</a:t>
            </a:r>
            <a:endParaRPr kumimoji="1" lang="en-US" altLang="ja-JP" dirty="0" smtClean="0"/>
          </a:p>
          <a:p>
            <a:endParaRPr kumimoji="1" lang="en-US" altLang="ja-JP" dirty="0" smtClean="0"/>
          </a:p>
          <a:p>
            <a:r>
              <a:rPr kumimoji="1" lang="ja-JP" altLang="en-US" dirty="0" smtClean="0"/>
              <a:t>今後は、まず、この</a:t>
            </a:r>
            <a:r>
              <a:rPr kumimoji="1" lang="en-US" altLang="ja-JP" dirty="0" smtClean="0"/>
              <a:t>J1851+0118</a:t>
            </a:r>
            <a:r>
              <a:rPr kumimoji="1" lang="ja-JP" altLang="en-US" dirty="0" smtClean="0"/>
              <a:t>の放射が本当に明らかかどうかをたしかめたいと思っています。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27</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また、もし可能ならば、強いトロイダル磁場があれば、何かしらの加熱があるかもしれないので、</a:t>
            </a:r>
            <a:endParaRPr kumimoji="1" lang="en-US" altLang="ja-JP" dirty="0" smtClean="0"/>
          </a:p>
          <a:p>
            <a:r>
              <a:rPr kumimoji="1" lang="ja-JP" altLang="en-US" dirty="0" smtClean="0"/>
              <a:t>熱的放射をもつ回転駆動型の</a:t>
            </a:r>
            <a:r>
              <a:rPr kumimoji="1" lang="en-US" altLang="ja-JP" dirty="0" smtClean="0"/>
              <a:t>middle-age-pulsar</a:t>
            </a:r>
            <a:r>
              <a:rPr kumimoji="1" lang="ja-JP" altLang="en-US" dirty="0" smtClean="0"/>
              <a:t>と</a:t>
            </a:r>
            <a:r>
              <a:rPr kumimoji="1" lang="en-US" altLang="ja-JP" dirty="0" smtClean="0"/>
              <a:t>middle-age</a:t>
            </a:r>
            <a:r>
              <a:rPr kumimoji="1" lang="ja-JP" altLang="en-US" dirty="0" smtClean="0"/>
              <a:t>と同じ程度の特性年齢である強磁場パルサーとを</a:t>
            </a:r>
            <a:endParaRPr kumimoji="1" lang="en-US" altLang="ja-JP" dirty="0" smtClean="0"/>
          </a:p>
          <a:p>
            <a:r>
              <a:rPr kumimoji="1" lang="ja-JP" altLang="en-US" dirty="0" smtClean="0"/>
              <a:t>詳しく</a:t>
            </a:r>
            <a:r>
              <a:rPr kumimoji="1" lang="en-US" altLang="ja-JP" dirty="0" smtClean="0"/>
              <a:t>NICER</a:t>
            </a:r>
            <a:r>
              <a:rPr kumimoji="1" lang="ja-JP" altLang="en-US" dirty="0" smtClean="0"/>
              <a:t>で観測して、熱放射をきちんと放射の起源ごとに成分わけして比較できたらいいなと思っています。</a:t>
            </a:r>
            <a:endParaRPr kumimoji="1" lang="en-US" altLang="ja-JP" dirty="0" smtClean="0"/>
          </a:p>
          <a:p>
            <a:r>
              <a:rPr kumimoji="1" lang="ja-JP" altLang="en-US" dirty="0" smtClean="0"/>
              <a:t>この図でピンク色で示しているのは、熱放射をもっていると判定できる回転駆動型パルサーと強磁場パルサーです。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28</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また、現在上限値のある天体を</a:t>
            </a:r>
            <a:r>
              <a:rPr kumimoji="1" lang="en-US" altLang="ja-JP" dirty="0" smtClean="0"/>
              <a:t>2-5ksec</a:t>
            </a:r>
            <a:r>
              <a:rPr kumimoji="1" lang="ja-JP" altLang="en-US" dirty="0" smtClean="0"/>
              <a:t>くらいの少ない観測時間で追観測して、意味のある上限値までさげられればいいなと思っています。</a:t>
            </a:r>
            <a:endParaRPr kumimoji="1" lang="en-US" altLang="ja-JP" dirty="0" smtClean="0"/>
          </a:p>
          <a:p>
            <a:r>
              <a:rPr kumimoji="1" lang="ja-JP" altLang="en-US" dirty="0" smtClean="0"/>
              <a:t>意味のある上限値というのは、通常の回転駆動型パルサーの示す相関関係よりも下に上限値をもってくるという意味で、</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どれくらいの天体がそれが可能かはまだ調べられていませんが、</a:t>
            </a:r>
            <a:endParaRPr kumimoji="1" lang="en-US" altLang="ja-JP" dirty="0" smtClean="0"/>
          </a:p>
          <a:p>
            <a:r>
              <a:rPr kumimoji="1" lang="ja-JP" altLang="en-US" dirty="0" smtClean="0"/>
              <a:t>これによってマグネター的な</a:t>
            </a:r>
            <a:r>
              <a:rPr kumimoji="1" lang="en-US" altLang="ja-JP" dirty="0" smtClean="0"/>
              <a:t>X</a:t>
            </a:r>
            <a:r>
              <a:rPr kumimoji="1" lang="ja-JP" altLang="en-US" dirty="0" smtClean="0"/>
              <a:t>線光度のうむを調べられます。</a:t>
            </a:r>
            <a:endParaRPr kumimoji="1" lang="en-US" altLang="ja-JP" dirty="0" smtClean="0"/>
          </a:p>
          <a:p>
            <a:endParaRPr kumimoji="1" lang="en-US" altLang="ja-JP" dirty="0" smtClean="0"/>
          </a:p>
          <a:p>
            <a:r>
              <a:rPr kumimoji="1" lang="ja-JP" altLang="en-US" dirty="0" smtClean="0"/>
              <a:t>そして新たな観測をしない研究として、</a:t>
            </a:r>
            <a:endParaRPr kumimoji="1" lang="en-US" altLang="ja-JP" dirty="0" smtClean="0"/>
          </a:p>
          <a:p>
            <a:r>
              <a:rPr kumimoji="1" lang="ja-JP" altLang="en-US" dirty="0" smtClean="0"/>
              <a:t>今までの強磁場パルサーのアーカイブデータをかきあつめてきて、</a:t>
            </a:r>
            <a:endParaRPr kumimoji="1" lang="en-US" altLang="ja-JP" dirty="0" smtClean="0"/>
          </a:p>
          <a:p>
            <a:r>
              <a:rPr kumimoji="1" lang="en-US" altLang="ja-JP" dirty="0" smtClean="0"/>
              <a:t>flux</a:t>
            </a:r>
            <a:r>
              <a:rPr kumimoji="1" lang="ja-JP" altLang="en-US" dirty="0" smtClean="0"/>
              <a:t>の時間変動性がないかを統計解析をふくめて判定できればいいなと思っていますが、、、</a:t>
            </a:r>
            <a:endParaRPr kumimoji="1" lang="en-US" altLang="ja-JP" dirty="0" smtClean="0"/>
          </a:p>
          <a:p>
            <a:r>
              <a:rPr kumimoji="1" lang="ja-JP" altLang="en-US" dirty="0" smtClean="0"/>
              <a:t>まだどうなるかは検討中です。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29</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しかし、回転駆動型パルサーと同等の双極磁場をもつ弱磁場マグネターが発見され、</a:t>
            </a:r>
            <a:endParaRPr kumimoji="1" lang="en-US" altLang="ja-JP" dirty="0" smtClean="0"/>
          </a:p>
          <a:p>
            <a:r>
              <a:rPr kumimoji="1" lang="ja-JP" altLang="en-US" dirty="0" smtClean="0"/>
              <a:t>マグネターの振る舞いが強い双極磁場だけでは説明できないないこと、つまり強い多重極磁場の存在、強いトロイダル磁場が星表面にあることが示唆されました。</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3</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30</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そして観測がすすむにつれて、</a:t>
            </a:r>
            <a:endParaRPr kumimoji="1" lang="en-US" altLang="ja-JP" dirty="0" smtClean="0"/>
          </a:p>
          <a:p>
            <a:r>
              <a:rPr kumimoji="1" lang="ja-JP" altLang="en-US" dirty="0" smtClean="0"/>
              <a:t>比較的強い双極磁場をもつ回転駆動型パルサーの中に、</a:t>
            </a:r>
            <a:endParaRPr kumimoji="1" lang="en-US" altLang="ja-JP" dirty="0" smtClean="0"/>
          </a:p>
          <a:p>
            <a:r>
              <a:rPr kumimoji="1" lang="ja-JP" altLang="en-US" dirty="0" smtClean="0"/>
              <a:t>バーストをおこしたり、高い</a:t>
            </a:r>
            <a:r>
              <a:rPr kumimoji="1" lang="en-US" altLang="ja-JP" dirty="0" smtClean="0"/>
              <a:t>X</a:t>
            </a:r>
            <a:r>
              <a:rPr kumimoji="1" lang="ja-JP" altLang="en-US" dirty="0" smtClean="0"/>
              <a:t>線光度をもっていたりすることが</a:t>
            </a:r>
            <a:endParaRPr kumimoji="1" lang="en-US" altLang="ja-JP" dirty="0" smtClean="0"/>
          </a:p>
          <a:p>
            <a:r>
              <a:rPr kumimoji="1" lang="ja-JP" altLang="en-US" dirty="0" smtClean="0"/>
              <a:t>あらわれました。</a:t>
            </a:r>
            <a:endParaRPr kumimoji="1" lang="en-US" altLang="ja-JP" dirty="0" smtClean="0"/>
          </a:p>
          <a:p>
            <a:r>
              <a:rPr kumimoji="1" lang="ja-JP" altLang="en-US" dirty="0" smtClean="0"/>
              <a:t>これら</a:t>
            </a:r>
            <a:r>
              <a:rPr kumimoji="1" lang="en-US" altLang="ja-JP" dirty="0" smtClean="0"/>
              <a:t>1012-13G</a:t>
            </a:r>
            <a:r>
              <a:rPr kumimoji="1" lang="ja-JP" altLang="en-US" dirty="0" smtClean="0"/>
              <a:t>の回転駆動型パルサーを強磁場パルサーとよんでいます。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4</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回転駆動型パルサーの中に、</a:t>
            </a:r>
            <a:endParaRPr kumimoji="1" lang="en-US" altLang="ja-JP" dirty="0" smtClean="0"/>
          </a:p>
          <a:p>
            <a:r>
              <a:rPr kumimoji="1" lang="ja-JP" altLang="en-US" dirty="0" smtClean="0"/>
              <a:t>マグネターの性質が見受けられるものがいるので、</a:t>
            </a:r>
            <a:endParaRPr kumimoji="1" lang="en-US" altLang="ja-JP" dirty="0" smtClean="0"/>
          </a:p>
          <a:p>
            <a:r>
              <a:rPr kumimoji="1" lang="ja-JP" altLang="en-US" dirty="0" smtClean="0"/>
              <a:t>弱磁場マグネターで示唆された、トロイダル磁場などによって、</a:t>
            </a:r>
            <a:endParaRPr kumimoji="1" lang="en-US" altLang="ja-JP" dirty="0" smtClean="0"/>
          </a:p>
          <a:p>
            <a:r>
              <a:rPr kumimoji="1" lang="ja-JP" altLang="en-US" dirty="0" smtClean="0"/>
              <a:t>バーストや加熱が起こっているかもしれず、</a:t>
            </a:r>
            <a:endParaRPr kumimoji="1" lang="en-US" altLang="ja-JP" dirty="0" smtClean="0"/>
          </a:p>
          <a:p>
            <a:r>
              <a:rPr kumimoji="1" lang="ja-JP" altLang="en-US" dirty="0" smtClean="0"/>
              <a:t>中性子星の磁場構造とその影響を知る上で重要な天体ととらえられています。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5</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現在この強磁場パルサーは、</a:t>
            </a:r>
            <a:r>
              <a:rPr kumimoji="1" lang="en-US" altLang="ja-JP" dirty="0" smtClean="0"/>
              <a:t>ATNF</a:t>
            </a:r>
            <a:r>
              <a:rPr kumimoji="1" lang="ja-JP" altLang="en-US" dirty="0" smtClean="0"/>
              <a:t>カタログを用いて、</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孤立中性子星で磁場が１３</a:t>
            </a:r>
            <a:r>
              <a:rPr kumimoji="1" lang="en-US" altLang="ja-JP" dirty="0" smtClean="0"/>
              <a:t>G</a:t>
            </a:r>
            <a:r>
              <a:rPr kumimoji="1" lang="ja-JP" altLang="en-US" dirty="0" smtClean="0"/>
              <a:t>という制限をかけると、</a:t>
            </a:r>
            <a:endParaRPr kumimoji="1" lang="en-US" altLang="ja-JP" dirty="0" smtClean="0"/>
          </a:p>
          <a:p>
            <a:r>
              <a:rPr kumimoji="1" lang="en-US" altLang="ja-JP" dirty="0" smtClean="0"/>
              <a:t>59</a:t>
            </a:r>
            <a:r>
              <a:rPr kumimoji="1" lang="ja-JP" altLang="en-US" dirty="0" smtClean="0"/>
              <a:t>天体あります。</a:t>
            </a:r>
            <a:endParaRPr kumimoji="1" lang="en-US" altLang="ja-JP" dirty="0" smtClean="0"/>
          </a:p>
          <a:p>
            <a:r>
              <a:rPr kumimoji="1" lang="ja-JP" altLang="en-US" dirty="0" smtClean="0"/>
              <a:t>そのうちで、検出されているものは</a:t>
            </a:r>
            <a:r>
              <a:rPr kumimoji="1" lang="en-US" altLang="ja-JP" dirty="0" smtClean="0"/>
              <a:t>12</a:t>
            </a:r>
            <a:r>
              <a:rPr kumimoji="1" lang="ja-JP" altLang="en-US" dirty="0" smtClean="0"/>
              <a:t>天体。</a:t>
            </a:r>
            <a:endParaRPr kumimoji="1" lang="en-US" altLang="ja-JP" dirty="0" smtClean="0"/>
          </a:p>
          <a:p>
            <a:r>
              <a:rPr kumimoji="1" lang="ja-JP" altLang="en-US" dirty="0" smtClean="0"/>
              <a:t>上限値は</a:t>
            </a:r>
            <a:r>
              <a:rPr kumimoji="1" lang="en-US" altLang="ja-JP" dirty="0" smtClean="0"/>
              <a:t>41</a:t>
            </a:r>
            <a:r>
              <a:rPr kumimoji="1" lang="ja-JP" altLang="en-US" dirty="0" smtClean="0"/>
              <a:t>天体、未観測が</a:t>
            </a:r>
            <a:r>
              <a:rPr kumimoji="1" lang="en-US" altLang="ja-JP" dirty="0" smtClean="0"/>
              <a:t>6</a:t>
            </a:r>
            <a:r>
              <a:rPr kumimoji="1" lang="ja-JP" altLang="en-US" dirty="0" smtClean="0"/>
              <a:t>天体という状況です。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6</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三者の</a:t>
            </a:r>
            <a:r>
              <a:rPr kumimoji="1" lang="en-US" altLang="ja-JP" dirty="0" smtClean="0"/>
              <a:t>X</a:t>
            </a:r>
            <a:r>
              <a:rPr kumimoji="1" lang="ja-JP" altLang="en-US" dirty="0" smtClean="0"/>
              <a:t>線光度をくらべるためにヨコ軸に回転光度</a:t>
            </a:r>
            <a:endParaRPr kumimoji="1" lang="en-US" altLang="ja-JP" dirty="0" smtClean="0"/>
          </a:p>
          <a:p>
            <a:r>
              <a:rPr kumimoji="1" lang="ja-JP" altLang="en-US" dirty="0" smtClean="0"/>
              <a:t>縦軸に</a:t>
            </a:r>
            <a:r>
              <a:rPr kumimoji="1" lang="en-US" altLang="ja-JP" dirty="0" smtClean="0"/>
              <a:t>X</a:t>
            </a:r>
            <a:r>
              <a:rPr kumimoji="1" lang="ja-JP" altLang="en-US" dirty="0" smtClean="0"/>
              <a:t>線光度の図をかくと、このようになります。</a:t>
            </a:r>
            <a:endParaRPr kumimoji="1" lang="en-US" altLang="ja-JP" dirty="0" smtClean="0"/>
          </a:p>
          <a:p>
            <a:r>
              <a:rPr kumimoji="1" lang="ja-JP" altLang="en-US" dirty="0" smtClean="0"/>
              <a:t>緑の</a:t>
            </a:r>
            <a:r>
              <a:rPr kumimoji="1" lang="en-US" altLang="ja-JP" dirty="0" smtClean="0"/>
              <a:t>+</a:t>
            </a:r>
            <a:r>
              <a:rPr kumimoji="1" lang="ja-JP" altLang="en-US" dirty="0" smtClean="0"/>
              <a:t>が回転駆動型、赤がマグネター、灰色が強磁場パルサーとなっています。</a:t>
            </a:r>
            <a:endParaRPr kumimoji="1" lang="en-US" altLang="ja-JP" dirty="0" smtClean="0"/>
          </a:p>
          <a:p>
            <a:r>
              <a:rPr kumimoji="1" lang="ja-JP" altLang="en-US" dirty="0" smtClean="0"/>
              <a:t>矢印で赤いまるとつながっているものはバーストを起こしたもので、バースト時の</a:t>
            </a:r>
            <a:r>
              <a:rPr kumimoji="1" lang="en-US" altLang="ja-JP" dirty="0" smtClean="0"/>
              <a:t>X</a:t>
            </a:r>
            <a:r>
              <a:rPr kumimoji="1" lang="ja-JP" altLang="en-US" dirty="0" smtClean="0"/>
              <a:t>線光度になります。</a:t>
            </a:r>
            <a:endParaRPr kumimoji="1" lang="en-US" altLang="ja-JP" dirty="0" smtClean="0"/>
          </a:p>
          <a:p>
            <a:endParaRPr kumimoji="1" lang="en-US" altLang="ja-JP" dirty="0" smtClean="0"/>
          </a:p>
          <a:p>
            <a:r>
              <a:rPr kumimoji="1" lang="ja-JP" altLang="en-US" dirty="0" smtClean="0"/>
              <a:t>回転駆動型パルサーの</a:t>
            </a:r>
            <a:r>
              <a:rPr kumimoji="1" lang="en-US" altLang="ja-JP" dirty="0" smtClean="0"/>
              <a:t>X</a:t>
            </a:r>
            <a:r>
              <a:rPr kumimoji="1" lang="ja-JP" altLang="en-US" dirty="0" smtClean="0"/>
              <a:t>線光度は、回転光度と相関関係があって、</a:t>
            </a:r>
            <a:endParaRPr kumimoji="1" lang="en-US" altLang="ja-JP" dirty="0" smtClean="0"/>
          </a:p>
          <a:p>
            <a:r>
              <a:rPr kumimoji="1" lang="ja-JP" altLang="en-US" dirty="0" smtClean="0"/>
              <a:t>だいたい大雑把に回転光度の</a:t>
            </a:r>
            <a:r>
              <a:rPr kumimoji="1" lang="en-US" altLang="ja-JP" dirty="0" smtClean="0"/>
              <a:t>1/1000</a:t>
            </a:r>
            <a:r>
              <a:rPr kumimoji="1" lang="ja-JP" altLang="en-US" dirty="0" smtClean="0"/>
              <a:t>程度です。</a:t>
            </a:r>
            <a:endParaRPr kumimoji="1" lang="en-US" altLang="ja-JP" dirty="0" smtClean="0"/>
          </a:p>
          <a:p>
            <a:r>
              <a:rPr kumimoji="1" lang="ja-JP" altLang="en-US" dirty="0" smtClean="0"/>
              <a:t>一番新しいモンテカルロシミュレーションによって見積もられた直線がこの水色の線です。</a:t>
            </a:r>
            <a:endParaRPr kumimoji="1" lang="en-US" altLang="ja-JP" dirty="0" smtClean="0"/>
          </a:p>
          <a:p>
            <a:endParaRPr kumimoji="1" lang="en-US" altLang="ja-JP" dirty="0" smtClean="0"/>
          </a:p>
          <a:p>
            <a:r>
              <a:rPr kumimoji="1" lang="ja-JP" altLang="en-US" dirty="0" smtClean="0"/>
              <a:t>この図をみるとマグネターは</a:t>
            </a:r>
            <a:r>
              <a:rPr kumimoji="1" lang="en-US" altLang="ja-JP" dirty="0" smtClean="0"/>
              <a:t>35erg</a:t>
            </a:r>
            <a:r>
              <a:rPr kumimoji="1" lang="ja-JP" altLang="en-US" dirty="0" smtClean="0"/>
              <a:t>あたりに帯状に分布しています。</a:t>
            </a:r>
            <a:endParaRPr kumimoji="1" lang="en-US" altLang="ja-JP" dirty="0" smtClean="0"/>
          </a:p>
          <a:p>
            <a:r>
              <a:rPr kumimoji="1" lang="ja-JP" altLang="en-US" dirty="0" smtClean="0"/>
              <a:t>ただマグネターの中のトランジェントマグネターというグループのほとんどは、</a:t>
            </a:r>
            <a:endParaRPr kumimoji="1" lang="en-US" altLang="ja-JP" dirty="0" smtClean="0"/>
          </a:p>
          <a:p>
            <a:r>
              <a:rPr kumimoji="1" lang="ja-JP" altLang="en-US" dirty="0" smtClean="0"/>
              <a:t>バースト時の</a:t>
            </a:r>
            <a:r>
              <a:rPr kumimoji="1" lang="en-US" altLang="ja-JP" dirty="0" smtClean="0"/>
              <a:t>X</a:t>
            </a:r>
            <a:r>
              <a:rPr kumimoji="1" lang="ja-JP" altLang="en-US" dirty="0" smtClean="0"/>
              <a:t>線光度しかあきらかになっていないので、</a:t>
            </a:r>
            <a:endParaRPr kumimoji="1" lang="en-US" altLang="ja-JP" dirty="0" smtClean="0"/>
          </a:p>
          <a:p>
            <a:r>
              <a:rPr kumimoji="1" lang="en-US" altLang="ja-JP" dirty="0" smtClean="0"/>
              <a:t>X</a:t>
            </a:r>
            <a:r>
              <a:rPr kumimoji="1" lang="ja-JP" altLang="en-US" dirty="0" smtClean="0"/>
              <a:t>線の定常放射の値がわからずに、どのあたりに分布しているかは不明です。</a:t>
            </a:r>
            <a:endParaRPr kumimoji="1" lang="en-US" altLang="ja-JP" dirty="0" smtClean="0"/>
          </a:p>
          <a:p>
            <a:r>
              <a:rPr kumimoji="1" lang="ja-JP" altLang="en-US" dirty="0" smtClean="0"/>
              <a:t>回転駆動型は直線にそうような形に分布しているのがわかります。</a:t>
            </a:r>
            <a:endParaRPr kumimoji="1" lang="en-US" altLang="ja-JP" dirty="0" smtClean="0"/>
          </a:p>
          <a:p>
            <a:r>
              <a:rPr kumimoji="1" lang="ja-JP" altLang="en-US" dirty="0" smtClean="0"/>
              <a:t>強磁場パルサーはその両者をつなぐような分布をしています。</a:t>
            </a:r>
            <a:endParaRPr kumimoji="1" lang="en-US" altLang="ja-JP" dirty="0" smtClean="0"/>
          </a:p>
          <a:p>
            <a:r>
              <a:rPr kumimoji="1" lang="ja-JP" altLang="en-US" dirty="0" smtClean="0"/>
              <a:t>ただ、よくみると、</a:t>
            </a:r>
            <a:endParaRPr kumimoji="1" lang="en-US" altLang="ja-JP" dirty="0" smtClean="0"/>
          </a:p>
          <a:p>
            <a:r>
              <a:rPr kumimoji="1" lang="en-US" altLang="en-US" dirty="0" smtClean="0"/>
              <a:t>X</a:t>
            </a:r>
            <a:r>
              <a:rPr kumimoji="1" lang="ja-JP" altLang="en-US" dirty="0" smtClean="0"/>
              <a:t>線光度が通常の回転駆動型よりもたかいものと、回転駆動型パルサーと同等のものの</a:t>
            </a:r>
            <a:r>
              <a:rPr kumimoji="1" lang="en-US" altLang="ja-JP" dirty="0" smtClean="0"/>
              <a:t>2</a:t>
            </a:r>
            <a:r>
              <a:rPr kumimoji="1" lang="ja-JP" altLang="en-US" dirty="0" smtClean="0"/>
              <a:t>つに分かれている様に見えます。</a:t>
            </a:r>
            <a:endParaRPr kumimoji="1" lang="en-US" altLang="ja-JP" dirty="0" smtClean="0"/>
          </a:p>
          <a:p>
            <a:endParaRPr kumimoji="1" lang="en-US" altLang="ja-JP" dirty="0" smtClean="0"/>
          </a:p>
          <a:p>
            <a:endParaRPr kumimoji="1" lang="en-US" altLang="ja-JP" dirty="0" smtClean="0"/>
          </a:p>
          <a:p>
            <a:r>
              <a:rPr kumimoji="1" lang="en-US" altLang="ja-JP" dirty="0" smtClean="0"/>
              <a:t>J1301-6310 </a:t>
            </a:r>
            <a:r>
              <a:rPr kumimoji="1" lang="ja-JP" altLang="en-US" dirty="0" smtClean="0"/>
              <a:t>詳しくはわからない。</a:t>
            </a:r>
            <a:r>
              <a:rPr kumimoji="1" lang="en-US" altLang="ja-JP" dirty="0" err="1" smtClean="0"/>
              <a:t>Prinz</a:t>
            </a:r>
            <a:r>
              <a:rPr kumimoji="1" lang="en-US" altLang="ja-JP" dirty="0" smtClean="0"/>
              <a:t> Becker</a:t>
            </a:r>
            <a:r>
              <a:rPr kumimoji="1" lang="ja-JP" altLang="en-US" dirty="0" smtClean="0"/>
              <a:t>の結果</a:t>
            </a:r>
            <a:endParaRPr kumimoji="1" lang="en-US" altLang="ja-JP" dirty="0" smtClean="0"/>
          </a:p>
          <a:p>
            <a:r>
              <a:rPr kumimoji="1" lang="is-IS" altLang="ja-JP" sz="1200" kern="1200" dirty="0" smtClean="0">
                <a:solidFill>
                  <a:schemeClr val="tx1"/>
                </a:solidFill>
                <a:latin typeface="+mn-lt"/>
                <a:ea typeface="+mn-ea"/>
                <a:cs typeface="+mn-cs"/>
              </a:rPr>
              <a:t>J0538+2817</a:t>
            </a:r>
            <a:r>
              <a:rPr kumimoji="1" lang="ja-JP" altLang="en-US" sz="1200" kern="1200" dirty="0" smtClean="0">
                <a:solidFill>
                  <a:schemeClr val="tx1"/>
                </a:solidFill>
                <a:latin typeface="+mn-lt"/>
                <a:ea typeface="+mn-ea"/>
                <a:cs typeface="+mn-cs"/>
              </a:rPr>
              <a:t>　プロパーモーションをもっているやつ。</a:t>
            </a:r>
            <a:endParaRPr kumimoji="1" lang="en-US" altLang="ja-JP" sz="1200" kern="1200" dirty="0" smtClean="0">
              <a:solidFill>
                <a:schemeClr val="tx1"/>
              </a:solidFill>
              <a:latin typeface="+mn-lt"/>
              <a:ea typeface="+mn-ea"/>
              <a:cs typeface="+mn-cs"/>
            </a:endParaRPr>
          </a:p>
          <a:p>
            <a:r>
              <a:rPr kumimoji="1" lang="cs-CZ" altLang="ja-JP" sz="1200" kern="1200" dirty="0" smtClean="0">
                <a:solidFill>
                  <a:schemeClr val="tx1"/>
                </a:solidFill>
                <a:latin typeface="+mn-lt"/>
                <a:ea typeface="+mn-ea"/>
                <a:cs typeface="+mn-cs"/>
              </a:rPr>
              <a:t>B1822-14 </a:t>
            </a:r>
            <a:r>
              <a:rPr kumimoji="1" lang="ja-JP" altLang="en-US" sz="1200" kern="1200" dirty="0" smtClean="0">
                <a:solidFill>
                  <a:schemeClr val="tx1"/>
                </a:solidFill>
                <a:latin typeface="+mn-lt"/>
                <a:ea typeface="+mn-ea"/>
                <a:cs typeface="+mn-cs"/>
              </a:rPr>
              <a:t>えいやっとスペクトルがきめられてしまっているやつ。エネルギー変換時にその影響がでてしまっているのかも</a:t>
            </a:r>
            <a:endParaRPr kumimoji="1" lang="en-US" altLang="ja-JP" sz="1200" kern="1200" dirty="0" smtClean="0">
              <a:solidFill>
                <a:schemeClr val="tx1"/>
              </a:solidFill>
              <a:latin typeface="+mn-lt"/>
              <a:ea typeface="+mn-ea"/>
              <a:cs typeface="+mn-cs"/>
            </a:endParaRPr>
          </a:p>
          <a:p>
            <a:r>
              <a:rPr kumimoji="1" lang="is-IS" altLang="ja-JP" sz="1200" kern="1200" dirty="0" smtClean="0">
                <a:solidFill>
                  <a:schemeClr val="tx1"/>
                </a:solidFill>
                <a:latin typeface="+mn-lt"/>
                <a:ea typeface="+mn-ea"/>
                <a:cs typeface="+mn-cs"/>
              </a:rPr>
              <a:t>B0114+58 </a:t>
            </a:r>
            <a:r>
              <a:rPr kumimoji="1" lang="ja-JP" altLang="en-US" sz="1200" kern="1200" dirty="0" smtClean="0">
                <a:solidFill>
                  <a:schemeClr val="tx1"/>
                </a:solidFill>
                <a:latin typeface="+mn-lt"/>
                <a:ea typeface="+mn-ea"/>
                <a:cs typeface="+mn-cs"/>
              </a:rPr>
              <a:t>プリンツ厳しい。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7</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２つのクラスがあるかをみわけるために、</a:t>
            </a:r>
            <a:r>
              <a:rPr kumimoji="1" lang="en-US" altLang="ja-JP" dirty="0" smtClean="0"/>
              <a:t>X</a:t>
            </a:r>
            <a:r>
              <a:rPr kumimoji="1" lang="ja-JP" altLang="en-US" dirty="0" smtClean="0"/>
              <a:t>線放射を回転光度で割った</a:t>
            </a:r>
            <a:r>
              <a:rPr kumimoji="1" lang="en-US" altLang="ja-JP" dirty="0" err="1" smtClean="0"/>
              <a:t>η</a:t>
            </a:r>
            <a:r>
              <a:rPr kumimoji="1" lang="ja-JP" altLang="en-US" dirty="0" smtClean="0"/>
              <a:t>の分布図を書いたのがこの図です。</a:t>
            </a:r>
            <a:endParaRPr kumimoji="1" lang="en-US" altLang="ja-JP" dirty="0" smtClean="0"/>
          </a:p>
          <a:p>
            <a:r>
              <a:rPr kumimoji="1" lang="ja-JP" altLang="en-US" dirty="0" smtClean="0"/>
              <a:t>これをみると確かに、</a:t>
            </a:r>
            <a:r>
              <a:rPr kumimoji="1" lang="en-US" altLang="ja-JP" dirty="0" err="1" smtClean="0"/>
              <a:t>η</a:t>
            </a:r>
            <a:r>
              <a:rPr kumimoji="1" lang="ja-JP" altLang="en-US" dirty="0" smtClean="0"/>
              <a:t>が高いものと低いものに分布が分かれている様子がわかります。</a:t>
            </a:r>
            <a:endParaRPr kumimoji="1" lang="en-US" altLang="ja-JP" dirty="0" smtClean="0"/>
          </a:p>
          <a:p>
            <a:r>
              <a:rPr kumimoji="1" lang="ja-JP" altLang="en-US" dirty="0" smtClean="0"/>
              <a:t>ですが、何が</a:t>
            </a:r>
            <a:r>
              <a:rPr kumimoji="1" lang="en-US" altLang="ja-JP" dirty="0" smtClean="0"/>
              <a:t>X</a:t>
            </a:r>
            <a:r>
              <a:rPr kumimoji="1" lang="ja-JP" altLang="en-US" dirty="0" smtClean="0"/>
              <a:t>線光度を高くしているのかという詳しいことはわかっていません。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8</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ただ、</a:t>
            </a:r>
            <a:r>
              <a:rPr kumimoji="1" lang="en-US" altLang="ja-JP" dirty="0" err="1" smtClean="0"/>
              <a:t>η</a:t>
            </a:r>
            <a:r>
              <a:rPr kumimoji="1" lang="ja-JP" altLang="en-US" dirty="0" smtClean="0"/>
              <a:t>と双極磁場に関係性は見受けられます。</a:t>
            </a:r>
            <a:endParaRPr kumimoji="1" lang="en-US" altLang="ja-JP" dirty="0" smtClean="0"/>
          </a:p>
          <a:p>
            <a:r>
              <a:rPr kumimoji="1" lang="ja-JP" altLang="en-US" dirty="0" smtClean="0"/>
              <a:t>たて軸に放射効率、横軸に双極磁場をとった図をかいてみたこの図をみてください。</a:t>
            </a:r>
            <a:endParaRPr kumimoji="1" lang="en-US" altLang="ja-JP" dirty="0" smtClean="0"/>
          </a:p>
          <a:p>
            <a:r>
              <a:rPr kumimoji="1" lang="ja-JP" altLang="en-US" dirty="0" smtClean="0"/>
              <a:t>マグネターがこのアスタリスクで、</a:t>
            </a:r>
            <a:r>
              <a:rPr kumimoji="1" lang="en-US" altLang="ja-JP" dirty="0" smtClean="0"/>
              <a:t>+</a:t>
            </a:r>
            <a:r>
              <a:rPr kumimoji="1" lang="ja-JP" altLang="en-US" dirty="0" smtClean="0"/>
              <a:t>が通常の回転駆動型パルサーで、灰色が強磁場パルサーです。</a:t>
            </a:r>
            <a:endParaRPr kumimoji="1" lang="en-US" altLang="ja-JP" dirty="0" smtClean="0"/>
          </a:p>
          <a:p>
            <a:r>
              <a:rPr kumimoji="1" lang="ja-JP" altLang="en-US" dirty="0" smtClean="0"/>
              <a:t>これをみると、双極磁場が高くなるにつれて、</a:t>
            </a:r>
            <a:r>
              <a:rPr kumimoji="1" lang="en-US" altLang="ja-JP" dirty="0" smtClean="0"/>
              <a:t>X</a:t>
            </a:r>
            <a:r>
              <a:rPr kumimoji="1" lang="ja-JP" altLang="en-US" dirty="0" smtClean="0"/>
              <a:t>線光度が高くなっていくような、よわい相関関係があるようにみえます。</a:t>
            </a:r>
            <a:endParaRPr kumimoji="1" lang="en-US" altLang="ja-JP" dirty="0" smtClean="0"/>
          </a:p>
          <a:p>
            <a:r>
              <a:rPr kumimoji="1" lang="ja-JP" altLang="en-US" dirty="0" smtClean="0"/>
              <a:t>ですので、</a:t>
            </a:r>
            <a:r>
              <a:rPr kumimoji="1" lang="en-US" altLang="ja-JP" dirty="0" smtClean="0"/>
              <a:t>X</a:t>
            </a:r>
            <a:r>
              <a:rPr kumimoji="1" lang="ja-JP" altLang="en-US" dirty="0" smtClean="0"/>
              <a:t>線光度が高くなる一つの理由は双極磁場の強弱であると言えそうです。</a:t>
            </a:r>
            <a:endParaRPr kumimoji="1" lang="en-US" altLang="ja-JP" dirty="0" smtClean="0"/>
          </a:p>
          <a:p>
            <a:endParaRPr kumimoji="1" lang="en-US" altLang="ja-JP" dirty="0" smtClean="0"/>
          </a:p>
          <a:p>
            <a:r>
              <a:rPr kumimoji="1" lang="ja-JP" altLang="en-US" dirty="0" smtClean="0"/>
              <a:t>これに実際にマグネター的な性質をもつものをプロットしてみると</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9A32563-C4D6-454E-A7DE-0C1696F0B052}" type="slidenum">
              <a:rPr kumimoji="1" lang="ja-JP" altLang="en-US" smtClean="0"/>
              <a:t>9</a:t>
            </a:fld>
            <a:endParaRPr kumimoji="1" lang="ja-JP" altLang="en-US"/>
          </a:p>
        </p:txBody>
      </p:sp>
    </p:spTree>
    <p:extLst>
      <p:ext uri="{BB962C8B-B14F-4D97-AF65-F5344CB8AC3E}">
        <p14:creationId xmlns:p14="http://schemas.microsoft.com/office/powerpoint/2010/main" val="26955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342640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119761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60685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30734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17560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17450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352805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204210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225443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1835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E50873-5A34-404D-8901-CC1F634155B0}" type="datetimeFigureOut">
              <a:rPr kumimoji="1" lang="ja-JP" altLang="en-US" smtClean="0"/>
              <a:t>17/11/30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B02E5F-C1DC-9749-9FA9-2AE55958CBB5}" type="slidenum">
              <a:rPr kumimoji="1" lang="ja-JP" altLang="en-US" smtClean="0"/>
              <a:t>‹#›</a:t>
            </a:fld>
            <a:endParaRPr kumimoji="1" lang="ja-JP" altLang="en-US"/>
          </a:p>
        </p:txBody>
      </p:sp>
    </p:spTree>
    <p:extLst>
      <p:ext uri="{BB962C8B-B14F-4D97-AF65-F5344CB8AC3E}">
        <p14:creationId xmlns:p14="http://schemas.microsoft.com/office/powerpoint/2010/main" val="32083643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venir Medium"/>
                <a:ea typeface="ヒラギノ丸ゴ Pro W4"/>
                <a:cs typeface="Avenir Medium"/>
              </a:defRPr>
            </a:lvl1pPr>
          </a:lstStyle>
          <a:p>
            <a:fld id="{90E50873-5A34-404D-8901-CC1F634155B0}" type="datetimeFigureOut">
              <a:rPr lang="ja-JP" altLang="en-US" smtClean="0"/>
              <a:pPr/>
              <a:t>17/11/30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venir Medium"/>
                <a:ea typeface="ヒラギノ丸ゴ Pro W4"/>
                <a:cs typeface="Avenir Medium"/>
              </a:defRPr>
            </a:lvl1pPr>
          </a:lstStyle>
          <a:p>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venir Medium"/>
                <a:ea typeface="ヒラギノ丸ゴ Pro W4"/>
                <a:cs typeface="Avenir Medium"/>
              </a:defRPr>
            </a:lvl1pPr>
          </a:lstStyle>
          <a:p>
            <a:fld id="{E2B02E5F-C1DC-9749-9FA9-2AE55958CBB5}" type="slidenum">
              <a:rPr lang="ja-JP" altLang="en-US" smtClean="0"/>
              <a:pPr/>
              <a:t>‹#›</a:t>
            </a:fld>
            <a:endParaRPr lang="ja-JP" altLang="en-US"/>
          </a:p>
        </p:txBody>
      </p:sp>
    </p:spTree>
    <p:extLst>
      <p:ext uri="{BB962C8B-B14F-4D97-AF65-F5344CB8AC3E}">
        <p14:creationId xmlns:p14="http://schemas.microsoft.com/office/powerpoint/2010/main" val="3962594088"/>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defTabSz="457200" rtl="0" eaLnBrk="1" latinLnBrk="0" hangingPunct="1">
        <a:spcBef>
          <a:spcPct val="0"/>
        </a:spcBef>
        <a:buNone/>
        <a:defRPr kumimoji="1" sz="4400" kern="1200">
          <a:solidFill>
            <a:schemeClr val="tx1"/>
          </a:solidFill>
          <a:latin typeface="Avenir Medium"/>
          <a:ea typeface="ヒラギノ丸ゴ Pro W4"/>
          <a:cs typeface="Avenir Medium"/>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venir Medium"/>
          <a:ea typeface="ヒラギノ丸ゴ Pro W4"/>
          <a:cs typeface="Avenir Medium"/>
        </a:defRPr>
      </a:lvl1pPr>
      <a:lvl2pPr marL="742950" indent="-285750" algn="l" defTabSz="457200" rtl="0" eaLnBrk="1" latinLnBrk="0" hangingPunct="1">
        <a:spcBef>
          <a:spcPct val="20000"/>
        </a:spcBef>
        <a:buFont typeface="Arial"/>
        <a:buChar char="–"/>
        <a:defRPr kumimoji="1" sz="2800" kern="1200">
          <a:solidFill>
            <a:schemeClr val="tx1"/>
          </a:solidFill>
          <a:latin typeface="Avenir Medium"/>
          <a:ea typeface="ヒラギノ丸ゴ Pro W4"/>
          <a:cs typeface="Avenir Medium"/>
        </a:defRPr>
      </a:lvl2pPr>
      <a:lvl3pPr marL="1143000" indent="-228600" algn="l" defTabSz="457200" rtl="0" eaLnBrk="1" latinLnBrk="0" hangingPunct="1">
        <a:spcBef>
          <a:spcPct val="20000"/>
        </a:spcBef>
        <a:buFont typeface="Arial"/>
        <a:buChar char="•"/>
        <a:defRPr kumimoji="1" sz="2400" kern="1200">
          <a:solidFill>
            <a:schemeClr val="tx1"/>
          </a:solidFill>
          <a:latin typeface="Avenir Medium"/>
          <a:ea typeface="ヒラギノ丸ゴ Pro W4"/>
          <a:cs typeface="Avenir Medium"/>
        </a:defRPr>
      </a:lvl3pPr>
      <a:lvl4pPr marL="1600200" indent="-228600" algn="l" defTabSz="457200" rtl="0" eaLnBrk="1" latinLnBrk="0" hangingPunct="1">
        <a:spcBef>
          <a:spcPct val="20000"/>
        </a:spcBef>
        <a:buFont typeface="Arial"/>
        <a:buChar char="–"/>
        <a:defRPr kumimoji="1" sz="2000" kern="1200">
          <a:solidFill>
            <a:schemeClr val="tx1"/>
          </a:solidFill>
          <a:latin typeface="Avenir Medium"/>
          <a:ea typeface="ヒラギノ丸ゴ Pro W4"/>
          <a:cs typeface="Avenir Medium"/>
        </a:defRPr>
      </a:lvl4pPr>
      <a:lvl5pPr marL="2057400" indent="-228600" algn="l" defTabSz="457200" rtl="0" eaLnBrk="1" latinLnBrk="0" hangingPunct="1">
        <a:spcBef>
          <a:spcPct val="20000"/>
        </a:spcBef>
        <a:buFont typeface="Arial"/>
        <a:buChar char="»"/>
        <a:defRPr kumimoji="1" sz="2000" kern="1200">
          <a:solidFill>
            <a:schemeClr val="tx1"/>
          </a:solidFill>
          <a:latin typeface="Avenir Medium"/>
          <a:ea typeface="ヒラギノ丸ゴ Pro W4"/>
          <a:cs typeface="Avenir Medium"/>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Artist%u2019s_impression_of_the_magnetar_in_the_star_cluster_Westerlund_1-2060x1288.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028209" y="-16112"/>
            <a:ext cx="11302213" cy="7066626"/>
          </a:xfrm>
          <a:prstGeom prst="rect">
            <a:avLst/>
          </a:prstGeom>
        </p:spPr>
      </p:pic>
      <p:sp>
        <p:nvSpPr>
          <p:cNvPr id="2" name="タイトル 1"/>
          <p:cNvSpPr>
            <a:spLocks noGrp="1"/>
          </p:cNvSpPr>
          <p:nvPr>
            <p:ph type="ctrTitle"/>
          </p:nvPr>
        </p:nvSpPr>
        <p:spPr>
          <a:xfrm>
            <a:off x="753150" y="2099164"/>
            <a:ext cx="7772400" cy="1470025"/>
          </a:xfrm>
        </p:spPr>
        <p:txBody>
          <a:bodyPr>
            <a:normAutofit fontScale="90000"/>
          </a:bodyPr>
          <a:lstStyle/>
          <a:p>
            <a:r>
              <a:rPr lang="ja-JP" altLang="en-US" sz="6000" b="1" dirty="0" smtClean="0">
                <a:solidFill>
                  <a:srgbClr val="FFFFFF"/>
                </a:solidFill>
              </a:rPr>
              <a:t>強磁場パルサーの</a:t>
            </a:r>
            <a:r>
              <a:rPr lang="en-US" altLang="ja-JP" sz="6000" b="1" dirty="0" smtClean="0">
                <a:solidFill>
                  <a:srgbClr val="FFFFFF"/>
                </a:solidFill>
              </a:rPr>
              <a:t/>
            </a:r>
            <a:br>
              <a:rPr lang="en-US" altLang="ja-JP" sz="6000" b="1" dirty="0" smtClean="0">
                <a:solidFill>
                  <a:srgbClr val="FFFFFF"/>
                </a:solidFill>
              </a:rPr>
            </a:br>
            <a:r>
              <a:rPr lang="en-US" altLang="ja-JP" sz="6000" b="1" dirty="0" smtClean="0">
                <a:solidFill>
                  <a:srgbClr val="FFFFFF"/>
                </a:solidFill>
              </a:rPr>
              <a:t>X</a:t>
            </a:r>
            <a:r>
              <a:rPr lang="ja-JP" altLang="en-US" sz="6000" b="1" dirty="0" smtClean="0">
                <a:solidFill>
                  <a:srgbClr val="FFFFFF"/>
                </a:solidFill>
              </a:rPr>
              <a:t>線放射の起源</a:t>
            </a:r>
            <a:endParaRPr kumimoji="1" lang="ja-JP" altLang="en-US" sz="6000" b="1" dirty="0">
              <a:solidFill>
                <a:srgbClr val="FFFFFF"/>
              </a:solidFill>
            </a:endParaRPr>
          </a:p>
        </p:txBody>
      </p:sp>
      <p:sp>
        <p:nvSpPr>
          <p:cNvPr id="3" name="サブタイトル 2"/>
          <p:cNvSpPr>
            <a:spLocks noGrp="1"/>
          </p:cNvSpPr>
          <p:nvPr>
            <p:ph type="subTitle" idx="1"/>
          </p:nvPr>
        </p:nvSpPr>
        <p:spPr>
          <a:xfrm>
            <a:off x="1371600" y="4452816"/>
            <a:ext cx="6400800" cy="1291492"/>
          </a:xfrm>
        </p:spPr>
        <p:txBody>
          <a:bodyPr/>
          <a:lstStyle/>
          <a:p>
            <a:r>
              <a:rPr lang="ja-JP" altLang="en-US" dirty="0" smtClean="0">
                <a:solidFill>
                  <a:schemeClr val="bg1"/>
                </a:solidFill>
              </a:rPr>
              <a:t>山形大学</a:t>
            </a:r>
            <a:r>
              <a:rPr lang="en-US" altLang="ja-JP" dirty="0" smtClean="0">
                <a:solidFill>
                  <a:schemeClr val="bg1"/>
                </a:solidFill>
              </a:rPr>
              <a:t> </a:t>
            </a:r>
            <a:r>
              <a:rPr lang="ja-JP" altLang="en-US" dirty="0" smtClean="0">
                <a:solidFill>
                  <a:schemeClr val="bg1"/>
                </a:solidFill>
              </a:rPr>
              <a:t>地球共生圏科学専攻　</a:t>
            </a:r>
            <a:endParaRPr lang="en-US" altLang="ja-JP" dirty="0" smtClean="0">
              <a:solidFill>
                <a:schemeClr val="bg1"/>
              </a:solidFill>
            </a:endParaRPr>
          </a:p>
          <a:p>
            <a:r>
              <a:rPr lang="en-US" altLang="ja-JP" dirty="0" smtClean="0">
                <a:solidFill>
                  <a:schemeClr val="bg1"/>
                </a:solidFill>
              </a:rPr>
              <a:t>D3  </a:t>
            </a:r>
            <a:r>
              <a:rPr lang="ja-JP" altLang="en-US" dirty="0" smtClean="0">
                <a:solidFill>
                  <a:schemeClr val="bg1"/>
                </a:solidFill>
              </a:rPr>
              <a:t>渡邉瑛里</a:t>
            </a:r>
            <a:endParaRPr lang="en-US" altLang="ja-JP" dirty="0" smtClean="0">
              <a:solidFill>
                <a:schemeClr val="bg1"/>
              </a:solidFill>
            </a:endParaRPr>
          </a:p>
        </p:txBody>
      </p:sp>
      <p:sp>
        <p:nvSpPr>
          <p:cNvPr id="4" name="テキスト ボックス 3"/>
          <p:cNvSpPr txBox="1"/>
          <p:nvPr/>
        </p:nvSpPr>
        <p:spPr>
          <a:xfrm>
            <a:off x="2100385" y="6202512"/>
            <a:ext cx="5426868" cy="369332"/>
          </a:xfrm>
          <a:prstGeom prst="rect">
            <a:avLst/>
          </a:prstGeom>
          <a:noFill/>
        </p:spPr>
        <p:txBody>
          <a:bodyPr wrap="none" rtlCol="0">
            <a:spAutoFit/>
          </a:bodyPr>
          <a:lstStyle/>
          <a:p>
            <a:r>
              <a:rPr lang="en-US" altLang="ja-JP" dirty="0" smtClean="0">
                <a:solidFill>
                  <a:schemeClr val="bg1"/>
                </a:solidFill>
                <a:latin typeface="Avenir Medium"/>
                <a:ea typeface="ヒラギノ丸ゴ Pro W4"/>
              </a:rPr>
              <a:t>2017.11.23-25 </a:t>
            </a:r>
            <a:r>
              <a:rPr lang="ja-JP" altLang="en-US" smtClean="0">
                <a:solidFill>
                  <a:schemeClr val="bg1"/>
                </a:solidFill>
                <a:latin typeface="Avenir Medium"/>
                <a:ea typeface="ヒラギノ丸ゴ Pro W4"/>
              </a:rPr>
              <a:t>中性子星ワークショプ＠</a:t>
            </a:r>
            <a:r>
              <a:rPr lang="ja-JP" altLang="en-US" dirty="0" smtClean="0">
                <a:solidFill>
                  <a:schemeClr val="bg1"/>
                </a:solidFill>
                <a:latin typeface="Avenir Medium"/>
                <a:ea typeface="ヒラギノ丸ゴ Pro W4"/>
              </a:rPr>
              <a:t>国立天文台</a:t>
            </a:r>
            <a:endParaRPr kumimoji="1" lang="ja-JP" altLang="en-US" dirty="0" smtClean="0">
              <a:solidFill>
                <a:schemeClr val="bg1"/>
              </a:solidFill>
              <a:latin typeface="Avenir Medium"/>
              <a:ea typeface="ヒラギノ丸ゴ Pro W4"/>
            </a:endParaRPr>
          </a:p>
        </p:txBody>
      </p:sp>
    </p:spTree>
    <p:extLst>
      <p:ext uri="{BB962C8B-B14F-4D97-AF65-F5344CB8AC3E}">
        <p14:creationId xmlns:p14="http://schemas.microsoft.com/office/powerpoint/2010/main" val="25253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sp>
        <p:nvSpPr>
          <p:cNvPr id="4" name="テキスト ボックス 3"/>
          <p:cNvSpPr txBox="1"/>
          <p:nvPr/>
        </p:nvSpPr>
        <p:spPr>
          <a:xfrm>
            <a:off x="341923" y="1201615"/>
            <a:ext cx="8903104" cy="461665"/>
          </a:xfrm>
          <a:prstGeom prst="rect">
            <a:avLst/>
          </a:prstGeom>
          <a:noFill/>
        </p:spPr>
        <p:txBody>
          <a:bodyPr wrap="square" rtlCol="0">
            <a:spAutoFit/>
          </a:bodyPr>
          <a:lstStyle/>
          <a:p>
            <a:r>
              <a:rPr lang="en-US" altLang="en-US" sz="2400" dirty="0" smtClean="0">
                <a:solidFill>
                  <a:schemeClr val="accent6">
                    <a:lumMod val="75000"/>
                  </a:schemeClr>
                </a:solidFill>
                <a:latin typeface="Avenir Medium"/>
                <a:ea typeface="ヒラギノ丸ゴ Pro W4"/>
              </a:rPr>
              <a:t>2</a:t>
            </a:r>
            <a:r>
              <a:rPr lang="ja-JP" altLang="en-US" sz="2400" dirty="0" smtClean="0">
                <a:solidFill>
                  <a:schemeClr val="accent6">
                    <a:lumMod val="75000"/>
                  </a:schemeClr>
                </a:solidFill>
                <a:latin typeface="Avenir Medium"/>
                <a:ea typeface="ヒラギノ丸ゴ Pro W4"/>
              </a:rPr>
              <a:t>つ山はどうしてできる？？？</a:t>
            </a:r>
            <a:endParaRPr lang="en-US" altLang="en-US" sz="2400" dirty="0" smtClean="0">
              <a:solidFill>
                <a:schemeClr val="accent6">
                  <a:lumMod val="75000"/>
                </a:schemeClr>
              </a:solidFill>
              <a:latin typeface="Avenir Medium"/>
              <a:ea typeface="ヒラギノ丸ゴ Pro W4"/>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17" name="図 16" descr="7_Bdefficiency.eps"/>
          <p:cNvPicPr>
            <a:picLocks noChangeAspect="1"/>
          </p:cNvPicPr>
          <p:nvPr/>
        </p:nvPicPr>
        <p:blipFill rotWithShape="1">
          <a:blip r:embed="rId3">
            <a:extLst>
              <a:ext uri="{28A0092B-C50C-407E-A947-70E740481C1C}">
                <a14:useLocalDpi xmlns:a14="http://schemas.microsoft.com/office/drawing/2010/main" val="0"/>
              </a:ext>
            </a:extLst>
          </a:blip>
          <a:srcRect t="9016"/>
          <a:stretch/>
        </p:blipFill>
        <p:spPr>
          <a:xfrm>
            <a:off x="766065" y="1693590"/>
            <a:ext cx="7605018" cy="4852418"/>
          </a:xfrm>
          <a:prstGeom prst="rect">
            <a:avLst/>
          </a:prstGeom>
        </p:spPr>
      </p:pic>
      <p:sp>
        <p:nvSpPr>
          <p:cNvPr id="11" name="正方形/長方形 10"/>
          <p:cNvSpPr/>
          <p:nvPr/>
        </p:nvSpPr>
        <p:spPr>
          <a:xfrm>
            <a:off x="4551756" y="3004895"/>
            <a:ext cx="356348" cy="4202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1435896" y="4569313"/>
            <a:ext cx="6478330" cy="0"/>
          </a:xfrm>
          <a:prstGeom prst="line">
            <a:avLst/>
          </a:prstGeom>
          <a:ln w="57150"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1" name="円/楕円 20"/>
          <p:cNvSpPr/>
          <p:nvPr/>
        </p:nvSpPr>
        <p:spPr>
          <a:xfrm>
            <a:off x="5474102" y="2952028"/>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5839587" y="2833494"/>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円/楕円 23"/>
          <p:cNvSpPr/>
          <p:nvPr/>
        </p:nvSpPr>
        <p:spPr>
          <a:xfrm>
            <a:off x="6131977" y="3527621"/>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5" name="円/楕円 24"/>
          <p:cNvSpPr/>
          <p:nvPr/>
        </p:nvSpPr>
        <p:spPr>
          <a:xfrm>
            <a:off x="4706831" y="4285940"/>
            <a:ext cx="118533" cy="118534"/>
          </a:xfrm>
          <a:prstGeom prst="ellipse">
            <a:avLst/>
          </a:prstGeom>
          <a:solidFill>
            <a:schemeClr val="tx1">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6" name="円/楕円 25"/>
          <p:cNvSpPr/>
          <p:nvPr/>
        </p:nvSpPr>
        <p:spPr>
          <a:xfrm>
            <a:off x="5839587" y="4285940"/>
            <a:ext cx="118533" cy="118534"/>
          </a:xfrm>
          <a:prstGeom prst="ellipse">
            <a:avLst/>
          </a:prstGeom>
          <a:solidFill>
            <a:srgbClr val="000000">
              <a:alpha val="98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7" name="円/楕円 26"/>
          <p:cNvSpPr/>
          <p:nvPr/>
        </p:nvSpPr>
        <p:spPr>
          <a:xfrm>
            <a:off x="4647564" y="4879806"/>
            <a:ext cx="118533" cy="118534"/>
          </a:xfrm>
          <a:prstGeom prst="ellipse">
            <a:avLst/>
          </a:prstGeom>
          <a:solidFill>
            <a:schemeClr val="tx1">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8" name="円/楕円 27"/>
          <p:cNvSpPr/>
          <p:nvPr/>
        </p:nvSpPr>
        <p:spPr>
          <a:xfrm>
            <a:off x="4701631" y="5263534"/>
            <a:ext cx="118533" cy="118534"/>
          </a:xfrm>
          <a:prstGeom prst="ellipse">
            <a:avLst/>
          </a:prstGeom>
          <a:solidFill>
            <a:schemeClr val="tx1">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9" name="円/楕円 28"/>
          <p:cNvSpPr/>
          <p:nvPr/>
        </p:nvSpPr>
        <p:spPr>
          <a:xfrm>
            <a:off x="5008357" y="4450779"/>
            <a:ext cx="118533" cy="118534"/>
          </a:xfrm>
          <a:prstGeom prst="ellipse">
            <a:avLst/>
          </a:prstGeom>
          <a:solidFill>
            <a:schemeClr val="tx1">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0" name="円/楕円 29"/>
          <p:cNvSpPr/>
          <p:nvPr/>
        </p:nvSpPr>
        <p:spPr>
          <a:xfrm>
            <a:off x="5721054" y="4521952"/>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1" name="円/楕円 30"/>
          <p:cNvSpPr/>
          <p:nvPr/>
        </p:nvSpPr>
        <p:spPr>
          <a:xfrm>
            <a:off x="4889824" y="4167406"/>
            <a:ext cx="118533" cy="118534"/>
          </a:xfrm>
          <a:prstGeom prst="ellipse">
            <a:avLst/>
          </a:prstGeom>
          <a:solidFill>
            <a:schemeClr val="tx1">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2" name="円/楕円 31"/>
          <p:cNvSpPr/>
          <p:nvPr/>
        </p:nvSpPr>
        <p:spPr>
          <a:xfrm>
            <a:off x="4943897" y="4167406"/>
            <a:ext cx="118533" cy="118534"/>
          </a:xfrm>
          <a:prstGeom prst="ellipse">
            <a:avLst/>
          </a:prstGeom>
          <a:solidFill>
            <a:schemeClr val="tx1">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3" name="円/楕円 32"/>
          <p:cNvSpPr/>
          <p:nvPr/>
        </p:nvSpPr>
        <p:spPr>
          <a:xfrm>
            <a:off x="5875380" y="4345207"/>
            <a:ext cx="118533" cy="118534"/>
          </a:xfrm>
          <a:prstGeom prst="ellipse">
            <a:avLst/>
          </a:prstGeom>
          <a:solidFill>
            <a:srgbClr val="000000">
              <a:alpha val="98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4" name="正方形/長方形 33"/>
          <p:cNvSpPr/>
          <p:nvPr/>
        </p:nvSpPr>
        <p:spPr>
          <a:xfrm>
            <a:off x="5875380" y="4716442"/>
            <a:ext cx="1998133" cy="11307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5" name="テキスト ボックス 34"/>
          <p:cNvSpPr txBox="1"/>
          <p:nvPr/>
        </p:nvSpPr>
        <p:spPr>
          <a:xfrm>
            <a:off x="5571923" y="2513622"/>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36" name="テキスト ボックス 35"/>
          <p:cNvSpPr txBox="1"/>
          <p:nvPr/>
        </p:nvSpPr>
        <p:spPr>
          <a:xfrm>
            <a:off x="5248757" y="26689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37" name="テキスト ボックス 36"/>
          <p:cNvSpPr txBox="1"/>
          <p:nvPr/>
        </p:nvSpPr>
        <p:spPr>
          <a:xfrm>
            <a:off x="5866998" y="3204455"/>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38" name="テキスト ボックス 37"/>
          <p:cNvSpPr txBox="1"/>
          <p:nvPr/>
        </p:nvSpPr>
        <p:spPr>
          <a:xfrm>
            <a:off x="5425730" y="4240401"/>
            <a:ext cx="646331" cy="646331"/>
          </a:xfrm>
          <a:prstGeom prst="rect">
            <a:avLst/>
          </a:prstGeom>
          <a:noFill/>
        </p:spPr>
        <p:txBody>
          <a:bodyPr wrap="none" rtlCol="0">
            <a:spAutoFit/>
          </a:bodyPr>
          <a:lstStyle/>
          <a:p>
            <a:r>
              <a:rPr kumimoji="1" lang="en-US" altLang="ja-JP" sz="3600" b="1" dirty="0" smtClean="0">
                <a:solidFill>
                  <a:srgbClr val="FF0000"/>
                </a:solidFill>
                <a:latin typeface="Avenir Medium"/>
                <a:cs typeface="Avenir Medium"/>
              </a:rPr>
              <a:t>★</a:t>
            </a:r>
            <a:endParaRPr kumimoji="1" lang="ja-JP" altLang="en-US" sz="3600" b="1" dirty="0">
              <a:solidFill>
                <a:srgbClr val="FF0000"/>
              </a:solidFill>
              <a:latin typeface="Avenir Medium"/>
              <a:cs typeface="Avenir Medium"/>
            </a:endParaRPr>
          </a:p>
        </p:txBody>
      </p:sp>
      <p:sp>
        <p:nvSpPr>
          <p:cNvPr id="39" name="テキスト ボックス 38"/>
          <p:cNvSpPr txBox="1"/>
          <p:nvPr/>
        </p:nvSpPr>
        <p:spPr>
          <a:xfrm>
            <a:off x="5545222" y="3943448"/>
            <a:ext cx="646331" cy="646331"/>
          </a:xfrm>
          <a:prstGeom prst="rect">
            <a:avLst/>
          </a:prstGeom>
          <a:noFill/>
        </p:spPr>
        <p:txBody>
          <a:bodyPr wrap="none" rtlCol="0">
            <a:spAutoFit/>
          </a:bodyPr>
          <a:lstStyle/>
          <a:p>
            <a:r>
              <a:rPr kumimoji="1" lang="en-US" altLang="ja-JP" sz="3600" b="1" dirty="0" smtClean="0">
                <a:solidFill>
                  <a:srgbClr val="FF0000"/>
                </a:solidFill>
                <a:latin typeface="Avenir Medium"/>
                <a:cs typeface="Avenir Medium"/>
              </a:rPr>
              <a:t>★</a:t>
            </a:r>
            <a:endParaRPr kumimoji="1" lang="ja-JP" altLang="en-US" sz="3600" b="1" dirty="0">
              <a:solidFill>
                <a:srgbClr val="FF0000"/>
              </a:solidFill>
              <a:latin typeface="Avenir Medium"/>
              <a:cs typeface="Avenir Medium"/>
            </a:endParaRPr>
          </a:p>
        </p:txBody>
      </p:sp>
      <p:sp>
        <p:nvSpPr>
          <p:cNvPr id="3" name="テキスト ボックス 2"/>
          <p:cNvSpPr txBox="1"/>
          <p:nvPr/>
        </p:nvSpPr>
        <p:spPr>
          <a:xfrm>
            <a:off x="1318408" y="1806512"/>
            <a:ext cx="6045245"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2400" dirty="0" smtClean="0">
                <a:latin typeface="Avenir Medium"/>
                <a:ea typeface="ヒラギノ丸ゴ Pro W4"/>
              </a:rPr>
              <a:t>双極磁場が強いほどマグネター様の現象が</a:t>
            </a:r>
            <a:endParaRPr lang="en-US" altLang="ja-JP" sz="2400" dirty="0" smtClean="0">
              <a:latin typeface="Avenir Medium"/>
              <a:ea typeface="ヒラギノ丸ゴ Pro W4"/>
            </a:endParaRPr>
          </a:p>
          <a:p>
            <a:r>
              <a:rPr lang="ja-JP" altLang="en-US" sz="2400" dirty="0" smtClean="0">
                <a:latin typeface="Avenir Medium"/>
                <a:ea typeface="ヒラギノ丸ゴ Pro W4"/>
              </a:rPr>
              <a:t>起こりやすい傾向</a:t>
            </a:r>
            <a:endParaRPr kumimoji="1" lang="ja-JP" altLang="en-US" sz="2400" dirty="0" smtClean="0">
              <a:latin typeface="Avenir Medium"/>
              <a:ea typeface="ヒラギノ丸ゴ Pro W4"/>
            </a:endParaRPr>
          </a:p>
        </p:txBody>
      </p:sp>
      <p:sp>
        <p:nvSpPr>
          <p:cNvPr id="5" name="テキスト ボックス 4"/>
          <p:cNvSpPr txBox="1"/>
          <p:nvPr/>
        </p:nvSpPr>
        <p:spPr>
          <a:xfrm>
            <a:off x="3801730" y="3282763"/>
            <a:ext cx="1928733"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2400" dirty="0" smtClean="0">
                <a:latin typeface="Avenir Medium"/>
                <a:ea typeface="ヒラギノ丸ゴ Pro W4"/>
              </a:rPr>
              <a:t>高い</a:t>
            </a:r>
            <a:r>
              <a:rPr kumimoji="1" lang="en-US" altLang="ja-JP" sz="2400" dirty="0" smtClean="0">
                <a:latin typeface="Avenir Medium"/>
                <a:ea typeface="ヒラギノ丸ゴ Pro W4"/>
              </a:rPr>
              <a:t>X</a:t>
            </a:r>
            <a:r>
              <a:rPr kumimoji="1" lang="ja-JP" altLang="en-US" sz="2400" dirty="0" smtClean="0">
                <a:latin typeface="Avenir Medium"/>
                <a:ea typeface="ヒラギノ丸ゴ Pro W4"/>
              </a:rPr>
              <a:t>線放射</a:t>
            </a:r>
          </a:p>
        </p:txBody>
      </p:sp>
      <p:sp>
        <p:nvSpPr>
          <p:cNvPr id="40" name="テキスト ボックス 39"/>
          <p:cNvSpPr txBox="1"/>
          <p:nvPr/>
        </p:nvSpPr>
        <p:spPr>
          <a:xfrm>
            <a:off x="6042177" y="4328049"/>
            <a:ext cx="141577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smtClean="0">
                <a:latin typeface="Avenir Medium"/>
                <a:ea typeface="ヒラギノ丸ゴ Pro W4"/>
              </a:rPr>
              <a:t>バースト</a:t>
            </a:r>
          </a:p>
        </p:txBody>
      </p:sp>
      <p:sp>
        <p:nvSpPr>
          <p:cNvPr id="6" name="テキスト ボックス 5"/>
          <p:cNvSpPr txBox="1"/>
          <p:nvPr/>
        </p:nvSpPr>
        <p:spPr>
          <a:xfrm>
            <a:off x="1351158" y="5266632"/>
            <a:ext cx="4006225" cy="646331"/>
          </a:xfrm>
          <a:prstGeom prst="rect">
            <a:avLst/>
          </a:prstGeom>
          <a:noFill/>
        </p:spPr>
        <p:txBody>
          <a:bodyPr wrap="none" rtlCol="0">
            <a:spAutoFit/>
          </a:bodyPr>
          <a:lstStyle/>
          <a:p>
            <a:r>
              <a:rPr kumimoji="1" lang="en-US" altLang="ja-JP" dirty="0" smtClean="0">
                <a:latin typeface="Avenir Medium"/>
                <a:ea typeface="ヒラギノ丸ゴ Pro W4"/>
              </a:rPr>
              <a:t>※</a:t>
            </a:r>
            <a:r>
              <a:rPr kumimoji="1" lang="ja-JP" altLang="en-US" dirty="0" smtClean="0">
                <a:latin typeface="Avenir Medium"/>
                <a:ea typeface="ヒラギノ丸ゴ Pro W4"/>
              </a:rPr>
              <a:t>若いパルサーは</a:t>
            </a:r>
            <a:r>
              <a:rPr kumimoji="1" lang="en-US" altLang="ja-JP" dirty="0" err="1" smtClean="0">
                <a:latin typeface="Avenir Medium"/>
                <a:ea typeface="ヒラギノ丸ゴ Pro W4"/>
              </a:rPr>
              <a:t>Lrot</a:t>
            </a:r>
            <a:r>
              <a:rPr kumimoji="1" lang="ja-JP" altLang="en-US" dirty="0" smtClean="0">
                <a:latin typeface="Avenir Medium"/>
                <a:ea typeface="ヒラギノ丸ゴ Pro W4"/>
              </a:rPr>
              <a:t>が大きく、</a:t>
            </a:r>
            <a:endParaRPr kumimoji="1" lang="en-US" altLang="ja-JP" dirty="0" smtClean="0">
              <a:latin typeface="Avenir Medium"/>
              <a:ea typeface="ヒラギノ丸ゴ Pro W4"/>
            </a:endParaRPr>
          </a:p>
          <a:p>
            <a:r>
              <a:rPr kumimoji="1" lang="ja-JP" altLang="en-US" dirty="0" smtClean="0">
                <a:latin typeface="Avenir Medium"/>
                <a:ea typeface="ヒラギノ丸ゴ Pro W4"/>
              </a:rPr>
              <a:t>    </a:t>
            </a:r>
            <a:r>
              <a:rPr kumimoji="1" lang="en-US" altLang="ja-JP" dirty="0" smtClean="0">
                <a:latin typeface="Avenir Medium"/>
                <a:ea typeface="ヒラギノ丸ゴ Pro W4"/>
              </a:rPr>
              <a:t>efficiency</a:t>
            </a:r>
            <a:r>
              <a:rPr kumimoji="1" lang="ja-JP" altLang="en-US" dirty="0" smtClean="0">
                <a:latin typeface="Avenir Medium"/>
                <a:ea typeface="ヒラギノ丸ゴ Pro W4"/>
              </a:rPr>
              <a:t>が低く見えることに注意</a:t>
            </a:r>
          </a:p>
        </p:txBody>
      </p:sp>
      <p:sp>
        <p:nvSpPr>
          <p:cNvPr id="7" name="テキスト ボックス 6"/>
          <p:cNvSpPr txBox="1"/>
          <p:nvPr/>
        </p:nvSpPr>
        <p:spPr>
          <a:xfrm>
            <a:off x="1324172" y="2690715"/>
            <a:ext cx="3262432"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sz="2400" dirty="0" smtClean="0">
                <a:latin typeface="Avenir Medium"/>
                <a:ea typeface="ヒラギノ丸ゴ Pro W4"/>
              </a:rPr>
              <a:t>双極磁場の強弱はキー</a:t>
            </a:r>
          </a:p>
        </p:txBody>
      </p:sp>
      <p:sp>
        <p:nvSpPr>
          <p:cNvPr id="41" name="正方形/長方形 40"/>
          <p:cNvSpPr/>
          <p:nvPr/>
        </p:nvSpPr>
        <p:spPr>
          <a:xfrm rot="16200000">
            <a:off x="-706715" y="3647586"/>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500" dirty="0" smtClean="0">
                <a:solidFill>
                  <a:schemeClr val="tx1"/>
                </a:solidFill>
                <a:latin typeface="Helvetica"/>
                <a:cs typeface="Helvetica"/>
              </a:rPr>
              <a:t>log </a:t>
            </a:r>
            <a:r>
              <a:rPr lang="en-US" altLang="ja-JP" sz="2500" dirty="0" err="1" smtClean="0">
                <a:solidFill>
                  <a:schemeClr val="tx1"/>
                </a:solidFill>
                <a:latin typeface="Helvetica"/>
                <a:cs typeface="Helvetica"/>
              </a:rPr>
              <a:t>η</a:t>
            </a:r>
            <a:r>
              <a:rPr lang="en-US" altLang="ja-JP" sz="2500" baseline="-25000" dirty="0" err="1" smtClean="0">
                <a:solidFill>
                  <a:schemeClr val="tx1"/>
                </a:solidFill>
                <a:latin typeface="Helvetica"/>
                <a:cs typeface="Helvetica"/>
              </a:rPr>
              <a:t>x</a:t>
            </a:r>
            <a:endParaRPr kumimoji="1" lang="ja-JP" altLang="en-US" sz="2500" baseline="-25000" dirty="0">
              <a:solidFill>
                <a:schemeClr val="tx1"/>
              </a:solidFill>
              <a:latin typeface="Helvetica"/>
              <a:cs typeface="Helvetica"/>
            </a:endParaRPr>
          </a:p>
        </p:txBody>
      </p:sp>
      <p:sp>
        <p:nvSpPr>
          <p:cNvPr id="42" name="正方形/長方形 41"/>
          <p:cNvSpPr/>
          <p:nvPr/>
        </p:nvSpPr>
        <p:spPr>
          <a:xfrm>
            <a:off x="3216126" y="6153048"/>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chemeClr val="tx1"/>
                </a:solidFill>
                <a:latin typeface="Helvetica"/>
                <a:cs typeface="Helvetica"/>
              </a:rPr>
              <a:t>log </a:t>
            </a:r>
            <a:r>
              <a:rPr lang="en-US" altLang="ja-JP" sz="2800" i="1" dirty="0" err="1" smtClean="0">
                <a:solidFill>
                  <a:schemeClr val="tx1"/>
                </a:solidFill>
                <a:latin typeface="Helvetica"/>
                <a:cs typeface="Helvetica"/>
              </a:rPr>
              <a:t>B</a:t>
            </a:r>
            <a:r>
              <a:rPr lang="en-US" altLang="ja-JP" sz="2800" baseline="-25000" dirty="0" err="1" smtClean="0">
                <a:solidFill>
                  <a:schemeClr val="tx1"/>
                </a:solidFill>
                <a:latin typeface="Helvetica"/>
                <a:cs typeface="Helvetica"/>
              </a:rPr>
              <a:t>d</a:t>
            </a:r>
            <a:r>
              <a:rPr lang="en-US" altLang="ja-JP" sz="2800" dirty="0" smtClean="0">
                <a:solidFill>
                  <a:schemeClr val="tx1"/>
                </a:solidFill>
                <a:latin typeface="Helvetica"/>
                <a:cs typeface="Helvetica"/>
              </a:rPr>
              <a:t> (G)</a:t>
            </a:r>
            <a:endParaRPr kumimoji="1" lang="ja-JP" altLang="en-US" sz="2800" dirty="0">
              <a:solidFill>
                <a:schemeClr val="tx1"/>
              </a:solidFill>
              <a:latin typeface="Helvetica"/>
              <a:cs typeface="Helvetica"/>
            </a:endParaRPr>
          </a:p>
        </p:txBody>
      </p:sp>
    </p:spTree>
    <p:extLst>
      <p:ext uri="{BB962C8B-B14F-4D97-AF65-F5344CB8AC3E}">
        <p14:creationId xmlns:p14="http://schemas.microsoft.com/office/powerpoint/2010/main" val="50109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sp>
        <p:nvSpPr>
          <p:cNvPr id="4" name="テキスト ボックス 3"/>
          <p:cNvSpPr txBox="1"/>
          <p:nvPr/>
        </p:nvSpPr>
        <p:spPr>
          <a:xfrm>
            <a:off x="341923" y="1201615"/>
            <a:ext cx="8903104" cy="461665"/>
          </a:xfrm>
          <a:prstGeom prst="rect">
            <a:avLst/>
          </a:prstGeom>
          <a:noFill/>
        </p:spPr>
        <p:txBody>
          <a:bodyPr wrap="square" rtlCol="0">
            <a:spAutoFit/>
          </a:bodyPr>
          <a:lstStyle/>
          <a:p>
            <a:r>
              <a:rPr lang="en-US" altLang="en-US" sz="2400" dirty="0" smtClean="0">
                <a:solidFill>
                  <a:schemeClr val="accent6">
                    <a:lumMod val="75000"/>
                  </a:schemeClr>
                </a:solidFill>
                <a:latin typeface="Avenir Medium"/>
                <a:ea typeface="ヒラギノ丸ゴ Pro W4"/>
              </a:rPr>
              <a:t>2</a:t>
            </a:r>
            <a:r>
              <a:rPr lang="ja-JP" altLang="en-US" sz="2400" dirty="0" smtClean="0">
                <a:solidFill>
                  <a:schemeClr val="accent6">
                    <a:lumMod val="75000"/>
                  </a:schemeClr>
                </a:solidFill>
                <a:latin typeface="Avenir Medium"/>
                <a:ea typeface="ヒラギノ丸ゴ Pro W4"/>
              </a:rPr>
              <a:t>つ山はどうしてできる？？？</a:t>
            </a:r>
            <a:endParaRPr lang="en-US" altLang="en-US" sz="2400" dirty="0" smtClean="0">
              <a:solidFill>
                <a:schemeClr val="accent6">
                  <a:lumMod val="75000"/>
                </a:schemeClr>
              </a:solidFill>
              <a:latin typeface="Avenir Medium"/>
              <a:ea typeface="ヒラギノ丸ゴ Pro W4"/>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17" name="図 16" descr="7_Bdefficiency.eps"/>
          <p:cNvPicPr>
            <a:picLocks noChangeAspect="1"/>
          </p:cNvPicPr>
          <p:nvPr/>
        </p:nvPicPr>
        <p:blipFill rotWithShape="1">
          <a:blip r:embed="rId3">
            <a:extLst>
              <a:ext uri="{28A0092B-C50C-407E-A947-70E740481C1C}">
                <a14:useLocalDpi xmlns:a14="http://schemas.microsoft.com/office/drawing/2010/main" val="0"/>
              </a:ext>
            </a:extLst>
          </a:blip>
          <a:srcRect t="9016"/>
          <a:stretch/>
        </p:blipFill>
        <p:spPr>
          <a:xfrm>
            <a:off x="766065" y="1693590"/>
            <a:ext cx="7605018" cy="4852418"/>
          </a:xfrm>
          <a:prstGeom prst="rect">
            <a:avLst/>
          </a:prstGeom>
        </p:spPr>
      </p:pic>
      <p:sp>
        <p:nvSpPr>
          <p:cNvPr id="11" name="正方形/長方形 10"/>
          <p:cNvSpPr/>
          <p:nvPr/>
        </p:nvSpPr>
        <p:spPr>
          <a:xfrm>
            <a:off x="4551756" y="3004895"/>
            <a:ext cx="356348" cy="4202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1435896" y="4569313"/>
            <a:ext cx="6478330" cy="0"/>
          </a:xfrm>
          <a:prstGeom prst="line">
            <a:avLst/>
          </a:prstGeom>
          <a:ln w="57150"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1" name="円/楕円 20"/>
          <p:cNvSpPr/>
          <p:nvPr/>
        </p:nvSpPr>
        <p:spPr>
          <a:xfrm>
            <a:off x="5474102" y="2952028"/>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5839587" y="2833494"/>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円/楕円 23"/>
          <p:cNvSpPr/>
          <p:nvPr/>
        </p:nvSpPr>
        <p:spPr>
          <a:xfrm>
            <a:off x="6131977" y="3527621"/>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5" name="円/楕円 24"/>
          <p:cNvSpPr/>
          <p:nvPr/>
        </p:nvSpPr>
        <p:spPr>
          <a:xfrm>
            <a:off x="4706831" y="4285940"/>
            <a:ext cx="118533" cy="118534"/>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6" name="円/楕円 25"/>
          <p:cNvSpPr/>
          <p:nvPr/>
        </p:nvSpPr>
        <p:spPr>
          <a:xfrm>
            <a:off x="5839587" y="4285940"/>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7" name="円/楕円 26"/>
          <p:cNvSpPr/>
          <p:nvPr/>
        </p:nvSpPr>
        <p:spPr>
          <a:xfrm>
            <a:off x="4647564" y="4879806"/>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8" name="円/楕円 27"/>
          <p:cNvSpPr/>
          <p:nvPr/>
        </p:nvSpPr>
        <p:spPr>
          <a:xfrm>
            <a:off x="4701631" y="5263534"/>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9" name="円/楕円 28"/>
          <p:cNvSpPr/>
          <p:nvPr/>
        </p:nvSpPr>
        <p:spPr>
          <a:xfrm>
            <a:off x="5008357" y="4450779"/>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0" name="円/楕円 29"/>
          <p:cNvSpPr/>
          <p:nvPr/>
        </p:nvSpPr>
        <p:spPr>
          <a:xfrm>
            <a:off x="5721054" y="4521952"/>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1" name="円/楕円 30"/>
          <p:cNvSpPr/>
          <p:nvPr/>
        </p:nvSpPr>
        <p:spPr>
          <a:xfrm>
            <a:off x="4889824" y="4167406"/>
            <a:ext cx="118533" cy="118534"/>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32" name="円/楕円 31"/>
          <p:cNvSpPr/>
          <p:nvPr/>
        </p:nvSpPr>
        <p:spPr>
          <a:xfrm>
            <a:off x="4943897" y="4167406"/>
            <a:ext cx="118533" cy="118534"/>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33" name="円/楕円 32"/>
          <p:cNvSpPr/>
          <p:nvPr/>
        </p:nvSpPr>
        <p:spPr>
          <a:xfrm>
            <a:off x="5875380" y="4345207"/>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4" name="正方形/長方形 33"/>
          <p:cNvSpPr/>
          <p:nvPr/>
        </p:nvSpPr>
        <p:spPr>
          <a:xfrm>
            <a:off x="5875380" y="4716442"/>
            <a:ext cx="1998133" cy="11307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5" name="テキスト ボックス 34"/>
          <p:cNvSpPr txBox="1"/>
          <p:nvPr/>
        </p:nvSpPr>
        <p:spPr>
          <a:xfrm>
            <a:off x="5571923" y="2513622"/>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36" name="テキスト ボックス 35"/>
          <p:cNvSpPr txBox="1"/>
          <p:nvPr/>
        </p:nvSpPr>
        <p:spPr>
          <a:xfrm>
            <a:off x="5248757" y="26689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37" name="テキスト ボックス 36"/>
          <p:cNvSpPr txBox="1"/>
          <p:nvPr/>
        </p:nvSpPr>
        <p:spPr>
          <a:xfrm>
            <a:off x="5866998" y="3204455"/>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6" name="テキスト ボックス 5"/>
          <p:cNvSpPr txBox="1"/>
          <p:nvPr/>
        </p:nvSpPr>
        <p:spPr>
          <a:xfrm>
            <a:off x="1351158" y="5266632"/>
            <a:ext cx="4006225" cy="646331"/>
          </a:xfrm>
          <a:prstGeom prst="rect">
            <a:avLst/>
          </a:prstGeom>
          <a:noFill/>
        </p:spPr>
        <p:txBody>
          <a:bodyPr wrap="none" rtlCol="0">
            <a:spAutoFit/>
          </a:bodyPr>
          <a:lstStyle/>
          <a:p>
            <a:r>
              <a:rPr kumimoji="1" lang="en-US" altLang="ja-JP" dirty="0" smtClean="0">
                <a:latin typeface="Avenir Medium"/>
                <a:ea typeface="ヒラギノ丸ゴ Pro W4"/>
              </a:rPr>
              <a:t>※</a:t>
            </a:r>
            <a:r>
              <a:rPr kumimoji="1" lang="ja-JP" altLang="en-US" dirty="0" smtClean="0">
                <a:latin typeface="Avenir Medium"/>
                <a:ea typeface="ヒラギノ丸ゴ Pro W4"/>
              </a:rPr>
              <a:t>若いパルサーは</a:t>
            </a:r>
            <a:r>
              <a:rPr kumimoji="1" lang="en-US" altLang="ja-JP" dirty="0" err="1" smtClean="0">
                <a:latin typeface="Avenir Medium"/>
                <a:ea typeface="ヒラギノ丸ゴ Pro W4"/>
              </a:rPr>
              <a:t>Lrot</a:t>
            </a:r>
            <a:r>
              <a:rPr kumimoji="1" lang="ja-JP" altLang="en-US" dirty="0" smtClean="0">
                <a:latin typeface="Avenir Medium"/>
                <a:ea typeface="ヒラギノ丸ゴ Pro W4"/>
              </a:rPr>
              <a:t>が大きく、</a:t>
            </a:r>
            <a:endParaRPr kumimoji="1" lang="en-US" altLang="ja-JP" dirty="0" smtClean="0">
              <a:latin typeface="Avenir Medium"/>
              <a:ea typeface="ヒラギノ丸ゴ Pro W4"/>
            </a:endParaRPr>
          </a:p>
          <a:p>
            <a:r>
              <a:rPr kumimoji="1" lang="ja-JP" altLang="en-US" dirty="0" smtClean="0">
                <a:latin typeface="Avenir Medium"/>
                <a:ea typeface="ヒラギノ丸ゴ Pro W4"/>
              </a:rPr>
              <a:t>    </a:t>
            </a:r>
            <a:r>
              <a:rPr kumimoji="1" lang="en-US" altLang="ja-JP" dirty="0" smtClean="0">
                <a:latin typeface="Avenir Medium"/>
                <a:ea typeface="ヒラギノ丸ゴ Pro W4"/>
              </a:rPr>
              <a:t>efficiency</a:t>
            </a:r>
            <a:r>
              <a:rPr kumimoji="1" lang="ja-JP" altLang="en-US" dirty="0" smtClean="0">
                <a:latin typeface="Avenir Medium"/>
                <a:ea typeface="ヒラギノ丸ゴ Pro W4"/>
              </a:rPr>
              <a:t>が低く見えることに注意</a:t>
            </a:r>
          </a:p>
        </p:txBody>
      </p:sp>
      <p:sp>
        <p:nvSpPr>
          <p:cNvPr id="41" name="正方形/長方形 40"/>
          <p:cNvSpPr/>
          <p:nvPr/>
        </p:nvSpPr>
        <p:spPr>
          <a:xfrm rot="16200000">
            <a:off x="-706715" y="3647586"/>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500" dirty="0" smtClean="0">
                <a:solidFill>
                  <a:schemeClr val="tx1"/>
                </a:solidFill>
                <a:latin typeface="Helvetica"/>
                <a:cs typeface="Helvetica"/>
              </a:rPr>
              <a:t>log </a:t>
            </a:r>
            <a:r>
              <a:rPr lang="en-US" altLang="ja-JP" sz="2500" dirty="0" err="1" smtClean="0">
                <a:solidFill>
                  <a:schemeClr val="tx1"/>
                </a:solidFill>
                <a:latin typeface="Helvetica"/>
                <a:cs typeface="Helvetica"/>
              </a:rPr>
              <a:t>η</a:t>
            </a:r>
            <a:r>
              <a:rPr lang="en-US" altLang="ja-JP" sz="2500" baseline="-25000" dirty="0" err="1" smtClean="0">
                <a:solidFill>
                  <a:schemeClr val="tx1"/>
                </a:solidFill>
                <a:latin typeface="Helvetica"/>
                <a:cs typeface="Helvetica"/>
              </a:rPr>
              <a:t>x</a:t>
            </a:r>
            <a:endParaRPr kumimoji="1" lang="ja-JP" altLang="en-US" sz="2500" baseline="-25000" dirty="0">
              <a:solidFill>
                <a:schemeClr val="tx1"/>
              </a:solidFill>
              <a:latin typeface="Helvetica"/>
              <a:cs typeface="Helvetica"/>
            </a:endParaRPr>
          </a:p>
        </p:txBody>
      </p:sp>
      <p:sp>
        <p:nvSpPr>
          <p:cNvPr id="42" name="正方形/長方形 41"/>
          <p:cNvSpPr/>
          <p:nvPr/>
        </p:nvSpPr>
        <p:spPr>
          <a:xfrm>
            <a:off x="3216126" y="6153048"/>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chemeClr val="tx1"/>
                </a:solidFill>
                <a:latin typeface="Helvetica"/>
                <a:cs typeface="Helvetica"/>
              </a:rPr>
              <a:t>log </a:t>
            </a:r>
            <a:r>
              <a:rPr lang="en-US" altLang="ja-JP" sz="2800" i="1" dirty="0" err="1" smtClean="0">
                <a:solidFill>
                  <a:schemeClr val="tx1"/>
                </a:solidFill>
                <a:latin typeface="Helvetica"/>
                <a:cs typeface="Helvetica"/>
              </a:rPr>
              <a:t>B</a:t>
            </a:r>
            <a:r>
              <a:rPr lang="en-US" altLang="ja-JP" sz="2800" baseline="-25000" dirty="0" err="1" smtClean="0">
                <a:solidFill>
                  <a:schemeClr val="tx1"/>
                </a:solidFill>
                <a:latin typeface="Helvetica"/>
                <a:cs typeface="Helvetica"/>
              </a:rPr>
              <a:t>d</a:t>
            </a:r>
            <a:r>
              <a:rPr lang="en-US" altLang="ja-JP" sz="2800" dirty="0" smtClean="0">
                <a:solidFill>
                  <a:schemeClr val="tx1"/>
                </a:solidFill>
                <a:latin typeface="Helvetica"/>
                <a:cs typeface="Helvetica"/>
              </a:rPr>
              <a:t> (G)</a:t>
            </a:r>
            <a:endParaRPr kumimoji="1" lang="ja-JP" altLang="en-US" sz="2800" dirty="0">
              <a:solidFill>
                <a:schemeClr val="tx1"/>
              </a:solidFill>
              <a:latin typeface="Helvetica"/>
              <a:cs typeface="Helvetica"/>
            </a:endParaRPr>
          </a:p>
        </p:txBody>
      </p:sp>
      <p:sp>
        <p:nvSpPr>
          <p:cNvPr id="43" name="テキスト ボックス 42"/>
          <p:cNvSpPr txBox="1"/>
          <p:nvPr/>
        </p:nvSpPr>
        <p:spPr>
          <a:xfrm>
            <a:off x="1353164" y="1850978"/>
            <a:ext cx="4003669"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2400" dirty="0" smtClean="0">
                <a:latin typeface="Avenir Medium"/>
                <a:ea typeface="ヒラギノ丸ゴ Pro W4"/>
              </a:rPr>
              <a:t>スペクトルの特徴でサブグループに分けられる</a:t>
            </a:r>
            <a:endParaRPr lang="en-US" altLang="ja-JP" sz="2400" dirty="0" smtClean="0">
              <a:latin typeface="Avenir Medium"/>
              <a:ea typeface="ヒラギノ丸ゴ Pro W4"/>
            </a:endParaRPr>
          </a:p>
        </p:txBody>
      </p:sp>
      <p:sp>
        <p:nvSpPr>
          <p:cNvPr id="44" name="テキスト ボックス 43"/>
          <p:cNvSpPr txBox="1"/>
          <p:nvPr/>
        </p:nvSpPr>
        <p:spPr>
          <a:xfrm>
            <a:off x="5331086" y="4896195"/>
            <a:ext cx="2370194"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400" dirty="0" smtClean="0">
                <a:solidFill>
                  <a:srgbClr val="262626"/>
                </a:solidFill>
                <a:latin typeface="Avenir Medium"/>
                <a:ea typeface="ヒラギノ丸ゴ Pro W4"/>
              </a:rPr>
              <a:t>♦</a:t>
            </a:r>
            <a:r>
              <a:rPr lang="en-US" altLang="ja-JP" sz="2400" dirty="0" err="1" smtClean="0">
                <a:solidFill>
                  <a:srgbClr val="262626"/>
                </a:solidFill>
                <a:latin typeface="Avenir Medium"/>
                <a:ea typeface="ヒラギノ丸ゴ Pro W4"/>
              </a:rPr>
              <a:t>γ</a:t>
            </a:r>
            <a:r>
              <a:rPr lang="ja-JP" altLang="en-US" sz="2400" dirty="0" smtClean="0">
                <a:solidFill>
                  <a:srgbClr val="262626"/>
                </a:solidFill>
                <a:latin typeface="Avenir Medium"/>
                <a:ea typeface="ヒラギノ丸ゴ Pro W4"/>
              </a:rPr>
              <a:t>線パルサー</a:t>
            </a:r>
            <a:endParaRPr kumimoji="1" lang="ja-JP" altLang="en-US" sz="2400" dirty="0" smtClean="0">
              <a:solidFill>
                <a:srgbClr val="262626"/>
              </a:solidFill>
              <a:latin typeface="Avenir Medium"/>
              <a:ea typeface="ヒラギノ丸ゴ Pro W4"/>
            </a:endParaRPr>
          </a:p>
        </p:txBody>
      </p:sp>
      <p:sp>
        <p:nvSpPr>
          <p:cNvPr id="45" name="テキスト ボックス 44"/>
          <p:cNvSpPr txBox="1"/>
          <p:nvPr/>
        </p:nvSpPr>
        <p:spPr>
          <a:xfrm>
            <a:off x="2115241" y="3596745"/>
            <a:ext cx="2436515" cy="830997"/>
          </a:xfrm>
          <a:prstGeom prst="rect">
            <a:avLst/>
          </a:prstGeom>
          <a:noFill/>
          <a:ln w="19050" cmpd="sng">
            <a:solidFill>
              <a:schemeClr val="bg1">
                <a:lumMod val="50000"/>
              </a:schemeClr>
            </a:solidFill>
          </a:ln>
        </p:spPr>
        <p:txBody>
          <a:bodyPr wrap="square" rtlCol="0">
            <a:spAutoFit/>
          </a:bodyPr>
          <a:lstStyle/>
          <a:p>
            <a:r>
              <a:rPr kumimoji="1" lang="en-US" altLang="ja-JP" sz="2400" dirty="0" smtClean="0">
                <a:solidFill>
                  <a:schemeClr val="bg1">
                    <a:lumMod val="50000"/>
                  </a:schemeClr>
                </a:solidFill>
                <a:latin typeface="Avenir Medium"/>
                <a:ea typeface="ヒラギノ丸ゴ Pro W4"/>
              </a:rPr>
              <a:t>●</a:t>
            </a:r>
            <a:r>
              <a:rPr kumimoji="1" lang="en-US" altLang="ja-JP" sz="2400" dirty="0" smtClean="0">
                <a:latin typeface="Avenir Medium"/>
                <a:ea typeface="ヒラギノ丸ゴ Pro W4"/>
              </a:rPr>
              <a:t> </a:t>
            </a:r>
            <a:r>
              <a:rPr kumimoji="1" lang="ja-JP" altLang="en-US" sz="2400" dirty="0" smtClean="0">
                <a:latin typeface="Avenir Medium"/>
                <a:ea typeface="ヒラギノ丸ゴ Pro W4"/>
              </a:rPr>
              <a:t>熱放射を</a:t>
            </a:r>
            <a:endParaRPr kumimoji="1" lang="en-US" altLang="ja-JP" sz="2400" dirty="0" smtClean="0">
              <a:latin typeface="Avenir Medium"/>
              <a:ea typeface="ヒラギノ丸ゴ Pro W4"/>
            </a:endParaRPr>
          </a:p>
          <a:p>
            <a:r>
              <a:rPr lang="ja-JP" altLang="ja-JP" sz="2400" dirty="0">
                <a:latin typeface="Avenir Medium"/>
                <a:ea typeface="ヒラギノ丸ゴ Pro W4"/>
              </a:rPr>
              <a:t>　</a:t>
            </a:r>
            <a:r>
              <a:rPr kumimoji="1" lang="ja-JP" altLang="en-US" sz="2400" dirty="0" smtClean="0">
                <a:latin typeface="Avenir Medium"/>
                <a:ea typeface="ヒラギノ丸ゴ Pro W4"/>
              </a:rPr>
              <a:t>もつパルサー</a:t>
            </a:r>
          </a:p>
        </p:txBody>
      </p:sp>
      <p:sp>
        <p:nvSpPr>
          <p:cNvPr id="46" name="テキスト ボックス 45"/>
          <p:cNvSpPr txBox="1"/>
          <p:nvPr/>
        </p:nvSpPr>
        <p:spPr>
          <a:xfrm>
            <a:off x="6131977" y="4044947"/>
            <a:ext cx="2859623" cy="461665"/>
          </a:xfrm>
          <a:prstGeom prst="rect">
            <a:avLst/>
          </a:prstGeom>
          <a:noFill/>
          <a:ln w="28575" cmpd="sng">
            <a:solidFill>
              <a:srgbClr val="008000"/>
            </a:solidFill>
          </a:ln>
        </p:spPr>
        <p:txBody>
          <a:bodyPr wrap="square" rtlCol="0">
            <a:spAutoFit/>
          </a:bodyPr>
          <a:lstStyle/>
          <a:p>
            <a:r>
              <a:rPr lang="ja-JP" altLang="en-US" sz="2400" dirty="0" smtClean="0">
                <a:solidFill>
                  <a:srgbClr val="008000"/>
                </a:solidFill>
                <a:latin typeface="Avenir Medium"/>
                <a:ea typeface="ヒラギノ丸ゴ Pro W4"/>
              </a:rPr>
              <a:t>◼️</a:t>
            </a:r>
            <a:r>
              <a:rPr lang="en-US" altLang="ja-JP" sz="2400" dirty="0" smtClean="0">
                <a:solidFill>
                  <a:srgbClr val="008000"/>
                </a:solidFill>
                <a:latin typeface="Avenir Medium"/>
                <a:ea typeface="ヒラギノ丸ゴ Pro W4"/>
              </a:rPr>
              <a:t> </a:t>
            </a:r>
            <a:r>
              <a:rPr lang="ja-JP" altLang="en-US" sz="2400" dirty="0" smtClean="0">
                <a:solidFill>
                  <a:srgbClr val="008000"/>
                </a:solidFill>
                <a:latin typeface="Avenir Medium"/>
                <a:ea typeface="ヒラギノ丸ゴ Pro W4"/>
              </a:rPr>
              <a:t>軟</a:t>
            </a:r>
            <a:r>
              <a:rPr lang="en-US" altLang="ja-JP" sz="2400" dirty="0" err="1" smtClean="0">
                <a:solidFill>
                  <a:srgbClr val="008000"/>
                </a:solidFill>
                <a:latin typeface="Avenir Medium"/>
                <a:ea typeface="ヒラギノ丸ゴ Pro W4"/>
              </a:rPr>
              <a:t>γ</a:t>
            </a:r>
            <a:r>
              <a:rPr lang="ja-JP" altLang="en-US" sz="2400" dirty="0" smtClean="0">
                <a:solidFill>
                  <a:srgbClr val="008000"/>
                </a:solidFill>
                <a:latin typeface="Avenir Medium"/>
                <a:ea typeface="ヒラギノ丸ゴ Pro W4"/>
              </a:rPr>
              <a:t>線パルサー</a:t>
            </a:r>
            <a:endParaRPr kumimoji="1" lang="ja-JP" altLang="en-US" sz="2400" dirty="0" smtClean="0">
              <a:solidFill>
                <a:srgbClr val="008000"/>
              </a:solidFill>
              <a:latin typeface="Avenir Medium"/>
              <a:ea typeface="ヒラギノ丸ゴ Pro W4"/>
            </a:endParaRPr>
          </a:p>
        </p:txBody>
      </p:sp>
      <p:sp>
        <p:nvSpPr>
          <p:cNvPr id="48" name="正方形/長方形 47"/>
          <p:cNvSpPr/>
          <p:nvPr/>
        </p:nvSpPr>
        <p:spPr>
          <a:xfrm>
            <a:off x="4693493" y="4281707"/>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49" name="正方形/長方形 48"/>
          <p:cNvSpPr/>
          <p:nvPr/>
        </p:nvSpPr>
        <p:spPr>
          <a:xfrm>
            <a:off x="4845660" y="4148780"/>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50" name="正方形/長方形 49"/>
          <p:cNvSpPr/>
          <p:nvPr/>
        </p:nvSpPr>
        <p:spPr>
          <a:xfrm>
            <a:off x="4956073" y="4169100"/>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51" name="正方形/長方形 50"/>
          <p:cNvSpPr/>
          <p:nvPr/>
        </p:nvSpPr>
        <p:spPr>
          <a:xfrm>
            <a:off x="5835821" y="4261450"/>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52" name="正方形/長方形 51"/>
          <p:cNvSpPr/>
          <p:nvPr/>
        </p:nvSpPr>
        <p:spPr>
          <a:xfrm>
            <a:off x="5650589" y="3747132"/>
            <a:ext cx="356348" cy="4202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ひし形 52"/>
          <p:cNvSpPr/>
          <p:nvPr/>
        </p:nvSpPr>
        <p:spPr>
          <a:xfrm>
            <a:off x="4693493" y="5217795"/>
            <a:ext cx="135463" cy="212439"/>
          </a:xfrm>
          <a:prstGeom prst="diamond">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54" name="ひし形 53"/>
          <p:cNvSpPr/>
          <p:nvPr/>
        </p:nvSpPr>
        <p:spPr>
          <a:xfrm>
            <a:off x="4629837" y="4832452"/>
            <a:ext cx="135463" cy="212439"/>
          </a:xfrm>
          <a:prstGeom prst="diamond">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55" name="ひし形 54"/>
          <p:cNvSpPr/>
          <p:nvPr/>
        </p:nvSpPr>
        <p:spPr>
          <a:xfrm>
            <a:off x="5710579" y="4473901"/>
            <a:ext cx="135463" cy="212439"/>
          </a:xfrm>
          <a:prstGeom prst="diamond">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56" name="ひし形 55"/>
          <p:cNvSpPr/>
          <p:nvPr/>
        </p:nvSpPr>
        <p:spPr>
          <a:xfrm>
            <a:off x="5714104" y="3521609"/>
            <a:ext cx="135463" cy="212439"/>
          </a:xfrm>
          <a:prstGeom prst="diamond">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cxnSp>
        <p:nvCxnSpPr>
          <p:cNvPr id="57" name="直線コネクタ 56"/>
          <p:cNvCxnSpPr>
            <a:endCxn id="56" idx="2"/>
          </p:cNvCxnSpPr>
          <p:nvPr/>
        </p:nvCxnSpPr>
        <p:spPr>
          <a:xfrm flipV="1">
            <a:off x="5775719" y="3734048"/>
            <a:ext cx="6117" cy="760609"/>
          </a:xfrm>
          <a:prstGeom prst="line">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8" name="正方形/長方形 57"/>
          <p:cNvSpPr/>
          <p:nvPr/>
        </p:nvSpPr>
        <p:spPr>
          <a:xfrm>
            <a:off x="5849567" y="392144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cxnSp>
        <p:nvCxnSpPr>
          <p:cNvPr id="59" name="直線コネクタ 58"/>
          <p:cNvCxnSpPr>
            <a:endCxn id="58" idx="2"/>
          </p:cNvCxnSpPr>
          <p:nvPr/>
        </p:nvCxnSpPr>
        <p:spPr>
          <a:xfrm flipV="1">
            <a:off x="5902433" y="4048448"/>
            <a:ext cx="6401" cy="220157"/>
          </a:xfrm>
          <a:prstGeom prst="line">
            <a:avLst/>
          </a:prstGeom>
          <a:ln w="9525" cmpd="sng">
            <a:solidFill>
              <a:schemeClr val="accent3">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0" name="テキスト ボックス 59"/>
          <p:cNvSpPr txBox="1"/>
          <p:nvPr/>
        </p:nvSpPr>
        <p:spPr>
          <a:xfrm>
            <a:off x="6187135" y="1949782"/>
            <a:ext cx="2321591" cy="83099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400" dirty="0" smtClean="0">
                <a:solidFill>
                  <a:srgbClr val="262626"/>
                </a:solidFill>
                <a:latin typeface="Avenir Medium"/>
                <a:ea typeface="ヒラギノ丸ゴ Pro W4"/>
              </a:rPr>
              <a:t>★</a:t>
            </a:r>
            <a:r>
              <a:rPr lang="ja-JP" altLang="en-US" sz="2400" dirty="0" smtClean="0">
                <a:solidFill>
                  <a:srgbClr val="262626"/>
                </a:solidFill>
                <a:latin typeface="Avenir Medium"/>
                <a:ea typeface="ヒラギノ丸ゴ Pro W4"/>
              </a:rPr>
              <a:t> 高い</a:t>
            </a:r>
            <a:r>
              <a:rPr lang="en-US" altLang="ja-JP" sz="2400" dirty="0" smtClean="0">
                <a:solidFill>
                  <a:srgbClr val="262626"/>
                </a:solidFill>
                <a:latin typeface="Avenir Medium"/>
                <a:ea typeface="ヒラギノ丸ゴ Pro W4"/>
              </a:rPr>
              <a:t>X</a:t>
            </a:r>
            <a:r>
              <a:rPr lang="ja-JP" altLang="en-US" sz="2400" dirty="0" smtClean="0">
                <a:solidFill>
                  <a:srgbClr val="262626"/>
                </a:solidFill>
                <a:latin typeface="Avenir Medium"/>
                <a:ea typeface="ヒラギノ丸ゴ Pro W4"/>
              </a:rPr>
              <a:t>線光度</a:t>
            </a:r>
            <a:endParaRPr lang="en-US" altLang="ja-JP" sz="2400" dirty="0" smtClean="0">
              <a:solidFill>
                <a:srgbClr val="262626"/>
              </a:solidFill>
              <a:latin typeface="Avenir Medium"/>
              <a:ea typeface="ヒラギノ丸ゴ Pro W4"/>
            </a:endParaRPr>
          </a:p>
          <a:p>
            <a:r>
              <a:rPr lang="ja-JP" altLang="ja-JP" sz="2400" dirty="0">
                <a:solidFill>
                  <a:srgbClr val="262626"/>
                </a:solidFill>
                <a:latin typeface="Avenir Medium"/>
                <a:ea typeface="ヒラギノ丸ゴ Pro W4"/>
              </a:rPr>
              <a:t>　</a:t>
            </a:r>
            <a:r>
              <a:rPr lang="en-US" altLang="en-US"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a:t>
            </a:r>
            <a:r>
              <a:rPr lang="ja-JP" altLang="en-US" sz="2400" dirty="0" smtClean="0">
                <a:solidFill>
                  <a:srgbClr val="262626"/>
                </a:solidFill>
                <a:latin typeface="Avenir Medium"/>
                <a:ea typeface="ヒラギノ丸ゴ Pro W4"/>
              </a:rPr>
              <a:t>熱放射</a:t>
            </a:r>
            <a:r>
              <a:rPr lang="en-US" altLang="ja-JP" sz="2400" dirty="0" smtClean="0">
                <a:solidFill>
                  <a:srgbClr val="262626"/>
                </a:solidFill>
                <a:latin typeface="Avenir Medium"/>
                <a:ea typeface="ヒラギノ丸ゴ Pro W4"/>
              </a:rPr>
              <a:t>)</a:t>
            </a:r>
            <a:endParaRPr kumimoji="1" lang="ja-JP" altLang="en-US" sz="2400" dirty="0" smtClean="0">
              <a:solidFill>
                <a:srgbClr val="262626"/>
              </a:solidFill>
              <a:latin typeface="Avenir Medium"/>
              <a:ea typeface="ヒラギノ丸ゴ Pro W4"/>
            </a:endParaRPr>
          </a:p>
        </p:txBody>
      </p:sp>
    </p:spTree>
    <p:extLst>
      <p:ext uri="{BB962C8B-B14F-4D97-AF65-F5344CB8AC3E}">
        <p14:creationId xmlns:p14="http://schemas.microsoft.com/office/powerpoint/2010/main" val="190421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p:cNvSpPr/>
          <p:nvPr/>
        </p:nvSpPr>
        <p:spPr>
          <a:xfrm>
            <a:off x="4637568" y="5017586"/>
            <a:ext cx="4442205" cy="17155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4657889" y="3221439"/>
            <a:ext cx="4442205" cy="1715571"/>
          </a:xfrm>
          <a:prstGeom prst="rect">
            <a:avLst/>
          </a:prstGeom>
          <a:solidFill>
            <a:srgbClr val="FFFFFF"/>
          </a:soli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21" name="直線コネクタ 20"/>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9" name="図形グループ 18"/>
          <p:cNvGrpSpPr/>
          <p:nvPr/>
        </p:nvGrpSpPr>
        <p:grpSpPr>
          <a:xfrm>
            <a:off x="-489495" y="1781357"/>
            <a:ext cx="5219701" cy="4944103"/>
            <a:chOff x="-245404" y="332801"/>
            <a:chExt cx="5219701" cy="4944103"/>
          </a:xfrm>
        </p:grpSpPr>
        <p:grpSp>
          <p:nvGrpSpPr>
            <p:cNvPr id="17" name="図形グループ 16"/>
            <p:cNvGrpSpPr/>
            <p:nvPr/>
          </p:nvGrpSpPr>
          <p:grpSpPr>
            <a:xfrm>
              <a:off x="-86831" y="332801"/>
              <a:ext cx="5061128" cy="4944103"/>
              <a:chOff x="2130246" y="300521"/>
              <a:chExt cx="5061128" cy="4944103"/>
            </a:xfrm>
          </p:grpSpPr>
          <p:sp>
            <p:nvSpPr>
              <p:cNvPr id="27" name="フリーフォーム 26"/>
              <p:cNvSpPr/>
              <p:nvPr/>
            </p:nvSpPr>
            <p:spPr>
              <a:xfrm>
                <a:off x="3783476" y="2347121"/>
                <a:ext cx="795131" cy="1873379"/>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sp>
            <p:nvSpPr>
              <p:cNvPr id="28" name="フリーフォーム 27"/>
              <p:cNvSpPr/>
              <p:nvPr/>
            </p:nvSpPr>
            <p:spPr>
              <a:xfrm>
                <a:off x="2886745" y="1934498"/>
                <a:ext cx="1437861" cy="2438400"/>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sp>
            <p:nvSpPr>
              <p:cNvPr id="29" name="フリーフォーム 28"/>
              <p:cNvSpPr/>
              <p:nvPr/>
            </p:nvSpPr>
            <p:spPr>
              <a:xfrm>
                <a:off x="2130246" y="2194537"/>
                <a:ext cx="4660348" cy="2175565"/>
              </a:xfrm>
              <a:custGeom>
                <a:avLst/>
                <a:gdLst>
                  <a:gd name="connsiteX0" fmla="*/ 0 w 4174435"/>
                  <a:gd name="connsiteY0" fmla="*/ 1546087 h 2175565"/>
                  <a:gd name="connsiteX1" fmla="*/ 0 w 4174435"/>
                  <a:gd name="connsiteY1" fmla="*/ 1546087 h 2175565"/>
                  <a:gd name="connsiteX2" fmla="*/ 99392 w 4174435"/>
                  <a:gd name="connsiteY2" fmla="*/ 1512956 h 2175565"/>
                  <a:gd name="connsiteX3" fmla="*/ 2197653 w 4174435"/>
                  <a:gd name="connsiteY3" fmla="*/ 585304 h 2175565"/>
                  <a:gd name="connsiteX4" fmla="*/ 3357218 w 4174435"/>
                  <a:gd name="connsiteY4" fmla="*/ 66261 h 2175565"/>
                  <a:gd name="connsiteX5" fmla="*/ 3699566 w 4174435"/>
                  <a:gd name="connsiteY5" fmla="*/ 0 h 2175565"/>
                  <a:gd name="connsiteX6" fmla="*/ 3920435 w 4174435"/>
                  <a:gd name="connsiteY6" fmla="*/ 110434 h 2175565"/>
                  <a:gd name="connsiteX7" fmla="*/ 3997740 w 4174435"/>
                  <a:gd name="connsiteY7" fmla="*/ 452782 h 2175565"/>
                  <a:gd name="connsiteX8" fmla="*/ 4174435 w 4174435"/>
                  <a:gd name="connsiteY8" fmla="*/ 2175565 h 21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435" h="2175565">
                    <a:moveTo>
                      <a:pt x="0" y="1546087"/>
                    </a:moveTo>
                    <a:lnTo>
                      <a:pt x="0" y="1546087"/>
                    </a:lnTo>
                    <a:lnTo>
                      <a:pt x="99392" y="1512956"/>
                    </a:lnTo>
                    <a:lnTo>
                      <a:pt x="2197653" y="585304"/>
                    </a:lnTo>
                    <a:lnTo>
                      <a:pt x="3357218" y="66261"/>
                    </a:lnTo>
                    <a:lnTo>
                      <a:pt x="3699566" y="0"/>
                    </a:lnTo>
                    <a:lnTo>
                      <a:pt x="3920435" y="110434"/>
                    </a:lnTo>
                    <a:lnTo>
                      <a:pt x="3997740" y="452782"/>
                    </a:lnTo>
                    <a:lnTo>
                      <a:pt x="4174435" y="2175565"/>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cxnSp>
            <p:nvCxnSpPr>
              <p:cNvPr id="34" name="直線矢印コネクタ 33"/>
              <p:cNvCxnSpPr/>
              <p:nvPr/>
            </p:nvCxnSpPr>
            <p:spPr>
              <a:xfrm flipV="1">
                <a:off x="3058176" y="4588768"/>
                <a:ext cx="4133198" cy="7948"/>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3058172" y="1201615"/>
                <a:ext cx="4" cy="3429148"/>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957609" y="300521"/>
                <a:ext cx="825867" cy="461665"/>
              </a:xfrm>
              <a:prstGeom prst="rect">
                <a:avLst/>
              </a:prstGeom>
              <a:noFill/>
            </p:spPr>
            <p:txBody>
              <a:bodyPr wrap="none" rtlCol="0">
                <a:spAutoFit/>
              </a:bodyPr>
              <a:lstStyle/>
              <a:p>
                <a:r>
                  <a:rPr lang="en-US" altLang="ja-JP" sz="2400" dirty="0" err="1" smtClean="0">
                    <a:latin typeface="Avenir Medium"/>
                    <a:cs typeface="Avenir Medium"/>
                  </a:rPr>
                  <a:t>ν</a:t>
                </a:r>
                <a:r>
                  <a:rPr lang="en-US" altLang="ja-JP" sz="2400" dirty="0" smtClean="0">
                    <a:latin typeface="Avenir Medium"/>
                    <a:cs typeface="Avenir Medium"/>
                  </a:rPr>
                  <a:t> </a:t>
                </a:r>
                <a:r>
                  <a:rPr lang="en-US" altLang="ja-JP" sz="2400" i="1" dirty="0" smtClean="0">
                    <a:latin typeface="Avenir Medium"/>
                    <a:cs typeface="Avenir Medium"/>
                  </a:rPr>
                  <a:t>F</a:t>
                </a:r>
                <a:r>
                  <a:rPr lang="en-US" altLang="ja-JP" sz="2400" dirty="0" smtClean="0">
                    <a:latin typeface="Avenir Medium"/>
                    <a:cs typeface="Avenir Medium"/>
                  </a:rPr>
                  <a:t> </a:t>
                </a:r>
                <a:r>
                  <a:rPr lang="en-US" altLang="ja-JP" sz="2400" baseline="-25000" dirty="0" err="1" smtClean="0">
                    <a:latin typeface="Avenir Medium"/>
                    <a:cs typeface="Avenir Medium"/>
                  </a:rPr>
                  <a:t>ν</a:t>
                </a:r>
                <a:endParaRPr kumimoji="1" lang="ja-JP" altLang="en-US" sz="2400" baseline="-25000" dirty="0">
                  <a:latin typeface="Avenir Medium"/>
                  <a:cs typeface="Avenir Medium"/>
                </a:endParaRPr>
              </a:p>
            </p:txBody>
          </p:sp>
          <p:sp>
            <p:nvSpPr>
              <p:cNvPr id="37" name="テキスト ボックス 36"/>
              <p:cNvSpPr txBox="1"/>
              <p:nvPr/>
            </p:nvSpPr>
            <p:spPr>
              <a:xfrm>
                <a:off x="2908763" y="762186"/>
                <a:ext cx="976772" cy="461665"/>
              </a:xfrm>
              <a:prstGeom prst="rect">
                <a:avLst/>
              </a:prstGeom>
              <a:noFill/>
            </p:spPr>
            <p:txBody>
              <a:bodyPr wrap="none" rtlCol="0">
                <a:spAutoFit/>
              </a:bodyPr>
              <a:lstStyle/>
              <a:p>
                <a:r>
                  <a:rPr kumimoji="1" lang="en-US" altLang="ja-JP" sz="2400" dirty="0" smtClean="0">
                    <a:latin typeface="Avenir Medium"/>
                    <a:cs typeface="Avenir Medium"/>
                  </a:rPr>
                  <a:t>W/m</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38" name="テキスト ボックス 37"/>
              <p:cNvSpPr txBox="1"/>
              <p:nvPr/>
            </p:nvSpPr>
            <p:spPr>
              <a:xfrm>
                <a:off x="5045565" y="3526938"/>
                <a:ext cx="1723549" cy="830997"/>
              </a:xfrm>
              <a:prstGeom prst="rect">
                <a:avLst/>
              </a:prstGeom>
              <a:noFill/>
            </p:spPr>
            <p:txBody>
              <a:bodyPr wrap="none" rtlCol="0">
                <a:spAutoFit/>
              </a:bodyPr>
              <a:lstStyle/>
              <a:p>
                <a:r>
                  <a:rPr lang="ja-JP" altLang="en-US" sz="2400" dirty="0" smtClean="0">
                    <a:latin typeface="ヒラギノ丸ゴ Pro W4"/>
                    <a:ea typeface="ヒラギノ丸ゴ Pro W4"/>
                    <a:cs typeface="ヒラギノ丸ゴ Pro W4"/>
                  </a:rPr>
                  <a:t>磁気圏放射</a:t>
                </a:r>
                <a:r>
                  <a:rPr lang="en-US" altLang="ja-JP" sz="2400" dirty="0" smtClean="0">
                    <a:latin typeface="ヒラギノ丸ゴ Pro W4"/>
                    <a:ea typeface="ヒラギノ丸ゴ Pro W4"/>
                    <a:cs typeface="ヒラギノ丸ゴ Pro W4"/>
                  </a:rPr>
                  <a:t>  </a:t>
                </a:r>
              </a:p>
              <a:p>
                <a:r>
                  <a:rPr lang="en-US" altLang="ja-JP" sz="2400" dirty="0" smtClean="0">
                    <a:latin typeface="Avenir Medium"/>
                    <a:cs typeface="Avenir Medium"/>
                  </a:rPr>
                  <a:t>IC? sync?</a:t>
                </a:r>
                <a:endParaRPr kumimoji="1" lang="ja-JP" altLang="en-US" sz="2400" dirty="0">
                  <a:latin typeface="Avenir Medium"/>
                  <a:cs typeface="Avenir Medium"/>
                </a:endParaRPr>
              </a:p>
            </p:txBody>
          </p:sp>
          <p:sp>
            <p:nvSpPr>
              <p:cNvPr id="43" name="テキスト ボックス 42"/>
              <p:cNvSpPr txBox="1"/>
              <p:nvPr/>
            </p:nvSpPr>
            <p:spPr>
              <a:xfrm>
                <a:off x="3390777" y="1441318"/>
                <a:ext cx="1695836" cy="461665"/>
              </a:xfrm>
              <a:prstGeom prst="rect">
                <a:avLst/>
              </a:prstGeom>
              <a:noFill/>
            </p:spPr>
            <p:txBody>
              <a:bodyPr wrap="none" rtlCol="0">
                <a:spAutoFit/>
              </a:bodyPr>
              <a:lstStyle/>
              <a:p>
                <a:r>
                  <a:rPr lang="en-US" altLang="ja-JP" sz="2400" dirty="0" smtClean="0">
                    <a:latin typeface="Avenir Medium"/>
                    <a:cs typeface="Avenir Medium"/>
                  </a:rPr>
                  <a:t>Surface BB</a:t>
                </a:r>
                <a:endParaRPr kumimoji="1" lang="ja-JP" altLang="en-US" sz="2400" dirty="0">
                  <a:latin typeface="Avenir Medium"/>
                  <a:cs typeface="Avenir Medium"/>
                </a:endParaRPr>
              </a:p>
            </p:txBody>
          </p:sp>
          <p:sp>
            <p:nvSpPr>
              <p:cNvPr id="44" name="テキスト ボックス 43"/>
              <p:cNvSpPr txBox="1"/>
              <p:nvPr/>
            </p:nvSpPr>
            <p:spPr>
              <a:xfrm>
                <a:off x="4209199" y="1919265"/>
                <a:ext cx="1370819" cy="461665"/>
              </a:xfrm>
              <a:prstGeom prst="rect">
                <a:avLst/>
              </a:prstGeom>
              <a:noFill/>
            </p:spPr>
            <p:txBody>
              <a:bodyPr wrap="none" rtlCol="0">
                <a:spAutoFit/>
              </a:bodyPr>
              <a:lstStyle/>
              <a:p>
                <a:r>
                  <a:rPr lang="en-US" altLang="ja-JP" sz="2400" dirty="0" smtClean="0">
                    <a:latin typeface="Avenir Medium"/>
                    <a:cs typeface="Avenir Medium"/>
                  </a:rPr>
                  <a:t>Polar BB</a:t>
                </a:r>
                <a:endParaRPr kumimoji="1" lang="ja-JP" altLang="en-US" sz="2400" dirty="0">
                  <a:latin typeface="Avenir Medium"/>
                  <a:cs typeface="Avenir Medium"/>
                </a:endParaRPr>
              </a:p>
            </p:txBody>
          </p:sp>
          <p:sp>
            <p:nvSpPr>
              <p:cNvPr id="47" name="テキスト ボックス 46"/>
              <p:cNvSpPr txBox="1"/>
              <p:nvPr/>
            </p:nvSpPr>
            <p:spPr>
              <a:xfrm>
                <a:off x="3667509" y="4619721"/>
                <a:ext cx="231924" cy="461665"/>
              </a:xfrm>
              <a:prstGeom prst="rect">
                <a:avLst/>
              </a:prstGeom>
              <a:noFill/>
            </p:spPr>
            <p:txBody>
              <a:bodyPr wrap="square" rtlCol="0">
                <a:spAutoFit/>
              </a:bodyPr>
              <a:lstStyle/>
              <a:p>
                <a:r>
                  <a:rPr kumimoji="1" lang="en-US" altLang="ja-JP" sz="2400" dirty="0" smtClean="0">
                    <a:latin typeface="Avenir Medium"/>
                    <a:cs typeface="Avenir Medium"/>
                  </a:rPr>
                  <a:t>X</a:t>
                </a:r>
                <a:endParaRPr kumimoji="1" lang="ja-JP" altLang="en-US" sz="2400" dirty="0">
                  <a:latin typeface="Avenir Medium"/>
                  <a:cs typeface="Avenir Medium"/>
                </a:endParaRPr>
              </a:p>
            </p:txBody>
          </p:sp>
          <p:cxnSp>
            <p:nvCxnSpPr>
              <p:cNvPr id="48" name="直線コネクタ 47"/>
              <p:cNvCxnSpPr/>
              <p:nvPr/>
            </p:nvCxnSpPr>
            <p:spPr>
              <a:xfrm>
                <a:off x="5086613" y="4372899"/>
                <a:ext cx="0" cy="402887"/>
              </a:xfrm>
              <a:prstGeom prst="line">
                <a:avLst/>
              </a:prstGeom>
              <a:ln/>
            </p:spPr>
            <p:style>
              <a:lnRef idx="3">
                <a:schemeClr val="dk1"/>
              </a:lnRef>
              <a:fillRef idx="0">
                <a:schemeClr val="dk1"/>
              </a:fillRef>
              <a:effectRef idx="2">
                <a:schemeClr val="dk1"/>
              </a:effectRef>
              <a:fontRef idx="minor">
                <a:schemeClr val="tx1"/>
              </a:fontRef>
            </p:style>
          </p:cxnSp>
          <p:sp>
            <p:nvSpPr>
              <p:cNvPr id="49" name="テキスト ボックス 48"/>
              <p:cNvSpPr txBox="1"/>
              <p:nvPr/>
            </p:nvSpPr>
            <p:spPr>
              <a:xfrm>
                <a:off x="4692704" y="4782959"/>
                <a:ext cx="994524" cy="461665"/>
              </a:xfrm>
              <a:prstGeom prst="rect">
                <a:avLst/>
              </a:prstGeom>
              <a:noFill/>
            </p:spPr>
            <p:txBody>
              <a:bodyPr wrap="none" rtlCol="0">
                <a:spAutoFit/>
              </a:bodyPr>
              <a:lstStyle/>
              <a:p>
                <a:r>
                  <a:rPr kumimoji="1" lang="en-US" altLang="ja-JP" sz="2400" dirty="0" smtClean="0">
                    <a:latin typeface="Avenir Medium"/>
                    <a:cs typeface="Avenir Medium"/>
                  </a:rPr>
                  <a:t>2m</a:t>
                </a:r>
                <a:r>
                  <a:rPr kumimoji="1" lang="en-US" altLang="ja-JP" sz="2400" baseline="-25000" dirty="0" smtClean="0">
                    <a:latin typeface="Avenir Medium"/>
                    <a:cs typeface="Avenir Medium"/>
                  </a:rPr>
                  <a:t>e</a:t>
                </a:r>
                <a:r>
                  <a:rPr kumimoji="1" lang="en-US" altLang="ja-JP" sz="2400" dirty="0" smtClean="0">
                    <a:latin typeface="Avenir Medium"/>
                    <a:cs typeface="Avenir Medium"/>
                  </a:rPr>
                  <a:t>c</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50" name="テキスト ボックス 49"/>
              <p:cNvSpPr txBox="1"/>
              <p:nvPr/>
            </p:nvSpPr>
            <p:spPr>
              <a:xfrm>
                <a:off x="5974744" y="4544953"/>
                <a:ext cx="1216630" cy="461665"/>
              </a:xfrm>
              <a:prstGeom prst="rect">
                <a:avLst/>
              </a:prstGeom>
              <a:noFill/>
            </p:spPr>
            <p:txBody>
              <a:bodyPr wrap="none" rtlCol="0">
                <a:spAutoFit/>
              </a:bodyPr>
              <a:lstStyle/>
              <a:p>
                <a:r>
                  <a:rPr lang="en-US" altLang="ja-JP" sz="2400" dirty="0" smtClean="0">
                    <a:latin typeface="Avenir Medium"/>
                    <a:cs typeface="Avenir Medium"/>
                  </a:rPr>
                  <a:t>gamma</a:t>
                </a:r>
                <a:endParaRPr kumimoji="1" lang="ja-JP" altLang="en-US" sz="2400" dirty="0">
                  <a:latin typeface="Avenir Medium"/>
                  <a:cs typeface="Avenir Medium"/>
                </a:endParaRPr>
              </a:p>
            </p:txBody>
          </p:sp>
        </p:grpSp>
        <p:sp>
          <p:nvSpPr>
            <p:cNvPr id="18" name="正方形/長方形 17"/>
            <p:cNvSpPr/>
            <p:nvPr/>
          </p:nvSpPr>
          <p:spPr>
            <a:xfrm>
              <a:off x="-245404" y="2566998"/>
              <a:ext cx="1060191" cy="20960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grpSp>
      <p:sp>
        <p:nvSpPr>
          <p:cNvPr id="20" name="テキスト ボックス 19"/>
          <p:cNvSpPr txBox="1"/>
          <p:nvPr/>
        </p:nvSpPr>
        <p:spPr>
          <a:xfrm>
            <a:off x="268839" y="1319692"/>
            <a:ext cx="3570208" cy="461665"/>
          </a:xfrm>
          <a:prstGeom prst="rect">
            <a:avLst/>
          </a:prstGeom>
          <a:noFill/>
        </p:spPr>
        <p:txBody>
          <a:bodyPr wrap="none" rtlCol="0">
            <a:spAutoFit/>
          </a:bodyPr>
          <a:lstStyle/>
          <a:p>
            <a:r>
              <a:rPr kumimoji="1" lang="ja-JP" altLang="en-US" sz="2400" dirty="0" smtClean="0">
                <a:latin typeface="Avenir Medium"/>
                <a:ea typeface="ヒラギノ丸ゴ Pro W4"/>
              </a:rPr>
              <a:t>回転駆動型のスペクトル</a:t>
            </a:r>
          </a:p>
        </p:txBody>
      </p:sp>
      <p:sp>
        <p:nvSpPr>
          <p:cNvPr id="93" name="テキスト ボックス 92"/>
          <p:cNvSpPr txBox="1"/>
          <p:nvPr/>
        </p:nvSpPr>
        <p:spPr>
          <a:xfrm>
            <a:off x="3118850" y="4012481"/>
            <a:ext cx="1159292" cy="830997"/>
          </a:xfrm>
          <a:prstGeom prst="rect">
            <a:avLst/>
          </a:prstGeom>
          <a:noFill/>
        </p:spPr>
        <p:txBody>
          <a:bodyPr wrap="none" rtlCol="0">
            <a:spAutoFit/>
          </a:bodyPr>
          <a:lstStyle/>
          <a:p>
            <a:r>
              <a:rPr kumimoji="1" lang="en-US" altLang="ja-JP" sz="2400" dirty="0" err="1" smtClean="0">
                <a:latin typeface="Avenir Medium"/>
                <a:ea typeface="ヒラギノ丸ゴ Pro W4"/>
                <a:cs typeface="Avenir Medium"/>
              </a:rPr>
              <a:t>Cuf</a:t>
            </a:r>
            <a:r>
              <a:rPr kumimoji="1" lang="en-US" altLang="ja-JP" sz="2400" dirty="0" smtClean="0">
                <a:latin typeface="Avenir Medium"/>
                <a:ea typeface="ヒラギノ丸ゴ Pro W4"/>
                <a:cs typeface="Avenir Medium"/>
              </a:rPr>
              <a:t>-off</a:t>
            </a:r>
            <a:r>
              <a:rPr kumimoji="1" lang="ja-JP" altLang="en-US" sz="2400" dirty="0" smtClean="0">
                <a:latin typeface="Avenir Medium"/>
                <a:ea typeface="ヒラギノ丸ゴ Pro W4"/>
                <a:cs typeface="Avenir Medium"/>
              </a:rPr>
              <a:t> </a:t>
            </a:r>
            <a:endParaRPr kumimoji="1" lang="en-US" altLang="ja-JP" sz="2400" dirty="0" smtClean="0">
              <a:latin typeface="Avenir Medium"/>
              <a:ea typeface="ヒラギノ丸ゴ Pro W4"/>
              <a:cs typeface="Avenir Medium"/>
            </a:endParaRPr>
          </a:p>
          <a:p>
            <a:r>
              <a:rPr kumimoji="1" lang="en-US" altLang="ja-JP" sz="2400" dirty="0" smtClean="0">
                <a:latin typeface="Avenir Medium"/>
                <a:ea typeface="ヒラギノ丸ゴ Pro W4"/>
                <a:cs typeface="Avenir Medium"/>
              </a:rPr>
              <a:t>~</a:t>
            </a:r>
            <a:r>
              <a:rPr kumimoji="1" lang="en-US" altLang="ja-JP" sz="2400" dirty="0" err="1" smtClean="0">
                <a:latin typeface="Avenir Medium"/>
                <a:ea typeface="ヒラギノ丸ゴ Pro W4"/>
                <a:cs typeface="Avenir Medium"/>
              </a:rPr>
              <a:t>GeV</a:t>
            </a:r>
            <a:endParaRPr kumimoji="1" lang="ja-JP" altLang="en-US" sz="2400" dirty="0" smtClean="0">
              <a:latin typeface="Avenir Medium"/>
              <a:ea typeface="ヒラギノ丸ゴ Pro W4"/>
              <a:cs typeface="Avenir Medium"/>
            </a:endParaRPr>
          </a:p>
        </p:txBody>
      </p:sp>
      <p:sp>
        <p:nvSpPr>
          <p:cNvPr id="89" name="テキスト ボックス 88"/>
          <p:cNvSpPr txBox="1"/>
          <p:nvPr/>
        </p:nvSpPr>
        <p:spPr>
          <a:xfrm>
            <a:off x="4657889" y="1085368"/>
            <a:ext cx="4435311" cy="120032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 高い</a:t>
            </a:r>
            <a:r>
              <a:rPr lang="en-US" altLang="ja-JP" sz="2400" b="1" u="sng" dirty="0" smtClean="0">
                <a:solidFill>
                  <a:srgbClr val="262626"/>
                </a:solidFill>
                <a:latin typeface="Avenir Medium"/>
                <a:ea typeface="ヒラギノ丸ゴ Pro W4"/>
              </a:rPr>
              <a:t>X</a:t>
            </a:r>
            <a:r>
              <a:rPr lang="ja-JP" altLang="en-US" sz="2400" b="1" u="sng" dirty="0" smtClean="0">
                <a:solidFill>
                  <a:srgbClr val="262626"/>
                </a:solidFill>
                <a:latin typeface="Avenir Medium"/>
                <a:ea typeface="ヒラギノ丸ゴ Pro W4"/>
              </a:rPr>
              <a:t>線光度</a:t>
            </a:r>
            <a:endParaRPr lang="en-US" altLang="ja-JP" sz="2400" b="1" u="sng" dirty="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・熱的放射しかみえない</a:t>
            </a:r>
            <a:r>
              <a:rPr lang="en-US" altLang="ja-JP" sz="2400" dirty="0" smtClean="0">
                <a:solidFill>
                  <a:srgbClr val="262626"/>
                </a:solidFill>
                <a:latin typeface="Avenir Medium"/>
                <a:ea typeface="ヒラギノ丸ゴ Pro W4"/>
              </a:rPr>
              <a:t/>
            </a:r>
            <a:br>
              <a:rPr lang="en-US" altLang="ja-JP" sz="2400" dirty="0" smtClean="0">
                <a:solidFill>
                  <a:srgbClr val="262626"/>
                </a:solidFill>
                <a:latin typeface="Avenir Medium"/>
                <a:ea typeface="ヒラギノ丸ゴ Pro W4"/>
              </a:rPr>
            </a:br>
            <a:r>
              <a:rPr lang="ja-JP" altLang="en-US" sz="2400" dirty="0" smtClean="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0.08-0.18 </a:t>
            </a:r>
            <a:r>
              <a:rPr lang="en-US" altLang="ja-JP" sz="2400" dirty="0" err="1" smtClean="0">
                <a:solidFill>
                  <a:srgbClr val="262626"/>
                </a:solidFill>
                <a:latin typeface="Avenir Medium"/>
                <a:ea typeface="ヒラギノ丸ゴ Pro W4"/>
              </a:rPr>
              <a:t>keV</a:t>
            </a:r>
            <a:r>
              <a:rPr lang="en-US" altLang="ja-JP" sz="2400" dirty="0" smtClean="0">
                <a:solidFill>
                  <a:srgbClr val="262626"/>
                </a:solidFill>
                <a:latin typeface="Avenir Medium"/>
                <a:ea typeface="ヒラギノ丸ゴ Pro W4"/>
              </a:rPr>
              <a:t> </a:t>
            </a:r>
          </a:p>
        </p:txBody>
      </p:sp>
      <p:sp>
        <p:nvSpPr>
          <p:cNvPr id="90" name="テキスト ボックス 89"/>
          <p:cNvSpPr txBox="1"/>
          <p:nvPr/>
        </p:nvSpPr>
        <p:spPr>
          <a:xfrm>
            <a:off x="4657889" y="3263617"/>
            <a:ext cx="4442205" cy="1631216"/>
          </a:xfrm>
          <a:prstGeom prst="rect">
            <a:avLst/>
          </a:prstGeom>
          <a:noFill/>
          <a:ln w="28575" cmpd="sng">
            <a:noFill/>
          </a:ln>
        </p:spPr>
        <p:txBody>
          <a:bodyPr wrap="square" rtlCol="0">
            <a:spAutoFit/>
          </a:bodyPr>
          <a:lstStyle/>
          <a:p>
            <a:r>
              <a:rPr lang="ja-JP" altLang="en-US" sz="2400"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a:t>
            </a:r>
            <a:r>
              <a:rPr lang="en-US" altLang="ja-JP" sz="2400" b="1" u="sng" dirty="0" smtClean="0">
                <a:solidFill>
                  <a:srgbClr val="262626"/>
                </a:solidFill>
                <a:latin typeface="Avenir Medium"/>
                <a:ea typeface="ヒラギノ丸ゴ Pro W4"/>
              </a:rPr>
              <a:t> </a:t>
            </a:r>
            <a:r>
              <a:rPr lang="ja-JP" altLang="en-US" sz="2400" b="1" u="sng" dirty="0" smtClean="0">
                <a:solidFill>
                  <a:srgbClr val="262626"/>
                </a:solidFill>
                <a:latin typeface="Avenir Medium"/>
                <a:ea typeface="ヒラギノ丸ゴ Pro W4"/>
              </a:rPr>
              <a:t>軟ガンマ線パルサー</a:t>
            </a:r>
            <a:endParaRPr lang="en-US" altLang="ja-JP" sz="2400" b="1" u="sng" dirty="0" smtClean="0">
              <a:solidFill>
                <a:srgbClr val="262626"/>
              </a:solidFill>
              <a:latin typeface="Avenir Medium"/>
              <a:ea typeface="ヒラギノ丸ゴ Pro W4"/>
            </a:endParaRPr>
          </a:p>
          <a:p>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Cut-off</a:t>
            </a:r>
            <a:r>
              <a:rPr lang="ja-JP" altLang="en-US" sz="2400" dirty="0" smtClean="0">
                <a:solidFill>
                  <a:srgbClr val="262626"/>
                </a:solidFill>
                <a:latin typeface="Avenir Medium"/>
                <a:ea typeface="ヒラギノ丸ゴ Pro W4"/>
              </a:rPr>
              <a:t>が</a:t>
            </a:r>
            <a:r>
              <a:rPr lang="en-US" altLang="ja-JP" sz="2400" dirty="0" smtClean="0">
                <a:solidFill>
                  <a:srgbClr val="262626"/>
                </a:solidFill>
                <a:latin typeface="Avenir Medium"/>
                <a:ea typeface="ヒラギノ丸ゴ Pro W4"/>
              </a:rPr>
              <a:t>MeV</a:t>
            </a: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・ベキ関数</a:t>
            </a:r>
            <a:r>
              <a:rPr lang="en-US" altLang="ja-JP" sz="2400" dirty="0" smtClean="0">
                <a:solidFill>
                  <a:srgbClr val="262626"/>
                </a:solidFill>
                <a:latin typeface="Avenir Medium"/>
                <a:ea typeface="ヒラギノ丸ゴ Pro W4"/>
              </a:rPr>
              <a:t> Γ1.2-1.4</a:t>
            </a:r>
            <a:r>
              <a:rPr lang="en-US" altLang="ja-JP" sz="1400" dirty="0" smtClean="0">
                <a:solidFill>
                  <a:srgbClr val="262626"/>
                </a:solidFill>
                <a:latin typeface="Avenir Medium"/>
                <a:ea typeface="ヒラギノ丸ゴ Pro W4"/>
              </a:rPr>
              <a:t/>
            </a:r>
            <a:br>
              <a:rPr lang="en-US" altLang="ja-JP" sz="1400" dirty="0" smtClean="0">
                <a:solidFill>
                  <a:srgbClr val="262626"/>
                </a:solidFill>
                <a:latin typeface="Avenir Medium"/>
                <a:ea typeface="ヒラギノ丸ゴ Pro W4"/>
              </a:rPr>
            </a:br>
            <a:r>
              <a:rPr lang="en-US" altLang="ja-JP" sz="1400" dirty="0" smtClean="0">
                <a:solidFill>
                  <a:srgbClr val="262626"/>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(B1509-58/1.4, J1640-4012/1.3,    </a:t>
            </a:r>
          </a:p>
          <a:p>
            <a:r>
              <a:rPr lang="en-US" altLang="ja-JP" sz="1400" dirty="0">
                <a:solidFill>
                  <a:schemeClr val="bg1">
                    <a:lumMod val="65000"/>
                  </a:schemeClr>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J1846-0258/1.3,J1930+1852/1.2)</a:t>
            </a:r>
          </a:p>
        </p:txBody>
      </p:sp>
      <p:sp>
        <p:nvSpPr>
          <p:cNvPr id="92" name="テキスト ボックス 91"/>
          <p:cNvSpPr txBox="1"/>
          <p:nvPr/>
        </p:nvSpPr>
        <p:spPr>
          <a:xfrm>
            <a:off x="4613558" y="4997971"/>
            <a:ext cx="4486535" cy="1785104"/>
          </a:xfrm>
          <a:prstGeom prst="rect">
            <a:avLst/>
          </a:prstGeom>
          <a:noFill/>
          <a:ln w="28575" cmpd="sng">
            <a:noFill/>
          </a:ln>
        </p:spPr>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ガンマ線パルサー</a:t>
            </a:r>
            <a:endParaRPr lang="en-US" altLang="ja-JP" sz="2400" b="1" u="sng" dirty="0" smtClean="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Fermi/LAT</a:t>
            </a:r>
            <a:r>
              <a:rPr lang="ja-JP" altLang="en-US" sz="2400" dirty="0" smtClean="0">
                <a:solidFill>
                  <a:srgbClr val="262626"/>
                </a:solidFill>
                <a:latin typeface="Avenir Medium"/>
                <a:ea typeface="ヒラギノ丸ゴ Pro W4"/>
              </a:rPr>
              <a:t>で観測</a:t>
            </a:r>
            <a:endParaRPr lang="en-US" altLang="ja-JP" sz="2400" dirty="0">
              <a:solidFill>
                <a:srgbClr val="262626"/>
              </a:solidFill>
              <a:latin typeface="Avenir Medium"/>
              <a:ea typeface="ヒラギノ丸ゴ Pro W4"/>
            </a:endParaRPr>
          </a:p>
          <a:p>
            <a:r>
              <a:rPr lang="ja-JP" altLang="en-US" sz="2400" dirty="0" smtClean="0">
                <a:solidFill>
                  <a:srgbClr val="262626"/>
                </a:solidFill>
                <a:latin typeface="Avenir Medium"/>
                <a:ea typeface="ヒラギノ丸ゴ Pro W4"/>
              </a:rPr>
              <a:t>　・べき関数</a:t>
            </a:r>
            <a:r>
              <a:rPr lang="en-US" altLang="ja-JP" sz="2400" dirty="0" smtClean="0">
                <a:solidFill>
                  <a:srgbClr val="262626"/>
                </a:solidFill>
                <a:latin typeface="Avenir Medium"/>
                <a:ea typeface="ヒラギノ丸ゴ Pro W4"/>
              </a:rPr>
              <a:t> Γ1.3-2.1</a:t>
            </a:r>
            <a:br>
              <a:rPr lang="en-US" altLang="ja-JP" sz="2400" dirty="0" smtClean="0">
                <a:solidFill>
                  <a:srgbClr val="262626"/>
                </a:solidFill>
                <a:latin typeface="Avenir Medium"/>
                <a:ea typeface="ヒラギノ丸ゴ Pro W4"/>
              </a:rPr>
            </a:br>
            <a:r>
              <a:rPr lang="en-US" altLang="ja-JP" sz="1400" dirty="0" smtClean="0">
                <a:solidFill>
                  <a:schemeClr val="bg1">
                    <a:lumMod val="65000"/>
                  </a:schemeClr>
                </a:solidFill>
                <a:latin typeface="Avenir Medium"/>
                <a:ea typeface="ヒラギノ丸ゴ Pro W4"/>
              </a:rPr>
              <a:t>      </a:t>
            </a:r>
            <a:r>
              <a:rPr lang="ja-JP" altLang="en-US" sz="1400" dirty="0" smtClean="0">
                <a:solidFill>
                  <a:schemeClr val="bg1">
                    <a:lumMod val="65000"/>
                  </a:schemeClr>
                </a:solidFill>
                <a:latin typeface="Avenir Medium"/>
                <a:ea typeface="ヒラギノ丸ゴ Pro W4"/>
              </a:rPr>
              <a:t>　　</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γ</a:t>
            </a:r>
            <a:r>
              <a:rPr lang="en-US" altLang="ja-JP" sz="2400" dirty="0" smtClean="0">
                <a:solidFill>
                  <a:srgbClr val="262626"/>
                </a:solidFill>
                <a:latin typeface="Avenir Medium"/>
                <a:ea typeface="ヒラギノ丸ゴ Pro W4"/>
              </a:rPr>
              <a:t>/</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rot</a:t>
            </a:r>
            <a:r>
              <a:rPr lang="en-US" altLang="ja-JP" sz="2400" dirty="0" smtClean="0">
                <a:solidFill>
                  <a:srgbClr val="262626"/>
                </a:solidFill>
                <a:latin typeface="Avenir Medium"/>
                <a:ea typeface="ヒラギノ丸ゴ Pro W4"/>
              </a:rPr>
              <a:t>= -0.68, -1.84, -0.59</a:t>
            </a:r>
          </a:p>
          <a:p>
            <a:r>
              <a:rPr lang="en-US" altLang="ja-JP" sz="1400" dirty="0" smtClean="0">
                <a:solidFill>
                  <a:schemeClr val="bg1">
                    <a:lumMod val="65000"/>
                  </a:schemeClr>
                </a:solidFill>
                <a:latin typeface="Avenir Medium"/>
                <a:ea typeface="ヒラギノ丸ゴ Pro W4"/>
              </a:rPr>
              <a:t>             (J0007/1.3, J1124/1.7, J1119/2.1)</a:t>
            </a:r>
            <a:endParaRPr lang="en-US" altLang="ja-JP" sz="1400" dirty="0">
              <a:solidFill>
                <a:srgbClr val="262626"/>
              </a:solidFill>
              <a:latin typeface="Avenir Medium"/>
              <a:ea typeface="ヒラギノ丸ゴ Pro W4"/>
            </a:endParaRPr>
          </a:p>
        </p:txBody>
      </p:sp>
      <p:sp>
        <p:nvSpPr>
          <p:cNvPr id="96" name="テキスト ボックス 95"/>
          <p:cNvSpPr txBox="1"/>
          <p:nvPr/>
        </p:nvSpPr>
        <p:spPr>
          <a:xfrm>
            <a:off x="4664783" y="2325274"/>
            <a:ext cx="4414990" cy="830997"/>
          </a:xfrm>
          <a:prstGeom prst="rect">
            <a:avLst/>
          </a:prstGeom>
          <a:noFill/>
          <a:ln w="19050" cmpd="sng">
            <a:solidFill>
              <a:schemeClr val="bg1">
                <a:lumMod val="50000"/>
              </a:schemeClr>
            </a:solidFill>
          </a:ln>
        </p:spPr>
        <p:txBody>
          <a:bodyPr wrap="square" rtlCol="0">
            <a:spAutoFit/>
          </a:bodyPr>
          <a:lstStyle/>
          <a:p>
            <a:r>
              <a:rPr kumimoji="1" lang="en-US" altLang="ja-JP" sz="2400" u="sng" dirty="0" smtClean="0">
                <a:latin typeface="Avenir Medium"/>
                <a:ea typeface="ヒラギノ丸ゴ Pro W4"/>
              </a:rPr>
              <a:t>● </a:t>
            </a:r>
            <a:r>
              <a:rPr kumimoji="1" lang="ja-JP" altLang="en-US" sz="2400" u="sng" dirty="0" smtClean="0">
                <a:latin typeface="Avenir Medium"/>
                <a:ea typeface="ヒラギノ丸ゴ Pro W4"/>
              </a:rPr>
              <a:t>熱放射をもつパルサー</a:t>
            </a:r>
            <a:endParaRPr kumimoji="1" lang="en-US" altLang="ja-JP" sz="2400" u="sng" dirty="0" smtClean="0">
              <a:latin typeface="Avenir Medium"/>
              <a:ea typeface="ヒラギノ丸ゴ Pro W4"/>
            </a:endParaRPr>
          </a:p>
          <a:p>
            <a:r>
              <a:rPr lang="en-US" altLang="ja-JP" sz="2400" dirty="0">
                <a:latin typeface="Avenir Medium"/>
                <a:ea typeface="ヒラギノ丸ゴ Pro W4"/>
              </a:rPr>
              <a:t> </a:t>
            </a:r>
            <a:r>
              <a:rPr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0.13keV  0.3keV </a:t>
            </a:r>
            <a:endParaRPr kumimoji="1" lang="ja-JP" altLang="en-US" sz="2400" dirty="0" smtClean="0">
              <a:latin typeface="Avenir Medium"/>
              <a:ea typeface="ヒラギノ丸ゴ Pro W4"/>
            </a:endParaRPr>
          </a:p>
        </p:txBody>
      </p:sp>
    </p:spTree>
    <p:extLst>
      <p:ext uri="{BB962C8B-B14F-4D97-AF65-F5344CB8AC3E}">
        <p14:creationId xmlns:p14="http://schemas.microsoft.com/office/powerpoint/2010/main" val="171686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p:cNvSpPr/>
          <p:nvPr/>
        </p:nvSpPr>
        <p:spPr>
          <a:xfrm>
            <a:off x="4637568" y="5017586"/>
            <a:ext cx="4442205" cy="17155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4657889" y="3221439"/>
            <a:ext cx="4442205" cy="1715571"/>
          </a:xfrm>
          <a:prstGeom prst="rect">
            <a:avLst/>
          </a:prstGeom>
          <a:solidFill>
            <a:srgbClr val="FFFFFF"/>
          </a:soli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21" name="直線コネクタ 20"/>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9" name="図形グループ 18"/>
          <p:cNvGrpSpPr/>
          <p:nvPr/>
        </p:nvGrpSpPr>
        <p:grpSpPr>
          <a:xfrm>
            <a:off x="-489495" y="1781357"/>
            <a:ext cx="5219701" cy="4944103"/>
            <a:chOff x="-245404" y="332801"/>
            <a:chExt cx="5219701" cy="4944103"/>
          </a:xfrm>
        </p:grpSpPr>
        <p:grpSp>
          <p:nvGrpSpPr>
            <p:cNvPr id="17" name="図形グループ 16"/>
            <p:cNvGrpSpPr/>
            <p:nvPr/>
          </p:nvGrpSpPr>
          <p:grpSpPr>
            <a:xfrm>
              <a:off x="-86831" y="332801"/>
              <a:ext cx="5061128" cy="4944103"/>
              <a:chOff x="2130246" y="300521"/>
              <a:chExt cx="5061128" cy="4944103"/>
            </a:xfrm>
          </p:grpSpPr>
          <p:sp>
            <p:nvSpPr>
              <p:cNvPr id="29" name="フリーフォーム 28"/>
              <p:cNvSpPr/>
              <p:nvPr/>
            </p:nvSpPr>
            <p:spPr>
              <a:xfrm>
                <a:off x="2130246" y="2194537"/>
                <a:ext cx="4660348" cy="2175565"/>
              </a:xfrm>
              <a:custGeom>
                <a:avLst/>
                <a:gdLst>
                  <a:gd name="connsiteX0" fmla="*/ 0 w 4174435"/>
                  <a:gd name="connsiteY0" fmla="*/ 1546087 h 2175565"/>
                  <a:gd name="connsiteX1" fmla="*/ 0 w 4174435"/>
                  <a:gd name="connsiteY1" fmla="*/ 1546087 h 2175565"/>
                  <a:gd name="connsiteX2" fmla="*/ 99392 w 4174435"/>
                  <a:gd name="connsiteY2" fmla="*/ 1512956 h 2175565"/>
                  <a:gd name="connsiteX3" fmla="*/ 2197653 w 4174435"/>
                  <a:gd name="connsiteY3" fmla="*/ 585304 h 2175565"/>
                  <a:gd name="connsiteX4" fmla="*/ 3357218 w 4174435"/>
                  <a:gd name="connsiteY4" fmla="*/ 66261 h 2175565"/>
                  <a:gd name="connsiteX5" fmla="*/ 3699566 w 4174435"/>
                  <a:gd name="connsiteY5" fmla="*/ 0 h 2175565"/>
                  <a:gd name="connsiteX6" fmla="*/ 3920435 w 4174435"/>
                  <a:gd name="connsiteY6" fmla="*/ 110434 h 2175565"/>
                  <a:gd name="connsiteX7" fmla="*/ 3997740 w 4174435"/>
                  <a:gd name="connsiteY7" fmla="*/ 452782 h 2175565"/>
                  <a:gd name="connsiteX8" fmla="*/ 4174435 w 4174435"/>
                  <a:gd name="connsiteY8" fmla="*/ 2175565 h 21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435" h="2175565">
                    <a:moveTo>
                      <a:pt x="0" y="1546087"/>
                    </a:moveTo>
                    <a:lnTo>
                      <a:pt x="0" y="1546087"/>
                    </a:lnTo>
                    <a:lnTo>
                      <a:pt x="99392" y="1512956"/>
                    </a:lnTo>
                    <a:lnTo>
                      <a:pt x="2197653" y="585304"/>
                    </a:lnTo>
                    <a:lnTo>
                      <a:pt x="3357218" y="66261"/>
                    </a:lnTo>
                    <a:lnTo>
                      <a:pt x="3699566" y="0"/>
                    </a:lnTo>
                    <a:lnTo>
                      <a:pt x="3920435" y="110434"/>
                    </a:lnTo>
                    <a:lnTo>
                      <a:pt x="3997740" y="452782"/>
                    </a:lnTo>
                    <a:lnTo>
                      <a:pt x="4174435" y="2175565"/>
                    </a:lnTo>
                  </a:path>
                </a:pathLst>
              </a:custGeom>
              <a:ln w="57150" cmpd="sng">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cxnSp>
            <p:nvCxnSpPr>
              <p:cNvPr id="34" name="直線矢印コネクタ 33"/>
              <p:cNvCxnSpPr/>
              <p:nvPr/>
            </p:nvCxnSpPr>
            <p:spPr>
              <a:xfrm flipV="1">
                <a:off x="3058176" y="4588768"/>
                <a:ext cx="4133198" cy="7948"/>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3058172" y="1201615"/>
                <a:ext cx="4" cy="3429148"/>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957609" y="300521"/>
                <a:ext cx="825867" cy="461665"/>
              </a:xfrm>
              <a:prstGeom prst="rect">
                <a:avLst/>
              </a:prstGeom>
              <a:noFill/>
            </p:spPr>
            <p:txBody>
              <a:bodyPr wrap="none" rtlCol="0">
                <a:spAutoFit/>
              </a:bodyPr>
              <a:lstStyle/>
              <a:p>
                <a:r>
                  <a:rPr lang="en-US" altLang="ja-JP" sz="2400" dirty="0" err="1" smtClean="0">
                    <a:latin typeface="Avenir Medium"/>
                    <a:cs typeface="Avenir Medium"/>
                  </a:rPr>
                  <a:t>ν</a:t>
                </a:r>
                <a:r>
                  <a:rPr lang="en-US" altLang="ja-JP" sz="2400" dirty="0" smtClean="0">
                    <a:latin typeface="Avenir Medium"/>
                    <a:cs typeface="Avenir Medium"/>
                  </a:rPr>
                  <a:t> </a:t>
                </a:r>
                <a:r>
                  <a:rPr lang="en-US" altLang="ja-JP" sz="2400" i="1" dirty="0" smtClean="0">
                    <a:latin typeface="Avenir Medium"/>
                    <a:cs typeface="Avenir Medium"/>
                  </a:rPr>
                  <a:t>F</a:t>
                </a:r>
                <a:r>
                  <a:rPr lang="en-US" altLang="ja-JP" sz="2400" dirty="0" smtClean="0">
                    <a:latin typeface="Avenir Medium"/>
                    <a:cs typeface="Avenir Medium"/>
                  </a:rPr>
                  <a:t> </a:t>
                </a:r>
                <a:r>
                  <a:rPr lang="en-US" altLang="ja-JP" sz="2400" baseline="-25000" dirty="0" err="1" smtClean="0">
                    <a:latin typeface="Avenir Medium"/>
                    <a:cs typeface="Avenir Medium"/>
                  </a:rPr>
                  <a:t>ν</a:t>
                </a:r>
                <a:endParaRPr kumimoji="1" lang="ja-JP" altLang="en-US" sz="2400" baseline="-25000" dirty="0">
                  <a:latin typeface="Avenir Medium"/>
                  <a:cs typeface="Avenir Medium"/>
                </a:endParaRPr>
              </a:p>
            </p:txBody>
          </p:sp>
          <p:sp>
            <p:nvSpPr>
              <p:cNvPr id="37" name="テキスト ボックス 36"/>
              <p:cNvSpPr txBox="1"/>
              <p:nvPr/>
            </p:nvSpPr>
            <p:spPr>
              <a:xfrm>
                <a:off x="2908763" y="762186"/>
                <a:ext cx="976772" cy="461665"/>
              </a:xfrm>
              <a:prstGeom prst="rect">
                <a:avLst/>
              </a:prstGeom>
              <a:noFill/>
            </p:spPr>
            <p:txBody>
              <a:bodyPr wrap="none" rtlCol="0">
                <a:spAutoFit/>
              </a:bodyPr>
              <a:lstStyle/>
              <a:p>
                <a:r>
                  <a:rPr kumimoji="1" lang="en-US" altLang="ja-JP" sz="2400" dirty="0" smtClean="0">
                    <a:latin typeface="Avenir Medium"/>
                    <a:cs typeface="Avenir Medium"/>
                  </a:rPr>
                  <a:t>W/m</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43" name="テキスト ボックス 42"/>
              <p:cNvSpPr txBox="1"/>
              <p:nvPr/>
            </p:nvSpPr>
            <p:spPr>
              <a:xfrm>
                <a:off x="4120246" y="1093900"/>
                <a:ext cx="572458" cy="461665"/>
              </a:xfrm>
              <a:prstGeom prst="rect">
                <a:avLst/>
              </a:prstGeom>
              <a:noFill/>
            </p:spPr>
            <p:txBody>
              <a:bodyPr wrap="none" rtlCol="0">
                <a:spAutoFit/>
              </a:bodyPr>
              <a:lstStyle/>
              <a:p>
                <a:r>
                  <a:rPr lang="en-US" altLang="ja-JP" sz="2400" dirty="0" smtClean="0">
                    <a:latin typeface="Avenir Medium"/>
                    <a:cs typeface="Avenir Medium"/>
                  </a:rPr>
                  <a:t>BB</a:t>
                </a:r>
                <a:endParaRPr kumimoji="1" lang="ja-JP" altLang="en-US" sz="2400" dirty="0">
                  <a:latin typeface="Avenir Medium"/>
                  <a:cs typeface="Avenir Medium"/>
                </a:endParaRPr>
              </a:p>
            </p:txBody>
          </p:sp>
          <p:sp>
            <p:nvSpPr>
              <p:cNvPr id="47" name="テキスト ボックス 46"/>
              <p:cNvSpPr txBox="1"/>
              <p:nvPr/>
            </p:nvSpPr>
            <p:spPr>
              <a:xfrm>
                <a:off x="3667509" y="4619721"/>
                <a:ext cx="231924" cy="461665"/>
              </a:xfrm>
              <a:prstGeom prst="rect">
                <a:avLst/>
              </a:prstGeom>
              <a:noFill/>
            </p:spPr>
            <p:txBody>
              <a:bodyPr wrap="square" rtlCol="0">
                <a:spAutoFit/>
              </a:bodyPr>
              <a:lstStyle/>
              <a:p>
                <a:r>
                  <a:rPr kumimoji="1" lang="en-US" altLang="ja-JP" sz="2400" dirty="0" smtClean="0">
                    <a:latin typeface="Avenir Medium"/>
                    <a:cs typeface="Avenir Medium"/>
                  </a:rPr>
                  <a:t>X</a:t>
                </a:r>
                <a:endParaRPr kumimoji="1" lang="ja-JP" altLang="en-US" sz="2400" dirty="0">
                  <a:latin typeface="Avenir Medium"/>
                  <a:cs typeface="Avenir Medium"/>
                </a:endParaRPr>
              </a:p>
            </p:txBody>
          </p:sp>
          <p:cxnSp>
            <p:nvCxnSpPr>
              <p:cNvPr id="48" name="直線コネクタ 47"/>
              <p:cNvCxnSpPr/>
              <p:nvPr/>
            </p:nvCxnSpPr>
            <p:spPr>
              <a:xfrm>
                <a:off x="5086613" y="4372899"/>
                <a:ext cx="0" cy="402887"/>
              </a:xfrm>
              <a:prstGeom prst="line">
                <a:avLst/>
              </a:prstGeom>
              <a:ln/>
            </p:spPr>
            <p:style>
              <a:lnRef idx="3">
                <a:schemeClr val="dk1"/>
              </a:lnRef>
              <a:fillRef idx="0">
                <a:schemeClr val="dk1"/>
              </a:fillRef>
              <a:effectRef idx="2">
                <a:schemeClr val="dk1"/>
              </a:effectRef>
              <a:fontRef idx="minor">
                <a:schemeClr val="tx1"/>
              </a:fontRef>
            </p:style>
          </p:cxnSp>
          <p:sp>
            <p:nvSpPr>
              <p:cNvPr id="49" name="テキスト ボックス 48"/>
              <p:cNvSpPr txBox="1"/>
              <p:nvPr/>
            </p:nvSpPr>
            <p:spPr>
              <a:xfrm>
                <a:off x="4692704" y="4782959"/>
                <a:ext cx="994524" cy="461665"/>
              </a:xfrm>
              <a:prstGeom prst="rect">
                <a:avLst/>
              </a:prstGeom>
              <a:noFill/>
            </p:spPr>
            <p:txBody>
              <a:bodyPr wrap="none" rtlCol="0">
                <a:spAutoFit/>
              </a:bodyPr>
              <a:lstStyle/>
              <a:p>
                <a:r>
                  <a:rPr kumimoji="1" lang="en-US" altLang="ja-JP" sz="2400" dirty="0" smtClean="0">
                    <a:latin typeface="Avenir Medium"/>
                    <a:cs typeface="Avenir Medium"/>
                  </a:rPr>
                  <a:t>2m</a:t>
                </a:r>
                <a:r>
                  <a:rPr kumimoji="1" lang="en-US" altLang="ja-JP" sz="2400" baseline="-25000" dirty="0" smtClean="0">
                    <a:latin typeface="Avenir Medium"/>
                    <a:cs typeface="Avenir Medium"/>
                  </a:rPr>
                  <a:t>e</a:t>
                </a:r>
                <a:r>
                  <a:rPr kumimoji="1" lang="en-US" altLang="ja-JP" sz="2400" dirty="0" smtClean="0">
                    <a:latin typeface="Avenir Medium"/>
                    <a:cs typeface="Avenir Medium"/>
                  </a:rPr>
                  <a:t>c</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50" name="テキスト ボックス 49"/>
              <p:cNvSpPr txBox="1"/>
              <p:nvPr/>
            </p:nvSpPr>
            <p:spPr>
              <a:xfrm>
                <a:off x="5974744" y="4544953"/>
                <a:ext cx="1216630" cy="461665"/>
              </a:xfrm>
              <a:prstGeom prst="rect">
                <a:avLst/>
              </a:prstGeom>
              <a:noFill/>
            </p:spPr>
            <p:txBody>
              <a:bodyPr wrap="none" rtlCol="0">
                <a:spAutoFit/>
              </a:bodyPr>
              <a:lstStyle/>
              <a:p>
                <a:r>
                  <a:rPr lang="en-US" altLang="ja-JP" sz="2400" dirty="0" smtClean="0">
                    <a:latin typeface="Avenir Medium"/>
                    <a:cs typeface="Avenir Medium"/>
                  </a:rPr>
                  <a:t>gamma</a:t>
                </a:r>
                <a:endParaRPr kumimoji="1" lang="ja-JP" altLang="en-US" sz="2400" dirty="0">
                  <a:latin typeface="Avenir Medium"/>
                  <a:cs typeface="Avenir Medium"/>
                </a:endParaRPr>
              </a:p>
            </p:txBody>
          </p:sp>
        </p:grpSp>
        <p:sp>
          <p:nvSpPr>
            <p:cNvPr id="18" name="正方形/長方形 17"/>
            <p:cNvSpPr/>
            <p:nvPr/>
          </p:nvSpPr>
          <p:spPr>
            <a:xfrm>
              <a:off x="-245404" y="2566998"/>
              <a:ext cx="1060191" cy="20960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grpSp>
      <p:sp>
        <p:nvSpPr>
          <p:cNvPr id="20" name="テキスト ボックス 19"/>
          <p:cNvSpPr txBox="1"/>
          <p:nvPr/>
        </p:nvSpPr>
        <p:spPr>
          <a:xfrm>
            <a:off x="268839" y="1319692"/>
            <a:ext cx="4504921" cy="461665"/>
          </a:xfrm>
          <a:prstGeom prst="rect">
            <a:avLst/>
          </a:prstGeom>
          <a:noFill/>
        </p:spPr>
        <p:txBody>
          <a:bodyPr wrap="none" rtlCol="0">
            <a:spAutoFit/>
          </a:bodyPr>
          <a:lstStyle/>
          <a:p>
            <a:r>
              <a:rPr kumimoji="1" lang="ja-JP" altLang="en-US" sz="2400" dirty="0" smtClean="0">
                <a:latin typeface="Avenir Medium"/>
                <a:ea typeface="ヒラギノ丸ゴ Pro W4"/>
              </a:rPr>
              <a:t>高い</a:t>
            </a:r>
            <a:r>
              <a:rPr kumimoji="1" lang="en-US" altLang="ja-JP" sz="2400" dirty="0" smtClean="0">
                <a:latin typeface="Avenir Medium"/>
                <a:ea typeface="ヒラギノ丸ゴ Pro W4"/>
              </a:rPr>
              <a:t>X</a:t>
            </a:r>
            <a:r>
              <a:rPr kumimoji="1" lang="ja-JP" altLang="en-US" sz="2400" dirty="0" smtClean="0">
                <a:latin typeface="Avenir Medium"/>
                <a:ea typeface="ヒラギノ丸ゴ Pro W4"/>
              </a:rPr>
              <a:t>線光度</a:t>
            </a:r>
            <a:r>
              <a:rPr kumimoji="1" lang="en-US" altLang="ja-JP" sz="2400" dirty="0" smtClean="0">
                <a:latin typeface="Avenir Medium"/>
                <a:ea typeface="ヒラギノ丸ゴ Pro W4"/>
              </a:rPr>
              <a:t>/</a:t>
            </a:r>
            <a:r>
              <a:rPr kumimoji="1" lang="ja-JP" altLang="en-US" sz="2400" dirty="0" smtClean="0">
                <a:latin typeface="Avenir Medium"/>
                <a:ea typeface="ヒラギノ丸ゴ Pro W4"/>
              </a:rPr>
              <a:t>熱放射スペクトル</a:t>
            </a:r>
          </a:p>
        </p:txBody>
      </p:sp>
      <p:sp>
        <p:nvSpPr>
          <p:cNvPr id="89" name="テキスト ボックス 88"/>
          <p:cNvSpPr txBox="1"/>
          <p:nvPr/>
        </p:nvSpPr>
        <p:spPr>
          <a:xfrm>
            <a:off x="4657889" y="1085368"/>
            <a:ext cx="4435311" cy="120032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 高い</a:t>
            </a:r>
            <a:r>
              <a:rPr lang="en-US" altLang="ja-JP" sz="2400" b="1" u="sng" dirty="0" smtClean="0">
                <a:solidFill>
                  <a:srgbClr val="262626"/>
                </a:solidFill>
                <a:latin typeface="Avenir Medium"/>
                <a:ea typeface="ヒラギノ丸ゴ Pro W4"/>
              </a:rPr>
              <a:t>X</a:t>
            </a:r>
            <a:r>
              <a:rPr lang="ja-JP" altLang="en-US" sz="2400" b="1" u="sng" dirty="0" smtClean="0">
                <a:solidFill>
                  <a:srgbClr val="262626"/>
                </a:solidFill>
                <a:latin typeface="Avenir Medium"/>
                <a:ea typeface="ヒラギノ丸ゴ Pro W4"/>
              </a:rPr>
              <a:t>線光度</a:t>
            </a:r>
            <a:endParaRPr lang="en-US" altLang="ja-JP" sz="2400" b="1" u="sng" dirty="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・熱的放射しかみえない</a:t>
            </a:r>
            <a:r>
              <a:rPr lang="en-US" altLang="ja-JP" sz="2400" dirty="0" smtClean="0">
                <a:solidFill>
                  <a:srgbClr val="262626"/>
                </a:solidFill>
                <a:latin typeface="Avenir Medium"/>
                <a:ea typeface="ヒラギノ丸ゴ Pro W4"/>
              </a:rPr>
              <a:t/>
            </a:r>
            <a:br>
              <a:rPr lang="en-US" altLang="ja-JP" sz="2400" dirty="0" smtClean="0">
                <a:solidFill>
                  <a:srgbClr val="262626"/>
                </a:solidFill>
                <a:latin typeface="Avenir Medium"/>
                <a:ea typeface="ヒラギノ丸ゴ Pro W4"/>
              </a:rPr>
            </a:br>
            <a:r>
              <a:rPr lang="ja-JP" altLang="en-US" sz="2400" dirty="0" smtClean="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0.08-0.18 </a:t>
            </a:r>
            <a:r>
              <a:rPr lang="en-US" altLang="ja-JP" sz="2400" dirty="0" err="1" smtClean="0">
                <a:solidFill>
                  <a:srgbClr val="262626"/>
                </a:solidFill>
                <a:latin typeface="Avenir Medium"/>
                <a:ea typeface="ヒラギノ丸ゴ Pro W4"/>
              </a:rPr>
              <a:t>keV</a:t>
            </a:r>
            <a:r>
              <a:rPr lang="en-US" altLang="ja-JP" sz="2400" dirty="0" smtClean="0">
                <a:solidFill>
                  <a:srgbClr val="262626"/>
                </a:solidFill>
                <a:latin typeface="Avenir Medium"/>
                <a:ea typeface="ヒラギノ丸ゴ Pro W4"/>
              </a:rPr>
              <a:t> </a:t>
            </a:r>
          </a:p>
        </p:txBody>
      </p:sp>
      <p:sp>
        <p:nvSpPr>
          <p:cNvPr id="90" name="テキスト ボックス 89"/>
          <p:cNvSpPr txBox="1"/>
          <p:nvPr/>
        </p:nvSpPr>
        <p:spPr>
          <a:xfrm>
            <a:off x="4657889" y="3263617"/>
            <a:ext cx="4442205" cy="1631216"/>
          </a:xfrm>
          <a:prstGeom prst="rect">
            <a:avLst/>
          </a:prstGeom>
          <a:noFill/>
          <a:ln w="28575" cmpd="sng">
            <a:noFill/>
          </a:ln>
        </p:spPr>
        <p:txBody>
          <a:bodyPr wrap="square" rtlCol="0">
            <a:spAutoFit/>
          </a:bodyPr>
          <a:lstStyle/>
          <a:p>
            <a:r>
              <a:rPr lang="ja-JP" altLang="en-US" sz="2400"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a:t>
            </a:r>
            <a:r>
              <a:rPr lang="en-US" altLang="ja-JP" sz="2400" b="1" u="sng" dirty="0" smtClean="0">
                <a:solidFill>
                  <a:srgbClr val="262626"/>
                </a:solidFill>
                <a:latin typeface="Avenir Medium"/>
                <a:ea typeface="ヒラギノ丸ゴ Pro W4"/>
              </a:rPr>
              <a:t> </a:t>
            </a:r>
            <a:r>
              <a:rPr lang="ja-JP" altLang="en-US" sz="2400" b="1" u="sng" dirty="0" smtClean="0">
                <a:solidFill>
                  <a:srgbClr val="262626"/>
                </a:solidFill>
                <a:latin typeface="Avenir Medium"/>
                <a:ea typeface="ヒラギノ丸ゴ Pro W4"/>
              </a:rPr>
              <a:t>軟ガンマ線パルサー</a:t>
            </a:r>
            <a:endParaRPr lang="en-US" altLang="ja-JP" sz="2400" b="1" u="sng" dirty="0" smtClean="0">
              <a:solidFill>
                <a:srgbClr val="262626"/>
              </a:solidFill>
              <a:latin typeface="Avenir Medium"/>
              <a:ea typeface="ヒラギノ丸ゴ Pro W4"/>
            </a:endParaRPr>
          </a:p>
          <a:p>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Cut-off</a:t>
            </a:r>
            <a:r>
              <a:rPr lang="ja-JP" altLang="en-US" sz="2400" dirty="0" smtClean="0">
                <a:solidFill>
                  <a:srgbClr val="262626"/>
                </a:solidFill>
                <a:latin typeface="Avenir Medium"/>
                <a:ea typeface="ヒラギノ丸ゴ Pro W4"/>
              </a:rPr>
              <a:t>が</a:t>
            </a:r>
            <a:r>
              <a:rPr lang="en-US" altLang="ja-JP" sz="2400" dirty="0" smtClean="0">
                <a:solidFill>
                  <a:srgbClr val="262626"/>
                </a:solidFill>
                <a:latin typeface="Avenir Medium"/>
                <a:ea typeface="ヒラギノ丸ゴ Pro W4"/>
              </a:rPr>
              <a:t>MeV</a:t>
            </a: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・ベキ関数</a:t>
            </a:r>
            <a:r>
              <a:rPr lang="en-US" altLang="ja-JP" sz="2400" dirty="0" smtClean="0">
                <a:solidFill>
                  <a:srgbClr val="262626"/>
                </a:solidFill>
                <a:latin typeface="Avenir Medium"/>
                <a:ea typeface="ヒラギノ丸ゴ Pro W4"/>
              </a:rPr>
              <a:t> Γ1.2-1.4</a:t>
            </a:r>
            <a:r>
              <a:rPr lang="en-US" altLang="ja-JP" sz="1400" dirty="0" smtClean="0">
                <a:solidFill>
                  <a:srgbClr val="262626"/>
                </a:solidFill>
                <a:latin typeface="Avenir Medium"/>
                <a:ea typeface="ヒラギノ丸ゴ Pro W4"/>
              </a:rPr>
              <a:t/>
            </a:r>
            <a:br>
              <a:rPr lang="en-US" altLang="ja-JP" sz="1400" dirty="0" smtClean="0">
                <a:solidFill>
                  <a:srgbClr val="262626"/>
                </a:solidFill>
                <a:latin typeface="Avenir Medium"/>
                <a:ea typeface="ヒラギノ丸ゴ Pro W4"/>
              </a:rPr>
            </a:br>
            <a:r>
              <a:rPr lang="en-US" altLang="ja-JP" sz="1400" dirty="0" smtClean="0">
                <a:solidFill>
                  <a:srgbClr val="262626"/>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(B1509-58/1.4, J1640-4012/1.3,    </a:t>
            </a:r>
          </a:p>
          <a:p>
            <a:r>
              <a:rPr lang="en-US" altLang="ja-JP" sz="1400" dirty="0">
                <a:solidFill>
                  <a:schemeClr val="bg1">
                    <a:lumMod val="65000"/>
                  </a:schemeClr>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J1846-0258/1.3,J1930+1852/1.2)</a:t>
            </a:r>
          </a:p>
        </p:txBody>
      </p:sp>
      <p:sp>
        <p:nvSpPr>
          <p:cNvPr id="92" name="テキスト ボックス 91"/>
          <p:cNvSpPr txBox="1"/>
          <p:nvPr/>
        </p:nvSpPr>
        <p:spPr>
          <a:xfrm>
            <a:off x="4613558" y="4997971"/>
            <a:ext cx="4486535" cy="1785104"/>
          </a:xfrm>
          <a:prstGeom prst="rect">
            <a:avLst/>
          </a:prstGeom>
          <a:noFill/>
          <a:ln w="28575" cmpd="sng">
            <a:noFill/>
          </a:ln>
        </p:spPr>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ガンマ線パルサー</a:t>
            </a:r>
            <a:endParaRPr lang="en-US" altLang="ja-JP" sz="2400" b="1" u="sng" dirty="0" smtClean="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Fermi/LAT</a:t>
            </a:r>
            <a:r>
              <a:rPr lang="ja-JP" altLang="en-US" sz="2400" dirty="0" smtClean="0">
                <a:solidFill>
                  <a:srgbClr val="262626"/>
                </a:solidFill>
                <a:latin typeface="Avenir Medium"/>
                <a:ea typeface="ヒラギノ丸ゴ Pro W4"/>
              </a:rPr>
              <a:t>で観測</a:t>
            </a:r>
            <a:endParaRPr lang="en-US" altLang="ja-JP" sz="2400" dirty="0">
              <a:solidFill>
                <a:srgbClr val="262626"/>
              </a:solidFill>
              <a:latin typeface="Avenir Medium"/>
              <a:ea typeface="ヒラギノ丸ゴ Pro W4"/>
            </a:endParaRPr>
          </a:p>
          <a:p>
            <a:r>
              <a:rPr lang="ja-JP" altLang="en-US" sz="2400" dirty="0" smtClean="0">
                <a:solidFill>
                  <a:srgbClr val="262626"/>
                </a:solidFill>
                <a:latin typeface="Avenir Medium"/>
                <a:ea typeface="ヒラギノ丸ゴ Pro W4"/>
              </a:rPr>
              <a:t>　・べき関数</a:t>
            </a:r>
            <a:r>
              <a:rPr lang="en-US" altLang="ja-JP" sz="2400" dirty="0" smtClean="0">
                <a:solidFill>
                  <a:srgbClr val="262626"/>
                </a:solidFill>
                <a:latin typeface="Avenir Medium"/>
                <a:ea typeface="ヒラギノ丸ゴ Pro W4"/>
              </a:rPr>
              <a:t> Γ1.3-2.1</a:t>
            </a:r>
            <a:br>
              <a:rPr lang="en-US" altLang="ja-JP" sz="2400" dirty="0" smtClean="0">
                <a:solidFill>
                  <a:srgbClr val="262626"/>
                </a:solidFill>
                <a:latin typeface="Avenir Medium"/>
                <a:ea typeface="ヒラギノ丸ゴ Pro W4"/>
              </a:rPr>
            </a:br>
            <a:r>
              <a:rPr lang="en-US" altLang="ja-JP" sz="1400" dirty="0" smtClean="0">
                <a:solidFill>
                  <a:schemeClr val="bg1">
                    <a:lumMod val="65000"/>
                  </a:schemeClr>
                </a:solidFill>
                <a:latin typeface="Avenir Medium"/>
                <a:ea typeface="ヒラギノ丸ゴ Pro W4"/>
              </a:rPr>
              <a:t>      </a:t>
            </a:r>
            <a:r>
              <a:rPr lang="ja-JP" altLang="en-US" sz="1400" dirty="0" smtClean="0">
                <a:solidFill>
                  <a:schemeClr val="bg1">
                    <a:lumMod val="65000"/>
                  </a:schemeClr>
                </a:solidFill>
                <a:latin typeface="Avenir Medium"/>
                <a:ea typeface="ヒラギノ丸ゴ Pro W4"/>
              </a:rPr>
              <a:t>　　</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γ</a:t>
            </a:r>
            <a:r>
              <a:rPr lang="en-US" altLang="ja-JP" sz="2400" dirty="0" smtClean="0">
                <a:solidFill>
                  <a:srgbClr val="262626"/>
                </a:solidFill>
                <a:latin typeface="Avenir Medium"/>
                <a:ea typeface="ヒラギノ丸ゴ Pro W4"/>
              </a:rPr>
              <a:t>/</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rot</a:t>
            </a:r>
            <a:r>
              <a:rPr lang="en-US" altLang="ja-JP" sz="2400" dirty="0" smtClean="0">
                <a:solidFill>
                  <a:srgbClr val="262626"/>
                </a:solidFill>
                <a:latin typeface="Avenir Medium"/>
                <a:ea typeface="ヒラギノ丸ゴ Pro W4"/>
              </a:rPr>
              <a:t>= -0.68, -1.84, -0.59</a:t>
            </a:r>
          </a:p>
          <a:p>
            <a:r>
              <a:rPr lang="en-US" altLang="ja-JP" sz="1400" dirty="0" smtClean="0">
                <a:solidFill>
                  <a:schemeClr val="bg1">
                    <a:lumMod val="65000"/>
                  </a:schemeClr>
                </a:solidFill>
                <a:latin typeface="Avenir Medium"/>
                <a:ea typeface="ヒラギノ丸ゴ Pro W4"/>
              </a:rPr>
              <a:t>             (J0007/1.3, J1124/1.7, J1119/2.1)</a:t>
            </a:r>
            <a:endParaRPr lang="en-US" altLang="ja-JP" sz="1400" dirty="0">
              <a:solidFill>
                <a:srgbClr val="262626"/>
              </a:solidFill>
              <a:latin typeface="Avenir Medium"/>
              <a:ea typeface="ヒラギノ丸ゴ Pro W4"/>
            </a:endParaRPr>
          </a:p>
        </p:txBody>
      </p:sp>
      <p:sp>
        <p:nvSpPr>
          <p:cNvPr id="96" name="テキスト ボックス 95"/>
          <p:cNvSpPr txBox="1"/>
          <p:nvPr/>
        </p:nvSpPr>
        <p:spPr>
          <a:xfrm>
            <a:off x="4664783" y="2325274"/>
            <a:ext cx="4414990" cy="830997"/>
          </a:xfrm>
          <a:prstGeom prst="rect">
            <a:avLst/>
          </a:prstGeom>
          <a:noFill/>
          <a:ln w="19050" cmpd="sng">
            <a:solidFill>
              <a:schemeClr val="bg1">
                <a:lumMod val="50000"/>
              </a:schemeClr>
            </a:solidFill>
          </a:ln>
        </p:spPr>
        <p:txBody>
          <a:bodyPr wrap="square" rtlCol="0">
            <a:spAutoFit/>
          </a:bodyPr>
          <a:lstStyle/>
          <a:p>
            <a:r>
              <a:rPr kumimoji="1" lang="en-US" altLang="ja-JP" sz="2400" u="sng" dirty="0" smtClean="0">
                <a:latin typeface="Avenir Medium"/>
                <a:ea typeface="ヒラギノ丸ゴ Pro W4"/>
              </a:rPr>
              <a:t>● </a:t>
            </a:r>
            <a:r>
              <a:rPr kumimoji="1" lang="ja-JP" altLang="en-US" sz="2400" u="sng" dirty="0" smtClean="0">
                <a:latin typeface="Avenir Medium"/>
                <a:ea typeface="ヒラギノ丸ゴ Pro W4"/>
              </a:rPr>
              <a:t>熱放射をもつパルサー</a:t>
            </a:r>
            <a:endParaRPr kumimoji="1" lang="en-US" altLang="ja-JP" sz="2400" u="sng" dirty="0" smtClean="0">
              <a:latin typeface="Avenir Medium"/>
              <a:ea typeface="ヒラギノ丸ゴ Pro W4"/>
            </a:endParaRPr>
          </a:p>
          <a:p>
            <a:r>
              <a:rPr lang="en-US" altLang="ja-JP" sz="2400" dirty="0">
                <a:latin typeface="Avenir Medium"/>
                <a:ea typeface="ヒラギノ丸ゴ Pro W4"/>
              </a:rPr>
              <a:t> </a:t>
            </a:r>
            <a:r>
              <a:rPr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0.13keV  0.3keV </a:t>
            </a:r>
            <a:endParaRPr kumimoji="1" lang="ja-JP" altLang="en-US" sz="2400" dirty="0" smtClean="0">
              <a:latin typeface="Avenir Medium"/>
              <a:ea typeface="ヒラギノ丸ゴ Pro W4"/>
            </a:endParaRPr>
          </a:p>
        </p:txBody>
      </p:sp>
      <p:cxnSp>
        <p:nvCxnSpPr>
          <p:cNvPr id="30" name="直線コネクタ 29"/>
          <p:cNvCxnSpPr>
            <a:stCxn id="89" idx="1"/>
            <a:endCxn id="43" idx="3"/>
          </p:cNvCxnSpPr>
          <p:nvPr/>
        </p:nvCxnSpPr>
        <p:spPr>
          <a:xfrm flipH="1">
            <a:off x="2231536" y="1685532"/>
            <a:ext cx="2426353" cy="1120037"/>
          </a:xfrm>
          <a:prstGeom prst="line">
            <a:avLst/>
          </a:prstGeom>
          <a:ln w="38100" cmpd="sng">
            <a:solidFill>
              <a:schemeClr val="accent5"/>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32" name="フリーフォーム 31"/>
          <p:cNvSpPr/>
          <p:nvPr/>
        </p:nvSpPr>
        <p:spPr>
          <a:xfrm>
            <a:off x="603377" y="2682451"/>
            <a:ext cx="1437861" cy="2438400"/>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cxnSp>
        <p:nvCxnSpPr>
          <p:cNvPr id="39" name="直線コネクタ 38"/>
          <p:cNvCxnSpPr/>
          <p:nvPr/>
        </p:nvCxnSpPr>
        <p:spPr>
          <a:xfrm flipH="1">
            <a:off x="2133600" y="2682451"/>
            <a:ext cx="2544053" cy="992922"/>
          </a:xfrm>
          <a:prstGeom prst="line">
            <a:avLst/>
          </a:prstGeom>
          <a:ln w="38100" cmpd="sng">
            <a:solidFill>
              <a:schemeClr val="tx1">
                <a:lumMod val="50000"/>
                <a:lumOff val="50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1" name="フリーフォーム 40"/>
          <p:cNvSpPr/>
          <p:nvPr/>
        </p:nvSpPr>
        <p:spPr>
          <a:xfrm>
            <a:off x="866846" y="3400371"/>
            <a:ext cx="1437861" cy="2438400"/>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sp>
        <p:nvSpPr>
          <p:cNvPr id="33" name="テキスト ボックス 32"/>
          <p:cNvSpPr txBox="1"/>
          <p:nvPr/>
        </p:nvSpPr>
        <p:spPr>
          <a:xfrm>
            <a:off x="2011939" y="3205675"/>
            <a:ext cx="572458" cy="461665"/>
          </a:xfrm>
          <a:prstGeom prst="rect">
            <a:avLst/>
          </a:prstGeom>
          <a:noFill/>
        </p:spPr>
        <p:txBody>
          <a:bodyPr wrap="none" rtlCol="0">
            <a:spAutoFit/>
          </a:bodyPr>
          <a:lstStyle/>
          <a:p>
            <a:r>
              <a:rPr lang="en-US" altLang="ja-JP" sz="2400" dirty="0" smtClean="0">
                <a:latin typeface="Avenir Medium"/>
                <a:cs typeface="Avenir Medium"/>
              </a:rPr>
              <a:t>BB</a:t>
            </a:r>
            <a:endParaRPr kumimoji="1" lang="ja-JP" altLang="en-US" sz="2400" dirty="0">
              <a:latin typeface="Avenir Medium"/>
              <a:cs typeface="Avenir Medium"/>
            </a:endParaRPr>
          </a:p>
        </p:txBody>
      </p:sp>
      <p:sp>
        <p:nvSpPr>
          <p:cNvPr id="5" name="テキスト ボックス 4"/>
          <p:cNvSpPr txBox="1"/>
          <p:nvPr/>
        </p:nvSpPr>
        <p:spPr>
          <a:xfrm rot="20286387">
            <a:off x="2030473" y="3958368"/>
            <a:ext cx="2031325" cy="369332"/>
          </a:xfrm>
          <a:prstGeom prst="rect">
            <a:avLst/>
          </a:prstGeom>
          <a:noFill/>
        </p:spPr>
        <p:txBody>
          <a:bodyPr wrap="none" rtlCol="0">
            <a:spAutoFit/>
          </a:bodyPr>
          <a:lstStyle/>
          <a:p>
            <a:r>
              <a:rPr kumimoji="1" lang="ja-JP" altLang="en-US" dirty="0" smtClean="0">
                <a:latin typeface="Avenir Medium"/>
                <a:ea typeface="ヒラギノ丸ゴ Pro W4"/>
              </a:rPr>
              <a:t>確認されていない</a:t>
            </a:r>
          </a:p>
        </p:txBody>
      </p:sp>
      <p:sp>
        <p:nvSpPr>
          <p:cNvPr id="40" name="テキスト ボックス 39"/>
          <p:cNvSpPr txBox="1"/>
          <p:nvPr/>
        </p:nvSpPr>
        <p:spPr>
          <a:xfrm>
            <a:off x="866846" y="5484403"/>
            <a:ext cx="3070071" cy="369332"/>
          </a:xfrm>
          <a:prstGeom prst="rect">
            <a:avLst/>
          </a:prstGeom>
          <a:noFill/>
        </p:spPr>
        <p:txBody>
          <a:bodyPr wrap="none" rtlCol="0">
            <a:spAutoFit/>
          </a:bodyPr>
          <a:lstStyle/>
          <a:p>
            <a:r>
              <a:rPr kumimoji="1" lang="ja-JP" altLang="en-US" dirty="0" smtClean="0">
                <a:latin typeface="Avenir Medium"/>
                <a:ea typeface="ヒラギノ丸ゴ Pro W4"/>
              </a:rPr>
              <a:t>各成分に分離できていない</a:t>
            </a:r>
            <a:r>
              <a:rPr kumimoji="1" lang="en-US" altLang="ja-JP" dirty="0" smtClean="0">
                <a:latin typeface="Avenir Medium"/>
                <a:ea typeface="ヒラギノ丸ゴ Pro W4"/>
              </a:rPr>
              <a:t>?</a:t>
            </a:r>
            <a:endParaRPr kumimoji="1" lang="ja-JP" altLang="en-US" dirty="0" smtClean="0">
              <a:latin typeface="Avenir Medium"/>
              <a:ea typeface="ヒラギノ丸ゴ Pro W4"/>
            </a:endParaRPr>
          </a:p>
        </p:txBody>
      </p:sp>
    </p:spTree>
    <p:extLst>
      <p:ext uri="{BB962C8B-B14F-4D97-AF65-F5344CB8AC3E}">
        <p14:creationId xmlns:p14="http://schemas.microsoft.com/office/powerpoint/2010/main" val="109228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p:cNvSpPr/>
          <p:nvPr/>
        </p:nvSpPr>
        <p:spPr>
          <a:xfrm>
            <a:off x="4637568" y="5017586"/>
            <a:ext cx="4442205" cy="17155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4657889" y="3221439"/>
            <a:ext cx="4442205" cy="1715571"/>
          </a:xfrm>
          <a:prstGeom prst="rect">
            <a:avLst/>
          </a:prstGeom>
          <a:solidFill>
            <a:srgbClr val="FFFFFF"/>
          </a:soli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21" name="直線コネクタ 20"/>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9" name="図形グループ 18"/>
          <p:cNvGrpSpPr/>
          <p:nvPr/>
        </p:nvGrpSpPr>
        <p:grpSpPr>
          <a:xfrm>
            <a:off x="-1403482" y="1781357"/>
            <a:ext cx="6130771" cy="4944103"/>
            <a:chOff x="-1156474" y="332801"/>
            <a:chExt cx="6130771" cy="4944103"/>
          </a:xfrm>
        </p:grpSpPr>
        <p:grpSp>
          <p:nvGrpSpPr>
            <p:cNvPr id="17" name="図形グループ 16"/>
            <p:cNvGrpSpPr/>
            <p:nvPr/>
          </p:nvGrpSpPr>
          <p:grpSpPr>
            <a:xfrm>
              <a:off x="-1156474" y="332801"/>
              <a:ext cx="6130771" cy="4944103"/>
              <a:chOff x="1060603" y="300521"/>
              <a:chExt cx="6130771" cy="4944103"/>
            </a:xfrm>
          </p:grpSpPr>
          <p:sp>
            <p:nvSpPr>
              <p:cNvPr id="27" name="フリーフォーム 26"/>
              <p:cNvSpPr/>
              <p:nvPr/>
            </p:nvSpPr>
            <p:spPr>
              <a:xfrm>
                <a:off x="3783476" y="2347121"/>
                <a:ext cx="795131" cy="1873379"/>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sp>
            <p:nvSpPr>
              <p:cNvPr id="28" name="フリーフォーム 27"/>
              <p:cNvSpPr/>
              <p:nvPr/>
            </p:nvSpPr>
            <p:spPr>
              <a:xfrm>
                <a:off x="2886745" y="1934498"/>
                <a:ext cx="1437861" cy="2438400"/>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sp>
            <p:nvSpPr>
              <p:cNvPr id="29" name="フリーフォーム 28"/>
              <p:cNvSpPr/>
              <p:nvPr/>
            </p:nvSpPr>
            <p:spPr>
              <a:xfrm>
                <a:off x="1060603" y="1225978"/>
                <a:ext cx="4660348" cy="2694667"/>
              </a:xfrm>
              <a:custGeom>
                <a:avLst/>
                <a:gdLst>
                  <a:gd name="connsiteX0" fmla="*/ 0 w 4174435"/>
                  <a:gd name="connsiteY0" fmla="*/ 1546087 h 2175565"/>
                  <a:gd name="connsiteX1" fmla="*/ 0 w 4174435"/>
                  <a:gd name="connsiteY1" fmla="*/ 1546087 h 2175565"/>
                  <a:gd name="connsiteX2" fmla="*/ 99392 w 4174435"/>
                  <a:gd name="connsiteY2" fmla="*/ 1512956 h 2175565"/>
                  <a:gd name="connsiteX3" fmla="*/ 2197653 w 4174435"/>
                  <a:gd name="connsiteY3" fmla="*/ 585304 h 2175565"/>
                  <a:gd name="connsiteX4" fmla="*/ 3357218 w 4174435"/>
                  <a:gd name="connsiteY4" fmla="*/ 66261 h 2175565"/>
                  <a:gd name="connsiteX5" fmla="*/ 3699566 w 4174435"/>
                  <a:gd name="connsiteY5" fmla="*/ 0 h 2175565"/>
                  <a:gd name="connsiteX6" fmla="*/ 3920435 w 4174435"/>
                  <a:gd name="connsiteY6" fmla="*/ 110434 h 2175565"/>
                  <a:gd name="connsiteX7" fmla="*/ 3997740 w 4174435"/>
                  <a:gd name="connsiteY7" fmla="*/ 452782 h 2175565"/>
                  <a:gd name="connsiteX8" fmla="*/ 4174435 w 4174435"/>
                  <a:gd name="connsiteY8" fmla="*/ 2175565 h 21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435" h="2175565">
                    <a:moveTo>
                      <a:pt x="0" y="1546087"/>
                    </a:moveTo>
                    <a:lnTo>
                      <a:pt x="0" y="1546087"/>
                    </a:lnTo>
                    <a:lnTo>
                      <a:pt x="99392" y="1512956"/>
                    </a:lnTo>
                    <a:lnTo>
                      <a:pt x="2197653" y="585304"/>
                    </a:lnTo>
                    <a:lnTo>
                      <a:pt x="3357218" y="66261"/>
                    </a:lnTo>
                    <a:lnTo>
                      <a:pt x="3699566" y="0"/>
                    </a:lnTo>
                    <a:lnTo>
                      <a:pt x="3920435" y="110434"/>
                    </a:lnTo>
                    <a:lnTo>
                      <a:pt x="3997740" y="452782"/>
                    </a:lnTo>
                    <a:lnTo>
                      <a:pt x="4174435" y="2175565"/>
                    </a:lnTo>
                  </a:path>
                </a:pathLst>
              </a:custGeom>
              <a:ln w="5715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cxnSp>
            <p:nvCxnSpPr>
              <p:cNvPr id="34" name="直線矢印コネクタ 33"/>
              <p:cNvCxnSpPr/>
              <p:nvPr/>
            </p:nvCxnSpPr>
            <p:spPr>
              <a:xfrm flipV="1">
                <a:off x="3058176" y="4588768"/>
                <a:ext cx="4133198" cy="7948"/>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3058172" y="1201615"/>
                <a:ext cx="4" cy="3429148"/>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957609" y="300521"/>
                <a:ext cx="825867" cy="461665"/>
              </a:xfrm>
              <a:prstGeom prst="rect">
                <a:avLst/>
              </a:prstGeom>
              <a:noFill/>
            </p:spPr>
            <p:txBody>
              <a:bodyPr wrap="none" rtlCol="0">
                <a:spAutoFit/>
              </a:bodyPr>
              <a:lstStyle/>
              <a:p>
                <a:r>
                  <a:rPr lang="en-US" altLang="ja-JP" sz="2400" dirty="0" err="1" smtClean="0">
                    <a:latin typeface="Avenir Medium"/>
                    <a:cs typeface="Avenir Medium"/>
                  </a:rPr>
                  <a:t>ν</a:t>
                </a:r>
                <a:r>
                  <a:rPr lang="en-US" altLang="ja-JP" sz="2400" dirty="0" smtClean="0">
                    <a:latin typeface="Avenir Medium"/>
                    <a:cs typeface="Avenir Medium"/>
                  </a:rPr>
                  <a:t> </a:t>
                </a:r>
                <a:r>
                  <a:rPr lang="en-US" altLang="ja-JP" sz="2400" i="1" dirty="0" smtClean="0">
                    <a:latin typeface="Avenir Medium"/>
                    <a:cs typeface="Avenir Medium"/>
                  </a:rPr>
                  <a:t>F</a:t>
                </a:r>
                <a:r>
                  <a:rPr lang="en-US" altLang="ja-JP" sz="2400" dirty="0" smtClean="0">
                    <a:latin typeface="Avenir Medium"/>
                    <a:cs typeface="Avenir Medium"/>
                  </a:rPr>
                  <a:t> </a:t>
                </a:r>
                <a:r>
                  <a:rPr lang="en-US" altLang="ja-JP" sz="2400" baseline="-25000" dirty="0" err="1" smtClean="0">
                    <a:latin typeface="Avenir Medium"/>
                    <a:cs typeface="Avenir Medium"/>
                  </a:rPr>
                  <a:t>ν</a:t>
                </a:r>
                <a:endParaRPr kumimoji="1" lang="ja-JP" altLang="en-US" sz="2400" baseline="-25000" dirty="0">
                  <a:latin typeface="Avenir Medium"/>
                  <a:cs typeface="Avenir Medium"/>
                </a:endParaRPr>
              </a:p>
            </p:txBody>
          </p:sp>
          <p:sp>
            <p:nvSpPr>
              <p:cNvPr id="37" name="テキスト ボックス 36"/>
              <p:cNvSpPr txBox="1"/>
              <p:nvPr/>
            </p:nvSpPr>
            <p:spPr>
              <a:xfrm>
                <a:off x="2908763" y="762186"/>
                <a:ext cx="976772" cy="461665"/>
              </a:xfrm>
              <a:prstGeom prst="rect">
                <a:avLst/>
              </a:prstGeom>
              <a:noFill/>
            </p:spPr>
            <p:txBody>
              <a:bodyPr wrap="none" rtlCol="0">
                <a:spAutoFit/>
              </a:bodyPr>
              <a:lstStyle/>
              <a:p>
                <a:r>
                  <a:rPr kumimoji="1" lang="en-US" altLang="ja-JP" sz="2400" dirty="0" smtClean="0">
                    <a:latin typeface="Avenir Medium"/>
                    <a:cs typeface="Avenir Medium"/>
                  </a:rPr>
                  <a:t>W/m</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38" name="テキスト ボックス 37"/>
              <p:cNvSpPr txBox="1"/>
              <p:nvPr/>
            </p:nvSpPr>
            <p:spPr>
              <a:xfrm>
                <a:off x="5045565" y="3526938"/>
                <a:ext cx="1723549" cy="830997"/>
              </a:xfrm>
              <a:prstGeom prst="rect">
                <a:avLst/>
              </a:prstGeom>
              <a:noFill/>
            </p:spPr>
            <p:txBody>
              <a:bodyPr wrap="none" rtlCol="0">
                <a:spAutoFit/>
              </a:bodyPr>
              <a:lstStyle/>
              <a:p>
                <a:r>
                  <a:rPr lang="ja-JP" altLang="en-US" sz="2400" dirty="0" smtClean="0">
                    <a:latin typeface="ヒラギノ丸ゴ Pro W4"/>
                    <a:ea typeface="ヒラギノ丸ゴ Pro W4"/>
                    <a:cs typeface="ヒラギノ丸ゴ Pro W4"/>
                  </a:rPr>
                  <a:t>磁気圏放射</a:t>
                </a:r>
                <a:r>
                  <a:rPr lang="en-US" altLang="ja-JP" sz="2400" dirty="0" smtClean="0">
                    <a:latin typeface="ヒラギノ丸ゴ Pro W4"/>
                    <a:ea typeface="ヒラギノ丸ゴ Pro W4"/>
                    <a:cs typeface="ヒラギノ丸ゴ Pro W4"/>
                  </a:rPr>
                  <a:t>  </a:t>
                </a:r>
              </a:p>
              <a:p>
                <a:r>
                  <a:rPr lang="en-US" altLang="ja-JP" sz="2400" dirty="0" smtClean="0">
                    <a:latin typeface="Avenir Medium"/>
                    <a:cs typeface="Avenir Medium"/>
                  </a:rPr>
                  <a:t>IC? sync?</a:t>
                </a:r>
                <a:endParaRPr kumimoji="1" lang="ja-JP" altLang="en-US" sz="2400" dirty="0">
                  <a:latin typeface="Avenir Medium"/>
                  <a:cs typeface="Avenir Medium"/>
                </a:endParaRPr>
              </a:p>
            </p:txBody>
          </p:sp>
          <p:sp>
            <p:nvSpPr>
              <p:cNvPr id="43" name="テキスト ボックス 42"/>
              <p:cNvSpPr txBox="1"/>
              <p:nvPr/>
            </p:nvSpPr>
            <p:spPr>
              <a:xfrm>
                <a:off x="3390777" y="1441318"/>
                <a:ext cx="1695836" cy="461665"/>
              </a:xfrm>
              <a:prstGeom prst="rect">
                <a:avLst/>
              </a:prstGeom>
              <a:noFill/>
            </p:spPr>
            <p:txBody>
              <a:bodyPr wrap="none" rtlCol="0">
                <a:spAutoFit/>
              </a:bodyPr>
              <a:lstStyle/>
              <a:p>
                <a:r>
                  <a:rPr lang="en-US" altLang="ja-JP" sz="2400" dirty="0" smtClean="0">
                    <a:latin typeface="Avenir Medium"/>
                    <a:cs typeface="Avenir Medium"/>
                  </a:rPr>
                  <a:t>Surface BB</a:t>
                </a:r>
                <a:endParaRPr kumimoji="1" lang="ja-JP" altLang="en-US" sz="2400" dirty="0">
                  <a:latin typeface="Avenir Medium"/>
                  <a:cs typeface="Avenir Medium"/>
                </a:endParaRPr>
              </a:p>
            </p:txBody>
          </p:sp>
          <p:sp>
            <p:nvSpPr>
              <p:cNvPr id="44" name="テキスト ボックス 43"/>
              <p:cNvSpPr txBox="1"/>
              <p:nvPr/>
            </p:nvSpPr>
            <p:spPr>
              <a:xfrm>
                <a:off x="4209199" y="1919265"/>
                <a:ext cx="1370819" cy="461665"/>
              </a:xfrm>
              <a:prstGeom prst="rect">
                <a:avLst/>
              </a:prstGeom>
              <a:noFill/>
            </p:spPr>
            <p:txBody>
              <a:bodyPr wrap="none" rtlCol="0">
                <a:spAutoFit/>
              </a:bodyPr>
              <a:lstStyle/>
              <a:p>
                <a:r>
                  <a:rPr lang="en-US" altLang="ja-JP" sz="2400" dirty="0" smtClean="0">
                    <a:latin typeface="Avenir Medium"/>
                    <a:cs typeface="Avenir Medium"/>
                  </a:rPr>
                  <a:t>Polar BB</a:t>
                </a:r>
                <a:endParaRPr kumimoji="1" lang="ja-JP" altLang="en-US" sz="2400" dirty="0">
                  <a:latin typeface="Avenir Medium"/>
                  <a:cs typeface="Avenir Medium"/>
                </a:endParaRPr>
              </a:p>
            </p:txBody>
          </p:sp>
          <p:sp>
            <p:nvSpPr>
              <p:cNvPr id="47" name="テキスト ボックス 46"/>
              <p:cNvSpPr txBox="1"/>
              <p:nvPr/>
            </p:nvSpPr>
            <p:spPr>
              <a:xfrm>
                <a:off x="3667509" y="4619721"/>
                <a:ext cx="231924" cy="461665"/>
              </a:xfrm>
              <a:prstGeom prst="rect">
                <a:avLst/>
              </a:prstGeom>
              <a:noFill/>
            </p:spPr>
            <p:txBody>
              <a:bodyPr wrap="square" rtlCol="0">
                <a:spAutoFit/>
              </a:bodyPr>
              <a:lstStyle/>
              <a:p>
                <a:r>
                  <a:rPr kumimoji="1" lang="en-US" altLang="ja-JP" sz="2400" dirty="0" smtClean="0">
                    <a:latin typeface="Avenir Medium"/>
                    <a:cs typeface="Avenir Medium"/>
                  </a:rPr>
                  <a:t>X</a:t>
                </a:r>
                <a:endParaRPr kumimoji="1" lang="ja-JP" altLang="en-US" sz="2400" dirty="0">
                  <a:latin typeface="Avenir Medium"/>
                  <a:cs typeface="Avenir Medium"/>
                </a:endParaRPr>
              </a:p>
            </p:txBody>
          </p:sp>
          <p:cxnSp>
            <p:nvCxnSpPr>
              <p:cNvPr id="48" name="直線コネクタ 47"/>
              <p:cNvCxnSpPr/>
              <p:nvPr/>
            </p:nvCxnSpPr>
            <p:spPr>
              <a:xfrm>
                <a:off x="5086613" y="4372899"/>
                <a:ext cx="0" cy="402887"/>
              </a:xfrm>
              <a:prstGeom prst="line">
                <a:avLst/>
              </a:prstGeom>
              <a:ln/>
            </p:spPr>
            <p:style>
              <a:lnRef idx="3">
                <a:schemeClr val="dk1"/>
              </a:lnRef>
              <a:fillRef idx="0">
                <a:schemeClr val="dk1"/>
              </a:fillRef>
              <a:effectRef idx="2">
                <a:schemeClr val="dk1"/>
              </a:effectRef>
              <a:fontRef idx="minor">
                <a:schemeClr val="tx1"/>
              </a:fontRef>
            </p:style>
          </p:cxnSp>
          <p:sp>
            <p:nvSpPr>
              <p:cNvPr id="49" name="テキスト ボックス 48"/>
              <p:cNvSpPr txBox="1"/>
              <p:nvPr/>
            </p:nvSpPr>
            <p:spPr>
              <a:xfrm>
                <a:off x="4692704" y="4782959"/>
                <a:ext cx="994524" cy="461665"/>
              </a:xfrm>
              <a:prstGeom prst="rect">
                <a:avLst/>
              </a:prstGeom>
              <a:noFill/>
            </p:spPr>
            <p:txBody>
              <a:bodyPr wrap="none" rtlCol="0">
                <a:spAutoFit/>
              </a:bodyPr>
              <a:lstStyle/>
              <a:p>
                <a:r>
                  <a:rPr kumimoji="1" lang="en-US" altLang="ja-JP" sz="2400" dirty="0" smtClean="0">
                    <a:latin typeface="Avenir Medium"/>
                    <a:cs typeface="Avenir Medium"/>
                  </a:rPr>
                  <a:t>2m</a:t>
                </a:r>
                <a:r>
                  <a:rPr kumimoji="1" lang="en-US" altLang="ja-JP" sz="2400" baseline="-25000" dirty="0" smtClean="0">
                    <a:latin typeface="Avenir Medium"/>
                    <a:cs typeface="Avenir Medium"/>
                  </a:rPr>
                  <a:t>e</a:t>
                </a:r>
                <a:r>
                  <a:rPr kumimoji="1" lang="en-US" altLang="ja-JP" sz="2400" dirty="0" smtClean="0">
                    <a:latin typeface="Avenir Medium"/>
                    <a:cs typeface="Avenir Medium"/>
                  </a:rPr>
                  <a:t>c</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50" name="テキスト ボックス 49"/>
              <p:cNvSpPr txBox="1"/>
              <p:nvPr/>
            </p:nvSpPr>
            <p:spPr>
              <a:xfrm>
                <a:off x="5974744" y="4544953"/>
                <a:ext cx="1216630" cy="461665"/>
              </a:xfrm>
              <a:prstGeom prst="rect">
                <a:avLst/>
              </a:prstGeom>
              <a:noFill/>
            </p:spPr>
            <p:txBody>
              <a:bodyPr wrap="none" rtlCol="0">
                <a:spAutoFit/>
              </a:bodyPr>
              <a:lstStyle/>
              <a:p>
                <a:r>
                  <a:rPr lang="en-US" altLang="ja-JP" sz="2400" dirty="0" smtClean="0">
                    <a:latin typeface="Avenir Medium"/>
                    <a:cs typeface="Avenir Medium"/>
                  </a:rPr>
                  <a:t>gamma</a:t>
                </a:r>
                <a:endParaRPr kumimoji="1" lang="ja-JP" altLang="en-US" sz="2400" dirty="0">
                  <a:latin typeface="Avenir Medium"/>
                  <a:cs typeface="Avenir Medium"/>
                </a:endParaRPr>
              </a:p>
            </p:txBody>
          </p:sp>
        </p:grpSp>
        <p:sp>
          <p:nvSpPr>
            <p:cNvPr id="18" name="正方形/長方形 17"/>
            <p:cNvSpPr/>
            <p:nvPr/>
          </p:nvSpPr>
          <p:spPr>
            <a:xfrm>
              <a:off x="-245404" y="1966778"/>
              <a:ext cx="1060191" cy="26962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grpSp>
      <p:sp>
        <p:nvSpPr>
          <p:cNvPr id="20" name="テキスト ボックス 19"/>
          <p:cNvSpPr txBox="1"/>
          <p:nvPr/>
        </p:nvSpPr>
        <p:spPr>
          <a:xfrm>
            <a:off x="268839" y="1319692"/>
            <a:ext cx="4185761" cy="461665"/>
          </a:xfrm>
          <a:prstGeom prst="rect">
            <a:avLst/>
          </a:prstGeom>
          <a:noFill/>
        </p:spPr>
        <p:txBody>
          <a:bodyPr wrap="none" rtlCol="0">
            <a:spAutoFit/>
          </a:bodyPr>
          <a:lstStyle/>
          <a:p>
            <a:r>
              <a:rPr lang="ja-JP" altLang="en-US" sz="2400" dirty="0" smtClean="0">
                <a:latin typeface="Avenir Medium"/>
                <a:ea typeface="ヒラギノ丸ゴ Pro W4"/>
              </a:rPr>
              <a:t>軟</a:t>
            </a:r>
            <a:r>
              <a:rPr lang="en-US" altLang="ja-JP" sz="2400" dirty="0" err="1" smtClean="0">
                <a:latin typeface="Avenir Medium"/>
                <a:ea typeface="ヒラギノ丸ゴ Pro W4"/>
              </a:rPr>
              <a:t>γ</a:t>
            </a:r>
            <a:r>
              <a:rPr lang="ja-JP" altLang="en-US" sz="2400" dirty="0" smtClean="0">
                <a:latin typeface="Avenir Medium"/>
                <a:ea typeface="ヒラギノ丸ゴ Pro W4"/>
              </a:rPr>
              <a:t>線パルサー</a:t>
            </a:r>
            <a:r>
              <a:rPr kumimoji="1" lang="ja-JP" altLang="en-US" sz="2400" dirty="0" smtClean="0">
                <a:latin typeface="Avenir Medium"/>
                <a:ea typeface="ヒラギノ丸ゴ Pro W4"/>
              </a:rPr>
              <a:t>のスペクトル</a:t>
            </a:r>
          </a:p>
        </p:txBody>
      </p:sp>
      <p:sp>
        <p:nvSpPr>
          <p:cNvPr id="93" name="テキスト ボックス 92"/>
          <p:cNvSpPr txBox="1"/>
          <p:nvPr/>
        </p:nvSpPr>
        <p:spPr>
          <a:xfrm>
            <a:off x="3118850" y="4012481"/>
            <a:ext cx="1159292" cy="830997"/>
          </a:xfrm>
          <a:prstGeom prst="rect">
            <a:avLst/>
          </a:prstGeom>
          <a:noFill/>
        </p:spPr>
        <p:txBody>
          <a:bodyPr wrap="none" rtlCol="0">
            <a:spAutoFit/>
          </a:bodyPr>
          <a:lstStyle/>
          <a:p>
            <a:r>
              <a:rPr kumimoji="1" lang="en-US" altLang="ja-JP" sz="2400" dirty="0" err="1" smtClean="0">
                <a:latin typeface="Avenir Medium"/>
                <a:ea typeface="ヒラギノ丸ゴ Pro W4"/>
                <a:cs typeface="Avenir Medium"/>
              </a:rPr>
              <a:t>Cuf</a:t>
            </a:r>
            <a:r>
              <a:rPr kumimoji="1" lang="en-US" altLang="ja-JP" sz="2400" dirty="0" smtClean="0">
                <a:latin typeface="Avenir Medium"/>
                <a:ea typeface="ヒラギノ丸ゴ Pro W4"/>
                <a:cs typeface="Avenir Medium"/>
              </a:rPr>
              <a:t>-off</a:t>
            </a:r>
            <a:r>
              <a:rPr kumimoji="1" lang="ja-JP" altLang="en-US" sz="2400" dirty="0" smtClean="0">
                <a:latin typeface="Avenir Medium"/>
                <a:ea typeface="ヒラギノ丸ゴ Pro W4"/>
                <a:cs typeface="Avenir Medium"/>
              </a:rPr>
              <a:t> </a:t>
            </a:r>
            <a:endParaRPr kumimoji="1" lang="en-US" altLang="ja-JP" sz="2400" dirty="0" smtClean="0">
              <a:latin typeface="Avenir Medium"/>
              <a:ea typeface="ヒラギノ丸ゴ Pro W4"/>
              <a:cs typeface="Avenir Medium"/>
            </a:endParaRPr>
          </a:p>
          <a:p>
            <a:r>
              <a:rPr kumimoji="1" lang="en-US" altLang="ja-JP" sz="2400" dirty="0" smtClean="0">
                <a:latin typeface="Avenir Medium"/>
                <a:ea typeface="ヒラギノ丸ゴ Pro W4"/>
                <a:cs typeface="Avenir Medium"/>
              </a:rPr>
              <a:t>~</a:t>
            </a:r>
            <a:r>
              <a:rPr lang="en-US" altLang="ja-JP" sz="2400" dirty="0" smtClean="0">
                <a:latin typeface="Avenir Medium"/>
                <a:ea typeface="ヒラギノ丸ゴ Pro W4"/>
                <a:cs typeface="Avenir Medium"/>
              </a:rPr>
              <a:t>MeV</a:t>
            </a:r>
            <a:endParaRPr kumimoji="1" lang="ja-JP" altLang="en-US" sz="2400" dirty="0" smtClean="0">
              <a:latin typeface="Avenir Medium"/>
              <a:ea typeface="ヒラギノ丸ゴ Pro W4"/>
              <a:cs typeface="Avenir Medium"/>
            </a:endParaRPr>
          </a:p>
        </p:txBody>
      </p:sp>
      <p:sp>
        <p:nvSpPr>
          <p:cNvPr id="89" name="テキスト ボックス 88"/>
          <p:cNvSpPr txBox="1"/>
          <p:nvPr/>
        </p:nvSpPr>
        <p:spPr>
          <a:xfrm>
            <a:off x="4657889" y="1085368"/>
            <a:ext cx="4435311" cy="120032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 高い</a:t>
            </a:r>
            <a:r>
              <a:rPr lang="en-US" altLang="ja-JP" sz="2400" b="1" u="sng" dirty="0" smtClean="0">
                <a:solidFill>
                  <a:srgbClr val="262626"/>
                </a:solidFill>
                <a:latin typeface="Avenir Medium"/>
                <a:ea typeface="ヒラギノ丸ゴ Pro W4"/>
              </a:rPr>
              <a:t>X</a:t>
            </a:r>
            <a:r>
              <a:rPr lang="ja-JP" altLang="en-US" sz="2400" b="1" u="sng" dirty="0" smtClean="0">
                <a:solidFill>
                  <a:srgbClr val="262626"/>
                </a:solidFill>
                <a:latin typeface="Avenir Medium"/>
                <a:ea typeface="ヒラギノ丸ゴ Pro W4"/>
              </a:rPr>
              <a:t>線光度</a:t>
            </a:r>
            <a:endParaRPr lang="en-US" altLang="ja-JP" sz="2400" b="1" u="sng" dirty="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・熱的放射しかみえない</a:t>
            </a:r>
            <a:r>
              <a:rPr lang="en-US" altLang="ja-JP" sz="2400" dirty="0" smtClean="0">
                <a:solidFill>
                  <a:srgbClr val="262626"/>
                </a:solidFill>
                <a:latin typeface="Avenir Medium"/>
                <a:ea typeface="ヒラギノ丸ゴ Pro W4"/>
              </a:rPr>
              <a:t/>
            </a:r>
            <a:br>
              <a:rPr lang="en-US" altLang="ja-JP" sz="2400" dirty="0" smtClean="0">
                <a:solidFill>
                  <a:srgbClr val="262626"/>
                </a:solidFill>
                <a:latin typeface="Avenir Medium"/>
                <a:ea typeface="ヒラギノ丸ゴ Pro W4"/>
              </a:rPr>
            </a:br>
            <a:r>
              <a:rPr lang="ja-JP" altLang="en-US" sz="2400" dirty="0" smtClean="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0.08-0.18 </a:t>
            </a:r>
            <a:r>
              <a:rPr lang="en-US" altLang="ja-JP" sz="2400" dirty="0" err="1" smtClean="0">
                <a:solidFill>
                  <a:srgbClr val="262626"/>
                </a:solidFill>
                <a:latin typeface="Avenir Medium"/>
                <a:ea typeface="ヒラギノ丸ゴ Pro W4"/>
              </a:rPr>
              <a:t>keV</a:t>
            </a:r>
            <a:r>
              <a:rPr lang="en-US" altLang="ja-JP" sz="2400" dirty="0" smtClean="0">
                <a:solidFill>
                  <a:srgbClr val="262626"/>
                </a:solidFill>
                <a:latin typeface="Avenir Medium"/>
                <a:ea typeface="ヒラギノ丸ゴ Pro W4"/>
              </a:rPr>
              <a:t> </a:t>
            </a:r>
          </a:p>
        </p:txBody>
      </p:sp>
      <p:sp>
        <p:nvSpPr>
          <p:cNvPr id="90" name="テキスト ボックス 89"/>
          <p:cNvSpPr txBox="1"/>
          <p:nvPr/>
        </p:nvSpPr>
        <p:spPr>
          <a:xfrm>
            <a:off x="4657889" y="3263617"/>
            <a:ext cx="4442205" cy="1631216"/>
          </a:xfrm>
          <a:prstGeom prst="rect">
            <a:avLst/>
          </a:prstGeom>
          <a:noFill/>
          <a:ln w="28575" cmpd="sng">
            <a:noFill/>
          </a:ln>
        </p:spPr>
        <p:txBody>
          <a:bodyPr wrap="square" rtlCol="0">
            <a:spAutoFit/>
          </a:bodyPr>
          <a:lstStyle/>
          <a:p>
            <a:r>
              <a:rPr lang="ja-JP" altLang="en-US" sz="2400"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a:t>
            </a:r>
            <a:r>
              <a:rPr lang="en-US" altLang="ja-JP" sz="2400" b="1" u="sng" dirty="0" smtClean="0">
                <a:solidFill>
                  <a:srgbClr val="262626"/>
                </a:solidFill>
                <a:latin typeface="Avenir Medium"/>
                <a:ea typeface="ヒラギノ丸ゴ Pro W4"/>
              </a:rPr>
              <a:t> </a:t>
            </a:r>
            <a:r>
              <a:rPr lang="ja-JP" altLang="en-US" sz="2400" b="1" u="sng" dirty="0" smtClean="0">
                <a:solidFill>
                  <a:srgbClr val="262626"/>
                </a:solidFill>
                <a:latin typeface="Avenir Medium"/>
                <a:ea typeface="ヒラギノ丸ゴ Pro W4"/>
              </a:rPr>
              <a:t>軟ガンマ線パルサー</a:t>
            </a:r>
            <a:endParaRPr lang="en-US" altLang="ja-JP" sz="2400" b="1" u="sng" dirty="0" smtClean="0">
              <a:solidFill>
                <a:srgbClr val="262626"/>
              </a:solidFill>
              <a:latin typeface="Avenir Medium"/>
              <a:ea typeface="ヒラギノ丸ゴ Pro W4"/>
            </a:endParaRPr>
          </a:p>
          <a:p>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Cut-off</a:t>
            </a:r>
            <a:r>
              <a:rPr lang="ja-JP" altLang="en-US" sz="2400" dirty="0" smtClean="0">
                <a:solidFill>
                  <a:srgbClr val="262626"/>
                </a:solidFill>
                <a:latin typeface="Avenir Medium"/>
                <a:ea typeface="ヒラギノ丸ゴ Pro W4"/>
              </a:rPr>
              <a:t>が</a:t>
            </a:r>
            <a:r>
              <a:rPr lang="en-US" altLang="ja-JP" sz="2400" dirty="0" smtClean="0">
                <a:solidFill>
                  <a:srgbClr val="262626"/>
                </a:solidFill>
                <a:latin typeface="Avenir Medium"/>
                <a:ea typeface="ヒラギノ丸ゴ Pro W4"/>
              </a:rPr>
              <a:t>MeV</a:t>
            </a: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・ベキ関数</a:t>
            </a:r>
            <a:r>
              <a:rPr lang="en-US" altLang="ja-JP" sz="2400" dirty="0" smtClean="0">
                <a:solidFill>
                  <a:srgbClr val="262626"/>
                </a:solidFill>
                <a:latin typeface="Avenir Medium"/>
                <a:ea typeface="ヒラギノ丸ゴ Pro W4"/>
              </a:rPr>
              <a:t> Γ1.2-1.4</a:t>
            </a:r>
            <a:r>
              <a:rPr lang="en-US" altLang="ja-JP" sz="1400" dirty="0" smtClean="0">
                <a:solidFill>
                  <a:srgbClr val="262626"/>
                </a:solidFill>
                <a:latin typeface="Avenir Medium"/>
                <a:ea typeface="ヒラギノ丸ゴ Pro W4"/>
              </a:rPr>
              <a:t/>
            </a:r>
            <a:br>
              <a:rPr lang="en-US" altLang="ja-JP" sz="1400" dirty="0" smtClean="0">
                <a:solidFill>
                  <a:srgbClr val="262626"/>
                </a:solidFill>
                <a:latin typeface="Avenir Medium"/>
                <a:ea typeface="ヒラギノ丸ゴ Pro W4"/>
              </a:rPr>
            </a:br>
            <a:r>
              <a:rPr lang="en-US" altLang="ja-JP" sz="1400" dirty="0" smtClean="0">
                <a:solidFill>
                  <a:srgbClr val="262626"/>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(B1509-58/1.4, J1640-4012/1.3,    </a:t>
            </a:r>
          </a:p>
          <a:p>
            <a:r>
              <a:rPr lang="en-US" altLang="ja-JP" sz="1400" dirty="0">
                <a:solidFill>
                  <a:schemeClr val="bg1">
                    <a:lumMod val="65000"/>
                  </a:schemeClr>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J1846-0258/1.3,J1930+1852/1.2)</a:t>
            </a:r>
          </a:p>
        </p:txBody>
      </p:sp>
      <p:sp>
        <p:nvSpPr>
          <p:cNvPr id="92" name="テキスト ボックス 91"/>
          <p:cNvSpPr txBox="1"/>
          <p:nvPr/>
        </p:nvSpPr>
        <p:spPr>
          <a:xfrm>
            <a:off x="4613558" y="4997971"/>
            <a:ext cx="4486535" cy="1785104"/>
          </a:xfrm>
          <a:prstGeom prst="rect">
            <a:avLst/>
          </a:prstGeom>
          <a:noFill/>
          <a:ln w="28575" cmpd="sng">
            <a:noFill/>
          </a:ln>
        </p:spPr>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ガンマ線パルサー</a:t>
            </a:r>
            <a:endParaRPr lang="en-US" altLang="ja-JP" sz="2400" b="1" u="sng" dirty="0" smtClean="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Fermi/LAT</a:t>
            </a:r>
            <a:r>
              <a:rPr lang="ja-JP" altLang="en-US" sz="2400" dirty="0" smtClean="0">
                <a:solidFill>
                  <a:srgbClr val="262626"/>
                </a:solidFill>
                <a:latin typeface="Avenir Medium"/>
                <a:ea typeface="ヒラギノ丸ゴ Pro W4"/>
              </a:rPr>
              <a:t>で観測</a:t>
            </a:r>
            <a:endParaRPr lang="en-US" altLang="ja-JP" sz="2400" dirty="0">
              <a:solidFill>
                <a:srgbClr val="262626"/>
              </a:solidFill>
              <a:latin typeface="Avenir Medium"/>
              <a:ea typeface="ヒラギノ丸ゴ Pro W4"/>
            </a:endParaRPr>
          </a:p>
          <a:p>
            <a:r>
              <a:rPr lang="ja-JP" altLang="en-US" sz="2400" dirty="0" smtClean="0">
                <a:solidFill>
                  <a:srgbClr val="262626"/>
                </a:solidFill>
                <a:latin typeface="Avenir Medium"/>
                <a:ea typeface="ヒラギノ丸ゴ Pro W4"/>
              </a:rPr>
              <a:t>　・べき関数</a:t>
            </a:r>
            <a:r>
              <a:rPr lang="en-US" altLang="ja-JP" sz="2400" dirty="0" smtClean="0">
                <a:solidFill>
                  <a:srgbClr val="262626"/>
                </a:solidFill>
                <a:latin typeface="Avenir Medium"/>
                <a:ea typeface="ヒラギノ丸ゴ Pro W4"/>
              </a:rPr>
              <a:t> Γ1.3-2.1</a:t>
            </a:r>
            <a:br>
              <a:rPr lang="en-US" altLang="ja-JP" sz="2400" dirty="0" smtClean="0">
                <a:solidFill>
                  <a:srgbClr val="262626"/>
                </a:solidFill>
                <a:latin typeface="Avenir Medium"/>
                <a:ea typeface="ヒラギノ丸ゴ Pro W4"/>
              </a:rPr>
            </a:br>
            <a:r>
              <a:rPr lang="en-US" altLang="ja-JP" sz="1400" dirty="0" smtClean="0">
                <a:solidFill>
                  <a:schemeClr val="bg1">
                    <a:lumMod val="65000"/>
                  </a:schemeClr>
                </a:solidFill>
                <a:latin typeface="Avenir Medium"/>
                <a:ea typeface="ヒラギノ丸ゴ Pro W4"/>
              </a:rPr>
              <a:t>      </a:t>
            </a:r>
            <a:r>
              <a:rPr lang="ja-JP" altLang="en-US" sz="1400" dirty="0" smtClean="0">
                <a:solidFill>
                  <a:schemeClr val="bg1">
                    <a:lumMod val="65000"/>
                  </a:schemeClr>
                </a:solidFill>
                <a:latin typeface="Avenir Medium"/>
                <a:ea typeface="ヒラギノ丸ゴ Pro W4"/>
              </a:rPr>
              <a:t>　　</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γ</a:t>
            </a:r>
            <a:r>
              <a:rPr lang="en-US" altLang="ja-JP" sz="2400" dirty="0" smtClean="0">
                <a:solidFill>
                  <a:srgbClr val="262626"/>
                </a:solidFill>
                <a:latin typeface="Avenir Medium"/>
                <a:ea typeface="ヒラギノ丸ゴ Pro W4"/>
              </a:rPr>
              <a:t>/</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rot</a:t>
            </a:r>
            <a:r>
              <a:rPr lang="en-US" altLang="ja-JP" sz="2400" dirty="0" smtClean="0">
                <a:solidFill>
                  <a:srgbClr val="262626"/>
                </a:solidFill>
                <a:latin typeface="Avenir Medium"/>
                <a:ea typeface="ヒラギノ丸ゴ Pro W4"/>
              </a:rPr>
              <a:t>= -0.68, -1.84, -0.59</a:t>
            </a:r>
          </a:p>
          <a:p>
            <a:r>
              <a:rPr lang="en-US" altLang="ja-JP" sz="1400" dirty="0" smtClean="0">
                <a:solidFill>
                  <a:schemeClr val="bg1">
                    <a:lumMod val="65000"/>
                  </a:schemeClr>
                </a:solidFill>
                <a:latin typeface="Avenir Medium"/>
                <a:ea typeface="ヒラギノ丸ゴ Pro W4"/>
              </a:rPr>
              <a:t>             (J0007/1.3, J1124/1.7, J1119/2.1)</a:t>
            </a:r>
            <a:endParaRPr lang="en-US" altLang="ja-JP" sz="1400" dirty="0">
              <a:solidFill>
                <a:srgbClr val="262626"/>
              </a:solidFill>
              <a:latin typeface="Avenir Medium"/>
              <a:ea typeface="ヒラギノ丸ゴ Pro W4"/>
            </a:endParaRPr>
          </a:p>
        </p:txBody>
      </p:sp>
      <p:sp>
        <p:nvSpPr>
          <p:cNvPr id="96" name="テキスト ボックス 95"/>
          <p:cNvSpPr txBox="1"/>
          <p:nvPr/>
        </p:nvSpPr>
        <p:spPr>
          <a:xfrm>
            <a:off x="4664783" y="2325274"/>
            <a:ext cx="4414990" cy="830997"/>
          </a:xfrm>
          <a:prstGeom prst="rect">
            <a:avLst/>
          </a:prstGeom>
          <a:noFill/>
          <a:ln w="19050" cmpd="sng">
            <a:solidFill>
              <a:schemeClr val="bg1">
                <a:lumMod val="50000"/>
              </a:schemeClr>
            </a:solidFill>
          </a:ln>
        </p:spPr>
        <p:txBody>
          <a:bodyPr wrap="square" rtlCol="0">
            <a:spAutoFit/>
          </a:bodyPr>
          <a:lstStyle/>
          <a:p>
            <a:r>
              <a:rPr kumimoji="1" lang="en-US" altLang="ja-JP" sz="2400" u="sng" dirty="0" smtClean="0">
                <a:latin typeface="Avenir Medium"/>
                <a:ea typeface="ヒラギノ丸ゴ Pro W4"/>
              </a:rPr>
              <a:t>● </a:t>
            </a:r>
            <a:r>
              <a:rPr kumimoji="1" lang="ja-JP" altLang="en-US" sz="2400" u="sng" dirty="0" smtClean="0">
                <a:latin typeface="Avenir Medium"/>
                <a:ea typeface="ヒラギノ丸ゴ Pro W4"/>
              </a:rPr>
              <a:t>熱放射をもつパルサー</a:t>
            </a:r>
            <a:endParaRPr kumimoji="1" lang="en-US" altLang="ja-JP" sz="2400" u="sng" dirty="0" smtClean="0">
              <a:latin typeface="Avenir Medium"/>
              <a:ea typeface="ヒラギノ丸ゴ Pro W4"/>
            </a:endParaRPr>
          </a:p>
          <a:p>
            <a:r>
              <a:rPr lang="en-US" altLang="ja-JP" sz="2400" dirty="0">
                <a:latin typeface="Avenir Medium"/>
                <a:ea typeface="ヒラギノ丸ゴ Pro W4"/>
              </a:rPr>
              <a:t> </a:t>
            </a:r>
            <a:r>
              <a:rPr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0.13keV  0.3keV </a:t>
            </a:r>
            <a:endParaRPr kumimoji="1" lang="ja-JP" altLang="en-US" sz="2400" dirty="0" smtClean="0">
              <a:latin typeface="Avenir Medium"/>
              <a:ea typeface="ヒラギノ丸ゴ Pro W4"/>
            </a:endParaRPr>
          </a:p>
        </p:txBody>
      </p:sp>
    </p:spTree>
    <p:extLst>
      <p:ext uri="{BB962C8B-B14F-4D97-AF65-F5344CB8AC3E}">
        <p14:creationId xmlns:p14="http://schemas.microsoft.com/office/powerpoint/2010/main" val="197248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p:cNvSpPr/>
          <p:nvPr/>
        </p:nvSpPr>
        <p:spPr>
          <a:xfrm>
            <a:off x="4637568" y="5017586"/>
            <a:ext cx="4442205" cy="17155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4657889" y="3221439"/>
            <a:ext cx="4442205" cy="1715571"/>
          </a:xfrm>
          <a:prstGeom prst="rect">
            <a:avLst/>
          </a:prstGeom>
          <a:solidFill>
            <a:srgbClr val="FFFFFF"/>
          </a:soli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21" name="直線コネクタ 20"/>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9" name="図形グループ 18"/>
          <p:cNvGrpSpPr/>
          <p:nvPr/>
        </p:nvGrpSpPr>
        <p:grpSpPr>
          <a:xfrm>
            <a:off x="-489495" y="1781357"/>
            <a:ext cx="5219701" cy="4944103"/>
            <a:chOff x="-245404" y="332801"/>
            <a:chExt cx="5219701" cy="4944103"/>
          </a:xfrm>
        </p:grpSpPr>
        <p:grpSp>
          <p:nvGrpSpPr>
            <p:cNvPr id="17" name="図形グループ 16"/>
            <p:cNvGrpSpPr/>
            <p:nvPr/>
          </p:nvGrpSpPr>
          <p:grpSpPr>
            <a:xfrm>
              <a:off x="-86831" y="332801"/>
              <a:ext cx="5061128" cy="4944103"/>
              <a:chOff x="2130246" y="300521"/>
              <a:chExt cx="5061128" cy="4944103"/>
            </a:xfrm>
          </p:grpSpPr>
          <p:sp>
            <p:nvSpPr>
              <p:cNvPr id="27" name="フリーフォーム 26"/>
              <p:cNvSpPr/>
              <p:nvPr/>
            </p:nvSpPr>
            <p:spPr>
              <a:xfrm>
                <a:off x="3783476" y="2347121"/>
                <a:ext cx="795131" cy="1873379"/>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sp>
            <p:nvSpPr>
              <p:cNvPr id="28" name="フリーフォーム 27"/>
              <p:cNvSpPr/>
              <p:nvPr/>
            </p:nvSpPr>
            <p:spPr>
              <a:xfrm>
                <a:off x="2886745" y="1934498"/>
                <a:ext cx="1437861" cy="2438400"/>
              </a:xfrm>
              <a:custGeom>
                <a:avLst/>
                <a:gdLst>
                  <a:gd name="connsiteX0" fmla="*/ 0 w 795131"/>
                  <a:gd name="connsiteY0" fmla="*/ 1873379 h 1873379"/>
                  <a:gd name="connsiteX1" fmla="*/ 121478 w 795131"/>
                  <a:gd name="connsiteY1" fmla="*/ 1144510 h 1873379"/>
                  <a:gd name="connsiteX2" fmla="*/ 353391 w 795131"/>
                  <a:gd name="connsiteY2" fmla="*/ 139553 h 1873379"/>
                  <a:gd name="connsiteX3" fmla="*/ 541131 w 795131"/>
                  <a:gd name="connsiteY3" fmla="*/ 51205 h 1873379"/>
                  <a:gd name="connsiteX4" fmla="*/ 651565 w 795131"/>
                  <a:gd name="connsiteY4" fmla="*/ 548162 h 1873379"/>
                  <a:gd name="connsiteX5" fmla="*/ 750957 w 795131"/>
                  <a:gd name="connsiteY5" fmla="*/ 1486858 h 1873379"/>
                  <a:gd name="connsiteX6" fmla="*/ 795131 w 795131"/>
                  <a:gd name="connsiteY6" fmla="*/ 1862336 h 18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1" h="1873379">
                    <a:moveTo>
                      <a:pt x="0" y="1873379"/>
                    </a:moveTo>
                    <a:cubicBezTo>
                      <a:pt x="31290" y="1653430"/>
                      <a:pt x="62580" y="1433481"/>
                      <a:pt x="121478" y="1144510"/>
                    </a:cubicBezTo>
                    <a:cubicBezTo>
                      <a:pt x="180376" y="855539"/>
                      <a:pt x="283449" y="321770"/>
                      <a:pt x="353391" y="139553"/>
                    </a:cubicBezTo>
                    <a:cubicBezTo>
                      <a:pt x="423333" y="-42664"/>
                      <a:pt x="491435" y="-16896"/>
                      <a:pt x="541131" y="51205"/>
                    </a:cubicBezTo>
                    <a:cubicBezTo>
                      <a:pt x="590827" y="119306"/>
                      <a:pt x="616594" y="308887"/>
                      <a:pt x="651565" y="548162"/>
                    </a:cubicBezTo>
                    <a:cubicBezTo>
                      <a:pt x="686536" y="787437"/>
                      <a:pt x="727029" y="1267829"/>
                      <a:pt x="750957" y="1486858"/>
                    </a:cubicBezTo>
                    <a:cubicBezTo>
                      <a:pt x="774885" y="1705887"/>
                      <a:pt x="795131" y="1862336"/>
                      <a:pt x="795131" y="1862336"/>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sp>
            <p:nvSpPr>
              <p:cNvPr id="29" name="フリーフォーム 28"/>
              <p:cNvSpPr/>
              <p:nvPr/>
            </p:nvSpPr>
            <p:spPr>
              <a:xfrm>
                <a:off x="2130246" y="1106754"/>
                <a:ext cx="4660348" cy="2175565"/>
              </a:xfrm>
              <a:custGeom>
                <a:avLst/>
                <a:gdLst>
                  <a:gd name="connsiteX0" fmla="*/ 0 w 4174435"/>
                  <a:gd name="connsiteY0" fmla="*/ 1546087 h 2175565"/>
                  <a:gd name="connsiteX1" fmla="*/ 0 w 4174435"/>
                  <a:gd name="connsiteY1" fmla="*/ 1546087 h 2175565"/>
                  <a:gd name="connsiteX2" fmla="*/ 99392 w 4174435"/>
                  <a:gd name="connsiteY2" fmla="*/ 1512956 h 2175565"/>
                  <a:gd name="connsiteX3" fmla="*/ 2197653 w 4174435"/>
                  <a:gd name="connsiteY3" fmla="*/ 585304 h 2175565"/>
                  <a:gd name="connsiteX4" fmla="*/ 3357218 w 4174435"/>
                  <a:gd name="connsiteY4" fmla="*/ 66261 h 2175565"/>
                  <a:gd name="connsiteX5" fmla="*/ 3699566 w 4174435"/>
                  <a:gd name="connsiteY5" fmla="*/ 0 h 2175565"/>
                  <a:gd name="connsiteX6" fmla="*/ 3920435 w 4174435"/>
                  <a:gd name="connsiteY6" fmla="*/ 110434 h 2175565"/>
                  <a:gd name="connsiteX7" fmla="*/ 3997740 w 4174435"/>
                  <a:gd name="connsiteY7" fmla="*/ 452782 h 2175565"/>
                  <a:gd name="connsiteX8" fmla="*/ 4174435 w 4174435"/>
                  <a:gd name="connsiteY8" fmla="*/ 2175565 h 21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435" h="2175565">
                    <a:moveTo>
                      <a:pt x="0" y="1546087"/>
                    </a:moveTo>
                    <a:lnTo>
                      <a:pt x="0" y="1546087"/>
                    </a:lnTo>
                    <a:lnTo>
                      <a:pt x="99392" y="1512956"/>
                    </a:lnTo>
                    <a:lnTo>
                      <a:pt x="2197653" y="585304"/>
                    </a:lnTo>
                    <a:lnTo>
                      <a:pt x="3357218" y="66261"/>
                    </a:lnTo>
                    <a:lnTo>
                      <a:pt x="3699566" y="0"/>
                    </a:lnTo>
                    <a:lnTo>
                      <a:pt x="3920435" y="110434"/>
                    </a:lnTo>
                    <a:lnTo>
                      <a:pt x="3997740" y="452782"/>
                    </a:lnTo>
                    <a:lnTo>
                      <a:pt x="4174435" y="2175565"/>
                    </a:ln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2400">
                  <a:latin typeface="Avenir Medium"/>
                  <a:cs typeface="Avenir Medium"/>
                </a:endParaRPr>
              </a:p>
            </p:txBody>
          </p:sp>
          <p:cxnSp>
            <p:nvCxnSpPr>
              <p:cNvPr id="34" name="直線矢印コネクタ 33"/>
              <p:cNvCxnSpPr/>
              <p:nvPr/>
            </p:nvCxnSpPr>
            <p:spPr>
              <a:xfrm flipV="1">
                <a:off x="3058176" y="4588768"/>
                <a:ext cx="4133198" cy="7948"/>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3058172" y="1201615"/>
                <a:ext cx="4" cy="3429148"/>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957609" y="300521"/>
                <a:ext cx="825867" cy="461665"/>
              </a:xfrm>
              <a:prstGeom prst="rect">
                <a:avLst/>
              </a:prstGeom>
              <a:noFill/>
            </p:spPr>
            <p:txBody>
              <a:bodyPr wrap="none" rtlCol="0">
                <a:spAutoFit/>
              </a:bodyPr>
              <a:lstStyle/>
              <a:p>
                <a:r>
                  <a:rPr lang="en-US" altLang="ja-JP" sz="2400" dirty="0" err="1" smtClean="0">
                    <a:latin typeface="Avenir Medium"/>
                    <a:cs typeface="Avenir Medium"/>
                  </a:rPr>
                  <a:t>ν</a:t>
                </a:r>
                <a:r>
                  <a:rPr lang="en-US" altLang="ja-JP" sz="2400" dirty="0" smtClean="0">
                    <a:latin typeface="Avenir Medium"/>
                    <a:cs typeface="Avenir Medium"/>
                  </a:rPr>
                  <a:t> </a:t>
                </a:r>
                <a:r>
                  <a:rPr lang="en-US" altLang="ja-JP" sz="2400" i="1" dirty="0" smtClean="0">
                    <a:latin typeface="Avenir Medium"/>
                    <a:cs typeface="Avenir Medium"/>
                  </a:rPr>
                  <a:t>F</a:t>
                </a:r>
                <a:r>
                  <a:rPr lang="en-US" altLang="ja-JP" sz="2400" dirty="0" smtClean="0">
                    <a:latin typeface="Avenir Medium"/>
                    <a:cs typeface="Avenir Medium"/>
                  </a:rPr>
                  <a:t> </a:t>
                </a:r>
                <a:r>
                  <a:rPr lang="en-US" altLang="ja-JP" sz="2400" baseline="-25000" dirty="0" err="1" smtClean="0">
                    <a:latin typeface="Avenir Medium"/>
                    <a:cs typeface="Avenir Medium"/>
                  </a:rPr>
                  <a:t>ν</a:t>
                </a:r>
                <a:endParaRPr kumimoji="1" lang="ja-JP" altLang="en-US" sz="2400" baseline="-25000" dirty="0">
                  <a:latin typeface="Avenir Medium"/>
                  <a:cs typeface="Avenir Medium"/>
                </a:endParaRPr>
              </a:p>
            </p:txBody>
          </p:sp>
          <p:sp>
            <p:nvSpPr>
              <p:cNvPr id="37" name="テキスト ボックス 36"/>
              <p:cNvSpPr txBox="1"/>
              <p:nvPr/>
            </p:nvSpPr>
            <p:spPr>
              <a:xfrm>
                <a:off x="2908763" y="762186"/>
                <a:ext cx="976772" cy="461665"/>
              </a:xfrm>
              <a:prstGeom prst="rect">
                <a:avLst/>
              </a:prstGeom>
              <a:noFill/>
            </p:spPr>
            <p:txBody>
              <a:bodyPr wrap="none" rtlCol="0">
                <a:spAutoFit/>
              </a:bodyPr>
              <a:lstStyle/>
              <a:p>
                <a:r>
                  <a:rPr kumimoji="1" lang="en-US" altLang="ja-JP" sz="2400" dirty="0" smtClean="0">
                    <a:latin typeface="Avenir Medium"/>
                    <a:cs typeface="Avenir Medium"/>
                  </a:rPr>
                  <a:t>W/m</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38" name="テキスト ボックス 37"/>
              <p:cNvSpPr txBox="1"/>
              <p:nvPr/>
            </p:nvSpPr>
            <p:spPr>
              <a:xfrm>
                <a:off x="5045565" y="3526938"/>
                <a:ext cx="1723549" cy="830997"/>
              </a:xfrm>
              <a:prstGeom prst="rect">
                <a:avLst/>
              </a:prstGeom>
              <a:noFill/>
            </p:spPr>
            <p:txBody>
              <a:bodyPr wrap="none" rtlCol="0">
                <a:spAutoFit/>
              </a:bodyPr>
              <a:lstStyle/>
              <a:p>
                <a:r>
                  <a:rPr lang="ja-JP" altLang="en-US" sz="2400" dirty="0" smtClean="0">
                    <a:latin typeface="ヒラギノ丸ゴ Pro W4"/>
                    <a:ea typeface="ヒラギノ丸ゴ Pro W4"/>
                    <a:cs typeface="ヒラギノ丸ゴ Pro W4"/>
                  </a:rPr>
                  <a:t>磁気圏放射</a:t>
                </a:r>
                <a:r>
                  <a:rPr lang="en-US" altLang="ja-JP" sz="2400" dirty="0" smtClean="0">
                    <a:latin typeface="ヒラギノ丸ゴ Pro W4"/>
                    <a:ea typeface="ヒラギノ丸ゴ Pro W4"/>
                    <a:cs typeface="ヒラギノ丸ゴ Pro W4"/>
                  </a:rPr>
                  <a:t>  </a:t>
                </a:r>
              </a:p>
              <a:p>
                <a:r>
                  <a:rPr lang="en-US" altLang="ja-JP" sz="2400" dirty="0" smtClean="0">
                    <a:latin typeface="Avenir Medium"/>
                    <a:cs typeface="Avenir Medium"/>
                  </a:rPr>
                  <a:t>IC? sync?</a:t>
                </a:r>
                <a:endParaRPr kumimoji="1" lang="ja-JP" altLang="en-US" sz="2400" dirty="0">
                  <a:latin typeface="Avenir Medium"/>
                  <a:cs typeface="Avenir Medium"/>
                </a:endParaRPr>
              </a:p>
            </p:txBody>
          </p:sp>
          <p:sp>
            <p:nvSpPr>
              <p:cNvPr id="43" name="テキスト ボックス 42"/>
              <p:cNvSpPr txBox="1"/>
              <p:nvPr/>
            </p:nvSpPr>
            <p:spPr>
              <a:xfrm>
                <a:off x="3058176" y="1317190"/>
                <a:ext cx="1695836" cy="461665"/>
              </a:xfrm>
              <a:prstGeom prst="rect">
                <a:avLst/>
              </a:prstGeom>
              <a:noFill/>
            </p:spPr>
            <p:txBody>
              <a:bodyPr wrap="none" rtlCol="0">
                <a:spAutoFit/>
              </a:bodyPr>
              <a:lstStyle/>
              <a:p>
                <a:r>
                  <a:rPr lang="en-US" altLang="ja-JP" sz="2400" dirty="0" smtClean="0">
                    <a:latin typeface="Avenir Medium"/>
                    <a:cs typeface="Avenir Medium"/>
                  </a:rPr>
                  <a:t>Surface BB</a:t>
                </a:r>
                <a:endParaRPr kumimoji="1" lang="ja-JP" altLang="en-US" sz="2400" dirty="0">
                  <a:latin typeface="Avenir Medium"/>
                  <a:cs typeface="Avenir Medium"/>
                </a:endParaRPr>
              </a:p>
            </p:txBody>
          </p:sp>
          <p:sp>
            <p:nvSpPr>
              <p:cNvPr id="44" name="テキスト ボックス 43"/>
              <p:cNvSpPr txBox="1"/>
              <p:nvPr/>
            </p:nvSpPr>
            <p:spPr>
              <a:xfrm>
                <a:off x="4209199" y="1919265"/>
                <a:ext cx="1370819" cy="461665"/>
              </a:xfrm>
              <a:prstGeom prst="rect">
                <a:avLst/>
              </a:prstGeom>
              <a:noFill/>
            </p:spPr>
            <p:txBody>
              <a:bodyPr wrap="none" rtlCol="0">
                <a:spAutoFit/>
              </a:bodyPr>
              <a:lstStyle/>
              <a:p>
                <a:r>
                  <a:rPr lang="en-US" altLang="ja-JP" sz="2400" dirty="0" smtClean="0">
                    <a:latin typeface="Avenir Medium"/>
                    <a:cs typeface="Avenir Medium"/>
                  </a:rPr>
                  <a:t>Polar BB</a:t>
                </a:r>
                <a:endParaRPr kumimoji="1" lang="ja-JP" altLang="en-US" sz="2400" dirty="0">
                  <a:latin typeface="Avenir Medium"/>
                  <a:cs typeface="Avenir Medium"/>
                </a:endParaRPr>
              </a:p>
            </p:txBody>
          </p:sp>
          <p:sp>
            <p:nvSpPr>
              <p:cNvPr id="47" name="テキスト ボックス 46"/>
              <p:cNvSpPr txBox="1"/>
              <p:nvPr/>
            </p:nvSpPr>
            <p:spPr>
              <a:xfrm>
                <a:off x="3667509" y="4619721"/>
                <a:ext cx="231924" cy="461665"/>
              </a:xfrm>
              <a:prstGeom prst="rect">
                <a:avLst/>
              </a:prstGeom>
              <a:noFill/>
            </p:spPr>
            <p:txBody>
              <a:bodyPr wrap="square" rtlCol="0">
                <a:spAutoFit/>
              </a:bodyPr>
              <a:lstStyle/>
              <a:p>
                <a:r>
                  <a:rPr kumimoji="1" lang="en-US" altLang="ja-JP" sz="2400" dirty="0" smtClean="0">
                    <a:latin typeface="Avenir Medium"/>
                    <a:cs typeface="Avenir Medium"/>
                  </a:rPr>
                  <a:t>X</a:t>
                </a:r>
                <a:endParaRPr kumimoji="1" lang="ja-JP" altLang="en-US" sz="2400" dirty="0">
                  <a:latin typeface="Avenir Medium"/>
                  <a:cs typeface="Avenir Medium"/>
                </a:endParaRPr>
              </a:p>
            </p:txBody>
          </p:sp>
          <p:cxnSp>
            <p:nvCxnSpPr>
              <p:cNvPr id="48" name="直線コネクタ 47"/>
              <p:cNvCxnSpPr/>
              <p:nvPr/>
            </p:nvCxnSpPr>
            <p:spPr>
              <a:xfrm>
                <a:off x="5086613" y="4372899"/>
                <a:ext cx="0" cy="402887"/>
              </a:xfrm>
              <a:prstGeom prst="line">
                <a:avLst/>
              </a:prstGeom>
              <a:ln/>
            </p:spPr>
            <p:style>
              <a:lnRef idx="3">
                <a:schemeClr val="dk1"/>
              </a:lnRef>
              <a:fillRef idx="0">
                <a:schemeClr val="dk1"/>
              </a:fillRef>
              <a:effectRef idx="2">
                <a:schemeClr val="dk1"/>
              </a:effectRef>
              <a:fontRef idx="minor">
                <a:schemeClr val="tx1"/>
              </a:fontRef>
            </p:style>
          </p:cxnSp>
          <p:sp>
            <p:nvSpPr>
              <p:cNvPr id="49" name="テキスト ボックス 48"/>
              <p:cNvSpPr txBox="1"/>
              <p:nvPr/>
            </p:nvSpPr>
            <p:spPr>
              <a:xfrm>
                <a:off x="4692704" y="4782959"/>
                <a:ext cx="994524" cy="461665"/>
              </a:xfrm>
              <a:prstGeom prst="rect">
                <a:avLst/>
              </a:prstGeom>
              <a:noFill/>
            </p:spPr>
            <p:txBody>
              <a:bodyPr wrap="none" rtlCol="0">
                <a:spAutoFit/>
              </a:bodyPr>
              <a:lstStyle/>
              <a:p>
                <a:r>
                  <a:rPr kumimoji="1" lang="en-US" altLang="ja-JP" sz="2400" dirty="0" smtClean="0">
                    <a:latin typeface="Avenir Medium"/>
                    <a:cs typeface="Avenir Medium"/>
                  </a:rPr>
                  <a:t>2m</a:t>
                </a:r>
                <a:r>
                  <a:rPr kumimoji="1" lang="en-US" altLang="ja-JP" sz="2400" baseline="-25000" dirty="0" smtClean="0">
                    <a:latin typeface="Avenir Medium"/>
                    <a:cs typeface="Avenir Medium"/>
                  </a:rPr>
                  <a:t>e</a:t>
                </a:r>
                <a:r>
                  <a:rPr kumimoji="1" lang="en-US" altLang="ja-JP" sz="2400" dirty="0" smtClean="0">
                    <a:latin typeface="Avenir Medium"/>
                    <a:cs typeface="Avenir Medium"/>
                  </a:rPr>
                  <a:t>c</a:t>
                </a:r>
                <a:r>
                  <a:rPr kumimoji="1" lang="en-US" altLang="ja-JP" sz="2400" baseline="30000" dirty="0" smtClean="0">
                    <a:latin typeface="Avenir Medium"/>
                    <a:cs typeface="Avenir Medium"/>
                  </a:rPr>
                  <a:t>2</a:t>
                </a:r>
                <a:endParaRPr kumimoji="1" lang="ja-JP" altLang="en-US" sz="2400" baseline="30000" dirty="0">
                  <a:latin typeface="Avenir Medium"/>
                  <a:cs typeface="Avenir Medium"/>
                </a:endParaRPr>
              </a:p>
            </p:txBody>
          </p:sp>
          <p:sp>
            <p:nvSpPr>
              <p:cNvPr id="50" name="テキスト ボックス 49"/>
              <p:cNvSpPr txBox="1"/>
              <p:nvPr/>
            </p:nvSpPr>
            <p:spPr>
              <a:xfrm>
                <a:off x="5974744" y="4544953"/>
                <a:ext cx="1216630" cy="461665"/>
              </a:xfrm>
              <a:prstGeom prst="rect">
                <a:avLst/>
              </a:prstGeom>
              <a:noFill/>
            </p:spPr>
            <p:txBody>
              <a:bodyPr wrap="none" rtlCol="0">
                <a:spAutoFit/>
              </a:bodyPr>
              <a:lstStyle/>
              <a:p>
                <a:r>
                  <a:rPr lang="en-US" altLang="ja-JP" sz="2400" dirty="0" smtClean="0">
                    <a:latin typeface="Avenir Medium"/>
                    <a:cs typeface="Avenir Medium"/>
                  </a:rPr>
                  <a:t>gamma</a:t>
                </a:r>
                <a:endParaRPr kumimoji="1" lang="ja-JP" altLang="en-US" sz="2400" dirty="0">
                  <a:latin typeface="Avenir Medium"/>
                  <a:cs typeface="Avenir Medium"/>
                </a:endParaRPr>
              </a:p>
            </p:txBody>
          </p:sp>
        </p:grpSp>
        <p:sp>
          <p:nvSpPr>
            <p:cNvPr id="18" name="正方形/長方形 17"/>
            <p:cNvSpPr/>
            <p:nvPr/>
          </p:nvSpPr>
          <p:spPr>
            <a:xfrm>
              <a:off x="-245404" y="2107444"/>
              <a:ext cx="1060191" cy="25555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grpSp>
      <p:sp>
        <p:nvSpPr>
          <p:cNvPr id="20" name="テキスト ボックス 19"/>
          <p:cNvSpPr txBox="1"/>
          <p:nvPr/>
        </p:nvSpPr>
        <p:spPr>
          <a:xfrm>
            <a:off x="268839" y="1319692"/>
            <a:ext cx="3877985" cy="461665"/>
          </a:xfrm>
          <a:prstGeom prst="rect">
            <a:avLst/>
          </a:prstGeom>
          <a:noFill/>
        </p:spPr>
        <p:txBody>
          <a:bodyPr wrap="none" rtlCol="0">
            <a:spAutoFit/>
          </a:bodyPr>
          <a:lstStyle/>
          <a:p>
            <a:r>
              <a:rPr lang="en-US" altLang="ja-JP" sz="2400" dirty="0" err="1" smtClean="0">
                <a:latin typeface="Avenir Medium"/>
                <a:ea typeface="ヒラギノ丸ゴ Pro W4"/>
              </a:rPr>
              <a:t>γ</a:t>
            </a:r>
            <a:r>
              <a:rPr lang="ja-JP" altLang="en-US" sz="2400" dirty="0" smtClean="0">
                <a:latin typeface="Avenir Medium"/>
                <a:ea typeface="ヒラギノ丸ゴ Pro W4"/>
              </a:rPr>
              <a:t>線パルサー</a:t>
            </a:r>
            <a:r>
              <a:rPr kumimoji="1" lang="ja-JP" altLang="en-US" sz="2400" dirty="0" smtClean="0">
                <a:latin typeface="Avenir Medium"/>
                <a:ea typeface="ヒラギノ丸ゴ Pro W4"/>
              </a:rPr>
              <a:t>のスペクトル</a:t>
            </a:r>
          </a:p>
        </p:txBody>
      </p:sp>
      <p:sp>
        <p:nvSpPr>
          <p:cNvPr id="93" name="テキスト ボックス 92"/>
          <p:cNvSpPr txBox="1"/>
          <p:nvPr/>
        </p:nvSpPr>
        <p:spPr>
          <a:xfrm>
            <a:off x="3118850" y="4012481"/>
            <a:ext cx="1159292" cy="830997"/>
          </a:xfrm>
          <a:prstGeom prst="rect">
            <a:avLst/>
          </a:prstGeom>
          <a:noFill/>
        </p:spPr>
        <p:txBody>
          <a:bodyPr wrap="none" rtlCol="0">
            <a:spAutoFit/>
          </a:bodyPr>
          <a:lstStyle/>
          <a:p>
            <a:r>
              <a:rPr kumimoji="1" lang="en-US" altLang="ja-JP" sz="2400" dirty="0" err="1" smtClean="0">
                <a:latin typeface="Avenir Medium"/>
                <a:ea typeface="ヒラギノ丸ゴ Pro W4"/>
                <a:cs typeface="Avenir Medium"/>
              </a:rPr>
              <a:t>Cuf</a:t>
            </a:r>
            <a:r>
              <a:rPr kumimoji="1" lang="en-US" altLang="ja-JP" sz="2400" dirty="0" smtClean="0">
                <a:latin typeface="Avenir Medium"/>
                <a:ea typeface="ヒラギノ丸ゴ Pro W4"/>
                <a:cs typeface="Avenir Medium"/>
              </a:rPr>
              <a:t>-off</a:t>
            </a:r>
            <a:r>
              <a:rPr kumimoji="1" lang="ja-JP" altLang="en-US" sz="2400" dirty="0" smtClean="0">
                <a:latin typeface="Avenir Medium"/>
                <a:ea typeface="ヒラギノ丸ゴ Pro W4"/>
                <a:cs typeface="Avenir Medium"/>
              </a:rPr>
              <a:t> </a:t>
            </a:r>
            <a:endParaRPr kumimoji="1" lang="en-US" altLang="ja-JP" sz="2400" dirty="0" smtClean="0">
              <a:latin typeface="Avenir Medium"/>
              <a:ea typeface="ヒラギノ丸ゴ Pro W4"/>
              <a:cs typeface="Avenir Medium"/>
            </a:endParaRPr>
          </a:p>
          <a:p>
            <a:r>
              <a:rPr kumimoji="1" lang="en-US" altLang="ja-JP" sz="2400" dirty="0" smtClean="0">
                <a:latin typeface="Avenir Medium"/>
                <a:ea typeface="ヒラギノ丸ゴ Pro W4"/>
                <a:cs typeface="Avenir Medium"/>
              </a:rPr>
              <a:t>~</a:t>
            </a:r>
            <a:r>
              <a:rPr kumimoji="1" lang="en-US" altLang="ja-JP" sz="2400" dirty="0" err="1" smtClean="0">
                <a:latin typeface="Avenir Medium"/>
                <a:ea typeface="ヒラギノ丸ゴ Pro W4"/>
                <a:cs typeface="Avenir Medium"/>
              </a:rPr>
              <a:t>GeV</a:t>
            </a:r>
            <a:endParaRPr kumimoji="1" lang="ja-JP" altLang="en-US" sz="2400" dirty="0" smtClean="0">
              <a:latin typeface="Avenir Medium"/>
              <a:ea typeface="ヒラギノ丸ゴ Pro W4"/>
              <a:cs typeface="Avenir Medium"/>
            </a:endParaRPr>
          </a:p>
        </p:txBody>
      </p:sp>
      <p:sp>
        <p:nvSpPr>
          <p:cNvPr id="89" name="テキスト ボックス 88"/>
          <p:cNvSpPr txBox="1"/>
          <p:nvPr/>
        </p:nvSpPr>
        <p:spPr>
          <a:xfrm>
            <a:off x="4657889" y="1085368"/>
            <a:ext cx="4435311" cy="120032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 高い</a:t>
            </a:r>
            <a:r>
              <a:rPr lang="en-US" altLang="ja-JP" sz="2400" b="1" u="sng" dirty="0" smtClean="0">
                <a:solidFill>
                  <a:srgbClr val="262626"/>
                </a:solidFill>
                <a:latin typeface="Avenir Medium"/>
                <a:ea typeface="ヒラギノ丸ゴ Pro W4"/>
              </a:rPr>
              <a:t>X</a:t>
            </a:r>
            <a:r>
              <a:rPr lang="ja-JP" altLang="en-US" sz="2400" b="1" u="sng" dirty="0" smtClean="0">
                <a:solidFill>
                  <a:srgbClr val="262626"/>
                </a:solidFill>
                <a:latin typeface="Avenir Medium"/>
                <a:ea typeface="ヒラギノ丸ゴ Pro W4"/>
              </a:rPr>
              <a:t>線光度</a:t>
            </a:r>
            <a:endParaRPr lang="en-US" altLang="ja-JP" sz="2400" b="1" u="sng" dirty="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・熱的放射しかみえない</a:t>
            </a:r>
            <a:r>
              <a:rPr lang="en-US" altLang="ja-JP" sz="2400" dirty="0" smtClean="0">
                <a:solidFill>
                  <a:srgbClr val="262626"/>
                </a:solidFill>
                <a:latin typeface="Avenir Medium"/>
                <a:ea typeface="ヒラギノ丸ゴ Pro W4"/>
              </a:rPr>
              <a:t/>
            </a:r>
            <a:br>
              <a:rPr lang="en-US" altLang="ja-JP" sz="2400" dirty="0" smtClean="0">
                <a:solidFill>
                  <a:srgbClr val="262626"/>
                </a:solidFill>
                <a:latin typeface="Avenir Medium"/>
                <a:ea typeface="ヒラギノ丸ゴ Pro W4"/>
              </a:rPr>
            </a:br>
            <a:r>
              <a:rPr lang="ja-JP" altLang="en-US" sz="2400" dirty="0" smtClean="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0.08-0.18 </a:t>
            </a:r>
            <a:r>
              <a:rPr lang="en-US" altLang="ja-JP" sz="2400" dirty="0" err="1" smtClean="0">
                <a:solidFill>
                  <a:srgbClr val="262626"/>
                </a:solidFill>
                <a:latin typeface="Avenir Medium"/>
                <a:ea typeface="ヒラギノ丸ゴ Pro W4"/>
              </a:rPr>
              <a:t>keV</a:t>
            </a:r>
            <a:r>
              <a:rPr lang="en-US" altLang="ja-JP" sz="2400" dirty="0" smtClean="0">
                <a:solidFill>
                  <a:srgbClr val="262626"/>
                </a:solidFill>
                <a:latin typeface="Avenir Medium"/>
                <a:ea typeface="ヒラギノ丸ゴ Pro W4"/>
              </a:rPr>
              <a:t> </a:t>
            </a:r>
          </a:p>
        </p:txBody>
      </p:sp>
      <p:sp>
        <p:nvSpPr>
          <p:cNvPr id="90" name="テキスト ボックス 89"/>
          <p:cNvSpPr txBox="1"/>
          <p:nvPr/>
        </p:nvSpPr>
        <p:spPr>
          <a:xfrm>
            <a:off x="4657889" y="3263617"/>
            <a:ext cx="4442205" cy="1631216"/>
          </a:xfrm>
          <a:prstGeom prst="rect">
            <a:avLst/>
          </a:prstGeom>
          <a:noFill/>
          <a:ln w="28575" cmpd="sng">
            <a:noFill/>
          </a:ln>
        </p:spPr>
        <p:txBody>
          <a:bodyPr wrap="square" rtlCol="0">
            <a:spAutoFit/>
          </a:bodyPr>
          <a:lstStyle/>
          <a:p>
            <a:r>
              <a:rPr lang="ja-JP" altLang="en-US" sz="2400"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a:t>
            </a:r>
            <a:r>
              <a:rPr lang="en-US" altLang="ja-JP" sz="2400" b="1" u="sng" dirty="0" smtClean="0">
                <a:solidFill>
                  <a:srgbClr val="262626"/>
                </a:solidFill>
                <a:latin typeface="Avenir Medium"/>
                <a:ea typeface="ヒラギノ丸ゴ Pro W4"/>
              </a:rPr>
              <a:t> </a:t>
            </a:r>
            <a:r>
              <a:rPr lang="ja-JP" altLang="en-US" sz="2400" b="1" u="sng" dirty="0" smtClean="0">
                <a:solidFill>
                  <a:srgbClr val="262626"/>
                </a:solidFill>
                <a:latin typeface="Avenir Medium"/>
                <a:ea typeface="ヒラギノ丸ゴ Pro W4"/>
              </a:rPr>
              <a:t>軟ガンマ線パルサー</a:t>
            </a:r>
            <a:endParaRPr lang="en-US" altLang="ja-JP" sz="2400" b="1" u="sng" dirty="0" smtClean="0">
              <a:solidFill>
                <a:srgbClr val="262626"/>
              </a:solidFill>
              <a:latin typeface="Avenir Medium"/>
              <a:ea typeface="ヒラギノ丸ゴ Pro W4"/>
            </a:endParaRPr>
          </a:p>
          <a:p>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Cut-off</a:t>
            </a:r>
            <a:r>
              <a:rPr lang="ja-JP" altLang="en-US" sz="2400" dirty="0" smtClean="0">
                <a:solidFill>
                  <a:srgbClr val="262626"/>
                </a:solidFill>
                <a:latin typeface="Avenir Medium"/>
                <a:ea typeface="ヒラギノ丸ゴ Pro W4"/>
              </a:rPr>
              <a:t>が</a:t>
            </a:r>
            <a:r>
              <a:rPr lang="en-US" altLang="ja-JP" sz="2400" dirty="0" smtClean="0">
                <a:solidFill>
                  <a:srgbClr val="262626"/>
                </a:solidFill>
                <a:latin typeface="Avenir Medium"/>
                <a:ea typeface="ヒラギノ丸ゴ Pro W4"/>
              </a:rPr>
              <a:t>MeV</a:t>
            </a: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・ベキ関数</a:t>
            </a:r>
            <a:r>
              <a:rPr lang="en-US" altLang="ja-JP" sz="2400" dirty="0" smtClean="0">
                <a:solidFill>
                  <a:srgbClr val="262626"/>
                </a:solidFill>
                <a:latin typeface="Avenir Medium"/>
                <a:ea typeface="ヒラギノ丸ゴ Pro W4"/>
              </a:rPr>
              <a:t> Γ1.2-1.4</a:t>
            </a:r>
            <a:r>
              <a:rPr lang="en-US" altLang="ja-JP" sz="1400" dirty="0" smtClean="0">
                <a:solidFill>
                  <a:srgbClr val="262626"/>
                </a:solidFill>
                <a:latin typeface="Avenir Medium"/>
                <a:ea typeface="ヒラギノ丸ゴ Pro W4"/>
              </a:rPr>
              <a:t/>
            </a:r>
            <a:br>
              <a:rPr lang="en-US" altLang="ja-JP" sz="1400" dirty="0" smtClean="0">
                <a:solidFill>
                  <a:srgbClr val="262626"/>
                </a:solidFill>
                <a:latin typeface="Avenir Medium"/>
                <a:ea typeface="ヒラギノ丸ゴ Pro W4"/>
              </a:rPr>
            </a:br>
            <a:r>
              <a:rPr lang="en-US" altLang="ja-JP" sz="1400" dirty="0" smtClean="0">
                <a:solidFill>
                  <a:srgbClr val="262626"/>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(B1509-58/1.4, J1640-4012/1.3,    </a:t>
            </a:r>
          </a:p>
          <a:p>
            <a:r>
              <a:rPr lang="en-US" altLang="ja-JP" sz="1400" dirty="0">
                <a:solidFill>
                  <a:schemeClr val="bg1">
                    <a:lumMod val="65000"/>
                  </a:schemeClr>
                </a:solidFill>
                <a:latin typeface="Avenir Medium"/>
                <a:ea typeface="ヒラギノ丸ゴ Pro W4"/>
              </a:rPr>
              <a:t> </a:t>
            </a:r>
            <a:r>
              <a:rPr lang="en-US" altLang="ja-JP" sz="1400" dirty="0" smtClean="0">
                <a:solidFill>
                  <a:schemeClr val="bg1">
                    <a:lumMod val="65000"/>
                  </a:schemeClr>
                </a:solidFill>
                <a:latin typeface="Avenir Medium"/>
                <a:ea typeface="ヒラギノ丸ゴ Pro W4"/>
              </a:rPr>
              <a:t>       J1846-0258/1.3,J1930+1852/1.2)</a:t>
            </a:r>
          </a:p>
        </p:txBody>
      </p:sp>
      <p:sp>
        <p:nvSpPr>
          <p:cNvPr id="92" name="テキスト ボックス 91"/>
          <p:cNvSpPr txBox="1"/>
          <p:nvPr/>
        </p:nvSpPr>
        <p:spPr>
          <a:xfrm>
            <a:off x="4613558" y="4997971"/>
            <a:ext cx="4486535" cy="1785104"/>
          </a:xfrm>
          <a:prstGeom prst="rect">
            <a:avLst/>
          </a:prstGeom>
          <a:noFill/>
          <a:ln w="28575" cmpd="sng">
            <a:noFill/>
          </a:ln>
        </p:spPr>
        <p:txBody>
          <a:bodyPr wrap="square" rtlCol="0">
            <a:spAutoFit/>
          </a:bodyPr>
          <a:lstStyle/>
          <a:p>
            <a:r>
              <a:rPr lang="en-US" altLang="ja-JP" sz="2400" b="1" u="sng" dirty="0" smtClean="0">
                <a:solidFill>
                  <a:srgbClr val="262626"/>
                </a:solidFill>
                <a:latin typeface="Avenir Medium"/>
                <a:ea typeface="ヒラギノ丸ゴ Pro W4"/>
              </a:rPr>
              <a:t>♦</a:t>
            </a:r>
            <a:r>
              <a:rPr lang="ja-JP" altLang="en-US" sz="2400" b="1" u="sng" dirty="0" smtClean="0">
                <a:solidFill>
                  <a:srgbClr val="262626"/>
                </a:solidFill>
                <a:latin typeface="Avenir Medium"/>
                <a:ea typeface="ヒラギノ丸ゴ Pro W4"/>
              </a:rPr>
              <a:t>ガンマ線パルサー</a:t>
            </a:r>
            <a:endParaRPr lang="en-US" altLang="ja-JP" sz="2400" b="1" u="sng" dirty="0" smtClean="0">
              <a:solidFill>
                <a:srgbClr val="262626"/>
              </a:solidFill>
              <a:latin typeface="Avenir Medium"/>
              <a:ea typeface="ヒラギノ丸ゴ Pro W4"/>
            </a:endParaRPr>
          </a:p>
          <a:p>
            <a:r>
              <a:rPr lang="en-US" altLang="ja-JP" sz="2400" dirty="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ja-JP" altLang="en-US" sz="2400" dirty="0" smtClean="0">
                <a:solidFill>
                  <a:srgbClr val="262626"/>
                </a:solidFill>
                <a:latin typeface="Avenir Medium"/>
                <a:ea typeface="ヒラギノ丸ゴ Pro W4"/>
              </a:rPr>
              <a:t>・</a:t>
            </a:r>
            <a:r>
              <a:rPr lang="en-US" altLang="ja-JP" sz="2400" dirty="0" smtClean="0">
                <a:solidFill>
                  <a:srgbClr val="262626"/>
                </a:solidFill>
                <a:latin typeface="Avenir Medium"/>
                <a:ea typeface="ヒラギノ丸ゴ Pro W4"/>
              </a:rPr>
              <a:t>Fermi/LAT</a:t>
            </a:r>
            <a:r>
              <a:rPr lang="ja-JP" altLang="en-US" sz="2400" dirty="0" smtClean="0">
                <a:solidFill>
                  <a:srgbClr val="262626"/>
                </a:solidFill>
                <a:latin typeface="Avenir Medium"/>
                <a:ea typeface="ヒラギノ丸ゴ Pro W4"/>
              </a:rPr>
              <a:t>で観測</a:t>
            </a:r>
            <a:endParaRPr lang="en-US" altLang="ja-JP" sz="2400" dirty="0">
              <a:solidFill>
                <a:srgbClr val="262626"/>
              </a:solidFill>
              <a:latin typeface="Avenir Medium"/>
              <a:ea typeface="ヒラギノ丸ゴ Pro W4"/>
            </a:endParaRPr>
          </a:p>
          <a:p>
            <a:r>
              <a:rPr lang="ja-JP" altLang="en-US" sz="2400" dirty="0" smtClean="0">
                <a:solidFill>
                  <a:srgbClr val="262626"/>
                </a:solidFill>
                <a:latin typeface="Avenir Medium"/>
                <a:ea typeface="ヒラギノ丸ゴ Pro W4"/>
              </a:rPr>
              <a:t>　・べき関数</a:t>
            </a:r>
            <a:r>
              <a:rPr lang="en-US" altLang="ja-JP" sz="2400" dirty="0" smtClean="0">
                <a:solidFill>
                  <a:srgbClr val="262626"/>
                </a:solidFill>
                <a:latin typeface="Avenir Medium"/>
                <a:ea typeface="ヒラギノ丸ゴ Pro W4"/>
              </a:rPr>
              <a:t> Γ1.3-2.1</a:t>
            </a:r>
            <a:br>
              <a:rPr lang="en-US" altLang="ja-JP" sz="2400" dirty="0" smtClean="0">
                <a:solidFill>
                  <a:srgbClr val="262626"/>
                </a:solidFill>
                <a:latin typeface="Avenir Medium"/>
                <a:ea typeface="ヒラギノ丸ゴ Pro W4"/>
              </a:rPr>
            </a:br>
            <a:r>
              <a:rPr lang="en-US" altLang="ja-JP" sz="1400" dirty="0" smtClean="0">
                <a:solidFill>
                  <a:schemeClr val="bg1">
                    <a:lumMod val="65000"/>
                  </a:schemeClr>
                </a:solidFill>
                <a:latin typeface="Avenir Medium"/>
                <a:ea typeface="ヒラギノ丸ゴ Pro W4"/>
              </a:rPr>
              <a:t>      </a:t>
            </a:r>
            <a:r>
              <a:rPr lang="ja-JP" altLang="en-US" sz="1400" dirty="0" smtClean="0">
                <a:solidFill>
                  <a:schemeClr val="bg1">
                    <a:lumMod val="65000"/>
                  </a:schemeClr>
                </a:solidFill>
                <a:latin typeface="Avenir Medium"/>
                <a:ea typeface="ヒラギノ丸ゴ Pro W4"/>
              </a:rPr>
              <a:t>　　</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γ</a:t>
            </a:r>
            <a:r>
              <a:rPr lang="en-US" altLang="ja-JP" sz="2400" dirty="0" smtClean="0">
                <a:solidFill>
                  <a:srgbClr val="262626"/>
                </a:solidFill>
                <a:latin typeface="Avenir Medium"/>
                <a:ea typeface="ヒラギノ丸ゴ Pro W4"/>
              </a:rPr>
              <a:t>/</a:t>
            </a:r>
            <a:r>
              <a:rPr lang="en-US" altLang="ja-JP" sz="2400" i="1" dirty="0" err="1" smtClean="0">
                <a:solidFill>
                  <a:srgbClr val="262626"/>
                </a:solidFill>
                <a:latin typeface="Avenir Medium"/>
                <a:ea typeface="ヒラギノ丸ゴ Pro W4"/>
              </a:rPr>
              <a:t>L</a:t>
            </a:r>
            <a:r>
              <a:rPr lang="en-US" altLang="ja-JP" sz="2400" baseline="-25000" dirty="0" err="1" smtClean="0">
                <a:solidFill>
                  <a:srgbClr val="262626"/>
                </a:solidFill>
                <a:latin typeface="Avenir Medium"/>
                <a:ea typeface="ヒラギノ丸ゴ Pro W4"/>
              </a:rPr>
              <a:t>rot</a:t>
            </a:r>
            <a:r>
              <a:rPr lang="en-US" altLang="ja-JP" sz="2400" dirty="0" smtClean="0">
                <a:solidFill>
                  <a:srgbClr val="262626"/>
                </a:solidFill>
                <a:latin typeface="Avenir Medium"/>
                <a:ea typeface="ヒラギノ丸ゴ Pro W4"/>
              </a:rPr>
              <a:t>= -0.68, -1.84, -0.59</a:t>
            </a:r>
          </a:p>
          <a:p>
            <a:r>
              <a:rPr lang="en-US" altLang="ja-JP" sz="1400" dirty="0" smtClean="0">
                <a:solidFill>
                  <a:schemeClr val="bg1">
                    <a:lumMod val="65000"/>
                  </a:schemeClr>
                </a:solidFill>
                <a:latin typeface="Avenir Medium"/>
                <a:ea typeface="ヒラギノ丸ゴ Pro W4"/>
              </a:rPr>
              <a:t>             (J0007/1.3, J1124/1.7, J1119/2.1)</a:t>
            </a:r>
            <a:endParaRPr lang="en-US" altLang="ja-JP" sz="1400" dirty="0">
              <a:solidFill>
                <a:srgbClr val="262626"/>
              </a:solidFill>
              <a:latin typeface="Avenir Medium"/>
              <a:ea typeface="ヒラギノ丸ゴ Pro W4"/>
            </a:endParaRPr>
          </a:p>
        </p:txBody>
      </p:sp>
      <p:sp>
        <p:nvSpPr>
          <p:cNvPr id="96" name="テキスト ボックス 95"/>
          <p:cNvSpPr txBox="1"/>
          <p:nvPr/>
        </p:nvSpPr>
        <p:spPr>
          <a:xfrm>
            <a:off x="4664783" y="2325274"/>
            <a:ext cx="4414990" cy="830997"/>
          </a:xfrm>
          <a:prstGeom prst="rect">
            <a:avLst/>
          </a:prstGeom>
          <a:noFill/>
          <a:ln w="19050" cmpd="sng">
            <a:solidFill>
              <a:schemeClr val="bg1">
                <a:lumMod val="50000"/>
              </a:schemeClr>
            </a:solidFill>
          </a:ln>
        </p:spPr>
        <p:txBody>
          <a:bodyPr wrap="square" rtlCol="0">
            <a:spAutoFit/>
          </a:bodyPr>
          <a:lstStyle/>
          <a:p>
            <a:r>
              <a:rPr kumimoji="1" lang="en-US" altLang="ja-JP" sz="2400" u="sng" dirty="0" smtClean="0">
                <a:latin typeface="Avenir Medium"/>
                <a:ea typeface="ヒラギノ丸ゴ Pro W4"/>
              </a:rPr>
              <a:t>● </a:t>
            </a:r>
            <a:r>
              <a:rPr kumimoji="1" lang="ja-JP" altLang="en-US" sz="2400" u="sng" dirty="0" smtClean="0">
                <a:latin typeface="Avenir Medium"/>
                <a:ea typeface="ヒラギノ丸ゴ Pro W4"/>
              </a:rPr>
              <a:t>熱放射をもつパルサー</a:t>
            </a:r>
            <a:endParaRPr kumimoji="1" lang="en-US" altLang="ja-JP" sz="2400" u="sng" dirty="0" smtClean="0">
              <a:latin typeface="Avenir Medium"/>
              <a:ea typeface="ヒラギノ丸ゴ Pro W4"/>
            </a:endParaRPr>
          </a:p>
          <a:p>
            <a:r>
              <a:rPr lang="en-US" altLang="ja-JP" sz="2400" dirty="0">
                <a:latin typeface="Avenir Medium"/>
                <a:ea typeface="ヒラギノ丸ゴ Pro W4"/>
              </a:rPr>
              <a:t> </a:t>
            </a:r>
            <a:r>
              <a:rPr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0.13keV  0.3keV </a:t>
            </a:r>
            <a:endParaRPr kumimoji="1" lang="ja-JP" altLang="en-US" sz="2400" dirty="0" smtClean="0">
              <a:latin typeface="Avenir Medium"/>
              <a:ea typeface="ヒラギノ丸ゴ Pro W4"/>
            </a:endParaRPr>
          </a:p>
        </p:txBody>
      </p:sp>
    </p:spTree>
    <p:extLst>
      <p:ext uri="{BB962C8B-B14F-4D97-AF65-F5344CB8AC3E}">
        <p14:creationId xmlns:p14="http://schemas.microsoft.com/office/powerpoint/2010/main" val="402185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7-11-20 14.27.55.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43840" y="1513839"/>
            <a:ext cx="5795209" cy="5152785"/>
          </a:xfrm>
          <a:prstGeom prst="rect">
            <a:avLst/>
          </a:prstGeom>
        </p:spPr>
      </p:pic>
      <p:sp>
        <p:nvSpPr>
          <p:cNvPr id="4"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13" name="直線コネクタ 12"/>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278616" y="6255613"/>
            <a:ext cx="4493538" cy="461665"/>
          </a:xfrm>
          <a:prstGeom prst="rect">
            <a:avLst/>
          </a:prstGeom>
          <a:noFill/>
        </p:spPr>
        <p:txBody>
          <a:bodyPr wrap="none" rtlCol="0">
            <a:spAutoFit/>
          </a:bodyPr>
          <a:lstStyle/>
          <a:p>
            <a:r>
              <a:rPr kumimoji="1" lang="ja-JP" altLang="en-US" sz="2400" dirty="0" smtClean="0">
                <a:latin typeface="Avenir Medium"/>
                <a:ea typeface="ヒラギノ丸ゴ Pro W4"/>
              </a:rPr>
              <a:t>なぞは深まるばかり、、、、、</a:t>
            </a:r>
          </a:p>
        </p:txBody>
      </p:sp>
      <p:sp>
        <p:nvSpPr>
          <p:cNvPr id="8" name="テキスト ボックス 7"/>
          <p:cNvSpPr txBox="1"/>
          <p:nvPr/>
        </p:nvSpPr>
        <p:spPr>
          <a:xfrm>
            <a:off x="341923" y="1201615"/>
            <a:ext cx="8903104" cy="461665"/>
          </a:xfrm>
          <a:prstGeom prst="rect">
            <a:avLst/>
          </a:prstGeom>
          <a:noFill/>
        </p:spPr>
        <p:txBody>
          <a:bodyPr wrap="square" rtlCol="0">
            <a:spAutoFit/>
          </a:bodyPr>
          <a:lstStyle/>
          <a:p>
            <a:r>
              <a:rPr lang="en-US" altLang="en-US" sz="2400" dirty="0" smtClean="0">
                <a:solidFill>
                  <a:schemeClr val="accent6">
                    <a:lumMod val="75000"/>
                  </a:schemeClr>
                </a:solidFill>
                <a:latin typeface="Avenir Medium"/>
                <a:ea typeface="ヒラギノ丸ゴ Pro W4"/>
              </a:rPr>
              <a:t>熱放射</a:t>
            </a:r>
            <a:r>
              <a:rPr lang="ja-JP" altLang="en-US" sz="2400" dirty="0" smtClean="0">
                <a:solidFill>
                  <a:schemeClr val="accent6">
                    <a:lumMod val="75000"/>
                  </a:schemeClr>
                </a:solidFill>
                <a:latin typeface="Avenir Medium"/>
                <a:ea typeface="ヒラギノ丸ゴ Pro W4"/>
              </a:rPr>
              <a:t>の光度</a:t>
            </a:r>
            <a:r>
              <a:rPr lang="en-US" altLang="en-US" sz="2400" dirty="0" smtClean="0">
                <a:solidFill>
                  <a:schemeClr val="accent6">
                    <a:lumMod val="75000"/>
                  </a:schemeClr>
                </a:solidFill>
                <a:latin typeface="Avenir Medium"/>
                <a:ea typeface="ヒラギノ丸ゴ Pro W4"/>
              </a:rPr>
              <a:t>は温度と面積どちらできまっているのか？</a:t>
            </a:r>
          </a:p>
        </p:txBody>
      </p:sp>
      <p:sp>
        <p:nvSpPr>
          <p:cNvPr id="9" name="テキスト ボックス 8"/>
          <p:cNvSpPr txBox="1"/>
          <p:nvPr/>
        </p:nvSpPr>
        <p:spPr>
          <a:xfrm>
            <a:off x="5289983" y="4970486"/>
            <a:ext cx="3775393" cy="707886"/>
          </a:xfrm>
          <a:prstGeom prst="rect">
            <a:avLst/>
          </a:prstGeom>
          <a:solidFill>
            <a:schemeClr val="accent2"/>
          </a:solidFill>
        </p:spPr>
        <p:txBody>
          <a:bodyPr wrap="none" rtlCol="0">
            <a:spAutoFit/>
          </a:bodyPr>
          <a:lstStyle/>
          <a:p>
            <a:r>
              <a:rPr lang="ja-JP" altLang="en-US" sz="2000" dirty="0" smtClean="0">
                <a:latin typeface="Avenir Medium"/>
                <a:ea typeface="ヒラギノ丸ゴ Pro W4"/>
                <a:cs typeface="Avenir Medium"/>
              </a:rPr>
              <a:t>放射面が一定で温度が違う。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温度の違いが光度を決めている</a:t>
            </a:r>
            <a:endParaRPr lang="en-US" altLang="ja-JP" sz="2000" dirty="0" smtClean="0">
              <a:latin typeface="Avenir Medium"/>
              <a:ea typeface="ヒラギノ丸ゴ Pro W4"/>
              <a:cs typeface="Avenir Medium"/>
            </a:endParaRPr>
          </a:p>
        </p:txBody>
      </p:sp>
      <p:sp>
        <p:nvSpPr>
          <p:cNvPr id="10" name="正方形/長方形 9"/>
          <p:cNvSpPr/>
          <p:nvPr/>
        </p:nvSpPr>
        <p:spPr>
          <a:xfrm rot="18694216">
            <a:off x="3221698" y="1415726"/>
            <a:ext cx="148385" cy="5466026"/>
          </a:xfrm>
          <a:prstGeom prst="rect">
            <a:avLst/>
          </a:prstGeom>
          <a:solidFill>
            <a:srgbClr val="5ECCF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81738" y="1836864"/>
            <a:ext cx="90100" cy="4066096"/>
          </a:xfrm>
          <a:prstGeom prst="rect">
            <a:avLst/>
          </a:prstGeom>
          <a:solidFill>
            <a:schemeClr val="accent6">
              <a:lumMod val="40000"/>
              <a:lumOff val="6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51416" y="1633443"/>
            <a:ext cx="5013960" cy="707886"/>
          </a:xfrm>
          <a:prstGeom prst="rect">
            <a:avLst/>
          </a:prstGeom>
          <a:solidFill>
            <a:srgbClr val="F9B3A7"/>
          </a:solidFill>
        </p:spPr>
        <p:txBody>
          <a:bodyPr wrap="square" rtlCol="0">
            <a:spAutoFit/>
          </a:bodyPr>
          <a:lstStyle/>
          <a:p>
            <a:r>
              <a:rPr kumimoji="1" lang="ja-JP" altLang="en-US" sz="2000" dirty="0" smtClean="0">
                <a:latin typeface="Avenir Medium"/>
                <a:ea typeface="ヒラギノ丸ゴ Pro W4"/>
                <a:cs typeface="Avenir Medium"/>
              </a:rPr>
              <a:t>温度</a:t>
            </a:r>
            <a:r>
              <a:rPr lang="ja-JP" altLang="en-US" sz="2000" dirty="0" smtClean="0">
                <a:latin typeface="Avenir Medium"/>
                <a:ea typeface="ヒラギノ丸ゴ Pro W4"/>
                <a:cs typeface="Avenir Medium"/>
              </a:rPr>
              <a:t>が一緒で、放射面積が違う。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放射面の違いが熱放射の光度を決めている</a:t>
            </a:r>
            <a:endParaRPr lang="en-US" altLang="ja-JP" sz="2000" dirty="0" smtClean="0">
              <a:latin typeface="Avenir Medium"/>
              <a:ea typeface="ヒラギノ丸ゴ Pro W4"/>
              <a:cs typeface="Avenir Medium"/>
            </a:endParaRPr>
          </a:p>
        </p:txBody>
      </p:sp>
      <p:sp>
        <p:nvSpPr>
          <p:cNvPr id="6" name="テキスト ボックス 5"/>
          <p:cNvSpPr txBox="1"/>
          <p:nvPr/>
        </p:nvSpPr>
        <p:spPr>
          <a:xfrm>
            <a:off x="5802944" y="2936240"/>
            <a:ext cx="3262432" cy="156966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2400" dirty="0" smtClean="0">
                <a:latin typeface="Avenir Medium"/>
                <a:ea typeface="ヒラギノ丸ゴ Pro W4"/>
              </a:rPr>
              <a:t>どちらもいる。</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同じサブグループ</a:t>
            </a:r>
            <a:endParaRPr lang="en-US" altLang="ja-JP" sz="2400" dirty="0" smtClean="0">
              <a:latin typeface="Avenir Medium"/>
              <a:ea typeface="ヒラギノ丸ゴ Pro W4"/>
            </a:endParaRPr>
          </a:p>
          <a:p>
            <a:r>
              <a:rPr lang="ja-JP" altLang="en-US" sz="2400" dirty="0" smtClean="0">
                <a:latin typeface="Avenir Medium"/>
                <a:ea typeface="ヒラギノ丸ゴ Pro W4"/>
              </a:rPr>
              <a:t>だからといって</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同じ分布にはならない</a:t>
            </a:r>
            <a:endParaRPr lang="en-US" altLang="ja-JP" sz="2400" dirty="0" smtClean="0">
              <a:latin typeface="Avenir Medium"/>
              <a:ea typeface="ヒラギノ丸ゴ Pro W4"/>
            </a:endParaRPr>
          </a:p>
        </p:txBody>
      </p:sp>
      <p:cxnSp>
        <p:nvCxnSpPr>
          <p:cNvPr id="16" name="直線矢印コネクタ 15"/>
          <p:cNvCxnSpPr>
            <a:stCxn id="6" idx="0"/>
          </p:cNvCxnSpPr>
          <p:nvPr/>
        </p:nvCxnSpPr>
        <p:spPr>
          <a:xfrm flipV="1">
            <a:off x="7434160" y="2325539"/>
            <a:ext cx="0" cy="610701"/>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endCxn id="6" idx="2"/>
          </p:cNvCxnSpPr>
          <p:nvPr/>
        </p:nvCxnSpPr>
        <p:spPr>
          <a:xfrm flipV="1">
            <a:off x="7434160" y="4505900"/>
            <a:ext cx="0" cy="464586"/>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4604917" y="30791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19" name="円/楕円 18"/>
          <p:cNvSpPr/>
          <p:nvPr/>
        </p:nvSpPr>
        <p:spPr>
          <a:xfrm>
            <a:off x="4147717" y="31299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0" name="円/楕円 19"/>
          <p:cNvSpPr/>
          <p:nvPr/>
        </p:nvSpPr>
        <p:spPr>
          <a:xfrm>
            <a:off x="3751477" y="31807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1" name="円/楕円 20"/>
          <p:cNvSpPr/>
          <p:nvPr/>
        </p:nvSpPr>
        <p:spPr>
          <a:xfrm>
            <a:off x="3893717" y="355663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2" name="円/楕円 21"/>
          <p:cNvSpPr/>
          <p:nvPr/>
        </p:nvSpPr>
        <p:spPr>
          <a:xfrm>
            <a:off x="3375557" y="37903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4178197" y="428815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正方形/長方形 23"/>
          <p:cNvSpPr/>
          <p:nvPr/>
        </p:nvSpPr>
        <p:spPr>
          <a:xfrm>
            <a:off x="3984207" y="2533538"/>
            <a:ext cx="356348" cy="4202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4" name="図 13" descr="スクリーンショット 2017-11-20 17.17.43.png"/>
          <p:cNvPicPr>
            <a:picLocks noChangeAspect="1"/>
          </p:cNvPicPr>
          <p:nvPr/>
        </p:nvPicPr>
        <p:blipFill rotWithShape="1">
          <a:blip r:embed="rId4">
            <a:extLst>
              <a:ext uri="{28A0092B-C50C-407E-A947-70E740481C1C}">
                <a14:useLocalDpi xmlns:a14="http://schemas.microsoft.com/office/drawing/2010/main" val="0"/>
              </a:ext>
            </a:extLst>
          </a:blip>
          <a:srcRect l="3" r="5122" b="17064"/>
          <a:stretch/>
        </p:blipFill>
        <p:spPr>
          <a:xfrm rot="2479636">
            <a:off x="1812338" y="4076530"/>
            <a:ext cx="1694733" cy="381953"/>
          </a:xfrm>
          <a:prstGeom prst="rect">
            <a:avLst/>
          </a:prstGeom>
        </p:spPr>
      </p:pic>
      <p:pic>
        <p:nvPicPr>
          <p:cNvPr id="25" name="図 24" descr="スクリーンショット 2017-11-21 11.22.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130" y="3795964"/>
            <a:ext cx="124460" cy="138289"/>
          </a:xfrm>
          <a:prstGeom prst="rect">
            <a:avLst/>
          </a:prstGeom>
        </p:spPr>
      </p:pic>
    </p:spTree>
    <p:extLst>
      <p:ext uri="{BB962C8B-B14F-4D97-AF65-F5344CB8AC3E}">
        <p14:creationId xmlns:p14="http://schemas.microsoft.com/office/powerpoint/2010/main" val="223351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7-11-20 14.27.55.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43840" y="1513839"/>
            <a:ext cx="5795209" cy="5152785"/>
          </a:xfrm>
          <a:prstGeom prst="rect">
            <a:avLst/>
          </a:prstGeom>
        </p:spPr>
      </p:pic>
      <p:sp>
        <p:nvSpPr>
          <p:cNvPr id="4"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13" name="直線コネクタ 12"/>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278616" y="6255613"/>
            <a:ext cx="4493538" cy="461665"/>
          </a:xfrm>
          <a:prstGeom prst="rect">
            <a:avLst/>
          </a:prstGeom>
          <a:noFill/>
        </p:spPr>
        <p:txBody>
          <a:bodyPr wrap="none" rtlCol="0">
            <a:spAutoFit/>
          </a:bodyPr>
          <a:lstStyle/>
          <a:p>
            <a:r>
              <a:rPr kumimoji="1" lang="ja-JP" altLang="en-US" sz="2400" dirty="0" smtClean="0">
                <a:latin typeface="Avenir Medium"/>
                <a:ea typeface="ヒラギノ丸ゴ Pro W4"/>
              </a:rPr>
              <a:t>なぞは深まるばかり、、、、、</a:t>
            </a:r>
          </a:p>
        </p:txBody>
      </p:sp>
      <p:sp>
        <p:nvSpPr>
          <p:cNvPr id="8" name="テキスト ボックス 7"/>
          <p:cNvSpPr txBox="1"/>
          <p:nvPr/>
        </p:nvSpPr>
        <p:spPr>
          <a:xfrm>
            <a:off x="341923" y="1201615"/>
            <a:ext cx="8903104" cy="461665"/>
          </a:xfrm>
          <a:prstGeom prst="rect">
            <a:avLst/>
          </a:prstGeom>
          <a:noFill/>
        </p:spPr>
        <p:txBody>
          <a:bodyPr wrap="square" rtlCol="0">
            <a:spAutoFit/>
          </a:bodyPr>
          <a:lstStyle/>
          <a:p>
            <a:r>
              <a:rPr lang="en-US" altLang="en-US" sz="2400" dirty="0" smtClean="0">
                <a:solidFill>
                  <a:schemeClr val="accent6">
                    <a:lumMod val="75000"/>
                  </a:schemeClr>
                </a:solidFill>
                <a:latin typeface="Avenir Medium"/>
                <a:ea typeface="ヒラギノ丸ゴ Pro W4"/>
              </a:rPr>
              <a:t>熱放射</a:t>
            </a:r>
            <a:r>
              <a:rPr lang="ja-JP" altLang="en-US" sz="2400" dirty="0" smtClean="0">
                <a:solidFill>
                  <a:schemeClr val="accent6">
                    <a:lumMod val="75000"/>
                  </a:schemeClr>
                </a:solidFill>
                <a:latin typeface="Avenir Medium"/>
                <a:ea typeface="ヒラギノ丸ゴ Pro W4"/>
              </a:rPr>
              <a:t>の光度</a:t>
            </a:r>
            <a:r>
              <a:rPr lang="en-US" altLang="en-US" sz="2400" dirty="0" smtClean="0">
                <a:solidFill>
                  <a:schemeClr val="accent6">
                    <a:lumMod val="75000"/>
                  </a:schemeClr>
                </a:solidFill>
                <a:latin typeface="Avenir Medium"/>
                <a:ea typeface="ヒラギノ丸ゴ Pro W4"/>
              </a:rPr>
              <a:t>は温度と面積どちらできまっているのか？</a:t>
            </a:r>
          </a:p>
        </p:txBody>
      </p:sp>
      <p:sp>
        <p:nvSpPr>
          <p:cNvPr id="9" name="テキスト ボックス 8"/>
          <p:cNvSpPr txBox="1"/>
          <p:nvPr/>
        </p:nvSpPr>
        <p:spPr>
          <a:xfrm>
            <a:off x="5289983" y="4970486"/>
            <a:ext cx="3775393" cy="707886"/>
          </a:xfrm>
          <a:prstGeom prst="rect">
            <a:avLst/>
          </a:prstGeom>
          <a:solidFill>
            <a:schemeClr val="accent2"/>
          </a:solidFill>
        </p:spPr>
        <p:txBody>
          <a:bodyPr wrap="none" rtlCol="0">
            <a:spAutoFit/>
          </a:bodyPr>
          <a:lstStyle/>
          <a:p>
            <a:r>
              <a:rPr lang="ja-JP" altLang="en-US" sz="2000" dirty="0" smtClean="0">
                <a:latin typeface="Avenir Medium"/>
                <a:ea typeface="ヒラギノ丸ゴ Pro W4"/>
                <a:cs typeface="Avenir Medium"/>
              </a:rPr>
              <a:t>放射面が一定で温度が違う。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温度の違いが光度を決めている</a:t>
            </a:r>
            <a:endParaRPr lang="en-US" altLang="ja-JP" sz="2000" dirty="0" smtClean="0">
              <a:latin typeface="Avenir Medium"/>
              <a:ea typeface="ヒラギノ丸ゴ Pro W4"/>
              <a:cs typeface="Avenir Medium"/>
            </a:endParaRPr>
          </a:p>
        </p:txBody>
      </p:sp>
      <p:sp>
        <p:nvSpPr>
          <p:cNvPr id="10" name="正方形/長方形 9"/>
          <p:cNvSpPr/>
          <p:nvPr/>
        </p:nvSpPr>
        <p:spPr>
          <a:xfrm rot="18694216">
            <a:off x="3221698" y="1415726"/>
            <a:ext cx="148385" cy="5466026"/>
          </a:xfrm>
          <a:prstGeom prst="rect">
            <a:avLst/>
          </a:prstGeom>
          <a:solidFill>
            <a:srgbClr val="5ECCF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81738" y="1836864"/>
            <a:ext cx="90100" cy="4066096"/>
          </a:xfrm>
          <a:prstGeom prst="rect">
            <a:avLst/>
          </a:prstGeom>
          <a:solidFill>
            <a:schemeClr val="accent6">
              <a:lumMod val="40000"/>
              <a:lumOff val="6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51416" y="1633443"/>
            <a:ext cx="5013960" cy="707886"/>
          </a:xfrm>
          <a:prstGeom prst="rect">
            <a:avLst/>
          </a:prstGeom>
          <a:solidFill>
            <a:srgbClr val="F9B3A7"/>
          </a:solidFill>
        </p:spPr>
        <p:txBody>
          <a:bodyPr wrap="square" rtlCol="0">
            <a:spAutoFit/>
          </a:bodyPr>
          <a:lstStyle/>
          <a:p>
            <a:r>
              <a:rPr kumimoji="1" lang="ja-JP" altLang="en-US" sz="2000" dirty="0" smtClean="0">
                <a:latin typeface="Avenir Medium"/>
                <a:ea typeface="ヒラギノ丸ゴ Pro W4"/>
                <a:cs typeface="Avenir Medium"/>
              </a:rPr>
              <a:t>温度</a:t>
            </a:r>
            <a:r>
              <a:rPr lang="ja-JP" altLang="en-US" sz="2000" dirty="0" smtClean="0">
                <a:latin typeface="Avenir Medium"/>
                <a:ea typeface="ヒラギノ丸ゴ Pro W4"/>
                <a:cs typeface="Avenir Medium"/>
              </a:rPr>
              <a:t>が一緒で、放射面積が違う。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放射面の違いが熱放射の光度を決めている</a:t>
            </a:r>
            <a:endParaRPr lang="en-US" altLang="ja-JP" sz="2000" dirty="0" smtClean="0">
              <a:latin typeface="Avenir Medium"/>
              <a:ea typeface="ヒラギノ丸ゴ Pro W4"/>
              <a:cs typeface="Avenir Medium"/>
            </a:endParaRPr>
          </a:p>
        </p:txBody>
      </p:sp>
      <p:sp>
        <p:nvSpPr>
          <p:cNvPr id="6" name="テキスト ボックス 5"/>
          <p:cNvSpPr txBox="1"/>
          <p:nvPr/>
        </p:nvSpPr>
        <p:spPr>
          <a:xfrm>
            <a:off x="5802944" y="2936240"/>
            <a:ext cx="3262432" cy="156966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2400" dirty="0" smtClean="0">
                <a:latin typeface="Avenir Medium"/>
                <a:ea typeface="ヒラギノ丸ゴ Pro W4"/>
              </a:rPr>
              <a:t>どちらもいる。</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同じサブグループ</a:t>
            </a:r>
            <a:endParaRPr lang="en-US" altLang="ja-JP" sz="2400" dirty="0" smtClean="0">
              <a:latin typeface="Avenir Medium"/>
              <a:ea typeface="ヒラギノ丸ゴ Pro W4"/>
            </a:endParaRPr>
          </a:p>
          <a:p>
            <a:r>
              <a:rPr lang="ja-JP" altLang="en-US" sz="2400" dirty="0" smtClean="0">
                <a:latin typeface="Avenir Medium"/>
                <a:ea typeface="ヒラギノ丸ゴ Pro W4"/>
              </a:rPr>
              <a:t>だからといって</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同じ分布にはならない</a:t>
            </a:r>
            <a:endParaRPr lang="en-US" altLang="ja-JP" sz="2400" dirty="0" smtClean="0">
              <a:latin typeface="Avenir Medium"/>
              <a:ea typeface="ヒラギノ丸ゴ Pro W4"/>
            </a:endParaRPr>
          </a:p>
        </p:txBody>
      </p:sp>
      <p:cxnSp>
        <p:nvCxnSpPr>
          <p:cNvPr id="16" name="直線矢印コネクタ 15"/>
          <p:cNvCxnSpPr>
            <a:stCxn id="6" idx="0"/>
          </p:cNvCxnSpPr>
          <p:nvPr/>
        </p:nvCxnSpPr>
        <p:spPr>
          <a:xfrm flipV="1">
            <a:off x="7434160" y="2325539"/>
            <a:ext cx="0" cy="610701"/>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endCxn id="6" idx="2"/>
          </p:cNvCxnSpPr>
          <p:nvPr/>
        </p:nvCxnSpPr>
        <p:spPr>
          <a:xfrm flipV="1">
            <a:off x="7434160" y="4505900"/>
            <a:ext cx="0" cy="464586"/>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4604917" y="30791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19" name="円/楕円 18"/>
          <p:cNvSpPr/>
          <p:nvPr/>
        </p:nvSpPr>
        <p:spPr>
          <a:xfrm>
            <a:off x="4147717" y="31299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0" name="円/楕円 19"/>
          <p:cNvSpPr/>
          <p:nvPr/>
        </p:nvSpPr>
        <p:spPr>
          <a:xfrm>
            <a:off x="3751477" y="31807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1" name="円/楕円 20"/>
          <p:cNvSpPr/>
          <p:nvPr/>
        </p:nvSpPr>
        <p:spPr>
          <a:xfrm>
            <a:off x="3893717" y="355663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2" name="円/楕円 21"/>
          <p:cNvSpPr/>
          <p:nvPr/>
        </p:nvSpPr>
        <p:spPr>
          <a:xfrm>
            <a:off x="3375557" y="37903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4178197" y="428815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正方形/長方形 23"/>
          <p:cNvSpPr/>
          <p:nvPr/>
        </p:nvSpPr>
        <p:spPr>
          <a:xfrm>
            <a:off x="3984207" y="2533538"/>
            <a:ext cx="356348" cy="4202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339576" y="276038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6" name="テキスト ボックス 25"/>
          <p:cNvSpPr txBox="1"/>
          <p:nvPr/>
        </p:nvSpPr>
        <p:spPr>
          <a:xfrm>
            <a:off x="3870490" y="281118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7" name="テキスト ボックス 26"/>
          <p:cNvSpPr txBox="1"/>
          <p:nvPr/>
        </p:nvSpPr>
        <p:spPr>
          <a:xfrm>
            <a:off x="3672925" y="32277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8" name="ひし形 27"/>
          <p:cNvSpPr/>
          <p:nvPr/>
        </p:nvSpPr>
        <p:spPr>
          <a:xfrm>
            <a:off x="3741798" y="3133316"/>
            <a:ext cx="135463" cy="212439"/>
          </a:xfrm>
          <a:prstGeom prst="diamond">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9" name="円/楕円 28"/>
          <p:cNvSpPr/>
          <p:nvPr/>
        </p:nvSpPr>
        <p:spPr>
          <a:xfrm>
            <a:off x="4175237" y="4288219"/>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0" name="円/楕円 29"/>
          <p:cNvSpPr/>
          <p:nvPr/>
        </p:nvSpPr>
        <p:spPr>
          <a:xfrm>
            <a:off x="3372597" y="3790379"/>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pic>
        <p:nvPicPr>
          <p:cNvPr id="31" name="図 30" descr="スクリーンショット 2017-11-21 11.2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130" y="3795964"/>
            <a:ext cx="124460" cy="138289"/>
          </a:xfrm>
          <a:prstGeom prst="rect">
            <a:avLst/>
          </a:prstGeom>
        </p:spPr>
      </p:pic>
    </p:spTree>
    <p:extLst>
      <p:ext uri="{BB962C8B-B14F-4D97-AF65-F5344CB8AC3E}">
        <p14:creationId xmlns:p14="http://schemas.microsoft.com/office/powerpoint/2010/main" val="124170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7-11-20 14.27.55.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43840" y="1513839"/>
            <a:ext cx="5795209" cy="5152785"/>
          </a:xfrm>
          <a:prstGeom prst="rect">
            <a:avLst/>
          </a:prstGeom>
        </p:spPr>
      </p:pic>
      <p:sp>
        <p:nvSpPr>
          <p:cNvPr id="4"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13" name="直線コネクタ 12"/>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278616" y="6255613"/>
            <a:ext cx="4493538" cy="461665"/>
          </a:xfrm>
          <a:prstGeom prst="rect">
            <a:avLst/>
          </a:prstGeom>
          <a:noFill/>
        </p:spPr>
        <p:txBody>
          <a:bodyPr wrap="none" rtlCol="0">
            <a:spAutoFit/>
          </a:bodyPr>
          <a:lstStyle/>
          <a:p>
            <a:r>
              <a:rPr kumimoji="1" lang="ja-JP" altLang="en-US" sz="2400" dirty="0" smtClean="0">
                <a:latin typeface="Avenir Medium"/>
                <a:ea typeface="ヒラギノ丸ゴ Pro W4"/>
              </a:rPr>
              <a:t>なぞは深まるばかり、、、、、</a:t>
            </a:r>
          </a:p>
        </p:txBody>
      </p:sp>
      <p:sp>
        <p:nvSpPr>
          <p:cNvPr id="8" name="テキスト ボックス 7"/>
          <p:cNvSpPr txBox="1"/>
          <p:nvPr/>
        </p:nvSpPr>
        <p:spPr>
          <a:xfrm>
            <a:off x="341923" y="1201615"/>
            <a:ext cx="8903104" cy="461665"/>
          </a:xfrm>
          <a:prstGeom prst="rect">
            <a:avLst/>
          </a:prstGeom>
          <a:noFill/>
        </p:spPr>
        <p:txBody>
          <a:bodyPr wrap="square" rtlCol="0">
            <a:spAutoFit/>
          </a:bodyPr>
          <a:lstStyle/>
          <a:p>
            <a:r>
              <a:rPr lang="en-US" altLang="en-US" sz="2400" dirty="0" smtClean="0">
                <a:solidFill>
                  <a:schemeClr val="accent6">
                    <a:lumMod val="75000"/>
                  </a:schemeClr>
                </a:solidFill>
                <a:latin typeface="Avenir Medium"/>
                <a:ea typeface="ヒラギノ丸ゴ Pro W4"/>
              </a:rPr>
              <a:t>熱放射</a:t>
            </a:r>
            <a:r>
              <a:rPr lang="ja-JP" altLang="en-US" sz="2400" dirty="0" smtClean="0">
                <a:solidFill>
                  <a:schemeClr val="accent6">
                    <a:lumMod val="75000"/>
                  </a:schemeClr>
                </a:solidFill>
                <a:latin typeface="Avenir Medium"/>
                <a:ea typeface="ヒラギノ丸ゴ Pro W4"/>
              </a:rPr>
              <a:t>の光度</a:t>
            </a:r>
            <a:r>
              <a:rPr lang="en-US" altLang="en-US" sz="2400" dirty="0" smtClean="0">
                <a:solidFill>
                  <a:schemeClr val="accent6">
                    <a:lumMod val="75000"/>
                  </a:schemeClr>
                </a:solidFill>
                <a:latin typeface="Avenir Medium"/>
                <a:ea typeface="ヒラギノ丸ゴ Pro W4"/>
              </a:rPr>
              <a:t>は温度と面積どちらできまっているのか？</a:t>
            </a:r>
          </a:p>
        </p:txBody>
      </p:sp>
      <p:sp>
        <p:nvSpPr>
          <p:cNvPr id="9" name="テキスト ボックス 8"/>
          <p:cNvSpPr txBox="1"/>
          <p:nvPr/>
        </p:nvSpPr>
        <p:spPr>
          <a:xfrm>
            <a:off x="5289983" y="4970486"/>
            <a:ext cx="3775393" cy="707886"/>
          </a:xfrm>
          <a:prstGeom prst="rect">
            <a:avLst/>
          </a:prstGeom>
          <a:solidFill>
            <a:schemeClr val="accent2"/>
          </a:solidFill>
        </p:spPr>
        <p:txBody>
          <a:bodyPr wrap="none" rtlCol="0">
            <a:spAutoFit/>
          </a:bodyPr>
          <a:lstStyle/>
          <a:p>
            <a:r>
              <a:rPr lang="ja-JP" altLang="en-US" sz="2000" dirty="0" smtClean="0">
                <a:latin typeface="Avenir Medium"/>
                <a:ea typeface="ヒラギノ丸ゴ Pro W4"/>
                <a:cs typeface="Avenir Medium"/>
              </a:rPr>
              <a:t>放射面が一定で温度が違う。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温度の違いが光度を決めている</a:t>
            </a:r>
            <a:endParaRPr lang="en-US" altLang="ja-JP" sz="2000" dirty="0" smtClean="0">
              <a:latin typeface="Avenir Medium"/>
              <a:ea typeface="ヒラギノ丸ゴ Pro W4"/>
              <a:cs typeface="Avenir Medium"/>
            </a:endParaRPr>
          </a:p>
        </p:txBody>
      </p:sp>
      <p:sp>
        <p:nvSpPr>
          <p:cNvPr id="10" name="正方形/長方形 9"/>
          <p:cNvSpPr/>
          <p:nvPr/>
        </p:nvSpPr>
        <p:spPr>
          <a:xfrm rot="18694216">
            <a:off x="3221698" y="1415726"/>
            <a:ext cx="148385" cy="5466026"/>
          </a:xfrm>
          <a:prstGeom prst="rect">
            <a:avLst/>
          </a:prstGeom>
          <a:solidFill>
            <a:srgbClr val="5ECCF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81738" y="1836864"/>
            <a:ext cx="90100" cy="4066096"/>
          </a:xfrm>
          <a:prstGeom prst="rect">
            <a:avLst/>
          </a:prstGeom>
          <a:solidFill>
            <a:schemeClr val="accent6">
              <a:lumMod val="40000"/>
              <a:lumOff val="6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51416" y="1633443"/>
            <a:ext cx="5013960" cy="707886"/>
          </a:xfrm>
          <a:prstGeom prst="rect">
            <a:avLst/>
          </a:prstGeom>
          <a:solidFill>
            <a:srgbClr val="F9B3A7"/>
          </a:solidFill>
        </p:spPr>
        <p:txBody>
          <a:bodyPr wrap="square" rtlCol="0">
            <a:spAutoFit/>
          </a:bodyPr>
          <a:lstStyle/>
          <a:p>
            <a:r>
              <a:rPr kumimoji="1" lang="ja-JP" altLang="en-US" sz="2000" dirty="0" smtClean="0">
                <a:latin typeface="Avenir Medium"/>
                <a:ea typeface="ヒラギノ丸ゴ Pro W4"/>
                <a:cs typeface="Avenir Medium"/>
              </a:rPr>
              <a:t>温度</a:t>
            </a:r>
            <a:r>
              <a:rPr lang="ja-JP" altLang="en-US" sz="2000" dirty="0" smtClean="0">
                <a:latin typeface="Avenir Medium"/>
                <a:ea typeface="ヒラギノ丸ゴ Pro W4"/>
                <a:cs typeface="Avenir Medium"/>
              </a:rPr>
              <a:t>が一緒で、放射面積が違う。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放射面の違いが熱放射の光度を決めている</a:t>
            </a:r>
            <a:endParaRPr lang="en-US" altLang="ja-JP" sz="2000" dirty="0" smtClean="0">
              <a:latin typeface="Avenir Medium"/>
              <a:ea typeface="ヒラギノ丸ゴ Pro W4"/>
              <a:cs typeface="Avenir Medium"/>
            </a:endParaRPr>
          </a:p>
        </p:txBody>
      </p:sp>
      <p:sp>
        <p:nvSpPr>
          <p:cNvPr id="6" name="テキスト ボックス 5"/>
          <p:cNvSpPr txBox="1"/>
          <p:nvPr/>
        </p:nvSpPr>
        <p:spPr>
          <a:xfrm>
            <a:off x="5802944" y="2936240"/>
            <a:ext cx="3262432" cy="156966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2400" dirty="0" smtClean="0">
                <a:latin typeface="Avenir Medium"/>
                <a:ea typeface="ヒラギノ丸ゴ Pro W4"/>
              </a:rPr>
              <a:t>どちらもいる。</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同じサブグループ</a:t>
            </a:r>
            <a:endParaRPr lang="en-US" altLang="ja-JP" sz="2400" dirty="0" smtClean="0">
              <a:latin typeface="Avenir Medium"/>
              <a:ea typeface="ヒラギノ丸ゴ Pro W4"/>
            </a:endParaRPr>
          </a:p>
          <a:p>
            <a:r>
              <a:rPr lang="ja-JP" altLang="en-US" sz="2400" dirty="0" smtClean="0">
                <a:latin typeface="Avenir Medium"/>
                <a:ea typeface="ヒラギノ丸ゴ Pro W4"/>
              </a:rPr>
              <a:t>だからといって</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同じ分布にはならない</a:t>
            </a:r>
            <a:endParaRPr lang="en-US" altLang="ja-JP" sz="2400" dirty="0" smtClean="0">
              <a:latin typeface="Avenir Medium"/>
              <a:ea typeface="ヒラギノ丸ゴ Pro W4"/>
            </a:endParaRPr>
          </a:p>
        </p:txBody>
      </p:sp>
      <p:cxnSp>
        <p:nvCxnSpPr>
          <p:cNvPr id="16" name="直線矢印コネクタ 15"/>
          <p:cNvCxnSpPr>
            <a:stCxn id="6" idx="0"/>
          </p:cNvCxnSpPr>
          <p:nvPr/>
        </p:nvCxnSpPr>
        <p:spPr>
          <a:xfrm flipV="1">
            <a:off x="7434160" y="2325539"/>
            <a:ext cx="0" cy="610701"/>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endCxn id="6" idx="2"/>
          </p:cNvCxnSpPr>
          <p:nvPr/>
        </p:nvCxnSpPr>
        <p:spPr>
          <a:xfrm flipV="1">
            <a:off x="7434160" y="4505900"/>
            <a:ext cx="0" cy="464586"/>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4604917" y="30791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19" name="円/楕円 18"/>
          <p:cNvSpPr/>
          <p:nvPr/>
        </p:nvSpPr>
        <p:spPr>
          <a:xfrm>
            <a:off x="4147717" y="31299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0" name="円/楕円 19"/>
          <p:cNvSpPr/>
          <p:nvPr/>
        </p:nvSpPr>
        <p:spPr>
          <a:xfrm>
            <a:off x="3751477" y="31807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1" name="円/楕円 20"/>
          <p:cNvSpPr/>
          <p:nvPr/>
        </p:nvSpPr>
        <p:spPr>
          <a:xfrm>
            <a:off x="3893717" y="355663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2" name="円/楕円 21"/>
          <p:cNvSpPr/>
          <p:nvPr/>
        </p:nvSpPr>
        <p:spPr>
          <a:xfrm>
            <a:off x="3375557" y="37903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4178197" y="428815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正方形/長方形 23"/>
          <p:cNvSpPr/>
          <p:nvPr/>
        </p:nvSpPr>
        <p:spPr>
          <a:xfrm>
            <a:off x="3984207" y="2533538"/>
            <a:ext cx="356348" cy="4202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339576" y="2760384"/>
            <a:ext cx="646331" cy="646331"/>
          </a:xfrm>
          <a:prstGeom prst="rect">
            <a:avLst/>
          </a:prstGeom>
          <a:noFill/>
        </p:spPr>
        <p:txBody>
          <a:bodyPr wrap="none" rtlCol="0">
            <a:spAutoFit/>
          </a:bodyPr>
          <a:lstStyle/>
          <a:p>
            <a:r>
              <a:rPr kumimoji="1" lang="en-US" altLang="ja-JP" sz="3600" b="1" dirty="0" smtClean="0">
                <a:solidFill>
                  <a:srgbClr val="FF0000"/>
                </a:solidFill>
                <a:latin typeface="Avenir Medium"/>
                <a:cs typeface="Avenir Medium"/>
              </a:rPr>
              <a:t>★</a:t>
            </a:r>
            <a:endParaRPr kumimoji="1" lang="ja-JP" altLang="en-US" sz="3600" b="1" dirty="0">
              <a:solidFill>
                <a:srgbClr val="FF0000"/>
              </a:solidFill>
              <a:latin typeface="Avenir Medium"/>
              <a:cs typeface="Avenir Medium"/>
            </a:endParaRPr>
          </a:p>
        </p:txBody>
      </p:sp>
      <p:sp>
        <p:nvSpPr>
          <p:cNvPr id="26" name="テキスト ボックス 25"/>
          <p:cNvSpPr txBox="1"/>
          <p:nvPr/>
        </p:nvSpPr>
        <p:spPr>
          <a:xfrm>
            <a:off x="3870490" y="281118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7" name="テキスト ボックス 26"/>
          <p:cNvSpPr txBox="1"/>
          <p:nvPr/>
        </p:nvSpPr>
        <p:spPr>
          <a:xfrm>
            <a:off x="3672925" y="32277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8" name="ひし形 27"/>
          <p:cNvSpPr/>
          <p:nvPr/>
        </p:nvSpPr>
        <p:spPr>
          <a:xfrm>
            <a:off x="3741798" y="3133316"/>
            <a:ext cx="135463" cy="212439"/>
          </a:xfrm>
          <a:prstGeom prst="diamond">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9" name="円/楕円 28"/>
          <p:cNvSpPr/>
          <p:nvPr/>
        </p:nvSpPr>
        <p:spPr>
          <a:xfrm>
            <a:off x="4175237" y="4288219"/>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0" name="円/楕円 29"/>
          <p:cNvSpPr/>
          <p:nvPr/>
        </p:nvSpPr>
        <p:spPr>
          <a:xfrm>
            <a:off x="3372597" y="3790379"/>
            <a:ext cx="118533" cy="11853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pic>
        <p:nvPicPr>
          <p:cNvPr id="7" name="図 6" descr="スクリーンショット 2017-11-21 11.2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130" y="3795964"/>
            <a:ext cx="124460" cy="138289"/>
          </a:xfrm>
          <a:prstGeom prst="rect">
            <a:avLst/>
          </a:prstGeom>
        </p:spPr>
      </p:pic>
    </p:spTree>
    <p:extLst>
      <p:ext uri="{BB962C8B-B14F-4D97-AF65-F5344CB8AC3E}">
        <p14:creationId xmlns:p14="http://schemas.microsoft.com/office/powerpoint/2010/main" val="11116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7-11-20 14.27.55.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43840" y="1513839"/>
            <a:ext cx="5795209" cy="5152785"/>
          </a:xfrm>
          <a:prstGeom prst="rect">
            <a:avLst/>
          </a:prstGeom>
        </p:spPr>
      </p:pic>
      <p:sp>
        <p:nvSpPr>
          <p:cNvPr id="4"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13" name="直線コネクタ 12"/>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278616" y="6255613"/>
            <a:ext cx="4493538" cy="461665"/>
          </a:xfrm>
          <a:prstGeom prst="rect">
            <a:avLst/>
          </a:prstGeom>
          <a:noFill/>
        </p:spPr>
        <p:txBody>
          <a:bodyPr wrap="none" rtlCol="0">
            <a:spAutoFit/>
          </a:bodyPr>
          <a:lstStyle/>
          <a:p>
            <a:r>
              <a:rPr kumimoji="1" lang="ja-JP" altLang="en-US" sz="2400" dirty="0" smtClean="0">
                <a:latin typeface="Avenir Medium"/>
                <a:ea typeface="ヒラギノ丸ゴ Pro W4"/>
              </a:rPr>
              <a:t>なぞは深まるばかり、、、、、</a:t>
            </a:r>
          </a:p>
        </p:txBody>
      </p:sp>
      <p:sp>
        <p:nvSpPr>
          <p:cNvPr id="8" name="テキスト ボックス 7"/>
          <p:cNvSpPr txBox="1"/>
          <p:nvPr/>
        </p:nvSpPr>
        <p:spPr>
          <a:xfrm>
            <a:off x="341923" y="1201615"/>
            <a:ext cx="8903104" cy="461665"/>
          </a:xfrm>
          <a:prstGeom prst="rect">
            <a:avLst/>
          </a:prstGeom>
          <a:noFill/>
        </p:spPr>
        <p:txBody>
          <a:bodyPr wrap="square" rtlCol="0">
            <a:spAutoFit/>
          </a:bodyPr>
          <a:lstStyle/>
          <a:p>
            <a:r>
              <a:rPr lang="en-US" altLang="en-US" sz="2400" dirty="0" smtClean="0">
                <a:solidFill>
                  <a:schemeClr val="accent6">
                    <a:lumMod val="75000"/>
                  </a:schemeClr>
                </a:solidFill>
                <a:latin typeface="Avenir Medium"/>
                <a:ea typeface="ヒラギノ丸ゴ Pro W4"/>
              </a:rPr>
              <a:t>熱放射</a:t>
            </a:r>
            <a:r>
              <a:rPr lang="ja-JP" altLang="en-US" sz="2400" dirty="0" smtClean="0">
                <a:solidFill>
                  <a:schemeClr val="accent6">
                    <a:lumMod val="75000"/>
                  </a:schemeClr>
                </a:solidFill>
                <a:latin typeface="Avenir Medium"/>
                <a:ea typeface="ヒラギノ丸ゴ Pro W4"/>
              </a:rPr>
              <a:t>の光度</a:t>
            </a:r>
            <a:r>
              <a:rPr lang="en-US" altLang="en-US" sz="2400" dirty="0" smtClean="0">
                <a:solidFill>
                  <a:schemeClr val="accent6">
                    <a:lumMod val="75000"/>
                  </a:schemeClr>
                </a:solidFill>
                <a:latin typeface="Avenir Medium"/>
                <a:ea typeface="ヒラギノ丸ゴ Pro W4"/>
              </a:rPr>
              <a:t>は温度と面積どちらできまっているのか？</a:t>
            </a:r>
          </a:p>
        </p:txBody>
      </p:sp>
      <p:sp>
        <p:nvSpPr>
          <p:cNvPr id="9" name="テキスト ボックス 8"/>
          <p:cNvSpPr txBox="1"/>
          <p:nvPr/>
        </p:nvSpPr>
        <p:spPr>
          <a:xfrm>
            <a:off x="5289983" y="4970486"/>
            <a:ext cx="3775393" cy="707886"/>
          </a:xfrm>
          <a:prstGeom prst="rect">
            <a:avLst/>
          </a:prstGeom>
          <a:solidFill>
            <a:schemeClr val="accent2"/>
          </a:solidFill>
        </p:spPr>
        <p:txBody>
          <a:bodyPr wrap="none" rtlCol="0">
            <a:spAutoFit/>
          </a:bodyPr>
          <a:lstStyle/>
          <a:p>
            <a:r>
              <a:rPr lang="ja-JP" altLang="en-US" sz="2000" dirty="0" smtClean="0">
                <a:latin typeface="Avenir Medium"/>
                <a:ea typeface="ヒラギノ丸ゴ Pro W4"/>
                <a:cs typeface="Avenir Medium"/>
              </a:rPr>
              <a:t>放射面が一定で温度が違う。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温度の違いが光度を決めている</a:t>
            </a:r>
            <a:endParaRPr lang="en-US" altLang="ja-JP" sz="2000" dirty="0" smtClean="0">
              <a:latin typeface="Avenir Medium"/>
              <a:ea typeface="ヒラギノ丸ゴ Pro W4"/>
              <a:cs typeface="Avenir Medium"/>
            </a:endParaRPr>
          </a:p>
        </p:txBody>
      </p:sp>
      <p:sp>
        <p:nvSpPr>
          <p:cNvPr id="10" name="正方形/長方形 9"/>
          <p:cNvSpPr/>
          <p:nvPr/>
        </p:nvSpPr>
        <p:spPr>
          <a:xfrm rot="18694216">
            <a:off x="3221698" y="1415726"/>
            <a:ext cx="148385" cy="5466026"/>
          </a:xfrm>
          <a:prstGeom prst="rect">
            <a:avLst/>
          </a:prstGeom>
          <a:solidFill>
            <a:srgbClr val="5ECCF3">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81738" y="1836864"/>
            <a:ext cx="90100" cy="4066096"/>
          </a:xfrm>
          <a:prstGeom prst="rect">
            <a:avLst/>
          </a:prstGeom>
          <a:solidFill>
            <a:schemeClr val="accent6">
              <a:lumMod val="40000"/>
              <a:lumOff val="6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51416" y="1633443"/>
            <a:ext cx="5013960" cy="707886"/>
          </a:xfrm>
          <a:prstGeom prst="rect">
            <a:avLst/>
          </a:prstGeom>
          <a:solidFill>
            <a:srgbClr val="F9B3A7"/>
          </a:solidFill>
        </p:spPr>
        <p:txBody>
          <a:bodyPr wrap="square" rtlCol="0">
            <a:spAutoFit/>
          </a:bodyPr>
          <a:lstStyle/>
          <a:p>
            <a:r>
              <a:rPr kumimoji="1" lang="ja-JP" altLang="en-US" sz="2000" dirty="0" smtClean="0">
                <a:latin typeface="Avenir Medium"/>
                <a:ea typeface="ヒラギノ丸ゴ Pro W4"/>
                <a:cs typeface="Avenir Medium"/>
              </a:rPr>
              <a:t>温度</a:t>
            </a:r>
            <a:r>
              <a:rPr lang="ja-JP" altLang="en-US" sz="2000" dirty="0" smtClean="0">
                <a:latin typeface="Avenir Medium"/>
                <a:ea typeface="ヒラギノ丸ゴ Pro W4"/>
                <a:cs typeface="Avenir Medium"/>
              </a:rPr>
              <a:t>が一緒で、放射面積が違う。</a:t>
            </a:r>
            <a:endParaRPr lang="en-US" altLang="ja-JP" sz="2000" dirty="0" smtClean="0">
              <a:latin typeface="Avenir Medium"/>
              <a:ea typeface="ヒラギノ丸ゴ Pro W4"/>
              <a:cs typeface="Avenir Medium"/>
            </a:endParaRPr>
          </a:p>
          <a:p>
            <a:r>
              <a:rPr lang="ja-JP" altLang="en-US" sz="2000" dirty="0" smtClean="0">
                <a:latin typeface="Avenir Medium"/>
                <a:ea typeface="ヒラギノ丸ゴ Pro W4"/>
                <a:cs typeface="Avenir Medium"/>
              </a:rPr>
              <a:t>放射面の違いが熱放射の光度を決めている</a:t>
            </a:r>
            <a:endParaRPr lang="en-US" altLang="ja-JP" sz="2000" dirty="0" smtClean="0">
              <a:latin typeface="Avenir Medium"/>
              <a:ea typeface="ヒラギノ丸ゴ Pro W4"/>
              <a:cs typeface="Avenir Medium"/>
            </a:endParaRPr>
          </a:p>
        </p:txBody>
      </p:sp>
      <p:sp>
        <p:nvSpPr>
          <p:cNvPr id="6" name="テキスト ボックス 5"/>
          <p:cNvSpPr txBox="1"/>
          <p:nvPr/>
        </p:nvSpPr>
        <p:spPr>
          <a:xfrm>
            <a:off x="5802944" y="2936240"/>
            <a:ext cx="3262432" cy="156966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2400" dirty="0" smtClean="0">
                <a:latin typeface="Avenir Medium"/>
                <a:ea typeface="ヒラギノ丸ゴ Pro W4"/>
              </a:rPr>
              <a:t>どちらもいる。</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同じサブグループ</a:t>
            </a:r>
            <a:endParaRPr lang="en-US" altLang="ja-JP" sz="2400" dirty="0" smtClean="0">
              <a:latin typeface="Avenir Medium"/>
              <a:ea typeface="ヒラギノ丸ゴ Pro W4"/>
            </a:endParaRPr>
          </a:p>
          <a:p>
            <a:r>
              <a:rPr lang="ja-JP" altLang="en-US" sz="2400" dirty="0" smtClean="0">
                <a:latin typeface="Avenir Medium"/>
                <a:ea typeface="ヒラギノ丸ゴ Pro W4"/>
              </a:rPr>
              <a:t>だからといって</a:t>
            </a:r>
            <a:endParaRPr lang="en-US" altLang="ja-JP" sz="2400" dirty="0" smtClean="0">
              <a:latin typeface="Avenir Medium"/>
              <a:ea typeface="ヒラギノ丸ゴ Pro W4"/>
            </a:endParaRPr>
          </a:p>
          <a:p>
            <a:r>
              <a:rPr lang="ja-JP" altLang="en-US" sz="2400" dirty="0" smtClean="0">
                <a:latin typeface="Avenir Medium"/>
                <a:ea typeface="ヒラギノ丸ゴ Pro W4"/>
              </a:rPr>
              <a:t>同じ分布にはならない</a:t>
            </a:r>
            <a:endParaRPr lang="en-US" altLang="ja-JP" sz="2400" dirty="0" smtClean="0">
              <a:latin typeface="Avenir Medium"/>
              <a:ea typeface="ヒラギノ丸ゴ Pro W4"/>
            </a:endParaRPr>
          </a:p>
        </p:txBody>
      </p:sp>
      <p:cxnSp>
        <p:nvCxnSpPr>
          <p:cNvPr id="16" name="直線矢印コネクタ 15"/>
          <p:cNvCxnSpPr>
            <a:stCxn id="6" idx="0"/>
          </p:cNvCxnSpPr>
          <p:nvPr/>
        </p:nvCxnSpPr>
        <p:spPr>
          <a:xfrm flipV="1">
            <a:off x="7434160" y="2325539"/>
            <a:ext cx="0" cy="610701"/>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endCxn id="6" idx="2"/>
          </p:cNvCxnSpPr>
          <p:nvPr/>
        </p:nvCxnSpPr>
        <p:spPr>
          <a:xfrm flipV="1">
            <a:off x="7434160" y="4505900"/>
            <a:ext cx="0" cy="464586"/>
          </a:xfrm>
          <a:prstGeom prst="straightConnector1">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4604917" y="30791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19" name="円/楕円 18"/>
          <p:cNvSpPr/>
          <p:nvPr/>
        </p:nvSpPr>
        <p:spPr>
          <a:xfrm>
            <a:off x="4147717" y="31299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0" name="円/楕円 19"/>
          <p:cNvSpPr/>
          <p:nvPr/>
        </p:nvSpPr>
        <p:spPr>
          <a:xfrm>
            <a:off x="3751477" y="31807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1" name="円/楕円 20"/>
          <p:cNvSpPr/>
          <p:nvPr/>
        </p:nvSpPr>
        <p:spPr>
          <a:xfrm>
            <a:off x="3893717" y="355663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2" name="円/楕円 21"/>
          <p:cNvSpPr/>
          <p:nvPr/>
        </p:nvSpPr>
        <p:spPr>
          <a:xfrm>
            <a:off x="3375557" y="37903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4178197" y="428815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正方形/長方形 23"/>
          <p:cNvSpPr/>
          <p:nvPr/>
        </p:nvSpPr>
        <p:spPr>
          <a:xfrm>
            <a:off x="3984207" y="2533538"/>
            <a:ext cx="356348" cy="4202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339576" y="2760384"/>
            <a:ext cx="646331" cy="646331"/>
          </a:xfrm>
          <a:prstGeom prst="rect">
            <a:avLst/>
          </a:prstGeom>
          <a:noFill/>
        </p:spPr>
        <p:txBody>
          <a:bodyPr wrap="none" rtlCol="0">
            <a:spAutoFit/>
          </a:bodyPr>
          <a:lstStyle/>
          <a:p>
            <a:r>
              <a:rPr kumimoji="1" lang="en-US" altLang="ja-JP" sz="3600" b="1" dirty="0" smtClean="0">
                <a:solidFill>
                  <a:srgbClr val="FF0000"/>
                </a:solidFill>
                <a:latin typeface="Avenir Medium"/>
                <a:cs typeface="Avenir Medium"/>
              </a:rPr>
              <a:t>★</a:t>
            </a:r>
            <a:endParaRPr kumimoji="1" lang="ja-JP" altLang="en-US" sz="3600" b="1" dirty="0">
              <a:solidFill>
                <a:srgbClr val="FF0000"/>
              </a:solidFill>
              <a:latin typeface="Avenir Medium"/>
              <a:cs typeface="Avenir Medium"/>
            </a:endParaRPr>
          </a:p>
        </p:txBody>
      </p:sp>
      <p:sp>
        <p:nvSpPr>
          <p:cNvPr id="26" name="テキスト ボックス 25"/>
          <p:cNvSpPr txBox="1"/>
          <p:nvPr/>
        </p:nvSpPr>
        <p:spPr>
          <a:xfrm>
            <a:off x="3870490" y="281118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7" name="テキスト ボックス 26"/>
          <p:cNvSpPr txBox="1"/>
          <p:nvPr/>
        </p:nvSpPr>
        <p:spPr>
          <a:xfrm>
            <a:off x="3672925" y="32277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8" name="ひし形 27"/>
          <p:cNvSpPr/>
          <p:nvPr/>
        </p:nvSpPr>
        <p:spPr>
          <a:xfrm>
            <a:off x="3741798" y="3133316"/>
            <a:ext cx="135463" cy="212439"/>
          </a:xfrm>
          <a:prstGeom prst="diamond">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9" name="円/楕円 28"/>
          <p:cNvSpPr/>
          <p:nvPr/>
        </p:nvSpPr>
        <p:spPr>
          <a:xfrm>
            <a:off x="4175237" y="4288219"/>
            <a:ext cx="118533" cy="118534"/>
          </a:xfrm>
          <a:prstGeom prst="ellipse">
            <a:avLst/>
          </a:prstGeom>
          <a:solidFill>
            <a:schemeClr val="bg1">
              <a:lumMod val="50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0" name="円/楕円 29"/>
          <p:cNvSpPr/>
          <p:nvPr/>
        </p:nvSpPr>
        <p:spPr>
          <a:xfrm>
            <a:off x="3372597" y="3790379"/>
            <a:ext cx="118533" cy="118534"/>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1" name="テキスト ボックス 30"/>
          <p:cNvSpPr txBox="1"/>
          <p:nvPr/>
        </p:nvSpPr>
        <p:spPr>
          <a:xfrm>
            <a:off x="98891" y="4601154"/>
            <a:ext cx="3801556" cy="369332"/>
          </a:xfrm>
          <a:prstGeom prst="rect">
            <a:avLst/>
          </a:prstGeom>
          <a:solidFill>
            <a:srgbClr val="FFFFFF"/>
          </a:solidFill>
          <a:ln>
            <a:solidFill>
              <a:srgbClr val="FF0000"/>
            </a:solidFill>
          </a:ln>
        </p:spPr>
        <p:txBody>
          <a:bodyPr wrap="none" rtlCol="0">
            <a:spAutoFit/>
          </a:bodyPr>
          <a:lstStyle/>
          <a:p>
            <a:r>
              <a:rPr kumimoji="1" lang="en-US" altLang="ja-JP" dirty="0" smtClean="0">
                <a:latin typeface="Avenir Medium"/>
                <a:ea typeface="ヒラギノ丸ゴ Pro W4"/>
              </a:rPr>
              <a:t>1keV</a:t>
            </a:r>
            <a:r>
              <a:rPr kumimoji="1" lang="ja-JP" altLang="en-US" dirty="0" smtClean="0">
                <a:latin typeface="Avenir Medium"/>
                <a:ea typeface="ヒラギノ丸ゴ Pro W4"/>
              </a:rPr>
              <a:t>付近に吸収</a:t>
            </a:r>
            <a:r>
              <a:rPr kumimoji="1" lang="en-US" altLang="ja-JP" dirty="0" smtClean="0">
                <a:latin typeface="Avenir Medium"/>
                <a:ea typeface="ヒラギノ丸ゴ Pro W4"/>
              </a:rPr>
              <a:t>line, RRAT,</a:t>
            </a:r>
            <a:r>
              <a:rPr kumimoji="1" lang="ja-JP" altLang="en-US" dirty="0" smtClean="0">
                <a:latin typeface="Avenir Medium"/>
                <a:ea typeface="ヒラギノ丸ゴ Pro W4"/>
              </a:rPr>
              <a:t> </a:t>
            </a:r>
            <a:r>
              <a:rPr kumimoji="1" lang="en-US" altLang="ja-JP" dirty="0" smtClean="0">
                <a:latin typeface="Avenir Medium"/>
                <a:ea typeface="ヒラギノ丸ゴ Pro W4"/>
              </a:rPr>
              <a:t>PWN(?)</a:t>
            </a:r>
            <a:endParaRPr kumimoji="1" lang="ja-JP" altLang="en-US" dirty="0" smtClean="0">
              <a:latin typeface="Avenir Medium"/>
              <a:ea typeface="ヒラギノ丸ゴ Pro W4"/>
            </a:endParaRPr>
          </a:p>
        </p:txBody>
      </p:sp>
      <p:sp>
        <p:nvSpPr>
          <p:cNvPr id="32" name="テキスト ボックス 31"/>
          <p:cNvSpPr txBox="1"/>
          <p:nvPr/>
        </p:nvSpPr>
        <p:spPr>
          <a:xfrm>
            <a:off x="98891" y="4113713"/>
            <a:ext cx="3801556" cy="369332"/>
          </a:xfrm>
          <a:prstGeom prst="rect">
            <a:avLst/>
          </a:prstGeom>
          <a:solidFill>
            <a:srgbClr val="FFFFFF"/>
          </a:solidFill>
          <a:ln>
            <a:solidFill>
              <a:srgbClr val="FF0000"/>
            </a:solidFill>
          </a:ln>
        </p:spPr>
        <p:txBody>
          <a:bodyPr wrap="square" rtlCol="0">
            <a:spAutoFit/>
          </a:bodyPr>
          <a:lstStyle/>
          <a:p>
            <a:pPr algn="ctr"/>
            <a:r>
              <a:rPr lang="en-US" altLang="ja-JP" dirty="0" smtClean="0">
                <a:latin typeface="Avenir Medium"/>
                <a:ea typeface="ヒラギノ丸ゴ Pro W4"/>
              </a:rPr>
              <a:t>0.3keV</a:t>
            </a:r>
            <a:r>
              <a:rPr lang="ja-JP" altLang="en-US" dirty="0" smtClean="0">
                <a:latin typeface="Avenir Medium"/>
                <a:ea typeface="ヒラギノ丸ゴ Pro W4"/>
              </a:rPr>
              <a:t>の熱的放射</a:t>
            </a:r>
            <a:r>
              <a:rPr lang="en-US" altLang="ja-JP" dirty="0" smtClean="0">
                <a:latin typeface="Avenir Medium"/>
                <a:ea typeface="ヒラギノ丸ゴ Pro W4"/>
              </a:rPr>
              <a:t>,</a:t>
            </a:r>
            <a:r>
              <a:rPr lang="ja-JP" altLang="en-US" dirty="0" smtClean="0">
                <a:latin typeface="Avenir Medium"/>
                <a:ea typeface="ヒラギノ丸ゴ Pro W4"/>
              </a:rPr>
              <a:t> </a:t>
            </a:r>
            <a:r>
              <a:rPr lang="en-US" altLang="ja-JP" dirty="0" smtClean="0">
                <a:latin typeface="Avenir Medium"/>
                <a:ea typeface="ヒラギノ丸ゴ Pro W4"/>
              </a:rPr>
              <a:t>breaking</a:t>
            </a:r>
            <a:r>
              <a:rPr lang="ja-JP" altLang="en-US" dirty="0" smtClean="0">
                <a:latin typeface="Avenir Medium"/>
                <a:ea typeface="ヒラギノ丸ゴ Pro W4"/>
              </a:rPr>
              <a:t> </a:t>
            </a:r>
            <a:r>
              <a:rPr lang="en-US" altLang="ja-JP" dirty="0" smtClean="0">
                <a:latin typeface="Avenir Medium"/>
                <a:ea typeface="ヒラギノ丸ゴ Pro W4"/>
              </a:rPr>
              <a:t>index</a:t>
            </a:r>
            <a:endParaRPr kumimoji="1" lang="ja-JP" altLang="en-US" dirty="0" smtClean="0">
              <a:latin typeface="Avenir Medium"/>
              <a:ea typeface="ヒラギノ丸ゴ Pro W4"/>
            </a:endParaRPr>
          </a:p>
        </p:txBody>
      </p:sp>
      <p:sp>
        <p:nvSpPr>
          <p:cNvPr id="33" name="テキスト ボックス 32"/>
          <p:cNvSpPr txBox="1"/>
          <p:nvPr/>
        </p:nvSpPr>
        <p:spPr>
          <a:xfrm>
            <a:off x="98891" y="2095108"/>
            <a:ext cx="3126037" cy="369332"/>
          </a:xfrm>
          <a:prstGeom prst="rect">
            <a:avLst/>
          </a:prstGeom>
          <a:solidFill>
            <a:srgbClr val="FFFFFF"/>
          </a:solidFill>
          <a:ln>
            <a:solidFill>
              <a:srgbClr val="FF0000"/>
            </a:solidFill>
          </a:ln>
        </p:spPr>
        <p:txBody>
          <a:bodyPr wrap="square" rtlCol="0">
            <a:spAutoFit/>
          </a:bodyPr>
          <a:lstStyle/>
          <a:p>
            <a:pPr algn="ctr"/>
            <a:r>
              <a:rPr lang="ja-JP" altLang="en-US" dirty="0" smtClean="0">
                <a:latin typeface="Avenir Medium"/>
                <a:ea typeface="ヒラギノ丸ゴ Pro W4"/>
              </a:rPr>
              <a:t>若いのにクリアな</a:t>
            </a:r>
            <a:r>
              <a:rPr kumimoji="1" lang="ja-JP" altLang="en-US" dirty="0" smtClean="0">
                <a:latin typeface="Avenir Medium"/>
                <a:ea typeface="ヒラギノ丸ゴ Pro W4"/>
              </a:rPr>
              <a:t>熱的放射</a:t>
            </a:r>
          </a:p>
        </p:txBody>
      </p:sp>
      <p:cxnSp>
        <p:nvCxnSpPr>
          <p:cNvPr id="34" name="直線コネクタ 33"/>
          <p:cNvCxnSpPr>
            <a:endCxn id="32" idx="0"/>
          </p:cNvCxnSpPr>
          <p:nvPr/>
        </p:nvCxnSpPr>
        <p:spPr>
          <a:xfrm flipH="1">
            <a:off x="1999669" y="3874075"/>
            <a:ext cx="1327132" cy="239638"/>
          </a:xfrm>
          <a:prstGeom prst="line">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a:endCxn id="33" idx="3"/>
          </p:cNvCxnSpPr>
          <p:nvPr/>
        </p:nvCxnSpPr>
        <p:spPr>
          <a:xfrm flipH="1" flipV="1">
            <a:off x="3224928" y="2279774"/>
            <a:ext cx="537190" cy="990242"/>
          </a:xfrm>
          <a:prstGeom prst="line">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H="1">
            <a:off x="3900447" y="3163796"/>
            <a:ext cx="671391" cy="1580924"/>
          </a:xfrm>
          <a:prstGeom prst="line">
            <a:avLst/>
          </a:prstGeom>
          <a:ln w="28575" cmpd="sng">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pic>
        <p:nvPicPr>
          <p:cNvPr id="37" name="図 36" descr="スクリーンショット 2017-11-21 11.2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130" y="3795964"/>
            <a:ext cx="124460" cy="138289"/>
          </a:xfrm>
          <a:prstGeom prst="rect">
            <a:avLst/>
          </a:prstGeom>
        </p:spPr>
      </p:pic>
    </p:spTree>
    <p:extLst>
      <p:ext uri="{BB962C8B-B14F-4D97-AF65-F5344CB8AC3E}">
        <p14:creationId xmlns:p14="http://schemas.microsoft.com/office/powerpoint/2010/main" val="283957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41923" y="1190552"/>
            <a:ext cx="8423031" cy="1200328"/>
          </a:xfrm>
          <a:prstGeom prst="rect">
            <a:avLst/>
          </a:prstGeom>
          <a:noFill/>
        </p:spPr>
        <p:txBody>
          <a:bodyPr wrap="square" rtlCol="0">
            <a:spAutoFit/>
          </a:bodyPr>
          <a:lstStyle/>
          <a:p>
            <a:r>
              <a:rPr lang="ja-JP" altLang="en-US" sz="2400" b="1" dirty="0" smtClean="0">
                <a:solidFill>
                  <a:schemeClr val="accent6">
                    <a:lumMod val="75000"/>
                  </a:schemeClr>
                </a:solidFill>
                <a:latin typeface="Avenir Medium"/>
                <a:ea typeface="ヒラギノ丸ゴ Pro W4"/>
              </a:rPr>
              <a:t>・量子臨界磁場</a:t>
            </a:r>
            <a:r>
              <a:rPr lang="en-US" altLang="ja-JP" sz="2400" b="1" dirty="0" smtClean="0">
                <a:solidFill>
                  <a:schemeClr val="accent6">
                    <a:lumMod val="75000"/>
                  </a:schemeClr>
                </a:solidFill>
                <a:latin typeface="Avenir Medium"/>
                <a:ea typeface="ヒラギノ丸ゴ Pro W4"/>
              </a:rPr>
              <a:t> 4.4×10</a:t>
            </a:r>
            <a:r>
              <a:rPr lang="en-US" altLang="ja-JP" sz="2400" b="1" baseline="30000" dirty="0" smtClean="0">
                <a:solidFill>
                  <a:schemeClr val="accent6">
                    <a:lumMod val="75000"/>
                  </a:schemeClr>
                </a:solidFill>
                <a:latin typeface="Avenir Medium"/>
                <a:ea typeface="ヒラギノ丸ゴ Pro W4"/>
              </a:rPr>
              <a:t>13</a:t>
            </a:r>
            <a:r>
              <a:rPr lang="en-US" altLang="ja-JP" sz="2400" b="1" dirty="0" smtClean="0">
                <a:solidFill>
                  <a:schemeClr val="accent6">
                    <a:lumMod val="75000"/>
                  </a:schemeClr>
                </a:solidFill>
                <a:latin typeface="Avenir Medium"/>
                <a:ea typeface="ヒラギノ丸ゴ Pro W4"/>
              </a:rPr>
              <a:t>G</a:t>
            </a:r>
            <a:r>
              <a:rPr lang="ja-JP" altLang="en-US" sz="2400" b="1" dirty="0" smtClean="0">
                <a:solidFill>
                  <a:schemeClr val="accent6">
                    <a:lumMod val="75000"/>
                  </a:schemeClr>
                </a:solidFill>
                <a:latin typeface="Avenir Medium"/>
                <a:ea typeface="ヒラギノ丸ゴ Pro W4"/>
              </a:rPr>
              <a:t>近辺の</a:t>
            </a:r>
            <a:r>
              <a:rPr lang="en-US" altLang="en-US" sz="2400" b="1" dirty="0" smtClean="0">
                <a:solidFill>
                  <a:schemeClr val="accent6">
                    <a:lumMod val="75000"/>
                  </a:schemeClr>
                </a:solidFill>
                <a:latin typeface="Avenir Medium"/>
                <a:ea typeface="ヒラギノ丸ゴ Pro W4"/>
              </a:rPr>
              <a:t>回転駆動型</a:t>
            </a:r>
            <a:r>
              <a:rPr lang="ja-JP" altLang="en-US" sz="2400" b="1" dirty="0" smtClean="0">
                <a:solidFill>
                  <a:schemeClr val="accent6">
                    <a:lumMod val="75000"/>
                  </a:schemeClr>
                </a:solidFill>
                <a:latin typeface="Avenir Medium"/>
                <a:ea typeface="ヒラギノ丸ゴ Pro W4"/>
              </a:rPr>
              <a:t>パルサー</a:t>
            </a:r>
            <a:endParaRPr lang="en-US" altLang="ja-JP" sz="2400" b="1" dirty="0" smtClean="0">
              <a:solidFill>
                <a:schemeClr val="accent6">
                  <a:lumMod val="75000"/>
                </a:schemeClr>
              </a:solidFill>
              <a:latin typeface="Avenir Medium"/>
              <a:ea typeface="ヒラギノ丸ゴ Pro W4"/>
            </a:endParaRPr>
          </a:p>
          <a:p>
            <a:r>
              <a:rPr lang="ja-JP" altLang="en-US" sz="2400" b="1" dirty="0" smtClean="0">
                <a:solidFill>
                  <a:schemeClr val="accent6">
                    <a:lumMod val="75000"/>
                  </a:schemeClr>
                </a:solidFill>
                <a:latin typeface="Avenir Medium"/>
                <a:ea typeface="ヒラギノ丸ゴ Pro W4"/>
                <a:sym typeface="Wingdings"/>
              </a:rPr>
              <a:t>・一般的なパルサーの特徴、かつマグネター的な性質が見受　</a:t>
            </a:r>
            <a:endParaRPr lang="en-US" altLang="ja-JP" sz="2400" b="1" dirty="0" smtClean="0">
              <a:solidFill>
                <a:schemeClr val="accent6">
                  <a:lumMod val="75000"/>
                </a:schemeClr>
              </a:solidFill>
              <a:latin typeface="Avenir Medium"/>
              <a:ea typeface="ヒラギノ丸ゴ Pro W4"/>
              <a:sym typeface="Wingdings"/>
            </a:endParaRPr>
          </a:p>
          <a:p>
            <a:r>
              <a:rPr lang="en-US" altLang="ja-JP" sz="2400" b="1" dirty="0">
                <a:solidFill>
                  <a:schemeClr val="accent6">
                    <a:lumMod val="75000"/>
                  </a:schemeClr>
                </a:solidFill>
                <a:latin typeface="Avenir Medium"/>
                <a:ea typeface="ヒラギノ丸ゴ Pro W4"/>
                <a:sym typeface="Wingdings"/>
              </a:rPr>
              <a:t>　</a:t>
            </a:r>
            <a:r>
              <a:rPr lang="ja-JP" altLang="en-US" sz="2400" b="1" dirty="0" smtClean="0">
                <a:solidFill>
                  <a:schemeClr val="accent6">
                    <a:lumMod val="75000"/>
                  </a:schemeClr>
                </a:solidFill>
                <a:latin typeface="Avenir Medium"/>
                <a:ea typeface="ヒラギノ丸ゴ Pro W4"/>
                <a:sym typeface="Wingdings"/>
              </a:rPr>
              <a:t>けられるものがいる</a:t>
            </a:r>
            <a:r>
              <a:rPr lang="en-US" altLang="ja-JP" sz="1400" b="1" dirty="0" smtClean="0">
                <a:solidFill>
                  <a:schemeClr val="accent6">
                    <a:lumMod val="75000"/>
                  </a:schemeClr>
                </a:solidFill>
                <a:latin typeface="Avenir Medium"/>
                <a:ea typeface="ヒラギノ丸ゴ Pro W4"/>
                <a:sym typeface="Wingdings"/>
              </a:rPr>
              <a:t>※</a:t>
            </a:r>
            <a:r>
              <a:rPr lang="ja-JP" altLang="en-US" sz="1400" b="1" dirty="0" smtClean="0">
                <a:solidFill>
                  <a:schemeClr val="accent6">
                    <a:lumMod val="75000"/>
                  </a:schemeClr>
                </a:solidFill>
                <a:latin typeface="Avenir Medium"/>
                <a:ea typeface="ヒラギノ丸ゴ Pro W4"/>
                <a:sym typeface="Wingdings"/>
              </a:rPr>
              <a:t>明確な磁場の定義はなし</a:t>
            </a:r>
            <a:endParaRPr lang="en-US" altLang="ja-JP" sz="1400" b="1" dirty="0" smtClean="0">
              <a:solidFill>
                <a:schemeClr val="accent6">
                  <a:lumMod val="75000"/>
                </a:schemeClr>
              </a:solidFill>
              <a:latin typeface="Avenir Medium"/>
              <a:ea typeface="ヒラギノ丸ゴ Pro W4"/>
              <a:sym typeface="Wingdings"/>
            </a:endParaRPr>
          </a:p>
        </p:txBody>
      </p:sp>
      <p:sp>
        <p:nvSpPr>
          <p:cNvPr id="6" name="テキスト ボックス 5"/>
          <p:cNvSpPr txBox="1"/>
          <p:nvPr/>
        </p:nvSpPr>
        <p:spPr>
          <a:xfrm>
            <a:off x="641867" y="2747114"/>
            <a:ext cx="3837963" cy="1569660"/>
          </a:xfrm>
          <a:prstGeom prst="rect">
            <a:avLst/>
          </a:prstGeom>
          <a:noFill/>
        </p:spPr>
        <p:txBody>
          <a:bodyPr wrap="none" rtlCol="0">
            <a:spAutoFit/>
          </a:bodyPr>
          <a:lstStyle/>
          <a:p>
            <a:r>
              <a:rPr lang="en-US" altLang="ja-JP" sz="2400" dirty="0">
                <a:latin typeface="Avenir Medium"/>
                <a:ea typeface="ヒラギノ丸ゴ Pro W4"/>
              </a:rPr>
              <a:t>	</a:t>
            </a:r>
            <a:r>
              <a:rPr lang="ja-JP" altLang="en-US" sz="2400" dirty="0" smtClean="0">
                <a:latin typeface="Avenir Medium"/>
                <a:ea typeface="ヒラギノ丸ゴ Pro W4"/>
              </a:rPr>
              <a:t>・時間変動性（</a:t>
            </a:r>
            <a:r>
              <a:rPr lang="en-US" altLang="ja-JP" sz="2400" dirty="0" smtClean="0">
                <a:latin typeface="Avenir Medium"/>
                <a:ea typeface="ヒラギノ丸ゴ Pro W4"/>
              </a:rPr>
              <a:t>Burst</a:t>
            </a:r>
            <a:r>
              <a:rPr lang="ja-JP" altLang="en-US" sz="2400" dirty="0" smtClean="0">
                <a:latin typeface="Avenir Medium"/>
                <a:ea typeface="ヒラギノ丸ゴ Pro W4"/>
              </a:rPr>
              <a:t>）</a:t>
            </a:r>
            <a:endParaRPr lang="en-US" altLang="ja-JP" sz="2400" dirty="0" smtClean="0">
              <a:latin typeface="Avenir Medium"/>
              <a:ea typeface="ヒラギノ丸ゴ Pro W4"/>
            </a:endParaRPr>
          </a:p>
          <a:p>
            <a:r>
              <a:rPr kumimoji="1" lang="en-US" altLang="ja-JP" sz="2400" dirty="0">
                <a:latin typeface="Avenir Medium"/>
                <a:ea typeface="ヒラギノ丸ゴ Pro W4"/>
              </a:rPr>
              <a:t>	</a:t>
            </a:r>
            <a:r>
              <a:rPr kumimoji="1" lang="ja-JP" altLang="en-US" sz="2400" dirty="0" smtClean="0">
                <a:latin typeface="Avenir Medium"/>
                <a:ea typeface="ヒラギノ丸ゴ Pro W4"/>
              </a:rPr>
              <a:t>・温度が高い</a:t>
            </a:r>
            <a:r>
              <a:rPr lang="ja-JP" altLang="en-US" sz="2400" dirty="0" smtClean="0">
                <a:latin typeface="Avenir Medium"/>
                <a:ea typeface="ヒラギノ丸ゴ Pro W4"/>
              </a:rPr>
              <a:t>熱的放射</a:t>
            </a:r>
            <a:endParaRPr lang="en-US" altLang="ja-JP" sz="2400" dirty="0" smtClean="0">
              <a:latin typeface="Avenir Medium"/>
              <a:ea typeface="ヒラギノ丸ゴ Pro W4"/>
            </a:endParaRPr>
          </a:p>
          <a:p>
            <a:r>
              <a:rPr lang="en-US" altLang="ja-JP" sz="2400" dirty="0" smtClean="0">
                <a:latin typeface="Avenir Medium"/>
                <a:ea typeface="ヒラギノ丸ゴ Pro W4"/>
              </a:rPr>
              <a:t>	</a:t>
            </a:r>
            <a:r>
              <a:rPr lang="ja-JP" altLang="en-US" sz="2400" dirty="0" smtClean="0">
                <a:latin typeface="Avenir Medium"/>
                <a:ea typeface="ヒラギノ丸ゴ Pro W4"/>
              </a:rPr>
              <a:t>・大きい</a:t>
            </a:r>
            <a:r>
              <a:rPr lang="en-US" altLang="ja-JP" sz="2400" i="1" dirty="0" smtClean="0">
                <a:latin typeface="Avenir Medium"/>
                <a:ea typeface="ヒラギノ丸ゴ Pro W4"/>
              </a:rPr>
              <a:t>P</a:t>
            </a:r>
            <a:endParaRPr lang="en-US" altLang="ja-JP" sz="2400" baseline="-25000" dirty="0" smtClean="0">
              <a:latin typeface="Avenir Medium"/>
              <a:ea typeface="ヒラギノ丸ゴ Pro W4"/>
            </a:endParaRPr>
          </a:p>
          <a:p>
            <a:r>
              <a:rPr kumimoji="1" lang="ja-JP" altLang="ja-JP" sz="2400" dirty="0" smtClean="0">
                <a:latin typeface="Avenir Medium"/>
                <a:ea typeface="ヒラギノ丸ゴ Pro W4"/>
              </a:rPr>
              <a:t>　</a:t>
            </a:r>
            <a:r>
              <a:rPr kumimoji="1"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PSR</a:t>
            </a:r>
            <a:r>
              <a:rPr lang="ja-JP" altLang="en-US" sz="2400" dirty="0" smtClean="0">
                <a:latin typeface="Avenir Medium"/>
                <a:ea typeface="ヒラギノ丸ゴ Pro W4"/>
              </a:rPr>
              <a:t>よりも高い</a:t>
            </a:r>
            <a:r>
              <a:rPr lang="en-US" altLang="ja-JP" sz="2400" i="1" dirty="0" smtClean="0">
                <a:latin typeface="Avenir Medium"/>
                <a:ea typeface="ヒラギノ丸ゴ Pro W4"/>
              </a:rPr>
              <a:t>L</a:t>
            </a:r>
            <a:r>
              <a:rPr lang="en-US" altLang="ja-JP" sz="2400" baseline="-25000" dirty="0" smtClean="0">
                <a:latin typeface="Avenir Medium"/>
                <a:ea typeface="ヒラギノ丸ゴ Pro W4"/>
              </a:rPr>
              <a:t>x</a:t>
            </a:r>
            <a:endParaRPr kumimoji="1" lang="ja-JP" altLang="en-US" sz="2400" baseline="-25000" dirty="0" smtClean="0">
              <a:latin typeface="Avenir Medium"/>
              <a:ea typeface="ヒラギノ丸ゴ Pro W4"/>
            </a:endParaRPr>
          </a:p>
        </p:txBody>
      </p:sp>
      <p:sp>
        <p:nvSpPr>
          <p:cNvPr id="8" name="テキスト ボックス 7"/>
          <p:cNvSpPr txBox="1"/>
          <p:nvPr/>
        </p:nvSpPr>
        <p:spPr>
          <a:xfrm>
            <a:off x="641866" y="2285449"/>
            <a:ext cx="4456264" cy="461665"/>
          </a:xfrm>
          <a:prstGeom prst="rect">
            <a:avLst/>
          </a:prstGeom>
          <a:noFill/>
        </p:spPr>
        <p:txBody>
          <a:bodyPr wrap="square" rtlCol="0">
            <a:spAutoFit/>
          </a:bodyPr>
          <a:lstStyle/>
          <a:p>
            <a:r>
              <a:rPr kumimoji="1" lang="ja-JP" altLang="en-US" sz="2400" dirty="0" smtClean="0">
                <a:latin typeface="Avenir Medium"/>
                <a:ea typeface="ヒラギノ丸ゴ Pro W4"/>
              </a:rPr>
              <a:t>マグネター</a:t>
            </a:r>
            <a:r>
              <a:rPr lang="ja-JP" altLang="en-US" sz="2400" dirty="0" smtClean="0">
                <a:latin typeface="Avenir Medium"/>
                <a:ea typeface="ヒラギノ丸ゴ Pro W4"/>
              </a:rPr>
              <a:t>（</a:t>
            </a:r>
            <a:r>
              <a:rPr lang="ja-JP" altLang="en-US" sz="2400" dirty="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en-US" altLang="ja-JP" sz="2400" dirty="0" smtClean="0">
              <a:latin typeface="Avenir Medium"/>
              <a:ea typeface="ヒラギノ丸ゴ Pro W4"/>
            </a:endParaRPr>
          </a:p>
        </p:txBody>
      </p:sp>
      <p:sp>
        <p:nvSpPr>
          <p:cNvPr id="39" name="テキスト ボックス 38"/>
          <p:cNvSpPr txBox="1"/>
          <p:nvPr/>
        </p:nvSpPr>
        <p:spPr>
          <a:xfrm>
            <a:off x="631866" y="6271799"/>
            <a:ext cx="5301574" cy="461665"/>
          </a:xfrm>
          <a:prstGeom prst="rect">
            <a:avLst/>
          </a:prstGeom>
          <a:noFill/>
        </p:spPr>
        <p:txBody>
          <a:bodyPr wrap="square" rtlCol="0">
            <a:spAutoFit/>
          </a:bodyPr>
          <a:lstStyle/>
          <a:p>
            <a:r>
              <a:rPr lang="ja-JP" altLang="en-US" sz="2400" dirty="0" smtClean="0">
                <a:latin typeface="Avenir Medium"/>
                <a:ea typeface="ヒラギノ丸ゴ Pro W4"/>
              </a:rPr>
              <a:t>回転駆動型パルサー（</a:t>
            </a:r>
            <a:r>
              <a:rPr lang="ja-JP" altLang="en-US" sz="2400" dirty="0">
                <a:latin typeface="Avenir Medium"/>
                <a:ea typeface="ヒラギノ丸ゴ Pro W4"/>
              </a:rPr>
              <a:t>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12</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ja-JP" altLang="en-US" sz="2400" dirty="0" smtClean="0">
              <a:latin typeface="Avenir Medium"/>
              <a:ea typeface="ヒラギノ丸ゴ Pro W4"/>
            </a:endParaRPr>
          </a:p>
        </p:txBody>
      </p:sp>
      <p:sp>
        <p:nvSpPr>
          <p:cNvPr id="62" name="左矢印 61"/>
          <p:cNvSpPr/>
          <p:nvPr/>
        </p:nvSpPr>
        <p:spPr>
          <a:xfrm rot="16200000" flipH="1">
            <a:off x="-1895056" y="3914912"/>
            <a:ext cx="4704512" cy="755913"/>
          </a:xfrm>
          <a:prstGeom prst="leftArrow">
            <a:avLst>
              <a:gd name="adj1" fmla="val 50000"/>
              <a:gd name="adj2" fmla="val 57823"/>
            </a:avLst>
          </a:prstGeom>
          <a:gradFill>
            <a:gsLst>
              <a:gs pos="0">
                <a:srgbClr val="FF0000"/>
              </a:gs>
              <a:gs pos="35000">
                <a:srgbClr val="FF6600"/>
              </a:gs>
              <a:gs pos="68000">
                <a:srgbClr val="CC66FF"/>
              </a:gs>
              <a:gs pos="9200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rot="16200000">
            <a:off x="-404574" y="4036127"/>
            <a:ext cx="1723549" cy="461665"/>
          </a:xfrm>
          <a:prstGeom prst="rect">
            <a:avLst/>
          </a:prstGeom>
          <a:noFill/>
        </p:spPr>
        <p:txBody>
          <a:bodyPr wrap="none" rtlCol="0">
            <a:spAutoFit/>
          </a:bodyPr>
          <a:lstStyle/>
          <a:p>
            <a:r>
              <a:rPr kumimoji="1" lang="ja-JP" altLang="en-US" sz="2400" dirty="0" smtClean="0">
                <a:latin typeface="Avenir Medium"/>
                <a:ea typeface="ヒラギノ丸ゴ Pro W4"/>
              </a:rPr>
              <a:t>磁場の強さ</a:t>
            </a:r>
          </a:p>
        </p:txBody>
      </p:sp>
      <p:sp>
        <p:nvSpPr>
          <p:cNvPr id="26" name="テキスト ボックス 25"/>
          <p:cNvSpPr txBox="1"/>
          <p:nvPr/>
        </p:nvSpPr>
        <p:spPr>
          <a:xfrm>
            <a:off x="5388960" y="2440447"/>
            <a:ext cx="3645095" cy="830997"/>
          </a:xfrm>
          <a:prstGeom prst="rect">
            <a:avLst/>
          </a:prstGeom>
          <a:noFill/>
        </p:spPr>
        <p:txBody>
          <a:bodyPr wrap="none" rtlCol="0">
            <a:spAutoFit/>
          </a:bodyPr>
          <a:lstStyle/>
          <a:p>
            <a:r>
              <a:rPr lang="ja-JP" altLang="en-US" sz="2400" dirty="0" smtClean="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で説明</a:t>
            </a:r>
            <a:endParaRPr lang="en-US" altLang="ja-JP" sz="2400" dirty="0" smtClean="0">
              <a:latin typeface="Avenir Medium"/>
              <a:ea typeface="ヒラギノ丸ゴ Pro W4"/>
            </a:endParaRPr>
          </a:p>
          <a:p>
            <a:r>
              <a:rPr lang="en-US" altLang="ja-JP" sz="2400" dirty="0" smtClean="0">
                <a:latin typeface="Avenir Medium"/>
                <a:ea typeface="ヒラギノ丸ゴ Pro W4"/>
              </a:rPr>
              <a:t>(</a:t>
            </a:r>
            <a:r>
              <a:rPr lang="ja-JP" altLang="en-US" sz="2400" dirty="0">
                <a:latin typeface="Avenir Medium"/>
                <a:ea typeface="ヒラギノ丸ゴ Pro W4"/>
              </a:rPr>
              <a:t>量子臨界磁場</a:t>
            </a:r>
            <a:r>
              <a:rPr lang="en-US" altLang="ja-JP" sz="2400" dirty="0">
                <a:latin typeface="Avenir Medium"/>
                <a:ea typeface="ヒラギノ丸ゴ Pro W4"/>
              </a:rPr>
              <a:t>4.4×</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a:t>
            </a:r>
            <a:r>
              <a:rPr lang="en-US" altLang="ja-JP" sz="2400" dirty="0" smtClean="0">
                <a:latin typeface="Avenir Medium"/>
                <a:ea typeface="ヒラギノ丸ゴ Pro W4"/>
              </a:rPr>
              <a:t>G)</a:t>
            </a:r>
          </a:p>
        </p:txBody>
      </p:sp>
      <p:sp>
        <p:nvSpPr>
          <p:cNvPr id="27" name="テキスト ボックス 26"/>
          <p:cNvSpPr txBox="1"/>
          <p:nvPr/>
        </p:nvSpPr>
        <p:spPr>
          <a:xfrm>
            <a:off x="5424368" y="3271444"/>
            <a:ext cx="326243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smtClean="0">
                <a:latin typeface="Avenir Medium"/>
                <a:ea typeface="ヒラギノ丸ゴ Pro W4"/>
              </a:rPr>
              <a:t>磁場のエネルギー散逸</a:t>
            </a:r>
          </a:p>
        </p:txBody>
      </p:sp>
      <p:sp>
        <p:nvSpPr>
          <p:cNvPr id="11" name="右中かっこ 10"/>
          <p:cNvSpPr/>
          <p:nvPr/>
        </p:nvSpPr>
        <p:spPr>
          <a:xfrm>
            <a:off x="5101438" y="2409966"/>
            <a:ext cx="383890" cy="4293017"/>
          </a:xfrm>
          <a:prstGeom prst="rightBrace">
            <a:avLst>
              <a:gd name="adj1" fmla="val 3040"/>
              <a:gd name="adj2" fmla="val 27331"/>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5388959" y="3761080"/>
            <a:ext cx="3897281" cy="369332"/>
          </a:xfrm>
          <a:prstGeom prst="rect">
            <a:avLst/>
          </a:prstGeom>
          <a:noFill/>
        </p:spPr>
        <p:txBody>
          <a:bodyPr wrap="square" rtlCol="0">
            <a:spAutoFit/>
          </a:bodyPr>
          <a:lstStyle/>
          <a:p>
            <a:r>
              <a:rPr lang="en-US" altLang="ja-JP" dirty="0">
                <a:latin typeface="Avenir Medium"/>
                <a:ea typeface="ヒラギノ丸ゴ Pro W4"/>
              </a:rPr>
              <a:t>Thompson &amp; Duncan </a:t>
            </a:r>
            <a:r>
              <a:rPr lang="en-US" altLang="ja-JP" dirty="0" smtClean="0">
                <a:latin typeface="Avenir Medium"/>
                <a:ea typeface="ヒラギノ丸ゴ Pro W4"/>
              </a:rPr>
              <a:t>(199</a:t>
            </a:r>
            <a:r>
              <a:rPr lang="en-US" altLang="ja-JP" dirty="0">
                <a:latin typeface="Avenir Medium"/>
                <a:ea typeface="ヒラギノ丸ゴ Pro W4"/>
              </a:rPr>
              <a:t>5</a:t>
            </a:r>
            <a:r>
              <a:rPr lang="en-US" altLang="ja-JP" dirty="0" smtClean="0">
                <a:latin typeface="Avenir Medium"/>
                <a:ea typeface="ヒラギノ丸ゴ Pro W4"/>
              </a:rPr>
              <a:t>, 1996) </a:t>
            </a:r>
          </a:p>
        </p:txBody>
      </p:sp>
    </p:spTree>
    <p:extLst>
      <p:ext uri="{BB962C8B-B14F-4D97-AF65-F5344CB8AC3E}">
        <p14:creationId xmlns:p14="http://schemas.microsoft.com/office/powerpoint/2010/main" val="3926998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325437" y="1747753"/>
            <a:ext cx="4125350" cy="415498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2400" dirty="0" smtClean="0">
                <a:solidFill>
                  <a:srgbClr val="000000"/>
                </a:solidFill>
                <a:latin typeface="Avenir Medium"/>
                <a:ea typeface="ヒラギノ丸ゴ Pro W4"/>
              </a:rPr>
              <a:t>誕生時の環境</a:t>
            </a:r>
            <a:endParaRPr kumimoji="1" lang="en-US" altLang="ja-JP" sz="2400" dirty="0" smtClean="0">
              <a:solidFill>
                <a:srgbClr val="000000"/>
              </a:solidFill>
              <a:latin typeface="Avenir Medium"/>
              <a:ea typeface="ヒラギノ丸ゴ Pro W4"/>
            </a:endParaRPr>
          </a:p>
          <a:p>
            <a:pPr algn="ctr"/>
            <a:endParaRPr kumimoji="1" lang="en-US" altLang="ja-JP" sz="2400" dirty="0" smtClean="0">
              <a:latin typeface="Avenir Medium"/>
              <a:ea typeface="ヒラギノ丸ゴ Pro W4"/>
            </a:endParaRPr>
          </a:p>
          <a:p>
            <a:pPr algn="ctr"/>
            <a:endParaRPr kumimoji="1" lang="en-US" altLang="ja-JP" sz="2400" dirty="0" smtClean="0">
              <a:latin typeface="Avenir Medium"/>
              <a:ea typeface="ヒラギノ丸ゴ Pro W4"/>
            </a:endParaRPr>
          </a:p>
          <a:p>
            <a:pPr algn="ctr"/>
            <a:endParaRPr lang="en-US" altLang="ja-JP" sz="2400" dirty="0">
              <a:latin typeface="Avenir Medium"/>
              <a:ea typeface="ヒラギノ丸ゴ Pro W4"/>
            </a:endParaRPr>
          </a:p>
          <a:p>
            <a:pPr algn="ctr"/>
            <a:endParaRPr kumimoji="1" lang="en-US" altLang="ja-JP" sz="2400" dirty="0" smtClean="0">
              <a:latin typeface="Avenir Medium"/>
              <a:ea typeface="ヒラギノ丸ゴ Pro W4"/>
            </a:endParaRPr>
          </a:p>
          <a:p>
            <a:pPr algn="ctr"/>
            <a:endParaRPr lang="en-US" altLang="ja-JP" sz="2400" dirty="0" smtClean="0">
              <a:latin typeface="Avenir Medium"/>
              <a:ea typeface="ヒラギノ丸ゴ Pro W4"/>
            </a:endParaRPr>
          </a:p>
          <a:p>
            <a:pPr algn="ctr"/>
            <a:endParaRPr lang="en-US" altLang="ja-JP" sz="2400" dirty="0">
              <a:latin typeface="Avenir Medium"/>
              <a:ea typeface="ヒラギノ丸ゴ Pro W4"/>
            </a:endParaRPr>
          </a:p>
          <a:p>
            <a:pPr algn="ctr"/>
            <a:endParaRPr kumimoji="1" lang="en-US" altLang="ja-JP" sz="2400" dirty="0" smtClean="0">
              <a:latin typeface="Avenir Medium"/>
              <a:ea typeface="ヒラギノ丸ゴ Pro W4"/>
            </a:endParaRPr>
          </a:p>
          <a:p>
            <a:pPr algn="ctr"/>
            <a:endParaRPr lang="en-US" altLang="ja-JP" sz="2400" dirty="0" smtClean="0">
              <a:latin typeface="Avenir Medium"/>
              <a:ea typeface="ヒラギノ丸ゴ Pro W4"/>
            </a:endParaRPr>
          </a:p>
          <a:p>
            <a:pPr algn="ctr"/>
            <a:endParaRPr lang="en-US" altLang="ja-JP" sz="2400" dirty="0">
              <a:latin typeface="Avenir Medium"/>
              <a:ea typeface="ヒラギノ丸ゴ Pro W4"/>
            </a:endParaRPr>
          </a:p>
          <a:p>
            <a:pPr algn="ctr"/>
            <a:endParaRPr lang="en-US" altLang="ja-JP" sz="2400" dirty="0">
              <a:latin typeface="Avenir Medium"/>
              <a:ea typeface="ヒラギノ丸ゴ Pro W4"/>
            </a:endParaRPr>
          </a:p>
        </p:txBody>
      </p:sp>
      <p:sp>
        <p:nvSpPr>
          <p:cNvPr id="11" name="テキスト ボックス 10"/>
          <p:cNvSpPr txBox="1"/>
          <p:nvPr/>
        </p:nvSpPr>
        <p:spPr>
          <a:xfrm>
            <a:off x="416877" y="2832987"/>
            <a:ext cx="3863456"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2400" dirty="0" smtClean="0">
                <a:latin typeface="Avenir Medium"/>
                <a:ea typeface="ヒラギノ丸ゴ Pro W4"/>
              </a:rPr>
              <a:t>双極磁場</a:t>
            </a:r>
            <a:endParaRPr kumimoji="1" lang="en-US" altLang="ja-JP" sz="2400" dirty="0" smtClean="0">
              <a:latin typeface="Avenir Medium"/>
              <a:ea typeface="ヒラギノ丸ゴ Pro W4"/>
            </a:endParaRPr>
          </a:p>
          <a:p>
            <a:endParaRPr lang="en-US" altLang="ja-JP" sz="2400" dirty="0">
              <a:latin typeface="Avenir Medium"/>
              <a:ea typeface="ヒラギノ丸ゴ Pro W4"/>
            </a:endParaRPr>
          </a:p>
          <a:p>
            <a:endParaRPr kumimoji="1" lang="en-US" altLang="ja-JP" sz="2400" dirty="0" smtClean="0">
              <a:latin typeface="Avenir Medium"/>
              <a:ea typeface="ヒラギノ丸ゴ Pro W4"/>
            </a:endParaRPr>
          </a:p>
          <a:p>
            <a:endParaRPr lang="en-US" altLang="ja-JP" sz="2400" dirty="0">
              <a:latin typeface="Avenir Medium"/>
              <a:ea typeface="ヒラギノ丸ゴ Pro W4"/>
            </a:endParaRPr>
          </a:p>
          <a:p>
            <a:endParaRPr kumimoji="1" lang="en-US" altLang="ja-JP" sz="2400" dirty="0" smtClean="0">
              <a:latin typeface="Avenir Medium"/>
              <a:ea typeface="ヒラギノ丸ゴ Pro W4"/>
            </a:endParaRPr>
          </a:p>
          <a:p>
            <a:endParaRPr kumimoji="1" lang="en-US" altLang="ja-JP" sz="2400" dirty="0" smtClean="0">
              <a:latin typeface="Avenir Medium"/>
              <a:ea typeface="ヒラギノ丸ゴ Pro W4"/>
            </a:endParaRPr>
          </a:p>
        </p:txBody>
      </p:sp>
      <p:sp>
        <p:nvSpPr>
          <p:cNvPr id="13" name="テキスト ボックス 12"/>
          <p:cNvSpPr txBox="1"/>
          <p:nvPr/>
        </p:nvSpPr>
        <p:spPr>
          <a:xfrm>
            <a:off x="562633" y="3282836"/>
            <a:ext cx="3594166"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kumimoji="1" lang="ja-JP" altLang="en-US" sz="2400" dirty="0" smtClean="0">
                <a:latin typeface="Avenir Medium"/>
                <a:ea typeface="ヒラギノ丸ゴ Pro W4"/>
              </a:rPr>
              <a:t>コア</a:t>
            </a:r>
            <a:r>
              <a:rPr kumimoji="1" lang="en-US" altLang="ja-JP" sz="2400" dirty="0" smtClean="0">
                <a:latin typeface="Avenir Medium"/>
                <a:ea typeface="ヒラギノ丸ゴ Pro W4"/>
              </a:rPr>
              <a:t>or </a:t>
            </a:r>
            <a:r>
              <a:rPr kumimoji="1" lang="ja-JP" altLang="en-US" sz="2400" dirty="0" smtClean="0">
                <a:latin typeface="Avenir Medium"/>
                <a:ea typeface="ヒラギノ丸ゴ Pro W4"/>
              </a:rPr>
              <a:t>地殻</a:t>
            </a:r>
            <a:endParaRPr kumimoji="1" lang="en-US" altLang="ja-JP" sz="2400" dirty="0" smtClean="0">
              <a:latin typeface="Avenir Medium"/>
              <a:ea typeface="ヒラギノ丸ゴ Pro W4"/>
            </a:endParaRPr>
          </a:p>
          <a:p>
            <a:pPr algn="ctr"/>
            <a:r>
              <a:rPr kumimoji="1" lang="ja-JP" altLang="en-US" sz="2400" dirty="0" smtClean="0">
                <a:latin typeface="Avenir Medium"/>
                <a:ea typeface="ヒラギノ丸ゴ Pro W4"/>
              </a:rPr>
              <a:t>ポロイダル磁場</a:t>
            </a:r>
            <a:endParaRPr kumimoji="1" lang="en-US" altLang="ja-JP" sz="2400" dirty="0" smtClean="0">
              <a:latin typeface="Avenir Medium"/>
              <a:ea typeface="ヒラギノ丸ゴ Pro W4"/>
            </a:endParaRPr>
          </a:p>
        </p:txBody>
      </p:sp>
      <p:sp>
        <p:nvSpPr>
          <p:cNvPr id="14" name="テキスト ボックス 13"/>
          <p:cNvSpPr txBox="1"/>
          <p:nvPr/>
        </p:nvSpPr>
        <p:spPr>
          <a:xfrm>
            <a:off x="552473" y="4217564"/>
            <a:ext cx="3594167"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kumimoji="1" lang="ja-JP" altLang="en-US" sz="2400" dirty="0" smtClean="0">
                <a:latin typeface="Avenir Medium"/>
                <a:ea typeface="ヒラギノ丸ゴ Pro W4"/>
              </a:rPr>
              <a:t>コア</a:t>
            </a:r>
            <a:r>
              <a:rPr kumimoji="1" lang="en-US" altLang="ja-JP" sz="2400" dirty="0" smtClean="0">
                <a:latin typeface="Avenir Medium"/>
                <a:ea typeface="ヒラギノ丸ゴ Pro W4"/>
              </a:rPr>
              <a:t>or</a:t>
            </a:r>
            <a:r>
              <a:rPr kumimoji="1" lang="ja-JP" altLang="en-US" sz="2400" dirty="0" smtClean="0">
                <a:latin typeface="Avenir Medium"/>
                <a:ea typeface="ヒラギノ丸ゴ Pro W4"/>
              </a:rPr>
              <a:t> 地殻</a:t>
            </a:r>
            <a:endParaRPr kumimoji="1" lang="en-US" altLang="ja-JP" sz="2400" dirty="0" smtClean="0">
              <a:latin typeface="Avenir Medium"/>
              <a:ea typeface="ヒラギノ丸ゴ Pro W4"/>
            </a:endParaRPr>
          </a:p>
          <a:p>
            <a:pPr algn="ctr"/>
            <a:r>
              <a:rPr kumimoji="1" lang="ja-JP" altLang="en-US" sz="2400" dirty="0" smtClean="0">
                <a:latin typeface="Avenir Medium"/>
                <a:ea typeface="ヒラギノ丸ゴ Pro W4"/>
              </a:rPr>
              <a:t>トロイダル磁場</a:t>
            </a:r>
            <a:endParaRPr kumimoji="1" lang="en-US" altLang="ja-JP" sz="2400" dirty="0" smtClean="0">
              <a:latin typeface="Avenir Medium"/>
              <a:ea typeface="ヒラギノ丸ゴ Pro W4"/>
            </a:endParaRPr>
          </a:p>
        </p:txBody>
      </p:sp>
      <p:sp>
        <p:nvSpPr>
          <p:cNvPr id="15" name="テキスト ボックス 14"/>
          <p:cNvSpPr txBox="1"/>
          <p:nvPr/>
        </p:nvSpPr>
        <p:spPr>
          <a:xfrm>
            <a:off x="420393" y="2321732"/>
            <a:ext cx="840154"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400" dirty="0" smtClean="0">
                <a:latin typeface="Avenir Medium"/>
                <a:ea typeface="ヒラギノ丸ゴ Pro W4"/>
              </a:rPr>
              <a:t>回転</a:t>
            </a:r>
            <a:endParaRPr kumimoji="1" lang="en-US" altLang="ja-JP" sz="2400" dirty="0" smtClean="0">
              <a:latin typeface="Avenir Medium"/>
              <a:ea typeface="ヒラギノ丸ゴ Pro W4"/>
            </a:endParaRPr>
          </a:p>
        </p:txBody>
      </p:sp>
      <p:sp>
        <p:nvSpPr>
          <p:cNvPr id="16" name="テキスト ボックス 15"/>
          <p:cNvSpPr txBox="1"/>
          <p:nvPr/>
        </p:nvSpPr>
        <p:spPr>
          <a:xfrm>
            <a:off x="1904379" y="5185098"/>
            <a:ext cx="132119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400" dirty="0" smtClean="0">
                <a:latin typeface="Avenir Medium"/>
                <a:ea typeface="ヒラギノ丸ゴ Pro W4"/>
              </a:rPr>
              <a:t>磁気圏</a:t>
            </a:r>
            <a:endParaRPr kumimoji="1" lang="en-US" altLang="ja-JP" sz="2400" dirty="0" smtClean="0">
              <a:latin typeface="Avenir Medium"/>
              <a:ea typeface="ヒラギノ丸ゴ Pro W4"/>
            </a:endParaRPr>
          </a:p>
        </p:txBody>
      </p:sp>
      <p:sp>
        <p:nvSpPr>
          <p:cNvPr id="19" name="テキスト ボックス 18"/>
          <p:cNvSpPr txBox="1"/>
          <p:nvPr/>
        </p:nvSpPr>
        <p:spPr>
          <a:xfrm>
            <a:off x="1313222" y="2321732"/>
            <a:ext cx="296711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2400" dirty="0" smtClean="0">
                <a:latin typeface="Avenir Medium"/>
                <a:ea typeface="ヒラギノ丸ゴ Pro W4"/>
              </a:rPr>
              <a:t>超新星爆発時の残熱</a:t>
            </a:r>
            <a:endParaRPr kumimoji="1" lang="en-US" altLang="ja-JP" sz="2400" dirty="0" smtClean="0">
              <a:latin typeface="Avenir Medium"/>
              <a:ea typeface="ヒラギノ丸ゴ Pro W4"/>
            </a:endParaRPr>
          </a:p>
        </p:txBody>
      </p:sp>
      <p:sp>
        <p:nvSpPr>
          <p:cNvPr id="6" name="テキスト ボックス 5"/>
          <p:cNvSpPr txBox="1"/>
          <p:nvPr/>
        </p:nvSpPr>
        <p:spPr>
          <a:xfrm>
            <a:off x="4450787" y="3727753"/>
            <a:ext cx="1996845" cy="461665"/>
          </a:xfrm>
          <a:prstGeom prst="rect">
            <a:avLst/>
          </a:prstGeom>
          <a:noFill/>
        </p:spPr>
        <p:txBody>
          <a:bodyPr wrap="none" rtlCol="0">
            <a:spAutoFit/>
          </a:bodyPr>
          <a:lstStyle/>
          <a:p>
            <a:r>
              <a:rPr kumimoji="1" lang="en-US" altLang="ja-JP" sz="2400" dirty="0" smtClean="0">
                <a:latin typeface="Avenir Medium"/>
                <a:ea typeface="ヒラギノ丸ゴ Pro W4"/>
              </a:rPr>
              <a:t>+ </a:t>
            </a:r>
            <a:r>
              <a:rPr kumimoji="1" lang="ja-JP" altLang="en-US" sz="2400" dirty="0" smtClean="0">
                <a:latin typeface="Avenir Medium"/>
                <a:ea typeface="ヒラギノ丸ゴ Pro W4"/>
              </a:rPr>
              <a:t>時間進化</a:t>
            </a:r>
            <a:r>
              <a:rPr kumimoji="1" lang="en-US" altLang="ja-JP" sz="2400" dirty="0" smtClean="0">
                <a:latin typeface="Avenir Medium"/>
                <a:ea typeface="ヒラギノ丸ゴ Pro W4"/>
              </a:rPr>
              <a:t> = </a:t>
            </a:r>
            <a:endParaRPr kumimoji="1" lang="ja-JP" altLang="en-US" sz="2400" dirty="0" smtClean="0">
              <a:latin typeface="Avenir Medium"/>
              <a:ea typeface="ヒラギノ丸ゴ Pro W4"/>
            </a:endParaRPr>
          </a:p>
        </p:txBody>
      </p:sp>
      <p:sp>
        <p:nvSpPr>
          <p:cNvPr id="21" name="テキスト ボックス 20"/>
          <p:cNvSpPr txBox="1"/>
          <p:nvPr/>
        </p:nvSpPr>
        <p:spPr>
          <a:xfrm>
            <a:off x="6447632" y="3100137"/>
            <a:ext cx="2424664" cy="156966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ja-JP" altLang="en-US" sz="2400" dirty="0" smtClean="0">
                <a:latin typeface="Avenir Medium"/>
                <a:ea typeface="ヒラギノ丸ゴ Pro W4"/>
              </a:rPr>
              <a:t>強磁場パルサー</a:t>
            </a:r>
            <a:endParaRPr lang="en-US" altLang="ja-JP" sz="2400" dirty="0" smtClean="0">
              <a:latin typeface="Avenir Medium"/>
              <a:ea typeface="ヒラギノ丸ゴ Pro W4"/>
            </a:endParaRPr>
          </a:p>
          <a:p>
            <a:r>
              <a:rPr lang="ja-JP" altLang="en-US" sz="2400" dirty="0" smtClean="0">
                <a:latin typeface="Avenir Medium"/>
                <a:ea typeface="ヒラギノ丸ゴ Pro W4"/>
              </a:rPr>
              <a:t>サブグループ</a:t>
            </a:r>
            <a:endParaRPr lang="en-US" altLang="ja-JP" sz="2400" dirty="0" smtClean="0">
              <a:latin typeface="Avenir Medium"/>
              <a:ea typeface="ヒラギノ丸ゴ Pro W4"/>
            </a:endParaRPr>
          </a:p>
          <a:p>
            <a:r>
              <a:rPr kumimoji="1" lang="ja-JP" altLang="ja-JP" sz="2400" dirty="0">
                <a:latin typeface="Avenir Medium"/>
                <a:ea typeface="ヒラギノ丸ゴ Pro W4"/>
              </a:rPr>
              <a:t>　</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and/or</a:t>
            </a:r>
          </a:p>
          <a:p>
            <a:r>
              <a:rPr lang="ja-JP" altLang="ja-JP" sz="2400" dirty="0">
                <a:latin typeface="Avenir Medium"/>
                <a:ea typeface="ヒラギノ丸ゴ Pro W4"/>
              </a:rPr>
              <a:t> </a:t>
            </a:r>
            <a:r>
              <a:rPr lang="ja-JP" altLang="en-US" sz="2400" dirty="0" smtClean="0">
                <a:latin typeface="Avenir Medium"/>
                <a:ea typeface="ヒラギノ丸ゴ Pro W4"/>
              </a:rPr>
              <a:t>　個々の特性</a:t>
            </a:r>
            <a:endParaRPr kumimoji="1" lang="ja-JP" altLang="en-US" sz="2400" dirty="0" smtClean="0">
              <a:latin typeface="Avenir Medium"/>
              <a:ea typeface="ヒラギノ丸ゴ Pro W4"/>
            </a:endParaRPr>
          </a:p>
        </p:txBody>
      </p:sp>
      <p:sp>
        <p:nvSpPr>
          <p:cNvPr id="23" name="テキスト ボックス 22"/>
          <p:cNvSpPr txBox="1"/>
          <p:nvPr/>
        </p:nvSpPr>
        <p:spPr>
          <a:xfrm>
            <a:off x="325438" y="1239295"/>
            <a:ext cx="8903104" cy="461665"/>
          </a:xfrm>
          <a:prstGeom prst="rect">
            <a:avLst/>
          </a:prstGeom>
          <a:noFill/>
        </p:spPr>
        <p:txBody>
          <a:bodyPr wrap="square" rtlCol="0">
            <a:spAutoFit/>
          </a:bodyPr>
          <a:lstStyle/>
          <a:p>
            <a:r>
              <a:rPr lang="ja-JP" altLang="en-US" sz="2400" dirty="0" smtClean="0">
                <a:solidFill>
                  <a:schemeClr val="accent6">
                    <a:lumMod val="75000"/>
                  </a:schemeClr>
                </a:solidFill>
                <a:latin typeface="Avenir Medium"/>
                <a:ea typeface="ヒラギノ丸ゴ Pro W4"/>
              </a:rPr>
              <a:t>今のところ強磁場パルサーの放射が何で決まるのかは謎</a:t>
            </a:r>
            <a:endParaRPr lang="en-US" altLang="ja-JP" sz="2400" dirty="0" smtClean="0">
              <a:solidFill>
                <a:schemeClr val="accent6">
                  <a:lumMod val="75000"/>
                </a:schemeClr>
              </a:solidFill>
              <a:latin typeface="Avenir Medium"/>
              <a:ea typeface="ヒラギノ丸ゴ Pro W4"/>
            </a:endParaRPr>
          </a:p>
        </p:txBody>
      </p:sp>
      <p:sp>
        <p:nvSpPr>
          <p:cNvPr id="17" name="テキスト ボックス 16"/>
          <p:cNvSpPr txBox="1"/>
          <p:nvPr/>
        </p:nvSpPr>
        <p:spPr>
          <a:xfrm>
            <a:off x="3276369" y="5185098"/>
            <a:ext cx="1014124"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2400" dirty="0" smtClean="0">
                <a:latin typeface="Avenir Medium"/>
                <a:ea typeface="ヒラギノ丸ゴ Pro W4"/>
              </a:rPr>
              <a:t>PWN</a:t>
            </a:r>
          </a:p>
        </p:txBody>
      </p:sp>
      <p:sp>
        <p:nvSpPr>
          <p:cNvPr id="18" name="テキスト ボックス 17"/>
          <p:cNvSpPr txBox="1"/>
          <p:nvPr/>
        </p:nvSpPr>
        <p:spPr>
          <a:xfrm>
            <a:off x="4825099" y="5402572"/>
            <a:ext cx="4047197"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kumimoji="1" lang="ja-JP" altLang="en-US" sz="2400" dirty="0" smtClean="0">
                <a:latin typeface="Avenir Medium"/>
                <a:ea typeface="ヒラギノ丸ゴ Pro W4"/>
              </a:rPr>
              <a:t>双極磁場の強弱はキー</a:t>
            </a:r>
          </a:p>
        </p:txBody>
      </p:sp>
      <p:sp>
        <p:nvSpPr>
          <p:cNvPr id="20" name="テキスト ボックス 19"/>
          <p:cNvSpPr txBox="1"/>
          <p:nvPr/>
        </p:nvSpPr>
        <p:spPr>
          <a:xfrm>
            <a:off x="4825099" y="5902736"/>
            <a:ext cx="4047197"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ja-JP" altLang="en-US" sz="2400" dirty="0" smtClean="0">
                <a:latin typeface="Avenir Medium"/>
                <a:ea typeface="ヒラギノ丸ゴ Pro W4"/>
              </a:rPr>
              <a:t>強い多重極磁場の存在</a:t>
            </a:r>
            <a:endParaRPr kumimoji="1" lang="ja-JP" altLang="en-US" sz="2400" dirty="0" smtClean="0">
              <a:latin typeface="Avenir Medium"/>
              <a:ea typeface="ヒラギノ丸ゴ Pro W4"/>
            </a:endParaRPr>
          </a:p>
        </p:txBody>
      </p:sp>
    </p:spTree>
    <p:extLst>
      <p:ext uri="{BB962C8B-B14F-4D97-AF65-F5344CB8AC3E}">
        <p14:creationId xmlns:p14="http://schemas.microsoft.com/office/powerpoint/2010/main" val="301328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325438" y="1239295"/>
            <a:ext cx="8903104" cy="830997"/>
          </a:xfrm>
          <a:prstGeom prst="rect">
            <a:avLst/>
          </a:prstGeom>
          <a:noFill/>
        </p:spPr>
        <p:txBody>
          <a:bodyPr wrap="square" rtlCol="0">
            <a:spAutoFit/>
          </a:bodyPr>
          <a:lstStyle/>
          <a:p>
            <a:r>
              <a:rPr lang="ja-JP" altLang="en-US" sz="2400" dirty="0" smtClean="0">
                <a:solidFill>
                  <a:schemeClr val="accent6">
                    <a:lumMod val="75000"/>
                  </a:schemeClr>
                </a:solidFill>
                <a:latin typeface="Avenir Medium"/>
                <a:ea typeface="ヒラギノ丸ゴ Pro W4"/>
              </a:rPr>
              <a:t>磁場を幾何学的に与えて、どう進化するかを調べた</a:t>
            </a:r>
            <a:endParaRPr lang="en-US" altLang="ja-JP" sz="2400" dirty="0" smtClean="0">
              <a:solidFill>
                <a:schemeClr val="accent6">
                  <a:lumMod val="75000"/>
                </a:schemeClr>
              </a:solidFill>
              <a:latin typeface="Avenir Medium"/>
              <a:ea typeface="ヒラギノ丸ゴ Pro W4"/>
            </a:endParaRPr>
          </a:p>
          <a:p>
            <a:r>
              <a:rPr lang="en-US" altLang="ja-JP" sz="2400" dirty="0" err="1" smtClean="0">
                <a:solidFill>
                  <a:schemeClr val="accent6">
                    <a:lumMod val="75000"/>
                  </a:schemeClr>
                </a:solidFill>
                <a:latin typeface="Avenir Medium"/>
                <a:ea typeface="ヒラギノ丸ゴ Pro W4"/>
              </a:rPr>
              <a:t>Vigano</a:t>
            </a:r>
            <a:r>
              <a:rPr lang="en-US" altLang="ja-JP" sz="2400" dirty="0" smtClean="0">
                <a:solidFill>
                  <a:schemeClr val="accent6">
                    <a:lumMod val="75000"/>
                  </a:schemeClr>
                </a:solidFill>
                <a:latin typeface="Avenir Medium"/>
                <a:ea typeface="ヒラギノ丸ゴ Pro W4"/>
              </a:rPr>
              <a:t> et al. 2013</a:t>
            </a:r>
          </a:p>
        </p:txBody>
      </p:sp>
      <p:pic>
        <p:nvPicPr>
          <p:cNvPr id="24" name="図 23" descr="スクリーンショット 2017-11-19 14.4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38" y="2070292"/>
            <a:ext cx="8407308" cy="2583251"/>
          </a:xfrm>
          <a:prstGeom prst="rect">
            <a:avLst/>
          </a:prstGeom>
          <a:ln>
            <a:solidFill>
              <a:schemeClr val="tx1"/>
            </a:solidFill>
          </a:ln>
        </p:spPr>
      </p:pic>
      <p:pic>
        <p:nvPicPr>
          <p:cNvPr id="3" name="図 2" descr="スクリーンショット 2017-11-19 14.44.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210" y="4762500"/>
            <a:ext cx="3134192" cy="2024380"/>
          </a:xfrm>
          <a:prstGeom prst="rect">
            <a:avLst/>
          </a:prstGeom>
        </p:spPr>
      </p:pic>
    </p:spTree>
    <p:extLst>
      <p:ext uri="{BB962C8B-B14F-4D97-AF65-F5344CB8AC3E}">
        <p14:creationId xmlns:p14="http://schemas.microsoft.com/office/powerpoint/2010/main" val="663480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スクリーンショット 2017-11-17 17.3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9999"/>
            <a:ext cx="9144000" cy="5519761"/>
          </a:xfrm>
          <a:prstGeom prst="rect">
            <a:avLst/>
          </a:prstGeom>
        </p:spPr>
      </p:pic>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1320800" y="1181295"/>
            <a:ext cx="2693951" cy="461665"/>
          </a:xfrm>
          <a:prstGeom prst="rect">
            <a:avLst/>
          </a:prstGeom>
          <a:noFill/>
        </p:spPr>
        <p:txBody>
          <a:bodyPr wrap="none" rtlCol="0">
            <a:spAutoFit/>
          </a:bodyPr>
          <a:lstStyle/>
          <a:p>
            <a:r>
              <a:rPr kumimoji="1" lang="en-US" altLang="ja-JP" sz="2400" dirty="0" err="1" smtClean="0">
                <a:latin typeface="Avenir Medium"/>
                <a:ea typeface="ヒラギノ丸ゴ Pro W4"/>
              </a:rPr>
              <a:t>Vigano</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et</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al.</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2013</a:t>
            </a:r>
            <a:endParaRPr kumimoji="1" lang="ja-JP" altLang="en-US" sz="2400" dirty="0" smtClean="0">
              <a:latin typeface="Avenir Medium"/>
              <a:ea typeface="ヒラギノ丸ゴ Pro W4"/>
            </a:endParaRPr>
          </a:p>
        </p:txBody>
      </p:sp>
      <p:sp>
        <p:nvSpPr>
          <p:cNvPr id="7" name="テキスト ボックス 6"/>
          <p:cNvSpPr txBox="1"/>
          <p:nvPr/>
        </p:nvSpPr>
        <p:spPr>
          <a:xfrm>
            <a:off x="6675120" y="2113280"/>
            <a:ext cx="1727933" cy="369332"/>
          </a:xfrm>
          <a:prstGeom prst="rect">
            <a:avLst/>
          </a:prstGeom>
          <a:noFill/>
        </p:spPr>
        <p:txBody>
          <a:bodyPr wrap="none" rtlCol="0">
            <a:spAutoFit/>
          </a:bodyPr>
          <a:lstStyle/>
          <a:p>
            <a:r>
              <a:rPr kumimoji="1" lang="ja-JP" altLang="en-US" dirty="0" smtClean="0">
                <a:latin typeface="Avenir Medium"/>
                <a:ea typeface="ヒラギノ丸ゴ Pro W4"/>
              </a:rPr>
              <a:t>時間経過</a:t>
            </a:r>
            <a:r>
              <a:rPr kumimoji="1" lang="en-US" altLang="ja-JP" dirty="0" smtClean="0">
                <a:latin typeface="Avenir Medium"/>
                <a:ea typeface="ヒラギノ丸ゴ Pro W4"/>
              </a:rPr>
              <a:t> 10</a:t>
            </a:r>
            <a:r>
              <a:rPr kumimoji="1" lang="en-US" altLang="ja-JP" baseline="30000" dirty="0" smtClean="0">
                <a:latin typeface="Avenir Medium"/>
                <a:ea typeface="ヒラギノ丸ゴ Pro W4"/>
              </a:rPr>
              <a:t>3</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0" name="テキスト ボックス 9"/>
          <p:cNvSpPr txBox="1"/>
          <p:nvPr/>
        </p:nvSpPr>
        <p:spPr>
          <a:xfrm>
            <a:off x="7559040" y="2648744"/>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lang="en-US" altLang="ja-JP" baseline="30000" dirty="0">
                <a:latin typeface="Avenir Medium"/>
                <a:ea typeface="ヒラギノ丸ゴ Pro W4"/>
              </a:rPr>
              <a:t>4</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1" name="テキスト ボックス 10"/>
          <p:cNvSpPr txBox="1"/>
          <p:nvPr/>
        </p:nvSpPr>
        <p:spPr>
          <a:xfrm>
            <a:off x="8178800" y="3529092"/>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lang="en-US" altLang="ja-JP" baseline="30000" dirty="0" smtClean="0">
                <a:latin typeface="Avenir Medium"/>
                <a:ea typeface="ヒラギノ丸ゴ Pro W4"/>
              </a:rPr>
              <a:t>5</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8" name="テキスト ボックス 17"/>
          <p:cNvSpPr txBox="1"/>
          <p:nvPr/>
        </p:nvSpPr>
        <p:spPr>
          <a:xfrm>
            <a:off x="7941676" y="5199380"/>
            <a:ext cx="1001501" cy="369332"/>
          </a:xfrm>
          <a:prstGeom prst="rect">
            <a:avLst/>
          </a:prstGeom>
          <a:noFill/>
        </p:spPr>
        <p:txBody>
          <a:bodyPr wrap="none" rtlCol="0">
            <a:spAutoFit/>
          </a:bodyPr>
          <a:lstStyle/>
          <a:p>
            <a:r>
              <a:rPr kumimoji="1" lang="en-US" altLang="ja-JP" dirty="0" smtClean="0">
                <a:latin typeface="Avenir Medium"/>
                <a:ea typeface="ヒラギノ丸ゴ Pro W4"/>
              </a:rPr>
              <a:t>5.5×10</a:t>
            </a:r>
            <a:r>
              <a:rPr lang="en-US" altLang="ja-JP" baseline="30000" dirty="0" smtClean="0">
                <a:latin typeface="Avenir Medium"/>
                <a:ea typeface="ヒラギノ丸ゴ Pro W4"/>
              </a:rPr>
              <a:t>5</a:t>
            </a:r>
            <a:endParaRPr kumimoji="1" lang="ja-JP" altLang="en-US" dirty="0" smtClean="0">
              <a:latin typeface="Avenir Medium"/>
              <a:ea typeface="ヒラギノ丸ゴ Pro W4"/>
            </a:endParaRPr>
          </a:p>
        </p:txBody>
      </p:sp>
      <p:sp>
        <p:nvSpPr>
          <p:cNvPr id="19" name="テキスト ボックス 18"/>
          <p:cNvSpPr txBox="1"/>
          <p:nvPr/>
        </p:nvSpPr>
        <p:spPr>
          <a:xfrm>
            <a:off x="5777077" y="34309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0" name="テキスト ボックス 19"/>
          <p:cNvSpPr txBox="1"/>
          <p:nvPr/>
        </p:nvSpPr>
        <p:spPr>
          <a:xfrm>
            <a:off x="6029122" y="3754109"/>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1" name="テキスト ボックス 20"/>
          <p:cNvSpPr txBox="1"/>
          <p:nvPr/>
        </p:nvSpPr>
        <p:spPr>
          <a:xfrm>
            <a:off x="5807556" y="3982698"/>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3" name="正方形/長方形 22"/>
          <p:cNvSpPr/>
          <p:nvPr/>
        </p:nvSpPr>
        <p:spPr>
          <a:xfrm>
            <a:off x="3655007" y="327120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4" name="正方形/長方形 23"/>
          <p:cNvSpPr/>
          <p:nvPr/>
        </p:nvSpPr>
        <p:spPr>
          <a:xfrm>
            <a:off x="2842207" y="374872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5" name="正方形/長方形 24"/>
          <p:cNvSpPr/>
          <p:nvPr/>
        </p:nvSpPr>
        <p:spPr>
          <a:xfrm>
            <a:off x="2740607" y="396208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6" name="正方形/長方形 25"/>
          <p:cNvSpPr/>
          <p:nvPr/>
        </p:nvSpPr>
        <p:spPr>
          <a:xfrm>
            <a:off x="3299407" y="411448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Tree>
    <p:extLst>
      <p:ext uri="{BB962C8B-B14F-4D97-AF65-F5344CB8AC3E}">
        <p14:creationId xmlns:p14="http://schemas.microsoft.com/office/powerpoint/2010/main" val="2152327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3" name="図 2" descr="スクリーンショット 2017-11-17 17.3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8239"/>
            <a:ext cx="9144000" cy="5519761"/>
          </a:xfrm>
          <a:prstGeom prst="rect">
            <a:avLst/>
          </a:prstGeom>
        </p:spPr>
      </p:pic>
      <p:sp>
        <p:nvSpPr>
          <p:cNvPr id="4" name="テキスト ボックス 3"/>
          <p:cNvSpPr txBox="1"/>
          <p:nvPr/>
        </p:nvSpPr>
        <p:spPr>
          <a:xfrm>
            <a:off x="1320800" y="1181295"/>
            <a:ext cx="2693951" cy="461665"/>
          </a:xfrm>
          <a:prstGeom prst="rect">
            <a:avLst/>
          </a:prstGeom>
          <a:noFill/>
        </p:spPr>
        <p:txBody>
          <a:bodyPr wrap="none" rtlCol="0">
            <a:spAutoFit/>
          </a:bodyPr>
          <a:lstStyle/>
          <a:p>
            <a:r>
              <a:rPr kumimoji="1" lang="en-US" altLang="ja-JP" sz="2400" dirty="0" err="1" smtClean="0">
                <a:latin typeface="Avenir Medium"/>
                <a:ea typeface="ヒラギノ丸ゴ Pro W4"/>
              </a:rPr>
              <a:t>Vigano</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et</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al.</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2013</a:t>
            </a:r>
            <a:endParaRPr kumimoji="1" lang="ja-JP" altLang="en-US" sz="2400" dirty="0" smtClean="0">
              <a:latin typeface="Avenir Medium"/>
              <a:ea typeface="ヒラギノ丸ゴ Pro W4"/>
            </a:endParaRPr>
          </a:p>
        </p:txBody>
      </p:sp>
      <p:sp>
        <p:nvSpPr>
          <p:cNvPr id="5" name="フリーフォーム 4"/>
          <p:cNvSpPr/>
          <p:nvPr/>
        </p:nvSpPr>
        <p:spPr>
          <a:xfrm>
            <a:off x="1330960" y="2133600"/>
            <a:ext cx="5201920" cy="3942080"/>
          </a:xfrm>
          <a:custGeom>
            <a:avLst/>
            <a:gdLst>
              <a:gd name="connsiteX0" fmla="*/ 0 w 5201920"/>
              <a:gd name="connsiteY0" fmla="*/ 0 h 3942080"/>
              <a:gd name="connsiteX1" fmla="*/ 2753360 w 5201920"/>
              <a:gd name="connsiteY1" fmla="*/ 873760 h 3942080"/>
              <a:gd name="connsiteX2" fmla="*/ 3444240 w 5201920"/>
              <a:gd name="connsiteY2" fmla="*/ 1168400 h 3942080"/>
              <a:gd name="connsiteX3" fmla="*/ 4064000 w 5201920"/>
              <a:gd name="connsiteY3" fmla="*/ 1422400 h 3942080"/>
              <a:gd name="connsiteX4" fmla="*/ 4815840 w 5201920"/>
              <a:gd name="connsiteY4" fmla="*/ 1899920 h 3942080"/>
              <a:gd name="connsiteX5" fmla="*/ 5069840 w 5201920"/>
              <a:gd name="connsiteY5" fmla="*/ 2225040 h 3942080"/>
              <a:gd name="connsiteX6" fmla="*/ 5140960 w 5201920"/>
              <a:gd name="connsiteY6" fmla="*/ 2448560 h 3942080"/>
              <a:gd name="connsiteX7" fmla="*/ 5201920 w 5201920"/>
              <a:gd name="connsiteY7" fmla="*/ 3942080 h 39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1920" h="3942080">
                <a:moveTo>
                  <a:pt x="0" y="0"/>
                </a:moveTo>
                <a:lnTo>
                  <a:pt x="2753360" y="873760"/>
                </a:lnTo>
                <a:cubicBezTo>
                  <a:pt x="3327400" y="1068493"/>
                  <a:pt x="3444240" y="1168400"/>
                  <a:pt x="3444240" y="1168400"/>
                </a:cubicBezTo>
                <a:cubicBezTo>
                  <a:pt x="3662680" y="1259840"/>
                  <a:pt x="3835400" y="1300480"/>
                  <a:pt x="4064000" y="1422400"/>
                </a:cubicBezTo>
                <a:cubicBezTo>
                  <a:pt x="4292600" y="1544320"/>
                  <a:pt x="4648200" y="1766147"/>
                  <a:pt x="4815840" y="1899920"/>
                </a:cubicBezTo>
                <a:cubicBezTo>
                  <a:pt x="4983480" y="2033693"/>
                  <a:pt x="5015653" y="2133600"/>
                  <a:pt x="5069840" y="2225040"/>
                </a:cubicBezTo>
                <a:cubicBezTo>
                  <a:pt x="5124027" y="2316480"/>
                  <a:pt x="5118947" y="2162387"/>
                  <a:pt x="5140960" y="2448560"/>
                </a:cubicBezTo>
                <a:cubicBezTo>
                  <a:pt x="5162973" y="2734733"/>
                  <a:pt x="5182446" y="3338406"/>
                  <a:pt x="5201920" y="394208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chemeClr val="accent6">
                  <a:lumMod val="75000"/>
                </a:schemeClr>
              </a:solidFill>
            </a:endParaRPr>
          </a:p>
        </p:txBody>
      </p:sp>
      <p:sp>
        <p:nvSpPr>
          <p:cNvPr id="7" name="テキスト ボックス 6"/>
          <p:cNvSpPr txBox="1"/>
          <p:nvPr/>
        </p:nvSpPr>
        <p:spPr>
          <a:xfrm>
            <a:off x="6675120" y="2113280"/>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kumimoji="1" lang="en-US" altLang="ja-JP" baseline="30000" dirty="0" smtClean="0">
                <a:latin typeface="Avenir Medium"/>
                <a:ea typeface="ヒラギノ丸ゴ Pro W4"/>
              </a:rPr>
              <a:t>3</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0" name="テキスト ボックス 9"/>
          <p:cNvSpPr txBox="1"/>
          <p:nvPr/>
        </p:nvSpPr>
        <p:spPr>
          <a:xfrm>
            <a:off x="7559040" y="2648744"/>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lang="en-US" altLang="ja-JP" baseline="30000" dirty="0">
                <a:latin typeface="Avenir Medium"/>
                <a:ea typeface="ヒラギノ丸ゴ Pro W4"/>
              </a:rPr>
              <a:t>4</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1" name="テキスト ボックス 10"/>
          <p:cNvSpPr txBox="1"/>
          <p:nvPr/>
        </p:nvSpPr>
        <p:spPr>
          <a:xfrm>
            <a:off x="8178800" y="3529092"/>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lang="en-US" altLang="ja-JP" baseline="30000" dirty="0" smtClean="0">
                <a:latin typeface="Avenir Medium"/>
                <a:ea typeface="ヒラギノ丸ゴ Pro W4"/>
              </a:rPr>
              <a:t>5</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3" name="上矢印 12"/>
          <p:cNvSpPr/>
          <p:nvPr/>
        </p:nvSpPr>
        <p:spPr>
          <a:xfrm rot="1174392">
            <a:off x="2601712" y="2049181"/>
            <a:ext cx="410665" cy="51913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4" name="上矢印 13"/>
          <p:cNvSpPr/>
          <p:nvPr/>
        </p:nvSpPr>
        <p:spPr>
          <a:xfrm rot="11826963">
            <a:off x="2441547" y="2514288"/>
            <a:ext cx="410665" cy="590197"/>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8" name="テキスト ボックス 17"/>
          <p:cNvSpPr txBox="1"/>
          <p:nvPr/>
        </p:nvSpPr>
        <p:spPr>
          <a:xfrm>
            <a:off x="7941676" y="5199380"/>
            <a:ext cx="1202324" cy="369332"/>
          </a:xfrm>
          <a:prstGeom prst="rect">
            <a:avLst/>
          </a:prstGeom>
          <a:noFill/>
        </p:spPr>
        <p:txBody>
          <a:bodyPr wrap="none" rtlCol="0">
            <a:spAutoFit/>
          </a:bodyPr>
          <a:lstStyle/>
          <a:p>
            <a:r>
              <a:rPr kumimoji="1" lang="en-US" altLang="ja-JP" dirty="0" smtClean="0">
                <a:latin typeface="Avenir Medium"/>
                <a:ea typeface="ヒラギノ丸ゴ Pro W4"/>
              </a:rPr>
              <a:t>5.5×10</a:t>
            </a:r>
            <a:r>
              <a:rPr lang="en-US" altLang="ja-JP" baseline="30000" dirty="0" smtClean="0">
                <a:latin typeface="Avenir Medium"/>
                <a:ea typeface="ヒラギノ丸ゴ Pro W4"/>
              </a:rPr>
              <a:t>5</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6" name="テキスト ボックス 15"/>
          <p:cNvSpPr txBox="1"/>
          <p:nvPr/>
        </p:nvSpPr>
        <p:spPr>
          <a:xfrm>
            <a:off x="5777077" y="331918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17" name="テキスト ボックス 16"/>
          <p:cNvSpPr txBox="1"/>
          <p:nvPr/>
        </p:nvSpPr>
        <p:spPr>
          <a:xfrm>
            <a:off x="6029122" y="3642349"/>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19" name="テキスト ボックス 18"/>
          <p:cNvSpPr txBox="1"/>
          <p:nvPr/>
        </p:nvSpPr>
        <p:spPr>
          <a:xfrm>
            <a:off x="5807556" y="3870938"/>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0" name="正方形/長方形 19"/>
          <p:cNvSpPr/>
          <p:nvPr/>
        </p:nvSpPr>
        <p:spPr>
          <a:xfrm>
            <a:off x="3655007" y="315944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1" name="正方形/長方形 20"/>
          <p:cNvSpPr/>
          <p:nvPr/>
        </p:nvSpPr>
        <p:spPr>
          <a:xfrm>
            <a:off x="2842207" y="363696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3" name="正方形/長方形 22"/>
          <p:cNvSpPr/>
          <p:nvPr/>
        </p:nvSpPr>
        <p:spPr>
          <a:xfrm>
            <a:off x="2740607" y="385032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4" name="正方形/長方形 23"/>
          <p:cNvSpPr/>
          <p:nvPr/>
        </p:nvSpPr>
        <p:spPr>
          <a:xfrm>
            <a:off x="3299407" y="400272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Tree>
    <p:extLst>
      <p:ext uri="{BB962C8B-B14F-4D97-AF65-F5344CB8AC3E}">
        <p14:creationId xmlns:p14="http://schemas.microsoft.com/office/powerpoint/2010/main" val="377382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3" name="図 2" descr="スクリーンショット 2017-11-17 17.3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8879"/>
            <a:ext cx="9144000" cy="5519761"/>
          </a:xfrm>
          <a:prstGeom prst="rect">
            <a:avLst/>
          </a:prstGeom>
        </p:spPr>
      </p:pic>
      <p:sp>
        <p:nvSpPr>
          <p:cNvPr id="4" name="テキスト ボックス 3"/>
          <p:cNvSpPr txBox="1"/>
          <p:nvPr/>
        </p:nvSpPr>
        <p:spPr>
          <a:xfrm>
            <a:off x="1320800" y="1181295"/>
            <a:ext cx="2693951" cy="461665"/>
          </a:xfrm>
          <a:prstGeom prst="rect">
            <a:avLst/>
          </a:prstGeom>
          <a:noFill/>
        </p:spPr>
        <p:txBody>
          <a:bodyPr wrap="none" rtlCol="0">
            <a:spAutoFit/>
          </a:bodyPr>
          <a:lstStyle/>
          <a:p>
            <a:r>
              <a:rPr kumimoji="1" lang="en-US" altLang="ja-JP" sz="2400" dirty="0" err="1" smtClean="0">
                <a:latin typeface="Avenir Medium"/>
                <a:ea typeface="ヒラギノ丸ゴ Pro W4"/>
              </a:rPr>
              <a:t>Vigano</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et</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al.</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2013</a:t>
            </a:r>
            <a:endParaRPr kumimoji="1" lang="ja-JP" altLang="en-US" sz="2400" dirty="0" smtClean="0">
              <a:latin typeface="Avenir Medium"/>
              <a:ea typeface="ヒラギノ丸ゴ Pro W4"/>
            </a:endParaRPr>
          </a:p>
        </p:txBody>
      </p:sp>
      <p:sp>
        <p:nvSpPr>
          <p:cNvPr id="5" name="フリーフォーム 4"/>
          <p:cNvSpPr/>
          <p:nvPr/>
        </p:nvSpPr>
        <p:spPr>
          <a:xfrm>
            <a:off x="1330960" y="2133600"/>
            <a:ext cx="5201920" cy="3942080"/>
          </a:xfrm>
          <a:custGeom>
            <a:avLst/>
            <a:gdLst>
              <a:gd name="connsiteX0" fmla="*/ 0 w 5201920"/>
              <a:gd name="connsiteY0" fmla="*/ 0 h 3942080"/>
              <a:gd name="connsiteX1" fmla="*/ 2753360 w 5201920"/>
              <a:gd name="connsiteY1" fmla="*/ 873760 h 3942080"/>
              <a:gd name="connsiteX2" fmla="*/ 3444240 w 5201920"/>
              <a:gd name="connsiteY2" fmla="*/ 1168400 h 3942080"/>
              <a:gd name="connsiteX3" fmla="*/ 4064000 w 5201920"/>
              <a:gd name="connsiteY3" fmla="*/ 1422400 h 3942080"/>
              <a:gd name="connsiteX4" fmla="*/ 4815840 w 5201920"/>
              <a:gd name="connsiteY4" fmla="*/ 1899920 h 3942080"/>
              <a:gd name="connsiteX5" fmla="*/ 5069840 w 5201920"/>
              <a:gd name="connsiteY5" fmla="*/ 2225040 h 3942080"/>
              <a:gd name="connsiteX6" fmla="*/ 5140960 w 5201920"/>
              <a:gd name="connsiteY6" fmla="*/ 2448560 h 3942080"/>
              <a:gd name="connsiteX7" fmla="*/ 5201920 w 5201920"/>
              <a:gd name="connsiteY7" fmla="*/ 3942080 h 39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1920" h="3942080">
                <a:moveTo>
                  <a:pt x="0" y="0"/>
                </a:moveTo>
                <a:lnTo>
                  <a:pt x="2753360" y="873760"/>
                </a:lnTo>
                <a:cubicBezTo>
                  <a:pt x="3327400" y="1068493"/>
                  <a:pt x="3444240" y="1168400"/>
                  <a:pt x="3444240" y="1168400"/>
                </a:cubicBezTo>
                <a:cubicBezTo>
                  <a:pt x="3662680" y="1259840"/>
                  <a:pt x="3835400" y="1300480"/>
                  <a:pt x="4064000" y="1422400"/>
                </a:cubicBezTo>
                <a:cubicBezTo>
                  <a:pt x="4292600" y="1544320"/>
                  <a:pt x="4648200" y="1766147"/>
                  <a:pt x="4815840" y="1899920"/>
                </a:cubicBezTo>
                <a:cubicBezTo>
                  <a:pt x="4983480" y="2033693"/>
                  <a:pt x="5015653" y="2133600"/>
                  <a:pt x="5069840" y="2225040"/>
                </a:cubicBezTo>
                <a:cubicBezTo>
                  <a:pt x="5124027" y="2316480"/>
                  <a:pt x="5118947" y="2162387"/>
                  <a:pt x="5140960" y="2448560"/>
                </a:cubicBezTo>
                <a:cubicBezTo>
                  <a:pt x="5162973" y="2734733"/>
                  <a:pt x="5182446" y="3338406"/>
                  <a:pt x="5201920" y="394208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chemeClr val="accent6">
                  <a:lumMod val="75000"/>
                </a:schemeClr>
              </a:solidFill>
            </a:endParaRPr>
          </a:p>
        </p:txBody>
      </p:sp>
      <p:sp>
        <p:nvSpPr>
          <p:cNvPr id="7" name="テキスト ボックス 6"/>
          <p:cNvSpPr txBox="1"/>
          <p:nvPr/>
        </p:nvSpPr>
        <p:spPr>
          <a:xfrm>
            <a:off x="6675120" y="2113280"/>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kumimoji="1" lang="en-US" altLang="ja-JP" baseline="30000" dirty="0" smtClean="0">
                <a:latin typeface="Avenir Medium"/>
                <a:ea typeface="ヒラギノ丸ゴ Pro W4"/>
              </a:rPr>
              <a:t>3</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0" name="テキスト ボックス 9"/>
          <p:cNvSpPr txBox="1"/>
          <p:nvPr/>
        </p:nvSpPr>
        <p:spPr>
          <a:xfrm>
            <a:off x="7559040" y="2648744"/>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lang="en-US" altLang="ja-JP" baseline="30000" dirty="0">
                <a:latin typeface="Avenir Medium"/>
                <a:ea typeface="ヒラギノ丸ゴ Pro W4"/>
              </a:rPr>
              <a:t>4</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1" name="テキスト ボックス 10"/>
          <p:cNvSpPr txBox="1"/>
          <p:nvPr/>
        </p:nvSpPr>
        <p:spPr>
          <a:xfrm>
            <a:off x="8178800" y="3529092"/>
            <a:ext cx="727736" cy="369332"/>
          </a:xfrm>
          <a:prstGeom prst="rect">
            <a:avLst/>
          </a:prstGeom>
          <a:noFill/>
        </p:spPr>
        <p:txBody>
          <a:bodyPr wrap="none" rtlCol="0">
            <a:spAutoFit/>
          </a:bodyPr>
          <a:lstStyle/>
          <a:p>
            <a:r>
              <a:rPr kumimoji="1" lang="en-US" altLang="ja-JP" dirty="0" smtClean="0">
                <a:latin typeface="Avenir Medium"/>
                <a:ea typeface="ヒラギノ丸ゴ Pro W4"/>
              </a:rPr>
              <a:t>10</a:t>
            </a:r>
            <a:r>
              <a:rPr lang="en-US" altLang="ja-JP" baseline="30000" dirty="0" smtClean="0">
                <a:latin typeface="Avenir Medium"/>
                <a:ea typeface="ヒラギノ丸ゴ Pro W4"/>
              </a:rPr>
              <a:t>5</a:t>
            </a:r>
            <a:r>
              <a:rPr kumimoji="1" lang="en-US" altLang="ja-JP" dirty="0" smtClean="0">
                <a:latin typeface="Avenir Medium"/>
                <a:ea typeface="ヒラギノ丸ゴ Pro W4"/>
              </a:rPr>
              <a:t>yr</a:t>
            </a:r>
            <a:endParaRPr kumimoji="1" lang="ja-JP" altLang="en-US" dirty="0" smtClean="0">
              <a:latin typeface="Avenir Medium"/>
              <a:ea typeface="ヒラギノ丸ゴ Pro W4"/>
            </a:endParaRPr>
          </a:p>
        </p:txBody>
      </p:sp>
      <p:sp>
        <p:nvSpPr>
          <p:cNvPr id="13" name="上矢印 12"/>
          <p:cNvSpPr/>
          <p:nvPr/>
        </p:nvSpPr>
        <p:spPr>
          <a:xfrm rot="1174392">
            <a:off x="2601712" y="2049181"/>
            <a:ext cx="410665" cy="51913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4" name="上矢印 13"/>
          <p:cNvSpPr/>
          <p:nvPr/>
        </p:nvSpPr>
        <p:spPr>
          <a:xfrm rot="11826963">
            <a:off x="2441547" y="2514288"/>
            <a:ext cx="410665" cy="590197"/>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6" name="テキスト ボックス 15"/>
          <p:cNvSpPr txBox="1"/>
          <p:nvPr/>
        </p:nvSpPr>
        <p:spPr>
          <a:xfrm>
            <a:off x="3661596" y="1609059"/>
            <a:ext cx="5416868" cy="1200328"/>
          </a:xfrm>
          <a:prstGeom prst="rect">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sz="2400" dirty="0" smtClean="0">
                <a:solidFill>
                  <a:schemeClr val="tx1"/>
                </a:solidFill>
                <a:latin typeface="Avenir Medium"/>
                <a:ea typeface="ヒラギノ丸ゴ Pro W4"/>
                <a:cs typeface="Avenir Medium"/>
              </a:rPr>
              <a:t>Cooling Curve</a:t>
            </a:r>
            <a:r>
              <a:rPr lang="ja-JP" altLang="en-US" sz="2400" dirty="0" smtClean="0">
                <a:solidFill>
                  <a:schemeClr val="tx1"/>
                </a:solidFill>
                <a:latin typeface="Avenir Medium"/>
                <a:ea typeface="ヒラギノ丸ゴ Pro W4"/>
                <a:cs typeface="Avenir Medium"/>
              </a:rPr>
              <a:t>の期待値よりも</a:t>
            </a:r>
            <a:endParaRPr lang="en-US" altLang="ja-JP" sz="2400" dirty="0" smtClean="0">
              <a:solidFill>
                <a:schemeClr val="tx1"/>
              </a:solidFill>
              <a:latin typeface="Avenir Medium"/>
              <a:ea typeface="ヒラギノ丸ゴ Pro W4"/>
              <a:cs typeface="Avenir Medium"/>
            </a:endParaRPr>
          </a:p>
          <a:p>
            <a:r>
              <a:rPr kumimoji="1" lang="ja-JP" altLang="en-US" sz="2400" dirty="0" smtClean="0">
                <a:solidFill>
                  <a:schemeClr val="tx1"/>
                </a:solidFill>
                <a:latin typeface="Avenir Medium"/>
                <a:ea typeface="ヒラギノ丸ゴ Pro W4"/>
                <a:cs typeface="Avenir Medium"/>
              </a:rPr>
              <a:t>温度が高く、</a:t>
            </a:r>
            <a:r>
              <a:rPr lang="ja-JP" altLang="en-US" sz="2400" dirty="0" smtClean="0">
                <a:solidFill>
                  <a:schemeClr val="tx1"/>
                </a:solidFill>
                <a:latin typeface="Avenir Medium"/>
                <a:ea typeface="ヒラギノ丸ゴ Pro W4"/>
                <a:cs typeface="Avenir Medium"/>
              </a:rPr>
              <a:t>磁場による加熱がないと</a:t>
            </a:r>
            <a:endParaRPr lang="en-US" altLang="ja-JP" sz="2400" dirty="0" smtClean="0">
              <a:solidFill>
                <a:schemeClr val="tx1"/>
              </a:solidFill>
              <a:latin typeface="Avenir Medium"/>
              <a:ea typeface="ヒラギノ丸ゴ Pro W4"/>
              <a:cs typeface="Avenir Medium"/>
            </a:endParaRPr>
          </a:p>
          <a:p>
            <a:r>
              <a:rPr kumimoji="1" lang="ja-JP" altLang="en-US" sz="2400" dirty="0" smtClean="0">
                <a:solidFill>
                  <a:schemeClr val="tx1"/>
                </a:solidFill>
                <a:latin typeface="Avenir Medium"/>
                <a:ea typeface="ヒラギノ丸ゴ Pro W4"/>
                <a:cs typeface="Avenir Medium"/>
              </a:rPr>
              <a:t>説明ができない</a:t>
            </a:r>
            <a:endParaRPr kumimoji="1" lang="ja-JP" altLang="en-US" sz="2400" dirty="0">
              <a:solidFill>
                <a:schemeClr val="tx1"/>
              </a:solidFill>
              <a:latin typeface="Avenir Medium"/>
              <a:ea typeface="ヒラギノ丸ゴ Pro W4"/>
              <a:cs typeface="Avenir Medium"/>
            </a:endParaRPr>
          </a:p>
        </p:txBody>
      </p:sp>
      <p:sp>
        <p:nvSpPr>
          <p:cNvPr id="15" name="テキスト ボックス 14"/>
          <p:cNvSpPr txBox="1"/>
          <p:nvPr/>
        </p:nvSpPr>
        <p:spPr>
          <a:xfrm>
            <a:off x="5777077" y="34309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18" name="テキスト ボックス 17"/>
          <p:cNvSpPr txBox="1"/>
          <p:nvPr/>
        </p:nvSpPr>
        <p:spPr>
          <a:xfrm>
            <a:off x="6029122" y="3754109"/>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19" name="テキスト ボックス 18"/>
          <p:cNvSpPr txBox="1"/>
          <p:nvPr/>
        </p:nvSpPr>
        <p:spPr>
          <a:xfrm>
            <a:off x="5807556" y="3982698"/>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20" name="正方形/長方形 19"/>
          <p:cNvSpPr/>
          <p:nvPr/>
        </p:nvSpPr>
        <p:spPr>
          <a:xfrm>
            <a:off x="3655007" y="320008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1" name="正方形/長方形 20"/>
          <p:cNvSpPr/>
          <p:nvPr/>
        </p:nvSpPr>
        <p:spPr>
          <a:xfrm>
            <a:off x="2842207" y="374872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3" name="正方形/長方形 22"/>
          <p:cNvSpPr/>
          <p:nvPr/>
        </p:nvSpPr>
        <p:spPr>
          <a:xfrm>
            <a:off x="2740607" y="396208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4" name="正方形/長方形 23"/>
          <p:cNvSpPr/>
          <p:nvPr/>
        </p:nvSpPr>
        <p:spPr>
          <a:xfrm>
            <a:off x="3299407" y="411448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17" name="テキスト ボックス 16"/>
          <p:cNvSpPr txBox="1"/>
          <p:nvPr/>
        </p:nvSpPr>
        <p:spPr>
          <a:xfrm>
            <a:off x="94529" y="3151847"/>
            <a:ext cx="3451311" cy="120032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2400" dirty="0" smtClean="0">
                <a:latin typeface="Avenir Medium"/>
                <a:ea typeface="ヒラギノ丸ゴ Pro W4"/>
                <a:cs typeface="Avenir Medium"/>
              </a:rPr>
              <a:t>温度が</a:t>
            </a:r>
            <a:r>
              <a:rPr lang="en-US" altLang="ja-JP" sz="2400" dirty="0" smtClean="0">
                <a:latin typeface="Avenir Medium"/>
                <a:ea typeface="ヒラギノ丸ゴ Pro W4"/>
                <a:cs typeface="Avenir Medium"/>
              </a:rPr>
              <a:t>Cooling Curve</a:t>
            </a:r>
            <a:r>
              <a:rPr lang="ja-JP" altLang="en-US" sz="2400" dirty="0" smtClean="0">
                <a:latin typeface="Avenir Medium"/>
                <a:ea typeface="ヒラギノ丸ゴ Pro W4"/>
                <a:cs typeface="Avenir Medium"/>
              </a:rPr>
              <a:t>の</a:t>
            </a:r>
            <a:endParaRPr kumimoji="1" lang="en-US" altLang="ja-JP" sz="2400" dirty="0" smtClean="0">
              <a:latin typeface="Avenir Medium"/>
              <a:ea typeface="ヒラギノ丸ゴ Pro W4"/>
              <a:cs typeface="Avenir Medium"/>
            </a:endParaRPr>
          </a:p>
          <a:p>
            <a:r>
              <a:rPr kumimoji="1" lang="en-US" altLang="ja-JP" sz="2400" dirty="0" smtClean="0">
                <a:latin typeface="Avenir Medium"/>
                <a:ea typeface="ヒラギノ丸ゴ Pro W4"/>
                <a:cs typeface="Avenir Medium"/>
              </a:rPr>
              <a:t>Light-element</a:t>
            </a:r>
            <a:r>
              <a:rPr kumimoji="1" lang="ja-JP" altLang="en-US" sz="2400" dirty="0" smtClean="0">
                <a:latin typeface="Avenir Medium"/>
                <a:ea typeface="ヒラギノ丸ゴ Pro W4"/>
                <a:cs typeface="Avenir Medium"/>
              </a:rPr>
              <a:t>などによって</a:t>
            </a:r>
            <a:r>
              <a:rPr lang="ja-JP" altLang="en-US" sz="2400" dirty="0" smtClean="0">
                <a:latin typeface="Avenir Medium"/>
                <a:ea typeface="ヒラギノ丸ゴ Pro W4"/>
                <a:cs typeface="Avenir Medium"/>
              </a:rPr>
              <a:t>説明できる</a:t>
            </a:r>
            <a:endParaRPr kumimoji="1" lang="ja-JP" altLang="en-US" sz="2400" dirty="0">
              <a:latin typeface="Avenir Medium"/>
              <a:ea typeface="ヒラギノ丸ゴ Pro W4"/>
              <a:cs typeface="Avenir Medium"/>
            </a:endParaRPr>
          </a:p>
        </p:txBody>
      </p:sp>
    </p:spTree>
    <p:extLst>
      <p:ext uri="{BB962C8B-B14F-4D97-AF65-F5344CB8AC3E}">
        <p14:creationId xmlns:p14="http://schemas.microsoft.com/office/powerpoint/2010/main" val="356474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7" name="図 6" descr="スクリーンショット 2017-09-21 10.29.38.png"/>
          <p:cNvPicPr>
            <a:picLocks noChangeAspect="1"/>
          </p:cNvPicPr>
          <p:nvPr/>
        </p:nvPicPr>
        <p:blipFill rotWithShape="1">
          <a:blip r:embed="rId3">
            <a:extLst>
              <a:ext uri="{28A0092B-C50C-407E-A947-70E740481C1C}">
                <a14:useLocalDpi xmlns:a14="http://schemas.microsoft.com/office/drawing/2010/main" val="0"/>
              </a:ext>
            </a:extLst>
          </a:blip>
          <a:srcRect l="5838" t="3641" r="4834" b="22429"/>
          <a:stretch/>
        </p:blipFill>
        <p:spPr>
          <a:xfrm>
            <a:off x="172887" y="1415910"/>
            <a:ext cx="7196270" cy="5070107"/>
          </a:xfrm>
          <a:prstGeom prst="rect">
            <a:avLst/>
          </a:prstGeom>
        </p:spPr>
      </p:pic>
      <p:sp>
        <p:nvSpPr>
          <p:cNvPr id="10" name="テキスト ボックス 9"/>
          <p:cNvSpPr txBox="1"/>
          <p:nvPr/>
        </p:nvSpPr>
        <p:spPr>
          <a:xfrm>
            <a:off x="1318933" y="1486092"/>
            <a:ext cx="2160805" cy="369332"/>
          </a:xfrm>
          <a:prstGeom prst="rect">
            <a:avLst/>
          </a:prstGeom>
          <a:noFill/>
        </p:spPr>
        <p:txBody>
          <a:bodyPr wrap="none" rtlCol="0">
            <a:spAutoFit/>
          </a:bodyPr>
          <a:lstStyle/>
          <a:p>
            <a:r>
              <a:rPr kumimoji="1" lang="en-US" altLang="ja-JP" dirty="0" smtClean="0">
                <a:latin typeface="Avenir Medium"/>
                <a:ea typeface="ヒラギノ丸ゴ Pro W4"/>
                <a:cs typeface="Avenir Medium"/>
              </a:rPr>
              <a:t>Pons</a:t>
            </a:r>
            <a:r>
              <a:rPr kumimoji="1" lang="ja-JP" altLang="en-US" dirty="0" smtClean="0">
                <a:latin typeface="Avenir Medium"/>
                <a:ea typeface="ヒラギノ丸ゴ Pro W4"/>
                <a:cs typeface="Avenir Medium"/>
              </a:rPr>
              <a:t> </a:t>
            </a:r>
            <a:r>
              <a:rPr kumimoji="1" lang="en-US" altLang="ja-JP" dirty="0" smtClean="0">
                <a:latin typeface="Avenir Medium"/>
                <a:ea typeface="ヒラギノ丸ゴ Pro W4"/>
                <a:cs typeface="Avenir Medium"/>
              </a:rPr>
              <a:t>&amp;</a:t>
            </a:r>
            <a:r>
              <a:rPr kumimoji="1" lang="ja-JP" altLang="en-US" dirty="0" smtClean="0">
                <a:latin typeface="Avenir Medium"/>
                <a:ea typeface="ヒラギノ丸ゴ Pro W4"/>
                <a:cs typeface="Avenir Medium"/>
              </a:rPr>
              <a:t> </a:t>
            </a:r>
            <a:r>
              <a:rPr kumimoji="1" lang="en-US" altLang="ja-JP" dirty="0" err="1" smtClean="0">
                <a:latin typeface="Avenir Medium"/>
                <a:ea typeface="ヒラギノ丸ゴ Pro W4"/>
                <a:cs typeface="Avenir Medium"/>
              </a:rPr>
              <a:t>Perna</a:t>
            </a:r>
            <a:r>
              <a:rPr kumimoji="1" lang="ja-JP" altLang="en-US" dirty="0" smtClean="0">
                <a:latin typeface="Avenir Medium"/>
                <a:ea typeface="ヒラギノ丸ゴ Pro W4"/>
                <a:cs typeface="Avenir Medium"/>
              </a:rPr>
              <a:t> </a:t>
            </a:r>
            <a:r>
              <a:rPr kumimoji="1" lang="en-US" altLang="ja-JP" dirty="0" smtClean="0">
                <a:latin typeface="Avenir Medium"/>
                <a:ea typeface="ヒラギノ丸ゴ Pro W4"/>
                <a:cs typeface="Avenir Medium"/>
              </a:rPr>
              <a:t>2011</a:t>
            </a:r>
            <a:endParaRPr kumimoji="1" lang="ja-JP" altLang="en-US" dirty="0">
              <a:latin typeface="Avenir Medium"/>
              <a:ea typeface="ヒラギノ丸ゴ Pro W4"/>
              <a:cs typeface="Avenir Medium"/>
            </a:endParaRPr>
          </a:p>
        </p:txBody>
      </p:sp>
      <p:sp>
        <p:nvSpPr>
          <p:cNvPr id="17" name="テキスト ボックス 16"/>
          <p:cNvSpPr txBox="1"/>
          <p:nvPr/>
        </p:nvSpPr>
        <p:spPr>
          <a:xfrm>
            <a:off x="1318933" y="1833643"/>
            <a:ext cx="2795432"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ja-JP" altLang="en-US" sz="2400" dirty="0" smtClean="0">
                <a:latin typeface="Avenir Medium"/>
                <a:ea typeface="ヒラギノ丸ゴ Pro W4"/>
              </a:rPr>
              <a:t>年齢が</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5</a:t>
            </a:r>
            <a:r>
              <a:rPr kumimoji="1" lang="ja-JP" altLang="en-US" sz="2400" dirty="0" smtClean="0">
                <a:latin typeface="Avenir Medium"/>
                <a:ea typeface="ヒラギノ丸ゴ Pro W4"/>
              </a:rPr>
              <a:t>年の時の</a:t>
            </a:r>
            <a:endParaRPr kumimoji="1" lang="en-US" altLang="ja-JP" sz="2400" dirty="0" smtClean="0">
              <a:latin typeface="Avenir Medium"/>
              <a:ea typeface="ヒラギノ丸ゴ Pro W4"/>
            </a:endParaRPr>
          </a:p>
          <a:p>
            <a:r>
              <a:rPr kumimoji="1" lang="ja-JP" altLang="en-US" sz="2400" dirty="0" smtClean="0">
                <a:latin typeface="Avenir Medium"/>
                <a:ea typeface="ヒラギノ丸ゴ Pro W4"/>
              </a:rPr>
              <a:t>バースト頻度</a:t>
            </a:r>
          </a:p>
        </p:txBody>
      </p:sp>
    </p:spTree>
    <p:extLst>
      <p:ext uri="{BB962C8B-B14F-4D97-AF65-F5344CB8AC3E}">
        <p14:creationId xmlns:p14="http://schemas.microsoft.com/office/powerpoint/2010/main" val="398431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7" name="図 6" descr="スクリーンショット 2017-09-21 10.29.38.png"/>
          <p:cNvPicPr>
            <a:picLocks noChangeAspect="1"/>
          </p:cNvPicPr>
          <p:nvPr/>
        </p:nvPicPr>
        <p:blipFill rotWithShape="1">
          <a:blip r:embed="rId3">
            <a:extLst>
              <a:ext uri="{28A0092B-C50C-407E-A947-70E740481C1C}">
                <a14:useLocalDpi xmlns:a14="http://schemas.microsoft.com/office/drawing/2010/main" val="0"/>
              </a:ext>
            </a:extLst>
          </a:blip>
          <a:srcRect l="5838" t="3641" r="4834" b="22429"/>
          <a:stretch/>
        </p:blipFill>
        <p:spPr>
          <a:xfrm>
            <a:off x="0" y="1283830"/>
            <a:ext cx="7196270" cy="5070107"/>
          </a:xfrm>
          <a:prstGeom prst="rect">
            <a:avLst/>
          </a:prstGeom>
        </p:spPr>
      </p:pic>
      <p:sp>
        <p:nvSpPr>
          <p:cNvPr id="10" name="テキスト ボックス 9"/>
          <p:cNvSpPr txBox="1"/>
          <p:nvPr/>
        </p:nvSpPr>
        <p:spPr>
          <a:xfrm>
            <a:off x="1075093" y="1404812"/>
            <a:ext cx="2160805" cy="369332"/>
          </a:xfrm>
          <a:prstGeom prst="rect">
            <a:avLst/>
          </a:prstGeom>
          <a:noFill/>
        </p:spPr>
        <p:txBody>
          <a:bodyPr wrap="none" rtlCol="0">
            <a:spAutoFit/>
          </a:bodyPr>
          <a:lstStyle/>
          <a:p>
            <a:r>
              <a:rPr kumimoji="1" lang="en-US" altLang="ja-JP" dirty="0" smtClean="0">
                <a:latin typeface="Avenir Medium"/>
                <a:ea typeface="ヒラギノ丸ゴ Pro W4"/>
                <a:cs typeface="Avenir Medium"/>
              </a:rPr>
              <a:t>Pons</a:t>
            </a:r>
            <a:r>
              <a:rPr kumimoji="1" lang="ja-JP" altLang="en-US" dirty="0" smtClean="0">
                <a:latin typeface="Avenir Medium"/>
                <a:ea typeface="ヒラギノ丸ゴ Pro W4"/>
                <a:cs typeface="Avenir Medium"/>
              </a:rPr>
              <a:t> </a:t>
            </a:r>
            <a:r>
              <a:rPr kumimoji="1" lang="en-US" altLang="ja-JP" dirty="0" smtClean="0">
                <a:latin typeface="Avenir Medium"/>
                <a:ea typeface="ヒラギノ丸ゴ Pro W4"/>
                <a:cs typeface="Avenir Medium"/>
              </a:rPr>
              <a:t>&amp;</a:t>
            </a:r>
            <a:r>
              <a:rPr kumimoji="1" lang="ja-JP" altLang="en-US" dirty="0" smtClean="0">
                <a:latin typeface="Avenir Medium"/>
                <a:ea typeface="ヒラギノ丸ゴ Pro W4"/>
                <a:cs typeface="Avenir Medium"/>
              </a:rPr>
              <a:t> </a:t>
            </a:r>
            <a:r>
              <a:rPr kumimoji="1" lang="en-US" altLang="ja-JP" dirty="0" err="1" smtClean="0">
                <a:latin typeface="Avenir Medium"/>
                <a:ea typeface="ヒラギノ丸ゴ Pro W4"/>
                <a:cs typeface="Avenir Medium"/>
              </a:rPr>
              <a:t>Perna</a:t>
            </a:r>
            <a:r>
              <a:rPr kumimoji="1" lang="ja-JP" altLang="en-US" dirty="0" smtClean="0">
                <a:latin typeface="Avenir Medium"/>
                <a:ea typeface="ヒラギノ丸ゴ Pro W4"/>
                <a:cs typeface="Avenir Medium"/>
              </a:rPr>
              <a:t> </a:t>
            </a:r>
            <a:r>
              <a:rPr kumimoji="1" lang="en-US" altLang="ja-JP" dirty="0" smtClean="0">
                <a:latin typeface="Avenir Medium"/>
                <a:ea typeface="ヒラギノ丸ゴ Pro W4"/>
                <a:cs typeface="Avenir Medium"/>
              </a:rPr>
              <a:t>2011</a:t>
            </a:r>
            <a:endParaRPr kumimoji="1" lang="ja-JP" altLang="en-US" dirty="0">
              <a:latin typeface="Avenir Medium"/>
              <a:ea typeface="ヒラギノ丸ゴ Pro W4"/>
              <a:cs typeface="Avenir Medium"/>
            </a:endParaRPr>
          </a:p>
        </p:txBody>
      </p:sp>
      <p:sp>
        <p:nvSpPr>
          <p:cNvPr id="17" name="テキスト ボックス 16"/>
          <p:cNvSpPr txBox="1"/>
          <p:nvPr/>
        </p:nvSpPr>
        <p:spPr>
          <a:xfrm>
            <a:off x="1075093" y="1752363"/>
            <a:ext cx="2795432"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ja-JP" altLang="en-US" sz="2400" dirty="0" smtClean="0">
                <a:latin typeface="Avenir Medium"/>
                <a:ea typeface="ヒラギノ丸ゴ Pro W4"/>
              </a:rPr>
              <a:t>年齢が</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5</a:t>
            </a:r>
            <a:r>
              <a:rPr kumimoji="1" lang="ja-JP" altLang="en-US" sz="2400" dirty="0" smtClean="0">
                <a:latin typeface="Avenir Medium"/>
                <a:ea typeface="ヒラギノ丸ゴ Pro W4"/>
              </a:rPr>
              <a:t>年の時の</a:t>
            </a:r>
            <a:endParaRPr kumimoji="1" lang="en-US" altLang="ja-JP" sz="2400" dirty="0" smtClean="0">
              <a:latin typeface="Avenir Medium"/>
              <a:ea typeface="ヒラギノ丸ゴ Pro W4"/>
            </a:endParaRPr>
          </a:p>
          <a:p>
            <a:r>
              <a:rPr kumimoji="1" lang="ja-JP" altLang="en-US" sz="2400" dirty="0" smtClean="0">
                <a:latin typeface="Avenir Medium"/>
                <a:ea typeface="ヒラギノ丸ゴ Pro W4"/>
              </a:rPr>
              <a:t>バースト頻度</a:t>
            </a:r>
          </a:p>
        </p:txBody>
      </p:sp>
      <p:sp>
        <p:nvSpPr>
          <p:cNvPr id="8" name="テキスト ボックス 7"/>
          <p:cNvSpPr txBox="1"/>
          <p:nvPr/>
        </p:nvSpPr>
        <p:spPr>
          <a:xfrm>
            <a:off x="4016190" y="1770288"/>
            <a:ext cx="4531360" cy="304698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2400" dirty="0">
                <a:solidFill>
                  <a:schemeClr val="tx1"/>
                </a:solidFill>
                <a:latin typeface="Avenir Medium"/>
                <a:ea typeface="ヒラギノ丸ゴ Pro W4"/>
                <a:cs typeface="Avenir Medium"/>
              </a:rPr>
              <a:t>強いポロイダル磁場が約</a:t>
            </a:r>
            <a:r>
              <a:rPr lang="en-US" altLang="ja-JP" sz="2400" dirty="0">
                <a:solidFill>
                  <a:schemeClr val="tx1"/>
                </a:solidFill>
                <a:latin typeface="Avenir Medium"/>
                <a:ea typeface="ヒラギノ丸ゴ Pro W4"/>
                <a:cs typeface="Avenir Medium"/>
              </a:rPr>
              <a:t>10</a:t>
            </a:r>
            <a:r>
              <a:rPr lang="en-US" altLang="ja-JP" sz="2400" baseline="30000" dirty="0">
                <a:solidFill>
                  <a:schemeClr val="tx1"/>
                </a:solidFill>
                <a:latin typeface="Avenir Medium"/>
                <a:ea typeface="ヒラギノ丸ゴ Pro W4"/>
                <a:cs typeface="Avenir Medium"/>
              </a:rPr>
              <a:t>13</a:t>
            </a:r>
            <a:r>
              <a:rPr lang="en-US" altLang="ja-JP" sz="2400" dirty="0">
                <a:solidFill>
                  <a:schemeClr val="tx1"/>
                </a:solidFill>
                <a:latin typeface="Avenir Medium"/>
                <a:ea typeface="ヒラギノ丸ゴ Pro W4"/>
                <a:cs typeface="Avenir Medium"/>
              </a:rPr>
              <a:t>G</a:t>
            </a:r>
            <a:r>
              <a:rPr lang="ja-JP" altLang="en-US" sz="2400" dirty="0">
                <a:solidFill>
                  <a:schemeClr val="tx1"/>
                </a:solidFill>
                <a:latin typeface="Avenir Medium"/>
                <a:ea typeface="ヒラギノ丸ゴ Pro W4"/>
                <a:cs typeface="Avenir Medium"/>
              </a:rPr>
              <a:t>まで減衰</a:t>
            </a:r>
            <a:r>
              <a:rPr lang="ja-JP" altLang="en-US" sz="2400" dirty="0" smtClean="0">
                <a:solidFill>
                  <a:schemeClr val="tx1"/>
                </a:solidFill>
                <a:latin typeface="Avenir Medium"/>
                <a:ea typeface="ヒラギノ丸ゴ Pro W4"/>
                <a:cs typeface="Avenir Medium"/>
              </a:rPr>
              <a:t>する</a:t>
            </a:r>
            <a:endParaRPr lang="en-US" altLang="ja-JP" sz="2400" dirty="0" smtClean="0">
              <a:solidFill>
                <a:schemeClr val="tx1"/>
              </a:solidFill>
              <a:latin typeface="Avenir Medium"/>
              <a:ea typeface="ヒラギノ丸ゴ Pro W4"/>
              <a:cs typeface="Avenir Medium"/>
            </a:endParaRPr>
          </a:p>
          <a:p>
            <a:r>
              <a:rPr lang="en-US" altLang="ja-JP" sz="2400" dirty="0" smtClean="0">
                <a:solidFill>
                  <a:schemeClr val="tx1"/>
                </a:solidFill>
                <a:latin typeface="Avenir Medium"/>
                <a:ea typeface="ヒラギノ丸ゴ Pro W4"/>
                <a:cs typeface="Avenir Medium"/>
                <a:sym typeface="Wingdings"/>
              </a:rPr>
              <a:t></a:t>
            </a:r>
            <a:r>
              <a:rPr lang="ja-JP" altLang="en-US" sz="2400" dirty="0" smtClean="0">
                <a:solidFill>
                  <a:schemeClr val="tx1"/>
                </a:solidFill>
                <a:latin typeface="Avenir Medium"/>
                <a:ea typeface="ヒラギノ丸ゴ Pro W4"/>
                <a:cs typeface="Avenir Medium"/>
              </a:rPr>
              <a:t>初期のトロイダル磁場が</a:t>
            </a:r>
            <a:r>
              <a:rPr lang="en-US" altLang="ja-JP" sz="2400" dirty="0" smtClean="0">
                <a:solidFill>
                  <a:schemeClr val="tx1"/>
                </a:solidFill>
                <a:latin typeface="Avenir Medium"/>
                <a:ea typeface="ヒラギノ丸ゴ Pro W4"/>
                <a:cs typeface="Avenir Medium"/>
              </a:rPr>
              <a:t/>
            </a:r>
            <a:br>
              <a:rPr lang="en-US" altLang="ja-JP" sz="2400" dirty="0" smtClean="0">
                <a:solidFill>
                  <a:schemeClr val="tx1"/>
                </a:solidFill>
                <a:latin typeface="Avenir Medium"/>
                <a:ea typeface="ヒラギノ丸ゴ Pro W4"/>
                <a:cs typeface="Avenir Medium"/>
              </a:rPr>
            </a:br>
            <a:r>
              <a:rPr lang="ja-JP" altLang="en-US" sz="2400" dirty="0" smtClean="0">
                <a:solidFill>
                  <a:schemeClr val="tx1"/>
                </a:solidFill>
                <a:latin typeface="Avenir Medium"/>
                <a:ea typeface="ヒラギノ丸ゴ Pro W4"/>
                <a:cs typeface="Avenir Medium"/>
              </a:rPr>
              <a:t>　</a:t>
            </a:r>
            <a:r>
              <a:rPr lang="en-US" altLang="ja-JP" sz="2400" dirty="0" smtClean="0">
                <a:solidFill>
                  <a:schemeClr val="tx1"/>
                </a:solidFill>
                <a:latin typeface="Avenir Medium"/>
                <a:ea typeface="ヒラギノ丸ゴ Pro W4"/>
                <a:cs typeface="Avenir Medium"/>
              </a:rPr>
              <a:t>10</a:t>
            </a:r>
            <a:r>
              <a:rPr lang="en-US" altLang="ja-JP" sz="2400" baseline="30000" dirty="0" smtClean="0">
                <a:solidFill>
                  <a:schemeClr val="tx1"/>
                </a:solidFill>
                <a:latin typeface="Avenir Medium"/>
                <a:ea typeface="ヒラギノ丸ゴ Pro W4"/>
                <a:cs typeface="Avenir Medium"/>
              </a:rPr>
              <a:t>15</a:t>
            </a:r>
            <a:r>
              <a:rPr lang="en-US" altLang="ja-JP" sz="2400" dirty="0">
                <a:solidFill>
                  <a:schemeClr val="tx1"/>
                </a:solidFill>
                <a:latin typeface="Avenir Medium"/>
                <a:ea typeface="ヒラギノ丸ゴ Pro W4"/>
                <a:cs typeface="Avenir Medium"/>
              </a:rPr>
              <a:t>-</a:t>
            </a:r>
            <a:r>
              <a:rPr lang="en-US" altLang="ja-JP" sz="2400" dirty="0" smtClean="0">
                <a:solidFill>
                  <a:schemeClr val="tx1"/>
                </a:solidFill>
                <a:latin typeface="Avenir Medium"/>
                <a:ea typeface="ヒラギノ丸ゴ Pro W4"/>
                <a:cs typeface="Avenir Medium"/>
              </a:rPr>
              <a:t>10</a:t>
            </a:r>
            <a:r>
              <a:rPr lang="en-US" altLang="ja-JP" sz="2400" baseline="30000" dirty="0" smtClean="0">
                <a:solidFill>
                  <a:schemeClr val="tx1"/>
                </a:solidFill>
                <a:latin typeface="Avenir Medium"/>
                <a:ea typeface="ヒラギノ丸ゴ Pro W4"/>
                <a:cs typeface="Avenir Medium"/>
              </a:rPr>
              <a:t>16</a:t>
            </a:r>
            <a:r>
              <a:rPr lang="en-US" altLang="ja-JP" sz="2400" dirty="0" smtClean="0">
                <a:solidFill>
                  <a:schemeClr val="tx1"/>
                </a:solidFill>
                <a:latin typeface="Avenir Medium"/>
                <a:ea typeface="ヒラギノ丸ゴ Pro W4"/>
                <a:cs typeface="Avenir Medium"/>
              </a:rPr>
              <a:t>G</a:t>
            </a:r>
            <a:endParaRPr lang="en-US" altLang="ja-JP" sz="2400" dirty="0">
              <a:solidFill>
                <a:schemeClr val="tx1"/>
              </a:solidFill>
              <a:latin typeface="Avenir Medium"/>
              <a:ea typeface="ヒラギノ丸ゴ Pro W4"/>
              <a:cs typeface="Avenir Medium"/>
            </a:endParaRPr>
          </a:p>
          <a:p>
            <a:r>
              <a:rPr lang="en-US" altLang="ja-JP" sz="2400" dirty="0" smtClean="0">
                <a:solidFill>
                  <a:schemeClr val="tx1"/>
                </a:solidFill>
                <a:latin typeface="Avenir Medium"/>
                <a:ea typeface="ヒラギノ丸ゴ Pro W4"/>
                <a:cs typeface="Avenir Medium"/>
              </a:rPr>
              <a:t>    </a:t>
            </a:r>
            <a:r>
              <a:rPr lang="ja-JP" altLang="en-US" sz="2400" dirty="0" smtClean="0">
                <a:solidFill>
                  <a:schemeClr val="tx1"/>
                </a:solidFill>
                <a:latin typeface="Avenir Medium"/>
                <a:ea typeface="ヒラギノ丸ゴ Pro W4"/>
                <a:cs typeface="Avenir Medium"/>
              </a:rPr>
              <a:t>マグネター</a:t>
            </a:r>
            <a:endParaRPr lang="en-US" altLang="ja-JP" sz="2400" dirty="0" smtClean="0">
              <a:solidFill>
                <a:schemeClr val="tx1"/>
              </a:solidFill>
              <a:latin typeface="Avenir Medium"/>
              <a:ea typeface="ヒラギノ丸ゴ Pro W4"/>
              <a:cs typeface="Avenir Medium"/>
            </a:endParaRPr>
          </a:p>
          <a:p>
            <a:r>
              <a:rPr lang="en-US" altLang="ja-JP" sz="2400" dirty="0" smtClean="0">
                <a:solidFill>
                  <a:schemeClr val="tx1"/>
                </a:solidFill>
                <a:latin typeface="Avenir Medium"/>
                <a:ea typeface="ヒラギノ丸ゴ Pro W4"/>
                <a:cs typeface="Avenir Medium"/>
                <a:sym typeface="Wingdings"/>
              </a:rPr>
              <a:t></a:t>
            </a:r>
            <a:r>
              <a:rPr lang="ja-JP" altLang="en-US" sz="2400" dirty="0" smtClean="0">
                <a:solidFill>
                  <a:schemeClr val="tx1"/>
                </a:solidFill>
                <a:latin typeface="Avenir Medium"/>
                <a:ea typeface="ヒラギノ丸ゴ Pro W4"/>
                <a:cs typeface="Avenir Medium"/>
              </a:rPr>
              <a:t>初期のトロイダル磁場が</a:t>
            </a:r>
            <a:r>
              <a:rPr lang="en-US" altLang="ja-JP" sz="2400" dirty="0" smtClean="0">
                <a:solidFill>
                  <a:schemeClr val="tx1"/>
                </a:solidFill>
                <a:latin typeface="Avenir Medium"/>
                <a:ea typeface="ヒラギノ丸ゴ Pro W4"/>
                <a:cs typeface="Avenir Medium"/>
              </a:rPr>
              <a:t/>
            </a:r>
            <a:br>
              <a:rPr lang="en-US" altLang="ja-JP" sz="2400" dirty="0" smtClean="0">
                <a:solidFill>
                  <a:schemeClr val="tx1"/>
                </a:solidFill>
                <a:latin typeface="Avenir Medium"/>
                <a:ea typeface="ヒラギノ丸ゴ Pro W4"/>
                <a:cs typeface="Avenir Medium"/>
              </a:rPr>
            </a:br>
            <a:r>
              <a:rPr lang="ja-JP" altLang="en-US" sz="2400" dirty="0" smtClean="0">
                <a:solidFill>
                  <a:schemeClr val="tx1"/>
                </a:solidFill>
                <a:latin typeface="Avenir Medium"/>
                <a:ea typeface="ヒラギノ丸ゴ Pro W4"/>
                <a:cs typeface="Avenir Medium"/>
              </a:rPr>
              <a:t>　</a:t>
            </a:r>
            <a:r>
              <a:rPr lang="en-US" altLang="ja-JP" sz="2400" dirty="0" smtClean="0">
                <a:solidFill>
                  <a:schemeClr val="tx1"/>
                </a:solidFill>
                <a:latin typeface="Avenir Medium"/>
                <a:ea typeface="ヒラギノ丸ゴ Pro W4"/>
                <a:cs typeface="Avenir Medium"/>
              </a:rPr>
              <a:t>10</a:t>
            </a:r>
            <a:r>
              <a:rPr lang="en-US" altLang="ja-JP" sz="2400" baseline="30000" dirty="0" smtClean="0">
                <a:solidFill>
                  <a:schemeClr val="tx1"/>
                </a:solidFill>
                <a:latin typeface="Avenir Medium"/>
                <a:ea typeface="ヒラギノ丸ゴ Pro W4"/>
                <a:cs typeface="Avenir Medium"/>
              </a:rPr>
              <a:t>14</a:t>
            </a:r>
            <a:r>
              <a:rPr lang="en-US" altLang="ja-JP" sz="2400" dirty="0" smtClean="0">
                <a:solidFill>
                  <a:schemeClr val="tx1"/>
                </a:solidFill>
                <a:latin typeface="Avenir Medium"/>
                <a:ea typeface="ヒラギノ丸ゴ Pro W4"/>
                <a:cs typeface="Avenir Medium"/>
              </a:rPr>
              <a:t>G</a:t>
            </a:r>
            <a:r>
              <a:rPr lang="ja-JP" altLang="en-US" sz="2400" dirty="0" smtClean="0">
                <a:solidFill>
                  <a:schemeClr val="tx1"/>
                </a:solidFill>
                <a:latin typeface="Avenir Medium"/>
                <a:ea typeface="ヒラギノ丸ゴ Pro W4"/>
                <a:cs typeface="Avenir Medium"/>
              </a:rPr>
              <a:t>の場合は</a:t>
            </a:r>
            <a:endParaRPr lang="en-US" altLang="ja-JP" sz="2400" dirty="0" smtClean="0">
              <a:solidFill>
                <a:schemeClr val="tx1"/>
              </a:solidFill>
              <a:latin typeface="Avenir Medium"/>
              <a:ea typeface="ヒラギノ丸ゴ Pro W4"/>
              <a:cs typeface="Avenir Medium"/>
            </a:endParaRPr>
          </a:p>
          <a:p>
            <a:r>
              <a:rPr kumimoji="1" lang="en-US" altLang="ja-JP" sz="2400" dirty="0" smtClean="0">
                <a:solidFill>
                  <a:schemeClr val="tx1"/>
                </a:solidFill>
                <a:latin typeface="Avenir Medium"/>
                <a:ea typeface="ヒラギノ丸ゴ Pro W4"/>
                <a:cs typeface="Avenir Medium"/>
              </a:rPr>
              <a:t>    </a:t>
            </a:r>
            <a:r>
              <a:rPr kumimoji="1" lang="ja-JP" altLang="en-US" sz="2400" dirty="0" smtClean="0">
                <a:solidFill>
                  <a:schemeClr val="tx1"/>
                </a:solidFill>
                <a:latin typeface="Avenir Medium"/>
                <a:ea typeface="ヒラギノ丸ゴ Pro W4"/>
                <a:cs typeface="Avenir Medium"/>
              </a:rPr>
              <a:t>バーストはほとんど起きない</a:t>
            </a:r>
            <a:endParaRPr kumimoji="1" lang="en-US" altLang="ja-JP" sz="2400" dirty="0" smtClean="0">
              <a:solidFill>
                <a:schemeClr val="tx1"/>
              </a:solidFill>
              <a:latin typeface="Avenir Medium"/>
              <a:ea typeface="ヒラギノ丸ゴ Pro W4"/>
              <a:cs typeface="Avenir Medium"/>
            </a:endParaRPr>
          </a:p>
        </p:txBody>
      </p:sp>
      <p:sp>
        <p:nvSpPr>
          <p:cNvPr id="2" name="テキスト ボックス 1"/>
          <p:cNvSpPr txBox="1"/>
          <p:nvPr/>
        </p:nvSpPr>
        <p:spPr>
          <a:xfrm>
            <a:off x="1039689" y="6353937"/>
            <a:ext cx="7155188"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sz="2400" dirty="0" smtClean="0">
                <a:latin typeface="Avenir Medium"/>
                <a:ea typeface="ヒラギノ丸ゴ Pro W4"/>
              </a:rPr>
              <a:t>後者が</a:t>
            </a:r>
            <a:r>
              <a:rPr lang="ja-JP" altLang="en-US" sz="2400" dirty="0" smtClean="0">
                <a:latin typeface="Avenir Medium"/>
                <a:ea typeface="ヒラギノ丸ゴ Pro W4"/>
              </a:rPr>
              <a:t>強磁場パルサー</a:t>
            </a:r>
            <a:r>
              <a:rPr kumimoji="1" lang="ja-JP" altLang="en-US" sz="2400" dirty="0" smtClean="0">
                <a:latin typeface="Avenir Medium"/>
                <a:ea typeface="ヒラギノ丸ゴ Pro W4"/>
              </a:rPr>
              <a:t>の高い</a:t>
            </a:r>
            <a:r>
              <a:rPr kumimoji="1" lang="en-US" altLang="ja-JP" sz="2400" dirty="0" smtClean="0">
                <a:latin typeface="Avenir Medium"/>
                <a:ea typeface="ヒラギノ丸ゴ Pro W4"/>
              </a:rPr>
              <a:t>X</a:t>
            </a:r>
            <a:r>
              <a:rPr kumimoji="1" lang="ja-JP" altLang="en-US" sz="2400" dirty="0" smtClean="0">
                <a:latin typeface="Avenir Medium"/>
                <a:ea typeface="ヒラギノ丸ゴ Pro W4"/>
              </a:rPr>
              <a:t>線光度をもつもの？</a:t>
            </a:r>
          </a:p>
        </p:txBody>
      </p:sp>
    </p:spTree>
    <p:extLst>
      <p:ext uri="{BB962C8B-B14F-4D97-AF65-F5344CB8AC3E}">
        <p14:creationId xmlns:p14="http://schemas.microsoft.com/office/powerpoint/2010/main" val="240910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6" name="図 5" descr="スクリーンショット 2017-11-17 17.3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9999"/>
            <a:ext cx="9144000" cy="5519761"/>
          </a:xfrm>
          <a:prstGeom prst="rect">
            <a:avLst/>
          </a:prstGeom>
        </p:spPr>
      </p:pic>
      <p:sp>
        <p:nvSpPr>
          <p:cNvPr id="3" name="テキスト ボックス 2"/>
          <p:cNvSpPr txBox="1"/>
          <p:nvPr/>
        </p:nvSpPr>
        <p:spPr>
          <a:xfrm>
            <a:off x="1300480" y="4683760"/>
            <a:ext cx="3119901"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2400" dirty="0" smtClean="0">
                <a:latin typeface="Avenir Medium"/>
                <a:ea typeface="ヒラギノ丸ゴ Pro W4"/>
              </a:rPr>
              <a:t>PSR</a:t>
            </a:r>
            <a:r>
              <a:rPr kumimoji="1" lang="ja-JP" altLang="en-US" sz="2400" dirty="0" smtClean="0">
                <a:latin typeface="Avenir Medium"/>
                <a:ea typeface="ヒラギノ丸ゴ Pro W4"/>
              </a:rPr>
              <a:t> </a:t>
            </a:r>
            <a:r>
              <a:rPr kumimoji="1" lang="en-US" altLang="ja-JP" sz="2400" dirty="0" smtClean="0">
                <a:latin typeface="Avenir Medium"/>
                <a:ea typeface="ヒラギノ丸ゴ Pro W4"/>
              </a:rPr>
              <a:t>J1851+0118</a:t>
            </a:r>
          </a:p>
          <a:p>
            <a:r>
              <a:rPr lang="en-US" altLang="ja-JP" sz="2400" dirty="0">
                <a:latin typeface="Avenir Medium"/>
                <a:ea typeface="ヒラギノ丸ゴ Pro W4"/>
              </a:rPr>
              <a:t>swift/XRT 1.4ks</a:t>
            </a:r>
            <a:r>
              <a:rPr lang="ja-JP" altLang="en-US" sz="2400" dirty="0">
                <a:latin typeface="Avenir Medium"/>
                <a:ea typeface="ヒラギノ丸ゴ Pro W4"/>
              </a:rPr>
              <a:t>で</a:t>
            </a:r>
            <a:r>
              <a:rPr lang="en-US" altLang="ja-JP" sz="2400" dirty="0" smtClean="0">
                <a:latin typeface="Avenir Medium"/>
                <a:ea typeface="ヒラギノ丸ゴ Pro W4"/>
              </a:rPr>
              <a:t>4σ</a:t>
            </a:r>
            <a:endParaRPr lang="ja-JP" altLang="en-US" sz="2400" dirty="0">
              <a:latin typeface="Avenir Medium"/>
              <a:ea typeface="ヒラギノ丸ゴ Pro W4"/>
            </a:endParaRPr>
          </a:p>
        </p:txBody>
      </p:sp>
      <p:sp>
        <p:nvSpPr>
          <p:cNvPr id="5" name="テキスト ボックス 4"/>
          <p:cNvSpPr txBox="1"/>
          <p:nvPr/>
        </p:nvSpPr>
        <p:spPr>
          <a:xfrm>
            <a:off x="341923" y="1211775"/>
            <a:ext cx="8186857" cy="461665"/>
          </a:xfrm>
          <a:prstGeom prst="rect">
            <a:avLst/>
          </a:prstGeom>
          <a:noFill/>
        </p:spPr>
        <p:txBody>
          <a:bodyPr wrap="none" rtlCol="0">
            <a:spAutoFit/>
          </a:bodyPr>
          <a:lstStyle/>
          <a:p>
            <a:r>
              <a:rPr lang="ja-JP" altLang="en-US" sz="2400" dirty="0" smtClean="0">
                <a:latin typeface="Avenir Medium"/>
                <a:ea typeface="ヒラギノ丸ゴ Pro W4"/>
              </a:rPr>
              <a:t>今後、強磁場パルサーを観測的にどうやって攻めていく？</a:t>
            </a:r>
            <a:endParaRPr kumimoji="1" lang="ja-JP" altLang="en-US" sz="2400" dirty="0" smtClean="0">
              <a:latin typeface="Avenir Medium"/>
              <a:ea typeface="ヒラギノ丸ゴ Pro W4"/>
            </a:endParaRPr>
          </a:p>
        </p:txBody>
      </p:sp>
      <p:sp>
        <p:nvSpPr>
          <p:cNvPr id="7" name="テキスト ボックス 6"/>
          <p:cNvSpPr txBox="1"/>
          <p:nvPr/>
        </p:nvSpPr>
        <p:spPr>
          <a:xfrm>
            <a:off x="1869440" y="4314428"/>
            <a:ext cx="1338828" cy="369332"/>
          </a:xfrm>
          <a:prstGeom prst="rect">
            <a:avLst/>
          </a:prstGeom>
          <a:noFill/>
        </p:spPr>
        <p:txBody>
          <a:bodyPr wrap="none" rtlCol="0">
            <a:spAutoFit/>
          </a:bodyPr>
          <a:lstStyle/>
          <a:p>
            <a:r>
              <a:rPr kumimoji="1" lang="ja-JP" altLang="en-US" dirty="0" smtClean="0">
                <a:solidFill>
                  <a:srgbClr val="FF0000"/>
                </a:solidFill>
                <a:latin typeface="Avenir Medium"/>
                <a:ea typeface="ヒラギノ丸ゴ Pro W4"/>
              </a:rPr>
              <a:t>論文準備中</a:t>
            </a:r>
          </a:p>
        </p:txBody>
      </p:sp>
      <p:sp>
        <p:nvSpPr>
          <p:cNvPr id="9" name="テキスト ボックス 8"/>
          <p:cNvSpPr txBox="1"/>
          <p:nvPr/>
        </p:nvSpPr>
        <p:spPr>
          <a:xfrm>
            <a:off x="1300480" y="5514757"/>
            <a:ext cx="1675838" cy="369332"/>
          </a:xfrm>
          <a:prstGeom prst="rect">
            <a:avLst/>
          </a:prstGeom>
          <a:noFill/>
        </p:spPr>
        <p:txBody>
          <a:bodyPr wrap="none" rtlCol="0">
            <a:spAutoFit/>
          </a:bodyPr>
          <a:lstStyle/>
          <a:p>
            <a:r>
              <a:rPr kumimoji="1" lang="en-US" altLang="ja-JP" dirty="0" smtClean="0">
                <a:latin typeface="Avenir Medium"/>
                <a:ea typeface="ヒラギノ丸ゴ Pro W4"/>
              </a:rPr>
              <a:t>XMM</a:t>
            </a:r>
            <a:r>
              <a:rPr kumimoji="1" lang="ja-JP" altLang="en-US" dirty="0" smtClean="0">
                <a:latin typeface="Avenir Medium"/>
                <a:ea typeface="ヒラギノ丸ゴ Pro W4"/>
              </a:rPr>
              <a:t>でみたい</a:t>
            </a:r>
          </a:p>
        </p:txBody>
      </p:sp>
      <p:sp>
        <p:nvSpPr>
          <p:cNvPr id="13" name="テキスト ボックス 12"/>
          <p:cNvSpPr txBox="1"/>
          <p:nvPr/>
        </p:nvSpPr>
        <p:spPr>
          <a:xfrm>
            <a:off x="5777077" y="3430944"/>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14" name="テキスト ボックス 13"/>
          <p:cNvSpPr txBox="1"/>
          <p:nvPr/>
        </p:nvSpPr>
        <p:spPr>
          <a:xfrm>
            <a:off x="6029122" y="3754109"/>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15" name="テキスト ボックス 14"/>
          <p:cNvSpPr txBox="1"/>
          <p:nvPr/>
        </p:nvSpPr>
        <p:spPr>
          <a:xfrm>
            <a:off x="5807556" y="3982698"/>
            <a:ext cx="646331" cy="646331"/>
          </a:xfrm>
          <a:prstGeom prst="rect">
            <a:avLst/>
          </a:prstGeom>
          <a:noFill/>
        </p:spPr>
        <p:txBody>
          <a:bodyPr wrap="none" rtlCol="0">
            <a:spAutoFit/>
          </a:bodyPr>
          <a:lstStyle/>
          <a:p>
            <a:r>
              <a:rPr kumimoji="1" lang="en-US" altLang="ja-JP" sz="3600" b="1" dirty="0" smtClean="0">
                <a:solidFill>
                  <a:schemeClr val="accent5"/>
                </a:solidFill>
                <a:latin typeface="Avenir Medium"/>
                <a:cs typeface="Avenir Medium"/>
              </a:rPr>
              <a:t>★</a:t>
            </a:r>
            <a:endParaRPr kumimoji="1" lang="ja-JP" altLang="en-US" sz="3600" b="1" dirty="0">
              <a:solidFill>
                <a:schemeClr val="accent5"/>
              </a:solidFill>
              <a:latin typeface="Avenir Medium"/>
              <a:cs typeface="Avenir Medium"/>
            </a:endParaRPr>
          </a:p>
        </p:txBody>
      </p:sp>
      <p:sp>
        <p:nvSpPr>
          <p:cNvPr id="16" name="正方形/長方形 15"/>
          <p:cNvSpPr/>
          <p:nvPr/>
        </p:nvSpPr>
        <p:spPr>
          <a:xfrm>
            <a:off x="3655007" y="327120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17" name="正方形/長方形 16"/>
          <p:cNvSpPr/>
          <p:nvPr/>
        </p:nvSpPr>
        <p:spPr>
          <a:xfrm>
            <a:off x="2842207" y="374872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18" name="正方形/長方形 17"/>
          <p:cNvSpPr/>
          <p:nvPr/>
        </p:nvSpPr>
        <p:spPr>
          <a:xfrm>
            <a:off x="2740607" y="396208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19" name="正方形/長方形 18"/>
          <p:cNvSpPr/>
          <p:nvPr/>
        </p:nvSpPr>
        <p:spPr>
          <a:xfrm>
            <a:off x="3299407" y="4114488"/>
            <a:ext cx="118533" cy="127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latin typeface="Avenir Medium"/>
              <a:cs typeface="Avenir Medium"/>
            </a:endParaRPr>
          </a:p>
        </p:txBody>
      </p:sp>
      <p:sp>
        <p:nvSpPr>
          <p:cNvPr id="20" name="テキスト ボックス 19"/>
          <p:cNvSpPr txBox="1"/>
          <p:nvPr/>
        </p:nvSpPr>
        <p:spPr>
          <a:xfrm>
            <a:off x="4339101" y="4112523"/>
            <a:ext cx="800219" cy="830997"/>
          </a:xfrm>
          <a:prstGeom prst="rect">
            <a:avLst/>
          </a:prstGeom>
          <a:noFill/>
        </p:spPr>
        <p:txBody>
          <a:bodyPr wrap="none" rtlCol="0">
            <a:spAutoFit/>
          </a:bodyPr>
          <a:lstStyle/>
          <a:p>
            <a:r>
              <a:rPr kumimoji="1" lang="en-US" altLang="ja-JP" sz="4800" b="1" dirty="0" smtClean="0">
                <a:latin typeface="Avenir Medium"/>
                <a:cs typeface="Avenir Medium"/>
              </a:rPr>
              <a:t>★</a:t>
            </a:r>
            <a:endParaRPr kumimoji="1" lang="ja-JP" altLang="en-US" sz="4800" b="1" dirty="0">
              <a:latin typeface="Avenir Medium"/>
              <a:cs typeface="Avenir Medium"/>
            </a:endParaRPr>
          </a:p>
        </p:txBody>
      </p:sp>
      <p:cxnSp>
        <p:nvCxnSpPr>
          <p:cNvPr id="11" name="直線コネクタ 10"/>
          <p:cNvCxnSpPr/>
          <p:nvPr/>
        </p:nvCxnSpPr>
        <p:spPr>
          <a:xfrm flipH="1">
            <a:off x="4420381" y="4629029"/>
            <a:ext cx="375139" cy="583051"/>
          </a:xfrm>
          <a:prstGeom prst="line">
            <a:avLst/>
          </a:prstGeom>
          <a:ln w="38100" cmpd="sng">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468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ppdot.plot.eps"/>
          <p:cNvPicPr>
            <a:picLocks noChangeAspect="1"/>
          </p:cNvPicPr>
          <p:nvPr/>
        </p:nvPicPr>
        <p:blipFill rotWithShape="1">
          <a:blip r:embed="rId3">
            <a:extLst>
              <a:ext uri="{28A0092B-C50C-407E-A947-70E740481C1C}">
                <a14:useLocalDpi xmlns:a14="http://schemas.microsoft.com/office/drawing/2010/main" val="0"/>
              </a:ext>
            </a:extLst>
          </a:blip>
          <a:srcRect t="8719"/>
          <a:stretch/>
        </p:blipFill>
        <p:spPr>
          <a:xfrm>
            <a:off x="645398" y="1564640"/>
            <a:ext cx="8031058" cy="5105612"/>
          </a:xfrm>
          <a:prstGeom prst="rect">
            <a:avLst/>
          </a:prstGeom>
        </p:spPr>
      </p:pic>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41923" y="1211775"/>
            <a:ext cx="8186857" cy="461665"/>
          </a:xfrm>
          <a:prstGeom prst="rect">
            <a:avLst/>
          </a:prstGeom>
          <a:noFill/>
        </p:spPr>
        <p:txBody>
          <a:bodyPr wrap="none" rtlCol="0">
            <a:spAutoFit/>
          </a:bodyPr>
          <a:lstStyle/>
          <a:p>
            <a:r>
              <a:rPr lang="ja-JP" altLang="en-US" sz="2400" dirty="0" smtClean="0">
                <a:latin typeface="Avenir Medium"/>
                <a:ea typeface="ヒラギノ丸ゴ Pro W4"/>
              </a:rPr>
              <a:t>今後、強磁場パルサーを観測的にどうやって攻めていく？</a:t>
            </a:r>
            <a:endParaRPr kumimoji="1" lang="ja-JP" altLang="en-US" sz="2400" dirty="0" smtClean="0">
              <a:latin typeface="Avenir Medium"/>
              <a:ea typeface="ヒラギノ丸ゴ Pro W4"/>
            </a:endParaRPr>
          </a:p>
        </p:txBody>
      </p:sp>
      <p:sp>
        <p:nvSpPr>
          <p:cNvPr id="25" name="正方形/長方形 24"/>
          <p:cNvSpPr/>
          <p:nvPr/>
        </p:nvSpPr>
        <p:spPr>
          <a:xfrm>
            <a:off x="3805925" y="6449060"/>
            <a:ext cx="2132013"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chemeClr val="tx1"/>
                </a:solidFill>
                <a:latin typeface="Helvetica"/>
                <a:cs typeface="Helvetica"/>
              </a:rPr>
              <a:t>log </a:t>
            </a:r>
            <a:r>
              <a:rPr lang="en-US" altLang="ja-JP" sz="2800" i="1" dirty="0" smtClean="0">
                <a:solidFill>
                  <a:schemeClr val="tx1"/>
                </a:solidFill>
                <a:latin typeface="Helvetica"/>
                <a:cs typeface="Helvetica"/>
              </a:rPr>
              <a:t>P</a:t>
            </a:r>
            <a:r>
              <a:rPr lang="en-US" altLang="ja-JP" sz="2800" dirty="0" smtClean="0">
                <a:solidFill>
                  <a:schemeClr val="tx1"/>
                </a:solidFill>
                <a:latin typeface="Helvetica"/>
                <a:cs typeface="Helvetica"/>
              </a:rPr>
              <a:t> (s)</a:t>
            </a:r>
            <a:endParaRPr kumimoji="1" lang="ja-JP" altLang="en-US" sz="2800" dirty="0">
              <a:solidFill>
                <a:schemeClr val="tx1"/>
              </a:solidFill>
              <a:latin typeface="Helvetica"/>
              <a:cs typeface="Helvetica"/>
            </a:endParaRPr>
          </a:p>
        </p:txBody>
      </p:sp>
      <p:sp>
        <p:nvSpPr>
          <p:cNvPr id="26" name="テキスト ボックス 25"/>
          <p:cNvSpPr txBox="1"/>
          <p:nvPr/>
        </p:nvSpPr>
        <p:spPr>
          <a:xfrm>
            <a:off x="-77262" y="3989397"/>
            <a:ext cx="371902" cy="369332"/>
          </a:xfrm>
          <a:prstGeom prst="rect">
            <a:avLst/>
          </a:prstGeom>
          <a:solidFill>
            <a:schemeClr val="bg1"/>
          </a:solidFill>
        </p:spPr>
        <p:txBody>
          <a:bodyPr wrap="square" rtlCol="0">
            <a:spAutoFit/>
          </a:bodyPr>
          <a:lstStyle/>
          <a:p>
            <a:r>
              <a:rPr lang="ja-JP" altLang="en-US" dirty="0" smtClean="0">
                <a:latin typeface="Avenir Medium"/>
                <a:ea typeface="ヒラギノ丸ゴ Pro W4"/>
                <a:cs typeface="Avenir Medium"/>
              </a:rPr>
              <a:t>・</a:t>
            </a:r>
            <a:endParaRPr kumimoji="1" lang="ja-JP" altLang="en-US" dirty="0">
              <a:latin typeface="Avenir Medium"/>
              <a:ea typeface="ヒラギノ丸ゴ Pro W4"/>
              <a:cs typeface="Avenir Medium"/>
            </a:endParaRPr>
          </a:p>
        </p:txBody>
      </p:sp>
      <p:sp>
        <p:nvSpPr>
          <p:cNvPr id="27" name="正方形/長方形 26"/>
          <p:cNvSpPr/>
          <p:nvPr/>
        </p:nvSpPr>
        <p:spPr>
          <a:xfrm rot="16200000">
            <a:off x="-439322" y="3561178"/>
            <a:ext cx="2673777" cy="6483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800" dirty="0">
              <a:solidFill>
                <a:schemeClr val="tx1"/>
              </a:solidFill>
              <a:latin typeface="Helvetica"/>
              <a:cs typeface="Helvetica"/>
            </a:endParaRPr>
          </a:p>
        </p:txBody>
      </p:sp>
      <p:sp>
        <p:nvSpPr>
          <p:cNvPr id="28" name="テキスト ボックス 27"/>
          <p:cNvSpPr txBox="1"/>
          <p:nvPr/>
        </p:nvSpPr>
        <p:spPr>
          <a:xfrm>
            <a:off x="685845" y="2830823"/>
            <a:ext cx="677164" cy="523220"/>
          </a:xfrm>
          <a:prstGeom prst="rect">
            <a:avLst/>
          </a:prstGeom>
          <a:noFill/>
        </p:spPr>
        <p:txBody>
          <a:bodyPr wrap="none" rtlCol="0">
            <a:spAutoFit/>
          </a:bodyPr>
          <a:lstStyle/>
          <a:p>
            <a:r>
              <a:rPr kumimoji="1" lang="en-US" altLang="ja-JP" sz="2800" dirty="0" smtClean="0">
                <a:latin typeface="Helvetica"/>
                <a:ea typeface="ヒラギノ丸ゴ Pro W4"/>
                <a:cs typeface="Helvetica"/>
              </a:rPr>
              <a:t>-11</a:t>
            </a:r>
            <a:endParaRPr kumimoji="1" lang="ja-JP" altLang="en-US" sz="2800" dirty="0">
              <a:latin typeface="Helvetica"/>
              <a:ea typeface="ヒラギノ丸ゴ Pro W4"/>
              <a:cs typeface="Helvetica"/>
            </a:endParaRPr>
          </a:p>
        </p:txBody>
      </p:sp>
      <p:sp>
        <p:nvSpPr>
          <p:cNvPr id="29" name="テキスト ボックス 28"/>
          <p:cNvSpPr txBox="1"/>
          <p:nvPr/>
        </p:nvSpPr>
        <p:spPr>
          <a:xfrm>
            <a:off x="664510" y="3681723"/>
            <a:ext cx="703638" cy="523220"/>
          </a:xfrm>
          <a:prstGeom prst="rect">
            <a:avLst/>
          </a:prstGeom>
          <a:noFill/>
        </p:spPr>
        <p:txBody>
          <a:bodyPr wrap="none" rtlCol="0">
            <a:spAutoFit/>
          </a:bodyPr>
          <a:lstStyle/>
          <a:p>
            <a:r>
              <a:rPr kumimoji="1" lang="en-US" altLang="ja-JP" sz="2800" dirty="0" smtClean="0">
                <a:latin typeface="Helvetica"/>
                <a:ea typeface="ヒラギノ丸ゴ Pro W4"/>
                <a:cs typeface="Helvetica"/>
              </a:rPr>
              <a:t>-12</a:t>
            </a:r>
            <a:endParaRPr kumimoji="1" lang="ja-JP" altLang="en-US" sz="2800" dirty="0">
              <a:latin typeface="Helvetica"/>
              <a:ea typeface="ヒラギノ丸ゴ Pro W4"/>
              <a:cs typeface="Helvetica"/>
            </a:endParaRPr>
          </a:p>
        </p:txBody>
      </p:sp>
      <p:sp>
        <p:nvSpPr>
          <p:cNvPr id="30" name="テキスト ボックス 29"/>
          <p:cNvSpPr txBox="1"/>
          <p:nvPr/>
        </p:nvSpPr>
        <p:spPr>
          <a:xfrm>
            <a:off x="664510" y="4405623"/>
            <a:ext cx="703638" cy="523220"/>
          </a:xfrm>
          <a:prstGeom prst="rect">
            <a:avLst/>
          </a:prstGeom>
          <a:noFill/>
        </p:spPr>
        <p:txBody>
          <a:bodyPr wrap="none" rtlCol="0">
            <a:spAutoFit/>
          </a:bodyPr>
          <a:lstStyle/>
          <a:p>
            <a:r>
              <a:rPr kumimoji="1" lang="en-US" altLang="ja-JP" sz="2800" dirty="0" smtClean="0">
                <a:latin typeface="Helvetica"/>
                <a:ea typeface="ヒラギノ丸ゴ Pro W4"/>
                <a:cs typeface="Helvetica"/>
              </a:rPr>
              <a:t>-13</a:t>
            </a:r>
            <a:endParaRPr kumimoji="1" lang="ja-JP" altLang="en-US" sz="2800" dirty="0">
              <a:latin typeface="Helvetica"/>
              <a:ea typeface="ヒラギノ丸ゴ Pro W4"/>
              <a:cs typeface="Helvetica"/>
            </a:endParaRPr>
          </a:p>
        </p:txBody>
      </p:sp>
      <p:sp>
        <p:nvSpPr>
          <p:cNvPr id="31" name="正方形/長方形 30"/>
          <p:cNvSpPr/>
          <p:nvPr/>
        </p:nvSpPr>
        <p:spPr>
          <a:xfrm rot="16200000">
            <a:off x="-1128011" y="3810399"/>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chemeClr val="tx1"/>
                </a:solidFill>
                <a:latin typeface="Helvetica"/>
                <a:cs typeface="Helvetica"/>
              </a:rPr>
              <a:t>log </a:t>
            </a:r>
            <a:r>
              <a:rPr lang="en-US" altLang="ja-JP" sz="2800" i="1" dirty="0" smtClean="0">
                <a:solidFill>
                  <a:schemeClr val="tx1"/>
                </a:solidFill>
                <a:latin typeface="Helvetica"/>
                <a:cs typeface="Helvetica"/>
              </a:rPr>
              <a:t>P</a:t>
            </a:r>
            <a:r>
              <a:rPr lang="en-US" altLang="ja-JP" sz="2800" dirty="0" smtClean="0">
                <a:solidFill>
                  <a:schemeClr val="tx1"/>
                </a:solidFill>
                <a:latin typeface="Helvetica"/>
                <a:cs typeface="Helvetica"/>
              </a:rPr>
              <a:t> (s</a:t>
            </a:r>
            <a:r>
              <a:rPr lang="ja-JP" altLang="en-US" sz="2800" dirty="0" smtClean="0">
                <a:solidFill>
                  <a:schemeClr val="tx1"/>
                </a:solidFill>
                <a:latin typeface="Helvetica"/>
                <a:cs typeface="Helvetica"/>
              </a:rPr>
              <a:t> </a:t>
            </a:r>
            <a:r>
              <a:rPr lang="en-US" altLang="ja-JP" sz="2800" dirty="0" smtClean="0">
                <a:solidFill>
                  <a:schemeClr val="tx1"/>
                </a:solidFill>
                <a:latin typeface="Helvetica"/>
                <a:cs typeface="Helvetica"/>
              </a:rPr>
              <a:t>s</a:t>
            </a:r>
            <a:r>
              <a:rPr lang="en-US" altLang="ja-JP" sz="2800" baseline="30000" dirty="0" smtClean="0">
                <a:solidFill>
                  <a:schemeClr val="tx1"/>
                </a:solidFill>
                <a:latin typeface="Helvetica"/>
                <a:cs typeface="Helvetica"/>
              </a:rPr>
              <a:t>-1</a:t>
            </a:r>
            <a:r>
              <a:rPr lang="en-US" altLang="ja-JP" sz="2800" dirty="0" smtClean="0">
                <a:solidFill>
                  <a:schemeClr val="tx1"/>
                </a:solidFill>
                <a:latin typeface="Helvetica"/>
                <a:cs typeface="Helvetica"/>
              </a:rPr>
              <a:t>)</a:t>
            </a:r>
            <a:endParaRPr kumimoji="1" lang="ja-JP" altLang="en-US" sz="2800" dirty="0">
              <a:solidFill>
                <a:schemeClr val="tx1"/>
              </a:solidFill>
              <a:latin typeface="Helvetica"/>
              <a:cs typeface="Helvetica"/>
            </a:endParaRPr>
          </a:p>
        </p:txBody>
      </p:sp>
      <p:sp>
        <p:nvSpPr>
          <p:cNvPr id="21" name="テキスト ボックス 20"/>
          <p:cNvSpPr txBox="1"/>
          <p:nvPr/>
        </p:nvSpPr>
        <p:spPr>
          <a:xfrm>
            <a:off x="455301" y="1769408"/>
            <a:ext cx="8221155"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2400" dirty="0" smtClean="0">
                <a:latin typeface="Avenir Medium"/>
                <a:ea typeface="ヒラギノ丸ゴ Pro W4"/>
              </a:rPr>
              <a:t>同じ特性年齢の回転駆動型の</a:t>
            </a:r>
            <a:r>
              <a:rPr lang="en-US" altLang="ja-JP" sz="2400" dirty="0" smtClean="0">
                <a:latin typeface="Avenir Medium"/>
                <a:ea typeface="ヒラギノ丸ゴ Pro W4"/>
              </a:rPr>
              <a:t>Middle</a:t>
            </a:r>
            <a:r>
              <a:rPr lang="en-US" altLang="ja-JP" sz="2400" dirty="0">
                <a:latin typeface="Avenir Medium"/>
                <a:ea typeface="ヒラギノ丸ゴ Pro W4"/>
              </a:rPr>
              <a:t>-</a:t>
            </a:r>
            <a:r>
              <a:rPr lang="en-US" altLang="ja-JP" sz="2400" dirty="0" smtClean="0">
                <a:latin typeface="Avenir Medium"/>
                <a:ea typeface="ヒラギノ丸ゴ Pro W4"/>
              </a:rPr>
              <a:t>age</a:t>
            </a:r>
            <a:r>
              <a:rPr lang="ja-JP" altLang="en-US" sz="2400" dirty="0" smtClean="0">
                <a:latin typeface="Avenir Medium"/>
                <a:ea typeface="ヒラギノ丸ゴ Pro W4"/>
              </a:rPr>
              <a:t>パルサーと、強磁場パルサーの熱放射特徴を</a:t>
            </a:r>
            <a:r>
              <a:rPr lang="en-US" altLang="ja-JP" sz="2400" dirty="0" smtClean="0">
                <a:latin typeface="Avenir Medium"/>
                <a:ea typeface="ヒラギノ丸ゴ Pro W4"/>
              </a:rPr>
              <a:t>HR</a:t>
            </a:r>
            <a:r>
              <a:rPr lang="ja-JP" altLang="en-US" sz="2400" dirty="0" smtClean="0">
                <a:latin typeface="Avenir Medium"/>
                <a:ea typeface="ヒラギノ丸ゴ Pro W4"/>
              </a:rPr>
              <a:t>図で比べてみたい。</a:t>
            </a:r>
            <a:endParaRPr lang="en-US" altLang="ja-JP" sz="2400" dirty="0" smtClean="0">
              <a:latin typeface="Avenir Medium"/>
              <a:ea typeface="ヒラギノ丸ゴ Pro W4"/>
            </a:endParaRPr>
          </a:p>
        </p:txBody>
      </p:sp>
    </p:spTree>
    <p:extLst>
      <p:ext uri="{BB962C8B-B14F-4D97-AF65-F5344CB8AC3E}">
        <p14:creationId xmlns:p14="http://schemas.microsoft.com/office/powerpoint/2010/main" val="3725275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クリーンショット 2017-11-19 15.13.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 y="2812808"/>
            <a:ext cx="6634480" cy="4238696"/>
          </a:xfrm>
          <a:prstGeom prst="rect">
            <a:avLst/>
          </a:prstGeom>
        </p:spPr>
      </p:pic>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41923" y="1714080"/>
            <a:ext cx="7759940" cy="120032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sz="2400" dirty="0" smtClean="0">
                <a:latin typeface="Avenir Medium"/>
                <a:ea typeface="ヒラギノ丸ゴ Pro W4"/>
              </a:rPr>
              <a:t>Chandra</a:t>
            </a:r>
            <a:r>
              <a:rPr kumimoji="1" lang="ja-JP" altLang="en-US" sz="2400" dirty="0" smtClean="0">
                <a:latin typeface="Avenir Medium"/>
                <a:ea typeface="ヒラギノ丸ゴ Pro W4"/>
              </a:rPr>
              <a:t>アーカイブデータ</a:t>
            </a:r>
            <a:r>
              <a:rPr kumimoji="1" lang="en-US" altLang="ja-JP" sz="2400" dirty="0" smtClean="0">
                <a:latin typeface="Avenir Medium"/>
                <a:ea typeface="ヒラギノ丸ゴ Pro W4"/>
              </a:rPr>
              <a:t>           </a:t>
            </a:r>
            <a:r>
              <a:rPr kumimoji="1" lang="en-US" altLang="ja-JP" sz="2400" dirty="0" err="1" smtClean="0">
                <a:latin typeface="Avenir Medium"/>
                <a:ea typeface="ヒラギノ丸ゴ Pro W4"/>
              </a:rPr>
              <a:t>Prinz</a:t>
            </a:r>
            <a:r>
              <a:rPr kumimoji="1" lang="en-US" altLang="ja-JP" sz="2400" dirty="0" smtClean="0">
                <a:latin typeface="Avenir Medium"/>
                <a:ea typeface="ヒラギノ丸ゴ Pro W4"/>
              </a:rPr>
              <a:t> &amp; Becker 2016</a:t>
            </a:r>
          </a:p>
          <a:p>
            <a:r>
              <a:rPr lang="en-US" altLang="ja-JP" sz="2400" dirty="0" smtClean="0">
                <a:latin typeface="Avenir Medium"/>
                <a:ea typeface="ヒラギノ丸ゴ Pro W4"/>
              </a:rPr>
              <a:t>XMM-Newton</a:t>
            </a:r>
            <a:r>
              <a:rPr lang="ja-JP" altLang="en-US" sz="2400" dirty="0" smtClean="0">
                <a:latin typeface="Avenir Medium"/>
                <a:ea typeface="ヒラギノ丸ゴ Pro W4"/>
              </a:rPr>
              <a:t>アーカイブデータ　</a:t>
            </a:r>
            <a:r>
              <a:rPr lang="en-US" altLang="ja-JP" sz="2400" dirty="0" err="1" smtClean="0">
                <a:latin typeface="Avenir Medium"/>
                <a:ea typeface="ヒラギノ丸ゴ Pro W4"/>
              </a:rPr>
              <a:t>Prinz</a:t>
            </a:r>
            <a:r>
              <a:rPr lang="en-US" altLang="ja-JP" sz="2400" dirty="0" smtClean="0">
                <a:latin typeface="Avenir Medium"/>
                <a:ea typeface="ヒラギノ丸ゴ Pro W4"/>
              </a:rPr>
              <a:t> &amp; Becker 2016</a:t>
            </a:r>
            <a:endParaRPr kumimoji="1" lang="en-US" altLang="ja-JP" sz="2400" dirty="0" smtClean="0">
              <a:latin typeface="Avenir Medium"/>
              <a:ea typeface="ヒラギノ丸ゴ Pro W4"/>
            </a:endParaRPr>
          </a:p>
          <a:p>
            <a:r>
              <a:rPr kumimoji="1" lang="en-US" altLang="ja-JP" sz="2400" dirty="0" smtClean="0">
                <a:latin typeface="Avenir Medium"/>
                <a:ea typeface="ヒラギノ丸ゴ Pro W4"/>
              </a:rPr>
              <a:t>swift</a:t>
            </a:r>
            <a:r>
              <a:rPr kumimoji="1" lang="ja-JP" altLang="en-US" sz="2400" dirty="0" smtClean="0">
                <a:latin typeface="Avenir Medium"/>
                <a:ea typeface="ヒラギノ丸ゴ Pro W4"/>
              </a:rPr>
              <a:t>のアーカイブデータ　　　　</a:t>
            </a:r>
            <a:r>
              <a:rPr kumimoji="1" lang="en-US" altLang="ja-JP" sz="2400" dirty="0" smtClean="0">
                <a:latin typeface="Avenir Medium"/>
                <a:ea typeface="ヒラギノ丸ゴ Pro W4"/>
              </a:rPr>
              <a:t> </a:t>
            </a:r>
            <a:r>
              <a:rPr kumimoji="1" lang="ja-JP" altLang="en-US" sz="2400" dirty="0" smtClean="0">
                <a:latin typeface="Avenir Medium"/>
                <a:ea typeface="ヒラギノ丸ゴ Pro W4"/>
              </a:rPr>
              <a:t>済み（論文準備中）</a:t>
            </a:r>
          </a:p>
        </p:txBody>
      </p:sp>
      <p:sp>
        <p:nvSpPr>
          <p:cNvPr id="11" name="テキスト ボックス 10"/>
          <p:cNvSpPr txBox="1"/>
          <p:nvPr/>
        </p:nvSpPr>
        <p:spPr>
          <a:xfrm>
            <a:off x="4517683" y="5084858"/>
            <a:ext cx="4493538"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2400" dirty="0" smtClean="0">
                <a:latin typeface="Avenir Medium"/>
                <a:ea typeface="ヒラギノ丸ゴ Pro W4"/>
              </a:rPr>
              <a:t>上限値のある天体を追観測し、</a:t>
            </a:r>
            <a:endParaRPr lang="en-US" altLang="ja-JP" sz="2400" dirty="0" smtClean="0">
              <a:latin typeface="Avenir Medium"/>
              <a:ea typeface="ヒラギノ丸ゴ Pro W4"/>
            </a:endParaRPr>
          </a:p>
          <a:p>
            <a:r>
              <a:rPr lang="ja-JP" altLang="en-US" sz="2400" dirty="0" smtClean="0">
                <a:latin typeface="Avenir Medium"/>
                <a:ea typeface="ヒラギノ丸ゴ Pro W4"/>
              </a:rPr>
              <a:t>意味のある上限値まで下げる。</a:t>
            </a:r>
            <a:endParaRPr lang="en-US" altLang="ja-JP" sz="2400" dirty="0" smtClean="0">
              <a:latin typeface="Avenir Medium"/>
              <a:ea typeface="ヒラギノ丸ゴ Pro W4"/>
            </a:endParaRPr>
          </a:p>
        </p:txBody>
      </p:sp>
      <p:sp>
        <p:nvSpPr>
          <p:cNvPr id="13" name="テキスト ボックス 12"/>
          <p:cNvSpPr txBox="1"/>
          <p:nvPr/>
        </p:nvSpPr>
        <p:spPr>
          <a:xfrm>
            <a:off x="341923" y="1211775"/>
            <a:ext cx="8186857" cy="461665"/>
          </a:xfrm>
          <a:prstGeom prst="rect">
            <a:avLst/>
          </a:prstGeom>
          <a:noFill/>
        </p:spPr>
        <p:txBody>
          <a:bodyPr wrap="none" rtlCol="0">
            <a:spAutoFit/>
          </a:bodyPr>
          <a:lstStyle/>
          <a:p>
            <a:r>
              <a:rPr lang="ja-JP" altLang="en-US" sz="2400" dirty="0" smtClean="0">
                <a:latin typeface="Avenir Medium"/>
                <a:ea typeface="ヒラギノ丸ゴ Pro W4"/>
              </a:rPr>
              <a:t>今後、強磁場パルサーを観測的にどうやって攻めていく？</a:t>
            </a:r>
            <a:endParaRPr kumimoji="1" lang="ja-JP" altLang="en-US" sz="2400" dirty="0" smtClean="0">
              <a:latin typeface="Avenir Medium"/>
              <a:ea typeface="ヒラギノ丸ゴ Pro W4"/>
            </a:endParaRPr>
          </a:p>
        </p:txBody>
      </p:sp>
      <p:sp>
        <p:nvSpPr>
          <p:cNvPr id="14" name="テキスト ボックス 13"/>
          <p:cNvSpPr txBox="1"/>
          <p:nvPr/>
        </p:nvSpPr>
        <p:spPr>
          <a:xfrm rot="19692823">
            <a:off x="1120029" y="5300386"/>
            <a:ext cx="2733037" cy="461665"/>
          </a:xfrm>
          <a:prstGeom prst="rect">
            <a:avLst/>
          </a:prstGeom>
          <a:noFill/>
        </p:spPr>
        <p:txBody>
          <a:bodyPr wrap="none" rtlCol="0">
            <a:spAutoFit/>
          </a:bodyPr>
          <a:lstStyle/>
          <a:p>
            <a:r>
              <a:rPr kumimoji="1" lang="en-US" altLang="ja-JP" sz="2400" b="1" dirty="0" err="1" smtClean="0">
                <a:solidFill>
                  <a:schemeClr val="accent2">
                    <a:lumMod val="75000"/>
                  </a:schemeClr>
                </a:solidFill>
                <a:latin typeface="Avenir Medium"/>
                <a:ea typeface="ヒラギノ丸ゴ Pro W4"/>
              </a:rPr>
              <a:t>shibata</a:t>
            </a:r>
            <a:r>
              <a:rPr kumimoji="1" lang="en-US" altLang="ja-JP" sz="2400" b="1" dirty="0" smtClean="0">
                <a:solidFill>
                  <a:schemeClr val="accent2">
                    <a:lumMod val="75000"/>
                  </a:schemeClr>
                </a:solidFill>
                <a:latin typeface="Avenir Medium"/>
                <a:ea typeface="ヒラギノ丸ゴ Pro W4"/>
              </a:rPr>
              <a:t> et al. 2016</a:t>
            </a:r>
            <a:endParaRPr kumimoji="1" lang="ja-JP" altLang="en-US" sz="2400" b="1" dirty="0" smtClean="0">
              <a:solidFill>
                <a:schemeClr val="accent2">
                  <a:lumMod val="75000"/>
                </a:schemeClr>
              </a:solidFill>
              <a:latin typeface="Avenir Medium"/>
              <a:ea typeface="ヒラギノ丸ゴ Pro W4"/>
            </a:endParaRPr>
          </a:p>
        </p:txBody>
      </p:sp>
      <p:cxnSp>
        <p:nvCxnSpPr>
          <p:cNvPr id="15" name="直線コネクタ 14"/>
          <p:cNvCxnSpPr/>
          <p:nvPr/>
        </p:nvCxnSpPr>
        <p:spPr>
          <a:xfrm flipH="1">
            <a:off x="1780049" y="3383280"/>
            <a:ext cx="4590271" cy="276716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16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388960" y="2440447"/>
            <a:ext cx="3645095" cy="830997"/>
          </a:xfrm>
          <a:prstGeom prst="rect">
            <a:avLst/>
          </a:prstGeom>
          <a:noFill/>
        </p:spPr>
        <p:txBody>
          <a:bodyPr wrap="none" rtlCol="0">
            <a:spAutoFit/>
          </a:bodyPr>
          <a:lstStyle/>
          <a:p>
            <a:r>
              <a:rPr lang="ja-JP" altLang="en-US" sz="2400" dirty="0" smtClean="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で説明</a:t>
            </a:r>
            <a:endParaRPr lang="en-US" altLang="ja-JP" sz="2400" dirty="0" smtClean="0">
              <a:latin typeface="Avenir Medium"/>
              <a:ea typeface="ヒラギノ丸ゴ Pro W4"/>
            </a:endParaRPr>
          </a:p>
          <a:p>
            <a:r>
              <a:rPr lang="en-US" altLang="ja-JP" sz="2400" dirty="0" smtClean="0">
                <a:latin typeface="Avenir Medium"/>
                <a:ea typeface="ヒラギノ丸ゴ Pro W4"/>
              </a:rPr>
              <a:t>(</a:t>
            </a:r>
            <a:r>
              <a:rPr lang="ja-JP" altLang="en-US" sz="2400" dirty="0">
                <a:latin typeface="Avenir Medium"/>
                <a:ea typeface="ヒラギノ丸ゴ Pro W4"/>
              </a:rPr>
              <a:t>量子臨界磁場</a:t>
            </a:r>
            <a:r>
              <a:rPr lang="en-US" altLang="ja-JP" sz="2400" dirty="0">
                <a:latin typeface="Avenir Medium"/>
                <a:ea typeface="ヒラギノ丸ゴ Pro W4"/>
              </a:rPr>
              <a:t>4.4×</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a:t>
            </a:r>
            <a:r>
              <a:rPr lang="en-US" altLang="ja-JP" sz="2400" dirty="0" smtClean="0">
                <a:latin typeface="Avenir Medium"/>
                <a:ea typeface="ヒラギノ丸ゴ Pro W4"/>
              </a:rPr>
              <a:t>G)</a:t>
            </a:r>
          </a:p>
        </p:txBody>
      </p:sp>
      <p:sp>
        <p:nvSpPr>
          <p:cNvPr id="11" name="テキスト ボックス 10"/>
          <p:cNvSpPr txBox="1"/>
          <p:nvPr/>
        </p:nvSpPr>
        <p:spPr>
          <a:xfrm>
            <a:off x="5424368" y="3271444"/>
            <a:ext cx="326243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smtClean="0">
                <a:latin typeface="Avenir Medium"/>
                <a:ea typeface="ヒラギノ丸ゴ Pro W4"/>
              </a:rPr>
              <a:t>磁場のエネルギー散逸</a:t>
            </a:r>
          </a:p>
        </p:txBody>
      </p:sp>
      <p:sp>
        <p:nvSpPr>
          <p:cNvPr id="62" name="左矢印 61"/>
          <p:cNvSpPr/>
          <p:nvPr/>
        </p:nvSpPr>
        <p:spPr>
          <a:xfrm rot="16200000" flipH="1">
            <a:off x="-1895056" y="3914912"/>
            <a:ext cx="4704512" cy="755913"/>
          </a:xfrm>
          <a:prstGeom prst="leftArrow">
            <a:avLst>
              <a:gd name="adj1" fmla="val 50000"/>
              <a:gd name="adj2" fmla="val 57823"/>
            </a:avLst>
          </a:prstGeom>
          <a:gradFill>
            <a:gsLst>
              <a:gs pos="0">
                <a:srgbClr val="FF0000"/>
              </a:gs>
              <a:gs pos="35000">
                <a:srgbClr val="FF6600"/>
              </a:gs>
              <a:gs pos="68000">
                <a:srgbClr val="CC66FF"/>
              </a:gs>
              <a:gs pos="9200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49217" y="4859075"/>
            <a:ext cx="2954655" cy="677108"/>
          </a:xfrm>
          <a:prstGeom prst="rect">
            <a:avLst/>
          </a:prstGeom>
          <a:noFill/>
        </p:spPr>
        <p:txBody>
          <a:bodyPr wrap="none" rtlCol="0">
            <a:spAutoFit/>
          </a:bodyPr>
          <a:lstStyle/>
          <a:p>
            <a:r>
              <a:rPr lang="ja-JP" altLang="en-US" sz="2400" dirty="0" smtClean="0">
                <a:solidFill>
                  <a:srgbClr val="C3260C"/>
                </a:solidFill>
                <a:latin typeface="Avenir Medium"/>
                <a:ea typeface="ヒラギノ丸ゴ Pro W4"/>
              </a:rPr>
              <a:t>・弱磁場マグネター</a:t>
            </a:r>
            <a:endParaRPr lang="en-US" altLang="ja-JP" sz="2400" dirty="0" smtClean="0">
              <a:solidFill>
                <a:srgbClr val="C3260C"/>
              </a:solidFill>
              <a:latin typeface="Avenir Medium"/>
              <a:ea typeface="ヒラギノ丸ゴ Pro W4"/>
            </a:endParaRPr>
          </a:p>
          <a:p>
            <a:r>
              <a:rPr lang="ja-JP" altLang="ja-JP" sz="1400" dirty="0">
                <a:solidFill>
                  <a:srgbClr val="C3260C"/>
                </a:solidFill>
                <a:latin typeface="Avenir Medium"/>
                <a:ea typeface="ヒラギノ丸ゴ Pro W4"/>
              </a:rPr>
              <a:t>　</a:t>
            </a:r>
            <a:r>
              <a:rPr lang="en-US" altLang="en-US" sz="1400" dirty="0">
                <a:solidFill>
                  <a:srgbClr val="C3260C"/>
                </a:solidFill>
                <a:latin typeface="Avenir Medium"/>
                <a:ea typeface="ヒラギノ丸ゴ Pro W4"/>
              </a:rPr>
              <a:t> </a:t>
            </a:r>
            <a:r>
              <a:rPr lang="en-US" altLang="en-US" sz="1400" dirty="0" smtClean="0">
                <a:solidFill>
                  <a:srgbClr val="C3260C"/>
                </a:solidFill>
                <a:latin typeface="Avenir Medium"/>
                <a:ea typeface="ヒラギノ丸ゴ Pro W4"/>
              </a:rPr>
              <a:t> </a:t>
            </a:r>
            <a:r>
              <a:rPr lang="en-US" altLang="ja-JP" sz="1400" dirty="0" smtClean="0">
                <a:solidFill>
                  <a:srgbClr val="F78D7C"/>
                </a:solidFill>
                <a:latin typeface="Avenir Medium"/>
                <a:ea typeface="ヒラギノ丸ゴ Pro W4"/>
              </a:rPr>
              <a:t>SGR 0418+5729 ~6×10</a:t>
            </a:r>
            <a:r>
              <a:rPr lang="en-US" altLang="ja-JP" sz="1400" baseline="30000" dirty="0" smtClean="0">
                <a:solidFill>
                  <a:srgbClr val="F78D7C"/>
                </a:solidFill>
                <a:latin typeface="Avenir Medium"/>
                <a:ea typeface="ヒラギノ丸ゴ Pro W4"/>
              </a:rPr>
              <a:t>12</a:t>
            </a:r>
            <a:r>
              <a:rPr lang="en-US" altLang="ja-JP" sz="1400" dirty="0" smtClean="0">
                <a:solidFill>
                  <a:srgbClr val="F78D7C"/>
                </a:solidFill>
                <a:latin typeface="Avenir Medium"/>
                <a:ea typeface="ヒラギノ丸ゴ Pro W4"/>
              </a:rPr>
              <a:t>G</a:t>
            </a:r>
          </a:p>
        </p:txBody>
      </p:sp>
      <p:sp>
        <p:nvSpPr>
          <p:cNvPr id="16" name="テキスト ボックス 15"/>
          <p:cNvSpPr txBox="1"/>
          <p:nvPr/>
        </p:nvSpPr>
        <p:spPr>
          <a:xfrm>
            <a:off x="734167" y="4337470"/>
            <a:ext cx="3836330"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400" dirty="0" smtClean="0">
                <a:latin typeface="Avenir Medium"/>
                <a:ea typeface="ヒラギノ丸ゴ Pro W4"/>
              </a:rPr>
              <a:t>10</a:t>
            </a:r>
            <a:r>
              <a:rPr kumimoji="1" lang="en-US" altLang="ja-JP" sz="2400" baseline="30000" dirty="0" smtClean="0">
                <a:latin typeface="Avenir Medium"/>
                <a:ea typeface="ヒラギノ丸ゴ Pro W4"/>
              </a:rPr>
              <a:t>12</a:t>
            </a:r>
            <a:r>
              <a:rPr kumimoji="1" lang="en-US" altLang="ja-JP" sz="2400" dirty="0" smtClean="0">
                <a:latin typeface="Avenir Medium"/>
                <a:ea typeface="ヒラギノ丸ゴ Pro W4"/>
              </a:rPr>
              <a:t>-10</a:t>
            </a:r>
            <a:r>
              <a:rPr lang="ja-JP" altLang="ja-JP" sz="2400" baseline="30000" dirty="0" smtClean="0">
                <a:latin typeface="Avenir Medium"/>
                <a:ea typeface="ヒラギノ丸ゴ Pro W4"/>
              </a:rPr>
              <a:t>1</a:t>
            </a:r>
            <a:r>
              <a:rPr lang="en-US" altLang="ja-JP" sz="2400" baseline="30000" dirty="0">
                <a:latin typeface="Avenir Medium"/>
                <a:ea typeface="ヒラギノ丸ゴ Pro W4"/>
              </a:rPr>
              <a:t>3</a:t>
            </a:r>
            <a:r>
              <a:rPr kumimoji="1" lang="en-US" altLang="ja-JP" sz="2400" dirty="0" smtClean="0">
                <a:latin typeface="Avenir Medium"/>
                <a:ea typeface="ヒラギノ丸ゴ Pro W4"/>
              </a:rPr>
              <a:t>G</a:t>
            </a:r>
            <a:r>
              <a:rPr kumimoji="1" lang="ja-JP" altLang="en-US" sz="2400" dirty="0" smtClean="0">
                <a:latin typeface="Avenir Medium"/>
                <a:ea typeface="ヒラギノ丸ゴ Pro W4"/>
              </a:rPr>
              <a:t>付近でも・・・</a:t>
            </a:r>
          </a:p>
        </p:txBody>
      </p:sp>
      <p:sp>
        <p:nvSpPr>
          <p:cNvPr id="18" name="テキスト ボックス 17"/>
          <p:cNvSpPr txBox="1"/>
          <p:nvPr/>
        </p:nvSpPr>
        <p:spPr>
          <a:xfrm>
            <a:off x="5540959" y="4270023"/>
            <a:ext cx="3493096"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2400" dirty="0" smtClean="0">
                <a:latin typeface="Avenir Medium"/>
                <a:ea typeface="ヒラギノ丸ゴ Pro W4"/>
              </a:rPr>
              <a:t>強い多重極磁場</a:t>
            </a:r>
            <a:endParaRPr lang="en-US" altLang="ja-JP" sz="2400" dirty="0" smtClean="0">
              <a:latin typeface="Avenir Medium"/>
              <a:ea typeface="ヒラギノ丸ゴ Pro W4"/>
            </a:endParaRPr>
          </a:p>
          <a:p>
            <a:r>
              <a:rPr lang="ja-JP" altLang="en-US" sz="2400" dirty="0" smtClean="0">
                <a:latin typeface="Avenir Medium"/>
                <a:ea typeface="ヒラギノ丸ゴ Pro W4"/>
              </a:rPr>
              <a:t>（トロイダル）の存在</a:t>
            </a:r>
            <a:endParaRPr kumimoji="1" lang="ja-JP" altLang="en-US" sz="2400" dirty="0" smtClean="0">
              <a:latin typeface="Avenir Medium"/>
              <a:ea typeface="ヒラギノ丸ゴ Pro W4"/>
            </a:endParaRPr>
          </a:p>
        </p:txBody>
      </p:sp>
      <p:cxnSp>
        <p:nvCxnSpPr>
          <p:cNvPr id="19" name="直線矢印コネクタ 18"/>
          <p:cNvCxnSpPr>
            <a:stCxn id="14" idx="3"/>
            <a:endCxn id="18" idx="1"/>
          </p:cNvCxnSpPr>
          <p:nvPr/>
        </p:nvCxnSpPr>
        <p:spPr>
          <a:xfrm flipV="1">
            <a:off x="4003872" y="4685522"/>
            <a:ext cx="1537087" cy="512107"/>
          </a:xfrm>
          <a:prstGeom prst="straightConnector1">
            <a:avLst/>
          </a:prstGeom>
          <a:ln w="57150" cmpd="sng">
            <a:solidFill>
              <a:schemeClr val="accent6"/>
            </a:solidFill>
            <a:headEnd type="oval"/>
            <a:tailEnd type="oval"/>
          </a:ln>
        </p:spPr>
        <p:style>
          <a:lnRef idx="2">
            <a:schemeClr val="accent1"/>
          </a:lnRef>
          <a:fillRef idx="0">
            <a:schemeClr val="accent1"/>
          </a:fillRef>
          <a:effectRef idx="1">
            <a:schemeClr val="accent1"/>
          </a:effectRef>
          <a:fontRef idx="minor">
            <a:schemeClr val="tx1"/>
          </a:fontRef>
        </p:style>
      </p:cxnSp>
      <p:pic>
        <p:nvPicPr>
          <p:cNvPr id="20" name="図 19"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254" y="5175943"/>
            <a:ext cx="1398700" cy="1682057"/>
          </a:xfrm>
          <a:prstGeom prst="rect">
            <a:avLst/>
          </a:prstGeom>
        </p:spPr>
      </p:pic>
      <p:pic>
        <p:nvPicPr>
          <p:cNvPr id="22" name="図 21"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5421" y="5175943"/>
            <a:ext cx="1289213" cy="1612479"/>
          </a:xfrm>
          <a:prstGeom prst="rect">
            <a:avLst/>
          </a:prstGeom>
        </p:spPr>
      </p:pic>
      <p:sp>
        <p:nvSpPr>
          <p:cNvPr id="27" name="テキスト ボックス 26"/>
          <p:cNvSpPr txBox="1"/>
          <p:nvPr/>
        </p:nvSpPr>
        <p:spPr>
          <a:xfrm>
            <a:off x="641867" y="2747114"/>
            <a:ext cx="3837963" cy="1569660"/>
          </a:xfrm>
          <a:prstGeom prst="rect">
            <a:avLst/>
          </a:prstGeom>
          <a:noFill/>
        </p:spPr>
        <p:txBody>
          <a:bodyPr wrap="none" rtlCol="0">
            <a:spAutoFit/>
          </a:bodyPr>
          <a:lstStyle/>
          <a:p>
            <a:r>
              <a:rPr lang="en-US" altLang="ja-JP" sz="2400" dirty="0">
                <a:latin typeface="Avenir Medium"/>
                <a:ea typeface="ヒラギノ丸ゴ Pro W4"/>
              </a:rPr>
              <a:t>	</a:t>
            </a:r>
            <a:r>
              <a:rPr lang="ja-JP" altLang="en-US" sz="2400" dirty="0" smtClean="0">
                <a:latin typeface="Avenir Medium"/>
                <a:ea typeface="ヒラギノ丸ゴ Pro W4"/>
              </a:rPr>
              <a:t>・時間変動性（</a:t>
            </a:r>
            <a:r>
              <a:rPr lang="en-US" altLang="ja-JP" sz="2400" dirty="0" smtClean="0">
                <a:latin typeface="Avenir Medium"/>
                <a:ea typeface="ヒラギノ丸ゴ Pro W4"/>
              </a:rPr>
              <a:t>Burst</a:t>
            </a:r>
            <a:r>
              <a:rPr lang="ja-JP" altLang="en-US" sz="2400" dirty="0" smtClean="0">
                <a:latin typeface="Avenir Medium"/>
                <a:ea typeface="ヒラギノ丸ゴ Pro W4"/>
              </a:rPr>
              <a:t>）</a:t>
            </a:r>
            <a:endParaRPr lang="en-US" altLang="ja-JP" sz="2400" dirty="0" smtClean="0">
              <a:latin typeface="Avenir Medium"/>
              <a:ea typeface="ヒラギノ丸ゴ Pro W4"/>
            </a:endParaRPr>
          </a:p>
          <a:p>
            <a:r>
              <a:rPr kumimoji="1" lang="en-US" altLang="ja-JP" sz="2400" dirty="0">
                <a:latin typeface="Avenir Medium"/>
                <a:ea typeface="ヒラギノ丸ゴ Pro W4"/>
              </a:rPr>
              <a:t>	</a:t>
            </a:r>
            <a:r>
              <a:rPr kumimoji="1" lang="ja-JP" altLang="en-US" sz="2400" dirty="0" smtClean="0">
                <a:latin typeface="Avenir Medium"/>
                <a:ea typeface="ヒラギノ丸ゴ Pro W4"/>
              </a:rPr>
              <a:t>・温度が高い</a:t>
            </a:r>
            <a:r>
              <a:rPr lang="ja-JP" altLang="en-US" sz="2400" dirty="0" smtClean="0">
                <a:latin typeface="Avenir Medium"/>
                <a:ea typeface="ヒラギノ丸ゴ Pro W4"/>
              </a:rPr>
              <a:t>熱的放射</a:t>
            </a:r>
            <a:endParaRPr lang="en-US" altLang="ja-JP" sz="2400" dirty="0" smtClean="0">
              <a:latin typeface="Avenir Medium"/>
              <a:ea typeface="ヒラギノ丸ゴ Pro W4"/>
            </a:endParaRPr>
          </a:p>
          <a:p>
            <a:r>
              <a:rPr lang="en-US" altLang="ja-JP" sz="2400" dirty="0" smtClean="0">
                <a:latin typeface="Avenir Medium"/>
                <a:ea typeface="ヒラギノ丸ゴ Pro W4"/>
              </a:rPr>
              <a:t>	</a:t>
            </a:r>
            <a:r>
              <a:rPr lang="ja-JP" altLang="en-US" sz="2400" dirty="0" smtClean="0">
                <a:latin typeface="Avenir Medium"/>
                <a:ea typeface="ヒラギノ丸ゴ Pro W4"/>
              </a:rPr>
              <a:t>・大きい</a:t>
            </a:r>
            <a:r>
              <a:rPr lang="en-US" altLang="ja-JP" sz="2400" i="1" dirty="0" smtClean="0">
                <a:latin typeface="Avenir Medium"/>
                <a:ea typeface="ヒラギノ丸ゴ Pro W4"/>
              </a:rPr>
              <a:t>P</a:t>
            </a:r>
            <a:endParaRPr lang="en-US" altLang="ja-JP" sz="2400" baseline="-25000" dirty="0" smtClean="0">
              <a:latin typeface="Avenir Medium"/>
              <a:ea typeface="ヒラギノ丸ゴ Pro W4"/>
            </a:endParaRPr>
          </a:p>
          <a:p>
            <a:r>
              <a:rPr kumimoji="1" lang="ja-JP" altLang="ja-JP" sz="2400" dirty="0">
                <a:latin typeface="Avenir Medium"/>
                <a:ea typeface="ヒラギノ丸ゴ Pro W4"/>
              </a:rPr>
              <a:t>　</a:t>
            </a:r>
            <a:r>
              <a:rPr kumimoji="1"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PSR</a:t>
            </a:r>
            <a:r>
              <a:rPr lang="ja-JP" altLang="en-US" sz="2400" dirty="0" smtClean="0">
                <a:latin typeface="Avenir Medium"/>
                <a:ea typeface="ヒラギノ丸ゴ Pro W4"/>
              </a:rPr>
              <a:t>よりも高い</a:t>
            </a:r>
            <a:r>
              <a:rPr lang="en-US" altLang="ja-JP" sz="2400" i="1" dirty="0" smtClean="0">
                <a:latin typeface="Avenir Medium"/>
                <a:ea typeface="ヒラギノ丸ゴ Pro W4"/>
              </a:rPr>
              <a:t>L</a:t>
            </a:r>
            <a:r>
              <a:rPr lang="en-US" altLang="ja-JP" sz="2400" baseline="-25000" dirty="0" smtClean="0">
                <a:latin typeface="Avenir Medium"/>
                <a:ea typeface="ヒラギノ丸ゴ Pro W4"/>
              </a:rPr>
              <a:t>x</a:t>
            </a:r>
            <a:endParaRPr kumimoji="1" lang="ja-JP" altLang="en-US" sz="2400" baseline="-25000" dirty="0" smtClean="0">
              <a:latin typeface="Avenir Medium"/>
              <a:ea typeface="ヒラギノ丸ゴ Pro W4"/>
            </a:endParaRPr>
          </a:p>
        </p:txBody>
      </p:sp>
      <p:sp>
        <p:nvSpPr>
          <p:cNvPr id="28" name="テキスト ボックス 27"/>
          <p:cNvSpPr txBox="1"/>
          <p:nvPr/>
        </p:nvSpPr>
        <p:spPr>
          <a:xfrm>
            <a:off x="641866" y="2285449"/>
            <a:ext cx="4456264" cy="461665"/>
          </a:xfrm>
          <a:prstGeom prst="rect">
            <a:avLst/>
          </a:prstGeom>
          <a:noFill/>
        </p:spPr>
        <p:txBody>
          <a:bodyPr wrap="square" rtlCol="0">
            <a:spAutoFit/>
          </a:bodyPr>
          <a:lstStyle/>
          <a:p>
            <a:r>
              <a:rPr kumimoji="1" lang="ja-JP" altLang="en-US" sz="2400" dirty="0" smtClean="0">
                <a:latin typeface="Avenir Medium"/>
                <a:ea typeface="ヒラギノ丸ゴ Pro W4"/>
              </a:rPr>
              <a:t>マグネター</a:t>
            </a:r>
            <a:r>
              <a:rPr lang="ja-JP" altLang="en-US" sz="2400" dirty="0" smtClean="0">
                <a:latin typeface="Avenir Medium"/>
                <a:ea typeface="ヒラギノ丸ゴ Pro W4"/>
              </a:rPr>
              <a:t>（</a:t>
            </a:r>
            <a:r>
              <a:rPr lang="ja-JP" altLang="en-US" sz="2400" dirty="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en-US" altLang="ja-JP" sz="2400" dirty="0" smtClean="0">
              <a:latin typeface="Avenir Medium"/>
              <a:ea typeface="ヒラギノ丸ゴ Pro W4"/>
            </a:endParaRPr>
          </a:p>
        </p:txBody>
      </p:sp>
      <p:sp>
        <p:nvSpPr>
          <p:cNvPr id="29" name="テキスト ボックス 28"/>
          <p:cNvSpPr txBox="1"/>
          <p:nvPr/>
        </p:nvSpPr>
        <p:spPr>
          <a:xfrm rot="16200000">
            <a:off x="-404574" y="4036127"/>
            <a:ext cx="1723549" cy="461665"/>
          </a:xfrm>
          <a:prstGeom prst="rect">
            <a:avLst/>
          </a:prstGeom>
          <a:noFill/>
        </p:spPr>
        <p:txBody>
          <a:bodyPr wrap="none" rtlCol="0">
            <a:spAutoFit/>
          </a:bodyPr>
          <a:lstStyle/>
          <a:p>
            <a:r>
              <a:rPr kumimoji="1" lang="ja-JP" altLang="en-US" sz="2400" dirty="0" smtClean="0">
                <a:latin typeface="Avenir Medium"/>
                <a:ea typeface="ヒラギノ丸ゴ Pro W4"/>
              </a:rPr>
              <a:t>磁場の強さ</a:t>
            </a:r>
          </a:p>
        </p:txBody>
      </p:sp>
      <p:sp>
        <p:nvSpPr>
          <p:cNvPr id="21" name="テキスト ボックス 20"/>
          <p:cNvSpPr txBox="1"/>
          <p:nvPr/>
        </p:nvSpPr>
        <p:spPr>
          <a:xfrm>
            <a:off x="341923" y="1190552"/>
            <a:ext cx="8423031" cy="1200328"/>
          </a:xfrm>
          <a:prstGeom prst="rect">
            <a:avLst/>
          </a:prstGeom>
          <a:noFill/>
        </p:spPr>
        <p:txBody>
          <a:bodyPr wrap="square" rtlCol="0">
            <a:spAutoFit/>
          </a:bodyPr>
          <a:lstStyle/>
          <a:p>
            <a:r>
              <a:rPr lang="ja-JP" altLang="en-US" sz="2400" b="1" dirty="0" smtClean="0">
                <a:solidFill>
                  <a:schemeClr val="accent6">
                    <a:lumMod val="75000"/>
                  </a:schemeClr>
                </a:solidFill>
                <a:latin typeface="Avenir Medium"/>
                <a:ea typeface="ヒラギノ丸ゴ Pro W4"/>
              </a:rPr>
              <a:t>・量子臨界磁場</a:t>
            </a:r>
            <a:r>
              <a:rPr lang="en-US" altLang="ja-JP" sz="2400" b="1" dirty="0" smtClean="0">
                <a:solidFill>
                  <a:schemeClr val="accent6">
                    <a:lumMod val="75000"/>
                  </a:schemeClr>
                </a:solidFill>
                <a:latin typeface="Avenir Medium"/>
                <a:ea typeface="ヒラギノ丸ゴ Pro W4"/>
              </a:rPr>
              <a:t> 4.4×10</a:t>
            </a:r>
            <a:r>
              <a:rPr lang="en-US" altLang="ja-JP" sz="2400" b="1" baseline="30000" dirty="0" smtClean="0">
                <a:solidFill>
                  <a:schemeClr val="accent6">
                    <a:lumMod val="75000"/>
                  </a:schemeClr>
                </a:solidFill>
                <a:latin typeface="Avenir Medium"/>
                <a:ea typeface="ヒラギノ丸ゴ Pro W4"/>
              </a:rPr>
              <a:t>13</a:t>
            </a:r>
            <a:r>
              <a:rPr lang="en-US" altLang="ja-JP" sz="2400" b="1" dirty="0" smtClean="0">
                <a:solidFill>
                  <a:schemeClr val="accent6">
                    <a:lumMod val="75000"/>
                  </a:schemeClr>
                </a:solidFill>
                <a:latin typeface="Avenir Medium"/>
                <a:ea typeface="ヒラギノ丸ゴ Pro W4"/>
              </a:rPr>
              <a:t>G</a:t>
            </a:r>
            <a:r>
              <a:rPr lang="ja-JP" altLang="en-US" sz="2400" b="1" dirty="0" smtClean="0">
                <a:solidFill>
                  <a:schemeClr val="accent6">
                    <a:lumMod val="75000"/>
                  </a:schemeClr>
                </a:solidFill>
                <a:latin typeface="Avenir Medium"/>
                <a:ea typeface="ヒラギノ丸ゴ Pro W4"/>
              </a:rPr>
              <a:t>近辺の</a:t>
            </a:r>
            <a:r>
              <a:rPr lang="en-US" altLang="en-US" sz="2400" b="1" dirty="0" smtClean="0">
                <a:solidFill>
                  <a:schemeClr val="accent6">
                    <a:lumMod val="75000"/>
                  </a:schemeClr>
                </a:solidFill>
                <a:latin typeface="Avenir Medium"/>
                <a:ea typeface="ヒラギノ丸ゴ Pro W4"/>
              </a:rPr>
              <a:t>回転駆動型</a:t>
            </a:r>
            <a:r>
              <a:rPr lang="ja-JP" altLang="en-US" sz="2400" b="1" dirty="0" smtClean="0">
                <a:solidFill>
                  <a:schemeClr val="accent6">
                    <a:lumMod val="75000"/>
                  </a:schemeClr>
                </a:solidFill>
                <a:latin typeface="Avenir Medium"/>
                <a:ea typeface="ヒラギノ丸ゴ Pro W4"/>
              </a:rPr>
              <a:t>パルサー</a:t>
            </a:r>
            <a:endParaRPr lang="en-US" altLang="ja-JP" sz="2400" b="1" dirty="0" smtClean="0">
              <a:solidFill>
                <a:schemeClr val="accent6">
                  <a:lumMod val="75000"/>
                </a:schemeClr>
              </a:solidFill>
              <a:latin typeface="Avenir Medium"/>
              <a:ea typeface="ヒラギノ丸ゴ Pro W4"/>
            </a:endParaRPr>
          </a:p>
          <a:p>
            <a:r>
              <a:rPr lang="ja-JP" altLang="en-US" sz="2400" b="1" dirty="0" smtClean="0">
                <a:solidFill>
                  <a:schemeClr val="accent6">
                    <a:lumMod val="75000"/>
                  </a:schemeClr>
                </a:solidFill>
                <a:latin typeface="Avenir Medium"/>
                <a:ea typeface="ヒラギノ丸ゴ Pro W4"/>
                <a:sym typeface="Wingdings"/>
              </a:rPr>
              <a:t>・一般的なパルサーの特徴、かつマグネター的な性質が見受　</a:t>
            </a:r>
            <a:endParaRPr lang="en-US" altLang="ja-JP" sz="2400" b="1" dirty="0" smtClean="0">
              <a:solidFill>
                <a:schemeClr val="accent6">
                  <a:lumMod val="75000"/>
                </a:schemeClr>
              </a:solidFill>
              <a:latin typeface="Avenir Medium"/>
              <a:ea typeface="ヒラギノ丸ゴ Pro W4"/>
              <a:sym typeface="Wingdings"/>
            </a:endParaRPr>
          </a:p>
          <a:p>
            <a:r>
              <a:rPr lang="en-US" altLang="ja-JP" sz="2400" b="1" dirty="0">
                <a:solidFill>
                  <a:schemeClr val="accent6">
                    <a:lumMod val="75000"/>
                  </a:schemeClr>
                </a:solidFill>
                <a:latin typeface="Avenir Medium"/>
                <a:ea typeface="ヒラギノ丸ゴ Pro W4"/>
                <a:sym typeface="Wingdings"/>
              </a:rPr>
              <a:t>　</a:t>
            </a:r>
            <a:r>
              <a:rPr lang="ja-JP" altLang="en-US" sz="2400" b="1" dirty="0" smtClean="0">
                <a:solidFill>
                  <a:schemeClr val="accent6">
                    <a:lumMod val="75000"/>
                  </a:schemeClr>
                </a:solidFill>
                <a:latin typeface="Avenir Medium"/>
                <a:ea typeface="ヒラギノ丸ゴ Pro W4"/>
                <a:sym typeface="Wingdings"/>
              </a:rPr>
              <a:t>けられるものがいる</a:t>
            </a:r>
            <a:r>
              <a:rPr lang="en-US" altLang="ja-JP" sz="1400" b="1" dirty="0" smtClean="0">
                <a:solidFill>
                  <a:schemeClr val="accent6">
                    <a:lumMod val="75000"/>
                  </a:schemeClr>
                </a:solidFill>
                <a:latin typeface="Avenir Medium"/>
                <a:ea typeface="ヒラギノ丸ゴ Pro W4"/>
                <a:sym typeface="Wingdings"/>
              </a:rPr>
              <a:t>※</a:t>
            </a:r>
            <a:r>
              <a:rPr lang="ja-JP" altLang="en-US" sz="1400" b="1" dirty="0" smtClean="0">
                <a:solidFill>
                  <a:schemeClr val="accent6">
                    <a:lumMod val="75000"/>
                  </a:schemeClr>
                </a:solidFill>
                <a:latin typeface="Avenir Medium"/>
                <a:ea typeface="ヒラギノ丸ゴ Pro W4"/>
                <a:sym typeface="Wingdings"/>
              </a:rPr>
              <a:t>明確な磁場の定義はなし</a:t>
            </a:r>
            <a:endParaRPr lang="en-US" altLang="ja-JP" sz="1400" b="1" dirty="0" smtClean="0">
              <a:solidFill>
                <a:schemeClr val="accent6">
                  <a:lumMod val="75000"/>
                </a:schemeClr>
              </a:solidFill>
              <a:latin typeface="Avenir Medium"/>
              <a:ea typeface="ヒラギノ丸ゴ Pro W4"/>
              <a:sym typeface="Wingdings"/>
            </a:endParaRPr>
          </a:p>
        </p:txBody>
      </p:sp>
      <p:sp>
        <p:nvSpPr>
          <p:cNvPr id="23" name="テキスト ボックス 22"/>
          <p:cNvSpPr txBox="1"/>
          <p:nvPr/>
        </p:nvSpPr>
        <p:spPr>
          <a:xfrm>
            <a:off x="631866" y="6271799"/>
            <a:ext cx="5301574" cy="461665"/>
          </a:xfrm>
          <a:prstGeom prst="rect">
            <a:avLst/>
          </a:prstGeom>
          <a:noFill/>
        </p:spPr>
        <p:txBody>
          <a:bodyPr wrap="square" rtlCol="0">
            <a:spAutoFit/>
          </a:bodyPr>
          <a:lstStyle/>
          <a:p>
            <a:r>
              <a:rPr lang="ja-JP" altLang="en-US" sz="2400" dirty="0" smtClean="0">
                <a:latin typeface="Avenir Medium"/>
                <a:ea typeface="ヒラギノ丸ゴ Pro W4"/>
              </a:rPr>
              <a:t>回転駆動型パルサー（</a:t>
            </a:r>
            <a:r>
              <a:rPr lang="ja-JP" altLang="en-US" sz="2400" dirty="0">
                <a:latin typeface="Avenir Medium"/>
                <a:ea typeface="ヒラギノ丸ゴ Pro W4"/>
              </a:rPr>
              <a:t>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12</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ja-JP" altLang="en-US" sz="2400" dirty="0" smtClean="0">
              <a:latin typeface="Avenir Medium"/>
              <a:ea typeface="ヒラギノ丸ゴ Pro W4"/>
            </a:endParaRPr>
          </a:p>
        </p:txBody>
      </p:sp>
      <p:sp>
        <p:nvSpPr>
          <p:cNvPr id="25" name="右中かっこ 24"/>
          <p:cNvSpPr/>
          <p:nvPr/>
        </p:nvSpPr>
        <p:spPr>
          <a:xfrm>
            <a:off x="5101438" y="2409966"/>
            <a:ext cx="383890" cy="4293017"/>
          </a:xfrm>
          <a:prstGeom prst="rightBrace">
            <a:avLst>
              <a:gd name="adj1" fmla="val 3040"/>
              <a:gd name="adj2" fmla="val 27331"/>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5388959" y="3761080"/>
            <a:ext cx="3897281" cy="369332"/>
          </a:xfrm>
          <a:prstGeom prst="rect">
            <a:avLst/>
          </a:prstGeom>
          <a:noFill/>
        </p:spPr>
        <p:txBody>
          <a:bodyPr wrap="square" rtlCol="0">
            <a:spAutoFit/>
          </a:bodyPr>
          <a:lstStyle/>
          <a:p>
            <a:r>
              <a:rPr lang="en-US" altLang="ja-JP" dirty="0">
                <a:latin typeface="Avenir Medium"/>
                <a:ea typeface="ヒラギノ丸ゴ Pro W4"/>
              </a:rPr>
              <a:t>Thompson &amp; Duncan </a:t>
            </a:r>
            <a:r>
              <a:rPr lang="en-US" altLang="ja-JP" dirty="0" smtClean="0">
                <a:latin typeface="Avenir Medium"/>
                <a:ea typeface="ヒラギノ丸ゴ Pro W4"/>
              </a:rPr>
              <a:t>(199</a:t>
            </a:r>
            <a:r>
              <a:rPr lang="en-US" altLang="ja-JP" dirty="0">
                <a:latin typeface="Avenir Medium"/>
                <a:ea typeface="ヒラギノ丸ゴ Pro W4"/>
              </a:rPr>
              <a:t>5</a:t>
            </a:r>
            <a:r>
              <a:rPr lang="en-US" altLang="ja-JP" dirty="0" smtClean="0">
                <a:latin typeface="Avenir Medium"/>
                <a:ea typeface="ヒラギノ丸ゴ Pro W4"/>
              </a:rPr>
              <a:t>, 1996) </a:t>
            </a:r>
          </a:p>
        </p:txBody>
      </p:sp>
    </p:spTree>
    <p:extLst>
      <p:ext uri="{BB962C8B-B14F-4D97-AF65-F5344CB8AC3E}">
        <p14:creationId xmlns:p14="http://schemas.microsoft.com/office/powerpoint/2010/main" val="32518397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 まとめ</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41923" y="1201615"/>
            <a:ext cx="8423031" cy="0"/>
          </a:xfrm>
          <a:prstGeom prst="line">
            <a:avLst/>
          </a:prstGeom>
          <a:ln w="57150" cmpd="sng">
            <a:solidFill>
              <a:schemeClr val="accent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341923" y="1231192"/>
            <a:ext cx="8893517" cy="1569660"/>
          </a:xfrm>
          <a:prstGeom prst="rect">
            <a:avLst/>
          </a:prstGeom>
          <a:noFill/>
        </p:spPr>
        <p:txBody>
          <a:bodyPr wrap="square" rtlCol="0">
            <a:spAutoFit/>
          </a:bodyPr>
          <a:lstStyle/>
          <a:p>
            <a:r>
              <a:rPr lang="ja-JP" altLang="en-US" sz="2400" dirty="0" smtClean="0">
                <a:latin typeface="Avenir Medium"/>
                <a:ea typeface="ヒラギノ丸ゴ Pro W4"/>
              </a:rPr>
              <a:t>・強磁場パルサーとは、</a:t>
            </a:r>
            <a:endParaRPr lang="en-US" altLang="ja-JP" sz="2400" dirty="0" smtClean="0">
              <a:latin typeface="Avenir Medium"/>
              <a:ea typeface="ヒラギノ丸ゴ Pro W4"/>
            </a:endParaRPr>
          </a:p>
          <a:p>
            <a:r>
              <a:rPr lang="ja-JP" altLang="ja-JP" sz="2400" dirty="0" smtClean="0">
                <a:latin typeface="Avenir Medium"/>
                <a:ea typeface="ヒラギノ丸ゴ Pro W4"/>
              </a:rPr>
              <a:t>　</a:t>
            </a:r>
            <a:r>
              <a:rPr lang="ja-JP" altLang="en-US" sz="2400" dirty="0" smtClean="0">
                <a:latin typeface="Avenir Medium"/>
                <a:ea typeface="ヒラギノ丸ゴ Pro W4"/>
              </a:rPr>
              <a:t>量子臨界磁場</a:t>
            </a:r>
            <a:r>
              <a:rPr lang="en-US" altLang="ja-JP" sz="2400" dirty="0" smtClean="0">
                <a:latin typeface="Avenir Medium"/>
                <a:ea typeface="ヒラギノ丸ゴ Pro W4"/>
              </a:rPr>
              <a:t> 4.4×10</a:t>
            </a:r>
            <a:r>
              <a:rPr lang="en-US" altLang="ja-JP" sz="2400" baseline="30000" dirty="0" smtClean="0">
                <a:latin typeface="Avenir Medium"/>
                <a:ea typeface="ヒラギノ丸ゴ Pro W4"/>
              </a:rPr>
              <a:t>13</a:t>
            </a:r>
            <a:r>
              <a:rPr lang="en-US" altLang="ja-JP" sz="2400" dirty="0" smtClean="0">
                <a:latin typeface="Avenir Medium"/>
                <a:ea typeface="ヒラギノ丸ゴ Pro W4"/>
              </a:rPr>
              <a:t>G</a:t>
            </a:r>
            <a:r>
              <a:rPr lang="ja-JP" altLang="en-US" sz="2400" dirty="0" smtClean="0">
                <a:latin typeface="Avenir Medium"/>
                <a:ea typeface="ヒラギノ丸ゴ Pro W4"/>
              </a:rPr>
              <a:t>近辺の</a:t>
            </a:r>
            <a:r>
              <a:rPr lang="en-US" altLang="en-US" sz="2400" dirty="0" smtClean="0">
                <a:latin typeface="Avenir Medium"/>
                <a:ea typeface="ヒラギノ丸ゴ Pro W4"/>
              </a:rPr>
              <a:t>回転駆動型</a:t>
            </a:r>
            <a:r>
              <a:rPr lang="ja-JP" altLang="en-US" sz="2400" dirty="0" smtClean="0">
                <a:latin typeface="Avenir Medium"/>
                <a:ea typeface="ヒラギノ丸ゴ Pro W4"/>
              </a:rPr>
              <a:t>パルサー。</a:t>
            </a:r>
            <a:endParaRPr lang="en-US" altLang="ja-JP" sz="2400" dirty="0" smtClean="0">
              <a:latin typeface="Avenir Medium"/>
              <a:ea typeface="ヒラギノ丸ゴ Pro W4"/>
            </a:endParaRPr>
          </a:p>
          <a:p>
            <a:r>
              <a:rPr lang="ja-JP" altLang="en-US" sz="2400" dirty="0">
                <a:latin typeface="Avenir Medium"/>
                <a:ea typeface="ヒラギノ丸ゴ Pro W4"/>
                <a:sym typeface="Wingdings"/>
              </a:rPr>
              <a:t>　一般的なパルサーの特徴、かつマグネター的な性質が見受　</a:t>
            </a:r>
          </a:p>
          <a:p>
            <a:r>
              <a:rPr lang="ja-JP" altLang="en-US" sz="2400" dirty="0">
                <a:latin typeface="Avenir Medium"/>
                <a:ea typeface="ヒラギノ丸ゴ Pro W4"/>
                <a:sym typeface="Wingdings"/>
              </a:rPr>
              <a:t>　けられるものが</a:t>
            </a:r>
            <a:r>
              <a:rPr lang="ja-JP" altLang="en-US" sz="2400" dirty="0" smtClean="0">
                <a:latin typeface="Avenir Medium"/>
                <a:ea typeface="ヒラギノ丸ゴ Pro W4"/>
                <a:sym typeface="Wingdings"/>
              </a:rPr>
              <a:t>いる</a:t>
            </a:r>
            <a:r>
              <a:rPr lang="en-US" altLang="ja-JP" sz="1400" dirty="0" smtClean="0">
                <a:latin typeface="Avenir Medium"/>
                <a:ea typeface="ヒラギノ丸ゴ Pro W4"/>
                <a:sym typeface="Wingdings"/>
              </a:rPr>
              <a:t> ※</a:t>
            </a:r>
            <a:r>
              <a:rPr lang="ja-JP" altLang="en-US" sz="1400" dirty="0" smtClean="0">
                <a:latin typeface="Avenir Medium"/>
                <a:ea typeface="ヒラギノ丸ゴ Pro W4"/>
                <a:sym typeface="Wingdings"/>
              </a:rPr>
              <a:t>明確な磁場の定義はなし</a:t>
            </a:r>
            <a:endParaRPr lang="en-US" altLang="ja-JP" sz="1400" dirty="0" smtClean="0">
              <a:latin typeface="Avenir Medium"/>
              <a:ea typeface="ヒラギノ丸ゴ Pro W4"/>
              <a:sym typeface="Wingdings"/>
            </a:endParaRPr>
          </a:p>
        </p:txBody>
      </p:sp>
      <p:sp>
        <p:nvSpPr>
          <p:cNvPr id="10" name="テキスト ボックス 9"/>
          <p:cNvSpPr txBox="1"/>
          <p:nvPr/>
        </p:nvSpPr>
        <p:spPr>
          <a:xfrm>
            <a:off x="341923" y="3054488"/>
            <a:ext cx="8423031" cy="3785652"/>
          </a:xfrm>
          <a:prstGeom prst="rect">
            <a:avLst/>
          </a:prstGeom>
          <a:noFill/>
        </p:spPr>
        <p:txBody>
          <a:bodyPr wrap="square" rtlCol="0">
            <a:spAutoFit/>
          </a:bodyPr>
          <a:lstStyle/>
          <a:p>
            <a:r>
              <a:rPr lang="ja-JP" altLang="en-US" sz="2400" dirty="0" smtClean="0">
                <a:latin typeface="Avenir Medium"/>
                <a:ea typeface="ヒラギノ丸ゴ Pro W4"/>
              </a:rPr>
              <a:t>・強磁場パルサーは、</a:t>
            </a:r>
            <a:endParaRPr lang="en-US" altLang="ja-JP" sz="2400" dirty="0" smtClean="0">
              <a:latin typeface="Avenir Medium"/>
              <a:ea typeface="ヒラギノ丸ゴ Pro W4"/>
            </a:endParaRPr>
          </a:p>
          <a:p>
            <a:r>
              <a:rPr lang="ja-JP" altLang="ja-JP" sz="2400" dirty="0" smtClean="0">
                <a:latin typeface="Avenir Medium"/>
                <a:ea typeface="ヒラギノ丸ゴ Pro W4"/>
              </a:rPr>
              <a:t>　</a:t>
            </a:r>
            <a:r>
              <a:rPr lang="ja-JP" altLang="en-US" sz="2400" dirty="0" smtClean="0">
                <a:latin typeface="Avenir Medium"/>
                <a:ea typeface="ヒラギノ丸ゴ Pro W4"/>
              </a:rPr>
              <a:t>マグネター様の振る舞いをおこすものは、双極磁場が強い　</a:t>
            </a:r>
            <a:endParaRPr lang="en-US" altLang="ja-JP" sz="2400" dirty="0" smtClean="0">
              <a:latin typeface="Avenir Medium"/>
              <a:ea typeface="ヒラギノ丸ゴ Pro W4"/>
            </a:endParaRPr>
          </a:p>
          <a:p>
            <a:r>
              <a:rPr lang="ja-JP" altLang="ja-JP" sz="2400" dirty="0">
                <a:latin typeface="Avenir Medium"/>
                <a:ea typeface="ヒラギノ丸ゴ Pro W4"/>
              </a:rPr>
              <a:t>　</a:t>
            </a:r>
            <a:r>
              <a:rPr lang="ja-JP" altLang="en-US" sz="2400" dirty="0" smtClean="0">
                <a:latin typeface="Avenir Medium"/>
                <a:ea typeface="ヒラギノ丸ゴ Pro W4"/>
              </a:rPr>
              <a:t>傾向</a:t>
            </a:r>
            <a:r>
              <a:rPr lang="ja-JP" altLang="en-US" sz="2400" dirty="0" smtClean="0">
                <a:latin typeface="Avenir Medium"/>
                <a:ea typeface="ヒラギノ丸ゴ Pro W4"/>
                <a:sym typeface="Wingdings"/>
              </a:rPr>
              <a:t>があり、双極磁場が強磁場パルサーのマグネター様の</a:t>
            </a:r>
            <a:endParaRPr lang="en-US" altLang="ja-JP" sz="2400" dirty="0" smtClean="0">
              <a:latin typeface="Avenir Medium"/>
              <a:ea typeface="ヒラギノ丸ゴ Pro W4"/>
              <a:sym typeface="Wingdings"/>
            </a:endParaRPr>
          </a:p>
          <a:p>
            <a:r>
              <a:rPr lang="ja-JP" altLang="ja-JP" sz="2400" dirty="0">
                <a:latin typeface="Avenir Medium"/>
                <a:ea typeface="ヒラギノ丸ゴ Pro W4"/>
                <a:sym typeface="Wingdings"/>
              </a:rPr>
              <a:t>　</a:t>
            </a:r>
            <a:r>
              <a:rPr lang="ja-JP" altLang="en-US" sz="2400" dirty="0" smtClean="0">
                <a:latin typeface="Avenir Medium"/>
                <a:ea typeface="ヒラギノ丸ゴ Pro W4"/>
                <a:sym typeface="Wingdings"/>
              </a:rPr>
              <a:t>振る舞いに強く関係していることは確かである。</a:t>
            </a:r>
            <a:endParaRPr lang="en-US" altLang="ja-JP" sz="2400" dirty="0" smtClean="0">
              <a:latin typeface="Avenir Medium"/>
              <a:ea typeface="ヒラギノ丸ゴ Pro W4"/>
              <a:sym typeface="Wingdings"/>
            </a:endParaRPr>
          </a:p>
          <a:p>
            <a:endParaRPr lang="en-US" altLang="ja-JP" sz="2400" dirty="0" smtClean="0">
              <a:latin typeface="Avenir Medium"/>
              <a:ea typeface="ヒラギノ丸ゴ Pro W4"/>
              <a:sym typeface="Wingdings"/>
            </a:endParaRPr>
          </a:p>
          <a:p>
            <a:r>
              <a:rPr lang="ja-JP" altLang="en-US" sz="2400" dirty="0">
                <a:latin typeface="Avenir Medium"/>
                <a:ea typeface="ヒラギノ丸ゴ Pro W4"/>
              </a:rPr>
              <a:t>・強磁場パルサーは</a:t>
            </a:r>
            <a:r>
              <a:rPr lang="ja-JP" altLang="en-US" sz="2400" dirty="0" smtClean="0">
                <a:latin typeface="Avenir Medium"/>
                <a:ea typeface="ヒラギノ丸ゴ Pro W4"/>
              </a:rPr>
              <a:t>、</a:t>
            </a:r>
            <a:endParaRPr lang="en-US" altLang="ja-JP" sz="2400" dirty="0">
              <a:latin typeface="Avenir Medium"/>
              <a:ea typeface="ヒラギノ丸ゴ Pro W4"/>
            </a:endParaRPr>
          </a:p>
          <a:p>
            <a:r>
              <a:rPr lang="ja-JP" altLang="ja-JP" sz="2400" dirty="0">
                <a:latin typeface="Avenir Medium"/>
                <a:ea typeface="ヒラギノ丸ゴ Pro W4"/>
              </a:rPr>
              <a:t>　</a:t>
            </a:r>
            <a:r>
              <a:rPr lang="ja-JP" altLang="en-US" sz="2400" dirty="0" smtClean="0">
                <a:latin typeface="Avenir Medium"/>
                <a:ea typeface="ヒラギノ丸ゴ Pro W4"/>
              </a:rPr>
              <a:t>スペクトルの特徴で、</a:t>
            </a:r>
            <a:r>
              <a:rPr lang="en-US" altLang="ja-JP" sz="2400" dirty="0" smtClean="0">
                <a:latin typeface="Avenir Medium"/>
                <a:ea typeface="ヒラギノ丸ゴ Pro W4"/>
              </a:rPr>
              <a:t>4</a:t>
            </a:r>
            <a:r>
              <a:rPr lang="ja-JP" altLang="en-US" sz="2400" dirty="0" smtClean="0">
                <a:latin typeface="Avenir Medium"/>
                <a:ea typeface="ヒラギノ丸ゴ Pro W4"/>
              </a:rPr>
              <a:t>つのサブグループに分けられる。</a:t>
            </a:r>
            <a:endParaRPr lang="en-US" altLang="ja-JP" sz="2400" dirty="0" smtClean="0">
              <a:latin typeface="Avenir Medium"/>
              <a:ea typeface="ヒラギノ丸ゴ Pro W4"/>
            </a:endParaRPr>
          </a:p>
          <a:p>
            <a:r>
              <a:rPr lang="ja-JP" altLang="en-US" sz="2400" dirty="0" smtClean="0">
                <a:latin typeface="Avenir Medium"/>
                <a:ea typeface="ヒラギノ丸ゴ Pro W4"/>
                <a:sym typeface="Wingdings"/>
              </a:rPr>
              <a:t>　どのようにサブグループが決まっているのかは不明。</a:t>
            </a:r>
            <a:endParaRPr lang="en-US" altLang="ja-JP" sz="2400" dirty="0" smtClean="0">
              <a:latin typeface="Avenir Medium"/>
              <a:ea typeface="ヒラギノ丸ゴ Pro W4"/>
              <a:sym typeface="Wingdings"/>
            </a:endParaRPr>
          </a:p>
          <a:p>
            <a:r>
              <a:rPr lang="ja-JP" altLang="ja-JP" sz="2400" dirty="0">
                <a:latin typeface="Avenir Medium"/>
                <a:ea typeface="ヒラギノ丸ゴ Pro W4"/>
                <a:sym typeface="Wingdings"/>
              </a:rPr>
              <a:t>　</a:t>
            </a:r>
            <a:r>
              <a:rPr lang="ja-JP" altLang="en-US" sz="2400" dirty="0" smtClean="0">
                <a:latin typeface="Avenir Medium"/>
                <a:ea typeface="ヒラギノ丸ゴ Pro W4"/>
                <a:sym typeface="Wingdings"/>
              </a:rPr>
              <a:t>誕生時の磁場や回転のパラメータに進化が加わり複雑。</a:t>
            </a:r>
            <a:endParaRPr lang="en-US" altLang="ja-JP" sz="2400" dirty="0" smtClean="0">
              <a:latin typeface="Avenir Medium"/>
              <a:ea typeface="ヒラギノ丸ゴ Pro W4"/>
              <a:sym typeface="Wingdings"/>
            </a:endParaRPr>
          </a:p>
          <a:p>
            <a:r>
              <a:rPr lang="ja-JP" altLang="en-US" sz="2400" dirty="0" smtClean="0">
                <a:latin typeface="Avenir Medium"/>
                <a:ea typeface="ヒラギノ丸ゴ Pro W4"/>
                <a:sym typeface="Wingdings"/>
              </a:rPr>
              <a:t>　でもキーとして、トロイダル磁場の強弱があげられる。</a:t>
            </a:r>
            <a:endParaRPr lang="en-US" altLang="ja-JP" sz="2400" dirty="0" smtClean="0">
              <a:latin typeface="Avenir Medium"/>
              <a:ea typeface="ヒラギノ丸ゴ Pro W4"/>
              <a:sym typeface="Wingdings"/>
            </a:endParaRPr>
          </a:p>
        </p:txBody>
      </p:sp>
    </p:spTree>
    <p:extLst>
      <p:ext uri="{BB962C8B-B14F-4D97-AF65-F5344CB8AC3E}">
        <p14:creationId xmlns:p14="http://schemas.microsoft.com/office/powerpoint/2010/main" val="158425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734167" y="4337470"/>
            <a:ext cx="4399768"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400" dirty="0" smtClean="0">
                <a:latin typeface="Avenir Medium"/>
                <a:ea typeface="ヒラギノ丸ゴ Pro W4"/>
              </a:rPr>
              <a:t>10</a:t>
            </a:r>
            <a:r>
              <a:rPr lang="ja-JP" altLang="ja-JP" sz="2400" baseline="30000" dirty="0" smtClean="0">
                <a:latin typeface="Avenir Medium"/>
                <a:ea typeface="ヒラギノ丸ゴ Pro W4"/>
              </a:rPr>
              <a:t>1</a:t>
            </a:r>
            <a:r>
              <a:rPr lang="en-US" altLang="ja-JP" sz="2400" baseline="30000" dirty="0" smtClean="0">
                <a:latin typeface="Avenir Medium"/>
                <a:ea typeface="ヒラギノ丸ゴ Pro W4"/>
              </a:rPr>
              <a:t>3</a:t>
            </a:r>
            <a:r>
              <a:rPr kumimoji="1" lang="en-US" altLang="ja-JP" sz="2400" dirty="0" smtClean="0">
                <a:latin typeface="Avenir Medium"/>
                <a:ea typeface="ヒラギノ丸ゴ Pro W4"/>
              </a:rPr>
              <a:t>G</a:t>
            </a:r>
            <a:r>
              <a:rPr kumimoji="1" lang="ja-JP" altLang="en-US" sz="2400" dirty="0" smtClean="0">
                <a:latin typeface="Avenir Medium"/>
                <a:ea typeface="ヒラギノ丸ゴ Pro W4"/>
              </a:rPr>
              <a:t>付近</a:t>
            </a:r>
            <a:r>
              <a:rPr lang="ja-JP" altLang="en-US" sz="2400" dirty="0" smtClean="0">
                <a:latin typeface="Avenir Medium"/>
                <a:ea typeface="ヒラギノ丸ゴ Pro W4"/>
              </a:rPr>
              <a:t>回転駆動</a:t>
            </a:r>
            <a:r>
              <a:rPr kumimoji="1" lang="ja-JP" altLang="en-US" sz="2400" dirty="0" smtClean="0">
                <a:latin typeface="Avenir Medium"/>
                <a:ea typeface="ヒラギノ丸ゴ Pro W4"/>
              </a:rPr>
              <a:t>でも・・・</a:t>
            </a:r>
          </a:p>
        </p:txBody>
      </p:sp>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388960" y="2440447"/>
            <a:ext cx="3645095" cy="830997"/>
          </a:xfrm>
          <a:prstGeom prst="rect">
            <a:avLst/>
          </a:prstGeom>
          <a:noFill/>
        </p:spPr>
        <p:txBody>
          <a:bodyPr wrap="none" rtlCol="0">
            <a:spAutoFit/>
          </a:bodyPr>
          <a:lstStyle/>
          <a:p>
            <a:r>
              <a:rPr lang="ja-JP" altLang="en-US" sz="2400" dirty="0" smtClean="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で説明</a:t>
            </a:r>
            <a:endParaRPr lang="en-US" altLang="ja-JP" sz="2400" dirty="0" smtClean="0">
              <a:latin typeface="Avenir Medium"/>
              <a:ea typeface="ヒラギノ丸ゴ Pro W4"/>
            </a:endParaRPr>
          </a:p>
          <a:p>
            <a:r>
              <a:rPr lang="en-US" altLang="ja-JP" sz="2400" dirty="0" smtClean="0">
                <a:latin typeface="Avenir Medium"/>
                <a:ea typeface="ヒラギノ丸ゴ Pro W4"/>
              </a:rPr>
              <a:t>(</a:t>
            </a:r>
            <a:r>
              <a:rPr lang="ja-JP" altLang="en-US" sz="2400" dirty="0">
                <a:latin typeface="Avenir Medium"/>
                <a:ea typeface="ヒラギノ丸ゴ Pro W4"/>
              </a:rPr>
              <a:t>量子臨界磁場</a:t>
            </a:r>
            <a:r>
              <a:rPr lang="en-US" altLang="ja-JP" sz="2400" dirty="0">
                <a:latin typeface="Avenir Medium"/>
                <a:ea typeface="ヒラギノ丸ゴ Pro W4"/>
              </a:rPr>
              <a:t>4.4×</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a:t>
            </a:r>
            <a:r>
              <a:rPr lang="en-US" altLang="ja-JP" sz="2400" dirty="0" smtClean="0">
                <a:latin typeface="Avenir Medium"/>
                <a:ea typeface="ヒラギノ丸ゴ Pro W4"/>
              </a:rPr>
              <a:t>G)</a:t>
            </a:r>
          </a:p>
        </p:txBody>
      </p:sp>
      <p:sp>
        <p:nvSpPr>
          <p:cNvPr id="11" name="テキスト ボックス 10"/>
          <p:cNvSpPr txBox="1"/>
          <p:nvPr/>
        </p:nvSpPr>
        <p:spPr>
          <a:xfrm>
            <a:off x="5424368" y="3271444"/>
            <a:ext cx="326243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smtClean="0">
                <a:latin typeface="Avenir Medium"/>
                <a:ea typeface="ヒラギノ丸ゴ Pro W4"/>
              </a:rPr>
              <a:t>磁場のエネルギー散逸</a:t>
            </a:r>
          </a:p>
        </p:txBody>
      </p:sp>
      <p:sp>
        <p:nvSpPr>
          <p:cNvPr id="62" name="左矢印 61"/>
          <p:cNvSpPr/>
          <p:nvPr/>
        </p:nvSpPr>
        <p:spPr>
          <a:xfrm rot="16200000" flipH="1">
            <a:off x="-1895056" y="3914912"/>
            <a:ext cx="4704512" cy="755913"/>
          </a:xfrm>
          <a:prstGeom prst="leftArrow">
            <a:avLst>
              <a:gd name="adj1" fmla="val 50000"/>
              <a:gd name="adj2" fmla="val 57823"/>
            </a:avLst>
          </a:prstGeom>
          <a:gradFill>
            <a:gsLst>
              <a:gs pos="0">
                <a:srgbClr val="FF0000"/>
              </a:gs>
              <a:gs pos="35000">
                <a:srgbClr val="FF6600"/>
              </a:gs>
              <a:gs pos="68000">
                <a:srgbClr val="CC66FF"/>
              </a:gs>
              <a:gs pos="9200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49218" y="4744466"/>
            <a:ext cx="3557300" cy="1692771"/>
          </a:xfrm>
          <a:prstGeom prst="rect">
            <a:avLst/>
          </a:prstGeom>
          <a:noFill/>
        </p:spPr>
        <p:txBody>
          <a:bodyPr wrap="none" rtlCol="0">
            <a:spAutoFit/>
          </a:bodyPr>
          <a:lstStyle/>
          <a:p>
            <a:r>
              <a:rPr lang="ja-JP" altLang="en-US" sz="2400" dirty="0" smtClean="0">
                <a:solidFill>
                  <a:srgbClr val="C3260C"/>
                </a:solidFill>
                <a:latin typeface="Avenir Medium"/>
                <a:ea typeface="ヒラギノ丸ゴ Pro W4"/>
              </a:rPr>
              <a:t>・</a:t>
            </a:r>
            <a:r>
              <a:rPr lang="en-US" altLang="ja-JP" sz="2400" dirty="0">
                <a:solidFill>
                  <a:srgbClr val="C3260C"/>
                </a:solidFill>
                <a:latin typeface="Avenir Medium"/>
                <a:ea typeface="ヒラギノ丸ゴ Pro W4"/>
              </a:rPr>
              <a:t>PSR</a:t>
            </a:r>
            <a:r>
              <a:rPr lang="ja-JP" altLang="en-US" sz="2400" dirty="0">
                <a:solidFill>
                  <a:srgbClr val="C3260C"/>
                </a:solidFill>
                <a:latin typeface="Avenir Medium"/>
                <a:ea typeface="ヒラギノ丸ゴ Pro W4"/>
              </a:rPr>
              <a:t>よりも高い</a:t>
            </a:r>
            <a:r>
              <a:rPr lang="en-US" altLang="ja-JP" sz="2400" i="1" dirty="0" smtClean="0">
                <a:solidFill>
                  <a:srgbClr val="C3260C"/>
                </a:solidFill>
                <a:latin typeface="Avenir Medium"/>
                <a:ea typeface="ヒラギノ丸ゴ Pro W4"/>
              </a:rPr>
              <a:t>L</a:t>
            </a:r>
            <a:r>
              <a:rPr lang="en-US" altLang="ja-JP" sz="2400" baseline="-25000" dirty="0" smtClean="0">
                <a:solidFill>
                  <a:srgbClr val="C3260C"/>
                </a:solidFill>
                <a:latin typeface="Avenir Medium"/>
                <a:ea typeface="ヒラギノ丸ゴ Pro W4"/>
              </a:rPr>
              <a:t>x</a:t>
            </a:r>
            <a:br>
              <a:rPr lang="en-US" altLang="ja-JP" sz="2400" baseline="-25000" dirty="0" smtClean="0">
                <a:solidFill>
                  <a:srgbClr val="C3260C"/>
                </a:solidFill>
                <a:latin typeface="Avenir Medium"/>
                <a:ea typeface="ヒラギノ丸ゴ Pro W4"/>
              </a:rPr>
            </a:br>
            <a:r>
              <a:rPr lang="ja-JP" altLang="ja-JP" sz="1400" dirty="0">
                <a:solidFill>
                  <a:schemeClr val="accent6">
                    <a:lumMod val="60000"/>
                    <a:lumOff val="40000"/>
                  </a:schemeClr>
                </a:solidFill>
                <a:latin typeface="Avenir Medium"/>
                <a:ea typeface="ヒラギノ丸ゴ Pro W4"/>
              </a:rPr>
              <a:t>　</a:t>
            </a:r>
            <a:r>
              <a:rPr lang="en-US" altLang="en-US" sz="1400" dirty="0">
                <a:solidFill>
                  <a:schemeClr val="accent6">
                    <a:lumMod val="60000"/>
                    <a:lumOff val="40000"/>
                  </a:schemeClr>
                </a:solidFill>
                <a:latin typeface="Avenir Medium"/>
                <a:ea typeface="ヒラギノ丸ゴ Pro W4"/>
              </a:rPr>
              <a:t>  </a:t>
            </a:r>
            <a:r>
              <a:rPr lang="sk-SK" altLang="ja-JP" sz="1400" dirty="0">
                <a:solidFill>
                  <a:schemeClr val="accent6">
                    <a:lumMod val="60000"/>
                    <a:lumOff val="40000"/>
                  </a:schemeClr>
                </a:solidFill>
                <a:latin typeface="Avenir Medium"/>
                <a:ea typeface="ヒラギノ丸ゴ Pro W4"/>
              </a:rPr>
              <a:t>PSR J0726−2612, PSR J1718−</a:t>
            </a:r>
            <a:r>
              <a:rPr lang="sk-SK" altLang="ja-JP" sz="1400" dirty="0" smtClean="0">
                <a:solidFill>
                  <a:schemeClr val="accent6">
                    <a:lumMod val="60000"/>
                    <a:lumOff val="40000"/>
                  </a:schemeClr>
                </a:solidFill>
                <a:latin typeface="Avenir Medium"/>
                <a:ea typeface="ヒラギノ丸ゴ Pro W4"/>
              </a:rPr>
              <a:t>3718, </a:t>
            </a:r>
            <a:br>
              <a:rPr lang="sk-SK" altLang="ja-JP" sz="1400" dirty="0" smtClean="0">
                <a:solidFill>
                  <a:schemeClr val="accent6">
                    <a:lumMod val="60000"/>
                    <a:lumOff val="40000"/>
                  </a:schemeClr>
                </a:solidFill>
                <a:latin typeface="Avenir Medium"/>
                <a:ea typeface="ヒラギノ丸ゴ Pro W4"/>
              </a:rPr>
            </a:br>
            <a:r>
              <a:rPr lang="ja-JP" altLang="en-US" sz="1400" dirty="0" smtClean="0">
                <a:solidFill>
                  <a:schemeClr val="accent6">
                    <a:lumMod val="60000"/>
                    <a:lumOff val="40000"/>
                  </a:schemeClr>
                </a:solidFill>
                <a:latin typeface="Avenir Medium"/>
                <a:ea typeface="ヒラギノ丸ゴ Pro W4"/>
              </a:rPr>
              <a:t>      </a:t>
            </a:r>
            <a:r>
              <a:rPr lang="sk-SK" altLang="ja-JP" sz="1400" dirty="0" smtClean="0">
                <a:solidFill>
                  <a:schemeClr val="accent6">
                    <a:lumMod val="60000"/>
                    <a:lumOff val="40000"/>
                  </a:schemeClr>
                </a:solidFill>
                <a:latin typeface="Avenir Medium"/>
                <a:ea typeface="ヒラギノ丸ゴ Pro W4"/>
              </a:rPr>
              <a:t>PSR </a:t>
            </a:r>
            <a:r>
              <a:rPr lang="sk-SK" altLang="ja-JP" sz="1400" dirty="0">
                <a:solidFill>
                  <a:schemeClr val="accent6">
                    <a:lumMod val="60000"/>
                    <a:lumOff val="40000"/>
                  </a:schemeClr>
                </a:solidFill>
                <a:latin typeface="Avenir Medium"/>
                <a:ea typeface="ヒラギノ丸ゴ Pro W4"/>
              </a:rPr>
              <a:t>J1819−1458. </a:t>
            </a:r>
          </a:p>
          <a:p>
            <a:r>
              <a:rPr lang="ja-JP" altLang="en-US" sz="2400" dirty="0" smtClean="0">
                <a:solidFill>
                  <a:srgbClr val="C3260C"/>
                </a:solidFill>
                <a:latin typeface="Avenir Medium"/>
                <a:ea typeface="ヒラギノ丸ゴ Pro W4"/>
              </a:rPr>
              <a:t>・バースト現象</a:t>
            </a:r>
            <a:endParaRPr lang="en-US" altLang="ja-JP" sz="1400" dirty="0" smtClean="0">
              <a:solidFill>
                <a:srgbClr val="C3260C"/>
              </a:solidFill>
              <a:latin typeface="Avenir Medium"/>
              <a:ea typeface="ヒラギノ丸ゴ Pro W4"/>
            </a:endParaRPr>
          </a:p>
          <a:p>
            <a:r>
              <a:rPr lang="ja-JP" altLang="ja-JP" sz="1400" dirty="0">
                <a:solidFill>
                  <a:srgbClr val="F78D7C"/>
                </a:solidFill>
                <a:latin typeface="Avenir Medium"/>
                <a:ea typeface="ヒラギノ丸ゴ Pro W4"/>
              </a:rPr>
              <a:t>　</a:t>
            </a:r>
            <a:r>
              <a:rPr lang="en-US" altLang="en-US" sz="1400" dirty="0">
                <a:solidFill>
                  <a:srgbClr val="F78D7C"/>
                </a:solidFill>
                <a:latin typeface="Avenir Medium"/>
                <a:ea typeface="ヒラギノ丸ゴ Pro W4"/>
              </a:rPr>
              <a:t>  </a:t>
            </a:r>
            <a:r>
              <a:rPr lang="en-US" altLang="ja-JP" sz="1400" dirty="0">
                <a:solidFill>
                  <a:srgbClr val="F78D7C"/>
                </a:solidFill>
                <a:latin typeface="Avenir Medium"/>
                <a:ea typeface="ヒラギノ丸ゴ Pro W4"/>
              </a:rPr>
              <a:t>PSR </a:t>
            </a:r>
            <a:r>
              <a:rPr lang="en-US" altLang="ja-JP" sz="1400" dirty="0" smtClean="0">
                <a:solidFill>
                  <a:srgbClr val="F78D7C"/>
                </a:solidFill>
                <a:latin typeface="Avenir Medium"/>
                <a:ea typeface="ヒラギノ丸ゴ Pro W4"/>
              </a:rPr>
              <a:t>J1846−0258 </a:t>
            </a:r>
            <a:r>
              <a:rPr lang="en-US" altLang="ja-JP" sz="1400" dirty="0">
                <a:solidFill>
                  <a:srgbClr val="F78D7C"/>
                </a:solidFill>
                <a:latin typeface="Avenir Medium"/>
                <a:ea typeface="ヒラギノ丸ゴ Pro W4"/>
              </a:rPr>
              <a:t>~</a:t>
            </a:r>
            <a:r>
              <a:rPr lang="en-US" altLang="ja-JP" sz="1400" dirty="0" smtClean="0">
                <a:solidFill>
                  <a:srgbClr val="F78D7C"/>
                </a:solidFill>
                <a:latin typeface="Avenir Medium"/>
                <a:ea typeface="ヒラギノ丸ゴ Pro W4"/>
              </a:rPr>
              <a:t>4.8×</a:t>
            </a:r>
            <a:r>
              <a:rPr lang="en-US" altLang="ja-JP" sz="1400" dirty="0">
                <a:solidFill>
                  <a:srgbClr val="F78D7C"/>
                </a:solidFill>
                <a:latin typeface="Avenir Medium"/>
                <a:ea typeface="ヒラギノ丸ゴ Pro W4"/>
              </a:rPr>
              <a:t>10</a:t>
            </a:r>
            <a:r>
              <a:rPr lang="en-US" altLang="ja-JP" sz="1400" baseline="30000" dirty="0">
                <a:solidFill>
                  <a:srgbClr val="F78D7C"/>
                </a:solidFill>
                <a:latin typeface="Avenir Medium"/>
                <a:ea typeface="ヒラギノ丸ゴ Pro W4"/>
              </a:rPr>
              <a:t>13</a:t>
            </a:r>
            <a:r>
              <a:rPr lang="en-US" altLang="ja-JP" sz="1400" dirty="0">
                <a:solidFill>
                  <a:srgbClr val="F78D7C"/>
                </a:solidFill>
                <a:latin typeface="Avenir Medium"/>
                <a:ea typeface="ヒラギノ丸ゴ Pro W4"/>
              </a:rPr>
              <a:t>G in </a:t>
            </a:r>
            <a:r>
              <a:rPr lang="en-US" altLang="ja-JP" sz="1400" dirty="0" smtClean="0">
                <a:solidFill>
                  <a:srgbClr val="F78D7C"/>
                </a:solidFill>
                <a:latin typeface="Avenir Medium"/>
                <a:ea typeface="ヒラギノ丸ゴ Pro W4"/>
              </a:rPr>
              <a:t>2006, </a:t>
            </a:r>
          </a:p>
          <a:p>
            <a:r>
              <a:rPr lang="en-US" altLang="ja-JP" sz="1400" dirty="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    </a:t>
            </a:r>
            <a:r>
              <a:rPr lang="ja-JP" altLang="en-US" sz="1400" dirty="0" smtClean="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PSR J1119−6127 ~4.1×10</a:t>
            </a:r>
            <a:r>
              <a:rPr lang="en-US" altLang="ja-JP" sz="1400" baseline="30000" dirty="0" smtClean="0">
                <a:solidFill>
                  <a:srgbClr val="F78D7C"/>
                </a:solidFill>
                <a:latin typeface="Avenir Medium"/>
                <a:ea typeface="ヒラギノ丸ゴ Pro W4"/>
              </a:rPr>
              <a:t>13</a:t>
            </a:r>
            <a:r>
              <a:rPr lang="en-US" altLang="ja-JP" sz="1400" dirty="0" smtClean="0">
                <a:solidFill>
                  <a:srgbClr val="F78D7C"/>
                </a:solidFill>
                <a:latin typeface="Avenir Medium"/>
                <a:ea typeface="ヒラギノ丸ゴ Pro W4"/>
              </a:rPr>
              <a:t>G</a:t>
            </a:r>
            <a:r>
              <a:rPr lang="en-US" altLang="ja-JP" sz="1400" dirty="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in 2016</a:t>
            </a:r>
          </a:p>
        </p:txBody>
      </p:sp>
      <p:sp>
        <p:nvSpPr>
          <p:cNvPr id="24" name="テキスト ボックス 23"/>
          <p:cNvSpPr txBox="1"/>
          <p:nvPr/>
        </p:nvSpPr>
        <p:spPr>
          <a:xfrm>
            <a:off x="641867" y="2747114"/>
            <a:ext cx="3837963" cy="1569660"/>
          </a:xfrm>
          <a:prstGeom prst="rect">
            <a:avLst/>
          </a:prstGeom>
          <a:noFill/>
        </p:spPr>
        <p:txBody>
          <a:bodyPr wrap="none" rtlCol="0">
            <a:spAutoFit/>
          </a:bodyPr>
          <a:lstStyle/>
          <a:p>
            <a:r>
              <a:rPr lang="en-US" altLang="ja-JP" sz="2400" dirty="0">
                <a:latin typeface="Avenir Medium"/>
                <a:ea typeface="ヒラギノ丸ゴ Pro W4"/>
              </a:rPr>
              <a:t>	</a:t>
            </a:r>
            <a:r>
              <a:rPr lang="ja-JP" altLang="en-US" sz="2400" dirty="0" smtClean="0">
                <a:latin typeface="Avenir Medium"/>
                <a:ea typeface="ヒラギノ丸ゴ Pro W4"/>
              </a:rPr>
              <a:t>・時間変動性（</a:t>
            </a:r>
            <a:r>
              <a:rPr lang="en-US" altLang="ja-JP" sz="2400" dirty="0" smtClean="0">
                <a:latin typeface="Avenir Medium"/>
                <a:ea typeface="ヒラギノ丸ゴ Pro W4"/>
              </a:rPr>
              <a:t>Burst</a:t>
            </a:r>
            <a:r>
              <a:rPr lang="ja-JP" altLang="en-US" sz="2400" dirty="0" smtClean="0">
                <a:latin typeface="Avenir Medium"/>
                <a:ea typeface="ヒラギノ丸ゴ Pro W4"/>
              </a:rPr>
              <a:t>）</a:t>
            </a:r>
            <a:endParaRPr lang="en-US" altLang="ja-JP" sz="2400" dirty="0" smtClean="0">
              <a:latin typeface="Avenir Medium"/>
              <a:ea typeface="ヒラギノ丸ゴ Pro W4"/>
            </a:endParaRPr>
          </a:p>
          <a:p>
            <a:r>
              <a:rPr kumimoji="1" lang="en-US" altLang="ja-JP" sz="2400" dirty="0">
                <a:latin typeface="Avenir Medium"/>
                <a:ea typeface="ヒラギノ丸ゴ Pro W4"/>
              </a:rPr>
              <a:t>	</a:t>
            </a:r>
            <a:r>
              <a:rPr kumimoji="1" lang="ja-JP" altLang="en-US" sz="2400" dirty="0" smtClean="0">
                <a:latin typeface="Avenir Medium"/>
                <a:ea typeface="ヒラギノ丸ゴ Pro W4"/>
              </a:rPr>
              <a:t>・温度が高い</a:t>
            </a:r>
            <a:r>
              <a:rPr lang="ja-JP" altLang="en-US" sz="2400" dirty="0" smtClean="0">
                <a:latin typeface="Avenir Medium"/>
                <a:ea typeface="ヒラギノ丸ゴ Pro W4"/>
              </a:rPr>
              <a:t>熱的放射</a:t>
            </a:r>
            <a:endParaRPr lang="en-US" altLang="ja-JP" sz="2400" dirty="0" smtClean="0">
              <a:latin typeface="Avenir Medium"/>
              <a:ea typeface="ヒラギノ丸ゴ Pro W4"/>
            </a:endParaRPr>
          </a:p>
          <a:p>
            <a:r>
              <a:rPr lang="en-US" altLang="ja-JP" sz="2400" dirty="0" smtClean="0">
                <a:latin typeface="Avenir Medium"/>
                <a:ea typeface="ヒラギノ丸ゴ Pro W4"/>
              </a:rPr>
              <a:t>	</a:t>
            </a:r>
            <a:r>
              <a:rPr lang="ja-JP" altLang="en-US" sz="2400" dirty="0" smtClean="0">
                <a:latin typeface="Avenir Medium"/>
                <a:ea typeface="ヒラギノ丸ゴ Pro W4"/>
              </a:rPr>
              <a:t>・大きい</a:t>
            </a:r>
            <a:r>
              <a:rPr lang="en-US" altLang="ja-JP" sz="2400" i="1" dirty="0" smtClean="0">
                <a:latin typeface="Avenir Medium"/>
                <a:ea typeface="ヒラギノ丸ゴ Pro W4"/>
              </a:rPr>
              <a:t>P</a:t>
            </a:r>
            <a:endParaRPr lang="en-US" altLang="ja-JP" sz="2400" baseline="-25000" dirty="0" smtClean="0">
              <a:latin typeface="Avenir Medium"/>
              <a:ea typeface="ヒラギノ丸ゴ Pro W4"/>
            </a:endParaRPr>
          </a:p>
          <a:p>
            <a:r>
              <a:rPr kumimoji="1" lang="ja-JP" altLang="ja-JP" sz="2400" dirty="0">
                <a:latin typeface="Avenir Medium"/>
                <a:ea typeface="ヒラギノ丸ゴ Pro W4"/>
              </a:rPr>
              <a:t>　</a:t>
            </a:r>
            <a:r>
              <a:rPr kumimoji="1"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PSR</a:t>
            </a:r>
            <a:r>
              <a:rPr lang="ja-JP" altLang="en-US" sz="2400" dirty="0" smtClean="0">
                <a:latin typeface="Avenir Medium"/>
                <a:ea typeface="ヒラギノ丸ゴ Pro W4"/>
              </a:rPr>
              <a:t>よりも高い</a:t>
            </a:r>
            <a:r>
              <a:rPr lang="en-US" altLang="ja-JP" sz="2400" i="1" dirty="0" smtClean="0">
                <a:latin typeface="Avenir Medium"/>
                <a:ea typeface="ヒラギノ丸ゴ Pro W4"/>
              </a:rPr>
              <a:t>L</a:t>
            </a:r>
            <a:r>
              <a:rPr lang="en-US" altLang="ja-JP" sz="2400" baseline="-25000" dirty="0" smtClean="0">
                <a:latin typeface="Avenir Medium"/>
                <a:ea typeface="ヒラギノ丸ゴ Pro W4"/>
              </a:rPr>
              <a:t>x</a:t>
            </a:r>
            <a:endParaRPr kumimoji="1" lang="ja-JP" altLang="en-US" sz="2400" baseline="-25000" dirty="0" smtClean="0">
              <a:latin typeface="Avenir Medium"/>
              <a:ea typeface="ヒラギノ丸ゴ Pro W4"/>
            </a:endParaRPr>
          </a:p>
        </p:txBody>
      </p:sp>
      <p:sp>
        <p:nvSpPr>
          <p:cNvPr id="25" name="テキスト ボックス 24"/>
          <p:cNvSpPr txBox="1"/>
          <p:nvPr/>
        </p:nvSpPr>
        <p:spPr>
          <a:xfrm>
            <a:off x="641866" y="2285449"/>
            <a:ext cx="4456264" cy="461665"/>
          </a:xfrm>
          <a:prstGeom prst="rect">
            <a:avLst/>
          </a:prstGeom>
          <a:noFill/>
        </p:spPr>
        <p:txBody>
          <a:bodyPr wrap="square" rtlCol="0">
            <a:spAutoFit/>
          </a:bodyPr>
          <a:lstStyle/>
          <a:p>
            <a:r>
              <a:rPr kumimoji="1" lang="ja-JP" altLang="en-US" sz="2400" dirty="0" smtClean="0">
                <a:latin typeface="Avenir Medium"/>
                <a:ea typeface="ヒラギノ丸ゴ Pro W4"/>
              </a:rPr>
              <a:t>マグネター</a:t>
            </a:r>
            <a:r>
              <a:rPr lang="ja-JP" altLang="en-US" sz="2400" dirty="0" smtClean="0">
                <a:latin typeface="Avenir Medium"/>
                <a:ea typeface="ヒラギノ丸ゴ Pro W4"/>
              </a:rPr>
              <a:t>（</a:t>
            </a:r>
            <a:r>
              <a:rPr lang="ja-JP" altLang="en-US" sz="2400" dirty="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en-US" altLang="ja-JP" sz="2400" dirty="0" smtClean="0">
              <a:latin typeface="Avenir Medium"/>
              <a:ea typeface="ヒラギノ丸ゴ Pro W4"/>
            </a:endParaRPr>
          </a:p>
        </p:txBody>
      </p:sp>
      <p:sp>
        <p:nvSpPr>
          <p:cNvPr id="26" name="テキスト ボックス 25"/>
          <p:cNvSpPr txBox="1"/>
          <p:nvPr/>
        </p:nvSpPr>
        <p:spPr>
          <a:xfrm rot="16200000">
            <a:off x="-404574" y="4036127"/>
            <a:ext cx="1723549" cy="461665"/>
          </a:xfrm>
          <a:prstGeom prst="rect">
            <a:avLst/>
          </a:prstGeom>
          <a:noFill/>
        </p:spPr>
        <p:txBody>
          <a:bodyPr wrap="none" rtlCol="0">
            <a:spAutoFit/>
          </a:bodyPr>
          <a:lstStyle/>
          <a:p>
            <a:r>
              <a:rPr kumimoji="1" lang="ja-JP" altLang="en-US" sz="2400" dirty="0" smtClean="0">
                <a:latin typeface="Avenir Medium"/>
                <a:ea typeface="ヒラギノ丸ゴ Pro W4"/>
              </a:rPr>
              <a:t>磁場の強さ</a:t>
            </a:r>
          </a:p>
        </p:txBody>
      </p:sp>
      <p:sp>
        <p:nvSpPr>
          <p:cNvPr id="30" name="テキスト ボックス 29"/>
          <p:cNvSpPr txBox="1"/>
          <p:nvPr/>
        </p:nvSpPr>
        <p:spPr>
          <a:xfrm>
            <a:off x="5634214" y="4340774"/>
            <a:ext cx="3399841"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ja-JP" altLang="en-US" sz="2400" dirty="0" smtClean="0">
                <a:latin typeface="Avenir Medium"/>
                <a:ea typeface="ヒラギノ丸ゴ Pro W4"/>
              </a:rPr>
              <a:t>強磁場パルサー</a:t>
            </a:r>
            <a:endParaRPr kumimoji="1" lang="ja-JP" altLang="en-US" sz="2400" dirty="0" smtClean="0">
              <a:latin typeface="Avenir Medium"/>
              <a:ea typeface="ヒラギノ丸ゴ Pro W4"/>
            </a:endParaRPr>
          </a:p>
        </p:txBody>
      </p:sp>
      <p:sp>
        <p:nvSpPr>
          <p:cNvPr id="18" name="テキスト ボックス 17"/>
          <p:cNvSpPr txBox="1"/>
          <p:nvPr/>
        </p:nvSpPr>
        <p:spPr>
          <a:xfrm>
            <a:off x="341923" y="1190552"/>
            <a:ext cx="8423031" cy="1200328"/>
          </a:xfrm>
          <a:prstGeom prst="rect">
            <a:avLst/>
          </a:prstGeom>
          <a:noFill/>
        </p:spPr>
        <p:txBody>
          <a:bodyPr wrap="square" rtlCol="0">
            <a:spAutoFit/>
          </a:bodyPr>
          <a:lstStyle/>
          <a:p>
            <a:r>
              <a:rPr lang="ja-JP" altLang="en-US" sz="2400" b="1" dirty="0" smtClean="0">
                <a:solidFill>
                  <a:schemeClr val="accent6">
                    <a:lumMod val="75000"/>
                  </a:schemeClr>
                </a:solidFill>
                <a:latin typeface="Avenir Medium"/>
                <a:ea typeface="ヒラギノ丸ゴ Pro W4"/>
              </a:rPr>
              <a:t>・量子臨界磁場</a:t>
            </a:r>
            <a:r>
              <a:rPr lang="en-US" altLang="ja-JP" sz="2400" b="1" dirty="0" smtClean="0">
                <a:solidFill>
                  <a:schemeClr val="accent6">
                    <a:lumMod val="75000"/>
                  </a:schemeClr>
                </a:solidFill>
                <a:latin typeface="Avenir Medium"/>
                <a:ea typeface="ヒラギノ丸ゴ Pro W4"/>
              </a:rPr>
              <a:t> 4.4×10</a:t>
            </a:r>
            <a:r>
              <a:rPr lang="en-US" altLang="ja-JP" sz="2400" b="1" baseline="30000" dirty="0" smtClean="0">
                <a:solidFill>
                  <a:schemeClr val="accent6">
                    <a:lumMod val="75000"/>
                  </a:schemeClr>
                </a:solidFill>
                <a:latin typeface="Avenir Medium"/>
                <a:ea typeface="ヒラギノ丸ゴ Pro W4"/>
              </a:rPr>
              <a:t>13</a:t>
            </a:r>
            <a:r>
              <a:rPr lang="en-US" altLang="ja-JP" sz="2400" b="1" dirty="0" smtClean="0">
                <a:solidFill>
                  <a:schemeClr val="accent6">
                    <a:lumMod val="75000"/>
                  </a:schemeClr>
                </a:solidFill>
                <a:latin typeface="Avenir Medium"/>
                <a:ea typeface="ヒラギノ丸ゴ Pro W4"/>
              </a:rPr>
              <a:t>G</a:t>
            </a:r>
            <a:r>
              <a:rPr lang="ja-JP" altLang="en-US" sz="2400" b="1" dirty="0" smtClean="0">
                <a:solidFill>
                  <a:schemeClr val="accent6">
                    <a:lumMod val="75000"/>
                  </a:schemeClr>
                </a:solidFill>
                <a:latin typeface="Avenir Medium"/>
                <a:ea typeface="ヒラギノ丸ゴ Pro W4"/>
              </a:rPr>
              <a:t>近辺の</a:t>
            </a:r>
            <a:r>
              <a:rPr lang="en-US" altLang="en-US" sz="2400" b="1" dirty="0" smtClean="0">
                <a:solidFill>
                  <a:schemeClr val="accent6">
                    <a:lumMod val="75000"/>
                  </a:schemeClr>
                </a:solidFill>
                <a:latin typeface="Avenir Medium"/>
                <a:ea typeface="ヒラギノ丸ゴ Pro W4"/>
              </a:rPr>
              <a:t>回転駆動型</a:t>
            </a:r>
            <a:r>
              <a:rPr lang="ja-JP" altLang="en-US" sz="2400" b="1" dirty="0" smtClean="0">
                <a:solidFill>
                  <a:schemeClr val="accent6">
                    <a:lumMod val="75000"/>
                  </a:schemeClr>
                </a:solidFill>
                <a:latin typeface="Avenir Medium"/>
                <a:ea typeface="ヒラギノ丸ゴ Pro W4"/>
              </a:rPr>
              <a:t>パルサー</a:t>
            </a:r>
            <a:endParaRPr lang="en-US" altLang="ja-JP" sz="2400" b="1" dirty="0" smtClean="0">
              <a:solidFill>
                <a:schemeClr val="accent6">
                  <a:lumMod val="75000"/>
                </a:schemeClr>
              </a:solidFill>
              <a:latin typeface="Avenir Medium"/>
              <a:ea typeface="ヒラギノ丸ゴ Pro W4"/>
            </a:endParaRPr>
          </a:p>
          <a:p>
            <a:r>
              <a:rPr lang="ja-JP" altLang="en-US" sz="2400" b="1" dirty="0" smtClean="0">
                <a:solidFill>
                  <a:schemeClr val="accent6">
                    <a:lumMod val="75000"/>
                  </a:schemeClr>
                </a:solidFill>
                <a:latin typeface="Avenir Medium"/>
                <a:ea typeface="ヒラギノ丸ゴ Pro W4"/>
                <a:sym typeface="Wingdings"/>
              </a:rPr>
              <a:t>・一般的なパルサーの特徴、かつマグネター的な性質が見受　</a:t>
            </a:r>
            <a:endParaRPr lang="en-US" altLang="ja-JP" sz="2400" b="1" dirty="0" smtClean="0">
              <a:solidFill>
                <a:schemeClr val="accent6">
                  <a:lumMod val="75000"/>
                </a:schemeClr>
              </a:solidFill>
              <a:latin typeface="Avenir Medium"/>
              <a:ea typeface="ヒラギノ丸ゴ Pro W4"/>
              <a:sym typeface="Wingdings"/>
            </a:endParaRPr>
          </a:p>
          <a:p>
            <a:r>
              <a:rPr lang="en-US" altLang="ja-JP" sz="2400" b="1" dirty="0">
                <a:solidFill>
                  <a:schemeClr val="accent6">
                    <a:lumMod val="75000"/>
                  </a:schemeClr>
                </a:solidFill>
                <a:latin typeface="Avenir Medium"/>
                <a:ea typeface="ヒラギノ丸ゴ Pro W4"/>
                <a:sym typeface="Wingdings"/>
              </a:rPr>
              <a:t>　</a:t>
            </a:r>
            <a:r>
              <a:rPr lang="ja-JP" altLang="en-US" sz="2400" b="1" dirty="0" smtClean="0">
                <a:solidFill>
                  <a:schemeClr val="accent6">
                    <a:lumMod val="75000"/>
                  </a:schemeClr>
                </a:solidFill>
                <a:latin typeface="Avenir Medium"/>
                <a:ea typeface="ヒラギノ丸ゴ Pro W4"/>
                <a:sym typeface="Wingdings"/>
              </a:rPr>
              <a:t>けられるものがいる</a:t>
            </a:r>
            <a:r>
              <a:rPr lang="en-US" altLang="ja-JP" sz="1400" b="1" dirty="0" smtClean="0">
                <a:solidFill>
                  <a:schemeClr val="accent6">
                    <a:lumMod val="75000"/>
                  </a:schemeClr>
                </a:solidFill>
                <a:latin typeface="Avenir Medium"/>
                <a:ea typeface="ヒラギノ丸ゴ Pro W4"/>
                <a:sym typeface="Wingdings"/>
              </a:rPr>
              <a:t>※</a:t>
            </a:r>
            <a:r>
              <a:rPr lang="ja-JP" altLang="en-US" sz="1400" b="1" dirty="0" smtClean="0">
                <a:solidFill>
                  <a:schemeClr val="accent6">
                    <a:lumMod val="75000"/>
                  </a:schemeClr>
                </a:solidFill>
                <a:latin typeface="Avenir Medium"/>
                <a:ea typeface="ヒラギノ丸ゴ Pro W4"/>
                <a:sym typeface="Wingdings"/>
              </a:rPr>
              <a:t>明確な磁場の定義はなし</a:t>
            </a:r>
            <a:endParaRPr lang="en-US" altLang="ja-JP" sz="1400" b="1" dirty="0" smtClean="0">
              <a:solidFill>
                <a:schemeClr val="accent6">
                  <a:lumMod val="75000"/>
                </a:schemeClr>
              </a:solidFill>
              <a:latin typeface="Avenir Medium"/>
              <a:ea typeface="ヒラギノ丸ゴ Pro W4"/>
              <a:sym typeface="Wingdings"/>
            </a:endParaRPr>
          </a:p>
        </p:txBody>
      </p:sp>
      <p:sp>
        <p:nvSpPr>
          <p:cNvPr id="19" name="テキスト ボックス 18"/>
          <p:cNvSpPr txBox="1"/>
          <p:nvPr/>
        </p:nvSpPr>
        <p:spPr>
          <a:xfrm>
            <a:off x="631866" y="6271799"/>
            <a:ext cx="5301574" cy="461665"/>
          </a:xfrm>
          <a:prstGeom prst="rect">
            <a:avLst/>
          </a:prstGeom>
          <a:noFill/>
        </p:spPr>
        <p:txBody>
          <a:bodyPr wrap="square" rtlCol="0">
            <a:spAutoFit/>
          </a:bodyPr>
          <a:lstStyle/>
          <a:p>
            <a:r>
              <a:rPr lang="ja-JP" altLang="en-US" sz="2400" dirty="0" smtClean="0">
                <a:latin typeface="Avenir Medium"/>
                <a:ea typeface="ヒラギノ丸ゴ Pro W4"/>
              </a:rPr>
              <a:t>回転駆動型パルサー（</a:t>
            </a:r>
            <a:r>
              <a:rPr lang="ja-JP" altLang="en-US" sz="2400" dirty="0">
                <a:latin typeface="Avenir Medium"/>
                <a:ea typeface="ヒラギノ丸ゴ Pro W4"/>
              </a:rPr>
              <a:t>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12</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ja-JP" altLang="en-US" sz="2400" dirty="0" smtClean="0">
              <a:latin typeface="Avenir Medium"/>
              <a:ea typeface="ヒラギノ丸ゴ Pro W4"/>
            </a:endParaRPr>
          </a:p>
        </p:txBody>
      </p:sp>
      <p:sp>
        <p:nvSpPr>
          <p:cNvPr id="20" name="右中かっこ 19"/>
          <p:cNvSpPr/>
          <p:nvPr/>
        </p:nvSpPr>
        <p:spPr>
          <a:xfrm>
            <a:off x="5101438" y="2409966"/>
            <a:ext cx="383890" cy="4293017"/>
          </a:xfrm>
          <a:prstGeom prst="rightBrace">
            <a:avLst>
              <a:gd name="adj1" fmla="val 3040"/>
              <a:gd name="adj2" fmla="val 27331"/>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1" name="直線矢印コネクタ 30"/>
          <p:cNvCxnSpPr>
            <a:endCxn id="30" idx="1"/>
          </p:cNvCxnSpPr>
          <p:nvPr/>
        </p:nvCxnSpPr>
        <p:spPr>
          <a:xfrm>
            <a:off x="5220521" y="4568303"/>
            <a:ext cx="413693" cy="3304"/>
          </a:xfrm>
          <a:prstGeom prst="straightConnector1">
            <a:avLst/>
          </a:prstGeom>
          <a:ln w="57150" cmpd="sng">
            <a:solidFill>
              <a:schemeClr val="accent6"/>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5388959" y="3761080"/>
            <a:ext cx="3897281" cy="369332"/>
          </a:xfrm>
          <a:prstGeom prst="rect">
            <a:avLst/>
          </a:prstGeom>
          <a:noFill/>
        </p:spPr>
        <p:txBody>
          <a:bodyPr wrap="square" rtlCol="0">
            <a:spAutoFit/>
          </a:bodyPr>
          <a:lstStyle/>
          <a:p>
            <a:r>
              <a:rPr lang="en-US" altLang="ja-JP" dirty="0">
                <a:latin typeface="Avenir Medium"/>
                <a:ea typeface="ヒラギノ丸ゴ Pro W4"/>
              </a:rPr>
              <a:t>Thompson &amp; Duncan </a:t>
            </a:r>
            <a:r>
              <a:rPr lang="en-US" altLang="ja-JP" dirty="0" smtClean="0">
                <a:latin typeface="Avenir Medium"/>
                <a:ea typeface="ヒラギノ丸ゴ Pro W4"/>
              </a:rPr>
              <a:t>(199</a:t>
            </a:r>
            <a:r>
              <a:rPr lang="en-US" altLang="ja-JP" dirty="0">
                <a:latin typeface="Avenir Medium"/>
                <a:ea typeface="ヒラギノ丸ゴ Pro W4"/>
              </a:rPr>
              <a:t>5</a:t>
            </a:r>
            <a:r>
              <a:rPr lang="en-US" altLang="ja-JP" dirty="0" smtClean="0">
                <a:latin typeface="Avenir Medium"/>
                <a:ea typeface="ヒラギノ丸ゴ Pro W4"/>
              </a:rPr>
              <a:t>, 1996) </a:t>
            </a:r>
          </a:p>
        </p:txBody>
      </p:sp>
    </p:spTree>
    <p:extLst>
      <p:ext uri="{BB962C8B-B14F-4D97-AF65-F5344CB8AC3E}">
        <p14:creationId xmlns:p14="http://schemas.microsoft.com/office/powerpoint/2010/main" val="26755356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388960" y="2440447"/>
            <a:ext cx="3645095" cy="830997"/>
          </a:xfrm>
          <a:prstGeom prst="rect">
            <a:avLst/>
          </a:prstGeom>
          <a:noFill/>
        </p:spPr>
        <p:txBody>
          <a:bodyPr wrap="none" rtlCol="0">
            <a:spAutoFit/>
          </a:bodyPr>
          <a:lstStyle/>
          <a:p>
            <a:r>
              <a:rPr lang="ja-JP" altLang="en-US" sz="2400" dirty="0" smtClean="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で説明</a:t>
            </a:r>
            <a:endParaRPr lang="en-US" altLang="ja-JP" sz="2400" dirty="0" smtClean="0">
              <a:latin typeface="Avenir Medium"/>
              <a:ea typeface="ヒラギノ丸ゴ Pro W4"/>
            </a:endParaRPr>
          </a:p>
          <a:p>
            <a:r>
              <a:rPr lang="en-US" altLang="ja-JP" sz="2400" dirty="0" smtClean="0">
                <a:latin typeface="Avenir Medium"/>
                <a:ea typeface="ヒラギノ丸ゴ Pro W4"/>
              </a:rPr>
              <a:t>(</a:t>
            </a:r>
            <a:r>
              <a:rPr lang="ja-JP" altLang="en-US" sz="2400" dirty="0">
                <a:latin typeface="Avenir Medium"/>
                <a:ea typeface="ヒラギノ丸ゴ Pro W4"/>
              </a:rPr>
              <a:t>量子臨界磁場</a:t>
            </a:r>
            <a:r>
              <a:rPr lang="en-US" altLang="ja-JP" sz="2400" dirty="0">
                <a:latin typeface="Avenir Medium"/>
                <a:ea typeface="ヒラギノ丸ゴ Pro W4"/>
              </a:rPr>
              <a:t>4.4×</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a:t>
            </a:r>
            <a:r>
              <a:rPr lang="en-US" altLang="ja-JP" sz="2400" dirty="0" smtClean="0">
                <a:latin typeface="Avenir Medium"/>
                <a:ea typeface="ヒラギノ丸ゴ Pro W4"/>
              </a:rPr>
              <a:t>G)</a:t>
            </a:r>
          </a:p>
        </p:txBody>
      </p:sp>
      <p:sp>
        <p:nvSpPr>
          <p:cNvPr id="11" name="テキスト ボックス 10"/>
          <p:cNvSpPr txBox="1"/>
          <p:nvPr/>
        </p:nvSpPr>
        <p:spPr>
          <a:xfrm>
            <a:off x="5424368" y="3271444"/>
            <a:ext cx="326243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smtClean="0">
                <a:latin typeface="Avenir Medium"/>
                <a:ea typeface="ヒラギノ丸ゴ Pro W4"/>
              </a:rPr>
              <a:t>磁場のエネルギー散逸</a:t>
            </a:r>
          </a:p>
        </p:txBody>
      </p:sp>
      <p:sp>
        <p:nvSpPr>
          <p:cNvPr id="62" name="左矢印 61"/>
          <p:cNvSpPr/>
          <p:nvPr/>
        </p:nvSpPr>
        <p:spPr>
          <a:xfrm rot="16200000" flipH="1">
            <a:off x="-1895056" y="3914912"/>
            <a:ext cx="4704512" cy="755913"/>
          </a:xfrm>
          <a:prstGeom prst="leftArrow">
            <a:avLst>
              <a:gd name="adj1" fmla="val 50000"/>
              <a:gd name="adj2" fmla="val 57823"/>
            </a:avLst>
          </a:prstGeom>
          <a:gradFill>
            <a:gsLst>
              <a:gs pos="0">
                <a:srgbClr val="FF0000"/>
              </a:gs>
              <a:gs pos="35000">
                <a:srgbClr val="FF6600"/>
              </a:gs>
              <a:gs pos="68000">
                <a:srgbClr val="CC66FF"/>
              </a:gs>
              <a:gs pos="9200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49218" y="4744466"/>
            <a:ext cx="3557300" cy="1692771"/>
          </a:xfrm>
          <a:prstGeom prst="rect">
            <a:avLst/>
          </a:prstGeom>
          <a:noFill/>
        </p:spPr>
        <p:txBody>
          <a:bodyPr wrap="none" rtlCol="0">
            <a:spAutoFit/>
          </a:bodyPr>
          <a:lstStyle/>
          <a:p>
            <a:r>
              <a:rPr lang="ja-JP" altLang="en-US" sz="2400" dirty="0" smtClean="0">
                <a:solidFill>
                  <a:srgbClr val="C3260C"/>
                </a:solidFill>
                <a:latin typeface="Avenir Medium"/>
                <a:ea typeface="ヒラギノ丸ゴ Pro W4"/>
              </a:rPr>
              <a:t>・</a:t>
            </a:r>
            <a:r>
              <a:rPr lang="en-US" altLang="ja-JP" sz="2400" dirty="0">
                <a:solidFill>
                  <a:srgbClr val="C3260C"/>
                </a:solidFill>
                <a:latin typeface="Avenir Medium"/>
                <a:ea typeface="ヒラギノ丸ゴ Pro W4"/>
              </a:rPr>
              <a:t>PSR</a:t>
            </a:r>
            <a:r>
              <a:rPr lang="ja-JP" altLang="en-US" sz="2400" dirty="0">
                <a:solidFill>
                  <a:srgbClr val="C3260C"/>
                </a:solidFill>
                <a:latin typeface="Avenir Medium"/>
                <a:ea typeface="ヒラギノ丸ゴ Pro W4"/>
              </a:rPr>
              <a:t>よりも高い</a:t>
            </a:r>
            <a:r>
              <a:rPr lang="en-US" altLang="ja-JP" sz="2400" i="1" dirty="0" smtClean="0">
                <a:solidFill>
                  <a:srgbClr val="C3260C"/>
                </a:solidFill>
                <a:latin typeface="Avenir Medium"/>
                <a:ea typeface="ヒラギノ丸ゴ Pro W4"/>
              </a:rPr>
              <a:t>L</a:t>
            </a:r>
            <a:r>
              <a:rPr lang="en-US" altLang="ja-JP" sz="2400" baseline="-25000" dirty="0" smtClean="0">
                <a:solidFill>
                  <a:srgbClr val="C3260C"/>
                </a:solidFill>
                <a:latin typeface="Avenir Medium"/>
                <a:ea typeface="ヒラギノ丸ゴ Pro W4"/>
              </a:rPr>
              <a:t>x</a:t>
            </a:r>
            <a:br>
              <a:rPr lang="en-US" altLang="ja-JP" sz="2400" baseline="-25000" dirty="0" smtClean="0">
                <a:solidFill>
                  <a:srgbClr val="C3260C"/>
                </a:solidFill>
                <a:latin typeface="Avenir Medium"/>
                <a:ea typeface="ヒラギノ丸ゴ Pro W4"/>
              </a:rPr>
            </a:br>
            <a:r>
              <a:rPr lang="ja-JP" altLang="ja-JP" sz="1400" dirty="0">
                <a:solidFill>
                  <a:schemeClr val="accent6">
                    <a:lumMod val="60000"/>
                    <a:lumOff val="40000"/>
                  </a:schemeClr>
                </a:solidFill>
                <a:latin typeface="Avenir Medium"/>
                <a:ea typeface="ヒラギノ丸ゴ Pro W4"/>
              </a:rPr>
              <a:t>　</a:t>
            </a:r>
            <a:r>
              <a:rPr lang="en-US" altLang="en-US" sz="1400" dirty="0">
                <a:solidFill>
                  <a:schemeClr val="accent6">
                    <a:lumMod val="60000"/>
                    <a:lumOff val="40000"/>
                  </a:schemeClr>
                </a:solidFill>
                <a:latin typeface="Avenir Medium"/>
                <a:ea typeface="ヒラギノ丸ゴ Pro W4"/>
              </a:rPr>
              <a:t>  </a:t>
            </a:r>
            <a:r>
              <a:rPr lang="sk-SK" altLang="ja-JP" sz="1400" dirty="0">
                <a:solidFill>
                  <a:schemeClr val="accent6">
                    <a:lumMod val="60000"/>
                    <a:lumOff val="40000"/>
                  </a:schemeClr>
                </a:solidFill>
                <a:latin typeface="Avenir Medium"/>
                <a:ea typeface="ヒラギノ丸ゴ Pro W4"/>
              </a:rPr>
              <a:t>PSR J0726−2612, PSR J1718−</a:t>
            </a:r>
            <a:r>
              <a:rPr lang="sk-SK" altLang="ja-JP" sz="1400" dirty="0" smtClean="0">
                <a:solidFill>
                  <a:schemeClr val="accent6">
                    <a:lumMod val="60000"/>
                    <a:lumOff val="40000"/>
                  </a:schemeClr>
                </a:solidFill>
                <a:latin typeface="Avenir Medium"/>
                <a:ea typeface="ヒラギノ丸ゴ Pro W4"/>
              </a:rPr>
              <a:t>3718, </a:t>
            </a:r>
            <a:br>
              <a:rPr lang="sk-SK" altLang="ja-JP" sz="1400" dirty="0" smtClean="0">
                <a:solidFill>
                  <a:schemeClr val="accent6">
                    <a:lumMod val="60000"/>
                    <a:lumOff val="40000"/>
                  </a:schemeClr>
                </a:solidFill>
                <a:latin typeface="Avenir Medium"/>
                <a:ea typeface="ヒラギノ丸ゴ Pro W4"/>
              </a:rPr>
            </a:br>
            <a:r>
              <a:rPr lang="ja-JP" altLang="en-US" sz="1400" dirty="0" smtClean="0">
                <a:solidFill>
                  <a:schemeClr val="accent6">
                    <a:lumMod val="60000"/>
                    <a:lumOff val="40000"/>
                  </a:schemeClr>
                </a:solidFill>
                <a:latin typeface="Avenir Medium"/>
                <a:ea typeface="ヒラギノ丸ゴ Pro W4"/>
              </a:rPr>
              <a:t>      </a:t>
            </a:r>
            <a:r>
              <a:rPr lang="sk-SK" altLang="ja-JP" sz="1400" dirty="0" smtClean="0">
                <a:solidFill>
                  <a:schemeClr val="accent6">
                    <a:lumMod val="60000"/>
                    <a:lumOff val="40000"/>
                  </a:schemeClr>
                </a:solidFill>
                <a:latin typeface="Avenir Medium"/>
                <a:ea typeface="ヒラギノ丸ゴ Pro W4"/>
              </a:rPr>
              <a:t>PSR </a:t>
            </a:r>
            <a:r>
              <a:rPr lang="sk-SK" altLang="ja-JP" sz="1400" dirty="0">
                <a:solidFill>
                  <a:schemeClr val="accent6">
                    <a:lumMod val="60000"/>
                    <a:lumOff val="40000"/>
                  </a:schemeClr>
                </a:solidFill>
                <a:latin typeface="Avenir Medium"/>
                <a:ea typeface="ヒラギノ丸ゴ Pro W4"/>
              </a:rPr>
              <a:t>J1819−1458. </a:t>
            </a:r>
          </a:p>
          <a:p>
            <a:r>
              <a:rPr lang="ja-JP" altLang="en-US" sz="2400" dirty="0" smtClean="0">
                <a:solidFill>
                  <a:srgbClr val="C3260C"/>
                </a:solidFill>
                <a:latin typeface="Avenir Medium"/>
                <a:ea typeface="ヒラギノ丸ゴ Pro W4"/>
              </a:rPr>
              <a:t>・バースト現象</a:t>
            </a:r>
            <a:endParaRPr lang="en-US" altLang="ja-JP" sz="1400" dirty="0" smtClean="0">
              <a:solidFill>
                <a:srgbClr val="C3260C"/>
              </a:solidFill>
              <a:latin typeface="Avenir Medium"/>
              <a:ea typeface="ヒラギノ丸ゴ Pro W4"/>
            </a:endParaRPr>
          </a:p>
          <a:p>
            <a:r>
              <a:rPr lang="ja-JP" altLang="ja-JP" sz="1400" dirty="0">
                <a:solidFill>
                  <a:srgbClr val="F78D7C"/>
                </a:solidFill>
                <a:latin typeface="Avenir Medium"/>
                <a:ea typeface="ヒラギノ丸ゴ Pro W4"/>
              </a:rPr>
              <a:t>　</a:t>
            </a:r>
            <a:r>
              <a:rPr lang="en-US" altLang="en-US" sz="1400" dirty="0">
                <a:solidFill>
                  <a:srgbClr val="F78D7C"/>
                </a:solidFill>
                <a:latin typeface="Avenir Medium"/>
                <a:ea typeface="ヒラギノ丸ゴ Pro W4"/>
              </a:rPr>
              <a:t>  </a:t>
            </a:r>
            <a:r>
              <a:rPr lang="en-US" altLang="ja-JP" sz="1400" dirty="0">
                <a:solidFill>
                  <a:srgbClr val="F78D7C"/>
                </a:solidFill>
                <a:latin typeface="Avenir Medium"/>
                <a:ea typeface="ヒラギノ丸ゴ Pro W4"/>
              </a:rPr>
              <a:t>PSR </a:t>
            </a:r>
            <a:r>
              <a:rPr lang="en-US" altLang="ja-JP" sz="1400" dirty="0" smtClean="0">
                <a:solidFill>
                  <a:srgbClr val="F78D7C"/>
                </a:solidFill>
                <a:latin typeface="Avenir Medium"/>
                <a:ea typeface="ヒラギノ丸ゴ Pro W4"/>
              </a:rPr>
              <a:t>J1846−0258 </a:t>
            </a:r>
            <a:r>
              <a:rPr lang="en-US" altLang="ja-JP" sz="1400" dirty="0">
                <a:solidFill>
                  <a:srgbClr val="F78D7C"/>
                </a:solidFill>
                <a:latin typeface="Avenir Medium"/>
                <a:ea typeface="ヒラギノ丸ゴ Pro W4"/>
              </a:rPr>
              <a:t>~</a:t>
            </a:r>
            <a:r>
              <a:rPr lang="en-US" altLang="ja-JP" sz="1400" dirty="0" smtClean="0">
                <a:solidFill>
                  <a:srgbClr val="F78D7C"/>
                </a:solidFill>
                <a:latin typeface="Avenir Medium"/>
                <a:ea typeface="ヒラギノ丸ゴ Pro W4"/>
              </a:rPr>
              <a:t>4.8×</a:t>
            </a:r>
            <a:r>
              <a:rPr lang="en-US" altLang="ja-JP" sz="1400" dirty="0">
                <a:solidFill>
                  <a:srgbClr val="F78D7C"/>
                </a:solidFill>
                <a:latin typeface="Avenir Medium"/>
                <a:ea typeface="ヒラギノ丸ゴ Pro W4"/>
              </a:rPr>
              <a:t>10</a:t>
            </a:r>
            <a:r>
              <a:rPr lang="en-US" altLang="ja-JP" sz="1400" baseline="30000" dirty="0">
                <a:solidFill>
                  <a:srgbClr val="F78D7C"/>
                </a:solidFill>
                <a:latin typeface="Avenir Medium"/>
                <a:ea typeface="ヒラギノ丸ゴ Pro W4"/>
              </a:rPr>
              <a:t>13</a:t>
            </a:r>
            <a:r>
              <a:rPr lang="en-US" altLang="ja-JP" sz="1400" dirty="0">
                <a:solidFill>
                  <a:srgbClr val="F78D7C"/>
                </a:solidFill>
                <a:latin typeface="Avenir Medium"/>
                <a:ea typeface="ヒラギノ丸ゴ Pro W4"/>
              </a:rPr>
              <a:t>G in </a:t>
            </a:r>
            <a:r>
              <a:rPr lang="en-US" altLang="ja-JP" sz="1400" dirty="0" smtClean="0">
                <a:solidFill>
                  <a:srgbClr val="F78D7C"/>
                </a:solidFill>
                <a:latin typeface="Avenir Medium"/>
                <a:ea typeface="ヒラギノ丸ゴ Pro W4"/>
              </a:rPr>
              <a:t>2006, </a:t>
            </a:r>
          </a:p>
          <a:p>
            <a:r>
              <a:rPr lang="en-US" altLang="ja-JP" sz="1400" dirty="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    </a:t>
            </a:r>
            <a:r>
              <a:rPr lang="ja-JP" altLang="en-US" sz="1400" dirty="0" smtClean="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PSR J1119−6127 ~4.1×10</a:t>
            </a:r>
            <a:r>
              <a:rPr lang="en-US" altLang="ja-JP" sz="1400" baseline="30000" dirty="0" smtClean="0">
                <a:solidFill>
                  <a:srgbClr val="F78D7C"/>
                </a:solidFill>
                <a:latin typeface="Avenir Medium"/>
                <a:ea typeface="ヒラギノ丸ゴ Pro W4"/>
              </a:rPr>
              <a:t>13</a:t>
            </a:r>
            <a:r>
              <a:rPr lang="en-US" altLang="ja-JP" sz="1400" dirty="0" smtClean="0">
                <a:solidFill>
                  <a:srgbClr val="F78D7C"/>
                </a:solidFill>
                <a:latin typeface="Avenir Medium"/>
                <a:ea typeface="ヒラギノ丸ゴ Pro W4"/>
              </a:rPr>
              <a:t>G</a:t>
            </a:r>
            <a:r>
              <a:rPr lang="en-US" altLang="ja-JP" sz="1400" dirty="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in 2016</a:t>
            </a:r>
          </a:p>
        </p:txBody>
      </p:sp>
      <p:sp>
        <p:nvSpPr>
          <p:cNvPr id="24" name="テキスト ボックス 23"/>
          <p:cNvSpPr txBox="1"/>
          <p:nvPr/>
        </p:nvSpPr>
        <p:spPr>
          <a:xfrm>
            <a:off x="641867" y="2747114"/>
            <a:ext cx="3837963" cy="1569660"/>
          </a:xfrm>
          <a:prstGeom prst="rect">
            <a:avLst/>
          </a:prstGeom>
          <a:noFill/>
        </p:spPr>
        <p:txBody>
          <a:bodyPr wrap="none" rtlCol="0">
            <a:spAutoFit/>
          </a:bodyPr>
          <a:lstStyle/>
          <a:p>
            <a:r>
              <a:rPr lang="en-US" altLang="ja-JP" sz="2400" dirty="0">
                <a:latin typeface="Avenir Medium"/>
                <a:ea typeface="ヒラギノ丸ゴ Pro W4"/>
              </a:rPr>
              <a:t>	</a:t>
            </a:r>
            <a:r>
              <a:rPr lang="ja-JP" altLang="en-US" sz="2400" dirty="0" smtClean="0">
                <a:latin typeface="Avenir Medium"/>
                <a:ea typeface="ヒラギノ丸ゴ Pro W4"/>
              </a:rPr>
              <a:t>・時間変動性（</a:t>
            </a:r>
            <a:r>
              <a:rPr lang="en-US" altLang="ja-JP" sz="2400" dirty="0" smtClean="0">
                <a:latin typeface="Avenir Medium"/>
                <a:ea typeface="ヒラギノ丸ゴ Pro W4"/>
              </a:rPr>
              <a:t>Burst</a:t>
            </a:r>
            <a:r>
              <a:rPr lang="ja-JP" altLang="en-US" sz="2400" dirty="0" smtClean="0">
                <a:latin typeface="Avenir Medium"/>
                <a:ea typeface="ヒラギノ丸ゴ Pro W4"/>
              </a:rPr>
              <a:t>）</a:t>
            </a:r>
            <a:endParaRPr lang="en-US" altLang="ja-JP" sz="2400" dirty="0" smtClean="0">
              <a:latin typeface="Avenir Medium"/>
              <a:ea typeface="ヒラギノ丸ゴ Pro W4"/>
            </a:endParaRPr>
          </a:p>
          <a:p>
            <a:r>
              <a:rPr kumimoji="1" lang="en-US" altLang="ja-JP" sz="2400" dirty="0">
                <a:latin typeface="Avenir Medium"/>
                <a:ea typeface="ヒラギノ丸ゴ Pro W4"/>
              </a:rPr>
              <a:t>	</a:t>
            </a:r>
            <a:r>
              <a:rPr kumimoji="1" lang="ja-JP" altLang="en-US" sz="2400" dirty="0" smtClean="0">
                <a:latin typeface="Avenir Medium"/>
                <a:ea typeface="ヒラギノ丸ゴ Pro W4"/>
              </a:rPr>
              <a:t>・温度が高い</a:t>
            </a:r>
            <a:r>
              <a:rPr lang="ja-JP" altLang="en-US" sz="2400" dirty="0" smtClean="0">
                <a:latin typeface="Avenir Medium"/>
                <a:ea typeface="ヒラギノ丸ゴ Pro W4"/>
              </a:rPr>
              <a:t>熱的放射</a:t>
            </a:r>
            <a:endParaRPr lang="en-US" altLang="ja-JP" sz="2400" dirty="0" smtClean="0">
              <a:latin typeface="Avenir Medium"/>
              <a:ea typeface="ヒラギノ丸ゴ Pro W4"/>
            </a:endParaRPr>
          </a:p>
          <a:p>
            <a:r>
              <a:rPr lang="en-US" altLang="ja-JP" sz="2400" dirty="0" smtClean="0">
                <a:latin typeface="Avenir Medium"/>
                <a:ea typeface="ヒラギノ丸ゴ Pro W4"/>
              </a:rPr>
              <a:t>	</a:t>
            </a:r>
            <a:r>
              <a:rPr lang="ja-JP" altLang="en-US" sz="2400" dirty="0" smtClean="0">
                <a:latin typeface="Avenir Medium"/>
                <a:ea typeface="ヒラギノ丸ゴ Pro W4"/>
              </a:rPr>
              <a:t>・大きい</a:t>
            </a:r>
            <a:r>
              <a:rPr lang="en-US" altLang="ja-JP" sz="2400" i="1" dirty="0" smtClean="0">
                <a:latin typeface="Avenir Medium"/>
                <a:ea typeface="ヒラギノ丸ゴ Pro W4"/>
              </a:rPr>
              <a:t>P</a:t>
            </a:r>
            <a:endParaRPr lang="en-US" altLang="ja-JP" sz="2400" baseline="-25000" dirty="0" smtClean="0">
              <a:latin typeface="Avenir Medium"/>
              <a:ea typeface="ヒラギノ丸ゴ Pro W4"/>
            </a:endParaRPr>
          </a:p>
          <a:p>
            <a:r>
              <a:rPr kumimoji="1" lang="ja-JP" altLang="ja-JP" sz="2400" dirty="0">
                <a:latin typeface="Avenir Medium"/>
                <a:ea typeface="ヒラギノ丸ゴ Pro W4"/>
              </a:rPr>
              <a:t>　</a:t>
            </a:r>
            <a:r>
              <a:rPr kumimoji="1"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PSR</a:t>
            </a:r>
            <a:r>
              <a:rPr lang="ja-JP" altLang="en-US" sz="2400" dirty="0" smtClean="0">
                <a:latin typeface="Avenir Medium"/>
                <a:ea typeface="ヒラギノ丸ゴ Pro W4"/>
              </a:rPr>
              <a:t>よりも高い</a:t>
            </a:r>
            <a:r>
              <a:rPr lang="en-US" altLang="ja-JP" sz="2400" i="1" dirty="0" smtClean="0">
                <a:latin typeface="Avenir Medium"/>
                <a:ea typeface="ヒラギノ丸ゴ Pro W4"/>
              </a:rPr>
              <a:t>L</a:t>
            </a:r>
            <a:r>
              <a:rPr lang="en-US" altLang="ja-JP" sz="2400" baseline="-25000" dirty="0" smtClean="0">
                <a:latin typeface="Avenir Medium"/>
                <a:ea typeface="ヒラギノ丸ゴ Pro W4"/>
              </a:rPr>
              <a:t>x</a:t>
            </a:r>
            <a:endParaRPr kumimoji="1" lang="ja-JP" altLang="en-US" sz="2400" baseline="-25000" dirty="0" smtClean="0">
              <a:latin typeface="Avenir Medium"/>
              <a:ea typeface="ヒラギノ丸ゴ Pro W4"/>
            </a:endParaRPr>
          </a:p>
        </p:txBody>
      </p:sp>
      <p:sp>
        <p:nvSpPr>
          <p:cNvPr id="25" name="テキスト ボックス 24"/>
          <p:cNvSpPr txBox="1"/>
          <p:nvPr/>
        </p:nvSpPr>
        <p:spPr>
          <a:xfrm>
            <a:off x="641866" y="2285449"/>
            <a:ext cx="4456264" cy="461665"/>
          </a:xfrm>
          <a:prstGeom prst="rect">
            <a:avLst/>
          </a:prstGeom>
          <a:noFill/>
        </p:spPr>
        <p:txBody>
          <a:bodyPr wrap="square" rtlCol="0">
            <a:spAutoFit/>
          </a:bodyPr>
          <a:lstStyle/>
          <a:p>
            <a:r>
              <a:rPr kumimoji="1" lang="ja-JP" altLang="en-US" sz="2400" dirty="0" smtClean="0">
                <a:latin typeface="Avenir Medium"/>
                <a:ea typeface="ヒラギノ丸ゴ Pro W4"/>
              </a:rPr>
              <a:t>マグネター</a:t>
            </a:r>
            <a:r>
              <a:rPr lang="ja-JP" altLang="en-US" sz="2400" dirty="0" smtClean="0">
                <a:latin typeface="Avenir Medium"/>
                <a:ea typeface="ヒラギノ丸ゴ Pro W4"/>
              </a:rPr>
              <a:t>（</a:t>
            </a:r>
            <a:r>
              <a:rPr lang="ja-JP" altLang="en-US" sz="2400" dirty="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en-US" altLang="ja-JP" sz="2400" dirty="0" smtClean="0">
              <a:latin typeface="Avenir Medium"/>
              <a:ea typeface="ヒラギノ丸ゴ Pro W4"/>
            </a:endParaRPr>
          </a:p>
        </p:txBody>
      </p:sp>
      <p:sp>
        <p:nvSpPr>
          <p:cNvPr id="26" name="テキスト ボックス 25"/>
          <p:cNvSpPr txBox="1"/>
          <p:nvPr/>
        </p:nvSpPr>
        <p:spPr>
          <a:xfrm rot="16200000">
            <a:off x="-404574" y="4036127"/>
            <a:ext cx="1723549" cy="461665"/>
          </a:xfrm>
          <a:prstGeom prst="rect">
            <a:avLst/>
          </a:prstGeom>
          <a:noFill/>
        </p:spPr>
        <p:txBody>
          <a:bodyPr wrap="none" rtlCol="0">
            <a:spAutoFit/>
          </a:bodyPr>
          <a:lstStyle/>
          <a:p>
            <a:r>
              <a:rPr kumimoji="1" lang="ja-JP" altLang="en-US" sz="2400" dirty="0" smtClean="0">
                <a:latin typeface="Avenir Medium"/>
                <a:ea typeface="ヒラギノ丸ゴ Pro W4"/>
              </a:rPr>
              <a:t>磁場の強さ</a:t>
            </a:r>
          </a:p>
        </p:txBody>
      </p:sp>
      <p:sp>
        <p:nvSpPr>
          <p:cNvPr id="28" name="テキスト ボックス 27"/>
          <p:cNvSpPr txBox="1"/>
          <p:nvPr/>
        </p:nvSpPr>
        <p:spPr>
          <a:xfrm>
            <a:off x="734167" y="4337470"/>
            <a:ext cx="4399768"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400" dirty="0" smtClean="0">
                <a:latin typeface="Avenir Medium"/>
                <a:ea typeface="ヒラギノ丸ゴ Pro W4"/>
              </a:rPr>
              <a:t>10</a:t>
            </a:r>
            <a:r>
              <a:rPr lang="ja-JP" altLang="ja-JP" sz="2400" baseline="30000" dirty="0" smtClean="0">
                <a:latin typeface="Avenir Medium"/>
                <a:ea typeface="ヒラギノ丸ゴ Pro W4"/>
              </a:rPr>
              <a:t>1</a:t>
            </a:r>
            <a:r>
              <a:rPr lang="en-US" altLang="ja-JP" sz="2400" baseline="30000" dirty="0" smtClean="0">
                <a:latin typeface="Avenir Medium"/>
                <a:ea typeface="ヒラギノ丸ゴ Pro W4"/>
              </a:rPr>
              <a:t>3</a:t>
            </a:r>
            <a:r>
              <a:rPr kumimoji="1" lang="en-US" altLang="ja-JP" sz="2400" dirty="0" smtClean="0">
                <a:latin typeface="Avenir Medium"/>
                <a:ea typeface="ヒラギノ丸ゴ Pro W4"/>
              </a:rPr>
              <a:t>G</a:t>
            </a:r>
            <a:r>
              <a:rPr kumimoji="1" lang="ja-JP" altLang="en-US" sz="2400" dirty="0" smtClean="0">
                <a:latin typeface="Avenir Medium"/>
                <a:ea typeface="ヒラギノ丸ゴ Pro W4"/>
              </a:rPr>
              <a:t>付近</a:t>
            </a:r>
            <a:r>
              <a:rPr lang="ja-JP" altLang="en-US" sz="2400" dirty="0" smtClean="0">
                <a:latin typeface="Avenir Medium"/>
                <a:ea typeface="ヒラギノ丸ゴ Pro W4"/>
              </a:rPr>
              <a:t>回転駆動</a:t>
            </a:r>
            <a:r>
              <a:rPr kumimoji="1" lang="ja-JP" altLang="en-US" sz="2400" dirty="0" smtClean="0">
                <a:latin typeface="Avenir Medium"/>
                <a:ea typeface="ヒラギノ丸ゴ Pro W4"/>
              </a:rPr>
              <a:t>でも・・・</a:t>
            </a:r>
          </a:p>
        </p:txBody>
      </p:sp>
      <p:sp>
        <p:nvSpPr>
          <p:cNvPr id="33" name="テキスト ボックス 32"/>
          <p:cNvSpPr txBox="1"/>
          <p:nvPr/>
        </p:nvSpPr>
        <p:spPr>
          <a:xfrm>
            <a:off x="5634214" y="4340774"/>
            <a:ext cx="3399841"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ja-JP" altLang="en-US" sz="2400" dirty="0" smtClean="0">
                <a:latin typeface="Avenir Medium"/>
                <a:ea typeface="ヒラギノ丸ゴ Pro W4"/>
              </a:rPr>
              <a:t>強磁場パルサー</a:t>
            </a:r>
            <a:endParaRPr kumimoji="1" lang="ja-JP" altLang="en-US" sz="2400" dirty="0" smtClean="0">
              <a:latin typeface="Avenir Medium"/>
              <a:ea typeface="ヒラギノ丸ゴ Pro W4"/>
            </a:endParaRPr>
          </a:p>
        </p:txBody>
      </p:sp>
      <p:sp>
        <p:nvSpPr>
          <p:cNvPr id="36" name="テキスト ボックス 35"/>
          <p:cNvSpPr txBox="1"/>
          <p:nvPr/>
        </p:nvSpPr>
        <p:spPr>
          <a:xfrm>
            <a:off x="5634214" y="4918140"/>
            <a:ext cx="3399841" cy="1200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2400" dirty="0" smtClean="0">
                <a:latin typeface="Avenir Medium"/>
                <a:ea typeface="ヒラギノ丸ゴ Pro W4"/>
              </a:rPr>
              <a:t>中性子星の磁場構造とその影響を知る上で重要な天体</a:t>
            </a:r>
            <a:endParaRPr lang="en-US" altLang="ja-JP" sz="2400" dirty="0" smtClean="0">
              <a:latin typeface="Avenir Medium"/>
              <a:ea typeface="ヒラギノ丸ゴ Pro W4"/>
            </a:endParaRPr>
          </a:p>
        </p:txBody>
      </p:sp>
      <p:sp>
        <p:nvSpPr>
          <p:cNvPr id="19" name="テキスト ボックス 18"/>
          <p:cNvSpPr txBox="1"/>
          <p:nvPr/>
        </p:nvSpPr>
        <p:spPr>
          <a:xfrm>
            <a:off x="341923" y="1190552"/>
            <a:ext cx="8423031" cy="1200328"/>
          </a:xfrm>
          <a:prstGeom prst="rect">
            <a:avLst/>
          </a:prstGeom>
          <a:noFill/>
        </p:spPr>
        <p:txBody>
          <a:bodyPr wrap="square" rtlCol="0">
            <a:spAutoFit/>
          </a:bodyPr>
          <a:lstStyle/>
          <a:p>
            <a:r>
              <a:rPr lang="ja-JP" altLang="en-US" sz="2400" b="1" dirty="0" smtClean="0">
                <a:solidFill>
                  <a:schemeClr val="accent6">
                    <a:lumMod val="75000"/>
                  </a:schemeClr>
                </a:solidFill>
                <a:latin typeface="Avenir Medium"/>
                <a:ea typeface="ヒラギノ丸ゴ Pro W4"/>
              </a:rPr>
              <a:t>・量子臨界磁場</a:t>
            </a:r>
            <a:r>
              <a:rPr lang="en-US" altLang="ja-JP" sz="2400" b="1" dirty="0" smtClean="0">
                <a:solidFill>
                  <a:schemeClr val="accent6">
                    <a:lumMod val="75000"/>
                  </a:schemeClr>
                </a:solidFill>
                <a:latin typeface="Avenir Medium"/>
                <a:ea typeface="ヒラギノ丸ゴ Pro W4"/>
              </a:rPr>
              <a:t> 4.4×10</a:t>
            </a:r>
            <a:r>
              <a:rPr lang="en-US" altLang="ja-JP" sz="2400" b="1" baseline="30000" dirty="0" smtClean="0">
                <a:solidFill>
                  <a:schemeClr val="accent6">
                    <a:lumMod val="75000"/>
                  </a:schemeClr>
                </a:solidFill>
                <a:latin typeface="Avenir Medium"/>
                <a:ea typeface="ヒラギノ丸ゴ Pro W4"/>
              </a:rPr>
              <a:t>13</a:t>
            </a:r>
            <a:r>
              <a:rPr lang="en-US" altLang="ja-JP" sz="2400" b="1" dirty="0" smtClean="0">
                <a:solidFill>
                  <a:schemeClr val="accent6">
                    <a:lumMod val="75000"/>
                  </a:schemeClr>
                </a:solidFill>
                <a:latin typeface="Avenir Medium"/>
                <a:ea typeface="ヒラギノ丸ゴ Pro W4"/>
              </a:rPr>
              <a:t>G</a:t>
            </a:r>
            <a:r>
              <a:rPr lang="ja-JP" altLang="en-US" sz="2400" b="1" dirty="0" smtClean="0">
                <a:solidFill>
                  <a:schemeClr val="accent6">
                    <a:lumMod val="75000"/>
                  </a:schemeClr>
                </a:solidFill>
                <a:latin typeface="Avenir Medium"/>
                <a:ea typeface="ヒラギノ丸ゴ Pro W4"/>
              </a:rPr>
              <a:t>近辺の</a:t>
            </a:r>
            <a:r>
              <a:rPr lang="en-US" altLang="en-US" sz="2400" b="1" dirty="0" smtClean="0">
                <a:solidFill>
                  <a:schemeClr val="accent6">
                    <a:lumMod val="75000"/>
                  </a:schemeClr>
                </a:solidFill>
                <a:latin typeface="Avenir Medium"/>
                <a:ea typeface="ヒラギノ丸ゴ Pro W4"/>
              </a:rPr>
              <a:t>回転駆動型</a:t>
            </a:r>
            <a:r>
              <a:rPr lang="ja-JP" altLang="en-US" sz="2400" b="1" dirty="0" smtClean="0">
                <a:solidFill>
                  <a:schemeClr val="accent6">
                    <a:lumMod val="75000"/>
                  </a:schemeClr>
                </a:solidFill>
                <a:latin typeface="Avenir Medium"/>
                <a:ea typeface="ヒラギノ丸ゴ Pro W4"/>
              </a:rPr>
              <a:t>パルサー</a:t>
            </a:r>
            <a:endParaRPr lang="en-US" altLang="ja-JP" sz="2400" b="1" dirty="0" smtClean="0">
              <a:solidFill>
                <a:schemeClr val="accent6">
                  <a:lumMod val="75000"/>
                </a:schemeClr>
              </a:solidFill>
              <a:latin typeface="Avenir Medium"/>
              <a:ea typeface="ヒラギノ丸ゴ Pro W4"/>
            </a:endParaRPr>
          </a:p>
          <a:p>
            <a:r>
              <a:rPr lang="ja-JP" altLang="en-US" sz="2400" b="1" dirty="0" smtClean="0">
                <a:solidFill>
                  <a:schemeClr val="accent6">
                    <a:lumMod val="75000"/>
                  </a:schemeClr>
                </a:solidFill>
                <a:latin typeface="Avenir Medium"/>
                <a:ea typeface="ヒラギノ丸ゴ Pro W4"/>
                <a:sym typeface="Wingdings"/>
              </a:rPr>
              <a:t>・一般的なパルサーの特徴、かつマグネター的な性質が見受　</a:t>
            </a:r>
            <a:endParaRPr lang="en-US" altLang="ja-JP" sz="2400" b="1" dirty="0" smtClean="0">
              <a:solidFill>
                <a:schemeClr val="accent6">
                  <a:lumMod val="75000"/>
                </a:schemeClr>
              </a:solidFill>
              <a:latin typeface="Avenir Medium"/>
              <a:ea typeface="ヒラギノ丸ゴ Pro W4"/>
              <a:sym typeface="Wingdings"/>
            </a:endParaRPr>
          </a:p>
          <a:p>
            <a:r>
              <a:rPr lang="en-US" altLang="ja-JP" sz="2400" b="1" dirty="0">
                <a:solidFill>
                  <a:schemeClr val="accent6">
                    <a:lumMod val="75000"/>
                  </a:schemeClr>
                </a:solidFill>
                <a:latin typeface="Avenir Medium"/>
                <a:ea typeface="ヒラギノ丸ゴ Pro W4"/>
                <a:sym typeface="Wingdings"/>
              </a:rPr>
              <a:t>　</a:t>
            </a:r>
            <a:r>
              <a:rPr lang="ja-JP" altLang="en-US" sz="2400" b="1" dirty="0" smtClean="0">
                <a:solidFill>
                  <a:schemeClr val="accent6">
                    <a:lumMod val="75000"/>
                  </a:schemeClr>
                </a:solidFill>
                <a:latin typeface="Avenir Medium"/>
                <a:ea typeface="ヒラギノ丸ゴ Pro W4"/>
                <a:sym typeface="Wingdings"/>
              </a:rPr>
              <a:t>けられるものがいる</a:t>
            </a:r>
            <a:r>
              <a:rPr lang="en-US" altLang="ja-JP" sz="1400" b="1" dirty="0" smtClean="0">
                <a:solidFill>
                  <a:schemeClr val="accent6">
                    <a:lumMod val="75000"/>
                  </a:schemeClr>
                </a:solidFill>
                <a:latin typeface="Avenir Medium"/>
                <a:ea typeface="ヒラギノ丸ゴ Pro W4"/>
                <a:sym typeface="Wingdings"/>
              </a:rPr>
              <a:t>※</a:t>
            </a:r>
            <a:r>
              <a:rPr lang="ja-JP" altLang="en-US" sz="1400" b="1" dirty="0" smtClean="0">
                <a:solidFill>
                  <a:schemeClr val="accent6">
                    <a:lumMod val="75000"/>
                  </a:schemeClr>
                </a:solidFill>
                <a:latin typeface="Avenir Medium"/>
                <a:ea typeface="ヒラギノ丸ゴ Pro W4"/>
                <a:sym typeface="Wingdings"/>
              </a:rPr>
              <a:t>明確な磁場の定義はなし</a:t>
            </a:r>
            <a:endParaRPr lang="en-US" altLang="ja-JP" sz="1400" b="1" dirty="0" smtClean="0">
              <a:solidFill>
                <a:schemeClr val="accent6">
                  <a:lumMod val="75000"/>
                </a:schemeClr>
              </a:solidFill>
              <a:latin typeface="Avenir Medium"/>
              <a:ea typeface="ヒラギノ丸ゴ Pro W4"/>
              <a:sym typeface="Wingdings"/>
            </a:endParaRPr>
          </a:p>
        </p:txBody>
      </p:sp>
      <p:sp>
        <p:nvSpPr>
          <p:cNvPr id="20" name="テキスト ボックス 19"/>
          <p:cNvSpPr txBox="1"/>
          <p:nvPr/>
        </p:nvSpPr>
        <p:spPr>
          <a:xfrm>
            <a:off x="631866" y="6271799"/>
            <a:ext cx="5301574" cy="461665"/>
          </a:xfrm>
          <a:prstGeom prst="rect">
            <a:avLst/>
          </a:prstGeom>
          <a:noFill/>
        </p:spPr>
        <p:txBody>
          <a:bodyPr wrap="square" rtlCol="0">
            <a:spAutoFit/>
          </a:bodyPr>
          <a:lstStyle/>
          <a:p>
            <a:r>
              <a:rPr lang="ja-JP" altLang="en-US" sz="2400" dirty="0" smtClean="0">
                <a:latin typeface="Avenir Medium"/>
                <a:ea typeface="ヒラギノ丸ゴ Pro W4"/>
              </a:rPr>
              <a:t>回転駆動型パルサー（</a:t>
            </a:r>
            <a:r>
              <a:rPr lang="ja-JP" altLang="en-US" sz="2400" dirty="0">
                <a:latin typeface="Avenir Medium"/>
                <a:ea typeface="ヒラギノ丸ゴ Pro W4"/>
              </a:rPr>
              <a:t>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12</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ja-JP" altLang="en-US" sz="2400" dirty="0" smtClean="0">
              <a:latin typeface="Avenir Medium"/>
              <a:ea typeface="ヒラギノ丸ゴ Pro W4"/>
            </a:endParaRPr>
          </a:p>
        </p:txBody>
      </p:sp>
      <p:sp>
        <p:nvSpPr>
          <p:cNvPr id="21" name="右中かっこ 20"/>
          <p:cNvSpPr/>
          <p:nvPr/>
        </p:nvSpPr>
        <p:spPr>
          <a:xfrm>
            <a:off x="5101438" y="2409966"/>
            <a:ext cx="383890" cy="4293017"/>
          </a:xfrm>
          <a:prstGeom prst="rightBrace">
            <a:avLst>
              <a:gd name="adj1" fmla="val 3040"/>
              <a:gd name="adj2" fmla="val 27331"/>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4" name="直線矢印コネクタ 33"/>
          <p:cNvCxnSpPr>
            <a:stCxn id="28" idx="3"/>
            <a:endCxn id="33" idx="1"/>
          </p:cNvCxnSpPr>
          <p:nvPr/>
        </p:nvCxnSpPr>
        <p:spPr>
          <a:xfrm>
            <a:off x="5133935" y="4568303"/>
            <a:ext cx="500279" cy="3304"/>
          </a:xfrm>
          <a:prstGeom prst="straightConnector1">
            <a:avLst/>
          </a:prstGeom>
          <a:ln w="57150" cmpd="sng">
            <a:solidFill>
              <a:schemeClr val="accent6"/>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5388959" y="3761080"/>
            <a:ext cx="3897281" cy="369332"/>
          </a:xfrm>
          <a:prstGeom prst="rect">
            <a:avLst/>
          </a:prstGeom>
          <a:noFill/>
        </p:spPr>
        <p:txBody>
          <a:bodyPr wrap="square" rtlCol="0">
            <a:spAutoFit/>
          </a:bodyPr>
          <a:lstStyle/>
          <a:p>
            <a:r>
              <a:rPr lang="en-US" altLang="ja-JP" dirty="0">
                <a:latin typeface="Avenir Medium"/>
                <a:ea typeface="ヒラギノ丸ゴ Pro W4"/>
              </a:rPr>
              <a:t>Thompson &amp; Duncan </a:t>
            </a:r>
            <a:r>
              <a:rPr lang="en-US" altLang="ja-JP" dirty="0" smtClean="0">
                <a:latin typeface="Avenir Medium"/>
                <a:ea typeface="ヒラギノ丸ゴ Pro W4"/>
              </a:rPr>
              <a:t>(199</a:t>
            </a:r>
            <a:r>
              <a:rPr lang="en-US" altLang="ja-JP" dirty="0">
                <a:latin typeface="Avenir Medium"/>
                <a:ea typeface="ヒラギノ丸ゴ Pro W4"/>
              </a:rPr>
              <a:t>5</a:t>
            </a:r>
            <a:r>
              <a:rPr lang="en-US" altLang="ja-JP" dirty="0" smtClean="0">
                <a:latin typeface="Avenir Medium"/>
                <a:ea typeface="ヒラギノ丸ゴ Pro W4"/>
              </a:rPr>
              <a:t>, 1996) </a:t>
            </a:r>
          </a:p>
        </p:txBody>
      </p:sp>
    </p:spTree>
    <p:extLst>
      <p:ext uri="{BB962C8B-B14F-4D97-AF65-F5344CB8AC3E}">
        <p14:creationId xmlns:p14="http://schemas.microsoft.com/office/powerpoint/2010/main" val="40670126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734167" y="4337470"/>
            <a:ext cx="4399768"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400" dirty="0" smtClean="0">
                <a:latin typeface="Avenir Medium"/>
                <a:ea typeface="ヒラギノ丸ゴ Pro W4"/>
              </a:rPr>
              <a:t>10</a:t>
            </a:r>
            <a:r>
              <a:rPr lang="ja-JP" altLang="ja-JP" sz="2400" baseline="30000" dirty="0" smtClean="0">
                <a:latin typeface="Avenir Medium"/>
                <a:ea typeface="ヒラギノ丸ゴ Pro W4"/>
              </a:rPr>
              <a:t>1</a:t>
            </a:r>
            <a:r>
              <a:rPr lang="en-US" altLang="ja-JP" sz="2400" baseline="30000" dirty="0" smtClean="0">
                <a:latin typeface="Avenir Medium"/>
                <a:ea typeface="ヒラギノ丸ゴ Pro W4"/>
              </a:rPr>
              <a:t>3</a:t>
            </a:r>
            <a:r>
              <a:rPr kumimoji="1" lang="en-US" altLang="ja-JP" sz="2400" dirty="0" smtClean="0">
                <a:latin typeface="Avenir Medium"/>
                <a:ea typeface="ヒラギノ丸ゴ Pro W4"/>
              </a:rPr>
              <a:t>G</a:t>
            </a:r>
            <a:r>
              <a:rPr kumimoji="1" lang="ja-JP" altLang="en-US" sz="2400" dirty="0" smtClean="0">
                <a:latin typeface="Avenir Medium"/>
                <a:ea typeface="ヒラギノ丸ゴ Pro W4"/>
              </a:rPr>
              <a:t>付近</a:t>
            </a:r>
            <a:r>
              <a:rPr lang="ja-JP" altLang="en-US" sz="2400" dirty="0" smtClean="0">
                <a:latin typeface="Avenir Medium"/>
                <a:ea typeface="ヒラギノ丸ゴ Pro W4"/>
              </a:rPr>
              <a:t>回転駆動</a:t>
            </a:r>
            <a:r>
              <a:rPr kumimoji="1" lang="ja-JP" altLang="en-US" sz="2400" dirty="0" smtClean="0">
                <a:latin typeface="Avenir Medium"/>
                <a:ea typeface="ヒラギノ丸ゴ Pro W4"/>
              </a:rPr>
              <a:t>でも</a:t>
            </a:r>
            <a:r>
              <a:rPr lang="ja-JP" altLang="en-US" sz="2400" dirty="0" smtClean="0">
                <a:latin typeface="Avenir Medium"/>
                <a:ea typeface="ヒラギノ丸ゴ Pro W4"/>
              </a:rPr>
              <a:t>・・・</a:t>
            </a:r>
            <a:endParaRPr kumimoji="1" lang="ja-JP" altLang="en-US" sz="2400" dirty="0" smtClean="0">
              <a:latin typeface="Avenir Medium"/>
              <a:ea typeface="ヒラギノ丸ゴ Pro W4"/>
            </a:endParaRPr>
          </a:p>
        </p:txBody>
      </p:sp>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388960" y="2440447"/>
            <a:ext cx="3645095" cy="830997"/>
          </a:xfrm>
          <a:prstGeom prst="rect">
            <a:avLst/>
          </a:prstGeom>
          <a:noFill/>
        </p:spPr>
        <p:txBody>
          <a:bodyPr wrap="none" rtlCol="0">
            <a:spAutoFit/>
          </a:bodyPr>
          <a:lstStyle/>
          <a:p>
            <a:r>
              <a:rPr lang="ja-JP" altLang="en-US" sz="2400" dirty="0" smtClean="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で説明</a:t>
            </a:r>
            <a:endParaRPr lang="en-US" altLang="ja-JP" sz="2400" dirty="0" smtClean="0">
              <a:latin typeface="Avenir Medium"/>
              <a:ea typeface="ヒラギノ丸ゴ Pro W4"/>
            </a:endParaRPr>
          </a:p>
          <a:p>
            <a:r>
              <a:rPr lang="en-US" altLang="ja-JP" sz="2400" dirty="0" smtClean="0">
                <a:latin typeface="Avenir Medium"/>
                <a:ea typeface="ヒラギノ丸ゴ Pro W4"/>
              </a:rPr>
              <a:t>(</a:t>
            </a:r>
            <a:r>
              <a:rPr lang="ja-JP" altLang="en-US" sz="2400" dirty="0">
                <a:latin typeface="Avenir Medium"/>
                <a:ea typeface="ヒラギノ丸ゴ Pro W4"/>
              </a:rPr>
              <a:t>量子臨界磁場</a:t>
            </a:r>
            <a:r>
              <a:rPr lang="en-US" altLang="ja-JP" sz="2400" dirty="0">
                <a:latin typeface="Avenir Medium"/>
                <a:ea typeface="ヒラギノ丸ゴ Pro W4"/>
              </a:rPr>
              <a:t>4.4×</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a:t>
            </a:r>
            <a:r>
              <a:rPr lang="en-US" altLang="ja-JP" sz="2400" dirty="0" smtClean="0">
                <a:latin typeface="Avenir Medium"/>
                <a:ea typeface="ヒラギノ丸ゴ Pro W4"/>
              </a:rPr>
              <a:t>G)</a:t>
            </a:r>
          </a:p>
        </p:txBody>
      </p:sp>
      <p:sp>
        <p:nvSpPr>
          <p:cNvPr id="11" name="テキスト ボックス 10"/>
          <p:cNvSpPr txBox="1"/>
          <p:nvPr/>
        </p:nvSpPr>
        <p:spPr>
          <a:xfrm>
            <a:off x="5424368" y="3271444"/>
            <a:ext cx="326243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smtClean="0">
                <a:latin typeface="Avenir Medium"/>
                <a:ea typeface="ヒラギノ丸ゴ Pro W4"/>
              </a:rPr>
              <a:t>磁場のエネルギー散逸</a:t>
            </a:r>
          </a:p>
        </p:txBody>
      </p:sp>
      <p:sp>
        <p:nvSpPr>
          <p:cNvPr id="62" name="左矢印 61"/>
          <p:cNvSpPr/>
          <p:nvPr/>
        </p:nvSpPr>
        <p:spPr>
          <a:xfrm rot="16200000" flipH="1">
            <a:off x="-1895056" y="3914912"/>
            <a:ext cx="4704512" cy="755913"/>
          </a:xfrm>
          <a:prstGeom prst="leftArrow">
            <a:avLst>
              <a:gd name="adj1" fmla="val 50000"/>
              <a:gd name="adj2" fmla="val 57823"/>
            </a:avLst>
          </a:prstGeom>
          <a:gradFill>
            <a:gsLst>
              <a:gs pos="0">
                <a:srgbClr val="FF0000"/>
              </a:gs>
              <a:gs pos="35000">
                <a:srgbClr val="FF6600"/>
              </a:gs>
              <a:gs pos="68000">
                <a:srgbClr val="CC66FF"/>
              </a:gs>
              <a:gs pos="9200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49218" y="4744466"/>
            <a:ext cx="3557300" cy="1692771"/>
          </a:xfrm>
          <a:prstGeom prst="rect">
            <a:avLst/>
          </a:prstGeom>
          <a:noFill/>
        </p:spPr>
        <p:txBody>
          <a:bodyPr wrap="none" rtlCol="0">
            <a:spAutoFit/>
          </a:bodyPr>
          <a:lstStyle/>
          <a:p>
            <a:r>
              <a:rPr lang="ja-JP" altLang="en-US" sz="2400" dirty="0" smtClean="0">
                <a:solidFill>
                  <a:srgbClr val="C3260C"/>
                </a:solidFill>
                <a:latin typeface="Avenir Medium"/>
                <a:ea typeface="ヒラギノ丸ゴ Pro W4"/>
              </a:rPr>
              <a:t>・</a:t>
            </a:r>
            <a:r>
              <a:rPr lang="en-US" altLang="ja-JP" sz="2400" dirty="0">
                <a:solidFill>
                  <a:srgbClr val="C3260C"/>
                </a:solidFill>
                <a:latin typeface="Avenir Medium"/>
                <a:ea typeface="ヒラギノ丸ゴ Pro W4"/>
              </a:rPr>
              <a:t>PSR</a:t>
            </a:r>
            <a:r>
              <a:rPr lang="ja-JP" altLang="en-US" sz="2400" dirty="0">
                <a:solidFill>
                  <a:srgbClr val="C3260C"/>
                </a:solidFill>
                <a:latin typeface="Avenir Medium"/>
                <a:ea typeface="ヒラギノ丸ゴ Pro W4"/>
              </a:rPr>
              <a:t>よりも高い</a:t>
            </a:r>
            <a:r>
              <a:rPr lang="en-US" altLang="ja-JP" sz="2400" i="1" dirty="0" smtClean="0">
                <a:solidFill>
                  <a:srgbClr val="C3260C"/>
                </a:solidFill>
                <a:latin typeface="Avenir Medium"/>
                <a:ea typeface="ヒラギノ丸ゴ Pro W4"/>
              </a:rPr>
              <a:t>L</a:t>
            </a:r>
            <a:r>
              <a:rPr lang="en-US" altLang="ja-JP" sz="2400" baseline="-25000" dirty="0" smtClean="0">
                <a:solidFill>
                  <a:srgbClr val="C3260C"/>
                </a:solidFill>
                <a:latin typeface="Avenir Medium"/>
                <a:ea typeface="ヒラギノ丸ゴ Pro W4"/>
              </a:rPr>
              <a:t>x</a:t>
            </a:r>
            <a:br>
              <a:rPr lang="en-US" altLang="ja-JP" sz="2400" baseline="-25000" dirty="0" smtClean="0">
                <a:solidFill>
                  <a:srgbClr val="C3260C"/>
                </a:solidFill>
                <a:latin typeface="Avenir Medium"/>
                <a:ea typeface="ヒラギノ丸ゴ Pro W4"/>
              </a:rPr>
            </a:br>
            <a:r>
              <a:rPr lang="ja-JP" altLang="ja-JP" sz="1400" dirty="0">
                <a:solidFill>
                  <a:schemeClr val="accent6">
                    <a:lumMod val="60000"/>
                    <a:lumOff val="40000"/>
                  </a:schemeClr>
                </a:solidFill>
                <a:latin typeface="Avenir Medium"/>
                <a:ea typeface="ヒラギノ丸ゴ Pro W4"/>
              </a:rPr>
              <a:t>　</a:t>
            </a:r>
            <a:r>
              <a:rPr lang="en-US" altLang="en-US" sz="1400" dirty="0">
                <a:solidFill>
                  <a:schemeClr val="accent6">
                    <a:lumMod val="60000"/>
                    <a:lumOff val="40000"/>
                  </a:schemeClr>
                </a:solidFill>
                <a:latin typeface="Avenir Medium"/>
                <a:ea typeface="ヒラギノ丸ゴ Pro W4"/>
              </a:rPr>
              <a:t>  </a:t>
            </a:r>
            <a:r>
              <a:rPr lang="sk-SK" altLang="ja-JP" sz="1400" dirty="0">
                <a:solidFill>
                  <a:schemeClr val="accent6">
                    <a:lumMod val="60000"/>
                    <a:lumOff val="40000"/>
                  </a:schemeClr>
                </a:solidFill>
                <a:latin typeface="Avenir Medium"/>
                <a:ea typeface="ヒラギノ丸ゴ Pro W4"/>
              </a:rPr>
              <a:t>PSR J0726−2612, PSR J1718−</a:t>
            </a:r>
            <a:r>
              <a:rPr lang="sk-SK" altLang="ja-JP" sz="1400" dirty="0" smtClean="0">
                <a:solidFill>
                  <a:schemeClr val="accent6">
                    <a:lumMod val="60000"/>
                    <a:lumOff val="40000"/>
                  </a:schemeClr>
                </a:solidFill>
                <a:latin typeface="Avenir Medium"/>
                <a:ea typeface="ヒラギノ丸ゴ Pro W4"/>
              </a:rPr>
              <a:t>3718, </a:t>
            </a:r>
            <a:br>
              <a:rPr lang="sk-SK" altLang="ja-JP" sz="1400" dirty="0" smtClean="0">
                <a:solidFill>
                  <a:schemeClr val="accent6">
                    <a:lumMod val="60000"/>
                    <a:lumOff val="40000"/>
                  </a:schemeClr>
                </a:solidFill>
                <a:latin typeface="Avenir Medium"/>
                <a:ea typeface="ヒラギノ丸ゴ Pro W4"/>
              </a:rPr>
            </a:br>
            <a:r>
              <a:rPr lang="ja-JP" altLang="en-US" sz="1400" dirty="0" smtClean="0">
                <a:solidFill>
                  <a:schemeClr val="accent6">
                    <a:lumMod val="60000"/>
                    <a:lumOff val="40000"/>
                  </a:schemeClr>
                </a:solidFill>
                <a:latin typeface="Avenir Medium"/>
                <a:ea typeface="ヒラギノ丸ゴ Pro W4"/>
              </a:rPr>
              <a:t>      </a:t>
            </a:r>
            <a:r>
              <a:rPr lang="sk-SK" altLang="ja-JP" sz="1400" dirty="0" smtClean="0">
                <a:solidFill>
                  <a:schemeClr val="accent6">
                    <a:lumMod val="60000"/>
                    <a:lumOff val="40000"/>
                  </a:schemeClr>
                </a:solidFill>
                <a:latin typeface="Avenir Medium"/>
                <a:ea typeface="ヒラギノ丸ゴ Pro W4"/>
              </a:rPr>
              <a:t>PSR </a:t>
            </a:r>
            <a:r>
              <a:rPr lang="sk-SK" altLang="ja-JP" sz="1400" dirty="0">
                <a:solidFill>
                  <a:schemeClr val="accent6">
                    <a:lumMod val="60000"/>
                    <a:lumOff val="40000"/>
                  </a:schemeClr>
                </a:solidFill>
                <a:latin typeface="Avenir Medium"/>
                <a:ea typeface="ヒラギノ丸ゴ Pro W4"/>
              </a:rPr>
              <a:t>J1819−1458. </a:t>
            </a:r>
          </a:p>
          <a:p>
            <a:r>
              <a:rPr lang="ja-JP" altLang="en-US" sz="2400" dirty="0" smtClean="0">
                <a:solidFill>
                  <a:srgbClr val="C3260C"/>
                </a:solidFill>
                <a:latin typeface="Avenir Medium"/>
                <a:ea typeface="ヒラギノ丸ゴ Pro W4"/>
              </a:rPr>
              <a:t>・バースト現象</a:t>
            </a:r>
            <a:endParaRPr lang="en-US" altLang="ja-JP" sz="1400" dirty="0" smtClean="0">
              <a:solidFill>
                <a:srgbClr val="C3260C"/>
              </a:solidFill>
              <a:latin typeface="Avenir Medium"/>
              <a:ea typeface="ヒラギノ丸ゴ Pro W4"/>
            </a:endParaRPr>
          </a:p>
          <a:p>
            <a:r>
              <a:rPr lang="ja-JP" altLang="ja-JP" sz="1400" dirty="0">
                <a:solidFill>
                  <a:srgbClr val="F78D7C"/>
                </a:solidFill>
                <a:latin typeface="Avenir Medium"/>
                <a:ea typeface="ヒラギノ丸ゴ Pro W4"/>
              </a:rPr>
              <a:t>　</a:t>
            </a:r>
            <a:r>
              <a:rPr lang="en-US" altLang="en-US" sz="1400" dirty="0">
                <a:solidFill>
                  <a:srgbClr val="F78D7C"/>
                </a:solidFill>
                <a:latin typeface="Avenir Medium"/>
                <a:ea typeface="ヒラギノ丸ゴ Pro W4"/>
              </a:rPr>
              <a:t>  </a:t>
            </a:r>
            <a:r>
              <a:rPr lang="en-US" altLang="ja-JP" sz="1400" dirty="0">
                <a:solidFill>
                  <a:srgbClr val="F78D7C"/>
                </a:solidFill>
                <a:latin typeface="Avenir Medium"/>
                <a:ea typeface="ヒラギノ丸ゴ Pro W4"/>
              </a:rPr>
              <a:t>PSR </a:t>
            </a:r>
            <a:r>
              <a:rPr lang="en-US" altLang="ja-JP" sz="1400" dirty="0" smtClean="0">
                <a:solidFill>
                  <a:srgbClr val="F78D7C"/>
                </a:solidFill>
                <a:latin typeface="Avenir Medium"/>
                <a:ea typeface="ヒラギノ丸ゴ Pro W4"/>
              </a:rPr>
              <a:t>J1846−0258 </a:t>
            </a:r>
            <a:r>
              <a:rPr lang="en-US" altLang="ja-JP" sz="1400" dirty="0">
                <a:solidFill>
                  <a:srgbClr val="F78D7C"/>
                </a:solidFill>
                <a:latin typeface="Avenir Medium"/>
                <a:ea typeface="ヒラギノ丸ゴ Pro W4"/>
              </a:rPr>
              <a:t>~</a:t>
            </a:r>
            <a:r>
              <a:rPr lang="en-US" altLang="ja-JP" sz="1400" dirty="0" smtClean="0">
                <a:solidFill>
                  <a:srgbClr val="F78D7C"/>
                </a:solidFill>
                <a:latin typeface="Avenir Medium"/>
                <a:ea typeface="ヒラギノ丸ゴ Pro W4"/>
              </a:rPr>
              <a:t>4.8×</a:t>
            </a:r>
            <a:r>
              <a:rPr lang="en-US" altLang="ja-JP" sz="1400" dirty="0">
                <a:solidFill>
                  <a:srgbClr val="F78D7C"/>
                </a:solidFill>
                <a:latin typeface="Avenir Medium"/>
                <a:ea typeface="ヒラギノ丸ゴ Pro W4"/>
              </a:rPr>
              <a:t>10</a:t>
            </a:r>
            <a:r>
              <a:rPr lang="en-US" altLang="ja-JP" sz="1400" baseline="30000" dirty="0">
                <a:solidFill>
                  <a:srgbClr val="F78D7C"/>
                </a:solidFill>
                <a:latin typeface="Avenir Medium"/>
                <a:ea typeface="ヒラギノ丸ゴ Pro W4"/>
              </a:rPr>
              <a:t>13</a:t>
            </a:r>
            <a:r>
              <a:rPr lang="en-US" altLang="ja-JP" sz="1400" dirty="0">
                <a:solidFill>
                  <a:srgbClr val="F78D7C"/>
                </a:solidFill>
                <a:latin typeface="Avenir Medium"/>
                <a:ea typeface="ヒラギノ丸ゴ Pro W4"/>
              </a:rPr>
              <a:t>G in </a:t>
            </a:r>
            <a:r>
              <a:rPr lang="en-US" altLang="ja-JP" sz="1400" dirty="0" smtClean="0">
                <a:solidFill>
                  <a:srgbClr val="F78D7C"/>
                </a:solidFill>
                <a:latin typeface="Avenir Medium"/>
                <a:ea typeface="ヒラギノ丸ゴ Pro W4"/>
              </a:rPr>
              <a:t>2006, </a:t>
            </a:r>
          </a:p>
          <a:p>
            <a:r>
              <a:rPr lang="en-US" altLang="ja-JP" sz="1400" dirty="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    </a:t>
            </a:r>
            <a:r>
              <a:rPr lang="ja-JP" altLang="en-US" sz="1400" dirty="0" smtClean="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PSR J1119−6127 ~4.1×10</a:t>
            </a:r>
            <a:r>
              <a:rPr lang="en-US" altLang="ja-JP" sz="1400" baseline="30000" dirty="0" smtClean="0">
                <a:solidFill>
                  <a:srgbClr val="F78D7C"/>
                </a:solidFill>
                <a:latin typeface="Avenir Medium"/>
                <a:ea typeface="ヒラギノ丸ゴ Pro W4"/>
              </a:rPr>
              <a:t>13</a:t>
            </a:r>
            <a:r>
              <a:rPr lang="en-US" altLang="ja-JP" sz="1400" dirty="0" smtClean="0">
                <a:solidFill>
                  <a:srgbClr val="F78D7C"/>
                </a:solidFill>
                <a:latin typeface="Avenir Medium"/>
                <a:ea typeface="ヒラギノ丸ゴ Pro W4"/>
              </a:rPr>
              <a:t>G</a:t>
            </a:r>
            <a:r>
              <a:rPr lang="en-US" altLang="ja-JP" sz="1400" dirty="0">
                <a:solidFill>
                  <a:srgbClr val="F78D7C"/>
                </a:solidFill>
                <a:latin typeface="Avenir Medium"/>
                <a:ea typeface="ヒラギノ丸ゴ Pro W4"/>
              </a:rPr>
              <a:t> </a:t>
            </a:r>
            <a:r>
              <a:rPr lang="en-US" altLang="ja-JP" sz="1400" dirty="0" smtClean="0">
                <a:solidFill>
                  <a:srgbClr val="F78D7C"/>
                </a:solidFill>
                <a:latin typeface="Avenir Medium"/>
                <a:ea typeface="ヒラギノ丸ゴ Pro W4"/>
              </a:rPr>
              <a:t>in 2016</a:t>
            </a:r>
          </a:p>
        </p:txBody>
      </p:sp>
      <p:sp>
        <p:nvSpPr>
          <p:cNvPr id="24" name="テキスト ボックス 23"/>
          <p:cNvSpPr txBox="1"/>
          <p:nvPr/>
        </p:nvSpPr>
        <p:spPr>
          <a:xfrm>
            <a:off x="641867" y="2747114"/>
            <a:ext cx="3837963" cy="1569660"/>
          </a:xfrm>
          <a:prstGeom prst="rect">
            <a:avLst/>
          </a:prstGeom>
          <a:noFill/>
        </p:spPr>
        <p:txBody>
          <a:bodyPr wrap="none" rtlCol="0">
            <a:spAutoFit/>
          </a:bodyPr>
          <a:lstStyle/>
          <a:p>
            <a:r>
              <a:rPr lang="en-US" altLang="ja-JP" sz="2400" dirty="0">
                <a:latin typeface="Avenir Medium"/>
                <a:ea typeface="ヒラギノ丸ゴ Pro W4"/>
              </a:rPr>
              <a:t>	</a:t>
            </a:r>
            <a:r>
              <a:rPr lang="ja-JP" altLang="en-US" sz="2400" dirty="0" smtClean="0">
                <a:latin typeface="Avenir Medium"/>
                <a:ea typeface="ヒラギノ丸ゴ Pro W4"/>
              </a:rPr>
              <a:t>・時間変動性（</a:t>
            </a:r>
            <a:r>
              <a:rPr lang="en-US" altLang="ja-JP" sz="2400" dirty="0" smtClean="0">
                <a:latin typeface="Avenir Medium"/>
                <a:ea typeface="ヒラギノ丸ゴ Pro W4"/>
              </a:rPr>
              <a:t>Burst</a:t>
            </a:r>
            <a:r>
              <a:rPr lang="ja-JP" altLang="en-US" sz="2400" dirty="0" smtClean="0">
                <a:latin typeface="Avenir Medium"/>
                <a:ea typeface="ヒラギノ丸ゴ Pro W4"/>
              </a:rPr>
              <a:t>）</a:t>
            </a:r>
            <a:endParaRPr lang="en-US" altLang="ja-JP" sz="2400" dirty="0" smtClean="0">
              <a:latin typeface="Avenir Medium"/>
              <a:ea typeface="ヒラギノ丸ゴ Pro W4"/>
            </a:endParaRPr>
          </a:p>
          <a:p>
            <a:r>
              <a:rPr kumimoji="1" lang="en-US" altLang="ja-JP" sz="2400" dirty="0">
                <a:latin typeface="Avenir Medium"/>
                <a:ea typeface="ヒラギノ丸ゴ Pro W4"/>
              </a:rPr>
              <a:t>	</a:t>
            </a:r>
            <a:r>
              <a:rPr kumimoji="1" lang="ja-JP" altLang="en-US" sz="2400" dirty="0" smtClean="0">
                <a:latin typeface="Avenir Medium"/>
                <a:ea typeface="ヒラギノ丸ゴ Pro W4"/>
              </a:rPr>
              <a:t>・温度が高い</a:t>
            </a:r>
            <a:r>
              <a:rPr lang="ja-JP" altLang="en-US" sz="2400" dirty="0" smtClean="0">
                <a:latin typeface="Avenir Medium"/>
                <a:ea typeface="ヒラギノ丸ゴ Pro W4"/>
              </a:rPr>
              <a:t>熱的放射</a:t>
            </a:r>
            <a:endParaRPr lang="en-US" altLang="ja-JP" sz="2400" dirty="0" smtClean="0">
              <a:latin typeface="Avenir Medium"/>
              <a:ea typeface="ヒラギノ丸ゴ Pro W4"/>
            </a:endParaRPr>
          </a:p>
          <a:p>
            <a:r>
              <a:rPr lang="en-US" altLang="ja-JP" sz="2400" dirty="0" smtClean="0">
                <a:latin typeface="Avenir Medium"/>
                <a:ea typeface="ヒラギノ丸ゴ Pro W4"/>
              </a:rPr>
              <a:t>	</a:t>
            </a:r>
            <a:r>
              <a:rPr lang="ja-JP" altLang="en-US" sz="2400" dirty="0" smtClean="0">
                <a:latin typeface="Avenir Medium"/>
                <a:ea typeface="ヒラギノ丸ゴ Pro W4"/>
              </a:rPr>
              <a:t>・大きい</a:t>
            </a:r>
            <a:r>
              <a:rPr lang="en-US" altLang="ja-JP" sz="2400" i="1" dirty="0" smtClean="0">
                <a:latin typeface="Avenir Medium"/>
                <a:ea typeface="ヒラギノ丸ゴ Pro W4"/>
              </a:rPr>
              <a:t>P</a:t>
            </a:r>
            <a:endParaRPr lang="en-US" altLang="ja-JP" sz="2400" baseline="-25000" dirty="0" smtClean="0">
              <a:latin typeface="Avenir Medium"/>
              <a:ea typeface="ヒラギノ丸ゴ Pro W4"/>
            </a:endParaRPr>
          </a:p>
          <a:p>
            <a:r>
              <a:rPr kumimoji="1" lang="ja-JP" altLang="ja-JP" sz="2400" dirty="0">
                <a:latin typeface="Avenir Medium"/>
                <a:ea typeface="ヒラギノ丸ゴ Pro W4"/>
              </a:rPr>
              <a:t>　</a:t>
            </a:r>
            <a:r>
              <a:rPr kumimoji="1" lang="en-US" altLang="ja-JP" sz="2400" dirty="0" smtClean="0">
                <a:latin typeface="Avenir Medium"/>
                <a:ea typeface="ヒラギノ丸ゴ Pro W4"/>
              </a:rPr>
              <a:t>	</a:t>
            </a:r>
            <a:r>
              <a:rPr lang="ja-JP" altLang="en-US" sz="2400" dirty="0" smtClean="0">
                <a:latin typeface="Avenir Medium"/>
                <a:ea typeface="ヒラギノ丸ゴ Pro W4"/>
              </a:rPr>
              <a:t>・</a:t>
            </a:r>
            <a:r>
              <a:rPr lang="en-US" altLang="ja-JP" sz="2400" dirty="0" smtClean="0">
                <a:latin typeface="Avenir Medium"/>
                <a:ea typeface="ヒラギノ丸ゴ Pro W4"/>
              </a:rPr>
              <a:t>PSR</a:t>
            </a:r>
            <a:r>
              <a:rPr lang="ja-JP" altLang="en-US" sz="2400" dirty="0" smtClean="0">
                <a:latin typeface="Avenir Medium"/>
                <a:ea typeface="ヒラギノ丸ゴ Pro W4"/>
              </a:rPr>
              <a:t>よりも高い</a:t>
            </a:r>
            <a:r>
              <a:rPr lang="en-US" altLang="ja-JP" sz="2400" i="1" dirty="0" smtClean="0">
                <a:latin typeface="Avenir Medium"/>
                <a:ea typeface="ヒラギノ丸ゴ Pro W4"/>
              </a:rPr>
              <a:t>L</a:t>
            </a:r>
            <a:r>
              <a:rPr lang="en-US" altLang="ja-JP" sz="2400" baseline="-25000" dirty="0" smtClean="0">
                <a:latin typeface="Avenir Medium"/>
                <a:ea typeface="ヒラギノ丸ゴ Pro W4"/>
              </a:rPr>
              <a:t>x</a:t>
            </a:r>
            <a:endParaRPr kumimoji="1" lang="ja-JP" altLang="en-US" sz="2400" baseline="-25000" dirty="0" smtClean="0">
              <a:latin typeface="Avenir Medium"/>
              <a:ea typeface="ヒラギノ丸ゴ Pro W4"/>
            </a:endParaRPr>
          </a:p>
        </p:txBody>
      </p:sp>
      <p:sp>
        <p:nvSpPr>
          <p:cNvPr id="25" name="テキスト ボックス 24"/>
          <p:cNvSpPr txBox="1"/>
          <p:nvPr/>
        </p:nvSpPr>
        <p:spPr>
          <a:xfrm>
            <a:off x="641866" y="2285449"/>
            <a:ext cx="4456264" cy="461665"/>
          </a:xfrm>
          <a:prstGeom prst="rect">
            <a:avLst/>
          </a:prstGeom>
          <a:noFill/>
        </p:spPr>
        <p:txBody>
          <a:bodyPr wrap="square" rtlCol="0">
            <a:spAutoFit/>
          </a:bodyPr>
          <a:lstStyle/>
          <a:p>
            <a:r>
              <a:rPr kumimoji="1" lang="ja-JP" altLang="en-US" sz="2400" dirty="0" smtClean="0">
                <a:latin typeface="Avenir Medium"/>
                <a:ea typeface="ヒラギノ丸ゴ Pro W4"/>
              </a:rPr>
              <a:t>マグネター</a:t>
            </a:r>
            <a:r>
              <a:rPr lang="ja-JP" altLang="en-US" sz="2400" dirty="0" smtClean="0">
                <a:latin typeface="Avenir Medium"/>
                <a:ea typeface="ヒラギノ丸ゴ Pro W4"/>
              </a:rPr>
              <a:t>（</a:t>
            </a:r>
            <a:r>
              <a:rPr lang="ja-JP" altLang="en-US" sz="2400" dirty="0">
                <a:latin typeface="Avenir Medium"/>
                <a:ea typeface="ヒラギノ丸ゴ Pro W4"/>
              </a:rPr>
              <a:t>強磁場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14-15</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en-US" altLang="ja-JP" sz="2400" dirty="0" smtClean="0">
              <a:latin typeface="Avenir Medium"/>
              <a:ea typeface="ヒラギノ丸ゴ Pro W4"/>
            </a:endParaRPr>
          </a:p>
        </p:txBody>
      </p:sp>
      <p:sp>
        <p:nvSpPr>
          <p:cNvPr id="26" name="テキスト ボックス 25"/>
          <p:cNvSpPr txBox="1"/>
          <p:nvPr/>
        </p:nvSpPr>
        <p:spPr>
          <a:xfrm rot="16200000">
            <a:off x="-404574" y="4036127"/>
            <a:ext cx="1723549" cy="461665"/>
          </a:xfrm>
          <a:prstGeom prst="rect">
            <a:avLst/>
          </a:prstGeom>
          <a:noFill/>
        </p:spPr>
        <p:txBody>
          <a:bodyPr wrap="none" rtlCol="0">
            <a:spAutoFit/>
          </a:bodyPr>
          <a:lstStyle/>
          <a:p>
            <a:r>
              <a:rPr kumimoji="1" lang="ja-JP" altLang="en-US" sz="2400" dirty="0" smtClean="0">
                <a:latin typeface="Avenir Medium"/>
                <a:ea typeface="ヒラギノ丸ゴ Pro W4"/>
              </a:rPr>
              <a:t>磁場の強さ</a:t>
            </a:r>
          </a:p>
        </p:txBody>
      </p:sp>
      <p:sp>
        <p:nvSpPr>
          <p:cNvPr id="18" name="テキスト ボックス 17"/>
          <p:cNvSpPr txBox="1"/>
          <p:nvPr/>
        </p:nvSpPr>
        <p:spPr>
          <a:xfrm>
            <a:off x="5098129" y="5581852"/>
            <a:ext cx="5004446" cy="461665"/>
          </a:xfrm>
          <a:prstGeom prst="rect">
            <a:avLst/>
          </a:prstGeom>
          <a:noFill/>
          <a:ln w="38100" cmpd="sng">
            <a:noFill/>
          </a:ln>
        </p:spPr>
        <p:txBody>
          <a:bodyPr wrap="square" rtlCol="0">
            <a:spAutoFit/>
          </a:bodyPr>
          <a:lstStyle/>
          <a:p>
            <a:r>
              <a:rPr lang="ja-JP" altLang="en-US" sz="2400" dirty="0" smtClean="0">
                <a:solidFill>
                  <a:srgbClr val="262626"/>
                </a:solidFill>
                <a:latin typeface="Avenir Medium"/>
                <a:ea typeface="ヒラギノ丸ゴ Pro W4"/>
              </a:rPr>
              <a:t>（孤立中性子星</a:t>
            </a:r>
            <a:r>
              <a:rPr lang="en-US" altLang="ja-JP" sz="2400" dirty="0" smtClean="0">
                <a:solidFill>
                  <a:srgbClr val="262626"/>
                </a:solidFill>
                <a:latin typeface="Avenir Medium"/>
                <a:ea typeface="ヒラギノ丸ゴ Pro W4"/>
              </a:rPr>
              <a:t>,</a:t>
            </a:r>
            <a:r>
              <a:rPr lang="ja-JP" altLang="en-US" sz="2400" dirty="0" smtClean="0">
                <a:solidFill>
                  <a:srgbClr val="262626"/>
                </a:solidFill>
                <a:latin typeface="Avenir Medium"/>
                <a:ea typeface="ヒラギノ丸ゴ Pro W4"/>
              </a:rPr>
              <a:t> </a:t>
            </a:r>
            <a:r>
              <a:rPr lang="en-US" altLang="en-US" sz="2400" dirty="0" err="1" smtClean="0">
                <a:solidFill>
                  <a:srgbClr val="262626"/>
                </a:solidFill>
                <a:latin typeface="Avenir Medium"/>
                <a:ea typeface="ヒラギノ丸ゴ Pro W4"/>
              </a:rPr>
              <a:t>B</a:t>
            </a:r>
            <a:r>
              <a:rPr lang="en-US" altLang="en-US" sz="2400" baseline="-25000" dirty="0" err="1" smtClean="0">
                <a:solidFill>
                  <a:srgbClr val="262626"/>
                </a:solidFill>
                <a:latin typeface="Avenir Medium"/>
                <a:ea typeface="ヒラギノ丸ゴ Pro W4"/>
              </a:rPr>
              <a:t>d</a:t>
            </a:r>
            <a:r>
              <a:rPr lang="en-US" altLang="en-US" sz="2400" dirty="0" smtClean="0">
                <a:solidFill>
                  <a:srgbClr val="262626"/>
                </a:solidFill>
                <a:latin typeface="Avenir Medium"/>
                <a:ea typeface="ヒラギノ丸ゴ Pro W4"/>
              </a:rPr>
              <a:t> </a:t>
            </a:r>
            <a:r>
              <a:rPr lang="en-US" altLang="ja-JP" sz="2400" dirty="0" smtClean="0">
                <a:solidFill>
                  <a:srgbClr val="262626"/>
                </a:solidFill>
                <a:latin typeface="Avenir Medium"/>
                <a:ea typeface="ヒラギノ丸ゴ Pro W4"/>
              </a:rPr>
              <a:t>≧ </a:t>
            </a:r>
            <a:r>
              <a:rPr lang="en-US" altLang="en-US" sz="2400" dirty="0" smtClean="0">
                <a:solidFill>
                  <a:srgbClr val="262626"/>
                </a:solidFill>
                <a:latin typeface="Avenir Medium"/>
                <a:ea typeface="ヒラギノ丸ゴ Pro W4"/>
              </a:rPr>
              <a:t>10</a:t>
            </a:r>
            <a:r>
              <a:rPr lang="en-US" altLang="en-US" sz="2400" baseline="30000" dirty="0" smtClean="0">
                <a:solidFill>
                  <a:srgbClr val="262626"/>
                </a:solidFill>
                <a:latin typeface="Avenir Medium"/>
                <a:ea typeface="ヒラギノ丸ゴ Pro W4"/>
              </a:rPr>
              <a:t>13</a:t>
            </a:r>
            <a:r>
              <a:rPr lang="en-US" altLang="en-US" sz="2400" dirty="0" smtClean="0">
                <a:solidFill>
                  <a:srgbClr val="262626"/>
                </a:solidFill>
                <a:latin typeface="Avenir Medium"/>
                <a:ea typeface="ヒラギノ丸ゴ Pro W4"/>
              </a:rPr>
              <a:t>G</a:t>
            </a:r>
            <a:r>
              <a:rPr lang="ja-JP" altLang="en-US" sz="2400" dirty="0" smtClean="0">
                <a:solidFill>
                  <a:srgbClr val="262626"/>
                </a:solidFill>
                <a:latin typeface="Avenir Medium"/>
                <a:ea typeface="ヒラギノ丸ゴ Pro W4"/>
              </a:rPr>
              <a:t>）</a:t>
            </a:r>
            <a:endParaRPr lang="en-US" altLang="en-US" sz="2400" dirty="0" smtClean="0">
              <a:solidFill>
                <a:srgbClr val="262626"/>
              </a:solidFill>
              <a:latin typeface="Avenir Medium"/>
              <a:ea typeface="ヒラギノ丸ゴ Pro W4"/>
            </a:endParaRPr>
          </a:p>
        </p:txBody>
      </p:sp>
      <p:sp>
        <p:nvSpPr>
          <p:cNvPr id="20" name="テキスト ボックス 19"/>
          <p:cNvSpPr txBox="1"/>
          <p:nvPr/>
        </p:nvSpPr>
        <p:spPr>
          <a:xfrm>
            <a:off x="5524875" y="5019811"/>
            <a:ext cx="3810073" cy="584776"/>
          </a:xfrm>
          <a:prstGeom prst="rect">
            <a:avLst/>
          </a:prstGeom>
          <a:noFill/>
          <a:ln>
            <a:noFill/>
          </a:ln>
        </p:spPr>
        <p:txBody>
          <a:bodyPr wrap="square" rtlCol="0">
            <a:spAutoFit/>
          </a:bodyPr>
          <a:lstStyle/>
          <a:p>
            <a:r>
              <a:rPr lang="en-US" altLang="ja-JP" sz="3200" b="1" dirty="0" smtClean="0">
                <a:solidFill>
                  <a:srgbClr val="262626"/>
                </a:solidFill>
                <a:latin typeface="Avenir Medium"/>
                <a:ea typeface="ヒラギノ丸ゴ Pro W4"/>
              </a:rPr>
              <a:t>59</a:t>
            </a:r>
            <a:r>
              <a:rPr lang="ja-JP" altLang="en-US" sz="3200" b="1" dirty="0" smtClean="0">
                <a:solidFill>
                  <a:srgbClr val="262626"/>
                </a:solidFill>
                <a:latin typeface="Avenir Medium"/>
                <a:ea typeface="ヒラギノ丸ゴ Pro W4"/>
              </a:rPr>
              <a:t>天体</a:t>
            </a:r>
            <a:r>
              <a:rPr lang="en-US" altLang="ja-JP" sz="3200" b="1" dirty="0" smtClean="0">
                <a:solidFill>
                  <a:srgbClr val="262626"/>
                </a:solidFill>
                <a:latin typeface="Avenir Medium"/>
                <a:ea typeface="ヒラギノ丸ゴ Pro W4"/>
              </a:rPr>
              <a:t> (12, 41, 6)</a:t>
            </a:r>
            <a:endParaRPr kumimoji="1" lang="ja-JP" altLang="en-US" sz="3200" b="1" dirty="0" smtClean="0">
              <a:solidFill>
                <a:srgbClr val="262626"/>
              </a:solidFill>
              <a:latin typeface="Avenir Medium"/>
              <a:ea typeface="ヒラギノ丸ゴ Pro W4"/>
            </a:endParaRPr>
          </a:p>
        </p:txBody>
      </p:sp>
      <p:sp>
        <p:nvSpPr>
          <p:cNvPr id="22" name="テキスト ボックス 21"/>
          <p:cNvSpPr txBox="1"/>
          <p:nvPr/>
        </p:nvSpPr>
        <p:spPr>
          <a:xfrm>
            <a:off x="7018287" y="4825818"/>
            <a:ext cx="2054306" cy="338554"/>
          </a:xfrm>
          <a:prstGeom prst="rect">
            <a:avLst/>
          </a:prstGeom>
          <a:noFill/>
        </p:spPr>
        <p:txBody>
          <a:bodyPr wrap="none" rtlCol="0">
            <a:spAutoFit/>
          </a:bodyPr>
          <a:lstStyle/>
          <a:p>
            <a:r>
              <a:rPr kumimoji="1" lang="ja-JP" altLang="en-US" sz="1600" dirty="0" smtClean="0">
                <a:latin typeface="Avenir Medium"/>
                <a:ea typeface="ヒラギノ丸ゴ Pro W4"/>
              </a:rPr>
              <a:t>検出</a:t>
            </a:r>
            <a:r>
              <a:rPr kumimoji="1" lang="en-US" altLang="ja-JP" sz="1600" dirty="0" smtClean="0">
                <a:latin typeface="Avenir Medium"/>
                <a:ea typeface="ヒラギノ丸ゴ Pro W4"/>
              </a:rPr>
              <a:t>, </a:t>
            </a:r>
            <a:r>
              <a:rPr kumimoji="1" lang="ja-JP" altLang="en-US" sz="1600" dirty="0" smtClean="0">
                <a:latin typeface="Avenir Medium"/>
                <a:ea typeface="ヒラギノ丸ゴ Pro W4"/>
              </a:rPr>
              <a:t>上限値</a:t>
            </a:r>
            <a:r>
              <a:rPr kumimoji="1" lang="en-US" altLang="ja-JP" sz="1600" dirty="0" smtClean="0">
                <a:latin typeface="Avenir Medium"/>
                <a:ea typeface="ヒラギノ丸ゴ Pro W4"/>
              </a:rPr>
              <a:t>, </a:t>
            </a:r>
            <a:r>
              <a:rPr kumimoji="1" lang="ja-JP" altLang="en-US" sz="1600" dirty="0" smtClean="0">
                <a:latin typeface="Avenir Medium"/>
                <a:ea typeface="ヒラギノ丸ゴ Pro W4"/>
              </a:rPr>
              <a:t>未観測</a:t>
            </a:r>
          </a:p>
        </p:txBody>
      </p:sp>
      <p:sp>
        <p:nvSpPr>
          <p:cNvPr id="30" name="テキスト ボックス 29"/>
          <p:cNvSpPr txBox="1"/>
          <p:nvPr/>
        </p:nvSpPr>
        <p:spPr>
          <a:xfrm>
            <a:off x="5634214" y="4340774"/>
            <a:ext cx="3399841"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ja-JP" altLang="en-US" sz="2400" dirty="0" smtClean="0">
                <a:latin typeface="Avenir Medium"/>
                <a:ea typeface="ヒラギノ丸ゴ Pro W4"/>
              </a:rPr>
              <a:t>強磁場パルサー</a:t>
            </a:r>
            <a:endParaRPr kumimoji="1" lang="ja-JP" altLang="en-US" sz="2400" dirty="0" smtClean="0">
              <a:latin typeface="Avenir Medium"/>
              <a:ea typeface="ヒラギノ丸ゴ Pro W4"/>
            </a:endParaRPr>
          </a:p>
        </p:txBody>
      </p:sp>
      <p:sp>
        <p:nvSpPr>
          <p:cNvPr id="21" name="テキスト ボックス 20"/>
          <p:cNvSpPr txBox="1"/>
          <p:nvPr/>
        </p:nvSpPr>
        <p:spPr>
          <a:xfrm>
            <a:off x="341923" y="1190552"/>
            <a:ext cx="8423031" cy="1200328"/>
          </a:xfrm>
          <a:prstGeom prst="rect">
            <a:avLst/>
          </a:prstGeom>
          <a:noFill/>
        </p:spPr>
        <p:txBody>
          <a:bodyPr wrap="square" rtlCol="0">
            <a:spAutoFit/>
          </a:bodyPr>
          <a:lstStyle/>
          <a:p>
            <a:r>
              <a:rPr lang="ja-JP" altLang="en-US" sz="2400" b="1" dirty="0" smtClean="0">
                <a:solidFill>
                  <a:schemeClr val="accent6">
                    <a:lumMod val="75000"/>
                  </a:schemeClr>
                </a:solidFill>
                <a:latin typeface="Avenir Medium"/>
                <a:ea typeface="ヒラギノ丸ゴ Pro W4"/>
              </a:rPr>
              <a:t>・量子臨界磁場</a:t>
            </a:r>
            <a:r>
              <a:rPr lang="en-US" altLang="ja-JP" sz="2400" b="1" dirty="0" smtClean="0">
                <a:solidFill>
                  <a:schemeClr val="accent6">
                    <a:lumMod val="75000"/>
                  </a:schemeClr>
                </a:solidFill>
                <a:latin typeface="Avenir Medium"/>
                <a:ea typeface="ヒラギノ丸ゴ Pro W4"/>
              </a:rPr>
              <a:t> 4.4×10</a:t>
            </a:r>
            <a:r>
              <a:rPr lang="en-US" altLang="ja-JP" sz="2400" b="1" baseline="30000" dirty="0" smtClean="0">
                <a:solidFill>
                  <a:schemeClr val="accent6">
                    <a:lumMod val="75000"/>
                  </a:schemeClr>
                </a:solidFill>
                <a:latin typeface="Avenir Medium"/>
                <a:ea typeface="ヒラギノ丸ゴ Pro W4"/>
              </a:rPr>
              <a:t>13</a:t>
            </a:r>
            <a:r>
              <a:rPr lang="en-US" altLang="ja-JP" sz="2400" b="1" dirty="0" smtClean="0">
                <a:solidFill>
                  <a:schemeClr val="accent6">
                    <a:lumMod val="75000"/>
                  </a:schemeClr>
                </a:solidFill>
                <a:latin typeface="Avenir Medium"/>
                <a:ea typeface="ヒラギノ丸ゴ Pro W4"/>
              </a:rPr>
              <a:t>G</a:t>
            </a:r>
            <a:r>
              <a:rPr lang="ja-JP" altLang="en-US" sz="2400" b="1" dirty="0" smtClean="0">
                <a:solidFill>
                  <a:schemeClr val="accent6">
                    <a:lumMod val="75000"/>
                  </a:schemeClr>
                </a:solidFill>
                <a:latin typeface="Avenir Medium"/>
                <a:ea typeface="ヒラギノ丸ゴ Pro W4"/>
              </a:rPr>
              <a:t>近辺の</a:t>
            </a:r>
            <a:r>
              <a:rPr lang="en-US" altLang="en-US" sz="2400" b="1" dirty="0" smtClean="0">
                <a:solidFill>
                  <a:schemeClr val="accent6">
                    <a:lumMod val="75000"/>
                  </a:schemeClr>
                </a:solidFill>
                <a:latin typeface="Avenir Medium"/>
                <a:ea typeface="ヒラギノ丸ゴ Pro W4"/>
              </a:rPr>
              <a:t>回転駆動型</a:t>
            </a:r>
            <a:r>
              <a:rPr lang="ja-JP" altLang="en-US" sz="2400" b="1" dirty="0" smtClean="0">
                <a:solidFill>
                  <a:schemeClr val="accent6">
                    <a:lumMod val="75000"/>
                  </a:schemeClr>
                </a:solidFill>
                <a:latin typeface="Avenir Medium"/>
                <a:ea typeface="ヒラギノ丸ゴ Pro W4"/>
              </a:rPr>
              <a:t>パルサー</a:t>
            </a:r>
            <a:endParaRPr lang="en-US" altLang="ja-JP" sz="2400" b="1" dirty="0" smtClean="0">
              <a:solidFill>
                <a:schemeClr val="accent6">
                  <a:lumMod val="75000"/>
                </a:schemeClr>
              </a:solidFill>
              <a:latin typeface="Avenir Medium"/>
              <a:ea typeface="ヒラギノ丸ゴ Pro W4"/>
            </a:endParaRPr>
          </a:p>
          <a:p>
            <a:r>
              <a:rPr lang="ja-JP" altLang="en-US" sz="2400" b="1" dirty="0" smtClean="0">
                <a:solidFill>
                  <a:schemeClr val="accent6">
                    <a:lumMod val="75000"/>
                  </a:schemeClr>
                </a:solidFill>
                <a:latin typeface="Avenir Medium"/>
                <a:ea typeface="ヒラギノ丸ゴ Pro W4"/>
                <a:sym typeface="Wingdings"/>
              </a:rPr>
              <a:t>・一般的なパルサーの特徴、かつマグネター的な性質が見受　</a:t>
            </a:r>
            <a:endParaRPr lang="en-US" altLang="ja-JP" sz="2400" b="1" dirty="0" smtClean="0">
              <a:solidFill>
                <a:schemeClr val="accent6">
                  <a:lumMod val="75000"/>
                </a:schemeClr>
              </a:solidFill>
              <a:latin typeface="Avenir Medium"/>
              <a:ea typeface="ヒラギノ丸ゴ Pro W4"/>
              <a:sym typeface="Wingdings"/>
            </a:endParaRPr>
          </a:p>
          <a:p>
            <a:r>
              <a:rPr lang="en-US" altLang="ja-JP" sz="2400" b="1" dirty="0">
                <a:solidFill>
                  <a:schemeClr val="accent6">
                    <a:lumMod val="75000"/>
                  </a:schemeClr>
                </a:solidFill>
                <a:latin typeface="Avenir Medium"/>
                <a:ea typeface="ヒラギノ丸ゴ Pro W4"/>
                <a:sym typeface="Wingdings"/>
              </a:rPr>
              <a:t>　</a:t>
            </a:r>
            <a:r>
              <a:rPr lang="ja-JP" altLang="en-US" sz="2400" b="1" dirty="0" smtClean="0">
                <a:solidFill>
                  <a:schemeClr val="accent6">
                    <a:lumMod val="75000"/>
                  </a:schemeClr>
                </a:solidFill>
                <a:latin typeface="Avenir Medium"/>
                <a:ea typeface="ヒラギノ丸ゴ Pro W4"/>
                <a:sym typeface="Wingdings"/>
              </a:rPr>
              <a:t>けられるものがいる</a:t>
            </a:r>
            <a:r>
              <a:rPr lang="en-US" altLang="ja-JP" sz="1400" b="1" dirty="0" smtClean="0">
                <a:solidFill>
                  <a:schemeClr val="accent6">
                    <a:lumMod val="75000"/>
                  </a:schemeClr>
                </a:solidFill>
                <a:latin typeface="Avenir Medium"/>
                <a:ea typeface="ヒラギノ丸ゴ Pro W4"/>
                <a:sym typeface="Wingdings"/>
              </a:rPr>
              <a:t>※</a:t>
            </a:r>
            <a:r>
              <a:rPr lang="ja-JP" altLang="en-US" sz="1400" b="1" dirty="0" smtClean="0">
                <a:solidFill>
                  <a:schemeClr val="accent6">
                    <a:lumMod val="75000"/>
                  </a:schemeClr>
                </a:solidFill>
                <a:latin typeface="Avenir Medium"/>
                <a:ea typeface="ヒラギノ丸ゴ Pro W4"/>
                <a:sym typeface="Wingdings"/>
              </a:rPr>
              <a:t>明確な磁場の定義はなし</a:t>
            </a:r>
            <a:endParaRPr lang="en-US" altLang="ja-JP" sz="1400" b="1" dirty="0" smtClean="0">
              <a:solidFill>
                <a:schemeClr val="accent6">
                  <a:lumMod val="75000"/>
                </a:schemeClr>
              </a:solidFill>
              <a:latin typeface="Avenir Medium"/>
              <a:ea typeface="ヒラギノ丸ゴ Pro W4"/>
              <a:sym typeface="Wingdings"/>
            </a:endParaRPr>
          </a:p>
        </p:txBody>
      </p:sp>
      <p:sp>
        <p:nvSpPr>
          <p:cNvPr id="28" name="テキスト ボックス 27"/>
          <p:cNvSpPr txBox="1"/>
          <p:nvPr/>
        </p:nvSpPr>
        <p:spPr>
          <a:xfrm>
            <a:off x="631866" y="6271799"/>
            <a:ext cx="5301574" cy="461665"/>
          </a:xfrm>
          <a:prstGeom prst="rect">
            <a:avLst/>
          </a:prstGeom>
          <a:noFill/>
        </p:spPr>
        <p:txBody>
          <a:bodyPr wrap="square" rtlCol="0">
            <a:spAutoFit/>
          </a:bodyPr>
          <a:lstStyle/>
          <a:p>
            <a:r>
              <a:rPr lang="ja-JP" altLang="en-US" sz="2400" dirty="0" smtClean="0">
                <a:latin typeface="Avenir Medium"/>
                <a:ea typeface="ヒラギノ丸ゴ Pro W4"/>
              </a:rPr>
              <a:t>回転駆動型パルサー（</a:t>
            </a:r>
            <a:r>
              <a:rPr lang="ja-JP" altLang="en-US" sz="2400" dirty="0">
                <a:latin typeface="Avenir Medium"/>
                <a:ea typeface="ヒラギノ丸ゴ Pro W4"/>
              </a:rPr>
              <a:t>磁場</a:t>
            </a:r>
            <a:r>
              <a:rPr lang="en-US" altLang="ja-JP" sz="2400" dirty="0" smtClean="0">
                <a:latin typeface="Avenir Medium"/>
                <a:ea typeface="ヒラギノ丸ゴ Pro W4"/>
              </a:rPr>
              <a:t>10</a:t>
            </a:r>
            <a:r>
              <a:rPr lang="en-US" altLang="ja-JP" sz="2400" baseline="30000" dirty="0" smtClean="0">
                <a:latin typeface="Avenir Medium"/>
                <a:ea typeface="ヒラギノ丸ゴ Pro W4"/>
              </a:rPr>
              <a:t>12</a:t>
            </a:r>
            <a:r>
              <a:rPr lang="en-US" altLang="ja-JP" sz="2400" dirty="0" smtClean="0">
                <a:latin typeface="Avenir Medium"/>
                <a:ea typeface="ヒラギノ丸ゴ Pro W4"/>
              </a:rPr>
              <a:t>G</a:t>
            </a:r>
            <a:r>
              <a:rPr lang="ja-JP" altLang="en-US" sz="2400" dirty="0" smtClean="0">
                <a:latin typeface="Avenir Medium"/>
                <a:ea typeface="ヒラギノ丸ゴ Pro W4"/>
              </a:rPr>
              <a:t>）</a:t>
            </a:r>
            <a:endParaRPr kumimoji="1" lang="ja-JP" altLang="en-US" sz="2400" dirty="0" smtClean="0">
              <a:latin typeface="Avenir Medium"/>
              <a:ea typeface="ヒラギノ丸ゴ Pro W4"/>
            </a:endParaRPr>
          </a:p>
        </p:txBody>
      </p:sp>
      <p:sp>
        <p:nvSpPr>
          <p:cNvPr id="32" name="右中かっこ 31"/>
          <p:cNvSpPr/>
          <p:nvPr/>
        </p:nvSpPr>
        <p:spPr>
          <a:xfrm>
            <a:off x="5101438" y="2409966"/>
            <a:ext cx="383890" cy="4293017"/>
          </a:xfrm>
          <a:prstGeom prst="rightBrace">
            <a:avLst>
              <a:gd name="adj1" fmla="val 3040"/>
              <a:gd name="adj2" fmla="val 27331"/>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1" name="直線矢印コネクタ 30"/>
          <p:cNvCxnSpPr>
            <a:stCxn id="29" idx="3"/>
            <a:endCxn id="30" idx="1"/>
          </p:cNvCxnSpPr>
          <p:nvPr/>
        </p:nvCxnSpPr>
        <p:spPr>
          <a:xfrm>
            <a:off x="5133935" y="4568303"/>
            <a:ext cx="500279" cy="3304"/>
          </a:xfrm>
          <a:prstGeom prst="straightConnector1">
            <a:avLst/>
          </a:prstGeom>
          <a:ln w="57150" cmpd="sng">
            <a:solidFill>
              <a:schemeClr val="accent6"/>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5388959" y="3761080"/>
            <a:ext cx="3897281" cy="369332"/>
          </a:xfrm>
          <a:prstGeom prst="rect">
            <a:avLst/>
          </a:prstGeom>
          <a:noFill/>
        </p:spPr>
        <p:txBody>
          <a:bodyPr wrap="square" rtlCol="0">
            <a:spAutoFit/>
          </a:bodyPr>
          <a:lstStyle/>
          <a:p>
            <a:r>
              <a:rPr lang="en-US" altLang="ja-JP" dirty="0">
                <a:latin typeface="Avenir Medium"/>
                <a:ea typeface="ヒラギノ丸ゴ Pro W4"/>
              </a:rPr>
              <a:t>Thompson &amp; Duncan </a:t>
            </a:r>
            <a:r>
              <a:rPr lang="en-US" altLang="ja-JP" dirty="0" smtClean="0">
                <a:latin typeface="Avenir Medium"/>
                <a:ea typeface="ヒラギノ丸ゴ Pro W4"/>
              </a:rPr>
              <a:t>(199</a:t>
            </a:r>
            <a:r>
              <a:rPr lang="en-US" altLang="ja-JP" dirty="0">
                <a:latin typeface="Avenir Medium"/>
                <a:ea typeface="ヒラギノ丸ゴ Pro W4"/>
              </a:rPr>
              <a:t>5</a:t>
            </a:r>
            <a:r>
              <a:rPr lang="en-US" altLang="ja-JP" dirty="0" smtClean="0">
                <a:latin typeface="Avenir Medium"/>
                <a:ea typeface="ヒラギノ丸ゴ Pro W4"/>
              </a:rPr>
              <a:t>, 1996) </a:t>
            </a:r>
          </a:p>
        </p:txBody>
      </p:sp>
    </p:spTree>
    <p:extLst>
      <p:ext uri="{BB962C8B-B14F-4D97-AF65-F5344CB8AC3E}">
        <p14:creationId xmlns:p14="http://schemas.microsoft.com/office/powerpoint/2010/main" val="14538604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341923" y="1231192"/>
            <a:ext cx="8423031" cy="461665"/>
          </a:xfrm>
          <a:prstGeom prst="rect">
            <a:avLst/>
          </a:prstGeom>
          <a:noFill/>
        </p:spPr>
        <p:txBody>
          <a:bodyPr wrap="square" rtlCol="0">
            <a:spAutoFit/>
          </a:bodyPr>
          <a:lstStyle/>
          <a:p>
            <a:r>
              <a:rPr lang="ja-JP" altLang="en-US" sz="2400" b="1" dirty="0" smtClean="0">
                <a:solidFill>
                  <a:schemeClr val="accent6">
                    <a:lumMod val="75000"/>
                  </a:schemeClr>
                </a:solidFill>
                <a:latin typeface="Avenir Medium"/>
                <a:ea typeface="ヒラギノ丸ゴ Pro W4"/>
              </a:rPr>
              <a:t>・</a:t>
            </a:r>
            <a:r>
              <a:rPr lang="en-US" altLang="ja-JP" sz="2400" b="1" dirty="0" smtClean="0">
                <a:solidFill>
                  <a:schemeClr val="accent6">
                    <a:lumMod val="75000"/>
                  </a:schemeClr>
                </a:solidFill>
                <a:latin typeface="Avenir Medium"/>
                <a:ea typeface="ヒラギノ丸ゴ Pro W4"/>
              </a:rPr>
              <a:t>3</a:t>
            </a:r>
            <a:r>
              <a:rPr lang="ja-JP" altLang="en-US" sz="2400" b="1" dirty="0" smtClean="0">
                <a:solidFill>
                  <a:schemeClr val="accent6">
                    <a:lumMod val="75000"/>
                  </a:schemeClr>
                </a:solidFill>
                <a:latin typeface="Avenir Medium"/>
                <a:ea typeface="ヒラギノ丸ゴ Pro W4"/>
              </a:rPr>
              <a:t>者の</a:t>
            </a:r>
            <a:r>
              <a:rPr lang="ja-JP" altLang="ja-JP" sz="2400" b="1" dirty="0" smtClean="0">
                <a:solidFill>
                  <a:schemeClr val="accent6">
                    <a:lumMod val="75000"/>
                  </a:schemeClr>
                </a:solidFill>
                <a:latin typeface="Avenir Medium"/>
                <a:ea typeface="ヒラギノ丸ゴ Pro W4"/>
              </a:rPr>
              <a:t>X</a:t>
            </a:r>
            <a:r>
              <a:rPr lang="ja-JP" altLang="en-US" sz="2400" b="1" dirty="0" smtClean="0">
                <a:solidFill>
                  <a:schemeClr val="accent6">
                    <a:lumMod val="75000"/>
                  </a:schemeClr>
                </a:solidFill>
                <a:latin typeface="Avenir Medium"/>
                <a:ea typeface="ヒラギノ丸ゴ Pro W4"/>
              </a:rPr>
              <a:t>線光度と回転光度の関係</a:t>
            </a:r>
            <a:endParaRPr lang="en-US" altLang="ja-JP" sz="2400" b="1" dirty="0" smtClean="0">
              <a:solidFill>
                <a:schemeClr val="accent6">
                  <a:lumMod val="75000"/>
                </a:schemeClr>
              </a:solidFill>
              <a:latin typeface="Avenir Medium"/>
              <a:ea typeface="ヒラギノ丸ゴ Pro W4"/>
              <a:sym typeface="Wingdings"/>
            </a:endParaRPr>
          </a:p>
        </p:txBody>
      </p:sp>
      <p:pic>
        <p:nvPicPr>
          <p:cNvPr id="3" name="図 2" descr="LxLrot.plot.color.kenkyuukai.eps"/>
          <p:cNvPicPr>
            <a:picLocks noChangeAspect="1"/>
          </p:cNvPicPr>
          <p:nvPr/>
        </p:nvPicPr>
        <p:blipFill rotWithShape="1">
          <a:blip r:embed="rId3">
            <a:extLst>
              <a:ext uri="{28A0092B-C50C-407E-A947-70E740481C1C}">
                <a14:useLocalDpi xmlns:a14="http://schemas.microsoft.com/office/drawing/2010/main" val="0"/>
              </a:ext>
            </a:extLst>
          </a:blip>
          <a:srcRect t="8139"/>
          <a:stretch/>
        </p:blipFill>
        <p:spPr>
          <a:xfrm>
            <a:off x="457200" y="1518747"/>
            <a:ext cx="8229600" cy="5291821"/>
          </a:xfrm>
          <a:prstGeom prst="rect">
            <a:avLst/>
          </a:prstGeom>
        </p:spPr>
      </p:pic>
      <p:cxnSp>
        <p:nvCxnSpPr>
          <p:cNvPr id="9" name="直線矢印コネクタ 8"/>
          <p:cNvCxnSpPr/>
          <p:nvPr/>
        </p:nvCxnSpPr>
        <p:spPr>
          <a:xfrm flipV="1">
            <a:off x="6280172" y="2380174"/>
            <a:ext cx="0" cy="950070"/>
          </a:xfrm>
          <a:prstGeom prst="straightConnector1">
            <a:avLst/>
          </a:prstGeom>
          <a:ln w="9525"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6722899" y="2540185"/>
            <a:ext cx="0" cy="312414"/>
          </a:xfrm>
          <a:prstGeom prst="straightConnector1">
            <a:avLst/>
          </a:prstGeom>
          <a:ln w="9525"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rot="19692823">
            <a:off x="1120029" y="5300386"/>
            <a:ext cx="2733037" cy="461665"/>
          </a:xfrm>
          <a:prstGeom prst="rect">
            <a:avLst/>
          </a:prstGeom>
          <a:noFill/>
        </p:spPr>
        <p:txBody>
          <a:bodyPr wrap="none" rtlCol="0">
            <a:spAutoFit/>
          </a:bodyPr>
          <a:lstStyle/>
          <a:p>
            <a:r>
              <a:rPr kumimoji="1" lang="en-US" altLang="ja-JP" sz="2400" b="1" dirty="0" err="1" smtClean="0">
                <a:solidFill>
                  <a:schemeClr val="accent2">
                    <a:lumMod val="75000"/>
                  </a:schemeClr>
                </a:solidFill>
                <a:latin typeface="Avenir Medium"/>
                <a:ea typeface="ヒラギノ丸ゴ Pro W4"/>
              </a:rPr>
              <a:t>shibata</a:t>
            </a:r>
            <a:r>
              <a:rPr kumimoji="1" lang="en-US" altLang="ja-JP" sz="2400" b="1" dirty="0" smtClean="0">
                <a:solidFill>
                  <a:schemeClr val="accent2">
                    <a:lumMod val="75000"/>
                  </a:schemeClr>
                </a:solidFill>
                <a:latin typeface="Avenir Medium"/>
                <a:ea typeface="ヒラギノ丸ゴ Pro W4"/>
              </a:rPr>
              <a:t> et al. 2016</a:t>
            </a:r>
            <a:endParaRPr kumimoji="1" lang="ja-JP" altLang="en-US" sz="2400" b="1" dirty="0" smtClean="0">
              <a:solidFill>
                <a:schemeClr val="accent2">
                  <a:lumMod val="75000"/>
                </a:schemeClr>
              </a:solidFill>
              <a:latin typeface="Avenir Medium"/>
              <a:ea typeface="ヒラギノ丸ゴ Pro W4"/>
            </a:endParaRPr>
          </a:p>
        </p:txBody>
      </p:sp>
      <p:cxnSp>
        <p:nvCxnSpPr>
          <p:cNvPr id="15" name="直線コネクタ 14"/>
          <p:cNvCxnSpPr/>
          <p:nvPr/>
        </p:nvCxnSpPr>
        <p:spPr>
          <a:xfrm flipH="1">
            <a:off x="1780049" y="2130155"/>
            <a:ext cx="6610180" cy="4020293"/>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3062405" y="1798388"/>
            <a:ext cx="1723549" cy="461665"/>
          </a:xfrm>
          <a:prstGeom prst="rect">
            <a:avLst/>
          </a:prstGeom>
          <a:noFill/>
        </p:spPr>
        <p:txBody>
          <a:bodyPr wrap="none" rtlCol="0">
            <a:spAutoFit/>
          </a:bodyPr>
          <a:lstStyle/>
          <a:p>
            <a:r>
              <a:rPr lang="ja-JP" altLang="en-US" sz="2400" b="1" dirty="0" smtClean="0">
                <a:solidFill>
                  <a:srgbClr val="FF0000"/>
                </a:solidFill>
                <a:latin typeface="Avenir Medium"/>
                <a:ea typeface="ヒラギノ丸ゴ Pro W4"/>
              </a:rPr>
              <a:t>マグネター</a:t>
            </a:r>
            <a:endParaRPr lang="en-US" altLang="ja-JP" sz="2400" b="1" dirty="0" smtClean="0">
              <a:solidFill>
                <a:srgbClr val="FF0000"/>
              </a:solidFill>
              <a:latin typeface="Avenir Medium"/>
              <a:ea typeface="ヒラギノ丸ゴ Pro W4"/>
            </a:endParaRPr>
          </a:p>
        </p:txBody>
      </p:sp>
      <p:sp>
        <p:nvSpPr>
          <p:cNvPr id="18" name="正方形/長方形 17"/>
          <p:cNvSpPr/>
          <p:nvPr/>
        </p:nvSpPr>
        <p:spPr>
          <a:xfrm>
            <a:off x="1127760" y="2260053"/>
            <a:ext cx="7262469" cy="1064863"/>
          </a:xfrm>
          <a:prstGeom prst="rect">
            <a:avLst/>
          </a:prstGeom>
          <a:solidFill>
            <a:schemeClr val="accent6">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911525" y="386441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6232325" y="332593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円/楕円 23"/>
          <p:cNvSpPr/>
          <p:nvPr/>
        </p:nvSpPr>
        <p:spPr>
          <a:xfrm>
            <a:off x="6801285" y="333609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5" name="円/楕円 24"/>
          <p:cNvSpPr/>
          <p:nvPr/>
        </p:nvSpPr>
        <p:spPr>
          <a:xfrm>
            <a:off x="5643045" y="429113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6" name="円/楕円 25"/>
          <p:cNvSpPr/>
          <p:nvPr/>
        </p:nvSpPr>
        <p:spPr>
          <a:xfrm>
            <a:off x="6923205" y="256393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7" name="円/楕円 26"/>
          <p:cNvSpPr/>
          <p:nvPr/>
        </p:nvSpPr>
        <p:spPr>
          <a:xfrm>
            <a:off x="6791125" y="274681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8" name="円/楕円 27"/>
          <p:cNvSpPr/>
          <p:nvPr/>
        </p:nvSpPr>
        <p:spPr>
          <a:xfrm>
            <a:off x="6669205" y="278745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0" name="円/楕円 29"/>
          <p:cNvSpPr/>
          <p:nvPr/>
        </p:nvSpPr>
        <p:spPr>
          <a:xfrm>
            <a:off x="6659045" y="2440996"/>
            <a:ext cx="118533" cy="118534"/>
          </a:xfrm>
          <a:prstGeom prst="ellipse">
            <a:avLst/>
          </a:prstGeom>
          <a:solidFill>
            <a:schemeClr val="accent6">
              <a:lumMod val="75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1" name="円/楕円 30"/>
          <p:cNvSpPr/>
          <p:nvPr/>
        </p:nvSpPr>
        <p:spPr>
          <a:xfrm>
            <a:off x="6445685" y="279761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2" name="円/楕円 31"/>
          <p:cNvSpPr/>
          <p:nvPr/>
        </p:nvSpPr>
        <p:spPr>
          <a:xfrm>
            <a:off x="6232325" y="2278436"/>
            <a:ext cx="118533" cy="118534"/>
          </a:xfrm>
          <a:prstGeom prst="ellipse">
            <a:avLst/>
          </a:prstGeom>
          <a:solidFill>
            <a:schemeClr val="accent6">
              <a:lumMod val="75000"/>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3" name="円/楕円 32"/>
          <p:cNvSpPr/>
          <p:nvPr/>
        </p:nvSpPr>
        <p:spPr>
          <a:xfrm>
            <a:off x="4068245" y="441305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4" name="円/楕円 33"/>
          <p:cNvSpPr/>
          <p:nvPr/>
        </p:nvSpPr>
        <p:spPr>
          <a:xfrm>
            <a:off x="3672005" y="3700836"/>
            <a:ext cx="118533" cy="118534"/>
          </a:xfrm>
          <a:prstGeom prst="ellipse">
            <a:avLst/>
          </a:prstGeom>
          <a:solidFill>
            <a:schemeClr val="tx1">
              <a:alpha val="98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5" name="円/楕円 34"/>
          <p:cNvSpPr/>
          <p:nvPr/>
        </p:nvSpPr>
        <p:spPr>
          <a:xfrm>
            <a:off x="3062405" y="351897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6" name="円/楕円 35"/>
          <p:cNvSpPr/>
          <p:nvPr/>
        </p:nvSpPr>
        <p:spPr>
          <a:xfrm>
            <a:off x="3062405" y="3366572"/>
            <a:ext cx="118533" cy="11853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7" name="正方形/長方形 36"/>
          <p:cNvSpPr/>
          <p:nvPr/>
        </p:nvSpPr>
        <p:spPr>
          <a:xfrm>
            <a:off x="6146800" y="4968240"/>
            <a:ext cx="2143760" cy="110744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flipV="1">
            <a:off x="5181600" y="1692857"/>
            <a:ext cx="0" cy="4457591"/>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5718117" y="4679333"/>
            <a:ext cx="1911958" cy="830997"/>
          </a:xfrm>
          <a:prstGeom prst="rect">
            <a:avLst/>
          </a:prstGeom>
          <a:noFill/>
        </p:spPr>
        <p:txBody>
          <a:bodyPr wrap="none" rtlCol="0">
            <a:spAutoFit/>
          </a:bodyPr>
          <a:lstStyle/>
          <a:p>
            <a:r>
              <a:rPr lang="ja-JP" altLang="en-US" sz="2400" b="1" dirty="0" smtClean="0">
                <a:solidFill>
                  <a:schemeClr val="accent3">
                    <a:lumMod val="50000"/>
                  </a:schemeClr>
                </a:solidFill>
                <a:latin typeface="Avenir Medium"/>
                <a:ea typeface="ヒラギノ丸ゴ Pro W4"/>
              </a:rPr>
              <a:t>回転駆動型</a:t>
            </a:r>
            <a:endParaRPr lang="en-US" altLang="ja-JP" sz="2400" b="1" dirty="0" smtClean="0">
              <a:solidFill>
                <a:schemeClr val="accent3">
                  <a:lumMod val="50000"/>
                </a:schemeClr>
              </a:solidFill>
              <a:latin typeface="Avenir Medium"/>
              <a:ea typeface="ヒラギノ丸ゴ Pro W4"/>
            </a:endParaRPr>
          </a:p>
          <a:p>
            <a:r>
              <a:rPr lang="en-US" altLang="ja-JP" sz="2400" b="1" i="1" dirty="0" err="1" smtClean="0">
                <a:solidFill>
                  <a:schemeClr val="accent3">
                    <a:lumMod val="50000"/>
                  </a:schemeClr>
                </a:solidFill>
                <a:latin typeface="Avenir Medium"/>
                <a:ea typeface="ヒラギノ丸ゴ Pro W4"/>
              </a:rPr>
              <a:t>L</a:t>
            </a:r>
            <a:r>
              <a:rPr lang="en-US" altLang="ja-JP" sz="2400" b="1" baseline="-25000" dirty="0" err="1" smtClean="0">
                <a:solidFill>
                  <a:schemeClr val="accent3">
                    <a:lumMod val="50000"/>
                  </a:schemeClr>
                </a:solidFill>
                <a:latin typeface="Avenir Medium"/>
                <a:ea typeface="ヒラギノ丸ゴ Pro W4"/>
              </a:rPr>
              <a:t>x</a:t>
            </a:r>
            <a:r>
              <a:rPr lang="en-US" altLang="ja-JP" sz="2400" b="1" dirty="0" err="1" smtClean="0">
                <a:solidFill>
                  <a:schemeClr val="accent3">
                    <a:lumMod val="50000"/>
                  </a:schemeClr>
                </a:solidFill>
                <a:latin typeface="Avenir Medium"/>
                <a:ea typeface="ヒラギノ丸ゴ Pro W4"/>
              </a:rPr>
              <a:t>~</a:t>
            </a:r>
            <a:r>
              <a:rPr lang="en-US" altLang="ja-JP" sz="2400" b="1" i="1" dirty="0" err="1" smtClean="0">
                <a:solidFill>
                  <a:schemeClr val="accent3">
                    <a:lumMod val="50000"/>
                  </a:schemeClr>
                </a:solidFill>
                <a:latin typeface="Avenir Medium"/>
                <a:ea typeface="ヒラギノ丸ゴ Pro W4"/>
              </a:rPr>
              <a:t>L</a:t>
            </a:r>
            <a:r>
              <a:rPr lang="en-US" altLang="ja-JP" sz="2400" b="1" baseline="-25000" dirty="0" err="1" smtClean="0">
                <a:solidFill>
                  <a:schemeClr val="accent3">
                    <a:lumMod val="50000"/>
                  </a:schemeClr>
                </a:solidFill>
                <a:latin typeface="Avenir Medium"/>
                <a:ea typeface="ヒラギノ丸ゴ Pro W4"/>
              </a:rPr>
              <a:t>rot</a:t>
            </a:r>
            <a:r>
              <a:rPr lang="en-US" altLang="ja-JP" sz="2400" b="1" dirty="0" smtClean="0">
                <a:solidFill>
                  <a:schemeClr val="accent3">
                    <a:lumMod val="50000"/>
                  </a:schemeClr>
                </a:solidFill>
                <a:latin typeface="Avenir Medium"/>
                <a:ea typeface="ヒラギノ丸ゴ Pro W4"/>
              </a:rPr>
              <a:t>/1000</a:t>
            </a:r>
            <a:endParaRPr kumimoji="1" lang="en-US" altLang="ja-JP" sz="2400" b="1" dirty="0" smtClean="0">
              <a:solidFill>
                <a:schemeClr val="accent3">
                  <a:lumMod val="50000"/>
                </a:schemeClr>
              </a:solidFill>
              <a:latin typeface="Avenir Medium"/>
              <a:ea typeface="ヒラギノ丸ゴ Pro W4"/>
            </a:endParaRPr>
          </a:p>
        </p:txBody>
      </p:sp>
      <p:sp>
        <p:nvSpPr>
          <p:cNvPr id="40" name="テキスト ボックス 39"/>
          <p:cNvSpPr txBox="1"/>
          <p:nvPr/>
        </p:nvSpPr>
        <p:spPr>
          <a:xfrm>
            <a:off x="1122828" y="3679952"/>
            <a:ext cx="2646878" cy="1200328"/>
          </a:xfrm>
          <a:prstGeom prst="rect">
            <a:avLst/>
          </a:prstGeom>
          <a:noFill/>
        </p:spPr>
        <p:txBody>
          <a:bodyPr wrap="none" rtlCol="0">
            <a:spAutoFit/>
          </a:bodyPr>
          <a:lstStyle/>
          <a:p>
            <a:r>
              <a:rPr lang="en-US" altLang="en-US" sz="2400" b="1" dirty="0" smtClean="0">
                <a:latin typeface="Avenir Medium"/>
                <a:ea typeface="ヒラギノ丸ゴ Pro W4"/>
              </a:rPr>
              <a:t>強磁場パルサー</a:t>
            </a:r>
          </a:p>
          <a:p>
            <a:r>
              <a:rPr kumimoji="1" lang="en-US" altLang="en-US" sz="2400" b="1" dirty="0" smtClean="0">
                <a:latin typeface="Avenir Medium"/>
                <a:ea typeface="ヒラギノ丸ゴ Pro W4"/>
              </a:rPr>
              <a:t>両者をつなぐよう</a:t>
            </a:r>
          </a:p>
          <a:p>
            <a:r>
              <a:rPr kumimoji="1" lang="en-US" altLang="en-US" sz="2400" b="1" dirty="0" smtClean="0">
                <a:latin typeface="Avenir Medium"/>
                <a:ea typeface="ヒラギノ丸ゴ Pro W4"/>
              </a:rPr>
              <a:t>に分布</a:t>
            </a:r>
          </a:p>
        </p:txBody>
      </p:sp>
      <p:sp>
        <p:nvSpPr>
          <p:cNvPr id="41" name="正方形/長方形 40"/>
          <p:cNvSpPr/>
          <p:nvPr/>
        </p:nvSpPr>
        <p:spPr>
          <a:xfrm>
            <a:off x="3388954" y="6414443"/>
            <a:ext cx="2794000"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chemeClr val="tx1"/>
                </a:solidFill>
                <a:latin typeface="Helvetica"/>
                <a:cs typeface="Helvetica"/>
              </a:rPr>
              <a:t>log </a:t>
            </a:r>
            <a:r>
              <a:rPr lang="en-US" altLang="ja-JP" sz="2800" i="1" dirty="0" err="1" smtClean="0">
                <a:solidFill>
                  <a:schemeClr val="tx1"/>
                </a:solidFill>
                <a:latin typeface="Helvetica"/>
                <a:cs typeface="Helvetica"/>
              </a:rPr>
              <a:t>L</a:t>
            </a:r>
            <a:r>
              <a:rPr lang="en-US" altLang="ja-JP" sz="2800" baseline="-25000" dirty="0" err="1" smtClean="0">
                <a:solidFill>
                  <a:schemeClr val="tx1"/>
                </a:solidFill>
                <a:latin typeface="Helvetica"/>
                <a:cs typeface="Helvetica"/>
              </a:rPr>
              <a:t>rot</a:t>
            </a:r>
            <a:r>
              <a:rPr lang="en-US" altLang="ja-JP" sz="2800" dirty="0" smtClean="0">
                <a:solidFill>
                  <a:schemeClr val="tx1"/>
                </a:solidFill>
                <a:latin typeface="Helvetica"/>
                <a:cs typeface="Helvetica"/>
              </a:rPr>
              <a:t> (erg s</a:t>
            </a:r>
            <a:r>
              <a:rPr lang="en-US" altLang="ja-JP" sz="2800" baseline="30000" dirty="0" smtClean="0">
                <a:solidFill>
                  <a:schemeClr val="tx1"/>
                </a:solidFill>
                <a:latin typeface="Helvetica"/>
                <a:cs typeface="Helvetica"/>
              </a:rPr>
              <a:t>-1</a:t>
            </a:r>
            <a:r>
              <a:rPr lang="en-US" altLang="ja-JP" sz="2800" dirty="0" smtClean="0">
                <a:solidFill>
                  <a:schemeClr val="tx1"/>
                </a:solidFill>
                <a:latin typeface="Helvetica"/>
                <a:cs typeface="Helvetica"/>
              </a:rPr>
              <a:t>)</a:t>
            </a:r>
            <a:endParaRPr kumimoji="1" lang="ja-JP" altLang="en-US" sz="2800" dirty="0">
              <a:solidFill>
                <a:schemeClr val="tx1"/>
              </a:solidFill>
              <a:latin typeface="Helvetica"/>
              <a:cs typeface="Helvetica"/>
            </a:endParaRPr>
          </a:p>
        </p:txBody>
      </p:sp>
      <p:sp>
        <p:nvSpPr>
          <p:cNvPr id="42" name="正方形/長方形 41"/>
          <p:cNvSpPr/>
          <p:nvPr/>
        </p:nvSpPr>
        <p:spPr>
          <a:xfrm rot="16200000">
            <a:off x="-882435" y="3749152"/>
            <a:ext cx="2794000"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chemeClr val="tx1"/>
                </a:solidFill>
                <a:latin typeface="Helvetica"/>
                <a:cs typeface="Helvetica"/>
              </a:rPr>
              <a:t>log </a:t>
            </a:r>
            <a:r>
              <a:rPr lang="en-US" altLang="ja-JP" sz="2800" i="1" dirty="0" smtClean="0">
                <a:solidFill>
                  <a:schemeClr val="tx1"/>
                </a:solidFill>
                <a:latin typeface="Helvetica"/>
                <a:cs typeface="Helvetica"/>
              </a:rPr>
              <a:t>L</a:t>
            </a:r>
            <a:r>
              <a:rPr lang="en-US" altLang="ja-JP" sz="2800" baseline="-25000" dirty="0">
                <a:solidFill>
                  <a:schemeClr val="tx1"/>
                </a:solidFill>
                <a:latin typeface="Helvetica"/>
                <a:cs typeface="Helvetica"/>
              </a:rPr>
              <a:t>x</a:t>
            </a:r>
            <a:r>
              <a:rPr lang="en-US" altLang="ja-JP" sz="2800" dirty="0" smtClean="0">
                <a:solidFill>
                  <a:schemeClr val="tx1"/>
                </a:solidFill>
                <a:latin typeface="Helvetica"/>
                <a:cs typeface="Helvetica"/>
              </a:rPr>
              <a:t> (erg s</a:t>
            </a:r>
            <a:r>
              <a:rPr lang="en-US" altLang="ja-JP" sz="2800" baseline="30000" dirty="0" smtClean="0">
                <a:solidFill>
                  <a:schemeClr val="tx1"/>
                </a:solidFill>
                <a:latin typeface="Helvetica"/>
                <a:cs typeface="Helvetica"/>
              </a:rPr>
              <a:t>-1</a:t>
            </a:r>
            <a:r>
              <a:rPr lang="en-US" altLang="ja-JP" sz="2800" dirty="0" smtClean="0">
                <a:solidFill>
                  <a:schemeClr val="tx1"/>
                </a:solidFill>
                <a:latin typeface="Helvetica"/>
                <a:cs typeface="Helvetica"/>
              </a:rPr>
              <a:t>)</a:t>
            </a:r>
            <a:endParaRPr kumimoji="1" lang="ja-JP" altLang="en-US" sz="2800" dirty="0">
              <a:solidFill>
                <a:schemeClr val="tx1"/>
              </a:solidFill>
              <a:latin typeface="Helvetica"/>
              <a:cs typeface="Helvetica"/>
            </a:endParaRPr>
          </a:p>
        </p:txBody>
      </p:sp>
      <p:pic>
        <p:nvPicPr>
          <p:cNvPr id="4" name="図 3" descr="スクリーンショット 2017-11-20 10.14.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673" y="5500038"/>
            <a:ext cx="1970129" cy="560070"/>
          </a:xfrm>
          <a:prstGeom prst="rect">
            <a:avLst/>
          </a:prstGeom>
        </p:spPr>
      </p:pic>
      <p:sp>
        <p:nvSpPr>
          <p:cNvPr id="6" name="テキスト ボックス 5"/>
          <p:cNvSpPr txBox="1"/>
          <p:nvPr/>
        </p:nvSpPr>
        <p:spPr>
          <a:xfrm>
            <a:off x="5336533" y="1692857"/>
            <a:ext cx="1887277" cy="369332"/>
          </a:xfrm>
          <a:prstGeom prst="rect">
            <a:avLst/>
          </a:prstGeom>
          <a:noFill/>
        </p:spPr>
        <p:txBody>
          <a:bodyPr wrap="none" rtlCol="0">
            <a:spAutoFit/>
          </a:bodyPr>
          <a:lstStyle/>
          <a:p>
            <a:r>
              <a:rPr kumimoji="1" lang="en-US" altLang="ja-JP" dirty="0" smtClean="0">
                <a:latin typeface="Avenir Medium"/>
                <a:ea typeface="ヒラギノ丸ゴ Pro W4"/>
              </a:rPr>
              <a:t>0.5-10 </a:t>
            </a:r>
            <a:r>
              <a:rPr kumimoji="1" lang="en-US" altLang="ja-JP" dirty="0" err="1" smtClean="0">
                <a:latin typeface="Avenir Medium"/>
                <a:ea typeface="ヒラギノ丸ゴ Pro W4"/>
              </a:rPr>
              <a:t>keV</a:t>
            </a:r>
            <a:r>
              <a:rPr kumimoji="1" lang="en-US" altLang="ja-JP" dirty="0" smtClean="0">
                <a:latin typeface="Avenir Medium"/>
                <a:ea typeface="ヒラギノ丸ゴ Pro W4"/>
              </a:rPr>
              <a:t> band</a:t>
            </a:r>
            <a:endParaRPr kumimoji="1" lang="ja-JP" altLang="en-US" dirty="0" smtClean="0">
              <a:latin typeface="Avenir Medium"/>
              <a:ea typeface="ヒラギノ丸ゴ Pro W4"/>
            </a:endParaRPr>
          </a:p>
        </p:txBody>
      </p:sp>
    </p:spTree>
    <p:extLst>
      <p:ext uri="{BB962C8B-B14F-4D97-AF65-F5344CB8AC3E}">
        <p14:creationId xmlns:p14="http://schemas.microsoft.com/office/powerpoint/2010/main" val="66400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強磁場パルサーとは？</a:t>
            </a:r>
            <a:endParaRPr kumimoji="1" lang="ja-JP" altLang="en-US" b="1" dirty="0">
              <a:solidFill>
                <a:schemeClr val="tx1">
                  <a:lumMod val="85000"/>
                  <a:lumOff val="15000"/>
                </a:schemeClr>
              </a:solidFill>
            </a:endParaRPr>
          </a:p>
        </p:txBody>
      </p:sp>
      <p:cxnSp>
        <p:nvCxnSpPr>
          <p:cNvPr id="5" name="直線コネクタ 4"/>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341923" y="1231192"/>
            <a:ext cx="8423031" cy="461665"/>
          </a:xfrm>
          <a:prstGeom prst="rect">
            <a:avLst/>
          </a:prstGeom>
          <a:noFill/>
        </p:spPr>
        <p:txBody>
          <a:bodyPr wrap="square" rtlCol="0">
            <a:spAutoFit/>
          </a:bodyPr>
          <a:lstStyle/>
          <a:p>
            <a:r>
              <a:rPr lang="ja-JP" altLang="en-US" sz="2400" b="1" dirty="0" smtClean="0">
                <a:solidFill>
                  <a:schemeClr val="accent6">
                    <a:lumMod val="75000"/>
                  </a:schemeClr>
                </a:solidFill>
                <a:latin typeface="Avenir Medium"/>
                <a:ea typeface="ヒラギノ丸ゴ Pro W4"/>
              </a:rPr>
              <a:t>・放射効率</a:t>
            </a:r>
            <a:r>
              <a:rPr lang="en-US" altLang="ja-JP" sz="2400" b="1" dirty="0" err="1" smtClean="0">
                <a:solidFill>
                  <a:schemeClr val="accent6">
                    <a:lumMod val="75000"/>
                  </a:schemeClr>
                </a:solidFill>
                <a:latin typeface="Avenir Medium"/>
                <a:ea typeface="ヒラギノ丸ゴ Pro W4"/>
              </a:rPr>
              <a:t>η</a:t>
            </a:r>
            <a:r>
              <a:rPr lang="en-US" altLang="ja-JP" sz="2400" b="1" baseline="-25000" dirty="0" err="1" smtClean="0">
                <a:solidFill>
                  <a:schemeClr val="accent6">
                    <a:lumMod val="75000"/>
                  </a:schemeClr>
                </a:solidFill>
                <a:latin typeface="Avenir Medium"/>
                <a:ea typeface="ヒラギノ丸ゴ Pro W4"/>
              </a:rPr>
              <a:t>x</a:t>
            </a:r>
            <a:r>
              <a:rPr lang="en-US" altLang="ja-JP" sz="2400" b="1" dirty="0" smtClean="0">
                <a:solidFill>
                  <a:schemeClr val="accent6">
                    <a:lumMod val="75000"/>
                  </a:schemeClr>
                </a:solidFill>
                <a:latin typeface="Avenir Medium"/>
                <a:ea typeface="ヒラギノ丸ゴ Pro W4"/>
              </a:rPr>
              <a:t>=</a:t>
            </a:r>
            <a:r>
              <a:rPr lang="en-US" altLang="ja-JP" sz="2400" b="1" i="1" dirty="0" smtClean="0">
                <a:solidFill>
                  <a:schemeClr val="accent6">
                    <a:lumMod val="75000"/>
                  </a:schemeClr>
                </a:solidFill>
                <a:latin typeface="Avenir Medium"/>
                <a:ea typeface="ヒラギノ丸ゴ Pro W4"/>
              </a:rPr>
              <a:t>L</a:t>
            </a:r>
            <a:r>
              <a:rPr lang="en-US" altLang="ja-JP" sz="2400" b="1" baseline="-25000" dirty="0" smtClean="0">
                <a:solidFill>
                  <a:schemeClr val="accent6">
                    <a:lumMod val="75000"/>
                  </a:schemeClr>
                </a:solidFill>
                <a:latin typeface="Avenir Medium"/>
                <a:ea typeface="ヒラギノ丸ゴ Pro W4"/>
              </a:rPr>
              <a:t>x</a:t>
            </a:r>
            <a:r>
              <a:rPr lang="en-US" altLang="ja-JP" sz="2400" b="1" dirty="0" smtClean="0">
                <a:solidFill>
                  <a:schemeClr val="accent6">
                    <a:lumMod val="75000"/>
                  </a:schemeClr>
                </a:solidFill>
                <a:latin typeface="Avenir Medium"/>
                <a:ea typeface="ヒラギノ丸ゴ Pro W4"/>
              </a:rPr>
              <a:t>/</a:t>
            </a:r>
            <a:r>
              <a:rPr lang="en-US" altLang="ja-JP" sz="2400" b="1" i="1" dirty="0" err="1" smtClean="0">
                <a:solidFill>
                  <a:schemeClr val="accent6">
                    <a:lumMod val="75000"/>
                  </a:schemeClr>
                </a:solidFill>
                <a:latin typeface="Avenir Medium"/>
                <a:ea typeface="ヒラギノ丸ゴ Pro W4"/>
              </a:rPr>
              <a:t>L</a:t>
            </a:r>
            <a:r>
              <a:rPr lang="en-US" altLang="ja-JP" sz="2400" b="1" baseline="-25000" dirty="0" err="1" smtClean="0">
                <a:solidFill>
                  <a:schemeClr val="accent6">
                    <a:lumMod val="75000"/>
                  </a:schemeClr>
                </a:solidFill>
                <a:latin typeface="Avenir Medium"/>
                <a:ea typeface="ヒラギノ丸ゴ Pro W4"/>
              </a:rPr>
              <a:t>rot</a:t>
            </a:r>
            <a:r>
              <a:rPr lang="ja-JP" altLang="en-US" sz="2400" b="1" dirty="0" smtClean="0">
                <a:solidFill>
                  <a:schemeClr val="accent6">
                    <a:lumMod val="75000"/>
                  </a:schemeClr>
                </a:solidFill>
                <a:latin typeface="Avenir Medium"/>
                <a:ea typeface="ヒラギノ丸ゴ Pro W4"/>
              </a:rPr>
              <a:t>分布図</a:t>
            </a:r>
            <a:endParaRPr lang="en-US" altLang="ja-JP" sz="2400" b="1" dirty="0" smtClean="0">
              <a:solidFill>
                <a:schemeClr val="accent6">
                  <a:lumMod val="75000"/>
                </a:schemeClr>
              </a:solidFill>
              <a:latin typeface="Avenir Medium"/>
              <a:ea typeface="ヒラギノ丸ゴ Pro W4"/>
              <a:sym typeface="Wingdings"/>
            </a:endParaRPr>
          </a:p>
        </p:txBody>
      </p:sp>
      <p:pic>
        <p:nvPicPr>
          <p:cNvPr id="6" name="図 5" descr="スクリーンショット 2017-11-15 15.22.08.png"/>
          <p:cNvPicPr>
            <a:picLocks noChangeAspect="1"/>
          </p:cNvPicPr>
          <p:nvPr/>
        </p:nvPicPr>
        <p:blipFill rotWithShape="1">
          <a:blip r:embed="rId3">
            <a:extLst>
              <a:ext uri="{28A0092B-C50C-407E-A947-70E740481C1C}">
                <a14:useLocalDpi xmlns:a14="http://schemas.microsoft.com/office/drawing/2010/main" val="0"/>
              </a:ext>
            </a:extLst>
          </a:blip>
          <a:srcRect l="3770" r="1991"/>
          <a:stretch/>
        </p:blipFill>
        <p:spPr>
          <a:xfrm>
            <a:off x="1274057" y="1645847"/>
            <a:ext cx="7067344" cy="4680987"/>
          </a:xfrm>
          <a:prstGeom prst="rect">
            <a:avLst/>
          </a:prstGeom>
        </p:spPr>
      </p:pic>
      <p:sp>
        <p:nvSpPr>
          <p:cNvPr id="7" name="テキスト ボックス 6"/>
          <p:cNvSpPr txBox="1"/>
          <p:nvPr/>
        </p:nvSpPr>
        <p:spPr>
          <a:xfrm>
            <a:off x="7051565" y="2833652"/>
            <a:ext cx="172354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400" dirty="0" smtClean="0">
                <a:latin typeface="Avenir Medium"/>
                <a:ea typeface="ヒラギノ丸ゴ Pro W4"/>
              </a:rPr>
              <a:t>マグネター</a:t>
            </a:r>
            <a:endParaRPr kumimoji="1" lang="ja-JP" altLang="en-US" sz="2400" dirty="0" smtClean="0">
              <a:latin typeface="Avenir Medium"/>
              <a:ea typeface="ヒラギノ丸ゴ Pro W4"/>
            </a:endParaRPr>
          </a:p>
        </p:txBody>
      </p:sp>
      <p:sp>
        <p:nvSpPr>
          <p:cNvPr id="8" name="テキスト ボックス 7"/>
          <p:cNvSpPr txBox="1"/>
          <p:nvPr/>
        </p:nvSpPr>
        <p:spPr>
          <a:xfrm>
            <a:off x="5582463" y="1688833"/>
            <a:ext cx="295465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smtClean="0">
                <a:latin typeface="Avenir Medium"/>
                <a:ea typeface="ヒラギノ丸ゴ Pro W4"/>
              </a:rPr>
              <a:t>回転駆動型パルサー</a:t>
            </a:r>
          </a:p>
        </p:txBody>
      </p:sp>
      <p:sp>
        <p:nvSpPr>
          <p:cNvPr id="9" name="テキスト ボックス 8"/>
          <p:cNvSpPr txBox="1"/>
          <p:nvPr/>
        </p:nvSpPr>
        <p:spPr>
          <a:xfrm>
            <a:off x="5582463" y="2239907"/>
            <a:ext cx="233910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400" dirty="0" smtClean="0">
                <a:latin typeface="Avenir Medium"/>
                <a:ea typeface="ヒラギノ丸ゴ Pro W4"/>
              </a:rPr>
              <a:t>強磁場パルサー</a:t>
            </a:r>
            <a:endParaRPr kumimoji="1" lang="ja-JP" altLang="en-US" sz="2400" dirty="0" smtClean="0">
              <a:latin typeface="Avenir Medium"/>
              <a:ea typeface="ヒラギノ丸ゴ Pro W4"/>
            </a:endParaRPr>
          </a:p>
        </p:txBody>
      </p:sp>
      <p:cxnSp>
        <p:nvCxnSpPr>
          <p:cNvPr id="10" name="直線コネクタ 9"/>
          <p:cNvCxnSpPr>
            <a:stCxn id="8" idx="1"/>
          </p:cNvCxnSpPr>
          <p:nvPr/>
        </p:nvCxnSpPr>
        <p:spPr>
          <a:xfrm flipH="1">
            <a:off x="5187383" y="1919666"/>
            <a:ext cx="395080" cy="393373"/>
          </a:xfrm>
          <a:prstGeom prst="line">
            <a:avLst/>
          </a:prstGeom>
          <a:ln w="38100" cmpd="sng">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a:stCxn id="9" idx="1"/>
          </p:cNvCxnSpPr>
          <p:nvPr/>
        </p:nvCxnSpPr>
        <p:spPr>
          <a:xfrm flipH="1">
            <a:off x="5187383" y="2470740"/>
            <a:ext cx="395080" cy="495839"/>
          </a:xfrm>
          <a:prstGeom prst="line">
            <a:avLst/>
          </a:prstGeom>
          <a:ln w="38100" cmpd="sng">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7" idx="1"/>
          </p:cNvCxnSpPr>
          <p:nvPr/>
        </p:nvCxnSpPr>
        <p:spPr>
          <a:xfrm flipH="1">
            <a:off x="6553200" y="3064485"/>
            <a:ext cx="498365" cy="230832"/>
          </a:xfrm>
          <a:prstGeom prst="line">
            <a:avLst/>
          </a:prstGeom>
          <a:ln w="38100" cmpd="sng">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1346102" y="6175958"/>
            <a:ext cx="687994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ja-JP" altLang="en-US" sz="2400" dirty="0" smtClean="0">
                <a:latin typeface="Avenir Medium"/>
                <a:ea typeface="ヒラギノ丸ゴ Pro W4"/>
              </a:rPr>
              <a:t>分布が２山になっている</a:t>
            </a:r>
            <a:endParaRPr kumimoji="1" lang="ja-JP" altLang="en-US" sz="2400" dirty="0" smtClean="0">
              <a:latin typeface="Avenir Medium"/>
              <a:ea typeface="ヒラギノ丸ゴ Pro W4"/>
            </a:endParaRPr>
          </a:p>
        </p:txBody>
      </p:sp>
    </p:spTree>
    <p:extLst>
      <p:ext uri="{BB962C8B-B14F-4D97-AF65-F5344CB8AC3E}">
        <p14:creationId xmlns:p14="http://schemas.microsoft.com/office/powerpoint/2010/main" val="363784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7176"/>
            <a:ext cx="8229600" cy="926977"/>
          </a:xfrm>
        </p:spPr>
        <p:txBody>
          <a:bodyPr/>
          <a:lstStyle/>
          <a:p>
            <a:r>
              <a:rPr lang="ja-JP" altLang="en-US" b="1" dirty="0" smtClean="0">
                <a:solidFill>
                  <a:schemeClr val="tx1">
                    <a:lumMod val="85000"/>
                    <a:lumOff val="15000"/>
                  </a:schemeClr>
                </a:solidFill>
              </a:rPr>
              <a:t>強磁場パルサー</a:t>
            </a:r>
            <a:endParaRPr kumimoji="1" lang="ja-JP" altLang="en-US" b="1" dirty="0">
              <a:solidFill>
                <a:schemeClr val="tx1">
                  <a:lumMod val="85000"/>
                  <a:lumOff val="15000"/>
                </a:schemeClr>
              </a:solidFill>
            </a:endParaRPr>
          </a:p>
        </p:txBody>
      </p:sp>
      <p:cxnSp>
        <p:nvCxnSpPr>
          <p:cNvPr id="22" name="直線コネクタ 21"/>
          <p:cNvCxnSpPr/>
          <p:nvPr/>
        </p:nvCxnSpPr>
        <p:spPr>
          <a:xfrm>
            <a:off x="341923" y="1201615"/>
            <a:ext cx="8423031" cy="0"/>
          </a:xfrm>
          <a:prstGeom prst="line">
            <a:avLst/>
          </a:prstGeom>
          <a:ln w="57150" cmpd="sng">
            <a:solidFill>
              <a:srgbClr val="5ECCF3"/>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17" name="図 16" descr="7_Bdefficiency.eps"/>
          <p:cNvPicPr>
            <a:picLocks noChangeAspect="1"/>
          </p:cNvPicPr>
          <p:nvPr/>
        </p:nvPicPr>
        <p:blipFill rotWithShape="1">
          <a:blip r:embed="rId3">
            <a:extLst>
              <a:ext uri="{28A0092B-C50C-407E-A947-70E740481C1C}">
                <a14:useLocalDpi xmlns:a14="http://schemas.microsoft.com/office/drawing/2010/main" val="0"/>
              </a:ext>
            </a:extLst>
          </a:blip>
          <a:srcRect t="9016"/>
          <a:stretch/>
        </p:blipFill>
        <p:spPr>
          <a:xfrm>
            <a:off x="659155" y="1837614"/>
            <a:ext cx="7605018" cy="4852418"/>
          </a:xfrm>
          <a:prstGeom prst="rect">
            <a:avLst/>
          </a:prstGeom>
        </p:spPr>
      </p:pic>
      <p:sp>
        <p:nvSpPr>
          <p:cNvPr id="11" name="正方形/長方形 10"/>
          <p:cNvSpPr/>
          <p:nvPr/>
        </p:nvSpPr>
        <p:spPr>
          <a:xfrm>
            <a:off x="4444846" y="3148919"/>
            <a:ext cx="356348" cy="4202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1328986" y="4713337"/>
            <a:ext cx="6478330" cy="0"/>
          </a:xfrm>
          <a:prstGeom prst="line">
            <a:avLst/>
          </a:prstGeom>
          <a:ln w="57150"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1" name="円/楕円 20"/>
          <p:cNvSpPr/>
          <p:nvPr/>
        </p:nvSpPr>
        <p:spPr>
          <a:xfrm>
            <a:off x="5367192" y="3096052"/>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3" name="円/楕円 22"/>
          <p:cNvSpPr/>
          <p:nvPr/>
        </p:nvSpPr>
        <p:spPr>
          <a:xfrm>
            <a:off x="5732677" y="297751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4" name="円/楕円 23"/>
          <p:cNvSpPr/>
          <p:nvPr/>
        </p:nvSpPr>
        <p:spPr>
          <a:xfrm>
            <a:off x="6025067" y="3671645"/>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5" name="円/楕円 24"/>
          <p:cNvSpPr/>
          <p:nvPr/>
        </p:nvSpPr>
        <p:spPr>
          <a:xfrm>
            <a:off x="4599921" y="4429964"/>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6" name="円/楕円 25"/>
          <p:cNvSpPr/>
          <p:nvPr/>
        </p:nvSpPr>
        <p:spPr>
          <a:xfrm>
            <a:off x="5732677" y="4429964"/>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7" name="円/楕円 26"/>
          <p:cNvSpPr/>
          <p:nvPr/>
        </p:nvSpPr>
        <p:spPr>
          <a:xfrm>
            <a:off x="4540654" y="5023830"/>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8" name="円/楕円 27"/>
          <p:cNvSpPr/>
          <p:nvPr/>
        </p:nvSpPr>
        <p:spPr>
          <a:xfrm>
            <a:off x="4594721" y="5407558"/>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29" name="円/楕円 28"/>
          <p:cNvSpPr/>
          <p:nvPr/>
        </p:nvSpPr>
        <p:spPr>
          <a:xfrm>
            <a:off x="4901447" y="4594803"/>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0" name="円/楕円 29"/>
          <p:cNvSpPr/>
          <p:nvPr/>
        </p:nvSpPr>
        <p:spPr>
          <a:xfrm>
            <a:off x="5614144" y="4665976"/>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1" name="円/楕円 30"/>
          <p:cNvSpPr/>
          <p:nvPr/>
        </p:nvSpPr>
        <p:spPr>
          <a:xfrm>
            <a:off x="4782914" y="4311430"/>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2" name="円/楕円 31"/>
          <p:cNvSpPr/>
          <p:nvPr/>
        </p:nvSpPr>
        <p:spPr>
          <a:xfrm>
            <a:off x="4836987" y="4311430"/>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3" name="円/楕円 32"/>
          <p:cNvSpPr/>
          <p:nvPr/>
        </p:nvSpPr>
        <p:spPr>
          <a:xfrm>
            <a:off x="5768470" y="4489231"/>
            <a:ext cx="118533" cy="118534"/>
          </a:xfrm>
          <a:prstGeom prst="ellipse">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4" name="正方形/長方形 33"/>
          <p:cNvSpPr/>
          <p:nvPr/>
        </p:nvSpPr>
        <p:spPr>
          <a:xfrm>
            <a:off x="5768470" y="4860466"/>
            <a:ext cx="1998133" cy="11307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venir Medium"/>
              <a:cs typeface="Avenir Medium"/>
            </a:endParaRPr>
          </a:p>
        </p:txBody>
      </p:sp>
      <p:sp>
        <p:nvSpPr>
          <p:cNvPr id="35" name="正方形/長方形 34"/>
          <p:cNvSpPr/>
          <p:nvPr/>
        </p:nvSpPr>
        <p:spPr>
          <a:xfrm rot="16200000">
            <a:off x="-746877" y="4284428"/>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500" baseline="-25000" dirty="0">
              <a:solidFill>
                <a:schemeClr val="tx1"/>
              </a:solidFill>
              <a:latin typeface="Helvetica"/>
              <a:cs typeface="Helvetica"/>
            </a:endParaRPr>
          </a:p>
        </p:txBody>
      </p:sp>
      <p:sp>
        <p:nvSpPr>
          <p:cNvPr id="36" name="テキスト ボックス 35"/>
          <p:cNvSpPr txBox="1"/>
          <p:nvPr/>
        </p:nvSpPr>
        <p:spPr>
          <a:xfrm>
            <a:off x="742863" y="3561729"/>
            <a:ext cx="338397" cy="369332"/>
          </a:xfrm>
          <a:prstGeom prst="rect">
            <a:avLst/>
          </a:prstGeom>
          <a:noFill/>
        </p:spPr>
        <p:txBody>
          <a:bodyPr wrap="none" rtlCol="0">
            <a:spAutoFit/>
          </a:bodyPr>
          <a:lstStyle/>
          <a:p>
            <a:r>
              <a:rPr lang="en-US" altLang="ja-JP" dirty="0" smtClean="0">
                <a:latin typeface="Avenir Medium"/>
                <a:ea typeface="ヒラギノ丸ゴ Pro W4"/>
                <a:cs typeface="Avenir Medium"/>
              </a:rPr>
              <a:t>−</a:t>
            </a:r>
            <a:endParaRPr kumimoji="1" lang="ja-JP" altLang="en-US" dirty="0">
              <a:latin typeface="Avenir Medium"/>
              <a:ea typeface="ヒラギノ丸ゴ Pro W4"/>
              <a:cs typeface="Avenir Medium"/>
            </a:endParaRPr>
          </a:p>
        </p:txBody>
      </p:sp>
      <p:sp>
        <p:nvSpPr>
          <p:cNvPr id="37" name="テキスト ボックス 36"/>
          <p:cNvSpPr txBox="1"/>
          <p:nvPr/>
        </p:nvSpPr>
        <p:spPr>
          <a:xfrm>
            <a:off x="700663" y="4981394"/>
            <a:ext cx="338397" cy="369332"/>
          </a:xfrm>
          <a:prstGeom prst="rect">
            <a:avLst/>
          </a:prstGeom>
          <a:noFill/>
        </p:spPr>
        <p:txBody>
          <a:bodyPr wrap="none" rtlCol="0">
            <a:spAutoFit/>
          </a:bodyPr>
          <a:lstStyle/>
          <a:p>
            <a:r>
              <a:rPr lang="en-US" altLang="ja-JP" dirty="0" smtClean="0">
                <a:latin typeface="Avenir Medium"/>
                <a:ea typeface="ヒラギノ丸ゴ Pro W4"/>
                <a:cs typeface="Avenir Medium"/>
              </a:rPr>
              <a:t>−</a:t>
            </a:r>
            <a:endParaRPr kumimoji="1" lang="ja-JP" altLang="en-US" dirty="0">
              <a:latin typeface="Avenir Medium"/>
              <a:ea typeface="ヒラギノ丸ゴ Pro W4"/>
              <a:cs typeface="Avenir Medium"/>
            </a:endParaRPr>
          </a:p>
        </p:txBody>
      </p:sp>
      <p:sp>
        <p:nvSpPr>
          <p:cNvPr id="38" name="正方形/長方形 37"/>
          <p:cNvSpPr/>
          <p:nvPr/>
        </p:nvSpPr>
        <p:spPr>
          <a:xfrm rot="16200000">
            <a:off x="-945706" y="3815162"/>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500" dirty="0" smtClean="0">
                <a:solidFill>
                  <a:schemeClr val="tx1"/>
                </a:solidFill>
                <a:latin typeface="Helvetica"/>
                <a:cs typeface="Helvetica"/>
              </a:rPr>
              <a:t>log </a:t>
            </a:r>
            <a:r>
              <a:rPr lang="en-US" altLang="ja-JP" sz="2500" dirty="0" err="1" smtClean="0">
                <a:solidFill>
                  <a:schemeClr val="tx1"/>
                </a:solidFill>
                <a:latin typeface="Helvetica"/>
                <a:cs typeface="Helvetica"/>
              </a:rPr>
              <a:t>η</a:t>
            </a:r>
            <a:r>
              <a:rPr lang="en-US" altLang="ja-JP" sz="2500" baseline="-25000" dirty="0" err="1" smtClean="0">
                <a:solidFill>
                  <a:schemeClr val="tx1"/>
                </a:solidFill>
                <a:latin typeface="Helvetica"/>
                <a:cs typeface="Helvetica"/>
              </a:rPr>
              <a:t>x</a:t>
            </a:r>
            <a:endParaRPr kumimoji="1" lang="ja-JP" altLang="en-US" sz="2500" baseline="-25000" dirty="0">
              <a:solidFill>
                <a:schemeClr val="tx1"/>
              </a:solidFill>
              <a:latin typeface="Helvetica"/>
              <a:cs typeface="Helvetica"/>
            </a:endParaRPr>
          </a:p>
        </p:txBody>
      </p:sp>
      <p:sp>
        <p:nvSpPr>
          <p:cNvPr id="39" name="テキスト ボックス 38"/>
          <p:cNvSpPr txBox="1"/>
          <p:nvPr/>
        </p:nvSpPr>
        <p:spPr>
          <a:xfrm>
            <a:off x="726064" y="4068825"/>
            <a:ext cx="338397" cy="369332"/>
          </a:xfrm>
          <a:prstGeom prst="rect">
            <a:avLst/>
          </a:prstGeom>
          <a:noFill/>
        </p:spPr>
        <p:txBody>
          <a:bodyPr wrap="none" rtlCol="0">
            <a:spAutoFit/>
          </a:bodyPr>
          <a:lstStyle/>
          <a:p>
            <a:r>
              <a:rPr lang="en-US" altLang="ja-JP" dirty="0" smtClean="0">
                <a:latin typeface="Avenir Medium"/>
                <a:ea typeface="ヒラギノ丸ゴ Pro W4"/>
                <a:cs typeface="Avenir Medium"/>
              </a:rPr>
              <a:t>−</a:t>
            </a:r>
            <a:endParaRPr kumimoji="1" lang="ja-JP" altLang="en-US" dirty="0">
              <a:latin typeface="Avenir Medium"/>
              <a:ea typeface="ヒラギノ丸ゴ Pro W4"/>
              <a:cs typeface="Avenir Medium"/>
            </a:endParaRPr>
          </a:p>
        </p:txBody>
      </p:sp>
      <p:sp>
        <p:nvSpPr>
          <p:cNvPr id="40" name="テキスト ボックス 39"/>
          <p:cNvSpPr txBox="1"/>
          <p:nvPr/>
        </p:nvSpPr>
        <p:spPr>
          <a:xfrm>
            <a:off x="726064" y="4487050"/>
            <a:ext cx="338397" cy="369332"/>
          </a:xfrm>
          <a:prstGeom prst="rect">
            <a:avLst/>
          </a:prstGeom>
          <a:noFill/>
        </p:spPr>
        <p:txBody>
          <a:bodyPr wrap="none" rtlCol="0">
            <a:spAutoFit/>
          </a:bodyPr>
          <a:lstStyle/>
          <a:p>
            <a:r>
              <a:rPr lang="en-US" altLang="ja-JP" dirty="0" smtClean="0">
                <a:latin typeface="Avenir Medium"/>
                <a:ea typeface="ヒラギノ丸ゴ Pro W4"/>
                <a:cs typeface="Avenir Medium"/>
              </a:rPr>
              <a:t>−</a:t>
            </a:r>
            <a:endParaRPr kumimoji="1" lang="ja-JP" altLang="en-US" dirty="0">
              <a:latin typeface="Avenir Medium"/>
              <a:ea typeface="ヒラギノ丸ゴ Pro W4"/>
              <a:cs typeface="Avenir Medium"/>
            </a:endParaRPr>
          </a:p>
        </p:txBody>
      </p:sp>
      <p:sp>
        <p:nvSpPr>
          <p:cNvPr id="41" name="正方形/長方形 40"/>
          <p:cNvSpPr/>
          <p:nvPr/>
        </p:nvSpPr>
        <p:spPr>
          <a:xfrm>
            <a:off x="3109216" y="6297072"/>
            <a:ext cx="2971009"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chemeClr val="tx1"/>
                </a:solidFill>
                <a:latin typeface="Helvetica"/>
                <a:cs typeface="Helvetica"/>
              </a:rPr>
              <a:t>log </a:t>
            </a:r>
            <a:r>
              <a:rPr lang="en-US" altLang="ja-JP" sz="2800" i="1" dirty="0" err="1" smtClean="0">
                <a:solidFill>
                  <a:schemeClr val="tx1"/>
                </a:solidFill>
                <a:latin typeface="Helvetica"/>
                <a:cs typeface="Helvetica"/>
              </a:rPr>
              <a:t>B</a:t>
            </a:r>
            <a:r>
              <a:rPr lang="en-US" altLang="ja-JP" sz="2800" baseline="-25000" dirty="0" err="1" smtClean="0">
                <a:solidFill>
                  <a:schemeClr val="tx1"/>
                </a:solidFill>
                <a:latin typeface="Helvetica"/>
                <a:cs typeface="Helvetica"/>
              </a:rPr>
              <a:t>d</a:t>
            </a:r>
            <a:r>
              <a:rPr lang="en-US" altLang="ja-JP" sz="2800" dirty="0" smtClean="0">
                <a:solidFill>
                  <a:schemeClr val="tx1"/>
                </a:solidFill>
                <a:latin typeface="Helvetica"/>
                <a:cs typeface="Helvetica"/>
              </a:rPr>
              <a:t> (G)</a:t>
            </a:r>
            <a:endParaRPr kumimoji="1" lang="ja-JP" altLang="en-US" sz="2800" dirty="0">
              <a:solidFill>
                <a:schemeClr val="tx1"/>
              </a:solidFill>
              <a:latin typeface="Helvetica"/>
              <a:cs typeface="Helvetica"/>
            </a:endParaRPr>
          </a:p>
        </p:txBody>
      </p:sp>
      <p:sp>
        <p:nvSpPr>
          <p:cNvPr id="42" name="テキスト ボックス 41"/>
          <p:cNvSpPr txBox="1"/>
          <p:nvPr/>
        </p:nvSpPr>
        <p:spPr>
          <a:xfrm>
            <a:off x="341923" y="1201615"/>
            <a:ext cx="8903104" cy="461665"/>
          </a:xfrm>
          <a:prstGeom prst="rect">
            <a:avLst/>
          </a:prstGeom>
          <a:noFill/>
        </p:spPr>
        <p:txBody>
          <a:bodyPr wrap="square" rtlCol="0">
            <a:spAutoFit/>
          </a:bodyPr>
          <a:lstStyle/>
          <a:p>
            <a:r>
              <a:rPr lang="en-US" altLang="en-US" sz="2400" dirty="0" smtClean="0">
                <a:solidFill>
                  <a:schemeClr val="accent6">
                    <a:lumMod val="75000"/>
                  </a:schemeClr>
                </a:solidFill>
                <a:latin typeface="Avenir Medium"/>
                <a:ea typeface="ヒラギノ丸ゴ Pro W4"/>
              </a:rPr>
              <a:t>2</a:t>
            </a:r>
            <a:r>
              <a:rPr lang="ja-JP" altLang="en-US" sz="2400" dirty="0" smtClean="0">
                <a:solidFill>
                  <a:schemeClr val="accent6">
                    <a:lumMod val="75000"/>
                  </a:schemeClr>
                </a:solidFill>
                <a:latin typeface="Avenir Medium"/>
                <a:ea typeface="ヒラギノ丸ゴ Pro W4"/>
              </a:rPr>
              <a:t>つ山はどうしてできる？？？</a:t>
            </a:r>
            <a:endParaRPr lang="en-US" altLang="en-US" sz="2400" dirty="0" smtClean="0">
              <a:solidFill>
                <a:schemeClr val="accent6">
                  <a:lumMod val="75000"/>
                </a:schemeClr>
              </a:solidFill>
              <a:latin typeface="Avenir Medium"/>
              <a:ea typeface="ヒラギノ丸ゴ Pro W4"/>
            </a:endParaRPr>
          </a:p>
        </p:txBody>
      </p:sp>
    </p:spTree>
    <p:extLst>
      <p:ext uri="{BB962C8B-B14F-4D97-AF65-F5344CB8AC3E}">
        <p14:creationId xmlns:p14="http://schemas.microsoft.com/office/powerpoint/2010/main" val="2545787827"/>
      </p:ext>
    </p:extLst>
  </p:cSld>
  <p:clrMapOvr>
    <a:masterClrMapping/>
  </p:clrMapOvr>
</p:sld>
</file>

<file path=ppt/theme/theme1.xml><?xml version="1.0" encoding="utf-8"?>
<a:theme xmlns:a="http://schemas.openxmlformats.org/drawingml/2006/main" name="te-ma">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伝統">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dirty="0" smtClean="0">
            <a:latin typeface="Avenir Medium"/>
            <a:ea typeface="ヒラギノ丸ゴ Pro W4"/>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3662</TotalTime>
  <Words>4579</Words>
  <Application>Microsoft Macintosh PowerPoint</Application>
  <PresentationFormat>画面に合わせる (4:3)</PresentationFormat>
  <Paragraphs>672</Paragraphs>
  <Slides>30</Slides>
  <Notes>30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te-ma</vt:lpstr>
      <vt:lpstr>強磁場パルサーの X線放射の起源</vt:lpstr>
      <vt:lpstr>強磁場パルサーとは？</vt:lpstr>
      <vt:lpstr>強磁場パルサーとは？</vt:lpstr>
      <vt:lpstr>強磁場パルサーとは？</vt:lpstr>
      <vt:lpstr>強磁場パルサーとは？</vt:lpstr>
      <vt:lpstr>強磁場パルサーとは？</vt:lpstr>
      <vt:lpstr>強磁場パルサーとは？</vt:lpstr>
      <vt:lpstr>強磁場パルサーとは？</vt:lpstr>
      <vt:lpstr>強磁場パルサー</vt:lpstr>
      <vt:lpstr>強磁場パルサー</vt:lpstr>
      <vt:lpstr>強磁場パルサー</vt:lpstr>
      <vt:lpstr>強磁場パルサーとは？</vt:lpstr>
      <vt:lpstr>強磁場パルサーとは？</vt:lpstr>
      <vt:lpstr>強磁場パルサーとは？</vt:lpstr>
      <vt:lpstr>強磁場パルサーとは？</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vt:lpstr>
      <vt:lpstr>強磁場パルサー まとめ</vt:lpstr>
    </vt:vector>
  </TitlesOfParts>
  <Company>Yamagata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 log note</dc:title>
  <dc:creator>watanabe eri</dc:creator>
  <cp:lastModifiedBy>watanabe eri</cp:lastModifiedBy>
  <cp:revision>417</cp:revision>
  <cp:lastPrinted>2017-11-21T04:43:47Z</cp:lastPrinted>
  <dcterms:created xsi:type="dcterms:W3CDTF">2017-10-03T02:51:26Z</dcterms:created>
  <dcterms:modified xsi:type="dcterms:W3CDTF">2017-11-30T05:31:41Z</dcterms:modified>
</cp:coreProperties>
</file>