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6" r:id="rId3"/>
    <p:sldId id="267" r:id="rId4"/>
    <p:sldId id="268" r:id="rId5"/>
    <p:sldId id="256" r:id="rId6"/>
    <p:sldId id="261" r:id="rId7"/>
    <p:sldId id="262" r:id="rId8"/>
    <p:sldId id="259" r:id="rId9"/>
    <p:sldId id="269" r:id="rId10"/>
    <p:sldId id="263" r:id="rId11"/>
    <p:sldId id="270" r:id="rId12"/>
    <p:sldId id="271" r:id="rId13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C7FF"/>
    <a:srgbClr val="B4FF6C"/>
    <a:srgbClr val="82FF00"/>
    <a:srgbClr val="FFA500"/>
    <a:srgbClr val="00F500"/>
    <a:srgbClr val="8CFFFF"/>
    <a:srgbClr val="C1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38" autoAdjust="0"/>
  </p:normalViewPr>
  <p:slideViewPr>
    <p:cSldViewPr snapToGrid="0" snapToObjects="1">
      <p:cViewPr>
        <p:scale>
          <a:sx n="100" d="100"/>
          <a:sy n="100" d="100"/>
        </p:scale>
        <p:origin x="-70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F3988-66F1-7D4F-8257-92D6695A5E88}" type="datetimeFigureOut">
              <a:rPr kumimoji="1" lang="ja-JP" altLang="en-US" smtClean="0"/>
              <a:t>2017/11/23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96E2D-A185-5344-87E5-F7F6DCC74E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842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758BE-1851-F745-8B8C-6492059D0A41}" type="datetimeFigureOut">
              <a:rPr kumimoji="1" lang="ja-JP" altLang="en-US" smtClean="0"/>
              <a:t>2017/11/23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A3100-96AE-F744-B66F-898BBB03DA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32776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A3100-96AE-F744-B66F-898BBB03DA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581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97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61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03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88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556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67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87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4848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48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09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405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rgbClr val="800000"/>
                </a:solidFill>
                <a:latin typeface="Times"/>
                <a:ea typeface="ヒラギノ丸ゴ Pro W4"/>
                <a:cs typeface="Times"/>
              </a:defRPr>
            </a:lvl1pPr>
          </a:lstStyle>
          <a:p>
            <a:r>
              <a:rPr lang="en-US" altLang="ja-JP" smtClean="0"/>
              <a:t>2017/11/23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832100" y="6356350"/>
            <a:ext cx="318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800000"/>
                </a:solidFill>
                <a:latin typeface="Times"/>
                <a:ea typeface="ヒラギノ丸ゴ Pro W4"/>
                <a:cs typeface="Times"/>
              </a:defRPr>
            </a:lvl1pPr>
          </a:lstStyle>
          <a:p>
            <a:r>
              <a:rPr lang="en-US" altLang="ja-JP" dirty="0" err="1" smtClean="0"/>
              <a:t>NS_WS_MitakaNAOJ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115300" y="6356350"/>
            <a:ext cx="571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FF6600"/>
                </a:solidFill>
                <a:latin typeface="Times"/>
                <a:ea typeface="ヒラギノ丸ゴ Pro W4"/>
                <a:cs typeface="Times"/>
              </a:defRPr>
            </a:lvl1pPr>
          </a:lstStyle>
          <a:p>
            <a:fld id="{0BDFE1FE-7D12-3044-9955-932AE4E1D087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7027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.jpeg"/><Relationship Id="rId5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11.jpeg"/><Relationship Id="rId5" Type="http://schemas.microsoft.com/office/2007/relationships/hdphoto" Target="../media/hdphoto5.wdp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6607"/>
            <a:ext cx="8115300" cy="2239962"/>
          </a:xfrm>
        </p:spPr>
        <p:txBody>
          <a:bodyPr>
            <a:noAutofit/>
          </a:bodyPr>
          <a:lstStyle/>
          <a:p>
            <a:r>
              <a:rPr lang="ja-JP" altLang="en-US" sz="4800" dirty="0">
                <a:latin typeface="ヒラギノ明朝 Pro W6"/>
                <a:ea typeface="ヒラギノ明朝 Pro W6"/>
                <a:cs typeface="ヒラギノ明朝 Pro W6"/>
              </a:rPr>
              <a:t>マグネター級の強磁場</a:t>
            </a:r>
            <a:r>
              <a:rPr lang="ja-JP" altLang="en-US" sz="4800" dirty="0" smtClean="0">
                <a:latin typeface="ヒラギノ明朝 Pro W6"/>
                <a:ea typeface="ヒラギノ明朝 Pro W6"/>
                <a:cs typeface="ヒラギノ明朝 Pro W6"/>
              </a:rPr>
              <a:t>を</a:t>
            </a:r>
            <a:r>
              <a:rPr lang="en-US" altLang="ja-JP" sz="4800" dirty="0" smtClean="0">
                <a:latin typeface="ヒラギノ明朝 Pro W6"/>
                <a:ea typeface="ヒラギノ明朝 Pro W6"/>
                <a:cs typeface="ヒラギノ明朝 Pro W6"/>
              </a:rPr>
              <a:t/>
            </a:r>
            <a:br>
              <a:rPr lang="en-US" altLang="ja-JP" sz="4800" dirty="0" smtClean="0">
                <a:latin typeface="ヒラギノ明朝 Pro W6"/>
                <a:ea typeface="ヒラギノ明朝 Pro W6"/>
                <a:cs typeface="ヒラギノ明朝 Pro W6"/>
              </a:rPr>
            </a:br>
            <a:r>
              <a:rPr lang="ja-JP" altLang="en-US" sz="4800" dirty="0" smtClean="0">
                <a:latin typeface="ヒラギノ明朝 Pro W6"/>
                <a:ea typeface="ヒラギノ明朝 Pro W6"/>
                <a:cs typeface="ヒラギノ明朝 Pro W6"/>
              </a:rPr>
              <a:t>もつ</a:t>
            </a:r>
            <a:r>
              <a:rPr lang="ja-JP" altLang="en-US" sz="4800" dirty="0">
                <a:latin typeface="ヒラギノ明朝 Pro W6"/>
                <a:ea typeface="ヒラギノ明朝 Pro W6"/>
                <a:cs typeface="ヒラギノ明朝 Pro W6"/>
              </a:rPr>
              <a:t>Ｘ線連星パルサー</a:t>
            </a:r>
            <a:r>
              <a:rPr lang="ja-JP" altLang="en-US" sz="4800" dirty="0" smtClean="0">
                <a:latin typeface="ヒラギノ明朝 Pro W6"/>
                <a:ea typeface="ヒラギノ明朝 Pro W6"/>
                <a:cs typeface="ヒラギノ明朝 Pro W6"/>
              </a:rPr>
              <a:t>：</a:t>
            </a:r>
            <a:r>
              <a:rPr lang="en-US" altLang="ja-JP" sz="4800" dirty="0" smtClean="0">
                <a:latin typeface="ヒラギノ明朝 Pro W6"/>
                <a:ea typeface="ヒラギノ明朝 Pro W6"/>
                <a:cs typeface="ヒラギノ明朝 Pro W6"/>
              </a:rPr>
              <a:t/>
            </a:r>
            <a:br>
              <a:rPr lang="en-US" altLang="ja-JP" sz="4800" dirty="0" smtClean="0">
                <a:latin typeface="ヒラギノ明朝 Pro W6"/>
                <a:ea typeface="ヒラギノ明朝 Pro W6"/>
                <a:cs typeface="ヒラギノ明朝 Pro W6"/>
              </a:rPr>
            </a:br>
            <a:r>
              <a:rPr lang="en-US" altLang="ja-JP" sz="4800" dirty="0" smtClean="0">
                <a:latin typeface="ヒラギノ明朝 Pro W6"/>
                <a:ea typeface="ヒラギノ明朝 Pro W6"/>
                <a:cs typeface="ヒラギノ明朝 Pro W6"/>
              </a:rPr>
              <a:t>X </a:t>
            </a:r>
            <a:r>
              <a:rPr lang="en-US" altLang="ja-JP" sz="4800" dirty="0" err="1">
                <a:latin typeface="ヒラギノ明朝 Pro W6"/>
                <a:ea typeface="ヒラギノ明朝 Pro W6"/>
                <a:cs typeface="ヒラギノ明朝 Pro W6"/>
              </a:rPr>
              <a:t>Persei</a:t>
            </a:r>
            <a:r>
              <a:rPr lang="ja-JP" altLang="en-US" sz="4800" dirty="0">
                <a:latin typeface="ヒラギノ明朝 Pro W6"/>
                <a:ea typeface="ヒラギノ明朝 Pro W6"/>
                <a:cs typeface="ヒラギノ明朝 Pro W6"/>
              </a:rPr>
              <a:t>と</a:t>
            </a:r>
            <a:r>
              <a:rPr lang="en-US" altLang="ja-JP" sz="4800" dirty="0">
                <a:latin typeface="ヒラギノ明朝 Pro W6"/>
                <a:ea typeface="ヒラギノ明朝 Pro W6"/>
                <a:cs typeface="ヒラギノ明朝 Pro W6"/>
              </a:rPr>
              <a:t>4U 0114+65</a:t>
            </a:r>
            <a:endParaRPr kumimoji="1" lang="ja-JP" altLang="en-US" sz="4000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4000" y="2536797"/>
            <a:ext cx="8572500" cy="3328485"/>
          </a:xfrm>
        </p:spPr>
        <p:txBody>
          <a:bodyPr>
            <a:noAutofit/>
          </a:bodyPr>
          <a:lstStyle/>
          <a:p>
            <a:pPr marL="0" indent="0" algn="ctr">
              <a:spcBef>
                <a:spcPts val="360"/>
              </a:spcBef>
              <a:buNone/>
            </a:pPr>
            <a:r>
              <a:rPr lang="ja-JP" altLang="en-US" sz="4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牧島一夫</a:t>
            </a:r>
            <a:endParaRPr lang="en-US" altLang="ja-JP" sz="2800" baseline="30000" dirty="0" smtClean="0">
              <a:solidFill>
                <a:srgbClr val="0000FF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ja-JP" altLang="en-US" sz="2600" dirty="0" smtClean="0">
                <a:solidFill>
                  <a:srgbClr val="008000"/>
                </a:solidFill>
                <a:latin typeface="ヒラギノ明朝 Pro W6"/>
                <a:ea typeface="ヒラギノ明朝 Pro W6"/>
                <a:cs typeface="ヒラギノ明朝 Pro W6"/>
              </a:rPr>
              <a:t>理研・グローバル研究クラスタ・</a:t>
            </a:r>
            <a:r>
              <a:rPr lang="en-US" altLang="ja-JP" sz="2600" dirty="0" smtClean="0">
                <a:solidFill>
                  <a:srgbClr val="008000"/>
                </a:solidFill>
                <a:latin typeface="ヒラギノ明朝 Pro W6"/>
                <a:ea typeface="ヒラギノ明朝 Pro W6"/>
                <a:cs typeface="ヒラギノ明朝 Pro W6"/>
              </a:rPr>
              <a:t>MAXI</a:t>
            </a:r>
            <a:r>
              <a:rPr lang="ja-JP" altLang="en-US" sz="2600" dirty="0" smtClean="0">
                <a:solidFill>
                  <a:srgbClr val="008000"/>
                </a:solidFill>
                <a:latin typeface="ヒラギノ明朝 Pro W6"/>
                <a:ea typeface="ヒラギノ明朝 Pro W6"/>
                <a:cs typeface="ヒラギノ明朝 Pro W6"/>
              </a:rPr>
              <a:t>チーム</a:t>
            </a:r>
            <a:endParaRPr lang="en-US" altLang="ja-JP" sz="2600" dirty="0" smtClean="0">
              <a:solidFill>
                <a:srgbClr val="008000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 marL="0" indent="0" algn="ctr">
              <a:lnSpc>
                <a:spcPts val="1920"/>
              </a:lnSpc>
              <a:spcBef>
                <a:spcPts val="0"/>
              </a:spcBef>
              <a:buNone/>
            </a:pPr>
            <a:endParaRPr lang="ja-JP" altLang="en-US" sz="2600" dirty="0" smtClean="0">
              <a:solidFill>
                <a:srgbClr val="008000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ja-JP" sz="23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Thanks to</a:t>
            </a:r>
            <a:r>
              <a:rPr lang="ja-JP" altLang="en-US" sz="23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：</a:t>
            </a:r>
            <a:endParaRPr lang="en-US" altLang="ja-JP" sz="2300" dirty="0" smtClean="0">
              <a:solidFill>
                <a:srgbClr val="000000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ja-JP" altLang="en-US" sz="23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谷田部史尭</a:t>
            </a:r>
            <a:r>
              <a:rPr lang="en-US" altLang="ja-JP" sz="23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300" dirty="0" smtClean="0"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lang="ja-JP" altLang="en-US" sz="2300" dirty="0" smtClean="0">
                <a:latin typeface="ヒラギノ明朝 Pro W6"/>
                <a:ea typeface="ヒラギノ明朝 Pro W6"/>
                <a:cs typeface="ヒラギノ明朝 Pro W6"/>
              </a:rPr>
              <a:t>立教大</a:t>
            </a:r>
            <a:r>
              <a:rPr lang="en-US" altLang="ja-JP" sz="2300" dirty="0" smtClean="0">
                <a:latin typeface="ヒラギノ明朝 Pro W6"/>
                <a:ea typeface="ヒラギノ明朝 Pro W6"/>
                <a:cs typeface="ヒラギノ明朝 Pro W6"/>
              </a:rPr>
              <a:t>/</a:t>
            </a:r>
            <a:r>
              <a:rPr lang="ja-JP" altLang="en-US" sz="2300" dirty="0" smtClean="0">
                <a:latin typeface="ヒラギノ明朝 Pro W6"/>
                <a:ea typeface="ヒラギノ明朝 Pro W6"/>
                <a:cs typeface="ヒラギノ明朝 Pro W6"/>
              </a:rPr>
              <a:t>理研</a:t>
            </a:r>
            <a:r>
              <a:rPr lang="en-US" altLang="ja-JP" sz="2300" dirty="0" smtClean="0">
                <a:latin typeface="ヒラギノ明朝 Pro W6"/>
                <a:ea typeface="ヒラギノ明朝 Pro W6"/>
                <a:cs typeface="ヒラギノ明朝 Pro W6"/>
              </a:rPr>
              <a:t>)</a:t>
            </a:r>
            <a:r>
              <a:rPr lang="ja-JP" altLang="en-US" sz="23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、</a:t>
            </a:r>
            <a:r>
              <a:rPr lang="ja-JP" altLang="en-US" sz="23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高木</a:t>
            </a:r>
            <a:r>
              <a:rPr lang="ja-JP" altLang="en-US" sz="23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利</a:t>
            </a:r>
            <a:r>
              <a:rPr lang="ja-JP" altLang="en-US" sz="23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紘</a:t>
            </a:r>
            <a:r>
              <a:rPr lang="en-US" altLang="ja-JP" sz="2300" dirty="0" smtClean="0"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lang="ja-JP" altLang="en-US" sz="2300" dirty="0" smtClean="0">
                <a:latin typeface="ヒラギノ明朝 Pro W6"/>
                <a:ea typeface="ヒラギノ明朝 Pro W6"/>
                <a:cs typeface="ヒラギノ明朝 Pro W6"/>
              </a:rPr>
              <a:t>日大</a:t>
            </a:r>
            <a:r>
              <a:rPr lang="en-US" altLang="ja-JP" sz="2300" dirty="0" smtClean="0">
                <a:latin typeface="ヒラギノ明朝 Pro W6"/>
                <a:ea typeface="ヒラギノ明朝 Pro W6"/>
                <a:cs typeface="ヒラギノ明朝 Pro W6"/>
              </a:rPr>
              <a:t>/</a:t>
            </a:r>
            <a:r>
              <a:rPr lang="ja-JP" altLang="en-US" sz="2300" dirty="0" smtClean="0">
                <a:latin typeface="ヒラギノ明朝 Pro W6"/>
                <a:ea typeface="ヒラギノ明朝 Pro W6"/>
                <a:cs typeface="ヒラギノ明朝 Pro W6"/>
              </a:rPr>
              <a:t>理研</a:t>
            </a:r>
            <a:r>
              <a:rPr lang="en-US" altLang="ja-JP" sz="2300" dirty="0" smtClean="0">
                <a:latin typeface="ヒラギノ明朝 Pro W6"/>
                <a:ea typeface="ヒラギノ明朝 Pro W6"/>
                <a:cs typeface="ヒラギノ明朝 Pro W6"/>
              </a:rPr>
              <a:t>)</a:t>
            </a:r>
            <a:r>
              <a:rPr lang="ja-JP" altLang="en-US" sz="23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、</a:t>
            </a:r>
            <a:r>
              <a:rPr lang="ja-JP" altLang="en-US" sz="23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笹野</a:t>
            </a:r>
            <a:r>
              <a:rPr lang="en-US" altLang="ja-JP" sz="23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ja-JP" altLang="en-US" sz="23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理</a:t>
            </a:r>
            <a:r>
              <a:rPr lang="en-US" altLang="ja-JP" sz="23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3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lang="ja-JP" altLang="en-US" sz="23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東大</a:t>
            </a:r>
            <a:r>
              <a:rPr lang="en-US" altLang="ja-JP" sz="23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)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11" name="図 10" descr="IMG_2084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4894" y="4601633"/>
            <a:ext cx="1515453" cy="1620821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図 13" descr="RIMG3080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2254" y="4639734"/>
            <a:ext cx="1312368" cy="1620821"/>
          </a:xfrm>
          <a:prstGeom prst="rect">
            <a:avLst/>
          </a:prstGeom>
          <a:ln>
            <a:solidFill>
              <a:srgbClr val="008000"/>
            </a:solidFill>
          </a:ln>
        </p:spPr>
      </p:pic>
      <p:sp>
        <p:nvSpPr>
          <p:cNvPr id="16" name="テキスト ボックス 15"/>
          <p:cNvSpPr txBox="1"/>
          <p:nvPr/>
        </p:nvSpPr>
        <p:spPr>
          <a:xfrm>
            <a:off x="812801" y="4673600"/>
            <a:ext cx="2142066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次の講演者</a:t>
            </a:r>
            <a:endParaRPr kumimoji="1" lang="ja-JP" altLang="en-US" sz="2400" dirty="0">
              <a:latin typeface="ヒラギノ明朝 Pro W6"/>
              <a:ea typeface="ヒラギノ明朝 Pro W6"/>
              <a:cs typeface="ヒラギノ明朝 Pro W6"/>
            </a:endParaRPr>
          </a:p>
        </p:txBody>
      </p:sp>
    </p:spTree>
    <p:extLst>
      <p:ext uri="{BB962C8B-B14F-4D97-AF65-F5344CB8AC3E}">
        <p14:creationId xmlns:p14="http://schemas.microsoft.com/office/powerpoint/2010/main" val="278246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8300" y="190875"/>
            <a:ext cx="6972300" cy="622393"/>
          </a:xfrm>
          <a:prstGeom prst="rect">
            <a:avLst/>
          </a:prstGeom>
          <a:solidFill>
            <a:srgbClr val="C100FF">
              <a:alpha val="28000"/>
            </a:srgb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en-US" altLang="ja-JP" sz="4000" dirty="0" smtClean="0">
                <a:latin typeface="ヒラギノ明朝 Pro W6"/>
                <a:ea typeface="ヒラギノ明朝 Pro W6"/>
                <a:cs typeface="ヒラギノ明朝 Pro W6"/>
              </a:rPr>
              <a:t>7. </a:t>
            </a:r>
            <a:r>
              <a:rPr kumimoji="1" lang="ja-JP" altLang="en-US" sz="4000" dirty="0" smtClean="0">
                <a:latin typeface="ヒラギノ明朝 Pro W6"/>
                <a:ea typeface="ヒラギノ明朝 Pro W6"/>
                <a:cs typeface="ヒラギノ明朝 Pro W6"/>
              </a:rPr>
              <a:t>議論</a:t>
            </a:r>
            <a:r>
              <a:rPr kumimoji="1" lang="en-US" altLang="ja-JP" sz="4000" dirty="0" smtClean="0">
                <a:latin typeface="ヒラギノ明朝 Pro W6"/>
                <a:ea typeface="ヒラギノ明朝 Pro W6"/>
                <a:cs typeface="ヒラギノ明朝 Pro W6"/>
              </a:rPr>
              <a:t> (1)</a:t>
            </a:r>
            <a:r>
              <a:rPr kumimoji="1" lang="ja-JP" altLang="en-US" sz="4000" dirty="0" smtClean="0">
                <a:latin typeface="ヒラギノ明朝 Pro W6"/>
                <a:ea typeface="ヒラギノ明朝 Pro W6"/>
                <a:cs typeface="ヒラギノ明朝 Pro W6"/>
              </a:rPr>
              <a:t>：</a:t>
            </a:r>
            <a:r>
              <a:rPr kumimoji="1" lang="en-US" altLang="ja-JP" sz="4000" dirty="0" smtClean="0">
                <a:latin typeface="ヒラギノ明朝 Pro W6"/>
                <a:ea typeface="ヒラギノ明朝 Pro W6"/>
                <a:cs typeface="ヒラギノ明朝 Pro W6"/>
              </a:rPr>
              <a:t>LPP</a:t>
            </a:r>
            <a:r>
              <a:rPr kumimoji="1" lang="ja-JP" altLang="en-US" sz="4000" dirty="0" smtClean="0">
                <a:latin typeface="ヒラギノ明朝 Pro W6"/>
                <a:ea typeface="ヒラギノ明朝 Pro W6"/>
                <a:cs typeface="ヒラギノ明朝 Pro W6"/>
              </a:rPr>
              <a:t>の特徴づけ</a:t>
            </a:r>
            <a:endParaRPr kumimoji="1" lang="ja-JP" altLang="en-US" sz="40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0800" y="984841"/>
            <a:ext cx="8788399" cy="5663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Wingdings" charset="2"/>
              <a:buChar char="²"/>
            </a:pP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長いパスル周期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、周期変化率、特異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なスペクトルなどから、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X Per 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や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4U 0114+65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を含む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〜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５個の</a:t>
            </a:r>
            <a:r>
              <a:rPr lang="en-US" altLang="ja-JP" sz="24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LPPs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は、通常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パルサー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とマグネターの中間の</a:t>
            </a:r>
            <a:r>
              <a:rPr lang="en-US" altLang="ja-JP" sz="2400" i="1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lang="en-US" altLang="ja-JP" sz="24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=10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13-14 </a:t>
            </a:r>
            <a:r>
              <a:rPr lang="en-US" altLang="ja-JP" sz="24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G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を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もつ可能性が高い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。</a:t>
            </a:r>
            <a:endParaRPr lang="en-US" altLang="ja-JP" sz="2400" dirty="0" smtClean="0">
              <a:solidFill>
                <a:srgbClr val="000000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²"/>
            </a:pPr>
            <a:r>
              <a:rPr lang="en-US" altLang="ja-JP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X Per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は、</a:t>
            </a:r>
            <a:r>
              <a:rPr lang="en-US" altLang="ja-JP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〜2</a:t>
            </a:r>
            <a:r>
              <a:rPr lang="en-US" altLang="ja-JP" sz="2400" i="1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M</a:t>
            </a:r>
            <a:r>
              <a:rPr lang="en-US" altLang="ja-JP" sz="2400" baseline="-250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◎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と大きな質量をもつ可能性もある。</a:t>
            </a:r>
            <a:endParaRPr lang="en-US" altLang="ja-JP" sz="2400" dirty="0" smtClean="0">
              <a:solidFill>
                <a:srgbClr val="000000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²"/>
            </a:pPr>
            <a:r>
              <a:rPr lang="en-US" altLang="ja-JP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LPP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の電子サイクロトロン共鳴は</a:t>
            </a:r>
            <a:r>
              <a:rPr lang="en-US" altLang="ja-JP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400" i="1" dirty="0" err="1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E</a:t>
            </a:r>
            <a:r>
              <a:rPr lang="en-US" altLang="ja-JP" sz="2400" baseline="-25000" dirty="0" err="1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cycl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＞</a:t>
            </a:r>
            <a:r>
              <a:rPr lang="en-US" altLang="ja-JP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 100 </a:t>
            </a:r>
            <a:r>
              <a:rPr lang="en-US" altLang="ja-JP" sz="2400" dirty="0" err="1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keV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と期待。電子の横方向運動はすべて基底状態にあるため、サイクロトロン冷却が効かず、スペクトルが高エネまで延びる。</a:t>
            </a:r>
            <a:endParaRPr lang="en-US" altLang="ja-JP" sz="2400" dirty="0" smtClean="0">
              <a:solidFill>
                <a:srgbClr val="000000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²"/>
            </a:pP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将来の高感度軟ガンマ線観測で、数百</a:t>
            </a:r>
            <a:r>
              <a:rPr lang="en-US" altLang="ja-JP" sz="2400" dirty="0" err="1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keV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にサイクロトロン構造を探査したい。「ひとみ」</a:t>
            </a:r>
            <a:r>
              <a:rPr lang="en-US" altLang="ja-JP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SGD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に期待したが</a:t>
            </a:r>
            <a:r>
              <a:rPr lang="en-US" altLang="ja-JP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...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。</a:t>
            </a:r>
            <a:endParaRPr lang="en-US" altLang="ja-JP" sz="2400" dirty="0" smtClean="0">
              <a:solidFill>
                <a:srgbClr val="000000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 marL="342900" indent="-342900">
              <a:spcBef>
                <a:spcPts val="1200"/>
              </a:spcBef>
              <a:buFont typeface="Wingdings" charset="2"/>
              <a:buChar char="²"/>
            </a:pPr>
            <a:r>
              <a:rPr lang="en-US" altLang="ja-JP" sz="2400" i="1" dirty="0" err="1" smtClean="0">
                <a:latin typeface="ヒラギノ明朝 Pro W6"/>
                <a:ea typeface="ヒラギノ明朝 Pro W6"/>
                <a:cs typeface="ヒラギノ明朝 Pro W6"/>
              </a:rPr>
              <a:t>r</a:t>
            </a:r>
            <a:r>
              <a:rPr lang="en-US" altLang="ja-JP" sz="2400" baseline="-25000" dirty="0" err="1" smtClean="0">
                <a:latin typeface="ヒラギノ明朝 Pro W6"/>
                <a:ea typeface="ヒラギノ明朝 Pro W6"/>
                <a:cs typeface="ヒラギノ明朝 Pro W6"/>
              </a:rPr>
              <a:t>A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=Alfven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半径、</a:t>
            </a:r>
            <a:r>
              <a:rPr lang="en-US" altLang="ja-JP" sz="2400" i="1" dirty="0" err="1" smtClean="0">
                <a:latin typeface="ヒラギノ明朝 Pro W6"/>
                <a:ea typeface="ヒラギノ明朝 Pro W6"/>
                <a:cs typeface="ヒラギノ明朝 Pro W6"/>
              </a:rPr>
              <a:t>r</a:t>
            </a:r>
            <a:r>
              <a:rPr lang="en-US" altLang="ja-JP" sz="2400" baseline="-25000" dirty="0" err="1" smtClean="0"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=</a:t>
            </a:r>
            <a:r>
              <a:rPr lang="en-US" altLang="ja-JP" sz="2400" dirty="0" err="1" smtClean="0">
                <a:latin typeface="ヒラギノ明朝 Pro W6"/>
                <a:ea typeface="ヒラギノ明朝 Pro W6"/>
                <a:cs typeface="ヒラギノ明朝 Pro W6"/>
              </a:rPr>
              <a:t>Bondi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半径、</a:t>
            </a:r>
            <a:r>
              <a:rPr lang="en-US" altLang="ja-JP" sz="2400" i="1" dirty="0" err="1" smtClean="0">
                <a:latin typeface="ヒラギノ明朝 Pro W6"/>
                <a:ea typeface="ヒラギノ明朝 Pro W6"/>
                <a:cs typeface="ヒラギノ明朝 Pro W6"/>
              </a:rPr>
              <a:t>r</a:t>
            </a:r>
            <a:r>
              <a:rPr lang="en-US" altLang="ja-JP" sz="2400" baseline="-25000" dirty="0" err="1" smtClean="0">
                <a:latin typeface="ヒラギノ明朝 Pro W6"/>
                <a:ea typeface="ヒラギノ明朝 Pro W6"/>
                <a:cs typeface="ヒラギノ明朝 Pro W6"/>
              </a:rPr>
              <a:t>C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=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共回転半径とすると通常の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BXP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では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r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A</a:t>
            </a:r>
            <a:r>
              <a:rPr lang="en-US" altLang="ja-JP" sz="24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〜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r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C</a:t>
            </a:r>
            <a:r>
              <a:rPr lang="en-US" altLang="ja-JP" sz="24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≪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r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lang="en-US" altLang="ja-JP" sz="2400" baseline="-25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.</a:t>
            </a:r>
            <a:r>
              <a:rPr lang="ja-JP" altLang="en-US" sz="24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しかし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LPP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では強磁場のため、</a:t>
            </a:r>
            <a:r>
              <a:rPr lang="en-US" altLang="ja-JP" sz="2400" i="1" dirty="0" err="1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r</a:t>
            </a:r>
            <a:r>
              <a:rPr lang="en-US" altLang="ja-JP" sz="2400" baseline="-25000" dirty="0" err="1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A</a:t>
            </a:r>
            <a:r>
              <a:rPr lang="en-US" altLang="ja-JP" sz="2400" dirty="0" err="1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〜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r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C</a:t>
            </a:r>
            <a:r>
              <a:rPr lang="en-US" altLang="ja-JP" sz="24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〜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r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となり星風捕獲ゾーン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 (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r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C</a:t>
            </a:r>
            <a:r>
              <a:rPr lang="en-US" altLang="ja-JP" sz="2400" baseline="-25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4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&lt; </a:t>
            </a:r>
            <a:r>
              <a:rPr lang="en-US" altLang="ja-JP" sz="2400" i="1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r </a:t>
            </a:r>
            <a:r>
              <a:rPr lang="en-US" altLang="ja-JP" sz="24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&lt; </a:t>
            </a:r>
            <a:r>
              <a:rPr lang="en-US" altLang="ja-JP" sz="2400" i="1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r</a:t>
            </a:r>
            <a:r>
              <a:rPr lang="en-US" altLang="ja-JP" sz="2400" baseline="-250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) 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が狭く低光度。</a:t>
            </a:r>
            <a:endParaRPr lang="en-US" altLang="ja-JP" sz="2400" dirty="0">
              <a:latin typeface="ヒラギノ明朝 Pro W6"/>
              <a:ea typeface="ヒラギノ明朝 Pro W6"/>
              <a:cs typeface="ヒラギノ明朝 Pro W6"/>
            </a:endParaRPr>
          </a:p>
          <a:p>
            <a:pPr>
              <a:spcBef>
                <a:spcPts val="1200"/>
              </a:spcBef>
            </a:pPr>
            <a:endParaRPr kumimoji="1" lang="ja-JP" altLang="en-US" sz="2400" dirty="0">
              <a:latin typeface="ヒラギノ明朝 Pro W6"/>
              <a:ea typeface="ヒラギノ明朝 Pro W6"/>
              <a:cs typeface="ヒラギノ明朝 Pro W6"/>
            </a:endParaRPr>
          </a:p>
        </p:txBody>
      </p:sp>
    </p:spTree>
    <p:extLst>
      <p:ext uri="{BB962C8B-B14F-4D97-AF65-F5344CB8AC3E}">
        <p14:creationId xmlns:p14="http://schemas.microsoft.com/office/powerpoint/2010/main" val="1633504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41301" y="239231"/>
            <a:ext cx="8331199" cy="612133"/>
          </a:xfrm>
          <a:prstGeom prst="rect">
            <a:avLst/>
          </a:prstGeom>
          <a:solidFill>
            <a:srgbClr val="C100FF">
              <a:alpha val="28000"/>
            </a:srgb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kumimoji="1" lang="en-US" altLang="ja-JP" sz="3600" dirty="0" smtClean="0">
                <a:latin typeface="ヒラギノ明朝 Pro W6"/>
                <a:ea typeface="ヒラギノ明朝 Pro W6"/>
                <a:cs typeface="ヒラギノ明朝 Pro W6"/>
              </a:rPr>
              <a:t>7. </a:t>
            </a:r>
            <a:r>
              <a:rPr kumimoji="1" lang="ja-JP" altLang="en-US" sz="3600" dirty="0" smtClean="0">
                <a:latin typeface="ヒラギノ明朝 Pro W6"/>
                <a:ea typeface="ヒラギノ明朝 Pro W6"/>
                <a:cs typeface="ヒラギノ明朝 Pro W6"/>
              </a:rPr>
              <a:t>議論</a:t>
            </a:r>
            <a:r>
              <a:rPr kumimoji="1" lang="en-US" altLang="ja-JP" sz="3600" dirty="0" smtClean="0">
                <a:latin typeface="ヒラギノ明朝 Pro W6"/>
                <a:ea typeface="ヒラギノ明朝 Pro W6"/>
                <a:cs typeface="ヒラギノ明朝 Pro W6"/>
              </a:rPr>
              <a:t>(2)</a:t>
            </a:r>
            <a:r>
              <a:rPr kumimoji="1" lang="ja-JP" altLang="en-US" sz="3600" dirty="0" smtClean="0">
                <a:latin typeface="ヒラギノ明朝 Pro W6"/>
                <a:ea typeface="ヒラギノ明朝 Pro W6"/>
                <a:cs typeface="ヒラギノ明朝 Pro W6"/>
              </a:rPr>
              <a:t>：中性子星の磁気進化の仮説</a:t>
            </a:r>
            <a:endParaRPr kumimoji="1" lang="en-US" altLang="ja-JP" sz="3600" dirty="0" smtClean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1301" y="1001324"/>
            <a:ext cx="8636000" cy="4924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34000">
              <a:spcBef>
                <a:spcPts val="1500"/>
              </a:spcBef>
              <a:buFont typeface="Arial"/>
              <a:buChar char="•"/>
            </a:pP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多くの中性子星は</a:t>
            </a:r>
            <a:r>
              <a:rPr lang="en-US" altLang="ja-JP" sz="2400" i="1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lang="en-US" altLang="ja-JP" sz="24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=10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14-16 </a:t>
            </a:r>
            <a:r>
              <a:rPr lang="en-US" altLang="ja-JP" sz="24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G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のマグネターとして生まれる 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lang="en-US" altLang="ja-JP" sz="24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Nakano+17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)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。星の体積の大部分が</a:t>
            </a:r>
            <a:r>
              <a:rPr lang="ja-JP" altLang="en-US" sz="24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強磁性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。</a:t>
            </a:r>
            <a:endParaRPr lang="en-US" altLang="ja-JP" sz="24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216000" indent="-234000">
              <a:spcBef>
                <a:spcPts val="1500"/>
              </a:spcBef>
              <a:buFont typeface="Arial"/>
              <a:buChar char="•"/>
            </a:pP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それら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は、個々の</a:t>
            </a:r>
            <a:r>
              <a:rPr lang="ja-JP" altLang="en-US" sz="24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強磁性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ドメインが</a:t>
            </a:r>
            <a:r>
              <a:rPr lang="ja-JP" altLang="en-US" sz="2400" dirty="0" smtClean="0">
                <a:solidFill>
                  <a:srgbClr val="008000"/>
                </a:solidFill>
                <a:latin typeface="ヒラギノ明朝 Pro W6"/>
                <a:ea typeface="ヒラギノ明朝 Pro W6"/>
                <a:cs typeface="ヒラギノ明朝 Pro W6"/>
              </a:rPr>
              <a:t>常磁性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に相転移する際のエネルギー解放で、</a:t>
            </a:r>
            <a:r>
              <a:rPr lang="en-US" altLang="ja-JP" sz="2400" dirty="0">
                <a:latin typeface="ヒラギノ明朝 Pro W6"/>
                <a:ea typeface="ヒラギノ明朝 Pro W6"/>
                <a:cs typeface="ヒラギノ明朝 Pro W6"/>
              </a:rPr>
              <a:t>〜10</a:t>
            </a:r>
            <a:r>
              <a:rPr lang="en-US" altLang="ja-JP" sz="2400" baseline="30000" dirty="0">
                <a:latin typeface="ヒラギノ明朝 Pro W6"/>
                <a:ea typeface="ヒラギノ明朝 Pro W6"/>
                <a:cs typeface="ヒラギノ明朝 Pro W6"/>
              </a:rPr>
              <a:t>5</a:t>
            </a:r>
            <a:r>
              <a:rPr lang="en-US" altLang="ja-JP" sz="2400" dirty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年の間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マグネター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として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輝く。</a:t>
            </a:r>
            <a:endParaRPr lang="en-US" altLang="ja-JP" sz="24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216000" indent="-234000">
              <a:spcBef>
                <a:spcPts val="1500"/>
              </a:spcBef>
              <a:buFont typeface="Arial"/>
              <a:buChar char="•"/>
            </a:pP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それら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が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大質量星と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連星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をなすと、</a:t>
            </a:r>
            <a:r>
              <a:rPr lang="en-US" altLang="ja-JP" sz="24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LPPs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として観測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され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、マグネターより長く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(10</a:t>
            </a:r>
            <a:r>
              <a:rPr lang="en-US" altLang="ja-JP" sz="2400" baseline="30000" dirty="0" smtClean="0">
                <a:latin typeface="ヒラギノ明朝 Pro W6"/>
                <a:ea typeface="ヒラギノ明朝 Pro W6"/>
                <a:cs typeface="ヒラギノ明朝 Pro W6"/>
              </a:rPr>
              <a:t>6-7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400" dirty="0" err="1" smtClean="0">
                <a:latin typeface="ヒラギノ明朝 Pro W6"/>
                <a:ea typeface="ヒラギノ明朝 Pro W6"/>
                <a:cs typeface="ヒラギノ明朝 Pro W6"/>
              </a:rPr>
              <a:t>yr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) 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活動す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る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。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LPP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から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ショートバースト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が未検出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ないのは、磁気活動が低下しているためか。</a:t>
            </a:r>
            <a:endParaRPr lang="en-US" altLang="ja-JP" sz="24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216000" indent="-234000">
              <a:spcBef>
                <a:spcPts val="1500"/>
              </a:spcBef>
              <a:buFont typeface="Arial"/>
              <a:buChar char="•"/>
            </a:pPr>
            <a:r>
              <a:rPr lang="ja-JP" altLang="en-US" sz="24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強磁性相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が星全体の体積の</a:t>
            </a:r>
            <a:r>
              <a:rPr lang="en-US" altLang="ja-JP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〜 1%</a:t>
            </a:r>
            <a:r>
              <a:rPr lang="ja-JP" altLang="en-US" sz="24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にまで減少して</a:t>
            </a:r>
            <a:r>
              <a:rPr lang="en-US" altLang="ja-JP" sz="2400" i="1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lang="en-US" altLang="ja-JP" sz="24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~10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12</a:t>
            </a:r>
            <a:r>
              <a:rPr lang="en-US" altLang="ja-JP" sz="24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 G 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に近づくと、磁場の減衰は緩やかになる。</a:t>
            </a:r>
            <a:endParaRPr lang="en-US" altLang="ja-JP" sz="24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216000" indent="-234000">
              <a:spcBef>
                <a:spcPts val="1500"/>
              </a:spcBef>
              <a:buFont typeface="Arial"/>
              <a:buChar char="•"/>
            </a:pP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〜10</a:t>
            </a:r>
            <a:r>
              <a:rPr lang="en-US" altLang="ja-JP" sz="2400" baseline="30000" dirty="0" smtClean="0">
                <a:latin typeface="ヒラギノ明朝 Pro W6"/>
                <a:ea typeface="ヒラギノ明朝 Pro W6"/>
                <a:cs typeface="ヒラギノ明朝 Pro W6"/>
              </a:rPr>
              <a:t>9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年かけ、最後の</a:t>
            </a:r>
            <a:r>
              <a:rPr lang="ja-JP" altLang="en-US" sz="24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強磁性相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が</a:t>
            </a:r>
            <a:r>
              <a:rPr lang="ja-JP" altLang="en-US" sz="2400" dirty="0" smtClean="0">
                <a:solidFill>
                  <a:srgbClr val="008000"/>
                </a:solidFill>
                <a:latin typeface="ヒラギノ明朝 Pro W6"/>
                <a:ea typeface="ヒラギノ明朝 Pro W6"/>
                <a:cs typeface="ヒラギノ明朝 Pro W6"/>
              </a:rPr>
              <a:t>常磁性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に転移することで、</a:t>
            </a:r>
            <a:r>
              <a:rPr lang="en-US" altLang="ja-JP" sz="2400" i="1" dirty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lang="en-US" altLang="ja-JP" sz="2400" dirty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=</a:t>
            </a:r>
            <a:r>
              <a:rPr lang="en-US" altLang="ja-JP" sz="24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10</a:t>
            </a:r>
            <a:r>
              <a:rPr lang="ja-JP" altLang="ja-JP" sz="2400" baseline="30000" dirty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8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-9 </a:t>
            </a:r>
            <a:r>
              <a:rPr lang="en-US" altLang="ja-JP" sz="24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G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の弱磁場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NS (</a:t>
            </a:r>
            <a:r>
              <a:rPr lang="en-US" altLang="ja-JP" sz="2400" dirty="0" err="1" smtClean="0">
                <a:latin typeface="ヒラギノ明朝 Pro W6"/>
                <a:ea typeface="ヒラギノ明朝 Pro W6"/>
                <a:cs typeface="ヒラギノ明朝 Pro W6"/>
              </a:rPr>
              <a:t>ms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パルサーやＸ線バースター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)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に。</a:t>
            </a:r>
            <a:endParaRPr kumimoji="1" lang="ja-JP" altLang="en-US" sz="2400" dirty="0">
              <a:latin typeface="ヒラギノ明朝 Pro W6"/>
              <a:ea typeface="ヒラギノ明朝 Pro W6"/>
              <a:cs typeface="ヒラギノ明朝 Pro W6"/>
            </a:endParaRPr>
          </a:p>
        </p:txBody>
      </p:sp>
    </p:spTree>
    <p:extLst>
      <p:ext uri="{BB962C8B-B14F-4D97-AF65-F5344CB8AC3E}">
        <p14:creationId xmlns:p14="http://schemas.microsoft.com/office/powerpoint/2010/main" val="153917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073401" y="224462"/>
            <a:ext cx="2184399" cy="622393"/>
          </a:xfrm>
          <a:prstGeom prst="rect">
            <a:avLst/>
          </a:prstGeom>
          <a:solidFill>
            <a:schemeClr val="bg1">
              <a:lumMod val="65000"/>
              <a:alpha val="28000"/>
            </a:scheme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altLang="ja-JP" sz="4000" dirty="0">
                <a:latin typeface="ヒラギノ明朝 Pro W6"/>
                <a:ea typeface="ヒラギノ明朝 Pro W6"/>
                <a:cs typeface="ヒラギノ明朝 Pro W6"/>
              </a:rPr>
              <a:t>8</a:t>
            </a:r>
            <a:r>
              <a:rPr kumimoji="1" lang="en-US" altLang="ja-JP" sz="4000" dirty="0" smtClean="0">
                <a:latin typeface="ヒラギノ明朝 Pro W6"/>
                <a:ea typeface="ヒラギノ明朝 Pro W6"/>
                <a:cs typeface="ヒラギノ明朝 Pro W6"/>
              </a:rPr>
              <a:t>. </a:t>
            </a:r>
            <a:r>
              <a:rPr kumimoji="1" lang="ja-JP" altLang="en-US" sz="4000" dirty="0" smtClean="0">
                <a:latin typeface="ヒラギノ明朝 Pro W6"/>
                <a:ea typeface="ヒラギノ明朝 Pro W6"/>
                <a:cs typeface="ヒラギノ明朝 Pro W6"/>
              </a:rPr>
              <a:t>結論</a:t>
            </a:r>
            <a:endParaRPr kumimoji="1" lang="en-US" altLang="ja-JP" sz="4000" dirty="0" smtClean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1300" y="1026724"/>
            <a:ext cx="8775699" cy="5501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6000" indent="-234000">
              <a:spcBef>
                <a:spcPts val="2700"/>
              </a:spcBef>
              <a:buFont typeface="Arial"/>
              <a:buChar char="•"/>
            </a:pPr>
            <a:r>
              <a:rPr lang="en-US" altLang="ja-JP" sz="3200" dirty="0" smtClean="0">
                <a:latin typeface="ヒラギノ明朝 Pro W6"/>
                <a:ea typeface="ヒラギノ明朝 Pro W6"/>
                <a:cs typeface="ヒラギノ明朝 Pro W6"/>
              </a:rPr>
              <a:t>LPP</a:t>
            </a:r>
            <a:r>
              <a:rPr lang="ja-JP" altLang="en-US" sz="3200" dirty="0" smtClean="0">
                <a:latin typeface="ヒラギノ明朝 Pro W6"/>
                <a:ea typeface="ヒラギノ明朝 Pro W6"/>
                <a:cs typeface="ヒラギノ明朝 Pro W6"/>
              </a:rPr>
              <a:t>は、マグネターに準ずる強磁場</a:t>
            </a:r>
            <a:r>
              <a:rPr lang="en-US" altLang="ja-JP" sz="3200" dirty="0" smtClean="0">
                <a:latin typeface="ヒラギノ明朝 Pro W6"/>
                <a:ea typeface="ヒラギノ明朝 Pro W6"/>
                <a:cs typeface="ヒラギノ明朝 Pro W6"/>
              </a:rPr>
              <a:t>NS</a:t>
            </a:r>
            <a:r>
              <a:rPr lang="ja-JP" altLang="en-US" sz="3200" dirty="0" smtClean="0">
                <a:latin typeface="ヒラギノ明朝 Pro W6"/>
                <a:ea typeface="ヒラギノ明朝 Pro W6"/>
                <a:cs typeface="ヒラギノ明朝 Pro W6"/>
              </a:rPr>
              <a:t>が大質量星と連星をなしたもので</a:t>
            </a:r>
            <a:r>
              <a:rPr lang="ja-JP" altLang="en-US" sz="3200" dirty="0" smtClean="0">
                <a:latin typeface="ヒラギノ明朝 Pro W6"/>
                <a:ea typeface="ヒラギノ明朝 Pro W6"/>
                <a:cs typeface="ヒラギノ明朝 Pro W6"/>
              </a:rPr>
              <a:t>、マグネターと通常パルサーの間隙を埋める天体の可能性あり。</a:t>
            </a:r>
            <a:endParaRPr lang="en-US" altLang="ja-JP" sz="32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216000" indent="-234000">
              <a:spcBef>
                <a:spcPts val="2700"/>
              </a:spcBef>
              <a:buFont typeface="Arial"/>
              <a:buChar char="•"/>
            </a:pPr>
            <a:r>
              <a:rPr lang="ja-JP" altLang="en-US" sz="3200" dirty="0" smtClean="0">
                <a:latin typeface="ヒラギノ明朝 Pro W6"/>
                <a:ea typeface="ヒラギノ明朝 Pro W6"/>
                <a:cs typeface="ヒラギノ明朝 Pro W6"/>
              </a:rPr>
              <a:t>それらは降着により、単独マグネターの磁気活動より長く活動を続けられる。</a:t>
            </a:r>
            <a:endParaRPr lang="en-US" altLang="ja-JP" sz="32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216000" indent="-234000">
              <a:spcBef>
                <a:spcPts val="2700"/>
              </a:spcBef>
              <a:buFont typeface="Arial"/>
              <a:buChar char="•"/>
            </a:pPr>
            <a:r>
              <a:rPr lang="en-US" altLang="ja-JP" sz="3100" dirty="0" smtClean="0">
                <a:latin typeface="ヒラギノ明朝 Pro W6"/>
                <a:ea typeface="ヒラギノ明朝 Pro W6"/>
                <a:cs typeface="ヒラギノ明朝 Pro W6"/>
              </a:rPr>
              <a:t>LPP</a:t>
            </a:r>
            <a:r>
              <a:rPr lang="ja-JP" altLang="en-US" sz="3100" dirty="0" smtClean="0">
                <a:latin typeface="ヒラギノ明朝 Pro W6"/>
                <a:ea typeface="ヒラギノ明朝 Pro W6"/>
                <a:cs typeface="ヒラギノ明朝 Pro W6"/>
              </a:rPr>
              <a:t>から明らかなショートバーストは記録されていないので、</a:t>
            </a:r>
            <a:r>
              <a:rPr lang="en-US" altLang="ja-JP" sz="3100" dirty="0" smtClean="0">
                <a:latin typeface="ヒラギノ明朝 Pro W6"/>
                <a:ea typeface="ヒラギノ明朝 Pro W6"/>
                <a:cs typeface="ヒラギノ明朝 Pro W6"/>
              </a:rPr>
              <a:t>LPP</a:t>
            </a:r>
            <a:r>
              <a:rPr lang="ja-JP" altLang="en-US" sz="3100" dirty="0" smtClean="0">
                <a:latin typeface="ヒラギノ明朝 Pro W6"/>
                <a:ea typeface="ヒラギノ明朝 Pro W6"/>
                <a:cs typeface="ヒラギノ明朝 Pro W6"/>
              </a:rPr>
              <a:t>中の</a:t>
            </a:r>
            <a:r>
              <a:rPr lang="en-US" altLang="ja-JP" sz="3100" dirty="0" smtClean="0">
                <a:latin typeface="ヒラギノ明朝 Pro W6"/>
                <a:ea typeface="ヒラギノ明朝 Pro W6"/>
                <a:cs typeface="ヒラギノ明朝 Pro W6"/>
              </a:rPr>
              <a:t>NS</a:t>
            </a:r>
            <a:r>
              <a:rPr lang="ja-JP" altLang="en-US" sz="3100" dirty="0" smtClean="0">
                <a:latin typeface="ヒラギノ明朝 Pro W6"/>
                <a:ea typeface="ヒラギノ明朝 Pro W6"/>
                <a:cs typeface="ヒラギノ明朝 Pro W6"/>
              </a:rPr>
              <a:t>の磁気活動はマグネターの場合より低下していると思われる。</a:t>
            </a:r>
            <a:endParaRPr lang="en-US" altLang="ja-JP" sz="31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216000" indent="-234000">
              <a:spcBef>
                <a:spcPts val="2700"/>
              </a:spcBef>
              <a:buFont typeface="Arial"/>
              <a:buChar char="•"/>
            </a:pPr>
            <a:r>
              <a:rPr lang="en-US" altLang="ja-JP" sz="3100" dirty="0" smtClean="0">
                <a:latin typeface="ヒラギノ明朝 Pro W6"/>
                <a:ea typeface="ヒラギノ明朝 Pro W6"/>
                <a:cs typeface="ヒラギノ明朝 Pro W6"/>
              </a:rPr>
              <a:t>X Per</a:t>
            </a:r>
            <a:r>
              <a:rPr lang="ja-JP" altLang="en-US" sz="3100" dirty="0" smtClean="0">
                <a:latin typeface="ヒラギノ明朝 Pro W6"/>
                <a:ea typeface="ヒラギノ明朝 Pro W6"/>
                <a:cs typeface="ヒラギノ明朝 Pro W6"/>
              </a:rPr>
              <a:t>は</a:t>
            </a:r>
            <a:r>
              <a:rPr lang="en-US" altLang="ja-JP" sz="3100" dirty="0" smtClean="0">
                <a:latin typeface="ヒラギノ明朝 Pro W6"/>
                <a:ea typeface="ヒラギノ明朝 Pro W6"/>
                <a:cs typeface="ヒラギノ明朝 Pro W6"/>
              </a:rPr>
              <a:t>〜2 </a:t>
            </a:r>
            <a:r>
              <a:rPr lang="en-US" altLang="ja-JP" sz="3100" i="1" dirty="0" smtClean="0">
                <a:latin typeface="ヒラギノ明朝 Pro W6"/>
                <a:ea typeface="ヒラギノ明朝 Pro W6"/>
                <a:cs typeface="ヒラギノ明朝 Pro W6"/>
              </a:rPr>
              <a:t>M</a:t>
            </a:r>
            <a:r>
              <a:rPr lang="en-US" altLang="ja-JP" sz="3100" baseline="-25000" dirty="0" smtClean="0">
                <a:latin typeface="ヒラギノ明朝 Pro W6"/>
                <a:ea typeface="ヒラギノ明朝 Pro W6"/>
                <a:cs typeface="ヒラギノ明朝 Pro W6"/>
              </a:rPr>
              <a:t>◎</a:t>
            </a:r>
            <a:r>
              <a:rPr lang="ja-JP" altLang="en-US" sz="3100" dirty="0" smtClean="0">
                <a:latin typeface="ヒラギノ明朝 Pro W6"/>
                <a:ea typeface="ヒラギノ明朝 Pro W6"/>
                <a:cs typeface="ヒラギノ明朝 Pro W6"/>
              </a:rPr>
              <a:t>という大質量の可能性がある。</a:t>
            </a:r>
            <a:endParaRPr lang="en-US" altLang="ja-JP" sz="3100" dirty="0" smtClean="0">
              <a:latin typeface="ヒラギノ明朝 Pro W6"/>
              <a:ea typeface="ヒラギノ明朝 Pro W6"/>
              <a:cs typeface="ヒラギノ明朝 Pro W6"/>
            </a:endParaRPr>
          </a:p>
        </p:txBody>
      </p:sp>
    </p:spTree>
    <p:extLst>
      <p:ext uri="{BB962C8B-B14F-4D97-AF65-F5344CB8AC3E}">
        <p14:creationId xmlns:p14="http://schemas.microsoft.com/office/powerpoint/2010/main" val="1445041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92208" y="92605"/>
            <a:ext cx="6690352" cy="620174"/>
          </a:xfrm>
          <a:solidFill>
            <a:schemeClr val="accent2">
              <a:lumMod val="75000"/>
              <a:alpha val="33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1</a:t>
            </a:r>
            <a:r>
              <a:rPr kumimoji="1"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. </a:t>
            </a:r>
            <a:r>
              <a:rPr kumimoji="1" lang="ja-JP" altLang="en-US" dirty="0" smtClean="0">
                <a:latin typeface="ヒラギノ明朝 Pro W6"/>
                <a:ea typeface="ヒラギノ明朝 Pro W6"/>
                <a:cs typeface="ヒラギノ明朝 Pro W6"/>
              </a:rPr>
              <a:t>非降着型</a:t>
            </a:r>
            <a:r>
              <a:rPr kumimoji="1"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NS</a:t>
            </a:r>
            <a:r>
              <a:rPr kumimoji="1" lang="ja-JP" altLang="en-US" dirty="0" smtClean="0">
                <a:latin typeface="ヒラギノ明朝 Pro W6"/>
                <a:ea typeface="ヒラギノ明朝 Pro W6"/>
                <a:cs typeface="ヒラギノ明朝 Pro W6"/>
              </a:rPr>
              <a:t>の磁場</a:t>
            </a:r>
            <a:endParaRPr kumimoji="1" lang="ja-JP" altLang="en-US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42055" y="3936092"/>
            <a:ext cx="30861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dirty="0" smtClean="0">
                <a:solidFill>
                  <a:srgbClr val="C100FF"/>
                </a:solidFill>
                <a:latin typeface="ヒラギノ明朝 ProN W6"/>
                <a:ea typeface="ヒラギノ明朝 ProN W6"/>
                <a:cs typeface="ヒラギノ明朝 ProN W6"/>
              </a:rPr>
              <a:t>© Toshio Nakano</a:t>
            </a:r>
            <a:endParaRPr kumimoji="1" lang="ja-JP" altLang="en-US" sz="2200" dirty="0">
              <a:solidFill>
                <a:srgbClr val="C100FF"/>
              </a:solidFill>
              <a:latin typeface="ヒラギノ明朝 ProN W6"/>
              <a:ea typeface="ヒラギノ明朝 ProN W6"/>
              <a:cs typeface="ヒラギノ明朝 ProN W6"/>
            </a:endParaRPr>
          </a:p>
        </p:txBody>
      </p:sp>
      <p:grpSp>
        <p:nvGrpSpPr>
          <p:cNvPr id="24" name="図形グループ 23"/>
          <p:cNvGrpSpPr/>
          <p:nvPr/>
        </p:nvGrpSpPr>
        <p:grpSpPr>
          <a:xfrm>
            <a:off x="9702" y="380442"/>
            <a:ext cx="6608486" cy="4494258"/>
            <a:chOff x="128235" y="576664"/>
            <a:chExt cx="6608486" cy="4494258"/>
          </a:xfrm>
        </p:grpSpPr>
        <p:pic>
          <p:nvPicPr>
            <p:cNvPr id="11" name="図 10" descr="Fig12_Evolution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021" y="1199048"/>
              <a:ext cx="5167769" cy="3853929"/>
            </a:xfrm>
            <a:prstGeom prst="rect">
              <a:avLst/>
            </a:prstGeom>
          </p:spPr>
        </p:pic>
        <p:grpSp>
          <p:nvGrpSpPr>
            <p:cNvPr id="21" name="図形グループ 20"/>
            <p:cNvGrpSpPr/>
            <p:nvPr/>
          </p:nvGrpSpPr>
          <p:grpSpPr>
            <a:xfrm>
              <a:off x="128235" y="576664"/>
              <a:ext cx="1106213" cy="4293732"/>
              <a:chOff x="-66506" y="813740"/>
              <a:chExt cx="1106213" cy="4293732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455507" y="1321820"/>
                <a:ext cx="584200" cy="37856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2780"/>
                  </a:lnSpc>
                </a:pPr>
                <a:r>
                  <a:rPr kumimoji="1" lang="en-US" altLang="ja-JP" sz="2400" dirty="0" smtClean="0">
                    <a:latin typeface="Times"/>
                    <a:ea typeface="ヒラギノ丸ゴ Pro W4"/>
                    <a:cs typeface="Times"/>
                  </a:rPr>
                  <a:t>16</a:t>
                </a:r>
              </a:p>
              <a:p>
                <a:pPr algn="r">
                  <a:lnSpc>
                    <a:spcPts val="2780"/>
                  </a:lnSpc>
                </a:pPr>
                <a:endParaRPr lang="en-US" altLang="ja-JP" sz="2400" dirty="0">
                  <a:latin typeface="Times"/>
                  <a:ea typeface="ヒラギノ丸ゴ Pro W4"/>
                  <a:cs typeface="Times"/>
                </a:endParaRPr>
              </a:p>
              <a:p>
                <a:pPr algn="r">
                  <a:lnSpc>
                    <a:spcPts val="2780"/>
                  </a:lnSpc>
                </a:pPr>
                <a:r>
                  <a:rPr kumimoji="1" lang="en-US" altLang="ja-JP" sz="2400" dirty="0" smtClean="0">
                    <a:latin typeface="Times"/>
                    <a:ea typeface="ヒラギノ丸ゴ Pro W4"/>
                    <a:cs typeface="Times"/>
                  </a:rPr>
                  <a:t>14</a:t>
                </a:r>
              </a:p>
              <a:p>
                <a:pPr algn="r">
                  <a:lnSpc>
                    <a:spcPts val="2780"/>
                  </a:lnSpc>
                </a:pPr>
                <a:endParaRPr lang="en-US" altLang="ja-JP" sz="2400" dirty="0">
                  <a:latin typeface="Times"/>
                  <a:ea typeface="ヒラギノ丸ゴ Pro W4"/>
                  <a:cs typeface="Times"/>
                </a:endParaRPr>
              </a:p>
              <a:p>
                <a:pPr algn="r">
                  <a:lnSpc>
                    <a:spcPts val="2780"/>
                  </a:lnSpc>
                </a:pPr>
                <a:r>
                  <a:rPr kumimoji="1" lang="en-US" altLang="ja-JP" sz="2400" dirty="0" smtClean="0">
                    <a:latin typeface="Times"/>
                    <a:ea typeface="ヒラギノ丸ゴ Pro W4"/>
                    <a:cs typeface="Times"/>
                  </a:rPr>
                  <a:t>12</a:t>
                </a:r>
              </a:p>
              <a:p>
                <a:pPr algn="r">
                  <a:lnSpc>
                    <a:spcPts val="2780"/>
                  </a:lnSpc>
                </a:pPr>
                <a:endParaRPr lang="en-US" altLang="ja-JP" sz="2400" dirty="0">
                  <a:latin typeface="Times"/>
                  <a:ea typeface="ヒラギノ丸ゴ Pro W4"/>
                  <a:cs typeface="Times"/>
                </a:endParaRPr>
              </a:p>
              <a:p>
                <a:pPr algn="r">
                  <a:lnSpc>
                    <a:spcPts val="2780"/>
                  </a:lnSpc>
                </a:pPr>
                <a:r>
                  <a:rPr kumimoji="1" lang="en-US" altLang="ja-JP" sz="2400" dirty="0" smtClean="0">
                    <a:latin typeface="Times"/>
                    <a:ea typeface="ヒラギノ丸ゴ Pro W4"/>
                    <a:cs typeface="Times"/>
                  </a:rPr>
                  <a:t>10</a:t>
                </a:r>
              </a:p>
              <a:p>
                <a:pPr algn="r">
                  <a:lnSpc>
                    <a:spcPts val="2780"/>
                  </a:lnSpc>
                </a:pPr>
                <a:endParaRPr lang="en-US" altLang="ja-JP" sz="2400" dirty="0">
                  <a:latin typeface="Times"/>
                  <a:ea typeface="ヒラギノ丸ゴ Pro W4"/>
                  <a:cs typeface="Times"/>
                </a:endParaRPr>
              </a:p>
              <a:p>
                <a:pPr algn="r">
                  <a:lnSpc>
                    <a:spcPts val="2780"/>
                  </a:lnSpc>
                </a:pPr>
                <a:r>
                  <a:rPr kumimoji="1" lang="en-US" altLang="ja-JP" sz="2400" dirty="0" smtClean="0">
                    <a:latin typeface="Times"/>
                    <a:ea typeface="ヒラギノ丸ゴ Pro W4"/>
                    <a:cs typeface="Times"/>
                  </a:rPr>
                  <a:t>8</a:t>
                </a:r>
              </a:p>
              <a:p>
                <a:pPr algn="r">
                  <a:lnSpc>
                    <a:spcPts val="2780"/>
                  </a:lnSpc>
                </a:pPr>
                <a:endParaRPr lang="en-US" altLang="ja-JP" sz="2400" dirty="0">
                  <a:latin typeface="Times"/>
                  <a:ea typeface="ヒラギノ丸ゴ Pro W4"/>
                  <a:cs typeface="Times"/>
                </a:endParaRPr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 rot="16200000">
                <a:off x="-1743024" y="2490258"/>
                <a:ext cx="4156675" cy="80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20"/>
                  </a:lnSpc>
                </a:pPr>
                <a:r>
                  <a:rPr lang="en-US" altLang="ja-JP" sz="2800" dirty="0" smtClean="0">
                    <a:latin typeface="Times"/>
                    <a:ea typeface="ヒラギノ丸ゴ Pro W4"/>
                    <a:cs typeface="Times"/>
                  </a:rPr>
                  <a:t>log (Dipole MF) (G) from </a:t>
                </a:r>
                <a:br>
                  <a:rPr lang="en-US" altLang="ja-JP" sz="2800" dirty="0" smtClean="0">
                    <a:latin typeface="Times"/>
                    <a:ea typeface="ヒラギノ丸ゴ Pro W4"/>
                    <a:cs typeface="Times"/>
                  </a:rPr>
                </a:br>
                <a:r>
                  <a:rPr lang="en-US" altLang="ja-JP" sz="2800" i="1" dirty="0" smtClean="0">
                    <a:latin typeface="Times"/>
                    <a:ea typeface="ヒラギノ丸ゴ Pro W4"/>
                    <a:cs typeface="Times"/>
                  </a:rPr>
                  <a:t>P</a:t>
                </a:r>
                <a:r>
                  <a:rPr lang="en-US" altLang="ja-JP" sz="2800" dirty="0" smtClean="0">
                    <a:latin typeface="Times"/>
                    <a:ea typeface="ヒラギノ丸ゴ Pro W4"/>
                    <a:cs typeface="Times"/>
                  </a:rPr>
                  <a:t> and </a:t>
                </a:r>
                <a:r>
                  <a:rPr lang="en-US" altLang="ja-JP" sz="2800" i="1" dirty="0" err="1" smtClean="0">
                    <a:latin typeface="Times"/>
                    <a:ea typeface="ヒラギノ丸ゴ Pro W4"/>
                    <a:cs typeface="Times"/>
                  </a:rPr>
                  <a:t>P</a:t>
                </a:r>
                <a:r>
                  <a:rPr lang="en-US" altLang="ja-JP" sz="2000" dirty="0" err="1" smtClean="0">
                    <a:latin typeface="Times"/>
                    <a:ea typeface="ヒラギノ丸ゴ Pro W4"/>
                    <a:cs typeface="Times"/>
                  </a:rPr>
                  <a:t>dot</a:t>
                </a:r>
                <a:endParaRPr kumimoji="1" lang="ja-JP" altLang="en-US" sz="2000" dirty="0">
                  <a:latin typeface="Times"/>
                  <a:ea typeface="ヒラギノ丸ゴ Pro W4"/>
                  <a:cs typeface="Times"/>
                </a:endParaRPr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5297387" y="4609257"/>
              <a:ext cx="14393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>
                  <a:latin typeface="Times"/>
                  <a:ea typeface="ヒラギノ丸ゴ Pro W4"/>
                  <a:cs typeface="Times"/>
                </a:rPr>
                <a:t>=</a:t>
              </a:r>
              <a:r>
                <a:rPr kumimoji="1" lang="en-US" altLang="ja-JP" sz="2400" i="1" dirty="0" smtClean="0">
                  <a:latin typeface="Times"/>
                  <a:ea typeface="ヒラギノ丸ゴ Pro W4"/>
                  <a:cs typeface="Times"/>
                </a:rPr>
                <a:t>P</a:t>
              </a:r>
              <a:r>
                <a:rPr kumimoji="1" lang="en-US" altLang="ja-JP" sz="2400" dirty="0" smtClean="0">
                  <a:latin typeface="Times"/>
                  <a:ea typeface="ヒラギノ丸ゴ Pro W4"/>
                  <a:cs typeface="Times"/>
                </a:rPr>
                <a:t>/2</a:t>
              </a:r>
              <a:r>
                <a:rPr kumimoji="1" lang="en-US" altLang="ja-JP" sz="2400" i="1" dirty="0" smtClean="0">
                  <a:latin typeface="Times"/>
                  <a:ea typeface="ヒラギノ丸ゴ Pro W4"/>
                  <a:cs typeface="Times"/>
                </a:rPr>
                <a:t>P</a:t>
              </a:r>
              <a:r>
                <a:rPr kumimoji="1" lang="en-US" altLang="ja-JP" sz="2400" dirty="0" smtClean="0">
                  <a:latin typeface="Times"/>
                  <a:ea typeface="ヒラギノ丸ゴ Pro W4"/>
                  <a:cs typeface="Times"/>
                </a:rPr>
                <a:t>dot</a:t>
              </a:r>
              <a:endParaRPr kumimoji="1" lang="ja-JP" altLang="en-US" sz="2400" dirty="0">
                <a:latin typeface="Times"/>
                <a:ea typeface="ヒラギノ丸ゴ Pro W4"/>
                <a:cs typeface="Times"/>
              </a:endParaRPr>
            </a:p>
          </p:txBody>
        </p:sp>
      </p:grpSp>
      <p:sp>
        <p:nvSpPr>
          <p:cNvPr id="12" name="角丸四角形吹き出し 11"/>
          <p:cNvSpPr/>
          <p:nvPr/>
        </p:nvSpPr>
        <p:spPr>
          <a:xfrm>
            <a:off x="4135954" y="774308"/>
            <a:ext cx="4449246" cy="457036"/>
          </a:xfrm>
          <a:prstGeom prst="wedgeRoundRectCallout">
            <a:avLst>
              <a:gd name="adj1" fmla="val -97834"/>
              <a:gd name="adj2" fmla="val 13591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マグネターの磁場は減衰する。</a:t>
            </a:r>
            <a:endParaRPr kumimoji="1" lang="ja-JP" altLang="en-US" sz="2400" dirty="0">
              <a:solidFill>
                <a:schemeClr val="tx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5143500" y="1331019"/>
            <a:ext cx="3724113" cy="711141"/>
          </a:xfrm>
          <a:prstGeom prst="wedgeRoundRectCallout">
            <a:avLst>
              <a:gd name="adj1" fmla="val -95828"/>
              <a:gd name="adj2" fmla="val 10841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電波パルサーの磁場も減衰するかに見える</a:t>
            </a:r>
            <a:r>
              <a:rPr lang="ja-JP" altLang="en-US" sz="22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、</a:t>
            </a:r>
            <a:r>
              <a:rPr lang="ja-JP" altLang="en-US" sz="22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しかし</a:t>
            </a:r>
            <a:r>
              <a:rPr kumimoji="1" lang="en-US" altLang="ja-JP" sz="22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…</a:t>
            </a:r>
            <a:endParaRPr kumimoji="1" lang="ja-JP" altLang="en-US" sz="2200" dirty="0">
              <a:solidFill>
                <a:schemeClr val="tx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6" name="角丸四角形吹き出し 15"/>
          <p:cNvSpPr/>
          <p:nvPr/>
        </p:nvSpPr>
        <p:spPr>
          <a:xfrm>
            <a:off x="5362413" y="2984503"/>
            <a:ext cx="2829087" cy="698500"/>
          </a:xfrm>
          <a:prstGeom prst="wedgeRoundRectCallout">
            <a:avLst>
              <a:gd name="adj1" fmla="val -86394"/>
              <a:gd name="adj2" fmla="val -3962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これらは実は極めて若い弱磁場の</a:t>
            </a:r>
            <a:r>
              <a:rPr kumimoji="1" lang="en-US" altLang="ja-JP" sz="22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NS</a:t>
            </a:r>
            <a:r>
              <a:rPr kumimoji="1" lang="ja-JP" altLang="en-US" sz="22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。</a:t>
            </a:r>
            <a:endParaRPr kumimoji="1" lang="ja-JP" altLang="en-US" sz="2200" dirty="0">
              <a:solidFill>
                <a:schemeClr val="tx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grpSp>
        <p:nvGrpSpPr>
          <p:cNvPr id="8" name="図形グループ 7"/>
          <p:cNvGrpSpPr/>
          <p:nvPr/>
        </p:nvGrpSpPr>
        <p:grpSpPr>
          <a:xfrm>
            <a:off x="3319780" y="2042160"/>
            <a:ext cx="5363634" cy="838199"/>
            <a:chOff x="3441700" y="1981200"/>
            <a:chExt cx="5363634" cy="838199"/>
          </a:xfrm>
        </p:grpSpPr>
        <p:sp>
          <p:nvSpPr>
            <p:cNvPr id="7" name="フリーフォーム 6"/>
            <p:cNvSpPr/>
            <p:nvPr/>
          </p:nvSpPr>
          <p:spPr>
            <a:xfrm>
              <a:off x="3441700" y="1981200"/>
              <a:ext cx="1752600" cy="711200"/>
            </a:xfrm>
            <a:custGeom>
              <a:avLst/>
              <a:gdLst>
                <a:gd name="connsiteX0" fmla="*/ 0 w 1752600"/>
                <a:gd name="connsiteY0" fmla="*/ 0 h 711200"/>
                <a:gd name="connsiteX1" fmla="*/ 1511300 w 1752600"/>
                <a:gd name="connsiteY1" fmla="*/ 0 h 711200"/>
                <a:gd name="connsiteX2" fmla="*/ 1727200 w 1752600"/>
                <a:gd name="connsiteY2" fmla="*/ 38100 h 711200"/>
                <a:gd name="connsiteX3" fmla="*/ 1752600 w 1752600"/>
                <a:gd name="connsiteY3" fmla="*/ 190500 h 711200"/>
                <a:gd name="connsiteX4" fmla="*/ 1752600 w 1752600"/>
                <a:gd name="connsiteY4" fmla="*/ 596900 h 711200"/>
                <a:gd name="connsiteX5" fmla="*/ 1752600 w 1752600"/>
                <a:gd name="connsiteY5" fmla="*/ 711200 h 711200"/>
                <a:gd name="connsiteX6" fmla="*/ 1168400 w 1752600"/>
                <a:gd name="connsiteY6" fmla="*/ 711200 h 711200"/>
                <a:gd name="connsiteX7" fmla="*/ 736600 w 1752600"/>
                <a:gd name="connsiteY7" fmla="*/ 457200 h 711200"/>
                <a:gd name="connsiteX8" fmla="*/ 0 w 1752600"/>
                <a:gd name="connsiteY8" fmla="*/ 0 h 711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52600" h="711200">
                  <a:moveTo>
                    <a:pt x="0" y="0"/>
                  </a:moveTo>
                  <a:lnTo>
                    <a:pt x="1511300" y="0"/>
                  </a:lnTo>
                  <a:lnTo>
                    <a:pt x="1727200" y="38100"/>
                  </a:lnTo>
                  <a:lnTo>
                    <a:pt x="1752600" y="190500"/>
                  </a:lnTo>
                  <a:lnTo>
                    <a:pt x="1752600" y="596900"/>
                  </a:lnTo>
                  <a:lnTo>
                    <a:pt x="1752600" y="711200"/>
                  </a:lnTo>
                  <a:lnTo>
                    <a:pt x="1168400" y="711200"/>
                  </a:lnTo>
                  <a:lnTo>
                    <a:pt x="736600" y="4572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24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14" name="角丸四角形吹き出し 13"/>
            <p:cNvSpPr/>
            <p:nvPr/>
          </p:nvSpPr>
          <p:spPr>
            <a:xfrm>
              <a:off x="5471300" y="2047904"/>
              <a:ext cx="3334034" cy="771495"/>
            </a:xfrm>
            <a:prstGeom prst="wedgeRoundRectCallout">
              <a:avLst>
                <a:gd name="adj1" fmla="val -77810"/>
                <a:gd name="adj2" fmla="val 645"/>
                <a:gd name="adj3" fmla="val 16667"/>
              </a:avLst>
            </a:prstGeom>
            <a:solidFill>
              <a:schemeClr val="accent5">
                <a:lumMod val="40000"/>
                <a:lumOff val="60000"/>
              </a:schemeClr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200" dirty="0" smtClean="0">
                  <a:solidFill>
                    <a:schemeClr val="tx1"/>
                  </a:solidFill>
                  <a:latin typeface="ヒラギノ明朝 Pro W6"/>
                  <a:ea typeface="ヒラギノ明朝 Pro W6"/>
                  <a:cs typeface="ヒラギノ明朝 Pro W6"/>
                </a:rPr>
                <a:t>この空隙は、選択効果</a:t>
              </a:r>
              <a:r>
                <a:rPr kumimoji="1" lang="en-US" altLang="ja-JP" sz="2200" dirty="0" smtClean="0">
                  <a:solidFill>
                    <a:schemeClr val="tx1"/>
                  </a:solidFill>
                  <a:latin typeface="ヒラギノ明朝 Pro W6"/>
                  <a:ea typeface="ヒラギノ明朝 Pro W6"/>
                  <a:cs typeface="ヒラギノ明朝 Pro W6"/>
                </a:rPr>
                <a:t> (death line) </a:t>
              </a:r>
              <a:r>
                <a:rPr kumimoji="1" lang="ja-JP" altLang="en-US" sz="2200" dirty="0" smtClean="0">
                  <a:solidFill>
                    <a:schemeClr val="tx1"/>
                  </a:solidFill>
                  <a:latin typeface="ヒラギノ明朝 Pro W6"/>
                  <a:ea typeface="ヒラギノ明朝 Pro W6"/>
                  <a:cs typeface="ヒラギノ明朝 Pro W6"/>
                </a:rPr>
                <a:t>のため</a:t>
              </a:r>
              <a:r>
                <a:rPr lang="ja-JP" altLang="en-US" sz="2200" dirty="0" smtClean="0">
                  <a:solidFill>
                    <a:schemeClr val="tx1"/>
                  </a:solidFill>
                  <a:latin typeface="ヒラギノ明朝 Pro W6"/>
                  <a:ea typeface="ヒラギノ明朝 Pro W6"/>
                  <a:cs typeface="ヒラギノ明朝 Pro W6"/>
                </a:rPr>
                <a:t>。</a:t>
              </a:r>
              <a:endParaRPr kumimoji="1" lang="ja-JP" altLang="en-US" sz="2200" dirty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</p:grpSp>
      <p:sp>
        <p:nvSpPr>
          <p:cNvPr id="17" name="テキスト ボックス 16"/>
          <p:cNvSpPr txBox="1"/>
          <p:nvPr/>
        </p:nvSpPr>
        <p:spPr>
          <a:xfrm>
            <a:off x="314960" y="4877075"/>
            <a:ext cx="8453119" cy="1373026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80"/>
              </a:lnSpc>
            </a:pPr>
            <a:r>
              <a:rPr lang="en-US" altLang="ja-JP" sz="2400" dirty="0">
                <a:latin typeface="ヒラギノ明朝 Pro W6"/>
                <a:ea typeface="ヒラギノ明朝 Pro W6"/>
                <a:cs typeface="ヒラギノ明朝 Pro W6"/>
              </a:rPr>
              <a:t>NS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の磁場は、永久電流が担うのではなく、中性子のスピン整列による</a:t>
            </a:r>
            <a:r>
              <a:rPr lang="ja-JP" altLang="en-US" sz="2400" dirty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核物質強磁性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の結果か。誕生時の微小な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質量差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など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で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強磁性と常磁性が分かれ、強磁性相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もある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時点で常磁性に相転移するのでは</a:t>
            </a:r>
            <a:r>
              <a:rPr lang="en-US" altLang="ja-JP" sz="2400" dirty="0">
                <a:latin typeface="ヒラギノ明朝 Pro W6"/>
                <a:ea typeface="ヒラギノ明朝 Pro W6"/>
                <a:cs typeface="ヒラギノ明朝 Pro W6"/>
              </a:rPr>
              <a:t> (</a:t>
            </a:r>
            <a:r>
              <a:rPr lang="en-US" altLang="ja-JP" sz="2400" dirty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Makishima+99, </a:t>
            </a:r>
            <a:r>
              <a:rPr lang="en-US" altLang="ja-JP" sz="2400" dirty="0" err="1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Makishima</a:t>
            </a:r>
            <a:r>
              <a:rPr lang="en-US" altLang="ja-JP" sz="2400" dirty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 03,16</a:t>
            </a:r>
            <a:r>
              <a:rPr lang="en-US" altLang="ja-JP" sz="2400" dirty="0">
                <a:latin typeface="ヒラギノ明朝 Pro W6"/>
                <a:ea typeface="ヒラギノ明朝 Pro W6"/>
                <a:cs typeface="ヒラギノ明朝 Pro W6"/>
              </a:rPr>
              <a:t>)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316720" y="55067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grpSp>
        <p:nvGrpSpPr>
          <p:cNvPr id="22" name="図形グループ 21"/>
          <p:cNvGrpSpPr/>
          <p:nvPr/>
        </p:nvGrpSpPr>
        <p:grpSpPr>
          <a:xfrm>
            <a:off x="1794144" y="2628900"/>
            <a:ext cx="2621210" cy="1687912"/>
            <a:chOff x="1794144" y="2485643"/>
            <a:chExt cx="2621210" cy="1687912"/>
          </a:xfrm>
        </p:grpSpPr>
        <p:sp>
          <p:nvSpPr>
            <p:cNvPr id="18" name="曲折矢印 17"/>
            <p:cNvSpPr/>
            <p:nvPr/>
          </p:nvSpPr>
          <p:spPr>
            <a:xfrm flipV="1">
              <a:off x="2832100" y="2485643"/>
              <a:ext cx="1066800" cy="976710"/>
            </a:xfrm>
            <a:prstGeom prst="bentArrow">
              <a:avLst>
                <a:gd name="adj1" fmla="val 25000"/>
                <a:gd name="adj2" fmla="val 25000"/>
                <a:gd name="adj3" fmla="val 25000"/>
                <a:gd name="adj4" fmla="val 57750"/>
              </a:avLst>
            </a:prstGeom>
            <a:solidFill>
              <a:srgbClr val="82FF00"/>
            </a:solidFill>
            <a:ln>
              <a:solidFill>
                <a:srgbClr val="00F5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1794144" y="3465669"/>
              <a:ext cx="2621210" cy="707886"/>
            </a:xfrm>
            <a:prstGeom prst="rect">
              <a:avLst/>
            </a:prstGeom>
            <a:solidFill>
              <a:srgbClr val="B4FF6C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dirty="0" smtClean="0">
                  <a:latin typeface="ヒラギノ明朝 Pro W6"/>
                  <a:ea typeface="ヒラギノ明朝 Pro W6"/>
                  <a:cs typeface="ヒラギノ明朝 Pro W6"/>
                </a:rPr>
                <a:t>降着による磁場減衰</a:t>
              </a:r>
              <a:r>
                <a:rPr kumimoji="1" lang="en-US" altLang="ja-JP" sz="2000" dirty="0" smtClean="0">
                  <a:latin typeface="ヒラギノ明朝 Pro W6"/>
                  <a:ea typeface="ヒラギノ明朝 Pro W6"/>
                  <a:cs typeface="ヒラギノ明朝 Pro W6"/>
                </a:rPr>
                <a:t>(Sibazaki+89</a:t>
              </a:r>
              <a:r>
                <a:rPr kumimoji="1" lang="ja-JP" altLang="en-US" sz="2000" dirty="0" smtClean="0">
                  <a:latin typeface="ヒラギノ明朝 Pro W6"/>
                  <a:ea typeface="ヒラギノ明朝 Pro W6"/>
                  <a:cs typeface="ヒラギノ明朝 Pro W6"/>
                </a:rPr>
                <a:t>）</a:t>
              </a:r>
              <a:endParaRPr kumimoji="1" lang="ja-JP" altLang="en-US" sz="2000" dirty="0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</p:grpSp>
      <p:sp>
        <p:nvSpPr>
          <p:cNvPr id="25" name="角丸四角形吹き出し 24"/>
          <p:cNvSpPr/>
          <p:nvPr/>
        </p:nvSpPr>
        <p:spPr>
          <a:xfrm>
            <a:off x="5803900" y="3733801"/>
            <a:ext cx="3175000" cy="698500"/>
          </a:xfrm>
          <a:prstGeom prst="wedgeRoundRectCallout">
            <a:avLst>
              <a:gd name="adj1" fmla="val -72432"/>
              <a:gd name="adj2" fmla="val -689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2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ミリ秒パルサーは明らかに異なる集団を形成。</a:t>
            </a:r>
            <a:endParaRPr kumimoji="1" lang="ja-JP" altLang="en-US" sz="2200" dirty="0">
              <a:solidFill>
                <a:schemeClr val="tx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</p:spTree>
    <p:extLst>
      <p:ext uri="{BB962C8B-B14F-4D97-AF65-F5344CB8AC3E}">
        <p14:creationId xmlns:p14="http://schemas.microsoft.com/office/powerpoint/2010/main" val="1036456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7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24" name="図形グループ 23"/>
          <p:cNvGrpSpPr/>
          <p:nvPr/>
        </p:nvGrpSpPr>
        <p:grpSpPr>
          <a:xfrm>
            <a:off x="-14005" y="576664"/>
            <a:ext cx="6547526" cy="4352897"/>
            <a:chOff x="-14005" y="576664"/>
            <a:chExt cx="6547526" cy="4352897"/>
          </a:xfrm>
        </p:grpSpPr>
        <p:grpSp>
          <p:nvGrpSpPr>
            <p:cNvPr id="21" name="図形グループ 20"/>
            <p:cNvGrpSpPr/>
            <p:nvPr/>
          </p:nvGrpSpPr>
          <p:grpSpPr>
            <a:xfrm>
              <a:off x="-14005" y="576664"/>
              <a:ext cx="1106213" cy="4352897"/>
              <a:chOff x="-208746" y="813740"/>
              <a:chExt cx="1106213" cy="4352897"/>
            </a:xfrm>
          </p:grpSpPr>
          <p:sp>
            <p:nvSpPr>
              <p:cNvPr id="20" name="テキスト ボックス 19"/>
              <p:cNvSpPr txBox="1"/>
              <p:nvPr/>
            </p:nvSpPr>
            <p:spPr>
              <a:xfrm>
                <a:off x="313267" y="1128780"/>
                <a:ext cx="584200" cy="40378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3080"/>
                  </a:lnSpc>
                </a:pPr>
                <a:r>
                  <a:rPr kumimoji="1" lang="en-US" altLang="ja-JP" sz="2400" dirty="0" smtClean="0">
                    <a:latin typeface="Times"/>
                    <a:ea typeface="ヒラギノ丸ゴ Pro W4"/>
                    <a:cs typeface="Times"/>
                  </a:rPr>
                  <a:t>16</a:t>
                </a:r>
              </a:p>
              <a:p>
                <a:pPr algn="r">
                  <a:lnSpc>
                    <a:spcPts val="3080"/>
                  </a:lnSpc>
                </a:pPr>
                <a:endParaRPr lang="en-US" altLang="ja-JP" sz="2400" dirty="0">
                  <a:latin typeface="Times"/>
                  <a:ea typeface="ヒラギノ丸ゴ Pro W4"/>
                  <a:cs typeface="Times"/>
                </a:endParaRPr>
              </a:p>
              <a:p>
                <a:pPr algn="r">
                  <a:lnSpc>
                    <a:spcPts val="3080"/>
                  </a:lnSpc>
                </a:pPr>
                <a:r>
                  <a:rPr kumimoji="1" lang="en-US" altLang="ja-JP" sz="2400" dirty="0" smtClean="0">
                    <a:latin typeface="Times"/>
                    <a:ea typeface="ヒラギノ丸ゴ Pro W4"/>
                    <a:cs typeface="Times"/>
                  </a:rPr>
                  <a:t>14</a:t>
                </a:r>
              </a:p>
              <a:p>
                <a:pPr algn="r">
                  <a:lnSpc>
                    <a:spcPts val="3080"/>
                  </a:lnSpc>
                </a:pPr>
                <a:endParaRPr lang="en-US" altLang="ja-JP" sz="2400" dirty="0">
                  <a:latin typeface="Times"/>
                  <a:ea typeface="ヒラギノ丸ゴ Pro W4"/>
                  <a:cs typeface="Times"/>
                </a:endParaRPr>
              </a:p>
              <a:p>
                <a:pPr algn="r">
                  <a:lnSpc>
                    <a:spcPts val="3080"/>
                  </a:lnSpc>
                </a:pPr>
                <a:r>
                  <a:rPr kumimoji="1" lang="en-US" altLang="ja-JP" sz="2400" dirty="0" smtClean="0">
                    <a:latin typeface="Times"/>
                    <a:ea typeface="ヒラギノ丸ゴ Pro W4"/>
                    <a:cs typeface="Times"/>
                  </a:rPr>
                  <a:t>12</a:t>
                </a:r>
              </a:p>
              <a:p>
                <a:pPr algn="r">
                  <a:lnSpc>
                    <a:spcPts val="3080"/>
                  </a:lnSpc>
                </a:pPr>
                <a:endParaRPr lang="en-US" altLang="ja-JP" sz="2400" dirty="0">
                  <a:latin typeface="Times"/>
                  <a:ea typeface="ヒラギノ丸ゴ Pro W4"/>
                  <a:cs typeface="Times"/>
                </a:endParaRPr>
              </a:p>
              <a:p>
                <a:pPr algn="r">
                  <a:lnSpc>
                    <a:spcPts val="3080"/>
                  </a:lnSpc>
                </a:pPr>
                <a:r>
                  <a:rPr kumimoji="1" lang="en-US" altLang="ja-JP" sz="2400" dirty="0" smtClean="0">
                    <a:latin typeface="Times"/>
                    <a:ea typeface="ヒラギノ丸ゴ Pro W4"/>
                    <a:cs typeface="Times"/>
                  </a:rPr>
                  <a:t>10</a:t>
                </a:r>
              </a:p>
              <a:p>
                <a:pPr algn="r">
                  <a:lnSpc>
                    <a:spcPts val="3080"/>
                  </a:lnSpc>
                </a:pPr>
                <a:endParaRPr lang="en-US" altLang="ja-JP" sz="2400" dirty="0">
                  <a:latin typeface="Times"/>
                  <a:ea typeface="ヒラギノ丸ゴ Pro W4"/>
                  <a:cs typeface="Times"/>
                </a:endParaRPr>
              </a:p>
              <a:p>
                <a:pPr algn="r">
                  <a:lnSpc>
                    <a:spcPts val="3080"/>
                  </a:lnSpc>
                </a:pPr>
                <a:r>
                  <a:rPr kumimoji="1" lang="en-US" altLang="ja-JP" sz="2400" dirty="0" smtClean="0">
                    <a:latin typeface="Times"/>
                    <a:ea typeface="ヒラギノ丸ゴ Pro W4"/>
                    <a:cs typeface="Times"/>
                  </a:rPr>
                  <a:t>8</a:t>
                </a:r>
              </a:p>
              <a:p>
                <a:pPr algn="r">
                  <a:lnSpc>
                    <a:spcPts val="3080"/>
                  </a:lnSpc>
                </a:pPr>
                <a:endParaRPr lang="en-US" altLang="ja-JP" sz="2400" dirty="0">
                  <a:latin typeface="Times"/>
                  <a:ea typeface="ヒラギノ丸ゴ Pro W4"/>
                  <a:cs typeface="Times"/>
                </a:endParaRPr>
              </a:p>
            </p:txBody>
          </p:sp>
          <p:sp>
            <p:nvSpPr>
              <p:cNvPr id="3" name="テキスト ボックス 2"/>
              <p:cNvSpPr txBox="1"/>
              <p:nvPr/>
            </p:nvSpPr>
            <p:spPr>
              <a:xfrm rot="16200000">
                <a:off x="-1885264" y="2490258"/>
                <a:ext cx="4156675" cy="803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720"/>
                  </a:lnSpc>
                </a:pPr>
                <a:r>
                  <a:rPr lang="en-US" altLang="ja-JP" sz="2800" dirty="0" smtClean="0">
                    <a:latin typeface="Times"/>
                    <a:ea typeface="ヒラギノ丸ゴ Pro W4"/>
                    <a:cs typeface="Times"/>
                  </a:rPr>
                  <a:t>log (Dipole MF) (G) from </a:t>
                </a:r>
                <a:br>
                  <a:rPr lang="en-US" altLang="ja-JP" sz="2800" dirty="0" smtClean="0">
                    <a:latin typeface="Times"/>
                    <a:ea typeface="ヒラギノ丸ゴ Pro W4"/>
                    <a:cs typeface="Times"/>
                  </a:rPr>
                </a:br>
                <a:r>
                  <a:rPr lang="en-US" altLang="ja-JP" sz="2800" i="1" dirty="0" smtClean="0">
                    <a:latin typeface="Times"/>
                    <a:ea typeface="ヒラギノ丸ゴ Pro W4"/>
                    <a:cs typeface="Times"/>
                  </a:rPr>
                  <a:t>P</a:t>
                </a:r>
                <a:r>
                  <a:rPr lang="en-US" altLang="ja-JP" sz="2800" dirty="0" smtClean="0">
                    <a:latin typeface="Times"/>
                    <a:ea typeface="ヒラギノ丸ゴ Pro W4"/>
                    <a:cs typeface="Times"/>
                  </a:rPr>
                  <a:t> and </a:t>
                </a:r>
                <a:r>
                  <a:rPr lang="en-US" altLang="ja-JP" sz="2800" i="1" dirty="0" err="1" smtClean="0">
                    <a:latin typeface="Times"/>
                    <a:ea typeface="ヒラギノ丸ゴ Pro W4"/>
                    <a:cs typeface="Times"/>
                  </a:rPr>
                  <a:t>P</a:t>
                </a:r>
                <a:r>
                  <a:rPr lang="en-US" altLang="ja-JP" sz="2000" dirty="0" err="1" smtClean="0">
                    <a:latin typeface="Times"/>
                    <a:ea typeface="ヒラギノ丸ゴ Pro W4"/>
                    <a:cs typeface="Times"/>
                  </a:rPr>
                  <a:t>dot</a:t>
                </a:r>
                <a:endParaRPr kumimoji="1" lang="ja-JP" altLang="en-US" sz="2000" dirty="0">
                  <a:latin typeface="Times"/>
                  <a:ea typeface="ヒラギノ丸ゴ Pro W4"/>
                  <a:cs typeface="Times"/>
                </a:endParaRPr>
              </a:p>
            </p:txBody>
          </p:sp>
        </p:grpSp>
        <p:sp>
          <p:nvSpPr>
            <p:cNvPr id="23" name="テキスト ボックス 22"/>
            <p:cNvSpPr txBox="1"/>
            <p:nvPr/>
          </p:nvSpPr>
          <p:spPr>
            <a:xfrm>
              <a:off x="5094187" y="4426377"/>
              <a:ext cx="14393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dirty="0" smtClean="0">
                  <a:latin typeface="Times"/>
                  <a:ea typeface="ヒラギノ丸ゴ Pro W4"/>
                  <a:cs typeface="Times"/>
                </a:rPr>
                <a:t>=</a:t>
              </a:r>
              <a:r>
                <a:rPr kumimoji="1" lang="en-US" altLang="ja-JP" sz="2000" i="1" dirty="0" smtClean="0">
                  <a:latin typeface="Times"/>
                  <a:ea typeface="ヒラギノ丸ゴ Pro W4"/>
                  <a:cs typeface="Times"/>
                </a:rPr>
                <a:t>P</a:t>
              </a:r>
              <a:r>
                <a:rPr kumimoji="1" lang="en-US" altLang="ja-JP" sz="2000" dirty="0" smtClean="0">
                  <a:latin typeface="Times"/>
                  <a:ea typeface="ヒラギノ丸ゴ Pro W4"/>
                  <a:cs typeface="Times"/>
                </a:rPr>
                <a:t>/2</a:t>
              </a:r>
              <a:r>
                <a:rPr kumimoji="1" lang="en-US" altLang="ja-JP" sz="2000" i="1" dirty="0" smtClean="0">
                  <a:latin typeface="Times"/>
                  <a:ea typeface="ヒラギノ丸ゴ Pro W4"/>
                  <a:cs typeface="Times"/>
                </a:rPr>
                <a:t>P</a:t>
              </a:r>
              <a:r>
                <a:rPr kumimoji="1" lang="en-US" altLang="ja-JP" sz="2000" dirty="0" smtClean="0">
                  <a:latin typeface="Times"/>
                  <a:ea typeface="ヒラギノ丸ゴ Pro W4"/>
                  <a:cs typeface="Times"/>
                </a:rPr>
                <a:t>dot</a:t>
              </a:r>
              <a:endParaRPr kumimoji="1" lang="ja-JP" altLang="en-US" sz="2000" dirty="0">
                <a:latin typeface="Times"/>
                <a:ea typeface="ヒラギノ丸ゴ Pro W4"/>
                <a:cs typeface="Times"/>
              </a:endParaRPr>
            </a:p>
          </p:txBody>
        </p:sp>
      </p:grpSp>
      <p:pic>
        <p:nvPicPr>
          <p:cNvPr id="26" name="図 25" descr="Fig12_EvolutionB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40109" y="881964"/>
            <a:ext cx="4611391" cy="402454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テキスト ボックス 6"/>
          <p:cNvSpPr txBox="1"/>
          <p:nvPr/>
        </p:nvSpPr>
        <p:spPr>
          <a:xfrm>
            <a:off x="6019800" y="1651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図を左右反転</a:t>
            </a:r>
            <a:endParaRPr kumimoji="1" lang="ja-JP" altLang="en-US" sz="2800" dirty="0">
              <a:solidFill>
                <a:srgbClr val="00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8" name="左カーブ矢印 7"/>
          <p:cNvSpPr/>
          <p:nvPr/>
        </p:nvSpPr>
        <p:spPr>
          <a:xfrm>
            <a:off x="6921500" y="2413000"/>
            <a:ext cx="889000" cy="901700"/>
          </a:xfrm>
          <a:prstGeom prst="curvedLef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タイトル 1"/>
          <p:cNvSpPr>
            <a:spLocks noGrp="1"/>
          </p:cNvSpPr>
          <p:nvPr>
            <p:ph type="title"/>
          </p:nvPr>
        </p:nvSpPr>
        <p:spPr>
          <a:xfrm>
            <a:off x="1092208" y="160922"/>
            <a:ext cx="6817360" cy="690562"/>
          </a:xfrm>
          <a:solidFill>
            <a:schemeClr val="accent2">
              <a:lumMod val="75000"/>
              <a:alpha val="33000"/>
            </a:schemeClr>
          </a:solidFill>
          <a:ln w="28575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1</a:t>
            </a:r>
            <a:r>
              <a:rPr kumimoji="1"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. </a:t>
            </a:r>
            <a:r>
              <a:rPr kumimoji="1" lang="ja-JP" altLang="en-US" dirty="0" smtClean="0">
                <a:latin typeface="ヒラギノ明朝 Pro W6"/>
                <a:ea typeface="ヒラギノ明朝 Pro W6"/>
                <a:cs typeface="ヒラギノ明朝 Pro W6"/>
              </a:rPr>
              <a:t>非降着型</a:t>
            </a:r>
            <a:r>
              <a:rPr kumimoji="1"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NS</a:t>
            </a:r>
            <a:r>
              <a:rPr kumimoji="1" lang="ja-JP" altLang="en-US" dirty="0" smtClean="0">
                <a:latin typeface="ヒラギノ明朝 Pro W6"/>
                <a:ea typeface="ヒラギノ明朝 Pro W6"/>
                <a:cs typeface="ヒラギノ明朝 Pro W6"/>
              </a:rPr>
              <a:t>の磁場</a:t>
            </a:r>
            <a:endParaRPr kumimoji="1" lang="ja-JP" altLang="en-US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14960" y="4877075"/>
            <a:ext cx="8453119" cy="1373026"/>
          </a:xfrm>
          <a:prstGeom prst="rect">
            <a:avLst/>
          </a:prstGeom>
          <a:solidFill>
            <a:srgbClr val="FFFF00"/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480"/>
              </a:lnSpc>
            </a:pPr>
            <a:r>
              <a:rPr lang="en-US" altLang="ja-JP" sz="2400" dirty="0">
                <a:latin typeface="ヒラギノ明朝 Pro W6"/>
                <a:ea typeface="ヒラギノ明朝 Pro W6"/>
                <a:cs typeface="ヒラギノ明朝 Pro W6"/>
              </a:rPr>
              <a:t>NS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の磁場は、永久電流が担うのではなく、中性子のスピン整列による</a:t>
            </a:r>
            <a:r>
              <a:rPr lang="ja-JP" altLang="en-US" sz="2400" dirty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核物質強磁性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の結果か。誕生時の微小な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質量差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など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で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強磁性と常磁性が分かれ、強磁性相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もある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時点で常磁性に相転移するのでは</a:t>
            </a:r>
            <a:r>
              <a:rPr lang="en-US" altLang="ja-JP" sz="2400" dirty="0">
                <a:latin typeface="ヒラギノ明朝 Pro W6"/>
                <a:ea typeface="ヒラギノ明朝 Pro W6"/>
                <a:cs typeface="ヒラギノ明朝 Pro W6"/>
              </a:rPr>
              <a:t> (</a:t>
            </a:r>
            <a:r>
              <a:rPr lang="en-US" altLang="ja-JP" sz="2400" dirty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Makishima+99, </a:t>
            </a:r>
            <a:r>
              <a:rPr lang="en-US" altLang="ja-JP" sz="2400" dirty="0" err="1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Makishima</a:t>
            </a:r>
            <a:r>
              <a:rPr lang="en-US" altLang="ja-JP" sz="2400" dirty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 03,16</a:t>
            </a:r>
            <a:r>
              <a:rPr lang="en-US" altLang="ja-JP" sz="2400" dirty="0">
                <a:latin typeface="ヒラギノ明朝 Pro W6"/>
                <a:ea typeface="ヒラギノ明朝 Pro W6"/>
                <a:cs typeface="ヒラギノ明朝 Pro W6"/>
              </a:rPr>
              <a:t>)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933044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図形グループ 10"/>
          <p:cNvGrpSpPr/>
          <p:nvPr/>
        </p:nvGrpSpPr>
        <p:grpSpPr>
          <a:xfrm>
            <a:off x="6019800" y="133394"/>
            <a:ext cx="2989726" cy="6282908"/>
            <a:chOff x="6019800" y="133394"/>
            <a:chExt cx="2989726" cy="6282908"/>
          </a:xfrm>
        </p:grpSpPr>
        <p:pic>
          <p:nvPicPr>
            <p:cNvPr id="9" name="図 8" descr="Fig5_Bdist3.eps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841"/>
            <a:stretch/>
          </p:blipFill>
          <p:spPr>
            <a:xfrm rot="16200000">
              <a:off x="4373209" y="1779985"/>
              <a:ext cx="6282908" cy="2989726"/>
            </a:xfrm>
            <a:prstGeom prst="rect">
              <a:avLst/>
            </a:prstGeom>
          </p:spPr>
        </p:pic>
        <p:sp>
          <p:nvSpPr>
            <p:cNvPr id="7" name="正方形/長方形 6"/>
            <p:cNvSpPr/>
            <p:nvPr/>
          </p:nvSpPr>
          <p:spPr>
            <a:xfrm>
              <a:off x="8280400" y="3086100"/>
              <a:ext cx="304800" cy="165100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3200" y="201186"/>
            <a:ext cx="5744630" cy="620174"/>
          </a:xfrm>
          <a:solidFill>
            <a:srgbClr val="FF0000">
              <a:alpha val="33000"/>
            </a:srgbClr>
          </a:solidFill>
          <a:ln w="28575" cmpd="sng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kumimoji="1" lang="en-US" altLang="ja-JP" sz="3600" dirty="0" smtClean="0">
                <a:latin typeface="ヒラギノ明朝 Pro W6"/>
                <a:ea typeface="ヒラギノ明朝 Pro W6"/>
                <a:cs typeface="ヒラギノ明朝 Pro W6"/>
              </a:rPr>
              <a:t>2.  NS</a:t>
            </a:r>
            <a:r>
              <a:rPr kumimoji="1" lang="ja-JP" altLang="en-US" sz="3600" dirty="0" smtClean="0">
                <a:latin typeface="ヒラギノ明朝 Pro W6"/>
                <a:ea typeface="ヒラギノ明朝 Pro W6"/>
                <a:cs typeface="ヒラギノ明朝 Pro W6"/>
              </a:rPr>
              <a:t>の</a:t>
            </a:r>
            <a:r>
              <a:rPr lang="en-US" altLang="ja-JP" sz="3600" i="1" dirty="0" smtClean="0">
                <a:latin typeface="ヒラギノ明朝 Pro W6"/>
                <a:ea typeface="ヒラギノ明朝 Pro W6"/>
                <a:cs typeface="ヒラギノ明朝 Pro W6"/>
              </a:rPr>
              <a:t>P</a:t>
            </a:r>
            <a:r>
              <a:rPr kumimoji="1" lang="en-US" altLang="ja-JP" sz="3600" i="1" dirty="0" smtClean="0">
                <a:latin typeface="ヒラギノ明朝 Pro W6"/>
                <a:ea typeface="ヒラギノ明朝 Pro W6"/>
                <a:cs typeface="ヒラギノ明朝 Pro W6"/>
              </a:rPr>
              <a:t>-B</a:t>
            </a:r>
            <a:r>
              <a:rPr kumimoji="1" lang="ja-JP" altLang="en-US" sz="3600" dirty="0" smtClean="0">
                <a:latin typeface="ヒラギノ明朝 Pro W6"/>
                <a:ea typeface="ヒラギノ明朝 Pro W6"/>
                <a:cs typeface="ヒラギノ明朝 Pro W6"/>
              </a:rPr>
              <a:t>ダイアグラム</a:t>
            </a:r>
            <a:endParaRPr kumimoji="1" lang="ja-JP" altLang="en-US" sz="36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図 7" descr="Fig3_NS_classification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5" y="1133523"/>
            <a:ext cx="5944345" cy="4967943"/>
          </a:xfrm>
          <a:prstGeom prst="rect">
            <a:avLst/>
          </a:prstGeom>
        </p:spPr>
      </p:pic>
      <p:grpSp>
        <p:nvGrpSpPr>
          <p:cNvPr id="3" name="図形グループ 2"/>
          <p:cNvGrpSpPr/>
          <p:nvPr/>
        </p:nvGrpSpPr>
        <p:grpSpPr>
          <a:xfrm>
            <a:off x="29403" y="861582"/>
            <a:ext cx="851142" cy="4222096"/>
            <a:chOff x="29403" y="1030922"/>
            <a:chExt cx="851142" cy="4222096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296345" y="1030922"/>
              <a:ext cx="584200" cy="42220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>
                <a:lnSpc>
                  <a:spcPts val="4660"/>
                </a:lnSpc>
              </a:pPr>
              <a:r>
                <a:rPr kumimoji="1" lang="en-US" altLang="ja-JP" dirty="0" smtClean="0">
                  <a:latin typeface="Times"/>
                  <a:ea typeface="ヒラギノ丸ゴ Pro W4"/>
                  <a:cs typeface="Times"/>
                </a:rPr>
                <a:t>15</a:t>
              </a:r>
              <a:endParaRPr lang="en-US" altLang="ja-JP" dirty="0">
                <a:latin typeface="Times"/>
                <a:ea typeface="ヒラギノ丸ゴ Pro W4"/>
                <a:cs typeface="Times"/>
              </a:endParaRPr>
            </a:p>
            <a:p>
              <a:pPr algn="r">
                <a:lnSpc>
                  <a:spcPts val="4660"/>
                </a:lnSpc>
              </a:pPr>
              <a:r>
                <a:rPr kumimoji="1" lang="en-US" altLang="ja-JP" dirty="0" smtClean="0">
                  <a:latin typeface="Times"/>
                  <a:ea typeface="ヒラギノ丸ゴ Pro W4"/>
                  <a:cs typeface="Times"/>
                </a:rPr>
                <a:t>14</a:t>
              </a:r>
            </a:p>
            <a:p>
              <a:pPr algn="r">
                <a:lnSpc>
                  <a:spcPts val="4660"/>
                </a:lnSpc>
              </a:pPr>
              <a:r>
                <a:rPr lang="en-US" altLang="ja-JP" dirty="0" smtClean="0">
                  <a:latin typeface="Times"/>
                  <a:ea typeface="ヒラギノ丸ゴ Pro W4"/>
                  <a:cs typeface="Times"/>
                </a:rPr>
                <a:t>13</a:t>
              </a:r>
              <a:endParaRPr lang="en-US" altLang="ja-JP" dirty="0">
                <a:latin typeface="Times"/>
                <a:ea typeface="ヒラギノ丸ゴ Pro W4"/>
                <a:cs typeface="Times"/>
              </a:endParaRPr>
            </a:p>
            <a:p>
              <a:pPr algn="r">
                <a:lnSpc>
                  <a:spcPts val="4660"/>
                </a:lnSpc>
              </a:pPr>
              <a:r>
                <a:rPr kumimoji="1" lang="en-US" altLang="ja-JP" dirty="0" smtClean="0">
                  <a:latin typeface="Times"/>
                  <a:ea typeface="ヒラギノ丸ゴ Pro W4"/>
                  <a:cs typeface="Times"/>
                </a:rPr>
                <a:t>12</a:t>
              </a:r>
              <a:endParaRPr lang="en-US" altLang="ja-JP" dirty="0" smtClean="0">
                <a:latin typeface="Times"/>
                <a:ea typeface="ヒラギノ丸ゴ Pro W4"/>
                <a:cs typeface="Times"/>
              </a:endParaRPr>
            </a:p>
            <a:p>
              <a:pPr algn="r">
                <a:lnSpc>
                  <a:spcPts val="4660"/>
                </a:lnSpc>
              </a:pPr>
              <a:r>
                <a:rPr lang="en-US" altLang="ja-JP" dirty="0" smtClean="0">
                  <a:latin typeface="Times"/>
                  <a:ea typeface="ヒラギノ丸ゴ Pro W4"/>
                  <a:cs typeface="Times"/>
                </a:rPr>
                <a:t>11</a:t>
              </a:r>
              <a:endParaRPr lang="en-US" altLang="ja-JP" dirty="0">
                <a:latin typeface="Times"/>
                <a:ea typeface="ヒラギノ丸ゴ Pro W4"/>
                <a:cs typeface="Times"/>
              </a:endParaRPr>
            </a:p>
            <a:p>
              <a:pPr algn="r">
                <a:lnSpc>
                  <a:spcPts val="4660"/>
                </a:lnSpc>
              </a:pPr>
              <a:r>
                <a:rPr kumimoji="1" lang="en-US" altLang="ja-JP" dirty="0" smtClean="0">
                  <a:latin typeface="Times"/>
                  <a:ea typeface="ヒラギノ丸ゴ Pro W4"/>
                  <a:cs typeface="Times"/>
                </a:rPr>
                <a:t>10</a:t>
              </a:r>
            </a:p>
            <a:p>
              <a:pPr algn="r">
                <a:lnSpc>
                  <a:spcPts val="4660"/>
                </a:lnSpc>
              </a:pPr>
              <a:r>
                <a:rPr lang="en-US" altLang="ja-JP" dirty="0" smtClean="0">
                  <a:latin typeface="Times"/>
                  <a:ea typeface="ヒラギノ丸ゴ Pro W4"/>
                  <a:cs typeface="Times"/>
                </a:rPr>
                <a:t>9</a:t>
              </a:r>
              <a:endParaRPr lang="en-US" altLang="ja-JP" dirty="0">
                <a:latin typeface="Times"/>
                <a:ea typeface="ヒラギノ丸ゴ Pro W4"/>
                <a:cs typeface="Times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16200000">
              <a:off x="-1429372" y="2787041"/>
              <a:ext cx="3379216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dirty="0" smtClean="0">
                  <a:latin typeface="Times"/>
                  <a:ea typeface="ヒラギノ丸ゴ Pro W4"/>
                  <a:cs typeface="Times"/>
                </a:rPr>
                <a:t>log Dipole Field</a:t>
              </a:r>
              <a:r>
                <a:rPr lang="ja-JP" altLang="en-US" sz="2400" dirty="0" smtClean="0">
                  <a:latin typeface="Times"/>
                  <a:ea typeface="ヒラギノ丸ゴ Pro W4"/>
                  <a:cs typeface="Times"/>
                </a:rPr>
                <a:t> </a:t>
              </a:r>
              <a:r>
                <a:rPr lang="en-US" altLang="ja-JP" sz="2400" dirty="0" smtClean="0">
                  <a:latin typeface="Times"/>
                  <a:ea typeface="ヒラギノ丸ゴ Pro W4"/>
                  <a:cs typeface="Times"/>
                </a:rPr>
                <a:t>(G)</a:t>
              </a:r>
              <a:endParaRPr kumimoji="1" lang="ja-JP" altLang="en-US" sz="2400" dirty="0">
                <a:latin typeface="Times"/>
                <a:ea typeface="ヒラギノ丸ゴ Pro W4"/>
                <a:cs typeface="Times"/>
              </a:endParaRPr>
            </a:p>
          </p:txBody>
        </p:sp>
      </p:grpSp>
      <p:sp>
        <p:nvSpPr>
          <p:cNvPr id="15" name="四角形吹き出し 14"/>
          <p:cNvSpPr/>
          <p:nvPr/>
        </p:nvSpPr>
        <p:spPr>
          <a:xfrm>
            <a:off x="2912530" y="3251200"/>
            <a:ext cx="3035299" cy="1016000"/>
          </a:xfrm>
          <a:prstGeom prst="wedgeRectCallout">
            <a:avLst>
              <a:gd name="adj1" fmla="val -8077"/>
              <a:gd name="adj2" fmla="val -95535"/>
            </a:avLst>
          </a:prstGeom>
          <a:solidFill>
            <a:srgbClr val="B4FF6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400"/>
              </a:lnSpc>
            </a:pPr>
            <a:r>
              <a:rPr lang="ja-JP" altLang="en-US" sz="24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この図なら降着型の</a:t>
            </a:r>
            <a:r>
              <a:rPr lang="en-US" altLang="ja-JP" sz="24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/>
            </a:r>
            <a:br>
              <a:rPr lang="en-US" altLang="ja-JP" sz="24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</a:br>
            <a:r>
              <a:rPr lang="ja-JP" altLang="en-US" sz="24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連星Ｘ線パルサー</a:t>
            </a:r>
            <a:r>
              <a:rPr lang="en-US" altLang="ja-JP" sz="24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 (BXP)</a:t>
            </a:r>
            <a:r>
              <a:rPr lang="ja-JP" altLang="en-US" sz="24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も取り込める。</a:t>
            </a:r>
            <a:endParaRPr kumimoji="1" lang="ja-JP" altLang="en-US" sz="2400" dirty="0">
              <a:solidFill>
                <a:schemeClr val="tx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7" name="四角形吹き出し 16"/>
          <p:cNvSpPr/>
          <p:nvPr/>
        </p:nvSpPr>
        <p:spPr>
          <a:xfrm>
            <a:off x="5096933" y="1477431"/>
            <a:ext cx="2463803" cy="795867"/>
          </a:xfrm>
          <a:prstGeom prst="wedgeRectCallout">
            <a:avLst>
              <a:gd name="adj1" fmla="val 80820"/>
              <a:gd name="adj2" fmla="val 43865"/>
            </a:avLst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5000"/>
              </a:lnSpc>
            </a:pPr>
            <a:r>
              <a:rPr lang="ja-JP" altLang="en-US" sz="28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このギャップはリアルか？</a:t>
            </a:r>
            <a:endParaRPr kumimoji="1" lang="en-US" altLang="ja-JP" sz="2800" dirty="0" smtClean="0">
              <a:solidFill>
                <a:schemeClr val="tx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8" name="右矢印 17"/>
          <p:cNvSpPr/>
          <p:nvPr/>
        </p:nvSpPr>
        <p:spPr>
          <a:xfrm>
            <a:off x="5012269" y="931333"/>
            <a:ext cx="1278466" cy="30480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"/>
              <a:cs typeface="Times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39932" y="870048"/>
            <a:ext cx="1545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射影</a:t>
            </a:r>
            <a:endParaRPr kumimoji="1" lang="ja-JP" altLang="en-US" sz="2400" dirty="0">
              <a:latin typeface="Times"/>
              <a:ea typeface="ヒラギノ丸ゴ Pro W4"/>
              <a:cs typeface="Times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8688496" y="939800"/>
            <a:ext cx="321030" cy="480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"/>
              <a:cs typeface="Times"/>
            </a:endParaRPr>
          </a:p>
        </p:txBody>
      </p:sp>
      <p:sp>
        <p:nvSpPr>
          <p:cNvPr id="16" name="四角形吹き出し 15"/>
          <p:cNvSpPr/>
          <p:nvPr/>
        </p:nvSpPr>
        <p:spPr>
          <a:xfrm>
            <a:off x="6142565" y="3435774"/>
            <a:ext cx="2734736" cy="1092207"/>
          </a:xfrm>
          <a:prstGeom prst="wedgeRectCallout">
            <a:avLst>
              <a:gd name="adj1" fmla="val 9336"/>
              <a:gd name="adj2" fmla="val -113130"/>
            </a:avLst>
          </a:prstGeom>
          <a:solidFill>
            <a:srgbClr val="B4FF6C">
              <a:alpha val="89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200" dirty="0" smtClean="0">
                <a:solidFill>
                  <a:schemeClr val="tx1"/>
                </a:solidFill>
                <a:latin typeface="Abadi MT Condensed Extra Bold"/>
                <a:ea typeface="ヒラギノ明朝 Pro W6"/>
                <a:cs typeface="Abadi MT Condensed Extra Bold"/>
              </a:rPr>
              <a:t>電子サイクロトロン共鳴で測定。核物質の強磁性説を支持。</a:t>
            </a:r>
            <a:endParaRPr kumimoji="1" lang="ja-JP" altLang="en-US" sz="2200" dirty="0">
              <a:solidFill>
                <a:schemeClr val="tx1"/>
              </a:solidFill>
              <a:latin typeface="Abadi MT Condensed Extra Bold"/>
              <a:ea typeface="ヒラギノ明朝 Pro W6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05333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図形グループ 7"/>
          <p:cNvGrpSpPr/>
          <p:nvPr/>
        </p:nvGrpSpPr>
        <p:grpSpPr>
          <a:xfrm>
            <a:off x="1842900" y="1121671"/>
            <a:ext cx="7035607" cy="5160819"/>
            <a:chOff x="998317" y="1039916"/>
            <a:chExt cx="7035607" cy="5160819"/>
          </a:xfrm>
        </p:grpSpPr>
        <p:grpSp>
          <p:nvGrpSpPr>
            <p:cNvPr id="5" name="図形グループ 4"/>
            <p:cNvGrpSpPr/>
            <p:nvPr/>
          </p:nvGrpSpPr>
          <p:grpSpPr>
            <a:xfrm>
              <a:off x="998317" y="1039916"/>
              <a:ext cx="7035607" cy="5160819"/>
              <a:chOff x="998317" y="1039916"/>
              <a:chExt cx="7035607" cy="5160819"/>
            </a:xfrm>
          </p:grpSpPr>
          <p:pic>
            <p:nvPicPr>
              <p:cNvPr id="4" name="図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8317" y="1039916"/>
                <a:ext cx="7035607" cy="5160819"/>
              </a:xfrm>
              <a:prstGeom prst="rect">
                <a:avLst/>
              </a:prstGeom>
            </p:spPr>
          </p:pic>
          <p:grpSp>
            <p:nvGrpSpPr>
              <p:cNvPr id="109" name="図形グループ 108"/>
              <p:cNvGrpSpPr/>
              <p:nvPr/>
            </p:nvGrpSpPr>
            <p:grpSpPr>
              <a:xfrm>
                <a:off x="2407700" y="1634171"/>
                <a:ext cx="2125574" cy="1230051"/>
                <a:chOff x="2407700" y="1634171"/>
                <a:chExt cx="2125574" cy="1230051"/>
              </a:xfrm>
            </p:grpSpPr>
            <p:sp>
              <p:nvSpPr>
                <p:cNvPr id="104" name="角丸四角形 103"/>
                <p:cNvSpPr/>
                <p:nvPr/>
              </p:nvSpPr>
              <p:spPr>
                <a:xfrm>
                  <a:off x="4343946" y="2700650"/>
                  <a:ext cx="189328" cy="163572"/>
                </a:xfrm>
                <a:prstGeom prst="roundRect">
                  <a:avLst/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  <p:sp>
              <p:nvSpPr>
                <p:cNvPr id="105" name="角丸四角形 104"/>
                <p:cNvSpPr/>
                <p:nvPr/>
              </p:nvSpPr>
              <p:spPr>
                <a:xfrm>
                  <a:off x="3148565" y="1634171"/>
                  <a:ext cx="189328" cy="163572"/>
                </a:xfrm>
                <a:prstGeom prst="roundRect">
                  <a:avLst/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  <p:sp>
              <p:nvSpPr>
                <p:cNvPr id="106" name="角丸四角形 105"/>
                <p:cNvSpPr/>
                <p:nvPr/>
              </p:nvSpPr>
              <p:spPr>
                <a:xfrm>
                  <a:off x="4249282" y="1900483"/>
                  <a:ext cx="189328" cy="163572"/>
                </a:xfrm>
                <a:prstGeom prst="roundRect">
                  <a:avLst/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  <p:sp>
              <p:nvSpPr>
                <p:cNvPr id="107" name="角丸四角形 106"/>
                <p:cNvSpPr/>
                <p:nvPr/>
              </p:nvSpPr>
              <p:spPr>
                <a:xfrm>
                  <a:off x="3438762" y="2011135"/>
                  <a:ext cx="189328" cy="163572"/>
                </a:xfrm>
                <a:prstGeom prst="roundRect">
                  <a:avLst/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  <p:sp>
              <p:nvSpPr>
                <p:cNvPr id="108" name="角丸四角形 107"/>
                <p:cNvSpPr/>
                <p:nvPr/>
              </p:nvSpPr>
              <p:spPr>
                <a:xfrm>
                  <a:off x="2407700" y="2618864"/>
                  <a:ext cx="189328" cy="163572"/>
                </a:xfrm>
                <a:prstGeom prst="roundRect">
                  <a:avLst/>
                </a:prstGeom>
                <a:solidFill>
                  <a:srgbClr val="0000FF"/>
                </a:solidFill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</p:grpSp>
          <p:grpSp>
            <p:nvGrpSpPr>
              <p:cNvPr id="3" name="図形グループ 2"/>
              <p:cNvGrpSpPr/>
              <p:nvPr/>
            </p:nvGrpSpPr>
            <p:grpSpPr>
              <a:xfrm>
                <a:off x="4044144" y="2642918"/>
                <a:ext cx="2751690" cy="2299238"/>
                <a:chOff x="4044144" y="2642918"/>
                <a:chExt cx="2751690" cy="2299238"/>
              </a:xfrm>
            </p:grpSpPr>
            <p:sp>
              <p:nvSpPr>
                <p:cNvPr id="85" name="円/楕円 84"/>
                <p:cNvSpPr/>
                <p:nvPr/>
              </p:nvSpPr>
              <p:spPr>
                <a:xfrm>
                  <a:off x="4044144" y="2809980"/>
                  <a:ext cx="205138" cy="19243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  <p:sp>
              <p:nvSpPr>
                <p:cNvPr id="86" name="円/楕円 85"/>
                <p:cNvSpPr/>
                <p:nvPr/>
              </p:nvSpPr>
              <p:spPr>
                <a:xfrm>
                  <a:off x="4924417" y="2642918"/>
                  <a:ext cx="205138" cy="19243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  <p:sp>
              <p:nvSpPr>
                <p:cNvPr id="89" name="円/楕円 88"/>
                <p:cNvSpPr/>
                <p:nvPr/>
              </p:nvSpPr>
              <p:spPr>
                <a:xfrm>
                  <a:off x="4474168" y="2686217"/>
                  <a:ext cx="205138" cy="19243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  <p:sp>
              <p:nvSpPr>
                <p:cNvPr id="87" name="円/楕円 86"/>
                <p:cNvSpPr/>
                <p:nvPr/>
              </p:nvSpPr>
              <p:spPr>
                <a:xfrm>
                  <a:off x="4606932" y="2739137"/>
                  <a:ext cx="205138" cy="19243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  <p:sp>
              <p:nvSpPr>
                <p:cNvPr id="88" name="円/楕円 87"/>
                <p:cNvSpPr/>
                <p:nvPr/>
              </p:nvSpPr>
              <p:spPr>
                <a:xfrm>
                  <a:off x="4067002" y="2931575"/>
                  <a:ext cx="205138" cy="19243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  <p:sp>
              <p:nvSpPr>
                <p:cNvPr id="90" name="円/楕円 89"/>
                <p:cNvSpPr/>
                <p:nvPr/>
              </p:nvSpPr>
              <p:spPr>
                <a:xfrm>
                  <a:off x="5043197" y="3537755"/>
                  <a:ext cx="205138" cy="19243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3810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  <p:sp>
              <p:nvSpPr>
                <p:cNvPr id="110" name="円/楕円 109"/>
                <p:cNvSpPr/>
                <p:nvPr/>
              </p:nvSpPr>
              <p:spPr>
                <a:xfrm>
                  <a:off x="6233158" y="3797218"/>
                  <a:ext cx="205138" cy="192438"/>
                </a:xfrm>
                <a:prstGeom prst="ellipse">
                  <a:avLst/>
                </a:prstGeom>
                <a:solidFill>
                  <a:srgbClr val="984807"/>
                </a:solidFill>
                <a:ln w="3810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  <p:sp>
              <p:nvSpPr>
                <p:cNvPr id="111" name="円/楕円 110"/>
                <p:cNvSpPr/>
                <p:nvPr/>
              </p:nvSpPr>
              <p:spPr>
                <a:xfrm>
                  <a:off x="5700727" y="4127789"/>
                  <a:ext cx="205138" cy="192438"/>
                </a:xfrm>
                <a:prstGeom prst="ellipse">
                  <a:avLst/>
                </a:prstGeom>
                <a:solidFill>
                  <a:srgbClr val="984807"/>
                </a:solidFill>
                <a:ln w="3810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  <p:sp>
              <p:nvSpPr>
                <p:cNvPr id="112" name="円/楕円 111"/>
                <p:cNvSpPr/>
                <p:nvPr/>
              </p:nvSpPr>
              <p:spPr>
                <a:xfrm>
                  <a:off x="6590696" y="4749718"/>
                  <a:ext cx="205138" cy="192438"/>
                </a:xfrm>
                <a:prstGeom prst="ellipse">
                  <a:avLst/>
                </a:prstGeom>
                <a:solidFill>
                  <a:schemeClr val="accent6">
                    <a:lumMod val="50000"/>
                  </a:schemeClr>
                </a:solidFill>
                <a:ln w="3810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ヒラギノ明朝 Pro W6"/>
                    <a:ea typeface="ヒラギノ明朝 Pro W6"/>
                    <a:cs typeface="ヒラギノ明朝 Pro W6"/>
                  </a:endParaRPr>
                </a:p>
              </p:txBody>
            </p:sp>
          </p:grpSp>
        </p:grpSp>
        <p:grpSp>
          <p:nvGrpSpPr>
            <p:cNvPr id="7" name="図形グループ 6"/>
            <p:cNvGrpSpPr/>
            <p:nvPr/>
          </p:nvGrpSpPr>
          <p:grpSpPr>
            <a:xfrm>
              <a:off x="4514029" y="3124013"/>
              <a:ext cx="1794725" cy="1914362"/>
              <a:chOff x="4514029" y="3124013"/>
              <a:chExt cx="1794725" cy="1914362"/>
            </a:xfrm>
          </p:grpSpPr>
          <p:sp>
            <p:nvSpPr>
              <p:cNvPr id="103" name="角丸四角形 102"/>
              <p:cNvSpPr/>
              <p:nvPr/>
            </p:nvSpPr>
            <p:spPr>
              <a:xfrm>
                <a:off x="4514029" y="4010776"/>
                <a:ext cx="546862" cy="213232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明朝 Pro W6"/>
                  <a:ea typeface="ヒラギノ明朝 Pro W6"/>
                  <a:cs typeface="ヒラギノ明朝 Pro W6"/>
                </a:endParaRPr>
              </a:p>
            </p:txBody>
          </p:sp>
          <p:sp>
            <p:nvSpPr>
              <p:cNvPr id="113" name="円/楕円 112"/>
              <p:cNvSpPr/>
              <p:nvPr/>
            </p:nvSpPr>
            <p:spPr>
              <a:xfrm>
                <a:off x="6103616" y="4845937"/>
                <a:ext cx="205138" cy="1924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明朝 Pro W6"/>
                  <a:ea typeface="ヒラギノ明朝 Pro W6"/>
                  <a:cs typeface="ヒラギノ明朝 Pro W6"/>
                </a:endParaRPr>
              </a:p>
            </p:txBody>
          </p:sp>
          <p:sp>
            <p:nvSpPr>
              <p:cNvPr id="114" name="円/楕円 113"/>
              <p:cNvSpPr/>
              <p:nvPr/>
            </p:nvSpPr>
            <p:spPr>
              <a:xfrm>
                <a:off x="5387234" y="4629955"/>
                <a:ext cx="205138" cy="1924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明朝 Pro W6"/>
                  <a:ea typeface="ヒラギノ明朝 Pro W6"/>
                  <a:cs typeface="ヒラギノ明朝 Pro W6"/>
                </a:endParaRPr>
              </a:p>
            </p:txBody>
          </p:sp>
          <p:sp>
            <p:nvSpPr>
              <p:cNvPr id="115" name="円/楕円 114"/>
              <p:cNvSpPr/>
              <p:nvPr/>
            </p:nvSpPr>
            <p:spPr>
              <a:xfrm>
                <a:off x="5158466" y="4809693"/>
                <a:ext cx="205138" cy="1924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明朝 Pro W6"/>
                  <a:ea typeface="ヒラギノ明朝 Pro W6"/>
                  <a:cs typeface="ヒラギノ明朝 Pro W6"/>
                </a:endParaRPr>
              </a:p>
            </p:txBody>
          </p:sp>
          <p:sp>
            <p:nvSpPr>
              <p:cNvPr id="116" name="円/楕円 115"/>
              <p:cNvSpPr/>
              <p:nvPr/>
            </p:nvSpPr>
            <p:spPr>
              <a:xfrm>
                <a:off x="4690733" y="3124013"/>
                <a:ext cx="205138" cy="19243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381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ヒラギノ明朝 Pro W6"/>
                  <a:ea typeface="ヒラギノ明朝 Pro W6"/>
                  <a:cs typeface="ヒラギノ明朝 Pro W6"/>
                </a:endParaRPr>
              </a:p>
            </p:txBody>
          </p:sp>
        </p:grpSp>
      </p:grpSp>
      <p:grpSp>
        <p:nvGrpSpPr>
          <p:cNvPr id="2" name="図形グループ 1"/>
          <p:cNvGrpSpPr/>
          <p:nvPr/>
        </p:nvGrpSpPr>
        <p:grpSpPr>
          <a:xfrm>
            <a:off x="3169302" y="2966589"/>
            <a:ext cx="1381273" cy="1114588"/>
            <a:chOff x="2161760" y="2835355"/>
            <a:chExt cx="1381273" cy="1114588"/>
          </a:xfrm>
          <a:solidFill>
            <a:srgbClr val="CCFFCC"/>
          </a:solidFill>
        </p:grpSpPr>
        <p:sp>
          <p:nvSpPr>
            <p:cNvPr id="60" name="円/楕円 59"/>
            <p:cNvSpPr/>
            <p:nvPr/>
          </p:nvSpPr>
          <p:spPr>
            <a:xfrm>
              <a:off x="3332109" y="3757505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63" name="円/楕円 62"/>
            <p:cNvSpPr/>
            <p:nvPr/>
          </p:nvSpPr>
          <p:spPr>
            <a:xfrm>
              <a:off x="3190484" y="3508888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2577796" y="3552345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72" name="円/楕円 71"/>
            <p:cNvSpPr/>
            <p:nvPr/>
          </p:nvSpPr>
          <p:spPr>
            <a:xfrm>
              <a:off x="2616281" y="3261819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75" name="円/楕円 74"/>
            <p:cNvSpPr/>
            <p:nvPr/>
          </p:nvSpPr>
          <p:spPr>
            <a:xfrm>
              <a:off x="2577796" y="3204089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78" name="円/楕円 77"/>
            <p:cNvSpPr/>
            <p:nvPr/>
          </p:nvSpPr>
          <p:spPr>
            <a:xfrm>
              <a:off x="3337895" y="3300308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93" name="円/楕円 92"/>
            <p:cNvSpPr/>
            <p:nvPr/>
          </p:nvSpPr>
          <p:spPr>
            <a:xfrm>
              <a:off x="2161760" y="2835355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96" name="円/楕円 95"/>
            <p:cNvSpPr/>
            <p:nvPr/>
          </p:nvSpPr>
          <p:spPr>
            <a:xfrm>
              <a:off x="2577796" y="2931575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99" name="円/楕円 98"/>
            <p:cNvSpPr/>
            <p:nvPr/>
          </p:nvSpPr>
          <p:spPr>
            <a:xfrm>
              <a:off x="2795634" y="2973551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102" name="円/楕円 101"/>
            <p:cNvSpPr/>
            <p:nvPr/>
          </p:nvSpPr>
          <p:spPr>
            <a:xfrm>
              <a:off x="2988072" y="2835356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</p:grpSp>
      <p:grpSp>
        <p:nvGrpSpPr>
          <p:cNvPr id="48" name="図形グループ 47"/>
          <p:cNvGrpSpPr/>
          <p:nvPr/>
        </p:nvGrpSpPr>
        <p:grpSpPr>
          <a:xfrm>
            <a:off x="4390440" y="2957355"/>
            <a:ext cx="2255287" cy="1114588"/>
            <a:chOff x="1287746" y="2835355"/>
            <a:chExt cx="2255287" cy="1114588"/>
          </a:xfrm>
          <a:solidFill>
            <a:srgbClr val="CCFFCC"/>
          </a:solidFill>
        </p:grpSpPr>
        <p:sp>
          <p:nvSpPr>
            <p:cNvPr id="50" name="円/楕円 49"/>
            <p:cNvSpPr/>
            <p:nvPr/>
          </p:nvSpPr>
          <p:spPr>
            <a:xfrm>
              <a:off x="3332109" y="3757505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190484" y="3508888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2577796" y="3552345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1287746" y="3227951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57" name="円/楕円 56"/>
            <p:cNvSpPr/>
            <p:nvPr/>
          </p:nvSpPr>
          <p:spPr>
            <a:xfrm>
              <a:off x="2616281" y="3261819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79" name="円/楕円 78"/>
            <p:cNvSpPr/>
            <p:nvPr/>
          </p:nvSpPr>
          <p:spPr>
            <a:xfrm>
              <a:off x="2577796" y="3204089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80" name="円/楕円 79"/>
            <p:cNvSpPr/>
            <p:nvPr/>
          </p:nvSpPr>
          <p:spPr>
            <a:xfrm>
              <a:off x="3337895" y="3300308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81" name="円/楕円 80"/>
            <p:cNvSpPr/>
            <p:nvPr/>
          </p:nvSpPr>
          <p:spPr>
            <a:xfrm>
              <a:off x="2161760" y="2835355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82" name="円/楕円 81"/>
            <p:cNvSpPr/>
            <p:nvPr/>
          </p:nvSpPr>
          <p:spPr>
            <a:xfrm>
              <a:off x="2577796" y="2931575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83" name="円/楕円 82"/>
            <p:cNvSpPr/>
            <p:nvPr/>
          </p:nvSpPr>
          <p:spPr>
            <a:xfrm>
              <a:off x="2795634" y="2973551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84" name="円/楕円 83"/>
            <p:cNvSpPr/>
            <p:nvPr/>
          </p:nvSpPr>
          <p:spPr>
            <a:xfrm>
              <a:off x="2988072" y="2835356"/>
              <a:ext cx="205138" cy="192438"/>
            </a:xfrm>
            <a:prstGeom prst="ellipse">
              <a:avLst/>
            </a:prstGeom>
            <a:grpFill/>
            <a:ln w="38100" cmpd="sng"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5202395" y="2407778"/>
            <a:ext cx="1414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GX301-2</a:t>
            </a:r>
            <a:endParaRPr kumimoji="1" lang="ja-JP" altLang="en-US" sz="2000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5731181" y="4390439"/>
            <a:ext cx="115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HerX1</a:t>
            </a:r>
            <a:endParaRPr kumimoji="1" lang="ja-JP" altLang="en-US" sz="20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5467351" y="5030459"/>
            <a:ext cx="154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4U1822</a:t>
            </a:r>
            <a:endParaRPr kumimoji="1" lang="ja-JP" altLang="en-US" sz="20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4788389" y="4246104"/>
            <a:ext cx="1308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4U1626</a:t>
            </a:r>
            <a:endParaRPr kumimoji="1" lang="ja-JP" altLang="en-US" sz="20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6636901" y="5105587"/>
            <a:ext cx="154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GRO1744</a:t>
            </a:r>
            <a:endParaRPr kumimoji="1" lang="ja-JP" altLang="en-US" sz="20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23" name="テキスト ボックス 122"/>
          <p:cNvSpPr txBox="1"/>
          <p:nvPr/>
        </p:nvSpPr>
        <p:spPr>
          <a:xfrm>
            <a:off x="5455777" y="3771087"/>
            <a:ext cx="115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Vela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X1</a:t>
            </a:r>
            <a:endParaRPr kumimoji="1" lang="ja-JP" altLang="en-US" sz="2000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7419312" y="4543063"/>
            <a:ext cx="115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SMCX1</a:t>
            </a:r>
            <a:endParaRPr kumimoji="1" lang="ja-JP" altLang="en-US" sz="2000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6655377" y="4258120"/>
            <a:ext cx="115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CenX3</a:t>
            </a:r>
            <a:endParaRPr kumimoji="1" lang="ja-JP" altLang="en-US" sz="2000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26" name="テキスト ボックス 125"/>
          <p:cNvSpPr txBox="1"/>
          <p:nvPr/>
        </p:nvSpPr>
        <p:spPr>
          <a:xfrm>
            <a:off x="7029451" y="3987718"/>
            <a:ext cx="115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LMCX4</a:t>
            </a:r>
            <a:endParaRPr kumimoji="1" lang="ja-JP" altLang="en-US" sz="2000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27" name="テキスト ボックス 126"/>
          <p:cNvSpPr txBox="1"/>
          <p:nvPr/>
        </p:nvSpPr>
        <p:spPr>
          <a:xfrm>
            <a:off x="3753804" y="2169385"/>
            <a:ext cx="175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4U2206+54</a:t>
            </a:r>
            <a:endParaRPr kumimoji="1" lang="ja-JP" altLang="en-US" sz="2000" dirty="0">
              <a:solidFill>
                <a:srgbClr val="00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>
            <a:off x="4563372" y="1672038"/>
            <a:ext cx="1788317" cy="400110"/>
          </a:xfrm>
          <a:prstGeom prst="rect">
            <a:avLst/>
          </a:prstGeom>
          <a:noFill/>
          <a:ln w="38100" cmpd="sng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4U0114+65</a:t>
            </a:r>
            <a:endParaRPr kumimoji="1" lang="ja-JP" altLang="en-US" sz="2000" dirty="0">
              <a:solidFill>
                <a:srgbClr val="00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29" name="テキスト ボックス 128"/>
          <p:cNvSpPr txBox="1"/>
          <p:nvPr/>
        </p:nvSpPr>
        <p:spPr>
          <a:xfrm>
            <a:off x="3441611" y="1391365"/>
            <a:ext cx="1755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4U1954+32</a:t>
            </a:r>
            <a:endParaRPr kumimoji="1" lang="ja-JP" altLang="en-US" sz="2000" dirty="0">
              <a:solidFill>
                <a:srgbClr val="00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2860162" y="2270601"/>
            <a:ext cx="1194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X Per</a:t>
            </a:r>
            <a:endParaRPr kumimoji="1" lang="ja-JP" altLang="en-US" sz="2800" dirty="0">
              <a:solidFill>
                <a:srgbClr val="00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2" name="左矢印 11"/>
          <p:cNvSpPr/>
          <p:nvPr/>
        </p:nvSpPr>
        <p:spPr>
          <a:xfrm>
            <a:off x="4669851" y="3682812"/>
            <a:ext cx="956727" cy="288330"/>
          </a:xfrm>
          <a:prstGeom prst="leftArrow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15523" y="4059944"/>
            <a:ext cx="1867520" cy="8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20"/>
              </a:lnSpc>
            </a:pPr>
            <a:r>
              <a:rPr kumimoji="1" lang="en-US" altLang="ja-JP" sz="2600" dirty="0" smtClean="0">
                <a:solidFill>
                  <a:srgbClr val="008000"/>
                </a:solidFill>
                <a:latin typeface="ヒラギノ明朝 Pro W6"/>
                <a:ea typeface="ヒラギノ明朝 Pro W6"/>
                <a:cs typeface="ヒラギノ明朝 Pro W6"/>
              </a:rPr>
              <a:t>1/300</a:t>
            </a:r>
            <a:br>
              <a:rPr kumimoji="1" lang="en-US" altLang="ja-JP" sz="2600" dirty="0" smtClean="0">
                <a:solidFill>
                  <a:srgbClr val="008000"/>
                </a:solidFill>
                <a:latin typeface="ヒラギノ明朝 Pro W6"/>
                <a:ea typeface="ヒラギノ明朝 Pro W6"/>
                <a:cs typeface="ヒラギノ明朝 Pro W6"/>
              </a:rPr>
            </a:br>
            <a:r>
              <a:rPr kumimoji="1" lang="ja-JP" altLang="en-US" sz="2600" dirty="0" smtClean="0">
                <a:solidFill>
                  <a:srgbClr val="008000"/>
                </a:solidFill>
                <a:latin typeface="ヒラギノ明朝 Pro W6"/>
                <a:ea typeface="ヒラギノ明朝 Pro W6"/>
                <a:cs typeface="ヒラギノ明朝 Pro W6"/>
              </a:rPr>
              <a:t>にスケール</a:t>
            </a:r>
            <a:endParaRPr kumimoji="1" lang="en-US" altLang="ja-JP" sz="2600" dirty="0" smtClean="0">
              <a:solidFill>
                <a:srgbClr val="008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21" name="日付プレースホルダー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>
                <a:latin typeface="ヒラギノ明朝 Pro W6"/>
                <a:ea typeface="ヒラギノ明朝 Pro W6"/>
                <a:cs typeface="ヒラギノ明朝 Pro W6"/>
              </a:rPr>
              <a:t>2017/11/23</a:t>
            </a:r>
            <a:endParaRPr kumimoji="1" lang="ja-JP" altLang="en-US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22" name="フッター プレースホルダー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>
                <a:latin typeface="ヒラギノ明朝 Pro W6"/>
                <a:ea typeface="ヒラギノ明朝 Pro W6"/>
                <a:cs typeface="ヒラギノ明朝 Pro W6"/>
              </a:rPr>
              <a:t>NS_WS_MitakaNAOJ</a:t>
            </a:r>
            <a:endParaRPr kumimoji="1" lang="ja-JP" altLang="en-US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>
                <a:latin typeface="ヒラギノ明朝 Pro W6"/>
                <a:ea typeface="ヒラギノ明朝 Pro W6"/>
                <a:cs typeface="ヒラギノ明朝 Pro W6"/>
              </a:rPr>
              <a:t>5</a:t>
            </a:fld>
            <a:endParaRPr kumimoji="1" lang="ja-JP" altLang="en-US">
              <a:latin typeface="ヒラギノ明朝 Pro W6"/>
              <a:ea typeface="ヒラギノ明朝 Pro W6"/>
              <a:cs typeface="ヒラギノ明朝 Pro W6"/>
            </a:endParaRPr>
          </a:p>
        </p:txBody>
      </p:sp>
      <p:grpSp>
        <p:nvGrpSpPr>
          <p:cNvPr id="28" name="図形グループ 27"/>
          <p:cNvGrpSpPr/>
          <p:nvPr/>
        </p:nvGrpSpPr>
        <p:grpSpPr>
          <a:xfrm>
            <a:off x="193586" y="993555"/>
            <a:ext cx="5670766" cy="1884594"/>
            <a:chOff x="-352963" y="879255"/>
            <a:chExt cx="6378222" cy="1884594"/>
          </a:xfrm>
        </p:grpSpPr>
        <p:sp>
          <p:nvSpPr>
            <p:cNvPr id="19" name="円/楕円 18"/>
            <p:cNvSpPr/>
            <p:nvPr/>
          </p:nvSpPr>
          <p:spPr>
            <a:xfrm rot="20566265">
              <a:off x="2700050" y="1229417"/>
              <a:ext cx="3325209" cy="1534432"/>
            </a:xfrm>
            <a:prstGeom prst="ellipse">
              <a:avLst/>
            </a:prstGeom>
            <a:noFill/>
            <a:ln w="38100" cmpd="sng">
              <a:solidFill>
                <a:srgbClr val="0000FF"/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-352963" y="879255"/>
              <a:ext cx="2899261" cy="1161857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760"/>
                </a:lnSpc>
              </a:pPr>
              <a:r>
                <a:rPr lang="ja-JP" altLang="en-US" sz="2600" dirty="0" smtClean="0">
                  <a:solidFill>
                    <a:srgbClr val="0000FF"/>
                  </a:solidFill>
                  <a:latin typeface="ヒラギノ明朝 Pro W6"/>
                  <a:ea typeface="ヒラギノ明朝 Pro W6"/>
                  <a:cs typeface="ヒラギノ明朝 Pro W6"/>
                </a:rPr>
                <a:t>これら長周期</a:t>
              </a:r>
              <a:r>
                <a:rPr lang="en-US" altLang="ja-JP" sz="2600" dirty="0" smtClean="0">
                  <a:solidFill>
                    <a:srgbClr val="0000FF"/>
                  </a:solidFill>
                  <a:latin typeface="ヒラギノ明朝 Pro W6"/>
                  <a:ea typeface="ヒラギノ明朝 Pro W6"/>
                  <a:cs typeface="ヒラギノ明朝 Pro W6"/>
                </a:rPr>
                <a:t/>
              </a:r>
              <a:br>
                <a:rPr lang="en-US" altLang="ja-JP" sz="2600" dirty="0" smtClean="0">
                  <a:solidFill>
                    <a:srgbClr val="0000FF"/>
                  </a:solidFill>
                  <a:latin typeface="ヒラギノ明朝 Pro W6"/>
                  <a:ea typeface="ヒラギノ明朝 Pro W6"/>
                  <a:cs typeface="ヒラギノ明朝 Pro W6"/>
                </a:rPr>
              </a:br>
              <a:r>
                <a:rPr lang="ja-JP" altLang="en-US" sz="2600" dirty="0" smtClean="0">
                  <a:solidFill>
                    <a:srgbClr val="0000FF"/>
                  </a:solidFill>
                  <a:latin typeface="ヒラギノ明朝 Pro W6"/>
                  <a:ea typeface="ヒラギノ明朝 Pro W6"/>
                  <a:cs typeface="ヒラギノ明朝 Pro W6"/>
                </a:rPr>
                <a:t>パルサー</a:t>
              </a:r>
              <a:r>
                <a:rPr lang="en-US" altLang="ja-JP" sz="2600" dirty="0" smtClean="0">
                  <a:solidFill>
                    <a:srgbClr val="0000FF"/>
                  </a:solidFill>
                  <a:latin typeface="ヒラギノ明朝 Pro W6"/>
                  <a:ea typeface="ヒラギノ明朝 Pro W6"/>
                  <a:cs typeface="ヒラギノ明朝 Pro W6"/>
                </a:rPr>
                <a:t>(LPPs)</a:t>
              </a:r>
              <a:r>
                <a:rPr lang="ja-JP" altLang="en-US" sz="2600" dirty="0" smtClean="0">
                  <a:solidFill>
                    <a:srgbClr val="0000FF"/>
                  </a:solidFill>
                  <a:latin typeface="ヒラギノ明朝 Pro W6"/>
                  <a:ea typeface="ヒラギノ明朝 Pro W6"/>
                  <a:cs typeface="ヒラギノ明朝 Pro W6"/>
                </a:rPr>
                <a:t>の正体は</a:t>
              </a:r>
              <a:r>
                <a:rPr lang="en-US" altLang="ja-JP" sz="2600" dirty="0" smtClean="0">
                  <a:solidFill>
                    <a:srgbClr val="0000FF"/>
                  </a:solidFill>
                  <a:latin typeface="ヒラギノ明朝 Pro W6"/>
                  <a:ea typeface="ヒラギノ明朝 Pro W6"/>
                  <a:cs typeface="ヒラギノ明朝 Pro W6"/>
                </a:rPr>
                <a:t>?</a:t>
              </a:r>
              <a:endParaRPr kumimoji="1" lang="ja-JP" altLang="en-US" sz="26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cxnSp>
          <p:nvCxnSpPr>
            <p:cNvPr id="26" name="直線矢印コネクタ 25"/>
            <p:cNvCxnSpPr>
              <a:endCxn id="19" idx="1"/>
            </p:cNvCxnSpPr>
            <p:nvPr/>
          </p:nvCxnSpPr>
          <p:spPr>
            <a:xfrm>
              <a:off x="2343315" y="1445539"/>
              <a:ext cx="715723" cy="342522"/>
            </a:xfrm>
            <a:prstGeom prst="straightConnector1">
              <a:avLst/>
            </a:prstGeom>
            <a:ln w="57150" cmpd="sng"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テキスト ボックス 28"/>
          <p:cNvSpPr txBox="1"/>
          <p:nvPr/>
        </p:nvSpPr>
        <p:spPr>
          <a:xfrm>
            <a:off x="4597030" y="3252056"/>
            <a:ext cx="444535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kumimoji="1" lang="ja-JP" altLang="en-US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grpSp>
        <p:nvGrpSpPr>
          <p:cNvPr id="20" name="図形グループ 19"/>
          <p:cNvGrpSpPr/>
          <p:nvPr/>
        </p:nvGrpSpPr>
        <p:grpSpPr>
          <a:xfrm>
            <a:off x="361166" y="3298230"/>
            <a:ext cx="8266955" cy="2297373"/>
            <a:chOff x="141024" y="3234730"/>
            <a:chExt cx="8266955" cy="2297373"/>
          </a:xfrm>
        </p:grpSpPr>
        <p:sp>
          <p:nvSpPr>
            <p:cNvPr id="14" name="テキスト ボックス 13"/>
            <p:cNvSpPr txBox="1"/>
            <p:nvPr/>
          </p:nvSpPr>
          <p:spPr>
            <a:xfrm rot="1068474">
              <a:off x="141024" y="3927818"/>
              <a:ext cx="2415468" cy="1604285"/>
            </a:xfrm>
            <a:prstGeom prst="rect">
              <a:avLst/>
            </a:prstGeom>
            <a:solidFill>
              <a:schemeClr val="bg1">
                <a:alpha val="97000"/>
              </a:schemeClr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ts val="2340"/>
                </a:lnSpc>
              </a:pPr>
              <a:r>
                <a:rPr lang="ja-JP" altLang="en-US" sz="2400" dirty="0" smtClean="0">
                  <a:solidFill>
                    <a:srgbClr val="000000"/>
                  </a:solidFill>
                  <a:latin typeface="ヒラギノ明朝 Pro W6"/>
                  <a:ea typeface="ヒラギノ明朝 Pro W6"/>
                  <a:cs typeface="ヒラギノ明朝 Pro W6"/>
                </a:rPr>
                <a:t>円盤降</a:t>
              </a:r>
              <a:r>
                <a:rPr lang="en-US" altLang="ja-JP" sz="2400" dirty="0" smtClean="0">
                  <a:solidFill>
                    <a:srgbClr val="000000"/>
                  </a:solidFill>
                  <a:latin typeface="ヒラギノ明朝 Pro W6"/>
                  <a:ea typeface="ヒラギノ明朝 Pro W6"/>
                  <a:cs typeface="ヒラギノ明朝 Pro W6"/>
                </a:rPr>
                <a:t> (</a:t>
              </a:r>
              <a:r>
                <a:rPr kumimoji="1" lang="en-US" altLang="ja-JP" sz="2400" dirty="0" err="1" smtClean="0">
                  <a:solidFill>
                    <a:srgbClr val="000000"/>
                  </a:solidFill>
                  <a:latin typeface="ヒラギノ明朝 Pro W6"/>
                  <a:ea typeface="ヒラギノ明朝 Pro W6"/>
                  <a:cs typeface="ヒラギノ明朝 Pro W6"/>
                </a:rPr>
                <a:t>Ghosh</a:t>
              </a:r>
              <a:r>
                <a:rPr kumimoji="1" lang="en-US" altLang="ja-JP" sz="2400" dirty="0" smtClean="0">
                  <a:solidFill>
                    <a:srgbClr val="000000"/>
                  </a:solidFill>
                  <a:latin typeface="ヒラギノ明朝 Pro W6"/>
                  <a:ea typeface="ヒラギノ明朝 Pro W6"/>
                  <a:cs typeface="ヒラギノ明朝 Pro W6"/>
                </a:rPr>
                <a:t> </a:t>
              </a:r>
              <a:r>
                <a:rPr lang="en-US" altLang="ja-JP" sz="2400" dirty="0" smtClean="0">
                  <a:solidFill>
                    <a:srgbClr val="000000"/>
                  </a:solidFill>
                  <a:latin typeface="ヒラギノ明朝 Pro W6"/>
                  <a:ea typeface="ヒラギノ明朝 Pro W6"/>
                  <a:cs typeface="ヒラギノ明朝 Pro W6"/>
                </a:rPr>
                <a:t>+Lamb 78) </a:t>
              </a:r>
              <a:br>
                <a:rPr lang="en-US" altLang="ja-JP" sz="2400" dirty="0" smtClean="0">
                  <a:solidFill>
                    <a:srgbClr val="000000"/>
                  </a:solidFill>
                  <a:latin typeface="ヒラギノ明朝 Pro W6"/>
                  <a:ea typeface="ヒラギノ明朝 Pro W6"/>
                  <a:cs typeface="ヒラギノ明朝 Pro W6"/>
                </a:rPr>
              </a:br>
              <a:r>
                <a:rPr lang="en-US" altLang="ja-JP" sz="2400" dirty="0" smtClean="0">
                  <a:solidFill>
                    <a:srgbClr val="000000"/>
                  </a:solidFill>
                  <a:latin typeface="ヒラギノ明朝 Pro W6"/>
                  <a:ea typeface="ヒラギノ明朝 Pro W6"/>
                  <a:cs typeface="ヒラギノ明朝 Pro W6"/>
                </a:rPr>
                <a:t>with</a:t>
              </a:r>
              <a:r>
                <a:rPr lang="en-US" altLang="ja-JP" sz="2400" dirty="0" smtClean="0">
                  <a:solidFill>
                    <a:srgbClr val="C100FF"/>
                  </a:solidFill>
                  <a:latin typeface="ヒラギノ明朝 Pro W6"/>
                  <a:ea typeface="ヒラギノ明朝 Pro W6"/>
                  <a:cs typeface="ヒラギノ明朝 Pro W6"/>
                </a:rPr>
                <a:t> </a:t>
              </a:r>
              <a:r>
                <a:rPr lang="en-US" altLang="ja-JP" sz="2400" i="1" dirty="0">
                  <a:solidFill>
                    <a:srgbClr val="FF0000"/>
                  </a:solidFill>
                  <a:latin typeface="ヒラギノ明朝 Pro W6"/>
                  <a:ea typeface="ヒラギノ明朝 Pro W6"/>
                  <a:cs typeface="ヒラギノ明朝 Pro W6"/>
                </a:rPr>
                <a:t>B</a:t>
              </a:r>
              <a:r>
                <a:rPr lang="en-US" altLang="ja-JP" sz="2400" dirty="0">
                  <a:solidFill>
                    <a:srgbClr val="FF0000"/>
                  </a:solidFill>
                  <a:latin typeface="ヒラギノ明朝 Pro W6"/>
                  <a:ea typeface="ヒラギノ明朝 Pro W6"/>
                  <a:cs typeface="ヒラギノ明朝 Pro W6"/>
                </a:rPr>
                <a:t>=5e12G </a:t>
              </a:r>
              <a:r>
                <a:rPr lang="ja-JP" altLang="en-US" sz="2400" dirty="0" smtClean="0">
                  <a:latin typeface="ヒラギノ明朝 Pro W6"/>
                  <a:ea typeface="ヒラギノ明朝 Pro W6"/>
                  <a:cs typeface="ヒラギノ明朝 Pro W6"/>
                </a:rPr>
                <a:t>でのトルク平衡</a:t>
              </a:r>
              <a:r>
                <a:rPr lang="en-US" altLang="ja-JP" sz="2400" dirty="0" smtClean="0">
                  <a:latin typeface="ヒラギノ明朝 Pro W6"/>
                  <a:ea typeface="ヒラギノ明朝 Pro W6"/>
                  <a:cs typeface="ヒラギノ明朝 Pro W6"/>
                </a:rPr>
                <a:t> </a:t>
              </a:r>
              <a:r>
                <a:rPr lang="en-US" altLang="ja-JP" sz="2400" dirty="0" smtClean="0">
                  <a:solidFill>
                    <a:srgbClr val="C100FF"/>
                  </a:solidFill>
                  <a:latin typeface="ヒラギノ明朝 Pro W6"/>
                  <a:ea typeface="ヒラギノ明朝 Pro W6"/>
                  <a:cs typeface="ヒラギノ明朝 Pro W6"/>
                </a:rPr>
                <a:t/>
              </a:r>
              <a:br>
                <a:rPr lang="en-US" altLang="ja-JP" sz="2400" dirty="0" smtClean="0">
                  <a:solidFill>
                    <a:srgbClr val="C100FF"/>
                  </a:solidFill>
                  <a:latin typeface="ヒラギノ明朝 Pro W6"/>
                  <a:ea typeface="ヒラギノ明朝 Pro W6"/>
                  <a:cs typeface="ヒラギノ明朝 Pro W6"/>
                </a:rPr>
              </a:br>
              <a:r>
                <a:rPr lang="en-US" altLang="ja-JP" sz="2400" dirty="0" smtClean="0">
                  <a:solidFill>
                    <a:srgbClr val="C100FF"/>
                  </a:solidFill>
                  <a:latin typeface="ヒラギノ明朝 Pro W6"/>
                  <a:ea typeface="ヒラギノ明朝 Pro W6"/>
                  <a:cs typeface="ヒラギノ明朝 Pro W6"/>
                </a:rPr>
                <a:t>(Takagi+16)</a:t>
              </a:r>
              <a:endParaRPr kumimoji="1" lang="ja-JP" altLang="en-US" sz="2400" dirty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2716223" y="3234730"/>
              <a:ext cx="5691756" cy="1869270"/>
            </a:xfrm>
            <a:prstGeom prst="line">
              <a:avLst/>
            </a:prstGeom>
            <a:ln w="38100" cmpd="sng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上矢印 9"/>
            <p:cNvSpPr/>
            <p:nvPr/>
          </p:nvSpPr>
          <p:spPr>
            <a:xfrm rot="2506207">
              <a:off x="2777293" y="3309719"/>
              <a:ext cx="142159" cy="1124299"/>
            </a:xfrm>
            <a:prstGeom prst="up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rgbClr val="5959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</p:grpSp>
      <p:grpSp>
        <p:nvGrpSpPr>
          <p:cNvPr id="25" name="図形グループ 24"/>
          <p:cNvGrpSpPr/>
          <p:nvPr/>
        </p:nvGrpSpPr>
        <p:grpSpPr>
          <a:xfrm>
            <a:off x="139713" y="1850640"/>
            <a:ext cx="8344745" cy="2088766"/>
            <a:chOff x="-97363" y="1850640"/>
            <a:chExt cx="8344745" cy="2088766"/>
          </a:xfrm>
        </p:grpSpPr>
        <p:grpSp>
          <p:nvGrpSpPr>
            <p:cNvPr id="17" name="図形グループ 16"/>
            <p:cNvGrpSpPr/>
            <p:nvPr/>
          </p:nvGrpSpPr>
          <p:grpSpPr>
            <a:xfrm>
              <a:off x="-97363" y="1850640"/>
              <a:ext cx="8344745" cy="2088766"/>
              <a:chOff x="-1888063" y="1880579"/>
              <a:chExt cx="8344745" cy="2088766"/>
            </a:xfrm>
          </p:grpSpPr>
          <p:cxnSp>
            <p:nvCxnSpPr>
              <p:cNvPr id="117" name="直線コネクタ 116"/>
              <p:cNvCxnSpPr/>
              <p:nvPr/>
            </p:nvCxnSpPr>
            <p:spPr>
              <a:xfrm>
                <a:off x="244515" y="1880579"/>
                <a:ext cx="6212167" cy="2088766"/>
              </a:xfrm>
              <a:prstGeom prst="line">
                <a:avLst/>
              </a:prstGeom>
              <a:ln w="38100" cmpd="sng">
                <a:solidFill>
                  <a:srgbClr val="FF66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テキスト ボックス 130"/>
              <p:cNvSpPr txBox="1"/>
              <p:nvPr/>
            </p:nvSpPr>
            <p:spPr>
              <a:xfrm rot="1068474">
                <a:off x="-1888063" y="2325461"/>
                <a:ext cx="2141630" cy="142218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ts val="2580"/>
                  </a:lnSpc>
                </a:pPr>
                <a:r>
                  <a:rPr lang="ja-JP" altLang="en-US" sz="2400" dirty="0" smtClean="0">
                    <a:solidFill>
                      <a:srgbClr val="000000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円盤降着</a:t>
                </a:r>
                <a:r>
                  <a:rPr lang="en-US" altLang="ja-JP" sz="2400" dirty="0" smtClean="0">
                    <a:solidFill>
                      <a:srgbClr val="000000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with </a:t>
                </a:r>
                <a:r>
                  <a:rPr lang="en-US" altLang="ja-JP" sz="2400" i="1" dirty="0" smtClean="0">
                    <a:solidFill>
                      <a:srgbClr val="FF0000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B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=</a:t>
                </a:r>
                <a:r>
                  <a:rPr lang="en-US" altLang="ja-JP" sz="2400" dirty="0">
                    <a:solidFill>
                      <a:srgbClr val="FF0000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8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e14G, </a:t>
                </a:r>
                <a:br>
                  <a:rPr lang="en-US" altLang="ja-JP" sz="2400" dirty="0" smtClean="0">
                    <a:solidFill>
                      <a:srgbClr val="FF0000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</a:br>
                <a:r>
                  <a:rPr lang="en-US" altLang="ja-JP" sz="2400" dirty="0" smtClean="0">
                    <a:latin typeface="ヒラギノ明朝 Pro W6"/>
                    <a:ea typeface="ヒラギノ明朝 Pro W6"/>
                    <a:cs typeface="ヒラギノ明朝 Pro W6"/>
                  </a:rPr>
                  <a:t>or</a:t>
                </a:r>
                <a:r>
                  <a:rPr lang="en-US" altLang="ja-JP" sz="2400" dirty="0" smtClean="0">
                    <a:solidFill>
                      <a:srgbClr val="FF0000"/>
                    </a:solidFill>
                    <a:latin typeface="ヒラギノ明朝 Pro W6"/>
                    <a:ea typeface="ヒラギノ明朝 Pro W6"/>
                    <a:cs typeface="ヒラギノ明朝 Pro W6"/>
                  </a:rPr>
                  <a:t> </a:t>
                </a:r>
                <a:r>
                  <a:rPr lang="ja-JP" altLang="en-US" sz="2400" dirty="0" smtClean="0">
                    <a:latin typeface="ヒラギノ明朝 Pro W6"/>
                    <a:ea typeface="ヒラギノ明朝 Pro W6"/>
                    <a:cs typeface="ヒラギノ明朝 Pro W6"/>
                  </a:rPr>
                  <a:t>降着物質の</a:t>
                </a:r>
                <a:r>
                  <a:rPr lang="en-US" altLang="ja-JP" sz="2400" dirty="0" smtClean="0">
                    <a:latin typeface="ヒラギノ明朝 Pro W6"/>
                    <a:ea typeface="ヒラギノ明朝 Pro W6"/>
                    <a:cs typeface="ヒラギノ明朝 Pro W6"/>
                  </a:rPr>
                  <a:t/>
                </a:r>
                <a:br>
                  <a:rPr lang="en-US" altLang="ja-JP" sz="2400" dirty="0" smtClean="0">
                    <a:latin typeface="ヒラギノ明朝 Pro W6"/>
                    <a:ea typeface="ヒラギノ明朝 Pro W6"/>
                    <a:cs typeface="ヒラギノ明朝 Pro W6"/>
                  </a:rPr>
                </a:br>
                <a:r>
                  <a:rPr lang="ja-JP" altLang="en-US" sz="2400" dirty="0" smtClean="0">
                    <a:latin typeface="ヒラギノ明朝 Pro W6"/>
                    <a:ea typeface="ヒラギノ明朝 Pro W6"/>
                    <a:cs typeface="ヒラギノ明朝 Pro W6"/>
                  </a:rPr>
                  <a:t>角運動量</a:t>
                </a:r>
                <a:r>
                  <a:rPr lang="en-US" altLang="ja-JP" sz="2400" dirty="0" smtClean="0">
                    <a:latin typeface="ヒラギノ明朝 Pro W6"/>
                    <a:ea typeface="ヒラギノ明朝 Pro W6"/>
                    <a:cs typeface="ヒラギノ明朝 Pro W6"/>
                  </a:rPr>
                  <a:t> 1/3</a:t>
                </a:r>
                <a:endParaRPr kumimoji="1" lang="ja-JP" altLang="en-US" sz="2400" dirty="0">
                  <a:latin typeface="ヒラギノ明朝 Pro W6"/>
                  <a:ea typeface="ヒラギノ明朝 Pro W6"/>
                  <a:cs typeface="ヒラギノ明朝 Pro W6"/>
                </a:endParaRPr>
              </a:p>
            </p:txBody>
          </p:sp>
        </p:grpSp>
        <p:sp>
          <p:nvSpPr>
            <p:cNvPr id="92" name="上矢印 91"/>
            <p:cNvSpPr/>
            <p:nvPr/>
          </p:nvSpPr>
          <p:spPr>
            <a:xfrm rot="2506207">
              <a:off x="2055313" y="1976605"/>
              <a:ext cx="166903" cy="770700"/>
            </a:xfrm>
            <a:prstGeom prst="upArrow">
              <a:avLst/>
            </a:prstGeom>
            <a:solidFill>
              <a:srgbClr val="FFA500"/>
            </a:solidFill>
            <a:ln>
              <a:solidFill>
                <a:srgbClr val="FF66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A500"/>
                </a:solidFill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</p:grpSp>
      <p:sp>
        <p:nvSpPr>
          <p:cNvPr id="9" name="角丸四角形 8"/>
          <p:cNvSpPr/>
          <p:nvPr/>
        </p:nvSpPr>
        <p:spPr>
          <a:xfrm rot="1126786">
            <a:off x="101250" y="2993676"/>
            <a:ext cx="2226080" cy="669493"/>
          </a:xfrm>
          <a:prstGeom prst="roundRect">
            <a:avLst/>
          </a:prstGeom>
          <a:noFill/>
          <a:ln w="28575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337712" y="66509"/>
            <a:ext cx="6664278" cy="677108"/>
          </a:xfrm>
          <a:prstGeom prst="rect">
            <a:avLst/>
          </a:prstGeom>
          <a:solidFill>
            <a:srgbClr val="FFA500">
              <a:alpha val="31000"/>
            </a:srgbClr>
          </a:solidFill>
          <a:ln w="28575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800" dirty="0" smtClean="0">
                <a:latin typeface="ヒラギノ明朝 Pro W6"/>
                <a:ea typeface="ヒラギノ明朝 Pro W6"/>
                <a:cs typeface="ヒラギノ明朝 Pro W6"/>
              </a:rPr>
              <a:t>3. </a:t>
            </a:r>
            <a:r>
              <a:rPr lang="ja-JP" altLang="en-US" sz="3800" dirty="0" smtClean="0">
                <a:latin typeface="ヒラギノ明朝 Pro W6"/>
                <a:ea typeface="ヒラギノ明朝 Pro W6"/>
                <a:cs typeface="ヒラギノ明朝 Pro W6"/>
              </a:rPr>
              <a:t>連星Ｘ線パルサー</a:t>
            </a:r>
            <a:r>
              <a:rPr lang="en-US" altLang="ja-JP" sz="3800" dirty="0" smtClean="0">
                <a:latin typeface="ヒラギノ明朝 Pro W6"/>
                <a:ea typeface="ヒラギノ明朝 Pro W6"/>
                <a:cs typeface="ヒラギノ明朝 Pro W6"/>
              </a:rPr>
              <a:t> (BXPs)</a:t>
            </a:r>
            <a:endParaRPr kumimoji="1" lang="ja-JP" altLang="en-US" sz="38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5400000">
            <a:off x="7385604" y="2782688"/>
            <a:ext cx="2687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latin typeface="ヒラギノ明朝 Pro W6"/>
                <a:ea typeface="ヒラギノ明朝 Pro W6"/>
                <a:cs typeface="ヒラギノ明朝 Pro W6"/>
              </a:rPr>
              <a:t>パルス周期</a:t>
            </a:r>
            <a:r>
              <a:rPr kumimoji="1" lang="en-US" altLang="ja-JP" sz="2800" dirty="0" smtClean="0"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kumimoji="1" lang="ja-JP" altLang="en-US" sz="2800" dirty="0" smtClean="0">
                <a:latin typeface="ヒラギノ明朝 Pro W6"/>
                <a:ea typeface="ヒラギノ明朝 Pro W6"/>
                <a:cs typeface="ヒラギノ明朝 Pro W6"/>
              </a:rPr>
              <a:t>秒</a:t>
            </a:r>
            <a:r>
              <a:rPr kumimoji="1" lang="en-US" altLang="ja-JP" sz="2800" dirty="0" smtClean="0">
                <a:latin typeface="ヒラギノ明朝 Pro W6"/>
                <a:ea typeface="ヒラギノ明朝 Pro W6"/>
                <a:cs typeface="ヒラギノ明朝 Pro W6"/>
              </a:rPr>
              <a:t>)</a:t>
            </a:r>
            <a:endParaRPr kumimoji="1" lang="ja-JP" altLang="en-US" sz="28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grpSp>
        <p:nvGrpSpPr>
          <p:cNvPr id="91" name="図形グループ 90"/>
          <p:cNvGrpSpPr/>
          <p:nvPr/>
        </p:nvGrpSpPr>
        <p:grpSpPr>
          <a:xfrm>
            <a:off x="766633" y="2555706"/>
            <a:ext cx="1383290" cy="722809"/>
            <a:chOff x="1422400" y="1735771"/>
            <a:chExt cx="1104514" cy="722809"/>
          </a:xfrm>
          <a:effectLst/>
        </p:grpSpPr>
        <p:cxnSp>
          <p:nvCxnSpPr>
            <p:cNvPr id="94" name="直線コネクタ 93"/>
            <p:cNvCxnSpPr/>
            <p:nvPr/>
          </p:nvCxnSpPr>
          <p:spPr>
            <a:xfrm>
              <a:off x="1422400" y="1735771"/>
              <a:ext cx="1089257" cy="722809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/>
            <p:cNvCxnSpPr/>
            <p:nvPr/>
          </p:nvCxnSpPr>
          <p:spPr>
            <a:xfrm>
              <a:off x="1422400" y="2041370"/>
              <a:ext cx="1104514" cy="71365"/>
            </a:xfrm>
            <a:prstGeom prst="lin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0" name="テキスト ボックス 119"/>
          <p:cNvSpPr txBox="1"/>
          <p:nvPr/>
        </p:nvSpPr>
        <p:spPr>
          <a:xfrm>
            <a:off x="4751671" y="3227253"/>
            <a:ext cx="1155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GX1+4</a:t>
            </a:r>
            <a:endParaRPr kumimoji="1" lang="ja-JP" altLang="en-US" sz="20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2832101" y="2270601"/>
            <a:ext cx="1298606" cy="62113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8" name="正方形/長方形 97"/>
          <p:cNvSpPr/>
          <p:nvPr/>
        </p:nvSpPr>
        <p:spPr>
          <a:xfrm>
            <a:off x="4788389" y="1673572"/>
            <a:ext cx="1507515" cy="52322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7216" y="714672"/>
            <a:ext cx="88170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100" dirty="0" smtClean="0">
                <a:latin typeface="ヒラギノ明朝 Pro W6"/>
                <a:ea typeface="ヒラギノ明朝 Pro W6"/>
                <a:cs typeface="ヒラギノ明朝 Pro W6"/>
              </a:rPr>
              <a:t>約半数はサイクロトロン測定で磁場が</a:t>
            </a:r>
            <a:r>
              <a:rPr kumimoji="1" lang="en-US" altLang="ja-JP" sz="21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kumimoji="1" lang="en-US" altLang="ja-JP" sz="2100" i="1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kumimoji="1" lang="en-US" altLang="ja-JP" sz="21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=(1-7)×10</a:t>
            </a:r>
            <a:r>
              <a:rPr kumimoji="1" lang="en-US" altLang="ja-JP" sz="2100" baseline="30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12</a:t>
            </a:r>
            <a:r>
              <a:rPr kumimoji="1" lang="en-US" altLang="ja-JP" sz="21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G</a:t>
            </a:r>
            <a:r>
              <a:rPr kumimoji="1" lang="ja-JP" altLang="en-US" sz="2100" dirty="0" smtClean="0">
                <a:latin typeface="ヒラギノ明朝 Pro W6"/>
                <a:ea typeface="ヒラギノ明朝 Pro W6"/>
                <a:cs typeface="ヒラギノ明朝 Pro W6"/>
              </a:rPr>
              <a:t>と既知。残りは？</a:t>
            </a:r>
            <a:endParaRPr kumimoji="1" lang="ja-JP" altLang="en-US" sz="2100" dirty="0">
              <a:latin typeface="ヒラギノ明朝 Pro W6"/>
              <a:ea typeface="ヒラギノ明朝 Pro W6"/>
              <a:cs typeface="ヒラギノ明朝 Pro W6"/>
            </a:endParaRPr>
          </a:p>
        </p:txBody>
      </p:sp>
    </p:spTree>
    <p:extLst>
      <p:ext uri="{BB962C8B-B14F-4D97-AF65-F5344CB8AC3E}">
        <p14:creationId xmlns:p14="http://schemas.microsoft.com/office/powerpoint/2010/main" val="297533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9" grpId="0" animBg="1"/>
      <p:bldP spid="27" grpId="0" animBg="1"/>
      <p:bldP spid="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53999" y="89711"/>
            <a:ext cx="8263467" cy="592897"/>
          </a:xfrm>
          <a:prstGeom prst="rect">
            <a:avLst/>
          </a:prstGeom>
          <a:solidFill>
            <a:srgbClr val="FFFF00">
              <a:alpha val="75000"/>
            </a:srgb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820"/>
              </a:lnSpc>
            </a:pPr>
            <a:r>
              <a:rPr lang="en-US" altLang="ja-JP" sz="3200" dirty="0">
                <a:latin typeface="ヒラギノ明朝 Pro W6"/>
                <a:ea typeface="ヒラギノ明朝 Pro W6"/>
                <a:cs typeface="ヒラギノ明朝 Pro W6"/>
              </a:rPr>
              <a:t>4</a:t>
            </a:r>
            <a:r>
              <a:rPr kumimoji="1" lang="en-US" altLang="ja-JP" sz="3200" dirty="0" smtClean="0">
                <a:latin typeface="ヒラギノ明朝 Pro W6"/>
                <a:ea typeface="ヒラギノ明朝 Pro W6"/>
                <a:cs typeface="ヒラギノ明朝 Pro W6"/>
              </a:rPr>
              <a:t>. </a:t>
            </a:r>
            <a:r>
              <a:rPr kumimoji="1" lang="en-US" altLang="ja-JP" sz="3600" dirty="0" smtClean="0">
                <a:latin typeface="ヒラギノ明朝 Pro W6"/>
                <a:ea typeface="ヒラギノ明朝 Pro W6"/>
                <a:cs typeface="ヒラギノ明朝 Pro W6"/>
              </a:rPr>
              <a:t>X </a:t>
            </a:r>
            <a:r>
              <a:rPr kumimoji="1" lang="en-US" altLang="ja-JP" sz="3600" dirty="0" err="1" smtClean="0">
                <a:latin typeface="ヒラギノ明朝 Pro W6"/>
                <a:ea typeface="ヒラギノ明朝 Pro W6"/>
                <a:cs typeface="ヒラギノ明朝 Pro W6"/>
              </a:rPr>
              <a:t>Persei</a:t>
            </a:r>
            <a:r>
              <a:rPr lang="ja-JP" altLang="en-US" sz="3600" dirty="0" smtClean="0">
                <a:latin typeface="ヒラギノ明朝 Pro W6"/>
                <a:ea typeface="ヒラギノ明朝 Pro W6"/>
                <a:cs typeface="ヒラギノ明朝 Pro W6"/>
              </a:rPr>
              <a:t>：</a:t>
            </a:r>
            <a:r>
              <a:rPr kumimoji="1" lang="ja-JP" altLang="en-US" sz="3600" dirty="0" smtClean="0">
                <a:latin typeface="ヒラギノ明朝 Pro W6"/>
                <a:ea typeface="ヒラギノ明朝 Pro W6"/>
                <a:cs typeface="ヒラギノ明朝 Pro W6"/>
              </a:rPr>
              <a:t>長期観測</a:t>
            </a:r>
            <a:r>
              <a:rPr kumimoji="1" lang="en-US" altLang="ja-JP" sz="36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kumimoji="1"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kumimoji="1"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詳細は谷田部講演</a:t>
            </a:r>
            <a:r>
              <a:rPr kumimoji="1"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)</a:t>
            </a:r>
            <a:endParaRPr kumimoji="1" lang="ja-JP" altLang="en-US" sz="24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9973" y="1167043"/>
            <a:ext cx="4287527" cy="2528668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31" r="5570"/>
          <a:stretch/>
        </p:blipFill>
        <p:spPr>
          <a:xfrm>
            <a:off x="4936063" y="3534847"/>
            <a:ext cx="4220637" cy="2686143"/>
          </a:xfrm>
          <a:prstGeom prst="rect">
            <a:avLst/>
          </a:prstGeom>
        </p:spPr>
      </p:pic>
      <p:sp>
        <p:nvSpPr>
          <p:cNvPr id="58" name="テキスト ボックス 57"/>
          <p:cNvSpPr txBox="1"/>
          <p:nvPr/>
        </p:nvSpPr>
        <p:spPr>
          <a:xfrm rot="16200000">
            <a:off x="3866662" y="4390738"/>
            <a:ext cx="23071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ea typeface="ヒラギノ丸ゴ Pro W4"/>
                <a:cs typeface="Times"/>
              </a:rPr>
              <a:t>Pulse Period (s)</a:t>
            </a:r>
            <a:endParaRPr kumimoji="1" lang="ja-JP" altLang="en-US" sz="2400" dirty="0">
              <a:latin typeface="Times"/>
              <a:ea typeface="ヒラギノ丸ゴ Pro W4"/>
              <a:cs typeface="Times"/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6913027" y="2910482"/>
            <a:ext cx="2159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MAXI 2-20 </a:t>
            </a:r>
            <a:r>
              <a:rPr kumimoji="1" lang="en-US" altLang="ja-JP" sz="2000" dirty="0" err="1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keV</a:t>
            </a:r>
            <a:endParaRPr kumimoji="1" lang="ja-JP" altLang="en-US" sz="2000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558679" y="1212706"/>
            <a:ext cx="1684557" cy="66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kumimoji="1" lang="en-US" altLang="ja-JP" sz="2000" i="1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 RXTE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/ASM 1.5-12 </a:t>
            </a:r>
            <a:r>
              <a:rPr kumimoji="1" lang="en-US" altLang="ja-JP" sz="2000" dirty="0" err="1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keV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endParaRPr kumimoji="1" lang="ja-JP" altLang="en-US" sz="2000" dirty="0">
              <a:solidFill>
                <a:srgbClr val="00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8039084" y="4546144"/>
            <a:ext cx="1016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MAXI</a:t>
            </a:r>
            <a:endParaRPr kumimoji="1" lang="ja-JP" altLang="en-US" sz="2000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5541745" y="4188792"/>
            <a:ext cx="1684557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100"/>
              </a:lnSpc>
            </a:pPr>
            <a:r>
              <a:rPr kumimoji="1" lang="en-US" altLang="ja-JP" sz="2000" i="1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 RXTE</a:t>
            </a:r>
            <a:r>
              <a:rPr kumimoji="1" lang="en-US" altLang="ja-JP" sz="20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/ASM</a:t>
            </a:r>
            <a:endParaRPr kumimoji="1" lang="ja-JP" altLang="en-US" sz="2000" dirty="0">
              <a:solidFill>
                <a:srgbClr val="00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 rot="16200000">
            <a:off x="3860645" y="2093122"/>
            <a:ext cx="23071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Times"/>
                <a:ea typeface="ヒラギノ丸ゴ Pro W4"/>
                <a:cs typeface="Times"/>
              </a:rPr>
              <a:t>Intensity (Crab)</a:t>
            </a:r>
            <a:endParaRPr kumimoji="1" lang="ja-JP" altLang="en-US" sz="2400" dirty="0">
              <a:latin typeface="Times"/>
              <a:ea typeface="ヒラギノ丸ゴ Pro W4"/>
              <a:cs typeface="Times"/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42004" y="1322199"/>
            <a:ext cx="6790594" cy="488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☆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主</a:t>
            </a:r>
            <a:r>
              <a:rPr lang="ja-JP" altLang="en-US" sz="2400" dirty="0">
                <a:latin typeface="ヒラギノ明朝 Pro W6"/>
                <a:ea typeface="ヒラギノ明朝 Pro W6"/>
                <a:cs typeface="ヒラギノ明朝 Pro W6"/>
              </a:rPr>
              <a:t>星</a:t>
            </a:r>
            <a:r>
              <a:rPr lang="en-US" altLang="ja-JP" sz="2400" dirty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X </a:t>
            </a:r>
            <a:r>
              <a:rPr lang="en-US" altLang="ja-JP" sz="2400" dirty="0" err="1" smtClean="0">
                <a:latin typeface="ヒラギノ明朝 Pro W6"/>
                <a:ea typeface="ヒラギノ明朝 Pro W6"/>
                <a:cs typeface="ヒラギノ明朝 Pro W6"/>
              </a:rPr>
              <a:t>Persei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 (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変光星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)</a:t>
            </a:r>
            <a:b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</a:b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・</a:t>
            </a:r>
            <a:r>
              <a:rPr lang="en-US" altLang="ja-JP" sz="2000" i="1" dirty="0" smtClean="0">
                <a:latin typeface="ヒラギノ明朝 Pro W6"/>
                <a:ea typeface="ヒラギノ明朝 Pro W6"/>
                <a:cs typeface="ヒラギノ明朝 Pro W6"/>
              </a:rPr>
              <a:t>V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=</a:t>
            </a:r>
            <a:r>
              <a:rPr lang="en-US" altLang="ja-JP" sz="20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6.0-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7.1 mag, </a:t>
            </a:r>
            <a:r>
              <a:rPr lang="en-US" altLang="ja-JP" sz="20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lang="en-US" altLang="ja-JP" sz="2000" dirty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O9.5III-B0V)</a:t>
            </a:r>
            <a:r>
              <a:rPr lang="en-US" altLang="ja-JP" sz="20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e</a:t>
            </a:r>
            <a:endParaRPr lang="en-US" altLang="ja-JP" sz="2000" dirty="0">
              <a:solidFill>
                <a:srgbClr val="000000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>
              <a:lnSpc>
                <a:spcPct val="120000"/>
              </a:lnSpc>
              <a:spcBef>
                <a:spcPts val="672"/>
              </a:spcBef>
            </a:pP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☆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パルサー</a:t>
            </a:r>
            <a:endParaRPr lang="en-US" altLang="ja-JP" sz="2400" dirty="0">
              <a:latin typeface="ヒラギノ明朝 Pro W6"/>
              <a:ea typeface="ヒラギノ明朝 Pro W6"/>
              <a:cs typeface="ヒラギノ明朝 Pro W6"/>
            </a:endParaRPr>
          </a:p>
          <a:p>
            <a:pPr marL="162000" indent="162000">
              <a:buFont typeface="Arial"/>
              <a:buChar char="•"/>
            </a:pP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スピン</a:t>
            </a:r>
            <a:r>
              <a:rPr lang="ja-JP" altLang="en-US" sz="2200" dirty="0">
                <a:latin typeface="ヒラギノ明朝 Pro W6"/>
                <a:ea typeface="ヒラギノ明朝 Pro W6"/>
                <a:cs typeface="ヒラギノ明朝 Pro W6"/>
              </a:rPr>
              <a:t>周期</a:t>
            </a:r>
            <a:r>
              <a:rPr lang="en-US" altLang="ja-JP" sz="2200" dirty="0">
                <a:latin typeface="ヒラギノ明朝 Pro W6"/>
                <a:ea typeface="ヒラギノ明朝 Pro W6"/>
                <a:cs typeface="ヒラギノ明朝 Pro W6"/>
              </a:rPr>
              <a:t>~</a:t>
            </a:r>
            <a:r>
              <a:rPr lang="en-US" altLang="ja-JP" sz="22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835 sec</a:t>
            </a:r>
            <a:r>
              <a:rPr lang="ja-JP" altLang="en-US" sz="2200" dirty="0">
                <a:latin typeface="ヒラギノ明朝 Pro W6"/>
                <a:ea typeface="ヒラギノ明朝 Pro W6"/>
                <a:cs typeface="ヒラギノ明朝 Pro W6"/>
              </a:rPr>
              <a:t>の強</a:t>
            </a: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磁場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NS</a:t>
            </a: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。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endParaRPr lang="en-US" altLang="ja-JP" sz="2200" dirty="0">
              <a:latin typeface="ヒラギノ明朝 Pro W6"/>
              <a:ea typeface="ヒラギノ明朝 Pro W6"/>
              <a:cs typeface="ヒラギノ明朝 Pro W6"/>
            </a:endParaRPr>
          </a:p>
          <a:p>
            <a:pPr marL="162000" indent="162000">
              <a:buFont typeface="Arial"/>
              <a:buChar char="•"/>
            </a:pPr>
            <a:r>
              <a:rPr lang="ja-JP" altLang="en-US" sz="2200" dirty="0">
                <a:latin typeface="ヒラギノ明朝 Pro W6"/>
                <a:ea typeface="ヒラギノ明朝 Pro W6"/>
                <a:cs typeface="ヒラギノ明朝 Pro W6"/>
              </a:rPr>
              <a:t>低いＸ線光度：</a:t>
            </a:r>
            <a:r>
              <a:rPr lang="en-US" altLang="ja-JP" sz="22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~5×10</a:t>
            </a:r>
            <a:r>
              <a:rPr lang="en-US" altLang="ja-JP" sz="2200" baseline="300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34</a:t>
            </a:r>
            <a:r>
              <a:rPr lang="en-US" altLang="ja-JP" sz="22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erg/s</a:t>
            </a:r>
            <a:endParaRPr lang="en-US" altLang="ja-JP" sz="2200" dirty="0">
              <a:latin typeface="ヒラギノ明朝 Pro W6"/>
              <a:ea typeface="ヒラギノ明朝 Pro W6"/>
              <a:cs typeface="ヒラギノ明朝 Pro W6"/>
            </a:endParaRPr>
          </a:p>
          <a:p>
            <a:pPr marL="252000" indent="-169200">
              <a:spcBef>
                <a:spcPts val="1200"/>
              </a:spcBef>
            </a:pP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☆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右上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) </a:t>
            </a:r>
            <a:r>
              <a:rPr kumimoji="1"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22</a:t>
            </a:r>
            <a:r>
              <a:rPr kumimoji="1"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年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間の</a:t>
            </a:r>
            <a:r>
              <a:rPr kumimoji="1"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ライトカーブ</a:t>
            </a:r>
            <a:r>
              <a:rPr kumimoji="1"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。</a:t>
            </a:r>
            <a:r>
              <a:rPr lang="en-US" altLang="ja-JP" sz="2000" dirty="0">
                <a:latin typeface="ヒラギノ明朝 Pro W6"/>
                <a:ea typeface="ヒラギノ明朝 Pro W6"/>
                <a:cs typeface="ヒラギノ明朝 Pro W6"/>
              </a:rPr>
              <a:t/>
            </a:r>
            <a:br>
              <a:rPr lang="en-US" altLang="ja-JP" sz="2000" dirty="0">
                <a:latin typeface="ヒラギノ明朝 Pro W6"/>
                <a:ea typeface="ヒラギノ明朝 Pro W6"/>
                <a:cs typeface="ヒラギノ明朝 Pro W6"/>
              </a:rPr>
            </a:b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〜</a:t>
            </a: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７年ごとにＸ線で増光。</a:t>
            </a:r>
            <a:endParaRPr lang="en-US" altLang="ja-JP" sz="22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252000" indent="-169200">
              <a:spcBef>
                <a:spcPts val="1200"/>
              </a:spcBef>
            </a:pP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☆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(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右下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) 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スピン周期の履歴。</a:t>
            </a:r>
            <a:endParaRPr lang="en-US" altLang="ja-JP" sz="24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162000" indent="162000">
              <a:spcBef>
                <a:spcPts val="600"/>
              </a:spcBef>
              <a:buFont typeface="Arial"/>
              <a:buChar char="•"/>
            </a:pP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Ｘ線で暗いときはスピンダウン。</a:t>
            </a:r>
            <a:endParaRPr lang="en-US" altLang="ja-JP" sz="2200" dirty="0">
              <a:latin typeface="ヒラギノ明朝 Pro W6"/>
              <a:ea typeface="ヒラギノ明朝 Pro W6"/>
              <a:cs typeface="ヒラギノ明朝 Pro W6"/>
            </a:endParaRPr>
          </a:p>
          <a:p>
            <a:pPr marL="162000" indent="162000">
              <a:spcBef>
                <a:spcPts val="600"/>
              </a:spcBef>
              <a:buFont typeface="Arial"/>
              <a:buChar char="•"/>
            </a:pP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平均的に明るい時はスピンアップ、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/>
            </a:r>
            <a:b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</a:b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　増光時には</a:t>
            </a:r>
            <a:r>
              <a:rPr lang="en-US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その</a:t>
            </a: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率が増大。</a:t>
            </a:r>
            <a:endParaRPr lang="en-US" altLang="ja-JP" sz="2200" dirty="0">
              <a:latin typeface="Times"/>
              <a:ea typeface="ヒラギノ明朝 Pro W6"/>
              <a:cs typeface="Times"/>
            </a:endParaRPr>
          </a:p>
          <a:p>
            <a:pPr marL="162000" indent="162000">
              <a:spcBef>
                <a:spcPts val="600"/>
              </a:spcBef>
              <a:buFont typeface="Arial"/>
              <a:buChar char="•"/>
            </a:pPr>
            <a:r>
              <a:rPr lang="en-US" altLang="en-US" sz="2200" dirty="0" smtClean="0">
                <a:latin typeface="Times"/>
                <a:ea typeface="ヒラギノ明朝 Pro W6"/>
                <a:cs typeface="Times"/>
              </a:rPr>
              <a:t>トルク平衡に近い。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122602" y="682608"/>
            <a:ext cx="8868997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古くから知られた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X</a:t>
            </a: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線源、</a:t>
            </a:r>
            <a:r>
              <a:rPr lang="ja-JP" altLang="en-US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軌道周期</a:t>
            </a:r>
            <a:r>
              <a:rPr lang="en-US" altLang="ja-JP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250 d, </a:t>
            </a:r>
            <a:r>
              <a:rPr lang="en-US" altLang="ja-JP" sz="2200" i="1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e</a:t>
            </a:r>
            <a:r>
              <a:rPr lang="en-US" altLang="ja-JP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~0.1</a:t>
            </a:r>
            <a:r>
              <a:rPr lang="ja-JP" altLang="en-US" sz="22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、</a:t>
            </a:r>
            <a:r>
              <a:rPr lang="ja-JP" altLang="en-US" sz="22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距離</a:t>
            </a:r>
            <a:r>
              <a:rPr lang="en-US" altLang="ja-JP" sz="22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0.7-1.4 </a:t>
            </a:r>
            <a:r>
              <a:rPr lang="en-US" altLang="ja-JP" sz="22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kpc</a:t>
            </a:r>
            <a:endParaRPr lang="en-US" altLang="ja-JP" sz="2200" dirty="0" smtClean="0">
              <a:solidFill>
                <a:srgbClr val="00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5558679" y="6280150"/>
            <a:ext cx="3432920" cy="0"/>
          </a:xfrm>
          <a:prstGeom prst="straightConnector1">
            <a:avLst/>
          </a:prstGeom>
          <a:ln w="28575" cmpd="sng">
            <a:solidFill>
              <a:srgbClr val="80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7617886" y="5873625"/>
            <a:ext cx="1198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22</a:t>
            </a:r>
            <a:r>
              <a:rPr kumimoji="1" lang="ja-JP" altLang="en-US" sz="2400" dirty="0" smtClean="0">
                <a:solidFill>
                  <a:srgbClr val="800000"/>
                </a:solidFill>
                <a:latin typeface="ヒラギノ明朝 Pro W6"/>
                <a:ea typeface="ヒラギノ明朝 Pro W6"/>
                <a:cs typeface="ヒラギノ明朝 Pro W6"/>
              </a:rPr>
              <a:t>年</a:t>
            </a:r>
            <a:endParaRPr kumimoji="1" lang="ja-JP" altLang="en-US" sz="2400" dirty="0">
              <a:solidFill>
                <a:srgbClr val="80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</p:spTree>
    <p:extLst>
      <p:ext uri="{BB962C8B-B14F-4D97-AF65-F5344CB8AC3E}">
        <p14:creationId xmlns:p14="http://schemas.microsoft.com/office/powerpoint/2010/main" val="3034944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04316" y="159596"/>
            <a:ext cx="8606099" cy="584776"/>
          </a:xfrm>
          <a:prstGeom prst="rect">
            <a:avLst/>
          </a:prstGeom>
          <a:solidFill>
            <a:srgbClr val="82FF00">
              <a:alpha val="98000"/>
            </a:srgb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ヒラギノ明朝 Pro W6"/>
                <a:ea typeface="ヒラギノ明朝 Pro W6"/>
                <a:cs typeface="ヒラギノ明朝 Pro W6"/>
              </a:rPr>
              <a:t>5</a:t>
            </a:r>
            <a:r>
              <a:rPr kumimoji="1" lang="en-US" altLang="ja-JP" sz="3200" dirty="0" smtClean="0">
                <a:latin typeface="ヒラギノ明朝 Pro W6"/>
                <a:ea typeface="ヒラギノ明朝 Pro W6"/>
                <a:cs typeface="ヒラギノ明朝 Pro W6"/>
              </a:rPr>
              <a:t>. </a:t>
            </a:r>
            <a:r>
              <a:rPr kumimoji="1" lang="en-US" altLang="ja-JP" sz="3200" dirty="0" err="1" smtClean="0">
                <a:latin typeface="ヒラギノ明朝 Pro W6"/>
                <a:ea typeface="ヒラギノ明朝 Pro W6"/>
                <a:cs typeface="ヒラギノ明朝 Pro W6"/>
              </a:rPr>
              <a:t>Ghosh</a:t>
            </a:r>
            <a:r>
              <a:rPr kumimoji="1" lang="en-US" altLang="ja-JP" sz="3200" dirty="0" smtClean="0">
                <a:latin typeface="ヒラギノ明朝 Pro W6"/>
                <a:ea typeface="ヒラギノ明朝 Pro W6"/>
                <a:cs typeface="ヒラギノ明朝 Pro W6"/>
              </a:rPr>
              <a:t> &amp; Lamb</a:t>
            </a:r>
            <a:r>
              <a:rPr lang="ja-JP" altLang="en-US" sz="3200" dirty="0" smtClean="0">
                <a:latin typeface="ヒラギノ明朝 Pro W6"/>
                <a:ea typeface="ヒラギノ明朝 Pro W6"/>
                <a:cs typeface="ヒラギノ明朝 Pro W6"/>
              </a:rPr>
              <a:t>モデルによる</a:t>
            </a:r>
            <a:r>
              <a:rPr lang="en-US" altLang="ja-JP" sz="3200" dirty="0" smtClean="0">
                <a:latin typeface="ヒラギノ明朝 Pro W6"/>
                <a:ea typeface="ヒラギノ明朝 Pro W6"/>
                <a:cs typeface="ヒラギノ明朝 Pro W6"/>
              </a:rPr>
              <a:t>X Per</a:t>
            </a:r>
            <a:r>
              <a:rPr lang="ja-JP" altLang="en-US" sz="3200" dirty="0" smtClean="0">
                <a:latin typeface="ヒラギノ明朝 Pro W6"/>
                <a:ea typeface="ヒラギノ明朝 Pro W6"/>
                <a:cs typeface="ヒラギノ明朝 Pro W6"/>
              </a:rPr>
              <a:t>の評価</a:t>
            </a:r>
            <a:endParaRPr kumimoji="1" lang="ja-JP" altLang="en-US" sz="32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25706" y="752836"/>
            <a:ext cx="3961094" cy="388995"/>
          </a:xfrm>
          <a:prstGeom prst="rect">
            <a:avLst/>
          </a:prstGeom>
          <a:noFill/>
          <a:ln w="28575" cmpd="sng">
            <a:noFill/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  <a:sym typeface="Wingdings"/>
              </a:rPr>
              <a:t> (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  <a:sym typeface="Wingdings"/>
              </a:rPr>
              <a:t>詳細は次の谷田部講演）</a:t>
            </a:r>
            <a:endParaRPr kumimoji="1" lang="ja-JP" altLang="en-US" sz="24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735233" y="1347899"/>
            <a:ext cx="4205568" cy="4644861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測定された</a:t>
            </a:r>
            <a:r>
              <a:rPr lang="en-US" altLang="ja-JP" sz="2200" dirty="0" err="1" smtClean="0">
                <a:latin typeface="ヒラギノ明朝 Pro W6"/>
                <a:ea typeface="ヒラギノ明朝 Pro W6"/>
                <a:cs typeface="ヒラギノ明朝 Pro W6"/>
              </a:rPr>
              <a:t>d</a:t>
            </a:r>
            <a:r>
              <a:rPr lang="en-US" altLang="ja-JP" sz="2200" i="1" dirty="0" err="1" smtClean="0">
                <a:latin typeface="ヒラギノ明朝 Pro W6"/>
                <a:ea typeface="ヒラギノ明朝 Pro W6"/>
                <a:cs typeface="ヒラギノ明朝 Pro W6"/>
              </a:rPr>
              <a:t>P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/</a:t>
            </a:r>
            <a:r>
              <a:rPr lang="en-US" altLang="ja-JP" sz="2200" dirty="0" err="1" smtClean="0">
                <a:latin typeface="ヒラギノ明朝 Pro W6"/>
                <a:ea typeface="ヒラギノ明朝 Pro W6"/>
                <a:cs typeface="ヒラギノ明朝 Pro W6"/>
              </a:rPr>
              <a:t>d</a:t>
            </a:r>
            <a:r>
              <a:rPr lang="en-US" altLang="ja-JP" sz="2200" i="1" dirty="0" err="1" smtClean="0">
                <a:latin typeface="ヒラギノ明朝 Pro W6"/>
                <a:ea typeface="ヒラギノ明朝 Pro W6"/>
                <a:cs typeface="ヒラギノ明朝 Pro W6"/>
              </a:rPr>
              <a:t>t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はＸ線強度と良い負の相関。</a:t>
            </a:r>
            <a:endParaRPr kumimoji="1" lang="en-US" altLang="ja-JP" sz="22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kumimoji="1" lang="en-US" altLang="ja-JP" sz="2200" dirty="0" err="1" smtClean="0">
                <a:latin typeface="ヒラギノ明朝 Pro W6"/>
                <a:ea typeface="ヒラギノ明朝 Pro W6"/>
                <a:cs typeface="ヒラギノ明朝 Pro W6"/>
              </a:rPr>
              <a:t>Ghosh</a:t>
            </a:r>
            <a:r>
              <a:rPr kumimoji="1"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&amp; Lamb(1978)</a:t>
            </a:r>
            <a:r>
              <a:rPr kumimoji="1"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の降着トルク理論</a:t>
            </a:r>
            <a:r>
              <a:rPr kumimoji="1"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(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MAXI</a:t>
            </a: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で較正済：</a:t>
            </a:r>
            <a:r>
              <a:rPr kumimoji="1" lang="en-US" altLang="ja-JP" sz="22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Takagi +16, </a:t>
            </a:r>
            <a:r>
              <a:rPr kumimoji="1" lang="en-US" altLang="ja-JP" sz="2200" dirty="0" err="1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Sugizaki</a:t>
            </a:r>
            <a:r>
              <a:rPr kumimoji="1" lang="en-US" altLang="ja-JP" sz="22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 +17</a:t>
            </a:r>
            <a:r>
              <a:rPr kumimoji="1"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)  </a:t>
            </a: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</a:rPr>
              <a:t>によると、距離などの不定性を含めても</a:t>
            </a:r>
            <a:r>
              <a:rPr lang="en-US" altLang="ja-JP" sz="22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200" i="1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  <a:sym typeface="Wingdings"/>
              </a:rPr>
              <a:t>B</a:t>
            </a:r>
            <a:r>
              <a:rPr lang="en-US" altLang="ja-JP" sz="22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  <a:sym typeface="Wingdings"/>
              </a:rPr>
              <a:t>=(40-160)×10</a:t>
            </a:r>
            <a:r>
              <a:rPr lang="en-US" altLang="ja-JP" sz="2200" baseline="30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  <a:sym typeface="Wingdings"/>
              </a:rPr>
              <a:t>12</a:t>
            </a:r>
            <a:r>
              <a:rPr lang="en-US" altLang="ja-JP" sz="22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  <a:sym typeface="Wingdings"/>
              </a:rPr>
              <a:t> G.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  <a:sym typeface="Wingdings"/>
              </a:rPr>
              <a:t>通常磁場だった場合、さらに　低い光度でようやくトルク平衡。</a:t>
            </a:r>
            <a:endParaRPr lang="en-US" altLang="ja-JP" sz="2200" dirty="0" smtClean="0">
              <a:latin typeface="ヒラギノ明朝 Pro W6"/>
              <a:ea typeface="ヒラギノ明朝 Pro W6"/>
              <a:cs typeface="ヒラギノ明朝 Pro W6"/>
              <a:sym typeface="Wingdings"/>
            </a:endParaRP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  <a:sym typeface="Wingdings"/>
              </a:rPr>
              <a:t>グラフの傾きから、やや</a:t>
            </a:r>
            <a:r>
              <a:rPr lang="ja-JP" altLang="en-US" sz="22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  <a:sym typeface="Wingdings"/>
              </a:rPr>
              <a:t>大きめの</a:t>
            </a:r>
            <a:r>
              <a:rPr lang="en-US" altLang="ja-JP" sz="22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  <a:sym typeface="Wingdings"/>
              </a:rPr>
              <a:t>NS</a:t>
            </a:r>
            <a:r>
              <a:rPr lang="ja-JP" altLang="en-US" sz="22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  <a:sym typeface="Wingdings"/>
              </a:rPr>
              <a:t>質量</a:t>
            </a:r>
            <a:r>
              <a:rPr lang="ja-JP" altLang="en-US" sz="2200" dirty="0" smtClean="0">
                <a:latin typeface="ヒラギノ明朝 Pro W6"/>
                <a:ea typeface="ヒラギノ明朝 Pro W6"/>
                <a:cs typeface="ヒラギノ明朝 Pro W6"/>
                <a:sym typeface="Wingdings"/>
              </a:rPr>
              <a:t>が示唆される。</a:t>
            </a:r>
            <a:endParaRPr lang="en-US" altLang="ja-JP" sz="2200" dirty="0" smtClean="0">
              <a:latin typeface="ヒラギノ明朝 Pro W6"/>
              <a:ea typeface="ヒラギノ明朝 Pro W6"/>
              <a:cs typeface="ヒラギノ明朝 Pro W6"/>
              <a:sym typeface="Wingdings"/>
            </a:endParaRPr>
          </a:p>
        </p:txBody>
      </p:sp>
      <p:grpSp>
        <p:nvGrpSpPr>
          <p:cNvPr id="33" name="図形グループ 32"/>
          <p:cNvGrpSpPr/>
          <p:nvPr/>
        </p:nvGrpSpPr>
        <p:grpSpPr>
          <a:xfrm>
            <a:off x="161981" y="1607695"/>
            <a:ext cx="4424218" cy="4162089"/>
            <a:chOff x="575541" y="1890349"/>
            <a:chExt cx="4424218" cy="4162089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39000" contrast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5541" y="1890349"/>
              <a:ext cx="4424218" cy="4162089"/>
            </a:xfrm>
            <a:prstGeom prst="rect">
              <a:avLst/>
            </a:prstGeom>
          </p:spPr>
        </p:pic>
        <p:sp>
          <p:nvSpPr>
            <p:cNvPr id="10" name="円/楕円 9"/>
            <p:cNvSpPr/>
            <p:nvPr/>
          </p:nvSpPr>
          <p:spPr>
            <a:xfrm>
              <a:off x="3556000" y="3917950"/>
              <a:ext cx="13335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円/楕円 44"/>
            <p:cNvSpPr/>
            <p:nvPr/>
          </p:nvSpPr>
          <p:spPr>
            <a:xfrm>
              <a:off x="4718050" y="4997450"/>
              <a:ext cx="13335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円/楕円 45"/>
            <p:cNvSpPr/>
            <p:nvPr/>
          </p:nvSpPr>
          <p:spPr>
            <a:xfrm>
              <a:off x="4724400" y="5287056"/>
              <a:ext cx="13335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/>
            <p:cNvSpPr/>
            <p:nvPr/>
          </p:nvSpPr>
          <p:spPr>
            <a:xfrm>
              <a:off x="4254500" y="4547962"/>
              <a:ext cx="13335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円/楕円 48"/>
            <p:cNvSpPr/>
            <p:nvPr/>
          </p:nvSpPr>
          <p:spPr>
            <a:xfrm>
              <a:off x="3917950" y="4253368"/>
              <a:ext cx="13335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円/楕円 50"/>
            <p:cNvSpPr/>
            <p:nvPr/>
          </p:nvSpPr>
          <p:spPr>
            <a:xfrm>
              <a:off x="3784600" y="3990524"/>
              <a:ext cx="13335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3556000" y="4139068"/>
              <a:ext cx="13335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/>
            <p:cNvSpPr/>
            <p:nvPr/>
          </p:nvSpPr>
          <p:spPr>
            <a:xfrm>
              <a:off x="3689350" y="3990524"/>
              <a:ext cx="13335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/>
            <p:cNvSpPr/>
            <p:nvPr/>
          </p:nvSpPr>
          <p:spPr>
            <a:xfrm>
              <a:off x="3851275" y="4117524"/>
              <a:ext cx="13335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/>
            <p:cNvSpPr/>
            <p:nvPr/>
          </p:nvSpPr>
          <p:spPr>
            <a:xfrm>
              <a:off x="3752850" y="4099836"/>
              <a:ext cx="133350" cy="114300"/>
            </a:xfrm>
            <a:prstGeom prst="ellipse">
              <a:avLst/>
            </a:prstGeom>
            <a:solidFill>
              <a:srgbClr val="0000FF"/>
            </a:solidFill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58" name="直線コネクタ 57"/>
          <p:cNvCxnSpPr/>
          <p:nvPr/>
        </p:nvCxnSpPr>
        <p:spPr>
          <a:xfrm>
            <a:off x="990088" y="1778194"/>
            <a:ext cx="1728192" cy="3456384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2078880" y="1778194"/>
            <a:ext cx="1728192" cy="3456384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2718280" y="1778194"/>
            <a:ext cx="1691480" cy="3340508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990088" y="2579079"/>
            <a:ext cx="1319938" cy="2627982"/>
          </a:xfrm>
          <a:prstGeom prst="line">
            <a:avLst/>
          </a:pr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921897" y="4592374"/>
            <a:ext cx="857409" cy="558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テキスト ボックス 71"/>
          <p:cNvSpPr txBox="1"/>
          <p:nvPr/>
        </p:nvSpPr>
        <p:spPr>
          <a:xfrm rot="3901780">
            <a:off x="930380" y="3662133"/>
            <a:ext cx="1062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i="1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B</a:t>
            </a:r>
            <a:r>
              <a:rPr lang="en-US" altLang="ja-JP" sz="2200" baseline="-25000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12</a:t>
            </a:r>
            <a:r>
              <a:rPr lang="en-US" altLang="ja-JP" sz="2200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=40</a:t>
            </a:r>
            <a:endParaRPr kumimoji="1" lang="ja-JP" altLang="en-US" sz="2200" dirty="0">
              <a:solidFill>
                <a:schemeClr val="accent3">
                  <a:lumMod val="50000"/>
                </a:schemeClr>
              </a:solidFill>
              <a:latin typeface="Times"/>
              <a:ea typeface="ヒラギノ丸ゴ Pro W4"/>
              <a:cs typeface="Times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 rot="3645146">
            <a:off x="1955134" y="3996062"/>
            <a:ext cx="1062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i="1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B</a:t>
            </a:r>
            <a:r>
              <a:rPr lang="en-US" altLang="ja-JP" sz="2200" baseline="-25000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12</a:t>
            </a:r>
            <a:r>
              <a:rPr lang="en-US" altLang="ja-JP" sz="2200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=50</a:t>
            </a:r>
            <a:endParaRPr kumimoji="1" lang="ja-JP" altLang="en-US" sz="2200" dirty="0">
              <a:solidFill>
                <a:schemeClr val="accent3">
                  <a:lumMod val="50000"/>
                </a:schemeClr>
              </a:solidFill>
              <a:latin typeface="Times"/>
              <a:ea typeface="ヒラギノ丸ゴ Pro W4"/>
              <a:cs typeface="Times"/>
            </a:endParaRPr>
          </a:p>
        </p:txBody>
      </p:sp>
      <p:sp>
        <p:nvSpPr>
          <p:cNvPr id="83" name="テキスト ボックス 82"/>
          <p:cNvSpPr txBox="1"/>
          <p:nvPr/>
        </p:nvSpPr>
        <p:spPr>
          <a:xfrm rot="3895270">
            <a:off x="3336942" y="3452449"/>
            <a:ext cx="12128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i="1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B</a:t>
            </a:r>
            <a:r>
              <a:rPr lang="en-US" altLang="ja-JP" sz="2200" baseline="-25000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12</a:t>
            </a:r>
            <a:r>
              <a:rPr lang="en-US" altLang="ja-JP" sz="2200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=80</a:t>
            </a:r>
            <a:endParaRPr kumimoji="1" lang="ja-JP" altLang="en-US" sz="2200" dirty="0">
              <a:solidFill>
                <a:schemeClr val="accent3">
                  <a:lumMod val="50000"/>
                </a:schemeClr>
              </a:solidFill>
              <a:latin typeface="Times"/>
              <a:ea typeface="ヒラギノ丸ゴ Pro W4"/>
              <a:cs typeface="Times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 rot="3773150">
            <a:off x="2527828" y="2931387"/>
            <a:ext cx="10622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200" i="1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B</a:t>
            </a:r>
            <a:r>
              <a:rPr lang="en-US" altLang="ja-JP" sz="2200" baseline="-25000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12</a:t>
            </a:r>
            <a:r>
              <a:rPr lang="en-US" altLang="ja-JP" sz="2200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=70</a:t>
            </a:r>
            <a:endParaRPr kumimoji="1" lang="ja-JP" altLang="en-US" sz="2200" dirty="0">
              <a:solidFill>
                <a:schemeClr val="accent3">
                  <a:lumMod val="50000"/>
                </a:schemeClr>
              </a:solidFill>
              <a:latin typeface="Times"/>
              <a:ea typeface="ヒラギノ丸ゴ Pro W4"/>
              <a:cs typeface="Times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895382" y="4488119"/>
            <a:ext cx="1414644" cy="741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60"/>
              </a:lnSpc>
            </a:pPr>
            <a:r>
              <a:rPr lang="en-US" altLang="ja-JP" i="1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D</a:t>
            </a:r>
            <a:r>
              <a:rPr lang="en-US" altLang="ja-JP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=0.7kpc </a:t>
            </a:r>
            <a:br>
              <a:rPr lang="en-US" altLang="ja-JP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</a:br>
            <a:r>
              <a:rPr lang="en-US" altLang="ja-JP" i="1" dirty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R</a:t>
            </a:r>
            <a:r>
              <a:rPr lang="en-US" altLang="ja-JP" dirty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=12 km</a:t>
            </a:r>
            <a:endParaRPr lang="ja-JP" altLang="en-US" dirty="0">
              <a:solidFill>
                <a:srgbClr val="008000"/>
              </a:solidFill>
              <a:latin typeface="Times"/>
              <a:ea typeface="ヒラギノ丸ゴ Pro W4"/>
              <a:cs typeface="Times"/>
            </a:endParaRPr>
          </a:p>
          <a:p>
            <a:pPr>
              <a:lnSpc>
                <a:spcPts val="1660"/>
              </a:lnSpc>
            </a:pPr>
            <a:r>
              <a:rPr lang="en-US" altLang="ja-JP" i="1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M</a:t>
            </a:r>
            <a:r>
              <a:rPr lang="en-US" altLang="ja-JP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=1.4 </a:t>
            </a:r>
            <a:r>
              <a:rPr lang="en-US" altLang="ja-JP" i="1" dirty="0" err="1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M</a:t>
            </a:r>
            <a:r>
              <a:rPr lang="en-US" altLang="ja-JP" dirty="0" err="1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sun</a:t>
            </a:r>
            <a:endParaRPr lang="en-US" altLang="ja-JP" dirty="0" smtClean="0">
              <a:solidFill>
                <a:srgbClr val="008000"/>
              </a:solidFill>
              <a:latin typeface="Times"/>
              <a:ea typeface="ヒラギノ丸ゴ Pro W4"/>
              <a:cs typeface="Times"/>
            </a:endParaRPr>
          </a:p>
        </p:txBody>
      </p:sp>
      <p:sp>
        <p:nvSpPr>
          <p:cNvPr id="21" name="正方形/長方形 20"/>
          <p:cNvSpPr/>
          <p:nvPr/>
        </p:nvSpPr>
        <p:spPr>
          <a:xfrm rot="2621431">
            <a:off x="1241302" y="2665454"/>
            <a:ext cx="1753340" cy="16160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5" name="テキスト ボックス 84"/>
          <p:cNvSpPr txBox="1"/>
          <p:nvPr/>
        </p:nvSpPr>
        <p:spPr>
          <a:xfrm rot="2618374">
            <a:off x="998765" y="2440023"/>
            <a:ext cx="211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lang="en-US" altLang="ja-JP" sz="2000" baseline="-250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12</a:t>
            </a:r>
            <a:r>
              <a:rPr lang="en-US" altLang="ja-JP" sz="20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=70, </a:t>
            </a:r>
            <a:r>
              <a:rPr lang="en-US" altLang="ja-JP" sz="2000" i="1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M</a:t>
            </a:r>
            <a:r>
              <a:rPr lang="en-US" altLang="ja-JP" sz="20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=2.0</a:t>
            </a:r>
            <a:endParaRPr kumimoji="1" lang="ja-JP" altLang="en-US" sz="2000" dirty="0">
              <a:solidFill>
                <a:srgbClr val="C1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cxnSp>
        <p:nvCxnSpPr>
          <p:cNvPr id="86" name="直線コネクタ 85"/>
          <p:cNvCxnSpPr>
            <a:endCxn id="46" idx="6"/>
          </p:cNvCxnSpPr>
          <p:nvPr/>
        </p:nvCxnSpPr>
        <p:spPr>
          <a:xfrm>
            <a:off x="918080" y="1850202"/>
            <a:ext cx="3526110" cy="3211350"/>
          </a:xfrm>
          <a:prstGeom prst="line">
            <a:avLst/>
          </a:prstGeom>
          <a:ln>
            <a:solidFill>
              <a:srgbClr val="C1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直線コネクタ 86"/>
          <p:cNvCxnSpPr/>
          <p:nvPr/>
        </p:nvCxnSpPr>
        <p:spPr>
          <a:xfrm>
            <a:off x="895382" y="2646813"/>
            <a:ext cx="3514378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286176" y="5449468"/>
            <a:ext cx="2892834" cy="31418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2400" i="1" dirty="0" err="1" smtClean="0">
                <a:latin typeface="Times"/>
                <a:cs typeface="Times"/>
              </a:rPr>
              <a:t>F</a:t>
            </a:r>
            <a:r>
              <a:rPr kumimoji="1" lang="en-US" altLang="ja-JP" sz="2400" baseline="-25000" dirty="0" err="1" smtClean="0">
                <a:latin typeface="Times"/>
                <a:cs typeface="Times"/>
              </a:rPr>
              <a:t>bol</a:t>
            </a:r>
            <a:r>
              <a:rPr kumimoji="1" lang="en-US" altLang="ja-JP" sz="2400" dirty="0" smtClean="0">
                <a:latin typeface="Times"/>
                <a:cs typeface="Times"/>
              </a:rPr>
              <a:t> (10</a:t>
            </a:r>
            <a:r>
              <a:rPr kumimoji="1" lang="en-US" altLang="ja-JP" sz="2400" baseline="30000" dirty="0" smtClean="0">
                <a:latin typeface="Times"/>
                <a:cs typeface="Times"/>
              </a:rPr>
              <a:t>-10 </a:t>
            </a:r>
            <a:r>
              <a:rPr kumimoji="1" lang="en-US" altLang="ja-JP" sz="2400" dirty="0" smtClean="0">
                <a:latin typeface="Times"/>
                <a:cs typeface="Times"/>
              </a:rPr>
              <a:t>erg s</a:t>
            </a:r>
            <a:r>
              <a:rPr kumimoji="1" lang="en-US" altLang="ja-JP" sz="2400" baseline="30000" dirty="0" smtClean="0">
                <a:latin typeface="Times"/>
                <a:cs typeface="Times"/>
              </a:rPr>
              <a:t>-1 </a:t>
            </a:r>
            <a:r>
              <a:rPr kumimoji="1" lang="en-US" altLang="ja-JP" sz="2400" dirty="0" smtClean="0">
                <a:latin typeface="Times"/>
                <a:cs typeface="Times"/>
              </a:rPr>
              <a:t>cm</a:t>
            </a:r>
            <a:r>
              <a:rPr kumimoji="1" lang="en-US" altLang="ja-JP" sz="2400" baseline="30000" dirty="0" smtClean="0">
                <a:latin typeface="Times"/>
                <a:cs typeface="Times"/>
              </a:rPr>
              <a:t>-2</a:t>
            </a:r>
            <a:r>
              <a:rPr kumimoji="1" lang="en-US" altLang="ja-JP" sz="2400" dirty="0" smtClean="0">
                <a:latin typeface="Times"/>
                <a:cs typeface="Times"/>
              </a:rPr>
              <a:t>)</a:t>
            </a:r>
            <a:endParaRPr kumimoji="1" lang="ja-JP" altLang="en-US" sz="2400" dirty="0">
              <a:latin typeface="Times"/>
              <a:cs typeface="Times"/>
            </a:endParaRPr>
          </a:p>
        </p:txBody>
      </p:sp>
      <p:sp>
        <p:nvSpPr>
          <p:cNvPr id="88" name="テキスト ボックス 87"/>
          <p:cNvSpPr txBox="1"/>
          <p:nvPr/>
        </p:nvSpPr>
        <p:spPr>
          <a:xfrm rot="16200000">
            <a:off x="-791839" y="3259598"/>
            <a:ext cx="2166293" cy="31418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kumimoji="1" lang="en-US" altLang="ja-JP" sz="2400" dirty="0" err="1" smtClean="0">
                <a:latin typeface="Times"/>
                <a:cs typeface="Times"/>
              </a:rPr>
              <a:t>d</a:t>
            </a:r>
            <a:r>
              <a:rPr kumimoji="1" lang="en-US" altLang="ja-JP" sz="2400" i="1" dirty="0" err="1" smtClean="0">
                <a:latin typeface="Times"/>
                <a:cs typeface="Times"/>
              </a:rPr>
              <a:t>P</a:t>
            </a:r>
            <a:r>
              <a:rPr kumimoji="1" lang="en-US" altLang="ja-JP" sz="2400" dirty="0" smtClean="0">
                <a:latin typeface="Times"/>
                <a:cs typeface="Times"/>
              </a:rPr>
              <a:t>/</a:t>
            </a:r>
            <a:r>
              <a:rPr kumimoji="1" lang="en-US" altLang="ja-JP" sz="2400" dirty="0" err="1" smtClean="0">
                <a:latin typeface="Times"/>
                <a:cs typeface="Times"/>
              </a:rPr>
              <a:t>d</a:t>
            </a:r>
            <a:r>
              <a:rPr kumimoji="1" lang="en-US" altLang="ja-JP" sz="2400" i="1" dirty="0" err="1" smtClean="0">
                <a:latin typeface="Times"/>
                <a:cs typeface="Times"/>
              </a:rPr>
              <a:t>t</a:t>
            </a:r>
            <a:r>
              <a:rPr kumimoji="1" lang="en-US" altLang="ja-JP" sz="2400" dirty="0" smtClean="0">
                <a:latin typeface="Times"/>
                <a:cs typeface="Times"/>
              </a:rPr>
              <a:t> (10</a:t>
            </a:r>
            <a:r>
              <a:rPr kumimoji="1" lang="en-US" altLang="ja-JP" sz="2400" baseline="30000" dirty="0" smtClean="0">
                <a:latin typeface="Times"/>
                <a:cs typeface="Times"/>
              </a:rPr>
              <a:t>-8 </a:t>
            </a:r>
            <a:r>
              <a:rPr lang="en-US" altLang="ja-JP" sz="2400" dirty="0">
                <a:latin typeface="Times"/>
                <a:cs typeface="Times"/>
              </a:rPr>
              <a:t>s</a:t>
            </a:r>
            <a:r>
              <a:rPr kumimoji="1" lang="en-US" altLang="ja-JP" sz="2400" dirty="0" smtClean="0">
                <a:latin typeface="Times"/>
                <a:cs typeface="Times"/>
              </a:rPr>
              <a:t> s</a:t>
            </a:r>
            <a:r>
              <a:rPr kumimoji="1" lang="en-US" altLang="ja-JP" sz="2400" baseline="30000" dirty="0" smtClean="0">
                <a:latin typeface="Times"/>
                <a:cs typeface="Times"/>
              </a:rPr>
              <a:t>-1</a:t>
            </a:r>
            <a:r>
              <a:rPr kumimoji="1" lang="en-US" altLang="ja-JP" sz="2400" dirty="0" smtClean="0">
                <a:latin typeface="Times"/>
                <a:cs typeface="Times"/>
              </a:rPr>
              <a:t>)</a:t>
            </a:r>
            <a:endParaRPr kumimoji="1" lang="ja-JP" altLang="en-US" sz="2400" dirty="0">
              <a:latin typeface="Times"/>
              <a:cs typeface="Times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854539" y="1757202"/>
            <a:ext cx="3563688" cy="3468909"/>
          </a:xfrm>
          <a:prstGeom prst="rect">
            <a:avLst/>
          </a:prstGeom>
          <a:noFill/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2977238" y="1759178"/>
            <a:ext cx="1473393" cy="632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altLang="ja-JP" sz="2400" dirty="0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MAXI</a:t>
            </a:r>
            <a:r>
              <a:rPr lang="ja-JP" altLang="en-US" sz="2400" dirty="0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　　</a:t>
            </a:r>
            <a:endParaRPr lang="en-US" altLang="ja-JP" sz="2400" dirty="0" smtClean="0">
              <a:solidFill>
                <a:srgbClr val="0000FF"/>
              </a:solidFill>
              <a:latin typeface="Times"/>
              <a:ea typeface="ヒラギノ丸ゴ Pro W4"/>
              <a:cs typeface="Times"/>
            </a:endParaRPr>
          </a:p>
          <a:p>
            <a:pPr algn="r">
              <a:lnSpc>
                <a:spcPts val="1980"/>
              </a:lnSpc>
            </a:pPr>
            <a:r>
              <a:rPr kumimoji="1" lang="en-US" altLang="ja-JP" sz="2000" i="1" dirty="0" smtClean="0">
                <a:solidFill>
                  <a:srgbClr val="FF0000"/>
                </a:solidFill>
                <a:latin typeface="Times"/>
                <a:ea typeface="ヒラギノ丸ゴ Pro W4"/>
                <a:cs typeface="Times"/>
              </a:rPr>
              <a:t>RXTE/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Times"/>
                <a:ea typeface="ヒラギノ丸ゴ Pro W4"/>
                <a:cs typeface="Times"/>
              </a:rPr>
              <a:t>ASM</a:t>
            </a:r>
            <a:endParaRPr kumimoji="1" lang="ja-JP" altLang="en-US" sz="2000" dirty="0">
              <a:solidFill>
                <a:srgbClr val="FF0000"/>
              </a:solidFill>
              <a:latin typeface="Times"/>
              <a:ea typeface="ヒラギノ丸ゴ Pro W4"/>
              <a:cs typeface="Times"/>
            </a:endParaRPr>
          </a:p>
        </p:txBody>
      </p:sp>
      <p:cxnSp>
        <p:nvCxnSpPr>
          <p:cNvPr id="29" name="直線コネクタ 28"/>
          <p:cNvCxnSpPr/>
          <p:nvPr/>
        </p:nvCxnSpPr>
        <p:spPr>
          <a:xfrm>
            <a:off x="2947188" y="3695171"/>
            <a:ext cx="559321" cy="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直線コネクタ 89"/>
          <p:cNvCxnSpPr/>
          <p:nvPr/>
        </p:nvCxnSpPr>
        <p:spPr>
          <a:xfrm>
            <a:off x="3109113" y="3783318"/>
            <a:ext cx="642927" cy="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直線コネクタ 90"/>
          <p:cNvCxnSpPr/>
          <p:nvPr/>
        </p:nvCxnSpPr>
        <p:spPr>
          <a:xfrm>
            <a:off x="3164145" y="3864880"/>
            <a:ext cx="642927" cy="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直線コネクタ 91"/>
          <p:cNvCxnSpPr/>
          <p:nvPr/>
        </p:nvCxnSpPr>
        <p:spPr>
          <a:xfrm>
            <a:off x="3316545" y="4017280"/>
            <a:ext cx="642927" cy="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直線コネクタ 92"/>
          <p:cNvCxnSpPr/>
          <p:nvPr/>
        </p:nvCxnSpPr>
        <p:spPr>
          <a:xfrm>
            <a:off x="3571065" y="4322080"/>
            <a:ext cx="701675" cy="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直線コネクタ 93"/>
          <p:cNvCxnSpPr/>
          <p:nvPr/>
        </p:nvCxnSpPr>
        <p:spPr>
          <a:xfrm>
            <a:off x="3974290" y="4783484"/>
            <a:ext cx="701675" cy="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>
            <a:off x="4015567" y="5054066"/>
            <a:ext cx="701675" cy="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/>
          <p:cNvCxnSpPr/>
          <p:nvPr/>
        </p:nvCxnSpPr>
        <p:spPr>
          <a:xfrm>
            <a:off x="2947188" y="3910311"/>
            <a:ext cx="642927" cy="0"/>
          </a:xfrm>
          <a:prstGeom prst="line">
            <a:avLst/>
          </a:prstGeom>
          <a:ln w="1905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/>
          <p:cNvSpPr txBox="1"/>
          <p:nvPr/>
        </p:nvSpPr>
        <p:spPr>
          <a:xfrm>
            <a:off x="3222873" y="2298716"/>
            <a:ext cx="1502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6600"/>
                </a:solidFill>
                <a:latin typeface="Times"/>
                <a:ea typeface="ヒラギノ丸ゴ Pro W4"/>
                <a:cs typeface="Times"/>
              </a:rPr>
              <a:t>Spin Up</a:t>
            </a:r>
            <a:endParaRPr kumimoji="1" lang="ja-JP" altLang="en-US" sz="2000" dirty="0">
              <a:solidFill>
                <a:srgbClr val="FF6600"/>
              </a:solidFill>
              <a:latin typeface="Times"/>
              <a:ea typeface="ヒラギノ丸ゴ Pro W4"/>
              <a:cs typeface="Times"/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162791" y="2575870"/>
            <a:ext cx="1394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5">
                    <a:lumMod val="75000"/>
                  </a:schemeClr>
                </a:solidFill>
                <a:latin typeface="Times"/>
                <a:ea typeface="ヒラギノ丸ゴ Pro W4"/>
                <a:cs typeface="Times"/>
              </a:rPr>
              <a:t>Spin Down</a:t>
            </a:r>
            <a:endParaRPr kumimoji="1" lang="ja-JP" altLang="en-US" sz="2000" dirty="0">
              <a:solidFill>
                <a:schemeClr val="accent5">
                  <a:lumMod val="75000"/>
                </a:schemeClr>
              </a:solidFill>
              <a:latin typeface="Times"/>
              <a:ea typeface="ヒラギノ丸ゴ Pro W4"/>
              <a:cs typeface="Times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110738" y="1219337"/>
            <a:ext cx="3005666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X Per : </a:t>
            </a:r>
            <a:r>
              <a:rPr lang="en-US" altLang="ja-JP" sz="2800" i="1" dirty="0" err="1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F</a:t>
            </a:r>
            <a:r>
              <a:rPr lang="en-US" altLang="ja-JP" sz="2800" baseline="-25000" dirty="0" err="1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bol</a:t>
            </a:r>
            <a:r>
              <a:rPr lang="en-US" altLang="ja-JP" sz="2800" dirty="0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 </a:t>
            </a:r>
            <a:r>
              <a:rPr lang="en-US" altLang="ja-JP" sz="2800" dirty="0" err="1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vs</a:t>
            </a:r>
            <a:r>
              <a:rPr lang="en-US" altLang="ja-JP" sz="2800" dirty="0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 </a:t>
            </a:r>
            <a:r>
              <a:rPr lang="en-US" altLang="ja-JP" sz="2800" i="1" dirty="0" err="1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P</a:t>
            </a:r>
            <a:r>
              <a:rPr lang="en-US" altLang="ja-JP" sz="2800" dirty="0" err="1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dot</a:t>
            </a:r>
            <a:endParaRPr kumimoji="1" lang="ja-JP" altLang="en-US" sz="2800" dirty="0">
              <a:solidFill>
                <a:srgbClr val="0000FF"/>
              </a:solidFill>
              <a:latin typeface="Times"/>
              <a:ea typeface="ヒラギノ丸ゴ Pro W4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97994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dirty="0" smtClean="0"/>
              <a:t>2017/11/23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32100" y="6432553"/>
            <a:ext cx="3187700" cy="365125"/>
          </a:xfrm>
        </p:spPr>
        <p:txBody>
          <a:bodyPr/>
          <a:lstStyle/>
          <a:p>
            <a:r>
              <a:rPr kumimoji="1" lang="en-US" altLang="ja-JP" dirty="0" err="1" smtClean="0"/>
              <a:t>NS_WS_MitakaNAOJ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115300" y="6432553"/>
            <a:ext cx="571500" cy="365125"/>
          </a:xfrm>
        </p:spPr>
        <p:txBody>
          <a:bodyPr/>
          <a:lstStyle/>
          <a:p>
            <a:fld id="{0BDFE1FE-7D12-3044-9955-932AE4E1D087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066800"/>
            <a:ext cx="3873499" cy="2396533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178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286"/>
          <a:stretch/>
        </p:blipFill>
        <p:spPr>
          <a:xfrm>
            <a:off x="241301" y="3424768"/>
            <a:ext cx="3873499" cy="2146010"/>
          </a:xfrm>
          <a:prstGeom prst="rect">
            <a:avLst/>
          </a:prstGeom>
        </p:spPr>
      </p:pic>
      <p:grpSp>
        <p:nvGrpSpPr>
          <p:cNvPr id="22" name="図形グループ 21"/>
          <p:cNvGrpSpPr/>
          <p:nvPr/>
        </p:nvGrpSpPr>
        <p:grpSpPr>
          <a:xfrm>
            <a:off x="4319397" y="2882094"/>
            <a:ext cx="4341396" cy="3416300"/>
            <a:chOff x="4345404" y="1892300"/>
            <a:chExt cx="4341396" cy="341630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45404" y="1892300"/>
              <a:ext cx="4341396" cy="3416300"/>
            </a:xfrm>
            <a:prstGeom prst="rect">
              <a:avLst/>
            </a:prstGeom>
          </p:spPr>
        </p:pic>
        <p:grpSp>
          <p:nvGrpSpPr>
            <p:cNvPr id="21" name="図形グループ 20"/>
            <p:cNvGrpSpPr/>
            <p:nvPr/>
          </p:nvGrpSpPr>
          <p:grpSpPr>
            <a:xfrm>
              <a:off x="6718300" y="2959100"/>
              <a:ext cx="977900" cy="1144032"/>
              <a:chOff x="6718300" y="2959100"/>
              <a:chExt cx="977900" cy="1144032"/>
            </a:xfrm>
          </p:grpSpPr>
          <p:sp>
            <p:nvSpPr>
              <p:cNvPr id="10" name="テキスト ボックス 9"/>
              <p:cNvSpPr txBox="1"/>
              <p:nvPr/>
            </p:nvSpPr>
            <p:spPr>
              <a:xfrm>
                <a:off x="6934200" y="3733800"/>
                <a:ext cx="5080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kumimoji="1" lang="ja-JP" altLang="en-US" dirty="0">
                  <a:latin typeface="Times"/>
                  <a:cs typeface="Times"/>
                </a:endParaRPr>
              </a:p>
            </p:txBody>
          </p:sp>
          <p:sp>
            <p:nvSpPr>
              <p:cNvPr id="11" name="円/楕円 10"/>
              <p:cNvSpPr/>
              <p:nvPr/>
            </p:nvSpPr>
            <p:spPr>
              <a:xfrm>
                <a:off x="7175500" y="2959100"/>
                <a:ext cx="57150" cy="63500"/>
              </a:xfrm>
              <a:prstGeom prst="ellipse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"/>
                  <a:cs typeface="Times"/>
                </a:endParaRPr>
              </a:p>
            </p:txBody>
          </p:sp>
          <p:sp>
            <p:nvSpPr>
              <p:cNvPr id="12" name="円/楕円 11"/>
              <p:cNvSpPr/>
              <p:nvPr/>
            </p:nvSpPr>
            <p:spPr>
              <a:xfrm flipH="1">
                <a:off x="6978650" y="3117850"/>
                <a:ext cx="101600" cy="63500"/>
              </a:xfrm>
              <a:prstGeom prst="ellipse">
                <a:avLst/>
              </a:prstGeom>
              <a:solidFill>
                <a:srgbClr val="008000"/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Times"/>
                  <a:cs typeface="Times"/>
                </a:endParaRPr>
              </a:p>
            </p:txBody>
          </p:sp>
          <p:cxnSp>
            <p:nvCxnSpPr>
              <p:cNvPr id="14" name="直線コネクタ 13"/>
              <p:cNvCxnSpPr/>
              <p:nvPr/>
            </p:nvCxnSpPr>
            <p:spPr>
              <a:xfrm>
                <a:off x="6718300" y="3149600"/>
                <a:ext cx="558800" cy="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7073900" y="2990850"/>
                <a:ext cx="241300" cy="0"/>
              </a:xfrm>
              <a:prstGeom prst="line">
                <a:avLst/>
              </a:prstGeom>
              <a:ln>
                <a:solidFill>
                  <a:srgbClr val="008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/>
              <p:cNvCxnSpPr/>
              <p:nvPr/>
            </p:nvCxnSpPr>
            <p:spPr>
              <a:xfrm>
                <a:off x="6731000" y="3365500"/>
                <a:ext cx="596900" cy="0"/>
              </a:xfrm>
              <a:prstGeom prst="line">
                <a:avLst/>
              </a:prstGeom>
              <a:ln w="762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/>
              <p:cNvCxnSpPr/>
              <p:nvPr/>
            </p:nvCxnSpPr>
            <p:spPr>
              <a:xfrm>
                <a:off x="6934200" y="3295650"/>
                <a:ext cx="596900" cy="0"/>
              </a:xfrm>
              <a:prstGeom prst="line">
                <a:avLst/>
              </a:prstGeom>
              <a:ln w="762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/>
              <p:cNvCxnSpPr/>
              <p:nvPr/>
            </p:nvCxnSpPr>
            <p:spPr>
              <a:xfrm>
                <a:off x="7099300" y="3371850"/>
                <a:ext cx="596900" cy="0"/>
              </a:xfrm>
              <a:prstGeom prst="line">
                <a:avLst/>
              </a:prstGeom>
              <a:ln w="76200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正方形/長方形 23"/>
          <p:cNvSpPr/>
          <p:nvPr/>
        </p:nvSpPr>
        <p:spPr>
          <a:xfrm rot="1784461">
            <a:off x="6469906" y="3086659"/>
            <a:ext cx="224728" cy="2970646"/>
          </a:xfrm>
          <a:prstGeom prst="rect">
            <a:avLst/>
          </a:prstGeom>
          <a:solidFill>
            <a:schemeClr val="accent5">
              <a:lumMod val="60000"/>
              <a:lumOff val="40000"/>
              <a:alpha val="32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Times"/>
              <a:cs typeface="Times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5400000">
            <a:off x="6877317" y="4055356"/>
            <a:ext cx="3355282" cy="73780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altLang="ja-JP" sz="2400" i="1" dirty="0" smtClean="0">
                <a:latin typeface="Times"/>
                <a:ea typeface="ヒラギノ丸ゴ Pro W4"/>
                <a:cs typeface="Times"/>
              </a:rPr>
              <a:t>B </a:t>
            </a:r>
            <a:r>
              <a:rPr lang="en-US" altLang="ja-JP" sz="2400" dirty="0" smtClean="0">
                <a:latin typeface="Times"/>
                <a:ea typeface="ヒラギノ丸ゴ Pro W4"/>
                <a:cs typeface="Times"/>
              </a:rPr>
              <a:t>(10</a:t>
            </a:r>
            <a:r>
              <a:rPr lang="en-US" altLang="ja-JP" sz="2400" baseline="30000" dirty="0" smtClean="0">
                <a:latin typeface="Times"/>
                <a:ea typeface="ヒラギノ丸ゴ Pro W4"/>
                <a:cs typeface="Times"/>
              </a:rPr>
              <a:t>12</a:t>
            </a:r>
            <a:r>
              <a:rPr lang="en-US" altLang="ja-JP" sz="2400" dirty="0" smtClean="0">
                <a:latin typeface="Times"/>
                <a:ea typeface="ヒラギノ丸ゴ Pro W4"/>
                <a:cs typeface="Times"/>
              </a:rPr>
              <a:t> G)</a:t>
            </a:r>
            <a:endParaRPr lang="ja-JP" altLang="en-US" sz="2400" dirty="0">
              <a:latin typeface="Times"/>
              <a:ea typeface="ヒラギノ丸ゴ Pro W4"/>
              <a:cs typeface="Times"/>
            </a:endParaRPr>
          </a:p>
          <a:p>
            <a:pPr algn="ctr">
              <a:lnSpc>
                <a:spcPts val="2220"/>
              </a:lnSpc>
            </a:pPr>
            <a:r>
              <a:rPr lang="en-US" altLang="ja-JP" sz="2400" dirty="0" smtClean="0">
                <a:latin typeface="Times"/>
                <a:ea typeface="ヒラギノ丸ゴ Pro W4"/>
                <a:cs typeface="Times"/>
              </a:rPr>
              <a:t>10  </a:t>
            </a:r>
            <a:r>
              <a:rPr lang="en-US" altLang="ja-JP" sz="2400" dirty="0">
                <a:latin typeface="Times"/>
                <a:ea typeface="ヒラギノ丸ゴ Pro W4"/>
                <a:cs typeface="Times"/>
              </a:rPr>
              <a:t> </a:t>
            </a:r>
            <a:r>
              <a:rPr lang="en-US" altLang="ja-JP" sz="2400" dirty="0" smtClean="0">
                <a:latin typeface="Times"/>
                <a:ea typeface="ヒラギノ丸ゴ Pro W4"/>
                <a:cs typeface="Times"/>
              </a:rPr>
              <a:t>    5           2        1</a:t>
            </a:r>
            <a:endParaRPr kumimoji="1" lang="ja-JP" altLang="en-US" sz="2400" dirty="0">
              <a:latin typeface="Times"/>
              <a:ea typeface="ヒラギノ丸ゴ Pro W4"/>
              <a:cs typeface="Times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305050" y="4478051"/>
            <a:ext cx="1568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200" i="1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T</a:t>
            </a:r>
            <a:r>
              <a:rPr lang="en-US" altLang="ja-JP" sz="2200" baseline="-250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2</a:t>
            </a:r>
            <a:r>
              <a:rPr lang="en-US" altLang="ja-JP" sz="22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=12.3±</a:t>
            </a:r>
            <a:br>
              <a:rPr lang="en-US" altLang="ja-JP" sz="22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</a:br>
            <a:r>
              <a:rPr lang="en-US" altLang="ja-JP" sz="22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0.3 </a:t>
            </a:r>
            <a:r>
              <a:rPr kumimoji="1" lang="en-US" altLang="ja-JP" sz="2200" dirty="0" err="1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keV</a:t>
            </a:r>
            <a:endParaRPr kumimoji="1" lang="ja-JP" altLang="en-US" sz="2200" baseline="30000" dirty="0">
              <a:solidFill>
                <a:srgbClr val="C1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89614" y="1651114"/>
            <a:ext cx="18372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200" i="1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T</a:t>
            </a:r>
            <a:r>
              <a:rPr lang="en-US" altLang="ja-JP" sz="22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=(6.6±0.3) </a:t>
            </a:r>
            <a:r>
              <a:rPr kumimoji="1" lang="en-US" altLang="ja-JP" sz="2200" dirty="0" err="1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keV</a:t>
            </a:r>
            <a:endParaRPr kumimoji="1" lang="ja-JP" altLang="en-US" sz="2200" baseline="30000" dirty="0">
              <a:solidFill>
                <a:srgbClr val="C1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grpSp>
        <p:nvGrpSpPr>
          <p:cNvPr id="40" name="図形グループ 39"/>
          <p:cNvGrpSpPr/>
          <p:nvPr/>
        </p:nvGrpSpPr>
        <p:grpSpPr>
          <a:xfrm>
            <a:off x="1333500" y="1281668"/>
            <a:ext cx="2279656" cy="839232"/>
            <a:chOff x="1333500" y="1281668"/>
            <a:chExt cx="2279656" cy="839232"/>
          </a:xfrm>
        </p:grpSpPr>
        <p:sp>
          <p:nvSpPr>
            <p:cNvPr id="31" name="下矢印 30"/>
            <p:cNvSpPr/>
            <p:nvPr/>
          </p:nvSpPr>
          <p:spPr>
            <a:xfrm>
              <a:off x="3124200" y="1638300"/>
              <a:ext cx="228600" cy="482600"/>
            </a:xfrm>
            <a:prstGeom prst="downArrow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"/>
                <a:cs typeface="Time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1333500" y="1281668"/>
              <a:ext cx="2279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i="1" dirty="0" err="1" smtClean="0">
                  <a:solidFill>
                    <a:srgbClr val="008000"/>
                  </a:solidFill>
                  <a:latin typeface="ヒラギノ明朝 Pro W6"/>
                  <a:ea typeface="ヒラギノ明朝 Pro W6"/>
                  <a:cs typeface="ヒラギノ明朝 Pro W6"/>
                </a:rPr>
                <a:t>E</a:t>
              </a:r>
              <a:r>
                <a:rPr kumimoji="1" lang="en-US" altLang="ja-JP" sz="2400" baseline="-25000" dirty="0" err="1" smtClean="0">
                  <a:solidFill>
                    <a:srgbClr val="008000"/>
                  </a:solidFill>
                  <a:latin typeface="ヒラギノ明朝 Pro W6"/>
                  <a:ea typeface="ヒラギノ明朝 Pro W6"/>
                  <a:cs typeface="ヒラギノ明朝 Pro W6"/>
                </a:rPr>
                <a:t>cycl</a:t>
              </a:r>
              <a:r>
                <a:rPr kumimoji="1" lang="en-US" altLang="ja-JP" sz="2400" dirty="0" smtClean="0">
                  <a:solidFill>
                    <a:srgbClr val="008000"/>
                  </a:solidFill>
                  <a:latin typeface="ヒラギノ明朝 Pro W6"/>
                  <a:ea typeface="ヒラギノ明朝 Pro W6"/>
                  <a:cs typeface="ヒラギノ明朝 Pro W6"/>
                </a:rPr>
                <a:t>=36 </a:t>
              </a:r>
              <a:r>
                <a:rPr kumimoji="1" lang="en-US" altLang="ja-JP" sz="2400" dirty="0" err="1" smtClean="0">
                  <a:solidFill>
                    <a:srgbClr val="008000"/>
                  </a:solidFill>
                  <a:latin typeface="ヒラギノ明朝 Pro W6"/>
                  <a:ea typeface="ヒラギノ明朝 Pro W6"/>
                  <a:cs typeface="ヒラギノ明朝 Pro W6"/>
                </a:rPr>
                <a:t>keV</a:t>
              </a:r>
              <a:endParaRPr kumimoji="1" lang="ja-JP" altLang="en-US" sz="2400" dirty="0">
                <a:solidFill>
                  <a:srgbClr val="008000"/>
                </a:solidFill>
                <a:latin typeface="ヒラギノ明朝 Pro W6"/>
                <a:ea typeface="ヒラギノ明朝 Pro W6"/>
                <a:cs typeface="ヒラギノ明朝 Pro W6"/>
              </a:endParaRPr>
            </a:p>
          </p:txBody>
        </p:sp>
      </p:grpSp>
      <p:sp>
        <p:nvSpPr>
          <p:cNvPr id="36" name="テキスト ボックス 35"/>
          <p:cNvSpPr txBox="1"/>
          <p:nvPr/>
        </p:nvSpPr>
        <p:spPr>
          <a:xfrm rot="17897478">
            <a:off x="5509071" y="4200663"/>
            <a:ext cx="339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latin typeface="Times"/>
                <a:ea typeface="ヒラギノ丸ゴ Pro W4"/>
                <a:cs typeface="Times"/>
              </a:rPr>
              <a:t>B</a:t>
            </a:r>
            <a:r>
              <a:rPr lang="en-US" altLang="ja-JP" sz="2400" baseline="-25000" dirty="0" smtClean="0">
                <a:latin typeface="Times"/>
                <a:ea typeface="ヒラギノ丸ゴ Pro W4"/>
                <a:cs typeface="Times"/>
              </a:rPr>
              <a:t>12</a:t>
            </a:r>
            <a:r>
              <a:rPr lang="en-US" altLang="ja-JP" sz="2400" dirty="0" smtClean="0">
                <a:latin typeface="Times"/>
                <a:ea typeface="ヒラギノ丸ゴ Pro W4"/>
                <a:cs typeface="Times"/>
              </a:rPr>
              <a:t>= 5 (</a:t>
            </a:r>
            <a:r>
              <a:rPr lang="en-US" altLang="ja-JP" sz="2400" i="1" dirty="0" smtClean="0">
                <a:latin typeface="Times"/>
                <a:ea typeface="ヒラギノ丸ゴ Pro W4"/>
                <a:cs typeface="Times"/>
              </a:rPr>
              <a:t>T</a:t>
            </a:r>
            <a:r>
              <a:rPr lang="en-US" altLang="ja-JP" sz="2400" dirty="0" smtClean="0">
                <a:latin typeface="Times"/>
                <a:ea typeface="ヒラギノ丸ゴ Pro W4"/>
                <a:cs typeface="Times"/>
              </a:rPr>
              <a:t>/7 </a:t>
            </a:r>
            <a:r>
              <a:rPr lang="en-US" altLang="ja-JP" sz="2400" dirty="0" err="1" smtClean="0">
                <a:latin typeface="Times"/>
                <a:ea typeface="ヒラギノ丸ゴ Pro W4"/>
                <a:cs typeface="Times"/>
              </a:rPr>
              <a:t>keV</a:t>
            </a:r>
            <a:r>
              <a:rPr lang="en-US" altLang="ja-JP" sz="2400" dirty="0" smtClean="0">
                <a:latin typeface="Times"/>
                <a:ea typeface="ヒラギノ丸ゴ Pro W4"/>
                <a:cs typeface="Times"/>
              </a:rPr>
              <a:t>)</a:t>
            </a:r>
            <a:r>
              <a:rPr lang="en-US" altLang="ja-JP" sz="2400" baseline="30000" dirty="0" smtClean="0">
                <a:latin typeface="Times"/>
                <a:ea typeface="ヒラギノ丸ゴ Pro W4"/>
                <a:cs typeface="Times"/>
              </a:rPr>
              <a:t>2</a:t>
            </a:r>
            <a:endParaRPr kumimoji="1" lang="ja-JP" altLang="en-US" sz="2400" baseline="30000" dirty="0">
              <a:latin typeface="Times"/>
              <a:ea typeface="ヒラギノ丸ゴ Pro W4"/>
              <a:cs typeface="Times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81280" y="80368"/>
            <a:ext cx="8884924" cy="574516"/>
          </a:xfrm>
          <a:prstGeom prst="rect">
            <a:avLst/>
          </a:prstGeom>
          <a:solidFill>
            <a:srgbClr val="8CFFFF">
              <a:alpha val="93000"/>
            </a:srgbClr>
          </a:solidFill>
          <a:ln w="28575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altLang="ja-JP" sz="3800" dirty="0">
                <a:latin typeface="ヒラギノ明朝 Pro W6"/>
                <a:ea typeface="ヒラギノ明朝 Pro W6"/>
                <a:cs typeface="ヒラギノ明朝 Pro W6"/>
              </a:rPr>
              <a:t>6</a:t>
            </a:r>
            <a:r>
              <a:rPr kumimoji="1" lang="en-US" altLang="ja-JP" sz="3800" dirty="0" smtClean="0">
                <a:latin typeface="ヒラギノ明朝 Pro W6"/>
                <a:ea typeface="ヒラギノ明朝 Pro W6"/>
                <a:cs typeface="ヒラギノ明朝 Pro W6"/>
              </a:rPr>
              <a:t>.</a:t>
            </a:r>
            <a:r>
              <a:rPr lang="en-US" altLang="ja-JP" sz="3800" dirty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ja-JP" altLang="en-US" sz="3800" dirty="0" smtClean="0">
                <a:latin typeface="ヒラギノ明朝 Pro W6"/>
                <a:ea typeface="ヒラギノ明朝 Pro W6"/>
                <a:cs typeface="ヒラギノ明朝 Pro W6"/>
              </a:rPr>
              <a:t>「すざく」による</a:t>
            </a:r>
            <a:r>
              <a:rPr kumimoji="1" lang="en-US" altLang="ja-JP" sz="3800" dirty="0" smtClean="0">
                <a:latin typeface="ヒラギノ明朝 Pro W6"/>
                <a:ea typeface="ヒラギノ明朝 Pro W6"/>
                <a:cs typeface="ヒラギノ明朝 Pro W6"/>
              </a:rPr>
              <a:t>X Per</a:t>
            </a:r>
            <a:r>
              <a:rPr kumimoji="1" lang="ja-JP" altLang="en-US" sz="3800" dirty="0" smtClean="0">
                <a:latin typeface="ヒラギノ明朝 Pro W6"/>
                <a:ea typeface="ヒラギノ明朝 Pro W6"/>
                <a:cs typeface="ヒラギノ明朝 Pro W6"/>
              </a:rPr>
              <a:t>のスペクトル</a:t>
            </a:r>
            <a:endParaRPr kumimoji="1" lang="ja-JP" altLang="en-US" sz="3800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396477" y="761424"/>
            <a:ext cx="16037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Her X-1</a:t>
            </a:r>
            <a:endParaRPr kumimoji="1" lang="ja-JP" altLang="en-US" sz="3000" dirty="0">
              <a:solidFill>
                <a:srgbClr val="0000FF"/>
              </a:solidFill>
              <a:latin typeface="Times"/>
              <a:ea typeface="ヒラギノ丸ゴ Pro W4"/>
              <a:cs typeface="Times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5341" y="3450168"/>
            <a:ext cx="25997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000" dirty="0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X Per  (LPP)</a:t>
            </a:r>
            <a:endParaRPr kumimoji="1" lang="ja-JP" altLang="en-US" sz="3000" dirty="0">
              <a:solidFill>
                <a:srgbClr val="0000FF"/>
              </a:solidFill>
              <a:latin typeface="Times"/>
              <a:ea typeface="ヒラギノ丸ゴ Pro W4"/>
              <a:cs typeface="Times"/>
            </a:endParaRPr>
          </a:p>
        </p:txBody>
      </p:sp>
      <p:sp>
        <p:nvSpPr>
          <p:cNvPr id="42" name="四角形吹き出し 41"/>
          <p:cNvSpPr/>
          <p:nvPr/>
        </p:nvSpPr>
        <p:spPr>
          <a:xfrm>
            <a:off x="81281" y="4531799"/>
            <a:ext cx="2255520" cy="820055"/>
          </a:xfrm>
          <a:prstGeom prst="wedgeRectCallout">
            <a:avLst>
              <a:gd name="adj1" fmla="val 77245"/>
              <a:gd name="adj2" fmla="val -90284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60"/>
              </a:lnSpc>
            </a:pPr>
            <a:r>
              <a:rPr lang="ja-JP" altLang="en-US" sz="20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サイクロトロン</a:t>
            </a:r>
            <a:r>
              <a:rPr lang="en-US" altLang="ja-JP" sz="20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/>
            </a:r>
            <a:br>
              <a:rPr lang="en-US" altLang="ja-JP" sz="20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</a:br>
            <a:r>
              <a:rPr lang="ja-JP" altLang="en-US" sz="20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吸収と誤認された（</a:t>
            </a:r>
            <a:r>
              <a:rPr lang="en-US" altLang="ja-JP" sz="2000" dirty="0" smtClean="0">
                <a:solidFill>
                  <a:schemeClr val="tx1"/>
                </a:solidFill>
                <a:latin typeface="ヒラギノ明朝 Pro W6"/>
                <a:ea typeface="ヒラギノ明朝 Pro W6"/>
                <a:cs typeface="ヒラギノ明朝 Pro W6"/>
              </a:rPr>
              <a:t>Coburn+02)</a:t>
            </a:r>
            <a:endParaRPr kumimoji="1" lang="ja-JP" altLang="en-US" sz="2000" dirty="0">
              <a:solidFill>
                <a:schemeClr val="tx1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7276489" y="2702496"/>
            <a:ext cx="478978" cy="491833"/>
          </a:xfrm>
          <a:prstGeom prst="ellipse">
            <a:avLst/>
          </a:prstGeom>
          <a:solidFill>
            <a:srgbClr val="FFFF00"/>
          </a:solidFill>
          <a:ln w="38100" cmpd="sng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46100" y="5580563"/>
            <a:ext cx="3773904" cy="543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1700"/>
              </a:lnSpc>
              <a:buAutoNum type="arabicPlain"/>
            </a:pPr>
            <a:r>
              <a:rPr kumimoji="1" lang="en-US" altLang="ja-JP" sz="2000" dirty="0" smtClean="0">
                <a:latin typeface="Times"/>
                <a:ea typeface="ヒラギノ丸ゴ Pro W4"/>
                <a:cs typeface="Times"/>
              </a:rPr>
              <a:t> 2        5    10   20      50  100</a:t>
            </a:r>
            <a:br>
              <a:rPr kumimoji="1" lang="en-US" altLang="ja-JP" sz="2000" dirty="0" smtClean="0">
                <a:latin typeface="Times"/>
                <a:ea typeface="ヒラギノ丸ゴ Pro W4"/>
                <a:cs typeface="Times"/>
              </a:rPr>
            </a:br>
            <a:r>
              <a:rPr lang="en-US" altLang="ja-JP" sz="2000" dirty="0">
                <a:latin typeface="Times"/>
                <a:ea typeface="ヒラギノ丸ゴ Pro W4"/>
                <a:cs typeface="Times"/>
              </a:rPr>
              <a:t> </a:t>
            </a:r>
            <a:r>
              <a:rPr lang="en-US" altLang="ja-JP" sz="2000" dirty="0" smtClean="0">
                <a:latin typeface="Times"/>
                <a:ea typeface="ヒラギノ丸ゴ Pro W4"/>
                <a:cs typeface="Times"/>
              </a:rPr>
              <a:t>   Energy (</a:t>
            </a:r>
            <a:r>
              <a:rPr lang="en-US" altLang="ja-JP" sz="2000" dirty="0" err="1" smtClean="0">
                <a:latin typeface="Times"/>
                <a:ea typeface="ヒラギノ丸ゴ Pro W4"/>
                <a:cs typeface="Times"/>
              </a:rPr>
              <a:t>keV</a:t>
            </a:r>
            <a:r>
              <a:rPr lang="en-US" altLang="ja-JP" sz="2000" dirty="0" smtClean="0">
                <a:latin typeface="Times"/>
                <a:ea typeface="ヒラギノ丸ゴ Pro W4"/>
                <a:cs typeface="Times"/>
              </a:rPr>
              <a:t>)</a:t>
            </a:r>
            <a:r>
              <a:rPr kumimoji="1" lang="en-US" altLang="ja-JP" sz="2000" dirty="0" smtClean="0">
                <a:latin typeface="Times"/>
                <a:ea typeface="ヒラギノ丸ゴ Pro W4"/>
                <a:cs typeface="Times"/>
              </a:rPr>
              <a:t> </a:t>
            </a:r>
            <a:endParaRPr kumimoji="1" lang="ja-JP" altLang="en-US" sz="2000" dirty="0">
              <a:latin typeface="Times"/>
              <a:ea typeface="ヒラギノ丸ゴ Pro W4"/>
              <a:cs typeface="Times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9872133" y="19642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>
              <a:latin typeface="Times"/>
              <a:cs typeface="Time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4914302" y="3272396"/>
            <a:ext cx="2256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Sasano</a:t>
            </a:r>
            <a:r>
              <a:rPr kumimoji="1" lang="en-US" altLang="ja-JP" sz="20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 (2015)</a:t>
            </a:r>
            <a:endParaRPr kumimoji="1" lang="ja-JP" altLang="en-US" sz="2000" dirty="0">
              <a:solidFill>
                <a:srgbClr val="C1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6200000">
            <a:off x="2935240" y="4139434"/>
            <a:ext cx="3222124" cy="76986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altLang="ja-JP" sz="2200" i="1" dirty="0" err="1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E</a:t>
            </a:r>
            <a:r>
              <a:rPr lang="en-US" altLang="ja-JP" sz="2200" baseline="-25000" dirty="0" err="1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cycl</a:t>
            </a:r>
            <a:r>
              <a:rPr lang="en-US" altLang="ja-JP" sz="2200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(</a:t>
            </a:r>
            <a:r>
              <a:rPr lang="en-US" altLang="ja-JP" sz="2200" dirty="0" err="1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keV</a:t>
            </a:r>
            <a:r>
              <a:rPr lang="en-US" altLang="ja-JP" sz="2200" dirty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)</a:t>
            </a:r>
            <a:endParaRPr lang="ja-JP" altLang="en-US" sz="2200" dirty="0">
              <a:solidFill>
                <a:srgbClr val="008000"/>
              </a:solidFill>
              <a:latin typeface="Times"/>
              <a:ea typeface="ヒラギノ丸ゴ Pro W4"/>
              <a:cs typeface="Times"/>
            </a:endParaRPr>
          </a:p>
          <a:p>
            <a:pPr algn="ctr">
              <a:lnSpc>
                <a:spcPts val="2620"/>
              </a:lnSpc>
            </a:pPr>
            <a:r>
              <a:rPr lang="en-US" altLang="ja-JP" sz="2200" dirty="0" smtClean="0">
                <a:solidFill>
                  <a:srgbClr val="008000"/>
                </a:solidFill>
                <a:latin typeface="Times"/>
                <a:ea typeface="ヒラギノ丸ゴ Pro W4"/>
                <a:cs typeface="Times"/>
              </a:rPr>
              <a:t>10      20           50      100</a:t>
            </a:r>
            <a:endParaRPr kumimoji="1" lang="ja-JP" altLang="en-US" sz="2200" dirty="0">
              <a:solidFill>
                <a:srgbClr val="008000"/>
              </a:solidFill>
              <a:latin typeface="Times"/>
              <a:ea typeface="ヒラギノ丸ゴ Pro W4"/>
              <a:cs typeface="Time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868336" y="5959727"/>
            <a:ext cx="3771293" cy="60529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altLang="ja-JP" sz="2200" dirty="0" smtClean="0">
                <a:solidFill>
                  <a:srgbClr val="C100FF"/>
                </a:solidFill>
                <a:latin typeface="Times"/>
                <a:ea typeface="ヒラギノ丸ゴ Pro W4"/>
                <a:cs typeface="Times"/>
              </a:rPr>
              <a:t>    2            5       10          20</a:t>
            </a:r>
            <a:r>
              <a:rPr lang="en-US" altLang="ja-JP" sz="2400" dirty="0" smtClean="0">
                <a:solidFill>
                  <a:srgbClr val="C100FF"/>
                </a:solidFill>
                <a:latin typeface="Times"/>
                <a:ea typeface="ヒラギノ丸ゴ Pro W4"/>
                <a:cs typeface="Times"/>
              </a:rPr>
              <a:t/>
            </a:r>
            <a:br>
              <a:rPr lang="en-US" altLang="ja-JP" sz="2400" dirty="0" smtClean="0">
                <a:solidFill>
                  <a:srgbClr val="C100FF"/>
                </a:solidFill>
                <a:latin typeface="Times"/>
                <a:ea typeface="ヒラギノ丸ゴ Pro W4"/>
                <a:cs typeface="Times"/>
              </a:rPr>
            </a:br>
            <a:r>
              <a:rPr kumimoji="1" lang="en-US" altLang="ja-JP" sz="2400" dirty="0" smtClean="0">
                <a:solidFill>
                  <a:srgbClr val="C100FF"/>
                </a:solidFill>
                <a:latin typeface="Times"/>
                <a:ea typeface="ヒラギノ丸ゴ Pro W4"/>
                <a:cs typeface="Times"/>
              </a:rPr>
              <a:t>NPEX</a:t>
            </a:r>
            <a:r>
              <a:rPr kumimoji="1" lang="en-US" altLang="ja-JP" sz="2400" i="1" dirty="0" smtClean="0">
                <a:solidFill>
                  <a:srgbClr val="C100FF"/>
                </a:solidFill>
                <a:latin typeface="Times"/>
                <a:ea typeface="ヒラギノ丸ゴ Pro W4"/>
                <a:cs typeface="Times"/>
              </a:rPr>
              <a:t> T </a:t>
            </a:r>
            <a:r>
              <a:rPr kumimoji="1" lang="en-US" altLang="ja-JP" sz="2400" dirty="0" smtClean="0">
                <a:solidFill>
                  <a:srgbClr val="C100FF"/>
                </a:solidFill>
                <a:latin typeface="Times"/>
                <a:ea typeface="ヒラギノ丸ゴ Pro W4"/>
                <a:cs typeface="Times"/>
              </a:rPr>
              <a:t>(</a:t>
            </a:r>
            <a:r>
              <a:rPr kumimoji="1" lang="en-US" altLang="ja-JP" sz="2400" dirty="0" err="1" smtClean="0">
                <a:solidFill>
                  <a:srgbClr val="C100FF"/>
                </a:solidFill>
                <a:latin typeface="Times"/>
                <a:ea typeface="ヒラギノ丸ゴ Pro W4"/>
                <a:cs typeface="Times"/>
              </a:rPr>
              <a:t>keV</a:t>
            </a:r>
            <a:r>
              <a:rPr kumimoji="1" lang="en-US" altLang="ja-JP" sz="2400" dirty="0" smtClean="0">
                <a:solidFill>
                  <a:srgbClr val="C100FF"/>
                </a:solidFill>
                <a:latin typeface="Times"/>
                <a:ea typeface="ヒラギノ丸ゴ Pro W4"/>
                <a:cs typeface="Times"/>
              </a:rPr>
              <a:t>)</a:t>
            </a:r>
            <a:endParaRPr kumimoji="1" lang="ja-JP" altLang="en-US" sz="2400" dirty="0">
              <a:solidFill>
                <a:srgbClr val="C100FF"/>
              </a:solidFill>
              <a:latin typeface="Times"/>
              <a:ea typeface="ヒラギノ丸ゴ Pro W4"/>
              <a:cs typeface="Times"/>
            </a:endParaRPr>
          </a:p>
        </p:txBody>
      </p:sp>
      <p:grpSp>
        <p:nvGrpSpPr>
          <p:cNvPr id="41" name="図形グループ 40"/>
          <p:cNvGrpSpPr/>
          <p:nvPr/>
        </p:nvGrpSpPr>
        <p:grpSpPr>
          <a:xfrm rot="1427680">
            <a:off x="3566960" y="3218362"/>
            <a:ext cx="3499856" cy="1027433"/>
            <a:chOff x="3923100" y="2354248"/>
            <a:chExt cx="3119843" cy="1027433"/>
          </a:xfrm>
        </p:grpSpPr>
        <p:sp>
          <p:nvSpPr>
            <p:cNvPr id="32" name="円/楕円 31"/>
            <p:cNvSpPr/>
            <p:nvPr/>
          </p:nvSpPr>
          <p:spPr>
            <a:xfrm>
              <a:off x="6771617" y="2795389"/>
              <a:ext cx="271326" cy="214325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"/>
                <a:cs typeface="Times"/>
              </a:endParaRPr>
            </a:p>
          </p:txBody>
        </p:sp>
        <p:cxnSp>
          <p:nvCxnSpPr>
            <p:cNvPr id="34" name="直線コネクタ 33"/>
            <p:cNvCxnSpPr/>
            <p:nvPr/>
          </p:nvCxnSpPr>
          <p:spPr>
            <a:xfrm rot="20519862">
              <a:off x="3923100" y="2354248"/>
              <a:ext cx="2743272" cy="1027433"/>
            </a:xfrm>
            <a:prstGeom prst="line">
              <a:avLst/>
            </a:prstGeom>
            <a:ln w="38100" cmpd="sng">
              <a:solidFill>
                <a:srgbClr val="000000"/>
              </a:solidFill>
              <a:headEnd type="none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直線コネクタ 2"/>
          <p:cNvCxnSpPr/>
          <p:nvPr/>
        </p:nvCxnSpPr>
        <p:spPr>
          <a:xfrm flipV="1">
            <a:off x="7538959" y="2879962"/>
            <a:ext cx="0" cy="3056111"/>
          </a:xfrm>
          <a:prstGeom prst="line">
            <a:avLst/>
          </a:prstGeom>
          <a:ln>
            <a:solidFill>
              <a:srgbClr val="008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直線コネクタ 48"/>
          <p:cNvCxnSpPr/>
          <p:nvPr/>
        </p:nvCxnSpPr>
        <p:spPr>
          <a:xfrm flipV="1">
            <a:off x="6925127" y="2829164"/>
            <a:ext cx="613832" cy="1103626"/>
          </a:xfrm>
          <a:prstGeom prst="line">
            <a:avLst/>
          </a:prstGeom>
          <a:ln>
            <a:solidFill>
              <a:srgbClr val="008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/>
          <p:cNvSpPr txBox="1"/>
          <p:nvPr/>
        </p:nvSpPr>
        <p:spPr>
          <a:xfrm>
            <a:off x="3873500" y="710622"/>
            <a:ext cx="5185833" cy="2357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000" indent="-234000">
              <a:lnSpc>
                <a:spcPts val="2000"/>
              </a:lnSpc>
              <a:spcBef>
                <a:spcPts val="600"/>
              </a:spcBef>
              <a:buFont typeface="Arial"/>
              <a:buChar char="•"/>
            </a:pP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〜100 </a:t>
            </a:r>
            <a:r>
              <a:rPr lang="en-US" altLang="ja-JP" sz="2000" dirty="0" err="1">
                <a:latin typeface="ヒラギノ明朝 Pro W6"/>
                <a:ea typeface="ヒラギノ明朝 Pro W6"/>
                <a:cs typeface="ヒラギノ明朝 Pro W6"/>
              </a:rPr>
              <a:t>keV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まで平坦に延びるスペクトル</a:t>
            </a:r>
            <a:r>
              <a:rPr lang="ja-JP" altLang="en-US" sz="2000" dirty="0">
                <a:latin typeface="ヒラギノ明朝 Pro W6"/>
                <a:ea typeface="ヒラギノ明朝 Pro W6"/>
                <a:cs typeface="ヒラギノ明朝 Pro W6"/>
              </a:rPr>
              <a:t>。</a:t>
            </a:r>
            <a:endParaRPr lang="en-US" altLang="ja-JP" sz="2000" dirty="0">
              <a:latin typeface="ヒラギノ明朝 Pro W6"/>
              <a:ea typeface="ヒラギノ明朝 Pro W6"/>
              <a:cs typeface="ヒラギノ明朝 Pro W6"/>
            </a:endParaRPr>
          </a:p>
          <a:p>
            <a:pPr marL="234000" indent="-234000">
              <a:lnSpc>
                <a:spcPts val="2000"/>
              </a:lnSpc>
              <a:spcBef>
                <a:spcPts val="1200"/>
              </a:spcBef>
              <a:buFont typeface="Arial"/>
              <a:buChar char="•"/>
            </a:pP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BXP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スペクトルを記述する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NPEX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モデル　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/>
            </a:r>
            <a:b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</a:b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   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000" i="1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AE</a:t>
            </a:r>
            <a:r>
              <a:rPr lang="en-US" altLang="ja-JP" sz="1200" i="1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-α</a:t>
            </a:r>
            <a:r>
              <a:rPr lang="en-US" altLang="ja-JP" sz="20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exp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(-</a:t>
            </a:r>
            <a:r>
              <a:rPr lang="en-US" altLang="ja-JP" sz="2000" i="1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E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/</a:t>
            </a:r>
            <a:r>
              <a:rPr lang="en-US" altLang="ja-JP" sz="2000" i="1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T</a:t>
            </a:r>
            <a:r>
              <a:rPr lang="en-US" altLang="ja-JP" sz="2000" baseline="-25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1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)+</a:t>
            </a:r>
            <a:r>
              <a:rPr lang="en-US" altLang="ja-JP" sz="20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000" i="1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BE</a:t>
            </a:r>
            <a:r>
              <a:rPr lang="en-US" altLang="ja-JP" sz="2000" i="1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2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exp</a:t>
            </a:r>
            <a:r>
              <a:rPr lang="en-US" altLang="ja-JP" sz="20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(-</a:t>
            </a:r>
            <a:r>
              <a:rPr lang="en-US" altLang="ja-JP" sz="2000" i="1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E</a:t>
            </a:r>
            <a:r>
              <a:rPr lang="en-US" altLang="ja-JP" sz="20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/</a:t>
            </a:r>
            <a:r>
              <a:rPr lang="en-US" altLang="ja-JP" sz="2000" i="1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T</a:t>
            </a:r>
            <a:r>
              <a:rPr lang="en-US" altLang="ja-JP" sz="2000" baseline="-25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2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)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ja-JP" altLang="ja-JP" sz="2000" dirty="0">
                <a:latin typeface="ヒラギノ明朝 Pro W6"/>
                <a:ea typeface="ヒラギノ明朝 Pro W6"/>
                <a:cs typeface="ヒラギノ明朝 Pro W6"/>
              </a:rPr>
              <a:t>　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では</a:t>
            </a:r>
            <a:r>
              <a:rPr lang="en-US" altLang="ja-JP" sz="2000" i="1" dirty="0" smtClean="0">
                <a:latin typeface="ヒラギノ明朝 Pro W6"/>
                <a:ea typeface="ヒラギノ明朝 Pro W6"/>
                <a:cs typeface="ヒラギノ明朝 Pro W6"/>
              </a:rPr>
              <a:t>T</a:t>
            </a:r>
            <a:r>
              <a:rPr lang="en-US" altLang="ja-JP" sz="2000" baseline="-25000" dirty="0" smtClean="0">
                <a:latin typeface="ヒラギノ明朝 Pro W6"/>
                <a:ea typeface="ヒラギノ明朝 Pro W6"/>
                <a:cs typeface="ヒラギノ明朝 Pro W6"/>
              </a:rPr>
              <a:t>2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が他の天体より有意に高い。</a:t>
            </a:r>
            <a:endParaRPr lang="en-US" altLang="ja-JP" sz="20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234000" indent="-234000">
              <a:lnSpc>
                <a:spcPts val="2000"/>
              </a:lnSpc>
              <a:spcBef>
                <a:spcPts val="1200"/>
              </a:spcBef>
              <a:buFont typeface="Arial"/>
              <a:buChar char="•"/>
            </a:pP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一般に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BXP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では、</a:t>
            </a:r>
            <a:r>
              <a:rPr lang="en-US" altLang="ja-JP" sz="2000" i="1" dirty="0" err="1" smtClean="0">
                <a:latin typeface="ヒラギノ明朝 Pro W6"/>
                <a:ea typeface="ヒラギノ明朝 Pro W6"/>
                <a:cs typeface="ヒラギノ明朝 Pro W6"/>
              </a:rPr>
              <a:t>E</a:t>
            </a:r>
            <a:r>
              <a:rPr lang="en-US" altLang="ja-JP" sz="2000" baseline="-25000" dirty="0" err="1" smtClean="0">
                <a:latin typeface="ヒラギノ明朝 Pro W6"/>
                <a:ea typeface="ヒラギノ明朝 Pro W6"/>
                <a:cs typeface="ヒラギノ明朝 Pro W6"/>
              </a:rPr>
              <a:t>cycl</a:t>
            </a:r>
            <a:r>
              <a:rPr lang="en-US" altLang="ja-JP" sz="2000" dirty="0">
                <a:latin typeface="ヒラギノ明朝 Pro W6"/>
                <a:ea typeface="ヒラギノ明朝 Pro W6"/>
                <a:cs typeface="ヒラギノ明朝 Pro W6"/>
              </a:rPr>
              <a:t>∝(cutoff </a:t>
            </a:r>
            <a:r>
              <a:rPr lang="en-US" altLang="ja-JP" sz="2000" i="1" dirty="0" smtClean="0">
                <a:latin typeface="ヒラギノ明朝 Pro W6"/>
                <a:ea typeface="ヒラギノ明朝 Pro W6"/>
                <a:cs typeface="ヒラギノ明朝 Pro W6"/>
              </a:rPr>
              <a:t>T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 )</a:t>
            </a:r>
            <a:r>
              <a:rPr lang="ja-JP" altLang="en-US" sz="2000" baseline="30000" dirty="0" smtClean="0">
                <a:latin typeface="ヒラギノ明朝 Pro W6"/>
                <a:ea typeface="ヒラギノ明朝 Pro W6"/>
                <a:cs typeface="ヒラギノ明朝 Pro W6"/>
              </a:rPr>
              <a:t>２</a:t>
            </a:r>
            <a:endParaRPr lang="en-US" altLang="ja-JP" sz="2000" baseline="30000" dirty="0">
              <a:latin typeface="ヒラギノ明朝 Pro W6"/>
              <a:ea typeface="ヒラギノ明朝 Pro W6"/>
              <a:cs typeface="ヒラギノ明朝 Pro W6"/>
            </a:endParaRPr>
          </a:p>
          <a:p>
            <a:pPr marL="234000" indent="-234000">
              <a:lnSpc>
                <a:spcPts val="2000"/>
              </a:lnSpc>
              <a:spcBef>
                <a:spcPts val="600"/>
              </a:spcBef>
              <a:buFont typeface="Arial"/>
              <a:buChar char="•"/>
            </a:pP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この関係から</a:t>
            </a:r>
            <a:r>
              <a:rPr lang="en-US" altLang="ja-JP" sz="2000" dirty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kumimoji="1"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X Per 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では</a:t>
            </a:r>
            <a:r>
              <a:rPr kumimoji="1" lang="en-US" altLang="ja-JP" sz="2000" i="1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 ~1</a:t>
            </a:r>
            <a:r>
              <a:rPr lang="ja-JP" altLang="ja-JP" sz="2000" dirty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5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×10</a:t>
            </a:r>
            <a:r>
              <a:rPr kumimoji="1" lang="en-US" altLang="ja-JP" sz="2000" baseline="30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12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 G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.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タイミング解析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と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大きな矛盾なし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。</a:t>
            </a:r>
            <a:endParaRPr kumimoji="1" lang="ja-JP" altLang="en-US" sz="2000" dirty="0">
              <a:solidFill>
                <a:srgbClr val="FF0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</p:spTree>
    <p:extLst>
      <p:ext uri="{BB962C8B-B14F-4D97-AF65-F5344CB8AC3E}">
        <p14:creationId xmlns:p14="http://schemas.microsoft.com/office/powerpoint/2010/main" val="1587167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42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5000" y="78495"/>
            <a:ext cx="7323667" cy="648229"/>
          </a:xfrm>
          <a:solidFill>
            <a:srgbClr val="82C7FF"/>
          </a:solidFill>
          <a:ln w="28575" cmpd="sng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7. </a:t>
            </a:r>
            <a:r>
              <a:rPr kumimoji="1" lang="ja-JP" altLang="en-US" dirty="0" smtClean="0">
                <a:latin typeface="ヒラギノ明朝 Pro W6"/>
                <a:ea typeface="ヒラギノ明朝 Pro W6"/>
                <a:cs typeface="ヒラギノ明朝 Pro W6"/>
              </a:rPr>
              <a:t>極端な</a:t>
            </a:r>
            <a:r>
              <a:rPr kumimoji="1" lang="en-US" altLang="ja-JP" dirty="0" smtClean="0">
                <a:latin typeface="ヒラギノ明朝 Pro W6"/>
                <a:ea typeface="ヒラギノ明朝 Pro W6"/>
                <a:cs typeface="ヒラギノ明朝 Pro W6"/>
              </a:rPr>
              <a:t>LPP: 4U 0114+65</a:t>
            </a:r>
            <a:endParaRPr kumimoji="1" lang="ja-JP" altLang="en-US" dirty="0"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 smtClean="0"/>
              <a:t>2017/11/23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NS_WS_MitakaNAOJ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FE1FE-7D12-3044-9955-932AE4E1D087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78000"/>
                    </a14:imgEffect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286"/>
          <a:stretch/>
        </p:blipFill>
        <p:spPr>
          <a:xfrm>
            <a:off x="4910667" y="3672272"/>
            <a:ext cx="3873499" cy="2146010"/>
          </a:xfrm>
          <a:prstGeom prst="rect">
            <a:avLst/>
          </a:prstGeom>
        </p:spPr>
      </p:pic>
      <p:grpSp>
        <p:nvGrpSpPr>
          <p:cNvPr id="11" name="図形グループ 10"/>
          <p:cNvGrpSpPr/>
          <p:nvPr/>
        </p:nvGrpSpPr>
        <p:grpSpPr>
          <a:xfrm>
            <a:off x="4982633" y="1098710"/>
            <a:ext cx="3778159" cy="2670932"/>
            <a:chOff x="4305299" y="1998142"/>
            <a:chExt cx="3778159" cy="2670932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2233" y="2192866"/>
              <a:ext cx="3754677" cy="2031712"/>
            </a:xfrm>
            <a:prstGeom prst="rect">
              <a:avLst/>
            </a:prstGeom>
          </p:spPr>
        </p:pic>
        <p:pic>
          <p:nvPicPr>
            <p:cNvPr id="10" name="図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5299" y="4139908"/>
              <a:ext cx="3778159" cy="529166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2233" y="1998142"/>
              <a:ext cx="3754677" cy="313267"/>
            </a:xfrm>
            <a:prstGeom prst="rect">
              <a:avLst/>
            </a:prstGeom>
          </p:spPr>
        </p:pic>
      </p:grpSp>
      <p:sp>
        <p:nvSpPr>
          <p:cNvPr id="12" name="テキスト ボックス 11"/>
          <p:cNvSpPr txBox="1"/>
          <p:nvPr/>
        </p:nvSpPr>
        <p:spPr>
          <a:xfrm>
            <a:off x="6388100" y="2523308"/>
            <a:ext cx="2302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i="1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T</a:t>
            </a:r>
            <a:r>
              <a:rPr lang="en-US" altLang="ja-JP" sz="2400" baseline="-250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2</a:t>
            </a:r>
            <a:r>
              <a:rPr lang="en-US" altLang="ja-JP" sz="24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=14±2 </a:t>
            </a:r>
            <a:r>
              <a:rPr kumimoji="1" lang="en-US" altLang="ja-JP" sz="2400" dirty="0" err="1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keV</a:t>
            </a:r>
            <a:endParaRPr kumimoji="1" lang="ja-JP" altLang="en-US" sz="2400" baseline="30000" dirty="0">
              <a:solidFill>
                <a:srgbClr val="C1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4989" y="709792"/>
            <a:ext cx="5040477" cy="451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距離</a:t>
            </a:r>
            <a:r>
              <a:rPr lang="en-US" altLang="ja-JP" sz="24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4.5 </a:t>
            </a:r>
            <a:r>
              <a:rPr lang="en-US" altLang="ja-JP" sz="24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kpc</a:t>
            </a:r>
            <a:r>
              <a:rPr lang="ja-JP" altLang="en-US" sz="24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、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連星周期は未知</a:t>
            </a:r>
            <a:endParaRPr lang="en-US" altLang="ja-JP" sz="24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>
              <a:lnSpc>
                <a:spcPts val="2400"/>
              </a:lnSpc>
              <a:spcBef>
                <a:spcPts val="1200"/>
              </a:spcBef>
            </a:pP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☆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主星</a:t>
            </a: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:</a:t>
            </a:r>
            <a:r>
              <a:rPr lang="en-US" altLang="ja-JP" sz="2000" dirty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V662 </a:t>
            </a:r>
            <a:r>
              <a:rPr lang="en-US" altLang="ja-JP" sz="2000" dirty="0" err="1" smtClean="0">
                <a:latin typeface="ヒラギノ明朝 Pro W6"/>
                <a:ea typeface="ヒラギノ明朝 Pro W6"/>
                <a:cs typeface="ヒラギノ明朝 Pro W6"/>
              </a:rPr>
              <a:t>Cas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, 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11.1 mag, </a:t>
            </a:r>
            <a:r>
              <a:rPr lang="hr-HR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B1I</a:t>
            </a:r>
            <a:r>
              <a:rPr lang="en-US" altLang="ja-JP" sz="20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e</a:t>
            </a:r>
            <a:r>
              <a:rPr lang="ja-JP" altLang="en-US" sz="2000" dirty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型</a:t>
            </a:r>
            <a:endParaRPr lang="en-US" altLang="ja-JP" sz="2000" dirty="0">
              <a:solidFill>
                <a:srgbClr val="000000"/>
              </a:solidFill>
              <a:latin typeface="ヒラギノ明朝 Pro W6"/>
              <a:ea typeface="ヒラギノ明朝 Pro W6"/>
              <a:cs typeface="ヒラギノ明朝 Pro W6"/>
            </a:endParaRPr>
          </a:p>
          <a:p>
            <a:pPr>
              <a:spcBef>
                <a:spcPts val="672"/>
              </a:spcBef>
            </a:pP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☆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パルサー</a:t>
            </a:r>
            <a:endParaRPr lang="en-US" altLang="ja-JP" sz="24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162000" indent="162000">
              <a:spcBef>
                <a:spcPts val="300"/>
              </a:spcBef>
              <a:buFont typeface="Arial"/>
              <a:buChar char="•"/>
            </a:pP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中程度のＸ線光度：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~2×10</a:t>
            </a:r>
            <a:r>
              <a:rPr lang="en-US" altLang="ja-JP" sz="2000" baseline="30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36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 erg/s</a:t>
            </a:r>
            <a:endParaRPr lang="en-US" altLang="ja-JP" sz="2000" dirty="0">
              <a:latin typeface="ヒラギノ明朝 Pro W6"/>
              <a:ea typeface="ヒラギノ明朝 Pro W6"/>
              <a:cs typeface="ヒラギノ明朝 Pro W6"/>
            </a:endParaRPr>
          </a:p>
          <a:p>
            <a:pPr marL="162000" indent="162000">
              <a:spcBef>
                <a:spcPts val="300"/>
              </a:spcBef>
              <a:buFont typeface="Arial"/>
              <a:buChar char="•"/>
            </a:pP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全エネルギーで深いパルス。</a:t>
            </a:r>
            <a:endParaRPr lang="en-US" altLang="ja-JP" sz="20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162000" indent="162000">
              <a:spcBef>
                <a:spcPts val="300"/>
              </a:spcBef>
              <a:buFont typeface="Arial"/>
              <a:buChar char="•"/>
            </a:pPr>
            <a:r>
              <a:rPr lang="ja-JP" altLang="en-US" sz="2000" dirty="0">
                <a:latin typeface="ヒラギノ明朝 Pro W6"/>
                <a:ea typeface="ヒラギノ明朝 Pro W6"/>
                <a:cs typeface="ヒラギノ明朝 Pro W6"/>
              </a:rPr>
              <a:t>極端に長いスピン周期</a:t>
            </a:r>
            <a:r>
              <a:rPr lang="en-US" altLang="ja-JP" sz="2000" dirty="0">
                <a:latin typeface="ヒラギノ明朝 Pro W6"/>
                <a:ea typeface="ヒラギノ明朝 Pro W6"/>
                <a:cs typeface="ヒラギノ明朝 Pro W6"/>
              </a:rPr>
              <a:t>~</a:t>
            </a:r>
            <a:r>
              <a:rPr lang="ja-JP" altLang="ja-JP" sz="20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9</a:t>
            </a:r>
            <a:r>
              <a:rPr lang="en-US" altLang="ja-JP" sz="2000" dirty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380 sec</a:t>
            </a:r>
            <a:r>
              <a:rPr lang="en-US" altLang="ja-JP" sz="2000" dirty="0">
                <a:latin typeface="ヒラギノ明朝 Pro W6"/>
                <a:ea typeface="ヒラギノ明朝 Pro W6"/>
                <a:cs typeface="ヒラギノ明朝 Pro W6"/>
              </a:rPr>
              <a:t> </a:t>
            </a:r>
          </a:p>
          <a:p>
            <a:pPr marL="162000" indent="162000">
              <a:spcBef>
                <a:spcPts val="300"/>
              </a:spcBef>
              <a:buFont typeface="Arial"/>
              <a:buChar char="•"/>
            </a:pP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トルク平衡を仮定すると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000" i="1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B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〜4×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15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G</a:t>
            </a:r>
            <a:r>
              <a:rPr lang="en-US" altLang="ja-JP" sz="2000" dirty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/>
            </a:r>
            <a:br>
              <a:rPr lang="en-US" altLang="ja-JP" sz="2000" dirty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</a:b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　だが星風降着なら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several×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10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1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3</a:t>
            </a:r>
            <a:r>
              <a:rPr lang="en-US" altLang="ja-JP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G</a:t>
            </a:r>
            <a:endParaRPr lang="en-US" altLang="ja-JP" sz="20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252000" indent="-169200">
              <a:spcBef>
                <a:spcPts val="600"/>
              </a:spcBef>
            </a:pPr>
            <a:r>
              <a:rPr lang="en-US" altLang="ja-JP" sz="2400" dirty="0" smtClean="0">
                <a:latin typeface="ヒラギノ明朝 Pro W6"/>
                <a:ea typeface="ヒラギノ明朝 Pro W6"/>
                <a:cs typeface="ヒラギノ明朝 Pro W6"/>
              </a:rPr>
              <a:t>☆</a:t>
            </a:r>
            <a:r>
              <a:rPr lang="ja-JP" altLang="en-US" sz="2400" dirty="0" smtClean="0">
                <a:latin typeface="ヒラギノ明朝 Pro W6"/>
                <a:ea typeface="ヒラギノ明朝 Pro W6"/>
                <a:cs typeface="ヒラギノ明朝 Pro W6"/>
              </a:rPr>
              <a:t>スペクトル</a:t>
            </a:r>
            <a:endParaRPr lang="en-US" altLang="ja-JP" sz="2400" dirty="0" smtClean="0">
              <a:latin typeface="ヒラギノ明朝 Pro W6"/>
              <a:ea typeface="ヒラギノ明朝 Pro W6"/>
              <a:cs typeface="ヒラギノ明朝 Pro W6"/>
            </a:endParaRPr>
          </a:p>
          <a:p>
            <a:pPr marL="162000" indent="162000">
              <a:buFont typeface="Arial"/>
              <a:buChar char="•"/>
            </a:pP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Ｘ</a:t>
            </a:r>
            <a:r>
              <a:rPr lang="en-US" altLang="ja-JP" sz="2000" dirty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Per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のものに酷似、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100 </a:t>
            </a:r>
            <a:r>
              <a:rPr lang="en-US" altLang="ja-JP" sz="2000" dirty="0" err="1" smtClean="0">
                <a:latin typeface="ヒラギノ明朝 Pro W6"/>
                <a:ea typeface="ヒラギノ明朝 Pro W6"/>
                <a:cs typeface="ヒラギノ明朝 Pro W6"/>
              </a:rPr>
              <a:t>keV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まで。</a:t>
            </a:r>
            <a:endParaRPr lang="en-US" altLang="ja-JP" sz="2000" dirty="0">
              <a:latin typeface="ヒラギノ明朝 Pro W6"/>
              <a:ea typeface="ヒラギノ明朝 Pro W6"/>
              <a:cs typeface="ヒラギノ明朝 Pro W6"/>
            </a:endParaRPr>
          </a:p>
          <a:p>
            <a:pPr marL="162000" indent="162000">
              <a:buFont typeface="Arial"/>
              <a:buChar char="•"/>
            </a:pPr>
            <a:r>
              <a:rPr lang="ja-JP" altLang="en-US" sz="2000" dirty="0" smtClean="0">
                <a:solidFill>
                  <a:srgbClr val="000000"/>
                </a:solidFill>
                <a:latin typeface="ヒラギノ明朝 Pro W6"/>
                <a:ea typeface="ヒラギノ明朝 Pro W6"/>
                <a:cs typeface="ヒラギノ明朝 Pro W6"/>
              </a:rPr>
              <a:t>硬Ｘ線の落ちが</a:t>
            </a:r>
            <a:r>
              <a:rPr lang="en-US" altLang="ja-JP" sz="2000" i="1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T</a:t>
            </a:r>
            <a:r>
              <a:rPr lang="en-US" altLang="ja-JP" sz="2000" baseline="-25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2</a:t>
            </a:r>
            <a:r>
              <a:rPr lang="en-US" altLang="ja-JP" sz="2000" dirty="0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〜14 </a:t>
            </a:r>
            <a:r>
              <a:rPr lang="en-US" altLang="ja-JP" sz="2000" dirty="0" err="1" smtClean="0">
                <a:solidFill>
                  <a:srgbClr val="0000FF"/>
                </a:solidFill>
                <a:latin typeface="ヒラギノ明朝 Pro W6"/>
                <a:ea typeface="ヒラギノ明朝 Pro W6"/>
                <a:cs typeface="ヒラギノ明朝 Pro W6"/>
              </a:rPr>
              <a:t>keV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と高い。</a:t>
            </a:r>
            <a:r>
              <a:rPr lang="en-US" altLang="ja-JP" sz="2000" dirty="0">
                <a:latin typeface="ヒラギノ明朝 Pro W6"/>
                <a:ea typeface="ヒラギノ明朝 Pro W6"/>
                <a:cs typeface="ヒラギノ明朝 Pro W6"/>
              </a:rPr>
              <a:t/>
            </a:r>
            <a:br>
              <a:rPr lang="en-US" altLang="ja-JP" sz="2000" dirty="0">
                <a:latin typeface="ヒラギノ明朝 Pro W6"/>
                <a:ea typeface="ヒラギノ明朝 Pro W6"/>
                <a:cs typeface="ヒラギノ明朝 Pro W6"/>
              </a:rPr>
            </a:br>
            <a:r>
              <a:rPr lang="en-US" altLang="ja-JP" sz="2000" dirty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en-US" altLang="ja-JP" sz="2000" dirty="0" smtClean="0">
                <a:latin typeface="ヒラギノ明朝 Pro W6"/>
                <a:ea typeface="ヒラギノ明朝 Pro W6"/>
                <a:cs typeface="ヒラギノ明朝 Pro W6"/>
              </a:rPr>
              <a:t> 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やはり</a:t>
            </a:r>
            <a:r>
              <a:rPr lang="ja-JP" altLang="en-US" sz="2000" dirty="0" smtClean="0">
                <a:solidFill>
                  <a:srgbClr val="FF0000"/>
                </a:solidFill>
                <a:latin typeface="ヒラギノ明朝 Pro W6"/>
                <a:ea typeface="ヒラギノ明朝 Pro W6"/>
                <a:cs typeface="ヒラギノ明朝 Pro W6"/>
              </a:rPr>
              <a:t>強い磁場が示唆</a:t>
            </a:r>
            <a:r>
              <a:rPr lang="ja-JP" altLang="en-US" sz="2000" dirty="0" smtClean="0">
                <a:latin typeface="ヒラギノ明朝 Pro W6"/>
                <a:ea typeface="ヒラギノ明朝 Pro W6"/>
                <a:cs typeface="ヒラギノ明朝 Pro W6"/>
              </a:rPr>
              <a:t>される。</a:t>
            </a:r>
            <a:endParaRPr lang="en-US" altLang="ja-JP" sz="2200" dirty="0">
              <a:latin typeface="Times"/>
              <a:ea typeface="ヒラギノ明朝 Pro W6"/>
              <a:cs typeface="Times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34" y="5232399"/>
            <a:ext cx="4538133" cy="1066801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358941" y="3742263"/>
            <a:ext cx="2599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X Per  (LPP)</a:t>
            </a:r>
            <a:endParaRPr kumimoji="1" lang="ja-JP" altLang="en-US" sz="2800" dirty="0">
              <a:solidFill>
                <a:srgbClr val="0000FF"/>
              </a:solidFill>
              <a:latin typeface="Times"/>
              <a:ea typeface="ヒラギノ丸ゴ Pro W4"/>
              <a:cs typeface="Times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47841" y="1217231"/>
            <a:ext cx="3243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 smtClean="0">
                <a:solidFill>
                  <a:srgbClr val="0000FF"/>
                </a:solidFill>
                <a:latin typeface="Times"/>
                <a:ea typeface="ヒラギノ丸ゴ Pro W4"/>
                <a:cs typeface="Times"/>
              </a:rPr>
              <a:t>4U 0114+65(LPP)</a:t>
            </a:r>
            <a:endParaRPr kumimoji="1" lang="ja-JP" altLang="en-US" sz="2800" dirty="0">
              <a:solidFill>
                <a:srgbClr val="0000FF"/>
              </a:solidFill>
              <a:latin typeface="Times"/>
              <a:ea typeface="ヒラギノ丸ゴ Pro W4"/>
              <a:cs typeface="Time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770033" y="5114911"/>
            <a:ext cx="23452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i="1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T</a:t>
            </a:r>
            <a:r>
              <a:rPr lang="en-US" altLang="ja-JP" sz="2000" baseline="-250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2</a:t>
            </a:r>
            <a:r>
              <a:rPr lang="en-US" altLang="ja-JP" sz="20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=12.3±0.3 </a:t>
            </a:r>
            <a:r>
              <a:rPr kumimoji="1" lang="en-US" altLang="ja-JP" sz="2000" dirty="0" err="1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keV</a:t>
            </a:r>
            <a:endParaRPr kumimoji="1" lang="ja-JP" altLang="en-US" sz="2000" baseline="30000" dirty="0">
              <a:solidFill>
                <a:srgbClr val="C1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956734" y="5319259"/>
            <a:ext cx="322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rgbClr val="008000"/>
                </a:solidFill>
                <a:latin typeface="ヒラギノ明朝 Pro W6"/>
                <a:ea typeface="ヒラギノ明朝 Pro W6"/>
                <a:cs typeface="ヒラギノ明朝 Pro W6"/>
              </a:rPr>
              <a:t>個々のパルスが見える</a:t>
            </a:r>
            <a:endParaRPr kumimoji="1" lang="ja-JP" altLang="en-US" sz="2000" dirty="0">
              <a:solidFill>
                <a:srgbClr val="008000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15465" y="5884326"/>
            <a:ext cx="3860801" cy="50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260"/>
              </a:lnSpc>
              <a:spcBef>
                <a:spcPts val="600"/>
              </a:spcBef>
              <a:buAutoNum type="arabicPlain"/>
            </a:pPr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　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2      5   10  20     50</a:t>
            </a:r>
            <a:r>
              <a:rPr lang="en-US" altLang="ja-JP" dirty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100</a:t>
            </a:r>
          </a:p>
          <a:p>
            <a:pPr>
              <a:lnSpc>
                <a:spcPts val="1160"/>
              </a:lnSpc>
              <a:spcBef>
                <a:spcPts val="600"/>
              </a:spcBef>
            </a:pPr>
            <a:r>
              <a:rPr lang="ja-JP" altLang="ja-JP" dirty="0" smtClean="0">
                <a:latin typeface="ヒラギノ明朝 ProN W6"/>
                <a:ea typeface="ヒラギノ明朝 ProN W6"/>
                <a:cs typeface="ヒラギノ明朝 ProN W6"/>
              </a:rPr>
              <a:t>　</a:t>
            </a:r>
            <a:r>
              <a:rPr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　　　</a:t>
            </a:r>
            <a:r>
              <a:rPr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 Energy (</a:t>
            </a:r>
            <a:r>
              <a:rPr lang="en-US" altLang="ja-JP" dirty="0" err="1" smtClean="0">
                <a:latin typeface="ヒラギノ明朝 ProN W6"/>
                <a:ea typeface="ヒラギノ明朝 ProN W6"/>
                <a:cs typeface="ヒラギノ明朝 ProN W6"/>
              </a:rPr>
              <a:t>keV</a:t>
            </a:r>
            <a:r>
              <a:rPr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)</a:t>
            </a:r>
            <a:endParaRPr kumimoji="1" lang="ja-JP" altLang="en-US" dirty="0">
              <a:latin typeface="ヒラギノ明朝 ProN W6"/>
              <a:ea typeface="ヒラギノ明朝 ProN W6"/>
              <a:cs typeface="ヒラギノ明朝 ProN W6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109632" y="3376743"/>
            <a:ext cx="3860801" cy="273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1260"/>
              </a:lnSpc>
              <a:spcBef>
                <a:spcPts val="600"/>
              </a:spcBef>
              <a:buAutoNum type="arabicPlain"/>
            </a:pPr>
            <a:r>
              <a:rPr kumimoji="1" lang="ja-JP" altLang="en-US" dirty="0" smtClean="0">
                <a:latin typeface="ヒラギノ明朝 ProN W6"/>
                <a:ea typeface="ヒラギノ明朝 ProN W6"/>
                <a:cs typeface="ヒラギノ明朝 ProN W6"/>
              </a:rPr>
              <a:t>　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2       5   10   20     50</a:t>
            </a:r>
            <a:r>
              <a:rPr lang="en-US" altLang="ja-JP" dirty="0">
                <a:latin typeface="ヒラギノ明朝 ProN W6"/>
                <a:ea typeface="ヒラギノ明朝 ProN W6"/>
                <a:cs typeface="ヒラギノ明朝 ProN W6"/>
              </a:rPr>
              <a:t> </a:t>
            </a:r>
            <a:r>
              <a:rPr kumimoji="1" lang="en-US" altLang="ja-JP" dirty="0" smtClean="0">
                <a:latin typeface="ヒラギノ明朝 ProN W6"/>
                <a:ea typeface="ヒラギノ明朝 ProN W6"/>
                <a:cs typeface="ヒラギノ明朝 ProN W6"/>
              </a:rPr>
              <a:t>100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06541" y="863600"/>
            <a:ext cx="3334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>
                <a:latin typeface="ヒラギノ明朝 ProN W6"/>
                <a:ea typeface="ヒラギノ明朝 ProN W6"/>
                <a:cs typeface="ヒラギノ明朝 ProN W6"/>
              </a:rPr>
              <a:t>「すざく」スペクトル</a:t>
            </a:r>
            <a:endParaRPr kumimoji="1" lang="ja-JP" altLang="en-US" sz="2400" dirty="0">
              <a:latin typeface="ヒラギノ明朝 ProN W6"/>
              <a:ea typeface="ヒラギノ明朝 ProN W6"/>
              <a:cs typeface="ヒラギノ明朝 ProN W6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83119" y="2923418"/>
            <a:ext cx="2256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Sasano</a:t>
            </a:r>
            <a:r>
              <a:rPr kumimoji="1" lang="en-US" altLang="ja-JP" sz="2000" dirty="0" smtClean="0">
                <a:solidFill>
                  <a:srgbClr val="C100FF"/>
                </a:solidFill>
                <a:latin typeface="ヒラギノ明朝 Pro W6"/>
                <a:ea typeface="ヒラギノ明朝 Pro W6"/>
                <a:cs typeface="ヒラギノ明朝 Pro W6"/>
              </a:rPr>
              <a:t> (2015)</a:t>
            </a:r>
            <a:endParaRPr kumimoji="1" lang="ja-JP" altLang="en-US" sz="2000" dirty="0">
              <a:solidFill>
                <a:srgbClr val="C100FF"/>
              </a:solidFill>
              <a:latin typeface="ヒラギノ明朝 Pro W6"/>
              <a:ea typeface="ヒラギノ明朝 Pro W6"/>
              <a:cs typeface="ヒラギノ明朝 Pro W6"/>
            </a:endParaRPr>
          </a:p>
        </p:txBody>
      </p:sp>
    </p:spTree>
    <p:extLst>
      <p:ext uri="{BB962C8B-B14F-4D97-AF65-F5344CB8AC3E}">
        <p14:creationId xmlns:p14="http://schemas.microsoft.com/office/powerpoint/2010/main" val="161989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7679</TotalTime>
  <Words>1411</Words>
  <Application>Microsoft Macintosh PowerPoint</Application>
  <PresentationFormat>画面に合わせる (4:3)</PresentationFormat>
  <Paragraphs>208</Paragraphs>
  <Slides>12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3" baseType="lpstr">
      <vt:lpstr>ホワイト</vt:lpstr>
      <vt:lpstr>マグネター級の強磁場を もつＸ線連星パルサー： X Perseiと4U 0114+65</vt:lpstr>
      <vt:lpstr>1. 非降着型NSの磁場</vt:lpstr>
      <vt:lpstr>1. 非降着型NSの磁場</vt:lpstr>
      <vt:lpstr>2.  NSのP-Bダイアグラム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7. 極端なLPP: 4U 0114+65</vt:lpstr>
      <vt:lpstr>PowerPoint プレゼンテーション</vt:lpstr>
      <vt:lpstr>PowerPoint プレゼンテーション</vt:lpstr>
      <vt:lpstr>PowerPoint プレゼンテーション</vt:lpstr>
    </vt:vector>
  </TitlesOfParts>
  <Company>東京大学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牧島 一夫</dc:creator>
  <cp:lastModifiedBy>牧島 一夫</cp:lastModifiedBy>
  <cp:revision>235</cp:revision>
  <dcterms:created xsi:type="dcterms:W3CDTF">2017-03-09T12:13:08Z</dcterms:created>
  <dcterms:modified xsi:type="dcterms:W3CDTF">2017-11-23T09:09:26Z</dcterms:modified>
</cp:coreProperties>
</file>