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4" r:id="rId3"/>
    <p:sldId id="272" r:id="rId4"/>
    <p:sldId id="258" r:id="rId5"/>
    <p:sldId id="259" r:id="rId6"/>
    <p:sldId id="260" r:id="rId7"/>
    <p:sldId id="271" r:id="rId8"/>
    <p:sldId id="267" r:id="rId9"/>
    <p:sldId id="268" r:id="rId10"/>
    <p:sldId id="273" r:id="rId11"/>
    <p:sldId id="265" r:id="rId1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A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8"/>
    <p:restoredTop sz="94574"/>
  </p:normalViewPr>
  <p:slideViewPr>
    <p:cSldViewPr>
      <p:cViewPr>
        <p:scale>
          <a:sx n="156" d="100"/>
          <a:sy n="156" d="100"/>
        </p:scale>
        <p:origin x="1328" y="4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23AA5-3F38-CD46-8763-2CD678C09A17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E23A6-EE26-4F45-A9D0-14B6EC706A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583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E23A6-EE26-4F45-A9D0-14B6EC706A2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51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700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8401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410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976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71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409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452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777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68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4166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26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17988-974D-456B-980E-74485368D50B}" type="datetimeFigureOut">
              <a:rPr kumimoji="1" lang="ja-JP" altLang="en-US" smtClean="0"/>
              <a:t>2017/11/23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C72DC-85C0-480A-AD6C-C9939A73CF6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0120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Relationship Id="rId3" Type="http://schemas.openxmlformats.org/officeDocument/2006/relationships/image" Target="../media/image11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9212" y="2758814"/>
            <a:ext cx="7841220" cy="1470025"/>
          </a:xfrm>
        </p:spPr>
        <p:txBody>
          <a:bodyPr>
            <a:normAutofit/>
          </a:bodyPr>
          <a:lstStyle/>
          <a:p>
            <a:r>
              <a:rPr kumimoji="1" lang="ja-JP" altLang="en-US" smtClean="0"/>
              <a:t>位置</a:t>
            </a:r>
            <a:r>
              <a:rPr lang="ja-JP" altLang="en-US" smtClean="0"/>
              <a:t>天文</a:t>
            </a:r>
            <a:r>
              <a:rPr kumimoji="1" lang="ja-JP" altLang="en-US" smtClean="0"/>
              <a:t>観測</a:t>
            </a:r>
            <a:r>
              <a:rPr kumimoji="1" lang="ja-JP" altLang="en-US" dirty="0" smtClean="0"/>
              <a:t>衛星</a:t>
            </a:r>
            <a:r>
              <a:rPr kumimoji="1" lang="en-US" altLang="ja-JP" dirty="0" smtClean="0"/>
              <a:t>Gaia</a:t>
            </a:r>
            <a:r>
              <a:rPr lang="ja-JP" altLang="en-US" dirty="0" smtClean="0"/>
              <a:t>を用いた中性子星探査</a:t>
            </a:r>
            <a:endParaRPr kumimoji="1" lang="ja-JP" altLang="en-US" dirty="0"/>
          </a:p>
        </p:txBody>
      </p:sp>
      <p:pic>
        <p:nvPicPr>
          <p:cNvPr id="4" name="Picture 2" descr="http://blogs.esa.int/gaia/files/2013/07/Gaia_mapping_the_stars_of_the_Milky_W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2" y="235096"/>
            <a:ext cx="347296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619211" y="244063"/>
            <a:ext cx="171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Gaia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衛星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(ESA)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940043" y="2251320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©</a:t>
            </a:r>
            <a:r>
              <a:rPr lang="en-US" altLang="ja-JP" sz="1600" i="1" dirty="0" smtClean="0">
                <a:solidFill>
                  <a:schemeClr val="bg1"/>
                </a:solidFill>
              </a:rPr>
              <a:t>ESA/ATG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25260" y="6211669"/>
            <a:ext cx="5904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～中性子星の観測と理論～研究活性化ワークショップ </a:t>
            </a:r>
            <a:r>
              <a:rPr lang="en-US" altLang="ja-JP" dirty="0" smtClean="0"/>
              <a:t>2017</a:t>
            </a:r>
          </a:p>
          <a:p>
            <a:pPr algn="ctr"/>
            <a:r>
              <a:rPr kumimoji="1" lang="en-US" altLang="ja-JP" dirty="0" smtClean="0"/>
              <a:t>@</a:t>
            </a:r>
            <a:r>
              <a:rPr kumimoji="1" lang="ja-JP" altLang="en-US" dirty="0" smtClean="0"/>
              <a:t>国立天文台　</a:t>
            </a:r>
            <a:r>
              <a:rPr kumimoji="1" lang="en-US" altLang="ja-JP" dirty="0" smtClean="0"/>
              <a:t>2017/11/23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121535" y="4869160"/>
            <a:ext cx="48558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dirty="0" smtClean="0"/>
              <a:t>山口正輝</a:t>
            </a:r>
            <a:endParaRPr kumimoji="1" lang="en-US" altLang="ja-JP" sz="3200" dirty="0" smtClean="0"/>
          </a:p>
          <a:p>
            <a:pPr algn="ctr"/>
            <a:r>
              <a:rPr lang="ja-JP" altLang="en-US" sz="2400" dirty="0"/>
              <a:t>東京</a:t>
            </a:r>
            <a:r>
              <a:rPr lang="ja-JP" altLang="en-US" sz="2400" dirty="0" smtClean="0"/>
              <a:t>大学　天文学教育研究センター</a:t>
            </a:r>
            <a:endParaRPr kumimoji="1" lang="ja-JP" altLang="en-US" sz="24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63688" y="4293096"/>
            <a:ext cx="5943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(Ref. MSY, N. </a:t>
            </a:r>
            <a:r>
              <a:rPr lang="en-US" altLang="ja-JP" dirty="0" err="1" smtClean="0"/>
              <a:t>Kawanaka</a:t>
            </a:r>
            <a:r>
              <a:rPr lang="en-US" altLang="ja-JP" dirty="0" smtClean="0"/>
              <a:t>, T. </a:t>
            </a:r>
            <a:r>
              <a:rPr lang="en-US" altLang="ja-JP" dirty="0" err="1" smtClean="0"/>
              <a:t>Bulik</a:t>
            </a:r>
            <a:r>
              <a:rPr lang="en-US" altLang="ja-JP" dirty="0" smtClean="0"/>
              <a:t>, &amp; T. </a:t>
            </a:r>
            <a:r>
              <a:rPr lang="en-US" altLang="ja-JP" dirty="0" err="1" smtClean="0"/>
              <a:t>Piran</a:t>
            </a:r>
            <a:r>
              <a:rPr lang="en-US" altLang="ja-JP" dirty="0" smtClean="0"/>
              <a:t>, arXiv:1710.09839)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35096"/>
            <a:ext cx="3240360" cy="229093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6840252" y="2194210"/>
            <a:ext cx="1728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©</a:t>
            </a:r>
            <a:r>
              <a:rPr lang="en-US" altLang="ja-JP" sz="1600" i="1" dirty="0" smtClean="0">
                <a:solidFill>
                  <a:schemeClr val="bg1"/>
                </a:solidFill>
              </a:rPr>
              <a:t>ESO/L. </a:t>
            </a:r>
            <a:r>
              <a:rPr lang="en-US" altLang="ja-JP" sz="1600" i="1" dirty="0" err="1" smtClean="0">
                <a:solidFill>
                  <a:schemeClr val="bg1"/>
                </a:solidFill>
              </a:rPr>
              <a:t>Calçada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タイトル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>
                <a:latin typeface="+mj-ea"/>
              </a:rPr>
              <a:t>計算結果</a:t>
            </a:r>
            <a:endParaRPr dirty="0">
              <a:latin typeface="+mj-ea"/>
            </a:endParaRPr>
          </a:p>
        </p:txBody>
      </p:sp>
      <p:sp>
        <p:nvSpPr>
          <p:cNvPr id="176" name="コンテンツ プレースホルダー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 smtClean="0"/>
              <a:t>13000</a:t>
            </a:r>
            <a:r>
              <a:rPr lang="ja-JP" altLang="en-US" dirty="0" smtClean="0">
                <a:latin typeface="+mn-lt"/>
                <a:ea typeface="+mn-ea"/>
                <a:cs typeface="+mn-cs"/>
                <a:sym typeface="Helvetica"/>
              </a:rPr>
              <a:t>個程度</a:t>
            </a:r>
            <a:endParaRPr lang="en-US" altLang="ja-JP" dirty="0" smtClean="0">
              <a:sym typeface="Helvetica"/>
            </a:endParaRPr>
          </a:p>
          <a:p>
            <a:endParaRPr lang="en-US" altLang="ja-JP" dirty="0" smtClean="0"/>
          </a:p>
          <a:p>
            <a:r>
              <a:rPr lang="ja-JP" altLang="en-US" dirty="0" smtClean="0"/>
              <a:t>大雑把な見積もり</a:t>
            </a:r>
            <a:endParaRPr dirty="0" smtClean="0"/>
          </a:p>
          <a:p>
            <a:pPr marL="800100" lvl="1" indent="-342900"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dirty="0" smtClean="0"/>
              <a:t>SFR*</a:t>
            </a:r>
            <a:r>
              <a:rPr lang="ja-JP" altLang="en-US" dirty="0" smtClean="0"/>
              <a:t>連星率</a:t>
            </a:r>
            <a:r>
              <a:rPr dirty="0" smtClean="0"/>
              <a:t>*</a:t>
            </a:r>
            <a:r>
              <a:rPr lang="ja-JP" altLang="en-US" dirty="0" smtClean="0"/>
              <a:t>寿命</a:t>
            </a:r>
            <a:r>
              <a:rPr dirty="0" smtClean="0"/>
              <a:t>/</a:t>
            </a:r>
            <a:r>
              <a:rPr lang="ja-JP" altLang="en-US" dirty="0" smtClean="0"/>
              <a:t>質量</a:t>
            </a:r>
            <a:r>
              <a:rPr dirty="0" smtClean="0"/>
              <a:t>~10</a:t>
            </a:r>
            <a:r>
              <a:rPr baseline="31999" dirty="0" smtClean="0"/>
              <a:t>6</a:t>
            </a:r>
            <a:endParaRPr baseline="31999" dirty="0"/>
          </a:p>
          <a:p>
            <a:pPr marL="1257300" lvl="2" indent="-342900">
              <a:defRPr sz="2600">
                <a:latin typeface="+mn-lt"/>
                <a:ea typeface="+mn-ea"/>
                <a:cs typeface="+mn-cs"/>
                <a:sym typeface="Helvetica"/>
              </a:defRPr>
            </a:pPr>
            <a:r>
              <a:rPr lang="ja-JP" altLang="en-US" dirty="0" smtClean="0"/>
              <a:t>伴星質量</a:t>
            </a:r>
            <a:r>
              <a:rPr dirty="0" smtClean="0"/>
              <a:t>10M</a:t>
            </a:r>
            <a:r>
              <a:rPr lang="ja-JP" altLang="en-US" dirty="0" smtClean="0"/>
              <a:t>が支配的と仮定</a:t>
            </a:r>
            <a:endParaRPr dirty="0"/>
          </a:p>
          <a:p>
            <a:pPr marL="735806" lvl="1" indent="-278606"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ja-JP" altLang="en-US" dirty="0" smtClean="0"/>
              <a:t>だいたい</a:t>
            </a:r>
            <a:r>
              <a:rPr dirty="0" smtClean="0"/>
              <a:t>5kpc</a:t>
            </a:r>
            <a:r>
              <a:rPr lang="ja-JP" altLang="en-US" dirty="0" smtClean="0"/>
              <a:t>以内</a:t>
            </a:r>
            <a:r>
              <a:rPr dirty="0" smtClean="0"/>
              <a:t>→</a:t>
            </a:r>
            <a:r>
              <a:rPr dirty="0"/>
              <a:t>~10</a:t>
            </a:r>
            <a:r>
              <a:rPr baseline="31999" dirty="0"/>
              <a:t>5</a:t>
            </a:r>
          </a:p>
          <a:p>
            <a:pPr marL="735806" lvl="1" indent="-278606"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ja-JP" altLang="en-US" dirty="0" smtClean="0"/>
              <a:t>軌道長半径の制限</a:t>
            </a:r>
            <a:r>
              <a:rPr dirty="0" smtClean="0"/>
              <a:t>→</a:t>
            </a:r>
            <a:r>
              <a:rPr dirty="0"/>
              <a:t>~</a:t>
            </a:r>
            <a:r>
              <a:rPr dirty="0" smtClean="0"/>
              <a:t>10</a:t>
            </a:r>
            <a:r>
              <a:rPr baseline="31999" dirty="0" smtClean="0"/>
              <a:t>4</a:t>
            </a:r>
            <a:endParaRPr lang="en-US" baseline="31999" dirty="0"/>
          </a:p>
        </p:txBody>
      </p:sp>
    </p:spTree>
    <p:extLst>
      <p:ext uri="{BB962C8B-B14F-4D97-AF65-F5344CB8AC3E}">
        <p14:creationId xmlns:p14="http://schemas.microsoft.com/office/powerpoint/2010/main" val="10474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結論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152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Gaia</a:t>
            </a:r>
            <a:r>
              <a:rPr kumimoji="1" lang="ja-JP" altLang="en-US" dirty="0" smtClean="0"/>
              <a:t>で見つかる</a:t>
            </a:r>
            <a:r>
              <a:rPr kumimoji="1" lang="en-US" altLang="ja-JP" dirty="0" smtClean="0"/>
              <a:t>NS</a:t>
            </a:r>
            <a:r>
              <a:rPr kumimoji="1" lang="ja-JP" altLang="en-US" dirty="0" smtClean="0"/>
              <a:t>の数を推定</a:t>
            </a:r>
            <a:endParaRPr lang="en-US" altLang="ja-JP" dirty="0" smtClean="0"/>
          </a:p>
          <a:p>
            <a:pPr marL="457200" lvl="1" indent="0">
              <a:buNone/>
            </a:pPr>
            <a:r>
              <a:rPr kumimoji="1" lang="ja-JP" altLang="en-US" dirty="0" smtClean="0"/>
              <a:t>→</a:t>
            </a:r>
            <a:r>
              <a:rPr kumimoji="1" lang="en-US" altLang="ja-JP" dirty="0" smtClean="0">
                <a:solidFill>
                  <a:srgbClr val="FF0000"/>
                </a:solidFill>
              </a:rPr>
              <a:t>~</a:t>
            </a:r>
            <a:r>
              <a:rPr lang="en-US" altLang="ja-JP" dirty="0" smtClean="0">
                <a:solidFill>
                  <a:srgbClr val="FF0000"/>
                </a:solidFill>
              </a:rPr>
              <a:t>10</a:t>
            </a:r>
            <a:r>
              <a:rPr lang="en-US" altLang="ja-JP" baseline="30000" dirty="0" smtClean="0">
                <a:solidFill>
                  <a:srgbClr val="FF0000"/>
                </a:solidFill>
              </a:rPr>
              <a:t>4</a:t>
            </a:r>
            <a:r>
              <a:rPr kumimoji="1" lang="ja-JP" altLang="en-US" dirty="0" smtClean="0">
                <a:solidFill>
                  <a:srgbClr val="FF0000"/>
                </a:solidFill>
              </a:rPr>
              <a:t>個</a:t>
            </a:r>
            <a:r>
              <a:rPr kumimoji="1" lang="ja-JP" altLang="en-US" dirty="0" smtClean="0"/>
              <a:t>見つかる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lang="ja-JP" altLang="en-US" dirty="0" smtClean="0"/>
              <a:t>もしこれくらいの数見つかると何が面白いのか？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光らない</a:t>
            </a:r>
            <a:r>
              <a:rPr lang="en-US" altLang="ja-JP" dirty="0" smtClean="0"/>
              <a:t>(</a:t>
            </a:r>
            <a:r>
              <a:rPr lang="ja-JP" altLang="en-US" dirty="0" smtClean="0"/>
              <a:t>古い</a:t>
            </a:r>
            <a:r>
              <a:rPr lang="en-US" altLang="ja-JP" dirty="0" smtClean="0"/>
              <a:t>)</a:t>
            </a:r>
            <a:r>
              <a:rPr lang="ja-JP" altLang="en-US" dirty="0" smtClean="0"/>
              <a:t>中性子星の</a:t>
            </a:r>
            <a:r>
              <a:rPr lang="en-US" altLang="ja-JP" dirty="0" smtClean="0"/>
              <a:t>population</a:t>
            </a:r>
            <a:r>
              <a:rPr lang="ja-JP" altLang="en-US" dirty="0" smtClean="0"/>
              <a:t>がわかる</a:t>
            </a:r>
            <a:endParaRPr lang="en-US" altLang="ja-JP" dirty="0"/>
          </a:p>
          <a:p>
            <a:pPr lvl="1"/>
            <a:r>
              <a:rPr lang="ja-JP" altLang="en-US" dirty="0" smtClean="0"/>
              <a:t>より信頼できる質量分布</a:t>
            </a:r>
            <a:r>
              <a:rPr lang="ja-JP" altLang="en-US" dirty="0" smtClean="0"/>
              <a:t>？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Low mass NS</a:t>
            </a:r>
            <a:r>
              <a:rPr lang="ja-JP" altLang="en-US" dirty="0" smtClean="0"/>
              <a:t>の候補</a:t>
            </a:r>
            <a:r>
              <a:rPr lang="en-US" altLang="ja-JP" dirty="0" smtClean="0"/>
              <a:t>? </a:t>
            </a:r>
            <a:r>
              <a:rPr lang="en-US" altLang="ja-JP" sz="2400" dirty="0" smtClean="0"/>
              <a:t>(cf. </a:t>
            </a:r>
            <a:r>
              <a:rPr lang="ja-JP" altLang="en-US" sz="2400" dirty="0" smtClean="0"/>
              <a:t>諏訪さんトーク；</a:t>
            </a:r>
            <a:r>
              <a:rPr lang="en-US" altLang="ja-JP" sz="2400" dirty="0" smtClean="0"/>
              <a:t>WD</a:t>
            </a:r>
            <a:r>
              <a:rPr lang="ja-JP" altLang="en-US" sz="2400" dirty="0" smtClean="0"/>
              <a:t>は棄却できない</a:t>
            </a:r>
            <a:r>
              <a:rPr lang="en-US" altLang="ja-JP" sz="2400" dirty="0" smtClean="0"/>
              <a:t>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0292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このトークの趣旨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17638"/>
            <a:ext cx="8229600" cy="3315693"/>
          </a:xfrm>
        </p:spPr>
      </p:pic>
      <p:cxnSp>
        <p:nvCxnSpPr>
          <p:cNvPr id="6" name="直線コネクタ 5"/>
          <p:cNvCxnSpPr/>
          <p:nvPr/>
        </p:nvCxnSpPr>
        <p:spPr>
          <a:xfrm>
            <a:off x="1331640" y="3645024"/>
            <a:ext cx="43204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323528" y="5089719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smtClean="0"/>
              <a:t>「新た</a:t>
            </a:r>
            <a:r>
              <a:rPr kumimoji="1" lang="ja-JP" altLang="en-US" sz="2800" dirty="0" smtClean="0"/>
              <a:t>な</a:t>
            </a:r>
            <a:r>
              <a:rPr kumimoji="1" lang="ja-JP" altLang="en-US" sz="2800" smtClean="0"/>
              <a:t>観測データ」</a:t>
            </a:r>
            <a:endParaRPr kumimoji="1" lang="ja-JP" altLang="en-US" sz="2800" dirty="0"/>
          </a:p>
        </p:txBody>
      </p:sp>
      <p:grpSp>
        <p:nvGrpSpPr>
          <p:cNvPr id="10" name="図形グループ 9"/>
          <p:cNvGrpSpPr/>
          <p:nvPr/>
        </p:nvGrpSpPr>
        <p:grpSpPr>
          <a:xfrm>
            <a:off x="3565121" y="5085184"/>
            <a:ext cx="5257777" cy="461665"/>
            <a:chOff x="3565121" y="5085184"/>
            <a:chExt cx="5257777" cy="461665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3995936" y="5085184"/>
              <a:ext cx="48269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Gaia</a:t>
              </a:r>
              <a:r>
                <a:rPr kumimoji="1" lang="ja-JP" altLang="en-US" sz="2400" dirty="0" smtClean="0"/>
                <a:t>で得られる位置天文観測データ</a:t>
              </a:r>
              <a:endParaRPr kumimoji="1" lang="ja-JP" altLang="en-US" sz="2400" dirty="0"/>
            </a:p>
          </p:txBody>
        </p:sp>
        <p:sp>
          <p:nvSpPr>
            <p:cNvPr id="9" name="右矢印 8"/>
            <p:cNvSpPr/>
            <p:nvPr/>
          </p:nvSpPr>
          <p:spPr>
            <a:xfrm>
              <a:off x="3565121" y="5191834"/>
              <a:ext cx="430815" cy="2823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323527" y="6146140"/>
            <a:ext cx="2153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smtClean="0"/>
              <a:t>「サイエンス」</a:t>
            </a:r>
            <a:endParaRPr kumimoji="1" lang="ja-JP" altLang="en-US" sz="2800" dirty="0"/>
          </a:p>
        </p:txBody>
      </p:sp>
      <p:grpSp>
        <p:nvGrpSpPr>
          <p:cNvPr id="12" name="図形グループ 11"/>
          <p:cNvGrpSpPr/>
          <p:nvPr/>
        </p:nvGrpSpPr>
        <p:grpSpPr>
          <a:xfrm>
            <a:off x="3565121" y="5558469"/>
            <a:ext cx="5503037" cy="461665"/>
            <a:chOff x="3565121" y="5085184"/>
            <a:chExt cx="5503037" cy="461665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3995936" y="5085184"/>
              <a:ext cx="50722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 smtClean="0"/>
                <a:t>新たな中性子星がたくさん見つかる？</a:t>
              </a:r>
              <a:endParaRPr kumimoji="1" lang="ja-JP" altLang="en-US" sz="2400" dirty="0"/>
            </a:p>
          </p:txBody>
        </p:sp>
        <p:sp>
          <p:nvSpPr>
            <p:cNvPr id="14" name="右矢印 13"/>
            <p:cNvSpPr/>
            <p:nvPr/>
          </p:nvSpPr>
          <p:spPr>
            <a:xfrm>
              <a:off x="3565121" y="5191834"/>
              <a:ext cx="430815" cy="2823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2987824" y="6072314"/>
            <a:ext cx="4355115" cy="646331"/>
            <a:chOff x="3421105" y="4980581"/>
            <a:chExt cx="4355115" cy="646331"/>
          </a:xfrm>
        </p:grpSpPr>
        <p:sp>
          <p:nvSpPr>
            <p:cNvPr id="16" name="テキスト ボックス 15"/>
            <p:cNvSpPr txBox="1"/>
            <p:nvPr/>
          </p:nvSpPr>
          <p:spPr>
            <a:xfrm>
              <a:off x="3944722" y="4980581"/>
              <a:ext cx="3831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>
                  <a:solidFill>
                    <a:srgbClr val="FF0000"/>
                  </a:solidFill>
                </a:rPr>
                <a:t>アイディア次第で</a:t>
              </a:r>
              <a:r>
                <a:rPr kumimoji="1" lang="ja-JP" altLang="en-US" sz="3600" dirty="0" smtClean="0">
                  <a:solidFill>
                    <a:srgbClr val="FF0000"/>
                  </a:solidFill>
                </a:rPr>
                <a:t>∞</a:t>
              </a:r>
              <a:r>
                <a:rPr kumimoji="1" lang="en-US" altLang="ja-JP" sz="3200" dirty="0" smtClean="0">
                  <a:solidFill>
                    <a:srgbClr val="FF0000"/>
                  </a:solidFill>
                </a:rPr>
                <a:t>!?</a:t>
              </a:r>
              <a:endParaRPr kumimoji="1" lang="ja-JP" alt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7" name="右矢印 16"/>
            <p:cNvSpPr/>
            <p:nvPr/>
          </p:nvSpPr>
          <p:spPr>
            <a:xfrm>
              <a:off x="3421105" y="5122022"/>
              <a:ext cx="430815" cy="38900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6554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563072" cy="1143000"/>
          </a:xfrm>
        </p:spPr>
        <p:txBody>
          <a:bodyPr/>
          <a:lstStyle/>
          <a:p>
            <a:r>
              <a:rPr kumimoji="1" lang="en-US" altLang="ja-JP" dirty="0" smtClean="0"/>
              <a:t>Gaia</a:t>
            </a:r>
            <a:r>
              <a:rPr kumimoji="1" lang="ja-JP" altLang="en-US" dirty="0" smtClean="0"/>
              <a:t>とそのサイエンス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997152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Gaia</a:t>
            </a:r>
            <a:r>
              <a:rPr kumimoji="1" lang="ja-JP" altLang="en-US" dirty="0" smtClean="0"/>
              <a:t>ミッション概要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2013</a:t>
            </a:r>
            <a:r>
              <a:rPr lang="ja-JP" altLang="en-US" dirty="0" smtClean="0"/>
              <a:t>年打ち上げ、</a:t>
            </a:r>
            <a:r>
              <a:rPr lang="en-US" altLang="ja-JP" dirty="0" smtClean="0">
                <a:solidFill>
                  <a:srgbClr val="FF0000"/>
                </a:solidFill>
              </a:rPr>
              <a:t>5</a:t>
            </a:r>
            <a:r>
              <a:rPr lang="ja-JP" altLang="en-US" dirty="0" smtClean="0">
                <a:solidFill>
                  <a:srgbClr val="FF0000"/>
                </a:solidFill>
              </a:rPr>
              <a:t>年間</a:t>
            </a:r>
            <a:r>
              <a:rPr lang="ja-JP" altLang="en-US" dirty="0" smtClean="0"/>
              <a:t>観測、</a:t>
            </a:r>
            <a:r>
              <a:rPr lang="en-US" altLang="ja-JP" dirty="0" smtClean="0"/>
              <a:t>2022</a:t>
            </a:r>
            <a:r>
              <a:rPr lang="ja-JP" altLang="en-US" dirty="0" smtClean="0"/>
              <a:t>年最終カタログ</a:t>
            </a:r>
            <a:endParaRPr lang="en-US" altLang="ja-JP" dirty="0" smtClean="0"/>
          </a:p>
          <a:p>
            <a:pPr lvl="1"/>
            <a:r>
              <a:rPr lang="ja-JP" altLang="en-US" dirty="0" smtClean="0">
                <a:solidFill>
                  <a:srgbClr val="FF0000"/>
                </a:solidFill>
              </a:rPr>
              <a:t>全天</a:t>
            </a:r>
            <a:r>
              <a:rPr lang="ja-JP" altLang="en-US" dirty="0" smtClean="0"/>
              <a:t>サーベイ</a:t>
            </a:r>
            <a:r>
              <a:rPr lang="en-US" altLang="ja-JP" dirty="0" smtClean="0"/>
              <a:t>: 1</a:t>
            </a:r>
            <a:r>
              <a:rPr lang="ja-JP" altLang="en-US" dirty="0" smtClean="0"/>
              <a:t>天体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点源</a:t>
            </a:r>
            <a:r>
              <a:rPr lang="en-US" altLang="ja-JP" sz="2400" dirty="0" smtClean="0"/>
              <a:t>)</a:t>
            </a:r>
            <a:r>
              <a:rPr lang="ja-JP" altLang="en-US" dirty="0" smtClean="0"/>
              <a:t>平均</a:t>
            </a:r>
            <a:r>
              <a:rPr lang="en-US" altLang="ja-JP" dirty="0" smtClean="0"/>
              <a:t>70</a:t>
            </a:r>
            <a:r>
              <a:rPr lang="ja-JP" altLang="en-US" dirty="0" smtClean="0"/>
              <a:t>回観測</a:t>
            </a:r>
            <a:r>
              <a:rPr lang="en-US" altLang="ja-JP" sz="2400" dirty="0" smtClean="0"/>
              <a:t>(</a:t>
            </a:r>
            <a:r>
              <a:rPr lang="ja-JP" altLang="en-US" sz="2400" dirty="0" smtClean="0"/>
              <a:t>位置</a:t>
            </a:r>
            <a:r>
              <a:rPr lang="en-US" altLang="ja-JP" sz="2400" dirty="0" smtClean="0"/>
              <a:t>,</a:t>
            </a:r>
            <a:r>
              <a:rPr lang="ja-JP" altLang="en-US" sz="2400" dirty="0" smtClean="0"/>
              <a:t>測光</a:t>
            </a:r>
            <a:r>
              <a:rPr lang="en-US" altLang="ja-JP" sz="2400" dirty="0" smtClean="0"/>
              <a:t>,</a:t>
            </a:r>
            <a:r>
              <a:rPr lang="ja-JP" altLang="en-US" sz="2400" dirty="0" smtClean="0"/>
              <a:t>分光</a:t>
            </a:r>
            <a:r>
              <a:rPr lang="en-US" altLang="ja-JP" sz="2400" dirty="0" smtClean="0"/>
              <a:t>)</a:t>
            </a:r>
          </a:p>
          <a:p>
            <a:pPr lvl="1"/>
            <a:r>
              <a:rPr lang="en-US" altLang="ja-JP" dirty="0" smtClean="0"/>
              <a:t>G-band (0.3-1.0μm)</a:t>
            </a:r>
            <a:r>
              <a:rPr lang="ja-JP" altLang="en-US" dirty="0" smtClean="0"/>
              <a:t>、限界等級</a:t>
            </a:r>
            <a:r>
              <a:rPr lang="en-US" altLang="ja-JP" dirty="0" smtClean="0">
                <a:solidFill>
                  <a:srgbClr val="FF0000"/>
                </a:solidFill>
              </a:rPr>
              <a:t>20</a:t>
            </a:r>
            <a:r>
              <a:rPr lang="ja-JP" altLang="en-US" dirty="0" smtClean="0">
                <a:solidFill>
                  <a:srgbClr val="FF0000"/>
                </a:solidFill>
              </a:rPr>
              <a:t>等</a:t>
            </a:r>
            <a:r>
              <a:rPr lang="ja-JP" altLang="en-US" dirty="0" smtClean="0"/>
              <a:t>、</a:t>
            </a:r>
            <a:r>
              <a:rPr lang="en-US" altLang="ja-JP" dirty="0" smtClean="0"/>
              <a:t>10</a:t>
            </a:r>
            <a:r>
              <a:rPr lang="ja-JP" altLang="en-US" dirty="0" smtClean="0"/>
              <a:t>億</a:t>
            </a:r>
            <a:r>
              <a:rPr lang="ja-JP" altLang="en-US" dirty="0" smtClean="0"/>
              <a:t>個の星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位置決定精度：</a:t>
            </a:r>
            <a:r>
              <a:rPr lang="ja-JP" altLang="en-US" dirty="0" smtClean="0">
                <a:solidFill>
                  <a:srgbClr val="FF0000"/>
                </a:solidFill>
              </a:rPr>
              <a:t>最高</a:t>
            </a:r>
            <a:r>
              <a:rPr lang="en-US" altLang="ja-JP" dirty="0" smtClean="0">
                <a:solidFill>
                  <a:srgbClr val="FF0000"/>
                </a:solidFill>
              </a:rPr>
              <a:t>7μas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/>
              <a:t>(300μas@G=20)</a:t>
            </a:r>
            <a:endParaRPr lang="en-US" altLang="ja-JP" dirty="0"/>
          </a:p>
          <a:p>
            <a:r>
              <a:rPr kumimoji="1" lang="ja-JP" altLang="en-US" dirty="0" smtClean="0"/>
              <a:t>サイエンス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銀河系構造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星の進化、変光星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系外惑星探査</a:t>
            </a:r>
            <a:endParaRPr kumimoji="1" lang="en-US" altLang="ja-JP" dirty="0" smtClean="0"/>
          </a:p>
          <a:p>
            <a:pPr lvl="1"/>
            <a:r>
              <a:rPr lang="mr-IN" altLang="ja-JP" dirty="0" smtClean="0"/>
              <a:t>…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6804248" y="116632"/>
            <a:ext cx="2232248" cy="1648901"/>
            <a:chOff x="5563535" y="116632"/>
            <a:chExt cx="3472961" cy="2344423"/>
          </a:xfrm>
        </p:grpSpPr>
        <p:pic>
          <p:nvPicPr>
            <p:cNvPr id="4" name="Picture 2" descr="http://blogs.esa.int/gaia/files/2013/07/Gaia_mapping_the_stars_of_the_Milky_Way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3535" y="116632"/>
              <a:ext cx="3472961" cy="230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/>
            <p:cNvSpPr txBox="1"/>
            <p:nvPr/>
          </p:nvSpPr>
          <p:spPr>
            <a:xfrm>
              <a:off x="5635544" y="125599"/>
              <a:ext cx="1948791" cy="4376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chemeClr val="bg1"/>
                  </a:solidFill>
                </a:rPr>
                <a:t>Gaia</a:t>
              </a:r>
              <a:r>
                <a:rPr kumimoji="1" lang="ja-JP" altLang="en-US" sz="1400" dirty="0" smtClean="0">
                  <a:solidFill>
                    <a:schemeClr val="bg1"/>
                  </a:solidFill>
                </a:rPr>
                <a:t>衛星</a:t>
              </a:r>
              <a:r>
                <a:rPr kumimoji="1" lang="en-US" altLang="ja-JP" sz="1400" dirty="0" smtClean="0">
                  <a:solidFill>
                    <a:schemeClr val="bg1"/>
                  </a:solidFill>
                </a:rPr>
                <a:t>(ESA)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956376" y="2132856"/>
              <a:ext cx="1080120" cy="328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 smtClean="0">
                  <a:solidFill>
                    <a:schemeClr val="bg1"/>
                  </a:solidFill>
                </a:rPr>
                <a:t>©</a:t>
              </a:r>
              <a:r>
                <a:rPr lang="en-US" altLang="ja-JP" sz="900" i="1" dirty="0" smtClean="0">
                  <a:solidFill>
                    <a:schemeClr val="bg1"/>
                  </a:solidFill>
                </a:rPr>
                <a:t>ESA/ATG</a:t>
              </a:r>
              <a:endParaRPr kumimoji="1" lang="ja-JP" altLang="en-US" sz="9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図形グループ 10"/>
          <p:cNvGrpSpPr/>
          <p:nvPr/>
        </p:nvGrpSpPr>
        <p:grpSpPr>
          <a:xfrm>
            <a:off x="1753712" y="6043935"/>
            <a:ext cx="5338568" cy="769441"/>
            <a:chOff x="1753712" y="6043935"/>
            <a:chExt cx="5842624" cy="769441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1753712" y="6043935"/>
              <a:ext cx="53952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/>
                <a:t>X</a:t>
              </a:r>
              <a:r>
                <a:rPr lang="ja-JP" altLang="en-US" sz="2400" dirty="0" smtClean="0"/>
                <a:t>線連星・ガンマ線連星の高密度星同定</a:t>
              </a:r>
              <a:endParaRPr lang="en-US" altLang="ja-JP" sz="2400" dirty="0" smtClean="0"/>
            </a:p>
            <a:p>
              <a:r>
                <a:rPr lang="en-US" altLang="ja-JP" sz="2000" dirty="0" smtClean="0"/>
                <a:t>[</a:t>
              </a:r>
              <a:r>
                <a:rPr kumimoji="1" lang="en-US" altLang="ja-JP" sz="2000" dirty="0" smtClean="0"/>
                <a:t>MSY et al., arXiv:1711.07488 (MNRAS accepted)]</a:t>
              </a:r>
              <a:endParaRPr kumimoji="1" lang="ja-JP" altLang="en-US" sz="2000" dirty="0"/>
            </a:p>
          </p:txBody>
        </p:sp>
        <p:sp>
          <p:nvSpPr>
            <p:cNvPr id="10" name="大かっこ 9"/>
            <p:cNvSpPr/>
            <p:nvPr/>
          </p:nvSpPr>
          <p:spPr>
            <a:xfrm>
              <a:off x="1753712" y="6093296"/>
              <a:ext cx="5842624" cy="720080"/>
            </a:xfrm>
            <a:prstGeom prst="bracketPair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430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Gaia</a:t>
            </a:r>
            <a:r>
              <a:rPr kumimoji="1" lang="ja-JP" altLang="en-US" dirty="0" smtClean="0"/>
              <a:t>衛星による</a:t>
            </a:r>
            <a:r>
              <a:rPr lang="en-US" altLang="ja-JP" dirty="0" smtClean="0"/>
              <a:t>NS</a:t>
            </a:r>
            <a:r>
              <a:rPr kumimoji="1" lang="ja-JP" altLang="en-US" dirty="0" smtClean="0"/>
              <a:t>連星探査</a:t>
            </a:r>
            <a:endParaRPr kumimoji="1" lang="ja-JP" altLang="en-US" dirty="0"/>
          </a:p>
        </p:txBody>
      </p:sp>
      <p:pic>
        <p:nvPicPr>
          <p:cNvPr id="4" name="Picture 2" descr="http://blogs.esa.int/gaia/files/2013/07/Gaia_mapping_the_stars_of_the_Milky_W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144" y="1682637"/>
            <a:ext cx="347296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4941153" y="1691604"/>
            <a:ext cx="1711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Gaia</a:t>
            </a:r>
            <a:r>
              <a:rPr kumimoji="1" lang="ja-JP" altLang="en-US" sz="2000" dirty="0" smtClean="0">
                <a:solidFill>
                  <a:schemeClr val="bg1"/>
                </a:solidFill>
              </a:rPr>
              <a:t>衛星</a:t>
            </a:r>
            <a:r>
              <a:rPr kumimoji="1" lang="en-US" altLang="ja-JP" sz="2000" dirty="0" smtClean="0">
                <a:solidFill>
                  <a:schemeClr val="bg1"/>
                </a:solidFill>
              </a:rPr>
              <a:t>(ESA)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7261985" y="3698861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solidFill>
                  <a:schemeClr val="bg1"/>
                </a:solidFill>
              </a:rPr>
              <a:t>©</a:t>
            </a:r>
            <a:r>
              <a:rPr lang="en-US" altLang="ja-JP" sz="1600" i="1" dirty="0" smtClean="0">
                <a:solidFill>
                  <a:schemeClr val="bg1"/>
                </a:solidFill>
              </a:rPr>
              <a:t>ESA/ATG</a:t>
            </a:r>
            <a:endParaRPr kumimoji="1"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5455520" y="4122764"/>
            <a:ext cx="2700299" cy="152092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弧 7"/>
          <p:cNvSpPr/>
          <p:nvPr/>
        </p:nvSpPr>
        <p:spPr>
          <a:xfrm>
            <a:off x="16061066" y="4751598"/>
            <a:ext cx="659273" cy="664615"/>
          </a:xfrm>
          <a:prstGeom prst="arc">
            <a:avLst>
              <a:gd name="adj1" fmla="val 11890627"/>
              <a:gd name="adj2" fmla="val 11877408"/>
            </a:avLst>
          </a:prstGeom>
          <a:solidFill>
            <a:srgbClr val="FFFF00"/>
          </a:solidFill>
          <a:ln>
            <a:noFill/>
          </a:ln>
          <a:effectLst>
            <a:glow rad="127000">
              <a:srgbClr val="FFFF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17505156" y="4978997"/>
            <a:ext cx="210182" cy="2098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弧 9"/>
          <p:cNvSpPr/>
          <p:nvPr/>
        </p:nvSpPr>
        <p:spPr>
          <a:xfrm>
            <a:off x="15989860" y="4363510"/>
            <a:ext cx="1658414" cy="1169393"/>
          </a:xfrm>
          <a:prstGeom prst="arc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弧 10"/>
          <p:cNvSpPr/>
          <p:nvPr/>
        </p:nvSpPr>
        <p:spPr>
          <a:xfrm rot="10800000">
            <a:off x="16510814" y="4978997"/>
            <a:ext cx="829208" cy="437216"/>
          </a:xfrm>
          <a:prstGeom prst="arc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448357" y="413151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chemeClr val="bg1"/>
                </a:solidFill>
              </a:rPr>
              <a:t>天球面上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583275" y="517156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>
                <a:solidFill>
                  <a:schemeClr val="bg1"/>
                </a:solidFill>
              </a:rPr>
              <a:t>星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527491" y="5211638"/>
            <a:ext cx="48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BH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83568" y="1162555"/>
            <a:ext cx="3590055" cy="2529299"/>
          </a:xfrm>
          <a:prstGeom prst="rect">
            <a:avLst/>
          </a:prstGeom>
          <a:solidFill>
            <a:srgbClr val="0070C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kumimoji="1" lang="en-US" altLang="ja-JP" sz="2400" dirty="0" smtClean="0">
                <a:solidFill>
                  <a:schemeClr val="tx1"/>
                </a:solidFill>
              </a:rPr>
              <a:t>10</a:t>
            </a:r>
            <a:r>
              <a:rPr kumimoji="1" lang="ja-JP" altLang="en-US" sz="2400" dirty="0" smtClean="0">
                <a:solidFill>
                  <a:schemeClr val="tx1"/>
                </a:solidFill>
              </a:rPr>
              <a:t>億個の恒星をモニター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chemeClr val="tx1"/>
                </a:solidFill>
              </a:rPr>
              <a:t>数千万個の星の軌道運動</a:t>
            </a:r>
            <a:endParaRPr kumimoji="1" lang="en-US" altLang="ja-JP" sz="2400" dirty="0" smtClean="0">
              <a:solidFill>
                <a:schemeClr val="tx1"/>
              </a:solidFill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1272502" y="908720"/>
            <a:ext cx="2232248" cy="5549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/>
              <a:t>位置天文観測</a:t>
            </a:r>
            <a:endParaRPr kumimoji="1" lang="ja-JP" altLang="en-US" sz="2400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4415791" y="908720"/>
            <a:ext cx="4332673" cy="2736304"/>
            <a:chOff x="4415791" y="908720"/>
            <a:chExt cx="4332673" cy="2736304"/>
          </a:xfrm>
        </p:grpSpPr>
        <p:sp>
          <p:nvSpPr>
            <p:cNvPr id="16" name="正方形/長方形 15"/>
            <p:cNvSpPr/>
            <p:nvPr/>
          </p:nvSpPr>
          <p:spPr>
            <a:xfrm>
              <a:off x="5220522" y="1186206"/>
              <a:ext cx="3527942" cy="2458818"/>
            </a:xfrm>
            <a:prstGeom prst="rect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r"/>
              <a:r>
                <a:rPr lang="ja-JP" altLang="en-US" dirty="0" smtClean="0">
                  <a:solidFill>
                    <a:schemeClr val="tx1"/>
                  </a:solidFill>
                </a:rPr>
                <a:t>アストロメトリ</a:t>
              </a:r>
              <a:endParaRPr lang="en-US" altLang="ja-JP" dirty="0" smtClean="0">
                <a:solidFill>
                  <a:schemeClr val="tx1"/>
                </a:solidFill>
              </a:endParaRPr>
            </a:p>
            <a:p>
              <a:pPr algn="r"/>
              <a:r>
                <a:rPr kumimoji="1" lang="ja-JP" altLang="en-US" dirty="0">
                  <a:solidFill>
                    <a:schemeClr val="tx1"/>
                  </a:solidFill>
                </a:rPr>
                <a:t>単独</a:t>
              </a:r>
              <a:r>
                <a:rPr kumimoji="1" lang="ja-JP" altLang="en-US" dirty="0" smtClean="0">
                  <a:solidFill>
                    <a:schemeClr val="tx1"/>
                  </a:solidFill>
                </a:rPr>
                <a:t>ですべて</a:t>
              </a:r>
              <a:endParaRPr kumimoji="1" lang="en-US" altLang="ja-JP" dirty="0" smtClean="0">
                <a:solidFill>
                  <a:schemeClr val="tx1"/>
                </a:solidFill>
              </a:endParaRPr>
            </a:p>
            <a:p>
              <a:pPr algn="r"/>
              <a:r>
                <a:rPr lang="ja-JP" altLang="en-US" dirty="0">
                  <a:solidFill>
                    <a:schemeClr val="tx1"/>
                  </a:solidFill>
                </a:rPr>
                <a:t>独立</a:t>
              </a:r>
              <a:r>
                <a:rPr lang="ja-JP" altLang="en-US" dirty="0" smtClean="0">
                  <a:solidFill>
                    <a:schemeClr val="tx1"/>
                  </a:solidFill>
                </a:rPr>
                <a:t>に決まる</a:t>
              </a:r>
              <a:endParaRPr kumimoji="1" lang="ja-JP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右矢印 22"/>
            <p:cNvSpPr/>
            <p:nvPr/>
          </p:nvSpPr>
          <p:spPr>
            <a:xfrm>
              <a:off x="4415791" y="1892793"/>
              <a:ext cx="630231" cy="1116124"/>
            </a:xfrm>
            <a:prstGeom prst="rightArrow">
              <a:avLst/>
            </a:prstGeom>
            <a:gradFill flip="none" rotWithShape="1">
              <a:gsLst>
                <a:gs pos="0">
                  <a:srgbClr val="0070C0"/>
                </a:gs>
                <a:gs pos="100000">
                  <a:srgbClr val="00B05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4" name="Picture 2" descr="http://upload.wikimedia.org/wikipedia/commons/thumb/e/eb/Orbit1.svg/400px-Orbit1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522" y="1653080"/>
              <a:ext cx="2015774" cy="1814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5918307" y="3337247"/>
              <a:ext cx="1224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 dirty="0" smtClean="0"/>
                <a:t>Wikipedia</a:t>
              </a:r>
              <a:endParaRPr kumimoji="1" lang="ja-JP" altLang="en-US" sz="1400" dirty="0"/>
            </a:p>
          </p:txBody>
        </p:sp>
        <p:sp>
          <p:nvSpPr>
            <p:cNvPr id="26" name="角丸四角形 25"/>
            <p:cNvSpPr/>
            <p:nvPr/>
          </p:nvSpPr>
          <p:spPr>
            <a:xfrm>
              <a:off x="5702642" y="908720"/>
              <a:ext cx="2232248" cy="554972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/>
                <a:t>星の軌道要素</a:t>
              </a:r>
              <a:endParaRPr kumimoji="1" lang="ja-JP" altLang="en-US" sz="2400" dirty="0"/>
            </a:p>
          </p:txBody>
        </p:sp>
        <p:sp>
          <p:nvSpPr>
            <p:cNvPr id="43" name="テキスト ボックス 42"/>
            <p:cNvSpPr txBox="1"/>
            <p:nvPr/>
          </p:nvSpPr>
          <p:spPr>
            <a:xfrm>
              <a:off x="7039913" y="1860881"/>
              <a:ext cx="16266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/>
                <a:t>a</a:t>
              </a:r>
              <a:r>
                <a:rPr kumimoji="1" lang="en-US" altLang="ja-JP" sz="2400" baseline="-25000" dirty="0" smtClean="0"/>
                <a:t>*</a:t>
              </a:r>
              <a:r>
                <a:rPr lang="en-US" altLang="ja-JP" sz="2400" dirty="0" smtClean="0"/>
                <a:t>, e, </a:t>
              </a:r>
              <a:r>
                <a:rPr lang="en-US" altLang="ja-JP" sz="2400" dirty="0" err="1" smtClean="0"/>
                <a:t>i</a:t>
              </a:r>
              <a:r>
                <a:rPr lang="en-US" altLang="ja-JP" sz="2400" dirty="0" smtClean="0"/>
                <a:t>, ω,…</a:t>
              </a:r>
            </a:p>
          </p:txBody>
        </p:sp>
      </p:grpSp>
      <p:pic>
        <p:nvPicPr>
          <p:cNvPr id="50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67" y="1555265"/>
            <a:ext cx="1989771" cy="136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テキスト ボックス 50"/>
          <p:cNvSpPr txBox="1"/>
          <p:nvPr/>
        </p:nvSpPr>
        <p:spPr>
          <a:xfrm>
            <a:off x="1462524" y="2564967"/>
            <a:ext cx="652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bg1"/>
                </a:solidFill>
              </a:rPr>
              <a:t>Gaia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3995935" y="4115056"/>
            <a:ext cx="4608513" cy="2630380"/>
            <a:chOff x="3995935" y="4115056"/>
            <a:chExt cx="4608513" cy="2630380"/>
          </a:xfrm>
        </p:grpSpPr>
        <p:sp>
          <p:nvSpPr>
            <p:cNvPr id="18" name="正方形/長方形 17"/>
            <p:cNvSpPr/>
            <p:nvPr/>
          </p:nvSpPr>
          <p:spPr>
            <a:xfrm>
              <a:off x="4630013" y="4593215"/>
              <a:ext cx="3974435" cy="210094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5292080" y="4115056"/>
              <a:ext cx="2750756" cy="554972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/>
                <a:t>高密度星</a:t>
              </a:r>
              <a:r>
                <a:rPr lang="ja-JP" altLang="en-US" sz="2400" dirty="0" smtClean="0"/>
                <a:t>同定</a:t>
              </a:r>
              <a:endParaRPr kumimoji="1" lang="ja-JP" altLang="en-US" sz="2400" dirty="0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638905" y="4623519"/>
              <a:ext cx="2453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dirty="0" smtClean="0"/>
                <a:t>1M</a:t>
              </a:r>
              <a:r>
                <a:rPr lang="en-US" altLang="ja-JP" sz="2400" baseline="-25000" dirty="0">
                  <a:sym typeface="Wingdings 2"/>
                </a:rPr>
                <a:t> </a:t>
              </a:r>
              <a:r>
                <a:rPr lang="en-US" altLang="ja-JP" sz="2400" dirty="0" smtClean="0"/>
                <a:t>&lt;~Mc&lt;~2M</a:t>
              </a:r>
              <a:r>
                <a:rPr lang="en-US" altLang="ja-JP" sz="2400" baseline="-25000" dirty="0" smtClean="0">
                  <a:sym typeface="Wingdings 2"/>
                </a:rPr>
                <a:t></a:t>
              </a:r>
              <a:endParaRPr lang="en-US" altLang="ja-JP" sz="2400" dirty="0" smtClean="0"/>
            </a:p>
          </p:txBody>
        </p:sp>
        <p:sp>
          <p:nvSpPr>
            <p:cNvPr id="35" name="右矢印 34"/>
            <p:cNvSpPr/>
            <p:nvPr/>
          </p:nvSpPr>
          <p:spPr>
            <a:xfrm>
              <a:off x="3995935" y="4968847"/>
              <a:ext cx="576064" cy="1042291"/>
            </a:xfrm>
            <a:prstGeom prst="rightArrow">
              <a:avLst/>
            </a:prstGeom>
            <a:gradFill flip="none" rotWithShape="1">
              <a:gsLst>
                <a:gs pos="0">
                  <a:srgbClr val="FFC000"/>
                </a:gs>
                <a:gs pos="100000">
                  <a:srgbClr val="FF0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4898161"/>
              <a:ext cx="980112" cy="784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0925" y="5144519"/>
              <a:ext cx="1848963" cy="1308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5787" y="5957519"/>
              <a:ext cx="1135107" cy="707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テキスト ボックス 29"/>
            <p:cNvSpPr txBox="1"/>
            <p:nvPr/>
          </p:nvSpPr>
          <p:spPr>
            <a:xfrm>
              <a:off x="4995485" y="6087897"/>
              <a:ext cx="4683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solidFill>
                    <a:schemeClr val="bg1"/>
                  </a:solidFill>
                </a:rPr>
                <a:t>NS</a:t>
              </a:r>
              <a:endParaRPr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3" name="テキスト ボックス 52"/>
            <p:cNvSpPr txBox="1"/>
            <p:nvPr/>
          </p:nvSpPr>
          <p:spPr>
            <a:xfrm>
              <a:off x="7205520" y="6345326"/>
              <a:ext cx="5693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000" dirty="0" smtClean="0">
                  <a:solidFill>
                    <a:schemeClr val="bg1"/>
                  </a:solidFill>
                </a:rPr>
                <a:t>WD</a:t>
              </a:r>
              <a:endParaRPr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7309648" y="4593215"/>
              <a:ext cx="1078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mtClean="0"/>
                <a:t>Mc&gt;3M</a:t>
              </a:r>
              <a:r>
                <a:rPr lang="en-US" altLang="ja-JP" baseline="-25000" dirty="0" smtClean="0">
                  <a:sym typeface="Wingdings 2"/>
                </a:rPr>
                <a:t></a:t>
              </a:r>
              <a:endParaRPr kumimoji="1" lang="ja-JP" altLang="en-US" dirty="0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7380312" y="5661248"/>
              <a:ext cx="10787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 smtClean="0"/>
                <a:t>Mc&lt;1M</a:t>
              </a:r>
              <a:r>
                <a:rPr lang="en-US" altLang="ja-JP" baseline="-25000" dirty="0" smtClean="0">
                  <a:sym typeface="Wingdings 2"/>
                </a:rPr>
                <a:t></a:t>
              </a:r>
              <a:endParaRPr kumimoji="1" lang="ja-JP" altLang="en-US" dirty="0"/>
            </a:p>
          </p:txBody>
        </p:sp>
      </p:grpSp>
      <p:grpSp>
        <p:nvGrpSpPr>
          <p:cNvPr id="15" name="図形グループ 14"/>
          <p:cNvGrpSpPr/>
          <p:nvPr/>
        </p:nvGrpSpPr>
        <p:grpSpPr>
          <a:xfrm>
            <a:off x="467544" y="3706767"/>
            <a:ext cx="4710175" cy="2987388"/>
            <a:chOff x="467544" y="3706767"/>
            <a:chExt cx="4710175" cy="2987388"/>
          </a:xfrm>
        </p:grpSpPr>
        <p:sp>
          <p:nvSpPr>
            <p:cNvPr id="19" name="正方形/長方形 18"/>
            <p:cNvSpPr/>
            <p:nvPr/>
          </p:nvSpPr>
          <p:spPr>
            <a:xfrm>
              <a:off x="467544" y="4219436"/>
              <a:ext cx="3456384" cy="2474719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913133" y="3941950"/>
              <a:ext cx="2418269" cy="55497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>
                  <a:solidFill>
                    <a:schemeClr val="bg1"/>
                  </a:solidFill>
                </a:rPr>
                <a:t>高密度星の質量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36" name="円弧 35"/>
            <p:cNvSpPr/>
            <p:nvPr/>
          </p:nvSpPr>
          <p:spPr>
            <a:xfrm>
              <a:off x="849551" y="4888395"/>
              <a:ext cx="864096" cy="864000"/>
            </a:xfrm>
            <a:prstGeom prst="arc">
              <a:avLst>
                <a:gd name="adj1" fmla="val 5322823"/>
                <a:gd name="adj2" fmla="val 5304235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  <a:effectLst>
              <a:glow rad="127000">
                <a:srgbClr val="00B0F0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右矢印 37"/>
            <p:cNvSpPr/>
            <p:nvPr/>
          </p:nvSpPr>
          <p:spPr>
            <a:xfrm rot="8991195">
              <a:off x="3865875" y="3706767"/>
              <a:ext cx="1311844" cy="560251"/>
            </a:xfrm>
            <a:prstGeom prst="rightArrow">
              <a:avLst/>
            </a:prstGeom>
            <a:gradFill flip="none" rotWithShape="1">
              <a:gsLst>
                <a:gs pos="0">
                  <a:srgbClr val="00B050"/>
                </a:gs>
                <a:gs pos="100000">
                  <a:srgbClr val="FFC0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/楕円 38"/>
            <p:cNvSpPr/>
            <p:nvPr/>
          </p:nvSpPr>
          <p:spPr>
            <a:xfrm>
              <a:off x="2434593" y="5305989"/>
              <a:ext cx="137741" cy="136383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1296918" y="4509120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00B0F0"/>
                  </a:solidFill>
                </a:rPr>
                <a:t>恒星</a:t>
              </a:r>
              <a:endParaRPr kumimoji="1" lang="ja-JP" altLang="en-US" dirty="0">
                <a:solidFill>
                  <a:srgbClr val="00B0F0"/>
                </a:solidFill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2292780" y="486916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高密度星</a:t>
              </a:r>
              <a:endParaRPr kumimoji="1" lang="ja-JP" altLang="en-US" dirty="0"/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2874190" y="6037496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solidFill>
                    <a:srgbClr val="FF0000"/>
                  </a:solidFill>
                </a:rPr>
                <a:t>M</a:t>
              </a:r>
              <a:r>
                <a:rPr lang="en-US" altLang="ja-JP" sz="2800" baseline="-25000" dirty="0">
                  <a:solidFill>
                    <a:srgbClr val="FF0000"/>
                  </a:solidFill>
                </a:rPr>
                <a:t>c</a:t>
              </a:r>
              <a:endParaRPr kumimoji="1" lang="ja-JP" alt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523501" y="5792703"/>
              <a:ext cx="17235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dirty="0" smtClean="0"/>
                <a:t>恒星軌道</a:t>
              </a:r>
              <a:r>
                <a:rPr lang="ja-JP" altLang="en-US" sz="2000" dirty="0"/>
                <a:t>要素</a:t>
              </a:r>
              <a:endParaRPr kumimoji="1" lang="ja-JP" altLang="en-US" sz="2000" dirty="0"/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769124" y="6269250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smtClean="0"/>
                <a:t>恒星質量</a:t>
              </a:r>
              <a:endParaRPr kumimoji="1" lang="ja-JP" altLang="en-US" sz="2000" dirty="0"/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1178526" y="6021288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＋</a:t>
              </a:r>
              <a:endParaRPr kumimoji="1" lang="ja-JP" altLang="en-US" sz="2000" dirty="0"/>
            </a:p>
          </p:txBody>
        </p:sp>
        <p:sp>
          <p:nvSpPr>
            <p:cNvPr id="17" name="右矢印 16"/>
            <p:cNvSpPr/>
            <p:nvPr/>
          </p:nvSpPr>
          <p:spPr>
            <a:xfrm>
              <a:off x="2115267" y="6140263"/>
              <a:ext cx="407012" cy="247962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2426276" y="5792703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mtClean="0">
                  <a:solidFill>
                    <a:srgbClr val="FF0000"/>
                  </a:solidFill>
                </a:rPr>
                <a:t>高密度星</a:t>
              </a:r>
              <a:r>
                <a:rPr lang="ja-JP" altLang="en-US" smtClean="0">
                  <a:solidFill>
                    <a:srgbClr val="FF0000"/>
                  </a:solidFill>
                </a:rPr>
                <a:t>質量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418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検出可能性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55576"/>
            <a:ext cx="8507288" cy="5113784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/>
              <a:t>a</a:t>
            </a:r>
            <a:r>
              <a:rPr lang="en-US" altLang="ja-JP" baseline="-25000" dirty="0" smtClean="0"/>
              <a:t>*</a:t>
            </a:r>
            <a:r>
              <a:rPr lang="ja-JP" altLang="en-US" dirty="0" smtClean="0"/>
              <a:t>≡軌道長半径</a:t>
            </a:r>
            <a:r>
              <a:rPr lang="en-US" altLang="ja-JP" dirty="0" smtClean="0"/>
              <a:t>/</a:t>
            </a:r>
            <a:r>
              <a:rPr lang="ja-JP" altLang="en-US" dirty="0" smtClean="0"/>
              <a:t>距離</a:t>
            </a:r>
            <a:r>
              <a:rPr lang="en-US" altLang="ja-JP" sz="2400" dirty="0" smtClean="0"/>
              <a:t>(=</a:t>
            </a:r>
            <a:r>
              <a:rPr lang="ja-JP" altLang="en-US" sz="2400" dirty="0" smtClean="0"/>
              <a:t>天球面上の軌道サイズの指標</a:t>
            </a:r>
            <a:r>
              <a:rPr lang="en-US" altLang="ja-JP" sz="2400" dirty="0" smtClean="0"/>
              <a:t>)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仮定：距離</a:t>
            </a:r>
            <a:r>
              <a:rPr lang="en-US" altLang="ja-JP" dirty="0" smtClean="0"/>
              <a:t>1kpc</a:t>
            </a:r>
            <a:r>
              <a:rPr lang="ja-JP" altLang="en-US" dirty="0" smtClean="0"/>
              <a:t>、中性子</a:t>
            </a:r>
            <a:r>
              <a:rPr lang="ja-JP" altLang="en-US" dirty="0"/>
              <a:t>星質量</a:t>
            </a:r>
            <a:r>
              <a:rPr lang="en-US" altLang="ja-JP" dirty="0" smtClean="0"/>
              <a:t>1.4M</a:t>
            </a:r>
            <a:r>
              <a:rPr lang="en-US" altLang="ja-JP" baseline="-25000" dirty="0" smtClean="0">
                <a:sym typeface="Wingdings 2"/>
              </a:rPr>
              <a:t>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伴星</a:t>
            </a:r>
            <a:r>
              <a:rPr lang="ja-JP" altLang="en-US" dirty="0"/>
              <a:t>質量</a:t>
            </a:r>
            <a:r>
              <a:rPr lang="en-US" altLang="ja-JP" dirty="0" smtClean="0"/>
              <a:t>1M</a:t>
            </a:r>
            <a:r>
              <a:rPr lang="en-US" altLang="ja-JP" baseline="-25000" dirty="0" smtClean="0">
                <a:sym typeface="Wingdings 2"/>
              </a:rPr>
              <a:t> </a:t>
            </a:r>
            <a:r>
              <a:rPr lang="en-US" altLang="ja-JP" dirty="0" smtClean="0"/>
              <a:t>: 800μas (P=1yr)</a:t>
            </a:r>
            <a:r>
              <a:rPr lang="ja-JP" altLang="en-US" dirty="0" smtClean="0"/>
              <a:t>、</a:t>
            </a:r>
            <a:r>
              <a:rPr lang="en-US" altLang="ja-JP" dirty="0" smtClean="0"/>
              <a:t>15</a:t>
            </a:r>
            <a:r>
              <a:rPr lang="en-US" altLang="ja-JP" dirty="0"/>
              <a:t>μas (</a:t>
            </a:r>
            <a:r>
              <a:rPr lang="en-US" altLang="ja-JP" dirty="0" smtClean="0"/>
              <a:t>P=1day)</a:t>
            </a:r>
          </a:p>
          <a:p>
            <a:pPr lvl="1"/>
            <a:r>
              <a:rPr lang="ja-JP" altLang="en-US" dirty="0"/>
              <a:t>伴星質量</a:t>
            </a:r>
            <a:r>
              <a:rPr lang="en-US" altLang="ja-JP" dirty="0" smtClean="0"/>
              <a:t>10M</a:t>
            </a:r>
            <a:r>
              <a:rPr lang="en-US" altLang="ja-JP" baseline="-25000" dirty="0" smtClean="0">
                <a:sym typeface="Wingdings 2"/>
              </a:rPr>
              <a:t> </a:t>
            </a:r>
            <a:r>
              <a:rPr lang="en-US" altLang="ja-JP" dirty="0" smtClean="0"/>
              <a:t>: 150μas </a:t>
            </a:r>
            <a:r>
              <a:rPr lang="en-US" altLang="ja-JP" dirty="0"/>
              <a:t>(P=1yr)</a:t>
            </a:r>
            <a:r>
              <a:rPr lang="ja-JP" altLang="en-US" dirty="0" smtClean="0"/>
              <a:t>、</a:t>
            </a:r>
            <a:r>
              <a:rPr lang="en-US" altLang="ja-JP" dirty="0"/>
              <a:t>3</a:t>
            </a:r>
            <a:r>
              <a:rPr lang="en-US" altLang="ja-JP" dirty="0" smtClean="0"/>
              <a:t>μas </a:t>
            </a:r>
            <a:r>
              <a:rPr lang="en-US" altLang="ja-JP" dirty="0"/>
              <a:t>(</a:t>
            </a:r>
            <a:r>
              <a:rPr lang="en-US" altLang="ja-JP" dirty="0" smtClean="0"/>
              <a:t>P=1day)</a:t>
            </a:r>
            <a:endParaRPr lang="en-US" altLang="ja-JP" dirty="0"/>
          </a:p>
          <a:p>
            <a:r>
              <a:rPr lang="en-US" altLang="ja-JP" dirty="0"/>
              <a:t>a</a:t>
            </a:r>
            <a:r>
              <a:rPr lang="en-US" altLang="ja-JP" baseline="-25000" dirty="0"/>
              <a:t>*</a:t>
            </a:r>
            <a:r>
              <a:rPr lang="ja-JP" altLang="en-US" dirty="0" smtClean="0"/>
              <a:t>の</a:t>
            </a:r>
            <a:r>
              <a:rPr lang="en-US" altLang="ja-JP" dirty="0" smtClean="0"/>
              <a:t>SN</a:t>
            </a:r>
            <a:r>
              <a:rPr lang="ja-JP" altLang="en-US" dirty="0" smtClean="0"/>
              <a:t>比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a*</a:t>
            </a:r>
            <a:r>
              <a:rPr lang="ja-JP" altLang="en-US" dirty="0" smtClean="0"/>
              <a:t>の決定精度</a:t>
            </a:r>
            <a:r>
              <a:rPr lang="en-US" altLang="ja-JP" dirty="0" smtClean="0"/>
              <a:t>~ 2 x </a:t>
            </a:r>
            <a:r>
              <a:rPr lang="ja-JP" altLang="en-US" dirty="0" smtClean="0"/>
              <a:t>位置決定</a:t>
            </a:r>
            <a:r>
              <a:rPr lang="ja-JP" altLang="en-US" dirty="0" smtClean="0"/>
              <a:t>精度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係数</a:t>
            </a:r>
            <a:r>
              <a:rPr lang="en-US" altLang="ja-JP" sz="2200" dirty="0" smtClean="0"/>
              <a:t>2</a:t>
            </a:r>
            <a:r>
              <a:rPr lang="ja-JP" altLang="en-US" sz="2200" dirty="0" smtClean="0"/>
              <a:t>は軌道要素に依存</a:t>
            </a:r>
            <a:r>
              <a:rPr lang="en-US" altLang="ja-JP" sz="2200" dirty="0" smtClean="0"/>
              <a:t>)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SN~50 </a:t>
            </a:r>
            <a:r>
              <a:rPr lang="en-US" altLang="ja-JP" sz="2400" dirty="0" smtClean="0"/>
              <a:t>(</a:t>
            </a:r>
            <a:r>
              <a:rPr lang="ja-JP" altLang="en-US" sz="2400" dirty="0"/>
              <a:t>伴星質量</a:t>
            </a:r>
            <a:r>
              <a:rPr lang="en-US" altLang="ja-JP" sz="2400" dirty="0"/>
              <a:t>1M</a:t>
            </a:r>
            <a:r>
              <a:rPr lang="en-US" altLang="ja-JP" sz="2400" baseline="-25000" dirty="0" smtClean="0">
                <a:sym typeface="Wingdings 2"/>
              </a:rPr>
              <a:t></a:t>
            </a:r>
            <a:r>
              <a:rPr lang="en-US" altLang="ja-JP" sz="2400" dirty="0" smtClean="0"/>
              <a:t>, P=1yr)</a:t>
            </a:r>
          </a:p>
          <a:p>
            <a:pPr lvl="1"/>
            <a:r>
              <a:rPr lang="en-US" altLang="ja-JP" dirty="0" smtClean="0"/>
              <a:t>SN~10 </a:t>
            </a:r>
            <a:r>
              <a:rPr lang="en-US" altLang="ja-JP" sz="2400" dirty="0"/>
              <a:t>(</a:t>
            </a:r>
            <a:r>
              <a:rPr lang="ja-JP" altLang="en-US" sz="2400" dirty="0"/>
              <a:t>伴星質量</a:t>
            </a:r>
            <a:r>
              <a:rPr lang="en-US" altLang="ja-JP" sz="2400" dirty="0" smtClean="0"/>
              <a:t>10M</a:t>
            </a:r>
            <a:r>
              <a:rPr lang="en-US" altLang="ja-JP" sz="2400" baseline="-25000" dirty="0">
                <a:sym typeface="Wingdings 2"/>
              </a:rPr>
              <a:t></a:t>
            </a:r>
            <a:r>
              <a:rPr lang="en-US" altLang="ja-JP" sz="2400" dirty="0"/>
              <a:t>, P=1yr</a:t>
            </a:r>
            <a:r>
              <a:rPr lang="en-US" altLang="ja-JP" sz="2400" dirty="0" smtClean="0"/>
              <a:t>)</a:t>
            </a:r>
          </a:p>
          <a:p>
            <a:r>
              <a:rPr lang="ja-JP" altLang="en-US" dirty="0" smtClean="0">
                <a:solidFill>
                  <a:srgbClr val="FF0000"/>
                </a:solidFill>
              </a:rPr>
              <a:t>周期長ければ十分軌道検出可能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>
                <a:solidFill>
                  <a:srgbClr val="00B0F0"/>
                </a:solidFill>
              </a:rPr>
              <a:t>どれくらいの数見つかりそうか？</a:t>
            </a:r>
            <a:endParaRPr lang="en-US" altLang="ja-JP" dirty="0">
              <a:solidFill>
                <a:srgbClr val="00B0F0"/>
              </a:solidFill>
            </a:endParaRPr>
          </a:p>
        </p:txBody>
      </p:sp>
      <p:sp>
        <p:nvSpPr>
          <p:cNvPr id="4" name="円弧 3"/>
          <p:cNvSpPr/>
          <p:nvPr/>
        </p:nvSpPr>
        <p:spPr>
          <a:xfrm>
            <a:off x="6945161" y="485734"/>
            <a:ext cx="864096" cy="864001"/>
          </a:xfrm>
          <a:prstGeom prst="arc">
            <a:avLst>
              <a:gd name="adj1" fmla="val 5322823"/>
              <a:gd name="adj2" fmla="val 5276344"/>
            </a:avLst>
          </a:prstGeom>
          <a:solidFill>
            <a:srgbClr val="00B0F0"/>
          </a:solidFill>
          <a:ln>
            <a:solidFill>
              <a:srgbClr val="0070C0"/>
            </a:solidFill>
          </a:ln>
          <a:effectLst>
            <a:glow rad="127000">
              <a:srgbClr val="00B0F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8388424" y="894266"/>
            <a:ext cx="137741" cy="13638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16216" y="40466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星</a:t>
            </a:r>
            <a:endParaRPr lang="en-US" altLang="ja-JP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435303" y="386996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NS</a:t>
            </a:r>
          </a:p>
        </p:txBody>
      </p:sp>
      <p:sp>
        <p:nvSpPr>
          <p:cNvPr id="8" name="円/楕円 7"/>
          <p:cNvSpPr/>
          <p:nvPr/>
        </p:nvSpPr>
        <p:spPr>
          <a:xfrm>
            <a:off x="7384630" y="778901"/>
            <a:ext cx="432048" cy="302486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>
            <a:stCxn id="8" idx="2"/>
          </p:cNvCxnSpPr>
          <p:nvPr/>
        </p:nvCxnSpPr>
        <p:spPr>
          <a:xfrm>
            <a:off x="7384630" y="930144"/>
            <a:ext cx="21170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7620179" y="274638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a</a:t>
            </a:r>
            <a:r>
              <a:rPr kumimoji="1" lang="en-US" altLang="ja-JP" sz="2400" baseline="-25000" dirty="0" smtClean="0">
                <a:solidFill>
                  <a:srgbClr val="FF0000"/>
                </a:solidFill>
              </a:rPr>
              <a:t>*</a:t>
            </a:r>
            <a:endParaRPr kumimoji="1" lang="ja-JP" altLang="en-US" sz="24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8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C 4.72222E-6 -0.01274 0.01145 -0.02385 0.02586 -0.02385 C 0.04027 -0.02385 0.05191 -0.01274 0.05191 4.81481E-6 C 0.05191 0.01064 0.04027 0.01967 0.02586 0.01967 C 0.01145 0.01967 4.72222E-6 0.01064 4.72222E-6 4.81481E-6 Z " pathEditMode="relative" rAng="162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" y="-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85185E-6 C 5.55556E-7 0.0919 -0.08264 0.16667 -0.18524 0.16667 C -0.28698 0.16667 -0.37049 0.0919 -0.37049 -1.85185E-6 C -0.37049 -0.0919 -0.28698 -0.16666 -0.18524 -0.16666 C -0.08264 -0.16666 5.55556E-7 -0.0919 5.55556E-7 -1.85185E-6 Z " pathEditMode="relative" rAng="5400000" ptsTypes="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種族合成計算での仮定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760640"/>
          </a:xfrm>
        </p:spPr>
        <p:txBody>
          <a:bodyPr>
            <a:normAutofit lnSpcReduction="10000"/>
          </a:bodyPr>
          <a:lstStyle/>
          <a:p>
            <a:r>
              <a:rPr lang="ja-JP" altLang="en-US" dirty="0" smtClean="0"/>
              <a:t>主星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SFR</a:t>
            </a:r>
            <a:r>
              <a:rPr lang="en-US" altLang="ja-JP" dirty="0"/>
              <a:t>: 3.5M</a:t>
            </a:r>
            <a:r>
              <a:rPr lang="en-US" altLang="ja-JP" baseline="-30358" dirty="0">
                <a:latin typeface="Wingdings 2"/>
                <a:ea typeface="Wingdings 2"/>
                <a:cs typeface="Wingdings 2"/>
                <a:sym typeface="Wingdings 2"/>
              </a:rPr>
              <a:t></a:t>
            </a:r>
            <a:r>
              <a:rPr lang="en-US" altLang="ja-JP" dirty="0"/>
              <a:t>/</a:t>
            </a:r>
            <a:r>
              <a:rPr lang="en-US" altLang="ja-JP" dirty="0" err="1"/>
              <a:t>yr</a:t>
            </a:r>
            <a:r>
              <a:rPr lang="en-US" altLang="ja-JP" dirty="0"/>
              <a:t> </a:t>
            </a:r>
            <a:r>
              <a:rPr lang="en-US" altLang="ja-JP" sz="2000" dirty="0"/>
              <a:t>(Belczynski+07)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IMF: </a:t>
            </a:r>
            <a:r>
              <a:rPr kumimoji="1" lang="en-US" altLang="ja-JP" dirty="0" err="1" smtClean="0"/>
              <a:t>Kroupa</a:t>
            </a:r>
            <a:r>
              <a:rPr kumimoji="1" lang="en-US" altLang="ja-JP" dirty="0" smtClean="0"/>
              <a:t> 2007 </a:t>
            </a:r>
            <a:r>
              <a:rPr kumimoji="1" lang="en-US" altLang="ja-JP" sz="2400" dirty="0" smtClean="0"/>
              <a:t>(</a:t>
            </a:r>
            <a:r>
              <a:rPr kumimoji="1" lang="ja-JP" altLang="en-US" sz="2400" dirty="0" smtClean="0"/>
              <a:t>べき</a:t>
            </a:r>
            <a:r>
              <a:rPr kumimoji="1" lang="en-US" altLang="ja-JP" sz="2400" dirty="0" smtClean="0"/>
              <a:t>-2.3)</a:t>
            </a:r>
          </a:p>
          <a:p>
            <a:pPr lvl="1"/>
            <a:r>
              <a:rPr lang="en-US" altLang="ja-JP" dirty="0" smtClean="0"/>
              <a:t>ZAMS-NS</a:t>
            </a:r>
            <a:r>
              <a:rPr lang="ja-JP" altLang="en-US" dirty="0" smtClean="0"/>
              <a:t>質量関係</a:t>
            </a:r>
            <a:endParaRPr lang="en-US" altLang="ja-JP" dirty="0" smtClean="0"/>
          </a:p>
          <a:p>
            <a:pPr lvl="2"/>
            <a:r>
              <a:rPr kumimoji="1" lang="en-US" altLang="ja-JP" dirty="0" smtClean="0"/>
              <a:t>M</a:t>
            </a:r>
            <a:r>
              <a:rPr kumimoji="1" lang="en-US" altLang="ja-JP" baseline="-25000" dirty="0" smtClean="0"/>
              <a:t>NS</a:t>
            </a:r>
            <a:r>
              <a:rPr kumimoji="1" lang="en-US" altLang="ja-JP" dirty="0" smtClean="0"/>
              <a:t>~1.4 or 1.8</a:t>
            </a:r>
          </a:p>
          <a:p>
            <a:r>
              <a:rPr lang="ja-JP" altLang="en-US" dirty="0" smtClean="0"/>
              <a:t>連星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連星率：</a:t>
            </a:r>
            <a:r>
              <a:rPr lang="en-US" altLang="ja-JP" dirty="0" smtClean="0"/>
              <a:t>0.5 </a:t>
            </a:r>
            <a:r>
              <a:rPr lang="en-US" altLang="ja-JP" sz="2200" dirty="0" smtClean="0"/>
              <a:t>(</a:t>
            </a:r>
            <a:r>
              <a:rPr lang="ja-JP" altLang="en-US" sz="2200" dirty="0" smtClean="0"/>
              <a:t>連星</a:t>
            </a:r>
            <a:r>
              <a:rPr lang="en-US" altLang="ja-JP" sz="2200" dirty="0" smtClean="0"/>
              <a:t>:</a:t>
            </a:r>
            <a:r>
              <a:rPr lang="ja-JP" altLang="en-US" sz="2200" dirty="0" smtClean="0"/>
              <a:t>単星</a:t>
            </a:r>
            <a:r>
              <a:rPr lang="en-US" altLang="ja-JP" sz="2200" dirty="0" smtClean="0"/>
              <a:t>=1:1)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連星</a:t>
            </a:r>
            <a:r>
              <a:rPr lang="ja-JP" altLang="en-US" dirty="0"/>
              <a:t>質量比</a:t>
            </a:r>
            <a:r>
              <a:rPr lang="en-US" altLang="ja-JP" dirty="0"/>
              <a:t>: </a:t>
            </a:r>
            <a:r>
              <a:rPr lang="en-US" altLang="ja-JP" dirty="0" smtClean="0"/>
              <a:t>flat (</a:t>
            </a:r>
            <a:r>
              <a:rPr lang="ja-JP" altLang="en-US" dirty="0"/>
              <a:t>∝</a:t>
            </a:r>
            <a:r>
              <a:rPr lang="en-US" altLang="ja-JP" dirty="0" smtClean="0"/>
              <a:t>q</a:t>
            </a:r>
            <a:r>
              <a:rPr lang="en-US" altLang="ja-JP" baseline="30000" dirty="0" smtClean="0"/>
              <a:t>0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連星寿命：伴星寿命➖主星寿命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軌道長半径分布：</a:t>
            </a:r>
            <a:r>
              <a:rPr lang="en-US" altLang="ja-JP" dirty="0" smtClean="0"/>
              <a:t>log flat</a:t>
            </a:r>
            <a:endParaRPr kumimoji="1" lang="en-US" altLang="ja-JP" sz="2000" dirty="0" smtClean="0"/>
          </a:p>
          <a:p>
            <a:r>
              <a:rPr kumimoji="1" lang="ja-JP" altLang="en-US" sz="2400" dirty="0" smtClean="0"/>
              <a:t>空間分布</a:t>
            </a:r>
            <a:endParaRPr kumimoji="1" lang="en-US" altLang="ja-JP" sz="2400" dirty="0" smtClean="0"/>
          </a:p>
          <a:p>
            <a:pPr lvl="1"/>
            <a:r>
              <a:rPr lang="ja-JP" altLang="en-US" sz="2000" dirty="0"/>
              <a:t>動径</a:t>
            </a:r>
            <a:r>
              <a:rPr lang="ja-JP" altLang="en-US" sz="2000" dirty="0" smtClean="0"/>
              <a:t>方向、</a:t>
            </a:r>
            <a:r>
              <a:rPr lang="en-US" altLang="ja-JP" sz="2000" dirty="0" smtClean="0"/>
              <a:t>z</a:t>
            </a:r>
            <a:r>
              <a:rPr lang="ja-JP" altLang="en-US" sz="2000" dirty="0" smtClean="0"/>
              <a:t>方向ともに</a:t>
            </a:r>
            <a:r>
              <a:rPr lang="en-US" altLang="ja-JP" sz="2000" dirty="0" err="1" smtClean="0"/>
              <a:t>exp</a:t>
            </a:r>
            <a:r>
              <a:rPr lang="ja-JP" altLang="en-US" sz="2000" dirty="0" smtClean="0"/>
              <a:t>型</a:t>
            </a:r>
            <a:endParaRPr lang="en-US" altLang="ja-JP" sz="2400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5148064" y="1913211"/>
            <a:ext cx="3816424" cy="2279673"/>
            <a:chOff x="5148064" y="1913211"/>
            <a:chExt cx="3816424" cy="2279673"/>
          </a:xfrm>
        </p:grpSpPr>
        <p:pic>
          <p:nvPicPr>
            <p:cNvPr id="39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5148064" y="2146833"/>
              <a:ext cx="3816424" cy="20460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0" name="Belczynski+08"/>
            <p:cNvSpPr txBox="1"/>
            <p:nvPr/>
          </p:nvSpPr>
          <p:spPr>
            <a:xfrm>
              <a:off x="7846422" y="1913211"/>
              <a:ext cx="1046446" cy="2692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>
                <a:defRPr sz="1200"/>
              </a:lvl1pPr>
            </a:lstStyle>
            <a:p>
              <a:r>
                <a:rPr dirty="0"/>
                <a:t>Belczynski+08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8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連星数の計算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220072" y="1287923"/>
            <a:ext cx="3621088" cy="5021398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A</a:t>
            </a:r>
            <a:r>
              <a:rPr kumimoji="1" lang="en-US" altLang="ja-JP" baseline="-25000" dirty="0" err="1" smtClean="0"/>
              <a:t>ini</a:t>
            </a:r>
            <a:r>
              <a:rPr kumimoji="1" lang="ja-JP" altLang="en-US" dirty="0" smtClean="0"/>
              <a:t>を与える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Log flat</a:t>
            </a:r>
            <a:r>
              <a:rPr lang="ja-JP" altLang="en-US" dirty="0" smtClean="0"/>
              <a:t>な分布</a:t>
            </a:r>
            <a:endParaRPr lang="en-US" altLang="ja-JP" dirty="0"/>
          </a:p>
          <a:p>
            <a:r>
              <a:rPr kumimoji="1" lang="en-US" altLang="ja-JP" dirty="0" smtClean="0"/>
              <a:t>A</a:t>
            </a:r>
            <a:r>
              <a:rPr lang="en-US" altLang="ja-JP" baseline="-25000" dirty="0" smtClean="0"/>
              <a:t>NS</a:t>
            </a:r>
            <a:r>
              <a:rPr kumimoji="1" lang="en-US" altLang="ja-JP" baseline="-25000" dirty="0" smtClean="0"/>
              <a:t>B</a:t>
            </a:r>
            <a:r>
              <a:rPr kumimoji="1" lang="en-US" altLang="ja-JP" dirty="0" smtClean="0"/>
              <a:t>(</a:t>
            </a:r>
            <a:r>
              <a:rPr kumimoji="1" lang="en-US" altLang="ja-JP" dirty="0" err="1" smtClean="0"/>
              <a:t>A</a:t>
            </a:r>
            <a:r>
              <a:rPr kumimoji="1" lang="en-US" altLang="ja-JP" baseline="-25000" dirty="0" err="1" smtClean="0"/>
              <a:t>ini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を求める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CE</a:t>
            </a:r>
            <a:r>
              <a:rPr lang="ja-JP" altLang="en-US" dirty="0" smtClean="0"/>
              <a:t>段階、質量輸送を考慮</a:t>
            </a:r>
            <a:endParaRPr lang="en-US" altLang="ja-JP" dirty="0"/>
          </a:p>
          <a:p>
            <a:r>
              <a:rPr kumimoji="1" lang="ja-JP" altLang="en-US" dirty="0" smtClean="0"/>
              <a:t>数分布</a:t>
            </a:r>
            <a:r>
              <a:rPr kumimoji="1" lang="en-US" altLang="ja-JP" dirty="0" smtClean="0"/>
              <a:t>N(A</a:t>
            </a:r>
            <a:r>
              <a:rPr lang="en-US" altLang="ja-JP" baseline="-25000" dirty="0" smtClean="0"/>
              <a:t>ini</a:t>
            </a:r>
            <a:r>
              <a:rPr kumimoji="1" lang="en-US" altLang="ja-JP" dirty="0" smtClean="0"/>
              <a:t>,M</a:t>
            </a:r>
            <a:r>
              <a:rPr kumimoji="1" lang="en-US" altLang="ja-JP" baseline="-25000" dirty="0" smtClean="0"/>
              <a:t>1</a:t>
            </a:r>
            <a:r>
              <a:rPr kumimoji="1" lang="en-US" altLang="ja-JP" dirty="0" smtClean="0"/>
              <a:t>,M</a:t>
            </a:r>
            <a:r>
              <a:rPr kumimoji="1" lang="en-US" altLang="ja-JP" baseline="-25000" dirty="0" smtClean="0"/>
              <a:t>2</a:t>
            </a:r>
            <a:r>
              <a:rPr kumimoji="1" lang="en-US" altLang="ja-JP" dirty="0" smtClean="0"/>
              <a:t>,</a:t>
            </a:r>
            <a:r>
              <a:rPr kumimoji="1" lang="en-US" altLang="ja-JP" b="1" dirty="0" smtClean="0"/>
              <a:t>x</a:t>
            </a:r>
            <a:r>
              <a:rPr kumimoji="1" lang="en-US" altLang="ja-JP" dirty="0" smtClean="0"/>
              <a:t>)</a:t>
            </a:r>
            <a:r>
              <a:rPr kumimoji="1" lang="ja-JP" altLang="en-US" dirty="0" smtClean="0"/>
              <a:t>  を積分</a:t>
            </a:r>
            <a:endParaRPr kumimoji="1" lang="en-US" altLang="ja-JP" dirty="0" smtClean="0"/>
          </a:p>
          <a:p>
            <a:pPr lvl="1"/>
            <a:r>
              <a:rPr kumimoji="1" lang="en-US" altLang="ja-JP" sz="2400" dirty="0" smtClean="0"/>
              <a:t>Gaia</a:t>
            </a:r>
            <a:r>
              <a:rPr kumimoji="1" lang="ja-JP" altLang="en-US" sz="2400" dirty="0" smtClean="0"/>
              <a:t>で</a:t>
            </a:r>
            <a:r>
              <a:rPr lang="en-US" altLang="ja-JP" sz="2400" dirty="0" smtClean="0"/>
              <a:t>NS</a:t>
            </a:r>
            <a:r>
              <a:rPr kumimoji="1" lang="ja-JP" altLang="en-US" sz="2400" dirty="0" smtClean="0"/>
              <a:t>が同定</a:t>
            </a:r>
            <a:r>
              <a:rPr kumimoji="1" lang="ja-JP" altLang="en-US" sz="2400" dirty="0" smtClean="0"/>
              <a:t>できる範囲</a:t>
            </a:r>
            <a:endParaRPr kumimoji="1" lang="en-US" altLang="ja-JP" sz="2400" dirty="0" smtClean="0"/>
          </a:p>
        </p:txBody>
      </p:sp>
      <p:grpSp>
        <p:nvGrpSpPr>
          <p:cNvPr id="35" name="図形グループ 34"/>
          <p:cNvGrpSpPr/>
          <p:nvPr/>
        </p:nvGrpSpPr>
        <p:grpSpPr>
          <a:xfrm>
            <a:off x="1691028" y="4341614"/>
            <a:ext cx="1913033" cy="723000"/>
            <a:chOff x="1691028" y="4341614"/>
            <a:chExt cx="1913033" cy="723000"/>
          </a:xfrm>
        </p:grpSpPr>
        <p:sp>
          <p:nvSpPr>
            <p:cNvPr id="16" name="下矢印 15"/>
            <p:cNvSpPr/>
            <p:nvPr/>
          </p:nvSpPr>
          <p:spPr>
            <a:xfrm rot="2657767">
              <a:off x="3172013" y="4341614"/>
              <a:ext cx="432048" cy="72008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下矢印 16"/>
            <p:cNvSpPr/>
            <p:nvPr/>
          </p:nvSpPr>
          <p:spPr>
            <a:xfrm rot="19053572">
              <a:off x="1691028" y="4344534"/>
              <a:ext cx="432048" cy="72008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" name="図形グループ 3"/>
          <p:cNvGrpSpPr/>
          <p:nvPr/>
        </p:nvGrpSpPr>
        <p:grpSpPr>
          <a:xfrm>
            <a:off x="1351707" y="1021166"/>
            <a:ext cx="2497130" cy="1144565"/>
            <a:chOff x="1351707" y="1021166"/>
            <a:chExt cx="2497130" cy="1144565"/>
          </a:xfrm>
        </p:grpSpPr>
        <p:sp>
          <p:nvSpPr>
            <p:cNvPr id="7" name="円/楕円 6"/>
            <p:cNvSpPr/>
            <p:nvPr/>
          </p:nvSpPr>
          <p:spPr>
            <a:xfrm>
              <a:off x="1351707" y="1445731"/>
              <a:ext cx="720000" cy="720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glow rad="190500">
                <a:schemeClr val="accent1">
                  <a:satMod val="1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円/楕円 7"/>
            <p:cNvSpPr>
              <a:spLocks noChangeAspect="1"/>
            </p:cNvSpPr>
            <p:nvPr/>
          </p:nvSpPr>
          <p:spPr>
            <a:xfrm>
              <a:off x="3388037" y="1542456"/>
              <a:ext cx="460800" cy="460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glow rad="190500">
                <a:schemeClr val="accent1">
                  <a:satMod val="1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1691680" y="1196752"/>
              <a:ext cx="1893080" cy="0"/>
            </a:xfrm>
            <a:prstGeom prst="line">
              <a:avLst/>
            </a:prstGeom>
            <a:ln w="254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V="1">
              <a:off x="1691680" y="1021166"/>
              <a:ext cx="0" cy="304483"/>
            </a:xfrm>
            <a:prstGeom prst="line">
              <a:avLst/>
            </a:prstGeom>
            <a:ln w="254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3600040" y="1044510"/>
              <a:ext cx="0" cy="304483"/>
            </a:xfrm>
            <a:prstGeom prst="line">
              <a:avLst/>
            </a:prstGeom>
            <a:ln w="254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2483768" y="1124744"/>
              <a:ext cx="627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err="1" smtClean="0"/>
                <a:t>A</a:t>
              </a:r>
              <a:r>
                <a:rPr kumimoji="1" lang="en-US" altLang="ja-JP" sz="2800" baseline="-25000" dirty="0" err="1" smtClean="0"/>
                <a:t>ini</a:t>
              </a:r>
              <a:endParaRPr kumimoji="1" lang="ja-JP" altLang="en-US" sz="2800" baseline="-25000" dirty="0"/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1563180" y="2466484"/>
            <a:ext cx="2271662" cy="723002"/>
            <a:chOff x="1563180" y="2466484"/>
            <a:chExt cx="2271662" cy="723002"/>
          </a:xfrm>
        </p:grpSpPr>
        <p:sp>
          <p:nvSpPr>
            <p:cNvPr id="9" name="下矢印 8"/>
            <p:cNvSpPr/>
            <p:nvPr/>
          </p:nvSpPr>
          <p:spPr>
            <a:xfrm rot="2657767">
              <a:off x="1563180" y="2466484"/>
              <a:ext cx="432048" cy="72008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下矢印 9"/>
            <p:cNvSpPr/>
            <p:nvPr/>
          </p:nvSpPr>
          <p:spPr>
            <a:xfrm rot="19053572">
              <a:off x="3402794" y="2469406"/>
              <a:ext cx="432048" cy="72008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図形グループ 22"/>
          <p:cNvGrpSpPr/>
          <p:nvPr/>
        </p:nvGrpSpPr>
        <p:grpSpPr>
          <a:xfrm>
            <a:off x="107504" y="2852936"/>
            <a:ext cx="4955004" cy="1375360"/>
            <a:chOff x="107504" y="2852936"/>
            <a:chExt cx="4955004" cy="1375360"/>
          </a:xfrm>
        </p:grpSpPr>
        <p:sp>
          <p:nvSpPr>
            <p:cNvPr id="11" name="円/楕円 10"/>
            <p:cNvSpPr/>
            <p:nvPr/>
          </p:nvSpPr>
          <p:spPr>
            <a:xfrm>
              <a:off x="179512" y="3148176"/>
              <a:ext cx="2160240" cy="10801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48805" y="3457836"/>
              <a:ext cx="460800" cy="460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glow rad="190500">
                <a:schemeClr val="accent1">
                  <a:satMod val="1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2902147" y="3148176"/>
              <a:ext cx="1080000" cy="108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4399232" y="3467232"/>
              <a:ext cx="460800" cy="460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glow rad="190500">
                <a:schemeClr val="accent1">
                  <a:satMod val="1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二等辺三角形 14"/>
            <p:cNvSpPr/>
            <p:nvPr/>
          </p:nvSpPr>
          <p:spPr>
            <a:xfrm rot="5400000">
              <a:off x="3884872" y="3478977"/>
              <a:ext cx="432048" cy="408559"/>
            </a:xfrm>
            <a:prstGeom prst="triangl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07504" y="2852936"/>
              <a:ext cx="5501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CE</a:t>
              </a:r>
              <a:endParaRPr kumimoji="1" lang="ja-JP" altLang="en-US" sz="2800" dirty="0"/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851920" y="2884874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 smtClean="0"/>
                <a:t>質量輸送</a:t>
              </a:r>
              <a:endParaRPr kumimoji="1" lang="ja-JP" altLang="en-US" sz="2000" dirty="0"/>
            </a:p>
          </p:txBody>
        </p:sp>
      </p:grpSp>
      <p:grpSp>
        <p:nvGrpSpPr>
          <p:cNvPr id="37" name="図形グループ 36"/>
          <p:cNvGrpSpPr/>
          <p:nvPr/>
        </p:nvGrpSpPr>
        <p:grpSpPr>
          <a:xfrm>
            <a:off x="5580112" y="6146140"/>
            <a:ext cx="1655802" cy="584775"/>
            <a:chOff x="5580112" y="6146140"/>
            <a:chExt cx="1655802" cy="584775"/>
          </a:xfrm>
        </p:grpSpPr>
        <p:sp>
          <p:nvSpPr>
            <p:cNvPr id="33" name="右矢印 32"/>
            <p:cNvSpPr/>
            <p:nvPr/>
          </p:nvSpPr>
          <p:spPr>
            <a:xfrm>
              <a:off x="5580112" y="6232801"/>
              <a:ext cx="504056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230511" y="6146140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200" dirty="0" smtClean="0"/>
                <a:t>総数</a:t>
              </a:r>
              <a:endParaRPr lang="en-US" altLang="ja-JP" sz="3200" dirty="0" smtClean="0"/>
            </a:p>
          </p:txBody>
        </p:sp>
      </p:grpSp>
      <p:grpSp>
        <p:nvGrpSpPr>
          <p:cNvPr id="36" name="図形グループ 35"/>
          <p:cNvGrpSpPr/>
          <p:nvPr/>
        </p:nvGrpSpPr>
        <p:grpSpPr>
          <a:xfrm>
            <a:off x="1652299" y="5013176"/>
            <a:ext cx="1736119" cy="1512168"/>
            <a:chOff x="1652299" y="5013176"/>
            <a:chExt cx="1736119" cy="1512168"/>
          </a:xfrm>
        </p:grpSpPr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2927618" y="5301208"/>
              <a:ext cx="460800" cy="460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>
              <a:glow rad="190500">
                <a:schemeClr val="accent1">
                  <a:satMod val="17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2009605" y="5387592"/>
              <a:ext cx="287380" cy="2880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2153295" y="6021287"/>
              <a:ext cx="1004723" cy="1"/>
            </a:xfrm>
            <a:prstGeom prst="line">
              <a:avLst/>
            </a:prstGeom>
            <a:ln w="254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V="1">
              <a:off x="2153295" y="5869046"/>
              <a:ext cx="0" cy="304483"/>
            </a:xfrm>
            <a:prstGeom prst="line">
              <a:avLst/>
            </a:prstGeom>
            <a:ln w="254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V="1">
              <a:off x="3173298" y="5869046"/>
              <a:ext cx="0" cy="304483"/>
            </a:xfrm>
            <a:prstGeom prst="line">
              <a:avLst/>
            </a:prstGeom>
            <a:ln w="25400" cap="sq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/>
            <p:cNvSpPr txBox="1"/>
            <p:nvPr/>
          </p:nvSpPr>
          <p:spPr>
            <a:xfrm>
              <a:off x="2474033" y="6002124"/>
              <a:ext cx="7873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/>
                <a:t>A</a:t>
              </a:r>
              <a:r>
                <a:rPr lang="en-US" altLang="ja-JP" sz="2800" baseline="-25000" dirty="0" smtClean="0"/>
                <a:t>NSB</a:t>
              </a:r>
              <a:endParaRPr kumimoji="1" lang="ja-JP" altLang="en-US" sz="2800" baseline="-25000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1652299" y="5013176"/>
              <a:ext cx="582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smtClean="0"/>
                <a:t>NS</a:t>
              </a:r>
              <a:endParaRPr kumimoji="1" lang="ja-JP" altLang="en-US" sz="2800" dirty="0"/>
            </a:p>
          </p:txBody>
        </p:sp>
      </p:grpSp>
      <p:sp>
        <p:nvSpPr>
          <p:cNvPr id="38" name="テキスト ボックス 37"/>
          <p:cNvSpPr txBox="1"/>
          <p:nvPr/>
        </p:nvSpPr>
        <p:spPr>
          <a:xfrm>
            <a:off x="827584" y="908720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M</a:t>
            </a:r>
            <a:r>
              <a:rPr kumimoji="1" lang="en-US" altLang="ja-JP" sz="2800" baseline="-25000" dirty="0" smtClean="0"/>
              <a:t>1</a:t>
            </a:r>
            <a:endParaRPr kumimoji="1" lang="ja-JP" altLang="en-US" sz="2800" baseline="-250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3885385" y="1083323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M</a:t>
            </a:r>
            <a:r>
              <a:rPr kumimoji="1" lang="en-US" altLang="ja-JP" sz="2800" baseline="-25000" dirty="0" smtClean="0"/>
              <a:t>2</a:t>
            </a:r>
            <a:endParaRPr kumimoji="1" lang="ja-JP" altLang="en-US" sz="2800" baseline="-25000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804248" y="5013176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b="1" dirty="0" smtClean="0"/>
              <a:t>x: </a:t>
            </a:r>
            <a:r>
              <a:rPr lang="ja-JP" altLang="en-US" dirty="0" smtClean="0"/>
              <a:t>銀河系内の位置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タイトル 1"/>
          <p:cNvSpPr txBox="1">
            <a:spLocks noGrp="1"/>
          </p:cNvSpPr>
          <p:nvPr>
            <p:ph type="title"/>
          </p:nvPr>
        </p:nvSpPr>
        <p:spPr>
          <a:xfrm>
            <a:off x="889247" y="274638"/>
            <a:ext cx="7211145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841247">
              <a:defRPr sz="4048"/>
            </a:pPr>
            <a:r>
              <a:rPr dirty="0" smtClean="0">
                <a:latin typeface="+mj-ea"/>
              </a:rPr>
              <a:t>Gaia</a:t>
            </a:r>
            <a:r>
              <a:rPr lang="ja-JP" altLang="en-US" dirty="0" smtClean="0">
                <a:latin typeface="+mj-ea"/>
              </a:rPr>
              <a:t>で</a:t>
            </a:r>
            <a:r>
              <a:rPr lang="en-US" altLang="ja-JP" dirty="0" smtClean="0">
                <a:latin typeface="+mj-ea"/>
              </a:rPr>
              <a:t>NS</a:t>
            </a:r>
            <a:r>
              <a:rPr lang="ja-JP" altLang="en-US" dirty="0" smtClean="0">
                <a:latin typeface="+mj-ea"/>
              </a:rPr>
              <a:t>と同定できる条件</a:t>
            </a:r>
            <a:endParaRPr dirty="0">
              <a:latin typeface="+mj-ea"/>
            </a:endParaRPr>
          </a:p>
        </p:txBody>
      </p:sp>
      <p:pic>
        <p:nvPicPr>
          <p:cNvPr id="149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3433" y="5157192"/>
            <a:ext cx="7297134" cy="1099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2132" y="3356992"/>
            <a:ext cx="8419736" cy="951322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線"/>
          <p:cNvSpPr/>
          <p:nvPr/>
        </p:nvSpPr>
        <p:spPr>
          <a:xfrm>
            <a:off x="1092200" y="6155730"/>
            <a:ext cx="1508966" cy="0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2" name="成り立つと仮定"/>
          <p:cNvSpPr txBox="1"/>
          <p:nvPr/>
        </p:nvSpPr>
        <p:spPr>
          <a:xfrm>
            <a:off x="1339088" y="6254155"/>
            <a:ext cx="15831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ja-JP" altLang="en-US" dirty="0" smtClean="0">
                <a:latin typeface="+mn-ea"/>
              </a:rPr>
              <a:t>成り立つと仮定</a:t>
            </a:r>
            <a:endParaRPr dirty="0">
              <a:latin typeface="+mn-ea"/>
            </a:endParaRPr>
          </a:p>
        </p:txBody>
      </p:sp>
      <p:sp>
        <p:nvSpPr>
          <p:cNvPr id="11" name="コンテンツ プレースホルダー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ja-JP" altLang="en-US" dirty="0" smtClean="0">
                <a:latin typeface="+mn-ea"/>
              </a:rPr>
              <a:t>質量が</a:t>
            </a:r>
            <a:r>
              <a:rPr dirty="0" smtClean="0">
                <a:latin typeface="+mn-ea"/>
              </a:rPr>
              <a:t>2.5M</a:t>
            </a:r>
            <a:r>
              <a:rPr baseline="-25000" dirty="0" smtClean="0">
                <a:latin typeface="+mn-ea"/>
                <a:cs typeface="Wingdings 2"/>
                <a:sym typeface="Wingdings 2"/>
              </a:rPr>
              <a:t></a:t>
            </a:r>
            <a:r>
              <a:rPr lang="ja-JP" altLang="en-US" dirty="0" smtClean="0">
                <a:latin typeface="+mn-ea"/>
                <a:sym typeface="Wingdings 2"/>
              </a:rPr>
              <a:t>以下と推定</a:t>
            </a:r>
            <a:r>
              <a:rPr dirty="0" smtClean="0">
                <a:latin typeface="+mn-ea"/>
              </a:rPr>
              <a:t>(1σ</a:t>
            </a:r>
            <a:r>
              <a:rPr dirty="0">
                <a:latin typeface="+mn-ea"/>
              </a:rPr>
              <a:t>で)</a:t>
            </a:r>
          </a:p>
          <a:p>
            <a:pPr marL="800100" lvl="1" indent="-342900">
              <a:buChar char="•"/>
            </a:pPr>
            <a:r>
              <a:rPr dirty="0" smtClean="0">
                <a:latin typeface="+mn-ea"/>
              </a:rPr>
              <a:t>M</a:t>
            </a:r>
            <a:r>
              <a:rPr lang="en-US" baseline="-5999" dirty="0" smtClean="0">
                <a:latin typeface="+mn-ea"/>
              </a:rPr>
              <a:t>NS</a:t>
            </a:r>
            <a:r>
              <a:rPr dirty="0" smtClean="0">
                <a:latin typeface="+mn-ea"/>
              </a:rPr>
              <a:t> </a:t>
            </a:r>
            <a:r>
              <a:rPr lang="ja-JP" altLang="en-US" dirty="0" smtClean="0">
                <a:latin typeface="+mn-ea"/>
              </a:rPr>
              <a:t>＋</a:t>
            </a:r>
            <a:r>
              <a:rPr dirty="0" smtClean="0">
                <a:latin typeface="+mn-ea"/>
              </a:rPr>
              <a:t> </a:t>
            </a:r>
            <a:r>
              <a:rPr dirty="0" smtClean="0">
                <a:latin typeface="+mn-ea"/>
              </a:rPr>
              <a:t>σ</a:t>
            </a:r>
            <a:r>
              <a:rPr baseline="-5999" dirty="0" smtClean="0">
                <a:latin typeface="+mn-ea"/>
              </a:rPr>
              <a:t>M</a:t>
            </a:r>
            <a:r>
              <a:rPr lang="en-US" baseline="-5999" dirty="0" smtClean="0">
                <a:latin typeface="+mn-ea"/>
              </a:rPr>
              <a:t>NS</a:t>
            </a:r>
            <a:r>
              <a:rPr dirty="0" smtClean="0">
                <a:latin typeface="+mn-ea"/>
              </a:rPr>
              <a:t> </a:t>
            </a:r>
            <a:r>
              <a:rPr lang="en-US" dirty="0" smtClean="0">
                <a:latin typeface="+mn-ea"/>
              </a:rPr>
              <a:t>&lt;</a:t>
            </a:r>
            <a:r>
              <a:rPr dirty="0" smtClean="0">
                <a:latin typeface="+mn-ea"/>
              </a:rPr>
              <a:t> </a:t>
            </a:r>
            <a:r>
              <a:rPr dirty="0">
                <a:latin typeface="+mn-ea"/>
              </a:rPr>
              <a:t>2.5</a:t>
            </a:r>
          </a:p>
          <a:p>
            <a:r>
              <a:rPr lang="ja-JP" altLang="en-US" dirty="0" smtClean="0">
                <a:latin typeface="+mn-ea"/>
              </a:rPr>
              <a:t>誤差伝播の式</a:t>
            </a:r>
            <a:endParaRPr dirty="0">
              <a:latin typeface="+mn-ea"/>
            </a:endParaRPr>
          </a:p>
          <a:p>
            <a:endParaRPr dirty="0">
              <a:latin typeface="+mn-ea"/>
            </a:endParaRPr>
          </a:p>
          <a:p>
            <a:endParaRPr dirty="0">
              <a:latin typeface="+mn-ea"/>
            </a:endParaRPr>
          </a:p>
          <a:p>
            <a:r>
              <a:rPr lang="ja-JP" altLang="en-US" dirty="0" smtClean="0">
                <a:latin typeface="+mn-ea"/>
              </a:rPr>
              <a:t>上の不等式が成り立つための必要条件</a:t>
            </a:r>
            <a:endParaRPr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563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タイトル 1"/>
          <p:cNvSpPr txBox="1">
            <a:spLocks noGrp="1"/>
          </p:cNvSpPr>
          <p:nvPr>
            <p:ph type="title"/>
          </p:nvPr>
        </p:nvSpPr>
        <p:spPr>
          <a:xfrm>
            <a:off x="457198" y="274638"/>
            <a:ext cx="8003234" cy="1143001"/>
          </a:xfrm>
          <a:prstGeom prst="rect">
            <a:avLst/>
          </a:prstGeom>
        </p:spPr>
        <p:txBody>
          <a:bodyPr/>
          <a:lstStyle/>
          <a:p>
            <a:pPr defTabSz="841247">
              <a:defRPr sz="4048"/>
            </a:pPr>
            <a:r>
              <a:rPr lang="en-US" altLang="ja-JP" dirty="0">
                <a:latin typeface="+mj-ea"/>
              </a:rPr>
              <a:t>Gaia</a:t>
            </a:r>
            <a:r>
              <a:rPr lang="ja-JP" altLang="en-US" dirty="0">
                <a:latin typeface="+mj-ea"/>
              </a:rPr>
              <a:t>で</a:t>
            </a:r>
            <a:r>
              <a:rPr lang="en-US" altLang="ja-JP" dirty="0">
                <a:latin typeface="+mj-ea"/>
              </a:rPr>
              <a:t>NS</a:t>
            </a:r>
            <a:r>
              <a:rPr lang="ja-JP" altLang="en-US" dirty="0">
                <a:latin typeface="+mj-ea"/>
              </a:rPr>
              <a:t>と同定できる条件</a:t>
            </a:r>
            <a:endParaRPr dirty="0"/>
          </a:p>
        </p:txBody>
      </p:sp>
      <p:pic>
        <p:nvPicPr>
          <p:cNvPr id="17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0546" y="2168918"/>
            <a:ext cx="1281721" cy="703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6929" y="3441086"/>
            <a:ext cx="1166879" cy="70799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コンテンツ プレースホルダー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ja-JP" altLang="en-US" dirty="0" smtClean="0"/>
              <a:t>周期の条件</a:t>
            </a:r>
            <a:endParaRPr lang="en-US" altLang="ja-JP" dirty="0" smtClean="0"/>
          </a:p>
          <a:p>
            <a:pPr marL="0" indent="0">
              <a:buNone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ja-JP" altLang="en-US" sz="2800" dirty="0" smtClean="0"/>
              <a:t>　　　</a:t>
            </a:r>
            <a:r>
              <a:rPr lang="ja-JP" altLang="en-US" sz="3600" dirty="0" smtClean="0"/>
              <a:t>　　　　　　</a:t>
            </a:r>
            <a:r>
              <a:rPr sz="2800" dirty="0" smtClean="0"/>
              <a:t>→</a:t>
            </a:r>
            <a:r>
              <a:rPr sz="2800" dirty="0"/>
              <a:t>50days &lt; P</a:t>
            </a:r>
            <a:r>
              <a:rPr sz="2800" baseline="-5999" dirty="0"/>
              <a:t>orb</a:t>
            </a:r>
            <a:r>
              <a:rPr sz="2800" dirty="0"/>
              <a:t> &lt; </a:t>
            </a:r>
            <a:r>
              <a:rPr sz="2800" dirty="0" smtClean="0"/>
              <a:t>3years</a:t>
            </a:r>
            <a:r>
              <a:rPr lang="en-US" sz="2800" dirty="0" smtClean="0"/>
              <a:t> </a:t>
            </a:r>
            <a:r>
              <a:rPr lang="ja-JP" altLang="en-US" sz="2800" dirty="0" smtClean="0"/>
              <a:t>→ </a:t>
            </a:r>
            <a:r>
              <a:rPr lang="en-US" altLang="ja-JP" sz="2800" dirty="0"/>
              <a:t>A</a:t>
            </a:r>
            <a:r>
              <a:rPr lang="en-US" altLang="ja-JP" sz="2800" baseline="-25000" dirty="0"/>
              <a:t>NSB</a:t>
            </a:r>
            <a:r>
              <a:rPr lang="ja-JP" altLang="en-US" sz="2800" dirty="0" smtClean="0"/>
              <a:t>への制限</a:t>
            </a:r>
            <a:endParaRPr sz="3200" dirty="0"/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ja-JP" altLang="en-US" dirty="0" smtClean="0"/>
              <a:t>軌道長半径の条件</a:t>
            </a:r>
            <a:endParaRPr lang="en-US" altLang="ja-JP" dirty="0" smtClean="0"/>
          </a:p>
          <a:p>
            <a:pPr marL="0" indent="0">
              <a:buNone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ja-JP" altLang="en-US" sz="2800" dirty="0"/>
              <a:t>　</a:t>
            </a:r>
            <a:r>
              <a:rPr lang="ja-JP" altLang="en-US" sz="2800" dirty="0" smtClean="0"/>
              <a:t>　　</a:t>
            </a:r>
            <a:r>
              <a:rPr lang="ja-JP" altLang="en-US" sz="3600" dirty="0" smtClean="0"/>
              <a:t>　　　　　　</a:t>
            </a:r>
            <a:r>
              <a:rPr sz="2800" dirty="0" smtClean="0"/>
              <a:t>→</a:t>
            </a:r>
            <a:r>
              <a:rPr lang="en-US" sz="2800" dirty="0" smtClean="0"/>
              <a:t> </a:t>
            </a:r>
            <a:r>
              <a:rPr lang="en-US" sz="2800" dirty="0" smtClean="0"/>
              <a:t>A</a:t>
            </a:r>
            <a:r>
              <a:rPr lang="en-US" sz="2800" baseline="-25000" dirty="0" smtClean="0"/>
              <a:t>NSB</a:t>
            </a:r>
            <a:r>
              <a:rPr sz="2800" dirty="0" smtClean="0"/>
              <a:t> </a:t>
            </a:r>
            <a:r>
              <a:rPr sz="2800" dirty="0"/>
              <a:t>&gt; 10 σ</a:t>
            </a:r>
            <a:r>
              <a:rPr sz="2800" baseline="-5999" dirty="0"/>
              <a:t>π</a:t>
            </a:r>
            <a:r>
              <a:rPr sz="2800" dirty="0"/>
              <a:t>D(M</a:t>
            </a:r>
            <a:r>
              <a:rPr sz="2800" baseline="-5999" dirty="0"/>
              <a:t>NS</a:t>
            </a:r>
            <a:r>
              <a:rPr sz="2800" dirty="0"/>
              <a:t>+M</a:t>
            </a:r>
            <a:r>
              <a:rPr sz="2800" baseline="-5999" dirty="0"/>
              <a:t>2</a:t>
            </a:r>
            <a:r>
              <a:rPr sz="2800" dirty="0"/>
              <a:t>)/M</a:t>
            </a:r>
            <a:r>
              <a:rPr sz="2800" baseline="-5999" dirty="0"/>
              <a:t>NS</a:t>
            </a:r>
            <a:endParaRPr baseline="-5999" dirty="0"/>
          </a:p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ja-JP" altLang="en-US" dirty="0" smtClean="0"/>
              <a:t>距離の制限</a:t>
            </a:r>
            <a:endParaRPr lang="en-US" altLang="ja-JP" dirty="0" smtClean="0"/>
          </a:p>
          <a:p>
            <a:pPr marL="0" indent="0">
              <a:buNone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rPr lang="en-US" altLang="ja-JP" sz="2800" dirty="0" smtClean="0"/>
              <a:t>		</a:t>
            </a:r>
            <a:r>
              <a:rPr lang="ja-JP" altLang="en-US" sz="2800" dirty="0" smtClean="0"/>
              <a:t>　</a:t>
            </a:r>
            <a:r>
              <a:rPr sz="2800" dirty="0" smtClean="0"/>
              <a:t>→ </a:t>
            </a:r>
            <a:r>
              <a:rPr lang="ja-JP" altLang="en-US" sz="2800" dirty="0" smtClean="0"/>
              <a:t>距離ごと</a:t>
            </a:r>
            <a:r>
              <a:rPr lang="ja-JP" altLang="en-US" sz="2800" dirty="0" smtClean="0"/>
              <a:t>の伴星の明るさ</a:t>
            </a:r>
            <a:r>
              <a:rPr lang="ja-JP" altLang="en-US" sz="2800" dirty="0" smtClean="0"/>
              <a:t>の下限</a:t>
            </a:r>
            <a:endParaRPr sz="2800" dirty="0"/>
          </a:p>
        </p:txBody>
      </p:sp>
      <p:pic>
        <p:nvPicPr>
          <p:cNvPr id="172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75656" y="4669701"/>
            <a:ext cx="1013872" cy="576064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※Gaiaの位置精度は明るさに依存"/>
          <p:cNvSpPr txBox="1"/>
          <p:nvPr/>
        </p:nvSpPr>
        <p:spPr>
          <a:xfrm>
            <a:off x="3507984" y="5085184"/>
            <a:ext cx="442909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/>
            </a:lvl1pPr>
          </a:lstStyle>
          <a:p>
            <a:r>
              <a:rPr dirty="0"/>
              <a:t>※</a:t>
            </a:r>
            <a:r>
              <a:rPr dirty="0" smtClean="0"/>
              <a:t>Gaia</a:t>
            </a:r>
            <a:r>
              <a:rPr lang="ja-JP" altLang="en-US" dirty="0" smtClean="0"/>
              <a:t>の位置精度</a:t>
            </a:r>
            <a:r>
              <a:rPr lang="el-GR" altLang="ja-JP" sz="2400" dirty="0" err="1" smtClean="0"/>
              <a:t>σ</a:t>
            </a:r>
            <a:r>
              <a:rPr lang="el-GR" altLang="ja-JP" sz="2400" baseline="-5999" dirty="0" err="1" smtClean="0"/>
              <a:t>π</a:t>
            </a:r>
            <a:r>
              <a:rPr lang="ja-JP" altLang="en-US" dirty="0" smtClean="0"/>
              <a:t>は明るさに依存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001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2189</TotalTime>
  <Words>690</Words>
  <Application>Microsoft Macintosh PowerPoint</Application>
  <PresentationFormat>画面に合わせる (4:3)</PresentationFormat>
  <Paragraphs>137</Paragraphs>
  <Slides>11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9" baseType="lpstr">
      <vt:lpstr>Calibri</vt:lpstr>
      <vt:lpstr>Helvetica</vt:lpstr>
      <vt:lpstr>Mangal</vt:lpstr>
      <vt:lpstr>ＭＳ Ｐゴシック</vt:lpstr>
      <vt:lpstr>Wingdings 2</vt:lpstr>
      <vt:lpstr>Yu Gothic</vt:lpstr>
      <vt:lpstr>Arial</vt:lpstr>
      <vt:lpstr>Office ​​テーマ</vt:lpstr>
      <vt:lpstr>位置天文観測衛星Gaiaを用いた中性子星探査</vt:lpstr>
      <vt:lpstr>このトークの趣旨</vt:lpstr>
      <vt:lpstr>Gaiaとそのサイエンス</vt:lpstr>
      <vt:lpstr>Gaia衛星によるNS連星探査</vt:lpstr>
      <vt:lpstr>検出可能性</vt:lpstr>
      <vt:lpstr>種族合成計算での仮定</vt:lpstr>
      <vt:lpstr>連星数の計算</vt:lpstr>
      <vt:lpstr>GaiaでNSと同定できる条件</vt:lpstr>
      <vt:lpstr>GaiaでNSと同定できる条件</vt:lpstr>
      <vt:lpstr>計算結果</vt:lpstr>
      <vt:lpstr>結論</vt:lpstr>
    </vt:vector>
  </TitlesOfParts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位置観測衛星Gaiaで発見できるブラックホールの質量分布</dc:title>
  <dc:creator>Masaki</dc:creator>
  <cp:lastModifiedBy>Microsoft Office ユーザー</cp:lastModifiedBy>
  <cp:revision>86</cp:revision>
  <dcterms:created xsi:type="dcterms:W3CDTF">2017-08-08T10:32:03Z</dcterms:created>
  <dcterms:modified xsi:type="dcterms:W3CDTF">2017-11-23T10:23:34Z</dcterms:modified>
</cp:coreProperties>
</file>