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43"/>
  </p:notesMasterIdLst>
  <p:sldIdLst>
    <p:sldId id="256" r:id="rId2"/>
    <p:sldId id="271" r:id="rId3"/>
    <p:sldId id="259" r:id="rId4"/>
    <p:sldId id="260" r:id="rId5"/>
    <p:sldId id="261" r:id="rId6"/>
    <p:sldId id="262" r:id="rId7"/>
    <p:sldId id="322" r:id="rId8"/>
    <p:sldId id="263" r:id="rId9"/>
    <p:sldId id="264" r:id="rId10"/>
    <p:sldId id="265" r:id="rId11"/>
    <p:sldId id="281" r:id="rId12"/>
    <p:sldId id="266" r:id="rId13"/>
    <p:sldId id="267" r:id="rId14"/>
    <p:sldId id="272" r:id="rId15"/>
    <p:sldId id="283" r:id="rId16"/>
    <p:sldId id="284" r:id="rId17"/>
    <p:sldId id="285" r:id="rId18"/>
    <p:sldId id="287" r:id="rId19"/>
    <p:sldId id="288" r:id="rId20"/>
    <p:sldId id="289" r:id="rId21"/>
    <p:sldId id="290" r:id="rId22"/>
    <p:sldId id="313" r:id="rId23"/>
    <p:sldId id="314" r:id="rId24"/>
    <p:sldId id="316" r:id="rId25"/>
    <p:sldId id="317" r:id="rId26"/>
    <p:sldId id="318" r:id="rId27"/>
    <p:sldId id="319" r:id="rId28"/>
    <p:sldId id="320" r:id="rId29"/>
    <p:sldId id="312" r:id="rId30"/>
    <p:sldId id="301" r:id="rId31"/>
    <p:sldId id="304" r:id="rId32"/>
    <p:sldId id="305" r:id="rId33"/>
    <p:sldId id="306" r:id="rId34"/>
    <p:sldId id="308" r:id="rId35"/>
    <p:sldId id="311" r:id="rId36"/>
    <p:sldId id="309" r:id="rId37"/>
    <p:sldId id="310" r:id="rId38"/>
    <p:sldId id="277" r:id="rId39"/>
    <p:sldId id="321" r:id="rId40"/>
    <p:sldId id="278" r:id="rId41"/>
    <p:sldId id="279" r:id="rId4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5" d="100"/>
          <a:sy n="95" d="100"/>
        </p:scale>
        <p:origin x="84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59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野田常雄" userId="3b7baeec-d613-4c9b-b407-088ac633add9" providerId="ADAL" clId="{AB8A2F63-AA9F-4E1D-989A-98062D88406F}"/>
    <pc:docChg chg="undo custSel addSld delSld modSld">
      <pc:chgData name="野田常雄" userId="3b7baeec-d613-4c9b-b407-088ac633add9" providerId="ADAL" clId="{AB8A2F63-AA9F-4E1D-989A-98062D88406F}" dt="2017-11-21T16:46:04.452" v="8919" actId="20577"/>
      <pc:docMkLst>
        <pc:docMk/>
      </pc:docMkLst>
      <pc:sldChg chg="modSp">
        <pc:chgData name="野田常雄" userId="3b7baeec-d613-4c9b-b407-088ac633add9" providerId="ADAL" clId="{AB8A2F63-AA9F-4E1D-989A-98062D88406F}" dt="2017-11-19T12:32:35.809" v="90" actId="1076"/>
        <pc:sldMkLst>
          <pc:docMk/>
          <pc:sldMk cId="538337012" sldId="256"/>
        </pc:sldMkLst>
        <pc:spChg chg="mod">
          <ac:chgData name="野田常雄" userId="3b7baeec-d613-4c9b-b407-088ac633add9" providerId="ADAL" clId="{AB8A2F63-AA9F-4E1D-989A-98062D88406F}" dt="2017-11-19T12:32:12.923" v="28" actId="20577"/>
          <ac:spMkLst>
            <pc:docMk/>
            <pc:sldMk cId="538337012" sldId="256"/>
            <ac:spMk id="2" creationId="{8B1A95FC-4B5B-4D7D-9A8C-DB0B84C48CE5}"/>
          </ac:spMkLst>
        </pc:spChg>
        <pc:spChg chg="mod">
          <ac:chgData name="野田常雄" userId="3b7baeec-d613-4c9b-b407-088ac633add9" providerId="ADAL" clId="{AB8A2F63-AA9F-4E1D-989A-98062D88406F}" dt="2017-11-19T12:32:35.809" v="90" actId="1076"/>
          <ac:spMkLst>
            <pc:docMk/>
            <pc:sldMk cId="538337012" sldId="256"/>
            <ac:spMk id="3" creationId="{7F8DA572-C546-429D-8F76-E85BE200D5B2}"/>
          </ac:spMkLst>
        </pc:spChg>
      </pc:sldChg>
      <pc:sldChg chg="del">
        <pc:chgData name="野田常雄" userId="3b7baeec-d613-4c9b-b407-088ac633add9" providerId="ADAL" clId="{AB8A2F63-AA9F-4E1D-989A-98062D88406F}" dt="2017-11-21T14:40:56.898" v="7184" actId="2696"/>
        <pc:sldMkLst>
          <pc:docMk/>
          <pc:sldMk cId="4131120020" sldId="257"/>
        </pc:sldMkLst>
      </pc:sldChg>
      <pc:sldChg chg="del">
        <pc:chgData name="野田常雄" userId="3b7baeec-d613-4c9b-b407-088ac633add9" providerId="ADAL" clId="{AB8A2F63-AA9F-4E1D-989A-98062D88406F}" dt="2017-11-21T16:08:03.069" v="8095" actId="2696"/>
        <pc:sldMkLst>
          <pc:docMk/>
          <pc:sldMk cId="222904254" sldId="258"/>
        </pc:sldMkLst>
      </pc:sldChg>
      <pc:sldChg chg="addSp delSp modSp mod setBg">
        <pc:chgData name="野田常雄" userId="3b7baeec-d613-4c9b-b407-088ac633add9" providerId="ADAL" clId="{AB8A2F63-AA9F-4E1D-989A-98062D88406F}" dt="2017-11-21T14:53:20.623" v="7265" actId="1076"/>
        <pc:sldMkLst>
          <pc:docMk/>
          <pc:sldMk cId="2651673983" sldId="259"/>
        </pc:sldMkLst>
        <pc:spChg chg="mod">
          <ac:chgData name="野田常雄" userId="3b7baeec-d613-4c9b-b407-088ac633add9" providerId="ADAL" clId="{AB8A2F63-AA9F-4E1D-989A-98062D88406F}" dt="2017-11-21T14:43:58.404" v="7193" actId="26606"/>
          <ac:spMkLst>
            <pc:docMk/>
            <pc:sldMk cId="2651673983" sldId="259"/>
            <ac:spMk id="2" creationId="{A2051043-B2CB-43B5-84A6-0AEC1203A69F}"/>
          </ac:spMkLst>
        </pc:spChg>
        <pc:spChg chg="mod">
          <ac:chgData name="野田常雄" userId="3b7baeec-d613-4c9b-b407-088ac633add9" providerId="ADAL" clId="{AB8A2F63-AA9F-4E1D-989A-98062D88406F}" dt="2017-11-21T14:43:58.404" v="7193" actId="26606"/>
          <ac:spMkLst>
            <pc:docMk/>
            <pc:sldMk cId="2651673983" sldId="259"/>
            <ac:spMk id="3" creationId="{5C1E95D4-CFBD-4CBC-8B0D-62E8EC574BE9}"/>
          </ac:spMkLst>
        </pc:spChg>
        <pc:spChg chg="add del">
          <ac:chgData name="野田常雄" userId="3b7baeec-d613-4c9b-b407-088ac633add9" providerId="ADAL" clId="{AB8A2F63-AA9F-4E1D-989A-98062D88406F}" dt="2017-11-21T14:43:46.555" v="7190"/>
          <ac:spMkLst>
            <pc:docMk/>
            <pc:sldMk cId="2651673983" sldId="259"/>
            <ac:spMk id="5" creationId="{3458E8D7-A605-4249-A1D1-D13979F3C3A5}"/>
          </ac:spMkLst>
        </pc:spChg>
        <pc:spChg chg="add del">
          <ac:chgData name="野田常雄" userId="3b7baeec-d613-4c9b-b407-088ac633add9" providerId="ADAL" clId="{AB8A2F63-AA9F-4E1D-989A-98062D88406F}" dt="2017-11-21T14:43:46.555" v="7190"/>
          <ac:spMkLst>
            <pc:docMk/>
            <pc:sldMk cId="2651673983" sldId="259"/>
            <ac:spMk id="6" creationId="{6B838265-D528-4D14-B3DF-658DD52CD556}"/>
          </ac:spMkLst>
        </pc:spChg>
        <pc:spChg chg="add del">
          <ac:chgData name="野田常雄" userId="3b7baeec-d613-4c9b-b407-088ac633add9" providerId="ADAL" clId="{AB8A2F63-AA9F-4E1D-989A-98062D88406F}" dt="2017-11-21T14:43:46.555" v="7190"/>
          <ac:spMkLst>
            <pc:docMk/>
            <pc:sldMk cId="2651673983" sldId="259"/>
            <ac:spMk id="7" creationId="{F0630597-B263-4FBC-87AD-64F7C472469E}"/>
          </ac:spMkLst>
        </pc:spChg>
        <pc:spChg chg="add del">
          <ac:chgData name="野田常雄" userId="3b7baeec-d613-4c9b-b407-088ac633add9" providerId="ADAL" clId="{AB8A2F63-AA9F-4E1D-989A-98062D88406F}" dt="2017-11-21T14:43:46.555" v="7190"/>
          <ac:spMkLst>
            <pc:docMk/>
            <pc:sldMk cId="2651673983" sldId="259"/>
            <ac:spMk id="8" creationId="{7091A023-A90B-4C54-8F65-17CC1F877EA4}"/>
          </ac:spMkLst>
        </pc:spChg>
        <pc:spChg chg="add mod">
          <ac:chgData name="野田常雄" userId="3b7baeec-d613-4c9b-b407-088ac633add9" providerId="ADAL" clId="{AB8A2F63-AA9F-4E1D-989A-98062D88406F}" dt="2017-11-21T14:52:16.338" v="7204" actId="1076"/>
          <ac:spMkLst>
            <pc:docMk/>
            <pc:sldMk cId="2651673983" sldId="259"/>
            <ac:spMk id="10" creationId="{9AFA7ACC-E2DF-4B65-AB7A-5E0CCC1EACB8}"/>
          </ac:spMkLst>
        </pc:spChg>
        <pc:spChg chg="add mod">
          <ac:chgData name="野田常雄" userId="3b7baeec-d613-4c9b-b407-088ac633add9" providerId="ADAL" clId="{AB8A2F63-AA9F-4E1D-989A-98062D88406F}" dt="2017-11-21T14:52:36.903" v="7209" actId="13822"/>
          <ac:spMkLst>
            <pc:docMk/>
            <pc:sldMk cId="2651673983" sldId="259"/>
            <ac:spMk id="11" creationId="{E9CA63FD-60D6-48F4-AB7E-D693D5DC6BB7}"/>
          </ac:spMkLst>
        </pc:spChg>
        <pc:spChg chg="add mod">
          <ac:chgData name="野田常雄" userId="3b7baeec-d613-4c9b-b407-088ac633add9" providerId="ADAL" clId="{AB8A2F63-AA9F-4E1D-989A-98062D88406F}" dt="2017-11-21T14:44:28.618" v="7198" actId="1076"/>
          <ac:spMkLst>
            <pc:docMk/>
            <pc:sldMk cId="2651673983" sldId="259"/>
            <ac:spMk id="12" creationId="{0CA9A166-79D8-4100-A390-7E051F9D496B}"/>
          </ac:spMkLst>
        </pc:spChg>
        <pc:spChg chg="add mod">
          <ac:chgData name="野田常雄" userId="3b7baeec-d613-4c9b-b407-088ac633add9" providerId="ADAL" clId="{AB8A2F63-AA9F-4E1D-989A-98062D88406F}" dt="2017-11-21T14:44:23.446" v="7197" actId="1076"/>
          <ac:spMkLst>
            <pc:docMk/>
            <pc:sldMk cId="2651673983" sldId="259"/>
            <ac:spMk id="13" creationId="{C5F138C8-F755-42C7-8852-C4A7F0932F9D}"/>
          </ac:spMkLst>
        </pc:spChg>
        <pc:spChg chg="add del">
          <ac:chgData name="野田常雄" userId="3b7baeec-d613-4c9b-b407-088ac633add9" providerId="ADAL" clId="{AB8A2F63-AA9F-4E1D-989A-98062D88406F}" dt="2017-11-21T14:43:58.404" v="7193" actId="26606"/>
          <ac:spMkLst>
            <pc:docMk/>
            <pc:sldMk cId="2651673983" sldId="259"/>
            <ac:spMk id="14" creationId="{1EA5387D-64D8-4D6C-B109-FF4E81DF609A}"/>
          </ac:spMkLst>
        </pc:spChg>
        <pc:spChg chg="add mod">
          <ac:chgData name="野田常雄" userId="3b7baeec-d613-4c9b-b407-088ac633add9" providerId="ADAL" clId="{AB8A2F63-AA9F-4E1D-989A-98062D88406F}" dt="2017-11-21T14:44:28.618" v="7198" actId="1076"/>
          <ac:spMkLst>
            <pc:docMk/>
            <pc:sldMk cId="2651673983" sldId="259"/>
            <ac:spMk id="15" creationId="{B5818258-8A3D-4DA8-AF2B-E2C4A716DEE7}"/>
          </ac:spMkLst>
        </pc:spChg>
        <pc:spChg chg="add mod">
          <ac:chgData name="野田常雄" userId="3b7baeec-d613-4c9b-b407-088ac633add9" providerId="ADAL" clId="{AB8A2F63-AA9F-4E1D-989A-98062D88406F}" dt="2017-11-21T14:44:23.446" v="7197" actId="1076"/>
          <ac:spMkLst>
            <pc:docMk/>
            <pc:sldMk cId="2651673983" sldId="259"/>
            <ac:spMk id="17" creationId="{45F60784-E1A2-47A3-9F8C-42A786408982}"/>
          </ac:spMkLst>
        </pc:spChg>
        <pc:spChg chg="add mod">
          <ac:chgData name="野田常雄" userId="3b7baeec-d613-4c9b-b407-088ac633add9" providerId="ADAL" clId="{AB8A2F63-AA9F-4E1D-989A-98062D88406F}" dt="2017-11-21T14:53:20.623" v="7265" actId="1076"/>
          <ac:spMkLst>
            <pc:docMk/>
            <pc:sldMk cId="2651673983" sldId="259"/>
            <ac:spMk id="18" creationId="{E5337E5C-40D6-4AFE-BCFA-366E9857B29F}"/>
          </ac:spMkLst>
        </pc:spChg>
        <pc:picChg chg="add del">
          <ac:chgData name="野田常雄" userId="3b7baeec-d613-4c9b-b407-088ac633add9" providerId="ADAL" clId="{AB8A2F63-AA9F-4E1D-989A-98062D88406F}" dt="2017-11-21T14:43:46.555" v="7190"/>
          <ac:picMkLst>
            <pc:docMk/>
            <pc:sldMk cId="2651673983" sldId="259"/>
            <ac:picMk id="4" creationId="{9CEDBB6F-FC91-4B09-85E9-6253B51D2E2A}"/>
          </ac:picMkLst>
        </pc:picChg>
        <pc:picChg chg="add mod ord">
          <ac:chgData name="野田常雄" userId="3b7baeec-d613-4c9b-b407-088ac633add9" providerId="ADAL" clId="{AB8A2F63-AA9F-4E1D-989A-98062D88406F}" dt="2017-11-21T14:44:08.092" v="7195" actId="1076"/>
          <ac:picMkLst>
            <pc:docMk/>
            <pc:sldMk cId="2651673983" sldId="259"/>
            <ac:picMk id="9" creationId="{9EA61320-60EA-4413-852D-D20B2B5D5CD1}"/>
          </ac:picMkLst>
        </pc:picChg>
        <pc:picChg chg="add del">
          <ac:chgData name="野田常雄" userId="3b7baeec-d613-4c9b-b407-088ac633add9" providerId="ADAL" clId="{AB8A2F63-AA9F-4E1D-989A-98062D88406F}" dt="2017-11-21T14:43:58.404" v="7193" actId="26606"/>
          <ac:picMkLst>
            <pc:docMk/>
            <pc:sldMk cId="2651673983" sldId="259"/>
            <ac:picMk id="16" creationId="{6319FFD2-07B5-4029-BFB3-26FCFCC2F1B8}"/>
          </ac:picMkLst>
        </pc:picChg>
      </pc:sldChg>
      <pc:sldChg chg="modSp">
        <pc:chgData name="野田常雄" userId="3b7baeec-d613-4c9b-b407-088ac633add9" providerId="ADAL" clId="{AB8A2F63-AA9F-4E1D-989A-98062D88406F}" dt="2017-11-21T14:53:41.475" v="7305"/>
        <pc:sldMkLst>
          <pc:docMk/>
          <pc:sldMk cId="731991147" sldId="260"/>
        </pc:sldMkLst>
        <pc:spChg chg="mod">
          <ac:chgData name="野田常雄" userId="3b7baeec-d613-4c9b-b407-088ac633add9" providerId="ADAL" clId="{AB8A2F63-AA9F-4E1D-989A-98062D88406F}" dt="2017-11-21T14:53:41.475" v="7305"/>
          <ac:spMkLst>
            <pc:docMk/>
            <pc:sldMk cId="731991147" sldId="260"/>
            <ac:spMk id="2" creationId="{2E28D6B3-CB8F-4D45-925A-3B3113DC153D}"/>
          </ac:spMkLst>
        </pc:spChg>
        <pc:spChg chg="mod">
          <ac:chgData name="野田常雄" userId="3b7baeec-d613-4c9b-b407-088ac633add9" providerId="ADAL" clId="{AB8A2F63-AA9F-4E1D-989A-98062D88406F}" dt="2017-11-20T16:26:14.380" v="6579" actId="27636"/>
          <ac:spMkLst>
            <pc:docMk/>
            <pc:sldMk cId="731991147" sldId="260"/>
            <ac:spMk id="3" creationId="{5EE16611-5A3F-44BC-B95C-F0547E5DD5CA}"/>
          </ac:spMkLst>
        </pc:spChg>
      </pc:sldChg>
      <pc:sldChg chg="addSp modSp">
        <pc:chgData name="野田常雄" userId="3b7baeec-d613-4c9b-b407-088ac633add9" providerId="ADAL" clId="{AB8A2F63-AA9F-4E1D-989A-98062D88406F}" dt="2017-11-21T15:17:52.879" v="7552" actId="20577"/>
        <pc:sldMkLst>
          <pc:docMk/>
          <pc:sldMk cId="1942553897" sldId="261"/>
        </pc:sldMkLst>
        <pc:spChg chg="mod">
          <ac:chgData name="野田常雄" userId="3b7baeec-d613-4c9b-b407-088ac633add9" providerId="ADAL" clId="{AB8A2F63-AA9F-4E1D-989A-98062D88406F}" dt="2017-11-18T15:29:20.363" v="1" actId="790"/>
          <ac:spMkLst>
            <pc:docMk/>
            <pc:sldMk cId="1942553897" sldId="261"/>
            <ac:spMk id="2" creationId="{8D83DC24-758B-4332-8612-45161CC2F505}"/>
          </ac:spMkLst>
        </pc:spChg>
        <pc:spChg chg="mod">
          <ac:chgData name="野田常雄" userId="3b7baeec-d613-4c9b-b407-088ac633add9" providerId="ADAL" clId="{AB8A2F63-AA9F-4E1D-989A-98062D88406F}" dt="2017-11-21T15:17:52.879" v="7552" actId="20577"/>
          <ac:spMkLst>
            <pc:docMk/>
            <pc:sldMk cId="1942553897" sldId="261"/>
            <ac:spMk id="3" creationId="{AEC9355C-7205-4D52-9BAA-DCC11D38A458}"/>
          </ac:spMkLst>
        </pc:spChg>
        <pc:spChg chg="add mod">
          <ac:chgData name="野田常雄" userId="3b7baeec-d613-4c9b-b407-088ac633add9" providerId="ADAL" clId="{AB8A2F63-AA9F-4E1D-989A-98062D88406F}" dt="2017-11-21T14:57:28.605" v="7350" actId="1076"/>
          <ac:spMkLst>
            <pc:docMk/>
            <pc:sldMk cId="1942553897" sldId="261"/>
            <ac:spMk id="5" creationId="{4DC13BB7-CDE4-4B99-AF41-23AC687A013C}"/>
          </ac:spMkLst>
        </pc:spChg>
        <pc:spChg chg="add mod">
          <ac:chgData name="野田常雄" userId="3b7baeec-d613-4c9b-b407-088ac633add9" providerId="ADAL" clId="{AB8A2F63-AA9F-4E1D-989A-98062D88406F}" dt="2017-11-21T15:14:18.086" v="7441" actId="20577"/>
          <ac:spMkLst>
            <pc:docMk/>
            <pc:sldMk cId="1942553897" sldId="261"/>
            <ac:spMk id="7" creationId="{A4C9871C-E5A8-4848-B9F3-30344B002F8B}"/>
          </ac:spMkLst>
        </pc:spChg>
        <pc:spChg chg="add mod">
          <ac:chgData name="野田常雄" userId="3b7baeec-d613-4c9b-b407-088ac633add9" providerId="ADAL" clId="{AB8A2F63-AA9F-4E1D-989A-98062D88406F}" dt="2017-11-21T15:15:34.614" v="7453"/>
          <ac:spMkLst>
            <pc:docMk/>
            <pc:sldMk cId="1942553897" sldId="261"/>
            <ac:spMk id="8" creationId="{88082791-796B-4B50-BE24-7AF5FBB2DF3C}"/>
          </ac:spMkLst>
        </pc:spChg>
        <pc:picChg chg="add mod">
          <ac:chgData name="野田常雄" userId="3b7baeec-d613-4c9b-b407-088ac633add9" providerId="ADAL" clId="{AB8A2F63-AA9F-4E1D-989A-98062D88406F}" dt="2017-11-21T14:57:28.605" v="7350" actId="1076"/>
          <ac:picMkLst>
            <pc:docMk/>
            <pc:sldMk cId="1942553897" sldId="261"/>
            <ac:picMk id="4" creationId="{EE68B671-1AF3-412F-A39B-A7EE58D31D6A}"/>
          </ac:picMkLst>
        </pc:picChg>
        <pc:picChg chg="add mod">
          <ac:chgData name="野田常雄" userId="3b7baeec-d613-4c9b-b407-088ac633add9" providerId="ADAL" clId="{AB8A2F63-AA9F-4E1D-989A-98062D88406F}" dt="2017-11-21T15:13:49.342" v="7403" actId="1076"/>
          <ac:picMkLst>
            <pc:docMk/>
            <pc:sldMk cId="1942553897" sldId="261"/>
            <ac:picMk id="6" creationId="{ED9C51E4-C7AD-4D4D-8A89-D286A66A4C2D}"/>
          </ac:picMkLst>
        </pc:picChg>
      </pc:sldChg>
      <pc:sldChg chg="addSp modSp">
        <pc:chgData name="野田常雄" userId="3b7baeec-d613-4c9b-b407-088ac633add9" providerId="ADAL" clId="{AB8A2F63-AA9F-4E1D-989A-98062D88406F}" dt="2017-11-21T15:37:00.767" v="8041"/>
        <pc:sldMkLst>
          <pc:docMk/>
          <pc:sldMk cId="252364680" sldId="262"/>
        </pc:sldMkLst>
        <pc:spChg chg="mod">
          <ac:chgData name="野田常雄" userId="3b7baeec-d613-4c9b-b407-088ac633add9" providerId="ADAL" clId="{AB8A2F63-AA9F-4E1D-989A-98062D88406F}" dt="2017-11-21T15:37:00.767" v="8041"/>
          <ac:spMkLst>
            <pc:docMk/>
            <pc:sldMk cId="252364680" sldId="262"/>
            <ac:spMk id="3" creationId="{2C28DA53-36B2-4ABE-9629-42E58E171AA1}"/>
          </ac:spMkLst>
        </pc:spChg>
        <pc:spChg chg="add mod">
          <ac:chgData name="野田常雄" userId="3b7baeec-d613-4c9b-b407-088ac633add9" providerId="ADAL" clId="{AB8A2F63-AA9F-4E1D-989A-98062D88406F}" dt="2017-11-21T15:25:21.215" v="7618" actId="1076"/>
          <ac:spMkLst>
            <pc:docMk/>
            <pc:sldMk cId="252364680" sldId="262"/>
            <ac:spMk id="5" creationId="{CC936A24-FD33-4748-BCBE-4121DDC30E70}"/>
          </ac:spMkLst>
        </pc:spChg>
        <pc:spChg chg="add mod">
          <ac:chgData name="野田常雄" userId="3b7baeec-d613-4c9b-b407-088ac633add9" providerId="ADAL" clId="{AB8A2F63-AA9F-4E1D-989A-98062D88406F}" dt="2017-11-21T15:25:56.917" v="7643" actId="1076"/>
          <ac:spMkLst>
            <pc:docMk/>
            <pc:sldMk cId="252364680" sldId="262"/>
            <ac:spMk id="7" creationId="{D9080A8D-0B3F-4732-8F13-F2F07A7FC5FD}"/>
          </ac:spMkLst>
        </pc:spChg>
        <pc:picChg chg="add mod">
          <ac:chgData name="野田常雄" userId="3b7baeec-d613-4c9b-b407-088ac633add9" providerId="ADAL" clId="{AB8A2F63-AA9F-4E1D-989A-98062D88406F}" dt="2017-11-21T15:25:21.215" v="7618" actId="1076"/>
          <ac:picMkLst>
            <pc:docMk/>
            <pc:sldMk cId="252364680" sldId="262"/>
            <ac:picMk id="4" creationId="{8BE5C383-98D5-4CE2-A333-365766177EB3}"/>
          </ac:picMkLst>
        </pc:picChg>
        <pc:picChg chg="add mod">
          <ac:chgData name="野田常雄" userId="3b7baeec-d613-4c9b-b407-088ac633add9" providerId="ADAL" clId="{AB8A2F63-AA9F-4E1D-989A-98062D88406F}" dt="2017-11-21T15:25:29.111" v="7619" actId="1076"/>
          <ac:picMkLst>
            <pc:docMk/>
            <pc:sldMk cId="252364680" sldId="262"/>
            <ac:picMk id="6" creationId="{2479C400-F56C-413E-8133-2A06CC9A283D}"/>
          </ac:picMkLst>
        </pc:picChg>
      </pc:sldChg>
      <pc:sldChg chg="modSp">
        <pc:chgData name="野田常雄" userId="3b7baeec-d613-4c9b-b407-088ac633add9" providerId="ADAL" clId="{AB8A2F63-AA9F-4E1D-989A-98062D88406F}" dt="2017-11-21T15:26:18.459" v="7644" actId="20577"/>
        <pc:sldMkLst>
          <pc:docMk/>
          <pc:sldMk cId="1950696608" sldId="263"/>
        </pc:sldMkLst>
        <pc:spChg chg="mod">
          <ac:chgData name="野田常雄" userId="3b7baeec-d613-4c9b-b407-088ac633add9" providerId="ADAL" clId="{AB8A2F63-AA9F-4E1D-989A-98062D88406F}" dt="2017-11-21T15:26:18.459" v="7644" actId="20577"/>
          <ac:spMkLst>
            <pc:docMk/>
            <pc:sldMk cId="1950696608" sldId="263"/>
            <ac:spMk id="2" creationId="{061BCD90-827B-4CA1-BBC0-2D86F1E9AFF5}"/>
          </ac:spMkLst>
        </pc:spChg>
        <pc:spChg chg="mod">
          <ac:chgData name="野田常雄" userId="3b7baeec-d613-4c9b-b407-088ac633add9" providerId="ADAL" clId="{AB8A2F63-AA9F-4E1D-989A-98062D88406F}" dt="2017-11-19T14:39:26.600" v="3035"/>
          <ac:spMkLst>
            <pc:docMk/>
            <pc:sldMk cId="1950696608" sldId="263"/>
            <ac:spMk id="3" creationId="{434A6B61-3CDE-455B-89EA-7C59EB3D0D91}"/>
          </ac:spMkLst>
        </pc:spChg>
      </pc:sldChg>
      <pc:sldChg chg="modSp">
        <pc:chgData name="野田常雄" userId="3b7baeec-d613-4c9b-b407-088ac633add9" providerId="ADAL" clId="{AB8A2F63-AA9F-4E1D-989A-98062D88406F}" dt="2017-11-21T15:38:37.527" v="8089"/>
        <pc:sldMkLst>
          <pc:docMk/>
          <pc:sldMk cId="3898508470" sldId="264"/>
        </pc:sldMkLst>
        <pc:spChg chg="mod">
          <ac:chgData name="野田常雄" userId="3b7baeec-d613-4c9b-b407-088ac633add9" providerId="ADAL" clId="{AB8A2F63-AA9F-4E1D-989A-98062D88406F}" dt="2017-11-21T15:38:37.527" v="8089"/>
          <ac:spMkLst>
            <pc:docMk/>
            <pc:sldMk cId="3898508470" sldId="264"/>
            <ac:spMk id="3" creationId="{EE57DB0B-13D1-4225-8A57-A8A39E997D3E}"/>
          </ac:spMkLst>
        </pc:spChg>
      </pc:sldChg>
      <pc:sldChg chg="modSp">
        <pc:chgData name="野田常雄" userId="3b7baeec-d613-4c9b-b407-088ac633add9" providerId="ADAL" clId="{AB8A2F63-AA9F-4E1D-989A-98062D88406F}" dt="2017-11-21T16:09:04.082" v="8098" actId="2711"/>
        <pc:sldMkLst>
          <pc:docMk/>
          <pc:sldMk cId="115169103" sldId="265"/>
        </pc:sldMkLst>
        <pc:spChg chg="mod">
          <ac:chgData name="野田常雄" userId="3b7baeec-d613-4c9b-b407-088ac633add9" providerId="ADAL" clId="{AB8A2F63-AA9F-4E1D-989A-98062D88406F}" dt="2017-11-21T16:09:04.082" v="8098" actId="2711"/>
          <ac:spMkLst>
            <pc:docMk/>
            <pc:sldMk cId="115169103" sldId="265"/>
            <ac:spMk id="3" creationId="{B5A4FADC-09D3-4CA3-9F39-6FA6FDA6BE81}"/>
          </ac:spMkLst>
        </pc:spChg>
      </pc:sldChg>
      <pc:sldChg chg="modSp add">
        <pc:chgData name="野田常雄" userId="3b7baeec-d613-4c9b-b407-088ac633add9" providerId="ADAL" clId="{AB8A2F63-AA9F-4E1D-989A-98062D88406F}" dt="2017-11-20T16:15:02.391" v="5785"/>
        <pc:sldMkLst>
          <pc:docMk/>
          <pc:sldMk cId="2623611257" sldId="266"/>
        </pc:sldMkLst>
        <pc:spChg chg="mod">
          <ac:chgData name="野田常雄" userId="3b7baeec-d613-4c9b-b407-088ac633add9" providerId="ADAL" clId="{AB8A2F63-AA9F-4E1D-989A-98062D88406F}" dt="2017-11-18T15:30:02.136" v="18" actId="20577"/>
          <ac:spMkLst>
            <pc:docMk/>
            <pc:sldMk cId="2623611257" sldId="266"/>
            <ac:spMk id="2" creationId="{9738331F-8D47-4124-B6E7-275DE4DA68C9}"/>
          </ac:spMkLst>
        </pc:spChg>
        <pc:spChg chg="mod">
          <ac:chgData name="野田常雄" userId="3b7baeec-d613-4c9b-b407-088ac633add9" providerId="ADAL" clId="{AB8A2F63-AA9F-4E1D-989A-98062D88406F}" dt="2017-11-20T16:15:02.391" v="5785"/>
          <ac:spMkLst>
            <pc:docMk/>
            <pc:sldMk cId="2623611257" sldId="266"/>
            <ac:spMk id="3" creationId="{471BD5BA-9E1B-4EEE-AB5A-717DF25492F7}"/>
          </ac:spMkLst>
        </pc:spChg>
      </pc:sldChg>
      <pc:sldChg chg="addSp delSp modSp add mod setBg setClrOvrMap">
        <pc:chgData name="野田常雄" userId="3b7baeec-d613-4c9b-b407-088ac633add9" providerId="ADAL" clId="{AB8A2F63-AA9F-4E1D-989A-98062D88406F}" dt="2017-11-21T15:35:43.741" v="8004" actId="20577"/>
        <pc:sldMkLst>
          <pc:docMk/>
          <pc:sldMk cId="839202504" sldId="267"/>
        </pc:sldMkLst>
        <pc:spChg chg="mod">
          <ac:chgData name="野田常雄" userId="3b7baeec-d613-4c9b-b407-088ac633add9" providerId="ADAL" clId="{AB8A2F63-AA9F-4E1D-989A-98062D88406F}" dt="2017-11-21T15:32:51.556" v="7758" actId="26606"/>
          <ac:spMkLst>
            <pc:docMk/>
            <pc:sldMk cId="839202504" sldId="267"/>
            <ac:spMk id="2" creationId="{E2983B8D-59C1-410F-8C7C-9077EBC24CBF}"/>
          </ac:spMkLst>
        </pc:spChg>
        <pc:spChg chg="mod">
          <ac:chgData name="野田常雄" userId="3b7baeec-d613-4c9b-b407-088ac633add9" providerId="ADAL" clId="{AB8A2F63-AA9F-4E1D-989A-98062D88406F}" dt="2017-11-21T15:35:43.741" v="8004" actId="20577"/>
          <ac:spMkLst>
            <pc:docMk/>
            <pc:sldMk cId="839202504" sldId="267"/>
            <ac:spMk id="3" creationId="{0198240F-0929-43DA-B3E9-0ABEA9BF125C}"/>
          </ac:spMkLst>
        </pc:spChg>
        <pc:spChg chg="add del">
          <ac:chgData name="野田常雄" userId="3b7baeec-d613-4c9b-b407-088ac633add9" providerId="ADAL" clId="{AB8A2F63-AA9F-4E1D-989A-98062D88406F}" dt="2017-11-21T15:32:51.556" v="7758" actId="26606"/>
          <ac:spMkLst>
            <pc:docMk/>
            <pc:sldMk cId="839202504" sldId="267"/>
            <ac:spMk id="9" creationId="{1FDFF85F-F105-40D5-9793-90419158C3BD}"/>
          </ac:spMkLst>
        </pc:spChg>
        <pc:spChg chg="add del mod">
          <ac:chgData name="野田常雄" userId="3b7baeec-d613-4c9b-b407-088ac633add9" providerId="ADAL" clId="{AB8A2F63-AA9F-4E1D-989A-98062D88406F}" dt="2017-11-21T15:33:34.884" v="7771" actId="478"/>
          <ac:spMkLst>
            <pc:docMk/>
            <pc:sldMk cId="839202504" sldId="267"/>
            <ac:spMk id="10" creationId="{1C68B6F3-2FA8-472D-99CA-D118BC8D304C}"/>
          </ac:spMkLst>
        </pc:spChg>
        <pc:spChg chg="add del">
          <ac:chgData name="野田常雄" userId="3b7baeec-d613-4c9b-b407-088ac633add9" providerId="ADAL" clId="{AB8A2F63-AA9F-4E1D-989A-98062D88406F}" dt="2017-11-21T15:32:51.556" v="7758" actId="26606"/>
          <ac:spMkLst>
            <pc:docMk/>
            <pc:sldMk cId="839202504" sldId="267"/>
            <ac:spMk id="11" creationId="{35AB47A4-BA8C-4250-88BD-D49C68C5F9E9}"/>
          </ac:spMkLst>
        </pc:spChg>
        <pc:picChg chg="add mod ord">
          <ac:chgData name="野田常雄" userId="3b7baeec-d613-4c9b-b407-088ac633add9" providerId="ADAL" clId="{AB8A2F63-AA9F-4E1D-989A-98062D88406F}" dt="2017-11-21T15:33:44.554" v="7774" actId="1076"/>
          <ac:picMkLst>
            <pc:docMk/>
            <pc:sldMk cId="839202504" sldId="267"/>
            <ac:picMk id="4" creationId="{83D07022-F5C2-4AF8-BC9F-CA6453DB76E9}"/>
          </ac:picMkLst>
        </pc:picChg>
        <pc:picChg chg="add del">
          <ac:chgData name="野田常雄" userId="3b7baeec-d613-4c9b-b407-088ac633add9" providerId="ADAL" clId="{AB8A2F63-AA9F-4E1D-989A-98062D88406F}" dt="2017-11-21T15:32:51.556" v="7758" actId="26606"/>
          <ac:picMkLst>
            <pc:docMk/>
            <pc:sldMk cId="839202504" sldId="267"/>
            <ac:picMk id="13" creationId="{66C8958D-EB99-414F-B735-863B67BB14D3}"/>
          </ac:picMkLst>
        </pc:picChg>
        <pc:picChg chg="add del">
          <ac:chgData name="野田常雄" userId="3b7baeec-d613-4c9b-b407-088ac633add9" providerId="ADAL" clId="{AB8A2F63-AA9F-4E1D-989A-98062D88406F}" dt="2017-11-21T15:32:51.556" v="7758" actId="26606"/>
          <ac:picMkLst>
            <pc:docMk/>
            <pc:sldMk cId="839202504" sldId="267"/>
            <ac:picMk id="15" creationId="{39E5F3CB-7BDD-4E64-B274-CD900F08C6F3}"/>
          </ac:picMkLst>
        </pc:picChg>
      </pc:sldChg>
      <pc:sldChg chg="addSp delSp modSp add">
        <pc:chgData name="野田常雄" userId="3b7baeec-d613-4c9b-b407-088ac633add9" providerId="ADAL" clId="{AB8A2F63-AA9F-4E1D-989A-98062D88406F}" dt="2017-11-21T16:15:36.557" v="8379" actId="1076"/>
        <pc:sldMkLst>
          <pc:docMk/>
          <pc:sldMk cId="382967145" sldId="268"/>
        </pc:sldMkLst>
        <pc:spChg chg="mod">
          <ac:chgData name="野田常雄" userId="3b7baeec-d613-4c9b-b407-088ac633add9" providerId="ADAL" clId="{AB8A2F63-AA9F-4E1D-989A-98062D88406F}" dt="2017-11-20T16:17:49.814" v="5925"/>
          <ac:spMkLst>
            <pc:docMk/>
            <pc:sldMk cId="382967145" sldId="268"/>
            <ac:spMk id="2" creationId="{AAAA6DB3-161F-4A21-B5EF-23329F0AF880}"/>
          </ac:spMkLst>
        </pc:spChg>
        <pc:spChg chg="mod">
          <ac:chgData name="野田常雄" userId="3b7baeec-d613-4c9b-b407-088ac633add9" providerId="ADAL" clId="{AB8A2F63-AA9F-4E1D-989A-98062D88406F}" dt="2017-11-21T16:14:36.628" v="8348"/>
          <ac:spMkLst>
            <pc:docMk/>
            <pc:sldMk cId="382967145" sldId="268"/>
            <ac:spMk id="3" creationId="{BBEE9100-7525-46FA-BBF2-E9E7CFA8F866}"/>
          </ac:spMkLst>
        </pc:spChg>
        <pc:spChg chg="add del">
          <ac:chgData name="野田常雄" userId="3b7baeec-d613-4c9b-b407-088ac633add9" providerId="ADAL" clId="{AB8A2F63-AA9F-4E1D-989A-98062D88406F}" dt="2017-11-21T16:10:28.700" v="8100"/>
          <ac:spMkLst>
            <pc:docMk/>
            <pc:sldMk cId="382967145" sldId="268"/>
            <ac:spMk id="4" creationId="{DD1FAABC-E74D-4241-98F9-64679786B757}"/>
          </ac:spMkLst>
        </pc:spChg>
        <pc:spChg chg="add mod">
          <ac:chgData name="野田常雄" userId="3b7baeec-d613-4c9b-b407-088ac633add9" providerId="ADAL" clId="{AB8A2F63-AA9F-4E1D-989A-98062D88406F}" dt="2017-11-21T16:14:49.791" v="8351" actId="1076"/>
          <ac:spMkLst>
            <pc:docMk/>
            <pc:sldMk cId="382967145" sldId="268"/>
            <ac:spMk id="6" creationId="{AE40B659-934B-4972-9F2B-A2663933CE9B}"/>
          </ac:spMkLst>
        </pc:spChg>
        <pc:spChg chg="add mod">
          <ac:chgData name="野田常雄" userId="3b7baeec-d613-4c9b-b407-088ac633add9" providerId="ADAL" clId="{AB8A2F63-AA9F-4E1D-989A-98062D88406F}" dt="2017-11-21T16:14:59.146" v="8353" actId="1076"/>
          <ac:spMkLst>
            <pc:docMk/>
            <pc:sldMk cId="382967145" sldId="268"/>
            <ac:spMk id="7" creationId="{59E523E2-1E56-4FBB-B1DF-512E1F3234D9}"/>
          </ac:spMkLst>
        </pc:spChg>
        <pc:spChg chg="add mod">
          <ac:chgData name="野田常雄" userId="3b7baeec-d613-4c9b-b407-088ac633add9" providerId="ADAL" clId="{AB8A2F63-AA9F-4E1D-989A-98062D88406F}" dt="2017-11-21T16:15:36.557" v="8379" actId="1076"/>
          <ac:spMkLst>
            <pc:docMk/>
            <pc:sldMk cId="382967145" sldId="268"/>
            <ac:spMk id="8" creationId="{101804E7-82AF-495F-9525-4955EA71ECAB}"/>
          </ac:spMkLst>
        </pc:spChg>
        <pc:picChg chg="add mod">
          <ac:chgData name="野田常雄" userId="3b7baeec-d613-4c9b-b407-088ac633add9" providerId="ADAL" clId="{AB8A2F63-AA9F-4E1D-989A-98062D88406F}" dt="2017-11-21T16:11:09.869" v="8106" actId="1076"/>
          <ac:picMkLst>
            <pc:docMk/>
            <pc:sldMk cId="382967145" sldId="268"/>
            <ac:picMk id="5" creationId="{45F937CB-72EE-4142-854F-85490CD8C992}"/>
          </ac:picMkLst>
        </pc:picChg>
      </pc:sldChg>
      <pc:sldChg chg="addSp modSp add">
        <pc:chgData name="野田常雄" userId="3b7baeec-d613-4c9b-b407-088ac633add9" providerId="ADAL" clId="{AB8A2F63-AA9F-4E1D-989A-98062D88406F}" dt="2017-11-21T16:25:58.204" v="8613" actId="20577"/>
        <pc:sldMkLst>
          <pc:docMk/>
          <pc:sldMk cId="2961173563" sldId="269"/>
        </pc:sldMkLst>
        <pc:spChg chg="mod">
          <ac:chgData name="野田常雄" userId="3b7baeec-d613-4c9b-b407-088ac633add9" providerId="ADAL" clId="{AB8A2F63-AA9F-4E1D-989A-98062D88406F}" dt="2017-11-20T16:18:51.940" v="5996" actId="20577"/>
          <ac:spMkLst>
            <pc:docMk/>
            <pc:sldMk cId="2961173563" sldId="269"/>
            <ac:spMk id="2" creationId="{A7034F47-6CA1-465D-9E56-1C918E577806}"/>
          </ac:spMkLst>
        </pc:spChg>
        <pc:spChg chg="mod">
          <ac:chgData name="野田常雄" userId="3b7baeec-d613-4c9b-b407-088ac633add9" providerId="ADAL" clId="{AB8A2F63-AA9F-4E1D-989A-98062D88406F}" dt="2017-11-21T16:25:08.123" v="8576" actId="2711"/>
          <ac:spMkLst>
            <pc:docMk/>
            <pc:sldMk cId="2961173563" sldId="269"/>
            <ac:spMk id="3" creationId="{8A6B4F72-0A34-4673-BAF2-5DE741122697}"/>
          </ac:spMkLst>
        </pc:spChg>
        <pc:spChg chg="add mod">
          <ac:chgData name="野田常雄" userId="3b7baeec-d613-4c9b-b407-088ac633add9" providerId="ADAL" clId="{AB8A2F63-AA9F-4E1D-989A-98062D88406F}" dt="2017-11-21T16:25:58.204" v="8613" actId="20577"/>
          <ac:spMkLst>
            <pc:docMk/>
            <pc:sldMk cId="2961173563" sldId="269"/>
            <ac:spMk id="6" creationId="{9AC13654-BE64-49D9-8AB8-843B0C5114C2}"/>
          </ac:spMkLst>
        </pc:spChg>
        <pc:picChg chg="add mod">
          <ac:chgData name="野田常雄" userId="3b7baeec-d613-4c9b-b407-088ac633add9" providerId="ADAL" clId="{AB8A2F63-AA9F-4E1D-989A-98062D88406F}" dt="2017-11-21T16:20:38.038" v="8454" actId="1076"/>
          <ac:picMkLst>
            <pc:docMk/>
            <pc:sldMk cId="2961173563" sldId="269"/>
            <ac:picMk id="4" creationId="{8EB070A2-158E-4AC9-9081-B7DCC353A8D4}"/>
          </ac:picMkLst>
        </pc:picChg>
        <pc:picChg chg="add mod">
          <ac:chgData name="野田常雄" userId="3b7baeec-d613-4c9b-b407-088ac633add9" providerId="ADAL" clId="{AB8A2F63-AA9F-4E1D-989A-98062D88406F}" dt="2017-11-21T16:22:31.951" v="8516" actId="14100"/>
          <ac:picMkLst>
            <pc:docMk/>
            <pc:sldMk cId="2961173563" sldId="269"/>
            <ac:picMk id="5" creationId="{A3DAE1DE-D824-4AA4-B0B2-6F90D0ABEAC7}"/>
          </ac:picMkLst>
        </pc:picChg>
      </pc:sldChg>
      <pc:sldChg chg="addSp modSp add">
        <pc:chgData name="野田常雄" userId="3b7baeec-d613-4c9b-b407-088ac633add9" providerId="ADAL" clId="{AB8A2F63-AA9F-4E1D-989A-98062D88406F}" dt="2017-11-21T16:40:16.256" v="8855" actId="20577"/>
        <pc:sldMkLst>
          <pc:docMk/>
          <pc:sldMk cId="3970756387" sldId="270"/>
        </pc:sldMkLst>
        <pc:spChg chg="mod">
          <ac:chgData name="野田常雄" userId="3b7baeec-d613-4c9b-b407-088ac633add9" providerId="ADAL" clId="{AB8A2F63-AA9F-4E1D-989A-98062D88406F}" dt="2017-11-20T16:18:59.259" v="5998"/>
          <ac:spMkLst>
            <pc:docMk/>
            <pc:sldMk cId="3970756387" sldId="270"/>
            <ac:spMk id="2" creationId="{599E095A-C0A2-45E1-8645-186BCDBD4026}"/>
          </ac:spMkLst>
        </pc:spChg>
        <pc:spChg chg="mod">
          <ac:chgData name="野田常雄" userId="3b7baeec-d613-4c9b-b407-088ac633add9" providerId="ADAL" clId="{AB8A2F63-AA9F-4E1D-989A-98062D88406F}" dt="2017-11-21T16:39:19.227" v="8841" actId="27636"/>
          <ac:spMkLst>
            <pc:docMk/>
            <pc:sldMk cId="3970756387" sldId="270"/>
            <ac:spMk id="3" creationId="{7B2CDC72-0929-4545-B437-049989BD504D}"/>
          </ac:spMkLst>
        </pc:spChg>
        <pc:spChg chg="add mod">
          <ac:chgData name="野田常雄" userId="3b7baeec-d613-4c9b-b407-088ac633add9" providerId="ADAL" clId="{AB8A2F63-AA9F-4E1D-989A-98062D88406F}" dt="2017-11-21T16:40:16.256" v="8855" actId="20577"/>
          <ac:spMkLst>
            <pc:docMk/>
            <pc:sldMk cId="3970756387" sldId="270"/>
            <ac:spMk id="6" creationId="{44226788-FBD3-4ED0-A365-1A7641EC6320}"/>
          </ac:spMkLst>
        </pc:spChg>
        <pc:picChg chg="add mod">
          <ac:chgData name="野田常雄" userId="3b7baeec-d613-4c9b-b407-088ac633add9" providerId="ADAL" clId="{AB8A2F63-AA9F-4E1D-989A-98062D88406F}" dt="2017-11-21T16:39:36.243" v="8846" actId="1076"/>
          <ac:picMkLst>
            <pc:docMk/>
            <pc:sldMk cId="3970756387" sldId="270"/>
            <ac:picMk id="4" creationId="{F04BEB24-213A-4567-B800-E1B4BB5F9BCB}"/>
          </ac:picMkLst>
        </pc:picChg>
        <pc:picChg chg="add mod">
          <ac:chgData name="野田常雄" userId="3b7baeec-d613-4c9b-b407-088ac633add9" providerId="ADAL" clId="{AB8A2F63-AA9F-4E1D-989A-98062D88406F}" dt="2017-11-21T16:39:40.676" v="8847" actId="1076"/>
          <ac:picMkLst>
            <pc:docMk/>
            <pc:sldMk cId="3970756387" sldId="270"/>
            <ac:picMk id="5" creationId="{BFB1E27D-C5C2-4102-9E01-D9A4DEDE5396}"/>
          </ac:picMkLst>
        </pc:picChg>
      </pc:sldChg>
      <pc:sldChg chg="addSp delSp modSp add">
        <pc:chgData name="野田常雄" userId="3b7baeec-d613-4c9b-b407-088ac633add9" providerId="ADAL" clId="{AB8A2F63-AA9F-4E1D-989A-98062D88406F}" dt="2017-11-20T16:19:24.440" v="6037"/>
        <pc:sldMkLst>
          <pc:docMk/>
          <pc:sldMk cId="8389312" sldId="271"/>
        </pc:sldMkLst>
        <pc:spChg chg="del">
          <ac:chgData name="野田常雄" userId="3b7baeec-d613-4c9b-b407-088ac633add9" providerId="ADAL" clId="{AB8A2F63-AA9F-4E1D-989A-98062D88406F}" dt="2017-11-20T16:19:10.204" v="6000"/>
          <ac:spMkLst>
            <pc:docMk/>
            <pc:sldMk cId="8389312" sldId="271"/>
            <ac:spMk id="2" creationId="{ECB4F7E3-DE41-4750-A89D-282871FB16C6}"/>
          </ac:spMkLst>
        </pc:spChg>
        <pc:spChg chg="del">
          <ac:chgData name="野田常雄" userId="3b7baeec-d613-4c9b-b407-088ac633add9" providerId="ADAL" clId="{AB8A2F63-AA9F-4E1D-989A-98062D88406F}" dt="2017-11-20T16:19:10.204" v="6000"/>
          <ac:spMkLst>
            <pc:docMk/>
            <pc:sldMk cId="8389312" sldId="271"/>
            <ac:spMk id="3" creationId="{16DEFD79-1F60-4A3C-8A62-969B2C8E2C05}"/>
          </ac:spMkLst>
        </pc:spChg>
        <pc:spChg chg="add mod">
          <ac:chgData name="野田常雄" userId="3b7baeec-d613-4c9b-b407-088ac633add9" providerId="ADAL" clId="{AB8A2F63-AA9F-4E1D-989A-98062D88406F}" dt="2017-11-20T16:19:24.440" v="6037"/>
          <ac:spMkLst>
            <pc:docMk/>
            <pc:sldMk cId="8389312" sldId="271"/>
            <ac:spMk id="4" creationId="{20BBF3B6-D127-42DC-B1EF-EA3668B5FC6F}"/>
          </ac:spMkLst>
        </pc:spChg>
        <pc:spChg chg="add mod">
          <ac:chgData name="野田常雄" userId="3b7baeec-d613-4c9b-b407-088ac633add9" providerId="ADAL" clId="{AB8A2F63-AA9F-4E1D-989A-98062D88406F}" dt="2017-11-20T16:19:10.204" v="6000"/>
          <ac:spMkLst>
            <pc:docMk/>
            <pc:sldMk cId="8389312" sldId="271"/>
            <ac:spMk id="5" creationId="{B4FF6A38-D013-4F75-B11F-BB2DAB4CDF4D}"/>
          </ac:spMkLst>
        </pc:spChg>
      </pc:sldChg>
      <pc:sldChg chg="addSp delSp modSp add">
        <pc:chgData name="野田常雄" userId="3b7baeec-d613-4c9b-b407-088ac633add9" providerId="ADAL" clId="{AB8A2F63-AA9F-4E1D-989A-98062D88406F}" dt="2017-11-20T16:20:07.432" v="6133"/>
        <pc:sldMkLst>
          <pc:docMk/>
          <pc:sldMk cId="3384835104" sldId="272"/>
        </pc:sldMkLst>
        <pc:spChg chg="mod">
          <ac:chgData name="野田常雄" userId="3b7baeec-d613-4c9b-b407-088ac633add9" providerId="ADAL" clId="{AB8A2F63-AA9F-4E1D-989A-98062D88406F}" dt="2017-11-20T16:19:34.856" v="6069"/>
          <ac:spMkLst>
            <pc:docMk/>
            <pc:sldMk cId="3384835104" sldId="272"/>
            <ac:spMk id="2" creationId="{02CBED94-6958-4542-98E9-A2B26D249E4F}"/>
          </ac:spMkLst>
        </pc:spChg>
        <pc:spChg chg="del">
          <ac:chgData name="野田常雄" userId="3b7baeec-d613-4c9b-b407-088ac633add9" providerId="ADAL" clId="{AB8A2F63-AA9F-4E1D-989A-98062D88406F}" dt="2017-11-20T16:19:40.098" v="6070"/>
          <ac:spMkLst>
            <pc:docMk/>
            <pc:sldMk cId="3384835104" sldId="272"/>
            <ac:spMk id="3" creationId="{0E61BAF5-66B7-408B-B1B7-1E14B522D8C9}"/>
          </ac:spMkLst>
        </pc:spChg>
        <pc:spChg chg="add mod">
          <ac:chgData name="野田常雄" userId="3b7baeec-d613-4c9b-b407-088ac633add9" providerId="ADAL" clId="{AB8A2F63-AA9F-4E1D-989A-98062D88406F}" dt="2017-11-20T16:20:07.432" v="6133"/>
          <ac:spMkLst>
            <pc:docMk/>
            <pc:sldMk cId="3384835104" sldId="272"/>
            <ac:spMk id="4" creationId="{CBFA0DC2-3D57-48A1-AE43-3D63C25D77DD}"/>
          </ac:spMkLst>
        </pc:spChg>
      </pc:sldChg>
      <pc:sldChg chg="modSp add">
        <pc:chgData name="野田常雄" userId="3b7baeec-d613-4c9b-b407-088ac633add9" providerId="ADAL" clId="{AB8A2F63-AA9F-4E1D-989A-98062D88406F}" dt="2017-11-20T16:20:53.335" v="6205" actId="20577"/>
        <pc:sldMkLst>
          <pc:docMk/>
          <pc:sldMk cId="2290322910" sldId="273"/>
        </pc:sldMkLst>
        <pc:spChg chg="mod">
          <ac:chgData name="野田常雄" userId="3b7baeec-d613-4c9b-b407-088ac633add9" providerId="ADAL" clId="{AB8A2F63-AA9F-4E1D-989A-98062D88406F}" dt="2017-11-20T16:20:53.335" v="6205" actId="20577"/>
          <ac:spMkLst>
            <pc:docMk/>
            <pc:sldMk cId="2290322910" sldId="273"/>
            <ac:spMk id="2" creationId="{7D06D0EB-EA1F-4240-928D-679644AD8B42}"/>
          </ac:spMkLst>
        </pc:spChg>
      </pc:sldChg>
      <pc:sldChg chg="addSp delSp modSp add">
        <pc:chgData name="野田常雄" userId="3b7baeec-d613-4c9b-b407-088ac633add9" providerId="ADAL" clId="{AB8A2F63-AA9F-4E1D-989A-98062D88406F}" dt="2017-11-20T16:21:53.849" v="6361"/>
        <pc:sldMkLst>
          <pc:docMk/>
          <pc:sldMk cId="4088195685" sldId="274"/>
        </pc:sldMkLst>
        <pc:spChg chg="del">
          <ac:chgData name="野田常雄" userId="3b7baeec-d613-4c9b-b407-088ac633add9" providerId="ADAL" clId="{AB8A2F63-AA9F-4E1D-989A-98062D88406F}" dt="2017-11-20T16:20:59.260" v="6207"/>
          <ac:spMkLst>
            <pc:docMk/>
            <pc:sldMk cId="4088195685" sldId="274"/>
            <ac:spMk id="2" creationId="{203C4C31-B05A-4AD5-8FEE-818BD36C86AD}"/>
          </ac:spMkLst>
        </pc:spChg>
        <pc:spChg chg="del">
          <ac:chgData name="野田常雄" userId="3b7baeec-d613-4c9b-b407-088ac633add9" providerId="ADAL" clId="{AB8A2F63-AA9F-4E1D-989A-98062D88406F}" dt="2017-11-20T16:20:59.260" v="6207"/>
          <ac:spMkLst>
            <pc:docMk/>
            <pc:sldMk cId="4088195685" sldId="274"/>
            <ac:spMk id="3" creationId="{6C9772E7-471D-4019-BF6E-CB1F483B74D7}"/>
          </ac:spMkLst>
        </pc:spChg>
        <pc:spChg chg="add mod">
          <ac:chgData name="野田常雄" userId="3b7baeec-d613-4c9b-b407-088ac633add9" providerId="ADAL" clId="{AB8A2F63-AA9F-4E1D-989A-98062D88406F}" dt="2017-11-20T16:21:10.145" v="6242"/>
          <ac:spMkLst>
            <pc:docMk/>
            <pc:sldMk cId="4088195685" sldId="274"/>
            <ac:spMk id="4" creationId="{AB47BD43-9A3C-4F79-89F5-3D87F0642BFE}"/>
          </ac:spMkLst>
        </pc:spChg>
        <pc:spChg chg="add mod">
          <ac:chgData name="野田常雄" userId="3b7baeec-d613-4c9b-b407-088ac633add9" providerId="ADAL" clId="{AB8A2F63-AA9F-4E1D-989A-98062D88406F}" dt="2017-11-20T16:21:53.849" v="6361"/>
          <ac:spMkLst>
            <pc:docMk/>
            <pc:sldMk cId="4088195685" sldId="274"/>
            <ac:spMk id="5" creationId="{3033E48F-375F-4A6C-ADF2-425D386A484F}"/>
          </ac:spMkLst>
        </pc:spChg>
      </pc:sldChg>
      <pc:sldChg chg="modSp add">
        <pc:chgData name="野田常雄" userId="3b7baeec-d613-4c9b-b407-088ac633add9" providerId="ADAL" clId="{AB8A2F63-AA9F-4E1D-989A-98062D88406F}" dt="2017-11-21T16:04:06.939" v="8094" actId="2711"/>
        <pc:sldMkLst>
          <pc:docMk/>
          <pc:sldMk cId="2262731021" sldId="275"/>
        </pc:sldMkLst>
        <pc:spChg chg="mod">
          <ac:chgData name="野田常雄" userId="3b7baeec-d613-4c9b-b407-088ac633add9" providerId="ADAL" clId="{AB8A2F63-AA9F-4E1D-989A-98062D88406F}" dt="2017-11-20T16:22:13.595" v="6378"/>
          <ac:spMkLst>
            <pc:docMk/>
            <pc:sldMk cId="2262731021" sldId="275"/>
            <ac:spMk id="2" creationId="{6E7BF9E8-A231-4A69-AF4D-FE8FEFC7740F}"/>
          </ac:spMkLst>
        </pc:spChg>
        <pc:spChg chg="mod">
          <ac:chgData name="野田常雄" userId="3b7baeec-d613-4c9b-b407-088ac633add9" providerId="ADAL" clId="{AB8A2F63-AA9F-4E1D-989A-98062D88406F}" dt="2017-11-21T16:04:06.939" v="8094" actId="2711"/>
          <ac:spMkLst>
            <pc:docMk/>
            <pc:sldMk cId="2262731021" sldId="275"/>
            <ac:spMk id="3" creationId="{1468A29F-63DB-4407-8FE5-07FF011436D8}"/>
          </ac:spMkLst>
        </pc:spChg>
      </pc:sldChg>
      <pc:sldChg chg="modSp add">
        <pc:chgData name="野田常雄" userId="3b7baeec-d613-4c9b-b407-088ac633add9" providerId="ADAL" clId="{AB8A2F63-AA9F-4E1D-989A-98062D88406F}" dt="2017-11-20T16:36:04.516" v="6904" actId="6549"/>
        <pc:sldMkLst>
          <pc:docMk/>
          <pc:sldMk cId="3949703714" sldId="276"/>
        </pc:sldMkLst>
        <pc:spChg chg="mod">
          <ac:chgData name="野田常雄" userId="3b7baeec-d613-4c9b-b407-088ac633add9" providerId="ADAL" clId="{AB8A2F63-AA9F-4E1D-989A-98062D88406F}" dt="2017-11-20T16:28:08.219" v="6612" actId="20577"/>
          <ac:spMkLst>
            <pc:docMk/>
            <pc:sldMk cId="3949703714" sldId="276"/>
            <ac:spMk id="2" creationId="{815B4A4C-C132-488B-A746-7856637A0C4E}"/>
          </ac:spMkLst>
        </pc:spChg>
        <pc:spChg chg="mod">
          <ac:chgData name="野田常雄" userId="3b7baeec-d613-4c9b-b407-088ac633add9" providerId="ADAL" clId="{AB8A2F63-AA9F-4E1D-989A-98062D88406F}" dt="2017-11-20T16:36:04.516" v="6904" actId="6549"/>
          <ac:spMkLst>
            <pc:docMk/>
            <pc:sldMk cId="3949703714" sldId="276"/>
            <ac:spMk id="3" creationId="{33B1A60B-C199-4FA8-ACA3-D24F40F5CBD4}"/>
          </ac:spMkLst>
        </pc:spChg>
      </pc:sldChg>
      <pc:sldChg chg="addSp delSp modSp add">
        <pc:chgData name="野田常雄" userId="3b7baeec-d613-4c9b-b407-088ac633add9" providerId="ADAL" clId="{AB8A2F63-AA9F-4E1D-989A-98062D88406F}" dt="2017-11-20T16:36:55.945" v="6932"/>
        <pc:sldMkLst>
          <pc:docMk/>
          <pc:sldMk cId="617396520" sldId="277"/>
        </pc:sldMkLst>
        <pc:spChg chg="del">
          <ac:chgData name="野田常雄" userId="3b7baeec-d613-4c9b-b407-088ac633add9" providerId="ADAL" clId="{AB8A2F63-AA9F-4E1D-989A-98062D88406F}" dt="2017-11-20T16:36:32.345" v="6906"/>
          <ac:spMkLst>
            <pc:docMk/>
            <pc:sldMk cId="617396520" sldId="277"/>
            <ac:spMk id="2" creationId="{3A207232-EFCA-4497-BF17-D0F51C43BB45}"/>
          </ac:spMkLst>
        </pc:spChg>
        <pc:spChg chg="del">
          <ac:chgData name="野田常雄" userId="3b7baeec-d613-4c9b-b407-088ac633add9" providerId="ADAL" clId="{AB8A2F63-AA9F-4E1D-989A-98062D88406F}" dt="2017-11-20T16:36:32.345" v="6906"/>
          <ac:spMkLst>
            <pc:docMk/>
            <pc:sldMk cId="617396520" sldId="277"/>
            <ac:spMk id="3" creationId="{D6BC17F1-C23A-4229-9EEA-734E39D499BD}"/>
          </ac:spMkLst>
        </pc:spChg>
        <pc:spChg chg="add mod">
          <ac:chgData name="野田常雄" userId="3b7baeec-d613-4c9b-b407-088ac633add9" providerId="ADAL" clId="{AB8A2F63-AA9F-4E1D-989A-98062D88406F}" dt="2017-11-20T16:36:35.091" v="6914"/>
          <ac:spMkLst>
            <pc:docMk/>
            <pc:sldMk cId="617396520" sldId="277"/>
            <ac:spMk id="4" creationId="{6FBFD580-79ED-473B-A513-8A79FA1F8846}"/>
          </ac:spMkLst>
        </pc:spChg>
        <pc:spChg chg="add mod">
          <ac:chgData name="野田常雄" userId="3b7baeec-d613-4c9b-b407-088ac633add9" providerId="ADAL" clId="{AB8A2F63-AA9F-4E1D-989A-98062D88406F}" dt="2017-11-20T16:36:55.945" v="6932"/>
          <ac:spMkLst>
            <pc:docMk/>
            <pc:sldMk cId="617396520" sldId="277"/>
            <ac:spMk id="5" creationId="{65AABE91-4044-40F4-B6A0-F08AAEE252D2}"/>
          </ac:spMkLst>
        </pc:spChg>
      </pc:sldChg>
      <pc:sldChg chg="addSp delSp modSp add">
        <pc:chgData name="野田常雄" userId="3b7baeec-d613-4c9b-b407-088ac633add9" providerId="ADAL" clId="{AB8A2F63-AA9F-4E1D-989A-98062D88406F}" dt="2017-11-20T16:38:00.330" v="7084"/>
        <pc:sldMkLst>
          <pc:docMk/>
          <pc:sldMk cId="3587078737" sldId="278"/>
        </pc:sldMkLst>
        <pc:spChg chg="del">
          <ac:chgData name="野田常雄" userId="3b7baeec-d613-4c9b-b407-088ac633add9" providerId="ADAL" clId="{AB8A2F63-AA9F-4E1D-989A-98062D88406F}" dt="2017-11-20T16:37:03.755" v="6934"/>
          <ac:spMkLst>
            <pc:docMk/>
            <pc:sldMk cId="3587078737" sldId="278"/>
            <ac:spMk id="2" creationId="{E87F3767-9CE7-4985-9C31-A3C458F14076}"/>
          </ac:spMkLst>
        </pc:spChg>
        <pc:spChg chg="del">
          <ac:chgData name="野田常雄" userId="3b7baeec-d613-4c9b-b407-088ac633add9" providerId="ADAL" clId="{AB8A2F63-AA9F-4E1D-989A-98062D88406F}" dt="2017-11-20T16:37:03.755" v="6934"/>
          <ac:spMkLst>
            <pc:docMk/>
            <pc:sldMk cId="3587078737" sldId="278"/>
            <ac:spMk id="3" creationId="{8937334E-27E2-4054-B4E0-72F21DDFC745}"/>
          </ac:spMkLst>
        </pc:spChg>
        <pc:spChg chg="add mod">
          <ac:chgData name="野田常雄" userId="3b7baeec-d613-4c9b-b407-088ac633add9" providerId="ADAL" clId="{AB8A2F63-AA9F-4E1D-989A-98062D88406F}" dt="2017-11-20T16:37:16.732" v="6978"/>
          <ac:spMkLst>
            <pc:docMk/>
            <pc:sldMk cId="3587078737" sldId="278"/>
            <ac:spMk id="4" creationId="{5AE201EE-A77C-4062-9D6D-1153440315B6}"/>
          </ac:spMkLst>
        </pc:spChg>
        <pc:spChg chg="add mod">
          <ac:chgData name="野田常雄" userId="3b7baeec-d613-4c9b-b407-088ac633add9" providerId="ADAL" clId="{AB8A2F63-AA9F-4E1D-989A-98062D88406F}" dt="2017-11-20T16:38:00.330" v="7084"/>
          <ac:spMkLst>
            <pc:docMk/>
            <pc:sldMk cId="3587078737" sldId="278"/>
            <ac:spMk id="5" creationId="{B7D54649-D774-43FF-BE45-E9370CCDC5B3}"/>
          </ac:spMkLst>
        </pc:spChg>
      </pc:sldChg>
      <pc:sldChg chg="modSp add">
        <pc:chgData name="野田常雄" userId="3b7baeec-d613-4c9b-b407-088ac633add9" providerId="ADAL" clId="{AB8A2F63-AA9F-4E1D-989A-98062D88406F}" dt="2017-11-20T16:41:56.901" v="7183"/>
        <pc:sldMkLst>
          <pc:docMk/>
          <pc:sldMk cId="1256848492" sldId="279"/>
        </pc:sldMkLst>
        <pc:spChg chg="mod">
          <ac:chgData name="野田常雄" userId="3b7baeec-d613-4c9b-b407-088ac633add9" providerId="ADAL" clId="{AB8A2F63-AA9F-4E1D-989A-98062D88406F}" dt="2017-11-20T16:38:16.932" v="7095"/>
          <ac:spMkLst>
            <pc:docMk/>
            <pc:sldMk cId="1256848492" sldId="279"/>
            <ac:spMk id="2" creationId="{D3105CD3-9A3F-401B-A101-8DD770BA6E6B}"/>
          </ac:spMkLst>
        </pc:spChg>
        <pc:spChg chg="mod">
          <ac:chgData name="野田常雄" userId="3b7baeec-d613-4c9b-b407-088ac633add9" providerId="ADAL" clId="{AB8A2F63-AA9F-4E1D-989A-98062D88406F}" dt="2017-11-20T16:41:56.901" v="7183"/>
          <ac:spMkLst>
            <pc:docMk/>
            <pc:sldMk cId="1256848492" sldId="279"/>
            <ac:spMk id="3" creationId="{8C178C89-ED63-4E08-A15B-30A1DA55BEE1}"/>
          </ac:spMkLst>
        </pc:spChg>
      </pc:sldChg>
      <pc:sldChg chg="modSp add">
        <pc:chgData name="野田常雄" userId="3b7baeec-d613-4c9b-b407-088ac633add9" providerId="ADAL" clId="{AB8A2F63-AA9F-4E1D-989A-98062D88406F}" dt="2017-11-21T16:08:41.055" v="8097" actId="1076"/>
        <pc:sldMkLst>
          <pc:docMk/>
          <pc:sldMk cId="3396705893" sldId="280"/>
        </pc:sldMkLst>
        <pc:spChg chg="mod">
          <ac:chgData name="野田常雄" userId="3b7baeec-d613-4c9b-b407-088ac633add9" providerId="ADAL" clId="{AB8A2F63-AA9F-4E1D-989A-98062D88406F}" dt="2017-11-21T16:08:41.055" v="8097" actId="1076"/>
          <ac:spMkLst>
            <pc:docMk/>
            <pc:sldMk cId="3396705893" sldId="280"/>
            <ac:spMk id="5" creationId="{00000000-0000-0000-0000-000000000000}"/>
          </ac:spMkLst>
        </pc:spChg>
      </pc:sldChg>
      <pc:sldChg chg="add del modTransition">
        <pc:chgData name="野田常雄" userId="3b7baeec-d613-4c9b-b407-088ac633add9" providerId="ADAL" clId="{AB8A2F63-AA9F-4E1D-989A-98062D88406F}" dt="2017-11-21T14:52:21.356" v="7205" actId="2696"/>
        <pc:sldMkLst>
          <pc:docMk/>
          <pc:sldMk cId="2501395015" sldId="281"/>
        </pc:sldMkLst>
      </pc:sldChg>
      <pc:sldChg chg="addSp delSp modSp add">
        <pc:chgData name="野田常雄" userId="3b7baeec-d613-4c9b-b407-088ac633add9" providerId="ADAL" clId="{AB8A2F63-AA9F-4E1D-989A-98062D88406F}" dt="2017-11-21T15:34:51.851" v="7917" actId="20577"/>
        <pc:sldMkLst>
          <pc:docMk/>
          <pc:sldMk cId="3879734493" sldId="281"/>
        </pc:sldMkLst>
        <pc:spChg chg="mod">
          <ac:chgData name="野田常雄" userId="3b7baeec-d613-4c9b-b407-088ac633add9" providerId="ADAL" clId="{AB8A2F63-AA9F-4E1D-989A-98062D88406F}" dt="2017-11-21T15:34:51.851" v="7917" actId="20577"/>
          <ac:spMkLst>
            <pc:docMk/>
            <pc:sldMk cId="3879734493" sldId="281"/>
            <ac:spMk id="2" creationId="{8F28B51B-5925-4D1D-9804-B4ED10531717}"/>
          </ac:spMkLst>
        </pc:spChg>
        <pc:spChg chg="del mod">
          <ac:chgData name="野田常雄" userId="3b7baeec-d613-4c9b-b407-088ac633add9" providerId="ADAL" clId="{AB8A2F63-AA9F-4E1D-989A-98062D88406F}" dt="2017-11-21T15:29:52.695" v="7673" actId="478"/>
          <ac:spMkLst>
            <pc:docMk/>
            <pc:sldMk cId="3879734493" sldId="281"/>
            <ac:spMk id="3" creationId="{28A897D8-7544-4760-ABC1-007E459F961A}"/>
          </ac:spMkLst>
        </pc:spChg>
        <pc:spChg chg="add mod">
          <ac:chgData name="野田常雄" userId="3b7baeec-d613-4c9b-b407-088ac633add9" providerId="ADAL" clId="{AB8A2F63-AA9F-4E1D-989A-98062D88406F}" dt="2017-11-21T15:31:00.926" v="7727" actId="2711"/>
          <ac:spMkLst>
            <pc:docMk/>
            <pc:sldMk cId="3879734493" sldId="281"/>
            <ac:spMk id="6" creationId="{05A8D291-F07A-4897-8014-6A5A0CFC7185}"/>
          </ac:spMkLst>
        </pc:spChg>
        <pc:spChg chg="add mod">
          <ac:chgData name="野田常雄" userId="3b7baeec-d613-4c9b-b407-088ac633add9" providerId="ADAL" clId="{AB8A2F63-AA9F-4E1D-989A-98062D88406F}" dt="2017-11-21T15:33:20.717" v="7766" actId="1036"/>
          <ac:spMkLst>
            <pc:docMk/>
            <pc:sldMk cId="3879734493" sldId="281"/>
            <ac:spMk id="7" creationId="{0D24C2D7-BADA-4CD1-AB1E-FDCC0C2EFCF2}"/>
          </ac:spMkLst>
        </pc:spChg>
        <pc:picChg chg="add mod modCrop">
          <ac:chgData name="野田常雄" userId="3b7baeec-d613-4c9b-b407-088ac633add9" providerId="ADAL" clId="{AB8A2F63-AA9F-4E1D-989A-98062D88406F}" dt="2017-11-21T15:31:48.233" v="7729" actId="732"/>
          <ac:picMkLst>
            <pc:docMk/>
            <pc:sldMk cId="3879734493" sldId="281"/>
            <ac:picMk id="4" creationId="{41A25A40-6309-4C35-BC90-25315055181D}"/>
          </ac:picMkLst>
        </pc:picChg>
        <pc:picChg chg="add mod">
          <ac:chgData name="野田常雄" userId="3b7baeec-d613-4c9b-b407-088ac633add9" providerId="ADAL" clId="{AB8A2F63-AA9F-4E1D-989A-98062D88406F}" dt="2017-11-21T15:29:49.173" v="7672" actId="1076"/>
          <ac:picMkLst>
            <pc:docMk/>
            <pc:sldMk cId="3879734493" sldId="281"/>
            <ac:picMk id="5" creationId="{13E0D180-6F1B-455D-B507-DBB17941FF10}"/>
          </ac:picMkLst>
        </pc:picChg>
      </pc:sldChg>
      <pc:sldChg chg="addSp delSp modSp add">
        <pc:chgData name="野田常雄" userId="3b7baeec-d613-4c9b-b407-088ac633add9" providerId="ADAL" clId="{AB8A2F63-AA9F-4E1D-989A-98062D88406F}" dt="2017-11-21T16:46:04.452" v="8919" actId="20577"/>
        <pc:sldMkLst>
          <pc:docMk/>
          <pc:sldMk cId="1704808522" sldId="282"/>
        </pc:sldMkLst>
        <pc:spChg chg="mod">
          <ac:chgData name="野田常雄" userId="3b7baeec-d613-4c9b-b407-088ac633add9" providerId="ADAL" clId="{AB8A2F63-AA9F-4E1D-989A-98062D88406F}" dt="2017-11-21T16:46:04.452" v="8919" actId="20577"/>
          <ac:spMkLst>
            <pc:docMk/>
            <pc:sldMk cId="1704808522" sldId="282"/>
            <ac:spMk id="3" creationId="{7B2CDC72-0929-4545-B437-049989BD504D}"/>
          </ac:spMkLst>
        </pc:spChg>
        <pc:picChg chg="add del mod">
          <ac:chgData name="野田常雄" userId="3b7baeec-d613-4c9b-b407-088ac633add9" providerId="ADAL" clId="{AB8A2F63-AA9F-4E1D-989A-98062D88406F}" dt="2017-11-21T16:43:20.218" v="8916" actId="478"/>
          <ac:picMkLst>
            <pc:docMk/>
            <pc:sldMk cId="1704808522" sldId="282"/>
            <ac:picMk id="4" creationId="{5B7F3B2D-D84B-4B24-A29F-63BA3473C197}"/>
          </ac:picMkLst>
        </pc:picChg>
        <pc:picChg chg="add mod">
          <ac:chgData name="野田常雄" userId="3b7baeec-d613-4c9b-b407-088ac633add9" providerId="ADAL" clId="{AB8A2F63-AA9F-4E1D-989A-98062D88406F}" dt="2017-11-21T16:43:02.918" v="8915" actId="1076"/>
          <ac:picMkLst>
            <pc:docMk/>
            <pc:sldMk cId="1704808522" sldId="282"/>
            <ac:picMk id="5" creationId="{9428B3F6-5466-4E64-BD24-8EC499B09A0D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532F7A-C9B3-4340-90BA-45F8F8DD102F}" type="doc">
      <dgm:prSet loTypeId="urn:microsoft.com/office/officeart/2005/8/layout/venn1" loCatId="relationship" qsTypeId="urn:microsoft.com/office/officeart/2005/8/quickstyle/simple1" qsCatId="simple" csTypeId="urn:microsoft.com/office/officeart/2005/8/colors/colorful1" csCatId="colorful" phldr="1"/>
      <dgm:spPr/>
    </dgm:pt>
    <dgm:pt modelId="{7AE6B2F9-A6D6-489F-9320-1BB3572B42A6}">
      <dgm:prSet phldrT="[テキスト]"/>
      <dgm:spPr/>
      <dgm:t>
        <a:bodyPr/>
        <a:lstStyle/>
        <a:p>
          <a:r>
            <a:rPr lang="ja-JP" altLang="en-US" dirty="0" smtClean="0"/>
            <a:t>観測</a:t>
          </a:r>
          <a:endParaRPr lang="en-GB" dirty="0"/>
        </a:p>
      </dgm:t>
    </dgm:pt>
    <dgm:pt modelId="{694AD7F9-A80F-4B5A-8F3C-3C27BD623FB4}" type="parTrans" cxnId="{05159CEE-5A0C-4314-AAC0-079825AEA27C}">
      <dgm:prSet/>
      <dgm:spPr/>
      <dgm:t>
        <a:bodyPr/>
        <a:lstStyle/>
        <a:p>
          <a:endParaRPr lang="en-GB"/>
        </a:p>
      </dgm:t>
    </dgm:pt>
    <dgm:pt modelId="{9D079FD6-6016-4546-A861-D890E897D005}" type="sibTrans" cxnId="{05159CEE-5A0C-4314-AAC0-079825AEA27C}">
      <dgm:prSet/>
      <dgm:spPr/>
      <dgm:t>
        <a:bodyPr/>
        <a:lstStyle/>
        <a:p>
          <a:endParaRPr lang="en-GB"/>
        </a:p>
      </dgm:t>
    </dgm:pt>
    <dgm:pt modelId="{0C3601D8-7C65-4C19-9AE2-E3B97EEEC6FA}">
      <dgm:prSet phldrT="[テキスト]"/>
      <dgm:spPr/>
      <dgm:t>
        <a:bodyPr/>
        <a:lstStyle/>
        <a:p>
          <a:r>
            <a:rPr lang="ja-JP" altLang="en-US" dirty="0" smtClean="0"/>
            <a:t>理論</a:t>
          </a:r>
          <a:endParaRPr lang="en-GB" dirty="0"/>
        </a:p>
      </dgm:t>
    </dgm:pt>
    <dgm:pt modelId="{3F0B910C-8C9B-4653-B804-27DEDB7AFF74}" type="parTrans" cxnId="{77859026-D04A-4C42-A07B-6D929E0E267E}">
      <dgm:prSet/>
      <dgm:spPr/>
      <dgm:t>
        <a:bodyPr/>
        <a:lstStyle/>
        <a:p>
          <a:endParaRPr lang="en-GB"/>
        </a:p>
      </dgm:t>
    </dgm:pt>
    <dgm:pt modelId="{AC39C0A2-7E17-401D-876C-F541BCF55262}" type="sibTrans" cxnId="{77859026-D04A-4C42-A07B-6D929E0E267E}">
      <dgm:prSet/>
      <dgm:spPr/>
      <dgm:t>
        <a:bodyPr/>
        <a:lstStyle/>
        <a:p>
          <a:endParaRPr lang="en-GB"/>
        </a:p>
      </dgm:t>
    </dgm:pt>
    <dgm:pt modelId="{0D267374-90F4-45A8-947B-E752FA126610}">
      <dgm:prSet phldrT="[テキスト]"/>
      <dgm:spPr/>
      <dgm:t>
        <a:bodyPr/>
        <a:lstStyle/>
        <a:p>
          <a:r>
            <a:rPr lang="ja-JP" altLang="en-US" dirty="0" smtClean="0"/>
            <a:t>実験</a:t>
          </a:r>
          <a:endParaRPr lang="en-GB" dirty="0"/>
        </a:p>
      </dgm:t>
    </dgm:pt>
    <dgm:pt modelId="{AB6C30EB-14BF-4ED2-AC4B-D48F3D10D6ED}" type="parTrans" cxnId="{43BE37D3-2005-4446-8DD8-D38590F350A8}">
      <dgm:prSet/>
      <dgm:spPr/>
      <dgm:t>
        <a:bodyPr/>
        <a:lstStyle/>
        <a:p>
          <a:endParaRPr lang="en-GB"/>
        </a:p>
      </dgm:t>
    </dgm:pt>
    <dgm:pt modelId="{27F3F1D6-28FF-4FA1-B0C9-C39E06F75437}" type="sibTrans" cxnId="{43BE37D3-2005-4446-8DD8-D38590F350A8}">
      <dgm:prSet/>
      <dgm:spPr/>
      <dgm:t>
        <a:bodyPr/>
        <a:lstStyle/>
        <a:p>
          <a:endParaRPr lang="en-GB"/>
        </a:p>
      </dgm:t>
    </dgm:pt>
    <dgm:pt modelId="{4ACA2DCF-7785-4557-AB26-C440AF257429}" type="pres">
      <dgm:prSet presAssocID="{E5532F7A-C9B3-4340-90BA-45F8F8DD102F}" presName="compositeShape" presStyleCnt="0">
        <dgm:presLayoutVars>
          <dgm:chMax val="7"/>
          <dgm:dir/>
          <dgm:resizeHandles val="exact"/>
        </dgm:presLayoutVars>
      </dgm:prSet>
      <dgm:spPr/>
    </dgm:pt>
    <dgm:pt modelId="{DCBA68B5-44D0-4D3C-A8CB-821F0CB1946C}" type="pres">
      <dgm:prSet presAssocID="{7AE6B2F9-A6D6-489F-9320-1BB3572B42A6}" presName="circ1" presStyleLbl="vennNode1" presStyleIdx="0" presStyleCnt="3"/>
      <dgm:spPr/>
      <dgm:t>
        <a:bodyPr/>
        <a:lstStyle/>
        <a:p>
          <a:endParaRPr lang="en-GB"/>
        </a:p>
      </dgm:t>
    </dgm:pt>
    <dgm:pt modelId="{C082B8E0-FDEE-455C-AF43-9B0A9322ABD9}" type="pres">
      <dgm:prSet presAssocID="{7AE6B2F9-A6D6-489F-9320-1BB3572B42A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80CFB5F-4AB2-4615-B388-3B2D1295947C}" type="pres">
      <dgm:prSet presAssocID="{0C3601D8-7C65-4C19-9AE2-E3B97EEEC6FA}" presName="circ2" presStyleLbl="vennNode1" presStyleIdx="1" presStyleCnt="3"/>
      <dgm:spPr/>
      <dgm:t>
        <a:bodyPr/>
        <a:lstStyle/>
        <a:p>
          <a:endParaRPr lang="en-GB"/>
        </a:p>
      </dgm:t>
    </dgm:pt>
    <dgm:pt modelId="{0DBA678D-0058-4C16-A0EB-E08A86E04EE0}" type="pres">
      <dgm:prSet presAssocID="{0C3601D8-7C65-4C19-9AE2-E3B97EEEC6FA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D679B69-6BB8-4643-9DF3-7F1F0C4FCE42}" type="pres">
      <dgm:prSet presAssocID="{0D267374-90F4-45A8-947B-E752FA126610}" presName="circ3" presStyleLbl="vennNode1" presStyleIdx="2" presStyleCnt="3"/>
      <dgm:spPr/>
      <dgm:t>
        <a:bodyPr/>
        <a:lstStyle/>
        <a:p>
          <a:endParaRPr lang="en-GB"/>
        </a:p>
      </dgm:t>
    </dgm:pt>
    <dgm:pt modelId="{11267C40-E9C6-4526-BA50-E1E4E8AB5C82}" type="pres">
      <dgm:prSet presAssocID="{0D267374-90F4-45A8-947B-E752FA126610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7859026-D04A-4C42-A07B-6D929E0E267E}" srcId="{E5532F7A-C9B3-4340-90BA-45F8F8DD102F}" destId="{0C3601D8-7C65-4C19-9AE2-E3B97EEEC6FA}" srcOrd="1" destOrd="0" parTransId="{3F0B910C-8C9B-4653-B804-27DEDB7AFF74}" sibTransId="{AC39C0A2-7E17-401D-876C-F541BCF55262}"/>
    <dgm:cxn modelId="{2CC6FCDE-C39F-499D-8A94-248EFBDBFA02}" type="presOf" srcId="{7AE6B2F9-A6D6-489F-9320-1BB3572B42A6}" destId="{DCBA68B5-44D0-4D3C-A8CB-821F0CB1946C}" srcOrd="0" destOrd="0" presId="urn:microsoft.com/office/officeart/2005/8/layout/venn1"/>
    <dgm:cxn modelId="{2FA7504E-25F9-433D-8B39-96980A334BB5}" type="presOf" srcId="{0C3601D8-7C65-4C19-9AE2-E3B97EEEC6FA}" destId="{880CFB5F-4AB2-4615-B388-3B2D1295947C}" srcOrd="0" destOrd="0" presId="urn:microsoft.com/office/officeart/2005/8/layout/venn1"/>
    <dgm:cxn modelId="{28901838-04B5-4638-B70B-65495B92E164}" type="presOf" srcId="{0C3601D8-7C65-4C19-9AE2-E3B97EEEC6FA}" destId="{0DBA678D-0058-4C16-A0EB-E08A86E04EE0}" srcOrd="1" destOrd="0" presId="urn:microsoft.com/office/officeart/2005/8/layout/venn1"/>
    <dgm:cxn modelId="{B2BAF92B-046D-4F7C-A2CC-384A680B1C26}" type="presOf" srcId="{0D267374-90F4-45A8-947B-E752FA126610}" destId="{11267C40-E9C6-4526-BA50-E1E4E8AB5C82}" srcOrd="1" destOrd="0" presId="urn:microsoft.com/office/officeart/2005/8/layout/venn1"/>
    <dgm:cxn modelId="{1411EBC5-04C7-4046-94ED-282543982786}" type="presOf" srcId="{0D267374-90F4-45A8-947B-E752FA126610}" destId="{BD679B69-6BB8-4643-9DF3-7F1F0C4FCE42}" srcOrd="0" destOrd="0" presId="urn:microsoft.com/office/officeart/2005/8/layout/venn1"/>
    <dgm:cxn modelId="{285D4E47-B10C-4FFB-94F1-D8B00A036DE9}" type="presOf" srcId="{E5532F7A-C9B3-4340-90BA-45F8F8DD102F}" destId="{4ACA2DCF-7785-4557-AB26-C440AF257429}" srcOrd="0" destOrd="0" presId="urn:microsoft.com/office/officeart/2005/8/layout/venn1"/>
    <dgm:cxn modelId="{43BE37D3-2005-4446-8DD8-D38590F350A8}" srcId="{E5532F7A-C9B3-4340-90BA-45F8F8DD102F}" destId="{0D267374-90F4-45A8-947B-E752FA126610}" srcOrd="2" destOrd="0" parTransId="{AB6C30EB-14BF-4ED2-AC4B-D48F3D10D6ED}" sibTransId="{27F3F1D6-28FF-4FA1-B0C9-C39E06F75437}"/>
    <dgm:cxn modelId="{7E4BF8AF-23AA-4D6B-B907-46D744890505}" type="presOf" srcId="{7AE6B2F9-A6D6-489F-9320-1BB3572B42A6}" destId="{C082B8E0-FDEE-455C-AF43-9B0A9322ABD9}" srcOrd="1" destOrd="0" presId="urn:microsoft.com/office/officeart/2005/8/layout/venn1"/>
    <dgm:cxn modelId="{05159CEE-5A0C-4314-AAC0-079825AEA27C}" srcId="{E5532F7A-C9B3-4340-90BA-45F8F8DD102F}" destId="{7AE6B2F9-A6D6-489F-9320-1BB3572B42A6}" srcOrd="0" destOrd="0" parTransId="{694AD7F9-A80F-4B5A-8F3C-3C27BD623FB4}" sibTransId="{9D079FD6-6016-4546-A861-D890E897D005}"/>
    <dgm:cxn modelId="{9F58C132-F280-4804-A874-330DFFE56ABD}" type="presParOf" srcId="{4ACA2DCF-7785-4557-AB26-C440AF257429}" destId="{DCBA68B5-44D0-4D3C-A8CB-821F0CB1946C}" srcOrd="0" destOrd="0" presId="urn:microsoft.com/office/officeart/2005/8/layout/venn1"/>
    <dgm:cxn modelId="{7679A833-722C-4298-8F47-463F86599ED0}" type="presParOf" srcId="{4ACA2DCF-7785-4557-AB26-C440AF257429}" destId="{C082B8E0-FDEE-455C-AF43-9B0A9322ABD9}" srcOrd="1" destOrd="0" presId="urn:microsoft.com/office/officeart/2005/8/layout/venn1"/>
    <dgm:cxn modelId="{8C73D680-92AA-4BCA-B79C-78A8DD53D762}" type="presParOf" srcId="{4ACA2DCF-7785-4557-AB26-C440AF257429}" destId="{880CFB5F-4AB2-4615-B388-3B2D1295947C}" srcOrd="2" destOrd="0" presId="urn:microsoft.com/office/officeart/2005/8/layout/venn1"/>
    <dgm:cxn modelId="{69D80CBB-2AE1-4E87-9935-2E3111F91B9A}" type="presParOf" srcId="{4ACA2DCF-7785-4557-AB26-C440AF257429}" destId="{0DBA678D-0058-4C16-A0EB-E08A86E04EE0}" srcOrd="3" destOrd="0" presId="urn:microsoft.com/office/officeart/2005/8/layout/venn1"/>
    <dgm:cxn modelId="{DFCF331D-4440-4980-B10E-74E011BC847C}" type="presParOf" srcId="{4ACA2DCF-7785-4557-AB26-C440AF257429}" destId="{BD679B69-6BB8-4643-9DF3-7F1F0C4FCE42}" srcOrd="4" destOrd="0" presId="urn:microsoft.com/office/officeart/2005/8/layout/venn1"/>
    <dgm:cxn modelId="{0CEA5EC3-D35B-46B7-9E02-32077023E4DB}" type="presParOf" srcId="{4ACA2DCF-7785-4557-AB26-C440AF257429}" destId="{11267C40-E9C6-4526-BA50-E1E4E8AB5C82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image" Target="../media/image3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en-GB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01DD40-E8DB-4AEE-B149-C0C5C838A9F6}" type="datetimeFigureOut">
              <a:rPr kumimoji="1" lang="en-GB" smtClean="0"/>
              <a:t>24/11/2017</a:t>
            </a:fld>
            <a:endParaRPr kumimoji="1" lang="en-GB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en-GB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en-GB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4DE934-672F-4811-B0AB-BF655853EA3B}" type="slidenum">
              <a:rPr kumimoji="1" lang="en-GB" smtClean="0"/>
              <a:t>‹#›</a:t>
            </a:fld>
            <a:endParaRPr kumimoji="1" lang="en-GB"/>
          </a:p>
        </p:txBody>
      </p:sp>
    </p:spTree>
    <p:extLst>
      <p:ext uri="{BB962C8B-B14F-4D97-AF65-F5344CB8AC3E}">
        <p14:creationId xmlns:p14="http://schemas.microsoft.com/office/powerpoint/2010/main" val="448437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Let</a:t>
            </a:r>
            <a:r>
              <a:rPr kumimoji="1" lang="en-US" altLang="ja-JP" baseline="0" dirty="0"/>
              <a:t> me move to introduction of compact stars.</a:t>
            </a:r>
          </a:p>
          <a:p>
            <a:r>
              <a:rPr kumimoji="1" lang="en-US" altLang="ja-JP" baseline="0" dirty="0"/>
              <a:t>Massive stars which have heavy mass, more than 8 solar-masses, end their evolution and make supernovae explosions.</a:t>
            </a:r>
          </a:p>
          <a:p>
            <a:r>
              <a:rPr kumimoji="1" lang="en-US" altLang="ja-JP" baseline="0" dirty="0"/>
              <a:t>Compact stars are created at the phase of core collapse of them, and remains as a small stellar objects.</a:t>
            </a:r>
          </a:p>
          <a:p>
            <a:r>
              <a:rPr kumimoji="1" lang="en-US" altLang="ja-JP" baseline="0" dirty="0"/>
              <a:t>They are very hot at the beginning, but they have no internal heat sources.</a:t>
            </a:r>
          </a:p>
          <a:p>
            <a:r>
              <a:rPr kumimoji="1" lang="en-US" altLang="ja-JP" baseline="0" dirty="0"/>
              <a:t>Stars emit their thermal energy out from their interior, the energy is taken out by neutrino emission, mainly.</a:t>
            </a:r>
          </a:p>
          <a:p>
            <a:r>
              <a:rPr kumimoji="1" lang="en-US" altLang="ja-JP" baseline="0" dirty="0"/>
              <a:t>If stars are isolated, they only cools down.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FFC5D-DDCD-446C-9F27-B7A33EE90EF4}" type="slidenum">
              <a:rPr kumimoji="1" lang="ja-JP" altLang="en-US" smtClean="0"/>
              <a:t>15</a:t>
            </a:fld>
            <a:endParaRPr kumimoji="1" lang="ja-JP" altLang="en-US"/>
          </a:p>
        </p:txBody>
      </p:sp>
      <p:sp>
        <p:nvSpPr>
          <p:cNvPr id="6" name="ヘッダー プレースホルダー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kumimoji="1" lang="en-US" altLang="ja-JP"/>
              <a:t>Structure and Signals of Neutron Star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fld id="{79FD3560-143B-42C2-89B6-31655F38246B}" type="datetime1">
              <a:rPr kumimoji="1" lang="ja-JP" altLang="en-US" smtClean="0"/>
              <a:t>2017/11/24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3450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FFC5D-DDCD-446C-9F27-B7A33EE90EF4}" type="slidenum">
              <a:rPr kumimoji="1" lang="ja-JP" altLang="en-US" smtClean="0"/>
              <a:t>16</a:t>
            </a:fld>
            <a:endParaRPr kumimoji="1" lang="ja-JP" altLang="en-US"/>
          </a:p>
        </p:txBody>
      </p:sp>
      <p:sp>
        <p:nvSpPr>
          <p:cNvPr id="6" name="ヘッダー プレースホルダー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kumimoji="1" lang="en-US" altLang="ja-JP"/>
              <a:t>Structure and Signals of Neutron Star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fld id="{C6C55829-9660-45A3-BD1A-F16D0A8FCB4A}" type="datetime1">
              <a:rPr kumimoji="1" lang="ja-JP" altLang="en-US" smtClean="0"/>
              <a:t>2017/11/24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22998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FFC5D-DDCD-446C-9F27-B7A33EE90EF4}" type="slidenum">
              <a:rPr kumimoji="1" lang="ja-JP" altLang="en-US" smtClean="0"/>
              <a:t>21</a:t>
            </a:fld>
            <a:endParaRPr kumimoji="1" lang="ja-JP" altLang="en-US"/>
          </a:p>
        </p:txBody>
      </p:sp>
      <p:sp>
        <p:nvSpPr>
          <p:cNvPr id="6" name="ヘッダー プレースホルダー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kumimoji="1" lang="en-US" altLang="ja-JP"/>
              <a:t>Structure and Signals of Neutron Star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fld id="{4421C1D3-7B24-4B92-BB9A-B472BC7ADD1B}" type="datetime1">
              <a:rPr kumimoji="1" lang="ja-JP" altLang="en-US" smtClean="0"/>
              <a:t>2017/11/24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11559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GB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kumimoji="1" lang="en-US" altLang="ja-JP" smtClean="0"/>
              <a:t>Structure and Signals of Neutron Star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C98B2BDB-CE7E-45B8-8A05-093AED746C30}" type="datetime1">
              <a:rPr kumimoji="1" lang="ja-JP" altLang="en-US" smtClean="0"/>
              <a:t>2017/11/24</a:t>
            </a:fld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FFC5D-DDCD-446C-9F27-B7A33EE90EF4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26062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kumimoji="1" lang="en-US" altLang="ja-JP" smtClean="0"/>
              <a:t>Structure and Signals of Neutron Star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C98B2BDB-CE7E-45B8-8A05-093AED746C30}" type="datetime1">
              <a:rPr kumimoji="1" lang="ja-JP" altLang="en-US" smtClean="0"/>
              <a:t>2017/11/24</a:t>
            </a:fld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FFC5D-DDCD-446C-9F27-B7A33EE90EF4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85580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GB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kumimoji="1" lang="en-US" altLang="ja-JP" smtClean="0"/>
              <a:t>Structure and Signals of Neutron Star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C98B2BDB-CE7E-45B8-8A05-093AED746C30}" type="datetime1">
              <a:rPr kumimoji="1" lang="ja-JP" altLang="en-US" smtClean="0"/>
              <a:t>2017/11/24</a:t>
            </a:fld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FFC5D-DDCD-446C-9F27-B7A33EE90EF4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18712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GB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kumimoji="1" lang="en-US" altLang="ja-JP" smtClean="0"/>
              <a:t>Structure and Signals of Neutron Star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C98B2BDB-CE7E-45B8-8A05-093AED746C30}" type="datetime1">
              <a:rPr kumimoji="1" lang="ja-JP" altLang="en-US" smtClean="0"/>
              <a:t>2017/11/24</a:t>
            </a:fld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FFC5D-DDCD-446C-9F27-B7A33EE90EF4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1877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11/24/2017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559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dirty="0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009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11/24/2017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008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11/24/2017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594039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11/24/2017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4320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9266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画像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dirty="0"/>
              <a:t>アイコンをクリックして図を追加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dirty="0"/>
              <a:t>アイコンをクリックして図を追加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dirty="0"/>
              <a:t>アイコンをクリックして図を追加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2669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238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11/24/2017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5193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タイトルと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表プレースホルダー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GB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4487FE7-1D4B-406E-877B-4E0023051893}" type="slidenum">
              <a:rPr lang="en-US" altLang="ja-JP"/>
              <a:pPr/>
              <a:t>‹#›</a:t>
            </a:fld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43790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833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11/24/2017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816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690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92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366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936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501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dirty="0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185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aseline="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メイリオ" panose="020B0604030504040204" pitchFamily="50" charset="-128"/>
              </a:defRPr>
            </a:lvl1pPr>
          </a:lstStyle>
          <a:p>
            <a:fld id="{48A87A34-81AB-432B-8DAE-1953F412C126}" type="datetimeFigureOut">
              <a:rPr lang="en-US" smtClean="0"/>
              <a:pPr/>
              <a:t>11/24/2017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aseline="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メイリオ" panose="020B0604030504040204" pitchFamily="50" charset="-128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aseline="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メイリオ" panose="020B0604030504040204" pitchFamily="50" charset="-128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7535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8" r:id="rId18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kumimoji="1" sz="4000" kern="1200" cap="none" baseline="0">
          <a:solidFill>
            <a:schemeClr val="tx1"/>
          </a:solidFill>
          <a:latin typeface="Segoe UI" panose="020B0502040204020203" pitchFamily="34" charset="0"/>
          <a:ea typeface="メイリオ" panose="020B0604030504040204" pitchFamily="50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200" kern="1200" baseline="0">
          <a:solidFill>
            <a:schemeClr val="tx1"/>
          </a:solidFill>
          <a:latin typeface="Segoe UI" panose="020B0502040204020203" pitchFamily="34" charset="0"/>
          <a:ea typeface="メイリオ" panose="020B0604030504040204" pitchFamily="50" charset="-128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 baseline="0">
          <a:solidFill>
            <a:schemeClr val="tx1"/>
          </a:solidFill>
          <a:latin typeface="Segoe UI" panose="020B0502040204020203" pitchFamily="34" charset="0"/>
          <a:ea typeface="メイリオ" panose="020B0604030504040204" pitchFamily="50" charset="-128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 baseline="0">
          <a:solidFill>
            <a:schemeClr val="tx1"/>
          </a:solidFill>
          <a:latin typeface="Segoe UI" panose="020B0502040204020203" pitchFamily="34" charset="0"/>
          <a:ea typeface="メイリオ" panose="020B0604030504040204" pitchFamily="50" charset="-128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600" kern="1200" baseline="0">
          <a:solidFill>
            <a:schemeClr val="tx1"/>
          </a:solidFill>
          <a:latin typeface="Segoe UI" panose="020B0502040204020203" pitchFamily="34" charset="0"/>
          <a:ea typeface="メイリオ" panose="020B0604030504040204" pitchFamily="50" charset="-128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600" kern="1200" baseline="0">
          <a:solidFill>
            <a:schemeClr val="tx1"/>
          </a:solidFill>
          <a:latin typeface="Segoe UI" panose="020B0502040204020203" pitchFamily="34" charset="0"/>
          <a:ea typeface="メイリオ" panose="020B0604030504040204" pitchFamily="50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image" Target="../media/image32.emf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0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3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8B1A95FC-4B5B-4D7D-9A8C-DB0B84C48C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2069" y="869430"/>
            <a:ext cx="8686800" cy="3635335"/>
          </a:xfrm>
        </p:spPr>
        <p:txBody>
          <a:bodyPr>
            <a:noAutofit/>
          </a:bodyPr>
          <a:lstStyle/>
          <a:p>
            <a:pPr algn="ctr"/>
            <a:r>
              <a:rPr lang="ja-JP" altLang="en-US" sz="4800" dirty="0"/>
              <a:t>中性子星物質の織り成す</a:t>
            </a:r>
            <a:r>
              <a:rPr lang="en-US" altLang="ja-JP" sz="4800" dirty="0"/>
              <a:t/>
            </a:r>
            <a:br>
              <a:rPr lang="en-US" altLang="ja-JP" sz="4800" dirty="0"/>
            </a:br>
            <a:r>
              <a:rPr lang="ja-JP" altLang="en-US" sz="4800" dirty="0"/>
              <a:t>多様な状態と</a:t>
            </a:r>
            <a:r>
              <a:rPr lang="en-US" altLang="ja-JP" sz="4800" dirty="0"/>
              <a:t/>
            </a:r>
            <a:br>
              <a:rPr lang="en-US" altLang="ja-JP" sz="4800" dirty="0"/>
            </a:br>
            <a:r>
              <a:rPr lang="ja-JP" altLang="en-US" sz="4800" dirty="0"/>
              <a:t>中性子星の熱的</a:t>
            </a:r>
            <a:r>
              <a:rPr lang="ja-JP" altLang="en-US" sz="4800" dirty="0" smtClean="0"/>
              <a:t>進化</a:t>
            </a:r>
            <a:r>
              <a:rPr lang="en-US" altLang="ja-JP" sz="4800" dirty="0" smtClean="0"/>
              <a:t/>
            </a:r>
            <a:br>
              <a:rPr lang="en-US" altLang="ja-JP" sz="4800" dirty="0" smtClean="0"/>
            </a:br>
            <a:r>
              <a:rPr lang="en-US" altLang="ja-JP" sz="4800" dirty="0" smtClean="0"/>
              <a:t/>
            </a:r>
            <a:br>
              <a:rPr lang="en-US" altLang="ja-JP" sz="4800" dirty="0" smtClean="0"/>
            </a:br>
            <a:r>
              <a:rPr lang="ja-JP" altLang="en-US" sz="3200" dirty="0" err="1" smtClean="0"/>
              <a:t>ー</a:t>
            </a:r>
            <a:r>
              <a:rPr lang="en-US" altLang="ja-JP" sz="3200" dirty="0" smtClean="0"/>
              <a:t>X</a:t>
            </a:r>
            <a:r>
              <a:rPr lang="ja-JP" altLang="en-US" sz="3200" dirty="0" smtClean="0"/>
              <a:t>線バーストと中性子星の内部状態</a:t>
            </a:r>
            <a:r>
              <a:rPr lang="ja-JP" altLang="en-US" sz="3200" dirty="0" err="1" smtClean="0"/>
              <a:t>ー</a:t>
            </a:r>
            <a:endParaRPr kumimoji="1" lang="ja-JP" altLang="en-US" sz="4000" dirty="0"/>
          </a:p>
        </p:txBody>
      </p:sp>
      <p:sp>
        <p:nvSpPr>
          <p:cNvPr id="3" name="サブタイトル 2">
            <a:extLst>
              <a:ext uri="{FF2B5EF4-FFF2-40B4-BE49-F238E27FC236}">
                <a16:creationId xmlns:a16="http://schemas.microsoft.com/office/drawing/2014/main" xmlns="" id="{7F8DA572-C546-429D-8F76-E85BE200D5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979600"/>
            <a:ext cx="7315200" cy="685800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2800" dirty="0"/>
              <a:t>野田常雄 </a:t>
            </a:r>
            <a:r>
              <a:rPr kumimoji="1" lang="en-US" altLang="ja-JP" sz="2800" dirty="0"/>
              <a:t>(</a:t>
            </a:r>
            <a:r>
              <a:rPr kumimoji="1" lang="ja-JP" altLang="en-US" sz="2800" dirty="0"/>
              <a:t>久留米工業大学</a:t>
            </a:r>
            <a:r>
              <a:rPr kumimoji="1" lang="en-US" altLang="ja-JP" sz="2800" dirty="0"/>
              <a:t>)</a:t>
            </a:r>
            <a:endParaRPr kumimoji="1" lang="ja-JP" altLang="en-US" sz="28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3577" y="6311872"/>
            <a:ext cx="2400423" cy="546128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3142436" y="262681"/>
            <a:ext cx="6001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dirty="0" smtClean="0"/>
              <a:t>~</a:t>
            </a:r>
            <a:r>
              <a:rPr kumimoji="1" lang="ja-JP" altLang="en-US" dirty="0" smtClean="0"/>
              <a:t>中性子星の観測と理論</a:t>
            </a:r>
            <a:r>
              <a:rPr kumimoji="1" lang="en-US" altLang="ja-JP" dirty="0" smtClean="0"/>
              <a:t>~</a:t>
            </a:r>
            <a:r>
              <a:rPr kumimoji="1" lang="en-GB" altLang="ja-JP" dirty="0" smtClean="0"/>
              <a:t> </a:t>
            </a:r>
            <a:r>
              <a:rPr kumimoji="1" lang="ja-JP" altLang="en-US" dirty="0" smtClean="0"/>
              <a:t>研究活性化ワークショップ </a:t>
            </a:r>
            <a:r>
              <a:rPr kumimoji="1" lang="en-US" altLang="ja-JP" dirty="0" smtClean="0"/>
              <a:t>2017</a:t>
            </a:r>
          </a:p>
          <a:p>
            <a:pPr algn="r"/>
            <a:r>
              <a:rPr kumimoji="1" lang="en-US" altLang="ja-JP" dirty="0" smtClean="0"/>
              <a:t>23-25 Nov. 2017 at NAOJ</a:t>
            </a:r>
          </a:p>
        </p:txBody>
      </p:sp>
    </p:spTree>
    <p:extLst>
      <p:ext uri="{BB962C8B-B14F-4D97-AF65-F5344CB8AC3E}">
        <p14:creationId xmlns:p14="http://schemas.microsoft.com/office/powerpoint/2010/main" val="53833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F3DF6627-34BA-4D1E-A817-4EFA0395C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GB" dirty="0"/>
              <a:t>Pycnonuclear Reaction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B5A4FADC-09D3-4CA3-9F39-6FA6FDA6BE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kumimoji="1" lang="ja-JP" altLang="en-US" dirty="0"/>
              <a:t>バースト生成物は降着により降着層下部へ</a:t>
            </a:r>
            <a:endParaRPr kumimoji="1" lang="en-US" altLang="ja-JP" dirty="0"/>
          </a:p>
          <a:p>
            <a:pPr lvl="1"/>
            <a:r>
              <a:rPr lang="en-US" altLang="ja-JP" dirty="0" smtClean="0"/>
              <a:t>Crust</a:t>
            </a:r>
            <a:r>
              <a:rPr lang="ja-JP" altLang="en-US" dirty="0" smtClean="0"/>
              <a:t>領域</a:t>
            </a:r>
            <a:r>
              <a:rPr kumimoji="1" lang="en-US" altLang="ja-JP" dirty="0" smtClean="0"/>
              <a:t>(log </a:t>
            </a:r>
            <a:r>
              <a:rPr kumimoji="1" lang="en-US" altLang="ja-JP" i="1" dirty="0">
                <a:latin typeface="Symbol" panose="05050102010706020507" pitchFamily="18" charset="2"/>
              </a:rPr>
              <a:t>r</a:t>
            </a:r>
            <a:r>
              <a:rPr kumimoji="1" lang="en-US" altLang="ja-JP" dirty="0"/>
              <a:t> &gt; 8)</a:t>
            </a:r>
            <a:r>
              <a:rPr lang="ja-JP" altLang="en-US" dirty="0"/>
              <a:t>で電子捕獲反応 ⇒ 中性子過剰核</a:t>
            </a:r>
            <a:endParaRPr lang="en-US" altLang="ja-JP" dirty="0"/>
          </a:p>
          <a:p>
            <a:pPr lvl="1"/>
            <a:r>
              <a:rPr lang="ja-JP" altLang="en-US" dirty="0"/>
              <a:t>中性子ドリップ ⇒ </a:t>
            </a:r>
            <a:r>
              <a:rPr lang="en-US" altLang="ja-JP" dirty="0">
                <a:latin typeface="Symbol" panose="05050102010706020507" pitchFamily="18" charset="2"/>
              </a:rPr>
              <a:t>b</a:t>
            </a:r>
            <a:r>
              <a:rPr lang="en-US" altLang="ja-JP" dirty="0"/>
              <a:t>+</a:t>
            </a:r>
            <a:r>
              <a:rPr lang="ja-JP" altLang="en-US" dirty="0"/>
              <a:t>崩壊しながら軽い中性子過剰核へ</a:t>
            </a:r>
            <a:endParaRPr lang="en-US" altLang="ja-JP" dirty="0"/>
          </a:p>
          <a:p>
            <a:r>
              <a:rPr lang="en-US" altLang="ja-JP" b="1" dirty="0">
                <a:solidFill>
                  <a:schemeClr val="accent3"/>
                </a:solidFill>
              </a:rPr>
              <a:t>Outer</a:t>
            </a:r>
            <a:r>
              <a:rPr lang="ja-JP" altLang="en-US" b="1" dirty="0">
                <a:solidFill>
                  <a:schemeClr val="accent3"/>
                </a:solidFill>
              </a:rPr>
              <a:t> </a:t>
            </a:r>
            <a:r>
              <a:rPr lang="en-US" altLang="ja-JP" b="1" dirty="0">
                <a:solidFill>
                  <a:schemeClr val="accent3"/>
                </a:solidFill>
              </a:rPr>
              <a:t>Crust</a:t>
            </a:r>
            <a:r>
              <a:rPr lang="ja-JP" altLang="en-US" b="1" dirty="0">
                <a:solidFill>
                  <a:schemeClr val="accent3"/>
                </a:solidFill>
              </a:rPr>
              <a:t> </a:t>
            </a:r>
            <a:r>
              <a:rPr lang="en-US" altLang="ja-JP" b="1" dirty="0">
                <a:solidFill>
                  <a:schemeClr val="accent3"/>
                </a:solidFill>
              </a:rPr>
              <a:t>/</a:t>
            </a:r>
            <a:r>
              <a:rPr lang="ja-JP" altLang="en-US" b="1" dirty="0">
                <a:solidFill>
                  <a:schemeClr val="accent3"/>
                </a:solidFill>
              </a:rPr>
              <a:t> </a:t>
            </a:r>
            <a:r>
              <a:rPr lang="en-US" altLang="ja-JP" b="1" dirty="0">
                <a:solidFill>
                  <a:schemeClr val="accent3"/>
                </a:solidFill>
              </a:rPr>
              <a:t>Inner</a:t>
            </a:r>
            <a:r>
              <a:rPr lang="ja-JP" altLang="en-US" b="1" dirty="0">
                <a:solidFill>
                  <a:schemeClr val="accent3"/>
                </a:solidFill>
              </a:rPr>
              <a:t> </a:t>
            </a:r>
            <a:r>
              <a:rPr lang="en-US" altLang="ja-JP" b="1" dirty="0">
                <a:solidFill>
                  <a:schemeClr val="accent3"/>
                </a:solidFill>
              </a:rPr>
              <a:t>Crust</a:t>
            </a:r>
            <a:r>
              <a:rPr lang="ja-JP" altLang="en-US" b="1" dirty="0">
                <a:solidFill>
                  <a:schemeClr val="accent3"/>
                </a:solidFill>
              </a:rPr>
              <a:t> 領域で零点振動による核融合</a:t>
            </a:r>
            <a:endParaRPr lang="en-US" altLang="ja-JP" b="1" dirty="0">
              <a:solidFill>
                <a:schemeClr val="accent3"/>
              </a:solidFill>
            </a:endParaRPr>
          </a:p>
          <a:p>
            <a:pPr lvl="1"/>
            <a:r>
              <a:rPr lang="ja-JP" altLang="en-US" dirty="0"/>
              <a:t>低温下での熱</a:t>
            </a:r>
            <a:r>
              <a:rPr lang="ja-JP" altLang="en-US" dirty="0" smtClean="0"/>
              <a:t>生成</a:t>
            </a:r>
            <a:endParaRPr lang="en-US" altLang="ja-JP" dirty="0" smtClean="0"/>
          </a:p>
          <a:p>
            <a:pPr lvl="1"/>
            <a:r>
              <a:rPr lang="en-US" altLang="ja-JP" b="1" dirty="0" smtClean="0"/>
              <a:t>Crust-Heating</a:t>
            </a:r>
            <a:endParaRPr lang="en-US" altLang="ja-JP" b="1" dirty="0"/>
          </a:p>
          <a:p>
            <a:endParaRPr lang="en-US" altLang="ja-JP" dirty="0"/>
          </a:p>
          <a:p>
            <a:r>
              <a:rPr lang="en-US" altLang="ja-JP" dirty="0"/>
              <a:t>Crust</a:t>
            </a:r>
            <a:r>
              <a:rPr lang="ja-JP" altLang="en-US" dirty="0"/>
              <a:t>領域での熱生成 </a:t>
            </a:r>
            <a:r>
              <a:rPr lang="en-US" altLang="ja-JP" dirty="0"/>
              <a:t>(</a:t>
            </a:r>
            <a:r>
              <a:rPr lang="ja-JP" altLang="en-US" dirty="0"/>
              <a:t>降着率の関数</a:t>
            </a:r>
            <a:r>
              <a:rPr lang="en-US" altLang="ja-JP" dirty="0"/>
              <a:t>)</a:t>
            </a:r>
          </a:p>
          <a:p>
            <a:pPr lvl="1"/>
            <a:r>
              <a:rPr lang="ja-JP" altLang="en-US" dirty="0"/>
              <a:t>降着層の奥底での温度上昇</a:t>
            </a:r>
            <a:endParaRPr lang="en-US" altLang="ja-JP" dirty="0"/>
          </a:p>
          <a:p>
            <a:pPr lvl="1"/>
            <a:r>
              <a:rPr lang="ja-JP" altLang="en-US" dirty="0"/>
              <a:t>降着層の温度を引き上げる ⇒ </a:t>
            </a:r>
            <a:r>
              <a:rPr lang="en-US" altLang="ja-JP" b="1" dirty="0">
                <a:solidFill>
                  <a:schemeClr val="accent2"/>
                </a:solidFill>
              </a:rPr>
              <a:t>X</a:t>
            </a:r>
            <a:r>
              <a:rPr lang="ja-JP" altLang="en-US" b="1" dirty="0">
                <a:solidFill>
                  <a:schemeClr val="accent2"/>
                </a:solidFill>
              </a:rPr>
              <a:t>線バーストを引き起こす温度構造</a:t>
            </a:r>
            <a:endParaRPr lang="en-US" altLang="ja-JP" b="1" dirty="0">
              <a:solidFill>
                <a:schemeClr val="accent2"/>
              </a:solidFill>
            </a:endParaRPr>
          </a:p>
          <a:p>
            <a:endParaRPr lang="en-US" altLang="ja-JP" dirty="0"/>
          </a:p>
          <a:p>
            <a:r>
              <a:rPr lang="ja-JP" altLang="en-US" dirty="0"/>
              <a:t>核での</a:t>
            </a:r>
            <a:r>
              <a:rPr lang="en-US" altLang="ja-JP" i="1" dirty="0" smtClean="0">
                <a:latin typeface="Symbol" panose="05050102010706020507" pitchFamily="18" charset="2"/>
              </a:rPr>
              <a:t>n</a:t>
            </a:r>
            <a:r>
              <a:rPr lang="en-US" altLang="ja-JP" dirty="0" smtClean="0">
                <a:latin typeface="Symbol" panose="05050102010706020507" pitchFamily="18" charset="2"/>
              </a:rPr>
              <a:t> </a:t>
            </a:r>
            <a:r>
              <a:rPr lang="ja-JP" altLang="en-US" dirty="0" smtClean="0"/>
              <a:t>冷却</a:t>
            </a:r>
            <a:r>
              <a:rPr lang="ja-JP" altLang="en-US" dirty="0"/>
              <a:t>と表層の熱的分離 ⇒ 重い星でもバーストを起こす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1516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8F28B51B-5925-4D1D-9804-B4ED10531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GB" dirty="0"/>
              <a:t>Crust-Heating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xmlns="" id="{41A25A40-6309-4C35-BC90-2531505518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059"/>
          <a:stretch/>
        </p:blipFill>
        <p:spPr>
          <a:xfrm>
            <a:off x="0" y="0"/>
            <a:ext cx="4963885" cy="6609806"/>
          </a:xfrm>
          <a:prstGeom prst="rect">
            <a:avLst/>
          </a:prstGeom>
        </p:spPr>
      </p:pic>
      <p:pic>
        <p:nvPicPr>
          <p:cNvPr id="5" name="Picture 4" descr="crustheat">
            <a:extLst>
              <a:ext uri="{FF2B5EF4-FFF2-40B4-BE49-F238E27FC236}">
                <a16:creationId xmlns:a16="http://schemas.microsoft.com/office/drawing/2014/main" xmlns="" id="{13E0D180-6F1B-455D-B507-DBB17941F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97847" y="2194560"/>
            <a:ext cx="2887663" cy="4302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xmlns="" id="{05A8D291-F07A-4897-8014-6A5A0CFC7185}"/>
              </a:ext>
            </a:extLst>
          </p:cNvPr>
          <p:cNvSpPr txBox="1"/>
          <p:nvPr/>
        </p:nvSpPr>
        <p:spPr>
          <a:xfrm>
            <a:off x="5997847" y="2057401"/>
            <a:ext cx="2887663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Mass Accretion</a:t>
            </a:r>
            <a:endParaRPr kumimoji="1" lang="en-GB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xmlns="" id="{0D24C2D7-BADA-4CD1-AB1E-FDCC0C2EFCF2}"/>
              </a:ext>
            </a:extLst>
          </p:cNvPr>
          <p:cNvSpPr txBox="1"/>
          <p:nvPr/>
        </p:nvSpPr>
        <p:spPr>
          <a:xfrm>
            <a:off x="1267099" y="6532909"/>
            <a:ext cx="3017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GB" sz="1600" dirty="0" err="1"/>
              <a:t>Haensel</a:t>
            </a:r>
            <a:r>
              <a:rPr kumimoji="1" lang="en-GB" sz="1600" dirty="0"/>
              <a:t> &amp; </a:t>
            </a:r>
            <a:r>
              <a:rPr kumimoji="1" lang="en-GB" sz="1600" dirty="0" err="1"/>
              <a:t>Zdunik</a:t>
            </a:r>
            <a:r>
              <a:rPr kumimoji="1" lang="en-GB" sz="1600" dirty="0"/>
              <a:t>, 2003</a:t>
            </a:r>
          </a:p>
        </p:txBody>
      </p:sp>
    </p:spTree>
    <p:extLst>
      <p:ext uri="{BB962C8B-B14F-4D97-AF65-F5344CB8AC3E}">
        <p14:creationId xmlns:p14="http://schemas.microsoft.com/office/powerpoint/2010/main" val="387973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9738331F-8D47-4124-B6E7-275DE4DA6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GB" dirty="0"/>
              <a:t>Accretion Rate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471BD5BA-9E1B-4EEE-AB5A-717DF25492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" y="2194560"/>
            <a:ext cx="4353309" cy="4069080"/>
          </a:xfrm>
        </p:spPr>
        <p:txBody>
          <a:bodyPr/>
          <a:lstStyle/>
          <a:p>
            <a:r>
              <a:rPr kumimoji="1" lang="ja-JP" altLang="en-US" dirty="0"/>
              <a:t>降着率が大きいと</a:t>
            </a:r>
            <a:endParaRPr kumimoji="1" lang="en-US" altLang="ja-JP" dirty="0"/>
          </a:p>
          <a:p>
            <a:pPr lvl="1"/>
            <a:r>
              <a:rPr lang="ja-JP" altLang="en-US" dirty="0"/>
              <a:t>大きな重力エネルギー解放 ⇒ 温度構造を</a:t>
            </a:r>
            <a:r>
              <a:rPr lang="ja-JP" altLang="en-US" dirty="0" smtClean="0"/>
              <a:t>引き上げる</a:t>
            </a:r>
            <a:endParaRPr lang="en-US" altLang="ja-JP" dirty="0" smtClean="0"/>
          </a:p>
          <a:p>
            <a:pPr lvl="1"/>
            <a:endParaRPr lang="en-US" altLang="ja-JP" dirty="0"/>
          </a:p>
          <a:p>
            <a:pPr lvl="1"/>
            <a:r>
              <a:rPr kumimoji="1" lang="ja-JP" altLang="en-US" dirty="0"/>
              <a:t>バーストの点火点をより表層に ⇒ 少ない燃料での核</a:t>
            </a:r>
            <a:r>
              <a:rPr kumimoji="1" lang="ja-JP" altLang="en-US" dirty="0" smtClean="0"/>
              <a:t>燃焼</a:t>
            </a:r>
            <a:endParaRPr kumimoji="1" lang="en-US" altLang="ja-JP" dirty="0" smtClean="0"/>
          </a:p>
          <a:p>
            <a:pPr lvl="1"/>
            <a:endParaRPr kumimoji="1" lang="en-US" altLang="ja-JP" dirty="0"/>
          </a:p>
          <a:p>
            <a:pPr lvl="1"/>
            <a:r>
              <a:rPr kumimoji="1" lang="ja-JP" altLang="en-US" b="1" dirty="0">
                <a:solidFill>
                  <a:schemeClr val="accent2"/>
                </a:solidFill>
              </a:rPr>
              <a:t>ピーク光度の低いバーストを短時間で繰り返す</a:t>
            </a:r>
            <a:endParaRPr kumimoji="1" lang="en-US" altLang="ja-JP" b="1" dirty="0">
              <a:solidFill>
                <a:schemeClr val="accent2"/>
              </a:solidFill>
            </a:endParaRPr>
          </a:p>
          <a:p>
            <a:endParaRPr lang="en-US" altLang="ja-JP" dirty="0"/>
          </a:p>
          <a:p>
            <a:endParaRPr lang="en-US" altLang="ja-JP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xmlns="" id="{45F937CB-72EE-4142-854F-85490CD8C9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7609" y="2011680"/>
            <a:ext cx="4676391" cy="4434839"/>
          </a:xfrm>
          <a:prstGeom prst="rect">
            <a:avLst/>
          </a:prstGeom>
        </p:spPr>
      </p:pic>
      <p:sp>
        <p:nvSpPr>
          <p:cNvPr id="5" name="矢印: 下 5">
            <a:extLst>
              <a:ext uri="{FF2B5EF4-FFF2-40B4-BE49-F238E27FC236}">
                <a16:creationId xmlns:a16="http://schemas.microsoft.com/office/drawing/2014/main" xmlns="" id="{AE40B659-934B-4972-9F2B-A2663933CE9B}"/>
              </a:ext>
            </a:extLst>
          </p:cNvPr>
          <p:cNvSpPr/>
          <p:nvPr/>
        </p:nvSpPr>
        <p:spPr>
          <a:xfrm rot="10800000">
            <a:off x="6244046" y="2269671"/>
            <a:ext cx="222068" cy="17765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GB"/>
          </a:p>
        </p:txBody>
      </p:sp>
      <p:sp>
        <p:nvSpPr>
          <p:cNvPr id="6" name="矢印: 下 6">
            <a:extLst>
              <a:ext uri="{FF2B5EF4-FFF2-40B4-BE49-F238E27FC236}">
                <a16:creationId xmlns:a16="http://schemas.microsoft.com/office/drawing/2014/main" xmlns="" id="{59E523E2-1E56-4FBB-B1DF-512E1F3234D9}"/>
              </a:ext>
            </a:extLst>
          </p:cNvPr>
          <p:cNvSpPr/>
          <p:nvPr/>
        </p:nvSpPr>
        <p:spPr>
          <a:xfrm>
            <a:off x="7968342" y="4794069"/>
            <a:ext cx="222069" cy="5225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GB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xmlns="" id="{101804E7-82AF-495F-9525-4955EA71ECAB}"/>
              </a:ext>
            </a:extLst>
          </p:cNvPr>
          <p:cNvSpPr txBox="1"/>
          <p:nvPr/>
        </p:nvSpPr>
        <p:spPr>
          <a:xfrm>
            <a:off x="6355079" y="6489512"/>
            <a:ext cx="3017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GB" sz="1600" dirty="0" err="1"/>
              <a:t>Heger</a:t>
            </a:r>
            <a:r>
              <a:rPr kumimoji="1" lang="en-GB" sz="1600" dirty="0"/>
              <a:t>+, 2007</a:t>
            </a:r>
          </a:p>
        </p:txBody>
      </p:sp>
    </p:spTree>
    <p:extLst>
      <p:ext uri="{BB962C8B-B14F-4D97-AF65-F5344CB8AC3E}">
        <p14:creationId xmlns:p14="http://schemas.microsoft.com/office/powerpoint/2010/main" val="262361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E2983B8D-59C1-410F-8C7C-9077EBC24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</p:spPr>
        <p:txBody>
          <a:bodyPr/>
          <a:lstStyle/>
          <a:p>
            <a:r>
              <a:rPr kumimoji="1" lang="ja-JP" altLang="en-US"/>
              <a:t>温度構造</a:t>
            </a:r>
            <a:endParaRPr kumimoji="1" lang="en-GB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0198240F-0929-43DA-B3E9-0ABEA9BF1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360" y="2194560"/>
            <a:ext cx="7955280" cy="4069080"/>
          </a:xfrm>
        </p:spPr>
        <p:txBody>
          <a:bodyPr/>
          <a:lstStyle/>
          <a:p>
            <a:r>
              <a:rPr kumimoji="1" lang="en-US" altLang="ja-JP" dirty="0"/>
              <a:t>H/He</a:t>
            </a:r>
            <a:r>
              <a:rPr kumimoji="1" lang="ja-JP" altLang="en-US" dirty="0"/>
              <a:t>の層</a:t>
            </a:r>
            <a:r>
              <a:rPr kumimoji="1" lang="en-US" altLang="ja-JP" dirty="0"/>
              <a:t>(</a:t>
            </a:r>
            <a:r>
              <a:rPr kumimoji="1" lang="ja-JP" altLang="en-US" dirty="0"/>
              <a:t>降着層</a:t>
            </a:r>
            <a:r>
              <a:rPr kumimoji="1" lang="en-US" altLang="ja-JP" dirty="0"/>
              <a:t>)</a:t>
            </a:r>
            <a:r>
              <a:rPr kumimoji="1" lang="ja-JP" altLang="en-US" dirty="0"/>
              <a:t>の底の温度がバーストを決める</a:t>
            </a:r>
            <a:endParaRPr kumimoji="1" lang="en-US" altLang="ja-JP" dirty="0"/>
          </a:p>
          <a:p>
            <a:pPr lvl="1"/>
            <a:r>
              <a:rPr kumimoji="1" lang="en-GB" dirty="0"/>
              <a:t>CNO</a:t>
            </a:r>
            <a:r>
              <a:rPr kumimoji="1" lang="ja-JP" altLang="en-US" dirty="0"/>
              <a:t>サイクルの臨界温度</a:t>
            </a:r>
            <a:endParaRPr kumimoji="1" lang="en-US" altLang="ja-JP" dirty="0"/>
          </a:p>
          <a:p>
            <a:endParaRPr lang="en-US" altLang="ja-JP" dirty="0"/>
          </a:p>
          <a:p>
            <a:r>
              <a:rPr lang="ja-JP" altLang="en-US" dirty="0"/>
              <a:t>温度構造に影響を与えるもの</a:t>
            </a:r>
            <a:endParaRPr lang="en-US" altLang="ja-JP" dirty="0"/>
          </a:p>
          <a:p>
            <a:pPr lvl="1"/>
            <a:r>
              <a:rPr kumimoji="1" lang="ja-JP" altLang="en-US" dirty="0"/>
              <a:t>質量降着率 </a:t>
            </a:r>
            <a:r>
              <a:rPr kumimoji="1" lang="en-US" altLang="ja-JP" dirty="0"/>
              <a:t>(</a:t>
            </a:r>
            <a:r>
              <a:rPr kumimoji="1" lang="ja-JP" altLang="en-US" dirty="0"/>
              <a:t>重力エネルギー解放</a:t>
            </a:r>
            <a:r>
              <a:rPr kumimoji="1" lang="en-US" altLang="ja-JP" dirty="0"/>
              <a:t>)</a:t>
            </a:r>
          </a:p>
          <a:p>
            <a:pPr lvl="1"/>
            <a:r>
              <a:rPr lang="en-US" altLang="ja-JP" dirty="0"/>
              <a:t>Crust-Heating</a:t>
            </a:r>
            <a:r>
              <a:rPr lang="ja-JP" altLang="en-US" dirty="0"/>
              <a:t> </a:t>
            </a:r>
            <a:r>
              <a:rPr lang="en-US" altLang="ja-JP" dirty="0"/>
              <a:t>(Crust</a:t>
            </a:r>
            <a:r>
              <a:rPr lang="ja-JP" altLang="en-US" dirty="0"/>
              <a:t>部分で加熱</a:t>
            </a:r>
            <a:r>
              <a:rPr lang="en-US" altLang="ja-JP" dirty="0"/>
              <a:t>)</a:t>
            </a:r>
          </a:p>
          <a:p>
            <a:pPr lvl="1"/>
            <a:r>
              <a:rPr kumimoji="1" lang="en-US" altLang="ja-JP" i="1" dirty="0">
                <a:latin typeface="Symbol" panose="05050102010706020507" pitchFamily="18" charset="2"/>
              </a:rPr>
              <a:t>n </a:t>
            </a:r>
            <a:r>
              <a:rPr kumimoji="1" lang="ja-JP" altLang="en-US" dirty="0"/>
              <a:t>放射率</a:t>
            </a:r>
            <a:endParaRPr kumimoji="1" lang="en-GB" dirty="0"/>
          </a:p>
        </p:txBody>
      </p:sp>
      <p:pic>
        <p:nvPicPr>
          <p:cNvPr id="4" name="Picture 4" descr="temp_str_for_XrayB3">
            <a:extLst>
              <a:ext uri="{FF2B5EF4-FFF2-40B4-BE49-F238E27FC236}">
                <a16:creationId xmlns:a16="http://schemas.microsoft.com/office/drawing/2014/main" xmlns="" id="{83D07022-F5C2-4AF8-BC9F-CA6453DB7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341" y="2775857"/>
            <a:ext cx="3368079" cy="331777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920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02CBED94-6958-4542-98E9-A2B26D249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中性子星の温度進化</a:t>
            </a:r>
            <a:endParaRPr kumimoji="1" lang="en-GB" dirty="0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xmlns="" id="{CBFA0DC2-3D57-48A1-AE43-3D63C25D77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/>
              <a:t>孤立中性子星の熱的</a:t>
            </a:r>
            <a:r>
              <a:rPr lang="ja-JP" altLang="en-US" dirty="0" smtClean="0"/>
              <a:t>進化</a:t>
            </a:r>
            <a:endParaRPr lang="en-GB" altLang="ja-JP" dirty="0" smtClean="0"/>
          </a:p>
          <a:p>
            <a:r>
              <a:rPr lang="en-US" altLang="ja-JP" dirty="0" smtClean="0"/>
              <a:t>X</a:t>
            </a:r>
            <a:r>
              <a:rPr lang="ja-JP" altLang="en-US" dirty="0" smtClean="0"/>
              <a:t>線バースト計算</a:t>
            </a:r>
            <a:endParaRPr lang="en-US" altLang="ja-JP" dirty="0" smtClean="0"/>
          </a:p>
          <a:p>
            <a:r>
              <a:rPr lang="en-US" altLang="ja-JP" dirty="0" smtClean="0"/>
              <a:t>Quiescence</a:t>
            </a:r>
            <a:r>
              <a:rPr lang="ja-JP" altLang="en-US" dirty="0"/>
              <a:t>期の</a:t>
            </a:r>
            <a:r>
              <a:rPr lang="ja-JP" altLang="en-US" dirty="0" smtClean="0"/>
              <a:t>温度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8483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Thermal History of Neutron Stars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72736" y="2241607"/>
            <a:ext cx="5332982" cy="406908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ja-JP" altLang="en-US" sz="2400" dirty="0"/>
              <a:t>中性子星は超新星爆発時に生まれる</a:t>
            </a:r>
            <a:endParaRPr lang="en-US" altLang="ja-JP" sz="2400" dirty="0"/>
          </a:p>
          <a:p>
            <a:pPr lvl="1">
              <a:defRPr/>
            </a:pPr>
            <a:r>
              <a:rPr lang="ja-JP" altLang="en-US" dirty="0"/>
              <a:t>生まれた直後は高温</a:t>
            </a:r>
            <a:r>
              <a:rPr lang="en-US" altLang="ja-JP" dirty="0"/>
              <a:t> </a:t>
            </a:r>
            <a:r>
              <a:rPr lang="en-US" altLang="ja-JP" sz="1800" dirty="0"/>
              <a:t>(~10</a:t>
            </a:r>
            <a:r>
              <a:rPr lang="en-US" altLang="ja-JP" sz="1800" baseline="30000" dirty="0"/>
              <a:t>10</a:t>
            </a:r>
            <a:r>
              <a:rPr lang="en-US" altLang="ja-JP" sz="1800" dirty="0"/>
              <a:t> K)</a:t>
            </a:r>
            <a:endParaRPr lang="en-US" altLang="ja-JP" sz="2400" dirty="0"/>
          </a:p>
          <a:p>
            <a:pPr>
              <a:defRPr/>
            </a:pPr>
            <a:endParaRPr lang="en-US" altLang="ja-JP" sz="2400" dirty="0"/>
          </a:p>
          <a:p>
            <a:pPr>
              <a:defRPr/>
            </a:pPr>
            <a:r>
              <a:rPr lang="ja-JP" altLang="en-US" sz="2400" dirty="0"/>
              <a:t>内部に熱源を持たない</a:t>
            </a:r>
            <a:endParaRPr lang="en-US" altLang="ja-JP" sz="2400" dirty="0"/>
          </a:p>
          <a:p>
            <a:pPr lvl="1">
              <a:defRPr/>
            </a:pPr>
            <a:r>
              <a:rPr lang="ja-JP" altLang="en-US" dirty="0"/>
              <a:t>熱エネルギーをニュートリノ放射で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放出</a:t>
            </a:r>
            <a:endParaRPr lang="en-US" altLang="ja-JP" dirty="0"/>
          </a:p>
          <a:p>
            <a:pPr lvl="1">
              <a:defRPr/>
            </a:pPr>
            <a:r>
              <a:rPr lang="ja-JP" altLang="en-US" dirty="0"/>
              <a:t>単独星は冷えるだけ</a:t>
            </a:r>
            <a:endParaRPr lang="en-US" altLang="ja-JP" dirty="0"/>
          </a:p>
          <a:p>
            <a:pPr lvl="2">
              <a:defRPr/>
            </a:pPr>
            <a:r>
              <a:rPr lang="en-US" altLang="ja-JP" sz="2000" i="1" dirty="0"/>
              <a:t>t</a:t>
            </a:r>
            <a:r>
              <a:rPr lang="en-US" altLang="ja-JP" sz="2000" dirty="0"/>
              <a:t> &lt; 10</a:t>
            </a:r>
            <a:r>
              <a:rPr lang="en-US" altLang="ja-JP" sz="2000" baseline="30000" dirty="0"/>
              <a:t>5</a:t>
            </a:r>
            <a:r>
              <a:rPr lang="en-US" altLang="ja-JP" sz="2000" dirty="0"/>
              <a:t> </a:t>
            </a:r>
            <a:r>
              <a:rPr lang="en-US" altLang="ja-JP" sz="2000" dirty="0" err="1"/>
              <a:t>yr</a:t>
            </a:r>
            <a:r>
              <a:rPr lang="en-US" altLang="ja-JP" sz="2000" dirty="0"/>
              <a:t>: </a:t>
            </a:r>
            <a:r>
              <a:rPr lang="ja-JP" altLang="en-US" sz="2000" dirty="0"/>
              <a:t>ニュートリノ</a:t>
            </a:r>
            <a:endParaRPr lang="en-US" altLang="ja-JP" sz="2000" dirty="0"/>
          </a:p>
          <a:p>
            <a:pPr lvl="2">
              <a:defRPr/>
            </a:pPr>
            <a:r>
              <a:rPr lang="en-US" altLang="ja-JP" sz="2000" i="1" dirty="0"/>
              <a:t>t</a:t>
            </a:r>
            <a:r>
              <a:rPr lang="en-US" altLang="ja-JP" sz="2000" dirty="0"/>
              <a:t> &gt; 10</a:t>
            </a:r>
            <a:r>
              <a:rPr lang="en-US" altLang="ja-JP" sz="2000" baseline="30000" dirty="0"/>
              <a:t>5</a:t>
            </a:r>
            <a:r>
              <a:rPr lang="en-US" altLang="ja-JP" sz="2000" dirty="0"/>
              <a:t> </a:t>
            </a:r>
            <a:r>
              <a:rPr lang="en-US" altLang="ja-JP" sz="2000" dirty="0" err="1"/>
              <a:t>yr</a:t>
            </a:r>
            <a:r>
              <a:rPr lang="en-US" altLang="ja-JP" sz="2000" dirty="0"/>
              <a:t>: </a:t>
            </a:r>
            <a:r>
              <a:rPr lang="ja-JP" altLang="en-US" sz="2000" dirty="0"/>
              <a:t>フォトン </a:t>
            </a:r>
            <a:r>
              <a:rPr lang="en-US" altLang="ja-JP" sz="2000" dirty="0"/>
              <a:t>(X</a:t>
            </a:r>
            <a:r>
              <a:rPr lang="ja-JP" altLang="en-US" sz="2000" dirty="0"/>
              <a:t>線</a:t>
            </a:r>
            <a:r>
              <a:rPr lang="en-US" altLang="ja-JP" sz="2000" dirty="0"/>
              <a:t>)</a:t>
            </a:r>
          </a:p>
        </p:txBody>
      </p:sp>
      <p:pic>
        <p:nvPicPr>
          <p:cNvPr id="5" name="Picture 5" descr="star-evol-to-ns-0-en-trim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575" y="2151338"/>
            <a:ext cx="3908425" cy="403450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157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68095" y="585216"/>
            <a:ext cx="7919091" cy="1499616"/>
          </a:xfrm>
        </p:spPr>
        <p:txBody>
          <a:bodyPr/>
          <a:lstStyle/>
          <a:p>
            <a:r>
              <a:rPr kumimoji="1" lang="en-US" altLang="ja-JP" dirty="0"/>
              <a:t>Cooling of Neutron Stars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-1" y="2286000"/>
            <a:ext cx="5923430" cy="4023360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  <a:defRPr/>
            </a:pPr>
            <a:r>
              <a:rPr lang="ja-JP" altLang="en-US" sz="2000" dirty="0"/>
              <a:t>中性子星の冷却過程は内部の状態に強く依存</a:t>
            </a:r>
            <a:endParaRPr lang="en-US" altLang="ja-JP" sz="2000" dirty="0"/>
          </a:p>
          <a:p>
            <a:pPr lvl="1">
              <a:lnSpc>
                <a:spcPct val="80000"/>
              </a:lnSpc>
              <a:defRPr/>
            </a:pPr>
            <a:r>
              <a:rPr lang="en-US" altLang="ja-JP" sz="1800" b="1" dirty="0">
                <a:solidFill>
                  <a:srgbClr val="FF0000"/>
                </a:solidFill>
              </a:rPr>
              <a:t>Normal nuclear matter</a:t>
            </a:r>
          </a:p>
          <a:p>
            <a:pPr lvl="1">
              <a:lnSpc>
                <a:spcPct val="80000"/>
              </a:lnSpc>
              <a:defRPr/>
            </a:pPr>
            <a:r>
              <a:rPr lang="en-US" altLang="ja-JP" sz="1800" b="1" dirty="0">
                <a:solidFill>
                  <a:srgbClr val="00B0F0"/>
                </a:solidFill>
                <a:latin typeface="Symbol" pitchFamily="18" charset="2"/>
              </a:rPr>
              <a:t>p</a:t>
            </a:r>
            <a:r>
              <a:rPr lang="en-US" altLang="ja-JP" sz="1800" b="1" dirty="0">
                <a:solidFill>
                  <a:srgbClr val="00B0F0"/>
                </a:solidFill>
              </a:rPr>
              <a:t> condensation</a:t>
            </a:r>
          </a:p>
          <a:p>
            <a:pPr lvl="1">
              <a:lnSpc>
                <a:spcPct val="80000"/>
              </a:lnSpc>
              <a:defRPr/>
            </a:pPr>
            <a:r>
              <a:rPr lang="en-US" altLang="ja-JP" sz="1800" b="1" dirty="0">
                <a:solidFill>
                  <a:srgbClr val="00B0F0"/>
                </a:solidFill>
              </a:rPr>
              <a:t>K condensation</a:t>
            </a:r>
          </a:p>
          <a:p>
            <a:pPr lvl="1">
              <a:lnSpc>
                <a:spcPct val="80000"/>
              </a:lnSpc>
              <a:defRPr/>
            </a:pPr>
            <a:r>
              <a:rPr lang="en-US" altLang="ja-JP" sz="1800" b="1" dirty="0">
                <a:solidFill>
                  <a:srgbClr val="00B0F0"/>
                </a:solidFill>
              </a:rPr>
              <a:t>Quark matter</a:t>
            </a:r>
          </a:p>
          <a:p>
            <a:pPr lvl="1">
              <a:lnSpc>
                <a:spcPct val="80000"/>
              </a:lnSpc>
              <a:defRPr/>
            </a:pPr>
            <a:r>
              <a:rPr lang="en-US" altLang="ja-JP" sz="1800" b="1" dirty="0" err="1"/>
              <a:t>Superfluidity</a:t>
            </a:r>
            <a:endParaRPr lang="en-US" altLang="ja-JP" sz="1800" b="1" dirty="0"/>
          </a:p>
          <a:p>
            <a:pPr lvl="1">
              <a:lnSpc>
                <a:spcPct val="80000"/>
              </a:lnSpc>
              <a:buNone/>
              <a:defRPr/>
            </a:pPr>
            <a:r>
              <a:rPr lang="en-US" altLang="ja-JP" sz="1800" dirty="0"/>
              <a:t>		</a:t>
            </a:r>
            <a:r>
              <a:rPr lang="en-US" altLang="ja-JP" sz="1800" dirty="0" err="1"/>
              <a:t>etc</a:t>
            </a:r>
            <a:r>
              <a:rPr lang="en-US" altLang="ja-JP" sz="1800" dirty="0"/>
              <a:t>…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en-US" altLang="ja-JP" sz="2000" b="1" dirty="0">
                <a:solidFill>
                  <a:srgbClr val="00B0F0"/>
                </a:solidFill>
              </a:rPr>
              <a:t>Exotic phase </a:t>
            </a:r>
            <a:r>
              <a:rPr lang="ja-JP" altLang="en-US" sz="2000" dirty="0"/>
              <a:t>は高密度で出現し、</a:t>
            </a:r>
            <a:r>
              <a:rPr lang="ja-JP" altLang="en-US" sz="2000" b="1" dirty="0">
                <a:solidFill>
                  <a:srgbClr val="00B0F0"/>
                </a:solidFill>
              </a:rPr>
              <a:t>星を急激に冷却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en-US" altLang="ja-JP" sz="2000" dirty="0"/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ja-JP" altLang="en-US" sz="2000" dirty="0"/>
              <a:t>単独星の観測と冷却計算の突合せ</a:t>
            </a:r>
            <a:endParaRPr lang="en-US" altLang="ja-JP" sz="2000" dirty="0"/>
          </a:p>
          <a:p>
            <a:pPr marL="0" indent="0">
              <a:lnSpc>
                <a:spcPct val="80000"/>
              </a:lnSpc>
              <a:buNone/>
              <a:defRPr/>
            </a:pPr>
            <a:r>
              <a:rPr kumimoji="1" lang="en-US" altLang="ja-JP" sz="2000" dirty="0"/>
              <a:t>		</a:t>
            </a:r>
            <a:r>
              <a:rPr kumimoji="1" lang="ja-JP" altLang="en-US" sz="2000" dirty="0"/>
              <a:t>⇒</a:t>
            </a:r>
            <a:r>
              <a:rPr lang="ja-JP" altLang="en-US" sz="2000" dirty="0"/>
              <a:t> </a:t>
            </a:r>
            <a:r>
              <a:rPr kumimoji="1" lang="ja-JP" altLang="en-US" sz="2000" dirty="0"/>
              <a:t>高密度状態の強い制限</a:t>
            </a:r>
          </a:p>
        </p:txBody>
      </p:sp>
      <p:pic>
        <p:nvPicPr>
          <p:cNvPr id="5" name="Picture 7" descr="NSCool_FULL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278" y="2286000"/>
            <a:ext cx="3361722" cy="3318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6870421" y="5684259"/>
            <a:ext cx="2205316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HG明朝B" panose="02020809000000000000" pitchFamily="17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HG明朝B" panose="02020809000000000000" pitchFamily="17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HG明朝B" panose="02020809000000000000" pitchFamily="17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HG明朝B" panose="02020809000000000000" pitchFamily="17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HG明朝B" panose="02020809000000000000" pitchFamily="1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HG明朝B" panose="02020809000000000000" pitchFamily="1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HG明朝B" panose="02020809000000000000" pitchFamily="1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HG明朝B" panose="02020809000000000000" pitchFamily="1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HG明朝B" panose="02020809000000000000" pitchFamily="17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1050" dirty="0">
                <a:latin typeface="+mn-lt"/>
              </a:rPr>
              <a:t>(TN+ 2006)</a:t>
            </a:r>
          </a:p>
        </p:txBody>
      </p:sp>
    </p:spTree>
    <p:extLst>
      <p:ext uri="{BB962C8B-B14F-4D97-AF65-F5344CB8AC3E}">
        <p14:creationId xmlns:p14="http://schemas.microsoft.com/office/powerpoint/2010/main" val="100690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ニュートリノ放射過程</a:t>
            </a:r>
          </a:p>
        </p:txBody>
      </p:sp>
      <p:graphicFrame>
        <p:nvGraphicFramePr>
          <p:cNvPr id="7" name="コンテンツ プレースホルダー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1031449"/>
              </p:ext>
            </p:extLst>
          </p:nvPr>
        </p:nvGraphicFramePr>
        <p:xfrm>
          <a:off x="593725" y="2193925"/>
          <a:ext cx="7956548" cy="3942080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217636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2037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7067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98913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プロセス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構成する粒子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出現条件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放射率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Modified-URCA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/>
                        <a:t>n, p, e</a:t>
                      </a:r>
                      <a:r>
                        <a:rPr kumimoji="1" lang="en-US" altLang="ja-JP" baseline="30000" dirty="0"/>
                        <a:t>-</a:t>
                      </a:r>
                      <a:r>
                        <a:rPr kumimoji="1" lang="en-US" altLang="ja-JP" dirty="0"/>
                        <a:t>, </a:t>
                      </a:r>
                      <a:r>
                        <a:rPr kumimoji="1" lang="en-US" altLang="ja-JP" dirty="0">
                          <a:latin typeface="Symbol" panose="05050102010706020507" pitchFamily="18" charset="2"/>
                        </a:rPr>
                        <a:t>m</a:t>
                      </a:r>
                      <a:r>
                        <a:rPr kumimoji="1" lang="en-US" altLang="ja-JP" dirty="0"/>
                        <a:t> +</a:t>
                      </a:r>
                      <a:endParaRPr kumimoji="1" lang="en-US" altLang="ja-JP" dirty="0">
                        <a:latin typeface="Symbol" panose="05050102010706020507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いつも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b="1" dirty="0">
                          <a:solidFill>
                            <a:srgbClr val="FF0000"/>
                          </a:solidFill>
                        </a:rPr>
                        <a:t>弱い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Superfluid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/>
                        <a:t>n, p, e</a:t>
                      </a:r>
                      <a:r>
                        <a:rPr kumimoji="1" lang="en-US" altLang="ja-JP" baseline="30000" dirty="0"/>
                        <a:t>-</a:t>
                      </a:r>
                      <a:r>
                        <a:rPr kumimoji="1" lang="en-US" altLang="ja-JP" dirty="0"/>
                        <a:t>, </a:t>
                      </a:r>
                      <a:r>
                        <a:rPr kumimoji="1" lang="en-US" altLang="ja-JP" dirty="0">
                          <a:latin typeface="Symbol" panose="05050102010706020507" pitchFamily="18" charset="2"/>
                        </a:rPr>
                        <a:t>m</a:t>
                      </a:r>
                      <a:r>
                        <a:rPr kumimoji="1" lang="ja-JP" altLang="en-US" baseline="0" dirty="0"/>
                        <a:t> </a:t>
                      </a:r>
                      <a:r>
                        <a:rPr kumimoji="1" lang="en-US" altLang="ja-JP" baseline="0" dirty="0"/>
                        <a:t>+</a:t>
                      </a:r>
                      <a:endParaRPr kumimoji="1" lang="en-US" altLang="ja-JP" dirty="0">
                        <a:latin typeface="Symbol" panose="05050102010706020507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超流動の臨界温度前後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b="1" dirty="0">
                          <a:solidFill>
                            <a:srgbClr val="00B0F0"/>
                          </a:solidFill>
                        </a:rPr>
                        <a:t>やや強い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Direct-URCA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/>
                        <a:t>n, p, e</a:t>
                      </a:r>
                      <a:r>
                        <a:rPr kumimoji="1" lang="en-US" altLang="ja-JP" baseline="30000" dirty="0"/>
                        <a:t>-</a:t>
                      </a:r>
                      <a:r>
                        <a:rPr kumimoji="1" lang="en-US" altLang="ja-JP" dirty="0"/>
                        <a:t>, </a:t>
                      </a:r>
                      <a:r>
                        <a:rPr kumimoji="1" lang="en-US" altLang="ja-JP" dirty="0">
                          <a:latin typeface="Symbol" panose="05050102010706020507" pitchFamily="18" charset="2"/>
                        </a:rPr>
                        <a:t>m</a:t>
                      </a:r>
                      <a:r>
                        <a:rPr kumimoji="1" lang="ja-JP" altLang="en-US" baseline="0" dirty="0"/>
                        <a:t> </a:t>
                      </a:r>
                      <a:r>
                        <a:rPr kumimoji="1" lang="en-US" altLang="ja-JP" baseline="0" dirty="0"/>
                        <a:t>+</a:t>
                      </a:r>
                      <a:endParaRPr kumimoji="1" lang="en-US" altLang="ja-JP" dirty="0">
                        <a:latin typeface="Symbol" panose="05050102010706020507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陽子の存在率が</a:t>
                      </a:r>
                      <a:r>
                        <a:rPr kumimoji="1" lang="en-US" altLang="ja-JP" dirty="0"/>
                        <a:t>1/9</a:t>
                      </a:r>
                      <a:r>
                        <a:rPr kumimoji="1" lang="ja-JP" altLang="en-US" dirty="0"/>
                        <a:t>以上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b="1" dirty="0">
                          <a:solidFill>
                            <a:srgbClr val="0070C0"/>
                          </a:solidFill>
                        </a:rPr>
                        <a:t>強い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Symbol" panose="05050102010706020507" pitchFamily="18" charset="2"/>
                        </a:rPr>
                        <a:t>p</a:t>
                      </a:r>
                      <a:r>
                        <a:rPr kumimoji="1" lang="en-US" altLang="ja-JP" dirty="0"/>
                        <a:t>, K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Symbol" panose="05050102010706020507" pitchFamily="18" charset="2"/>
                        </a:rPr>
                        <a:t>p</a:t>
                      </a:r>
                      <a:r>
                        <a:rPr kumimoji="1" lang="en-US" altLang="ja-JP" dirty="0"/>
                        <a:t>, n, p, e</a:t>
                      </a:r>
                      <a:r>
                        <a:rPr kumimoji="1" lang="en-US" altLang="ja-JP" baseline="30000" dirty="0"/>
                        <a:t>-</a:t>
                      </a:r>
                      <a:r>
                        <a:rPr kumimoji="1" lang="en-US" altLang="ja-JP" dirty="0"/>
                        <a:t>, </a:t>
                      </a:r>
                      <a:r>
                        <a:rPr kumimoji="1" lang="en-US" altLang="ja-JP" dirty="0">
                          <a:latin typeface="Symbol" panose="05050102010706020507" pitchFamily="18" charset="2"/>
                        </a:rPr>
                        <a:t>m</a:t>
                      </a:r>
                      <a:endParaRPr kumimoji="1" lang="en-US" altLang="ja-JP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/>
                        <a:t>K, n, p, e</a:t>
                      </a:r>
                      <a:r>
                        <a:rPr kumimoji="1" lang="en-US" altLang="ja-JP" baseline="30000" dirty="0"/>
                        <a:t>-</a:t>
                      </a:r>
                      <a:r>
                        <a:rPr kumimoji="1" lang="en-US" altLang="ja-JP" dirty="0"/>
                        <a:t>, </a:t>
                      </a:r>
                      <a:r>
                        <a:rPr kumimoji="1" lang="en-US" altLang="ja-JP" dirty="0">
                          <a:latin typeface="Symbol" panose="05050102010706020507" pitchFamily="18" charset="2"/>
                        </a:rPr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Symbol" panose="05050102010706020507" pitchFamily="18" charset="2"/>
                        </a:rPr>
                        <a:t>p</a:t>
                      </a:r>
                      <a:r>
                        <a:rPr kumimoji="1" lang="ja-JP" altLang="en-US" dirty="0"/>
                        <a:t>や</a:t>
                      </a:r>
                      <a:r>
                        <a:rPr kumimoji="1" lang="en-US" altLang="ja-JP" dirty="0"/>
                        <a:t>K</a:t>
                      </a:r>
                      <a:r>
                        <a:rPr kumimoji="1" lang="ja-JP" altLang="en-US" dirty="0" smtClean="0"/>
                        <a:t>がボーズ凝縮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b="1" dirty="0">
                          <a:solidFill>
                            <a:srgbClr val="0070C0"/>
                          </a:solidFill>
                        </a:rPr>
                        <a:t>強い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Hyperon Cooling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Symbol" panose="05050102010706020507" pitchFamily="18" charset="2"/>
                        </a:rPr>
                        <a:t>L</a:t>
                      </a:r>
                      <a:r>
                        <a:rPr kumimoji="1" lang="en-US" altLang="ja-JP" dirty="0"/>
                        <a:t>, </a:t>
                      </a:r>
                      <a:r>
                        <a:rPr kumimoji="1" lang="en-US" altLang="ja-JP" dirty="0">
                          <a:latin typeface="Symbol" panose="05050102010706020507" pitchFamily="18" charset="2"/>
                        </a:rPr>
                        <a:t>S</a:t>
                      </a:r>
                      <a:r>
                        <a:rPr kumimoji="1" lang="en-US" altLang="ja-JP" dirty="0"/>
                        <a:t>, </a:t>
                      </a:r>
                      <a:r>
                        <a:rPr kumimoji="1" lang="en-US" altLang="ja-JP" dirty="0">
                          <a:latin typeface="Symbol" panose="05050102010706020507" pitchFamily="18" charset="2"/>
                        </a:rPr>
                        <a:t>X</a:t>
                      </a:r>
                      <a:r>
                        <a:rPr kumimoji="1" lang="en-US" altLang="ja-JP" dirty="0"/>
                        <a:t>, n, p, e</a:t>
                      </a:r>
                      <a:r>
                        <a:rPr kumimoji="1" lang="en-US" altLang="ja-JP" baseline="30000" dirty="0"/>
                        <a:t>-</a:t>
                      </a:r>
                      <a:r>
                        <a:rPr kumimoji="1" lang="en-US" altLang="ja-JP" dirty="0"/>
                        <a:t>, </a:t>
                      </a:r>
                      <a:r>
                        <a:rPr kumimoji="1" lang="en-US" altLang="ja-JP" dirty="0">
                          <a:latin typeface="Symbol" panose="05050102010706020507" pitchFamily="18" charset="2"/>
                        </a:rPr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ハイペロンが出現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b="1" dirty="0">
                          <a:solidFill>
                            <a:srgbClr val="0070C0"/>
                          </a:solidFill>
                        </a:rPr>
                        <a:t>強い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Quark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/>
                        <a:t>u, d, s, e</a:t>
                      </a:r>
                      <a:r>
                        <a:rPr kumimoji="1" lang="en-US" altLang="ja-JP" baseline="30000" dirty="0"/>
                        <a:t>-</a:t>
                      </a:r>
                      <a:r>
                        <a:rPr kumimoji="1" lang="en-US" altLang="ja-JP" dirty="0"/>
                        <a:t>, </a:t>
                      </a:r>
                      <a:r>
                        <a:rPr kumimoji="1" lang="en-US" altLang="ja-JP" dirty="0">
                          <a:latin typeface="Symbol" panose="05050102010706020507" pitchFamily="18" charset="2"/>
                        </a:rPr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クォークの閉じ込めが解ける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b="1" dirty="0">
                          <a:solidFill>
                            <a:srgbClr val="0070C0"/>
                          </a:solidFill>
                        </a:rPr>
                        <a:t>強い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テキスト ボックス 1"/>
          <p:cNvSpPr txBox="1"/>
          <p:nvPr/>
        </p:nvSpPr>
        <p:spPr>
          <a:xfrm>
            <a:off x="5741894" y="1688069"/>
            <a:ext cx="2911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(</a:t>
            </a:r>
            <a:r>
              <a:rPr kumimoji="1" lang="ja-JP" altLang="en-US" dirty="0"/>
              <a:t>中心付近で効くもののみ</a:t>
            </a:r>
            <a:r>
              <a:rPr kumimoji="1" lang="en-US" altLang="ja-JP" dirty="0"/>
              <a:t>)</a:t>
            </a:r>
            <a:endParaRPr kumimoji="1" lang="en-GB" dirty="0"/>
          </a:p>
        </p:txBody>
      </p:sp>
    </p:spTree>
    <p:extLst>
      <p:ext uri="{BB962C8B-B14F-4D97-AF65-F5344CB8AC3E}">
        <p14:creationId xmlns:p14="http://schemas.microsoft.com/office/powerpoint/2010/main" val="44907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超流動と冷却</a:t>
            </a:r>
            <a:endParaRPr kumimoji="1" lang="ja-JP" altLang="en-US" dirty="0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idx="1"/>
          </p:nvPr>
        </p:nvSpPr>
        <p:spPr>
          <a:xfrm>
            <a:off x="594360" y="2194560"/>
            <a:ext cx="7955280" cy="2101775"/>
          </a:xfrm>
        </p:spPr>
        <p:txBody>
          <a:bodyPr>
            <a:normAutofit lnSpcReduction="10000"/>
          </a:bodyPr>
          <a:lstStyle/>
          <a:p>
            <a:r>
              <a:rPr kumimoji="1" lang="ja-JP" altLang="en-US" dirty="0"/>
              <a:t>超流動には</a:t>
            </a:r>
            <a:r>
              <a:rPr kumimoji="1" lang="en-US" altLang="ja-JP" dirty="0"/>
              <a:t>2</a:t>
            </a:r>
            <a:r>
              <a:rPr kumimoji="1" lang="ja-JP" altLang="en-US" dirty="0" err="1"/>
              <a:t>つの</a:t>
            </a:r>
            <a:r>
              <a:rPr kumimoji="1" lang="ja-JP" altLang="en-US" dirty="0"/>
              <a:t>効果</a:t>
            </a:r>
            <a:endParaRPr kumimoji="1" lang="en-US" altLang="ja-JP" dirty="0"/>
          </a:p>
          <a:p>
            <a:pPr lvl="1"/>
            <a:r>
              <a:rPr lang="ja-JP" altLang="en-US" dirty="0"/>
              <a:t>常流動→超流動遷移時にニュートリノ放射 </a:t>
            </a:r>
            <a:r>
              <a:rPr lang="en-US" altLang="ja-JP" dirty="0"/>
              <a:t>(</a:t>
            </a:r>
            <a:r>
              <a:rPr lang="ja-JP" altLang="en-US" dirty="0">
                <a:solidFill>
                  <a:srgbClr val="00B0F0"/>
                </a:solidFill>
              </a:rPr>
              <a:t>よく冷やす</a:t>
            </a:r>
            <a:r>
              <a:rPr lang="en-US" altLang="ja-JP" dirty="0"/>
              <a:t>)</a:t>
            </a:r>
          </a:p>
          <a:p>
            <a:pPr lvl="1"/>
            <a:r>
              <a:rPr kumimoji="1" lang="ja-JP" altLang="en-US" dirty="0"/>
              <a:t>超流動になってしまうと、ニュートリノ放射の抑制 </a:t>
            </a:r>
            <a:r>
              <a:rPr kumimoji="1" lang="en-US" altLang="ja-JP" dirty="0"/>
              <a:t>(</a:t>
            </a:r>
            <a:r>
              <a:rPr kumimoji="1" lang="ja-JP" alt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冷やさない</a:t>
            </a:r>
            <a:r>
              <a:rPr kumimoji="1" lang="en-US" altLang="ja-JP" dirty="0"/>
              <a:t>)</a:t>
            </a:r>
          </a:p>
          <a:p>
            <a:r>
              <a:rPr lang="ja-JP" altLang="en-US" dirty="0"/>
              <a:t>中性子の</a:t>
            </a:r>
            <a:r>
              <a:rPr lang="en-US" altLang="ja-JP" baseline="30000" dirty="0"/>
              <a:t>3</a:t>
            </a:r>
            <a:r>
              <a:rPr lang="en-US" altLang="ja-JP" dirty="0"/>
              <a:t>P</a:t>
            </a:r>
            <a:r>
              <a:rPr lang="en-US" altLang="ja-JP" baseline="-25000" dirty="0"/>
              <a:t>2</a:t>
            </a:r>
            <a:endParaRPr lang="en-US" altLang="ja-JP" dirty="0"/>
          </a:p>
          <a:p>
            <a:pPr lvl="1"/>
            <a:r>
              <a:rPr kumimoji="1" lang="ja-JP" altLang="en-US" dirty="0"/>
              <a:t>臨界温度の密度依存によって、星の冷え方が決まる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3305" y="4153641"/>
            <a:ext cx="5162931" cy="241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テキスト ボックス 7"/>
          <p:cNvSpPr txBox="1"/>
          <p:nvPr/>
        </p:nvSpPr>
        <p:spPr>
          <a:xfrm>
            <a:off x="6770594" y="6232774"/>
            <a:ext cx="23734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ja-JP" sz="1600" dirty="0" err="1"/>
              <a:t>Shternin</a:t>
            </a:r>
            <a:r>
              <a:rPr lang="en-GB" altLang="ja-JP" sz="1600" dirty="0"/>
              <a:t> </a:t>
            </a:r>
            <a:r>
              <a:rPr lang="en-GB" altLang="ja-JP" sz="1600" dirty="0" smtClean="0"/>
              <a:t>+ </a:t>
            </a:r>
            <a:r>
              <a:rPr lang="en-GB" altLang="ja-JP" sz="1600" dirty="0"/>
              <a:t>2011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424100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768096" y="585216"/>
            <a:ext cx="8375904" cy="1499616"/>
          </a:xfrm>
        </p:spPr>
        <p:txBody>
          <a:bodyPr/>
          <a:lstStyle/>
          <a:p>
            <a:r>
              <a:rPr lang="en-US" altLang="ja-JP" dirty="0"/>
              <a:t>Observations of Neutron Stars</a:t>
            </a:r>
            <a:endParaRPr kumimoji="1" lang="ja-JP" altLang="en-US" dirty="0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idx="1"/>
          </p:nvPr>
        </p:nvSpPr>
        <p:spPr>
          <a:xfrm>
            <a:off x="484094" y="1650784"/>
            <a:ext cx="8081682" cy="4918105"/>
          </a:xfrm>
        </p:spPr>
        <p:txBody>
          <a:bodyPr>
            <a:noAutofit/>
          </a:bodyPr>
          <a:lstStyle/>
          <a:p>
            <a:r>
              <a:rPr kumimoji="1" lang="en-US" altLang="ja-JP" b="1" dirty="0"/>
              <a:t>PSR J1614-2230 </a:t>
            </a:r>
            <a:r>
              <a:rPr kumimoji="1" lang="en-US" altLang="ja-JP" dirty="0"/>
              <a:t>and </a:t>
            </a:r>
            <a:r>
              <a:rPr kumimoji="1" lang="en-US" altLang="ja-JP" b="1" dirty="0"/>
              <a:t>PSR J0348-0432 </a:t>
            </a:r>
            <a:r>
              <a:rPr kumimoji="1" lang="en-US" altLang="ja-JP" sz="1600" dirty="0"/>
              <a:t>(Demorest+</a:t>
            </a:r>
            <a:r>
              <a:rPr kumimoji="1" lang="ja-JP" altLang="en-US" sz="1600" dirty="0"/>
              <a:t> </a:t>
            </a:r>
            <a:r>
              <a:rPr kumimoji="1" lang="en-US" altLang="ja-JP" sz="1600" dirty="0"/>
              <a:t>2010, Antoniadis+ 2013)</a:t>
            </a:r>
          </a:p>
          <a:p>
            <a:pPr lvl="1"/>
            <a:r>
              <a:rPr lang="en-US" altLang="ja-JP" sz="1800" b="1" dirty="0">
                <a:solidFill>
                  <a:schemeClr val="accent3"/>
                </a:solidFill>
              </a:rPr>
              <a:t>2</a:t>
            </a:r>
            <a:r>
              <a:rPr lang="en-US" altLang="ja-JP" sz="1800" b="1" i="1" dirty="0">
                <a:solidFill>
                  <a:schemeClr val="accent3"/>
                </a:solidFill>
              </a:rPr>
              <a:t>M</a:t>
            </a:r>
            <a:r>
              <a:rPr lang="en-US" altLang="ja-JP" sz="1800" b="1" baseline="-25000" dirty="0">
                <a:solidFill>
                  <a:schemeClr val="accent3"/>
                </a:solidFill>
                <a:latin typeface="Wingdings 2" panose="05020102010507070707" pitchFamily="18" charset="2"/>
              </a:rPr>
              <a:t>8</a:t>
            </a:r>
            <a:r>
              <a:rPr lang="en-US" altLang="ja-JP" sz="1800" dirty="0"/>
              <a:t> </a:t>
            </a:r>
            <a:r>
              <a:rPr lang="ja-JP" altLang="en-US" sz="1800" dirty="0"/>
              <a:t>の連星中性子星</a:t>
            </a:r>
            <a:r>
              <a:rPr lang="en-US" altLang="ja-JP" sz="1800" dirty="0"/>
              <a:t> </a:t>
            </a:r>
            <a:r>
              <a:rPr lang="en-US" altLang="ja-JP" dirty="0"/>
              <a:t>(</a:t>
            </a:r>
            <a:r>
              <a:rPr lang="ja-JP" altLang="en-US" dirty="0"/>
              <a:t>伴星</a:t>
            </a:r>
            <a:r>
              <a:rPr lang="en-US" altLang="ja-JP" dirty="0"/>
              <a:t>:</a:t>
            </a:r>
            <a:r>
              <a:rPr lang="ja-JP" altLang="en-US" dirty="0"/>
              <a:t> 白色矮星</a:t>
            </a:r>
            <a:r>
              <a:rPr lang="en-US" altLang="ja-JP" dirty="0"/>
              <a:t>)</a:t>
            </a:r>
            <a:endParaRPr kumimoji="1" lang="en-US" altLang="ja-JP" dirty="0"/>
          </a:p>
          <a:p>
            <a:pPr lvl="1"/>
            <a:r>
              <a:rPr lang="ja-JP" altLang="en-US" sz="1800" b="1" dirty="0"/>
              <a:t>状態方程式</a:t>
            </a:r>
            <a:r>
              <a:rPr lang="en-US" altLang="ja-JP" sz="1800" b="1" dirty="0"/>
              <a:t> (</a:t>
            </a:r>
            <a:r>
              <a:rPr lang="en-US" altLang="ja-JP" sz="1800" b="1" dirty="0" err="1"/>
              <a:t>EoS</a:t>
            </a:r>
            <a:r>
              <a:rPr lang="en-US" altLang="ja-JP" sz="1800" b="1" dirty="0"/>
              <a:t>) </a:t>
            </a:r>
            <a:r>
              <a:rPr lang="ja-JP" altLang="en-US" sz="1800" dirty="0"/>
              <a:t>は最大質量が</a:t>
            </a:r>
            <a:r>
              <a:rPr lang="en-US" altLang="ja-JP" sz="1800" dirty="0"/>
              <a:t> 2</a:t>
            </a:r>
            <a:r>
              <a:rPr lang="en-US" altLang="ja-JP" sz="1800" i="1" dirty="0"/>
              <a:t>M</a:t>
            </a:r>
            <a:r>
              <a:rPr lang="en-US" altLang="ja-JP" sz="1800" baseline="-25000" dirty="0">
                <a:latin typeface="Wingdings 2" panose="05020102010507070707" pitchFamily="18" charset="2"/>
              </a:rPr>
              <a:t>8</a:t>
            </a:r>
            <a:r>
              <a:rPr lang="en-US" altLang="ja-JP" sz="1800" dirty="0"/>
              <a:t> </a:t>
            </a:r>
            <a:r>
              <a:rPr lang="ja-JP" altLang="en-US" sz="1800" dirty="0"/>
              <a:t>を超えるものに制限</a:t>
            </a:r>
            <a:endParaRPr kumimoji="1" lang="en-US" altLang="ja-JP" sz="1800" dirty="0"/>
          </a:p>
          <a:p>
            <a:r>
              <a:rPr kumimoji="1" lang="en-US" altLang="ja-JP" b="1" dirty="0"/>
              <a:t>Central Source of Cassiopeia</a:t>
            </a:r>
            <a:r>
              <a:rPr kumimoji="1" lang="ja-JP" altLang="en-US" b="1" dirty="0"/>
              <a:t> </a:t>
            </a:r>
            <a:r>
              <a:rPr kumimoji="1" lang="en-US" altLang="ja-JP" b="1" dirty="0"/>
              <a:t>A </a:t>
            </a:r>
            <a:r>
              <a:rPr kumimoji="1" lang="en-US" altLang="ja-JP" dirty="0"/>
              <a:t>(</a:t>
            </a:r>
            <a:r>
              <a:rPr kumimoji="1" lang="en-US" altLang="ja-JP" dirty="0" err="1"/>
              <a:t>Cas</a:t>
            </a:r>
            <a:r>
              <a:rPr kumimoji="1" lang="en-US" altLang="ja-JP" dirty="0"/>
              <a:t> A)</a:t>
            </a:r>
            <a:r>
              <a:rPr kumimoji="1" lang="ja-JP" altLang="en-US" dirty="0"/>
              <a:t> </a:t>
            </a:r>
            <a:r>
              <a:rPr kumimoji="1" lang="en-US" altLang="ja-JP" sz="1600" dirty="0"/>
              <a:t>(</a:t>
            </a:r>
            <a:r>
              <a:rPr lang="en-US" altLang="ja-JP" sz="1600" dirty="0"/>
              <a:t>Ho &amp; </a:t>
            </a:r>
            <a:r>
              <a:rPr lang="en-US" altLang="ja-JP" sz="1600" dirty="0" err="1"/>
              <a:t>Heinke</a:t>
            </a:r>
            <a:r>
              <a:rPr lang="en-US" altLang="ja-JP" sz="1600" dirty="0"/>
              <a:t> 2009</a:t>
            </a:r>
            <a:r>
              <a:rPr kumimoji="1" lang="en-US" altLang="ja-JP" sz="1600" dirty="0"/>
              <a:t>)</a:t>
            </a:r>
            <a:endParaRPr kumimoji="1" lang="en-US" altLang="ja-JP" sz="1800" dirty="0"/>
          </a:p>
          <a:p>
            <a:pPr lvl="1"/>
            <a:r>
              <a:rPr lang="ja-JP" altLang="en-US" sz="1800" dirty="0"/>
              <a:t>単独中性子星</a:t>
            </a:r>
            <a:endParaRPr lang="en-US" altLang="ja-JP" sz="1800" dirty="0"/>
          </a:p>
          <a:p>
            <a:pPr lvl="1"/>
            <a:r>
              <a:rPr lang="ja-JP" altLang="en-US" sz="1800" b="1" dirty="0">
                <a:solidFill>
                  <a:schemeClr val="accent3"/>
                </a:solidFill>
              </a:rPr>
              <a:t>若くて</a:t>
            </a:r>
            <a:r>
              <a:rPr lang="en-US" altLang="ja-JP" sz="1800" dirty="0"/>
              <a:t>(~330 </a:t>
            </a:r>
            <a:r>
              <a:rPr lang="en-US" altLang="ja-JP" sz="1800" dirty="0" err="1"/>
              <a:t>yr</a:t>
            </a:r>
            <a:r>
              <a:rPr lang="en-US" altLang="ja-JP" sz="1800" dirty="0"/>
              <a:t>) </a:t>
            </a:r>
            <a:r>
              <a:rPr lang="ja-JP" altLang="en-US" sz="1800" b="1" dirty="0">
                <a:solidFill>
                  <a:schemeClr val="accent3"/>
                </a:solidFill>
              </a:rPr>
              <a:t>重い</a:t>
            </a:r>
            <a:r>
              <a:rPr lang="en-US" altLang="ja-JP" sz="1800" dirty="0"/>
              <a:t>(1.5-2.4 </a:t>
            </a:r>
            <a:r>
              <a:rPr lang="en-US" altLang="ja-JP" sz="1800" i="1" dirty="0"/>
              <a:t>M</a:t>
            </a:r>
            <a:r>
              <a:rPr lang="en-US" altLang="ja-JP" sz="1800" baseline="-25000" dirty="0">
                <a:latin typeface="Wingdings 2" panose="05020102010507070707" pitchFamily="18" charset="2"/>
              </a:rPr>
              <a:t>8</a:t>
            </a:r>
            <a:r>
              <a:rPr lang="en-US" altLang="ja-JP" sz="1800" dirty="0"/>
              <a:t>) </a:t>
            </a:r>
            <a:r>
              <a:rPr lang="ja-JP" altLang="en-US" sz="1800" dirty="0"/>
              <a:t>中性子星、 歳のわりに</a:t>
            </a:r>
            <a:r>
              <a:rPr lang="ja-JP" altLang="en-US" sz="1800" b="1" dirty="0">
                <a:solidFill>
                  <a:schemeClr val="accent3"/>
                </a:solidFill>
              </a:rPr>
              <a:t>熱い</a:t>
            </a:r>
            <a:endParaRPr lang="en-US" altLang="ja-JP" sz="1800" b="1" dirty="0">
              <a:solidFill>
                <a:schemeClr val="accent3"/>
              </a:solidFill>
            </a:endParaRPr>
          </a:p>
          <a:p>
            <a:pPr lvl="1"/>
            <a:r>
              <a:rPr lang="ja-JP" altLang="en-US" sz="1600" dirty="0"/>
              <a:t>最近</a:t>
            </a:r>
            <a:r>
              <a:rPr lang="en-US" altLang="ja-JP" sz="1600" dirty="0"/>
              <a:t>10</a:t>
            </a:r>
            <a:r>
              <a:rPr lang="ja-JP" altLang="en-US" sz="1600" dirty="0"/>
              <a:t>年間で急な冷却</a:t>
            </a:r>
            <a:r>
              <a:rPr lang="en-US" altLang="ja-JP" sz="1600" dirty="0"/>
              <a:t>? </a:t>
            </a:r>
            <a:r>
              <a:rPr lang="en-US" altLang="ja-JP" sz="1800" dirty="0"/>
              <a:t>(</a:t>
            </a:r>
            <a:r>
              <a:rPr lang="en-US" altLang="ja-JP" sz="1800" dirty="0" err="1"/>
              <a:t>Heinke</a:t>
            </a:r>
            <a:r>
              <a:rPr lang="en-US" altLang="ja-JP" sz="1800" dirty="0"/>
              <a:t> &amp; Ho 2010, </a:t>
            </a:r>
            <a:r>
              <a:rPr lang="en-US" altLang="ja-JP" sz="1800" dirty="0" err="1"/>
              <a:t>Posselt</a:t>
            </a:r>
            <a:r>
              <a:rPr lang="en-US" altLang="ja-JP" sz="1800" dirty="0"/>
              <a:t>+ 2013)</a:t>
            </a:r>
          </a:p>
          <a:p>
            <a:r>
              <a:rPr lang="en-US" altLang="ja-JP" b="1" dirty="0"/>
              <a:t>PSR J0205+6449 </a:t>
            </a:r>
            <a:r>
              <a:rPr lang="en-US" altLang="ja-JP" dirty="0"/>
              <a:t>(3C58) </a:t>
            </a:r>
            <a:r>
              <a:rPr lang="en-US" altLang="ja-JP" sz="1600" dirty="0"/>
              <a:t>(</a:t>
            </a:r>
            <a:r>
              <a:rPr lang="en-US" altLang="ja-JP" sz="1600" dirty="0" err="1"/>
              <a:t>Slane</a:t>
            </a:r>
            <a:r>
              <a:rPr lang="en-US" altLang="ja-JP" sz="1600" dirty="0"/>
              <a:t>+ 2002)</a:t>
            </a:r>
            <a:r>
              <a:rPr lang="en-US" altLang="ja-JP" dirty="0"/>
              <a:t>, </a:t>
            </a:r>
            <a:r>
              <a:rPr lang="en-US" altLang="ja-JP" b="1" dirty="0"/>
              <a:t>Vela Pulsar </a:t>
            </a:r>
            <a:r>
              <a:rPr lang="en-US" altLang="ja-JP" sz="1600" dirty="0"/>
              <a:t>(Pavlov+ 2001)</a:t>
            </a:r>
            <a:endParaRPr lang="en-US" altLang="ja-JP" dirty="0"/>
          </a:p>
          <a:p>
            <a:pPr lvl="1"/>
            <a:r>
              <a:rPr lang="ja-JP" altLang="en-US" sz="1800" dirty="0"/>
              <a:t>単独中性子星</a:t>
            </a:r>
            <a:endParaRPr lang="en-US" altLang="ja-JP" sz="1800" dirty="0"/>
          </a:p>
          <a:p>
            <a:pPr lvl="1"/>
            <a:r>
              <a:rPr lang="ja-JP" altLang="en-US" sz="1800" dirty="0"/>
              <a:t>歳のわりに</a:t>
            </a:r>
            <a:r>
              <a:rPr lang="ja-JP" altLang="en-US" sz="1800" b="1" dirty="0">
                <a:solidFill>
                  <a:schemeClr val="accent3"/>
                </a:solidFill>
              </a:rPr>
              <a:t>冷めてる</a:t>
            </a:r>
            <a:r>
              <a:rPr lang="ja-JP" altLang="en-US" sz="1800" dirty="0"/>
              <a:t>、質量不明</a:t>
            </a:r>
            <a:endParaRPr lang="en-US" altLang="ja-JP" sz="1800" dirty="0"/>
          </a:p>
          <a:p>
            <a:r>
              <a:rPr lang="en-GB" altLang="ja-JP" b="1" dirty="0"/>
              <a:t>SAX J1808.4–3658</a:t>
            </a:r>
            <a:r>
              <a:rPr lang="ja-JP" altLang="en-US" b="1" dirty="0"/>
              <a:t> </a:t>
            </a:r>
            <a:r>
              <a:rPr lang="en-GB" altLang="ja-JP" sz="1600" dirty="0"/>
              <a:t>(</a:t>
            </a:r>
            <a:r>
              <a:rPr lang="en-GB" altLang="ja-JP" sz="1600" dirty="0" err="1"/>
              <a:t>Campana</a:t>
            </a:r>
            <a:r>
              <a:rPr lang="en-GB" altLang="ja-JP" sz="1600" dirty="0"/>
              <a:t>+ 2002)</a:t>
            </a:r>
            <a:endParaRPr lang="en-US" altLang="ja-JP" dirty="0"/>
          </a:p>
          <a:p>
            <a:pPr lvl="1"/>
            <a:r>
              <a:rPr lang="en-US" altLang="ja-JP" sz="1800" dirty="0"/>
              <a:t>LMXB</a:t>
            </a:r>
            <a:r>
              <a:rPr lang="ja-JP" altLang="en-US" sz="1800" dirty="0"/>
              <a:t>の主星</a:t>
            </a:r>
            <a:r>
              <a:rPr lang="en-US" altLang="ja-JP" sz="1800" dirty="0"/>
              <a:t>(</a:t>
            </a:r>
            <a:r>
              <a:rPr lang="ja-JP" altLang="en-US" sz="1800" dirty="0"/>
              <a:t>降着中性子星</a:t>
            </a:r>
            <a:r>
              <a:rPr lang="en-US" altLang="ja-JP" sz="1800" dirty="0"/>
              <a:t>)</a:t>
            </a:r>
          </a:p>
          <a:p>
            <a:pPr lvl="1"/>
            <a:r>
              <a:rPr lang="ja-JP" altLang="en-US" sz="1800" dirty="0"/>
              <a:t>降着率のわりに低い表面温度</a:t>
            </a:r>
            <a:endParaRPr lang="en-US" altLang="ja-JP" sz="1800" dirty="0"/>
          </a:p>
          <a:p>
            <a:pPr lvl="1"/>
            <a:r>
              <a:rPr lang="en-US" altLang="ja-JP" sz="1800" b="1" dirty="0">
                <a:solidFill>
                  <a:schemeClr val="accent3"/>
                </a:solidFill>
              </a:rPr>
              <a:t>Exotic cooling process</a:t>
            </a:r>
            <a:r>
              <a:rPr lang="ja-JP" altLang="en-US" sz="1800" dirty="0"/>
              <a:t>が必要</a:t>
            </a:r>
            <a:endParaRPr lang="en-GB" altLang="ja-JP" sz="1800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2918" y="2992972"/>
            <a:ext cx="3119717" cy="2881806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6837830" y="5874778"/>
            <a:ext cx="1532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GB" dirty="0" err="1" smtClean="0"/>
              <a:t>Ho</a:t>
            </a:r>
            <a:r>
              <a:rPr kumimoji="1" lang="en-GB" dirty="0" smtClean="0"/>
              <a:t>+, 2015</a:t>
            </a:r>
            <a:endParaRPr kumimoji="1" lang="en-GB" dirty="0"/>
          </a:p>
        </p:txBody>
      </p:sp>
    </p:spTree>
    <p:extLst>
      <p:ext uri="{BB962C8B-B14F-4D97-AF65-F5344CB8AC3E}">
        <p14:creationId xmlns:p14="http://schemas.microsoft.com/office/powerpoint/2010/main" val="561285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xmlns="" id="{20BBF3B6-D127-42DC-B1EF-EA3668B5F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X</a:t>
            </a:r>
            <a:r>
              <a:rPr kumimoji="1" lang="ja-JP" altLang="en-US" dirty="0"/>
              <a:t>線バーストと中性子星</a:t>
            </a:r>
            <a:endParaRPr kumimoji="1" lang="en-GB" dirty="0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xmlns="" id="{B4FF6A38-D013-4F75-B11F-BB2DAB4CDF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GB" dirty="0"/>
          </a:p>
        </p:txBody>
      </p:sp>
    </p:spTree>
    <p:extLst>
      <p:ext uri="{BB962C8B-B14F-4D97-AF65-F5344CB8AC3E}">
        <p14:creationId xmlns:p14="http://schemas.microsoft.com/office/powerpoint/2010/main" val="838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構造</a:t>
            </a:r>
            <a:r>
              <a:rPr lang="en-US" altLang="ja-JP" dirty="0"/>
              <a:t>/</a:t>
            </a:r>
            <a:r>
              <a:rPr lang="ja-JP" altLang="en-US" dirty="0"/>
              <a:t>冷却に関する制限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最大質量が </a:t>
            </a:r>
            <a:r>
              <a:rPr kumimoji="1" lang="en-US" altLang="ja-JP" b="1" dirty="0">
                <a:solidFill>
                  <a:schemeClr val="accent3"/>
                </a:solidFill>
              </a:rPr>
              <a:t>2</a:t>
            </a:r>
            <a:r>
              <a:rPr kumimoji="1" lang="en-US" altLang="ja-JP" b="1" i="1" dirty="0">
                <a:solidFill>
                  <a:schemeClr val="accent3"/>
                </a:solidFill>
              </a:rPr>
              <a:t>M</a:t>
            </a:r>
            <a:r>
              <a:rPr lang="en-US" altLang="ja-JP" b="1" baseline="-25000" dirty="0">
                <a:solidFill>
                  <a:schemeClr val="accent3"/>
                </a:solidFill>
                <a:latin typeface="Wingdings 2" panose="05020102010507070707" pitchFamily="18" charset="2"/>
              </a:rPr>
              <a:t>8</a:t>
            </a:r>
            <a:r>
              <a:rPr kumimoji="1" lang="ja-JP" altLang="en-US" b="1" dirty="0">
                <a:solidFill>
                  <a:schemeClr val="accent3"/>
                </a:solidFill>
              </a:rPr>
              <a:t>を超える</a:t>
            </a:r>
            <a:r>
              <a:rPr kumimoji="1" lang="en-US" altLang="ja-JP" b="1" dirty="0" err="1">
                <a:solidFill>
                  <a:schemeClr val="accent3"/>
                </a:solidFill>
              </a:rPr>
              <a:t>EoS</a:t>
            </a:r>
            <a:r>
              <a:rPr kumimoji="1" lang="ja-JP" altLang="en-US" dirty="0"/>
              <a:t>でなければならない</a:t>
            </a:r>
            <a:endParaRPr lang="en-US" altLang="ja-JP" dirty="0"/>
          </a:p>
          <a:p>
            <a:pPr lvl="1"/>
            <a:r>
              <a:rPr lang="ja-JP" altLang="en-US" dirty="0"/>
              <a:t>柔らかい</a:t>
            </a:r>
            <a:r>
              <a:rPr lang="en-US" altLang="ja-JP" dirty="0" err="1"/>
              <a:t>EoS</a:t>
            </a:r>
            <a:r>
              <a:rPr lang="ja-JP" altLang="en-US" dirty="0"/>
              <a:t>ではダメ</a:t>
            </a:r>
            <a:endParaRPr lang="en-US" altLang="ja-JP" dirty="0"/>
          </a:p>
          <a:p>
            <a:pPr lvl="1"/>
            <a:r>
              <a:rPr kumimoji="1" lang="ja-JP" altLang="en-US" dirty="0"/>
              <a:t>硬い</a:t>
            </a:r>
            <a:r>
              <a:rPr kumimoji="1" lang="en-US" altLang="ja-JP" dirty="0" err="1"/>
              <a:t>EoS</a:t>
            </a:r>
            <a:r>
              <a:rPr lang="en-US" altLang="ja-JP" dirty="0" err="1"/>
              <a:t>+Exotic</a:t>
            </a:r>
            <a:r>
              <a:rPr lang="ja-JP" altLang="en-US" dirty="0"/>
              <a:t>な状態</a:t>
            </a:r>
            <a:r>
              <a:rPr lang="en-US" altLang="ja-JP" dirty="0"/>
              <a:t>(Quark, </a:t>
            </a:r>
            <a:r>
              <a:rPr lang="en-US" altLang="ja-JP" dirty="0">
                <a:latin typeface="Symbol" panose="05050102010706020507" pitchFamily="18" charset="2"/>
              </a:rPr>
              <a:t>p</a:t>
            </a:r>
            <a:r>
              <a:rPr lang="en-US" altLang="ja-JP" dirty="0"/>
              <a:t>/K-</a:t>
            </a:r>
            <a:r>
              <a:rPr lang="en-US" altLang="ja-JP" dirty="0" err="1"/>
              <a:t>cond</a:t>
            </a:r>
            <a:r>
              <a:rPr lang="en-US" altLang="ja-JP" dirty="0"/>
              <a:t>, Hyperon)</a:t>
            </a:r>
            <a:r>
              <a:rPr lang="ja-JP" altLang="en-US" dirty="0"/>
              <a:t>は可能</a:t>
            </a:r>
            <a:endParaRPr lang="en-US" altLang="ja-JP" dirty="0"/>
          </a:p>
          <a:p>
            <a:endParaRPr kumimoji="1" lang="en-US" altLang="ja-JP" dirty="0"/>
          </a:p>
          <a:p>
            <a:r>
              <a:rPr lang="ja-JP" altLang="en-US" dirty="0"/>
              <a:t>冷えている星のために</a:t>
            </a:r>
            <a:r>
              <a:rPr lang="en-US" altLang="ja-JP" b="1" dirty="0">
                <a:solidFill>
                  <a:schemeClr val="accent3"/>
                </a:solidFill>
              </a:rPr>
              <a:t>Exotic</a:t>
            </a:r>
            <a:r>
              <a:rPr lang="ja-JP" altLang="en-US" b="1" dirty="0">
                <a:solidFill>
                  <a:schemeClr val="accent3"/>
                </a:solidFill>
              </a:rPr>
              <a:t>な状態</a:t>
            </a:r>
            <a:r>
              <a:rPr lang="ja-JP" altLang="en-US" dirty="0"/>
              <a:t>が必要</a:t>
            </a:r>
            <a:endParaRPr lang="en-US" altLang="ja-JP" dirty="0"/>
          </a:p>
          <a:p>
            <a:pPr lvl="1"/>
            <a:r>
              <a:rPr lang="ja-JP" altLang="en-US" dirty="0"/>
              <a:t>重い星</a:t>
            </a:r>
            <a:r>
              <a:rPr lang="en-US" altLang="ja-JP" dirty="0"/>
              <a:t>(</a:t>
            </a:r>
            <a:r>
              <a:rPr lang="ja-JP" altLang="en-US" dirty="0"/>
              <a:t>中心密度の高い星</a:t>
            </a:r>
            <a:r>
              <a:rPr lang="en-US" altLang="ja-JP" dirty="0"/>
              <a:t>):</a:t>
            </a:r>
            <a:r>
              <a:rPr lang="ja-JP" altLang="en-US" dirty="0"/>
              <a:t> </a:t>
            </a:r>
            <a:r>
              <a:rPr lang="en-US" altLang="ja-JP" dirty="0"/>
              <a:t>Exotic</a:t>
            </a:r>
            <a:r>
              <a:rPr lang="ja-JP" altLang="en-US" dirty="0"/>
              <a:t>な状態で強い冷却</a:t>
            </a:r>
            <a:endParaRPr lang="en-US" altLang="ja-JP" dirty="0"/>
          </a:p>
          <a:p>
            <a:pPr lvl="1"/>
            <a:r>
              <a:rPr kumimoji="1" lang="ja-JP" altLang="en-US" dirty="0"/>
              <a:t>軽い星</a:t>
            </a:r>
            <a:r>
              <a:rPr kumimoji="1" lang="en-US" altLang="ja-JP" dirty="0"/>
              <a:t>(</a:t>
            </a:r>
            <a:r>
              <a:rPr kumimoji="1" lang="ja-JP" altLang="en-US" dirty="0"/>
              <a:t>中心密度の低い星</a:t>
            </a:r>
            <a:r>
              <a:rPr kumimoji="1" lang="en-US" altLang="ja-JP" dirty="0"/>
              <a:t>):</a:t>
            </a:r>
            <a:r>
              <a:rPr kumimoji="1" lang="ja-JP" altLang="en-US" dirty="0"/>
              <a:t> </a:t>
            </a:r>
            <a:r>
              <a:rPr kumimoji="1" lang="en-US" altLang="ja-JP" dirty="0"/>
              <a:t>Standard</a:t>
            </a:r>
            <a:r>
              <a:rPr kumimoji="1" lang="ja-JP" altLang="en-US" dirty="0"/>
              <a:t>な弱い冷却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lang="en-US" altLang="ja-JP" dirty="0" err="1"/>
              <a:t>Cas</a:t>
            </a:r>
            <a:r>
              <a:rPr lang="ja-JP" altLang="en-US" dirty="0"/>
              <a:t> </a:t>
            </a:r>
            <a:r>
              <a:rPr lang="en-US" altLang="ja-JP" dirty="0"/>
              <a:t>A</a:t>
            </a:r>
            <a:r>
              <a:rPr lang="ja-JP" altLang="en-US" dirty="0"/>
              <a:t>の質量では冷えないこと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30841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Cassiopeia A</a:t>
            </a:r>
            <a:endParaRPr kumimoji="1" lang="ja-JP" altLang="en-US" dirty="0"/>
          </a:p>
        </p:txBody>
      </p:sp>
      <p:sp>
        <p:nvSpPr>
          <p:cNvPr id="6" name="コンテンツ プレースホルダ 5"/>
          <p:cNvSpPr>
            <a:spLocks noGrp="1"/>
          </p:cNvSpPr>
          <p:nvPr>
            <p:ph idx="1"/>
          </p:nvPr>
        </p:nvSpPr>
        <p:spPr>
          <a:xfrm>
            <a:off x="914400" y="1783560"/>
            <a:ext cx="7772400" cy="4645836"/>
          </a:xfrm>
        </p:spPr>
        <p:txBody>
          <a:bodyPr>
            <a:normAutofit fontScale="92500" lnSpcReduction="10000"/>
          </a:bodyPr>
          <a:lstStyle/>
          <a:p>
            <a:r>
              <a:rPr lang="ja-JP" altLang="en-US" sz="2800" dirty="0"/>
              <a:t>熱くて重いコンパクト星</a:t>
            </a:r>
            <a:endParaRPr kumimoji="1" lang="en-US" altLang="ja-JP" sz="2800" dirty="0"/>
          </a:p>
          <a:p>
            <a:pPr lvl="1"/>
            <a:r>
              <a:rPr kumimoji="1" lang="en-US" altLang="ja-JP" sz="2400" i="1" dirty="0"/>
              <a:t>M</a:t>
            </a:r>
            <a:r>
              <a:rPr kumimoji="1" lang="en-US" altLang="ja-JP" sz="2400" baseline="-25000" dirty="0"/>
              <a:t>Cas A</a:t>
            </a:r>
            <a:r>
              <a:rPr kumimoji="1" lang="en-US" altLang="ja-JP" sz="2400" dirty="0"/>
              <a:t> &gt; </a:t>
            </a:r>
            <a:r>
              <a:rPr kumimoji="1" lang="en-US" altLang="ja-JP" sz="24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1.5 </a:t>
            </a:r>
            <a:r>
              <a:rPr kumimoji="1" lang="en-US" altLang="ja-JP" sz="2400" i="1" dirty="0"/>
              <a:t>M</a:t>
            </a:r>
            <a:r>
              <a:rPr kumimoji="1" lang="en-US" altLang="ja-JP" sz="2400" baseline="-25000" dirty="0">
                <a:latin typeface="Wingdings 2" pitchFamily="18" charset="2"/>
              </a:rPr>
              <a:t>8</a:t>
            </a:r>
          </a:p>
          <a:p>
            <a:pPr lvl="1"/>
            <a:r>
              <a:rPr lang="ja-JP" altLang="en-US" sz="2400" dirty="0"/>
              <a:t>中心密度は高い</a:t>
            </a:r>
            <a:endParaRPr lang="en-US" altLang="ja-JP" sz="2400" dirty="0"/>
          </a:p>
          <a:p>
            <a:pPr lvl="1"/>
            <a:r>
              <a:rPr lang="ja-JP" altLang="en-US" sz="2400" dirty="0"/>
              <a:t>年齢と比較して温度が</a:t>
            </a:r>
            <a:r>
              <a:rPr lang="ja-JP" altLang="en-US" sz="2400" dirty="0" smtClean="0"/>
              <a:t>高い</a:t>
            </a:r>
            <a:endParaRPr lang="en-US" altLang="ja-JP" sz="2800" dirty="0"/>
          </a:p>
          <a:p>
            <a:r>
              <a:rPr lang="en-US" altLang="ja-JP" sz="2800" dirty="0" err="1"/>
              <a:t>Cas</a:t>
            </a:r>
            <a:r>
              <a:rPr lang="en-US" altLang="ja-JP" sz="2800" dirty="0"/>
              <a:t> A</a:t>
            </a:r>
            <a:r>
              <a:rPr lang="ja-JP" altLang="en-US" sz="2800" dirty="0"/>
              <a:t>と他の星の質量</a:t>
            </a:r>
            <a:r>
              <a:rPr lang="en-US" altLang="ja-JP" sz="2800" dirty="0"/>
              <a:t>?</a:t>
            </a:r>
            <a:endParaRPr kumimoji="1" lang="en-US" altLang="ja-JP" sz="2800" dirty="0"/>
          </a:p>
          <a:p>
            <a:pPr lvl="1"/>
            <a:r>
              <a:rPr lang="en-US" altLang="ja-JP" sz="2400" dirty="0" err="1"/>
              <a:t>Cas</a:t>
            </a:r>
            <a:r>
              <a:rPr lang="en-US" altLang="ja-JP" sz="2400" dirty="0"/>
              <a:t> A</a:t>
            </a:r>
            <a:r>
              <a:rPr lang="ja-JP" altLang="en-US" sz="2400" dirty="0"/>
              <a:t>は重く、</a:t>
            </a:r>
            <a:r>
              <a:rPr lang="en-US" altLang="ja-JP" sz="2400" dirty="0"/>
              <a:t>standard</a:t>
            </a:r>
            <a:r>
              <a:rPr lang="ja-JP" altLang="en-US" sz="2400" dirty="0"/>
              <a:t>な中性子星</a:t>
            </a:r>
            <a:endParaRPr lang="en-US" altLang="ja-JP" sz="2400" dirty="0"/>
          </a:p>
          <a:p>
            <a:pPr lvl="2"/>
            <a:r>
              <a:rPr lang="ja-JP" altLang="en-US" sz="2200" dirty="0"/>
              <a:t>冷えた星はもっと重い</a:t>
            </a:r>
            <a:endParaRPr lang="en-US" altLang="ja-JP" sz="2200" dirty="0"/>
          </a:p>
          <a:p>
            <a:pPr lvl="1">
              <a:buNone/>
            </a:pPr>
            <a:r>
              <a:rPr lang="en-US" altLang="ja-JP" sz="2400" dirty="0"/>
              <a:t>			</a:t>
            </a:r>
            <a:r>
              <a:rPr lang="ja-JP" altLang="en-US" sz="2400" dirty="0"/>
              <a:t>⇒ 連星の質量観測と</a:t>
            </a:r>
            <a:r>
              <a:rPr lang="en-US" altLang="ja-JP" sz="2400" dirty="0"/>
              <a:t>conflict?</a:t>
            </a:r>
          </a:p>
          <a:p>
            <a:pPr lvl="1">
              <a:buNone/>
            </a:pPr>
            <a:endParaRPr lang="en-US" altLang="ja-JP" sz="2400" dirty="0"/>
          </a:p>
          <a:p>
            <a:pPr lvl="1"/>
            <a:r>
              <a:rPr kumimoji="1" lang="en-US" altLang="ja-JP" sz="2400" dirty="0" err="1"/>
              <a:t>Cas</a:t>
            </a:r>
            <a:r>
              <a:rPr kumimoji="1" lang="en-US" altLang="ja-JP" sz="2400" dirty="0"/>
              <a:t> A</a:t>
            </a:r>
            <a:r>
              <a:rPr kumimoji="1" lang="ja-JP" altLang="en-US" sz="2400" dirty="0"/>
              <a:t>は中途半端に重い</a:t>
            </a:r>
            <a:endParaRPr kumimoji="1" lang="en-US" altLang="ja-JP" sz="2400" dirty="0"/>
          </a:p>
          <a:p>
            <a:pPr lvl="2"/>
            <a:r>
              <a:rPr lang="ja-JP" altLang="en-US" sz="2200" dirty="0"/>
              <a:t>冷えた星はむしろ</a:t>
            </a:r>
            <a:r>
              <a:rPr lang="en-US" altLang="ja-JP" sz="2200" dirty="0" err="1"/>
              <a:t>Cas</a:t>
            </a:r>
            <a:r>
              <a:rPr lang="ja-JP" altLang="en-US" sz="2200" dirty="0"/>
              <a:t> </a:t>
            </a:r>
            <a:r>
              <a:rPr lang="en-US" altLang="ja-JP" sz="2200" dirty="0"/>
              <a:t>A</a:t>
            </a:r>
            <a:r>
              <a:rPr lang="ja-JP" altLang="en-US" sz="2200" dirty="0"/>
              <a:t>より軽い</a:t>
            </a:r>
            <a:endParaRPr lang="en-US" altLang="ja-JP" sz="2200" dirty="0"/>
          </a:p>
          <a:p>
            <a:pPr lvl="1">
              <a:buNone/>
            </a:pPr>
            <a:r>
              <a:rPr lang="en-US" altLang="ja-JP" sz="2400" dirty="0"/>
              <a:t>			</a:t>
            </a:r>
            <a:r>
              <a:rPr lang="ja-JP" altLang="en-US" sz="2400" dirty="0"/>
              <a:t>⇒ </a:t>
            </a:r>
            <a:r>
              <a:rPr lang="en-US" altLang="ja-JP" sz="2400" dirty="0"/>
              <a:t>Exotic</a:t>
            </a:r>
            <a:r>
              <a:rPr lang="ja-JP" altLang="en-US" sz="2400" dirty="0"/>
              <a:t>な状態を持つけど冷えない</a:t>
            </a:r>
            <a:r>
              <a:rPr lang="en-US" altLang="ja-JP" sz="2400" dirty="0" smtClean="0"/>
              <a:t>?</a:t>
            </a:r>
          </a:p>
          <a:p>
            <a:pPr lvl="1">
              <a:buNone/>
            </a:pPr>
            <a:r>
              <a:rPr lang="en-US" altLang="ja-JP" sz="2400" dirty="0"/>
              <a:t>	</a:t>
            </a:r>
            <a:r>
              <a:rPr lang="en-US" altLang="ja-JP" sz="2400" dirty="0" smtClean="0"/>
              <a:t>		</a:t>
            </a:r>
            <a:r>
              <a:rPr lang="ja-JP" altLang="en-US" sz="2400" dirty="0" smtClean="0"/>
              <a:t>カラー超伝導状態のクォーク物質</a:t>
            </a:r>
            <a:endParaRPr lang="en-US" altLang="ja-JP" sz="2400" dirty="0"/>
          </a:p>
        </p:txBody>
      </p:sp>
      <p:sp>
        <p:nvSpPr>
          <p:cNvPr id="2" name="正方形/長方形 1"/>
          <p:cNvSpPr/>
          <p:nvPr/>
        </p:nvSpPr>
        <p:spPr>
          <a:xfrm>
            <a:off x="1361209" y="4848272"/>
            <a:ext cx="7325591" cy="1384439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795" y="1647838"/>
            <a:ext cx="3059206" cy="266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9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Models</a:t>
            </a:r>
            <a:endParaRPr kumimoji="1" lang="ja-JP" altLang="en-US" dirty="0"/>
          </a:p>
        </p:txBody>
      </p:sp>
      <p:sp>
        <p:nvSpPr>
          <p:cNvPr id="8" name="コンテンツ プレースホルダー 7"/>
          <p:cNvSpPr>
            <a:spLocks noGrp="1"/>
          </p:cNvSpPr>
          <p:nvPr>
            <p:ph idx="1"/>
          </p:nvPr>
        </p:nvSpPr>
        <p:spPr>
          <a:xfrm>
            <a:off x="111727" y="1748475"/>
            <a:ext cx="4503151" cy="5009029"/>
          </a:xfrm>
        </p:spPr>
        <p:txBody>
          <a:bodyPr>
            <a:noAutofit/>
          </a:bodyPr>
          <a:lstStyle/>
          <a:p>
            <a:r>
              <a:rPr lang="ja-JP" altLang="en-US" sz="2000" dirty="0" smtClean="0"/>
              <a:t>最大</a:t>
            </a:r>
            <a:r>
              <a:rPr lang="ja-JP" altLang="en-US" sz="2000" dirty="0"/>
              <a:t>質量</a:t>
            </a:r>
            <a:r>
              <a:rPr lang="ja-JP" altLang="en-US" sz="2000" dirty="0" smtClean="0"/>
              <a:t>が</a:t>
            </a:r>
            <a:r>
              <a:rPr lang="en-US" altLang="ja-JP" sz="2000" dirty="0" smtClean="0"/>
              <a:t>2</a:t>
            </a:r>
            <a:r>
              <a:rPr lang="en-US" altLang="ja-JP" sz="2000" i="1" dirty="0" smtClean="0"/>
              <a:t>M</a:t>
            </a:r>
            <a:r>
              <a:rPr lang="en-US" altLang="ja-JP" sz="2000" baseline="-25000" dirty="0" smtClean="0">
                <a:latin typeface="Wingdings 2" panose="05020102010507070707" pitchFamily="18" charset="2"/>
                <a:cs typeface="Segoe UI" panose="020B0502040204020203" pitchFamily="34" charset="0"/>
              </a:rPr>
              <a:t>8</a:t>
            </a:r>
            <a:r>
              <a:rPr lang="ja-JP" altLang="en-US" sz="2000" dirty="0" err="1" smtClean="0"/>
              <a:t>まで</a:t>
            </a:r>
            <a:r>
              <a:rPr lang="ja-JP" altLang="en-US" sz="2000" dirty="0" smtClean="0"/>
              <a:t>達する</a:t>
            </a:r>
            <a:r>
              <a:rPr lang="en-US" altLang="ja-JP" sz="2000" dirty="0" err="1" smtClean="0"/>
              <a:t>EoS</a:t>
            </a:r>
            <a:endParaRPr lang="en-US" altLang="ja-JP" sz="2000" dirty="0" smtClean="0"/>
          </a:p>
          <a:p>
            <a:pPr lvl="1"/>
            <a:r>
              <a:rPr kumimoji="1" lang="en-US" altLang="ja-JP" sz="1800" dirty="0" err="1" smtClean="0"/>
              <a:t>Brueckner-Hartree-Fock</a:t>
            </a:r>
            <a:r>
              <a:rPr kumimoji="1" lang="ja-JP" altLang="en-US" sz="1800" dirty="0"/>
              <a:t> </a:t>
            </a:r>
            <a:r>
              <a:rPr kumimoji="1" lang="en-US" altLang="ja-JP" sz="1800" dirty="0" smtClean="0"/>
              <a:t>(HM)</a:t>
            </a:r>
            <a:r>
              <a:rPr kumimoji="1" lang="ja-JP" altLang="en-US" sz="1800" dirty="0" smtClean="0"/>
              <a:t> </a:t>
            </a:r>
            <a:r>
              <a:rPr kumimoji="1" lang="en-US" altLang="ja-JP" sz="1800" dirty="0" smtClean="0"/>
              <a:t>+</a:t>
            </a:r>
            <a:r>
              <a:rPr kumimoji="1" lang="ja-JP" altLang="en-US" sz="1800" dirty="0" smtClean="0"/>
              <a:t> </a:t>
            </a:r>
            <a:r>
              <a:rPr kumimoji="1" lang="en-US" altLang="ja-JP" sz="1800" dirty="0" smtClean="0"/>
              <a:t/>
            </a:r>
            <a:br>
              <a:rPr kumimoji="1" lang="en-US" altLang="ja-JP" sz="1800" dirty="0" smtClean="0"/>
            </a:br>
            <a:r>
              <a:rPr kumimoji="1" lang="en-US" altLang="ja-JP" sz="1800" dirty="0" smtClean="0"/>
              <a:t>Dyson-Schwinger (QM)</a:t>
            </a:r>
          </a:p>
          <a:p>
            <a:pPr lvl="1"/>
            <a:r>
              <a:rPr lang="en-US" altLang="ja-JP" sz="1800" dirty="0" smtClean="0"/>
              <a:t>HM-QM</a:t>
            </a:r>
            <a:r>
              <a:rPr lang="ja-JP" altLang="en-US" sz="1800" dirty="0"/>
              <a:t>間</a:t>
            </a:r>
            <a:r>
              <a:rPr lang="ja-JP" altLang="en-US" sz="1800" dirty="0" smtClean="0"/>
              <a:t>で混合相</a:t>
            </a:r>
            <a:endParaRPr lang="en-US" altLang="ja-JP" sz="1800" dirty="0" smtClean="0"/>
          </a:p>
          <a:p>
            <a:pPr marL="128016" lvl="1" indent="0">
              <a:buNone/>
            </a:pPr>
            <a:r>
              <a:rPr lang="en-US" altLang="ja-JP" sz="1800" dirty="0"/>
              <a:t>	</a:t>
            </a:r>
            <a:r>
              <a:rPr lang="en-US" altLang="ja-JP" sz="1800" dirty="0" smtClean="0"/>
              <a:t>(</a:t>
            </a:r>
            <a:r>
              <a:rPr lang="en-US" altLang="ja-JP" sz="1800" dirty="0" err="1" smtClean="0"/>
              <a:t>Yasutake</a:t>
            </a:r>
            <a:r>
              <a:rPr lang="en-US" altLang="ja-JP" sz="1800" dirty="0" smtClean="0"/>
              <a:t>+ 2016)</a:t>
            </a:r>
          </a:p>
          <a:p>
            <a:r>
              <a:rPr kumimoji="1" lang="ja-JP" altLang="en-US" sz="2000" dirty="0" smtClean="0"/>
              <a:t>冷却</a:t>
            </a:r>
            <a:endParaRPr kumimoji="1" lang="en-US" altLang="ja-JP" sz="2000" dirty="0" smtClean="0"/>
          </a:p>
          <a:p>
            <a:pPr lvl="1"/>
            <a:r>
              <a:rPr lang="en-US" altLang="ja-JP" sz="1800" dirty="0" smtClean="0"/>
              <a:t>Modified</a:t>
            </a:r>
            <a:r>
              <a:rPr lang="ja-JP" altLang="en-US" sz="1800" dirty="0"/>
              <a:t> </a:t>
            </a:r>
            <a:r>
              <a:rPr lang="en-US" altLang="ja-JP" sz="1800" dirty="0" smtClean="0"/>
              <a:t>URCA</a:t>
            </a:r>
            <a:r>
              <a:rPr lang="ja-JP" altLang="en-US" sz="1800" dirty="0"/>
              <a:t> </a:t>
            </a:r>
            <a:r>
              <a:rPr lang="en-US" altLang="ja-JP" sz="1800" dirty="0" smtClean="0"/>
              <a:t>+</a:t>
            </a:r>
            <a:r>
              <a:rPr lang="ja-JP" altLang="en-US" sz="1800" dirty="0" smtClean="0"/>
              <a:t> </a:t>
            </a:r>
            <a:r>
              <a:rPr lang="en-US" altLang="ja-JP" sz="1800" dirty="0" smtClean="0"/>
              <a:t>Bremsstrahlung</a:t>
            </a:r>
          </a:p>
          <a:p>
            <a:pPr lvl="1"/>
            <a:r>
              <a:rPr kumimoji="1" lang="en-US" altLang="ja-JP" sz="1800" dirty="0" smtClean="0"/>
              <a:t>n-Super(</a:t>
            </a:r>
            <a:r>
              <a:rPr kumimoji="1" lang="en-US" altLang="ja-JP" sz="1800" baseline="30000" dirty="0" smtClean="0"/>
              <a:t>1</a:t>
            </a:r>
            <a:r>
              <a:rPr kumimoji="1" lang="en-US" altLang="ja-JP" sz="1800" i="1" dirty="0" smtClean="0"/>
              <a:t>S</a:t>
            </a:r>
            <a:r>
              <a:rPr kumimoji="1" lang="en-US" altLang="ja-JP" sz="1800" baseline="-25000" dirty="0" smtClean="0"/>
              <a:t>0</a:t>
            </a:r>
            <a:r>
              <a:rPr kumimoji="1" lang="en-US" altLang="ja-JP" sz="1800" dirty="0" smtClean="0"/>
              <a:t>, </a:t>
            </a:r>
            <a:r>
              <a:rPr lang="en-US" altLang="ja-JP" sz="1800" baseline="30000" dirty="0" smtClean="0"/>
              <a:t>3</a:t>
            </a:r>
            <a:r>
              <a:rPr lang="en-US" altLang="ja-JP" sz="1800" i="1" dirty="0" smtClean="0"/>
              <a:t>P</a:t>
            </a:r>
            <a:r>
              <a:rPr lang="en-US" altLang="ja-JP" sz="1800" baseline="-25000" dirty="0" smtClean="0"/>
              <a:t>2</a:t>
            </a:r>
            <a:r>
              <a:rPr kumimoji="1" lang="en-US" altLang="ja-JP" sz="1800" dirty="0" smtClean="0"/>
              <a:t>), p-Super(</a:t>
            </a:r>
            <a:r>
              <a:rPr lang="en-US" altLang="ja-JP" sz="1800" baseline="30000" dirty="0"/>
              <a:t>1</a:t>
            </a:r>
            <a:r>
              <a:rPr lang="en-US" altLang="ja-JP" sz="1800" i="1" dirty="0"/>
              <a:t>S</a:t>
            </a:r>
            <a:r>
              <a:rPr lang="en-US" altLang="ja-JP" sz="1800" baseline="-25000" dirty="0"/>
              <a:t>0</a:t>
            </a:r>
            <a:r>
              <a:rPr kumimoji="1" lang="en-US" altLang="ja-JP" sz="1800" dirty="0" smtClean="0"/>
              <a:t>)</a:t>
            </a:r>
          </a:p>
          <a:p>
            <a:pPr lvl="1"/>
            <a:r>
              <a:rPr lang="en-US" altLang="ja-JP" sz="1800" dirty="0" smtClean="0"/>
              <a:t>Direct URCA (</a:t>
            </a:r>
            <a:r>
              <a:rPr lang="en-US" altLang="ja-JP" sz="1800" i="1" dirty="0" smtClean="0"/>
              <a:t>y</a:t>
            </a:r>
            <a:r>
              <a:rPr lang="en-US" altLang="ja-JP" sz="1800" baseline="-25000" dirty="0" smtClean="0"/>
              <a:t>e</a:t>
            </a:r>
            <a:r>
              <a:rPr lang="en-US" altLang="ja-JP" sz="1800" dirty="0" smtClean="0"/>
              <a:t>&gt;1/9)</a:t>
            </a:r>
          </a:p>
          <a:p>
            <a:pPr lvl="1"/>
            <a:r>
              <a:rPr kumimoji="1" lang="en-US" altLang="ja-JP" sz="1800" dirty="0" smtClean="0"/>
              <a:t>Quark Cooling</a:t>
            </a:r>
            <a:r>
              <a:rPr kumimoji="1" lang="ja-JP" altLang="en-US" sz="1800" dirty="0" smtClean="0"/>
              <a:t> </a:t>
            </a:r>
            <a:r>
              <a:rPr kumimoji="1" lang="en-US" altLang="ja-JP" sz="1800" dirty="0" smtClean="0"/>
              <a:t>with</a:t>
            </a:r>
            <a:r>
              <a:rPr kumimoji="1" lang="ja-JP" altLang="en-US" sz="1800" dirty="0" smtClean="0"/>
              <a:t> </a:t>
            </a:r>
            <a:r>
              <a:rPr kumimoji="1" lang="en-US" altLang="ja-JP" sz="1800" dirty="0" smtClean="0"/>
              <a:t/>
            </a:r>
            <a:br>
              <a:rPr kumimoji="1" lang="en-US" altLang="ja-JP" sz="1800" dirty="0" smtClean="0"/>
            </a:br>
            <a:r>
              <a:rPr kumimoji="1" lang="en-US" altLang="ja-JP" sz="1800" dirty="0" err="1" smtClean="0"/>
              <a:t>Colour</a:t>
            </a:r>
            <a:r>
              <a:rPr kumimoji="1" lang="ja-JP" altLang="en-US" sz="1800" dirty="0" smtClean="0"/>
              <a:t> </a:t>
            </a:r>
            <a:r>
              <a:rPr kumimoji="1" lang="en-US" altLang="ja-JP" sz="1800" dirty="0" smtClean="0"/>
              <a:t>Superconductivity (CFL)</a:t>
            </a:r>
          </a:p>
          <a:p>
            <a:r>
              <a:rPr lang="ja-JP" altLang="en-US" sz="2000" dirty="0" smtClean="0"/>
              <a:t>パラメータ</a:t>
            </a:r>
            <a:endParaRPr lang="en-US" altLang="ja-JP" sz="2000" dirty="0" smtClean="0"/>
          </a:p>
          <a:p>
            <a:pPr lvl="1"/>
            <a:r>
              <a:rPr kumimoji="1" lang="ja-JP" altLang="en-US" sz="1800" dirty="0" smtClean="0"/>
              <a:t>質量</a:t>
            </a:r>
            <a:endParaRPr kumimoji="1" lang="en-US" altLang="ja-JP" sz="1800" dirty="0" smtClean="0"/>
          </a:p>
          <a:p>
            <a:pPr lvl="1"/>
            <a:r>
              <a:rPr lang="ja-JP" altLang="en-US" sz="1800" dirty="0"/>
              <a:t>超流動</a:t>
            </a:r>
            <a:r>
              <a:rPr lang="ja-JP" altLang="en-US" sz="1800" dirty="0" smtClean="0"/>
              <a:t>の臨界温度の密度依存</a:t>
            </a:r>
            <a:endParaRPr kumimoji="1" lang="ja-JP" altLang="en-US" sz="1800" dirty="0"/>
          </a:p>
        </p:txBody>
      </p:sp>
      <p:grpSp>
        <p:nvGrpSpPr>
          <p:cNvPr id="9" name="グループ化 8"/>
          <p:cNvGrpSpPr/>
          <p:nvPr/>
        </p:nvGrpSpPr>
        <p:grpSpPr>
          <a:xfrm>
            <a:off x="4614878" y="2099495"/>
            <a:ext cx="4388165" cy="4328051"/>
            <a:chOff x="3967245" y="1086596"/>
            <a:chExt cx="5176755" cy="5105838"/>
          </a:xfrm>
          <a:solidFill>
            <a:schemeClr val="tx1"/>
          </a:solidFill>
        </p:grpSpPr>
        <p:pic>
          <p:nvPicPr>
            <p:cNvPr id="10" name="図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7245" y="1086596"/>
              <a:ext cx="5176755" cy="5105838"/>
            </a:xfrm>
            <a:prstGeom prst="rect">
              <a:avLst/>
            </a:prstGeom>
            <a:grpFill/>
          </p:spPr>
        </p:pic>
        <p:sp>
          <p:nvSpPr>
            <p:cNvPr id="11" name="線吹き出し 1 (枠付き) 10"/>
            <p:cNvSpPr/>
            <p:nvPr/>
          </p:nvSpPr>
          <p:spPr>
            <a:xfrm>
              <a:off x="4683374" y="1351986"/>
              <a:ext cx="2067931" cy="353516"/>
            </a:xfrm>
            <a:prstGeom prst="borderCallout1">
              <a:avLst>
                <a:gd name="adj1" fmla="val 51911"/>
                <a:gd name="adj2" fmla="val 99531"/>
                <a:gd name="adj3" fmla="val 342218"/>
                <a:gd name="adj4" fmla="val 110633"/>
              </a:avLst>
            </a:prstGeom>
            <a:grpFill/>
            <a:ln w="15875" cap="flat" cmpd="sng" algn="ctr">
              <a:solidFill>
                <a:srgbClr val="FF0000"/>
              </a:solidFill>
              <a:prstDash val="solid"/>
              <a:tailEnd type="triangle" w="lg" len="lg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w Cen MT" panose="020B0602020104020603"/>
                  <a:ea typeface="メイリオ" panose="020B0604030504040204" pitchFamily="50" charset="-128"/>
                  <a:cs typeface="+mn-cs"/>
                </a:rPr>
                <a:t>Quark Mixed</a:t>
              </a:r>
              <a:endParaRPr kumimoji="1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w Cen MT" panose="020B0602020104020603"/>
                <a:ea typeface="メイリオ" panose="020B0604030504040204" pitchFamily="50" charset="-128"/>
                <a:cs typeface="+mn-cs"/>
              </a:endParaRPr>
            </a:p>
          </p:txBody>
        </p:sp>
        <p:cxnSp>
          <p:nvCxnSpPr>
            <p:cNvPr id="12" name="直線矢印コネクタ 11"/>
            <p:cNvCxnSpPr/>
            <p:nvPr/>
          </p:nvCxnSpPr>
          <p:spPr>
            <a:xfrm>
              <a:off x="5999895" y="1982549"/>
              <a:ext cx="0" cy="1586039"/>
            </a:xfrm>
            <a:prstGeom prst="straightConnector1">
              <a:avLst/>
            </a:prstGeom>
            <a:grpFill/>
            <a:ln w="28575" cap="flat" cmpd="sng" algn="ctr">
              <a:solidFill>
                <a:srgbClr val="FF0000"/>
              </a:solidFill>
              <a:prstDash val="solid"/>
              <a:headEnd type="triangle" w="med" len="med"/>
              <a:tailEnd type="triangle" w="med" len="med"/>
            </a:ln>
            <a:effectLst/>
          </p:spPr>
        </p:cxnSp>
        <p:sp>
          <p:nvSpPr>
            <p:cNvPr id="13" name="テキスト ボックス 12"/>
            <p:cNvSpPr txBox="1"/>
            <p:nvPr/>
          </p:nvSpPr>
          <p:spPr>
            <a:xfrm rot="16200000">
              <a:off x="5303457" y="3901621"/>
              <a:ext cx="1375719" cy="4357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w Cen MT" panose="020B0602020104020603"/>
                  <a:ea typeface="メイリオ" panose="020B0604030504040204" pitchFamily="50" charset="-128"/>
                </a:rPr>
                <a:t>Cas</a:t>
              </a:r>
              <a:r>
                <a:rPr kumimoji="1" lang="en-US" altLang="ja-JP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w Cen MT" panose="020B0602020104020603"/>
                  <a:ea typeface="メイリオ" panose="020B0604030504040204" pitchFamily="50" charset="-128"/>
                </a:rPr>
                <a:t> A</a:t>
              </a:r>
              <a:endParaRPr kumimoji="1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w Cen MT" panose="020B0602020104020603"/>
                <a:ea typeface="メイリオ" panose="020B0604030504040204" pitchFamily="50" charset="-128"/>
              </a:endParaRPr>
            </a:p>
          </p:txBody>
        </p:sp>
        <p:sp>
          <p:nvSpPr>
            <p:cNvPr id="14" name="テキスト ボックス 13"/>
            <p:cNvSpPr txBox="1"/>
            <p:nvPr/>
          </p:nvSpPr>
          <p:spPr>
            <a:xfrm rot="16200000">
              <a:off x="4789856" y="4315488"/>
              <a:ext cx="1898512" cy="4357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w Cen MT" panose="020B0602020104020603"/>
                  <a:ea typeface="メイリオ" panose="020B0604030504040204" pitchFamily="50" charset="-128"/>
                </a:rPr>
                <a:t>J1614-2230</a:t>
              </a:r>
              <a:endParaRPr kumimoji="1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w Cen MT" panose="020B0602020104020603"/>
                <a:ea typeface="メイリオ" panose="020B0604030504040204" pitchFamily="50" charset="-128"/>
              </a:endParaRPr>
            </a:p>
          </p:txBody>
        </p:sp>
        <p:cxnSp>
          <p:nvCxnSpPr>
            <p:cNvPr id="15" name="直線矢印コネクタ 14"/>
            <p:cNvCxnSpPr/>
            <p:nvPr/>
          </p:nvCxnSpPr>
          <p:spPr>
            <a:xfrm>
              <a:off x="5739111" y="2242469"/>
              <a:ext cx="0" cy="440223"/>
            </a:xfrm>
            <a:prstGeom prst="straightConnector1">
              <a:avLst/>
            </a:prstGeom>
            <a:grpFill/>
            <a:ln w="28575" cap="flat" cmpd="sng" algn="ctr">
              <a:solidFill>
                <a:srgbClr val="0070C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cxnSp>
          <p:nvCxnSpPr>
            <p:cNvPr id="16" name="直線矢印コネクタ 15"/>
            <p:cNvCxnSpPr/>
            <p:nvPr/>
          </p:nvCxnSpPr>
          <p:spPr>
            <a:xfrm>
              <a:off x="5739111" y="2810155"/>
              <a:ext cx="0" cy="767738"/>
            </a:xfrm>
            <a:prstGeom prst="straightConnector1">
              <a:avLst/>
            </a:prstGeom>
            <a:grpFill/>
            <a:ln w="28575" cap="flat" cmpd="sng" algn="ctr">
              <a:solidFill>
                <a:srgbClr val="0070C0"/>
              </a:solidFill>
              <a:prstDash val="solid"/>
              <a:headEnd type="triangle" w="med" len="med"/>
              <a:tailEnd type="none" w="med" len="med"/>
            </a:ln>
            <a:effectLst/>
          </p:spPr>
        </p:cxnSp>
        <p:sp>
          <p:nvSpPr>
            <p:cNvPr id="17" name="テキスト ボックス 16"/>
            <p:cNvSpPr txBox="1"/>
            <p:nvPr/>
          </p:nvSpPr>
          <p:spPr>
            <a:xfrm rot="16200000">
              <a:off x="4524182" y="4105490"/>
              <a:ext cx="1914356" cy="4357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w Cen MT" panose="020B0602020104020603"/>
                  <a:ea typeface="メイリオ" panose="020B0604030504040204" pitchFamily="50" charset="-128"/>
                </a:rPr>
                <a:t>J0348+0432</a:t>
              </a:r>
              <a:endParaRPr kumimoji="1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w Cen MT" panose="020B0602020104020603"/>
                <a:ea typeface="メイリオ" panose="020B0604030504040204" pitchFamily="50" charset="-128"/>
              </a:endParaRPr>
            </a:p>
          </p:txBody>
        </p:sp>
        <p:cxnSp>
          <p:nvCxnSpPr>
            <p:cNvPr id="18" name="直線矢印コネクタ 17"/>
            <p:cNvCxnSpPr/>
            <p:nvPr/>
          </p:nvCxnSpPr>
          <p:spPr>
            <a:xfrm>
              <a:off x="5477748" y="2164112"/>
              <a:ext cx="0" cy="440223"/>
            </a:xfrm>
            <a:prstGeom prst="straightConnector1">
              <a:avLst/>
            </a:prstGeom>
            <a:grpFill/>
            <a:ln w="28575" cap="flat" cmpd="sng" algn="ctr">
              <a:solidFill>
                <a:srgbClr val="00B05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cxnSp>
          <p:nvCxnSpPr>
            <p:cNvPr id="19" name="直線矢印コネクタ 18"/>
            <p:cNvCxnSpPr/>
            <p:nvPr/>
          </p:nvCxnSpPr>
          <p:spPr>
            <a:xfrm>
              <a:off x="5477748" y="2740862"/>
              <a:ext cx="0" cy="827726"/>
            </a:xfrm>
            <a:prstGeom prst="straightConnector1">
              <a:avLst/>
            </a:prstGeom>
            <a:grpFill/>
            <a:ln w="28575" cap="flat" cmpd="sng" algn="ctr">
              <a:solidFill>
                <a:srgbClr val="00B050"/>
              </a:solidFill>
              <a:prstDash val="solid"/>
              <a:headEnd type="triangle" w="med" len="med"/>
              <a:tailEnd type="none" w="med" len="med"/>
            </a:ln>
            <a:effectLst/>
          </p:spPr>
        </p:cxnSp>
        <p:sp>
          <p:nvSpPr>
            <p:cNvPr id="20" name="テキスト ボックス 19"/>
            <p:cNvSpPr txBox="1"/>
            <p:nvPr/>
          </p:nvSpPr>
          <p:spPr>
            <a:xfrm rot="414207">
              <a:off x="6200807" y="2069718"/>
              <a:ext cx="1202724" cy="326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w Cen MT" panose="020B0602020104020603"/>
                  <a:ea typeface="メイリオ" panose="020B0604030504040204" pitchFamily="50" charset="-128"/>
                </a:rPr>
                <a:t>2.13M</a:t>
              </a:r>
              <a:r>
                <a:rPr kumimoji="1" lang="en-US" altLang="ja-JP" sz="1200" b="0" i="0" u="none" strike="noStrike" kern="0" cap="none" spc="0" normalizeH="0" baseline="-2500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Wingdings 2" panose="05020102010507070707" pitchFamily="18" charset="2"/>
                  <a:ea typeface="メイリオ" panose="020B0604030504040204" pitchFamily="50" charset="-128"/>
                </a:rPr>
                <a:t>8</a:t>
              </a:r>
              <a:endParaRPr kumimoji="1" lang="ja-JP" altLang="en-US" sz="1200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Wingdings 2" panose="05020102010507070707" pitchFamily="18" charset="2"/>
                <a:ea typeface="メイリオ" panose="020B0604030504040204" pitchFamily="50" charset="-128"/>
              </a:endParaRPr>
            </a:p>
          </p:txBody>
        </p:sp>
        <p:sp>
          <p:nvSpPr>
            <p:cNvPr id="21" name="テキスト ボックス 20"/>
            <p:cNvSpPr txBox="1"/>
            <p:nvPr/>
          </p:nvSpPr>
          <p:spPr>
            <a:xfrm rot="1202369">
              <a:off x="6844374" y="2310584"/>
              <a:ext cx="1202724" cy="326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w Cen MT" panose="020B0602020104020603"/>
                  <a:ea typeface="メイリオ" panose="020B0604030504040204" pitchFamily="50" charset="-128"/>
                </a:rPr>
                <a:t>2.04M</a:t>
              </a:r>
              <a:r>
                <a:rPr kumimoji="1" lang="en-US" altLang="ja-JP" sz="1200" b="0" i="0" u="none" strike="noStrike" kern="0" cap="none" spc="0" normalizeH="0" baseline="-2500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Wingdings 2" panose="05020102010507070707" pitchFamily="18" charset="2"/>
                  <a:ea typeface="メイリオ" panose="020B0604030504040204" pitchFamily="50" charset="-128"/>
                </a:rPr>
                <a:t>8</a:t>
              </a:r>
              <a:endParaRPr kumimoji="1" lang="ja-JP" altLang="en-US" sz="1200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Wingdings 2" panose="05020102010507070707" pitchFamily="18" charset="2"/>
                <a:ea typeface="メイリオ" panose="020B0604030504040204" pitchFamily="50" charset="-128"/>
              </a:endParaRPr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6987485" y="3674996"/>
              <a:ext cx="1202724" cy="326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w Cen MT" panose="020B0602020104020603"/>
                  <a:ea typeface="メイリオ" panose="020B0604030504040204" pitchFamily="50" charset="-128"/>
                </a:rPr>
                <a:t>1.41M</a:t>
              </a:r>
              <a:r>
                <a:rPr kumimoji="1" lang="en-US" altLang="ja-JP" sz="1200" b="0" i="0" u="none" strike="noStrike" kern="0" cap="none" spc="0" normalizeH="0" baseline="-2500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Wingdings 2" panose="05020102010507070707" pitchFamily="18" charset="2"/>
                  <a:ea typeface="メイリオ" panose="020B0604030504040204" pitchFamily="50" charset="-128"/>
                </a:rPr>
                <a:t>8</a:t>
              </a:r>
              <a:endParaRPr kumimoji="1" lang="ja-JP" altLang="en-US" sz="1200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Wingdings 2" panose="05020102010507070707" pitchFamily="18" charset="2"/>
                <a:ea typeface="メイリオ" panose="020B0604030504040204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698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Quark Phase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7036" y="1914432"/>
            <a:ext cx="8886964" cy="48343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400" dirty="0" smtClean="0"/>
              <a:t>高密度領域でクォーク物質</a:t>
            </a:r>
            <a:endParaRPr kumimoji="1" lang="en-US" altLang="ja-JP" sz="2400" dirty="0" smtClean="0"/>
          </a:p>
          <a:p>
            <a:pPr lvl="1"/>
            <a:r>
              <a:rPr lang="ja-JP" altLang="en-US" sz="2000" dirty="0" smtClean="0"/>
              <a:t>低温のためカラー超伝導</a:t>
            </a:r>
            <a:r>
              <a:rPr lang="en-US" altLang="ja-JP" sz="2000" dirty="0" smtClean="0"/>
              <a:t> (CSC)</a:t>
            </a:r>
          </a:p>
          <a:p>
            <a:pPr lvl="1"/>
            <a:r>
              <a:rPr kumimoji="1" lang="en-US" altLang="ja-JP" sz="2000" dirty="0" smtClean="0"/>
              <a:t>CFL</a:t>
            </a:r>
            <a:r>
              <a:rPr kumimoji="1" lang="ja-JP" altLang="en-US" sz="2000" dirty="0" smtClean="0"/>
              <a:t>相を</a:t>
            </a:r>
            <a:r>
              <a:rPr lang="ja-JP" altLang="en-US" dirty="0"/>
              <a:t>仮定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 smtClean="0"/>
              <a:t>カラー超伝導が核子の超流動と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ja-JP" altLang="en-US" sz="2400" dirty="0" smtClean="0"/>
              <a:t>同様の効果</a:t>
            </a:r>
            <a:endParaRPr lang="en-US" altLang="ja-JP" sz="2400" dirty="0"/>
          </a:p>
          <a:p>
            <a:pPr lvl="1"/>
            <a:r>
              <a:rPr lang="ja-JP" altLang="en-US" sz="2000" dirty="0" smtClean="0"/>
              <a:t>数十</a:t>
            </a:r>
            <a:r>
              <a:rPr lang="en-US" altLang="ja-JP" sz="2000" dirty="0" smtClean="0"/>
              <a:t>MeV</a:t>
            </a:r>
            <a:r>
              <a:rPr lang="ja-JP" altLang="en-US" sz="2000" dirty="0" smtClean="0"/>
              <a:t>の</a:t>
            </a:r>
            <a:r>
              <a:rPr lang="en-US" altLang="ja-JP" sz="2000" i="1" dirty="0" smtClean="0">
                <a:latin typeface="Symbol" panose="05050102010706020507" pitchFamily="18" charset="2"/>
              </a:rPr>
              <a:t>D</a:t>
            </a:r>
          </a:p>
          <a:p>
            <a:pPr lvl="1"/>
            <a:r>
              <a:rPr lang="ja-JP" altLang="en-US" sz="2000" dirty="0" smtClean="0"/>
              <a:t>ニュートリノ放射の抑制</a:t>
            </a:r>
            <a:endParaRPr lang="en-US" altLang="ja-JP" sz="2000" i="1" dirty="0">
              <a:latin typeface="Symbol" pitchFamily="18" charset="2"/>
            </a:endParaRPr>
          </a:p>
          <a:p>
            <a:pPr marL="128016" lvl="1" indent="0">
              <a:buNone/>
            </a:pPr>
            <a:r>
              <a:rPr lang="en-US" altLang="ja-JP" sz="2000" dirty="0" smtClean="0"/>
              <a:t>		</a:t>
            </a:r>
            <a:r>
              <a:rPr lang="ja-JP" altLang="en-US" sz="2000" dirty="0" smtClean="0"/>
              <a:t>∝</a:t>
            </a:r>
            <a:r>
              <a:rPr lang="en-US" altLang="ja-JP" sz="2000" dirty="0" err="1"/>
              <a:t>exp</a:t>
            </a:r>
            <a:r>
              <a:rPr lang="en-US" altLang="ja-JP" sz="2000" dirty="0"/>
              <a:t>(-</a:t>
            </a:r>
            <a:r>
              <a:rPr lang="en-US" altLang="ja-JP" sz="2000" i="1" dirty="0">
                <a:latin typeface="Symbol" pitchFamily="18" charset="2"/>
              </a:rPr>
              <a:t>D</a:t>
            </a:r>
            <a:r>
              <a:rPr lang="en-US" altLang="ja-JP" sz="2000" dirty="0"/>
              <a:t>/</a:t>
            </a:r>
            <a:r>
              <a:rPr lang="en-US" altLang="ja-JP" sz="2000" i="1" dirty="0" err="1"/>
              <a:t>k</a:t>
            </a:r>
            <a:r>
              <a:rPr lang="en-US" altLang="ja-JP" sz="2000" baseline="-25000" dirty="0" err="1"/>
              <a:t>B</a:t>
            </a:r>
            <a:r>
              <a:rPr lang="en-US" altLang="ja-JP" sz="2000" i="1" dirty="0" err="1"/>
              <a:t>T</a:t>
            </a:r>
            <a:r>
              <a:rPr lang="en-US" altLang="ja-JP" sz="2000" dirty="0" smtClean="0"/>
              <a:t>)</a:t>
            </a:r>
          </a:p>
          <a:p>
            <a:endParaRPr lang="en-US" altLang="ja-JP" sz="2400" dirty="0"/>
          </a:p>
          <a:p>
            <a:r>
              <a:rPr lang="ja-JP" altLang="en-US" sz="2400" dirty="0" smtClean="0"/>
              <a:t>ハドロン相との境界</a:t>
            </a:r>
            <a:endParaRPr lang="en-US" altLang="ja-JP" sz="2400" dirty="0" smtClean="0"/>
          </a:p>
          <a:p>
            <a:pPr lvl="1"/>
            <a:r>
              <a:rPr lang="ja-JP" altLang="en-US" sz="2000" dirty="0"/>
              <a:t>クォーク・</a:t>
            </a:r>
            <a:r>
              <a:rPr lang="ja-JP" altLang="en-US" sz="2000" dirty="0" smtClean="0"/>
              <a:t>ハドロン混合相</a:t>
            </a:r>
            <a:endParaRPr lang="en-US" altLang="ja-JP" sz="2000" dirty="0" smtClean="0"/>
          </a:p>
          <a:p>
            <a:pPr lvl="1"/>
            <a:r>
              <a:rPr lang="ja-JP" altLang="en-US" sz="2000" dirty="0" smtClean="0"/>
              <a:t>本モデルでは最高密度でも混合相</a:t>
            </a:r>
            <a:endParaRPr lang="en-US" altLang="ja-JP" sz="2000" dirty="0"/>
          </a:p>
        </p:txBody>
      </p:sp>
      <p:grpSp>
        <p:nvGrpSpPr>
          <p:cNvPr id="31" name="グループ化 9"/>
          <p:cNvGrpSpPr/>
          <p:nvPr/>
        </p:nvGrpSpPr>
        <p:grpSpPr>
          <a:xfrm>
            <a:off x="4572771" y="1675801"/>
            <a:ext cx="4286426" cy="1380931"/>
            <a:chOff x="176213" y="3860800"/>
            <a:chExt cx="8716962" cy="2808288"/>
          </a:xfrm>
        </p:grpSpPr>
        <p:grpSp>
          <p:nvGrpSpPr>
            <p:cNvPr id="32" name="Group 62"/>
            <p:cNvGrpSpPr>
              <a:grpSpLocks/>
            </p:cNvGrpSpPr>
            <p:nvPr/>
          </p:nvGrpSpPr>
          <p:grpSpPr bwMode="auto">
            <a:xfrm>
              <a:off x="176213" y="4364038"/>
              <a:ext cx="2667001" cy="2305050"/>
              <a:chOff x="111" y="346"/>
              <a:chExt cx="1680" cy="1452"/>
            </a:xfrm>
          </p:grpSpPr>
          <p:sp>
            <p:nvSpPr>
              <p:cNvPr id="98" name="Rectangle 7"/>
              <p:cNvSpPr>
                <a:spLocks noChangeArrowheads="1"/>
              </p:cNvSpPr>
              <p:nvPr/>
            </p:nvSpPr>
            <p:spPr bwMode="auto">
              <a:xfrm>
                <a:off x="158" y="346"/>
                <a:ext cx="1633" cy="145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ja-JP" altLang="ja-JP" sz="9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99" name="Line 5"/>
              <p:cNvSpPr>
                <a:spLocks noChangeShapeType="1"/>
              </p:cNvSpPr>
              <p:nvPr/>
            </p:nvSpPr>
            <p:spPr bwMode="auto">
              <a:xfrm flipV="1">
                <a:off x="385" y="573"/>
                <a:ext cx="0" cy="113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lg"/>
              </a:ln>
              <a:effectLst/>
            </p:spPr>
            <p:txBody>
              <a:bodyPr/>
              <a:lstStyle/>
              <a:p>
                <a:endParaRPr lang="ja-JP" altLang="en-US" sz="9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00" name="Line 6"/>
              <p:cNvSpPr>
                <a:spLocks noChangeShapeType="1"/>
              </p:cNvSpPr>
              <p:nvPr/>
            </p:nvSpPr>
            <p:spPr bwMode="auto">
              <a:xfrm flipV="1">
                <a:off x="385" y="1707"/>
                <a:ext cx="136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none" w="med" len="lg"/>
              </a:ln>
              <a:effectLst/>
            </p:spPr>
            <p:txBody>
              <a:bodyPr/>
              <a:lstStyle/>
              <a:p>
                <a:endParaRPr lang="ja-JP" altLang="en-US" sz="9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01" name="Text Box 8"/>
              <p:cNvSpPr txBox="1">
                <a:spLocks noChangeArrowheads="1"/>
              </p:cNvSpPr>
              <p:nvPr/>
            </p:nvSpPr>
            <p:spPr bwMode="auto">
              <a:xfrm>
                <a:off x="521" y="391"/>
                <a:ext cx="1088" cy="2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ja-JP" sz="800" dirty="0">
                    <a:solidFill>
                      <a:srgbClr val="FF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R</a:t>
                </a:r>
                <a:r>
                  <a:rPr lang="en-US" altLang="ja-JP" sz="8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       </a:t>
                </a:r>
                <a:r>
                  <a:rPr lang="en-US" altLang="ja-JP" sz="800" dirty="0">
                    <a:solidFill>
                      <a:srgbClr val="00FF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G        </a:t>
                </a:r>
                <a:r>
                  <a:rPr lang="en-US" altLang="ja-JP" sz="800" dirty="0">
                    <a:solidFill>
                      <a:srgbClr val="0000F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B</a:t>
                </a:r>
              </a:p>
            </p:txBody>
          </p:sp>
          <p:sp>
            <p:nvSpPr>
              <p:cNvPr id="102" name="Line 9"/>
              <p:cNvSpPr>
                <a:spLocks noChangeShapeType="1"/>
              </p:cNvSpPr>
              <p:nvPr/>
            </p:nvSpPr>
            <p:spPr bwMode="auto">
              <a:xfrm>
                <a:off x="521" y="845"/>
                <a:ext cx="227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 sz="9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03" name="Line 10"/>
              <p:cNvSpPr>
                <a:spLocks noChangeShapeType="1"/>
              </p:cNvSpPr>
              <p:nvPr/>
            </p:nvSpPr>
            <p:spPr bwMode="auto">
              <a:xfrm>
                <a:off x="929" y="845"/>
                <a:ext cx="227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 sz="9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04" name="Line 11"/>
              <p:cNvSpPr>
                <a:spLocks noChangeShapeType="1"/>
              </p:cNvSpPr>
              <p:nvPr/>
            </p:nvSpPr>
            <p:spPr bwMode="auto">
              <a:xfrm>
                <a:off x="1337" y="845"/>
                <a:ext cx="227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 sz="9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05" name="Line 12"/>
              <p:cNvSpPr>
                <a:spLocks noChangeShapeType="1"/>
              </p:cNvSpPr>
              <p:nvPr/>
            </p:nvSpPr>
            <p:spPr bwMode="auto">
              <a:xfrm>
                <a:off x="521" y="1208"/>
                <a:ext cx="227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 sz="9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06" name="Line 13"/>
              <p:cNvSpPr>
                <a:spLocks noChangeShapeType="1"/>
              </p:cNvSpPr>
              <p:nvPr/>
            </p:nvSpPr>
            <p:spPr bwMode="auto">
              <a:xfrm>
                <a:off x="929" y="1208"/>
                <a:ext cx="227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 sz="9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07" name="Line 14"/>
              <p:cNvSpPr>
                <a:spLocks noChangeShapeType="1"/>
              </p:cNvSpPr>
              <p:nvPr/>
            </p:nvSpPr>
            <p:spPr bwMode="auto">
              <a:xfrm>
                <a:off x="1337" y="1208"/>
                <a:ext cx="227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 sz="9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08" name="Line 15"/>
              <p:cNvSpPr>
                <a:spLocks noChangeShapeType="1"/>
              </p:cNvSpPr>
              <p:nvPr/>
            </p:nvSpPr>
            <p:spPr bwMode="auto">
              <a:xfrm>
                <a:off x="521" y="1571"/>
                <a:ext cx="227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 sz="9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09" name="Line 16"/>
              <p:cNvSpPr>
                <a:spLocks noChangeShapeType="1"/>
              </p:cNvSpPr>
              <p:nvPr/>
            </p:nvSpPr>
            <p:spPr bwMode="auto">
              <a:xfrm>
                <a:off x="929" y="1571"/>
                <a:ext cx="227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 sz="9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10" name="Line 17"/>
              <p:cNvSpPr>
                <a:spLocks noChangeShapeType="1"/>
              </p:cNvSpPr>
              <p:nvPr/>
            </p:nvSpPr>
            <p:spPr bwMode="auto">
              <a:xfrm>
                <a:off x="1337" y="1571"/>
                <a:ext cx="227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 sz="9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11" name="Text Box 19"/>
              <p:cNvSpPr txBox="1">
                <a:spLocks noChangeArrowheads="1"/>
              </p:cNvSpPr>
              <p:nvPr/>
            </p:nvSpPr>
            <p:spPr bwMode="auto">
              <a:xfrm>
                <a:off x="111" y="391"/>
                <a:ext cx="366" cy="2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ja-JP" sz="800" i="1" dirty="0">
                    <a:solidFill>
                      <a:srgbClr val="0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p</a:t>
                </a:r>
                <a:r>
                  <a:rPr lang="en-US" altLang="ja-JP" sz="800" baseline="-25000" dirty="0">
                    <a:solidFill>
                      <a:srgbClr val="0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F</a:t>
                </a:r>
              </a:p>
            </p:txBody>
          </p:sp>
          <p:sp>
            <p:nvSpPr>
              <p:cNvPr id="112" name="Text Box 20"/>
              <p:cNvSpPr txBox="1">
                <a:spLocks noChangeArrowheads="1"/>
              </p:cNvSpPr>
              <p:nvPr/>
            </p:nvSpPr>
            <p:spPr bwMode="auto">
              <a:xfrm>
                <a:off x="1609" y="1480"/>
                <a:ext cx="136" cy="2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ja-JP" sz="800">
                    <a:solidFill>
                      <a:srgbClr val="0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s</a:t>
                </a:r>
                <a:endParaRPr lang="en-US" altLang="ja-JP" sz="800" baseline="-25000">
                  <a:solidFill>
                    <a:srgbClr val="00000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13" name="Text Box 21"/>
              <p:cNvSpPr txBox="1">
                <a:spLocks noChangeArrowheads="1"/>
              </p:cNvSpPr>
              <p:nvPr/>
            </p:nvSpPr>
            <p:spPr bwMode="auto">
              <a:xfrm>
                <a:off x="1609" y="1072"/>
                <a:ext cx="136" cy="2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ja-JP" sz="800">
                    <a:solidFill>
                      <a:srgbClr val="0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u</a:t>
                </a:r>
                <a:endParaRPr lang="en-US" altLang="ja-JP" sz="800" baseline="-25000">
                  <a:solidFill>
                    <a:srgbClr val="00000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14" name="Text Box 22"/>
              <p:cNvSpPr txBox="1">
                <a:spLocks noChangeArrowheads="1"/>
              </p:cNvSpPr>
              <p:nvPr/>
            </p:nvSpPr>
            <p:spPr bwMode="auto">
              <a:xfrm>
                <a:off x="1609" y="709"/>
                <a:ext cx="136" cy="2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ja-JP" sz="800">
                    <a:solidFill>
                      <a:srgbClr val="0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d</a:t>
                </a:r>
                <a:endParaRPr lang="en-US" altLang="ja-JP" sz="800" baseline="-25000">
                  <a:solidFill>
                    <a:srgbClr val="00000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33" name="Group 61"/>
            <p:cNvGrpSpPr>
              <a:grpSpLocks/>
            </p:cNvGrpSpPr>
            <p:nvPr/>
          </p:nvGrpSpPr>
          <p:grpSpPr bwMode="auto">
            <a:xfrm>
              <a:off x="3181350" y="4364038"/>
              <a:ext cx="2687638" cy="2305050"/>
              <a:chOff x="280" y="2114"/>
              <a:chExt cx="1693" cy="1452"/>
            </a:xfrm>
          </p:grpSpPr>
          <p:sp>
            <p:nvSpPr>
              <p:cNvPr id="56" name="Rectangle 23"/>
              <p:cNvSpPr>
                <a:spLocks noChangeArrowheads="1"/>
              </p:cNvSpPr>
              <p:nvPr/>
            </p:nvSpPr>
            <p:spPr bwMode="auto">
              <a:xfrm>
                <a:off x="340" y="2114"/>
                <a:ext cx="1633" cy="145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ja-JP" altLang="ja-JP" sz="9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57" name="Line 24"/>
              <p:cNvSpPr>
                <a:spLocks noChangeShapeType="1"/>
              </p:cNvSpPr>
              <p:nvPr/>
            </p:nvSpPr>
            <p:spPr bwMode="auto">
              <a:xfrm flipV="1">
                <a:off x="567" y="2341"/>
                <a:ext cx="0" cy="113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lg"/>
              </a:ln>
              <a:effectLst/>
            </p:spPr>
            <p:txBody>
              <a:bodyPr/>
              <a:lstStyle/>
              <a:p>
                <a:endParaRPr lang="ja-JP" altLang="en-US" sz="9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58" name="Line 25"/>
              <p:cNvSpPr>
                <a:spLocks noChangeShapeType="1"/>
              </p:cNvSpPr>
              <p:nvPr/>
            </p:nvSpPr>
            <p:spPr bwMode="auto">
              <a:xfrm flipV="1">
                <a:off x="567" y="3475"/>
                <a:ext cx="136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none" w="med" len="lg"/>
              </a:ln>
              <a:effectLst/>
            </p:spPr>
            <p:txBody>
              <a:bodyPr/>
              <a:lstStyle/>
              <a:p>
                <a:endParaRPr lang="ja-JP" altLang="en-US" sz="9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59" name="Text Box 26"/>
              <p:cNvSpPr txBox="1">
                <a:spLocks noChangeArrowheads="1"/>
              </p:cNvSpPr>
              <p:nvPr/>
            </p:nvSpPr>
            <p:spPr bwMode="auto">
              <a:xfrm>
                <a:off x="703" y="2159"/>
                <a:ext cx="1209" cy="2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ja-JP" sz="800" dirty="0">
                    <a:solidFill>
                      <a:srgbClr val="FF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R</a:t>
                </a:r>
                <a:r>
                  <a:rPr lang="en-US" altLang="ja-JP" sz="8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       </a:t>
                </a:r>
                <a:r>
                  <a:rPr lang="en-US" altLang="ja-JP" sz="800" dirty="0">
                    <a:solidFill>
                      <a:srgbClr val="00FF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G        </a:t>
                </a:r>
                <a:r>
                  <a:rPr lang="en-US" altLang="ja-JP" sz="800" dirty="0">
                    <a:solidFill>
                      <a:srgbClr val="0000F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B</a:t>
                </a:r>
              </a:p>
            </p:txBody>
          </p:sp>
          <p:sp>
            <p:nvSpPr>
              <p:cNvPr id="60" name="Line 27"/>
              <p:cNvSpPr>
                <a:spLocks noChangeShapeType="1"/>
              </p:cNvSpPr>
              <p:nvPr/>
            </p:nvSpPr>
            <p:spPr bwMode="auto">
              <a:xfrm>
                <a:off x="703" y="2613"/>
                <a:ext cx="227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 sz="9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61" name="Line 28"/>
              <p:cNvSpPr>
                <a:spLocks noChangeShapeType="1"/>
              </p:cNvSpPr>
              <p:nvPr/>
            </p:nvSpPr>
            <p:spPr bwMode="auto">
              <a:xfrm>
                <a:off x="1111" y="2750"/>
                <a:ext cx="227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 sz="9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62" name="Line 29"/>
              <p:cNvSpPr>
                <a:spLocks noChangeShapeType="1"/>
              </p:cNvSpPr>
              <p:nvPr/>
            </p:nvSpPr>
            <p:spPr bwMode="auto">
              <a:xfrm>
                <a:off x="1519" y="2750"/>
                <a:ext cx="227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 sz="9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63" name="Line 30"/>
              <p:cNvSpPr>
                <a:spLocks noChangeShapeType="1"/>
              </p:cNvSpPr>
              <p:nvPr/>
            </p:nvSpPr>
            <p:spPr bwMode="auto">
              <a:xfrm>
                <a:off x="703" y="2976"/>
                <a:ext cx="227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 sz="9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64" name="Line 31"/>
              <p:cNvSpPr>
                <a:spLocks noChangeShapeType="1"/>
              </p:cNvSpPr>
              <p:nvPr/>
            </p:nvSpPr>
            <p:spPr bwMode="auto">
              <a:xfrm>
                <a:off x="1111" y="2840"/>
                <a:ext cx="227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 sz="9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65" name="Line 32"/>
              <p:cNvSpPr>
                <a:spLocks noChangeShapeType="1"/>
              </p:cNvSpPr>
              <p:nvPr/>
            </p:nvSpPr>
            <p:spPr bwMode="auto">
              <a:xfrm>
                <a:off x="1519" y="2840"/>
                <a:ext cx="227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 sz="9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66" name="Line 33"/>
              <p:cNvSpPr>
                <a:spLocks noChangeShapeType="1"/>
              </p:cNvSpPr>
              <p:nvPr/>
            </p:nvSpPr>
            <p:spPr bwMode="auto">
              <a:xfrm>
                <a:off x="703" y="3339"/>
                <a:ext cx="227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 sz="9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91" name="Line 34"/>
              <p:cNvSpPr>
                <a:spLocks noChangeShapeType="1"/>
              </p:cNvSpPr>
              <p:nvPr/>
            </p:nvSpPr>
            <p:spPr bwMode="auto">
              <a:xfrm>
                <a:off x="1111" y="3339"/>
                <a:ext cx="227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 sz="9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92" name="Line 35"/>
              <p:cNvSpPr>
                <a:spLocks noChangeShapeType="1"/>
              </p:cNvSpPr>
              <p:nvPr/>
            </p:nvSpPr>
            <p:spPr bwMode="auto">
              <a:xfrm>
                <a:off x="1519" y="3339"/>
                <a:ext cx="227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 sz="9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93" name="Text Box 36"/>
              <p:cNvSpPr txBox="1">
                <a:spLocks noChangeArrowheads="1"/>
              </p:cNvSpPr>
              <p:nvPr/>
            </p:nvSpPr>
            <p:spPr bwMode="auto">
              <a:xfrm>
                <a:off x="280" y="2159"/>
                <a:ext cx="395" cy="2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ja-JP" sz="800" i="1" dirty="0">
                    <a:solidFill>
                      <a:srgbClr val="0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p</a:t>
                </a:r>
                <a:r>
                  <a:rPr lang="en-US" altLang="ja-JP" sz="800" baseline="-25000" dirty="0">
                    <a:solidFill>
                      <a:srgbClr val="0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F</a:t>
                </a:r>
              </a:p>
            </p:txBody>
          </p:sp>
          <p:sp>
            <p:nvSpPr>
              <p:cNvPr id="94" name="Text Box 37"/>
              <p:cNvSpPr txBox="1">
                <a:spLocks noChangeArrowheads="1"/>
              </p:cNvSpPr>
              <p:nvPr/>
            </p:nvSpPr>
            <p:spPr bwMode="auto">
              <a:xfrm>
                <a:off x="1791" y="3248"/>
                <a:ext cx="136" cy="2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ja-JP" sz="800">
                    <a:solidFill>
                      <a:srgbClr val="0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s</a:t>
                </a:r>
                <a:endParaRPr lang="en-US" altLang="ja-JP" sz="800" baseline="-25000">
                  <a:solidFill>
                    <a:srgbClr val="00000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95" name="Text Box 38"/>
              <p:cNvSpPr txBox="1">
                <a:spLocks noChangeArrowheads="1"/>
              </p:cNvSpPr>
              <p:nvPr/>
            </p:nvSpPr>
            <p:spPr bwMode="auto">
              <a:xfrm>
                <a:off x="1791" y="2840"/>
                <a:ext cx="136" cy="2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ja-JP" sz="800">
                    <a:solidFill>
                      <a:srgbClr val="0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u</a:t>
                </a:r>
                <a:endParaRPr lang="en-US" altLang="ja-JP" sz="800" baseline="-25000">
                  <a:solidFill>
                    <a:srgbClr val="00000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96" name="Text Box 39"/>
              <p:cNvSpPr txBox="1">
                <a:spLocks noChangeArrowheads="1"/>
              </p:cNvSpPr>
              <p:nvPr/>
            </p:nvSpPr>
            <p:spPr bwMode="auto">
              <a:xfrm>
                <a:off x="1791" y="2477"/>
                <a:ext cx="136" cy="2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ja-JP" sz="800">
                    <a:solidFill>
                      <a:srgbClr val="0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d</a:t>
                </a:r>
                <a:endParaRPr lang="en-US" altLang="ja-JP" sz="800" baseline="-25000">
                  <a:solidFill>
                    <a:srgbClr val="00000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97" name="AutoShape 41"/>
              <p:cNvSpPr>
                <a:spLocks noChangeArrowheads="1"/>
              </p:cNvSpPr>
              <p:nvPr/>
            </p:nvSpPr>
            <p:spPr bwMode="auto">
              <a:xfrm>
                <a:off x="1066" y="2704"/>
                <a:ext cx="725" cy="182"/>
              </a:xfrm>
              <a:prstGeom prst="roundRect">
                <a:avLst>
                  <a:gd name="adj" fmla="val 16667"/>
                </a:avLst>
              </a:prstGeom>
              <a:solidFill>
                <a:schemeClr val="accent1">
                  <a:alpha val="25000"/>
                </a:schemeClr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 sz="9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34" name="Group 60"/>
            <p:cNvGrpSpPr>
              <a:grpSpLocks/>
            </p:cNvGrpSpPr>
            <p:nvPr/>
          </p:nvGrpSpPr>
          <p:grpSpPr bwMode="auto">
            <a:xfrm>
              <a:off x="6132513" y="4364038"/>
              <a:ext cx="2760662" cy="2305050"/>
              <a:chOff x="3863" y="2250"/>
              <a:chExt cx="1739" cy="1452"/>
            </a:xfrm>
          </p:grpSpPr>
          <p:sp>
            <p:nvSpPr>
              <p:cNvPr id="38" name="Rectangle 42"/>
              <p:cNvSpPr>
                <a:spLocks noChangeArrowheads="1"/>
              </p:cNvSpPr>
              <p:nvPr/>
            </p:nvSpPr>
            <p:spPr bwMode="auto">
              <a:xfrm>
                <a:off x="3969" y="2250"/>
                <a:ext cx="1633" cy="145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ja-JP" altLang="ja-JP" sz="9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9" name="Line 43"/>
              <p:cNvSpPr>
                <a:spLocks noChangeShapeType="1"/>
              </p:cNvSpPr>
              <p:nvPr/>
            </p:nvSpPr>
            <p:spPr bwMode="auto">
              <a:xfrm flipV="1">
                <a:off x="4196" y="2477"/>
                <a:ext cx="0" cy="113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lg"/>
              </a:ln>
              <a:effectLst/>
            </p:spPr>
            <p:txBody>
              <a:bodyPr/>
              <a:lstStyle/>
              <a:p>
                <a:endParaRPr lang="ja-JP" altLang="en-US" sz="9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0" name="Line 44"/>
              <p:cNvSpPr>
                <a:spLocks noChangeShapeType="1"/>
              </p:cNvSpPr>
              <p:nvPr/>
            </p:nvSpPr>
            <p:spPr bwMode="auto">
              <a:xfrm flipV="1">
                <a:off x="4196" y="3611"/>
                <a:ext cx="136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none" w="med" len="lg"/>
              </a:ln>
              <a:effectLst/>
            </p:spPr>
            <p:txBody>
              <a:bodyPr/>
              <a:lstStyle/>
              <a:p>
                <a:endParaRPr lang="ja-JP" altLang="en-US" sz="9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1" name="Text Box 45"/>
              <p:cNvSpPr txBox="1">
                <a:spLocks noChangeArrowheads="1"/>
              </p:cNvSpPr>
              <p:nvPr/>
            </p:nvSpPr>
            <p:spPr bwMode="auto">
              <a:xfrm>
                <a:off x="4332" y="2295"/>
                <a:ext cx="1088" cy="2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ja-JP" sz="800" dirty="0">
                    <a:solidFill>
                      <a:srgbClr val="FF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R</a:t>
                </a:r>
                <a:r>
                  <a:rPr lang="en-US" altLang="ja-JP" sz="8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       </a:t>
                </a:r>
                <a:r>
                  <a:rPr lang="en-US" altLang="ja-JP" sz="800" dirty="0">
                    <a:solidFill>
                      <a:srgbClr val="00FF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G        </a:t>
                </a:r>
                <a:r>
                  <a:rPr lang="en-US" altLang="ja-JP" sz="800" dirty="0">
                    <a:solidFill>
                      <a:srgbClr val="0000F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B</a:t>
                </a:r>
              </a:p>
            </p:txBody>
          </p:sp>
          <p:sp>
            <p:nvSpPr>
              <p:cNvPr id="42" name="Line 46"/>
              <p:cNvSpPr>
                <a:spLocks noChangeShapeType="1"/>
              </p:cNvSpPr>
              <p:nvPr/>
            </p:nvSpPr>
            <p:spPr bwMode="auto">
              <a:xfrm>
                <a:off x="4332" y="2977"/>
                <a:ext cx="227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 sz="9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3" name="Line 47"/>
              <p:cNvSpPr>
                <a:spLocks noChangeShapeType="1"/>
              </p:cNvSpPr>
              <p:nvPr/>
            </p:nvSpPr>
            <p:spPr bwMode="auto">
              <a:xfrm>
                <a:off x="4740" y="2977"/>
                <a:ext cx="227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 sz="9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4" name="Line 48"/>
              <p:cNvSpPr>
                <a:spLocks noChangeShapeType="1"/>
              </p:cNvSpPr>
              <p:nvPr/>
            </p:nvSpPr>
            <p:spPr bwMode="auto">
              <a:xfrm>
                <a:off x="5148" y="2977"/>
                <a:ext cx="227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 sz="9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5" name="Line 49"/>
              <p:cNvSpPr>
                <a:spLocks noChangeShapeType="1"/>
              </p:cNvSpPr>
              <p:nvPr/>
            </p:nvSpPr>
            <p:spPr bwMode="auto">
              <a:xfrm>
                <a:off x="4332" y="3067"/>
                <a:ext cx="227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 sz="9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6" name="Line 50"/>
              <p:cNvSpPr>
                <a:spLocks noChangeShapeType="1"/>
              </p:cNvSpPr>
              <p:nvPr/>
            </p:nvSpPr>
            <p:spPr bwMode="auto">
              <a:xfrm>
                <a:off x="4740" y="3067"/>
                <a:ext cx="227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 sz="9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7" name="Line 51"/>
              <p:cNvSpPr>
                <a:spLocks noChangeShapeType="1"/>
              </p:cNvSpPr>
              <p:nvPr/>
            </p:nvSpPr>
            <p:spPr bwMode="auto">
              <a:xfrm>
                <a:off x="5148" y="3067"/>
                <a:ext cx="227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 sz="9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8" name="Line 52"/>
              <p:cNvSpPr>
                <a:spLocks noChangeShapeType="1"/>
              </p:cNvSpPr>
              <p:nvPr/>
            </p:nvSpPr>
            <p:spPr bwMode="auto">
              <a:xfrm>
                <a:off x="4332" y="3158"/>
                <a:ext cx="227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 sz="9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9" name="Line 53"/>
              <p:cNvSpPr>
                <a:spLocks noChangeShapeType="1"/>
              </p:cNvSpPr>
              <p:nvPr/>
            </p:nvSpPr>
            <p:spPr bwMode="auto">
              <a:xfrm>
                <a:off x="4740" y="3158"/>
                <a:ext cx="227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 sz="9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50" name="Line 54"/>
              <p:cNvSpPr>
                <a:spLocks noChangeShapeType="1"/>
              </p:cNvSpPr>
              <p:nvPr/>
            </p:nvSpPr>
            <p:spPr bwMode="auto">
              <a:xfrm>
                <a:off x="5148" y="3158"/>
                <a:ext cx="227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 sz="9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51" name="Text Box 55"/>
              <p:cNvSpPr txBox="1">
                <a:spLocks noChangeArrowheads="1"/>
              </p:cNvSpPr>
              <p:nvPr/>
            </p:nvSpPr>
            <p:spPr bwMode="auto">
              <a:xfrm>
                <a:off x="3863" y="2295"/>
                <a:ext cx="443" cy="2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ja-JP" sz="800" i="1" dirty="0">
                    <a:solidFill>
                      <a:srgbClr val="0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p</a:t>
                </a:r>
                <a:r>
                  <a:rPr lang="en-US" altLang="ja-JP" sz="800" baseline="-25000" dirty="0">
                    <a:solidFill>
                      <a:srgbClr val="0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F</a:t>
                </a:r>
              </a:p>
            </p:txBody>
          </p:sp>
          <p:sp>
            <p:nvSpPr>
              <p:cNvPr id="52" name="Text Box 56"/>
              <p:cNvSpPr txBox="1">
                <a:spLocks noChangeArrowheads="1"/>
              </p:cNvSpPr>
              <p:nvPr/>
            </p:nvSpPr>
            <p:spPr bwMode="auto">
              <a:xfrm>
                <a:off x="5420" y="3011"/>
                <a:ext cx="136" cy="2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ja-JP" sz="800" dirty="0">
                    <a:solidFill>
                      <a:srgbClr val="0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s</a:t>
                </a:r>
                <a:endParaRPr lang="en-US" altLang="ja-JP" sz="800" baseline="-25000" dirty="0">
                  <a:solidFill>
                    <a:srgbClr val="00000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53" name="Text Box 57"/>
              <p:cNvSpPr txBox="1">
                <a:spLocks noChangeArrowheads="1"/>
              </p:cNvSpPr>
              <p:nvPr/>
            </p:nvSpPr>
            <p:spPr bwMode="auto">
              <a:xfrm>
                <a:off x="5420" y="2927"/>
                <a:ext cx="136" cy="2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ja-JP" sz="800" dirty="0">
                    <a:solidFill>
                      <a:srgbClr val="0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u</a:t>
                </a:r>
                <a:endParaRPr lang="en-US" altLang="ja-JP" sz="800" baseline="-25000" dirty="0">
                  <a:solidFill>
                    <a:srgbClr val="00000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54" name="Text Box 58"/>
              <p:cNvSpPr txBox="1">
                <a:spLocks noChangeArrowheads="1"/>
              </p:cNvSpPr>
              <p:nvPr/>
            </p:nvSpPr>
            <p:spPr bwMode="auto">
              <a:xfrm>
                <a:off x="5420" y="2831"/>
                <a:ext cx="136" cy="2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ja-JP" sz="800" dirty="0">
                    <a:solidFill>
                      <a:srgbClr val="0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d</a:t>
                </a:r>
                <a:endParaRPr lang="en-US" altLang="ja-JP" sz="800" baseline="-25000" dirty="0">
                  <a:solidFill>
                    <a:srgbClr val="00000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55" name="AutoShape 59"/>
              <p:cNvSpPr>
                <a:spLocks noChangeArrowheads="1"/>
              </p:cNvSpPr>
              <p:nvPr/>
            </p:nvSpPr>
            <p:spPr bwMode="auto">
              <a:xfrm>
                <a:off x="4286" y="2931"/>
                <a:ext cx="1134" cy="272"/>
              </a:xfrm>
              <a:prstGeom prst="roundRect">
                <a:avLst>
                  <a:gd name="adj" fmla="val 16667"/>
                </a:avLst>
              </a:prstGeom>
              <a:solidFill>
                <a:schemeClr val="accent1">
                  <a:alpha val="25000"/>
                </a:schemeClr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 sz="9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35" name="Text Box 63"/>
            <p:cNvSpPr txBox="1">
              <a:spLocks noChangeArrowheads="1"/>
            </p:cNvSpPr>
            <p:nvPr/>
          </p:nvSpPr>
          <p:spPr bwMode="auto">
            <a:xfrm>
              <a:off x="900113" y="3860800"/>
              <a:ext cx="1944688" cy="469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900">
                  <a:latin typeface="Segoe UI" panose="020B0502040204020203" pitchFamily="34" charset="0"/>
                  <a:cs typeface="Segoe UI" panose="020B0502040204020203" pitchFamily="34" charset="0"/>
                </a:rPr>
                <a:t>Unpaired</a:t>
              </a:r>
            </a:p>
          </p:txBody>
        </p:sp>
        <p:sp>
          <p:nvSpPr>
            <p:cNvPr id="36" name="Text Box 82"/>
            <p:cNvSpPr txBox="1">
              <a:spLocks noChangeArrowheads="1"/>
            </p:cNvSpPr>
            <p:nvPr/>
          </p:nvSpPr>
          <p:spPr bwMode="auto">
            <a:xfrm>
              <a:off x="3851276" y="3860800"/>
              <a:ext cx="1944688" cy="469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900">
                  <a:latin typeface="Segoe UI" panose="020B0502040204020203" pitchFamily="34" charset="0"/>
                  <a:cs typeface="Segoe UI" panose="020B0502040204020203" pitchFamily="34" charset="0"/>
                </a:rPr>
                <a:t>2SC Pairing</a:t>
              </a:r>
            </a:p>
          </p:txBody>
        </p:sp>
        <p:sp>
          <p:nvSpPr>
            <p:cNvPr id="37" name="Text Box 83"/>
            <p:cNvSpPr txBox="1">
              <a:spLocks noChangeArrowheads="1"/>
            </p:cNvSpPr>
            <p:nvPr/>
          </p:nvSpPr>
          <p:spPr bwMode="auto">
            <a:xfrm>
              <a:off x="6659563" y="3860800"/>
              <a:ext cx="1944688" cy="469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900">
                  <a:latin typeface="Segoe UI" panose="020B0502040204020203" pitchFamily="34" charset="0"/>
                  <a:cs typeface="Segoe UI" panose="020B0502040204020203" pitchFamily="34" charset="0"/>
                </a:rPr>
                <a:t>CFL Pairing</a:t>
              </a:r>
            </a:p>
          </p:txBody>
        </p:sp>
      </p:grpSp>
      <p:pic>
        <p:nvPicPr>
          <p:cNvPr id="68" name="コンテンツ プレースホルダ 27" descr="MPFRAC-JPS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0031" y="3355731"/>
            <a:ext cx="3565525" cy="3470635"/>
          </a:xfrm>
          <a:prstGeom prst="rect">
            <a:avLst/>
          </a:prstGeom>
          <a:solidFill>
            <a:schemeClr val="tx1"/>
          </a:solidFill>
        </p:spPr>
      </p:pic>
      <p:grpSp>
        <p:nvGrpSpPr>
          <p:cNvPr id="69" name="グループ化 68"/>
          <p:cNvGrpSpPr/>
          <p:nvPr/>
        </p:nvGrpSpPr>
        <p:grpSpPr>
          <a:xfrm>
            <a:off x="5451573" y="3717931"/>
            <a:ext cx="3355433" cy="2609709"/>
            <a:chOff x="5220072" y="2420888"/>
            <a:chExt cx="3355433" cy="2609709"/>
          </a:xfrm>
        </p:grpSpPr>
        <p:sp>
          <p:nvSpPr>
            <p:cNvPr id="70" name="直方体 69"/>
            <p:cNvSpPr/>
            <p:nvPr/>
          </p:nvSpPr>
          <p:spPr>
            <a:xfrm>
              <a:off x="5220072" y="2420888"/>
              <a:ext cx="571504" cy="527542"/>
            </a:xfrm>
            <a:prstGeom prst="cube">
              <a:avLst/>
            </a:prstGeom>
            <a:gradFill rotWithShape="1">
              <a:gsLst>
                <a:gs pos="0">
                  <a:srgbClr val="4BACC6">
                    <a:shade val="51000"/>
                    <a:satMod val="130000"/>
                    <a:alpha val="50000"/>
                  </a:srgbClr>
                </a:gs>
                <a:gs pos="80000">
                  <a:srgbClr val="4BACC6">
                    <a:shade val="93000"/>
                    <a:satMod val="130000"/>
                  </a:srgbClr>
                </a:gs>
                <a:gs pos="100000">
                  <a:srgbClr val="4BACC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grpSp>
          <p:nvGrpSpPr>
            <p:cNvPr id="71" name="グループ化 23"/>
            <p:cNvGrpSpPr/>
            <p:nvPr/>
          </p:nvGrpSpPr>
          <p:grpSpPr>
            <a:xfrm>
              <a:off x="6444208" y="4221088"/>
              <a:ext cx="571504" cy="527542"/>
              <a:chOff x="4286248" y="1857364"/>
              <a:chExt cx="928694" cy="857256"/>
            </a:xfrm>
          </p:grpSpPr>
          <p:sp>
            <p:nvSpPr>
              <p:cNvPr id="88" name="直方体 87"/>
              <p:cNvSpPr/>
              <p:nvPr/>
            </p:nvSpPr>
            <p:spPr>
              <a:xfrm>
                <a:off x="4714876" y="1857364"/>
                <a:ext cx="428628" cy="850910"/>
              </a:xfrm>
              <a:prstGeom prst="cube">
                <a:avLst>
                  <a:gd name="adj" fmla="val 78032"/>
                </a:avLst>
              </a:prstGeom>
              <a:gradFill rotWithShape="1">
                <a:gsLst>
                  <a:gs pos="0">
                    <a:srgbClr val="C0504D">
                      <a:shade val="51000"/>
                      <a:satMod val="130000"/>
                    </a:srgbClr>
                  </a:gs>
                  <a:gs pos="81000">
                    <a:srgbClr val="C0504D">
                      <a:shade val="93000"/>
                      <a:satMod val="130000"/>
                    </a:srgbClr>
                  </a:gs>
                  <a:gs pos="99000">
                    <a:srgbClr val="C0504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89" name="直方体 88"/>
              <p:cNvSpPr/>
              <p:nvPr/>
            </p:nvSpPr>
            <p:spPr>
              <a:xfrm>
                <a:off x="4357686" y="1857364"/>
                <a:ext cx="428628" cy="850910"/>
              </a:xfrm>
              <a:prstGeom prst="cube">
                <a:avLst>
                  <a:gd name="adj" fmla="val 78032"/>
                </a:avLst>
              </a:prstGeom>
              <a:gradFill rotWithShape="1">
                <a:gsLst>
                  <a:gs pos="0">
                    <a:srgbClr val="C0504D">
                      <a:shade val="51000"/>
                      <a:satMod val="130000"/>
                    </a:srgbClr>
                  </a:gs>
                  <a:gs pos="81000">
                    <a:srgbClr val="C0504D">
                      <a:shade val="93000"/>
                      <a:satMod val="130000"/>
                    </a:srgbClr>
                  </a:gs>
                  <a:gs pos="99000">
                    <a:srgbClr val="C0504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90" name="直方体 89"/>
              <p:cNvSpPr/>
              <p:nvPr/>
            </p:nvSpPr>
            <p:spPr>
              <a:xfrm>
                <a:off x="4286248" y="1857364"/>
                <a:ext cx="928694" cy="857256"/>
              </a:xfrm>
              <a:prstGeom prst="cube">
                <a:avLst/>
              </a:prstGeom>
              <a:gradFill rotWithShape="1">
                <a:gsLst>
                  <a:gs pos="0">
                    <a:srgbClr val="4BACC6">
                      <a:shade val="51000"/>
                      <a:satMod val="130000"/>
                      <a:alpha val="50000"/>
                    </a:srgbClr>
                  </a:gs>
                  <a:gs pos="80000">
                    <a:srgbClr val="4BACC6">
                      <a:shade val="93000"/>
                      <a:satMod val="130000"/>
                      <a:alpha val="67000"/>
                    </a:srgbClr>
                  </a:gs>
                  <a:gs pos="100000">
                    <a:srgbClr val="4BACC6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</p:grpSp>
        <p:grpSp>
          <p:nvGrpSpPr>
            <p:cNvPr id="72" name="グループ化 37"/>
            <p:cNvGrpSpPr/>
            <p:nvPr/>
          </p:nvGrpSpPr>
          <p:grpSpPr>
            <a:xfrm>
              <a:off x="7020272" y="3573016"/>
              <a:ext cx="565551" cy="522047"/>
              <a:chOff x="5357818" y="1857364"/>
              <a:chExt cx="928694" cy="857256"/>
            </a:xfrm>
          </p:grpSpPr>
          <p:sp>
            <p:nvSpPr>
              <p:cNvPr id="84" name="円柱 83"/>
              <p:cNvSpPr/>
              <p:nvPr/>
            </p:nvSpPr>
            <p:spPr>
              <a:xfrm>
                <a:off x="5786446" y="1857364"/>
                <a:ext cx="142876" cy="708034"/>
              </a:xfrm>
              <a:prstGeom prst="can">
                <a:avLst/>
              </a:prstGeom>
              <a:gradFill rotWithShape="1">
                <a:gsLst>
                  <a:gs pos="0">
                    <a:srgbClr val="4BACC6">
                      <a:shade val="51000"/>
                      <a:satMod val="130000"/>
                    </a:srgbClr>
                  </a:gs>
                  <a:gs pos="80000">
                    <a:srgbClr val="4BACC6">
                      <a:shade val="93000"/>
                      <a:satMod val="130000"/>
                    </a:srgbClr>
                  </a:gs>
                  <a:gs pos="100000">
                    <a:srgbClr val="4BACC6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85" name="円柱 84"/>
              <p:cNvSpPr/>
              <p:nvPr/>
            </p:nvSpPr>
            <p:spPr>
              <a:xfrm>
                <a:off x="5857884" y="2000241"/>
                <a:ext cx="142876" cy="708034"/>
              </a:xfrm>
              <a:prstGeom prst="can">
                <a:avLst/>
              </a:prstGeom>
              <a:gradFill rotWithShape="1">
                <a:gsLst>
                  <a:gs pos="0">
                    <a:srgbClr val="4BACC6">
                      <a:shade val="51000"/>
                      <a:satMod val="130000"/>
                    </a:srgbClr>
                  </a:gs>
                  <a:gs pos="80000">
                    <a:srgbClr val="4BACC6">
                      <a:shade val="93000"/>
                      <a:satMod val="130000"/>
                    </a:srgbClr>
                  </a:gs>
                  <a:gs pos="100000">
                    <a:srgbClr val="4BACC6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86" name="円柱 85"/>
              <p:cNvSpPr/>
              <p:nvPr/>
            </p:nvSpPr>
            <p:spPr>
              <a:xfrm>
                <a:off x="5500694" y="2000241"/>
                <a:ext cx="142876" cy="708034"/>
              </a:xfrm>
              <a:prstGeom prst="can">
                <a:avLst/>
              </a:prstGeom>
              <a:gradFill rotWithShape="1">
                <a:gsLst>
                  <a:gs pos="0">
                    <a:srgbClr val="4BACC6">
                      <a:shade val="51000"/>
                      <a:satMod val="130000"/>
                    </a:srgbClr>
                  </a:gs>
                  <a:gs pos="80000">
                    <a:srgbClr val="4BACC6">
                      <a:shade val="93000"/>
                      <a:satMod val="130000"/>
                    </a:srgbClr>
                  </a:gs>
                  <a:gs pos="100000">
                    <a:srgbClr val="4BACC6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87" name="直方体 86"/>
              <p:cNvSpPr/>
              <p:nvPr/>
            </p:nvSpPr>
            <p:spPr>
              <a:xfrm>
                <a:off x="5357818" y="1857364"/>
                <a:ext cx="928694" cy="857256"/>
              </a:xfrm>
              <a:prstGeom prst="cube">
                <a:avLst/>
              </a:prstGeom>
              <a:gradFill rotWithShape="1">
                <a:gsLst>
                  <a:gs pos="0">
                    <a:srgbClr val="C0504D">
                      <a:shade val="51000"/>
                      <a:satMod val="130000"/>
                      <a:alpha val="50000"/>
                    </a:srgbClr>
                  </a:gs>
                  <a:gs pos="80000">
                    <a:srgbClr val="C0504D">
                      <a:shade val="93000"/>
                      <a:satMod val="130000"/>
                      <a:alpha val="57000"/>
                    </a:srgbClr>
                  </a:gs>
                  <a:gs pos="100000">
                    <a:srgbClr val="C0504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</p:grpSp>
        <p:grpSp>
          <p:nvGrpSpPr>
            <p:cNvPr id="73" name="グループ化 47"/>
            <p:cNvGrpSpPr/>
            <p:nvPr/>
          </p:nvGrpSpPr>
          <p:grpSpPr>
            <a:xfrm>
              <a:off x="7380312" y="2780928"/>
              <a:ext cx="571504" cy="527542"/>
              <a:chOff x="6429388" y="1857364"/>
              <a:chExt cx="928694" cy="857256"/>
            </a:xfrm>
          </p:grpSpPr>
          <p:sp>
            <p:nvSpPr>
              <p:cNvPr id="80" name="円/楕円 79"/>
              <p:cNvSpPr/>
              <p:nvPr/>
            </p:nvSpPr>
            <p:spPr>
              <a:xfrm>
                <a:off x="6786578" y="2143116"/>
                <a:ext cx="142876" cy="142876"/>
              </a:xfrm>
              <a:prstGeom prst="ellipse">
                <a:avLst/>
              </a:prstGeom>
              <a:gradFill rotWithShape="1">
                <a:gsLst>
                  <a:gs pos="0">
                    <a:srgbClr val="4BACC6">
                      <a:shade val="51000"/>
                      <a:satMod val="130000"/>
                    </a:srgbClr>
                  </a:gs>
                  <a:gs pos="80000">
                    <a:srgbClr val="4BACC6">
                      <a:shade val="93000"/>
                      <a:satMod val="130000"/>
                    </a:srgbClr>
                  </a:gs>
                  <a:gs pos="100000">
                    <a:srgbClr val="4BACC6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81" name="円/楕円 80"/>
              <p:cNvSpPr/>
              <p:nvPr/>
            </p:nvSpPr>
            <p:spPr>
              <a:xfrm>
                <a:off x="6929454" y="2357430"/>
                <a:ext cx="142876" cy="142876"/>
              </a:xfrm>
              <a:prstGeom prst="ellipse">
                <a:avLst/>
              </a:prstGeom>
              <a:gradFill rotWithShape="1">
                <a:gsLst>
                  <a:gs pos="0">
                    <a:srgbClr val="4BACC6">
                      <a:shade val="51000"/>
                      <a:satMod val="130000"/>
                    </a:srgbClr>
                  </a:gs>
                  <a:gs pos="80000">
                    <a:srgbClr val="4BACC6">
                      <a:shade val="93000"/>
                      <a:satMod val="130000"/>
                    </a:srgbClr>
                  </a:gs>
                  <a:gs pos="100000">
                    <a:srgbClr val="4BACC6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82" name="円/楕円 81"/>
              <p:cNvSpPr/>
              <p:nvPr/>
            </p:nvSpPr>
            <p:spPr>
              <a:xfrm>
                <a:off x="6572264" y="2428868"/>
                <a:ext cx="142876" cy="142876"/>
              </a:xfrm>
              <a:prstGeom prst="ellipse">
                <a:avLst/>
              </a:prstGeom>
              <a:gradFill rotWithShape="1">
                <a:gsLst>
                  <a:gs pos="0">
                    <a:srgbClr val="4BACC6">
                      <a:shade val="51000"/>
                      <a:satMod val="130000"/>
                    </a:srgbClr>
                  </a:gs>
                  <a:gs pos="80000">
                    <a:srgbClr val="4BACC6">
                      <a:shade val="93000"/>
                      <a:satMod val="130000"/>
                    </a:srgbClr>
                  </a:gs>
                  <a:gs pos="100000">
                    <a:srgbClr val="4BACC6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83" name="直方体 82"/>
              <p:cNvSpPr/>
              <p:nvPr/>
            </p:nvSpPr>
            <p:spPr>
              <a:xfrm>
                <a:off x="6429388" y="1857364"/>
                <a:ext cx="928694" cy="857256"/>
              </a:xfrm>
              <a:prstGeom prst="cube">
                <a:avLst/>
              </a:prstGeom>
              <a:gradFill rotWithShape="1">
                <a:gsLst>
                  <a:gs pos="0">
                    <a:srgbClr val="C0504D">
                      <a:shade val="51000"/>
                      <a:satMod val="130000"/>
                      <a:alpha val="50000"/>
                    </a:srgbClr>
                  </a:gs>
                  <a:gs pos="80000">
                    <a:srgbClr val="C0504D">
                      <a:shade val="93000"/>
                      <a:satMod val="130000"/>
                      <a:alpha val="73000"/>
                    </a:srgbClr>
                  </a:gs>
                  <a:gs pos="100000">
                    <a:srgbClr val="C0504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</p:grpSp>
        <p:sp>
          <p:nvSpPr>
            <p:cNvPr id="74" name="直方体 73"/>
            <p:cNvSpPr/>
            <p:nvPr/>
          </p:nvSpPr>
          <p:spPr>
            <a:xfrm>
              <a:off x="7956376" y="3933056"/>
              <a:ext cx="619129" cy="571504"/>
            </a:xfrm>
            <a:prstGeom prst="cube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  <a:alpha val="5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grpSp>
          <p:nvGrpSpPr>
            <p:cNvPr id="75" name="グループ化 59"/>
            <p:cNvGrpSpPr/>
            <p:nvPr/>
          </p:nvGrpSpPr>
          <p:grpSpPr>
            <a:xfrm>
              <a:off x="5796136" y="4437112"/>
              <a:ext cx="642942" cy="593485"/>
              <a:chOff x="7143768" y="1643050"/>
              <a:chExt cx="642942" cy="593485"/>
            </a:xfrm>
          </p:grpSpPr>
          <p:sp>
            <p:nvSpPr>
              <p:cNvPr id="76" name="円柱 75"/>
              <p:cNvSpPr/>
              <p:nvPr/>
            </p:nvSpPr>
            <p:spPr>
              <a:xfrm>
                <a:off x="7493291" y="1714488"/>
                <a:ext cx="87008" cy="431175"/>
              </a:xfrm>
              <a:prstGeom prst="can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77" name="円柱 76"/>
              <p:cNvSpPr/>
              <p:nvPr/>
            </p:nvSpPr>
            <p:spPr>
              <a:xfrm>
                <a:off x="7536794" y="1801496"/>
                <a:ext cx="87008" cy="431175"/>
              </a:xfrm>
              <a:prstGeom prst="can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78" name="円柱 77"/>
              <p:cNvSpPr/>
              <p:nvPr/>
            </p:nvSpPr>
            <p:spPr>
              <a:xfrm>
                <a:off x="7319275" y="1801496"/>
                <a:ext cx="87008" cy="431175"/>
              </a:xfrm>
              <a:prstGeom prst="can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79" name="直方体 78"/>
              <p:cNvSpPr/>
              <p:nvPr/>
            </p:nvSpPr>
            <p:spPr>
              <a:xfrm>
                <a:off x="7143768" y="1643050"/>
                <a:ext cx="642942" cy="593485"/>
              </a:xfrm>
              <a:prstGeom prst="cube">
                <a:avLst/>
              </a:prstGeom>
              <a:gradFill rotWithShape="1">
                <a:gsLst>
                  <a:gs pos="0">
                    <a:srgbClr val="4BACC6">
                      <a:shade val="51000"/>
                      <a:satMod val="130000"/>
                      <a:alpha val="50000"/>
                    </a:srgbClr>
                  </a:gs>
                  <a:gs pos="80000">
                    <a:srgbClr val="4BACC6">
                      <a:shade val="93000"/>
                      <a:satMod val="130000"/>
                      <a:alpha val="56000"/>
                    </a:srgbClr>
                  </a:gs>
                  <a:gs pos="100000">
                    <a:srgbClr val="4BACC6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84298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Nucleon </a:t>
            </a:r>
            <a:r>
              <a:rPr lang="en-US" altLang="ja-JP" dirty="0" err="1" smtClean="0"/>
              <a:t>Superfluidity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sz="3200" dirty="0" smtClean="0"/>
              <a:t>(Simple MODEL)</a:t>
            </a:r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670" y="2561994"/>
            <a:ext cx="3657346" cy="3580724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8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37068" y="2194559"/>
            <a:ext cx="5012266" cy="4544907"/>
          </a:xfrm>
        </p:spPr>
        <p:txBody>
          <a:bodyPr>
            <a:noAutofit/>
          </a:bodyPr>
          <a:lstStyle/>
          <a:p>
            <a:r>
              <a:rPr kumimoji="1" lang="en-US" altLang="ja-JP" sz="2400" dirty="0" err="1" smtClean="0"/>
              <a:t>n,p</a:t>
            </a:r>
            <a:r>
              <a:rPr lang="ja-JP" altLang="en-US" sz="2400" dirty="0"/>
              <a:t> </a:t>
            </a:r>
            <a:r>
              <a:rPr lang="ja-JP" altLang="en-US" sz="2400" dirty="0" smtClean="0"/>
              <a:t>ともに超流動を考慮</a:t>
            </a:r>
            <a:endParaRPr kumimoji="1" lang="en-US" altLang="ja-JP" sz="2400" dirty="0" smtClean="0"/>
          </a:p>
          <a:p>
            <a:pPr marL="128016" lvl="1" indent="0">
              <a:buNone/>
            </a:pPr>
            <a:r>
              <a:rPr lang="en-US" altLang="ja-JP" sz="2000" dirty="0" smtClean="0"/>
              <a:t>Neutron:</a:t>
            </a:r>
            <a:r>
              <a:rPr lang="ja-JP" altLang="en-US" sz="2000" dirty="0" smtClean="0"/>
              <a:t> </a:t>
            </a:r>
            <a:r>
              <a:rPr lang="en-US" altLang="ja-JP" sz="2000" b="1" baseline="30000" dirty="0" smtClean="0">
                <a:solidFill>
                  <a:srgbClr val="0070C0"/>
                </a:solidFill>
              </a:rPr>
              <a:t>1</a:t>
            </a:r>
            <a:r>
              <a:rPr lang="en-US" altLang="ja-JP" sz="2000" b="1" dirty="0" smtClean="0">
                <a:solidFill>
                  <a:srgbClr val="0070C0"/>
                </a:solidFill>
              </a:rPr>
              <a:t>S</a:t>
            </a:r>
            <a:r>
              <a:rPr lang="en-US" altLang="ja-JP" sz="2000" b="1" baseline="-25000" dirty="0" smtClean="0">
                <a:solidFill>
                  <a:srgbClr val="0070C0"/>
                </a:solidFill>
              </a:rPr>
              <a:t>0</a:t>
            </a:r>
            <a:r>
              <a:rPr lang="en-US" altLang="ja-JP" sz="2000" dirty="0" smtClean="0"/>
              <a:t>, </a:t>
            </a:r>
            <a:r>
              <a:rPr lang="en-US" altLang="ja-JP" sz="2000" b="1" baseline="30000" dirty="0" smtClean="0"/>
              <a:t>3</a:t>
            </a:r>
            <a:r>
              <a:rPr lang="en-US" altLang="ja-JP" sz="2000" b="1" dirty="0" smtClean="0"/>
              <a:t>P</a:t>
            </a:r>
            <a:r>
              <a:rPr lang="en-US" altLang="ja-JP" sz="2000" b="1" baseline="-25000" dirty="0" smtClean="0"/>
              <a:t>2</a:t>
            </a:r>
            <a:r>
              <a:rPr lang="en-US" altLang="ja-JP" sz="2000" baseline="-25000" dirty="0" smtClean="0"/>
              <a:t>	</a:t>
            </a:r>
            <a:r>
              <a:rPr kumimoji="1" lang="en-US" altLang="ja-JP" sz="2000" dirty="0" smtClean="0"/>
              <a:t>Proton: </a:t>
            </a:r>
            <a:r>
              <a:rPr lang="en-US" altLang="ja-JP" sz="2000" b="1" baseline="30000" dirty="0" smtClean="0">
                <a:solidFill>
                  <a:srgbClr val="FF0000"/>
                </a:solidFill>
              </a:rPr>
              <a:t>1</a:t>
            </a:r>
            <a:r>
              <a:rPr lang="en-US" altLang="ja-JP" sz="2000" b="1" dirty="0" smtClean="0">
                <a:solidFill>
                  <a:srgbClr val="FF0000"/>
                </a:solidFill>
              </a:rPr>
              <a:t>S</a:t>
            </a:r>
            <a:r>
              <a:rPr lang="en-US" altLang="ja-JP" sz="2000" b="1" baseline="-25000" dirty="0" smtClean="0">
                <a:solidFill>
                  <a:srgbClr val="FF0000"/>
                </a:solidFill>
              </a:rPr>
              <a:t>0</a:t>
            </a:r>
            <a:endParaRPr kumimoji="1" lang="en-US" altLang="ja-JP" sz="2000" b="1" dirty="0" smtClean="0">
              <a:solidFill>
                <a:srgbClr val="FF0000"/>
              </a:solidFill>
            </a:endParaRPr>
          </a:p>
          <a:p>
            <a:endParaRPr lang="en-US" altLang="ja-JP" dirty="0" smtClean="0"/>
          </a:p>
          <a:p>
            <a:r>
              <a:rPr lang="ja-JP" altLang="en-US" sz="2400" dirty="0" smtClean="0"/>
              <a:t>臨界温度</a:t>
            </a:r>
            <a:r>
              <a:rPr lang="en-US" altLang="ja-JP" sz="2400" dirty="0" smtClean="0"/>
              <a:t> (</a:t>
            </a:r>
            <a:r>
              <a:rPr lang="en-US" altLang="ja-JP" sz="2400" i="1" dirty="0" smtClean="0"/>
              <a:t>T</a:t>
            </a:r>
            <a:r>
              <a:rPr lang="en-US" altLang="ja-JP" sz="2400" baseline="-25000" dirty="0" smtClean="0"/>
              <a:t>cr</a:t>
            </a:r>
            <a:r>
              <a:rPr lang="en-US" altLang="ja-JP" sz="2400" dirty="0" smtClean="0"/>
              <a:t>)</a:t>
            </a:r>
          </a:p>
          <a:p>
            <a:pPr lvl="1"/>
            <a:r>
              <a:rPr lang="ja-JP" altLang="en-US" sz="2000" dirty="0" smtClean="0"/>
              <a:t>密度依存を関数</a:t>
            </a:r>
            <a:r>
              <a:rPr lang="ja-JP" altLang="en-US" sz="2000" dirty="0"/>
              <a:t>化</a:t>
            </a:r>
            <a:endParaRPr lang="en-US" altLang="ja-JP" sz="2000" dirty="0" smtClean="0"/>
          </a:p>
          <a:p>
            <a:pPr marL="128016" lvl="1" indent="0">
              <a:buNone/>
            </a:pPr>
            <a:r>
              <a:rPr lang="ja-JP" altLang="en-US" sz="2400" dirty="0" smtClean="0"/>
              <a:t>冷却への影響</a:t>
            </a:r>
            <a:endParaRPr lang="en-US" altLang="ja-JP" sz="2400" dirty="0" smtClean="0"/>
          </a:p>
          <a:p>
            <a:pPr marL="457200" lvl="1" indent="0">
              <a:buNone/>
            </a:pPr>
            <a:r>
              <a:rPr lang="ja-JP" altLang="en-US" sz="2000" dirty="0"/>
              <a:t>超流動</a:t>
            </a:r>
            <a:r>
              <a:rPr lang="ja-JP" altLang="en-US" sz="2000" dirty="0" smtClean="0"/>
              <a:t>転移時</a:t>
            </a:r>
            <a:r>
              <a:rPr lang="en-US" altLang="ja-JP" sz="2000" dirty="0" smtClean="0"/>
              <a:t>: </a:t>
            </a:r>
            <a:r>
              <a:rPr lang="en-US" altLang="ja-JP" sz="2000" b="1" dirty="0" smtClean="0">
                <a:solidFill>
                  <a:srgbClr val="00B0F0"/>
                </a:solidFill>
              </a:rPr>
              <a:t>Strong cooling</a:t>
            </a:r>
            <a:r>
              <a:rPr lang="ja-JP" altLang="en-US" sz="2000" b="1" dirty="0" smtClean="0">
                <a:solidFill>
                  <a:srgbClr val="00B0F0"/>
                </a:solidFill>
              </a:rPr>
              <a:t> </a:t>
            </a:r>
            <a:r>
              <a:rPr lang="en-US" altLang="ja-JP" sz="2000" b="1" dirty="0" smtClean="0">
                <a:solidFill>
                  <a:srgbClr val="00B0F0"/>
                </a:solidFill>
              </a:rPr>
              <a:t>(PBF)</a:t>
            </a:r>
          </a:p>
          <a:p>
            <a:pPr marL="457200" lvl="1" indent="0">
              <a:buNone/>
            </a:pPr>
            <a:r>
              <a:rPr lang="en-US" altLang="ja-JP" sz="2000" dirty="0"/>
              <a:t>	</a:t>
            </a:r>
            <a:r>
              <a:rPr lang="en-US" altLang="ja-JP" sz="2000" dirty="0" smtClean="0"/>
              <a:t>	(Page+ 2004)</a:t>
            </a:r>
          </a:p>
          <a:p>
            <a:pPr marL="457200" lvl="1" indent="0">
              <a:buNone/>
            </a:pPr>
            <a:r>
              <a:rPr lang="ja-JP" altLang="en-US" sz="2000" dirty="0" smtClean="0"/>
              <a:t>超流動転移後</a:t>
            </a:r>
            <a:r>
              <a:rPr lang="en-US" altLang="ja-JP" sz="2000" dirty="0" smtClean="0"/>
              <a:t>:</a:t>
            </a:r>
            <a:r>
              <a:rPr lang="ja-JP" altLang="en-US" sz="2000" dirty="0" smtClean="0"/>
              <a:t> </a:t>
            </a:r>
            <a:r>
              <a:rPr lang="ja-JP" altLang="en-US" sz="2000" b="1" dirty="0" smtClean="0">
                <a:solidFill>
                  <a:srgbClr val="FF0000"/>
                </a:solidFill>
              </a:rPr>
              <a:t>他のニュートリノ放射の抑制</a:t>
            </a:r>
            <a:endParaRPr lang="en-US" altLang="ja-JP" sz="2400" dirty="0"/>
          </a:p>
          <a:p>
            <a:r>
              <a:rPr lang="ja-JP" altLang="en-US" sz="2400" dirty="0" smtClean="0"/>
              <a:t>計算パラメータ</a:t>
            </a:r>
            <a:endParaRPr lang="en-US" altLang="ja-JP" sz="2400" dirty="0" smtClean="0"/>
          </a:p>
          <a:p>
            <a:pPr lvl="1"/>
            <a:r>
              <a:rPr lang="en-US" altLang="ja-JP" sz="2000" dirty="0" smtClean="0"/>
              <a:t>n-</a:t>
            </a:r>
            <a:r>
              <a:rPr lang="en-US" altLang="ja-JP" sz="2000" b="1" baseline="30000" dirty="0"/>
              <a:t> 3</a:t>
            </a:r>
            <a:r>
              <a:rPr lang="en-US" altLang="ja-JP" sz="2000" b="1" dirty="0"/>
              <a:t>P</a:t>
            </a:r>
            <a:r>
              <a:rPr lang="en-US" altLang="ja-JP" sz="2000" b="1" baseline="-25000" dirty="0"/>
              <a:t>2</a:t>
            </a:r>
            <a:r>
              <a:rPr lang="en-US" altLang="ja-JP" sz="2000" dirty="0" smtClean="0"/>
              <a:t> , p-</a:t>
            </a:r>
            <a:r>
              <a:rPr lang="en-US" altLang="ja-JP" sz="2000" b="1" baseline="30000" dirty="0" smtClean="0">
                <a:solidFill>
                  <a:srgbClr val="FF0000"/>
                </a:solidFill>
              </a:rPr>
              <a:t>1</a:t>
            </a:r>
            <a:r>
              <a:rPr lang="en-US" altLang="ja-JP" sz="2000" b="1" dirty="0" smtClean="0">
                <a:solidFill>
                  <a:srgbClr val="FF0000"/>
                </a:solidFill>
              </a:rPr>
              <a:t>S</a:t>
            </a:r>
            <a:r>
              <a:rPr lang="en-US" altLang="ja-JP" sz="2000" b="1" baseline="-25000" dirty="0" smtClean="0">
                <a:solidFill>
                  <a:srgbClr val="FF0000"/>
                </a:solidFill>
              </a:rPr>
              <a:t>0</a:t>
            </a:r>
            <a:r>
              <a:rPr lang="en-US" altLang="ja-JP" sz="2000" dirty="0" smtClean="0"/>
              <a:t> </a:t>
            </a:r>
            <a:r>
              <a:rPr lang="ja-JP" altLang="en-US" sz="2000" dirty="0" smtClean="0"/>
              <a:t>のモデル</a:t>
            </a:r>
            <a:endParaRPr lang="en-US" altLang="ja-JP" sz="2000" dirty="0"/>
          </a:p>
        </p:txBody>
      </p:sp>
    </p:spTree>
    <p:extLst>
      <p:ext uri="{BB962C8B-B14F-4D97-AF65-F5344CB8AC3E}">
        <p14:creationId xmlns:p14="http://schemas.microsoft.com/office/powerpoint/2010/main" val="913347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Results</a:t>
            </a:r>
            <a:br>
              <a:rPr kumimoji="1" lang="en-US" altLang="ja-JP" dirty="0" smtClean="0"/>
            </a:br>
            <a:r>
              <a:rPr lang="en-US" altLang="ja-JP" sz="3200" dirty="0"/>
              <a:t>(Simple Model)</a:t>
            </a:r>
            <a:endParaRPr kumimoji="1" lang="ja-JP" altLang="en-US" sz="3200" dirty="0"/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897" y="2495327"/>
            <a:ext cx="2960370" cy="2898350"/>
          </a:xfrm>
          <a:prstGeom prst="rect">
            <a:avLst/>
          </a:prstGeom>
          <a:solidFill>
            <a:schemeClr val="tx1"/>
          </a:solidFill>
        </p:spPr>
      </p:pic>
      <p:grpSp>
        <p:nvGrpSpPr>
          <p:cNvPr id="18" name="グループ化 17"/>
          <p:cNvGrpSpPr/>
          <p:nvPr/>
        </p:nvGrpSpPr>
        <p:grpSpPr>
          <a:xfrm>
            <a:off x="835228" y="1701206"/>
            <a:ext cx="4178300" cy="4094025"/>
            <a:chOff x="956609" y="1345156"/>
            <a:chExt cx="4178300" cy="4094025"/>
          </a:xfrm>
          <a:solidFill>
            <a:schemeClr val="tx1"/>
          </a:solidFill>
        </p:grpSpPr>
        <p:pic>
          <p:nvPicPr>
            <p:cNvPr id="19" name="図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6609" y="1345156"/>
              <a:ext cx="4178300" cy="4094025"/>
            </a:xfrm>
            <a:prstGeom prst="rect">
              <a:avLst/>
            </a:prstGeom>
            <a:grpFill/>
          </p:spPr>
        </p:pic>
        <p:sp>
          <p:nvSpPr>
            <p:cNvPr id="20" name="線吹き出し 1 (枠付き) 19"/>
            <p:cNvSpPr/>
            <p:nvPr/>
          </p:nvSpPr>
          <p:spPr>
            <a:xfrm>
              <a:off x="2131359" y="1975321"/>
              <a:ext cx="914400" cy="311728"/>
            </a:xfrm>
            <a:prstGeom prst="borderCallout1">
              <a:avLst>
                <a:gd name="adj1" fmla="val 58750"/>
                <a:gd name="adj2" fmla="val 758"/>
                <a:gd name="adj3" fmla="val 156814"/>
                <a:gd name="adj4" fmla="val -20686"/>
              </a:avLst>
            </a:prstGeom>
            <a:grpFill/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err="1" smtClean="0">
                  <a:solidFill>
                    <a:schemeClr val="bg1"/>
                  </a:solidFill>
                </a:rPr>
                <a:t>Cas</a:t>
              </a:r>
              <a:r>
                <a:rPr kumimoji="1" lang="ja-JP" altLang="en-US" dirty="0" smtClean="0">
                  <a:solidFill>
                    <a:schemeClr val="bg1"/>
                  </a:solidFill>
                </a:rPr>
                <a:t> </a:t>
              </a:r>
              <a:r>
                <a:rPr kumimoji="1" lang="en-US" altLang="ja-JP" dirty="0" smtClean="0">
                  <a:solidFill>
                    <a:schemeClr val="bg1"/>
                  </a:solidFill>
                </a:rPr>
                <a:t>A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21" name="線吹き出し 1 (枠付き) 20"/>
            <p:cNvSpPr/>
            <p:nvPr/>
          </p:nvSpPr>
          <p:spPr>
            <a:xfrm>
              <a:off x="956609" y="4040881"/>
              <a:ext cx="807027" cy="311728"/>
            </a:xfrm>
            <a:prstGeom prst="borderCallout1">
              <a:avLst>
                <a:gd name="adj1" fmla="val 55417"/>
                <a:gd name="adj2" fmla="val 100758"/>
                <a:gd name="adj3" fmla="val -218872"/>
                <a:gd name="adj4" fmla="val 170516"/>
              </a:avLst>
            </a:prstGeom>
            <a:grpFill/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dirty="0">
                  <a:solidFill>
                    <a:schemeClr val="bg1"/>
                  </a:solidFill>
                </a:rPr>
                <a:t>3</a:t>
              </a:r>
              <a:r>
                <a:rPr lang="en-US" altLang="ja-JP" dirty="0" smtClean="0">
                  <a:solidFill>
                    <a:schemeClr val="bg1"/>
                  </a:solidFill>
                </a:rPr>
                <a:t>C58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22" name="線吹き出し 1 (枠付き) 21"/>
            <p:cNvSpPr/>
            <p:nvPr/>
          </p:nvSpPr>
          <p:spPr>
            <a:xfrm>
              <a:off x="2185045" y="4581209"/>
              <a:ext cx="807027" cy="311728"/>
            </a:xfrm>
            <a:prstGeom prst="borderCallout1">
              <a:avLst>
                <a:gd name="adj1" fmla="val 55417"/>
                <a:gd name="adj2" fmla="val 100758"/>
                <a:gd name="adj3" fmla="val -53578"/>
                <a:gd name="adj4" fmla="val 156428"/>
              </a:avLst>
            </a:prstGeom>
            <a:grpFill/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dirty="0" smtClean="0">
                  <a:solidFill>
                    <a:schemeClr val="bg1"/>
                  </a:solidFill>
                </a:rPr>
                <a:t>Vel</a:t>
              </a:r>
              <a:r>
                <a:rPr lang="en-US" altLang="ja-JP" dirty="0">
                  <a:solidFill>
                    <a:schemeClr val="bg1"/>
                  </a:solidFill>
                </a:rPr>
                <a:t>a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23" name="テキスト ボックス 22"/>
          <p:cNvSpPr txBox="1"/>
          <p:nvPr/>
        </p:nvSpPr>
        <p:spPr>
          <a:xfrm>
            <a:off x="1339702" y="5831603"/>
            <a:ext cx="64663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n-</a:t>
            </a:r>
            <a:r>
              <a:rPr lang="en-US" altLang="ja-JP" baseline="30000" dirty="0" smtClean="0"/>
              <a:t>3</a:t>
            </a:r>
            <a:r>
              <a:rPr lang="en-US" altLang="ja-JP" i="1" dirty="0" smtClean="0"/>
              <a:t>P</a:t>
            </a:r>
            <a:r>
              <a:rPr lang="en-US" altLang="ja-JP" baseline="-25000" dirty="0" smtClean="0"/>
              <a:t>2</a:t>
            </a:r>
            <a:r>
              <a:rPr kumimoji="1" lang="en-US" altLang="ja-JP" dirty="0" smtClean="0"/>
              <a:t> </a:t>
            </a:r>
            <a:r>
              <a:rPr kumimoji="1" lang="ja-JP" altLang="en-US" dirty="0" smtClean="0"/>
              <a:t>を変化</a:t>
            </a:r>
            <a:endParaRPr kumimoji="1" lang="en-US" altLang="ja-JP" dirty="0" smtClean="0"/>
          </a:p>
          <a:p>
            <a:r>
              <a:rPr lang="en-US" altLang="ja-JP" dirty="0"/>
              <a:t>	</a:t>
            </a:r>
            <a:r>
              <a:rPr lang="ja-JP" altLang="en-US" dirty="0" smtClean="0"/>
              <a:t>大きな</a:t>
            </a:r>
            <a:r>
              <a:rPr lang="en-US" altLang="ja-JP" dirty="0" smtClean="0"/>
              <a:t> </a:t>
            </a:r>
            <a:r>
              <a:rPr lang="en-US" altLang="ja-JP" i="1" dirty="0" smtClean="0"/>
              <a:t>T</a:t>
            </a:r>
            <a:r>
              <a:rPr lang="en-US" altLang="ja-JP" baseline="-25000" dirty="0" smtClean="0"/>
              <a:t>CR</a:t>
            </a:r>
            <a:r>
              <a:rPr lang="en-US" altLang="ja-JP" dirty="0" smtClean="0"/>
              <a:t> </a:t>
            </a:r>
            <a:r>
              <a:rPr lang="ja-JP" altLang="en-US" dirty="0" smtClean="0"/>
              <a:t>⇒ 軽い星が早く冷える、重い星は冷えにくい</a:t>
            </a:r>
            <a:endParaRPr lang="en-US" altLang="ja-JP" dirty="0" smtClean="0"/>
          </a:p>
          <a:p>
            <a:r>
              <a:rPr kumimoji="1" lang="en-US" altLang="ja-JP" dirty="0"/>
              <a:t>	</a:t>
            </a:r>
            <a:r>
              <a:rPr lang="ja-JP" altLang="en-US" dirty="0"/>
              <a:t>小</a:t>
            </a:r>
            <a:r>
              <a:rPr lang="ja-JP" altLang="en-US" dirty="0" smtClean="0"/>
              <a:t>さな</a:t>
            </a:r>
            <a:r>
              <a:rPr kumimoji="1" lang="en-US" altLang="ja-JP" dirty="0" smtClean="0"/>
              <a:t> </a:t>
            </a:r>
            <a:r>
              <a:rPr kumimoji="1" lang="en-US" altLang="ja-JP" i="1" dirty="0" smtClean="0"/>
              <a:t>T</a:t>
            </a:r>
            <a:r>
              <a:rPr kumimoji="1" lang="en-US" altLang="ja-JP" baseline="-25000" dirty="0" smtClean="0"/>
              <a:t>CR</a:t>
            </a:r>
            <a:r>
              <a:rPr kumimoji="1" lang="en-US" altLang="ja-JP" dirty="0" smtClean="0"/>
              <a:t> </a:t>
            </a:r>
            <a:r>
              <a:rPr kumimoji="1" lang="ja-JP" altLang="en-US" dirty="0" smtClean="0"/>
              <a:t>⇒ 重い星が早く冷える、軽い星は冷えにくい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94347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Results</a:t>
            </a:r>
            <a:br>
              <a:rPr kumimoji="1" lang="en-US" altLang="ja-JP" dirty="0" smtClean="0"/>
            </a:br>
            <a:r>
              <a:rPr lang="en-US" altLang="ja-JP" sz="3200" dirty="0" smtClean="0"/>
              <a:t>(Simple </a:t>
            </a:r>
            <a:r>
              <a:rPr lang="en-US" altLang="ja-JP" sz="3200" dirty="0"/>
              <a:t>Model)</a:t>
            </a:r>
            <a:endParaRPr kumimoji="1" lang="ja-JP" altLang="en-US" dirty="0"/>
          </a:p>
        </p:txBody>
      </p:sp>
      <p:grpSp>
        <p:nvGrpSpPr>
          <p:cNvPr id="14" name="グループ化 13"/>
          <p:cNvGrpSpPr/>
          <p:nvPr/>
        </p:nvGrpSpPr>
        <p:grpSpPr>
          <a:xfrm>
            <a:off x="844503" y="1702115"/>
            <a:ext cx="4178300" cy="4094025"/>
            <a:chOff x="844503" y="1702115"/>
            <a:chExt cx="4178300" cy="4094025"/>
          </a:xfrm>
          <a:solidFill>
            <a:schemeClr val="tx1"/>
          </a:solidFill>
        </p:grpSpPr>
        <p:pic>
          <p:nvPicPr>
            <p:cNvPr id="15" name="図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503" y="1702115"/>
              <a:ext cx="4178300" cy="4094025"/>
            </a:xfrm>
            <a:prstGeom prst="rect">
              <a:avLst/>
            </a:prstGeom>
            <a:grpFill/>
          </p:spPr>
        </p:pic>
        <p:sp>
          <p:nvSpPr>
            <p:cNvPr id="16" name="線吹き出し 1 (枠付き) 15"/>
            <p:cNvSpPr/>
            <p:nvPr/>
          </p:nvSpPr>
          <p:spPr>
            <a:xfrm>
              <a:off x="2030561" y="2322541"/>
              <a:ext cx="914400" cy="311728"/>
            </a:xfrm>
            <a:prstGeom prst="borderCallout1">
              <a:avLst>
                <a:gd name="adj1" fmla="val 58750"/>
                <a:gd name="adj2" fmla="val 758"/>
                <a:gd name="adj3" fmla="val 156814"/>
                <a:gd name="adj4" fmla="val -20686"/>
              </a:avLst>
            </a:prstGeom>
            <a:grpFill/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err="1" smtClean="0">
                  <a:solidFill>
                    <a:schemeClr val="bg1"/>
                  </a:solidFill>
                </a:rPr>
                <a:t>Cas</a:t>
              </a:r>
              <a:r>
                <a:rPr kumimoji="1" lang="ja-JP" altLang="en-US" dirty="0" smtClean="0">
                  <a:solidFill>
                    <a:schemeClr val="bg1"/>
                  </a:solidFill>
                </a:rPr>
                <a:t> </a:t>
              </a:r>
              <a:r>
                <a:rPr kumimoji="1" lang="en-US" altLang="ja-JP" dirty="0" smtClean="0">
                  <a:solidFill>
                    <a:schemeClr val="bg1"/>
                  </a:solidFill>
                </a:rPr>
                <a:t>A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7" name="線吹き出し 1 (枠付き) 16"/>
            <p:cNvSpPr/>
            <p:nvPr/>
          </p:nvSpPr>
          <p:spPr>
            <a:xfrm>
              <a:off x="855811" y="4388101"/>
              <a:ext cx="807027" cy="311728"/>
            </a:xfrm>
            <a:prstGeom prst="borderCallout1">
              <a:avLst>
                <a:gd name="adj1" fmla="val 55417"/>
                <a:gd name="adj2" fmla="val 100758"/>
                <a:gd name="adj3" fmla="val -218872"/>
                <a:gd name="adj4" fmla="val 170516"/>
              </a:avLst>
            </a:prstGeom>
            <a:grpFill/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dirty="0">
                  <a:solidFill>
                    <a:schemeClr val="bg1"/>
                  </a:solidFill>
                </a:rPr>
                <a:t>3</a:t>
              </a:r>
              <a:r>
                <a:rPr lang="en-US" altLang="ja-JP" dirty="0" smtClean="0">
                  <a:solidFill>
                    <a:schemeClr val="bg1"/>
                  </a:solidFill>
                </a:rPr>
                <a:t>C58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8" name="線吹き出し 1 (枠付き) 17"/>
            <p:cNvSpPr/>
            <p:nvPr/>
          </p:nvSpPr>
          <p:spPr>
            <a:xfrm>
              <a:off x="2084247" y="4928429"/>
              <a:ext cx="807027" cy="311728"/>
            </a:xfrm>
            <a:prstGeom prst="borderCallout1">
              <a:avLst>
                <a:gd name="adj1" fmla="val 55417"/>
                <a:gd name="adj2" fmla="val 100758"/>
                <a:gd name="adj3" fmla="val -53578"/>
                <a:gd name="adj4" fmla="val 156428"/>
              </a:avLst>
            </a:prstGeom>
            <a:grpFill/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dirty="0" smtClean="0">
                  <a:solidFill>
                    <a:schemeClr val="bg1"/>
                  </a:solidFill>
                </a:rPr>
                <a:t>Vel</a:t>
              </a:r>
              <a:r>
                <a:rPr lang="en-US" altLang="ja-JP" dirty="0">
                  <a:solidFill>
                    <a:schemeClr val="bg1"/>
                  </a:solidFill>
                </a:rPr>
                <a:t>a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</p:grpSp>
      <p:pic>
        <p:nvPicPr>
          <p:cNvPr id="19" name="図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039" y="2490813"/>
            <a:ext cx="2960370" cy="289835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0" name="テキスト ボックス 19"/>
          <p:cNvSpPr txBox="1"/>
          <p:nvPr/>
        </p:nvSpPr>
        <p:spPr>
          <a:xfrm>
            <a:off x="1339702" y="5831603"/>
            <a:ext cx="60818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p-</a:t>
            </a:r>
            <a:r>
              <a:rPr lang="en-US" altLang="ja-JP" baseline="30000" dirty="0" smtClean="0"/>
              <a:t>1</a:t>
            </a:r>
            <a:r>
              <a:rPr lang="en-US" altLang="ja-JP" i="1" dirty="0" smtClean="0"/>
              <a:t>S</a:t>
            </a:r>
            <a:r>
              <a:rPr lang="en-US" altLang="ja-JP" baseline="-25000" dirty="0" smtClean="0"/>
              <a:t>0</a:t>
            </a:r>
            <a:r>
              <a:rPr kumimoji="1" lang="en-US" altLang="ja-JP" dirty="0" smtClean="0"/>
              <a:t> </a:t>
            </a:r>
            <a:r>
              <a:rPr kumimoji="1" lang="ja-JP" altLang="en-US" dirty="0" smtClean="0"/>
              <a:t>を変化</a:t>
            </a:r>
            <a:endParaRPr kumimoji="1" lang="en-US" altLang="ja-JP" dirty="0" smtClean="0"/>
          </a:p>
          <a:p>
            <a:r>
              <a:rPr lang="en-US" altLang="ja-JP" dirty="0"/>
              <a:t>	</a:t>
            </a:r>
            <a:r>
              <a:rPr lang="ja-JP" altLang="en-US" dirty="0" smtClean="0"/>
              <a:t>冷却曲線は変わるが、順序は入れ変わらない</a:t>
            </a:r>
            <a:endParaRPr lang="en-US" altLang="ja-JP" dirty="0" smtClean="0"/>
          </a:p>
          <a:p>
            <a:r>
              <a:rPr kumimoji="1" lang="en-US" altLang="ja-JP" dirty="0"/>
              <a:t>	</a:t>
            </a:r>
            <a:r>
              <a:rPr lang="en-US" altLang="ja-JP" dirty="0"/>
              <a:t> n-</a:t>
            </a:r>
            <a:r>
              <a:rPr lang="en-US" altLang="ja-JP" baseline="30000" dirty="0"/>
              <a:t>3</a:t>
            </a:r>
            <a:r>
              <a:rPr lang="en-US" altLang="ja-JP" i="1" dirty="0"/>
              <a:t>P</a:t>
            </a:r>
            <a:r>
              <a:rPr lang="en-US" altLang="ja-JP" baseline="-25000" dirty="0"/>
              <a:t>2</a:t>
            </a:r>
            <a:r>
              <a:rPr lang="ja-JP" altLang="en-US" dirty="0" smtClean="0"/>
              <a:t>より影響は小さい</a:t>
            </a:r>
            <a:endParaRPr kumimoji="1" lang="ja-JP" altLang="en-US" baseline="-250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0511" y="6429571"/>
            <a:ext cx="1364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GB" dirty="0" smtClean="0"/>
              <a:t>TN+, 2016</a:t>
            </a:r>
            <a:endParaRPr kumimoji="1" lang="en-GB" dirty="0"/>
          </a:p>
        </p:txBody>
      </p:sp>
    </p:spTree>
    <p:extLst>
      <p:ext uri="{BB962C8B-B14F-4D97-AF65-F5344CB8AC3E}">
        <p14:creationId xmlns:p14="http://schemas.microsoft.com/office/powerpoint/2010/main" val="650851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1800" dirty="0" smtClean="0"/>
              <a:t>もう少し</a:t>
            </a:r>
            <a:r>
              <a:rPr kumimoji="1" lang="ja-JP" altLang="en-US" dirty="0" smtClean="0"/>
              <a:t>現実的な超流動モデル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en-US" altLang="ja-JP" sz="2400" dirty="0" smtClean="0"/>
              <a:t>(Modified Model)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dirty="0" smtClean="0"/>
              <a:t>核理論と一致しない</a:t>
            </a:r>
            <a:r>
              <a:rPr lang="en-US" altLang="ja-JP" dirty="0" smtClean="0"/>
              <a:t>/</a:t>
            </a:r>
            <a:r>
              <a:rPr lang="en-US" altLang="ja-JP" dirty="0" err="1" smtClean="0"/>
              <a:t>EoS</a:t>
            </a:r>
            <a:r>
              <a:rPr lang="ja-JP" altLang="en-US" dirty="0" smtClean="0"/>
              <a:t>ともあわない</a:t>
            </a:r>
            <a:endParaRPr lang="en-US" altLang="ja-JP" dirty="0" smtClean="0"/>
          </a:p>
          <a:p>
            <a:endParaRPr lang="en-US" altLang="ja-JP" dirty="0"/>
          </a:p>
          <a:p>
            <a:pPr marL="0" indent="0">
              <a:buNone/>
            </a:pPr>
            <a:r>
              <a:rPr lang="ja-JP" altLang="en-US" dirty="0" smtClean="0"/>
              <a:t>核理論的にもっともらしい</a:t>
            </a:r>
            <a:r>
              <a:rPr lang="ja-JP" altLang="en-US" dirty="0"/>
              <a:t>形</a:t>
            </a:r>
            <a:endParaRPr kumimoji="1" lang="en-US" altLang="ja-JP" dirty="0" smtClean="0"/>
          </a:p>
          <a:p>
            <a:pPr marL="0" indent="0">
              <a:buNone/>
            </a:pPr>
            <a:endParaRPr kumimoji="1" lang="ja-JP" altLang="en-US" dirty="0"/>
          </a:p>
        </p:txBody>
      </p:sp>
      <p:pic>
        <p:nvPicPr>
          <p:cNvPr id="7" name="コンテンツ プレースホルダ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007" y="3627111"/>
            <a:ext cx="3103122" cy="2917103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275007" y="6544214"/>
            <a:ext cx="37469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err="1" smtClean="0"/>
              <a:t>Takatsuka</a:t>
            </a:r>
            <a:r>
              <a:rPr kumimoji="1" lang="en-US" altLang="ja-JP" sz="1600" dirty="0" smtClean="0"/>
              <a:t> &amp; </a:t>
            </a:r>
            <a:r>
              <a:rPr kumimoji="1" lang="en-US" altLang="ja-JP" sz="1600" dirty="0" err="1" smtClean="0"/>
              <a:t>Tamagaki</a:t>
            </a:r>
            <a:r>
              <a:rPr kumimoji="1" lang="en-US" altLang="ja-JP" sz="1600" dirty="0" smtClean="0"/>
              <a:t> 2004</a:t>
            </a:r>
            <a:endParaRPr kumimoji="1" lang="ja-JP" altLang="en-US" sz="1600" dirty="0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344" y="3099361"/>
            <a:ext cx="3669296" cy="361413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" name="下矢印 1"/>
          <p:cNvSpPr/>
          <p:nvPr/>
        </p:nvSpPr>
        <p:spPr>
          <a:xfrm>
            <a:off x="2171700" y="2602006"/>
            <a:ext cx="820271" cy="443753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GB"/>
          </a:p>
        </p:txBody>
      </p:sp>
    </p:spTree>
    <p:extLst>
      <p:ext uri="{BB962C8B-B14F-4D97-AF65-F5344CB8AC3E}">
        <p14:creationId xmlns:p14="http://schemas.microsoft.com/office/powerpoint/2010/main" val="229237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Results</a:t>
            </a:r>
            <a:br>
              <a:rPr kumimoji="1" lang="en-US" altLang="ja-JP" dirty="0" smtClean="0"/>
            </a:br>
            <a:r>
              <a:rPr kumimoji="1" lang="en-US" altLang="ja-JP" sz="2800" dirty="0" smtClean="0"/>
              <a:t>(Modified Model)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641850" y="5449485"/>
            <a:ext cx="45021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/>
              <a:t>中間</a:t>
            </a:r>
            <a:r>
              <a:rPr lang="ja-JP" altLang="en-US" sz="2000" dirty="0"/>
              <a:t>質量</a:t>
            </a:r>
            <a:r>
              <a:rPr lang="ja-JP" altLang="en-US" sz="2000" dirty="0" smtClean="0"/>
              <a:t>の星が最も冷えにくい</a:t>
            </a:r>
            <a:endParaRPr lang="en-US" altLang="ja-JP" sz="2000" dirty="0" smtClean="0"/>
          </a:p>
        </p:txBody>
      </p:sp>
      <p:pic>
        <p:nvPicPr>
          <p:cNvPr id="12" name="コンテンツ プレースホルダー 11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25" y="2312748"/>
            <a:ext cx="3911600" cy="3832704"/>
          </a:xfrm>
          <a:solidFill>
            <a:schemeClr val="tx1"/>
          </a:solidFill>
        </p:spPr>
      </p:pic>
      <p:pic>
        <p:nvPicPr>
          <p:cNvPr id="14" name="コンテンツ プレースホルダー 1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925" y="2312748"/>
            <a:ext cx="2766525" cy="2724932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3" name="テキスト ボックス 2"/>
          <p:cNvSpPr txBox="1"/>
          <p:nvPr/>
        </p:nvSpPr>
        <p:spPr>
          <a:xfrm>
            <a:off x="1976717" y="6333565"/>
            <a:ext cx="1364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GB" dirty="0" smtClean="0"/>
              <a:t>TN+, 2017</a:t>
            </a:r>
            <a:endParaRPr kumimoji="1" lang="en-GB" dirty="0"/>
          </a:p>
        </p:txBody>
      </p:sp>
    </p:spTree>
    <p:extLst>
      <p:ext uri="{BB962C8B-B14F-4D97-AF65-F5344CB8AC3E}">
        <p14:creationId xmlns:p14="http://schemas.microsoft.com/office/powerpoint/2010/main" val="425847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中性子星の</a:t>
            </a:r>
            <a:r>
              <a:rPr lang="ja-JP" altLang="en-US" dirty="0" smtClean="0"/>
              <a:t>冷却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4428" y="1889760"/>
            <a:ext cx="8995144" cy="48637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000" dirty="0"/>
              <a:t>超流動・超伝導状態を考慮すると冷却曲線に変化</a:t>
            </a:r>
            <a:endParaRPr lang="en-US" altLang="ja-JP" sz="2000" dirty="0"/>
          </a:p>
          <a:p>
            <a:r>
              <a:rPr lang="ja-JP" altLang="en-US" sz="2000" dirty="0"/>
              <a:t>温度と質量の関係</a:t>
            </a:r>
            <a:r>
              <a:rPr lang="en-US" altLang="ja-JP" sz="2000" dirty="0"/>
              <a:t>: </a:t>
            </a:r>
            <a:r>
              <a:rPr lang="ja-JP" altLang="en-US" sz="2000" dirty="0">
                <a:solidFill>
                  <a:srgbClr val="FFFF00"/>
                </a:solidFill>
              </a:rPr>
              <a:t>中性子の超流動モデル</a:t>
            </a:r>
            <a:r>
              <a:rPr lang="ja-JP" altLang="en-US" sz="2000" dirty="0" smtClean="0">
                <a:solidFill>
                  <a:srgbClr val="FFFF00"/>
                </a:solidFill>
              </a:rPr>
              <a:t>に大きく依存</a:t>
            </a:r>
            <a:endParaRPr lang="en-US" altLang="ja-JP" sz="2000" dirty="0">
              <a:solidFill>
                <a:srgbClr val="FFFF00"/>
              </a:solidFill>
            </a:endParaRPr>
          </a:p>
          <a:p>
            <a:pPr lvl="1"/>
            <a:r>
              <a:rPr lang="en-US" altLang="ja-JP" sz="1800" dirty="0" err="1"/>
              <a:t>Cas</a:t>
            </a:r>
            <a:r>
              <a:rPr lang="en-US" altLang="ja-JP" sz="1800" dirty="0"/>
              <a:t> A</a:t>
            </a:r>
            <a:r>
              <a:rPr lang="ja-JP" altLang="en-US" sz="1800" dirty="0"/>
              <a:t>の温度・質量</a:t>
            </a:r>
            <a:r>
              <a:rPr lang="en-US" altLang="ja-JP" sz="1800" dirty="0"/>
              <a:t>: </a:t>
            </a:r>
            <a:r>
              <a:rPr lang="ja-JP" altLang="en-US" sz="1800" dirty="0"/>
              <a:t>説明可能</a:t>
            </a:r>
            <a:endParaRPr lang="en-US" altLang="ja-JP" sz="1800" dirty="0"/>
          </a:p>
          <a:p>
            <a:pPr lvl="1"/>
            <a:r>
              <a:rPr lang="ja-JP" altLang="en-US" sz="1800" dirty="0" smtClean="0"/>
              <a:t>中性子</a:t>
            </a:r>
            <a:r>
              <a:rPr lang="ja-JP" altLang="en-US" sz="1800" dirty="0"/>
              <a:t>星内部にクォーク物質は存在してもよい</a:t>
            </a:r>
            <a:endParaRPr lang="en-US" altLang="ja-JP" sz="1800" dirty="0"/>
          </a:p>
          <a:p>
            <a:pPr marL="0" indent="0" algn="ctr">
              <a:buNone/>
            </a:pPr>
            <a:r>
              <a:rPr lang="en-US" altLang="ja-JP" sz="2400" b="1" dirty="0">
                <a:ln w="0"/>
                <a:solidFill>
                  <a:srgbClr val="A0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</a:t>
            </a:r>
            <a:r>
              <a:rPr lang="ja-JP" altLang="en-US" sz="2400" b="1" dirty="0">
                <a:ln w="0"/>
                <a:solidFill>
                  <a:srgbClr val="A0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つの </a:t>
            </a:r>
            <a:r>
              <a:rPr lang="en-US" altLang="ja-JP" sz="2400" b="1" dirty="0">
                <a:ln w="0"/>
                <a:solidFill>
                  <a:srgbClr val="A0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“</a:t>
            </a:r>
            <a:r>
              <a:rPr lang="ja-JP" altLang="en-US" sz="2400" b="1" dirty="0">
                <a:ln w="0"/>
                <a:solidFill>
                  <a:srgbClr val="A0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超状態</a:t>
            </a:r>
            <a:r>
              <a:rPr lang="en-US" altLang="ja-JP" sz="2400" b="1" dirty="0">
                <a:ln w="0"/>
                <a:solidFill>
                  <a:srgbClr val="A0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” </a:t>
            </a:r>
            <a:r>
              <a:rPr lang="ja-JP" altLang="en-US" sz="2400" b="1" dirty="0">
                <a:ln w="0"/>
                <a:solidFill>
                  <a:srgbClr val="A0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が中性子星の冷却にとって重要</a:t>
            </a:r>
            <a:endParaRPr lang="en-US" altLang="ja-JP" sz="2400" b="1" dirty="0">
              <a:ln w="0"/>
              <a:solidFill>
                <a:srgbClr val="A0FF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ja-JP" altLang="en-US" sz="2000" b="1" dirty="0"/>
              <a:t>中性子の</a:t>
            </a:r>
            <a:r>
              <a:rPr lang="ja-JP" altLang="en-US" sz="2000" b="1" dirty="0" smtClean="0"/>
              <a:t>超流動</a:t>
            </a:r>
            <a:endParaRPr lang="en-US" altLang="ja-JP" sz="2000" b="1" dirty="0" smtClean="0"/>
          </a:p>
          <a:p>
            <a:pPr lvl="1"/>
            <a:r>
              <a:rPr lang="ja-JP" altLang="en-US" sz="1800" dirty="0" smtClean="0"/>
              <a:t>大きな </a:t>
            </a:r>
            <a:r>
              <a:rPr lang="en-US" altLang="ja-JP" sz="1800" i="1" dirty="0" err="1" smtClean="0"/>
              <a:t>T</a:t>
            </a:r>
            <a:r>
              <a:rPr lang="en-US" altLang="ja-JP" sz="1800" baseline="-25000" dirty="0" err="1" smtClean="0"/>
              <a:t>cr</a:t>
            </a:r>
            <a:r>
              <a:rPr lang="en-US" altLang="ja-JP" sz="1800" dirty="0" smtClean="0"/>
              <a:t>⇒ </a:t>
            </a:r>
            <a:r>
              <a:rPr lang="ja-JP" altLang="en-US" sz="1800" dirty="0" smtClean="0"/>
              <a:t>早期に相転移 </a:t>
            </a:r>
            <a:r>
              <a:rPr lang="en-US" altLang="ja-JP" sz="1800" dirty="0"/>
              <a:t>⇒ </a:t>
            </a:r>
            <a:r>
              <a:rPr lang="ja-JP" altLang="en-US" sz="1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他の</a:t>
            </a:r>
            <a:r>
              <a:rPr lang="en-US" altLang="ja-JP" sz="1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mbol" panose="05050102010706020507" pitchFamily="18" charset="2"/>
              </a:rPr>
              <a:t>n</a:t>
            </a:r>
            <a:r>
              <a:rPr lang="ja-JP" altLang="en-US" sz="1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mbol" panose="05050102010706020507" pitchFamily="18" charset="2"/>
              </a:rPr>
              <a:t>放射の抑制</a:t>
            </a:r>
            <a:endParaRPr lang="en-US" altLang="ja-JP" sz="18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ja-JP" altLang="en-US" sz="1800" dirty="0" smtClean="0"/>
              <a:t>適度な</a:t>
            </a:r>
            <a:r>
              <a:rPr lang="en-US" altLang="ja-JP" sz="1800" dirty="0" smtClean="0"/>
              <a:t> </a:t>
            </a:r>
            <a:r>
              <a:rPr lang="en-US" altLang="ja-JP" sz="1800" i="1" dirty="0"/>
              <a:t>T</a:t>
            </a:r>
            <a:r>
              <a:rPr lang="en-US" altLang="ja-JP" sz="1800" baseline="-25000" dirty="0"/>
              <a:t>cr</a:t>
            </a:r>
            <a:r>
              <a:rPr lang="en-US" altLang="ja-JP" sz="1800" dirty="0" smtClean="0"/>
              <a:t> </a:t>
            </a:r>
            <a:r>
              <a:rPr lang="en-US" altLang="ja-JP" sz="1800" dirty="0"/>
              <a:t>⇒ </a:t>
            </a:r>
            <a:r>
              <a:rPr lang="en-US" altLang="ja-JP" sz="1800" dirty="0">
                <a:latin typeface="Symbol" panose="05050102010706020507" pitchFamily="18" charset="2"/>
              </a:rPr>
              <a:t>n</a:t>
            </a:r>
            <a:r>
              <a:rPr lang="ja-JP" altLang="en-US" sz="1800" dirty="0" smtClean="0"/>
              <a:t>冷却期に相転移 </a:t>
            </a:r>
            <a:r>
              <a:rPr lang="en-US" altLang="ja-JP" sz="1800" dirty="0" smtClean="0"/>
              <a:t>⇒ </a:t>
            </a:r>
            <a:r>
              <a:rPr lang="ja-JP" altLang="en-US" sz="1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強い冷却</a:t>
            </a:r>
            <a:endParaRPr lang="en-US" altLang="ja-JP" sz="1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ja-JP" altLang="en-US" sz="2000" b="1" dirty="0"/>
              <a:t>陽子の超流動</a:t>
            </a:r>
            <a:r>
              <a:rPr lang="en-US" altLang="ja-JP" sz="2000" b="1" dirty="0"/>
              <a:t> </a:t>
            </a:r>
            <a:endParaRPr lang="en-US" altLang="ja-JP" sz="2000" b="1" dirty="0" smtClean="0"/>
          </a:p>
          <a:p>
            <a:pPr lvl="1"/>
            <a:r>
              <a:rPr lang="ja-JP" altLang="en-US" sz="1800" dirty="0"/>
              <a:t>大</a:t>
            </a:r>
            <a:r>
              <a:rPr lang="ja-JP" altLang="en-US" sz="1800" dirty="0" smtClean="0"/>
              <a:t>きな</a:t>
            </a:r>
            <a:r>
              <a:rPr lang="en-US" altLang="ja-JP" sz="1800" dirty="0" smtClean="0"/>
              <a:t> </a:t>
            </a:r>
            <a:r>
              <a:rPr lang="en-US" altLang="ja-JP" sz="1800" i="1" dirty="0" err="1"/>
              <a:t>T</a:t>
            </a:r>
            <a:r>
              <a:rPr lang="en-US" altLang="ja-JP" sz="1800" baseline="-25000" dirty="0" err="1"/>
              <a:t>cr</a:t>
            </a:r>
            <a:r>
              <a:rPr lang="en-US" altLang="ja-JP" sz="1800" dirty="0"/>
              <a:t> ⇒ </a:t>
            </a:r>
            <a:r>
              <a:rPr lang="ja-JP" altLang="en-US" sz="1800" dirty="0" smtClean="0"/>
              <a:t>早期に相転移 </a:t>
            </a:r>
            <a:r>
              <a:rPr lang="en-US" altLang="ja-JP" sz="1800" dirty="0" smtClean="0"/>
              <a:t>⇒ </a:t>
            </a:r>
            <a:r>
              <a:rPr lang="ja-JP" altLang="en-US" sz="1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強い</a:t>
            </a:r>
            <a:r>
              <a:rPr lang="en-US" altLang="ja-JP" sz="1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Direct URCA</a:t>
            </a:r>
            <a:r>
              <a:rPr lang="ja-JP" altLang="en-US" sz="1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の抑制</a:t>
            </a:r>
            <a:endParaRPr lang="en-US" altLang="ja-JP" sz="18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ja-JP" altLang="en-US" sz="2000" b="1" dirty="0"/>
              <a:t>クォークのカラー超伝導</a:t>
            </a:r>
            <a:endParaRPr lang="en-US" altLang="ja-JP" sz="2000" dirty="0"/>
          </a:p>
          <a:p>
            <a:pPr lvl="1"/>
            <a:r>
              <a:rPr lang="ja-JP" altLang="en-US" sz="1800" dirty="0" smtClean="0"/>
              <a:t>大きな</a:t>
            </a:r>
            <a:r>
              <a:rPr lang="en-US" altLang="ja-JP" sz="1800" dirty="0" smtClean="0"/>
              <a:t> </a:t>
            </a:r>
            <a:r>
              <a:rPr lang="en-US" altLang="ja-JP" sz="1800" dirty="0">
                <a:latin typeface="Symbol" panose="05050102010706020507" pitchFamily="18" charset="2"/>
              </a:rPr>
              <a:t>D</a:t>
            </a:r>
            <a:r>
              <a:rPr lang="en-US" altLang="ja-JP" sz="1800" dirty="0"/>
              <a:t> ⇒ </a:t>
            </a:r>
            <a:r>
              <a:rPr lang="en-US" altLang="ja-JP" sz="1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Quark cooling</a:t>
            </a:r>
            <a:r>
              <a:rPr lang="ja-JP" altLang="en-US" sz="1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の抑制</a:t>
            </a:r>
          </a:p>
          <a:p>
            <a:r>
              <a:rPr lang="ja-JP" altLang="en-US" sz="2000" b="1" dirty="0" smtClean="0"/>
              <a:t>バースト計算への適用</a:t>
            </a:r>
            <a:endParaRPr lang="en-US" altLang="ja-JP" b="1" dirty="0"/>
          </a:p>
        </p:txBody>
      </p:sp>
    </p:spTree>
    <p:extLst>
      <p:ext uri="{BB962C8B-B14F-4D97-AF65-F5344CB8AC3E}">
        <p14:creationId xmlns:p14="http://schemas.microsoft.com/office/powerpoint/2010/main" val="202565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A2051043-B2CB-43B5-84A6-0AEC1203A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</p:spPr>
        <p:txBody>
          <a:bodyPr/>
          <a:lstStyle/>
          <a:p>
            <a:r>
              <a:rPr kumimoji="1" lang="en-US" altLang="ja-JP" dirty="0"/>
              <a:t>X-ray Burst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5C1E95D4-CFBD-4CBC-8B0D-62E8EC574B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360" y="2194560"/>
            <a:ext cx="7955280" cy="4069080"/>
          </a:xfrm>
        </p:spPr>
        <p:txBody>
          <a:bodyPr/>
          <a:lstStyle/>
          <a:p>
            <a:endParaRPr kumimoji="1" lang="ja-JP" altLang="en-US" dirty="0"/>
          </a:p>
        </p:txBody>
      </p:sp>
      <p:pic>
        <p:nvPicPr>
          <p:cNvPr id="9" name="Picture 4" descr="96717main_DiskStartBurst_lg_web">
            <a:extLst>
              <a:ext uri="{FF2B5EF4-FFF2-40B4-BE49-F238E27FC236}">
                <a16:creationId xmlns:a16="http://schemas.microsoft.com/office/drawing/2014/main" xmlns="" id="{9EA61320-60EA-4413-852D-D20B2B5D5C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88" y="1661863"/>
            <a:ext cx="7694023" cy="519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5">
            <a:extLst>
              <a:ext uri="{FF2B5EF4-FFF2-40B4-BE49-F238E27FC236}">
                <a16:creationId xmlns:a16="http://schemas.microsoft.com/office/drawing/2014/main" xmlns="" id="{0CA9A166-79D8-4100-A390-7E051F9D49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1139" y="6360002"/>
            <a:ext cx="1722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000" b="1" dirty="0"/>
              <a:t>Neutron Star</a:t>
            </a:r>
          </a:p>
        </p:txBody>
      </p:sp>
      <p:sp>
        <p:nvSpPr>
          <p:cNvPr id="13" name="Text Box 6">
            <a:extLst>
              <a:ext uri="{FF2B5EF4-FFF2-40B4-BE49-F238E27FC236}">
                <a16:creationId xmlns:a16="http://schemas.microsoft.com/office/drawing/2014/main" xmlns="" id="{C5F138C8-F755-42C7-8852-C4A7F0932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2328" y="2590098"/>
            <a:ext cx="1962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000" b="1" dirty="0"/>
              <a:t>Accretion Disk</a:t>
            </a:r>
          </a:p>
        </p:txBody>
      </p:sp>
      <p:sp>
        <p:nvSpPr>
          <p:cNvPr id="15" name="Line 7">
            <a:extLst>
              <a:ext uri="{FF2B5EF4-FFF2-40B4-BE49-F238E27FC236}">
                <a16:creationId xmlns:a16="http://schemas.microsoft.com/office/drawing/2014/main" xmlns="" id="{B5818258-8A3D-4DA8-AF2B-E2C4A716DEE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708752" y="4277202"/>
            <a:ext cx="936625" cy="2087562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" name="Line 8">
            <a:extLst>
              <a:ext uri="{FF2B5EF4-FFF2-40B4-BE49-F238E27FC236}">
                <a16:creationId xmlns:a16="http://schemas.microsoft.com/office/drawing/2014/main" xmlns="" id="{45F60784-E1A2-47A3-9F8C-42A786408982}"/>
              </a:ext>
            </a:extLst>
          </p:cNvPr>
          <p:cNvSpPr>
            <a:spLocks noChangeShapeType="1"/>
          </p:cNvSpPr>
          <p:nvPr/>
        </p:nvSpPr>
        <p:spPr bwMode="auto">
          <a:xfrm>
            <a:off x="1804490" y="2975861"/>
            <a:ext cx="144463" cy="1150937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xmlns="" id="{9AFA7ACC-E2DF-4B65-AB7A-5E0CCC1EACB8}"/>
              </a:ext>
            </a:extLst>
          </p:cNvPr>
          <p:cNvSpPr/>
          <p:nvPr/>
        </p:nvSpPr>
        <p:spPr>
          <a:xfrm>
            <a:off x="7026446" y="6488560"/>
            <a:ext cx="13420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ja-JP" sz="1400" dirty="0"/>
              <a:t>Image: NASA</a:t>
            </a:r>
            <a:endParaRPr lang="en-GB" altLang="ja-JP" sz="1400" dirty="0">
              <a:effectLst/>
            </a:endParaRPr>
          </a:p>
        </p:txBody>
      </p:sp>
      <p:sp>
        <p:nvSpPr>
          <p:cNvPr id="11" name="矢印: 下 10">
            <a:extLst>
              <a:ext uri="{FF2B5EF4-FFF2-40B4-BE49-F238E27FC236}">
                <a16:creationId xmlns:a16="http://schemas.microsoft.com/office/drawing/2014/main" xmlns="" id="{E9CA63FD-60D6-48F4-AB7E-D693D5DC6BB7}"/>
              </a:ext>
            </a:extLst>
          </p:cNvPr>
          <p:cNvSpPr/>
          <p:nvPr/>
        </p:nvSpPr>
        <p:spPr>
          <a:xfrm rot="4392108">
            <a:off x="7132580" y="2853236"/>
            <a:ext cx="796955" cy="1359016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GB"/>
          </a:p>
        </p:txBody>
      </p:sp>
      <p:sp>
        <p:nvSpPr>
          <p:cNvPr id="18" name="Text Box 6">
            <a:extLst>
              <a:ext uri="{FF2B5EF4-FFF2-40B4-BE49-F238E27FC236}">
                <a16:creationId xmlns:a16="http://schemas.microsoft.com/office/drawing/2014/main" xmlns="" id="{E5337E5C-40D6-4AFE-BCFA-366E9857B2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2153" y="2426036"/>
            <a:ext cx="275748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ja-JP" sz="2000" b="1" dirty="0"/>
              <a:t>Accreting Gas</a:t>
            </a:r>
            <a:br>
              <a:rPr lang="en-US" altLang="ja-JP" sz="2000" b="1" dirty="0"/>
            </a:br>
            <a:r>
              <a:rPr lang="en-US" altLang="ja-JP" sz="2000" b="1" dirty="0"/>
              <a:t>from the Companion</a:t>
            </a:r>
          </a:p>
        </p:txBody>
      </p:sp>
    </p:spTree>
    <p:extLst>
      <p:ext uri="{BB962C8B-B14F-4D97-AF65-F5344CB8AC3E}">
        <p14:creationId xmlns:p14="http://schemas.microsoft.com/office/powerpoint/2010/main" val="265167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X</a:t>
            </a:r>
            <a:r>
              <a:rPr lang="ja-JP" altLang="en-US" dirty="0" smtClean="0"/>
              <a:t>線バースト計算</a:t>
            </a:r>
            <a:endParaRPr lang="en-US" altLang="ja-JP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ja-JP" altLang="en-US" sz="2800" dirty="0"/>
              <a:t>状態方程式</a:t>
            </a:r>
            <a:r>
              <a:rPr lang="en-US" altLang="ja-JP" sz="2800" dirty="0"/>
              <a:t>: BPS</a:t>
            </a:r>
          </a:p>
          <a:p>
            <a:pPr lvl="1">
              <a:lnSpc>
                <a:spcPct val="90000"/>
              </a:lnSpc>
            </a:pPr>
            <a:r>
              <a:rPr lang="ja-JP" altLang="en-US" sz="2400" dirty="0"/>
              <a:t>質量 </a:t>
            </a:r>
            <a:r>
              <a:rPr lang="en-US" altLang="ja-JP" sz="2400" i="1" dirty="0"/>
              <a:t>M</a:t>
            </a:r>
            <a:r>
              <a:rPr lang="en-US" altLang="ja-JP" sz="2400" dirty="0"/>
              <a:t>=1.4</a:t>
            </a:r>
            <a:r>
              <a:rPr lang="en-US" altLang="ja-JP" sz="2400" i="1" dirty="0"/>
              <a:t>M</a:t>
            </a:r>
            <a:r>
              <a:rPr lang="en-US" altLang="ja-JP" sz="2400" baseline="-25000" dirty="0">
                <a:latin typeface="Wingdings 2" panose="05020102010507070707" pitchFamily="18" charset="2"/>
              </a:rPr>
              <a:t>8</a:t>
            </a:r>
          </a:p>
          <a:p>
            <a:pPr>
              <a:lnSpc>
                <a:spcPct val="90000"/>
              </a:lnSpc>
            </a:pPr>
            <a:endParaRPr lang="en-US" altLang="ja-JP" sz="2800" dirty="0"/>
          </a:p>
          <a:p>
            <a:pPr>
              <a:lnSpc>
                <a:spcPct val="90000"/>
              </a:lnSpc>
            </a:pPr>
            <a:r>
              <a:rPr lang="en-US" altLang="ja-JP" sz="2800" dirty="0"/>
              <a:t>Cooling</a:t>
            </a:r>
            <a:r>
              <a:rPr lang="ja-JP" altLang="en-US" sz="2800" dirty="0"/>
              <a:t>過程</a:t>
            </a:r>
          </a:p>
          <a:p>
            <a:pPr lvl="1">
              <a:lnSpc>
                <a:spcPct val="90000"/>
              </a:lnSpc>
            </a:pPr>
            <a:r>
              <a:rPr lang="en-US" altLang="ja-JP" sz="2400" b="1" dirty="0">
                <a:solidFill>
                  <a:srgbClr val="FF0000"/>
                </a:solidFill>
              </a:rPr>
              <a:t>Standard Cooling</a:t>
            </a:r>
          </a:p>
          <a:p>
            <a:pPr lvl="1">
              <a:lnSpc>
                <a:spcPct val="90000"/>
              </a:lnSpc>
            </a:pPr>
            <a:r>
              <a:rPr lang="en-US" altLang="ja-JP" sz="2400" b="1" dirty="0">
                <a:solidFill>
                  <a:schemeClr val="accent6"/>
                </a:solidFill>
              </a:rPr>
              <a:t>Exotic Cooling</a:t>
            </a:r>
          </a:p>
          <a:p>
            <a:pPr lvl="2">
              <a:lnSpc>
                <a:spcPct val="90000"/>
              </a:lnSpc>
            </a:pPr>
            <a:r>
              <a:rPr lang="en-US" altLang="ja-JP" sz="2000" b="1" dirty="0">
                <a:latin typeface="Symbol" panose="05050102010706020507" pitchFamily="18" charset="2"/>
              </a:rPr>
              <a:t>p</a:t>
            </a:r>
            <a:r>
              <a:rPr lang="ja-JP" altLang="en-US" sz="2000" b="1" dirty="0" smtClean="0"/>
              <a:t>凝縮</a:t>
            </a:r>
            <a:r>
              <a:rPr lang="ja-JP" altLang="en-US" sz="2000" dirty="0" smtClean="0"/>
              <a:t>を考慮</a:t>
            </a:r>
            <a:endParaRPr lang="ja-JP" altLang="en-US" sz="2000" dirty="0"/>
          </a:p>
          <a:p>
            <a:pPr>
              <a:lnSpc>
                <a:spcPct val="90000"/>
              </a:lnSpc>
            </a:pPr>
            <a:r>
              <a:rPr lang="ja-JP" altLang="en-US" sz="2800" dirty="0"/>
              <a:t>降着率</a:t>
            </a:r>
          </a:p>
          <a:p>
            <a:pPr lvl="1">
              <a:lnSpc>
                <a:spcPct val="90000"/>
              </a:lnSpc>
            </a:pPr>
            <a:r>
              <a:rPr lang="en-US" altLang="ja-JP" sz="2400" i="1" dirty="0" err="1"/>
              <a:t>dM</a:t>
            </a:r>
            <a:r>
              <a:rPr lang="en-US" altLang="ja-JP" sz="2400" i="1" dirty="0"/>
              <a:t>/</a:t>
            </a:r>
            <a:r>
              <a:rPr lang="en-US" altLang="ja-JP" sz="2400" i="1" dirty="0" err="1"/>
              <a:t>dt</a:t>
            </a:r>
            <a:r>
              <a:rPr lang="en-US" altLang="ja-JP" sz="2400" dirty="0"/>
              <a:t> = 3×10</a:t>
            </a:r>
            <a:r>
              <a:rPr lang="en-US" altLang="ja-JP" sz="2400" baseline="30000" dirty="0"/>
              <a:t>-9</a:t>
            </a:r>
            <a:r>
              <a:rPr lang="en-US" altLang="ja-JP" sz="2400" i="1" dirty="0"/>
              <a:t>M</a:t>
            </a:r>
            <a:r>
              <a:rPr lang="en-US" altLang="ja-JP" sz="2400" baseline="-25000" dirty="0">
                <a:latin typeface="Wingdings 2" panose="05020102010507070707" pitchFamily="18" charset="2"/>
              </a:rPr>
              <a:t>8</a:t>
            </a:r>
            <a:r>
              <a:rPr lang="en-US" altLang="ja-JP" sz="2400" dirty="0"/>
              <a:t>/</a:t>
            </a:r>
            <a:r>
              <a:rPr lang="en-US" altLang="ja-JP" sz="2400" dirty="0" err="1"/>
              <a:t>yr</a:t>
            </a:r>
            <a:endParaRPr lang="en-US" altLang="ja-JP" sz="2400" dirty="0"/>
          </a:p>
          <a:p>
            <a:pPr lvl="1">
              <a:lnSpc>
                <a:spcPct val="90000"/>
              </a:lnSpc>
            </a:pPr>
            <a:r>
              <a:rPr lang="en-US" altLang="ja-JP" sz="2400" i="1" dirty="0" err="1"/>
              <a:t>dM</a:t>
            </a:r>
            <a:r>
              <a:rPr lang="en-US" altLang="ja-JP" sz="2400" i="1" dirty="0"/>
              <a:t>/</a:t>
            </a:r>
            <a:r>
              <a:rPr lang="en-US" altLang="ja-JP" sz="2400" i="1" dirty="0" err="1"/>
              <a:t>dt</a:t>
            </a:r>
            <a:r>
              <a:rPr lang="en-US" altLang="ja-JP" sz="2400" dirty="0"/>
              <a:t> = 5×10</a:t>
            </a:r>
            <a:r>
              <a:rPr lang="en-US" altLang="ja-JP" sz="2400" baseline="30000" dirty="0"/>
              <a:t>-9</a:t>
            </a:r>
            <a:r>
              <a:rPr lang="en-US" altLang="ja-JP" sz="2400" i="1" dirty="0"/>
              <a:t>M</a:t>
            </a:r>
            <a:r>
              <a:rPr lang="en-US" altLang="ja-JP" sz="2400" baseline="-25000" dirty="0">
                <a:latin typeface="Wingdings 2" panose="05020102010507070707" pitchFamily="18" charset="2"/>
              </a:rPr>
              <a:t>8</a:t>
            </a:r>
            <a:r>
              <a:rPr lang="en-US" altLang="ja-JP" sz="2400" dirty="0"/>
              <a:t>/</a:t>
            </a:r>
            <a:r>
              <a:rPr lang="en-US" altLang="ja-JP" sz="2400" dirty="0" err="1"/>
              <a:t>yr</a:t>
            </a:r>
            <a:endParaRPr lang="en-US" altLang="ja-JP" sz="2400" dirty="0"/>
          </a:p>
          <a:p>
            <a:pPr lvl="1">
              <a:lnSpc>
                <a:spcPct val="90000"/>
              </a:lnSpc>
            </a:pPr>
            <a:endParaRPr lang="en-US" altLang="ja-JP" sz="2400" dirty="0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ja-JP" altLang="en-US" sz="2800"/>
              <a:t>考慮する物理</a:t>
            </a:r>
          </a:p>
          <a:p>
            <a:pPr lvl="1"/>
            <a:r>
              <a:rPr lang="ja-JP" altLang="en-US" sz="2500"/>
              <a:t>単独中性子星の物理</a:t>
            </a:r>
            <a:endParaRPr lang="en-US" altLang="ja-JP" sz="2500"/>
          </a:p>
          <a:p>
            <a:pPr lvl="1"/>
            <a:r>
              <a:rPr lang="en-US" altLang="ja-JP" sz="2500"/>
              <a:t>Multi-zone</a:t>
            </a:r>
            <a:r>
              <a:rPr lang="ja-JP" altLang="en-US" sz="2500"/>
              <a:t>計算</a:t>
            </a:r>
          </a:p>
          <a:p>
            <a:pPr lvl="1"/>
            <a:r>
              <a:rPr lang="en-US" altLang="ja-JP" sz="2500"/>
              <a:t>Crust-Heating</a:t>
            </a:r>
          </a:p>
          <a:p>
            <a:pPr lvl="1"/>
            <a:r>
              <a:rPr lang="ja-JP" altLang="en-US" sz="2500"/>
              <a:t>核燃焼</a:t>
            </a:r>
          </a:p>
          <a:p>
            <a:pPr lvl="2"/>
            <a:r>
              <a:rPr lang="en-US" altLang="ja-JP" sz="2000"/>
              <a:t>16</a:t>
            </a:r>
            <a:r>
              <a:rPr lang="ja-JP" altLang="en-US" sz="2000"/>
              <a:t>核種の近似ネットワーク</a:t>
            </a:r>
          </a:p>
          <a:p>
            <a:endParaRPr lang="ja-JP" altLang="en-US" sz="2800"/>
          </a:p>
          <a:p>
            <a:r>
              <a:rPr lang="ja-JP" altLang="en-US" sz="2800"/>
              <a:t>計算方法</a:t>
            </a:r>
          </a:p>
          <a:p>
            <a:pPr lvl="1">
              <a:buFont typeface="Wingdings" panose="05000000000000000000" pitchFamily="2" charset="2"/>
              <a:buAutoNum type="arabicPeriod"/>
            </a:pPr>
            <a:r>
              <a:rPr lang="ja-JP" altLang="en-US" sz="2400"/>
              <a:t>定常状態を構築</a:t>
            </a:r>
          </a:p>
          <a:p>
            <a:pPr lvl="1">
              <a:buFont typeface="Wingdings" panose="05000000000000000000" pitchFamily="2" charset="2"/>
              <a:buAutoNum type="arabicPeriod"/>
            </a:pPr>
            <a:r>
              <a:rPr lang="ja-JP" altLang="en-US" sz="2400"/>
              <a:t>核燃焼を開始</a:t>
            </a:r>
          </a:p>
          <a:p>
            <a:pPr lvl="1">
              <a:buFont typeface="Wingdings" panose="05000000000000000000" pitchFamily="2" charset="2"/>
              <a:buAutoNum type="arabicPeriod"/>
            </a:pPr>
            <a:r>
              <a:rPr lang="ja-JP" altLang="en-US" sz="2400"/>
              <a:t>光度の時間変化を追う</a:t>
            </a: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24394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60350"/>
            <a:ext cx="8229600" cy="1143000"/>
          </a:xfrm>
        </p:spPr>
        <p:txBody>
          <a:bodyPr/>
          <a:lstStyle/>
          <a:p>
            <a:r>
              <a:rPr lang="en-US" altLang="ja-JP"/>
              <a:t>Results</a:t>
            </a:r>
          </a:p>
        </p:txBody>
      </p:sp>
      <p:pic>
        <p:nvPicPr>
          <p:cNvPr id="29705" name="Picture 9" descr="Burst_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3438" y="1196975"/>
            <a:ext cx="4038600" cy="3713163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706" name="Picture 10" descr="Burst_3v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2438" y="1196975"/>
            <a:ext cx="4038600" cy="3713163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29707" name="Object 11"/>
          <p:cNvGraphicFramePr>
            <a:graphicFrameLocks noChangeAspect="1"/>
          </p:cNvGraphicFramePr>
          <p:nvPr/>
        </p:nvGraphicFramePr>
        <p:xfrm>
          <a:off x="1162050" y="5734050"/>
          <a:ext cx="251301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2" name="数式" r:id="rId5" imgW="1257120" imgH="228600" progId="Equation.3">
                  <p:embed/>
                </p:oleObj>
              </mc:Choice>
              <mc:Fallback>
                <p:oleObj name="数式" r:id="rId5" imgW="12571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2050" y="5734050"/>
                        <a:ext cx="2513013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8" name="Object 12"/>
          <p:cNvGraphicFramePr>
            <a:graphicFrameLocks noChangeAspect="1"/>
          </p:cNvGraphicFramePr>
          <p:nvPr/>
        </p:nvGraphicFramePr>
        <p:xfrm>
          <a:off x="5554663" y="5661025"/>
          <a:ext cx="251301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3" name="数式" r:id="rId7" imgW="1257120" imgH="228600" progId="Equation.3">
                  <p:embed/>
                </p:oleObj>
              </mc:Choice>
              <mc:Fallback>
                <p:oleObj name="数式" r:id="rId7" imgW="12571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4663" y="5661025"/>
                        <a:ext cx="2513012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8479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Results</a:t>
            </a:r>
          </a:p>
        </p:txBody>
      </p:sp>
      <p:graphicFrame>
        <p:nvGraphicFramePr>
          <p:cNvPr id="30781" name="Group 6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9757491"/>
              </p:ext>
            </p:extLst>
          </p:nvPr>
        </p:nvGraphicFramePr>
        <p:xfrm>
          <a:off x="457200" y="2420938"/>
          <a:ext cx="8229600" cy="1554480"/>
        </p:xfrm>
        <a:graphic>
          <a:graphicData uri="http://schemas.openxmlformats.org/drawingml/2006/table">
            <a:tbl>
              <a:tblPr/>
              <a:tblGrid>
                <a:gridCol w="3340100"/>
                <a:gridCol w="2549525"/>
                <a:gridCol w="2339975"/>
              </a:tblGrid>
              <a:tr h="4794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ja-JP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ea typeface="ＭＳ Ｐゴシック" panose="020B0600070205080204" pitchFamily="50" charset="-128"/>
                        </a:rPr>
                        <a:t>降着率 </a:t>
                      </a:r>
                      <a:r>
                        <a:rPr kumimoji="1" lang="en-US" altLang="ja-JP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ea typeface="ＭＳ Ｐゴシック" panose="020B0600070205080204" pitchFamily="50" charset="-128"/>
                        </a:rPr>
                        <a:t>(</a:t>
                      </a:r>
                      <a:r>
                        <a:rPr kumimoji="1" lang="en-US" altLang="ja-JP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ea typeface="ＭＳ Ｐゴシック" panose="020B0600070205080204" pitchFamily="50" charset="-128"/>
                        </a:rPr>
                        <a:t>M</a:t>
                      </a:r>
                      <a:r>
                        <a:rPr kumimoji="1" lang="en-US" altLang="ja-JP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Wingdings 2" panose="05020102010507070707" pitchFamily="18" charset="2"/>
                          <a:ea typeface="ＭＳ Ｐゴシック" panose="020B0600070205080204" pitchFamily="50" charset="-128"/>
                        </a:rPr>
                        <a:t>8</a:t>
                      </a:r>
                      <a:r>
                        <a:rPr kumimoji="1" lang="en-US" altLang="ja-JP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ea typeface="ＭＳ Ｐゴシック" panose="020B0600070205080204" pitchFamily="50" charset="-128"/>
                        </a:rPr>
                        <a:t>/</a:t>
                      </a:r>
                      <a:r>
                        <a:rPr kumimoji="1" lang="en-US" altLang="ja-JP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ea typeface="ＭＳ Ｐゴシック" panose="020B0600070205080204" pitchFamily="50" charset="-128"/>
                        </a:rPr>
                        <a:t>yr</a:t>
                      </a:r>
                      <a:r>
                        <a:rPr kumimoji="1" lang="en-US" altLang="ja-JP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ea typeface="ＭＳ Ｐゴシック" panose="020B0600070205080204" pitchFamily="50" charset="-128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ja-JP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ea typeface="ＭＳ Ｐゴシック" panose="020B0600070205080204" pitchFamily="50" charset="-128"/>
                        </a:rPr>
                        <a:t>3x10</a:t>
                      </a:r>
                      <a:r>
                        <a:rPr kumimoji="1" lang="en-US" altLang="ja-JP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ea typeface="ＭＳ Ｐゴシック" panose="020B0600070205080204" pitchFamily="50" charset="-128"/>
                        </a:rPr>
                        <a:t>-9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ja-JP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ea typeface="ＭＳ Ｐゴシック" panose="020B0600070205080204" pitchFamily="50" charset="-128"/>
                        </a:rPr>
                        <a:t>5x10</a:t>
                      </a:r>
                      <a:r>
                        <a:rPr kumimoji="1" lang="en-US" altLang="ja-JP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ea typeface="ＭＳ Ｐゴシック" panose="020B0600070205080204" pitchFamily="50" charset="-128"/>
                        </a:rPr>
                        <a:t>-9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ja-JP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ea typeface="ＭＳ Ｐゴシック" panose="020B0600070205080204" pitchFamily="50" charset="-128"/>
                        </a:rPr>
                        <a:t>Standard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ja-JP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ea typeface="ＭＳ Ｐゴシック" panose="020B0600070205080204" pitchFamily="50" charset="-128"/>
                        </a:rPr>
                        <a:t>530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ja-JP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ea typeface="ＭＳ Ｐゴシック" panose="020B0600070205080204" pitchFamily="50" charset="-128"/>
                        </a:rPr>
                        <a:t>606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ja-JP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ea typeface="ＭＳ Ｐゴシック" panose="020B0600070205080204" pitchFamily="50" charset="-128"/>
                        </a:rPr>
                        <a:t>Exotic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ja-JP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ea typeface="ＭＳ Ｐゴシック" panose="020B0600070205080204" pitchFamily="50" charset="-128"/>
                        </a:rPr>
                        <a:t>1092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ja-JP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ea typeface="ＭＳ Ｐゴシック" panose="020B0600070205080204" pitchFamily="50" charset="-128"/>
                        </a:rPr>
                        <a:t>1141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782" name="Text Box 62"/>
          <p:cNvSpPr txBox="1">
            <a:spLocks noChangeArrowheads="1"/>
          </p:cNvSpPr>
          <p:nvPr/>
        </p:nvSpPr>
        <p:spPr bwMode="auto">
          <a:xfrm>
            <a:off x="777875" y="1720850"/>
            <a:ext cx="6623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sz="2800">
                <a:latin typeface="Times New Roman" panose="02020603050405020304" pitchFamily="18" charset="0"/>
              </a:rPr>
              <a:t>計算開始から</a:t>
            </a:r>
            <a:r>
              <a:rPr lang="en-US" altLang="ja-JP" sz="2800">
                <a:latin typeface="Times New Roman" panose="02020603050405020304" pitchFamily="18" charset="0"/>
              </a:rPr>
              <a:t>2500</a:t>
            </a:r>
            <a:r>
              <a:rPr lang="ja-JP" altLang="en-US" sz="2800">
                <a:latin typeface="Times New Roman" panose="02020603050405020304" pitchFamily="18" charset="0"/>
              </a:rPr>
              <a:t>時間までのバースト回数</a:t>
            </a:r>
          </a:p>
        </p:txBody>
      </p:sp>
      <p:sp>
        <p:nvSpPr>
          <p:cNvPr id="30783" name="Rectangle 63"/>
          <p:cNvSpPr>
            <a:spLocks noChangeArrowheads="1"/>
          </p:cNvSpPr>
          <p:nvPr/>
        </p:nvSpPr>
        <p:spPr bwMode="auto">
          <a:xfrm>
            <a:off x="749300" y="4581525"/>
            <a:ext cx="8001000" cy="173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ea typeface="ＭＳ Ｐゴシック" panose="020B0600070205080204" pitchFamily="50" charset="-128"/>
              </a:defRPr>
            </a:lvl9pPr>
          </a:lstStyle>
          <a:p>
            <a:r>
              <a:rPr lang="ja-JP" altLang="en-US" dirty="0"/>
              <a:t>バーストの回数が</a:t>
            </a:r>
            <a:r>
              <a:rPr lang="ja-JP" altLang="en-US" dirty="0" smtClean="0"/>
              <a:t>増加</a:t>
            </a:r>
            <a:endParaRPr lang="en-US" altLang="ja-JP" dirty="0" smtClean="0"/>
          </a:p>
          <a:p>
            <a:pPr lvl="1"/>
            <a:r>
              <a:rPr lang="ja-JP" altLang="en-US" dirty="0"/>
              <a:t>冷却</a:t>
            </a:r>
            <a:r>
              <a:rPr lang="ja-JP" altLang="en-US" dirty="0" smtClean="0"/>
              <a:t>による点火位置の上昇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少ない燃料で燃え出す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8262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Results </a:t>
            </a:r>
            <a:r>
              <a:rPr lang="en-US" altLang="ja-JP">
                <a:latin typeface="Arial" panose="020B0604020202020204" pitchFamily="34" charset="0"/>
              </a:rPr>
              <a:t>–</a:t>
            </a:r>
            <a:r>
              <a:rPr lang="en-US" altLang="ja-JP"/>
              <a:t> Chemical Compositions</a:t>
            </a:r>
          </a:p>
        </p:txBody>
      </p:sp>
      <p:sp>
        <p:nvSpPr>
          <p:cNvPr id="112643" name="Text Box 3"/>
          <p:cNvSpPr txBox="1">
            <a:spLocks noChangeArrowheads="1"/>
          </p:cNvSpPr>
          <p:nvPr/>
        </p:nvSpPr>
        <p:spPr bwMode="auto">
          <a:xfrm>
            <a:off x="755650" y="1865077"/>
            <a:ext cx="7561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2400" dirty="0">
                <a:latin typeface="Times New Roman" panose="02020603050405020304" pitchFamily="18" charset="0"/>
                <a:ea typeface="HG明朝B" panose="02020809000000000000" pitchFamily="17" charset="-128"/>
              </a:rPr>
              <a:t>1000</a:t>
            </a:r>
            <a:r>
              <a:rPr lang="ja-JP" altLang="en-US" sz="2400" dirty="0">
                <a:latin typeface="Times New Roman" panose="02020603050405020304" pitchFamily="18" charset="0"/>
                <a:ea typeface="HG明朝B" panose="02020809000000000000" pitchFamily="17" charset="-128"/>
              </a:rPr>
              <a:t>時間経過後のバースト直前</a:t>
            </a:r>
          </a:p>
        </p:txBody>
      </p:sp>
      <p:sp>
        <p:nvSpPr>
          <p:cNvPr id="112644" name="Text Box 4"/>
          <p:cNvSpPr txBox="1">
            <a:spLocks noChangeArrowheads="1"/>
          </p:cNvSpPr>
          <p:nvPr/>
        </p:nvSpPr>
        <p:spPr bwMode="auto">
          <a:xfrm>
            <a:off x="1217613" y="6067425"/>
            <a:ext cx="14173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b="1" dirty="0">
                <a:solidFill>
                  <a:srgbClr val="FF0000"/>
                </a:solidFill>
                <a:latin typeface="Times New Roman" panose="02020603050405020304" pitchFamily="18" charset="0"/>
                <a:ea typeface="HG明朝B" panose="02020809000000000000" pitchFamily="17" charset="-128"/>
              </a:rPr>
              <a:t>Standard</a:t>
            </a:r>
          </a:p>
        </p:txBody>
      </p:sp>
      <p:sp>
        <p:nvSpPr>
          <p:cNvPr id="112645" name="Text Box 5"/>
          <p:cNvSpPr txBox="1">
            <a:spLocks noChangeArrowheads="1"/>
          </p:cNvSpPr>
          <p:nvPr/>
        </p:nvSpPr>
        <p:spPr bwMode="auto">
          <a:xfrm>
            <a:off x="6011863" y="6021388"/>
            <a:ext cx="102143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b="1" dirty="0">
                <a:solidFill>
                  <a:schemeClr val="accent6"/>
                </a:solidFill>
                <a:latin typeface="Times New Roman" panose="02020603050405020304" pitchFamily="18" charset="0"/>
                <a:ea typeface="HG明朝B" panose="02020809000000000000" pitchFamily="17" charset="-128"/>
              </a:rPr>
              <a:t>Exotic</a:t>
            </a:r>
          </a:p>
        </p:txBody>
      </p:sp>
      <p:pic>
        <p:nvPicPr>
          <p:cNvPr id="112646" name="Picture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2371725"/>
            <a:ext cx="4340225" cy="3457575"/>
          </a:xfrm>
          <a:solidFill>
            <a:schemeClr val="tx1"/>
          </a:solidFill>
          <a:ln/>
        </p:spPr>
      </p:pic>
      <p:pic>
        <p:nvPicPr>
          <p:cNvPr id="112647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371725"/>
            <a:ext cx="4340225" cy="3457575"/>
          </a:xfrm>
          <a:solidFill>
            <a:schemeClr val="tx1"/>
          </a:solidFill>
          <a:ln/>
        </p:spPr>
      </p:pic>
      <p:grpSp>
        <p:nvGrpSpPr>
          <p:cNvPr id="112649" name="Group 9"/>
          <p:cNvGrpSpPr>
            <a:grpSpLocks/>
          </p:cNvGrpSpPr>
          <p:nvPr/>
        </p:nvGrpSpPr>
        <p:grpSpPr bwMode="auto">
          <a:xfrm>
            <a:off x="8143875" y="3857625"/>
            <a:ext cx="328613" cy="1371600"/>
            <a:chOff x="5130" y="2430"/>
            <a:chExt cx="207" cy="864"/>
          </a:xfrm>
        </p:grpSpPr>
        <p:sp>
          <p:nvSpPr>
            <p:cNvPr id="112650" name="Line 10"/>
            <p:cNvSpPr>
              <a:spLocks noChangeShapeType="1"/>
            </p:cNvSpPr>
            <p:nvPr/>
          </p:nvSpPr>
          <p:spPr bwMode="auto">
            <a:xfrm>
              <a:off x="5130" y="2432"/>
              <a:ext cx="0" cy="6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2651" name="Line 11"/>
            <p:cNvSpPr>
              <a:spLocks noChangeShapeType="1"/>
            </p:cNvSpPr>
            <p:nvPr/>
          </p:nvSpPr>
          <p:spPr bwMode="auto">
            <a:xfrm>
              <a:off x="5145" y="2432"/>
              <a:ext cx="0" cy="6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2652" name="Line 12"/>
            <p:cNvSpPr>
              <a:spLocks noChangeShapeType="1"/>
            </p:cNvSpPr>
            <p:nvPr/>
          </p:nvSpPr>
          <p:spPr bwMode="auto">
            <a:xfrm>
              <a:off x="5162" y="2432"/>
              <a:ext cx="0" cy="6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2653" name="Line 13"/>
            <p:cNvSpPr>
              <a:spLocks noChangeShapeType="1"/>
            </p:cNvSpPr>
            <p:nvPr/>
          </p:nvSpPr>
          <p:spPr bwMode="auto">
            <a:xfrm>
              <a:off x="5177" y="2432"/>
              <a:ext cx="0" cy="6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2654" name="Line 14"/>
            <p:cNvSpPr>
              <a:spLocks noChangeShapeType="1"/>
            </p:cNvSpPr>
            <p:nvPr/>
          </p:nvSpPr>
          <p:spPr bwMode="auto">
            <a:xfrm>
              <a:off x="5194" y="2432"/>
              <a:ext cx="0" cy="6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2655" name="Line 15"/>
            <p:cNvSpPr>
              <a:spLocks noChangeShapeType="1"/>
            </p:cNvSpPr>
            <p:nvPr/>
          </p:nvSpPr>
          <p:spPr bwMode="auto">
            <a:xfrm>
              <a:off x="5209" y="2432"/>
              <a:ext cx="0" cy="6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2656" name="Line 16"/>
            <p:cNvSpPr>
              <a:spLocks noChangeShapeType="1"/>
            </p:cNvSpPr>
            <p:nvPr/>
          </p:nvSpPr>
          <p:spPr bwMode="auto">
            <a:xfrm>
              <a:off x="5226" y="2432"/>
              <a:ext cx="0" cy="6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2657" name="Line 17"/>
            <p:cNvSpPr>
              <a:spLocks noChangeShapeType="1"/>
            </p:cNvSpPr>
            <p:nvPr/>
          </p:nvSpPr>
          <p:spPr bwMode="auto">
            <a:xfrm>
              <a:off x="5241" y="2432"/>
              <a:ext cx="0" cy="6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2658" name="Line 18"/>
            <p:cNvSpPr>
              <a:spLocks noChangeShapeType="1"/>
            </p:cNvSpPr>
            <p:nvPr/>
          </p:nvSpPr>
          <p:spPr bwMode="auto">
            <a:xfrm>
              <a:off x="5258" y="2432"/>
              <a:ext cx="0" cy="6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2659" name="Line 19"/>
            <p:cNvSpPr>
              <a:spLocks noChangeShapeType="1"/>
            </p:cNvSpPr>
            <p:nvPr/>
          </p:nvSpPr>
          <p:spPr bwMode="auto">
            <a:xfrm>
              <a:off x="5273" y="2432"/>
              <a:ext cx="0" cy="6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2660" name="Line 20"/>
            <p:cNvSpPr>
              <a:spLocks noChangeShapeType="1"/>
            </p:cNvSpPr>
            <p:nvPr/>
          </p:nvSpPr>
          <p:spPr bwMode="auto">
            <a:xfrm>
              <a:off x="5290" y="2432"/>
              <a:ext cx="0" cy="6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2661" name="Line 21"/>
            <p:cNvSpPr>
              <a:spLocks noChangeShapeType="1"/>
            </p:cNvSpPr>
            <p:nvPr/>
          </p:nvSpPr>
          <p:spPr bwMode="auto">
            <a:xfrm>
              <a:off x="5305" y="2432"/>
              <a:ext cx="0" cy="6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2662" name="Line 22"/>
            <p:cNvSpPr>
              <a:spLocks noChangeShapeType="1"/>
            </p:cNvSpPr>
            <p:nvPr/>
          </p:nvSpPr>
          <p:spPr bwMode="auto">
            <a:xfrm>
              <a:off x="5322" y="2430"/>
              <a:ext cx="0" cy="6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2663" name="Line 23"/>
            <p:cNvSpPr>
              <a:spLocks noChangeShapeType="1"/>
            </p:cNvSpPr>
            <p:nvPr/>
          </p:nvSpPr>
          <p:spPr bwMode="auto">
            <a:xfrm>
              <a:off x="5337" y="2430"/>
              <a:ext cx="0" cy="6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2664" name="Line 24"/>
            <p:cNvSpPr>
              <a:spLocks noChangeShapeType="1"/>
            </p:cNvSpPr>
            <p:nvPr/>
          </p:nvSpPr>
          <p:spPr bwMode="auto">
            <a:xfrm>
              <a:off x="5148" y="3113"/>
              <a:ext cx="0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2665" name="Line 25"/>
            <p:cNvSpPr>
              <a:spLocks noChangeShapeType="1"/>
            </p:cNvSpPr>
            <p:nvPr/>
          </p:nvSpPr>
          <p:spPr bwMode="auto">
            <a:xfrm>
              <a:off x="5193" y="3113"/>
              <a:ext cx="0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2666" name="Line 26"/>
            <p:cNvSpPr>
              <a:spLocks noChangeShapeType="1"/>
            </p:cNvSpPr>
            <p:nvPr/>
          </p:nvSpPr>
          <p:spPr bwMode="auto">
            <a:xfrm>
              <a:off x="5239" y="3113"/>
              <a:ext cx="0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2667" name="Line 27"/>
            <p:cNvSpPr>
              <a:spLocks noChangeShapeType="1"/>
            </p:cNvSpPr>
            <p:nvPr/>
          </p:nvSpPr>
          <p:spPr bwMode="auto">
            <a:xfrm>
              <a:off x="5284" y="3113"/>
              <a:ext cx="0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2668" name="Line 28"/>
            <p:cNvSpPr>
              <a:spLocks noChangeShapeType="1"/>
            </p:cNvSpPr>
            <p:nvPr/>
          </p:nvSpPr>
          <p:spPr bwMode="auto">
            <a:xfrm>
              <a:off x="5329" y="3113"/>
              <a:ext cx="0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12669" name="Group 29"/>
          <p:cNvGrpSpPr>
            <a:grpSpLocks/>
          </p:cNvGrpSpPr>
          <p:nvPr/>
        </p:nvGrpSpPr>
        <p:grpSpPr bwMode="auto">
          <a:xfrm>
            <a:off x="3667125" y="3860800"/>
            <a:ext cx="328613" cy="1371600"/>
            <a:chOff x="5130" y="2430"/>
            <a:chExt cx="207" cy="864"/>
          </a:xfrm>
        </p:grpSpPr>
        <p:sp>
          <p:nvSpPr>
            <p:cNvPr id="112670" name="Line 30"/>
            <p:cNvSpPr>
              <a:spLocks noChangeShapeType="1"/>
            </p:cNvSpPr>
            <p:nvPr/>
          </p:nvSpPr>
          <p:spPr bwMode="auto">
            <a:xfrm>
              <a:off x="5130" y="2432"/>
              <a:ext cx="0" cy="6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2671" name="Line 31"/>
            <p:cNvSpPr>
              <a:spLocks noChangeShapeType="1"/>
            </p:cNvSpPr>
            <p:nvPr/>
          </p:nvSpPr>
          <p:spPr bwMode="auto">
            <a:xfrm>
              <a:off x="5145" y="2432"/>
              <a:ext cx="0" cy="6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2672" name="Line 32"/>
            <p:cNvSpPr>
              <a:spLocks noChangeShapeType="1"/>
            </p:cNvSpPr>
            <p:nvPr/>
          </p:nvSpPr>
          <p:spPr bwMode="auto">
            <a:xfrm>
              <a:off x="5162" y="2432"/>
              <a:ext cx="0" cy="6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2673" name="Line 33"/>
            <p:cNvSpPr>
              <a:spLocks noChangeShapeType="1"/>
            </p:cNvSpPr>
            <p:nvPr/>
          </p:nvSpPr>
          <p:spPr bwMode="auto">
            <a:xfrm>
              <a:off x="5177" y="2432"/>
              <a:ext cx="0" cy="6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2674" name="Line 34"/>
            <p:cNvSpPr>
              <a:spLocks noChangeShapeType="1"/>
            </p:cNvSpPr>
            <p:nvPr/>
          </p:nvSpPr>
          <p:spPr bwMode="auto">
            <a:xfrm>
              <a:off x="5194" y="2432"/>
              <a:ext cx="0" cy="6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2675" name="Line 35"/>
            <p:cNvSpPr>
              <a:spLocks noChangeShapeType="1"/>
            </p:cNvSpPr>
            <p:nvPr/>
          </p:nvSpPr>
          <p:spPr bwMode="auto">
            <a:xfrm>
              <a:off x="5209" y="2432"/>
              <a:ext cx="0" cy="6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2676" name="Line 36"/>
            <p:cNvSpPr>
              <a:spLocks noChangeShapeType="1"/>
            </p:cNvSpPr>
            <p:nvPr/>
          </p:nvSpPr>
          <p:spPr bwMode="auto">
            <a:xfrm>
              <a:off x="5226" y="2432"/>
              <a:ext cx="0" cy="6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2677" name="Line 37"/>
            <p:cNvSpPr>
              <a:spLocks noChangeShapeType="1"/>
            </p:cNvSpPr>
            <p:nvPr/>
          </p:nvSpPr>
          <p:spPr bwMode="auto">
            <a:xfrm>
              <a:off x="5241" y="2432"/>
              <a:ext cx="0" cy="6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2678" name="Line 38"/>
            <p:cNvSpPr>
              <a:spLocks noChangeShapeType="1"/>
            </p:cNvSpPr>
            <p:nvPr/>
          </p:nvSpPr>
          <p:spPr bwMode="auto">
            <a:xfrm>
              <a:off x="5258" y="2432"/>
              <a:ext cx="0" cy="6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2679" name="Line 39"/>
            <p:cNvSpPr>
              <a:spLocks noChangeShapeType="1"/>
            </p:cNvSpPr>
            <p:nvPr/>
          </p:nvSpPr>
          <p:spPr bwMode="auto">
            <a:xfrm>
              <a:off x="5273" y="2432"/>
              <a:ext cx="0" cy="6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2680" name="Line 40"/>
            <p:cNvSpPr>
              <a:spLocks noChangeShapeType="1"/>
            </p:cNvSpPr>
            <p:nvPr/>
          </p:nvSpPr>
          <p:spPr bwMode="auto">
            <a:xfrm>
              <a:off x="5290" y="2432"/>
              <a:ext cx="0" cy="6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2681" name="Line 41"/>
            <p:cNvSpPr>
              <a:spLocks noChangeShapeType="1"/>
            </p:cNvSpPr>
            <p:nvPr/>
          </p:nvSpPr>
          <p:spPr bwMode="auto">
            <a:xfrm>
              <a:off x="5305" y="2432"/>
              <a:ext cx="0" cy="6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2682" name="Line 42"/>
            <p:cNvSpPr>
              <a:spLocks noChangeShapeType="1"/>
            </p:cNvSpPr>
            <p:nvPr/>
          </p:nvSpPr>
          <p:spPr bwMode="auto">
            <a:xfrm>
              <a:off x="5322" y="2430"/>
              <a:ext cx="0" cy="6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2683" name="Line 43"/>
            <p:cNvSpPr>
              <a:spLocks noChangeShapeType="1"/>
            </p:cNvSpPr>
            <p:nvPr/>
          </p:nvSpPr>
          <p:spPr bwMode="auto">
            <a:xfrm>
              <a:off x="5337" y="2430"/>
              <a:ext cx="0" cy="6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2684" name="Line 44"/>
            <p:cNvSpPr>
              <a:spLocks noChangeShapeType="1"/>
            </p:cNvSpPr>
            <p:nvPr/>
          </p:nvSpPr>
          <p:spPr bwMode="auto">
            <a:xfrm>
              <a:off x="5148" y="3113"/>
              <a:ext cx="0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2685" name="Line 45"/>
            <p:cNvSpPr>
              <a:spLocks noChangeShapeType="1"/>
            </p:cNvSpPr>
            <p:nvPr/>
          </p:nvSpPr>
          <p:spPr bwMode="auto">
            <a:xfrm>
              <a:off x="5193" y="3113"/>
              <a:ext cx="0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2686" name="Line 46"/>
            <p:cNvSpPr>
              <a:spLocks noChangeShapeType="1"/>
            </p:cNvSpPr>
            <p:nvPr/>
          </p:nvSpPr>
          <p:spPr bwMode="auto">
            <a:xfrm>
              <a:off x="5239" y="3113"/>
              <a:ext cx="0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2687" name="Line 47"/>
            <p:cNvSpPr>
              <a:spLocks noChangeShapeType="1"/>
            </p:cNvSpPr>
            <p:nvPr/>
          </p:nvSpPr>
          <p:spPr bwMode="auto">
            <a:xfrm>
              <a:off x="5284" y="3113"/>
              <a:ext cx="0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2688" name="Line 48"/>
            <p:cNvSpPr>
              <a:spLocks noChangeShapeType="1"/>
            </p:cNvSpPr>
            <p:nvPr/>
          </p:nvSpPr>
          <p:spPr bwMode="auto">
            <a:xfrm>
              <a:off x="5329" y="3113"/>
              <a:ext cx="0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4324372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X</a:t>
            </a:r>
            <a:r>
              <a:rPr lang="ja-JP" altLang="en-US" dirty="0" smtClean="0"/>
              <a:t>線バースト計算</a:t>
            </a:r>
            <a:endParaRPr lang="en-US" altLang="ja-JP" dirty="0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9596" y="2194560"/>
            <a:ext cx="8190044" cy="4069080"/>
          </a:xfrm>
        </p:spPr>
        <p:txBody>
          <a:bodyPr>
            <a:normAutofit/>
          </a:bodyPr>
          <a:lstStyle/>
          <a:p>
            <a:r>
              <a:rPr lang="en-US" altLang="ja-JP" sz="2800" dirty="0"/>
              <a:t>X</a:t>
            </a:r>
            <a:r>
              <a:rPr lang="ja-JP" altLang="en-US" sz="2800" dirty="0"/>
              <a:t>線</a:t>
            </a:r>
            <a:r>
              <a:rPr lang="ja-JP" altLang="en-US" sz="2800" dirty="0" smtClean="0"/>
              <a:t>バーストに</a:t>
            </a:r>
            <a:r>
              <a:rPr lang="en-US" altLang="ja-JP" sz="2800" b="1" dirty="0" smtClean="0">
                <a:solidFill>
                  <a:schemeClr val="accent6"/>
                </a:solidFill>
              </a:rPr>
              <a:t>Exotic </a:t>
            </a:r>
            <a:r>
              <a:rPr lang="en-US" altLang="ja-JP" sz="2800" b="1" dirty="0">
                <a:solidFill>
                  <a:schemeClr val="accent6"/>
                </a:solidFill>
              </a:rPr>
              <a:t>Cooling</a:t>
            </a:r>
            <a:r>
              <a:rPr lang="ja-JP" altLang="en-US" sz="2800" dirty="0"/>
              <a:t>を考慮</a:t>
            </a:r>
          </a:p>
          <a:p>
            <a:pPr lvl="1"/>
            <a:r>
              <a:rPr lang="en-US" altLang="ja-JP" sz="2800" dirty="0"/>
              <a:t>Standard Cooling</a:t>
            </a:r>
            <a:r>
              <a:rPr lang="ja-JP" altLang="en-US" sz="2800" dirty="0"/>
              <a:t>と比較しバーストの頻度が上昇</a:t>
            </a:r>
          </a:p>
          <a:p>
            <a:pPr lvl="1"/>
            <a:endParaRPr lang="en-US" altLang="ja-JP" sz="2800" dirty="0" smtClean="0"/>
          </a:p>
          <a:p>
            <a:pPr lvl="1"/>
            <a:r>
              <a:rPr lang="ja-JP" altLang="en-US" sz="2800" dirty="0" smtClean="0"/>
              <a:t>温度</a:t>
            </a:r>
            <a:r>
              <a:rPr lang="ja-JP" altLang="en-US" sz="2800" dirty="0"/>
              <a:t>構造・組成を比較</a:t>
            </a:r>
          </a:p>
          <a:p>
            <a:pPr lvl="2">
              <a:buFont typeface="Wingdings" panose="05000000000000000000" pitchFamily="2" charset="2"/>
              <a:buAutoNum type="arabicPeriod"/>
            </a:pPr>
            <a:r>
              <a:rPr lang="ja-JP" altLang="en-US" sz="2400" dirty="0" smtClean="0"/>
              <a:t> </a:t>
            </a:r>
            <a:r>
              <a:rPr lang="en-US" altLang="ja-JP" sz="2400" baseline="30000" dirty="0" smtClean="0"/>
              <a:t>68</a:t>
            </a:r>
            <a:r>
              <a:rPr lang="en-US" altLang="ja-JP" sz="2400" dirty="0" smtClean="0"/>
              <a:t>Ge</a:t>
            </a:r>
            <a:r>
              <a:rPr lang="ja-JP" altLang="en-US" sz="2400" dirty="0" err="1"/>
              <a:t>が減</a:t>
            </a:r>
            <a:r>
              <a:rPr lang="ja-JP" altLang="en-US" sz="2400" dirty="0"/>
              <a:t>少し、代わりに</a:t>
            </a:r>
            <a:r>
              <a:rPr lang="en-US" altLang="ja-JP" sz="2400" baseline="30000" dirty="0"/>
              <a:t>64</a:t>
            </a:r>
            <a:r>
              <a:rPr lang="en-US" altLang="ja-JP" sz="2400" dirty="0"/>
              <a:t>Zn</a:t>
            </a:r>
            <a:r>
              <a:rPr lang="ja-JP" altLang="en-US" sz="2400" dirty="0"/>
              <a:t>や</a:t>
            </a:r>
            <a:r>
              <a:rPr lang="en-US" altLang="ja-JP" sz="2400" baseline="30000" dirty="0"/>
              <a:t>12</a:t>
            </a:r>
            <a:r>
              <a:rPr lang="en-US" altLang="ja-JP" sz="2400" dirty="0"/>
              <a:t>C</a:t>
            </a:r>
            <a:r>
              <a:rPr lang="ja-JP" altLang="en-US" sz="2400" dirty="0"/>
              <a:t>が増加</a:t>
            </a:r>
          </a:p>
          <a:p>
            <a:pPr lvl="2">
              <a:buFont typeface="Wingdings" panose="05000000000000000000" pitchFamily="2" charset="2"/>
              <a:buAutoNum type="arabicPeriod"/>
            </a:pPr>
            <a:r>
              <a:rPr lang="ja-JP" altLang="en-US" sz="2400" dirty="0" smtClean="0"/>
              <a:t> 内側</a:t>
            </a:r>
            <a:r>
              <a:rPr lang="ja-JP" altLang="en-US" sz="2400" dirty="0"/>
              <a:t>で冷えるので</a:t>
            </a:r>
            <a:r>
              <a:rPr lang="en-US" altLang="ja-JP" sz="2400" baseline="30000" dirty="0"/>
              <a:t>1</a:t>
            </a:r>
            <a:r>
              <a:rPr lang="en-US" altLang="ja-JP" sz="2400" dirty="0"/>
              <a:t>H</a:t>
            </a:r>
            <a:r>
              <a:rPr lang="ja-JP" altLang="en-US" sz="2400" dirty="0"/>
              <a:t>の消費が少ない</a:t>
            </a:r>
          </a:p>
          <a:p>
            <a:pPr lvl="2">
              <a:buFont typeface="Wingdings" panose="05000000000000000000" pitchFamily="2" charset="2"/>
              <a:buAutoNum type="arabicPeriod"/>
            </a:pPr>
            <a:r>
              <a:rPr lang="ja-JP" altLang="en-US" sz="2400" dirty="0" smtClean="0"/>
              <a:t> 燃え残った</a:t>
            </a:r>
            <a:r>
              <a:rPr lang="en-US" altLang="ja-JP" sz="2400" baseline="30000" dirty="0"/>
              <a:t>1</a:t>
            </a:r>
            <a:r>
              <a:rPr lang="en-US" altLang="ja-JP" sz="2400" dirty="0"/>
              <a:t>H</a:t>
            </a:r>
            <a:r>
              <a:rPr lang="ja-JP" altLang="en-US" sz="2400" dirty="0"/>
              <a:t>が次回のバーストで使われる</a:t>
            </a:r>
          </a:p>
          <a:p>
            <a:pPr lvl="2">
              <a:buFont typeface="Wingdings" panose="05000000000000000000" pitchFamily="2" charset="2"/>
              <a:buAutoNum type="arabicPeriod"/>
            </a:pPr>
            <a:r>
              <a:rPr lang="ja-JP" altLang="en-US" sz="2400" dirty="0" smtClean="0"/>
              <a:t> バースト</a:t>
            </a:r>
            <a:r>
              <a:rPr lang="ja-JP" altLang="en-US" sz="2400" dirty="0"/>
              <a:t>の頻度が上昇</a:t>
            </a:r>
          </a:p>
        </p:txBody>
      </p:sp>
    </p:spTree>
    <p:extLst>
      <p:ext uri="{BB962C8B-B14F-4D97-AF65-F5344CB8AC3E}">
        <p14:creationId xmlns:p14="http://schemas.microsoft.com/office/powerpoint/2010/main" val="423416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GB" dirty="0" smtClean="0"/>
              <a:t>X</a:t>
            </a:r>
            <a:r>
              <a:rPr kumimoji="1" lang="ja-JP" altLang="en-US" dirty="0" smtClean="0"/>
              <a:t>線トランジェント天体の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ja-JP" altLang="en-US" dirty="0"/>
              <a:t>減光</a:t>
            </a:r>
            <a:r>
              <a:rPr lang="ja-JP" altLang="en-US" dirty="0" smtClean="0"/>
              <a:t>シミュレーション</a:t>
            </a:r>
            <a:endParaRPr kumimoji="1" lang="en-GB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2296229"/>
            <a:ext cx="7955280" cy="4069080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dirty="0" smtClean="0"/>
              <a:t>MAXI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J0556-332</a:t>
            </a:r>
            <a:r>
              <a:rPr kumimoji="1" lang="ja-JP" altLang="en-US" dirty="0" smtClean="0"/>
              <a:t>のライトカーブ</a:t>
            </a:r>
            <a:endParaRPr kumimoji="1" lang="en-US" altLang="ja-JP" dirty="0" smtClean="0"/>
          </a:p>
          <a:p>
            <a:r>
              <a:rPr kumimoji="1" lang="ja-JP" altLang="en-US" dirty="0" smtClean="0"/>
              <a:t>降着率が高い</a:t>
            </a:r>
            <a:endParaRPr kumimoji="1" lang="en-US" altLang="ja-JP" dirty="0" smtClean="0"/>
          </a:p>
          <a:p>
            <a:pPr lvl="1"/>
            <a:r>
              <a:rPr kumimoji="1" lang="en-US" altLang="ja-JP" dirty="0" err="1" smtClean="0"/>
              <a:t>Quisence</a:t>
            </a:r>
            <a:r>
              <a:rPr kumimoji="1" lang="ja-JP" altLang="en-US" dirty="0" smtClean="0"/>
              <a:t>でも</a:t>
            </a:r>
            <a:r>
              <a:rPr lang="ja-JP" altLang="en-US" dirty="0" smtClean="0"/>
              <a:t>すぐに冷えない</a:t>
            </a:r>
            <a:endParaRPr lang="en-US" altLang="ja-JP" dirty="0" smtClean="0"/>
          </a:p>
          <a:p>
            <a:pPr lvl="1"/>
            <a:r>
              <a:rPr lang="ja-JP" altLang="en-US" dirty="0"/>
              <a:t>何</a:t>
            </a:r>
            <a:r>
              <a:rPr lang="ja-JP" altLang="en-US" dirty="0" smtClean="0"/>
              <a:t>らかの熱源</a:t>
            </a:r>
            <a:r>
              <a:rPr lang="en-US" altLang="ja-JP" dirty="0"/>
              <a:t>?</a:t>
            </a:r>
          </a:p>
          <a:p>
            <a:endParaRPr lang="en-US" altLang="ja-JP" dirty="0" smtClean="0"/>
          </a:p>
          <a:p>
            <a:r>
              <a:rPr lang="en-US" altLang="ja-JP" dirty="0" err="1" smtClean="0"/>
              <a:t>Quisence</a:t>
            </a:r>
            <a:r>
              <a:rPr lang="ja-JP" altLang="en-US" dirty="0" smtClean="0"/>
              <a:t>でも十分高温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Hot-CNO</a:t>
            </a:r>
            <a:r>
              <a:rPr lang="ja-JP" altLang="en-US" dirty="0" smtClean="0"/>
              <a:t>サイクルが働く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燃焼熱が冷却を抑える</a:t>
            </a:r>
            <a:endParaRPr lang="en-US" altLang="ja-JP" dirty="0" smtClean="0"/>
          </a:p>
          <a:p>
            <a:pPr lvl="1"/>
            <a:r>
              <a:rPr lang="ja-JP" altLang="en-US" dirty="0"/>
              <a:t>観測</a:t>
            </a:r>
            <a:r>
              <a:rPr lang="ja-JP" altLang="en-US" dirty="0" smtClean="0"/>
              <a:t>をよく</a:t>
            </a:r>
            <a:r>
              <a:rPr lang="ja-JP" altLang="en-US" dirty="0"/>
              <a:t>再現</a:t>
            </a:r>
            <a:endParaRPr lang="en-US" altLang="ja-JP" dirty="0" smtClean="0"/>
          </a:p>
          <a:p>
            <a:endParaRPr kumimoji="1" lang="en-US" altLang="ja-JP" dirty="0"/>
          </a:p>
          <a:p>
            <a:endParaRPr kumimoji="1" lang="en-US" altLang="ja-JP" dirty="0" smtClean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6928" y="2727737"/>
            <a:ext cx="4907072" cy="3447026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xmlns="" id="{44226788-FBD3-4ED0-A365-1A7641EC6320}"/>
              </a:ext>
            </a:extLst>
          </p:cNvPr>
          <p:cNvSpPr txBox="1"/>
          <p:nvPr/>
        </p:nvSpPr>
        <p:spPr>
          <a:xfrm>
            <a:off x="6890635" y="6196032"/>
            <a:ext cx="3017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Liu</a:t>
            </a:r>
            <a:r>
              <a:rPr kumimoji="1" lang="en-GB" sz="1600" dirty="0" smtClean="0"/>
              <a:t>+, 201</a:t>
            </a:r>
            <a:r>
              <a:rPr kumimoji="1" lang="en-US" altLang="ja-JP" sz="1600" dirty="0" smtClean="0"/>
              <a:t>7</a:t>
            </a:r>
            <a:endParaRPr kumimoji="1" lang="en-GB" sz="1600" dirty="0"/>
          </a:p>
        </p:txBody>
      </p:sp>
    </p:spTree>
    <p:extLst>
      <p:ext uri="{BB962C8B-B14F-4D97-AF65-F5344CB8AC3E}">
        <p14:creationId xmlns:p14="http://schemas.microsoft.com/office/powerpoint/2010/main" val="192853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GB" dirty="0" err="1" smtClean="0"/>
              <a:t>Superburst</a:t>
            </a:r>
            <a:r>
              <a:rPr kumimoji="1" lang="ja-JP" altLang="en-US" dirty="0" err="1" smtClean="0"/>
              <a:t>までの</a:t>
            </a:r>
            <a:r>
              <a:rPr kumimoji="1" lang="ja-JP" altLang="en-US" dirty="0" smtClean="0"/>
              <a:t>計算</a:t>
            </a:r>
            <a:endParaRPr kumimoji="1" lang="en-GB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94360" y="1880171"/>
            <a:ext cx="7955280" cy="175688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ja-JP" altLang="en-US" dirty="0" smtClean="0"/>
              <a:t>太陽系組成のガスを降着</a:t>
            </a:r>
            <a:endParaRPr lang="en-US" altLang="ja-JP" dirty="0" smtClean="0"/>
          </a:p>
          <a:p>
            <a:r>
              <a:rPr kumimoji="1" lang="ja-JP" altLang="en-US" dirty="0" smtClean="0"/>
              <a:t>バーストを繰り返し</a:t>
            </a:r>
            <a:endParaRPr lang="en-US" altLang="ja-JP" dirty="0"/>
          </a:p>
          <a:p>
            <a:pPr lvl="1"/>
            <a:r>
              <a:rPr kumimoji="1" lang="en-US" altLang="ja-JP" dirty="0" smtClean="0"/>
              <a:t>C</a:t>
            </a:r>
            <a:r>
              <a:rPr lang="ja-JP" altLang="en-US" dirty="0" smtClean="0"/>
              <a:t>の</a:t>
            </a:r>
            <a:r>
              <a:rPr lang="en-US" altLang="ja-JP" dirty="0" smtClean="0"/>
              <a:t>mass fraction</a:t>
            </a:r>
            <a:r>
              <a:rPr lang="ja-JP" altLang="en-US" dirty="0" smtClean="0"/>
              <a:t>が</a:t>
            </a:r>
            <a:r>
              <a:rPr lang="en-US" altLang="ja-JP" dirty="0" smtClean="0"/>
              <a:t>0.1</a:t>
            </a:r>
            <a:r>
              <a:rPr lang="ja-JP" altLang="en-US" dirty="0" smtClean="0"/>
              <a:t>前後</a:t>
            </a:r>
            <a:endParaRPr lang="en-US" altLang="ja-JP" dirty="0" smtClean="0"/>
          </a:p>
          <a:p>
            <a:pPr lvl="1"/>
            <a:r>
              <a:rPr kumimoji="1" lang="en-US" altLang="ja-JP" dirty="0" smtClean="0"/>
              <a:t>C</a:t>
            </a:r>
            <a:r>
              <a:rPr kumimoji="1" lang="ja-JP" altLang="en-US" dirty="0" smtClean="0"/>
              <a:t>の</a:t>
            </a:r>
            <a:r>
              <a:rPr kumimoji="1" lang="en-US" altLang="ja-JP" dirty="0" smtClean="0"/>
              <a:t>Ignition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curve</a:t>
            </a:r>
            <a:r>
              <a:rPr kumimoji="1" lang="ja-JP" altLang="en-US" dirty="0" smtClean="0"/>
              <a:t>を温度構造が超える</a:t>
            </a:r>
            <a:endParaRPr kumimoji="1" lang="en-US" altLang="ja-JP" dirty="0" smtClean="0"/>
          </a:p>
          <a:p>
            <a:r>
              <a:rPr lang="en-US" altLang="ja-JP" dirty="0" err="1" smtClean="0"/>
              <a:t>Superburst</a:t>
            </a:r>
            <a:r>
              <a:rPr lang="ja-JP" altLang="en-US" dirty="0" smtClean="0"/>
              <a:t>に至る構造が作られる</a:t>
            </a:r>
            <a:endParaRPr kumimoji="1" lang="en-GB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757" y="3662111"/>
            <a:ext cx="2988067" cy="2857927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4932" y="3662110"/>
            <a:ext cx="3376574" cy="2876767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xmlns="" id="{44226788-FBD3-4ED0-A365-1A7641EC6320}"/>
              </a:ext>
            </a:extLst>
          </p:cNvPr>
          <p:cNvSpPr txBox="1"/>
          <p:nvPr/>
        </p:nvSpPr>
        <p:spPr>
          <a:xfrm>
            <a:off x="5863219" y="6538877"/>
            <a:ext cx="3017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GB" sz="1600" dirty="0" smtClean="0"/>
              <a:t>Hashimoto+, 2014</a:t>
            </a:r>
            <a:endParaRPr kumimoji="1" lang="en-GB" sz="1600" dirty="0"/>
          </a:p>
        </p:txBody>
      </p:sp>
    </p:spTree>
    <p:extLst>
      <p:ext uri="{BB962C8B-B14F-4D97-AF65-F5344CB8AC3E}">
        <p14:creationId xmlns:p14="http://schemas.microsoft.com/office/powerpoint/2010/main" val="411763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Quisence</a:t>
            </a:r>
            <a:r>
              <a:rPr kumimoji="1" lang="ja-JP" altLang="en-US" dirty="0" smtClean="0"/>
              <a:t>期の表面光度計算</a:t>
            </a:r>
            <a:endParaRPr kumimoji="1" lang="en-GB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質量降着率と表面光度</a:t>
            </a:r>
            <a:endParaRPr lang="en-GB" altLang="ja-JP" dirty="0" smtClean="0"/>
          </a:p>
          <a:p>
            <a:pPr lvl="1"/>
            <a:r>
              <a:rPr lang="ja-JP" altLang="en-US" dirty="0" smtClean="0"/>
              <a:t>核での </a:t>
            </a:r>
            <a:r>
              <a:rPr lang="en-US" altLang="ja-JP" i="1" dirty="0" smtClean="0">
                <a:latin typeface="Symbol" panose="05050102010706020507" pitchFamily="18" charset="2"/>
              </a:rPr>
              <a:t>n</a:t>
            </a:r>
            <a:r>
              <a:rPr lang="ja-JP" altLang="en-US" dirty="0" smtClean="0"/>
              <a:t> 放射</a:t>
            </a:r>
            <a:endParaRPr lang="en-US" altLang="ja-JP" dirty="0" smtClean="0"/>
          </a:p>
          <a:p>
            <a:pPr lvl="1"/>
            <a:r>
              <a:rPr kumimoji="1" lang="en-US" dirty="0" smtClean="0"/>
              <a:t>NS</a:t>
            </a:r>
            <a:r>
              <a:rPr kumimoji="1" lang="ja-JP" altLang="en-US" dirty="0" smtClean="0"/>
              <a:t>の質量</a:t>
            </a:r>
            <a:endParaRPr kumimoji="1" lang="en-US" altLang="ja-JP" dirty="0" smtClean="0"/>
          </a:p>
          <a:p>
            <a:endParaRPr lang="en-US" dirty="0"/>
          </a:p>
          <a:p>
            <a:r>
              <a:rPr kumimoji="1" lang="en-US" altLang="ja-JP" dirty="0" smtClean="0">
                <a:latin typeface="Symbol" panose="05050102010706020507" pitchFamily="18" charset="2"/>
              </a:rPr>
              <a:t>p</a:t>
            </a:r>
            <a:r>
              <a:rPr kumimoji="1" lang="ja-JP" altLang="en-US" dirty="0" smtClean="0"/>
              <a:t>凝縮による強い</a:t>
            </a:r>
            <a:r>
              <a:rPr kumimoji="1" lang="en-US" altLang="ja-JP" i="1" dirty="0" smtClean="0">
                <a:latin typeface="Symbol" panose="05050102010706020507" pitchFamily="18" charset="2"/>
              </a:rPr>
              <a:t>n</a:t>
            </a:r>
            <a:r>
              <a:rPr kumimoji="1" lang="en-US" altLang="ja-JP" dirty="0" smtClean="0">
                <a:latin typeface="Symbol" panose="05050102010706020507" pitchFamily="18" charset="2"/>
              </a:rPr>
              <a:t> </a:t>
            </a:r>
            <a:r>
              <a:rPr kumimoji="1" lang="ja-JP" altLang="en-US" dirty="0" smtClean="0"/>
              <a:t>放射</a:t>
            </a:r>
            <a:endParaRPr kumimoji="1" lang="en-US" altLang="ja-JP" dirty="0" smtClean="0"/>
          </a:p>
          <a:p>
            <a:r>
              <a:rPr lang="ja-JP" altLang="en-US" dirty="0" smtClean="0"/>
              <a:t>表面組成を変化</a:t>
            </a:r>
            <a:endParaRPr lang="en-US" altLang="ja-JP" dirty="0" smtClean="0"/>
          </a:p>
          <a:p>
            <a:endParaRPr kumimoji="1" lang="en-US" dirty="0"/>
          </a:p>
          <a:p>
            <a:r>
              <a:rPr lang="en-US" altLang="ja-JP" dirty="0" err="1" smtClean="0"/>
              <a:t>Quisence</a:t>
            </a:r>
            <a:r>
              <a:rPr lang="ja-JP" altLang="en-US" dirty="0" smtClean="0"/>
              <a:t>期の光度</a:t>
            </a:r>
            <a:endParaRPr lang="en-US" altLang="ja-JP" dirty="0" smtClean="0"/>
          </a:p>
          <a:p>
            <a:pPr marL="0" indent="0">
              <a:buNone/>
            </a:pPr>
            <a:endParaRPr kumimoji="1" lang="en-GB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3848" y="2057401"/>
            <a:ext cx="5161619" cy="3398177"/>
          </a:xfrm>
          <a:prstGeom prst="rect">
            <a:avLst/>
          </a:prstGeom>
        </p:spPr>
      </p:pic>
      <p:sp>
        <p:nvSpPr>
          <p:cNvPr id="5" name="下矢印 4"/>
          <p:cNvSpPr/>
          <p:nvPr/>
        </p:nvSpPr>
        <p:spPr>
          <a:xfrm>
            <a:off x="1932183" y="4510355"/>
            <a:ext cx="479033" cy="4931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GB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xmlns="" id="{44226788-FBD3-4ED0-A365-1A7641EC6320}"/>
              </a:ext>
            </a:extLst>
          </p:cNvPr>
          <p:cNvSpPr txBox="1"/>
          <p:nvPr/>
        </p:nvSpPr>
        <p:spPr>
          <a:xfrm>
            <a:off x="6126480" y="5592737"/>
            <a:ext cx="3017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GB" sz="1600" dirty="0" smtClean="0"/>
              <a:t>Matsuo+, 2017 (Submitted)</a:t>
            </a:r>
            <a:endParaRPr kumimoji="1" lang="en-GB" sz="1600" dirty="0"/>
          </a:p>
        </p:txBody>
      </p:sp>
    </p:spTree>
    <p:extLst>
      <p:ext uri="{BB962C8B-B14F-4D97-AF65-F5344CB8AC3E}">
        <p14:creationId xmlns:p14="http://schemas.microsoft.com/office/powerpoint/2010/main" val="174718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xmlns="" id="{6FBFD580-79ED-473B-A513-8A79FA1F8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まとめ</a:t>
            </a:r>
            <a:endParaRPr kumimoji="1" lang="en-GB" dirty="0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xmlns="" id="{65AABE91-4044-40F4-B6A0-F08AAEE252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今後</a:t>
            </a:r>
            <a:r>
              <a:rPr kumimoji="1" lang="ja-JP" altLang="en-US" dirty="0" smtClean="0"/>
              <a:t>の</a:t>
            </a:r>
            <a:r>
              <a:rPr lang="ja-JP" altLang="en-US" dirty="0"/>
              <a:t>展望</a:t>
            </a:r>
            <a:endParaRPr kumimoji="1" lang="en-GB" dirty="0"/>
          </a:p>
        </p:txBody>
      </p:sp>
    </p:spTree>
    <p:extLst>
      <p:ext uri="{BB962C8B-B14F-4D97-AF65-F5344CB8AC3E}">
        <p14:creationId xmlns:p14="http://schemas.microsoft.com/office/powerpoint/2010/main" val="61739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まとめ</a:t>
            </a:r>
            <a:endParaRPr kumimoji="1" lang="en-GB" dirty="0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中性子</a:t>
            </a:r>
            <a:r>
              <a:rPr lang="ja-JP" altLang="en-US" dirty="0"/>
              <a:t>星</a:t>
            </a:r>
            <a:r>
              <a:rPr lang="ja-JP" altLang="en-US" dirty="0" smtClean="0"/>
              <a:t>の内部</a:t>
            </a:r>
            <a:r>
              <a:rPr lang="en-US" altLang="ja-JP" dirty="0" smtClean="0"/>
              <a:t>~</a:t>
            </a:r>
            <a:r>
              <a:rPr lang="ja-JP" altLang="en-US" dirty="0" smtClean="0"/>
              <a:t>表面</a:t>
            </a:r>
            <a:endParaRPr lang="en-US" altLang="ja-JP" dirty="0" smtClean="0"/>
          </a:p>
          <a:p>
            <a:pPr lvl="1"/>
            <a:r>
              <a:rPr lang="ja-JP" altLang="en-US" dirty="0"/>
              <a:t>多様</a:t>
            </a:r>
            <a:r>
              <a:rPr lang="ja-JP" altLang="en-US" dirty="0" smtClean="0"/>
              <a:t>な状態の出現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超流動・超伝導だけでも</a:t>
            </a:r>
            <a:r>
              <a:rPr lang="en-US" altLang="ja-JP" dirty="0" smtClean="0"/>
              <a:t>3~4</a:t>
            </a:r>
            <a:r>
              <a:rPr lang="ja-JP" altLang="en-US" dirty="0" smtClean="0"/>
              <a:t>の別の状態が同時に出現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観測とつき合わせることで「どの状態が実現されるか」</a:t>
            </a:r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pPr marL="0" indent="0" algn="ctr">
              <a:buNone/>
            </a:pPr>
            <a:r>
              <a:rPr lang="ja-JP" altLang="en-US" dirty="0" smtClean="0"/>
              <a:t>単独星・</a:t>
            </a:r>
            <a:r>
              <a:rPr lang="en-US" altLang="ja-JP" dirty="0" smtClean="0"/>
              <a:t>LMXB</a:t>
            </a:r>
            <a:r>
              <a:rPr lang="ja-JP" altLang="en-US" dirty="0" smtClean="0"/>
              <a:t>で同じモデルを用いた計算 </a:t>
            </a:r>
            <a:r>
              <a:rPr lang="en-US" altLang="ja-JP" dirty="0" smtClean="0"/>
              <a:t>+</a:t>
            </a:r>
            <a:r>
              <a:rPr lang="ja-JP" altLang="en-US" dirty="0" smtClean="0"/>
              <a:t> 更なる観測</a:t>
            </a:r>
            <a:endParaRPr lang="en-US" altLang="ja-JP" dirty="0" smtClean="0"/>
          </a:p>
          <a:p>
            <a:pPr algn="ctr"/>
            <a:endParaRPr lang="en-US" altLang="ja-JP" dirty="0" smtClean="0"/>
          </a:p>
          <a:p>
            <a:pPr marL="0" indent="0" algn="ctr">
              <a:buNone/>
            </a:pPr>
            <a:r>
              <a:rPr lang="ja-JP" altLang="en-US" sz="2800" b="1" dirty="0" smtClean="0"/>
              <a:t>中性子星物質の理解</a:t>
            </a:r>
            <a:endParaRPr lang="en-US" altLang="ja-JP" sz="2800" b="1" dirty="0" smtClean="0"/>
          </a:p>
          <a:p>
            <a:endParaRPr lang="en-US" altLang="ja-JP" dirty="0"/>
          </a:p>
          <a:p>
            <a:endParaRPr lang="en-US" altLang="ja-JP" dirty="0" smtClean="0"/>
          </a:p>
        </p:txBody>
      </p:sp>
      <p:sp>
        <p:nvSpPr>
          <p:cNvPr id="6" name="下矢印 5"/>
          <p:cNvSpPr/>
          <p:nvPr/>
        </p:nvSpPr>
        <p:spPr>
          <a:xfrm>
            <a:off x="4097991" y="4867845"/>
            <a:ext cx="948017" cy="3697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GB"/>
          </a:p>
        </p:txBody>
      </p:sp>
    </p:spTree>
    <p:extLst>
      <p:ext uri="{BB962C8B-B14F-4D97-AF65-F5344CB8AC3E}">
        <p14:creationId xmlns:p14="http://schemas.microsoft.com/office/powerpoint/2010/main" val="24723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2E28D6B3-CB8F-4D45-925A-3B3113DC1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LMXB</a:t>
            </a:r>
            <a:r>
              <a:rPr kumimoji="1" lang="ja-JP" altLang="en-US" dirty="0"/>
              <a:t>と</a:t>
            </a:r>
            <a:r>
              <a:rPr kumimoji="1" lang="en-US" altLang="ja-JP" dirty="0"/>
              <a:t>X</a:t>
            </a:r>
            <a:r>
              <a:rPr kumimoji="1" lang="ja-JP" altLang="en-US" dirty="0"/>
              <a:t>線バースト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5EE16611-5A3F-44BC-B95C-F0547E5DD5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Roche lobe overflow</a:t>
            </a:r>
            <a:r>
              <a:rPr kumimoji="1" lang="ja-JP" altLang="en-US" dirty="0"/>
              <a:t>でガス</a:t>
            </a:r>
            <a:r>
              <a:rPr lang="ja-JP" altLang="en-US" dirty="0"/>
              <a:t>降着</a:t>
            </a:r>
            <a:endParaRPr lang="en-US" altLang="ja-JP" dirty="0"/>
          </a:p>
          <a:p>
            <a:pPr lvl="1"/>
            <a:r>
              <a:rPr kumimoji="1" lang="ja-JP" altLang="en-US" dirty="0"/>
              <a:t>伴星からのガスの供給アリ</a:t>
            </a:r>
            <a:r>
              <a:rPr kumimoji="1" lang="en-US" altLang="ja-JP" dirty="0"/>
              <a:t>:</a:t>
            </a:r>
            <a:r>
              <a:rPr kumimoji="1" lang="ja-JP" altLang="en-US" dirty="0"/>
              <a:t> 降着円盤生成、</a:t>
            </a:r>
            <a:r>
              <a:rPr kumimoji="1" lang="en-US" altLang="ja-JP" dirty="0"/>
              <a:t>Outburst</a:t>
            </a:r>
            <a:r>
              <a:rPr kumimoji="1" lang="ja-JP" altLang="en-US" dirty="0"/>
              <a:t>期</a:t>
            </a:r>
            <a:endParaRPr kumimoji="1" lang="en-US" altLang="ja-JP" dirty="0"/>
          </a:p>
          <a:p>
            <a:pPr lvl="1"/>
            <a:r>
              <a:rPr lang="ja-JP" altLang="en-US" dirty="0"/>
              <a:t>伴星からのガスの供給停止</a:t>
            </a:r>
            <a:r>
              <a:rPr lang="en-US" altLang="ja-JP" dirty="0"/>
              <a:t>:</a:t>
            </a:r>
            <a:r>
              <a:rPr lang="ja-JP" altLang="en-US" dirty="0"/>
              <a:t> 降着円盤消滅、</a:t>
            </a:r>
            <a:r>
              <a:rPr lang="en-US" altLang="ja-JP" dirty="0"/>
              <a:t>Quiescence</a:t>
            </a:r>
            <a:r>
              <a:rPr lang="ja-JP" altLang="en-US" dirty="0"/>
              <a:t>期</a:t>
            </a:r>
            <a:endParaRPr lang="en-US" altLang="ja-JP" dirty="0"/>
          </a:p>
          <a:p>
            <a:r>
              <a:rPr lang="ja-JP" altLang="en-US" dirty="0"/>
              <a:t>ガスの降着</a:t>
            </a:r>
            <a:endParaRPr lang="en-US" altLang="ja-JP" dirty="0"/>
          </a:p>
          <a:p>
            <a:pPr lvl="1"/>
            <a:r>
              <a:rPr lang="ja-JP" altLang="en-US" b="1" dirty="0">
                <a:solidFill>
                  <a:schemeClr val="accent2"/>
                </a:solidFill>
              </a:rPr>
              <a:t>重力エネルギー解放 </a:t>
            </a:r>
            <a:r>
              <a:rPr lang="ja-JP" altLang="en-US" dirty="0"/>
              <a:t>⇒ 表面での温度上昇</a:t>
            </a:r>
            <a:endParaRPr lang="en-US" altLang="ja-JP" dirty="0"/>
          </a:p>
          <a:p>
            <a:pPr lvl="1"/>
            <a:r>
              <a:rPr lang="ja-JP" altLang="en-US" dirty="0"/>
              <a:t>軽元素の表面への蓄積</a:t>
            </a:r>
            <a:endParaRPr lang="en-US" altLang="ja-JP" dirty="0"/>
          </a:p>
          <a:p>
            <a:pPr lvl="1"/>
            <a:r>
              <a:rPr lang="ja-JP" altLang="en-US" dirty="0"/>
              <a:t>核燃焼に適切な温度</a:t>
            </a:r>
            <a:r>
              <a:rPr lang="en-US" altLang="ja-JP" dirty="0"/>
              <a:t>-</a:t>
            </a:r>
            <a:r>
              <a:rPr lang="ja-JP" altLang="en-US" dirty="0"/>
              <a:t>密度 ⇒ </a:t>
            </a:r>
            <a:r>
              <a:rPr lang="ja-JP" altLang="en-US" b="1" dirty="0">
                <a:solidFill>
                  <a:schemeClr val="accent2"/>
                </a:solidFill>
              </a:rPr>
              <a:t>表面で核燃焼 </a:t>
            </a:r>
            <a:r>
              <a:rPr lang="ja-JP" altLang="en-US" dirty="0"/>
              <a:t>⇒ </a:t>
            </a:r>
            <a:r>
              <a:rPr lang="en-US" altLang="ja-JP" b="1" dirty="0">
                <a:solidFill>
                  <a:srgbClr val="FFFF00"/>
                </a:solidFill>
              </a:rPr>
              <a:t>X-ray</a:t>
            </a:r>
            <a:r>
              <a:rPr lang="ja-JP" altLang="en-US" b="1" dirty="0">
                <a:solidFill>
                  <a:srgbClr val="FFFF00"/>
                </a:solidFill>
              </a:rPr>
              <a:t> </a:t>
            </a:r>
            <a:r>
              <a:rPr lang="en-US" altLang="ja-JP" b="1" dirty="0">
                <a:solidFill>
                  <a:srgbClr val="FFFF00"/>
                </a:solidFill>
              </a:rPr>
              <a:t>Burst</a:t>
            </a:r>
          </a:p>
          <a:p>
            <a:r>
              <a:rPr lang="ja-JP" altLang="en-US" dirty="0"/>
              <a:t>降着率、降着物質、核反応率、</a:t>
            </a:r>
            <a:r>
              <a:rPr lang="en-US" altLang="ja-JP" dirty="0"/>
              <a:t>NS</a:t>
            </a:r>
            <a:r>
              <a:rPr lang="ja-JP" altLang="en-US" dirty="0"/>
              <a:t>の温度構造 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				</a:t>
            </a:r>
            <a:r>
              <a:rPr lang="ja-JP" altLang="en-US" dirty="0"/>
              <a:t>⇔ バーストプロファイル</a:t>
            </a:r>
            <a:endParaRPr lang="en-US" altLang="ja-JP" dirty="0"/>
          </a:p>
          <a:p>
            <a:r>
              <a:rPr lang="en-US" altLang="ja-JP" dirty="0"/>
              <a:t>NS</a:t>
            </a:r>
            <a:r>
              <a:rPr lang="ja-JP" altLang="en-US" dirty="0"/>
              <a:t>内部の冷却過程 ⇔ </a:t>
            </a:r>
            <a:r>
              <a:rPr lang="en-US" altLang="ja-JP" dirty="0"/>
              <a:t>Quiescence</a:t>
            </a:r>
            <a:r>
              <a:rPr lang="ja-JP" altLang="en-US" dirty="0"/>
              <a:t>期の熱放射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73199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xmlns="" id="{5AE201EE-A77C-4062-9D6D-115344031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期待する中性子</a:t>
            </a:r>
            <a:r>
              <a:rPr lang="ja-JP" altLang="en-US" dirty="0"/>
              <a:t>星の観測</a:t>
            </a:r>
            <a:endParaRPr kumimoji="1" lang="en-GB" dirty="0"/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xmlns="" id="{B7D54649-D774-43FF-BE45-E9370CCDC5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kumimoji="1" lang="en-US" altLang="ja-JP" sz="2400" dirty="0"/>
              <a:t>X</a:t>
            </a:r>
            <a:r>
              <a:rPr kumimoji="1" lang="ja-JP" altLang="en-US" sz="2400" dirty="0"/>
              <a:t>線による</a:t>
            </a:r>
            <a:r>
              <a:rPr kumimoji="1" lang="en-US" altLang="ja-JP" sz="2400" b="1" dirty="0"/>
              <a:t>LMXB</a:t>
            </a:r>
            <a:r>
              <a:rPr kumimoji="1" lang="ja-JP" altLang="en-US" sz="2400" dirty="0"/>
              <a:t>の</a:t>
            </a:r>
            <a:r>
              <a:rPr kumimoji="1" lang="ja-JP" altLang="en-US" sz="2400" dirty="0" smtClean="0"/>
              <a:t>観測</a:t>
            </a:r>
            <a:endParaRPr kumimoji="1" lang="en-US" altLang="ja-JP" sz="2400" dirty="0" smtClean="0"/>
          </a:p>
          <a:p>
            <a:pPr lvl="1"/>
            <a:r>
              <a:rPr lang="en-US" altLang="ja-JP" sz="2400" dirty="0" smtClean="0"/>
              <a:t>X</a:t>
            </a:r>
            <a:r>
              <a:rPr lang="ja-JP" altLang="en-US" sz="2400" dirty="0" smtClean="0"/>
              <a:t>線バースト</a:t>
            </a:r>
            <a:r>
              <a:rPr lang="en-US" altLang="ja-JP" sz="2400" dirty="0" smtClean="0"/>
              <a:t>/</a:t>
            </a:r>
            <a:r>
              <a:rPr lang="en-US" altLang="ja-JP" sz="2400" dirty="0" err="1" smtClean="0"/>
              <a:t>Superburst</a:t>
            </a:r>
            <a:r>
              <a:rPr lang="ja-JP" altLang="en-US" sz="2400" dirty="0" smtClean="0"/>
              <a:t>の継続観測</a:t>
            </a:r>
            <a:endParaRPr lang="en-US" altLang="ja-JP" sz="2400" dirty="0" smtClean="0"/>
          </a:p>
          <a:p>
            <a:pPr lvl="2"/>
            <a:r>
              <a:rPr lang="en-US" altLang="ja-JP" sz="2000" b="1" dirty="0" err="1" smtClean="0"/>
              <a:t>Superburst</a:t>
            </a:r>
            <a:r>
              <a:rPr lang="ja-JP" altLang="en-US" sz="2000" b="1" dirty="0" smtClean="0"/>
              <a:t>のメカニズム</a:t>
            </a:r>
            <a:endParaRPr lang="en-US" altLang="ja-JP" sz="2000" b="1" dirty="0" smtClean="0"/>
          </a:p>
          <a:p>
            <a:pPr lvl="2"/>
            <a:r>
              <a:rPr lang="ja-JP" altLang="en-US" sz="2000" dirty="0" smtClean="0"/>
              <a:t>核反応率 ⇒ 恒星進化へ</a:t>
            </a:r>
            <a:endParaRPr lang="en-US" altLang="ja-JP" sz="2000" dirty="0" smtClean="0"/>
          </a:p>
          <a:p>
            <a:pPr lvl="1"/>
            <a:r>
              <a:rPr kumimoji="1" lang="en-US" altLang="ja-JP" sz="2400" dirty="0" err="1" smtClean="0"/>
              <a:t>Quisence</a:t>
            </a:r>
            <a:r>
              <a:rPr kumimoji="1" lang="ja-JP" altLang="en-US" sz="2400" dirty="0" smtClean="0"/>
              <a:t>期の表面温度、温度低下</a:t>
            </a:r>
            <a:endParaRPr kumimoji="1" lang="en-US" altLang="ja-JP" sz="2400" dirty="0" smtClean="0"/>
          </a:p>
          <a:p>
            <a:pPr lvl="2"/>
            <a:r>
              <a:rPr lang="en-US" altLang="ja-JP" sz="2000" i="1" dirty="0" smtClean="0">
                <a:latin typeface="Symbol" panose="05050102010706020507" pitchFamily="18" charset="2"/>
              </a:rPr>
              <a:t>n</a:t>
            </a:r>
            <a:r>
              <a:rPr lang="ja-JP" altLang="en-US" sz="2000" dirty="0" smtClean="0"/>
              <a:t> 放射</a:t>
            </a:r>
            <a:endParaRPr lang="en-US" altLang="ja-JP" sz="2000" dirty="0"/>
          </a:p>
          <a:p>
            <a:pPr lvl="2"/>
            <a:r>
              <a:rPr kumimoji="1" lang="ja-JP" altLang="en-US" sz="2000" dirty="0" smtClean="0"/>
              <a:t>中性子星内部の状態 ⇒ 超新星爆発へ</a:t>
            </a:r>
            <a:endParaRPr kumimoji="1" lang="en-US" altLang="ja-JP" sz="2000" dirty="0" smtClean="0"/>
          </a:p>
          <a:p>
            <a:pPr lvl="1"/>
            <a:r>
              <a:rPr lang="ja-JP" altLang="en-US" sz="2100" dirty="0"/>
              <a:t>半径</a:t>
            </a:r>
            <a:r>
              <a:rPr lang="ja-JP" altLang="en-US" sz="2100" dirty="0" smtClean="0"/>
              <a:t>や重力赤方偏移</a:t>
            </a:r>
            <a:endParaRPr lang="en-US" altLang="ja-JP" sz="2100" dirty="0" smtClean="0"/>
          </a:p>
          <a:p>
            <a:r>
              <a:rPr lang="ja-JP" altLang="en-US" sz="2300" dirty="0"/>
              <a:t>単独</a:t>
            </a:r>
            <a:r>
              <a:rPr kumimoji="1" lang="ja-JP" altLang="en-US" sz="2300" dirty="0" smtClean="0"/>
              <a:t>中性子星の温度観測</a:t>
            </a:r>
            <a:endParaRPr kumimoji="1" lang="en-US" altLang="ja-JP" sz="2300" dirty="0"/>
          </a:p>
          <a:p>
            <a:r>
              <a:rPr lang="ja-JP" altLang="en-US" sz="2400" dirty="0"/>
              <a:t>中性子星合体のマルチメッセンジャー</a:t>
            </a:r>
            <a:r>
              <a:rPr lang="ja-JP" altLang="en-US" sz="2400" dirty="0" smtClean="0"/>
              <a:t>観測</a:t>
            </a:r>
            <a:endParaRPr lang="en-US" altLang="ja-JP" sz="2400" dirty="0" smtClean="0"/>
          </a:p>
          <a:p>
            <a:pPr lvl="1"/>
            <a:r>
              <a:rPr kumimoji="1" lang="ja-JP" altLang="en-US" sz="2400" dirty="0" smtClean="0"/>
              <a:t>「</a:t>
            </a:r>
            <a:r>
              <a:rPr kumimoji="1" lang="en-US" altLang="ja-JP" sz="2400" dirty="0" smtClean="0"/>
              <a:t>The </a:t>
            </a:r>
            <a:r>
              <a:rPr kumimoji="1" lang="en-US" altLang="ja-JP" sz="2400" dirty="0" err="1" smtClean="0"/>
              <a:t>EoS</a:t>
            </a:r>
            <a:r>
              <a:rPr kumimoji="1" lang="ja-JP" altLang="en-US" sz="2400" dirty="0" smtClean="0"/>
              <a:t>」</a:t>
            </a:r>
            <a:endParaRPr kumimoji="1" lang="en-US" altLang="ja-JP" sz="2400" dirty="0" smtClean="0"/>
          </a:p>
          <a:p>
            <a:pPr lvl="1"/>
            <a:r>
              <a:rPr lang="en-US" altLang="ja-JP" sz="2400" dirty="0" smtClean="0"/>
              <a:t>Exotic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Phases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/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Quark Matter</a:t>
            </a:r>
            <a:endParaRPr kumimoji="1" lang="en-GB" sz="2400" dirty="0"/>
          </a:p>
        </p:txBody>
      </p:sp>
    </p:spTree>
    <p:extLst>
      <p:ext uri="{BB962C8B-B14F-4D97-AF65-F5344CB8AC3E}">
        <p14:creationId xmlns:p14="http://schemas.microsoft.com/office/powerpoint/2010/main" val="358707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D3105CD3-9A3F-401B-A101-8DD770BA6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終わりに</a:t>
            </a:r>
            <a:endParaRPr kumimoji="1" lang="en-GB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8C178C89-ED63-4E08-A15B-30A1DA55BE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360" y="2194560"/>
            <a:ext cx="6915712" cy="4069080"/>
          </a:xfrm>
        </p:spPr>
        <p:txBody>
          <a:bodyPr/>
          <a:lstStyle/>
          <a:p>
            <a:r>
              <a:rPr kumimoji="1" lang="ja-JP" altLang="en-US" dirty="0" smtClean="0"/>
              <a:t>中性子星の謎の解明</a:t>
            </a:r>
            <a:endParaRPr kumimoji="1" lang="en-US" altLang="ja-JP" dirty="0" smtClean="0"/>
          </a:p>
          <a:p>
            <a:pPr lvl="1"/>
            <a:r>
              <a:rPr kumimoji="1" lang="en-US" altLang="ja-JP" dirty="0" smtClean="0"/>
              <a:t>X</a:t>
            </a:r>
            <a:r>
              <a:rPr kumimoji="1" lang="ja-JP" altLang="en-US" dirty="0" smtClean="0"/>
              <a:t>線をはじめとした観測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理論計算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原子核反応の実験</a:t>
            </a:r>
            <a:endParaRPr kumimoji="1" lang="en-US" altLang="ja-JP" dirty="0" smtClean="0"/>
          </a:p>
          <a:p>
            <a:pPr lvl="2"/>
            <a:r>
              <a:rPr lang="ja-JP" altLang="en-US" dirty="0" smtClean="0"/>
              <a:t>核反応</a:t>
            </a:r>
            <a:r>
              <a:rPr lang="ja-JP" altLang="en-US" dirty="0"/>
              <a:t>率</a:t>
            </a:r>
            <a:r>
              <a:rPr lang="ja-JP" altLang="en-US" dirty="0" smtClean="0"/>
              <a:t>の不定性</a:t>
            </a:r>
            <a:endParaRPr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r>
              <a:rPr kumimoji="1" lang="ja-JP" altLang="en-US" dirty="0" smtClean="0"/>
              <a:t>中性子星で起きる現象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重力・電磁気・弱い力・強い力 の全て</a:t>
            </a:r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kumimoji="1" lang="en-GB" dirty="0"/>
          </a:p>
        </p:txBody>
      </p:sp>
      <p:graphicFrame>
        <p:nvGraphicFramePr>
          <p:cNvPr id="4" name="コンテンツ プレースホルダー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4734658"/>
              </p:ext>
            </p:extLst>
          </p:nvPr>
        </p:nvGraphicFramePr>
        <p:xfrm>
          <a:off x="5577955" y="1828799"/>
          <a:ext cx="3678471" cy="28015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5684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8D83DC24-758B-4332-8612-45161CC2F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ja-JP"/>
              <a:t>Observed X-ray Bursts</a:t>
            </a:r>
            <a:endParaRPr kumimoji="1" lang="en-GB" altLang="ja-JP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AEC9355C-7205-4D52-9BAA-DCC11D38A4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876" y="2194559"/>
            <a:ext cx="4966493" cy="167542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kumimoji="1" lang="en-US" altLang="ja-JP" dirty="0"/>
              <a:t>1969</a:t>
            </a:r>
            <a:r>
              <a:rPr kumimoji="1" lang="ja-JP" altLang="en-US" dirty="0"/>
              <a:t>年</a:t>
            </a:r>
            <a:r>
              <a:rPr kumimoji="1" lang="en-US" altLang="ja-JP" dirty="0"/>
              <a:t>:</a:t>
            </a:r>
            <a:r>
              <a:rPr kumimoji="1" lang="ja-JP" altLang="en-US" dirty="0"/>
              <a:t> </a:t>
            </a:r>
            <a:r>
              <a:rPr kumimoji="1" lang="en-US" altLang="ja-JP" dirty="0"/>
              <a:t>Vela</a:t>
            </a:r>
            <a:r>
              <a:rPr kumimoji="1" lang="ja-JP" altLang="en-US" dirty="0"/>
              <a:t> </a:t>
            </a:r>
            <a:r>
              <a:rPr kumimoji="1" lang="en-US" altLang="ja-JP" dirty="0"/>
              <a:t>5b</a:t>
            </a:r>
            <a:r>
              <a:rPr kumimoji="1" lang="en-US" altLang="ja-JP" sz="1200" dirty="0"/>
              <a:t>(</a:t>
            </a:r>
            <a:r>
              <a:rPr kumimoji="1" lang="ja-JP" altLang="en-US" sz="1200" dirty="0"/>
              <a:t>核実験監視衛星</a:t>
            </a:r>
            <a:r>
              <a:rPr kumimoji="1" lang="en-US" altLang="ja-JP" sz="1200" dirty="0"/>
              <a:t>)</a:t>
            </a:r>
            <a:r>
              <a:rPr kumimoji="1" lang="ja-JP" altLang="en-US" dirty="0"/>
              <a:t>で初観測</a:t>
            </a:r>
            <a:endParaRPr kumimoji="1" lang="en-US" altLang="ja-JP" dirty="0"/>
          </a:p>
          <a:p>
            <a:pPr marL="0" indent="0">
              <a:buNone/>
            </a:pPr>
            <a:r>
              <a:rPr lang="en-US" altLang="ja-JP" dirty="0"/>
              <a:t>1975</a:t>
            </a:r>
            <a:r>
              <a:rPr lang="ja-JP" altLang="en-US" dirty="0"/>
              <a:t>年</a:t>
            </a:r>
            <a:r>
              <a:rPr lang="en-US" altLang="ja-JP" dirty="0"/>
              <a:t>:</a:t>
            </a:r>
            <a:r>
              <a:rPr lang="ja-JP" altLang="en-US" dirty="0"/>
              <a:t> </a:t>
            </a:r>
            <a:r>
              <a:rPr lang="en-US" altLang="ja-JP" dirty="0"/>
              <a:t>ANS</a:t>
            </a:r>
            <a:r>
              <a:rPr lang="ja-JP" altLang="en-US" dirty="0"/>
              <a:t>衛星で</a:t>
            </a:r>
            <a:r>
              <a:rPr lang="ja-JP" altLang="en-US" dirty="0" smtClean="0"/>
              <a:t>観測</a:t>
            </a:r>
            <a:endParaRPr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r>
              <a:rPr lang="ja-JP" altLang="en-US" dirty="0" smtClean="0"/>
              <a:t>短時間</a:t>
            </a:r>
            <a:r>
              <a:rPr lang="en-US" altLang="ja-JP" sz="1800" dirty="0" smtClean="0"/>
              <a:t>(</a:t>
            </a:r>
            <a:r>
              <a:rPr lang="ja-JP" altLang="en-US" sz="1800" dirty="0" smtClean="0"/>
              <a:t>分程度</a:t>
            </a:r>
            <a:r>
              <a:rPr lang="en-US" altLang="ja-JP" sz="1800" dirty="0" smtClean="0"/>
              <a:t>)</a:t>
            </a:r>
            <a:r>
              <a:rPr lang="ja-JP" altLang="en-US" dirty="0" err="1" smtClean="0"/>
              <a:t>での</a:t>
            </a:r>
            <a:r>
              <a:rPr lang="ja-JP" altLang="en-US" dirty="0" smtClean="0"/>
              <a:t>光度上昇、穏やかな減衰</a:t>
            </a:r>
            <a:endParaRPr lang="en-US" altLang="ja-JP" dirty="0" smtClean="0"/>
          </a:p>
          <a:p>
            <a:r>
              <a:rPr lang="ja-JP" altLang="en-US" dirty="0" smtClean="0"/>
              <a:t>数時間</a:t>
            </a:r>
            <a:r>
              <a:rPr lang="en-US" altLang="ja-JP" dirty="0" smtClean="0"/>
              <a:t>~</a:t>
            </a:r>
            <a:r>
              <a:rPr lang="ja-JP" altLang="en-US" dirty="0" smtClean="0"/>
              <a:t>数日の繰返し周期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xmlns="" id="{4DC13BB7-CDE4-4B99-AF41-23AC687A013C}"/>
              </a:ext>
            </a:extLst>
          </p:cNvPr>
          <p:cNvSpPr txBox="1"/>
          <p:nvPr/>
        </p:nvSpPr>
        <p:spPr>
          <a:xfrm>
            <a:off x="6369486" y="5745487"/>
            <a:ext cx="2588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GS 1826-24</a:t>
            </a:r>
          </a:p>
          <a:p>
            <a:r>
              <a:rPr kumimoji="1" lang="en-US" altLang="ja-JP" dirty="0" smtClean="0"/>
              <a:t>Galloway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+</a:t>
            </a:r>
            <a:r>
              <a:rPr kumimoji="1" lang="en-GB" dirty="0" smtClean="0"/>
              <a:t>, 2004</a:t>
            </a:r>
            <a:endParaRPr kumimoji="1" lang="en-GB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xmlns="" id="{ED9C51E4-C7AD-4D4D-8A89-D286A66A4C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002" y="3869985"/>
            <a:ext cx="4412858" cy="2393655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xmlns="" id="{A4C9871C-E5A8-4848-B9F3-30344B002F8B}"/>
              </a:ext>
            </a:extLst>
          </p:cNvPr>
          <p:cNvSpPr txBox="1"/>
          <p:nvPr/>
        </p:nvSpPr>
        <p:spPr>
          <a:xfrm>
            <a:off x="2409651" y="6233509"/>
            <a:ext cx="2588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GB" dirty="0" smtClean="0"/>
              <a:t>3U 1820-30</a:t>
            </a:r>
          </a:p>
          <a:p>
            <a:r>
              <a:rPr kumimoji="1" lang="en-GB" dirty="0" err="1" smtClean="0"/>
              <a:t>Grindlay</a:t>
            </a:r>
            <a:r>
              <a:rPr kumimoji="1" lang="en-GB" dirty="0" smtClean="0"/>
              <a:t> </a:t>
            </a:r>
            <a:r>
              <a:rPr kumimoji="1" lang="en-GB" dirty="0"/>
              <a:t>et al. 1976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xmlns="" id="{88082791-796B-4B50-BE24-7AF5FBB2DF3C}"/>
              </a:ext>
            </a:extLst>
          </p:cNvPr>
          <p:cNvSpPr txBox="1"/>
          <p:nvPr/>
        </p:nvSpPr>
        <p:spPr>
          <a:xfrm>
            <a:off x="3065997" y="4202975"/>
            <a:ext cx="1343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GB" dirty="0">
                <a:solidFill>
                  <a:schemeClr val="bg1"/>
                </a:solidFill>
              </a:rPr>
              <a:t>1975/9/28</a:t>
            </a: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7277" y="2100562"/>
            <a:ext cx="3561173" cy="3538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55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5AB6BD72-702E-461C-98E3-D40DE611E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GB" altLang="ja-JP" dirty="0" err="1"/>
              <a:t>Superburst</a:t>
            </a:r>
            <a:endParaRPr kumimoji="1" lang="ja-JP" altLang="en-GB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2C28DA53-36B2-4ABE-9629-42E58E171A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181497"/>
            <a:ext cx="6082847" cy="4069080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持続時間の非常に長い</a:t>
            </a:r>
            <a:r>
              <a:rPr kumimoji="1" lang="en-US" altLang="ja-JP" dirty="0"/>
              <a:t>X</a:t>
            </a:r>
            <a:r>
              <a:rPr kumimoji="1" lang="ja-JP" altLang="en-US" dirty="0"/>
              <a:t>線バースト</a:t>
            </a:r>
            <a:r>
              <a:rPr lang="en-US" altLang="ja-JP" sz="1600" dirty="0"/>
              <a:t>(1</a:t>
            </a:r>
            <a:r>
              <a:rPr lang="ja-JP" altLang="en-US" sz="1600" dirty="0"/>
              <a:t>時間以上</a:t>
            </a:r>
            <a:r>
              <a:rPr lang="en-US" altLang="ja-JP" sz="1600" dirty="0"/>
              <a:t>)</a:t>
            </a:r>
            <a:endParaRPr lang="en-US" altLang="ja-JP" dirty="0"/>
          </a:p>
          <a:p>
            <a:pPr lvl="1"/>
            <a:r>
              <a:rPr kumimoji="1" lang="ja-JP" altLang="en-US" dirty="0"/>
              <a:t>通常のバースト</a:t>
            </a:r>
            <a:r>
              <a:rPr kumimoji="1" lang="en-US" altLang="ja-JP" dirty="0"/>
              <a:t>:</a:t>
            </a:r>
            <a:r>
              <a:rPr kumimoji="1" lang="ja-JP" altLang="en-US" dirty="0"/>
              <a:t> </a:t>
            </a:r>
            <a:r>
              <a:rPr kumimoji="1" lang="en-US" altLang="ja-JP" b="1" dirty="0"/>
              <a:t>Hot-CNO</a:t>
            </a:r>
            <a:r>
              <a:rPr lang="en-US" altLang="ja-JP" dirty="0"/>
              <a:t>,</a:t>
            </a:r>
            <a:r>
              <a:rPr kumimoji="1" lang="ja-JP" altLang="en-US" dirty="0"/>
              <a:t> </a:t>
            </a:r>
            <a:r>
              <a:rPr kumimoji="1" lang="en-US" altLang="ja-JP" b="1" dirty="0"/>
              <a:t>3</a:t>
            </a:r>
            <a:r>
              <a:rPr kumimoji="1" lang="en-US" altLang="ja-JP" b="1" dirty="0">
                <a:latin typeface="Symbol" panose="05050102010706020507" pitchFamily="18" charset="2"/>
              </a:rPr>
              <a:t>a</a:t>
            </a:r>
            <a:r>
              <a:rPr kumimoji="1" lang="en-US" altLang="ja-JP" dirty="0"/>
              <a:t> &amp; </a:t>
            </a:r>
            <a:r>
              <a:rPr kumimoji="1" lang="en-US" altLang="ja-JP" b="1" dirty="0" err="1"/>
              <a:t>rp</a:t>
            </a:r>
            <a:r>
              <a:rPr kumimoji="1" lang="en-US" altLang="ja-JP" dirty="0"/>
              <a:t>-process</a:t>
            </a:r>
            <a:endParaRPr lang="en-US" altLang="ja-JP" dirty="0"/>
          </a:p>
          <a:p>
            <a:pPr marL="457200" lvl="1" indent="0">
              <a:buNone/>
            </a:pPr>
            <a:r>
              <a:rPr kumimoji="1" lang="en-US" altLang="ja-JP" dirty="0">
                <a:latin typeface="Symbol" panose="05050102010706020507" pitchFamily="18" charset="2"/>
              </a:rPr>
              <a:t>	</a:t>
            </a:r>
            <a:r>
              <a:rPr kumimoji="1" lang="ja-JP" altLang="en-US" dirty="0">
                <a:latin typeface="Symbol" panose="05050102010706020507" pitchFamily="18" charset="2"/>
              </a:rPr>
              <a:t>燃料</a:t>
            </a:r>
            <a:r>
              <a:rPr kumimoji="1" lang="en-US" altLang="ja-JP" dirty="0">
                <a:latin typeface="Symbol" panose="05050102010706020507" pitchFamily="18" charset="2"/>
              </a:rPr>
              <a:t>:</a:t>
            </a:r>
            <a:r>
              <a:rPr lang="ja-JP" altLang="en-US" dirty="0">
                <a:latin typeface="Symbol" panose="05050102010706020507" pitchFamily="18" charset="2"/>
              </a:rPr>
              <a:t> </a:t>
            </a:r>
            <a:r>
              <a:rPr lang="en-US" altLang="ja-JP" dirty="0">
                <a:cs typeface="Segoe UI" panose="020B0502040204020203" pitchFamily="34" charset="0"/>
              </a:rPr>
              <a:t>H</a:t>
            </a:r>
            <a:r>
              <a:rPr lang="ja-JP" altLang="en-US" dirty="0" err="1">
                <a:cs typeface="Segoe UI" panose="020B0502040204020203" pitchFamily="34" charset="0"/>
              </a:rPr>
              <a:t>、</a:t>
            </a:r>
            <a:r>
              <a:rPr lang="en-US" altLang="ja-JP" dirty="0">
                <a:cs typeface="Segoe UI" panose="020B0502040204020203" pitchFamily="34" charset="0"/>
              </a:rPr>
              <a:t>He	</a:t>
            </a:r>
            <a:r>
              <a:rPr lang="ja-JP" altLang="en-US" dirty="0">
                <a:cs typeface="Segoe UI" panose="020B0502040204020203" pitchFamily="34" charset="0"/>
              </a:rPr>
              <a:t>生成物</a:t>
            </a:r>
            <a:r>
              <a:rPr lang="en-US" altLang="ja-JP" dirty="0">
                <a:cs typeface="Segoe UI" panose="020B0502040204020203" pitchFamily="34" charset="0"/>
              </a:rPr>
              <a:t>:</a:t>
            </a:r>
            <a:r>
              <a:rPr lang="ja-JP" altLang="en-US" dirty="0">
                <a:cs typeface="Segoe UI" panose="020B0502040204020203" pitchFamily="34" charset="0"/>
              </a:rPr>
              <a:t> </a:t>
            </a:r>
            <a:r>
              <a:rPr lang="en-US" altLang="ja-JP" dirty="0">
                <a:cs typeface="Segoe UI" panose="020B0502040204020203" pitchFamily="34" charset="0"/>
              </a:rPr>
              <a:t>A&lt;100</a:t>
            </a:r>
            <a:r>
              <a:rPr lang="ja-JP" altLang="en-US" dirty="0">
                <a:cs typeface="Segoe UI" panose="020B0502040204020203" pitchFamily="34" charset="0"/>
              </a:rPr>
              <a:t> </a:t>
            </a:r>
            <a:r>
              <a:rPr lang="en-US" altLang="ja-JP" dirty="0">
                <a:cs typeface="Segoe UI" panose="020B0502040204020203" pitchFamily="34" charset="0"/>
              </a:rPr>
              <a:t>(</a:t>
            </a:r>
            <a:r>
              <a:rPr lang="en-US" altLang="ja-JP" dirty="0" err="1">
                <a:cs typeface="Segoe UI" panose="020B0502040204020203" pitchFamily="34" charset="0"/>
              </a:rPr>
              <a:t>rp</a:t>
            </a:r>
            <a:r>
              <a:rPr lang="en-US" altLang="ja-JP" dirty="0">
                <a:cs typeface="Segoe UI" panose="020B0502040204020203" pitchFamily="34" charset="0"/>
              </a:rPr>
              <a:t>)</a:t>
            </a:r>
          </a:p>
          <a:p>
            <a:pPr marL="457200" lvl="1" indent="0">
              <a:buNone/>
            </a:pPr>
            <a:r>
              <a:rPr lang="en-US" altLang="ja-JP" dirty="0"/>
              <a:t>	C</a:t>
            </a:r>
            <a:r>
              <a:rPr lang="ja-JP" altLang="en-US" dirty="0"/>
              <a:t>燃焼には温度が低い</a:t>
            </a:r>
            <a:endParaRPr lang="en-US" altLang="ja-JP" dirty="0"/>
          </a:p>
          <a:p>
            <a:pPr lvl="1"/>
            <a:r>
              <a:rPr lang="ja-JP" altLang="en-US" dirty="0"/>
              <a:t>スーパーバースト</a:t>
            </a:r>
            <a:r>
              <a:rPr lang="en-US" altLang="ja-JP" dirty="0"/>
              <a:t>:</a:t>
            </a:r>
            <a:r>
              <a:rPr lang="ja-JP" altLang="en-US" dirty="0"/>
              <a:t> </a:t>
            </a:r>
            <a:r>
              <a:rPr lang="ja-JP" altLang="en-US" b="1" dirty="0" smtClean="0"/>
              <a:t>カーボンフラッシュ</a:t>
            </a:r>
            <a:endParaRPr kumimoji="1" lang="en-US" altLang="ja-JP" b="1" dirty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スーパーバースト</a:t>
            </a:r>
            <a:r>
              <a:rPr kumimoji="1" lang="ja-JP" altLang="en-US" dirty="0"/>
              <a:t>のメカニズム</a:t>
            </a:r>
            <a:endParaRPr kumimoji="1" lang="en-US" altLang="ja-JP" dirty="0"/>
          </a:p>
          <a:p>
            <a:pPr lvl="1"/>
            <a:r>
              <a:rPr kumimoji="1" lang="ja-JP" altLang="en-US" dirty="0" smtClean="0"/>
              <a:t>降着</a:t>
            </a:r>
            <a:r>
              <a:rPr kumimoji="1" lang="en-US" altLang="ja-JP" dirty="0"/>
              <a:t>(</a:t>
            </a:r>
            <a:r>
              <a:rPr kumimoji="1" lang="ja-JP" altLang="en-US" dirty="0"/>
              <a:t>重力エネルギー解放</a:t>
            </a:r>
            <a:r>
              <a:rPr kumimoji="1" lang="en-US" altLang="ja-JP" dirty="0"/>
              <a:t>)</a:t>
            </a:r>
            <a:r>
              <a:rPr kumimoji="1" lang="ja-JP" altLang="en-US" dirty="0" smtClean="0"/>
              <a:t>で</a:t>
            </a:r>
            <a:r>
              <a:rPr lang="ja-JP" altLang="en-US" dirty="0" smtClean="0"/>
              <a:t>温度</a:t>
            </a:r>
            <a:r>
              <a:rPr lang="ja-JP" altLang="en-US" dirty="0"/>
              <a:t>構造</a:t>
            </a:r>
            <a:endParaRPr kumimoji="1" lang="en-US" altLang="ja-JP" dirty="0"/>
          </a:p>
          <a:p>
            <a:pPr lvl="1"/>
            <a:r>
              <a:rPr kumimoji="1" lang="en-US" altLang="ja-JP" dirty="0"/>
              <a:t>C</a:t>
            </a:r>
            <a:r>
              <a:rPr kumimoji="1" lang="ja-JP" altLang="en-US" dirty="0"/>
              <a:t>を多数の通常のバーストで溜める</a:t>
            </a:r>
            <a:endParaRPr kumimoji="1" lang="en-US" altLang="ja-JP" dirty="0"/>
          </a:p>
          <a:p>
            <a:pPr lvl="1"/>
            <a:r>
              <a:rPr lang="ja-JP" altLang="en-US" dirty="0"/>
              <a:t>トリガとなる通常のバーストで</a:t>
            </a:r>
            <a:r>
              <a:rPr lang="en-US" altLang="ja-JP" dirty="0"/>
              <a:t>C</a:t>
            </a:r>
            <a:r>
              <a:rPr lang="ja-JP" altLang="en-US" dirty="0"/>
              <a:t>の発火点まで誘導</a:t>
            </a:r>
            <a:endParaRPr kumimoji="1" lang="en-US" altLang="ja-JP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xmlns="" id="{8BE5C383-98D5-4CE2-A333-365766177E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765" y="1678576"/>
            <a:ext cx="3286234" cy="2410098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xmlns="" id="{CC936A24-FD33-4748-BCBE-4121DDC30E70}"/>
              </a:ext>
            </a:extLst>
          </p:cNvPr>
          <p:cNvSpPr txBox="1"/>
          <p:nvPr/>
        </p:nvSpPr>
        <p:spPr>
          <a:xfrm>
            <a:off x="6397149" y="4075610"/>
            <a:ext cx="2588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GB" dirty="0" err="1"/>
              <a:t>Serino</a:t>
            </a:r>
            <a:r>
              <a:rPr kumimoji="1" lang="en-GB" dirty="0"/>
              <a:t> &amp; Iwakiri, 2017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xmlns="" id="{2479C400-F56C-413E-8133-2A06CC9A28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848" y="4397666"/>
            <a:ext cx="2903265" cy="2444310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xmlns="" id="{D9080A8D-0B3F-4732-8F13-F2F07A7FC5FD}"/>
              </a:ext>
            </a:extLst>
          </p:cNvPr>
          <p:cNvSpPr txBox="1"/>
          <p:nvPr/>
        </p:nvSpPr>
        <p:spPr>
          <a:xfrm>
            <a:off x="3822426" y="6488668"/>
            <a:ext cx="2260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GB" dirty="0"/>
              <a:t>Hashimoto+, 2014</a:t>
            </a:r>
          </a:p>
        </p:txBody>
      </p:sp>
    </p:spTree>
    <p:extLst>
      <p:ext uri="{BB962C8B-B14F-4D97-AF65-F5344CB8AC3E}">
        <p14:creationId xmlns:p14="http://schemas.microsoft.com/office/powerpoint/2010/main" val="25236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599E095A-C0A2-45E1-8645-186BCDBD4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GB" dirty="0" err="1" smtClean="0"/>
              <a:t>Superburst</a:t>
            </a:r>
            <a:endParaRPr kumimoji="1" lang="en-GB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7B2CDC72-0929-4545-B437-049989BD50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607" y="1854926"/>
            <a:ext cx="8362033" cy="472875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ja-JP" altLang="en-US" dirty="0"/>
              <a:t>スーパーバーストの再現</a:t>
            </a:r>
            <a:endParaRPr lang="en-US" altLang="ja-JP" dirty="0"/>
          </a:p>
          <a:p>
            <a:pPr marL="0" indent="0">
              <a:buNone/>
            </a:pPr>
            <a:endParaRPr kumimoji="1"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kumimoji="1"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kumimoji="1"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kumimoji="1" lang="en-US" altLang="ja-JP" dirty="0"/>
              <a:t>C</a:t>
            </a:r>
            <a:r>
              <a:rPr kumimoji="1" lang="ja-JP" altLang="en-US" dirty="0"/>
              <a:t>の蓄積によるカーボンフラッシュ</a:t>
            </a:r>
            <a:endParaRPr lang="en-GB" altLang="ja-JP" dirty="0"/>
          </a:p>
          <a:p>
            <a:pPr lvl="1"/>
            <a:r>
              <a:rPr kumimoji="1" lang="ja-JP" altLang="en-US" dirty="0"/>
              <a:t>伴星の</a:t>
            </a:r>
            <a:r>
              <a:rPr lang="ja-JP" altLang="en-US" dirty="0"/>
              <a:t>表層の組成によってスーパーバースト後のバーストに変化</a:t>
            </a:r>
            <a:endParaRPr kumimoji="1" lang="en-US" altLang="ja-JP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xmlns="" id="{F04BEB24-213A-4567-B800-E1B4BB5F9B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5562" y="1661435"/>
            <a:ext cx="5658438" cy="2061479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xmlns="" id="{BFB1E27D-C5C2-4102-9E01-D9A4DEDE53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63" y="3722914"/>
            <a:ext cx="5658438" cy="2037061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xmlns="" id="{44226788-FBD3-4ED0-A365-1A7641EC6320}"/>
              </a:ext>
            </a:extLst>
          </p:cNvPr>
          <p:cNvSpPr txBox="1"/>
          <p:nvPr/>
        </p:nvSpPr>
        <p:spPr>
          <a:xfrm>
            <a:off x="6017601" y="3796212"/>
            <a:ext cx="3017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GB" sz="1600" dirty="0" err="1"/>
              <a:t>Keek</a:t>
            </a:r>
            <a:r>
              <a:rPr kumimoji="1" lang="en-GB" sz="1600" dirty="0"/>
              <a:t> +, 2012</a:t>
            </a:r>
          </a:p>
        </p:txBody>
      </p:sp>
    </p:spTree>
    <p:extLst>
      <p:ext uri="{BB962C8B-B14F-4D97-AF65-F5344CB8AC3E}">
        <p14:creationId xmlns:p14="http://schemas.microsoft.com/office/powerpoint/2010/main" val="132066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061BCD90-827B-4CA1-BBC0-2D86F1E9A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X</a:t>
            </a:r>
            <a:r>
              <a:rPr kumimoji="1" lang="ja-JP" altLang="en-US" dirty="0"/>
              <a:t>線バーストを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ja-JP" altLang="en-US" dirty="0"/>
              <a:t>決定づけるもの</a:t>
            </a:r>
            <a:endParaRPr kumimoji="1" lang="en-GB" altLang="ja-JP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434A6B61-3CDE-455B-89EA-7C59EB3D0D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ja-JP" altLang="en-US" dirty="0"/>
              <a:t>核反応</a:t>
            </a:r>
            <a:endParaRPr kumimoji="1" lang="en-US" altLang="ja-JP" dirty="0"/>
          </a:p>
          <a:p>
            <a:pPr lvl="1"/>
            <a:r>
              <a:rPr kumimoji="1" lang="en-US" altLang="ja-JP" dirty="0"/>
              <a:t>Thermonuclear reactions: </a:t>
            </a:r>
            <a:r>
              <a:rPr kumimoji="1" lang="ja-JP" altLang="en-US" dirty="0"/>
              <a:t>通常の核融合反応、高温下</a:t>
            </a:r>
            <a:endParaRPr kumimoji="1" lang="en-US" altLang="ja-JP" dirty="0"/>
          </a:p>
          <a:p>
            <a:pPr lvl="1"/>
            <a:r>
              <a:rPr kumimoji="1" lang="en-US" altLang="ja-JP" dirty="0"/>
              <a:t>Pycnonuclear reactions:</a:t>
            </a:r>
            <a:r>
              <a:rPr kumimoji="1" lang="ja-JP" altLang="en-US" dirty="0"/>
              <a:t> 殻内での核融合反応、零点振動</a:t>
            </a:r>
            <a:endParaRPr kumimoji="1" lang="en-US" altLang="ja-JP" dirty="0"/>
          </a:p>
          <a:p>
            <a:r>
              <a:rPr lang="ja-JP" altLang="en-US" dirty="0"/>
              <a:t>核物質の状態</a:t>
            </a:r>
            <a:endParaRPr lang="en-US" altLang="ja-JP" dirty="0"/>
          </a:p>
          <a:p>
            <a:pPr lvl="1"/>
            <a:r>
              <a:rPr kumimoji="1" lang="ja-JP" altLang="en-US" dirty="0"/>
              <a:t>状態方程式 ⇒ 質量・半径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クォーク、メソン、ハイペロン ⇒ </a:t>
            </a:r>
            <a:r>
              <a:rPr kumimoji="1" lang="en-US" altLang="ja-JP" i="1" dirty="0">
                <a:latin typeface="Symbol" panose="05050102010706020507" pitchFamily="18" charset="2"/>
              </a:rPr>
              <a:t>n </a:t>
            </a:r>
            <a:r>
              <a:rPr kumimoji="1" lang="ja-JP" altLang="en-US" dirty="0"/>
              <a:t>放射 </a:t>
            </a:r>
            <a:r>
              <a:rPr lang="ja-JP" altLang="en-US" dirty="0"/>
              <a:t>⇒ 温度構造</a:t>
            </a:r>
            <a:endParaRPr lang="en-US" altLang="ja-JP" dirty="0"/>
          </a:p>
          <a:p>
            <a:pPr lvl="1"/>
            <a:r>
              <a:rPr kumimoji="1" lang="ja-JP" altLang="en-US" dirty="0"/>
              <a:t>超流動状態 ⇒ 温度・回転</a:t>
            </a:r>
            <a:endParaRPr kumimoji="1" lang="en-US" altLang="ja-JP" dirty="0"/>
          </a:p>
          <a:p>
            <a:r>
              <a:rPr lang="ja-JP" altLang="en-US" dirty="0"/>
              <a:t>組成</a:t>
            </a:r>
            <a:endParaRPr lang="en-US" altLang="ja-JP" dirty="0"/>
          </a:p>
          <a:p>
            <a:pPr lvl="1"/>
            <a:r>
              <a:rPr lang="ja-JP" altLang="en-US" dirty="0"/>
              <a:t>降着物質 ⇒ バーストプロファイル</a:t>
            </a:r>
            <a:endParaRPr lang="en-US" altLang="ja-JP" dirty="0"/>
          </a:p>
          <a:p>
            <a:pPr lvl="1"/>
            <a:r>
              <a:rPr kumimoji="1" lang="ja-JP" altLang="en-US" dirty="0"/>
              <a:t>表面組成 ⇒ </a:t>
            </a:r>
            <a:r>
              <a:rPr lang="ja-JP" altLang="en-US" dirty="0" smtClean="0"/>
              <a:t>スーパー</a:t>
            </a:r>
            <a:r>
              <a:rPr lang="ja-JP" altLang="en-US" dirty="0"/>
              <a:t>バースト</a:t>
            </a:r>
            <a:r>
              <a:rPr kumimoji="1" lang="ja-JP" altLang="en-US" dirty="0" smtClean="0"/>
              <a:t>、</a:t>
            </a:r>
            <a:r>
              <a:rPr kumimoji="1" lang="ja-JP" altLang="en-US" dirty="0"/>
              <a:t>温度構造</a:t>
            </a:r>
            <a:endParaRPr kumimoji="1" lang="en-US" altLang="ja-JP" dirty="0"/>
          </a:p>
          <a:p>
            <a:r>
              <a:rPr kumimoji="1" lang="ja-JP" altLang="en-US" dirty="0"/>
              <a:t>降着率</a:t>
            </a:r>
            <a:endParaRPr kumimoji="1" lang="en-US" altLang="ja-JP" dirty="0"/>
          </a:p>
          <a:p>
            <a:pPr lvl="1"/>
            <a:r>
              <a:rPr lang="ja-JP" altLang="en-US" dirty="0"/>
              <a:t>温度構造、燃料供給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5069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B9868BFC-E17F-4DE3-A0C2-F716ADB51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GB" dirty="0"/>
              <a:t>Thermonuclear Reaction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EE57DB0B-13D1-4225-8A57-A8A39E997D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kumimoji="1" lang="ja-JP" altLang="en-US" dirty="0"/>
              <a:t>降着</a:t>
            </a:r>
            <a:r>
              <a:rPr kumimoji="1" lang="en-US" altLang="ja-JP" dirty="0"/>
              <a:t>(</a:t>
            </a:r>
            <a:r>
              <a:rPr kumimoji="1" lang="ja-JP" altLang="en-US" dirty="0"/>
              <a:t>重力エネルギー解放</a:t>
            </a:r>
            <a:r>
              <a:rPr kumimoji="1" lang="en-US" altLang="ja-JP" dirty="0"/>
              <a:t>)</a:t>
            </a:r>
            <a:r>
              <a:rPr kumimoji="1" lang="ja-JP" altLang="en-US" dirty="0"/>
              <a:t>により降着層の温度上昇</a:t>
            </a:r>
            <a:endParaRPr kumimoji="1" lang="en-US" altLang="ja-JP" dirty="0"/>
          </a:p>
          <a:p>
            <a:r>
              <a:rPr kumimoji="1" lang="ja-JP" altLang="en-US" b="1" dirty="0">
                <a:solidFill>
                  <a:schemeClr val="accent2"/>
                </a:solidFill>
              </a:rPr>
              <a:t>降着層の底の温度</a:t>
            </a:r>
            <a:r>
              <a:rPr kumimoji="1" lang="ja-JP" altLang="en-US" dirty="0" smtClean="0"/>
              <a:t>が</a:t>
            </a:r>
            <a:r>
              <a:rPr kumimoji="1" lang="en-US" altLang="ja-JP" dirty="0" smtClean="0"/>
              <a:t>Hot-CNO</a:t>
            </a:r>
            <a:r>
              <a:rPr kumimoji="1" lang="ja-JP" altLang="en-US" dirty="0"/>
              <a:t>サイクル</a:t>
            </a:r>
            <a:r>
              <a:rPr kumimoji="1" lang="en-US" altLang="ja-JP" dirty="0"/>
              <a:t>/3</a:t>
            </a:r>
            <a:r>
              <a:rPr kumimoji="1" lang="en-US" altLang="ja-JP" dirty="0">
                <a:latin typeface="Symbol" panose="05050102010706020507" pitchFamily="18" charset="2"/>
              </a:rPr>
              <a:t>a</a:t>
            </a:r>
            <a:r>
              <a:rPr kumimoji="1" lang="ja-JP" altLang="en-US" dirty="0"/>
              <a:t>の臨界温度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核反応は降着物質に依存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燃焼開始 ⇒ 温度上昇 ⇒ 反応率上昇 ⇒ </a:t>
            </a:r>
            <a:r>
              <a:rPr kumimoji="1" lang="ja-JP" altLang="en-US" b="1" dirty="0">
                <a:solidFill>
                  <a:srgbClr val="FFFF00"/>
                </a:solidFill>
              </a:rPr>
              <a:t>不安定核燃焼</a:t>
            </a:r>
            <a:endParaRPr kumimoji="1" lang="en-US" altLang="ja-JP" b="1" dirty="0">
              <a:solidFill>
                <a:srgbClr val="FFFF00"/>
              </a:solidFill>
            </a:endParaRPr>
          </a:p>
          <a:p>
            <a:pPr lvl="1"/>
            <a:r>
              <a:rPr lang="en-US" altLang="ja-JP" dirty="0"/>
              <a:t>X</a:t>
            </a:r>
            <a:r>
              <a:rPr lang="ja-JP" altLang="en-US" dirty="0"/>
              <a:t>線バースト開始</a:t>
            </a:r>
            <a:endParaRPr lang="en-US" altLang="ja-JP" dirty="0"/>
          </a:p>
          <a:p>
            <a:pPr lvl="1"/>
            <a:r>
              <a:rPr lang="ja-JP" altLang="en-US" dirty="0"/>
              <a:t>光度上昇後に</a:t>
            </a:r>
            <a:r>
              <a:rPr lang="en-US" altLang="ja-JP" i="1" dirty="0" err="1"/>
              <a:t>rp</a:t>
            </a:r>
            <a:r>
              <a:rPr lang="en-US" altLang="ja-JP" dirty="0"/>
              <a:t>-process</a:t>
            </a:r>
            <a:r>
              <a:rPr lang="ja-JP" altLang="en-US" dirty="0"/>
              <a:t> ⇒ 徐々に減光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核反応率の不定性</a:t>
            </a:r>
            <a:endParaRPr lang="en-US" altLang="ja-JP" dirty="0"/>
          </a:p>
          <a:p>
            <a:pPr lvl="1"/>
            <a:r>
              <a:rPr lang="en-US" altLang="ja-JP" b="1" dirty="0"/>
              <a:t>3</a:t>
            </a:r>
            <a:r>
              <a:rPr lang="en-US" altLang="ja-JP" b="1" dirty="0">
                <a:latin typeface="Symbol" panose="05050102010706020507" pitchFamily="18" charset="2"/>
              </a:rPr>
              <a:t>a</a:t>
            </a:r>
            <a:r>
              <a:rPr lang="ja-JP" altLang="en-US" b="1" dirty="0" smtClean="0"/>
              <a:t>反応率</a:t>
            </a:r>
            <a:r>
              <a:rPr lang="ja-JP" altLang="en-US" dirty="0" smtClean="0"/>
              <a:t>で</a:t>
            </a:r>
            <a:r>
              <a:rPr lang="ja-JP" altLang="en-US" dirty="0"/>
              <a:t>バースト全体の</a:t>
            </a:r>
            <a:r>
              <a:rPr lang="ja-JP" altLang="en-US" dirty="0" smtClean="0"/>
              <a:t>光度に影響</a:t>
            </a:r>
            <a:endParaRPr lang="en-US" altLang="ja-JP" dirty="0"/>
          </a:p>
          <a:p>
            <a:r>
              <a:rPr lang="ja-JP" altLang="en-US" dirty="0"/>
              <a:t>核反応生成物</a:t>
            </a:r>
            <a:endParaRPr lang="en-US" altLang="ja-JP" dirty="0"/>
          </a:p>
          <a:p>
            <a:pPr lvl="1"/>
            <a:r>
              <a:rPr lang="en-US" altLang="ja-JP" dirty="0"/>
              <a:t>CNO</a:t>
            </a:r>
            <a:r>
              <a:rPr lang="ja-JP" altLang="en-US" dirty="0"/>
              <a:t>サイクルの</a:t>
            </a:r>
            <a:r>
              <a:rPr lang="en-US" altLang="ja-JP" dirty="0"/>
              <a:t>N</a:t>
            </a:r>
            <a:r>
              <a:rPr lang="ja-JP" altLang="en-US" dirty="0"/>
              <a:t>や</a:t>
            </a:r>
            <a:r>
              <a:rPr lang="en-US" altLang="ja-JP" dirty="0"/>
              <a:t>O</a:t>
            </a:r>
            <a:r>
              <a:rPr lang="ja-JP" altLang="en-US" dirty="0"/>
              <a:t>が陽子捕獲 </a:t>
            </a:r>
            <a:r>
              <a:rPr lang="en-US" altLang="ja-JP" dirty="0"/>
              <a:t>(</a:t>
            </a:r>
            <a:r>
              <a:rPr lang="en-US" altLang="ja-JP" i="1" dirty="0" err="1"/>
              <a:t>rp</a:t>
            </a:r>
            <a:r>
              <a:rPr lang="en-US" altLang="ja-JP" dirty="0"/>
              <a:t>-process)</a:t>
            </a:r>
            <a:r>
              <a:rPr lang="ja-JP" altLang="en-US" dirty="0"/>
              <a:t> ⇒ </a:t>
            </a:r>
            <a:r>
              <a:rPr lang="en-US" altLang="ja-JP" i="1" dirty="0" err="1" smtClean="0"/>
              <a:t>rp</a:t>
            </a:r>
            <a:r>
              <a:rPr lang="ja-JP" altLang="en-US" dirty="0" smtClean="0"/>
              <a:t>生成物</a:t>
            </a:r>
            <a:endParaRPr lang="en-US" altLang="ja-JP" dirty="0"/>
          </a:p>
          <a:p>
            <a:pPr lvl="1"/>
            <a:r>
              <a:rPr lang="en-US" altLang="ja-JP" dirty="0"/>
              <a:t>C</a:t>
            </a:r>
            <a:r>
              <a:rPr lang="ja-JP" altLang="en-US" dirty="0"/>
              <a:t>燃焼までは至らず、</a:t>
            </a:r>
            <a:r>
              <a:rPr lang="en-US" altLang="ja-JP" dirty="0"/>
              <a:t>C</a:t>
            </a:r>
            <a:r>
              <a:rPr lang="ja-JP" altLang="en-US" dirty="0"/>
              <a:t>の</a:t>
            </a:r>
            <a:r>
              <a:rPr lang="ja-JP" altLang="en-US" dirty="0" smtClean="0"/>
              <a:t>蓄積 ⇒ スーパーバースト</a:t>
            </a:r>
            <a:endParaRPr lang="en-US" altLang="ja-JP" dirty="0"/>
          </a:p>
        </p:txBody>
      </p:sp>
      <p:sp>
        <p:nvSpPr>
          <p:cNvPr id="4" name="角丸四角形吹き出し 3"/>
          <p:cNvSpPr/>
          <p:nvPr/>
        </p:nvSpPr>
        <p:spPr>
          <a:xfrm>
            <a:off x="6693108" y="4586990"/>
            <a:ext cx="2151089" cy="674558"/>
          </a:xfrm>
          <a:prstGeom prst="wedgeRoundRectCallout">
            <a:avLst>
              <a:gd name="adj1" fmla="val -25711"/>
              <a:gd name="adj2" fmla="val 71389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中性子星表面に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残り続ける</a:t>
            </a:r>
            <a:endParaRPr kumimoji="1" lang="en-GB" dirty="0"/>
          </a:p>
        </p:txBody>
      </p:sp>
    </p:spTree>
    <p:extLst>
      <p:ext uri="{BB962C8B-B14F-4D97-AF65-F5344CB8AC3E}">
        <p14:creationId xmlns:p14="http://schemas.microsoft.com/office/powerpoint/2010/main" val="389850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飛行機雲">
  <a:themeElements>
    <a:clrScheme name="飛行機雲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飛行機雲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飛行機雲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TM04033937[[fn=飛行機雲]]</Template>
  <TotalTime>1532</TotalTime>
  <Words>2045</Words>
  <Application>Microsoft Office PowerPoint</Application>
  <PresentationFormat>画面に合わせる (4:3)</PresentationFormat>
  <Paragraphs>464</Paragraphs>
  <Slides>41</Slides>
  <Notes>7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14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41</vt:i4>
      </vt:variant>
    </vt:vector>
  </HeadingPairs>
  <TitlesOfParts>
    <vt:vector size="57" baseType="lpstr">
      <vt:lpstr>Arial Unicode MS</vt:lpstr>
      <vt:lpstr>HG明朝B</vt:lpstr>
      <vt:lpstr>ＭＳ Ｐゴシック</vt:lpstr>
      <vt:lpstr>Tw Cen MT</vt:lpstr>
      <vt:lpstr>メイリオ</vt:lpstr>
      <vt:lpstr>Arial</vt:lpstr>
      <vt:lpstr>Calibri</vt:lpstr>
      <vt:lpstr>Century Gothic</vt:lpstr>
      <vt:lpstr>Garamond</vt:lpstr>
      <vt:lpstr>Segoe UI</vt:lpstr>
      <vt:lpstr>Symbol</vt:lpstr>
      <vt:lpstr>Times New Roman</vt:lpstr>
      <vt:lpstr>Wingdings</vt:lpstr>
      <vt:lpstr>Wingdings 2</vt:lpstr>
      <vt:lpstr>飛行機雲</vt:lpstr>
      <vt:lpstr>数式</vt:lpstr>
      <vt:lpstr>中性子星物質の織り成す 多様な状態と 中性子星の熱的進化  ーX線バーストと中性子星の内部状態ー</vt:lpstr>
      <vt:lpstr>X線バーストと中性子星</vt:lpstr>
      <vt:lpstr>X-ray Burst</vt:lpstr>
      <vt:lpstr>LMXBとX線バースト</vt:lpstr>
      <vt:lpstr>Observed X-ray Bursts</vt:lpstr>
      <vt:lpstr>Superburst</vt:lpstr>
      <vt:lpstr>Superburst</vt:lpstr>
      <vt:lpstr>X線バーストを 決定づけるもの</vt:lpstr>
      <vt:lpstr>Thermonuclear Reaction</vt:lpstr>
      <vt:lpstr>Pycnonuclear Reaction</vt:lpstr>
      <vt:lpstr>Crust-Heating</vt:lpstr>
      <vt:lpstr>Accretion Rate</vt:lpstr>
      <vt:lpstr>温度構造</vt:lpstr>
      <vt:lpstr>中性子星の温度進化</vt:lpstr>
      <vt:lpstr>Thermal History of Neutron Stars</vt:lpstr>
      <vt:lpstr>Cooling of Neutron Stars</vt:lpstr>
      <vt:lpstr>ニュートリノ放射過程</vt:lpstr>
      <vt:lpstr>超流動と冷却</vt:lpstr>
      <vt:lpstr>Observations of Neutron Stars</vt:lpstr>
      <vt:lpstr>構造/冷却に関する制限</vt:lpstr>
      <vt:lpstr>Cassiopeia A</vt:lpstr>
      <vt:lpstr>Models</vt:lpstr>
      <vt:lpstr>Quark Phase</vt:lpstr>
      <vt:lpstr>Nucleon Superfluidity (Simple MODEL)</vt:lpstr>
      <vt:lpstr>Results (Simple Model)</vt:lpstr>
      <vt:lpstr>Results (Simple Model)</vt:lpstr>
      <vt:lpstr>もう少し現実的な超流動モデル (Modified Model)</vt:lpstr>
      <vt:lpstr>Results (Modified Model)</vt:lpstr>
      <vt:lpstr>中性子星の冷却</vt:lpstr>
      <vt:lpstr>X線バースト計算</vt:lpstr>
      <vt:lpstr>Results</vt:lpstr>
      <vt:lpstr>Results</vt:lpstr>
      <vt:lpstr>Results – Chemical Compositions</vt:lpstr>
      <vt:lpstr>X線バースト計算</vt:lpstr>
      <vt:lpstr>X線トランジェント天体の 減光シミュレーション</vt:lpstr>
      <vt:lpstr>Superburstまでの計算</vt:lpstr>
      <vt:lpstr>Quisence期の表面光度計算</vt:lpstr>
      <vt:lpstr>まとめ</vt:lpstr>
      <vt:lpstr>まとめ</vt:lpstr>
      <vt:lpstr>期待する中性子星の観測</vt:lpstr>
      <vt:lpstr>終わりに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野田常雄</dc:creator>
  <cp:lastModifiedBy>野田常雄</cp:lastModifiedBy>
  <cp:revision>38</cp:revision>
  <dcterms:created xsi:type="dcterms:W3CDTF">2017-11-18T15:14:19Z</dcterms:created>
  <dcterms:modified xsi:type="dcterms:W3CDTF">2017-11-24T07:02:44Z</dcterms:modified>
</cp:coreProperties>
</file>