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9"/>
  </p:notesMasterIdLst>
  <p:sldIdLst>
    <p:sldId id="256" r:id="rId3"/>
    <p:sldId id="310" r:id="rId4"/>
    <p:sldId id="285" r:id="rId5"/>
    <p:sldId id="322" r:id="rId6"/>
    <p:sldId id="312" r:id="rId7"/>
    <p:sldId id="313" r:id="rId8"/>
    <p:sldId id="320" r:id="rId9"/>
    <p:sldId id="314" r:id="rId10"/>
    <p:sldId id="323" r:id="rId11"/>
    <p:sldId id="334" r:id="rId12"/>
    <p:sldId id="336" r:id="rId13"/>
    <p:sldId id="331" r:id="rId14"/>
    <p:sldId id="337" r:id="rId15"/>
    <p:sldId id="271" r:id="rId16"/>
    <p:sldId id="318" r:id="rId17"/>
    <p:sldId id="304" r:id="rId18"/>
    <p:sldId id="296" r:id="rId19"/>
    <p:sldId id="305" r:id="rId20"/>
    <p:sldId id="306" r:id="rId21"/>
    <p:sldId id="294" r:id="rId22"/>
    <p:sldId id="324" r:id="rId23"/>
    <p:sldId id="325" r:id="rId24"/>
    <p:sldId id="326" r:id="rId25"/>
    <p:sldId id="327" r:id="rId26"/>
    <p:sldId id="328" r:id="rId27"/>
    <p:sldId id="329" r:id="rId28"/>
  </p:sldIdLst>
  <p:sldSz cx="9144000" cy="6858000" type="screen4x3"/>
  <p:notesSz cx="7104063"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米山友景" initials="米山友景" lastIdx="1" clrIdx="0">
    <p:extLst>
      <p:ext uri="{19B8F6BF-5375-455C-9EA6-DF929625EA0E}">
        <p15:presenceInfo xmlns:p15="http://schemas.microsoft.com/office/powerpoint/2012/main" userId="753d11883d61a58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00FF"/>
    <a:srgbClr val="D0D8E8"/>
    <a:srgbClr val="0070C0"/>
    <a:srgbClr val="953735"/>
    <a:srgbClr val="00B050"/>
    <a:srgbClr val="4F81BD"/>
    <a:srgbClr val="00CC66"/>
    <a:srgbClr val="FF9900"/>
    <a:srgbClr val="FC565A"/>
    <a:srgbClr val="FC30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E3FDE45-AF77-4B5C-9715-49D594BDF05E}" styleName="淡色スタイル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AF606853-7671-496A-8E4F-DF71F8EC918B}" styleName="濃色スタイル 1 - アクセント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89866" autoAdjust="0"/>
  </p:normalViewPr>
  <p:slideViewPr>
    <p:cSldViewPr>
      <p:cViewPr varScale="1">
        <p:scale>
          <a:sx n="73" d="100"/>
          <a:sy n="73" d="100"/>
        </p:scale>
        <p:origin x="1080" y="3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2647083781055"/>
          <c:y val="4.8095172692236433E-2"/>
          <c:w val="0.80467380174472614"/>
          <c:h val="0.75426585935272128"/>
        </c:manualLayout>
      </c:layout>
      <c:scatterChart>
        <c:scatterStyle val="lineMarker"/>
        <c:varyColors val="0"/>
        <c:ser>
          <c:idx val="2"/>
          <c:order val="1"/>
          <c:tx>
            <c:v>secondary</c:v>
          </c:tx>
          <c:spPr>
            <a:ln w="19050" cap="rnd">
              <a:solidFill>
                <a:schemeClr val="accent3"/>
              </a:solidFill>
              <a:prstDash val="sysDash"/>
              <a:round/>
            </a:ln>
            <a:effectLst/>
          </c:spPr>
          <c:marker>
            <c:symbol val="none"/>
          </c:marker>
          <c:xVal>
            <c:numRef>
              <c:f>sim_j1856_2_bb_hard!$B$20:$B$219</c:f>
              <c:numCache>
                <c:formatCode>General</c:formatCode>
                <c:ptCount val="200"/>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pt idx="100">
                  <c:v>1</c:v>
                </c:pt>
                <c:pt idx="101">
                  <c:v>1.01</c:v>
                </c:pt>
                <c:pt idx="102">
                  <c:v>1.02</c:v>
                </c:pt>
                <c:pt idx="103">
                  <c:v>1.03</c:v>
                </c:pt>
                <c:pt idx="104">
                  <c:v>1.04</c:v>
                </c:pt>
                <c:pt idx="105">
                  <c:v>1.05</c:v>
                </c:pt>
                <c:pt idx="106">
                  <c:v>1.06</c:v>
                </c:pt>
                <c:pt idx="107">
                  <c:v>1.07</c:v>
                </c:pt>
                <c:pt idx="108">
                  <c:v>1.08</c:v>
                </c:pt>
                <c:pt idx="109">
                  <c:v>1.0900000000000001</c:v>
                </c:pt>
                <c:pt idx="110">
                  <c:v>1.1000000000000001</c:v>
                </c:pt>
                <c:pt idx="111">
                  <c:v>1.1100000000000001</c:v>
                </c:pt>
                <c:pt idx="112">
                  <c:v>1.1200000000000001</c:v>
                </c:pt>
                <c:pt idx="113">
                  <c:v>1.1299999999999999</c:v>
                </c:pt>
                <c:pt idx="114">
                  <c:v>1.1399999999999999</c:v>
                </c:pt>
                <c:pt idx="115">
                  <c:v>1.1499999999999999</c:v>
                </c:pt>
                <c:pt idx="116">
                  <c:v>1.1599999999999999</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c:v>
                </c:pt>
                <c:pt idx="162">
                  <c:v>1.62</c:v>
                </c:pt>
                <c:pt idx="163">
                  <c:v>1.63</c:v>
                </c:pt>
                <c:pt idx="164">
                  <c:v>1.64</c:v>
                </c:pt>
                <c:pt idx="165">
                  <c:v>1.65</c:v>
                </c:pt>
                <c:pt idx="166">
                  <c:v>1.66</c:v>
                </c:pt>
                <c:pt idx="167">
                  <c:v>1.67</c:v>
                </c:pt>
                <c:pt idx="168">
                  <c:v>1.68</c:v>
                </c:pt>
                <c:pt idx="169">
                  <c:v>1.69</c:v>
                </c:pt>
                <c:pt idx="170">
                  <c:v>1.7</c:v>
                </c:pt>
                <c:pt idx="171">
                  <c:v>1.71</c:v>
                </c:pt>
                <c:pt idx="172">
                  <c:v>1.72</c:v>
                </c:pt>
                <c:pt idx="173">
                  <c:v>1.73</c:v>
                </c:pt>
                <c:pt idx="174">
                  <c:v>1.74</c:v>
                </c:pt>
                <c:pt idx="175">
                  <c:v>1.75</c:v>
                </c:pt>
                <c:pt idx="176">
                  <c:v>1.76</c:v>
                </c:pt>
                <c:pt idx="177">
                  <c:v>1.77</c:v>
                </c:pt>
                <c:pt idx="178">
                  <c:v>1.78</c:v>
                </c:pt>
                <c:pt idx="179">
                  <c:v>1.79</c:v>
                </c:pt>
                <c:pt idx="180">
                  <c:v>1.8</c:v>
                </c:pt>
                <c:pt idx="181">
                  <c:v>1.81</c:v>
                </c:pt>
                <c:pt idx="182">
                  <c:v>1.82</c:v>
                </c:pt>
                <c:pt idx="183">
                  <c:v>1.83</c:v>
                </c:pt>
                <c:pt idx="184">
                  <c:v>1.84</c:v>
                </c:pt>
                <c:pt idx="185">
                  <c:v>1.85</c:v>
                </c:pt>
                <c:pt idx="186">
                  <c:v>1.86</c:v>
                </c:pt>
                <c:pt idx="187">
                  <c:v>1.87</c:v>
                </c:pt>
                <c:pt idx="188">
                  <c:v>1.88</c:v>
                </c:pt>
                <c:pt idx="189">
                  <c:v>1.89</c:v>
                </c:pt>
                <c:pt idx="190">
                  <c:v>1.9</c:v>
                </c:pt>
                <c:pt idx="191">
                  <c:v>1.91</c:v>
                </c:pt>
                <c:pt idx="192">
                  <c:v>1.92</c:v>
                </c:pt>
                <c:pt idx="193">
                  <c:v>1.93</c:v>
                </c:pt>
                <c:pt idx="194">
                  <c:v>1.94</c:v>
                </c:pt>
                <c:pt idx="195">
                  <c:v>1.95</c:v>
                </c:pt>
                <c:pt idx="196">
                  <c:v>1.96</c:v>
                </c:pt>
                <c:pt idx="197">
                  <c:v>1.97</c:v>
                </c:pt>
                <c:pt idx="198">
                  <c:v>1.98</c:v>
                </c:pt>
                <c:pt idx="199">
                  <c:v>1.99</c:v>
                </c:pt>
              </c:numCache>
            </c:numRef>
          </c:xVal>
          <c:yVal>
            <c:numRef>
              <c:f>sim_j1856_2_bb_hard!$M$20:$M$219</c:f>
              <c:numCache>
                <c:formatCode>General</c:formatCode>
                <c:ptCount val="200"/>
                <c:pt idx="0">
                  <c:v>0.71788425632449804</c:v>
                </c:pt>
                <c:pt idx="1">
                  <c:v>0.71917545350020062</c:v>
                </c:pt>
                <c:pt idx="2">
                  <c:v>0.72001185899844633</c:v>
                </c:pt>
                <c:pt idx="3">
                  <c:v>0.72039017190885701</c:v>
                </c:pt>
                <c:pt idx="4">
                  <c:v>0.72030889920320729</c:v>
                </c:pt>
                <c:pt idx="5">
                  <c:v>0.71976836162773583</c:v>
                </c:pt>
                <c:pt idx="6">
                  <c:v>0.7187706924373044</c:v>
                </c:pt>
                <c:pt idx="7">
                  <c:v>0.71731982897642188</c:v>
                </c:pt>
                <c:pt idx="8">
                  <c:v>0.71542149714032155</c:v>
                </c:pt>
                <c:pt idx="9">
                  <c:v>0.71308318877750876</c:v>
                </c:pt>
                <c:pt idx="10">
                  <c:v>0.71031413212280325</c:v>
                </c:pt>
                <c:pt idx="11">
                  <c:v>0.70712525537776716</c:v>
                </c:pt>
                <c:pt idx="12">
                  <c:v>0.70352914358206775</c:v>
                </c:pt>
                <c:pt idx="13">
                  <c:v>0.69953998894602942</c:v>
                </c:pt>
                <c:pt idx="14">
                  <c:v>0.69517353484054156</c:v>
                </c:pt>
                <c:pt idx="15">
                  <c:v>0.69278723793403829</c:v>
                </c:pt>
                <c:pt idx="16">
                  <c:v>0.69278723793403829</c:v>
                </c:pt>
                <c:pt idx="17">
                  <c:v>0.69278723793403829</c:v>
                </c:pt>
                <c:pt idx="18">
                  <c:v>0.69278723793403829</c:v>
                </c:pt>
                <c:pt idx="19">
                  <c:v>0.69278723793403829</c:v>
                </c:pt>
                <c:pt idx="20">
                  <c:v>0.69278723793403829</c:v>
                </c:pt>
                <c:pt idx="21">
                  <c:v>0.69278723793403829</c:v>
                </c:pt>
                <c:pt idx="22">
                  <c:v>0.69278723793403829</c:v>
                </c:pt>
                <c:pt idx="23">
                  <c:v>0.69278723793403829</c:v>
                </c:pt>
                <c:pt idx="24">
                  <c:v>0.69278723793403829</c:v>
                </c:pt>
                <c:pt idx="25">
                  <c:v>0.69278723793403829</c:v>
                </c:pt>
                <c:pt idx="26">
                  <c:v>0.69278723793403829</c:v>
                </c:pt>
                <c:pt idx="27">
                  <c:v>0.69278723793403829</c:v>
                </c:pt>
                <c:pt idx="28">
                  <c:v>0.69278723793403829</c:v>
                </c:pt>
                <c:pt idx="29">
                  <c:v>0.69278723793403829</c:v>
                </c:pt>
                <c:pt idx="30">
                  <c:v>0.69278723793403829</c:v>
                </c:pt>
                <c:pt idx="31">
                  <c:v>0.69278723793403829</c:v>
                </c:pt>
                <c:pt idx="32">
                  <c:v>0.69278723793403829</c:v>
                </c:pt>
                <c:pt idx="33">
                  <c:v>0.69278723793403829</c:v>
                </c:pt>
                <c:pt idx="34">
                  <c:v>0.69278723793403829</c:v>
                </c:pt>
                <c:pt idx="35">
                  <c:v>0.69278723793403829</c:v>
                </c:pt>
                <c:pt idx="36">
                  <c:v>0.69278723793403829</c:v>
                </c:pt>
                <c:pt idx="37">
                  <c:v>0.69278723793403829</c:v>
                </c:pt>
                <c:pt idx="38">
                  <c:v>0.69278723793403829</c:v>
                </c:pt>
                <c:pt idx="39">
                  <c:v>0.69278723793403829</c:v>
                </c:pt>
                <c:pt idx="40">
                  <c:v>0.69278723793403829</c:v>
                </c:pt>
                <c:pt idx="41">
                  <c:v>0.69278723793403829</c:v>
                </c:pt>
                <c:pt idx="42">
                  <c:v>0.69278723793403829</c:v>
                </c:pt>
                <c:pt idx="43">
                  <c:v>0.69278723793403829</c:v>
                </c:pt>
                <c:pt idx="44">
                  <c:v>0.69278723793403829</c:v>
                </c:pt>
                <c:pt idx="45">
                  <c:v>0.69278723793403829</c:v>
                </c:pt>
                <c:pt idx="46">
                  <c:v>0.69278723793403829</c:v>
                </c:pt>
                <c:pt idx="47">
                  <c:v>0.69278723793403829</c:v>
                </c:pt>
                <c:pt idx="48">
                  <c:v>0.69278723793403829</c:v>
                </c:pt>
                <c:pt idx="49">
                  <c:v>0.69278723793403829</c:v>
                </c:pt>
                <c:pt idx="50">
                  <c:v>0.69278723793403829</c:v>
                </c:pt>
                <c:pt idx="51">
                  <c:v>0.69278723793403829</c:v>
                </c:pt>
                <c:pt idx="52">
                  <c:v>0.69278723793403829</c:v>
                </c:pt>
                <c:pt idx="53">
                  <c:v>0.69278723793403829</c:v>
                </c:pt>
                <c:pt idx="54">
                  <c:v>0.69278723793403829</c:v>
                </c:pt>
                <c:pt idx="55">
                  <c:v>0.69278723793403829</c:v>
                </c:pt>
                <c:pt idx="56">
                  <c:v>0.69278723793403829</c:v>
                </c:pt>
                <c:pt idx="57">
                  <c:v>0.69278723793403829</c:v>
                </c:pt>
                <c:pt idx="58">
                  <c:v>0.69278723793403829</c:v>
                </c:pt>
                <c:pt idx="59">
                  <c:v>0.69278723793403829</c:v>
                </c:pt>
                <c:pt idx="60">
                  <c:v>0.69278723793403829</c:v>
                </c:pt>
                <c:pt idx="61">
                  <c:v>0.69278723793403829</c:v>
                </c:pt>
                <c:pt idx="62">
                  <c:v>0.69278723793403829</c:v>
                </c:pt>
                <c:pt idx="63">
                  <c:v>0.69278723793403829</c:v>
                </c:pt>
                <c:pt idx="64">
                  <c:v>0.69278723793403829</c:v>
                </c:pt>
                <c:pt idx="65">
                  <c:v>0.69278723793403829</c:v>
                </c:pt>
                <c:pt idx="66">
                  <c:v>0.69278723793403829</c:v>
                </c:pt>
                <c:pt idx="67">
                  <c:v>0.69278723793403829</c:v>
                </c:pt>
                <c:pt idx="68">
                  <c:v>0.69278723793403829</c:v>
                </c:pt>
                <c:pt idx="69">
                  <c:v>0.69278723793403829</c:v>
                </c:pt>
                <c:pt idx="70">
                  <c:v>0.69278723793403829</c:v>
                </c:pt>
                <c:pt idx="71">
                  <c:v>0.69278723793403829</c:v>
                </c:pt>
                <c:pt idx="72">
                  <c:v>0.69278723793403829</c:v>
                </c:pt>
                <c:pt idx="73">
                  <c:v>0.69278723793403829</c:v>
                </c:pt>
                <c:pt idx="74">
                  <c:v>0.69278723793403829</c:v>
                </c:pt>
                <c:pt idx="75">
                  <c:v>0.69278723793403829</c:v>
                </c:pt>
                <c:pt idx="76">
                  <c:v>0.69278723793403829</c:v>
                </c:pt>
                <c:pt idx="77">
                  <c:v>0.69278723793403829</c:v>
                </c:pt>
                <c:pt idx="78">
                  <c:v>0.69278723793403829</c:v>
                </c:pt>
                <c:pt idx="79">
                  <c:v>0.69278723793403829</c:v>
                </c:pt>
                <c:pt idx="80">
                  <c:v>0.69278723793403829</c:v>
                </c:pt>
                <c:pt idx="81">
                  <c:v>0.69278723793403829</c:v>
                </c:pt>
                <c:pt idx="82">
                  <c:v>0.69278723793403829</c:v>
                </c:pt>
                <c:pt idx="83">
                  <c:v>0.69278723793403829</c:v>
                </c:pt>
                <c:pt idx="84">
                  <c:v>0.69278723793403829</c:v>
                </c:pt>
                <c:pt idx="85">
                  <c:v>0.69278723793403829</c:v>
                </c:pt>
                <c:pt idx="86">
                  <c:v>0.69278723793403829</c:v>
                </c:pt>
                <c:pt idx="87">
                  <c:v>0.69278723793403829</c:v>
                </c:pt>
                <c:pt idx="88">
                  <c:v>0.69278723793403829</c:v>
                </c:pt>
                <c:pt idx="89">
                  <c:v>0.69278723793403829</c:v>
                </c:pt>
                <c:pt idx="90">
                  <c:v>0.69278723793403829</c:v>
                </c:pt>
                <c:pt idx="91">
                  <c:v>0.69278723793403829</c:v>
                </c:pt>
                <c:pt idx="92">
                  <c:v>0.69278723793403829</c:v>
                </c:pt>
                <c:pt idx="93">
                  <c:v>0.69675938045601471</c:v>
                </c:pt>
                <c:pt idx="94">
                  <c:v>0.70099433256138743</c:v>
                </c:pt>
                <c:pt idx="95">
                  <c:v>0.70484624556750308</c:v>
                </c:pt>
                <c:pt idx="96">
                  <c:v>0.70829991773348222</c:v>
                </c:pt>
                <c:pt idx="97">
                  <c:v>0.71134171899310827</c:v>
                </c:pt>
                <c:pt idx="98">
                  <c:v>0.7139596447464982</c:v>
                </c:pt>
                <c:pt idx="99">
                  <c:v>0.71614336323670091</c:v>
                </c:pt>
                <c:pt idx="100">
                  <c:v>0.71788425632449759</c:v>
                </c:pt>
                <c:pt idx="101">
                  <c:v>0.71917545350020029</c:v>
                </c:pt>
                <c:pt idx="102">
                  <c:v>0.72001185899844611</c:v>
                </c:pt>
                <c:pt idx="103">
                  <c:v>0.72039017190885701</c:v>
                </c:pt>
                <c:pt idx="104">
                  <c:v>0.72030889920320629</c:v>
                </c:pt>
                <c:pt idx="105">
                  <c:v>0.71976836162773616</c:v>
                </c:pt>
                <c:pt idx="106">
                  <c:v>0.71877069243730485</c:v>
                </c:pt>
                <c:pt idx="107">
                  <c:v>0.71731982897642244</c:v>
                </c:pt>
                <c:pt idx="108">
                  <c:v>0.71542149714032222</c:v>
                </c:pt>
                <c:pt idx="109">
                  <c:v>0.71308318877750032</c:v>
                </c:pt>
                <c:pt idx="110">
                  <c:v>0.71031413212280425</c:v>
                </c:pt>
                <c:pt idx="111">
                  <c:v>0.70712525537776827</c:v>
                </c:pt>
                <c:pt idx="112">
                  <c:v>0.70352914358206897</c:v>
                </c:pt>
                <c:pt idx="113">
                  <c:v>0.69953998894603087</c:v>
                </c:pt>
                <c:pt idx="114">
                  <c:v>0.69517353484054312</c:v>
                </c:pt>
                <c:pt idx="115">
                  <c:v>0.69278723793403829</c:v>
                </c:pt>
                <c:pt idx="116">
                  <c:v>0.69278723793403829</c:v>
                </c:pt>
                <c:pt idx="117">
                  <c:v>0.69278723793403829</c:v>
                </c:pt>
                <c:pt idx="118">
                  <c:v>0.69278723793403829</c:v>
                </c:pt>
                <c:pt idx="119">
                  <c:v>0.69278723793403829</c:v>
                </c:pt>
                <c:pt idx="120">
                  <c:v>0.69278723793403829</c:v>
                </c:pt>
                <c:pt idx="121">
                  <c:v>0.69278723793403829</c:v>
                </c:pt>
                <c:pt idx="122">
                  <c:v>0.69278723793403829</c:v>
                </c:pt>
                <c:pt idx="123">
                  <c:v>0.69278723793403829</c:v>
                </c:pt>
                <c:pt idx="124">
                  <c:v>0.69278723793403829</c:v>
                </c:pt>
                <c:pt idx="125">
                  <c:v>0.69278723793403829</c:v>
                </c:pt>
                <c:pt idx="126">
                  <c:v>0.69278723793403829</c:v>
                </c:pt>
                <c:pt idx="127">
                  <c:v>0.69278723793403829</c:v>
                </c:pt>
                <c:pt idx="128">
                  <c:v>0.69278723793403829</c:v>
                </c:pt>
                <c:pt idx="129">
                  <c:v>0.69278723793403829</c:v>
                </c:pt>
                <c:pt idx="130">
                  <c:v>0.69278723793403829</c:v>
                </c:pt>
                <c:pt idx="131">
                  <c:v>0.69278723793403829</c:v>
                </c:pt>
                <c:pt idx="132">
                  <c:v>0.69278723793403829</c:v>
                </c:pt>
                <c:pt idx="133">
                  <c:v>0.69278723793403829</c:v>
                </c:pt>
                <c:pt idx="134">
                  <c:v>0.69278723793403829</c:v>
                </c:pt>
                <c:pt idx="135">
                  <c:v>0.69278723793403829</c:v>
                </c:pt>
                <c:pt idx="136">
                  <c:v>0.69278723793403829</c:v>
                </c:pt>
                <c:pt idx="137">
                  <c:v>0.69278723793403829</c:v>
                </c:pt>
                <c:pt idx="138">
                  <c:v>0.69278723793403829</c:v>
                </c:pt>
                <c:pt idx="139">
                  <c:v>0.69278723793403829</c:v>
                </c:pt>
                <c:pt idx="140">
                  <c:v>0.69278723793403829</c:v>
                </c:pt>
                <c:pt idx="141">
                  <c:v>0.69278723793403829</c:v>
                </c:pt>
                <c:pt idx="142">
                  <c:v>0.69278723793403829</c:v>
                </c:pt>
                <c:pt idx="143">
                  <c:v>0.69278723793403829</c:v>
                </c:pt>
                <c:pt idx="144">
                  <c:v>0.69278723793403829</c:v>
                </c:pt>
                <c:pt idx="145">
                  <c:v>0.69278723793403829</c:v>
                </c:pt>
                <c:pt idx="146">
                  <c:v>0.69278723793403829</c:v>
                </c:pt>
                <c:pt idx="147">
                  <c:v>0.69278723793403829</c:v>
                </c:pt>
                <c:pt idx="148">
                  <c:v>0.69278723793403829</c:v>
                </c:pt>
                <c:pt idx="149">
                  <c:v>0.69278723793403829</c:v>
                </c:pt>
                <c:pt idx="150">
                  <c:v>0.69278723793403829</c:v>
                </c:pt>
                <c:pt idx="151">
                  <c:v>0.69278723793403829</c:v>
                </c:pt>
                <c:pt idx="152">
                  <c:v>0.69278723793403829</c:v>
                </c:pt>
                <c:pt idx="153">
                  <c:v>0.69278723793403829</c:v>
                </c:pt>
                <c:pt idx="154">
                  <c:v>0.69278723793403829</c:v>
                </c:pt>
                <c:pt idx="155">
                  <c:v>0.69278723793403829</c:v>
                </c:pt>
                <c:pt idx="156">
                  <c:v>0.69278723793403829</c:v>
                </c:pt>
                <c:pt idx="157">
                  <c:v>0.69278723793403829</c:v>
                </c:pt>
                <c:pt idx="158">
                  <c:v>0.69278723793403829</c:v>
                </c:pt>
                <c:pt idx="159">
                  <c:v>0.69278723793403829</c:v>
                </c:pt>
                <c:pt idx="160">
                  <c:v>0.69278723793403829</c:v>
                </c:pt>
                <c:pt idx="161">
                  <c:v>0.69278723793403829</c:v>
                </c:pt>
                <c:pt idx="162">
                  <c:v>0.69278723793403829</c:v>
                </c:pt>
                <c:pt idx="163">
                  <c:v>0.69278723793403829</c:v>
                </c:pt>
                <c:pt idx="164">
                  <c:v>0.69278723793403829</c:v>
                </c:pt>
                <c:pt idx="165">
                  <c:v>0.69278723793403829</c:v>
                </c:pt>
                <c:pt idx="166">
                  <c:v>0.69278723793403829</c:v>
                </c:pt>
                <c:pt idx="167">
                  <c:v>0.69278723793403829</c:v>
                </c:pt>
                <c:pt idx="168">
                  <c:v>0.69278723793403829</c:v>
                </c:pt>
                <c:pt idx="169">
                  <c:v>0.69278723793403829</c:v>
                </c:pt>
                <c:pt idx="170">
                  <c:v>0.69278723793403829</c:v>
                </c:pt>
                <c:pt idx="171">
                  <c:v>0.69278723793403829</c:v>
                </c:pt>
                <c:pt idx="172">
                  <c:v>0.69278723793403829</c:v>
                </c:pt>
                <c:pt idx="173">
                  <c:v>0.69278723793403829</c:v>
                </c:pt>
                <c:pt idx="174">
                  <c:v>0.69278723793403829</c:v>
                </c:pt>
                <c:pt idx="175">
                  <c:v>0.69278723793403829</c:v>
                </c:pt>
                <c:pt idx="176">
                  <c:v>0.69278723793403829</c:v>
                </c:pt>
                <c:pt idx="177">
                  <c:v>0.69278723793403829</c:v>
                </c:pt>
                <c:pt idx="178">
                  <c:v>0.69278723793403829</c:v>
                </c:pt>
                <c:pt idx="179">
                  <c:v>0.69278723793403829</c:v>
                </c:pt>
                <c:pt idx="180">
                  <c:v>0.69278723793403829</c:v>
                </c:pt>
                <c:pt idx="181">
                  <c:v>0.69278723793403829</c:v>
                </c:pt>
                <c:pt idx="182">
                  <c:v>0.69278723793403829</c:v>
                </c:pt>
                <c:pt idx="183">
                  <c:v>0.69278723793403829</c:v>
                </c:pt>
                <c:pt idx="184">
                  <c:v>0.69278723793403829</c:v>
                </c:pt>
                <c:pt idx="185">
                  <c:v>0.69278723793403829</c:v>
                </c:pt>
                <c:pt idx="186">
                  <c:v>0.69278723793403829</c:v>
                </c:pt>
                <c:pt idx="187">
                  <c:v>0.69278723793403829</c:v>
                </c:pt>
                <c:pt idx="188">
                  <c:v>0.69278723793403829</c:v>
                </c:pt>
                <c:pt idx="189">
                  <c:v>0.69278723793403829</c:v>
                </c:pt>
                <c:pt idx="190">
                  <c:v>0.69278723793403829</c:v>
                </c:pt>
                <c:pt idx="191">
                  <c:v>0.69278723793403829</c:v>
                </c:pt>
                <c:pt idx="192">
                  <c:v>0.69278723793403829</c:v>
                </c:pt>
                <c:pt idx="193">
                  <c:v>0.69675938045601327</c:v>
                </c:pt>
                <c:pt idx="194">
                  <c:v>0.70099433256140065</c:v>
                </c:pt>
                <c:pt idx="195">
                  <c:v>0.70484624556750186</c:v>
                </c:pt>
                <c:pt idx="196">
                  <c:v>0.70829991773348111</c:v>
                </c:pt>
                <c:pt idx="197">
                  <c:v>0.71134171899310727</c:v>
                </c:pt>
                <c:pt idx="198">
                  <c:v>0.71395964474649731</c:v>
                </c:pt>
                <c:pt idx="199">
                  <c:v>0.71614336323670735</c:v>
                </c:pt>
              </c:numCache>
            </c:numRef>
          </c:yVal>
          <c:smooth val="0"/>
        </c:ser>
        <c:ser>
          <c:idx val="5"/>
          <c:order val="4"/>
          <c:tx>
            <c:v>f10</c:v>
          </c:tx>
          <c:spPr>
            <a:ln w="19050" cap="rnd">
              <a:solidFill>
                <a:srgbClr val="FF0000"/>
              </a:solidFill>
              <a:round/>
            </a:ln>
            <a:effectLst/>
          </c:spPr>
          <c:marker>
            <c:symbol val="none"/>
          </c:marker>
          <c:xVal>
            <c:numRef>
              <c:f>sim_j1856_2_bb_hard!$P$20:$P$39</c:f>
              <c:numCache>
                <c:formatCode>General</c:formatCode>
                <c:ptCount val="20"/>
                <c:pt idx="0">
                  <c:v>0.05</c:v>
                </c:pt>
                <c:pt idx="1">
                  <c:v>0.15</c:v>
                </c:pt>
                <c:pt idx="2">
                  <c:v>0.25</c:v>
                </c:pt>
                <c:pt idx="3">
                  <c:v>0.35</c:v>
                </c:pt>
                <c:pt idx="4">
                  <c:v>0.45</c:v>
                </c:pt>
                <c:pt idx="5">
                  <c:v>0.55000000000000004</c:v>
                </c:pt>
                <c:pt idx="6">
                  <c:v>0.65</c:v>
                </c:pt>
                <c:pt idx="7">
                  <c:v>0.75</c:v>
                </c:pt>
                <c:pt idx="8">
                  <c:v>0.85</c:v>
                </c:pt>
                <c:pt idx="9">
                  <c:v>0.95</c:v>
                </c:pt>
                <c:pt idx="10">
                  <c:v>1.05</c:v>
                </c:pt>
                <c:pt idx="11">
                  <c:v>1.1499999999999999</c:v>
                </c:pt>
                <c:pt idx="12">
                  <c:v>1.25</c:v>
                </c:pt>
                <c:pt idx="13">
                  <c:v>1.35</c:v>
                </c:pt>
                <c:pt idx="14">
                  <c:v>1.45</c:v>
                </c:pt>
                <c:pt idx="15">
                  <c:v>1.55</c:v>
                </c:pt>
                <c:pt idx="16">
                  <c:v>1.65</c:v>
                </c:pt>
                <c:pt idx="17">
                  <c:v>1.75</c:v>
                </c:pt>
                <c:pt idx="18">
                  <c:v>1.85</c:v>
                </c:pt>
                <c:pt idx="19">
                  <c:v>1.95</c:v>
                </c:pt>
              </c:numCache>
            </c:numRef>
          </c:xVal>
          <c:yVal>
            <c:numRef>
              <c:f>sim_j1856_2_bb_hard!$S$20:$S$39</c:f>
              <c:numCache>
                <c:formatCode>General</c:formatCode>
                <c:ptCount val="20"/>
                <c:pt idx="0">
                  <c:v>0.90706181477678016</c:v>
                </c:pt>
                <c:pt idx="1">
                  <c:v>0.91361052146416244</c:v>
                </c:pt>
                <c:pt idx="2">
                  <c:v>0.96864896269430878</c:v>
                </c:pt>
                <c:pt idx="3">
                  <c:v>1.0392753850365426</c:v>
                </c:pt>
                <c:pt idx="4">
                  <c:v>1.0933383091400259</c:v>
                </c:pt>
                <c:pt idx="5">
                  <c:v>1.1101875355284407</c:v>
                </c:pt>
                <c:pt idx="6">
                  <c:v>1.0833872324055496</c:v>
                </c:pt>
                <c:pt idx="7">
                  <c:v>1.0231742046554992</c:v>
                </c:pt>
                <c:pt idx="8">
                  <c:v>0.95254778231326753</c:v>
                </c:pt>
                <c:pt idx="9">
                  <c:v>0.90876825198542455</c:v>
                </c:pt>
                <c:pt idx="10">
                  <c:v>0.90706181477678016</c:v>
                </c:pt>
                <c:pt idx="11">
                  <c:v>0.91361052146416244</c:v>
                </c:pt>
                <c:pt idx="12">
                  <c:v>0.96864896269430878</c:v>
                </c:pt>
                <c:pt idx="13">
                  <c:v>1.0392753850365426</c:v>
                </c:pt>
                <c:pt idx="14">
                  <c:v>1.0933383091400259</c:v>
                </c:pt>
                <c:pt idx="15">
                  <c:v>1.1101875355284407</c:v>
                </c:pt>
                <c:pt idx="16">
                  <c:v>1.0833872324055496</c:v>
                </c:pt>
                <c:pt idx="17">
                  <c:v>1.0231742046554992</c:v>
                </c:pt>
                <c:pt idx="18">
                  <c:v>0.95254778231326753</c:v>
                </c:pt>
                <c:pt idx="19">
                  <c:v>0.90876825198542455</c:v>
                </c:pt>
              </c:numCache>
            </c:numRef>
          </c:yVal>
          <c:smooth val="1"/>
        </c:ser>
        <c:ser>
          <c:idx val="6"/>
          <c:order val="5"/>
          <c:tx>
            <c:v>j1856</c:v>
          </c:tx>
          <c:spPr>
            <a:ln w="25400" cap="rnd">
              <a:noFill/>
              <a:round/>
            </a:ln>
            <a:effectLst/>
          </c:spPr>
          <c:marker>
            <c:symbol val="circle"/>
            <c:size val="5"/>
            <c:spPr>
              <a:solidFill>
                <a:schemeClr val="accent1">
                  <a:lumMod val="60000"/>
                </a:schemeClr>
              </a:solidFill>
              <a:ln w="9525">
                <a:solidFill>
                  <a:schemeClr val="accent1">
                    <a:lumMod val="60000"/>
                  </a:schemeClr>
                </a:solidFill>
              </a:ln>
              <a:effectLst/>
            </c:spPr>
          </c:marker>
          <c:errBars>
            <c:errDir val="y"/>
            <c:errBarType val="both"/>
            <c:errValType val="cust"/>
            <c:noEndCap val="0"/>
            <c:plus>
              <c:numRef>
                <c:f>sim_j1856_2_bb_hard!$V$20:$V$39</c:f>
                <c:numCache>
                  <c:formatCode>General</c:formatCode>
                  <c:ptCount val="20"/>
                  <c:pt idx="0">
                    <c:v>3.9708413200000001E-2</c:v>
                  </c:pt>
                  <c:pt idx="1">
                    <c:v>4.1857864699999997E-2</c:v>
                  </c:pt>
                  <c:pt idx="2">
                    <c:v>4.23307791E-2</c:v>
                  </c:pt>
                  <c:pt idx="3">
                    <c:v>4.1041504600000001E-2</c:v>
                  </c:pt>
                  <c:pt idx="4">
                    <c:v>4.3160524200000001E-2</c:v>
                  </c:pt>
                  <c:pt idx="5">
                    <c:v>4.3445896400000003E-2</c:v>
                  </c:pt>
                  <c:pt idx="6">
                    <c:v>4.4037219099999997E-2</c:v>
                  </c:pt>
                  <c:pt idx="7">
                    <c:v>4.0204763400000003E-2</c:v>
                  </c:pt>
                  <c:pt idx="8">
                    <c:v>4.3047010900000002E-2</c:v>
                  </c:pt>
                  <c:pt idx="9">
                    <c:v>3.9589084699999999E-2</c:v>
                  </c:pt>
                  <c:pt idx="10">
                    <c:v>3.9708413200000001E-2</c:v>
                  </c:pt>
                  <c:pt idx="11">
                    <c:v>4.1857864699999997E-2</c:v>
                  </c:pt>
                  <c:pt idx="12">
                    <c:v>4.23307791E-2</c:v>
                  </c:pt>
                  <c:pt idx="13">
                    <c:v>4.1041504600000001E-2</c:v>
                  </c:pt>
                  <c:pt idx="14">
                    <c:v>4.3160524200000001E-2</c:v>
                  </c:pt>
                  <c:pt idx="15">
                    <c:v>4.3445896400000003E-2</c:v>
                  </c:pt>
                  <c:pt idx="16">
                    <c:v>4.4037219099999997E-2</c:v>
                  </c:pt>
                  <c:pt idx="17">
                    <c:v>4.0204763400000003E-2</c:v>
                  </c:pt>
                  <c:pt idx="18">
                    <c:v>4.3047010900000002E-2</c:v>
                  </c:pt>
                  <c:pt idx="19">
                    <c:v>3.9589084699999999E-2</c:v>
                  </c:pt>
                </c:numCache>
              </c:numRef>
            </c:plus>
            <c:minus>
              <c:numRef>
                <c:f>sim_j1856_2_bb_hard!$V$20:$V$39</c:f>
                <c:numCache>
                  <c:formatCode>General</c:formatCode>
                  <c:ptCount val="20"/>
                  <c:pt idx="0">
                    <c:v>3.9708413200000001E-2</c:v>
                  </c:pt>
                  <c:pt idx="1">
                    <c:v>4.1857864699999997E-2</c:v>
                  </c:pt>
                  <c:pt idx="2">
                    <c:v>4.23307791E-2</c:v>
                  </c:pt>
                  <c:pt idx="3">
                    <c:v>4.1041504600000001E-2</c:v>
                  </c:pt>
                  <c:pt idx="4">
                    <c:v>4.3160524200000001E-2</c:v>
                  </c:pt>
                  <c:pt idx="5">
                    <c:v>4.3445896400000003E-2</c:v>
                  </c:pt>
                  <c:pt idx="6">
                    <c:v>4.4037219099999997E-2</c:v>
                  </c:pt>
                  <c:pt idx="7">
                    <c:v>4.0204763400000003E-2</c:v>
                  </c:pt>
                  <c:pt idx="8">
                    <c:v>4.3047010900000002E-2</c:v>
                  </c:pt>
                  <c:pt idx="9">
                    <c:v>3.9589084699999999E-2</c:v>
                  </c:pt>
                  <c:pt idx="10">
                    <c:v>3.9708413200000001E-2</c:v>
                  </c:pt>
                  <c:pt idx="11">
                    <c:v>4.1857864699999997E-2</c:v>
                  </c:pt>
                  <c:pt idx="12">
                    <c:v>4.23307791E-2</c:v>
                  </c:pt>
                  <c:pt idx="13">
                    <c:v>4.1041504600000001E-2</c:v>
                  </c:pt>
                  <c:pt idx="14">
                    <c:v>4.3160524200000001E-2</c:v>
                  </c:pt>
                  <c:pt idx="15">
                    <c:v>4.3445896400000003E-2</c:v>
                  </c:pt>
                  <c:pt idx="16">
                    <c:v>4.4037219099999997E-2</c:v>
                  </c:pt>
                  <c:pt idx="17">
                    <c:v>4.0204763400000003E-2</c:v>
                  </c:pt>
                  <c:pt idx="18">
                    <c:v>4.3047010900000002E-2</c:v>
                  </c:pt>
                  <c:pt idx="19">
                    <c:v>3.9589084699999999E-2</c:v>
                  </c:pt>
                </c:numCache>
              </c:numRef>
            </c:minus>
            <c:spPr>
              <a:noFill/>
              <a:ln w="9525" cap="flat" cmpd="sng" algn="ctr">
                <a:solidFill>
                  <a:schemeClr val="tx1">
                    <a:lumMod val="65000"/>
                    <a:lumOff val="35000"/>
                  </a:schemeClr>
                </a:solidFill>
                <a:round/>
              </a:ln>
              <a:effectLst/>
            </c:spPr>
          </c:errBars>
          <c:xVal>
            <c:numRef>
              <c:f>sim_j1856_2_bb_hard!$P$20:$P$39</c:f>
              <c:numCache>
                <c:formatCode>General</c:formatCode>
                <c:ptCount val="20"/>
                <c:pt idx="0">
                  <c:v>0.05</c:v>
                </c:pt>
                <c:pt idx="1">
                  <c:v>0.15</c:v>
                </c:pt>
                <c:pt idx="2">
                  <c:v>0.25</c:v>
                </c:pt>
                <c:pt idx="3">
                  <c:v>0.35</c:v>
                </c:pt>
                <c:pt idx="4">
                  <c:v>0.45</c:v>
                </c:pt>
                <c:pt idx="5">
                  <c:v>0.55000000000000004</c:v>
                </c:pt>
                <c:pt idx="6">
                  <c:v>0.65</c:v>
                </c:pt>
                <c:pt idx="7">
                  <c:v>0.75</c:v>
                </c:pt>
                <c:pt idx="8">
                  <c:v>0.85</c:v>
                </c:pt>
                <c:pt idx="9">
                  <c:v>0.95</c:v>
                </c:pt>
                <c:pt idx="10">
                  <c:v>1.05</c:v>
                </c:pt>
                <c:pt idx="11">
                  <c:v>1.1499999999999999</c:v>
                </c:pt>
                <c:pt idx="12">
                  <c:v>1.25</c:v>
                </c:pt>
                <c:pt idx="13">
                  <c:v>1.35</c:v>
                </c:pt>
                <c:pt idx="14">
                  <c:v>1.45</c:v>
                </c:pt>
                <c:pt idx="15">
                  <c:v>1.55</c:v>
                </c:pt>
                <c:pt idx="16">
                  <c:v>1.65</c:v>
                </c:pt>
                <c:pt idx="17">
                  <c:v>1.75</c:v>
                </c:pt>
                <c:pt idx="18">
                  <c:v>1.85</c:v>
                </c:pt>
                <c:pt idx="19">
                  <c:v>1.95</c:v>
                </c:pt>
              </c:numCache>
            </c:numRef>
          </c:xVal>
          <c:yVal>
            <c:numRef>
              <c:f>sim_j1856_2_bb_hard!$U$20:$U$39</c:f>
              <c:numCache>
                <c:formatCode>General</c:formatCode>
                <c:ptCount val="20"/>
                <c:pt idx="0">
                  <c:v>0.89937579999999995</c:v>
                </c:pt>
                <c:pt idx="1">
                  <c:v>0.99934297999999999</c:v>
                </c:pt>
                <c:pt idx="2">
                  <c:v>1.0220933000000001</c:v>
                </c:pt>
                <c:pt idx="3">
                  <c:v>0.96075701999999996</c:v>
                </c:pt>
                <c:pt idx="4">
                  <c:v>1.0624856</c:v>
                </c:pt>
                <c:pt idx="5">
                  <c:v>1.0765468</c:v>
                </c:pt>
                <c:pt idx="6">
                  <c:v>1.1062022</c:v>
                </c:pt>
                <c:pt idx="7">
                  <c:v>0.92208374000000004</c:v>
                </c:pt>
                <c:pt idx="8">
                  <c:v>1.0570649000000001</c:v>
                </c:pt>
                <c:pt idx="9">
                  <c:v>0.89404749999999999</c:v>
                </c:pt>
                <c:pt idx="10">
                  <c:v>0.89937579999999995</c:v>
                </c:pt>
                <c:pt idx="11">
                  <c:v>0.99934297999999999</c:v>
                </c:pt>
                <c:pt idx="12">
                  <c:v>1.0220933000000001</c:v>
                </c:pt>
                <c:pt idx="13">
                  <c:v>0.96075701999999996</c:v>
                </c:pt>
                <c:pt idx="14">
                  <c:v>1.0624856</c:v>
                </c:pt>
                <c:pt idx="15">
                  <c:v>1.0765468</c:v>
                </c:pt>
                <c:pt idx="16">
                  <c:v>1.1062022</c:v>
                </c:pt>
                <c:pt idx="17">
                  <c:v>0.92208374000000004</c:v>
                </c:pt>
                <c:pt idx="18">
                  <c:v>1.0570649000000001</c:v>
                </c:pt>
                <c:pt idx="19">
                  <c:v>0.89404749999999999</c:v>
                </c:pt>
              </c:numCache>
            </c:numRef>
          </c:yVal>
          <c:smooth val="0"/>
        </c:ser>
        <c:ser>
          <c:idx val="1"/>
          <c:order val="6"/>
          <c:tx>
            <c:v>u0.15</c:v>
          </c:tx>
          <c:spPr>
            <a:ln w="19050" cap="rnd">
              <a:solidFill>
                <a:srgbClr val="0070C0"/>
              </a:solidFill>
              <a:round/>
            </a:ln>
            <a:effectLst/>
          </c:spPr>
          <c:marker>
            <c:symbol val="none"/>
          </c:marker>
          <c:xVal>
            <c:numRef>
              <c:f>sim_j1856_2_bb_hard!$P$20:$P$39</c:f>
              <c:numCache>
                <c:formatCode>General</c:formatCode>
                <c:ptCount val="20"/>
                <c:pt idx="0">
                  <c:v>0.05</c:v>
                </c:pt>
                <c:pt idx="1">
                  <c:v>0.15</c:v>
                </c:pt>
                <c:pt idx="2">
                  <c:v>0.25</c:v>
                </c:pt>
                <c:pt idx="3">
                  <c:v>0.35</c:v>
                </c:pt>
                <c:pt idx="4">
                  <c:v>0.45</c:v>
                </c:pt>
                <c:pt idx="5">
                  <c:v>0.55000000000000004</c:v>
                </c:pt>
                <c:pt idx="6">
                  <c:v>0.65</c:v>
                </c:pt>
                <c:pt idx="7">
                  <c:v>0.75</c:v>
                </c:pt>
                <c:pt idx="8">
                  <c:v>0.85</c:v>
                </c:pt>
                <c:pt idx="9">
                  <c:v>0.95</c:v>
                </c:pt>
                <c:pt idx="10">
                  <c:v>1.05</c:v>
                </c:pt>
                <c:pt idx="11">
                  <c:v>1.1499999999999999</c:v>
                </c:pt>
                <c:pt idx="12">
                  <c:v>1.25</c:v>
                </c:pt>
                <c:pt idx="13">
                  <c:v>1.35</c:v>
                </c:pt>
                <c:pt idx="14">
                  <c:v>1.45</c:v>
                </c:pt>
                <c:pt idx="15">
                  <c:v>1.55</c:v>
                </c:pt>
                <c:pt idx="16">
                  <c:v>1.65</c:v>
                </c:pt>
                <c:pt idx="17">
                  <c:v>1.75</c:v>
                </c:pt>
                <c:pt idx="18">
                  <c:v>1.85</c:v>
                </c:pt>
                <c:pt idx="19">
                  <c:v>1.95</c:v>
                </c:pt>
              </c:numCache>
            </c:numRef>
          </c:xVal>
          <c:yVal>
            <c:numRef>
              <c:f>sim_j1856_2_bb_hard!$AA$20:$AA$39</c:f>
              <c:numCache>
                <c:formatCode>General</c:formatCode>
                <c:ptCount val="20"/>
                <c:pt idx="0">
                  <c:v>0.86020248895532403</c:v>
                </c:pt>
                <c:pt idx="1">
                  <c:v>0.89298817667923935</c:v>
                </c:pt>
                <c:pt idx="2">
                  <c:v>0.96664874371358245</c:v>
                </c:pt>
                <c:pt idx="3">
                  <c:v>1.0530483570818334</c:v>
                </c:pt>
                <c:pt idx="4">
                  <c:v>1.1191853010921604</c:v>
                </c:pt>
                <c:pt idx="5">
                  <c:v>1.1397975110446761</c:v>
                </c:pt>
                <c:pt idx="6">
                  <c:v>1.1070118233207622</c:v>
                </c:pt>
                <c:pt idx="7">
                  <c:v>1.0333512562864169</c:v>
                </c:pt>
                <c:pt idx="8">
                  <c:v>0.9469516429181688</c:v>
                </c:pt>
                <c:pt idx="9">
                  <c:v>0.88081469890783859</c:v>
                </c:pt>
                <c:pt idx="10">
                  <c:v>0.86020248895532403</c:v>
                </c:pt>
                <c:pt idx="11">
                  <c:v>0.89298817667923935</c:v>
                </c:pt>
                <c:pt idx="12">
                  <c:v>0.96664874371358245</c:v>
                </c:pt>
                <c:pt idx="13">
                  <c:v>1.0530483570818334</c:v>
                </c:pt>
                <c:pt idx="14">
                  <c:v>1.1191853010921604</c:v>
                </c:pt>
                <c:pt idx="15">
                  <c:v>1.1397975110446761</c:v>
                </c:pt>
                <c:pt idx="16">
                  <c:v>1.1070118233207622</c:v>
                </c:pt>
                <c:pt idx="17">
                  <c:v>1.0333512562864169</c:v>
                </c:pt>
                <c:pt idx="18">
                  <c:v>0.9469516429181688</c:v>
                </c:pt>
                <c:pt idx="19">
                  <c:v>0.88081469890783859</c:v>
                </c:pt>
              </c:numCache>
            </c:numRef>
          </c:yVal>
          <c:smooth val="1"/>
        </c:ser>
        <c:ser>
          <c:idx val="7"/>
          <c:order val="7"/>
          <c:tx>
            <c:v>u0.4</c:v>
          </c:tx>
          <c:spPr>
            <a:ln w="19050" cap="rnd">
              <a:solidFill>
                <a:srgbClr val="00B050"/>
              </a:solidFill>
              <a:round/>
            </a:ln>
            <a:effectLst/>
          </c:spPr>
          <c:marker>
            <c:symbol val="none"/>
          </c:marker>
          <c:xVal>
            <c:numRef>
              <c:f>sim_j1856_2_bb_hard!$P$20:$P$39</c:f>
              <c:numCache>
                <c:formatCode>General</c:formatCode>
                <c:ptCount val="20"/>
                <c:pt idx="0">
                  <c:v>0.05</c:v>
                </c:pt>
                <c:pt idx="1">
                  <c:v>0.15</c:v>
                </c:pt>
                <c:pt idx="2">
                  <c:v>0.25</c:v>
                </c:pt>
                <c:pt idx="3">
                  <c:v>0.35</c:v>
                </c:pt>
                <c:pt idx="4">
                  <c:v>0.45</c:v>
                </c:pt>
                <c:pt idx="5">
                  <c:v>0.55000000000000004</c:v>
                </c:pt>
                <c:pt idx="6">
                  <c:v>0.65</c:v>
                </c:pt>
                <c:pt idx="7">
                  <c:v>0.75</c:v>
                </c:pt>
                <c:pt idx="8">
                  <c:v>0.85</c:v>
                </c:pt>
                <c:pt idx="9">
                  <c:v>0.95</c:v>
                </c:pt>
                <c:pt idx="10">
                  <c:v>1.05</c:v>
                </c:pt>
                <c:pt idx="11">
                  <c:v>1.1499999999999999</c:v>
                </c:pt>
                <c:pt idx="12">
                  <c:v>1.25</c:v>
                </c:pt>
                <c:pt idx="13">
                  <c:v>1.35</c:v>
                </c:pt>
                <c:pt idx="14">
                  <c:v>1.45</c:v>
                </c:pt>
                <c:pt idx="15">
                  <c:v>1.55</c:v>
                </c:pt>
                <c:pt idx="16">
                  <c:v>1.65</c:v>
                </c:pt>
                <c:pt idx="17">
                  <c:v>1.75</c:v>
                </c:pt>
                <c:pt idx="18">
                  <c:v>1.85</c:v>
                </c:pt>
                <c:pt idx="19">
                  <c:v>1.95</c:v>
                </c:pt>
              </c:numCache>
            </c:numRef>
          </c:xVal>
          <c:yVal>
            <c:numRef>
              <c:f>sim_j1856_2_bb_hard!$AB$20:$AB$39</c:f>
              <c:numCache>
                <c:formatCode>General</c:formatCode>
                <c:ptCount val="20"/>
                <c:pt idx="0">
                  <c:v>0.97864789065965851</c:v>
                </c:pt>
                <c:pt idx="1">
                  <c:v>0.97864789065965851</c:v>
                </c:pt>
                <c:pt idx="2">
                  <c:v>0.97864789065965851</c:v>
                </c:pt>
                <c:pt idx="3">
                  <c:v>0.99995201897896779</c:v>
                </c:pt>
                <c:pt idx="4">
                  <c:v>1.0370419921321159</c:v>
                </c:pt>
                <c:pt idx="5">
                  <c:v>1.0486030061714753</c:v>
                </c:pt>
                <c:pt idx="6">
                  <c:v>1.030214109641729</c:v>
                </c:pt>
                <c:pt idx="7">
                  <c:v>0.99094941977742257</c:v>
                </c:pt>
                <c:pt idx="8">
                  <c:v>0.97864789065965851</c:v>
                </c:pt>
                <c:pt idx="9">
                  <c:v>0.97864789065965851</c:v>
                </c:pt>
                <c:pt idx="10">
                  <c:v>0.97864789065965851</c:v>
                </c:pt>
                <c:pt idx="11">
                  <c:v>0.97864789065965851</c:v>
                </c:pt>
                <c:pt idx="12">
                  <c:v>0.97864789065965851</c:v>
                </c:pt>
                <c:pt idx="13">
                  <c:v>0.99995201897896779</c:v>
                </c:pt>
                <c:pt idx="14">
                  <c:v>1.0370419921321159</c:v>
                </c:pt>
                <c:pt idx="15">
                  <c:v>1.0486030061714753</c:v>
                </c:pt>
                <c:pt idx="16">
                  <c:v>1.030214109641729</c:v>
                </c:pt>
                <c:pt idx="17">
                  <c:v>0.99094941977742257</c:v>
                </c:pt>
                <c:pt idx="18">
                  <c:v>0.97864789065965851</c:v>
                </c:pt>
                <c:pt idx="19">
                  <c:v>0.97864789065965851</c:v>
                </c:pt>
              </c:numCache>
            </c:numRef>
          </c:yVal>
          <c:smooth val="1"/>
        </c:ser>
        <c:dLbls>
          <c:showLegendKey val="0"/>
          <c:showVal val="0"/>
          <c:showCatName val="0"/>
          <c:showSerName val="0"/>
          <c:showPercent val="0"/>
          <c:showBubbleSize val="0"/>
        </c:dLbls>
        <c:axId val="336468648"/>
        <c:axId val="336467864"/>
        <c:extLst>
          <c:ext xmlns:c15="http://schemas.microsoft.com/office/drawing/2012/chart" uri="{02D57815-91ED-43cb-92C2-25804820EDAC}">
            <c15:filteredScatterSeries>
              <c15:ser>
                <c:idx val="0"/>
                <c:order val="0"/>
                <c:tx>
                  <c:v>F1+F2</c:v>
                </c:tx>
                <c:spPr>
                  <a:ln w="38100" cap="rnd">
                    <a:solidFill>
                      <a:schemeClr val="accent1"/>
                    </a:solidFill>
                    <a:round/>
                  </a:ln>
                  <a:effectLst/>
                </c:spPr>
                <c:marker>
                  <c:symbol val="none"/>
                </c:marker>
                <c:xVal>
                  <c:numRef>
                    <c:extLst>
                      <c:ext uri="{02D57815-91ED-43cb-92C2-25804820EDAC}">
                        <c15:formulaRef>
                          <c15:sqref>sim_j1856_2_bb_hard!$B$20:$B$219</c15:sqref>
                        </c15:formulaRef>
                      </c:ext>
                    </c:extLst>
                    <c:numCache>
                      <c:formatCode>General</c:formatCode>
                      <c:ptCount val="200"/>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pt idx="100">
                        <c:v>1</c:v>
                      </c:pt>
                      <c:pt idx="101">
                        <c:v>1.01</c:v>
                      </c:pt>
                      <c:pt idx="102">
                        <c:v>1.02</c:v>
                      </c:pt>
                      <c:pt idx="103">
                        <c:v>1.03</c:v>
                      </c:pt>
                      <c:pt idx="104">
                        <c:v>1.04</c:v>
                      </c:pt>
                      <c:pt idx="105">
                        <c:v>1.05</c:v>
                      </c:pt>
                      <c:pt idx="106">
                        <c:v>1.06</c:v>
                      </c:pt>
                      <c:pt idx="107">
                        <c:v>1.07</c:v>
                      </c:pt>
                      <c:pt idx="108">
                        <c:v>1.08</c:v>
                      </c:pt>
                      <c:pt idx="109">
                        <c:v>1.0900000000000001</c:v>
                      </c:pt>
                      <c:pt idx="110">
                        <c:v>1.1000000000000001</c:v>
                      </c:pt>
                      <c:pt idx="111">
                        <c:v>1.1100000000000001</c:v>
                      </c:pt>
                      <c:pt idx="112">
                        <c:v>1.1200000000000001</c:v>
                      </c:pt>
                      <c:pt idx="113">
                        <c:v>1.1299999999999999</c:v>
                      </c:pt>
                      <c:pt idx="114">
                        <c:v>1.1399999999999999</c:v>
                      </c:pt>
                      <c:pt idx="115">
                        <c:v>1.1499999999999999</c:v>
                      </c:pt>
                      <c:pt idx="116">
                        <c:v>1.1599999999999999</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c:v>
                      </c:pt>
                      <c:pt idx="162">
                        <c:v>1.62</c:v>
                      </c:pt>
                      <c:pt idx="163">
                        <c:v>1.63</c:v>
                      </c:pt>
                      <c:pt idx="164">
                        <c:v>1.64</c:v>
                      </c:pt>
                      <c:pt idx="165">
                        <c:v>1.65</c:v>
                      </c:pt>
                      <c:pt idx="166">
                        <c:v>1.66</c:v>
                      </c:pt>
                      <c:pt idx="167">
                        <c:v>1.67</c:v>
                      </c:pt>
                      <c:pt idx="168">
                        <c:v>1.68</c:v>
                      </c:pt>
                      <c:pt idx="169">
                        <c:v>1.69</c:v>
                      </c:pt>
                      <c:pt idx="170">
                        <c:v>1.7</c:v>
                      </c:pt>
                      <c:pt idx="171">
                        <c:v>1.71</c:v>
                      </c:pt>
                      <c:pt idx="172">
                        <c:v>1.72</c:v>
                      </c:pt>
                      <c:pt idx="173">
                        <c:v>1.73</c:v>
                      </c:pt>
                      <c:pt idx="174">
                        <c:v>1.74</c:v>
                      </c:pt>
                      <c:pt idx="175">
                        <c:v>1.75</c:v>
                      </c:pt>
                      <c:pt idx="176">
                        <c:v>1.76</c:v>
                      </c:pt>
                      <c:pt idx="177">
                        <c:v>1.77</c:v>
                      </c:pt>
                      <c:pt idx="178">
                        <c:v>1.78</c:v>
                      </c:pt>
                      <c:pt idx="179">
                        <c:v>1.79</c:v>
                      </c:pt>
                      <c:pt idx="180">
                        <c:v>1.8</c:v>
                      </c:pt>
                      <c:pt idx="181">
                        <c:v>1.81</c:v>
                      </c:pt>
                      <c:pt idx="182">
                        <c:v>1.82</c:v>
                      </c:pt>
                      <c:pt idx="183">
                        <c:v>1.83</c:v>
                      </c:pt>
                      <c:pt idx="184">
                        <c:v>1.84</c:v>
                      </c:pt>
                      <c:pt idx="185">
                        <c:v>1.85</c:v>
                      </c:pt>
                      <c:pt idx="186">
                        <c:v>1.86</c:v>
                      </c:pt>
                      <c:pt idx="187">
                        <c:v>1.87</c:v>
                      </c:pt>
                      <c:pt idx="188">
                        <c:v>1.88</c:v>
                      </c:pt>
                      <c:pt idx="189">
                        <c:v>1.89</c:v>
                      </c:pt>
                      <c:pt idx="190">
                        <c:v>1.9</c:v>
                      </c:pt>
                      <c:pt idx="191">
                        <c:v>1.91</c:v>
                      </c:pt>
                      <c:pt idx="192">
                        <c:v>1.92</c:v>
                      </c:pt>
                      <c:pt idx="193">
                        <c:v>1.93</c:v>
                      </c:pt>
                      <c:pt idx="194">
                        <c:v>1.94</c:v>
                      </c:pt>
                      <c:pt idx="195">
                        <c:v>1.95</c:v>
                      </c:pt>
                      <c:pt idx="196">
                        <c:v>1.96</c:v>
                      </c:pt>
                      <c:pt idx="197">
                        <c:v>1.97</c:v>
                      </c:pt>
                      <c:pt idx="198">
                        <c:v>1.98</c:v>
                      </c:pt>
                      <c:pt idx="199">
                        <c:v>1.99</c:v>
                      </c:pt>
                    </c:numCache>
                  </c:numRef>
                </c:xVal>
                <c:yVal>
                  <c:numRef>
                    <c:extLst>
                      <c:ext uri="{02D57815-91ED-43cb-92C2-25804820EDAC}">
                        <c15:formulaRef>
                          <c15:sqref>sim_j1856_2_bb_hard!$N$20:$N$219</c15:sqref>
                        </c15:formulaRef>
                      </c:ext>
                    </c:extLst>
                    <c:numCache>
                      <c:formatCode>General</c:formatCode>
                      <c:ptCount val="200"/>
                      <c:pt idx="0">
                        <c:v>0.90706181477678016</c:v>
                      </c:pt>
                      <c:pt idx="1">
                        <c:v>0.90706181477678016</c:v>
                      </c:pt>
                      <c:pt idx="2">
                        <c:v>0.90706181477678016</c:v>
                      </c:pt>
                      <c:pt idx="3">
                        <c:v>0.90706181477678016</c:v>
                      </c:pt>
                      <c:pt idx="4">
                        <c:v>0.90706181477678016</c:v>
                      </c:pt>
                      <c:pt idx="5">
                        <c:v>0.90706181477678016</c:v>
                      </c:pt>
                      <c:pt idx="6">
                        <c:v>0.90706181477678016</c:v>
                      </c:pt>
                      <c:pt idx="7">
                        <c:v>0.90706181477678016</c:v>
                      </c:pt>
                      <c:pt idx="8">
                        <c:v>0.90706181477678016</c:v>
                      </c:pt>
                      <c:pt idx="9">
                        <c:v>0.90706181477678016</c:v>
                      </c:pt>
                      <c:pt idx="10">
                        <c:v>0.90706181477678016</c:v>
                      </c:pt>
                      <c:pt idx="11">
                        <c:v>0.90706181477678016</c:v>
                      </c:pt>
                      <c:pt idx="12">
                        <c:v>0.90706181477678016</c:v>
                      </c:pt>
                      <c:pt idx="13">
                        <c:v>0.90706181477678005</c:v>
                      </c:pt>
                      <c:pt idx="14">
                        <c:v>0.90706181477678005</c:v>
                      </c:pt>
                      <c:pt idx="15">
                        <c:v>0.90940203904568517</c:v>
                      </c:pt>
                      <c:pt idx="16">
                        <c:v>0.91446997387131101</c:v>
                      </c:pt>
                      <c:pt idx="17">
                        <c:v>0.91985932152368011</c:v>
                      </c:pt>
                      <c:pt idx="18">
                        <c:v>0.92554881270980638</c:v>
                      </c:pt>
                      <c:pt idx="19">
                        <c:v>0.93151599360724024</c:v>
                      </c:pt>
                      <c:pt idx="20">
                        <c:v>0.93773731447910236</c:v>
                      </c:pt>
                      <c:pt idx="21">
                        <c:v>0.94418822261420743</c:v>
                      </c:pt>
                      <c:pt idx="22">
                        <c:v>0.95084325922523938</c:v>
                      </c:pt>
                      <c:pt idx="23">
                        <c:v>0.95767615992313937</c:v>
                      </c:pt>
                      <c:pt idx="24">
                        <c:v>0.96465995837048457</c:v>
                      </c:pt>
                      <c:pt idx="25">
                        <c:v>0.9717670927053712</c:v>
                      </c:pt>
                      <c:pt idx="26">
                        <c:v>0.97896951431557167</c:v>
                      </c:pt>
                      <c:pt idx="27">
                        <c:v>0.98623879853341201</c:v>
                      </c:pt>
                      <c:pt idx="28">
                        <c:v>0.99354625681515696</c:v>
                      </c:pt>
                      <c:pt idx="29">
                        <c:v>1.0008630499614024</c:v>
                      </c:pt>
                      <c:pt idx="30">
                        <c:v>1.0081603019322982</c:v>
                      </c:pt>
                      <c:pt idx="31">
                        <c:v>1.0154092138081656</c:v>
                      </c:pt>
                      <c:pt idx="32">
                        <c:v>1.0225811774455167</c:v>
                      </c:pt>
                      <c:pt idx="33">
                        <c:v>1.0296478883804079</c:v>
                      </c:pt>
                      <c:pt idx="34">
                        <c:v>1.0365814575333034</c:v>
                      </c:pt>
                      <c:pt idx="35">
                        <c:v>1.0433545212743534</c:v>
                      </c:pt>
                      <c:pt idx="36">
                        <c:v>1.049940349415339</c:v>
                      </c:pt>
                      <c:pt idx="37">
                        <c:v>1.0563129507013416</c:v>
                      </c:pt>
                      <c:pt idx="38">
                        <c:v>1.0624471753864282</c:v>
                      </c:pt>
                      <c:pt idx="39">
                        <c:v>1.0683188144882716</c:v>
                      </c:pt>
                      <c:pt idx="40">
                        <c:v>1.0739046953297915</c:v>
                      </c:pt>
                      <c:pt idx="41">
                        <c:v>1.0791827729912928</c:v>
                      </c:pt>
                      <c:pt idx="42">
                        <c:v>1.0841322173115491</c:v>
                      </c:pt>
                      <c:pt idx="43">
                        <c:v>1.0887334950949983</c:v>
                      </c:pt>
                      <c:pt idx="44">
                        <c:v>1.092968447200386</c:v>
                      </c:pt>
                      <c:pt idx="45">
                        <c:v>1.0968203602064879</c:v>
                      </c:pt>
                      <c:pt idx="46">
                        <c:v>1.1002740323724676</c:v>
                      </c:pt>
                      <c:pt idx="47">
                        <c:v>1.1033158336321047</c:v>
                      </c:pt>
                      <c:pt idx="48">
                        <c:v>1.105933759385485</c:v>
                      </c:pt>
                      <c:pt idx="49">
                        <c:v>1.1081174778756955</c:v>
                      </c:pt>
                      <c:pt idx="50">
                        <c:v>1.1098583709634913</c:v>
                      </c:pt>
                      <c:pt idx="51">
                        <c:v>1.1111495681391892</c:v>
                      </c:pt>
                      <c:pt idx="52">
                        <c:v>1.111985973637438</c:v>
                      </c:pt>
                      <c:pt idx="53">
                        <c:v>1.1123642865478474</c:v>
                      </c:pt>
                      <c:pt idx="54">
                        <c:v>1.1122830138421975</c:v>
                      </c:pt>
                      <c:pt idx="55">
                        <c:v>1.1117424762667254</c:v>
                      </c:pt>
                      <c:pt idx="56">
                        <c:v>1.1107448070762975</c:v>
                      </c:pt>
                      <c:pt idx="57">
                        <c:v>1.1092939436154099</c:v>
                      </c:pt>
                      <c:pt idx="58">
                        <c:v>1.1073956117793164</c:v>
                      </c:pt>
                      <c:pt idx="59">
                        <c:v>1.1050573034164952</c:v>
                      </c:pt>
                      <c:pt idx="60">
                        <c:v>1.1022882467617889</c:v>
                      </c:pt>
                      <c:pt idx="61">
                        <c:v>1.0990993700167646</c:v>
                      </c:pt>
                      <c:pt idx="62">
                        <c:v>1.0955032582210522</c:v>
                      </c:pt>
                      <c:pt idx="63">
                        <c:v>1.0915141035850284</c:v>
                      </c:pt>
                      <c:pt idx="64">
                        <c:v>1.0871476494795413</c:v>
                      </c:pt>
                      <c:pt idx="65">
                        <c:v>1.0824211283041159</c:v>
                      </c:pt>
                      <c:pt idx="66">
                        <c:v>1.0773531934785083</c:v>
                      </c:pt>
                      <c:pt idx="67">
                        <c:v>1.07196384582612</c:v>
                      </c:pt>
                      <c:pt idx="68">
                        <c:v>1.0662743546399933</c:v>
                      </c:pt>
                      <c:pt idx="69">
                        <c:v>1.0603071737425809</c:v>
                      </c:pt>
                      <c:pt idx="70">
                        <c:v>1.0540858528706964</c:v>
                      </c:pt>
                      <c:pt idx="71">
                        <c:v>1.0476349447356146</c:v>
                      </c:pt>
                      <c:pt idx="72">
                        <c:v>1.0409799081245588</c:v>
                      </c:pt>
                      <c:pt idx="73">
                        <c:v>1.0341470074266583</c:v>
                      </c:pt>
                      <c:pt idx="74">
                        <c:v>1.0271632089793385</c:v>
                      </c:pt>
                      <c:pt idx="75">
                        <c:v>1.020056074644426</c:v>
                      </c:pt>
                      <c:pt idx="76">
                        <c:v>1.0128536530342518</c:v>
                      </c:pt>
                      <c:pt idx="77">
                        <c:v>1.005584368816385</c:v>
                      </c:pt>
                      <c:pt idx="78">
                        <c:v>0.99827691053464007</c:v>
                      </c:pt>
                      <c:pt idx="79">
                        <c:v>0.99096011738842127</c:v>
                      </c:pt>
                      <c:pt idx="80">
                        <c:v>0.98366286541749892</c:v>
                      </c:pt>
                      <c:pt idx="81">
                        <c:v>0.97641395354165772</c:v>
                      </c:pt>
                      <c:pt idx="82">
                        <c:v>0.96924198990430643</c:v>
                      </c:pt>
                      <c:pt idx="83">
                        <c:v>0.96217527896938959</c:v>
                      </c:pt>
                      <c:pt idx="84">
                        <c:v>0.95524170981651912</c:v>
                      </c:pt>
                      <c:pt idx="85">
                        <c:v>0.94846864607544479</c:v>
                      </c:pt>
                      <c:pt idx="86">
                        <c:v>0.94188281793445949</c:v>
                      </c:pt>
                      <c:pt idx="87">
                        <c:v>0.93551021664847989</c:v>
                      </c:pt>
                      <c:pt idx="88">
                        <c:v>0.92937599196337117</c:v>
                      </c:pt>
                      <c:pt idx="89">
                        <c:v>0.92350435286154875</c:v>
                      </c:pt>
                      <c:pt idx="90">
                        <c:v>0.91791847202000865</c:v>
                      </c:pt>
                      <c:pt idx="91">
                        <c:v>0.91264039435850797</c:v>
                      </c:pt>
                      <c:pt idx="92">
                        <c:v>0.9076909500382695</c:v>
                      </c:pt>
                      <c:pt idx="93">
                        <c:v>0.90706181477678016</c:v>
                      </c:pt>
                      <c:pt idx="94">
                        <c:v>0.90706181477678016</c:v>
                      </c:pt>
                      <c:pt idx="95">
                        <c:v>0.90706181477678016</c:v>
                      </c:pt>
                      <c:pt idx="96">
                        <c:v>0.90706181477678016</c:v>
                      </c:pt>
                      <c:pt idx="97">
                        <c:v>0.90706181477678016</c:v>
                      </c:pt>
                      <c:pt idx="98">
                        <c:v>0.90706181477678016</c:v>
                      </c:pt>
                      <c:pt idx="99">
                        <c:v>0.90706181477678016</c:v>
                      </c:pt>
                      <c:pt idx="100">
                        <c:v>0.90706181477678016</c:v>
                      </c:pt>
                      <c:pt idx="101">
                        <c:v>0.90706181477678016</c:v>
                      </c:pt>
                      <c:pt idx="102">
                        <c:v>0.90706181477678016</c:v>
                      </c:pt>
                      <c:pt idx="103">
                        <c:v>0.90706181477678016</c:v>
                      </c:pt>
                      <c:pt idx="104">
                        <c:v>0.90706181477678016</c:v>
                      </c:pt>
                      <c:pt idx="105">
                        <c:v>0.90706181477678016</c:v>
                      </c:pt>
                      <c:pt idx="106">
                        <c:v>0.90706181477678016</c:v>
                      </c:pt>
                      <c:pt idx="107">
                        <c:v>0.90706181477678016</c:v>
                      </c:pt>
                      <c:pt idx="108">
                        <c:v>0.90706181477678016</c:v>
                      </c:pt>
                      <c:pt idx="109">
                        <c:v>0.90706181477678016</c:v>
                      </c:pt>
                      <c:pt idx="110">
                        <c:v>0.90706181477678016</c:v>
                      </c:pt>
                      <c:pt idx="111">
                        <c:v>0.90706181477678016</c:v>
                      </c:pt>
                      <c:pt idx="112">
                        <c:v>0.90706181477678016</c:v>
                      </c:pt>
                      <c:pt idx="113">
                        <c:v>0.90706181477678005</c:v>
                      </c:pt>
                      <c:pt idx="114">
                        <c:v>0.90706181477678005</c:v>
                      </c:pt>
                      <c:pt idx="115">
                        <c:v>0.90940203904568351</c:v>
                      </c:pt>
                      <c:pt idx="116">
                        <c:v>0.91446997387130924</c:v>
                      </c:pt>
                      <c:pt idx="117">
                        <c:v>0.91985932152367822</c:v>
                      </c:pt>
                      <c:pt idx="118">
                        <c:v>0.92554881270980438</c:v>
                      </c:pt>
                      <c:pt idx="119">
                        <c:v>0.93151599360723814</c:v>
                      </c:pt>
                      <c:pt idx="120">
                        <c:v>0.93773731447910014</c:v>
                      </c:pt>
                      <c:pt idx="121">
                        <c:v>0.94418822261420521</c:v>
                      </c:pt>
                      <c:pt idx="122">
                        <c:v>0.95084325922526147</c:v>
                      </c:pt>
                      <c:pt idx="123">
                        <c:v>0.95767615992313704</c:v>
                      </c:pt>
                      <c:pt idx="124">
                        <c:v>0.96465995837048224</c:v>
                      </c:pt>
                      <c:pt idx="125">
                        <c:v>0.97176709270536876</c:v>
                      </c:pt>
                      <c:pt idx="126">
                        <c:v>0.97896951431556922</c:v>
                      </c:pt>
                      <c:pt idx="127">
                        <c:v>0.98623879853343599</c:v>
                      </c:pt>
                      <c:pt idx="128">
                        <c:v>0.99354625681515452</c:v>
                      </c:pt>
                      <c:pt idx="129">
                        <c:v>1.0008630499613997</c:v>
                      </c:pt>
                      <c:pt idx="130">
                        <c:v>1.0081603019322958</c:v>
                      </c:pt>
                      <c:pt idx="131">
                        <c:v>1.0154092138081632</c:v>
                      </c:pt>
                      <c:pt idx="132">
                        <c:v>1.0225811774455142</c:v>
                      </c:pt>
                      <c:pt idx="133">
                        <c:v>1.0296478883804057</c:v>
                      </c:pt>
                      <c:pt idx="134">
                        <c:v>1.0365814575333012</c:v>
                      </c:pt>
                      <c:pt idx="135">
                        <c:v>1.0433545212743511</c:v>
                      </c:pt>
                      <c:pt idx="136">
                        <c:v>1.0499403494153368</c:v>
                      </c:pt>
                      <c:pt idx="137">
                        <c:v>1.0563129507013393</c:v>
                      </c:pt>
                      <c:pt idx="138">
                        <c:v>1.0624471753864262</c:v>
                      </c:pt>
                      <c:pt idx="139">
                        <c:v>1.0683188144882696</c:v>
                      </c:pt>
                      <c:pt idx="140">
                        <c:v>1.0739046953298095</c:v>
                      </c:pt>
                      <c:pt idx="141">
                        <c:v>1.0791827729912911</c:v>
                      </c:pt>
                      <c:pt idx="142">
                        <c:v>1.0841322173115475</c:v>
                      </c:pt>
                      <c:pt idx="143">
                        <c:v>1.0887334950949967</c:v>
                      </c:pt>
                      <c:pt idx="144">
                        <c:v>1.0929684472003847</c:v>
                      </c:pt>
                      <c:pt idx="145">
                        <c:v>1.0968203602064999</c:v>
                      </c:pt>
                      <c:pt idx="146">
                        <c:v>1.1002740323724667</c:v>
                      </c:pt>
                      <c:pt idx="147">
                        <c:v>1.1033158336321036</c:v>
                      </c:pt>
                      <c:pt idx="148">
                        <c:v>1.1059337593854841</c:v>
                      </c:pt>
                      <c:pt idx="149">
                        <c:v>1.1081174778756948</c:v>
                      </c:pt>
                      <c:pt idx="150">
                        <c:v>1.1098583709634908</c:v>
                      </c:pt>
                      <c:pt idx="151">
                        <c:v>1.1111495681391887</c:v>
                      </c:pt>
                      <c:pt idx="152">
                        <c:v>1.1119859736374378</c:v>
                      </c:pt>
                      <c:pt idx="153">
                        <c:v>1.1123642865478474</c:v>
                      </c:pt>
                      <c:pt idx="154">
                        <c:v>1.1122830138421977</c:v>
                      </c:pt>
                      <c:pt idx="155">
                        <c:v>1.1117424762667256</c:v>
                      </c:pt>
                      <c:pt idx="156">
                        <c:v>1.110744807076298</c:v>
                      </c:pt>
                      <c:pt idx="157">
                        <c:v>1.1092939436154103</c:v>
                      </c:pt>
                      <c:pt idx="158">
                        <c:v>1.1073956117793096</c:v>
                      </c:pt>
                      <c:pt idx="159">
                        <c:v>1.1050573034164961</c:v>
                      </c:pt>
                      <c:pt idx="160">
                        <c:v>1.10228824676179</c:v>
                      </c:pt>
                      <c:pt idx="161">
                        <c:v>1.0990993700167657</c:v>
                      </c:pt>
                      <c:pt idx="162">
                        <c:v>1.0955032582210535</c:v>
                      </c:pt>
                      <c:pt idx="163">
                        <c:v>1.0915141035850147</c:v>
                      </c:pt>
                      <c:pt idx="164">
                        <c:v>1.0871476494795429</c:v>
                      </c:pt>
                      <c:pt idx="165">
                        <c:v>1.0824211283041176</c:v>
                      </c:pt>
                      <c:pt idx="166">
                        <c:v>1.0773531934785101</c:v>
                      </c:pt>
                      <c:pt idx="167">
                        <c:v>1.0719638458261218</c:v>
                      </c:pt>
                      <c:pt idx="168">
                        <c:v>1.0662743546399951</c:v>
                      </c:pt>
                      <c:pt idx="169">
                        <c:v>1.0603071737425829</c:v>
                      </c:pt>
                      <c:pt idx="170">
                        <c:v>1.0540858528706984</c:v>
                      </c:pt>
                      <c:pt idx="171">
                        <c:v>1.0476349447356168</c:v>
                      </c:pt>
                      <c:pt idx="172">
                        <c:v>1.040979908124561</c:v>
                      </c:pt>
                      <c:pt idx="173">
                        <c:v>1.0341470074266608</c:v>
                      </c:pt>
                      <c:pt idx="174">
                        <c:v>1.0271632089793408</c:v>
                      </c:pt>
                      <c:pt idx="175">
                        <c:v>1.0200560746444285</c:v>
                      </c:pt>
                      <c:pt idx="176">
                        <c:v>1.012853653034228</c:v>
                      </c:pt>
                      <c:pt idx="177">
                        <c:v>1.0055843688163875</c:v>
                      </c:pt>
                      <c:pt idx="178">
                        <c:v>0.99827691053464263</c:v>
                      </c:pt>
                      <c:pt idx="179">
                        <c:v>0.99096011738842371</c:v>
                      </c:pt>
                      <c:pt idx="180">
                        <c:v>0.98366286541750148</c:v>
                      </c:pt>
                      <c:pt idx="181">
                        <c:v>0.97641395354163407</c:v>
                      </c:pt>
                      <c:pt idx="182">
                        <c:v>0.96924198990430899</c:v>
                      </c:pt>
                      <c:pt idx="183">
                        <c:v>0.96217527896939203</c:v>
                      </c:pt>
                      <c:pt idx="184">
                        <c:v>0.95524170981652146</c:v>
                      </c:pt>
                      <c:pt idx="185">
                        <c:v>0.94846864607544701</c:v>
                      </c:pt>
                      <c:pt idx="186">
                        <c:v>0.94188281793446182</c:v>
                      </c:pt>
                      <c:pt idx="187">
                        <c:v>0.93551021664848211</c:v>
                      </c:pt>
                      <c:pt idx="188">
                        <c:v>0.92937599196337317</c:v>
                      </c:pt>
                      <c:pt idx="189">
                        <c:v>0.92350435286155075</c:v>
                      </c:pt>
                      <c:pt idx="190">
                        <c:v>0.91791847202001053</c:v>
                      </c:pt>
                      <c:pt idx="191">
                        <c:v>0.91264039435850963</c:v>
                      </c:pt>
                      <c:pt idx="192">
                        <c:v>0.90769095003827116</c:v>
                      </c:pt>
                      <c:pt idx="193">
                        <c:v>0.90706181477678005</c:v>
                      </c:pt>
                      <c:pt idx="194">
                        <c:v>0.90706181477678016</c:v>
                      </c:pt>
                      <c:pt idx="195">
                        <c:v>0.90706181477678016</c:v>
                      </c:pt>
                      <c:pt idx="196">
                        <c:v>0.90706181477678016</c:v>
                      </c:pt>
                      <c:pt idx="197">
                        <c:v>0.90706181477678016</c:v>
                      </c:pt>
                      <c:pt idx="198">
                        <c:v>0.90706181477678016</c:v>
                      </c:pt>
                      <c:pt idx="199">
                        <c:v>0.90706181477678016</c:v>
                      </c:pt>
                    </c:numCache>
                  </c:numRef>
                </c:yVal>
                <c:smooth val="0"/>
              </c15:ser>
            </c15:filteredScatterSeries>
            <c15:filteredScatterSeries>
              <c15:ser>
                <c:idx val="3"/>
                <c:order val="2"/>
                <c:tx>
                  <c:v>p10</c:v>
                </c:tx>
                <c:spPr>
                  <a:ln w="19050" cap="rnd">
                    <a:noFill/>
                    <a:round/>
                  </a:ln>
                  <a:effectLst/>
                </c:spPr>
                <c:marker>
                  <c:symbol val="square"/>
                  <c:size val="5"/>
                  <c:spPr>
                    <a:solidFill>
                      <a:schemeClr val="accent4"/>
                    </a:solidFill>
                    <a:ln w="9525">
                      <a:solidFill>
                        <a:schemeClr val="accent4"/>
                      </a:solidFill>
                    </a:ln>
                    <a:effectLst/>
                  </c:spPr>
                </c:marker>
                <c:xVal>
                  <c:numRef>
                    <c:extLst xmlns:c15="http://schemas.microsoft.com/office/drawing/2012/chart">
                      <c:ext xmlns:c15="http://schemas.microsoft.com/office/drawing/2012/chart" uri="{02D57815-91ED-43cb-92C2-25804820EDAC}">
                        <c15:formulaRef>
                          <c15:sqref>sim_j1856_2_bb_hard!$P$20:$P$39</c15:sqref>
                        </c15:formulaRef>
                      </c:ext>
                    </c:extLst>
                    <c:numCache>
                      <c:formatCode>General</c:formatCode>
                      <c:ptCount val="20"/>
                      <c:pt idx="0">
                        <c:v>0.05</c:v>
                      </c:pt>
                      <c:pt idx="1">
                        <c:v>0.15</c:v>
                      </c:pt>
                      <c:pt idx="2">
                        <c:v>0.25</c:v>
                      </c:pt>
                      <c:pt idx="3">
                        <c:v>0.35</c:v>
                      </c:pt>
                      <c:pt idx="4">
                        <c:v>0.45</c:v>
                      </c:pt>
                      <c:pt idx="5">
                        <c:v>0.55000000000000004</c:v>
                      </c:pt>
                      <c:pt idx="6">
                        <c:v>0.65</c:v>
                      </c:pt>
                      <c:pt idx="7">
                        <c:v>0.75</c:v>
                      </c:pt>
                      <c:pt idx="8">
                        <c:v>0.85</c:v>
                      </c:pt>
                      <c:pt idx="9">
                        <c:v>0.95</c:v>
                      </c:pt>
                      <c:pt idx="10">
                        <c:v>1.05</c:v>
                      </c:pt>
                      <c:pt idx="11">
                        <c:v>1.1499999999999999</c:v>
                      </c:pt>
                      <c:pt idx="12">
                        <c:v>1.25</c:v>
                      </c:pt>
                      <c:pt idx="13">
                        <c:v>1.35</c:v>
                      </c:pt>
                      <c:pt idx="14">
                        <c:v>1.45</c:v>
                      </c:pt>
                      <c:pt idx="15">
                        <c:v>1.55</c:v>
                      </c:pt>
                      <c:pt idx="16">
                        <c:v>1.65</c:v>
                      </c:pt>
                      <c:pt idx="17">
                        <c:v>1.75</c:v>
                      </c:pt>
                      <c:pt idx="18">
                        <c:v>1.85</c:v>
                      </c:pt>
                      <c:pt idx="19">
                        <c:v>1.95</c:v>
                      </c:pt>
                    </c:numCache>
                  </c:numRef>
                </c:xVal>
                <c:yVal>
                  <c:numRef>
                    <c:extLst xmlns:c15="http://schemas.microsoft.com/office/drawing/2012/chart">
                      <c:ext xmlns:c15="http://schemas.microsoft.com/office/drawing/2012/chart" uri="{02D57815-91ED-43cb-92C2-25804820EDAC}">
                        <c15:formulaRef>
                          <c15:sqref>sim_j1856_2_bb_hard!$Q$20:$Q$39</c15:sqref>
                        </c15:formulaRef>
                      </c:ext>
                    </c:extLst>
                    <c:numCache>
                      <c:formatCode>General</c:formatCode>
                      <c:ptCount val="20"/>
                      <c:pt idx="0">
                        <c:v>0.88163563182136817</c:v>
                      </c:pt>
                      <c:pt idx="1">
                        <c:v>0.90843593494426056</c:v>
                      </c:pt>
                      <c:pt idx="2">
                        <c:v>0.96864896269430878</c:v>
                      </c:pt>
                      <c:pt idx="3">
                        <c:v>1.0392753850365426</c:v>
                      </c:pt>
                      <c:pt idx="4">
                        <c:v>1.0933383091400259</c:v>
                      </c:pt>
                      <c:pt idx="5">
                        <c:v>1.1101875355284407</c:v>
                      </c:pt>
                      <c:pt idx="6">
                        <c:v>1.0833872324055496</c:v>
                      </c:pt>
                      <c:pt idx="7">
                        <c:v>1.0231742046554992</c:v>
                      </c:pt>
                      <c:pt idx="8">
                        <c:v>0.95254778231326753</c:v>
                      </c:pt>
                      <c:pt idx="9">
                        <c:v>0.89848485820978197</c:v>
                      </c:pt>
                      <c:pt idx="10">
                        <c:v>0.88163563182136817</c:v>
                      </c:pt>
                      <c:pt idx="11">
                        <c:v>0.90843593494426056</c:v>
                      </c:pt>
                      <c:pt idx="12">
                        <c:v>0.96864896269430878</c:v>
                      </c:pt>
                      <c:pt idx="13">
                        <c:v>1.0392753850365426</c:v>
                      </c:pt>
                      <c:pt idx="14">
                        <c:v>1.0933383091400259</c:v>
                      </c:pt>
                      <c:pt idx="15">
                        <c:v>1.1101875355284407</c:v>
                      </c:pt>
                      <c:pt idx="16">
                        <c:v>1.0833872324055496</c:v>
                      </c:pt>
                      <c:pt idx="17">
                        <c:v>1.0231742046554992</c:v>
                      </c:pt>
                      <c:pt idx="18">
                        <c:v>0.95254778231326753</c:v>
                      </c:pt>
                      <c:pt idx="19">
                        <c:v>0.89848485820978197</c:v>
                      </c:pt>
                    </c:numCache>
                  </c:numRef>
                </c:yVal>
                <c:smooth val="0"/>
              </c15:ser>
            </c15:filteredScatterSeries>
            <c15:filteredScatterSeries>
              <c15:ser>
                <c:idx val="4"/>
                <c:order val="3"/>
                <c:tx>
                  <c:v>s10</c:v>
                </c:tx>
                <c:spPr>
                  <a:ln w="19050" cap="rnd">
                    <a:noFill/>
                    <a:round/>
                  </a:ln>
                  <a:effectLst/>
                </c:spPr>
                <c:marker>
                  <c:symbol val="square"/>
                  <c:size val="5"/>
                  <c:spPr>
                    <a:solidFill>
                      <a:schemeClr val="accent5"/>
                    </a:solidFill>
                    <a:ln w="9525">
                      <a:solidFill>
                        <a:schemeClr val="accent5"/>
                      </a:solidFill>
                    </a:ln>
                    <a:effectLst/>
                  </c:spPr>
                </c:marker>
                <c:xVal>
                  <c:numRef>
                    <c:extLst xmlns:c15="http://schemas.microsoft.com/office/drawing/2012/chart">
                      <c:ext xmlns:c15="http://schemas.microsoft.com/office/drawing/2012/chart" uri="{02D57815-91ED-43cb-92C2-25804820EDAC}">
                        <c15:formulaRef>
                          <c15:sqref>sim_j1856_2_bb_hard!$P$20:$P$39</c15:sqref>
                        </c15:formulaRef>
                      </c:ext>
                    </c:extLst>
                    <c:numCache>
                      <c:formatCode>General</c:formatCode>
                      <c:ptCount val="20"/>
                      <c:pt idx="0">
                        <c:v>0.05</c:v>
                      </c:pt>
                      <c:pt idx="1">
                        <c:v>0.15</c:v>
                      </c:pt>
                      <c:pt idx="2">
                        <c:v>0.25</c:v>
                      </c:pt>
                      <c:pt idx="3">
                        <c:v>0.35</c:v>
                      </c:pt>
                      <c:pt idx="4">
                        <c:v>0.45</c:v>
                      </c:pt>
                      <c:pt idx="5">
                        <c:v>0.55000000000000004</c:v>
                      </c:pt>
                      <c:pt idx="6">
                        <c:v>0.65</c:v>
                      </c:pt>
                      <c:pt idx="7">
                        <c:v>0.75</c:v>
                      </c:pt>
                      <c:pt idx="8">
                        <c:v>0.85</c:v>
                      </c:pt>
                      <c:pt idx="9">
                        <c:v>0.95</c:v>
                      </c:pt>
                      <c:pt idx="10">
                        <c:v>1.05</c:v>
                      </c:pt>
                      <c:pt idx="11">
                        <c:v>1.1499999999999999</c:v>
                      </c:pt>
                      <c:pt idx="12">
                        <c:v>1.25</c:v>
                      </c:pt>
                      <c:pt idx="13">
                        <c:v>1.35</c:v>
                      </c:pt>
                      <c:pt idx="14">
                        <c:v>1.45</c:v>
                      </c:pt>
                      <c:pt idx="15">
                        <c:v>1.55</c:v>
                      </c:pt>
                      <c:pt idx="16">
                        <c:v>1.65</c:v>
                      </c:pt>
                      <c:pt idx="17">
                        <c:v>1.75</c:v>
                      </c:pt>
                      <c:pt idx="18">
                        <c:v>1.85</c:v>
                      </c:pt>
                      <c:pt idx="19">
                        <c:v>1.95</c:v>
                      </c:pt>
                    </c:numCache>
                  </c:numRef>
                </c:xVal>
                <c:yVal>
                  <c:numRef>
                    <c:extLst xmlns:c15="http://schemas.microsoft.com/office/drawing/2012/chart">
                      <c:ext xmlns:c15="http://schemas.microsoft.com/office/drawing/2012/chart" uri="{02D57815-91ED-43cb-92C2-25804820EDAC}">
                        <c15:formulaRef>
                          <c15:sqref>sim_j1856_2_bb_hard!$R$20:$R$39</c15:sqref>
                        </c15:formulaRef>
                      </c:ext>
                    </c:extLst>
                    <c:numCache>
                      <c:formatCode>General</c:formatCode>
                      <c:ptCount val="20"/>
                      <c:pt idx="0">
                        <c:v>0.71821342088945017</c:v>
                      </c:pt>
                      <c:pt idx="1">
                        <c:v>0.69796182445393984</c:v>
                      </c:pt>
                      <c:pt idx="2">
                        <c:v>0.69278723793403818</c:v>
                      </c:pt>
                      <c:pt idx="3">
                        <c:v>0.69278723793403818</c:v>
                      </c:pt>
                      <c:pt idx="4">
                        <c:v>0.69278723793403818</c:v>
                      </c:pt>
                      <c:pt idx="5">
                        <c:v>0.69278723793403818</c:v>
                      </c:pt>
                      <c:pt idx="6">
                        <c:v>0.69278723793403818</c:v>
                      </c:pt>
                      <c:pt idx="7">
                        <c:v>0.69278723793403818</c:v>
                      </c:pt>
                      <c:pt idx="8">
                        <c:v>0.69278723793403818</c:v>
                      </c:pt>
                      <c:pt idx="9">
                        <c:v>0.70307063170968109</c:v>
                      </c:pt>
                      <c:pt idx="10">
                        <c:v>0.71821342088945017</c:v>
                      </c:pt>
                      <c:pt idx="11">
                        <c:v>0.69796182445393984</c:v>
                      </c:pt>
                      <c:pt idx="12">
                        <c:v>0.69278723793403818</c:v>
                      </c:pt>
                      <c:pt idx="13">
                        <c:v>0.69278723793403818</c:v>
                      </c:pt>
                      <c:pt idx="14">
                        <c:v>0.69278723793403818</c:v>
                      </c:pt>
                      <c:pt idx="15">
                        <c:v>0.69278723793403818</c:v>
                      </c:pt>
                      <c:pt idx="16">
                        <c:v>0.69278723793403818</c:v>
                      </c:pt>
                      <c:pt idx="17">
                        <c:v>0.69278723793403818</c:v>
                      </c:pt>
                      <c:pt idx="18">
                        <c:v>0.69278723793403818</c:v>
                      </c:pt>
                      <c:pt idx="19">
                        <c:v>0.70307063170968109</c:v>
                      </c:pt>
                    </c:numCache>
                  </c:numRef>
                </c:yVal>
                <c:smooth val="0"/>
              </c15:ser>
            </c15:filteredScatterSeries>
          </c:ext>
        </c:extLst>
      </c:scatterChart>
      <c:valAx>
        <c:axId val="336468648"/>
        <c:scaling>
          <c:orientation val="minMax"/>
          <c:max val="2"/>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altLang="ja-JP" sz="1800"/>
                  <a:t>phase</a:t>
                </a:r>
                <a:endParaRPr lang="ja-JP" altLang="en-US" sz="1800"/>
              </a:p>
            </c:rich>
          </c:tx>
          <c:layout>
            <c:manualLayout>
              <c:xMode val="edge"/>
              <c:yMode val="edge"/>
              <c:x val="0.50967491146519939"/>
              <c:y val="0.90254158259198591"/>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336467864"/>
        <c:crosses val="autoZero"/>
        <c:crossBetween val="midCat"/>
      </c:valAx>
      <c:valAx>
        <c:axId val="336467864"/>
        <c:scaling>
          <c:orientation val="minMax"/>
          <c:max val="1.1500000000000001"/>
          <c:min val="0.85000000000000009"/>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altLang="ja-JP" sz="1800"/>
                  <a:t>Norm. Intensity</a:t>
                </a:r>
                <a:endParaRPr lang="ja-JP" altLang="en-US" sz="1800"/>
              </a:p>
            </c:rich>
          </c:tx>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33646864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3992" y="0"/>
            <a:ext cx="3078427" cy="511731"/>
          </a:xfrm>
          <a:prstGeom prst="rect">
            <a:avLst/>
          </a:prstGeom>
        </p:spPr>
        <p:txBody>
          <a:bodyPr vert="horz" lIns="99075" tIns="49538" rIns="99075" bIns="49538" rtlCol="0"/>
          <a:lstStyle>
            <a:lvl1pPr algn="r">
              <a:defRPr sz="1300"/>
            </a:lvl1pPr>
          </a:lstStyle>
          <a:p>
            <a:fld id="{DF7A63C8-9397-430A-A437-AE41ABB3B221}" type="datetimeFigureOut">
              <a:rPr kumimoji="1" lang="ja-JP" altLang="en-US" smtClean="0"/>
              <a:t>2017/11/24</a:t>
            </a:fld>
            <a:endParaRPr kumimoji="1" lang="ja-JP" altLang="en-US"/>
          </a:p>
        </p:txBody>
      </p:sp>
      <p:sp>
        <p:nvSpPr>
          <p:cNvPr id="4" name="スライド イメージ プレースホルダー 3"/>
          <p:cNvSpPr>
            <a:spLocks noGrp="1" noRot="1" noChangeAspect="1"/>
          </p:cNvSpPr>
          <p:nvPr>
            <p:ph type="sldImg" idx="2"/>
          </p:nvPr>
        </p:nvSpPr>
        <p:spPr>
          <a:xfrm>
            <a:off x="995363" y="768350"/>
            <a:ext cx="5113337" cy="3836988"/>
          </a:xfrm>
          <a:prstGeom prst="rect">
            <a:avLst/>
          </a:prstGeom>
          <a:noFill/>
          <a:ln w="12700">
            <a:solidFill>
              <a:prstClr val="black"/>
            </a:solidFill>
          </a:ln>
        </p:spPr>
        <p:txBody>
          <a:bodyPr vert="horz" lIns="99075" tIns="49538" rIns="99075" bIns="49538" rtlCol="0" anchor="ctr"/>
          <a:lstStyle/>
          <a:p>
            <a:endParaRPr lang="ja-JP" altLang="en-US"/>
          </a:p>
        </p:txBody>
      </p:sp>
      <p:sp>
        <p:nvSpPr>
          <p:cNvPr id="5" name="ノート プレースホルダー 4"/>
          <p:cNvSpPr>
            <a:spLocks noGrp="1"/>
          </p:cNvSpPr>
          <p:nvPr>
            <p:ph type="body" sz="quarter" idx="3"/>
          </p:nvPr>
        </p:nvSpPr>
        <p:spPr>
          <a:xfrm>
            <a:off x="710407" y="4861441"/>
            <a:ext cx="5683250" cy="4605576"/>
          </a:xfrm>
          <a:prstGeom prst="rect">
            <a:avLst/>
          </a:prstGeom>
        </p:spPr>
        <p:txBody>
          <a:bodyPr vert="horz" lIns="99075" tIns="49538" rIns="99075" bIns="49538"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721106"/>
            <a:ext cx="3078427" cy="511731"/>
          </a:xfrm>
          <a:prstGeom prst="rect">
            <a:avLst/>
          </a:prstGeom>
        </p:spPr>
        <p:txBody>
          <a:bodyPr vert="horz" lIns="99075" tIns="49538" rIns="99075" bIns="49538"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3992" y="9721106"/>
            <a:ext cx="3078427" cy="511731"/>
          </a:xfrm>
          <a:prstGeom prst="rect">
            <a:avLst/>
          </a:prstGeom>
        </p:spPr>
        <p:txBody>
          <a:bodyPr vert="horz" lIns="99075" tIns="49538" rIns="99075" bIns="49538" rtlCol="0" anchor="b"/>
          <a:lstStyle>
            <a:lvl1pPr algn="r">
              <a:defRPr sz="1300"/>
            </a:lvl1pPr>
          </a:lstStyle>
          <a:p>
            <a:fld id="{7DB205A4-85D1-4584-9911-D5CEE05192C2}" type="slidenum">
              <a:rPr kumimoji="1" lang="ja-JP" altLang="en-US" smtClean="0"/>
              <a:t>‹#›</a:t>
            </a:fld>
            <a:endParaRPr kumimoji="1" lang="ja-JP" altLang="en-US"/>
          </a:p>
        </p:txBody>
      </p:sp>
    </p:spTree>
    <p:extLst>
      <p:ext uri="{BB962C8B-B14F-4D97-AF65-F5344CB8AC3E}">
        <p14:creationId xmlns:p14="http://schemas.microsoft.com/office/powerpoint/2010/main" val="298486888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大阪大学の米山です。単独中性子星</a:t>
            </a:r>
            <a:r>
              <a:rPr kumimoji="1" lang="en-US" altLang="ja-JP" dirty="0" smtClean="0"/>
              <a:t>XDINS</a:t>
            </a:r>
            <a:r>
              <a:rPr kumimoji="1" lang="ja-JP" altLang="en-US" dirty="0" smtClean="0"/>
              <a:t>の</a:t>
            </a:r>
            <a:r>
              <a:rPr kumimoji="1" lang="en-US" altLang="ja-JP" dirty="0" smtClean="0"/>
              <a:t>X</a:t>
            </a:r>
            <a:r>
              <a:rPr kumimoji="1" lang="ja-JP" altLang="en-US" dirty="0" smtClean="0"/>
              <a:t>線スペクトルにおける</a:t>
            </a:r>
            <a:r>
              <a:rPr kumimoji="1" lang="en-US" altLang="ja-JP" dirty="0" err="1" smtClean="0"/>
              <a:t>keV</a:t>
            </a:r>
            <a:r>
              <a:rPr kumimoji="1" lang="en-US" altLang="ja-JP" dirty="0" smtClean="0"/>
              <a:t>-X</a:t>
            </a:r>
            <a:r>
              <a:rPr kumimoji="1" lang="ja-JP" altLang="en-US" dirty="0" smtClean="0"/>
              <a:t>線超過成分の探索について発表致します。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7DB205A4-85D1-4584-9911-D5CEE05192C2}" type="slidenum">
              <a:rPr kumimoji="1" lang="ja-JP" altLang="en-US" smtClean="0"/>
              <a:t>1</a:t>
            </a:fld>
            <a:endParaRPr kumimoji="1" lang="ja-JP" altLang="en-US"/>
          </a:p>
        </p:txBody>
      </p:sp>
    </p:spTree>
    <p:extLst>
      <p:ext uri="{BB962C8B-B14F-4D97-AF65-F5344CB8AC3E}">
        <p14:creationId xmlns:p14="http://schemas.microsoft.com/office/powerpoint/2010/main" val="42244643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こちらが内容のまとめです。発表は以上です。ありがとうございました。</a:t>
            </a:r>
            <a:endParaRPr kumimoji="1" lang="en-GB" dirty="0"/>
          </a:p>
        </p:txBody>
      </p:sp>
      <p:sp>
        <p:nvSpPr>
          <p:cNvPr id="4" name="スライド番号プレースホルダー 3"/>
          <p:cNvSpPr>
            <a:spLocks noGrp="1"/>
          </p:cNvSpPr>
          <p:nvPr>
            <p:ph type="sldNum" sz="quarter" idx="10"/>
          </p:nvPr>
        </p:nvSpPr>
        <p:spPr/>
        <p:txBody>
          <a:bodyPr/>
          <a:lstStyle/>
          <a:p>
            <a:fld id="{7DB205A4-85D1-4584-9911-D5CEE05192C2}" type="slidenum">
              <a:rPr kumimoji="1" lang="ja-JP" altLang="en-US" smtClean="0"/>
              <a:t>14</a:t>
            </a:fld>
            <a:endParaRPr kumimoji="1" lang="ja-JP" altLang="en-US"/>
          </a:p>
        </p:txBody>
      </p:sp>
    </p:spTree>
    <p:extLst>
      <p:ext uri="{BB962C8B-B14F-4D97-AF65-F5344CB8AC3E}">
        <p14:creationId xmlns:p14="http://schemas.microsoft.com/office/powerpoint/2010/main" val="392871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まず、ターゲットとなる</a:t>
            </a:r>
            <a:r>
              <a:rPr kumimoji="1" lang="en-US" altLang="ja-JP" dirty="0" smtClean="0"/>
              <a:t>XDINS</a:t>
            </a:r>
            <a:r>
              <a:rPr kumimoji="1" lang="ja-JP" altLang="en-US" dirty="0" smtClean="0"/>
              <a:t>についてご説明します。これは</a:t>
            </a:r>
            <a:r>
              <a:rPr kumimoji="1" lang="en-US" altLang="ja-JP" dirty="0" smtClean="0"/>
              <a:t>X-ray Dim Isolated</a:t>
            </a:r>
            <a:r>
              <a:rPr kumimoji="1" lang="en-US" altLang="ja-JP" baseline="0" dirty="0" smtClean="0"/>
              <a:t> Neutron Stars</a:t>
            </a:r>
            <a:r>
              <a:rPr kumimoji="1" lang="ja-JP" altLang="en-US" baseline="0" dirty="0" smtClean="0"/>
              <a:t>の略で、軟</a:t>
            </a:r>
            <a:r>
              <a:rPr kumimoji="1" lang="en-US" altLang="ja-JP" baseline="0" dirty="0" smtClean="0"/>
              <a:t>X</a:t>
            </a:r>
            <a:r>
              <a:rPr kumimoji="1" lang="ja-JP" altLang="en-US" baseline="0" dirty="0" smtClean="0"/>
              <a:t>線から可視光にかけての熱的放射のみが観測されている単独中性子星の一種で、電波やその他の波長でも非熱的放射は観測されていないのが特徴であります。</a:t>
            </a:r>
            <a:r>
              <a:rPr kumimoji="1" lang="en-US" altLang="ja-JP" baseline="0" dirty="0" smtClean="0"/>
              <a:t>X</a:t>
            </a:r>
            <a:r>
              <a:rPr kumimoji="1" lang="ja-JP" altLang="en-US" baseline="0" dirty="0" smtClean="0"/>
              <a:t>線光度は</a:t>
            </a:r>
            <a:r>
              <a:rPr kumimoji="1" lang="en-US" altLang="ja-JP" baseline="0" dirty="0" smtClean="0"/>
              <a:t>10^30-32erg/s</a:t>
            </a:r>
            <a:r>
              <a:rPr kumimoji="1" lang="ja-JP" altLang="en-US" baseline="0" dirty="0" smtClean="0"/>
              <a:t>程度です。</a:t>
            </a:r>
            <a:r>
              <a:rPr kumimoji="1" lang="en-US" altLang="ja-JP" baseline="0" dirty="0" smtClean="0"/>
              <a:t>Dim</a:t>
            </a:r>
            <a:r>
              <a:rPr kumimoji="1" lang="ja-JP" altLang="en-US" baseline="0" dirty="0" smtClean="0"/>
              <a:t>という通り暗いので、これまで見つかっているものは</a:t>
            </a:r>
            <a:r>
              <a:rPr kumimoji="1" lang="en-US" altLang="ja-JP" baseline="0" dirty="0" smtClean="0"/>
              <a:t>100-500pc</a:t>
            </a:r>
            <a:r>
              <a:rPr kumimoji="1" lang="ja-JP" altLang="en-US" baseline="0" dirty="0" smtClean="0"/>
              <a:t>程度の近傍にあります。確認されているパルス周期は</a:t>
            </a:r>
            <a:r>
              <a:rPr kumimoji="1" lang="en-US" altLang="ja-JP" baseline="0" dirty="0" smtClean="0"/>
              <a:t>1-10s</a:t>
            </a:r>
            <a:r>
              <a:rPr kumimoji="1" lang="ja-JP" altLang="en-US" baseline="0" dirty="0" smtClean="0"/>
              <a:t>で、振幅は</a:t>
            </a:r>
            <a:r>
              <a:rPr kumimoji="1" lang="en-US" altLang="ja-JP" baseline="0" dirty="0" smtClean="0"/>
              <a:t>1-10%</a:t>
            </a:r>
            <a:r>
              <a:rPr kumimoji="1" lang="ja-JP" altLang="en-US" baseline="0" dirty="0" smtClean="0"/>
              <a:t>程度です。</a:t>
            </a:r>
            <a:r>
              <a:rPr kumimoji="1" lang="en-US" altLang="ja-JP" baseline="0" dirty="0" smtClean="0"/>
              <a:t>XDINS</a:t>
            </a:r>
            <a:r>
              <a:rPr kumimoji="1" lang="ja-JP" altLang="en-US" baseline="0" dirty="0" smtClean="0"/>
              <a:t>はこれまでに七天体が見つかっていまして、我々のこれまでの研究ではこのうち最も明るい</a:t>
            </a:r>
            <a:r>
              <a:rPr kumimoji="1" lang="en-US" altLang="ja-JP" baseline="0" dirty="0" smtClean="0"/>
              <a:t>J1856</a:t>
            </a:r>
            <a:r>
              <a:rPr kumimoji="1" lang="ja-JP" altLang="en-US" baseline="0" dirty="0" smtClean="0"/>
              <a:t>に着目していました。</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7DB205A4-85D1-4584-9911-D5CEE05192C2}" type="slidenum">
              <a:rPr kumimoji="1" lang="ja-JP" altLang="en-US" smtClean="0"/>
              <a:t>2</a:t>
            </a:fld>
            <a:endParaRPr kumimoji="1" lang="ja-JP" altLang="en-US"/>
          </a:p>
        </p:txBody>
      </p:sp>
    </p:spTree>
    <p:extLst>
      <p:ext uri="{BB962C8B-B14F-4D97-AF65-F5344CB8AC3E}">
        <p14:creationId xmlns:p14="http://schemas.microsoft.com/office/powerpoint/2010/main" val="1404805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こちらがその内容です。この天体のスペクトルは</a:t>
            </a:r>
            <a:r>
              <a:rPr kumimoji="1" lang="en-US" altLang="ja-JP" dirty="0" err="1" smtClean="0"/>
              <a:t>kT</a:t>
            </a:r>
            <a:r>
              <a:rPr kumimoji="1" lang="en-US" altLang="ja-JP" dirty="0" smtClean="0"/>
              <a:t>=32eV</a:t>
            </a:r>
            <a:r>
              <a:rPr kumimoji="1" lang="ja-JP" altLang="en-US" dirty="0" smtClean="0"/>
              <a:t>と</a:t>
            </a:r>
            <a:r>
              <a:rPr kumimoji="1" lang="en-US" altLang="ja-JP" dirty="0" smtClean="0"/>
              <a:t>63eV</a:t>
            </a:r>
            <a:r>
              <a:rPr kumimoji="1" lang="ja-JP" altLang="en-US" dirty="0" smtClean="0"/>
              <a:t>の二温度の黒体輻射モデルで再現できるとされていました。我々はす</a:t>
            </a:r>
            <a:r>
              <a:rPr kumimoji="1" lang="ja-JP" altLang="en-US" dirty="0" err="1" smtClean="0"/>
              <a:t>ざく</a:t>
            </a:r>
            <a:r>
              <a:rPr kumimoji="1" lang="en-US" altLang="ja-JP" dirty="0" smtClean="0"/>
              <a:t>XIS,XMM-Newton</a:t>
            </a:r>
            <a:r>
              <a:rPr kumimoji="1" lang="en-US" altLang="ja-JP" baseline="0" dirty="0" smtClean="0"/>
              <a:t> EPIC-</a:t>
            </a:r>
            <a:r>
              <a:rPr kumimoji="1" lang="en-US" altLang="ja-JP" baseline="0" dirty="0" err="1" smtClean="0"/>
              <a:t>pn</a:t>
            </a:r>
            <a:r>
              <a:rPr kumimoji="1" lang="ja-JP" altLang="en-US" baseline="0" dirty="0" smtClean="0"/>
              <a:t>の</a:t>
            </a:r>
            <a:r>
              <a:rPr kumimoji="1" lang="en-US" altLang="ja-JP" baseline="0" dirty="0" smtClean="0"/>
              <a:t>10</a:t>
            </a:r>
            <a:r>
              <a:rPr kumimoji="1" lang="ja-JP" altLang="en-US" baseline="0" dirty="0" smtClean="0"/>
              <a:t>年分の観測データを統合し、この二温度モデルでフィッティングしました。するとご覧のように、</a:t>
            </a:r>
            <a:r>
              <a:rPr kumimoji="1" lang="en-US" altLang="ja-JP" baseline="0" dirty="0" smtClean="0"/>
              <a:t>0.8keV</a:t>
            </a:r>
            <a:r>
              <a:rPr kumimoji="1" lang="ja-JP" altLang="en-US" baseline="0" dirty="0" smtClean="0"/>
              <a:t>以下ではよく一致しました。しかしながら、もっと上のバンドまで見てみると、このように</a:t>
            </a:r>
            <a:r>
              <a:rPr kumimoji="1" lang="en-US" altLang="ja-JP" baseline="0" dirty="0" smtClean="0"/>
              <a:t>1keV</a:t>
            </a:r>
            <a:r>
              <a:rPr kumimoji="1" lang="ja-JP" altLang="en-US" baseline="0" dirty="0" smtClean="0"/>
              <a:t>付近からモデルを超過する成分があることが分かりました。バックグラウンドやパイルアップなどの誤差を検証した結果、これはそういった系統誤差ではない未知のスペクトル成分であるということが分かりました。これを</a:t>
            </a:r>
            <a:r>
              <a:rPr kumimoji="1" lang="en-US" altLang="ja-JP" baseline="0" dirty="0" err="1" smtClean="0"/>
              <a:t>keV</a:t>
            </a:r>
            <a:r>
              <a:rPr kumimoji="1" lang="en-US" altLang="ja-JP" baseline="0" dirty="0" smtClean="0"/>
              <a:t>-X</a:t>
            </a:r>
            <a:r>
              <a:rPr kumimoji="1" lang="ja-JP" altLang="en-US" baseline="0" dirty="0" smtClean="0"/>
              <a:t>線超過成分と称しまして、結果を</a:t>
            </a:r>
            <a:r>
              <a:rPr kumimoji="1" lang="en-US" altLang="ja-JP" baseline="0" dirty="0" err="1" smtClean="0"/>
              <a:t>Yoneyama</a:t>
            </a:r>
            <a:r>
              <a:rPr kumimoji="1" lang="en-US" altLang="ja-JP" baseline="0" dirty="0" smtClean="0"/>
              <a:t> et al. 2017</a:t>
            </a:r>
            <a:r>
              <a:rPr kumimoji="1" lang="ja-JP" altLang="en-US" baseline="0" dirty="0" smtClean="0"/>
              <a:t>として</a:t>
            </a:r>
            <a:r>
              <a:rPr kumimoji="1" lang="en-US" altLang="ja-JP" baseline="0" dirty="0" smtClean="0"/>
              <a:t>PASJ</a:t>
            </a:r>
            <a:r>
              <a:rPr kumimoji="1" lang="ja-JP" altLang="en-US" baseline="0" dirty="0" err="1" smtClean="0"/>
              <a:t>にて</a:t>
            </a:r>
            <a:r>
              <a:rPr kumimoji="1" lang="ja-JP" altLang="en-US" baseline="0" dirty="0" smtClean="0"/>
              <a:t>出版しました。</a:t>
            </a:r>
            <a:endParaRPr kumimoji="1" lang="en-GB" dirty="0"/>
          </a:p>
        </p:txBody>
      </p:sp>
      <p:sp>
        <p:nvSpPr>
          <p:cNvPr id="4" name="スライド番号プレースホルダー 3"/>
          <p:cNvSpPr>
            <a:spLocks noGrp="1"/>
          </p:cNvSpPr>
          <p:nvPr>
            <p:ph type="sldNum" sz="quarter" idx="10"/>
          </p:nvPr>
        </p:nvSpPr>
        <p:spPr/>
        <p:txBody>
          <a:bodyPr/>
          <a:lstStyle/>
          <a:p>
            <a:fld id="{7DB205A4-85D1-4584-9911-D5CEE05192C2}" type="slidenum">
              <a:rPr kumimoji="1" lang="ja-JP" altLang="en-US" smtClean="0"/>
              <a:t>3</a:t>
            </a:fld>
            <a:endParaRPr kumimoji="1" lang="ja-JP" altLang="en-US"/>
          </a:p>
        </p:txBody>
      </p:sp>
    </p:spTree>
    <p:extLst>
      <p:ext uri="{BB962C8B-B14F-4D97-AF65-F5344CB8AC3E}">
        <p14:creationId xmlns:p14="http://schemas.microsoft.com/office/powerpoint/2010/main" val="581168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今回はそれに引き続きまして、</a:t>
            </a:r>
            <a:r>
              <a:rPr kumimoji="1" lang="en-US" altLang="ja-JP" dirty="0" smtClean="0"/>
              <a:t>XDINS</a:t>
            </a:r>
            <a:r>
              <a:rPr kumimoji="1" lang="ja-JP" altLang="en-US" dirty="0" smtClean="0"/>
              <a:t>の他の天体ではどうかということを研究しました。まず、</a:t>
            </a:r>
            <a:r>
              <a:rPr kumimoji="1" lang="en-US" altLang="ja-JP" dirty="0" smtClean="0"/>
              <a:t>J1856</a:t>
            </a:r>
            <a:r>
              <a:rPr kumimoji="1" lang="ja-JP" altLang="en-US" dirty="0" smtClean="0"/>
              <a:t>は長期変動がなかったので、観測を統合して統計を上げることができていました。他の天体でも同じことが出来るかを検証するために、</a:t>
            </a:r>
            <a:r>
              <a:rPr kumimoji="1" lang="en-US" altLang="ja-JP" dirty="0" smtClean="0"/>
              <a:t>XDINS</a:t>
            </a:r>
            <a:r>
              <a:rPr kumimoji="1" lang="ja-JP" altLang="en-US" dirty="0" smtClean="0"/>
              <a:t>の残り六天体について長期変動の有無を調べました。フラックスについてはどれも有意な変動はありませんでしたが、温度については</a:t>
            </a:r>
            <a:r>
              <a:rPr kumimoji="1" lang="en-US" altLang="ja-JP" dirty="0" smtClean="0"/>
              <a:t>J0720</a:t>
            </a:r>
            <a:r>
              <a:rPr kumimoji="1" lang="ja-JP" altLang="en-US" dirty="0" smtClean="0"/>
              <a:t>という天体のみが有意に変動していました。</a:t>
            </a:r>
            <a:endParaRPr kumimoji="1" lang="en-GB" dirty="0"/>
          </a:p>
        </p:txBody>
      </p:sp>
      <p:sp>
        <p:nvSpPr>
          <p:cNvPr id="4" name="スライド番号プレースホルダー 3"/>
          <p:cNvSpPr>
            <a:spLocks noGrp="1"/>
          </p:cNvSpPr>
          <p:nvPr>
            <p:ph type="sldNum" sz="quarter" idx="10"/>
          </p:nvPr>
        </p:nvSpPr>
        <p:spPr/>
        <p:txBody>
          <a:bodyPr/>
          <a:lstStyle/>
          <a:p>
            <a:fld id="{7DB205A4-85D1-4584-9911-D5CEE05192C2}" type="slidenum">
              <a:rPr kumimoji="1" lang="ja-JP" altLang="en-US" smtClean="0"/>
              <a:t>4</a:t>
            </a:fld>
            <a:endParaRPr kumimoji="1" lang="ja-JP" altLang="en-US"/>
          </a:p>
        </p:txBody>
      </p:sp>
    </p:spTree>
    <p:extLst>
      <p:ext uri="{BB962C8B-B14F-4D97-AF65-F5344CB8AC3E}">
        <p14:creationId xmlns:p14="http://schemas.microsoft.com/office/powerpoint/2010/main" val="3166922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そこで、</a:t>
            </a:r>
            <a:r>
              <a:rPr kumimoji="1" lang="en-US" altLang="ja-JP" dirty="0" smtClean="0"/>
              <a:t>J0720</a:t>
            </a:r>
            <a:r>
              <a:rPr kumimoji="1" lang="ja-JP" altLang="en-US" dirty="0" smtClean="0"/>
              <a:t>と</a:t>
            </a:r>
            <a:r>
              <a:rPr kumimoji="1" lang="en-US" altLang="ja-JP" dirty="0" smtClean="0"/>
              <a:t>J1856</a:t>
            </a:r>
            <a:r>
              <a:rPr kumimoji="1" lang="ja-JP" altLang="en-US" dirty="0" smtClean="0"/>
              <a:t>を除く五天体について、</a:t>
            </a:r>
            <a:r>
              <a:rPr kumimoji="1" lang="en-US" altLang="ja-JP" dirty="0" smtClean="0"/>
              <a:t>EPIC-</a:t>
            </a:r>
            <a:r>
              <a:rPr kumimoji="1" lang="en-US" altLang="ja-JP" dirty="0" err="1" smtClean="0"/>
              <a:t>pn</a:t>
            </a:r>
            <a:r>
              <a:rPr kumimoji="1" lang="ja-JP" altLang="en-US" dirty="0" smtClean="0"/>
              <a:t>の全観測を統合して解析しました。方法は</a:t>
            </a:r>
            <a:r>
              <a:rPr kumimoji="1" lang="en-US" altLang="ja-JP" dirty="0" smtClean="0"/>
              <a:t>J1856</a:t>
            </a:r>
            <a:r>
              <a:rPr kumimoji="1" lang="ja-JP" altLang="en-US" dirty="0" smtClean="0"/>
              <a:t>と同様で、既知の黒体輻射＋吸収線のモデルでフィットし、超過があるかを調べました。結果は、ご覧のように全天体で黒体放射モデルを超過することが分かりました。これを定量化する指標として、</a:t>
            </a:r>
            <a:r>
              <a:rPr kumimoji="1" lang="en-US" altLang="ja-JP" dirty="0" err="1" smtClean="0"/>
              <a:t>f_ex</a:t>
            </a:r>
            <a:r>
              <a:rPr kumimoji="1" lang="ja-JP" altLang="en-US" dirty="0" smtClean="0"/>
              <a:t>という数を導入しました。定義は、あるバンドでの観測されたカウントレートから黒体輻射モデルのカウントレートを引き、それをモデルのレートで割った値です。どの天体でも</a:t>
            </a:r>
            <a:r>
              <a:rPr kumimoji="1" lang="en-US" altLang="ja-JP" dirty="0" smtClean="0"/>
              <a:t>6σ</a:t>
            </a:r>
            <a:r>
              <a:rPr kumimoji="1" lang="ja-JP" altLang="en-US" dirty="0" smtClean="0"/>
              <a:t>以上となっていまして、全天体で</a:t>
            </a:r>
            <a:r>
              <a:rPr kumimoji="1" lang="en-US" altLang="ja-JP" dirty="0" err="1" smtClean="0"/>
              <a:t>keV</a:t>
            </a:r>
            <a:r>
              <a:rPr kumimoji="1" lang="ja-JP" altLang="en-US" dirty="0" smtClean="0"/>
              <a:t>超過成分が確認できました。</a:t>
            </a:r>
            <a:endParaRPr kumimoji="1" lang="en-GB" dirty="0"/>
          </a:p>
        </p:txBody>
      </p:sp>
      <p:sp>
        <p:nvSpPr>
          <p:cNvPr id="4" name="スライド番号プレースホルダー 3"/>
          <p:cNvSpPr>
            <a:spLocks noGrp="1"/>
          </p:cNvSpPr>
          <p:nvPr>
            <p:ph type="sldNum" sz="quarter" idx="10"/>
          </p:nvPr>
        </p:nvSpPr>
        <p:spPr/>
        <p:txBody>
          <a:bodyPr/>
          <a:lstStyle/>
          <a:p>
            <a:fld id="{7DB205A4-85D1-4584-9911-D5CEE05192C2}" type="slidenum">
              <a:rPr kumimoji="1" lang="ja-JP" altLang="en-US" smtClean="0"/>
              <a:t>5</a:t>
            </a:fld>
            <a:endParaRPr kumimoji="1" lang="ja-JP" altLang="en-US"/>
          </a:p>
        </p:txBody>
      </p:sp>
    </p:spTree>
    <p:extLst>
      <p:ext uri="{BB962C8B-B14F-4D97-AF65-F5344CB8AC3E}">
        <p14:creationId xmlns:p14="http://schemas.microsoft.com/office/powerpoint/2010/main" val="973624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次に、この超過成分のフィッティングを行いました。結果としては、全天体で低温側</a:t>
            </a:r>
            <a:r>
              <a:rPr kumimoji="1" lang="en-US" altLang="ja-JP" dirty="0" smtClean="0"/>
              <a:t>40-70eV,</a:t>
            </a:r>
            <a:r>
              <a:rPr kumimoji="1" lang="en-US" altLang="ja-JP" baseline="0" dirty="0" smtClean="0"/>
              <a:t> </a:t>
            </a:r>
            <a:r>
              <a:rPr kumimoji="1" lang="ja-JP" altLang="en-US" baseline="0" dirty="0" smtClean="0"/>
              <a:t>高温側</a:t>
            </a:r>
            <a:r>
              <a:rPr kumimoji="1" lang="en-US" altLang="ja-JP" baseline="0" dirty="0" smtClean="0"/>
              <a:t>100-160eV</a:t>
            </a:r>
            <a:r>
              <a:rPr kumimoji="1" lang="ja-JP" altLang="en-US" baseline="0" dirty="0" smtClean="0"/>
              <a:t>の二温度黒体輻射モデルでよく再現されるということが分かりました。また、</a:t>
            </a:r>
            <a:r>
              <a:rPr kumimoji="1" lang="en-US" altLang="ja-JP" baseline="0" dirty="0" smtClean="0"/>
              <a:t>J0420</a:t>
            </a:r>
            <a:r>
              <a:rPr kumimoji="1" lang="ja-JP" altLang="en-US" baseline="0" dirty="0" smtClean="0"/>
              <a:t>と</a:t>
            </a:r>
            <a:r>
              <a:rPr kumimoji="1" lang="en-US" altLang="ja-JP" baseline="0" dirty="0" smtClean="0"/>
              <a:t>RBS1774</a:t>
            </a:r>
            <a:r>
              <a:rPr kumimoji="1" lang="ja-JP" altLang="en-US" baseline="0" dirty="0" smtClean="0"/>
              <a:t>の二天体については、</a:t>
            </a:r>
            <a:r>
              <a:rPr kumimoji="1" lang="en-US" altLang="ja-JP" baseline="0" dirty="0" smtClean="0"/>
              <a:t>1</a:t>
            </a:r>
            <a:r>
              <a:rPr kumimoji="1" lang="ja-JP" altLang="en-US" baseline="0" dirty="0" smtClean="0"/>
              <a:t>温度黒体輻射と</a:t>
            </a:r>
            <a:r>
              <a:rPr kumimoji="1" lang="en-US" altLang="ja-JP" baseline="0" dirty="0" smtClean="0"/>
              <a:t>Γ</a:t>
            </a:r>
            <a:r>
              <a:rPr kumimoji="1" lang="ja-JP" altLang="en-US" baseline="0" dirty="0" smtClean="0"/>
              <a:t>が</a:t>
            </a:r>
            <a:r>
              <a:rPr kumimoji="1" lang="en-US" altLang="ja-JP" baseline="0" dirty="0" smtClean="0"/>
              <a:t>4</a:t>
            </a:r>
            <a:r>
              <a:rPr kumimoji="1" lang="ja-JP" altLang="en-US" baseline="0" dirty="0" smtClean="0"/>
              <a:t>以下の冪関数テールでも再現できました。</a:t>
            </a:r>
            <a:endParaRPr kumimoji="1" lang="en-GB" dirty="0"/>
          </a:p>
        </p:txBody>
      </p:sp>
      <p:sp>
        <p:nvSpPr>
          <p:cNvPr id="4" name="スライド番号プレースホルダー 3"/>
          <p:cNvSpPr>
            <a:spLocks noGrp="1"/>
          </p:cNvSpPr>
          <p:nvPr>
            <p:ph type="sldNum" sz="quarter" idx="10"/>
          </p:nvPr>
        </p:nvSpPr>
        <p:spPr/>
        <p:txBody>
          <a:bodyPr/>
          <a:lstStyle/>
          <a:p>
            <a:fld id="{7DB205A4-85D1-4584-9911-D5CEE05192C2}" type="slidenum">
              <a:rPr kumimoji="1" lang="ja-JP" altLang="en-US" smtClean="0"/>
              <a:t>6</a:t>
            </a:fld>
            <a:endParaRPr kumimoji="1" lang="ja-JP" altLang="en-US"/>
          </a:p>
        </p:txBody>
      </p:sp>
    </p:spTree>
    <p:extLst>
      <p:ext uri="{BB962C8B-B14F-4D97-AF65-F5344CB8AC3E}">
        <p14:creationId xmlns:p14="http://schemas.microsoft.com/office/powerpoint/2010/main" val="1622404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以上の結果から、現時点で</a:t>
            </a:r>
            <a:r>
              <a:rPr kumimoji="1" lang="en-US" altLang="ja-JP" dirty="0" err="1" smtClean="0"/>
              <a:t>keV</a:t>
            </a:r>
            <a:r>
              <a:rPr kumimoji="1" lang="ja-JP" altLang="en-US" dirty="0" smtClean="0"/>
              <a:t>超過成分が熱的であるか非熱的であるかは直ちには判断できませんが、これが非熱的成分ならば逆コンプトン散乱ではないかと思われ、また熱的放射しかないと思われていた</a:t>
            </a:r>
            <a:r>
              <a:rPr kumimoji="1" lang="en-US" altLang="ja-JP" dirty="0" smtClean="0"/>
              <a:t>XDINS</a:t>
            </a:r>
            <a:r>
              <a:rPr kumimoji="1" lang="ja-JP" altLang="en-US" dirty="0" smtClean="0"/>
              <a:t>からの非熱的放射の発見となります。これが熱的放射ならば、黒体放射のパラメータから高温側の放射半径は低温側の</a:t>
            </a:r>
            <a:r>
              <a:rPr kumimoji="1" lang="en-US" altLang="ja-JP" dirty="0" smtClean="0"/>
              <a:t>1/100</a:t>
            </a:r>
            <a:r>
              <a:rPr kumimoji="1" lang="ja-JP" altLang="en-US" dirty="0" smtClean="0"/>
              <a:t>以下であり、極めて局所的な現象となります。これは磁極付近のホットスポットであることを示唆していて、もしそうならば</a:t>
            </a:r>
            <a:r>
              <a:rPr kumimoji="1" lang="en-US" altLang="ja-JP" dirty="0" smtClean="0"/>
              <a:t>XDINS</a:t>
            </a:r>
            <a:r>
              <a:rPr kumimoji="1" lang="ja-JP" altLang="en-US" dirty="0" smtClean="0"/>
              <a:t>の質量と半径を同時に測定出来る可能性があります。</a:t>
            </a:r>
            <a:endParaRPr kumimoji="1" lang="en-GB" dirty="0"/>
          </a:p>
        </p:txBody>
      </p:sp>
      <p:sp>
        <p:nvSpPr>
          <p:cNvPr id="4" name="スライド番号プレースホルダー 3"/>
          <p:cNvSpPr>
            <a:spLocks noGrp="1"/>
          </p:cNvSpPr>
          <p:nvPr>
            <p:ph type="sldNum" sz="quarter" idx="10"/>
          </p:nvPr>
        </p:nvSpPr>
        <p:spPr/>
        <p:txBody>
          <a:bodyPr/>
          <a:lstStyle/>
          <a:p>
            <a:fld id="{7DB205A4-85D1-4584-9911-D5CEE05192C2}" type="slidenum">
              <a:rPr kumimoji="1" lang="ja-JP" altLang="en-US" smtClean="0"/>
              <a:t>7</a:t>
            </a:fld>
            <a:endParaRPr kumimoji="1" lang="ja-JP" altLang="en-US"/>
          </a:p>
        </p:txBody>
      </p:sp>
    </p:spTree>
    <p:extLst>
      <p:ext uri="{BB962C8B-B14F-4D97-AF65-F5344CB8AC3E}">
        <p14:creationId xmlns:p14="http://schemas.microsoft.com/office/powerpoint/2010/main" val="2363964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その方法についてご説明します。まず半径については、</a:t>
            </a:r>
            <a:r>
              <a:rPr kumimoji="1" lang="en-US" altLang="ja-JP" dirty="0" smtClean="0"/>
              <a:t>XDINS</a:t>
            </a:r>
            <a:r>
              <a:rPr kumimoji="1" lang="ja-JP" altLang="en-US" dirty="0" smtClean="0"/>
              <a:t>表面の黒体放射から重力の効果入りの値が求められます。もう一つ</a:t>
            </a:r>
            <a:r>
              <a:rPr kumimoji="1" lang="en-US" altLang="ja-JP" dirty="0" smtClean="0"/>
              <a:t>M/R</a:t>
            </a:r>
            <a:r>
              <a:rPr kumimoji="1" lang="ja-JP" altLang="en-US" dirty="0" smtClean="0"/>
              <a:t>の値が光度曲線から求められます。これは、自転するホットスポットすなわち</a:t>
            </a:r>
            <a:r>
              <a:rPr kumimoji="1" lang="en-US" altLang="ja-JP" dirty="0" err="1" smtClean="0"/>
              <a:t>keV</a:t>
            </a:r>
            <a:r>
              <a:rPr kumimoji="1" lang="ja-JP" altLang="en-US" dirty="0" smtClean="0"/>
              <a:t>超過成分のパルスプロファイルが重力によって変化することを利用して決めることが出来ます。この二つの値から、</a:t>
            </a:r>
            <a:r>
              <a:rPr kumimoji="1" lang="en-US" altLang="ja-JP" dirty="0" smtClean="0"/>
              <a:t>M,R</a:t>
            </a:r>
            <a:r>
              <a:rPr kumimoji="1" lang="ja-JP" altLang="en-US" dirty="0" smtClean="0"/>
              <a:t>を同時に決定することが出来ます。</a:t>
            </a:r>
            <a:endParaRPr kumimoji="1" lang="en-GB" dirty="0"/>
          </a:p>
        </p:txBody>
      </p:sp>
      <p:sp>
        <p:nvSpPr>
          <p:cNvPr id="4" name="スライド番号プレースホルダー 3"/>
          <p:cNvSpPr>
            <a:spLocks noGrp="1"/>
          </p:cNvSpPr>
          <p:nvPr>
            <p:ph type="sldNum" sz="quarter" idx="10"/>
          </p:nvPr>
        </p:nvSpPr>
        <p:spPr/>
        <p:txBody>
          <a:bodyPr/>
          <a:lstStyle/>
          <a:p>
            <a:fld id="{7DB205A4-85D1-4584-9911-D5CEE05192C2}" type="slidenum">
              <a:rPr kumimoji="1" lang="ja-JP" altLang="en-US" smtClean="0"/>
              <a:t>8</a:t>
            </a:fld>
            <a:endParaRPr kumimoji="1" lang="ja-JP" altLang="en-US"/>
          </a:p>
        </p:txBody>
      </p:sp>
    </p:spTree>
    <p:extLst>
      <p:ext uri="{BB962C8B-B14F-4D97-AF65-F5344CB8AC3E}">
        <p14:creationId xmlns:p14="http://schemas.microsoft.com/office/powerpoint/2010/main" val="40127931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しかし、残念ながら、現在利用可能なデータだけでは</a:t>
            </a:r>
            <a:r>
              <a:rPr kumimoji="1" lang="en-US" altLang="ja-JP" dirty="0" err="1" smtClean="0"/>
              <a:t>keV</a:t>
            </a:r>
            <a:r>
              <a:rPr kumimoji="1" lang="ja-JP" altLang="en-US" dirty="0" smtClean="0"/>
              <a:t>超過成分の誤差が大きく、</a:t>
            </a:r>
            <a:r>
              <a:rPr kumimoji="1" lang="en-US" altLang="ja-JP" dirty="0" smtClean="0"/>
              <a:t>M,R</a:t>
            </a:r>
            <a:r>
              <a:rPr kumimoji="1" lang="ja-JP" altLang="en-US" dirty="0" smtClean="0"/>
              <a:t>を制限することは出来ませんでした。この先としましては、</a:t>
            </a:r>
            <a:r>
              <a:rPr kumimoji="1" lang="en-US" altLang="ja-JP" dirty="0" smtClean="0"/>
              <a:t>7</a:t>
            </a:r>
            <a:r>
              <a:rPr kumimoji="1" lang="ja-JP" altLang="en-US" dirty="0" smtClean="0"/>
              <a:t>月に</a:t>
            </a:r>
            <a:r>
              <a:rPr kumimoji="1" lang="en-US" altLang="ja-JP" dirty="0" smtClean="0"/>
              <a:t>ISS</a:t>
            </a:r>
            <a:r>
              <a:rPr kumimoji="1" lang="ja-JP" altLang="en-US" dirty="0" smtClean="0"/>
              <a:t>に搭載された</a:t>
            </a:r>
            <a:r>
              <a:rPr kumimoji="1" lang="en-US" altLang="ja-JP" dirty="0" smtClean="0"/>
              <a:t>NICER</a:t>
            </a:r>
            <a:r>
              <a:rPr kumimoji="1" lang="ja-JP" altLang="en-US" dirty="0" smtClean="0"/>
              <a:t>による観測を提案し、より統計の良いデータを得てこの方法を適用したいと考えています。</a:t>
            </a:r>
            <a:endParaRPr kumimoji="1" lang="en-GB" dirty="0"/>
          </a:p>
        </p:txBody>
      </p:sp>
      <p:sp>
        <p:nvSpPr>
          <p:cNvPr id="4" name="スライド番号プレースホルダー 3"/>
          <p:cNvSpPr>
            <a:spLocks noGrp="1"/>
          </p:cNvSpPr>
          <p:nvPr>
            <p:ph type="sldNum" sz="quarter" idx="10"/>
          </p:nvPr>
        </p:nvSpPr>
        <p:spPr/>
        <p:txBody>
          <a:bodyPr/>
          <a:lstStyle/>
          <a:p>
            <a:fld id="{7DB205A4-85D1-4584-9911-D5CEE05192C2}" type="slidenum">
              <a:rPr kumimoji="1" lang="ja-JP" altLang="en-US" smtClean="0"/>
              <a:t>9</a:t>
            </a:fld>
            <a:endParaRPr kumimoji="1" lang="ja-JP" altLang="en-US"/>
          </a:p>
        </p:txBody>
      </p:sp>
    </p:spTree>
    <p:extLst>
      <p:ext uri="{BB962C8B-B14F-4D97-AF65-F5344CB8AC3E}">
        <p14:creationId xmlns:p14="http://schemas.microsoft.com/office/powerpoint/2010/main" val="550854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8792AB19-5A91-4218-B46C-360E3C3F8D30}" type="datetime1">
              <a:rPr kumimoji="1" lang="ja-JP" altLang="en-US" smtClean="0"/>
              <a:t>2017/11/24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F1CF41B-315A-455C-BDFC-86D2CA9BA2E6}" type="slidenum">
              <a:rPr kumimoji="1" lang="ja-JP" altLang="en-US" smtClean="0"/>
              <a:t>‹#›</a:t>
            </a:fld>
            <a:endParaRPr kumimoji="1" lang="ja-JP" altLang="en-US"/>
          </a:p>
        </p:txBody>
      </p:sp>
    </p:spTree>
    <p:extLst>
      <p:ext uri="{BB962C8B-B14F-4D97-AF65-F5344CB8AC3E}">
        <p14:creationId xmlns:p14="http://schemas.microsoft.com/office/powerpoint/2010/main" val="2833316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14FDD25-1707-4DC0-A4BB-70BB5D6BF2E8}" type="datetime1">
              <a:rPr kumimoji="1" lang="ja-JP" altLang="en-US" smtClean="0"/>
              <a:t>2017/11/24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F1CF41B-315A-455C-BDFC-86D2CA9BA2E6}" type="slidenum">
              <a:rPr kumimoji="1" lang="ja-JP" altLang="en-US" smtClean="0"/>
              <a:t>‹#›</a:t>
            </a:fld>
            <a:endParaRPr kumimoji="1" lang="ja-JP" altLang="en-US"/>
          </a:p>
        </p:txBody>
      </p:sp>
    </p:spTree>
    <p:extLst>
      <p:ext uri="{BB962C8B-B14F-4D97-AF65-F5344CB8AC3E}">
        <p14:creationId xmlns:p14="http://schemas.microsoft.com/office/powerpoint/2010/main" val="3987790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2347934-9E4C-40B1-9B95-F86CF910CCE8}" type="datetime1">
              <a:rPr kumimoji="1" lang="ja-JP" altLang="en-US" smtClean="0"/>
              <a:t>2017/11/24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F1CF41B-315A-455C-BDFC-86D2CA9BA2E6}" type="slidenum">
              <a:rPr kumimoji="1" lang="ja-JP" altLang="en-US" smtClean="0"/>
              <a:t>‹#›</a:t>
            </a:fld>
            <a:endParaRPr kumimoji="1" lang="ja-JP" altLang="en-US"/>
          </a:p>
        </p:txBody>
      </p:sp>
    </p:spTree>
    <p:extLst>
      <p:ext uri="{BB962C8B-B14F-4D97-AF65-F5344CB8AC3E}">
        <p14:creationId xmlns:p14="http://schemas.microsoft.com/office/powerpoint/2010/main" val="6056484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5656"/>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9"/>
            <a:ext cx="6858000" cy="1655762"/>
          </a:xfrm>
        </p:spPr>
        <p:txBody>
          <a:bodyPr/>
          <a:lstStyle>
            <a:lvl1pPr marL="0" indent="0" algn="ctr">
              <a:buNone/>
              <a:defRPr sz="2263"/>
            </a:lvl1pPr>
            <a:lvl2pPr marL="430997" indent="0" algn="ctr">
              <a:buNone/>
              <a:defRPr sz="1886"/>
            </a:lvl2pPr>
            <a:lvl3pPr marL="861993" indent="0" algn="ctr">
              <a:buNone/>
              <a:defRPr sz="1697"/>
            </a:lvl3pPr>
            <a:lvl4pPr marL="1292990" indent="0" algn="ctr">
              <a:buNone/>
              <a:defRPr sz="1509"/>
            </a:lvl4pPr>
            <a:lvl5pPr marL="1723986" indent="0" algn="ctr">
              <a:buNone/>
              <a:defRPr sz="1509"/>
            </a:lvl5pPr>
            <a:lvl6pPr marL="2154983" indent="0" algn="ctr">
              <a:buNone/>
              <a:defRPr sz="1509"/>
            </a:lvl6pPr>
            <a:lvl7pPr marL="2585979" indent="0" algn="ctr">
              <a:buNone/>
              <a:defRPr sz="1509"/>
            </a:lvl7pPr>
            <a:lvl8pPr marL="3016975" indent="0" algn="ctr">
              <a:buNone/>
              <a:defRPr sz="1509"/>
            </a:lvl8pPr>
            <a:lvl9pPr marL="3447971" indent="0" algn="ctr">
              <a:buNone/>
              <a:defRPr sz="1509"/>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192087C8-D4A4-4963-8910-501F36779C2B}" type="datetimeFigureOut">
              <a:rPr lang="en-GB" smtClean="0">
                <a:solidFill>
                  <a:prstClr val="black">
                    <a:tint val="75000"/>
                  </a:prstClr>
                </a:solidFill>
              </a:rPr>
              <a:pPr/>
              <a:t>24/11/2017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9A41985-0020-405F-87AD-9F08859F0C8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887474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92087C8-D4A4-4963-8910-501F36779C2B}" type="datetimeFigureOut">
              <a:rPr lang="en-GB" smtClean="0">
                <a:solidFill>
                  <a:prstClr val="black">
                    <a:tint val="75000"/>
                  </a:prstClr>
                </a:solidFill>
              </a:rPr>
              <a:pPr/>
              <a:t>24/11/2017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9A41985-0020-405F-87AD-9F08859F0C8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422174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5656"/>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5"/>
            <a:ext cx="7886700" cy="1500187"/>
          </a:xfrm>
        </p:spPr>
        <p:txBody>
          <a:bodyPr/>
          <a:lstStyle>
            <a:lvl1pPr marL="0" indent="0">
              <a:buNone/>
              <a:defRPr sz="2263">
                <a:solidFill>
                  <a:schemeClr val="tx1"/>
                </a:solidFill>
              </a:defRPr>
            </a:lvl1pPr>
            <a:lvl2pPr marL="430997" indent="0">
              <a:buNone/>
              <a:defRPr sz="1886">
                <a:solidFill>
                  <a:schemeClr val="tx1">
                    <a:tint val="75000"/>
                  </a:schemeClr>
                </a:solidFill>
              </a:defRPr>
            </a:lvl2pPr>
            <a:lvl3pPr marL="861993" indent="0">
              <a:buNone/>
              <a:defRPr sz="1697">
                <a:solidFill>
                  <a:schemeClr val="tx1">
                    <a:tint val="75000"/>
                  </a:schemeClr>
                </a:solidFill>
              </a:defRPr>
            </a:lvl3pPr>
            <a:lvl4pPr marL="1292990" indent="0">
              <a:buNone/>
              <a:defRPr sz="1509">
                <a:solidFill>
                  <a:schemeClr val="tx1">
                    <a:tint val="75000"/>
                  </a:schemeClr>
                </a:solidFill>
              </a:defRPr>
            </a:lvl4pPr>
            <a:lvl5pPr marL="1723986" indent="0">
              <a:buNone/>
              <a:defRPr sz="1509">
                <a:solidFill>
                  <a:schemeClr val="tx1">
                    <a:tint val="75000"/>
                  </a:schemeClr>
                </a:solidFill>
              </a:defRPr>
            </a:lvl5pPr>
            <a:lvl6pPr marL="2154983" indent="0">
              <a:buNone/>
              <a:defRPr sz="1509">
                <a:solidFill>
                  <a:schemeClr val="tx1">
                    <a:tint val="75000"/>
                  </a:schemeClr>
                </a:solidFill>
              </a:defRPr>
            </a:lvl6pPr>
            <a:lvl7pPr marL="2585979" indent="0">
              <a:buNone/>
              <a:defRPr sz="1509">
                <a:solidFill>
                  <a:schemeClr val="tx1">
                    <a:tint val="75000"/>
                  </a:schemeClr>
                </a:solidFill>
              </a:defRPr>
            </a:lvl7pPr>
            <a:lvl8pPr marL="3016975" indent="0">
              <a:buNone/>
              <a:defRPr sz="1509">
                <a:solidFill>
                  <a:schemeClr val="tx1">
                    <a:tint val="75000"/>
                  </a:schemeClr>
                </a:solidFill>
              </a:defRPr>
            </a:lvl8pPr>
            <a:lvl9pPr marL="3447971" indent="0">
              <a:buNone/>
              <a:defRPr sz="1509">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192087C8-D4A4-4963-8910-501F36779C2B}" type="datetimeFigureOut">
              <a:rPr lang="en-GB" smtClean="0">
                <a:solidFill>
                  <a:prstClr val="black">
                    <a:tint val="75000"/>
                  </a:prstClr>
                </a:solidFill>
              </a:rPr>
              <a:pPr/>
              <a:t>24/11/2017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9A41985-0020-405F-87AD-9F08859F0C8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5877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1"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192087C8-D4A4-4963-8910-501F36779C2B}" type="datetimeFigureOut">
              <a:rPr lang="en-GB" smtClean="0">
                <a:solidFill>
                  <a:prstClr val="black">
                    <a:tint val="75000"/>
                  </a:prstClr>
                </a:solidFill>
              </a:rPr>
              <a:pPr/>
              <a:t>24/11/2017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9A41985-0020-405F-87AD-9F08859F0C8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07349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2"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263" b="1"/>
            </a:lvl1pPr>
            <a:lvl2pPr marL="430997" indent="0">
              <a:buNone/>
              <a:defRPr sz="1886" b="1"/>
            </a:lvl2pPr>
            <a:lvl3pPr marL="861993" indent="0">
              <a:buNone/>
              <a:defRPr sz="1697" b="1"/>
            </a:lvl3pPr>
            <a:lvl4pPr marL="1292990" indent="0">
              <a:buNone/>
              <a:defRPr sz="1509" b="1"/>
            </a:lvl4pPr>
            <a:lvl5pPr marL="1723986" indent="0">
              <a:buNone/>
              <a:defRPr sz="1509" b="1"/>
            </a:lvl5pPr>
            <a:lvl6pPr marL="2154983" indent="0">
              <a:buNone/>
              <a:defRPr sz="1509" b="1"/>
            </a:lvl6pPr>
            <a:lvl7pPr marL="2585979" indent="0">
              <a:buNone/>
              <a:defRPr sz="1509" b="1"/>
            </a:lvl7pPr>
            <a:lvl8pPr marL="3016975" indent="0">
              <a:buNone/>
              <a:defRPr sz="1509" b="1"/>
            </a:lvl8pPr>
            <a:lvl9pPr marL="3447971" indent="0">
              <a:buNone/>
              <a:defRPr sz="1509"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263" b="1"/>
            </a:lvl1pPr>
            <a:lvl2pPr marL="430997" indent="0">
              <a:buNone/>
              <a:defRPr sz="1886" b="1"/>
            </a:lvl2pPr>
            <a:lvl3pPr marL="861993" indent="0">
              <a:buNone/>
              <a:defRPr sz="1697" b="1"/>
            </a:lvl3pPr>
            <a:lvl4pPr marL="1292990" indent="0">
              <a:buNone/>
              <a:defRPr sz="1509" b="1"/>
            </a:lvl4pPr>
            <a:lvl5pPr marL="1723986" indent="0">
              <a:buNone/>
              <a:defRPr sz="1509" b="1"/>
            </a:lvl5pPr>
            <a:lvl6pPr marL="2154983" indent="0">
              <a:buNone/>
              <a:defRPr sz="1509" b="1"/>
            </a:lvl6pPr>
            <a:lvl7pPr marL="2585979" indent="0">
              <a:buNone/>
              <a:defRPr sz="1509" b="1"/>
            </a:lvl7pPr>
            <a:lvl8pPr marL="3016975" indent="0">
              <a:buNone/>
              <a:defRPr sz="1509" b="1"/>
            </a:lvl8pPr>
            <a:lvl9pPr marL="3447971" indent="0">
              <a:buNone/>
              <a:defRPr sz="1509"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1"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192087C8-D4A4-4963-8910-501F36779C2B}" type="datetimeFigureOut">
              <a:rPr lang="en-GB" smtClean="0">
                <a:solidFill>
                  <a:prstClr val="black">
                    <a:tint val="75000"/>
                  </a:prstClr>
                </a:solidFill>
              </a:rPr>
              <a:pPr/>
              <a:t>24/11/2017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09A41985-0020-405F-87AD-9F08859F0C8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300445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192087C8-D4A4-4963-8910-501F36779C2B}" type="datetimeFigureOut">
              <a:rPr lang="en-GB" smtClean="0">
                <a:solidFill>
                  <a:prstClr val="black">
                    <a:tint val="75000"/>
                  </a:prstClr>
                </a:solidFill>
              </a:rPr>
              <a:pPr/>
              <a:t>24/11/2017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09A41985-0020-405F-87AD-9F08859F0C8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41175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2087C8-D4A4-4963-8910-501F36779C2B}" type="datetimeFigureOut">
              <a:rPr lang="en-GB" smtClean="0">
                <a:solidFill>
                  <a:prstClr val="black">
                    <a:tint val="75000"/>
                  </a:prstClr>
                </a:solidFill>
              </a:rPr>
              <a:pPr/>
              <a:t>24/11/2017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09A41985-0020-405F-87AD-9F08859F0C8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089541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016"/>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7"/>
            <a:ext cx="4629150" cy="4873625"/>
          </a:xfrm>
        </p:spPr>
        <p:txBody>
          <a:bodyPr/>
          <a:lstStyle>
            <a:lvl1pPr>
              <a:defRPr sz="3016"/>
            </a:lvl1pPr>
            <a:lvl2pPr>
              <a:defRPr sz="2639"/>
            </a:lvl2pPr>
            <a:lvl3pPr>
              <a:defRPr sz="2263"/>
            </a:lvl3pPr>
            <a:lvl4pPr>
              <a:defRPr sz="1886"/>
            </a:lvl4pPr>
            <a:lvl5pPr>
              <a:defRPr sz="1886"/>
            </a:lvl5pPr>
            <a:lvl6pPr>
              <a:defRPr sz="1886"/>
            </a:lvl6pPr>
            <a:lvl7pPr>
              <a:defRPr sz="1886"/>
            </a:lvl7pPr>
            <a:lvl8pPr>
              <a:defRPr sz="1886"/>
            </a:lvl8pPr>
            <a:lvl9pPr>
              <a:defRPr sz="1886"/>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509"/>
            </a:lvl1pPr>
            <a:lvl2pPr marL="430997" indent="0">
              <a:buNone/>
              <a:defRPr sz="1320"/>
            </a:lvl2pPr>
            <a:lvl3pPr marL="861993" indent="0">
              <a:buNone/>
              <a:defRPr sz="1131"/>
            </a:lvl3pPr>
            <a:lvl4pPr marL="1292990" indent="0">
              <a:buNone/>
              <a:defRPr sz="942"/>
            </a:lvl4pPr>
            <a:lvl5pPr marL="1723986" indent="0">
              <a:buNone/>
              <a:defRPr sz="942"/>
            </a:lvl5pPr>
            <a:lvl6pPr marL="2154983" indent="0">
              <a:buNone/>
              <a:defRPr sz="942"/>
            </a:lvl6pPr>
            <a:lvl7pPr marL="2585979" indent="0">
              <a:buNone/>
              <a:defRPr sz="942"/>
            </a:lvl7pPr>
            <a:lvl8pPr marL="3016975" indent="0">
              <a:buNone/>
              <a:defRPr sz="942"/>
            </a:lvl8pPr>
            <a:lvl9pPr marL="3447971" indent="0">
              <a:buNone/>
              <a:defRPr sz="942"/>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192087C8-D4A4-4963-8910-501F36779C2B}" type="datetimeFigureOut">
              <a:rPr lang="en-GB" smtClean="0">
                <a:solidFill>
                  <a:prstClr val="black">
                    <a:tint val="75000"/>
                  </a:prstClr>
                </a:solidFill>
              </a:rPr>
              <a:pPr/>
              <a:t>24/11/2017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9A41985-0020-405F-87AD-9F08859F0C8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74101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DCE77EC-B9CF-42DB-8914-D27DD01ABD08}" type="datetime1">
              <a:rPr kumimoji="1" lang="ja-JP" altLang="en-US" smtClean="0"/>
              <a:t>2017/11/24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F1CF41B-315A-455C-BDFC-86D2CA9BA2E6}" type="slidenum">
              <a:rPr kumimoji="1" lang="ja-JP" altLang="en-US" smtClean="0"/>
              <a:t>‹#›</a:t>
            </a:fld>
            <a:endParaRPr kumimoji="1" lang="ja-JP" altLang="en-US"/>
          </a:p>
        </p:txBody>
      </p:sp>
    </p:spTree>
    <p:extLst>
      <p:ext uri="{BB962C8B-B14F-4D97-AF65-F5344CB8AC3E}">
        <p14:creationId xmlns:p14="http://schemas.microsoft.com/office/powerpoint/2010/main" val="18770865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016"/>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7"/>
            <a:ext cx="4629150" cy="4873625"/>
          </a:xfrm>
        </p:spPr>
        <p:txBody>
          <a:bodyPr anchor="t"/>
          <a:lstStyle>
            <a:lvl1pPr marL="0" indent="0">
              <a:buNone/>
              <a:defRPr sz="3016"/>
            </a:lvl1pPr>
            <a:lvl2pPr marL="430997" indent="0">
              <a:buNone/>
              <a:defRPr sz="2639"/>
            </a:lvl2pPr>
            <a:lvl3pPr marL="861993" indent="0">
              <a:buNone/>
              <a:defRPr sz="2263"/>
            </a:lvl3pPr>
            <a:lvl4pPr marL="1292990" indent="0">
              <a:buNone/>
              <a:defRPr sz="1886"/>
            </a:lvl4pPr>
            <a:lvl5pPr marL="1723986" indent="0">
              <a:buNone/>
              <a:defRPr sz="1886"/>
            </a:lvl5pPr>
            <a:lvl6pPr marL="2154983" indent="0">
              <a:buNone/>
              <a:defRPr sz="1886"/>
            </a:lvl6pPr>
            <a:lvl7pPr marL="2585979" indent="0">
              <a:buNone/>
              <a:defRPr sz="1886"/>
            </a:lvl7pPr>
            <a:lvl8pPr marL="3016975" indent="0">
              <a:buNone/>
              <a:defRPr sz="1886"/>
            </a:lvl8pPr>
            <a:lvl9pPr marL="3447971" indent="0">
              <a:buNone/>
              <a:defRPr sz="1886"/>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509"/>
            </a:lvl1pPr>
            <a:lvl2pPr marL="430997" indent="0">
              <a:buNone/>
              <a:defRPr sz="1320"/>
            </a:lvl2pPr>
            <a:lvl3pPr marL="861993" indent="0">
              <a:buNone/>
              <a:defRPr sz="1131"/>
            </a:lvl3pPr>
            <a:lvl4pPr marL="1292990" indent="0">
              <a:buNone/>
              <a:defRPr sz="942"/>
            </a:lvl4pPr>
            <a:lvl5pPr marL="1723986" indent="0">
              <a:buNone/>
              <a:defRPr sz="942"/>
            </a:lvl5pPr>
            <a:lvl6pPr marL="2154983" indent="0">
              <a:buNone/>
              <a:defRPr sz="942"/>
            </a:lvl6pPr>
            <a:lvl7pPr marL="2585979" indent="0">
              <a:buNone/>
              <a:defRPr sz="942"/>
            </a:lvl7pPr>
            <a:lvl8pPr marL="3016975" indent="0">
              <a:buNone/>
              <a:defRPr sz="942"/>
            </a:lvl8pPr>
            <a:lvl9pPr marL="3447971" indent="0">
              <a:buNone/>
              <a:defRPr sz="942"/>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192087C8-D4A4-4963-8910-501F36779C2B}" type="datetimeFigureOut">
              <a:rPr lang="en-GB" smtClean="0">
                <a:solidFill>
                  <a:prstClr val="black">
                    <a:tint val="75000"/>
                  </a:prstClr>
                </a:solidFill>
              </a:rPr>
              <a:pPr/>
              <a:t>24/11/2017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9A41985-0020-405F-87AD-9F08859F0C8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816908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92087C8-D4A4-4963-8910-501F36779C2B}" type="datetimeFigureOut">
              <a:rPr lang="en-GB" smtClean="0">
                <a:solidFill>
                  <a:prstClr val="black">
                    <a:tint val="75000"/>
                  </a:prstClr>
                </a:solidFill>
              </a:rPr>
              <a:pPr/>
              <a:t>24/11/2017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9A41985-0020-405F-87AD-9F08859F0C8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247475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6"/>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1" y="365126"/>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92087C8-D4A4-4963-8910-501F36779C2B}" type="datetimeFigureOut">
              <a:rPr lang="en-GB" smtClean="0">
                <a:solidFill>
                  <a:prstClr val="black">
                    <a:tint val="75000"/>
                  </a:prstClr>
                </a:solidFill>
              </a:rPr>
              <a:pPr/>
              <a:t>24/11/2017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9A41985-0020-405F-87AD-9F08859F0C8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47880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E7CE58B4-AAC6-4F0B-891F-4E6CBAD606D1}" type="datetime1">
              <a:rPr kumimoji="1" lang="ja-JP" altLang="en-US" smtClean="0"/>
              <a:t>2017/11/24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F1CF41B-315A-455C-BDFC-86D2CA9BA2E6}" type="slidenum">
              <a:rPr kumimoji="1" lang="ja-JP" altLang="en-US" smtClean="0"/>
              <a:t>‹#›</a:t>
            </a:fld>
            <a:endParaRPr kumimoji="1" lang="ja-JP" altLang="en-US"/>
          </a:p>
        </p:txBody>
      </p:sp>
    </p:spTree>
    <p:extLst>
      <p:ext uri="{BB962C8B-B14F-4D97-AF65-F5344CB8AC3E}">
        <p14:creationId xmlns:p14="http://schemas.microsoft.com/office/powerpoint/2010/main" val="2553356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95C5A100-8ECF-40E5-88AE-0FC3E2923D2A}" type="datetime1">
              <a:rPr kumimoji="1" lang="ja-JP" altLang="en-US" smtClean="0"/>
              <a:t>2017/11/24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F1CF41B-315A-455C-BDFC-86D2CA9BA2E6}" type="slidenum">
              <a:rPr kumimoji="1" lang="ja-JP" altLang="en-US" smtClean="0"/>
              <a:t>‹#›</a:t>
            </a:fld>
            <a:endParaRPr kumimoji="1" lang="ja-JP" altLang="en-US"/>
          </a:p>
        </p:txBody>
      </p:sp>
    </p:spTree>
    <p:extLst>
      <p:ext uri="{BB962C8B-B14F-4D97-AF65-F5344CB8AC3E}">
        <p14:creationId xmlns:p14="http://schemas.microsoft.com/office/powerpoint/2010/main" val="1184615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5691189D-B47D-49C4-965E-4668B4A723A4}" type="datetime1">
              <a:rPr kumimoji="1" lang="ja-JP" altLang="en-US" smtClean="0"/>
              <a:t>2017/11/24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F1CF41B-315A-455C-BDFC-86D2CA9BA2E6}" type="slidenum">
              <a:rPr kumimoji="1" lang="ja-JP" altLang="en-US" smtClean="0"/>
              <a:t>‹#›</a:t>
            </a:fld>
            <a:endParaRPr kumimoji="1" lang="ja-JP" altLang="en-US"/>
          </a:p>
        </p:txBody>
      </p:sp>
    </p:spTree>
    <p:extLst>
      <p:ext uri="{BB962C8B-B14F-4D97-AF65-F5344CB8AC3E}">
        <p14:creationId xmlns:p14="http://schemas.microsoft.com/office/powerpoint/2010/main" val="4056320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4CA21528-B503-4978-A9FB-E72591186D4B}" type="datetime1">
              <a:rPr kumimoji="1" lang="ja-JP" altLang="en-US" smtClean="0"/>
              <a:t>2017/11/24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F1CF41B-315A-455C-BDFC-86D2CA9BA2E6}" type="slidenum">
              <a:rPr kumimoji="1" lang="ja-JP" altLang="en-US" smtClean="0"/>
              <a:t>‹#›</a:t>
            </a:fld>
            <a:endParaRPr kumimoji="1" lang="ja-JP" altLang="en-US"/>
          </a:p>
        </p:txBody>
      </p:sp>
    </p:spTree>
    <p:extLst>
      <p:ext uri="{BB962C8B-B14F-4D97-AF65-F5344CB8AC3E}">
        <p14:creationId xmlns:p14="http://schemas.microsoft.com/office/powerpoint/2010/main" val="1017934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628D587-6F8A-4E20-AE6A-A9BA516E7098}" type="datetime1">
              <a:rPr kumimoji="1" lang="ja-JP" altLang="en-US" smtClean="0"/>
              <a:t>2017/11/24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F1CF41B-315A-455C-BDFC-86D2CA9BA2E6}" type="slidenum">
              <a:rPr kumimoji="1" lang="ja-JP" altLang="en-US" smtClean="0"/>
              <a:t>‹#›</a:t>
            </a:fld>
            <a:endParaRPr kumimoji="1" lang="ja-JP" altLang="en-US"/>
          </a:p>
        </p:txBody>
      </p:sp>
    </p:spTree>
    <p:extLst>
      <p:ext uri="{BB962C8B-B14F-4D97-AF65-F5344CB8AC3E}">
        <p14:creationId xmlns:p14="http://schemas.microsoft.com/office/powerpoint/2010/main" val="2892971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5943084-C17E-4F64-9D8B-07FA743CDB32}" type="datetime1">
              <a:rPr kumimoji="1" lang="ja-JP" altLang="en-US" smtClean="0"/>
              <a:t>2017/11/24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F1CF41B-315A-455C-BDFC-86D2CA9BA2E6}" type="slidenum">
              <a:rPr kumimoji="1" lang="ja-JP" altLang="en-US" smtClean="0"/>
              <a:t>‹#›</a:t>
            </a:fld>
            <a:endParaRPr kumimoji="1" lang="ja-JP" altLang="en-US"/>
          </a:p>
        </p:txBody>
      </p:sp>
    </p:spTree>
    <p:extLst>
      <p:ext uri="{BB962C8B-B14F-4D97-AF65-F5344CB8AC3E}">
        <p14:creationId xmlns:p14="http://schemas.microsoft.com/office/powerpoint/2010/main" val="810429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2AC348E-6B03-4B32-A139-C902D6A5C26E}" type="datetime1">
              <a:rPr kumimoji="1" lang="ja-JP" altLang="en-US" smtClean="0"/>
              <a:t>2017/11/24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F1CF41B-315A-455C-BDFC-86D2CA9BA2E6}" type="slidenum">
              <a:rPr kumimoji="1" lang="ja-JP" altLang="en-US" smtClean="0"/>
              <a:t>‹#›</a:t>
            </a:fld>
            <a:endParaRPr kumimoji="1" lang="ja-JP" altLang="en-US"/>
          </a:p>
        </p:txBody>
      </p:sp>
    </p:spTree>
    <p:extLst>
      <p:ext uri="{BB962C8B-B14F-4D97-AF65-F5344CB8AC3E}">
        <p14:creationId xmlns:p14="http://schemas.microsoft.com/office/powerpoint/2010/main" val="4080371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2452E3-489A-4AB9-8BF7-B16ACD6281F8}" type="datetime1">
              <a:rPr kumimoji="1" lang="ja-JP" altLang="en-US" smtClean="0"/>
              <a:t>2017/11/24</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1CF41B-315A-455C-BDFC-86D2CA9BA2E6}" type="slidenum">
              <a:rPr kumimoji="1" lang="ja-JP" altLang="en-US" smtClean="0"/>
              <a:t>‹#›</a:t>
            </a:fld>
            <a:endParaRPr kumimoji="1" lang="ja-JP" altLang="en-US"/>
          </a:p>
        </p:txBody>
      </p:sp>
    </p:spTree>
    <p:extLst>
      <p:ext uri="{BB962C8B-B14F-4D97-AF65-F5344CB8AC3E}">
        <p14:creationId xmlns:p14="http://schemas.microsoft.com/office/powerpoint/2010/main" val="2692190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1131">
                <a:solidFill>
                  <a:schemeClr val="tx1">
                    <a:tint val="75000"/>
                  </a:schemeClr>
                </a:solidFill>
              </a:defRPr>
            </a:lvl1pPr>
          </a:lstStyle>
          <a:p>
            <a:pPr defTabSz="891755"/>
            <a:fld id="{192087C8-D4A4-4963-8910-501F36779C2B}" type="datetimeFigureOut">
              <a:rPr lang="en-GB" smtClean="0">
                <a:solidFill>
                  <a:prstClr val="black">
                    <a:tint val="75000"/>
                  </a:prstClr>
                </a:solidFill>
              </a:rPr>
              <a:pPr defTabSz="891755"/>
              <a:t>24/11/2017</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1131">
                <a:solidFill>
                  <a:schemeClr val="tx1">
                    <a:tint val="75000"/>
                  </a:schemeClr>
                </a:solidFill>
              </a:defRPr>
            </a:lvl1pPr>
          </a:lstStyle>
          <a:p>
            <a:pPr defTabSz="891755"/>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1131">
                <a:solidFill>
                  <a:schemeClr val="tx1">
                    <a:tint val="75000"/>
                  </a:schemeClr>
                </a:solidFill>
              </a:defRPr>
            </a:lvl1pPr>
          </a:lstStyle>
          <a:p>
            <a:pPr defTabSz="891755"/>
            <a:fld id="{09A41985-0020-405F-87AD-9F08859F0C8D}" type="slidenum">
              <a:rPr lang="en-GB" smtClean="0">
                <a:solidFill>
                  <a:prstClr val="black">
                    <a:tint val="75000"/>
                  </a:prstClr>
                </a:solidFill>
              </a:rPr>
              <a:pPr defTabSz="891755"/>
              <a:t>‹#›</a:t>
            </a:fld>
            <a:endParaRPr lang="en-GB">
              <a:solidFill>
                <a:prstClr val="black">
                  <a:tint val="75000"/>
                </a:prstClr>
              </a:solidFill>
            </a:endParaRPr>
          </a:p>
        </p:txBody>
      </p:sp>
    </p:spTree>
    <p:extLst>
      <p:ext uri="{BB962C8B-B14F-4D97-AF65-F5344CB8AC3E}">
        <p14:creationId xmlns:p14="http://schemas.microsoft.com/office/powerpoint/2010/main" val="5454314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861993" rtl="0" eaLnBrk="1" latinLnBrk="0" hangingPunct="1">
        <a:lnSpc>
          <a:spcPct val="90000"/>
        </a:lnSpc>
        <a:spcBef>
          <a:spcPct val="0"/>
        </a:spcBef>
        <a:buNone/>
        <a:defRPr sz="4148" kern="1200">
          <a:solidFill>
            <a:schemeClr val="tx1"/>
          </a:solidFill>
          <a:latin typeface="+mj-lt"/>
          <a:ea typeface="+mj-ea"/>
          <a:cs typeface="+mj-cs"/>
        </a:defRPr>
      </a:lvl1pPr>
    </p:titleStyle>
    <p:bodyStyle>
      <a:lvl1pPr marL="215498" indent="-215498" algn="l" defTabSz="861993" rtl="0" eaLnBrk="1" latinLnBrk="0" hangingPunct="1">
        <a:lnSpc>
          <a:spcPct val="90000"/>
        </a:lnSpc>
        <a:spcBef>
          <a:spcPts val="942"/>
        </a:spcBef>
        <a:buFont typeface="Arial" panose="020B0604020202020204" pitchFamily="34" charset="0"/>
        <a:buChar char="•"/>
        <a:defRPr sz="2639" kern="1200">
          <a:solidFill>
            <a:schemeClr val="tx1"/>
          </a:solidFill>
          <a:latin typeface="+mn-lt"/>
          <a:ea typeface="+mn-ea"/>
          <a:cs typeface="+mn-cs"/>
        </a:defRPr>
      </a:lvl1pPr>
      <a:lvl2pPr marL="646494" indent="-215498" algn="l" defTabSz="861993" rtl="0" eaLnBrk="1" latinLnBrk="0" hangingPunct="1">
        <a:lnSpc>
          <a:spcPct val="90000"/>
        </a:lnSpc>
        <a:spcBef>
          <a:spcPts val="471"/>
        </a:spcBef>
        <a:buFont typeface="Arial" panose="020B0604020202020204" pitchFamily="34" charset="0"/>
        <a:buChar char="•"/>
        <a:defRPr sz="2263" kern="1200">
          <a:solidFill>
            <a:schemeClr val="tx1"/>
          </a:solidFill>
          <a:latin typeface="+mn-lt"/>
          <a:ea typeface="+mn-ea"/>
          <a:cs typeface="+mn-cs"/>
        </a:defRPr>
      </a:lvl2pPr>
      <a:lvl3pPr marL="1077491" indent="-215498" algn="l" defTabSz="861993" rtl="0" eaLnBrk="1" latinLnBrk="0" hangingPunct="1">
        <a:lnSpc>
          <a:spcPct val="90000"/>
        </a:lnSpc>
        <a:spcBef>
          <a:spcPts val="471"/>
        </a:spcBef>
        <a:buFont typeface="Arial" panose="020B0604020202020204" pitchFamily="34" charset="0"/>
        <a:buChar char="•"/>
        <a:defRPr sz="1886" kern="1200">
          <a:solidFill>
            <a:schemeClr val="tx1"/>
          </a:solidFill>
          <a:latin typeface="+mn-lt"/>
          <a:ea typeface="+mn-ea"/>
          <a:cs typeface="+mn-cs"/>
        </a:defRPr>
      </a:lvl3pPr>
      <a:lvl4pPr marL="1508487" indent="-215498" algn="l" defTabSz="861993" rtl="0" eaLnBrk="1" latinLnBrk="0" hangingPunct="1">
        <a:lnSpc>
          <a:spcPct val="90000"/>
        </a:lnSpc>
        <a:spcBef>
          <a:spcPts val="471"/>
        </a:spcBef>
        <a:buFont typeface="Arial" panose="020B0604020202020204" pitchFamily="34" charset="0"/>
        <a:buChar char="•"/>
        <a:defRPr sz="1697" kern="1200">
          <a:solidFill>
            <a:schemeClr val="tx1"/>
          </a:solidFill>
          <a:latin typeface="+mn-lt"/>
          <a:ea typeface="+mn-ea"/>
          <a:cs typeface="+mn-cs"/>
        </a:defRPr>
      </a:lvl4pPr>
      <a:lvl5pPr marL="1939484" indent="-215498" algn="l" defTabSz="861993" rtl="0" eaLnBrk="1" latinLnBrk="0" hangingPunct="1">
        <a:lnSpc>
          <a:spcPct val="90000"/>
        </a:lnSpc>
        <a:spcBef>
          <a:spcPts val="471"/>
        </a:spcBef>
        <a:buFont typeface="Arial" panose="020B0604020202020204" pitchFamily="34" charset="0"/>
        <a:buChar char="•"/>
        <a:defRPr sz="1697" kern="1200">
          <a:solidFill>
            <a:schemeClr val="tx1"/>
          </a:solidFill>
          <a:latin typeface="+mn-lt"/>
          <a:ea typeface="+mn-ea"/>
          <a:cs typeface="+mn-cs"/>
        </a:defRPr>
      </a:lvl5pPr>
      <a:lvl6pPr marL="2370481" indent="-215498" algn="l" defTabSz="861993" rtl="0" eaLnBrk="1" latinLnBrk="0" hangingPunct="1">
        <a:lnSpc>
          <a:spcPct val="90000"/>
        </a:lnSpc>
        <a:spcBef>
          <a:spcPts val="471"/>
        </a:spcBef>
        <a:buFont typeface="Arial" panose="020B0604020202020204" pitchFamily="34" charset="0"/>
        <a:buChar char="•"/>
        <a:defRPr sz="1697" kern="1200">
          <a:solidFill>
            <a:schemeClr val="tx1"/>
          </a:solidFill>
          <a:latin typeface="+mn-lt"/>
          <a:ea typeface="+mn-ea"/>
          <a:cs typeface="+mn-cs"/>
        </a:defRPr>
      </a:lvl6pPr>
      <a:lvl7pPr marL="2801477" indent="-215498" algn="l" defTabSz="861993" rtl="0" eaLnBrk="1" latinLnBrk="0" hangingPunct="1">
        <a:lnSpc>
          <a:spcPct val="90000"/>
        </a:lnSpc>
        <a:spcBef>
          <a:spcPts val="471"/>
        </a:spcBef>
        <a:buFont typeface="Arial" panose="020B0604020202020204" pitchFamily="34" charset="0"/>
        <a:buChar char="•"/>
        <a:defRPr sz="1697" kern="1200">
          <a:solidFill>
            <a:schemeClr val="tx1"/>
          </a:solidFill>
          <a:latin typeface="+mn-lt"/>
          <a:ea typeface="+mn-ea"/>
          <a:cs typeface="+mn-cs"/>
        </a:defRPr>
      </a:lvl7pPr>
      <a:lvl8pPr marL="3232474" indent="-215498" algn="l" defTabSz="861993" rtl="0" eaLnBrk="1" latinLnBrk="0" hangingPunct="1">
        <a:lnSpc>
          <a:spcPct val="90000"/>
        </a:lnSpc>
        <a:spcBef>
          <a:spcPts val="471"/>
        </a:spcBef>
        <a:buFont typeface="Arial" panose="020B0604020202020204" pitchFamily="34" charset="0"/>
        <a:buChar char="•"/>
        <a:defRPr sz="1697" kern="1200">
          <a:solidFill>
            <a:schemeClr val="tx1"/>
          </a:solidFill>
          <a:latin typeface="+mn-lt"/>
          <a:ea typeface="+mn-ea"/>
          <a:cs typeface="+mn-cs"/>
        </a:defRPr>
      </a:lvl8pPr>
      <a:lvl9pPr marL="3663470" indent="-215498" algn="l" defTabSz="861993" rtl="0" eaLnBrk="1" latinLnBrk="0" hangingPunct="1">
        <a:lnSpc>
          <a:spcPct val="90000"/>
        </a:lnSpc>
        <a:spcBef>
          <a:spcPts val="471"/>
        </a:spcBef>
        <a:buFont typeface="Arial" panose="020B0604020202020204" pitchFamily="34" charset="0"/>
        <a:buChar char="•"/>
        <a:defRPr sz="1697" kern="1200">
          <a:solidFill>
            <a:schemeClr val="tx1"/>
          </a:solidFill>
          <a:latin typeface="+mn-lt"/>
          <a:ea typeface="+mn-ea"/>
          <a:cs typeface="+mn-cs"/>
        </a:defRPr>
      </a:lvl9pPr>
    </p:bodyStyle>
    <p:otherStyle>
      <a:defPPr>
        <a:defRPr lang="en-US"/>
      </a:defPPr>
      <a:lvl1pPr marL="0" algn="l" defTabSz="861993" rtl="0" eaLnBrk="1" latinLnBrk="0" hangingPunct="1">
        <a:defRPr sz="1697" kern="1200">
          <a:solidFill>
            <a:schemeClr val="tx1"/>
          </a:solidFill>
          <a:latin typeface="+mn-lt"/>
          <a:ea typeface="+mn-ea"/>
          <a:cs typeface="+mn-cs"/>
        </a:defRPr>
      </a:lvl1pPr>
      <a:lvl2pPr marL="430997" algn="l" defTabSz="861993" rtl="0" eaLnBrk="1" latinLnBrk="0" hangingPunct="1">
        <a:defRPr sz="1697" kern="1200">
          <a:solidFill>
            <a:schemeClr val="tx1"/>
          </a:solidFill>
          <a:latin typeface="+mn-lt"/>
          <a:ea typeface="+mn-ea"/>
          <a:cs typeface="+mn-cs"/>
        </a:defRPr>
      </a:lvl2pPr>
      <a:lvl3pPr marL="861993" algn="l" defTabSz="861993" rtl="0" eaLnBrk="1" latinLnBrk="0" hangingPunct="1">
        <a:defRPr sz="1697" kern="1200">
          <a:solidFill>
            <a:schemeClr val="tx1"/>
          </a:solidFill>
          <a:latin typeface="+mn-lt"/>
          <a:ea typeface="+mn-ea"/>
          <a:cs typeface="+mn-cs"/>
        </a:defRPr>
      </a:lvl3pPr>
      <a:lvl4pPr marL="1292990" algn="l" defTabSz="861993" rtl="0" eaLnBrk="1" latinLnBrk="0" hangingPunct="1">
        <a:defRPr sz="1697" kern="1200">
          <a:solidFill>
            <a:schemeClr val="tx1"/>
          </a:solidFill>
          <a:latin typeface="+mn-lt"/>
          <a:ea typeface="+mn-ea"/>
          <a:cs typeface="+mn-cs"/>
        </a:defRPr>
      </a:lvl4pPr>
      <a:lvl5pPr marL="1723986" algn="l" defTabSz="861993" rtl="0" eaLnBrk="1" latinLnBrk="0" hangingPunct="1">
        <a:defRPr sz="1697" kern="1200">
          <a:solidFill>
            <a:schemeClr val="tx1"/>
          </a:solidFill>
          <a:latin typeface="+mn-lt"/>
          <a:ea typeface="+mn-ea"/>
          <a:cs typeface="+mn-cs"/>
        </a:defRPr>
      </a:lvl5pPr>
      <a:lvl6pPr marL="2154983" algn="l" defTabSz="861993" rtl="0" eaLnBrk="1" latinLnBrk="0" hangingPunct="1">
        <a:defRPr sz="1697" kern="1200">
          <a:solidFill>
            <a:schemeClr val="tx1"/>
          </a:solidFill>
          <a:latin typeface="+mn-lt"/>
          <a:ea typeface="+mn-ea"/>
          <a:cs typeface="+mn-cs"/>
        </a:defRPr>
      </a:lvl6pPr>
      <a:lvl7pPr marL="2585979" algn="l" defTabSz="861993" rtl="0" eaLnBrk="1" latinLnBrk="0" hangingPunct="1">
        <a:defRPr sz="1697" kern="1200">
          <a:solidFill>
            <a:schemeClr val="tx1"/>
          </a:solidFill>
          <a:latin typeface="+mn-lt"/>
          <a:ea typeface="+mn-ea"/>
          <a:cs typeface="+mn-cs"/>
        </a:defRPr>
      </a:lvl7pPr>
      <a:lvl8pPr marL="3016975" algn="l" defTabSz="861993" rtl="0" eaLnBrk="1" latinLnBrk="0" hangingPunct="1">
        <a:defRPr sz="1697" kern="1200">
          <a:solidFill>
            <a:schemeClr val="tx1"/>
          </a:solidFill>
          <a:latin typeface="+mn-lt"/>
          <a:ea typeface="+mn-ea"/>
          <a:cs typeface="+mn-cs"/>
        </a:defRPr>
      </a:lvl8pPr>
      <a:lvl9pPr marL="3447971" algn="l" defTabSz="861993" rtl="0" eaLnBrk="1" latinLnBrk="0" hangingPunct="1">
        <a:defRPr sz="169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image" Target="../media/image24.wmf"/><Relationship Id="rId7" Type="http://schemas.openxmlformats.org/officeDocument/2006/relationships/image" Target="../media/image28.wmf"/><Relationship Id="rId2" Type="http://schemas.openxmlformats.org/officeDocument/2006/relationships/image" Target="../media/image23.wmf"/><Relationship Id="rId1" Type="http://schemas.openxmlformats.org/officeDocument/2006/relationships/slideLayout" Target="../slideLayouts/slideLayout2.xml"/><Relationship Id="rId6" Type="http://schemas.openxmlformats.org/officeDocument/2006/relationships/image" Target="../media/image27.wmf"/><Relationship Id="rId5" Type="http://schemas.openxmlformats.org/officeDocument/2006/relationships/image" Target="../media/image26.wmf"/><Relationship Id="rId10" Type="http://schemas.openxmlformats.org/officeDocument/2006/relationships/image" Target="../media/image31.wmf"/><Relationship Id="rId4" Type="http://schemas.openxmlformats.org/officeDocument/2006/relationships/image" Target="../media/image25.wmf"/><Relationship Id="rId9" Type="http://schemas.openxmlformats.org/officeDocument/2006/relationships/image" Target="../media/image30.wmf"/></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9453"/>
            <a:ext cx="9158587" cy="6868941"/>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ctrTitle"/>
          </p:nvPr>
        </p:nvSpPr>
        <p:spPr>
          <a:xfrm>
            <a:off x="186805" y="404664"/>
            <a:ext cx="8784976" cy="1944216"/>
          </a:xfrm>
        </p:spPr>
        <p:txBody>
          <a:bodyPr>
            <a:normAutofit/>
          </a:bodyPr>
          <a:lstStyle/>
          <a:p>
            <a:r>
              <a:rPr lang="ja-JP" altLang="en-US" sz="3600" dirty="0">
                <a:solidFill>
                  <a:schemeClr val="bg1"/>
                </a:solidFill>
              </a:rPr>
              <a:t>単独中性子</a:t>
            </a:r>
            <a:r>
              <a:rPr lang="ja-JP" altLang="en-US" sz="3600" dirty="0" smtClean="0">
                <a:solidFill>
                  <a:schemeClr val="bg1"/>
                </a:solidFill>
              </a:rPr>
              <a:t>星</a:t>
            </a:r>
            <a:r>
              <a:rPr lang="en-US" altLang="ja-JP" sz="3600" dirty="0" smtClean="0">
                <a:solidFill>
                  <a:schemeClr val="bg1"/>
                </a:solidFill>
              </a:rPr>
              <a:t>XDINS </a:t>
            </a:r>
            <a:r>
              <a:rPr lang="ja-JP" altLang="en-US" sz="3600" dirty="0" smtClean="0">
                <a:solidFill>
                  <a:schemeClr val="bg1"/>
                </a:solidFill>
              </a:rPr>
              <a:t>の</a:t>
            </a:r>
            <a:r>
              <a:rPr lang="en-US" altLang="ja-JP" sz="3600" dirty="0" err="1" smtClean="0">
                <a:solidFill>
                  <a:schemeClr val="bg1"/>
                </a:solidFill>
              </a:rPr>
              <a:t>keV</a:t>
            </a:r>
            <a:r>
              <a:rPr lang="en-US" altLang="ja-JP" sz="3600" dirty="0" smtClean="0">
                <a:solidFill>
                  <a:schemeClr val="bg1"/>
                </a:solidFill>
              </a:rPr>
              <a:t>-X </a:t>
            </a:r>
            <a:r>
              <a:rPr lang="ja-JP" altLang="en-US" sz="3600" dirty="0">
                <a:solidFill>
                  <a:schemeClr val="bg1"/>
                </a:solidFill>
              </a:rPr>
              <a:t>線超過成分の</a:t>
            </a:r>
            <a:r>
              <a:rPr lang="ja-JP" altLang="en-US" sz="3600" dirty="0" smtClean="0">
                <a:solidFill>
                  <a:schemeClr val="bg1"/>
                </a:solidFill>
              </a:rPr>
              <a:t>探索と </a:t>
            </a:r>
            <a:r>
              <a:rPr lang="en-US" altLang="ja-JP" sz="3600" dirty="0" smtClean="0">
                <a:solidFill>
                  <a:schemeClr val="bg1"/>
                </a:solidFill>
              </a:rPr>
              <a:t>M – R </a:t>
            </a:r>
            <a:r>
              <a:rPr lang="ja-JP" altLang="en-US" sz="3600" dirty="0" smtClean="0">
                <a:solidFill>
                  <a:schemeClr val="bg1"/>
                </a:solidFill>
              </a:rPr>
              <a:t>探索の可能性</a:t>
            </a:r>
            <a:endParaRPr kumimoji="1" lang="ja-JP" altLang="en-US" sz="3600" dirty="0">
              <a:solidFill>
                <a:schemeClr val="bg1"/>
              </a:solidFill>
            </a:endParaRPr>
          </a:p>
        </p:txBody>
      </p:sp>
      <p:sp>
        <p:nvSpPr>
          <p:cNvPr id="4" name="テキスト ボックス 3"/>
          <p:cNvSpPr txBox="1"/>
          <p:nvPr/>
        </p:nvSpPr>
        <p:spPr>
          <a:xfrm>
            <a:off x="276288" y="4221088"/>
            <a:ext cx="3946914" cy="2554545"/>
          </a:xfrm>
          <a:prstGeom prst="rect">
            <a:avLst/>
          </a:prstGeom>
          <a:noFill/>
        </p:spPr>
        <p:txBody>
          <a:bodyPr wrap="none" rtlCol="0">
            <a:spAutoFit/>
          </a:bodyPr>
          <a:lstStyle/>
          <a:p>
            <a:pPr algn="ctr"/>
            <a:r>
              <a:rPr kumimoji="1" lang="ja-JP" altLang="en-US" sz="2400" dirty="0" smtClean="0">
                <a:solidFill>
                  <a:schemeClr val="bg1"/>
                </a:solidFill>
              </a:rPr>
              <a:t>大阪大学大学院 理学研究科</a:t>
            </a:r>
            <a:endParaRPr kumimoji="1" lang="en-US" altLang="ja-JP" sz="2400" dirty="0" smtClean="0">
              <a:solidFill>
                <a:schemeClr val="bg1"/>
              </a:solidFill>
            </a:endParaRPr>
          </a:p>
          <a:p>
            <a:pPr algn="ctr"/>
            <a:r>
              <a:rPr kumimoji="1" lang="ja-JP" altLang="en-US" sz="4000" dirty="0" smtClean="0">
                <a:solidFill>
                  <a:schemeClr val="bg1"/>
                </a:solidFill>
              </a:rPr>
              <a:t>米山　友景</a:t>
            </a:r>
            <a:endParaRPr lang="en-US" altLang="ja-JP" sz="4000" dirty="0">
              <a:solidFill>
                <a:schemeClr val="bg1"/>
              </a:solidFill>
            </a:endParaRPr>
          </a:p>
          <a:p>
            <a:pPr algn="ctr"/>
            <a:r>
              <a:rPr lang="ja-JP" altLang="en-US" sz="2400" dirty="0" smtClean="0">
                <a:solidFill>
                  <a:schemeClr val="bg1"/>
                </a:solidFill>
              </a:rPr>
              <a:t>林田　清</a:t>
            </a:r>
            <a:endParaRPr lang="en-US" altLang="ja-JP" sz="2400" dirty="0" smtClean="0">
              <a:solidFill>
                <a:schemeClr val="bg1"/>
              </a:solidFill>
            </a:endParaRPr>
          </a:p>
          <a:p>
            <a:pPr algn="ctr"/>
            <a:r>
              <a:rPr kumimoji="1" lang="ja-JP" altLang="en-US" sz="2400" dirty="0" smtClean="0">
                <a:solidFill>
                  <a:schemeClr val="bg1"/>
                </a:solidFill>
              </a:rPr>
              <a:t>中嶋　大</a:t>
            </a:r>
            <a:endParaRPr lang="en-US" altLang="ja-JP" sz="2400" dirty="0">
              <a:solidFill>
                <a:schemeClr val="bg1"/>
              </a:solidFill>
            </a:endParaRPr>
          </a:p>
          <a:p>
            <a:pPr algn="ctr"/>
            <a:r>
              <a:rPr lang="ja-JP" altLang="en-US" sz="2400" dirty="0" smtClean="0">
                <a:solidFill>
                  <a:schemeClr val="bg1"/>
                </a:solidFill>
              </a:rPr>
              <a:t>井上　翔太</a:t>
            </a:r>
            <a:endParaRPr lang="en-US" altLang="ja-JP" sz="2400" dirty="0">
              <a:solidFill>
                <a:schemeClr val="bg1"/>
              </a:solidFill>
            </a:endParaRPr>
          </a:p>
          <a:p>
            <a:pPr algn="ctr"/>
            <a:r>
              <a:rPr lang="ja-JP" altLang="en-US" sz="2400" dirty="0" smtClean="0">
                <a:solidFill>
                  <a:schemeClr val="bg1"/>
                </a:solidFill>
              </a:rPr>
              <a:t>松本　浩典</a:t>
            </a:r>
            <a:endParaRPr kumimoji="1" lang="en-US" altLang="ja-JP" sz="2400" dirty="0" smtClean="0">
              <a:solidFill>
                <a:schemeClr val="bg1"/>
              </a:solidFill>
            </a:endParaRPr>
          </a:p>
        </p:txBody>
      </p:sp>
      <p:sp>
        <p:nvSpPr>
          <p:cNvPr id="3" name="スライド番号プレースホルダー 2"/>
          <p:cNvSpPr>
            <a:spLocks noGrp="1"/>
          </p:cNvSpPr>
          <p:nvPr>
            <p:ph type="sldNum" sz="quarter" idx="12"/>
          </p:nvPr>
        </p:nvSpPr>
        <p:spPr/>
        <p:txBody>
          <a:bodyPr/>
          <a:lstStyle/>
          <a:p>
            <a:r>
              <a:rPr lang="en-US" altLang="ja-JP" sz="1800" dirty="0"/>
              <a:t>1</a:t>
            </a:r>
            <a:endParaRPr kumimoji="1" lang="ja-JP" altLang="en-US" sz="1800" dirty="0"/>
          </a:p>
        </p:txBody>
      </p:sp>
      <p:sp>
        <p:nvSpPr>
          <p:cNvPr id="5" name="テキスト ボックス 4"/>
          <p:cNvSpPr txBox="1"/>
          <p:nvPr/>
        </p:nvSpPr>
        <p:spPr>
          <a:xfrm>
            <a:off x="5508104" y="6375523"/>
            <a:ext cx="2933816" cy="400110"/>
          </a:xfrm>
          <a:prstGeom prst="rect">
            <a:avLst/>
          </a:prstGeom>
          <a:noFill/>
        </p:spPr>
        <p:txBody>
          <a:bodyPr wrap="none" rtlCol="0">
            <a:spAutoFit/>
          </a:bodyPr>
          <a:lstStyle/>
          <a:p>
            <a:r>
              <a:rPr kumimoji="1" lang="en-GB" sz="2000" dirty="0" smtClean="0">
                <a:solidFill>
                  <a:schemeClr val="bg1"/>
                </a:solidFill>
              </a:rPr>
              <a:t>2017/11/23@</a:t>
            </a:r>
            <a:r>
              <a:rPr kumimoji="1" lang="ja-JP" altLang="en-US" sz="2000" dirty="0" smtClean="0">
                <a:solidFill>
                  <a:schemeClr val="bg1"/>
                </a:solidFill>
              </a:rPr>
              <a:t>国立天</a:t>
            </a:r>
            <a:r>
              <a:rPr kumimoji="1" lang="ja-JP" altLang="en-US" sz="2000" dirty="0" smtClean="0">
                <a:solidFill>
                  <a:schemeClr val="bg1"/>
                </a:solidFill>
              </a:rPr>
              <a:t>文台</a:t>
            </a:r>
            <a:endParaRPr kumimoji="1" lang="en-GB" sz="2000" dirty="0">
              <a:solidFill>
                <a:schemeClr val="bg1"/>
              </a:solidFill>
            </a:endParaRPr>
          </a:p>
        </p:txBody>
      </p:sp>
    </p:spTree>
    <p:extLst>
      <p:ext uri="{BB962C8B-B14F-4D97-AF65-F5344CB8AC3E}">
        <p14:creationId xmlns:p14="http://schemas.microsoft.com/office/powerpoint/2010/main" val="20325452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053959" y="194829"/>
            <a:ext cx="2579905" cy="2809136"/>
          </a:xfrm>
          <a:prstGeom prst="rect">
            <a:avLst/>
          </a:prstGeom>
        </p:spPr>
      </p:pic>
      <p:sp>
        <p:nvSpPr>
          <p:cNvPr id="3" name="コンテンツ プレースホルダー 2"/>
          <p:cNvSpPr>
            <a:spLocks noGrp="1"/>
          </p:cNvSpPr>
          <p:nvPr>
            <p:ph idx="1"/>
          </p:nvPr>
        </p:nvSpPr>
        <p:spPr>
          <a:xfrm>
            <a:off x="42240" y="923866"/>
            <a:ext cx="8346184" cy="3871259"/>
          </a:xfrm>
        </p:spPr>
        <p:txBody>
          <a:bodyPr>
            <a:noAutofit/>
          </a:bodyPr>
          <a:lstStyle/>
          <a:p>
            <a:r>
              <a:rPr lang="ja-JP" altLang="en-US" sz="2400" dirty="0" smtClean="0"/>
              <a:t>面積の十分小さい対蹠的なホットスポットを仮定</a:t>
            </a:r>
            <a:endParaRPr lang="en-US" altLang="ja-JP" sz="2400" dirty="0" smtClean="0"/>
          </a:p>
          <a:p>
            <a:r>
              <a:rPr lang="ja-JP" altLang="en-US" sz="2400" dirty="0" smtClean="0"/>
              <a:t>簡単の為 </a:t>
            </a:r>
            <a:r>
              <a:rPr lang="en-US" altLang="ja-JP" sz="2400" dirty="0" smtClean="0"/>
              <a:t>Eddington Approximation</a:t>
            </a:r>
            <a:r>
              <a:rPr lang="ja-JP" altLang="en-US" sz="2400" dirty="0" smtClean="0"/>
              <a:t>を採用</a:t>
            </a:r>
            <a:endParaRPr lang="en-US" altLang="ja-JP" sz="2400" dirty="0" smtClean="0"/>
          </a:p>
          <a:p>
            <a:r>
              <a:rPr lang="en-US" altLang="ja-JP" sz="2400" dirty="0" smtClean="0"/>
              <a:t>Pulse profile </a:t>
            </a:r>
            <a:r>
              <a:rPr lang="ja-JP" altLang="en-US" sz="2400" dirty="0" smtClean="0"/>
              <a:t>を位相 </a:t>
            </a:r>
            <a:r>
              <a:rPr lang="en-US" altLang="ja-JP" sz="2400" dirty="0" smtClean="0"/>
              <a:t>φ </a:t>
            </a:r>
            <a:r>
              <a:rPr lang="ja-JP" altLang="en-US" sz="2400" dirty="0" smtClean="0"/>
              <a:t>の関数で表す</a:t>
            </a:r>
            <a:endParaRPr lang="en-US" altLang="ja-JP" sz="2400" dirty="0"/>
          </a:p>
          <a:p>
            <a:r>
              <a:rPr lang="ja-JP" altLang="en-US" sz="2400" dirty="0"/>
              <a:t>パラメータ</a:t>
            </a:r>
            <a:r>
              <a:rPr lang="en-US" altLang="ja-JP" sz="2400" dirty="0" smtClean="0"/>
              <a:t>: </a:t>
            </a:r>
            <a:endParaRPr lang="en-US" altLang="ja-JP" sz="2400" dirty="0"/>
          </a:p>
          <a:p>
            <a:pPr lvl="1">
              <a:buFont typeface="Wingdings" panose="05000000000000000000" pitchFamily="2" charset="2"/>
              <a:buChar char="Ø"/>
            </a:pPr>
            <a:r>
              <a:rPr lang="en-US" altLang="ja-JP" sz="2400" dirty="0" err="1"/>
              <a:t>i</a:t>
            </a:r>
            <a:r>
              <a:rPr lang="en-US" altLang="ja-JP" sz="2400" dirty="0"/>
              <a:t> : inclination angle</a:t>
            </a:r>
          </a:p>
          <a:p>
            <a:pPr lvl="1">
              <a:buFont typeface="Wingdings" panose="05000000000000000000" pitchFamily="2" charset="2"/>
              <a:buChar char="Ø"/>
            </a:pPr>
            <a:r>
              <a:rPr lang="en-US" altLang="ja-JP" sz="2400" dirty="0"/>
              <a:t>θ : spot colatitude</a:t>
            </a:r>
          </a:p>
          <a:p>
            <a:pPr lvl="1">
              <a:buFont typeface="Wingdings" panose="05000000000000000000" pitchFamily="2" charset="2"/>
              <a:buChar char="Ø"/>
            </a:pPr>
            <a:r>
              <a:rPr lang="en-US" altLang="ja-JP" sz="2400" dirty="0"/>
              <a:t>h: anisotropy of hot spot emission (h = 0 for BB</a:t>
            </a:r>
            <a:r>
              <a:rPr lang="en-US" altLang="ja-JP" sz="2400" dirty="0" smtClean="0"/>
              <a:t>)</a:t>
            </a:r>
          </a:p>
          <a:p>
            <a:pPr lvl="1">
              <a:buFont typeface="Wingdings" panose="05000000000000000000" pitchFamily="2" charset="2"/>
              <a:buChar char="Ø"/>
            </a:pPr>
            <a:r>
              <a:rPr lang="en-US" altLang="ja-JP" sz="2400" dirty="0" smtClean="0"/>
              <a:t>δ: Doppler factor correlated with R, P; important for MSP</a:t>
            </a:r>
            <a:endParaRPr lang="en-US" altLang="ja-JP" sz="2400" dirty="0"/>
          </a:p>
          <a:p>
            <a:pPr lvl="1">
              <a:buFont typeface="Wingdings" panose="05000000000000000000" pitchFamily="2" charset="2"/>
              <a:buChar char="Ø"/>
            </a:pPr>
            <a:r>
              <a:rPr lang="en-US" altLang="ja-JP" sz="2400" b="1" i="1" dirty="0"/>
              <a:t>u</a:t>
            </a:r>
            <a:r>
              <a:rPr lang="en-US" altLang="ja-JP" sz="2400" dirty="0"/>
              <a:t> : compactness = </a:t>
            </a:r>
            <a:r>
              <a:rPr lang="en-US" altLang="ja-JP" sz="2400" b="1" dirty="0" smtClean="0"/>
              <a:t>2GM/c</a:t>
            </a:r>
            <a:r>
              <a:rPr lang="en-US" altLang="ja-JP" sz="2400" b="1" baseline="30000" dirty="0" smtClean="0"/>
              <a:t>2</a:t>
            </a:r>
            <a:r>
              <a:rPr lang="en-US" altLang="ja-JP" sz="2400" b="1" dirty="0" smtClean="0"/>
              <a:t>R</a:t>
            </a:r>
            <a:r>
              <a:rPr lang="ja-JP" altLang="en-US" sz="2400" dirty="0" smtClean="0"/>
              <a:t> </a:t>
            </a:r>
            <a:r>
              <a:rPr lang="en-US" altLang="ja-JP" sz="2400" dirty="0" smtClean="0"/>
              <a:t>= </a:t>
            </a:r>
            <a:r>
              <a:rPr lang="en-US" altLang="ja-JP" sz="2400" dirty="0" err="1" smtClean="0"/>
              <a:t>R</a:t>
            </a:r>
            <a:r>
              <a:rPr lang="en-US" altLang="ja-JP" sz="2400" baseline="-25000" dirty="0" err="1" smtClean="0"/>
              <a:t>s</a:t>
            </a:r>
            <a:r>
              <a:rPr lang="en-US" altLang="ja-JP" sz="2400" dirty="0" smtClean="0"/>
              <a:t>/R</a:t>
            </a:r>
          </a:p>
        </p:txBody>
      </p:sp>
      <p:sp>
        <p:nvSpPr>
          <p:cNvPr id="9" name="テキスト ボックス 8"/>
          <p:cNvSpPr txBox="1"/>
          <p:nvPr/>
        </p:nvSpPr>
        <p:spPr>
          <a:xfrm>
            <a:off x="1620199" y="41304"/>
            <a:ext cx="4730782" cy="707886"/>
          </a:xfrm>
          <a:prstGeom prst="rect">
            <a:avLst/>
          </a:prstGeom>
          <a:noFill/>
        </p:spPr>
        <p:txBody>
          <a:bodyPr wrap="none" rtlCol="0">
            <a:spAutoFit/>
          </a:bodyPr>
          <a:lstStyle/>
          <a:p>
            <a:r>
              <a:rPr lang="ja-JP" altLang="en-US" sz="4000" u="sng" dirty="0" smtClean="0"/>
              <a:t>光度曲線のモデル化</a:t>
            </a:r>
            <a:endParaRPr lang="en-US" altLang="ja-JP" sz="4000" u="sng" dirty="0" smtClean="0"/>
          </a:p>
        </p:txBody>
      </p:sp>
      <p:pic>
        <p:nvPicPr>
          <p:cNvPr id="11" name="図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91680" y="5028733"/>
            <a:ext cx="5327769" cy="371129"/>
          </a:xfrm>
          <a:prstGeom prst="rect">
            <a:avLst/>
          </a:prstGeom>
          <a:ln w="19050">
            <a:solidFill>
              <a:srgbClr val="FF0000"/>
            </a:solidFill>
          </a:ln>
        </p:spPr>
      </p:pic>
      <p:pic>
        <p:nvPicPr>
          <p:cNvPr id="12" name="図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91680" y="5821459"/>
            <a:ext cx="2669261" cy="324530"/>
          </a:xfrm>
          <a:prstGeom prst="rect">
            <a:avLst/>
          </a:prstGeom>
        </p:spPr>
      </p:pic>
      <p:pic>
        <p:nvPicPr>
          <p:cNvPr id="13" name="図 1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91680" y="6255787"/>
            <a:ext cx="3224232" cy="327333"/>
          </a:xfrm>
          <a:prstGeom prst="rect">
            <a:avLst/>
          </a:prstGeom>
        </p:spPr>
      </p:pic>
      <p:sp>
        <p:nvSpPr>
          <p:cNvPr id="14" name="テキスト ボックス 13"/>
          <p:cNvSpPr txBox="1"/>
          <p:nvPr/>
        </p:nvSpPr>
        <p:spPr>
          <a:xfrm>
            <a:off x="1691680" y="5444675"/>
            <a:ext cx="2620461" cy="400110"/>
          </a:xfrm>
          <a:prstGeom prst="rect">
            <a:avLst/>
          </a:prstGeom>
          <a:noFill/>
        </p:spPr>
        <p:txBody>
          <a:bodyPr wrap="none" rtlCol="0">
            <a:spAutoFit/>
          </a:bodyPr>
          <a:lstStyle/>
          <a:p>
            <a:r>
              <a:rPr kumimoji="1" lang="en-GB" sz="2000" dirty="0" smtClean="0"/>
              <a:t>for a single spot, where</a:t>
            </a:r>
            <a:endParaRPr kumimoji="1" lang="en-GB" sz="2000" dirty="0"/>
          </a:p>
        </p:txBody>
      </p:sp>
      <p:sp>
        <p:nvSpPr>
          <p:cNvPr id="2" name="テキスト ボックス 1"/>
          <p:cNvSpPr txBox="1"/>
          <p:nvPr/>
        </p:nvSpPr>
        <p:spPr>
          <a:xfrm>
            <a:off x="6605479" y="2885668"/>
            <a:ext cx="2432269" cy="307777"/>
          </a:xfrm>
          <a:prstGeom prst="rect">
            <a:avLst/>
          </a:prstGeom>
          <a:noFill/>
        </p:spPr>
        <p:txBody>
          <a:bodyPr wrap="none" rtlCol="0">
            <a:spAutoFit/>
          </a:bodyPr>
          <a:lstStyle/>
          <a:p>
            <a:r>
              <a:rPr kumimoji="1" lang="en-GB" sz="1400" dirty="0" err="1" smtClean="0"/>
              <a:t>Poutanen</a:t>
            </a:r>
            <a:r>
              <a:rPr kumimoji="1" lang="en-GB" sz="1400" dirty="0" smtClean="0"/>
              <a:t> &amp; </a:t>
            </a:r>
            <a:r>
              <a:rPr kumimoji="1" lang="en-GB" sz="1400" dirty="0" err="1" smtClean="0"/>
              <a:t>Beloborodov</a:t>
            </a:r>
            <a:r>
              <a:rPr kumimoji="1" lang="en-GB" sz="1400" dirty="0" smtClean="0"/>
              <a:t> 2006</a:t>
            </a:r>
            <a:endParaRPr kumimoji="1" lang="en-GB" sz="1400" dirty="0"/>
          </a:p>
        </p:txBody>
      </p:sp>
      <p:sp>
        <p:nvSpPr>
          <p:cNvPr id="5" name="スライド番号プレースホルダー 4"/>
          <p:cNvSpPr>
            <a:spLocks noGrp="1"/>
          </p:cNvSpPr>
          <p:nvPr>
            <p:ph type="sldNum" sz="quarter" idx="12"/>
          </p:nvPr>
        </p:nvSpPr>
        <p:spPr/>
        <p:txBody>
          <a:bodyPr/>
          <a:lstStyle/>
          <a:p>
            <a:fld id="{6F1CF41B-315A-455C-BDFC-86D2CA9BA2E6}" type="slidenum">
              <a:rPr kumimoji="1" lang="ja-JP" altLang="en-US" smtClean="0"/>
              <a:t>10</a:t>
            </a:fld>
            <a:endParaRPr kumimoji="1" lang="ja-JP" altLang="en-US"/>
          </a:p>
        </p:txBody>
      </p:sp>
    </p:spTree>
    <p:extLst>
      <p:ext uri="{BB962C8B-B14F-4D97-AF65-F5344CB8AC3E}">
        <p14:creationId xmlns:p14="http://schemas.microsoft.com/office/powerpoint/2010/main" val="40355596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053959" y="194829"/>
            <a:ext cx="2579905" cy="2809136"/>
          </a:xfrm>
          <a:prstGeom prst="rect">
            <a:avLst/>
          </a:prstGeom>
        </p:spPr>
      </p:pic>
      <p:sp>
        <p:nvSpPr>
          <p:cNvPr id="3" name="コンテンツ プレースホルダー 2"/>
          <p:cNvSpPr>
            <a:spLocks noGrp="1"/>
          </p:cNvSpPr>
          <p:nvPr>
            <p:ph idx="1"/>
          </p:nvPr>
        </p:nvSpPr>
        <p:spPr>
          <a:xfrm>
            <a:off x="42240" y="923866"/>
            <a:ext cx="8346184" cy="3871259"/>
          </a:xfrm>
        </p:spPr>
        <p:txBody>
          <a:bodyPr>
            <a:noAutofit/>
          </a:bodyPr>
          <a:lstStyle/>
          <a:p>
            <a:r>
              <a:rPr lang="ja-JP" altLang="en-US" sz="2400" dirty="0" smtClean="0"/>
              <a:t>面積の十分小さい対蹠的なホットスポットを仮定</a:t>
            </a:r>
            <a:endParaRPr lang="en-US" altLang="ja-JP" sz="2400" dirty="0" smtClean="0"/>
          </a:p>
          <a:p>
            <a:r>
              <a:rPr lang="ja-JP" altLang="en-US" sz="2400" dirty="0" smtClean="0"/>
              <a:t>簡単の為 </a:t>
            </a:r>
            <a:r>
              <a:rPr lang="en-US" altLang="ja-JP" sz="2400" dirty="0" smtClean="0"/>
              <a:t>Eddington Approximation</a:t>
            </a:r>
            <a:r>
              <a:rPr lang="ja-JP" altLang="en-US" sz="2400" dirty="0" smtClean="0"/>
              <a:t>を採用</a:t>
            </a:r>
            <a:endParaRPr lang="en-US" altLang="ja-JP" sz="2400" dirty="0" smtClean="0"/>
          </a:p>
          <a:p>
            <a:r>
              <a:rPr lang="en-US" altLang="ja-JP" sz="2400" dirty="0" smtClean="0"/>
              <a:t>Pulse profile </a:t>
            </a:r>
            <a:r>
              <a:rPr lang="ja-JP" altLang="en-US" sz="2400" dirty="0" smtClean="0"/>
              <a:t>を位相 </a:t>
            </a:r>
            <a:r>
              <a:rPr lang="en-US" altLang="ja-JP" sz="2400" dirty="0" smtClean="0"/>
              <a:t>φ </a:t>
            </a:r>
            <a:r>
              <a:rPr lang="ja-JP" altLang="en-US" sz="2400" dirty="0" smtClean="0"/>
              <a:t>の関数で表す</a:t>
            </a:r>
            <a:endParaRPr lang="en-US" altLang="ja-JP" sz="2400" dirty="0"/>
          </a:p>
          <a:p>
            <a:r>
              <a:rPr lang="ja-JP" altLang="en-US" sz="2400" dirty="0"/>
              <a:t>パラメータ</a:t>
            </a:r>
            <a:r>
              <a:rPr lang="en-US" altLang="ja-JP" sz="2400" dirty="0" smtClean="0"/>
              <a:t>: </a:t>
            </a:r>
            <a:endParaRPr lang="en-US" altLang="ja-JP" sz="2400" dirty="0"/>
          </a:p>
          <a:p>
            <a:pPr lvl="1">
              <a:buFont typeface="Wingdings" panose="05000000000000000000" pitchFamily="2" charset="2"/>
              <a:buChar char="Ø"/>
            </a:pPr>
            <a:r>
              <a:rPr lang="en-US" altLang="ja-JP" sz="2400" dirty="0" err="1"/>
              <a:t>i</a:t>
            </a:r>
            <a:r>
              <a:rPr lang="en-US" altLang="ja-JP" sz="2400" dirty="0"/>
              <a:t> : inclination angle</a:t>
            </a:r>
          </a:p>
          <a:p>
            <a:pPr lvl="1">
              <a:buFont typeface="Wingdings" panose="05000000000000000000" pitchFamily="2" charset="2"/>
              <a:buChar char="Ø"/>
            </a:pPr>
            <a:r>
              <a:rPr lang="en-US" altLang="ja-JP" sz="2400" dirty="0"/>
              <a:t>θ : spot colatitude</a:t>
            </a:r>
          </a:p>
          <a:p>
            <a:pPr lvl="1">
              <a:buFont typeface="Wingdings" panose="05000000000000000000" pitchFamily="2" charset="2"/>
              <a:buChar char="Ø"/>
            </a:pPr>
            <a:r>
              <a:rPr lang="en-US" altLang="ja-JP" sz="2400" strike="sngStrike" dirty="0"/>
              <a:t>h: anisotropy of hot spot emission </a:t>
            </a:r>
            <a:r>
              <a:rPr lang="en-US" altLang="ja-JP" sz="2400" dirty="0"/>
              <a:t>(</a:t>
            </a:r>
            <a:r>
              <a:rPr lang="en-US" altLang="ja-JP" sz="2400" b="1" dirty="0">
                <a:solidFill>
                  <a:srgbClr val="FF0000"/>
                </a:solidFill>
              </a:rPr>
              <a:t>h = 0 for BB</a:t>
            </a:r>
            <a:r>
              <a:rPr lang="en-US" altLang="ja-JP" sz="2400" dirty="0" smtClean="0"/>
              <a:t>)</a:t>
            </a:r>
          </a:p>
          <a:p>
            <a:pPr lvl="1">
              <a:buFont typeface="Wingdings" panose="05000000000000000000" pitchFamily="2" charset="2"/>
              <a:buChar char="Ø"/>
            </a:pPr>
            <a:r>
              <a:rPr lang="en-US" altLang="ja-JP" sz="2400" strike="sngStrike" dirty="0" smtClean="0"/>
              <a:t>δ: Doppler factor correlated with R, P; important for MSP</a:t>
            </a:r>
            <a:endParaRPr lang="en-US" altLang="ja-JP" sz="2400" strike="sngStrike" dirty="0"/>
          </a:p>
          <a:p>
            <a:pPr lvl="1">
              <a:buFont typeface="Wingdings" panose="05000000000000000000" pitchFamily="2" charset="2"/>
              <a:buChar char="Ø"/>
            </a:pPr>
            <a:r>
              <a:rPr lang="en-US" altLang="ja-JP" sz="2400" b="1" i="1" dirty="0"/>
              <a:t>u</a:t>
            </a:r>
            <a:r>
              <a:rPr lang="en-US" altLang="ja-JP" sz="2400" dirty="0"/>
              <a:t> : compactness = </a:t>
            </a:r>
            <a:r>
              <a:rPr lang="en-US" altLang="ja-JP" sz="2400" b="1" dirty="0" smtClean="0"/>
              <a:t>2GM/c</a:t>
            </a:r>
            <a:r>
              <a:rPr lang="en-US" altLang="ja-JP" sz="2400" b="1" baseline="30000" dirty="0" smtClean="0"/>
              <a:t>2</a:t>
            </a:r>
            <a:r>
              <a:rPr lang="en-US" altLang="ja-JP" sz="2400" b="1" dirty="0" smtClean="0"/>
              <a:t>R</a:t>
            </a:r>
            <a:r>
              <a:rPr lang="ja-JP" altLang="en-US" sz="2400" dirty="0" smtClean="0"/>
              <a:t> </a:t>
            </a:r>
            <a:r>
              <a:rPr lang="en-US" altLang="ja-JP" sz="2400" dirty="0" smtClean="0"/>
              <a:t>= </a:t>
            </a:r>
            <a:r>
              <a:rPr lang="en-US" altLang="ja-JP" sz="2400" dirty="0" err="1" smtClean="0"/>
              <a:t>R</a:t>
            </a:r>
            <a:r>
              <a:rPr lang="en-US" altLang="ja-JP" sz="2400" baseline="-25000" dirty="0" err="1" smtClean="0"/>
              <a:t>s</a:t>
            </a:r>
            <a:r>
              <a:rPr lang="en-US" altLang="ja-JP" sz="2400" dirty="0" smtClean="0"/>
              <a:t>/R</a:t>
            </a:r>
          </a:p>
        </p:txBody>
      </p:sp>
      <p:sp>
        <p:nvSpPr>
          <p:cNvPr id="9" name="テキスト ボックス 8"/>
          <p:cNvSpPr txBox="1"/>
          <p:nvPr/>
        </p:nvSpPr>
        <p:spPr>
          <a:xfrm>
            <a:off x="1620199" y="41304"/>
            <a:ext cx="4730782" cy="707886"/>
          </a:xfrm>
          <a:prstGeom prst="rect">
            <a:avLst/>
          </a:prstGeom>
          <a:noFill/>
        </p:spPr>
        <p:txBody>
          <a:bodyPr wrap="none" rtlCol="0">
            <a:spAutoFit/>
          </a:bodyPr>
          <a:lstStyle/>
          <a:p>
            <a:r>
              <a:rPr lang="ja-JP" altLang="en-US" sz="4000" u="sng" dirty="0" smtClean="0"/>
              <a:t>光度曲線のモデル化</a:t>
            </a:r>
            <a:endParaRPr lang="en-US" altLang="ja-JP" sz="4000" u="sng" dirty="0" smtClean="0"/>
          </a:p>
        </p:txBody>
      </p:sp>
      <p:pic>
        <p:nvPicPr>
          <p:cNvPr id="11" name="図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91680" y="5028733"/>
            <a:ext cx="5327769" cy="371129"/>
          </a:xfrm>
          <a:prstGeom prst="rect">
            <a:avLst/>
          </a:prstGeom>
          <a:ln w="19050">
            <a:solidFill>
              <a:srgbClr val="FF0000"/>
            </a:solidFill>
          </a:ln>
        </p:spPr>
      </p:pic>
      <p:sp>
        <p:nvSpPr>
          <p:cNvPr id="2" name="テキスト ボックス 1"/>
          <p:cNvSpPr txBox="1"/>
          <p:nvPr/>
        </p:nvSpPr>
        <p:spPr>
          <a:xfrm>
            <a:off x="6605479" y="2885668"/>
            <a:ext cx="2432269" cy="307777"/>
          </a:xfrm>
          <a:prstGeom prst="rect">
            <a:avLst/>
          </a:prstGeom>
          <a:noFill/>
        </p:spPr>
        <p:txBody>
          <a:bodyPr wrap="none" rtlCol="0">
            <a:spAutoFit/>
          </a:bodyPr>
          <a:lstStyle/>
          <a:p>
            <a:r>
              <a:rPr kumimoji="1" lang="en-GB" sz="1400" dirty="0" err="1" smtClean="0"/>
              <a:t>Poutanen</a:t>
            </a:r>
            <a:r>
              <a:rPr kumimoji="1" lang="en-GB" sz="1400" dirty="0" smtClean="0"/>
              <a:t> &amp; </a:t>
            </a:r>
            <a:r>
              <a:rPr kumimoji="1" lang="en-GB" sz="1400" dirty="0" err="1" smtClean="0"/>
              <a:t>Beloborodov</a:t>
            </a:r>
            <a:r>
              <a:rPr kumimoji="1" lang="en-GB" sz="1400" dirty="0" smtClean="0"/>
              <a:t> 2006</a:t>
            </a:r>
            <a:endParaRPr kumimoji="1" lang="en-GB" sz="1400" dirty="0"/>
          </a:p>
        </p:txBody>
      </p:sp>
      <p:sp>
        <p:nvSpPr>
          <p:cNvPr id="5" name="スライド番号プレースホルダー 4"/>
          <p:cNvSpPr>
            <a:spLocks noGrp="1"/>
          </p:cNvSpPr>
          <p:nvPr>
            <p:ph type="sldNum" sz="quarter" idx="12"/>
          </p:nvPr>
        </p:nvSpPr>
        <p:spPr/>
        <p:txBody>
          <a:bodyPr/>
          <a:lstStyle/>
          <a:p>
            <a:fld id="{6F1CF41B-315A-455C-BDFC-86D2CA9BA2E6}" type="slidenum">
              <a:rPr kumimoji="1" lang="ja-JP" altLang="en-US" smtClean="0"/>
              <a:t>11</a:t>
            </a:fld>
            <a:endParaRPr kumimoji="1" lang="ja-JP" altLang="en-US"/>
          </a:p>
        </p:txBody>
      </p:sp>
      <p:sp>
        <p:nvSpPr>
          <p:cNvPr id="7" name="正方形/長方形 6"/>
          <p:cNvSpPr/>
          <p:nvPr/>
        </p:nvSpPr>
        <p:spPr>
          <a:xfrm>
            <a:off x="2771800" y="5066962"/>
            <a:ext cx="2592288" cy="2679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a:p>
        </p:txBody>
      </p:sp>
      <p:sp>
        <p:nvSpPr>
          <p:cNvPr id="6" name="テキスト ボックス 5"/>
          <p:cNvSpPr txBox="1"/>
          <p:nvPr/>
        </p:nvSpPr>
        <p:spPr>
          <a:xfrm>
            <a:off x="2354376" y="5949280"/>
            <a:ext cx="3972562" cy="523220"/>
          </a:xfrm>
          <a:prstGeom prst="rect">
            <a:avLst/>
          </a:prstGeom>
          <a:noFill/>
        </p:spPr>
        <p:txBody>
          <a:bodyPr wrap="none" rtlCol="0">
            <a:spAutoFit/>
          </a:bodyPr>
          <a:lstStyle/>
          <a:p>
            <a:r>
              <a:rPr kumimoji="1" lang="ja-JP" altLang="en-US" sz="2800" dirty="0" smtClean="0"/>
              <a:t>黒体輻射を仮定した場合</a:t>
            </a:r>
            <a:endParaRPr kumimoji="1" lang="en-GB" sz="2800" dirty="0"/>
          </a:p>
        </p:txBody>
      </p:sp>
      <p:sp>
        <p:nvSpPr>
          <p:cNvPr id="8" name="右矢印 7"/>
          <p:cNvSpPr/>
          <p:nvPr/>
        </p:nvSpPr>
        <p:spPr>
          <a:xfrm rot="16200000">
            <a:off x="4103948" y="5409220"/>
            <a:ext cx="462912" cy="617208"/>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a:p>
        </p:txBody>
      </p:sp>
    </p:spTree>
    <p:extLst>
      <p:ext uri="{BB962C8B-B14F-4D97-AF65-F5344CB8AC3E}">
        <p14:creationId xmlns:p14="http://schemas.microsoft.com/office/powerpoint/2010/main" val="23769431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グラフ 12"/>
          <p:cNvGraphicFramePr>
            <a:graphicFrameLocks/>
          </p:cNvGraphicFramePr>
          <p:nvPr>
            <p:extLst>
              <p:ext uri="{D42A27DB-BD31-4B8C-83A1-F6EECF244321}">
                <p14:modId xmlns:p14="http://schemas.microsoft.com/office/powerpoint/2010/main" val="3446708114"/>
              </p:ext>
            </p:extLst>
          </p:nvPr>
        </p:nvGraphicFramePr>
        <p:xfrm>
          <a:off x="-19717" y="666935"/>
          <a:ext cx="5456329" cy="2984217"/>
        </p:xfrm>
        <a:graphic>
          <a:graphicData uri="http://schemas.openxmlformats.org/drawingml/2006/chart">
            <c:chart xmlns:c="http://schemas.openxmlformats.org/drawingml/2006/chart" xmlns:r="http://schemas.openxmlformats.org/officeDocument/2006/relationships" r:id="rId2"/>
          </a:graphicData>
        </a:graphic>
      </p:graphicFrame>
      <p:sp>
        <p:nvSpPr>
          <p:cNvPr id="4" name="スライド番号プレースホルダー 3"/>
          <p:cNvSpPr>
            <a:spLocks noGrp="1"/>
          </p:cNvSpPr>
          <p:nvPr>
            <p:ph type="sldNum" sz="quarter" idx="12"/>
          </p:nvPr>
        </p:nvSpPr>
        <p:spPr>
          <a:xfrm>
            <a:off x="6661984" y="6317429"/>
            <a:ext cx="2011424" cy="344217"/>
          </a:xfrm>
        </p:spPr>
        <p:txBody>
          <a:bodyPr/>
          <a:lstStyle/>
          <a:p>
            <a:fld id="{6F1CF41B-315A-455C-BDFC-86D2CA9BA2E6}" type="slidenum">
              <a:rPr lang="ja-JP" altLang="en-US" smtClean="0">
                <a:solidFill>
                  <a:prstClr val="black">
                    <a:tint val="75000"/>
                  </a:prstClr>
                </a:solidFill>
              </a:rPr>
              <a:pPr/>
              <a:t>12</a:t>
            </a:fld>
            <a:endParaRPr lang="ja-JP" altLang="en-US">
              <a:solidFill>
                <a:prstClr val="black">
                  <a:tint val="75000"/>
                </a:prstClr>
              </a:solidFill>
            </a:endParaRPr>
          </a:p>
        </p:txBody>
      </p:sp>
      <p:sp>
        <p:nvSpPr>
          <p:cNvPr id="8" name="テキスト ボックス 7"/>
          <p:cNvSpPr txBox="1"/>
          <p:nvPr/>
        </p:nvSpPr>
        <p:spPr>
          <a:xfrm>
            <a:off x="2825617" y="795972"/>
            <a:ext cx="909223" cy="461665"/>
          </a:xfrm>
          <a:prstGeom prst="rect">
            <a:avLst/>
          </a:prstGeom>
          <a:noFill/>
        </p:spPr>
        <p:txBody>
          <a:bodyPr wrap="none" rtlCol="0">
            <a:spAutoFit/>
          </a:bodyPr>
          <a:lstStyle/>
          <a:p>
            <a:pPr defTabSz="891755"/>
            <a:r>
              <a:rPr lang="en-GB" sz="2400" b="1" i="1" dirty="0" smtClean="0">
                <a:solidFill>
                  <a:prstClr val="black"/>
                </a:solidFill>
              </a:rPr>
              <a:t>J1856</a:t>
            </a:r>
            <a:endParaRPr lang="en-GB" sz="2400" dirty="0">
              <a:solidFill>
                <a:prstClr val="black"/>
              </a:solidFill>
            </a:endParaRPr>
          </a:p>
        </p:txBody>
      </p:sp>
      <p:sp>
        <p:nvSpPr>
          <p:cNvPr id="15" name="テキスト ボックス 14"/>
          <p:cNvSpPr txBox="1"/>
          <p:nvPr/>
        </p:nvSpPr>
        <p:spPr>
          <a:xfrm>
            <a:off x="3602685" y="2239250"/>
            <a:ext cx="1146468" cy="1015663"/>
          </a:xfrm>
          <a:prstGeom prst="rect">
            <a:avLst/>
          </a:prstGeom>
          <a:noFill/>
        </p:spPr>
        <p:txBody>
          <a:bodyPr wrap="none" rtlCol="0">
            <a:spAutoFit/>
          </a:bodyPr>
          <a:lstStyle/>
          <a:p>
            <a:pPr defTabSz="891755"/>
            <a:r>
              <a:rPr lang="en-GB" sz="2000" dirty="0">
                <a:solidFill>
                  <a:srgbClr val="FF0000"/>
                </a:solidFill>
              </a:rPr>
              <a:t>u = </a:t>
            </a:r>
            <a:r>
              <a:rPr lang="en-GB" sz="2000" dirty="0" smtClean="0">
                <a:solidFill>
                  <a:srgbClr val="FF0000"/>
                </a:solidFill>
              </a:rPr>
              <a:t>0.255</a:t>
            </a:r>
            <a:endParaRPr lang="en-GB" sz="2000" dirty="0">
              <a:solidFill>
                <a:srgbClr val="FF0000"/>
              </a:solidFill>
            </a:endParaRPr>
          </a:p>
          <a:p>
            <a:pPr defTabSz="891755"/>
            <a:r>
              <a:rPr lang="en-GB" sz="2000" dirty="0">
                <a:solidFill>
                  <a:srgbClr val="0070C0"/>
                </a:solidFill>
              </a:rPr>
              <a:t>u = 0.15</a:t>
            </a:r>
          </a:p>
          <a:p>
            <a:pPr defTabSz="891755"/>
            <a:r>
              <a:rPr lang="en-GB" sz="2000" dirty="0">
                <a:solidFill>
                  <a:srgbClr val="00B050"/>
                </a:solidFill>
              </a:rPr>
              <a:t>u = 0.40</a:t>
            </a:r>
          </a:p>
        </p:txBody>
      </p:sp>
      <p:sp>
        <p:nvSpPr>
          <p:cNvPr id="5" name="テキスト ボックス 4"/>
          <p:cNvSpPr txBox="1"/>
          <p:nvPr/>
        </p:nvSpPr>
        <p:spPr>
          <a:xfrm>
            <a:off x="5580112" y="5814224"/>
            <a:ext cx="184731" cy="369332"/>
          </a:xfrm>
          <a:prstGeom prst="rect">
            <a:avLst/>
          </a:prstGeom>
          <a:noFill/>
        </p:spPr>
        <p:txBody>
          <a:bodyPr wrap="none" rtlCol="0">
            <a:spAutoFit/>
          </a:bodyPr>
          <a:lstStyle/>
          <a:p>
            <a:endParaRPr kumimoji="1" lang="en-GB" dirty="0"/>
          </a:p>
        </p:txBody>
      </p:sp>
      <p:sp>
        <p:nvSpPr>
          <p:cNvPr id="19" name="テキスト ボックス 18"/>
          <p:cNvSpPr txBox="1"/>
          <p:nvPr/>
        </p:nvSpPr>
        <p:spPr>
          <a:xfrm>
            <a:off x="2360250" y="-61794"/>
            <a:ext cx="4456669" cy="707886"/>
          </a:xfrm>
          <a:prstGeom prst="rect">
            <a:avLst/>
          </a:prstGeom>
          <a:noFill/>
        </p:spPr>
        <p:txBody>
          <a:bodyPr wrap="none" rtlCol="0">
            <a:spAutoFit/>
          </a:bodyPr>
          <a:lstStyle/>
          <a:p>
            <a:r>
              <a:rPr lang="en-US" altLang="ja-JP" sz="4000" u="sng" dirty="0" smtClean="0"/>
              <a:t>M – R </a:t>
            </a:r>
            <a:r>
              <a:rPr lang="ja-JP" altLang="en-US" sz="4000" u="sng" dirty="0" smtClean="0"/>
              <a:t>の測定 </a:t>
            </a:r>
            <a:r>
              <a:rPr lang="en-US" altLang="ja-JP" sz="4000" u="sng" dirty="0" smtClean="0"/>
              <a:t>- </a:t>
            </a:r>
            <a:r>
              <a:rPr lang="ja-JP" altLang="en-US" sz="4000" u="sng" dirty="0" smtClean="0"/>
              <a:t>現状</a:t>
            </a:r>
            <a:endParaRPr lang="en-US" altLang="ja-JP" sz="4000" u="sng" dirty="0" smtClean="0"/>
          </a:p>
        </p:txBody>
      </p:sp>
      <p:graphicFrame>
        <p:nvGraphicFramePr>
          <p:cNvPr id="20" name="表 19"/>
          <p:cNvGraphicFramePr>
            <a:graphicFrameLocks noGrp="1"/>
          </p:cNvGraphicFramePr>
          <p:nvPr>
            <p:extLst>
              <p:ext uri="{D42A27DB-BD31-4B8C-83A1-F6EECF244321}">
                <p14:modId xmlns:p14="http://schemas.microsoft.com/office/powerpoint/2010/main" val="925462766"/>
              </p:ext>
            </p:extLst>
          </p:nvPr>
        </p:nvGraphicFramePr>
        <p:xfrm>
          <a:off x="5439306" y="787116"/>
          <a:ext cx="3528392" cy="1584960"/>
        </p:xfrm>
        <a:graphic>
          <a:graphicData uri="http://schemas.openxmlformats.org/drawingml/2006/table">
            <a:tbl>
              <a:tblPr firstRow="1" bandRow="1">
                <a:tableStyleId>{5C22544A-7EE6-4342-B048-85BDC9FD1C3A}</a:tableStyleId>
              </a:tblPr>
              <a:tblGrid>
                <a:gridCol w="1656184"/>
                <a:gridCol w="1872208"/>
              </a:tblGrid>
              <a:tr h="370840">
                <a:tc>
                  <a:txBody>
                    <a:bodyPr/>
                    <a:lstStyle/>
                    <a:p>
                      <a:r>
                        <a:rPr lang="en-GB" sz="2000" dirty="0" smtClean="0"/>
                        <a:t>Parameter</a:t>
                      </a:r>
                      <a:endParaRPr lang="en-GB" sz="2000" dirty="0"/>
                    </a:p>
                  </a:txBody>
                  <a:tcPr/>
                </a:tc>
                <a:tc>
                  <a:txBody>
                    <a:bodyPr/>
                    <a:lstStyle/>
                    <a:p>
                      <a:r>
                        <a:rPr lang="en-GB" sz="2000" dirty="0" smtClean="0"/>
                        <a:t>Value</a:t>
                      </a:r>
                      <a:endParaRPr lang="en-GB" sz="2000" dirty="0"/>
                    </a:p>
                  </a:txBody>
                  <a:tcPr/>
                </a:tc>
              </a:tr>
              <a:tr h="370840">
                <a:tc>
                  <a:txBody>
                    <a:bodyPr/>
                    <a:lstStyle/>
                    <a:p>
                      <a:r>
                        <a:rPr lang="en-GB" sz="2000" dirty="0" smtClean="0"/>
                        <a:t>D [pc]</a:t>
                      </a:r>
                      <a:endParaRPr lang="en-GB" sz="2000" dirty="0"/>
                    </a:p>
                  </a:txBody>
                  <a:tcPr/>
                </a:tc>
                <a:tc>
                  <a:txBody>
                    <a:bodyPr/>
                    <a:lstStyle/>
                    <a:p>
                      <a:r>
                        <a:rPr lang="en-GB" sz="2000" dirty="0" smtClean="0"/>
                        <a:t>123</a:t>
                      </a:r>
                      <a:r>
                        <a:rPr lang="en-GB" sz="2000" baseline="30000" dirty="0" smtClean="0"/>
                        <a:t>+11</a:t>
                      </a:r>
                      <a:r>
                        <a:rPr lang="en-GB" sz="2000" baseline="-25000" dirty="0" smtClean="0"/>
                        <a:t>-15</a:t>
                      </a:r>
                      <a:r>
                        <a:rPr lang="en-GB" sz="2000" baseline="0" dirty="0" smtClean="0"/>
                        <a:t> </a:t>
                      </a:r>
                      <a:r>
                        <a:rPr lang="en-US" sz="1400" baseline="0" dirty="0" smtClean="0"/>
                        <a:t>(</a:t>
                      </a:r>
                      <a:r>
                        <a:rPr lang="en-US" altLang="ja-JP" sz="1400" baseline="0" dirty="0" smtClean="0"/>
                        <a:t>1)</a:t>
                      </a:r>
                      <a:endParaRPr lang="en-GB" sz="1600" dirty="0"/>
                    </a:p>
                  </a:txBody>
                  <a:tcPr/>
                </a:tc>
              </a:tr>
              <a:tr h="370840">
                <a:tc>
                  <a:txBody>
                    <a:bodyPr/>
                    <a:lstStyle/>
                    <a:p>
                      <a:r>
                        <a:rPr lang="en-GB" sz="2000" dirty="0" err="1" smtClean="0"/>
                        <a:t>N</a:t>
                      </a:r>
                      <a:r>
                        <a:rPr lang="en-GB" sz="2000" baseline="-25000" dirty="0" err="1" smtClean="0"/>
                        <a:t>surf</a:t>
                      </a:r>
                      <a:r>
                        <a:rPr lang="en-GB" sz="2000" baseline="0" dirty="0" smtClean="0"/>
                        <a:t> [km/pc]</a:t>
                      </a:r>
                      <a:endParaRPr lang="en-GB" sz="2000" dirty="0"/>
                    </a:p>
                  </a:txBody>
                  <a:tcPr/>
                </a:tc>
                <a:tc>
                  <a:txBody>
                    <a:bodyPr/>
                    <a:lstStyle/>
                    <a:p>
                      <a:r>
                        <a:rPr lang="en-GB" sz="2000" dirty="0" smtClean="0"/>
                        <a:t>0.137</a:t>
                      </a:r>
                      <a:r>
                        <a:rPr lang="en-US" altLang="ja-JP" sz="2000" dirty="0" smtClean="0"/>
                        <a:t>±0.001 </a:t>
                      </a:r>
                      <a:r>
                        <a:rPr lang="en-US" altLang="ja-JP" sz="1400" dirty="0" smtClean="0"/>
                        <a:t>(2)</a:t>
                      </a:r>
                      <a:endParaRPr lang="en-GB" sz="1400" dirty="0"/>
                    </a:p>
                  </a:txBody>
                  <a:tcPr/>
                </a:tc>
              </a:tr>
              <a:tr h="370840">
                <a:tc>
                  <a:txBody>
                    <a:bodyPr/>
                    <a:lstStyle/>
                    <a:p>
                      <a:r>
                        <a:rPr lang="en-GB" sz="2000" dirty="0" err="1" smtClean="0"/>
                        <a:t>F</a:t>
                      </a:r>
                      <a:r>
                        <a:rPr lang="en-GB" sz="2000" baseline="-25000" dirty="0" err="1" smtClean="0"/>
                        <a:t>spot</a:t>
                      </a:r>
                      <a:r>
                        <a:rPr lang="en-GB" sz="2000" baseline="0" dirty="0" smtClean="0"/>
                        <a:t> / </a:t>
                      </a:r>
                      <a:r>
                        <a:rPr lang="en-GB" sz="2000" baseline="0" dirty="0" err="1" smtClean="0"/>
                        <a:t>F</a:t>
                      </a:r>
                      <a:r>
                        <a:rPr lang="en-GB" sz="2000" baseline="-25000" dirty="0" err="1" smtClean="0"/>
                        <a:t>surf</a:t>
                      </a:r>
                      <a:r>
                        <a:rPr lang="en-GB" sz="2000" baseline="0" dirty="0" smtClean="0"/>
                        <a:t> [%]</a:t>
                      </a:r>
                      <a:endParaRPr lang="en-GB" sz="2000" dirty="0"/>
                    </a:p>
                  </a:txBody>
                  <a:tcPr/>
                </a:tc>
                <a:tc>
                  <a:txBody>
                    <a:bodyPr/>
                    <a:lstStyle/>
                    <a:p>
                      <a:r>
                        <a:rPr lang="en-GB" sz="2000" dirty="0" smtClean="0"/>
                        <a:t>44</a:t>
                      </a:r>
                      <a:r>
                        <a:rPr lang="en-GB" sz="2000" baseline="30000" dirty="0" smtClean="0"/>
                        <a:t>+10</a:t>
                      </a:r>
                      <a:r>
                        <a:rPr lang="en-GB" sz="2000" baseline="-25000" dirty="0" smtClean="0"/>
                        <a:t>-23</a:t>
                      </a:r>
                      <a:endParaRPr lang="en-GB" sz="2000" dirty="0"/>
                    </a:p>
                  </a:txBody>
                  <a:tcPr/>
                </a:tc>
              </a:tr>
            </a:tbl>
          </a:graphicData>
        </a:graphic>
      </p:graphicFrame>
      <p:graphicFrame>
        <p:nvGraphicFramePr>
          <p:cNvPr id="22" name="表 21"/>
          <p:cNvGraphicFramePr>
            <a:graphicFrameLocks noGrp="1"/>
          </p:cNvGraphicFramePr>
          <p:nvPr>
            <p:extLst>
              <p:ext uri="{D42A27DB-BD31-4B8C-83A1-F6EECF244321}">
                <p14:modId xmlns:p14="http://schemas.microsoft.com/office/powerpoint/2010/main" val="345105252"/>
              </p:ext>
            </p:extLst>
          </p:nvPr>
        </p:nvGraphicFramePr>
        <p:xfrm>
          <a:off x="5439306" y="2858673"/>
          <a:ext cx="3528392" cy="792480"/>
        </p:xfrm>
        <a:graphic>
          <a:graphicData uri="http://schemas.openxmlformats.org/drawingml/2006/table">
            <a:tbl>
              <a:tblPr firstRow="1" bandRow="1">
                <a:tableStyleId>{69CF1AB2-1976-4502-BF36-3FF5EA218861}</a:tableStyleId>
              </a:tblPr>
              <a:tblGrid>
                <a:gridCol w="1436950"/>
                <a:gridCol w="2091442"/>
              </a:tblGrid>
              <a:tr h="370840">
                <a:tc>
                  <a:txBody>
                    <a:bodyPr/>
                    <a:lstStyle/>
                    <a:p>
                      <a:pPr algn="ctr"/>
                      <a:r>
                        <a:rPr lang="en-GB" sz="2000" b="0" dirty="0" smtClean="0"/>
                        <a:t>u</a:t>
                      </a:r>
                      <a:endParaRPr lang="en-GB" sz="2000" b="0" dirty="0"/>
                    </a:p>
                  </a:txBody>
                  <a:tcPr/>
                </a:tc>
                <a:tc>
                  <a:txBody>
                    <a:bodyPr/>
                    <a:lstStyle/>
                    <a:p>
                      <a:r>
                        <a:rPr lang="en-GB" sz="2000" b="0" baseline="0" dirty="0" smtClean="0"/>
                        <a:t>&lt; 0.433 </a:t>
                      </a:r>
                      <a:r>
                        <a:rPr lang="en-GB" sz="1600" b="0" baseline="0" dirty="0" smtClean="0"/>
                        <a:t>(best: 0.255)</a:t>
                      </a:r>
                      <a:endParaRPr lang="en-GB" sz="2000" b="0" baseline="0" dirty="0"/>
                    </a:p>
                  </a:txBody>
                  <a:tcPr/>
                </a:tc>
              </a:tr>
              <a:tr h="370840">
                <a:tc>
                  <a:txBody>
                    <a:bodyPr/>
                    <a:lstStyle/>
                    <a:p>
                      <a:pPr algn="ctr"/>
                      <a:r>
                        <a:rPr lang="en-GB" sz="2000" dirty="0" smtClean="0"/>
                        <a:t>R</a:t>
                      </a:r>
                      <a:r>
                        <a:rPr lang="ja-JP" altLang="en-US" sz="2000" baseline="-25000" dirty="0" smtClean="0"/>
                        <a:t>∞</a:t>
                      </a:r>
                      <a:r>
                        <a:rPr lang="ja-JP" altLang="en-US" sz="2000" baseline="0" dirty="0" smtClean="0"/>
                        <a:t> </a:t>
                      </a:r>
                      <a:r>
                        <a:rPr lang="en-US" altLang="ja-JP" sz="2000" baseline="0" dirty="0" smtClean="0"/>
                        <a:t>[km]</a:t>
                      </a:r>
                      <a:endParaRPr lang="en-GB" sz="2000" dirty="0"/>
                    </a:p>
                  </a:txBody>
                  <a:tcPr/>
                </a:tc>
                <a:tc>
                  <a:txBody>
                    <a:bodyPr/>
                    <a:lstStyle/>
                    <a:p>
                      <a:r>
                        <a:rPr lang="en-GB" sz="2000" baseline="0" dirty="0" smtClean="0"/>
                        <a:t>16.9</a:t>
                      </a:r>
                      <a:r>
                        <a:rPr lang="en-GB" sz="2000" baseline="30000" dirty="0" smtClean="0"/>
                        <a:t>+2.5</a:t>
                      </a:r>
                      <a:r>
                        <a:rPr lang="en-GB" sz="2000" baseline="-25000" dirty="0" smtClean="0"/>
                        <a:t>-3.4</a:t>
                      </a:r>
                      <a:endParaRPr lang="en-GB" sz="2000" baseline="0" dirty="0"/>
                    </a:p>
                  </a:txBody>
                  <a:tcPr/>
                </a:tc>
              </a:tr>
            </a:tbl>
          </a:graphicData>
        </a:graphic>
      </p:graphicFrame>
      <p:sp>
        <p:nvSpPr>
          <p:cNvPr id="23" name="下矢印 22"/>
          <p:cNvSpPr/>
          <p:nvPr/>
        </p:nvSpPr>
        <p:spPr>
          <a:xfrm>
            <a:off x="6816918" y="2429697"/>
            <a:ext cx="779417" cy="371355"/>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a:p>
        </p:txBody>
      </p:sp>
      <p:sp>
        <p:nvSpPr>
          <p:cNvPr id="24" name="下矢印 23"/>
          <p:cNvSpPr/>
          <p:nvPr/>
        </p:nvSpPr>
        <p:spPr>
          <a:xfrm>
            <a:off x="6813792" y="3763151"/>
            <a:ext cx="779417" cy="371355"/>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a:p>
        </p:txBody>
      </p:sp>
      <p:graphicFrame>
        <p:nvGraphicFramePr>
          <p:cNvPr id="25" name="表 24"/>
          <p:cNvGraphicFramePr>
            <a:graphicFrameLocks noGrp="1"/>
          </p:cNvGraphicFramePr>
          <p:nvPr>
            <p:extLst>
              <p:ext uri="{D42A27DB-BD31-4B8C-83A1-F6EECF244321}">
                <p14:modId xmlns:p14="http://schemas.microsoft.com/office/powerpoint/2010/main" val="3767546082"/>
              </p:ext>
            </p:extLst>
          </p:nvPr>
        </p:nvGraphicFramePr>
        <p:xfrm>
          <a:off x="5439305" y="4191811"/>
          <a:ext cx="3528392" cy="914400"/>
        </p:xfrm>
        <a:graphic>
          <a:graphicData uri="http://schemas.openxmlformats.org/drawingml/2006/table">
            <a:tbl>
              <a:tblPr firstRow="1" bandRow="1">
                <a:tableStyleId>{69CF1AB2-1976-4502-BF36-3FF5EA218861}</a:tableStyleId>
              </a:tblPr>
              <a:tblGrid>
                <a:gridCol w="1436950"/>
                <a:gridCol w="2091442"/>
              </a:tblGrid>
              <a:tr h="370840">
                <a:tc>
                  <a:txBody>
                    <a:bodyPr/>
                    <a:lstStyle/>
                    <a:p>
                      <a:pPr algn="ctr"/>
                      <a:r>
                        <a:rPr lang="en-GB" sz="2400" b="1" i="1" dirty="0" smtClean="0">
                          <a:solidFill>
                            <a:srgbClr val="FF0000"/>
                          </a:solidFill>
                        </a:rPr>
                        <a:t>M</a:t>
                      </a:r>
                      <a:r>
                        <a:rPr lang="en-GB" sz="2400" b="0" dirty="0" smtClean="0"/>
                        <a:t> [M</a:t>
                      </a:r>
                      <a:r>
                        <a:rPr lang="ja-JP" altLang="en-US" sz="2400" b="0" baseline="-25000" dirty="0" smtClean="0"/>
                        <a:t>⦿</a:t>
                      </a:r>
                      <a:r>
                        <a:rPr lang="en-GB" sz="2400" b="0" dirty="0" smtClean="0"/>
                        <a:t>]</a:t>
                      </a:r>
                    </a:p>
                  </a:txBody>
                  <a:tcPr/>
                </a:tc>
                <a:tc>
                  <a:txBody>
                    <a:bodyPr/>
                    <a:lstStyle/>
                    <a:p>
                      <a:r>
                        <a:rPr lang="en-GB" sz="2400" b="1" baseline="0" dirty="0" smtClean="0">
                          <a:solidFill>
                            <a:srgbClr val="FF0000"/>
                          </a:solidFill>
                        </a:rPr>
                        <a:t>&lt; 2.19 </a:t>
                      </a:r>
                      <a:r>
                        <a:rPr lang="en-GB" sz="1800" b="1" baseline="0" dirty="0" smtClean="0">
                          <a:solidFill>
                            <a:srgbClr val="FF0000"/>
                          </a:solidFill>
                        </a:rPr>
                        <a:t>(best: 1.26)</a:t>
                      </a:r>
                      <a:endParaRPr lang="en-GB" sz="2400" b="1" baseline="0" dirty="0">
                        <a:solidFill>
                          <a:srgbClr val="FF0000"/>
                        </a:solidFill>
                      </a:endParaRPr>
                    </a:p>
                  </a:txBody>
                  <a:tcPr/>
                </a:tc>
              </a:tr>
              <a:tr h="370840">
                <a:tc>
                  <a:txBody>
                    <a:bodyPr/>
                    <a:lstStyle/>
                    <a:p>
                      <a:pPr algn="ctr"/>
                      <a:r>
                        <a:rPr lang="en-GB" sz="2400" b="1" i="1" dirty="0" smtClean="0">
                          <a:solidFill>
                            <a:srgbClr val="FF0000"/>
                          </a:solidFill>
                        </a:rPr>
                        <a:t>R</a:t>
                      </a:r>
                      <a:r>
                        <a:rPr lang="ja-JP" altLang="en-US" sz="2400" b="1" i="1" baseline="0" dirty="0" smtClean="0">
                          <a:solidFill>
                            <a:srgbClr val="FF0000"/>
                          </a:solidFill>
                        </a:rPr>
                        <a:t> </a:t>
                      </a:r>
                      <a:r>
                        <a:rPr lang="en-US" altLang="ja-JP" sz="2400" baseline="0" dirty="0" smtClean="0"/>
                        <a:t>[km]</a:t>
                      </a:r>
                      <a:endParaRPr lang="en-GB" sz="2400" dirty="0"/>
                    </a:p>
                  </a:txBody>
                  <a:tcPr/>
                </a:tc>
                <a:tc>
                  <a:txBody>
                    <a:bodyPr/>
                    <a:lstStyle/>
                    <a:p>
                      <a:r>
                        <a:rPr lang="en-GB" sz="2400" b="1" baseline="0" dirty="0" smtClean="0">
                          <a:solidFill>
                            <a:srgbClr val="FF0000"/>
                          </a:solidFill>
                        </a:rPr>
                        <a:t>14.6</a:t>
                      </a:r>
                      <a:r>
                        <a:rPr lang="en-GB" sz="2400" b="1" baseline="30000" dirty="0" smtClean="0">
                          <a:solidFill>
                            <a:srgbClr val="FF0000"/>
                          </a:solidFill>
                        </a:rPr>
                        <a:t>+3.3</a:t>
                      </a:r>
                      <a:r>
                        <a:rPr lang="en-GB" sz="2400" b="1" baseline="-25000" dirty="0" smtClean="0">
                          <a:solidFill>
                            <a:srgbClr val="FF0000"/>
                          </a:solidFill>
                        </a:rPr>
                        <a:t>-3.4</a:t>
                      </a:r>
                      <a:endParaRPr lang="en-GB" sz="2400" b="1" baseline="0" dirty="0">
                        <a:solidFill>
                          <a:srgbClr val="FF0000"/>
                        </a:solidFill>
                      </a:endParaRPr>
                    </a:p>
                  </a:txBody>
                  <a:tcPr/>
                </a:tc>
              </a:tr>
            </a:tbl>
          </a:graphicData>
        </a:graphic>
      </p:graphicFrame>
      <p:pic>
        <p:nvPicPr>
          <p:cNvPr id="26" name="図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206" y="3804743"/>
            <a:ext cx="3544976" cy="2844871"/>
          </a:xfrm>
          <a:prstGeom prst="rect">
            <a:avLst/>
          </a:prstGeom>
        </p:spPr>
      </p:pic>
      <p:sp>
        <p:nvSpPr>
          <p:cNvPr id="27" name="正方形/長方形 26"/>
          <p:cNvSpPr/>
          <p:nvPr/>
        </p:nvSpPr>
        <p:spPr>
          <a:xfrm>
            <a:off x="1475657" y="4509120"/>
            <a:ext cx="2016224" cy="1773204"/>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a:p>
        </p:txBody>
      </p:sp>
      <p:sp>
        <p:nvSpPr>
          <p:cNvPr id="28" name="テキスト ボックス 27"/>
          <p:cNvSpPr txBox="1"/>
          <p:nvPr/>
        </p:nvSpPr>
        <p:spPr>
          <a:xfrm>
            <a:off x="3970816" y="5737280"/>
            <a:ext cx="4996881" cy="523220"/>
          </a:xfrm>
          <a:prstGeom prst="rect">
            <a:avLst/>
          </a:prstGeom>
          <a:noFill/>
          <a:ln w="19050">
            <a:solidFill>
              <a:srgbClr val="FF0000"/>
            </a:solidFill>
          </a:ln>
        </p:spPr>
        <p:txBody>
          <a:bodyPr wrap="none" rtlCol="0">
            <a:spAutoFit/>
          </a:bodyPr>
          <a:lstStyle/>
          <a:p>
            <a:r>
              <a:rPr lang="ja-JP" altLang="en-US" sz="2800" dirty="0"/>
              <a:t>意味</a:t>
            </a:r>
            <a:r>
              <a:rPr lang="ja-JP" altLang="en-US" sz="2800" dirty="0" smtClean="0"/>
              <a:t>のある制限は付けられない</a:t>
            </a:r>
            <a:endParaRPr kumimoji="1" lang="en-GB" sz="2800" dirty="0"/>
          </a:p>
        </p:txBody>
      </p:sp>
      <p:sp>
        <p:nvSpPr>
          <p:cNvPr id="29" name="円/楕円 28"/>
          <p:cNvSpPr/>
          <p:nvPr/>
        </p:nvSpPr>
        <p:spPr>
          <a:xfrm>
            <a:off x="2357892" y="5143968"/>
            <a:ext cx="251754" cy="251754"/>
          </a:xfrm>
          <a:prstGeom prst="ellipse">
            <a:avLst/>
          </a:prstGeom>
          <a:solidFill>
            <a:srgbClr val="CC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a:p>
        </p:txBody>
      </p:sp>
    </p:spTree>
    <p:extLst>
      <p:ext uri="{BB962C8B-B14F-4D97-AF65-F5344CB8AC3E}">
        <p14:creationId xmlns:p14="http://schemas.microsoft.com/office/powerpoint/2010/main" val="16420419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997" y="3593639"/>
            <a:ext cx="4531733" cy="3260494"/>
          </a:xfrm>
          <a:prstGeom prst="rect">
            <a:avLst/>
          </a:prstGeom>
        </p:spPr>
      </p:pic>
      <p:sp>
        <p:nvSpPr>
          <p:cNvPr id="4" name="スライド番号プレースホルダー 3"/>
          <p:cNvSpPr>
            <a:spLocks noGrp="1"/>
          </p:cNvSpPr>
          <p:nvPr>
            <p:ph type="sldNum" sz="quarter" idx="12"/>
          </p:nvPr>
        </p:nvSpPr>
        <p:spPr>
          <a:xfrm>
            <a:off x="6661984" y="6317429"/>
            <a:ext cx="2011424" cy="344217"/>
          </a:xfrm>
        </p:spPr>
        <p:txBody>
          <a:bodyPr/>
          <a:lstStyle/>
          <a:p>
            <a:fld id="{6F1CF41B-315A-455C-BDFC-86D2CA9BA2E6}" type="slidenum">
              <a:rPr lang="ja-JP" altLang="en-US" smtClean="0">
                <a:solidFill>
                  <a:prstClr val="black">
                    <a:tint val="75000"/>
                  </a:prstClr>
                </a:solidFill>
              </a:rPr>
              <a:pPr/>
              <a:t>13</a:t>
            </a:fld>
            <a:endParaRPr lang="ja-JP" altLang="en-US">
              <a:solidFill>
                <a:prstClr val="black">
                  <a:tint val="75000"/>
                </a:prstClr>
              </a:solidFill>
            </a:endParaRPr>
          </a:p>
        </p:txBody>
      </p:sp>
      <p:sp>
        <p:nvSpPr>
          <p:cNvPr id="19" name="テキスト ボックス 18"/>
          <p:cNvSpPr txBox="1"/>
          <p:nvPr/>
        </p:nvSpPr>
        <p:spPr>
          <a:xfrm>
            <a:off x="3347864" y="32738"/>
            <a:ext cx="2640466" cy="707886"/>
          </a:xfrm>
          <a:prstGeom prst="rect">
            <a:avLst/>
          </a:prstGeom>
          <a:noFill/>
        </p:spPr>
        <p:txBody>
          <a:bodyPr wrap="none" rtlCol="0">
            <a:spAutoFit/>
          </a:bodyPr>
          <a:lstStyle/>
          <a:p>
            <a:r>
              <a:rPr lang="ja-JP" altLang="en-US" sz="4000" u="sng" dirty="0" smtClean="0"/>
              <a:t>問題点など</a:t>
            </a:r>
            <a:endParaRPr lang="en-US" altLang="ja-JP" sz="4000" u="sng" dirty="0" smtClean="0"/>
          </a:p>
        </p:txBody>
      </p:sp>
      <p:sp>
        <p:nvSpPr>
          <p:cNvPr id="2" name="テキスト ボックス 1"/>
          <p:cNvSpPr txBox="1"/>
          <p:nvPr/>
        </p:nvSpPr>
        <p:spPr>
          <a:xfrm>
            <a:off x="107504" y="836712"/>
            <a:ext cx="9017212" cy="2677656"/>
          </a:xfrm>
          <a:prstGeom prst="rect">
            <a:avLst/>
          </a:prstGeom>
          <a:noFill/>
        </p:spPr>
        <p:txBody>
          <a:bodyPr wrap="none" rtlCol="0">
            <a:spAutoFit/>
          </a:bodyPr>
          <a:lstStyle/>
          <a:p>
            <a:pPr marL="285750" indent="-285750">
              <a:buFont typeface="Arial" panose="020B0604020202020204" pitchFamily="34" charset="0"/>
              <a:buChar char="•"/>
            </a:pPr>
            <a:r>
              <a:rPr lang="en-US" altLang="ja-JP" sz="2800" dirty="0" smtClean="0"/>
              <a:t>R </a:t>
            </a:r>
            <a:r>
              <a:rPr kumimoji="1" lang="ja-JP" altLang="en-US" sz="2800" dirty="0" smtClean="0"/>
              <a:t>の精度 </a:t>
            </a:r>
            <a:r>
              <a:rPr lang="ja-JP" altLang="en-US" sz="2800" dirty="0" smtClean="0"/>
              <a:t>∝ </a:t>
            </a:r>
            <a:r>
              <a:rPr lang="en-US" altLang="ja-JP" sz="2800" dirty="0" smtClean="0"/>
              <a:t>D </a:t>
            </a:r>
            <a:r>
              <a:rPr lang="ja-JP" altLang="en-US" sz="2800" dirty="0" smtClean="0"/>
              <a:t>の精度 ⇒　しかし </a:t>
            </a:r>
            <a:r>
              <a:rPr lang="en-US" altLang="ja-JP" sz="2800" dirty="0" smtClean="0"/>
              <a:t>GAIA </a:t>
            </a:r>
            <a:r>
              <a:rPr lang="ja-JP" altLang="en-US" sz="2800" dirty="0" smtClean="0"/>
              <a:t>で見えない </a:t>
            </a:r>
            <a:r>
              <a:rPr lang="en-US" altLang="ja-JP" sz="2800" dirty="0" smtClean="0"/>
              <a:t>(V ~25)</a:t>
            </a:r>
          </a:p>
          <a:p>
            <a:pPr marL="285750" indent="-285750">
              <a:buFont typeface="Arial" panose="020B0604020202020204" pitchFamily="34" charset="0"/>
              <a:buChar char="•"/>
            </a:pPr>
            <a:r>
              <a:rPr lang="ja-JP" altLang="en-US" sz="2800" dirty="0" smtClean="0"/>
              <a:t>ホットスポットの仮定の</a:t>
            </a:r>
            <a:r>
              <a:rPr lang="ja-JP" altLang="en-US" sz="2800" dirty="0" smtClean="0"/>
              <a:t>妥当性</a:t>
            </a:r>
            <a:endParaRPr lang="en-US" altLang="ja-JP" sz="2800" dirty="0" smtClean="0"/>
          </a:p>
          <a:p>
            <a:pPr marL="285750" indent="-285750">
              <a:buFont typeface="Arial" panose="020B0604020202020204" pitchFamily="34" charset="0"/>
              <a:buChar char="•"/>
            </a:pPr>
            <a:r>
              <a:rPr lang="ja-JP" altLang="en-US" sz="2800" dirty="0" smtClean="0"/>
              <a:t>ホットスポットの面積</a:t>
            </a:r>
            <a:endParaRPr lang="en-US" altLang="ja-JP" sz="2800" dirty="0" smtClean="0"/>
          </a:p>
          <a:p>
            <a:pPr marL="285750" indent="-285750">
              <a:buFont typeface="Arial" panose="020B0604020202020204" pitchFamily="34" charset="0"/>
              <a:buChar char="•"/>
            </a:pPr>
            <a:r>
              <a:rPr lang="ja-JP" altLang="en-US" sz="2800" dirty="0"/>
              <a:t>自転</a:t>
            </a:r>
            <a:r>
              <a:rPr lang="ja-JP" altLang="en-US" sz="2800" dirty="0" smtClean="0"/>
              <a:t>が遅い </a:t>
            </a:r>
            <a:r>
              <a:rPr lang="en-US" altLang="ja-JP" sz="2800" dirty="0" smtClean="0"/>
              <a:t>(7 s) </a:t>
            </a:r>
            <a:r>
              <a:rPr lang="ja-JP" altLang="en-US" sz="2800" dirty="0" smtClean="0"/>
              <a:t>⇒ </a:t>
            </a:r>
            <a:r>
              <a:rPr lang="ja-JP" altLang="en-US" sz="2800" dirty="0" smtClean="0">
                <a:solidFill>
                  <a:srgbClr val="FF0000"/>
                </a:solidFill>
              </a:rPr>
              <a:t>ドップラー効果がない</a:t>
            </a:r>
            <a:endParaRPr lang="en-US" altLang="ja-JP" sz="2800" dirty="0" smtClean="0">
              <a:solidFill>
                <a:srgbClr val="FF0000"/>
              </a:solidFill>
            </a:endParaRPr>
          </a:p>
          <a:p>
            <a:r>
              <a:rPr lang="ja-JP" altLang="en-US" sz="2800" dirty="0" smtClean="0"/>
              <a:t>　　⇒　パラメータ </a:t>
            </a:r>
            <a:r>
              <a:rPr lang="en-US" altLang="ja-JP" sz="2800" dirty="0" smtClean="0"/>
              <a:t>(</a:t>
            </a:r>
            <a:r>
              <a:rPr lang="en-US" altLang="ja-JP" sz="2800" dirty="0" err="1" smtClean="0"/>
              <a:t>i</a:t>
            </a:r>
            <a:r>
              <a:rPr lang="en-US" altLang="ja-JP" sz="2800" dirty="0" smtClean="0"/>
              <a:t>, θ)</a:t>
            </a:r>
            <a:r>
              <a:rPr lang="ja-JP" altLang="en-US" sz="2800" dirty="0" smtClean="0"/>
              <a:t> の縮退が解けない？</a:t>
            </a:r>
            <a:endParaRPr lang="en-US" altLang="ja-JP" sz="2800" dirty="0" smtClean="0"/>
          </a:p>
          <a:p>
            <a:pPr marL="457200" indent="-457200">
              <a:buFont typeface="Arial" panose="020B0604020202020204" pitchFamily="34" charset="0"/>
              <a:buChar char="•"/>
            </a:pPr>
            <a:r>
              <a:rPr lang="en-US" altLang="ja-JP" sz="2800" dirty="0" smtClean="0"/>
              <a:t>J1856</a:t>
            </a:r>
            <a:r>
              <a:rPr lang="ja-JP" altLang="en-US" sz="2800" dirty="0"/>
              <a:t> </a:t>
            </a:r>
            <a:r>
              <a:rPr lang="ja-JP" altLang="en-US" sz="2800" dirty="0" smtClean="0"/>
              <a:t>以外は吸収線がある　⇒　系統誤差に</a:t>
            </a:r>
            <a:r>
              <a:rPr lang="ja-JP" altLang="en-US" sz="2800" dirty="0" smtClean="0"/>
              <a:t>効く</a:t>
            </a:r>
            <a:endParaRPr lang="en-US" altLang="ja-JP" sz="2800" dirty="0" smtClean="0"/>
          </a:p>
        </p:txBody>
      </p:sp>
      <p:sp>
        <p:nvSpPr>
          <p:cNvPr id="9" name="テキスト ボックス 8"/>
          <p:cNvSpPr txBox="1"/>
          <p:nvPr/>
        </p:nvSpPr>
        <p:spPr>
          <a:xfrm>
            <a:off x="5287248" y="3803462"/>
            <a:ext cx="2749471" cy="830997"/>
          </a:xfrm>
          <a:prstGeom prst="rect">
            <a:avLst/>
          </a:prstGeom>
          <a:noFill/>
        </p:spPr>
        <p:txBody>
          <a:bodyPr wrap="none" rtlCol="0">
            <a:spAutoFit/>
          </a:bodyPr>
          <a:lstStyle/>
          <a:p>
            <a:r>
              <a:rPr kumimoji="1" lang="en-GB" sz="2400" dirty="0" smtClean="0"/>
              <a:t>Dash: Slow Rotation</a:t>
            </a:r>
          </a:p>
          <a:p>
            <a:r>
              <a:rPr lang="en-GB" sz="2400" dirty="0" smtClean="0"/>
              <a:t>Dot Dash: P = 1.7 </a:t>
            </a:r>
            <a:r>
              <a:rPr lang="en-GB" sz="2400" dirty="0" err="1" smtClean="0"/>
              <a:t>ms</a:t>
            </a:r>
            <a:endParaRPr lang="en-GB" sz="2400" dirty="0"/>
          </a:p>
        </p:txBody>
      </p:sp>
      <p:sp>
        <p:nvSpPr>
          <p:cNvPr id="10" name="テキスト ボックス 9"/>
          <p:cNvSpPr txBox="1"/>
          <p:nvPr/>
        </p:nvSpPr>
        <p:spPr>
          <a:xfrm>
            <a:off x="5364088" y="5392079"/>
            <a:ext cx="3073918" cy="369332"/>
          </a:xfrm>
          <a:prstGeom prst="rect">
            <a:avLst/>
          </a:prstGeom>
          <a:noFill/>
        </p:spPr>
        <p:txBody>
          <a:bodyPr wrap="none" rtlCol="0">
            <a:spAutoFit/>
          </a:bodyPr>
          <a:lstStyle/>
          <a:p>
            <a:r>
              <a:rPr kumimoji="1" lang="en-GB" dirty="0" err="1" smtClean="0"/>
              <a:t>Poutanen</a:t>
            </a:r>
            <a:r>
              <a:rPr kumimoji="1" lang="en-GB" dirty="0" smtClean="0"/>
              <a:t> &amp; </a:t>
            </a:r>
            <a:r>
              <a:rPr kumimoji="1" lang="en-GB" dirty="0" err="1" smtClean="0"/>
              <a:t>Beloborodov</a:t>
            </a:r>
            <a:r>
              <a:rPr kumimoji="1" lang="en-GB" dirty="0" smtClean="0"/>
              <a:t> 2006</a:t>
            </a:r>
          </a:p>
        </p:txBody>
      </p:sp>
    </p:spTree>
    <p:extLst>
      <p:ext uri="{BB962C8B-B14F-4D97-AF65-F5344CB8AC3E}">
        <p14:creationId xmlns:p14="http://schemas.microsoft.com/office/powerpoint/2010/main" val="31981134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lstStyle/>
          <a:p>
            <a:r>
              <a:rPr kumimoji="1" lang="ja-JP" altLang="en-US" u="sng" dirty="0" smtClean="0"/>
              <a:t>まとめ</a:t>
            </a:r>
            <a:endParaRPr kumimoji="1" lang="ja-JP" altLang="en-US" u="sng" dirty="0"/>
          </a:p>
        </p:txBody>
      </p:sp>
      <p:sp>
        <p:nvSpPr>
          <p:cNvPr id="3" name="コンテンツ プレースホルダー 2"/>
          <p:cNvSpPr>
            <a:spLocks noGrp="1"/>
          </p:cNvSpPr>
          <p:nvPr>
            <p:ph idx="1"/>
          </p:nvPr>
        </p:nvSpPr>
        <p:spPr>
          <a:xfrm>
            <a:off x="117848" y="1052736"/>
            <a:ext cx="8928992" cy="5589240"/>
          </a:xfrm>
        </p:spPr>
        <p:txBody>
          <a:bodyPr>
            <a:noAutofit/>
          </a:bodyPr>
          <a:lstStyle/>
          <a:p>
            <a:r>
              <a:rPr lang="en-US" altLang="ja-JP" sz="2800" dirty="0" smtClean="0"/>
              <a:t>XDINS </a:t>
            </a:r>
            <a:r>
              <a:rPr lang="ja-JP" altLang="en-US" sz="2800" dirty="0" smtClean="0"/>
              <a:t>のスペクトルから未知の </a:t>
            </a:r>
            <a:r>
              <a:rPr lang="en-US" altLang="ja-JP" sz="2800" dirty="0" smtClean="0"/>
              <a:t>“</a:t>
            </a:r>
            <a:r>
              <a:rPr lang="en-US" altLang="ja-JP" sz="2800" dirty="0" err="1" smtClean="0">
                <a:solidFill>
                  <a:srgbClr val="FF0000"/>
                </a:solidFill>
              </a:rPr>
              <a:t>keV</a:t>
            </a:r>
            <a:r>
              <a:rPr lang="en-US" altLang="ja-JP" sz="2800" dirty="0" smtClean="0">
                <a:solidFill>
                  <a:srgbClr val="FF0000"/>
                </a:solidFill>
              </a:rPr>
              <a:t>-excess</a:t>
            </a:r>
            <a:r>
              <a:rPr lang="en-US" altLang="ja-JP" sz="2800" dirty="0" smtClean="0"/>
              <a:t>” </a:t>
            </a:r>
            <a:r>
              <a:rPr lang="ja-JP" altLang="en-US" sz="2800" dirty="0" smtClean="0"/>
              <a:t>を発見</a:t>
            </a:r>
            <a:endParaRPr kumimoji="1" lang="en-US" altLang="ja-JP" sz="2800" dirty="0" smtClean="0"/>
          </a:p>
          <a:p>
            <a:r>
              <a:rPr lang="ja-JP" altLang="en-US" sz="2800" dirty="0" smtClean="0"/>
              <a:t>系統誤差では説明できない</a:t>
            </a:r>
            <a:endParaRPr lang="en-US" altLang="ja-JP" sz="2800" dirty="0" smtClean="0"/>
          </a:p>
          <a:p>
            <a:r>
              <a:rPr lang="en-US" altLang="ja-JP" sz="2800" dirty="0" smtClean="0">
                <a:solidFill>
                  <a:srgbClr val="FF0000"/>
                </a:solidFill>
              </a:rPr>
              <a:t>XDINS</a:t>
            </a:r>
            <a:r>
              <a:rPr lang="ja-JP" altLang="en-US" sz="2800" dirty="0" smtClean="0">
                <a:solidFill>
                  <a:srgbClr val="FF0000"/>
                </a:solidFill>
              </a:rPr>
              <a:t>の他</a:t>
            </a:r>
            <a:r>
              <a:rPr lang="en-US" altLang="ja-JP" sz="2800" dirty="0" smtClean="0">
                <a:solidFill>
                  <a:srgbClr val="FF0000"/>
                </a:solidFill>
              </a:rPr>
              <a:t>5</a:t>
            </a:r>
            <a:r>
              <a:rPr lang="ja-JP" altLang="en-US" sz="2800" dirty="0" smtClean="0">
                <a:solidFill>
                  <a:srgbClr val="FF0000"/>
                </a:solidFill>
              </a:rPr>
              <a:t>天体でも発見</a:t>
            </a:r>
            <a:endParaRPr lang="en-US" altLang="ja-JP" sz="2800" dirty="0" smtClean="0">
              <a:solidFill>
                <a:srgbClr val="FF0000"/>
              </a:solidFill>
            </a:endParaRPr>
          </a:p>
          <a:p>
            <a:r>
              <a:rPr lang="en-US" altLang="ja-JP" sz="2800" dirty="0" err="1" smtClean="0"/>
              <a:t>keV</a:t>
            </a:r>
            <a:r>
              <a:rPr lang="en-US" altLang="ja-JP" sz="2800" dirty="0" smtClean="0"/>
              <a:t>-excess</a:t>
            </a:r>
            <a:r>
              <a:rPr lang="ja-JP" altLang="en-US" sz="2800" dirty="0" smtClean="0"/>
              <a:t>は熱的放射で再現できるが、</a:t>
            </a:r>
            <a:endParaRPr lang="en-US" altLang="ja-JP" sz="2800" dirty="0" smtClean="0"/>
          </a:p>
          <a:p>
            <a:pPr marL="0" indent="0">
              <a:buNone/>
            </a:pPr>
            <a:r>
              <a:rPr lang="ja-JP" altLang="en-US" sz="2800" dirty="0">
                <a:solidFill>
                  <a:srgbClr val="FF0000"/>
                </a:solidFill>
              </a:rPr>
              <a:t>　</a:t>
            </a:r>
            <a:r>
              <a:rPr lang="ja-JP" altLang="en-US" sz="2800" dirty="0" smtClean="0">
                <a:solidFill>
                  <a:srgbClr val="FF0000"/>
                </a:solidFill>
              </a:rPr>
              <a:t>　冪関数テール</a:t>
            </a:r>
            <a:r>
              <a:rPr lang="ja-JP" altLang="en-US" sz="2800" dirty="0" smtClean="0"/>
              <a:t>で</a:t>
            </a:r>
            <a:r>
              <a:rPr lang="ja-JP" altLang="en-US" sz="2800" dirty="0"/>
              <a:t>合</a:t>
            </a:r>
            <a:r>
              <a:rPr lang="ja-JP" altLang="en-US" sz="2800" dirty="0" smtClean="0"/>
              <a:t>うものも</a:t>
            </a:r>
            <a:endParaRPr lang="en-US" altLang="ja-JP" sz="2800" dirty="0" smtClean="0"/>
          </a:p>
          <a:p>
            <a:r>
              <a:rPr lang="ja-JP" altLang="en-US" sz="2800" dirty="0" smtClean="0"/>
              <a:t>ホットスポットだと思うと、周期性</a:t>
            </a:r>
            <a:r>
              <a:rPr lang="ja-JP" altLang="en-US" sz="2800" dirty="0"/>
              <a:t>解析</a:t>
            </a:r>
            <a:r>
              <a:rPr lang="ja-JP" altLang="en-US" sz="2800" dirty="0" smtClean="0"/>
              <a:t>から</a:t>
            </a:r>
            <a:endParaRPr lang="en-US" altLang="ja-JP" sz="2800" dirty="0" smtClean="0"/>
          </a:p>
          <a:p>
            <a:pPr marL="0" indent="0">
              <a:buNone/>
            </a:pPr>
            <a:r>
              <a:rPr lang="ja-JP" altLang="en-US" sz="2800" dirty="0" smtClean="0">
                <a:solidFill>
                  <a:srgbClr val="FF0000"/>
                </a:solidFill>
              </a:rPr>
              <a:t>　　</a:t>
            </a:r>
            <a:r>
              <a:rPr lang="en-US" altLang="ja-JP" sz="2800" dirty="0" smtClean="0">
                <a:solidFill>
                  <a:srgbClr val="FF0000"/>
                </a:solidFill>
              </a:rPr>
              <a:t>M,R </a:t>
            </a:r>
            <a:r>
              <a:rPr lang="ja-JP" altLang="en-US" sz="2800" dirty="0" smtClean="0">
                <a:solidFill>
                  <a:srgbClr val="FF0000"/>
                </a:solidFill>
              </a:rPr>
              <a:t>を測定出来る</a:t>
            </a:r>
            <a:r>
              <a:rPr lang="ja-JP" altLang="en-US" sz="2800" dirty="0" smtClean="0"/>
              <a:t>可能性</a:t>
            </a:r>
            <a:endParaRPr lang="en-US" altLang="ja-JP" sz="2800" dirty="0" smtClean="0">
              <a:solidFill>
                <a:srgbClr val="FF0000"/>
              </a:solidFill>
            </a:endParaRPr>
          </a:p>
          <a:p>
            <a:r>
              <a:rPr lang="ja-JP" altLang="en-US" dirty="0" smtClean="0"/>
              <a:t>現在のデータでは制限出来ない</a:t>
            </a:r>
            <a:endParaRPr lang="en-US" altLang="ja-JP" dirty="0" smtClean="0"/>
          </a:p>
          <a:p>
            <a:r>
              <a:rPr lang="ja-JP" altLang="en-US" dirty="0" smtClean="0"/>
              <a:t>問題は様々</a:t>
            </a:r>
            <a:r>
              <a:rPr lang="en-US" altLang="ja-JP" dirty="0" smtClean="0"/>
              <a:t>…</a:t>
            </a:r>
          </a:p>
        </p:txBody>
      </p:sp>
      <p:sp>
        <p:nvSpPr>
          <p:cNvPr id="5" name="スライド番号プレースホルダー 4"/>
          <p:cNvSpPr>
            <a:spLocks noGrp="1"/>
          </p:cNvSpPr>
          <p:nvPr>
            <p:ph type="sldNum" sz="quarter" idx="12"/>
          </p:nvPr>
        </p:nvSpPr>
        <p:spPr>
          <a:xfrm>
            <a:off x="7010400" y="6532883"/>
            <a:ext cx="2133600" cy="365125"/>
          </a:xfrm>
        </p:spPr>
        <p:txBody>
          <a:bodyPr/>
          <a:lstStyle/>
          <a:p>
            <a:fld id="{6F1CF41B-315A-455C-BDFC-86D2CA9BA2E6}" type="slidenum">
              <a:rPr kumimoji="1" lang="ja-JP" altLang="en-US" sz="1800" smtClean="0"/>
              <a:t>14</a:t>
            </a:fld>
            <a:endParaRPr kumimoji="1" lang="ja-JP" altLang="en-US" sz="1800" dirty="0"/>
          </a:p>
        </p:txBody>
      </p:sp>
    </p:spTree>
    <p:extLst>
      <p:ext uri="{BB962C8B-B14F-4D97-AF65-F5344CB8AC3E}">
        <p14:creationId xmlns:p14="http://schemas.microsoft.com/office/powerpoint/2010/main" val="16732764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6F1CF41B-315A-455C-BDFC-86D2CA9BA2E6}" type="slidenum">
              <a:rPr kumimoji="1" lang="ja-JP" altLang="en-US" smtClean="0"/>
              <a:t>15</a:t>
            </a:fld>
            <a:endParaRPr kumimoji="1" lang="ja-JP" altLang="en-US"/>
          </a:p>
        </p:txBody>
      </p:sp>
      <p:sp>
        <p:nvSpPr>
          <p:cNvPr id="3" name="タイトル 2"/>
          <p:cNvSpPr>
            <a:spLocks noGrp="1"/>
          </p:cNvSpPr>
          <p:nvPr>
            <p:ph type="title"/>
          </p:nvPr>
        </p:nvSpPr>
        <p:spPr/>
        <p:txBody>
          <a:bodyPr/>
          <a:lstStyle/>
          <a:p>
            <a:endParaRPr kumimoji="1" lang="en-GB"/>
          </a:p>
        </p:txBody>
      </p:sp>
    </p:spTree>
    <p:extLst>
      <p:ext uri="{BB962C8B-B14F-4D97-AF65-F5344CB8AC3E}">
        <p14:creationId xmlns:p14="http://schemas.microsoft.com/office/powerpoint/2010/main" val="30139706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0" y="2582055"/>
            <a:ext cx="916918" cy="523220"/>
          </a:xfrm>
          <a:prstGeom prst="rect">
            <a:avLst/>
          </a:prstGeom>
          <a:noFill/>
          <a:ln>
            <a:noFill/>
          </a:ln>
        </p:spPr>
        <p:txBody>
          <a:bodyPr wrap="none" rtlCol="0">
            <a:spAutoFit/>
          </a:bodyPr>
          <a:lstStyle/>
          <a:p>
            <a:r>
              <a:rPr kumimoji="1" lang="en-US" altLang="ja-JP" sz="1400" dirty="0" err="1" smtClean="0"/>
              <a:t>vignetting</a:t>
            </a:r>
            <a:endParaRPr kumimoji="1" lang="en-US" altLang="ja-JP" sz="1400" dirty="0" smtClean="0"/>
          </a:p>
          <a:p>
            <a:r>
              <a:rPr kumimoji="1" lang="ja-JP" altLang="en-US" sz="1400" dirty="0" smtClean="0"/>
              <a:t>補正済</a:t>
            </a:r>
            <a:endParaRPr kumimoji="1" lang="ja-JP" altLang="en-US" sz="1400" dirty="0"/>
          </a:p>
        </p:txBody>
      </p:sp>
      <p:graphicFrame>
        <p:nvGraphicFramePr>
          <p:cNvPr id="8" name="表 7"/>
          <p:cNvGraphicFramePr>
            <a:graphicFrameLocks noGrp="1"/>
          </p:cNvGraphicFramePr>
          <p:nvPr>
            <p:extLst/>
          </p:nvPr>
        </p:nvGraphicFramePr>
        <p:xfrm>
          <a:off x="958922" y="1332189"/>
          <a:ext cx="7225212" cy="1737360"/>
        </p:xfrm>
        <a:graphic>
          <a:graphicData uri="http://schemas.openxmlformats.org/drawingml/2006/table">
            <a:tbl>
              <a:tblPr firstRow="1" bandRow="1">
                <a:tableStyleId>{5C22544A-7EE6-4342-B048-85BDC9FD1C3A}</a:tableStyleId>
              </a:tblPr>
              <a:tblGrid>
                <a:gridCol w="1872210">
                  <a:extLst>
                    <a:ext uri="{9D8B030D-6E8A-4147-A177-3AD203B41FA5}">
                      <a16:colId xmlns="" xmlns:a16="http://schemas.microsoft.com/office/drawing/2014/main" val="20000"/>
                    </a:ext>
                  </a:extLst>
                </a:gridCol>
                <a:gridCol w="1740396">
                  <a:extLst>
                    <a:ext uri="{9D8B030D-6E8A-4147-A177-3AD203B41FA5}">
                      <a16:colId xmlns="" xmlns:a16="http://schemas.microsoft.com/office/drawing/2014/main" val="20001"/>
                    </a:ext>
                  </a:extLst>
                </a:gridCol>
                <a:gridCol w="1806303">
                  <a:extLst>
                    <a:ext uri="{9D8B030D-6E8A-4147-A177-3AD203B41FA5}">
                      <a16:colId xmlns="" xmlns:a16="http://schemas.microsoft.com/office/drawing/2014/main" val="20002"/>
                    </a:ext>
                  </a:extLst>
                </a:gridCol>
                <a:gridCol w="1806303">
                  <a:extLst>
                    <a:ext uri="{9D8B030D-6E8A-4147-A177-3AD203B41FA5}">
                      <a16:colId xmlns="" xmlns:a16="http://schemas.microsoft.com/office/drawing/2014/main" val="20003"/>
                    </a:ext>
                  </a:extLst>
                </a:gridCol>
              </a:tblGrid>
              <a:tr h="2743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dirty="0" smtClean="0">
                          <a:solidFill>
                            <a:schemeClr val="tx1"/>
                          </a:solidFill>
                        </a:rPr>
                        <a:t>10</a:t>
                      </a:r>
                      <a:r>
                        <a:rPr kumimoji="1" lang="en-US" altLang="ja-JP" sz="1800" b="0" baseline="30000" dirty="0" smtClean="0">
                          <a:solidFill>
                            <a:schemeClr val="tx1"/>
                          </a:solidFill>
                        </a:rPr>
                        <a:t>-3</a:t>
                      </a:r>
                      <a:r>
                        <a:rPr kumimoji="1" lang="en-US" altLang="ja-JP" sz="1800" b="0" baseline="0" dirty="0" smtClean="0">
                          <a:solidFill>
                            <a:schemeClr val="tx1"/>
                          </a:solidFill>
                        </a:rPr>
                        <a:t> [</a:t>
                      </a:r>
                      <a:r>
                        <a:rPr kumimoji="1" lang="en-US" altLang="ja-JP" sz="1800" b="0" baseline="0" dirty="0" err="1" smtClean="0">
                          <a:solidFill>
                            <a:schemeClr val="tx1"/>
                          </a:solidFill>
                        </a:rPr>
                        <a:t>cts</a:t>
                      </a:r>
                      <a:r>
                        <a:rPr kumimoji="1" lang="en-US" altLang="ja-JP" sz="1800" b="0" baseline="0" dirty="0" smtClean="0">
                          <a:solidFill>
                            <a:schemeClr val="tx1"/>
                          </a:solidFill>
                        </a:rPr>
                        <a:t>/s]</a:t>
                      </a:r>
                      <a:endParaRPr kumimoji="1" lang="ja-JP" altLang="en-US" sz="1800" b="0" dirty="0" smtClean="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800" b="0" dirty="0" smtClean="0">
                          <a:solidFill>
                            <a:schemeClr val="tx1"/>
                          </a:solidFill>
                        </a:rPr>
                        <a:t>XIS1</a:t>
                      </a:r>
                      <a:endParaRPr kumimoji="1" lang="ja-JP" altLang="en-US" sz="1800" b="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800" b="0" dirty="0" smtClean="0">
                          <a:solidFill>
                            <a:srgbClr val="FF0000"/>
                          </a:solidFill>
                        </a:rPr>
                        <a:t>XIS0+3</a:t>
                      </a:r>
                      <a:endParaRPr kumimoji="1" lang="ja-JP" altLang="en-US" sz="1800" b="0" dirty="0">
                        <a:solidFill>
                          <a:srgbClr val="FF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800" b="0" dirty="0" smtClean="0">
                          <a:solidFill>
                            <a:srgbClr val="00B050"/>
                          </a:solidFill>
                        </a:rPr>
                        <a:t>EPIC-</a:t>
                      </a:r>
                      <a:r>
                        <a:rPr kumimoji="1" lang="en-US" altLang="ja-JP" sz="1800" b="0" dirty="0" err="1" smtClean="0">
                          <a:solidFill>
                            <a:srgbClr val="00B050"/>
                          </a:solidFill>
                        </a:rPr>
                        <a:t>pn</a:t>
                      </a:r>
                      <a:endParaRPr kumimoji="1" lang="ja-JP" altLang="en-US" sz="1800" b="0" dirty="0">
                        <a:solidFill>
                          <a:srgbClr val="00B05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278130">
                <a:tc>
                  <a:txBody>
                    <a:bodyPr/>
                    <a:lstStyle/>
                    <a:p>
                      <a:pPr algn="ctr"/>
                      <a:r>
                        <a:rPr kumimoji="1" lang="ja-JP" altLang="en-US" sz="1800" b="0" dirty="0" smtClean="0">
                          <a:solidFill>
                            <a:schemeClr val="tx1"/>
                          </a:solidFill>
                        </a:rPr>
                        <a:t>観測値</a:t>
                      </a:r>
                      <a:endParaRPr kumimoji="1" lang="ja-JP" altLang="en-US" sz="1800" b="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800" b="0" dirty="0" smtClean="0">
                          <a:solidFill>
                            <a:schemeClr val="tx1"/>
                          </a:solidFill>
                        </a:rPr>
                        <a:t>3.8±0.14</a:t>
                      </a:r>
                      <a:endParaRPr kumimoji="1" lang="ja-JP" altLang="en-US" sz="1800" b="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800" b="0" dirty="0" smtClean="0">
                          <a:solidFill>
                            <a:schemeClr val="tx1"/>
                          </a:solidFill>
                        </a:rPr>
                        <a:t>2.3±0.07</a:t>
                      </a:r>
                      <a:endParaRPr kumimoji="1" lang="ja-JP" altLang="en-US" sz="1800" b="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800" b="0" dirty="0" smtClean="0">
                          <a:solidFill>
                            <a:schemeClr val="tx1"/>
                          </a:solidFill>
                        </a:rPr>
                        <a:t>20.7±0.2</a:t>
                      </a:r>
                      <a:endParaRPr kumimoji="1" lang="ja-JP" altLang="en-US" sz="1800" b="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278130">
                <a:tc>
                  <a:txBody>
                    <a:bodyPr/>
                    <a:lstStyle/>
                    <a:p>
                      <a:pPr algn="ctr"/>
                      <a:r>
                        <a:rPr kumimoji="1" lang="ja-JP" altLang="en-US" sz="1800" b="0" dirty="0" smtClean="0">
                          <a:solidFill>
                            <a:schemeClr val="tx1"/>
                          </a:solidFill>
                        </a:rPr>
                        <a:t>モデル</a:t>
                      </a:r>
                      <a:endParaRPr kumimoji="1" lang="ja-JP" altLang="en-US" sz="1800" b="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800" b="0" dirty="0" smtClean="0">
                          <a:solidFill>
                            <a:schemeClr val="tx1"/>
                          </a:solidFill>
                        </a:rPr>
                        <a:t>3.3±0.06</a:t>
                      </a:r>
                      <a:endParaRPr kumimoji="1" lang="ja-JP" altLang="en-US" sz="1800" b="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800" b="0" dirty="0" smtClean="0">
                          <a:solidFill>
                            <a:schemeClr val="tx1"/>
                          </a:solidFill>
                        </a:rPr>
                        <a:t>1.8±0.03</a:t>
                      </a:r>
                      <a:endParaRPr kumimoji="1" lang="ja-JP" altLang="en-US" sz="1800" b="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800" b="0" dirty="0" smtClean="0">
                          <a:solidFill>
                            <a:schemeClr val="tx1"/>
                          </a:solidFill>
                        </a:rPr>
                        <a:t>18.0±0.01</a:t>
                      </a:r>
                      <a:endParaRPr kumimoji="1" lang="ja-JP" altLang="en-US" sz="1800" b="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278130">
                <a:tc>
                  <a:txBody>
                    <a:bodyPr/>
                    <a:lstStyle/>
                    <a:p>
                      <a:pPr algn="ctr"/>
                      <a:r>
                        <a:rPr kumimoji="1" lang="ja-JP" altLang="en-US" sz="1800" b="0" dirty="0" smtClean="0">
                          <a:solidFill>
                            <a:schemeClr val="tx1"/>
                          </a:solidFill>
                        </a:rPr>
                        <a:t>観測値 </a:t>
                      </a:r>
                      <a:r>
                        <a:rPr kumimoji="1" lang="en-US" altLang="ja-JP" sz="1800" b="0" dirty="0" smtClean="0">
                          <a:solidFill>
                            <a:schemeClr val="tx1"/>
                          </a:solidFill>
                        </a:rPr>
                        <a:t>- </a:t>
                      </a:r>
                      <a:r>
                        <a:rPr kumimoji="1" lang="ja-JP" altLang="en-US" sz="1800" b="0" dirty="0" smtClean="0">
                          <a:solidFill>
                            <a:schemeClr val="tx1"/>
                          </a:solidFill>
                        </a:rPr>
                        <a:t>モデル</a:t>
                      </a:r>
                      <a:endParaRPr kumimoji="1" lang="ja-JP" altLang="en-US" sz="1800" b="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800" b="0" dirty="0" smtClean="0">
                          <a:solidFill>
                            <a:schemeClr val="tx1"/>
                          </a:solidFill>
                        </a:rPr>
                        <a:t>0.44±0.074</a:t>
                      </a:r>
                      <a:endParaRPr kumimoji="1" lang="ja-JP" altLang="en-US" sz="1800" b="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800" b="0" dirty="0" smtClean="0">
                          <a:solidFill>
                            <a:schemeClr val="tx1"/>
                          </a:solidFill>
                        </a:rPr>
                        <a:t>0.51±0.15</a:t>
                      </a:r>
                      <a:endParaRPr kumimoji="1" lang="ja-JP" altLang="en-US" sz="1800" b="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800" b="0" dirty="0" smtClean="0">
                          <a:solidFill>
                            <a:schemeClr val="tx1"/>
                          </a:solidFill>
                        </a:rPr>
                        <a:t>2.79±0.23</a:t>
                      </a:r>
                      <a:endParaRPr kumimoji="1" lang="ja-JP" altLang="en-US" sz="1800" b="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278130">
                <a:tc>
                  <a:txBody>
                    <a:bodyPr/>
                    <a:lstStyle/>
                    <a:p>
                      <a:pPr algn="ctr"/>
                      <a:r>
                        <a:rPr kumimoji="1" lang="ja-JP" altLang="en-US" sz="1800" b="0" dirty="0" smtClean="0">
                          <a:solidFill>
                            <a:schemeClr val="tx1"/>
                          </a:solidFill>
                        </a:rPr>
                        <a:t>バックグラウンド</a:t>
                      </a:r>
                      <a:endParaRPr kumimoji="1" lang="ja-JP" altLang="en-US" sz="1800" b="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dirty="0" smtClean="0">
                          <a:solidFill>
                            <a:schemeClr val="tx1"/>
                          </a:solidFill>
                        </a:rPr>
                        <a:t>2.1±0.08</a:t>
                      </a:r>
                      <a:endParaRPr kumimoji="1" lang="ja-JP" altLang="en-US" sz="1800" b="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800" b="0" dirty="0" smtClean="0">
                          <a:solidFill>
                            <a:schemeClr val="tx1"/>
                          </a:solidFill>
                        </a:rPr>
                        <a:t>1.1±0.03</a:t>
                      </a:r>
                      <a:endParaRPr kumimoji="1" lang="ja-JP" altLang="en-US"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800" b="0" dirty="0" smtClean="0">
                          <a:solidFill>
                            <a:schemeClr val="tx1"/>
                          </a:solidFill>
                        </a:rPr>
                        <a:t>0.2±0.003</a:t>
                      </a:r>
                      <a:endParaRPr kumimoji="1" lang="ja-JP" altLang="en-US"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bl>
          </a:graphicData>
        </a:graphic>
      </p:graphicFrame>
      <p:sp>
        <p:nvSpPr>
          <p:cNvPr id="2" name="テキスト ボックス 1"/>
          <p:cNvSpPr txBox="1"/>
          <p:nvPr/>
        </p:nvSpPr>
        <p:spPr>
          <a:xfrm>
            <a:off x="1037836" y="65378"/>
            <a:ext cx="7004995" cy="646331"/>
          </a:xfrm>
          <a:prstGeom prst="rect">
            <a:avLst/>
          </a:prstGeom>
          <a:noFill/>
        </p:spPr>
        <p:txBody>
          <a:bodyPr wrap="none" rtlCol="0">
            <a:spAutoFit/>
          </a:bodyPr>
          <a:lstStyle/>
          <a:p>
            <a:r>
              <a:rPr lang="en-US" altLang="ja-JP" sz="3600" dirty="0" smtClean="0"/>
              <a:t>J1856: 0.8 – 1.2 </a:t>
            </a:r>
            <a:r>
              <a:rPr lang="en-US" altLang="ja-JP" sz="3600" dirty="0" err="1" smtClean="0"/>
              <a:t>keV</a:t>
            </a:r>
            <a:r>
              <a:rPr lang="ja-JP" altLang="en-US" sz="3600" dirty="0" smtClean="0"/>
              <a:t>のカウントレート</a:t>
            </a:r>
            <a:endParaRPr lang="ja-JP" altLang="en-US" sz="3600" dirty="0"/>
          </a:p>
        </p:txBody>
      </p:sp>
      <p:sp>
        <p:nvSpPr>
          <p:cNvPr id="16" name="正方形/長方形 15"/>
          <p:cNvSpPr/>
          <p:nvPr/>
        </p:nvSpPr>
        <p:spPr>
          <a:xfrm>
            <a:off x="1781454" y="905291"/>
            <a:ext cx="5580148" cy="35642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a:solidFill>
                  <a:schemeClr val="tx1"/>
                </a:solidFill>
              </a:rPr>
              <a:t>2</a:t>
            </a:r>
            <a:r>
              <a:rPr lang="ja-JP" altLang="en-US" sz="2000" dirty="0">
                <a:solidFill>
                  <a:schemeClr val="tx1"/>
                </a:solidFill>
              </a:rPr>
              <a:t>温度モデルを仮定し、観測値とモデルを比較</a:t>
            </a:r>
            <a:r>
              <a:rPr lang="ja-JP" altLang="en-US" sz="2000" dirty="0" smtClean="0">
                <a:solidFill>
                  <a:schemeClr val="tx1"/>
                </a:solidFill>
              </a:rPr>
              <a:t>する</a:t>
            </a:r>
            <a:endParaRPr lang="ja-JP" altLang="en-US" sz="2000" dirty="0">
              <a:solidFill>
                <a:schemeClr val="tx1"/>
              </a:solidFill>
            </a:endParaRPr>
          </a:p>
        </p:txBody>
      </p:sp>
      <p:sp>
        <p:nvSpPr>
          <p:cNvPr id="20" name="正方形/長方形 19"/>
          <p:cNvSpPr/>
          <p:nvPr/>
        </p:nvSpPr>
        <p:spPr>
          <a:xfrm>
            <a:off x="636617" y="4541530"/>
            <a:ext cx="7685177" cy="86229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ja-JP" altLang="en-US" sz="2000" dirty="0" smtClean="0">
                <a:solidFill>
                  <a:schemeClr val="tx1"/>
                </a:solidFill>
              </a:rPr>
              <a:t>・</a:t>
            </a:r>
            <a:r>
              <a:rPr lang="en-US" altLang="ja-JP" sz="2000" dirty="0" smtClean="0">
                <a:solidFill>
                  <a:schemeClr val="tx1"/>
                </a:solidFill>
              </a:rPr>
              <a:t>2</a:t>
            </a:r>
            <a:r>
              <a:rPr lang="ja-JP" altLang="en-US" sz="2000" dirty="0">
                <a:solidFill>
                  <a:schemeClr val="tx1"/>
                </a:solidFill>
              </a:rPr>
              <a:t>温度モデルからの超過は</a:t>
            </a:r>
            <a:r>
              <a:rPr lang="en-US" altLang="ja-JP" sz="2000" dirty="0">
                <a:solidFill>
                  <a:srgbClr val="FF0000"/>
                </a:solidFill>
              </a:rPr>
              <a:t>XIS0+3</a:t>
            </a:r>
            <a:r>
              <a:rPr lang="ja-JP" altLang="en-US" sz="2000" dirty="0">
                <a:solidFill>
                  <a:schemeClr val="tx1"/>
                </a:solidFill>
              </a:rPr>
              <a:t>では</a:t>
            </a:r>
            <a:r>
              <a:rPr lang="en-US" altLang="ja-JP" sz="2000" dirty="0">
                <a:solidFill>
                  <a:srgbClr val="FF0000"/>
                </a:solidFill>
              </a:rPr>
              <a:t>24%</a:t>
            </a:r>
            <a:r>
              <a:rPr lang="ja-JP" altLang="en-US" sz="2000" dirty="0" err="1">
                <a:solidFill>
                  <a:schemeClr val="tx1"/>
                </a:solidFill>
              </a:rPr>
              <a:t>、</a:t>
            </a:r>
            <a:r>
              <a:rPr lang="en-US" altLang="ja-JP" sz="2000" dirty="0">
                <a:solidFill>
                  <a:schemeClr val="tx1"/>
                </a:solidFill>
              </a:rPr>
              <a:t>XIS1</a:t>
            </a:r>
            <a:r>
              <a:rPr lang="ja-JP" altLang="en-US" sz="2000" dirty="0">
                <a:solidFill>
                  <a:schemeClr val="tx1"/>
                </a:solidFill>
              </a:rPr>
              <a:t>と</a:t>
            </a:r>
            <a:r>
              <a:rPr lang="en-US" altLang="ja-JP" sz="2000" dirty="0">
                <a:solidFill>
                  <a:srgbClr val="00CC66"/>
                </a:solidFill>
              </a:rPr>
              <a:t>EPIC-</a:t>
            </a:r>
            <a:r>
              <a:rPr lang="en-US" altLang="ja-JP" sz="2000" dirty="0" err="1">
                <a:solidFill>
                  <a:srgbClr val="00CC66"/>
                </a:solidFill>
              </a:rPr>
              <a:t>pn</a:t>
            </a:r>
            <a:r>
              <a:rPr lang="ja-JP" altLang="en-US" sz="2000" dirty="0">
                <a:solidFill>
                  <a:schemeClr val="tx1"/>
                </a:solidFill>
              </a:rPr>
              <a:t>では</a:t>
            </a:r>
            <a:r>
              <a:rPr lang="en-US" altLang="ja-JP" sz="2000" dirty="0">
                <a:solidFill>
                  <a:schemeClr val="tx1"/>
                </a:solidFill>
              </a:rPr>
              <a:t>16</a:t>
            </a:r>
            <a:r>
              <a:rPr lang="en-US" altLang="ja-JP" sz="2000" dirty="0" smtClean="0">
                <a:solidFill>
                  <a:schemeClr val="tx1"/>
                </a:solidFill>
              </a:rPr>
              <a:t>%</a:t>
            </a:r>
          </a:p>
          <a:p>
            <a:pPr algn="just"/>
            <a:r>
              <a:rPr lang="ja-JP" altLang="en-US" sz="2000" dirty="0" smtClean="0">
                <a:solidFill>
                  <a:schemeClr val="tx1"/>
                </a:solidFill>
              </a:rPr>
              <a:t>・バックグラウンドの不定性は</a:t>
            </a:r>
            <a:r>
              <a:rPr lang="en-US" altLang="ja-JP" sz="2000" dirty="0" smtClean="0">
                <a:solidFill>
                  <a:schemeClr val="tx1"/>
                </a:solidFill>
              </a:rPr>
              <a:t>6.6%(XIS1)</a:t>
            </a:r>
            <a:r>
              <a:rPr lang="ja-JP" altLang="en-US" sz="2000" dirty="0" err="1" smtClean="0">
                <a:solidFill>
                  <a:schemeClr val="tx1"/>
                </a:solidFill>
              </a:rPr>
              <a:t>、</a:t>
            </a:r>
            <a:r>
              <a:rPr lang="en-US" altLang="ja-JP" sz="2000" dirty="0" smtClean="0">
                <a:solidFill>
                  <a:srgbClr val="FF0000"/>
                </a:solidFill>
              </a:rPr>
              <a:t>6.7</a:t>
            </a:r>
            <a:r>
              <a:rPr lang="en-US" altLang="ja-JP" sz="2000" dirty="0">
                <a:solidFill>
                  <a:srgbClr val="FF0000"/>
                </a:solidFill>
              </a:rPr>
              <a:t>%</a:t>
            </a:r>
            <a:r>
              <a:rPr lang="en-US" altLang="ja-JP" sz="2000" dirty="0" smtClean="0">
                <a:solidFill>
                  <a:srgbClr val="FF0000"/>
                </a:solidFill>
              </a:rPr>
              <a:t>(XIS0+3)</a:t>
            </a:r>
            <a:r>
              <a:rPr lang="ja-JP" altLang="en-US" sz="2000" dirty="0" err="1" smtClean="0">
                <a:solidFill>
                  <a:schemeClr val="tx1"/>
                </a:solidFill>
              </a:rPr>
              <a:t>、</a:t>
            </a:r>
            <a:r>
              <a:rPr lang="en-US" altLang="ja-JP" sz="2000" dirty="0" smtClean="0">
                <a:solidFill>
                  <a:srgbClr val="00CC66"/>
                </a:solidFill>
              </a:rPr>
              <a:t>0.44%(EPIC-</a:t>
            </a:r>
            <a:r>
              <a:rPr lang="en-US" altLang="ja-JP" sz="2000" dirty="0" err="1" smtClean="0">
                <a:solidFill>
                  <a:srgbClr val="00CC66"/>
                </a:solidFill>
              </a:rPr>
              <a:t>pn</a:t>
            </a:r>
            <a:r>
              <a:rPr lang="en-US" altLang="ja-JP" sz="2000" dirty="0" smtClean="0">
                <a:solidFill>
                  <a:srgbClr val="00CC66"/>
                </a:solidFill>
              </a:rPr>
              <a:t>)</a:t>
            </a:r>
            <a:endParaRPr lang="en-US" altLang="ja-JP" sz="2000" dirty="0" smtClean="0">
              <a:solidFill>
                <a:schemeClr val="tx1"/>
              </a:solidFill>
            </a:endParaRPr>
          </a:p>
        </p:txBody>
      </p:sp>
      <p:sp>
        <p:nvSpPr>
          <p:cNvPr id="22" name="正方形/長方形 21"/>
          <p:cNvSpPr/>
          <p:nvPr/>
        </p:nvSpPr>
        <p:spPr>
          <a:xfrm>
            <a:off x="1115616" y="5648018"/>
            <a:ext cx="6592210" cy="100811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400" dirty="0" err="1" smtClean="0">
                <a:solidFill>
                  <a:schemeClr val="tx1"/>
                </a:solidFill>
              </a:rPr>
              <a:t>keV</a:t>
            </a:r>
            <a:r>
              <a:rPr lang="ja-JP" altLang="en-US" sz="2400" dirty="0" smtClean="0">
                <a:solidFill>
                  <a:schemeClr val="tx1"/>
                </a:solidFill>
              </a:rPr>
              <a:t>超過成分</a:t>
            </a:r>
            <a:r>
              <a:rPr lang="ja-JP" altLang="en-US" sz="2400" dirty="0">
                <a:solidFill>
                  <a:schemeClr val="tx1"/>
                </a:solidFill>
              </a:rPr>
              <a:t>の起源は</a:t>
            </a:r>
            <a:r>
              <a:rPr lang="ja-JP" altLang="en-US" sz="2400" dirty="0" smtClean="0">
                <a:solidFill>
                  <a:schemeClr val="tx1"/>
                </a:solidFill>
              </a:rPr>
              <a:t>？</a:t>
            </a:r>
            <a:endParaRPr lang="en-US" altLang="ja-JP" sz="2400" dirty="0">
              <a:solidFill>
                <a:schemeClr val="tx1"/>
              </a:solidFill>
            </a:endParaRPr>
          </a:p>
        </p:txBody>
      </p:sp>
      <p:graphicFrame>
        <p:nvGraphicFramePr>
          <p:cNvPr id="6" name="表 5"/>
          <p:cNvGraphicFramePr>
            <a:graphicFrameLocks noGrp="1"/>
          </p:cNvGraphicFramePr>
          <p:nvPr>
            <p:extLst/>
          </p:nvPr>
        </p:nvGraphicFramePr>
        <p:xfrm>
          <a:off x="856857" y="3653362"/>
          <a:ext cx="7464937" cy="685800"/>
        </p:xfrm>
        <a:graphic>
          <a:graphicData uri="http://schemas.openxmlformats.org/drawingml/2006/table">
            <a:tbl>
              <a:tblPr firstRow="1" bandRow="1">
                <a:tableStyleId>{5C22544A-7EE6-4342-B048-85BDC9FD1C3A}</a:tableStyleId>
              </a:tblPr>
              <a:tblGrid>
                <a:gridCol w="2965006">
                  <a:extLst>
                    <a:ext uri="{9D8B030D-6E8A-4147-A177-3AD203B41FA5}">
                      <a16:colId xmlns="" xmlns:a16="http://schemas.microsoft.com/office/drawing/2014/main" val="20000"/>
                    </a:ext>
                  </a:extLst>
                </a:gridCol>
                <a:gridCol w="1499977">
                  <a:extLst>
                    <a:ext uri="{9D8B030D-6E8A-4147-A177-3AD203B41FA5}">
                      <a16:colId xmlns="" xmlns:a16="http://schemas.microsoft.com/office/drawing/2014/main" val="20001"/>
                    </a:ext>
                  </a:extLst>
                </a:gridCol>
                <a:gridCol w="1499977">
                  <a:extLst>
                    <a:ext uri="{9D8B030D-6E8A-4147-A177-3AD203B41FA5}">
                      <a16:colId xmlns="" xmlns:a16="http://schemas.microsoft.com/office/drawing/2014/main" val="20002"/>
                    </a:ext>
                  </a:extLst>
                </a:gridCol>
                <a:gridCol w="1499977">
                  <a:extLst>
                    <a:ext uri="{9D8B030D-6E8A-4147-A177-3AD203B41FA5}">
                      <a16:colId xmlns="" xmlns:a16="http://schemas.microsoft.com/office/drawing/2014/main" val="20003"/>
                    </a:ext>
                  </a:extLst>
                </a:gridCol>
              </a:tblGrid>
              <a:tr h="0">
                <a:tc>
                  <a:txBody>
                    <a:bodyPr/>
                    <a:lstStyle/>
                    <a:p>
                      <a:pPr algn="ctr"/>
                      <a:endParaRPr kumimoji="1" lang="ja-JP" altLang="en-US" sz="1800" b="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800" b="0" dirty="0" smtClean="0">
                          <a:solidFill>
                            <a:schemeClr val="tx1"/>
                          </a:solidFill>
                        </a:rPr>
                        <a:t>XIS1</a:t>
                      </a:r>
                      <a:endParaRPr kumimoji="1" lang="ja-JP" altLang="en-US" sz="1800" b="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800" b="0" dirty="0" smtClean="0">
                          <a:solidFill>
                            <a:srgbClr val="FF0000"/>
                          </a:solidFill>
                        </a:rPr>
                        <a:t>XIS0+3</a:t>
                      </a:r>
                      <a:endParaRPr kumimoji="1" lang="ja-JP" altLang="en-US" sz="1800" b="0" dirty="0">
                        <a:solidFill>
                          <a:srgbClr val="FF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800" b="0" dirty="0" smtClean="0">
                          <a:solidFill>
                            <a:srgbClr val="00CC66"/>
                          </a:solidFill>
                        </a:rPr>
                        <a:t>EPIC-</a:t>
                      </a:r>
                      <a:r>
                        <a:rPr kumimoji="1" lang="en-US" altLang="ja-JP" sz="1800" b="0" dirty="0" err="1" smtClean="0">
                          <a:solidFill>
                            <a:srgbClr val="00CC66"/>
                          </a:solidFill>
                        </a:rPr>
                        <a:t>pn</a:t>
                      </a:r>
                      <a:endParaRPr kumimoji="1" lang="ja-JP" altLang="en-US" sz="1800" b="0" dirty="0">
                        <a:solidFill>
                          <a:srgbClr val="00CC66"/>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0"/>
                  </a:ext>
                </a:extLst>
              </a:tr>
              <a:tr h="0">
                <a:tc>
                  <a:txBody>
                    <a:bodyPr/>
                    <a:lstStyle/>
                    <a:p>
                      <a:pPr algn="ctr"/>
                      <a:r>
                        <a:rPr kumimoji="1" lang="en-US" altLang="ja-JP" sz="1800" b="0" dirty="0" smtClean="0">
                          <a:solidFill>
                            <a:schemeClr val="tx1"/>
                          </a:solidFill>
                        </a:rPr>
                        <a:t>(</a:t>
                      </a:r>
                      <a:r>
                        <a:rPr kumimoji="1" lang="ja-JP" altLang="en-US" sz="1800" b="0" dirty="0" smtClean="0">
                          <a:solidFill>
                            <a:schemeClr val="tx1"/>
                          </a:solidFill>
                        </a:rPr>
                        <a:t>観測値</a:t>
                      </a:r>
                      <a:r>
                        <a:rPr kumimoji="1" lang="en-US" altLang="ja-JP" sz="1800" b="0" dirty="0" smtClean="0">
                          <a:solidFill>
                            <a:schemeClr val="tx1"/>
                          </a:solidFill>
                        </a:rPr>
                        <a:t>- </a:t>
                      </a:r>
                      <a:r>
                        <a:rPr kumimoji="1" lang="ja-JP" altLang="en-US" sz="1800" b="0" dirty="0" smtClean="0">
                          <a:solidFill>
                            <a:schemeClr val="tx1"/>
                          </a:solidFill>
                        </a:rPr>
                        <a:t>モデル</a:t>
                      </a:r>
                      <a:r>
                        <a:rPr kumimoji="1" lang="en-US" altLang="ja-JP" sz="1800" b="0" dirty="0" smtClean="0">
                          <a:solidFill>
                            <a:schemeClr val="tx1"/>
                          </a:solidFill>
                        </a:rPr>
                        <a:t>)/</a:t>
                      </a:r>
                      <a:r>
                        <a:rPr kumimoji="1" lang="ja-JP" altLang="en-US" sz="1800" b="0" dirty="0" smtClean="0">
                          <a:solidFill>
                            <a:schemeClr val="tx1"/>
                          </a:solidFill>
                        </a:rPr>
                        <a:t>モデル </a:t>
                      </a:r>
                      <a:r>
                        <a:rPr kumimoji="1" lang="en-US" altLang="ja-JP" sz="1800" b="0" dirty="0" smtClean="0">
                          <a:solidFill>
                            <a:schemeClr val="tx1"/>
                          </a:solidFill>
                        </a:rPr>
                        <a:t>[%]</a:t>
                      </a:r>
                      <a:endParaRPr kumimoji="1" lang="ja-JP" altLang="en-US" sz="1800" b="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800" b="0" dirty="0" smtClean="0">
                          <a:solidFill>
                            <a:schemeClr val="tx1"/>
                          </a:solidFill>
                        </a:rPr>
                        <a:t>17±6.6</a:t>
                      </a:r>
                      <a:endParaRPr kumimoji="1" lang="ja-JP" altLang="en-US" sz="1800" b="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800" b="0" dirty="0" smtClean="0">
                          <a:solidFill>
                            <a:schemeClr val="tx1"/>
                          </a:solidFill>
                        </a:rPr>
                        <a:t>26±7.3</a:t>
                      </a:r>
                      <a:endParaRPr kumimoji="1" lang="ja-JP" altLang="en-US" sz="1800" b="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800" b="0" dirty="0" smtClean="0">
                          <a:solidFill>
                            <a:schemeClr val="tx1"/>
                          </a:solidFill>
                        </a:rPr>
                        <a:t>16±2.1</a:t>
                      </a:r>
                      <a:endParaRPr kumimoji="1" lang="ja-JP" altLang="en-US" sz="1800" b="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bl>
          </a:graphicData>
        </a:graphic>
      </p:graphicFrame>
      <p:sp>
        <p:nvSpPr>
          <p:cNvPr id="10" name="右矢印 9"/>
          <p:cNvSpPr/>
          <p:nvPr/>
        </p:nvSpPr>
        <p:spPr>
          <a:xfrm>
            <a:off x="814906" y="2807939"/>
            <a:ext cx="144016" cy="147606"/>
          </a:xfrm>
          <a:prstGeom prst="right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3761202" y="3239203"/>
            <a:ext cx="1620652" cy="370149"/>
          </a:xfrm>
          <a:prstGeom prst="rect">
            <a:avLst/>
          </a:prstGeom>
          <a:noFill/>
          <a:ln>
            <a:solidFill>
              <a:srgbClr val="FC5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err="1">
                <a:solidFill>
                  <a:schemeClr val="tx1"/>
                </a:solidFill>
              </a:rPr>
              <a:t>keV</a:t>
            </a:r>
            <a:r>
              <a:rPr lang="ja-JP" altLang="en-US" sz="2000" dirty="0">
                <a:solidFill>
                  <a:schemeClr val="tx1"/>
                </a:solidFill>
              </a:rPr>
              <a:t>超過</a:t>
            </a:r>
            <a:r>
              <a:rPr lang="ja-JP" altLang="en-US" sz="2000" dirty="0" smtClean="0">
                <a:solidFill>
                  <a:schemeClr val="tx1"/>
                </a:solidFill>
              </a:rPr>
              <a:t>成分</a:t>
            </a:r>
            <a:endParaRPr lang="ja-JP" altLang="en-US" sz="2000" dirty="0">
              <a:solidFill>
                <a:schemeClr val="tx1"/>
              </a:solidFill>
            </a:endParaRPr>
          </a:p>
        </p:txBody>
      </p:sp>
      <p:sp>
        <p:nvSpPr>
          <p:cNvPr id="17" name="テキスト ボックス 16"/>
          <p:cNvSpPr txBox="1"/>
          <p:nvPr/>
        </p:nvSpPr>
        <p:spPr>
          <a:xfrm>
            <a:off x="5561084" y="5640467"/>
            <a:ext cx="2146742" cy="1015663"/>
          </a:xfrm>
          <a:prstGeom prst="rect">
            <a:avLst/>
          </a:prstGeom>
          <a:noFill/>
        </p:spPr>
        <p:txBody>
          <a:bodyPr wrap="none" rtlCol="0">
            <a:spAutoFit/>
          </a:bodyPr>
          <a:lstStyle/>
          <a:p>
            <a:r>
              <a:rPr lang="ja-JP" altLang="en-US" sz="2000" u="sng" dirty="0"/>
              <a:t>・</a:t>
            </a:r>
            <a:r>
              <a:rPr lang="en-US" altLang="ja-JP" sz="2000" u="sng" dirty="0" smtClean="0"/>
              <a:t>Pileup</a:t>
            </a:r>
          </a:p>
          <a:p>
            <a:r>
              <a:rPr lang="ja-JP" altLang="en-US" sz="2000" u="sng" dirty="0" smtClean="0"/>
              <a:t>・</a:t>
            </a:r>
            <a:r>
              <a:rPr lang="ja-JP" altLang="en-US" sz="2000" u="sng" dirty="0"/>
              <a:t>他点源の混入</a:t>
            </a:r>
            <a:endParaRPr lang="en-US" altLang="ja-JP" sz="2000" u="sng" dirty="0"/>
          </a:p>
          <a:p>
            <a:r>
              <a:rPr lang="ja-JP" altLang="en-US" sz="2000" u="sng" dirty="0" smtClean="0"/>
              <a:t>・</a:t>
            </a:r>
            <a:r>
              <a:rPr lang="en-US" altLang="ja-JP" sz="2000" u="sng" dirty="0"/>
              <a:t>J1856</a:t>
            </a:r>
            <a:r>
              <a:rPr lang="ja-JP" altLang="en-US" sz="2000" u="sng" dirty="0"/>
              <a:t>からの</a:t>
            </a:r>
            <a:r>
              <a:rPr lang="ja-JP" altLang="en-US" sz="2000" u="sng" dirty="0" smtClean="0"/>
              <a:t>成分</a:t>
            </a:r>
            <a:endParaRPr lang="en-US" altLang="ja-JP" sz="2000" u="sng" dirty="0"/>
          </a:p>
        </p:txBody>
      </p:sp>
      <p:sp>
        <p:nvSpPr>
          <p:cNvPr id="18" name="テキスト ボックス 17"/>
          <p:cNvSpPr txBox="1"/>
          <p:nvPr/>
        </p:nvSpPr>
        <p:spPr>
          <a:xfrm>
            <a:off x="4595815" y="5855910"/>
            <a:ext cx="595035" cy="584775"/>
          </a:xfrm>
          <a:prstGeom prst="rect">
            <a:avLst/>
          </a:prstGeom>
          <a:noFill/>
        </p:spPr>
        <p:txBody>
          <a:bodyPr wrap="none" rtlCol="0">
            <a:spAutoFit/>
          </a:bodyPr>
          <a:lstStyle/>
          <a:p>
            <a:r>
              <a:rPr lang="ja-JP" altLang="en-US" sz="3200" dirty="0"/>
              <a:t>⇒</a:t>
            </a:r>
            <a:endParaRPr kumimoji="1" lang="ja-JP" altLang="en-US" sz="3200" dirty="0"/>
          </a:p>
        </p:txBody>
      </p:sp>
      <p:sp>
        <p:nvSpPr>
          <p:cNvPr id="4" name="スライド番号プレースホルダー 3"/>
          <p:cNvSpPr>
            <a:spLocks noGrp="1"/>
          </p:cNvSpPr>
          <p:nvPr>
            <p:ph type="sldNum" sz="quarter" idx="12"/>
          </p:nvPr>
        </p:nvSpPr>
        <p:spPr/>
        <p:txBody>
          <a:bodyPr/>
          <a:lstStyle/>
          <a:p>
            <a:fld id="{6F1CF41B-315A-455C-BDFC-86D2CA9BA2E6}" type="slidenum">
              <a:rPr kumimoji="1" lang="ja-JP" altLang="en-US" smtClean="0"/>
              <a:t>16</a:t>
            </a:fld>
            <a:endParaRPr kumimoji="1" lang="ja-JP" altLang="en-US"/>
          </a:p>
        </p:txBody>
      </p:sp>
    </p:spTree>
    <p:extLst>
      <p:ext uri="{BB962C8B-B14F-4D97-AF65-F5344CB8AC3E}">
        <p14:creationId xmlns:p14="http://schemas.microsoft.com/office/powerpoint/2010/main" val="1212837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11560" y="903244"/>
            <a:ext cx="8224408" cy="1291685"/>
          </a:xfrm>
        </p:spPr>
        <p:txBody>
          <a:bodyPr>
            <a:noAutofit/>
          </a:bodyPr>
          <a:lstStyle/>
          <a:p>
            <a:r>
              <a:rPr lang="en-US" altLang="ja-JP" sz="2400" dirty="0"/>
              <a:t>0.8 </a:t>
            </a:r>
            <a:r>
              <a:rPr lang="en-US" altLang="ja-JP" sz="2400" dirty="0" err="1"/>
              <a:t>keV</a:t>
            </a:r>
            <a:r>
              <a:rPr lang="ja-JP" altLang="en-US" sz="2400" dirty="0"/>
              <a:t>以上ではバックグラウンドの影響が大きい</a:t>
            </a:r>
            <a:r>
              <a:rPr lang="en-US" altLang="ja-JP" sz="2400" dirty="0"/>
              <a:t>(</a:t>
            </a:r>
            <a:r>
              <a:rPr lang="ja-JP" altLang="en-US" sz="2400" dirty="0"/>
              <a:t>特に</a:t>
            </a:r>
            <a:r>
              <a:rPr lang="en-US" altLang="ja-JP" sz="2400" dirty="0"/>
              <a:t>XIS)</a:t>
            </a:r>
          </a:p>
          <a:p>
            <a:r>
              <a:rPr lang="en-US" altLang="ja-JP" sz="2400" dirty="0"/>
              <a:t>BG</a:t>
            </a:r>
            <a:r>
              <a:rPr lang="ja-JP" altLang="en-US" sz="2400" dirty="0"/>
              <a:t>の量と</a:t>
            </a:r>
            <a:r>
              <a:rPr lang="en-US" altLang="ja-JP" sz="2400" dirty="0"/>
              <a:t>excess</a:t>
            </a:r>
            <a:r>
              <a:rPr lang="ja-JP" altLang="en-US" sz="2400" dirty="0"/>
              <a:t>の量の関係は？</a:t>
            </a:r>
            <a:endParaRPr lang="en-US" altLang="ja-JP" sz="2400" dirty="0"/>
          </a:p>
          <a:p>
            <a:r>
              <a:rPr lang="ja-JP" altLang="en-US" sz="2400" dirty="0"/>
              <a:t>検出器ごとに</a:t>
            </a:r>
            <a:r>
              <a:rPr lang="en-US" altLang="ja-JP" sz="2400" dirty="0"/>
              <a:t>BG</a:t>
            </a:r>
            <a:r>
              <a:rPr lang="ja-JP" altLang="en-US" sz="2400" dirty="0"/>
              <a:t>を増やし</a:t>
            </a:r>
            <a:r>
              <a:rPr lang="ja-JP" altLang="en-US" sz="2400" dirty="0" smtClean="0"/>
              <a:t>、何倍で超過が</a:t>
            </a:r>
            <a:r>
              <a:rPr lang="ja-JP" altLang="en-US" sz="2400" dirty="0"/>
              <a:t>消える</a:t>
            </a:r>
            <a:r>
              <a:rPr lang="ja-JP" altLang="en-US" sz="2400" dirty="0" smtClean="0"/>
              <a:t>か</a:t>
            </a:r>
            <a:endParaRPr lang="en-US" altLang="ja-JP" sz="2400" dirty="0"/>
          </a:p>
        </p:txBody>
      </p:sp>
      <p:sp>
        <p:nvSpPr>
          <p:cNvPr id="4" name="テキスト ボックス 3"/>
          <p:cNvSpPr txBox="1"/>
          <p:nvPr/>
        </p:nvSpPr>
        <p:spPr>
          <a:xfrm>
            <a:off x="758528" y="176108"/>
            <a:ext cx="7136441" cy="646331"/>
          </a:xfrm>
          <a:prstGeom prst="rect">
            <a:avLst/>
          </a:prstGeom>
          <a:noFill/>
        </p:spPr>
        <p:txBody>
          <a:bodyPr wrap="none" rtlCol="0">
            <a:spAutoFit/>
          </a:bodyPr>
          <a:lstStyle/>
          <a:p>
            <a:r>
              <a:rPr lang="ja-JP" altLang="en-US" sz="3600" dirty="0"/>
              <a:t>バックグラウンドの量</a:t>
            </a:r>
            <a:r>
              <a:rPr lang="ja-JP" altLang="en-US" sz="3600" dirty="0" smtClean="0"/>
              <a:t>と</a:t>
            </a:r>
            <a:r>
              <a:rPr lang="en-US" altLang="ja-JP" sz="3600" dirty="0" err="1" smtClean="0"/>
              <a:t>keV</a:t>
            </a:r>
            <a:r>
              <a:rPr lang="ja-JP" altLang="en-US" sz="3600" dirty="0" smtClean="0"/>
              <a:t>超過</a:t>
            </a:r>
            <a:r>
              <a:rPr lang="ja-JP" altLang="en-US" sz="3600" dirty="0"/>
              <a:t>成分</a:t>
            </a:r>
          </a:p>
        </p:txBody>
      </p:sp>
      <p:graphicFrame>
        <p:nvGraphicFramePr>
          <p:cNvPr id="5" name="表 4"/>
          <p:cNvGraphicFramePr>
            <a:graphicFrameLocks noGrp="1"/>
          </p:cNvGraphicFramePr>
          <p:nvPr>
            <p:extLst>
              <p:ext uri="{D42A27DB-BD31-4B8C-83A1-F6EECF244321}">
                <p14:modId xmlns:p14="http://schemas.microsoft.com/office/powerpoint/2010/main" val="1376330031"/>
              </p:ext>
            </p:extLst>
          </p:nvPr>
        </p:nvGraphicFramePr>
        <p:xfrm>
          <a:off x="775602" y="2350100"/>
          <a:ext cx="7128793" cy="1889760"/>
        </p:xfrm>
        <a:graphic>
          <a:graphicData uri="http://schemas.openxmlformats.org/drawingml/2006/table">
            <a:tbl>
              <a:tblPr firstRow="1" bandRow="1">
                <a:tableStyleId>{5C22544A-7EE6-4342-B048-85BDC9FD1C3A}</a:tableStyleId>
              </a:tblPr>
              <a:tblGrid>
                <a:gridCol w="1944216">
                  <a:extLst>
                    <a:ext uri="{9D8B030D-6E8A-4147-A177-3AD203B41FA5}">
                      <a16:colId xmlns="" xmlns:a16="http://schemas.microsoft.com/office/drawing/2014/main" val="20000"/>
                    </a:ext>
                  </a:extLst>
                </a:gridCol>
                <a:gridCol w="1728192">
                  <a:extLst>
                    <a:ext uri="{9D8B030D-6E8A-4147-A177-3AD203B41FA5}">
                      <a16:colId xmlns="" xmlns:a16="http://schemas.microsoft.com/office/drawing/2014/main" val="20001"/>
                    </a:ext>
                  </a:extLst>
                </a:gridCol>
                <a:gridCol w="1674186">
                  <a:extLst>
                    <a:ext uri="{9D8B030D-6E8A-4147-A177-3AD203B41FA5}">
                      <a16:colId xmlns="" xmlns:a16="http://schemas.microsoft.com/office/drawing/2014/main" val="20002"/>
                    </a:ext>
                  </a:extLst>
                </a:gridCol>
                <a:gridCol w="1782199">
                  <a:extLst>
                    <a:ext uri="{9D8B030D-6E8A-4147-A177-3AD203B41FA5}">
                      <a16:colId xmlns="" xmlns:a16="http://schemas.microsoft.com/office/drawing/2014/main" val="20003"/>
                    </a:ext>
                  </a:extLst>
                </a:gridCol>
              </a:tblGrid>
              <a:tr h="274320">
                <a:tc>
                  <a:txBody>
                    <a:bodyPr/>
                    <a:lstStyle/>
                    <a:p>
                      <a:pPr algn="ctr"/>
                      <a:r>
                        <a:rPr kumimoji="1" lang="en-US" altLang="ja-JP" sz="2000" b="0" dirty="0" smtClean="0">
                          <a:solidFill>
                            <a:schemeClr val="tx1"/>
                          </a:solidFill>
                        </a:rPr>
                        <a:t>10</a:t>
                      </a:r>
                      <a:r>
                        <a:rPr kumimoji="1" lang="en-US" altLang="ja-JP" sz="2000" b="0" baseline="30000" dirty="0" smtClean="0">
                          <a:solidFill>
                            <a:schemeClr val="tx1"/>
                          </a:solidFill>
                        </a:rPr>
                        <a:t>-2</a:t>
                      </a:r>
                      <a:r>
                        <a:rPr kumimoji="1" lang="en-US" altLang="ja-JP" sz="2000" b="0" dirty="0" smtClean="0">
                          <a:solidFill>
                            <a:schemeClr val="tx1"/>
                          </a:solidFill>
                        </a:rPr>
                        <a:t> </a:t>
                      </a:r>
                      <a:r>
                        <a:rPr kumimoji="1" lang="en-US" altLang="ja-JP" sz="2000" b="0" dirty="0" err="1" smtClean="0">
                          <a:solidFill>
                            <a:schemeClr val="tx1"/>
                          </a:solidFill>
                        </a:rPr>
                        <a:t>cts</a:t>
                      </a:r>
                      <a:r>
                        <a:rPr kumimoji="1" lang="en-US" altLang="ja-JP" sz="2000" b="0" dirty="0" smtClean="0">
                          <a:solidFill>
                            <a:schemeClr val="tx1"/>
                          </a:solidFill>
                        </a:rPr>
                        <a:t>/s</a:t>
                      </a:r>
                      <a:endParaRPr kumimoji="1" lang="ja-JP" altLang="en-US" sz="2000" b="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2000" b="0" dirty="0" smtClean="0">
                          <a:solidFill>
                            <a:schemeClr val="tx1"/>
                          </a:solidFill>
                        </a:rPr>
                        <a:t>XIS0+3, 1.25</a:t>
                      </a:r>
                      <a:r>
                        <a:rPr kumimoji="1" lang="ja-JP" altLang="en-US" sz="2000" b="0" dirty="0" smtClean="0">
                          <a:solidFill>
                            <a:schemeClr val="tx1"/>
                          </a:solidFill>
                        </a:rPr>
                        <a:t>倍</a:t>
                      </a:r>
                      <a:endParaRPr kumimoji="1" lang="ja-JP" altLang="en-US" sz="2000" b="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2000" b="0" dirty="0" smtClean="0">
                          <a:solidFill>
                            <a:srgbClr val="FF0000"/>
                          </a:solidFill>
                        </a:rPr>
                        <a:t>XIS1, 1.1</a:t>
                      </a:r>
                      <a:r>
                        <a:rPr kumimoji="1" lang="ja-JP" altLang="en-US" sz="2000" b="0" dirty="0" smtClean="0">
                          <a:solidFill>
                            <a:srgbClr val="FF0000"/>
                          </a:solidFill>
                        </a:rPr>
                        <a:t>倍</a:t>
                      </a:r>
                      <a:endParaRPr kumimoji="1" lang="ja-JP" altLang="en-US" sz="2000" b="0" dirty="0">
                        <a:solidFill>
                          <a:srgbClr val="FF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2000" b="0" dirty="0" smtClean="0">
                          <a:solidFill>
                            <a:srgbClr val="00CC66"/>
                          </a:solidFill>
                        </a:rPr>
                        <a:t>EPIC-</a:t>
                      </a:r>
                      <a:r>
                        <a:rPr kumimoji="1" lang="en-US" altLang="ja-JP" sz="2000" b="0" dirty="0" err="1" smtClean="0">
                          <a:solidFill>
                            <a:srgbClr val="00CC66"/>
                          </a:solidFill>
                        </a:rPr>
                        <a:t>pn</a:t>
                      </a:r>
                      <a:r>
                        <a:rPr kumimoji="1" lang="en-US" altLang="ja-JP" sz="2000" b="0" dirty="0" smtClean="0">
                          <a:solidFill>
                            <a:srgbClr val="00CC66"/>
                          </a:solidFill>
                        </a:rPr>
                        <a:t>, 5</a:t>
                      </a:r>
                      <a:r>
                        <a:rPr kumimoji="1" lang="ja-JP" altLang="en-US" sz="2000" b="0" dirty="0" smtClean="0">
                          <a:solidFill>
                            <a:srgbClr val="00CC66"/>
                          </a:solidFill>
                        </a:rPr>
                        <a:t>倍</a:t>
                      </a:r>
                      <a:endParaRPr kumimoji="1" lang="ja-JP" altLang="en-US" sz="2000" b="0" dirty="0">
                        <a:solidFill>
                          <a:srgbClr val="00CC66"/>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278130">
                <a:tc>
                  <a:txBody>
                    <a:bodyPr/>
                    <a:lstStyle/>
                    <a:p>
                      <a:pPr algn="ctr"/>
                      <a:r>
                        <a:rPr kumimoji="1" lang="ja-JP" altLang="en-US" sz="2000" b="0" dirty="0" smtClean="0">
                          <a:solidFill>
                            <a:schemeClr val="tx1"/>
                          </a:solidFill>
                        </a:rPr>
                        <a:t>観測値</a:t>
                      </a:r>
                      <a:endParaRPr kumimoji="1" lang="ja-JP" altLang="en-US" sz="2000" b="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2000" b="0" dirty="0" smtClean="0">
                          <a:solidFill>
                            <a:schemeClr val="tx1"/>
                          </a:solidFill>
                        </a:rPr>
                        <a:t>0.175±0.007</a:t>
                      </a:r>
                      <a:endParaRPr kumimoji="1" lang="ja-JP" altLang="en-US" sz="2000" b="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2000" b="0" dirty="0" smtClean="0">
                          <a:solidFill>
                            <a:schemeClr val="tx1"/>
                          </a:solidFill>
                        </a:rPr>
                        <a:t>0.333±0.005</a:t>
                      </a:r>
                      <a:endParaRPr kumimoji="1" lang="ja-JP" altLang="en-US" sz="2000" b="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2000" b="0" dirty="0" smtClean="0">
                          <a:solidFill>
                            <a:schemeClr val="tx1"/>
                          </a:solidFill>
                        </a:rPr>
                        <a:t>1.96±0.023</a:t>
                      </a:r>
                      <a:endParaRPr kumimoji="1" lang="ja-JP" altLang="en-US" sz="2000" b="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2781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dirty="0" smtClean="0">
                          <a:solidFill>
                            <a:schemeClr val="tx1"/>
                          </a:solidFill>
                        </a:rPr>
                        <a:t>モデル</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2000" b="0" dirty="0" smtClean="0">
                          <a:solidFill>
                            <a:schemeClr val="tx1"/>
                          </a:solidFill>
                        </a:rPr>
                        <a:t>0.173±0.002</a:t>
                      </a:r>
                      <a:endParaRPr kumimoji="1" lang="ja-JP" altLang="en-US" sz="2000" b="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2000" b="0" dirty="0" smtClean="0">
                          <a:solidFill>
                            <a:schemeClr val="tx1"/>
                          </a:solidFill>
                        </a:rPr>
                        <a:t>0.329±0.003</a:t>
                      </a:r>
                      <a:endParaRPr kumimoji="1" lang="ja-JP" altLang="en-US" sz="2000" b="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2000" b="0" dirty="0" smtClean="0">
                          <a:solidFill>
                            <a:schemeClr val="tx1"/>
                          </a:solidFill>
                        </a:rPr>
                        <a:t>18.0±0.01</a:t>
                      </a:r>
                      <a:endParaRPr kumimoji="1" lang="ja-JP" altLang="en-US" sz="2000" b="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278130">
                <a:tc>
                  <a:txBody>
                    <a:bodyPr/>
                    <a:lstStyle/>
                    <a:p>
                      <a:pPr algn="ctr"/>
                      <a:r>
                        <a:rPr kumimoji="1" lang="ja-JP" altLang="en-US" sz="2000" b="0" dirty="0" smtClean="0">
                          <a:solidFill>
                            <a:schemeClr val="tx1"/>
                          </a:solidFill>
                        </a:rPr>
                        <a:t>観測値</a:t>
                      </a:r>
                      <a:r>
                        <a:rPr kumimoji="1" lang="en-US" altLang="ja-JP" sz="2000" b="0" dirty="0" smtClean="0">
                          <a:solidFill>
                            <a:schemeClr val="tx1"/>
                          </a:solidFill>
                        </a:rPr>
                        <a:t>/</a:t>
                      </a:r>
                      <a:r>
                        <a:rPr kumimoji="1" lang="ja-JP" altLang="en-US" sz="2000" b="0" dirty="0" smtClean="0">
                          <a:solidFill>
                            <a:schemeClr val="tx1"/>
                          </a:solidFill>
                        </a:rPr>
                        <a:t>モデル</a:t>
                      </a:r>
                      <a:endParaRPr kumimoji="1" lang="ja-JP" altLang="en-US" sz="2000" b="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2000" b="0" dirty="0" smtClean="0">
                          <a:solidFill>
                            <a:schemeClr val="tx1"/>
                          </a:solidFill>
                        </a:rPr>
                        <a:t>1.014±0.044</a:t>
                      </a:r>
                      <a:endParaRPr kumimoji="1" lang="ja-JP" altLang="en-US" sz="2000" b="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2000" b="0" dirty="0" smtClean="0">
                          <a:solidFill>
                            <a:schemeClr val="tx1"/>
                          </a:solidFill>
                        </a:rPr>
                        <a:t>1.013±0.046</a:t>
                      </a:r>
                      <a:endParaRPr kumimoji="1" lang="ja-JP" altLang="en-US" sz="2000" b="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2000" b="0" dirty="0" smtClean="0">
                          <a:solidFill>
                            <a:schemeClr val="tx1"/>
                          </a:solidFill>
                        </a:rPr>
                        <a:t>1.090±0.003</a:t>
                      </a:r>
                      <a:endParaRPr kumimoji="1" lang="ja-JP" altLang="en-US"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278130">
                <a:tc>
                  <a:txBody>
                    <a:bodyPr/>
                    <a:lstStyle/>
                    <a:p>
                      <a:pPr algn="ctr"/>
                      <a:r>
                        <a:rPr kumimoji="1" lang="ja-JP" altLang="en-US" sz="2000" b="0" dirty="0" smtClean="0">
                          <a:solidFill>
                            <a:schemeClr val="tx1"/>
                          </a:solidFill>
                        </a:rPr>
                        <a:t>バックグラウンド</a:t>
                      </a:r>
                      <a:endParaRPr kumimoji="1" lang="ja-JP" altLang="en-US" sz="2000" b="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2000" b="0" dirty="0" smtClean="0">
                          <a:solidFill>
                            <a:schemeClr val="tx1"/>
                          </a:solidFill>
                        </a:rPr>
                        <a:t>0.103</a:t>
                      </a:r>
                      <a:endParaRPr kumimoji="1" lang="ja-JP" altLang="en-US" sz="2000" b="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2000" b="0" dirty="0" smtClean="0">
                          <a:solidFill>
                            <a:schemeClr val="tx1"/>
                          </a:solidFill>
                        </a:rPr>
                        <a:t>0.203</a:t>
                      </a:r>
                      <a:endParaRPr kumimoji="1" lang="ja-JP" altLang="en-US" sz="2000" b="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2000" b="0" dirty="0" smtClean="0">
                          <a:solidFill>
                            <a:schemeClr val="tx1"/>
                          </a:solidFill>
                        </a:rPr>
                        <a:t>0.126</a:t>
                      </a:r>
                      <a:endParaRPr kumimoji="1" lang="ja-JP" altLang="en-US" sz="2000" b="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bl>
          </a:graphicData>
        </a:graphic>
      </p:graphicFrame>
      <p:sp>
        <p:nvSpPr>
          <p:cNvPr id="6" name="テキスト ボックス 5"/>
          <p:cNvSpPr txBox="1"/>
          <p:nvPr/>
        </p:nvSpPr>
        <p:spPr>
          <a:xfrm>
            <a:off x="775602" y="4235246"/>
            <a:ext cx="7712304" cy="400110"/>
          </a:xfrm>
          <a:prstGeom prst="rect">
            <a:avLst/>
          </a:prstGeom>
          <a:noFill/>
        </p:spPr>
        <p:txBody>
          <a:bodyPr wrap="none" rtlCol="0">
            <a:spAutoFit/>
          </a:bodyPr>
          <a:lstStyle/>
          <a:p>
            <a:r>
              <a:rPr lang="en-US" altLang="ja-JP" sz="2000" dirty="0"/>
              <a:t>XIS0+3</a:t>
            </a:r>
            <a:r>
              <a:rPr lang="ja-JP" altLang="en-US" sz="2000" dirty="0"/>
              <a:t>ではおよそ</a:t>
            </a:r>
            <a:r>
              <a:rPr lang="en-US" altLang="ja-JP" sz="2000" dirty="0"/>
              <a:t>1.25</a:t>
            </a:r>
            <a:r>
              <a:rPr lang="ja-JP" altLang="en-US" sz="2000" dirty="0"/>
              <a:t>倍、</a:t>
            </a:r>
            <a:r>
              <a:rPr lang="en-US" altLang="ja-JP" sz="2000" dirty="0"/>
              <a:t>XIS1</a:t>
            </a:r>
            <a:r>
              <a:rPr lang="ja-JP" altLang="en-US" sz="2000" dirty="0"/>
              <a:t>では</a:t>
            </a:r>
            <a:r>
              <a:rPr lang="en-US" altLang="ja-JP" sz="2000" dirty="0"/>
              <a:t>1.1</a:t>
            </a:r>
            <a:r>
              <a:rPr lang="ja-JP" altLang="en-US" sz="2000" dirty="0"/>
              <a:t>倍で</a:t>
            </a:r>
            <a:r>
              <a:rPr lang="en-US" altLang="ja-JP" sz="2000" dirty="0"/>
              <a:t>excess</a:t>
            </a:r>
            <a:r>
              <a:rPr lang="ja-JP" altLang="en-US" sz="2000" dirty="0"/>
              <a:t>は消えると考えてよい</a:t>
            </a:r>
          </a:p>
        </p:txBody>
      </p:sp>
      <p:sp>
        <p:nvSpPr>
          <p:cNvPr id="2" name="テキスト ボックス 1"/>
          <p:cNvSpPr txBox="1"/>
          <p:nvPr/>
        </p:nvSpPr>
        <p:spPr>
          <a:xfrm>
            <a:off x="1955094" y="4781937"/>
            <a:ext cx="4537396" cy="369332"/>
          </a:xfrm>
          <a:prstGeom prst="rect">
            <a:avLst/>
          </a:prstGeom>
          <a:noFill/>
        </p:spPr>
        <p:txBody>
          <a:bodyPr wrap="none" rtlCol="0">
            <a:spAutoFit/>
          </a:bodyPr>
          <a:lstStyle/>
          <a:p>
            <a:r>
              <a:rPr lang="en-US" altLang="ja-JP" dirty="0" smtClean="0"/>
              <a:t>1.2-2.0 </a:t>
            </a:r>
            <a:r>
              <a:rPr lang="en-US" altLang="ja-JP" dirty="0" err="1" smtClean="0"/>
              <a:t>keV</a:t>
            </a:r>
            <a:r>
              <a:rPr lang="ja-JP" altLang="en-US" dirty="0" smtClean="0"/>
              <a:t>のカウントレートとバックグラウンド</a:t>
            </a:r>
            <a:endParaRPr kumimoji="1" lang="ja-JP" altLang="en-US" dirty="0"/>
          </a:p>
        </p:txBody>
      </p:sp>
      <p:graphicFrame>
        <p:nvGraphicFramePr>
          <p:cNvPr id="7" name="表 6"/>
          <p:cNvGraphicFramePr>
            <a:graphicFrameLocks noGrp="1"/>
          </p:cNvGraphicFramePr>
          <p:nvPr>
            <p:extLst>
              <p:ext uri="{D42A27DB-BD31-4B8C-83A1-F6EECF244321}">
                <p14:modId xmlns:p14="http://schemas.microsoft.com/office/powerpoint/2010/main" val="1157305495"/>
              </p:ext>
            </p:extLst>
          </p:nvPr>
        </p:nvGraphicFramePr>
        <p:xfrm>
          <a:off x="1043608" y="5151269"/>
          <a:ext cx="6360368" cy="1112520"/>
        </p:xfrm>
        <a:graphic>
          <a:graphicData uri="http://schemas.openxmlformats.org/drawingml/2006/table">
            <a:tbl>
              <a:tblPr firstRow="1" bandRow="1">
                <a:tableStyleId>{5C22544A-7EE6-4342-B048-85BDC9FD1C3A}</a:tableStyleId>
              </a:tblPr>
              <a:tblGrid>
                <a:gridCol w="1800200">
                  <a:extLst>
                    <a:ext uri="{9D8B030D-6E8A-4147-A177-3AD203B41FA5}">
                      <a16:colId xmlns="" xmlns:a16="http://schemas.microsoft.com/office/drawing/2014/main" val="20000"/>
                    </a:ext>
                  </a:extLst>
                </a:gridCol>
                <a:gridCol w="1379984">
                  <a:extLst>
                    <a:ext uri="{9D8B030D-6E8A-4147-A177-3AD203B41FA5}">
                      <a16:colId xmlns="" xmlns:a16="http://schemas.microsoft.com/office/drawing/2014/main" val="20001"/>
                    </a:ext>
                  </a:extLst>
                </a:gridCol>
                <a:gridCol w="1590092">
                  <a:extLst>
                    <a:ext uri="{9D8B030D-6E8A-4147-A177-3AD203B41FA5}">
                      <a16:colId xmlns="" xmlns:a16="http://schemas.microsoft.com/office/drawing/2014/main" val="20002"/>
                    </a:ext>
                  </a:extLst>
                </a:gridCol>
                <a:gridCol w="1590092">
                  <a:extLst>
                    <a:ext uri="{9D8B030D-6E8A-4147-A177-3AD203B41FA5}">
                      <a16:colId xmlns="" xmlns:a16="http://schemas.microsoft.com/office/drawing/2014/main" val="20003"/>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[10</a:t>
                      </a:r>
                      <a:r>
                        <a:rPr kumimoji="1" lang="en-US" altLang="ja-JP" baseline="30000" dirty="0" smtClean="0"/>
                        <a:t>-4</a:t>
                      </a:r>
                      <a:r>
                        <a:rPr kumimoji="1" lang="en-US" altLang="ja-JP" baseline="0" dirty="0" smtClean="0"/>
                        <a:t> </a:t>
                      </a:r>
                      <a:r>
                        <a:rPr kumimoji="1" lang="en-US" altLang="ja-JP" baseline="0" dirty="0" err="1" smtClean="0"/>
                        <a:t>cts</a:t>
                      </a:r>
                      <a:r>
                        <a:rPr kumimoji="1" lang="en-US" altLang="ja-JP" baseline="0" dirty="0" smtClean="0"/>
                        <a:t>/s]</a:t>
                      </a:r>
                      <a:endParaRPr kumimoji="1" lang="ja-JP" altLang="en-US" dirty="0"/>
                    </a:p>
                  </a:txBody>
                  <a:tcPr/>
                </a:tc>
                <a:tc>
                  <a:txBody>
                    <a:bodyPr/>
                    <a:lstStyle/>
                    <a:p>
                      <a:r>
                        <a:rPr kumimoji="1" lang="en-US" altLang="ja-JP" dirty="0" smtClean="0"/>
                        <a:t>XIS1</a:t>
                      </a:r>
                      <a:endParaRPr kumimoji="1" lang="ja-JP" altLang="en-US" dirty="0"/>
                    </a:p>
                  </a:txBody>
                  <a:tcPr/>
                </a:tc>
                <a:tc>
                  <a:txBody>
                    <a:bodyPr/>
                    <a:lstStyle/>
                    <a:p>
                      <a:r>
                        <a:rPr kumimoji="1" lang="en-US" altLang="ja-JP" dirty="0" smtClean="0"/>
                        <a:t>XIS0+3</a:t>
                      </a:r>
                      <a:endParaRPr kumimoji="1" lang="ja-JP" altLang="en-US" dirty="0"/>
                    </a:p>
                  </a:txBody>
                  <a:tcPr/>
                </a:tc>
                <a:tc>
                  <a:txBody>
                    <a:bodyPr/>
                    <a:lstStyle/>
                    <a:p>
                      <a:r>
                        <a:rPr kumimoji="1" lang="en-US" altLang="ja-JP" dirty="0" smtClean="0"/>
                        <a:t>EPIC-</a:t>
                      </a:r>
                      <a:r>
                        <a:rPr kumimoji="1" lang="en-US" altLang="ja-JP" dirty="0" err="1" smtClean="0"/>
                        <a:t>pn</a:t>
                      </a:r>
                      <a:endParaRPr kumimoji="1" lang="ja-JP" altLang="en-US" dirty="0"/>
                    </a:p>
                  </a:txBody>
                  <a:tcPr/>
                </a:tc>
                <a:extLst>
                  <a:ext uri="{0D108BD9-81ED-4DB2-BD59-A6C34878D82A}">
                    <a16:rowId xmlns="" xmlns:a16="http://schemas.microsoft.com/office/drawing/2014/main" val="10000"/>
                  </a:ext>
                </a:extLst>
              </a:tr>
              <a:tr h="370840">
                <a:tc>
                  <a:txBody>
                    <a:bodyPr/>
                    <a:lstStyle/>
                    <a:p>
                      <a:r>
                        <a:rPr kumimoji="1" lang="ja-JP" altLang="en-US" dirty="0" smtClean="0"/>
                        <a:t>カウントレート</a:t>
                      </a:r>
                      <a:endParaRPr kumimoji="1" lang="ja-JP"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0" dirty="0" smtClean="0"/>
                        <a:t>-1.1±0.9</a:t>
                      </a:r>
                      <a:endParaRPr kumimoji="1" lang="ja-JP" altLang="en-US" b="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2.8</a:t>
                      </a:r>
                      <a:r>
                        <a:rPr kumimoji="1" lang="en-US" altLang="ja-JP" b="0" dirty="0" smtClean="0"/>
                        <a:t>±0.5</a:t>
                      </a:r>
                      <a:endParaRPr kumimoji="1" lang="ja-JP" altLang="en-US"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4.1</a:t>
                      </a:r>
                      <a:r>
                        <a:rPr kumimoji="1" lang="en-US" altLang="ja-JP" b="0" dirty="0" smtClean="0"/>
                        <a:t>±0.4</a:t>
                      </a:r>
                      <a:endParaRPr kumimoji="1" lang="ja-JP" altLang="en-US" dirty="0" smtClean="0"/>
                    </a:p>
                  </a:txBody>
                  <a:tcPr/>
                </a:tc>
                <a:extLst>
                  <a:ext uri="{0D108BD9-81ED-4DB2-BD59-A6C34878D82A}">
                    <a16:rowId xmlns="" xmlns:a16="http://schemas.microsoft.com/office/drawing/2014/main" val="10001"/>
                  </a:ext>
                </a:extLst>
              </a:tr>
              <a:tr h="370840">
                <a:tc>
                  <a:txBody>
                    <a:bodyPr/>
                    <a:lstStyle/>
                    <a:p>
                      <a:r>
                        <a:rPr kumimoji="1" lang="ja-JP" altLang="en-US" dirty="0" smtClean="0"/>
                        <a:t>バックグラウンド</a:t>
                      </a:r>
                      <a:endParaRPr kumimoji="1" lang="ja-JP" altLang="en-US" dirty="0"/>
                    </a:p>
                  </a:txBody>
                  <a:tcPr/>
                </a:tc>
                <a:tc>
                  <a:txBody>
                    <a:bodyPr/>
                    <a:lstStyle/>
                    <a:p>
                      <a:r>
                        <a:rPr kumimoji="1" lang="en-US" altLang="ja-JP" dirty="0" smtClean="0"/>
                        <a:t>30.0</a:t>
                      </a:r>
                      <a:endParaRPr kumimoji="1" lang="ja-JP"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6.4</a:t>
                      </a:r>
                      <a:endParaRPr kumimoji="1" lang="ja-JP" altLang="en-US" dirty="0" smtClean="0"/>
                    </a:p>
                  </a:txBody>
                  <a:tcPr/>
                </a:tc>
                <a:tc>
                  <a:txBody>
                    <a:bodyPr/>
                    <a:lstStyle/>
                    <a:p>
                      <a:r>
                        <a:rPr kumimoji="1" lang="en-US" altLang="ja-JP" dirty="0" smtClean="0"/>
                        <a:t>2.07</a:t>
                      </a:r>
                      <a:endParaRPr kumimoji="1" lang="ja-JP" altLang="en-US" dirty="0"/>
                    </a:p>
                  </a:txBody>
                  <a:tcPr/>
                </a:tc>
                <a:extLst>
                  <a:ext uri="{0D108BD9-81ED-4DB2-BD59-A6C34878D82A}">
                    <a16:rowId xmlns="" xmlns:a16="http://schemas.microsoft.com/office/drawing/2014/main" val="10002"/>
                  </a:ext>
                </a:extLst>
              </a:tr>
            </a:tbl>
          </a:graphicData>
        </a:graphic>
      </p:graphicFrame>
      <p:sp>
        <p:nvSpPr>
          <p:cNvPr id="8" name="スライド番号プレースホルダー 7"/>
          <p:cNvSpPr>
            <a:spLocks noGrp="1"/>
          </p:cNvSpPr>
          <p:nvPr>
            <p:ph type="sldNum" sz="quarter" idx="12"/>
          </p:nvPr>
        </p:nvSpPr>
        <p:spPr/>
        <p:txBody>
          <a:bodyPr/>
          <a:lstStyle/>
          <a:p>
            <a:fld id="{6F1CF41B-315A-455C-BDFC-86D2CA9BA2E6}" type="slidenum">
              <a:rPr kumimoji="1" lang="ja-JP" altLang="en-US" smtClean="0"/>
              <a:t>17</a:t>
            </a:fld>
            <a:endParaRPr kumimoji="1" lang="ja-JP" altLang="en-US"/>
          </a:p>
        </p:txBody>
      </p:sp>
    </p:spTree>
    <p:extLst>
      <p:ext uri="{BB962C8B-B14F-4D97-AF65-F5344CB8AC3E}">
        <p14:creationId xmlns:p14="http://schemas.microsoft.com/office/powerpoint/2010/main" val="40582864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810700" y="101444"/>
            <a:ext cx="3302507" cy="769441"/>
          </a:xfrm>
          <a:prstGeom prst="rect">
            <a:avLst/>
          </a:prstGeom>
          <a:noFill/>
        </p:spPr>
        <p:txBody>
          <a:bodyPr wrap="none" rtlCol="0">
            <a:spAutoFit/>
          </a:bodyPr>
          <a:lstStyle/>
          <a:p>
            <a:r>
              <a:rPr lang="en-US" altLang="ja-JP" sz="4400" dirty="0" smtClean="0"/>
              <a:t>Pileup</a:t>
            </a:r>
            <a:r>
              <a:rPr lang="ja-JP" altLang="en-US" sz="4400" dirty="0" smtClean="0"/>
              <a:t>の影響</a:t>
            </a:r>
            <a:endParaRPr lang="ja-JP" altLang="en-US" sz="4400" dirty="0"/>
          </a:p>
        </p:txBody>
      </p:sp>
      <p:graphicFrame>
        <p:nvGraphicFramePr>
          <p:cNvPr id="2" name="表 1"/>
          <p:cNvGraphicFramePr>
            <a:graphicFrameLocks noGrp="1"/>
          </p:cNvGraphicFramePr>
          <p:nvPr>
            <p:extLst/>
          </p:nvPr>
        </p:nvGraphicFramePr>
        <p:xfrm>
          <a:off x="1115616" y="3288361"/>
          <a:ext cx="7056784" cy="1714500"/>
        </p:xfrm>
        <a:graphic>
          <a:graphicData uri="http://schemas.openxmlformats.org/drawingml/2006/table">
            <a:tbl>
              <a:tblPr firstRow="1" bandRow="1">
                <a:tableStyleId>{5C22544A-7EE6-4342-B048-85BDC9FD1C3A}</a:tableStyleId>
              </a:tblPr>
              <a:tblGrid>
                <a:gridCol w="1318300">
                  <a:extLst>
                    <a:ext uri="{9D8B030D-6E8A-4147-A177-3AD203B41FA5}">
                      <a16:colId xmlns="" xmlns:a16="http://schemas.microsoft.com/office/drawing/2014/main" val="20000"/>
                    </a:ext>
                  </a:extLst>
                </a:gridCol>
                <a:gridCol w="1882716">
                  <a:extLst>
                    <a:ext uri="{9D8B030D-6E8A-4147-A177-3AD203B41FA5}">
                      <a16:colId xmlns="" xmlns:a16="http://schemas.microsoft.com/office/drawing/2014/main" val="20001"/>
                    </a:ext>
                  </a:extLst>
                </a:gridCol>
                <a:gridCol w="1600508">
                  <a:extLst>
                    <a:ext uri="{9D8B030D-6E8A-4147-A177-3AD203B41FA5}">
                      <a16:colId xmlns="" xmlns:a16="http://schemas.microsoft.com/office/drawing/2014/main" val="20002"/>
                    </a:ext>
                  </a:extLst>
                </a:gridCol>
                <a:gridCol w="2255260">
                  <a:extLst>
                    <a:ext uri="{9D8B030D-6E8A-4147-A177-3AD203B41FA5}">
                      <a16:colId xmlns="" xmlns:a16="http://schemas.microsoft.com/office/drawing/2014/main" val="20003"/>
                    </a:ext>
                  </a:extLst>
                </a:gridCol>
              </a:tblGrid>
              <a:tr h="278130">
                <a:tc>
                  <a:txBody>
                    <a:bodyPr/>
                    <a:lstStyle/>
                    <a:p>
                      <a:pPr algn="ctr"/>
                      <a:r>
                        <a:rPr kumimoji="1" lang="en-US" altLang="ja-JP" sz="1800" dirty="0" smtClean="0"/>
                        <a:t>Instrument</a:t>
                      </a:r>
                      <a:endParaRPr kumimoji="1" lang="ja-JP" altLang="en-US" sz="1800" dirty="0"/>
                    </a:p>
                  </a:txBody>
                  <a:tcPr marL="68580" marR="68580" marT="34290" marB="34290"/>
                </a:tc>
                <a:tc>
                  <a:txBody>
                    <a:bodyPr/>
                    <a:lstStyle/>
                    <a:p>
                      <a:pPr algn="ctr"/>
                      <a:r>
                        <a:rPr kumimoji="1" lang="ja-JP" altLang="en-US" sz="1800" baseline="0" dirty="0" smtClean="0"/>
                        <a:t>観測値</a:t>
                      </a:r>
                      <a:r>
                        <a:rPr kumimoji="1" lang="en-US" altLang="ja-JP" sz="1800" baseline="0" dirty="0" smtClean="0"/>
                        <a:t>(-0.8 </a:t>
                      </a:r>
                      <a:r>
                        <a:rPr kumimoji="1" lang="en-US" altLang="ja-JP" sz="1800" baseline="0" dirty="0" err="1" smtClean="0"/>
                        <a:t>keV</a:t>
                      </a:r>
                      <a:r>
                        <a:rPr kumimoji="1" lang="en-US" altLang="ja-JP" sz="1800" baseline="0" dirty="0" smtClean="0"/>
                        <a:t>) [10</a:t>
                      </a:r>
                      <a:r>
                        <a:rPr kumimoji="1" lang="en-US" altLang="ja-JP" sz="1800" baseline="30000" dirty="0" smtClean="0"/>
                        <a:t>-2 </a:t>
                      </a:r>
                      <a:r>
                        <a:rPr kumimoji="1" lang="en-US" altLang="ja-JP" sz="1800" baseline="0" dirty="0" err="1" smtClean="0"/>
                        <a:t>cts</a:t>
                      </a:r>
                      <a:r>
                        <a:rPr kumimoji="1" lang="en-US" altLang="ja-JP" sz="1800" baseline="0" dirty="0" smtClean="0"/>
                        <a:t>/s]</a:t>
                      </a:r>
                      <a:endParaRPr kumimoji="1" lang="ja-JP" altLang="en-US" sz="1800" dirty="0"/>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aseline="0" dirty="0" smtClean="0"/>
                        <a:t>c [10 </a:t>
                      </a:r>
                      <a:r>
                        <a:rPr kumimoji="1" lang="en-US" altLang="ja-JP" sz="1800" baseline="30000" dirty="0" smtClean="0"/>
                        <a:t>-2 </a:t>
                      </a:r>
                      <a:r>
                        <a:rPr kumimoji="1" lang="en-US" altLang="ja-JP" sz="1800" baseline="0" dirty="0" err="1" smtClean="0"/>
                        <a:t>cts</a:t>
                      </a:r>
                      <a:r>
                        <a:rPr kumimoji="1" lang="en-US" altLang="ja-JP" sz="1800" baseline="0" dirty="0" smtClean="0"/>
                        <a:t>/s]</a:t>
                      </a:r>
                      <a:r>
                        <a:rPr kumimoji="1" lang="en-US" altLang="ja-JP" sz="1800" dirty="0" smtClean="0"/>
                        <a:t> </a:t>
                      </a:r>
                      <a:endParaRPr kumimoji="1" lang="ja-JP" altLang="en-US" sz="1800" dirty="0"/>
                    </a:p>
                  </a:txBody>
                  <a:tcPr marL="68580" marR="68580" marT="34290" marB="34290"/>
                </a:tc>
                <a:tc>
                  <a:txBody>
                    <a:bodyPr/>
                    <a:lstStyle/>
                    <a:p>
                      <a:pPr algn="ctr"/>
                      <a:r>
                        <a:rPr kumimoji="1" lang="en-US" altLang="ja-JP" b="1" i="0" u="sng" dirty="0" smtClean="0"/>
                        <a:t>c/</a:t>
                      </a:r>
                      <a:r>
                        <a:rPr kumimoji="1" lang="ja-JP" altLang="en-US" b="1" i="0" u="sng" dirty="0" smtClean="0"/>
                        <a:t>モデル</a:t>
                      </a:r>
                      <a:r>
                        <a:rPr kumimoji="1" lang="en-US" altLang="ja-JP" b="1" i="0" u="sng" dirty="0" smtClean="0"/>
                        <a:t>(0.8-1.2 </a:t>
                      </a:r>
                      <a:r>
                        <a:rPr kumimoji="1" lang="en-US" altLang="ja-JP" b="1" i="0" u="sng" dirty="0" err="1" smtClean="0"/>
                        <a:t>keV</a:t>
                      </a:r>
                      <a:r>
                        <a:rPr kumimoji="1" lang="en-US" altLang="ja-JP" b="1" i="0" u="sng" dirty="0" smtClean="0"/>
                        <a:t>)</a:t>
                      </a:r>
                      <a:r>
                        <a:rPr kumimoji="1" lang="en-US" altLang="ja-JP" b="1" i="0" u="sng" baseline="0" dirty="0" smtClean="0"/>
                        <a:t> </a:t>
                      </a:r>
                      <a:endParaRPr kumimoji="1" lang="ja-JP" altLang="en-US" b="1" i="0" u="sng" dirty="0"/>
                    </a:p>
                  </a:txBody>
                  <a:tcPr/>
                </a:tc>
                <a:extLst>
                  <a:ext uri="{0D108BD9-81ED-4DB2-BD59-A6C34878D82A}">
                    <a16:rowId xmlns="" xmlns:a16="http://schemas.microsoft.com/office/drawing/2014/main" val="10000"/>
                  </a:ext>
                </a:extLst>
              </a:tr>
              <a:tr h="278130">
                <a:tc>
                  <a:txBody>
                    <a:bodyPr/>
                    <a:lstStyle/>
                    <a:p>
                      <a:pPr algn="ctr"/>
                      <a:r>
                        <a:rPr kumimoji="1" lang="en-US" altLang="ja-JP" sz="1800" b="1" dirty="0" smtClean="0"/>
                        <a:t>XIS 1</a:t>
                      </a:r>
                      <a:endParaRPr kumimoji="1" lang="ja-JP" altLang="en-US" sz="1800" b="1" dirty="0"/>
                    </a:p>
                  </a:txBody>
                  <a:tcPr marL="68580" marR="68580" marT="34290" marB="34290"/>
                </a:tc>
                <a:tc>
                  <a:txBody>
                    <a:bodyPr/>
                    <a:lstStyle/>
                    <a:p>
                      <a:pPr algn="ctr"/>
                      <a:r>
                        <a:rPr kumimoji="1" lang="en-US" altLang="ja-JP" sz="1800" dirty="0" smtClean="0"/>
                        <a:t>10.6</a:t>
                      </a:r>
                      <a:endParaRPr kumimoji="1" lang="ja-JP" altLang="en-US" sz="1800" dirty="0"/>
                    </a:p>
                  </a:txBody>
                  <a:tcPr marL="68580" marR="68580" marT="34290" marB="34290"/>
                </a:tc>
                <a:tc>
                  <a:txBody>
                    <a:bodyPr/>
                    <a:lstStyle/>
                    <a:p>
                      <a:pPr algn="ctr"/>
                      <a:r>
                        <a:rPr kumimoji="1" lang="en-US" altLang="ja-JP" sz="1800" dirty="0" smtClean="0"/>
                        <a:t>2.2x10</a:t>
                      </a:r>
                      <a:r>
                        <a:rPr kumimoji="1" lang="en-US" altLang="ja-JP" sz="1800" baseline="30000" dirty="0" smtClean="0"/>
                        <a:t>-4</a:t>
                      </a:r>
                      <a:endParaRPr kumimoji="1" lang="ja-JP" altLang="en-US" sz="1800" dirty="0"/>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b="1" dirty="0" smtClean="0"/>
                        <a:t>7.0x10</a:t>
                      </a:r>
                      <a:r>
                        <a:rPr kumimoji="1" lang="en-US" altLang="ja-JP" b="1" baseline="30000" dirty="0" smtClean="0"/>
                        <a:t>-4</a:t>
                      </a:r>
                      <a:endParaRPr kumimoji="1" lang="ja-JP" altLang="en-US" b="1" dirty="0" smtClean="0"/>
                    </a:p>
                  </a:txBody>
                  <a:tcPr/>
                </a:tc>
                <a:extLst>
                  <a:ext uri="{0D108BD9-81ED-4DB2-BD59-A6C34878D82A}">
                    <a16:rowId xmlns="" xmlns:a16="http://schemas.microsoft.com/office/drawing/2014/main" val="10001"/>
                  </a:ext>
                </a:extLst>
              </a:tr>
              <a:tr h="278130">
                <a:tc>
                  <a:txBody>
                    <a:bodyPr/>
                    <a:lstStyle/>
                    <a:p>
                      <a:pPr algn="ctr"/>
                      <a:r>
                        <a:rPr kumimoji="1" lang="en-US" altLang="ja-JP" sz="1800" b="1" dirty="0" smtClean="0">
                          <a:solidFill>
                            <a:srgbClr val="FF0000"/>
                          </a:solidFill>
                        </a:rPr>
                        <a:t>XIS 0+3</a:t>
                      </a:r>
                      <a:endParaRPr kumimoji="1" lang="ja-JP" altLang="en-US" sz="1800" b="1" dirty="0">
                        <a:solidFill>
                          <a:srgbClr val="FF0000"/>
                        </a:solidFill>
                      </a:endParaRPr>
                    </a:p>
                  </a:txBody>
                  <a:tcPr marL="68580" marR="68580" marT="34290" marB="34290"/>
                </a:tc>
                <a:tc>
                  <a:txBody>
                    <a:bodyPr/>
                    <a:lstStyle/>
                    <a:p>
                      <a:pPr algn="ctr"/>
                      <a:r>
                        <a:rPr kumimoji="1" lang="en-US" altLang="ja-JP" sz="1800" dirty="0" smtClean="0"/>
                        <a:t>2.13</a:t>
                      </a:r>
                      <a:endParaRPr kumimoji="1" lang="ja-JP" altLang="en-US" sz="1800" dirty="0"/>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dirty="0" smtClean="0"/>
                        <a:t>5.8x10</a:t>
                      </a:r>
                      <a:r>
                        <a:rPr kumimoji="1" lang="en-US" altLang="ja-JP" sz="1800" baseline="30000" dirty="0" smtClean="0"/>
                        <a:t>-6</a:t>
                      </a:r>
                      <a:endParaRPr kumimoji="1" lang="ja-JP" altLang="en-US" sz="1800" dirty="0" smtClean="0"/>
                    </a:p>
                  </a:txBody>
                  <a:tcPr marL="68580" marR="68580" marT="34290" marB="34290"/>
                </a:tc>
                <a:tc>
                  <a:txBody>
                    <a:bodyPr/>
                    <a:lstStyle/>
                    <a:p>
                      <a:pPr algn="ctr"/>
                      <a:r>
                        <a:rPr kumimoji="1" lang="en-US" altLang="ja-JP" b="1" dirty="0" smtClean="0"/>
                        <a:t>3.2x10</a:t>
                      </a:r>
                      <a:r>
                        <a:rPr kumimoji="1" lang="en-US" altLang="ja-JP" b="1" baseline="30000" dirty="0" smtClean="0"/>
                        <a:t>-5</a:t>
                      </a:r>
                      <a:endParaRPr kumimoji="1" lang="ja-JP" altLang="en-US" b="1" dirty="0"/>
                    </a:p>
                  </a:txBody>
                  <a:tcPr/>
                </a:tc>
                <a:extLst>
                  <a:ext uri="{0D108BD9-81ED-4DB2-BD59-A6C34878D82A}">
                    <a16:rowId xmlns="" xmlns:a16="http://schemas.microsoft.com/office/drawing/2014/main" val="10002"/>
                  </a:ext>
                </a:extLst>
              </a:tr>
              <a:tr h="278130">
                <a:tc>
                  <a:txBody>
                    <a:bodyPr/>
                    <a:lstStyle/>
                    <a:p>
                      <a:pPr algn="ctr"/>
                      <a:r>
                        <a:rPr kumimoji="1" lang="en-US" altLang="ja-JP" sz="1800" b="1" dirty="0" smtClean="0">
                          <a:solidFill>
                            <a:srgbClr val="00CC66"/>
                          </a:solidFill>
                        </a:rPr>
                        <a:t>EPIC-</a:t>
                      </a:r>
                      <a:r>
                        <a:rPr kumimoji="1" lang="en-US" altLang="ja-JP" sz="1800" b="1" dirty="0" err="1" smtClean="0">
                          <a:solidFill>
                            <a:srgbClr val="00CC66"/>
                          </a:solidFill>
                        </a:rPr>
                        <a:t>pn</a:t>
                      </a:r>
                      <a:endParaRPr kumimoji="1" lang="ja-JP" altLang="en-US" sz="1800" b="1" dirty="0">
                        <a:solidFill>
                          <a:srgbClr val="00CC66"/>
                        </a:solidFill>
                      </a:endParaRPr>
                    </a:p>
                  </a:txBody>
                  <a:tcPr marL="68580" marR="68580" marT="34290" marB="34290"/>
                </a:tc>
                <a:tc>
                  <a:txBody>
                    <a:bodyPr/>
                    <a:lstStyle/>
                    <a:p>
                      <a:pPr algn="ctr"/>
                      <a:r>
                        <a:rPr kumimoji="1" lang="en-US" altLang="ja-JP" sz="1800" dirty="0" smtClean="0"/>
                        <a:t>118</a:t>
                      </a:r>
                      <a:endParaRPr kumimoji="1" lang="ja-JP" altLang="en-US" sz="1800" dirty="0"/>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dirty="0" smtClean="0"/>
                        <a:t>4.6x10</a:t>
                      </a:r>
                      <a:r>
                        <a:rPr kumimoji="1" lang="en-US" altLang="ja-JP" sz="1800" baseline="30000" dirty="0" smtClean="0"/>
                        <a:t>-2</a:t>
                      </a:r>
                      <a:endParaRPr kumimoji="1" lang="ja-JP" altLang="en-US" sz="1800" dirty="0" smtClean="0"/>
                    </a:p>
                  </a:txBody>
                  <a:tcPr marL="68580" marR="68580" marT="34290" marB="34290"/>
                </a:tc>
                <a:tc>
                  <a:txBody>
                    <a:bodyPr/>
                    <a:lstStyle/>
                    <a:p>
                      <a:pPr algn="ctr"/>
                      <a:r>
                        <a:rPr kumimoji="1" lang="en-US" altLang="ja-JP" b="1" dirty="0" smtClean="0"/>
                        <a:t>2.5x10</a:t>
                      </a:r>
                      <a:r>
                        <a:rPr kumimoji="1" lang="en-US" altLang="ja-JP" b="1" baseline="30000" dirty="0" smtClean="0"/>
                        <a:t>-2</a:t>
                      </a:r>
                      <a:endParaRPr kumimoji="1" lang="ja-JP" altLang="en-US" b="1" dirty="0"/>
                    </a:p>
                  </a:txBody>
                  <a:tcPr/>
                </a:tc>
                <a:extLst>
                  <a:ext uri="{0D108BD9-81ED-4DB2-BD59-A6C34878D82A}">
                    <a16:rowId xmlns="" xmlns:a16="http://schemas.microsoft.com/office/drawing/2014/main" val="10003"/>
                  </a:ext>
                </a:extLst>
              </a:tr>
            </a:tbl>
          </a:graphicData>
        </a:graphic>
      </p:graphicFrame>
      <p:sp>
        <p:nvSpPr>
          <p:cNvPr id="3" name="テキスト ボックス 2"/>
          <p:cNvSpPr txBox="1"/>
          <p:nvPr/>
        </p:nvSpPr>
        <p:spPr>
          <a:xfrm>
            <a:off x="872837" y="4963864"/>
            <a:ext cx="184731" cy="300082"/>
          </a:xfrm>
          <a:prstGeom prst="rect">
            <a:avLst/>
          </a:prstGeom>
          <a:noFill/>
        </p:spPr>
        <p:txBody>
          <a:bodyPr wrap="none" rtlCol="0">
            <a:spAutoFit/>
          </a:bodyPr>
          <a:lstStyle/>
          <a:p>
            <a:endParaRPr lang="ja-JP" altLang="en-US" sz="1350" dirty="0"/>
          </a:p>
        </p:txBody>
      </p:sp>
      <p:sp>
        <p:nvSpPr>
          <p:cNvPr id="8" name="正方形/長方形 7"/>
          <p:cNvSpPr/>
          <p:nvPr/>
        </p:nvSpPr>
        <p:spPr>
          <a:xfrm>
            <a:off x="1186066" y="1014960"/>
            <a:ext cx="6624736" cy="99008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smtClean="0">
                <a:solidFill>
                  <a:schemeClr val="tx1"/>
                </a:solidFill>
              </a:rPr>
              <a:t>低エネルギー</a:t>
            </a:r>
            <a:r>
              <a:rPr lang="en-US" altLang="ja-JP" sz="2000" dirty="0">
                <a:solidFill>
                  <a:schemeClr val="tx1"/>
                </a:solidFill>
              </a:rPr>
              <a:t>(&lt; 0.8 </a:t>
            </a:r>
            <a:r>
              <a:rPr lang="en-US" altLang="ja-JP" sz="2000" dirty="0" err="1">
                <a:solidFill>
                  <a:schemeClr val="tx1"/>
                </a:solidFill>
              </a:rPr>
              <a:t>keV</a:t>
            </a:r>
            <a:r>
              <a:rPr lang="en-US" altLang="ja-JP" sz="2000" dirty="0">
                <a:solidFill>
                  <a:schemeClr val="tx1"/>
                </a:solidFill>
              </a:rPr>
              <a:t>)</a:t>
            </a:r>
            <a:r>
              <a:rPr lang="ja-JP" altLang="en-US" sz="2000" dirty="0">
                <a:solidFill>
                  <a:schemeClr val="tx1"/>
                </a:solidFill>
              </a:rPr>
              <a:t>の光子が</a:t>
            </a:r>
            <a:r>
              <a:rPr lang="en-US" altLang="ja-JP" sz="2000" dirty="0">
                <a:solidFill>
                  <a:schemeClr val="tx1"/>
                </a:solidFill>
              </a:rPr>
              <a:t>Pileup</a:t>
            </a:r>
            <a:r>
              <a:rPr lang="ja-JP" altLang="en-US" sz="2000" dirty="0">
                <a:solidFill>
                  <a:schemeClr val="tx1"/>
                </a:solidFill>
              </a:rPr>
              <a:t>して</a:t>
            </a:r>
            <a:endParaRPr lang="en-US" altLang="ja-JP" sz="2000" dirty="0">
              <a:solidFill>
                <a:schemeClr val="tx1"/>
              </a:solidFill>
            </a:endParaRPr>
          </a:p>
          <a:p>
            <a:r>
              <a:rPr lang="ja-JP" altLang="en-US" sz="2000" dirty="0">
                <a:solidFill>
                  <a:schemeClr val="tx1"/>
                </a:solidFill>
              </a:rPr>
              <a:t>高エネルギーの超過成分に見える可能性</a:t>
            </a:r>
            <a:endParaRPr lang="en-US" altLang="ja-JP" sz="2000" dirty="0">
              <a:solidFill>
                <a:schemeClr val="tx1"/>
              </a:solidFill>
            </a:endParaRPr>
          </a:p>
          <a:p>
            <a:r>
              <a:rPr lang="ja-JP" altLang="en-US" sz="2000" dirty="0">
                <a:solidFill>
                  <a:schemeClr val="tx1"/>
                </a:solidFill>
              </a:rPr>
              <a:t>⇒　</a:t>
            </a:r>
            <a:r>
              <a:rPr lang="en-US" altLang="ja-JP" sz="2000" u="sng" dirty="0">
                <a:solidFill>
                  <a:schemeClr val="tx1"/>
                </a:solidFill>
              </a:rPr>
              <a:t>Poisson</a:t>
            </a:r>
            <a:r>
              <a:rPr lang="ja-JP" altLang="en-US" sz="2000" u="sng" dirty="0">
                <a:solidFill>
                  <a:schemeClr val="tx1"/>
                </a:solidFill>
              </a:rPr>
              <a:t>分布で</a:t>
            </a:r>
            <a:r>
              <a:rPr lang="en-US" altLang="ja-JP" sz="2000" u="sng" dirty="0">
                <a:solidFill>
                  <a:schemeClr val="tx1"/>
                </a:solidFill>
              </a:rPr>
              <a:t>Pileup</a:t>
            </a:r>
            <a:r>
              <a:rPr lang="ja-JP" altLang="en-US" sz="2000" u="sng" dirty="0">
                <a:solidFill>
                  <a:schemeClr val="tx1"/>
                </a:solidFill>
              </a:rPr>
              <a:t>によるカウントレート </a:t>
            </a:r>
            <a:r>
              <a:rPr lang="en-US" altLang="ja-JP" sz="2000" u="sng" dirty="0">
                <a:solidFill>
                  <a:schemeClr val="tx1"/>
                </a:solidFill>
              </a:rPr>
              <a:t>c[s</a:t>
            </a:r>
            <a:r>
              <a:rPr lang="en-US" altLang="ja-JP" sz="2000" u="sng" baseline="30000" dirty="0">
                <a:solidFill>
                  <a:schemeClr val="tx1"/>
                </a:solidFill>
              </a:rPr>
              <a:t>-1</a:t>
            </a:r>
            <a:r>
              <a:rPr lang="en-US" altLang="ja-JP" sz="2000" u="sng" dirty="0">
                <a:solidFill>
                  <a:schemeClr val="tx1"/>
                </a:solidFill>
              </a:rPr>
              <a:t>]</a:t>
            </a:r>
            <a:r>
              <a:rPr lang="ja-JP" altLang="en-US" sz="2000" u="sng" dirty="0">
                <a:solidFill>
                  <a:schemeClr val="tx1"/>
                </a:solidFill>
              </a:rPr>
              <a:t>を</a:t>
            </a:r>
            <a:r>
              <a:rPr lang="ja-JP" altLang="en-US" sz="2000" u="sng" dirty="0" smtClean="0">
                <a:solidFill>
                  <a:schemeClr val="tx1"/>
                </a:solidFill>
              </a:rPr>
              <a:t>見積もる</a:t>
            </a:r>
            <a:endParaRPr lang="ja-JP" altLang="en-US" sz="2000" u="sng" dirty="0">
              <a:solidFill>
                <a:schemeClr val="tx1"/>
              </a:solidFill>
            </a:endParaRPr>
          </a:p>
        </p:txBody>
      </p:sp>
      <p:sp>
        <p:nvSpPr>
          <p:cNvPr id="9" name="正方形/長方形 8"/>
          <p:cNvSpPr/>
          <p:nvPr/>
        </p:nvSpPr>
        <p:spPr>
          <a:xfrm>
            <a:off x="1072054" y="5221639"/>
            <a:ext cx="6792391" cy="707886"/>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000" dirty="0" smtClean="0">
                <a:solidFill>
                  <a:schemeClr val="tx1"/>
                </a:solidFill>
              </a:rPr>
              <a:t>Pile up</a:t>
            </a:r>
            <a:r>
              <a:rPr lang="ja-JP" altLang="en-US" sz="2000" dirty="0" smtClean="0">
                <a:solidFill>
                  <a:schemeClr val="tx1"/>
                </a:solidFill>
              </a:rPr>
              <a:t>による超過は</a:t>
            </a:r>
            <a:endParaRPr lang="en-US" altLang="ja-JP" sz="2000" dirty="0">
              <a:solidFill>
                <a:schemeClr val="tx1"/>
              </a:solidFill>
            </a:endParaRPr>
          </a:p>
          <a:p>
            <a:r>
              <a:rPr lang="en-US" altLang="ja-JP" sz="2000" u="sng" dirty="0">
                <a:solidFill>
                  <a:schemeClr val="tx1"/>
                </a:solidFill>
              </a:rPr>
              <a:t>XIS1</a:t>
            </a:r>
            <a:r>
              <a:rPr lang="ja-JP" altLang="en-US" sz="2000" u="sng" dirty="0">
                <a:solidFill>
                  <a:schemeClr val="tx1"/>
                </a:solidFill>
              </a:rPr>
              <a:t>で</a:t>
            </a:r>
            <a:r>
              <a:rPr lang="en-US" altLang="ja-JP" sz="2000" u="sng" dirty="0" smtClean="0">
                <a:solidFill>
                  <a:schemeClr val="tx1"/>
                </a:solidFill>
              </a:rPr>
              <a:t>0.07%, </a:t>
            </a:r>
            <a:r>
              <a:rPr lang="en-US" altLang="ja-JP" sz="2000" u="sng" dirty="0">
                <a:solidFill>
                  <a:srgbClr val="FF0000"/>
                </a:solidFill>
              </a:rPr>
              <a:t>XIS0,3</a:t>
            </a:r>
            <a:r>
              <a:rPr lang="ja-JP" altLang="en-US" sz="2000" u="sng" dirty="0">
                <a:solidFill>
                  <a:srgbClr val="FF0000"/>
                </a:solidFill>
              </a:rPr>
              <a:t>で</a:t>
            </a:r>
            <a:r>
              <a:rPr lang="en-US" altLang="ja-JP" sz="2000" u="sng" dirty="0" smtClean="0">
                <a:solidFill>
                  <a:srgbClr val="FF0000"/>
                </a:solidFill>
              </a:rPr>
              <a:t>0.003%</a:t>
            </a:r>
            <a:r>
              <a:rPr lang="en-US" altLang="ja-JP" sz="2000" u="sng" dirty="0" smtClean="0">
                <a:solidFill>
                  <a:schemeClr val="tx1"/>
                </a:solidFill>
              </a:rPr>
              <a:t>, </a:t>
            </a:r>
            <a:r>
              <a:rPr lang="en-US" altLang="ja-JP" sz="2000" u="sng" dirty="0">
                <a:solidFill>
                  <a:srgbClr val="00B050"/>
                </a:solidFill>
              </a:rPr>
              <a:t>EPIC-</a:t>
            </a:r>
            <a:r>
              <a:rPr lang="en-US" altLang="ja-JP" sz="2000" u="sng" dirty="0" err="1">
                <a:solidFill>
                  <a:srgbClr val="00B050"/>
                </a:solidFill>
              </a:rPr>
              <a:t>pn</a:t>
            </a:r>
            <a:r>
              <a:rPr lang="ja-JP" altLang="en-US" sz="2000" u="sng" dirty="0" smtClean="0">
                <a:solidFill>
                  <a:srgbClr val="00B050"/>
                </a:solidFill>
              </a:rPr>
              <a:t>で</a:t>
            </a:r>
            <a:r>
              <a:rPr lang="en-US" altLang="ja-JP" sz="2000" u="sng" dirty="0" smtClean="0">
                <a:solidFill>
                  <a:srgbClr val="00B050"/>
                </a:solidFill>
              </a:rPr>
              <a:t>2.5%</a:t>
            </a:r>
            <a:r>
              <a:rPr lang="ja-JP" altLang="en-US" sz="2000" dirty="0">
                <a:solidFill>
                  <a:schemeClr val="tx1"/>
                </a:solidFill>
              </a:rPr>
              <a:t>程度と予想</a:t>
            </a:r>
            <a:r>
              <a:rPr lang="ja-JP" altLang="en-US" sz="2000" dirty="0" smtClean="0">
                <a:solidFill>
                  <a:schemeClr val="tx1"/>
                </a:solidFill>
              </a:rPr>
              <a:t>される</a:t>
            </a:r>
            <a:endParaRPr lang="ja-JP" altLang="en-US" sz="2000" dirty="0">
              <a:solidFill>
                <a:schemeClr val="tx1"/>
              </a:solidFill>
            </a:endParaRPr>
          </a:p>
        </p:txBody>
      </p:sp>
      <p:grpSp>
        <p:nvGrpSpPr>
          <p:cNvPr id="6" name="グループ化 5"/>
          <p:cNvGrpSpPr/>
          <p:nvPr/>
        </p:nvGrpSpPr>
        <p:grpSpPr>
          <a:xfrm>
            <a:off x="418704" y="2234351"/>
            <a:ext cx="8582583" cy="804846"/>
            <a:chOff x="395536" y="2466924"/>
            <a:chExt cx="8582583" cy="804846"/>
          </a:xfrm>
        </p:grpSpPr>
        <p:pic>
          <p:nvPicPr>
            <p:cNvPr id="11" name="図 1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95536" y="2466924"/>
              <a:ext cx="5028940" cy="698269"/>
            </a:xfrm>
            <a:prstGeom prst="rect">
              <a:avLst/>
            </a:prstGeom>
          </p:spPr>
        </p:pic>
        <p:pic>
          <p:nvPicPr>
            <p:cNvPr id="12" name="図 1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180959" y="2574215"/>
              <a:ext cx="957011" cy="585757"/>
            </a:xfrm>
            <a:prstGeom prst="rect">
              <a:avLst/>
            </a:prstGeom>
          </p:spPr>
        </p:pic>
        <p:sp>
          <p:nvSpPr>
            <p:cNvPr id="13" name="テキスト ボックス 12"/>
            <p:cNvSpPr txBox="1"/>
            <p:nvPr/>
          </p:nvSpPr>
          <p:spPr>
            <a:xfrm>
              <a:off x="7236296" y="2556189"/>
              <a:ext cx="1741823" cy="715581"/>
            </a:xfrm>
            <a:prstGeom prst="rect">
              <a:avLst/>
            </a:prstGeom>
            <a:noFill/>
          </p:spPr>
          <p:txBody>
            <a:bodyPr wrap="none" rtlCol="0">
              <a:spAutoFit/>
            </a:bodyPr>
            <a:lstStyle/>
            <a:p>
              <a:r>
                <a:rPr lang="en-US" altLang="ja-JP" sz="1350" dirty="0" smtClean="0"/>
                <a:t>τ: Frame time </a:t>
              </a:r>
            </a:p>
            <a:p>
              <a:r>
                <a:rPr lang="en-US" altLang="ja-JP" sz="1350" dirty="0" smtClean="0"/>
                <a:t>A</a:t>
              </a:r>
              <a:r>
                <a:rPr lang="en-US" altLang="ja-JP" sz="1350" dirty="0"/>
                <a:t>: source</a:t>
              </a:r>
              <a:r>
                <a:rPr lang="ja-JP" altLang="en-US" sz="1350" dirty="0"/>
                <a:t>領域の面積 </a:t>
              </a:r>
              <a:endParaRPr lang="en-US" altLang="ja-JP" sz="1350" dirty="0"/>
            </a:p>
            <a:p>
              <a:r>
                <a:rPr lang="en-US" altLang="ja-JP" sz="1350" dirty="0"/>
                <a:t>p: 1pixel</a:t>
              </a:r>
              <a:r>
                <a:rPr lang="ja-JP" altLang="en-US" sz="1350" dirty="0"/>
                <a:t>の面積</a:t>
              </a:r>
            </a:p>
          </p:txBody>
        </p:sp>
        <p:sp>
          <p:nvSpPr>
            <p:cNvPr id="10" name="テキスト ボックス 9"/>
            <p:cNvSpPr txBox="1"/>
            <p:nvPr/>
          </p:nvSpPr>
          <p:spPr>
            <a:xfrm>
              <a:off x="5390584" y="2680956"/>
              <a:ext cx="805798" cy="369332"/>
            </a:xfrm>
            <a:prstGeom prst="rect">
              <a:avLst/>
            </a:prstGeom>
            <a:noFill/>
          </p:spPr>
          <p:txBody>
            <a:bodyPr wrap="none" rtlCol="0">
              <a:spAutoFit/>
            </a:bodyPr>
            <a:lstStyle/>
            <a:p>
              <a:r>
                <a:rPr kumimoji="1" lang="en-US" altLang="ja-JP" dirty="0" smtClean="0">
                  <a:latin typeface="Cambria Math" panose="02040503050406030204" pitchFamily="18" charset="0"/>
                </a:rPr>
                <a:t>where</a:t>
              </a:r>
              <a:endParaRPr kumimoji="1" lang="ja-JP" altLang="en-US" dirty="0">
                <a:latin typeface="Cambria Math" panose="02040503050406030204" pitchFamily="18" charset="0"/>
              </a:endParaRPr>
            </a:p>
          </p:txBody>
        </p:sp>
      </p:grpSp>
      <p:sp>
        <p:nvSpPr>
          <p:cNvPr id="5" name="テキスト ボックス 4"/>
          <p:cNvSpPr txBox="1"/>
          <p:nvPr/>
        </p:nvSpPr>
        <p:spPr>
          <a:xfrm>
            <a:off x="971755" y="6237312"/>
            <a:ext cx="7367401" cy="461665"/>
          </a:xfrm>
          <a:prstGeom prst="rect">
            <a:avLst/>
          </a:prstGeom>
          <a:noFill/>
        </p:spPr>
        <p:txBody>
          <a:bodyPr wrap="none" rtlCol="0">
            <a:spAutoFit/>
          </a:bodyPr>
          <a:lstStyle/>
          <a:p>
            <a:r>
              <a:rPr kumimoji="1" lang="ja-JP" altLang="en-US" sz="2400" dirty="0" smtClean="0"/>
              <a:t>⇒　</a:t>
            </a:r>
            <a:r>
              <a:rPr lang="ja-JP" altLang="en-US" sz="2400" u="sng" dirty="0"/>
              <a:t>観測</a:t>
            </a:r>
            <a:r>
              <a:rPr lang="ja-JP" altLang="en-US" sz="2400" u="sng" dirty="0" smtClean="0"/>
              <a:t>された</a:t>
            </a:r>
            <a:r>
              <a:rPr kumimoji="1" lang="en-US" altLang="ja-JP" sz="2400" u="sng" dirty="0" err="1" smtClean="0"/>
              <a:t>keV</a:t>
            </a:r>
            <a:r>
              <a:rPr kumimoji="1" lang="ja-JP" altLang="en-US" sz="2400" u="sng" dirty="0" smtClean="0"/>
              <a:t>超過成分</a:t>
            </a:r>
            <a:r>
              <a:rPr kumimoji="1" lang="en-US" altLang="ja-JP" sz="2400" u="sng" dirty="0" smtClean="0"/>
              <a:t>(16~26%)</a:t>
            </a:r>
            <a:r>
              <a:rPr kumimoji="1" lang="ja-JP" altLang="en-US" sz="2400" u="sng" dirty="0" smtClean="0"/>
              <a:t>に比べ十分小さい</a:t>
            </a:r>
            <a:endParaRPr kumimoji="1" lang="ja-JP" altLang="en-US" sz="2400" u="sng" dirty="0"/>
          </a:p>
        </p:txBody>
      </p:sp>
      <p:sp>
        <p:nvSpPr>
          <p:cNvPr id="7" name="スライド番号プレースホルダー 6"/>
          <p:cNvSpPr>
            <a:spLocks noGrp="1"/>
          </p:cNvSpPr>
          <p:nvPr>
            <p:ph type="sldNum" sz="quarter" idx="12"/>
          </p:nvPr>
        </p:nvSpPr>
        <p:spPr/>
        <p:txBody>
          <a:bodyPr/>
          <a:lstStyle/>
          <a:p>
            <a:fld id="{6F1CF41B-315A-455C-BDFC-86D2CA9BA2E6}" type="slidenum">
              <a:rPr kumimoji="1" lang="ja-JP" altLang="en-US" smtClean="0"/>
              <a:t>18</a:t>
            </a:fld>
            <a:endParaRPr kumimoji="1" lang="ja-JP" altLang="en-US"/>
          </a:p>
        </p:txBody>
      </p:sp>
    </p:spTree>
    <p:extLst>
      <p:ext uri="{BB962C8B-B14F-4D97-AF65-F5344CB8AC3E}">
        <p14:creationId xmlns:p14="http://schemas.microsoft.com/office/powerpoint/2010/main" val="6349833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712719" y="56067"/>
            <a:ext cx="3570208" cy="769441"/>
          </a:xfrm>
          <a:prstGeom prst="rect">
            <a:avLst/>
          </a:prstGeom>
          <a:noFill/>
        </p:spPr>
        <p:txBody>
          <a:bodyPr wrap="none" rtlCol="0">
            <a:spAutoFit/>
          </a:bodyPr>
          <a:lstStyle/>
          <a:p>
            <a:r>
              <a:rPr lang="ja-JP" altLang="en-US" sz="4400" dirty="0" smtClean="0"/>
              <a:t>他点源の影響</a:t>
            </a:r>
            <a:endParaRPr lang="ja-JP" altLang="en-US" sz="4400" dirty="0"/>
          </a:p>
        </p:txBody>
      </p:sp>
      <p:sp>
        <p:nvSpPr>
          <p:cNvPr id="7" name="正方形/長方形 6"/>
          <p:cNvSpPr/>
          <p:nvPr/>
        </p:nvSpPr>
        <p:spPr>
          <a:xfrm>
            <a:off x="3707905" y="921184"/>
            <a:ext cx="5040560" cy="906918"/>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400" dirty="0" smtClean="0">
                <a:solidFill>
                  <a:srgbClr val="FF9900"/>
                </a:solidFill>
              </a:rPr>
              <a:t>(a) </a:t>
            </a:r>
            <a:r>
              <a:rPr lang="en-US" altLang="ja-JP" sz="2400" dirty="0" smtClean="0">
                <a:solidFill>
                  <a:schemeClr val="tx1"/>
                </a:solidFill>
              </a:rPr>
              <a:t>EPIC-</a:t>
            </a:r>
            <a:r>
              <a:rPr lang="en-US" altLang="ja-JP" sz="2400" dirty="0" err="1" smtClean="0">
                <a:solidFill>
                  <a:schemeClr val="tx1"/>
                </a:solidFill>
              </a:rPr>
              <a:t>mos</a:t>
            </a:r>
            <a:r>
              <a:rPr lang="ja-JP" altLang="en-US" sz="2400" dirty="0">
                <a:solidFill>
                  <a:schemeClr val="tx1"/>
                </a:solidFill>
              </a:rPr>
              <a:t>で点源を</a:t>
            </a:r>
            <a:r>
              <a:rPr lang="ja-JP" altLang="en-US" sz="2400" dirty="0" smtClean="0">
                <a:solidFill>
                  <a:schemeClr val="tx1"/>
                </a:solidFill>
              </a:rPr>
              <a:t>捜索</a:t>
            </a:r>
            <a:r>
              <a:rPr lang="en-US" altLang="ja-JP" sz="2400" dirty="0" smtClean="0">
                <a:solidFill>
                  <a:schemeClr val="tx1"/>
                </a:solidFill>
              </a:rPr>
              <a:t>(2004-2015)</a:t>
            </a:r>
          </a:p>
          <a:p>
            <a:r>
              <a:rPr lang="en-US" altLang="ja-JP" sz="2400" dirty="0" smtClean="0">
                <a:solidFill>
                  <a:srgbClr val="00CC66"/>
                </a:solidFill>
              </a:rPr>
              <a:t>(b)</a:t>
            </a:r>
            <a:r>
              <a:rPr lang="en-US" altLang="ja-JP" sz="2400" dirty="0" smtClean="0">
                <a:solidFill>
                  <a:schemeClr val="tx1"/>
                </a:solidFill>
              </a:rPr>
              <a:t> Chandra</a:t>
            </a:r>
            <a:r>
              <a:rPr lang="ja-JP" altLang="en-US" sz="2400" dirty="0" smtClean="0">
                <a:solidFill>
                  <a:schemeClr val="tx1"/>
                </a:solidFill>
              </a:rPr>
              <a:t>のイメージを確認</a:t>
            </a:r>
            <a:endParaRPr lang="en-US" altLang="ja-JP" sz="2400" dirty="0">
              <a:solidFill>
                <a:schemeClr val="tx1"/>
              </a:solidFill>
            </a:endParaRPr>
          </a:p>
        </p:txBody>
      </p:sp>
      <p:grpSp>
        <p:nvGrpSpPr>
          <p:cNvPr id="35" name="グループ化 34"/>
          <p:cNvGrpSpPr/>
          <p:nvPr/>
        </p:nvGrpSpPr>
        <p:grpSpPr>
          <a:xfrm>
            <a:off x="776383" y="1984075"/>
            <a:ext cx="3022484" cy="2686652"/>
            <a:chOff x="683568" y="2060848"/>
            <a:chExt cx="3022484" cy="2686652"/>
          </a:xfrm>
        </p:grpSpPr>
        <p:pic>
          <p:nvPicPr>
            <p:cNvPr id="11" name="図 10"/>
            <p:cNvPicPr>
              <a:picLocks noChangeAspect="1"/>
            </p:cNvPicPr>
            <p:nvPr/>
          </p:nvPicPr>
          <p:blipFill rotWithShape="1">
            <a:blip r:embed="rId2" cstate="email">
              <a:extLst>
                <a:ext uri="{28A0092B-C50C-407E-A947-70E740481C1C}">
                  <a14:useLocalDpi xmlns:a14="http://schemas.microsoft.com/office/drawing/2010/main"/>
                </a:ext>
              </a:extLst>
            </a:blip>
            <a:srcRect l="19295" t="4550" r="23529" b="22730"/>
            <a:stretch/>
          </p:blipFill>
          <p:spPr>
            <a:xfrm>
              <a:off x="683568" y="2060848"/>
              <a:ext cx="3022484" cy="2686652"/>
            </a:xfrm>
            <a:prstGeom prst="rect">
              <a:avLst/>
            </a:prstGeom>
          </p:spPr>
        </p:pic>
        <p:sp>
          <p:nvSpPr>
            <p:cNvPr id="12" name="テキスト ボックス 11"/>
            <p:cNvSpPr txBox="1"/>
            <p:nvPr/>
          </p:nvSpPr>
          <p:spPr>
            <a:xfrm>
              <a:off x="2961995" y="3958093"/>
              <a:ext cx="651140" cy="369332"/>
            </a:xfrm>
            <a:prstGeom prst="rect">
              <a:avLst/>
            </a:prstGeom>
            <a:noFill/>
          </p:spPr>
          <p:txBody>
            <a:bodyPr wrap="none" rtlCol="0">
              <a:spAutoFit/>
            </a:bodyPr>
            <a:lstStyle/>
            <a:p>
              <a:r>
                <a:rPr kumimoji="1" lang="en-US" altLang="ja-JP" dirty="0" smtClean="0">
                  <a:solidFill>
                    <a:srgbClr val="92D050"/>
                  </a:solidFill>
                </a:rPr>
                <a:t>2.17’</a:t>
              </a:r>
              <a:endParaRPr kumimoji="1" lang="ja-JP" altLang="en-US" dirty="0">
                <a:solidFill>
                  <a:srgbClr val="92D050"/>
                </a:solidFill>
              </a:endParaRPr>
            </a:p>
          </p:txBody>
        </p:sp>
        <p:sp>
          <p:nvSpPr>
            <p:cNvPr id="13" name="テキスト ボックス 12"/>
            <p:cNvSpPr txBox="1"/>
            <p:nvPr/>
          </p:nvSpPr>
          <p:spPr>
            <a:xfrm>
              <a:off x="1803601" y="3169180"/>
              <a:ext cx="288862" cy="307777"/>
            </a:xfrm>
            <a:prstGeom prst="rect">
              <a:avLst/>
            </a:prstGeom>
            <a:noFill/>
          </p:spPr>
          <p:txBody>
            <a:bodyPr wrap="none" rtlCol="0">
              <a:spAutoFit/>
            </a:bodyPr>
            <a:lstStyle/>
            <a:p>
              <a:r>
                <a:rPr lang="en-US" altLang="ja-JP" sz="1400" dirty="0" smtClean="0">
                  <a:solidFill>
                    <a:srgbClr val="00B0F0"/>
                  </a:solidFill>
                </a:rPr>
                <a:t>A</a:t>
              </a:r>
              <a:endParaRPr kumimoji="1" lang="ja-JP" altLang="en-US" sz="1400" dirty="0">
                <a:solidFill>
                  <a:srgbClr val="00B0F0"/>
                </a:solidFill>
              </a:endParaRPr>
            </a:p>
          </p:txBody>
        </p:sp>
        <p:sp>
          <p:nvSpPr>
            <p:cNvPr id="14" name="テキスト ボックス 13"/>
            <p:cNvSpPr txBox="1"/>
            <p:nvPr/>
          </p:nvSpPr>
          <p:spPr>
            <a:xfrm>
              <a:off x="2411362" y="3997749"/>
              <a:ext cx="282450" cy="307777"/>
            </a:xfrm>
            <a:prstGeom prst="rect">
              <a:avLst/>
            </a:prstGeom>
            <a:noFill/>
          </p:spPr>
          <p:txBody>
            <a:bodyPr wrap="none" rtlCol="0">
              <a:spAutoFit/>
            </a:bodyPr>
            <a:lstStyle/>
            <a:p>
              <a:r>
                <a:rPr lang="en-US" altLang="ja-JP" sz="1400" dirty="0">
                  <a:solidFill>
                    <a:srgbClr val="00B0F0"/>
                  </a:solidFill>
                </a:rPr>
                <a:t>B</a:t>
              </a:r>
              <a:endParaRPr kumimoji="1" lang="ja-JP" altLang="en-US" sz="1400" dirty="0">
                <a:solidFill>
                  <a:srgbClr val="00B0F0"/>
                </a:solidFill>
              </a:endParaRPr>
            </a:p>
          </p:txBody>
        </p:sp>
        <p:sp>
          <p:nvSpPr>
            <p:cNvPr id="16" name="テキスト ボックス 15"/>
            <p:cNvSpPr txBox="1"/>
            <p:nvPr/>
          </p:nvSpPr>
          <p:spPr>
            <a:xfrm>
              <a:off x="1871413" y="3804451"/>
              <a:ext cx="295274" cy="307777"/>
            </a:xfrm>
            <a:prstGeom prst="rect">
              <a:avLst/>
            </a:prstGeom>
            <a:noFill/>
          </p:spPr>
          <p:txBody>
            <a:bodyPr wrap="none" rtlCol="0">
              <a:spAutoFit/>
            </a:bodyPr>
            <a:lstStyle/>
            <a:p>
              <a:r>
                <a:rPr lang="en-US" altLang="ja-JP" sz="1400" dirty="0" smtClean="0">
                  <a:solidFill>
                    <a:srgbClr val="00B0F0"/>
                  </a:solidFill>
                </a:rPr>
                <a:t>D</a:t>
              </a:r>
              <a:endParaRPr kumimoji="1" lang="ja-JP" altLang="en-US" sz="1400" dirty="0">
                <a:solidFill>
                  <a:srgbClr val="00B0F0"/>
                </a:solidFill>
              </a:endParaRPr>
            </a:p>
          </p:txBody>
        </p:sp>
        <p:sp>
          <p:nvSpPr>
            <p:cNvPr id="17" name="テキスト ボックス 16"/>
            <p:cNvSpPr txBox="1"/>
            <p:nvPr/>
          </p:nvSpPr>
          <p:spPr>
            <a:xfrm>
              <a:off x="2557396" y="3555775"/>
              <a:ext cx="272832" cy="307777"/>
            </a:xfrm>
            <a:prstGeom prst="rect">
              <a:avLst/>
            </a:prstGeom>
            <a:noFill/>
          </p:spPr>
          <p:txBody>
            <a:bodyPr wrap="none" rtlCol="0">
              <a:spAutoFit/>
            </a:bodyPr>
            <a:lstStyle/>
            <a:p>
              <a:r>
                <a:rPr lang="en-US" altLang="ja-JP" sz="1400" dirty="0" smtClean="0">
                  <a:solidFill>
                    <a:srgbClr val="00B0F0"/>
                  </a:solidFill>
                </a:rPr>
                <a:t>E</a:t>
              </a:r>
              <a:endParaRPr kumimoji="1" lang="ja-JP" altLang="en-US" sz="1400" dirty="0">
                <a:solidFill>
                  <a:srgbClr val="00B0F0"/>
                </a:solidFill>
              </a:endParaRPr>
            </a:p>
          </p:txBody>
        </p:sp>
        <p:sp>
          <p:nvSpPr>
            <p:cNvPr id="18" name="テキスト ボックス 17"/>
            <p:cNvSpPr txBox="1"/>
            <p:nvPr/>
          </p:nvSpPr>
          <p:spPr>
            <a:xfrm>
              <a:off x="1403648" y="3169180"/>
              <a:ext cx="266420" cy="307777"/>
            </a:xfrm>
            <a:prstGeom prst="rect">
              <a:avLst/>
            </a:prstGeom>
            <a:noFill/>
          </p:spPr>
          <p:txBody>
            <a:bodyPr wrap="none" rtlCol="0">
              <a:spAutoFit/>
            </a:bodyPr>
            <a:lstStyle/>
            <a:p>
              <a:r>
                <a:rPr lang="en-US" altLang="ja-JP" sz="1400" dirty="0">
                  <a:solidFill>
                    <a:srgbClr val="00B0F0"/>
                  </a:solidFill>
                </a:rPr>
                <a:t>F</a:t>
              </a:r>
              <a:endParaRPr kumimoji="1" lang="ja-JP" altLang="en-US" sz="1400" dirty="0">
                <a:solidFill>
                  <a:srgbClr val="00B0F0"/>
                </a:solidFill>
              </a:endParaRPr>
            </a:p>
          </p:txBody>
        </p:sp>
        <p:sp>
          <p:nvSpPr>
            <p:cNvPr id="19" name="テキスト ボックス 18"/>
            <p:cNvSpPr txBox="1"/>
            <p:nvPr/>
          </p:nvSpPr>
          <p:spPr>
            <a:xfrm>
              <a:off x="2017447" y="2778761"/>
              <a:ext cx="298480" cy="307777"/>
            </a:xfrm>
            <a:prstGeom prst="rect">
              <a:avLst/>
            </a:prstGeom>
            <a:noFill/>
          </p:spPr>
          <p:txBody>
            <a:bodyPr wrap="none" rtlCol="0">
              <a:spAutoFit/>
            </a:bodyPr>
            <a:lstStyle/>
            <a:p>
              <a:r>
                <a:rPr kumimoji="1" lang="en-US" altLang="ja-JP" sz="1400" dirty="0" smtClean="0">
                  <a:solidFill>
                    <a:srgbClr val="00B0F0"/>
                  </a:solidFill>
                </a:rPr>
                <a:t>G</a:t>
              </a:r>
              <a:endParaRPr kumimoji="1" lang="ja-JP" altLang="en-US" sz="1400" dirty="0">
                <a:solidFill>
                  <a:srgbClr val="00B0F0"/>
                </a:solidFill>
              </a:endParaRPr>
            </a:p>
          </p:txBody>
        </p:sp>
        <p:sp>
          <p:nvSpPr>
            <p:cNvPr id="20" name="テキスト ボックス 19"/>
            <p:cNvSpPr txBox="1"/>
            <p:nvPr/>
          </p:nvSpPr>
          <p:spPr>
            <a:xfrm>
              <a:off x="1527621" y="3555774"/>
              <a:ext cx="296876" cy="307777"/>
            </a:xfrm>
            <a:prstGeom prst="rect">
              <a:avLst/>
            </a:prstGeom>
            <a:noFill/>
          </p:spPr>
          <p:txBody>
            <a:bodyPr wrap="none" rtlCol="0">
              <a:spAutoFit/>
            </a:bodyPr>
            <a:lstStyle/>
            <a:p>
              <a:r>
                <a:rPr kumimoji="1" lang="en-US" altLang="ja-JP" sz="1400" dirty="0" smtClean="0">
                  <a:solidFill>
                    <a:srgbClr val="00B0F0"/>
                  </a:solidFill>
                </a:rPr>
                <a:t>H</a:t>
              </a:r>
              <a:endParaRPr kumimoji="1" lang="ja-JP" altLang="en-US" sz="1400" dirty="0">
                <a:solidFill>
                  <a:srgbClr val="00B0F0"/>
                </a:solidFill>
              </a:endParaRPr>
            </a:p>
          </p:txBody>
        </p:sp>
        <p:sp>
          <p:nvSpPr>
            <p:cNvPr id="21" name="テキスト ボックス 20"/>
            <p:cNvSpPr txBox="1"/>
            <p:nvPr/>
          </p:nvSpPr>
          <p:spPr>
            <a:xfrm>
              <a:off x="2092463" y="2415443"/>
              <a:ext cx="229550" cy="307777"/>
            </a:xfrm>
            <a:prstGeom prst="rect">
              <a:avLst/>
            </a:prstGeom>
            <a:noFill/>
          </p:spPr>
          <p:txBody>
            <a:bodyPr wrap="none" rtlCol="0">
              <a:spAutoFit/>
            </a:bodyPr>
            <a:lstStyle/>
            <a:p>
              <a:r>
                <a:rPr kumimoji="1" lang="en-US" altLang="ja-JP" sz="1400" dirty="0" smtClean="0">
                  <a:solidFill>
                    <a:srgbClr val="00B0F0"/>
                  </a:solidFill>
                </a:rPr>
                <a:t>I</a:t>
              </a:r>
              <a:endParaRPr kumimoji="1" lang="ja-JP" altLang="en-US" sz="1400" dirty="0">
                <a:solidFill>
                  <a:srgbClr val="00B0F0"/>
                </a:solidFill>
              </a:endParaRPr>
            </a:p>
          </p:txBody>
        </p:sp>
        <p:sp>
          <p:nvSpPr>
            <p:cNvPr id="31" name="テキスト ボックス 30"/>
            <p:cNvSpPr txBox="1"/>
            <p:nvPr/>
          </p:nvSpPr>
          <p:spPr>
            <a:xfrm>
              <a:off x="751551" y="4427575"/>
              <a:ext cx="2911374" cy="307777"/>
            </a:xfrm>
            <a:prstGeom prst="rect">
              <a:avLst/>
            </a:prstGeom>
            <a:noFill/>
          </p:spPr>
          <p:txBody>
            <a:bodyPr wrap="none" rtlCol="0">
              <a:spAutoFit/>
            </a:bodyPr>
            <a:lstStyle/>
            <a:p>
              <a:r>
                <a:rPr kumimoji="1" lang="en-US" altLang="ja-JP" sz="1400" dirty="0" smtClean="0">
                  <a:solidFill>
                    <a:schemeClr val="bg1"/>
                  </a:solidFill>
                </a:rPr>
                <a:t>※</a:t>
              </a:r>
              <a:r>
                <a:rPr kumimoji="1" lang="ja-JP" altLang="en-US" sz="1400" dirty="0" smtClean="0">
                  <a:solidFill>
                    <a:schemeClr val="bg1"/>
                  </a:solidFill>
                </a:rPr>
                <a:t>円の大きさは相対的明るさに対応</a:t>
              </a:r>
              <a:endParaRPr kumimoji="1" lang="ja-JP" altLang="en-US" sz="1400" dirty="0">
                <a:solidFill>
                  <a:schemeClr val="bg1"/>
                </a:solidFill>
              </a:endParaRPr>
            </a:p>
          </p:txBody>
        </p:sp>
        <p:sp>
          <p:nvSpPr>
            <p:cNvPr id="33" name="円/楕円 32"/>
            <p:cNvSpPr/>
            <p:nvPr/>
          </p:nvSpPr>
          <p:spPr>
            <a:xfrm>
              <a:off x="2109567" y="3244219"/>
              <a:ext cx="232857" cy="232857"/>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p:cNvSpPr txBox="1"/>
            <p:nvPr/>
          </p:nvSpPr>
          <p:spPr>
            <a:xfrm>
              <a:off x="2313366" y="3206574"/>
              <a:ext cx="534121" cy="369332"/>
            </a:xfrm>
            <a:prstGeom prst="rect">
              <a:avLst/>
            </a:prstGeom>
            <a:noFill/>
          </p:spPr>
          <p:txBody>
            <a:bodyPr wrap="none" rtlCol="0">
              <a:spAutoFit/>
            </a:bodyPr>
            <a:lstStyle/>
            <a:p>
              <a:r>
                <a:rPr lang="en-US" altLang="ja-JP" dirty="0" smtClean="0">
                  <a:solidFill>
                    <a:srgbClr val="92D050"/>
                  </a:solidFill>
                </a:rPr>
                <a:t>0</a:t>
              </a:r>
              <a:r>
                <a:rPr kumimoji="1" lang="en-US" altLang="ja-JP" dirty="0" smtClean="0">
                  <a:solidFill>
                    <a:srgbClr val="92D050"/>
                  </a:solidFill>
                </a:rPr>
                <a:t>.2’</a:t>
              </a:r>
              <a:endParaRPr kumimoji="1" lang="ja-JP" altLang="en-US" dirty="0">
                <a:solidFill>
                  <a:srgbClr val="92D050"/>
                </a:solidFill>
              </a:endParaRPr>
            </a:p>
          </p:txBody>
        </p:sp>
      </p:grpSp>
      <p:sp>
        <p:nvSpPr>
          <p:cNvPr id="22" name="テキスト ボックス 21"/>
          <p:cNvSpPr txBox="1"/>
          <p:nvPr/>
        </p:nvSpPr>
        <p:spPr>
          <a:xfrm>
            <a:off x="2568848" y="2468391"/>
            <a:ext cx="280846" cy="307777"/>
          </a:xfrm>
          <a:prstGeom prst="rect">
            <a:avLst/>
          </a:prstGeom>
          <a:noFill/>
        </p:spPr>
        <p:txBody>
          <a:bodyPr wrap="none" rtlCol="0">
            <a:spAutoFit/>
          </a:bodyPr>
          <a:lstStyle/>
          <a:p>
            <a:r>
              <a:rPr kumimoji="1" lang="en-US" altLang="ja-JP" sz="1400" dirty="0" smtClean="0">
                <a:solidFill>
                  <a:srgbClr val="00B0F0"/>
                </a:solidFill>
              </a:rPr>
              <a:t>C</a:t>
            </a:r>
            <a:endParaRPr kumimoji="1" lang="ja-JP" altLang="en-US" sz="1400" dirty="0">
              <a:solidFill>
                <a:srgbClr val="00B0F0"/>
              </a:solidFill>
            </a:endParaRPr>
          </a:p>
        </p:txBody>
      </p:sp>
      <p:sp>
        <p:nvSpPr>
          <p:cNvPr id="5" name="テキスト ボックス 4"/>
          <p:cNvSpPr txBox="1"/>
          <p:nvPr/>
        </p:nvSpPr>
        <p:spPr>
          <a:xfrm>
            <a:off x="775981" y="1969338"/>
            <a:ext cx="1367682" cy="369332"/>
          </a:xfrm>
          <a:prstGeom prst="rect">
            <a:avLst/>
          </a:prstGeom>
          <a:noFill/>
        </p:spPr>
        <p:txBody>
          <a:bodyPr wrap="none" rtlCol="0">
            <a:spAutoFit/>
          </a:bodyPr>
          <a:lstStyle/>
          <a:p>
            <a:r>
              <a:rPr kumimoji="1" lang="en-US" altLang="ja-JP" dirty="0" smtClean="0">
                <a:solidFill>
                  <a:srgbClr val="FF9900"/>
                </a:solidFill>
              </a:rPr>
              <a:t>(a) EPIC-</a:t>
            </a:r>
            <a:r>
              <a:rPr kumimoji="1" lang="en-US" altLang="ja-JP" dirty="0" err="1" smtClean="0">
                <a:solidFill>
                  <a:srgbClr val="FF9900"/>
                </a:solidFill>
              </a:rPr>
              <a:t>mos</a:t>
            </a:r>
            <a:endParaRPr kumimoji="1" lang="ja-JP" altLang="en-US" dirty="0">
              <a:solidFill>
                <a:srgbClr val="FF9900"/>
              </a:solidFill>
            </a:endParaRPr>
          </a:p>
        </p:txBody>
      </p:sp>
      <p:sp>
        <p:nvSpPr>
          <p:cNvPr id="6" name="正方形/長方形 5"/>
          <p:cNvSpPr/>
          <p:nvPr/>
        </p:nvSpPr>
        <p:spPr>
          <a:xfrm>
            <a:off x="329566" y="911269"/>
            <a:ext cx="2701829" cy="9144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solidFill>
                  <a:schemeClr val="tx1"/>
                </a:solidFill>
              </a:rPr>
              <a:t>視</a:t>
            </a:r>
            <a:r>
              <a:rPr lang="ja-JP" altLang="en-US" sz="2400" dirty="0" smtClean="0">
                <a:solidFill>
                  <a:schemeClr val="tx1"/>
                </a:solidFill>
              </a:rPr>
              <a:t>野内の</a:t>
            </a:r>
            <a:r>
              <a:rPr lang="ja-JP" altLang="en-US" sz="2400" dirty="0">
                <a:solidFill>
                  <a:schemeClr val="tx1"/>
                </a:solidFill>
              </a:rPr>
              <a:t>他点源が</a:t>
            </a:r>
            <a:endParaRPr lang="en-US" altLang="ja-JP" sz="2400" dirty="0">
              <a:solidFill>
                <a:schemeClr val="tx1"/>
              </a:solidFill>
            </a:endParaRPr>
          </a:p>
          <a:p>
            <a:r>
              <a:rPr lang="ja-JP" altLang="en-US" sz="2400" dirty="0">
                <a:solidFill>
                  <a:schemeClr val="tx1"/>
                </a:solidFill>
              </a:rPr>
              <a:t>起源の</a:t>
            </a:r>
            <a:r>
              <a:rPr lang="ja-JP" altLang="en-US" sz="2400" dirty="0" smtClean="0">
                <a:solidFill>
                  <a:schemeClr val="tx1"/>
                </a:solidFill>
              </a:rPr>
              <a:t>可能性</a:t>
            </a:r>
            <a:endParaRPr lang="en-US" altLang="ja-JP" sz="2400" dirty="0">
              <a:solidFill>
                <a:schemeClr val="tx1"/>
              </a:solidFill>
            </a:endParaRPr>
          </a:p>
        </p:txBody>
      </p:sp>
      <p:sp>
        <p:nvSpPr>
          <p:cNvPr id="8" name="右矢印 7"/>
          <p:cNvSpPr/>
          <p:nvPr/>
        </p:nvSpPr>
        <p:spPr>
          <a:xfrm>
            <a:off x="3031395" y="1128320"/>
            <a:ext cx="676510" cy="484632"/>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8" name="コンテンツ プレースホルダー 3"/>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t="-66"/>
          <a:stretch/>
        </p:blipFill>
        <p:spPr>
          <a:xfrm>
            <a:off x="5215038" y="1984075"/>
            <a:ext cx="2577104" cy="2507451"/>
          </a:xfrm>
        </p:spPr>
      </p:pic>
      <p:sp>
        <p:nvSpPr>
          <p:cNvPr id="9" name="テキスト ボックス 8"/>
          <p:cNvSpPr txBox="1"/>
          <p:nvPr/>
        </p:nvSpPr>
        <p:spPr>
          <a:xfrm>
            <a:off x="5207274" y="1946047"/>
            <a:ext cx="1285993" cy="369332"/>
          </a:xfrm>
          <a:prstGeom prst="rect">
            <a:avLst/>
          </a:prstGeom>
          <a:noFill/>
        </p:spPr>
        <p:txBody>
          <a:bodyPr wrap="none" rtlCol="0">
            <a:spAutoFit/>
          </a:bodyPr>
          <a:lstStyle/>
          <a:p>
            <a:r>
              <a:rPr lang="en-US" altLang="ja-JP" dirty="0" smtClean="0">
                <a:solidFill>
                  <a:srgbClr val="00CC66"/>
                </a:solidFill>
              </a:rPr>
              <a:t>(b) Chandra</a:t>
            </a:r>
            <a:endParaRPr kumimoji="1" lang="ja-JP" altLang="en-US" dirty="0">
              <a:solidFill>
                <a:srgbClr val="00CC66"/>
              </a:solidFill>
            </a:endParaRPr>
          </a:p>
        </p:txBody>
      </p:sp>
      <p:sp>
        <p:nvSpPr>
          <p:cNvPr id="30" name="テキスト ボックス 29"/>
          <p:cNvSpPr txBox="1"/>
          <p:nvPr/>
        </p:nvSpPr>
        <p:spPr>
          <a:xfrm>
            <a:off x="6978850" y="3982470"/>
            <a:ext cx="651140" cy="369332"/>
          </a:xfrm>
          <a:prstGeom prst="rect">
            <a:avLst/>
          </a:prstGeom>
          <a:noFill/>
        </p:spPr>
        <p:txBody>
          <a:bodyPr wrap="none" rtlCol="0">
            <a:spAutoFit/>
          </a:bodyPr>
          <a:lstStyle/>
          <a:p>
            <a:r>
              <a:rPr kumimoji="1" lang="en-US" altLang="ja-JP" dirty="0" smtClean="0">
                <a:solidFill>
                  <a:srgbClr val="92D050"/>
                </a:solidFill>
              </a:rPr>
              <a:t>2.17’</a:t>
            </a:r>
            <a:endParaRPr kumimoji="1" lang="ja-JP" altLang="en-US" dirty="0">
              <a:solidFill>
                <a:srgbClr val="92D050"/>
              </a:solidFill>
            </a:endParaRPr>
          </a:p>
        </p:txBody>
      </p:sp>
      <p:sp>
        <p:nvSpPr>
          <p:cNvPr id="10" name="正方形/長方形 9"/>
          <p:cNvSpPr/>
          <p:nvPr/>
        </p:nvSpPr>
        <p:spPr>
          <a:xfrm>
            <a:off x="88442" y="4788011"/>
            <a:ext cx="4483558" cy="1614171"/>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smtClean="0">
                <a:solidFill>
                  <a:schemeClr val="tx1"/>
                </a:solidFill>
              </a:rPr>
              <a:t>・</a:t>
            </a:r>
            <a:r>
              <a:rPr lang="en-US" altLang="ja-JP" sz="2000" dirty="0" smtClean="0">
                <a:solidFill>
                  <a:schemeClr val="tx1"/>
                </a:solidFill>
              </a:rPr>
              <a:t>10</a:t>
            </a:r>
            <a:r>
              <a:rPr lang="ja-JP" altLang="en-US" sz="2000" dirty="0">
                <a:solidFill>
                  <a:schemeClr val="tx1"/>
                </a:solidFill>
              </a:rPr>
              <a:t>回の観測で</a:t>
            </a:r>
            <a:r>
              <a:rPr lang="en-US" altLang="ja-JP" sz="2000" dirty="0">
                <a:solidFill>
                  <a:schemeClr val="tx1"/>
                </a:solidFill>
              </a:rPr>
              <a:t>9</a:t>
            </a:r>
            <a:r>
              <a:rPr lang="ja-JP" altLang="en-US" sz="2000" dirty="0">
                <a:solidFill>
                  <a:schemeClr val="tx1"/>
                </a:solidFill>
              </a:rPr>
              <a:t>個検出</a:t>
            </a:r>
          </a:p>
          <a:p>
            <a:r>
              <a:rPr lang="ja-JP" altLang="en-US" sz="2000" dirty="0" smtClean="0">
                <a:solidFill>
                  <a:schemeClr val="tx1"/>
                </a:solidFill>
              </a:rPr>
              <a:t>・</a:t>
            </a:r>
            <a:r>
              <a:rPr lang="ja-JP" altLang="en-US" sz="2000" dirty="0">
                <a:solidFill>
                  <a:schemeClr val="tx1"/>
                </a:solidFill>
              </a:rPr>
              <a:t>積算</a:t>
            </a:r>
            <a:r>
              <a:rPr lang="ja-JP" altLang="en-US" sz="2000" dirty="0" smtClean="0">
                <a:solidFill>
                  <a:schemeClr val="tx1"/>
                </a:solidFill>
              </a:rPr>
              <a:t>カウントレート</a:t>
            </a:r>
            <a:r>
              <a:rPr lang="en-US" altLang="ja-JP" sz="2000" dirty="0" smtClean="0">
                <a:solidFill>
                  <a:schemeClr val="tx1"/>
                </a:solidFill>
              </a:rPr>
              <a:t>@0.8-1.2keV:</a:t>
            </a:r>
          </a:p>
          <a:p>
            <a:r>
              <a:rPr lang="ja-JP" altLang="en-US" sz="2000" dirty="0" smtClean="0">
                <a:solidFill>
                  <a:schemeClr val="tx1"/>
                </a:solidFill>
              </a:rPr>
              <a:t>　</a:t>
            </a:r>
            <a:r>
              <a:rPr lang="en-US" altLang="ja-JP" sz="2000" dirty="0" smtClean="0">
                <a:solidFill>
                  <a:schemeClr val="tx1"/>
                </a:solidFill>
              </a:rPr>
              <a:t>(</a:t>
            </a:r>
            <a:r>
              <a:rPr lang="en-US" altLang="ja-JP" sz="2000" dirty="0">
                <a:solidFill>
                  <a:schemeClr val="tx1"/>
                </a:solidFill>
              </a:rPr>
              <a:t>2.9±1.8)x10</a:t>
            </a:r>
            <a:r>
              <a:rPr lang="en-US" altLang="ja-JP" sz="2000" baseline="30000" dirty="0">
                <a:solidFill>
                  <a:schemeClr val="tx1"/>
                </a:solidFill>
              </a:rPr>
              <a:t>-4</a:t>
            </a:r>
            <a:r>
              <a:rPr lang="en-US" altLang="ja-JP" sz="2000" dirty="0">
                <a:solidFill>
                  <a:schemeClr val="tx1"/>
                </a:solidFill>
              </a:rPr>
              <a:t> [</a:t>
            </a:r>
            <a:r>
              <a:rPr lang="en-US" altLang="ja-JP" sz="2000" dirty="0" err="1">
                <a:solidFill>
                  <a:schemeClr val="tx1"/>
                </a:solidFill>
              </a:rPr>
              <a:t>cts</a:t>
            </a:r>
            <a:r>
              <a:rPr lang="en-US" altLang="ja-JP" sz="2000" dirty="0">
                <a:solidFill>
                  <a:schemeClr val="tx1"/>
                </a:solidFill>
              </a:rPr>
              <a:t>/s] </a:t>
            </a:r>
          </a:p>
          <a:p>
            <a:r>
              <a:rPr lang="ja-JP" altLang="en-US" sz="2000" dirty="0">
                <a:solidFill>
                  <a:schemeClr val="tx1"/>
                </a:solidFill>
              </a:rPr>
              <a:t>⇒　</a:t>
            </a:r>
            <a:r>
              <a:rPr lang="ja-JP" altLang="en-US" sz="2000" dirty="0" smtClean="0">
                <a:solidFill>
                  <a:schemeClr val="tx1"/>
                </a:solidFill>
              </a:rPr>
              <a:t>超過は </a:t>
            </a:r>
            <a:r>
              <a:rPr lang="en-US" altLang="ja-JP" sz="2000" u="sng" dirty="0">
                <a:solidFill>
                  <a:srgbClr val="FF9900"/>
                </a:solidFill>
              </a:rPr>
              <a:t>1.6±0.97 </a:t>
            </a:r>
            <a:r>
              <a:rPr lang="en-US" altLang="ja-JP" sz="2000" u="sng" dirty="0" smtClean="0">
                <a:solidFill>
                  <a:srgbClr val="FF9900"/>
                </a:solidFill>
              </a:rPr>
              <a:t>%</a:t>
            </a:r>
            <a:r>
              <a:rPr lang="ja-JP" altLang="en-US" sz="2000" u="sng" dirty="0">
                <a:solidFill>
                  <a:schemeClr val="tx1"/>
                </a:solidFill>
              </a:rPr>
              <a:t> </a:t>
            </a:r>
            <a:endParaRPr lang="en-US" altLang="ja-JP" sz="2000" u="sng" dirty="0" smtClean="0">
              <a:solidFill>
                <a:schemeClr val="tx1"/>
              </a:solidFill>
            </a:endParaRPr>
          </a:p>
          <a:p>
            <a:r>
              <a:rPr lang="ja-JP" altLang="en-US" sz="2000" dirty="0" smtClean="0">
                <a:solidFill>
                  <a:schemeClr val="tx1"/>
                </a:solidFill>
              </a:rPr>
              <a:t>・</a:t>
            </a:r>
            <a:r>
              <a:rPr lang="en-US" altLang="ja-JP" sz="2000" dirty="0" smtClean="0">
                <a:solidFill>
                  <a:schemeClr val="tx1"/>
                </a:solidFill>
              </a:rPr>
              <a:t>EPIC-</a:t>
            </a:r>
            <a:r>
              <a:rPr lang="en-US" altLang="ja-JP" sz="2000" dirty="0" err="1" smtClean="0">
                <a:solidFill>
                  <a:schemeClr val="tx1"/>
                </a:solidFill>
              </a:rPr>
              <a:t>pn</a:t>
            </a:r>
            <a:r>
              <a:rPr lang="ja-JP" altLang="en-US" sz="2000" dirty="0" smtClean="0">
                <a:solidFill>
                  <a:schemeClr val="tx1"/>
                </a:solidFill>
              </a:rPr>
              <a:t>の</a:t>
            </a:r>
            <a:r>
              <a:rPr lang="en-US" altLang="ja-JP" sz="2000" dirty="0" err="1" smtClean="0">
                <a:solidFill>
                  <a:schemeClr val="tx1"/>
                </a:solidFill>
              </a:rPr>
              <a:t>src</a:t>
            </a:r>
            <a:r>
              <a:rPr lang="ja-JP" altLang="en-US" sz="2000" dirty="0" smtClean="0">
                <a:solidFill>
                  <a:schemeClr val="tx1"/>
                </a:solidFill>
              </a:rPr>
              <a:t>領域には含まれていない</a:t>
            </a:r>
            <a:endParaRPr lang="ja-JP" altLang="en-US" sz="2000" dirty="0">
              <a:solidFill>
                <a:schemeClr val="tx1"/>
              </a:solidFill>
            </a:endParaRPr>
          </a:p>
        </p:txBody>
      </p:sp>
      <p:sp>
        <p:nvSpPr>
          <p:cNvPr id="23" name="正方形/長方形 22"/>
          <p:cNvSpPr/>
          <p:nvPr/>
        </p:nvSpPr>
        <p:spPr>
          <a:xfrm>
            <a:off x="5051648" y="4788012"/>
            <a:ext cx="3552799" cy="510154"/>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rPr>
              <a:t>明</a:t>
            </a:r>
            <a:r>
              <a:rPr lang="ja-JP" altLang="en-US" sz="2000" dirty="0" smtClean="0">
                <a:solidFill>
                  <a:schemeClr val="tx1"/>
                </a:solidFill>
              </a:rPr>
              <a:t>らか</a:t>
            </a:r>
            <a:r>
              <a:rPr lang="ja-JP" altLang="en-US" sz="2000" dirty="0">
                <a:solidFill>
                  <a:schemeClr val="tx1"/>
                </a:solidFill>
              </a:rPr>
              <a:t>な</a:t>
            </a:r>
            <a:r>
              <a:rPr kumimoji="1" lang="ja-JP" altLang="en-US" sz="2000" dirty="0" smtClean="0">
                <a:solidFill>
                  <a:schemeClr val="tx1"/>
                </a:solidFill>
              </a:rPr>
              <a:t>他点源は見られない</a:t>
            </a:r>
            <a:endParaRPr kumimoji="1" lang="ja-JP" altLang="en-US" sz="2000" dirty="0">
              <a:solidFill>
                <a:schemeClr val="tx1"/>
              </a:solidFill>
            </a:endParaRPr>
          </a:p>
        </p:txBody>
      </p:sp>
      <p:sp>
        <p:nvSpPr>
          <p:cNvPr id="27" name="正方形/長方形 26"/>
          <p:cNvSpPr/>
          <p:nvPr/>
        </p:nvSpPr>
        <p:spPr>
          <a:xfrm>
            <a:off x="5292080" y="5819970"/>
            <a:ext cx="3763478" cy="77738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u="sng" dirty="0" smtClean="0">
                <a:solidFill>
                  <a:schemeClr val="tx1"/>
                </a:solidFill>
              </a:rPr>
              <a:t>他点源が起源であるという証拠はない</a:t>
            </a:r>
            <a:endParaRPr kumimoji="1" lang="ja-JP" altLang="en-US" sz="2400" u="sng" dirty="0">
              <a:solidFill>
                <a:schemeClr val="tx1"/>
              </a:solidFill>
            </a:endParaRPr>
          </a:p>
        </p:txBody>
      </p:sp>
      <p:sp>
        <p:nvSpPr>
          <p:cNvPr id="29" name="下矢印 28"/>
          <p:cNvSpPr/>
          <p:nvPr/>
        </p:nvSpPr>
        <p:spPr>
          <a:xfrm>
            <a:off x="6421708" y="5296172"/>
            <a:ext cx="484632" cy="523799"/>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右矢印 35"/>
          <p:cNvSpPr/>
          <p:nvPr/>
        </p:nvSpPr>
        <p:spPr>
          <a:xfrm>
            <a:off x="4572000" y="5901691"/>
            <a:ext cx="720081" cy="484632"/>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6F1CF41B-315A-455C-BDFC-86D2CA9BA2E6}" type="slidenum">
              <a:rPr kumimoji="1" lang="ja-JP" altLang="en-US" smtClean="0"/>
              <a:t>19</a:t>
            </a:fld>
            <a:endParaRPr kumimoji="1" lang="ja-JP" altLang="en-US"/>
          </a:p>
        </p:txBody>
      </p:sp>
    </p:spTree>
    <p:extLst>
      <p:ext uri="{BB962C8B-B14F-4D97-AF65-F5344CB8AC3E}">
        <p14:creationId xmlns:p14="http://schemas.microsoft.com/office/powerpoint/2010/main" val="9012096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8940" y="1364726"/>
            <a:ext cx="4245060" cy="3152609"/>
          </a:xfrm>
          <a:prstGeom prst="rect">
            <a:avLst/>
          </a:prstGeom>
        </p:spPr>
      </p:pic>
      <p:sp>
        <p:nvSpPr>
          <p:cNvPr id="2" name="タイトル 1"/>
          <p:cNvSpPr>
            <a:spLocks noGrp="1"/>
          </p:cNvSpPr>
          <p:nvPr>
            <p:ph type="title"/>
          </p:nvPr>
        </p:nvSpPr>
        <p:spPr>
          <a:xfrm>
            <a:off x="459344" y="-130832"/>
            <a:ext cx="8229600" cy="1143000"/>
          </a:xfrm>
        </p:spPr>
        <p:txBody>
          <a:bodyPr>
            <a:normAutofit/>
          </a:bodyPr>
          <a:lstStyle/>
          <a:p>
            <a:r>
              <a:rPr lang="ja-JP" altLang="en-US" u="sng" dirty="0" smtClean="0"/>
              <a:t>単独中性子</a:t>
            </a:r>
            <a:r>
              <a:rPr lang="ja-JP" altLang="en-US" u="sng" dirty="0"/>
              <a:t>星</a:t>
            </a:r>
            <a:r>
              <a:rPr lang="ja-JP" altLang="en-US" u="sng" dirty="0" smtClean="0"/>
              <a:t> 「</a:t>
            </a:r>
            <a:r>
              <a:rPr lang="en-US" altLang="ja-JP" u="sng" dirty="0" smtClean="0"/>
              <a:t>XDINS</a:t>
            </a:r>
            <a:r>
              <a:rPr lang="ja-JP" altLang="en-US" u="sng" dirty="0" smtClean="0"/>
              <a:t>」</a:t>
            </a:r>
            <a:endParaRPr kumimoji="1" lang="ja-JP" altLang="en-US" u="sng" dirty="0"/>
          </a:p>
        </p:txBody>
      </p:sp>
      <p:sp>
        <p:nvSpPr>
          <p:cNvPr id="3" name="コンテンツ プレースホルダー 2"/>
          <p:cNvSpPr>
            <a:spLocks noGrp="1"/>
          </p:cNvSpPr>
          <p:nvPr>
            <p:ph idx="1"/>
          </p:nvPr>
        </p:nvSpPr>
        <p:spPr>
          <a:xfrm>
            <a:off x="167240" y="987567"/>
            <a:ext cx="8883153" cy="3744416"/>
          </a:xfrm>
        </p:spPr>
        <p:txBody>
          <a:bodyPr>
            <a:normAutofit/>
          </a:bodyPr>
          <a:lstStyle/>
          <a:p>
            <a:r>
              <a:rPr lang="en-US" altLang="ja-JP" sz="2800" dirty="0" smtClean="0"/>
              <a:t>X-ray Dim Isolated Neutron Stars </a:t>
            </a:r>
            <a:endParaRPr lang="en-US" altLang="ja-JP" sz="2400" dirty="0" smtClean="0"/>
          </a:p>
          <a:p>
            <a:r>
              <a:rPr lang="ja-JP" altLang="en-US" sz="2800" dirty="0" smtClean="0"/>
              <a:t>温度 </a:t>
            </a:r>
            <a:r>
              <a:rPr lang="en-US" altLang="ja-JP" sz="2800" dirty="0" err="1" smtClean="0"/>
              <a:t>kT</a:t>
            </a:r>
            <a:r>
              <a:rPr lang="en-US" altLang="ja-JP" sz="2800" dirty="0" smtClean="0"/>
              <a:t> ~ 40 – 100 eV</a:t>
            </a:r>
          </a:p>
          <a:p>
            <a:r>
              <a:rPr lang="ja-JP" altLang="en-US" sz="2800" dirty="0" smtClean="0">
                <a:solidFill>
                  <a:srgbClr val="FF0000"/>
                </a:solidFill>
              </a:rPr>
              <a:t>非熱的放射な</a:t>
            </a:r>
            <a:r>
              <a:rPr lang="ja-JP" altLang="en-US" sz="2800" dirty="0">
                <a:solidFill>
                  <a:srgbClr val="FF0000"/>
                </a:solidFill>
              </a:rPr>
              <a:t>し</a:t>
            </a:r>
            <a:endParaRPr lang="en-US" altLang="ja-JP" sz="2800" dirty="0" smtClean="0">
              <a:solidFill>
                <a:srgbClr val="FF0000"/>
              </a:solidFill>
            </a:endParaRPr>
          </a:p>
          <a:p>
            <a:r>
              <a:rPr lang="en-US" altLang="ja-JP" sz="2800" dirty="0" smtClean="0"/>
              <a:t>L</a:t>
            </a:r>
            <a:r>
              <a:rPr lang="en-US" altLang="ja-JP" sz="2800" baseline="-25000" dirty="0" smtClean="0"/>
              <a:t>x</a:t>
            </a:r>
            <a:r>
              <a:rPr lang="en-US" altLang="ja-JP" sz="2800" dirty="0" smtClean="0"/>
              <a:t> = 10</a:t>
            </a:r>
            <a:r>
              <a:rPr lang="en-US" altLang="ja-JP" sz="2800" baseline="30000" dirty="0" smtClean="0"/>
              <a:t>30-32</a:t>
            </a:r>
            <a:r>
              <a:rPr lang="en-US" altLang="ja-JP" sz="2800" baseline="-25000" dirty="0" smtClean="0"/>
              <a:t>  </a:t>
            </a:r>
            <a:r>
              <a:rPr lang="en-US" altLang="ja-JP" sz="2800" dirty="0" smtClean="0"/>
              <a:t>erg s</a:t>
            </a:r>
            <a:r>
              <a:rPr lang="en-US" altLang="ja-JP" sz="2800" baseline="30000" dirty="0" smtClean="0"/>
              <a:t>-1</a:t>
            </a:r>
            <a:endParaRPr lang="en-US" altLang="ja-JP" sz="2800" baseline="-25000" dirty="0" smtClean="0"/>
          </a:p>
          <a:p>
            <a:r>
              <a:rPr lang="ja-JP" altLang="en-US" sz="2800" dirty="0" smtClean="0"/>
              <a:t>距離 </a:t>
            </a:r>
            <a:r>
              <a:rPr lang="en-US" altLang="ja-JP" sz="2800" dirty="0" smtClean="0"/>
              <a:t>D ~ 100 – 500 pc</a:t>
            </a:r>
          </a:p>
          <a:p>
            <a:r>
              <a:rPr lang="ja-JP" altLang="en-US" sz="2800" dirty="0" smtClean="0"/>
              <a:t>周期 </a:t>
            </a:r>
            <a:r>
              <a:rPr lang="en-US" altLang="ja-JP" sz="2800" dirty="0" smtClean="0"/>
              <a:t>1 – 10 s, </a:t>
            </a:r>
            <a:r>
              <a:rPr lang="ja-JP" altLang="en-US" sz="2800" dirty="0" smtClean="0"/>
              <a:t>振幅 </a:t>
            </a:r>
            <a:r>
              <a:rPr lang="en-US" altLang="ja-JP" sz="2800" dirty="0" smtClean="0"/>
              <a:t>1 – 10%</a:t>
            </a:r>
            <a:endParaRPr lang="en-US" altLang="ja-JP" sz="2800" dirty="0"/>
          </a:p>
          <a:p>
            <a:r>
              <a:rPr lang="ja-JP" altLang="en-US" sz="2800" dirty="0" smtClean="0"/>
              <a:t>磁場 </a:t>
            </a:r>
            <a:r>
              <a:rPr lang="en-US" altLang="ja-JP" sz="2800" dirty="0" smtClean="0"/>
              <a:t>B ~ 10</a:t>
            </a:r>
            <a:r>
              <a:rPr lang="en-US" altLang="ja-JP" sz="2800" baseline="30000" dirty="0" smtClean="0"/>
              <a:t>12-13</a:t>
            </a:r>
            <a:r>
              <a:rPr lang="en-US" altLang="ja-JP" sz="2800" dirty="0" smtClean="0"/>
              <a:t> G</a:t>
            </a:r>
          </a:p>
        </p:txBody>
      </p:sp>
      <p:sp>
        <p:nvSpPr>
          <p:cNvPr id="6" name="テキスト ボックス 5"/>
          <p:cNvSpPr txBox="1"/>
          <p:nvPr/>
        </p:nvSpPr>
        <p:spPr>
          <a:xfrm>
            <a:off x="1835696" y="5078127"/>
            <a:ext cx="184731" cy="369332"/>
          </a:xfrm>
          <a:prstGeom prst="rect">
            <a:avLst/>
          </a:prstGeom>
          <a:noFill/>
        </p:spPr>
        <p:txBody>
          <a:bodyPr wrap="none" rtlCol="0">
            <a:spAutoFit/>
          </a:bodyPr>
          <a:lstStyle/>
          <a:p>
            <a:endParaRPr kumimoji="1" lang="en-GB" dirty="0"/>
          </a:p>
        </p:txBody>
      </p:sp>
      <p:sp>
        <p:nvSpPr>
          <p:cNvPr id="7" name="テキスト ボックス 6"/>
          <p:cNvSpPr txBox="1"/>
          <p:nvPr/>
        </p:nvSpPr>
        <p:spPr>
          <a:xfrm>
            <a:off x="2020427" y="5078127"/>
            <a:ext cx="2608406" cy="1815882"/>
          </a:xfrm>
          <a:prstGeom prst="rect">
            <a:avLst/>
          </a:prstGeom>
          <a:noFill/>
        </p:spPr>
        <p:txBody>
          <a:bodyPr wrap="none" rtlCol="0">
            <a:spAutoFit/>
          </a:bodyPr>
          <a:lstStyle/>
          <a:p>
            <a:pPr fontAlgn="t"/>
            <a:r>
              <a:rPr lang="en-GB" altLang="ja-JP" sz="2800" dirty="0"/>
              <a:t>RX </a:t>
            </a:r>
            <a:r>
              <a:rPr lang="en-GB" altLang="ja-JP" sz="2800" dirty="0" smtClean="0">
                <a:solidFill>
                  <a:srgbClr val="FF0000"/>
                </a:solidFill>
              </a:rPr>
              <a:t>J0402</a:t>
            </a:r>
            <a:r>
              <a:rPr lang="en-GB" altLang="ja-JP" sz="2800" dirty="0" smtClean="0"/>
              <a:t>.0-5022</a:t>
            </a:r>
            <a:endParaRPr lang="ja-JP" altLang="ja-JP" sz="2800" dirty="0"/>
          </a:p>
          <a:p>
            <a:pPr fontAlgn="t"/>
            <a:r>
              <a:rPr lang="en-GB" altLang="ja-JP" sz="2800" dirty="0"/>
              <a:t>RX </a:t>
            </a:r>
            <a:r>
              <a:rPr lang="en-GB" altLang="ja-JP" sz="2800" dirty="0" smtClean="0">
                <a:solidFill>
                  <a:srgbClr val="FF0000"/>
                </a:solidFill>
              </a:rPr>
              <a:t>J0720</a:t>
            </a:r>
            <a:r>
              <a:rPr lang="en-GB" altLang="ja-JP" sz="2800" dirty="0" smtClean="0"/>
              <a:t>.4-3125</a:t>
            </a:r>
            <a:endParaRPr lang="en-GB" altLang="ja-JP" sz="2800" baseline="30000" dirty="0" smtClean="0"/>
          </a:p>
          <a:p>
            <a:pPr fontAlgn="t"/>
            <a:r>
              <a:rPr lang="en-GB" altLang="ja-JP" sz="2800" dirty="0" smtClean="0"/>
              <a:t>RX </a:t>
            </a:r>
            <a:r>
              <a:rPr lang="en-GB" altLang="ja-JP" sz="2800" dirty="0" smtClean="0">
                <a:solidFill>
                  <a:srgbClr val="FF0000"/>
                </a:solidFill>
              </a:rPr>
              <a:t>J0806</a:t>
            </a:r>
            <a:r>
              <a:rPr lang="en-GB" altLang="ja-JP" sz="2800" dirty="0" smtClean="0"/>
              <a:t>.4-4123</a:t>
            </a:r>
            <a:endParaRPr lang="ja-JP" altLang="ja-JP" sz="2800" dirty="0"/>
          </a:p>
          <a:p>
            <a:pPr fontAlgn="t"/>
            <a:r>
              <a:rPr lang="en-GB" altLang="ja-JP" sz="2800" dirty="0" smtClean="0">
                <a:solidFill>
                  <a:srgbClr val="FF0000"/>
                </a:solidFill>
              </a:rPr>
              <a:t>RBS1223</a:t>
            </a:r>
            <a:endParaRPr lang="ja-JP" altLang="ja-JP" sz="2800" dirty="0"/>
          </a:p>
        </p:txBody>
      </p:sp>
      <p:sp>
        <p:nvSpPr>
          <p:cNvPr id="8" name="テキスト ボックス 7"/>
          <p:cNvSpPr txBox="1"/>
          <p:nvPr/>
        </p:nvSpPr>
        <p:spPr>
          <a:xfrm>
            <a:off x="4788086" y="5092351"/>
            <a:ext cx="2677336" cy="1384995"/>
          </a:xfrm>
          <a:prstGeom prst="rect">
            <a:avLst/>
          </a:prstGeom>
          <a:noFill/>
        </p:spPr>
        <p:txBody>
          <a:bodyPr wrap="none" rtlCol="0">
            <a:spAutoFit/>
          </a:bodyPr>
          <a:lstStyle/>
          <a:p>
            <a:pPr fontAlgn="t"/>
            <a:r>
              <a:rPr lang="en-GB" altLang="ja-JP" sz="2800" dirty="0"/>
              <a:t>RX </a:t>
            </a:r>
            <a:r>
              <a:rPr lang="en-GB" altLang="ja-JP" sz="2800" dirty="0">
                <a:solidFill>
                  <a:srgbClr val="FF0000"/>
                </a:solidFill>
              </a:rPr>
              <a:t>J1605</a:t>
            </a:r>
            <a:r>
              <a:rPr lang="en-GB" altLang="ja-JP" sz="2800" dirty="0"/>
              <a:t>.3+3249</a:t>
            </a:r>
            <a:endParaRPr lang="ja-JP" altLang="ja-JP" sz="2800" dirty="0"/>
          </a:p>
          <a:p>
            <a:pPr fontAlgn="t"/>
            <a:r>
              <a:rPr lang="en-GB" altLang="ja-JP" sz="2800" b="1" i="1" u="sng" dirty="0"/>
              <a:t>RX </a:t>
            </a:r>
            <a:r>
              <a:rPr lang="en-GB" altLang="ja-JP" sz="2800" b="1" i="1" u="sng" dirty="0">
                <a:solidFill>
                  <a:srgbClr val="FF0000"/>
                </a:solidFill>
              </a:rPr>
              <a:t>J1856</a:t>
            </a:r>
            <a:r>
              <a:rPr lang="en-GB" altLang="ja-JP" sz="2800" b="1" i="1" u="sng" dirty="0"/>
              <a:t>.5-3754</a:t>
            </a:r>
            <a:endParaRPr lang="ja-JP" altLang="ja-JP" sz="2800" b="1" i="1" u="sng" dirty="0"/>
          </a:p>
          <a:p>
            <a:pPr fontAlgn="t"/>
            <a:r>
              <a:rPr lang="en-GB" altLang="ja-JP" sz="2800" dirty="0" smtClean="0">
                <a:solidFill>
                  <a:srgbClr val="FF0000"/>
                </a:solidFill>
              </a:rPr>
              <a:t>RBS1774</a:t>
            </a:r>
            <a:endParaRPr lang="ja-JP" altLang="ja-JP" sz="2800" dirty="0"/>
          </a:p>
        </p:txBody>
      </p:sp>
      <p:sp>
        <p:nvSpPr>
          <p:cNvPr id="9" name="テキスト ボックス 8"/>
          <p:cNvSpPr txBox="1"/>
          <p:nvPr/>
        </p:nvSpPr>
        <p:spPr>
          <a:xfrm>
            <a:off x="2551982" y="4517335"/>
            <a:ext cx="4155305" cy="523220"/>
          </a:xfrm>
          <a:prstGeom prst="rect">
            <a:avLst/>
          </a:prstGeom>
          <a:noFill/>
        </p:spPr>
        <p:txBody>
          <a:bodyPr wrap="none" rtlCol="0">
            <a:spAutoFit/>
          </a:bodyPr>
          <a:lstStyle/>
          <a:p>
            <a:r>
              <a:rPr kumimoji="1" lang="en-GB" sz="2800" b="1" dirty="0" smtClean="0">
                <a:latin typeface="Cambria Math" panose="02040503050406030204" pitchFamily="18" charset="0"/>
                <a:ea typeface="Cambria Math" panose="02040503050406030204" pitchFamily="18" charset="0"/>
              </a:rPr>
              <a:t>“ The Magnificent 7</a:t>
            </a:r>
            <a:r>
              <a:rPr lang="ja-JP" altLang="en-US" sz="2800" b="1" dirty="0">
                <a:latin typeface="Cambria Math" panose="02040503050406030204" pitchFamily="18" charset="0"/>
                <a:ea typeface="Cambria Math" panose="02040503050406030204" pitchFamily="18" charset="0"/>
              </a:rPr>
              <a:t> </a:t>
            </a:r>
            <a:r>
              <a:rPr kumimoji="1" lang="en-GB" sz="2800" b="1" dirty="0" smtClean="0">
                <a:latin typeface="Cambria Math" panose="02040503050406030204" pitchFamily="18" charset="0"/>
                <a:ea typeface="Cambria Math" panose="02040503050406030204" pitchFamily="18" charset="0"/>
              </a:rPr>
              <a:t>“ (M7)</a:t>
            </a:r>
            <a:endParaRPr kumimoji="1" lang="en-GB" sz="2800" b="1" dirty="0">
              <a:latin typeface="Cambria Math" panose="02040503050406030204" pitchFamily="18" charset="0"/>
              <a:ea typeface="Cambria Math" panose="02040503050406030204" pitchFamily="18" charset="0"/>
            </a:endParaRPr>
          </a:p>
        </p:txBody>
      </p:sp>
      <p:sp>
        <p:nvSpPr>
          <p:cNvPr id="10" name="正方形/長方形 9"/>
          <p:cNvSpPr/>
          <p:nvPr/>
        </p:nvSpPr>
        <p:spPr>
          <a:xfrm>
            <a:off x="1619672" y="4574071"/>
            <a:ext cx="5904656" cy="2232248"/>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a:p>
        </p:txBody>
      </p:sp>
      <p:sp>
        <p:nvSpPr>
          <p:cNvPr id="11" name="テキスト ボックス 10"/>
          <p:cNvSpPr txBox="1"/>
          <p:nvPr/>
        </p:nvSpPr>
        <p:spPr>
          <a:xfrm>
            <a:off x="6212750" y="6467765"/>
            <a:ext cx="1311578" cy="338554"/>
          </a:xfrm>
          <a:prstGeom prst="rect">
            <a:avLst/>
          </a:prstGeom>
          <a:noFill/>
        </p:spPr>
        <p:txBody>
          <a:bodyPr wrap="none" rtlCol="0">
            <a:spAutoFit/>
          </a:bodyPr>
          <a:lstStyle/>
          <a:p>
            <a:r>
              <a:rPr lang="en-US" altLang="ja-JP" sz="1600" dirty="0" smtClean="0"/>
              <a:t>※</a:t>
            </a:r>
            <a:r>
              <a:rPr lang="ja-JP" altLang="en-US" sz="1600" dirty="0" smtClean="0"/>
              <a:t>赤字</a:t>
            </a:r>
            <a:r>
              <a:rPr lang="en-US" altLang="ja-JP" sz="1600" dirty="0" smtClean="0"/>
              <a:t>: </a:t>
            </a:r>
            <a:r>
              <a:rPr lang="ja-JP" altLang="en-US" sz="1600" dirty="0" smtClean="0"/>
              <a:t>略称</a:t>
            </a:r>
            <a:endParaRPr kumimoji="1" lang="en-GB" sz="1600" dirty="0"/>
          </a:p>
        </p:txBody>
      </p:sp>
      <p:sp>
        <p:nvSpPr>
          <p:cNvPr id="5" name="スライド番号プレースホルダー 4"/>
          <p:cNvSpPr>
            <a:spLocks noGrp="1"/>
          </p:cNvSpPr>
          <p:nvPr>
            <p:ph type="sldNum" sz="quarter" idx="12"/>
          </p:nvPr>
        </p:nvSpPr>
        <p:spPr/>
        <p:txBody>
          <a:bodyPr/>
          <a:lstStyle/>
          <a:p>
            <a:fld id="{6F1CF41B-315A-455C-BDFC-86D2CA9BA2E6}" type="slidenum">
              <a:rPr kumimoji="1" lang="ja-JP" altLang="en-US" sz="1800" smtClean="0"/>
              <a:t>2</a:t>
            </a:fld>
            <a:endParaRPr kumimoji="1" lang="ja-JP" altLang="en-US" sz="1800"/>
          </a:p>
        </p:txBody>
      </p:sp>
    </p:spTree>
    <p:extLst>
      <p:ext uri="{BB962C8B-B14F-4D97-AF65-F5344CB8AC3E}">
        <p14:creationId xmlns:p14="http://schemas.microsoft.com/office/powerpoint/2010/main" val="14381480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7584" y="924864"/>
            <a:ext cx="2357731" cy="1680372"/>
          </a:xfrm>
          <a:prstGeom prst="rect">
            <a:avLst/>
          </a:prstGeom>
        </p:spPr>
      </p:pic>
      <p:pic>
        <p:nvPicPr>
          <p:cNvPr id="5" name="図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35896" y="924209"/>
            <a:ext cx="2357731" cy="1680372"/>
          </a:xfrm>
          <a:prstGeom prst="rect">
            <a:avLst/>
          </a:prstGeom>
        </p:spPr>
      </p:pic>
      <p:pic>
        <p:nvPicPr>
          <p:cNvPr id="6" name="図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44205" y="929192"/>
            <a:ext cx="2350741" cy="1675389"/>
          </a:xfrm>
          <a:prstGeom prst="rect">
            <a:avLst/>
          </a:prstGeom>
        </p:spPr>
      </p:pic>
      <p:pic>
        <p:nvPicPr>
          <p:cNvPr id="7" name="図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58358" y="2852936"/>
            <a:ext cx="2326957" cy="1673867"/>
          </a:xfrm>
          <a:prstGeom prst="rect">
            <a:avLst/>
          </a:prstGeom>
        </p:spPr>
      </p:pic>
      <p:pic>
        <p:nvPicPr>
          <p:cNvPr id="2" name="図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645022" y="2849892"/>
            <a:ext cx="2348604" cy="1673867"/>
          </a:xfrm>
          <a:prstGeom prst="rect">
            <a:avLst/>
          </a:prstGeom>
        </p:spPr>
      </p:pic>
      <p:pic>
        <p:nvPicPr>
          <p:cNvPr id="3" name="図 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444206" y="2849892"/>
            <a:ext cx="2350741" cy="1675389"/>
          </a:xfrm>
          <a:prstGeom prst="rect">
            <a:avLst/>
          </a:prstGeom>
        </p:spPr>
      </p:pic>
      <p:pic>
        <p:nvPicPr>
          <p:cNvPr id="8" name="図 7"/>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58357" y="4826655"/>
            <a:ext cx="2326957" cy="1658439"/>
          </a:xfrm>
          <a:prstGeom prst="rect">
            <a:avLst/>
          </a:prstGeom>
        </p:spPr>
      </p:pic>
      <p:pic>
        <p:nvPicPr>
          <p:cNvPr id="9" name="図 8"/>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635895" y="4826655"/>
            <a:ext cx="2357731" cy="1680372"/>
          </a:xfrm>
          <a:prstGeom prst="rect">
            <a:avLst/>
          </a:prstGeom>
        </p:spPr>
      </p:pic>
      <p:pic>
        <p:nvPicPr>
          <p:cNvPr id="10" name="図 9"/>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444207" y="4778619"/>
            <a:ext cx="2350741" cy="1675389"/>
          </a:xfrm>
          <a:prstGeom prst="rect">
            <a:avLst/>
          </a:prstGeom>
        </p:spPr>
      </p:pic>
      <p:sp>
        <p:nvSpPr>
          <p:cNvPr id="11" name="テキスト ボックス 10"/>
          <p:cNvSpPr txBox="1"/>
          <p:nvPr/>
        </p:nvSpPr>
        <p:spPr>
          <a:xfrm>
            <a:off x="2846429" y="940554"/>
            <a:ext cx="317716" cy="369332"/>
          </a:xfrm>
          <a:prstGeom prst="rect">
            <a:avLst/>
          </a:prstGeom>
          <a:noFill/>
        </p:spPr>
        <p:txBody>
          <a:bodyPr wrap="none" rtlCol="0">
            <a:spAutoFit/>
          </a:bodyPr>
          <a:lstStyle/>
          <a:p>
            <a:r>
              <a:rPr kumimoji="1" lang="en-US" altLang="ja-JP" dirty="0" smtClean="0"/>
              <a:t>A</a:t>
            </a:r>
            <a:endParaRPr kumimoji="1" lang="ja-JP" altLang="en-US" dirty="0"/>
          </a:p>
        </p:txBody>
      </p:sp>
      <p:sp>
        <p:nvSpPr>
          <p:cNvPr id="13" name="テキスト ボックス 12"/>
          <p:cNvSpPr txBox="1"/>
          <p:nvPr/>
        </p:nvSpPr>
        <p:spPr>
          <a:xfrm>
            <a:off x="5675910" y="924209"/>
            <a:ext cx="309700" cy="369332"/>
          </a:xfrm>
          <a:prstGeom prst="rect">
            <a:avLst/>
          </a:prstGeom>
          <a:noFill/>
        </p:spPr>
        <p:txBody>
          <a:bodyPr wrap="none" rtlCol="0">
            <a:spAutoFit/>
          </a:bodyPr>
          <a:lstStyle/>
          <a:p>
            <a:r>
              <a:rPr lang="en-US" altLang="ja-JP" dirty="0"/>
              <a:t>B</a:t>
            </a:r>
            <a:endParaRPr kumimoji="1" lang="ja-JP" altLang="en-US" dirty="0"/>
          </a:p>
        </p:txBody>
      </p:sp>
      <p:sp>
        <p:nvSpPr>
          <p:cNvPr id="14" name="テキスト ボックス 13"/>
          <p:cNvSpPr txBox="1"/>
          <p:nvPr/>
        </p:nvSpPr>
        <p:spPr>
          <a:xfrm>
            <a:off x="8477230" y="924209"/>
            <a:ext cx="308098" cy="369332"/>
          </a:xfrm>
          <a:prstGeom prst="rect">
            <a:avLst/>
          </a:prstGeom>
          <a:noFill/>
        </p:spPr>
        <p:txBody>
          <a:bodyPr wrap="none" rtlCol="0">
            <a:spAutoFit/>
          </a:bodyPr>
          <a:lstStyle/>
          <a:p>
            <a:r>
              <a:rPr kumimoji="1" lang="en-US" altLang="ja-JP" dirty="0" smtClean="0"/>
              <a:t>C</a:t>
            </a:r>
            <a:endParaRPr kumimoji="1" lang="ja-JP" altLang="en-US" dirty="0"/>
          </a:p>
        </p:txBody>
      </p:sp>
      <p:sp>
        <p:nvSpPr>
          <p:cNvPr id="15" name="テキスト ボックス 14"/>
          <p:cNvSpPr txBox="1"/>
          <p:nvPr/>
        </p:nvSpPr>
        <p:spPr>
          <a:xfrm>
            <a:off x="2846429" y="2883579"/>
            <a:ext cx="327334" cy="369332"/>
          </a:xfrm>
          <a:prstGeom prst="rect">
            <a:avLst/>
          </a:prstGeom>
          <a:noFill/>
        </p:spPr>
        <p:txBody>
          <a:bodyPr wrap="none" rtlCol="0">
            <a:spAutoFit/>
          </a:bodyPr>
          <a:lstStyle/>
          <a:p>
            <a:r>
              <a:rPr kumimoji="1" lang="en-US" altLang="ja-JP" dirty="0" smtClean="0"/>
              <a:t>D</a:t>
            </a:r>
            <a:endParaRPr kumimoji="1" lang="ja-JP" altLang="en-US" dirty="0"/>
          </a:p>
        </p:txBody>
      </p:sp>
      <p:sp>
        <p:nvSpPr>
          <p:cNvPr id="16" name="テキスト ボックス 15"/>
          <p:cNvSpPr txBox="1"/>
          <p:nvPr/>
        </p:nvSpPr>
        <p:spPr>
          <a:xfrm>
            <a:off x="5667894" y="2849892"/>
            <a:ext cx="296876" cy="369332"/>
          </a:xfrm>
          <a:prstGeom prst="rect">
            <a:avLst/>
          </a:prstGeom>
          <a:noFill/>
        </p:spPr>
        <p:txBody>
          <a:bodyPr wrap="none" rtlCol="0">
            <a:spAutoFit/>
          </a:bodyPr>
          <a:lstStyle/>
          <a:p>
            <a:r>
              <a:rPr lang="en-US" altLang="ja-JP" dirty="0"/>
              <a:t>E</a:t>
            </a:r>
            <a:endParaRPr kumimoji="1" lang="ja-JP" altLang="en-US" dirty="0"/>
          </a:p>
        </p:txBody>
      </p:sp>
      <p:sp>
        <p:nvSpPr>
          <p:cNvPr id="17" name="テキスト ボックス 16"/>
          <p:cNvSpPr txBox="1"/>
          <p:nvPr/>
        </p:nvSpPr>
        <p:spPr>
          <a:xfrm>
            <a:off x="8467612" y="2849504"/>
            <a:ext cx="290464" cy="369332"/>
          </a:xfrm>
          <a:prstGeom prst="rect">
            <a:avLst/>
          </a:prstGeom>
          <a:noFill/>
        </p:spPr>
        <p:txBody>
          <a:bodyPr wrap="none" rtlCol="0">
            <a:spAutoFit/>
          </a:bodyPr>
          <a:lstStyle/>
          <a:p>
            <a:r>
              <a:rPr lang="en-US" altLang="ja-JP" dirty="0"/>
              <a:t>F</a:t>
            </a:r>
            <a:endParaRPr kumimoji="1" lang="ja-JP" altLang="en-US" dirty="0"/>
          </a:p>
        </p:txBody>
      </p:sp>
      <p:sp>
        <p:nvSpPr>
          <p:cNvPr id="18" name="テキスト ボックス 17"/>
          <p:cNvSpPr txBox="1"/>
          <p:nvPr/>
        </p:nvSpPr>
        <p:spPr>
          <a:xfrm>
            <a:off x="2846429" y="4826655"/>
            <a:ext cx="330540" cy="369332"/>
          </a:xfrm>
          <a:prstGeom prst="rect">
            <a:avLst/>
          </a:prstGeom>
          <a:noFill/>
        </p:spPr>
        <p:txBody>
          <a:bodyPr wrap="none" rtlCol="0">
            <a:spAutoFit/>
          </a:bodyPr>
          <a:lstStyle/>
          <a:p>
            <a:r>
              <a:rPr kumimoji="1" lang="en-US" altLang="ja-JP" dirty="0" smtClean="0"/>
              <a:t>G</a:t>
            </a:r>
            <a:endParaRPr kumimoji="1" lang="ja-JP" altLang="en-US" dirty="0"/>
          </a:p>
        </p:txBody>
      </p:sp>
      <p:sp>
        <p:nvSpPr>
          <p:cNvPr id="19" name="テキスト ボックス 18"/>
          <p:cNvSpPr txBox="1"/>
          <p:nvPr/>
        </p:nvSpPr>
        <p:spPr>
          <a:xfrm>
            <a:off x="5675910" y="4826655"/>
            <a:ext cx="328936" cy="369332"/>
          </a:xfrm>
          <a:prstGeom prst="rect">
            <a:avLst/>
          </a:prstGeom>
          <a:noFill/>
        </p:spPr>
        <p:txBody>
          <a:bodyPr wrap="none" rtlCol="0">
            <a:spAutoFit/>
          </a:bodyPr>
          <a:lstStyle/>
          <a:p>
            <a:r>
              <a:rPr kumimoji="1" lang="en-US" altLang="ja-JP" dirty="0" smtClean="0"/>
              <a:t>H</a:t>
            </a:r>
            <a:endParaRPr kumimoji="1" lang="ja-JP" altLang="en-US" dirty="0"/>
          </a:p>
        </p:txBody>
      </p:sp>
      <p:sp>
        <p:nvSpPr>
          <p:cNvPr id="20" name="テキスト ボックス 19"/>
          <p:cNvSpPr txBox="1"/>
          <p:nvPr/>
        </p:nvSpPr>
        <p:spPr>
          <a:xfrm>
            <a:off x="8477230" y="4778619"/>
            <a:ext cx="242374" cy="369332"/>
          </a:xfrm>
          <a:prstGeom prst="rect">
            <a:avLst/>
          </a:prstGeom>
          <a:noFill/>
        </p:spPr>
        <p:txBody>
          <a:bodyPr wrap="none" rtlCol="0">
            <a:spAutoFit/>
          </a:bodyPr>
          <a:lstStyle/>
          <a:p>
            <a:r>
              <a:rPr lang="en-US" altLang="ja-JP" dirty="0"/>
              <a:t>I</a:t>
            </a:r>
            <a:endParaRPr kumimoji="1" lang="ja-JP" altLang="en-US" dirty="0"/>
          </a:p>
        </p:txBody>
      </p:sp>
      <p:sp>
        <p:nvSpPr>
          <p:cNvPr id="21" name="テキスト ボックス 20"/>
          <p:cNvSpPr txBox="1"/>
          <p:nvPr/>
        </p:nvSpPr>
        <p:spPr>
          <a:xfrm>
            <a:off x="2968742" y="142631"/>
            <a:ext cx="3692036" cy="461665"/>
          </a:xfrm>
          <a:prstGeom prst="rect">
            <a:avLst/>
          </a:prstGeom>
          <a:noFill/>
        </p:spPr>
        <p:txBody>
          <a:bodyPr wrap="none" rtlCol="0">
            <a:spAutoFit/>
          </a:bodyPr>
          <a:lstStyle/>
          <a:p>
            <a:r>
              <a:rPr lang="en-US" altLang="ja-JP" sz="2400" dirty="0" smtClean="0"/>
              <a:t>EPIC-</a:t>
            </a:r>
            <a:r>
              <a:rPr lang="en-US" altLang="ja-JP" sz="2400" dirty="0" err="1" smtClean="0"/>
              <a:t>mos</a:t>
            </a:r>
            <a:r>
              <a:rPr lang="ja-JP" altLang="en-US" sz="2400" dirty="0" err="1" smtClean="0"/>
              <a:t>で検</a:t>
            </a:r>
            <a:r>
              <a:rPr lang="ja-JP" altLang="en-US" sz="2400" dirty="0" smtClean="0"/>
              <a:t>出された点源</a:t>
            </a:r>
            <a:endParaRPr kumimoji="1" lang="ja-JP" altLang="en-US" sz="2400" dirty="0"/>
          </a:p>
        </p:txBody>
      </p:sp>
      <p:sp>
        <p:nvSpPr>
          <p:cNvPr id="12" name="スライド番号プレースホルダー 11"/>
          <p:cNvSpPr>
            <a:spLocks noGrp="1"/>
          </p:cNvSpPr>
          <p:nvPr>
            <p:ph type="sldNum" sz="quarter" idx="12"/>
          </p:nvPr>
        </p:nvSpPr>
        <p:spPr/>
        <p:txBody>
          <a:bodyPr/>
          <a:lstStyle/>
          <a:p>
            <a:fld id="{6F1CF41B-315A-455C-BDFC-86D2CA9BA2E6}" type="slidenum">
              <a:rPr kumimoji="1" lang="ja-JP" altLang="en-US" smtClean="0"/>
              <a:t>20</a:t>
            </a:fld>
            <a:endParaRPr kumimoji="1" lang="ja-JP" altLang="en-US"/>
          </a:p>
        </p:txBody>
      </p:sp>
    </p:spTree>
    <p:extLst>
      <p:ext uri="{BB962C8B-B14F-4D97-AF65-F5344CB8AC3E}">
        <p14:creationId xmlns:p14="http://schemas.microsoft.com/office/powerpoint/2010/main" val="14204585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695445" y="314110"/>
            <a:ext cx="4176711" cy="6070603"/>
          </a:xfrm>
          <a:prstGeom prst="rect">
            <a:avLst/>
          </a:prstGeom>
        </p:spPr>
      </p:pic>
      <p:sp>
        <p:nvSpPr>
          <p:cNvPr id="6" name="テキスト ボックス 5"/>
          <p:cNvSpPr txBox="1"/>
          <p:nvPr/>
        </p:nvSpPr>
        <p:spPr>
          <a:xfrm>
            <a:off x="789474" y="465417"/>
            <a:ext cx="904415" cy="460895"/>
          </a:xfrm>
          <a:prstGeom prst="rect">
            <a:avLst/>
          </a:prstGeom>
          <a:noFill/>
        </p:spPr>
        <p:txBody>
          <a:bodyPr wrap="none" rtlCol="0">
            <a:spAutoFit/>
          </a:bodyPr>
          <a:lstStyle/>
          <a:p>
            <a:r>
              <a:rPr lang="en-GB" sz="2395" dirty="0"/>
              <a:t>J0420</a:t>
            </a:r>
          </a:p>
        </p:txBody>
      </p:sp>
      <p:graphicFrame>
        <p:nvGraphicFramePr>
          <p:cNvPr id="8" name="表 7"/>
          <p:cNvGraphicFramePr>
            <a:graphicFrameLocks noGrp="1"/>
          </p:cNvGraphicFramePr>
          <p:nvPr>
            <p:extLst/>
          </p:nvPr>
        </p:nvGraphicFramePr>
        <p:xfrm>
          <a:off x="5896475" y="1328527"/>
          <a:ext cx="3214126" cy="2215740"/>
        </p:xfrm>
        <a:graphic>
          <a:graphicData uri="http://schemas.openxmlformats.org/drawingml/2006/table">
            <a:tbl>
              <a:tblPr firstRow="1" bandRow="1">
                <a:tableStyleId>{5C22544A-7EE6-4342-B048-85BDC9FD1C3A}</a:tableStyleId>
              </a:tblPr>
              <a:tblGrid>
                <a:gridCol w="1345070"/>
                <a:gridCol w="1869056"/>
              </a:tblGrid>
              <a:tr h="312810">
                <a:tc>
                  <a:txBody>
                    <a:bodyPr/>
                    <a:lstStyle/>
                    <a:p>
                      <a:r>
                        <a:rPr lang="en-GB" sz="1500" dirty="0" smtClean="0"/>
                        <a:t>Parameter</a:t>
                      </a:r>
                      <a:endParaRPr lang="en-GB" sz="1500" dirty="0"/>
                    </a:p>
                  </a:txBody>
                  <a:tcPr marL="78203" marR="78203" marT="39101" marB="39101"/>
                </a:tc>
                <a:tc>
                  <a:txBody>
                    <a:bodyPr/>
                    <a:lstStyle/>
                    <a:p>
                      <a:r>
                        <a:rPr lang="en-GB" sz="1500" dirty="0" smtClean="0"/>
                        <a:t>Value</a:t>
                      </a:r>
                      <a:endParaRPr lang="en-GB" sz="1500" dirty="0"/>
                    </a:p>
                  </a:txBody>
                  <a:tcPr marL="78203" marR="78203" marT="39101" marB="39101"/>
                </a:tc>
              </a:tr>
              <a:tr h="317155">
                <a:tc>
                  <a:txBody>
                    <a:bodyPr/>
                    <a:lstStyle/>
                    <a:p>
                      <a:r>
                        <a:rPr lang="en-GB" sz="1500" dirty="0" smtClean="0"/>
                        <a:t>N</a:t>
                      </a:r>
                      <a:r>
                        <a:rPr lang="en-GB" sz="1500" baseline="-25000" dirty="0" smtClean="0"/>
                        <a:t>H</a:t>
                      </a:r>
                      <a:r>
                        <a:rPr lang="en-GB" sz="1500" baseline="0" dirty="0" smtClean="0"/>
                        <a:t> [10</a:t>
                      </a:r>
                      <a:r>
                        <a:rPr lang="en-GB" sz="1500" baseline="30000" dirty="0" smtClean="0"/>
                        <a:t>20</a:t>
                      </a:r>
                      <a:r>
                        <a:rPr lang="en-GB" sz="1500" baseline="0" dirty="0" smtClean="0"/>
                        <a:t>cm</a:t>
                      </a:r>
                      <a:r>
                        <a:rPr lang="en-GB" sz="1500" baseline="30000" dirty="0" smtClean="0"/>
                        <a:t>-2</a:t>
                      </a:r>
                      <a:r>
                        <a:rPr lang="en-GB" sz="1500" baseline="0" dirty="0" smtClean="0"/>
                        <a:t>]</a:t>
                      </a:r>
                      <a:endParaRPr lang="en-GB" sz="1500" dirty="0" smtClean="0"/>
                    </a:p>
                  </a:txBody>
                  <a:tcPr marL="78203" marR="78203" marT="39101" marB="39101"/>
                </a:tc>
                <a:tc>
                  <a:txBody>
                    <a:bodyPr/>
                    <a:lstStyle/>
                    <a:p>
                      <a:r>
                        <a:rPr lang="en-GB" sz="1500" dirty="0" smtClean="0"/>
                        <a:t>&lt; 4.15</a:t>
                      </a:r>
                      <a:endParaRPr lang="en-GB" sz="1500" dirty="0"/>
                    </a:p>
                  </a:txBody>
                  <a:tcPr marL="78203" marR="78203" marT="39101" marB="39101"/>
                </a:tc>
              </a:tr>
              <a:tr h="317155">
                <a:tc>
                  <a:txBody>
                    <a:bodyPr/>
                    <a:lstStyle/>
                    <a:p>
                      <a:r>
                        <a:rPr lang="en-GB" sz="1500" dirty="0" err="1" smtClean="0"/>
                        <a:t>kTc</a:t>
                      </a:r>
                      <a:r>
                        <a:rPr lang="en-GB" sz="1500" dirty="0" smtClean="0"/>
                        <a:t> [eV]</a:t>
                      </a:r>
                    </a:p>
                  </a:txBody>
                  <a:tcPr marL="78203" marR="78203" marT="39101" marB="39101"/>
                </a:tc>
                <a:tc>
                  <a:txBody>
                    <a:bodyPr/>
                    <a:lstStyle/>
                    <a:p>
                      <a:r>
                        <a:rPr lang="en-GB" sz="1500" dirty="0" smtClean="0"/>
                        <a:t>46.5</a:t>
                      </a:r>
                      <a:r>
                        <a:rPr lang="en-GB" sz="1500" baseline="30000" dirty="0" smtClean="0"/>
                        <a:t>+0.7</a:t>
                      </a:r>
                      <a:r>
                        <a:rPr lang="en-GB" sz="1500" baseline="-25000" dirty="0" smtClean="0"/>
                        <a:t>-0.9</a:t>
                      </a:r>
                      <a:endParaRPr lang="en-GB" sz="1500" dirty="0"/>
                    </a:p>
                  </a:txBody>
                  <a:tcPr marL="78203" marR="78203" marT="39101" marB="39101"/>
                </a:tc>
              </a:tr>
              <a:tr h="317155">
                <a:tc>
                  <a:txBody>
                    <a:bodyPr/>
                    <a:lstStyle/>
                    <a:p>
                      <a:r>
                        <a:rPr lang="en-GB" sz="1500" dirty="0" err="1" smtClean="0"/>
                        <a:t>Norm.c</a:t>
                      </a:r>
                      <a:endParaRPr lang="en-GB" sz="1500" dirty="0"/>
                    </a:p>
                  </a:txBody>
                  <a:tcPr marL="78203" marR="78203" marT="39101" marB="39101"/>
                </a:tc>
                <a:tc>
                  <a:txBody>
                    <a:bodyPr/>
                    <a:lstStyle/>
                    <a:p>
                      <a:r>
                        <a:rPr lang="en-GB" sz="1500" dirty="0" smtClean="0"/>
                        <a:t>(1.84</a:t>
                      </a:r>
                      <a:r>
                        <a:rPr lang="en-GB" sz="1500" baseline="30000" dirty="0" smtClean="0"/>
                        <a:t>+0.23</a:t>
                      </a:r>
                      <a:r>
                        <a:rPr lang="en-GB" sz="1500" baseline="-25000" dirty="0" smtClean="0"/>
                        <a:t>-0.19</a:t>
                      </a:r>
                      <a:r>
                        <a:rPr lang="en-GB" sz="1500" baseline="0" dirty="0" smtClean="0"/>
                        <a:t>)x10</a:t>
                      </a:r>
                      <a:r>
                        <a:rPr lang="en-GB" sz="1500" baseline="30000" dirty="0" smtClean="0"/>
                        <a:t>4</a:t>
                      </a:r>
                      <a:endParaRPr lang="en-GB" sz="1500" dirty="0"/>
                    </a:p>
                  </a:txBody>
                  <a:tcPr marL="78203" marR="78203" marT="39101" marB="39101"/>
                </a:tc>
              </a:tr>
              <a:tr h="317155">
                <a:tc>
                  <a:txBody>
                    <a:bodyPr/>
                    <a:lstStyle/>
                    <a:p>
                      <a:r>
                        <a:rPr lang="en-GB" sz="1500" dirty="0" err="1" smtClean="0"/>
                        <a:t>kTh</a:t>
                      </a:r>
                      <a:r>
                        <a:rPr lang="en-GB" sz="1500" dirty="0" smtClean="0"/>
                        <a:t> [eV]</a:t>
                      </a:r>
                    </a:p>
                  </a:txBody>
                  <a:tcPr marL="78203" marR="78203" marT="39101" marB="39101"/>
                </a:tc>
                <a:tc>
                  <a:txBody>
                    <a:bodyPr/>
                    <a:lstStyle/>
                    <a:p>
                      <a:r>
                        <a:rPr lang="en-GB" sz="1500" dirty="0" smtClean="0"/>
                        <a:t>159.8</a:t>
                      </a:r>
                      <a:r>
                        <a:rPr lang="en-GB" sz="1500" baseline="30000" dirty="0" smtClean="0"/>
                        <a:t>+5.5</a:t>
                      </a:r>
                      <a:r>
                        <a:rPr lang="en-GB" sz="1500" baseline="-25000" dirty="0" smtClean="0"/>
                        <a:t>-3.6</a:t>
                      </a:r>
                      <a:endParaRPr lang="en-GB" sz="1500" dirty="0"/>
                    </a:p>
                  </a:txBody>
                  <a:tcPr marL="78203" marR="78203" marT="39101" marB="39101"/>
                </a:tc>
              </a:tr>
              <a:tr h="317155">
                <a:tc>
                  <a:txBody>
                    <a:bodyPr/>
                    <a:lstStyle/>
                    <a:p>
                      <a:r>
                        <a:rPr lang="en-GB" sz="1500" dirty="0" err="1" smtClean="0"/>
                        <a:t>Norm.h</a:t>
                      </a:r>
                      <a:endParaRPr lang="en-GB" sz="1500" dirty="0"/>
                    </a:p>
                  </a:txBody>
                  <a:tcPr marL="78203" marR="78203" marT="39101" marB="39101"/>
                </a:tc>
                <a:tc>
                  <a:txBody>
                    <a:bodyPr/>
                    <a:lstStyle/>
                    <a:p>
                      <a:r>
                        <a:rPr lang="en-GB" sz="1500" dirty="0" smtClean="0"/>
                        <a:t>0.83</a:t>
                      </a:r>
                      <a:r>
                        <a:rPr lang="en-GB" sz="1500" baseline="30000" dirty="0" smtClean="0"/>
                        <a:t>+2.85</a:t>
                      </a:r>
                      <a:r>
                        <a:rPr lang="en-GB" sz="1500" baseline="-25000" dirty="0" smtClean="0"/>
                        <a:t>-0.64</a:t>
                      </a:r>
                      <a:endParaRPr lang="en-GB" sz="1500" dirty="0"/>
                    </a:p>
                  </a:txBody>
                  <a:tcPr marL="78203" marR="78203" marT="39101" marB="39101"/>
                </a:tc>
              </a:tr>
              <a:tr h="317155">
                <a:tc>
                  <a:txBody>
                    <a:bodyPr/>
                    <a:lstStyle/>
                    <a:p>
                      <a:r>
                        <a:rPr lang="en-US" altLang="ja-JP" sz="1500" dirty="0" smtClean="0"/>
                        <a:t>χ</a:t>
                      </a:r>
                      <a:r>
                        <a:rPr lang="en-US" altLang="ja-JP" sz="1500" baseline="30000" dirty="0" smtClean="0"/>
                        <a:t>2</a:t>
                      </a:r>
                      <a:r>
                        <a:rPr lang="en-US" altLang="ja-JP" sz="1500" baseline="-25000" dirty="0" smtClean="0"/>
                        <a:t>r </a:t>
                      </a:r>
                      <a:r>
                        <a:rPr lang="en-US" altLang="ja-JP" sz="1500" baseline="0" dirty="0" smtClean="0"/>
                        <a:t>/</a:t>
                      </a:r>
                      <a:r>
                        <a:rPr lang="en-US" altLang="ja-JP" sz="1500" baseline="0" dirty="0" err="1" smtClean="0"/>
                        <a:t>dof</a:t>
                      </a:r>
                      <a:endParaRPr lang="en-GB" sz="1500" dirty="0"/>
                    </a:p>
                  </a:txBody>
                  <a:tcPr marL="78203" marR="78203" marT="39101" marB="39101"/>
                </a:tc>
                <a:tc>
                  <a:txBody>
                    <a:bodyPr/>
                    <a:lstStyle/>
                    <a:p>
                      <a:r>
                        <a:rPr lang="en-GB" sz="1500" dirty="0" smtClean="0"/>
                        <a:t>1.22/85</a:t>
                      </a:r>
                      <a:endParaRPr lang="en-GB" sz="1500" dirty="0"/>
                    </a:p>
                  </a:txBody>
                  <a:tcPr marL="78203" marR="78203" marT="39101" marB="39101"/>
                </a:tc>
              </a:tr>
            </a:tbl>
          </a:graphicData>
        </a:graphic>
      </p:graphicFrame>
    </p:spTree>
    <p:extLst>
      <p:ext uri="{BB962C8B-B14F-4D97-AF65-F5344CB8AC3E}">
        <p14:creationId xmlns:p14="http://schemas.microsoft.com/office/powerpoint/2010/main" val="35395174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737720" y="314110"/>
            <a:ext cx="4092161" cy="6070603"/>
          </a:xfrm>
          <a:prstGeom prst="rect">
            <a:avLst/>
          </a:prstGeom>
        </p:spPr>
      </p:pic>
      <p:sp>
        <p:nvSpPr>
          <p:cNvPr id="6" name="テキスト ボックス 5"/>
          <p:cNvSpPr txBox="1"/>
          <p:nvPr/>
        </p:nvSpPr>
        <p:spPr>
          <a:xfrm>
            <a:off x="789474" y="465417"/>
            <a:ext cx="904415" cy="460895"/>
          </a:xfrm>
          <a:prstGeom prst="rect">
            <a:avLst/>
          </a:prstGeom>
          <a:noFill/>
        </p:spPr>
        <p:txBody>
          <a:bodyPr wrap="none" rtlCol="0">
            <a:spAutoFit/>
          </a:bodyPr>
          <a:lstStyle/>
          <a:p>
            <a:r>
              <a:rPr lang="en-GB" sz="2395" dirty="0"/>
              <a:t>J0806</a:t>
            </a:r>
          </a:p>
        </p:txBody>
      </p:sp>
      <p:graphicFrame>
        <p:nvGraphicFramePr>
          <p:cNvPr id="8" name="表 7"/>
          <p:cNvGraphicFramePr>
            <a:graphicFrameLocks noGrp="1"/>
          </p:cNvGraphicFramePr>
          <p:nvPr>
            <p:extLst/>
          </p:nvPr>
        </p:nvGraphicFramePr>
        <p:xfrm>
          <a:off x="5896475" y="1328526"/>
          <a:ext cx="3214126" cy="3484360"/>
        </p:xfrm>
        <a:graphic>
          <a:graphicData uri="http://schemas.openxmlformats.org/drawingml/2006/table">
            <a:tbl>
              <a:tblPr firstRow="1" bandRow="1">
                <a:tableStyleId>{5C22544A-7EE6-4342-B048-85BDC9FD1C3A}</a:tableStyleId>
              </a:tblPr>
              <a:tblGrid>
                <a:gridCol w="1345070"/>
                <a:gridCol w="1869056"/>
              </a:tblGrid>
              <a:tr h="312810">
                <a:tc>
                  <a:txBody>
                    <a:bodyPr/>
                    <a:lstStyle/>
                    <a:p>
                      <a:r>
                        <a:rPr lang="en-GB" sz="1500" dirty="0" smtClean="0"/>
                        <a:t>Parameter</a:t>
                      </a:r>
                      <a:endParaRPr lang="en-GB" sz="1500" dirty="0"/>
                    </a:p>
                  </a:txBody>
                  <a:tcPr marL="78203" marR="78203" marT="39101" marB="39101"/>
                </a:tc>
                <a:tc>
                  <a:txBody>
                    <a:bodyPr/>
                    <a:lstStyle/>
                    <a:p>
                      <a:r>
                        <a:rPr lang="en-GB" sz="1500" dirty="0" smtClean="0"/>
                        <a:t>Value</a:t>
                      </a:r>
                      <a:endParaRPr lang="en-GB" sz="1500" dirty="0"/>
                    </a:p>
                  </a:txBody>
                  <a:tcPr marL="78203" marR="78203" marT="39101" marB="39101"/>
                </a:tc>
              </a:tr>
              <a:tr h="317155">
                <a:tc>
                  <a:txBody>
                    <a:bodyPr/>
                    <a:lstStyle/>
                    <a:p>
                      <a:r>
                        <a:rPr lang="en-GB" sz="1500" dirty="0" smtClean="0"/>
                        <a:t>N</a:t>
                      </a:r>
                      <a:r>
                        <a:rPr lang="en-GB" sz="1500" baseline="-25000" dirty="0" smtClean="0"/>
                        <a:t>H</a:t>
                      </a:r>
                      <a:r>
                        <a:rPr lang="en-GB" sz="1500" baseline="0" dirty="0" smtClean="0"/>
                        <a:t> [10</a:t>
                      </a:r>
                      <a:r>
                        <a:rPr lang="en-GB" sz="1500" baseline="30000" dirty="0" smtClean="0"/>
                        <a:t>20</a:t>
                      </a:r>
                      <a:r>
                        <a:rPr lang="en-GB" sz="1500" baseline="0" dirty="0" smtClean="0"/>
                        <a:t>cm</a:t>
                      </a:r>
                      <a:r>
                        <a:rPr lang="en-GB" sz="1500" baseline="30000" dirty="0" smtClean="0"/>
                        <a:t>-2</a:t>
                      </a:r>
                      <a:r>
                        <a:rPr lang="en-GB" sz="1500" baseline="0" dirty="0" smtClean="0"/>
                        <a:t>]</a:t>
                      </a:r>
                      <a:endParaRPr lang="en-GB" sz="1500" dirty="0" smtClean="0"/>
                    </a:p>
                  </a:txBody>
                  <a:tcPr marL="78203" marR="78203" marT="39101" marB="39101"/>
                </a:tc>
                <a:tc>
                  <a:txBody>
                    <a:bodyPr/>
                    <a:lstStyle/>
                    <a:p>
                      <a:r>
                        <a:rPr lang="en-GB" sz="1500" dirty="0" smtClean="0"/>
                        <a:t>3.82</a:t>
                      </a:r>
                      <a:r>
                        <a:rPr lang="en-GB" sz="1500" baseline="30000" dirty="0" smtClean="0"/>
                        <a:t>+0.23</a:t>
                      </a:r>
                      <a:r>
                        <a:rPr lang="en-GB" sz="1500" baseline="-25000" dirty="0" smtClean="0"/>
                        <a:t>-0.22</a:t>
                      </a:r>
                      <a:endParaRPr lang="en-GB" sz="1500" dirty="0"/>
                    </a:p>
                  </a:txBody>
                  <a:tcPr marL="78203" marR="78203" marT="39101" marB="39101"/>
                </a:tc>
              </a:tr>
              <a:tr h="317155">
                <a:tc>
                  <a:txBody>
                    <a:bodyPr/>
                    <a:lstStyle/>
                    <a:p>
                      <a:r>
                        <a:rPr lang="en-GB" sz="1500" dirty="0" err="1" smtClean="0"/>
                        <a:t>kTc</a:t>
                      </a:r>
                      <a:r>
                        <a:rPr lang="en-GB" sz="1500" dirty="0" smtClean="0"/>
                        <a:t> [eV]</a:t>
                      </a:r>
                    </a:p>
                  </a:txBody>
                  <a:tcPr marL="78203" marR="78203" marT="39101" marB="39101"/>
                </a:tc>
                <a:tc>
                  <a:txBody>
                    <a:bodyPr/>
                    <a:lstStyle/>
                    <a:p>
                      <a:r>
                        <a:rPr lang="en-GB" sz="1500" dirty="0" smtClean="0"/>
                        <a:t>57.5</a:t>
                      </a:r>
                      <a:r>
                        <a:rPr lang="en-GB" sz="1500" baseline="30000" dirty="0" smtClean="0"/>
                        <a:t>+1.3</a:t>
                      </a:r>
                      <a:r>
                        <a:rPr lang="en-GB" sz="1500" baseline="-25000" dirty="0" smtClean="0"/>
                        <a:t>-1.4</a:t>
                      </a:r>
                      <a:endParaRPr lang="en-GB" sz="1500" dirty="0"/>
                    </a:p>
                  </a:txBody>
                  <a:tcPr marL="78203" marR="78203" marT="39101" marB="39101"/>
                </a:tc>
              </a:tr>
              <a:tr h="317155">
                <a:tc>
                  <a:txBody>
                    <a:bodyPr/>
                    <a:lstStyle/>
                    <a:p>
                      <a:r>
                        <a:rPr lang="en-GB" sz="1500" dirty="0" err="1" smtClean="0"/>
                        <a:t>Norm.c</a:t>
                      </a:r>
                      <a:endParaRPr lang="en-GB" sz="1500" dirty="0"/>
                    </a:p>
                  </a:txBody>
                  <a:tcPr marL="78203" marR="78203" marT="39101" marB="39101"/>
                </a:tc>
                <a:tc>
                  <a:txBody>
                    <a:bodyPr/>
                    <a:lstStyle/>
                    <a:p>
                      <a:r>
                        <a:rPr lang="en-GB" sz="1500" dirty="0" smtClean="0"/>
                        <a:t>(1.51</a:t>
                      </a:r>
                      <a:r>
                        <a:rPr lang="en-GB" sz="1500" baseline="30000" dirty="0" smtClean="0"/>
                        <a:t>+0.26</a:t>
                      </a:r>
                      <a:r>
                        <a:rPr lang="en-GB" sz="1500" baseline="-25000" dirty="0" smtClean="0"/>
                        <a:t>-0.20</a:t>
                      </a:r>
                      <a:r>
                        <a:rPr lang="en-GB" sz="1500" baseline="0" dirty="0" smtClean="0"/>
                        <a:t>)x10</a:t>
                      </a:r>
                      <a:r>
                        <a:rPr lang="en-GB" sz="1500" baseline="30000" dirty="0" smtClean="0"/>
                        <a:t>4</a:t>
                      </a:r>
                      <a:endParaRPr lang="en-GB" sz="1500" dirty="0"/>
                    </a:p>
                  </a:txBody>
                  <a:tcPr marL="78203" marR="78203" marT="39101" marB="39101"/>
                </a:tc>
              </a:tr>
              <a:tr h="317155">
                <a:tc>
                  <a:txBody>
                    <a:bodyPr/>
                    <a:lstStyle/>
                    <a:p>
                      <a:r>
                        <a:rPr lang="en-GB" sz="1500" dirty="0" err="1" smtClean="0"/>
                        <a:t>kTh</a:t>
                      </a:r>
                      <a:r>
                        <a:rPr lang="en-GB" sz="1500" dirty="0" smtClean="0"/>
                        <a:t> [eV]</a:t>
                      </a:r>
                    </a:p>
                  </a:txBody>
                  <a:tcPr marL="78203" marR="78203" marT="39101" marB="39101"/>
                </a:tc>
                <a:tc>
                  <a:txBody>
                    <a:bodyPr/>
                    <a:lstStyle/>
                    <a:p>
                      <a:r>
                        <a:rPr lang="en-GB" sz="1500" dirty="0" smtClean="0"/>
                        <a:t>104.9</a:t>
                      </a:r>
                      <a:r>
                        <a:rPr lang="en-GB" sz="1500" baseline="30000" dirty="0" smtClean="0"/>
                        <a:t>+2.7</a:t>
                      </a:r>
                      <a:r>
                        <a:rPr lang="en-GB" sz="1500" baseline="-25000" dirty="0" smtClean="0"/>
                        <a:t>-2.6</a:t>
                      </a:r>
                      <a:endParaRPr lang="en-GB" sz="1500" dirty="0"/>
                    </a:p>
                  </a:txBody>
                  <a:tcPr marL="78203" marR="78203" marT="39101" marB="39101"/>
                </a:tc>
              </a:tr>
              <a:tr h="317155">
                <a:tc>
                  <a:txBody>
                    <a:bodyPr/>
                    <a:lstStyle/>
                    <a:p>
                      <a:r>
                        <a:rPr lang="en-GB" sz="1500" dirty="0" err="1" smtClean="0"/>
                        <a:t>Norm.h</a:t>
                      </a:r>
                      <a:endParaRPr lang="en-GB" sz="1500" dirty="0"/>
                    </a:p>
                  </a:txBody>
                  <a:tcPr marL="78203" marR="78203" marT="39101" marB="39101"/>
                </a:tc>
                <a:tc>
                  <a:txBody>
                    <a:bodyPr/>
                    <a:lstStyle/>
                    <a:p>
                      <a:r>
                        <a:rPr lang="en-GB" sz="1500" dirty="0" smtClean="0"/>
                        <a:t>(1.62</a:t>
                      </a:r>
                      <a:r>
                        <a:rPr lang="en-GB" sz="1500" baseline="30000" dirty="0" smtClean="0"/>
                        <a:t>+0.04</a:t>
                      </a:r>
                      <a:r>
                        <a:rPr lang="en-GB" sz="1500" baseline="-25000" dirty="0" smtClean="0"/>
                        <a:t>-0.04</a:t>
                      </a:r>
                      <a:r>
                        <a:rPr lang="en-GB" sz="1500" baseline="0" dirty="0" smtClean="0"/>
                        <a:t>)x10</a:t>
                      </a:r>
                      <a:r>
                        <a:rPr lang="en-GB" sz="1500" baseline="30000" dirty="0" smtClean="0"/>
                        <a:t>3</a:t>
                      </a:r>
                      <a:endParaRPr lang="en-GB" sz="1500" dirty="0"/>
                    </a:p>
                  </a:txBody>
                  <a:tcPr marL="78203" marR="78203" marT="39101" marB="39101"/>
                </a:tc>
              </a:tr>
              <a:tr h="317155">
                <a:tc>
                  <a:txBody>
                    <a:bodyPr/>
                    <a:lstStyle/>
                    <a:p>
                      <a:r>
                        <a:rPr lang="en-GB" sz="1500" dirty="0" smtClean="0"/>
                        <a:t>Line E [eV]</a:t>
                      </a:r>
                      <a:endParaRPr lang="en-GB" sz="1500" dirty="0"/>
                    </a:p>
                  </a:txBody>
                  <a:tcPr marL="78203" marR="78203" marT="39101" marB="39101"/>
                </a:tc>
                <a:tc>
                  <a:txBody>
                    <a:bodyPr/>
                    <a:lstStyle/>
                    <a:p>
                      <a:r>
                        <a:rPr lang="en-GB" sz="1500" dirty="0" smtClean="0"/>
                        <a:t>241.3</a:t>
                      </a:r>
                      <a:r>
                        <a:rPr lang="en-GB" sz="1500" baseline="30000" dirty="0" smtClean="0"/>
                        <a:t>+10.8</a:t>
                      </a:r>
                      <a:r>
                        <a:rPr lang="en-GB" sz="1500" baseline="-25000" dirty="0" smtClean="0"/>
                        <a:t>-11.8</a:t>
                      </a:r>
                      <a:endParaRPr lang="en-GB" sz="1500" dirty="0"/>
                    </a:p>
                  </a:txBody>
                  <a:tcPr marL="78203" marR="78203" marT="39101" marB="39101"/>
                </a:tc>
              </a:tr>
              <a:tr h="317155">
                <a:tc>
                  <a:txBody>
                    <a:bodyPr/>
                    <a:lstStyle/>
                    <a:p>
                      <a:r>
                        <a:rPr lang="en-GB" sz="1500" dirty="0" smtClean="0"/>
                        <a:t>Sigma [eV]</a:t>
                      </a:r>
                      <a:endParaRPr lang="en-GB" sz="1500" dirty="0"/>
                    </a:p>
                  </a:txBody>
                  <a:tcPr marL="78203" marR="78203" marT="39101" marB="39101"/>
                </a:tc>
                <a:tc>
                  <a:txBody>
                    <a:bodyPr/>
                    <a:lstStyle/>
                    <a:p>
                      <a:r>
                        <a:rPr lang="en-GB" sz="1500" dirty="0" smtClean="0"/>
                        <a:t>125.1</a:t>
                      </a:r>
                      <a:r>
                        <a:rPr lang="en-GB" sz="1500" baseline="30000" dirty="0" smtClean="0"/>
                        <a:t>+4.1</a:t>
                      </a:r>
                      <a:r>
                        <a:rPr lang="en-GB" sz="1500" baseline="-25000" dirty="0" smtClean="0"/>
                        <a:t>-3.9</a:t>
                      </a:r>
                      <a:endParaRPr lang="en-GB" sz="1500" dirty="0"/>
                    </a:p>
                  </a:txBody>
                  <a:tcPr marL="78203" marR="78203" marT="39101" marB="39101"/>
                </a:tc>
              </a:tr>
              <a:tr h="317155">
                <a:tc>
                  <a:txBody>
                    <a:bodyPr/>
                    <a:lstStyle/>
                    <a:p>
                      <a:r>
                        <a:rPr lang="en-GB" sz="1500" dirty="0" smtClean="0"/>
                        <a:t>Norm.</a:t>
                      </a:r>
                      <a:endParaRPr lang="en-GB" sz="1500" dirty="0"/>
                    </a:p>
                  </a:txBody>
                  <a:tcPr marL="78203" marR="78203" marT="39101" marB="39101"/>
                </a:tc>
                <a:tc>
                  <a:txBody>
                    <a:bodyPr/>
                    <a:lstStyle/>
                    <a:p>
                      <a:r>
                        <a:rPr lang="en-GB" sz="1500" dirty="0" smtClean="0"/>
                        <a:t>(-1.14</a:t>
                      </a:r>
                      <a:r>
                        <a:rPr lang="en-GB" sz="1500" baseline="30000" dirty="0" smtClean="0"/>
                        <a:t>+0.09</a:t>
                      </a:r>
                      <a:r>
                        <a:rPr lang="en-GB" sz="1500" baseline="-25000" dirty="0" smtClean="0"/>
                        <a:t>-0.11</a:t>
                      </a:r>
                      <a:r>
                        <a:rPr lang="en-GB" sz="1500" baseline="0" dirty="0" smtClean="0"/>
                        <a:t>)x10</a:t>
                      </a:r>
                      <a:r>
                        <a:rPr lang="en-GB" sz="1500" baseline="30000" dirty="0" smtClean="0"/>
                        <a:t>-2</a:t>
                      </a:r>
                      <a:endParaRPr lang="en-GB" sz="1500" dirty="0"/>
                    </a:p>
                  </a:txBody>
                  <a:tcPr marL="78203" marR="78203" marT="39101" marB="39101"/>
                </a:tc>
              </a:tr>
              <a:tr h="317155">
                <a:tc>
                  <a:txBody>
                    <a:bodyPr/>
                    <a:lstStyle/>
                    <a:p>
                      <a:r>
                        <a:rPr lang="en-GB" sz="1500" dirty="0" err="1" smtClean="0"/>
                        <a:t>Eq.wid</a:t>
                      </a:r>
                      <a:r>
                        <a:rPr lang="en-GB" sz="1500" dirty="0" smtClean="0"/>
                        <a:t>. [eV]</a:t>
                      </a:r>
                      <a:endParaRPr lang="en-GB" sz="1500" dirty="0"/>
                    </a:p>
                  </a:txBody>
                  <a:tcPr marL="78203" marR="78203" marT="39101" marB="39101"/>
                </a:tc>
                <a:tc>
                  <a:txBody>
                    <a:bodyPr/>
                    <a:lstStyle/>
                    <a:p>
                      <a:r>
                        <a:rPr lang="en-GB" sz="1500" dirty="0" smtClean="0"/>
                        <a:t>-101.5</a:t>
                      </a:r>
                      <a:r>
                        <a:rPr lang="en-GB" sz="1500" baseline="30000" dirty="0" smtClean="0"/>
                        <a:t>+0.6</a:t>
                      </a:r>
                      <a:r>
                        <a:rPr lang="en-GB" sz="1500" baseline="-25000" dirty="0" smtClean="0"/>
                        <a:t>-1.4</a:t>
                      </a:r>
                      <a:endParaRPr lang="en-GB" sz="1500" dirty="0"/>
                    </a:p>
                  </a:txBody>
                  <a:tcPr marL="78203" marR="78203" marT="39101" marB="39101"/>
                </a:tc>
              </a:tr>
              <a:tr h="317155">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en-US" altLang="ja-JP" sz="1500" dirty="0" smtClean="0"/>
                        <a:t>χ</a:t>
                      </a:r>
                      <a:r>
                        <a:rPr lang="en-US" altLang="ja-JP" sz="1500" baseline="30000" dirty="0" smtClean="0"/>
                        <a:t>2</a:t>
                      </a:r>
                      <a:r>
                        <a:rPr lang="en-US" altLang="ja-JP" sz="1500" baseline="-25000" dirty="0" smtClean="0"/>
                        <a:t>r </a:t>
                      </a:r>
                      <a:r>
                        <a:rPr lang="en-US" altLang="ja-JP" sz="1500" baseline="0" dirty="0" smtClean="0"/>
                        <a:t>/</a:t>
                      </a:r>
                      <a:r>
                        <a:rPr lang="en-US" altLang="ja-JP" sz="1500" baseline="0" dirty="0" err="1" smtClean="0"/>
                        <a:t>dof</a:t>
                      </a:r>
                      <a:endParaRPr lang="en-GB" altLang="ja-JP" sz="1500" dirty="0" smtClean="0"/>
                    </a:p>
                  </a:txBody>
                  <a:tcPr marL="78203" marR="78203" marT="39101" marB="39101"/>
                </a:tc>
                <a:tc>
                  <a:txBody>
                    <a:bodyPr/>
                    <a:lstStyle/>
                    <a:p>
                      <a:r>
                        <a:rPr lang="en-GB" sz="1500" dirty="0" smtClean="0"/>
                        <a:t>0.96/194</a:t>
                      </a:r>
                      <a:endParaRPr lang="en-GB" sz="1500" dirty="0"/>
                    </a:p>
                  </a:txBody>
                  <a:tcPr marL="78203" marR="78203" marT="39101" marB="39101"/>
                </a:tc>
              </a:tr>
            </a:tbl>
          </a:graphicData>
        </a:graphic>
      </p:graphicFrame>
    </p:spTree>
    <p:extLst>
      <p:ext uri="{BB962C8B-B14F-4D97-AF65-F5344CB8AC3E}">
        <p14:creationId xmlns:p14="http://schemas.microsoft.com/office/powerpoint/2010/main" val="35766280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737720" y="315712"/>
            <a:ext cx="4092161" cy="6067398"/>
          </a:xfrm>
          <a:prstGeom prst="rect">
            <a:avLst/>
          </a:prstGeom>
        </p:spPr>
      </p:pic>
      <p:sp>
        <p:nvSpPr>
          <p:cNvPr id="6" name="テキスト ボックス 5"/>
          <p:cNvSpPr txBox="1"/>
          <p:nvPr/>
        </p:nvSpPr>
        <p:spPr>
          <a:xfrm>
            <a:off x="789474" y="465417"/>
            <a:ext cx="904415" cy="460895"/>
          </a:xfrm>
          <a:prstGeom prst="rect">
            <a:avLst/>
          </a:prstGeom>
          <a:noFill/>
        </p:spPr>
        <p:txBody>
          <a:bodyPr wrap="none" rtlCol="0">
            <a:spAutoFit/>
          </a:bodyPr>
          <a:lstStyle/>
          <a:p>
            <a:r>
              <a:rPr lang="en-GB" sz="2395" dirty="0"/>
              <a:t>J1605</a:t>
            </a:r>
          </a:p>
        </p:txBody>
      </p:sp>
      <p:graphicFrame>
        <p:nvGraphicFramePr>
          <p:cNvPr id="8" name="表 7"/>
          <p:cNvGraphicFramePr>
            <a:graphicFrameLocks noGrp="1"/>
          </p:cNvGraphicFramePr>
          <p:nvPr>
            <p:extLst/>
          </p:nvPr>
        </p:nvGraphicFramePr>
        <p:xfrm>
          <a:off x="5896475" y="1328526"/>
          <a:ext cx="3214126" cy="3484360"/>
        </p:xfrm>
        <a:graphic>
          <a:graphicData uri="http://schemas.openxmlformats.org/drawingml/2006/table">
            <a:tbl>
              <a:tblPr firstRow="1" bandRow="1">
                <a:tableStyleId>{5C22544A-7EE6-4342-B048-85BDC9FD1C3A}</a:tableStyleId>
              </a:tblPr>
              <a:tblGrid>
                <a:gridCol w="1345070"/>
                <a:gridCol w="1869056"/>
              </a:tblGrid>
              <a:tr h="312810">
                <a:tc>
                  <a:txBody>
                    <a:bodyPr/>
                    <a:lstStyle/>
                    <a:p>
                      <a:r>
                        <a:rPr lang="en-GB" sz="1500" dirty="0" smtClean="0"/>
                        <a:t>Parameter</a:t>
                      </a:r>
                      <a:endParaRPr lang="en-GB" sz="1500" dirty="0"/>
                    </a:p>
                  </a:txBody>
                  <a:tcPr marL="78203" marR="78203" marT="39101" marB="39101"/>
                </a:tc>
                <a:tc>
                  <a:txBody>
                    <a:bodyPr/>
                    <a:lstStyle/>
                    <a:p>
                      <a:r>
                        <a:rPr lang="en-GB" sz="1500" dirty="0" smtClean="0"/>
                        <a:t>Value</a:t>
                      </a:r>
                      <a:endParaRPr lang="en-GB" sz="1500" dirty="0"/>
                    </a:p>
                  </a:txBody>
                  <a:tcPr marL="78203" marR="78203" marT="39101" marB="39101"/>
                </a:tc>
              </a:tr>
              <a:tr h="317155">
                <a:tc>
                  <a:txBody>
                    <a:bodyPr/>
                    <a:lstStyle/>
                    <a:p>
                      <a:r>
                        <a:rPr lang="en-GB" sz="1500" dirty="0" smtClean="0"/>
                        <a:t>N</a:t>
                      </a:r>
                      <a:r>
                        <a:rPr lang="en-GB" sz="1500" baseline="-25000" dirty="0" smtClean="0"/>
                        <a:t>H</a:t>
                      </a:r>
                      <a:r>
                        <a:rPr lang="en-GB" sz="1500" baseline="0" dirty="0" smtClean="0"/>
                        <a:t> [10</a:t>
                      </a:r>
                      <a:r>
                        <a:rPr lang="en-GB" sz="1500" baseline="30000" dirty="0" smtClean="0"/>
                        <a:t>20</a:t>
                      </a:r>
                      <a:r>
                        <a:rPr lang="en-GB" sz="1500" baseline="0" dirty="0" smtClean="0"/>
                        <a:t>cm</a:t>
                      </a:r>
                      <a:r>
                        <a:rPr lang="en-GB" sz="1500" baseline="30000" dirty="0" smtClean="0"/>
                        <a:t>-2</a:t>
                      </a:r>
                      <a:r>
                        <a:rPr lang="en-GB" sz="1500" baseline="0" dirty="0" smtClean="0"/>
                        <a:t>]</a:t>
                      </a:r>
                      <a:endParaRPr lang="en-GB" sz="1500" dirty="0" smtClean="0"/>
                    </a:p>
                  </a:txBody>
                  <a:tcPr marL="78203" marR="78203" marT="39101" marB="39101"/>
                </a:tc>
                <a:tc>
                  <a:txBody>
                    <a:bodyPr/>
                    <a:lstStyle/>
                    <a:p>
                      <a:r>
                        <a:rPr lang="en-GB" sz="1500" dirty="0" smtClean="0"/>
                        <a:t>3.06</a:t>
                      </a:r>
                      <a:r>
                        <a:rPr lang="en-GB" sz="1500" baseline="30000" dirty="0" smtClean="0"/>
                        <a:t>+0.07</a:t>
                      </a:r>
                      <a:r>
                        <a:rPr lang="en-GB" sz="1500" baseline="-25000" dirty="0" smtClean="0"/>
                        <a:t>-0.06</a:t>
                      </a:r>
                      <a:endParaRPr lang="en-GB" sz="1500" dirty="0"/>
                    </a:p>
                  </a:txBody>
                  <a:tcPr marL="78203" marR="78203" marT="39101" marB="39101"/>
                </a:tc>
              </a:tr>
              <a:tr h="317155">
                <a:tc>
                  <a:txBody>
                    <a:bodyPr/>
                    <a:lstStyle/>
                    <a:p>
                      <a:r>
                        <a:rPr lang="en-GB" sz="1500" dirty="0" err="1" smtClean="0"/>
                        <a:t>kTc</a:t>
                      </a:r>
                      <a:r>
                        <a:rPr lang="en-GB" sz="1500" dirty="0" smtClean="0"/>
                        <a:t> [eV]</a:t>
                      </a:r>
                    </a:p>
                  </a:txBody>
                  <a:tcPr marL="78203" marR="78203" marT="39101" marB="39101"/>
                </a:tc>
                <a:tc>
                  <a:txBody>
                    <a:bodyPr/>
                    <a:lstStyle/>
                    <a:p>
                      <a:r>
                        <a:rPr lang="en-GB" sz="1500" dirty="0" smtClean="0"/>
                        <a:t>66.1</a:t>
                      </a:r>
                      <a:r>
                        <a:rPr lang="en-GB" sz="1500" baseline="30000" dirty="0" smtClean="0"/>
                        <a:t>+0.6</a:t>
                      </a:r>
                      <a:r>
                        <a:rPr lang="en-GB" sz="1500" baseline="-25000" dirty="0" smtClean="0"/>
                        <a:t>-0.6</a:t>
                      </a:r>
                      <a:endParaRPr lang="en-GB" sz="1500" dirty="0"/>
                    </a:p>
                  </a:txBody>
                  <a:tcPr marL="78203" marR="78203" marT="39101" marB="39101"/>
                </a:tc>
              </a:tr>
              <a:tr h="317155">
                <a:tc>
                  <a:txBody>
                    <a:bodyPr/>
                    <a:lstStyle/>
                    <a:p>
                      <a:r>
                        <a:rPr lang="en-GB" sz="1500" dirty="0" err="1" smtClean="0"/>
                        <a:t>Norm.c</a:t>
                      </a:r>
                      <a:endParaRPr lang="en-GB" sz="1500" dirty="0"/>
                    </a:p>
                  </a:txBody>
                  <a:tcPr marL="78203" marR="78203" marT="39101" marB="39101"/>
                </a:tc>
                <a:tc>
                  <a:txBody>
                    <a:bodyPr/>
                    <a:lstStyle/>
                    <a:p>
                      <a:r>
                        <a:rPr lang="en-GB" sz="1500" dirty="0" smtClean="0"/>
                        <a:t>(9.70</a:t>
                      </a:r>
                      <a:r>
                        <a:rPr lang="en-GB" sz="1500" baseline="30000" dirty="0" smtClean="0"/>
                        <a:t>+0.52</a:t>
                      </a:r>
                      <a:r>
                        <a:rPr lang="en-GB" sz="1500" baseline="-25000" dirty="0" smtClean="0"/>
                        <a:t>-0.47</a:t>
                      </a:r>
                      <a:r>
                        <a:rPr lang="en-GB" sz="1500" baseline="0" dirty="0" smtClean="0"/>
                        <a:t>)x10</a:t>
                      </a:r>
                      <a:r>
                        <a:rPr lang="en-GB" sz="1500" baseline="30000" dirty="0" smtClean="0"/>
                        <a:t>4</a:t>
                      </a:r>
                      <a:endParaRPr lang="en-GB" sz="1500" dirty="0"/>
                    </a:p>
                  </a:txBody>
                  <a:tcPr marL="78203" marR="78203" marT="39101" marB="39101"/>
                </a:tc>
              </a:tr>
              <a:tr h="317155">
                <a:tc>
                  <a:txBody>
                    <a:bodyPr/>
                    <a:lstStyle/>
                    <a:p>
                      <a:r>
                        <a:rPr lang="en-GB" sz="1500" dirty="0" err="1" smtClean="0"/>
                        <a:t>kTh</a:t>
                      </a:r>
                      <a:r>
                        <a:rPr lang="en-GB" sz="1500" dirty="0" smtClean="0"/>
                        <a:t> [eV]</a:t>
                      </a:r>
                    </a:p>
                  </a:txBody>
                  <a:tcPr marL="78203" marR="78203" marT="39101" marB="39101"/>
                </a:tc>
                <a:tc>
                  <a:txBody>
                    <a:bodyPr/>
                    <a:lstStyle/>
                    <a:p>
                      <a:r>
                        <a:rPr lang="en-GB" sz="1500" dirty="0" smtClean="0"/>
                        <a:t>120.1</a:t>
                      </a:r>
                      <a:r>
                        <a:rPr lang="en-GB" sz="1500" baseline="30000" dirty="0" smtClean="0"/>
                        <a:t>+1.0</a:t>
                      </a:r>
                      <a:r>
                        <a:rPr lang="en-GB" sz="1500" baseline="-25000" dirty="0" smtClean="0"/>
                        <a:t>-1.0</a:t>
                      </a:r>
                      <a:endParaRPr lang="en-GB" sz="1500" dirty="0"/>
                    </a:p>
                  </a:txBody>
                  <a:tcPr marL="78203" marR="78203" marT="39101" marB="39101"/>
                </a:tc>
              </a:tr>
              <a:tr h="317155">
                <a:tc>
                  <a:txBody>
                    <a:bodyPr/>
                    <a:lstStyle/>
                    <a:p>
                      <a:r>
                        <a:rPr lang="en-GB" sz="1500" dirty="0" err="1" smtClean="0"/>
                        <a:t>Norm.h</a:t>
                      </a:r>
                      <a:endParaRPr lang="en-GB" sz="1500" dirty="0"/>
                    </a:p>
                  </a:txBody>
                  <a:tcPr marL="78203" marR="78203" marT="39101" marB="39101"/>
                </a:tc>
                <a:tc>
                  <a:txBody>
                    <a:bodyPr/>
                    <a:lstStyle/>
                    <a:p>
                      <a:r>
                        <a:rPr lang="en-GB" sz="1500" dirty="0" smtClean="0"/>
                        <a:t>(1.66</a:t>
                      </a:r>
                      <a:r>
                        <a:rPr lang="en-GB" sz="1500" baseline="30000" dirty="0" smtClean="0"/>
                        <a:t>+0.01</a:t>
                      </a:r>
                      <a:r>
                        <a:rPr lang="en-GB" sz="1500" baseline="-25000" dirty="0" smtClean="0"/>
                        <a:t>-0.01</a:t>
                      </a:r>
                      <a:r>
                        <a:rPr lang="en-GB" sz="1500" baseline="0" dirty="0" smtClean="0"/>
                        <a:t>)x10</a:t>
                      </a:r>
                      <a:r>
                        <a:rPr lang="en-GB" sz="1500" baseline="30000" dirty="0" smtClean="0"/>
                        <a:t>3</a:t>
                      </a:r>
                      <a:endParaRPr lang="en-GB" sz="1500" dirty="0"/>
                    </a:p>
                  </a:txBody>
                  <a:tcPr marL="78203" marR="78203" marT="39101" marB="39101"/>
                </a:tc>
              </a:tr>
              <a:tr h="317155">
                <a:tc>
                  <a:txBody>
                    <a:bodyPr/>
                    <a:lstStyle/>
                    <a:p>
                      <a:r>
                        <a:rPr lang="en-GB" sz="1500" dirty="0" smtClean="0"/>
                        <a:t>Line E [eV]</a:t>
                      </a:r>
                      <a:endParaRPr lang="en-GB" sz="1500" dirty="0"/>
                    </a:p>
                  </a:txBody>
                  <a:tcPr marL="78203" marR="78203" marT="39101" marB="39101"/>
                </a:tc>
                <a:tc>
                  <a:txBody>
                    <a:bodyPr/>
                    <a:lstStyle/>
                    <a:p>
                      <a:r>
                        <a:rPr lang="en-GB" sz="1500" dirty="0" smtClean="0"/>
                        <a:t>369.8</a:t>
                      </a:r>
                      <a:r>
                        <a:rPr lang="en-GB" sz="1500" baseline="30000" dirty="0" smtClean="0"/>
                        <a:t>+2.3</a:t>
                      </a:r>
                      <a:r>
                        <a:rPr lang="en-GB" sz="1500" baseline="-25000" dirty="0" smtClean="0"/>
                        <a:t>-2.4</a:t>
                      </a:r>
                      <a:endParaRPr lang="en-GB" sz="1500" dirty="0"/>
                    </a:p>
                  </a:txBody>
                  <a:tcPr marL="78203" marR="78203" marT="39101" marB="39101"/>
                </a:tc>
              </a:tr>
              <a:tr h="317155">
                <a:tc>
                  <a:txBody>
                    <a:bodyPr/>
                    <a:lstStyle/>
                    <a:p>
                      <a:r>
                        <a:rPr lang="en-GB" sz="1500" dirty="0" smtClean="0"/>
                        <a:t>Sigma [eV]</a:t>
                      </a:r>
                      <a:endParaRPr lang="en-GB" sz="1500" dirty="0"/>
                    </a:p>
                  </a:txBody>
                  <a:tcPr marL="78203" marR="78203" marT="39101" marB="39101"/>
                </a:tc>
                <a:tc>
                  <a:txBody>
                    <a:bodyPr/>
                    <a:lstStyle/>
                    <a:p>
                      <a:r>
                        <a:rPr lang="en-GB" sz="1500" dirty="0" smtClean="0"/>
                        <a:t>90.9</a:t>
                      </a:r>
                      <a:r>
                        <a:rPr lang="en-GB" sz="1500" baseline="30000" dirty="0" smtClean="0"/>
                        <a:t>+1.4</a:t>
                      </a:r>
                      <a:r>
                        <a:rPr lang="en-GB" sz="1500" baseline="-25000" dirty="0" smtClean="0"/>
                        <a:t>-1.4</a:t>
                      </a:r>
                      <a:endParaRPr lang="en-GB" sz="1500" dirty="0"/>
                    </a:p>
                  </a:txBody>
                  <a:tcPr marL="78203" marR="78203" marT="39101" marB="39101"/>
                </a:tc>
              </a:tr>
              <a:tr h="317155">
                <a:tc>
                  <a:txBody>
                    <a:bodyPr/>
                    <a:lstStyle/>
                    <a:p>
                      <a:r>
                        <a:rPr lang="en-GB" sz="1500" dirty="0" smtClean="0"/>
                        <a:t>Norm.</a:t>
                      </a:r>
                      <a:endParaRPr lang="en-GB" sz="1500" dirty="0"/>
                    </a:p>
                  </a:txBody>
                  <a:tcPr marL="78203" marR="78203" marT="39101" marB="39101"/>
                </a:tc>
                <a:tc>
                  <a:txBody>
                    <a:bodyPr/>
                    <a:lstStyle/>
                    <a:p>
                      <a:r>
                        <a:rPr lang="en-GB" sz="1500" dirty="0" smtClean="0"/>
                        <a:t>(-4.28</a:t>
                      </a:r>
                      <a:r>
                        <a:rPr lang="en-GB" sz="1500" baseline="30000" dirty="0" smtClean="0"/>
                        <a:t>+0.08</a:t>
                      </a:r>
                      <a:r>
                        <a:rPr lang="en-GB" sz="1500" baseline="-25000" dirty="0" smtClean="0"/>
                        <a:t>-0.08</a:t>
                      </a:r>
                      <a:r>
                        <a:rPr lang="en-GB" sz="1500" baseline="0" dirty="0" smtClean="0"/>
                        <a:t>)x10</a:t>
                      </a:r>
                      <a:r>
                        <a:rPr lang="en-GB" sz="1500" baseline="30000" dirty="0" smtClean="0"/>
                        <a:t>-3</a:t>
                      </a:r>
                      <a:endParaRPr lang="en-GB" sz="1500" dirty="0"/>
                    </a:p>
                  </a:txBody>
                  <a:tcPr marL="78203" marR="78203" marT="39101" marB="39101"/>
                </a:tc>
              </a:tr>
              <a:tr h="317155">
                <a:tc>
                  <a:txBody>
                    <a:bodyPr/>
                    <a:lstStyle/>
                    <a:p>
                      <a:r>
                        <a:rPr lang="en-GB" sz="1500" dirty="0" err="1" smtClean="0"/>
                        <a:t>Eq.wid</a:t>
                      </a:r>
                      <a:r>
                        <a:rPr lang="en-GB" sz="1500" dirty="0" smtClean="0"/>
                        <a:t>. [eV]</a:t>
                      </a:r>
                      <a:endParaRPr lang="en-GB" sz="1500" dirty="0"/>
                    </a:p>
                  </a:txBody>
                  <a:tcPr marL="78203" marR="78203" marT="39101" marB="39101"/>
                </a:tc>
                <a:tc>
                  <a:txBody>
                    <a:bodyPr/>
                    <a:lstStyle/>
                    <a:p>
                      <a:r>
                        <a:rPr lang="en-GB" sz="1500" dirty="0" smtClean="0"/>
                        <a:t>-71.9</a:t>
                      </a:r>
                      <a:r>
                        <a:rPr lang="en-GB" sz="1500" baseline="30000" dirty="0" smtClean="0"/>
                        <a:t>+0.7</a:t>
                      </a:r>
                      <a:r>
                        <a:rPr lang="en-GB" sz="1500" baseline="-25000" dirty="0" smtClean="0"/>
                        <a:t>-0.5</a:t>
                      </a:r>
                      <a:endParaRPr lang="en-GB" sz="1500" dirty="0"/>
                    </a:p>
                  </a:txBody>
                  <a:tcPr marL="78203" marR="78203" marT="39101" marB="39101"/>
                </a:tc>
              </a:tr>
              <a:tr h="317155">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en-US" altLang="ja-JP" sz="1500" dirty="0" smtClean="0"/>
                        <a:t>χ</a:t>
                      </a:r>
                      <a:r>
                        <a:rPr lang="en-US" altLang="ja-JP" sz="1500" baseline="30000" dirty="0" smtClean="0"/>
                        <a:t>2</a:t>
                      </a:r>
                      <a:r>
                        <a:rPr lang="en-US" altLang="ja-JP" sz="1500" baseline="-25000" dirty="0" smtClean="0"/>
                        <a:t>r </a:t>
                      </a:r>
                      <a:r>
                        <a:rPr lang="en-US" altLang="ja-JP" sz="1500" baseline="0" dirty="0" smtClean="0"/>
                        <a:t>/</a:t>
                      </a:r>
                      <a:r>
                        <a:rPr lang="en-US" altLang="ja-JP" sz="1500" baseline="0" dirty="0" err="1" smtClean="0"/>
                        <a:t>dof</a:t>
                      </a:r>
                      <a:endParaRPr lang="en-GB" altLang="ja-JP" sz="1500" dirty="0" smtClean="0"/>
                    </a:p>
                  </a:txBody>
                  <a:tcPr marL="78203" marR="78203" marT="39101" marB="39101"/>
                </a:tc>
                <a:tc>
                  <a:txBody>
                    <a:bodyPr/>
                    <a:lstStyle/>
                    <a:p>
                      <a:r>
                        <a:rPr lang="en-GB" sz="1500" dirty="0" smtClean="0"/>
                        <a:t>1.00/282</a:t>
                      </a:r>
                      <a:endParaRPr lang="en-GB" sz="1500" dirty="0"/>
                    </a:p>
                  </a:txBody>
                  <a:tcPr marL="78203" marR="78203" marT="39101" marB="39101"/>
                </a:tc>
              </a:tr>
            </a:tbl>
          </a:graphicData>
        </a:graphic>
      </p:graphicFrame>
    </p:spTree>
    <p:extLst>
      <p:ext uri="{BB962C8B-B14F-4D97-AF65-F5344CB8AC3E}">
        <p14:creationId xmlns:p14="http://schemas.microsoft.com/office/powerpoint/2010/main" val="23252667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752942" y="315712"/>
            <a:ext cx="4061716" cy="6067398"/>
          </a:xfrm>
          <a:prstGeom prst="rect">
            <a:avLst/>
          </a:prstGeom>
        </p:spPr>
      </p:pic>
      <p:sp>
        <p:nvSpPr>
          <p:cNvPr id="6" name="テキスト ボックス 5"/>
          <p:cNvSpPr txBox="1"/>
          <p:nvPr/>
        </p:nvSpPr>
        <p:spPr>
          <a:xfrm>
            <a:off x="789474" y="465417"/>
            <a:ext cx="1281120" cy="460895"/>
          </a:xfrm>
          <a:prstGeom prst="rect">
            <a:avLst/>
          </a:prstGeom>
          <a:noFill/>
        </p:spPr>
        <p:txBody>
          <a:bodyPr wrap="none" rtlCol="0">
            <a:spAutoFit/>
          </a:bodyPr>
          <a:lstStyle/>
          <a:p>
            <a:r>
              <a:rPr lang="en-GB" sz="2395" dirty="0"/>
              <a:t>RBS1223</a:t>
            </a:r>
          </a:p>
        </p:txBody>
      </p:sp>
      <p:graphicFrame>
        <p:nvGraphicFramePr>
          <p:cNvPr id="8" name="表 7"/>
          <p:cNvGraphicFramePr>
            <a:graphicFrameLocks noGrp="1"/>
          </p:cNvGraphicFramePr>
          <p:nvPr>
            <p:extLst/>
          </p:nvPr>
        </p:nvGraphicFramePr>
        <p:xfrm>
          <a:off x="5896475" y="1328526"/>
          <a:ext cx="3214126" cy="3484360"/>
        </p:xfrm>
        <a:graphic>
          <a:graphicData uri="http://schemas.openxmlformats.org/drawingml/2006/table">
            <a:tbl>
              <a:tblPr firstRow="1" bandRow="1">
                <a:tableStyleId>{5C22544A-7EE6-4342-B048-85BDC9FD1C3A}</a:tableStyleId>
              </a:tblPr>
              <a:tblGrid>
                <a:gridCol w="1345070"/>
                <a:gridCol w="1869056"/>
              </a:tblGrid>
              <a:tr h="312810">
                <a:tc>
                  <a:txBody>
                    <a:bodyPr/>
                    <a:lstStyle/>
                    <a:p>
                      <a:r>
                        <a:rPr lang="en-GB" sz="1500" dirty="0" smtClean="0"/>
                        <a:t>Parameter</a:t>
                      </a:r>
                      <a:endParaRPr lang="en-GB" sz="1500" dirty="0"/>
                    </a:p>
                  </a:txBody>
                  <a:tcPr marL="78203" marR="78203" marT="39101" marB="39101"/>
                </a:tc>
                <a:tc>
                  <a:txBody>
                    <a:bodyPr/>
                    <a:lstStyle/>
                    <a:p>
                      <a:r>
                        <a:rPr lang="en-GB" sz="1500" dirty="0" smtClean="0"/>
                        <a:t>Value</a:t>
                      </a:r>
                      <a:endParaRPr lang="en-GB" sz="1500" dirty="0"/>
                    </a:p>
                  </a:txBody>
                  <a:tcPr marL="78203" marR="78203" marT="39101" marB="39101"/>
                </a:tc>
              </a:tr>
              <a:tr h="317155">
                <a:tc>
                  <a:txBody>
                    <a:bodyPr/>
                    <a:lstStyle/>
                    <a:p>
                      <a:r>
                        <a:rPr lang="en-GB" sz="1500" dirty="0" smtClean="0"/>
                        <a:t>N</a:t>
                      </a:r>
                      <a:r>
                        <a:rPr lang="en-GB" sz="1500" baseline="-25000" dirty="0" smtClean="0"/>
                        <a:t>H</a:t>
                      </a:r>
                      <a:r>
                        <a:rPr lang="en-GB" sz="1500" baseline="0" dirty="0" smtClean="0"/>
                        <a:t> [10</a:t>
                      </a:r>
                      <a:r>
                        <a:rPr lang="en-GB" sz="1500" baseline="30000" dirty="0" smtClean="0"/>
                        <a:t>20</a:t>
                      </a:r>
                      <a:r>
                        <a:rPr lang="en-GB" sz="1500" baseline="0" dirty="0" smtClean="0"/>
                        <a:t>cm</a:t>
                      </a:r>
                      <a:r>
                        <a:rPr lang="en-GB" sz="1500" baseline="30000" dirty="0" smtClean="0"/>
                        <a:t>-2</a:t>
                      </a:r>
                      <a:r>
                        <a:rPr lang="en-GB" sz="1500" baseline="0" dirty="0" smtClean="0"/>
                        <a:t>]</a:t>
                      </a:r>
                      <a:endParaRPr lang="en-GB" sz="1500" dirty="0" smtClean="0"/>
                    </a:p>
                  </a:txBody>
                  <a:tcPr marL="78203" marR="78203" marT="39101" marB="39101"/>
                </a:tc>
                <a:tc>
                  <a:txBody>
                    <a:bodyPr/>
                    <a:lstStyle/>
                    <a:p>
                      <a:r>
                        <a:rPr lang="en-GB" sz="1500" dirty="0" smtClean="0"/>
                        <a:t>3.14</a:t>
                      </a:r>
                      <a:r>
                        <a:rPr lang="en-GB" sz="1500" baseline="30000" dirty="0" smtClean="0"/>
                        <a:t>+0.23</a:t>
                      </a:r>
                      <a:r>
                        <a:rPr lang="en-GB" sz="1500" baseline="-25000" dirty="0" smtClean="0"/>
                        <a:t>-0.23</a:t>
                      </a:r>
                      <a:endParaRPr lang="en-GB" sz="1500" dirty="0"/>
                    </a:p>
                  </a:txBody>
                  <a:tcPr marL="78203" marR="78203" marT="39101" marB="39101"/>
                </a:tc>
              </a:tr>
              <a:tr h="317155">
                <a:tc>
                  <a:txBody>
                    <a:bodyPr/>
                    <a:lstStyle/>
                    <a:p>
                      <a:r>
                        <a:rPr lang="en-GB" sz="1500" dirty="0" err="1" smtClean="0"/>
                        <a:t>kTc</a:t>
                      </a:r>
                      <a:r>
                        <a:rPr lang="en-GB" sz="1500" dirty="0" smtClean="0"/>
                        <a:t> [eV]</a:t>
                      </a:r>
                    </a:p>
                  </a:txBody>
                  <a:tcPr marL="78203" marR="78203" marT="39101" marB="39101"/>
                </a:tc>
                <a:tc>
                  <a:txBody>
                    <a:bodyPr/>
                    <a:lstStyle/>
                    <a:p>
                      <a:r>
                        <a:rPr lang="en-GB" sz="1500" dirty="0" smtClean="0"/>
                        <a:t>70.0</a:t>
                      </a:r>
                      <a:r>
                        <a:rPr lang="en-GB" sz="1500" baseline="30000" dirty="0" smtClean="0"/>
                        <a:t>+0.1</a:t>
                      </a:r>
                      <a:r>
                        <a:rPr lang="en-GB" sz="1500" baseline="-25000" dirty="0" smtClean="0"/>
                        <a:t>-0.1</a:t>
                      </a:r>
                      <a:endParaRPr lang="en-GB" sz="1500" dirty="0"/>
                    </a:p>
                  </a:txBody>
                  <a:tcPr marL="78203" marR="78203" marT="39101" marB="39101"/>
                </a:tc>
              </a:tr>
              <a:tr h="317155">
                <a:tc>
                  <a:txBody>
                    <a:bodyPr/>
                    <a:lstStyle/>
                    <a:p>
                      <a:r>
                        <a:rPr lang="en-GB" sz="1500" dirty="0" err="1" smtClean="0"/>
                        <a:t>Norm.c</a:t>
                      </a:r>
                      <a:endParaRPr lang="en-GB" sz="1500" dirty="0"/>
                    </a:p>
                  </a:txBody>
                  <a:tcPr marL="78203" marR="78203" marT="39101" marB="39101"/>
                </a:tc>
                <a:tc>
                  <a:txBody>
                    <a:bodyPr/>
                    <a:lstStyle/>
                    <a:p>
                      <a:r>
                        <a:rPr lang="en-GB" sz="1500" dirty="0" smtClean="0"/>
                        <a:t>(1.76</a:t>
                      </a:r>
                      <a:r>
                        <a:rPr lang="en-GB" sz="1500" baseline="30000" dirty="0" smtClean="0"/>
                        <a:t>+0.04</a:t>
                      </a:r>
                      <a:r>
                        <a:rPr lang="en-GB" sz="1500" baseline="-25000" dirty="0" smtClean="0"/>
                        <a:t>-0.04</a:t>
                      </a:r>
                      <a:r>
                        <a:rPr lang="en-GB" sz="1500" baseline="0" dirty="0" smtClean="0"/>
                        <a:t>)x10</a:t>
                      </a:r>
                      <a:r>
                        <a:rPr lang="en-GB" sz="1500" baseline="30000" dirty="0" smtClean="0"/>
                        <a:t>5</a:t>
                      </a:r>
                      <a:endParaRPr lang="en-GB" sz="1500" dirty="0"/>
                    </a:p>
                  </a:txBody>
                  <a:tcPr marL="78203" marR="78203" marT="39101" marB="39101"/>
                </a:tc>
              </a:tr>
              <a:tr h="317155">
                <a:tc>
                  <a:txBody>
                    <a:bodyPr/>
                    <a:lstStyle/>
                    <a:p>
                      <a:r>
                        <a:rPr lang="en-GB" sz="1500" dirty="0" err="1" smtClean="0"/>
                        <a:t>kTh</a:t>
                      </a:r>
                      <a:r>
                        <a:rPr lang="en-GB" sz="1500" dirty="0" smtClean="0"/>
                        <a:t> [eV]</a:t>
                      </a:r>
                    </a:p>
                  </a:txBody>
                  <a:tcPr marL="78203" marR="78203" marT="39101" marB="39101"/>
                </a:tc>
                <a:tc>
                  <a:txBody>
                    <a:bodyPr/>
                    <a:lstStyle/>
                    <a:p>
                      <a:r>
                        <a:rPr lang="en-GB" sz="1500" dirty="0" smtClean="0"/>
                        <a:t>139.8</a:t>
                      </a:r>
                      <a:r>
                        <a:rPr lang="en-GB" sz="1500" baseline="30000" dirty="0" smtClean="0"/>
                        <a:t>+3.7</a:t>
                      </a:r>
                      <a:r>
                        <a:rPr lang="en-GB" sz="1500" baseline="-25000" dirty="0" smtClean="0"/>
                        <a:t>-3.7</a:t>
                      </a:r>
                      <a:endParaRPr lang="en-GB" sz="1500" dirty="0"/>
                    </a:p>
                  </a:txBody>
                  <a:tcPr marL="78203" marR="78203" marT="39101" marB="39101"/>
                </a:tc>
              </a:tr>
              <a:tr h="317155">
                <a:tc>
                  <a:txBody>
                    <a:bodyPr/>
                    <a:lstStyle/>
                    <a:p>
                      <a:r>
                        <a:rPr lang="en-GB" sz="1500" dirty="0" err="1" smtClean="0"/>
                        <a:t>Norm.h</a:t>
                      </a:r>
                      <a:endParaRPr lang="en-GB" sz="1500" dirty="0"/>
                    </a:p>
                  </a:txBody>
                  <a:tcPr marL="78203" marR="78203" marT="39101" marB="39101"/>
                </a:tc>
                <a:tc>
                  <a:txBody>
                    <a:bodyPr/>
                    <a:lstStyle/>
                    <a:p>
                      <a:r>
                        <a:rPr lang="en-GB" sz="1500" dirty="0" smtClean="0"/>
                        <a:t>(1.67</a:t>
                      </a:r>
                      <a:r>
                        <a:rPr lang="en-GB" sz="1500" baseline="30000" dirty="0" smtClean="0"/>
                        <a:t>+0.43</a:t>
                      </a:r>
                      <a:r>
                        <a:rPr lang="en-GB" sz="1500" baseline="-25000" dirty="0" smtClean="0"/>
                        <a:t>-0.33</a:t>
                      </a:r>
                      <a:r>
                        <a:rPr lang="en-GB" sz="1500" baseline="0" dirty="0" smtClean="0"/>
                        <a:t>)x10</a:t>
                      </a:r>
                      <a:r>
                        <a:rPr lang="en-GB" sz="1500" baseline="30000" dirty="0" smtClean="0"/>
                        <a:t>2</a:t>
                      </a:r>
                      <a:endParaRPr lang="en-GB" sz="1500" dirty="0"/>
                    </a:p>
                  </a:txBody>
                  <a:tcPr marL="78203" marR="78203" marT="39101" marB="39101"/>
                </a:tc>
              </a:tr>
              <a:tr h="317155">
                <a:tc>
                  <a:txBody>
                    <a:bodyPr/>
                    <a:lstStyle/>
                    <a:p>
                      <a:r>
                        <a:rPr lang="en-GB" sz="1500" dirty="0" smtClean="0"/>
                        <a:t>Line E [eV]</a:t>
                      </a:r>
                      <a:endParaRPr lang="en-GB" sz="1500" dirty="0"/>
                    </a:p>
                  </a:txBody>
                  <a:tcPr marL="78203" marR="78203" marT="39101" marB="39101"/>
                </a:tc>
                <a:tc>
                  <a:txBody>
                    <a:bodyPr/>
                    <a:lstStyle/>
                    <a:p>
                      <a:r>
                        <a:rPr lang="en-GB" sz="1500" dirty="0" smtClean="0"/>
                        <a:t>389.9</a:t>
                      </a:r>
                      <a:r>
                        <a:rPr lang="en-GB" sz="1500" baseline="30000" dirty="0" smtClean="0"/>
                        <a:t>+6.0</a:t>
                      </a:r>
                      <a:r>
                        <a:rPr lang="en-GB" sz="1500" baseline="-25000" dirty="0" smtClean="0"/>
                        <a:t>-6.2</a:t>
                      </a:r>
                      <a:endParaRPr lang="en-GB" sz="1500" dirty="0"/>
                    </a:p>
                  </a:txBody>
                  <a:tcPr marL="78203" marR="78203" marT="39101" marB="39101"/>
                </a:tc>
              </a:tr>
              <a:tr h="317155">
                <a:tc>
                  <a:txBody>
                    <a:bodyPr/>
                    <a:lstStyle/>
                    <a:p>
                      <a:r>
                        <a:rPr lang="en-GB" sz="1500" dirty="0" smtClean="0"/>
                        <a:t>Sigma [eV]</a:t>
                      </a:r>
                      <a:endParaRPr lang="en-GB" sz="1500" dirty="0"/>
                    </a:p>
                  </a:txBody>
                  <a:tcPr marL="78203" marR="78203" marT="39101" marB="39101"/>
                </a:tc>
                <a:tc>
                  <a:txBody>
                    <a:bodyPr/>
                    <a:lstStyle/>
                    <a:p>
                      <a:r>
                        <a:rPr lang="en-GB" sz="1500" dirty="0" smtClean="0"/>
                        <a:t>183.6</a:t>
                      </a:r>
                      <a:r>
                        <a:rPr lang="en-GB" sz="1500" baseline="30000" dirty="0" smtClean="0"/>
                        <a:t>+1.6</a:t>
                      </a:r>
                      <a:r>
                        <a:rPr lang="en-GB" sz="1500" baseline="-25000" dirty="0" smtClean="0"/>
                        <a:t>-1.5</a:t>
                      </a:r>
                      <a:endParaRPr lang="en-GB" sz="1500" dirty="0"/>
                    </a:p>
                  </a:txBody>
                  <a:tcPr marL="78203" marR="78203" marT="39101" marB="39101"/>
                </a:tc>
              </a:tr>
              <a:tr h="317155">
                <a:tc>
                  <a:txBody>
                    <a:bodyPr/>
                    <a:lstStyle/>
                    <a:p>
                      <a:r>
                        <a:rPr lang="en-GB" sz="1500" dirty="0" smtClean="0"/>
                        <a:t>Norm.</a:t>
                      </a:r>
                      <a:endParaRPr lang="en-GB" sz="1500" dirty="0"/>
                    </a:p>
                  </a:txBody>
                  <a:tcPr marL="78203" marR="78203" marT="39101" marB="39101"/>
                </a:tc>
                <a:tc>
                  <a:txBody>
                    <a:bodyPr/>
                    <a:lstStyle/>
                    <a:p>
                      <a:r>
                        <a:rPr lang="en-GB" sz="1500" dirty="0" smtClean="0"/>
                        <a:t>(-2.65</a:t>
                      </a:r>
                      <a:r>
                        <a:rPr lang="en-GB" sz="1500" baseline="30000" dirty="0" smtClean="0"/>
                        <a:t>+0.10</a:t>
                      </a:r>
                      <a:r>
                        <a:rPr lang="en-GB" sz="1500" baseline="-25000" dirty="0" smtClean="0"/>
                        <a:t>-0.11</a:t>
                      </a:r>
                      <a:r>
                        <a:rPr lang="en-GB" sz="1500" baseline="0" dirty="0" smtClean="0"/>
                        <a:t>)x10</a:t>
                      </a:r>
                      <a:r>
                        <a:rPr lang="en-GB" sz="1500" baseline="30000" dirty="0" smtClean="0"/>
                        <a:t>-1</a:t>
                      </a:r>
                      <a:endParaRPr lang="en-GB" sz="1500" dirty="0"/>
                    </a:p>
                  </a:txBody>
                  <a:tcPr marL="78203" marR="78203" marT="39101" marB="39101"/>
                </a:tc>
              </a:tr>
              <a:tr h="317155">
                <a:tc>
                  <a:txBody>
                    <a:bodyPr/>
                    <a:lstStyle/>
                    <a:p>
                      <a:r>
                        <a:rPr lang="en-GB" sz="1500" dirty="0" err="1" smtClean="0"/>
                        <a:t>Eq.wid</a:t>
                      </a:r>
                      <a:r>
                        <a:rPr lang="en-GB" sz="1500" dirty="0" smtClean="0"/>
                        <a:t>. [eV]</a:t>
                      </a:r>
                      <a:endParaRPr lang="en-GB" sz="1500" dirty="0"/>
                    </a:p>
                  </a:txBody>
                  <a:tcPr marL="78203" marR="78203" marT="39101" marB="39101"/>
                </a:tc>
                <a:tc>
                  <a:txBody>
                    <a:bodyPr/>
                    <a:lstStyle/>
                    <a:p>
                      <a:r>
                        <a:rPr lang="en-GB" sz="1500" dirty="0" smtClean="0"/>
                        <a:t>-202.9</a:t>
                      </a:r>
                      <a:r>
                        <a:rPr lang="en-GB" sz="1500" baseline="30000" dirty="0" smtClean="0"/>
                        <a:t>+0.5</a:t>
                      </a:r>
                      <a:r>
                        <a:rPr lang="en-GB" sz="1500" baseline="-25000" dirty="0" smtClean="0"/>
                        <a:t>-0.3</a:t>
                      </a:r>
                      <a:endParaRPr lang="en-GB" sz="1500" dirty="0"/>
                    </a:p>
                  </a:txBody>
                  <a:tcPr marL="78203" marR="78203" marT="39101" marB="39101"/>
                </a:tc>
              </a:tr>
              <a:tr h="317155">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en-US" altLang="ja-JP" sz="1500" dirty="0" smtClean="0"/>
                        <a:t>χ</a:t>
                      </a:r>
                      <a:r>
                        <a:rPr lang="en-US" altLang="ja-JP" sz="1500" baseline="30000" dirty="0" smtClean="0"/>
                        <a:t>2</a:t>
                      </a:r>
                      <a:r>
                        <a:rPr lang="en-US" altLang="ja-JP" sz="1500" baseline="-25000" dirty="0" smtClean="0"/>
                        <a:t>r </a:t>
                      </a:r>
                      <a:r>
                        <a:rPr lang="en-US" altLang="ja-JP" sz="1500" baseline="0" dirty="0" smtClean="0"/>
                        <a:t>/</a:t>
                      </a:r>
                      <a:r>
                        <a:rPr lang="en-US" altLang="ja-JP" sz="1500" baseline="0" dirty="0" err="1" smtClean="0"/>
                        <a:t>dof</a:t>
                      </a:r>
                      <a:endParaRPr lang="en-GB" altLang="ja-JP" sz="1500" dirty="0" smtClean="0"/>
                    </a:p>
                  </a:txBody>
                  <a:tcPr marL="78203" marR="78203" marT="39101" marB="39101"/>
                </a:tc>
                <a:tc>
                  <a:txBody>
                    <a:bodyPr/>
                    <a:lstStyle/>
                    <a:p>
                      <a:r>
                        <a:rPr lang="en-GB" sz="1500" dirty="0" smtClean="0"/>
                        <a:t>1.06/234</a:t>
                      </a:r>
                      <a:endParaRPr lang="en-GB" sz="1500" dirty="0"/>
                    </a:p>
                  </a:txBody>
                  <a:tcPr marL="78203" marR="78203" marT="39101" marB="39101"/>
                </a:tc>
              </a:tr>
            </a:tbl>
          </a:graphicData>
        </a:graphic>
      </p:graphicFrame>
    </p:spTree>
    <p:extLst>
      <p:ext uri="{BB962C8B-B14F-4D97-AF65-F5344CB8AC3E}">
        <p14:creationId xmlns:p14="http://schemas.microsoft.com/office/powerpoint/2010/main" val="30092946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738800" y="315712"/>
            <a:ext cx="4090001" cy="6067398"/>
          </a:xfrm>
          <a:prstGeom prst="rect">
            <a:avLst/>
          </a:prstGeom>
        </p:spPr>
      </p:pic>
      <p:sp>
        <p:nvSpPr>
          <p:cNvPr id="6" name="テキスト ボックス 5"/>
          <p:cNvSpPr txBox="1"/>
          <p:nvPr/>
        </p:nvSpPr>
        <p:spPr>
          <a:xfrm>
            <a:off x="789474" y="465417"/>
            <a:ext cx="1281120" cy="460895"/>
          </a:xfrm>
          <a:prstGeom prst="rect">
            <a:avLst/>
          </a:prstGeom>
          <a:noFill/>
        </p:spPr>
        <p:txBody>
          <a:bodyPr wrap="none" rtlCol="0">
            <a:spAutoFit/>
          </a:bodyPr>
          <a:lstStyle/>
          <a:p>
            <a:r>
              <a:rPr lang="en-GB" sz="2395" dirty="0"/>
              <a:t>RBS1774</a:t>
            </a:r>
          </a:p>
        </p:txBody>
      </p:sp>
      <p:graphicFrame>
        <p:nvGraphicFramePr>
          <p:cNvPr id="8" name="表 7"/>
          <p:cNvGraphicFramePr>
            <a:graphicFrameLocks noGrp="1"/>
          </p:cNvGraphicFramePr>
          <p:nvPr>
            <p:extLst/>
          </p:nvPr>
        </p:nvGraphicFramePr>
        <p:xfrm>
          <a:off x="5896475" y="1328526"/>
          <a:ext cx="3214126" cy="4752980"/>
        </p:xfrm>
        <a:graphic>
          <a:graphicData uri="http://schemas.openxmlformats.org/drawingml/2006/table">
            <a:tbl>
              <a:tblPr firstRow="1" bandRow="1">
                <a:tableStyleId>{5C22544A-7EE6-4342-B048-85BDC9FD1C3A}</a:tableStyleId>
              </a:tblPr>
              <a:tblGrid>
                <a:gridCol w="1345070"/>
                <a:gridCol w="1869056"/>
              </a:tblGrid>
              <a:tr h="312810">
                <a:tc>
                  <a:txBody>
                    <a:bodyPr/>
                    <a:lstStyle/>
                    <a:p>
                      <a:r>
                        <a:rPr lang="en-GB" sz="1500" dirty="0" smtClean="0"/>
                        <a:t>Parameter</a:t>
                      </a:r>
                      <a:endParaRPr lang="en-GB" sz="1500" dirty="0"/>
                    </a:p>
                  </a:txBody>
                  <a:tcPr marL="78203" marR="78203" marT="39101" marB="39101"/>
                </a:tc>
                <a:tc>
                  <a:txBody>
                    <a:bodyPr/>
                    <a:lstStyle/>
                    <a:p>
                      <a:r>
                        <a:rPr lang="en-GB" sz="1500" dirty="0" smtClean="0"/>
                        <a:t>Value</a:t>
                      </a:r>
                      <a:endParaRPr lang="en-GB" sz="1500" dirty="0"/>
                    </a:p>
                  </a:txBody>
                  <a:tcPr marL="78203" marR="78203" marT="39101" marB="39101"/>
                </a:tc>
              </a:tr>
              <a:tr h="317155">
                <a:tc>
                  <a:txBody>
                    <a:bodyPr/>
                    <a:lstStyle/>
                    <a:p>
                      <a:r>
                        <a:rPr lang="en-GB" sz="1500" dirty="0" smtClean="0"/>
                        <a:t>N</a:t>
                      </a:r>
                      <a:r>
                        <a:rPr lang="en-GB" sz="1500" baseline="-25000" dirty="0" smtClean="0"/>
                        <a:t>H</a:t>
                      </a:r>
                      <a:r>
                        <a:rPr lang="en-GB" sz="1500" baseline="0" dirty="0" smtClean="0"/>
                        <a:t> [10</a:t>
                      </a:r>
                      <a:r>
                        <a:rPr lang="en-GB" sz="1500" baseline="30000" dirty="0" smtClean="0"/>
                        <a:t>20</a:t>
                      </a:r>
                      <a:r>
                        <a:rPr lang="en-GB" sz="1500" baseline="0" dirty="0" smtClean="0"/>
                        <a:t>cm</a:t>
                      </a:r>
                      <a:r>
                        <a:rPr lang="en-GB" sz="1500" baseline="30000" dirty="0" smtClean="0"/>
                        <a:t>-2</a:t>
                      </a:r>
                      <a:r>
                        <a:rPr lang="en-GB" sz="1500" baseline="0" dirty="0" smtClean="0"/>
                        <a:t>]</a:t>
                      </a:r>
                      <a:endParaRPr lang="en-GB" sz="1500" dirty="0" smtClean="0"/>
                    </a:p>
                  </a:txBody>
                  <a:tcPr marL="78203" marR="78203" marT="39101" marB="39101"/>
                </a:tc>
                <a:tc>
                  <a:txBody>
                    <a:bodyPr/>
                    <a:lstStyle/>
                    <a:p>
                      <a:r>
                        <a:rPr lang="en-GB" sz="1500" dirty="0" smtClean="0"/>
                        <a:t>8.18</a:t>
                      </a:r>
                      <a:r>
                        <a:rPr lang="en-GB" sz="1500" baseline="30000" dirty="0" smtClean="0"/>
                        <a:t>+0.20</a:t>
                      </a:r>
                      <a:r>
                        <a:rPr lang="en-GB" sz="1500" baseline="-25000" dirty="0" smtClean="0"/>
                        <a:t>-0.19</a:t>
                      </a:r>
                      <a:endParaRPr lang="en-GB" sz="1500" dirty="0"/>
                    </a:p>
                  </a:txBody>
                  <a:tcPr marL="78203" marR="78203" marT="39101" marB="39101"/>
                </a:tc>
              </a:tr>
              <a:tr h="317155">
                <a:tc>
                  <a:txBody>
                    <a:bodyPr/>
                    <a:lstStyle/>
                    <a:p>
                      <a:r>
                        <a:rPr lang="en-GB" sz="1500" dirty="0" err="1" smtClean="0"/>
                        <a:t>kTc</a:t>
                      </a:r>
                      <a:r>
                        <a:rPr lang="en-GB" sz="1500" dirty="0" smtClean="0"/>
                        <a:t> [eV]</a:t>
                      </a:r>
                    </a:p>
                  </a:txBody>
                  <a:tcPr marL="78203" marR="78203" marT="39101" marB="39101"/>
                </a:tc>
                <a:tc>
                  <a:txBody>
                    <a:bodyPr/>
                    <a:lstStyle/>
                    <a:p>
                      <a:r>
                        <a:rPr lang="en-GB" sz="1500" dirty="0" smtClean="0"/>
                        <a:t>58.8</a:t>
                      </a:r>
                      <a:r>
                        <a:rPr lang="en-GB" sz="1500" baseline="30000" dirty="0" smtClean="0"/>
                        <a:t>+0.6</a:t>
                      </a:r>
                      <a:r>
                        <a:rPr lang="en-GB" sz="1500" baseline="-25000" dirty="0" smtClean="0"/>
                        <a:t>-0.7</a:t>
                      </a:r>
                      <a:endParaRPr lang="en-GB" sz="1500" dirty="0"/>
                    </a:p>
                  </a:txBody>
                  <a:tcPr marL="78203" marR="78203" marT="39101" marB="39101"/>
                </a:tc>
              </a:tr>
              <a:tr h="317155">
                <a:tc>
                  <a:txBody>
                    <a:bodyPr/>
                    <a:lstStyle/>
                    <a:p>
                      <a:r>
                        <a:rPr lang="en-GB" sz="1500" dirty="0" err="1" smtClean="0"/>
                        <a:t>Norm.c</a:t>
                      </a:r>
                      <a:endParaRPr lang="en-GB" sz="1500" dirty="0"/>
                    </a:p>
                  </a:txBody>
                  <a:tcPr marL="78203" marR="78203" marT="39101" marB="39101"/>
                </a:tc>
                <a:tc>
                  <a:txBody>
                    <a:bodyPr/>
                    <a:lstStyle/>
                    <a:p>
                      <a:r>
                        <a:rPr lang="en-GB" sz="1500" dirty="0" smtClean="0"/>
                        <a:t>(3.24</a:t>
                      </a:r>
                      <a:r>
                        <a:rPr lang="en-GB" sz="1500" baseline="30000" dirty="0" smtClean="0"/>
                        <a:t>+0.27</a:t>
                      </a:r>
                      <a:r>
                        <a:rPr lang="en-GB" sz="1500" baseline="-25000" dirty="0" smtClean="0"/>
                        <a:t>-0.24</a:t>
                      </a:r>
                      <a:r>
                        <a:rPr lang="en-GB" sz="1500" baseline="0" dirty="0" smtClean="0"/>
                        <a:t>)x10</a:t>
                      </a:r>
                      <a:r>
                        <a:rPr lang="en-GB" sz="1500" baseline="30000" dirty="0" smtClean="0"/>
                        <a:t>5</a:t>
                      </a:r>
                      <a:endParaRPr lang="en-GB" sz="1500" dirty="0"/>
                    </a:p>
                  </a:txBody>
                  <a:tcPr marL="78203" marR="78203" marT="39101" marB="39101"/>
                </a:tc>
              </a:tr>
              <a:tr h="317155">
                <a:tc>
                  <a:txBody>
                    <a:bodyPr/>
                    <a:lstStyle/>
                    <a:p>
                      <a:r>
                        <a:rPr lang="en-GB" sz="1500" dirty="0" err="1" smtClean="0"/>
                        <a:t>kTh</a:t>
                      </a:r>
                      <a:r>
                        <a:rPr lang="en-GB" sz="1500" dirty="0" smtClean="0"/>
                        <a:t> [eV]</a:t>
                      </a:r>
                    </a:p>
                  </a:txBody>
                  <a:tcPr marL="78203" marR="78203" marT="39101" marB="39101"/>
                </a:tc>
                <a:tc>
                  <a:txBody>
                    <a:bodyPr/>
                    <a:lstStyle/>
                    <a:p>
                      <a:r>
                        <a:rPr lang="en-GB" sz="1500" dirty="0" smtClean="0"/>
                        <a:t>120.1</a:t>
                      </a:r>
                      <a:r>
                        <a:rPr lang="en-GB" sz="1500" baseline="30000" dirty="0" smtClean="0"/>
                        <a:t>+1.0</a:t>
                      </a:r>
                      <a:r>
                        <a:rPr lang="en-GB" sz="1500" baseline="-25000" dirty="0" smtClean="0"/>
                        <a:t>-1.0</a:t>
                      </a:r>
                      <a:endParaRPr lang="en-GB" sz="1500" dirty="0"/>
                    </a:p>
                  </a:txBody>
                  <a:tcPr marL="78203" marR="78203" marT="39101" marB="39101"/>
                </a:tc>
              </a:tr>
              <a:tr h="317155">
                <a:tc>
                  <a:txBody>
                    <a:bodyPr/>
                    <a:lstStyle/>
                    <a:p>
                      <a:r>
                        <a:rPr lang="en-GB" sz="1500" dirty="0" err="1" smtClean="0"/>
                        <a:t>Norm.h</a:t>
                      </a:r>
                      <a:endParaRPr lang="en-GB" sz="1500" dirty="0"/>
                    </a:p>
                  </a:txBody>
                  <a:tcPr marL="78203" marR="78203" marT="39101" marB="39101"/>
                </a:tc>
                <a:tc>
                  <a:txBody>
                    <a:bodyPr/>
                    <a:lstStyle/>
                    <a:p>
                      <a:r>
                        <a:rPr lang="en-GB" sz="1500" dirty="0" smtClean="0"/>
                        <a:t>(1.44</a:t>
                      </a:r>
                      <a:r>
                        <a:rPr lang="en-GB" sz="1500" baseline="30000" dirty="0" smtClean="0"/>
                        <a:t>+0.18</a:t>
                      </a:r>
                      <a:r>
                        <a:rPr lang="en-GB" sz="1500" baseline="-25000" dirty="0" smtClean="0"/>
                        <a:t>-0.16</a:t>
                      </a:r>
                      <a:r>
                        <a:rPr lang="en-GB" sz="1500" baseline="0" dirty="0" smtClean="0"/>
                        <a:t>)x10</a:t>
                      </a:r>
                      <a:r>
                        <a:rPr lang="en-GB" sz="1500" baseline="30000" dirty="0" smtClean="0"/>
                        <a:t>3</a:t>
                      </a:r>
                      <a:endParaRPr lang="en-GB" sz="1500" dirty="0"/>
                    </a:p>
                  </a:txBody>
                  <a:tcPr marL="78203" marR="78203" marT="39101" marB="39101"/>
                </a:tc>
              </a:tr>
              <a:tr h="317155">
                <a:tc>
                  <a:txBody>
                    <a:bodyPr/>
                    <a:lstStyle/>
                    <a:p>
                      <a:r>
                        <a:rPr lang="en-GB" sz="1500" dirty="0" smtClean="0"/>
                        <a:t>Line E1 [eV]</a:t>
                      </a:r>
                      <a:endParaRPr lang="en-GB" sz="1500" dirty="0"/>
                    </a:p>
                  </a:txBody>
                  <a:tcPr marL="78203" marR="78203" marT="39101" marB="39101"/>
                </a:tc>
                <a:tc>
                  <a:txBody>
                    <a:bodyPr/>
                    <a:lstStyle/>
                    <a:p>
                      <a:r>
                        <a:rPr lang="en-GB" sz="1500" dirty="0" smtClean="0"/>
                        <a:t>1199</a:t>
                      </a:r>
                      <a:r>
                        <a:rPr lang="en-GB" sz="1500" baseline="30000" dirty="0" smtClean="0"/>
                        <a:t>+0.04</a:t>
                      </a:r>
                      <a:r>
                        <a:rPr lang="en-GB" sz="1500" baseline="-25000" dirty="0" smtClean="0"/>
                        <a:t>-0.05</a:t>
                      </a:r>
                      <a:endParaRPr lang="en-GB" sz="1500" dirty="0"/>
                    </a:p>
                  </a:txBody>
                  <a:tcPr marL="78203" marR="78203" marT="39101" marB="39101"/>
                </a:tc>
              </a:tr>
              <a:tr h="317155">
                <a:tc>
                  <a:txBody>
                    <a:bodyPr/>
                    <a:lstStyle/>
                    <a:p>
                      <a:r>
                        <a:rPr lang="en-GB" sz="1500" dirty="0" smtClean="0"/>
                        <a:t>Sigma1 [eV]</a:t>
                      </a:r>
                      <a:endParaRPr lang="en-GB" sz="1500" dirty="0"/>
                    </a:p>
                  </a:txBody>
                  <a:tcPr marL="78203" marR="78203" marT="39101" marB="39101"/>
                </a:tc>
                <a:tc>
                  <a:txBody>
                    <a:bodyPr/>
                    <a:lstStyle/>
                    <a:p>
                      <a:r>
                        <a:rPr lang="en-GB" sz="1500" dirty="0" smtClean="0"/>
                        <a:t>171.3</a:t>
                      </a:r>
                      <a:r>
                        <a:rPr lang="en-GB" sz="1500" baseline="30000" dirty="0" smtClean="0"/>
                        <a:t>+32.9</a:t>
                      </a:r>
                      <a:r>
                        <a:rPr lang="en-GB" sz="1500" baseline="-25000" dirty="0" smtClean="0"/>
                        <a:t>-50.2</a:t>
                      </a:r>
                      <a:endParaRPr lang="en-GB" sz="1500" dirty="0"/>
                    </a:p>
                  </a:txBody>
                  <a:tcPr marL="78203" marR="78203" marT="39101" marB="39101"/>
                </a:tc>
              </a:tr>
              <a:tr h="317155">
                <a:tc>
                  <a:txBody>
                    <a:bodyPr/>
                    <a:lstStyle/>
                    <a:p>
                      <a:r>
                        <a:rPr lang="en-GB" sz="1500" dirty="0" smtClean="0"/>
                        <a:t>Norm.1</a:t>
                      </a:r>
                      <a:endParaRPr lang="en-GB" sz="1500" dirty="0"/>
                    </a:p>
                  </a:txBody>
                  <a:tcPr marL="78203" marR="78203" marT="39101" marB="39101"/>
                </a:tc>
                <a:tc>
                  <a:txBody>
                    <a:bodyPr/>
                    <a:lstStyle/>
                    <a:p>
                      <a:r>
                        <a:rPr lang="en-GB" sz="1500" dirty="0" smtClean="0"/>
                        <a:t>(-1.10</a:t>
                      </a:r>
                      <a:r>
                        <a:rPr lang="en-GB" sz="1500" baseline="30000" dirty="0" smtClean="0"/>
                        <a:t>+0.20</a:t>
                      </a:r>
                      <a:r>
                        <a:rPr lang="en-GB" sz="1500" baseline="-25000" dirty="0" smtClean="0"/>
                        <a:t>-0.26</a:t>
                      </a:r>
                      <a:r>
                        <a:rPr lang="en-GB" sz="1500" baseline="0" dirty="0" smtClean="0"/>
                        <a:t>)x10</a:t>
                      </a:r>
                      <a:r>
                        <a:rPr lang="en-GB" sz="1500" baseline="30000" dirty="0" smtClean="0"/>
                        <a:t>-5</a:t>
                      </a:r>
                      <a:endParaRPr lang="en-GB" sz="1500" dirty="0"/>
                    </a:p>
                  </a:txBody>
                  <a:tcPr marL="78203" marR="78203" marT="39101" marB="39101"/>
                </a:tc>
              </a:tr>
              <a:tr h="317155">
                <a:tc>
                  <a:txBody>
                    <a:bodyPr/>
                    <a:lstStyle/>
                    <a:p>
                      <a:r>
                        <a:rPr lang="en-GB" sz="1500" dirty="0" smtClean="0"/>
                        <a:t>Eq.wid.1 [eV]</a:t>
                      </a:r>
                      <a:endParaRPr lang="en-GB" sz="1500" dirty="0"/>
                    </a:p>
                  </a:txBody>
                  <a:tcPr marL="78203" marR="78203" marT="39101" marB="39101"/>
                </a:tc>
                <a:tc>
                  <a:txBody>
                    <a:bodyPr/>
                    <a:lstStyle/>
                    <a:p>
                      <a:r>
                        <a:rPr lang="en-GB" sz="1500" dirty="0" smtClean="0"/>
                        <a:t>-121.7</a:t>
                      </a:r>
                      <a:r>
                        <a:rPr lang="en-GB" sz="1500" baseline="30000" dirty="0" smtClean="0"/>
                        <a:t>+17.6</a:t>
                      </a:r>
                      <a:r>
                        <a:rPr lang="en-GB" sz="1500" baseline="-25000" dirty="0" smtClean="0"/>
                        <a:t>-15.5</a:t>
                      </a:r>
                      <a:endParaRPr lang="en-GB" sz="1500" dirty="0"/>
                    </a:p>
                  </a:txBody>
                  <a:tcPr marL="78203" marR="78203" marT="39101" marB="39101"/>
                </a:tc>
              </a:tr>
              <a:tr h="317155">
                <a:tc>
                  <a:txBody>
                    <a:bodyPr/>
                    <a:lstStyle/>
                    <a:p>
                      <a:r>
                        <a:rPr lang="en-GB" sz="1500" dirty="0" smtClean="0"/>
                        <a:t>Line E2 [eV]</a:t>
                      </a:r>
                      <a:endParaRPr lang="en-GB" sz="1500" dirty="0"/>
                    </a:p>
                  </a:txBody>
                  <a:tcPr marL="78203" marR="78203" marT="39101" marB="39101"/>
                </a:tc>
                <a:tc>
                  <a:txBody>
                    <a:bodyPr/>
                    <a:lstStyle/>
                    <a:p>
                      <a:r>
                        <a:rPr lang="en-GB" sz="1500" dirty="0" smtClean="0"/>
                        <a:t>301.7</a:t>
                      </a:r>
                      <a:r>
                        <a:rPr lang="en-GB" sz="1500" baseline="30000" dirty="0" smtClean="0"/>
                        <a:t>+7.3</a:t>
                      </a:r>
                      <a:r>
                        <a:rPr lang="en-GB" sz="1500" baseline="-25000" dirty="0" smtClean="0"/>
                        <a:t>-7.9</a:t>
                      </a:r>
                      <a:endParaRPr lang="en-GB" sz="1500" dirty="0"/>
                    </a:p>
                  </a:txBody>
                  <a:tcPr marL="78203" marR="78203" marT="39101" marB="39101"/>
                </a:tc>
              </a:tr>
              <a:tr h="317155">
                <a:tc>
                  <a:txBody>
                    <a:bodyPr/>
                    <a:lstStyle/>
                    <a:p>
                      <a:r>
                        <a:rPr lang="en-GB" sz="1500" dirty="0" smtClean="0"/>
                        <a:t>Sigma2 [eV]</a:t>
                      </a:r>
                      <a:endParaRPr lang="en-GB" sz="1500" dirty="0"/>
                    </a:p>
                  </a:txBody>
                  <a:tcPr marL="78203" marR="78203" marT="39101" marB="39101"/>
                </a:tc>
                <a:tc>
                  <a:txBody>
                    <a:bodyPr/>
                    <a:lstStyle/>
                    <a:p>
                      <a:r>
                        <a:rPr lang="en-GB" sz="1500" dirty="0" smtClean="0"/>
                        <a:t>99.4</a:t>
                      </a:r>
                      <a:r>
                        <a:rPr lang="en-GB" sz="1500" baseline="30000" dirty="0" smtClean="0"/>
                        <a:t>+3.1</a:t>
                      </a:r>
                      <a:r>
                        <a:rPr lang="en-GB" sz="1500" baseline="-25000" dirty="0" smtClean="0"/>
                        <a:t>-2.9</a:t>
                      </a:r>
                      <a:endParaRPr lang="en-GB" sz="1500" dirty="0"/>
                    </a:p>
                  </a:txBody>
                  <a:tcPr marL="78203" marR="78203" marT="39101" marB="39101"/>
                </a:tc>
              </a:tr>
              <a:tr h="317155">
                <a:tc>
                  <a:txBody>
                    <a:bodyPr/>
                    <a:lstStyle/>
                    <a:p>
                      <a:r>
                        <a:rPr lang="en-GB" sz="1500" dirty="0" smtClean="0"/>
                        <a:t>Norm.2</a:t>
                      </a:r>
                      <a:endParaRPr lang="en-GB" sz="1500" dirty="0"/>
                    </a:p>
                  </a:txBody>
                  <a:tcPr marL="78203" marR="78203" marT="39101" marB="39101"/>
                </a:tc>
                <a:tc>
                  <a:txBody>
                    <a:bodyPr/>
                    <a:lstStyle/>
                    <a:p>
                      <a:r>
                        <a:rPr lang="en-GB" sz="1500" dirty="0" smtClean="0"/>
                        <a:t>(-1.62</a:t>
                      </a:r>
                      <a:r>
                        <a:rPr lang="en-GB" sz="1500" baseline="30000" dirty="0" smtClean="0"/>
                        <a:t>+0.10</a:t>
                      </a:r>
                      <a:r>
                        <a:rPr lang="en-GB" sz="1500" baseline="-25000" dirty="0" smtClean="0"/>
                        <a:t>-0.12</a:t>
                      </a:r>
                      <a:r>
                        <a:rPr lang="en-GB" sz="1500" baseline="0" dirty="0" smtClean="0"/>
                        <a:t>)x10</a:t>
                      </a:r>
                      <a:r>
                        <a:rPr lang="en-GB" sz="1500" baseline="30000" dirty="0" smtClean="0"/>
                        <a:t>-2</a:t>
                      </a:r>
                      <a:endParaRPr lang="en-GB" sz="1500" dirty="0"/>
                    </a:p>
                  </a:txBody>
                  <a:tcPr marL="78203" marR="78203" marT="39101" marB="39101"/>
                </a:tc>
              </a:tr>
              <a:tr h="317155">
                <a:tc>
                  <a:txBody>
                    <a:bodyPr/>
                    <a:lstStyle/>
                    <a:p>
                      <a:r>
                        <a:rPr lang="en-GB" sz="1500" dirty="0" smtClean="0"/>
                        <a:t>Eq.wid.2 [eV]</a:t>
                      </a:r>
                      <a:endParaRPr lang="en-GB" sz="1500" dirty="0"/>
                    </a:p>
                  </a:txBody>
                  <a:tcPr marL="78203" marR="78203" marT="39101" marB="39101"/>
                </a:tc>
                <a:tc>
                  <a:txBody>
                    <a:bodyPr/>
                    <a:lstStyle/>
                    <a:p>
                      <a:r>
                        <a:rPr lang="en-GB" sz="1500" dirty="0" smtClean="0"/>
                        <a:t>-101.7</a:t>
                      </a:r>
                      <a:r>
                        <a:rPr lang="en-GB" sz="1500" baseline="30000" dirty="0" smtClean="0"/>
                        <a:t>+0.7</a:t>
                      </a:r>
                      <a:r>
                        <a:rPr lang="en-GB" sz="1500" baseline="-25000" dirty="0" smtClean="0"/>
                        <a:t>-1.0</a:t>
                      </a:r>
                      <a:endParaRPr lang="en-GB" sz="1500" dirty="0"/>
                    </a:p>
                  </a:txBody>
                  <a:tcPr marL="78203" marR="78203" marT="39101" marB="39101"/>
                </a:tc>
              </a:tr>
              <a:tr h="317155">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en-US" altLang="ja-JP" sz="1500" dirty="0" smtClean="0"/>
                        <a:t>χ</a:t>
                      </a:r>
                      <a:r>
                        <a:rPr lang="en-US" altLang="ja-JP" sz="1500" baseline="30000" dirty="0" smtClean="0"/>
                        <a:t>2</a:t>
                      </a:r>
                      <a:r>
                        <a:rPr lang="en-US" altLang="ja-JP" sz="1500" baseline="-25000" dirty="0" smtClean="0"/>
                        <a:t>r </a:t>
                      </a:r>
                      <a:r>
                        <a:rPr lang="en-US" altLang="ja-JP" sz="1500" baseline="0" dirty="0" smtClean="0"/>
                        <a:t>/</a:t>
                      </a:r>
                      <a:r>
                        <a:rPr lang="en-US" altLang="ja-JP" sz="1500" baseline="0" dirty="0" err="1" smtClean="0"/>
                        <a:t>dof</a:t>
                      </a:r>
                      <a:endParaRPr lang="en-GB" altLang="ja-JP" sz="1500" dirty="0" smtClean="0"/>
                    </a:p>
                  </a:txBody>
                  <a:tcPr marL="78203" marR="78203" marT="39101" marB="39101"/>
                </a:tc>
                <a:tc>
                  <a:txBody>
                    <a:bodyPr/>
                    <a:lstStyle/>
                    <a:p>
                      <a:r>
                        <a:rPr lang="en-GB" sz="1500" dirty="0" smtClean="0"/>
                        <a:t>0.96/215</a:t>
                      </a:r>
                      <a:endParaRPr lang="en-GB" sz="1500" dirty="0"/>
                    </a:p>
                  </a:txBody>
                  <a:tcPr marL="78203" marR="78203" marT="39101" marB="39101"/>
                </a:tc>
              </a:tr>
            </a:tbl>
          </a:graphicData>
        </a:graphic>
      </p:graphicFrame>
    </p:spTree>
    <p:extLst>
      <p:ext uri="{BB962C8B-B14F-4D97-AF65-F5344CB8AC3E}">
        <p14:creationId xmlns:p14="http://schemas.microsoft.com/office/powerpoint/2010/main" val="35116214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738800" y="315712"/>
            <a:ext cx="4090001" cy="6067398"/>
          </a:xfrm>
          <a:prstGeom prst="rect">
            <a:avLst/>
          </a:prstGeom>
        </p:spPr>
      </p:pic>
      <p:sp>
        <p:nvSpPr>
          <p:cNvPr id="6" name="テキスト ボックス 5"/>
          <p:cNvSpPr txBox="1"/>
          <p:nvPr/>
        </p:nvSpPr>
        <p:spPr>
          <a:xfrm>
            <a:off x="789474" y="465417"/>
            <a:ext cx="904415" cy="460895"/>
          </a:xfrm>
          <a:prstGeom prst="rect">
            <a:avLst/>
          </a:prstGeom>
          <a:noFill/>
        </p:spPr>
        <p:txBody>
          <a:bodyPr wrap="none" rtlCol="0">
            <a:spAutoFit/>
          </a:bodyPr>
          <a:lstStyle/>
          <a:p>
            <a:r>
              <a:rPr lang="en-GB" sz="2395" dirty="0"/>
              <a:t>J1856</a:t>
            </a:r>
          </a:p>
        </p:txBody>
      </p:sp>
      <p:graphicFrame>
        <p:nvGraphicFramePr>
          <p:cNvPr id="8" name="表 7"/>
          <p:cNvGraphicFramePr>
            <a:graphicFrameLocks noGrp="1"/>
          </p:cNvGraphicFramePr>
          <p:nvPr>
            <p:extLst/>
          </p:nvPr>
        </p:nvGraphicFramePr>
        <p:xfrm>
          <a:off x="5896475" y="1328526"/>
          <a:ext cx="3214126" cy="2850050"/>
        </p:xfrm>
        <a:graphic>
          <a:graphicData uri="http://schemas.openxmlformats.org/drawingml/2006/table">
            <a:tbl>
              <a:tblPr firstRow="1" bandRow="1">
                <a:tableStyleId>{5C22544A-7EE6-4342-B048-85BDC9FD1C3A}</a:tableStyleId>
              </a:tblPr>
              <a:tblGrid>
                <a:gridCol w="1345070"/>
                <a:gridCol w="1869056"/>
              </a:tblGrid>
              <a:tr h="312810">
                <a:tc>
                  <a:txBody>
                    <a:bodyPr/>
                    <a:lstStyle/>
                    <a:p>
                      <a:r>
                        <a:rPr lang="en-GB" sz="1500" dirty="0" smtClean="0"/>
                        <a:t>Parameter</a:t>
                      </a:r>
                      <a:endParaRPr lang="en-GB" sz="1500" dirty="0"/>
                    </a:p>
                  </a:txBody>
                  <a:tcPr marL="78203" marR="78203" marT="39101" marB="39101"/>
                </a:tc>
                <a:tc>
                  <a:txBody>
                    <a:bodyPr/>
                    <a:lstStyle/>
                    <a:p>
                      <a:r>
                        <a:rPr lang="en-GB" sz="1500" dirty="0" smtClean="0"/>
                        <a:t>Value</a:t>
                      </a:r>
                      <a:endParaRPr lang="en-GB" sz="1500" dirty="0"/>
                    </a:p>
                  </a:txBody>
                  <a:tcPr marL="78203" marR="78203" marT="39101" marB="39101"/>
                </a:tc>
              </a:tr>
              <a:tr h="317155">
                <a:tc>
                  <a:txBody>
                    <a:bodyPr/>
                    <a:lstStyle/>
                    <a:p>
                      <a:r>
                        <a:rPr lang="en-GB" sz="1500" dirty="0" smtClean="0"/>
                        <a:t>N</a:t>
                      </a:r>
                      <a:r>
                        <a:rPr lang="en-GB" sz="1500" baseline="-25000" dirty="0" smtClean="0"/>
                        <a:t>H</a:t>
                      </a:r>
                      <a:r>
                        <a:rPr lang="en-GB" sz="1500" baseline="0" dirty="0" smtClean="0"/>
                        <a:t> [10</a:t>
                      </a:r>
                      <a:r>
                        <a:rPr lang="en-GB" sz="1500" baseline="30000" dirty="0" smtClean="0"/>
                        <a:t>20</a:t>
                      </a:r>
                      <a:r>
                        <a:rPr lang="en-GB" sz="1500" baseline="0" dirty="0" smtClean="0"/>
                        <a:t>cm</a:t>
                      </a:r>
                      <a:r>
                        <a:rPr lang="en-GB" sz="1500" baseline="30000" dirty="0" smtClean="0"/>
                        <a:t>-2</a:t>
                      </a:r>
                      <a:r>
                        <a:rPr lang="en-GB" sz="1500" baseline="0" dirty="0" smtClean="0"/>
                        <a:t>]</a:t>
                      </a:r>
                      <a:endParaRPr lang="en-GB" sz="1500" dirty="0" smtClean="0"/>
                    </a:p>
                  </a:txBody>
                  <a:tcPr marL="78203" marR="78203" marT="39101" marB="39101"/>
                </a:tc>
                <a:tc>
                  <a:txBody>
                    <a:bodyPr/>
                    <a:lstStyle/>
                    <a:p>
                      <a:r>
                        <a:rPr lang="en-GB" sz="1500" dirty="0" smtClean="0"/>
                        <a:t>0.97</a:t>
                      </a:r>
                      <a:r>
                        <a:rPr lang="en-GB" sz="1500" baseline="30000" dirty="0" smtClean="0"/>
                        <a:t>+0.02</a:t>
                      </a:r>
                      <a:r>
                        <a:rPr lang="en-GB" sz="1500" baseline="-25000" dirty="0" smtClean="0"/>
                        <a:t>-0.02</a:t>
                      </a:r>
                      <a:endParaRPr lang="en-GB" sz="1500" dirty="0"/>
                    </a:p>
                  </a:txBody>
                  <a:tcPr marL="78203" marR="78203" marT="39101" marB="39101"/>
                </a:tc>
              </a:tr>
              <a:tr h="317155">
                <a:tc>
                  <a:txBody>
                    <a:bodyPr/>
                    <a:lstStyle/>
                    <a:p>
                      <a:r>
                        <a:rPr lang="en-GB" sz="1500" dirty="0" err="1" smtClean="0"/>
                        <a:t>kTc</a:t>
                      </a:r>
                      <a:r>
                        <a:rPr lang="en-GB" sz="1500" dirty="0" smtClean="0"/>
                        <a:t> [eV]</a:t>
                      </a:r>
                    </a:p>
                  </a:txBody>
                  <a:tcPr marL="78203" marR="78203" marT="39101" marB="39101"/>
                </a:tc>
                <a:tc>
                  <a:txBody>
                    <a:bodyPr/>
                    <a:lstStyle/>
                    <a:p>
                      <a:r>
                        <a:rPr lang="en-GB" sz="1500" dirty="0" smtClean="0"/>
                        <a:t>62.2</a:t>
                      </a:r>
                      <a:r>
                        <a:rPr lang="en-GB" sz="1500" baseline="30000" dirty="0" smtClean="0"/>
                        <a:t>+0.16</a:t>
                      </a:r>
                      <a:r>
                        <a:rPr lang="en-GB" sz="1500" baseline="-25000" dirty="0" smtClean="0"/>
                        <a:t>-0.19</a:t>
                      </a:r>
                      <a:endParaRPr lang="en-GB" sz="1500" dirty="0"/>
                    </a:p>
                  </a:txBody>
                  <a:tcPr marL="78203" marR="78203" marT="39101" marB="39101"/>
                </a:tc>
              </a:tr>
              <a:tr h="317155">
                <a:tc>
                  <a:txBody>
                    <a:bodyPr/>
                    <a:lstStyle/>
                    <a:p>
                      <a:r>
                        <a:rPr lang="en-GB" sz="1500" dirty="0" err="1" smtClean="0"/>
                        <a:t>Norm.c</a:t>
                      </a:r>
                      <a:endParaRPr lang="en-GB" sz="1500" dirty="0"/>
                    </a:p>
                  </a:txBody>
                  <a:tcPr marL="78203" marR="78203" marT="39101" marB="39101"/>
                </a:tc>
                <a:tc>
                  <a:txBody>
                    <a:bodyPr/>
                    <a:lstStyle/>
                    <a:p>
                      <a:r>
                        <a:rPr lang="en-GB" sz="1500" dirty="0" smtClean="0"/>
                        <a:t>(1.60</a:t>
                      </a:r>
                      <a:r>
                        <a:rPr lang="en-GB" sz="1500" baseline="30000" dirty="0" smtClean="0"/>
                        <a:t>+0.03</a:t>
                      </a:r>
                      <a:r>
                        <a:rPr lang="en-GB" sz="1500" baseline="-25000" dirty="0" smtClean="0"/>
                        <a:t>-0.03</a:t>
                      </a:r>
                      <a:r>
                        <a:rPr lang="en-GB" sz="1500" baseline="0" dirty="0" smtClean="0"/>
                        <a:t>)x10</a:t>
                      </a:r>
                      <a:r>
                        <a:rPr lang="en-GB" sz="1500" baseline="30000" dirty="0" smtClean="0"/>
                        <a:t>5</a:t>
                      </a:r>
                      <a:endParaRPr lang="en-GB" sz="1500" dirty="0"/>
                    </a:p>
                  </a:txBody>
                  <a:tcPr marL="78203" marR="78203" marT="39101" marB="39101"/>
                </a:tc>
              </a:tr>
              <a:tr h="317155">
                <a:tc>
                  <a:txBody>
                    <a:bodyPr/>
                    <a:lstStyle/>
                    <a:p>
                      <a:r>
                        <a:rPr lang="en-GB" sz="1500" dirty="0" err="1" smtClean="0"/>
                        <a:t>kTh</a:t>
                      </a:r>
                      <a:r>
                        <a:rPr lang="en-GB" sz="1500" dirty="0" smtClean="0"/>
                        <a:t> [eV]</a:t>
                      </a:r>
                    </a:p>
                  </a:txBody>
                  <a:tcPr marL="78203" marR="78203" marT="39101" marB="39101"/>
                </a:tc>
                <a:tc>
                  <a:txBody>
                    <a:bodyPr/>
                    <a:lstStyle/>
                    <a:p>
                      <a:r>
                        <a:rPr lang="en-GB" sz="1500" dirty="0" smtClean="0"/>
                        <a:t>110.1</a:t>
                      </a:r>
                      <a:r>
                        <a:rPr lang="en-GB" sz="1500" baseline="30000" dirty="0" smtClean="0"/>
                        <a:t>+0.1</a:t>
                      </a:r>
                      <a:r>
                        <a:rPr lang="en-GB" sz="1500" baseline="-25000" dirty="0" smtClean="0"/>
                        <a:t>-0.1</a:t>
                      </a:r>
                      <a:endParaRPr lang="en-GB" sz="1500" dirty="0"/>
                    </a:p>
                  </a:txBody>
                  <a:tcPr marL="78203" marR="78203" marT="39101" marB="39101"/>
                </a:tc>
              </a:tr>
              <a:tr h="317155">
                <a:tc>
                  <a:txBody>
                    <a:bodyPr/>
                    <a:lstStyle/>
                    <a:p>
                      <a:r>
                        <a:rPr lang="en-GB" sz="1500" dirty="0" err="1" smtClean="0"/>
                        <a:t>Norm.h</a:t>
                      </a:r>
                      <a:endParaRPr lang="en-GB" sz="1500" dirty="0"/>
                    </a:p>
                  </a:txBody>
                  <a:tcPr marL="78203" marR="78203" marT="39101" marB="39101"/>
                </a:tc>
                <a:tc>
                  <a:txBody>
                    <a:bodyPr/>
                    <a:lstStyle/>
                    <a:p>
                      <a:r>
                        <a:rPr lang="en-GB" sz="1500" dirty="0" smtClean="0"/>
                        <a:t>(5.57</a:t>
                      </a:r>
                      <a:r>
                        <a:rPr lang="en-GB" sz="1500" baseline="30000" dirty="0" smtClean="0"/>
                        <a:t>+7.64</a:t>
                      </a:r>
                      <a:r>
                        <a:rPr lang="en-GB" sz="1500" baseline="-25000" dirty="0" smtClean="0"/>
                        <a:t>-3.19</a:t>
                      </a:r>
                      <a:r>
                        <a:rPr lang="en-GB" sz="1500" baseline="0" dirty="0" smtClean="0"/>
                        <a:t>)x10</a:t>
                      </a:r>
                      <a:r>
                        <a:rPr lang="en-GB" sz="1500" baseline="30000" dirty="0" smtClean="0"/>
                        <a:t>1</a:t>
                      </a:r>
                      <a:endParaRPr lang="en-GB" sz="1500" dirty="0"/>
                    </a:p>
                  </a:txBody>
                  <a:tcPr marL="78203" marR="78203" marT="39101" marB="39101"/>
                </a:tc>
              </a:tr>
              <a:tr h="317155">
                <a:tc>
                  <a:txBody>
                    <a:bodyPr/>
                    <a:lstStyle/>
                    <a:p>
                      <a:pPr algn="l"/>
                      <a:r>
                        <a:rPr lang="en-GB" sz="1500" dirty="0" err="1" smtClean="0"/>
                        <a:t>kT</a:t>
                      </a:r>
                      <a:r>
                        <a:rPr lang="en-GB" sz="1500" baseline="-25000" dirty="0" err="1" smtClean="0"/>
                        <a:t>opt</a:t>
                      </a:r>
                      <a:r>
                        <a:rPr lang="en-GB" sz="1500" baseline="0" dirty="0" smtClean="0"/>
                        <a:t> [eV]</a:t>
                      </a:r>
                      <a:endParaRPr lang="en-GB" sz="1500" dirty="0"/>
                    </a:p>
                  </a:txBody>
                  <a:tcPr marL="78203" marR="78203" marT="39101" marB="39101"/>
                </a:tc>
                <a:tc>
                  <a:txBody>
                    <a:bodyPr/>
                    <a:lstStyle/>
                    <a:p>
                      <a:r>
                        <a:rPr lang="en-GB" sz="1500" dirty="0" smtClean="0"/>
                        <a:t>32.3 (fixed)</a:t>
                      </a:r>
                      <a:endParaRPr lang="en-GB" sz="1500" dirty="0"/>
                    </a:p>
                  </a:txBody>
                  <a:tcPr marL="78203" marR="78203" marT="39101" marB="39101"/>
                </a:tc>
              </a:tr>
              <a:tr h="317155">
                <a:tc>
                  <a:txBody>
                    <a:bodyPr/>
                    <a:lstStyle/>
                    <a:p>
                      <a:pPr algn="l"/>
                      <a:r>
                        <a:rPr lang="en-GB" sz="1500" dirty="0" err="1" smtClean="0"/>
                        <a:t>Norm</a:t>
                      </a:r>
                      <a:r>
                        <a:rPr lang="en-GB" sz="1500" baseline="-25000" dirty="0" err="1" smtClean="0"/>
                        <a:t>opt</a:t>
                      </a:r>
                      <a:endParaRPr lang="en-GB" sz="1500" dirty="0"/>
                    </a:p>
                  </a:txBody>
                  <a:tcPr marL="78203" marR="78203" marT="39101" marB="39101"/>
                </a:tc>
                <a:tc>
                  <a:txBody>
                    <a:bodyPr/>
                    <a:lstStyle/>
                    <a:p>
                      <a:r>
                        <a:rPr lang="en-GB" sz="1500" dirty="0" smtClean="0"/>
                        <a:t>1.88 x10</a:t>
                      </a:r>
                      <a:r>
                        <a:rPr lang="en-GB" sz="1500" baseline="30000" dirty="0" smtClean="0"/>
                        <a:t>6 </a:t>
                      </a:r>
                      <a:r>
                        <a:rPr lang="en-GB" sz="1500" baseline="0" dirty="0" smtClean="0"/>
                        <a:t>(fixed)</a:t>
                      </a:r>
                      <a:endParaRPr lang="en-GB" sz="1500" dirty="0"/>
                    </a:p>
                  </a:txBody>
                  <a:tcPr marL="78203" marR="78203" marT="39101" marB="39101"/>
                </a:tc>
              </a:tr>
              <a:tr h="317155">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en-US" altLang="ja-JP" sz="1500" dirty="0" smtClean="0"/>
                        <a:t>χ</a:t>
                      </a:r>
                      <a:r>
                        <a:rPr lang="en-US" altLang="ja-JP" sz="1500" baseline="30000" dirty="0" smtClean="0"/>
                        <a:t>2</a:t>
                      </a:r>
                      <a:r>
                        <a:rPr lang="en-US" altLang="ja-JP" sz="1500" baseline="-25000" dirty="0" smtClean="0"/>
                        <a:t>r </a:t>
                      </a:r>
                      <a:r>
                        <a:rPr lang="en-US" altLang="ja-JP" sz="1500" baseline="0" dirty="0" smtClean="0"/>
                        <a:t>/</a:t>
                      </a:r>
                      <a:r>
                        <a:rPr lang="en-US" altLang="ja-JP" sz="1500" baseline="0" dirty="0" err="1" smtClean="0"/>
                        <a:t>dof</a:t>
                      </a:r>
                      <a:endParaRPr lang="en-GB" altLang="ja-JP" sz="1500" dirty="0" smtClean="0"/>
                    </a:p>
                  </a:txBody>
                  <a:tcPr marL="78203" marR="78203" marT="39101" marB="39101"/>
                </a:tc>
                <a:tc>
                  <a:txBody>
                    <a:bodyPr/>
                    <a:lstStyle/>
                    <a:p>
                      <a:r>
                        <a:rPr lang="en-GB" sz="1500" dirty="0" smtClean="0"/>
                        <a:t>1.91/212</a:t>
                      </a:r>
                      <a:endParaRPr lang="en-GB" sz="1500" dirty="0"/>
                    </a:p>
                  </a:txBody>
                  <a:tcPr marL="78203" marR="78203" marT="39101" marB="39101"/>
                </a:tc>
              </a:tr>
            </a:tbl>
          </a:graphicData>
        </a:graphic>
      </p:graphicFrame>
    </p:spTree>
    <p:extLst>
      <p:ext uri="{BB962C8B-B14F-4D97-AF65-F5344CB8AC3E}">
        <p14:creationId xmlns:p14="http://schemas.microsoft.com/office/powerpoint/2010/main" val="11210211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図 3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4577191" y="1064530"/>
            <a:ext cx="3708921" cy="5216723"/>
          </a:xfrm>
          <a:prstGeom prst="rect">
            <a:avLst/>
          </a:prstGeom>
        </p:spPr>
      </p:pic>
      <p:sp>
        <p:nvSpPr>
          <p:cNvPr id="18" name="テキスト ボックス 17"/>
          <p:cNvSpPr txBox="1"/>
          <p:nvPr/>
        </p:nvSpPr>
        <p:spPr>
          <a:xfrm>
            <a:off x="1244375" y="21316"/>
            <a:ext cx="6801414" cy="646331"/>
          </a:xfrm>
          <a:prstGeom prst="rect">
            <a:avLst/>
          </a:prstGeom>
          <a:noFill/>
        </p:spPr>
        <p:txBody>
          <a:bodyPr wrap="none" rtlCol="0">
            <a:spAutoFit/>
          </a:bodyPr>
          <a:lstStyle/>
          <a:p>
            <a:r>
              <a:rPr kumimoji="1" lang="en-US" altLang="ja-JP" sz="3600" u="sng" dirty="0" smtClean="0"/>
              <a:t>J1856 </a:t>
            </a:r>
            <a:r>
              <a:rPr kumimoji="1" lang="ja-JP" altLang="en-US" sz="3600" u="sng" dirty="0" smtClean="0"/>
              <a:t>の </a:t>
            </a:r>
            <a:r>
              <a:rPr kumimoji="1" lang="en-US" altLang="ja-JP" sz="3600" u="sng" dirty="0" err="1" smtClean="0"/>
              <a:t>keV</a:t>
            </a:r>
            <a:r>
              <a:rPr kumimoji="1" lang="en-US" altLang="ja-JP" sz="3600" u="sng" dirty="0" smtClean="0"/>
              <a:t>-X</a:t>
            </a:r>
            <a:r>
              <a:rPr kumimoji="1" lang="ja-JP" altLang="en-US" sz="3600" u="sng" dirty="0" smtClean="0"/>
              <a:t>線超過成分の発見</a:t>
            </a:r>
            <a:endParaRPr kumimoji="1" lang="ja-JP" altLang="en-US" sz="3600" u="sng" dirty="0"/>
          </a:p>
        </p:txBody>
      </p:sp>
      <p:cxnSp>
        <p:nvCxnSpPr>
          <p:cNvPr id="30" name="直線コネクタ 29"/>
          <p:cNvCxnSpPr/>
          <p:nvPr/>
        </p:nvCxnSpPr>
        <p:spPr>
          <a:xfrm flipV="1">
            <a:off x="1861283" y="4656102"/>
            <a:ext cx="0" cy="41292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2096867" y="5772173"/>
            <a:ext cx="222052" cy="45414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コンテンツ プレースホルダー 2"/>
          <p:cNvSpPr>
            <a:spLocks noGrp="1"/>
          </p:cNvSpPr>
          <p:nvPr>
            <p:ph idx="1"/>
          </p:nvPr>
        </p:nvSpPr>
        <p:spPr>
          <a:xfrm>
            <a:off x="99424" y="713634"/>
            <a:ext cx="3525109" cy="929944"/>
          </a:xfrm>
          <a:ln w="38100">
            <a:solidFill>
              <a:schemeClr val="accent1"/>
            </a:solidFill>
          </a:ln>
        </p:spPr>
        <p:txBody>
          <a:bodyPr>
            <a:noAutofit/>
          </a:bodyPr>
          <a:lstStyle/>
          <a:p>
            <a:pPr marL="0" indent="0">
              <a:buNone/>
            </a:pPr>
            <a:r>
              <a:rPr kumimoji="1" lang="ja-JP" altLang="en-US" sz="2400" dirty="0" smtClean="0"/>
              <a:t>従来の</a:t>
            </a:r>
            <a:r>
              <a:rPr kumimoji="1" lang="en-US" altLang="ja-JP" sz="2400" dirty="0" smtClean="0"/>
              <a:t>2</a:t>
            </a:r>
            <a:r>
              <a:rPr kumimoji="1" lang="ja-JP" altLang="en-US" sz="2400" dirty="0" smtClean="0"/>
              <a:t>温度</a:t>
            </a:r>
            <a:r>
              <a:rPr lang="ja-JP" altLang="en-US" sz="2400" dirty="0" smtClean="0"/>
              <a:t>黒体輻射</a:t>
            </a:r>
            <a:endParaRPr lang="en-US" altLang="ja-JP" sz="2400" dirty="0" smtClean="0"/>
          </a:p>
          <a:p>
            <a:pPr marL="0" indent="0">
              <a:buNone/>
            </a:pPr>
            <a:r>
              <a:rPr kumimoji="1" lang="ja-JP" altLang="en-US" sz="2400" dirty="0" smtClean="0"/>
              <a:t>モデル</a:t>
            </a:r>
            <a:r>
              <a:rPr lang="en-US" altLang="ja-JP" sz="1600" dirty="0" smtClean="0"/>
              <a:t>(※)</a:t>
            </a:r>
            <a:r>
              <a:rPr kumimoji="1" lang="ja-JP" altLang="en-US" sz="2400" dirty="0" smtClean="0"/>
              <a:t>で</a:t>
            </a:r>
            <a:r>
              <a:rPr kumimoji="1" lang="ja-JP" altLang="en-US" sz="2400" dirty="0" smtClean="0"/>
              <a:t>フィッティング</a:t>
            </a:r>
            <a:endParaRPr kumimoji="1" lang="ja-JP" altLang="en-US" sz="2400" dirty="0"/>
          </a:p>
        </p:txBody>
      </p:sp>
      <p:sp>
        <p:nvSpPr>
          <p:cNvPr id="24" name="テキスト ボックス 23"/>
          <p:cNvSpPr txBox="1"/>
          <p:nvPr/>
        </p:nvSpPr>
        <p:spPr>
          <a:xfrm>
            <a:off x="4359712" y="875283"/>
            <a:ext cx="4635884" cy="523220"/>
          </a:xfrm>
          <a:prstGeom prst="rect">
            <a:avLst/>
          </a:prstGeom>
          <a:noFill/>
          <a:ln w="38100">
            <a:solidFill>
              <a:srgbClr val="FF0000"/>
            </a:solidFill>
          </a:ln>
        </p:spPr>
        <p:txBody>
          <a:bodyPr wrap="none" rtlCol="0">
            <a:spAutoFit/>
          </a:bodyPr>
          <a:lstStyle/>
          <a:p>
            <a:r>
              <a:rPr kumimoji="1" lang="en-US" altLang="ja-JP" sz="2800" dirty="0" smtClean="0"/>
              <a:t>1 </a:t>
            </a:r>
            <a:r>
              <a:rPr kumimoji="1" lang="en-US" altLang="ja-JP" sz="2800" dirty="0" err="1" smtClean="0"/>
              <a:t>keV</a:t>
            </a:r>
            <a:r>
              <a:rPr kumimoji="1" lang="ja-JP" altLang="en-US" sz="2800" dirty="0" smtClean="0"/>
              <a:t>で</a:t>
            </a:r>
            <a:r>
              <a:rPr kumimoji="1" lang="en-US" altLang="ja-JP" sz="2800" dirty="0" smtClean="0"/>
              <a:t>1.5</a:t>
            </a:r>
            <a:r>
              <a:rPr kumimoji="1" lang="ja-JP" altLang="en-US" sz="2800" dirty="0" smtClean="0"/>
              <a:t>倍程度の超過成分</a:t>
            </a:r>
            <a:endParaRPr kumimoji="1" lang="ja-JP" altLang="en-US" sz="2800" dirty="0"/>
          </a:p>
        </p:txBody>
      </p:sp>
      <p:sp>
        <p:nvSpPr>
          <p:cNvPr id="25" name="右矢印 24"/>
          <p:cNvSpPr/>
          <p:nvPr/>
        </p:nvSpPr>
        <p:spPr>
          <a:xfrm>
            <a:off x="3628687" y="898891"/>
            <a:ext cx="697786" cy="484632"/>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p:cNvSpPr txBox="1"/>
          <p:nvPr/>
        </p:nvSpPr>
        <p:spPr>
          <a:xfrm>
            <a:off x="5165039" y="1583760"/>
            <a:ext cx="3666325" cy="369332"/>
          </a:xfrm>
          <a:prstGeom prst="rect">
            <a:avLst/>
          </a:prstGeom>
          <a:noFill/>
        </p:spPr>
        <p:txBody>
          <a:bodyPr wrap="none" rtlCol="0">
            <a:spAutoFit/>
          </a:bodyPr>
          <a:lstStyle/>
          <a:p>
            <a:r>
              <a:rPr kumimoji="1" lang="en-US" altLang="ja-JP" dirty="0" smtClean="0"/>
              <a:t>model: </a:t>
            </a:r>
            <a:r>
              <a:rPr lang="en-US" altLang="ja-JP" dirty="0" err="1" smtClean="0"/>
              <a:t>ph</a:t>
            </a:r>
            <a:r>
              <a:rPr kumimoji="1" lang="en-US" altLang="ja-JP" dirty="0" err="1" smtClean="0"/>
              <a:t>abs</a:t>
            </a:r>
            <a:r>
              <a:rPr kumimoji="1" lang="en-US" altLang="ja-JP" dirty="0" smtClean="0"/>
              <a:t>*(</a:t>
            </a:r>
            <a:r>
              <a:rPr kumimoji="1" lang="en-US" altLang="ja-JP" b="1" dirty="0" err="1" smtClean="0">
                <a:solidFill>
                  <a:srgbClr val="CC00FF"/>
                </a:solidFill>
              </a:rPr>
              <a:t>bbodyrad</a:t>
            </a:r>
            <a:r>
              <a:rPr kumimoji="1" lang="en-US" altLang="ja-JP" b="1" dirty="0" err="1" smtClean="0"/>
              <a:t>+</a:t>
            </a:r>
            <a:r>
              <a:rPr kumimoji="1" lang="en-US" altLang="ja-JP" b="1" dirty="0" err="1" smtClean="0">
                <a:solidFill>
                  <a:srgbClr val="0070C0"/>
                </a:solidFill>
              </a:rPr>
              <a:t>bbodyrad</a:t>
            </a:r>
            <a:r>
              <a:rPr kumimoji="1" lang="en-US" altLang="ja-JP" dirty="0" smtClean="0"/>
              <a:t>)</a:t>
            </a:r>
            <a:endParaRPr kumimoji="1" lang="ja-JP" altLang="en-US" dirty="0"/>
          </a:p>
        </p:txBody>
      </p:sp>
      <p:sp>
        <p:nvSpPr>
          <p:cNvPr id="40" name="円/楕円 39"/>
          <p:cNvSpPr/>
          <p:nvPr/>
        </p:nvSpPr>
        <p:spPr>
          <a:xfrm rot="20421539">
            <a:off x="6476100" y="4204122"/>
            <a:ext cx="1363459" cy="83941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1" name="直線コネクタ 40"/>
          <p:cNvCxnSpPr>
            <a:stCxn id="40" idx="0"/>
            <a:endCxn id="42" idx="3"/>
          </p:cNvCxnSpPr>
          <p:nvPr/>
        </p:nvCxnSpPr>
        <p:spPr>
          <a:xfrm flipH="1" flipV="1">
            <a:off x="6275343" y="3399831"/>
            <a:ext cx="741413" cy="82871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2" name="テキスト ボックス 41"/>
          <p:cNvSpPr txBox="1"/>
          <p:nvPr/>
        </p:nvSpPr>
        <p:spPr>
          <a:xfrm>
            <a:off x="5629012" y="3215165"/>
            <a:ext cx="646331" cy="369332"/>
          </a:xfrm>
          <a:prstGeom prst="rect">
            <a:avLst/>
          </a:prstGeom>
          <a:noFill/>
        </p:spPr>
        <p:txBody>
          <a:bodyPr wrap="none" rtlCol="0">
            <a:spAutoFit/>
          </a:bodyPr>
          <a:lstStyle/>
          <a:p>
            <a:r>
              <a:rPr kumimoji="1" lang="ja-JP" altLang="en-US" dirty="0" smtClean="0"/>
              <a:t>超過</a:t>
            </a:r>
            <a:endParaRPr kumimoji="1" lang="ja-JP" altLang="en-US" dirty="0"/>
          </a:p>
        </p:txBody>
      </p:sp>
      <p:sp>
        <p:nvSpPr>
          <p:cNvPr id="43" name="円/楕円 42"/>
          <p:cNvSpPr/>
          <p:nvPr/>
        </p:nvSpPr>
        <p:spPr>
          <a:xfrm rot="1853183">
            <a:off x="6612789" y="2894543"/>
            <a:ext cx="2070526" cy="8041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4" name="直線コネクタ 43"/>
          <p:cNvCxnSpPr>
            <a:stCxn id="42" idx="3"/>
            <a:endCxn id="43" idx="3"/>
          </p:cNvCxnSpPr>
          <p:nvPr/>
        </p:nvCxnSpPr>
        <p:spPr>
          <a:xfrm flipV="1">
            <a:off x="6275343" y="3164833"/>
            <a:ext cx="598533" cy="23499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182722" y="2134723"/>
            <a:ext cx="3610155" cy="1200329"/>
          </a:xfrm>
          <a:prstGeom prst="rect">
            <a:avLst/>
          </a:prstGeom>
          <a:noFill/>
          <a:ln w="19050">
            <a:solidFill>
              <a:srgbClr val="0070C0"/>
            </a:solidFill>
          </a:ln>
        </p:spPr>
        <p:txBody>
          <a:bodyPr wrap="none" rtlCol="0">
            <a:spAutoFit/>
          </a:bodyPr>
          <a:lstStyle/>
          <a:p>
            <a:r>
              <a:rPr kumimoji="1" lang="ja-JP" altLang="en-US" sz="2400" dirty="0" smtClean="0"/>
              <a:t>系統誤差</a:t>
            </a:r>
            <a:r>
              <a:rPr kumimoji="1" lang="en-US" altLang="ja-JP" sz="2400" dirty="0" smtClean="0"/>
              <a:t>(e.g. BG, Pile-up)</a:t>
            </a:r>
          </a:p>
          <a:p>
            <a:r>
              <a:rPr lang="ja-JP" altLang="en-US" sz="2400" dirty="0" smtClean="0"/>
              <a:t>で</a:t>
            </a:r>
            <a:r>
              <a:rPr lang="ja-JP" altLang="en-US" sz="2400" dirty="0"/>
              <a:t>は</a:t>
            </a:r>
            <a:r>
              <a:rPr kumimoji="1" lang="ja-JP" altLang="en-US" sz="2400" dirty="0" smtClean="0"/>
              <a:t>説明できない</a:t>
            </a:r>
            <a:endParaRPr kumimoji="1" lang="en-US" altLang="ja-JP" sz="2400" dirty="0" smtClean="0"/>
          </a:p>
          <a:p>
            <a:r>
              <a:rPr lang="en-US" sz="2400" b="1" dirty="0" err="1" smtClean="0">
                <a:solidFill>
                  <a:srgbClr val="CC00FF"/>
                </a:solidFill>
                <a:latin typeface="Cambria Math" panose="02040503050406030204" pitchFamily="18" charset="0"/>
                <a:ea typeface="Cambria Math" panose="02040503050406030204" pitchFamily="18" charset="0"/>
              </a:rPr>
              <a:t>Yoneyama</a:t>
            </a:r>
            <a:r>
              <a:rPr lang="en-US" sz="2400" b="1" dirty="0" smtClean="0">
                <a:solidFill>
                  <a:srgbClr val="CC00FF"/>
                </a:solidFill>
                <a:latin typeface="Cambria Math" panose="02040503050406030204" pitchFamily="18" charset="0"/>
                <a:ea typeface="Cambria Math" panose="02040503050406030204" pitchFamily="18" charset="0"/>
              </a:rPr>
              <a:t> et al. 2017, PASJ</a:t>
            </a:r>
            <a:endParaRPr kumimoji="1" lang="en-GB" sz="2400" dirty="0">
              <a:solidFill>
                <a:srgbClr val="CC00FF"/>
              </a:solidFill>
            </a:endParaRPr>
          </a:p>
        </p:txBody>
      </p:sp>
      <p:sp>
        <p:nvSpPr>
          <p:cNvPr id="4" name="右矢印 3"/>
          <p:cNvSpPr/>
          <p:nvPr/>
        </p:nvSpPr>
        <p:spPr>
          <a:xfrm rot="5400000">
            <a:off x="1826001" y="3240438"/>
            <a:ext cx="440116" cy="731401"/>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a:p>
        </p:txBody>
      </p:sp>
      <p:sp>
        <p:nvSpPr>
          <p:cNvPr id="5" name="テキスト ボックス 4"/>
          <p:cNvSpPr txBox="1"/>
          <p:nvPr/>
        </p:nvSpPr>
        <p:spPr>
          <a:xfrm>
            <a:off x="229497" y="3916671"/>
            <a:ext cx="3516604" cy="1261884"/>
          </a:xfrm>
          <a:prstGeom prst="rect">
            <a:avLst/>
          </a:prstGeom>
          <a:noFill/>
          <a:ln w="19050">
            <a:solidFill>
              <a:srgbClr val="FF0000"/>
            </a:solidFill>
          </a:ln>
        </p:spPr>
        <p:txBody>
          <a:bodyPr wrap="none" rtlCol="0">
            <a:spAutoFit/>
          </a:bodyPr>
          <a:lstStyle/>
          <a:p>
            <a:r>
              <a:rPr lang="ja-JP" altLang="en-US" sz="2400" dirty="0"/>
              <a:t>未知</a:t>
            </a:r>
            <a:r>
              <a:rPr lang="ja-JP" altLang="en-US" sz="2400" dirty="0" smtClean="0"/>
              <a:t>のスペクトル成分</a:t>
            </a:r>
            <a:endParaRPr lang="en-US" altLang="ja-JP" sz="2400" dirty="0" smtClean="0"/>
          </a:p>
          <a:p>
            <a:r>
              <a:rPr kumimoji="1" lang="en-US" sz="2400" dirty="0" smtClean="0"/>
              <a:t>“</a:t>
            </a:r>
            <a:r>
              <a:rPr kumimoji="1" lang="en-US" sz="2400" b="1" i="1" dirty="0" err="1" smtClean="0">
                <a:solidFill>
                  <a:srgbClr val="FF0000"/>
                </a:solidFill>
              </a:rPr>
              <a:t>keV</a:t>
            </a:r>
            <a:r>
              <a:rPr kumimoji="1" lang="en-US" sz="2400" b="1" i="1" dirty="0" smtClean="0">
                <a:solidFill>
                  <a:srgbClr val="FF0000"/>
                </a:solidFill>
              </a:rPr>
              <a:t>-X</a:t>
            </a:r>
            <a:r>
              <a:rPr kumimoji="1" lang="ja-JP" altLang="en-US" sz="2400" b="1" i="1" dirty="0" smtClean="0">
                <a:solidFill>
                  <a:srgbClr val="FF0000"/>
                </a:solidFill>
              </a:rPr>
              <a:t>線</a:t>
            </a:r>
            <a:r>
              <a:rPr lang="ja-JP" altLang="en-US" sz="2400" b="1" i="1" dirty="0" smtClean="0">
                <a:solidFill>
                  <a:srgbClr val="FF0000"/>
                </a:solidFill>
              </a:rPr>
              <a:t>超過成分 </a:t>
            </a:r>
            <a:r>
              <a:rPr lang="en-US" altLang="ja-JP" sz="2400" dirty="0" smtClean="0"/>
              <a:t>”</a:t>
            </a:r>
            <a:r>
              <a:rPr lang="ja-JP" altLang="en-US" sz="2000" dirty="0" smtClean="0"/>
              <a:t>または</a:t>
            </a:r>
            <a:endParaRPr lang="en-US" altLang="ja-JP" sz="2000" dirty="0" smtClean="0"/>
          </a:p>
          <a:p>
            <a:r>
              <a:rPr kumimoji="1" lang="ja-JP" altLang="en-US" sz="2800" dirty="0" smtClean="0"/>
              <a:t>“</a:t>
            </a:r>
            <a:r>
              <a:rPr kumimoji="1" lang="en-US" altLang="ja-JP" sz="2800" b="1" i="1" dirty="0" err="1" smtClean="0">
                <a:solidFill>
                  <a:srgbClr val="FF0000"/>
                </a:solidFill>
              </a:rPr>
              <a:t>keV</a:t>
            </a:r>
            <a:r>
              <a:rPr kumimoji="1" lang="en-US" altLang="ja-JP" sz="2800" b="1" i="1" dirty="0" smtClean="0">
                <a:solidFill>
                  <a:srgbClr val="FF0000"/>
                </a:solidFill>
              </a:rPr>
              <a:t>-excess</a:t>
            </a:r>
            <a:r>
              <a:rPr kumimoji="1" lang="en-US" altLang="ja-JP" sz="2800" dirty="0" smtClean="0"/>
              <a:t>”</a:t>
            </a:r>
            <a:endParaRPr kumimoji="1" lang="en-GB" sz="2800" dirty="0"/>
          </a:p>
        </p:txBody>
      </p:sp>
      <p:sp>
        <p:nvSpPr>
          <p:cNvPr id="6" name="テキスト ボックス 5"/>
          <p:cNvSpPr txBox="1"/>
          <p:nvPr/>
        </p:nvSpPr>
        <p:spPr>
          <a:xfrm>
            <a:off x="5026202" y="3472836"/>
            <a:ext cx="1277914" cy="400110"/>
          </a:xfrm>
          <a:prstGeom prst="rect">
            <a:avLst/>
          </a:prstGeom>
          <a:noFill/>
        </p:spPr>
        <p:txBody>
          <a:bodyPr wrap="none" rtlCol="0">
            <a:spAutoFit/>
          </a:bodyPr>
          <a:lstStyle/>
          <a:p>
            <a:r>
              <a:rPr kumimoji="1" lang="en-GB" sz="2000" b="1" dirty="0" err="1" smtClean="0">
                <a:solidFill>
                  <a:srgbClr val="0070C0"/>
                </a:solidFill>
              </a:rPr>
              <a:t>kT</a:t>
            </a:r>
            <a:r>
              <a:rPr kumimoji="1" lang="en-GB" sz="2000" b="1" dirty="0" smtClean="0">
                <a:solidFill>
                  <a:srgbClr val="0070C0"/>
                </a:solidFill>
              </a:rPr>
              <a:t> = 32 eV</a:t>
            </a:r>
            <a:endParaRPr kumimoji="1" lang="en-GB" sz="2000" b="1" dirty="0">
              <a:solidFill>
                <a:srgbClr val="0070C0"/>
              </a:solidFill>
            </a:endParaRPr>
          </a:p>
        </p:txBody>
      </p:sp>
      <p:sp>
        <p:nvSpPr>
          <p:cNvPr id="45" name="テキスト ボックス 44"/>
          <p:cNvSpPr txBox="1"/>
          <p:nvPr/>
        </p:nvSpPr>
        <p:spPr>
          <a:xfrm>
            <a:off x="4947028" y="2481665"/>
            <a:ext cx="1277914" cy="400110"/>
          </a:xfrm>
          <a:prstGeom prst="rect">
            <a:avLst/>
          </a:prstGeom>
          <a:noFill/>
        </p:spPr>
        <p:txBody>
          <a:bodyPr wrap="none" rtlCol="0">
            <a:spAutoFit/>
          </a:bodyPr>
          <a:lstStyle/>
          <a:p>
            <a:r>
              <a:rPr kumimoji="1" lang="en-GB" sz="2000" b="1" dirty="0" err="1" smtClean="0">
                <a:solidFill>
                  <a:srgbClr val="CC00FF"/>
                </a:solidFill>
              </a:rPr>
              <a:t>kT</a:t>
            </a:r>
            <a:r>
              <a:rPr kumimoji="1" lang="en-GB" sz="2000" b="1" dirty="0" smtClean="0">
                <a:solidFill>
                  <a:srgbClr val="CC00FF"/>
                </a:solidFill>
              </a:rPr>
              <a:t> = 63 eV</a:t>
            </a:r>
            <a:endParaRPr kumimoji="1" lang="en-GB" sz="2000" b="1" dirty="0">
              <a:solidFill>
                <a:srgbClr val="CC00FF"/>
              </a:solidFill>
            </a:endParaRPr>
          </a:p>
        </p:txBody>
      </p:sp>
      <p:sp>
        <p:nvSpPr>
          <p:cNvPr id="10" name="スライド番号プレースホルダー 9"/>
          <p:cNvSpPr>
            <a:spLocks noGrp="1"/>
          </p:cNvSpPr>
          <p:nvPr>
            <p:ph type="sldNum" sz="quarter" idx="12"/>
          </p:nvPr>
        </p:nvSpPr>
        <p:spPr/>
        <p:txBody>
          <a:bodyPr/>
          <a:lstStyle/>
          <a:p>
            <a:fld id="{6F1CF41B-315A-455C-BDFC-86D2CA9BA2E6}" type="slidenum">
              <a:rPr kumimoji="1" lang="ja-JP" altLang="en-US" sz="1800" smtClean="0"/>
              <a:t>3</a:t>
            </a:fld>
            <a:endParaRPr kumimoji="1" lang="ja-JP" altLang="en-US" sz="1800" dirty="0"/>
          </a:p>
        </p:txBody>
      </p:sp>
      <p:sp>
        <p:nvSpPr>
          <p:cNvPr id="9" name="テキスト ボックス 8"/>
          <p:cNvSpPr txBox="1"/>
          <p:nvPr/>
        </p:nvSpPr>
        <p:spPr>
          <a:xfrm>
            <a:off x="7971381" y="3964835"/>
            <a:ext cx="973343" cy="923330"/>
          </a:xfrm>
          <a:prstGeom prst="rect">
            <a:avLst/>
          </a:prstGeom>
          <a:noFill/>
        </p:spPr>
        <p:txBody>
          <a:bodyPr wrap="none" rtlCol="0">
            <a:spAutoFit/>
          </a:bodyPr>
          <a:lstStyle/>
          <a:p>
            <a:r>
              <a:rPr lang="en-US" altLang="ja-JP" b="1" dirty="0">
                <a:solidFill>
                  <a:srgbClr val="FF0000"/>
                </a:solidFill>
              </a:rPr>
              <a:t>XIS1</a:t>
            </a:r>
          </a:p>
          <a:p>
            <a:r>
              <a:rPr lang="en-US" altLang="ja-JP" b="1" dirty="0"/>
              <a:t>XIS0+3</a:t>
            </a:r>
          </a:p>
          <a:p>
            <a:r>
              <a:rPr lang="en-US" altLang="ja-JP" b="1" dirty="0">
                <a:solidFill>
                  <a:srgbClr val="00CC66"/>
                </a:solidFill>
              </a:rPr>
              <a:t>EPIC-</a:t>
            </a:r>
            <a:r>
              <a:rPr lang="en-US" altLang="ja-JP" b="1" dirty="0" err="1">
                <a:solidFill>
                  <a:srgbClr val="00CC66"/>
                </a:solidFill>
              </a:rPr>
              <a:t>pn</a:t>
            </a:r>
            <a:r>
              <a:rPr lang="ja-JP" altLang="en-US" dirty="0">
                <a:solidFill>
                  <a:srgbClr val="00CC66"/>
                </a:solidFill>
              </a:rPr>
              <a:t> </a:t>
            </a:r>
            <a:endParaRPr lang="en-US" altLang="ja-JP" dirty="0">
              <a:solidFill>
                <a:srgbClr val="00CC66"/>
              </a:solidFill>
            </a:endParaRPr>
          </a:p>
        </p:txBody>
      </p:sp>
      <p:sp>
        <p:nvSpPr>
          <p:cNvPr id="13" name="テキスト ボックス 12"/>
          <p:cNvSpPr txBox="1"/>
          <p:nvPr/>
        </p:nvSpPr>
        <p:spPr>
          <a:xfrm>
            <a:off x="175363" y="5808460"/>
            <a:ext cx="8781315" cy="523220"/>
          </a:xfrm>
          <a:prstGeom prst="rect">
            <a:avLst/>
          </a:prstGeom>
          <a:noFill/>
          <a:ln w="19050">
            <a:solidFill>
              <a:srgbClr val="FF0000"/>
            </a:solidFill>
          </a:ln>
        </p:spPr>
        <p:txBody>
          <a:bodyPr wrap="none" rtlCol="0">
            <a:spAutoFit/>
          </a:bodyPr>
          <a:lstStyle/>
          <a:p>
            <a:r>
              <a:rPr kumimoji="1" lang="en-US" altLang="ja-JP" sz="2800" dirty="0" smtClean="0"/>
              <a:t>0.8 – 1.2 </a:t>
            </a:r>
            <a:r>
              <a:rPr kumimoji="1" lang="en-US" altLang="ja-JP" sz="2800" dirty="0" err="1" smtClean="0"/>
              <a:t>keV</a:t>
            </a:r>
            <a:r>
              <a:rPr kumimoji="1" lang="en-US" altLang="ja-JP" sz="2800" dirty="0" smtClean="0"/>
              <a:t> </a:t>
            </a:r>
            <a:r>
              <a:rPr lang="ja-JP" altLang="en-US" sz="2800" dirty="0" smtClean="0"/>
              <a:t>では </a:t>
            </a:r>
            <a:r>
              <a:rPr lang="en-US" altLang="ja-JP" sz="2800" dirty="0" smtClean="0">
                <a:solidFill>
                  <a:srgbClr val="FF0000"/>
                </a:solidFill>
              </a:rPr>
              <a:t>10 % </a:t>
            </a:r>
            <a:r>
              <a:rPr lang="ja-JP" altLang="en-US" sz="2800" dirty="0" smtClean="0">
                <a:solidFill>
                  <a:srgbClr val="FF0000"/>
                </a:solidFill>
              </a:rPr>
              <a:t>の振幅</a:t>
            </a:r>
            <a:r>
              <a:rPr lang="ja-JP" altLang="en-US" sz="2800" dirty="0" smtClean="0"/>
              <a:t>があることを発見 </a:t>
            </a:r>
            <a:r>
              <a:rPr lang="en-US" altLang="ja-JP" sz="2800" dirty="0" smtClean="0"/>
              <a:t>(in prep.)</a:t>
            </a:r>
            <a:endParaRPr kumimoji="1" lang="en-GB" sz="2800" dirty="0"/>
          </a:p>
        </p:txBody>
      </p:sp>
      <p:sp>
        <p:nvSpPr>
          <p:cNvPr id="14" name="テキスト ボックス 13"/>
          <p:cNvSpPr txBox="1"/>
          <p:nvPr/>
        </p:nvSpPr>
        <p:spPr>
          <a:xfrm>
            <a:off x="1680358" y="4994656"/>
            <a:ext cx="529312" cy="923330"/>
          </a:xfrm>
          <a:prstGeom prst="rect">
            <a:avLst/>
          </a:prstGeom>
          <a:noFill/>
        </p:spPr>
        <p:txBody>
          <a:bodyPr wrap="none" rtlCol="0">
            <a:spAutoFit/>
          </a:bodyPr>
          <a:lstStyle/>
          <a:p>
            <a:r>
              <a:rPr kumimoji="1" lang="en-GB" sz="5400" dirty="0" smtClean="0"/>
              <a:t>+</a:t>
            </a:r>
            <a:endParaRPr kumimoji="1" lang="en-GB" sz="5400" dirty="0"/>
          </a:p>
        </p:txBody>
      </p:sp>
      <p:sp>
        <p:nvSpPr>
          <p:cNvPr id="2" name="テキスト ボックス 1"/>
          <p:cNvSpPr txBox="1"/>
          <p:nvPr/>
        </p:nvSpPr>
        <p:spPr>
          <a:xfrm>
            <a:off x="5898253" y="6443511"/>
            <a:ext cx="2519151" cy="338554"/>
          </a:xfrm>
          <a:prstGeom prst="rect">
            <a:avLst/>
          </a:prstGeom>
          <a:noFill/>
        </p:spPr>
        <p:txBody>
          <a:bodyPr wrap="none" rtlCol="0">
            <a:spAutoFit/>
          </a:bodyPr>
          <a:lstStyle/>
          <a:p>
            <a:r>
              <a:rPr kumimoji="1" lang="en-GB" sz="1600" dirty="0" smtClean="0"/>
              <a:t>(</a:t>
            </a:r>
            <a:r>
              <a:rPr kumimoji="1" lang="en-US" altLang="ja-JP" sz="1600" dirty="0" smtClean="0"/>
              <a:t>※) </a:t>
            </a:r>
            <a:r>
              <a:rPr kumimoji="1" lang="en-US" altLang="ja-JP" sz="1600" dirty="0" err="1" smtClean="0"/>
              <a:t>Beuermann</a:t>
            </a:r>
            <a:r>
              <a:rPr kumimoji="1" lang="en-US" altLang="ja-JP" sz="1600" dirty="0" smtClean="0"/>
              <a:t> et al. 2006</a:t>
            </a:r>
            <a:endParaRPr kumimoji="1" lang="en-GB" sz="1600" dirty="0"/>
          </a:p>
        </p:txBody>
      </p:sp>
    </p:spTree>
    <p:extLst>
      <p:ext uri="{BB962C8B-B14F-4D97-AF65-F5344CB8AC3E}">
        <p14:creationId xmlns:p14="http://schemas.microsoft.com/office/powerpoint/2010/main" val="38987978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図 2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5342307" y="1612841"/>
            <a:ext cx="2128984" cy="3339309"/>
          </a:xfrm>
          <a:prstGeom prst="rect">
            <a:avLst/>
          </a:prstGeom>
        </p:spPr>
      </p:pic>
      <p:pic>
        <p:nvPicPr>
          <p:cNvPr id="29" name="図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5390044" y="3441593"/>
            <a:ext cx="2033507" cy="3339309"/>
          </a:xfrm>
          <a:prstGeom prst="rect">
            <a:avLst/>
          </a:prstGeom>
        </p:spPr>
      </p:pic>
      <p:sp>
        <p:nvSpPr>
          <p:cNvPr id="36" name="正方形/長方形 35"/>
          <p:cNvSpPr/>
          <p:nvPr/>
        </p:nvSpPr>
        <p:spPr>
          <a:xfrm>
            <a:off x="4870146" y="1760343"/>
            <a:ext cx="321007" cy="44583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sz="1600"/>
          </a:p>
        </p:txBody>
      </p:sp>
      <p:pic>
        <p:nvPicPr>
          <p:cNvPr id="16" name="図 1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5400000">
            <a:off x="1061546" y="1618157"/>
            <a:ext cx="2198602" cy="3297413"/>
          </a:xfrm>
          <a:prstGeom prst="rect">
            <a:avLst/>
          </a:prstGeom>
        </p:spPr>
      </p:pic>
      <p:pic>
        <p:nvPicPr>
          <p:cNvPr id="22" name="図 2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5400000">
            <a:off x="1151572" y="3455063"/>
            <a:ext cx="2033507" cy="3312368"/>
          </a:xfrm>
          <a:prstGeom prst="rect">
            <a:avLst/>
          </a:prstGeom>
        </p:spPr>
      </p:pic>
      <p:sp>
        <p:nvSpPr>
          <p:cNvPr id="5" name="正方形/長方形 4"/>
          <p:cNvSpPr/>
          <p:nvPr/>
        </p:nvSpPr>
        <p:spPr>
          <a:xfrm>
            <a:off x="673190" y="1733983"/>
            <a:ext cx="321007" cy="44583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sz="1600"/>
          </a:p>
        </p:txBody>
      </p:sp>
      <p:sp>
        <p:nvSpPr>
          <p:cNvPr id="2" name="テキスト ボックス 1"/>
          <p:cNvSpPr txBox="1"/>
          <p:nvPr/>
        </p:nvSpPr>
        <p:spPr>
          <a:xfrm>
            <a:off x="331372" y="822579"/>
            <a:ext cx="8640960" cy="830997"/>
          </a:xfrm>
          <a:prstGeom prst="rect">
            <a:avLst/>
          </a:prstGeom>
          <a:noFill/>
          <a:ln w="28575">
            <a:solidFill>
              <a:srgbClr val="0070C0"/>
            </a:solidFill>
          </a:ln>
        </p:spPr>
        <p:txBody>
          <a:bodyPr wrap="square" rtlCol="0">
            <a:spAutoFit/>
          </a:bodyPr>
          <a:lstStyle/>
          <a:p>
            <a:pPr marL="285750" indent="-285750">
              <a:buFont typeface="Arial" panose="020B0604020202020204" pitchFamily="34" charset="0"/>
              <a:buChar char="•"/>
            </a:pPr>
            <a:r>
              <a:rPr lang="en-US" altLang="ja-JP" sz="2400" dirty="0" smtClean="0"/>
              <a:t>J1856 </a:t>
            </a:r>
            <a:r>
              <a:rPr lang="ja-JP" altLang="en-US" sz="2400" dirty="0"/>
              <a:t>は</a:t>
            </a:r>
            <a:r>
              <a:rPr lang="ja-JP" altLang="en-US" sz="2400" dirty="0" smtClean="0"/>
              <a:t>長期変動がなく</a:t>
            </a:r>
            <a:r>
              <a:rPr lang="en-US" altLang="ja-JP" dirty="0" smtClean="0"/>
              <a:t>(※)</a:t>
            </a:r>
            <a:r>
              <a:rPr lang="ja-JP" altLang="en-US" sz="2400" dirty="0" err="1" smtClean="0"/>
              <a:t>、</a:t>
            </a:r>
            <a:r>
              <a:rPr lang="ja-JP" altLang="en-US" sz="2400" dirty="0" smtClean="0"/>
              <a:t>観測を統合して統計を上げられた</a:t>
            </a:r>
            <a:endParaRPr lang="en-US" altLang="ja-JP" sz="2400" dirty="0" smtClean="0"/>
          </a:p>
          <a:p>
            <a:pPr marL="285750" indent="-285750">
              <a:buFont typeface="Arial" panose="020B0604020202020204" pitchFamily="34" charset="0"/>
              <a:buChar char="•"/>
            </a:pPr>
            <a:r>
              <a:rPr lang="ja-JP" altLang="en-US" sz="2400" dirty="0" smtClean="0"/>
              <a:t>他の天体で同様の解析が出来るか？</a:t>
            </a:r>
            <a:endParaRPr lang="en-US" altLang="ja-JP" sz="2400" dirty="0" smtClean="0"/>
          </a:p>
        </p:txBody>
      </p:sp>
      <p:sp>
        <p:nvSpPr>
          <p:cNvPr id="4" name="テキスト ボックス 3"/>
          <p:cNvSpPr txBox="1"/>
          <p:nvPr/>
        </p:nvSpPr>
        <p:spPr>
          <a:xfrm>
            <a:off x="1545866" y="6254374"/>
            <a:ext cx="6603190" cy="523220"/>
          </a:xfrm>
          <a:prstGeom prst="rect">
            <a:avLst/>
          </a:prstGeom>
          <a:noFill/>
          <a:ln w="19050">
            <a:solidFill>
              <a:srgbClr val="FF0000"/>
            </a:solidFill>
          </a:ln>
        </p:spPr>
        <p:txBody>
          <a:bodyPr wrap="square" rtlCol="0">
            <a:spAutoFit/>
          </a:bodyPr>
          <a:lstStyle/>
          <a:p>
            <a:r>
              <a:rPr lang="en-US" altLang="ja-JP" sz="2800" dirty="0" smtClean="0"/>
              <a:t>J0720 </a:t>
            </a:r>
            <a:r>
              <a:rPr lang="ja-JP" altLang="en-US" sz="2800" dirty="0" smtClean="0"/>
              <a:t>を除く </a:t>
            </a:r>
            <a:r>
              <a:rPr lang="en-US" altLang="ja-JP" sz="2800" dirty="0" smtClean="0"/>
              <a:t>5 </a:t>
            </a:r>
            <a:r>
              <a:rPr lang="ja-JP" altLang="en-US" sz="2800" dirty="0" smtClean="0"/>
              <a:t>天体は有意な長期変動なし</a:t>
            </a:r>
            <a:endParaRPr lang="en-US" altLang="ja-JP" sz="2800" dirty="0" smtClean="0"/>
          </a:p>
        </p:txBody>
      </p:sp>
      <p:sp>
        <p:nvSpPr>
          <p:cNvPr id="9" name="タイトル 1"/>
          <p:cNvSpPr>
            <a:spLocks noGrp="1"/>
          </p:cNvSpPr>
          <p:nvPr>
            <p:ph type="title"/>
          </p:nvPr>
        </p:nvSpPr>
        <p:spPr>
          <a:xfrm>
            <a:off x="1619672" y="47942"/>
            <a:ext cx="5913522" cy="831501"/>
          </a:xfrm>
        </p:spPr>
        <p:txBody>
          <a:bodyPr>
            <a:normAutofit/>
          </a:bodyPr>
          <a:lstStyle/>
          <a:p>
            <a:r>
              <a:rPr lang="ja-JP" altLang="en-US" sz="3600" u="sng" dirty="0"/>
              <a:t>他</a:t>
            </a:r>
            <a:r>
              <a:rPr lang="ja-JP" altLang="en-US" sz="3600" u="sng" dirty="0" smtClean="0"/>
              <a:t>の </a:t>
            </a:r>
            <a:r>
              <a:rPr lang="en-US" altLang="ja-JP" sz="3600" u="sng" dirty="0" smtClean="0"/>
              <a:t>XDINS </a:t>
            </a:r>
            <a:r>
              <a:rPr lang="ja-JP" altLang="en-US" sz="3600" u="sng" dirty="0" smtClean="0"/>
              <a:t>では</a:t>
            </a:r>
            <a:r>
              <a:rPr lang="en-US" altLang="ja-JP" sz="3600" u="sng" dirty="0" smtClean="0"/>
              <a:t>? - </a:t>
            </a:r>
            <a:r>
              <a:rPr lang="ja-JP" altLang="en-US" sz="3600" u="sng" dirty="0" smtClean="0"/>
              <a:t>長期変動</a:t>
            </a:r>
            <a:endParaRPr lang="en-US" altLang="ja-JP" sz="3600" u="sng" dirty="0"/>
          </a:p>
        </p:txBody>
      </p:sp>
      <p:sp>
        <p:nvSpPr>
          <p:cNvPr id="24" name="テキスト ボックス 23"/>
          <p:cNvSpPr txBox="1"/>
          <p:nvPr/>
        </p:nvSpPr>
        <p:spPr>
          <a:xfrm>
            <a:off x="7326780" y="1284244"/>
            <a:ext cx="1644553" cy="369332"/>
          </a:xfrm>
          <a:prstGeom prst="rect">
            <a:avLst/>
          </a:prstGeom>
          <a:noFill/>
        </p:spPr>
        <p:txBody>
          <a:bodyPr wrap="none" rtlCol="0">
            <a:spAutoFit/>
          </a:bodyPr>
          <a:lstStyle/>
          <a:p>
            <a:r>
              <a:rPr kumimoji="1" lang="en-GB" dirty="0" smtClean="0"/>
              <a:t>(</a:t>
            </a:r>
            <a:r>
              <a:rPr kumimoji="1" lang="en-US" altLang="ja-JP" dirty="0" smtClean="0"/>
              <a:t>※</a:t>
            </a:r>
            <a:r>
              <a:rPr kumimoji="1" lang="en-GB" dirty="0" smtClean="0"/>
              <a:t>)</a:t>
            </a:r>
            <a:r>
              <a:rPr lang="ja-JP" altLang="en-US" dirty="0"/>
              <a:t> </a:t>
            </a:r>
            <a:r>
              <a:rPr lang="en-US" altLang="ja-JP" dirty="0" smtClean="0"/>
              <a:t>Sartore+12</a:t>
            </a:r>
            <a:endParaRPr kumimoji="1" lang="en-GB" dirty="0"/>
          </a:p>
        </p:txBody>
      </p:sp>
      <p:sp>
        <p:nvSpPr>
          <p:cNvPr id="26" name="テキスト ボックス 25"/>
          <p:cNvSpPr txBox="1"/>
          <p:nvPr/>
        </p:nvSpPr>
        <p:spPr>
          <a:xfrm>
            <a:off x="2055841" y="1756339"/>
            <a:ext cx="904415" cy="461665"/>
          </a:xfrm>
          <a:prstGeom prst="rect">
            <a:avLst/>
          </a:prstGeom>
          <a:noFill/>
        </p:spPr>
        <p:txBody>
          <a:bodyPr wrap="none" rtlCol="0">
            <a:spAutoFit/>
          </a:bodyPr>
          <a:lstStyle/>
          <a:p>
            <a:r>
              <a:rPr lang="en-GB" sz="2400" dirty="0" smtClean="0"/>
              <a:t>J0720</a:t>
            </a:r>
            <a:endParaRPr kumimoji="1" lang="en-GB" sz="2400" dirty="0"/>
          </a:p>
        </p:txBody>
      </p:sp>
      <p:sp>
        <p:nvSpPr>
          <p:cNvPr id="6" name="正方形/長方形 5"/>
          <p:cNvSpPr/>
          <p:nvPr/>
        </p:nvSpPr>
        <p:spPr>
          <a:xfrm>
            <a:off x="8388424" y="2060848"/>
            <a:ext cx="914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a:p>
        </p:txBody>
      </p:sp>
      <p:sp>
        <p:nvSpPr>
          <p:cNvPr id="7" name="正方形/長方形 6"/>
          <p:cNvSpPr/>
          <p:nvPr/>
        </p:nvSpPr>
        <p:spPr>
          <a:xfrm>
            <a:off x="1099149" y="4119256"/>
            <a:ext cx="2672430" cy="2469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a:p>
        </p:txBody>
      </p:sp>
      <p:sp>
        <p:nvSpPr>
          <p:cNvPr id="8" name="テキスト ボックス 7"/>
          <p:cNvSpPr txBox="1"/>
          <p:nvPr/>
        </p:nvSpPr>
        <p:spPr>
          <a:xfrm rot="16200000">
            <a:off x="-39728" y="4925513"/>
            <a:ext cx="1888659" cy="338554"/>
          </a:xfrm>
          <a:prstGeom prst="rect">
            <a:avLst/>
          </a:prstGeom>
          <a:noFill/>
        </p:spPr>
        <p:txBody>
          <a:bodyPr wrap="none" rtlCol="0">
            <a:spAutoFit/>
          </a:bodyPr>
          <a:lstStyle/>
          <a:p>
            <a:r>
              <a:rPr lang="en-GB" sz="1600" dirty="0" smtClean="0"/>
              <a:t>80   85   90   95   100</a:t>
            </a:r>
            <a:endParaRPr kumimoji="1" lang="en-GB" sz="1600" dirty="0"/>
          </a:p>
        </p:txBody>
      </p:sp>
      <p:sp>
        <p:nvSpPr>
          <p:cNvPr id="10" name="テキスト ボックス 9"/>
          <p:cNvSpPr txBox="1"/>
          <p:nvPr/>
        </p:nvSpPr>
        <p:spPr>
          <a:xfrm rot="16200000">
            <a:off x="54325" y="4911191"/>
            <a:ext cx="915635" cy="400110"/>
          </a:xfrm>
          <a:prstGeom prst="rect">
            <a:avLst/>
          </a:prstGeom>
          <a:noFill/>
        </p:spPr>
        <p:txBody>
          <a:bodyPr wrap="none" rtlCol="0">
            <a:spAutoFit/>
          </a:bodyPr>
          <a:lstStyle/>
          <a:p>
            <a:r>
              <a:rPr kumimoji="1" lang="en-GB" sz="2000" dirty="0" err="1" smtClean="0"/>
              <a:t>kT</a:t>
            </a:r>
            <a:r>
              <a:rPr kumimoji="1" lang="en-GB" sz="2000" dirty="0" smtClean="0"/>
              <a:t> (eV)</a:t>
            </a:r>
            <a:endParaRPr kumimoji="1" lang="en-GB" sz="2000" dirty="0"/>
          </a:p>
        </p:txBody>
      </p:sp>
      <p:sp>
        <p:nvSpPr>
          <p:cNvPr id="21" name="テキスト ボックス 20"/>
          <p:cNvSpPr txBox="1"/>
          <p:nvPr/>
        </p:nvSpPr>
        <p:spPr>
          <a:xfrm rot="16200000">
            <a:off x="-321580" y="2824284"/>
            <a:ext cx="1667444" cy="400110"/>
          </a:xfrm>
          <a:prstGeom prst="rect">
            <a:avLst/>
          </a:prstGeom>
          <a:noFill/>
        </p:spPr>
        <p:txBody>
          <a:bodyPr wrap="none" rtlCol="0">
            <a:spAutoFit/>
          </a:bodyPr>
          <a:lstStyle/>
          <a:p>
            <a:r>
              <a:rPr lang="en-GB" sz="2000" dirty="0" smtClean="0"/>
              <a:t>flux (arb. unit</a:t>
            </a:r>
            <a:r>
              <a:rPr kumimoji="1" lang="en-GB" sz="2000" dirty="0" smtClean="0"/>
              <a:t>)</a:t>
            </a:r>
            <a:endParaRPr kumimoji="1" lang="en-GB" sz="2000" dirty="0"/>
          </a:p>
        </p:txBody>
      </p:sp>
      <p:sp>
        <p:nvSpPr>
          <p:cNvPr id="25" name="テキスト ボックス 24"/>
          <p:cNvSpPr txBox="1"/>
          <p:nvPr/>
        </p:nvSpPr>
        <p:spPr>
          <a:xfrm rot="16200000">
            <a:off x="-55042" y="2831005"/>
            <a:ext cx="1854995" cy="338554"/>
          </a:xfrm>
          <a:prstGeom prst="rect">
            <a:avLst/>
          </a:prstGeom>
          <a:noFill/>
        </p:spPr>
        <p:txBody>
          <a:bodyPr wrap="none" rtlCol="0">
            <a:spAutoFit/>
          </a:bodyPr>
          <a:lstStyle/>
          <a:p>
            <a:r>
              <a:rPr lang="en-GB" sz="1600" dirty="0" smtClean="0"/>
              <a:t>1.3  1.4  1.5  1.6  1.7</a:t>
            </a:r>
            <a:endParaRPr kumimoji="1" lang="en-GB" sz="1600" dirty="0"/>
          </a:p>
        </p:txBody>
      </p:sp>
      <p:sp>
        <p:nvSpPr>
          <p:cNvPr id="30" name="テキスト ボックス 29"/>
          <p:cNvSpPr txBox="1"/>
          <p:nvPr/>
        </p:nvSpPr>
        <p:spPr>
          <a:xfrm>
            <a:off x="6280845" y="1756339"/>
            <a:ext cx="904415" cy="461665"/>
          </a:xfrm>
          <a:prstGeom prst="rect">
            <a:avLst/>
          </a:prstGeom>
          <a:noFill/>
        </p:spPr>
        <p:txBody>
          <a:bodyPr wrap="none" rtlCol="0">
            <a:spAutoFit/>
          </a:bodyPr>
          <a:lstStyle/>
          <a:p>
            <a:r>
              <a:rPr lang="en-GB" sz="2400" dirty="0" smtClean="0"/>
              <a:t>J0420</a:t>
            </a:r>
            <a:endParaRPr kumimoji="1" lang="en-GB" sz="2400" dirty="0"/>
          </a:p>
        </p:txBody>
      </p:sp>
      <p:sp>
        <p:nvSpPr>
          <p:cNvPr id="31" name="正方形/長方形 30"/>
          <p:cNvSpPr/>
          <p:nvPr/>
        </p:nvSpPr>
        <p:spPr>
          <a:xfrm>
            <a:off x="5324153" y="4119256"/>
            <a:ext cx="2672430" cy="2469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a:p>
        </p:txBody>
      </p:sp>
      <p:sp>
        <p:nvSpPr>
          <p:cNvPr id="32" name="テキスト ボックス 31"/>
          <p:cNvSpPr txBox="1"/>
          <p:nvPr/>
        </p:nvSpPr>
        <p:spPr>
          <a:xfrm rot="16200000">
            <a:off x="4214245" y="4821059"/>
            <a:ext cx="1784463" cy="338554"/>
          </a:xfrm>
          <a:prstGeom prst="rect">
            <a:avLst/>
          </a:prstGeom>
          <a:noFill/>
        </p:spPr>
        <p:txBody>
          <a:bodyPr wrap="none" rtlCol="0">
            <a:spAutoFit/>
          </a:bodyPr>
          <a:lstStyle/>
          <a:p>
            <a:r>
              <a:rPr lang="en-GB" sz="1600" dirty="0" smtClean="0"/>
              <a:t>36   38   40   42   44</a:t>
            </a:r>
            <a:endParaRPr kumimoji="1" lang="en-GB" sz="1600" dirty="0"/>
          </a:p>
        </p:txBody>
      </p:sp>
      <p:sp>
        <p:nvSpPr>
          <p:cNvPr id="33" name="テキスト ボックス 32"/>
          <p:cNvSpPr txBox="1"/>
          <p:nvPr/>
        </p:nvSpPr>
        <p:spPr>
          <a:xfrm rot="16200000">
            <a:off x="4317843" y="4911190"/>
            <a:ext cx="915635" cy="400110"/>
          </a:xfrm>
          <a:prstGeom prst="rect">
            <a:avLst/>
          </a:prstGeom>
          <a:noFill/>
        </p:spPr>
        <p:txBody>
          <a:bodyPr wrap="none" rtlCol="0">
            <a:spAutoFit/>
          </a:bodyPr>
          <a:lstStyle/>
          <a:p>
            <a:r>
              <a:rPr kumimoji="1" lang="en-GB" sz="2000" dirty="0" err="1" smtClean="0"/>
              <a:t>kT</a:t>
            </a:r>
            <a:r>
              <a:rPr kumimoji="1" lang="en-GB" sz="2000" dirty="0" smtClean="0"/>
              <a:t> (eV)</a:t>
            </a:r>
            <a:endParaRPr kumimoji="1" lang="en-GB" sz="2000" dirty="0"/>
          </a:p>
        </p:txBody>
      </p:sp>
      <p:sp>
        <p:nvSpPr>
          <p:cNvPr id="34" name="テキスト ボックス 33"/>
          <p:cNvSpPr txBox="1"/>
          <p:nvPr/>
        </p:nvSpPr>
        <p:spPr>
          <a:xfrm rot="16200000">
            <a:off x="3903424" y="2824284"/>
            <a:ext cx="1667444" cy="400110"/>
          </a:xfrm>
          <a:prstGeom prst="rect">
            <a:avLst/>
          </a:prstGeom>
          <a:noFill/>
        </p:spPr>
        <p:txBody>
          <a:bodyPr wrap="none" rtlCol="0">
            <a:spAutoFit/>
          </a:bodyPr>
          <a:lstStyle/>
          <a:p>
            <a:r>
              <a:rPr lang="en-GB" sz="2000" dirty="0" smtClean="0"/>
              <a:t>flux (arb. unit</a:t>
            </a:r>
            <a:r>
              <a:rPr kumimoji="1" lang="en-GB" sz="2000" dirty="0" smtClean="0"/>
              <a:t>)</a:t>
            </a:r>
            <a:endParaRPr kumimoji="1" lang="en-GB" sz="2000" dirty="0"/>
          </a:p>
        </p:txBody>
      </p:sp>
      <p:sp>
        <p:nvSpPr>
          <p:cNvPr id="35" name="テキスト ボックス 34"/>
          <p:cNvSpPr txBox="1"/>
          <p:nvPr/>
        </p:nvSpPr>
        <p:spPr>
          <a:xfrm rot="16200000">
            <a:off x="4027622" y="2968061"/>
            <a:ext cx="2129109" cy="338554"/>
          </a:xfrm>
          <a:prstGeom prst="rect">
            <a:avLst/>
          </a:prstGeom>
          <a:noFill/>
        </p:spPr>
        <p:txBody>
          <a:bodyPr wrap="none" rtlCol="0">
            <a:spAutoFit/>
          </a:bodyPr>
          <a:lstStyle/>
          <a:p>
            <a:r>
              <a:rPr lang="en-GB" sz="1600" dirty="0" smtClean="0"/>
              <a:t>0   0.2   0.4   0.6   0.8   1</a:t>
            </a:r>
            <a:endParaRPr kumimoji="1" lang="en-GB" sz="1600" dirty="0"/>
          </a:p>
        </p:txBody>
      </p:sp>
    </p:spTree>
    <p:extLst>
      <p:ext uri="{BB962C8B-B14F-4D97-AF65-F5344CB8AC3E}">
        <p14:creationId xmlns:p14="http://schemas.microsoft.com/office/powerpoint/2010/main" val="16929550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コンテンツ プレースホルダー 7"/>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rot="5400000">
            <a:off x="695804" y="1304938"/>
            <a:ext cx="3478325" cy="5159996"/>
          </a:xfrm>
        </p:spPr>
      </p:pic>
      <p:graphicFrame>
        <p:nvGraphicFramePr>
          <p:cNvPr id="10" name="表 9"/>
          <p:cNvGraphicFramePr>
            <a:graphicFrameLocks noGrp="1"/>
          </p:cNvGraphicFramePr>
          <p:nvPr>
            <p:extLst>
              <p:ext uri="{D42A27DB-BD31-4B8C-83A1-F6EECF244321}">
                <p14:modId xmlns:p14="http://schemas.microsoft.com/office/powerpoint/2010/main" val="356032838"/>
              </p:ext>
            </p:extLst>
          </p:nvPr>
        </p:nvGraphicFramePr>
        <p:xfrm>
          <a:off x="5079350" y="2813660"/>
          <a:ext cx="4064650" cy="2491740"/>
        </p:xfrm>
        <a:graphic>
          <a:graphicData uri="http://schemas.openxmlformats.org/drawingml/2006/table">
            <a:tbl>
              <a:tblPr firstRow="1" bandRow="1">
                <a:tableStyleId>{5C22544A-7EE6-4342-B048-85BDC9FD1C3A}</a:tableStyleId>
              </a:tblPr>
              <a:tblGrid>
                <a:gridCol w="925260"/>
                <a:gridCol w="648072"/>
                <a:gridCol w="864096"/>
                <a:gridCol w="763126"/>
                <a:gridCol w="864096"/>
              </a:tblGrid>
              <a:tr h="480060">
                <a:tc>
                  <a:txBody>
                    <a:bodyPr/>
                    <a:lstStyle/>
                    <a:p>
                      <a:pPr algn="ctr"/>
                      <a:r>
                        <a:rPr kumimoji="1" lang="en-US" altLang="ja-JP" sz="2000" b="0" dirty="0" smtClean="0">
                          <a:solidFill>
                            <a:schemeClr val="tx1"/>
                          </a:solidFill>
                        </a:rPr>
                        <a:t>Target</a:t>
                      </a:r>
                      <a:endParaRPr kumimoji="1" lang="ja-JP" altLang="en-US" sz="2000" b="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800" b="0" dirty="0" err="1" smtClean="0">
                          <a:solidFill>
                            <a:schemeClr val="tx1"/>
                          </a:solidFill>
                        </a:rPr>
                        <a:t>kT</a:t>
                      </a:r>
                      <a:r>
                        <a:rPr kumimoji="1" lang="en-US" altLang="ja-JP" sz="1800" b="0" baseline="-25000" dirty="0" err="1" smtClean="0">
                          <a:solidFill>
                            <a:schemeClr val="tx1"/>
                          </a:solidFill>
                        </a:rPr>
                        <a:t>x</a:t>
                      </a:r>
                      <a:r>
                        <a:rPr kumimoji="1" lang="en-US" altLang="ja-JP" sz="1800" b="0" baseline="0" dirty="0" smtClean="0">
                          <a:solidFill>
                            <a:schemeClr val="tx1"/>
                          </a:solidFill>
                        </a:rPr>
                        <a:t> [eV]</a:t>
                      </a:r>
                      <a:endParaRPr kumimoji="1" lang="ja-JP" altLang="en-US" sz="1800" b="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b="0" dirty="0" smtClean="0">
                          <a:solidFill>
                            <a:schemeClr val="tx1"/>
                          </a:solidFill>
                        </a:rPr>
                        <a:t>Line</a:t>
                      </a:r>
                      <a:r>
                        <a:rPr kumimoji="1" lang="en-US" altLang="ja-JP" sz="1600" b="0" baseline="0" dirty="0" smtClean="0">
                          <a:solidFill>
                            <a:schemeClr val="tx1"/>
                          </a:solidFill>
                        </a:rPr>
                        <a:t> E [eV]</a:t>
                      </a:r>
                      <a:endParaRPr kumimoji="1" lang="ja-JP" altLang="en-US" sz="1600" b="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2000" b="0" dirty="0" err="1" smtClean="0">
                          <a:solidFill>
                            <a:schemeClr val="tx1"/>
                          </a:solidFill>
                        </a:rPr>
                        <a:t>f</a:t>
                      </a:r>
                      <a:r>
                        <a:rPr kumimoji="1" lang="en-US" altLang="ja-JP" sz="2000" b="0" baseline="-25000" dirty="0" err="1" smtClean="0">
                          <a:solidFill>
                            <a:schemeClr val="tx1"/>
                          </a:solidFill>
                        </a:rPr>
                        <a:t>ex</a:t>
                      </a:r>
                      <a:r>
                        <a:rPr kumimoji="1" lang="en-US" altLang="ja-JP" sz="2000" b="0" baseline="0" dirty="0" smtClean="0">
                          <a:solidFill>
                            <a:schemeClr val="tx1"/>
                          </a:solidFill>
                        </a:rPr>
                        <a:t> [%]</a:t>
                      </a:r>
                      <a:endParaRPr kumimoji="1" lang="ja-JP" altLang="en-US" sz="2000" b="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600" b="0" dirty="0" smtClean="0">
                          <a:solidFill>
                            <a:schemeClr val="tx1"/>
                          </a:solidFill>
                        </a:rPr>
                        <a:t>バンド </a:t>
                      </a:r>
                      <a:r>
                        <a:rPr kumimoji="1" lang="en-US" altLang="ja-JP" sz="1600" b="0" dirty="0" smtClean="0">
                          <a:solidFill>
                            <a:schemeClr val="tx1"/>
                          </a:solidFill>
                        </a:rPr>
                        <a:t>[</a:t>
                      </a:r>
                      <a:r>
                        <a:rPr kumimoji="1" lang="en-US" altLang="ja-JP" sz="1600" b="0" dirty="0" err="1" smtClean="0">
                          <a:solidFill>
                            <a:schemeClr val="tx1"/>
                          </a:solidFill>
                        </a:rPr>
                        <a:t>keV</a:t>
                      </a:r>
                      <a:r>
                        <a:rPr kumimoji="1" lang="en-US" altLang="ja-JP" sz="1600" b="0" dirty="0" smtClean="0">
                          <a:solidFill>
                            <a:schemeClr val="tx1"/>
                          </a:solidFill>
                        </a:rPr>
                        <a:t>]</a:t>
                      </a:r>
                      <a:endParaRPr kumimoji="1" lang="ja-JP" altLang="en-US" sz="1600" b="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74320">
                <a:tc>
                  <a:txBody>
                    <a:bodyPr/>
                    <a:lstStyle/>
                    <a:p>
                      <a:pPr algn="ctr"/>
                      <a:r>
                        <a:rPr kumimoji="1" lang="en-US" altLang="ja-JP" sz="1600" b="0" dirty="0" smtClean="0">
                          <a:solidFill>
                            <a:schemeClr val="tx1"/>
                          </a:solidFill>
                        </a:rPr>
                        <a:t>J0420</a:t>
                      </a:r>
                      <a:endParaRPr kumimoji="1" lang="ja-JP" altLang="en-US" sz="1600" b="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t>45.0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t>329</a:t>
                      </a:r>
                      <a:endParaRPr kumimoji="1" lang="ja-JP" altLang="en-US" sz="16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t>85±15</a:t>
                      </a:r>
                      <a:endParaRPr kumimoji="1" lang="ja-JP" altLang="en-US" sz="16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t>0.6 –</a:t>
                      </a:r>
                      <a:r>
                        <a:rPr kumimoji="1" lang="en-US" altLang="ja-JP" sz="1600" baseline="0" dirty="0" smtClean="0"/>
                        <a:t> </a:t>
                      </a:r>
                      <a:r>
                        <a:rPr kumimoji="1" lang="en-US" altLang="ja-JP" sz="1600" dirty="0" smtClean="0"/>
                        <a:t>1.0</a:t>
                      </a:r>
                      <a:endParaRPr kumimoji="1" lang="ja-JP" altLang="en-US" sz="16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781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600" dirty="0" smtClean="0">
                          <a:solidFill>
                            <a:srgbClr val="FF0000"/>
                          </a:solidFill>
                        </a:rPr>
                        <a:t>J0806</a:t>
                      </a:r>
                      <a:endParaRPr kumimoji="1" lang="ja-JP" altLang="en-US" sz="16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t>91.7</a:t>
                      </a:r>
                      <a:endParaRPr kumimoji="1" lang="ja-JP" altLang="en-US" sz="16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t>460</a:t>
                      </a:r>
                      <a:endParaRPr kumimoji="1" lang="ja-JP" altLang="en-US" sz="16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t>90±12</a:t>
                      </a:r>
                      <a:endParaRPr kumimoji="1" lang="ja-JP" altLang="en-US" sz="16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t>1.2 – 1.6</a:t>
                      </a:r>
                      <a:endParaRPr kumimoji="1" lang="ja-JP" altLang="en-US" sz="16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781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smtClean="0">
                          <a:solidFill>
                            <a:srgbClr val="92D050"/>
                          </a:solidFill>
                        </a:rPr>
                        <a:t>J1605</a:t>
                      </a:r>
                      <a:endParaRPr kumimoji="1" lang="ja-JP" altLang="en-US" sz="16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t>95.0</a:t>
                      </a:r>
                      <a:endParaRPr kumimoji="1" lang="ja-JP" altLang="en-US" sz="16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t>431, 500</a:t>
                      </a:r>
                      <a:endParaRPr kumimoji="1" lang="ja-JP" altLang="en-US" sz="16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t>139±4</a:t>
                      </a:r>
                      <a:endParaRPr kumimoji="1" lang="ja-JP" altLang="en-US" sz="16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smtClean="0"/>
                        <a:t>1.3 – 1.7</a:t>
                      </a:r>
                      <a:endParaRPr kumimoji="1" lang="ja-JP" altLang="en-US" sz="1600" dirty="0" smtClean="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781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600" dirty="0" smtClean="0">
                          <a:solidFill>
                            <a:srgbClr val="0070C0"/>
                          </a:solidFill>
                        </a:rPr>
                        <a:t>RBS1223</a:t>
                      </a:r>
                      <a:endParaRPr kumimoji="1" lang="ja-JP" altLang="en-US" sz="16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t>86.0</a:t>
                      </a:r>
                      <a:endParaRPr kumimoji="1" lang="ja-JP" altLang="en-US" sz="16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t>270</a:t>
                      </a:r>
                      <a:endParaRPr kumimoji="1" lang="ja-JP" altLang="en-US" sz="16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t>70±5</a:t>
                      </a:r>
                      <a:endParaRPr kumimoji="1" lang="ja-JP" altLang="en-US" sz="16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smtClean="0"/>
                        <a:t>1.2</a:t>
                      </a:r>
                      <a:r>
                        <a:rPr kumimoji="1" lang="en-US" altLang="ja-JP" sz="1600" baseline="0" dirty="0" smtClean="0"/>
                        <a:t> – 1.6</a:t>
                      </a:r>
                      <a:endParaRPr kumimoji="1" lang="ja-JP" altLang="en-US" sz="1600" dirty="0" smtClean="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781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smtClean="0">
                          <a:solidFill>
                            <a:srgbClr val="00B0F0"/>
                          </a:solidFill>
                        </a:rPr>
                        <a:t>RBS1774</a:t>
                      </a:r>
                      <a:endParaRPr kumimoji="1" lang="ja-JP" altLang="en-US" sz="1600" dirty="0" smtClean="0">
                        <a:solidFill>
                          <a:srgbClr val="00B0F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t>102.0</a:t>
                      </a:r>
                      <a:endParaRPr kumimoji="1" lang="ja-JP" altLang="en-US" sz="16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t>754</a:t>
                      </a:r>
                      <a:endParaRPr kumimoji="1" lang="ja-JP" altLang="en-US" sz="16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t>44±7</a:t>
                      </a:r>
                      <a:endParaRPr kumimoji="1" lang="ja-JP" altLang="en-US" sz="16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t>1.3</a:t>
                      </a:r>
                      <a:r>
                        <a:rPr kumimoji="1" lang="en-US" altLang="ja-JP" sz="1600" baseline="0" dirty="0" smtClean="0"/>
                        <a:t> – 1.7</a:t>
                      </a:r>
                      <a:endParaRPr kumimoji="1" lang="ja-JP" altLang="en-US" sz="16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r>
              <a:tr h="2781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smtClean="0">
                          <a:solidFill>
                            <a:schemeClr val="tx1"/>
                          </a:solidFill>
                        </a:rPr>
                        <a:t>J1856</a:t>
                      </a:r>
                      <a:endParaRPr kumimoji="1" lang="ja-JP" altLang="en-US" sz="1600" dirty="0" smtClean="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t>63</a:t>
                      </a:r>
                      <a:endParaRPr kumimoji="1" lang="ja-JP" altLang="en-US" sz="16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t>-</a:t>
                      </a:r>
                      <a:endParaRPr kumimoji="1" lang="ja-JP" altLang="en-US" sz="16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t>16±2</a:t>
                      </a:r>
                      <a:endParaRPr kumimoji="1" lang="ja-JP" altLang="en-US" sz="16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dirty="0" smtClean="0"/>
                        <a:t>0.8 – 1.2</a:t>
                      </a:r>
                      <a:endParaRPr kumimoji="1" lang="ja-JP" altLang="en-US" sz="16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1" name="テキスト ボックス 10"/>
          <p:cNvSpPr txBox="1"/>
          <p:nvPr/>
        </p:nvSpPr>
        <p:spPr>
          <a:xfrm>
            <a:off x="669056" y="4201217"/>
            <a:ext cx="4067139" cy="338554"/>
          </a:xfrm>
          <a:prstGeom prst="rect">
            <a:avLst/>
          </a:prstGeom>
          <a:noFill/>
        </p:spPr>
        <p:txBody>
          <a:bodyPr wrap="none" rtlCol="0">
            <a:spAutoFit/>
          </a:bodyPr>
          <a:lstStyle/>
          <a:p>
            <a:r>
              <a:rPr lang="en-US" altLang="ja-JP" sz="1600" dirty="0"/>
              <a:t>model: </a:t>
            </a:r>
            <a:r>
              <a:rPr lang="en-US" altLang="ja-JP" sz="1600" dirty="0" err="1"/>
              <a:t>phabs</a:t>
            </a:r>
            <a:r>
              <a:rPr lang="en-US" altLang="ja-JP" sz="1600" dirty="0"/>
              <a:t>*(</a:t>
            </a:r>
            <a:r>
              <a:rPr lang="en-US" altLang="ja-JP" sz="1600" dirty="0" err="1"/>
              <a:t>bbodyrad+gauss</a:t>
            </a:r>
            <a:r>
              <a:rPr lang="en-US" altLang="ja-JP" sz="1600" dirty="0" err="1">
                <a:solidFill>
                  <a:srgbClr val="00B050"/>
                </a:solidFill>
              </a:rPr>
              <a:t>+gauss</a:t>
            </a:r>
            <a:r>
              <a:rPr lang="en-US" altLang="ja-JP" sz="1600" dirty="0">
                <a:solidFill>
                  <a:srgbClr val="00B050"/>
                </a:solidFill>
              </a:rPr>
              <a:t>(J1605</a:t>
            </a:r>
            <a:r>
              <a:rPr lang="en-US" altLang="ja-JP" sz="1600" dirty="0">
                <a:solidFill>
                  <a:srgbClr val="92D050"/>
                </a:solidFill>
              </a:rPr>
              <a:t>)</a:t>
            </a:r>
            <a:r>
              <a:rPr lang="en-US" altLang="ja-JP" sz="1600" dirty="0"/>
              <a:t>)</a:t>
            </a:r>
            <a:endParaRPr lang="ja-JP" altLang="en-US" sz="1600" dirty="0"/>
          </a:p>
        </p:txBody>
      </p:sp>
      <p:sp>
        <p:nvSpPr>
          <p:cNvPr id="2" name="テキスト ボックス 1"/>
          <p:cNvSpPr txBox="1"/>
          <p:nvPr/>
        </p:nvSpPr>
        <p:spPr>
          <a:xfrm>
            <a:off x="143201" y="1134646"/>
            <a:ext cx="9114996" cy="954107"/>
          </a:xfrm>
          <a:prstGeom prst="rect">
            <a:avLst/>
          </a:prstGeom>
          <a:noFill/>
        </p:spPr>
        <p:txBody>
          <a:bodyPr wrap="none" rtlCol="0">
            <a:spAutoFit/>
          </a:bodyPr>
          <a:lstStyle/>
          <a:p>
            <a:pPr marL="285750" indent="-285750">
              <a:buFont typeface="Arial" panose="020B0604020202020204" pitchFamily="34" charset="0"/>
              <a:buChar char="•"/>
            </a:pPr>
            <a:r>
              <a:rPr lang="ja-JP" altLang="en-US" sz="2800" dirty="0" smtClean="0"/>
              <a:t>長期変動のない </a:t>
            </a:r>
            <a:r>
              <a:rPr lang="en-US" altLang="ja-JP" sz="2800" b="1" dirty="0" smtClean="0"/>
              <a:t>5</a:t>
            </a:r>
            <a:r>
              <a:rPr lang="ja-JP" altLang="en-US" sz="2800" b="1" dirty="0" smtClean="0"/>
              <a:t>天体</a:t>
            </a:r>
            <a:r>
              <a:rPr lang="ja-JP" altLang="en-US" sz="2800" dirty="0" smtClean="0"/>
              <a:t>について </a:t>
            </a:r>
            <a:r>
              <a:rPr lang="en-US" altLang="ja-JP" sz="2800" dirty="0" smtClean="0"/>
              <a:t>EPIC-</a:t>
            </a:r>
            <a:r>
              <a:rPr lang="en-US" altLang="ja-JP" sz="2800" dirty="0" err="1" smtClean="0"/>
              <a:t>pn</a:t>
            </a:r>
            <a:r>
              <a:rPr lang="en-US" altLang="ja-JP" sz="2800" dirty="0" smtClean="0"/>
              <a:t> </a:t>
            </a:r>
            <a:r>
              <a:rPr lang="ja-JP" altLang="en-US" sz="2800" dirty="0" smtClean="0"/>
              <a:t>の全観測を統合</a:t>
            </a:r>
            <a:endParaRPr lang="en-US" altLang="ja-JP" sz="2800" dirty="0" smtClean="0"/>
          </a:p>
          <a:p>
            <a:pPr marL="285750" indent="-285750">
              <a:buFont typeface="Arial" panose="020B0604020202020204" pitchFamily="34" charset="0"/>
              <a:buChar char="•"/>
            </a:pPr>
            <a:r>
              <a:rPr lang="en-US" altLang="ja-JP" sz="2800" dirty="0" smtClean="0"/>
              <a:t>J1856 </a:t>
            </a:r>
            <a:r>
              <a:rPr lang="ja-JP" altLang="en-US" sz="2800" dirty="0" smtClean="0"/>
              <a:t>と同様の解析</a:t>
            </a:r>
            <a:r>
              <a:rPr lang="en-US" altLang="ja-JP" sz="2800" dirty="0" smtClean="0"/>
              <a:t>, </a:t>
            </a:r>
            <a:r>
              <a:rPr lang="ja-JP" altLang="en-US" sz="2800" dirty="0" smtClean="0"/>
              <a:t>ただし吸収線も考慮</a:t>
            </a:r>
            <a:endParaRPr lang="en-US" altLang="ja-JP" sz="2800" dirty="0" smtClean="0"/>
          </a:p>
        </p:txBody>
      </p:sp>
      <p:sp>
        <p:nvSpPr>
          <p:cNvPr id="4" name="テキスト ボックス 3"/>
          <p:cNvSpPr txBox="1"/>
          <p:nvPr/>
        </p:nvSpPr>
        <p:spPr>
          <a:xfrm>
            <a:off x="2107903" y="6063962"/>
            <a:ext cx="5256584" cy="584775"/>
          </a:xfrm>
          <a:prstGeom prst="rect">
            <a:avLst/>
          </a:prstGeom>
          <a:noFill/>
          <a:ln w="19050">
            <a:solidFill>
              <a:srgbClr val="FF0000"/>
            </a:solidFill>
          </a:ln>
        </p:spPr>
        <p:txBody>
          <a:bodyPr wrap="square" rtlCol="0">
            <a:spAutoFit/>
          </a:bodyPr>
          <a:lstStyle/>
          <a:p>
            <a:r>
              <a:rPr lang="ja-JP" altLang="en-US" sz="3200" dirty="0" smtClean="0"/>
              <a:t>全天体で</a:t>
            </a:r>
            <a:r>
              <a:rPr lang="en-US" altLang="ja-JP" sz="3200" dirty="0" err="1" smtClean="0"/>
              <a:t>keV</a:t>
            </a:r>
            <a:r>
              <a:rPr lang="ja-JP" altLang="en-US" sz="3200" dirty="0" smtClean="0"/>
              <a:t>超過成分</a:t>
            </a:r>
            <a:r>
              <a:rPr lang="ja-JP" altLang="en-US" sz="3200" dirty="0"/>
              <a:t>を</a:t>
            </a:r>
            <a:r>
              <a:rPr kumimoji="1" lang="ja-JP" altLang="en-US" sz="3200" dirty="0" smtClean="0"/>
              <a:t>確認</a:t>
            </a:r>
            <a:endParaRPr kumimoji="1" lang="en-GB" sz="3200" dirty="0"/>
          </a:p>
        </p:txBody>
      </p:sp>
      <p:sp>
        <p:nvSpPr>
          <p:cNvPr id="9" name="タイトル 1"/>
          <p:cNvSpPr>
            <a:spLocks noGrp="1"/>
          </p:cNvSpPr>
          <p:nvPr>
            <p:ph type="title"/>
          </p:nvPr>
        </p:nvSpPr>
        <p:spPr>
          <a:xfrm>
            <a:off x="633560" y="21937"/>
            <a:ext cx="7867422" cy="831501"/>
          </a:xfrm>
        </p:spPr>
        <p:txBody>
          <a:bodyPr>
            <a:normAutofit/>
          </a:bodyPr>
          <a:lstStyle/>
          <a:p>
            <a:r>
              <a:rPr lang="ja-JP" altLang="en-US" sz="3600" u="sng" dirty="0"/>
              <a:t>他</a:t>
            </a:r>
            <a:r>
              <a:rPr lang="ja-JP" altLang="en-US" sz="3600" u="sng" dirty="0" smtClean="0"/>
              <a:t>の </a:t>
            </a:r>
            <a:r>
              <a:rPr lang="en-US" altLang="ja-JP" sz="3600" u="sng" dirty="0" smtClean="0"/>
              <a:t>XDINS </a:t>
            </a:r>
            <a:r>
              <a:rPr lang="ja-JP" altLang="en-US" sz="3600" u="sng" dirty="0" smtClean="0"/>
              <a:t>では</a:t>
            </a:r>
            <a:r>
              <a:rPr lang="en-US" altLang="ja-JP" sz="3600" u="sng" dirty="0" smtClean="0"/>
              <a:t>? – </a:t>
            </a:r>
            <a:r>
              <a:rPr lang="en-US" altLang="ja-JP" sz="3600" u="sng" dirty="0" err="1" smtClean="0"/>
              <a:t>keV</a:t>
            </a:r>
            <a:r>
              <a:rPr lang="en-US" altLang="ja-JP" sz="3600" u="sng" dirty="0" smtClean="0"/>
              <a:t>-excess</a:t>
            </a:r>
            <a:r>
              <a:rPr lang="ja-JP" altLang="en-US" sz="3600" u="sng" dirty="0" smtClean="0"/>
              <a:t>の探索</a:t>
            </a:r>
            <a:endParaRPr lang="en-US" altLang="ja-JP" sz="3600" u="sng" dirty="0"/>
          </a:p>
        </p:txBody>
      </p:sp>
      <p:sp>
        <p:nvSpPr>
          <p:cNvPr id="13" name="テキスト ボックス 12"/>
          <p:cNvSpPr txBox="1"/>
          <p:nvPr/>
        </p:nvSpPr>
        <p:spPr>
          <a:xfrm>
            <a:off x="255744" y="4297358"/>
            <a:ext cx="378882" cy="338554"/>
          </a:xfrm>
          <a:prstGeom prst="rect">
            <a:avLst/>
          </a:prstGeom>
          <a:solidFill>
            <a:schemeClr val="bg1"/>
          </a:solidFill>
        </p:spPr>
        <p:txBody>
          <a:bodyPr wrap="square" rtlCol="0">
            <a:spAutoFit/>
          </a:bodyPr>
          <a:lstStyle/>
          <a:p>
            <a:r>
              <a:rPr kumimoji="1" lang="en-GB" sz="1600" dirty="0" smtClean="0"/>
              <a:t> 4</a:t>
            </a:r>
            <a:endParaRPr kumimoji="1" lang="en-GB" sz="1600" dirty="0"/>
          </a:p>
        </p:txBody>
      </p:sp>
      <p:sp>
        <p:nvSpPr>
          <p:cNvPr id="14" name="テキスト ボックス 13"/>
          <p:cNvSpPr txBox="1"/>
          <p:nvPr/>
        </p:nvSpPr>
        <p:spPr>
          <a:xfrm>
            <a:off x="255744" y="4780000"/>
            <a:ext cx="378882" cy="338554"/>
          </a:xfrm>
          <a:prstGeom prst="rect">
            <a:avLst/>
          </a:prstGeom>
          <a:solidFill>
            <a:schemeClr val="bg1"/>
          </a:solidFill>
        </p:spPr>
        <p:txBody>
          <a:bodyPr wrap="square" rtlCol="0">
            <a:spAutoFit/>
          </a:bodyPr>
          <a:lstStyle/>
          <a:p>
            <a:r>
              <a:rPr kumimoji="1" lang="en-GB" sz="1600" dirty="0" smtClean="0"/>
              <a:t> 2</a:t>
            </a:r>
            <a:endParaRPr kumimoji="1" lang="en-GB" sz="1600" dirty="0"/>
          </a:p>
        </p:txBody>
      </p:sp>
      <p:sp>
        <p:nvSpPr>
          <p:cNvPr id="12" name="テキスト ボックス 11"/>
          <p:cNvSpPr txBox="1"/>
          <p:nvPr/>
        </p:nvSpPr>
        <p:spPr>
          <a:xfrm rot="16200000">
            <a:off x="-80223" y="4676467"/>
            <a:ext cx="572849" cy="338554"/>
          </a:xfrm>
          <a:prstGeom prst="rect">
            <a:avLst/>
          </a:prstGeom>
          <a:solidFill>
            <a:schemeClr val="bg1"/>
          </a:solidFill>
        </p:spPr>
        <p:txBody>
          <a:bodyPr wrap="none" rtlCol="0">
            <a:spAutoFit/>
          </a:bodyPr>
          <a:lstStyle/>
          <a:p>
            <a:r>
              <a:rPr kumimoji="1" lang="en-GB" sz="1600" dirty="0" smtClean="0"/>
              <a:t>ratio</a:t>
            </a:r>
            <a:endParaRPr kumimoji="1" lang="en-GB" sz="1600" dirty="0"/>
          </a:p>
        </p:txBody>
      </p:sp>
      <p:sp>
        <p:nvSpPr>
          <p:cNvPr id="16" name="テキスト ボックス 15"/>
          <p:cNvSpPr txBox="1"/>
          <p:nvPr/>
        </p:nvSpPr>
        <p:spPr>
          <a:xfrm>
            <a:off x="484490" y="5405099"/>
            <a:ext cx="550912" cy="338554"/>
          </a:xfrm>
          <a:prstGeom prst="rect">
            <a:avLst/>
          </a:prstGeom>
          <a:solidFill>
            <a:schemeClr val="bg1"/>
          </a:solidFill>
        </p:spPr>
        <p:txBody>
          <a:bodyPr wrap="square" rtlCol="0">
            <a:spAutoFit/>
          </a:bodyPr>
          <a:lstStyle/>
          <a:p>
            <a:r>
              <a:rPr kumimoji="1" lang="en-GB" sz="1600" dirty="0" smtClean="0"/>
              <a:t> 0.2</a:t>
            </a:r>
            <a:endParaRPr kumimoji="1" lang="en-GB" sz="1600" dirty="0"/>
          </a:p>
        </p:txBody>
      </p:sp>
      <p:sp>
        <p:nvSpPr>
          <p:cNvPr id="5" name="テキスト ボックス 4"/>
          <p:cNvSpPr txBox="1"/>
          <p:nvPr/>
        </p:nvSpPr>
        <p:spPr>
          <a:xfrm rot="16200000">
            <a:off x="-1041131" y="3031006"/>
            <a:ext cx="2524281" cy="338554"/>
          </a:xfrm>
          <a:prstGeom prst="rect">
            <a:avLst/>
          </a:prstGeom>
          <a:solidFill>
            <a:schemeClr val="bg1"/>
          </a:solidFill>
        </p:spPr>
        <p:txBody>
          <a:bodyPr wrap="none" rtlCol="0">
            <a:spAutoFit/>
          </a:bodyPr>
          <a:lstStyle/>
          <a:p>
            <a:r>
              <a:rPr kumimoji="1" lang="en-GB" sz="1600" dirty="0" smtClean="0"/>
              <a:t>keV</a:t>
            </a:r>
            <a:r>
              <a:rPr kumimoji="1" lang="en-GB" sz="1600" baseline="30000" dirty="0" smtClean="0"/>
              <a:t>2</a:t>
            </a:r>
            <a:r>
              <a:rPr kumimoji="1" lang="en-GB" sz="1600" dirty="0" smtClean="0"/>
              <a:t> (Photons cm</a:t>
            </a:r>
            <a:r>
              <a:rPr kumimoji="1" lang="en-GB" sz="1600" baseline="30000" dirty="0" smtClean="0"/>
              <a:t>-2</a:t>
            </a:r>
            <a:r>
              <a:rPr kumimoji="1" lang="en-GB" sz="1600" dirty="0" smtClean="0"/>
              <a:t> s</a:t>
            </a:r>
            <a:r>
              <a:rPr kumimoji="1" lang="en-GB" sz="1600" baseline="30000" dirty="0" smtClean="0"/>
              <a:t>-1</a:t>
            </a:r>
            <a:r>
              <a:rPr kumimoji="1" lang="en-GB" sz="1600" dirty="0" smtClean="0"/>
              <a:t> keV</a:t>
            </a:r>
            <a:r>
              <a:rPr kumimoji="1" lang="en-GB" sz="1600" baseline="30000" dirty="0" smtClean="0"/>
              <a:t>-1</a:t>
            </a:r>
            <a:r>
              <a:rPr kumimoji="1" lang="en-GB" sz="1600" dirty="0" smtClean="0"/>
              <a:t>)</a:t>
            </a:r>
            <a:endParaRPr kumimoji="1" lang="en-GB" sz="1600" dirty="0"/>
          </a:p>
        </p:txBody>
      </p:sp>
      <p:sp>
        <p:nvSpPr>
          <p:cNvPr id="17" name="テキスト ボックス 16"/>
          <p:cNvSpPr txBox="1"/>
          <p:nvPr/>
        </p:nvSpPr>
        <p:spPr>
          <a:xfrm>
            <a:off x="2273883" y="5398477"/>
            <a:ext cx="550912" cy="338554"/>
          </a:xfrm>
          <a:prstGeom prst="rect">
            <a:avLst/>
          </a:prstGeom>
          <a:solidFill>
            <a:schemeClr val="bg1"/>
          </a:solidFill>
        </p:spPr>
        <p:txBody>
          <a:bodyPr wrap="square" rtlCol="0">
            <a:spAutoFit/>
          </a:bodyPr>
          <a:lstStyle/>
          <a:p>
            <a:r>
              <a:rPr kumimoji="1" lang="en-GB" sz="1600" dirty="0" smtClean="0"/>
              <a:t> 0.5</a:t>
            </a:r>
            <a:endParaRPr kumimoji="1" lang="en-GB" sz="1600" dirty="0"/>
          </a:p>
        </p:txBody>
      </p:sp>
      <p:sp>
        <p:nvSpPr>
          <p:cNvPr id="18" name="テキスト ボックス 17"/>
          <p:cNvSpPr txBox="1"/>
          <p:nvPr/>
        </p:nvSpPr>
        <p:spPr>
          <a:xfrm>
            <a:off x="3787820" y="5398477"/>
            <a:ext cx="550912" cy="338554"/>
          </a:xfrm>
          <a:prstGeom prst="rect">
            <a:avLst/>
          </a:prstGeom>
          <a:solidFill>
            <a:schemeClr val="bg1"/>
          </a:solidFill>
        </p:spPr>
        <p:txBody>
          <a:bodyPr wrap="square" rtlCol="0">
            <a:spAutoFit/>
          </a:bodyPr>
          <a:lstStyle/>
          <a:p>
            <a:r>
              <a:rPr lang="en-GB" sz="1600" dirty="0"/>
              <a:t>1</a:t>
            </a:r>
            <a:endParaRPr kumimoji="1" lang="en-GB" sz="1600" dirty="0"/>
          </a:p>
        </p:txBody>
      </p:sp>
      <p:sp>
        <p:nvSpPr>
          <p:cNvPr id="15" name="テキスト ボックス 14"/>
          <p:cNvSpPr txBox="1"/>
          <p:nvPr/>
        </p:nvSpPr>
        <p:spPr>
          <a:xfrm>
            <a:off x="255744" y="5238108"/>
            <a:ext cx="378882" cy="338554"/>
          </a:xfrm>
          <a:prstGeom prst="rect">
            <a:avLst/>
          </a:prstGeom>
          <a:solidFill>
            <a:schemeClr val="bg1"/>
          </a:solidFill>
        </p:spPr>
        <p:txBody>
          <a:bodyPr wrap="square" rtlCol="0">
            <a:spAutoFit/>
          </a:bodyPr>
          <a:lstStyle/>
          <a:p>
            <a:r>
              <a:rPr kumimoji="1" lang="en-GB" sz="1600" dirty="0" smtClean="0"/>
              <a:t> 0</a:t>
            </a:r>
            <a:endParaRPr kumimoji="1" lang="en-GB" sz="1600" dirty="0"/>
          </a:p>
        </p:txBody>
      </p:sp>
      <p:sp>
        <p:nvSpPr>
          <p:cNvPr id="19" name="テキスト ボックス 18"/>
          <p:cNvSpPr txBox="1"/>
          <p:nvPr/>
        </p:nvSpPr>
        <p:spPr>
          <a:xfrm>
            <a:off x="2798540" y="5437776"/>
            <a:ext cx="927881" cy="259955"/>
          </a:xfrm>
          <a:prstGeom prst="rect">
            <a:avLst/>
          </a:prstGeom>
          <a:solidFill>
            <a:schemeClr val="bg1"/>
          </a:solidFill>
        </p:spPr>
        <p:txBody>
          <a:bodyPr wrap="square" rtlCol="0">
            <a:spAutoFit/>
          </a:bodyPr>
          <a:lstStyle/>
          <a:p>
            <a:endParaRPr kumimoji="1" lang="en-GB" sz="1400" dirty="0"/>
          </a:p>
        </p:txBody>
      </p:sp>
      <p:sp>
        <p:nvSpPr>
          <p:cNvPr id="20" name="テキスト ボックス 19"/>
          <p:cNvSpPr txBox="1"/>
          <p:nvPr/>
        </p:nvSpPr>
        <p:spPr>
          <a:xfrm>
            <a:off x="2691393" y="5577008"/>
            <a:ext cx="1195057" cy="307777"/>
          </a:xfrm>
          <a:prstGeom prst="rect">
            <a:avLst/>
          </a:prstGeom>
          <a:solidFill>
            <a:schemeClr val="bg1"/>
          </a:solidFill>
        </p:spPr>
        <p:txBody>
          <a:bodyPr wrap="square" rtlCol="0">
            <a:spAutoFit/>
          </a:bodyPr>
          <a:lstStyle/>
          <a:p>
            <a:r>
              <a:rPr lang="en-GB" sz="1400" dirty="0" smtClean="0"/>
              <a:t>Energy (</a:t>
            </a:r>
            <a:r>
              <a:rPr lang="en-GB" sz="1400" dirty="0" err="1" smtClean="0"/>
              <a:t>keV</a:t>
            </a:r>
            <a:r>
              <a:rPr lang="en-GB" sz="1400" dirty="0" smtClean="0"/>
              <a:t>)</a:t>
            </a:r>
            <a:endParaRPr kumimoji="1" lang="en-GB" sz="1400" dirty="0"/>
          </a:p>
        </p:txBody>
      </p:sp>
      <p:sp>
        <p:nvSpPr>
          <p:cNvPr id="6" name="テキスト ボックス 5"/>
          <p:cNvSpPr txBox="1"/>
          <p:nvPr/>
        </p:nvSpPr>
        <p:spPr>
          <a:xfrm>
            <a:off x="5056078" y="2076707"/>
            <a:ext cx="4040978" cy="369332"/>
          </a:xfrm>
          <a:prstGeom prst="rect">
            <a:avLst/>
          </a:prstGeom>
          <a:noFill/>
          <a:ln w="19050">
            <a:solidFill>
              <a:srgbClr val="00B050"/>
            </a:solidFill>
          </a:ln>
        </p:spPr>
        <p:txBody>
          <a:bodyPr wrap="none" rtlCol="0">
            <a:spAutoFit/>
          </a:bodyPr>
          <a:lstStyle/>
          <a:p>
            <a:r>
              <a:rPr lang="en-US" altLang="ja-JP" dirty="0" err="1" smtClean="0"/>
              <a:t>f</a:t>
            </a:r>
            <a:r>
              <a:rPr lang="en-US" altLang="ja-JP" baseline="-25000" dirty="0" err="1" smtClean="0"/>
              <a:t>ex</a:t>
            </a:r>
            <a:r>
              <a:rPr lang="en-US" altLang="ja-JP" dirty="0" smtClean="0"/>
              <a:t> = (</a:t>
            </a:r>
            <a:r>
              <a:rPr lang="ja-JP" altLang="en-US" dirty="0" smtClean="0"/>
              <a:t>観測</a:t>
            </a:r>
            <a:r>
              <a:rPr lang="en-US" altLang="ja-JP" dirty="0" smtClean="0"/>
              <a:t>[c/s]</a:t>
            </a:r>
            <a:r>
              <a:rPr lang="ja-JP" altLang="en-US" dirty="0" smtClean="0"/>
              <a:t> </a:t>
            </a:r>
            <a:r>
              <a:rPr lang="en-US" altLang="ja-JP" dirty="0" smtClean="0"/>
              <a:t>-</a:t>
            </a:r>
            <a:r>
              <a:rPr lang="ja-JP" altLang="en-US" dirty="0" smtClean="0"/>
              <a:t> モデル</a:t>
            </a:r>
            <a:r>
              <a:rPr lang="en-US" altLang="ja-JP" dirty="0" smtClean="0"/>
              <a:t>[c/s])/</a:t>
            </a:r>
            <a:r>
              <a:rPr lang="ja-JP" altLang="en-US" dirty="0" smtClean="0"/>
              <a:t>モデル</a:t>
            </a:r>
            <a:r>
              <a:rPr lang="en-US" altLang="ja-JP" dirty="0" smtClean="0"/>
              <a:t>[c/s]</a:t>
            </a:r>
            <a:endParaRPr kumimoji="1" lang="en-GB" dirty="0"/>
          </a:p>
        </p:txBody>
      </p:sp>
      <p:sp>
        <p:nvSpPr>
          <p:cNvPr id="7" name="スライド番号プレースホルダー 6"/>
          <p:cNvSpPr>
            <a:spLocks noGrp="1"/>
          </p:cNvSpPr>
          <p:nvPr>
            <p:ph type="sldNum" sz="quarter" idx="12"/>
          </p:nvPr>
        </p:nvSpPr>
        <p:spPr/>
        <p:txBody>
          <a:bodyPr/>
          <a:lstStyle/>
          <a:p>
            <a:fld id="{6F1CF41B-315A-455C-BDFC-86D2CA9BA2E6}" type="slidenum">
              <a:rPr kumimoji="1" lang="ja-JP" altLang="en-US" smtClean="0"/>
              <a:t>5</a:t>
            </a:fld>
            <a:endParaRPr kumimoji="1" lang="ja-JP" altLang="en-US"/>
          </a:p>
        </p:txBody>
      </p:sp>
    </p:spTree>
    <p:extLst>
      <p:ext uri="{BB962C8B-B14F-4D97-AF65-F5344CB8AC3E}">
        <p14:creationId xmlns:p14="http://schemas.microsoft.com/office/powerpoint/2010/main" val="37641886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691547" y="162823"/>
            <a:ext cx="3769487" cy="5478727"/>
          </a:xfrm>
          <a:prstGeom prst="rect">
            <a:avLst/>
          </a:prstGeom>
        </p:spPr>
      </p:pic>
      <p:sp>
        <p:nvSpPr>
          <p:cNvPr id="7" name="テキスト ボックス 6"/>
          <p:cNvSpPr txBox="1"/>
          <p:nvPr/>
        </p:nvSpPr>
        <p:spPr>
          <a:xfrm>
            <a:off x="266252" y="5356734"/>
            <a:ext cx="8241359" cy="954107"/>
          </a:xfrm>
          <a:prstGeom prst="rect">
            <a:avLst/>
          </a:prstGeom>
          <a:noFill/>
          <a:ln w="19050">
            <a:solidFill>
              <a:srgbClr val="FF0000"/>
            </a:solidFill>
          </a:ln>
        </p:spPr>
        <p:txBody>
          <a:bodyPr wrap="none" rtlCol="0">
            <a:spAutoFit/>
          </a:bodyPr>
          <a:lstStyle/>
          <a:p>
            <a:r>
              <a:rPr lang="en-US" altLang="ja-JP" sz="2800" b="1" u="sng" dirty="0" err="1" smtClean="0"/>
              <a:t>kT</a:t>
            </a:r>
            <a:r>
              <a:rPr lang="en-US" altLang="ja-JP" sz="2800" b="1" u="sng" dirty="0" smtClean="0"/>
              <a:t> = (40 – 70) eV + (100 – 160) eV </a:t>
            </a:r>
            <a:r>
              <a:rPr lang="ja-JP" altLang="en-US" sz="2800" b="1" u="sng" dirty="0" smtClean="0"/>
              <a:t>の</a:t>
            </a:r>
            <a:r>
              <a:rPr lang="en-US" altLang="ja-JP" sz="2800" b="1" u="sng" dirty="0" smtClean="0">
                <a:solidFill>
                  <a:srgbClr val="4F81BD"/>
                </a:solidFill>
              </a:rPr>
              <a:t>2</a:t>
            </a:r>
            <a:r>
              <a:rPr lang="ja-JP" altLang="en-US" sz="2800" b="1" u="sng" dirty="0" smtClean="0">
                <a:solidFill>
                  <a:srgbClr val="4F81BD"/>
                </a:solidFill>
              </a:rPr>
              <a:t>温度</a:t>
            </a:r>
            <a:r>
              <a:rPr lang="ja-JP" altLang="en-US" sz="2800" b="1" u="sng" dirty="0" smtClean="0"/>
              <a:t>で再現</a:t>
            </a:r>
            <a:endParaRPr lang="en-US" altLang="ja-JP" sz="2800" b="1" u="sng" dirty="0" smtClean="0"/>
          </a:p>
          <a:p>
            <a:r>
              <a:rPr lang="en-US" altLang="ja-JP" sz="2800" b="1" u="sng" dirty="0" smtClean="0">
                <a:solidFill>
                  <a:srgbClr val="953735"/>
                </a:solidFill>
              </a:rPr>
              <a:t>1</a:t>
            </a:r>
            <a:r>
              <a:rPr lang="ja-JP" altLang="en-US" sz="2800" b="1" u="sng" dirty="0" smtClean="0">
                <a:solidFill>
                  <a:srgbClr val="953735"/>
                </a:solidFill>
              </a:rPr>
              <a:t>温度</a:t>
            </a:r>
            <a:r>
              <a:rPr lang="en-US" altLang="ja-JP" sz="2800" b="1" u="sng" dirty="0" smtClean="0">
                <a:solidFill>
                  <a:srgbClr val="953735"/>
                </a:solidFill>
              </a:rPr>
              <a:t>+ (Γ &lt; 4</a:t>
            </a:r>
            <a:r>
              <a:rPr lang="ja-JP" altLang="en-US" sz="2800" b="1" u="sng" dirty="0" smtClean="0">
                <a:solidFill>
                  <a:srgbClr val="953735"/>
                </a:solidFill>
              </a:rPr>
              <a:t>の</a:t>
            </a:r>
            <a:r>
              <a:rPr lang="en-US" altLang="ja-JP" sz="2800" b="1" u="sng" dirty="0" smtClean="0">
                <a:solidFill>
                  <a:srgbClr val="953735"/>
                </a:solidFill>
              </a:rPr>
              <a:t>)</a:t>
            </a:r>
            <a:r>
              <a:rPr lang="ja-JP" altLang="en-US" sz="2800" b="1" u="sng" dirty="0" smtClean="0">
                <a:solidFill>
                  <a:srgbClr val="953735"/>
                </a:solidFill>
              </a:rPr>
              <a:t>冪関数テール</a:t>
            </a:r>
            <a:r>
              <a:rPr lang="ja-JP" altLang="en-US" sz="2800" b="1" u="sng" dirty="0" smtClean="0"/>
              <a:t>でも再現できるものも</a:t>
            </a:r>
            <a:endParaRPr lang="en-US" altLang="ja-JP" sz="2800" b="1" u="sng" dirty="0" smtClean="0"/>
          </a:p>
        </p:txBody>
      </p:sp>
      <p:sp>
        <p:nvSpPr>
          <p:cNvPr id="10" name="テキスト ボックス 9"/>
          <p:cNvSpPr txBox="1"/>
          <p:nvPr/>
        </p:nvSpPr>
        <p:spPr>
          <a:xfrm>
            <a:off x="702217" y="2560765"/>
            <a:ext cx="3464660" cy="707886"/>
          </a:xfrm>
          <a:prstGeom prst="rect">
            <a:avLst/>
          </a:prstGeom>
          <a:noFill/>
        </p:spPr>
        <p:txBody>
          <a:bodyPr wrap="square" rtlCol="0">
            <a:spAutoFit/>
          </a:bodyPr>
          <a:lstStyle/>
          <a:p>
            <a:r>
              <a:rPr lang="en-US" altLang="ja-JP" sz="2000" dirty="0" smtClean="0">
                <a:solidFill>
                  <a:srgbClr val="00B050"/>
                </a:solidFill>
              </a:rPr>
              <a:t>1BB: 95 eV : χ</a:t>
            </a:r>
            <a:r>
              <a:rPr lang="en-US" altLang="ja-JP" sz="2000" baseline="30000" dirty="0" smtClean="0">
                <a:solidFill>
                  <a:srgbClr val="00B050"/>
                </a:solidFill>
              </a:rPr>
              <a:t>2</a:t>
            </a:r>
            <a:r>
              <a:rPr lang="en-US" altLang="ja-JP" sz="2000" baseline="-25000" dirty="0" smtClean="0">
                <a:solidFill>
                  <a:srgbClr val="00B050"/>
                </a:solidFill>
              </a:rPr>
              <a:t>r </a:t>
            </a:r>
            <a:r>
              <a:rPr lang="en-US" altLang="ja-JP" sz="2000" dirty="0">
                <a:solidFill>
                  <a:srgbClr val="00B050"/>
                </a:solidFill>
              </a:rPr>
              <a:t>= </a:t>
            </a:r>
            <a:r>
              <a:rPr lang="en-US" altLang="ja-JP" sz="2000" dirty="0" smtClean="0">
                <a:solidFill>
                  <a:srgbClr val="00B050"/>
                </a:solidFill>
              </a:rPr>
              <a:t>10.4</a:t>
            </a:r>
            <a:endParaRPr lang="en-US" altLang="ja-JP" sz="2000" dirty="0">
              <a:solidFill>
                <a:srgbClr val="00B050"/>
              </a:solidFill>
            </a:endParaRPr>
          </a:p>
          <a:p>
            <a:r>
              <a:rPr lang="en-US" altLang="ja-JP" sz="2000" dirty="0" smtClean="0">
                <a:solidFill>
                  <a:srgbClr val="0070C0"/>
                </a:solidFill>
              </a:rPr>
              <a:t>2BB: 66 + 120 eV: χ</a:t>
            </a:r>
            <a:r>
              <a:rPr lang="en-US" altLang="ja-JP" sz="2000" baseline="30000" dirty="0" smtClean="0">
                <a:solidFill>
                  <a:srgbClr val="0070C0"/>
                </a:solidFill>
              </a:rPr>
              <a:t>2</a:t>
            </a:r>
            <a:r>
              <a:rPr lang="en-US" altLang="ja-JP" sz="2000" baseline="-25000" dirty="0" smtClean="0">
                <a:solidFill>
                  <a:srgbClr val="0070C0"/>
                </a:solidFill>
              </a:rPr>
              <a:t>r</a:t>
            </a:r>
            <a:r>
              <a:rPr lang="en-US" altLang="ja-JP" sz="2000" dirty="0" smtClean="0">
                <a:solidFill>
                  <a:srgbClr val="0070C0"/>
                </a:solidFill>
              </a:rPr>
              <a:t> = </a:t>
            </a:r>
            <a:r>
              <a:rPr lang="en-US" altLang="ja-JP" sz="2000" b="1" i="1" dirty="0" smtClean="0">
                <a:solidFill>
                  <a:srgbClr val="0070C0"/>
                </a:solidFill>
              </a:rPr>
              <a:t>1.0</a:t>
            </a:r>
            <a:endParaRPr lang="en-US" altLang="ja-JP" sz="2000" b="1" i="1" dirty="0">
              <a:solidFill>
                <a:srgbClr val="0070C0"/>
              </a:solidFill>
            </a:endParaRPr>
          </a:p>
        </p:txBody>
      </p:sp>
      <p:sp>
        <p:nvSpPr>
          <p:cNvPr id="12" name="タイトル 1"/>
          <p:cNvSpPr>
            <a:spLocks noGrp="1"/>
          </p:cNvSpPr>
          <p:nvPr>
            <p:ph type="title"/>
          </p:nvPr>
        </p:nvSpPr>
        <p:spPr>
          <a:xfrm>
            <a:off x="1475656" y="49369"/>
            <a:ext cx="6285384" cy="810364"/>
          </a:xfrm>
        </p:spPr>
        <p:txBody>
          <a:bodyPr>
            <a:normAutofit/>
          </a:bodyPr>
          <a:lstStyle/>
          <a:p>
            <a:r>
              <a:rPr lang="en-US" altLang="ja-JP" sz="3600" u="sng" dirty="0" err="1" smtClean="0"/>
              <a:t>keV</a:t>
            </a:r>
            <a:r>
              <a:rPr lang="en-US" altLang="ja-JP" sz="3600" u="sng" dirty="0" smtClean="0"/>
              <a:t>-excess</a:t>
            </a:r>
            <a:r>
              <a:rPr lang="ja-JP" altLang="en-US" sz="3600" u="sng" dirty="0" smtClean="0"/>
              <a:t>のフィッティング</a:t>
            </a:r>
            <a:endParaRPr lang="en-US" altLang="ja-JP" sz="3600" u="sng" dirty="0"/>
          </a:p>
        </p:txBody>
      </p:sp>
      <p:sp>
        <p:nvSpPr>
          <p:cNvPr id="8" name="テキスト ボックス 7"/>
          <p:cNvSpPr txBox="1"/>
          <p:nvPr/>
        </p:nvSpPr>
        <p:spPr>
          <a:xfrm>
            <a:off x="4211869" y="1111148"/>
            <a:ext cx="1029449" cy="523220"/>
          </a:xfrm>
          <a:prstGeom prst="rect">
            <a:avLst/>
          </a:prstGeom>
          <a:noFill/>
        </p:spPr>
        <p:txBody>
          <a:bodyPr wrap="none" rtlCol="0">
            <a:spAutoFit/>
          </a:bodyPr>
          <a:lstStyle/>
          <a:p>
            <a:r>
              <a:rPr kumimoji="1" lang="en-GB" sz="2800" dirty="0" smtClean="0"/>
              <a:t>J1605</a:t>
            </a:r>
            <a:endParaRPr kumimoji="1" lang="en-GB" sz="2800" dirty="0"/>
          </a:p>
        </p:txBody>
      </p:sp>
      <p:sp>
        <p:nvSpPr>
          <p:cNvPr id="6" name="テキスト ボックス 5"/>
          <p:cNvSpPr txBox="1"/>
          <p:nvPr/>
        </p:nvSpPr>
        <p:spPr>
          <a:xfrm rot="16200000">
            <a:off x="-868621" y="1701452"/>
            <a:ext cx="2220736" cy="369332"/>
          </a:xfrm>
          <a:prstGeom prst="rect">
            <a:avLst/>
          </a:prstGeom>
          <a:solidFill>
            <a:schemeClr val="bg1"/>
          </a:solidFill>
        </p:spPr>
        <p:txBody>
          <a:bodyPr wrap="none" rtlCol="0">
            <a:spAutoFit/>
          </a:bodyPr>
          <a:lstStyle/>
          <a:p>
            <a:r>
              <a:rPr kumimoji="1" lang="en-GB" dirty="0" smtClean="0"/>
              <a:t>norm. </a:t>
            </a:r>
            <a:r>
              <a:rPr kumimoji="1" lang="en-GB" dirty="0" err="1" smtClean="0"/>
              <a:t>coutns</a:t>
            </a:r>
            <a:r>
              <a:rPr kumimoji="1" lang="en-GB" dirty="0" smtClean="0"/>
              <a:t> s</a:t>
            </a:r>
            <a:r>
              <a:rPr kumimoji="1" lang="en-GB" baseline="30000" dirty="0" smtClean="0"/>
              <a:t>-1</a:t>
            </a:r>
            <a:r>
              <a:rPr lang="en-GB" dirty="0"/>
              <a:t> </a:t>
            </a:r>
            <a:r>
              <a:rPr lang="en-GB" dirty="0" smtClean="0"/>
              <a:t>keV</a:t>
            </a:r>
            <a:r>
              <a:rPr lang="en-GB" baseline="30000" dirty="0" smtClean="0"/>
              <a:t>-1</a:t>
            </a:r>
            <a:endParaRPr kumimoji="1" lang="en-GB" dirty="0"/>
          </a:p>
        </p:txBody>
      </p:sp>
      <p:sp>
        <p:nvSpPr>
          <p:cNvPr id="17" name="テキスト ボックス 16"/>
          <p:cNvSpPr txBox="1"/>
          <p:nvPr/>
        </p:nvSpPr>
        <p:spPr>
          <a:xfrm rot="16200000">
            <a:off x="-737687" y="3795423"/>
            <a:ext cx="1967205" cy="369332"/>
          </a:xfrm>
          <a:prstGeom prst="rect">
            <a:avLst/>
          </a:prstGeom>
          <a:solidFill>
            <a:schemeClr val="bg1"/>
          </a:solidFill>
        </p:spPr>
        <p:txBody>
          <a:bodyPr wrap="none" rtlCol="0">
            <a:spAutoFit/>
          </a:bodyPr>
          <a:lstStyle/>
          <a:p>
            <a:r>
              <a:rPr kumimoji="1" lang="en-GB" dirty="0" smtClean="0"/>
              <a:t>(data-model)/error</a:t>
            </a:r>
            <a:endParaRPr kumimoji="1" lang="en-GB" dirty="0"/>
          </a:p>
        </p:txBody>
      </p:sp>
      <p:sp>
        <p:nvSpPr>
          <p:cNvPr id="18" name="テキスト ボックス 17"/>
          <p:cNvSpPr txBox="1"/>
          <p:nvPr/>
        </p:nvSpPr>
        <p:spPr>
          <a:xfrm>
            <a:off x="2635466" y="4658247"/>
            <a:ext cx="1185133" cy="338554"/>
          </a:xfrm>
          <a:prstGeom prst="rect">
            <a:avLst/>
          </a:prstGeom>
          <a:solidFill>
            <a:schemeClr val="bg1"/>
          </a:solidFill>
        </p:spPr>
        <p:txBody>
          <a:bodyPr wrap="none" rtlCol="0">
            <a:spAutoFit/>
          </a:bodyPr>
          <a:lstStyle/>
          <a:p>
            <a:r>
              <a:rPr lang="en-GB" sz="1600" dirty="0" smtClean="0"/>
              <a:t>Energy(</a:t>
            </a:r>
            <a:r>
              <a:rPr lang="en-GB" sz="1600" dirty="0" err="1" smtClean="0"/>
              <a:t>keV</a:t>
            </a:r>
            <a:r>
              <a:rPr lang="en-GB" sz="1600" dirty="0" smtClean="0"/>
              <a:t>)</a:t>
            </a:r>
            <a:endParaRPr kumimoji="1" lang="en-GB" sz="1600" dirty="0"/>
          </a:p>
        </p:txBody>
      </p:sp>
      <p:sp>
        <p:nvSpPr>
          <p:cNvPr id="11" name="テキスト ボックス 10"/>
          <p:cNvSpPr txBox="1"/>
          <p:nvPr/>
        </p:nvSpPr>
        <p:spPr>
          <a:xfrm>
            <a:off x="3710796" y="4544637"/>
            <a:ext cx="301686" cy="369332"/>
          </a:xfrm>
          <a:prstGeom prst="rect">
            <a:avLst/>
          </a:prstGeom>
          <a:solidFill>
            <a:schemeClr val="bg1"/>
          </a:solidFill>
        </p:spPr>
        <p:txBody>
          <a:bodyPr wrap="none" rtlCol="0">
            <a:spAutoFit/>
          </a:bodyPr>
          <a:lstStyle/>
          <a:p>
            <a:r>
              <a:rPr kumimoji="1" lang="en-GB" dirty="0" smtClean="0"/>
              <a:t>1</a:t>
            </a:r>
            <a:endParaRPr kumimoji="1" lang="en-GB" dirty="0"/>
          </a:p>
        </p:txBody>
      </p:sp>
      <p:sp>
        <p:nvSpPr>
          <p:cNvPr id="16" name="テキスト ボックス 15"/>
          <p:cNvSpPr txBox="1"/>
          <p:nvPr/>
        </p:nvSpPr>
        <p:spPr>
          <a:xfrm>
            <a:off x="4978009" y="4545516"/>
            <a:ext cx="301686" cy="369332"/>
          </a:xfrm>
          <a:prstGeom prst="rect">
            <a:avLst/>
          </a:prstGeom>
          <a:solidFill>
            <a:schemeClr val="bg1"/>
          </a:solidFill>
        </p:spPr>
        <p:txBody>
          <a:bodyPr wrap="none" rtlCol="0">
            <a:spAutoFit/>
          </a:bodyPr>
          <a:lstStyle/>
          <a:p>
            <a:r>
              <a:rPr lang="en-GB" dirty="0"/>
              <a:t>2</a:t>
            </a:r>
            <a:endParaRPr kumimoji="1" lang="en-GB" dirty="0"/>
          </a:p>
        </p:txBody>
      </p:sp>
      <p:sp>
        <p:nvSpPr>
          <p:cNvPr id="19" name="テキスト ボックス 18"/>
          <p:cNvSpPr txBox="1"/>
          <p:nvPr/>
        </p:nvSpPr>
        <p:spPr>
          <a:xfrm>
            <a:off x="2259534" y="4566177"/>
            <a:ext cx="476412" cy="369332"/>
          </a:xfrm>
          <a:prstGeom prst="rect">
            <a:avLst/>
          </a:prstGeom>
          <a:solidFill>
            <a:schemeClr val="bg1"/>
          </a:solidFill>
        </p:spPr>
        <p:txBody>
          <a:bodyPr wrap="none" rtlCol="0">
            <a:spAutoFit/>
          </a:bodyPr>
          <a:lstStyle/>
          <a:p>
            <a:r>
              <a:rPr kumimoji="1" lang="en-GB" dirty="0" smtClean="0"/>
              <a:t>0.5</a:t>
            </a:r>
            <a:endParaRPr kumimoji="1" lang="en-GB" dirty="0"/>
          </a:p>
        </p:txBody>
      </p:sp>
      <p:sp>
        <p:nvSpPr>
          <p:cNvPr id="20" name="テキスト ボックス 19"/>
          <p:cNvSpPr txBox="1"/>
          <p:nvPr/>
        </p:nvSpPr>
        <p:spPr>
          <a:xfrm>
            <a:off x="549851" y="4549369"/>
            <a:ext cx="476412" cy="369332"/>
          </a:xfrm>
          <a:prstGeom prst="rect">
            <a:avLst/>
          </a:prstGeom>
          <a:solidFill>
            <a:schemeClr val="bg1"/>
          </a:solidFill>
        </p:spPr>
        <p:txBody>
          <a:bodyPr wrap="none" rtlCol="0">
            <a:spAutoFit/>
          </a:bodyPr>
          <a:lstStyle/>
          <a:p>
            <a:r>
              <a:rPr kumimoji="1" lang="en-GB" dirty="0" smtClean="0"/>
              <a:t>0.2</a:t>
            </a:r>
            <a:endParaRPr kumimoji="1" lang="en-GB" dirty="0"/>
          </a:p>
        </p:txBody>
      </p:sp>
      <p:graphicFrame>
        <p:nvGraphicFramePr>
          <p:cNvPr id="21" name="表 20"/>
          <p:cNvGraphicFramePr>
            <a:graphicFrameLocks noGrp="1"/>
          </p:cNvGraphicFramePr>
          <p:nvPr>
            <p:extLst>
              <p:ext uri="{D42A27DB-BD31-4B8C-83A1-F6EECF244321}">
                <p14:modId xmlns:p14="http://schemas.microsoft.com/office/powerpoint/2010/main" val="2752586029"/>
              </p:ext>
            </p:extLst>
          </p:nvPr>
        </p:nvGraphicFramePr>
        <p:xfrm>
          <a:off x="5315656" y="1142286"/>
          <a:ext cx="3816425" cy="3708400"/>
        </p:xfrm>
        <a:graphic>
          <a:graphicData uri="http://schemas.openxmlformats.org/drawingml/2006/table">
            <a:tbl>
              <a:tblPr firstRow="1" bandRow="1">
                <a:tableStyleId>{5C22544A-7EE6-4342-B048-85BDC9FD1C3A}</a:tableStyleId>
              </a:tblPr>
              <a:tblGrid>
                <a:gridCol w="1008113"/>
                <a:gridCol w="1168018"/>
                <a:gridCol w="1110526"/>
                <a:gridCol w="529768"/>
              </a:tblGrid>
              <a:tr h="370840">
                <a:tc>
                  <a:txBody>
                    <a:bodyPr/>
                    <a:lstStyle/>
                    <a:p>
                      <a:r>
                        <a:rPr lang="en-GB" dirty="0" smtClean="0"/>
                        <a:t>Source</a:t>
                      </a:r>
                      <a:endParaRPr lang="en-GB" dirty="0"/>
                    </a:p>
                  </a:txBody>
                  <a:tcPr/>
                </a:tc>
                <a:tc>
                  <a:txBody>
                    <a:bodyPr/>
                    <a:lstStyle/>
                    <a:p>
                      <a:r>
                        <a:rPr lang="en-GB" dirty="0" err="1" smtClean="0"/>
                        <a:t>kT</a:t>
                      </a:r>
                      <a:r>
                        <a:rPr lang="en-GB" baseline="-25000" dirty="0" err="1" smtClean="0"/>
                        <a:t>c</a:t>
                      </a:r>
                      <a:r>
                        <a:rPr lang="en-GB" baseline="0" dirty="0" smtClean="0"/>
                        <a:t> [eV]</a:t>
                      </a:r>
                      <a:endParaRPr lang="en-GB" dirty="0"/>
                    </a:p>
                  </a:txBody>
                  <a:tcPr/>
                </a:tc>
                <a:tc>
                  <a:txBody>
                    <a:bodyPr/>
                    <a:lstStyle/>
                    <a:p>
                      <a:r>
                        <a:rPr lang="en-GB" dirty="0" err="1" smtClean="0"/>
                        <a:t>kT</a:t>
                      </a:r>
                      <a:r>
                        <a:rPr lang="en-GB" baseline="-25000" dirty="0" err="1" smtClean="0"/>
                        <a:t>h</a:t>
                      </a:r>
                      <a:r>
                        <a:rPr lang="en-GB" baseline="0" dirty="0" smtClean="0"/>
                        <a:t> [eV]</a:t>
                      </a:r>
                      <a:endParaRPr lang="en-GB" dirty="0"/>
                    </a:p>
                  </a:txBody>
                  <a:tcPr/>
                </a:tc>
                <a:tc>
                  <a:txBody>
                    <a:bodyPr/>
                    <a:lstStyle/>
                    <a:p>
                      <a:r>
                        <a:rPr lang="en-US" altLang="ja-JP" dirty="0" smtClean="0"/>
                        <a:t>χ</a:t>
                      </a:r>
                      <a:r>
                        <a:rPr lang="en-US" altLang="ja-JP" baseline="30000" dirty="0" smtClean="0"/>
                        <a:t>2</a:t>
                      </a:r>
                      <a:r>
                        <a:rPr lang="en-US" altLang="ja-JP" baseline="-25000" dirty="0" smtClean="0"/>
                        <a:t>r</a:t>
                      </a:r>
                      <a:endParaRPr lang="en-GB" dirty="0"/>
                    </a:p>
                  </a:txBody>
                  <a:tcPr/>
                </a:tc>
              </a:tr>
              <a:tr h="370840">
                <a:tc>
                  <a:txBody>
                    <a:bodyPr/>
                    <a:lstStyle/>
                    <a:p>
                      <a:r>
                        <a:rPr lang="en-GB" dirty="0" smtClean="0"/>
                        <a:t>J0420</a:t>
                      </a:r>
                      <a:endParaRPr lang="en-GB" dirty="0"/>
                    </a:p>
                  </a:txBody>
                  <a:tcPr/>
                </a:tc>
                <a:tc>
                  <a:txBody>
                    <a:bodyPr/>
                    <a:lstStyle/>
                    <a:p>
                      <a:r>
                        <a:rPr lang="en-GB" dirty="0" smtClean="0"/>
                        <a:t>46.5</a:t>
                      </a:r>
                      <a:r>
                        <a:rPr lang="en-GB" baseline="30000" dirty="0" smtClean="0"/>
                        <a:t>+0.7</a:t>
                      </a:r>
                      <a:r>
                        <a:rPr lang="en-GB" baseline="-25000" dirty="0" smtClean="0"/>
                        <a:t>-0.9</a:t>
                      </a:r>
                      <a:endParaRPr lang="en-GB" dirty="0"/>
                    </a:p>
                  </a:txBody>
                  <a:tcPr/>
                </a:tc>
                <a:tc>
                  <a:txBody>
                    <a:bodyPr/>
                    <a:lstStyle/>
                    <a:p>
                      <a:r>
                        <a:rPr lang="en-GB" dirty="0" smtClean="0"/>
                        <a:t>159</a:t>
                      </a:r>
                      <a:r>
                        <a:rPr lang="en-GB" baseline="30000" dirty="0" smtClean="0"/>
                        <a:t>+55</a:t>
                      </a:r>
                      <a:r>
                        <a:rPr lang="en-GB" baseline="-25000" dirty="0" smtClean="0"/>
                        <a:t>-64</a:t>
                      </a:r>
                      <a:endParaRPr lang="en-GB" dirty="0"/>
                    </a:p>
                  </a:txBody>
                  <a:tcPr/>
                </a:tc>
                <a:tc>
                  <a:txBody>
                    <a:bodyPr/>
                    <a:lstStyle/>
                    <a:p>
                      <a:r>
                        <a:rPr lang="en-GB" dirty="0" smtClean="0"/>
                        <a:t>1.2</a:t>
                      </a:r>
                      <a:endParaRPr lang="en-GB" dirty="0"/>
                    </a:p>
                  </a:txBody>
                  <a:tcPr/>
                </a:tc>
              </a:tr>
              <a:tr h="370840">
                <a:tc>
                  <a:txBody>
                    <a:bodyPr/>
                    <a:lstStyle/>
                    <a:p>
                      <a:r>
                        <a:rPr lang="en-GB" dirty="0" smtClean="0"/>
                        <a:t>J0806</a:t>
                      </a:r>
                      <a:endParaRPr lang="en-GB" dirty="0"/>
                    </a:p>
                  </a:txBody>
                  <a:tcPr/>
                </a:tc>
                <a:tc>
                  <a:txBody>
                    <a:bodyPr/>
                    <a:lstStyle/>
                    <a:p>
                      <a:r>
                        <a:rPr lang="en-GB" dirty="0" smtClean="0"/>
                        <a:t>57.5</a:t>
                      </a:r>
                      <a:r>
                        <a:rPr lang="en-GB" baseline="30000" dirty="0" smtClean="0"/>
                        <a:t>+1.3</a:t>
                      </a:r>
                      <a:r>
                        <a:rPr lang="en-GB" baseline="-25000" dirty="0" smtClean="0"/>
                        <a:t>-1.4</a:t>
                      </a:r>
                      <a:endParaRPr lang="en-GB" dirty="0"/>
                    </a:p>
                  </a:txBody>
                  <a:tcPr/>
                </a:tc>
                <a:tc>
                  <a:txBody>
                    <a:bodyPr/>
                    <a:lstStyle/>
                    <a:p>
                      <a:r>
                        <a:rPr lang="en-GB" dirty="0" smtClean="0"/>
                        <a:t>105</a:t>
                      </a:r>
                      <a:r>
                        <a:rPr lang="en-GB" baseline="30000" dirty="0" smtClean="0"/>
                        <a:t>+3</a:t>
                      </a:r>
                      <a:r>
                        <a:rPr lang="en-GB" baseline="-25000" dirty="0" smtClean="0"/>
                        <a:t>-3</a:t>
                      </a:r>
                      <a:endParaRPr lang="en-GB" dirty="0"/>
                    </a:p>
                  </a:txBody>
                  <a:tcPr/>
                </a:tc>
                <a:tc>
                  <a:txBody>
                    <a:bodyPr/>
                    <a:lstStyle/>
                    <a:p>
                      <a:r>
                        <a:rPr lang="en-GB" dirty="0" smtClean="0"/>
                        <a:t>1.0</a:t>
                      </a:r>
                      <a:endParaRPr lang="en-GB" dirty="0"/>
                    </a:p>
                  </a:txBody>
                  <a:tcPr/>
                </a:tc>
              </a:tr>
              <a:tr h="370840">
                <a:tc>
                  <a:txBody>
                    <a:bodyPr/>
                    <a:lstStyle/>
                    <a:p>
                      <a:r>
                        <a:rPr lang="en-GB" dirty="0" smtClean="0"/>
                        <a:t>J1605</a:t>
                      </a:r>
                      <a:endParaRPr lang="en-GB" dirty="0"/>
                    </a:p>
                  </a:txBody>
                  <a:tcPr/>
                </a:tc>
                <a:tc>
                  <a:txBody>
                    <a:bodyPr/>
                    <a:lstStyle/>
                    <a:p>
                      <a:r>
                        <a:rPr lang="en-GB" dirty="0" smtClean="0"/>
                        <a:t>66.1</a:t>
                      </a:r>
                      <a:r>
                        <a:rPr lang="en-GB" baseline="30000" dirty="0" smtClean="0"/>
                        <a:t>+0.6</a:t>
                      </a:r>
                      <a:r>
                        <a:rPr lang="en-GB" baseline="-25000" dirty="0" smtClean="0"/>
                        <a:t>-0.6</a:t>
                      </a:r>
                      <a:endParaRPr lang="en-GB" dirty="0"/>
                    </a:p>
                  </a:txBody>
                  <a:tcPr/>
                </a:tc>
                <a:tc>
                  <a:txBody>
                    <a:bodyPr/>
                    <a:lstStyle/>
                    <a:p>
                      <a:r>
                        <a:rPr lang="en-GB" dirty="0" smtClean="0"/>
                        <a:t>120</a:t>
                      </a:r>
                      <a:r>
                        <a:rPr lang="en-GB" baseline="30000" dirty="0" smtClean="0"/>
                        <a:t>+1</a:t>
                      </a:r>
                      <a:r>
                        <a:rPr lang="en-GB" baseline="-25000" dirty="0" smtClean="0"/>
                        <a:t>-1</a:t>
                      </a:r>
                      <a:endParaRPr lang="en-GB" dirty="0"/>
                    </a:p>
                  </a:txBody>
                  <a:tcPr/>
                </a:tc>
                <a:tc>
                  <a:txBody>
                    <a:bodyPr/>
                    <a:lstStyle/>
                    <a:p>
                      <a:r>
                        <a:rPr lang="en-GB" dirty="0" smtClean="0"/>
                        <a:t>1.0</a:t>
                      </a:r>
                      <a:endParaRPr lang="en-GB" dirty="0"/>
                    </a:p>
                  </a:txBody>
                  <a:tcPr/>
                </a:tc>
              </a:tr>
              <a:tr h="370840">
                <a:tc>
                  <a:txBody>
                    <a:bodyPr/>
                    <a:lstStyle/>
                    <a:p>
                      <a:r>
                        <a:rPr lang="en-GB" dirty="0" smtClean="0"/>
                        <a:t>J1856</a:t>
                      </a:r>
                      <a:endParaRPr lang="en-GB" dirty="0"/>
                    </a:p>
                  </a:txBody>
                  <a:tcPr/>
                </a:tc>
                <a:tc>
                  <a:txBody>
                    <a:bodyPr/>
                    <a:lstStyle/>
                    <a:p>
                      <a:r>
                        <a:rPr lang="en-GB" dirty="0" smtClean="0"/>
                        <a:t>63.1</a:t>
                      </a:r>
                      <a:r>
                        <a:rPr lang="en-GB" baseline="30000" dirty="0" smtClean="0"/>
                        <a:t>+0.1</a:t>
                      </a:r>
                      <a:r>
                        <a:rPr lang="en-GB" baseline="-25000" dirty="0" smtClean="0"/>
                        <a:t>-0.1</a:t>
                      </a:r>
                      <a:endParaRPr lang="en-GB" dirty="0"/>
                    </a:p>
                  </a:txBody>
                  <a:tcPr/>
                </a:tc>
                <a:tc>
                  <a:txBody>
                    <a:bodyPr/>
                    <a:lstStyle/>
                    <a:p>
                      <a:r>
                        <a:rPr lang="en-GB" dirty="0" smtClean="0"/>
                        <a:t>138</a:t>
                      </a:r>
                      <a:r>
                        <a:rPr lang="en-GB" baseline="30000" dirty="0" smtClean="0"/>
                        <a:t>+19</a:t>
                      </a:r>
                      <a:r>
                        <a:rPr lang="en-GB" baseline="-25000" dirty="0" smtClean="0"/>
                        <a:t>-15</a:t>
                      </a:r>
                      <a:endParaRPr lang="en-GB" dirty="0"/>
                    </a:p>
                  </a:txBody>
                  <a:tcPr/>
                </a:tc>
                <a:tc>
                  <a:txBody>
                    <a:bodyPr/>
                    <a:lstStyle/>
                    <a:p>
                      <a:r>
                        <a:rPr lang="en-GB" dirty="0" smtClean="0"/>
                        <a:t>1.9</a:t>
                      </a:r>
                      <a:endParaRPr lang="en-GB" dirty="0"/>
                    </a:p>
                  </a:txBody>
                  <a:tcPr/>
                </a:tc>
              </a:tr>
              <a:tr h="370840">
                <a:tc>
                  <a:txBody>
                    <a:bodyPr/>
                    <a:lstStyle/>
                    <a:p>
                      <a:r>
                        <a:rPr lang="en-GB" dirty="0" smtClean="0"/>
                        <a:t>RBS1223</a:t>
                      </a:r>
                      <a:endParaRPr lang="en-GB" dirty="0"/>
                    </a:p>
                  </a:txBody>
                  <a:tcPr/>
                </a:tc>
                <a:tc>
                  <a:txBody>
                    <a:bodyPr/>
                    <a:lstStyle/>
                    <a:p>
                      <a:r>
                        <a:rPr lang="en-GB" dirty="0" smtClean="0"/>
                        <a:t>70.0</a:t>
                      </a:r>
                      <a:r>
                        <a:rPr lang="en-GB" baseline="30000" dirty="0" smtClean="0"/>
                        <a:t>+0.1</a:t>
                      </a:r>
                      <a:r>
                        <a:rPr lang="en-GB" baseline="-25000" dirty="0" smtClean="0"/>
                        <a:t>-0.1</a:t>
                      </a:r>
                      <a:endParaRPr lang="en-GB" dirty="0"/>
                    </a:p>
                  </a:txBody>
                  <a:tcPr/>
                </a:tc>
                <a:tc>
                  <a:txBody>
                    <a:bodyPr/>
                    <a:lstStyle/>
                    <a:p>
                      <a:r>
                        <a:rPr lang="en-GB" dirty="0" smtClean="0"/>
                        <a:t>140</a:t>
                      </a:r>
                      <a:r>
                        <a:rPr lang="en-GB" baseline="30000" dirty="0" smtClean="0"/>
                        <a:t>+4</a:t>
                      </a:r>
                      <a:r>
                        <a:rPr lang="en-GB" baseline="-25000" dirty="0" smtClean="0"/>
                        <a:t>-4</a:t>
                      </a:r>
                      <a:endParaRPr lang="en-GB" dirty="0"/>
                    </a:p>
                  </a:txBody>
                  <a:tcPr/>
                </a:tc>
                <a:tc>
                  <a:txBody>
                    <a:bodyPr/>
                    <a:lstStyle/>
                    <a:p>
                      <a:r>
                        <a:rPr lang="en-GB" dirty="0" smtClean="0"/>
                        <a:t>1.1</a:t>
                      </a:r>
                      <a:endParaRPr lang="en-GB" dirty="0"/>
                    </a:p>
                  </a:txBody>
                  <a:tcPr/>
                </a:tc>
              </a:tr>
              <a:tr h="370840">
                <a:tc>
                  <a:txBody>
                    <a:bodyPr/>
                    <a:lstStyle/>
                    <a:p>
                      <a:r>
                        <a:rPr lang="en-GB" dirty="0" smtClean="0"/>
                        <a:t>RBS1774</a:t>
                      </a:r>
                      <a:endParaRPr lang="en-GB" dirty="0"/>
                    </a:p>
                  </a:txBody>
                  <a:tcPr/>
                </a:tc>
                <a:tc>
                  <a:txBody>
                    <a:bodyPr/>
                    <a:lstStyle/>
                    <a:p>
                      <a:r>
                        <a:rPr lang="en-GB" dirty="0" smtClean="0"/>
                        <a:t>58.8</a:t>
                      </a:r>
                      <a:r>
                        <a:rPr lang="en-GB" baseline="30000" dirty="0" smtClean="0"/>
                        <a:t>+0.6</a:t>
                      </a:r>
                      <a:r>
                        <a:rPr lang="en-GB" baseline="-25000" dirty="0" smtClean="0"/>
                        <a:t>-0.7</a:t>
                      </a:r>
                      <a:endParaRPr lang="en-GB" dirty="0"/>
                    </a:p>
                  </a:txBody>
                  <a:tcPr/>
                </a:tc>
                <a:tc>
                  <a:txBody>
                    <a:bodyPr/>
                    <a:lstStyle/>
                    <a:p>
                      <a:r>
                        <a:rPr lang="en-GB" dirty="0" smtClean="0"/>
                        <a:t>119</a:t>
                      </a:r>
                      <a:r>
                        <a:rPr lang="en-GB" baseline="30000" dirty="0" smtClean="0"/>
                        <a:t>+2</a:t>
                      </a:r>
                      <a:r>
                        <a:rPr lang="en-GB" baseline="-25000" dirty="0" smtClean="0"/>
                        <a:t>-2</a:t>
                      </a:r>
                      <a:endParaRPr lang="en-GB" dirty="0"/>
                    </a:p>
                  </a:txBody>
                  <a:tcPr/>
                </a:tc>
                <a:tc>
                  <a:txBody>
                    <a:bodyPr/>
                    <a:lstStyle/>
                    <a:p>
                      <a:r>
                        <a:rPr lang="en-GB" dirty="0" smtClean="0"/>
                        <a:t>1.0</a:t>
                      </a:r>
                      <a:endParaRPr lang="en-GB" dirty="0"/>
                    </a:p>
                  </a:txBody>
                  <a:tcPr/>
                </a:tc>
              </a:tr>
              <a:tr h="370840">
                <a:tc>
                  <a:txBody>
                    <a:bodyPr/>
                    <a:lstStyle/>
                    <a:p>
                      <a:r>
                        <a:rPr lang="en-GB" b="1" dirty="0" smtClean="0">
                          <a:solidFill>
                            <a:schemeClr val="bg1"/>
                          </a:solidFill>
                        </a:rPr>
                        <a:t>Source</a:t>
                      </a:r>
                      <a:endParaRPr lang="en-GB" b="1" dirty="0">
                        <a:solidFill>
                          <a:schemeClr val="bg1"/>
                        </a:solidFill>
                      </a:endParaRPr>
                    </a:p>
                  </a:txBody>
                  <a:tcPr>
                    <a:solidFill>
                      <a:schemeClr val="accent2">
                        <a:lumMod val="75000"/>
                      </a:schemeClr>
                    </a:solidFill>
                  </a:tcPr>
                </a:tc>
                <a:tc>
                  <a:txBody>
                    <a:bodyPr/>
                    <a:lstStyle/>
                    <a:p>
                      <a:r>
                        <a:rPr lang="en-GB" b="1" dirty="0" err="1" smtClean="0">
                          <a:solidFill>
                            <a:schemeClr val="bg1"/>
                          </a:solidFill>
                        </a:rPr>
                        <a:t>kT</a:t>
                      </a:r>
                      <a:r>
                        <a:rPr lang="en-GB" b="1" dirty="0" smtClean="0">
                          <a:solidFill>
                            <a:schemeClr val="bg1"/>
                          </a:solidFill>
                        </a:rPr>
                        <a:t> [eV]</a:t>
                      </a:r>
                      <a:endParaRPr lang="en-GB" b="1" dirty="0">
                        <a:solidFill>
                          <a:schemeClr val="bg1"/>
                        </a:solidFill>
                      </a:endParaRPr>
                    </a:p>
                  </a:txBody>
                  <a:tcPr>
                    <a:solidFill>
                      <a:schemeClr val="accent2">
                        <a:lumMod val="75000"/>
                      </a:schemeClr>
                    </a:solidFill>
                  </a:tcPr>
                </a:tc>
                <a:tc>
                  <a:txBody>
                    <a:bodyPr/>
                    <a:lstStyle/>
                    <a:p>
                      <a:pPr algn="ctr"/>
                      <a:r>
                        <a:rPr lang="en-US" altLang="ja-JP" b="1" dirty="0" smtClean="0">
                          <a:solidFill>
                            <a:schemeClr val="bg1"/>
                          </a:solidFill>
                        </a:rPr>
                        <a:t>Γ</a:t>
                      </a:r>
                      <a:endParaRPr lang="en-GB" b="1" dirty="0">
                        <a:solidFill>
                          <a:schemeClr val="bg1"/>
                        </a:solidFill>
                      </a:endParaRPr>
                    </a:p>
                  </a:txBody>
                  <a:tcPr>
                    <a:solidFill>
                      <a:schemeClr val="accent2">
                        <a:lumMod val="75000"/>
                      </a:schemeClr>
                    </a:solidFill>
                  </a:tcPr>
                </a:tc>
                <a:tc>
                  <a:txBody>
                    <a:bodyPr/>
                    <a:lstStyle/>
                    <a:p>
                      <a:r>
                        <a:rPr lang="en-US" altLang="ja-JP" b="1" dirty="0" smtClean="0">
                          <a:solidFill>
                            <a:schemeClr val="bg1"/>
                          </a:solidFill>
                        </a:rPr>
                        <a:t>χ</a:t>
                      </a:r>
                      <a:r>
                        <a:rPr lang="en-US" altLang="ja-JP" b="1" baseline="30000" dirty="0" smtClean="0">
                          <a:solidFill>
                            <a:schemeClr val="bg1"/>
                          </a:solidFill>
                        </a:rPr>
                        <a:t>2</a:t>
                      </a:r>
                      <a:r>
                        <a:rPr lang="en-US" altLang="ja-JP" b="1" baseline="-25000" dirty="0" smtClean="0">
                          <a:solidFill>
                            <a:schemeClr val="bg1"/>
                          </a:solidFill>
                        </a:rPr>
                        <a:t>r</a:t>
                      </a:r>
                      <a:endParaRPr lang="en-GB" b="1" dirty="0">
                        <a:solidFill>
                          <a:schemeClr val="bg1"/>
                        </a:solidFill>
                      </a:endParaRPr>
                    </a:p>
                  </a:txBody>
                  <a:tcPr>
                    <a:solidFill>
                      <a:schemeClr val="accent2">
                        <a:lumMod val="75000"/>
                      </a:schemeClr>
                    </a:solidFill>
                  </a:tcPr>
                </a:tc>
              </a:tr>
              <a:tr h="370840">
                <a:tc>
                  <a:txBody>
                    <a:bodyPr/>
                    <a:lstStyle/>
                    <a:p>
                      <a:r>
                        <a:rPr lang="en-GB" dirty="0" smtClean="0">
                          <a:solidFill>
                            <a:schemeClr val="tx1"/>
                          </a:solidFill>
                        </a:rPr>
                        <a:t>J0420</a:t>
                      </a:r>
                      <a:endParaRPr lang="en-GB" dirty="0">
                        <a:solidFill>
                          <a:schemeClr val="tx1"/>
                        </a:solidFill>
                      </a:endParaRPr>
                    </a:p>
                  </a:txBody>
                  <a:tcPr/>
                </a:tc>
                <a:tc>
                  <a:txBody>
                    <a:bodyPr/>
                    <a:lstStyle/>
                    <a:p>
                      <a:r>
                        <a:rPr lang="en-GB" b="0" dirty="0" smtClean="0">
                          <a:solidFill>
                            <a:schemeClr val="tx1"/>
                          </a:solidFill>
                        </a:rPr>
                        <a:t>45.9</a:t>
                      </a:r>
                      <a:r>
                        <a:rPr lang="en-GB" b="0" baseline="30000" dirty="0" smtClean="0">
                          <a:solidFill>
                            <a:schemeClr val="tx1"/>
                          </a:solidFill>
                        </a:rPr>
                        <a:t>+0.6</a:t>
                      </a:r>
                      <a:r>
                        <a:rPr lang="en-GB" b="0" baseline="-25000" dirty="0" smtClean="0">
                          <a:solidFill>
                            <a:schemeClr val="tx1"/>
                          </a:solidFill>
                        </a:rPr>
                        <a:t>-0.6</a:t>
                      </a:r>
                      <a:endParaRPr lang="en-GB" b="0" dirty="0">
                        <a:solidFill>
                          <a:schemeClr val="tx1"/>
                        </a:solidFill>
                      </a:endParaRPr>
                    </a:p>
                  </a:txBody>
                  <a:tcPr/>
                </a:tc>
                <a:tc>
                  <a:txBody>
                    <a:bodyPr/>
                    <a:lstStyle/>
                    <a:p>
                      <a:pPr algn="l"/>
                      <a:r>
                        <a:rPr lang="en-GB" b="0" dirty="0" smtClean="0">
                          <a:solidFill>
                            <a:schemeClr val="tx1"/>
                          </a:solidFill>
                        </a:rPr>
                        <a:t>3.6</a:t>
                      </a:r>
                      <a:r>
                        <a:rPr lang="en-GB" b="0" baseline="30000" dirty="0" smtClean="0">
                          <a:solidFill>
                            <a:schemeClr val="tx1"/>
                          </a:solidFill>
                        </a:rPr>
                        <a:t>+0.6</a:t>
                      </a:r>
                      <a:r>
                        <a:rPr lang="en-GB" b="0" baseline="-25000" dirty="0" smtClean="0">
                          <a:solidFill>
                            <a:schemeClr val="tx1"/>
                          </a:solidFill>
                        </a:rPr>
                        <a:t>-0.6</a:t>
                      </a:r>
                      <a:endParaRPr lang="en-GB" b="0" dirty="0">
                        <a:solidFill>
                          <a:schemeClr val="tx1"/>
                        </a:solidFill>
                      </a:endParaRPr>
                    </a:p>
                  </a:txBody>
                  <a:tcPr/>
                </a:tc>
                <a:tc>
                  <a:txBody>
                    <a:bodyPr/>
                    <a:lstStyle/>
                    <a:p>
                      <a:r>
                        <a:rPr lang="en-GB" b="0" dirty="0" smtClean="0">
                          <a:solidFill>
                            <a:schemeClr val="tx1"/>
                          </a:solidFill>
                        </a:rPr>
                        <a:t>1.2</a:t>
                      </a:r>
                      <a:endParaRPr lang="en-GB" b="0" dirty="0">
                        <a:solidFill>
                          <a:schemeClr val="tx1"/>
                        </a:solidFill>
                      </a:endParaRPr>
                    </a:p>
                  </a:txBody>
                  <a:tcPr/>
                </a:tc>
              </a:tr>
              <a:tr h="370840">
                <a:tc>
                  <a:txBody>
                    <a:bodyPr/>
                    <a:lstStyle/>
                    <a:p>
                      <a:r>
                        <a:rPr lang="en-GB" dirty="0" smtClean="0">
                          <a:solidFill>
                            <a:schemeClr val="tx1"/>
                          </a:solidFill>
                        </a:rPr>
                        <a:t>RBS1774</a:t>
                      </a:r>
                      <a:endParaRPr lang="en-GB" dirty="0">
                        <a:solidFill>
                          <a:schemeClr val="tx1"/>
                        </a:solidFill>
                      </a:endParaRPr>
                    </a:p>
                  </a:txBody>
                  <a:tcPr/>
                </a:tc>
                <a:tc>
                  <a:txBody>
                    <a:bodyPr/>
                    <a:lstStyle/>
                    <a:p>
                      <a:r>
                        <a:rPr lang="en-GB" b="0" dirty="0" smtClean="0">
                          <a:solidFill>
                            <a:schemeClr val="tx1"/>
                          </a:solidFill>
                        </a:rPr>
                        <a:t>103</a:t>
                      </a:r>
                      <a:r>
                        <a:rPr lang="en-GB" b="0" baseline="30000" dirty="0" smtClean="0">
                          <a:solidFill>
                            <a:schemeClr val="tx1"/>
                          </a:solidFill>
                        </a:rPr>
                        <a:t>+0.5</a:t>
                      </a:r>
                      <a:r>
                        <a:rPr lang="en-GB" b="0" baseline="-25000" dirty="0" smtClean="0">
                          <a:solidFill>
                            <a:schemeClr val="tx1"/>
                          </a:solidFill>
                        </a:rPr>
                        <a:t>-0.5</a:t>
                      </a:r>
                      <a:endParaRPr lang="en-GB" b="0" dirty="0">
                        <a:solidFill>
                          <a:schemeClr val="tx1"/>
                        </a:solidFill>
                      </a:endParaRPr>
                    </a:p>
                  </a:txBody>
                  <a:tcPr/>
                </a:tc>
                <a:tc>
                  <a:txBody>
                    <a:bodyPr/>
                    <a:lstStyle/>
                    <a:p>
                      <a:pPr algn="l"/>
                      <a:r>
                        <a:rPr lang="en-GB" b="0" dirty="0" smtClean="0">
                          <a:solidFill>
                            <a:schemeClr val="tx1"/>
                          </a:solidFill>
                        </a:rPr>
                        <a:t>1.1</a:t>
                      </a:r>
                      <a:r>
                        <a:rPr lang="en-GB" b="0" baseline="30000" dirty="0" smtClean="0">
                          <a:solidFill>
                            <a:schemeClr val="tx1"/>
                          </a:solidFill>
                        </a:rPr>
                        <a:t>+3.0</a:t>
                      </a:r>
                      <a:r>
                        <a:rPr lang="en-GB" b="0" baseline="-25000" dirty="0" smtClean="0">
                          <a:solidFill>
                            <a:schemeClr val="tx1"/>
                          </a:solidFill>
                        </a:rPr>
                        <a:t>-0.1</a:t>
                      </a:r>
                      <a:endParaRPr lang="en-GB" b="0" dirty="0">
                        <a:solidFill>
                          <a:schemeClr val="tx1"/>
                        </a:solidFill>
                      </a:endParaRPr>
                    </a:p>
                  </a:txBody>
                  <a:tcPr/>
                </a:tc>
                <a:tc>
                  <a:txBody>
                    <a:bodyPr/>
                    <a:lstStyle/>
                    <a:p>
                      <a:r>
                        <a:rPr lang="en-GB" b="0" dirty="0" smtClean="0">
                          <a:solidFill>
                            <a:schemeClr val="tx1"/>
                          </a:solidFill>
                        </a:rPr>
                        <a:t>1.0</a:t>
                      </a:r>
                      <a:endParaRPr lang="en-GB" b="0" dirty="0">
                        <a:solidFill>
                          <a:schemeClr val="tx1"/>
                        </a:solidFill>
                      </a:endParaRPr>
                    </a:p>
                  </a:txBody>
                  <a:tcPr/>
                </a:tc>
              </a:tr>
            </a:tbl>
          </a:graphicData>
        </a:graphic>
      </p:graphicFrame>
      <p:sp>
        <p:nvSpPr>
          <p:cNvPr id="15" name="スライド番号プレースホルダー 14"/>
          <p:cNvSpPr>
            <a:spLocks noGrp="1"/>
          </p:cNvSpPr>
          <p:nvPr>
            <p:ph type="sldNum" sz="quarter" idx="12"/>
          </p:nvPr>
        </p:nvSpPr>
        <p:spPr>
          <a:xfrm>
            <a:off x="6804248" y="6363777"/>
            <a:ext cx="2133600" cy="365125"/>
          </a:xfrm>
        </p:spPr>
        <p:txBody>
          <a:bodyPr/>
          <a:lstStyle/>
          <a:p>
            <a:fld id="{6F1CF41B-315A-455C-BDFC-86D2CA9BA2E6}" type="slidenum">
              <a:rPr kumimoji="1" lang="ja-JP" altLang="en-US" sz="1800" smtClean="0"/>
              <a:t>6</a:t>
            </a:fld>
            <a:endParaRPr kumimoji="1" lang="ja-JP" altLang="en-US" sz="1800" dirty="0"/>
          </a:p>
        </p:txBody>
      </p:sp>
      <p:sp>
        <p:nvSpPr>
          <p:cNvPr id="4" name="テキスト ボックス 3"/>
          <p:cNvSpPr txBox="1"/>
          <p:nvPr/>
        </p:nvSpPr>
        <p:spPr>
          <a:xfrm>
            <a:off x="4337079" y="2465537"/>
            <a:ext cx="659155" cy="338554"/>
          </a:xfrm>
          <a:prstGeom prst="rect">
            <a:avLst/>
          </a:prstGeom>
          <a:noFill/>
        </p:spPr>
        <p:txBody>
          <a:bodyPr wrap="none" rtlCol="0">
            <a:spAutoFit/>
          </a:bodyPr>
          <a:lstStyle/>
          <a:p>
            <a:r>
              <a:rPr kumimoji="1" lang="en-GB" sz="1600" dirty="0" smtClean="0">
                <a:solidFill>
                  <a:srgbClr val="00B050"/>
                </a:solidFill>
              </a:rPr>
              <a:t>95 eV</a:t>
            </a:r>
            <a:endParaRPr kumimoji="1" lang="en-GB" sz="1600" dirty="0">
              <a:solidFill>
                <a:srgbClr val="00B050"/>
              </a:solidFill>
            </a:endParaRPr>
          </a:p>
        </p:txBody>
      </p:sp>
      <p:sp>
        <p:nvSpPr>
          <p:cNvPr id="22" name="テキスト ボックス 21"/>
          <p:cNvSpPr txBox="1"/>
          <p:nvPr/>
        </p:nvSpPr>
        <p:spPr>
          <a:xfrm>
            <a:off x="3573328" y="2333768"/>
            <a:ext cx="659155" cy="338554"/>
          </a:xfrm>
          <a:prstGeom prst="rect">
            <a:avLst/>
          </a:prstGeom>
          <a:noFill/>
        </p:spPr>
        <p:txBody>
          <a:bodyPr wrap="none" rtlCol="0">
            <a:spAutoFit/>
          </a:bodyPr>
          <a:lstStyle/>
          <a:p>
            <a:r>
              <a:rPr kumimoji="1" lang="en-GB" sz="1600" dirty="0" smtClean="0">
                <a:solidFill>
                  <a:srgbClr val="0070C0"/>
                </a:solidFill>
              </a:rPr>
              <a:t>66 eV</a:t>
            </a:r>
            <a:endParaRPr kumimoji="1" lang="en-GB" sz="1600" dirty="0">
              <a:solidFill>
                <a:srgbClr val="0070C0"/>
              </a:solidFill>
            </a:endParaRPr>
          </a:p>
        </p:txBody>
      </p:sp>
      <p:sp>
        <p:nvSpPr>
          <p:cNvPr id="23" name="テキスト ボックス 22"/>
          <p:cNvSpPr txBox="1"/>
          <p:nvPr/>
        </p:nvSpPr>
        <p:spPr>
          <a:xfrm>
            <a:off x="788057" y="1345700"/>
            <a:ext cx="763351" cy="338554"/>
          </a:xfrm>
          <a:prstGeom prst="rect">
            <a:avLst/>
          </a:prstGeom>
          <a:noFill/>
        </p:spPr>
        <p:txBody>
          <a:bodyPr wrap="none" rtlCol="0">
            <a:spAutoFit/>
          </a:bodyPr>
          <a:lstStyle/>
          <a:p>
            <a:r>
              <a:rPr kumimoji="1" lang="en-GB" sz="1600" dirty="0" smtClean="0">
                <a:solidFill>
                  <a:srgbClr val="0070C0"/>
                </a:solidFill>
              </a:rPr>
              <a:t>120 eV</a:t>
            </a:r>
            <a:endParaRPr kumimoji="1" lang="en-GB" sz="1600" dirty="0">
              <a:solidFill>
                <a:srgbClr val="0070C0"/>
              </a:solidFill>
            </a:endParaRPr>
          </a:p>
        </p:txBody>
      </p:sp>
      <p:sp>
        <p:nvSpPr>
          <p:cNvPr id="3" name="テキスト ボックス 2"/>
          <p:cNvSpPr txBox="1"/>
          <p:nvPr/>
        </p:nvSpPr>
        <p:spPr>
          <a:xfrm>
            <a:off x="7973008" y="4779026"/>
            <a:ext cx="1173206" cy="369332"/>
          </a:xfrm>
          <a:prstGeom prst="rect">
            <a:avLst/>
          </a:prstGeom>
          <a:noFill/>
        </p:spPr>
        <p:txBody>
          <a:bodyPr wrap="none" rtlCol="0">
            <a:spAutoFit/>
          </a:bodyPr>
          <a:lstStyle/>
          <a:p>
            <a:r>
              <a:rPr kumimoji="1" lang="en-GB" dirty="0" smtClean="0"/>
              <a:t>error: 90%</a:t>
            </a:r>
            <a:endParaRPr kumimoji="1" lang="en-GB" dirty="0"/>
          </a:p>
        </p:txBody>
      </p:sp>
    </p:spTree>
    <p:extLst>
      <p:ext uri="{BB962C8B-B14F-4D97-AF65-F5344CB8AC3E}">
        <p14:creationId xmlns:p14="http://schemas.microsoft.com/office/powerpoint/2010/main" val="34471172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491114" y="-199369"/>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u="sng" dirty="0" err="1" smtClean="0"/>
              <a:t>keV</a:t>
            </a:r>
            <a:r>
              <a:rPr lang="en-US" altLang="ja-JP" u="sng" dirty="0" smtClean="0"/>
              <a:t>-excess</a:t>
            </a:r>
            <a:r>
              <a:rPr lang="ja-JP" altLang="en-US" u="sng" dirty="0" smtClean="0"/>
              <a:t>の物理</a:t>
            </a:r>
            <a:endParaRPr lang="en-US" altLang="ja-JP" u="sng" dirty="0"/>
          </a:p>
        </p:txBody>
      </p:sp>
      <p:sp>
        <p:nvSpPr>
          <p:cNvPr id="7" name="テキスト ボックス 6"/>
          <p:cNvSpPr txBox="1"/>
          <p:nvPr/>
        </p:nvSpPr>
        <p:spPr>
          <a:xfrm>
            <a:off x="829687" y="836712"/>
            <a:ext cx="4669868" cy="3046988"/>
          </a:xfrm>
          <a:prstGeom prst="rect">
            <a:avLst/>
          </a:prstGeom>
          <a:noFill/>
        </p:spPr>
        <p:txBody>
          <a:bodyPr wrap="none" rtlCol="0">
            <a:spAutoFit/>
          </a:bodyPr>
          <a:lstStyle/>
          <a:p>
            <a:pPr marL="457200" indent="-457200">
              <a:buFont typeface="Arial" panose="020B0604020202020204" pitchFamily="34" charset="0"/>
              <a:buChar char="•"/>
            </a:pPr>
            <a:r>
              <a:rPr lang="ja-JP" altLang="en-US" sz="3200" dirty="0" smtClean="0"/>
              <a:t>表面の温度分布？</a:t>
            </a:r>
            <a:endParaRPr kumimoji="1" lang="en-US" altLang="ja-JP" sz="3200" dirty="0" smtClean="0"/>
          </a:p>
          <a:p>
            <a:pPr marL="457200" indent="-457200">
              <a:buFont typeface="Arial" panose="020B0604020202020204" pitchFamily="34" charset="0"/>
              <a:buChar char="•"/>
            </a:pPr>
            <a:r>
              <a:rPr lang="ja-JP" altLang="en-US" sz="3200" dirty="0" smtClean="0"/>
              <a:t>電子加速？</a:t>
            </a:r>
            <a:endParaRPr lang="en-US" altLang="ja-JP" sz="3200" dirty="0" smtClean="0"/>
          </a:p>
          <a:p>
            <a:pPr marL="457200" indent="-457200">
              <a:buFont typeface="Arial" panose="020B0604020202020204" pitchFamily="34" charset="0"/>
              <a:buChar char="•"/>
            </a:pPr>
            <a:r>
              <a:rPr kumimoji="1" lang="en-US" sz="3200" dirty="0" smtClean="0"/>
              <a:t>Spin Down?</a:t>
            </a:r>
          </a:p>
          <a:p>
            <a:pPr marL="457200" indent="-457200">
              <a:buFont typeface="Arial" panose="020B0604020202020204" pitchFamily="34" charset="0"/>
              <a:buChar char="•"/>
            </a:pPr>
            <a:r>
              <a:rPr lang="ja-JP" altLang="en-US" sz="3200" dirty="0" smtClean="0"/>
              <a:t>黒体放射からの歪み？</a:t>
            </a:r>
            <a:endParaRPr lang="en-US" altLang="ja-JP" sz="3200" dirty="0" smtClean="0"/>
          </a:p>
          <a:p>
            <a:pPr marL="457200" indent="-457200">
              <a:buFont typeface="Arial" panose="020B0604020202020204" pitchFamily="34" charset="0"/>
              <a:buChar char="•"/>
            </a:pPr>
            <a:r>
              <a:rPr lang="ja-JP" altLang="en-US" sz="3200" dirty="0" smtClean="0"/>
              <a:t>大気？</a:t>
            </a:r>
            <a:endParaRPr lang="en-US" altLang="ja-JP" sz="3200" dirty="0" smtClean="0"/>
          </a:p>
          <a:p>
            <a:pPr marL="457200" indent="-457200">
              <a:buFont typeface="Arial" panose="020B0604020202020204" pitchFamily="34" charset="0"/>
              <a:buChar char="•"/>
            </a:pPr>
            <a:r>
              <a:rPr kumimoji="1" lang="ja-JP" altLang="en-US" sz="3200" dirty="0" smtClean="0">
                <a:solidFill>
                  <a:schemeClr val="bg1">
                    <a:lumMod val="75000"/>
                  </a:schemeClr>
                </a:solidFill>
              </a:rPr>
              <a:t>偏光？</a:t>
            </a:r>
            <a:endParaRPr kumimoji="1" lang="en-US" sz="3200" dirty="0" smtClean="0">
              <a:solidFill>
                <a:schemeClr val="bg1">
                  <a:lumMod val="75000"/>
                </a:schemeClr>
              </a:solidFill>
            </a:endParaRPr>
          </a:p>
        </p:txBody>
      </p:sp>
      <p:sp>
        <p:nvSpPr>
          <p:cNvPr id="2" name="スライド番号プレースホルダー 1"/>
          <p:cNvSpPr>
            <a:spLocks noGrp="1"/>
          </p:cNvSpPr>
          <p:nvPr>
            <p:ph type="sldNum" sz="quarter" idx="12"/>
          </p:nvPr>
        </p:nvSpPr>
        <p:spPr/>
        <p:txBody>
          <a:bodyPr/>
          <a:lstStyle/>
          <a:p>
            <a:fld id="{6F1CF41B-315A-455C-BDFC-86D2CA9BA2E6}" type="slidenum">
              <a:rPr kumimoji="1" lang="ja-JP" altLang="en-US" sz="1800" smtClean="0"/>
              <a:t>7</a:t>
            </a:fld>
            <a:endParaRPr kumimoji="1" lang="ja-JP" altLang="en-US" sz="1800"/>
          </a:p>
        </p:txBody>
      </p:sp>
      <p:grpSp>
        <p:nvGrpSpPr>
          <p:cNvPr id="12" name="グループ化 11"/>
          <p:cNvGrpSpPr/>
          <p:nvPr/>
        </p:nvGrpSpPr>
        <p:grpSpPr>
          <a:xfrm>
            <a:off x="5940152" y="1451291"/>
            <a:ext cx="2780562" cy="2521682"/>
            <a:chOff x="5940152" y="3990011"/>
            <a:chExt cx="2780562" cy="2521682"/>
          </a:xfrm>
        </p:grpSpPr>
        <p:pic>
          <p:nvPicPr>
            <p:cNvPr id="3" name="図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19285" y="3990011"/>
              <a:ext cx="2201429" cy="2521682"/>
            </a:xfrm>
            <a:prstGeom prst="rect">
              <a:avLst/>
            </a:prstGeom>
          </p:spPr>
        </p:pic>
        <p:sp>
          <p:nvSpPr>
            <p:cNvPr id="8" name="テキスト ボックス 7"/>
            <p:cNvSpPr txBox="1"/>
            <p:nvPr/>
          </p:nvSpPr>
          <p:spPr>
            <a:xfrm>
              <a:off x="5940152" y="4283263"/>
              <a:ext cx="1322798" cy="338554"/>
            </a:xfrm>
            <a:prstGeom prst="rect">
              <a:avLst/>
            </a:prstGeom>
            <a:noFill/>
          </p:spPr>
          <p:txBody>
            <a:bodyPr wrap="none" rtlCol="0">
              <a:spAutoFit/>
            </a:bodyPr>
            <a:lstStyle/>
            <a:p>
              <a:r>
                <a:rPr lang="ja-JP" altLang="en-US" sz="1600" dirty="0" smtClean="0">
                  <a:solidFill>
                    <a:srgbClr val="FF0000"/>
                  </a:solidFill>
                </a:rPr>
                <a:t>ホット</a:t>
              </a:r>
              <a:r>
                <a:rPr lang="ja-JP" altLang="en-US" sz="1600" dirty="0">
                  <a:solidFill>
                    <a:srgbClr val="FF0000"/>
                  </a:solidFill>
                </a:rPr>
                <a:t>スポット</a:t>
              </a:r>
              <a:endParaRPr kumimoji="1" lang="en-GB" sz="1600" dirty="0">
                <a:solidFill>
                  <a:srgbClr val="FF0000"/>
                </a:solidFill>
              </a:endParaRPr>
            </a:p>
          </p:txBody>
        </p:sp>
        <p:cxnSp>
          <p:nvCxnSpPr>
            <p:cNvPr id="10" name="直線コネクタ 9"/>
            <p:cNvCxnSpPr>
              <a:endCxn id="8" idx="2"/>
            </p:cNvCxnSpPr>
            <p:nvPr/>
          </p:nvCxnSpPr>
          <p:spPr>
            <a:xfrm flipH="1" flipV="1">
              <a:off x="6601551" y="4621817"/>
              <a:ext cx="346713" cy="17743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3" name="テキスト ボックス 12"/>
          <p:cNvSpPr txBox="1"/>
          <p:nvPr/>
        </p:nvSpPr>
        <p:spPr>
          <a:xfrm>
            <a:off x="3526932" y="4082815"/>
            <a:ext cx="2157963" cy="523220"/>
          </a:xfrm>
          <a:prstGeom prst="rect">
            <a:avLst/>
          </a:prstGeom>
          <a:noFill/>
        </p:spPr>
        <p:txBody>
          <a:bodyPr wrap="none" rtlCol="0">
            <a:spAutoFit/>
          </a:bodyPr>
          <a:lstStyle/>
          <a:p>
            <a:r>
              <a:rPr kumimoji="1" lang="ja-JP" altLang="en-US" sz="2800" dirty="0" smtClean="0"/>
              <a:t>様々あるが</a:t>
            </a:r>
            <a:r>
              <a:rPr kumimoji="1" lang="en-US" altLang="ja-JP" sz="2800" dirty="0" smtClean="0"/>
              <a:t>…</a:t>
            </a:r>
            <a:endParaRPr kumimoji="1" lang="en-GB" sz="2800" dirty="0"/>
          </a:p>
        </p:txBody>
      </p:sp>
      <p:sp>
        <p:nvSpPr>
          <p:cNvPr id="14" name="テキスト ボックス 13"/>
          <p:cNvSpPr txBox="1"/>
          <p:nvPr/>
        </p:nvSpPr>
        <p:spPr>
          <a:xfrm>
            <a:off x="4178191" y="4955858"/>
            <a:ext cx="4750018" cy="954107"/>
          </a:xfrm>
          <a:prstGeom prst="rect">
            <a:avLst/>
          </a:prstGeom>
          <a:noFill/>
          <a:ln w="19050">
            <a:solidFill>
              <a:srgbClr val="FF0000"/>
            </a:solidFill>
          </a:ln>
        </p:spPr>
        <p:txBody>
          <a:bodyPr wrap="none" rtlCol="0">
            <a:spAutoFit/>
          </a:bodyPr>
          <a:lstStyle/>
          <a:p>
            <a:r>
              <a:rPr kumimoji="1" lang="ja-JP" altLang="en-US" sz="2800" dirty="0" smtClean="0"/>
              <a:t>ホットスポットの</a:t>
            </a:r>
            <a:r>
              <a:rPr kumimoji="1" lang="ja-JP" altLang="en-US" sz="2800" dirty="0" smtClean="0"/>
              <a:t>放射だと思うと</a:t>
            </a:r>
            <a:endParaRPr kumimoji="1" lang="en-US" altLang="ja-JP" sz="2800" dirty="0" smtClean="0"/>
          </a:p>
          <a:p>
            <a:r>
              <a:rPr lang="en-US" sz="2800" b="1" i="1" dirty="0" smtClean="0">
                <a:solidFill>
                  <a:srgbClr val="FF0000"/>
                </a:solidFill>
              </a:rPr>
              <a:t>M – R </a:t>
            </a:r>
            <a:r>
              <a:rPr lang="ja-JP" altLang="en-US" sz="2800" dirty="0" smtClean="0"/>
              <a:t>を測定出来る</a:t>
            </a:r>
            <a:r>
              <a:rPr lang="en-US" altLang="ja-JP" sz="2800" dirty="0" smtClean="0">
                <a:solidFill>
                  <a:srgbClr val="D0D8E8"/>
                </a:solidFill>
              </a:rPr>
              <a:t>(?)</a:t>
            </a:r>
            <a:endParaRPr kumimoji="1" lang="en-GB" sz="2800" dirty="0">
              <a:solidFill>
                <a:srgbClr val="D0D8E8"/>
              </a:solidFill>
            </a:endParaRPr>
          </a:p>
        </p:txBody>
      </p:sp>
      <p:sp>
        <p:nvSpPr>
          <p:cNvPr id="5" name="テキスト ボックス 4"/>
          <p:cNvSpPr txBox="1"/>
          <p:nvPr/>
        </p:nvSpPr>
        <p:spPr>
          <a:xfrm>
            <a:off x="4427984" y="6072703"/>
            <a:ext cx="3684407" cy="400110"/>
          </a:xfrm>
          <a:prstGeom prst="rect">
            <a:avLst/>
          </a:prstGeom>
          <a:noFill/>
        </p:spPr>
        <p:txBody>
          <a:bodyPr wrap="none" rtlCol="0">
            <a:spAutoFit/>
          </a:bodyPr>
          <a:lstStyle/>
          <a:p>
            <a:r>
              <a:rPr kumimoji="1" lang="en-GB" sz="2000" dirty="0" smtClean="0"/>
              <a:t>c.f. NICER</a:t>
            </a:r>
            <a:r>
              <a:rPr kumimoji="1" lang="ja-JP" altLang="en-US" sz="2000" dirty="0" smtClean="0"/>
              <a:t>のメインターゲット</a:t>
            </a:r>
            <a:r>
              <a:rPr kumimoji="1" lang="en-US" altLang="ja-JP" sz="2000" dirty="0" smtClean="0"/>
              <a:t>: MSP</a:t>
            </a:r>
            <a:endParaRPr kumimoji="1" lang="en-GB" sz="2000" dirty="0"/>
          </a:p>
        </p:txBody>
      </p:sp>
      <p:sp>
        <p:nvSpPr>
          <p:cNvPr id="9" name="テキスト ボックス 8"/>
          <p:cNvSpPr txBox="1"/>
          <p:nvPr/>
        </p:nvSpPr>
        <p:spPr>
          <a:xfrm>
            <a:off x="260713" y="4955857"/>
            <a:ext cx="2845651" cy="954107"/>
          </a:xfrm>
          <a:prstGeom prst="rect">
            <a:avLst/>
          </a:prstGeom>
          <a:noFill/>
          <a:ln w="19050">
            <a:solidFill>
              <a:schemeClr val="accent1"/>
            </a:solidFill>
          </a:ln>
        </p:spPr>
        <p:txBody>
          <a:bodyPr wrap="none" rtlCol="0">
            <a:spAutoFit/>
          </a:bodyPr>
          <a:lstStyle/>
          <a:p>
            <a:pPr marL="285750" indent="-285750">
              <a:buFont typeface="Arial" panose="020B0604020202020204" pitchFamily="34" charset="0"/>
              <a:buChar char="•"/>
            </a:pPr>
            <a:r>
              <a:rPr kumimoji="1" lang="ja-JP" altLang="en-US" sz="2800" dirty="0" smtClean="0"/>
              <a:t>局所的</a:t>
            </a:r>
            <a:endParaRPr kumimoji="1" lang="en-US" altLang="ja-JP" sz="2800" dirty="0" smtClean="0"/>
          </a:p>
          <a:p>
            <a:pPr marL="285750" indent="-285750">
              <a:buFont typeface="Arial" panose="020B0604020202020204" pitchFamily="34" charset="0"/>
              <a:buChar char="•"/>
            </a:pPr>
            <a:r>
              <a:rPr lang="en-US" altLang="ja-JP" sz="2800" dirty="0" smtClean="0"/>
              <a:t>(</a:t>
            </a:r>
            <a:r>
              <a:rPr lang="ja-JP" altLang="en-US" sz="2800" dirty="0" smtClean="0"/>
              <a:t>比較的</a:t>
            </a:r>
            <a:r>
              <a:rPr lang="en-US" altLang="ja-JP" sz="2800" dirty="0" smtClean="0"/>
              <a:t>)</a:t>
            </a:r>
            <a:r>
              <a:rPr lang="ja-JP" altLang="en-US" sz="2800" dirty="0" smtClean="0"/>
              <a:t>大振幅</a:t>
            </a:r>
            <a:endParaRPr kumimoji="1" lang="en-GB" sz="2800" dirty="0"/>
          </a:p>
        </p:txBody>
      </p:sp>
      <p:sp>
        <p:nvSpPr>
          <p:cNvPr id="11" name="右矢印 10"/>
          <p:cNvSpPr/>
          <p:nvPr/>
        </p:nvSpPr>
        <p:spPr>
          <a:xfrm>
            <a:off x="3153073" y="5190594"/>
            <a:ext cx="978408" cy="484632"/>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a:p>
        </p:txBody>
      </p:sp>
    </p:spTree>
    <p:extLst>
      <p:ext uri="{BB962C8B-B14F-4D97-AF65-F5344CB8AC3E}">
        <p14:creationId xmlns:p14="http://schemas.microsoft.com/office/powerpoint/2010/main" val="25026206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88172" y="999262"/>
            <a:ext cx="2510375" cy="1077007"/>
          </a:xfrm>
          <a:prstGeom prst="rect">
            <a:avLst/>
          </a:prstGeom>
        </p:spPr>
      </p:pic>
      <p:sp>
        <p:nvSpPr>
          <p:cNvPr id="12" name="テキスト ボックス 11"/>
          <p:cNvSpPr txBox="1"/>
          <p:nvPr/>
        </p:nvSpPr>
        <p:spPr>
          <a:xfrm>
            <a:off x="205646" y="986439"/>
            <a:ext cx="4911922" cy="1631216"/>
          </a:xfrm>
          <a:prstGeom prst="rect">
            <a:avLst/>
          </a:prstGeom>
          <a:noFill/>
        </p:spPr>
        <p:txBody>
          <a:bodyPr wrap="none" rtlCol="0">
            <a:spAutoFit/>
          </a:bodyPr>
          <a:lstStyle/>
          <a:p>
            <a:r>
              <a:rPr kumimoji="1" lang="en-GB" sz="2400" b="1" u="sng" dirty="0" smtClean="0">
                <a:solidFill>
                  <a:srgbClr val="FF0000"/>
                </a:solidFill>
              </a:rPr>
              <a:t>R</a:t>
            </a:r>
            <a:r>
              <a:rPr kumimoji="1" lang="ja-JP" altLang="en-US" sz="2400" b="1" u="sng" baseline="-25000" dirty="0" smtClean="0">
                <a:solidFill>
                  <a:srgbClr val="FF0000"/>
                </a:solidFill>
              </a:rPr>
              <a:t>∞</a:t>
            </a:r>
            <a:r>
              <a:rPr kumimoji="1" lang="en-GB" sz="2400" b="1" u="sng" dirty="0" smtClean="0"/>
              <a:t> through the Surface Blackbody</a:t>
            </a:r>
          </a:p>
          <a:p>
            <a:r>
              <a:rPr lang="ja-JP" altLang="en-US" sz="2400" dirty="0"/>
              <a:t> </a:t>
            </a:r>
            <a:r>
              <a:rPr lang="ja-JP" altLang="en-US" sz="2400" dirty="0" smtClean="0"/>
              <a:t>表面の黒体放射から</a:t>
            </a:r>
            <a:r>
              <a:rPr lang="en-US" altLang="ja-JP" sz="2800" b="1" dirty="0" smtClean="0"/>
              <a:t>R</a:t>
            </a:r>
            <a:r>
              <a:rPr lang="ja-JP" altLang="en-US" sz="2800" b="1" baseline="-25000" dirty="0" smtClean="0"/>
              <a:t>∞</a:t>
            </a:r>
            <a:r>
              <a:rPr lang="ja-JP" altLang="en-US" sz="2800" dirty="0" smtClean="0"/>
              <a:t> </a:t>
            </a:r>
            <a:r>
              <a:rPr lang="ja-JP" altLang="en-US" sz="2400" dirty="0" smtClean="0"/>
              <a:t>が求まる</a:t>
            </a:r>
            <a:endParaRPr lang="en-US" altLang="ja-JP" sz="2400" dirty="0" smtClean="0"/>
          </a:p>
          <a:p>
            <a:r>
              <a:rPr lang="ja-JP" altLang="en-US" sz="2400" dirty="0" smtClean="0"/>
              <a:t> 近傍にあるので距離が正確 </a:t>
            </a:r>
            <a:r>
              <a:rPr lang="en-US" altLang="ja-JP" sz="2400" dirty="0" smtClean="0"/>
              <a:t>(~10%)</a:t>
            </a:r>
          </a:p>
          <a:p>
            <a:endParaRPr lang="en-US" altLang="ja-JP" sz="2400" dirty="0" smtClean="0"/>
          </a:p>
        </p:txBody>
      </p:sp>
      <p:sp>
        <p:nvSpPr>
          <p:cNvPr id="5" name="テキスト ボックス 4"/>
          <p:cNvSpPr txBox="1"/>
          <p:nvPr/>
        </p:nvSpPr>
        <p:spPr>
          <a:xfrm>
            <a:off x="2555776" y="6136700"/>
            <a:ext cx="3435556" cy="584775"/>
          </a:xfrm>
          <a:prstGeom prst="rect">
            <a:avLst/>
          </a:prstGeom>
          <a:noFill/>
          <a:ln w="28575">
            <a:solidFill>
              <a:srgbClr val="FF0000"/>
            </a:solidFill>
          </a:ln>
        </p:spPr>
        <p:txBody>
          <a:bodyPr wrap="none" rtlCol="0">
            <a:spAutoFit/>
          </a:bodyPr>
          <a:lstStyle/>
          <a:p>
            <a:r>
              <a:rPr kumimoji="1" lang="en-GB" sz="3200" i="1" dirty="0" smtClean="0"/>
              <a:t>(M/R, R</a:t>
            </a:r>
            <a:r>
              <a:rPr lang="ja-JP" altLang="en-US" sz="3200" i="1" baseline="-25000" dirty="0"/>
              <a:t>∞</a:t>
            </a:r>
            <a:r>
              <a:rPr kumimoji="1" lang="en-GB" sz="3200" i="1" dirty="0" smtClean="0"/>
              <a:t>) </a:t>
            </a:r>
            <a:r>
              <a:rPr kumimoji="1" lang="ja-JP" altLang="en-US" sz="3200" i="1" dirty="0" smtClean="0"/>
              <a:t>⇒ </a:t>
            </a:r>
            <a:r>
              <a:rPr kumimoji="1" lang="en-US" altLang="ja-JP" sz="3200" i="1" dirty="0" smtClean="0"/>
              <a:t>(M, R)</a:t>
            </a:r>
            <a:endParaRPr kumimoji="1" lang="en-GB" sz="3200" i="1" dirty="0"/>
          </a:p>
        </p:txBody>
      </p:sp>
      <p:sp>
        <p:nvSpPr>
          <p:cNvPr id="10" name="テキスト ボックス 9"/>
          <p:cNvSpPr txBox="1"/>
          <p:nvPr/>
        </p:nvSpPr>
        <p:spPr>
          <a:xfrm>
            <a:off x="207863" y="2358343"/>
            <a:ext cx="5878917" cy="461665"/>
          </a:xfrm>
          <a:prstGeom prst="rect">
            <a:avLst/>
          </a:prstGeom>
          <a:noFill/>
        </p:spPr>
        <p:txBody>
          <a:bodyPr wrap="none" rtlCol="0">
            <a:spAutoFit/>
          </a:bodyPr>
          <a:lstStyle/>
          <a:p>
            <a:r>
              <a:rPr lang="en-GB" altLang="ja-JP" sz="2400" b="1" u="sng" dirty="0" smtClean="0">
                <a:solidFill>
                  <a:srgbClr val="FF0000"/>
                </a:solidFill>
              </a:rPr>
              <a:t>M/R</a:t>
            </a:r>
            <a:r>
              <a:rPr kumimoji="1" lang="en-GB" sz="2400" b="1" u="sng" dirty="0" smtClean="0"/>
              <a:t> through the Gravitational </a:t>
            </a:r>
            <a:r>
              <a:rPr lang="en-GB" sz="2400" b="1" u="sng" dirty="0"/>
              <a:t>L</a:t>
            </a:r>
            <a:r>
              <a:rPr kumimoji="1" lang="en-GB" sz="2400" b="1" u="sng" dirty="0" smtClean="0"/>
              <a:t>ight </a:t>
            </a:r>
            <a:r>
              <a:rPr lang="en-GB" sz="2400" b="1" u="sng" dirty="0" smtClean="0"/>
              <a:t>B</a:t>
            </a:r>
            <a:r>
              <a:rPr kumimoji="1" lang="en-GB" sz="2400" b="1" u="sng" dirty="0" smtClean="0"/>
              <a:t>ending</a:t>
            </a:r>
          </a:p>
        </p:txBody>
      </p:sp>
      <p:sp>
        <p:nvSpPr>
          <p:cNvPr id="11" name="タイトル 1"/>
          <p:cNvSpPr>
            <a:spLocks noGrp="1"/>
          </p:cNvSpPr>
          <p:nvPr>
            <p:ph type="title"/>
          </p:nvPr>
        </p:nvSpPr>
        <p:spPr>
          <a:xfrm>
            <a:off x="539552" y="0"/>
            <a:ext cx="8229600" cy="1143000"/>
          </a:xfrm>
        </p:spPr>
        <p:txBody>
          <a:bodyPr/>
          <a:lstStyle/>
          <a:p>
            <a:r>
              <a:rPr lang="en-US" altLang="ja-JP" u="sng" dirty="0" smtClean="0"/>
              <a:t>XDINS</a:t>
            </a:r>
            <a:r>
              <a:rPr lang="ja-JP" altLang="en-US" u="sng" dirty="0"/>
              <a:t> </a:t>
            </a:r>
            <a:r>
              <a:rPr lang="ja-JP" altLang="en-US" u="sng" dirty="0" smtClean="0"/>
              <a:t>の </a:t>
            </a:r>
            <a:r>
              <a:rPr lang="en-US" altLang="ja-JP" u="sng" dirty="0" smtClean="0"/>
              <a:t>M – R </a:t>
            </a:r>
            <a:r>
              <a:rPr lang="ja-JP" altLang="en-US" u="sng" dirty="0" smtClean="0"/>
              <a:t>測定</a:t>
            </a:r>
            <a:endParaRPr lang="en-US" altLang="ja-JP" u="sng" dirty="0"/>
          </a:p>
        </p:txBody>
      </p:sp>
      <p:sp>
        <p:nvSpPr>
          <p:cNvPr id="2" name="スライド番号プレースホルダー 1"/>
          <p:cNvSpPr>
            <a:spLocks noGrp="1"/>
          </p:cNvSpPr>
          <p:nvPr>
            <p:ph type="sldNum" sz="quarter" idx="12"/>
          </p:nvPr>
        </p:nvSpPr>
        <p:spPr/>
        <p:txBody>
          <a:bodyPr/>
          <a:lstStyle/>
          <a:p>
            <a:fld id="{6F1CF41B-315A-455C-BDFC-86D2CA9BA2E6}" type="slidenum">
              <a:rPr kumimoji="1" lang="ja-JP" altLang="en-US" sz="1800" smtClean="0"/>
              <a:t>8</a:t>
            </a:fld>
            <a:endParaRPr kumimoji="1" lang="ja-JP" altLang="en-US" sz="1800"/>
          </a:p>
        </p:txBody>
      </p:sp>
      <p:pic>
        <p:nvPicPr>
          <p:cNvPr id="8" name="図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7943" y="2831654"/>
            <a:ext cx="5077355" cy="2860242"/>
          </a:xfrm>
          <a:prstGeom prst="rect">
            <a:avLst/>
          </a:prstGeom>
        </p:spPr>
      </p:pic>
      <p:sp>
        <p:nvSpPr>
          <p:cNvPr id="3" name="テキスト ボックス 2"/>
          <p:cNvSpPr txBox="1"/>
          <p:nvPr/>
        </p:nvSpPr>
        <p:spPr>
          <a:xfrm>
            <a:off x="261964" y="2885032"/>
            <a:ext cx="3877988" cy="1200329"/>
          </a:xfrm>
          <a:prstGeom prst="rect">
            <a:avLst/>
          </a:prstGeom>
          <a:noFill/>
        </p:spPr>
        <p:txBody>
          <a:bodyPr wrap="square" rtlCol="0">
            <a:spAutoFit/>
          </a:bodyPr>
          <a:lstStyle/>
          <a:p>
            <a:r>
              <a:rPr lang="ja-JP" altLang="en-US" sz="2400" dirty="0" smtClean="0"/>
              <a:t>重力によってホットスポットのパルスプロファイルが変化</a:t>
            </a:r>
            <a:endParaRPr lang="en-US" altLang="ja-JP" sz="2400" dirty="0" smtClean="0"/>
          </a:p>
          <a:p>
            <a:endParaRPr lang="en-GB" altLang="ja-JP" sz="2400" dirty="0"/>
          </a:p>
        </p:txBody>
      </p:sp>
      <p:sp>
        <p:nvSpPr>
          <p:cNvPr id="6" name="テキスト ボックス 5"/>
          <p:cNvSpPr txBox="1"/>
          <p:nvPr/>
        </p:nvSpPr>
        <p:spPr>
          <a:xfrm>
            <a:off x="627432" y="4371876"/>
            <a:ext cx="3345788" cy="1015663"/>
          </a:xfrm>
          <a:prstGeom prst="rect">
            <a:avLst/>
          </a:prstGeom>
          <a:noFill/>
          <a:ln w="28575">
            <a:solidFill>
              <a:schemeClr val="accent1"/>
            </a:solidFill>
          </a:ln>
        </p:spPr>
        <p:txBody>
          <a:bodyPr wrap="none" rtlCol="0">
            <a:spAutoFit/>
          </a:bodyPr>
          <a:lstStyle/>
          <a:p>
            <a:r>
              <a:rPr lang="ja-JP" altLang="en-US" sz="2800" dirty="0"/>
              <a:t>光度曲線の解析から</a:t>
            </a:r>
            <a:endParaRPr lang="en-US" altLang="ja-JP" sz="2800" dirty="0"/>
          </a:p>
          <a:p>
            <a:r>
              <a:rPr lang="en-US" altLang="ja-JP" sz="3200" b="1" dirty="0" smtClean="0"/>
              <a:t>M/R</a:t>
            </a:r>
            <a:r>
              <a:rPr lang="en-US" altLang="ja-JP" sz="2800" dirty="0" smtClean="0"/>
              <a:t> </a:t>
            </a:r>
            <a:r>
              <a:rPr lang="ja-JP" altLang="en-US" sz="2800" dirty="0"/>
              <a:t>が</a:t>
            </a:r>
            <a:r>
              <a:rPr lang="ja-JP" altLang="en-US" sz="2800" dirty="0" smtClean="0"/>
              <a:t>求められる</a:t>
            </a:r>
            <a:endParaRPr lang="en-GB" altLang="ja-JP" sz="2800" dirty="0"/>
          </a:p>
        </p:txBody>
      </p:sp>
      <p:sp>
        <p:nvSpPr>
          <p:cNvPr id="9" name="下矢印 8"/>
          <p:cNvSpPr/>
          <p:nvPr/>
        </p:nvSpPr>
        <p:spPr>
          <a:xfrm>
            <a:off x="1691680" y="3736365"/>
            <a:ext cx="1008112" cy="506387"/>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a:p>
        </p:txBody>
      </p:sp>
      <p:sp>
        <p:nvSpPr>
          <p:cNvPr id="13" name="テキスト ボックス 12"/>
          <p:cNvSpPr txBox="1"/>
          <p:nvPr/>
        </p:nvSpPr>
        <p:spPr>
          <a:xfrm>
            <a:off x="7454363" y="5703542"/>
            <a:ext cx="1656223" cy="338554"/>
          </a:xfrm>
          <a:prstGeom prst="rect">
            <a:avLst/>
          </a:prstGeom>
          <a:noFill/>
        </p:spPr>
        <p:txBody>
          <a:bodyPr wrap="none" rtlCol="0">
            <a:spAutoFit/>
          </a:bodyPr>
          <a:lstStyle/>
          <a:p>
            <a:r>
              <a:rPr lang="en-US" altLang="ja-JP" sz="1600" dirty="0" smtClean="0"/>
              <a:t>©Keith </a:t>
            </a:r>
            <a:r>
              <a:rPr lang="en-US" altLang="ja-JP" sz="1600" dirty="0" err="1" smtClean="0"/>
              <a:t>Gendreau</a:t>
            </a:r>
            <a:endParaRPr kumimoji="1" lang="en-GB" sz="1600" dirty="0"/>
          </a:p>
        </p:txBody>
      </p:sp>
    </p:spTree>
    <p:extLst>
      <p:ext uri="{BB962C8B-B14F-4D97-AF65-F5344CB8AC3E}">
        <p14:creationId xmlns:p14="http://schemas.microsoft.com/office/powerpoint/2010/main" val="24594163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5583" y="-169507"/>
            <a:ext cx="8229600" cy="1143000"/>
          </a:xfrm>
        </p:spPr>
        <p:txBody>
          <a:bodyPr>
            <a:normAutofit/>
          </a:bodyPr>
          <a:lstStyle/>
          <a:p>
            <a:r>
              <a:rPr kumimoji="1" lang="en-GB" sz="4000" u="sng" dirty="0" smtClean="0"/>
              <a:t>M</a:t>
            </a:r>
            <a:r>
              <a:rPr lang="ja-JP" altLang="en-US" sz="4000" u="sng" dirty="0"/>
              <a:t> </a:t>
            </a:r>
            <a:r>
              <a:rPr lang="en-US" altLang="ja-JP" sz="4000" u="sng" dirty="0" smtClean="0"/>
              <a:t>- </a:t>
            </a:r>
            <a:r>
              <a:rPr kumimoji="1" lang="en-GB" sz="4000" u="sng" dirty="0" smtClean="0"/>
              <a:t>R</a:t>
            </a:r>
            <a:r>
              <a:rPr kumimoji="1" lang="ja-JP" altLang="en-US" sz="4000" u="sng" dirty="0" smtClean="0"/>
              <a:t>の測定 </a:t>
            </a:r>
            <a:r>
              <a:rPr kumimoji="1" lang="en-US" altLang="ja-JP" sz="4000" u="sng" dirty="0" smtClean="0"/>
              <a:t>– </a:t>
            </a:r>
            <a:r>
              <a:rPr kumimoji="1" lang="ja-JP" altLang="en-US" sz="4000" u="sng" dirty="0" smtClean="0"/>
              <a:t>方法</a:t>
            </a:r>
            <a:endParaRPr kumimoji="1" lang="en-GB" sz="4000" u="sng" dirty="0"/>
          </a:p>
        </p:txBody>
      </p:sp>
      <p:sp>
        <p:nvSpPr>
          <p:cNvPr id="6" name="スライド番号プレースホルダー 5"/>
          <p:cNvSpPr>
            <a:spLocks noGrp="1"/>
          </p:cNvSpPr>
          <p:nvPr>
            <p:ph type="sldNum" sz="quarter" idx="12"/>
          </p:nvPr>
        </p:nvSpPr>
        <p:spPr>
          <a:xfrm>
            <a:off x="6808845" y="6354012"/>
            <a:ext cx="2133600" cy="365125"/>
          </a:xfrm>
        </p:spPr>
        <p:txBody>
          <a:bodyPr/>
          <a:lstStyle/>
          <a:p>
            <a:fld id="{6F1CF41B-315A-455C-BDFC-86D2CA9BA2E6}" type="slidenum">
              <a:rPr kumimoji="1" lang="ja-JP" altLang="en-US" sz="1800" smtClean="0"/>
              <a:t>9</a:t>
            </a:fld>
            <a:endParaRPr kumimoji="1" lang="ja-JP" altLang="en-US" sz="1800" dirty="0"/>
          </a:p>
        </p:txBody>
      </p:sp>
      <p:sp>
        <p:nvSpPr>
          <p:cNvPr id="5" name="テキスト ボックス 4"/>
          <p:cNvSpPr txBox="1"/>
          <p:nvPr/>
        </p:nvSpPr>
        <p:spPr>
          <a:xfrm>
            <a:off x="247772" y="1209843"/>
            <a:ext cx="644728" cy="584775"/>
          </a:xfrm>
          <a:prstGeom prst="rect">
            <a:avLst/>
          </a:prstGeom>
          <a:noFill/>
        </p:spPr>
        <p:txBody>
          <a:bodyPr wrap="none" rtlCol="0">
            <a:spAutoFit/>
          </a:bodyPr>
          <a:lstStyle/>
          <a:p>
            <a:r>
              <a:rPr kumimoji="1" lang="en-GB" sz="3200" b="1" dirty="0" smtClean="0">
                <a:solidFill>
                  <a:srgbClr val="FF0000"/>
                </a:solidFill>
              </a:rPr>
              <a:t>R</a:t>
            </a:r>
            <a:r>
              <a:rPr lang="ja-JP" altLang="en-US" sz="3200" b="1" baseline="-25000" dirty="0" smtClean="0">
                <a:solidFill>
                  <a:srgbClr val="FF0000"/>
                </a:solidFill>
              </a:rPr>
              <a:t>∞</a:t>
            </a:r>
            <a:endParaRPr lang="en-US" altLang="ja-JP" sz="3200" b="1" baseline="-25000" dirty="0" smtClean="0">
              <a:solidFill>
                <a:srgbClr val="FF0000"/>
              </a:solidFill>
            </a:endParaRPr>
          </a:p>
        </p:txBody>
      </p:sp>
      <p:sp>
        <p:nvSpPr>
          <p:cNvPr id="16" name="テキスト ボックス 15"/>
          <p:cNvSpPr txBox="1"/>
          <p:nvPr/>
        </p:nvSpPr>
        <p:spPr>
          <a:xfrm>
            <a:off x="110364" y="3785412"/>
            <a:ext cx="950901" cy="584775"/>
          </a:xfrm>
          <a:prstGeom prst="rect">
            <a:avLst/>
          </a:prstGeom>
          <a:noFill/>
        </p:spPr>
        <p:txBody>
          <a:bodyPr wrap="none" rtlCol="0">
            <a:spAutoFit/>
          </a:bodyPr>
          <a:lstStyle/>
          <a:p>
            <a:r>
              <a:rPr kumimoji="1" lang="en-GB" sz="3200" b="1" dirty="0" smtClean="0">
                <a:solidFill>
                  <a:srgbClr val="FF0000"/>
                </a:solidFill>
              </a:rPr>
              <a:t>M/R</a:t>
            </a:r>
            <a:endParaRPr lang="en-US" altLang="ja-JP" sz="3200" b="1" baseline="-25000" dirty="0" smtClean="0">
              <a:solidFill>
                <a:srgbClr val="FF0000"/>
              </a:solidFill>
            </a:endParaRPr>
          </a:p>
        </p:txBody>
      </p:sp>
      <p:sp>
        <p:nvSpPr>
          <p:cNvPr id="12" name="テキスト ボックス 11"/>
          <p:cNvSpPr txBox="1"/>
          <p:nvPr/>
        </p:nvSpPr>
        <p:spPr>
          <a:xfrm>
            <a:off x="6267052" y="924419"/>
            <a:ext cx="902811" cy="523220"/>
          </a:xfrm>
          <a:prstGeom prst="rect">
            <a:avLst/>
          </a:prstGeom>
          <a:noFill/>
        </p:spPr>
        <p:txBody>
          <a:bodyPr wrap="none" rtlCol="0">
            <a:spAutoFit/>
          </a:bodyPr>
          <a:lstStyle/>
          <a:p>
            <a:r>
              <a:rPr lang="ja-JP" altLang="en-US" sz="2800" u="sng" dirty="0"/>
              <a:t>方法</a:t>
            </a:r>
            <a:endParaRPr kumimoji="1" lang="en-GB" sz="2800" u="sng" dirty="0"/>
          </a:p>
        </p:txBody>
      </p:sp>
      <p:sp>
        <p:nvSpPr>
          <p:cNvPr id="13" name="テキスト ボックス 12"/>
          <p:cNvSpPr txBox="1"/>
          <p:nvPr/>
        </p:nvSpPr>
        <p:spPr>
          <a:xfrm>
            <a:off x="5150598" y="1952595"/>
            <a:ext cx="2997937" cy="523220"/>
          </a:xfrm>
          <a:prstGeom prst="rect">
            <a:avLst/>
          </a:prstGeom>
          <a:noFill/>
          <a:ln w="19050">
            <a:solidFill>
              <a:srgbClr val="FF0000"/>
            </a:solidFill>
          </a:ln>
        </p:spPr>
        <p:txBody>
          <a:bodyPr wrap="none" rtlCol="0">
            <a:spAutoFit/>
          </a:bodyPr>
          <a:lstStyle/>
          <a:p>
            <a:r>
              <a:rPr kumimoji="1" lang="ja-JP" altLang="en-US" sz="2800" dirty="0" smtClean="0"/>
              <a:t>視差測定 </a:t>
            </a:r>
            <a:r>
              <a:rPr kumimoji="1" lang="en-US" altLang="ja-JP" sz="2800" dirty="0" smtClean="0"/>
              <a:t>(</a:t>
            </a:r>
            <a:r>
              <a:rPr kumimoji="1" lang="ja-JP" altLang="en-US" sz="2800" dirty="0" smtClean="0"/>
              <a:t>可視光</a:t>
            </a:r>
            <a:r>
              <a:rPr kumimoji="1" lang="en-US" altLang="ja-JP" sz="2800" dirty="0" smtClean="0"/>
              <a:t>)</a:t>
            </a:r>
            <a:endParaRPr kumimoji="1" lang="en-GB" sz="2800" dirty="0"/>
          </a:p>
        </p:txBody>
      </p:sp>
      <p:sp>
        <p:nvSpPr>
          <p:cNvPr id="24" name="テキスト ボックス 23"/>
          <p:cNvSpPr txBox="1"/>
          <p:nvPr/>
        </p:nvSpPr>
        <p:spPr>
          <a:xfrm>
            <a:off x="5112550" y="3846967"/>
            <a:ext cx="3829895" cy="523220"/>
          </a:xfrm>
          <a:prstGeom prst="rect">
            <a:avLst/>
          </a:prstGeom>
          <a:noFill/>
          <a:ln w="19050">
            <a:solidFill>
              <a:srgbClr val="FF0000"/>
            </a:solidFill>
          </a:ln>
        </p:spPr>
        <p:txBody>
          <a:bodyPr wrap="none" rtlCol="0">
            <a:spAutoFit/>
          </a:bodyPr>
          <a:lstStyle/>
          <a:p>
            <a:r>
              <a:rPr lang="ja-JP" altLang="en-US" sz="2800" dirty="0" smtClean="0"/>
              <a:t>スペクトル </a:t>
            </a:r>
            <a:r>
              <a:rPr lang="en-US" altLang="ja-JP" sz="2800" dirty="0" smtClean="0"/>
              <a:t>(</a:t>
            </a:r>
            <a:r>
              <a:rPr lang="ja-JP" altLang="en-US" sz="2800" dirty="0" smtClean="0"/>
              <a:t>可視光</a:t>
            </a:r>
            <a:r>
              <a:rPr lang="en-US" altLang="ja-JP" sz="2800" dirty="0" smtClean="0"/>
              <a:t>~X</a:t>
            </a:r>
            <a:r>
              <a:rPr lang="ja-JP" altLang="en-US" sz="2800" dirty="0" smtClean="0"/>
              <a:t>線</a:t>
            </a:r>
            <a:r>
              <a:rPr lang="en-US" altLang="ja-JP" sz="2800" dirty="0" smtClean="0"/>
              <a:t>)</a:t>
            </a:r>
            <a:endParaRPr kumimoji="1" lang="en-GB" sz="2800" dirty="0"/>
          </a:p>
        </p:txBody>
      </p:sp>
      <p:sp>
        <p:nvSpPr>
          <p:cNvPr id="30" name="テキスト ボックス 29"/>
          <p:cNvSpPr txBox="1"/>
          <p:nvPr/>
        </p:nvSpPr>
        <p:spPr>
          <a:xfrm>
            <a:off x="5150598" y="5267932"/>
            <a:ext cx="2465740" cy="523220"/>
          </a:xfrm>
          <a:prstGeom prst="rect">
            <a:avLst/>
          </a:prstGeom>
          <a:noFill/>
          <a:ln w="19050">
            <a:solidFill>
              <a:srgbClr val="FF0000"/>
            </a:solidFill>
          </a:ln>
        </p:spPr>
        <p:txBody>
          <a:bodyPr wrap="none" rtlCol="0">
            <a:spAutoFit/>
          </a:bodyPr>
          <a:lstStyle/>
          <a:p>
            <a:r>
              <a:rPr kumimoji="1" lang="ja-JP" altLang="en-US" sz="2800" dirty="0" smtClean="0"/>
              <a:t>周期解析 </a:t>
            </a:r>
            <a:r>
              <a:rPr kumimoji="1" lang="en-US" altLang="ja-JP" sz="2800" dirty="0" smtClean="0"/>
              <a:t>(X</a:t>
            </a:r>
            <a:r>
              <a:rPr kumimoji="1" lang="ja-JP" altLang="en-US" sz="2800" dirty="0" smtClean="0"/>
              <a:t>線</a:t>
            </a:r>
            <a:r>
              <a:rPr kumimoji="1" lang="en-US" altLang="ja-JP" sz="2800" dirty="0" smtClean="0"/>
              <a:t>)</a:t>
            </a:r>
            <a:endParaRPr kumimoji="1" lang="en-GB" sz="2800" dirty="0"/>
          </a:p>
        </p:txBody>
      </p:sp>
      <p:sp>
        <p:nvSpPr>
          <p:cNvPr id="14" name="テキスト ボックス 13"/>
          <p:cNvSpPr txBox="1"/>
          <p:nvPr/>
        </p:nvSpPr>
        <p:spPr>
          <a:xfrm>
            <a:off x="1179277" y="921230"/>
            <a:ext cx="1944763" cy="523220"/>
          </a:xfrm>
          <a:prstGeom prst="rect">
            <a:avLst/>
          </a:prstGeom>
          <a:noFill/>
        </p:spPr>
        <p:txBody>
          <a:bodyPr wrap="none" rtlCol="0">
            <a:spAutoFit/>
          </a:bodyPr>
          <a:lstStyle/>
          <a:p>
            <a:r>
              <a:rPr kumimoji="1" lang="ja-JP" altLang="en-US" sz="2800" u="sng" dirty="0" smtClean="0"/>
              <a:t>必要な情報</a:t>
            </a:r>
            <a:endParaRPr kumimoji="1" lang="en-GB" sz="2800" u="sng" dirty="0"/>
          </a:p>
        </p:txBody>
      </p:sp>
      <p:sp>
        <p:nvSpPr>
          <p:cNvPr id="19" name="テキスト ボックス 18"/>
          <p:cNvSpPr txBox="1"/>
          <p:nvPr/>
        </p:nvSpPr>
        <p:spPr>
          <a:xfrm>
            <a:off x="351326" y="1951998"/>
            <a:ext cx="1388522" cy="523220"/>
          </a:xfrm>
          <a:prstGeom prst="rect">
            <a:avLst/>
          </a:prstGeom>
          <a:noFill/>
          <a:ln w="19050">
            <a:solidFill>
              <a:srgbClr val="0070C0"/>
            </a:solidFill>
          </a:ln>
        </p:spPr>
        <p:txBody>
          <a:bodyPr wrap="none" rtlCol="0">
            <a:spAutoFit/>
          </a:bodyPr>
          <a:lstStyle/>
          <a:p>
            <a:r>
              <a:rPr lang="ja-JP" altLang="en-US" sz="2800" dirty="0"/>
              <a:t>距離 </a:t>
            </a:r>
            <a:r>
              <a:rPr lang="en-US" altLang="ja-JP" sz="2800" dirty="0"/>
              <a:t>: </a:t>
            </a:r>
            <a:r>
              <a:rPr lang="en-US" altLang="ja-JP" sz="2800" b="1" i="1" dirty="0" smtClean="0"/>
              <a:t>D</a:t>
            </a:r>
            <a:endParaRPr lang="en-US" altLang="ja-JP" sz="2800" b="1" i="1" dirty="0"/>
          </a:p>
        </p:txBody>
      </p:sp>
      <p:sp>
        <p:nvSpPr>
          <p:cNvPr id="31" name="テキスト ボックス 30"/>
          <p:cNvSpPr txBox="1"/>
          <p:nvPr/>
        </p:nvSpPr>
        <p:spPr>
          <a:xfrm>
            <a:off x="351326" y="2707138"/>
            <a:ext cx="3600666" cy="954107"/>
          </a:xfrm>
          <a:prstGeom prst="rect">
            <a:avLst/>
          </a:prstGeom>
          <a:noFill/>
          <a:ln w="19050">
            <a:solidFill>
              <a:srgbClr val="0070C0"/>
            </a:solidFill>
          </a:ln>
        </p:spPr>
        <p:txBody>
          <a:bodyPr wrap="none" rtlCol="0">
            <a:spAutoFit/>
          </a:bodyPr>
          <a:lstStyle/>
          <a:p>
            <a:r>
              <a:rPr lang="ja-JP" altLang="en-US" sz="2800" dirty="0"/>
              <a:t>表面放射のスケール </a:t>
            </a:r>
            <a:r>
              <a:rPr lang="en-US" altLang="ja-JP" sz="2800" dirty="0"/>
              <a:t>: </a:t>
            </a:r>
          </a:p>
          <a:p>
            <a:r>
              <a:rPr lang="ja-JP" altLang="en-US" sz="2800" dirty="0" smtClean="0"/>
              <a:t>　　</a:t>
            </a:r>
            <a:r>
              <a:rPr lang="en-US" altLang="ja-JP" sz="2800" b="1" i="1" dirty="0" err="1" smtClean="0"/>
              <a:t>N</a:t>
            </a:r>
            <a:r>
              <a:rPr lang="en-US" altLang="ja-JP" sz="2800" b="1" i="1" baseline="-25000" dirty="0" err="1" smtClean="0"/>
              <a:t>surf</a:t>
            </a:r>
            <a:r>
              <a:rPr lang="en-US" altLang="ja-JP" sz="2800" b="1" i="1" dirty="0" smtClean="0"/>
              <a:t> </a:t>
            </a:r>
            <a:r>
              <a:rPr lang="en-US" altLang="ja-JP" sz="2800" dirty="0"/>
              <a:t>= R</a:t>
            </a:r>
            <a:r>
              <a:rPr lang="ja-JP" altLang="en-US" sz="2800" baseline="-25000" dirty="0"/>
              <a:t>∞ </a:t>
            </a:r>
            <a:r>
              <a:rPr lang="en-US" altLang="ja-JP" sz="2800" dirty="0"/>
              <a:t>/D</a:t>
            </a:r>
            <a:endParaRPr lang="en-GB" altLang="ja-JP" sz="2800" dirty="0"/>
          </a:p>
        </p:txBody>
      </p:sp>
      <p:sp>
        <p:nvSpPr>
          <p:cNvPr id="32" name="テキスト ボックス 31"/>
          <p:cNvSpPr txBox="1"/>
          <p:nvPr/>
        </p:nvSpPr>
        <p:spPr>
          <a:xfrm>
            <a:off x="351326" y="6138882"/>
            <a:ext cx="3556358" cy="523220"/>
          </a:xfrm>
          <a:prstGeom prst="rect">
            <a:avLst/>
          </a:prstGeom>
          <a:noFill/>
          <a:ln w="19050">
            <a:solidFill>
              <a:srgbClr val="0070C0"/>
            </a:solidFill>
          </a:ln>
        </p:spPr>
        <p:txBody>
          <a:bodyPr wrap="none" rtlCol="0">
            <a:spAutoFit/>
          </a:bodyPr>
          <a:lstStyle/>
          <a:p>
            <a:r>
              <a:rPr lang="en-US" altLang="ja-JP" sz="2800" dirty="0" err="1" smtClean="0"/>
              <a:t>keV</a:t>
            </a:r>
            <a:r>
              <a:rPr lang="en-US" altLang="ja-JP" sz="2800" dirty="0" smtClean="0"/>
              <a:t>-excess</a:t>
            </a:r>
            <a:r>
              <a:rPr lang="ja-JP" altLang="en-US" sz="2800" dirty="0" smtClean="0"/>
              <a:t>の光度曲線</a:t>
            </a:r>
            <a:endParaRPr lang="en-US" altLang="ja-JP" sz="2800" dirty="0"/>
          </a:p>
        </p:txBody>
      </p:sp>
      <p:sp>
        <p:nvSpPr>
          <p:cNvPr id="33" name="テキスト ボックス 32"/>
          <p:cNvSpPr txBox="1"/>
          <p:nvPr/>
        </p:nvSpPr>
        <p:spPr>
          <a:xfrm>
            <a:off x="367004" y="4456307"/>
            <a:ext cx="3711785" cy="523220"/>
          </a:xfrm>
          <a:prstGeom prst="rect">
            <a:avLst/>
          </a:prstGeom>
          <a:noFill/>
          <a:ln w="19050">
            <a:solidFill>
              <a:srgbClr val="0070C0"/>
            </a:solidFill>
          </a:ln>
        </p:spPr>
        <p:txBody>
          <a:bodyPr wrap="none" rtlCol="0">
            <a:spAutoFit/>
          </a:bodyPr>
          <a:lstStyle/>
          <a:p>
            <a:r>
              <a:rPr lang="ja-JP" altLang="en-US" sz="2800" dirty="0"/>
              <a:t>フラックス比 </a:t>
            </a:r>
            <a:r>
              <a:rPr lang="en-US" altLang="ja-JP" sz="2800" dirty="0"/>
              <a:t>: </a:t>
            </a:r>
            <a:r>
              <a:rPr lang="en-US" altLang="ja-JP" sz="2800" b="1" i="1" dirty="0" err="1"/>
              <a:t>F</a:t>
            </a:r>
            <a:r>
              <a:rPr lang="en-US" altLang="ja-JP" sz="2800" b="1" i="1" baseline="-25000" dirty="0" err="1"/>
              <a:t>spot</a:t>
            </a:r>
            <a:r>
              <a:rPr lang="en-US" altLang="ja-JP" sz="2800" b="1" i="1" dirty="0"/>
              <a:t> / </a:t>
            </a:r>
            <a:r>
              <a:rPr lang="en-US" altLang="ja-JP" sz="2800" b="1" i="1" dirty="0" err="1"/>
              <a:t>F</a:t>
            </a:r>
            <a:r>
              <a:rPr lang="en-US" altLang="ja-JP" sz="2800" b="1" i="1" baseline="-25000" dirty="0" err="1"/>
              <a:t>surf</a:t>
            </a:r>
            <a:endParaRPr lang="en-GB" altLang="ja-JP" sz="2800" b="1" i="1" dirty="0"/>
          </a:p>
        </p:txBody>
      </p:sp>
      <p:sp>
        <p:nvSpPr>
          <p:cNvPr id="22" name="テキスト ボックス 21"/>
          <p:cNvSpPr txBox="1"/>
          <p:nvPr/>
        </p:nvSpPr>
        <p:spPr>
          <a:xfrm>
            <a:off x="358227" y="5117439"/>
            <a:ext cx="3405099" cy="830997"/>
          </a:xfrm>
          <a:prstGeom prst="rect">
            <a:avLst/>
          </a:prstGeom>
          <a:noFill/>
          <a:ln w="19050">
            <a:solidFill>
              <a:srgbClr val="0070C0"/>
            </a:solidFill>
          </a:ln>
        </p:spPr>
        <p:txBody>
          <a:bodyPr wrap="none" rtlCol="0">
            <a:spAutoFit/>
          </a:bodyPr>
          <a:lstStyle/>
          <a:p>
            <a:r>
              <a:rPr lang="en-US" altLang="ja-JP" sz="2800" dirty="0" smtClean="0"/>
              <a:t>Emergent Intensity :</a:t>
            </a:r>
          </a:p>
          <a:p>
            <a:r>
              <a:rPr lang="ja-JP" altLang="en-US" sz="2000" dirty="0" smtClean="0"/>
              <a:t>ホットスポットの放射の異方性</a:t>
            </a:r>
            <a:endParaRPr lang="en-US" altLang="ja-JP" sz="2000" dirty="0"/>
          </a:p>
        </p:txBody>
      </p:sp>
      <p:sp>
        <p:nvSpPr>
          <p:cNvPr id="4" name="右中かっこ 3"/>
          <p:cNvSpPr/>
          <p:nvPr/>
        </p:nvSpPr>
        <p:spPr>
          <a:xfrm>
            <a:off x="3978992" y="2674615"/>
            <a:ext cx="359850" cy="3391143"/>
          </a:xfrm>
          <a:prstGeom prst="rightBrace">
            <a:avLst>
              <a:gd name="adj1" fmla="val 8333"/>
              <a:gd name="adj2" fmla="val 43323"/>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GB"/>
          </a:p>
        </p:txBody>
      </p:sp>
      <p:cxnSp>
        <p:nvCxnSpPr>
          <p:cNvPr id="15" name="直線矢印コネクタ 14"/>
          <p:cNvCxnSpPr>
            <a:endCxn id="13" idx="1"/>
          </p:cNvCxnSpPr>
          <p:nvPr/>
        </p:nvCxnSpPr>
        <p:spPr>
          <a:xfrm>
            <a:off x="1827956" y="2213608"/>
            <a:ext cx="3322642" cy="597"/>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直線矢印コネクタ 77"/>
          <p:cNvCxnSpPr/>
          <p:nvPr/>
        </p:nvCxnSpPr>
        <p:spPr>
          <a:xfrm flipV="1">
            <a:off x="3934684" y="5543687"/>
            <a:ext cx="1204866" cy="885267"/>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直線矢印コネクタ 85"/>
          <p:cNvCxnSpPr/>
          <p:nvPr/>
        </p:nvCxnSpPr>
        <p:spPr>
          <a:xfrm flipV="1">
            <a:off x="4335851" y="4130049"/>
            <a:ext cx="673134" cy="1969"/>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33737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TM03457491[[fn=メトロポリタン]]</Template>
  <TotalTime>12190</TotalTime>
  <Words>2721</Words>
  <Application>Microsoft Office PowerPoint</Application>
  <PresentationFormat>画面に合わせる (4:3)</PresentationFormat>
  <Paragraphs>588</Paragraphs>
  <Slides>26</Slides>
  <Notes>10</Notes>
  <HiddenSlides>0</HiddenSlides>
  <MMClips>0</MMClips>
  <ScaleCrop>false</ScaleCrop>
  <HeadingPairs>
    <vt:vector size="6" baseType="variant">
      <vt:variant>
        <vt:lpstr>使用されているフォント</vt:lpstr>
      </vt:variant>
      <vt:variant>
        <vt:i4>6</vt:i4>
      </vt:variant>
      <vt:variant>
        <vt:lpstr>テーマ</vt:lpstr>
      </vt:variant>
      <vt:variant>
        <vt:i4>2</vt:i4>
      </vt:variant>
      <vt:variant>
        <vt:lpstr>スライド タイトル</vt:lpstr>
      </vt:variant>
      <vt:variant>
        <vt:i4>26</vt:i4>
      </vt:variant>
    </vt:vector>
  </HeadingPairs>
  <TitlesOfParts>
    <vt:vector size="34" baseType="lpstr">
      <vt:lpstr>ＭＳ Ｐゴシック</vt:lpstr>
      <vt:lpstr>Arial</vt:lpstr>
      <vt:lpstr>Calibri</vt:lpstr>
      <vt:lpstr>Calibri Light</vt:lpstr>
      <vt:lpstr>Cambria Math</vt:lpstr>
      <vt:lpstr>Wingdings</vt:lpstr>
      <vt:lpstr>Office ​​テーマ</vt:lpstr>
      <vt:lpstr>Office Theme</vt:lpstr>
      <vt:lpstr>単独中性子星XDINS のkeV-X 線超過成分の探索と M – R 探索の可能性</vt:lpstr>
      <vt:lpstr>単独中性子星 「XDINS」</vt:lpstr>
      <vt:lpstr>PowerPoint プレゼンテーション</vt:lpstr>
      <vt:lpstr>他の XDINS では? - 長期変動</vt:lpstr>
      <vt:lpstr>他の XDINS では? – keV-excessの探索</vt:lpstr>
      <vt:lpstr>keV-excessのフィッティング</vt:lpstr>
      <vt:lpstr>PowerPoint プレゼンテーション</vt:lpstr>
      <vt:lpstr>XDINS の M – R 測定</vt:lpstr>
      <vt:lpstr>M - Rの測定 – 方法</vt:lpstr>
      <vt:lpstr>PowerPoint プレゼンテーション</vt:lpstr>
      <vt:lpstr>PowerPoint プレゼンテーション</vt:lpstr>
      <vt:lpstr>PowerPoint プレゼンテーション</vt:lpstr>
      <vt:lpstr>PowerPoint プレゼンテーション</vt:lpstr>
      <vt:lpstr>まとめ</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単独中性子星からの X線高エネルギー超過成分の発見</dc:title>
  <dc:creator>友景</dc:creator>
  <cp:lastModifiedBy>米山友景</cp:lastModifiedBy>
  <cp:revision>585</cp:revision>
  <cp:lastPrinted>2017-09-28T07:24:25Z</cp:lastPrinted>
  <dcterms:created xsi:type="dcterms:W3CDTF">2016-01-21T05:12:56Z</dcterms:created>
  <dcterms:modified xsi:type="dcterms:W3CDTF">2017-11-24T02:13:47Z</dcterms:modified>
</cp:coreProperties>
</file>