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(null)" ContentType="image/x-emf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46"/>
  </p:notesMasterIdLst>
  <p:handoutMasterIdLst>
    <p:handoutMasterId r:id="rId47"/>
  </p:handoutMasterIdLst>
  <p:sldIdLst>
    <p:sldId id="256" r:id="rId2"/>
    <p:sldId id="328" r:id="rId3"/>
    <p:sldId id="1113" r:id="rId4"/>
    <p:sldId id="1114" r:id="rId5"/>
    <p:sldId id="267" r:id="rId6"/>
    <p:sldId id="1121" r:id="rId7"/>
    <p:sldId id="285" r:id="rId8"/>
    <p:sldId id="1122" r:id="rId9"/>
    <p:sldId id="286" r:id="rId10"/>
    <p:sldId id="1120" r:id="rId11"/>
    <p:sldId id="288" r:id="rId12"/>
    <p:sldId id="289" r:id="rId13"/>
    <p:sldId id="283" r:id="rId14"/>
    <p:sldId id="263" r:id="rId15"/>
    <p:sldId id="331" r:id="rId16"/>
    <p:sldId id="336" r:id="rId17"/>
    <p:sldId id="333" r:id="rId18"/>
    <p:sldId id="282" r:id="rId19"/>
    <p:sldId id="332" r:id="rId20"/>
    <p:sldId id="1118" r:id="rId21"/>
    <p:sldId id="1112" r:id="rId22"/>
    <p:sldId id="1125" r:id="rId23"/>
    <p:sldId id="277" r:id="rId24"/>
    <p:sldId id="337" r:id="rId25"/>
    <p:sldId id="1123" r:id="rId26"/>
    <p:sldId id="1124" r:id="rId27"/>
    <p:sldId id="257" r:id="rId28"/>
    <p:sldId id="268" r:id="rId29"/>
    <p:sldId id="1119" r:id="rId30"/>
    <p:sldId id="1117" r:id="rId31"/>
    <p:sldId id="287" r:id="rId32"/>
    <p:sldId id="1101" r:id="rId33"/>
    <p:sldId id="1111" r:id="rId34"/>
    <p:sldId id="1103" r:id="rId35"/>
    <p:sldId id="1102" r:id="rId36"/>
    <p:sldId id="330" r:id="rId37"/>
    <p:sldId id="269" r:id="rId38"/>
    <p:sldId id="261" r:id="rId39"/>
    <p:sldId id="262" r:id="rId40"/>
    <p:sldId id="264" r:id="rId41"/>
    <p:sldId id="280" r:id="rId42"/>
    <p:sldId id="276" r:id="rId43"/>
    <p:sldId id="279" r:id="rId44"/>
    <p:sldId id="266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1200B4"/>
    <a:srgbClr val="FF40FF"/>
    <a:srgbClr val="FF0000"/>
    <a:srgbClr val="FF8000"/>
    <a:srgbClr val="1D1EA8"/>
    <a:srgbClr val="000080"/>
    <a:srgbClr val="00FF00"/>
    <a:srgbClr val="4EA5DB"/>
    <a:srgbClr val="3051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480"/>
    <p:restoredTop sz="94646"/>
  </p:normalViewPr>
  <p:slideViewPr>
    <p:cSldViewPr snapToGrid="0" snapToObjects="1">
      <p:cViewPr varScale="1">
        <p:scale>
          <a:sx n="96" d="100"/>
          <a:sy n="96" d="100"/>
        </p:scale>
        <p:origin x="1916" y="64"/>
      </p:cViewPr>
      <p:guideLst>
        <p:guide orient="horz" pos="213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image" Target="../media/image64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image" Target="../media/image8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968C7C-DE0D-7744-9A0A-5A58AFDE7EDC}" type="datetimeFigureOut">
              <a:rPr lang="en-US" smtClean="0"/>
              <a:t>4/15/2018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BE1642-F6EB-3F47-A209-1B38F78E7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488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6BA3CD-AB20-5043-9DFD-E54294A03D31}" type="datetimeFigureOut">
              <a:rPr lang="en-US" smtClean="0"/>
              <a:t>4/15/2018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745EDC-326A-DC46-A236-B4FC4FF83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0278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25" name="Shape 32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3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2300"/>
              <a:t>spin-dependent gluon distribution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B4E03-03DD-5E4B-B8B1-5D03133FBA3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464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60750" y="2235148"/>
            <a:ext cx="5657609" cy="1774948"/>
          </a:xfrm>
        </p:spPr>
        <p:txBody>
          <a:bodyPr anchor="b">
            <a:normAutofit/>
          </a:bodyPr>
          <a:lstStyle>
            <a:lvl1pPr algn="r">
              <a:defRPr sz="4400" b="0" i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50000" dist="5080" dir="5400000" sy="-100000" algn="bl" rotWithShape="0"/>
                </a:effectLst>
                <a:latin typeface="Comic Sans MS"/>
                <a:ea typeface="Arial" charset="0"/>
                <a:cs typeface="Comic Sans MS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3493" y="4642339"/>
            <a:ext cx="5414866" cy="58029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50000" dist="5080" dir="5400000" sy="-100000" algn="bl" rotWithShape="0"/>
                </a:effectLst>
                <a:latin typeface="Comic Sans MS"/>
                <a:ea typeface="Arial" charset="0"/>
                <a:cs typeface="Comic Sans M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14:prism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87689"/>
            <a:ext cx="9144000" cy="5886054"/>
          </a:xfrm>
        </p:spPr>
        <p:txBody>
          <a:bodyPr/>
          <a:lstStyle>
            <a:lvl1pPr marL="228600" indent="-228600">
              <a:buClr>
                <a:srgbClr val="000080"/>
              </a:buClr>
              <a:buFont typeface="Wingdings" charset="2"/>
              <a:buChar char="q"/>
              <a:defRPr sz="1800">
                <a:latin typeface="Comic Sans MS"/>
                <a:ea typeface="Arial" charset="0"/>
                <a:cs typeface="Comic Sans MS"/>
              </a:defRPr>
            </a:lvl1pPr>
            <a:lvl2pPr marL="685800" indent="-228600">
              <a:buClr>
                <a:srgbClr val="000080"/>
              </a:buClr>
              <a:buFont typeface="Wingdings" charset="2"/>
              <a:buChar char="Ø"/>
              <a:defRPr sz="1600">
                <a:latin typeface="Comic Sans MS"/>
                <a:ea typeface="Arial" charset="0"/>
                <a:cs typeface="Comic Sans MS"/>
              </a:defRPr>
            </a:lvl2pPr>
            <a:lvl3pPr marL="1143000" indent="-228600">
              <a:buClr>
                <a:srgbClr val="000080"/>
              </a:buClr>
              <a:buFont typeface="Arial"/>
              <a:buChar char="•"/>
              <a:defRPr sz="1400">
                <a:latin typeface="Comic Sans MS"/>
                <a:ea typeface="Arial" charset="0"/>
                <a:cs typeface="Comic Sans MS"/>
              </a:defRPr>
            </a:lvl3pPr>
            <a:lvl4pPr marL="1600200" indent="-228600">
              <a:buClr>
                <a:srgbClr val="000080"/>
              </a:buClr>
              <a:buFont typeface="Wingdings" charset="2"/>
              <a:buChar char="ü"/>
              <a:defRPr sz="1200">
                <a:latin typeface="Comic Sans MS"/>
                <a:ea typeface="Arial" charset="0"/>
                <a:cs typeface="Comic Sans MS"/>
              </a:defRPr>
            </a:lvl4pPr>
            <a:lvl5pPr marL="2057400" indent="-228600">
              <a:buClr>
                <a:srgbClr val="000080"/>
              </a:buClr>
              <a:buFont typeface="Wingdings" charset="2"/>
              <a:buChar char="§"/>
              <a:defRPr sz="1000">
                <a:latin typeface="Comic Sans MS"/>
                <a:ea typeface="Arial" charset="0"/>
                <a:cs typeface="Comic Sans M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86600" y="6484415"/>
            <a:ext cx="2057400" cy="365125"/>
          </a:xfrm>
        </p:spPr>
        <p:txBody>
          <a:bodyPr/>
          <a:lstStyle>
            <a:lvl1pPr algn="r">
              <a:defRPr sz="1000">
                <a:latin typeface="Comic Sans MS"/>
                <a:cs typeface="Comic Sans MS"/>
              </a:defRPr>
            </a:lvl1pPr>
          </a:lstStyle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84415"/>
            <a:ext cx="3086100" cy="365125"/>
          </a:xfrm>
        </p:spPr>
        <p:txBody>
          <a:bodyPr/>
          <a:lstStyle>
            <a:lvl1pPr>
              <a:defRPr sz="1000">
                <a:latin typeface="Comic Sans MS"/>
                <a:cs typeface="Comic Sans MS"/>
              </a:defRPr>
            </a:lvl1pPr>
          </a:lstStyle>
          <a:p>
            <a:r>
              <a:rPr lang="en-US"/>
              <a:t>pre-DIS EIC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484415"/>
            <a:ext cx="2057400" cy="365125"/>
          </a:xfrm>
        </p:spPr>
        <p:txBody>
          <a:bodyPr/>
          <a:lstStyle>
            <a:lvl1pPr algn="l">
              <a:defRPr>
                <a:latin typeface="Comic Sans MS"/>
                <a:cs typeface="Comic Sans MS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2283"/>
            <a:ext cx="9144000" cy="584669"/>
          </a:xfrm>
        </p:spPr>
        <p:txBody>
          <a:bodyPr>
            <a:normAutofit/>
          </a:bodyPr>
          <a:lstStyle>
            <a:lvl1pPr algn="r">
              <a:defRPr sz="2800" b="1" i="1"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latin typeface="Comic Sans MS"/>
                <a:ea typeface="Arial" charset="0"/>
                <a:cs typeface="Comic Sans M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14:prism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071923" y="6491015"/>
            <a:ext cx="2057400" cy="365125"/>
          </a:xfrm>
        </p:spPr>
        <p:txBody>
          <a:bodyPr/>
          <a:lstStyle>
            <a:lvl1pPr algn="r">
              <a:defRPr sz="1000">
                <a:latin typeface="Comic Sans MS"/>
                <a:cs typeface="Comic Sans MS"/>
              </a:defRPr>
            </a:lvl1pPr>
          </a:lstStyle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484415"/>
            <a:ext cx="3086100" cy="365125"/>
          </a:xfrm>
        </p:spPr>
        <p:txBody>
          <a:bodyPr/>
          <a:lstStyle>
            <a:lvl1pPr>
              <a:defRPr sz="1000">
                <a:latin typeface="Comic Sans MS"/>
                <a:cs typeface="Comic Sans MS"/>
              </a:defRPr>
            </a:lvl1pPr>
          </a:lstStyle>
          <a:p>
            <a:r>
              <a:rPr lang="en-US"/>
              <a:t>pre-DIS EIC Workshop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499475"/>
            <a:ext cx="2057400" cy="365125"/>
          </a:xfrm>
        </p:spPr>
        <p:txBody>
          <a:bodyPr/>
          <a:lstStyle>
            <a:lvl1pPr algn="l">
              <a:defRPr>
                <a:latin typeface="Comic Sans MS"/>
                <a:cs typeface="Comic Sans MS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283"/>
            <a:ext cx="9144000" cy="584669"/>
          </a:xfrm>
        </p:spPr>
        <p:txBody>
          <a:bodyPr>
            <a:normAutofit/>
          </a:bodyPr>
          <a:lstStyle>
            <a:lvl1pPr algn="r">
              <a:defRPr sz="2800" b="1" i="1"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latin typeface="Comic Sans MS"/>
                <a:ea typeface="Arial" charset="0"/>
                <a:cs typeface="Comic Sans M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14:prism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>
          <a:xfrm>
            <a:off x="7086600" y="6495087"/>
            <a:ext cx="2057400" cy="365125"/>
          </a:xfrm>
        </p:spPr>
        <p:txBody>
          <a:bodyPr/>
          <a:lstStyle>
            <a:lvl1pPr algn="r">
              <a:defRPr sz="1000">
                <a:latin typeface="Comic Sans MS"/>
                <a:cs typeface="Comic Sans MS"/>
              </a:defRPr>
            </a:lvl1pPr>
          </a:lstStyle>
          <a:p>
            <a:r>
              <a:rPr lang="en-US"/>
              <a:t>E.C. Aschenauer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484415"/>
            <a:ext cx="3086100" cy="365125"/>
          </a:xfrm>
        </p:spPr>
        <p:txBody>
          <a:bodyPr/>
          <a:lstStyle>
            <a:lvl1pPr>
              <a:defRPr sz="1000">
                <a:latin typeface="Comic Sans MS"/>
                <a:cs typeface="Comic Sans MS"/>
              </a:defRPr>
            </a:lvl1pPr>
          </a:lstStyle>
          <a:p>
            <a:r>
              <a:rPr lang="en-US"/>
              <a:t>pre-DIS EIC Workshop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495087"/>
            <a:ext cx="2057400" cy="365125"/>
          </a:xfrm>
        </p:spPr>
        <p:txBody>
          <a:bodyPr/>
          <a:lstStyle>
            <a:lvl1pPr algn="l">
              <a:defRPr sz="1200">
                <a:latin typeface="Comic Sans MS"/>
                <a:cs typeface="Comic Sans MS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14:prism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8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pre-DIS EIC Workshop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6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</p:sldLayoutIdLst>
  <mc:AlternateContent xmlns:mc="http://schemas.openxmlformats.org/markup-compatibility/2006" xmlns:p14="http://schemas.microsoft.com/office/powerpoint/2010/main">
    <mc:Choice Requires="p14">
      <p:transition spd="med" p14:dur="600">
        <p14:prism/>
      </p:transition>
    </mc:Choice>
    <mc:Fallback xmlns="">
      <p:transition xmlns:p14="http://schemas.microsoft.com/office/powerpoint/2010/main"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0519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407.8055.pdf" TargetMode="External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(null)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tiff"/><Relationship Id="rId5" Type="http://schemas.openxmlformats.org/officeDocument/2006/relationships/image" Target="../media/image50.tiff"/><Relationship Id="rId4" Type="http://schemas.openxmlformats.org/officeDocument/2006/relationships/image" Target="../media/image49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2.emf"/><Relationship Id="rId4" Type="http://schemas.openxmlformats.org/officeDocument/2006/relationships/oleObject" Target="../embeddings/oleObject1.bin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5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64.emf"/><Relationship Id="rId9" Type="http://schemas.openxmlformats.org/officeDocument/2006/relationships/image" Target="../media/image67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7" Type="http://schemas.openxmlformats.org/officeDocument/2006/relationships/image" Target="../media/image74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emf"/><Relationship Id="rId5" Type="http://schemas.openxmlformats.org/officeDocument/2006/relationships/image" Target="../media/image40.emf"/><Relationship Id="rId4" Type="http://schemas.openxmlformats.org/officeDocument/2006/relationships/image" Target="../media/image72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emf"/><Relationship Id="rId4" Type="http://schemas.openxmlformats.org/officeDocument/2006/relationships/hyperlink" Target="http://arxiv.org/pdf/1407.8055.pdf" TargetMode="Externa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e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4.png"/><Relationship Id="rId5" Type="http://schemas.openxmlformats.org/officeDocument/2006/relationships/image" Target="../media/image82.emf"/><Relationship Id="rId10" Type="http://schemas.openxmlformats.org/officeDocument/2006/relationships/image" Target="../media/image86.png"/><Relationship Id="rId4" Type="http://schemas.openxmlformats.org/officeDocument/2006/relationships/oleObject" Target="../embeddings/oleObject5.bin"/><Relationship Id="rId9" Type="http://schemas.openxmlformats.org/officeDocument/2006/relationships/image" Target="../media/image8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30300"/>
            <a:ext cx="9144000" cy="2108752"/>
          </a:xfrm>
        </p:spPr>
        <p:txBody>
          <a:bodyPr>
            <a:normAutofit/>
          </a:bodyPr>
          <a:lstStyle/>
          <a:p>
            <a:r>
              <a:rPr lang="en-US" dirty="0" err="1"/>
              <a:t>eRHIC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BNL’s Electron Ion collider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02016" y="4016454"/>
            <a:ext cx="4741984" cy="847645"/>
          </a:xfrm>
        </p:spPr>
        <p:txBody>
          <a:bodyPr>
            <a:noAutofit/>
          </a:bodyPr>
          <a:lstStyle/>
          <a:p>
            <a:r>
              <a:rPr lang="en-US" dirty="0"/>
              <a:t>E.C. </a:t>
            </a:r>
            <a:r>
              <a:rPr lang="en-US" dirty="0" err="1"/>
              <a:t>Aschenauer</a:t>
            </a:r>
            <a:endParaRPr lang="en-US" dirty="0"/>
          </a:p>
          <a:p>
            <a:r>
              <a:rPr lang="en-US" dirty="0"/>
              <a:t>for the BNL EIC Design Team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661" y="6485442"/>
            <a:ext cx="1006765" cy="3725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6" t="42804" r="31578" b="42693"/>
          <a:stretch/>
        </p:blipFill>
        <p:spPr>
          <a:xfrm>
            <a:off x="7291755" y="6511622"/>
            <a:ext cx="1289538" cy="2643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60749" y="5818296"/>
            <a:ext cx="5683251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900" b="1" dirty="0">
                <a:solidFill>
                  <a:srgbClr val="4EA5DB"/>
                </a:solidFill>
                <a:latin typeface="Comic Sans MS"/>
                <a:ea typeface="Arial" charset="0"/>
                <a:cs typeface="Comic Sans MS"/>
              </a:rPr>
              <a:t>Electron Ion Collider - </a:t>
            </a:r>
            <a:r>
              <a:rPr lang="en-US" sz="2900" b="1" dirty="0" err="1">
                <a:solidFill>
                  <a:srgbClr val="4EA5DB"/>
                </a:solidFill>
                <a:latin typeface="Comic Sans MS"/>
                <a:ea typeface="Arial" charset="0"/>
                <a:cs typeface="Comic Sans MS"/>
              </a:rPr>
              <a:t>eRHIC</a:t>
            </a:r>
            <a:endParaRPr lang="en-US" sz="2900" b="1" dirty="0">
              <a:solidFill>
                <a:srgbClr val="4EA5DB"/>
              </a:solidFill>
              <a:latin typeface="Comic Sans MS"/>
              <a:ea typeface="Arial" charset="0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09204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14:prism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CE10EF-B983-CB4A-BABE-47542BFC1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8B84A0-12DC-E142-A2DF-7334154DA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pre-DIS EIC Workshop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Strong Hadron Cooling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0678" y="858839"/>
            <a:ext cx="8636000" cy="9792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latin typeface="Comic Sans MS" panose="030F0902030302020204" pitchFamily="66" charset="0"/>
              </a:rPr>
              <a:t>Several methods of strong hadron cooling have been studied.</a:t>
            </a:r>
          </a:p>
          <a:p>
            <a:pPr marL="0" indent="0">
              <a:buNone/>
            </a:pPr>
            <a:r>
              <a:rPr lang="en-US" sz="1800" dirty="0">
                <a:latin typeface="Comic Sans MS" panose="030F0902030302020204" pitchFamily="66" charset="0"/>
              </a:rPr>
              <a:t>The most promising approach up to this point is micro-bunched electron beam cooling with 2 plasma amplification stages.</a:t>
            </a:r>
          </a:p>
          <a:p>
            <a:pPr marL="0" indent="0">
              <a:buNone/>
            </a:pPr>
            <a:endParaRPr lang="en-US" sz="1800" dirty="0">
              <a:latin typeface="Comic Sans MS" panose="030F0902030302020204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278" y="1838080"/>
            <a:ext cx="8048050" cy="16673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1014" y="3906872"/>
            <a:ext cx="3897472" cy="25094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9778" y="4099605"/>
            <a:ext cx="1286525" cy="21399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7046" y="3674689"/>
            <a:ext cx="863088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Achievable cooling rates with 100 mA electron current and flat beams </a:t>
            </a:r>
          </a:p>
          <a:p>
            <a:r>
              <a:rPr lang="en-US" dirty="0">
                <a:latin typeface="Comic Sans MS" panose="030F0902030302020204" pitchFamily="66" charset="0"/>
              </a:rPr>
              <a:t>are in the order of 1 h which would </a:t>
            </a:r>
          </a:p>
          <a:p>
            <a:r>
              <a:rPr lang="en-US" dirty="0">
                <a:latin typeface="Comic Sans MS" panose="030F0902030302020204" pitchFamily="66" charset="0"/>
              </a:rPr>
              <a:t>be sufficient for eRHIC.</a:t>
            </a:r>
          </a:p>
          <a:p>
            <a:endParaRPr lang="en-US" dirty="0">
              <a:latin typeface="Comic Sans MS" panose="030F0902030302020204" pitchFamily="66" charset="0"/>
            </a:endParaRPr>
          </a:p>
          <a:p>
            <a:r>
              <a:rPr lang="en-US" dirty="0">
                <a:latin typeface="Comic Sans MS" panose="030F0902030302020204" pitchFamily="66" charset="0"/>
              </a:rPr>
              <a:t>Analytical calculation of the </a:t>
            </a:r>
          </a:p>
          <a:p>
            <a:r>
              <a:rPr lang="en-US" dirty="0">
                <a:latin typeface="Comic Sans MS" panose="030F0902030302020204" pitchFamily="66" charset="0"/>
              </a:rPr>
              <a:t>cooling rate agrees well with </a:t>
            </a:r>
          </a:p>
          <a:p>
            <a:r>
              <a:rPr lang="en-US" dirty="0">
                <a:latin typeface="Comic Sans MS" panose="030F0902030302020204" pitchFamily="66" charset="0"/>
              </a:rPr>
              <a:t>simulations within the  1-D model.</a:t>
            </a:r>
          </a:p>
        </p:txBody>
      </p:sp>
    </p:spTree>
    <p:extLst>
      <p:ext uri="{BB962C8B-B14F-4D97-AF65-F5344CB8AC3E}">
        <p14:creationId xmlns:p14="http://schemas.microsoft.com/office/powerpoint/2010/main" val="120904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14:prism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366" y="553142"/>
            <a:ext cx="8843694" cy="5423415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20DF4F-4D4B-BE48-809A-5E64E081C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46BE2A-92D2-7145-8AB0-A77E3B188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pre-DIS EIC Workshop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Hadron Cooling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606961" y="1484916"/>
            <a:ext cx="5016178" cy="580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dirty="0">
                <a:latin typeface="Comic Sans MS" panose="030F0902030302020204" pitchFamily="66" charset="0"/>
              </a:rPr>
              <a:t>A preliminary layout of the cooler facility, based on a 3-turn ERL with 567 MHz cavities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881" y="3801543"/>
            <a:ext cx="4284119" cy="217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57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14:prism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143B6FE-80FF-4442-90EA-EBAC3DC0A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AD5E09D-E197-584B-A361-260A67032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pre-DIS EIC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Mitigation of Strong Hadron Cooling Risk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865" y="1610470"/>
            <a:ext cx="4981734" cy="47327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966" y="891246"/>
            <a:ext cx="840321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Solution with L = 0.44·10</a:t>
            </a:r>
            <a:r>
              <a:rPr lang="en-US" baseline="30000" dirty="0">
                <a:latin typeface="Comic Sans MS" panose="030F0902030302020204" pitchFamily="66" charset="0"/>
              </a:rPr>
              <a:t>34</a:t>
            </a:r>
            <a:r>
              <a:rPr lang="en-US" dirty="0">
                <a:latin typeface="Comic Sans MS" panose="030F0902030302020204" pitchFamily="66" charset="0"/>
              </a:rPr>
              <a:t>cm</a:t>
            </a:r>
            <a:r>
              <a:rPr lang="en-US" baseline="30000" dirty="0">
                <a:latin typeface="Comic Sans MS" panose="030F0902030302020204" pitchFamily="66" charset="0"/>
              </a:rPr>
              <a:t>-2</a:t>
            </a:r>
            <a:r>
              <a:rPr lang="en-US" dirty="0">
                <a:latin typeface="Comic Sans MS" panose="030F0902030302020204" pitchFamily="66" charset="0"/>
              </a:rPr>
              <a:t>s</a:t>
            </a:r>
            <a:r>
              <a:rPr lang="en-US" baseline="30000" dirty="0">
                <a:latin typeface="Comic Sans MS" panose="030F0902030302020204" pitchFamily="66" charset="0"/>
              </a:rPr>
              <a:t>-1</a:t>
            </a:r>
            <a:r>
              <a:rPr lang="en-US" dirty="0">
                <a:latin typeface="Comic Sans MS" panose="030F0902030302020204" pitchFamily="66" charset="0"/>
              </a:rPr>
              <a:t> and hor., long IBS growth rates of 10,9 h</a:t>
            </a:r>
            <a:endParaRPr lang="en-US" baseline="30000" dirty="0">
              <a:latin typeface="Comic Sans MS" panose="030F0902030302020204" pitchFamily="66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5002142" y="5274287"/>
            <a:ext cx="874917" cy="281354"/>
          </a:xfrm>
          <a:prstGeom prst="ellipse">
            <a:avLst/>
          </a:prstGeom>
          <a:noFill/>
          <a:ln w="190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326097" y="5966558"/>
            <a:ext cx="874917" cy="281354"/>
          </a:xfrm>
          <a:prstGeom prst="ellipse">
            <a:avLst/>
          </a:prstGeom>
          <a:noFill/>
          <a:ln w="190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941018" y="3467598"/>
            <a:ext cx="874917" cy="459437"/>
          </a:xfrm>
          <a:prstGeom prst="ellipse">
            <a:avLst/>
          </a:prstGeom>
          <a:noFill/>
          <a:ln w="190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087106" y="5696788"/>
            <a:ext cx="590659" cy="281354"/>
          </a:xfrm>
          <a:prstGeom prst="ellipse">
            <a:avLst/>
          </a:prstGeom>
          <a:noFill/>
          <a:ln w="190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96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14:prism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36EC09B-FFAD-4544-8985-BF48BC9F31DA}"/>
              </a:ext>
            </a:extLst>
          </p:cNvPr>
          <p:cNvSpPr/>
          <p:nvPr/>
        </p:nvSpPr>
        <p:spPr>
          <a:xfrm>
            <a:off x="3337559" y="2902778"/>
            <a:ext cx="4973865" cy="490206"/>
          </a:xfrm>
          <a:prstGeom prst="rect">
            <a:avLst/>
          </a:prstGeom>
          <a:gradFill flip="none" rotWithShape="1">
            <a:gsLst>
              <a:gs pos="0">
                <a:srgbClr val="0432FF">
                  <a:alpha val="25000"/>
                </a:srgbClr>
              </a:gs>
              <a:gs pos="99000">
                <a:srgbClr val="0432FF">
                  <a:alpha val="2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DAFA26-495F-7446-9082-6B48092855EB}"/>
              </a:ext>
            </a:extLst>
          </p:cNvPr>
          <p:cNvSpPr/>
          <p:nvPr/>
        </p:nvSpPr>
        <p:spPr>
          <a:xfrm>
            <a:off x="3337560" y="4206240"/>
            <a:ext cx="2459736" cy="1033272"/>
          </a:xfrm>
          <a:prstGeom prst="rect">
            <a:avLst/>
          </a:prstGeom>
          <a:gradFill flip="none" rotWithShape="1">
            <a:gsLst>
              <a:gs pos="0">
                <a:srgbClr val="0432FF">
                  <a:alpha val="25000"/>
                </a:srgbClr>
              </a:gs>
              <a:gs pos="99000">
                <a:srgbClr val="0432FF">
                  <a:alpha val="2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8BDE80-726F-7242-8D52-F01FAF818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ED9511-F706-024F-BE74-256A8B1B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pre-DIS EIC Workshop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46DDD-3ED7-0748-842B-BCCF67C15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2B70781-9DC1-4D4D-B0D5-2791A6A04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 Requirements from Physics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C3E3C13-C332-3E4D-9B45-B6CEC1763E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0761394"/>
              </p:ext>
            </p:extLst>
          </p:nvPr>
        </p:nvGraphicFramePr>
        <p:xfrm>
          <a:off x="832575" y="2599153"/>
          <a:ext cx="7478850" cy="362618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492950">
                  <a:extLst>
                    <a:ext uri="{9D8B030D-6E8A-4147-A177-3AD203B41FA5}">
                      <a16:colId xmlns:a16="http://schemas.microsoft.com/office/drawing/2014/main" val="2636019879"/>
                    </a:ext>
                  </a:extLst>
                </a:gridCol>
                <a:gridCol w="2492950">
                  <a:extLst>
                    <a:ext uri="{9D8B030D-6E8A-4147-A177-3AD203B41FA5}">
                      <a16:colId xmlns:a16="http://schemas.microsoft.com/office/drawing/2014/main" val="3677928028"/>
                    </a:ext>
                  </a:extLst>
                </a:gridCol>
                <a:gridCol w="2492950">
                  <a:extLst>
                    <a:ext uri="{9D8B030D-6E8A-4147-A177-3AD203B41FA5}">
                      <a16:colId xmlns:a16="http://schemas.microsoft.com/office/drawing/2014/main" val="3622685537"/>
                    </a:ext>
                  </a:extLst>
                </a:gridCol>
              </a:tblGrid>
              <a:tr h="306512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US" sz="1200" dirty="0">
                        <a:effectLst/>
                        <a:latin typeface="Comic Sans MS" panose="030F0902030302020204" pitchFamily="66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432FF"/>
                          </a:solidFill>
                          <a:effectLst/>
                          <a:latin typeface="Comic Sans MS" panose="030F0902030302020204" pitchFamily="66" charset="0"/>
                        </a:rPr>
                        <a:t>Hadron</a:t>
                      </a:r>
                      <a:endParaRPr lang="en-US" sz="1200" b="1" dirty="0">
                        <a:solidFill>
                          <a:srgbClr val="0432FF"/>
                        </a:solidFill>
                        <a:effectLst/>
                        <a:latin typeface="Comic Sans MS" panose="030F0902030302020204" pitchFamily="66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432FF"/>
                          </a:solidFill>
                          <a:effectLst/>
                          <a:latin typeface="Comic Sans MS" panose="030F0902030302020204" pitchFamily="66" charset="0"/>
                        </a:rPr>
                        <a:t>Lepton</a:t>
                      </a:r>
                      <a:endParaRPr lang="en-US" sz="1200" b="1" dirty="0">
                        <a:solidFill>
                          <a:srgbClr val="0432FF"/>
                        </a:solidFill>
                        <a:effectLst/>
                        <a:latin typeface="Comic Sans MS" panose="030F0902030302020204" pitchFamily="66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20844206"/>
                  </a:ext>
                </a:extLst>
              </a:tr>
              <a:tr h="503556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B050"/>
                          </a:solidFill>
                          <a:effectLst/>
                          <a:latin typeface="Comic Sans MS" panose="030F0902030302020204" pitchFamily="66" charset="0"/>
                        </a:rPr>
                        <a:t>Machine</a:t>
                      </a:r>
                      <a:r>
                        <a:rPr lang="en-US" sz="1200" b="1" dirty="0">
                          <a:effectLst/>
                          <a:latin typeface="Comic Sans MS" panose="030F0902030302020204" pitchFamily="66" charset="0"/>
                        </a:rPr>
                        <a:t> </a:t>
                      </a:r>
                      <a:r>
                        <a:rPr lang="en-US" sz="1200" b="1" dirty="0">
                          <a:solidFill>
                            <a:srgbClr val="FF40FF"/>
                          </a:solidFill>
                          <a:effectLst/>
                          <a:latin typeface="Comic Sans MS" panose="030F0902030302020204" pitchFamily="66" charset="0"/>
                        </a:rPr>
                        <a:t>element</a:t>
                      </a:r>
                      <a:r>
                        <a:rPr lang="en-US" sz="1200" b="1" dirty="0">
                          <a:effectLst/>
                          <a:latin typeface="Comic Sans MS" panose="030F0902030302020204" pitchFamily="66" charset="0"/>
                        </a:rPr>
                        <a:t> </a:t>
                      </a:r>
                      <a:r>
                        <a:rPr lang="en-US" sz="1200" b="1" dirty="0">
                          <a:solidFill>
                            <a:srgbClr val="0432FF"/>
                          </a:solidFill>
                          <a:effectLst/>
                          <a:latin typeface="Comic Sans MS" panose="030F0902030302020204" pitchFamily="66" charset="0"/>
                        </a:rPr>
                        <a:t>free region</a:t>
                      </a:r>
                      <a:endParaRPr lang="en-US" sz="1200" b="1" dirty="0">
                        <a:solidFill>
                          <a:srgbClr val="0432FF"/>
                        </a:solidFill>
                        <a:effectLst/>
                        <a:latin typeface="Comic Sans MS" panose="030F0902030302020204" pitchFamily="66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omic Sans MS" panose="030F0902030302020204" pitchFamily="66" charset="0"/>
                        </a:rPr>
                        <a:t>+/- 4.5 m main detector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omic Sans MS" panose="030F0902030302020204" pitchFamily="66" charset="0"/>
                        </a:rPr>
                        <a:t>beam elements &lt; 1.5</a:t>
                      </a:r>
                      <a:r>
                        <a:rPr lang="en-US" sz="1100" baseline="30000" dirty="0">
                          <a:effectLst/>
                          <a:latin typeface="Comic Sans MS" panose="030F0902030302020204" pitchFamily="66" charset="0"/>
                        </a:rPr>
                        <a:t>o</a:t>
                      </a:r>
                      <a:r>
                        <a:rPr lang="en-US" sz="1100" baseline="0" dirty="0">
                          <a:effectLst/>
                          <a:latin typeface="Comic Sans MS" panose="030F0902030302020204" pitchFamily="66" charset="0"/>
                        </a:rPr>
                        <a:t> </a:t>
                      </a:r>
                      <a:r>
                        <a:rPr lang="en-US" sz="1100" dirty="0">
                          <a:effectLst/>
                          <a:latin typeface="Comic Sans MS" panose="030F0902030302020204" pitchFamily="66" charset="0"/>
                        </a:rPr>
                        <a:t>in main detector volume</a:t>
                      </a:r>
                      <a:endParaRPr lang="en-US" sz="1200" dirty="0">
                        <a:effectLst/>
                        <a:latin typeface="Comic Sans MS" panose="030F0902030302020204" pitchFamily="66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1952216"/>
                  </a:ext>
                </a:extLst>
              </a:tr>
              <a:tr h="262725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B050"/>
                          </a:solidFill>
                          <a:effectLst/>
                          <a:latin typeface="Comic Sans MS" panose="030F0902030302020204" pitchFamily="66" charset="0"/>
                        </a:rPr>
                        <a:t>Beam pipe</a:t>
                      </a:r>
                      <a:endParaRPr lang="en-US" sz="1200" b="1" dirty="0">
                        <a:solidFill>
                          <a:srgbClr val="00B050"/>
                        </a:solidFill>
                        <a:effectLst/>
                        <a:latin typeface="Comic Sans MS" panose="030F0902030302020204" pitchFamily="66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omic Sans MS" panose="030F0902030302020204" pitchFamily="66" charset="0"/>
                        </a:rPr>
                        <a:t>Low mass material i.e. Beryllium </a:t>
                      </a:r>
                      <a:endParaRPr lang="en-US" sz="1200" dirty="0">
                        <a:effectLst/>
                        <a:latin typeface="Comic Sans MS" panose="030F0902030302020204" pitchFamily="66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071617"/>
                  </a:ext>
                </a:extLst>
              </a:tr>
              <a:tr h="262725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B050"/>
                          </a:solidFill>
                          <a:effectLst/>
                          <a:latin typeface="Comic Sans MS" panose="030F0902030302020204" pitchFamily="66" charset="0"/>
                        </a:rPr>
                        <a:t>Low Q</a:t>
                      </a:r>
                      <a:r>
                        <a:rPr lang="en-US" sz="1200" b="1" baseline="30000" dirty="0">
                          <a:solidFill>
                            <a:srgbClr val="00B050"/>
                          </a:solidFill>
                          <a:effectLst/>
                          <a:latin typeface="Comic Sans MS" panose="030F0902030302020204" pitchFamily="66" charset="0"/>
                        </a:rPr>
                        <a:t>2</a:t>
                      </a:r>
                      <a:r>
                        <a:rPr lang="en-US" sz="1200" b="1" dirty="0">
                          <a:solidFill>
                            <a:srgbClr val="00B050"/>
                          </a:solidFill>
                          <a:effectLst/>
                          <a:latin typeface="Comic Sans MS" panose="030F0902030302020204" pitchFamily="66" charset="0"/>
                        </a:rPr>
                        <a:t> tagger </a:t>
                      </a:r>
                      <a:endParaRPr lang="en-US" sz="1200" b="1" dirty="0">
                        <a:solidFill>
                          <a:srgbClr val="00B050"/>
                        </a:solidFill>
                        <a:effectLst/>
                        <a:latin typeface="Comic Sans MS" panose="030F0902030302020204" pitchFamily="66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US" sz="1200">
                        <a:effectLst/>
                        <a:latin typeface="Comic Sans MS" panose="030F0902030302020204" pitchFamily="66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omic Sans MS" panose="030F0902030302020204" pitchFamily="66" charset="0"/>
                        </a:rPr>
                        <a:t>Acceptance: Q</a:t>
                      </a:r>
                      <a:r>
                        <a:rPr lang="en-US" sz="1200" baseline="30000" dirty="0">
                          <a:effectLst/>
                          <a:latin typeface="Comic Sans MS" panose="030F0902030302020204" pitchFamily="66" charset="0"/>
                        </a:rPr>
                        <a:t>2</a:t>
                      </a:r>
                      <a:r>
                        <a:rPr lang="en-US" sz="1200" dirty="0">
                          <a:effectLst/>
                          <a:latin typeface="Comic Sans MS" panose="030F0902030302020204" pitchFamily="66" charset="0"/>
                        </a:rPr>
                        <a:t> &lt; 0.1 GeV</a:t>
                      </a:r>
                      <a:endParaRPr lang="en-US" sz="1200" dirty="0">
                        <a:effectLst/>
                        <a:latin typeface="Comic Sans MS" panose="030F0902030302020204" pitchFamily="66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59420973"/>
                  </a:ext>
                </a:extLst>
              </a:tr>
              <a:tr h="262725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432FF"/>
                          </a:solidFill>
                          <a:effectLst/>
                          <a:latin typeface="Comic Sans MS" panose="030F0902030302020204" pitchFamily="66" charset="0"/>
                        </a:rPr>
                        <a:t>Zero Degree Calorimeter</a:t>
                      </a:r>
                      <a:endParaRPr lang="en-US" sz="1200" b="1" dirty="0">
                        <a:solidFill>
                          <a:srgbClr val="0432FF"/>
                        </a:solidFill>
                        <a:effectLst/>
                        <a:latin typeface="Comic Sans MS" panose="030F0902030302020204" pitchFamily="66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omic Sans MS" panose="030F0902030302020204" pitchFamily="66" charset="0"/>
                        </a:rPr>
                        <a:t>40 cm x 40 cm x 1m @30 m</a:t>
                      </a:r>
                      <a:endParaRPr lang="en-US" sz="1200" dirty="0">
                        <a:effectLst/>
                        <a:latin typeface="Comic Sans MS" panose="030F0902030302020204" pitchFamily="66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US" sz="1200">
                        <a:effectLst/>
                        <a:latin typeface="Comic Sans MS" panose="030F0902030302020204" pitchFamily="66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93020095"/>
                  </a:ext>
                </a:extLst>
              </a:tr>
              <a:tr h="444273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432FF"/>
                          </a:solidFill>
                          <a:effectLst/>
                          <a:latin typeface="Comic Sans MS" panose="030F0902030302020204" pitchFamily="66" charset="0"/>
                        </a:rPr>
                        <a:t>scattered proton/neutron acc.</a:t>
                      </a:r>
                    </a:p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432FF"/>
                          </a:solidFill>
                          <a:effectLst/>
                          <a:latin typeface="Comic Sans MS" panose="030F0902030302020204" pitchFamily="66" charset="0"/>
                        </a:rPr>
                        <a:t>all energies for ep</a:t>
                      </a:r>
                      <a:endParaRPr lang="en-US" sz="1200" b="1" dirty="0">
                        <a:solidFill>
                          <a:srgbClr val="0432FF"/>
                        </a:solidFill>
                        <a:effectLst/>
                        <a:latin typeface="Comic Sans MS" panose="030F0902030302020204" pitchFamily="66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omic Sans MS" panose="030F0902030302020204" pitchFamily="66" charset="0"/>
                        </a:rPr>
                        <a:t>Proton: 0.18 GeV &lt; </a:t>
                      </a:r>
                      <a:r>
                        <a:rPr lang="en-US" sz="1200" dirty="0" err="1">
                          <a:effectLst/>
                          <a:latin typeface="Comic Sans MS" panose="030F0902030302020204" pitchFamily="66" charset="0"/>
                        </a:rPr>
                        <a:t>p</a:t>
                      </a:r>
                      <a:r>
                        <a:rPr lang="en-US" sz="1200" baseline="-25000" dirty="0" err="1">
                          <a:effectLst/>
                          <a:latin typeface="Comic Sans MS" panose="030F0902030302020204" pitchFamily="66" charset="0"/>
                        </a:rPr>
                        <a:t>t</a:t>
                      </a:r>
                      <a:r>
                        <a:rPr lang="en-US" sz="1200" dirty="0">
                          <a:effectLst/>
                          <a:latin typeface="Comic Sans MS" panose="030F0902030302020204" pitchFamily="66" charset="0"/>
                        </a:rPr>
                        <a:t> &lt; 1.3 GeV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omic Sans MS" panose="030F0902030302020204" pitchFamily="66" charset="0"/>
                        </a:rPr>
                        <a:t>Neutron: </a:t>
                      </a:r>
                      <a:r>
                        <a:rPr lang="en-US" sz="1200" dirty="0" err="1">
                          <a:effectLst/>
                          <a:latin typeface="Comic Sans MS" panose="030F0902030302020204" pitchFamily="66" charset="0"/>
                        </a:rPr>
                        <a:t>p</a:t>
                      </a:r>
                      <a:r>
                        <a:rPr lang="en-US" sz="1200" baseline="-25000" dirty="0" err="1">
                          <a:effectLst/>
                          <a:latin typeface="Comic Sans MS" panose="030F0902030302020204" pitchFamily="66" charset="0"/>
                        </a:rPr>
                        <a:t>t</a:t>
                      </a:r>
                      <a:r>
                        <a:rPr lang="en-US" sz="1200" dirty="0">
                          <a:effectLst/>
                          <a:latin typeface="Comic Sans MS" panose="030F0902030302020204" pitchFamily="66" charset="0"/>
                        </a:rPr>
                        <a:t> &lt; 1.3 GeV</a:t>
                      </a:r>
                      <a:endParaRPr lang="en-US" sz="1200" dirty="0">
                        <a:effectLst/>
                        <a:latin typeface="Comic Sans MS" panose="030F0902030302020204" pitchFamily="66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US" sz="1200">
                        <a:effectLst/>
                        <a:latin typeface="Comic Sans MS" panose="030F0902030302020204" pitchFamily="66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43177836"/>
                  </a:ext>
                </a:extLst>
              </a:tr>
              <a:tr h="624218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432FF"/>
                          </a:solidFill>
                          <a:effectLst/>
                          <a:latin typeface="Comic Sans MS" panose="030F0902030302020204" pitchFamily="66" charset="0"/>
                        </a:rPr>
                        <a:t>scattered proton/neutron acc.</a:t>
                      </a:r>
                    </a:p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432FF"/>
                          </a:solidFill>
                          <a:effectLst/>
                          <a:latin typeface="Comic Sans MS" panose="030F0902030302020204" pitchFamily="66" charset="0"/>
                        </a:rPr>
                        <a:t>all energies for </a:t>
                      </a:r>
                      <a:r>
                        <a:rPr lang="en-US" sz="1200" b="1" dirty="0" err="1">
                          <a:solidFill>
                            <a:srgbClr val="0432FF"/>
                          </a:solidFill>
                          <a:effectLst/>
                          <a:latin typeface="Comic Sans MS" panose="030F0902030302020204" pitchFamily="66" charset="0"/>
                        </a:rPr>
                        <a:t>eA</a:t>
                      </a:r>
                      <a:endParaRPr lang="en-US" sz="1200" b="1" dirty="0">
                        <a:solidFill>
                          <a:srgbClr val="0432FF"/>
                        </a:solidFill>
                        <a:effectLst/>
                        <a:latin typeface="Comic Sans MS" panose="030F0902030302020204" pitchFamily="66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omic Sans MS" panose="030F0902030302020204" pitchFamily="66" charset="0"/>
                        </a:rPr>
                        <a:t>Proton and Neutron: 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Symbol" pitchFamily="2" charset="2"/>
                        </a:rPr>
                        <a:t>Q</a:t>
                      </a:r>
                      <a:r>
                        <a:rPr lang="en-US" sz="1200" dirty="0">
                          <a:effectLst/>
                          <a:latin typeface="Comic Sans MS" panose="030F0902030302020204" pitchFamily="66" charset="0"/>
                        </a:rPr>
                        <a:t> &lt; 6 </a:t>
                      </a:r>
                      <a:r>
                        <a:rPr lang="en-US" sz="1200" dirty="0" err="1">
                          <a:effectLst/>
                          <a:latin typeface="Comic Sans MS" panose="030F0902030302020204" pitchFamily="66" charset="0"/>
                        </a:rPr>
                        <a:t>mrad</a:t>
                      </a:r>
                      <a:r>
                        <a:rPr lang="en-US" sz="1200" dirty="0">
                          <a:effectLst/>
                          <a:latin typeface="Comic Sans MS" panose="030F0902030302020204" pitchFamily="66" charset="0"/>
                        </a:rPr>
                        <a:t> (√s=50 GeV)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Symbol" pitchFamily="2" charset="2"/>
                        </a:rPr>
                        <a:t>Q</a:t>
                      </a:r>
                      <a:r>
                        <a:rPr lang="en-US" sz="1200" dirty="0">
                          <a:effectLst/>
                          <a:latin typeface="Comic Sans MS" panose="030F0902030302020204" pitchFamily="66" charset="0"/>
                        </a:rPr>
                        <a:t> &lt; 4 </a:t>
                      </a:r>
                      <a:r>
                        <a:rPr lang="en-US" sz="1200" dirty="0" err="1">
                          <a:effectLst/>
                          <a:latin typeface="Comic Sans MS" panose="030F0902030302020204" pitchFamily="66" charset="0"/>
                        </a:rPr>
                        <a:t>mrad</a:t>
                      </a:r>
                      <a:r>
                        <a:rPr lang="en-US" sz="1200" dirty="0">
                          <a:effectLst/>
                          <a:latin typeface="Comic Sans MS" panose="030F0902030302020204" pitchFamily="66" charset="0"/>
                        </a:rPr>
                        <a:t> (√s=100 GeV)</a:t>
                      </a:r>
                      <a:endParaRPr lang="en-US" sz="1200" dirty="0">
                        <a:effectLst/>
                        <a:latin typeface="Comic Sans MS" panose="030F0902030302020204" pitchFamily="66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US" sz="1200" dirty="0">
                        <a:effectLst/>
                        <a:latin typeface="Comic Sans MS" panose="030F0902030302020204" pitchFamily="66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54391512"/>
                  </a:ext>
                </a:extLst>
              </a:tr>
              <a:tr h="278713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omic Sans MS" panose="030F0902030302020204" pitchFamily="66" charset="0"/>
                        </a:rPr>
                        <a:t>Integration of detectors</a:t>
                      </a:r>
                      <a:endParaRPr lang="en-US" sz="1200" b="1" dirty="0">
                        <a:effectLst/>
                        <a:latin typeface="Comic Sans MS" panose="030F0902030302020204" pitchFamily="66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omic Sans MS" panose="030F0902030302020204" pitchFamily="66" charset="0"/>
                        </a:rPr>
                        <a:t>Local </a:t>
                      </a:r>
                      <a:r>
                        <a:rPr lang="en-US" sz="1200" dirty="0" err="1">
                          <a:effectLst/>
                          <a:latin typeface="Comic Sans MS" panose="030F0902030302020204" pitchFamily="66" charset="0"/>
                        </a:rPr>
                        <a:t>polarimeter</a:t>
                      </a:r>
                      <a:endParaRPr lang="en-US" sz="1200" dirty="0">
                        <a:effectLst/>
                        <a:latin typeface="Comic Sans MS" panose="030F0902030302020204" pitchFamily="66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US" sz="1200" dirty="0">
                        <a:effectLst/>
                        <a:latin typeface="Comic Sans MS" panose="030F0902030302020204" pitchFamily="66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46379403"/>
                  </a:ext>
                </a:extLst>
              </a:tr>
              <a:tr h="262725">
                <a:tc rowSpan="2">
                  <a:txBody>
                    <a:bodyPr/>
                    <a:lstStyle/>
                    <a:p>
                      <a:pPr marL="0" marR="0" indent="45720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Comic Sans MS" panose="030F0902030302020204" pitchFamily="66" charset="0"/>
                      </a:endParaRPr>
                    </a:p>
                    <a:p>
                      <a:pPr marL="0" marR="0" indent="45720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omic Sans MS" panose="030F0902030302020204" pitchFamily="66" charset="0"/>
                        </a:rPr>
                        <a:t>Luminosity</a:t>
                      </a:r>
                      <a:endParaRPr lang="en-US" sz="1200" b="1" dirty="0">
                        <a:effectLst/>
                        <a:latin typeface="Comic Sans MS" panose="030F0902030302020204" pitchFamily="66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omic Sans MS" panose="030F0902030302020204" pitchFamily="66" charset="0"/>
                        </a:rPr>
                        <a:t>Relative Luminosity: R = L</a:t>
                      </a:r>
                      <a:r>
                        <a:rPr lang="en-US" sz="1200" baseline="30000" dirty="0">
                          <a:effectLst/>
                          <a:latin typeface="Comic Sans MS" panose="030F0902030302020204" pitchFamily="66" charset="0"/>
                        </a:rPr>
                        <a:t>++/--</a:t>
                      </a:r>
                      <a:r>
                        <a:rPr lang="en-US" sz="1200" dirty="0">
                          <a:effectLst/>
                          <a:latin typeface="Comic Sans MS" panose="030F0902030302020204" pitchFamily="66" charset="0"/>
                        </a:rPr>
                        <a:t>/L</a:t>
                      </a:r>
                      <a:r>
                        <a:rPr lang="en-US" sz="1200" baseline="30000" dirty="0">
                          <a:effectLst/>
                          <a:latin typeface="Comic Sans MS" panose="030F0902030302020204" pitchFamily="66" charset="0"/>
                        </a:rPr>
                        <a:t>+-/-+</a:t>
                      </a:r>
                      <a:r>
                        <a:rPr lang="en-US" sz="1200" dirty="0">
                          <a:effectLst/>
                          <a:latin typeface="Comic Sans MS" panose="030F0902030302020204" pitchFamily="66" charset="0"/>
                        </a:rPr>
                        <a:t> &lt; 10</a:t>
                      </a:r>
                      <a:r>
                        <a:rPr lang="en-US" sz="1200" baseline="30000" dirty="0">
                          <a:effectLst/>
                          <a:latin typeface="Comic Sans MS" panose="030F0902030302020204" pitchFamily="66" charset="0"/>
                        </a:rPr>
                        <a:t>-4</a:t>
                      </a:r>
                      <a:endParaRPr lang="en-US" sz="1200" dirty="0">
                        <a:effectLst/>
                        <a:latin typeface="Comic Sans MS" panose="030F0902030302020204" pitchFamily="66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7770490"/>
                  </a:ext>
                </a:extLst>
              </a:tr>
              <a:tr h="4180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US" sz="1200">
                        <a:effectLst/>
                        <a:latin typeface="Comic Sans MS" panose="030F0902030302020204" pitchFamily="66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Symbol" pitchFamily="2" charset="2"/>
                        </a:rPr>
                        <a:t>g</a:t>
                      </a:r>
                      <a:r>
                        <a:rPr lang="en-US" sz="1200" dirty="0">
                          <a:effectLst/>
                          <a:latin typeface="Comic Sans MS" panose="030F0902030302020204" pitchFamily="66" charset="0"/>
                        </a:rPr>
                        <a:t> acceptance: +/- 1 </a:t>
                      </a:r>
                      <a:r>
                        <a:rPr lang="en-US" sz="1200" dirty="0" err="1">
                          <a:effectLst/>
                          <a:latin typeface="Comic Sans MS" panose="030F0902030302020204" pitchFamily="66" charset="0"/>
                        </a:rPr>
                        <a:t>mrad</a:t>
                      </a:r>
                      <a:r>
                        <a:rPr lang="en-US" sz="1200" dirty="0">
                          <a:effectLst/>
                          <a:latin typeface="Comic Sans MS" panose="030F0902030302020204" pitchFamily="66" charset="0"/>
                        </a:rPr>
                        <a:t> 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omic Sans MS" panose="030F0902030302020204" pitchFamily="66" charset="0"/>
                          <a:sym typeface="Wingdings" pitchFamily="2" charset="2"/>
                        </a:rPr>
                        <a:t></a:t>
                      </a:r>
                      <a:r>
                        <a:rPr lang="en-US" sz="1200" dirty="0">
                          <a:effectLst/>
                          <a:latin typeface="Comic Sans MS" panose="030F0902030302020204" pitchFamily="66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ymbol" pitchFamily="2" charset="2"/>
                        </a:rPr>
                        <a:t>d</a:t>
                      </a:r>
                      <a:r>
                        <a:rPr lang="en-US" sz="1200" dirty="0" err="1">
                          <a:effectLst/>
                          <a:latin typeface="Comic Sans MS" panose="030F0902030302020204" pitchFamily="66" charset="0"/>
                        </a:rPr>
                        <a:t>L</a:t>
                      </a:r>
                      <a:r>
                        <a:rPr lang="en-US" sz="1200" dirty="0">
                          <a:effectLst/>
                          <a:latin typeface="Comic Sans MS" panose="030F0902030302020204" pitchFamily="66" charset="0"/>
                        </a:rPr>
                        <a:t>/L &lt; 1%</a:t>
                      </a:r>
                      <a:endParaRPr lang="en-US" sz="1200" dirty="0">
                        <a:effectLst/>
                        <a:latin typeface="Comic Sans MS" panose="030F0902030302020204" pitchFamily="66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09902970"/>
                  </a:ext>
                </a:extLst>
              </a:tr>
            </a:tbl>
          </a:graphicData>
        </a:graphic>
      </p:graphicFrame>
      <p:sp>
        <p:nvSpPr>
          <p:cNvPr id="7" name="Rectangle 15">
            <a:extLst>
              <a:ext uri="{FF2B5EF4-FFF2-40B4-BE49-F238E27FC236}">
                <a16:creationId xmlns:a16="http://schemas.microsoft.com/office/drawing/2014/main" id="{7AB1C582-E8EC-664E-935B-6BDD4270026A}"/>
              </a:ext>
            </a:extLst>
          </p:cNvPr>
          <p:cNvSpPr>
            <a:spLocks/>
          </p:cNvSpPr>
          <p:nvPr/>
        </p:nvSpPr>
        <p:spPr bwMode="auto">
          <a:xfrm>
            <a:off x="77147" y="551171"/>
            <a:ext cx="210153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dirty="0">
                <a:solidFill>
                  <a:srgbClr val="00B050"/>
                </a:solidFill>
                <a:latin typeface="Comic Sans MS"/>
                <a:ea typeface="ＭＳ Ｐゴシック" charset="0"/>
                <a:cs typeface="Comic Sans MS"/>
                <a:sym typeface="Corbel Bold" charset="0"/>
              </a:rPr>
              <a:t>inclusive DIS</a:t>
            </a:r>
          </a:p>
          <a:p>
            <a:pPr algn="l"/>
            <a:r>
              <a:rPr lang="en-US" dirty="0">
                <a:latin typeface="Comic Sans MS"/>
                <a:ea typeface="ＭＳ Ｐゴシック" charset="0"/>
                <a:cs typeface="Comic Sans MS"/>
                <a:sym typeface="Corbel Bold" charset="0"/>
              </a:rPr>
              <a:t>critical to detect</a:t>
            </a:r>
          </a:p>
          <a:p>
            <a:pPr algn="l"/>
            <a:r>
              <a:rPr lang="en-US" dirty="0">
                <a:latin typeface="Comic Sans MS"/>
                <a:ea typeface="ＭＳ Ｐゴシック" charset="0"/>
                <a:cs typeface="Comic Sans MS"/>
                <a:sym typeface="Corbel Bold" charset="0"/>
              </a:rPr>
              <a:t>scattered electron </a:t>
            </a:r>
          </a:p>
          <a:p>
            <a:pPr algn="l"/>
            <a:r>
              <a:rPr lang="en-US" dirty="0">
                <a:latin typeface="Comic Sans MS"/>
                <a:ea typeface="ＭＳ Ｐゴシック" charset="0"/>
                <a:cs typeface="Comic Sans MS"/>
                <a:sym typeface="Corbel Bold" charset="0"/>
              </a:rPr>
              <a:t>with high precision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56D21C-A070-BD4B-878D-67BE20C55770}"/>
              </a:ext>
            </a:extLst>
          </p:cNvPr>
          <p:cNvSpPr>
            <a:spLocks/>
          </p:cNvSpPr>
          <p:nvPr/>
        </p:nvSpPr>
        <p:spPr bwMode="auto">
          <a:xfrm>
            <a:off x="2897397" y="963042"/>
            <a:ext cx="23692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dirty="0">
                <a:solidFill>
                  <a:srgbClr val="FF40FF"/>
                </a:solidFill>
                <a:latin typeface="Comic Sans MS"/>
                <a:ea typeface="ＭＳ Ｐゴシック" charset="0"/>
                <a:cs typeface="Comic Sans MS"/>
                <a:sym typeface="Corbel Bold" charset="0"/>
              </a:rPr>
              <a:t>semi-inclusive DIS</a:t>
            </a:r>
          </a:p>
          <a:p>
            <a:pPr algn="l"/>
            <a:r>
              <a:rPr lang="en-US" dirty="0">
                <a:solidFill>
                  <a:srgbClr val="322F31"/>
                </a:solidFill>
                <a:latin typeface="Comic Sans MS"/>
                <a:ea typeface="ＭＳ Ｐゴシック" charset="0"/>
                <a:cs typeface="Comic Sans MS"/>
                <a:sym typeface="Corbel Bold" charset="0"/>
              </a:rPr>
              <a:t>detect the scattered </a:t>
            </a:r>
          </a:p>
          <a:p>
            <a:pPr algn="l"/>
            <a:r>
              <a:rPr lang="en-US" sz="1800" dirty="0">
                <a:solidFill>
                  <a:srgbClr val="322F31"/>
                </a:solidFill>
                <a:latin typeface="Comic Sans MS"/>
                <a:ea typeface="ＭＳ Ｐゴシック" charset="0"/>
                <a:cs typeface="Comic Sans MS"/>
                <a:sym typeface="Corbel Bold" charset="0"/>
              </a:rPr>
              <a:t>lepton and final </a:t>
            </a:r>
            <a:r>
              <a:rPr lang="en-US" dirty="0">
                <a:solidFill>
                  <a:srgbClr val="322F31"/>
                </a:solidFill>
                <a:latin typeface="Comic Sans MS"/>
                <a:ea typeface="ＭＳ Ｐゴシック" charset="0"/>
                <a:cs typeface="Comic Sans MS"/>
                <a:sym typeface="Corbel Bold" charset="0"/>
              </a:rPr>
              <a:t>state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E3CF898-6E7C-8B4C-96E5-AAD6906870BD}"/>
              </a:ext>
            </a:extLst>
          </p:cNvPr>
          <p:cNvGrpSpPr/>
          <p:nvPr/>
        </p:nvGrpSpPr>
        <p:grpSpPr>
          <a:xfrm>
            <a:off x="5889013" y="1052735"/>
            <a:ext cx="3237142" cy="1451679"/>
            <a:chOff x="491724" y="2673638"/>
            <a:chExt cx="3237142" cy="1451679"/>
          </a:xfrm>
        </p:grpSpPr>
        <p:pic>
          <p:nvPicPr>
            <p:cNvPr id="10" name="Picture 9" descr="GPD.png">
              <a:extLst>
                <a:ext uri="{FF2B5EF4-FFF2-40B4-BE49-F238E27FC236}">
                  <a16:creationId xmlns:a16="http://schemas.microsoft.com/office/drawing/2014/main" id="{6948326E-BA6F-2F4C-82AF-351AE37B2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5645" y="2673638"/>
              <a:ext cx="1233221" cy="736092"/>
            </a:xfrm>
            <a:prstGeom prst="rect">
              <a:avLst/>
            </a:prstGeom>
          </p:spPr>
        </p:pic>
        <p:sp>
          <p:nvSpPr>
            <p:cNvPr id="11" name="Rectangle 11">
              <a:extLst>
                <a:ext uri="{FF2B5EF4-FFF2-40B4-BE49-F238E27FC236}">
                  <a16:creationId xmlns:a16="http://schemas.microsoft.com/office/drawing/2014/main" id="{537286AE-A2B8-6B48-9A50-E2066F37DA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724" y="3017321"/>
              <a:ext cx="2155150" cy="1107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800" dirty="0">
                  <a:solidFill>
                    <a:srgbClr val="0000FF"/>
                  </a:solidFill>
                  <a:latin typeface="Comic Sans MS"/>
                  <a:ea typeface="ＭＳ Ｐゴシック" charset="0"/>
                  <a:cs typeface="Comic Sans MS"/>
                  <a:sym typeface="Corbel Bold" charset="0"/>
                </a:rPr>
                <a:t>exclusive processes</a:t>
              </a:r>
            </a:p>
            <a:p>
              <a:pPr algn="l"/>
              <a:r>
                <a:rPr lang="en-US" dirty="0">
                  <a:solidFill>
                    <a:srgbClr val="322F31"/>
                  </a:solidFill>
                  <a:latin typeface="Comic Sans MS"/>
                  <a:ea typeface="ＭＳ Ｐゴシック" charset="0"/>
                  <a:cs typeface="Comic Sans MS"/>
                  <a:sym typeface="Corbel Bold" charset="0"/>
                </a:rPr>
                <a:t>all particles in the </a:t>
              </a:r>
            </a:p>
            <a:p>
              <a:pPr algn="l"/>
              <a:r>
                <a:rPr lang="en-US" sz="1800" dirty="0">
                  <a:solidFill>
                    <a:srgbClr val="322F31"/>
                  </a:solidFill>
                  <a:latin typeface="Comic Sans MS"/>
                  <a:ea typeface="ＭＳ Ｐゴシック" charset="0"/>
                  <a:cs typeface="Comic Sans MS"/>
                  <a:sym typeface="Corbel Bold" charset="0"/>
                </a:rPr>
                <a:t>event need to be </a:t>
              </a:r>
            </a:p>
            <a:p>
              <a:pPr algn="l"/>
              <a:r>
                <a:rPr lang="en-US" dirty="0">
                  <a:solidFill>
                    <a:srgbClr val="322F31"/>
                  </a:solidFill>
                  <a:latin typeface="Comic Sans MS"/>
                  <a:ea typeface="ＭＳ Ｐゴシック" charset="0"/>
                  <a:cs typeface="Comic Sans MS"/>
                  <a:sym typeface="Corbel Bold" charset="0"/>
                </a:rPr>
                <a:t>measured</a:t>
              </a:r>
              <a:r>
                <a:rPr lang="en-US" sz="1800" dirty="0">
                  <a:solidFill>
                    <a:srgbClr val="322F31"/>
                  </a:solidFill>
                  <a:latin typeface="Comic Sans MS"/>
                  <a:ea typeface="ＭＳ Ｐゴシック" charset="0"/>
                  <a:cs typeface="Comic Sans MS"/>
                  <a:sym typeface="Corbel Bold" charset="0"/>
                </a:rPr>
                <a:t> </a:t>
              </a:r>
            </a:p>
          </p:txBody>
        </p:sp>
      </p:grpSp>
      <p:pic>
        <p:nvPicPr>
          <p:cNvPr id="12" name="Picture 3">
            <a:extLst>
              <a:ext uri="{FF2B5EF4-FFF2-40B4-BE49-F238E27FC236}">
                <a16:creationId xmlns:a16="http://schemas.microsoft.com/office/drawing/2014/main" id="{1FE3129B-A399-DE45-89F2-CC96070A1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3337" t="5580" r="1112" b="697"/>
          <a:stretch>
            <a:fillRect/>
          </a:stretch>
        </p:blipFill>
        <p:spPr bwMode="auto">
          <a:xfrm>
            <a:off x="2026277" y="443910"/>
            <a:ext cx="839279" cy="656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sidis-diagram.eps">
            <a:extLst>
              <a:ext uri="{FF2B5EF4-FFF2-40B4-BE49-F238E27FC236}">
                <a16:creationId xmlns:a16="http://schemas.microsoft.com/office/drawing/2014/main" id="{C27CBE25-9790-2547-A792-291B810C540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65109" y="610035"/>
            <a:ext cx="1053444" cy="752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6319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14:prism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beas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9679" r="7001" b="3120"/>
          <a:stretch/>
        </p:blipFill>
        <p:spPr>
          <a:xfrm>
            <a:off x="2778180" y="1202652"/>
            <a:ext cx="6241381" cy="4360966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0" y="2775391"/>
            <a:ext cx="4061529" cy="335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Hadron PID:</a:t>
            </a:r>
          </a:p>
          <a:p>
            <a:r>
              <a:rPr lang="en-US" sz="1600" dirty="0">
                <a:latin typeface="Comic Sans MS"/>
                <a:cs typeface="Comic Sans MS"/>
              </a:rPr>
              <a:t>-1&lt;</a:t>
            </a:r>
            <a:r>
              <a:rPr lang="en-US" sz="1600" dirty="0">
                <a:latin typeface="Symbol" charset="2"/>
                <a:cs typeface="Symbol" charset="2"/>
              </a:rPr>
              <a:t>h</a:t>
            </a:r>
            <a:r>
              <a:rPr lang="en-US" sz="1600" dirty="0">
                <a:latin typeface="Comic Sans MS"/>
                <a:cs typeface="Comic Sans MS"/>
              </a:rPr>
              <a:t>&lt;1: proximity focusing </a:t>
            </a:r>
          </a:p>
          <a:p>
            <a:r>
              <a:rPr lang="en-US" sz="1600" dirty="0">
                <a:latin typeface="Comic Sans MS"/>
                <a:cs typeface="Comic Sans MS"/>
              </a:rPr>
              <a:t>          RICH + TPC: </a:t>
            </a:r>
            <a:r>
              <a:rPr lang="en-US" sz="1600" dirty="0" err="1">
                <a:latin typeface="Comic Sans MS"/>
                <a:cs typeface="Comic Sans MS"/>
              </a:rPr>
              <a:t>dE</a:t>
            </a:r>
            <a:r>
              <a:rPr lang="en-US" sz="1600" dirty="0">
                <a:latin typeface="Comic Sans MS"/>
                <a:cs typeface="Comic Sans MS"/>
              </a:rPr>
              <a:t>/dx</a:t>
            </a:r>
          </a:p>
          <a:p>
            <a:r>
              <a:rPr lang="en-US" sz="1600" dirty="0">
                <a:latin typeface="Comic Sans MS"/>
                <a:cs typeface="Comic Sans MS"/>
              </a:rPr>
              <a:t>1&lt;</a:t>
            </a:r>
            <a:r>
              <a:rPr lang="en-US" sz="1600" dirty="0">
                <a:latin typeface="Symbol" charset="2"/>
                <a:cs typeface="Symbol" charset="2"/>
              </a:rPr>
              <a:t>h</a:t>
            </a:r>
            <a:r>
              <a:rPr lang="en-US" sz="1600" dirty="0">
                <a:latin typeface="Comic Sans MS"/>
                <a:cs typeface="Comic Sans MS"/>
              </a:rPr>
              <a:t>&lt;3: Dual-radiator RICH</a:t>
            </a:r>
          </a:p>
          <a:p>
            <a:r>
              <a:rPr lang="en-US" sz="1600" dirty="0">
                <a:latin typeface="Comic Sans MS"/>
                <a:cs typeface="Comic Sans MS"/>
              </a:rPr>
              <a:t>-1&lt;</a:t>
            </a:r>
            <a:r>
              <a:rPr lang="en-US" sz="1600" dirty="0">
                <a:latin typeface="Symbol" charset="2"/>
                <a:cs typeface="Symbol" charset="2"/>
              </a:rPr>
              <a:t>h</a:t>
            </a:r>
            <a:r>
              <a:rPr lang="en-US" sz="1600" dirty="0">
                <a:latin typeface="Comic Sans MS"/>
                <a:cs typeface="Comic Sans MS"/>
              </a:rPr>
              <a:t>&lt;-3: Aerogel RICH </a:t>
            </a:r>
          </a:p>
          <a:p>
            <a:endParaRPr lang="en-US" sz="800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Lepton-ID: </a:t>
            </a:r>
          </a:p>
          <a:p>
            <a:r>
              <a:rPr lang="en-US" sz="1600" dirty="0">
                <a:latin typeface="Comic Sans MS"/>
                <a:cs typeface="Comic Sans MS"/>
              </a:rPr>
              <a:t>-3 &lt;</a:t>
            </a:r>
            <a:r>
              <a:rPr lang="en-US" sz="1600" dirty="0">
                <a:latin typeface="Symbol" charset="2"/>
                <a:cs typeface="Symbol" charset="2"/>
              </a:rPr>
              <a:t>h</a:t>
            </a:r>
            <a:r>
              <a:rPr lang="en-US" sz="1600" dirty="0">
                <a:latin typeface="Comic Sans MS"/>
                <a:cs typeface="Comic Sans MS"/>
              </a:rPr>
              <a:t>&lt; 3: e/p  </a:t>
            </a:r>
          </a:p>
          <a:p>
            <a:r>
              <a:rPr lang="en-US" sz="1600" dirty="0">
                <a:latin typeface="Comic Sans MS"/>
                <a:cs typeface="Comic Sans MS"/>
              </a:rPr>
              <a:t>         1&lt;|</a:t>
            </a:r>
            <a:r>
              <a:rPr lang="en-US" sz="1600" dirty="0">
                <a:latin typeface="Symbol" charset="2"/>
                <a:cs typeface="Symbol" charset="2"/>
              </a:rPr>
              <a:t>h</a:t>
            </a:r>
            <a:r>
              <a:rPr lang="en-US" sz="1600" dirty="0">
                <a:latin typeface="Comic Sans MS"/>
                <a:cs typeface="Comic Sans MS"/>
              </a:rPr>
              <a:t>|&lt;3: in addition </a:t>
            </a:r>
            <a:r>
              <a:rPr lang="en-US" sz="1600" dirty="0" err="1">
                <a:latin typeface="Comic Sans MS"/>
                <a:cs typeface="Comic Sans MS"/>
              </a:rPr>
              <a:t>HCal</a:t>
            </a:r>
            <a:r>
              <a:rPr lang="en-US" sz="1600" dirty="0">
                <a:latin typeface="Comic Sans MS"/>
                <a:cs typeface="Comic Sans MS"/>
              </a:rPr>
              <a:t> response </a:t>
            </a:r>
          </a:p>
          <a:p>
            <a:r>
              <a:rPr lang="en-US" sz="1600" dirty="0">
                <a:latin typeface="Comic Sans MS"/>
                <a:cs typeface="Comic Sans MS"/>
              </a:rPr>
              <a:t>                    &amp; </a:t>
            </a:r>
            <a:r>
              <a:rPr lang="en-US" sz="1600" dirty="0">
                <a:latin typeface="Symbol" charset="2"/>
                <a:cs typeface="Symbol" charset="2"/>
              </a:rPr>
              <a:t>g</a:t>
            </a:r>
            <a:r>
              <a:rPr lang="en-US" sz="1600" dirty="0">
                <a:latin typeface="Comic Sans MS"/>
                <a:cs typeface="Comic Sans MS"/>
              </a:rPr>
              <a:t> suppression via tracking</a:t>
            </a:r>
          </a:p>
          <a:p>
            <a:r>
              <a:rPr lang="en-US" sz="1600" dirty="0">
                <a:latin typeface="Comic Sans MS"/>
                <a:cs typeface="Comic Sans MS"/>
              </a:rPr>
              <a:t>|</a:t>
            </a:r>
            <a:r>
              <a:rPr lang="en-US" sz="1600" dirty="0">
                <a:latin typeface="Symbol" charset="2"/>
                <a:cs typeface="Symbol" charset="2"/>
              </a:rPr>
              <a:t>h</a:t>
            </a:r>
            <a:r>
              <a:rPr lang="en-US" sz="1600" dirty="0">
                <a:latin typeface="Comic Sans MS"/>
                <a:cs typeface="Comic Sans MS"/>
              </a:rPr>
              <a:t>|&gt;3:  </a:t>
            </a:r>
            <a:r>
              <a:rPr lang="en-US" sz="1600" dirty="0" err="1">
                <a:latin typeface="Comic Sans MS"/>
                <a:cs typeface="Comic Sans MS"/>
              </a:rPr>
              <a:t>ECal+Hcal</a:t>
            </a:r>
            <a:r>
              <a:rPr lang="en-US" sz="1600" dirty="0">
                <a:latin typeface="Comic Sans MS"/>
                <a:cs typeface="Comic Sans MS"/>
              </a:rPr>
              <a:t> response &amp; </a:t>
            </a:r>
          </a:p>
          <a:p>
            <a:r>
              <a:rPr lang="en-US" sz="1600" dirty="0">
                <a:latin typeface="Comic Sans MS"/>
                <a:cs typeface="Comic Sans MS"/>
              </a:rPr>
              <a:t>                </a:t>
            </a:r>
            <a:r>
              <a:rPr lang="en-US" sz="1600" dirty="0">
                <a:latin typeface="Symbol" charset="2"/>
                <a:cs typeface="Symbol" charset="2"/>
              </a:rPr>
              <a:t>g</a:t>
            </a:r>
            <a:r>
              <a:rPr lang="en-US" sz="1600" dirty="0">
                <a:latin typeface="Comic Sans MS"/>
                <a:cs typeface="Comic Sans MS"/>
              </a:rPr>
              <a:t> suppression via tracking</a:t>
            </a:r>
          </a:p>
          <a:p>
            <a:endParaRPr lang="en-US" sz="800" dirty="0">
              <a:latin typeface="Comic Sans MS"/>
              <a:cs typeface="Comic Sans MS"/>
            </a:endParaRPr>
          </a:p>
          <a:p>
            <a:r>
              <a:rPr lang="en-US" sz="1600" dirty="0">
                <a:latin typeface="Comic Sans MS"/>
                <a:cs typeface="Comic Sans MS"/>
              </a:rPr>
              <a:t>-4&lt;</a:t>
            </a:r>
            <a:r>
              <a:rPr lang="en-US" sz="1600" dirty="0">
                <a:latin typeface="Symbol" charset="2"/>
                <a:cs typeface="Symbol" charset="2"/>
              </a:rPr>
              <a:t>h</a:t>
            </a:r>
            <a:r>
              <a:rPr lang="en-US" sz="1600" dirty="0">
                <a:latin typeface="Comic Sans MS"/>
                <a:cs typeface="Comic Sans MS"/>
              </a:rPr>
              <a:t>&lt;4: Tracking (TPC+GEM+MAPS)</a:t>
            </a:r>
            <a:endParaRPr lang="en-US" sz="1000" dirty="0">
              <a:latin typeface="Comic Sans MS"/>
              <a:cs typeface="Comic Sans MS"/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5543751" y="897852"/>
            <a:ext cx="3505200" cy="1676400"/>
          </a:xfrm>
          <a:prstGeom prst="straightConnector1">
            <a:avLst/>
          </a:prstGeom>
          <a:ln w="9525"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 rot="1518545">
            <a:off x="7336528" y="1513398"/>
            <a:ext cx="6835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Comic Sans MS"/>
                <a:cs typeface="Comic Sans MS"/>
              </a:rPr>
              <a:t>9.0m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 rot="60000">
            <a:off x="3053439" y="3597981"/>
            <a:ext cx="1219200" cy="762000"/>
          </a:xfrm>
          <a:prstGeom prst="straightConnector1">
            <a:avLst/>
          </a:prstGeom>
          <a:ln w="127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rot="60000" flipH="1" flipV="1">
            <a:off x="4577439" y="4588581"/>
            <a:ext cx="1447800" cy="914400"/>
          </a:xfrm>
          <a:prstGeom prst="straightConnector1">
            <a:avLst/>
          </a:prstGeom>
          <a:ln w="127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 rot="2040000">
            <a:off x="3065562" y="4018115"/>
            <a:ext cx="954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Comic Sans MS"/>
                <a:cs typeface="Comic Sans MS"/>
              </a:rPr>
              <a:t>hadrons</a:t>
            </a:r>
          </a:p>
        </p:txBody>
      </p:sp>
      <p:sp>
        <p:nvSpPr>
          <p:cNvPr id="59" name="TextBox 58"/>
          <p:cNvSpPr txBox="1"/>
          <p:nvPr/>
        </p:nvSpPr>
        <p:spPr>
          <a:xfrm rot="1961217">
            <a:off x="4438526" y="4902683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Comic Sans MS"/>
                <a:cs typeface="Comic Sans MS"/>
              </a:rPr>
              <a:t>electrons</a:t>
            </a:r>
          </a:p>
        </p:txBody>
      </p:sp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latin typeface="Comic Sans MS"/>
                <a:ea typeface="ＭＳ Ｐゴシック" pitchFamily="-84" charset="-128"/>
                <a:cs typeface="Comic Sans MS"/>
              </a:rPr>
              <a:t>Beam Component free Region</a:t>
            </a:r>
          </a:p>
        </p:txBody>
      </p:sp>
      <p:sp>
        <p:nvSpPr>
          <p:cNvPr id="4403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E.C. Aschenauer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346014-8CB8-304E-A5FA-922CBC1F60F3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04117" y="960985"/>
            <a:ext cx="1803400" cy="276999"/>
          </a:xfrm>
          <a:prstGeom prst="rect">
            <a:avLst/>
          </a:prstGeom>
          <a:solidFill>
            <a:srgbClr val="00E100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FFFFFF"/>
                </a:solidFill>
              </a:rPr>
              <a:t>hadronic</a:t>
            </a:r>
            <a:r>
              <a:rPr lang="en-US" sz="1200" dirty="0">
                <a:solidFill>
                  <a:srgbClr val="FFFFFF"/>
                </a:solidFill>
              </a:rPr>
              <a:t> calorimeters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939721" y="5609185"/>
            <a:ext cx="492443" cy="276999"/>
          </a:xfrm>
          <a:prstGeom prst="rect">
            <a:avLst/>
          </a:prstGeom>
          <a:solidFill>
            <a:srgbClr val="4BD7E1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TPC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358321" y="960985"/>
            <a:ext cx="1447800" cy="276999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</a:rPr>
              <a:t>e/m calorimeters          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882321" y="960985"/>
            <a:ext cx="1295400" cy="261610"/>
          </a:xfrm>
          <a:prstGeom prst="rect">
            <a:avLst/>
          </a:prstGeom>
          <a:solidFill>
            <a:srgbClr val="FF00FF">
              <a:alpha val="64000"/>
            </a:srgbClr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FFFF"/>
                </a:solidFill>
              </a:rPr>
              <a:t>RICH detectors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644321" y="5609185"/>
            <a:ext cx="1202297" cy="276999"/>
          </a:xfrm>
          <a:prstGeom prst="rect">
            <a:avLst/>
          </a:prstGeom>
          <a:solidFill>
            <a:srgbClr val="F2FF5F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1E1C11"/>
                </a:solidFill>
              </a:rPr>
              <a:t>silicon trackers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549321" y="5609185"/>
            <a:ext cx="1125203" cy="276999"/>
          </a:xfrm>
          <a:prstGeom prst="rect">
            <a:avLst/>
          </a:prstGeom>
          <a:solidFill>
            <a:srgbClr val="FFD63F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1E1C11"/>
                </a:solidFill>
              </a:rPr>
              <a:t>GEM trackers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768521" y="5609185"/>
            <a:ext cx="1328083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1E1C11"/>
                </a:solidFill>
              </a:rPr>
              <a:t>3T solenoid coils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9399" y="529174"/>
            <a:ext cx="68953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solidFill>
                  <a:srgbClr val="0000FF"/>
                </a:solidFill>
                <a:latin typeface="Comic Sans MS"/>
                <a:cs typeface="Comic Sans MS"/>
              </a:rPr>
              <a:t>-4&lt;</a:t>
            </a:r>
            <a:r>
              <a:rPr lang="en-US" sz="2000" u="sng" dirty="0">
                <a:solidFill>
                  <a:srgbClr val="0000FF"/>
                </a:solidFill>
                <a:latin typeface="Symbol" charset="2"/>
                <a:cs typeface="Symbol" charset="2"/>
              </a:rPr>
              <a:t>h</a:t>
            </a:r>
            <a:r>
              <a:rPr lang="en-US" sz="2000" u="sng" dirty="0">
                <a:solidFill>
                  <a:srgbClr val="0000FF"/>
                </a:solidFill>
                <a:latin typeface="Comic Sans MS"/>
                <a:cs typeface="Comic Sans MS"/>
              </a:rPr>
              <a:t>&lt;4: Tracking &amp; e/m </a:t>
            </a:r>
            <a:r>
              <a:rPr lang="en-US" sz="2000" u="sng" dirty="0" err="1">
                <a:solidFill>
                  <a:srgbClr val="0000FF"/>
                </a:solidFill>
                <a:latin typeface="Comic Sans MS"/>
                <a:cs typeface="Comic Sans MS"/>
              </a:rPr>
              <a:t>Calorimetry</a:t>
            </a:r>
            <a:r>
              <a:rPr lang="en-US" sz="2000" u="sng" dirty="0">
                <a:solidFill>
                  <a:srgbClr val="0000FF"/>
                </a:solidFill>
                <a:latin typeface="Comic Sans MS"/>
                <a:cs typeface="Comic Sans MS"/>
              </a:rPr>
              <a:t> (hermetic coverage)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pre-DIS EIC Workshop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754423" y="6022434"/>
            <a:ext cx="248016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MAPS: CMOS Monolithic Active Pixel Sensors </a:t>
            </a:r>
          </a:p>
        </p:txBody>
      </p:sp>
      <p:sp>
        <p:nvSpPr>
          <p:cNvPr id="23" name="TextBox 22"/>
          <p:cNvSpPr txBox="1"/>
          <p:nvPr/>
        </p:nvSpPr>
        <p:spPr>
          <a:xfrm rot="21000000">
            <a:off x="719666" y="3015608"/>
            <a:ext cx="7734300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glow rad="101600">
              <a:schemeClr val="bg1">
                <a:lumMod val="8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omic Sans MS"/>
                <a:cs typeface="Comic Sans MS"/>
              </a:rPr>
              <a:t>A detector fully optimized for DIS needs at least +/- 4.5 m</a:t>
            </a:r>
          </a:p>
          <a:p>
            <a:pPr algn="ctr"/>
            <a:r>
              <a:rPr lang="en-US" sz="2000" dirty="0">
                <a:latin typeface="Comic Sans MS"/>
                <a:cs typeface="Comic Sans MS"/>
              </a:rPr>
              <a:t>A rapidity coverage: -4&lt;</a:t>
            </a:r>
            <a:r>
              <a:rPr lang="en-US" sz="2000" dirty="0">
                <a:latin typeface="Symbol" charset="2"/>
                <a:cs typeface="Symbol" charset="2"/>
              </a:rPr>
              <a:t>h</a:t>
            </a:r>
            <a:r>
              <a:rPr lang="en-US" sz="2000" dirty="0">
                <a:latin typeface="Comic Sans MS"/>
                <a:cs typeface="Comic Sans MS"/>
              </a:rPr>
              <a:t>&lt;4 </a:t>
            </a:r>
            <a:r>
              <a:rPr lang="en-US" sz="2000" dirty="0">
                <a:solidFill>
                  <a:srgbClr val="0432FF"/>
                </a:solidFill>
                <a:latin typeface="Comic Sans MS"/>
                <a:cs typeface="Comic Sans MS"/>
                <a:sym typeface="Wingdings" pitchFamily="2" charset="2"/>
              </a:rPr>
              <a:t></a:t>
            </a:r>
            <a:r>
              <a:rPr lang="en-US" sz="2000" dirty="0">
                <a:latin typeface="Comic Sans MS"/>
                <a:cs typeface="Comic Sans MS"/>
              </a:rPr>
              <a:t> 2</a:t>
            </a:r>
            <a:r>
              <a:rPr lang="en-US" sz="2000" baseline="30000" dirty="0">
                <a:latin typeface="Comic Sans MS"/>
                <a:cs typeface="Comic Sans MS"/>
              </a:rPr>
              <a:t>o</a:t>
            </a:r>
            <a:r>
              <a:rPr lang="en-US" sz="2000" dirty="0">
                <a:latin typeface="Comic Sans MS"/>
                <a:cs typeface="Comic Sans MS"/>
              </a:rPr>
              <a:t> &lt; </a:t>
            </a:r>
            <a:r>
              <a:rPr lang="en-US" sz="2000" dirty="0">
                <a:latin typeface="Symbol" pitchFamily="2" charset="2"/>
                <a:cs typeface="Comic Sans MS"/>
              </a:rPr>
              <a:t>Q</a:t>
            </a:r>
            <a:r>
              <a:rPr lang="en-US" sz="2000" dirty="0">
                <a:latin typeface="Comic Sans MS"/>
                <a:cs typeface="Comic Sans MS"/>
              </a:rPr>
              <a:t> &lt; 178</a:t>
            </a:r>
            <a:r>
              <a:rPr lang="en-US" sz="2000" baseline="30000" dirty="0">
                <a:latin typeface="Comic Sans MS"/>
                <a:cs typeface="Comic Sans MS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04522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14:prism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F856B7-7B59-9D41-9374-44F00B61B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A67AD6-65B0-D84B-BB2E-39E411A5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pre-DIS EIC Workshop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2DEDC1-FCF9-5F4D-8FAD-7DF3B9541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4BB0F3C-337B-EC40-8BAD-77674AEF9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Very forward scattered particles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5B2AF42F-2F74-B043-AEA9-572AC07E9E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3"/>
          <a:stretch/>
        </p:blipFill>
        <p:spPr bwMode="auto">
          <a:xfrm>
            <a:off x="107752" y="1139048"/>
            <a:ext cx="3600450" cy="2623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FB4BEF-D843-D041-A61E-A1EABE1F9214}"/>
              </a:ext>
            </a:extLst>
          </p:cNvPr>
          <p:cNvSpPr txBox="1"/>
          <p:nvPr/>
        </p:nvSpPr>
        <p:spPr>
          <a:xfrm>
            <a:off x="25146" y="3755069"/>
            <a:ext cx="4889512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Comic Sans MS"/>
                <a:cs typeface="Comic Sans MS"/>
              </a:rPr>
              <a:t>Note:</a:t>
            </a:r>
          </a:p>
          <a:p>
            <a:r>
              <a:rPr lang="en-US" sz="1600" dirty="0">
                <a:latin typeface="Comic Sans MS"/>
                <a:cs typeface="Comic Sans MS"/>
                <a:sym typeface="Wingdings"/>
              </a:rPr>
              <a:t>Main Detector: starts at 35 </a:t>
            </a:r>
            <a:r>
              <a:rPr lang="en-US" sz="1600" dirty="0" err="1">
                <a:latin typeface="Comic Sans MS"/>
                <a:cs typeface="Comic Sans MS"/>
                <a:sym typeface="Wingdings"/>
              </a:rPr>
              <a:t>mrad</a:t>
            </a:r>
            <a:endParaRPr lang="en-US" sz="1600" dirty="0">
              <a:latin typeface="Comic Sans MS"/>
              <a:cs typeface="Comic Sans MS"/>
              <a:sym typeface="Wingdings"/>
            </a:endParaRPr>
          </a:p>
          <a:p>
            <a:r>
              <a:rPr lang="en-US" sz="1600" dirty="0">
                <a:latin typeface="Comic Sans MS"/>
                <a:cs typeface="Comic Sans MS"/>
                <a:sym typeface="Wingdings"/>
              </a:rPr>
              <a:t>Full </a:t>
            </a:r>
            <a:r>
              <a:rPr lang="en-US" sz="1600" dirty="0" err="1">
                <a:latin typeface="Comic Sans MS"/>
                <a:cs typeface="Comic Sans MS"/>
                <a:sym typeface="Wingdings"/>
              </a:rPr>
              <a:t>p</a:t>
            </a:r>
            <a:r>
              <a:rPr lang="en-US" sz="1600" baseline="-25000" dirty="0" err="1">
                <a:latin typeface="Comic Sans MS"/>
                <a:cs typeface="Comic Sans MS"/>
                <a:sym typeface="Wingdings"/>
              </a:rPr>
              <a:t>T</a:t>
            </a:r>
            <a:r>
              <a:rPr lang="en-US" sz="1600" dirty="0">
                <a:latin typeface="Comic Sans MS"/>
                <a:cs typeface="Comic Sans MS"/>
                <a:sym typeface="Wingdings"/>
              </a:rPr>
              <a:t> coverage of proton critical for physics</a:t>
            </a:r>
          </a:p>
          <a:p>
            <a:r>
              <a:rPr lang="en-US" sz="1600" dirty="0" err="1">
                <a:latin typeface="Comic Sans MS"/>
                <a:cs typeface="Comic Sans MS"/>
                <a:sym typeface="Wingdings"/>
              </a:rPr>
              <a:t>p</a:t>
            </a:r>
            <a:r>
              <a:rPr lang="en-US" sz="1600" baseline="-25000" dirty="0" err="1">
                <a:latin typeface="Comic Sans MS"/>
                <a:cs typeface="Comic Sans MS"/>
                <a:sym typeface="Wingdings"/>
              </a:rPr>
              <a:t>T</a:t>
            </a:r>
            <a:r>
              <a:rPr lang="en-US" sz="1600" dirty="0">
                <a:latin typeface="Comic Sans MS"/>
                <a:cs typeface="Comic Sans MS"/>
                <a:sym typeface="Wingdings"/>
              </a:rPr>
              <a:t> = </a:t>
            </a:r>
            <a:r>
              <a:rPr lang="en-US" sz="1600" dirty="0" err="1">
                <a:latin typeface="Comic Sans MS"/>
                <a:cs typeface="Comic Sans MS"/>
                <a:sym typeface="Wingdings"/>
              </a:rPr>
              <a:t>p’</a:t>
            </a:r>
            <a:r>
              <a:rPr lang="en-US" sz="1600" baseline="-25000" dirty="0" err="1">
                <a:latin typeface="Comic Sans MS"/>
                <a:cs typeface="Comic Sans MS"/>
                <a:sym typeface="Wingdings"/>
              </a:rPr>
              <a:t>L</a:t>
            </a:r>
            <a:r>
              <a:rPr lang="en-US" sz="1600" dirty="0">
                <a:latin typeface="Comic Sans MS"/>
                <a:cs typeface="Comic Sans MS"/>
                <a:sym typeface="Wingdings"/>
              </a:rPr>
              <a:t> sin(</a:t>
            </a:r>
            <a:r>
              <a:rPr lang="en-US" sz="1600" dirty="0">
                <a:latin typeface="Symbol" charset="2"/>
                <a:cs typeface="Symbol" charset="2"/>
                <a:sym typeface="Wingdings"/>
              </a:rPr>
              <a:t>Q</a:t>
            </a:r>
            <a:r>
              <a:rPr lang="en-US" sz="1600" dirty="0">
                <a:latin typeface="Comic Sans MS"/>
                <a:cs typeface="Comic Sans MS"/>
                <a:sym typeface="Wingdings"/>
              </a:rPr>
              <a:t>)         </a:t>
            </a:r>
            <a:r>
              <a:rPr lang="en-US" sz="1600" dirty="0" err="1">
                <a:latin typeface="Comic Sans MS"/>
                <a:cs typeface="Comic Sans MS"/>
                <a:sym typeface="Wingdings"/>
              </a:rPr>
              <a:t>p’</a:t>
            </a:r>
            <a:r>
              <a:rPr lang="en-US" sz="1600" baseline="-25000" dirty="0" err="1">
                <a:latin typeface="Comic Sans MS"/>
                <a:cs typeface="Comic Sans MS"/>
                <a:sym typeface="Wingdings"/>
              </a:rPr>
              <a:t>L</a:t>
            </a:r>
            <a:r>
              <a:rPr lang="en-US" sz="1600" dirty="0">
                <a:latin typeface="Comic Sans MS"/>
                <a:cs typeface="Comic Sans MS"/>
                <a:sym typeface="Wingdings"/>
              </a:rPr>
              <a:t> &gt; 97% of </a:t>
            </a:r>
            <a:r>
              <a:rPr lang="en-US" sz="1600" dirty="0" err="1">
                <a:latin typeface="Comic Sans MS"/>
                <a:cs typeface="Comic Sans MS"/>
                <a:sym typeface="Wingdings"/>
              </a:rPr>
              <a:t>p</a:t>
            </a:r>
            <a:r>
              <a:rPr lang="en-US" sz="1600" baseline="-25000" dirty="0" err="1">
                <a:latin typeface="Comic Sans MS"/>
                <a:cs typeface="Comic Sans MS"/>
                <a:sym typeface="Wingdings"/>
              </a:rPr>
              <a:t>Beam</a:t>
            </a:r>
            <a:r>
              <a:rPr lang="en-US" sz="1600" dirty="0">
                <a:latin typeface="Comic Sans MS"/>
                <a:cs typeface="Comic Sans MS"/>
                <a:sym typeface="Wingdings"/>
              </a:rPr>
              <a:t> </a:t>
            </a:r>
            <a:endParaRPr lang="en-US" sz="1600" baseline="-25000" dirty="0">
              <a:latin typeface="Comic Sans MS"/>
              <a:cs typeface="Comic Sans MS"/>
            </a:endParaRPr>
          </a:p>
          <a:p>
            <a:pPr marL="285750" indent="-285750">
              <a:buFont typeface="Wingdings" charset="0"/>
              <a:buChar char="à"/>
            </a:pPr>
            <a:r>
              <a:rPr lang="en-US" sz="1600" dirty="0">
                <a:solidFill>
                  <a:srgbClr val="0432FF"/>
                </a:solidFill>
                <a:latin typeface="Comic Sans MS" panose="030F0902030302020204" pitchFamily="66" charset="0"/>
                <a:cs typeface="Symbol" charset="2"/>
                <a:sym typeface="Wingdings"/>
              </a:rPr>
              <a:t>0.65 &lt; </a:t>
            </a:r>
            <a:r>
              <a:rPr lang="en-US" sz="1600" dirty="0">
                <a:solidFill>
                  <a:srgbClr val="0432FF"/>
                </a:solidFill>
                <a:latin typeface="Symbol" charset="2"/>
                <a:cs typeface="Symbol" charset="2"/>
                <a:sym typeface="Wingdings"/>
              </a:rPr>
              <a:t>Q</a:t>
            </a:r>
            <a:r>
              <a:rPr lang="en-US" sz="1600" dirty="0">
                <a:solidFill>
                  <a:srgbClr val="0432FF"/>
                </a:solidFill>
                <a:latin typeface="Comic Sans MS"/>
                <a:cs typeface="Comic Sans MS"/>
                <a:sym typeface="Wingdings"/>
              </a:rPr>
              <a:t> (</a:t>
            </a:r>
            <a:r>
              <a:rPr lang="en-US" sz="1600" dirty="0" err="1">
                <a:solidFill>
                  <a:srgbClr val="0432FF"/>
                </a:solidFill>
                <a:latin typeface="Comic Sans MS"/>
                <a:cs typeface="Comic Sans MS"/>
                <a:sym typeface="Wingdings"/>
              </a:rPr>
              <a:t>mrad</a:t>
            </a:r>
            <a:r>
              <a:rPr lang="en-US" sz="1600" dirty="0">
                <a:solidFill>
                  <a:srgbClr val="0432FF"/>
                </a:solidFill>
                <a:latin typeface="Comic Sans MS"/>
                <a:cs typeface="Comic Sans MS"/>
                <a:sym typeface="Wingdings"/>
              </a:rPr>
              <a:t>) &lt; 10 </a:t>
            </a:r>
            <a:r>
              <a:rPr lang="en-US" sz="1600" dirty="0">
                <a:solidFill>
                  <a:srgbClr val="0432FF"/>
                </a:solidFill>
                <a:latin typeface="Comic Sans MS"/>
                <a:cs typeface="Comic Sans MS"/>
                <a:sym typeface="Wingdings" pitchFamily="2" charset="2"/>
              </a:rPr>
              <a:t></a:t>
            </a:r>
            <a:r>
              <a:rPr lang="en-US" sz="1600" dirty="0">
                <a:solidFill>
                  <a:srgbClr val="0432FF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en-US" sz="1600" dirty="0">
                <a:solidFill>
                  <a:srgbClr val="0432FF"/>
                </a:solidFill>
                <a:latin typeface="Comic Sans MS" panose="030F0902030302020204" pitchFamily="66" charset="0"/>
              </a:rPr>
              <a:t>0.18 GeV &lt; </a:t>
            </a:r>
            <a:r>
              <a:rPr lang="en-US" sz="1600" dirty="0" err="1">
                <a:solidFill>
                  <a:srgbClr val="0432FF"/>
                </a:solidFill>
                <a:latin typeface="Comic Sans MS" panose="030F0902030302020204" pitchFamily="66" charset="0"/>
              </a:rPr>
              <a:t>p</a:t>
            </a:r>
            <a:r>
              <a:rPr lang="en-US" sz="1600" baseline="-25000" dirty="0" err="1">
                <a:solidFill>
                  <a:srgbClr val="0432FF"/>
                </a:solidFill>
                <a:latin typeface="Comic Sans MS" panose="030F0902030302020204" pitchFamily="66" charset="0"/>
              </a:rPr>
              <a:t>t</a:t>
            </a:r>
            <a:r>
              <a:rPr lang="en-US" sz="1600" dirty="0">
                <a:solidFill>
                  <a:srgbClr val="0432FF"/>
                </a:solidFill>
                <a:latin typeface="Comic Sans MS" panose="030F0902030302020204" pitchFamily="66" charset="0"/>
              </a:rPr>
              <a:t> &lt; 1.3 GeV</a:t>
            </a:r>
            <a:endParaRPr lang="en-US" sz="1600" dirty="0">
              <a:solidFill>
                <a:srgbClr val="0432FF"/>
              </a:solidFill>
              <a:latin typeface="Comic Sans MS"/>
              <a:cs typeface="Comic Sans MS"/>
              <a:sym typeface="Wingdings"/>
            </a:endParaRPr>
          </a:p>
          <a:p>
            <a:pPr marL="285750" indent="-285750">
              <a:buFont typeface="Wingdings" charset="0"/>
              <a:buChar char="à"/>
            </a:pPr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  <a:sym typeface="Wingdings"/>
              </a:rPr>
              <a:t>small </a:t>
            </a:r>
            <a:r>
              <a:rPr lang="en-US" sz="1600" dirty="0" err="1">
                <a:latin typeface="Comic Sans MS"/>
                <a:cs typeface="Comic Sans MS"/>
                <a:sym typeface="Wingdings"/>
              </a:rPr>
              <a:t>p</a:t>
            </a:r>
            <a:r>
              <a:rPr lang="en-US" sz="1600" baseline="-25000" dirty="0" err="1">
                <a:latin typeface="Comic Sans MS"/>
                <a:cs typeface="Comic Sans MS"/>
                <a:sym typeface="Wingdings"/>
              </a:rPr>
              <a:t>T</a:t>
            </a:r>
            <a:r>
              <a:rPr lang="en-US" sz="1600" dirty="0">
                <a:latin typeface="Comic Sans MS"/>
                <a:cs typeface="Comic Sans MS"/>
                <a:sym typeface="Wingdings"/>
              </a:rPr>
              <a:t>-acceptance limited by</a:t>
            </a:r>
          </a:p>
          <a:p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  <a:sym typeface="Wingdings"/>
              </a:rPr>
              <a:t>     beam divergence and emittance</a:t>
            </a:r>
          </a:p>
          <a:p>
            <a:pPr marL="742950" lvl="1" indent="-285750">
              <a:buFont typeface="Wingdings" pitchFamily="2" charset="2"/>
              <a:buChar char="à"/>
            </a:pPr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  <a:sym typeface="Wingdings"/>
              </a:rPr>
              <a:t>rule of thumb keep 10</a:t>
            </a:r>
            <a:r>
              <a:rPr lang="en-US" sz="1600" dirty="0">
                <a:solidFill>
                  <a:srgbClr val="000000"/>
                </a:solidFill>
                <a:latin typeface="Symbol" charset="2"/>
                <a:cs typeface="Symbol" charset="2"/>
                <a:sym typeface="Wingdings"/>
              </a:rPr>
              <a:t>s</a:t>
            </a:r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  <a:sym typeface="Wingdings"/>
              </a:rPr>
              <a:t> between 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  <a:sym typeface="Wingdings"/>
              </a:rPr>
              <a:t>     Roman Pot and beam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  <a:sym typeface="Wingdings"/>
              </a:rPr>
              <a:t>large </a:t>
            </a:r>
            <a:r>
              <a:rPr lang="en-US" sz="1600" dirty="0" err="1">
                <a:latin typeface="Comic Sans MS"/>
                <a:cs typeface="Comic Sans MS"/>
                <a:sym typeface="Wingdings"/>
              </a:rPr>
              <a:t>p</a:t>
            </a:r>
            <a:r>
              <a:rPr lang="en-US" sz="1600" baseline="-25000" dirty="0" err="1">
                <a:latin typeface="Comic Sans MS"/>
                <a:cs typeface="Comic Sans MS"/>
                <a:sym typeface="Wingdings"/>
              </a:rPr>
              <a:t>T</a:t>
            </a:r>
            <a:r>
              <a:rPr lang="en-US" sz="1600" dirty="0">
                <a:latin typeface="Comic Sans MS"/>
                <a:cs typeface="Comic Sans MS"/>
                <a:sym typeface="Wingdings"/>
              </a:rPr>
              <a:t>-acceptance limited by magnet </a:t>
            </a:r>
          </a:p>
          <a:p>
            <a:r>
              <a:rPr lang="en-US" sz="1600" dirty="0">
                <a:latin typeface="Comic Sans MS"/>
                <a:cs typeface="Comic Sans MS"/>
                <a:sym typeface="Wingdings"/>
              </a:rPr>
              <a:t>     </a:t>
            </a:r>
            <a:r>
              <a:rPr lang="en-US" sz="1600" dirty="0">
                <a:latin typeface="Comic Sans MS" panose="030F0902030302020204" pitchFamily="66" charset="0"/>
              </a:rPr>
              <a:t>apertures</a:t>
            </a:r>
          </a:p>
          <a:p>
            <a:endParaRPr lang="en-US" sz="16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C7411A-597C-144F-AE57-E6BE4A8A043C}"/>
              </a:ext>
            </a:extLst>
          </p:cNvPr>
          <p:cNvSpPr txBox="1"/>
          <p:nvPr/>
        </p:nvSpPr>
        <p:spPr>
          <a:xfrm>
            <a:off x="4825921" y="3459140"/>
            <a:ext cx="4448792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b="1" dirty="0">
                <a:solidFill>
                  <a:srgbClr val="0000FF"/>
                </a:solidFill>
                <a:latin typeface="Comic Sans MS"/>
                <a:cs typeface="Comic Sans MS"/>
              </a:rPr>
              <a:t>Requirement: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latin typeface="Comic Sans MS"/>
                <a:cs typeface="Comic Sans MS"/>
              </a:rPr>
              <a:t>Need </a:t>
            </a:r>
            <a:r>
              <a:rPr lang="en-US" sz="1600" b="1" dirty="0">
                <a:solidFill>
                  <a:srgbClr val="0432FF"/>
                </a:solidFill>
                <a:latin typeface="Comic Sans MS"/>
                <a:cs typeface="Comic Sans MS"/>
              </a:rPr>
              <a:t>+/- 4 </a:t>
            </a:r>
            <a:r>
              <a:rPr lang="en-US" sz="1600" b="1" dirty="0" err="1">
                <a:solidFill>
                  <a:srgbClr val="0432FF"/>
                </a:solidFill>
                <a:latin typeface="Comic Sans MS"/>
                <a:cs typeface="Comic Sans MS"/>
              </a:rPr>
              <a:t>mrad</a:t>
            </a:r>
            <a:r>
              <a:rPr lang="en-US" sz="1600" b="1" dirty="0">
                <a:solidFill>
                  <a:srgbClr val="0432FF"/>
                </a:solidFill>
                <a:latin typeface="Comic Sans MS"/>
                <a:cs typeface="Comic Sans MS"/>
              </a:rPr>
              <a:t> </a:t>
            </a:r>
            <a:r>
              <a:rPr lang="en-US" sz="1600" dirty="0">
                <a:latin typeface="Comic Sans MS"/>
                <a:cs typeface="Comic Sans MS"/>
              </a:rPr>
              <a:t>beam element free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Comic Sans MS"/>
                <a:cs typeface="Comic Sans MS"/>
              </a:rPr>
              <a:t>     cone before the zero degree calorimeter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Comic Sans MS"/>
                <a:cs typeface="Comic Sans MS"/>
              </a:rPr>
              <a:t>     to detect the breakup neutrons from  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Comic Sans MS"/>
                <a:cs typeface="Comic Sans MS"/>
              </a:rPr>
              <a:t>     heavy Ions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latin typeface="Comic Sans MS"/>
                <a:cs typeface="Comic Sans MS"/>
              </a:rPr>
              <a:t>No nuclear dependence for heavy A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latin typeface="Comic Sans MS"/>
                <a:cs typeface="Comic Sans MS"/>
              </a:rPr>
              <a:t>these neutrons are also critical to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Comic Sans MS"/>
                <a:cs typeface="Comic Sans MS"/>
              </a:rPr>
              <a:t>     reconstruct collisions geometry</a:t>
            </a:r>
          </a:p>
          <a:p>
            <a:pPr>
              <a:buClr>
                <a:srgbClr val="0000FF"/>
              </a:buClr>
            </a:pPr>
            <a:r>
              <a:rPr lang="en-US" sz="1200" dirty="0">
                <a:latin typeface="Comic Sans MS"/>
                <a:cs typeface="Comic Sans MS"/>
              </a:rPr>
              <a:t>       </a:t>
            </a:r>
            <a:r>
              <a:rPr lang="en-US" sz="1600" dirty="0">
                <a:latin typeface="Comic Sans MS"/>
                <a:cs typeface="Comic Sans MS"/>
              </a:rPr>
              <a:t>peripheral to central  </a:t>
            </a:r>
            <a:r>
              <a:rPr lang="tr-TR" sz="1600" dirty="0">
                <a:latin typeface="Comic Sans MS"/>
                <a:cs typeface="Comic Sans MS"/>
                <a:hlinkClick r:id="rId3"/>
              </a:rPr>
              <a:t>arXiv:1407.8055 </a:t>
            </a:r>
            <a:endParaRPr lang="tr-TR" sz="1600" dirty="0">
              <a:latin typeface="Comic Sans MS"/>
              <a:cs typeface="Comic Sans MS"/>
            </a:endParaRPr>
          </a:p>
          <a:p>
            <a:pPr marL="742950" lvl="1" indent="-285750">
              <a:buClr>
                <a:srgbClr val="0000FF"/>
              </a:buClr>
              <a:buFont typeface="Wingdings" charset="0"/>
              <a:buChar char="à"/>
            </a:pPr>
            <a:r>
              <a:rPr lang="en-US" sz="1600" dirty="0">
                <a:latin typeface="Comic Sans MS"/>
                <a:cs typeface="Comic Sans MS"/>
                <a:sym typeface="Wingdings"/>
              </a:rPr>
              <a:t>precision neutron energy</a:t>
            </a:r>
          </a:p>
          <a:p>
            <a:pPr marL="742950" lvl="1" indent="-285750">
              <a:buClr>
                <a:srgbClr val="0000FF"/>
              </a:buClr>
              <a:buFont typeface="Wingdings" charset="0"/>
              <a:buChar char="à"/>
            </a:pPr>
            <a:r>
              <a:rPr lang="tr-TR" sz="1600" dirty="0" err="1">
                <a:latin typeface="Comic Sans MS"/>
                <a:cs typeface="Comic Sans MS"/>
                <a:sym typeface="Wingdings"/>
              </a:rPr>
              <a:t>transv</a:t>
            </a:r>
            <a:r>
              <a:rPr lang="tr-TR" sz="1600" dirty="0">
                <a:latin typeface="Comic Sans MS"/>
                <a:cs typeface="Comic Sans MS"/>
                <a:sym typeface="Wingdings"/>
              </a:rPr>
              <a:t>. size of ZDC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AA5030E-DCC2-C54D-95F0-84C4E3F6B52D}"/>
              </a:ext>
            </a:extLst>
          </p:cNvPr>
          <p:cNvGrpSpPr>
            <a:grpSpLocks noChangeAspect="1"/>
          </p:cNvGrpSpPr>
          <p:nvPr/>
        </p:nvGrpSpPr>
        <p:grpSpPr>
          <a:xfrm>
            <a:off x="4653320" y="1139208"/>
            <a:ext cx="4434642" cy="2174906"/>
            <a:chOff x="3780495" y="1906968"/>
            <a:chExt cx="5217226" cy="255871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316574D-1552-874D-9EA6-CF775B1AAB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0495" y="1906968"/>
              <a:ext cx="5217226" cy="255871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8BC4725-CDBE-524C-B628-F7D131AFDCD9}"/>
                </a:ext>
              </a:extLst>
            </p:cNvPr>
            <p:cNvSpPr txBox="1"/>
            <p:nvPr/>
          </p:nvSpPr>
          <p:spPr>
            <a:xfrm>
              <a:off x="8000997" y="2075692"/>
              <a:ext cx="4735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omic Sans MS"/>
                  <a:cs typeface="Comic Sans MS"/>
                </a:rPr>
                <a:t>Au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B2393AF-3DD0-1946-B498-7E56BF03D909}"/>
              </a:ext>
            </a:extLst>
          </p:cNvPr>
          <p:cNvSpPr txBox="1"/>
          <p:nvPr/>
        </p:nvSpPr>
        <p:spPr>
          <a:xfrm>
            <a:off x="512655" y="470314"/>
            <a:ext cx="81531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Comic Sans MS" panose="030F0902030302020204" pitchFamily="66" charset="0"/>
              </a:rPr>
              <a:t>Very forward scattered particles critical to detect for elastic/diffractive physics </a:t>
            </a:r>
          </a:p>
          <a:p>
            <a:pPr algn="ctr"/>
            <a:r>
              <a:rPr lang="en-US" sz="1600" dirty="0">
                <a:latin typeface="Comic Sans MS" panose="030F0902030302020204" pitchFamily="66" charset="0"/>
              </a:rPr>
              <a:t>Not detectable in main detector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913CA0-6CB5-E04B-ADA3-C47503E5D268}"/>
              </a:ext>
            </a:extLst>
          </p:cNvPr>
          <p:cNvSpPr txBox="1"/>
          <p:nvPr/>
        </p:nvSpPr>
        <p:spPr>
          <a:xfrm>
            <a:off x="1527029" y="883950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0432FF"/>
                </a:solidFill>
                <a:latin typeface="Comic Sans MS" panose="030F0902030302020204" pitchFamily="66" charset="0"/>
              </a:rPr>
              <a:t>Proton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B2C71D-F26D-D244-A9A3-BF8E7DA88C53}"/>
              </a:ext>
            </a:extLst>
          </p:cNvPr>
          <p:cNvSpPr txBox="1"/>
          <p:nvPr/>
        </p:nvSpPr>
        <p:spPr>
          <a:xfrm>
            <a:off x="5786382" y="913813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0432FF"/>
                </a:solidFill>
                <a:latin typeface="Comic Sans MS" panose="030F0902030302020204" pitchFamily="66" charset="0"/>
              </a:rPr>
              <a:t>Breakup Neutrons </a:t>
            </a:r>
          </a:p>
        </p:txBody>
      </p:sp>
    </p:spTree>
    <p:extLst>
      <p:ext uri="{BB962C8B-B14F-4D97-AF65-F5344CB8AC3E}">
        <p14:creationId xmlns:p14="http://schemas.microsoft.com/office/powerpoint/2010/main" val="103849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14:prism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BE9637-7856-B94D-8A4E-99211BB0F6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71923" y="6491015"/>
            <a:ext cx="2057400" cy="365125"/>
          </a:xfrm>
        </p:spPr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69C2EE-A6C1-A84E-90F5-AC3839208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pre-DIS EIC Workshop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2F2C08-266B-6F46-8304-5E4C62168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B138A4E-5CA7-F24F-BFEE-00A21B2D7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 for Lepton Beam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94CFBA-44C9-FD49-8B91-D28891E69FFE}"/>
              </a:ext>
            </a:extLst>
          </p:cNvPr>
          <p:cNvCxnSpPr>
            <a:stCxn id="5" idx="2"/>
            <a:endCxn id="3" idx="0"/>
          </p:cNvCxnSpPr>
          <p:nvPr/>
        </p:nvCxnSpPr>
        <p:spPr>
          <a:xfrm>
            <a:off x="4572000" y="586952"/>
            <a:ext cx="0" cy="5897463"/>
          </a:xfrm>
          <a:prstGeom prst="line">
            <a:avLst/>
          </a:prstGeom>
          <a:ln w="19050">
            <a:solidFill>
              <a:srgbClr val="0432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331A700-72CF-4542-99CB-A961C41C37CB}"/>
              </a:ext>
            </a:extLst>
          </p:cNvPr>
          <p:cNvCxnSpPr/>
          <p:nvPr/>
        </p:nvCxnSpPr>
        <p:spPr>
          <a:xfrm>
            <a:off x="0" y="952500"/>
            <a:ext cx="9129323" cy="0"/>
          </a:xfrm>
          <a:prstGeom prst="line">
            <a:avLst/>
          </a:prstGeom>
          <a:ln w="19050">
            <a:solidFill>
              <a:srgbClr val="0432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C82BC03-FFD2-7941-8FAC-80A166116FBA}"/>
              </a:ext>
            </a:extLst>
          </p:cNvPr>
          <p:cNvSpPr txBox="1"/>
          <p:nvPr/>
        </p:nvSpPr>
        <p:spPr>
          <a:xfrm>
            <a:off x="1219202" y="589722"/>
            <a:ext cx="1994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0432FF"/>
                </a:solidFill>
                <a:latin typeface="Comic Sans MS" panose="030F0902030302020204" pitchFamily="66" charset="0"/>
              </a:rPr>
              <a:t>Low Q</a:t>
            </a:r>
            <a:r>
              <a:rPr lang="en-US" b="1" baseline="30000" dirty="0">
                <a:solidFill>
                  <a:srgbClr val="0432FF"/>
                </a:solidFill>
                <a:latin typeface="Comic Sans MS" panose="030F0902030302020204" pitchFamily="66" charset="0"/>
              </a:rPr>
              <a:t>2</a:t>
            </a:r>
            <a:r>
              <a:rPr lang="en-US" b="1" dirty="0">
                <a:solidFill>
                  <a:srgbClr val="0432FF"/>
                </a:solidFill>
                <a:latin typeface="Comic Sans MS" panose="030F0902030302020204" pitchFamily="66" charset="0"/>
              </a:rPr>
              <a:t> - Tagger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442C7D-1F81-8C48-A94B-8414C33A413B}"/>
              </a:ext>
            </a:extLst>
          </p:cNvPr>
          <p:cNvSpPr txBox="1"/>
          <p:nvPr/>
        </p:nvSpPr>
        <p:spPr>
          <a:xfrm>
            <a:off x="5691811" y="582304"/>
            <a:ext cx="2380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0432FF"/>
                </a:solidFill>
                <a:latin typeface="Comic Sans MS" panose="030F0902030302020204" pitchFamily="66" charset="0"/>
              </a:rPr>
              <a:t>Luminosity Detector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DBC672-C0CE-3C4C-98C5-098971DA1F9F}"/>
              </a:ext>
            </a:extLst>
          </p:cNvPr>
          <p:cNvSpPr txBox="1"/>
          <p:nvPr/>
        </p:nvSpPr>
        <p:spPr>
          <a:xfrm>
            <a:off x="0" y="982307"/>
            <a:ext cx="4499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omic Sans MS"/>
                <a:cs typeface="Comic Sans MS"/>
                <a:sym typeface="Wingdings"/>
              </a:rPr>
              <a:t>There is very interesting physics requiring </a:t>
            </a:r>
          </a:p>
          <a:p>
            <a:r>
              <a:rPr lang="en-US" sz="1400" dirty="0">
                <a:latin typeface="Comic Sans MS"/>
                <a:cs typeface="Comic Sans MS"/>
                <a:sym typeface="Wingdings"/>
              </a:rPr>
              <a:t>Q</a:t>
            </a:r>
            <a:r>
              <a:rPr lang="en-US" sz="1400" baseline="30000" dirty="0">
                <a:latin typeface="Comic Sans MS"/>
                <a:cs typeface="Comic Sans MS"/>
                <a:sym typeface="Wingdings"/>
              </a:rPr>
              <a:t>2</a:t>
            </a:r>
            <a:r>
              <a:rPr lang="en-US" sz="1400" dirty="0">
                <a:latin typeface="Comic Sans MS"/>
                <a:cs typeface="Comic Sans MS"/>
                <a:sym typeface="Wingdings"/>
              </a:rPr>
              <a:t> &lt; 1 GeV  low Q</a:t>
            </a:r>
            <a:r>
              <a:rPr lang="en-US" sz="1400" baseline="30000" dirty="0">
                <a:latin typeface="Comic Sans MS"/>
                <a:cs typeface="Comic Sans MS"/>
                <a:sym typeface="Wingdings"/>
              </a:rPr>
              <a:t>2</a:t>
            </a:r>
            <a:r>
              <a:rPr lang="en-US" sz="1400" dirty="0">
                <a:latin typeface="Comic Sans MS"/>
                <a:cs typeface="Comic Sans MS"/>
                <a:sym typeface="Wingdings"/>
              </a:rPr>
              <a:t> tagger</a:t>
            </a:r>
            <a:endParaRPr lang="en-US" sz="1400" dirty="0">
              <a:latin typeface="Comic Sans MS" panose="030F0902030302020204" pitchFamily="66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FFB21DC-1D78-5949-91D4-0B7D700D5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5318"/>
            <a:ext cx="2160270" cy="150876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D89259F-3545-B940-B148-BBD6571D3882}"/>
              </a:ext>
            </a:extLst>
          </p:cNvPr>
          <p:cNvCxnSpPr/>
          <p:nvPr/>
        </p:nvCxnSpPr>
        <p:spPr>
          <a:xfrm>
            <a:off x="205409" y="2040835"/>
            <a:ext cx="16896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3B39323-E4AA-1B43-B07C-ADB843E0B76F}"/>
              </a:ext>
            </a:extLst>
          </p:cNvPr>
          <p:cNvCxnSpPr>
            <a:cxnSpLocks/>
          </p:cNvCxnSpPr>
          <p:nvPr/>
        </p:nvCxnSpPr>
        <p:spPr>
          <a:xfrm flipV="1">
            <a:off x="1265584" y="2040835"/>
            <a:ext cx="0" cy="6692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B082BBA-F7D3-C440-9B69-39EAB2849461}"/>
              </a:ext>
            </a:extLst>
          </p:cNvPr>
          <p:cNvSpPr txBox="1"/>
          <p:nvPr/>
        </p:nvSpPr>
        <p:spPr>
          <a:xfrm>
            <a:off x="461487" y="2287457"/>
            <a:ext cx="731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Comic Sans MS" panose="030F0902030302020204" pitchFamily="66" charset="0"/>
              </a:rPr>
              <a:t>Low Q2</a:t>
            </a:r>
          </a:p>
          <a:p>
            <a:pPr algn="ctr"/>
            <a:r>
              <a:rPr lang="en-US" sz="1200" dirty="0">
                <a:latin typeface="Comic Sans MS" panose="030F0902030302020204" pitchFamily="66" charset="0"/>
              </a:rPr>
              <a:t>tagger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A75FF73-F407-D84B-B25A-E5EBBB2F3B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77" r="1574" b="2745"/>
          <a:stretch/>
        </p:blipFill>
        <p:spPr>
          <a:xfrm>
            <a:off x="2166897" y="1463555"/>
            <a:ext cx="2195608" cy="134151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9D1C2E4-EF54-ED45-A6B6-3D528C6E9805}"/>
              </a:ext>
            </a:extLst>
          </p:cNvPr>
          <p:cNvSpPr txBox="1"/>
          <p:nvPr/>
        </p:nvSpPr>
        <p:spPr>
          <a:xfrm>
            <a:off x="-2615" y="3164089"/>
            <a:ext cx="450172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rgbClr val="0432FF"/>
                </a:solidFill>
                <a:latin typeface="Comic Sans MS" panose="030F0902030302020204" pitchFamily="66" charset="0"/>
              </a:rPr>
              <a:t>Need to integrate: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400" dirty="0">
                <a:latin typeface="Comic Sans MS" panose="030F0902030302020204" pitchFamily="66" charset="0"/>
              </a:rPr>
              <a:t>Outgoing electron beam direction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400" dirty="0">
                <a:latin typeface="Comic Sans MS" panose="030F0902030302020204" pitchFamily="66" charset="0"/>
              </a:rPr>
              <a:t>Electromagnetic Calorimeter with Si-tracking planes</a:t>
            </a:r>
          </a:p>
          <a:p>
            <a:pPr algn="l">
              <a:buClr>
                <a:srgbClr val="0432FF"/>
              </a:buClr>
            </a:pPr>
            <a:r>
              <a:rPr lang="en-US" sz="1400" dirty="0">
                <a:latin typeface="Comic Sans MS" panose="030F0902030302020204" pitchFamily="66" charset="0"/>
                <a:sym typeface="Wingdings" pitchFamily="2" charset="2"/>
              </a:rPr>
              <a:t>       critical to minimize synchrotron radiation</a:t>
            </a:r>
            <a:endParaRPr lang="en-US" sz="1400" dirty="0">
              <a:latin typeface="Comic Sans MS" panose="030F0902030302020204" pitchFamily="66" charset="0"/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7C198D48-98BD-6E41-A3AC-4D16DDEE8710}"/>
              </a:ext>
            </a:extLst>
          </p:cNvPr>
          <p:cNvSpPr txBox="1">
            <a:spLocks/>
          </p:cNvSpPr>
          <p:nvPr/>
        </p:nvSpPr>
        <p:spPr>
          <a:xfrm>
            <a:off x="4572000" y="982307"/>
            <a:ext cx="4499113" cy="32053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>
                <a:solidFill>
                  <a:srgbClr val="0000FF"/>
                </a:solidFill>
                <a:latin typeface="Comic Sans MS" panose="030F0902030302020204" pitchFamily="66" charset="0"/>
                <a:cs typeface="Comic Sans MS"/>
              </a:rPr>
              <a:t>Concept: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>
                <a:latin typeface="Comic Sans MS" panose="030F0902030302020204" pitchFamily="66" charset="0"/>
                <a:cs typeface="Comic Sans MS"/>
              </a:rPr>
              <a:t>Use Bremsstrahlung </a:t>
            </a:r>
            <a:r>
              <a:rPr lang="en-US" sz="1200" dirty="0">
                <a:solidFill>
                  <a:srgbClr val="FF00FF"/>
                </a:solidFill>
                <a:latin typeface="Comic Sans MS" panose="030F0902030302020204" pitchFamily="66" charset="0"/>
                <a:cs typeface="Comic Sans MS"/>
              </a:rPr>
              <a:t>ep </a:t>
            </a:r>
            <a:r>
              <a:rPr lang="en-US" sz="1200" dirty="0">
                <a:solidFill>
                  <a:srgbClr val="FF00FF"/>
                </a:solidFill>
                <a:latin typeface="Comic Sans MS" panose="030F0902030302020204" pitchFamily="66" charset="0"/>
                <a:cs typeface="Comic Sans MS"/>
                <a:sym typeface="Wingdings"/>
              </a:rPr>
              <a:t> </a:t>
            </a:r>
            <a:r>
              <a:rPr lang="en-US" sz="1200" dirty="0" err="1">
                <a:solidFill>
                  <a:srgbClr val="FF00FF"/>
                </a:solidFill>
                <a:latin typeface="Comic Sans MS" panose="030F0902030302020204" pitchFamily="66" charset="0"/>
                <a:cs typeface="Comic Sans MS"/>
                <a:sym typeface="Wingdings"/>
              </a:rPr>
              <a:t>ep</a:t>
            </a:r>
            <a:r>
              <a:rPr lang="en-US" sz="1200" dirty="0" err="1">
                <a:solidFill>
                  <a:srgbClr val="FF00FF"/>
                </a:solidFill>
                <a:latin typeface="Symbol" pitchFamily="2" charset="2"/>
                <a:cs typeface="Symbol" charset="2"/>
                <a:sym typeface="Wingdings"/>
              </a:rPr>
              <a:t>g</a:t>
            </a:r>
            <a:r>
              <a:rPr lang="en-US" sz="1200" dirty="0">
                <a:latin typeface="Comic Sans MS" panose="030F0902030302020204" pitchFamily="66" charset="0"/>
                <a:cs typeface="Comic Sans MS"/>
                <a:sym typeface="Wingdings"/>
              </a:rPr>
              <a:t> as reference cross section</a:t>
            </a:r>
          </a:p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en-US" sz="1100" dirty="0">
                <a:latin typeface="Comic Sans MS" panose="030F0902030302020204" pitchFamily="66" charset="0"/>
                <a:cs typeface="Comic Sans MS"/>
              </a:rPr>
              <a:t>different methods: </a:t>
            </a:r>
          </a:p>
          <a:p>
            <a:pPr marL="0" lvl="1">
              <a:lnSpc>
                <a:spcPct val="100000"/>
              </a:lnSpc>
              <a:spcBef>
                <a:spcPts val="0"/>
              </a:spcBef>
            </a:pPr>
            <a:r>
              <a:rPr lang="en-US" sz="1100" dirty="0">
                <a:latin typeface="Comic Sans MS" panose="030F0902030302020204" pitchFamily="66" charset="0"/>
                <a:cs typeface="Comic Sans MS"/>
              </a:rPr>
              <a:t>Bethe </a:t>
            </a:r>
            <a:r>
              <a:rPr lang="en-US" sz="1100" dirty="0" err="1">
                <a:latin typeface="Comic Sans MS" panose="030F0902030302020204" pitchFamily="66" charset="0"/>
                <a:cs typeface="Comic Sans MS"/>
              </a:rPr>
              <a:t>Heitler</a:t>
            </a:r>
            <a:r>
              <a:rPr lang="en-US" sz="1100" dirty="0">
                <a:latin typeface="Comic Sans MS" panose="030F0902030302020204" pitchFamily="66" charset="0"/>
                <a:cs typeface="Comic Sans MS"/>
              </a:rPr>
              <a:t>, QED Compton, Pair Production</a:t>
            </a:r>
          </a:p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en-US" sz="1100" dirty="0">
                <a:latin typeface="Comic Sans MS" panose="030F0902030302020204" pitchFamily="66" charset="0"/>
                <a:cs typeface="Comic Sans MS"/>
              </a:rPr>
              <a:t>Hera: reached 1-2% systematic uncertainty</a:t>
            </a:r>
          </a:p>
          <a:p>
            <a:pPr marL="0">
              <a:lnSpc>
                <a:spcPct val="100000"/>
              </a:lnSpc>
              <a:spcBef>
                <a:spcPts val="0"/>
              </a:spcBef>
            </a:pPr>
            <a:endParaRPr lang="en-US" sz="800" dirty="0">
              <a:latin typeface="Comic Sans MS" panose="030F0902030302020204" pitchFamily="66" charset="0"/>
              <a:cs typeface="Comic Sans MS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>
                <a:solidFill>
                  <a:srgbClr val="0000FF"/>
                </a:solidFill>
                <a:latin typeface="Comic Sans MS" panose="030F0902030302020204" pitchFamily="66" charset="0"/>
              </a:rPr>
              <a:t>Goals for Luminosity Measurement:</a:t>
            </a:r>
          </a:p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en-US" sz="1200" dirty="0">
                <a:latin typeface="Comic Sans MS" panose="030F0902030302020204" pitchFamily="66" charset="0"/>
              </a:rPr>
              <a:t>Integrated luminosity with precision </a:t>
            </a:r>
            <a:r>
              <a:rPr lang="en-US" sz="1200" dirty="0" err="1">
                <a:latin typeface="Comic Sans MS" panose="030F0902030302020204" pitchFamily="66" charset="0"/>
              </a:rPr>
              <a:t>δL</a:t>
            </a:r>
            <a:r>
              <a:rPr lang="en-US" sz="1200" dirty="0">
                <a:latin typeface="Comic Sans MS" panose="030F0902030302020204" pitchFamily="66" charset="0"/>
              </a:rPr>
              <a:t>/L&lt; 1%</a:t>
            </a:r>
          </a:p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en-US" sz="1200" dirty="0">
                <a:latin typeface="Comic Sans MS" panose="030F0902030302020204" pitchFamily="66" charset="0"/>
              </a:rPr>
              <a:t>Measurement of relative luminosity: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>
                <a:solidFill>
                  <a:srgbClr val="0000FF"/>
                </a:solidFill>
                <a:latin typeface="Comic Sans MS" panose="030F0902030302020204" pitchFamily="66" charset="0"/>
              </a:rPr>
              <a:t>     physics-asymmetry/10 </a:t>
            </a:r>
            <a:r>
              <a:rPr lang="en-US" sz="1200" dirty="0">
                <a:solidFill>
                  <a:srgbClr val="0000FF"/>
                </a:solidFill>
                <a:latin typeface="Comic Sans MS" panose="030F0902030302020204" pitchFamily="66" charset="0"/>
                <a:sym typeface="Wingdings"/>
              </a:rPr>
              <a:t> ~10</a:t>
            </a:r>
            <a:r>
              <a:rPr lang="en-US" sz="1200" baseline="30000" dirty="0">
                <a:solidFill>
                  <a:srgbClr val="0000FF"/>
                </a:solidFill>
                <a:latin typeface="Comic Sans MS" panose="030F0902030302020204" pitchFamily="66" charset="0"/>
                <a:sym typeface="Wingdings"/>
              </a:rPr>
              <a:t>-4 </a:t>
            </a:r>
            <a:r>
              <a:rPr lang="en-US" sz="1200" dirty="0">
                <a:solidFill>
                  <a:srgbClr val="0000FF"/>
                </a:solidFill>
                <a:latin typeface="Comic Sans MS" panose="030F0902030302020204" pitchFamily="66" charset="0"/>
                <a:sym typeface="Wingdings"/>
              </a:rPr>
              <a:t>– 10</a:t>
            </a:r>
            <a:r>
              <a:rPr lang="en-US" sz="1200" baseline="30000" dirty="0">
                <a:solidFill>
                  <a:srgbClr val="0000FF"/>
                </a:solidFill>
                <a:latin typeface="Comic Sans MS" panose="030F0902030302020204" pitchFamily="66" charset="0"/>
                <a:sym typeface="Wingdings"/>
              </a:rPr>
              <a:t>-5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800" baseline="30000" dirty="0">
              <a:solidFill>
                <a:srgbClr val="0000FF"/>
              </a:solidFill>
              <a:latin typeface="Comic Sans MS" panose="030F0902030302020204" pitchFamily="66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>
                <a:solidFill>
                  <a:srgbClr val="0000FF"/>
                </a:solidFill>
                <a:latin typeface="Comic Sans MS" panose="030F0902030302020204" pitchFamily="66" charset="0"/>
                <a:cs typeface="Comic Sans MS"/>
              </a:rPr>
              <a:t>EIC challenges:</a:t>
            </a:r>
          </a:p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en-US" sz="1100" dirty="0">
                <a:solidFill>
                  <a:srgbClr val="000000"/>
                </a:solidFill>
                <a:latin typeface="Comic Sans MS" panose="030F0902030302020204" pitchFamily="66" charset="0"/>
                <a:cs typeface="Comic Sans MS"/>
                <a:sym typeface="Wingdings"/>
              </a:rPr>
              <a:t>with 10</a:t>
            </a:r>
            <a:r>
              <a:rPr lang="en-US" sz="1100" baseline="30000" dirty="0">
                <a:solidFill>
                  <a:srgbClr val="000000"/>
                </a:solidFill>
                <a:latin typeface="Comic Sans MS" panose="030F0902030302020204" pitchFamily="66" charset="0"/>
                <a:cs typeface="Comic Sans MS"/>
                <a:sym typeface="Wingdings"/>
              </a:rPr>
              <a:t>33 </a:t>
            </a:r>
            <a:r>
              <a:rPr lang="en-US" sz="1100" dirty="0">
                <a:solidFill>
                  <a:srgbClr val="000000"/>
                </a:solidFill>
                <a:latin typeface="Comic Sans MS" panose="030F0902030302020204" pitchFamily="66" charset="0"/>
                <a:cs typeface="Comic Sans MS"/>
                <a:sym typeface="Wingdings"/>
              </a:rPr>
              <a:t>cm</a:t>
            </a:r>
            <a:r>
              <a:rPr lang="en-US" sz="1100" baseline="30000" dirty="0">
                <a:solidFill>
                  <a:srgbClr val="000000"/>
                </a:solidFill>
                <a:latin typeface="Comic Sans MS" panose="030F0902030302020204" pitchFamily="66" charset="0"/>
                <a:cs typeface="Comic Sans MS"/>
                <a:sym typeface="Wingdings"/>
              </a:rPr>
              <a:t>-2</a:t>
            </a:r>
            <a:r>
              <a:rPr lang="en-US" sz="1100" dirty="0">
                <a:solidFill>
                  <a:srgbClr val="000000"/>
                </a:solidFill>
                <a:latin typeface="Comic Sans MS" panose="030F0902030302020204" pitchFamily="66" charset="0"/>
                <a:cs typeface="Comic Sans MS"/>
                <a:sym typeface="Wingdings"/>
              </a:rPr>
              <a:t>s</a:t>
            </a:r>
            <a:r>
              <a:rPr lang="en-US" sz="1100" baseline="30000" dirty="0">
                <a:solidFill>
                  <a:srgbClr val="000000"/>
                </a:solidFill>
                <a:latin typeface="Comic Sans MS" panose="030F0902030302020204" pitchFamily="66" charset="0"/>
                <a:cs typeface="Comic Sans MS"/>
                <a:sym typeface="Wingdings"/>
              </a:rPr>
              <a:t>-1 </a:t>
            </a:r>
            <a:r>
              <a:rPr lang="en-US" sz="1100" dirty="0">
                <a:solidFill>
                  <a:srgbClr val="000000"/>
                </a:solidFill>
                <a:latin typeface="Comic Sans MS" panose="030F0902030302020204" pitchFamily="66" charset="0"/>
                <a:cs typeface="Comic Sans MS"/>
                <a:sym typeface="Wingdings"/>
              </a:rPr>
              <a:t>one gets on average 23 </a:t>
            </a:r>
            <a:r>
              <a:rPr lang="en-US" sz="1100" dirty="0" err="1">
                <a:solidFill>
                  <a:srgbClr val="000000"/>
                </a:solidFill>
                <a:latin typeface="Comic Sans MS" panose="030F0902030302020204" pitchFamily="66" charset="0"/>
                <a:cs typeface="Comic Sans MS"/>
                <a:sym typeface="Wingdings"/>
              </a:rPr>
              <a:t>bremsstrahlungs</a:t>
            </a:r>
            <a:r>
              <a:rPr lang="en-US" sz="1100" dirty="0">
                <a:solidFill>
                  <a:srgbClr val="000000"/>
                </a:solidFill>
                <a:latin typeface="Comic Sans MS" panose="030F0902030302020204" pitchFamily="66" charset="0"/>
                <a:cs typeface="Comic Sans MS"/>
                <a:sym typeface="Wingdings"/>
              </a:rPr>
              <a:t> 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100" dirty="0">
                <a:solidFill>
                  <a:srgbClr val="000000"/>
                </a:solidFill>
                <a:latin typeface="Comic Sans MS" panose="030F0902030302020204" pitchFamily="66" charset="0"/>
                <a:cs typeface="Comic Sans MS"/>
                <a:sym typeface="Wingdings"/>
              </a:rPr>
              <a:t>      photons/bunch for proton beam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100" dirty="0">
                <a:solidFill>
                  <a:srgbClr val="000000"/>
                </a:solidFill>
                <a:latin typeface="Comic Sans MS" panose="030F0902030302020204" pitchFamily="66" charset="0"/>
                <a:cs typeface="Comic Sans MS"/>
                <a:sym typeface="Wingdings"/>
              </a:rPr>
              <a:t>      </a:t>
            </a:r>
            <a:r>
              <a:rPr lang="en-US" sz="1100" dirty="0">
                <a:solidFill>
                  <a:srgbClr val="0000FF"/>
                </a:solidFill>
                <a:latin typeface="Comic Sans MS" panose="030F0902030302020204" pitchFamily="66" charset="0"/>
                <a:cs typeface="Comic Sans MS"/>
                <a:sym typeface="Wingdings"/>
              </a:rPr>
              <a:t></a:t>
            </a:r>
            <a:r>
              <a:rPr lang="en-US" sz="1100" dirty="0">
                <a:solidFill>
                  <a:srgbClr val="000000"/>
                </a:solidFill>
                <a:latin typeface="Comic Sans MS" panose="030F0902030302020204" pitchFamily="66" charset="0"/>
                <a:cs typeface="Comic Sans MS"/>
                <a:sym typeface="Wingdings"/>
              </a:rPr>
              <a:t> A-beam Z</a:t>
            </a:r>
            <a:r>
              <a:rPr lang="en-US" sz="1100" baseline="30000" dirty="0">
                <a:solidFill>
                  <a:srgbClr val="000000"/>
                </a:solidFill>
                <a:latin typeface="Comic Sans MS" panose="030F0902030302020204" pitchFamily="66" charset="0"/>
                <a:cs typeface="Comic Sans MS"/>
                <a:sym typeface="Wingdings"/>
              </a:rPr>
              <a:t>2</a:t>
            </a:r>
            <a:r>
              <a:rPr lang="en-US" sz="1100" dirty="0">
                <a:solidFill>
                  <a:srgbClr val="000000"/>
                </a:solidFill>
                <a:latin typeface="Comic Sans MS" panose="030F0902030302020204" pitchFamily="66" charset="0"/>
                <a:cs typeface="Comic Sans MS"/>
                <a:sym typeface="Wingdings"/>
              </a:rPr>
              <a:t>-dependence</a:t>
            </a:r>
          </a:p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en-US" sz="1100" dirty="0">
                <a:solidFill>
                  <a:srgbClr val="000000"/>
                </a:solidFill>
                <a:latin typeface="Comic Sans MS" panose="030F0902030302020204" pitchFamily="66" charset="0"/>
                <a:cs typeface="Comic Sans MS"/>
                <a:sym typeface="Wingdings"/>
              </a:rPr>
              <a:t>Need more sophisticated solution</a:t>
            </a:r>
          </a:p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en-US" sz="1100" dirty="0">
                <a:solidFill>
                  <a:srgbClr val="000000"/>
                </a:solidFill>
                <a:latin typeface="Comic Sans MS" panose="030F0902030302020204" pitchFamily="66" charset="0"/>
                <a:cs typeface="Comic Sans MS"/>
                <a:sym typeface="Wingdings"/>
              </a:rPr>
              <a:t>BH photon cone &lt; 0.03 </a:t>
            </a:r>
            <a:r>
              <a:rPr lang="en-US" sz="1100" dirty="0" err="1">
                <a:solidFill>
                  <a:srgbClr val="000000"/>
                </a:solidFill>
                <a:latin typeface="Comic Sans MS" panose="030F0902030302020204" pitchFamily="66" charset="0"/>
                <a:cs typeface="Comic Sans MS"/>
                <a:sym typeface="Wingdings"/>
              </a:rPr>
              <a:t>mrad</a:t>
            </a:r>
            <a:endParaRPr lang="en-US" sz="1100" dirty="0">
              <a:solidFill>
                <a:srgbClr val="000000"/>
              </a:solidFill>
              <a:latin typeface="Comic Sans MS" panose="030F0902030302020204" pitchFamily="66" charset="0"/>
              <a:cs typeface="Comic Sans MS"/>
              <a:sym typeface="Wingdings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100" dirty="0">
                <a:solidFill>
                  <a:srgbClr val="000000"/>
                </a:solidFill>
                <a:latin typeface="Comic Sans MS" panose="030F0902030302020204" pitchFamily="66" charset="0"/>
                <a:cs typeface="Comic Sans MS"/>
                <a:sym typeface="Wingdings" pitchFamily="2" charset="2"/>
              </a:rPr>
              <a:t>       acceptance completely dominated by lepton beam size</a:t>
            </a:r>
            <a:endParaRPr lang="en-US" sz="1600" dirty="0">
              <a:solidFill>
                <a:srgbClr val="0000FF"/>
              </a:solidFill>
              <a:latin typeface="Comic Sans MS" panose="030F0902030302020204" pitchFamily="66" charset="0"/>
              <a:cs typeface="Comic Sans MS"/>
            </a:endParaRPr>
          </a:p>
        </p:txBody>
      </p:sp>
      <p:pic>
        <p:nvPicPr>
          <p:cNvPr id="28" name="Picture 27" descr="bubu.png">
            <a:extLst>
              <a:ext uri="{FF2B5EF4-FFF2-40B4-BE49-F238E27FC236}">
                <a16:creationId xmlns:a16="http://schemas.microsoft.com/office/drawing/2014/main" id="{BABF2A65-144E-7B4C-A582-DF925E82C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888" y="3862159"/>
            <a:ext cx="3213982" cy="145304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D7945E9-D7D2-664C-BC02-D845BFEBC62F}"/>
              </a:ext>
            </a:extLst>
          </p:cNvPr>
          <p:cNvSpPr txBox="1"/>
          <p:nvPr/>
        </p:nvSpPr>
        <p:spPr>
          <a:xfrm>
            <a:off x="6964016" y="5212921"/>
            <a:ext cx="216673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00FF"/>
                </a:solidFill>
                <a:latin typeface="Comic Sans MS"/>
                <a:cs typeface="Comic Sans MS"/>
              </a:rPr>
              <a:t>zero degree photon calorimeter</a:t>
            </a:r>
          </a:p>
          <a:p>
            <a:r>
              <a:rPr lang="en-US" sz="900" dirty="0">
                <a:latin typeface="Comic Sans MS"/>
                <a:cs typeface="Comic Sans MS"/>
              </a:rPr>
              <a:t>high rate </a:t>
            </a:r>
          </a:p>
          <a:p>
            <a:pPr marL="171450" indent="-171450">
              <a:buClr>
                <a:srgbClr val="0000FF"/>
              </a:buClr>
              <a:buFont typeface="Wingdings" charset="2"/>
              <a:buChar char="Ø"/>
            </a:pPr>
            <a:r>
              <a:rPr lang="en-US" sz="900" dirty="0">
                <a:latin typeface="Comic Sans MS"/>
                <a:cs typeface="Comic Sans MS"/>
                <a:sym typeface="Wingdings"/>
              </a:rPr>
              <a:t>Fast feedback for machine tuning</a:t>
            </a:r>
          </a:p>
          <a:p>
            <a:pPr marL="171450" indent="-171450">
              <a:buClr>
                <a:srgbClr val="0000FF"/>
              </a:buClr>
              <a:buFont typeface="Wingdings" charset="2"/>
              <a:buChar char="Ø"/>
            </a:pPr>
            <a:r>
              <a:rPr lang="en-US" sz="900" dirty="0">
                <a:latin typeface="Comic Sans MS"/>
                <a:cs typeface="Comic Sans MS"/>
                <a:sym typeface="Wingdings"/>
              </a:rPr>
              <a:t>measured energy proportional to # photons</a:t>
            </a:r>
          </a:p>
          <a:p>
            <a:pPr marL="171450" indent="-171450">
              <a:buClr>
                <a:srgbClr val="0000FF"/>
              </a:buClr>
              <a:buFont typeface="Wingdings" charset="2"/>
              <a:buChar char="Ø"/>
            </a:pPr>
            <a:r>
              <a:rPr lang="en-US" sz="900" dirty="0">
                <a:latin typeface="Comic Sans MS"/>
                <a:cs typeface="Comic Sans MS"/>
                <a:sym typeface="Wingdings"/>
              </a:rPr>
              <a:t>subject to synchrotron radiation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5C0B35E-C72C-E543-A62D-3065D31E4317}"/>
              </a:ext>
            </a:extLst>
          </p:cNvPr>
          <p:cNvSpPr txBox="1"/>
          <p:nvPr/>
        </p:nvSpPr>
        <p:spPr>
          <a:xfrm>
            <a:off x="4618384" y="5218930"/>
            <a:ext cx="247815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Comic Sans MS"/>
                <a:cs typeface="Comic Sans MS"/>
                <a:sym typeface="Wingdings"/>
              </a:rPr>
              <a:t>pair spectrometer</a:t>
            </a:r>
          </a:p>
          <a:p>
            <a:pPr>
              <a:buClr>
                <a:srgbClr val="0000FF"/>
              </a:buClr>
            </a:pPr>
            <a:r>
              <a:rPr lang="en-US" sz="1000" dirty="0">
                <a:latin typeface="Comic Sans MS"/>
                <a:cs typeface="Comic Sans MS"/>
                <a:sym typeface="Wingdings"/>
              </a:rPr>
              <a:t>low rate</a:t>
            </a:r>
          </a:p>
          <a:p>
            <a:pPr marL="171450" lvl="0" indent="-171450">
              <a:buClr>
                <a:srgbClr val="0000FF"/>
              </a:buClr>
              <a:buFont typeface="Wingdings" charset="2"/>
              <a:buChar char="Ø"/>
            </a:pPr>
            <a:r>
              <a:rPr lang="en-US" sz="1000" dirty="0">
                <a:latin typeface="Comic Sans MS"/>
                <a:cs typeface="Comic Sans MS"/>
              </a:rPr>
              <a:t>High precision measurement for physics analysis </a:t>
            </a:r>
          </a:p>
          <a:p>
            <a:pPr marL="171450" lvl="0" indent="-171450">
              <a:buClr>
                <a:srgbClr val="0000FF"/>
              </a:buClr>
              <a:buFont typeface="Wingdings" charset="2"/>
              <a:buChar char="Ø"/>
            </a:pPr>
            <a:r>
              <a:rPr lang="en-US" sz="1000" dirty="0">
                <a:latin typeface="Comic Sans MS"/>
                <a:cs typeface="Comic Sans MS"/>
              </a:rPr>
              <a:t>The calorimeters are outside of the primary synchrotron radiation fan</a:t>
            </a:r>
          </a:p>
        </p:txBody>
      </p:sp>
    </p:spTree>
    <p:extLst>
      <p:ext uri="{BB962C8B-B14F-4D97-AF65-F5344CB8AC3E}">
        <p14:creationId xmlns:p14="http://schemas.microsoft.com/office/powerpoint/2010/main" val="361455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14:prism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7" grpId="0"/>
      <p:bldP spid="29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4B135E-251F-8A47-B397-CD90D1F98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AB0C3-D96A-344A-8C62-795AF02F5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pre-DIS EIC Workshop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084A1F-FB0F-5F4F-B463-2776B5E98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278278C-C285-C340-A4DD-7C8222ACF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 Requirements from Machine Point of View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2DAF23-6A3E-9F47-8CC5-28415C6DAA7E}"/>
              </a:ext>
            </a:extLst>
          </p:cNvPr>
          <p:cNvSpPr txBox="1"/>
          <p:nvPr/>
        </p:nvSpPr>
        <p:spPr>
          <a:xfrm>
            <a:off x="0" y="586952"/>
            <a:ext cx="9129323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solidFill>
                  <a:srgbClr val="0432FF"/>
                </a:solidFill>
                <a:latin typeface="Comic Sans MS" panose="030F0902030302020204" pitchFamily="66" charset="0"/>
              </a:rPr>
              <a:t>High luminosity: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400" dirty="0">
                <a:latin typeface="Comic Sans MS" panose="030F0902030302020204" pitchFamily="66" charset="0"/>
              </a:rPr>
              <a:t>Small beam spot and </a:t>
            </a:r>
            <a:r>
              <a:rPr lang="en-US" sz="1400" dirty="0">
                <a:latin typeface="Comic Sans MS" panose="030F0902030302020204" pitchFamily="66" charset="0"/>
                <a:sym typeface="Wingdings" pitchFamily="2" charset="2"/>
              </a:rPr>
              <a:t>small </a:t>
            </a:r>
            <a:r>
              <a:rPr lang="en-US" sz="1400" dirty="0">
                <a:latin typeface="Symbol" pitchFamily="2" charset="2"/>
                <a:sym typeface="Wingdings" pitchFamily="2" charset="2"/>
              </a:rPr>
              <a:t>b</a:t>
            </a:r>
            <a:r>
              <a:rPr lang="en-US" sz="1400" dirty="0">
                <a:latin typeface="Comic Sans MS" panose="030F0902030302020204" pitchFamily="66" charset="0"/>
                <a:sym typeface="Wingdings" pitchFamily="2" charset="2"/>
              </a:rPr>
              <a:t>-functions at IP</a:t>
            </a:r>
            <a:r>
              <a:rPr lang="en-US" sz="1400" dirty="0">
                <a:latin typeface="Comic Sans MS" panose="030F0902030302020204" pitchFamily="66" charset="0"/>
              </a:rPr>
              <a:t> </a:t>
            </a:r>
          </a:p>
          <a:p>
            <a:pPr lvl="1">
              <a:buClr>
                <a:srgbClr val="0432FF"/>
              </a:buClr>
            </a:pPr>
            <a:r>
              <a:rPr lang="en-US" sz="1400" b="1" dirty="0">
                <a:solidFill>
                  <a:srgbClr val="0432FF"/>
                </a:solidFill>
                <a:latin typeface="Comic Sans MS" panose="030F0902030302020204" pitchFamily="66" charset="0"/>
                <a:sym typeface="Wingdings" pitchFamily="2" charset="2"/>
              </a:rPr>
              <a:t></a:t>
            </a:r>
            <a:r>
              <a:rPr lang="en-US" sz="1400" dirty="0">
                <a:latin typeface="Comic Sans MS" panose="030F0902030302020204" pitchFamily="66" charset="0"/>
                <a:sym typeface="Wingdings" pitchFamily="2" charset="2"/>
              </a:rPr>
              <a:t> focusing elements as close as possible to IP</a:t>
            </a:r>
          </a:p>
          <a:p>
            <a:pPr lvl="1">
              <a:buClr>
                <a:srgbClr val="0432FF"/>
              </a:buClr>
            </a:pPr>
            <a:r>
              <a:rPr lang="en-US" sz="1400" b="1" dirty="0">
                <a:solidFill>
                  <a:srgbClr val="0432FF"/>
                </a:solidFill>
                <a:latin typeface="Comic Sans MS" panose="030F0902030302020204" pitchFamily="66" charset="0"/>
                <a:sym typeface="Wingdings" pitchFamily="2" charset="2"/>
              </a:rPr>
              <a:t></a:t>
            </a:r>
            <a:r>
              <a:rPr lang="en-US" sz="1400" dirty="0">
                <a:latin typeface="Comic Sans MS" panose="030F0902030302020204" pitchFamily="66" charset="0"/>
                <a:sym typeface="Wingdings" pitchFamily="2" charset="2"/>
              </a:rPr>
              <a:t> but give space for experimental equipment 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400" dirty="0">
                <a:latin typeface="Comic Sans MS" panose="030F0902030302020204" pitchFamily="66" charset="0"/>
                <a:sym typeface="Wingdings" pitchFamily="2" charset="2"/>
              </a:rPr>
              <a:t>Interleaved or </a:t>
            </a:r>
            <a:r>
              <a:rPr lang="en-US" sz="1400" dirty="0">
                <a:latin typeface="Comic Sans MS" panose="030F0902030302020204" pitchFamily="66" charset="0"/>
              </a:rPr>
              <a:t>dual-aperture magnets and single-aperture quadrupoles with minimized outer radii</a:t>
            </a:r>
          </a:p>
          <a:p>
            <a:pPr marL="1200150" lvl="2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400" dirty="0">
                <a:latin typeface="Comic Sans MS" panose="030F0902030302020204" pitchFamily="66" charset="0"/>
              </a:rPr>
              <a:t>Magnet apertures: 10 </a:t>
            </a:r>
            <a:r>
              <a:rPr lang="en-US" sz="1400" dirty="0">
                <a:latin typeface="Symbol" pitchFamily="2" charset="2"/>
              </a:rPr>
              <a:t>s</a:t>
            </a:r>
            <a:r>
              <a:rPr lang="en-US" sz="1400" dirty="0">
                <a:latin typeface="Comic Sans MS" panose="030F0902030302020204" pitchFamily="66" charset="0"/>
              </a:rPr>
              <a:t> for protons and 15 </a:t>
            </a:r>
            <a:r>
              <a:rPr lang="en-US" sz="1400" dirty="0">
                <a:latin typeface="Symbol" pitchFamily="2" charset="2"/>
              </a:rPr>
              <a:t>s </a:t>
            </a:r>
            <a:r>
              <a:rPr lang="en-US" sz="1400" dirty="0">
                <a:latin typeface="Comic Sans MS" panose="030F0902030302020204" pitchFamily="66" charset="0"/>
              </a:rPr>
              <a:t>for electrons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Ø"/>
            </a:pPr>
            <a:endParaRPr lang="en-US" sz="800" dirty="0"/>
          </a:p>
          <a:p>
            <a:pPr>
              <a:buClr>
                <a:srgbClr val="0432FF"/>
              </a:buClr>
            </a:pPr>
            <a:r>
              <a:rPr lang="en-US" sz="1600" b="1" dirty="0">
                <a:solidFill>
                  <a:srgbClr val="0432FF"/>
                </a:solidFill>
                <a:latin typeface="Comic Sans MS" panose="030F0902030302020204" pitchFamily="66" charset="0"/>
              </a:rPr>
              <a:t>Beam Separation: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400" dirty="0">
                <a:latin typeface="Comic Sans MS" panose="030F0902030302020204" pitchFamily="66" charset="0"/>
                <a:sym typeface="Wingdings" pitchFamily="2" charset="2"/>
              </a:rPr>
              <a:t>give space for experimental equipment</a:t>
            </a:r>
            <a:endParaRPr lang="en-US" sz="1400" b="1" dirty="0">
              <a:solidFill>
                <a:srgbClr val="0432FF"/>
              </a:solidFill>
              <a:latin typeface="Comic Sans MS" panose="030F0902030302020204" pitchFamily="66" charset="0"/>
            </a:endParaRP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400" dirty="0">
                <a:latin typeface="Comic Sans MS" panose="030F0902030302020204" pitchFamily="66" charset="0"/>
                <a:sym typeface="Wingdings" pitchFamily="2" charset="2"/>
              </a:rPr>
              <a:t>Crossing angle of 22 </a:t>
            </a:r>
            <a:r>
              <a:rPr lang="en-US" sz="1400" dirty="0" err="1">
                <a:latin typeface="Comic Sans MS" panose="030F0902030302020204" pitchFamily="66" charset="0"/>
                <a:sym typeface="Wingdings" pitchFamily="2" charset="2"/>
              </a:rPr>
              <a:t>mrad</a:t>
            </a:r>
            <a:endParaRPr lang="en-US" sz="1400" dirty="0">
              <a:latin typeface="Comic Sans MS" panose="030F0902030302020204" pitchFamily="66" charset="0"/>
              <a:sym typeface="Wingdings" pitchFamily="2" charset="2"/>
            </a:endParaRPr>
          </a:p>
          <a:p>
            <a:pPr marL="1200150" lvl="2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400" dirty="0">
                <a:latin typeface="Comic Sans MS" panose="030F0902030302020204" pitchFamily="66" charset="0"/>
                <a:sym typeface="Wingdings" pitchFamily="2" charset="2"/>
              </a:rPr>
              <a:t>Pro: no separator dipoles  reduced synchrotron radiation</a:t>
            </a:r>
          </a:p>
          <a:p>
            <a:pPr marL="1200150" lvl="2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400" dirty="0">
                <a:latin typeface="Comic Sans MS" panose="030F0902030302020204" pitchFamily="66" charset="0"/>
                <a:sym typeface="Wingdings" pitchFamily="2" charset="2"/>
              </a:rPr>
              <a:t>Con: need for crab cavities to compensate effects on luminosity and beam dynamics</a:t>
            </a:r>
          </a:p>
          <a:p>
            <a:pPr marL="1200150" lvl="2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400" dirty="0">
                <a:latin typeface="Comic Sans MS" panose="030F0902030302020204" pitchFamily="66" charset="0"/>
                <a:sym typeface="Wingdings" pitchFamily="2" charset="2"/>
              </a:rPr>
              <a:t>Multi-staged separation  separate beam from particles needed from physics</a:t>
            </a:r>
          </a:p>
          <a:p>
            <a:pPr lvl="2">
              <a:buClr>
                <a:srgbClr val="0432FF"/>
              </a:buClr>
            </a:pPr>
            <a:endParaRPr lang="en-US" sz="800" dirty="0">
              <a:latin typeface="Comic Sans MS" panose="030F0902030302020204" pitchFamily="66" charset="0"/>
              <a:sym typeface="Wingdings" pitchFamily="2" charset="2"/>
            </a:endParaRPr>
          </a:p>
          <a:p>
            <a:pPr>
              <a:buClr>
                <a:srgbClr val="0432FF"/>
              </a:buClr>
            </a:pPr>
            <a:r>
              <a:rPr lang="en-US" sz="1600" b="1" dirty="0">
                <a:solidFill>
                  <a:srgbClr val="0432FF"/>
                </a:solidFill>
                <a:latin typeface="Comic Sans MS" panose="030F0902030302020204" pitchFamily="66" charset="0"/>
                <a:sym typeface="Wingdings" pitchFamily="2" charset="2"/>
              </a:rPr>
              <a:t>General Considerations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400" dirty="0">
                <a:latin typeface="Symbol" pitchFamily="2" charset="2"/>
                <a:sym typeface="Wingdings" pitchFamily="2" charset="2"/>
              </a:rPr>
              <a:t>b</a:t>
            </a:r>
            <a:r>
              <a:rPr lang="en-US" sz="1400" dirty="0">
                <a:latin typeface="Comic Sans MS" panose="030F0902030302020204" pitchFamily="66" charset="0"/>
                <a:sym typeface="Wingdings" pitchFamily="2" charset="2"/>
              </a:rPr>
              <a:t>*</a:t>
            </a:r>
            <a:r>
              <a:rPr lang="en-US" sz="1400" baseline="-25000" dirty="0">
                <a:latin typeface="Comic Sans MS" panose="030F0902030302020204" pitchFamily="66" charset="0"/>
                <a:sym typeface="Wingdings" pitchFamily="2" charset="2"/>
              </a:rPr>
              <a:t>y</a:t>
            </a:r>
            <a:r>
              <a:rPr lang="en-US" sz="1400" dirty="0">
                <a:latin typeface="Comic Sans MS" panose="030F0902030302020204" pitchFamily="66" charset="0"/>
                <a:sym typeface="Wingdings" pitchFamily="2" charset="2"/>
              </a:rPr>
              <a:t> &lt; </a:t>
            </a:r>
            <a:r>
              <a:rPr lang="en-US" sz="1400" dirty="0">
                <a:latin typeface="Symbol" pitchFamily="2" charset="2"/>
                <a:sym typeface="Wingdings" pitchFamily="2" charset="2"/>
              </a:rPr>
              <a:t>b</a:t>
            </a:r>
            <a:r>
              <a:rPr lang="en-US" sz="1400" dirty="0">
                <a:latin typeface="Comic Sans MS" panose="030F0902030302020204" pitchFamily="66" charset="0"/>
                <a:sym typeface="Wingdings" pitchFamily="2" charset="2"/>
              </a:rPr>
              <a:t>*</a:t>
            </a:r>
            <a:r>
              <a:rPr lang="en-US" sz="1400" baseline="-25000" dirty="0">
                <a:latin typeface="Comic Sans MS" panose="030F0902030302020204" pitchFamily="66" charset="0"/>
                <a:sym typeface="Wingdings" pitchFamily="2" charset="2"/>
              </a:rPr>
              <a:t>x </a:t>
            </a:r>
            <a:r>
              <a:rPr lang="en-US" sz="1400" dirty="0">
                <a:latin typeface="Comic Sans MS" panose="030F0902030302020204" pitchFamily="66" charset="0"/>
                <a:sym typeface="Wingdings" pitchFamily="2" charset="2"/>
              </a:rPr>
              <a:t> </a:t>
            </a:r>
            <a:r>
              <a:rPr lang="en-US" sz="1400" dirty="0">
                <a:solidFill>
                  <a:srgbClr val="0432FF"/>
                </a:solidFill>
                <a:latin typeface="Comic Sans MS" panose="030F0902030302020204" pitchFamily="66" charset="0"/>
                <a:sym typeface="Wingdings" pitchFamily="2" charset="2"/>
              </a:rPr>
              <a:t></a:t>
            </a:r>
            <a:r>
              <a:rPr lang="en-US" sz="1400" dirty="0">
                <a:latin typeface="Comic Sans MS" panose="030F0902030302020204" pitchFamily="66" charset="0"/>
                <a:sym typeface="Wingdings" pitchFamily="2" charset="2"/>
              </a:rPr>
              <a:t> innermost quads vertically focusing 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400" dirty="0">
                <a:latin typeface="Symbol" pitchFamily="2" charset="2"/>
                <a:sym typeface="Wingdings" pitchFamily="2" charset="2"/>
              </a:rPr>
              <a:t>b</a:t>
            </a:r>
            <a:r>
              <a:rPr lang="en-US" sz="1400" dirty="0">
                <a:latin typeface="Comic Sans MS" panose="030F0902030302020204" pitchFamily="66" charset="0"/>
                <a:sym typeface="Wingdings" pitchFamily="2" charset="2"/>
              </a:rPr>
              <a:t>-</a:t>
            </a:r>
            <a:r>
              <a:rPr lang="en-US" sz="1400" dirty="0" err="1">
                <a:latin typeface="Comic Sans MS" panose="030F0902030302020204" pitchFamily="66" charset="0"/>
                <a:sym typeface="Wingdings" pitchFamily="2" charset="2"/>
              </a:rPr>
              <a:t>fct</a:t>
            </a:r>
            <a:r>
              <a:rPr lang="en-US" sz="1400" dirty="0">
                <a:latin typeface="Comic Sans MS" panose="030F0902030302020204" pitchFamily="66" charset="0"/>
                <a:sym typeface="Wingdings" pitchFamily="2" charset="2"/>
              </a:rPr>
              <a:t>: 1000m  limit contribution to chromaticity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400" dirty="0">
                <a:latin typeface="Comic Sans MS" panose="030F0902030302020204" pitchFamily="66" charset="0"/>
                <a:sym typeface="Wingdings" pitchFamily="2" charset="2"/>
              </a:rPr>
              <a:t>Proton</a:t>
            </a:r>
            <a:r>
              <a:rPr lang="en-US" sz="1400" dirty="0">
                <a:latin typeface="Symbol" pitchFamily="2" charset="2"/>
                <a:sym typeface="Wingdings" pitchFamily="2" charset="2"/>
              </a:rPr>
              <a:t> </a:t>
            </a:r>
            <a:r>
              <a:rPr lang="en-US" sz="1400" dirty="0" err="1">
                <a:latin typeface="Symbol" pitchFamily="2" charset="2"/>
                <a:sym typeface="Wingdings" pitchFamily="2" charset="2"/>
              </a:rPr>
              <a:t>b</a:t>
            </a:r>
            <a:r>
              <a:rPr lang="en-US" sz="1400" baseline="-25000" dirty="0" err="1">
                <a:latin typeface="Comic Sans MS" panose="030F0902030302020204" pitchFamily="66" charset="0"/>
                <a:sym typeface="Wingdings" pitchFamily="2" charset="2"/>
              </a:rPr>
              <a:t>x</a:t>
            </a:r>
            <a:r>
              <a:rPr lang="en-US" sz="1400" dirty="0" err="1">
                <a:latin typeface="Comic Sans MS" panose="030F0902030302020204" pitchFamily="66" charset="0"/>
                <a:sym typeface="Wingdings" pitchFamily="2" charset="2"/>
              </a:rPr>
              <a:t>-fct</a:t>
            </a:r>
            <a:r>
              <a:rPr lang="en-US" sz="1400" dirty="0">
                <a:latin typeface="Comic Sans MS" panose="030F0902030302020204" pitchFamily="66" charset="0"/>
                <a:sym typeface="Wingdings" pitchFamily="2" charset="2"/>
              </a:rPr>
              <a:t> near crab-cavities 1200m  reduces </a:t>
            </a:r>
            <a:r>
              <a:rPr lang="en-US" sz="1400" dirty="0" err="1">
                <a:latin typeface="Comic Sans MS" panose="030F0902030302020204" pitchFamily="66" charset="0"/>
                <a:sym typeface="Wingdings" pitchFamily="2" charset="2"/>
              </a:rPr>
              <a:t>U</a:t>
            </a:r>
            <a:r>
              <a:rPr lang="en-US" sz="1400" baseline="-25000" dirty="0" err="1">
                <a:latin typeface="Comic Sans MS" panose="030F0902030302020204" pitchFamily="66" charset="0"/>
                <a:sym typeface="Wingdings" pitchFamily="2" charset="2"/>
              </a:rPr>
              <a:t>crab</a:t>
            </a:r>
            <a:r>
              <a:rPr lang="en-US" sz="1400" dirty="0">
                <a:latin typeface="Comic Sans MS" panose="030F0902030302020204" pitchFamily="66" charset="0"/>
                <a:sym typeface="Wingdings" pitchFamily="2" charset="2"/>
              </a:rPr>
              <a:t> to 14 MV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400" dirty="0">
                <a:latin typeface="Comic Sans MS" panose="030F0902030302020204" pitchFamily="66" charset="0"/>
                <a:sym typeface="Wingdings" pitchFamily="2" charset="2"/>
              </a:rPr>
              <a:t>Same focusing scheme for electrons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400" dirty="0">
                <a:latin typeface="Comic Sans MS" panose="030F0902030302020204" pitchFamily="66" charset="0"/>
              </a:rPr>
              <a:t>Synchrotron Radiation background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400" dirty="0">
                <a:latin typeface="Comic Sans MS" panose="030F0902030302020204" pitchFamily="66" charset="0"/>
                <a:sym typeface="Wingdings" pitchFamily="2" charset="2"/>
              </a:rPr>
              <a:t>No bending magnet in lepton beam line up to 80 m upstream of IP</a:t>
            </a:r>
          </a:p>
          <a:p>
            <a:pPr marL="1200150" lvl="2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400" dirty="0">
                <a:latin typeface="Comic Sans MS" panose="030F0902030302020204" pitchFamily="66" charset="0"/>
                <a:sym typeface="Wingdings" pitchFamily="2" charset="2"/>
              </a:rPr>
              <a:t>This synchrotron radiation can be collimated 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400" dirty="0">
                <a:latin typeface="Comic Sans MS" panose="030F0902030302020204" pitchFamily="66" charset="0"/>
                <a:sym typeface="Wingdings" pitchFamily="2" charset="2"/>
              </a:rPr>
              <a:t>SR source closest to IP:  Quads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400" dirty="0">
                <a:latin typeface="Comic Sans MS" panose="030F0902030302020204" pitchFamily="66" charset="0"/>
                <a:sym typeface="Wingdings" pitchFamily="2" charset="2"/>
              </a:rPr>
              <a:t>Horizontal aperture: dominated by synchrotron radiation fan </a:t>
            </a:r>
          </a:p>
          <a:p>
            <a:pPr lvl="1">
              <a:buClr>
                <a:srgbClr val="0432FF"/>
              </a:buClr>
            </a:pPr>
            <a:r>
              <a:rPr lang="en-US" sz="1400" dirty="0">
                <a:latin typeface="Comic Sans MS" panose="030F0902030302020204" pitchFamily="66" charset="0"/>
                <a:sym typeface="Wingdings" pitchFamily="2" charset="2"/>
              </a:rPr>
              <a:t>      </a:t>
            </a:r>
            <a:r>
              <a:rPr lang="en-US" sz="1400" dirty="0" err="1">
                <a:latin typeface="Comic Sans MS" panose="030F0902030302020204" pitchFamily="66" charset="0"/>
                <a:sym typeface="Wingdings" pitchFamily="2" charset="2"/>
              </a:rPr>
              <a:t>r</a:t>
            </a:r>
            <a:r>
              <a:rPr lang="en-US" sz="1400" baseline="-25000" dirty="0" err="1">
                <a:latin typeface="Comic Sans MS" panose="030F0902030302020204" pitchFamily="66" charset="0"/>
              </a:rPr>
              <a:t>SR</a:t>
            </a:r>
            <a:r>
              <a:rPr lang="en-US" sz="1400" dirty="0">
                <a:latin typeface="Comic Sans MS" panose="030F0902030302020204" pitchFamily="66" charset="0"/>
              </a:rPr>
              <a:t>(s) = 6.75  10</a:t>
            </a:r>
            <a:r>
              <a:rPr lang="en-US" sz="1400" baseline="30000" dirty="0">
                <a:latin typeface="Comic Sans MS" panose="030F0902030302020204" pitchFamily="66" charset="0"/>
              </a:rPr>
              <a:t>-3</a:t>
            </a:r>
            <a:r>
              <a:rPr lang="en-US" sz="1400" dirty="0">
                <a:latin typeface="Comic Sans MS" panose="030F0902030302020204" pitchFamily="66" charset="0"/>
              </a:rPr>
              <a:t>(s + 3.5 m) accommodates 13 </a:t>
            </a:r>
            <a:r>
              <a:rPr lang="en-US" sz="1400" dirty="0">
                <a:latin typeface="Symbol" pitchFamily="2" charset="2"/>
              </a:rPr>
              <a:t>s </a:t>
            </a:r>
            <a:r>
              <a:rPr lang="en-US" sz="1400" dirty="0">
                <a:latin typeface="Symbol" pitchFamily="2" charset="2"/>
                <a:sym typeface="Wingdings" pitchFamily="2" charset="2"/>
              </a:rPr>
              <a:t> </a:t>
            </a:r>
            <a:r>
              <a:rPr lang="en-US" sz="1400" dirty="0">
                <a:latin typeface="Comic Sans MS" panose="030F0902030302020204" pitchFamily="66" charset="0"/>
                <a:sym typeface="Wingdings" pitchFamily="2" charset="2"/>
              </a:rPr>
              <a:t>SR dump at 23 m from IP</a:t>
            </a:r>
            <a:endParaRPr lang="en-US" sz="1400" dirty="0">
              <a:latin typeface="Comic Sans MS" panose="030F0902030302020204" pitchFamily="66" charset="0"/>
            </a:endParaRP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à"/>
            </a:pPr>
            <a:endParaRPr lang="en-US" sz="1600" dirty="0">
              <a:latin typeface="Comic Sans MS" panose="030F0902030302020204" pitchFamily="66" charset="0"/>
            </a:endParaRPr>
          </a:p>
        </p:txBody>
      </p:sp>
      <p:sp>
        <p:nvSpPr>
          <p:cNvPr id="7" name="AutoShape 49">
            <a:extLst>
              <a:ext uri="{FF2B5EF4-FFF2-40B4-BE49-F238E27FC236}">
                <a16:creationId xmlns:a16="http://schemas.microsoft.com/office/drawing/2014/main" id="{63C24C71-CE4D-1045-9AE4-CD2072884F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915" y="6029296"/>
            <a:ext cx="900641" cy="492511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C6EFD5-31A5-DA4E-B50A-6C8B8C1CD177}"/>
              </a:ext>
            </a:extLst>
          </p:cNvPr>
          <p:cNvSpPr txBox="1"/>
          <p:nvPr/>
        </p:nvSpPr>
        <p:spPr>
          <a:xfrm>
            <a:off x="1136653" y="6112646"/>
            <a:ext cx="781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  <a:latin typeface="Comic Sans MS" panose="030F0902030302020204" pitchFamily="66" charset="0"/>
                <a:sym typeface="Wingdings" panose="05000000000000000000" pitchFamily="2" charset="2"/>
              </a:rPr>
              <a:t>Very constraint systems, requires novel types of magnets in the IR</a:t>
            </a:r>
            <a:endParaRPr lang="en-US" b="1" dirty="0">
              <a:solidFill>
                <a:srgbClr val="0432FF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59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14:prism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pre-DIS EIC Workshop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IR Design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0C3005-BD4D-FB42-AC92-9BAC1B587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952" y="586952"/>
            <a:ext cx="7641673" cy="570256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93876" y="5976672"/>
            <a:ext cx="22224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mic Sans MS"/>
                <a:cs typeface="Comic Sans MS"/>
              </a:rPr>
              <a:t>22 </a:t>
            </a:r>
            <a:r>
              <a:rPr lang="en-US" sz="1200" dirty="0" err="1">
                <a:latin typeface="Comic Sans MS"/>
                <a:cs typeface="Comic Sans MS"/>
              </a:rPr>
              <a:t>mrad</a:t>
            </a:r>
            <a:r>
              <a:rPr lang="en-US" sz="1200" dirty="0">
                <a:latin typeface="Comic Sans MS"/>
                <a:cs typeface="Comic Sans MS"/>
              </a:rPr>
              <a:t> total crossing angle</a:t>
            </a:r>
          </a:p>
        </p:txBody>
      </p:sp>
    </p:spTree>
    <p:extLst>
      <p:ext uri="{BB962C8B-B14F-4D97-AF65-F5344CB8AC3E}">
        <p14:creationId xmlns:p14="http://schemas.microsoft.com/office/powerpoint/2010/main" val="310984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14:prism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pre-DIS EIC Workshop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 Design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CAC462-9A08-794F-AB89-660F3EDD0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42" y="434555"/>
            <a:ext cx="8269357" cy="41753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7432" y="4455642"/>
            <a:ext cx="920797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latin typeface="Comic Sans MS"/>
                <a:cs typeface="Comic Sans MS"/>
              </a:rPr>
              <a:t>main emphasis on integrating requirements for hadron beam direction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1600" dirty="0">
                <a:latin typeface="Comic Sans MS"/>
                <a:cs typeface="Comic Sans MS"/>
              </a:rPr>
              <a:t>B0Fp: Forward Spectrometer (5 - 20 </a:t>
            </a:r>
            <a:r>
              <a:rPr lang="en-US" sz="1600" dirty="0" err="1">
                <a:latin typeface="Comic Sans MS"/>
                <a:cs typeface="Comic Sans MS"/>
              </a:rPr>
              <a:t>mrad</a:t>
            </a:r>
            <a:r>
              <a:rPr lang="en-US" sz="1600" dirty="0">
                <a:latin typeface="Comic Sans MS"/>
                <a:cs typeface="Comic Sans MS"/>
              </a:rPr>
              <a:t>)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1600" dirty="0">
                <a:latin typeface="Comic Sans MS"/>
                <a:cs typeface="Comic Sans MS"/>
              </a:rPr>
              <a:t>Neutron Detector  (0 to 4 </a:t>
            </a:r>
            <a:r>
              <a:rPr lang="en-US" sz="1600" dirty="0" err="1">
                <a:latin typeface="Comic Sans MS"/>
                <a:cs typeface="Comic Sans MS"/>
              </a:rPr>
              <a:t>mrad</a:t>
            </a:r>
            <a:r>
              <a:rPr lang="en-US" sz="1600" dirty="0">
                <a:latin typeface="Comic Sans MS"/>
                <a:cs typeface="Comic Sans MS"/>
              </a:rPr>
              <a:t>)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1600" dirty="0">
                <a:latin typeface="Comic Sans MS"/>
                <a:cs typeface="Comic Sans MS"/>
              </a:rPr>
              <a:t>Roman pots (Sensitive 1 to 5 </a:t>
            </a:r>
            <a:r>
              <a:rPr lang="en-US" sz="1600" dirty="0" err="1">
                <a:latin typeface="Comic Sans MS"/>
                <a:cs typeface="Comic Sans MS"/>
              </a:rPr>
              <a:t>mrad</a:t>
            </a:r>
            <a:r>
              <a:rPr lang="en-US" sz="1600" dirty="0">
                <a:latin typeface="Comic Sans MS"/>
                <a:cs typeface="Comic Sans MS"/>
              </a:rPr>
              <a:t>)</a:t>
            </a: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q"/>
            </a:pPr>
            <a:r>
              <a:rPr lang="en-US" sz="1600" dirty="0">
                <a:latin typeface="Comic Sans MS"/>
                <a:cs typeface="Comic Sans MS"/>
              </a:rPr>
              <a:t>B1Re and B2Re: separate BH photons from beam, separate low Q</a:t>
            </a:r>
            <a:r>
              <a:rPr lang="en-US" sz="1600" baseline="30000" dirty="0">
                <a:latin typeface="Comic Sans MS"/>
                <a:cs typeface="Comic Sans MS"/>
              </a:rPr>
              <a:t>2</a:t>
            </a:r>
            <a:r>
              <a:rPr lang="en-US" sz="1600" dirty="0">
                <a:latin typeface="Comic Sans MS"/>
                <a:cs typeface="Comic Sans MS"/>
              </a:rPr>
              <a:t> electrons from beam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Comic Sans MS"/>
                <a:cs typeface="Comic Sans MS"/>
              </a:rPr>
              <a:t>     and lepton beam from SR-fan</a:t>
            </a:r>
          </a:p>
          <a:p>
            <a:pPr marL="285750" indent="-285750">
              <a:buClr>
                <a:srgbClr val="0000FF"/>
              </a:buClr>
              <a:buFont typeface="Wingdings" charset="0"/>
              <a:buChar char="à"/>
            </a:pPr>
            <a:r>
              <a:rPr lang="en-US" sz="1600" dirty="0">
                <a:latin typeface="Comic Sans MS"/>
                <a:cs typeface="Comic Sans MS"/>
                <a:sym typeface="Wingdings"/>
              </a:rPr>
              <a:t>electron and hadron polarimetry at IP-12</a:t>
            </a:r>
          </a:p>
          <a:p>
            <a:pPr marL="285750" indent="-285750">
              <a:buClr>
                <a:srgbClr val="0000FF"/>
              </a:buClr>
              <a:buFont typeface="Wingdings" charset="0"/>
              <a:buChar char="à"/>
            </a:pPr>
            <a:r>
              <a:rPr lang="en-US" sz="1600" dirty="0">
                <a:latin typeface="Comic Sans MS"/>
                <a:cs typeface="Comic Sans MS"/>
                <a:sym typeface="Wingdings"/>
              </a:rPr>
              <a:t>need still to integrate a local IR hadron </a:t>
            </a:r>
            <a:r>
              <a:rPr lang="en-US" sz="1600" dirty="0" err="1">
                <a:latin typeface="Comic Sans MS"/>
                <a:cs typeface="Comic Sans MS"/>
                <a:sym typeface="Wingdings"/>
              </a:rPr>
              <a:t>polarimeter</a:t>
            </a:r>
            <a:r>
              <a:rPr lang="en-US" sz="1600" dirty="0">
                <a:latin typeface="Comic Sans MS"/>
                <a:cs typeface="Comic Sans MS"/>
                <a:sym typeface="Wingdings"/>
              </a:rPr>
              <a:t> to monitor degree of long. </a:t>
            </a:r>
            <a:r>
              <a:rPr lang="en-US" sz="1600" dirty="0" err="1">
                <a:latin typeface="Comic Sans MS"/>
                <a:cs typeface="Comic Sans MS"/>
                <a:sym typeface="Wingdings"/>
              </a:rPr>
              <a:t>Polarisation</a:t>
            </a:r>
            <a:r>
              <a:rPr lang="en-US" sz="1600" dirty="0">
                <a:latin typeface="Comic Sans MS"/>
                <a:cs typeface="Comic Sans MS"/>
                <a:sym typeface="Wingdings"/>
              </a:rPr>
              <a:t> </a:t>
            </a:r>
            <a:endParaRPr lang="en-US" sz="16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8187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14:prism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600" y="5607"/>
            <a:ext cx="9245600" cy="609600"/>
          </a:xfrm>
        </p:spPr>
        <p:txBody>
          <a:bodyPr>
            <a:noAutofit/>
          </a:bodyPr>
          <a:lstStyle/>
          <a:p>
            <a:r>
              <a:rPr lang="en-US" sz="2400" dirty="0"/>
              <a:t>Requirements from Physics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0" y="2746147"/>
            <a:ext cx="9130579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Comic Sans MS"/>
                <a:cs typeface="Comic Sans MS"/>
              </a:rPr>
              <a:t>large kinematic coverage: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1600" dirty="0">
                <a:latin typeface="Comic Sans MS"/>
                <a:cs typeface="Comic Sans MS"/>
              </a:rPr>
              <a:t>access to </a:t>
            </a:r>
            <a:r>
              <a:rPr lang="en-US" sz="1600" i="1" dirty="0">
                <a:latin typeface="Comic Sans MS"/>
                <a:cs typeface="Comic Sans MS"/>
              </a:rPr>
              <a:t>x</a:t>
            </a:r>
            <a:r>
              <a:rPr lang="en-US" sz="1600" dirty="0">
                <a:latin typeface="Comic Sans MS"/>
                <a:cs typeface="Comic Sans MS"/>
              </a:rPr>
              <a:t> and </a:t>
            </a:r>
            <a:r>
              <a:rPr lang="en-US" sz="1600" i="1" dirty="0">
                <a:latin typeface="Comic Sans MS"/>
                <a:cs typeface="Comic Sans MS"/>
              </a:rPr>
              <a:t>Q</a:t>
            </a:r>
            <a:r>
              <a:rPr lang="en-US" sz="1600" i="1" baseline="30000" dirty="0">
                <a:latin typeface="Comic Sans MS"/>
                <a:cs typeface="Comic Sans MS"/>
              </a:rPr>
              <a:t>2</a:t>
            </a:r>
            <a:r>
              <a:rPr lang="en-US" sz="1600" dirty="0">
                <a:latin typeface="Comic Sans MS"/>
                <a:cs typeface="Comic Sans MS"/>
              </a:rPr>
              <a:t> over a wide range </a:t>
            </a:r>
            <a:r>
              <a:rPr lang="en-US" sz="1600" dirty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</a:t>
            </a:r>
            <a:r>
              <a:rPr lang="en-US" sz="1600" dirty="0">
                <a:latin typeface="Comic Sans MS"/>
                <a:cs typeface="Comic Sans MS"/>
                <a:sym typeface="Wingdings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omic Sans MS"/>
                <a:cs typeface="Comic Sans MS"/>
              </a:rPr>
              <a:t>√s: 20 – 140 GeV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endParaRPr lang="en-US" sz="700" dirty="0">
              <a:latin typeface="Comic Sans MS"/>
              <a:cs typeface="Comic Sans MS"/>
            </a:endParaRPr>
          </a:p>
          <a:p>
            <a:r>
              <a:rPr lang="en-US" sz="1600" dirty="0">
                <a:solidFill>
                  <a:srgbClr val="0000FF"/>
                </a:solidFill>
                <a:latin typeface="Comic Sans MS"/>
                <a:cs typeface="Comic Sans MS"/>
              </a:rPr>
              <a:t>polarized electron and hadron (p,d,He-3) beams: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1600" dirty="0">
                <a:latin typeface="Comic Sans MS"/>
                <a:cs typeface="Comic Sans MS"/>
              </a:rPr>
              <a:t>access to spin structure of nucleons and nuclei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1600" dirty="0">
                <a:solidFill>
                  <a:srgbClr val="322F31"/>
                </a:solidFill>
                <a:latin typeface="Comic Sans MS"/>
                <a:cs typeface="Comic Sans MS"/>
              </a:rPr>
              <a:t>Spin vehicle to access the spatial and momentum structure of the nucleon in 3d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1600" dirty="0">
                <a:latin typeface="Comic Sans MS"/>
                <a:cs typeface="Comic Sans MS"/>
              </a:rPr>
              <a:t>Full specification of initial and final states to probe q-g structure of NN and NNN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Comic Sans MS"/>
                <a:cs typeface="Comic Sans MS"/>
              </a:rPr>
              <a:t>     interaction in light nuclei</a:t>
            </a:r>
            <a:endParaRPr lang="en-US" sz="1600" dirty="0">
              <a:solidFill>
                <a:srgbClr val="322F31"/>
              </a:solidFill>
              <a:latin typeface="Comic Sans MS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endParaRPr lang="en-US" sz="700" dirty="0">
              <a:solidFill>
                <a:srgbClr val="322F31"/>
              </a:solidFill>
              <a:latin typeface="Comic Sans MS"/>
              <a:cs typeface="Comic Sans MS"/>
            </a:endParaRPr>
          </a:p>
          <a:p>
            <a:r>
              <a:rPr lang="en-US" sz="1600" dirty="0">
                <a:solidFill>
                  <a:srgbClr val="0000FF"/>
                </a:solidFill>
                <a:latin typeface="Comic Sans MS"/>
                <a:cs typeface="Comic Sans MS"/>
              </a:rPr>
              <a:t>nuclear beams: D to U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1600" dirty="0">
                <a:solidFill>
                  <a:srgbClr val="322F31"/>
                </a:solidFill>
                <a:latin typeface="Comic Sans MS"/>
                <a:cs typeface="Comic Sans MS"/>
              </a:rPr>
              <a:t>accessing the highest gluon densities </a:t>
            </a:r>
            <a:r>
              <a:rPr lang="en-US" sz="1600" dirty="0">
                <a:solidFill>
                  <a:srgbClr val="0432FF"/>
                </a:solidFill>
                <a:latin typeface="Comic Sans MS"/>
                <a:cs typeface="Comic Sans MS"/>
                <a:sym typeface="Wingdings" pitchFamily="2" charset="2"/>
              </a:rPr>
              <a:t> saturation</a:t>
            </a:r>
            <a:endParaRPr lang="en-US" sz="1600" dirty="0">
              <a:solidFill>
                <a:srgbClr val="0432FF"/>
              </a:solidFill>
              <a:latin typeface="Comic Sans MS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endParaRPr lang="en-US" sz="700" dirty="0">
              <a:solidFill>
                <a:srgbClr val="322F31"/>
              </a:solidFill>
              <a:latin typeface="Comic Sans MS"/>
              <a:cs typeface="Comic Sans MS"/>
            </a:endParaRPr>
          </a:p>
          <a:p>
            <a:pPr>
              <a:buClr>
                <a:srgbClr val="0000FF"/>
              </a:buClr>
            </a:pPr>
            <a:r>
              <a:rPr lang="en-US" sz="1600" dirty="0">
                <a:solidFill>
                  <a:srgbClr val="0000FF"/>
                </a:solidFill>
                <a:latin typeface="Comic Sans MS"/>
                <a:cs typeface="Comic Sans MS"/>
              </a:rPr>
              <a:t>high luminosity 10</a:t>
            </a:r>
            <a:r>
              <a:rPr lang="en-US" sz="1600" baseline="30000" dirty="0">
                <a:solidFill>
                  <a:srgbClr val="0000FF"/>
                </a:solidFill>
                <a:latin typeface="Comic Sans MS"/>
                <a:cs typeface="Comic Sans MS"/>
              </a:rPr>
              <a:t>33-34</a:t>
            </a:r>
            <a:r>
              <a:rPr lang="en-US" sz="1600" dirty="0">
                <a:solidFill>
                  <a:srgbClr val="0000FF"/>
                </a:solidFill>
                <a:latin typeface="Comic Sans MS"/>
                <a:cs typeface="Comic Sans MS"/>
              </a:rPr>
              <a:t> cm</a:t>
            </a:r>
            <a:r>
              <a:rPr lang="en-US" sz="1600" baseline="30000" dirty="0">
                <a:solidFill>
                  <a:srgbClr val="0000FF"/>
                </a:solidFill>
                <a:latin typeface="Comic Sans MS"/>
                <a:cs typeface="Comic Sans MS"/>
              </a:rPr>
              <a:t>-2</a:t>
            </a:r>
            <a:r>
              <a:rPr lang="en-US" sz="1600" dirty="0">
                <a:solidFill>
                  <a:srgbClr val="0000FF"/>
                </a:solidFill>
                <a:latin typeface="Comic Sans MS"/>
                <a:cs typeface="Comic Sans MS"/>
              </a:rPr>
              <a:t>s</a:t>
            </a:r>
            <a:r>
              <a:rPr lang="en-US" sz="1600" baseline="30000" dirty="0">
                <a:solidFill>
                  <a:srgbClr val="0000FF"/>
                </a:solidFill>
                <a:latin typeface="Comic Sans MS"/>
                <a:cs typeface="Comic Sans MS"/>
              </a:rPr>
              <a:t>-1</a:t>
            </a:r>
            <a:r>
              <a:rPr lang="en-US" sz="1600" dirty="0">
                <a:solidFill>
                  <a:srgbClr val="0000FF"/>
                </a:solidFill>
                <a:latin typeface="Comic Sans MS"/>
                <a:cs typeface="Comic Sans MS"/>
              </a:rPr>
              <a:t>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1600" dirty="0">
                <a:latin typeface="Comic Sans MS"/>
                <a:cs typeface="Comic Sans MS"/>
              </a:rPr>
              <a:t>mapping the spatial and momentum structure of nucleons and nuclei in 3d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1600" dirty="0">
                <a:latin typeface="Comic Sans MS"/>
                <a:cs typeface="Comic Sans MS"/>
              </a:rPr>
              <a:t>access to rare probes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pre-DIS EIC Workshop</a:t>
            </a:r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6F17CDC-21EB-0345-9E6F-80FE80E5C6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09"/>
          <a:stretch/>
        </p:blipFill>
        <p:spPr>
          <a:xfrm>
            <a:off x="2162232" y="829937"/>
            <a:ext cx="4838700" cy="1392692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D5B32A9-C9F8-4943-947D-6885AE629583}"/>
              </a:ext>
            </a:extLst>
          </p:cNvPr>
          <p:cNvCxnSpPr/>
          <p:nvPr/>
        </p:nvCxnSpPr>
        <p:spPr>
          <a:xfrm>
            <a:off x="6537960" y="10464800"/>
            <a:ext cx="342900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2F51273-0069-EE40-BBE3-4B6D809F12FC}"/>
              </a:ext>
            </a:extLst>
          </p:cNvPr>
          <p:cNvCxnSpPr/>
          <p:nvPr/>
        </p:nvCxnSpPr>
        <p:spPr>
          <a:xfrm>
            <a:off x="6690360" y="10617200"/>
            <a:ext cx="342900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1C77BD8E-0739-F74B-9870-F8CE0C4001FA}"/>
              </a:ext>
            </a:extLst>
          </p:cNvPr>
          <p:cNvCxnSpPr/>
          <p:nvPr/>
        </p:nvCxnSpPr>
        <p:spPr>
          <a:xfrm>
            <a:off x="6842760" y="10769600"/>
            <a:ext cx="342900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8DD0975-5049-754D-8028-219F114A8926}"/>
              </a:ext>
            </a:extLst>
          </p:cNvPr>
          <p:cNvSpPr txBox="1"/>
          <p:nvPr/>
        </p:nvSpPr>
        <p:spPr>
          <a:xfrm>
            <a:off x="4" y="398353"/>
            <a:ext cx="4947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The Inner Secrets of Nucleons and Nuclei: 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644F5C6-A42B-6D4D-9883-8CD9B9A28435}"/>
              </a:ext>
            </a:extLst>
          </p:cNvPr>
          <p:cNvCxnSpPr>
            <a:cxnSpLocks/>
          </p:cNvCxnSpPr>
          <p:nvPr/>
        </p:nvCxnSpPr>
        <p:spPr>
          <a:xfrm flipH="1">
            <a:off x="2172823" y="2575711"/>
            <a:ext cx="4879816" cy="0"/>
          </a:xfrm>
          <a:prstGeom prst="straightConnector1">
            <a:avLst/>
          </a:prstGeom>
          <a:ln w="254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19F8534-D47D-4F4C-9281-65AF1EA19C45}"/>
              </a:ext>
            </a:extLst>
          </p:cNvPr>
          <p:cNvSpPr txBox="1"/>
          <p:nvPr/>
        </p:nvSpPr>
        <p:spPr>
          <a:xfrm>
            <a:off x="3711926" y="2286000"/>
            <a:ext cx="17043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rgbClr val="0432FF"/>
                </a:solidFill>
                <a:latin typeface="Comic Sans MS" panose="030F0902030302020204" pitchFamily="66" charset="0"/>
              </a:rPr>
              <a:t>Increasing Energy</a:t>
            </a:r>
          </a:p>
        </p:txBody>
      </p:sp>
    </p:spTree>
    <p:extLst>
      <p:ext uri="{BB962C8B-B14F-4D97-AF65-F5344CB8AC3E}">
        <p14:creationId xmlns:p14="http://schemas.microsoft.com/office/powerpoint/2010/main" val="161032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39765-CF7D-1949-91CF-987EA6553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1E4C48-269A-DC49-A200-8B9D570B5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pre-DIS EIC Workshop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3DB7C02-8BF0-EA4B-ACB6-986D4EE9A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of IR Magnets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56" y="2350777"/>
            <a:ext cx="9161756" cy="39726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7878" y="678288"/>
            <a:ext cx="1944412" cy="15453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7832" y="5501564"/>
            <a:ext cx="2502399" cy="1328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9" name="Straight Arrow Connector 8"/>
          <p:cNvCxnSpPr/>
          <p:nvPr/>
        </p:nvCxnSpPr>
        <p:spPr>
          <a:xfrm>
            <a:off x="5302204" y="2810792"/>
            <a:ext cx="0" cy="68909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5137744" y="5072128"/>
            <a:ext cx="6578" cy="5525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646778" y="3403508"/>
            <a:ext cx="0" cy="567447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722" y="619922"/>
            <a:ext cx="3962400" cy="21908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Straight Connector 10"/>
          <p:cNvCxnSpPr/>
          <p:nvPr/>
        </p:nvCxnSpPr>
        <p:spPr>
          <a:xfrm>
            <a:off x="3646778" y="2810792"/>
            <a:ext cx="0" cy="2788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302204" y="2139765"/>
            <a:ext cx="901" cy="46001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810000" y="3425152"/>
            <a:ext cx="231757" cy="984739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4927878" y="2784322"/>
            <a:ext cx="559423" cy="240439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5080601" y="3504795"/>
            <a:ext cx="417524" cy="632737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52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14:prism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020161-DAF5-FF43-A66C-937154E60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B5D4BB-082E-5A4B-953F-98284C735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pre-DIS EIC Workshop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F516F8-7F59-EC45-98EE-707B1D074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DD3CB34-17D3-E647-BD37-81BD244D1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Operation in high Acceptance and Divergence Modes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8AC6A7-6098-AF41-B5BC-1407F91DB496}"/>
              </a:ext>
            </a:extLst>
          </p:cNvPr>
          <p:cNvSpPr txBox="1"/>
          <p:nvPr/>
        </p:nvSpPr>
        <p:spPr>
          <a:xfrm>
            <a:off x="384048" y="586952"/>
            <a:ext cx="75184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0432FF"/>
                </a:solidFill>
                <a:latin typeface="Comic Sans MS" panose="030F0902030302020204" pitchFamily="66" charset="0"/>
              </a:rPr>
              <a:t>Requirement:</a:t>
            </a:r>
          </a:p>
          <a:p>
            <a:r>
              <a:rPr lang="en-US" sz="1600" dirty="0">
                <a:latin typeface="Comic Sans MS" panose="030F0902030302020204" pitchFamily="66" charset="0"/>
              </a:rPr>
              <a:t>Detect forward scattered protons with </a:t>
            </a:r>
            <a:r>
              <a:rPr lang="en-US" sz="1600" dirty="0">
                <a:solidFill>
                  <a:srgbClr val="0432FF"/>
                </a:solidFill>
                <a:latin typeface="Comic Sans MS" panose="030F0902030302020204" pitchFamily="66" charset="0"/>
              </a:rPr>
              <a:t>0.18 GeV &lt; </a:t>
            </a:r>
            <a:r>
              <a:rPr lang="en-US" sz="1600" dirty="0" err="1">
                <a:solidFill>
                  <a:srgbClr val="0432FF"/>
                </a:solidFill>
                <a:latin typeface="Comic Sans MS" panose="030F0902030302020204" pitchFamily="66" charset="0"/>
              </a:rPr>
              <a:t>p</a:t>
            </a:r>
            <a:r>
              <a:rPr lang="en-US" sz="1600" baseline="-25000" dirty="0" err="1">
                <a:solidFill>
                  <a:srgbClr val="0432FF"/>
                </a:solidFill>
                <a:latin typeface="Comic Sans MS" panose="030F0902030302020204" pitchFamily="66" charset="0"/>
              </a:rPr>
              <a:t>t</a:t>
            </a:r>
            <a:r>
              <a:rPr lang="en-US" sz="1600" dirty="0">
                <a:solidFill>
                  <a:srgbClr val="0432FF"/>
                </a:solidFill>
                <a:latin typeface="Comic Sans MS" panose="030F0902030302020204" pitchFamily="66" charset="0"/>
              </a:rPr>
              <a:t> &lt; 1.3 GeV </a:t>
            </a:r>
            <a:r>
              <a:rPr lang="en-US" sz="1600" dirty="0">
                <a:latin typeface="Comic Sans MS" panose="030F0902030302020204" pitchFamily="66" charset="0"/>
              </a:rPr>
              <a:t>in Roman Pots</a:t>
            </a:r>
          </a:p>
          <a:p>
            <a:r>
              <a:rPr lang="en-US" sz="1600" dirty="0">
                <a:solidFill>
                  <a:srgbClr val="0432FF"/>
                </a:solidFill>
                <a:latin typeface="Comic Sans MS"/>
                <a:cs typeface="Comic Sans MS"/>
                <a:sym typeface="Wingdings" pitchFamily="2" charset="2"/>
              </a:rPr>
              <a:t> </a:t>
            </a:r>
            <a:r>
              <a:rPr lang="en-US" sz="1600" dirty="0">
                <a:solidFill>
                  <a:srgbClr val="0432FF"/>
                </a:solidFill>
                <a:latin typeface="Comic Sans MS" panose="030F0902030302020204" pitchFamily="66" charset="0"/>
                <a:cs typeface="Symbol" charset="2"/>
                <a:sym typeface="Wingdings"/>
              </a:rPr>
              <a:t>0.65 </a:t>
            </a:r>
            <a:r>
              <a:rPr lang="en-US" sz="1600" dirty="0" err="1">
                <a:solidFill>
                  <a:srgbClr val="0432FF"/>
                </a:solidFill>
                <a:latin typeface="Comic Sans MS" panose="030F0902030302020204" pitchFamily="66" charset="0"/>
                <a:cs typeface="Symbol" charset="2"/>
                <a:sym typeface="Wingdings"/>
              </a:rPr>
              <a:t>mrad</a:t>
            </a:r>
            <a:r>
              <a:rPr lang="en-US" sz="1600" dirty="0">
                <a:solidFill>
                  <a:srgbClr val="0432FF"/>
                </a:solidFill>
                <a:latin typeface="Comic Sans MS" panose="030F0902030302020204" pitchFamily="66" charset="0"/>
                <a:cs typeface="Symbol" charset="2"/>
                <a:sym typeface="Wingdings"/>
              </a:rPr>
              <a:t> &lt; </a:t>
            </a:r>
            <a:r>
              <a:rPr lang="en-US" sz="1600" dirty="0">
                <a:solidFill>
                  <a:srgbClr val="0432FF"/>
                </a:solidFill>
                <a:latin typeface="Symbol" charset="2"/>
                <a:cs typeface="Symbol" charset="2"/>
                <a:sym typeface="Wingdings"/>
              </a:rPr>
              <a:t>Q</a:t>
            </a:r>
            <a:r>
              <a:rPr lang="en-US" sz="1600" dirty="0">
                <a:solidFill>
                  <a:srgbClr val="0432FF"/>
                </a:solidFill>
                <a:latin typeface="Comic Sans MS"/>
                <a:cs typeface="Comic Sans MS"/>
                <a:sym typeface="Wingdings"/>
              </a:rPr>
              <a:t> &lt; 5 </a:t>
            </a:r>
            <a:r>
              <a:rPr lang="en-US" sz="1600" dirty="0" err="1">
                <a:solidFill>
                  <a:srgbClr val="0432FF"/>
                </a:solidFill>
                <a:latin typeface="Comic Sans MS"/>
                <a:cs typeface="Comic Sans MS"/>
                <a:sym typeface="Wingdings"/>
              </a:rPr>
              <a:t>mrad</a:t>
            </a:r>
            <a:r>
              <a:rPr lang="en-US" sz="1600" dirty="0">
                <a:solidFill>
                  <a:srgbClr val="0432FF"/>
                </a:solidFill>
                <a:latin typeface="Comic Sans MS"/>
                <a:cs typeface="Comic Sans MS"/>
                <a:sym typeface="Wingdings"/>
              </a:rPr>
              <a:t> @ 275 GeV      1.8 </a:t>
            </a:r>
            <a:r>
              <a:rPr lang="en-US" sz="1600" dirty="0" err="1">
                <a:solidFill>
                  <a:srgbClr val="0432FF"/>
                </a:solidFill>
                <a:latin typeface="Comic Sans MS"/>
                <a:cs typeface="Comic Sans MS"/>
                <a:sym typeface="Wingdings"/>
              </a:rPr>
              <a:t>mrad</a:t>
            </a:r>
            <a:r>
              <a:rPr lang="en-US" sz="1600" dirty="0">
                <a:solidFill>
                  <a:srgbClr val="0432FF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en-US" sz="1600" dirty="0">
                <a:solidFill>
                  <a:srgbClr val="0432FF"/>
                </a:solidFill>
                <a:latin typeface="Comic Sans MS" panose="030F0902030302020204" pitchFamily="66" charset="0"/>
                <a:cs typeface="Symbol" charset="2"/>
                <a:sym typeface="Wingdings"/>
              </a:rPr>
              <a:t>&lt; </a:t>
            </a:r>
            <a:r>
              <a:rPr lang="en-US" sz="1600" dirty="0">
                <a:solidFill>
                  <a:srgbClr val="0432FF"/>
                </a:solidFill>
                <a:latin typeface="Symbol" charset="2"/>
                <a:cs typeface="Symbol" charset="2"/>
                <a:sym typeface="Wingdings"/>
              </a:rPr>
              <a:t>Q</a:t>
            </a:r>
            <a:r>
              <a:rPr lang="en-US" sz="1600" dirty="0">
                <a:solidFill>
                  <a:srgbClr val="0432FF"/>
                </a:solidFill>
                <a:latin typeface="Comic Sans MS"/>
                <a:cs typeface="Comic Sans MS"/>
                <a:sym typeface="Wingdings"/>
              </a:rPr>
              <a:t> &lt; 13 </a:t>
            </a:r>
            <a:r>
              <a:rPr lang="en-US" sz="1600" dirty="0" err="1">
                <a:solidFill>
                  <a:srgbClr val="0432FF"/>
                </a:solidFill>
                <a:latin typeface="Comic Sans MS"/>
                <a:cs typeface="Comic Sans MS"/>
                <a:sym typeface="Wingdings"/>
              </a:rPr>
              <a:t>mrad</a:t>
            </a:r>
            <a:r>
              <a:rPr lang="en-US" sz="1600" dirty="0">
                <a:solidFill>
                  <a:srgbClr val="0432FF"/>
                </a:solidFill>
                <a:latin typeface="Comic Sans MS"/>
                <a:cs typeface="Comic Sans MS"/>
                <a:sym typeface="Wingdings"/>
              </a:rPr>
              <a:t> @ 100 GeV</a:t>
            </a:r>
          </a:p>
          <a:p>
            <a:pPr marL="285750" indent="-285750">
              <a:buFont typeface="Wingdings" charset="0"/>
              <a:buChar char="à"/>
            </a:pPr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  <a:sym typeface="Wingdings"/>
              </a:rPr>
              <a:t>small </a:t>
            </a:r>
            <a:r>
              <a:rPr lang="en-US" sz="1600" dirty="0" err="1">
                <a:latin typeface="Comic Sans MS"/>
                <a:cs typeface="Comic Sans MS"/>
                <a:sym typeface="Wingdings"/>
              </a:rPr>
              <a:t>p</a:t>
            </a:r>
            <a:r>
              <a:rPr lang="en-US" sz="1600" baseline="-25000" dirty="0" err="1">
                <a:latin typeface="Comic Sans MS"/>
                <a:cs typeface="Comic Sans MS"/>
                <a:sym typeface="Wingdings"/>
              </a:rPr>
              <a:t>T</a:t>
            </a:r>
            <a:r>
              <a:rPr lang="en-US" sz="1600" dirty="0">
                <a:latin typeface="Comic Sans MS"/>
                <a:cs typeface="Comic Sans MS"/>
                <a:sym typeface="Wingdings"/>
              </a:rPr>
              <a:t>-acceptance limited by </a:t>
            </a:r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  <a:sym typeface="Wingdings"/>
              </a:rPr>
              <a:t>beam divergence and emittance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AFA5D3-15B0-7440-8656-DDA5B04B9E53}"/>
              </a:ext>
            </a:extLst>
          </p:cNvPr>
          <p:cNvSpPr txBox="1"/>
          <p:nvPr/>
        </p:nvSpPr>
        <p:spPr>
          <a:xfrm>
            <a:off x="384048" y="1655297"/>
            <a:ext cx="490711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0432FF"/>
                </a:solidFill>
                <a:latin typeface="Comic Sans MS" panose="030F0902030302020204" pitchFamily="66" charset="0"/>
              </a:rPr>
              <a:t>Can operate in two modes:</a:t>
            </a:r>
          </a:p>
          <a:p>
            <a:pPr algn="l"/>
            <a:r>
              <a:rPr lang="en-US" sz="1600" dirty="0">
                <a:latin typeface="Comic Sans MS" panose="030F0902030302020204" pitchFamily="66" charset="0"/>
              </a:rPr>
              <a:t>High acceptance </a:t>
            </a:r>
          </a:p>
          <a:p>
            <a:pPr algn="l"/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 low beam divergence at lower luminosity (&lt;2)</a:t>
            </a:r>
          </a:p>
          <a:p>
            <a:pPr algn="l"/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High divergence </a:t>
            </a:r>
          </a:p>
          <a:p>
            <a:pPr algn="l"/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 lower acceptance at low </a:t>
            </a:r>
            <a:r>
              <a:rPr lang="en-US" sz="1600" dirty="0" err="1">
                <a:latin typeface="Comic Sans MS" panose="030F0902030302020204" pitchFamily="66" charset="0"/>
                <a:sym typeface="Wingdings" pitchFamily="2" charset="2"/>
              </a:rPr>
              <a:t>p</a:t>
            </a:r>
            <a:r>
              <a:rPr lang="en-US" sz="1600" baseline="-25000" dirty="0" err="1">
                <a:latin typeface="Comic Sans MS" panose="030F0902030302020204" pitchFamily="66" charset="0"/>
                <a:sym typeface="Wingdings" pitchFamily="2" charset="2"/>
              </a:rPr>
              <a:t>t</a:t>
            </a: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 at higher luminosity</a:t>
            </a:r>
            <a:endParaRPr lang="en-US" sz="1600" dirty="0">
              <a:latin typeface="Comic Sans MS" panose="030F0902030302020204" pitchFamily="66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698D91C-7273-5642-B99C-5D8C46304B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3992190"/>
              </p:ext>
            </p:extLst>
          </p:nvPr>
        </p:nvGraphicFramePr>
        <p:xfrm>
          <a:off x="384048" y="3550885"/>
          <a:ext cx="5769864" cy="21736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16152">
                  <a:extLst>
                    <a:ext uri="{9D8B030D-6E8A-4147-A177-3AD203B41FA5}">
                      <a16:colId xmlns:a16="http://schemas.microsoft.com/office/drawing/2014/main" val="3819274613"/>
                    </a:ext>
                  </a:extLst>
                </a:gridCol>
                <a:gridCol w="1088136">
                  <a:extLst>
                    <a:ext uri="{9D8B030D-6E8A-4147-A177-3AD203B41FA5}">
                      <a16:colId xmlns:a16="http://schemas.microsoft.com/office/drawing/2014/main" val="3197499740"/>
                    </a:ext>
                  </a:extLst>
                </a:gridCol>
                <a:gridCol w="1133856">
                  <a:extLst>
                    <a:ext uri="{9D8B030D-6E8A-4147-A177-3AD203B41FA5}">
                      <a16:colId xmlns:a16="http://schemas.microsoft.com/office/drawing/2014/main" val="1695933417"/>
                    </a:ext>
                  </a:extLst>
                </a:gridCol>
                <a:gridCol w="1170432">
                  <a:extLst>
                    <a:ext uri="{9D8B030D-6E8A-4147-A177-3AD203B41FA5}">
                      <a16:colId xmlns:a16="http://schemas.microsoft.com/office/drawing/2014/main" val="3793041126"/>
                    </a:ext>
                  </a:extLst>
                </a:gridCol>
                <a:gridCol w="1161288">
                  <a:extLst>
                    <a:ext uri="{9D8B030D-6E8A-4147-A177-3AD203B41FA5}">
                      <a16:colId xmlns:a16="http://schemas.microsoft.com/office/drawing/2014/main" val="1253955743"/>
                    </a:ext>
                  </a:extLst>
                </a:gridCol>
              </a:tblGrid>
              <a:tr h="314391">
                <a:tc>
                  <a:txBody>
                    <a:bodyPr/>
                    <a:lstStyle/>
                    <a:p>
                      <a:endParaRPr lang="en-US" sz="1400" dirty="0">
                        <a:latin typeface="Comic Sans MS" panose="030F0902030302020204" pitchFamily="66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432FF"/>
                          </a:solidFill>
                          <a:latin typeface="Comic Sans MS" panose="030F0902030302020204" pitchFamily="66" charset="0"/>
                        </a:rPr>
                        <a:t>Strong hadron cooling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432FF"/>
                          </a:solidFill>
                          <a:latin typeface="Comic Sans MS" panose="030F0902030302020204" pitchFamily="66" charset="0"/>
                        </a:rPr>
                        <a:t>Without hadron cooling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983756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Comic Sans MS" panose="030F0902030302020204" pitchFamily="66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432FF"/>
                          </a:solidFill>
                          <a:latin typeface="Comic Sans MS" panose="030F0902030302020204" pitchFamily="66" charset="0"/>
                        </a:rPr>
                        <a:t>HA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432FF"/>
                          </a:solidFill>
                          <a:latin typeface="Comic Sans MS" panose="030F0902030302020204" pitchFamily="66" charset="0"/>
                        </a:rPr>
                        <a:t>HD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432FF"/>
                          </a:solidFill>
                          <a:latin typeface="Comic Sans MS" panose="030F0902030302020204" pitchFamily="66" charset="0"/>
                        </a:rPr>
                        <a:t>HA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432FF"/>
                          </a:solidFill>
                          <a:latin typeface="Comic Sans MS" panose="030F0902030302020204" pitchFamily="66" charset="0"/>
                        </a:rPr>
                        <a:t>HD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1596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ea typeface="+mn-ea"/>
                          <a:cs typeface="+mn-cs"/>
                        </a:rPr>
                        <a:t>RMS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  <a:latin typeface="Symbol" pitchFamily="2" charset="2"/>
                          <a:ea typeface="+mn-ea"/>
                          <a:cs typeface="+mn-cs"/>
                        </a:rPr>
                        <a:t>Dq</a:t>
                      </a:r>
                      <a:r>
                        <a:rPr lang="en-US" sz="1400" kern="1200" baseline="-25000" dirty="0" err="1"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ea typeface="+mn-ea"/>
                          <a:cs typeface="+mn-cs"/>
                        </a:rPr>
                        <a:t>H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ea typeface="+mn-ea"/>
                          <a:cs typeface="+mn-cs"/>
                        </a:rPr>
                        <a:t>, (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  <a:latin typeface="Symbol" pitchFamily="2" charset="2"/>
                          <a:ea typeface="+mn-ea"/>
                          <a:cs typeface="+mn-cs"/>
                        </a:rPr>
                        <a:t>m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ea typeface="+mn-ea"/>
                          <a:cs typeface="+mn-cs"/>
                        </a:rPr>
                        <a:t>rad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omic Sans MS" panose="030F0902030302020204" pitchFamily="66" charset="0"/>
                        </a:rPr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omic Sans MS" panose="030F0902030302020204" pitchFamily="66" charset="0"/>
                        </a:rPr>
                        <a:t>117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omic Sans MS" panose="030F0902030302020204" pitchFamily="66" charset="0"/>
                        </a:rPr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omic Sans MS" panose="030F0902030302020204" pitchFamily="66" charset="0"/>
                        </a:rPr>
                        <a:t>150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0294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ea typeface="+mn-ea"/>
                          <a:cs typeface="+mn-cs"/>
                        </a:rPr>
                        <a:t>RMS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  <a:latin typeface="Symbol" pitchFamily="2" charset="2"/>
                          <a:ea typeface="+mn-ea"/>
                          <a:cs typeface="+mn-cs"/>
                        </a:rPr>
                        <a:t>Dq</a:t>
                      </a:r>
                      <a:r>
                        <a:rPr lang="en-US" sz="1400" kern="1200" baseline="-25000" dirty="0" err="1"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ea typeface="+mn-ea"/>
                          <a:cs typeface="+mn-cs"/>
                        </a:rPr>
                        <a:t>V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ea typeface="+mn-ea"/>
                          <a:cs typeface="+mn-cs"/>
                        </a:rPr>
                        <a:t>, (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  <a:latin typeface="Symbol" pitchFamily="2" charset="2"/>
                          <a:ea typeface="+mn-ea"/>
                          <a:cs typeface="+mn-cs"/>
                        </a:rPr>
                        <a:t>m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ea typeface="+mn-ea"/>
                          <a:cs typeface="+mn-cs"/>
                        </a:rPr>
                        <a:t>rad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omic Sans MS" panose="030F0902030302020204" pitchFamily="66" charset="0"/>
                        </a:rPr>
                        <a:t>379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omic Sans MS" panose="030F0902030302020204" pitchFamily="66" charset="0"/>
                        </a:rPr>
                        <a:t>371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omic Sans MS" panose="030F0902030302020204" pitchFamily="66" charset="0"/>
                        </a:rPr>
                        <a:t>380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omic Sans MS" panose="030F0902030302020204" pitchFamily="66" charset="0"/>
                        </a:rPr>
                        <a:t>380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3618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Comic Sans MS" panose="030F0902030302020204" pitchFamily="66" charset="0"/>
                        </a:rPr>
                        <a:t>Luminosity 10</a:t>
                      </a:r>
                      <a:r>
                        <a:rPr lang="en-US" sz="1400" baseline="30000" dirty="0">
                          <a:latin typeface="Comic Sans MS" panose="030F0902030302020204" pitchFamily="66" charset="0"/>
                        </a:rPr>
                        <a:t>33</a:t>
                      </a:r>
                      <a:r>
                        <a:rPr lang="en-US" sz="1400" dirty="0">
                          <a:latin typeface="Comic Sans MS" panose="030F0902030302020204" pitchFamily="66" charset="0"/>
                        </a:rPr>
                        <a:t> cm</a:t>
                      </a:r>
                      <a:r>
                        <a:rPr lang="en-US" sz="1400" baseline="30000" dirty="0">
                          <a:latin typeface="Comic Sans MS" panose="030F0902030302020204" pitchFamily="66" charset="0"/>
                        </a:rPr>
                        <a:t>-2</a:t>
                      </a:r>
                      <a:r>
                        <a:rPr lang="en-US" sz="1400" dirty="0">
                          <a:latin typeface="Comic Sans MS" panose="030F0902030302020204" pitchFamily="66" charset="0"/>
                        </a:rPr>
                        <a:t>s</a:t>
                      </a:r>
                      <a:r>
                        <a:rPr lang="en-US" sz="1400" baseline="30000" dirty="0">
                          <a:latin typeface="Comic Sans MS" panose="030F0902030302020204" pitchFamily="66" charset="0"/>
                        </a:rPr>
                        <a:t>-1</a:t>
                      </a:r>
                      <a:endParaRPr lang="en-US" sz="1400" kern="1200" baseline="30000" dirty="0">
                        <a:solidFill>
                          <a:schemeClr val="tx1"/>
                        </a:solidFill>
                        <a:effectLst/>
                        <a:latin typeface="Comic Sans MS" panose="030F0902030302020204" pitchFamily="66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omic Sans MS" panose="030F0902030302020204" pitchFamily="66" charset="0"/>
                        </a:rPr>
                        <a:t>0.89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omic Sans MS" panose="030F0902030302020204" pitchFamily="66" charset="0"/>
                        </a:rPr>
                        <a:t>1.45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omic Sans MS" panose="030F0902030302020204" pitchFamily="66" charset="0"/>
                        </a:rPr>
                        <a:t>0.33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omic Sans MS" panose="030F0902030302020204" pitchFamily="66" charset="0"/>
                        </a:rPr>
                        <a:t>0.67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944668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32AE850-1D42-1745-8D2D-E7519A5B8BE6}"/>
              </a:ext>
            </a:extLst>
          </p:cNvPr>
          <p:cNvSpPr txBox="1"/>
          <p:nvPr/>
        </p:nvSpPr>
        <p:spPr>
          <a:xfrm>
            <a:off x="384048" y="3082540"/>
            <a:ext cx="34804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0432FF"/>
                </a:solidFill>
                <a:latin typeface="Comic Sans MS" panose="030F0902030302020204" pitchFamily="66" charset="0"/>
              </a:rPr>
              <a:t>For 275 GeV Protons (√s=141 GeV)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E9DC29D-9DB9-A948-B287-A3696D4605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714"/>
          <a:stretch/>
        </p:blipFill>
        <p:spPr>
          <a:xfrm>
            <a:off x="6373931" y="1605619"/>
            <a:ext cx="2664694" cy="11952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BD827B8-A437-EF47-8313-6279A6845452}"/>
              </a:ext>
            </a:extLst>
          </p:cNvPr>
          <p:cNvSpPr txBox="1"/>
          <p:nvPr/>
        </p:nvSpPr>
        <p:spPr>
          <a:xfrm>
            <a:off x="6907421" y="1363700"/>
            <a:ext cx="17572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Comic Sans MS" panose="030F0902030302020204" pitchFamily="66" charset="0"/>
              </a:rPr>
              <a:t>Roman Pot Si-Sensors</a:t>
            </a:r>
          </a:p>
        </p:txBody>
      </p:sp>
      <p:pic>
        <p:nvPicPr>
          <p:cNvPr id="12" name="Picture 11" descr="fig_dsdt_20x250_dvcs_10fb.eps">
            <a:extLst>
              <a:ext uri="{FF2B5EF4-FFF2-40B4-BE49-F238E27FC236}">
                <a16:creationId xmlns:a16="http://schemas.microsoft.com/office/drawing/2014/main" id="{CF52779B-28F1-4743-AE64-CB8B5A62D9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573" y="3550884"/>
            <a:ext cx="2286589" cy="217367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43F92BD-B823-C14F-8E7D-1457076FF4C3}"/>
              </a:ext>
            </a:extLst>
          </p:cNvPr>
          <p:cNvCxnSpPr/>
          <p:nvPr/>
        </p:nvCxnSpPr>
        <p:spPr>
          <a:xfrm flipV="1">
            <a:off x="7283669" y="3819526"/>
            <a:ext cx="0" cy="1687895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8936D7D-0A23-F348-B798-65A27C1C9F09}"/>
              </a:ext>
            </a:extLst>
          </p:cNvPr>
          <p:cNvCxnSpPr/>
          <p:nvPr/>
        </p:nvCxnSpPr>
        <p:spPr>
          <a:xfrm>
            <a:off x="7085958" y="4658497"/>
            <a:ext cx="395422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BA84059-4701-1C45-AA22-CEA2297D8E15}"/>
              </a:ext>
            </a:extLst>
          </p:cNvPr>
          <p:cNvSpPr txBox="1"/>
          <p:nvPr/>
        </p:nvSpPr>
        <p:spPr>
          <a:xfrm>
            <a:off x="7496218" y="4927140"/>
            <a:ext cx="529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Comic Sans MS" panose="030F0902030302020204" pitchFamily="66" charset="0"/>
              </a:rPr>
              <a:t>HD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6D0B8F-1297-6A41-956C-7A919164FFD2}"/>
              </a:ext>
            </a:extLst>
          </p:cNvPr>
          <p:cNvSpPr txBox="1"/>
          <p:nvPr/>
        </p:nvSpPr>
        <p:spPr>
          <a:xfrm>
            <a:off x="6806465" y="4742474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Comic Sans MS" panose="030F0902030302020204" pitchFamily="66" charset="0"/>
              </a:rPr>
              <a:t>HA</a:t>
            </a:r>
          </a:p>
        </p:txBody>
      </p:sp>
      <p:sp>
        <p:nvSpPr>
          <p:cNvPr id="19" name="AutoShape 49">
            <a:extLst>
              <a:ext uri="{FF2B5EF4-FFF2-40B4-BE49-F238E27FC236}">
                <a16:creationId xmlns:a16="http://schemas.microsoft.com/office/drawing/2014/main" id="{7CF577F1-2B7E-134F-9E4E-3ED584CB2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690" y="5867246"/>
            <a:ext cx="900641" cy="492511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CBA472-1D55-744E-BF0A-0B3A24A317BE}"/>
              </a:ext>
            </a:extLst>
          </p:cNvPr>
          <p:cNvSpPr txBox="1"/>
          <p:nvPr/>
        </p:nvSpPr>
        <p:spPr>
          <a:xfrm>
            <a:off x="1333428" y="6020046"/>
            <a:ext cx="7181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0432FF"/>
                </a:solidFill>
                <a:latin typeface="Comic Sans MS" panose="030F0902030302020204" pitchFamily="66" charset="0"/>
              </a:rPr>
              <a:t>Can optimize balance between divergence </a:t>
            </a:r>
            <a:r>
              <a:rPr lang="en-US" b="1">
                <a:solidFill>
                  <a:srgbClr val="0432FF"/>
                </a:solidFill>
                <a:latin typeface="Comic Sans MS" panose="030F0902030302020204" pitchFamily="66" charset="0"/>
              </a:rPr>
              <a:t>and luminosity </a:t>
            </a:r>
            <a:r>
              <a:rPr lang="en-US" b="1" dirty="0">
                <a:solidFill>
                  <a:srgbClr val="0432FF"/>
                </a:solidFill>
                <a:latin typeface="Comic Sans MS" panose="030F0902030302020204" pitchFamily="66" charset="0"/>
              </a:rPr>
              <a:t>further </a:t>
            </a:r>
          </a:p>
        </p:txBody>
      </p:sp>
    </p:spTree>
    <p:extLst>
      <p:ext uri="{BB962C8B-B14F-4D97-AF65-F5344CB8AC3E}">
        <p14:creationId xmlns:p14="http://schemas.microsoft.com/office/powerpoint/2010/main" val="105116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14:prism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01218A-2C4A-6E4F-87EB-F0E335D4A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9EA058-7E93-5047-A54B-CAC0CA93E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pre-DIS EIC Workshop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F02EC3-CB5D-504E-BB06-3636335D7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1396B63-BB84-DA43-97BA-6BD5C051F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 Simulations in GEANT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BFEB22-8CD7-3E4C-A3B2-323403BD74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00" t="19066" r="43625" b="4837"/>
          <a:stretch/>
        </p:blipFill>
        <p:spPr>
          <a:xfrm>
            <a:off x="548640" y="1036512"/>
            <a:ext cx="1863090" cy="51735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37E510-EB58-724C-BAEB-C4013487B1CA}"/>
              </a:ext>
            </a:extLst>
          </p:cNvPr>
          <p:cNvSpPr txBox="1"/>
          <p:nvPr/>
        </p:nvSpPr>
        <p:spPr>
          <a:xfrm>
            <a:off x="431660" y="390181"/>
            <a:ext cx="20970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432FF"/>
                </a:solidFill>
                <a:latin typeface="Comic Sans MS" panose="030F0902030302020204" pitchFamily="66" charset="0"/>
              </a:rPr>
              <a:t>Outgoing hadron </a:t>
            </a:r>
          </a:p>
          <a:p>
            <a:pPr algn="ctr"/>
            <a:r>
              <a:rPr lang="en-US" b="1" dirty="0">
                <a:solidFill>
                  <a:srgbClr val="0432FF"/>
                </a:solidFill>
                <a:latin typeface="Comic Sans MS" panose="030F0902030302020204" pitchFamily="66" charset="0"/>
              </a:rPr>
              <a:t>direction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8187AB-C640-5D49-BCA2-B12168F244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564" b="3179"/>
          <a:stretch/>
        </p:blipFill>
        <p:spPr>
          <a:xfrm>
            <a:off x="2859440" y="1036512"/>
            <a:ext cx="4212483" cy="26361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F9E9435-854C-7B4D-9958-681163858D82}"/>
              </a:ext>
            </a:extLst>
          </p:cNvPr>
          <p:cNvSpPr txBox="1"/>
          <p:nvPr/>
        </p:nvSpPr>
        <p:spPr>
          <a:xfrm>
            <a:off x="4265008" y="653948"/>
            <a:ext cx="1401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0432FF"/>
                </a:solidFill>
                <a:latin typeface="Comic Sans MS" panose="030F0902030302020204" pitchFamily="66" charset="0"/>
              </a:rPr>
              <a:t>B0-magnet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52FF21C-AD48-FD40-8E6F-E90F135C4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8950" y="3912671"/>
            <a:ext cx="2429554" cy="233172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0BDF66A-312D-4A44-A6F0-E935B86DD352}"/>
              </a:ext>
            </a:extLst>
          </p:cNvPr>
          <p:cNvSpPr txBox="1"/>
          <p:nvPr/>
        </p:nvSpPr>
        <p:spPr>
          <a:xfrm>
            <a:off x="5458504" y="4081654"/>
            <a:ext cx="376577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Comic Sans MS" panose="030F0902030302020204" pitchFamily="66" charset="0"/>
              </a:rPr>
              <a:t>Acceptance for forward</a:t>
            </a:r>
          </a:p>
          <a:p>
            <a:pPr algn="l"/>
            <a:r>
              <a:rPr lang="en-US" dirty="0">
                <a:latin typeface="Comic Sans MS" panose="030F0902030302020204" pitchFamily="66" charset="0"/>
              </a:rPr>
              <a:t>scattered protons from</a:t>
            </a:r>
          </a:p>
          <a:p>
            <a:pPr algn="l"/>
            <a:r>
              <a:rPr lang="en-US" dirty="0">
                <a:latin typeface="Comic Sans MS" panose="030F0902030302020204" pitchFamily="66" charset="0"/>
              </a:rPr>
              <a:t>exclusive reactions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à"/>
            </a:pPr>
            <a:r>
              <a:rPr lang="en-US" dirty="0">
                <a:latin typeface="Comic Sans MS" panose="030F0902030302020204" pitchFamily="66" charset="0"/>
                <a:sym typeface="Wingdings" pitchFamily="2" charset="2"/>
              </a:rPr>
              <a:t>Simulation for high divergence</a:t>
            </a:r>
          </a:p>
          <a:p>
            <a:pPr algn="l">
              <a:buClr>
                <a:srgbClr val="0432FF"/>
              </a:buClr>
            </a:pPr>
            <a:r>
              <a:rPr lang="en-US" dirty="0">
                <a:latin typeface="Comic Sans MS" panose="030F0902030302020204" pitchFamily="66" charset="0"/>
                <a:sym typeface="Wingdings" pitchFamily="2" charset="2"/>
              </a:rPr>
              <a:t>    case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à"/>
            </a:pPr>
            <a:r>
              <a:rPr lang="en-US" dirty="0">
                <a:latin typeface="Comic Sans MS" panose="030F0902030302020204" pitchFamily="66" charset="0"/>
                <a:sym typeface="Wingdings" pitchFamily="2" charset="2"/>
              </a:rPr>
              <a:t>Generation flat in theta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à"/>
            </a:pPr>
            <a:r>
              <a:rPr lang="en-US" dirty="0">
                <a:latin typeface="Comic Sans MS" panose="030F0902030302020204" pitchFamily="66" charset="0"/>
                <a:sym typeface="Wingdings" pitchFamily="2" charset="2"/>
              </a:rPr>
              <a:t>Gap between </a:t>
            </a:r>
            <a:r>
              <a:rPr lang="en-US" b="1" dirty="0">
                <a:solidFill>
                  <a:srgbClr val="0432FF"/>
                </a:solidFill>
                <a:latin typeface="Comic Sans MS" panose="030F0902030302020204" pitchFamily="66" charset="0"/>
                <a:sym typeface="Wingdings" pitchFamily="2" charset="2"/>
              </a:rPr>
              <a:t>RP</a:t>
            </a:r>
            <a:r>
              <a:rPr lang="en-US" dirty="0">
                <a:latin typeface="Comic Sans MS" panose="030F0902030302020204" pitchFamily="66" charset="0"/>
                <a:sym typeface="Wingdings" pitchFamily="2" charset="2"/>
              </a:rPr>
              <a:t> and </a:t>
            </a:r>
            <a:r>
              <a:rPr lang="en-US" b="1" dirty="0">
                <a:solidFill>
                  <a:srgbClr val="FFC000"/>
                </a:solidFill>
                <a:latin typeface="Comic Sans MS" panose="030F0902030302020204" pitchFamily="66" charset="0"/>
                <a:sym typeface="Wingdings" pitchFamily="2" charset="2"/>
              </a:rPr>
              <a:t>B0</a:t>
            </a:r>
            <a:r>
              <a:rPr lang="en-US" dirty="0">
                <a:latin typeface="Comic Sans MS" panose="030F0902030302020204" pitchFamily="66" charset="0"/>
                <a:sym typeface="Wingdings" pitchFamily="2" charset="2"/>
              </a:rPr>
              <a:t> </a:t>
            </a:r>
          </a:p>
          <a:p>
            <a:pPr algn="l"/>
            <a:r>
              <a:rPr lang="en-US" dirty="0">
                <a:latin typeface="Comic Sans MS" panose="030F0902030302020204" pitchFamily="66" charset="0"/>
                <a:sym typeface="Wingdings" pitchFamily="2" charset="2"/>
              </a:rPr>
              <a:t>    acceptance will be further</a:t>
            </a:r>
          </a:p>
          <a:p>
            <a:pPr algn="l"/>
            <a:r>
              <a:rPr lang="en-US" dirty="0">
                <a:latin typeface="Comic Sans MS" panose="030F0902030302020204" pitchFamily="66" charset="0"/>
                <a:sym typeface="Wingdings" pitchFamily="2" charset="2"/>
              </a:rPr>
              <a:t>    optimized</a:t>
            </a:r>
          </a:p>
        </p:txBody>
      </p:sp>
    </p:spTree>
    <p:extLst>
      <p:ext uri="{BB962C8B-B14F-4D97-AF65-F5344CB8AC3E}">
        <p14:creationId xmlns:p14="http://schemas.microsoft.com/office/powerpoint/2010/main" val="251227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14:prism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Requirements: Beam Background at IR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58697"/>
            <a:ext cx="46736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electron beam:</a:t>
            </a:r>
          </a:p>
          <a:p>
            <a:pPr marL="171450" indent="-171450">
              <a:buClr>
                <a:srgbClr val="0000FF"/>
              </a:buClr>
              <a:buFont typeface="Wingdings" charset="2"/>
              <a:buChar char="q"/>
            </a:pPr>
            <a:endParaRPr lang="en-US" sz="800" dirty="0">
              <a:latin typeface="Comic Sans MS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b="0" dirty="0">
                <a:latin typeface="Comic Sans MS"/>
                <a:cs typeface="Comic Sans MS"/>
              </a:rPr>
              <a:t>Synchrotron radiation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1600" b="0" dirty="0">
                <a:latin typeface="Comic Sans MS"/>
                <a:cs typeface="Comic Sans MS"/>
              </a:rPr>
              <a:t>Backscattering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1600" b="0" dirty="0">
                <a:latin typeface="Comic Sans MS"/>
                <a:cs typeface="Comic Sans MS"/>
              </a:rPr>
              <a:t>Photo desorption</a:t>
            </a:r>
          </a:p>
          <a:p>
            <a:pPr lvl="1">
              <a:buClr>
                <a:srgbClr val="0000FF"/>
              </a:buClr>
            </a:pPr>
            <a:r>
              <a:rPr lang="en-US" b="0" dirty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</a:t>
            </a:r>
            <a:r>
              <a:rPr lang="en-US" b="0" dirty="0">
                <a:latin typeface="Comic Sans MS"/>
                <a:cs typeface="Comic Sans MS"/>
                <a:sym typeface="Wingdings"/>
              </a:rPr>
              <a:t> </a:t>
            </a:r>
            <a:r>
              <a:rPr lang="en-US" b="0" dirty="0">
                <a:latin typeface="Comic Sans MS"/>
                <a:cs typeface="Comic Sans MS"/>
              </a:rPr>
              <a:t>degradation of vacuum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b="0" dirty="0">
                <a:latin typeface="Comic Sans MS"/>
                <a:cs typeface="Comic Sans MS"/>
              </a:rPr>
              <a:t>Beam gas interactions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1600" b="0" dirty="0">
                <a:latin typeface="Comic Sans MS"/>
                <a:cs typeface="Comic Sans MS"/>
              </a:rPr>
              <a:t>Off momentum electrons</a:t>
            </a:r>
          </a:p>
          <a:p>
            <a:pPr marL="285750" indent="-285750">
              <a:buClr>
                <a:srgbClr val="0432FF"/>
              </a:buClr>
              <a:buFont typeface="Wingdings" charset="2"/>
              <a:buChar char="q"/>
            </a:pPr>
            <a:r>
              <a:rPr lang="en-US" b="0" dirty="0">
                <a:latin typeface="Comic Sans MS"/>
                <a:cs typeface="Comic Sans MS"/>
              </a:rPr>
              <a:t>Higher order mode losses</a:t>
            </a:r>
          </a:p>
          <a:p>
            <a:pPr marL="742950" lvl="1" indent="-285750">
              <a:buClr>
                <a:srgbClr val="0432FF"/>
              </a:buClr>
              <a:buFont typeface="Wingdings" charset="2"/>
              <a:buChar char="Ø"/>
            </a:pPr>
            <a:r>
              <a:rPr lang="en-US" sz="1600" b="0" dirty="0">
                <a:latin typeface="Comic Sans MS"/>
                <a:cs typeface="Comic Sans MS"/>
              </a:rPr>
              <a:t>Local heating at injection and ramp (short bunches)</a:t>
            </a:r>
          </a:p>
          <a:p>
            <a:pPr marL="742950" lvl="1" indent="-285750">
              <a:buClr>
                <a:srgbClr val="0432FF"/>
              </a:buClr>
              <a:buFont typeface="Wingdings" charset="2"/>
              <a:buChar char="Ø"/>
            </a:pPr>
            <a:r>
              <a:rPr lang="en-US" b="0" dirty="0">
                <a:latin typeface="Comic Sans MS"/>
                <a:cs typeface="Comic Sans MS"/>
              </a:rPr>
              <a:t>degradation of vacuum</a:t>
            </a:r>
          </a:p>
          <a:p>
            <a:pPr marL="285750" indent="-285750">
              <a:buClr>
                <a:srgbClr val="0432FF"/>
              </a:buClr>
              <a:buFont typeface="Wingdings" charset="2"/>
              <a:buChar char="q"/>
            </a:pPr>
            <a:r>
              <a:rPr lang="en-US" b="0" dirty="0">
                <a:latin typeface="Comic Sans MS"/>
                <a:cs typeface="Comic Sans MS"/>
              </a:rPr>
              <a:t>background due to de-excitation of beam if bunches are replaced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69454" y="653522"/>
            <a:ext cx="4035893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proton beam: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endParaRPr lang="en-US" sz="800" dirty="0">
              <a:latin typeface="Comic Sans MS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b="0" dirty="0">
                <a:latin typeface="Comic Sans MS"/>
                <a:cs typeface="Comic Sans MS"/>
              </a:rPr>
              <a:t>Low beam lifetime during </a:t>
            </a:r>
          </a:p>
          <a:p>
            <a:pPr>
              <a:buClr>
                <a:srgbClr val="0000FF"/>
              </a:buClr>
            </a:pPr>
            <a:r>
              <a:rPr lang="en-US" b="0" dirty="0">
                <a:latin typeface="Comic Sans MS"/>
                <a:cs typeface="Comic Sans MS"/>
              </a:rPr>
              <a:t>    injection and ramping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b="0" dirty="0">
                <a:latin typeface="Comic Sans MS"/>
                <a:cs typeface="Comic Sans MS"/>
              </a:rPr>
              <a:t>Beam gas interactions, large</a:t>
            </a:r>
          </a:p>
          <a:p>
            <a:pPr>
              <a:buClr>
                <a:srgbClr val="0000FF"/>
              </a:buClr>
            </a:pPr>
            <a:r>
              <a:rPr lang="en-US" b="0" dirty="0">
                <a:latin typeface="Comic Sans MS"/>
                <a:cs typeface="Comic Sans MS"/>
              </a:rPr>
              <a:t>    </a:t>
            </a:r>
            <a:r>
              <a:rPr lang="en-US" b="0" dirty="0" err="1">
                <a:latin typeface="Comic Sans MS"/>
                <a:cs typeface="Comic Sans MS"/>
              </a:rPr>
              <a:t>hadronic</a:t>
            </a:r>
            <a:r>
              <a:rPr lang="en-US" b="0" dirty="0">
                <a:latin typeface="Comic Sans MS"/>
                <a:cs typeface="Comic Sans MS"/>
              </a:rPr>
              <a:t> cross section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Ø"/>
            </a:pPr>
            <a:r>
              <a:rPr lang="en-US" b="0" dirty="0">
                <a:latin typeface="Comic Sans MS"/>
                <a:cs typeface="Comic Sans MS"/>
              </a:rPr>
              <a:t>Secondary interactions with</a:t>
            </a:r>
          </a:p>
          <a:p>
            <a:pPr lvl="1">
              <a:buClr>
                <a:srgbClr val="0000FF"/>
              </a:buClr>
            </a:pPr>
            <a:r>
              <a:rPr lang="en-US" b="0" dirty="0">
                <a:latin typeface="Comic Sans MS"/>
                <a:cs typeface="Comic Sans MS"/>
              </a:rPr>
              <a:t>    aperture limitations, i.e. with</a:t>
            </a:r>
          </a:p>
          <a:p>
            <a:pPr lvl="1">
              <a:buClr>
                <a:srgbClr val="0000FF"/>
              </a:buClr>
            </a:pPr>
            <a:r>
              <a:rPr lang="en-US" b="0" dirty="0">
                <a:latin typeface="Comic Sans MS"/>
                <a:cs typeface="Comic Sans MS"/>
              </a:rPr>
              <a:t>    magnets, beam pipe, masks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6043" y="4382012"/>
            <a:ext cx="87506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b="1" dirty="0">
                <a:solidFill>
                  <a:srgbClr val="0000FF"/>
                </a:solidFill>
                <a:latin typeface="Comic Sans MS"/>
                <a:cs typeface="Comic Sans MS"/>
              </a:rPr>
              <a:t>Requirement:</a:t>
            </a:r>
          </a:p>
          <a:p>
            <a:pPr>
              <a:buClr>
                <a:srgbClr val="0000FF"/>
              </a:buClr>
            </a:pPr>
            <a:r>
              <a:rPr lang="en-US" dirty="0">
                <a:latin typeface="Comic Sans MS"/>
                <a:cs typeface="Comic Sans MS"/>
              </a:rPr>
              <a:t>Keep beam backgrounds as low as possible</a:t>
            </a:r>
          </a:p>
          <a:p>
            <a:pPr>
              <a:buClr>
                <a:srgbClr val="0000FF"/>
              </a:buClr>
            </a:pPr>
            <a:r>
              <a:rPr lang="en-US" b="0" dirty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 </a:t>
            </a:r>
            <a:r>
              <a:rPr lang="en-US" b="0" dirty="0">
                <a:latin typeface="Comic Sans MS"/>
                <a:cs typeface="Comic Sans MS"/>
              </a:rPr>
              <a:t>Careful design of interaction region, beam-pipe masks and photon beam dump</a:t>
            </a:r>
          </a:p>
          <a:p>
            <a:pPr>
              <a:buClr>
                <a:srgbClr val="0000FF"/>
              </a:buClr>
            </a:pPr>
            <a:r>
              <a:rPr lang="en-US" b="0" dirty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 </a:t>
            </a:r>
            <a:r>
              <a:rPr lang="en-US" b="0" dirty="0">
                <a:latin typeface="Comic Sans MS"/>
                <a:cs typeface="Comic Sans MS"/>
              </a:rPr>
              <a:t>Excellent vacuum system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pre-DIS EIC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7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14:prism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DEF31C-B72B-A749-904D-9C379957A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CB695D-BAA4-2341-81F3-18C257298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pre-DIS EIC Workshop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7014D0-8103-B549-AC63-2E4754912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4464FD1-69A7-AB43-9179-5BC8728E2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 Vacuum Design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32670A-FF37-F944-8FEE-C744CAFCD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3948" y="799827"/>
            <a:ext cx="4538869" cy="32021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70A867-35EC-4944-BDBF-FA04A9F109AA}"/>
              </a:ext>
            </a:extLst>
          </p:cNvPr>
          <p:cNvSpPr txBox="1"/>
          <p:nvPr/>
        </p:nvSpPr>
        <p:spPr>
          <a:xfrm>
            <a:off x="6016487" y="799827"/>
            <a:ext cx="187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0432FF"/>
                </a:solidFill>
                <a:latin typeface="Comic Sans MS" panose="030F0902030302020204" pitchFamily="66" charset="0"/>
              </a:rPr>
              <a:t>Current Layout: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7798B9-5128-C043-AC22-F5438C40051A}"/>
              </a:ext>
            </a:extLst>
          </p:cNvPr>
          <p:cNvSpPr txBox="1"/>
          <p:nvPr/>
        </p:nvSpPr>
        <p:spPr>
          <a:xfrm>
            <a:off x="7958" y="90573"/>
            <a:ext cx="544001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solidFill>
                  <a:srgbClr val="0432FF"/>
                </a:solidFill>
                <a:latin typeface="Comic Sans MS" panose="030F0902030302020204" pitchFamily="66" charset="0"/>
              </a:rPr>
              <a:t>Requirements &amp; Solutions: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400" dirty="0">
                <a:latin typeface="Comic Sans MS" panose="030F0902030302020204" pitchFamily="66" charset="0"/>
              </a:rPr>
              <a:t>Obey geometrical requirements from physics requirements and beam envelops at injection and flat top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400" dirty="0">
                <a:latin typeface="Comic Sans MS" panose="030F0902030302020204" pitchFamily="66" charset="0"/>
              </a:rPr>
              <a:t>Accommodate 13</a:t>
            </a:r>
            <a:r>
              <a:rPr lang="en-US" sz="1400" dirty="0">
                <a:latin typeface="Symbol" pitchFamily="2" charset="2"/>
              </a:rPr>
              <a:t>s</a:t>
            </a:r>
            <a:r>
              <a:rPr lang="en-US" sz="1400" dirty="0">
                <a:latin typeface="Comic Sans MS" panose="030F0902030302020204" pitchFamily="66" charset="0"/>
              </a:rPr>
              <a:t> of the SR fan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400" dirty="0">
                <a:latin typeface="Comic Sans MS" panose="030F0902030302020204" pitchFamily="66" charset="0"/>
              </a:rPr>
              <a:t>Low base and dynamic pressure in IR</a:t>
            </a:r>
          </a:p>
          <a:p>
            <a:pPr lvl="1">
              <a:buClr>
                <a:srgbClr val="0432FF"/>
              </a:buClr>
            </a:pPr>
            <a:r>
              <a:rPr lang="en-US" sz="1400" dirty="0">
                <a:solidFill>
                  <a:srgbClr val="0432FF"/>
                </a:solidFill>
                <a:latin typeface="Comic Sans MS" panose="030F0902030302020204" pitchFamily="66" charset="0"/>
                <a:sym typeface="Wingdings" pitchFamily="2" charset="2"/>
              </a:rPr>
              <a:t></a:t>
            </a:r>
            <a:r>
              <a:rPr lang="en-US" sz="1400" dirty="0">
                <a:latin typeface="Comic Sans MS" panose="030F0902030302020204" pitchFamily="66" charset="0"/>
                <a:sym typeface="Wingdings" pitchFamily="2" charset="2"/>
              </a:rPr>
              <a:t> Integrate NEG pumping </a:t>
            </a:r>
          </a:p>
          <a:p>
            <a:pPr lvl="1">
              <a:buClr>
                <a:srgbClr val="0432FF"/>
              </a:buClr>
            </a:pPr>
            <a:r>
              <a:rPr lang="en-US" sz="1400" dirty="0">
                <a:solidFill>
                  <a:srgbClr val="0432FF"/>
                </a:solidFill>
                <a:latin typeface="Comic Sans MS" panose="030F0902030302020204" pitchFamily="66" charset="0"/>
                <a:sym typeface="Wingdings" pitchFamily="2" charset="2"/>
              </a:rPr>
              <a:t></a:t>
            </a:r>
            <a:r>
              <a:rPr lang="en-US" sz="1400" dirty="0">
                <a:latin typeface="Comic Sans MS" panose="030F0902030302020204" pitchFamily="66" charset="0"/>
                <a:sym typeface="Wingdings" pitchFamily="2" charset="2"/>
              </a:rPr>
              <a:t> tight space constrains  permanent back-out system</a:t>
            </a:r>
            <a:endParaRPr lang="en-US" sz="1400" dirty="0">
              <a:latin typeface="Comic Sans MS" panose="030F0902030302020204" pitchFamily="66" charset="0"/>
            </a:endParaRP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400" dirty="0">
                <a:latin typeface="Comic Sans MS" panose="030F0902030302020204" pitchFamily="66" charset="0"/>
              </a:rPr>
              <a:t>Limit number of sharp transition </a:t>
            </a:r>
            <a:endParaRPr lang="en-US" sz="1400" dirty="0">
              <a:latin typeface="Comic Sans MS" panose="030F0902030302020204" pitchFamily="66" charset="0"/>
              <a:sym typeface="Wingdings" pitchFamily="2" charset="2"/>
            </a:endParaRP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400" dirty="0">
                <a:latin typeface="Comic Sans MS" panose="030F0902030302020204" pitchFamily="66" charset="0"/>
                <a:sym typeface="Wingdings" pitchFamily="2" charset="2"/>
              </a:rPr>
              <a:t>Limit contribution to overall Impedance budget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400" dirty="0">
                <a:latin typeface="Comic Sans MS" panose="030F0902030302020204" pitchFamily="66" charset="0"/>
              </a:rPr>
              <a:t>Impedance assessment has started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400" b="1" dirty="0">
                <a:solidFill>
                  <a:srgbClr val="0432FF"/>
                </a:solidFill>
                <a:latin typeface="Comic Sans MS" panose="030F0902030302020204" pitchFamily="66" charset="0"/>
              </a:rPr>
              <a:t>22 kW power </a:t>
            </a:r>
            <a:r>
              <a:rPr lang="en-US" sz="1400" dirty="0">
                <a:latin typeface="Comic Sans MS" panose="030F0902030302020204" pitchFamily="66" charset="0"/>
              </a:rPr>
              <a:t>deposition in the IR is  a challenge for cooling.  Design underway 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400" dirty="0">
                <a:latin typeface="Comic Sans MS" panose="030F0902030302020204" pitchFamily="66" charset="0"/>
              </a:rPr>
              <a:t>Lengths of warm-cold vacuum transitions taken into account in lattice design 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400" dirty="0">
                <a:latin typeface="Comic Sans MS" panose="030F0902030302020204" pitchFamily="66" charset="0"/>
              </a:rPr>
              <a:t>Low mass beam pipe material at center part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400" dirty="0">
                <a:latin typeface="Comic Sans MS" panose="030F0902030302020204" pitchFamily="66" charset="0"/>
                <a:sym typeface="Wingdings" pitchFamily="2" charset="2"/>
              </a:rPr>
              <a:t>Beryllium with a radius at center 31 mm </a:t>
            </a:r>
          </a:p>
          <a:p>
            <a:pPr marL="1200150" lvl="2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400" dirty="0">
                <a:latin typeface="Comic Sans MS" panose="030F0902030302020204" pitchFamily="66" charset="0"/>
                <a:sym typeface="Wingdings" pitchFamily="2" charset="2"/>
              </a:rPr>
              <a:t>consistent with </a:t>
            </a:r>
            <a:r>
              <a:rPr lang="en-US" sz="1400" dirty="0">
                <a:latin typeface="Symbol" pitchFamily="2" charset="2"/>
                <a:sym typeface="Wingdings" pitchFamily="2" charset="2"/>
              </a:rPr>
              <a:t>m</a:t>
            </a:r>
            <a:r>
              <a:rPr lang="en-US" sz="1400" dirty="0">
                <a:latin typeface="Comic Sans MS" panose="030F0902030302020204" pitchFamily="66" charset="0"/>
                <a:sym typeface="Wingdings" pitchFamily="2" charset="2"/>
              </a:rPr>
              <a:t>-vertex detector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7DE43A-B108-9640-A31D-402107807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209" y="4001974"/>
            <a:ext cx="3565735" cy="27895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A199C4-F0B5-E141-B463-A15C7E20183B}"/>
              </a:ext>
            </a:extLst>
          </p:cNvPr>
          <p:cNvSpPr txBox="1"/>
          <p:nvPr/>
        </p:nvSpPr>
        <p:spPr>
          <a:xfrm>
            <a:off x="4011339" y="5037520"/>
            <a:ext cx="41785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902030302020204" pitchFamily="66" charset="0"/>
              </a:rPr>
              <a:t>Entire IR setup modeled in </a:t>
            </a:r>
            <a:r>
              <a:rPr lang="en-US" sz="1600" dirty="0" err="1">
                <a:latin typeface="Comic Sans MS" panose="030F0902030302020204" pitchFamily="66" charset="0"/>
              </a:rPr>
              <a:t>SynRad</a:t>
            </a:r>
            <a:endParaRPr lang="en-US" sz="1600" dirty="0">
              <a:latin typeface="Comic Sans MS" panose="030F0902030302020204" pitchFamily="66" charset="0"/>
            </a:endParaRPr>
          </a:p>
          <a:p>
            <a:pPr algn="l"/>
            <a:r>
              <a:rPr lang="en-US" sz="1600" dirty="0">
                <a:solidFill>
                  <a:srgbClr val="0432FF"/>
                </a:solidFill>
                <a:latin typeface="Comic Sans MS" panose="030F0902030302020204" pitchFamily="66" charset="0"/>
                <a:sym typeface="Wingdings" pitchFamily="2" charset="2"/>
              </a:rPr>
              <a:t></a:t>
            </a: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 to carefully check impact of SR on IR </a:t>
            </a:r>
          </a:p>
          <a:p>
            <a:pPr algn="l"/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      vacuum design </a:t>
            </a:r>
          </a:p>
          <a:p>
            <a:r>
              <a:rPr lang="en-US" sz="1600" dirty="0">
                <a:solidFill>
                  <a:srgbClr val="0432FF"/>
                </a:solidFill>
                <a:latin typeface="Comic Sans MS" panose="030F0902030302020204" pitchFamily="66" charset="0"/>
                <a:sym typeface="Wingdings" pitchFamily="2" charset="2"/>
              </a:rPr>
              <a:t></a:t>
            </a: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 SR from electron focusing quadrupoles    </a:t>
            </a:r>
          </a:p>
          <a:p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     Q0EF and Q1EF</a:t>
            </a:r>
            <a:endParaRPr lang="en-US" sz="1600" dirty="0">
              <a:latin typeface="Comic Sans MS" panose="030F0902030302020204" pitchFamily="66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230D4E-3F53-C047-BAFD-A6323FCF0B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5652" y="2946071"/>
            <a:ext cx="2653671" cy="1789596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C848283-07BE-A54F-8C8F-B04309F7277A}"/>
              </a:ext>
            </a:extLst>
          </p:cNvPr>
          <p:cNvCxnSpPr/>
          <p:nvPr/>
        </p:nvCxnSpPr>
        <p:spPr>
          <a:xfrm flipV="1">
            <a:off x="7071923" y="2126974"/>
            <a:ext cx="157138" cy="1875000"/>
          </a:xfrm>
          <a:prstGeom prst="straightConnector1">
            <a:avLst/>
          </a:prstGeom>
          <a:ln w="1905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3A3790A-1883-8443-8997-56F1B74744EE}"/>
              </a:ext>
            </a:extLst>
          </p:cNvPr>
          <p:cNvCxnSpPr>
            <a:cxnSpLocks/>
          </p:cNvCxnSpPr>
          <p:nvPr/>
        </p:nvCxnSpPr>
        <p:spPr>
          <a:xfrm flipV="1">
            <a:off x="7825332" y="999270"/>
            <a:ext cx="927437" cy="2600978"/>
          </a:xfrm>
          <a:prstGeom prst="straightConnector1">
            <a:avLst/>
          </a:prstGeom>
          <a:ln w="1905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846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14:prism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48E1BB-C71C-CD40-A157-2A1935E07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183D5-A7F4-B54A-809F-3BE653721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pre-DIS EIC Workshop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C527A2-B9CF-C042-A668-D401659CA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D49082B-429B-D043-9F8F-7E6F1FAA1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Available Experimental Infrastructure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DAD200-D32B-2741-8499-9C8360933A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32" r="18860"/>
          <a:stretch/>
        </p:blipFill>
        <p:spPr>
          <a:xfrm>
            <a:off x="104173" y="477563"/>
            <a:ext cx="2106592" cy="19847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C275C8-A4DE-B141-BE20-42613BD0D205}"/>
              </a:ext>
            </a:extLst>
          </p:cNvPr>
          <p:cNvSpPr txBox="1"/>
          <p:nvPr/>
        </p:nvSpPr>
        <p:spPr>
          <a:xfrm>
            <a:off x="2314938" y="682904"/>
            <a:ext cx="52693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0432FF"/>
                </a:solidFill>
                <a:latin typeface="Comic Sans MS" panose="030F0902030302020204" pitchFamily="66" charset="0"/>
              </a:rPr>
              <a:t>RHIC Tunnel layout:</a:t>
            </a:r>
          </a:p>
          <a:p>
            <a:pPr algn="l"/>
            <a:r>
              <a:rPr lang="en-US" dirty="0">
                <a:latin typeface="Comic Sans MS" panose="030F0902030302020204" pitchFamily="66" charset="0"/>
              </a:rPr>
              <a:t>Six experimental halls</a:t>
            </a:r>
          </a:p>
          <a:p>
            <a:pPr algn="l"/>
            <a:r>
              <a:rPr lang="en-US" b="1" dirty="0">
                <a:solidFill>
                  <a:srgbClr val="0432FF"/>
                </a:solidFill>
                <a:latin typeface="Comic Sans MS" panose="030F0902030302020204" pitchFamily="66" charset="0"/>
                <a:sym typeface="Wingdings" pitchFamily="2" charset="2"/>
              </a:rPr>
              <a:t></a:t>
            </a:r>
            <a:r>
              <a:rPr lang="en-US" dirty="0">
                <a:latin typeface="Comic Sans MS" panose="030F0902030302020204" pitchFamily="66" charset="0"/>
                <a:sym typeface="Wingdings" pitchFamily="2" charset="2"/>
              </a:rPr>
              <a:t> </a:t>
            </a:r>
            <a:r>
              <a:rPr lang="en-US" dirty="0">
                <a:latin typeface="Comic Sans MS" panose="030F0902030302020204" pitchFamily="66" charset="0"/>
              </a:rPr>
              <a:t>Four halls potentially available for detectors</a:t>
            </a:r>
          </a:p>
          <a:p>
            <a:pPr algn="l"/>
            <a:r>
              <a:rPr lang="en-US" b="1" dirty="0">
                <a:solidFill>
                  <a:srgbClr val="0432FF"/>
                </a:solidFill>
                <a:latin typeface="Comic Sans MS" panose="030F0902030302020204" pitchFamily="66" charset="0"/>
                <a:sym typeface="Wingdings" pitchFamily="2" charset="2"/>
              </a:rPr>
              <a:t></a:t>
            </a:r>
            <a:r>
              <a:rPr lang="en-US" dirty="0">
                <a:latin typeface="Comic Sans MS" panose="030F0902030302020204" pitchFamily="66" charset="0"/>
                <a:sym typeface="Wingdings" pitchFamily="2" charset="2"/>
              </a:rPr>
              <a:t> </a:t>
            </a:r>
            <a:r>
              <a:rPr lang="en-US" dirty="0">
                <a:latin typeface="Comic Sans MS" panose="030F0902030302020204" pitchFamily="66" charset="0"/>
              </a:rPr>
              <a:t>All halls have different layout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62D26A-DE4B-434D-ACC4-330017EFC0E3}"/>
              </a:ext>
            </a:extLst>
          </p:cNvPr>
          <p:cNvSpPr txBox="1"/>
          <p:nvPr/>
        </p:nvSpPr>
        <p:spPr>
          <a:xfrm>
            <a:off x="578736" y="2538675"/>
            <a:ext cx="1188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0432FF"/>
                </a:solidFill>
                <a:latin typeface="Comic Sans MS" panose="030F0902030302020204" pitchFamily="66" charset="0"/>
              </a:rPr>
              <a:t>12o’clock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705AB41-9696-6648-9FD5-6F307078CB9E}"/>
              </a:ext>
            </a:extLst>
          </p:cNvPr>
          <p:cNvCxnSpPr/>
          <p:nvPr/>
        </p:nvCxnSpPr>
        <p:spPr>
          <a:xfrm>
            <a:off x="0" y="2893666"/>
            <a:ext cx="9144000" cy="0"/>
          </a:xfrm>
          <a:prstGeom prst="line">
            <a:avLst/>
          </a:prstGeom>
          <a:ln w="127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2E9EB2-DA77-F04C-AD54-BFCAF8A3C108}"/>
              </a:ext>
            </a:extLst>
          </p:cNvPr>
          <p:cNvCxnSpPr>
            <a:cxnSpLocks/>
          </p:cNvCxnSpPr>
          <p:nvPr/>
        </p:nvCxnSpPr>
        <p:spPr>
          <a:xfrm>
            <a:off x="4572000" y="2515519"/>
            <a:ext cx="0" cy="3818421"/>
          </a:xfrm>
          <a:prstGeom prst="line">
            <a:avLst/>
          </a:prstGeom>
          <a:ln w="127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4B38EC0-D7A9-D44E-8549-119A86EA8B6D}"/>
              </a:ext>
            </a:extLst>
          </p:cNvPr>
          <p:cNvCxnSpPr>
            <a:cxnSpLocks/>
          </p:cNvCxnSpPr>
          <p:nvPr/>
        </p:nvCxnSpPr>
        <p:spPr>
          <a:xfrm>
            <a:off x="2314938" y="2507429"/>
            <a:ext cx="0" cy="3833111"/>
          </a:xfrm>
          <a:prstGeom prst="line">
            <a:avLst/>
          </a:prstGeom>
          <a:ln w="127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95E7ADC-92C1-5347-AF85-4AF601DE2315}"/>
              </a:ext>
            </a:extLst>
          </p:cNvPr>
          <p:cNvCxnSpPr>
            <a:cxnSpLocks/>
          </p:cNvCxnSpPr>
          <p:nvPr/>
        </p:nvCxnSpPr>
        <p:spPr>
          <a:xfrm>
            <a:off x="6859929" y="2507429"/>
            <a:ext cx="0" cy="3841571"/>
          </a:xfrm>
          <a:prstGeom prst="line">
            <a:avLst/>
          </a:prstGeom>
          <a:ln w="127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2DA36B8-8DFF-2046-9AA7-5AF1B61C0B4F}"/>
              </a:ext>
            </a:extLst>
          </p:cNvPr>
          <p:cNvSpPr txBox="1"/>
          <p:nvPr/>
        </p:nvSpPr>
        <p:spPr>
          <a:xfrm>
            <a:off x="2805215" y="2515519"/>
            <a:ext cx="1047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0432FF"/>
                </a:solidFill>
                <a:latin typeface="Comic Sans MS" panose="030F0902030302020204" pitchFamily="66" charset="0"/>
              </a:rPr>
              <a:t>2o’clock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BAD655-38CE-5D49-B3FF-93EC9F758164}"/>
              </a:ext>
            </a:extLst>
          </p:cNvPr>
          <p:cNvSpPr txBox="1"/>
          <p:nvPr/>
        </p:nvSpPr>
        <p:spPr>
          <a:xfrm>
            <a:off x="5139254" y="2507429"/>
            <a:ext cx="1047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0432FF"/>
                </a:solidFill>
                <a:latin typeface="Comic Sans MS" panose="030F0902030302020204" pitchFamily="66" charset="0"/>
              </a:rPr>
              <a:t>6o’clock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8E7ACF-4485-8342-A34B-8ED095111B20}"/>
              </a:ext>
            </a:extLst>
          </p:cNvPr>
          <p:cNvSpPr txBox="1"/>
          <p:nvPr/>
        </p:nvSpPr>
        <p:spPr>
          <a:xfrm>
            <a:off x="7473201" y="2507429"/>
            <a:ext cx="1047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0432FF"/>
                </a:solidFill>
                <a:latin typeface="Comic Sans MS" panose="030F0902030302020204" pitchFamily="66" charset="0"/>
              </a:rPr>
              <a:t>8o’clock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296DBEC-9BE3-8C46-B88E-92499B5F99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667"/>
          <a:stretch/>
        </p:blipFill>
        <p:spPr>
          <a:xfrm>
            <a:off x="6917804" y="3102012"/>
            <a:ext cx="2181333" cy="90093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74BD508-5E61-7648-B717-4E4F6A411638}"/>
              </a:ext>
            </a:extLst>
          </p:cNvPr>
          <p:cNvSpPr txBox="1"/>
          <p:nvPr/>
        </p:nvSpPr>
        <p:spPr>
          <a:xfrm>
            <a:off x="6859929" y="4259046"/>
            <a:ext cx="215475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Comic Sans MS" panose="030F0902030302020204" pitchFamily="66" charset="0"/>
              </a:rPr>
              <a:t>Large detector hall </a:t>
            </a:r>
          </a:p>
          <a:p>
            <a:pPr algn="l"/>
            <a:r>
              <a:rPr lang="en-US" sz="1600" dirty="0">
                <a:latin typeface="Comic Sans MS" panose="030F0902030302020204" pitchFamily="66" charset="0"/>
              </a:rPr>
              <a:t>with existing</a:t>
            </a:r>
          </a:p>
          <a:p>
            <a:pPr algn="l"/>
            <a:r>
              <a:rPr lang="en-US" sz="1600" dirty="0">
                <a:latin typeface="Comic Sans MS" panose="030F0902030302020204" pitchFamily="66" charset="0"/>
              </a:rPr>
              <a:t>Infrastructure</a:t>
            </a:r>
          </a:p>
          <a:p>
            <a:pPr algn="l"/>
            <a:r>
              <a:rPr lang="en-US" sz="1600" dirty="0">
                <a:latin typeface="Comic Sans MS" panose="030F0902030302020204" pitchFamily="66" charset="0"/>
              </a:rPr>
              <a:t>18.5m x 15m x 14.5m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1DD08FD-6A54-0E48-9F13-773341F3BB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4768"/>
          <a:stretch/>
        </p:blipFill>
        <p:spPr>
          <a:xfrm>
            <a:off x="4653025" y="2942845"/>
            <a:ext cx="2099022" cy="121203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15E93FC-BE8C-5D41-9A4D-BCBF191AB2A8}"/>
              </a:ext>
            </a:extLst>
          </p:cNvPr>
          <p:cNvSpPr txBox="1"/>
          <p:nvPr/>
        </p:nvSpPr>
        <p:spPr>
          <a:xfrm>
            <a:off x="4571999" y="4261885"/>
            <a:ext cx="209384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Comic Sans MS" panose="030F0902030302020204" pitchFamily="66" charset="0"/>
              </a:rPr>
              <a:t>Large detector hall </a:t>
            </a:r>
          </a:p>
          <a:p>
            <a:pPr algn="l"/>
            <a:r>
              <a:rPr lang="en-US" sz="1600" dirty="0">
                <a:latin typeface="Comic Sans MS" panose="030F0902030302020204" pitchFamily="66" charset="0"/>
              </a:rPr>
              <a:t>with existing</a:t>
            </a:r>
          </a:p>
          <a:p>
            <a:pPr algn="l"/>
            <a:r>
              <a:rPr lang="en-US" sz="1600" dirty="0">
                <a:latin typeface="Comic Sans MS" panose="030F0902030302020204" pitchFamily="66" charset="0"/>
              </a:rPr>
              <a:t>Infrastructure</a:t>
            </a:r>
          </a:p>
          <a:p>
            <a:pPr algn="l"/>
            <a:r>
              <a:rPr lang="en-US" sz="1600" dirty="0">
                <a:latin typeface="Comic Sans MS" panose="030F0902030302020204" pitchFamily="66" charset="0"/>
              </a:rPr>
              <a:t>16m x 32m x 12m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2C7CF68-0294-9742-BB62-350D6DFA2A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8734"/>
          <a:stretch/>
        </p:blipFill>
        <p:spPr>
          <a:xfrm>
            <a:off x="2419111" y="3134422"/>
            <a:ext cx="2045069" cy="81873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2D71DBF-4CAD-C749-8E26-3F58ADEDD97E}"/>
              </a:ext>
            </a:extLst>
          </p:cNvPr>
          <p:cNvSpPr txBox="1"/>
          <p:nvPr/>
        </p:nvSpPr>
        <p:spPr>
          <a:xfrm>
            <a:off x="2284069" y="4263071"/>
            <a:ext cx="225734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Comic Sans MS" panose="030F0902030302020204" pitchFamily="66" charset="0"/>
              </a:rPr>
              <a:t>asymmetric detector </a:t>
            </a:r>
          </a:p>
          <a:p>
            <a:pPr algn="l"/>
            <a:r>
              <a:rPr lang="en-US" sz="1600" dirty="0">
                <a:latin typeface="Comic Sans MS" panose="030F0902030302020204" pitchFamily="66" charset="0"/>
              </a:rPr>
              <a:t>hall; existing</a:t>
            </a:r>
          </a:p>
          <a:p>
            <a:pPr algn="l"/>
            <a:r>
              <a:rPr lang="en-US" sz="1600" dirty="0">
                <a:latin typeface="Comic Sans MS" panose="030F0902030302020204" pitchFamily="66" charset="0"/>
              </a:rPr>
              <a:t>Infrastructure</a:t>
            </a:r>
          </a:p>
          <a:p>
            <a:pPr algn="l"/>
            <a:r>
              <a:rPr lang="en-US" sz="1600" dirty="0">
                <a:latin typeface="Comic Sans MS" panose="030F0902030302020204" pitchFamily="66" charset="0"/>
              </a:rPr>
              <a:t>60 m long stub </a:t>
            </a:r>
          </a:p>
          <a:p>
            <a:pPr algn="l"/>
            <a:r>
              <a:rPr lang="en-US" sz="1600" dirty="0">
                <a:latin typeface="Comic Sans MS" panose="030F0902030302020204" pitchFamily="66" charset="0"/>
              </a:rPr>
              <a:t>Tunnel for forward</a:t>
            </a:r>
          </a:p>
          <a:p>
            <a:pPr algn="l"/>
            <a:r>
              <a:rPr lang="en-US" sz="1600" dirty="0">
                <a:latin typeface="Comic Sans MS" panose="030F0902030302020204" pitchFamily="66" charset="0"/>
              </a:rPr>
              <a:t>Spectrometer</a:t>
            </a:r>
          </a:p>
          <a:p>
            <a:pPr algn="l"/>
            <a:r>
              <a:rPr lang="en-US" sz="1600" dirty="0">
                <a:latin typeface="Comic Sans MS" panose="030F0902030302020204" pitchFamily="66" charset="0"/>
              </a:rPr>
              <a:t>Not consistent with </a:t>
            </a:r>
          </a:p>
          <a:p>
            <a:pPr algn="l"/>
            <a:r>
              <a:rPr lang="en-US" sz="1600" dirty="0" err="1">
                <a:latin typeface="Comic Sans MS" panose="030F0902030302020204" pitchFamily="66" charset="0"/>
              </a:rPr>
              <a:t>det</a:t>
            </a:r>
            <a:r>
              <a:rPr lang="en-US" sz="1600" dirty="0">
                <a:latin typeface="Comic Sans MS" panose="030F0902030302020204" pitchFamily="66" charset="0"/>
              </a:rPr>
              <a:t> . At IP-8</a:t>
            </a:r>
          </a:p>
          <a:p>
            <a:pPr algn="l"/>
            <a:r>
              <a:rPr lang="en-US" sz="1600" dirty="0">
                <a:latin typeface="Comic Sans MS" panose="030F0902030302020204" pitchFamily="66" charset="0"/>
              </a:rPr>
              <a:t>28m x 12m x 8.5m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6683B02-0B38-7842-B3D3-9F667C6A87A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3755" b="1941"/>
          <a:stretch/>
        </p:blipFill>
        <p:spPr>
          <a:xfrm>
            <a:off x="20556" y="2935200"/>
            <a:ext cx="2265445" cy="121967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EB24590-B71B-7E4D-B3E6-CB484A72B350}"/>
              </a:ext>
            </a:extLst>
          </p:cNvPr>
          <p:cNvSpPr txBox="1"/>
          <p:nvPr/>
        </p:nvSpPr>
        <p:spPr>
          <a:xfrm>
            <a:off x="-9470" y="4253279"/>
            <a:ext cx="231185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Comic Sans MS" panose="030F0902030302020204" pitchFamily="66" charset="0"/>
              </a:rPr>
              <a:t>No experimental hall,</a:t>
            </a:r>
          </a:p>
          <a:p>
            <a:pPr algn="l"/>
            <a:r>
              <a:rPr lang="en-US" sz="1600" dirty="0">
                <a:latin typeface="Comic Sans MS" panose="030F0902030302020204" pitchFamily="66" charset="0"/>
              </a:rPr>
              <a:t>Just a concrete slab</a:t>
            </a:r>
          </a:p>
          <a:p>
            <a:pPr algn="l"/>
            <a:r>
              <a:rPr lang="en-US" sz="1600" dirty="0">
                <a:latin typeface="Comic Sans MS" panose="030F0902030302020204" pitchFamily="66" charset="0"/>
              </a:rPr>
              <a:t>and a tunnel-like </a:t>
            </a:r>
          </a:p>
          <a:p>
            <a:pPr algn="l"/>
            <a:r>
              <a:rPr lang="en-US" sz="1600" dirty="0">
                <a:latin typeface="Comic Sans MS" panose="030F0902030302020204" pitchFamily="66" charset="0"/>
              </a:rPr>
              <a:t>structure</a:t>
            </a:r>
          </a:p>
          <a:p>
            <a:pPr algn="l"/>
            <a:r>
              <a:rPr lang="en-US" sz="1600" dirty="0">
                <a:latin typeface="Comic Sans MS" panose="030F0902030302020204" pitchFamily="66" charset="0"/>
              </a:rPr>
              <a:t>Very little</a:t>
            </a:r>
          </a:p>
          <a:p>
            <a:pPr algn="l"/>
            <a:r>
              <a:rPr lang="en-US" sz="1600" dirty="0">
                <a:latin typeface="Comic Sans MS" panose="030F0902030302020204" pitchFamily="66" charset="0"/>
              </a:rPr>
              <a:t>Infrastructure</a:t>
            </a:r>
          </a:p>
          <a:p>
            <a:pPr algn="l"/>
            <a:r>
              <a:rPr lang="en-US" sz="1600" dirty="0">
                <a:latin typeface="Comic Sans MS" panose="030F0902030302020204" pitchFamily="66" charset="0"/>
              </a:rPr>
              <a:t>Only if other halls are</a:t>
            </a:r>
          </a:p>
          <a:p>
            <a:pPr algn="l"/>
            <a:r>
              <a:rPr lang="en-US" sz="1600" dirty="0">
                <a:latin typeface="Comic Sans MS" panose="030F0902030302020204" pitchFamily="66" charset="0"/>
              </a:rPr>
              <a:t>To small</a:t>
            </a:r>
          </a:p>
          <a:p>
            <a:pPr algn="l"/>
            <a:r>
              <a:rPr lang="en-US" sz="1600" dirty="0">
                <a:latin typeface="Comic Sans MS" panose="030F0902030302020204" pitchFamily="66" charset="0"/>
              </a:rPr>
              <a:t>17m x 8m x 4.5m</a:t>
            </a:r>
          </a:p>
        </p:txBody>
      </p:sp>
    </p:spTree>
    <p:extLst>
      <p:ext uri="{BB962C8B-B14F-4D97-AF65-F5344CB8AC3E}">
        <p14:creationId xmlns:p14="http://schemas.microsoft.com/office/powerpoint/2010/main" val="179571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14:prism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95AE05-3F8E-2349-B8F3-C6EED24C7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A4D06-B560-D748-8FC3-92B192662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pre-DIS EIC Workshop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673AB-763C-2A41-A39D-896EE2BC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A6E059E-0EA3-C242-B4E8-94FDC01C1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 with 2 Experiments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D4B0C8-5C23-874F-9BF0-9C66D5D39557}"/>
              </a:ext>
            </a:extLst>
          </p:cNvPr>
          <p:cNvSpPr txBox="1"/>
          <p:nvPr/>
        </p:nvSpPr>
        <p:spPr>
          <a:xfrm>
            <a:off x="138893" y="772695"/>
            <a:ext cx="892097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0432FF"/>
                </a:solidFill>
                <a:latin typeface="Comic Sans MS" panose="030F0902030302020204" pitchFamily="66" charset="0"/>
              </a:rPr>
              <a:t>Note: 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Comic Sans MS" panose="030F0902030302020204" pitchFamily="66" charset="0"/>
              </a:rPr>
              <a:t>2 collisions per turn double the beam-beam parameter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Comic Sans MS" panose="030F0902030302020204" pitchFamily="66" charset="0"/>
              </a:rPr>
              <a:t>Simulations show detrimental beam-beam effects</a:t>
            </a:r>
          </a:p>
          <a:p>
            <a:pPr lvl="1">
              <a:buClr>
                <a:srgbClr val="0432FF"/>
              </a:buClr>
            </a:pPr>
            <a:r>
              <a:rPr lang="en-US" b="1" dirty="0">
                <a:solidFill>
                  <a:srgbClr val="0432FF"/>
                </a:solidFill>
                <a:latin typeface="Comic Sans MS" panose="030F0902030302020204" pitchFamily="66" charset="0"/>
                <a:sym typeface="Wingdings" pitchFamily="2" charset="2"/>
              </a:rPr>
              <a:t></a:t>
            </a:r>
            <a:r>
              <a:rPr lang="en-US" dirty="0">
                <a:latin typeface="Comic Sans MS" panose="030F0902030302020204" pitchFamily="66" charset="0"/>
              </a:rPr>
              <a:t>That would require reducing the bunch intensities by factor 2</a:t>
            </a:r>
          </a:p>
          <a:p>
            <a:pPr lvl="1">
              <a:buClr>
                <a:srgbClr val="0432FF"/>
              </a:buClr>
            </a:pPr>
            <a:r>
              <a:rPr lang="en-US" b="1" dirty="0">
                <a:solidFill>
                  <a:srgbClr val="0432FF"/>
                </a:solidFill>
                <a:latin typeface="Comic Sans MS" panose="030F0902030302020204" pitchFamily="66" charset="0"/>
                <a:sym typeface="Wingdings" pitchFamily="2" charset="2"/>
              </a:rPr>
              <a:t> </a:t>
            </a:r>
            <a:r>
              <a:rPr lang="en-US" dirty="0">
                <a:latin typeface="Comic Sans MS" panose="030F0902030302020204" pitchFamily="66" charset="0"/>
              </a:rPr>
              <a:t>Would reduce luminosities per detector by factor 4</a:t>
            </a:r>
          </a:p>
          <a:p>
            <a:pPr algn="l"/>
            <a:endParaRPr lang="en-US" dirty="0">
              <a:latin typeface="Comic Sans MS" panose="030F0902030302020204" pitchFamily="66" charset="0"/>
            </a:endParaRP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Comic Sans MS" panose="030F0902030302020204" pitchFamily="66" charset="0"/>
              </a:rPr>
              <a:t>With a dedicated fill pattern and a slight longitudinal offset of one Detector, half the bunches collide in one IP, the other half in the other detector</a:t>
            </a:r>
          </a:p>
          <a:p>
            <a:pPr algn="l"/>
            <a:endParaRPr lang="en-US" dirty="0">
              <a:latin typeface="Comic Sans MS" panose="030F0902030302020204" pitchFamily="66" charset="0"/>
            </a:endParaRP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Comic Sans MS" panose="030F0902030302020204" pitchFamily="66" charset="0"/>
              </a:rPr>
              <a:t>With this scheme total luminosity of the two detectors combined remains constant </a:t>
            </a:r>
          </a:p>
        </p:txBody>
      </p:sp>
    </p:spTree>
    <p:extLst>
      <p:ext uri="{BB962C8B-B14F-4D97-AF65-F5344CB8AC3E}">
        <p14:creationId xmlns:p14="http://schemas.microsoft.com/office/powerpoint/2010/main" val="22127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14:prism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984880" y="1192871"/>
            <a:ext cx="3093414" cy="43653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7A64DA-5DDB-3F41-B1DD-58E0D3A20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E67C91-F82F-D84E-8407-4913BB622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pre-DIS EIC Workshop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189" y="1151584"/>
            <a:ext cx="3093414" cy="437158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EB9087-D143-5543-9054-9DD26D930BF0}"/>
              </a:ext>
            </a:extLst>
          </p:cNvPr>
          <p:cNvSpPr txBox="1"/>
          <p:nvPr/>
        </p:nvSpPr>
        <p:spPr>
          <a:xfrm>
            <a:off x="79582" y="1221715"/>
            <a:ext cx="577956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 err="1">
                <a:latin typeface="Comic Sans MS" panose="030F0902030302020204" pitchFamily="66" charset="0"/>
              </a:rPr>
              <a:t>eRHIC</a:t>
            </a:r>
            <a:r>
              <a:rPr lang="en-US" sz="1600" dirty="0">
                <a:latin typeface="Comic Sans MS" panose="030F0902030302020204" pitchFamily="66" charset="0"/>
              </a:rPr>
              <a:t> pre-conceptual design integrates all EIC science driven requirements on IR and machine operations well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>
                <a:latin typeface="Comic Sans MS" panose="030F0902030302020204" pitchFamily="66" charset="0"/>
              </a:rPr>
              <a:t>Luminosity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>
                <a:latin typeface="Comic Sans MS" panose="030F0902030302020204" pitchFamily="66" charset="0"/>
              </a:rPr>
              <a:t>Center of mass energy reach √s=20 – 140 GeV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>
                <a:latin typeface="Comic Sans MS" panose="030F0902030302020204" pitchFamily="66" charset="0"/>
              </a:rPr>
              <a:t>High beam polarizations for hadrons and electrons</a:t>
            </a:r>
          </a:p>
          <a:p>
            <a:pPr marL="1200150" lvl="2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>
                <a:latin typeface="Comic Sans MS" panose="030F0902030302020204" pitchFamily="66" charset="0"/>
              </a:rPr>
              <a:t>Polarized p, D, He-3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>
                <a:latin typeface="Comic Sans MS" panose="030F0902030302020204" pitchFamily="66" charset="0"/>
              </a:rPr>
              <a:t>High acceptance for forward scattered particles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>
                <a:latin typeface="Comic Sans MS" panose="030F0902030302020204" pitchFamily="66" charset="0"/>
              </a:rPr>
              <a:t>Element free region for detector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>
                <a:latin typeface="Comic Sans MS" panose="030F0902030302020204" pitchFamily="66" charset="0"/>
              </a:rPr>
              <a:t>Wide range of nuclear beams D to U</a:t>
            </a:r>
          </a:p>
          <a:p>
            <a:pPr>
              <a:buClr>
                <a:srgbClr val="0432FF"/>
              </a:buClr>
            </a:pPr>
            <a:r>
              <a:rPr lang="en-US" sz="1600" dirty="0">
                <a:latin typeface="Comic Sans MS" panose="030F0902030302020204" pitchFamily="66" charset="0"/>
              </a:rPr>
              <a:t> 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>
                <a:latin typeface="Comic Sans MS" panose="030F0902030302020204" pitchFamily="66" charset="0"/>
              </a:rPr>
              <a:t>Baseline design aims to 10</a:t>
            </a:r>
            <a:r>
              <a:rPr lang="en-US" sz="1600" baseline="30000" dirty="0">
                <a:latin typeface="Comic Sans MS" panose="030F0902030302020204" pitchFamily="66" charset="0"/>
              </a:rPr>
              <a:t>34</a:t>
            </a:r>
            <a:r>
              <a:rPr lang="en-US" sz="1600" dirty="0">
                <a:latin typeface="Comic Sans MS" panose="030F0902030302020204" pitchFamily="66" charset="0"/>
              </a:rPr>
              <a:t> luminosity applying cooling requirement. To mitigate risks related with cooling technology </a:t>
            </a:r>
            <a:r>
              <a:rPr lang="en-US" sz="1600" dirty="0" err="1">
                <a:latin typeface="Comic Sans MS" panose="030F0902030302020204" pitchFamily="66" charset="0"/>
              </a:rPr>
              <a:t>eRHIC</a:t>
            </a:r>
            <a:r>
              <a:rPr lang="en-US" sz="1600" dirty="0">
                <a:latin typeface="Comic Sans MS" panose="030F0902030302020204" pitchFamily="66" charset="0"/>
              </a:rPr>
              <a:t> operation without cooling with ~3*10</a:t>
            </a:r>
            <a:r>
              <a:rPr lang="en-US" sz="1600" baseline="30000" dirty="0">
                <a:latin typeface="Comic Sans MS" panose="030F0902030302020204" pitchFamily="66" charset="0"/>
              </a:rPr>
              <a:t>33</a:t>
            </a:r>
            <a:r>
              <a:rPr lang="en-US" sz="1600" dirty="0">
                <a:latin typeface="Comic Sans MS" panose="030F0902030302020204" pitchFamily="66" charset="0"/>
              </a:rPr>
              <a:t> luminosity is also considered.</a:t>
            </a:r>
          </a:p>
          <a:p>
            <a:pPr>
              <a:buClr>
                <a:srgbClr val="0432FF"/>
              </a:buClr>
            </a:pPr>
            <a:endParaRPr lang="en-US" sz="1600" dirty="0">
              <a:latin typeface="Comic Sans MS" panose="030F0902030302020204" pitchFamily="66" charset="0"/>
            </a:endParaRP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>
                <a:latin typeface="Comic Sans MS" panose="030F0902030302020204" pitchFamily="66" charset="0"/>
              </a:rPr>
              <a:t>Still a large amount of work ahead to arrive at a </a:t>
            </a:r>
            <a:r>
              <a:rPr lang="en-US" sz="1600" b="1" dirty="0">
                <a:solidFill>
                  <a:srgbClr val="0432FF"/>
                </a:solidFill>
                <a:latin typeface="Comic Sans MS" panose="030F0902030302020204" pitchFamily="66" charset="0"/>
              </a:rPr>
              <a:t>Conceptual Design</a:t>
            </a:r>
            <a:r>
              <a:rPr lang="en-US" sz="1600" dirty="0">
                <a:latin typeface="Comic Sans MS" panose="030F0902030302020204" pitchFamily="66" charset="0"/>
              </a:rPr>
              <a:t>,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BFB5B5-0037-204F-A5CD-636FDA26178F}"/>
              </a:ext>
            </a:extLst>
          </p:cNvPr>
          <p:cNvSpPr txBox="1"/>
          <p:nvPr/>
        </p:nvSpPr>
        <p:spPr>
          <a:xfrm>
            <a:off x="6812280" y="742950"/>
            <a:ext cx="151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0432FF"/>
                </a:solidFill>
                <a:latin typeface="Comic Sans MS" panose="030F0902030302020204" pitchFamily="66" charset="0"/>
              </a:rPr>
              <a:t>Coming soon</a:t>
            </a:r>
          </a:p>
        </p:txBody>
      </p:sp>
    </p:spTree>
    <p:extLst>
      <p:ext uri="{BB962C8B-B14F-4D97-AF65-F5344CB8AC3E}">
        <p14:creationId xmlns:p14="http://schemas.microsoft.com/office/powerpoint/2010/main" val="354757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14:prism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pre-DIS EIC Workshop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08" y="2791630"/>
            <a:ext cx="9052560" cy="263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50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14:prism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D79EA-A2F5-7841-98D5-0052AC939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20ED1E-5EF3-BD45-9C39-2FDAA6B1D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pre-DIS EIC Workshop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Electron Injector Synchrotron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4979" y="679088"/>
            <a:ext cx="9074343" cy="5432345"/>
          </a:xfrm>
        </p:spPr>
        <p:txBody>
          <a:bodyPr>
            <a:normAutofit/>
          </a:bodyPr>
          <a:lstStyle/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>
                <a:latin typeface="Comic Sans MS" panose="030F0902030302020204" pitchFamily="66" charset="0"/>
              </a:rPr>
              <a:t>5-18 GeV spin polarized electrons are required for injection into the storage ring.</a:t>
            </a:r>
          </a:p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>
                <a:latin typeface="Comic Sans MS" panose="030F0902030302020204" pitchFamily="66" charset="0"/>
              </a:rPr>
              <a:t>A comprehensive study resulted in the choice of a spin-transparent rapid cycling synchrotron in the RHIC tunnel </a:t>
            </a:r>
          </a:p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>
                <a:latin typeface="Comic Sans MS" panose="030F0902030302020204" pitchFamily="66" charset="0"/>
              </a:rPr>
              <a:t>High lattice  quasi-symmetry (achieved by straight sections designed as unity transformations)  suppress systematic depolarizing resonance during the ramp</a:t>
            </a:r>
          </a:p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>
                <a:latin typeface="Comic Sans MS" panose="030F0902030302020204" pitchFamily="66" charset="0"/>
              </a:rPr>
              <a:t>A 200 </a:t>
            </a:r>
            <a:r>
              <a:rPr lang="en-US" sz="1800" dirty="0" err="1">
                <a:latin typeface="Comic Sans MS" panose="030F0902030302020204" pitchFamily="66" charset="0"/>
              </a:rPr>
              <a:t>ms</a:t>
            </a:r>
            <a:r>
              <a:rPr lang="en-US" sz="1800" dirty="0">
                <a:latin typeface="Comic Sans MS" panose="030F0902030302020204" pitchFamily="66" charset="0"/>
              </a:rPr>
              <a:t> ramp is sufficiently fast to cross resonances without loss of polarization </a:t>
            </a:r>
          </a:p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>
                <a:latin typeface="Comic Sans MS" panose="030F0902030302020204" pitchFamily="66" charset="0"/>
              </a:rPr>
              <a:t>Systemic tracking calculation result in stringent orbit control need, orbits should not deviate by more than 0.5 mm from ideal orbit. While this is a demanding requirement, it is believed but feasible using state of the art controls and correction tools.</a:t>
            </a:r>
          </a:p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>
                <a:latin typeface="Comic Sans MS" panose="030F0902030302020204" pitchFamily="66" charset="0"/>
              </a:rPr>
              <a:t>Magnetic Stray-field from the injector experienced by the storage ring have been calculated as negligible</a:t>
            </a:r>
          </a:p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>
                <a:latin typeface="Comic Sans MS" panose="030F0902030302020204" pitchFamily="66" charset="0"/>
              </a:rPr>
              <a:t>Electric interference is under study (the power circuit store the magnetic energy to reduce impact on the grid)</a:t>
            </a:r>
          </a:p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>
                <a:latin typeface="Comic Sans MS" panose="030F0902030302020204" pitchFamily="66" charset="0"/>
              </a:rPr>
              <a:t>Bypass around the detectors are accomplished without distorting the quasi symmetry</a:t>
            </a:r>
          </a:p>
        </p:txBody>
      </p:sp>
    </p:spTree>
    <p:extLst>
      <p:ext uri="{BB962C8B-B14F-4D97-AF65-F5344CB8AC3E}">
        <p14:creationId xmlns:p14="http://schemas.microsoft.com/office/powerpoint/2010/main" val="236725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14:prism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/>
              <a:t>eRHIC</a:t>
            </a:r>
            <a:r>
              <a:rPr lang="en-US" sz="3200" dirty="0"/>
              <a:t> Design Concept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50475" y="720348"/>
            <a:ext cx="8889357" cy="3066156"/>
          </a:xfrm>
        </p:spPr>
        <p:txBody>
          <a:bodyPr>
            <a:noAutofit/>
          </a:bodyPr>
          <a:lstStyle/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>
                <a:latin typeface="Comic Sans MS" panose="030F0902030302020204" pitchFamily="66" charset="0"/>
              </a:rPr>
              <a:t>Design aims to meet the goals formulated in the EIC WHITE PAPER</a:t>
            </a:r>
          </a:p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 err="1">
                <a:latin typeface="Comic Sans MS" panose="030F0902030302020204" pitchFamily="66" charset="0"/>
              </a:rPr>
              <a:t>eRHIC</a:t>
            </a:r>
            <a:r>
              <a:rPr lang="en-US" sz="1600" dirty="0">
                <a:latin typeface="Comic Sans MS" panose="030F0902030302020204" pitchFamily="66" charset="0"/>
              </a:rPr>
              <a:t> is based on the RHIC complex: Storage ring (Yellow Ring), injectors, ion sources,   infrastructure, which need only relatively few modifications and upgrades</a:t>
            </a:r>
          </a:p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>
                <a:latin typeface="Comic Sans MS" panose="030F0902030302020204" pitchFamily="66" charset="0"/>
              </a:rPr>
              <a:t>Todays RHIC beam parameters are close to what is required for eRHIC (except number of bunches and 40% higher beam current)</a:t>
            </a:r>
          </a:p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>
                <a:latin typeface="Comic Sans MS" panose="030F0902030302020204" pitchFamily="66" charset="0"/>
              </a:rPr>
              <a:t>A (5-18) GeV electron storage ring &amp; its injectors are added to the RHIC complex </a:t>
            </a:r>
          </a:p>
          <a:p>
            <a:pPr marL="0" indent="0">
              <a:buClr>
                <a:srgbClr val="0432FF"/>
              </a:buClr>
              <a:buNone/>
            </a:pPr>
            <a:r>
              <a:rPr lang="en-US" sz="1600" dirty="0">
                <a:latin typeface="Comic Sans MS" panose="030F0902030302020204" pitchFamily="66" charset="0"/>
                <a:sym typeface="Wingdings" panose="05000000000000000000" pitchFamily="2" charset="2"/>
              </a:rPr>
              <a:t>    </a:t>
            </a:r>
            <a:r>
              <a:rPr lang="en-US" sz="1600" dirty="0">
                <a:solidFill>
                  <a:srgbClr val="0432FF"/>
                </a:solidFill>
                <a:latin typeface="Comic Sans MS" panose="030F0902030302020204" pitchFamily="66" charset="0"/>
                <a:sym typeface="Wingdings" pitchFamily="2" charset="2"/>
              </a:rPr>
              <a:t></a:t>
            </a:r>
            <a:r>
              <a:rPr lang="en-US" sz="1600" dirty="0">
                <a:latin typeface="Comic Sans MS" panose="030F0902030302020204" pitchFamily="66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latin typeface="Comic Sans MS" panose="030F0902030302020204" pitchFamily="66" charset="0"/>
                <a:sym typeface="Wingdings" panose="05000000000000000000" pitchFamily="2" charset="2"/>
              </a:rPr>
              <a:t>E</a:t>
            </a:r>
            <a:r>
              <a:rPr lang="en-US" sz="1600" baseline="-25000" dirty="0" err="1">
                <a:latin typeface="Comic Sans MS" panose="030F0902030302020204" pitchFamily="66" charset="0"/>
                <a:sym typeface="Wingdings" panose="05000000000000000000" pitchFamily="2" charset="2"/>
              </a:rPr>
              <a:t>cm</a:t>
            </a:r>
            <a:r>
              <a:rPr lang="en-US" sz="1600" dirty="0">
                <a:latin typeface="Comic Sans MS" panose="030F0902030302020204" pitchFamily="66" charset="0"/>
                <a:sym typeface="Wingdings" panose="05000000000000000000" pitchFamily="2" charset="2"/>
              </a:rPr>
              <a:t> = (29-141) GeV</a:t>
            </a:r>
            <a:endParaRPr lang="en-US" sz="1600" dirty="0">
              <a:latin typeface="Comic Sans MS" panose="030F0902030302020204" pitchFamily="66" charset="0"/>
            </a:endParaRPr>
          </a:p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>
                <a:latin typeface="Comic Sans MS" panose="030F0902030302020204" pitchFamily="66" charset="0"/>
              </a:rPr>
              <a:t>Design is optimized under the assumption that each beam will have the parameters (in particular beam-beam tune shift) as has been demonstrated in collisions between equal species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6F9D48-6468-4E47-8E8C-EC7CAD2057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09" b="4296"/>
          <a:stretch/>
        </p:blipFill>
        <p:spPr>
          <a:xfrm>
            <a:off x="4577602" y="3794964"/>
            <a:ext cx="4566398" cy="2929927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E0243A0-E173-9145-B3ED-36128AE28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B8175F3-11F7-3742-8FDC-95E37D8AD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pre-DIS EIC Workshop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1EC027C-2166-A84B-9956-FF17F9161D7C}"/>
              </a:ext>
            </a:extLst>
          </p:cNvPr>
          <p:cNvSpPr txBox="1">
            <a:spLocks/>
          </p:cNvSpPr>
          <p:nvPr/>
        </p:nvSpPr>
        <p:spPr>
          <a:xfrm>
            <a:off x="144873" y="3711671"/>
            <a:ext cx="4427127" cy="21682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>
                <a:latin typeface="Comic Sans MS" panose="030F0902030302020204" pitchFamily="66" charset="0"/>
              </a:rPr>
              <a:t>The requirement to store electron beams with a variable spin pattern requires  an on-energy, spin transparent injector.</a:t>
            </a:r>
          </a:p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>
                <a:latin typeface="Comic Sans MS" panose="030F0902030302020204" pitchFamily="66" charset="0"/>
              </a:rPr>
              <a:t>Polarized electron source and 400 MeV injector </a:t>
            </a:r>
            <a:r>
              <a:rPr lang="en-US" sz="1600" dirty="0" err="1">
                <a:latin typeface="Comic Sans MS" panose="030F0902030302020204" pitchFamily="66" charset="0"/>
              </a:rPr>
              <a:t>linac</a:t>
            </a:r>
            <a:r>
              <a:rPr lang="en-US" sz="1600" dirty="0">
                <a:latin typeface="Comic Sans MS" panose="030F0902030302020204" pitchFamily="66" charset="0"/>
              </a:rPr>
              <a:t>: 10nC, 1 Hz</a:t>
            </a:r>
          </a:p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>
                <a:latin typeface="Comic Sans MS" panose="030F0902030302020204" pitchFamily="66" charset="0"/>
              </a:rPr>
              <a:t>The total power of synchrotron radiation of the electron beam is assumed to be limited to 10 MW. This is a design choice. </a:t>
            </a:r>
          </a:p>
        </p:txBody>
      </p:sp>
    </p:spTree>
    <p:extLst>
      <p:ext uri="{BB962C8B-B14F-4D97-AF65-F5344CB8AC3E}">
        <p14:creationId xmlns:p14="http://schemas.microsoft.com/office/powerpoint/2010/main" val="261777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14:prism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449" t="6068" r="6812"/>
          <a:stretch/>
        </p:blipFill>
        <p:spPr>
          <a:xfrm>
            <a:off x="6412375" y="3542761"/>
            <a:ext cx="2698134" cy="17483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1381"/>
          <a:stretch/>
        </p:blipFill>
        <p:spPr>
          <a:xfrm>
            <a:off x="6126625" y="1904397"/>
            <a:ext cx="3014273" cy="1727478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77605E3-2057-A942-9806-73EC2537F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8C4F2BA-3396-1F46-92ED-D0CBEA08E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pre-DIS EIC Workshop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Electron Storage Ring Polarization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1907" y="2032269"/>
            <a:ext cx="6689835" cy="4295936"/>
          </a:xfrm>
        </p:spPr>
        <p:txBody>
          <a:bodyPr>
            <a:normAutofit lnSpcReduction="10000"/>
          </a:bodyPr>
          <a:lstStyle/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>
                <a:latin typeface="Comic Sans MS" panose="030F0902030302020204" pitchFamily="66" charset="0"/>
              </a:rPr>
              <a:t> Equilibrium polarization P</a:t>
            </a:r>
            <a:r>
              <a:rPr lang="en-US" sz="1800" baseline="-25000" dirty="0">
                <a:latin typeface="Comic Sans MS" panose="030F0902030302020204" pitchFamily="66" charset="0"/>
              </a:rPr>
              <a:t>∞</a:t>
            </a:r>
            <a:r>
              <a:rPr lang="en-US" sz="1800" dirty="0">
                <a:latin typeface="Comic Sans MS" panose="030F0902030302020204" pitchFamily="66" charset="0"/>
              </a:rPr>
              <a:t> = 50% in </a:t>
            </a:r>
            <a:r>
              <a:rPr lang="en-US" sz="1800" dirty="0" err="1">
                <a:latin typeface="Comic Sans MS" panose="030F0902030302020204" pitchFamily="66" charset="0"/>
              </a:rPr>
              <a:t>eRHIC</a:t>
            </a:r>
            <a:r>
              <a:rPr lang="en-US" sz="1800" dirty="0">
                <a:latin typeface="Comic Sans MS" panose="030F0902030302020204" pitchFamily="66" charset="0"/>
              </a:rPr>
              <a:t> sufficient to maintain polarization with &lt;P&gt; = 63%  (spin ↑↓</a:t>
            </a:r>
            <a:r>
              <a:rPr lang="en-US" sz="1800" dirty="0">
                <a:latin typeface="Comic Sans MS" panose="030F0902030302020204" pitchFamily="66" charset="0"/>
                <a:sym typeface="Wingdings" panose="05000000000000000000" pitchFamily="2" charset="2"/>
              </a:rPr>
              <a:t> 80%)</a:t>
            </a:r>
            <a:endParaRPr lang="en-US" sz="1800" dirty="0">
              <a:latin typeface="Comic Sans MS" panose="030F0902030302020204" pitchFamily="66" charset="0"/>
            </a:endParaRPr>
          </a:p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>
                <a:latin typeface="Comic Sans MS" panose="030F0902030302020204" pitchFamily="66" charset="0"/>
              </a:rPr>
              <a:t> Higher vertical tune better  (BB feasibility to be checked))</a:t>
            </a:r>
          </a:p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>
                <a:latin typeface="Comic Sans MS" panose="030F0902030302020204" pitchFamily="66" charset="0"/>
              </a:rPr>
              <a:t> Spin matching between rotators essential (spin matching confirmed with alternative software, is ok)</a:t>
            </a:r>
          </a:p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>
                <a:latin typeface="Comic Sans MS" panose="030F0902030302020204" pitchFamily="66" charset="0"/>
              </a:rPr>
              <a:t> Polarization with BB not yet done (HERA polarization suffered only indirectly from BB: non-colliding bunches pushed to unfavorable tunes  by fixing the tunes for colliding ones (e</a:t>
            </a:r>
            <a:r>
              <a:rPr lang="en-US" sz="1800" baseline="30000" dirty="0">
                <a:latin typeface="Comic Sans MS" panose="030F0902030302020204" pitchFamily="66" charset="0"/>
              </a:rPr>
              <a:t>- </a:t>
            </a:r>
            <a:r>
              <a:rPr lang="en-US" sz="1800" dirty="0">
                <a:latin typeface="Comic Sans MS" panose="030F0902030302020204" pitchFamily="66" charset="0"/>
              </a:rPr>
              <a:t>- p)</a:t>
            </a:r>
          </a:p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>
                <a:latin typeface="Comic Sans MS" panose="030F0902030302020204" pitchFamily="66" charset="0"/>
              </a:rPr>
              <a:t>Detector solenoid: influence not checked, important for p↑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0432FF"/>
                </a:solidFill>
                <a:latin typeface="Comic Sans MS" panose="030F0902030302020204" pitchFamily="66" charset="0"/>
              </a:rPr>
              <a:t>Conclusion: </a:t>
            </a:r>
          </a:p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>
                <a:latin typeface="Comic Sans MS" panose="030F0902030302020204" pitchFamily="66" charset="0"/>
              </a:rPr>
              <a:t>Polarization ok so far, </a:t>
            </a:r>
          </a:p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>
                <a:latin typeface="Comic Sans MS" panose="030F0902030302020204" pitchFamily="66" charset="0"/>
              </a:rPr>
              <a:t>more improvements expected by harmonic bumps, BBA, </a:t>
            </a:r>
            <a:r>
              <a:rPr lang="en-US" sz="1800" dirty="0" err="1">
                <a:latin typeface="Comic Sans MS" panose="030F0902030302020204" pitchFamily="66" charset="0"/>
              </a:rPr>
              <a:t>etc</a:t>
            </a:r>
            <a:endParaRPr lang="en-US" sz="1800" dirty="0">
              <a:latin typeface="Comic Sans MS" panose="030F09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04851" y="5246199"/>
            <a:ext cx="2370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Polarization with realistic machine errors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19798" y="3886515"/>
            <a:ext cx="1747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↑ 50% reachable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5E8E5E-0C7B-FB47-BF6F-71187CB9AD57}"/>
              </a:ext>
            </a:extLst>
          </p:cNvPr>
          <p:cNvSpPr txBox="1"/>
          <p:nvPr/>
        </p:nvSpPr>
        <p:spPr>
          <a:xfrm>
            <a:off x="0" y="702988"/>
            <a:ext cx="89703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Need to store bunches with 85% initial polarization with spin parallel ↑ ↑ and spin antiparallel ↑↓ to guide field in the arc.</a:t>
            </a:r>
          </a:p>
          <a:p>
            <a:pPr>
              <a:buClr>
                <a:srgbClr val="0432FF"/>
              </a:buClr>
              <a:buFont typeface="Wingdings" pitchFamily="2" charset="2"/>
              <a:buChar char="à"/>
            </a:pPr>
            <a:r>
              <a:rPr lang="en-US" dirty="0">
                <a:latin typeface="Comic Sans MS" panose="030F0902030302020204" pitchFamily="66" charset="0"/>
                <a:sym typeface="Wingdings" panose="05000000000000000000" pitchFamily="2" charset="2"/>
              </a:rPr>
              <a:t> Need to replace bunches with parallel spin </a:t>
            </a:r>
            <a:r>
              <a:rPr lang="en-US" dirty="0">
                <a:latin typeface="Comic Sans MS" panose="030F0902030302020204" pitchFamily="66" charset="0"/>
              </a:rPr>
              <a:t>↑ ↑</a:t>
            </a:r>
            <a:r>
              <a:rPr lang="en-US" dirty="0">
                <a:latin typeface="Comic Sans MS" panose="030F0902030302020204" pitchFamily="66" charset="0"/>
                <a:sym typeface="Wingdings" panose="05000000000000000000" pitchFamily="2" charset="2"/>
              </a:rPr>
              <a:t> with a rate of up to 1/(5 minutes) because of </a:t>
            </a:r>
            <a:r>
              <a:rPr lang="en-US" dirty="0" err="1">
                <a:latin typeface="Comic Sans MS" panose="030F0902030302020204" pitchFamily="66" charset="0"/>
                <a:sym typeface="Wingdings" panose="05000000000000000000" pitchFamily="2" charset="2"/>
              </a:rPr>
              <a:t>Sokolov-Ternov</a:t>
            </a:r>
            <a:r>
              <a:rPr lang="en-US" dirty="0">
                <a:latin typeface="Comic Sans MS" panose="030F0902030302020204" pitchFamily="66" charset="0"/>
                <a:sym typeface="Wingdings" panose="05000000000000000000" pitchFamily="2" charset="2"/>
              </a:rPr>
              <a:t> Depolarization (defines the injection chain)</a:t>
            </a:r>
          </a:p>
          <a:p>
            <a:pPr algn="l"/>
            <a:endParaRPr lang="en-US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47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14:prism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B0081E-7ED8-4A40-A041-B9F5714CB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E3CB268-9933-9549-A4ED-9B06CE98E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pre-DIS EIC Workshop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Strong Hadron Cooling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33" y="595239"/>
            <a:ext cx="4563168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  <a:latin typeface="Comic Sans MS" panose="030F0902030302020204" pitchFamily="66" charset="0"/>
              </a:rPr>
              <a:t>Challenges: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Comic Sans MS" panose="030F0902030302020204" pitchFamily="66" charset="0"/>
              </a:rPr>
              <a:t>100 mA CW electron source is beyond state of the art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Comic Sans MS" panose="030F0902030302020204" pitchFamily="66" charset="0"/>
              </a:rPr>
              <a:t>Hadron Chicane to compensate for electron delay in the micro-bunching chicanes is a considerable effort (need several blue ring </a:t>
            </a:r>
            <a:r>
              <a:rPr lang="en-US" dirty="0" err="1">
                <a:latin typeface="Comic Sans MS" panose="030F0902030302020204" pitchFamily="66" charset="0"/>
              </a:rPr>
              <a:t>s.c.</a:t>
            </a:r>
            <a:r>
              <a:rPr lang="en-US" dirty="0">
                <a:latin typeface="Comic Sans MS" panose="030F0902030302020204" pitchFamily="66" charset="0"/>
              </a:rPr>
              <a:t> RHIC magnets)</a:t>
            </a:r>
          </a:p>
          <a:p>
            <a:endParaRPr lang="en-US" sz="800" dirty="0">
              <a:latin typeface="Comic Sans MS" panose="030F0902030302020204" pitchFamily="66" charset="0"/>
            </a:endParaRPr>
          </a:p>
          <a:p>
            <a:r>
              <a:rPr lang="en-US" b="1" dirty="0">
                <a:solidFill>
                  <a:srgbClr val="0432FF"/>
                </a:solidFill>
                <a:latin typeface="Comic Sans MS" panose="030F0902030302020204" pitchFamily="66" charset="0"/>
              </a:rPr>
              <a:t>Unexplored: 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Comic Sans MS" panose="030F0902030302020204" pitchFamily="66" charset="0"/>
              </a:rPr>
              <a:t>Short bunches might boost the cooling rate, reduce the electron current and reduce number of amplifications. </a:t>
            </a:r>
          </a:p>
          <a:p>
            <a:endParaRPr lang="en-US" sz="800" dirty="0">
              <a:latin typeface="Comic Sans MS" panose="030F0902030302020204" pitchFamily="66" charset="0"/>
            </a:endParaRPr>
          </a:p>
          <a:p>
            <a:r>
              <a:rPr lang="en-US" b="1" dirty="0">
                <a:solidFill>
                  <a:srgbClr val="0432FF"/>
                </a:solidFill>
                <a:latin typeface="Comic Sans MS" panose="030F0902030302020204" pitchFamily="66" charset="0"/>
              </a:rPr>
              <a:t>To Do:</a:t>
            </a:r>
          </a:p>
          <a:p>
            <a:r>
              <a:rPr lang="en-US" dirty="0">
                <a:latin typeface="Comic Sans MS" panose="030F0902030302020204" pitchFamily="66" charset="0"/>
              </a:rPr>
              <a:t>3-D model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Comic Sans MS" panose="030F0902030302020204" pitchFamily="66" charset="0"/>
              </a:rPr>
              <a:t>Simulation including space charge and drifts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Comic Sans MS" panose="030F0902030302020204" pitchFamily="66" charset="0"/>
              </a:rPr>
              <a:t>Optimization of parameters for short bunches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7172" y="4081905"/>
            <a:ext cx="3761671" cy="2438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9978"/>
          <a:stretch/>
        </p:blipFill>
        <p:spPr>
          <a:xfrm>
            <a:off x="4486243" y="601884"/>
            <a:ext cx="4657757" cy="22405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0725" y="2794635"/>
            <a:ext cx="3103313" cy="125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78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14:prism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from HERA II upgrade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0A57E-281D-F944-9D4F-38A0ADE2B99B}" type="slidenum">
              <a:rPr lang="en-US" smtClean="0"/>
              <a:t>32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587" y="1177718"/>
            <a:ext cx="9142413" cy="4575933"/>
          </a:xfrm>
        </p:spPr>
        <p:txBody>
          <a:bodyPr>
            <a:noAutofit/>
          </a:bodyPr>
          <a:lstStyle/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2000" dirty="0">
                <a:latin typeface="Comic Sans MS" panose="030F0902030302020204" pitchFamily="66" charset="0"/>
              </a:rPr>
              <a:t>HERA performed an upgrade to increase luminosity by a factor of 5</a:t>
            </a:r>
          </a:p>
          <a:p>
            <a:pPr lvl="1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>
                <a:latin typeface="Comic Sans MS" panose="030F0902030302020204" pitchFamily="66" charset="0"/>
              </a:rPr>
              <a:t>Mainly by squeezing the beam more at the IP by redesign of the IR</a:t>
            </a:r>
          </a:p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2000" dirty="0">
                <a:latin typeface="Comic Sans MS" panose="030F0902030302020204" pitchFamily="66" charset="0"/>
              </a:rPr>
              <a:t>The upgrade increased backgrounds dramatically </a:t>
            </a:r>
            <a:r>
              <a:rPr lang="en-US" sz="2000" dirty="0">
                <a:solidFill>
                  <a:srgbClr val="0000FF"/>
                </a:solidFill>
                <a:latin typeface="Comic Sans MS" panose="030F0902030302020204" pitchFamily="66" charset="0"/>
                <a:sym typeface="Wingdings"/>
              </a:rPr>
              <a:t></a:t>
            </a:r>
            <a:r>
              <a:rPr lang="en-US" sz="2000" dirty="0">
                <a:latin typeface="Comic Sans MS" panose="030F0902030302020204" pitchFamily="66" charset="0"/>
                <a:sym typeface="Wingdings"/>
              </a:rPr>
              <a:t> </a:t>
            </a:r>
            <a:r>
              <a:rPr lang="en-US" sz="2000" dirty="0">
                <a:latin typeface="Comic Sans MS" panose="030F0902030302020204" pitchFamily="66" charset="0"/>
              </a:rPr>
              <a:t>Several month shutdown to implement improvements</a:t>
            </a:r>
          </a:p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2000" dirty="0">
                <a:latin typeface="Comic Sans MS" panose="030F0902030302020204" pitchFamily="66" charset="0"/>
              </a:rPr>
              <a:t>Main culprits:</a:t>
            </a:r>
          </a:p>
          <a:p>
            <a:pPr lvl="1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>
                <a:latin typeface="Comic Sans MS" panose="030F0902030302020204" pitchFamily="66" charset="0"/>
              </a:rPr>
              <a:t>no careful simulations prior to the upgrade</a:t>
            </a:r>
          </a:p>
          <a:p>
            <a:pPr lvl="1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>
                <a:latin typeface="Comic Sans MS" panose="030F0902030302020204" pitchFamily="66" charset="0"/>
              </a:rPr>
              <a:t>Proton beam-gas interactions most severe background</a:t>
            </a:r>
          </a:p>
          <a:p>
            <a:pPr lvl="2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>
                <a:latin typeface="Comic Sans MS" panose="030F0902030302020204" pitchFamily="66" charset="0"/>
              </a:rPr>
              <a:t>Needed an extremely good vacuum to mitigate this</a:t>
            </a:r>
          </a:p>
          <a:p>
            <a:pPr lvl="1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>
                <a:latin typeface="Comic Sans MS" panose="030F0902030302020204" pitchFamily="66" charset="0"/>
              </a:rPr>
              <a:t>Synchrotron radiation background</a:t>
            </a:r>
          </a:p>
          <a:p>
            <a:pPr lvl="2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>
                <a:latin typeface="Comic Sans MS" panose="030F0902030302020204" pitchFamily="66" charset="0"/>
              </a:rPr>
              <a:t>Background to detectors</a:t>
            </a:r>
          </a:p>
          <a:p>
            <a:pPr lvl="2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>
                <a:latin typeface="Comic Sans MS" panose="030F0902030302020204" pitchFamily="66" charset="0"/>
              </a:rPr>
              <a:t>Excess heating of beam pipe</a:t>
            </a:r>
          </a:p>
          <a:p>
            <a:pPr lvl="3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400" dirty="0">
                <a:latin typeface="Comic Sans MS" panose="030F0902030302020204" pitchFamily="66" charset="0"/>
              </a:rPr>
              <a:t>Can damage flanges, etc.</a:t>
            </a:r>
          </a:p>
          <a:p>
            <a:pPr lvl="3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400" dirty="0">
                <a:latin typeface="Comic Sans MS" panose="030F0902030302020204" pitchFamily="66" charset="0"/>
              </a:rPr>
              <a:t>Can heat beam pipe, decreasing vacuum</a:t>
            </a:r>
          </a:p>
          <a:p>
            <a:pPr lvl="1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>
                <a:latin typeface="Comic Sans MS" panose="030F0902030302020204" pitchFamily="66" charset="0"/>
              </a:rPr>
              <a:t>Electron beam-gas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FD9C9-552F-794C-B3B7-3132BCE0C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D787D3-8A2B-9947-A43B-920D791DE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pre-DIS EIC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17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from HERA II upgrade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9" y="971269"/>
            <a:ext cx="4406900" cy="3009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9900" y="493747"/>
            <a:ext cx="327345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rgbClr val="0000FF"/>
                </a:solidFill>
                <a:latin typeface="Comic Sans MS" panose="030F0902030302020204" pitchFamily="66" charset="0"/>
              </a:rPr>
              <a:t>Dynamic pressure increase due </a:t>
            </a:r>
          </a:p>
          <a:p>
            <a:r>
              <a:rPr lang="en-US" sz="1600" b="0" dirty="0">
                <a:solidFill>
                  <a:srgbClr val="0000FF"/>
                </a:solidFill>
                <a:latin typeface="Comic Sans MS" panose="030F0902030302020204" pitchFamily="66" charset="0"/>
              </a:rPr>
              <a:t>to thermal and photo desorption</a:t>
            </a:r>
            <a:endParaRPr lang="en-US" sz="1600" dirty="0">
              <a:solidFill>
                <a:srgbClr val="0000FF"/>
              </a:solidFill>
              <a:latin typeface="Comic Sans MS" panose="030F0902030302020204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1047499"/>
            <a:ext cx="4419600" cy="2933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74395" y="519064"/>
            <a:ext cx="33281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0" dirty="0">
                <a:solidFill>
                  <a:srgbClr val="0000FF"/>
                </a:solidFill>
                <a:latin typeface="Comic Sans MS" panose="030F0902030302020204" pitchFamily="66" charset="0"/>
              </a:rPr>
              <a:t>Pressure vs. integrated electron </a:t>
            </a:r>
          </a:p>
          <a:p>
            <a:pPr algn="ctr"/>
            <a:r>
              <a:rPr lang="en-US" sz="1600" b="0" dirty="0">
                <a:solidFill>
                  <a:srgbClr val="0000FF"/>
                </a:solidFill>
                <a:latin typeface="Comic Sans MS" panose="030F0902030302020204" pitchFamily="66" charset="0"/>
              </a:rPr>
              <a:t>current 2002 - 03</a:t>
            </a:r>
            <a:endParaRPr lang="en-US" sz="1600" dirty="0">
              <a:solidFill>
                <a:srgbClr val="0000FF"/>
              </a:solidFill>
              <a:latin typeface="Comic Sans MS" panose="030F0902030302020204" pitchFamily="66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9550" y="4006850"/>
            <a:ext cx="5124450" cy="28511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4428435"/>
            <a:ext cx="4367001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</a:rPr>
              <a:t>Proton Beam Gas Background</a:t>
            </a:r>
          </a:p>
          <a:p>
            <a:endParaRPr lang="en-US" sz="800" dirty="0">
              <a:latin typeface="Comic Sans MS" panose="030F0902030302020204" pitchFamily="66" charset="0"/>
            </a:endParaRPr>
          </a:p>
          <a:p>
            <a:r>
              <a:rPr lang="en-US" sz="1600" b="0" dirty="0">
                <a:latin typeface="Comic Sans MS" panose="030F0902030302020204" pitchFamily="66" charset="0"/>
              </a:rPr>
              <a:t>Two time constants for vacuum conditioning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1600" b="0" dirty="0">
                <a:latin typeface="Comic Sans MS" panose="030F0902030302020204" pitchFamily="66" charset="0"/>
              </a:rPr>
              <a:t>Short term after leaks 20 – 30 days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1600" b="0" dirty="0">
                <a:latin typeface="Comic Sans MS" panose="030F0902030302020204" pitchFamily="66" charset="0"/>
              </a:rPr>
              <a:t>Long term 600 days</a:t>
            </a:r>
            <a:endParaRPr lang="en-US" sz="1600" dirty="0">
              <a:latin typeface="Comic Sans MS" panose="030F0902030302020204" pitchFamily="66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5B2D57-4F64-9846-A3B4-637283D09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3CE462-C6C3-6847-A364-03969ADD9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pre-DIS EIC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90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Beam-gas interactions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0A57E-281D-F944-9D4F-38A0ADE2B99B}" type="slidenum">
              <a:rPr lang="en-US" smtClean="0"/>
              <a:t>34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678929"/>
            <a:ext cx="9144000" cy="1048701"/>
          </a:xfrm>
        </p:spPr>
        <p:txBody>
          <a:bodyPr>
            <a:normAutofit lnSpcReduction="10000"/>
          </a:bodyPr>
          <a:lstStyle/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>
                <a:latin typeface="Comic Sans MS" panose="030F0902030302020204" pitchFamily="66" charset="0"/>
              </a:rPr>
              <a:t>First and foremost, need an excellent vacuum</a:t>
            </a:r>
          </a:p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>
                <a:latin typeface="Comic Sans MS" panose="030F0902030302020204" pitchFamily="66" charset="0"/>
              </a:rPr>
              <a:t>Some estimations </a:t>
            </a:r>
          </a:p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>
                <a:latin typeface="Comic Sans MS" panose="030F0902030302020204" pitchFamily="66" charset="0"/>
              </a:rPr>
              <a:t>Assumptions of the vacuum and layout from other facilities (HERA, LHC)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8602355"/>
              </p:ext>
            </p:extLst>
          </p:nvPr>
        </p:nvGraphicFramePr>
        <p:xfrm>
          <a:off x="26054" y="1909133"/>
          <a:ext cx="5135880" cy="398265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8185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73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594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Vacuum pressure</a:t>
                      </a:r>
                    </a:p>
                  </a:txBody>
                  <a:tcPr marL="68580" marR="6858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10</a:t>
                      </a:r>
                      <a:r>
                        <a:rPr lang="en-US" sz="1600" b="0" baseline="300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-9</a:t>
                      </a:r>
                      <a:r>
                        <a:rPr lang="en-US" sz="1600" b="0" baseline="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 mbar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594">
                <a:tc>
                  <a:txBody>
                    <a:bodyPr/>
                    <a:lstStyle/>
                    <a:p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Beampipe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 temperature</a:t>
                      </a:r>
                    </a:p>
                  </a:txBody>
                  <a:tcPr marL="68580" marR="6858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Room temperature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0298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Average atomic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 weight of gas</a:t>
                      </a:r>
                      <a:endParaRPr lang="en-US" sz="16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68580" marR="6858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Hydrogen (H</a:t>
                      </a:r>
                      <a:r>
                        <a:rPr lang="en-US" sz="1600" baseline="300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2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)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0298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Molecular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 density (for 10 m pipe)</a:t>
                      </a:r>
                      <a:endParaRPr lang="en-US" sz="16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68580" marR="6858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2.65 x 10</a:t>
                      </a:r>
                      <a:r>
                        <a:rPr lang="en-US" sz="1600" baseline="300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10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 molecules/cm</a:t>
                      </a:r>
                      <a:r>
                        <a:rPr lang="en-US" sz="1600" baseline="300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2</a:t>
                      </a:r>
                      <a:endParaRPr lang="en-US" sz="16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594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Luminosity (Ring-Ring)</a:t>
                      </a:r>
                    </a:p>
                  </a:txBody>
                  <a:tcPr marL="68580" marR="6858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10.05 x 10</a:t>
                      </a:r>
                      <a:r>
                        <a:rPr lang="en-US" sz="1600" baseline="300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33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 cm</a:t>
                      </a:r>
                      <a:r>
                        <a:rPr lang="en-US" sz="1600" baseline="300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-2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s</a:t>
                      </a:r>
                      <a:r>
                        <a:rPr lang="en-US" sz="1600" baseline="300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-1</a:t>
                      </a:r>
                      <a:endParaRPr lang="en-US" sz="16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594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Bunch intensity (R-R) 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(</a:t>
                      </a:r>
                      <a:r>
                        <a:rPr lang="en-US" sz="1600" baseline="0" dirty="0">
                          <a:solidFill>
                            <a:srgbClr val="0000FF"/>
                          </a:solidFill>
                          <a:latin typeface="Comic Sans MS"/>
                          <a:cs typeface="Comic Sans MS"/>
                        </a:rPr>
                        <a:t>e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/p)</a:t>
                      </a:r>
                      <a:endParaRPr lang="en-US" sz="16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68580" marR="6858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FF"/>
                          </a:solidFill>
                          <a:latin typeface="Comic Sans MS"/>
                          <a:cs typeface="Comic Sans MS"/>
                        </a:rPr>
                        <a:t>15.1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  / 6.0 x 10</a:t>
                      </a:r>
                      <a:r>
                        <a:rPr lang="en-US" sz="1600" baseline="300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10</a:t>
                      </a:r>
                      <a:endParaRPr lang="en-US" sz="16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59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Beam Current (R-R) (</a:t>
                      </a:r>
                      <a:r>
                        <a:rPr lang="en-US" sz="1600" baseline="0" dirty="0">
                          <a:solidFill>
                            <a:srgbClr val="0000FF"/>
                          </a:solidFill>
                          <a:latin typeface="Comic Sans MS"/>
                          <a:cs typeface="Comic Sans MS"/>
                        </a:rPr>
                        <a:t>e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/p)</a:t>
                      </a:r>
                      <a:endParaRPr lang="en-US" sz="16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68580" marR="6858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FF"/>
                          </a:solidFill>
                          <a:latin typeface="Comic Sans MS"/>
                          <a:cs typeface="Comic Sans MS"/>
                        </a:rPr>
                        <a:t>2.5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 / 1 A </a:t>
                      </a:r>
                      <a:endParaRPr lang="en-US" sz="16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4965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Bunch spacing (Ring-Ring)</a:t>
                      </a:r>
                    </a:p>
                  </a:txBody>
                  <a:tcPr marL="68580" marR="6858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8.7 ns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  <a:sym typeface="Wingdings"/>
                        </a:rPr>
                        <a:t> 1320 bunches</a:t>
                      </a:r>
                      <a:endParaRPr lang="en-US" sz="16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1594">
                <a:tc>
                  <a:txBody>
                    <a:bodyPr/>
                    <a:lstStyle/>
                    <a:p>
                      <a:r>
                        <a:rPr lang="en-US" sz="1600" dirty="0" err="1">
                          <a:solidFill>
                            <a:srgbClr val="0432FF"/>
                          </a:solidFill>
                          <a:latin typeface="Comic Sans MS"/>
                          <a:cs typeface="Comic Sans MS"/>
                        </a:rPr>
                        <a:t>Electron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xProton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 beam energy</a:t>
                      </a:r>
                    </a:p>
                  </a:txBody>
                  <a:tcPr marL="68580" marR="6858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432FF"/>
                          </a:solidFill>
                          <a:latin typeface="Comic Sans MS"/>
                          <a:cs typeface="Comic Sans MS"/>
                        </a:rPr>
                        <a:t>10 GeV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x 275 GeV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161934" y="1909133"/>
            <a:ext cx="39820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902030302020204" pitchFamily="66" charset="0"/>
              </a:rPr>
              <a:t>Ring-Ring : </a:t>
            </a:r>
          </a:p>
          <a:p>
            <a:r>
              <a:rPr lang="en-US" sz="1600" dirty="0">
                <a:latin typeface="Comic Sans MS" panose="030F0902030302020204" pitchFamily="66" charset="0"/>
              </a:rPr>
              <a:t>DIS-event rate: 600 kHz</a:t>
            </a:r>
          </a:p>
          <a:p>
            <a:r>
              <a:rPr lang="en-US" sz="1600" dirty="0">
                <a:latin typeface="Comic Sans MS" panose="030F0902030302020204" pitchFamily="66" charset="0"/>
              </a:rPr>
              <a:t>Beam-gas event rate: 9818 </a:t>
            </a:r>
            <a:r>
              <a:rPr lang="en-US" sz="1600">
                <a:latin typeface="Comic Sans MS" panose="030F0902030302020204" pitchFamily="66" charset="0"/>
              </a:rPr>
              <a:t>kHz in 10m</a:t>
            </a:r>
            <a:endParaRPr lang="en-US" sz="1600" dirty="0">
              <a:latin typeface="Comic Sans MS" panose="030F09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65660" y="2985597"/>
            <a:ext cx="38783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Comic Sans MS" panose="030F0902030302020204" pitchFamily="66" charset="0"/>
              </a:rPr>
              <a:t>Need to analyze the effect of the following assumptions:</a:t>
            </a:r>
          </a:p>
          <a:p>
            <a:pPr marL="171450" indent="-171450">
              <a:buClr>
                <a:srgbClr val="0432FF"/>
              </a:buClr>
              <a:buFont typeface="Wingdings" pitchFamily="2" charset="2"/>
              <a:buChar char="Ø"/>
            </a:pPr>
            <a:endParaRPr lang="en-US" sz="800" dirty="0">
              <a:latin typeface="Comic Sans MS" panose="030F0902030302020204" pitchFamily="66" charset="0"/>
            </a:endParaRP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Comic Sans MS" panose="030F0902030302020204" pitchFamily="66" charset="0"/>
              </a:rPr>
              <a:t>What is the realistic beam pipe temperature and how does it change around the IR?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Comic Sans MS" panose="030F0902030302020204" pitchFamily="66" charset="0"/>
              </a:rPr>
              <a:t>What is the gas density profile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Comic Sans MS" panose="030F0902030302020204" pitchFamily="66" charset="0"/>
              </a:rPr>
              <a:t>and detector acceptance for BG-events?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Comic Sans MS" panose="030F0902030302020204" pitchFamily="66" charset="0"/>
              </a:rPr>
              <a:t>How does the different SR load influence the vacuum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9E75501-BC88-CF42-AF81-3BAE9CA5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E1B2987-A8DE-FF41-B0B5-95008DDA4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pre-DIS EIC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96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>
            <a:noAutofit/>
          </a:bodyPr>
          <a:lstStyle/>
          <a:p>
            <a:r>
              <a:rPr lang="en-US" sz="2400" dirty="0"/>
              <a:t>Some relevant cross sections and rates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0A57E-281D-F944-9D4F-38A0ADE2B99B}" type="slidenum">
              <a:rPr lang="en-US" smtClean="0"/>
              <a:t>35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676275"/>
            <a:ext cx="9142413" cy="1396365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Comic Sans MS" panose="030F0902030302020204" pitchFamily="66" charset="0"/>
              </a:rPr>
              <a:t>DIS cross section is significantly smaller than for background processes</a:t>
            </a:r>
          </a:p>
          <a:p>
            <a:r>
              <a:rPr lang="en-US" sz="1800" dirty="0">
                <a:latin typeface="Comic Sans MS" panose="030F0902030302020204" pitchFamily="66" charset="0"/>
              </a:rPr>
              <a:t>Need reliable methods for reducing or rejecting background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74306" y="1916758"/>
          <a:ext cx="8888414" cy="18186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119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61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628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FF"/>
                          </a:solidFill>
                          <a:latin typeface="Comic Sans MS"/>
                          <a:cs typeface="Comic Sans MS"/>
                        </a:rPr>
                        <a:t>process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FF"/>
                          </a:solidFill>
                          <a:latin typeface="Comic Sans MS"/>
                          <a:cs typeface="Comic Sans MS"/>
                        </a:rPr>
                        <a:t>5 x 50</a:t>
                      </a:r>
                      <a:r>
                        <a:rPr lang="en-US" sz="1600" baseline="0" dirty="0">
                          <a:solidFill>
                            <a:srgbClr val="0000FF"/>
                          </a:solidFill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lang="en-US" sz="1600" baseline="0" dirty="0" err="1">
                          <a:solidFill>
                            <a:srgbClr val="0000FF"/>
                          </a:solidFill>
                          <a:latin typeface="Comic Sans MS"/>
                          <a:cs typeface="Comic Sans MS"/>
                        </a:rPr>
                        <a:t>GeV</a:t>
                      </a:r>
                      <a:r>
                        <a:rPr lang="en-US" sz="1600" baseline="0" dirty="0">
                          <a:solidFill>
                            <a:srgbClr val="0000FF"/>
                          </a:solidFill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lang="en-US" sz="1600" baseline="0" dirty="0" err="1">
                          <a:solidFill>
                            <a:srgbClr val="0000FF"/>
                          </a:solidFill>
                          <a:latin typeface="Comic Sans MS"/>
                          <a:cs typeface="Comic Sans MS"/>
                        </a:rPr>
                        <a:t>e+p</a:t>
                      </a:r>
                      <a:r>
                        <a:rPr lang="en-US" sz="1600" baseline="0" dirty="0">
                          <a:solidFill>
                            <a:srgbClr val="0000FF"/>
                          </a:solidFill>
                          <a:latin typeface="Comic Sans MS"/>
                          <a:cs typeface="Comic Sans MS"/>
                        </a:rPr>
                        <a:t> collision</a:t>
                      </a:r>
                      <a:endParaRPr lang="en-US" sz="1600" dirty="0">
                        <a:solidFill>
                          <a:srgbClr val="0000FF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FF"/>
                          </a:solidFill>
                          <a:latin typeface="Comic Sans MS"/>
                          <a:cs typeface="Comic Sans MS"/>
                        </a:rPr>
                        <a:t>20 x 250 </a:t>
                      </a:r>
                      <a:r>
                        <a:rPr lang="en-US" sz="1600" dirty="0" err="1">
                          <a:solidFill>
                            <a:srgbClr val="0000FF"/>
                          </a:solidFill>
                          <a:latin typeface="Comic Sans MS"/>
                          <a:cs typeface="Comic Sans MS"/>
                        </a:rPr>
                        <a:t>GeV</a:t>
                      </a:r>
                      <a:r>
                        <a:rPr lang="en-US" sz="1600" dirty="0">
                          <a:solidFill>
                            <a:srgbClr val="0000FF"/>
                          </a:solidFill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FF"/>
                          </a:solidFill>
                          <a:latin typeface="Comic Sans MS"/>
                          <a:cs typeface="Comic Sans MS"/>
                        </a:rPr>
                        <a:t>e+p</a:t>
                      </a:r>
                      <a:r>
                        <a:rPr lang="en-US" sz="1600" dirty="0">
                          <a:solidFill>
                            <a:srgbClr val="0000FF"/>
                          </a:solidFill>
                          <a:latin typeface="Comic Sans MS"/>
                          <a:cs typeface="Comic Sans MS"/>
                        </a:rPr>
                        <a:t> collision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omic Sans MS"/>
                          <a:cs typeface="Comic Sans MS"/>
                        </a:rPr>
                        <a:t>DIS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omic Sans MS"/>
                          <a:cs typeface="Comic Sans MS"/>
                        </a:rPr>
                        <a:t>0.030 </a:t>
                      </a:r>
                      <a:r>
                        <a:rPr lang="en-US" sz="1600" dirty="0" err="1">
                          <a:latin typeface="Comic Sans MS"/>
                          <a:cs typeface="Comic Sans MS"/>
                        </a:rPr>
                        <a:t>mb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omic Sans MS"/>
                          <a:cs typeface="Comic Sans MS"/>
                        </a:rPr>
                        <a:t>0.060 </a:t>
                      </a:r>
                      <a:r>
                        <a:rPr lang="en-US" sz="1600" dirty="0" err="1">
                          <a:latin typeface="Comic Sans MS"/>
                          <a:cs typeface="Comic Sans MS"/>
                        </a:rPr>
                        <a:t>mb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omic Sans MS"/>
                          <a:cs typeface="Comic Sans MS"/>
                        </a:rPr>
                        <a:t>Proton</a:t>
                      </a:r>
                      <a:r>
                        <a:rPr lang="en-US" sz="1600" baseline="0" dirty="0">
                          <a:latin typeface="Comic Sans MS"/>
                          <a:cs typeface="Comic Sans MS"/>
                        </a:rPr>
                        <a:t> beam on rest proton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omic Sans MS"/>
                          <a:cs typeface="Comic Sans MS"/>
                        </a:rPr>
                        <a:t>38.4 </a:t>
                      </a:r>
                      <a:r>
                        <a:rPr lang="en-US" sz="1600" dirty="0" err="1">
                          <a:latin typeface="Comic Sans MS"/>
                          <a:cs typeface="Comic Sans MS"/>
                        </a:rPr>
                        <a:t>mb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omic Sans MS"/>
                          <a:cs typeface="Comic Sans MS"/>
                        </a:rPr>
                        <a:t>40.7 </a:t>
                      </a:r>
                      <a:r>
                        <a:rPr lang="en-US" sz="1600" dirty="0" err="1">
                          <a:latin typeface="Comic Sans MS"/>
                          <a:cs typeface="Comic Sans MS"/>
                        </a:rPr>
                        <a:t>mb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omic Sans MS"/>
                          <a:cs typeface="Comic Sans MS"/>
                        </a:rPr>
                        <a:t>Proton</a:t>
                      </a:r>
                      <a:r>
                        <a:rPr lang="en-US" sz="1600" baseline="0" dirty="0">
                          <a:latin typeface="Comic Sans MS"/>
                          <a:cs typeface="Comic Sans MS"/>
                        </a:rPr>
                        <a:t> beam on rest Argon(40)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omic Sans MS"/>
                          <a:cs typeface="Comic Sans MS"/>
                        </a:rPr>
                        <a:t>680 </a:t>
                      </a:r>
                      <a:r>
                        <a:rPr lang="en-US" sz="1600" dirty="0" err="1">
                          <a:latin typeface="Comic Sans MS"/>
                          <a:cs typeface="Comic Sans MS"/>
                        </a:rPr>
                        <a:t>mb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omic Sans MS"/>
                          <a:cs typeface="Comic Sans MS"/>
                        </a:rPr>
                        <a:t>710 </a:t>
                      </a:r>
                      <a:r>
                        <a:rPr lang="en-US" sz="1600" dirty="0" err="1">
                          <a:latin typeface="Comic Sans MS"/>
                          <a:cs typeface="Comic Sans MS"/>
                        </a:rPr>
                        <a:t>mb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omic Sans MS"/>
                          <a:cs typeface="Comic Sans MS"/>
                        </a:rPr>
                        <a:t>Elastic</a:t>
                      </a:r>
                      <a:r>
                        <a:rPr lang="en-US" sz="1600" baseline="0" dirty="0">
                          <a:latin typeface="Comic Sans MS"/>
                          <a:cs typeface="Comic Sans MS"/>
                        </a:rPr>
                        <a:t> scattering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omic Sans MS"/>
                          <a:cs typeface="Comic Sans MS"/>
                        </a:rPr>
                        <a:t>161 </a:t>
                      </a:r>
                      <a:r>
                        <a:rPr lang="en-US" sz="1600" dirty="0" err="1">
                          <a:latin typeface="Comic Sans MS"/>
                          <a:cs typeface="Comic Sans MS"/>
                        </a:rPr>
                        <a:t>mb</a:t>
                      </a:r>
                      <a:r>
                        <a:rPr lang="en-US" sz="1600" dirty="0">
                          <a:latin typeface="Comic Sans MS"/>
                          <a:cs typeface="Comic Sans MS"/>
                        </a:rPr>
                        <a:t> (</a:t>
                      </a:r>
                      <a:r>
                        <a:rPr lang="en-US" sz="1600" dirty="0" err="1">
                          <a:latin typeface="Comic Sans MS"/>
                          <a:cs typeface="Comic Sans MS"/>
                        </a:rPr>
                        <a:t>E</a:t>
                      </a:r>
                      <a:r>
                        <a:rPr lang="en-US" sz="1600" dirty="0" err="1"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sz="1600" dirty="0">
                          <a:latin typeface="Comic Sans MS"/>
                          <a:cs typeface="Comic Sans MS"/>
                        </a:rPr>
                        <a:t> &gt; 0.1 GeV)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omic Sans MS"/>
                          <a:cs typeface="Comic Sans MS"/>
                        </a:rPr>
                        <a:t>284 </a:t>
                      </a:r>
                      <a:r>
                        <a:rPr lang="en-US" sz="1600" dirty="0" err="1">
                          <a:latin typeface="Comic Sans MS"/>
                          <a:cs typeface="Comic Sans MS"/>
                        </a:rPr>
                        <a:t>mb</a:t>
                      </a:r>
                      <a:r>
                        <a:rPr lang="en-US" sz="1600" dirty="0">
                          <a:latin typeface="Comic Sans MS"/>
                          <a:cs typeface="Comic Sans MS"/>
                        </a:rPr>
                        <a:t> (</a:t>
                      </a:r>
                      <a:r>
                        <a:rPr lang="en-US" sz="1600" dirty="0" err="1">
                          <a:latin typeface="Comic Sans MS"/>
                          <a:cs typeface="Comic Sans MS"/>
                        </a:rPr>
                        <a:t>E</a:t>
                      </a:r>
                      <a:r>
                        <a:rPr lang="en-US" sz="1600" dirty="0" err="1"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sz="1600" dirty="0">
                          <a:latin typeface="Comic Sans MS"/>
                          <a:cs typeface="Comic Sans MS"/>
                        </a:rPr>
                        <a:t> &gt; 0.1 GeV)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1500223"/>
            <a:ext cx="2651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Comic Sans MS" panose="030F0902030302020204" pitchFamily="66" charset="0"/>
              </a:rPr>
              <a:t>Cross sections: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415290" y="4393807"/>
          <a:ext cx="8119109" cy="1552364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7279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4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44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11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11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15073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FF"/>
                          </a:solidFill>
                          <a:latin typeface="Comic Sans MS"/>
                          <a:cs typeface="Comic Sans MS"/>
                        </a:rPr>
                        <a:t>process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FF"/>
                          </a:solidFill>
                          <a:latin typeface="Comic Sans MS"/>
                          <a:cs typeface="Comic Sans MS"/>
                        </a:rPr>
                        <a:t>5 x 50 GeV </a:t>
                      </a:r>
                      <a:r>
                        <a:rPr lang="en-US" sz="1600" dirty="0" err="1">
                          <a:solidFill>
                            <a:srgbClr val="0000FF"/>
                          </a:solidFill>
                          <a:latin typeface="Comic Sans MS"/>
                          <a:cs typeface="Comic Sans MS"/>
                        </a:rPr>
                        <a:t>Linac</a:t>
                      </a:r>
                      <a:r>
                        <a:rPr lang="en-US" sz="1600" dirty="0">
                          <a:solidFill>
                            <a:srgbClr val="0000FF"/>
                          </a:solidFill>
                          <a:latin typeface="Comic Sans MS"/>
                          <a:cs typeface="Comic Sans MS"/>
                        </a:rPr>
                        <a:t>-ring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FF"/>
                          </a:solidFill>
                          <a:latin typeface="Comic Sans MS"/>
                          <a:cs typeface="Comic Sans MS"/>
                        </a:rPr>
                        <a:t>20 x 250 GeV </a:t>
                      </a:r>
                      <a:r>
                        <a:rPr lang="en-US" sz="1600" dirty="0" err="1">
                          <a:solidFill>
                            <a:srgbClr val="0000FF"/>
                          </a:solidFill>
                          <a:latin typeface="Comic Sans MS"/>
                          <a:cs typeface="Comic Sans MS"/>
                        </a:rPr>
                        <a:t>Linac</a:t>
                      </a:r>
                      <a:r>
                        <a:rPr lang="en-US" sz="1600" dirty="0">
                          <a:solidFill>
                            <a:srgbClr val="0000FF"/>
                          </a:solidFill>
                          <a:latin typeface="Comic Sans MS"/>
                          <a:cs typeface="Comic Sans MS"/>
                        </a:rPr>
                        <a:t>-ring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FF"/>
                          </a:solidFill>
                          <a:latin typeface="Comic Sans MS"/>
                          <a:cs typeface="Comic Sans MS"/>
                        </a:rPr>
                        <a:t>5 x 50 GeV Ring-ring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FF"/>
                          </a:solidFill>
                          <a:latin typeface="Comic Sans MS"/>
                          <a:cs typeface="Comic Sans MS"/>
                        </a:rPr>
                        <a:t>20 X 250 GeV Ring-ring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171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omic Sans MS"/>
                          <a:cs typeface="Comic Sans MS"/>
                        </a:rPr>
                        <a:t>DIS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omic Sans MS"/>
                          <a:cs typeface="Comic Sans MS"/>
                        </a:rPr>
                        <a:t>123 kHz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omic Sans MS"/>
                          <a:cs typeface="Comic Sans MS"/>
                        </a:rPr>
                        <a:t>246</a:t>
                      </a:r>
                      <a:r>
                        <a:rPr lang="en-US" sz="1600" baseline="0" dirty="0">
                          <a:latin typeface="Comic Sans MS"/>
                          <a:cs typeface="Comic Sans MS"/>
                        </a:rPr>
                        <a:t> kHz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omic Sans MS"/>
                          <a:cs typeface="Comic Sans MS"/>
                        </a:rPr>
                        <a:t>88.8 kHz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omic Sans MS"/>
                          <a:cs typeface="Comic Sans MS"/>
                        </a:rPr>
                        <a:t>177.6</a:t>
                      </a:r>
                      <a:r>
                        <a:rPr lang="en-US" sz="1600" baseline="0" dirty="0">
                          <a:latin typeface="Comic Sans MS"/>
                          <a:cs typeface="Comic Sans MS"/>
                        </a:rPr>
                        <a:t> kHz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9336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omic Sans MS"/>
                          <a:cs typeface="Comic Sans MS"/>
                        </a:rPr>
                        <a:t>Elastic</a:t>
                      </a:r>
                      <a:r>
                        <a:rPr lang="en-US" sz="1600" baseline="0" dirty="0">
                          <a:latin typeface="Comic Sans MS"/>
                          <a:cs typeface="Comic Sans MS"/>
                        </a:rPr>
                        <a:t> scattering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omic Sans MS"/>
                          <a:cs typeface="Comic Sans MS"/>
                        </a:rPr>
                        <a:t>660</a:t>
                      </a:r>
                      <a:r>
                        <a:rPr lang="en-US" sz="1600" baseline="0" dirty="0"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lang="en-US" sz="1600" dirty="0">
                          <a:latin typeface="Comic Sans MS"/>
                          <a:cs typeface="Comic Sans MS"/>
                        </a:rPr>
                        <a:t>MHz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omic Sans MS"/>
                          <a:cs typeface="Comic Sans MS"/>
                        </a:rPr>
                        <a:t>1164 MHz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omic Sans MS"/>
                          <a:cs typeface="Comic Sans MS"/>
                        </a:rPr>
                        <a:t>477</a:t>
                      </a:r>
                      <a:r>
                        <a:rPr lang="en-US" sz="1600" baseline="0" dirty="0">
                          <a:latin typeface="Comic Sans MS"/>
                          <a:cs typeface="Comic Sans MS"/>
                        </a:rPr>
                        <a:t> MHz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omic Sans MS"/>
                          <a:cs typeface="Comic Sans MS"/>
                        </a:rPr>
                        <a:t>841 MHz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354483" y="3879555"/>
            <a:ext cx="2461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Comic Sans MS" panose="030F0902030302020204" pitchFamily="66" charset="0"/>
              </a:rPr>
              <a:t>Lumi</a:t>
            </a:r>
            <a:r>
              <a:rPr lang="en-US" sz="1400" dirty="0">
                <a:latin typeface="Comic Sans MS" panose="030F0902030302020204" pitchFamily="66" charset="0"/>
              </a:rPr>
              <a:t> ~ 4.1 x 10</a:t>
            </a:r>
            <a:r>
              <a:rPr lang="en-US" sz="1400" baseline="30000" dirty="0">
                <a:latin typeface="Comic Sans MS" panose="030F0902030302020204" pitchFamily="66" charset="0"/>
              </a:rPr>
              <a:t>33</a:t>
            </a:r>
            <a:r>
              <a:rPr lang="en-US" sz="1400" dirty="0">
                <a:latin typeface="Comic Sans MS" panose="030F0902030302020204" pitchFamily="66" charset="0"/>
              </a:rPr>
              <a:t> cm</a:t>
            </a:r>
            <a:r>
              <a:rPr lang="en-US" sz="1400" baseline="30000" dirty="0">
                <a:latin typeface="Comic Sans MS" panose="030F0902030302020204" pitchFamily="66" charset="0"/>
              </a:rPr>
              <a:t>-2</a:t>
            </a:r>
            <a:r>
              <a:rPr lang="en-US" sz="1400" dirty="0">
                <a:latin typeface="Comic Sans MS" panose="030F0902030302020204" pitchFamily="66" charset="0"/>
              </a:rPr>
              <a:t>s</a:t>
            </a:r>
            <a:r>
              <a:rPr lang="en-US" sz="1400" baseline="30000" dirty="0">
                <a:latin typeface="Comic Sans MS" panose="030F0902030302020204" pitchFamily="66" charset="0"/>
              </a:rPr>
              <a:t>-1</a:t>
            </a:r>
          </a:p>
          <a:p>
            <a:pPr algn="ctr"/>
            <a:r>
              <a:rPr lang="en-US" sz="1400" dirty="0">
                <a:latin typeface="Comic Sans MS" panose="030F0902030302020204" pitchFamily="66" charset="0"/>
              </a:rPr>
              <a:t>100 ns bunch spacing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75642" y="3879554"/>
            <a:ext cx="3023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Comic Sans MS" panose="030F0902030302020204" pitchFamily="66" charset="0"/>
              </a:rPr>
              <a:t>Lumi</a:t>
            </a:r>
            <a:r>
              <a:rPr lang="en-US" sz="1400" dirty="0">
                <a:latin typeface="Comic Sans MS" panose="030F0902030302020204" pitchFamily="66" charset="0"/>
              </a:rPr>
              <a:t> ~ 3 x 10</a:t>
            </a:r>
            <a:r>
              <a:rPr lang="en-US" sz="1400" baseline="30000" dirty="0">
                <a:latin typeface="Comic Sans MS" panose="030F0902030302020204" pitchFamily="66" charset="0"/>
              </a:rPr>
              <a:t>33</a:t>
            </a:r>
            <a:r>
              <a:rPr lang="en-US" sz="1400" dirty="0">
                <a:latin typeface="Comic Sans MS" panose="030F0902030302020204" pitchFamily="66" charset="0"/>
              </a:rPr>
              <a:t> cm</a:t>
            </a:r>
            <a:r>
              <a:rPr lang="en-US" sz="1400" baseline="30000" dirty="0">
                <a:latin typeface="Comic Sans MS" panose="030F0902030302020204" pitchFamily="66" charset="0"/>
              </a:rPr>
              <a:t>-2</a:t>
            </a:r>
            <a:r>
              <a:rPr lang="en-US" sz="1400" dirty="0">
                <a:latin typeface="Comic Sans MS" panose="030F0902030302020204" pitchFamily="66" charset="0"/>
              </a:rPr>
              <a:t>s</a:t>
            </a:r>
            <a:r>
              <a:rPr lang="en-US" sz="1400" baseline="30000" dirty="0">
                <a:latin typeface="Comic Sans MS" panose="030F0902030302020204" pitchFamily="66" charset="0"/>
              </a:rPr>
              <a:t>-1</a:t>
            </a:r>
          </a:p>
          <a:p>
            <a:pPr algn="ctr"/>
            <a:r>
              <a:rPr lang="en-US" sz="1400" dirty="0">
                <a:latin typeface="Comic Sans MS" panose="030F0902030302020204" pitchFamily="66" charset="0"/>
              </a:rPr>
              <a:t>2 ns bunch spacing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4695" y="4065115"/>
            <a:ext cx="1291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Rates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4335BB-EED7-A043-8E59-7DFD2F882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5B608D6-F25F-F04B-8B9B-D30B6C63D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pre-DIS EIC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36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dirty="0"/>
              <a:t>Deep Inelastic Scattering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4" name="DIS-Kinematics_revised cop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72" y="455544"/>
            <a:ext cx="4569329" cy="3843361"/>
          </a:xfrm>
          <a:prstGeom prst="rect">
            <a:avLst/>
          </a:prstGeom>
          <a:ln w="12700"/>
        </p:spPr>
      </p:pic>
      <p:sp>
        <p:nvSpPr>
          <p:cNvPr id="5" name="Shape 84"/>
          <p:cNvSpPr/>
          <p:nvPr/>
        </p:nvSpPr>
        <p:spPr>
          <a:xfrm>
            <a:off x="185930" y="4516944"/>
            <a:ext cx="4654194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defTabSz="914400">
              <a:defRPr sz="2400">
                <a:uFill>
                  <a:solidFill>
                    <a:srgbClr val="0088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sz="2000" b="1" i="1" dirty="0">
                <a:solidFill>
                  <a:srgbClr val="0000FF"/>
                </a:solidFill>
                <a:latin typeface="Comic Sans MS"/>
                <a:cs typeface="Comic Sans MS"/>
              </a:rPr>
              <a:t>s</a:t>
            </a:r>
            <a:r>
              <a:rPr sz="2000" dirty="0">
                <a:solidFill>
                  <a:srgbClr val="0000FF"/>
                </a:solidFill>
                <a:latin typeface="Comic Sans MS"/>
                <a:cs typeface="Comic Sans MS"/>
              </a:rPr>
              <a:t>:</a:t>
            </a:r>
            <a:r>
              <a:rPr sz="2000" dirty="0">
                <a:latin typeface="Comic Sans MS"/>
                <a:cs typeface="Comic Sans MS"/>
              </a:rPr>
              <a:t>   center-of-mass energy squared</a:t>
            </a:r>
          </a:p>
        </p:txBody>
      </p:sp>
      <p:sp>
        <p:nvSpPr>
          <p:cNvPr id="6" name="Shape 85"/>
          <p:cNvSpPr/>
          <p:nvPr/>
        </p:nvSpPr>
        <p:spPr>
          <a:xfrm>
            <a:off x="185930" y="4959995"/>
            <a:ext cx="2699457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defTabSz="914400">
              <a:defRPr sz="2400"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sz="2000" b="1" i="1" dirty="0">
                <a:solidFill>
                  <a:srgbClr val="0000FF"/>
                </a:solidFill>
                <a:latin typeface="Comic Sans MS"/>
                <a:cs typeface="Comic Sans MS"/>
              </a:rPr>
              <a:t>Q</a:t>
            </a:r>
            <a:r>
              <a:rPr sz="2000" b="1" i="1" baseline="31999" dirty="0">
                <a:solidFill>
                  <a:srgbClr val="0000FF"/>
                </a:solidFill>
                <a:latin typeface="Comic Sans MS"/>
                <a:cs typeface="Comic Sans MS"/>
              </a:rPr>
              <a:t>2</a:t>
            </a:r>
            <a:r>
              <a:rPr sz="2000" dirty="0">
                <a:solidFill>
                  <a:srgbClr val="0000FF"/>
                </a:solidFill>
                <a:latin typeface="Comic Sans MS"/>
                <a:cs typeface="Comic Sans MS"/>
              </a:rPr>
              <a:t>:</a:t>
            </a:r>
            <a:r>
              <a:rPr sz="2000" dirty="0">
                <a:latin typeface="Comic Sans MS"/>
                <a:cs typeface="Comic Sans MS"/>
              </a:rPr>
              <a:t> resolution power</a:t>
            </a:r>
          </a:p>
        </p:txBody>
      </p:sp>
      <p:sp>
        <p:nvSpPr>
          <p:cNvPr id="7" name="Shape 86"/>
          <p:cNvSpPr/>
          <p:nvPr/>
        </p:nvSpPr>
        <p:spPr>
          <a:xfrm>
            <a:off x="220870" y="5357086"/>
            <a:ext cx="5909766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sz="2000" b="1" i="1" dirty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sz="2000" dirty="0">
                <a:solidFill>
                  <a:srgbClr val="0000FF"/>
                </a:solidFill>
                <a:latin typeface="Comic Sans MS"/>
                <a:cs typeface="Comic Sans MS"/>
              </a:rPr>
              <a:t>:</a:t>
            </a:r>
            <a:r>
              <a:rPr sz="2000" dirty="0">
                <a:latin typeface="Comic Sans MS"/>
                <a:cs typeface="Comic Sans MS"/>
              </a:rPr>
              <a:t> </a:t>
            </a:r>
            <a:r>
              <a:rPr lang="en-US" sz="2000" dirty="0">
                <a:latin typeface="Comic Sans MS"/>
                <a:cs typeface="Comic Sans MS"/>
              </a:rPr>
              <a:t> </a:t>
            </a:r>
            <a:r>
              <a:rPr lang="en-US" sz="2000" dirty="0">
                <a:solidFill>
                  <a:srgbClr val="322F31"/>
                </a:solidFill>
                <a:latin typeface="Comic Sans MS"/>
                <a:cs typeface="Comic Sans MS"/>
              </a:rPr>
              <a:t>the fraction of the nucleon’s momentum    </a:t>
            </a:r>
          </a:p>
          <a:p>
            <a:r>
              <a:rPr lang="en-US" sz="2000" dirty="0">
                <a:solidFill>
                  <a:srgbClr val="322F31"/>
                </a:solidFill>
                <a:latin typeface="Comic Sans MS"/>
                <a:cs typeface="Comic Sans MS"/>
              </a:rPr>
              <a:t>     carried by the struck quark (0&lt;x&lt;1)</a:t>
            </a:r>
          </a:p>
        </p:txBody>
      </p:sp>
      <p:sp>
        <p:nvSpPr>
          <p:cNvPr id="8" name="Shape 87"/>
          <p:cNvSpPr/>
          <p:nvPr/>
        </p:nvSpPr>
        <p:spPr>
          <a:xfrm>
            <a:off x="185930" y="6086031"/>
            <a:ext cx="1943366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defTabSz="914400">
              <a:defRPr sz="2400">
                <a:uFill>
                  <a:solidFill>
                    <a:srgbClr val="021EAA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sz="2000" b="1" i="1" dirty="0">
                <a:solidFill>
                  <a:srgbClr val="0000FF"/>
                </a:solidFill>
                <a:latin typeface="Comic Sans MS"/>
                <a:cs typeface="Comic Sans MS"/>
              </a:rPr>
              <a:t>y</a:t>
            </a:r>
            <a:r>
              <a:rPr sz="2000" dirty="0">
                <a:solidFill>
                  <a:srgbClr val="0000FF"/>
                </a:solidFill>
                <a:latin typeface="Comic Sans MS"/>
                <a:cs typeface="Comic Sans MS"/>
              </a:rPr>
              <a:t>:</a:t>
            </a:r>
            <a:r>
              <a:rPr sz="2000" dirty="0">
                <a:latin typeface="Comic Sans MS"/>
                <a:cs typeface="Comic Sans MS"/>
              </a:rPr>
              <a:t>  inelasticity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/>
          </p:nvPr>
        </p:nvGraphicFramePr>
        <p:xfrm>
          <a:off x="5846366" y="4746913"/>
          <a:ext cx="2856209" cy="7677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5" name="Equation" r:id="rId4" imgW="1181100" imgH="317500" progId="Equation.DSMT4">
                  <p:embed/>
                </p:oleObj>
              </mc:Choice>
              <mc:Fallback>
                <p:oleObj name="Equation" r:id="rId4" imgW="1181100" imgH="317500" progId="Equation.DSMT4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846366" y="4746913"/>
                        <a:ext cx="2856209" cy="7677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4811270" y="1306652"/>
            <a:ext cx="4319412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/>
                <a:cs typeface="Comic Sans MS"/>
              </a:rPr>
              <a:t>DIS:</a:t>
            </a:r>
          </a:p>
          <a:p>
            <a:pPr marL="285750" indent="-285750">
              <a:buClr>
                <a:srgbClr val="3366FF"/>
              </a:buClr>
              <a:buFont typeface="Wingdings" charset="2"/>
              <a:buChar char="Ø"/>
            </a:pPr>
            <a:r>
              <a:rPr lang="en-US" sz="2000" dirty="0">
                <a:latin typeface="Comic Sans MS"/>
                <a:cs typeface="Comic Sans MS"/>
              </a:rPr>
              <a:t>As a probe, electron beams </a:t>
            </a:r>
          </a:p>
          <a:p>
            <a:pPr>
              <a:buClr>
                <a:srgbClr val="3366FF"/>
              </a:buClr>
            </a:pPr>
            <a:r>
              <a:rPr lang="en-US" sz="2000" dirty="0">
                <a:latin typeface="Comic Sans MS"/>
                <a:cs typeface="Comic Sans MS"/>
              </a:rPr>
              <a:t>  provide unmatched precision of</a:t>
            </a:r>
          </a:p>
          <a:p>
            <a:pPr>
              <a:buClr>
                <a:srgbClr val="3366FF"/>
              </a:buClr>
            </a:pPr>
            <a:r>
              <a:rPr lang="en-US" sz="2000" dirty="0">
                <a:latin typeface="Comic Sans MS"/>
                <a:cs typeface="Comic Sans MS"/>
              </a:rPr>
              <a:t>  the electromagnetic interaction</a:t>
            </a:r>
          </a:p>
          <a:p>
            <a:pPr>
              <a:buClr>
                <a:srgbClr val="3366FF"/>
              </a:buClr>
            </a:pPr>
            <a:endParaRPr lang="en-US" sz="800" dirty="0">
              <a:latin typeface="Comic Sans MS"/>
              <a:cs typeface="Comic Sans MS"/>
            </a:endParaRPr>
          </a:p>
          <a:p>
            <a:pPr marL="342900" indent="-342900">
              <a:buClr>
                <a:srgbClr val="3366FF"/>
              </a:buClr>
              <a:buFont typeface="Wingdings" charset="2"/>
              <a:buChar char="Ø"/>
            </a:pPr>
            <a:r>
              <a:rPr lang="en-US" sz="2000" dirty="0">
                <a:latin typeface="Comic Sans MS"/>
                <a:cs typeface="Comic Sans MS"/>
              </a:rPr>
              <a:t>Direct, model independent</a:t>
            </a:r>
          </a:p>
          <a:p>
            <a:pPr>
              <a:buClr>
                <a:srgbClr val="3366FF"/>
              </a:buClr>
            </a:pPr>
            <a:r>
              <a:rPr lang="en-US" sz="2000" dirty="0">
                <a:latin typeface="Comic Sans MS"/>
                <a:cs typeface="Comic Sans MS"/>
              </a:rPr>
              <a:t>   determination of </a:t>
            </a:r>
            <a:r>
              <a:rPr lang="en-US" sz="2000" dirty="0" err="1">
                <a:latin typeface="Comic Sans MS"/>
                <a:cs typeface="Comic Sans MS"/>
              </a:rPr>
              <a:t>parton</a:t>
            </a:r>
            <a:endParaRPr lang="en-US" sz="2000" dirty="0">
              <a:latin typeface="Comic Sans MS"/>
              <a:cs typeface="Comic Sans MS"/>
            </a:endParaRPr>
          </a:p>
          <a:p>
            <a:pPr>
              <a:buClr>
                <a:srgbClr val="3366FF"/>
              </a:buClr>
            </a:pPr>
            <a:r>
              <a:rPr lang="en-US" sz="2000" dirty="0">
                <a:latin typeface="Comic Sans MS"/>
                <a:cs typeface="Comic Sans MS"/>
              </a:rPr>
              <a:t>   kinematics of physics</a:t>
            </a:r>
          </a:p>
          <a:p>
            <a:pPr>
              <a:buClr>
                <a:srgbClr val="3366FF"/>
              </a:buClr>
            </a:pPr>
            <a:r>
              <a:rPr lang="en-US" sz="2000" dirty="0">
                <a:latin typeface="Comic Sans MS"/>
                <a:cs typeface="Comic Sans MS"/>
              </a:rPr>
              <a:t>   processes  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pre-DIS EIC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87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pre-DIS EIC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Requirements: Polarization and Luminosity Measurements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60" y="626534"/>
            <a:ext cx="6458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mic Sans MS"/>
                <a:cs typeface="Comic Sans MS"/>
              </a:rPr>
              <a:t>Need high beam polarization </a:t>
            </a:r>
            <a:r>
              <a:rPr lang="en-US" sz="1400" dirty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</a:t>
            </a:r>
            <a:r>
              <a:rPr lang="en-US" sz="1400" dirty="0">
                <a:latin typeface="Comic Sans MS"/>
                <a:cs typeface="Comic Sans MS"/>
                <a:sym typeface="Wingdings"/>
              </a:rPr>
              <a:t> statistical uncertainty of spin asymmetries</a:t>
            </a:r>
          </a:p>
          <a:p>
            <a:r>
              <a:rPr lang="en-US" sz="1400" dirty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 electron beam polarization: 0.8     hadron beam polarization: 0.7</a:t>
            </a:r>
            <a:endParaRPr lang="en-US" sz="14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404799"/>
              </p:ext>
            </p:extLst>
          </p:nvPr>
        </p:nvGraphicFramePr>
        <p:xfrm>
          <a:off x="5061744" y="1763504"/>
          <a:ext cx="2106612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44" name="Equation" r:id="rId3" imgW="1092200" imgH="419100" progId="Equation.DSMT4">
                  <p:embed/>
                </p:oleObj>
              </mc:Choice>
              <mc:Fallback>
                <p:oleObj name="Equation" r:id="rId3" imgW="1092200" imgH="419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61744" y="1763504"/>
                        <a:ext cx="2106612" cy="809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1218146"/>
            <a:ext cx="9144000" cy="4575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  <a:latin typeface="Comic Sans MS"/>
                <a:cs typeface="Comic Sans MS"/>
              </a:rPr>
              <a:t>Dominant systematics for double spin asymmetries:</a:t>
            </a:r>
          </a:p>
          <a:p>
            <a:endParaRPr lang="en-US" sz="800" dirty="0">
              <a:latin typeface="Comic Sans MS"/>
              <a:cs typeface="Comic Sans MS"/>
            </a:endParaRPr>
          </a:p>
          <a:p>
            <a:r>
              <a:rPr lang="en-US" sz="1400" dirty="0">
                <a:latin typeface="Comic Sans MS"/>
                <a:cs typeface="Comic Sans MS"/>
              </a:rPr>
              <a:t>Luminosity Measurement </a:t>
            </a:r>
            <a:r>
              <a:rPr lang="en-US" sz="1400" dirty="0">
                <a:latin typeface="Comic Sans MS"/>
                <a:cs typeface="Comic Sans MS"/>
                <a:sym typeface="Wingdings"/>
              </a:rPr>
              <a:t> Relative Luminosity</a:t>
            </a:r>
          </a:p>
          <a:p>
            <a:endParaRPr lang="en-US" sz="1400" dirty="0">
              <a:latin typeface="Comic Sans MS"/>
              <a:cs typeface="Comic Sans MS"/>
              <a:sym typeface="Wingdings"/>
            </a:endParaRPr>
          </a:p>
          <a:p>
            <a:endParaRPr lang="en-US" sz="1400" dirty="0">
              <a:latin typeface="Comic Sans MS"/>
              <a:cs typeface="Comic Sans MS"/>
              <a:sym typeface="Wingdings"/>
            </a:endParaRPr>
          </a:p>
          <a:p>
            <a:endParaRPr lang="en-US" sz="1400" dirty="0">
              <a:latin typeface="Comic Sans MS"/>
              <a:cs typeface="Comic Sans MS"/>
              <a:sym typeface="Wingdings"/>
            </a:endParaRPr>
          </a:p>
          <a:p>
            <a:endParaRPr lang="en-US" sz="1400" dirty="0">
              <a:latin typeface="Comic Sans MS"/>
              <a:cs typeface="Comic Sans MS"/>
              <a:sym typeface="Wingdings"/>
            </a:endParaRPr>
          </a:p>
          <a:p>
            <a:endParaRPr lang="en-US" sz="1400" dirty="0">
              <a:latin typeface="Comic Sans MS"/>
              <a:cs typeface="Comic Sans MS"/>
              <a:sym typeface="Wingdings"/>
            </a:endParaRPr>
          </a:p>
          <a:p>
            <a:pPr marL="171450" indent="-171450">
              <a:buFont typeface="Wingdings" charset="0"/>
              <a:buChar char="à"/>
            </a:pPr>
            <a:r>
              <a:rPr lang="en-US" sz="1400" dirty="0">
                <a:latin typeface="Comic Sans MS"/>
                <a:cs typeface="Comic Sans MS"/>
                <a:sym typeface="Wingdings"/>
              </a:rPr>
              <a:t> R needs to be controlled better then A</a:t>
            </a:r>
            <a:r>
              <a:rPr lang="en-US" sz="1400" baseline="-25000" dirty="0">
                <a:latin typeface="Comic Sans MS"/>
                <a:cs typeface="Comic Sans MS"/>
                <a:sym typeface="Wingdings"/>
              </a:rPr>
              <a:t>LL</a:t>
            </a:r>
            <a:r>
              <a:rPr lang="en-US" sz="1400" dirty="0">
                <a:latin typeface="Comic Sans MS"/>
                <a:cs typeface="Comic Sans MS"/>
                <a:sym typeface="Wingdings"/>
              </a:rPr>
              <a:t>~10</a:t>
            </a:r>
            <a:r>
              <a:rPr lang="en-US" sz="1400" baseline="30000" dirty="0">
                <a:latin typeface="Comic Sans MS"/>
                <a:cs typeface="Comic Sans MS"/>
                <a:sym typeface="Wingdings"/>
              </a:rPr>
              <a:t>-4</a:t>
            </a:r>
            <a:r>
              <a:rPr lang="en-US" sz="1400" dirty="0">
                <a:latin typeface="Comic Sans MS"/>
                <a:cs typeface="Comic Sans MS"/>
                <a:sym typeface="Wingdings"/>
              </a:rPr>
              <a:t> at low x </a:t>
            </a:r>
            <a:r>
              <a:rPr lang="en-US" sz="1400" dirty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</a:t>
            </a:r>
            <a:r>
              <a:rPr lang="en-US" sz="1400" dirty="0">
                <a:latin typeface="Comic Sans MS"/>
                <a:cs typeface="Comic Sans MS"/>
                <a:sym typeface="Wingdings"/>
              </a:rPr>
              <a:t> RHIC: 2.-4.x10</a:t>
            </a:r>
            <a:r>
              <a:rPr lang="en-US" sz="1400" baseline="30000" dirty="0">
                <a:latin typeface="Comic Sans MS"/>
                <a:cs typeface="Comic Sans MS"/>
                <a:sym typeface="Wingdings"/>
              </a:rPr>
              <a:t>-4 </a:t>
            </a:r>
            <a:r>
              <a:rPr lang="en-US" sz="1400" dirty="0">
                <a:latin typeface="Comic Sans MS"/>
                <a:cs typeface="Comic Sans MS"/>
                <a:sym typeface="Wingdings"/>
              </a:rPr>
              <a:t>@ 500 </a:t>
            </a:r>
            <a:r>
              <a:rPr lang="en-US" sz="1400" dirty="0" err="1">
                <a:latin typeface="Comic Sans MS"/>
                <a:cs typeface="Comic Sans MS"/>
                <a:sym typeface="Wingdings"/>
              </a:rPr>
              <a:t>GeV</a:t>
            </a:r>
            <a:endParaRPr lang="en-US" sz="1400" baseline="30000" dirty="0">
              <a:latin typeface="Comic Sans MS"/>
              <a:cs typeface="Comic Sans MS"/>
              <a:sym typeface="Wingdings"/>
            </a:endParaRPr>
          </a:p>
          <a:p>
            <a:pPr marL="171450" indent="-171450">
              <a:buFont typeface="Wingdings" charset="0"/>
              <a:buChar char="à"/>
            </a:pPr>
            <a:r>
              <a:rPr lang="en-US" sz="1400" dirty="0">
                <a:latin typeface="Comic Sans MS"/>
                <a:cs typeface="Comic Sans MS"/>
                <a:sym typeface="Wingdings"/>
              </a:rPr>
              <a:t> need to run many different spin patterns to balance L</a:t>
            </a:r>
            <a:r>
              <a:rPr lang="en-US" sz="1400" baseline="30000" dirty="0">
                <a:latin typeface="Comic Sans MS"/>
                <a:cs typeface="Comic Sans MS"/>
                <a:sym typeface="Wingdings"/>
              </a:rPr>
              <a:t>++</a:t>
            </a:r>
            <a:r>
              <a:rPr lang="en-US" sz="1400" dirty="0">
                <a:latin typeface="Comic Sans MS"/>
                <a:cs typeface="Comic Sans MS"/>
                <a:sym typeface="Wingdings"/>
              </a:rPr>
              <a:t>, L</a:t>
            </a:r>
            <a:r>
              <a:rPr lang="en-US" sz="1400" baseline="30000" dirty="0">
                <a:latin typeface="Comic Sans MS"/>
                <a:cs typeface="Comic Sans MS"/>
                <a:sym typeface="Wingdings"/>
              </a:rPr>
              <a:t>--</a:t>
            </a:r>
            <a:r>
              <a:rPr lang="en-US" sz="1400" dirty="0">
                <a:latin typeface="Comic Sans MS"/>
                <a:cs typeface="Comic Sans MS"/>
                <a:sym typeface="Wingdings"/>
              </a:rPr>
              <a:t>, L</a:t>
            </a:r>
            <a:r>
              <a:rPr lang="en-US" sz="1400" baseline="30000" dirty="0">
                <a:latin typeface="Comic Sans MS"/>
                <a:cs typeface="Comic Sans MS"/>
                <a:sym typeface="Wingdings"/>
              </a:rPr>
              <a:t>+-</a:t>
            </a:r>
            <a:r>
              <a:rPr lang="en-US" sz="1400" dirty="0">
                <a:latin typeface="Comic Sans MS"/>
                <a:cs typeface="Comic Sans MS"/>
                <a:sym typeface="Wingdings"/>
              </a:rPr>
              <a:t>, L</a:t>
            </a:r>
            <a:r>
              <a:rPr lang="en-US" sz="1400" baseline="30000" dirty="0">
                <a:latin typeface="Comic Sans MS"/>
                <a:cs typeface="Comic Sans MS"/>
                <a:sym typeface="Wingdings"/>
              </a:rPr>
              <a:t>-+</a:t>
            </a:r>
            <a:r>
              <a:rPr lang="en-US" sz="1400" dirty="0">
                <a:latin typeface="Comic Sans MS"/>
                <a:cs typeface="Comic Sans MS"/>
                <a:sym typeface="Wingdings"/>
              </a:rPr>
              <a:t> </a:t>
            </a:r>
          </a:p>
          <a:p>
            <a:pPr marL="171450" indent="-171450">
              <a:buFont typeface="Wingdings" charset="0"/>
              <a:buChar char="à"/>
            </a:pPr>
            <a:r>
              <a:rPr lang="en-US" sz="1400" dirty="0">
                <a:latin typeface="Comic Sans MS"/>
                <a:cs typeface="Comic Sans MS"/>
                <a:sym typeface="Wingdings"/>
              </a:rPr>
              <a:t> reduce any time dependences </a:t>
            </a:r>
          </a:p>
          <a:p>
            <a:r>
              <a:rPr lang="en-US" sz="1400" dirty="0">
                <a:latin typeface="Comic Sans MS"/>
                <a:cs typeface="Comic Sans MS"/>
                <a:sym typeface="Wingdings"/>
              </a:rPr>
              <a:t> RHIC is a perfect example: every bunch can have a different spin orientation</a:t>
            </a:r>
          </a:p>
          <a:p>
            <a:r>
              <a:rPr lang="en-US" sz="1400" dirty="0">
                <a:latin typeface="Comic Sans MS"/>
                <a:cs typeface="Comic Sans MS"/>
                <a:sym typeface="Wingdings"/>
              </a:rPr>
              <a:t>Spin patterns combinations of:</a:t>
            </a:r>
          </a:p>
          <a:p>
            <a:r>
              <a:rPr lang="en-US" sz="1400" dirty="0">
                <a:solidFill>
                  <a:srgbClr val="0000FF"/>
                </a:solidFill>
                <a:latin typeface="Comic Sans MS"/>
                <a:cs typeface="Comic Sans MS"/>
              </a:rPr>
              <a:t>1:</a:t>
            </a:r>
            <a:r>
              <a:rPr lang="en-US" sz="1400" dirty="0">
                <a:latin typeface="Comic Sans MS"/>
                <a:cs typeface="Comic Sans MS"/>
              </a:rPr>
              <a:t> +-+--+-++-+-     </a:t>
            </a:r>
            <a:r>
              <a:rPr lang="en-US" sz="1400" dirty="0">
                <a:solidFill>
                  <a:srgbClr val="0000FF"/>
                </a:solidFill>
                <a:latin typeface="Comic Sans MS"/>
                <a:cs typeface="Comic Sans MS"/>
              </a:rPr>
              <a:t>2:</a:t>
            </a:r>
            <a:r>
              <a:rPr lang="en-US" sz="1400" dirty="0">
                <a:latin typeface="Comic Sans MS"/>
                <a:cs typeface="Comic Sans MS"/>
              </a:rPr>
              <a:t> -+-++-+--+-+    </a:t>
            </a:r>
            <a:r>
              <a:rPr lang="en-US" sz="1400" dirty="0">
                <a:solidFill>
                  <a:srgbClr val="0000FF"/>
                </a:solidFill>
                <a:latin typeface="Comic Sans MS"/>
                <a:cs typeface="Comic Sans MS"/>
              </a:rPr>
              <a:t>3:</a:t>
            </a:r>
            <a:r>
              <a:rPr lang="en-US" sz="1400" dirty="0">
                <a:latin typeface="Comic Sans MS"/>
                <a:cs typeface="Comic Sans MS"/>
              </a:rPr>
              <a:t> ++--++--++--     </a:t>
            </a:r>
            <a:r>
              <a:rPr lang="en-US" sz="1400" dirty="0">
                <a:solidFill>
                  <a:srgbClr val="0000FF"/>
                </a:solidFill>
                <a:latin typeface="Comic Sans MS"/>
                <a:cs typeface="Comic Sans MS"/>
              </a:rPr>
              <a:t>4:</a:t>
            </a:r>
            <a:r>
              <a:rPr lang="en-US" sz="1400" dirty="0">
                <a:latin typeface="Comic Sans MS"/>
                <a:cs typeface="Comic Sans MS"/>
              </a:rPr>
              <a:t> --++--++--++</a:t>
            </a:r>
          </a:p>
          <a:p>
            <a:r>
              <a:rPr lang="en-US" sz="1400" dirty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 flexible spin orientation bunch-by-bunch for both lepton and hadron beam</a:t>
            </a:r>
            <a:endParaRPr lang="en-US" sz="1400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endParaRPr lang="en-US" sz="1400" baseline="-25000" dirty="0">
              <a:solidFill>
                <a:srgbClr val="FF66FF"/>
              </a:solidFill>
              <a:latin typeface="Comic Sans MS"/>
              <a:cs typeface="Comic Sans MS"/>
              <a:sym typeface="Wingdings"/>
            </a:endParaRPr>
          </a:p>
          <a:p>
            <a:r>
              <a:rPr lang="en-US" sz="1400" dirty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Need also an excellent Luminosity measurement </a:t>
            </a:r>
          </a:p>
          <a:p>
            <a:r>
              <a:rPr lang="en-US" sz="1400" dirty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 </a:t>
            </a:r>
            <a:r>
              <a:rPr lang="en-US" sz="1400" dirty="0">
                <a:latin typeface="Comic Sans MS"/>
                <a:cs typeface="Comic Sans MS"/>
                <a:sym typeface="Wingdings"/>
              </a:rPr>
              <a:t>coupling of polarization and luminosity measurement</a:t>
            </a:r>
          </a:p>
          <a:p>
            <a:endParaRPr lang="en-US" sz="1400" dirty="0">
              <a:latin typeface="Comic Sans MS"/>
              <a:cs typeface="Comic Sans MS"/>
              <a:sym typeface="Wingdings"/>
            </a:endParaRPr>
          </a:p>
          <a:p>
            <a:endParaRPr lang="en-US" sz="800" dirty="0">
              <a:latin typeface="Comic Sans MS"/>
              <a:cs typeface="Comic Sans MS"/>
              <a:sym typeface="Wingdings"/>
            </a:endParaRPr>
          </a:p>
          <a:p>
            <a:r>
              <a:rPr lang="en-US" sz="1400" dirty="0">
                <a:latin typeface="Comic Sans MS"/>
                <a:cs typeface="Comic Sans MS"/>
                <a:sym typeface="Wingdings"/>
              </a:rPr>
              <a:t> </a:t>
            </a:r>
            <a:r>
              <a:rPr lang="en-US" sz="1400" dirty="0">
                <a:solidFill>
                  <a:srgbClr val="322F31"/>
                </a:solidFill>
                <a:latin typeface="Comic Sans MS"/>
                <a:cs typeface="Comic Sans MS"/>
              </a:rPr>
              <a:t>Need overall systematics ≤ 2% (</a:t>
            </a:r>
            <a:r>
              <a:rPr lang="en-US" sz="1400" dirty="0"/>
              <a:t>arXiv:1206.6014)</a:t>
            </a:r>
          </a:p>
          <a:p>
            <a:endParaRPr lang="en-US" sz="1400" dirty="0">
              <a:solidFill>
                <a:srgbClr val="322F31"/>
              </a:solidFill>
              <a:latin typeface="Comic Sans MS"/>
              <a:cs typeface="Comic Sans MS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1509824"/>
              </p:ext>
            </p:extLst>
          </p:nvPr>
        </p:nvGraphicFramePr>
        <p:xfrm>
          <a:off x="206587" y="1862123"/>
          <a:ext cx="416560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45" name="Equation" r:id="rId5" imgW="4165600" imgH="584200" progId="Equation.DSMT4">
                  <p:embed/>
                </p:oleObj>
              </mc:Choice>
              <mc:Fallback>
                <p:oleObj name="Equation" r:id="rId5" imgW="4165600" imgH="584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6587" y="1862123"/>
                        <a:ext cx="4165600" cy="584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ight Brace 9"/>
          <p:cNvSpPr/>
          <p:nvPr/>
        </p:nvSpPr>
        <p:spPr bwMode="auto">
          <a:xfrm rot="5400000">
            <a:off x="3843866" y="1917370"/>
            <a:ext cx="182880" cy="955040"/>
          </a:xfrm>
          <a:prstGeom prst="rightBrace">
            <a:avLst/>
          </a:prstGeom>
          <a:noFill/>
          <a:ln w="317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85874" y="2425370"/>
            <a:ext cx="906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Comic Sans MS"/>
                <a:cs typeface="Comic Sans MS"/>
              </a:rPr>
              <a:t>relative</a:t>
            </a:r>
          </a:p>
          <a:p>
            <a:pPr algn="ctr"/>
            <a:r>
              <a:rPr lang="en-US" sz="1200" dirty="0">
                <a:latin typeface="Comic Sans MS"/>
                <a:cs typeface="Comic Sans MS"/>
              </a:rPr>
              <a:t>luminosity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5657719"/>
              </p:ext>
            </p:extLst>
          </p:nvPr>
        </p:nvGraphicFramePr>
        <p:xfrm>
          <a:off x="1217951" y="4848549"/>
          <a:ext cx="2465387" cy="449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46" name="Equation" r:id="rId7" imgW="1181100" imgH="215900" progId="Equation.DSMT4">
                  <p:embed/>
                </p:oleObj>
              </mc:Choice>
              <mc:Fallback>
                <p:oleObj name="Equation" r:id="rId7" imgW="1181100" imgH="215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217951" y="4848549"/>
                        <a:ext cx="2465387" cy="449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 descr="profiles-1e3-to-1-stat-uncert.eps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2" r="11964"/>
          <a:stretch/>
        </p:blipFill>
        <p:spPr>
          <a:xfrm>
            <a:off x="4717146" y="4473406"/>
            <a:ext cx="2352504" cy="23424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48184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14:prism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beas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9679" r="7001" b="3120"/>
          <a:stretch/>
        </p:blipFill>
        <p:spPr>
          <a:xfrm rot="19980000">
            <a:off x="874752" y="3728673"/>
            <a:ext cx="3913876" cy="2734696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pre-DIS EIC Workshop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38</a:t>
            </a:fld>
            <a:endParaRPr lang="en-US" altLang="ja-JP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IR Requirements from Physics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0" y="513495"/>
            <a:ext cx="5929828" cy="3077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FF00"/>
                </a:solidFill>
                <a:latin typeface="Comic Sans MS"/>
                <a:cs typeface="Comic Sans MS"/>
              </a:rPr>
              <a:t>Exclusive Reactions in </a:t>
            </a:r>
            <a:r>
              <a:rPr lang="en-US" u="sng" dirty="0" err="1">
                <a:solidFill>
                  <a:srgbClr val="00FF00"/>
                </a:solidFill>
                <a:latin typeface="Comic Sans MS"/>
                <a:cs typeface="Comic Sans MS"/>
              </a:rPr>
              <a:t>ep</a:t>
            </a:r>
            <a:r>
              <a:rPr lang="en-US" u="sng" dirty="0">
                <a:solidFill>
                  <a:srgbClr val="00FF00"/>
                </a:solidFill>
                <a:latin typeface="Comic Sans MS"/>
                <a:cs typeface="Comic Sans MS"/>
              </a:rPr>
              <a:t>/</a:t>
            </a:r>
            <a:r>
              <a:rPr lang="en-US" u="sng" dirty="0" err="1">
                <a:solidFill>
                  <a:srgbClr val="00FF00"/>
                </a:solidFill>
                <a:latin typeface="Comic Sans MS"/>
                <a:cs typeface="Comic Sans MS"/>
              </a:rPr>
              <a:t>eA</a:t>
            </a:r>
            <a:r>
              <a:rPr lang="en-US" u="sng" dirty="0">
                <a:solidFill>
                  <a:srgbClr val="00FF00"/>
                </a:solidFill>
                <a:latin typeface="Comic Sans MS"/>
                <a:cs typeface="Comic Sans MS"/>
              </a:rPr>
              <a:t>:</a:t>
            </a:r>
          </a:p>
          <a:p>
            <a:pPr marL="285750" indent="-285750">
              <a:buClr>
                <a:srgbClr val="00FF00"/>
              </a:buClr>
              <a:buFont typeface="Wingdings" charset="2"/>
              <a:buChar char="q"/>
            </a:pPr>
            <a:r>
              <a:rPr lang="en-US" sz="1600" dirty="0">
                <a:solidFill>
                  <a:schemeClr val="dk1"/>
                </a:solidFill>
                <a:latin typeface="Comic Sans MS"/>
                <a:cs typeface="Comic Sans MS"/>
              </a:rPr>
              <a:t>Exclusivity criteria: </a:t>
            </a:r>
            <a:endParaRPr lang="en-US" sz="1600" dirty="0">
              <a:solidFill>
                <a:schemeClr val="dk1"/>
              </a:solidFill>
              <a:latin typeface="Comic Sans MS"/>
              <a:cs typeface="Comic Sans MS"/>
              <a:sym typeface="Wingdings"/>
            </a:endParaRPr>
          </a:p>
          <a:p>
            <a:pPr marL="742950" lvl="1" indent="-285750">
              <a:buClr>
                <a:srgbClr val="00FF00"/>
              </a:buClr>
              <a:buFont typeface="Wingdings" charset="2"/>
              <a:buChar char="Ø"/>
            </a:pPr>
            <a:r>
              <a:rPr lang="en-US" sz="1600" dirty="0" err="1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eA</a:t>
            </a:r>
            <a:r>
              <a:rPr lang="en-US" sz="1600" dirty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:</a:t>
            </a:r>
            <a:r>
              <a:rPr lang="en-US" sz="1600" dirty="0">
                <a:solidFill>
                  <a:schemeClr val="dk1"/>
                </a:solidFill>
                <a:latin typeface="Comic Sans MS"/>
                <a:cs typeface="Comic Sans MS"/>
                <a:sym typeface="Wingdings"/>
              </a:rPr>
              <a:t> large rapidity coverage  rapidity gap events</a:t>
            </a:r>
          </a:p>
          <a:p>
            <a:pPr marL="1200150" lvl="2" indent="-285750">
              <a:buClr>
                <a:srgbClr val="00FF00"/>
              </a:buClr>
              <a:buFont typeface="Wingdings" charset="2"/>
              <a:buChar char="Ø"/>
            </a:pPr>
            <a:r>
              <a:rPr lang="en-US" sz="1600" dirty="0" err="1">
                <a:solidFill>
                  <a:schemeClr val="dk1"/>
                </a:solidFill>
                <a:latin typeface="Comic Sans MS"/>
                <a:cs typeface="Comic Sans MS"/>
                <a:sym typeface="Wingdings"/>
              </a:rPr>
              <a:t>HCal</a:t>
            </a:r>
            <a:r>
              <a:rPr lang="en-US" sz="1600" dirty="0">
                <a:solidFill>
                  <a:schemeClr val="dk1"/>
                </a:solidFill>
                <a:latin typeface="Comic Sans MS"/>
                <a:cs typeface="Comic Sans MS"/>
                <a:sym typeface="Wingdings"/>
              </a:rPr>
              <a:t> for 1&lt;</a:t>
            </a:r>
            <a:r>
              <a:rPr lang="en-US" sz="1600" dirty="0">
                <a:solidFill>
                  <a:schemeClr val="dk1"/>
                </a:solidFill>
                <a:latin typeface="Symbol" charset="2"/>
                <a:cs typeface="Symbol" charset="2"/>
                <a:sym typeface="Wingdings"/>
              </a:rPr>
              <a:t>h</a:t>
            </a:r>
            <a:r>
              <a:rPr lang="en-US" sz="1600" dirty="0">
                <a:solidFill>
                  <a:schemeClr val="dk1"/>
                </a:solidFill>
                <a:latin typeface="Comic Sans MS"/>
                <a:cs typeface="Comic Sans MS"/>
                <a:sym typeface="Wingdings"/>
              </a:rPr>
              <a:t>&lt;4.5</a:t>
            </a:r>
          </a:p>
          <a:p>
            <a:pPr marL="742950" lvl="1" indent="-285750">
              <a:buClr>
                <a:srgbClr val="00FF00"/>
              </a:buClr>
              <a:buFont typeface="Wingdings" charset="2"/>
              <a:buChar char="Ø"/>
            </a:pPr>
            <a:r>
              <a:rPr lang="en-US" sz="1600" dirty="0" err="1">
                <a:solidFill>
                  <a:srgbClr val="0000FF"/>
                </a:solidFill>
                <a:latin typeface="Comic Sans MS"/>
                <a:cs typeface="Comic Sans MS"/>
              </a:rPr>
              <a:t>ep</a:t>
            </a:r>
            <a:r>
              <a:rPr lang="en-US" sz="1600" dirty="0">
                <a:solidFill>
                  <a:srgbClr val="0000FF"/>
                </a:solidFill>
                <a:latin typeface="Comic Sans MS"/>
                <a:cs typeface="Comic Sans MS"/>
              </a:rPr>
              <a:t>:</a:t>
            </a:r>
            <a:r>
              <a:rPr lang="en-US" sz="1600" dirty="0">
                <a:solidFill>
                  <a:schemeClr val="dk1"/>
                </a:solidFill>
                <a:latin typeface="Comic Sans MS"/>
                <a:cs typeface="Comic Sans MS"/>
              </a:rPr>
              <a:t> reconstruction of all particles in event</a:t>
            </a:r>
          </a:p>
          <a:p>
            <a:pPr marL="1200150" lvl="2" indent="-285750">
              <a:buClr>
                <a:srgbClr val="00FF00"/>
              </a:buClr>
              <a:buFont typeface="Wingdings" charset="2"/>
              <a:buChar char="Ø"/>
            </a:pPr>
            <a:r>
              <a:rPr lang="en-US" sz="1600" dirty="0">
                <a:solidFill>
                  <a:schemeClr val="dk1"/>
                </a:solidFill>
                <a:latin typeface="Comic Sans MS"/>
                <a:cs typeface="Comic Sans MS"/>
              </a:rPr>
              <a:t>wide coverage in t (=p</a:t>
            </a:r>
            <a:r>
              <a:rPr lang="en-US" sz="1600" baseline="-25000" dirty="0">
                <a:solidFill>
                  <a:schemeClr val="dk1"/>
                </a:solidFill>
                <a:latin typeface="Comic Sans MS"/>
                <a:cs typeface="Comic Sans MS"/>
              </a:rPr>
              <a:t>t</a:t>
            </a:r>
            <a:r>
              <a:rPr lang="en-US" sz="1600" baseline="30000" dirty="0">
                <a:solidFill>
                  <a:schemeClr val="dk1"/>
                </a:solidFill>
                <a:latin typeface="Comic Sans MS"/>
                <a:cs typeface="Comic Sans MS"/>
              </a:rPr>
              <a:t>2</a:t>
            </a:r>
            <a:r>
              <a:rPr lang="en-US" sz="1600" dirty="0">
                <a:solidFill>
                  <a:schemeClr val="dk1"/>
                </a:solidFill>
                <a:latin typeface="Comic Sans MS"/>
                <a:cs typeface="Comic Sans MS"/>
              </a:rPr>
              <a:t>) </a:t>
            </a:r>
            <a:r>
              <a:rPr lang="en-US" sz="1600" dirty="0">
                <a:solidFill>
                  <a:schemeClr val="dk1"/>
                </a:solidFill>
                <a:latin typeface="Comic Sans MS"/>
                <a:cs typeface="Comic Sans MS"/>
                <a:sym typeface="Wingdings"/>
              </a:rPr>
              <a:t> </a:t>
            </a:r>
            <a:r>
              <a:rPr lang="en-US" sz="1600" dirty="0">
                <a:solidFill>
                  <a:schemeClr val="dk1"/>
                </a:solidFill>
                <a:latin typeface="Comic Sans MS"/>
                <a:cs typeface="Comic Sans MS"/>
              </a:rPr>
              <a:t>Roman pots</a:t>
            </a:r>
          </a:p>
          <a:p>
            <a:pPr marL="285750" indent="-285750">
              <a:buClr>
                <a:srgbClr val="00FF00"/>
              </a:buClr>
              <a:buFont typeface="Wingdings" charset="2"/>
              <a:buChar char="q"/>
            </a:pPr>
            <a:r>
              <a:rPr lang="en-US" sz="1600" dirty="0" err="1">
                <a:solidFill>
                  <a:srgbClr val="0000FF"/>
                </a:solidFill>
                <a:latin typeface="Comic Sans MS"/>
                <a:cs typeface="Comic Sans MS"/>
              </a:rPr>
              <a:t>eA</a:t>
            </a:r>
            <a:r>
              <a:rPr lang="en-US" sz="1600" dirty="0">
                <a:solidFill>
                  <a:srgbClr val="0000FF"/>
                </a:solidFill>
                <a:latin typeface="Comic Sans MS"/>
                <a:cs typeface="Comic Sans MS"/>
              </a:rPr>
              <a:t>:</a:t>
            </a:r>
            <a:r>
              <a:rPr lang="en-US" sz="1600" dirty="0">
                <a:solidFill>
                  <a:schemeClr val="dk1"/>
                </a:solidFill>
                <a:latin typeface="Comic Sans MS"/>
                <a:cs typeface="Comic Sans MS"/>
              </a:rPr>
              <a:t> </a:t>
            </a:r>
            <a:r>
              <a:rPr lang="en-US" sz="1600" dirty="0">
                <a:solidFill>
                  <a:schemeClr val="dk1"/>
                </a:solidFill>
                <a:latin typeface="Comic Sans MS"/>
                <a:cs typeface="Comic Sans MS"/>
                <a:sym typeface="Wingdings"/>
              </a:rPr>
              <a:t>large acceptance for neutrons from nucleus break-up </a:t>
            </a:r>
          </a:p>
          <a:p>
            <a:pPr marL="742950" lvl="1" indent="-285750">
              <a:buClr>
                <a:srgbClr val="00FF00"/>
              </a:buClr>
              <a:buFont typeface="Wingdings" charset="2"/>
              <a:buChar char="Ø"/>
            </a:pPr>
            <a:r>
              <a:rPr lang="en-US" sz="1600" dirty="0">
                <a:solidFill>
                  <a:schemeClr val="dk1"/>
                </a:solidFill>
                <a:latin typeface="Comic Sans MS"/>
                <a:cs typeface="Comic Sans MS"/>
                <a:sym typeface="Wingdings"/>
              </a:rPr>
              <a:t>Zero Degree Calorimeter</a:t>
            </a:r>
            <a:endParaRPr lang="en-US" sz="1600" dirty="0">
              <a:solidFill>
                <a:schemeClr val="dk1"/>
              </a:solidFill>
              <a:latin typeface="Comic Sans MS"/>
              <a:cs typeface="Comic Sans MS"/>
            </a:endParaRPr>
          </a:p>
          <a:p>
            <a:pPr marL="1200150" lvl="2" indent="-285750">
              <a:buClr>
                <a:srgbClr val="00FF00"/>
              </a:buClr>
              <a:buFont typeface="Wingdings" charset="2"/>
              <a:buChar char="Ø"/>
            </a:pPr>
            <a:r>
              <a:rPr lang="en-US" sz="1600" dirty="0">
                <a:solidFill>
                  <a:schemeClr val="dk1"/>
                </a:solidFill>
                <a:latin typeface="Comic Sans MS"/>
                <a:cs typeface="Comic Sans MS"/>
              </a:rPr>
              <a:t>veto nucleus breakup </a:t>
            </a:r>
          </a:p>
          <a:p>
            <a:pPr marL="1200150" lvl="2" indent="-285750">
              <a:buClr>
                <a:srgbClr val="00FF00"/>
              </a:buClr>
              <a:buFont typeface="Wingdings" charset="2"/>
              <a:buChar char="Ø"/>
            </a:pPr>
            <a:r>
              <a:rPr lang="en-US" sz="1600" dirty="0">
                <a:solidFill>
                  <a:schemeClr val="dk1"/>
                </a:solidFill>
                <a:latin typeface="Comic Sans MS"/>
                <a:cs typeface="Comic Sans MS"/>
              </a:rPr>
              <a:t>determine impact parameter of collision</a:t>
            </a:r>
          </a:p>
          <a:p>
            <a:pPr marL="1200150" lvl="2" indent="-285750">
              <a:buClr>
                <a:srgbClr val="00FF00"/>
              </a:buClr>
              <a:buFont typeface="Wingdings" charset="2"/>
              <a:buChar char="Ø"/>
            </a:pPr>
            <a:endParaRPr lang="en-US" sz="1600" dirty="0">
              <a:solidFill>
                <a:schemeClr val="dk1"/>
              </a:solidFill>
              <a:latin typeface="Comic Sans MS"/>
              <a:cs typeface="Comic Sans MS"/>
            </a:endParaRPr>
          </a:p>
          <a:p>
            <a:pPr>
              <a:buClr>
                <a:srgbClr val="00FF00"/>
              </a:buClr>
            </a:pPr>
            <a:r>
              <a:rPr lang="en-US" sz="1600" dirty="0">
                <a:solidFill>
                  <a:srgbClr val="00FF00"/>
                </a:solidFill>
                <a:latin typeface="Comic Sans MS"/>
                <a:cs typeface="Comic Sans MS"/>
                <a:sym typeface="Wingdings"/>
              </a:rPr>
              <a:t></a:t>
            </a:r>
            <a:r>
              <a:rPr lang="en-US" sz="1600" dirty="0">
                <a:solidFill>
                  <a:schemeClr val="dk1"/>
                </a:solidFill>
                <a:latin typeface="Comic Sans MS"/>
                <a:cs typeface="Comic Sans MS"/>
              </a:rPr>
              <a:t> Poses stringent requirements on IR design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402957" y="609600"/>
            <a:ext cx="2815731" cy="2647722"/>
            <a:chOff x="5791200" y="448733"/>
            <a:chExt cx="2286000" cy="1874586"/>
          </a:xfrm>
        </p:grpSpPr>
        <p:pic>
          <p:nvPicPr>
            <p:cNvPr id="8" name="Picture 7" descr="sidebarDiffractiveGraph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200" y="448733"/>
              <a:ext cx="2286000" cy="1714500"/>
            </a:xfrm>
            <a:prstGeom prst="rect">
              <a:avLst/>
            </a:prstGeom>
          </p:spPr>
        </p:pic>
        <p:sp>
          <p:nvSpPr>
            <p:cNvPr id="12" name="Freeform 174"/>
            <p:cNvSpPr>
              <a:spLocks/>
            </p:cNvSpPr>
            <p:nvPr/>
          </p:nvSpPr>
          <p:spPr bwMode="auto">
            <a:xfrm rot="180000" flipV="1">
              <a:off x="6417732" y="1981200"/>
              <a:ext cx="1016001" cy="147947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624" y="0"/>
                </a:cxn>
                <a:cxn ang="0">
                  <a:pos x="1200" y="48"/>
                </a:cxn>
              </a:cxnLst>
              <a:rect l="0" t="0" r="r" b="b"/>
              <a:pathLst>
                <a:path w="1200" h="48">
                  <a:moveTo>
                    <a:pt x="0" y="48"/>
                  </a:moveTo>
                  <a:cubicBezTo>
                    <a:pt x="212" y="24"/>
                    <a:pt x="424" y="0"/>
                    <a:pt x="624" y="0"/>
                  </a:cubicBezTo>
                  <a:cubicBezTo>
                    <a:pt x="824" y="0"/>
                    <a:pt x="1012" y="24"/>
                    <a:pt x="1200" y="48"/>
                  </a:cubicBezTo>
                </a:path>
              </a:pathLst>
            </a:custGeom>
            <a:noFill/>
            <a:ln w="9525" cap="flat">
              <a:solidFill>
                <a:srgbClr val="FF0000"/>
              </a:solidFill>
              <a:prstDash val="dash"/>
              <a:round/>
              <a:headEnd type="none" w="med" len="med"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Text Box 175"/>
            <p:cNvSpPr txBox="1">
              <a:spLocks noChangeArrowheads="1"/>
            </p:cNvSpPr>
            <p:nvPr/>
          </p:nvSpPr>
          <p:spPr bwMode="auto">
            <a:xfrm>
              <a:off x="6765045" y="2040041"/>
              <a:ext cx="672432" cy="2832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 dirty="0">
                  <a:solidFill>
                    <a:srgbClr val="FF0000"/>
                  </a:solidFill>
                  <a:latin typeface="Times New Roman" pitchFamily="-112" charset="0"/>
                </a:rPr>
                <a:t>t=p</a:t>
              </a:r>
              <a:r>
                <a:rPr lang="en-US" sz="2000" b="1" baseline="-25000" dirty="0">
                  <a:solidFill>
                    <a:srgbClr val="FF0000"/>
                  </a:solidFill>
                  <a:latin typeface="Times New Roman" pitchFamily="-112" charset="0"/>
                </a:rPr>
                <a:t>t</a:t>
              </a:r>
              <a:r>
                <a:rPr lang="en-US" sz="2000" b="1" baseline="30000" dirty="0">
                  <a:solidFill>
                    <a:srgbClr val="FF0000"/>
                  </a:solidFill>
                  <a:latin typeface="Times New Roman" pitchFamily="-112" charset="0"/>
                </a:rPr>
                <a:t>2</a:t>
              </a:r>
            </a:p>
          </p:txBody>
        </p:sp>
      </p:grpSp>
      <p:cxnSp>
        <p:nvCxnSpPr>
          <p:cNvPr id="11" name="Straight Arrow Connector 10"/>
          <p:cNvCxnSpPr/>
          <p:nvPr/>
        </p:nvCxnSpPr>
        <p:spPr>
          <a:xfrm>
            <a:off x="894575" y="4698298"/>
            <a:ext cx="4174435" cy="143565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890727" y="4819387"/>
            <a:ext cx="7317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mic Sans MS"/>
                <a:cs typeface="Comic Sans MS"/>
              </a:rPr>
              <a:t>Proton</a:t>
            </a:r>
          </a:p>
          <a:p>
            <a:r>
              <a:rPr lang="en-US" sz="1400" dirty="0">
                <a:latin typeface="Comic Sans MS"/>
                <a:cs typeface="Comic Sans MS"/>
              </a:rPr>
              <a:t>Beam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1501966" y="4201341"/>
            <a:ext cx="875749" cy="496957"/>
          </a:xfrm>
          <a:prstGeom prst="straightConnector1">
            <a:avLst/>
          </a:prstGeom>
          <a:ln w="28575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84140" y="3839068"/>
            <a:ext cx="908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0000FF"/>
                </a:solidFill>
                <a:latin typeface="Comic Sans MS"/>
                <a:cs typeface="Comic Sans MS"/>
              </a:rPr>
              <a:t>scattered</a:t>
            </a:r>
          </a:p>
          <a:p>
            <a:pPr algn="ctr"/>
            <a:r>
              <a:rPr lang="en-US" sz="1200" dirty="0">
                <a:solidFill>
                  <a:srgbClr val="0000FF"/>
                </a:solidFill>
                <a:latin typeface="Comic Sans MS"/>
                <a:cs typeface="Comic Sans MS"/>
              </a:rPr>
              <a:t>electron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631496" y="1623780"/>
            <a:ext cx="137462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Symbol" charset="2"/>
                <a:cs typeface="Symbol" charset="2"/>
              </a:rPr>
              <a:t>g,</a:t>
            </a:r>
            <a:r>
              <a:rPr lang="en-US" sz="1400" dirty="0"/>
              <a:t> </a:t>
            </a:r>
            <a:r>
              <a:rPr lang="en-US" sz="1400" dirty="0">
                <a:latin typeface="Symbol" charset="2"/>
                <a:cs typeface="Symbol" charset="2"/>
              </a:rPr>
              <a:t>r, F</a:t>
            </a:r>
            <a:r>
              <a:rPr lang="en-US" sz="1400" dirty="0"/>
              <a:t>, J/</a:t>
            </a:r>
            <a:r>
              <a:rPr lang="en-US" sz="1400" dirty="0" err="1"/>
              <a:t>Ψ</a:t>
            </a:r>
            <a:r>
              <a:rPr lang="en-US" sz="1400" dirty="0"/>
              <a:t>, Jets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H="1" flipV="1">
            <a:off x="2377714" y="3676776"/>
            <a:ext cx="111648" cy="1021522"/>
          </a:xfrm>
          <a:prstGeom prst="straightConnector1">
            <a:avLst/>
          </a:prstGeom>
          <a:ln w="28575" cmpd="sng">
            <a:solidFill>
              <a:srgbClr val="00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443600" y="3505097"/>
            <a:ext cx="13773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FF00"/>
                </a:solidFill>
                <a:latin typeface="Symbol" charset="2"/>
                <a:cs typeface="Symbol" charset="2"/>
              </a:rPr>
              <a:t>g,</a:t>
            </a:r>
            <a:r>
              <a:rPr lang="en-US" sz="1400" b="1" dirty="0">
                <a:solidFill>
                  <a:srgbClr val="00FF00"/>
                </a:solidFill>
              </a:rPr>
              <a:t> </a:t>
            </a:r>
            <a:r>
              <a:rPr lang="en-US" sz="1400" dirty="0">
                <a:solidFill>
                  <a:srgbClr val="00FF00"/>
                </a:solidFill>
                <a:latin typeface="Symbol" charset="2"/>
                <a:cs typeface="Symbol" charset="2"/>
              </a:rPr>
              <a:t>r, F</a:t>
            </a:r>
            <a:r>
              <a:rPr lang="en-US" sz="1400" dirty="0">
                <a:solidFill>
                  <a:srgbClr val="00FF00"/>
                </a:solidFill>
              </a:rPr>
              <a:t>,</a:t>
            </a:r>
            <a:r>
              <a:rPr lang="en-US" sz="1400" dirty="0"/>
              <a:t> </a:t>
            </a:r>
            <a:r>
              <a:rPr lang="en-US" sz="1400" b="1" dirty="0">
                <a:solidFill>
                  <a:srgbClr val="00FF00"/>
                </a:solidFill>
              </a:rPr>
              <a:t>J/</a:t>
            </a:r>
            <a:r>
              <a:rPr lang="en-US" sz="1400" b="1" dirty="0" err="1">
                <a:solidFill>
                  <a:srgbClr val="00FF00"/>
                </a:solidFill>
              </a:rPr>
              <a:t>Ψ</a:t>
            </a:r>
            <a:r>
              <a:rPr lang="en-US" sz="1400" b="1" dirty="0">
                <a:solidFill>
                  <a:srgbClr val="00FF00"/>
                </a:solidFill>
              </a:rPr>
              <a:t>, Jet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2489362" y="4720775"/>
            <a:ext cx="2579648" cy="1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175074" y="4153109"/>
            <a:ext cx="2172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Wingdings" charset="0"/>
              <a:buChar char="à"/>
            </a:pPr>
            <a:r>
              <a:rPr lang="en-US" sz="1200" dirty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not seen in main detector</a:t>
            </a:r>
          </a:p>
          <a:p>
            <a:pPr algn="ctr"/>
            <a:r>
              <a:rPr lang="en-US" sz="1200" dirty="0">
                <a:solidFill>
                  <a:srgbClr val="FF0000"/>
                </a:solidFill>
                <a:latin typeface="Comic Sans MS"/>
                <a:cs typeface="Comic Sans MS"/>
              </a:rPr>
              <a:t>scattered</a:t>
            </a:r>
          </a:p>
          <a:p>
            <a:pPr algn="ctr"/>
            <a:r>
              <a:rPr lang="en-US" sz="1200" dirty="0">
                <a:solidFill>
                  <a:srgbClr val="FF0000"/>
                </a:solidFill>
                <a:latin typeface="Comic Sans MS"/>
                <a:cs typeface="Comic Sans MS"/>
              </a:rPr>
              <a:t>proton</a:t>
            </a:r>
            <a:r>
              <a:rPr lang="en-US" sz="1200" dirty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 </a:t>
            </a:r>
            <a:endParaRPr lang="en-US" sz="12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488370" y="4854385"/>
            <a:ext cx="364095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mic Sans MS"/>
                <a:cs typeface="Comic Sans MS"/>
              </a:rPr>
              <a:t>Note:</a:t>
            </a:r>
          </a:p>
          <a:p>
            <a:r>
              <a:rPr lang="en-US" dirty="0">
                <a:latin typeface="Comic Sans MS"/>
                <a:cs typeface="Comic Sans MS"/>
              </a:rPr>
              <a:t>the kinematics of the scattered </a:t>
            </a:r>
          </a:p>
          <a:p>
            <a:r>
              <a:rPr lang="en-US" dirty="0">
                <a:latin typeface="Comic Sans MS"/>
                <a:cs typeface="Comic Sans MS"/>
              </a:rPr>
              <a:t>proton is the same for all </a:t>
            </a:r>
          </a:p>
          <a:p>
            <a:r>
              <a:rPr lang="en-US" dirty="0">
                <a:latin typeface="Comic Sans MS"/>
                <a:cs typeface="Comic Sans MS"/>
              </a:rPr>
              <a:t>diffractive processes</a:t>
            </a:r>
          </a:p>
          <a:p>
            <a:r>
              <a:rPr lang="en-US" dirty="0">
                <a:latin typeface="Comic Sans MS"/>
                <a:cs typeface="Comic Sans MS"/>
              </a:rPr>
              <a:t>and known from HERA</a:t>
            </a:r>
          </a:p>
        </p:txBody>
      </p:sp>
    </p:spTree>
    <p:extLst>
      <p:ext uri="{BB962C8B-B14F-4D97-AF65-F5344CB8AC3E}">
        <p14:creationId xmlns:p14="http://schemas.microsoft.com/office/powerpoint/2010/main" val="369241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14:prism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pre-DIS EIC Workshop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>
            <a:normAutofit/>
          </a:bodyPr>
          <a:lstStyle/>
          <a:p>
            <a:r>
              <a:rPr lang="en-US" dirty="0"/>
              <a:t>Scattered Proton Kinematics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39</a:t>
            </a:fld>
            <a:endParaRPr lang="en-US" altLang="ja-JP"/>
          </a:p>
        </p:txBody>
      </p:sp>
      <p:pic>
        <p:nvPicPr>
          <p:cNvPr id="16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3"/>
          <a:stretch/>
        </p:blipFill>
        <p:spPr bwMode="auto">
          <a:xfrm>
            <a:off x="107747" y="628203"/>
            <a:ext cx="4320540" cy="314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44631" y="417983"/>
            <a:ext cx="2185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/>
                <a:cs typeface="Comic Sans MS"/>
              </a:rPr>
              <a:t>scattered protons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77185" y="756343"/>
            <a:ext cx="4403770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Remember:</a:t>
            </a:r>
          </a:p>
          <a:p>
            <a:r>
              <a:rPr lang="en-US" dirty="0">
                <a:latin typeface="Comic Sans MS"/>
                <a:cs typeface="Comic Sans MS"/>
              </a:rPr>
              <a:t>Detector -4 to 4 in </a:t>
            </a:r>
            <a:r>
              <a:rPr lang="en-US" dirty="0">
                <a:latin typeface="Symbol" charset="2"/>
                <a:cs typeface="Symbol" charset="2"/>
              </a:rPr>
              <a:t>h</a:t>
            </a:r>
            <a:r>
              <a:rPr lang="en-US" dirty="0">
                <a:latin typeface="Comic Sans MS"/>
                <a:cs typeface="Comic Sans MS"/>
              </a:rPr>
              <a:t> 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>
                <a:latin typeface="Comic Sans MS"/>
                <a:cs typeface="Comic Sans MS"/>
                <a:sym typeface="Wingdings"/>
              </a:rPr>
              <a:t>35 </a:t>
            </a:r>
            <a:r>
              <a:rPr lang="en-US" dirty="0" err="1">
                <a:latin typeface="Comic Sans MS"/>
                <a:cs typeface="Comic Sans MS"/>
                <a:sym typeface="Wingdings"/>
              </a:rPr>
              <a:t>mrad</a:t>
            </a:r>
            <a:r>
              <a:rPr lang="en-US" dirty="0">
                <a:latin typeface="Comic Sans MS"/>
                <a:cs typeface="Comic Sans MS"/>
                <a:sym typeface="Wingdings"/>
              </a:rPr>
              <a:t> from beam line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>
                <a:latin typeface="Comic Sans MS"/>
                <a:cs typeface="Comic Sans MS"/>
                <a:sym typeface="Wingdings"/>
              </a:rPr>
              <a:t>so not seen in main detector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>
                <a:latin typeface="Comic Sans MS"/>
                <a:cs typeface="Comic Sans MS"/>
                <a:sym typeface="Wingdings"/>
              </a:rPr>
              <a:t>need different detection technology</a:t>
            </a:r>
          </a:p>
          <a:p>
            <a:pPr marL="285750" indent="-285750">
              <a:buFont typeface="Wingdings" charset="0"/>
              <a:buChar char="à"/>
            </a:pPr>
            <a:endParaRPr lang="en-US" sz="1200" dirty="0">
              <a:latin typeface="Comic Sans MS"/>
              <a:cs typeface="Comic Sans MS"/>
              <a:sym typeface="Wingdings"/>
            </a:endParaRPr>
          </a:p>
          <a:p>
            <a:r>
              <a:rPr lang="en-US" dirty="0" err="1">
                <a:latin typeface="Comic Sans MS"/>
                <a:cs typeface="Comic Sans MS"/>
                <a:sym typeface="Wingdings"/>
              </a:rPr>
              <a:t>p</a:t>
            </a:r>
            <a:r>
              <a:rPr lang="en-US" baseline="-25000" dirty="0" err="1">
                <a:latin typeface="Comic Sans MS"/>
                <a:cs typeface="Comic Sans MS"/>
                <a:sym typeface="Wingdings"/>
              </a:rPr>
              <a:t>T</a:t>
            </a:r>
            <a:r>
              <a:rPr lang="en-US" dirty="0">
                <a:latin typeface="Comic Sans MS"/>
                <a:cs typeface="Comic Sans MS"/>
                <a:sym typeface="Wingdings"/>
              </a:rPr>
              <a:t> of proton critical for physics</a:t>
            </a:r>
          </a:p>
          <a:p>
            <a:r>
              <a:rPr lang="en-US" dirty="0" err="1">
                <a:latin typeface="Comic Sans MS"/>
                <a:cs typeface="Comic Sans MS"/>
                <a:sym typeface="Wingdings"/>
              </a:rPr>
              <a:t>p</a:t>
            </a:r>
            <a:r>
              <a:rPr lang="en-US" baseline="-25000" dirty="0" err="1">
                <a:latin typeface="Comic Sans MS"/>
                <a:cs typeface="Comic Sans MS"/>
                <a:sym typeface="Wingdings"/>
              </a:rPr>
              <a:t>T</a:t>
            </a:r>
            <a:r>
              <a:rPr lang="en-US" dirty="0">
                <a:latin typeface="Comic Sans MS"/>
                <a:cs typeface="Comic Sans MS"/>
                <a:sym typeface="Wingdings"/>
              </a:rPr>
              <a:t> = p’ sin(</a:t>
            </a:r>
            <a:r>
              <a:rPr lang="en-US" dirty="0">
                <a:latin typeface="Symbol" charset="2"/>
                <a:cs typeface="Symbol" charset="2"/>
                <a:sym typeface="Wingdings"/>
              </a:rPr>
              <a:t>Q</a:t>
            </a:r>
            <a:r>
              <a:rPr lang="en-US" dirty="0">
                <a:latin typeface="Comic Sans MS"/>
                <a:cs typeface="Comic Sans MS"/>
                <a:sym typeface="Wingdings"/>
              </a:rPr>
              <a:t>)</a:t>
            </a:r>
          </a:p>
          <a:p>
            <a:r>
              <a:rPr lang="en-US" dirty="0" err="1">
                <a:latin typeface="Comic Sans MS"/>
                <a:cs typeface="Comic Sans MS"/>
                <a:sym typeface="Wingdings"/>
              </a:rPr>
              <a:t>p’</a:t>
            </a:r>
            <a:r>
              <a:rPr lang="en-US" baseline="-25000" dirty="0" err="1">
                <a:latin typeface="Comic Sans MS"/>
                <a:cs typeface="Comic Sans MS"/>
                <a:sym typeface="Wingdings"/>
              </a:rPr>
              <a:t>L</a:t>
            </a:r>
            <a:r>
              <a:rPr lang="en-US" dirty="0">
                <a:latin typeface="Comic Sans MS"/>
                <a:cs typeface="Comic Sans MS"/>
                <a:sym typeface="Wingdings"/>
              </a:rPr>
              <a:t> &gt; 97% of </a:t>
            </a:r>
            <a:r>
              <a:rPr lang="en-US" dirty="0" err="1">
                <a:latin typeface="Comic Sans MS"/>
                <a:cs typeface="Comic Sans MS"/>
                <a:sym typeface="Wingdings"/>
              </a:rPr>
              <a:t>p</a:t>
            </a:r>
            <a:r>
              <a:rPr lang="en-US" baseline="-25000" dirty="0" err="1">
                <a:latin typeface="Comic Sans MS"/>
                <a:cs typeface="Comic Sans MS"/>
                <a:sym typeface="Wingdings"/>
              </a:rPr>
              <a:t>Beam</a:t>
            </a:r>
            <a:r>
              <a:rPr lang="en-US" dirty="0">
                <a:latin typeface="Comic Sans MS"/>
                <a:cs typeface="Comic Sans MS"/>
                <a:sym typeface="Wingdings"/>
              </a:rPr>
              <a:t> </a:t>
            </a:r>
            <a:endParaRPr lang="en-US" baseline="-25000" dirty="0">
              <a:latin typeface="Comic Sans MS"/>
              <a:cs typeface="Comic Sans MS"/>
            </a:endParaRPr>
          </a:p>
        </p:txBody>
      </p:sp>
      <p:pic>
        <p:nvPicPr>
          <p:cNvPr id="7" name="Picture 6" descr="DESY-08-175_3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1" r="53868" b="62206"/>
          <a:stretch/>
        </p:blipFill>
        <p:spPr>
          <a:xfrm>
            <a:off x="4105214" y="3294175"/>
            <a:ext cx="4858307" cy="2983760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 flipV="1">
            <a:off x="7795310" y="3530962"/>
            <a:ext cx="0" cy="1920343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286355" y="5812660"/>
            <a:ext cx="1467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mic Sans MS"/>
                <a:cs typeface="Comic Sans MS"/>
              </a:rPr>
              <a:t>X</a:t>
            </a:r>
            <a:r>
              <a:rPr lang="en-US" b="1" baseline="-25000" dirty="0">
                <a:latin typeface="Comic Sans MS"/>
                <a:cs typeface="Comic Sans MS"/>
              </a:rPr>
              <a:t>L</a:t>
            </a:r>
            <a:r>
              <a:rPr lang="en-US" b="1" dirty="0">
                <a:latin typeface="Comic Sans MS"/>
                <a:cs typeface="Comic Sans MS"/>
              </a:rPr>
              <a:t>=</a:t>
            </a:r>
            <a:r>
              <a:rPr lang="en-US" b="1" dirty="0" err="1">
                <a:latin typeface="Comic Sans MS"/>
                <a:cs typeface="Comic Sans MS"/>
              </a:rPr>
              <a:t>p’</a:t>
            </a:r>
            <a:r>
              <a:rPr lang="en-US" b="1" baseline="-25000" dirty="0" err="1">
                <a:latin typeface="Comic Sans MS"/>
                <a:cs typeface="Comic Sans MS"/>
              </a:rPr>
              <a:t>L</a:t>
            </a:r>
            <a:r>
              <a:rPr lang="en-US" b="1" dirty="0">
                <a:latin typeface="Comic Sans MS"/>
                <a:cs typeface="Comic Sans MS"/>
              </a:rPr>
              <a:t>/</a:t>
            </a:r>
            <a:r>
              <a:rPr lang="en-US" b="1" dirty="0" err="1">
                <a:latin typeface="Comic Sans MS"/>
                <a:cs typeface="Comic Sans MS"/>
              </a:rPr>
              <a:t>p</a:t>
            </a:r>
            <a:r>
              <a:rPr lang="en-US" b="1" baseline="-25000" dirty="0" err="1">
                <a:latin typeface="Comic Sans MS"/>
                <a:cs typeface="Comic Sans MS"/>
              </a:rPr>
              <a:t>Beam</a:t>
            </a:r>
            <a:endParaRPr lang="en-US" b="1" baseline="-25000" dirty="0">
              <a:latin typeface="Comic Sans MS"/>
              <a:cs typeface="Comic Sans M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00868" y="3295065"/>
            <a:ext cx="21082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Comic Sans MS"/>
                <a:cs typeface="Comic Sans MS"/>
              </a:rPr>
              <a:t>ZEUS </a:t>
            </a:r>
            <a:r>
              <a:rPr lang="en-US" sz="1000" dirty="0" err="1">
                <a:latin typeface="Comic Sans MS"/>
                <a:cs typeface="Comic Sans MS"/>
              </a:rPr>
              <a:t>Coll</a:t>
            </a:r>
            <a:r>
              <a:rPr lang="en-US" sz="1000" dirty="0">
                <a:latin typeface="Comic Sans MS"/>
                <a:cs typeface="Comic Sans MS"/>
              </a:rPr>
              <a:t>, JHEP 06 (2009) 074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30048" y="3644532"/>
            <a:ext cx="547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94674" y="3747773"/>
            <a:ext cx="186721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Comic Sans MS"/>
                <a:cs typeface="Comic Sans MS"/>
              </a:rPr>
              <a:t>non-diffractive events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146" y="3715047"/>
            <a:ext cx="488951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Comic Sans MS"/>
                <a:cs typeface="Comic Sans MS"/>
              </a:rPr>
              <a:t>Note:</a:t>
            </a:r>
          </a:p>
          <a:p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</a:rPr>
              <a:t>high energy colliders (HERA, </a:t>
            </a:r>
            <a:r>
              <a:rPr lang="en-US" sz="1600" dirty="0" err="1">
                <a:solidFill>
                  <a:srgbClr val="000000"/>
                </a:solidFill>
                <a:latin typeface="Comic Sans MS"/>
                <a:cs typeface="Comic Sans MS"/>
              </a:rPr>
              <a:t>Tevatron</a:t>
            </a:r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</a:rPr>
              <a:t>, LHC, RHIC) use Roman Pots to detect </a:t>
            </a:r>
          </a:p>
          <a:p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</a:rPr>
              <a:t>these proton</a:t>
            </a:r>
          </a:p>
          <a:p>
            <a:pPr marL="285750" indent="-285750">
              <a:buFont typeface="Wingdings" charset="0"/>
              <a:buChar char="à"/>
            </a:pPr>
            <a:r>
              <a:rPr lang="en-US" sz="1600" dirty="0">
                <a:solidFill>
                  <a:srgbClr val="000000"/>
                </a:solidFill>
                <a:latin typeface="Symbol" charset="2"/>
                <a:cs typeface="Symbol" charset="2"/>
                <a:sym typeface="Wingdings"/>
              </a:rPr>
              <a:t>Q</a:t>
            </a:r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  <a:sym typeface="Wingdings"/>
              </a:rPr>
              <a:t> &lt; 10 </a:t>
            </a:r>
            <a:r>
              <a:rPr lang="en-US" sz="1600" dirty="0" err="1">
                <a:solidFill>
                  <a:srgbClr val="000000"/>
                </a:solidFill>
                <a:latin typeface="Comic Sans MS"/>
                <a:cs typeface="Comic Sans MS"/>
                <a:sym typeface="Wingdings"/>
              </a:rPr>
              <a:t>mrad</a:t>
            </a:r>
            <a:endParaRPr lang="en-US" sz="1600" dirty="0">
              <a:solidFill>
                <a:srgbClr val="000000"/>
              </a:solidFill>
              <a:latin typeface="Comic Sans MS"/>
              <a:cs typeface="Comic Sans MS"/>
              <a:sym typeface="Wingdings"/>
            </a:endParaRPr>
          </a:p>
          <a:p>
            <a:pPr marL="742950" lvl="1" indent="-285750">
              <a:buFont typeface="Wingdings" charset="0"/>
              <a:buChar char="à"/>
            </a:pPr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  <a:sym typeface="Wingdings"/>
              </a:rPr>
              <a:t>impact on large </a:t>
            </a:r>
            <a:r>
              <a:rPr lang="en-US" sz="1600" dirty="0" err="1">
                <a:latin typeface="Comic Sans MS"/>
                <a:cs typeface="Comic Sans MS"/>
                <a:sym typeface="Wingdings"/>
              </a:rPr>
              <a:t>p</a:t>
            </a:r>
            <a:r>
              <a:rPr lang="en-US" sz="1600" baseline="-25000" dirty="0" err="1">
                <a:latin typeface="Comic Sans MS"/>
                <a:cs typeface="Comic Sans MS"/>
                <a:sym typeface="Wingdings"/>
              </a:rPr>
              <a:t>T</a:t>
            </a:r>
            <a:r>
              <a:rPr lang="en-US" sz="1600" dirty="0">
                <a:latin typeface="Comic Sans MS"/>
                <a:cs typeface="Comic Sans MS"/>
                <a:sym typeface="Wingdings"/>
              </a:rPr>
              <a:t>-acceptance</a:t>
            </a:r>
          </a:p>
          <a:p>
            <a:pPr marL="285750" indent="-285750">
              <a:buFont typeface="Wingdings" charset="0"/>
              <a:buChar char="à"/>
            </a:pPr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  <a:sym typeface="Wingdings"/>
              </a:rPr>
              <a:t>small </a:t>
            </a:r>
            <a:r>
              <a:rPr lang="en-US" sz="1600" dirty="0" err="1">
                <a:latin typeface="Comic Sans MS"/>
                <a:cs typeface="Comic Sans MS"/>
                <a:sym typeface="Wingdings"/>
              </a:rPr>
              <a:t>p</a:t>
            </a:r>
            <a:r>
              <a:rPr lang="en-US" sz="1600" baseline="-25000" dirty="0" err="1">
                <a:latin typeface="Comic Sans MS"/>
                <a:cs typeface="Comic Sans MS"/>
                <a:sym typeface="Wingdings"/>
              </a:rPr>
              <a:t>T</a:t>
            </a:r>
            <a:r>
              <a:rPr lang="en-US" sz="1600" dirty="0">
                <a:latin typeface="Comic Sans MS"/>
                <a:cs typeface="Comic Sans MS"/>
                <a:sym typeface="Wingdings"/>
              </a:rPr>
              <a:t>-acceptance limited by</a:t>
            </a:r>
          </a:p>
          <a:p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  <a:sym typeface="Wingdings"/>
              </a:rPr>
              <a:t>     beam divergence and </a:t>
            </a:r>
            <a:r>
              <a:rPr lang="en-US" sz="1600" dirty="0" err="1">
                <a:solidFill>
                  <a:srgbClr val="000000"/>
                </a:solidFill>
                <a:latin typeface="Comic Sans MS"/>
                <a:cs typeface="Comic Sans MS"/>
                <a:sym typeface="Wingdings"/>
              </a:rPr>
              <a:t>emmitance</a:t>
            </a:r>
            <a:endParaRPr lang="en-US" sz="1600" dirty="0">
              <a:solidFill>
                <a:srgbClr val="000000"/>
              </a:solidFill>
              <a:latin typeface="Comic Sans MS"/>
              <a:cs typeface="Comic Sans MS"/>
              <a:sym typeface="Wingding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  <a:sym typeface="Wingdings"/>
              </a:rPr>
              <a:t> rule of thumb keep 10</a:t>
            </a:r>
            <a:r>
              <a:rPr lang="en-US" sz="1600" dirty="0">
                <a:solidFill>
                  <a:srgbClr val="000000"/>
                </a:solidFill>
                <a:latin typeface="Symbol" charset="2"/>
                <a:cs typeface="Symbol" charset="2"/>
                <a:sym typeface="Wingdings"/>
              </a:rPr>
              <a:t>s</a:t>
            </a:r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  <a:sym typeface="Wingdings"/>
              </a:rPr>
              <a:t> between RP and beam</a:t>
            </a:r>
            <a:endParaRPr lang="en-US" sz="16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88653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14:prism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AF3DBE-9768-9749-84F9-0F04C8471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C5A2A6-8F1F-6D48-B496-E3597CD87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pre-DIS EIC Workshop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6931" y="933451"/>
            <a:ext cx="6204797" cy="55304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Maximum Luminosity Parameters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203851"/>
            <a:ext cx="308948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/>
              <a:t>High beam currents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/>
              <a:t>Many bunches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/>
              <a:t>Large beam-beam tune-shift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/>
              <a:t>Flat beams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/>
              <a:t>Need strong hadron cooling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/>
              <a:t>Short  hadron bunches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/>
              <a:t>22 </a:t>
            </a:r>
            <a:r>
              <a:rPr lang="en-US" dirty="0" err="1"/>
              <a:t>mrad</a:t>
            </a:r>
            <a:r>
              <a:rPr lang="en-US" dirty="0"/>
              <a:t> crossing angle with crab cavities</a:t>
            </a:r>
          </a:p>
          <a:p>
            <a:pPr>
              <a:buClr>
                <a:srgbClr val="0432FF"/>
              </a:buClr>
            </a:pPr>
            <a:r>
              <a:rPr lang="en-US" b="1" dirty="0">
                <a:solidFill>
                  <a:srgbClr val="0432FF"/>
                </a:solidFill>
                <a:sym typeface="Wingdings" pitchFamily="2" charset="2"/>
              </a:rPr>
              <a:t>     </a:t>
            </a:r>
            <a:r>
              <a:rPr lang="en-US" dirty="0">
                <a:sym typeface="Wingdings" panose="05000000000000000000" pitchFamily="2" charset="2"/>
              </a:rPr>
              <a:t>  Large Luminosity</a:t>
            </a:r>
            <a:endParaRPr lang="en-US" dirty="0"/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Ø"/>
            </a:pPr>
            <a:endParaRPr lang="en-US" dirty="0"/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Ø"/>
            </a:pP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258761" y="1211408"/>
            <a:ext cx="2163478" cy="365350"/>
          </a:xfrm>
          <a:prstGeom prst="ellipse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32FF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4492" y="1433094"/>
            <a:ext cx="2047327" cy="434174"/>
          </a:xfrm>
          <a:prstGeom prst="ellipse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32FF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0228" y="1708328"/>
            <a:ext cx="2799527" cy="684770"/>
          </a:xfrm>
          <a:prstGeom prst="ellipse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32FF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18394" y="2249112"/>
            <a:ext cx="2910555" cy="434174"/>
          </a:xfrm>
          <a:prstGeom prst="ellipse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32FF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0179" y="2565561"/>
            <a:ext cx="2971088" cy="388125"/>
          </a:xfrm>
          <a:prstGeom prst="ellipse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32FF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65147" y="2855748"/>
            <a:ext cx="2854886" cy="633811"/>
          </a:xfrm>
          <a:prstGeom prst="ellipse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32FF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71931" y="3406227"/>
            <a:ext cx="2150308" cy="434174"/>
          </a:xfrm>
          <a:prstGeom prst="ellipse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32FF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7020600" y="2399522"/>
            <a:ext cx="2047327" cy="302608"/>
          </a:xfrm>
          <a:prstGeom prst="ellipse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670324" y="1882672"/>
            <a:ext cx="717047" cy="302608"/>
          </a:xfrm>
          <a:prstGeom prst="ellipse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005183" y="2636226"/>
            <a:ext cx="2047327" cy="571378"/>
          </a:xfrm>
          <a:prstGeom prst="ellipse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7040566" y="5017317"/>
            <a:ext cx="1321201" cy="302608"/>
          </a:xfrm>
          <a:prstGeom prst="ellipse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992048" y="4468866"/>
            <a:ext cx="2047327" cy="548451"/>
          </a:xfrm>
          <a:prstGeom prst="ellipse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005182" y="6025241"/>
            <a:ext cx="2047327" cy="302608"/>
          </a:xfrm>
          <a:prstGeom prst="ellipse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005181" y="1368327"/>
            <a:ext cx="2047327" cy="768688"/>
          </a:xfrm>
          <a:prstGeom prst="ellipse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7301389" y="5493924"/>
            <a:ext cx="627234" cy="377424"/>
          </a:xfrm>
          <a:prstGeom prst="ellipse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36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14:prism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3" grpId="0" animBg="1"/>
      <p:bldP spid="24" grpId="0" animBg="1"/>
      <p:bldP spid="24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reduced scattered proton acceptance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40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216340" y="1897801"/>
            <a:ext cx="1252690" cy="729533"/>
            <a:chOff x="6324599" y="2032718"/>
            <a:chExt cx="1252690" cy="729533"/>
          </a:xfrm>
        </p:grpSpPr>
        <p:sp>
          <p:nvSpPr>
            <p:cNvPr id="9" name="AutoShape 49"/>
            <p:cNvSpPr>
              <a:spLocks noChangeArrowheads="1"/>
            </p:cNvSpPr>
            <p:nvPr/>
          </p:nvSpPr>
          <p:spPr bwMode="auto">
            <a:xfrm>
              <a:off x="6341534" y="2032718"/>
              <a:ext cx="1193799" cy="729533"/>
            </a:xfrm>
            <a:prstGeom prst="curvedRightArrow">
              <a:avLst>
                <a:gd name="adj1" fmla="val 24848"/>
                <a:gd name="adj2" fmla="val 49697"/>
                <a:gd name="adj3" fmla="val 33333"/>
              </a:avLst>
            </a:prstGeom>
            <a:gradFill rotWithShape="1">
              <a:gsLst>
                <a:gs pos="0">
                  <a:schemeClr val="bg1"/>
                </a:gs>
                <a:gs pos="50000">
                  <a:srgbClr val="CC66FF"/>
                </a:gs>
                <a:gs pos="100000">
                  <a:schemeClr val="bg1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normAutofit/>
              <a:scene3d>
                <a:camera prst="orthographicFront">
                  <a:rot lat="0" lon="60000" rev="0"/>
                </a:camera>
                <a:lightRig rig="threePt" dir="t"/>
              </a:scene3d>
            </a:bodyPr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595530" y="2137828"/>
              <a:ext cx="981759" cy="369332"/>
            </a:xfrm>
            <a:prstGeom prst="rect">
              <a:avLst/>
            </a:prstGeom>
            <a:noFill/>
          </p:spPr>
          <p:txBody>
            <a:bodyPr vert="horz" wrap="none" rtlCol="0">
              <a:prstTxWarp prst="textArchUp">
                <a:avLst/>
              </a:prstTxWarp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</a:rPr>
                <a:t>Fourier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540000">
              <a:off x="6324599" y="2205569"/>
              <a:ext cx="981759" cy="369332"/>
            </a:xfrm>
            <a:prstGeom prst="rect">
              <a:avLst/>
            </a:prstGeom>
            <a:noFill/>
          </p:spPr>
          <p:txBody>
            <a:bodyPr vert="horz" wrap="none" rtlCol="0">
              <a:prstTxWarp prst="textArchDown">
                <a:avLst>
                  <a:gd name="adj" fmla="val 961505"/>
                </a:avLst>
              </a:prstTxWarp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Transform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246561" y="1228590"/>
            <a:ext cx="118363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omic Sans MS"/>
                <a:cs typeface="Comic Sans MS"/>
              </a:rPr>
              <a:t>Plots from </a:t>
            </a:r>
          </a:p>
          <a:p>
            <a:pPr algn="ctr"/>
            <a:r>
              <a:rPr lang="en-US" sz="1600" dirty="0">
                <a:latin typeface="Comic Sans MS"/>
                <a:cs typeface="Comic Sans MS"/>
              </a:rPr>
              <a:t>EIC WP: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88304" y="1369855"/>
            <a:ext cx="27516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Comic Sans MS"/>
                <a:cs typeface="Comic Sans MS"/>
              </a:rPr>
              <a:t>Re</a:t>
            </a:r>
            <a:r>
              <a:rPr lang="en-US" sz="1600" b="1" dirty="0">
                <a:solidFill>
                  <a:srgbClr val="0000FF"/>
                </a:solidFill>
                <a:latin typeface="Comic Sans MS"/>
                <a:cs typeface="Comic Sans MS"/>
              </a:rPr>
              <a:t>quirement:</a:t>
            </a:r>
          </a:p>
          <a:p>
            <a:r>
              <a:rPr lang="en-US" sz="1600" dirty="0">
                <a:latin typeface="Comic Sans MS"/>
                <a:cs typeface="Comic Sans MS"/>
              </a:rPr>
              <a:t>∫L</a:t>
            </a:r>
            <a:r>
              <a:rPr lang="en-US" sz="1600" baseline="-25000" dirty="0">
                <a:latin typeface="Comic Sans MS"/>
                <a:cs typeface="Comic Sans MS"/>
              </a:rPr>
              <a:t>int</a:t>
            </a:r>
            <a:r>
              <a:rPr lang="en-US" sz="1600" dirty="0">
                <a:latin typeface="Comic Sans MS"/>
                <a:cs typeface="Comic Sans MS"/>
              </a:rPr>
              <a:t>=10fb</a:t>
            </a:r>
            <a:r>
              <a:rPr lang="en-US" sz="1600" baseline="30000" dirty="0">
                <a:latin typeface="Comic Sans MS"/>
                <a:cs typeface="Comic Sans MS"/>
              </a:rPr>
              <a:t>-1</a:t>
            </a:r>
          </a:p>
          <a:p>
            <a:r>
              <a:rPr lang="en-US" sz="1600" dirty="0">
                <a:solidFill>
                  <a:srgbClr val="0000FF"/>
                </a:solidFill>
                <a:latin typeface="Comic Sans MS"/>
                <a:cs typeface="Comic Sans MS"/>
              </a:rPr>
              <a:t>0.18 &lt; </a:t>
            </a:r>
            <a:r>
              <a:rPr lang="en-US" sz="1600" dirty="0" err="1">
                <a:solidFill>
                  <a:srgbClr val="0000FF"/>
                </a:solidFill>
                <a:latin typeface="Comic Sans MS"/>
                <a:cs typeface="Comic Sans MS"/>
              </a:rPr>
              <a:t>p</a:t>
            </a:r>
            <a:r>
              <a:rPr lang="en-US" sz="1600" baseline="-25000" dirty="0" err="1">
                <a:solidFill>
                  <a:srgbClr val="0000FF"/>
                </a:solidFill>
                <a:latin typeface="Comic Sans MS"/>
                <a:cs typeface="Comic Sans MS"/>
              </a:rPr>
              <a:t>t</a:t>
            </a:r>
            <a:r>
              <a:rPr lang="en-US" sz="1600" dirty="0">
                <a:solidFill>
                  <a:srgbClr val="0000FF"/>
                </a:solidFill>
                <a:latin typeface="Comic Sans MS"/>
                <a:cs typeface="Comic Sans MS"/>
              </a:rPr>
              <a:t> (</a:t>
            </a:r>
            <a:r>
              <a:rPr lang="en-US" sz="1600" dirty="0" err="1">
                <a:solidFill>
                  <a:srgbClr val="0000FF"/>
                </a:solidFill>
                <a:latin typeface="Comic Sans MS"/>
                <a:cs typeface="Comic Sans MS"/>
              </a:rPr>
              <a:t>GeV</a:t>
            </a:r>
            <a:r>
              <a:rPr lang="en-US" sz="1600" dirty="0">
                <a:solidFill>
                  <a:srgbClr val="0000FF"/>
                </a:solidFill>
                <a:latin typeface="Comic Sans MS"/>
                <a:cs typeface="Comic Sans MS"/>
              </a:rPr>
              <a:t>) &lt; 1.3</a:t>
            </a:r>
          </a:p>
          <a:p>
            <a:r>
              <a:rPr lang="en-US" sz="1600" dirty="0">
                <a:solidFill>
                  <a:srgbClr val="FF0000"/>
                </a:solidFill>
                <a:latin typeface="Comic Sans MS"/>
                <a:cs typeface="Comic Sans MS"/>
              </a:rPr>
              <a:t>0.03 &lt; |t| (GeV</a:t>
            </a:r>
            <a:r>
              <a:rPr lang="en-US" sz="1600" baseline="30000" dirty="0">
                <a:solidFill>
                  <a:srgbClr val="FF0000"/>
                </a:solidFill>
                <a:latin typeface="Comic Sans MS"/>
                <a:cs typeface="Comic Sans MS"/>
              </a:rPr>
              <a:t>2</a:t>
            </a:r>
            <a:r>
              <a:rPr lang="en-US" sz="1600" dirty="0">
                <a:solidFill>
                  <a:srgbClr val="FF0000"/>
                </a:solidFill>
                <a:latin typeface="Comic Sans MS"/>
                <a:cs typeface="Comic Sans MS"/>
              </a:rPr>
              <a:t>)&lt; 1.6</a:t>
            </a:r>
            <a:endParaRPr lang="en-US" sz="16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88712" y="3116489"/>
            <a:ext cx="287019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/>
                <a:cs typeface="Comic Sans MS"/>
              </a:rPr>
              <a:t>∫L</a:t>
            </a:r>
            <a:r>
              <a:rPr lang="en-US" sz="1600" baseline="-25000" dirty="0">
                <a:latin typeface="Comic Sans MS"/>
                <a:cs typeface="Comic Sans MS"/>
              </a:rPr>
              <a:t>int</a:t>
            </a:r>
            <a:r>
              <a:rPr lang="en-US" sz="1600" dirty="0">
                <a:latin typeface="Comic Sans MS"/>
                <a:cs typeface="Comic Sans MS"/>
              </a:rPr>
              <a:t>=10fb</a:t>
            </a:r>
            <a:r>
              <a:rPr lang="en-US" sz="1600" baseline="30000" dirty="0">
                <a:latin typeface="Comic Sans MS"/>
                <a:cs typeface="Comic Sans MS"/>
              </a:rPr>
              <a:t>-1</a:t>
            </a:r>
          </a:p>
          <a:p>
            <a:r>
              <a:rPr lang="en-US" sz="1600" dirty="0">
                <a:solidFill>
                  <a:srgbClr val="FF0000"/>
                </a:solidFill>
                <a:latin typeface="Comic Sans MS"/>
                <a:cs typeface="Comic Sans MS"/>
              </a:rPr>
              <a:t>0.44</a:t>
            </a:r>
            <a:r>
              <a:rPr lang="en-US" sz="1600" dirty="0">
                <a:solidFill>
                  <a:srgbClr val="0000FF"/>
                </a:solidFill>
                <a:latin typeface="Comic Sans MS"/>
                <a:cs typeface="Comic Sans MS"/>
              </a:rPr>
              <a:t> &lt; |</a:t>
            </a:r>
            <a:r>
              <a:rPr lang="en-US" sz="1600" dirty="0" err="1">
                <a:solidFill>
                  <a:srgbClr val="0000FF"/>
                </a:solidFill>
                <a:latin typeface="Comic Sans MS"/>
                <a:cs typeface="Comic Sans MS"/>
              </a:rPr>
              <a:t>p</a:t>
            </a:r>
            <a:r>
              <a:rPr lang="en-US" sz="1600" baseline="-25000" dirty="0" err="1">
                <a:solidFill>
                  <a:srgbClr val="0000FF"/>
                </a:solidFill>
                <a:latin typeface="Comic Sans MS"/>
                <a:cs typeface="Comic Sans MS"/>
              </a:rPr>
              <a:t>t</a:t>
            </a:r>
            <a:r>
              <a:rPr lang="en-US" sz="1600" dirty="0">
                <a:solidFill>
                  <a:srgbClr val="0000FF"/>
                </a:solidFill>
                <a:latin typeface="Comic Sans MS"/>
                <a:cs typeface="Comic Sans MS"/>
              </a:rPr>
              <a:t>| (</a:t>
            </a:r>
            <a:r>
              <a:rPr lang="en-US" sz="1600" dirty="0" err="1">
                <a:solidFill>
                  <a:srgbClr val="0000FF"/>
                </a:solidFill>
                <a:latin typeface="Comic Sans MS"/>
                <a:cs typeface="Comic Sans MS"/>
              </a:rPr>
              <a:t>GeV</a:t>
            </a:r>
            <a:r>
              <a:rPr lang="en-US" sz="1600" dirty="0">
                <a:solidFill>
                  <a:srgbClr val="0000FF"/>
                </a:solidFill>
                <a:latin typeface="Comic Sans MS"/>
                <a:cs typeface="Comic Sans MS"/>
              </a:rPr>
              <a:t>) &lt; 1.3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81393" y="3064923"/>
            <a:ext cx="15090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omic Sans MS"/>
                <a:cs typeface="Comic Sans MS"/>
              </a:rPr>
              <a:t>Plots with </a:t>
            </a:r>
          </a:p>
          <a:p>
            <a:pPr algn="ctr"/>
            <a:r>
              <a:rPr lang="en-US" sz="1600" dirty="0">
                <a:latin typeface="Comic Sans MS"/>
                <a:cs typeface="Comic Sans MS"/>
              </a:rPr>
              <a:t>reduced </a:t>
            </a:r>
          </a:p>
          <a:p>
            <a:pPr algn="ctr"/>
            <a:r>
              <a:rPr lang="en-US" sz="1600" dirty="0">
                <a:latin typeface="Comic Sans MS"/>
                <a:cs typeface="Comic Sans MS"/>
              </a:rPr>
              <a:t>lower </a:t>
            </a:r>
          </a:p>
          <a:p>
            <a:pPr algn="ctr"/>
            <a:r>
              <a:rPr lang="en-US" sz="1600" dirty="0" err="1">
                <a:latin typeface="Comic Sans MS"/>
                <a:cs typeface="Comic Sans MS"/>
              </a:rPr>
              <a:t>p</a:t>
            </a:r>
            <a:r>
              <a:rPr lang="en-US" sz="1600" baseline="-25000" dirty="0" err="1">
                <a:latin typeface="Comic Sans MS"/>
                <a:cs typeface="Comic Sans MS"/>
              </a:rPr>
              <a:t>t</a:t>
            </a:r>
            <a:r>
              <a:rPr lang="en-US" sz="1600" dirty="0">
                <a:latin typeface="Comic Sans MS"/>
                <a:cs typeface="Comic Sans MS"/>
              </a:rPr>
              <a:t>-acceptance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4736982"/>
            <a:ext cx="2160270" cy="20535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143" y="4736982"/>
            <a:ext cx="2160270" cy="205359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003523" y="5019256"/>
            <a:ext cx="27516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/>
                <a:cs typeface="Comic Sans MS"/>
              </a:rPr>
              <a:t>∫L</a:t>
            </a:r>
            <a:r>
              <a:rPr lang="en-US" sz="1600" baseline="-25000" dirty="0">
                <a:latin typeface="Comic Sans MS"/>
                <a:cs typeface="Comic Sans MS"/>
              </a:rPr>
              <a:t>int</a:t>
            </a:r>
            <a:r>
              <a:rPr lang="en-US" sz="1600" dirty="0">
                <a:latin typeface="Comic Sans MS"/>
                <a:cs typeface="Comic Sans MS"/>
              </a:rPr>
              <a:t>=10fb</a:t>
            </a:r>
            <a:r>
              <a:rPr lang="en-US" sz="1600" baseline="30000" dirty="0">
                <a:latin typeface="Comic Sans MS"/>
                <a:cs typeface="Comic Sans MS"/>
              </a:rPr>
              <a:t>-1</a:t>
            </a:r>
          </a:p>
          <a:p>
            <a:r>
              <a:rPr lang="en-US" sz="1600" dirty="0">
                <a:solidFill>
                  <a:srgbClr val="0000FF"/>
                </a:solidFill>
                <a:latin typeface="Comic Sans MS"/>
                <a:cs typeface="Comic Sans MS"/>
              </a:rPr>
              <a:t>0.18 &lt; |</a:t>
            </a:r>
            <a:r>
              <a:rPr lang="en-US" sz="1600" dirty="0" err="1">
                <a:solidFill>
                  <a:srgbClr val="0000FF"/>
                </a:solidFill>
                <a:latin typeface="Comic Sans MS"/>
                <a:cs typeface="Comic Sans MS"/>
              </a:rPr>
              <a:t>p</a:t>
            </a:r>
            <a:r>
              <a:rPr lang="en-US" sz="1600" baseline="-25000" dirty="0" err="1">
                <a:solidFill>
                  <a:srgbClr val="0000FF"/>
                </a:solidFill>
                <a:latin typeface="Comic Sans MS"/>
                <a:cs typeface="Comic Sans MS"/>
              </a:rPr>
              <a:t>t</a:t>
            </a:r>
            <a:r>
              <a:rPr lang="en-US" sz="1600" dirty="0">
                <a:solidFill>
                  <a:srgbClr val="0000FF"/>
                </a:solidFill>
                <a:latin typeface="Comic Sans MS"/>
                <a:cs typeface="Comic Sans MS"/>
              </a:rPr>
              <a:t>| (</a:t>
            </a:r>
            <a:r>
              <a:rPr lang="en-US" sz="1600" dirty="0" err="1">
                <a:solidFill>
                  <a:srgbClr val="0000FF"/>
                </a:solidFill>
                <a:latin typeface="Comic Sans MS"/>
                <a:cs typeface="Comic Sans MS"/>
              </a:rPr>
              <a:t>GeV</a:t>
            </a:r>
            <a:r>
              <a:rPr lang="en-US" sz="1600" dirty="0">
                <a:solidFill>
                  <a:srgbClr val="0000FF"/>
                </a:solidFill>
                <a:latin typeface="Comic Sans MS"/>
                <a:cs typeface="Comic Sans MS"/>
              </a:rPr>
              <a:t>) &lt; </a:t>
            </a:r>
            <a:r>
              <a:rPr lang="en-US" sz="1600" dirty="0">
                <a:solidFill>
                  <a:srgbClr val="FF0000"/>
                </a:solidFill>
                <a:latin typeface="Comic Sans MS"/>
                <a:cs typeface="Comic Sans MS"/>
              </a:rPr>
              <a:t>0.8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137580" y="5206992"/>
            <a:ext cx="15090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omic Sans MS"/>
                <a:cs typeface="Comic Sans MS"/>
              </a:rPr>
              <a:t>Plots with </a:t>
            </a:r>
          </a:p>
          <a:p>
            <a:pPr algn="ctr"/>
            <a:r>
              <a:rPr lang="en-US" sz="1600" dirty="0">
                <a:latin typeface="Comic Sans MS"/>
                <a:cs typeface="Comic Sans MS"/>
              </a:rPr>
              <a:t>reduced </a:t>
            </a:r>
          </a:p>
          <a:p>
            <a:pPr algn="ctr"/>
            <a:r>
              <a:rPr lang="en-US" sz="1600" dirty="0">
                <a:latin typeface="Comic Sans MS"/>
                <a:cs typeface="Comic Sans MS"/>
              </a:rPr>
              <a:t>high</a:t>
            </a:r>
          </a:p>
          <a:p>
            <a:pPr algn="ctr"/>
            <a:r>
              <a:rPr lang="en-US" sz="1600" dirty="0" err="1">
                <a:latin typeface="Comic Sans MS"/>
                <a:cs typeface="Comic Sans MS"/>
              </a:rPr>
              <a:t>p</a:t>
            </a:r>
            <a:r>
              <a:rPr lang="en-US" sz="1600" baseline="-25000" dirty="0" err="1">
                <a:latin typeface="Comic Sans MS"/>
                <a:cs typeface="Comic Sans MS"/>
              </a:rPr>
              <a:t>t</a:t>
            </a:r>
            <a:r>
              <a:rPr lang="en-US" sz="1600" dirty="0">
                <a:latin typeface="Comic Sans MS"/>
                <a:cs typeface="Comic Sans MS"/>
              </a:rPr>
              <a:t>-acceptance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pre-DIS EIC Workshop</a:t>
            </a:r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5619"/>
            <a:ext cx="2160270" cy="2053590"/>
          </a:xfrm>
          <a:prstGeom prst="rect">
            <a:avLst/>
          </a:prstGeom>
        </p:spPr>
      </p:pic>
      <p:pic>
        <p:nvPicPr>
          <p:cNvPr id="6" name="Picture 5" descr="fig_dsdt_20x250_dvcs_10fb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" y="948524"/>
            <a:ext cx="2160270" cy="205359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9726" y="597895"/>
            <a:ext cx="1638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Measurement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222" y="2850378"/>
            <a:ext cx="2160270" cy="2053590"/>
          </a:xfrm>
          <a:prstGeom prst="rect">
            <a:avLst/>
          </a:prstGeom>
        </p:spPr>
      </p:pic>
      <p:pic>
        <p:nvPicPr>
          <p:cNvPr id="7" name="Picture 6" descr="fig_int_20x250_dvcs_10fb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288" y="953864"/>
            <a:ext cx="2160270" cy="205359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613876" y="579995"/>
            <a:ext cx="2152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Physics </a:t>
            </a:r>
            <a:r>
              <a:rPr lang="en-US" dirty="0" err="1">
                <a:solidFill>
                  <a:srgbClr val="0000FF"/>
                </a:solidFill>
                <a:latin typeface="Comic Sans MS"/>
                <a:cs typeface="Comic Sans MS"/>
              </a:rPr>
              <a:t>Obsevable</a:t>
            </a:r>
            <a:endParaRPr lang="en-US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21614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14:prism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  <p:bldP spid="2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pre-DIS EIC Workshop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Spectator Proton Detection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571095"/>
            <a:ext cx="89306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/>
                <a:cs typeface="Comic Sans MS"/>
              </a:rPr>
              <a:t>To unravel the full (un)polarized flavor structure of nucleons </a:t>
            </a:r>
            <a:r>
              <a:rPr lang="en-US" dirty="0">
                <a:solidFill>
                  <a:srgbClr val="0432FF"/>
                </a:solidFill>
                <a:latin typeface="Comic Sans MS"/>
                <a:cs typeface="Comic Sans MS"/>
                <a:sym typeface="Wingdings" pitchFamily="2" charset="2"/>
              </a:rPr>
              <a:t></a:t>
            </a:r>
            <a:r>
              <a:rPr lang="en-US" dirty="0">
                <a:latin typeface="Comic Sans MS"/>
                <a:cs typeface="Comic Sans MS"/>
              </a:rPr>
              <a:t> “neutron target”</a:t>
            </a:r>
          </a:p>
          <a:p>
            <a:pPr marL="285750" indent="-285750">
              <a:buClr>
                <a:srgbClr val="0000FF"/>
              </a:buClr>
              <a:buFont typeface="Wingdings" charset="0"/>
              <a:buChar char="à"/>
            </a:pPr>
            <a:r>
              <a:rPr lang="en-US" dirty="0">
                <a:latin typeface="Comic Sans MS"/>
                <a:cs typeface="Comic Sans MS"/>
                <a:sym typeface="Wingdings"/>
              </a:rPr>
              <a:t>effective neutron targets: (un)polarized Deuterium and He-3</a:t>
            </a:r>
          </a:p>
          <a:p>
            <a:pPr marL="285750" indent="-285750">
              <a:buClr>
                <a:srgbClr val="0000FF"/>
              </a:buClr>
              <a:buFont typeface="Wingdings" charset="0"/>
              <a:buChar char="à"/>
            </a:pPr>
            <a:r>
              <a:rPr lang="en-US" dirty="0">
                <a:latin typeface="Comic Sans MS"/>
                <a:cs typeface="Comic Sans MS"/>
              </a:rPr>
              <a:t>Need to tag scattering occurred on neutron</a:t>
            </a:r>
          </a:p>
          <a:p>
            <a:pPr marL="742950" lvl="1" indent="-285750">
              <a:buClr>
                <a:srgbClr val="0000FF"/>
              </a:buClr>
              <a:buFont typeface="Wingdings" charset="0"/>
              <a:buChar char="à"/>
            </a:pPr>
            <a:r>
              <a:rPr lang="en-US" b="1" dirty="0">
                <a:solidFill>
                  <a:srgbClr val="0000FF"/>
                </a:solidFill>
                <a:latin typeface="Comic Sans MS"/>
                <a:cs typeface="Comic Sans MS"/>
              </a:rPr>
              <a:t>spectator proton(s) need to be detected</a:t>
            </a:r>
          </a:p>
        </p:txBody>
      </p:sp>
      <p:pic>
        <p:nvPicPr>
          <p:cNvPr id="8" name="图片 4" descr="eD_10x100">
            <a:extLst>
              <a:ext uri="{FF2B5EF4-FFF2-40B4-BE49-F238E27FC236}">
                <a16:creationId xmlns:a16="http://schemas.microsoft.com/office/drawing/2014/main" id="{C92906A8-FAB4-4A77-A1B8-047EFE9555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360" y="2126000"/>
            <a:ext cx="2651760" cy="17983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0411" y="1808288"/>
            <a:ext cx="3493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Comic Sans MS"/>
                <a:cs typeface="Comic Sans MS"/>
              </a:rPr>
              <a:t>Deuterium spectator protons: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99355" y="2308520"/>
            <a:ext cx="15973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Times New Roman" charset="0"/>
                <a:ea typeface="Times New Roman" charset="0"/>
                <a:cs typeface="Times New Roman" charset="0"/>
              </a:rPr>
              <a:t>D: 10 GeV x 100 GeV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5961" y="3913041"/>
            <a:ext cx="2953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Comic Sans MS"/>
                <a:cs typeface="Comic Sans MS"/>
              </a:rPr>
              <a:t>He-3 spectator protons:</a:t>
            </a:r>
          </a:p>
        </p:txBody>
      </p:sp>
      <p:pic>
        <p:nvPicPr>
          <p:cNvPr id="13" name="图片 2" descr="eHe3_10x42">
            <a:extLst>
              <a:ext uri="{FF2B5EF4-FFF2-40B4-BE49-F238E27FC236}">
                <a16:creationId xmlns:a16="http://schemas.microsoft.com/office/drawing/2014/main" id="{3AA0374D-CA26-4DDF-9D43-B9433D2D1B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11" y="4292697"/>
            <a:ext cx="2651760" cy="1798320"/>
          </a:xfrm>
          <a:prstGeom prst="rect">
            <a:avLst/>
          </a:prstGeom>
        </p:spPr>
      </p:pic>
      <p:pic>
        <p:nvPicPr>
          <p:cNvPr id="14" name="图片 2" descr="eHe3_10x166">
            <a:extLst>
              <a:ext uri="{FF2B5EF4-FFF2-40B4-BE49-F238E27FC236}">
                <a16:creationId xmlns:a16="http://schemas.microsoft.com/office/drawing/2014/main" id="{5BDBC9F1-42BB-44F2-8F19-6C4A6E7508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171" y="4292697"/>
            <a:ext cx="2651760" cy="179832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45754" y="4484592"/>
            <a:ext cx="17272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latin typeface="Times New Roman" charset="0"/>
                <a:ea typeface="Times New Roman" charset="0"/>
                <a:cs typeface="Times New Roman" charset="0"/>
              </a:rPr>
              <a:t>He-3: 10 </a:t>
            </a:r>
            <a:r>
              <a:rPr lang="en-US" sz="1200" b="1" dirty="0" err="1">
                <a:latin typeface="Times New Roman" charset="0"/>
                <a:ea typeface="Times New Roman" charset="0"/>
                <a:cs typeface="Times New Roman" charset="0"/>
              </a:rPr>
              <a:t>GeV</a:t>
            </a:r>
            <a:r>
              <a:rPr lang="en-US" sz="1200" b="1" dirty="0">
                <a:latin typeface="Times New Roman" charset="0"/>
                <a:ea typeface="Times New Roman" charset="0"/>
                <a:cs typeface="Times New Roman" charset="0"/>
              </a:rPr>
              <a:t> x 42 </a:t>
            </a:r>
            <a:r>
              <a:rPr lang="en-US" sz="1200" b="1" dirty="0" err="1">
                <a:latin typeface="Times New Roman" charset="0"/>
                <a:ea typeface="Times New Roman" charset="0"/>
                <a:cs typeface="Times New Roman" charset="0"/>
              </a:rPr>
              <a:t>GeV</a:t>
            </a:r>
            <a:endParaRPr lang="en-US" sz="12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95708" y="4487475"/>
            <a:ext cx="18041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latin typeface="Times New Roman" charset="0"/>
                <a:ea typeface="Times New Roman" charset="0"/>
                <a:cs typeface="Times New Roman" charset="0"/>
              </a:rPr>
              <a:t>He-3: 10 </a:t>
            </a:r>
            <a:r>
              <a:rPr lang="en-US" sz="1200" b="1" dirty="0" err="1">
                <a:latin typeface="Times New Roman" charset="0"/>
                <a:ea typeface="Times New Roman" charset="0"/>
                <a:cs typeface="Times New Roman" charset="0"/>
              </a:rPr>
              <a:t>GeV</a:t>
            </a:r>
            <a:r>
              <a:rPr lang="en-US" sz="1200" b="1" dirty="0">
                <a:latin typeface="Times New Roman" charset="0"/>
                <a:ea typeface="Times New Roman" charset="0"/>
                <a:cs typeface="Times New Roman" charset="0"/>
              </a:rPr>
              <a:t> x 166 </a:t>
            </a:r>
            <a:r>
              <a:rPr lang="en-US" sz="1200" b="1" dirty="0" err="1">
                <a:latin typeface="Times New Roman" charset="0"/>
                <a:ea typeface="Times New Roman" charset="0"/>
                <a:cs typeface="Times New Roman" charset="0"/>
              </a:rPr>
              <a:t>GeV</a:t>
            </a:r>
            <a:endParaRPr lang="en-US" sz="12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7" name="AutoShape 49"/>
          <p:cNvSpPr>
            <a:spLocks noChangeArrowheads="1"/>
          </p:cNvSpPr>
          <p:nvPr/>
        </p:nvSpPr>
        <p:spPr bwMode="auto">
          <a:xfrm>
            <a:off x="5690387" y="3284799"/>
            <a:ext cx="900641" cy="492511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63570" y="3777310"/>
            <a:ext cx="32976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Requirements:</a:t>
            </a:r>
          </a:p>
          <a:p>
            <a:r>
              <a:rPr lang="en-US" b="1" dirty="0">
                <a:latin typeface="Comic Sans MS"/>
                <a:cs typeface="Comic Sans MS"/>
                <a:sym typeface="Wingdings"/>
              </a:rPr>
              <a:t>need to be detected close to</a:t>
            </a:r>
          </a:p>
          <a:p>
            <a:r>
              <a:rPr lang="en-US" b="1" dirty="0">
                <a:latin typeface="Comic Sans MS"/>
                <a:cs typeface="Comic Sans MS"/>
                <a:sym typeface="Wingdings"/>
              </a:rPr>
              <a:t>IR due to different rigidity</a:t>
            </a:r>
          </a:p>
          <a:p>
            <a:r>
              <a:rPr lang="en-US" b="1" dirty="0">
                <a:latin typeface="Comic Sans MS"/>
                <a:cs typeface="Comic Sans MS"/>
              </a:rPr>
              <a:t>and in high dispersion RPs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89" y="2119085"/>
            <a:ext cx="2651760" cy="179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2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14:prism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pre-DIS EIC Workshop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scattered neutrons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545656"/>
            <a:ext cx="58402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mic Sans MS"/>
                <a:cs typeface="Comic Sans MS"/>
              </a:rPr>
              <a:t>Extremely important for many EIC physics topics:</a:t>
            </a:r>
          </a:p>
          <a:p>
            <a:endParaRPr lang="en-US" sz="800" dirty="0">
              <a:latin typeface="Comic Sans MS"/>
              <a:cs typeface="Comic Sans MS"/>
            </a:endParaRPr>
          </a:p>
          <a:p>
            <a:r>
              <a:rPr lang="en-US" b="1" dirty="0" err="1">
                <a:solidFill>
                  <a:srgbClr val="0000FF"/>
                </a:solidFill>
                <a:latin typeface="Comic Sans MS"/>
                <a:cs typeface="Comic Sans MS"/>
              </a:rPr>
              <a:t>ep</a:t>
            </a:r>
            <a:r>
              <a:rPr lang="en-US" b="1" dirty="0">
                <a:solidFill>
                  <a:srgbClr val="0000FF"/>
                </a:solidFill>
                <a:latin typeface="Comic Sans MS"/>
                <a:cs typeface="Comic Sans MS"/>
              </a:rPr>
              <a:t>:</a:t>
            </a:r>
          </a:p>
          <a:p>
            <a:r>
              <a:rPr lang="en-US" sz="1600" dirty="0">
                <a:latin typeface="Comic Sans MS"/>
                <a:cs typeface="Comic Sans MS"/>
              </a:rPr>
              <a:t>diffractive reactions with charge exchange </a:t>
            </a:r>
            <a:r>
              <a:rPr lang="en-US" sz="1600" dirty="0" err="1">
                <a:latin typeface="Comic Sans MS"/>
                <a:cs typeface="Comic Sans MS"/>
              </a:rPr>
              <a:t>ep</a:t>
            </a:r>
            <a:r>
              <a:rPr lang="en-US" sz="1600" dirty="0">
                <a:latin typeface="Comic Sans MS"/>
                <a:cs typeface="Comic Sans MS"/>
                <a:sym typeface="Wingdings"/>
              </a:rPr>
              <a:t> e’+</a:t>
            </a:r>
            <a:r>
              <a:rPr lang="en-US" sz="1600" dirty="0" err="1"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sz="1600" dirty="0" err="1">
                <a:latin typeface="Comic Sans MS"/>
                <a:cs typeface="Comic Sans MS"/>
                <a:sym typeface="Wingdings"/>
              </a:rPr>
              <a:t>+</a:t>
            </a:r>
            <a:r>
              <a:rPr lang="en-US" sz="1600" dirty="0" err="1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n</a:t>
            </a:r>
            <a:endParaRPr lang="en-US" sz="16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8509" y="1569308"/>
            <a:ext cx="3175643" cy="2871977"/>
            <a:chOff x="2212610" y="3066350"/>
            <a:chExt cx="3175643" cy="2871977"/>
          </a:xfrm>
        </p:grpSpPr>
        <p:grpSp>
          <p:nvGrpSpPr>
            <p:cNvPr id="10" name="Group 9"/>
            <p:cNvGrpSpPr/>
            <p:nvPr/>
          </p:nvGrpSpPr>
          <p:grpSpPr>
            <a:xfrm>
              <a:off x="2349500" y="3066350"/>
              <a:ext cx="3038753" cy="2871977"/>
              <a:chOff x="2349500" y="2973434"/>
              <a:chExt cx="3038753" cy="2871977"/>
            </a:xfrm>
          </p:grpSpPr>
          <p:pic>
            <p:nvPicPr>
              <p:cNvPr id="7" name="Picture 6" descr="350px-Showplot_t_vs_theta_neutron_5_on_50.jp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98" r="2338"/>
              <a:stretch/>
            </p:blipFill>
            <p:spPr>
              <a:xfrm>
                <a:off x="2349500" y="2973434"/>
                <a:ext cx="3038753" cy="2871977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2818700" y="3107658"/>
                <a:ext cx="141577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latin typeface="Comic Sans MS"/>
                    <a:cs typeface="Comic Sans MS"/>
                  </a:rPr>
                  <a:t>5 </a:t>
                </a:r>
                <a:r>
                  <a:rPr lang="en-US" sz="1200" b="1" dirty="0" err="1">
                    <a:latin typeface="Comic Sans MS"/>
                    <a:cs typeface="Comic Sans MS"/>
                  </a:rPr>
                  <a:t>GeV</a:t>
                </a:r>
                <a:r>
                  <a:rPr lang="en-US" sz="1200" b="1" dirty="0">
                    <a:latin typeface="Comic Sans MS"/>
                    <a:cs typeface="Comic Sans MS"/>
                  </a:rPr>
                  <a:t> x 50 </a:t>
                </a:r>
                <a:r>
                  <a:rPr lang="en-US" sz="1200" b="1" dirty="0" err="1">
                    <a:latin typeface="Comic Sans MS"/>
                    <a:cs typeface="Comic Sans MS"/>
                  </a:rPr>
                  <a:t>GeV</a:t>
                </a:r>
                <a:endParaRPr lang="en-US" sz="1200" b="1" dirty="0"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 rot="16200000">
              <a:off x="2150961" y="4568545"/>
              <a:ext cx="492630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p</a:t>
              </a:r>
              <a:r>
                <a:rPr lang="en-US" b="1" baseline="-25000" dirty="0"/>
                <a:t>T</a:t>
              </a:r>
              <a:r>
                <a:rPr lang="en-US" b="1" baseline="30000" dirty="0"/>
                <a:t>2</a:t>
              </a:r>
            </a:p>
          </p:txBody>
        </p:sp>
      </p:grpSp>
      <p:pic>
        <p:nvPicPr>
          <p:cNvPr id="12" name="Picture 11" descr="350px-Showplot_t_vs_theta_neutron_20_on_25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" t="8163" r="2338"/>
          <a:stretch/>
        </p:blipFill>
        <p:spPr>
          <a:xfrm>
            <a:off x="4573936" y="1569309"/>
            <a:ext cx="2963268" cy="285750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19238" y="1703532"/>
            <a:ext cx="16009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omic Sans MS"/>
                <a:cs typeface="Comic Sans MS"/>
              </a:rPr>
              <a:t>20 </a:t>
            </a:r>
            <a:r>
              <a:rPr lang="en-US" sz="1200" b="1" dirty="0" err="1">
                <a:latin typeface="Comic Sans MS"/>
                <a:cs typeface="Comic Sans MS"/>
              </a:rPr>
              <a:t>GeV</a:t>
            </a:r>
            <a:r>
              <a:rPr lang="en-US" sz="1200" b="1" dirty="0">
                <a:latin typeface="Comic Sans MS"/>
                <a:cs typeface="Comic Sans MS"/>
              </a:rPr>
              <a:t> x 250 </a:t>
            </a:r>
            <a:r>
              <a:rPr lang="en-US" sz="1200" b="1" dirty="0" err="1">
                <a:latin typeface="Comic Sans MS"/>
                <a:cs typeface="Comic Sans MS"/>
              </a:rPr>
              <a:t>GeV</a:t>
            </a:r>
            <a:endParaRPr lang="en-US" sz="1200" b="1" dirty="0">
              <a:latin typeface="Comic Sans MS"/>
              <a:cs typeface="Comic Sans MS"/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4297510" y="3070503"/>
            <a:ext cx="49263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p</a:t>
            </a:r>
            <a:r>
              <a:rPr lang="en-US" b="1" baseline="-25000" dirty="0"/>
              <a:t>T</a:t>
            </a:r>
            <a:r>
              <a:rPr lang="en-US" b="1" baseline="30000" dirty="0"/>
              <a:t>2</a:t>
            </a:r>
          </a:p>
        </p:txBody>
      </p:sp>
      <p:sp>
        <p:nvSpPr>
          <p:cNvPr id="15" name="AutoShape 49"/>
          <p:cNvSpPr>
            <a:spLocks noChangeArrowheads="1"/>
          </p:cNvSpPr>
          <p:nvPr/>
        </p:nvSpPr>
        <p:spPr bwMode="auto">
          <a:xfrm>
            <a:off x="50849" y="4616599"/>
            <a:ext cx="900641" cy="492511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51490" y="4833005"/>
            <a:ext cx="819245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/>
                <a:cs typeface="Comic Sans MS"/>
              </a:rPr>
              <a:t>Similar scattering angle (5 to 22 </a:t>
            </a:r>
            <a:r>
              <a:rPr lang="en-US" dirty="0" err="1">
                <a:latin typeface="Comic Sans MS"/>
                <a:cs typeface="Comic Sans MS"/>
              </a:rPr>
              <a:t>mrad</a:t>
            </a:r>
            <a:r>
              <a:rPr lang="en-US" dirty="0">
                <a:latin typeface="Comic Sans MS"/>
                <a:cs typeface="Comic Sans MS"/>
              </a:rPr>
              <a:t>) as function of hadron beam energy</a:t>
            </a:r>
          </a:p>
          <a:p>
            <a:r>
              <a:rPr lang="en-US" dirty="0">
                <a:latin typeface="Comic Sans MS"/>
                <a:cs typeface="Comic Sans MS"/>
              </a:rPr>
              <a:t>as forward scattered protons </a:t>
            </a:r>
          </a:p>
          <a:p>
            <a:pPr marL="285750" indent="-285750">
              <a:buClr>
                <a:srgbClr val="0000FF"/>
              </a:buClr>
              <a:buFont typeface="Wingdings" charset="0"/>
              <a:buChar char="à"/>
            </a:pPr>
            <a:r>
              <a:rPr lang="en-US" dirty="0">
                <a:latin typeface="Comic Sans MS"/>
                <a:cs typeface="Comic Sans MS"/>
                <a:sym typeface="Wingdings"/>
              </a:rPr>
              <a:t>ZDC needs to have a larger transverse size as currently in RHIC </a:t>
            </a:r>
          </a:p>
          <a:p>
            <a:r>
              <a:rPr lang="en-US" dirty="0">
                <a:latin typeface="Comic Sans MS"/>
                <a:cs typeface="Comic Sans MS"/>
                <a:sym typeface="Wingdings"/>
              </a:rPr>
              <a:t>    to contain all energy</a:t>
            </a:r>
          </a:p>
          <a:p>
            <a:r>
              <a:rPr lang="en-US" dirty="0">
                <a:latin typeface="Comic Sans MS"/>
                <a:cs typeface="Comic Sans MS"/>
                <a:sym typeface="Wingdings"/>
              </a:rPr>
              <a:t>  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   </a:t>
            </a:r>
            <a:r>
              <a:rPr lang="en-US" dirty="0">
                <a:latin typeface="Comic Sans MS"/>
                <a:cs typeface="Comic Sans MS"/>
                <a:sym typeface="Wingdings"/>
              </a:rPr>
              <a:t>precision reconstruction of Energy and angle  </a:t>
            </a:r>
            <a:r>
              <a:rPr lang="en-US" dirty="0" err="1">
                <a:latin typeface="Comic Sans MS"/>
                <a:cs typeface="Comic Sans MS"/>
                <a:sym typeface="Wingdings"/>
              </a:rPr>
              <a:t>p</a:t>
            </a:r>
            <a:r>
              <a:rPr lang="en-US" baseline="-25000" dirty="0" err="1">
                <a:latin typeface="Comic Sans MS"/>
                <a:cs typeface="Comic Sans MS"/>
                <a:sym typeface="Wingdings"/>
              </a:rPr>
              <a:t>T</a:t>
            </a:r>
            <a:endParaRPr lang="en-US" baseline="-250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08615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14:prism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pre-DIS EIC Workshop</a:t>
            </a:r>
            <a:endParaRPr lang="en-US"/>
          </a:p>
        </p:txBody>
      </p:sp>
      <p:sp>
        <p:nvSpPr>
          <p:cNvPr id="301" name="Shape 301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fld id="{86CB4B4D-7CA3-9044-876B-883B54F8677D}" type="slidenum">
              <a:rPr sz="1000">
                <a:solidFill>
                  <a:srgbClr val="FFFFFF"/>
                </a:solidFill>
                <a:uFill>
                  <a:solidFill>
                    <a:srgbClr val="011585"/>
                  </a:solidFill>
                </a:uFill>
              </a:rPr>
              <a:t>43</a:t>
            </a:fld>
            <a:endParaRPr sz="1000" dirty="0">
              <a:solidFill>
                <a:srgbClr val="FFFFFF"/>
              </a:solidFill>
              <a:uFill>
                <a:solidFill>
                  <a:srgbClr val="011585"/>
                </a:solidFill>
              </a:u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Forward scattered neutrons</a:t>
            </a:r>
            <a:endParaRPr lang="en-US" cap="none" dirty="0"/>
          </a:p>
        </p:txBody>
      </p:sp>
      <p:sp>
        <p:nvSpPr>
          <p:cNvPr id="302" name="Shape 302"/>
          <p:cNvSpPr/>
          <p:nvPr/>
        </p:nvSpPr>
        <p:spPr>
          <a:xfrm>
            <a:off x="19683" y="243036"/>
            <a:ext cx="6076317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/>
          <a:p>
            <a:pPr lvl="0">
              <a:defRPr sz="1800">
                <a:uFillTx/>
              </a:defRPr>
            </a:pPr>
            <a:r>
              <a:rPr lang="en-US" dirty="0">
                <a:solidFill>
                  <a:srgbClr val="0000FF"/>
                </a:solidFill>
                <a:uFill>
                  <a:solidFill/>
                </a:uFill>
                <a:latin typeface="Comic Sans MS"/>
                <a:cs typeface="Comic Sans MS"/>
              </a:rPr>
              <a:t>Diffractive physics in </a:t>
            </a:r>
            <a:r>
              <a:rPr lang="en-US" dirty="0" err="1">
                <a:solidFill>
                  <a:srgbClr val="0000FF"/>
                </a:solidFill>
                <a:uFill>
                  <a:solidFill/>
                </a:uFill>
                <a:latin typeface="Comic Sans MS"/>
                <a:cs typeface="Comic Sans MS"/>
              </a:rPr>
              <a:t>eA</a:t>
            </a:r>
            <a:endParaRPr lang="en-US" dirty="0">
              <a:solidFill>
                <a:srgbClr val="0000FF"/>
              </a:solidFill>
              <a:uFill>
                <a:solidFill/>
              </a:uFill>
              <a:latin typeface="Comic Sans MS"/>
              <a:cs typeface="Comic Sans MS"/>
            </a:endParaRPr>
          </a:p>
          <a:p>
            <a:pPr marL="285750" lvl="0" indent="-285750">
              <a:buClr>
                <a:srgbClr val="0000FF"/>
              </a:buClr>
              <a:buFont typeface="Wingdings" charset="0"/>
              <a:buChar char="à"/>
              <a:defRPr sz="1800">
                <a:uFillTx/>
              </a:defRPr>
            </a:pPr>
            <a:r>
              <a:rPr lang="en-US" sz="1600" dirty="0">
                <a:uFill>
                  <a:solidFill/>
                </a:uFill>
                <a:latin typeface="Comic Sans MS"/>
                <a:cs typeface="Comic Sans MS"/>
              </a:rPr>
              <a:t>Measure spatial gluon distribution in nuclei</a:t>
            </a:r>
          </a:p>
          <a:p>
            <a:pPr marL="285750" lvl="0" indent="-285750">
              <a:buFont typeface="Wingdings" charset="0"/>
              <a:buChar char="à"/>
              <a:defRPr sz="1800">
                <a:uFillTx/>
              </a:defRPr>
            </a:pPr>
            <a:r>
              <a:rPr lang="en-US" sz="1600" dirty="0">
                <a:solidFill>
                  <a:srgbClr val="0000FF"/>
                </a:solidFill>
                <a:uFill>
                  <a:solidFill/>
                </a:uFill>
                <a:latin typeface="Comic Sans MS"/>
                <a:cs typeface="Comic Sans MS"/>
              </a:rPr>
              <a:t>Reaction: </a:t>
            </a:r>
          </a:p>
          <a:p>
            <a:pPr>
              <a:defRPr sz="1800">
                <a:uFillTx/>
              </a:defRPr>
            </a:pPr>
            <a:r>
              <a:rPr lang="en-US" sz="1600" dirty="0">
                <a:solidFill>
                  <a:srgbClr val="0000FF"/>
                </a:solidFill>
                <a:uFill>
                  <a:solidFill/>
                </a:uFill>
                <a:latin typeface="Comic Sans MS"/>
                <a:cs typeface="Comic Sans MS"/>
                <a:sym typeface="Wingdings"/>
              </a:rPr>
              <a:t></a:t>
            </a:r>
            <a:r>
              <a:rPr lang="en-US" sz="1600" dirty="0">
                <a:uFill>
                  <a:solidFill/>
                </a:uFill>
                <a:latin typeface="Comic Sans MS"/>
                <a:cs typeface="Comic Sans MS"/>
                <a:sym typeface="Wingdings"/>
              </a:rPr>
              <a:t> </a:t>
            </a:r>
            <a:r>
              <a:rPr lang="en-US" sz="1600" dirty="0">
                <a:uFill>
                  <a:solidFill/>
                </a:uFill>
                <a:latin typeface="Comic Sans MS"/>
                <a:cs typeface="Comic Sans MS"/>
              </a:rPr>
              <a:t>Momentum transfer </a:t>
            </a:r>
            <a:r>
              <a:rPr lang="en-US" sz="1600" i="1" dirty="0">
                <a:solidFill>
                  <a:srgbClr val="0000FF"/>
                </a:solidFill>
                <a:uFill>
                  <a:solidFill/>
                </a:uFill>
                <a:latin typeface="Comic Sans MS"/>
                <a:cs typeface="Comic Sans MS"/>
              </a:rPr>
              <a:t>t</a:t>
            </a:r>
            <a:r>
              <a:rPr lang="en-US" sz="1600" dirty="0">
                <a:solidFill>
                  <a:srgbClr val="0000FF"/>
                </a:solidFill>
                <a:uFill>
                  <a:solidFill/>
                </a:uFill>
                <a:latin typeface="Comic Sans MS"/>
                <a:cs typeface="Comic Sans MS"/>
              </a:rPr>
              <a:t> </a:t>
            </a:r>
            <a:r>
              <a:rPr lang="en-US" sz="1600" dirty="0">
                <a:uFill>
                  <a:solidFill/>
                </a:uFill>
                <a:latin typeface="Comic Sans MS"/>
                <a:cs typeface="Comic Sans MS"/>
              </a:rPr>
              <a:t>= |p</a:t>
            </a:r>
            <a:r>
              <a:rPr lang="en-US" sz="1600" baseline="-5999" dirty="0">
                <a:uFill>
                  <a:solidFill/>
                </a:uFill>
                <a:latin typeface="Comic Sans MS"/>
                <a:cs typeface="Comic Sans MS"/>
              </a:rPr>
              <a:t>Au</a:t>
            </a:r>
            <a:r>
              <a:rPr lang="en-US" sz="1600" dirty="0">
                <a:uFill>
                  <a:solidFill/>
                </a:uFill>
                <a:latin typeface="Comic Sans MS"/>
                <a:cs typeface="Comic Sans MS"/>
              </a:rPr>
              <a:t>-p</a:t>
            </a:r>
            <a:r>
              <a:rPr lang="en-US" sz="1600" baseline="-5999" dirty="0">
                <a:uFill>
                  <a:solidFill/>
                </a:uFill>
                <a:latin typeface="Comic Sans MS"/>
                <a:cs typeface="Comic Sans MS"/>
              </a:rPr>
              <a:t>Au</a:t>
            </a:r>
            <a:r>
              <a:rPr lang="en-US" sz="1600" baseline="-5999" dirty="0">
                <a:uFill>
                  <a:solidFill/>
                </a:uFill>
                <a:latin typeface="Comic Sans MS"/>
                <a:ea typeface="Symbol"/>
                <a:cs typeface="Comic Sans MS"/>
                <a:sym typeface="Symbol"/>
              </a:rPr>
              <a:t>′</a:t>
            </a:r>
            <a:r>
              <a:rPr lang="en-US" sz="1600" dirty="0">
                <a:uFill>
                  <a:solidFill/>
                </a:uFill>
                <a:latin typeface="Comic Sans MS"/>
                <a:cs typeface="Comic Sans MS"/>
              </a:rPr>
              <a:t>|</a:t>
            </a:r>
            <a:r>
              <a:rPr lang="en-US" sz="1600" baseline="31999" dirty="0">
                <a:uFill>
                  <a:solidFill/>
                </a:uFill>
                <a:latin typeface="Comic Sans MS"/>
                <a:cs typeface="Comic Sans MS"/>
              </a:rPr>
              <a:t>2 </a:t>
            </a:r>
            <a:endParaRPr lang="en-US" sz="1600" dirty="0">
              <a:solidFill>
                <a:srgbClr val="0000FF"/>
              </a:solidFill>
              <a:uFill>
                <a:solidFill/>
              </a:uFill>
              <a:latin typeface="Comic Sans MS"/>
              <a:cs typeface="Comic Sans MS"/>
            </a:endParaRPr>
          </a:p>
        </p:txBody>
      </p:sp>
      <p:sp>
        <p:nvSpPr>
          <p:cNvPr id="303" name="Shape 303"/>
          <p:cNvSpPr/>
          <p:nvPr/>
        </p:nvSpPr>
        <p:spPr>
          <a:xfrm>
            <a:off x="1288682" y="750378"/>
            <a:ext cx="3084178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 lvl="0">
              <a:defRPr sz="1800">
                <a:uFillTx/>
              </a:defRPr>
            </a:pPr>
            <a:r>
              <a:rPr sz="1600" dirty="0">
                <a:uFill>
                  <a:solidFill/>
                </a:uFill>
              </a:rPr>
              <a:t>e + Au → e</a:t>
            </a:r>
            <a:r>
              <a:rPr sz="1600" dirty="0">
                <a:uFill>
                  <a:solidFill/>
                </a:uFill>
                <a:latin typeface="Symbol"/>
                <a:ea typeface="Symbol"/>
                <a:cs typeface="Symbol"/>
                <a:sym typeface="Symbol"/>
              </a:rPr>
              <a:t>′</a:t>
            </a:r>
            <a:r>
              <a:rPr sz="1600" dirty="0">
                <a:uFill>
                  <a:solidFill/>
                </a:uFill>
              </a:rPr>
              <a:t> + Au</a:t>
            </a:r>
            <a:r>
              <a:rPr sz="1600" dirty="0">
                <a:uFill>
                  <a:solidFill/>
                </a:uFill>
                <a:latin typeface="Symbol"/>
                <a:ea typeface="Symbol"/>
                <a:cs typeface="Symbol"/>
                <a:sym typeface="Symbol"/>
              </a:rPr>
              <a:t>′</a:t>
            </a:r>
            <a:r>
              <a:rPr sz="1600" dirty="0">
                <a:uFill>
                  <a:solidFill/>
                </a:uFill>
              </a:rPr>
              <a:t> + J/</a:t>
            </a:r>
            <a:r>
              <a:rPr sz="1600" dirty="0">
                <a:uFill>
                  <a:solidFill/>
                </a:uFill>
                <a:latin typeface="Symbol"/>
                <a:ea typeface="Symbol"/>
                <a:cs typeface="Symbol"/>
                <a:sym typeface="Symbol"/>
              </a:rPr>
              <a:t>ψ,</a:t>
            </a:r>
            <a:r>
              <a:rPr sz="1600" dirty="0">
                <a:uFill>
                  <a:solidFill/>
                </a:uFill>
              </a:rPr>
              <a:t> </a:t>
            </a:r>
            <a:r>
              <a:rPr sz="1600" dirty="0">
                <a:uFill>
                  <a:solidFill/>
                </a:uFill>
                <a:latin typeface="Symbol"/>
                <a:ea typeface="Symbol"/>
                <a:cs typeface="Symbol"/>
                <a:sym typeface="Symbol"/>
              </a:rPr>
              <a:t>φ, ρ</a:t>
            </a:r>
          </a:p>
        </p:txBody>
      </p:sp>
      <p:pic>
        <p:nvPicPr>
          <p:cNvPr id="31" name="Picture 30" descr="dsigma_dt_jpsi_phi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30"/>
          <a:stretch/>
        </p:blipFill>
        <p:spPr>
          <a:xfrm>
            <a:off x="57102" y="1475796"/>
            <a:ext cx="3477185" cy="3241763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 flipV="1">
            <a:off x="2286494" y="2614439"/>
            <a:ext cx="10160" cy="1320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2261245" y="2722807"/>
            <a:ext cx="11196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Comic Sans MS"/>
                <a:cs typeface="Comic Sans MS"/>
              </a:rPr>
              <a:t>suppress </a:t>
            </a:r>
          </a:p>
          <a:p>
            <a:pPr algn="ctr"/>
            <a:r>
              <a:rPr lang="en-US" sz="1200" b="1" dirty="0">
                <a:solidFill>
                  <a:srgbClr val="FF0000"/>
                </a:solidFill>
                <a:latin typeface="Comic Sans MS"/>
                <a:cs typeface="Comic Sans MS"/>
              </a:rPr>
              <a:t>by detecting </a:t>
            </a:r>
          </a:p>
          <a:p>
            <a:pPr algn="ctr"/>
            <a:r>
              <a:rPr lang="en-US" sz="1200" b="1" dirty="0">
                <a:solidFill>
                  <a:srgbClr val="FF0000"/>
                </a:solidFill>
                <a:latin typeface="Comic Sans MS"/>
                <a:cs typeface="Comic Sans MS"/>
              </a:rPr>
              <a:t>break-up</a:t>
            </a:r>
          </a:p>
          <a:p>
            <a:pPr algn="ctr"/>
            <a:r>
              <a:rPr lang="en-US" sz="1200" b="1" dirty="0">
                <a:solidFill>
                  <a:srgbClr val="FF0000"/>
                </a:solidFill>
                <a:latin typeface="Comic Sans MS"/>
                <a:cs typeface="Comic Sans MS"/>
              </a:rPr>
              <a:t>neutrons</a:t>
            </a:r>
          </a:p>
        </p:txBody>
      </p:sp>
      <p:sp>
        <p:nvSpPr>
          <p:cNvPr id="15" name="AutoShape 49"/>
          <p:cNvSpPr>
            <a:spLocks noChangeArrowheads="1"/>
          </p:cNvSpPr>
          <p:nvPr/>
        </p:nvSpPr>
        <p:spPr bwMode="auto">
          <a:xfrm>
            <a:off x="57103" y="4717559"/>
            <a:ext cx="624342" cy="492511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820" y="4905144"/>
            <a:ext cx="309103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/>
                <a:cs typeface="Comic Sans MS"/>
              </a:rPr>
              <a:t>Physics requires forward </a:t>
            </a:r>
          </a:p>
          <a:p>
            <a:r>
              <a:rPr lang="en-US" dirty="0">
                <a:latin typeface="Comic Sans MS"/>
                <a:cs typeface="Comic Sans MS"/>
              </a:rPr>
              <a:t>scattered nucleus needs to </a:t>
            </a:r>
          </a:p>
          <a:p>
            <a:r>
              <a:rPr lang="en-US" dirty="0">
                <a:latin typeface="Comic Sans MS"/>
                <a:cs typeface="Comic Sans MS"/>
              </a:rPr>
              <a:t>stay intact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Veto breakup through </a:t>
            </a:r>
          </a:p>
          <a:p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     neutron detection</a:t>
            </a:r>
            <a:endParaRPr lang="en-US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8" name="AutoShape 49"/>
          <p:cNvSpPr>
            <a:spLocks noChangeArrowheads="1"/>
          </p:cNvSpPr>
          <p:nvPr/>
        </p:nvSpPr>
        <p:spPr bwMode="auto">
          <a:xfrm>
            <a:off x="3762693" y="4050384"/>
            <a:ext cx="900641" cy="492511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80434" y="577135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639170" y="3909352"/>
            <a:ext cx="476284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b="1" dirty="0">
                <a:solidFill>
                  <a:srgbClr val="0000FF"/>
                </a:solidFill>
                <a:latin typeface="Comic Sans MS"/>
                <a:cs typeface="Comic Sans MS"/>
              </a:rPr>
              <a:t>Requirement: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latin typeface="Comic Sans MS"/>
                <a:cs typeface="Comic Sans MS"/>
              </a:rPr>
              <a:t>Need at +/- 4 </a:t>
            </a:r>
            <a:r>
              <a:rPr lang="en-US" sz="1600" dirty="0" err="1">
                <a:latin typeface="Comic Sans MS"/>
                <a:cs typeface="Comic Sans MS"/>
              </a:rPr>
              <a:t>mrad</a:t>
            </a:r>
            <a:r>
              <a:rPr lang="en-US" sz="1600" dirty="0">
                <a:latin typeface="Comic Sans MS"/>
                <a:cs typeface="Comic Sans MS"/>
              </a:rPr>
              <a:t> beam element free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Comic Sans MS"/>
                <a:cs typeface="Comic Sans MS"/>
              </a:rPr>
              <a:t>     cone before the zero degree calorimeter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Comic Sans MS"/>
                <a:cs typeface="Comic Sans MS"/>
              </a:rPr>
              <a:t>     to detect the breakup neutrons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latin typeface="Comic Sans MS"/>
                <a:cs typeface="Comic Sans MS"/>
              </a:rPr>
              <a:t>No nuclear dependence for heavy A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latin typeface="Comic Sans MS"/>
                <a:cs typeface="Comic Sans MS"/>
              </a:rPr>
              <a:t>there neutrons are also critical to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Comic Sans MS"/>
                <a:cs typeface="Comic Sans MS"/>
              </a:rPr>
              <a:t>     reconstruct collisions geometry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Comic Sans MS"/>
                <a:cs typeface="Comic Sans MS"/>
              </a:rPr>
              <a:t>     </a:t>
            </a:r>
            <a:r>
              <a:rPr lang="en-US" sz="1200" dirty="0">
                <a:latin typeface="Comic Sans MS"/>
                <a:cs typeface="Comic Sans MS"/>
              </a:rPr>
              <a:t>L. </a:t>
            </a:r>
            <a:r>
              <a:rPr lang="en-US" sz="1200" dirty="0" err="1">
                <a:latin typeface="Comic Sans MS"/>
                <a:cs typeface="Comic Sans MS"/>
              </a:rPr>
              <a:t>Zheng</a:t>
            </a:r>
            <a:r>
              <a:rPr lang="en-US" sz="1200" dirty="0">
                <a:latin typeface="Comic Sans MS"/>
                <a:cs typeface="Comic Sans MS"/>
              </a:rPr>
              <a:t>, ECA, J-H. Lee </a:t>
            </a:r>
            <a:r>
              <a:rPr lang="tr-TR" sz="1200" dirty="0">
                <a:latin typeface="Comic Sans MS"/>
                <a:cs typeface="Comic Sans MS"/>
                <a:hlinkClick r:id="rId4"/>
              </a:rPr>
              <a:t>arXiv:1407.8055 </a:t>
            </a:r>
            <a:endParaRPr lang="tr-TR" sz="1200" dirty="0">
              <a:latin typeface="Comic Sans MS"/>
              <a:cs typeface="Comic Sans MS"/>
            </a:endParaRPr>
          </a:p>
          <a:p>
            <a:pPr marL="742950" lvl="1" indent="-285750">
              <a:buClr>
                <a:srgbClr val="0000FF"/>
              </a:buClr>
              <a:buFont typeface="Wingdings" charset="0"/>
              <a:buChar char="à"/>
            </a:pPr>
            <a:r>
              <a:rPr lang="en-US" sz="1600" dirty="0">
                <a:latin typeface="Comic Sans MS"/>
                <a:cs typeface="Comic Sans MS"/>
                <a:sym typeface="Wingdings"/>
              </a:rPr>
              <a:t>precision neutron energy </a:t>
            </a:r>
          </a:p>
          <a:p>
            <a:pPr lvl="1">
              <a:buClr>
                <a:srgbClr val="0000FF"/>
              </a:buClr>
            </a:pPr>
            <a:r>
              <a:rPr lang="en-US" sz="1600" dirty="0">
                <a:latin typeface="Comic Sans MS"/>
                <a:cs typeface="Comic Sans MS"/>
                <a:sym typeface="Wingdings"/>
              </a:rPr>
              <a:t>     reconstruction </a:t>
            </a:r>
            <a:r>
              <a:rPr lang="tr-TR" sz="1600" dirty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</a:t>
            </a:r>
            <a:r>
              <a:rPr lang="tr-TR" sz="1600" dirty="0">
                <a:latin typeface="Comic Sans MS"/>
                <a:cs typeface="Comic Sans MS"/>
                <a:sym typeface="Wingdings"/>
              </a:rPr>
              <a:t> </a:t>
            </a:r>
            <a:r>
              <a:rPr lang="tr-TR" sz="1600" dirty="0" err="1">
                <a:latin typeface="Comic Sans MS"/>
                <a:cs typeface="Comic Sans MS"/>
                <a:sym typeface="Wingdings"/>
              </a:rPr>
              <a:t>transv</a:t>
            </a:r>
            <a:r>
              <a:rPr lang="tr-TR" sz="1600" dirty="0">
                <a:latin typeface="Comic Sans MS"/>
                <a:cs typeface="Comic Sans MS"/>
                <a:sym typeface="Wingdings"/>
              </a:rPr>
              <a:t>. </a:t>
            </a:r>
            <a:r>
              <a:rPr lang="tr-TR" sz="1600" b="1" dirty="0">
                <a:latin typeface="Comic Sans MS"/>
                <a:cs typeface="Comic Sans MS"/>
                <a:sym typeface="Wingdings"/>
              </a:rPr>
              <a:t>size of ZDC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842445" y="1170046"/>
            <a:ext cx="5217226" cy="2558713"/>
            <a:chOff x="3780495" y="1906968"/>
            <a:chExt cx="5217226" cy="255871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0495" y="1906968"/>
              <a:ext cx="5217226" cy="255871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8000997" y="2075692"/>
              <a:ext cx="4735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omic Sans MS"/>
                  <a:cs typeface="Comic Sans MS"/>
                </a:rPr>
                <a:t>Au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39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14:prism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 animBg="1"/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4507947"/>
              </p:ext>
            </p:extLst>
          </p:nvPr>
        </p:nvGraphicFramePr>
        <p:xfrm>
          <a:off x="3085561" y="804329"/>
          <a:ext cx="1763712" cy="608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2" name="Equation" r:id="rId4" imgW="1397000" imgH="482600" progId="Equation.DSMT4">
                  <p:embed/>
                </p:oleObj>
              </mc:Choice>
              <mc:Fallback>
                <p:oleObj name="Equation" r:id="rId4" imgW="1397000" imgH="482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85561" y="804329"/>
                        <a:ext cx="1763712" cy="60801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575733"/>
            <a:ext cx="6664485" cy="2917825"/>
          </a:xfrm>
        </p:spPr>
        <p:txBody>
          <a:bodyPr>
            <a:normAutofit/>
          </a:bodyPr>
          <a:lstStyle/>
          <a:p>
            <a:pPr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latin typeface="Comic Sans MS"/>
                <a:cs typeface="Comic Sans MS"/>
              </a:rPr>
              <a:t>The expected angular distribution of Bremsstrahlung photons</a:t>
            </a:r>
          </a:p>
          <a:p>
            <a:pPr lvl="1">
              <a:buClr>
                <a:srgbClr val="0000FF"/>
              </a:buClr>
              <a:buFont typeface="Wingdings" charset="2"/>
              <a:buChar char="q"/>
            </a:pPr>
            <a:r>
              <a:rPr lang="en-US" sz="1400" dirty="0">
                <a:latin typeface="Comic Sans MS"/>
                <a:cs typeface="Comic Sans MS"/>
              </a:rPr>
              <a:t>Bethe-</a:t>
            </a:r>
            <a:r>
              <a:rPr lang="en-US" sz="1400" dirty="0" err="1">
                <a:latin typeface="Comic Sans MS"/>
                <a:cs typeface="Comic Sans MS"/>
              </a:rPr>
              <a:t>Heitler</a:t>
            </a:r>
            <a:r>
              <a:rPr lang="en-US" sz="1400" dirty="0">
                <a:latin typeface="Comic Sans MS"/>
                <a:cs typeface="Comic Sans MS"/>
              </a:rPr>
              <a:t> calculation</a:t>
            </a:r>
          </a:p>
          <a:p>
            <a:pPr lvl="1">
              <a:buClr>
                <a:srgbClr val="0000FF"/>
              </a:buClr>
              <a:buFont typeface="Wingdings" charset="2"/>
              <a:buChar char="q"/>
            </a:pPr>
            <a:endParaRPr lang="en-US" sz="1400" dirty="0">
              <a:latin typeface="Comic Sans MS"/>
              <a:cs typeface="Comic Sans MS"/>
            </a:endParaRPr>
          </a:p>
          <a:p>
            <a:pPr lvl="1">
              <a:buClr>
                <a:srgbClr val="0000FF"/>
              </a:buClr>
              <a:buFont typeface="Wingdings" charset="2"/>
              <a:buChar char="q"/>
            </a:pPr>
            <a:r>
              <a:rPr lang="en-US" sz="1400" dirty="0">
                <a:latin typeface="Comic Sans MS"/>
                <a:cs typeface="Comic Sans MS"/>
              </a:rPr>
              <a:t>typical angle emission less than 0.03 </a:t>
            </a:r>
            <a:r>
              <a:rPr lang="en-US" sz="1400" dirty="0" err="1">
                <a:latin typeface="Comic Sans MS"/>
                <a:cs typeface="Comic Sans MS"/>
              </a:rPr>
              <a:t>mrad</a:t>
            </a:r>
            <a:r>
              <a:rPr lang="en-US" sz="1400" dirty="0">
                <a:latin typeface="Comic Sans MS"/>
                <a:cs typeface="Comic Sans MS"/>
              </a:rPr>
              <a:t> </a:t>
            </a:r>
          </a:p>
          <a:p>
            <a:pPr marL="457200" lvl="1" indent="0">
              <a:buClr>
                <a:srgbClr val="0000FF"/>
              </a:buClr>
              <a:buNone/>
            </a:pPr>
            <a:r>
              <a:rPr lang="en-US" sz="1400" dirty="0">
                <a:latin typeface="Comic Sans MS"/>
                <a:cs typeface="Comic Sans MS"/>
              </a:rPr>
              <a:t>    though there is a fairly long tail to the distribution</a:t>
            </a:r>
          </a:p>
          <a:p>
            <a:pPr marL="914400" lvl="2" indent="0">
              <a:buClr>
                <a:srgbClr val="0000FF"/>
              </a:buClr>
              <a:buNone/>
            </a:pPr>
            <a:r>
              <a:rPr lang="en-US" sz="1400" dirty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</a:t>
            </a:r>
            <a:r>
              <a:rPr lang="en-US" sz="1400" dirty="0">
                <a:latin typeface="Comic Sans MS"/>
                <a:cs typeface="Comic Sans MS"/>
                <a:sym typeface="Wingdings"/>
              </a:rPr>
              <a:t> what is the </a:t>
            </a:r>
            <a:r>
              <a:rPr lang="en-US" sz="1400" dirty="0">
                <a:latin typeface="Comic Sans MS"/>
                <a:cs typeface="Comic Sans MS"/>
              </a:rPr>
              <a:t>beam divergence contribution</a:t>
            </a:r>
          </a:p>
          <a:p>
            <a:pPr marL="457200" lvl="1" indent="0">
              <a:buClr>
                <a:srgbClr val="0000FF"/>
              </a:buClr>
              <a:buNone/>
            </a:pPr>
            <a:r>
              <a:rPr lang="en-US" sz="1400" dirty="0">
                <a:latin typeface="Comic Sans MS"/>
                <a:cs typeface="Comic Sans MS"/>
              </a:rPr>
              <a:t>             0.1 </a:t>
            </a:r>
            <a:r>
              <a:rPr lang="en-US" sz="1400" dirty="0" err="1">
                <a:latin typeface="Comic Sans MS"/>
                <a:cs typeface="Comic Sans MS"/>
              </a:rPr>
              <a:t>mrad</a:t>
            </a:r>
            <a:r>
              <a:rPr lang="en-US" sz="1400" dirty="0">
                <a:latin typeface="Comic Sans MS"/>
                <a:cs typeface="Comic Sans MS"/>
              </a:rPr>
              <a:t> for 20 </a:t>
            </a:r>
            <a:r>
              <a:rPr lang="en-US" sz="1400" dirty="0" err="1">
                <a:latin typeface="Comic Sans MS"/>
                <a:cs typeface="Comic Sans MS"/>
              </a:rPr>
              <a:t>GeV</a:t>
            </a:r>
            <a:r>
              <a:rPr lang="en-US" sz="1400" dirty="0">
                <a:latin typeface="Comic Sans MS"/>
                <a:cs typeface="Comic Sans MS"/>
              </a:rPr>
              <a:t> x 250 </a:t>
            </a:r>
            <a:r>
              <a:rPr lang="en-US" sz="1400" dirty="0" err="1">
                <a:latin typeface="Comic Sans MS"/>
                <a:cs typeface="Comic Sans MS"/>
              </a:rPr>
              <a:t>GeV</a:t>
            </a:r>
            <a:endParaRPr lang="en-US" sz="1400" dirty="0">
              <a:latin typeface="Comic Sans MS"/>
              <a:cs typeface="Comic Sans MS"/>
            </a:endParaRPr>
          </a:p>
          <a:p>
            <a:pPr lvl="1">
              <a:buClr>
                <a:srgbClr val="0000FF"/>
              </a:buClr>
              <a:buFont typeface="Wingdings" charset="2"/>
              <a:buChar char="q"/>
            </a:pPr>
            <a:endParaRPr lang="en-US" sz="1400" dirty="0">
              <a:latin typeface="Comic Sans MS"/>
              <a:cs typeface="Comic Sans MS"/>
            </a:endParaRPr>
          </a:p>
          <a:p>
            <a:pPr lvl="1">
              <a:buClr>
                <a:srgbClr val="0000FF"/>
              </a:buClr>
              <a:buFont typeface="Wingdings" charset="2"/>
              <a:buChar char="q"/>
            </a:pPr>
            <a:endParaRPr lang="en-US" sz="1400" dirty="0">
              <a:latin typeface="Comic Sans MS"/>
              <a:cs typeface="Comic Sans MS"/>
            </a:endParaRPr>
          </a:p>
          <a:p>
            <a:pPr lvl="1">
              <a:buClr>
                <a:srgbClr val="0000FF"/>
              </a:buClr>
              <a:buFont typeface="Wingdings" charset="2"/>
              <a:buChar char="q"/>
            </a:pPr>
            <a:endParaRPr lang="en-US" sz="1400" dirty="0">
              <a:latin typeface="Comic Sans MS"/>
              <a:cs typeface="Comic Sans MS"/>
            </a:endParaRPr>
          </a:p>
          <a:p>
            <a:pPr lvl="1">
              <a:buClr>
                <a:srgbClr val="0000FF"/>
              </a:buClr>
              <a:buFont typeface="Wingdings" charset="2"/>
              <a:buChar char="q"/>
            </a:pPr>
            <a:endParaRPr lang="en-US" sz="1400" dirty="0">
              <a:latin typeface="Comic Sans MS"/>
              <a:cs typeface="Comic Sans M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410" y="927704"/>
            <a:ext cx="2713790" cy="17125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rgbClr val="1D1EA8"/>
                </a:solidFill>
              </a:rPr>
              <a:t>Luminosity Measurement: The Detector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0E704-E45E-C841-91A6-7ED0CC84EF94}" type="slidenum">
              <a:rPr lang="en-US" smtClean="0"/>
              <a:t>44</a:t>
            </a:fld>
            <a:endParaRPr lang="en-US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4663282"/>
              </p:ext>
            </p:extLst>
          </p:nvPr>
        </p:nvGraphicFramePr>
        <p:xfrm>
          <a:off x="789404" y="2500003"/>
          <a:ext cx="1053702" cy="6721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3" name="Equation" r:id="rId7" imgW="736600" imgH="469900" progId="Equation.DSMT4">
                  <p:embed/>
                </p:oleObj>
              </mc:Choice>
              <mc:Fallback>
                <p:oleObj name="Equation" r:id="rId7" imgW="736600" imgH="469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89404" y="2500003"/>
                        <a:ext cx="1053702" cy="6721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015064" y="2472249"/>
            <a:ext cx="21676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1000" dirty="0" err="1">
                <a:latin typeface="Symbol" charset="2"/>
                <a:cs typeface="Symbol" charset="2"/>
              </a:rPr>
              <a:t>s</a:t>
            </a:r>
            <a:r>
              <a:rPr lang="en-US" sz="1000" baseline="-25000" dirty="0" err="1">
                <a:latin typeface="Symbol" charset="2"/>
                <a:cs typeface="Symbol" charset="2"/>
              </a:rPr>
              <a:t>q</a:t>
            </a:r>
            <a:r>
              <a:rPr lang="en-US" sz="1000" dirty="0"/>
              <a:t> = </a:t>
            </a:r>
            <a:r>
              <a:rPr lang="en-US" sz="1000" dirty="0">
                <a:latin typeface="Comic Sans MS"/>
                <a:cs typeface="Comic Sans MS"/>
              </a:rPr>
              <a:t>angular beam divergence</a:t>
            </a:r>
          </a:p>
          <a:p>
            <a:pPr marL="0" lvl="1"/>
            <a:r>
              <a:rPr lang="en-US" sz="1000" dirty="0">
                <a:latin typeface="Symbol" charset="2"/>
                <a:cs typeface="Symbol" charset="2"/>
              </a:rPr>
              <a:t>e </a:t>
            </a:r>
            <a:r>
              <a:rPr lang="en-US" sz="1000" dirty="0"/>
              <a:t>= </a:t>
            </a:r>
            <a:r>
              <a:rPr lang="en-US" sz="1000" dirty="0">
                <a:latin typeface="Comic Sans MS"/>
                <a:cs typeface="Comic Sans MS"/>
              </a:rPr>
              <a:t>(normalized) </a:t>
            </a:r>
            <a:r>
              <a:rPr lang="en-US" sz="1000" dirty="0" err="1">
                <a:latin typeface="Comic Sans MS"/>
                <a:cs typeface="Comic Sans MS"/>
              </a:rPr>
              <a:t>emittance</a:t>
            </a:r>
            <a:endParaRPr lang="en-US" sz="1000" dirty="0">
              <a:latin typeface="Comic Sans MS"/>
              <a:cs typeface="Comic Sans MS"/>
            </a:endParaRPr>
          </a:p>
          <a:p>
            <a:pPr marL="285750" lvl="1" indent="-285750">
              <a:buFont typeface="Symbol" charset="0"/>
              <a:buChar char="g"/>
            </a:pPr>
            <a:r>
              <a:rPr lang="en-US" sz="1000" dirty="0"/>
              <a:t>= </a:t>
            </a:r>
            <a:r>
              <a:rPr lang="en-US" sz="1000" dirty="0" err="1">
                <a:latin typeface="Comic Sans MS"/>
                <a:cs typeface="Comic Sans MS"/>
              </a:rPr>
              <a:t>lorentz</a:t>
            </a:r>
            <a:r>
              <a:rPr lang="en-US" sz="1000" dirty="0">
                <a:latin typeface="Comic Sans MS"/>
                <a:cs typeface="Comic Sans MS"/>
              </a:rPr>
              <a:t> factor</a:t>
            </a:r>
          </a:p>
          <a:p>
            <a:pPr marL="0" lvl="1"/>
            <a:r>
              <a:rPr lang="en-US" sz="1000" dirty="0">
                <a:latin typeface="Symbol" charset="2"/>
                <a:cs typeface="Symbol" charset="2"/>
              </a:rPr>
              <a:t>b</a:t>
            </a:r>
            <a:r>
              <a:rPr lang="en-US" sz="1000" dirty="0"/>
              <a:t>* = </a:t>
            </a:r>
            <a:r>
              <a:rPr lang="en-US" sz="1000" dirty="0">
                <a:latin typeface="Comic Sans MS"/>
                <a:cs typeface="Comic Sans MS"/>
              </a:rPr>
              <a:t>beam optics parameter at IP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25" y="3241146"/>
            <a:ext cx="3256464" cy="235383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49225" y="5638792"/>
            <a:ext cx="33614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  <a:latin typeface="Comic Sans MS"/>
                <a:cs typeface="Comic Sans MS"/>
              </a:rPr>
              <a:t>Large contribution:</a:t>
            </a:r>
          </a:p>
          <a:p>
            <a:r>
              <a:rPr lang="en-US" sz="1400" dirty="0">
                <a:latin typeface="Comic Sans MS"/>
                <a:cs typeface="Comic Sans MS"/>
              </a:rPr>
              <a:t>critical to be considered in the design</a:t>
            </a: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pre-DIS EIC Workshop</a:t>
            </a:r>
            <a:endParaRPr lang="en-US"/>
          </a:p>
        </p:txBody>
      </p:sp>
      <p:pic>
        <p:nvPicPr>
          <p:cNvPr id="19" name="Picture 18" descr="xysmear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369" y="3088731"/>
            <a:ext cx="3225346" cy="22198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52012" y="2727869"/>
            <a:ext cx="342368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Comic Sans MS"/>
                <a:cs typeface="Comic Sans MS"/>
              </a:rPr>
              <a:t>considering the added effect if the IP </a:t>
            </a:r>
          </a:p>
          <a:p>
            <a:pPr algn="ctr"/>
            <a:r>
              <a:rPr lang="en-US" sz="1400" dirty="0">
                <a:latin typeface="Comic Sans MS"/>
                <a:cs typeface="Comic Sans MS"/>
              </a:rPr>
              <a:t>moves a bit and is off center</a:t>
            </a:r>
          </a:p>
          <a:p>
            <a:pPr algn="ctr"/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63532" y="5257562"/>
            <a:ext cx="45804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omic Sans MS"/>
                <a:cs typeface="Comic Sans MS"/>
              </a:rPr>
              <a:t>both curves include crossing angle and angular </a:t>
            </a:r>
          </a:p>
          <a:p>
            <a:r>
              <a:rPr lang="en-US" sz="1200" dirty="0">
                <a:latin typeface="Comic Sans MS"/>
                <a:cs typeface="Comic Sans MS"/>
              </a:rPr>
              <a:t>beam divergence and a flat z vertex spread of +/- 2.5cm</a:t>
            </a:r>
          </a:p>
          <a:p>
            <a:r>
              <a:rPr lang="en-US" sz="1200" dirty="0">
                <a:latin typeface="Comic Sans MS"/>
                <a:cs typeface="Comic Sans MS"/>
                <a:sym typeface="Wingdings"/>
              </a:rPr>
              <a:t> </a:t>
            </a:r>
            <a:r>
              <a:rPr lang="en-US" sz="1200" dirty="0">
                <a:latin typeface="Comic Sans MS"/>
                <a:cs typeface="Comic Sans MS"/>
              </a:rPr>
              <a:t>black has all events at (0,0) (</a:t>
            </a:r>
            <a:r>
              <a:rPr lang="en-US" sz="1200" dirty="0" err="1">
                <a:latin typeface="Comic Sans MS"/>
                <a:cs typeface="Comic Sans MS"/>
              </a:rPr>
              <a:t>x,y</a:t>
            </a:r>
            <a:r>
              <a:rPr lang="en-US" sz="1200" dirty="0">
                <a:latin typeface="Comic Sans MS"/>
                <a:cs typeface="Comic Sans MS"/>
              </a:rPr>
              <a:t>) vertex</a:t>
            </a:r>
          </a:p>
          <a:p>
            <a:r>
              <a:rPr lang="en-US" sz="1200" dirty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 </a:t>
            </a:r>
            <a:r>
              <a:rPr lang="en-US" sz="1200" dirty="0">
                <a:solidFill>
                  <a:srgbClr val="FF0000"/>
                </a:solidFill>
                <a:latin typeface="Comic Sans MS"/>
                <a:cs typeface="Comic Sans MS"/>
              </a:rPr>
              <a:t>red</a:t>
            </a:r>
            <a:r>
              <a:rPr lang="en-US" sz="1200" dirty="0">
                <a:latin typeface="Comic Sans MS"/>
                <a:cs typeface="Comic Sans MS"/>
              </a:rPr>
              <a:t> has events with (</a:t>
            </a:r>
            <a:r>
              <a:rPr lang="en-US" sz="1200" dirty="0" err="1">
                <a:latin typeface="Comic Sans MS"/>
                <a:cs typeface="Comic Sans MS"/>
              </a:rPr>
              <a:t>x,y</a:t>
            </a:r>
            <a:r>
              <a:rPr lang="en-US" sz="1200" dirty="0">
                <a:latin typeface="Comic Sans MS"/>
                <a:cs typeface="Comic Sans MS"/>
              </a:rPr>
              <a:t>) vertex distributed </a:t>
            </a:r>
          </a:p>
          <a:p>
            <a:r>
              <a:rPr lang="en-US" sz="1200" dirty="0">
                <a:latin typeface="Comic Sans MS"/>
                <a:cs typeface="Comic Sans MS"/>
              </a:rPr>
              <a:t>   flat with +/- 0.5 cm</a:t>
            </a:r>
          </a:p>
          <a:p>
            <a:endParaRPr lang="en-US" sz="12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27727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14:prism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24F5F8-006D-C548-AEFD-8402A4B7D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FADCC7-EE3D-4941-8DEA-71490E545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pre-DIS EIC Workshop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Luminosity versus Center of Mass Energy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85" y="934500"/>
            <a:ext cx="6932138" cy="48102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870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14:prism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F27CDD-C2AD-D34E-9EB3-DA6B6FA62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7A8D98-BE0F-D54E-838C-68D823E4C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pre-DIS EIC Workshop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324" y="61444"/>
            <a:ext cx="7495142" cy="63017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34998" y="5381027"/>
            <a:ext cx="187286" cy="18728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227244" y="4195590"/>
            <a:ext cx="187286" cy="18728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544247" y="5621213"/>
            <a:ext cx="1466064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902030302020204" pitchFamily="66" charset="0"/>
              </a:rPr>
              <a:t>Detector</a:t>
            </a:r>
          </a:p>
          <a:p>
            <a:r>
              <a:rPr lang="en-US" sz="1600" dirty="0">
                <a:latin typeface="Comic Sans MS" panose="030F0902030302020204" pitchFamily="66" charset="0"/>
              </a:rPr>
              <a:t>IR magnets</a:t>
            </a:r>
          </a:p>
          <a:p>
            <a:r>
              <a:rPr lang="en-US" sz="1600" dirty="0">
                <a:latin typeface="Comic Sans MS" panose="030F0902030302020204" pitchFamily="66" charset="0"/>
              </a:rPr>
              <a:t>Cab cavities</a:t>
            </a:r>
          </a:p>
          <a:p>
            <a:r>
              <a:rPr lang="en-US" sz="1600" dirty="0">
                <a:latin typeface="Comic Sans MS" panose="030F0902030302020204" pitchFamily="66" charset="0"/>
              </a:rPr>
              <a:t>Spin rotators</a:t>
            </a:r>
          </a:p>
        </p:txBody>
      </p:sp>
      <p:sp>
        <p:nvSpPr>
          <p:cNvPr id="9" name="Rectangle 8"/>
          <p:cNvSpPr/>
          <p:nvPr/>
        </p:nvSpPr>
        <p:spPr>
          <a:xfrm>
            <a:off x="770455" y="4420455"/>
            <a:ext cx="1473480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Comic Sans MS" panose="030F0902030302020204" pitchFamily="66" charset="0"/>
              </a:rPr>
              <a:t>Detector</a:t>
            </a:r>
          </a:p>
          <a:p>
            <a:r>
              <a:rPr lang="en-US" sz="1600" dirty="0">
                <a:latin typeface="Comic Sans MS" panose="030F0902030302020204" pitchFamily="66" charset="0"/>
              </a:rPr>
              <a:t>IR magnets</a:t>
            </a:r>
          </a:p>
          <a:p>
            <a:r>
              <a:rPr lang="en-US" sz="1600" dirty="0">
                <a:latin typeface="Comic Sans MS" panose="030F0902030302020204" pitchFamily="66" charset="0"/>
              </a:rPr>
              <a:t>Crab Cav.</a:t>
            </a:r>
          </a:p>
          <a:p>
            <a:r>
              <a:rPr lang="en-US" sz="1600" dirty="0">
                <a:latin typeface="Comic Sans MS" panose="030F0902030302020204" pitchFamily="66" charset="0"/>
              </a:rPr>
              <a:t>Spin rotators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4597" y="923240"/>
            <a:ext cx="1322479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Comic Sans MS" panose="030F0902030302020204" pitchFamily="66" charset="0"/>
              </a:rPr>
              <a:t>eRF</a:t>
            </a:r>
            <a:r>
              <a:rPr lang="en-US" sz="1600" dirty="0">
                <a:latin typeface="Comic Sans MS" panose="030F0902030302020204" pitchFamily="66" charset="0"/>
              </a:rPr>
              <a:t>,</a:t>
            </a:r>
          </a:p>
          <a:p>
            <a:r>
              <a:rPr lang="en-US" sz="1600" dirty="0">
                <a:latin typeface="Comic Sans MS" panose="030F0902030302020204" pitchFamily="66" charset="0"/>
              </a:rPr>
              <a:t>Cold p RF</a:t>
            </a:r>
          </a:p>
          <a:p>
            <a:r>
              <a:rPr lang="en-US" sz="1600" dirty="0">
                <a:latin typeface="Comic Sans MS" panose="030F0902030302020204" pitchFamily="66" charset="0"/>
              </a:rPr>
              <a:t>Cooling</a:t>
            </a:r>
          </a:p>
          <a:p>
            <a:r>
              <a:rPr lang="en-US" sz="1600" dirty="0">
                <a:latin typeface="Comic Sans MS" panose="030F0902030302020204" pitchFamily="66" charset="0"/>
              </a:rPr>
              <a:t>Beam dump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96293" y="1787456"/>
            <a:ext cx="2001428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902030302020204" pitchFamily="66" charset="0"/>
              </a:rPr>
              <a:t>e-Injection</a:t>
            </a:r>
          </a:p>
          <a:p>
            <a:r>
              <a:rPr lang="en-US" sz="1600" dirty="0">
                <a:latin typeface="Comic Sans MS" panose="030F0902030302020204" pitchFamily="66" charset="0"/>
              </a:rPr>
              <a:t>p-instrumentation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98254" y="4282022"/>
            <a:ext cx="1443211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902030302020204" pitchFamily="66" charset="0"/>
              </a:rPr>
              <a:t>h-warm RF, </a:t>
            </a:r>
          </a:p>
          <a:p>
            <a:r>
              <a:rPr lang="en-US" sz="1600" dirty="0">
                <a:latin typeface="Comic Sans MS" panose="030F0902030302020204" pitchFamily="66" charset="0"/>
              </a:rPr>
              <a:t>h-injection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34757" y="321014"/>
            <a:ext cx="247448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902030302020204" pitchFamily="66" charset="0"/>
              </a:rPr>
              <a:t>6 snakes, polarimeter Feedback Diagnostics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12685" y="2771938"/>
            <a:ext cx="1600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432FF"/>
                </a:solidFill>
                <a:latin typeface="Comic Sans MS" panose="030F0902030302020204" pitchFamily="66" charset="0"/>
              </a:rPr>
              <a:t>eRHIC Layout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C23352E5-6643-F44D-88E6-955265EB3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Infra-Structure</a:t>
            </a:r>
          </a:p>
        </p:txBody>
      </p:sp>
    </p:spTree>
    <p:extLst>
      <p:ext uri="{BB962C8B-B14F-4D97-AF65-F5344CB8AC3E}">
        <p14:creationId xmlns:p14="http://schemas.microsoft.com/office/powerpoint/2010/main" val="221195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14:prism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B4CBF0-D366-9D47-944C-64A51E70F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176C1A-5D3F-6540-964C-09BD9AD88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pre-DIS EIC Workshop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Polarized Electron Source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5177" y="914401"/>
            <a:ext cx="4468388" cy="31290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4028" y="4275304"/>
            <a:ext cx="5366231" cy="20365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76" y="974194"/>
            <a:ext cx="387144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Comic Sans MS" panose="030F0902030302020204" pitchFamily="66" charset="0"/>
              </a:rPr>
              <a:t>Need to provide 10 </a:t>
            </a:r>
            <a:r>
              <a:rPr lang="en-US" dirty="0" err="1">
                <a:latin typeface="Comic Sans MS" panose="030F0902030302020204" pitchFamily="66" charset="0"/>
              </a:rPr>
              <a:t>nC</a:t>
            </a:r>
            <a:r>
              <a:rPr lang="en-US" dirty="0">
                <a:latin typeface="Comic Sans MS" panose="030F0902030302020204" pitchFamily="66" charset="0"/>
              </a:rPr>
              <a:t> of polarized electrons/second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Comic Sans MS" panose="030F0902030302020204" pitchFamily="66" charset="0"/>
              </a:rPr>
              <a:t>SLAC Gun with 16 </a:t>
            </a:r>
            <a:r>
              <a:rPr lang="en-US" dirty="0" err="1">
                <a:latin typeface="Comic Sans MS" panose="030F0902030302020204" pitchFamily="66" charset="0"/>
              </a:rPr>
              <a:t>nC</a:t>
            </a:r>
            <a:r>
              <a:rPr lang="en-US" dirty="0">
                <a:latin typeface="Comic Sans MS" panose="030F0902030302020204" pitchFamily="66" charset="0"/>
              </a:rPr>
              <a:t> 150 Hz operation is the existence proof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Comic Sans MS" panose="030F0902030302020204" pitchFamily="66" charset="0"/>
              </a:rPr>
              <a:t>eRHIC polarized gun is based on the JLAB inverted gun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Comic Sans MS" panose="030F0902030302020204" pitchFamily="66" charset="0"/>
              </a:rPr>
              <a:t>The gun, low energy beamline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Comic Sans MS" panose="030F0902030302020204" pitchFamily="66" charset="0"/>
              </a:rPr>
              <a:t>Design and design verified by PIC beam dynamics simulations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Comic Sans MS" panose="030F0902030302020204" pitchFamily="66" charset="0"/>
              </a:rPr>
              <a:t>400 MeV injector linac will be a SLAC type s-Band linac.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Comic Sans MS" panose="030F0902030302020204" pitchFamily="66" charset="0"/>
              </a:rPr>
              <a:t>Beam transport simulated and found to be ok for eRHIC beams.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Comic Sans MS" panose="030F0902030302020204" pitchFamily="66" charset="0"/>
              </a:rPr>
              <a:t>Wien filter, polarimeter design already in fairly large detail 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endParaRPr lang="en-US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4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14:prism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0F3CC7-A1EE-0C4F-8EF8-E44ED591F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D5A7BE-C96C-0C4D-A039-29416DFED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pre-DIS EIC Workshop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12FDDE-7188-9942-BDF4-E81E54A41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A34EA1D-2D8D-1845-BC99-BE4D4F202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>
                <a:effectLst/>
              </a:rPr>
              <a:t>High Electron Polarization and Injector Requirements</a:t>
            </a:r>
            <a:endParaRPr lang="en-US" sz="2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025415-BAB1-D446-80D2-3BF759C7E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44" y="779110"/>
            <a:ext cx="3657600" cy="2268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BCDFAD-9E62-FC4E-9653-CACE24652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47" y="3519098"/>
            <a:ext cx="4085863" cy="26056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39EB4D-A107-5543-862D-BB8C646CBE9B}"/>
              </a:ext>
            </a:extLst>
          </p:cNvPr>
          <p:cNvSpPr txBox="1"/>
          <p:nvPr/>
        </p:nvSpPr>
        <p:spPr>
          <a:xfrm>
            <a:off x="162047" y="3267013"/>
            <a:ext cx="42322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 err="1">
                <a:solidFill>
                  <a:srgbClr val="0432FF"/>
                </a:solidFill>
                <a:latin typeface="Comic Sans MS" panose="030F0902030302020204" pitchFamily="66" charset="0"/>
              </a:rPr>
              <a:t>Sokolov-Ternov</a:t>
            </a:r>
            <a:r>
              <a:rPr lang="en-US" sz="1400" dirty="0">
                <a:solidFill>
                  <a:srgbClr val="0432FF"/>
                </a:solidFill>
                <a:latin typeface="Comic Sans MS" panose="030F0902030302020204" pitchFamily="66" charset="0"/>
              </a:rPr>
              <a:t> self-polarization time vs. energy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F130C5-BC52-D548-B0B6-EBCE9422D9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55" t="31589" r="6391" b="6733"/>
          <a:stretch/>
        </p:blipFill>
        <p:spPr>
          <a:xfrm>
            <a:off x="4688004" y="4673499"/>
            <a:ext cx="3965053" cy="21760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3054AEC-F76D-E044-B6BD-411ECB016A83}"/>
              </a:ext>
            </a:extLst>
          </p:cNvPr>
          <p:cNvSpPr txBox="1"/>
          <p:nvPr/>
        </p:nvSpPr>
        <p:spPr>
          <a:xfrm>
            <a:off x="4201610" y="528961"/>
            <a:ext cx="48835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  <a:latin typeface="Comic Sans MS" panose="030F0902030302020204" pitchFamily="66" charset="0"/>
              </a:rPr>
              <a:t>The accelerator technology to achieve high polarization at high energies includes: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>
                <a:latin typeface="Comic Sans MS" panose="030F0902030302020204" pitchFamily="66" charset="0"/>
              </a:rPr>
              <a:t>fully polarized injector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>
                <a:latin typeface="Comic Sans MS" panose="030F0902030302020204" pitchFamily="66" charset="0"/>
              </a:rPr>
              <a:t>highly efficient orbit correction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>
                <a:latin typeface="Comic Sans MS" panose="030F0902030302020204" pitchFamily="66" charset="0"/>
              </a:rPr>
              <a:t>beam-based alignment of BPMs relative to quad centers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>
                <a:latin typeface="Comic Sans MS" panose="030F0902030302020204" pitchFamily="66" charset="0"/>
              </a:rPr>
              <a:t>harmonic spin matching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>
                <a:latin typeface="Comic Sans MS" panose="030F0902030302020204" pitchFamily="66" charset="0"/>
              </a:rPr>
              <a:t>well controlled </a:t>
            </a:r>
            <a:r>
              <a:rPr lang="en-US" sz="1600" dirty="0" err="1">
                <a:latin typeface="Comic Sans MS" panose="030F0902030302020204" pitchFamily="66" charset="0"/>
              </a:rPr>
              <a:t>betatron</a:t>
            </a:r>
            <a:r>
              <a:rPr lang="en-US" sz="1600" dirty="0">
                <a:latin typeface="Comic Sans MS" panose="030F0902030302020204" pitchFamily="66" charset="0"/>
              </a:rPr>
              <a:t> coupling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>
                <a:latin typeface="Comic Sans MS" panose="030F0902030302020204" pitchFamily="66" charset="0"/>
              </a:rPr>
              <a:t>spin matching of spin rotator insertion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8E6C39-FD47-7545-A629-33BC86034DF2}"/>
              </a:ext>
            </a:extLst>
          </p:cNvPr>
          <p:cNvSpPr txBox="1"/>
          <p:nvPr/>
        </p:nvSpPr>
        <p:spPr>
          <a:xfrm>
            <a:off x="4301444" y="2837285"/>
            <a:ext cx="483077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  <a:latin typeface="Comic Sans MS" panose="030F0902030302020204" pitchFamily="66" charset="0"/>
              </a:rPr>
              <a:t>Beam polarization requirement calls for full energy injector :</a:t>
            </a:r>
          </a:p>
          <a:p>
            <a:r>
              <a:rPr lang="en-US" sz="1400" dirty="0">
                <a:latin typeface="Comic Sans MS" panose="030F0902030302020204" pitchFamily="66" charset="0"/>
              </a:rPr>
              <a:t>Need to store bunches with 85% initial polarization with spin parallel ↑ ↑ and spin antiparallel ↑↓ to guide field in the arc.</a:t>
            </a:r>
          </a:p>
          <a:p>
            <a:pPr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400" dirty="0">
                <a:latin typeface="Comic Sans MS" panose="030F0902030302020204" pitchFamily="66" charset="0"/>
                <a:sym typeface="Wingdings" panose="05000000000000000000" pitchFamily="2" charset="2"/>
              </a:rPr>
              <a:t> Need to replace bunches with parallel spin </a:t>
            </a:r>
            <a:r>
              <a:rPr lang="en-US" sz="1400" dirty="0">
                <a:latin typeface="Comic Sans MS" panose="030F0902030302020204" pitchFamily="66" charset="0"/>
              </a:rPr>
              <a:t>↑ ↑</a:t>
            </a:r>
            <a:r>
              <a:rPr lang="en-US" sz="1400" dirty="0">
                <a:latin typeface="Comic Sans MS" panose="030F0902030302020204" pitchFamily="66" charset="0"/>
                <a:sym typeface="Wingdings" panose="05000000000000000000" pitchFamily="2" charset="2"/>
              </a:rPr>
              <a:t> with a rate of up to 1/(5 minutes) because of </a:t>
            </a:r>
            <a:r>
              <a:rPr lang="en-US" sz="1400" dirty="0" err="1">
                <a:latin typeface="Comic Sans MS" panose="030F0902030302020204" pitchFamily="66" charset="0"/>
                <a:sym typeface="Wingdings" panose="05000000000000000000" pitchFamily="2" charset="2"/>
              </a:rPr>
              <a:t>Sokolov-Ternov</a:t>
            </a:r>
            <a:r>
              <a:rPr lang="en-US" sz="1400" dirty="0">
                <a:latin typeface="Comic Sans MS" panose="030F0902030302020204" pitchFamily="66" charset="0"/>
                <a:sym typeface="Wingdings" panose="05000000000000000000" pitchFamily="2" charset="2"/>
              </a:rPr>
              <a:t> Depolarization (defines the injection chain)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EB912A4-FBCA-3B4E-AEEC-856DD565A982}"/>
              </a:ext>
            </a:extLst>
          </p:cNvPr>
          <p:cNvCxnSpPr/>
          <p:nvPr/>
        </p:nvCxnSpPr>
        <p:spPr>
          <a:xfrm>
            <a:off x="977463" y="2648607"/>
            <a:ext cx="546538" cy="0"/>
          </a:xfrm>
          <a:prstGeom prst="straightConnector1">
            <a:avLst/>
          </a:prstGeom>
          <a:ln w="19050">
            <a:solidFill>
              <a:srgbClr val="0432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B27F41E-3883-B148-BA8B-D2CD877E3765}"/>
              </a:ext>
            </a:extLst>
          </p:cNvPr>
          <p:cNvSpPr txBox="1"/>
          <p:nvPr/>
        </p:nvSpPr>
        <p:spPr>
          <a:xfrm>
            <a:off x="917948" y="2364046"/>
            <a:ext cx="665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 err="1">
                <a:solidFill>
                  <a:srgbClr val="0432FF"/>
                </a:solidFill>
                <a:latin typeface="Comic Sans MS" panose="030F0902030302020204" pitchFamily="66" charset="0"/>
              </a:rPr>
              <a:t>eRHIC</a:t>
            </a:r>
            <a:endParaRPr lang="en-US" sz="1200" b="1" dirty="0">
              <a:solidFill>
                <a:srgbClr val="0432FF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23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14:prism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Rapid Cycling Synchrotron Polarization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745" y="3922145"/>
            <a:ext cx="3513086" cy="2512955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B82464-0427-FE4F-AFD5-54E82B2E8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D091EF3-3493-F143-8071-861497A13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pre-DIS EIC Workshop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9D5896-CDCB-AD49-8432-3D4A0494EE64}"/>
              </a:ext>
            </a:extLst>
          </p:cNvPr>
          <p:cNvSpPr txBox="1"/>
          <p:nvPr/>
        </p:nvSpPr>
        <p:spPr>
          <a:xfrm>
            <a:off x="0" y="756467"/>
            <a:ext cx="89240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Comic Sans MS" panose="030F0902030302020204" pitchFamily="66" charset="0"/>
              </a:rPr>
              <a:t>Highly symmetric arcs (16 cells/sextant) connected by spin transparent straight sections (unity beam transport matrix) or detector bypasses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Comic Sans MS" panose="030F0902030302020204" pitchFamily="66" charset="0"/>
              </a:rPr>
              <a:t>100 </a:t>
            </a:r>
            <a:r>
              <a:rPr lang="en-US" dirty="0" err="1">
                <a:latin typeface="Comic Sans MS" panose="030F0902030302020204" pitchFamily="66" charset="0"/>
              </a:rPr>
              <a:t>ms</a:t>
            </a:r>
            <a:r>
              <a:rPr lang="en-US" dirty="0">
                <a:latin typeface="Comic Sans MS" panose="030F0902030302020204" pitchFamily="66" charset="0"/>
              </a:rPr>
              <a:t> ramp from 400 MeV to 18 GeV; 1Hz ramp </a:t>
            </a:r>
            <a:r>
              <a:rPr lang="en-US" dirty="0" err="1">
                <a:latin typeface="Comic Sans MS" panose="030F0902030302020204" pitchFamily="66" charset="0"/>
              </a:rPr>
              <a:t>repetion</a:t>
            </a:r>
            <a:r>
              <a:rPr lang="en-US" dirty="0">
                <a:latin typeface="Comic Sans MS" panose="030F0902030302020204" pitchFamily="66" charset="0"/>
              </a:rPr>
              <a:t> rate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Comic Sans MS" panose="030F0902030302020204" pitchFamily="66" charset="0"/>
              </a:rPr>
              <a:t>So far no problems for spin are seen for simula5ons using significant misalignment and magnet errors</a:t>
            </a:r>
          </a:p>
          <a:p>
            <a:pPr algn="l"/>
            <a:endParaRPr lang="en-US" dirty="0">
              <a:latin typeface="Comic Sans MS" panose="030F09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69480A-0741-FC4A-A2D4-349EFD885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8054" y="3899989"/>
            <a:ext cx="4014156" cy="28943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D37AF86-FABC-4146-9CE9-31ECCBC02FC6}"/>
              </a:ext>
            </a:extLst>
          </p:cNvPr>
          <p:cNvSpPr txBox="1"/>
          <p:nvPr/>
        </p:nvSpPr>
        <p:spPr>
          <a:xfrm>
            <a:off x="5879936" y="3746100"/>
            <a:ext cx="2662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  <a:latin typeface="Comic Sans MS" panose="030F0902030302020204" pitchFamily="66" charset="0"/>
              </a:rPr>
              <a:t>Spin Transparency Simulation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645860-2FE2-6640-A258-F773B957082B}"/>
              </a:ext>
            </a:extLst>
          </p:cNvPr>
          <p:cNvSpPr txBox="1"/>
          <p:nvPr/>
        </p:nvSpPr>
        <p:spPr>
          <a:xfrm>
            <a:off x="1441174" y="2466727"/>
            <a:ext cx="65646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omic Sans MS" panose="030F0902030302020204" pitchFamily="66" charset="0"/>
              </a:rPr>
              <a:t>v</a:t>
            </a:r>
            <a:r>
              <a:rPr lang="en-US" baseline="-25000" dirty="0" err="1">
                <a:latin typeface="Comic Sans MS" panose="030F0902030302020204" pitchFamily="66" charset="0"/>
              </a:rPr>
              <a:t>sp</a:t>
            </a:r>
            <a:r>
              <a:rPr lang="en-US" dirty="0">
                <a:latin typeface="Comic Sans MS" panose="030F0902030302020204" pitchFamily="66" charset="0"/>
              </a:rPr>
              <a:t> (18 GeV) ~ 40.9;       [</a:t>
            </a:r>
            <a:r>
              <a:rPr lang="en-US" dirty="0" err="1">
                <a:latin typeface="Comic Sans MS" panose="030F0902030302020204" pitchFamily="66" charset="0"/>
              </a:rPr>
              <a:t>Q</a:t>
            </a:r>
            <a:r>
              <a:rPr lang="en-US" baseline="-25000" dirty="0" err="1">
                <a:latin typeface="Comic Sans MS" panose="030F0902030302020204" pitchFamily="66" charset="0"/>
              </a:rPr>
              <a:t>y</a:t>
            </a:r>
            <a:r>
              <a:rPr lang="en-US" dirty="0">
                <a:latin typeface="Comic Sans MS" panose="030F0902030302020204" pitchFamily="66" charset="0"/>
              </a:rPr>
              <a:t>] = 50, </a:t>
            </a:r>
            <a:r>
              <a:rPr lang="en-US" dirty="0" err="1">
                <a:latin typeface="Comic Sans MS" panose="030F0902030302020204" pitchFamily="66" charset="0"/>
              </a:rPr>
              <a:t>betatron</a:t>
            </a:r>
            <a:r>
              <a:rPr lang="en-US" dirty="0">
                <a:latin typeface="Comic Sans MS" panose="030F0902030302020204" pitchFamily="66" charset="0"/>
              </a:rPr>
              <a:t> tune (arcs only)</a:t>
            </a:r>
          </a:p>
          <a:p>
            <a:r>
              <a:rPr lang="en-US" dirty="0">
                <a:latin typeface="Comic Sans MS" panose="030F0902030302020204" pitchFamily="66" charset="0"/>
              </a:rPr>
              <a:t>96-Q</a:t>
            </a:r>
            <a:r>
              <a:rPr lang="en-US" baseline="-25000" dirty="0">
                <a:latin typeface="Comic Sans MS" panose="030F0902030302020204" pitchFamily="66" charset="0"/>
              </a:rPr>
              <a:t>y</a:t>
            </a:r>
            <a:r>
              <a:rPr lang="en-US" dirty="0">
                <a:latin typeface="Comic Sans MS" panose="030F0902030302020204" pitchFamily="66" charset="0"/>
              </a:rPr>
              <a:t> &gt; </a:t>
            </a:r>
            <a:r>
              <a:rPr lang="el-GR" dirty="0"/>
              <a:t>ν</a:t>
            </a:r>
            <a:r>
              <a:rPr lang="en-US" baseline="-25000" dirty="0" err="1">
                <a:latin typeface="Comic Sans MS" panose="030F0902030302020204" pitchFamily="66" charset="0"/>
              </a:rPr>
              <a:t>sp</a:t>
            </a:r>
            <a:r>
              <a:rPr lang="en-US" dirty="0">
                <a:latin typeface="Comic Sans MS" panose="030F0902030302020204" pitchFamily="66" charset="0"/>
              </a:rPr>
              <a:t> and </a:t>
            </a:r>
            <a:r>
              <a:rPr lang="en-US" dirty="0" err="1">
                <a:latin typeface="Comic Sans MS" panose="030F0902030302020204" pitchFamily="66" charset="0"/>
              </a:rPr>
              <a:t>Q</a:t>
            </a:r>
            <a:r>
              <a:rPr lang="en-US" baseline="-25000" dirty="0" err="1">
                <a:latin typeface="Comic Sans MS" panose="030F0902030302020204" pitchFamily="66" charset="0"/>
              </a:rPr>
              <a:t>y</a:t>
            </a:r>
            <a:r>
              <a:rPr lang="en-US" dirty="0">
                <a:latin typeface="Comic Sans MS" panose="030F0902030302020204" pitchFamily="66" charset="0"/>
              </a:rPr>
              <a:t> &gt; </a:t>
            </a:r>
            <a:r>
              <a:rPr lang="en-US" dirty="0" err="1">
                <a:latin typeface="Comic Sans MS" panose="030F0902030302020204" pitchFamily="66" charset="0"/>
              </a:rPr>
              <a:t>v</a:t>
            </a:r>
            <a:r>
              <a:rPr lang="en-US" baseline="-25000" dirty="0" err="1">
                <a:latin typeface="Comic Sans MS" panose="030F0902030302020204" pitchFamily="66" charset="0"/>
              </a:rPr>
              <a:t>sp</a:t>
            </a:r>
            <a:r>
              <a:rPr lang="en-US" dirty="0">
                <a:latin typeface="Comic Sans MS" panose="030F0902030302020204" pitchFamily="66" charset="0"/>
              </a:rPr>
              <a:t> :</a:t>
            </a:r>
          </a:p>
          <a:p>
            <a:r>
              <a:rPr lang="en-US" dirty="0">
                <a:latin typeface="Comic Sans MS" panose="030F0902030302020204" pitchFamily="66" charset="0"/>
              </a:rPr>
              <a:t>Strong spin resonances are eliminated.</a:t>
            </a:r>
          </a:p>
          <a:p>
            <a:r>
              <a:rPr lang="en-US" dirty="0">
                <a:latin typeface="Comic Sans MS" panose="030F0902030302020204" pitchFamily="66" charset="0"/>
              </a:rPr>
              <a:t>Fast crossing of weak spin resonances.</a:t>
            </a:r>
          </a:p>
        </p:txBody>
      </p:sp>
    </p:spTree>
    <p:extLst>
      <p:ext uri="{BB962C8B-B14F-4D97-AF65-F5344CB8AC3E}">
        <p14:creationId xmlns:p14="http://schemas.microsoft.com/office/powerpoint/2010/main" val="38469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14:prism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dirty="0" smtClean="0">
            <a:latin typeface="Comic Sans MS" panose="030F0902030302020204" pitchFamily="66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IC_PPT_Template_EditableTextLogos" id="{00FAD509-D349-8A47-998B-D6A9B09DAFE7}" vid="{C82AAD2E-8960-DB40-8700-990D4EEA0AB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4801</TotalTime>
  <Words>4554</Words>
  <Application>Microsoft Office PowerPoint</Application>
  <PresentationFormat>On-screen Show (4:3)</PresentationFormat>
  <Paragraphs>892</Paragraphs>
  <Slides>44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6" baseType="lpstr">
      <vt:lpstr>MS Mincho</vt:lpstr>
      <vt:lpstr>ＭＳ Ｐゴシック</vt:lpstr>
      <vt:lpstr>Arial</vt:lpstr>
      <vt:lpstr>Calibri</vt:lpstr>
      <vt:lpstr>Comic Sans MS</vt:lpstr>
      <vt:lpstr>Corbel Bold</vt:lpstr>
      <vt:lpstr>Helvetica</vt:lpstr>
      <vt:lpstr>Symbol</vt:lpstr>
      <vt:lpstr>Times New Roman</vt:lpstr>
      <vt:lpstr>Wingdings</vt:lpstr>
      <vt:lpstr>Office Theme</vt:lpstr>
      <vt:lpstr>Equation</vt:lpstr>
      <vt:lpstr>eRHIC   BNL’s Electron Ion collider</vt:lpstr>
      <vt:lpstr>Requirements from Physics</vt:lpstr>
      <vt:lpstr>eRHIC Design Concept</vt:lpstr>
      <vt:lpstr>Maximum Luminosity Parameters</vt:lpstr>
      <vt:lpstr>Luminosity versus Center of Mass Energy</vt:lpstr>
      <vt:lpstr>Infra-Structure</vt:lpstr>
      <vt:lpstr>Polarized Electron Source</vt:lpstr>
      <vt:lpstr>High Electron Polarization and Injector Requirements</vt:lpstr>
      <vt:lpstr>Rapid Cycling Synchrotron Polarization</vt:lpstr>
      <vt:lpstr>Strong Hadron Cooling</vt:lpstr>
      <vt:lpstr>Hadron Cooling </vt:lpstr>
      <vt:lpstr>Mitigation of Strong Hadron Cooling Risk </vt:lpstr>
      <vt:lpstr>IR Requirements from Physics</vt:lpstr>
      <vt:lpstr>Beam Component free Region</vt:lpstr>
      <vt:lpstr>Very forward scattered particles</vt:lpstr>
      <vt:lpstr>Requirements for Lepton Beam</vt:lpstr>
      <vt:lpstr>IR Requirements from Machine Point of View</vt:lpstr>
      <vt:lpstr>Overall IR Design </vt:lpstr>
      <vt:lpstr>IR Design</vt:lpstr>
      <vt:lpstr>Design of IR Magnets</vt:lpstr>
      <vt:lpstr>Operation in high Acceptance and Divergence Modes</vt:lpstr>
      <vt:lpstr>IR Simulations in GEANT</vt:lpstr>
      <vt:lpstr>Requirements: Beam Background at IR</vt:lpstr>
      <vt:lpstr>IR Vacuum Design</vt:lpstr>
      <vt:lpstr>Available Experimental Infrastructure</vt:lpstr>
      <vt:lpstr>Operation with 2 Experiments</vt:lpstr>
      <vt:lpstr>Summary</vt:lpstr>
      <vt:lpstr>PowerPoint Presentation</vt:lpstr>
      <vt:lpstr>Electron Injector Synchrotron </vt:lpstr>
      <vt:lpstr>Electron Storage Ring Polarization</vt:lpstr>
      <vt:lpstr>Strong Hadron Cooling</vt:lpstr>
      <vt:lpstr>Lessons from HERA II upgrade</vt:lpstr>
      <vt:lpstr>Lessons from HERA II upgrade</vt:lpstr>
      <vt:lpstr>Beam-gas interactions</vt:lpstr>
      <vt:lpstr>Some relevant cross sections and rates</vt:lpstr>
      <vt:lpstr>Deep Inelastic Scattering</vt:lpstr>
      <vt:lpstr>Requirements: Polarization and Luminosity Measurements </vt:lpstr>
      <vt:lpstr>IR Requirements from Physics</vt:lpstr>
      <vt:lpstr>Scattered Proton Kinematics</vt:lpstr>
      <vt:lpstr>Impact of reduced scattered proton acceptance</vt:lpstr>
      <vt:lpstr>Spectator Proton Detection</vt:lpstr>
      <vt:lpstr>Forward scattered neutrons</vt:lpstr>
      <vt:lpstr>Forward scattered neutrons</vt:lpstr>
      <vt:lpstr>Luminosity Measurement: The Detector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Tiffany Bowman</dc:creator>
  <cp:lastModifiedBy>Windows User</cp:lastModifiedBy>
  <cp:revision>387</cp:revision>
  <dcterms:created xsi:type="dcterms:W3CDTF">2017-08-30T13:34:31Z</dcterms:created>
  <dcterms:modified xsi:type="dcterms:W3CDTF">2018-04-15T01:13:22Z</dcterms:modified>
</cp:coreProperties>
</file>