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87" r:id="rId3"/>
    <p:sldId id="258" r:id="rId4"/>
    <p:sldId id="389" r:id="rId5"/>
    <p:sldId id="388" r:id="rId6"/>
    <p:sldId id="390" r:id="rId7"/>
    <p:sldId id="391" r:id="rId8"/>
    <p:sldId id="257" r:id="rId9"/>
    <p:sldId id="392" r:id="rId10"/>
    <p:sldId id="264" r:id="rId11"/>
    <p:sldId id="265" r:id="rId12"/>
    <p:sldId id="259" r:id="rId13"/>
    <p:sldId id="260" r:id="rId14"/>
    <p:sldId id="261" r:id="rId1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985" autoAdjust="0"/>
    <p:restoredTop sz="94660"/>
  </p:normalViewPr>
  <p:slideViewPr>
    <p:cSldViewPr snapToGrid="0">
      <p:cViewPr varScale="1">
        <p:scale>
          <a:sx n="59" d="100"/>
          <a:sy n="59" d="100"/>
        </p:scale>
        <p:origin x="2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87E2081-E145-4C55-B8CB-D2F16A5946A1}" type="datetimeFigureOut">
              <a:rPr kumimoji="1" lang="ja-JP" altLang="en-US" smtClean="0"/>
              <a:t>2018/11/15</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C15471E-C5CB-4781-A0D5-503AED5769A5}" type="slidenum">
              <a:rPr kumimoji="1" lang="ja-JP" altLang="en-US" smtClean="0"/>
              <a:t>‹#›</a:t>
            </a:fld>
            <a:endParaRPr kumimoji="1" lang="ja-JP" altLang="en-US"/>
          </a:p>
        </p:txBody>
      </p:sp>
    </p:spTree>
    <p:extLst>
      <p:ext uri="{BB962C8B-B14F-4D97-AF65-F5344CB8AC3E}">
        <p14:creationId xmlns:p14="http://schemas.microsoft.com/office/powerpoint/2010/main" val="39331939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B18245-9558-41E3-ABAB-7FB5143FF1AC}" type="datetime1">
              <a:rPr kumimoji="1" lang="ja-JP" altLang="en-US" smtClean="0"/>
              <a:t>2018/11/15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400696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4DED8D-477D-46FE-9142-CD1C252A1A13}" type="datetime1">
              <a:rPr kumimoji="1" lang="ja-JP" altLang="en-US" smtClean="0"/>
              <a:t>2018/11/15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393843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3E7437-3939-4AF4-A303-625675E37E3B}" type="datetime1">
              <a:rPr kumimoji="1" lang="ja-JP" altLang="en-US" smtClean="0"/>
              <a:t>2018/11/15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233927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E08EFF-D243-4752-8A75-2D4EEBDD5901}" type="datetime1">
              <a:rPr kumimoji="1" lang="ja-JP" altLang="en-US" smtClean="0"/>
              <a:t>2018/11/15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28930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035807-E7DE-4475-9084-32B32B522933}" type="datetime1">
              <a:rPr kumimoji="1" lang="ja-JP" altLang="en-US" smtClean="0"/>
              <a:t>2018/11/15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12272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7AC159-9A81-4CC9-8BC7-A8496032DF88}" type="datetime1">
              <a:rPr kumimoji="1" lang="ja-JP" altLang="en-US" smtClean="0"/>
              <a:t>2018/11/15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389325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D3D3ED0-5FC8-4834-849F-495CE566D292}" type="datetime1">
              <a:rPr kumimoji="1" lang="ja-JP" altLang="en-US" smtClean="0"/>
              <a:t>2018/11/15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296181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7A73CC-2E43-4C22-A720-7E9476A7865E}" type="datetime1">
              <a:rPr kumimoji="1" lang="ja-JP" altLang="en-US" smtClean="0"/>
              <a:t>2018/11/15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33939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558AA-40A5-43B9-B330-02E499312D25}" type="datetime1">
              <a:rPr kumimoji="1" lang="ja-JP" altLang="en-US" smtClean="0"/>
              <a:t>2018/11/15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413218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A2D951-CA2A-4653-9DD3-DA843DC820F9}" type="datetime1">
              <a:rPr kumimoji="1" lang="ja-JP" altLang="en-US" smtClean="0"/>
              <a:t>2018/11/15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303632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9DF2DB-9BDA-4613-ACDA-0E724288E190}" type="datetime1">
              <a:rPr kumimoji="1" lang="ja-JP" altLang="en-US" smtClean="0"/>
              <a:t>2018/11/15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265489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27DAC-3E56-4523-9A4D-9B48523E5281}" type="datetime1">
              <a:rPr kumimoji="1" lang="ja-JP" altLang="en-US" smtClean="0"/>
              <a:t>2018/11/15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2070F-FE2C-491B-A93C-38B3EE8D2246}" type="slidenum">
              <a:rPr kumimoji="1" lang="ja-JP" altLang="en-US" smtClean="0"/>
              <a:t>‹#›</a:t>
            </a:fld>
            <a:endParaRPr kumimoji="1" lang="ja-JP" altLang="en-US"/>
          </a:p>
        </p:txBody>
      </p:sp>
    </p:spTree>
    <p:extLst>
      <p:ext uri="{BB962C8B-B14F-4D97-AF65-F5344CB8AC3E}">
        <p14:creationId xmlns:p14="http://schemas.microsoft.com/office/powerpoint/2010/main" val="2611792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74002-9C51-4F6C-BAD0-1AEFBCF1A597}"/>
              </a:ext>
            </a:extLst>
          </p:cNvPr>
          <p:cNvSpPr>
            <a:spLocks noGrp="1"/>
          </p:cNvSpPr>
          <p:nvPr>
            <p:ph type="ctrTitle"/>
          </p:nvPr>
        </p:nvSpPr>
        <p:spPr/>
        <p:txBody>
          <a:bodyPr/>
          <a:lstStyle/>
          <a:p>
            <a:r>
              <a:rPr lang="ja-JP" altLang="en-US" dirty="0"/>
              <a:t>試験片の厚さの計測</a:t>
            </a:r>
            <a:endParaRPr kumimoji="1" lang="ja-JP" altLang="en-US" dirty="0"/>
          </a:p>
        </p:txBody>
      </p:sp>
      <p:sp>
        <p:nvSpPr>
          <p:cNvPr id="3" name="字幕 2">
            <a:extLst>
              <a:ext uri="{FF2B5EF4-FFF2-40B4-BE49-F238E27FC236}">
                <a16:creationId xmlns:a16="http://schemas.microsoft.com/office/drawing/2014/main" id="{4F4BF3DB-5DC1-4F8E-8CF9-23A3B5AF7097}"/>
              </a:ext>
            </a:extLst>
          </p:cNvPr>
          <p:cNvSpPr>
            <a:spLocks noGrp="1"/>
          </p:cNvSpPr>
          <p:nvPr>
            <p:ph type="subTitle" idx="1"/>
          </p:nvPr>
        </p:nvSpPr>
        <p:spPr/>
        <p:txBody>
          <a:bodyPr/>
          <a:lstStyle/>
          <a:p>
            <a:pPr algn="r"/>
            <a:r>
              <a:rPr lang="ja-JP" altLang="en-US" dirty="0"/>
              <a:t>理研</a:t>
            </a:r>
            <a:r>
              <a:rPr lang="en-US" altLang="ja-JP" dirty="0"/>
              <a:t>/</a:t>
            </a:r>
            <a:r>
              <a:rPr lang="ja-JP" altLang="en-US" dirty="0"/>
              <a:t>鶴田雅人</a:t>
            </a:r>
            <a:endParaRPr kumimoji="1" lang="ja-JP" altLang="en-US" dirty="0"/>
          </a:p>
        </p:txBody>
      </p:sp>
      <p:sp>
        <p:nvSpPr>
          <p:cNvPr id="4" name="スライド番号プレースホルダー 3">
            <a:extLst>
              <a:ext uri="{FF2B5EF4-FFF2-40B4-BE49-F238E27FC236}">
                <a16:creationId xmlns:a16="http://schemas.microsoft.com/office/drawing/2014/main" id="{C55DA41D-BC40-4A3E-9499-7D505B55B5C5}"/>
              </a:ext>
            </a:extLst>
          </p:cNvPr>
          <p:cNvSpPr>
            <a:spLocks noGrp="1"/>
          </p:cNvSpPr>
          <p:nvPr>
            <p:ph type="sldNum" sz="quarter" idx="12"/>
          </p:nvPr>
        </p:nvSpPr>
        <p:spPr/>
        <p:txBody>
          <a:bodyPr/>
          <a:lstStyle/>
          <a:p>
            <a:fld id="{8702070F-FE2C-491B-A93C-38B3EE8D2246}" type="slidenum">
              <a:rPr kumimoji="1" lang="ja-JP" altLang="en-US" smtClean="0"/>
              <a:t>1</a:t>
            </a:fld>
            <a:endParaRPr kumimoji="1" lang="ja-JP" altLang="en-US" dirty="0"/>
          </a:p>
        </p:txBody>
      </p:sp>
    </p:spTree>
    <p:extLst>
      <p:ext uri="{BB962C8B-B14F-4D97-AF65-F5344CB8AC3E}">
        <p14:creationId xmlns:p14="http://schemas.microsoft.com/office/powerpoint/2010/main" val="200236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E84D-6210-4026-AB75-C9F12F90C091}"/>
              </a:ext>
            </a:extLst>
          </p:cNvPr>
          <p:cNvSpPr>
            <a:spLocks noGrp="1"/>
          </p:cNvSpPr>
          <p:nvPr>
            <p:ph type="title"/>
          </p:nvPr>
        </p:nvSpPr>
        <p:spPr>
          <a:xfrm>
            <a:off x="628650" y="260290"/>
            <a:ext cx="7886700" cy="1325563"/>
          </a:xfrm>
        </p:spPr>
        <p:txBody>
          <a:bodyPr/>
          <a:lstStyle/>
          <a:p>
            <a:pPr algn="ctr"/>
            <a:r>
              <a:rPr kumimoji="1" lang="ja-JP" altLang="en-US" dirty="0"/>
              <a:t>これまでの剥離試験の条件②</a:t>
            </a:r>
          </a:p>
        </p:txBody>
      </p:sp>
      <p:sp>
        <p:nvSpPr>
          <p:cNvPr id="3" name="コンテンツ プレースホルダー 2">
            <a:extLst>
              <a:ext uri="{FF2B5EF4-FFF2-40B4-BE49-F238E27FC236}">
                <a16:creationId xmlns:a16="http://schemas.microsoft.com/office/drawing/2014/main" id="{648CA5A3-621E-494C-A559-92AFD8212BFD}"/>
              </a:ext>
            </a:extLst>
          </p:cNvPr>
          <p:cNvSpPr>
            <a:spLocks noGrp="1"/>
          </p:cNvSpPr>
          <p:nvPr>
            <p:ph idx="1"/>
          </p:nvPr>
        </p:nvSpPr>
        <p:spPr>
          <a:xfrm>
            <a:off x="628649" y="1470992"/>
            <a:ext cx="7886699" cy="3118824"/>
          </a:xfrm>
        </p:spPr>
        <p:txBody>
          <a:bodyPr>
            <a:normAutofit lnSpcReduction="10000"/>
          </a:bodyPr>
          <a:lstStyle/>
          <a:p>
            <a:r>
              <a:rPr lang="ja-JP" altLang="en-US" dirty="0"/>
              <a:t>これまでの試験の積層構造をまとめた。</a:t>
            </a:r>
            <a:endParaRPr lang="en-US" altLang="ja-JP" dirty="0"/>
          </a:p>
          <a:p>
            <a:r>
              <a:rPr lang="ja-JP" altLang="en-US" dirty="0"/>
              <a:t>前々回の試験片の積層構造は下図のようになっている。</a:t>
            </a:r>
            <a:endParaRPr lang="en-US" altLang="ja-JP" dirty="0"/>
          </a:p>
          <a:p>
            <a:r>
              <a:rPr kumimoji="1" lang="ja-JP" altLang="en-US" dirty="0"/>
              <a:t>赤線が電解銅の表面の粗い面である。</a:t>
            </a:r>
            <a:endParaRPr kumimoji="1" lang="en-US" altLang="ja-JP" dirty="0"/>
          </a:p>
          <a:p>
            <a:pPr lvl="1"/>
            <a:r>
              <a:rPr lang="ja-JP" altLang="en-US" dirty="0"/>
              <a:t>以降電解面と呼ぶ</a:t>
            </a:r>
            <a:endParaRPr lang="en-US" altLang="ja-JP" dirty="0"/>
          </a:p>
          <a:p>
            <a:r>
              <a:rPr kumimoji="1" lang="ja-JP" altLang="en-US" dirty="0"/>
              <a:t>過去三回の積層構造をこのページと次ページの図に示す。</a:t>
            </a:r>
            <a:endParaRPr kumimoji="1" lang="en-US" altLang="ja-JP" dirty="0"/>
          </a:p>
        </p:txBody>
      </p:sp>
      <p:sp>
        <p:nvSpPr>
          <p:cNvPr id="11" name="テキスト ボックス 10">
            <a:extLst>
              <a:ext uri="{FF2B5EF4-FFF2-40B4-BE49-F238E27FC236}">
                <a16:creationId xmlns:a16="http://schemas.microsoft.com/office/drawing/2014/main" id="{5B400BE7-1FBC-4AC3-9BBD-5FFBA0E4FC41}"/>
              </a:ext>
            </a:extLst>
          </p:cNvPr>
          <p:cNvSpPr txBox="1"/>
          <p:nvPr/>
        </p:nvSpPr>
        <p:spPr>
          <a:xfrm>
            <a:off x="304800" y="5224431"/>
            <a:ext cx="927652" cy="369332"/>
          </a:xfrm>
          <a:prstGeom prst="rect">
            <a:avLst/>
          </a:prstGeom>
          <a:noFill/>
        </p:spPr>
        <p:txBody>
          <a:bodyPr wrap="square" rtlCol="0">
            <a:spAutoFit/>
          </a:bodyPr>
          <a:lstStyle/>
          <a:p>
            <a:r>
              <a:rPr kumimoji="1" lang="ja-JP" altLang="en-US" dirty="0"/>
              <a:t>前々回</a:t>
            </a:r>
          </a:p>
        </p:txBody>
      </p:sp>
      <p:sp>
        <p:nvSpPr>
          <p:cNvPr id="4" name="スライド番号プレースホルダー 3">
            <a:extLst>
              <a:ext uri="{FF2B5EF4-FFF2-40B4-BE49-F238E27FC236}">
                <a16:creationId xmlns:a16="http://schemas.microsoft.com/office/drawing/2014/main" id="{9B934FA9-70AD-4941-8897-5E792534EC40}"/>
              </a:ext>
            </a:extLst>
          </p:cNvPr>
          <p:cNvSpPr>
            <a:spLocks noGrp="1"/>
          </p:cNvSpPr>
          <p:nvPr>
            <p:ph type="sldNum" sz="quarter" idx="12"/>
          </p:nvPr>
        </p:nvSpPr>
        <p:spPr/>
        <p:txBody>
          <a:bodyPr/>
          <a:lstStyle/>
          <a:p>
            <a:fld id="{8702070F-FE2C-491B-A93C-38B3EE8D2246}"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C7F28F2E-C6F1-46F4-BA41-DCB19A2F4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452" y="4650762"/>
            <a:ext cx="4656889" cy="1946948"/>
          </a:xfrm>
          <a:prstGeom prst="rect">
            <a:avLst/>
          </a:prstGeom>
        </p:spPr>
      </p:pic>
    </p:spTree>
    <p:extLst>
      <p:ext uri="{BB962C8B-B14F-4D97-AF65-F5344CB8AC3E}">
        <p14:creationId xmlns:p14="http://schemas.microsoft.com/office/powerpoint/2010/main" val="108586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E84D-6210-4026-AB75-C9F12F90C091}"/>
              </a:ext>
            </a:extLst>
          </p:cNvPr>
          <p:cNvSpPr>
            <a:spLocks noGrp="1"/>
          </p:cNvSpPr>
          <p:nvPr>
            <p:ph type="title"/>
          </p:nvPr>
        </p:nvSpPr>
        <p:spPr>
          <a:xfrm>
            <a:off x="628650" y="260290"/>
            <a:ext cx="7886700" cy="1325563"/>
          </a:xfrm>
        </p:spPr>
        <p:txBody>
          <a:bodyPr/>
          <a:lstStyle/>
          <a:p>
            <a:pPr algn="ctr"/>
            <a:r>
              <a:rPr kumimoji="1" lang="ja-JP" altLang="en-US" dirty="0"/>
              <a:t>これまでの剥離試験の条件</a:t>
            </a:r>
            <a:r>
              <a:rPr lang="ja-JP" altLang="en-US" dirty="0"/>
              <a:t>③</a:t>
            </a:r>
            <a:endParaRPr kumimoji="1" lang="ja-JP" altLang="en-US" dirty="0"/>
          </a:p>
        </p:txBody>
      </p:sp>
      <p:sp>
        <p:nvSpPr>
          <p:cNvPr id="11" name="テキスト ボックス 10">
            <a:extLst>
              <a:ext uri="{FF2B5EF4-FFF2-40B4-BE49-F238E27FC236}">
                <a16:creationId xmlns:a16="http://schemas.microsoft.com/office/drawing/2014/main" id="{5B400BE7-1FBC-4AC3-9BBD-5FFBA0E4FC41}"/>
              </a:ext>
            </a:extLst>
          </p:cNvPr>
          <p:cNvSpPr txBox="1"/>
          <p:nvPr/>
        </p:nvSpPr>
        <p:spPr>
          <a:xfrm>
            <a:off x="132522" y="2497035"/>
            <a:ext cx="927652" cy="369332"/>
          </a:xfrm>
          <a:prstGeom prst="rect">
            <a:avLst/>
          </a:prstGeom>
          <a:noFill/>
        </p:spPr>
        <p:txBody>
          <a:bodyPr wrap="square" rtlCol="0">
            <a:spAutoFit/>
          </a:bodyPr>
          <a:lstStyle/>
          <a:p>
            <a:r>
              <a:rPr kumimoji="1" lang="ja-JP" altLang="en-US" dirty="0"/>
              <a:t>前々回</a:t>
            </a:r>
          </a:p>
        </p:txBody>
      </p:sp>
      <p:sp>
        <p:nvSpPr>
          <p:cNvPr id="14" name="テキスト ボックス 13">
            <a:extLst>
              <a:ext uri="{FF2B5EF4-FFF2-40B4-BE49-F238E27FC236}">
                <a16:creationId xmlns:a16="http://schemas.microsoft.com/office/drawing/2014/main" id="{C675B4C7-687D-421A-BAD7-B81B34AFE4E9}"/>
              </a:ext>
            </a:extLst>
          </p:cNvPr>
          <p:cNvSpPr txBox="1"/>
          <p:nvPr/>
        </p:nvSpPr>
        <p:spPr>
          <a:xfrm>
            <a:off x="284093" y="5102225"/>
            <a:ext cx="927652" cy="369332"/>
          </a:xfrm>
          <a:prstGeom prst="rect">
            <a:avLst/>
          </a:prstGeom>
          <a:noFill/>
        </p:spPr>
        <p:txBody>
          <a:bodyPr wrap="square" rtlCol="0">
            <a:spAutoFit/>
          </a:bodyPr>
          <a:lstStyle/>
          <a:p>
            <a:r>
              <a:rPr kumimoji="1" lang="ja-JP" altLang="en-US" dirty="0"/>
              <a:t>今回</a:t>
            </a:r>
          </a:p>
        </p:txBody>
      </p:sp>
      <p:sp>
        <p:nvSpPr>
          <p:cNvPr id="3" name="スライド番号プレースホルダー 2">
            <a:extLst>
              <a:ext uri="{FF2B5EF4-FFF2-40B4-BE49-F238E27FC236}">
                <a16:creationId xmlns:a16="http://schemas.microsoft.com/office/drawing/2014/main" id="{39981F84-54C5-4CC5-9F73-B7A76B436066}"/>
              </a:ext>
            </a:extLst>
          </p:cNvPr>
          <p:cNvSpPr>
            <a:spLocks noGrp="1"/>
          </p:cNvSpPr>
          <p:nvPr>
            <p:ph type="sldNum" sz="quarter" idx="12"/>
          </p:nvPr>
        </p:nvSpPr>
        <p:spPr/>
        <p:txBody>
          <a:bodyPr/>
          <a:lstStyle/>
          <a:p>
            <a:fld id="{8702070F-FE2C-491B-A93C-38B3EE8D2246}" type="slidenum">
              <a:rPr kumimoji="1" lang="ja-JP" altLang="en-US" smtClean="0"/>
              <a:t>11</a:t>
            </a:fld>
            <a:endParaRPr kumimoji="1" lang="ja-JP" altLang="en-US"/>
          </a:p>
        </p:txBody>
      </p:sp>
      <p:pic>
        <p:nvPicPr>
          <p:cNvPr id="5" name="図 4">
            <a:extLst>
              <a:ext uri="{FF2B5EF4-FFF2-40B4-BE49-F238E27FC236}">
                <a16:creationId xmlns:a16="http://schemas.microsoft.com/office/drawing/2014/main" id="{4790AF0A-A17C-4F98-9D2F-3E09D05AD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03" y="1595520"/>
            <a:ext cx="4898173" cy="2512425"/>
          </a:xfrm>
          <a:prstGeom prst="rect">
            <a:avLst/>
          </a:prstGeom>
        </p:spPr>
      </p:pic>
      <p:pic>
        <p:nvPicPr>
          <p:cNvPr id="8" name="図 7">
            <a:extLst>
              <a:ext uri="{FF2B5EF4-FFF2-40B4-BE49-F238E27FC236}">
                <a16:creationId xmlns:a16="http://schemas.microsoft.com/office/drawing/2014/main" id="{7AB25365-DD89-4F6B-878C-CB9F1E26C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745" y="4337037"/>
            <a:ext cx="4791490" cy="2260673"/>
          </a:xfrm>
          <a:prstGeom prst="rect">
            <a:avLst/>
          </a:prstGeom>
        </p:spPr>
      </p:pic>
    </p:spTree>
    <p:extLst>
      <p:ext uri="{BB962C8B-B14F-4D97-AF65-F5344CB8AC3E}">
        <p14:creationId xmlns:p14="http://schemas.microsoft.com/office/powerpoint/2010/main" val="118850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28AB9BF-2B9B-48A3-B34C-10584D628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609" y="2465562"/>
            <a:ext cx="5070781" cy="3829194"/>
          </a:xfrm>
          <a:prstGeom prst="rect">
            <a:avLst/>
          </a:prstGeom>
        </p:spPr>
      </p:pic>
      <p:sp>
        <p:nvSpPr>
          <p:cNvPr id="2" name="タイトル 1">
            <a:extLst>
              <a:ext uri="{FF2B5EF4-FFF2-40B4-BE49-F238E27FC236}">
                <a16:creationId xmlns:a16="http://schemas.microsoft.com/office/drawing/2014/main" id="{BF945666-7CB5-4D6A-A79D-8170A61067C5}"/>
              </a:ext>
            </a:extLst>
          </p:cNvPr>
          <p:cNvSpPr>
            <a:spLocks noGrp="1"/>
          </p:cNvSpPr>
          <p:nvPr>
            <p:ph type="title"/>
          </p:nvPr>
        </p:nvSpPr>
        <p:spPr/>
        <p:txBody>
          <a:bodyPr/>
          <a:lstStyle/>
          <a:p>
            <a:pPr algn="ctr"/>
            <a:r>
              <a:rPr kumimoji="1" lang="ja-JP" altLang="en-US" dirty="0"/>
              <a:t>これまでの剥離試験の条件④</a:t>
            </a:r>
          </a:p>
        </p:txBody>
      </p:sp>
      <p:sp>
        <p:nvSpPr>
          <p:cNvPr id="3" name="コンテンツ プレースホルダー 2">
            <a:extLst>
              <a:ext uri="{FF2B5EF4-FFF2-40B4-BE49-F238E27FC236}">
                <a16:creationId xmlns:a16="http://schemas.microsoft.com/office/drawing/2014/main" id="{26CE2A2D-2139-40B9-A1DF-3C2DE50D21AC}"/>
              </a:ext>
            </a:extLst>
          </p:cNvPr>
          <p:cNvSpPr>
            <a:spLocks noGrp="1"/>
          </p:cNvSpPr>
          <p:nvPr>
            <p:ph idx="1"/>
          </p:nvPr>
        </p:nvSpPr>
        <p:spPr>
          <a:xfrm>
            <a:off x="628650" y="1428060"/>
            <a:ext cx="7886700" cy="4351338"/>
          </a:xfrm>
        </p:spPr>
        <p:txBody>
          <a:bodyPr/>
          <a:lstStyle/>
          <a:p>
            <a:r>
              <a:rPr kumimoji="1" lang="ja-JP" altLang="en-US" dirty="0"/>
              <a:t>測定結果及び特に結果に影響していそうな条件を表にまとめた。</a:t>
            </a:r>
            <a:endParaRPr kumimoji="1" lang="en-US" altLang="ja-JP" dirty="0"/>
          </a:p>
        </p:txBody>
      </p:sp>
      <p:sp>
        <p:nvSpPr>
          <p:cNvPr id="7" name="テキスト ボックス 6">
            <a:extLst>
              <a:ext uri="{FF2B5EF4-FFF2-40B4-BE49-F238E27FC236}">
                <a16:creationId xmlns:a16="http://schemas.microsoft.com/office/drawing/2014/main" id="{9F59D7D6-BAF1-4DAE-B629-3340C587CEAC}"/>
              </a:ext>
            </a:extLst>
          </p:cNvPr>
          <p:cNvSpPr txBox="1"/>
          <p:nvPr/>
        </p:nvSpPr>
        <p:spPr>
          <a:xfrm>
            <a:off x="5108712" y="1992050"/>
            <a:ext cx="1868556" cy="369332"/>
          </a:xfrm>
          <a:prstGeom prst="rect">
            <a:avLst/>
          </a:prstGeom>
          <a:noFill/>
        </p:spPr>
        <p:txBody>
          <a:bodyPr wrap="square" rtlCol="0">
            <a:spAutoFit/>
          </a:bodyPr>
          <a:lstStyle/>
          <a:p>
            <a:r>
              <a:rPr kumimoji="1" lang="ja-JP" altLang="en-US" dirty="0"/>
              <a:t>剥離面の差か？</a:t>
            </a:r>
          </a:p>
        </p:txBody>
      </p:sp>
      <p:cxnSp>
        <p:nvCxnSpPr>
          <p:cNvPr id="9" name="直線矢印コネクタ 8">
            <a:extLst>
              <a:ext uri="{FF2B5EF4-FFF2-40B4-BE49-F238E27FC236}">
                <a16:creationId xmlns:a16="http://schemas.microsoft.com/office/drawing/2014/main" id="{32DC589D-188E-4342-A2D3-A9A97B55FC01}"/>
              </a:ext>
            </a:extLst>
          </p:cNvPr>
          <p:cNvCxnSpPr/>
          <p:nvPr/>
        </p:nvCxnSpPr>
        <p:spPr>
          <a:xfrm>
            <a:off x="4121422" y="6664088"/>
            <a:ext cx="163001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D702860-5ED5-4298-A4B6-202B211C8F12}"/>
              </a:ext>
            </a:extLst>
          </p:cNvPr>
          <p:cNvSpPr txBox="1"/>
          <p:nvPr/>
        </p:nvSpPr>
        <p:spPr>
          <a:xfrm>
            <a:off x="3922640" y="6294756"/>
            <a:ext cx="2027583" cy="369332"/>
          </a:xfrm>
          <a:prstGeom prst="rect">
            <a:avLst/>
          </a:prstGeom>
          <a:noFill/>
        </p:spPr>
        <p:txBody>
          <a:bodyPr wrap="square" rtlCol="0">
            <a:spAutoFit/>
          </a:bodyPr>
          <a:lstStyle/>
          <a:p>
            <a:r>
              <a:rPr kumimoji="1" lang="ja-JP" altLang="en-US" dirty="0"/>
              <a:t>真空引きの効果？</a:t>
            </a:r>
          </a:p>
        </p:txBody>
      </p:sp>
      <p:cxnSp>
        <p:nvCxnSpPr>
          <p:cNvPr id="8" name="直線矢印コネクタ 7">
            <a:extLst>
              <a:ext uri="{FF2B5EF4-FFF2-40B4-BE49-F238E27FC236}">
                <a16:creationId xmlns:a16="http://schemas.microsoft.com/office/drawing/2014/main" id="{34BE3FEC-954E-43D3-8EDA-B4448ECA27ED}"/>
              </a:ext>
            </a:extLst>
          </p:cNvPr>
          <p:cNvCxnSpPr/>
          <p:nvPr/>
        </p:nvCxnSpPr>
        <p:spPr>
          <a:xfrm>
            <a:off x="5108712" y="2361382"/>
            <a:ext cx="163001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a:extLst>
              <a:ext uri="{FF2B5EF4-FFF2-40B4-BE49-F238E27FC236}">
                <a16:creationId xmlns:a16="http://schemas.microsoft.com/office/drawing/2014/main" id="{2A63FEA8-4018-4642-87A7-E006DFB1BAB6}"/>
              </a:ext>
            </a:extLst>
          </p:cNvPr>
          <p:cNvSpPr>
            <a:spLocks noGrp="1"/>
          </p:cNvSpPr>
          <p:nvPr>
            <p:ph type="sldNum" sz="quarter" idx="12"/>
          </p:nvPr>
        </p:nvSpPr>
        <p:spPr/>
        <p:txBody>
          <a:bodyPr/>
          <a:lstStyle/>
          <a:p>
            <a:fld id="{8702070F-FE2C-491B-A93C-38B3EE8D2246}" type="slidenum">
              <a:rPr kumimoji="1" lang="ja-JP" altLang="en-US" smtClean="0"/>
              <a:t>12</a:t>
            </a:fld>
            <a:endParaRPr kumimoji="1" lang="ja-JP" altLang="en-US"/>
          </a:p>
        </p:txBody>
      </p:sp>
    </p:spTree>
    <p:extLst>
      <p:ext uri="{BB962C8B-B14F-4D97-AF65-F5344CB8AC3E}">
        <p14:creationId xmlns:p14="http://schemas.microsoft.com/office/powerpoint/2010/main" val="273977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47628-4E1C-416D-80F1-CD99A5D2C21F}"/>
              </a:ext>
            </a:extLst>
          </p:cNvPr>
          <p:cNvSpPr>
            <a:spLocks noGrp="1"/>
          </p:cNvSpPr>
          <p:nvPr>
            <p:ph type="title"/>
          </p:nvPr>
        </p:nvSpPr>
        <p:spPr/>
        <p:txBody>
          <a:bodyPr/>
          <a:lstStyle/>
          <a:p>
            <a:pPr algn="ctr"/>
            <a:r>
              <a:rPr kumimoji="1" lang="ja-JP" altLang="en-US" dirty="0"/>
              <a:t>結果まとめ</a:t>
            </a:r>
          </a:p>
        </p:txBody>
      </p:sp>
      <p:sp>
        <p:nvSpPr>
          <p:cNvPr id="3" name="コンテンツ プレースホルダー 2">
            <a:extLst>
              <a:ext uri="{FF2B5EF4-FFF2-40B4-BE49-F238E27FC236}">
                <a16:creationId xmlns:a16="http://schemas.microsoft.com/office/drawing/2014/main" id="{3FB14770-EE4E-4B49-A9FB-6D184E70F88E}"/>
              </a:ext>
            </a:extLst>
          </p:cNvPr>
          <p:cNvSpPr>
            <a:spLocks noGrp="1"/>
          </p:cNvSpPr>
          <p:nvPr>
            <p:ph idx="1"/>
          </p:nvPr>
        </p:nvSpPr>
        <p:spPr>
          <a:xfrm>
            <a:off x="628650" y="1573833"/>
            <a:ext cx="7886700" cy="4351338"/>
          </a:xfrm>
        </p:spPr>
        <p:txBody>
          <a:bodyPr>
            <a:normAutofit/>
          </a:bodyPr>
          <a:lstStyle/>
          <a:p>
            <a:r>
              <a:rPr kumimoji="1" lang="ja-JP" altLang="en-US" dirty="0"/>
              <a:t>前回まで銅箔の電解面は</a:t>
            </a:r>
            <a:r>
              <a:rPr kumimoji="1" lang="en-US" altLang="ja-JP" dirty="0"/>
              <a:t>LCP</a:t>
            </a:r>
            <a:r>
              <a:rPr kumimoji="1" lang="ja-JP" altLang="en-US" dirty="0"/>
              <a:t>側を向いており、前々回→前回は電解面が接着面に向いたため剥離強度が向上したと考えられる。</a:t>
            </a:r>
            <a:endParaRPr kumimoji="1" lang="en-US" altLang="ja-JP" dirty="0"/>
          </a:p>
          <a:p>
            <a:endParaRPr kumimoji="1" lang="en-US" altLang="ja-JP" dirty="0"/>
          </a:p>
          <a:p>
            <a:r>
              <a:rPr lang="ja-JP" altLang="en-US" dirty="0"/>
              <a:t>前回→今</a:t>
            </a:r>
            <a:r>
              <a:rPr kumimoji="1" lang="ja-JP" altLang="en-US" dirty="0"/>
              <a:t>回の試験片ではプレス時に真空引きをしておりこれによって</a:t>
            </a:r>
            <a:r>
              <a:rPr lang="ja-JP" altLang="en-US" dirty="0"/>
              <a:t>銅</a:t>
            </a:r>
            <a:r>
              <a:rPr lang="en-US" altLang="ja-JP" dirty="0"/>
              <a:t>-</a:t>
            </a:r>
            <a:r>
              <a:rPr lang="ja-JP" altLang="en-US" dirty="0"/>
              <a:t>接着剤の接着強度が上がった可能性がある。</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46CB797E-726E-4C02-878F-E47C7AEED147}"/>
              </a:ext>
            </a:extLst>
          </p:cNvPr>
          <p:cNvSpPr>
            <a:spLocks noGrp="1"/>
          </p:cNvSpPr>
          <p:nvPr>
            <p:ph type="sldNum" sz="quarter" idx="12"/>
          </p:nvPr>
        </p:nvSpPr>
        <p:spPr/>
        <p:txBody>
          <a:bodyPr/>
          <a:lstStyle/>
          <a:p>
            <a:fld id="{8702070F-FE2C-491B-A93C-38B3EE8D2246}" type="slidenum">
              <a:rPr kumimoji="1" lang="ja-JP" altLang="en-US" smtClean="0"/>
              <a:t>13</a:t>
            </a:fld>
            <a:endParaRPr kumimoji="1" lang="ja-JP" altLang="en-US"/>
          </a:p>
        </p:txBody>
      </p:sp>
    </p:spTree>
    <p:extLst>
      <p:ext uri="{BB962C8B-B14F-4D97-AF65-F5344CB8AC3E}">
        <p14:creationId xmlns:p14="http://schemas.microsoft.com/office/powerpoint/2010/main" val="248216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14B8C-A55E-4460-815A-38DB4FC92DB3}"/>
              </a:ext>
            </a:extLst>
          </p:cNvPr>
          <p:cNvSpPr>
            <a:spLocks noGrp="1"/>
          </p:cNvSpPr>
          <p:nvPr>
            <p:ph type="title"/>
          </p:nvPr>
        </p:nvSpPr>
        <p:spPr>
          <a:xfrm>
            <a:off x="628650" y="0"/>
            <a:ext cx="7886700" cy="1325563"/>
          </a:xfrm>
        </p:spPr>
        <p:txBody>
          <a:bodyPr/>
          <a:lstStyle/>
          <a:p>
            <a:pPr algn="ctr"/>
            <a:r>
              <a:rPr kumimoji="1" lang="ja-JP" altLang="en-US" dirty="0"/>
              <a:t>今後すべきこと①</a:t>
            </a:r>
          </a:p>
        </p:txBody>
      </p:sp>
      <p:sp>
        <p:nvSpPr>
          <p:cNvPr id="3" name="コンテンツ プレースホルダー 2">
            <a:extLst>
              <a:ext uri="{FF2B5EF4-FFF2-40B4-BE49-F238E27FC236}">
                <a16:creationId xmlns:a16="http://schemas.microsoft.com/office/drawing/2014/main" id="{E4EF199F-DABC-4565-9E3D-45ECDD91B893}"/>
              </a:ext>
            </a:extLst>
          </p:cNvPr>
          <p:cNvSpPr>
            <a:spLocks noGrp="1"/>
          </p:cNvSpPr>
          <p:nvPr>
            <p:ph idx="1"/>
          </p:nvPr>
        </p:nvSpPr>
        <p:spPr>
          <a:xfrm>
            <a:off x="628650" y="1229276"/>
            <a:ext cx="7886700" cy="5628724"/>
          </a:xfrm>
        </p:spPr>
        <p:txBody>
          <a:bodyPr>
            <a:normAutofit/>
          </a:bodyPr>
          <a:lstStyle/>
          <a:p>
            <a:r>
              <a:rPr kumimoji="1" lang="ja-JP" altLang="en-US" dirty="0"/>
              <a:t>電解面の向き・銅箔の厚さなどは再度情報を整理するまで誤認していたものであり、もう一度情報の見直しが必要。</a:t>
            </a:r>
            <a:endParaRPr kumimoji="1" lang="en-US" altLang="ja-JP" dirty="0"/>
          </a:p>
          <a:p>
            <a:r>
              <a:rPr lang="ja-JP" altLang="en-US" dirty="0"/>
              <a:t>試作の工程で変更が無かったかの確認が必要</a:t>
            </a:r>
            <a:endParaRPr lang="en-US" altLang="ja-JP" dirty="0"/>
          </a:p>
          <a:p>
            <a:pPr lvl="1"/>
            <a:r>
              <a:rPr kumimoji="1" lang="ja-JP" altLang="en-US" dirty="0"/>
              <a:t>林レピック柳川様が問合せした。</a:t>
            </a:r>
            <a:endParaRPr kumimoji="1" lang="en-US" altLang="ja-JP" dirty="0"/>
          </a:p>
          <a:p>
            <a:r>
              <a:rPr kumimoji="1" lang="en-US" altLang="ja-JP" dirty="0"/>
              <a:t>LCP-Cu</a:t>
            </a:r>
            <a:r>
              <a:rPr kumimoji="1" lang="ja-JP" altLang="en-US" dirty="0"/>
              <a:t>間の強度は材料そのものに手を入れるしかなく現状先が見えない。</a:t>
            </a:r>
            <a:endParaRPr kumimoji="1" lang="en-US" altLang="ja-JP" dirty="0"/>
          </a:p>
          <a:p>
            <a:r>
              <a:rPr kumimoji="1" lang="ja-JP" altLang="en-US" dirty="0"/>
              <a:t>熱サイクル試験を行い接着強度の劣化を調べる必要がある。</a:t>
            </a:r>
            <a:endParaRPr kumimoji="1" lang="en-US" altLang="ja-JP" dirty="0"/>
          </a:p>
          <a:p>
            <a:pPr lvl="1"/>
            <a:r>
              <a:rPr lang="ja-JP" altLang="en-US" dirty="0"/>
              <a:t>熱サイクル後に接着面が剥がれるようであれば粗化及び真空引きによる接着強度上昇を試す。</a:t>
            </a:r>
            <a:endParaRPr lang="en-US" altLang="ja-JP" dirty="0"/>
          </a:p>
          <a:p>
            <a:pPr lvl="1"/>
            <a:r>
              <a:rPr kumimoji="1" lang="ja-JP" altLang="en-US" dirty="0"/>
              <a:t>銅</a:t>
            </a:r>
            <a:r>
              <a:rPr kumimoji="1" lang="en-US" altLang="ja-JP" dirty="0"/>
              <a:t>-</a:t>
            </a:r>
            <a:r>
              <a:rPr kumimoji="1" lang="ja-JP" altLang="en-US" dirty="0"/>
              <a:t>接着剤</a:t>
            </a:r>
            <a:r>
              <a:rPr kumimoji="1" lang="en-US" altLang="ja-JP" dirty="0"/>
              <a:t>-</a:t>
            </a:r>
            <a:r>
              <a:rPr kumimoji="1" lang="ja-JP" altLang="en-US" dirty="0"/>
              <a:t>銅の積層であれば銅と接着剤の接着強度の変化が見られる。</a:t>
            </a:r>
          </a:p>
        </p:txBody>
      </p:sp>
      <p:sp>
        <p:nvSpPr>
          <p:cNvPr id="4" name="スライド番号プレースホルダー 3">
            <a:extLst>
              <a:ext uri="{FF2B5EF4-FFF2-40B4-BE49-F238E27FC236}">
                <a16:creationId xmlns:a16="http://schemas.microsoft.com/office/drawing/2014/main" id="{578ECA3B-6E26-448F-90AF-FEB8EF4D99F9}"/>
              </a:ext>
            </a:extLst>
          </p:cNvPr>
          <p:cNvSpPr>
            <a:spLocks noGrp="1"/>
          </p:cNvSpPr>
          <p:nvPr>
            <p:ph type="sldNum" sz="quarter" idx="12"/>
          </p:nvPr>
        </p:nvSpPr>
        <p:spPr/>
        <p:txBody>
          <a:bodyPr/>
          <a:lstStyle/>
          <a:p>
            <a:fld id="{8702070F-FE2C-491B-A93C-38B3EE8D2246}" type="slidenum">
              <a:rPr kumimoji="1" lang="ja-JP" altLang="en-US" smtClean="0"/>
              <a:t>14</a:t>
            </a:fld>
            <a:endParaRPr kumimoji="1" lang="ja-JP" altLang="en-US"/>
          </a:p>
        </p:txBody>
      </p:sp>
    </p:spTree>
    <p:extLst>
      <p:ext uri="{BB962C8B-B14F-4D97-AF65-F5344CB8AC3E}">
        <p14:creationId xmlns:p14="http://schemas.microsoft.com/office/powerpoint/2010/main" val="313715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563BFE-08F7-4527-ACF0-BFAF23240F6B}"/>
              </a:ext>
            </a:extLst>
          </p:cNvPr>
          <p:cNvSpPr>
            <a:spLocks noGrp="1"/>
          </p:cNvSpPr>
          <p:nvPr>
            <p:ph idx="1"/>
          </p:nvPr>
        </p:nvSpPr>
        <p:spPr>
          <a:xfrm>
            <a:off x="443119" y="1205949"/>
            <a:ext cx="8515350" cy="5127899"/>
          </a:xfrm>
        </p:spPr>
        <p:txBody>
          <a:bodyPr>
            <a:normAutofit/>
          </a:bodyPr>
          <a:lstStyle/>
          <a:p>
            <a:r>
              <a:rPr lang="ja-JP" altLang="en-US" dirty="0"/>
              <a:t>下図のように全ての試験片で剥離面が</a:t>
            </a:r>
            <a:r>
              <a:rPr lang="en-US" altLang="ja-JP" dirty="0"/>
              <a:t>LCP</a:t>
            </a:r>
            <a:r>
              <a:rPr lang="ja-JP" altLang="en-US" dirty="0"/>
              <a:t>（ポリイミド）と銅の部分で剥離したため粗化の強度は確認できなかった</a:t>
            </a:r>
            <a:endParaRPr lang="en-US" altLang="ja-JP" dirty="0"/>
          </a:p>
          <a:p>
            <a:pPr lvl="1"/>
            <a:r>
              <a:rPr lang="en-US" altLang="ja-JP" dirty="0"/>
              <a:t>LCP-</a:t>
            </a:r>
            <a:r>
              <a:rPr lang="ja-JP" altLang="en-US" dirty="0"/>
              <a:t>銅の強度は約</a:t>
            </a:r>
            <a:r>
              <a:rPr lang="en-US" altLang="ja-JP" dirty="0"/>
              <a:t>4N/cm</a:t>
            </a:r>
            <a:r>
              <a:rPr lang="ja-JP" altLang="en-US" dirty="0"/>
              <a:t>であった。</a:t>
            </a:r>
            <a:endParaRPr lang="en-US" altLang="ja-JP" dirty="0"/>
          </a:p>
          <a:p>
            <a:pPr lvl="1"/>
            <a:r>
              <a:rPr lang="ja-JP" altLang="en-US" dirty="0"/>
              <a:t>グラフより銅</a:t>
            </a:r>
            <a:r>
              <a:rPr lang="en-US" altLang="ja-JP" dirty="0"/>
              <a:t>-LCP</a:t>
            </a:r>
            <a:r>
              <a:rPr lang="ja-JP" altLang="en-US" dirty="0"/>
              <a:t>間は剥離強度</a:t>
            </a:r>
            <a:r>
              <a:rPr lang="en-US" altLang="ja-JP" dirty="0"/>
              <a:t>4N/cm</a:t>
            </a:r>
            <a:r>
              <a:rPr lang="ja-JP" altLang="en-US" dirty="0"/>
              <a:t>のため接着剤</a:t>
            </a:r>
            <a:r>
              <a:rPr lang="en-US" altLang="ja-JP" dirty="0"/>
              <a:t>-</a:t>
            </a:r>
            <a:r>
              <a:rPr lang="ja-JP" altLang="en-US" dirty="0"/>
              <a:t>銅間の強度が前回の</a:t>
            </a:r>
            <a:r>
              <a:rPr lang="en-US" altLang="ja-JP" dirty="0"/>
              <a:t>3N/cm</a:t>
            </a:r>
            <a:r>
              <a:rPr lang="ja-JP" altLang="en-US" dirty="0"/>
              <a:t>より高い可能性がある。</a:t>
            </a:r>
            <a:endParaRPr lang="en-US" altLang="ja-JP" dirty="0"/>
          </a:p>
          <a:p>
            <a:r>
              <a:rPr lang="en-US" altLang="ja-JP" dirty="0"/>
              <a:t>LCP</a:t>
            </a:r>
            <a:r>
              <a:rPr lang="ja-JP" altLang="en-US" dirty="0" err="1"/>
              <a:t>が断裂</a:t>
            </a:r>
            <a:r>
              <a:rPr lang="ja-JP" altLang="en-US" dirty="0"/>
              <a:t>して剥離したということを確認するために剥離した試験片の厚さ計測を行った。</a:t>
            </a:r>
            <a:endParaRPr kumimoji="1" lang="ja-JP" altLang="en-US" dirty="0"/>
          </a:p>
        </p:txBody>
      </p:sp>
      <p:pic>
        <p:nvPicPr>
          <p:cNvPr id="5" name="図 4">
            <a:extLst>
              <a:ext uri="{FF2B5EF4-FFF2-40B4-BE49-F238E27FC236}">
                <a16:creationId xmlns:a16="http://schemas.microsoft.com/office/drawing/2014/main" id="{645162C2-94E4-4F15-8AD1-EEB9DE26C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19" y="4844230"/>
            <a:ext cx="3228094" cy="1595636"/>
          </a:xfrm>
          <a:prstGeom prst="rect">
            <a:avLst/>
          </a:prstGeom>
        </p:spPr>
      </p:pic>
      <p:pic>
        <p:nvPicPr>
          <p:cNvPr id="7" name="図 6">
            <a:extLst>
              <a:ext uri="{FF2B5EF4-FFF2-40B4-BE49-F238E27FC236}">
                <a16:creationId xmlns:a16="http://schemas.microsoft.com/office/drawing/2014/main" id="{14F84984-D47F-4596-98B2-960463654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764" y="4844230"/>
            <a:ext cx="4297236" cy="1618604"/>
          </a:xfrm>
          <a:prstGeom prst="rect">
            <a:avLst/>
          </a:prstGeom>
        </p:spPr>
      </p:pic>
      <p:sp>
        <p:nvSpPr>
          <p:cNvPr id="8" name="矢印: 右 7">
            <a:extLst>
              <a:ext uri="{FF2B5EF4-FFF2-40B4-BE49-F238E27FC236}">
                <a16:creationId xmlns:a16="http://schemas.microsoft.com/office/drawing/2014/main" id="{AE0CC6F8-406F-4E7E-A256-E5C729031AB2}"/>
              </a:ext>
            </a:extLst>
          </p:cNvPr>
          <p:cNvSpPr/>
          <p:nvPr/>
        </p:nvSpPr>
        <p:spPr>
          <a:xfrm>
            <a:off x="3803374" y="5300872"/>
            <a:ext cx="901148" cy="6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AD9E51E2-63A2-441B-A7C0-D5A92F11CDCE}"/>
              </a:ext>
            </a:extLst>
          </p:cNvPr>
          <p:cNvSpPr>
            <a:spLocks noGrp="1"/>
          </p:cNvSpPr>
          <p:nvPr>
            <p:ph type="title"/>
          </p:nvPr>
        </p:nvSpPr>
        <p:spPr>
          <a:xfrm>
            <a:off x="628650" y="236142"/>
            <a:ext cx="7886700" cy="1325563"/>
          </a:xfrm>
        </p:spPr>
        <p:txBody>
          <a:bodyPr/>
          <a:lstStyle/>
          <a:p>
            <a:pPr algn="ctr"/>
            <a:r>
              <a:rPr kumimoji="1" lang="ja-JP" altLang="en-US" dirty="0"/>
              <a:t>前回の剥離試験の概要</a:t>
            </a:r>
          </a:p>
        </p:txBody>
      </p:sp>
      <p:sp>
        <p:nvSpPr>
          <p:cNvPr id="2" name="スライド番号プレースホルダー 1">
            <a:extLst>
              <a:ext uri="{FF2B5EF4-FFF2-40B4-BE49-F238E27FC236}">
                <a16:creationId xmlns:a16="http://schemas.microsoft.com/office/drawing/2014/main" id="{BC20AEB5-963D-40B8-9B8C-E68E1313C793}"/>
              </a:ext>
            </a:extLst>
          </p:cNvPr>
          <p:cNvSpPr>
            <a:spLocks noGrp="1"/>
          </p:cNvSpPr>
          <p:nvPr>
            <p:ph type="sldNum" sz="quarter" idx="12"/>
          </p:nvPr>
        </p:nvSpPr>
        <p:spPr/>
        <p:txBody>
          <a:bodyPr/>
          <a:lstStyle/>
          <a:p>
            <a:fld id="{8702070F-FE2C-491B-A93C-38B3EE8D2246}" type="slidenum">
              <a:rPr kumimoji="1" lang="ja-JP" altLang="en-US" smtClean="0"/>
              <a:t>2</a:t>
            </a:fld>
            <a:endParaRPr kumimoji="1" lang="ja-JP" altLang="en-US"/>
          </a:p>
        </p:txBody>
      </p:sp>
    </p:spTree>
    <p:extLst>
      <p:ext uri="{BB962C8B-B14F-4D97-AF65-F5344CB8AC3E}">
        <p14:creationId xmlns:p14="http://schemas.microsoft.com/office/powerpoint/2010/main" val="254576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47849F-8A84-4083-9C30-E3893999806C}"/>
              </a:ext>
            </a:extLst>
          </p:cNvPr>
          <p:cNvSpPr>
            <a:spLocks noGrp="1"/>
          </p:cNvSpPr>
          <p:nvPr>
            <p:ph type="title"/>
          </p:nvPr>
        </p:nvSpPr>
        <p:spPr/>
        <p:txBody>
          <a:bodyPr/>
          <a:lstStyle/>
          <a:p>
            <a:pPr algn="ctr"/>
            <a:r>
              <a:rPr kumimoji="1" lang="ja-JP" altLang="en-US" dirty="0"/>
              <a:t>実験の概要①</a:t>
            </a:r>
          </a:p>
        </p:txBody>
      </p:sp>
      <p:sp>
        <p:nvSpPr>
          <p:cNvPr id="3" name="コンテンツ プレースホルダー 2">
            <a:extLst>
              <a:ext uri="{FF2B5EF4-FFF2-40B4-BE49-F238E27FC236}">
                <a16:creationId xmlns:a16="http://schemas.microsoft.com/office/drawing/2014/main" id="{AE6C5874-7338-46F5-9531-F9FD002EC8BD}"/>
              </a:ext>
            </a:extLst>
          </p:cNvPr>
          <p:cNvSpPr>
            <a:spLocks noGrp="1"/>
          </p:cNvSpPr>
          <p:nvPr>
            <p:ph idx="1"/>
          </p:nvPr>
        </p:nvSpPr>
        <p:spPr>
          <a:xfrm>
            <a:off x="244455" y="1311966"/>
            <a:ext cx="8780275" cy="5180908"/>
          </a:xfrm>
        </p:spPr>
        <p:txBody>
          <a:bodyPr>
            <a:normAutofit/>
          </a:bodyPr>
          <a:lstStyle/>
          <a:p>
            <a:r>
              <a:rPr kumimoji="1" lang="ja-JP" altLang="en-US" sz="3200" dirty="0"/>
              <a:t>マイクロメーターを用いて剥離した試験片の測定を行った。</a:t>
            </a:r>
            <a:endParaRPr kumimoji="1" lang="en-US" altLang="ja-JP" sz="3200" dirty="0"/>
          </a:p>
          <a:p>
            <a:r>
              <a:rPr lang="ja-JP" altLang="en-US" sz="3200" dirty="0"/>
              <a:t>三点で測定を行った。</a:t>
            </a:r>
            <a:endParaRPr kumimoji="1" lang="en-US" altLang="ja-JP" sz="3200" dirty="0"/>
          </a:p>
          <a:p>
            <a:r>
              <a:rPr lang="ja-JP" altLang="en-US" sz="3200" dirty="0">
                <a:solidFill>
                  <a:srgbClr val="FF0000"/>
                </a:solidFill>
              </a:rPr>
              <a:t>下図の矢印</a:t>
            </a:r>
            <a:r>
              <a:rPr lang="ja-JP" altLang="en-US" sz="3200" dirty="0"/>
              <a:t>の位置を測定し判断を行った。</a:t>
            </a:r>
            <a:endParaRPr lang="en-US" altLang="ja-JP" sz="3200" dirty="0"/>
          </a:p>
          <a:p>
            <a:pPr lvl="1"/>
            <a:r>
              <a:rPr kumimoji="1" lang="en-US" altLang="ja-JP" sz="2800" dirty="0"/>
              <a:t>LCP</a:t>
            </a:r>
            <a:r>
              <a:rPr kumimoji="1" lang="ja-JP" altLang="en-US" sz="2800" dirty="0"/>
              <a:t>の厚さは</a:t>
            </a:r>
            <a:r>
              <a:rPr kumimoji="1" lang="en-US" altLang="ja-JP" sz="2800" dirty="0"/>
              <a:t>100</a:t>
            </a:r>
            <a:r>
              <a:rPr kumimoji="1" lang="ja-JP" altLang="en-US" sz="2800" dirty="0"/>
              <a:t>㎛、銅箔の厚さは</a:t>
            </a:r>
            <a:r>
              <a:rPr kumimoji="1" lang="en-US" altLang="ja-JP" sz="2800" dirty="0"/>
              <a:t>9</a:t>
            </a:r>
            <a:r>
              <a:rPr kumimoji="1" lang="ja-JP" altLang="en-US" sz="2800" dirty="0"/>
              <a:t>㎛であるため判断できると考えた。</a:t>
            </a:r>
            <a:endParaRPr kumimoji="1" lang="en-US" altLang="ja-JP" sz="2800" dirty="0"/>
          </a:p>
          <a:p>
            <a:endParaRPr kumimoji="1" lang="ja-JP" altLang="en-US" sz="3200" dirty="0"/>
          </a:p>
        </p:txBody>
      </p:sp>
      <p:pic>
        <p:nvPicPr>
          <p:cNvPr id="5" name="図 4">
            <a:extLst>
              <a:ext uri="{FF2B5EF4-FFF2-40B4-BE49-F238E27FC236}">
                <a16:creationId xmlns:a16="http://schemas.microsoft.com/office/drawing/2014/main" id="{C07A20F9-037B-4485-A0F9-6AA8786AA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838" y="4225992"/>
            <a:ext cx="4143849" cy="2613579"/>
          </a:xfrm>
          <a:prstGeom prst="rect">
            <a:avLst/>
          </a:prstGeom>
        </p:spPr>
      </p:pic>
      <p:cxnSp>
        <p:nvCxnSpPr>
          <p:cNvPr id="11" name="直線矢印コネクタ 10">
            <a:extLst>
              <a:ext uri="{FF2B5EF4-FFF2-40B4-BE49-F238E27FC236}">
                <a16:creationId xmlns:a16="http://schemas.microsoft.com/office/drawing/2014/main" id="{B9811FC2-D0B2-4E14-B9D4-C0A2AFC0E599}"/>
              </a:ext>
            </a:extLst>
          </p:cNvPr>
          <p:cNvCxnSpPr>
            <a:cxnSpLocks/>
          </p:cNvCxnSpPr>
          <p:nvPr/>
        </p:nvCxnSpPr>
        <p:spPr>
          <a:xfrm>
            <a:off x="5724939" y="6096000"/>
            <a:ext cx="0" cy="762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0CC4EB3-53AC-4F93-B130-76ABC92F29A9}"/>
              </a:ext>
            </a:extLst>
          </p:cNvPr>
          <p:cNvCxnSpPr>
            <a:cxnSpLocks/>
          </p:cNvCxnSpPr>
          <p:nvPr/>
        </p:nvCxnSpPr>
        <p:spPr>
          <a:xfrm>
            <a:off x="5724939" y="4225992"/>
            <a:ext cx="0" cy="167122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FFEF863-AAF8-4B45-A254-E2748F7590D7}"/>
              </a:ext>
            </a:extLst>
          </p:cNvPr>
          <p:cNvSpPr txBox="1"/>
          <p:nvPr/>
        </p:nvSpPr>
        <p:spPr>
          <a:xfrm>
            <a:off x="5197106" y="3941935"/>
            <a:ext cx="1232442" cy="369332"/>
          </a:xfrm>
          <a:prstGeom prst="rect">
            <a:avLst/>
          </a:prstGeom>
          <a:noFill/>
        </p:spPr>
        <p:txBody>
          <a:bodyPr wrap="square" rtlCol="0">
            <a:spAutoFit/>
          </a:bodyPr>
          <a:lstStyle/>
          <a:p>
            <a:r>
              <a:rPr kumimoji="1" lang="en-US" altLang="ja-JP" dirty="0">
                <a:solidFill>
                  <a:srgbClr val="FF0000"/>
                </a:solidFill>
              </a:rPr>
              <a:t>Y</a:t>
            </a:r>
            <a:r>
              <a:rPr kumimoji="1" lang="ja-JP" altLang="en-US" dirty="0">
                <a:solidFill>
                  <a:srgbClr val="FF0000"/>
                </a:solidFill>
              </a:rPr>
              <a:t>表</a:t>
            </a:r>
          </a:p>
        </p:txBody>
      </p:sp>
      <p:pic>
        <p:nvPicPr>
          <p:cNvPr id="18" name="図 17">
            <a:extLst>
              <a:ext uri="{FF2B5EF4-FFF2-40B4-BE49-F238E27FC236}">
                <a16:creationId xmlns:a16="http://schemas.microsoft.com/office/drawing/2014/main" id="{8FD32A26-80EF-4F61-A3EF-E66E2EE58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8" y="4225992"/>
            <a:ext cx="3820298" cy="1888361"/>
          </a:xfrm>
          <a:prstGeom prst="rect">
            <a:avLst/>
          </a:prstGeom>
        </p:spPr>
      </p:pic>
      <p:cxnSp>
        <p:nvCxnSpPr>
          <p:cNvPr id="20" name="直線矢印コネクタ 19">
            <a:extLst>
              <a:ext uri="{FF2B5EF4-FFF2-40B4-BE49-F238E27FC236}">
                <a16:creationId xmlns:a16="http://schemas.microsoft.com/office/drawing/2014/main" id="{FF63CD8A-468C-4986-8830-D46022F401AB}"/>
              </a:ext>
            </a:extLst>
          </p:cNvPr>
          <p:cNvCxnSpPr>
            <a:cxnSpLocks/>
          </p:cNvCxnSpPr>
          <p:nvPr/>
        </p:nvCxnSpPr>
        <p:spPr>
          <a:xfrm>
            <a:off x="1669774" y="4174807"/>
            <a:ext cx="0" cy="1938072"/>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32E4DDF-6D73-45BC-B27A-393BFA4F3BFC}"/>
              </a:ext>
            </a:extLst>
          </p:cNvPr>
          <p:cNvSpPr txBox="1"/>
          <p:nvPr/>
        </p:nvSpPr>
        <p:spPr>
          <a:xfrm>
            <a:off x="1444487" y="6112879"/>
            <a:ext cx="914400" cy="369332"/>
          </a:xfrm>
          <a:prstGeom prst="rect">
            <a:avLst/>
          </a:prstGeom>
          <a:noFill/>
        </p:spPr>
        <p:txBody>
          <a:bodyPr wrap="square" rtlCol="0">
            <a:spAutoFit/>
          </a:bodyPr>
          <a:lstStyle/>
          <a:p>
            <a:r>
              <a:rPr kumimoji="1" lang="en-US" altLang="ja-JP" dirty="0">
                <a:solidFill>
                  <a:srgbClr val="FF0000"/>
                </a:solidFill>
              </a:rPr>
              <a:t>X</a:t>
            </a:r>
            <a:endParaRPr kumimoji="1" lang="ja-JP" altLang="en-US" dirty="0">
              <a:solidFill>
                <a:srgbClr val="FF0000"/>
              </a:solidFill>
            </a:endParaRPr>
          </a:p>
        </p:txBody>
      </p:sp>
      <p:sp>
        <p:nvSpPr>
          <p:cNvPr id="23" name="テキスト ボックス 22">
            <a:extLst>
              <a:ext uri="{FF2B5EF4-FFF2-40B4-BE49-F238E27FC236}">
                <a16:creationId xmlns:a16="http://schemas.microsoft.com/office/drawing/2014/main" id="{9BFAEC61-DF9A-456D-BB3C-26E66F1AAF0B}"/>
              </a:ext>
            </a:extLst>
          </p:cNvPr>
          <p:cNvSpPr txBox="1"/>
          <p:nvPr/>
        </p:nvSpPr>
        <p:spPr>
          <a:xfrm>
            <a:off x="5197106" y="5996609"/>
            <a:ext cx="1232442" cy="369332"/>
          </a:xfrm>
          <a:prstGeom prst="rect">
            <a:avLst/>
          </a:prstGeom>
          <a:noFill/>
        </p:spPr>
        <p:txBody>
          <a:bodyPr wrap="square" rtlCol="0">
            <a:spAutoFit/>
          </a:bodyPr>
          <a:lstStyle/>
          <a:p>
            <a:r>
              <a:rPr kumimoji="1" lang="en-US" altLang="ja-JP" dirty="0">
                <a:solidFill>
                  <a:srgbClr val="FF0000"/>
                </a:solidFill>
              </a:rPr>
              <a:t>Y</a:t>
            </a:r>
            <a:r>
              <a:rPr kumimoji="1" lang="ja-JP" altLang="en-US" dirty="0">
                <a:solidFill>
                  <a:srgbClr val="FF0000"/>
                </a:solidFill>
              </a:rPr>
              <a:t>裏</a:t>
            </a:r>
          </a:p>
        </p:txBody>
      </p:sp>
      <p:sp>
        <p:nvSpPr>
          <p:cNvPr id="4" name="スライド番号プレースホルダー 3">
            <a:extLst>
              <a:ext uri="{FF2B5EF4-FFF2-40B4-BE49-F238E27FC236}">
                <a16:creationId xmlns:a16="http://schemas.microsoft.com/office/drawing/2014/main" id="{50F33B6D-9436-4C21-9B96-967B92CBBA13}"/>
              </a:ext>
            </a:extLst>
          </p:cNvPr>
          <p:cNvSpPr>
            <a:spLocks noGrp="1"/>
          </p:cNvSpPr>
          <p:nvPr>
            <p:ph type="sldNum" sz="quarter" idx="12"/>
          </p:nvPr>
        </p:nvSpPr>
        <p:spPr/>
        <p:txBody>
          <a:bodyPr/>
          <a:lstStyle/>
          <a:p>
            <a:fld id="{8702070F-FE2C-491B-A93C-38B3EE8D2246}" type="slidenum">
              <a:rPr kumimoji="1" lang="ja-JP" altLang="en-US" smtClean="0"/>
              <a:t>3</a:t>
            </a:fld>
            <a:endParaRPr kumimoji="1" lang="ja-JP" altLang="en-US"/>
          </a:p>
        </p:txBody>
      </p:sp>
    </p:spTree>
    <p:extLst>
      <p:ext uri="{BB962C8B-B14F-4D97-AF65-F5344CB8AC3E}">
        <p14:creationId xmlns:p14="http://schemas.microsoft.com/office/powerpoint/2010/main" val="389165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C8036-041A-453A-A33C-01807284F9C9}"/>
              </a:ext>
            </a:extLst>
          </p:cNvPr>
          <p:cNvSpPr>
            <a:spLocks noGrp="1"/>
          </p:cNvSpPr>
          <p:nvPr>
            <p:ph type="title"/>
          </p:nvPr>
        </p:nvSpPr>
        <p:spPr/>
        <p:txBody>
          <a:bodyPr/>
          <a:lstStyle/>
          <a:p>
            <a:pPr algn="ctr"/>
            <a:r>
              <a:rPr kumimoji="1" lang="ja-JP" altLang="en-US" dirty="0"/>
              <a:t>実験の概要</a:t>
            </a:r>
            <a:r>
              <a:rPr lang="ja-JP" altLang="en-US" dirty="0"/>
              <a:t>②</a:t>
            </a:r>
            <a:endParaRPr kumimoji="1" lang="ja-JP" altLang="en-US" dirty="0"/>
          </a:p>
        </p:txBody>
      </p:sp>
      <p:sp>
        <p:nvSpPr>
          <p:cNvPr id="3" name="コンテンツ プレースホルダー 2">
            <a:extLst>
              <a:ext uri="{FF2B5EF4-FFF2-40B4-BE49-F238E27FC236}">
                <a16:creationId xmlns:a16="http://schemas.microsoft.com/office/drawing/2014/main" id="{F2E5DAC6-5BE0-4F59-9E12-1333D1D521F0}"/>
              </a:ext>
            </a:extLst>
          </p:cNvPr>
          <p:cNvSpPr>
            <a:spLocks noGrp="1"/>
          </p:cNvSpPr>
          <p:nvPr>
            <p:ph idx="1"/>
          </p:nvPr>
        </p:nvSpPr>
        <p:spPr>
          <a:xfrm>
            <a:off x="4996070" y="1690689"/>
            <a:ext cx="3750364" cy="4486274"/>
          </a:xfrm>
        </p:spPr>
        <p:txBody>
          <a:bodyPr>
            <a:normAutofit/>
          </a:bodyPr>
          <a:lstStyle/>
          <a:p>
            <a:r>
              <a:rPr kumimoji="1" lang="ja-JP" altLang="en-US" sz="3200" dirty="0"/>
              <a:t>試験片</a:t>
            </a:r>
            <a:r>
              <a:rPr kumimoji="1" lang="en-US" altLang="ja-JP" sz="3200" dirty="0"/>
              <a:t>C</a:t>
            </a:r>
            <a:r>
              <a:rPr kumimoji="1" lang="ja-JP" altLang="en-US" sz="3200" dirty="0"/>
              <a:t>についてのみ下図のように黄色の円で囲われた部分と全体の厚さを計測した。</a:t>
            </a:r>
            <a:endParaRPr kumimoji="1" lang="en-US" altLang="ja-JP" sz="3200" dirty="0"/>
          </a:p>
        </p:txBody>
      </p:sp>
      <p:pic>
        <p:nvPicPr>
          <p:cNvPr id="5" name="図 4">
            <a:extLst>
              <a:ext uri="{FF2B5EF4-FFF2-40B4-BE49-F238E27FC236}">
                <a16:creationId xmlns:a16="http://schemas.microsoft.com/office/drawing/2014/main" id="{82DEDF0F-A5C3-4DA5-99E3-F8A2BD525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740" y="1543504"/>
            <a:ext cx="2899191" cy="5154118"/>
          </a:xfrm>
          <a:prstGeom prst="rect">
            <a:avLst/>
          </a:prstGeom>
        </p:spPr>
      </p:pic>
      <p:sp>
        <p:nvSpPr>
          <p:cNvPr id="16" name="楕円 15">
            <a:extLst>
              <a:ext uri="{FF2B5EF4-FFF2-40B4-BE49-F238E27FC236}">
                <a16:creationId xmlns:a16="http://schemas.microsoft.com/office/drawing/2014/main" id="{A78D7160-408E-4029-A233-9D9D3827ED6A}"/>
              </a:ext>
            </a:extLst>
          </p:cNvPr>
          <p:cNvSpPr/>
          <p:nvPr/>
        </p:nvSpPr>
        <p:spPr>
          <a:xfrm>
            <a:off x="2276611" y="3868772"/>
            <a:ext cx="278296" cy="25179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4D773381-CDC4-4A2B-8642-F4E315D794EE}"/>
              </a:ext>
            </a:extLst>
          </p:cNvPr>
          <p:cNvSpPr/>
          <p:nvPr/>
        </p:nvSpPr>
        <p:spPr>
          <a:xfrm>
            <a:off x="2137463" y="4292842"/>
            <a:ext cx="278296" cy="25179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7D5CA0B0-1489-4163-84D0-7DD8AFCBB69F}"/>
              </a:ext>
            </a:extLst>
          </p:cNvPr>
          <p:cNvSpPr/>
          <p:nvPr/>
        </p:nvSpPr>
        <p:spPr>
          <a:xfrm>
            <a:off x="1929953" y="3349273"/>
            <a:ext cx="278296" cy="25179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1487A26-A144-485D-95A5-E822F50DFA66}"/>
              </a:ext>
            </a:extLst>
          </p:cNvPr>
          <p:cNvSpPr txBox="1"/>
          <p:nvPr/>
        </p:nvSpPr>
        <p:spPr>
          <a:xfrm>
            <a:off x="1814130" y="3078642"/>
            <a:ext cx="462481" cy="369332"/>
          </a:xfrm>
          <a:prstGeom prst="rect">
            <a:avLst/>
          </a:prstGeom>
          <a:noFill/>
        </p:spPr>
        <p:txBody>
          <a:bodyPr wrap="square" rtlCol="0">
            <a:spAutoFit/>
          </a:bodyPr>
          <a:lstStyle/>
          <a:p>
            <a:r>
              <a:rPr kumimoji="1" lang="en-US" altLang="ja-JP" dirty="0">
                <a:solidFill>
                  <a:schemeClr val="accent4"/>
                </a:solidFill>
              </a:rPr>
              <a:t>X</a:t>
            </a:r>
            <a:endParaRPr kumimoji="1" lang="ja-JP" altLang="en-US" dirty="0">
              <a:solidFill>
                <a:schemeClr val="accent4"/>
              </a:solidFill>
            </a:endParaRPr>
          </a:p>
        </p:txBody>
      </p:sp>
      <p:sp>
        <p:nvSpPr>
          <p:cNvPr id="24" name="テキスト ボックス 23">
            <a:extLst>
              <a:ext uri="{FF2B5EF4-FFF2-40B4-BE49-F238E27FC236}">
                <a16:creationId xmlns:a16="http://schemas.microsoft.com/office/drawing/2014/main" id="{72AF629F-D51C-4652-9095-F9A8EDAFD55C}"/>
              </a:ext>
            </a:extLst>
          </p:cNvPr>
          <p:cNvSpPr txBox="1"/>
          <p:nvPr/>
        </p:nvSpPr>
        <p:spPr>
          <a:xfrm>
            <a:off x="2617505" y="3833048"/>
            <a:ext cx="1106139" cy="369332"/>
          </a:xfrm>
          <a:prstGeom prst="rect">
            <a:avLst/>
          </a:prstGeom>
          <a:noFill/>
        </p:spPr>
        <p:txBody>
          <a:bodyPr wrap="square" rtlCol="0">
            <a:spAutoFit/>
          </a:bodyPr>
          <a:lstStyle/>
          <a:p>
            <a:r>
              <a:rPr kumimoji="1" lang="en-US" altLang="ja-JP" dirty="0">
                <a:solidFill>
                  <a:schemeClr val="accent4"/>
                </a:solidFill>
              </a:rPr>
              <a:t>V</a:t>
            </a:r>
            <a:endParaRPr kumimoji="1" lang="ja-JP" altLang="en-US" dirty="0">
              <a:solidFill>
                <a:schemeClr val="accent4"/>
              </a:solidFill>
            </a:endParaRPr>
          </a:p>
        </p:txBody>
      </p:sp>
      <p:sp>
        <p:nvSpPr>
          <p:cNvPr id="25" name="テキスト ボックス 24">
            <a:extLst>
              <a:ext uri="{FF2B5EF4-FFF2-40B4-BE49-F238E27FC236}">
                <a16:creationId xmlns:a16="http://schemas.microsoft.com/office/drawing/2014/main" id="{458714BC-B895-4E15-BC80-5707E9438C20}"/>
              </a:ext>
            </a:extLst>
          </p:cNvPr>
          <p:cNvSpPr txBox="1"/>
          <p:nvPr/>
        </p:nvSpPr>
        <p:spPr>
          <a:xfrm>
            <a:off x="2415759" y="4234071"/>
            <a:ext cx="1106139" cy="369332"/>
          </a:xfrm>
          <a:prstGeom prst="rect">
            <a:avLst/>
          </a:prstGeom>
          <a:noFill/>
        </p:spPr>
        <p:txBody>
          <a:bodyPr wrap="square" rtlCol="0">
            <a:spAutoFit/>
          </a:bodyPr>
          <a:lstStyle/>
          <a:p>
            <a:r>
              <a:rPr kumimoji="1" lang="en-US" altLang="ja-JP" dirty="0">
                <a:solidFill>
                  <a:schemeClr val="accent4"/>
                </a:solidFill>
              </a:rPr>
              <a:t>W</a:t>
            </a:r>
            <a:endParaRPr kumimoji="1" lang="ja-JP" altLang="en-US" dirty="0">
              <a:solidFill>
                <a:schemeClr val="accent4"/>
              </a:solidFill>
            </a:endParaRPr>
          </a:p>
        </p:txBody>
      </p:sp>
      <p:sp>
        <p:nvSpPr>
          <p:cNvPr id="26" name="テキスト ボックス 25">
            <a:extLst>
              <a:ext uri="{FF2B5EF4-FFF2-40B4-BE49-F238E27FC236}">
                <a16:creationId xmlns:a16="http://schemas.microsoft.com/office/drawing/2014/main" id="{5D28A5D3-FF62-4CB0-A5E8-CFF2E302F5DC}"/>
              </a:ext>
            </a:extLst>
          </p:cNvPr>
          <p:cNvSpPr txBox="1"/>
          <p:nvPr/>
        </p:nvSpPr>
        <p:spPr>
          <a:xfrm>
            <a:off x="1617857" y="5351977"/>
            <a:ext cx="1180785" cy="369332"/>
          </a:xfrm>
          <a:prstGeom prst="rect">
            <a:avLst/>
          </a:prstGeom>
          <a:noFill/>
        </p:spPr>
        <p:txBody>
          <a:bodyPr wrap="square" rtlCol="0">
            <a:spAutoFit/>
          </a:bodyPr>
          <a:lstStyle/>
          <a:p>
            <a:r>
              <a:rPr kumimoji="1" lang="ja-JP" altLang="en-US" dirty="0">
                <a:solidFill>
                  <a:schemeClr val="accent4"/>
                </a:solidFill>
              </a:rPr>
              <a:t>表</a:t>
            </a:r>
          </a:p>
        </p:txBody>
      </p:sp>
      <p:sp>
        <p:nvSpPr>
          <p:cNvPr id="29" name="テキスト ボックス 28">
            <a:extLst>
              <a:ext uri="{FF2B5EF4-FFF2-40B4-BE49-F238E27FC236}">
                <a16:creationId xmlns:a16="http://schemas.microsoft.com/office/drawing/2014/main" id="{B1DC59D7-9C10-4016-8FB9-B443295564A5}"/>
              </a:ext>
            </a:extLst>
          </p:cNvPr>
          <p:cNvSpPr txBox="1"/>
          <p:nvPr/>
        </p:nvSpPr>
        <p:spPr>
          <a:xfrm>
            <a:off x="1494819" y="3385154"/>
            <a:ext cx="364007" cy="369332"/>
          </a:xfrm>
          <a:prstGeom prst="rect">
            <a:avLst/>
          </a:prstGeom>
          <a:noFill/>
        </p:spPr>
        <p:txBody>
          <a:bodyPr wrap="square" rtlCol="0">
            <a:spAutoFit/>
          </a:bodyPr>
          <a:lstStyle/>
          <a:p>
            <a:r>
              <a:rPr kumimoji="1" lang="ja-JP" altLang="en-US" dirty="0">
                <a:solidFill>
                  <a:schemeClr val="accent4"/>
                </a:solidFill>
              </a:rPr>
              <a:t>裏</a:t>
            </a:r>
          </a:p>
        </p:txBody>
      </p:sp>
      <p:cxnSp>
        <p:nvCxnSpPr>
          <p:cNvPr id="31" name="直線矢印コネクタ 30">
            <a:extLst>
              <a:ext uri="{FF2B5EF4-FFF2-40B4-BE49-F238E27FC236}">
                <a16:creationId xmlns:a16="http://schemas.microsoft.com/office/drawing/2014/main" id="{27741695-EF29-4820-9FBA-F5BB6EF6EF00}"/>
              </a:ext>
            </a:extLst>
          </p:cNvPr>
          <p:cNvCxnSpPr/>
          <p:nvPr/>
        </p:nvCxnSpPr>
        <p:spPr>
          <a:xfrm>
            <a:off x="1814130" y="3868772"/>
            <a:ext cx="44730" cy="1326080"/>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B7C65AC-6B21-4B09-BBB8-9E4728666FDB}"/>
              </a:ext>
            </a:extLst>
          </p:cNvPr>
          <p:cNvSpPr>
            <a:spLocks noGrp="1"/>
          </p:cNvSpPr>
          <p:nvPr>
            <p:ph type="sldNum" sz="quarter" idx="12"/>
          </p:nvPr>
        </p:nvSpPr>
        <p:spPr/>
        <p:txBody>
          <a:bodyPr/>
          <a:lstStyle/>
          <a:p>
            <a:fld id="{8702070F-FE2C-491B-A93C-38B3EE8D2246}" type="slidenum">
              <a:rPr kumimoji="1" lang="ja-JP" altLang="en-US" smtClean="0"/>
              <a:t>4</a:t>
            </a:fld>
            <a:endParaRPr kumimoji="1" lang="ja-JP" altLang="en-US"/>
          </a:p>
        </p:txBody>
      </p:sp>
    </p:spTree>
    <p:extLst>
      <p:ext uri="{BB962C8B-B14F-4D97-AF65-F5344CB8AC3E}">
        <p14:creationId xmlns:p14="http://schemas.microsoft.com/office/powerpoint/2010/main" val="53647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AE9B1F-0FD6-4CA0-8888-0BB8BBDAB27D}"/>
              </a:ext>
            </a:extLst>
          </p:cNvPr>
          <p:cNvSpPr>
            <a:spLocks noGrp="1"/>
          </p:cNvSpPr>
          <p:nvPr>
            <p:ph type="title"/>
          </p:nvPr>
        </p:nvSpPr>
        <p:spPr/>
        <p:txBody>
          <a:bodyPr/>
          <a:lstStyle/>
          <a:p>
            <a:pPr algn="ctr"/>
            <a:r>
              <a:rPr kumimoji="1" lang="ja-JP" altLang="en-US" dirty="0"/>
              <a:t>測定結果①</a:t>
            </a:r>
          </a:p>
        </p:txBody>
      </p:sp>
      <p:sp>
        <p:nvSpPr>
          <p:cNvPr id="3" name="コンテンツ プレースホルダー 2">
            <a:extLst>
              <a:ext uri="{FF2B5EF4-FFF2-40B4-BE49-F238E27FC236}">
                <a16:creationId xmlns:a16="http://schemas.microsoft.com/office/drawing/2014/main" id="{2F04621E-7DD1-4353-B4AD-76B870C1DD5F}"/>
              </a:ext>
            </a:extLst>
          </p:cNvPr>
          <p:cNvSpPr>
            <a:spLocks noGrp="1"/>
          </p:cNvSpPr>
          <p:nvPr>
            <p:ph idx="1"/>
          </p:nvPr>
        </p:nvSpPr>
        <p:spPr>
          <a:xfrm>
            <a:off x="628650" y="1361799"/>
            <a:ext cx="7886700" cy="4351338"/>
          </a:xfrm>
        </p:spPr>
        <p:txBody>
          <a:bodyPr/>
          <a:lstStyle/>
          <a:p>
            <a:r>
              <a:rPr kumimoji="1" lang="ja-JP" altLang="en-US" dirty="0"/>
              <a:t>試験片</a:t>
            </a:r>
            <a:r>
              <a:rPr kumimoji="1" lang="en-US" altLang="ja-JP" dirty="0"/>
              <a:t>A1,A2,B</a:t>
            </a:r>
            <a:r>
              <a:rPr kumimoji="1" lang="ja-JP" altLang="en-US" dirty="0"/>
              <a:t>の結果は以下のようになった。</a:t>
            </a:r>
            <a:endParaRPr kumimoji="1" lang="en-US" altLang="ja-JP" dirty="0"/>
          </a:p>
          <a:p>
            <a:r>
              <a:rPr lang="ja-JP" altLang="en-US" dirty="0"/>
              <a:t>いずれも</a:t>
            </a:r>
            <a:r>
              <a:rPr lang="en-US" altLang="ja-JP" dirty="0"/>
              <a:t>LCP</a:t>
            </a:r>
            <a:r>
              <a:rPr lang="ja-JP" altLang="en-US" dirty="0"/>
              <a:t>と銅が剥離したことが確認できた。</a:t>
            </a:r>
            <a:endParaRPr kumimoji="1" lang="ja-JP" altLang="en-US" dirty="0"/>
          </a:p>
        </p:txBody>
      </p:sp>
      <p:sp>
        <p:nvSpPr>
          <p:cNvPr id="4" name="スライド番号プレースホルダー 3">
            <a:extLst>
              <a:ext uri="{FF2B5EF4-FFF2-40B4-BE49-F238E27FC236}">
                <a16:creationId xmlns:a16="http://schemas.microsoft.com/office/drawing/2014/main" id="{7D335391-D46B-4E77-92B3-567F2B05D871}"/>
              </a:ext>
            </a:extLst>
          </p:cNvPr>
          <p:cNvSpPr>
            <a:spLocks noGrp="1"/>
          </p:cNvSpPr>
          <p:nvPr>
            <p:ph type="sldNum" sz="quarter" idx="12"/>
          </p:nvPr>
        </p:nvSpPr>
        <p:spPr/>
        <p:txBody>
          <a:bodyPr/>
          <a:lstStyle/>
          <a:p>
            <a:fld id="{8702070F-FE2C-491B-A93C-38B3EE8D2246}" type="slidenum">
              <a:rPr kumimoji="1" lang="ja-JP" altLang="en-US" smtClean="0"/>
              <a:t>5</a:t>
            </a:fld>
            <a:endParaRPr kumimoji="1" lang="ja-JP" altLang="en-US"/>
          </a:p>
        </p:txBody>
      </p:sp>
      <p:pic>
        <p:nvPicPr>
          <p:cNvPr id="7" name="図 6">
            <a:extLst>
              <a:ext uri="{FF2B5EF4-FFF2-40B4-BE49-F238E27FC236}">
                <a16:creationId xmlns:a16="http://schemas.microsoft.com/office/drawing/2014/main" id="{D8B1F104-B534-48B2-A8E3-08AD76B82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19" y="2541100"/>
            <a:ext cx="6643184" cy="4168710"/>
          </a:xfrm>
          <a:prstGeom prst="rect">
            <a:avLst/>
          </a:prstGeom>
        </p:spPr>
      </p:pic>
      <p:sp>
        <p:nvSpPr>
          <p:cNvPr id="8" name="テキスト ボックス 7">
            <a:extLst>
              <a:ext uri="{FF2B5EF4-FFF2-40B4-BE49-F238E27FC236}">
                <a16:creationId xmlns:a16="http://schemas.microsoft.com/office/drawing/2014/main" id="{6612C636-5C89-4A8D-837B-CFC94D60B431}"/>
              </a:ext>
            </a:extLst>
          </p:cNvPr>
          <p:cNvSpPr txBox="1"/>
          <p:nvPr/>
        </p:nvSpPr>
        <p:spPr>
          <a:xfrm>
            <a:off x="6842203" y="2759529"/>
            <a:ext cx="2057400" cy="1200329"/>
          </a:xfrm>
          <a:prstGeom prst="rect">
            <a:avLst/>
          </a:prstGeom>
          <a:noFill/>
        </p:spPr>
        <p:txBody>
          <a:bodyPr wrap="square" rtlCol="0">
            <a:spAutoFit/>
          </a:bodyPr>
          <a:lstStyle/>
          <a:p>
            <a:r>
              <a:rPr kumimoji="1" lang="ja-JP" altLang="en-US" b="1" dirty="0"/>
              <a:t>黒　試験片</a:t>
            </a:r>
            <a:r>
              <a:rPr kumimoji="1" lang="en-US" altLang="ja-JP" b="1" dirty="0"/>
              <a:t>A1</a:t>
            </a:r>
          </a:p>
          <a:p>
            <a:r>
              <a:rPr kumimoji="1" lang="ja-JP" altLang="en-US" b="1" dirty="0">
                <a:solidFill>
                  <a:srgbClr val="FF0000"/>
                </a:solidFill>
              </a:rPr>
              <a:t>赤　試験片</a:t>
            </a:r>
            <a:r>
              <a:rPr kumimoji="1" lang="en-US" altLang="ja-JP" b="1" dirty="0">
                <a:solidFill>
                  <a:srgbClr val="FF0000"/>
                </a:solidFill>
              </a:rPr>
              <a:t>A2</a:t>
            </a:r>
          </a:p>
          <a:p>
            <a:r>
              <a:rPr kumimoji="1" lang="ja-JP" altLang="en-US" b="1" dirty="0">
                <a:solidFill>
                  <a:srgbClr val="00B050"/>
                </a:solidFill>
              </a:rPr>
              <a:t>緑　試験片</a:t>
            </a:r>
            <a:r>
              <a:rPr kumimoji="1" lang="en-US" altLang="ja-JP" b="1" dirty="0">
                <a:solidFill>
                  <a:srgbClr val="00B050"/>
                </a:solidFill>
              </a:rPr>
              <a:t>B</a:t>
            </a:r>
          </a:p>
          <a:p>
            <a:endParaRPr kumimoji="1" lang="ja-JP" altLang="en-US" dirty="0"/>
          </a:p>
        </p:txBody>
      </p:sp>
    </p:spTree>
    <p:extLst>
      <p:ext uri="{BB962C8B-B14F-4D97-AF65-F5344CB8AC3E}">
        <p14:creationId xmlns:p14="http://schemas.microsoft.com/office/powerpoint/2010/main" val="36464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AE9B1F-0FD6-4CA0-8888-0BB8BBDAB27D}"/>
              </a:ext>
            </a:extLst>
          </p:cNvPr>
          <p:cNvSpPr>
            <a:spLocks noGrp="1"/>
          </p:cNvSpPr>
          <p:nvPr>
            <p:ph type="title"/>
          </p:nvPr>
        </p:nvSpPr>
        <p:spPr>
          <a:xfrm>
            <a:off x="628650" y="-180700"/>
            <a:ext cx="7886700" cy="1325563"/>
          </a:xfrm>
        </p:spPr>
        <p:txBody>
          <a:bodyPr/>
          <a:lstStyle/>
          <a:p>
            <a:pPr algn="ctr"/>
            <a:r>
              <a:rPr kumimoji="1" lang="ja-JP" altLang="en-US" dirty="0"/>
              <a:t>測定結果②</a:t>
            </a:r>
          </a:p>
        </p:txBody>
      </p:sp>
      <p:sp>
        <p:nvSpPr>
          <p:cNvPr id="3" name="コンテンツ プレースホルダー 2">
            <a:extLst>
              <a:ext uri="{FF2B5EF4-FFF2-40B4-BE49-F238E27FC236}">
                <a16:creationId xmlns:a16="http://schemas.microsoft.com/office/drawing/2014/main" id="{2F04621E-7DD1-4353-B4AD-76B870C1DD5F}"/>
              </a:ext>
            </a:extLst>
          </p:cNvPr>
          <p:cNvSpPr>
            <a:spLocks noGrp="1"/>
          </p:cNvSpPr>
          <p:nvPr>
            <p:ph idx="1"/>
          </p:nvPr>
        </p:nvSpPr>
        <p:spPr>
          <a:xfrm>
            <a:off x="800928" y="897973"/>
            <a:ext cx="7886700" cy="4351338"/>
          </a:xfrm>
        </p:spPr>
        <p:txBody>
          <a:bodyPr/>
          <a:lstStyle/>
          <a:p>
            <a:r>
              <a:rPr kumimoji="1" lang="ja-JP" altLang="en-US" dirty="0"/>
              <a:t>試験片</a:t>
            </a:r>
            <a:r>
              <a:rPr lang="en-US" altLang="ja-JP" dirty="0"/>
              <a:t>C</a:t>
            </a:r>
            <a:r>
              <a:rPr kumimoji="1" lang="ja-JP" altLang="en-US" dirty="0"/>
              <a:t>の結果は以下のようになった。</a:t>
            </a:r>
            <a:endParaRPr kumimoji="1" lang="en-US" altLang="ja-JP" dirty="0"/>
          </a:p>
          <a:p>
            <a:r>
              <a:rPr kumimoji="1" lang="ja-JP" altLang="en-US" dirty="0"/>
              <a:t>複数段階に分かれて剥離しており最後にはポリイミドと銅が剥離していた。</a:t>
            </a:r>
          </a:p>
        </p:txBody>
      </p:sp>
      <p:sp>
        <p:nvSpPr>
          <p:cNvPr id="4" name="スライド番号プレースホルダー 3">
            <a:extLst>
              <a:ext uri="{FF2B5EF4-FFF2-40B4-BE49-F238E27FC236}">
                <a16:creationId xmlns:a16="http://schemas.microsoft.com/office/drawing/2014/main" id="{29832056-F959-49A9-A417-2F1040E45E81}"/>
              </a:ext>
            </a:extLst>
          </p:cNvPr>
          <p:cNvSpPr>
            <a:spLocks noGrp="1"/>
          </p:cNvSpPr>
          <p:nvPr>
            <p:ph type="sldNum" sz="quarter" idx="12"/>
          </p:nvPr>
        </p:nvSpPr>
        <p:spPr/>
        <p:txBody>
          <a:bodyPr/>
          <a:lstStyle/>
          <a:p>
            <a:fld id="{8702070F-FE2C-491B-A93C-38B3EE8D2246}" type="slidenum">
              <a:rPr kumimoji="1" lang="ja-JP" altLang="en-US" smtClean="0"/>
              <a:t>6</a:t>
            </a:fld>
            <a:endParaRPr kumimoji="1" lang="ja-JP" altLang="en-US"/>
          </a:p>
        </p:txBody>
      </p:sp>
      <p:pic>
        <p:nvPicPr>
          <p:cNvPr id="7" name="図 6">
            <a:extLst>
              <a:ext uri="{FF2B5EF4-FFF2-40B4-BE49-F238E27FC236}">
                <a16:creationId xmlns:a16="http://schemas.microsoft.com/office/drawing/2014/main" id="{D0993EC8-B79F-48C5-9B0A-F4884637A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27" y="2539119"/>
            <a:ext cx="6882493" cy="4318880"/>
          </a:xfrm>
          <a:prstGeom prst="rect">
            <a:avLst/>
          </a:prstGeom>
        </p:spPr>
      </p:pic>
      <p:sp>
        <p:nvSpPr>
          <p:cNvPr id="8" name="テキスト ボックス 7">
            <a:extLst>
              <a:ext uri="{FF2B5EF4-FFF2-40B4-BE49-F238E27FC236}">
                <a16:creationId xmlns:a16="http://schemas.microsoft.com/office/drawing/2014/main" id="{428CDF63-671A-41D6-B5B6-1F1A2C45A6EB}"/>
              </a:ext>
            </a:extLst>
          </p:cNvPr>
          <p:cNvSpPr txBox="1"/>
          <p:nvPr/>
        </p:nvSpPr>
        <p:spPr>
          <a:xfrm>
            <a:off x="4169522" y="2704310"/>
            <a:ext cx="1004208" cy="369332"/>
          </a:xfrm>
          <a:prstGeom prst="rect">
            <a:avLst/>
          </a:prstGeom>
          <a:noFill/>
        </p:spPr>
        <p:txBody>
          <a:bodyPr wrap="square" rtlCol="0">
            <a:spAutoFit/>
          </a:bodyPr>
          <a:lstStyle/>
          <a:p>
            <a:r>
              <a:rPr kumimoji="1" lang="ja-JP" altLang="en-US" dirty="0"/>
              <a:t>試験片</a:t>
            </a:r>
            <a:r>
              <a:rPr kumimoji="1" lang="en-US" altLang="ja-JP" dirty="0"/>
              <a:t>C</a:t>
            </a:r>
            <a:endParaRPr kumimoji="1" lang="ja-JP" altLang="en-US" dirty="0"/>
          </a:p>
        </p:txBody>
      </p:sp>
    </p:spTree>
    <p:extLst>
      <p:ext uri="{BB962C8B-B14F-4D97-AF65-F5344CB8AC3E}">
        <p14:creationId xmlns:p14="http://schemas.microsoft.com/office/powerpoint/2010/main" val="370617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88A7FF-4756-43EB-8AD5-26266C6F4384}"/>
              </a:ext>
            </a:extLst>
          </p:cNvPr>
          <p:cNvSpPr>
            <a:spLocks noGrp="1"/>
          </p:cNvSpPr>
          <p:nvPr>
            <p:ph type="ctrTitle"/>
          </p:nvPr>
        </p:nvSpPr>
        <p:spPr/>
        <p:txBody>
          <a:bodyPr/>
          <a:lstStyle/>
          <a:p>
            <a:r>
              <a:rPr kumimoji="1" lang="ja-JP" altLang="en-US" dirty="0"/>
              <a:t>現在までの剥離試験のまとめ</a:t>
            </a:r>
          </a:p>
        </p:txBody>
      </p:sp>
      <p:sp>
        <p:nvSpPr>
          <p:cNvPr id="3" name="字幕 2">
            <a:extLst>
              <a:ext uri="{FF2B5EF4-FFF2-40B4-BE49-F238E27FC236}">
                <a16:creationId xmlns:a16="http://schemas.microsoft.com/office/drawing/2014/main" id="{463F2C89-A4E7-44B5-BBB5-550644A1DF74}"/>
              </a:ext>
            </a:extLst>
          </p:cNvPr>
          <p:cNvSpPr>
            <a:spLocks noGrp="1"/>
          </p:cNvSpPr>
          <p:nvPr>
            <p:ph type="subTitle" idx="1"/>
          </p:nvPr>
        </p:nvSpPr>
        <p:spPr/>
        <p:txBody>
          <a:bodyPr/>
          <a:lstStyle/>
          <a:p>
            <a:r>
              <a:rPr kumimoji="1" lang="ja-JP" altLang="en-US" dirty="0"/>
              <a:t>理研</a:t>
            </a:r>
            <a:r>
              <a:rPr kumimoji="1" lang="en-US" altLang="ja-JP" dirty="0"/>
              <a:t>/</a:t>
            </a:r>
            <a:r>
              <a:rPr kumimoji="1" lang="ja-JP" altLang="en-US" dirty="0"/>
              <a:t>鶴田　雅人</a:t>
            </a:r>
          </a:p>
        </p:txBody>
      </p:sp>
      <p:sp>
        <p:nvSpPr>
          <p:cNvPr id="4" name="スライド番号プレースホルダー 3">
            <a:extLst>
              <a:ext uri="{FF2B5EF4-FFF2-40B4-BE49-F238E27FC236}">
                <a16:creationId xmlns:a16="http://schemas.microsoft.com/office/drawing/2014/main" id="{B5CB6BA7-2804-46D8-A889-7CEEB2C8128D}"/>
              </a:ext>
            </a:extLst>
          </p:cNvPr>
          <p:cNvSpPr>
            <a:spLocks noGrp="1"/>
          </p:cNvSpPr>
          <p:nvPr>
            <p:ph type="sldNum" sz="quarter" idx="12"/>
          </p:nvPr>
        </p:nvSpPr>
        <p:spPr/>
        <p:txBody>
          <a:bodyPr/>
          <a:lstStyle/>
          <a:p>
            <a:fld id="{8702070F-FE2C-491B-A93C-38B3EE8D2246}" type="slidenum">
              <a:rPr kumimoji="1" lang="ja-JP" altLang="en-US" smtClean="0"/>
              <a:t>7</a:t>
            </a:fld>
            <a:endParaRPr kumimoji="1" lang="ja-JP" altLang="en-US"/>
          </a:p>
        </p:txBody>
      </p:sp>
    </p:spTree>
    <p:extLst>
      <p:ext uri="{BB962C8B-B14F-4D97-AF65-F5344CB8AC3E}">
        <p14:creationId xmlns:p14="http://schemas.microsoft.com/office/powerpoint/2010/main" val="65473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484493-DC88-422B-83C5-97934F1B8426}"/>
              </a:ext>
            </a:extLst>
          </p:cNvPr>
          <p:cNvSpPr>
            <a:spLocks noGrp="1"/>
          </p:cNvSpPr>
          <p:nvPr>
            <p:ph type="title"/>
          </p:nvPr>
        </p:nvSpPr>
        <p:spPr>
          <a:xfrm>
            <a:off x="628650" y="365126"/>
            <a:ext cx="7886700" cy="1325563"/>
          </a:xfrm>
        </p:spPr>
        <p:txBody>
          <a:bodyPr/>
          <a:lstStyle/>
          <a:p>
            <a:pPr algn="ctr"/>
            <a:r>
              <a:rPr kumimoji="1" lang="ja-JP" altLang="en-US" dirty="0"/>
              <a:t>剥離試験のまとめ</a:t>
            </a:r>
          </a:p>
        </p:txBody>
      </p:sp>
      <p:sp>
        <p:nvSpPr>
          <p:cNvPr id="3" name="コンテンツ プレースホルダー 2">
            <a:extLst>
              <a:ext uri="{FF2B5EF4-FFF2-40B4-BE49-F238E27FC236}">
                <a16:creationId xmlns:a16="http://schemas.microsoft.com/office/drawing/2014/main" id="{A7A63D7C-E547-4774-BE2C-B3676B2ED37C}"/>
              </a:ext>
            </a:extLst>
          </p:cNvPr>
          <p:cNvSpPr>
            <a:spLocks noGrp="1"/>
          </p:cNvSpPr>
          <p:nvPr>
            <p:ph idx="1"/>
          </p:nvPr>
        </p:nvSpPr>
        <p:spPr/>
        <p:txBody>
          <a:bodyPr/>
          <a:lstStyle/>
          <a:p>
            <a:r>
              <a:rPr lang="ja-JP" altLang="en-US" dirty="0"/>
              <a:t>今回の剥離試験で</a:t>
            </a:r>
            <a:r>
              <a:rPr lang="en-US" altLang="ja-JP" dirty="0"/>
              <a:t>LCP-</a:t>
            </a:r>
            <a:r>
              <a:rPr lang="ja-JP" altLang="en-US" dirty="0"/>
              <a:t>銅の剥離するという予想外の問題が起きたため、これまでの情報を整理、考察し次回への方針を立てる。</a:t>
            </a:r>
            <a:endParaRPr lang="en-US" altLang="ja-JP" dirty="0"/>
          </a:p>
          <a:p>
            <a:r>
              <a:rPr kumimoji="1" lang="ja-JP" altLang="en-US" dirty="0"/>
              <a:t>まずこれまでの実験の条件について書きだす。</a:t>
            </a:r>
          </a:p>
        </p:txBody>
      </p:sp>
      <p:sp>
        <p:nvSpPr>
          <p:cNvPr id="4" name="スライド番号プレースホルダー 3">
            <a:extLst>
              <a:ext uri="{FF2B5EF4-FFF2-40B4-BE49-F238E27FC236}">
                <a16:creationId xmlns:a16="http://schemas.microsoft.com/office/drawing/2014/main" id="{CE37D41D-B6FD-47DD-88A2-0A7FA4BF0ED2}"/>
              </a:ext>
            </a:extLst>
          </p:cNvPr>
          <p:cNvSpPr>
            <a:spLocks noGrp="1"/>
          </p:cNvSpPr>
          <p:nvPr>
            <p:ph type="sldNum" sz="quarter" idx="12"/>
          </p:nvPr>
        </p:nvSpPr>
        <p:spPr/>
        <p:txBody>
          <a:bodyPr/>
          <a:lstStyle/>
          <a:p>
            <a:fld id="{8702070F-FE2C-491B-A93C-38B3EE8D2246}" type="slidenum">
              <a:rPr kumimoji="1" lang="ja-JP" altLang="en-US" smtClean="0"/>
              <a:t>8</a:t>
            </a:fld>
            <a:endParaRPr kumimoji="1" lang="ja-JP" altLang="en-US"/>
          </a:p>
        </p:txBody>
      </p:sp>
    </p:spTree>
    <p:extLst>
      <p:ext uri="{BB962C8B-B14F-4D97-AF65-F5344CB8AC3E}">
        <p14:creationId xmlns:p14="http://schemas.microsoft.com/office/powerpoint/2010/main" val="396637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EE84D-6210-4026-AB75-C9F12F90C091}"/>
              </a:ext>
            </a:extLst>
          </p:cNvPr>
          <p:cNvSpPr>
            <a:spLocks noGrp="1"/>
          </p:cNvSpPr>
          <p:nvPr>
            <p:ph type="title"/>
          </p:nvPr>
        </p:nvSpPr>
        <p:spPr>
          <a:xfrm>
            <a:off x="628650" y="260290"/>
            <a:ext cx="7886700" cy="1325563"/>
          </a:xfrm>
        </p:spPr>
        <p:txBody>
          <a:bodyPr/>
          <a:lstStyle/>
          <a:p>
            <a:pPr algn="ctr"/>
            <a:r>
              <a:rPr kumimoji="1" lang="ja-JP" altLang="en-US" dirty="0"/>
              <a:t>これまでの剥離試験の条件</a:t>
            </a:r>
            <a:r>
              <a:rPr lang="ja-JP" altLang="en-US" dirty="0"/>
              <a:t>①</a:t>
            </a:r>
            <a:endParaRPr kumimoji="1" lang="ja-JP" altLang="en-US" dirty="0"/>
          </a:p>
        </p:txBody>
      </p:sp>
      <p:sp>
        <p:nvSpPr>
          <p:cNvPr id="3" name="コンテンツ プレースホルダー 2">
            <a:extLst>
              <a:ext uri="{FF2B5EF4-FFF2-40B4-BE49-F238E27FC236}">
                <a16:creationId xmlns:a16="http://schemas.microsoft.com/office/drawing/2014/main" id="{648CA5A3-621E-494C-A559-92AFD8212BFD}"/>
              </a:ext>
            </a:extLst>
          </p:cNvPr>
          <p:cNvSpPr>
            <a:spLocks noGrp="1"/>
          </p:cNvSpPr>
          <p:nvPr>
            <p:ph idx="1"/>
          </p:nvPr>
        </p:nvSpPr>
        <p:spPr>
          <a:xfrm>
            <a:off x="2961033" y="1527553"/>
            <a:ext cx="6076949" cy="4947481"/>
          </a:xfrm>
        </p:spPr>
        <p:txBody>
          <a:bodyPr/>
          <a:lstStyle/>
          <a:p>
            <a:r>
              <a:rPr lang="ja-JP" altLang="en-US" dirty="0"/>
              <a:t>これまでの試験はすべて左図の写真の装置を用いて実験した。</a:t>
            </a:r>
            <a:endParaRPr lang="en-US" altLang="ja-JP" dirty="0"/>
          </a:p>
          <a:p>
            <a:r>
              <a:rPr lang="ja-JP" altLang="en-US" dirty="0"/>
              <a:t>積層構造は前回が右下図のように、前々回と今回が左下図のようになっていた。</a:t>
            </a:r>
            <a:endParaRPr lang="en-US" altLang="ja-JP" dirty="0"/>
          </a:p>
          <a:p>
            <a:r>
              <a:rPr lang="ja-JP" altLang="en-US" dirty="0"/>
              <a:t>剥離距離は</a:t>
            </a:r>
            <a:r>
              <a:rPr lang="en-US" altLang="ja-JP" dirty="0"/>
              <a:t>10cm</a:t>
            </a:r>
            <a:r>
              <a:rPr lang="ja-JP" altLang="en-US" dirty="0" err="1"/>
              <a:t>、</a:t>
            </a:r>
            <a:r>
              <a:rPr lang="ja-JP" altLang="en-US" dirty="0"/>
              <a:t>速度は</a:t>
            </a:r>
            <a:r>
              <a:rPr lang="en-US" altLang="ja-JP" dirty="0"/>
              <a:t>1cm/min</a:t>
            </a:r>
            <a:r>
              <a:rPr lang="ja-JP" altLang="en-US" dirty="0" err="1"/>
              <a:t>で統</a:t>
            </a:r>
            <a:r>
              <a:rPr lang="ja-JP" altLang="en-US" dirty="0"/>
              <a:t>一している</a:t>
            </a:r>
            <a:endParaRPr lang="en-US" altLang="ja-JP" dirty="0"/>
          </a:p>
          <a:p>
            <a:endParaRPr lang="en-US" altLang="ja-JP" dirty="0"/>
          </a:p>
          <a:p>
            <a:endParaRPr kumimoji="1" lang="en-US" altLang="ja-JP" dirty="0"/>
          </a:p>
        </p:txBody>
      </p:sp>
      <p:pic>
        <p:nvPicPr>
          <p:cNvPr id="4" name="図 3">
            <a:extLst>
              <a:ext uri="{FF2B5EF4-FFF2-40B4-BE49-F238E27FC236}">
                <a16:creationId xmlns:a16="http://schemas.microsoft.com/office/drawing/2014/main" id="{F7F5EFDB-AE98-4259-8110-EA337BEACE7E}"/>
              </a:ext>
            </a:extLst>
          </p:cNvPr>
          <p:cNvPicPr>
            <a:picLocks noChangeAspect="1"/>
          </p:cNvPicPr>
          <p:nvPr/>
        </p:nvPicPr>
        <p:blipFill>
          <a:blip r:embed="rId2"/>
          <a:stretch>
            <a:fillRect/>
          </a:stretch>
        </p:blipFill>
        <p:spPr>
          <a:xfrm rot="5400000">
            <a:off x="80893" y="1888916"/>
            <a:ext cx="3109844" cy="2332383"/>
          </a:xfrm>
          <a:prstGeom prst="rect">
            <a:avLst/>
          </a:prstGeom>
        </p:spPr>
      </p:pic>
      <p:pic>
        <p:nvPicPr>
          <p:cNvPr id="5" name="図 4">
            <a:extLst>
              <a:ext uri="{FF2B5EF4-FFF2-40B4-BE49-F238E27FC236}">
                <a16:creationId xmlns:a16="http://schemas.microsoft.com/office/drawing/2014/main" id="{4A151D67-879E-459F-93DC-B43D97F06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661" y="4863675"/>
            <a:ext cx="3855321" cy="1743526"/>
          </a:xfrm>
          <a:prstGeom prst="rect">
            <a:avLst/>
          </a:prstGeom>
        </p:spPr>
      </p:pic>
      <p:pic>
        <p:nvPicPr>
          <p:cNvPr id="6" name="図 5">
            <a:extLst>
              <a:ext uri="{FF2B5EF4-FFF2-40B4-BE49-F238E27FC236}">
                <a16:creationId xmlns:a16="http://schemas.microsoft.com/office/drawing/2014/main" id="{9B86A904-09B7-4192-B3E5-BB0181DDB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688" y="4947204"/>
            <a:ext cx="3336698" cy="1650506"/>
          </a:xfrm>
          <a:prstGeom prst="rect">
            <a:avLst/>
          </a:prstGeom>
        </p:spPr>
      </p:pic>
      <p:sp>
        <p:nvSpPr>
          <p:cNvPr id="7" name="スライド番号プレースホルダー 6">
            <a:extLst>
              <a:ext uri="{FF2B5EF4-FFF2-40B4-BE49-F238E27FC236}">
                <a16:creationId xmlns:a16="http://schemas.microsoft.com/office/drawing/2014/main" id="{604A99B6-90EE-459D-9214-84C9E7CD2D70}"/>
              </a:ext>
            </a:extLst>
          </p:cNvPr>
          <p:cNvSpPr>
            <a:spLocks noGrp="1"/>
          </p:cNvSpPr>
          <p:nvPr>
            <p:ph type="sldNum" sz="quarter" idx="12"/>
          </p:nvPr>
        </p:nvSpPr>
        <p:spPr/>
        <p:txBody>
          <a:bodyPr/>
          <a:lstStyle/>
          <a:p>
            <a:fld id="{8702070F-FE2C-491B-A93C-38B3EE8D2246}" type="slidenum">
              <a:rPr kumimoji="1" lang="ja-JP" altLang="en-US" smtClean="0"/>
              <a:t>9</a:t>
            </a:fld>
            <a:endParaRPr kumimoji="1" lang="ja-JP" altLang="en-US"/>
          </a:p>
        </p:txBody>
      </p:sp>
    </p:spTree>
    <p:extLst>
      <p:ext uri="{BB962C8B-B14F-4D97-AF65-F5344CB8AC3E}">
        <p14:creationId xmlns:p14="http://schemas.microsoft.com/office/powerpoint/2010/main" val="20069739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703</Words>
  <Application>Microsoft Office PowerPoint</Application>
  <PresentationFormat>画面に合わせる (4:3)</PresentationFormat>
  <Paragraphs>81</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游ゴシック</vt:lpstr>
      <vt:lpstr>游ゴシック Light</vt:lpstr>
      <vt:lpstr>Arial</vt:lpstr>
      <vt:lpstr>Calibri</vt:lpstr>
      <vt:lpstr>Calibri Light</vt:lpstr>
      <vt:lpstr>Office テーマ</vt:lpstr>
      <vt:lpstr>試験片の厚さの計測</vt:lpstr>
      <vt:lpstr>前回の剥離試験の概要</vt:lpstr>
      <vt:lpstr>実験の概要①</vt:lpstr>
      <vt:lpstr>実験の概要②</vt:lpstr>
      <vt:lpstr>測定結果①</vt:lpstr>
      <vt:lpstr>測定結果②</vt:lpstr>
      <vt:lpstr>現在までの剥離試験のまとめ</vt:lpstr>
      <vt:lpstr>剥離試験のまとめ</vt:lpstr>
      <vt:lpstr>これまでの剥離試験の条件①</vt:lpstr>
      <vt:lpstr>これまでの剥離試験の条件②</vt:lpstr>
      <vt:lpstr>これまでの剥離試験の条件③</vt:lpstr>
      <vt:lpstr>これまでの剥離試験の条件④</vt:lpstr>
      <vt:lpstr>結果まとめ</vt:lpstr>
      <vt:lpstr>今後すべきこと①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試験片の厚さの計測</dc:title>
  <dc:creator>鶴田雅人</dc:creator>
  <cp:lastModifiedBy>鶴田雅人</cp:lastModifiedBy>
  <cp:revision>45</cp:revision>
  <cp:lastPrinted>2018-11-12T05:02:06Z</cp:lastPrinted>
  <dcterms:created xsi:type="dcterms:W3CDTF">2018-11-12T01:02:40Z</dcterms:created>
  <dcterms:modified xsi:type="dcterms:W3CDTF">2018-11-15T15:08:59Z</dcterms:modified>
</cp:coreProperties>
</file>