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7" r:id="rId6"/>
    <p:sldId id="268" r:id="rId7"/>
    <p:sldId id="260" r:id="rId8"/>
    <p:sldId id="264" r:id="rId9"/>
    <p:sldId id="265" r:id="rId10"/>
    <p:sldId id="266"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74"/>
  </p:normalViewPr>
  <p:slideViewPr>
    <p:cSldViewPr snapToGrid="0" snapToObjects="1">
      <p:cViewPr varScale="1">
        <p:scale>
          <a:sx n="122" d="100"/>
          <a:sy n="122"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5136C1-3389-294D-82B8-0C1576C508F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0AE32B-078E-2245-8CC2-076D343A7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9A81799-2D40-7946-8EB9-78B3E2029A92}"/>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5" name="フッター プレースホルダー 4">
            <a:extLst>
              <a:ext uri="{FF2B5EF4-FFF2-40B4-BE49-F238E27FC236}">
                <a16:creationId xmlns:a16="http://schemas.microsoft.com/office/drawing/2014/main" id="{75FEE536-9B81-E849-BCBB-0547DAD038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903878-7819-5549-B226-B599846EFBE6}"/>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309535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73882-C404-3E45-9FD4-2AE7E91F9A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4F419C-8244-AB49-8415-AE2D4C73F24F}"/>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085D7A-65F9-4F4D-ADE2-0358CC85E8A2}"/>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5" name="フッター プレースホルダー 4">
            <a:extLst>
              <a:ext uri="{FF2B5EF4-FFF2-40B4-BE49-F238E27FC236}">
                <a16:creationId xmlns:a16="http://schemas.microsoft.com/office/drawing/2014/main" id="{476B47ED-D9B7-6046-A070-29107DB595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D0C8B5-4DD7-074F-B623-5F1DA2300C36}"/>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121663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EF092C6-A294-1049-9C93-78D4A8FF4AC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ED2154-02AB-C34E-ADAF-89923D739816}"/>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D54261-A819-AA49-974E-56D06CEB1666}"/>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5" name="フッター プレースホルダー 4">
            <a:extLst>
              <a:ext uri="{FF2B5EF4-FFF2-40B4-BE49-F238E27FC236}">
                <a16:creationId xmlns:a16="http://schemas.microsoft.com/office/drawing/2014/main" id="{713365EF-72B8-944B-AD16-D186EA7914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59CEF2-685A-8D41-A93B-E31DDC95BA25}"/>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271814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3DD84-FA30-5D4B-8606-73C69FDE06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91B2E8-BF9D-6949-9CA9-A5A245777229}"/>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59197D-C06B-5346-A650-2A79CDD3D374}"/>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5" name="フッター プレースホルダー 4">
            <a:extLst>
              <a:ext uri="{FF2B5EF4-FFF2-40B4-BE49-F238E27FC236}">
                <a16:creationId xmlns:a16="http://schemas.microsoft.com/office/drawing/2014/main" id="{7B2B029F-E9C5-F841-B4CF-7FBBD97280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0DFED9-07F0-1548-9B43-00FDC099B257}"/>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327417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471A5-FB4B-3644-BFF8-629BB4E5E83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F79610-FD9D-E14E-BE21-E6531D1762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3ADBE9-B4B9-3C46-B680-71C00BA892CD}"/>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5" name="フッター プレースホルダー 4">
            <a:extLst>
              <a:ext uri="{FF2B5EF4-FFF2-40B4-BE49-F238E27FC236}">
                <a16:creationId xmlns:a16="http://schemas.microsoft.com/office/drawing/2014/main" id="{DB197D25-F8D9-8E4B-8FD1-0D0D8981FB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921E5B-73A7-FF4C-BDAB-D01672D6A2F9}"/>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173556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C37D9-CEBC-1B4E-978C-852DBFFDC7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A46D34-F70A-DD4C-BB5A-45FA90FA3698}"/>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3DD45BD-0E52-2F4E-9C8A-81F2C95E72CE}"/>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43539DA-D738-1D41-8177-7487F5E5B564}"/>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6" name="フッター プレースホルダー 5">
            <a:extLst>
              <a:ext uri="{FF2B5EF4-FFF2-40B4-BE49-F238E27FC236}">
                <a16:creationId xmlns:a16="http://schemas.microsoft.com/office/drawing/2014/main" id="{2961D0AB-8745-C343-B76A-20E2EB37E6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8B167-B905-434A-A59B-CF91DB0DAB26}"/>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49660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238FF1-6FCF-DA44-90EA-02C7AA9FE7B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F99CCB-2DCD-A147-8E81-5AB10928C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916FE09-DF50-8547-8132-1C6647B15D46}"/>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6E7389-F2B3-CE48-914B-645C8D25B6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8C6EFE45-ABA7-B746-9FC6-FC1E3C144EE9}"/>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3F5AB3-F95C-CD4A-B33E-E844E174A517}"/>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8" name="フッター プレースホルダー 7">
            <a:extLst>
              <a:ext uri="{FF2B5EF4-FFF2-40B4-BE49-F238E27FC236}">
                <a16:creationId xmlns:a16="http://schemas.microsoft.com/office/drawing/2014/main" id="{45B192A1-3259-F147-9295-1EDFC9C9481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9F840C-74E0-E24D-BB01-D9F7CFF9BCB1}"/>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218769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EE5EA-92BF-894C-8479-4C21FBCEB2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E44245B-2CCA-694B-A3EA-896DD31EF42D}"/>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4" name="フッター プレースホルダー 3">
            <a:extLst>
              <a:ext uri="{FF2B5EF4-FFF2-40B4-BE49-F238E27FC236}">
                <a16:creationId xmlns:a16="http://schemas.microsoft.com/office/drawing/2014/main" id="{4D24AFF2-8350-EB45-A109-57B51CFE61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934E474-3C58-0147-A860-14808CED01A7}"/>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118418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4555BD-E537-DA4D-B018-970422387CD1}"/>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3" name="フッター プレースホルダー 2">
            <a:extLst>
              <a:ext uri="{FF2B5EF4-FFF2-40B4-BE49-F238E27FC236}">
                <a16:creationId xmlns:a16="http://schemas.microsoft.com/office/drawing/2014/main" id="{F6F0A0F5-8F40-4D4D-8CF2-E29D6090FBD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1D2268-4E1C-1646-A7AE-42F0AA514D97}"/>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102956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F4E8FB-5E1B-E247-93B8-45C8C6A330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B80496-5ADD-B243-9B76-551ED19DA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3F0E1DA-1C15-E449-9D6D-0FBEC11BF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676A769-55E8-AC44-82B3-06753C4AD088}"/>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6" name="フッター プレースホルダー 5">
            <a:extLst>
              <a:ext uri="{FF2B5EF4-FFF2-40B4-BE49-F238E27FC236}">
                <a16:creationId xmlns:a16="http://schemas.microsoft.com/office/drawing/2014/main" id="{B0EF5D7B-B359-E64E-9D45-1B8303BA326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8F665E-4D17-F54A-A48D-266833D636EC}"/>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86046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DDADC5-A1B8-BE4A-B242-A84433F470C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17B65E9-B16E-5141-A6AF-3B9D27710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C632AF3-0BFB-BB46-8821-2146850ED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3A967CC-1F44-014A-A5D4-63B4180619C0}"/>
              </a:ext>
            </a:extLst>
          </p:cNvPr>
          <p:cNvSpPr>
            <a:spLocks noGrp="1"/>
          </p:cNvSpPr>
          <p:nvPr>
            <p:ph type="dt" sz="half" idx="10"/>
          </p:nvPr>
        </p:nvSpPr>
        <p:spPr/>
        <p:txBody>
          <a:bodyPr/>
          <a:lstStyle/>
          <a:p>
            <a:fld id="{555311D8-0EAE-0444-B7C6-8619BBF85A06}" type="datetimeFigureOut">
              <a:rPr kumimoji="1" lang="ja-JP" altLang="en-US" smtClean="0"/>
              <a:t>2018/11/16</a:t>
            </a:fld>
            <a:endParaRPr kumimoji="1" lang="ja-JP" altLang="en-US"/>
          </a:p>
        </p:txBody>
      </p:sp>
      <p:sp>
        <p:nvSpPr>
          <p:cNvPr id="6" name="フッター プレースホルダー 5">
            <a:extLst>
              <a:ext uri="{FF2B5EF4-FFF2-40B4-BE49-F238E27FC236}">
                <a16:creationId xmlns:a16="http://schemas.microsoft.com/office/drawing/2014/main" id="{49480D73-DA2A-4E42-BBC1-5A20D42986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5B4AD1-2A0F-C942-B9B5-AE20956E3542}"/>
              </a:ext>
            </a:extLst>
          </p:cNvPr>
          <p:cNvSpPr>
            <a:spLocks noGrp="1"/>
          </p:cNvSpPr>
          <p:nvPr>
            <p:ph type="sldNum" sz="quarter" idx="12"/>
          </p:nvPr>
        </p:nvSpPr>
        <p:spPr/>
        <p:txBody>
          <a:body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357238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3AE5D0-5E74-C24E-86BB-F8994208B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59E1BA-8634-AE42-9516-4B4F83D7A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D1EEB2-0C36-BA44-81DC-3F140C4F77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11D8-0EAE-0444-B7C6-8619BBF85A06}" type="datetimeFigureOut">
              <a:rPr kumimoji="1" lang="ja-JP" altLang="en-US" smtClean="0"/>
              <a:t>2018/11/16</a:t>
            </a:fld>
            <a:endParaRPr kumimoji="1" lang="ja-JP" altLang="en-US"/>
          </a:p>
        </p:txBody>
      </p:sp>
      <p:sp>
        <p:nvSpPr>
          <p:cNvPr id="5" name="フッター プレースホルダー 4">
            <a:extLst>
              <a:ext uri="{FF2B5EF4-FFF2-40B4-BE49-F238E27FC236}">
                <a16:creationId xmlns:a16="http://schemas.microsoft.com/office/drawing/2014/main" id="{D40B3157-480A-B944-BC48-26B00C718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DB698F2-2FA0-9442-A611-27435AE78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E7574-3977-B440-B6A7-01D7200E0313}" type="slidenum">
              <a:rPr kumimoji="1" lang="ja-JP" altLang="en-US" smtClean="0"/>
              <a:t>‹#›</a:t>
            </a:fld>
            <a:endParaRPr kumimoji="1" lang="ja-JP" altLang="en-US"/>
          </a:p>
        </p:txBody>
      </p:sp>
    </p:spTree>
    <p:extLst>
      <p:ext uri="{BB962C8B-B14F-4D97-AF65-F5344CB8AC3E}">
        <p14:creationId xmlns:p14="http://schemas.microsoft.com/office/powerpoint/2010/main" val="210640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A9DC3-F828-4A4F-9710-8448DAB53DD8}"/>
              </a:ext>
            </a:extLst>
          </p:cNvPr>
          <p:cNvSpPr>
            <a:spLocks noGrp="1"/>
          </p:cNvSpPr>
          <p:nvPr>
            <p:ph type="ctrTitle"/>
          </p:nvPr>
        </p:nvSpPr>
        <p:spPr>
          <a:xfrm>
            <a:off x="1313792" y="2057784"/>
            <a:ext cx="9144000" cy="2387600"/>
          </a:xfrm>
        </p:spPr>
        <p:txBody>
          <a:bodyPr>
            <a:normAutofit fontScale="90000"/>
          </a:bodyPr>
          <a:lstStyle/>
          <a:p>
            <a:r>
              <a:rPr kumimoji="1" lang="ja-JP" altLang="en-US"/>
              <a:t>スルーホール部分発熱計算</a:t>
            </a:r>
            <a:br>
              <a:rPr kumimoji="1" lang="en-US" altLang="ja-JP" dirty="0"/>
            </a:br>
            <a:endParaRPr kumimoji="1" lang="ja-JP" altLang="en-US"/>
          </a:p>
        </p:txBody>
      </p:sp>
    </p:spTree>
    <p:extLst>
      <p:ext uri="{BB962C8B-B14F-4D97-AF65-F5344CB8AC3E}">
        <p14:creationId xmlns:p14="http://schemas.microsoft.com/office/powerpoint/2010/main" val="355995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4A39B-C349-DB41-AB20-FC539E52300B}"/>
              </a:ext>
            </a:extLst>
          </p:cNvPr>
          <p:cNvSpPr>
            <a:spLocks noGrp="1"/>
          </p:cNvSpPr>
          <p:nvPr>
            <p:ph type="title"/>
          </p:nvPr>
        </p:nvSpPr>
        <p:spPr/>
        <p:txBody>
          <a:bodyPr/>
          <a:lstStyle/>
          <a:p>
            <a:r>
              <a:rPr lang="ja-JP" altLang="en-US"/>
              <a:t>スルーホールの寿命</a:t>
            </a:r>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C75918D5-16DC-6A4D-BCED-84431F73BA67}"/>
                  </a:ext>
                </a:extLst>
              </p:cNvPr>
              <p:cNvSpPr>
                <a:spLocks noGrp="1"/>
              </p:cNvSpPr>
              <p:nvPr>
                <p:ph idx="1"/>
              </p:nvPr>
            </p:nvSpPr>
            <p:spPr/>
            <p:txBody>
              <a:bodyPr/>
              <a:lstStyle/>
              <a:p>
                <a:pPr marL="0" indent="0">
                  <a:buNone/>
                </a:pPr>
                <a:r>
                  <a:rPr kumimoji="1" lang="ja-JP" altLang="en-US"/>
                  <a:t>先ほど求めたスルーホールの温度上昇の限界をもとに、冷熱サイクル試験を行い、実際に</a:t>
                </a:r>
                <a:r>
                  <a:rPr kumimoji="1" lang="en-US" altLang="ja-JP" dirty="0" err="1"/>
                  <a:t>sPHENIX</a:t>
                </a:r>
                <a:r>
                  <a:rPr kumimoji="1" lang="ja-JP" altLang="en-US"/>
                  <a:t>実験中に壊れないか検証する。</a:t>
                </a:r>
                <a:endParaRPr kumimoji="1" lang="en-US" altLang="ja-JP" dirty="0"/>
              </a:p>
              <a:p>
                <a:pPr marL="0" indent="0">
                  <a:buNone/>
                </a:pPr>
                <a:endParaRPr lang="en-US" altLang="ja-JP" dirty="0"/>
              </a:p>
              <a:p>
                <a:pPr marL="0" indent="0">
                  <a:buNone/>
                </a:pPr>
                <a:r>
                  <a:rPr lang="ja-JP" altLang="en-US"/>
                  <a:t>冷熱サイクル試験に使われるアイリングモデルが下式である。</a:t>
                </a: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𝐿</m:t>
                      </m:r>
                      <m:r>
                        <a:rPr lang="en-US" altLang="ja-JP" b="0" i="1" smtClean="0">
                          <a:latin typeface="Cambria Math" panose="02040503050406030204" pitchFamily="18" charset="0"/>
                        </a:rPr>
                        <m:t>=</m:t>
                      </m:r>
                      <m:r>
                        <a:rPr lang="en-US" altLang="ja-JP" b="0" i="1" smtClean="0">
                          <a:latin typeface="Cambria Math" panose="02040503050406030204" pitchFamily="18" charset="0"/>
                        </a:rPr>
                        <m:t>𝐴𝑑</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𝑇</m:t>
                          </m:r>
                        </m:e>
                        <m:sup>
                          <m:r>
                            <a:rPr lang="en-US" altLang="ja-JP" b="0" i="1" smtClean="0">
                              <a:latin typeface="Cambria Math" panose="02040503050406030204" pitchFamily="18" charset="0"/>
                            </a:rPr>
                            <m:t>−</m:t>
                          </m:r>
                          <m:r>
                            <a:rPr lang="en-US" altLang="ja-JP" b="0" i="1" smtClean="0">
                              <a:latin typeface="Cambria Math" panose="02040503050406030204" pitchFamily="18" charset="0"/>
                            </a:rPr>
                            <m:t>𝑛</m:t>
                          </m:r>
                        </m:sup>
                      </m:sSup>
                    </m:oMath>
                  </m:oMathPara>
                </a14:m>
                <a:endParaRPr lang="en-US" altLang="ja-JP" dirty="0"/>
              </a:p>
              <a:p>
                <a:pPr marL="0" indent="0">
                  <a:buNone/>
                </a:pPr>
                <a:r>
                  <a:rPr lang="en-US" altLang="ja-JP" dirty="0"/>
                  <a:t>L:</a:t>
                </a:r>
                <a:r>
                  <a:rPr lang="ja-JP" altLang="en-US"/>
                  <a:t>寿命　</a:t>
                </a:r>
                <a:r>
                  <a:rPr lang="en-US" altLang="ja-JP" dirty="0"/>
                  <a:t>dT:</a:t>
                </a:r>
                <a:r>
                  <a:rPr lang="ja-JP" altLang="en-US"/>
                  <a:t>温度差　</a:t>
                </a:r>
                <a:r>
                  <a:rPr lang="en-US" altLang="ja-JP" dirty="0"/>
                  <a:t>n:</a:t>
                </a:r>
                <a:r>
                  <a:rPr lang="ja-JP" altLang="en-US"/>
                  <a:t>温度差係数　</a:t>
                </a:r>
                <a:r>
                  <a:rPr lang="en-US" altLang="ja-JP" dirty="0"/>
                  <a:t>A:</a:t>
                </a:r>
                <a:r>
                  <a:rPr lang="ja-JP" altLang="en-US"/>
                  <a:t>定数</a:t>
                </a:r>
                <a:endParaRPr lang="en-US" altLang="ja-JP" dirty="0"/>
              </a:p>
              <a:p>
                <a:pPr marL="0" indent="0">
                  <a:buNone/>
                </a:pPr>
                <a:endParaRPr lang="en-US" altLang="ja-JP" dirty="0"/>
              </a:p>
              <a:p>
                <a:pPr marL="0" indent="0">
                  <a:buNone/>
                </a:pPr>
                <a:r>
                  <a:rPr lang="ja-JP" altLang="en-US"/>
                  <a:t>このアイリングモデルを用いて、冷熱サイクル試験を行いスルーホールの寿命を調べる。</a:t>
                </a:r>
                <a:r>
                  <a:rPr lang="en-US" altLang="ja-JP" dirty="0"/>
                  <a:t>l</a:t>
                </a:r>
              </a:p>
            </p:txBody>
          </p:sp>
        </mc:Choice>
        <mc:Fallback>
          <p:sp>
            <p:nvSpPr>
              <p:cNvPr id="3" name="コンテンツ プレースホルダー 2">
                <a:extLst>
                  <a:ext uri="{FF2B5EF4-FFF2-40B4-BE49-F238E27FC236}">
                    <a16:creationId xmlns:a16="http://schemas.microsoft.com/office/drawing/2014/main" id="{C75918D5-16DC-6A4D-BCED-84431F73BA67}"/>
                  </a:ext>
                </a:extLst>
              </p:cNvPr>
              <p:cNvSpPr>
                <a:spLocks noGrp="1" noRot="1" noChangeAspect="1" noMove="1" noResize="1" noEditPoints="1" noAdjustHandles="1" noChangeArrowheads="1" noChangeShapeType="1" noTextEdit="1"/>
              </p:cNvSpPr>
              <p:nvPr>
                <p:ph idx="1"/>
              </p:nvPr>
            </p:nvSpPr>
            <p:spPr>
              <a:blipFill>
                <a:blip r:embed="rId2"/>
                <a:stretch>
                  <a:fillRect l="-1086" t="-2632" r="-1689" b="-2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3258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31827-B51D-264A-8F42-A4126023782F}"/>
              </a:ext>
            </a:extLst>
          </p:cNvPr>
          <p:cNvSpPr>
            <a:spLocks noGrp="1"/>
          </p:cNvSpPr>
          <p:nvPr>
            <p:ph type="title"/>
          </p:nvPr>
        </p:nvSpPr>
        <p:spPr/>
        <p:txBody>
          <a:bodyPr/>
          <a:lstStyle/>
          <a:p>
            <a:r>
              <a:rPr kumimoji="1" lang="ja-JP" altLang="en-US"/>
              <a:t>バスエクステンダーの発熱</a:t>
            </a:r>
            <a:r>
              <a:rPr lang="ja-JP" altLang="en-US"/>
              <a:t>計算</a:t>
            </a:r>
            <a:r>
              <a:rPr lang="en-US" altLang="ja-JP" dirty="0"/>
              <a:t>①</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C1B82B2-89D8-954B-80B1-34491D340198}"/>
                  </a:ext>
                </a:extLst>
              </p:cNvPr>
              <p:cNvSpPr>
                <a:spLocks noGrp="1"/>
              </p:cNvSpPr>
              <p:nvPr>
                <p:ph idx="1"/>
              </p:nvPr>
            </p:nvSpPr>
            <p:spPr>
              <a:xfrm>
                <a:off x="838200" y="1389888"/>
                <a:ext cx="8505496" cy="5279135"/>
              </a:xfrm>
            </p:spPr>
            <p:txBody>
              <a:bodyPr>
                <a:normAutofit fontScale="92500" lnSpcReduction="10000"/>
              </a:bodyPr>
              <a:lstStyle/>
              <a:p>
                <a:pPr marL="0" indent="0">
                  <a:buNone/>
                </a:pPr>
                <a:r>
                  <a:rPr kumimoji="1" lang="ja-JP" altLang="en-US"/>
                  <a:t>まずバスエクステンダーの抵抗を求める。</a:t>
                </a:r>
                <a:endParaRPr kumimoji="1" lang="en-US" altLang="ja-JP" dirty="0"/>
              </a:p>
              <a:p>
                <a:pPr marL="0" indent="0">
                  <a:buNone/>
                </a:pPr>
                <a:r>
                  <a:rPr lang="ja-JP" altLang="en-US"/>
                  <a:t>抵抗は次式の電気抵抗率と電気抵抗の比較の式で求めることができる。</a:t>
                </a:r>
                <a:endParaRPr lang="en-US" altLang="ja-JP" dirty="0"/>
              </a:p>
              <a:p>
                <a:pPr marL="0" indent="0">
                  <a:buNone/>
                </a:pPr>
                <a:endParaRPr lang="en-US" altLang="ja-JP" sz="1100" dirty="0"/>
              </a:p>
              <a:p>
                <a:pPr marL="0" indent="0">
                  <a:buNone/>
                </a:pPr>
                <a14:m>
                  <m:oMathPara xmlns:m="http://schemas.openxmlformats.org/officeDocument/2006/math">
                    <m:oMathParaPr>
                      <m:jc m:val="centerGroup"/>
                    </m:oMathParaPr>
                    <m:oMath xmlns:m="http://schemas.openxmlformats.org/officeDocument/2006/math">
                      <m:r>
                        <a:rPr lang="en-US" altLang="ja-JP" sz="2200" i="1">
                          <a:latin typeface="Cambria Math" panose="02040503050406030204" pitchFamily="18" charset="0"/>
                        </a:rPr>
                        <m:t>𝑅</m:t>
                      </m:r>
                      <m:r>
                        <a:rPr lang="en-US" altLang="ja-JP" sz="2200" i="1">
                          <a:latin typeface="Cambria Math" panose="02040503050406030204" pitchFamily="18" charset="0"/>
                        </a:rPr>
                        <m:t>=</m:t>
                      </m:r>
                      <m:r>
                        <m:rPr>
                          <m:sty m:val="p"/>
                        </m:rPr>
                        <a:rPr lang="en-US" altLang="ja-JP" sz="2200" i="1">
                          <a:latin typeface="Cambria Math" panose="02040503050406030204" pitchFamily="18" charset="0"/>
                        </a:rPr>
                        <m:t>ρ</m:t>
                      </m:r>
                      <m:r>
                        <a:rPr lang="en-US" altLang="ja-JP" sz="2200" i="1">
                          <a:latin typeface="Cambria Math" panose="02040503050406030204" pitchFamily="18" charset="0"/>
                        </a:rPr>
                        <m:t>∗</m:t>
                      </m:r>
                      <m:f>
                        <m:fPr>
                          <m:ctrlPr>
                            <a:rPr lang="en-US" altLang="ja-JP" sz="2200" i="1">
                              <a:latin typeface="Cambria Math" panose="02040503050406030204" pitchFamily="18" charset="0"/>
                            </a:rPr>
                          </m:ctrlPr>
                        </m:fPr>
                        <m:num>
                          <m:r>
                            <a:rPr lang="en-US" altLang="ja-JP" sz="2200" i="1">
                              <a:latin typeface="Cambria Math" panose="02040503050406030204" pitchFamily="18" charset="0"/>
                            </a:rPr>
                            <m:t>𝐿</m:t>
                          </m:r>
                        </m:num>
                        <m:den>
                          <m:r>
                            <a:rPr lang="en-US" altLang="ja-JP" sz="2200" i="1">
                              <a:latin typeface="Cambria Math" panose="02040503050406030204" pitchFamily="18" charset="0"/>
                            </a:rPr>
                            <m:t>𝐴</m:t>
                          </m:r>
                        </m:den>
                      </m:f>
                    </m:oMath>
                  </m:oMathPara>
                </a14:m>
                <a:endParaRPr kumimoji="1" lang="en-US" altLang="ja-JP" dirty="0"/>
              </a:p>
              <a:p>
                <a:pPr marL="0" indent="0">
                  <a:buNone/>
                </a:pPr>
                <a:endParaRPr kumimoji="1" lang="en-US" altLang="ja-JP" sz="1200" dirty="0"/>
              </a:p>
              <a:p>
                <a:pPr marL="0" indent="0">
                  <a:buNone/>
                </a:pPr>
                <a:r>
                  <a:rPr lang="ja-JP" altLang="en-US"/>
                  <a:t>ここで、バスエクステンダーは銅で出来ており</a:t>
                </a:r>
                <a:endParaRPr lang="en-US" altLang="ja-JP" dirty="0"/>
              </a:p>
              <a:p>
                <a:pPr marL="0" indent="0">
                  <a:buNone/>
                </a:pPr>
                <a:r>
                  <a:rPr kumimoji="1" lang="ja-JP" altLang="en-US"/>
                  <a:t>電気抵抗率は</a:t>
                </a:r>
                <a14:m>
                  <m:oMath xmlns:m="http://schemas.openxmlformats.org/officeDocument/2006/math">
                    <m:r>
                      <m:rPr>
                        <m:sty m:val="p"/>
                      </m:rPr>
                      <a:rPr lang="en-US" altLang="ja-JP" i="1">
                        <a:latin typeface="Cambria Math" panose="02040503050406030204" pitchFamily="18" charset="0"/>
                      </a:rPr>
                      <m:t>ρ</m:t>
                    </m:r>
                    <m:r>
                      <a:rPr lang="en-US" altLang="ja-JP" b="0" i="1" smtClean="0">
                        <a:latin typeface="Cambria Math" panose="02040503050406030204" pitchFamily="18" charset="0"/>
                      </a:rPr>
                      <m:t>=1.68</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−8</m:t>
                        </m:r>
                      </m:sup>
                    </m:sSup>
                    <m:r>
                      <a:rPr lang="en-US" altLang="ja-JP" b="0"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Ω</m:t>
                    </m:r>
                    <m:r>
                      <a:rPr lang="ja-JP" altLang="en-US"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𝑚</m:t>
                    </m:r>
                    <m:r>
                      <a:rPr lang="en-US" altLang="ja-JP" b="0" i="1" smtClean="0">
                        <a:latin typeface="Cambria Math" panose="02040503050406030204" pitchFamily="18" charset="0"/>
                        <a:ea typeface="Cambria Math" panose="02040503050406030204" pitchFamily="18" charset="0"/>
                      </a:rPr>
                      <m:t>]</m:t>
                    </m:r>
                  </m:oMath>
                </a14:m>
                <a:endParaRPr lang="en-US" altLang="ja-JP" dirty="0"/>
              </a:p>
              <a:p>
                <a:pPr marL="0" indent="0">
                  <a:buNone/>
                </a:pPr>
                <a:r>
                  <a:rPr lang="ja-JP" altLang="en-US"/>
                  <a:t>長さは</a:t>
                </a:r>
                <a14:m>
                  <m:oMath xmlns:m="http://schemas.openxmlformats.org/officeDocument/2006/math">
                    <m:r>
                      <a:rPr lang="en-US" altLang="ja-JP" i="1">
                        <a:latin typeface="Cambria Math" panose="02040503050406030204" pitchFamily="18" charset="0"/>
                      </a:rPr>
                      <m:t>𝐿</m:t>
                    </m:r>
                    <m:r>
                      <a:rPr lang="en-US" altLang="ja-JP" i="1">
                        <a:latin typeface="Cambria Math" panose="02040503050406030204" pitchFamily="18" charset="0"/>
                      </a:rPr>
                      <m:t>=1.2[</m:t>
                    </m:r>
                    <m:r>
                      <a:rPr lang="en-US" altLang="ja-JP" i="1">
                        <a:latin typeface="Cambria Math" panose="02040503050406030204" pitchFamily="18" charset="0"/>
                      </a:rPr>
                      <m:t>𝑚</m:t>
                    </m:r>
                    <m:r>
                      <a:rPr lang="en-US" altLang="ja-JP" i="1">
                        <a:latin typeface="Cambria Math" panose="02040503050406030204" pitchFamily="18" charset="0"/>
                      </a:rPr>
                      <m:t>]</m:t>
                    </m:r>
                  </m:oMath>
                </a14:m>
                <a:endParaRPr lang="en-US" altLang="ja-JP" dirty="0"/>
              </a:p>
              <a:p>
                <a:pPr marL="0" indent="0">
                  <a:buNone/>
                </a:pPr>
                <a:r>
                  <a:rPr lang="ja-JP" altLang="en-US"/>
                  <a:t>バスエクステンダーに流す電流は</a:t>
                </a:r>
                <a14:m>
                  <m:oMath xmlns:m="http://schemas.openxmlformats.org/officeDocument/2006/math">
                    <m:r>
                      <m:rPr>
                        <m:sty m:val="p"/>
                      </m:rPr>
                      <a:rPr lang="en-US" altLang="ja-JP">
                        <a:latin typeface="Cambria Math" panose="02040503050406030204" pitchFamily="18" charset="0"/>
                      </a:rPr>
                      <m:t>I</m:t>
                    </m:r>
                    <m:r>
                      <a:rPr lang="en-US" altLang="ja-JP">
                        <a:latin typeface="Cambria Math" panose="02040503050406030204" pitchFamily="18" charset="0"/>
                      </a:rPr>
                      <m:t>=</m:t>
                    </m:r>
                    <m:r>
                      <a:rPr lang="en-US" altLang="ja-JP" i="1">
                        <a:latin typeface="Cambria Math" panose="02040503050406030204" pitchFamily="18" charset="0"/>
                      </a:rPr>
                      <m:t>0.56[</m:t>
                    </m:r>
                    <m:r>
                      <a:rPr lang="en-US" altLang="ja-JP" i="1">
                        <a:latin typeface="Cambria Math" panose="02040503050406030204" pitchFamily="18" charset="0"/>
                      </a:rPr>
                      <m:t>𝐴</m:t>
                    </m:r>
                    <m:r>
                      <a:rPr lang="en-US" altLang="ja-JP" i="1">
                        <a:latin typeface="Cambria Math" panose="02040503050406030204" pitchFamily="18" charset="0"/>
                      </a:rPr>
                      <m:t>]</m:t>
                    </m:r>
                  </m:oMath>
                </a14:m>
                <a:r>
                  <a:rPr lang="ja-JP" altLang="en-US"/>
                  <a:t>とする。</a:t>
                </a:r>
                <a:endParaRPr lang="en-US" altLang="ja-JP" dirty="0"/>
              </a:p>
              <a:p>
                <a:pPr marL="0" indent="0">
                  <a:buNone/>
                </a:pPr>
                <a:endParaRPr lang="en-US" altLang="ja-JP" dirty="0"/>
              </a:p>
              <a:p>
                <a:pPr marL="0" indent="0">
                  <a:buNone/>
                </a:pPr>
                <a:r>
                  <a:rPr lang="ja-JP" altLang="en-US"/>
                  <a:t>よって抵抗は</a:t>
                </a: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𝑅</m:t>
                      </m:r>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1.68</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−8</m:t>
                              </m:r>
                            </m:sup>
                          </m:sSup>
                        </m:e>
                      </m:d>
                      <m:r>
                        <a:rPr lang="en-US" altLang="ja-JP" b="0" i="1" smtClean="0">
                          <a:latin typeface="Cambria Math" panose="02040503050406030204" pitchFamily="18" charset="0"/>
                          <a:ea typeface="Cambria Math" panose="02040503050406030204" pitchFamily="18" charset="0"/>
                        </a:rPr>
                        <m:t>×1.2÷0.56=4.2×</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Ω</m:t>
                      </m:r>
                      <m:r>
                        <a:rPr lang="en-US" altLang="ja-JP" b="0" i="1" smtClean="0">
                          <a:latin typeface="Cambria Math" panose="02040503050406030204" pitchFamily="18" charset="0"/>
                          <a:ea typeface="Cambria Math" panose="02040503050406030204" pitchFamily="18" charset="0"/>
                        </a:rPr>
                        <m:t>]</m:t>
                      </m:r>
                    </m:oMath>
                  </m:oMathPara>
                </a14:m>
                <a:endParaRPr lang="en-US" altLang="ja-JP" dirty="0"/>
              </a:p>
            </p:txBody>
          </p:sp>
        </mc:Choice>
        <mc:Fallback xmlns="">
          <p:sp>
            <p:nvSpPr>
              <p:cNvPr id="3" name="コンテンツ プレースホルダー 2">
                <a:extLst>
                  <a:ext uri="{FF2B5EF4-FFF2-40B4-BE49-F238E27FC236}">
                    <a16:creationId xmlns:a16="http://schemas.microsoft.com/office/drawing/2014/main" id="{3C1B82B2-89D8-954B-80B1-34491D340198}"/>
                  </a:ext>
                </a:extLst>
              </p:cNvPr>
              <p:cNvSpPr>
                <a:spLocks noGrp="1" noRot="1" noChangeAspect="1" noMove="1" noResize="1" noEditPoints="1" noAdjustHandles="1" noChangeArrowheads="1" noChangeShapeType="1" noTextEdit="1"/>
              </p:cNvSpPr>
              <p:nvPr>
                <p:ph idx="1"/>
              </p:nvPr>
            </p:nvSpPr>
            <p:spPr>
              <a:xfrm>
                <a:off x="838200" y="1389888"/>
                <a:ext cx="8505496" cy="5279135"/>
              </a:xfrm>
              <a:blipFill>
                <a:blip r:embed="rId2"/>
                <a:stretch>
                  <a:fillRect l="-1192" t="-2158" r="-298" b="-480"/>
                </a:stretch>
              </a:blipFill>
            </p:spPr>
            <p:txBody>
              <a:bodyPr/>
              <a:lstStyle/>
              <a:p>
                <a:r>
                  <a:rPr lang="ja-JP" altLang="en-US">
                    <a:noFill/>
                  </a:rPr>
                  <a:t> </a:t>
                </a:r>
              </a:p>
            </p:txBody>
          </p:sp>
        </mc:Fallback>
      </mc:AlternateContent>
      <p:cxnSp>
        <p:nvCxnSpPr>
          <p:cNvPr id="12" name="直線コネクタ 11">
            <a:extLst>
              <a:ext uri="{FF2B5EF4-FFF2-40B4-BE49-F238E27FC236}">
                <a16:creationId xmlns:a16="http://schemas.microsoft.com/office/drawing/2014/main" id="{01E51B7B-32D3-A943-982E-7305D2FFCE26}"/>
              </a:ext>
            </a:extLst>
          </p:cNvPr>
          <p:cNvCxnSpPr>
            <a:cxnSpLocks/>
          </p:cNvCxnSpPr>
          <p:nvPr/>
        </p:nvCxnSpPr>
        <p:spPr>
          <a:xfrm>
            <a:off x="10005848" y="1690688"/>
            <a:ext cx="0" cy="2481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8CDC876-57D5-AB49-81A0-07EC8EEAE772}"/>
              </a:ext>
            </a:extLst>
          </p:cNvPr>
          <p:cNvCxnSpPr>
            <a:cxnSpLocks/>
          </p:cNvCxnSpPr>
          <p:nvPr/>
        </p:nvCxnSpPr>
        <p:spPr>
          <a:xfrm>
            <a:off x="10978055" y="1690687"/>
            <a:ext cx="0" cy="2481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9146399-DF0A-974D-96BB-E43E141CD6ED}"/>
              </a:ext>
            </a:extLst>
          </p:cNvPr>
          <p:cNvCxnSpPr>
            <a:cxnSpLocks/>
          </p:cNvCxnSpPr>
          <p:nvPr/>
        </p:nvCxnSpPr>
        <p:spPr>
          <a:xfrm>
            <a:off x="9806152" y="1587473"/>
            <a:ext cx="0" cy="2481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BDD2635-712A-6B4D-BA69-4C587B0DCD81}"/>
              </a:ext>
            </a:extLst>
          </p:cNvPr>
          <p:cNvCxnSpPr>
            <a:cxnSpLocks/>
          </p:cNvCxnSpPr>
          <p:nvPr/>
        </p:nvCxnSpPr>
        <p:spPr>
          <a:xfrm>
            <a:off x="10005848" y="4172606"/>
            <a:ext cx="9722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F5A4AD0-DFF3-7947-9AC3-3CF2F1AF63FB}"/>
              </a:ext>
            </a:extLst>
          </p:cNvPr>
          <p:cNvCxnSpPr>
            <a:cxnSpLocks/>
          </p:cNvCxnSpPr>
          <p:nvPr/>
        </p:nvCxnSpPr>
        <p:spPr>
          <a:xfrm>
            <a:off x="10005848" y="1690687"/>
            <a:ext cx="9722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6EFAE7A-F87D-0B44-BA14-D653FC162F38}"/>
              </a:ext>
            </a:extLst>
          </p:cNvPr>
          <p:cNvCxnSpPr>
            <a:cxnSpLocks/>
          </p:cNvCxnSpPr>
          <p:nvPr/>
        </p:nvCxnSpPr>
        <p:spPr>
          <a:xfrm>
            <a:off x="9806152" y="1587473"/>
            <a:ext cx="199696" cy="103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235369C0-0A23-BF48-B801-1B31E38901DC}"/>
              </a:ext>
            </a:extLst>
          </p:cNvPr>
          <p:cNvCxnSpPr>
            <a:cxnSpLocks/>
          </p:cNvCxnSpPr>
          <p:nvPr/>
        </p:nvCxnSpPr>
        <p:spPr>
          <a:xfrm>
            <a:off x="9806152" y="4069392"/>
            <a:ext cx="199695" cy="103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BCD43C3-7CAF-8A48-ABD9-54AC97B486C6}"/>
              </a:ext>
            </a:extLst>
          </p:cNvPr>
          <p:cNvCxnSpPr>
            <a:cxnSpLocks/>
          </p:cNvCxnSpPr>
          <p:nvPr/>
        </p:nvCxnSpPr>
        <p:spPr>
          <a:xfrm>
            <a:off x="9806152" y="1587473"/>
            <a:ext cx="9958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2E06831-88C2-2F48-A627-91125AF092E1}"/>
              </a:ext>
            </a:extLst>
          </p:cNvPr>
          <p:cNvCxnSpPr>
            <a:cxnSpLocks/>
          </p:cNvCxnSpPr>
          <p:nvPr/>
        </p:nvCxnSpPr>
        <p:spPr>
          <a:xfrm>
            <a:off x="10802008" y="1587473"/>
            <a:ext cx="176046" cy="103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B0F91F3-1AD6-A541-9D6D-94291E5D3EC7}"/>
              </a:ext>
            </a:extLst>
          </p:cNvPr>
          <p:cNvSpPr txBox="1"/>
          <p:nvPr/>
        </p:nvSpPr>
        <p:spPr>
          <a:xfrm>
            <a:off x="9343696" y="4307543"/>
            <a:ext cx="2335923" cy="369332"/>
          </a:xfrm>
          <a:prstGeom prst="rect">
            <a:avLst/>
          </a:prstGeom>
          <a:noFill/>
        </p:spPr>
        <p:txBody>
          <a:bodyPr wrap="square" rtlCol="0">
            <a:spAutoFit/>
          </a:bodyPr>
          <a:lstStyle/>
          <a:p>
            <a:r>
              <a:rPr kumimoji="1" lang="ja-JP" altLang="en-US"/>
              <a:t>バスエクステンダー</a:t>
            </a:r>
          </a:p>
        </p:txBody>
      </p:sp>
      <p:cxnSp>
        <p:nvCxnSpPr>
          <p:cNvPr id="41" name="直線矢印コネクタ 40">
            <a:extLst>
              <a:ext uri="{FF2B5EF4-FFF2-40B4-BE49-F238E27FC236}">
                <a16:creationId xmlns:a16="http://schemas.microsoft.com/office/drawing/2014/main" id="{D2E1C84F-1299-7945-953F-3D3CE9AAA096}"/>
              </a:ext>
            </a:extLst>
          </p:cNvPr>
          <p:cNvCxnSpPr/>
          <p:nvPr/>
        </p:nvCxnSpPr>
        <p:spPr>
          <a:xfrm>
            <a:off x="11056883" y="1690686"/>
            <a:ext cx="0" cy="24819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F55243EE-DE1D-EE4D-AB3E-C6C535784C32}"/>
              </a:ext>
            </a:extLst>
          </p:cNvPr>
          <p:cNvCxnSpPr>
            <a:cxnSpLocks/>
          </p:cNvCxnSpPr>
          <p:nvPr/>
        </p:nvCxnSpPr>
        <p:spPr>
          <a:xfrm>
            <a:off x="9806152" y="1513490"/>
            <a:ext cx="97220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860225A4-9FA9-3D48-80FC-05C969D27DC6}"/>
              </a:ext>
            </a:extLst>
          </p:cNvPr>
          <p:cNvCxnSpPr>
            <a:cxnSpLocks/>
          </p:cNvCxnSpPr>
          <p:nvPr/>
        </p:nvCxnSpPr>
        <p:spPr>
          <a:xfrm>
            <a:off x="10890031" y="1513490"/>
            <a:ext cx="166852" cy="1255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9697EF7E-4D8C-9E41-921C-3F7199044E41}"/>
              </a:ext>
            </a:extLst>
          </p:cNvPr>
          <p:cNvSpPr txBox="1"/>
          <p:nvPr/>
        </p:nvSpPr>
        <p:spPr>
          <a:xfrm>
            <a:off x="11035861" y="2735838"/>
            <a:ext cx="903889" cy="369332"/>
          </a:xfrm>
          <a:prstGeom prst="rect">
            <a:avLst/>
          </a:prstGeom>
          <a:noFill/>
        </p:spPr>
        <p:txBody>
          <a:bodyPr wrap="square" rtlCol="0">
            <a:spAutoFit/>
          </a:bodyPr>
          <a:lstStyle/>
          <a:p>
            <a:r>
              <a:rPr lang="en-US" altLang="ja-JP" dirty="0"/>
              <a:t>1.2m</a:t>
            </a:r>
            <a:endParaRPr kumimoji="1" lang="ja-JP" altLang="en-US"/>
          </a:p>
        </p:txBody>
      </p:sp>
      <p:sp>
        <p:nvSpPr>
          <p:cNvPr id="52" name="テキスト ボックス 51">
            <a:extLst>
              <a:ext uri="{FF2B5EF4-FFF2-40B4-BE49-F238E27FC236}">
                <a16:creationId xmlns:a16="http://schemas.microsoft.com/office/drawing/2014/main" id="{B5B6FEBF-EEDD-CE49-9C50-D68F3B0B78FC}"/>
              </a:ext>
            </a:extLst>
          </p:cNvPr>
          <p:cNvSpPr txBox="1"/>
          <p:nvPr/>
        </p:nvSpPr>
        <p:spPr>
          <a:xfrm>
            <a:off x="10938639" y="1301250"/>
            <a:ext cx="903889" cy="369332"/>
          </a:xfrm>
          <a:prstGeom prst="rect">
            <a:avLst/>
          </a:prstGeom>
          <a:noFill/>
        </p:spPr>
        <p:txBody>
          <a:bodyPr wrap="square" rtlCol="0">
            <a:spAutoFit/>
          </a:bodyPr>
          <a:lstStyle/>
          <a:p>
            <a:r>
              <a:rPr kumimoji="1" lang="en-US" altLang="ja-JP" dirty="0"/>
              <a:t>12μm</a:t>
            </a:r>
            <a:endParaRPr kumimoji="1" lang="ja-JP" altLang="en-US"/>
          </a:p>
        </p:txBody>
      </p:sp>
      <p:sp>
        <p:nvSpPr>
          <p:cNvPr id="54" name="テキスト ボックス 53">
            <a:extLst>
              <a:ext uri="{FF2B5EF4-FFF2-40B4-BE49-F238E27FC236}">
                <a16:creationId xmlns:a16="http://schemas.microsoft.com/office/drawing/2014/main" id="{59E40C11-BFDA-094C-90B9-BBAE603BAF1C}"/>
              </a:ext>
            </a:extLst>
          </p:cNvPr>
          <p:cNvSpPr txBox="1"/>
          <p:nvPr/>
        </p:nvSpPr>
        <p:spPr>
          <a:xfrm>
            <a:off x="9886292" y="1186418"/>
            <a:ext cx="972207" cy="369332"/>
          </a:xfrm>
          <a:prstGeom prst="rect">
            <a:avLst/>
          </a:prstGeom>
          <a:noFill/>
        </p:spPr>
        <p:txBody>
          <a:bodyPr wrap="square" rtlCol="0">
            <a:spAutoFit/>
          </a:bodyPr>
          <a:lstStyle/>
          <a:p>
            <a:r>
              <a:rPr kumimoji="1" lang="en-US" altLang="ja-JP" dirty="0"/>
              <a:t>40mm</a:t>
            </a:r>
            <a:endParaRPr kumimoji="1" lang="ja-JP" altLang="en-US"/>
          </a:p>
        </p:txBody>
      </p:sp>
      <p:cxnSp>
        <p:nvCxnSpPr>
          <p:cNvPr id="56" name="直線矢印コネクタ 55">
            <a:extLst>
              <a:ext uri="{FF2B5EF4-FFF2-40B4-BE49-F238E27FC236}">
                <a16:creationId xmlns:a16="http://schemas.microsoft.com/office/drawing/2014/main" id="{8B335453-FEE9-2848-BE32-B2926A3F7E40}"/>
              </a:ext>
            </a:extLst>
          </p:cNvPr>
          <p:cNvCxnSpPr>
            <a:cxnSpLocks/>
          </p:cNvCxnSpPr>
          <p:nvPr/>
        </p:nvCxnSpPr>
        <p:spPr>
          <a:xfrm>
            <a:off x="10436352" y="1555750"/>
            <a:ext cx="0" cy="2884869"/>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AAD2ACA6-C251-9647-A34B-0BD73E1A234E}"/>
              </a:ext>
            </a:extLst>
          </p:cNvPr>
          <p:cNvSpPr txBox="1"/>
          <p:nvPr/>
        </p:nvSpPr>
        <p:spPr>
          <a:xfrm>
            <a:off x="9678950" y="2688484"/>
            <a:ext cx="1514803" cy="400110"/>
          </a:xfrm>
          <a:prstGeom prst="rect">
            <a:avLst/>
          </a:prstGeom>
          <a:noFill/>
          <a:ln>
            <a:noFill/>
          </a:ln>
        </p:spPr>
        <p:txBody>
          <a:bodyPr wrap="square" rtlCol="0">
            <a:spAutoFit/>
          </a:bodyPr>
          <a:lstStyle/>
          <a:p>
            <a:r>
              <a:rPr lang="ja-JP" altLang="en-US" sz="2000" b="1"/>
              <a:t>電流</a:t>
            </a:r>
            <a:r>
              <a:rPr lang="en-US" altLang="ja-JP" sz="2000" b="1" dirty="0"/>
              <a:t>0.56A</a:t>
            </a:r>
            <a:endParaRPr kumimoji="1" lang="ja-JP" altLang="en-US" sz="2000" b="1"/>
          </a:p>
        </p:txBody>
      </p:sp>
    </p:spTree>
    <p:extLst>
      <p:ext uri="{BB962C8B-B14F-4D97-AF65-F5344CB8AC3E}">
        <p14:creationId xmlns:p14="http://schemas.microsoft.com/office/powerpoint/2010/main" val="212363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605F8-29EC-5E4C-AA93-5BE23D30FE4A}"/>
              </a:ext>
            </a:extLst>
          </p:cNvPr>
          <p:cNvSpPr>
            <a:spLocks noGrp="1"/>
          </p:cNvSpPr>
          <p:nvPr>
            <p:ph type="title"/>
          </p:nvPr>
        </p:nvSpPr>
        <p:spPr/>
        <p:txBody>
          <a:bodyPr/>
          <a:lstStyle/>
          <a:p>
            <a:r>
              <a:rPr kumimoji="1" lang="ja-JP" altLang="en-US"/>
              <a:t>バスエクステンダーの発熱計算</a:t>
            </a:r>
            <a:r>
              <a:rPr kumimoji="1" lang="en-US" altLang="ja-JP" dirty="0"/>
              <a:t>②</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A90F69C-7F06-C64F-98CB-874C76D3E5E8}"/>
                  </a:ext>
                </a:extLst>
              </p:cNvPr>
              <p:cNvSpPr>
                <a:spLocks noGrp="1"/>
              </p:cNvSpPr>
              <p:nvPr>
                <p:ph idx="1"/>
              </p:nvPr>
            </p:nvSpPr>
            <p:spPr/>
            <p:txBody>
              <a:bodyPr>
                <a:normAutofit lnSpcReduction="10000"/>
              </a:bodyPr>
              <a:lstStyle/>
              <a:p>
                <a:pPr marL="0" indent="0">
                  <a:buNone/>
                </a:pPr>
                <a:r>
                  <a:rPr kumimoji="1" lang="ja-JP" altLang="en-US"/>
                  <a:t>次にバスエクステンダーで発生する熱量を求める。</a:t>
                </a:r>
                <a:endParaRPr kumimoji="1" lang="en-US" altLang="ja-JP" dirty="0"/>
              </a:p>
              <a:p>
                <a:pPr marL="0" indent="0">
                  <a:buNone/>
                </a:pPr>
                <a:r>
                  <a:rPr kumimoji="1" lang="ja-JP" altLang="en-US"/>
                  <a:t>熱量は次式のジュールの法則によって求めることが出来る。</a:t>
                </a:r>
                <a:endParaRPr kumimoji="1" lang="en-US" altLang="ja-JP" dirty="0"/>
              </a:p>
              <a:p>
                <a:pPr marL="0" indent="0">
                  <a:buNone/>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𝑊</m:t>
                      </m:r>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𝐼</m:t>
                          </m:r>
                        </m:e>
                        <m:sup>
                          <m:r>
                            <a:rPr lang="en-US" altLang="ja-JP" i="1">
                              <a:latin typeface="Cambria Math" panose="02040503050406030204" pitchFamily="18" charset="0"/>
                            </a:rPr>
                            <m:t>2</m:t>
                          </m:r>
                        </m:sup>
                      </m:sSup>
                      <m:r>
                        <a:rPr lang="en-US" altLang="ja-JP" i="1">
                          <a:latin typeface="Cambria Math" panose="02040503050406030204" pitchFamily="18" charset="0"/>
                        </a:rPr>
                        <m:t>∗</m:t>
                      </m:r>
                      <m:r>
                        <a:rPr lang="en-US" altLang="ja-JP" i="1">
                          <a:latin typeface="Cambria Math" panose="02040503050406030204" pitchFamily="18" charset="0"/>
                        </a:rPr>
                        <m:t>𝑅</m:t>
                      </m:r>
                    </m:oMath>
                  </m:oMathPara>
                </a14:m>
                <a:endParaRPr lang="en-US" altLang="ja-JP" dirty="0"/>
              </a:p>
              <a:p>
                <a:pPr marL="0" indent="0">
                  <a:buNone/>
                </a:pPr>
                <a:endParaRPr lang="en-US" altLang="ja-JP" sz="1100" dirty="0"/>
              </a:p>
              <a:p>
                <a:pPr marL="0" indent="0">
                  <a:buNone/>
                </a:pPr>
                <a:r>
                  <a:rPr kumimoji="1" lang="ja-JP" altLang="en-US"/>
                  <a:t>よって先ほど求めた抵抗と電流を用いて</a:t>
                </a:r>
                <a:endParaRPr kumimoji="1" lang="en-US" altLang="ja-JP" dirty="0"/>
              </a:p>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𝑊</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0.56</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4.2×</m:t>
                          </m:r>
                          <m:sSup>
                            <m:sSupPr>
                              <m:ctrlPr>
                                <a:rPr kumimoji="1" lang="en-US" altLang="ja-JP" b="0" i="1" smtClean="0">
                                  <a:latin typeface="Cambria Math" panose="02040503050406030204" pitchFamily="18" charset="0"/>
                                  <a:ea typeface="Cambria Math" panose="02040503050406030204" pitchFamily="18" charset="0"/>
                                </a:rPr>
                              </m:ctrlPr>
                            </m:sSupPr>
                            <m:e>
                              <m:r>
                                <a:rPr kumimoji="1" lang="en-US" altLang="ja-JP" b="0" i="1" smtClean="0">
                                  <a:latin typeface="Cambria Math" panose="02040503050406030204" pitchFamily="18" charset="0"/>
                                  <a:ea typeface="Cambria Math" panose="02040503050406030204" pitchFamily="18" charset="0"/>
                                </a:rPr>
                                <m:t>10</m:t>
                              </m:r>
                            </m:e>
                            <m:sup>
                              <m:r>
                                <a:rPr kumimoji="1" lang="en-US" altLang="ja-JP" b="0" i="1" smtClean="0">
                                  <a:latin typeface="Cambria Math" panose="02040503050406030204" pitchFamily="18" charset="0"/>
                                  <a:ea typeface="Cambria Math" panose="02040503050406030204" pitchFamily="18" charset="0"/>
                                </a:rPr>
                                <m:t>−2</m:t>
                              </m:r>
                            </m:sup>
                          </m:sSup>
                        </m:e>
                      </m:d>
                      <m:r>
                        <a:rPr kumimoji="1" lang="en-US" altLang="ja-JP" b="0" i="1" smtClean="0">
                          <a:latin typeface="Cambria Math" panose="02040503050406030204" pitchFamily="18" charset="0"/>
                          <a:ea typeface="Cambria Math" panose="02040503050406030204" pitchFamily="18" charset="0"/>
                        </a:rPr>
                        <m:t>=1.32×</m:t>
                      </m:r>
                      <m:sSup>
                        <m:sSupPr>
                          <m:ctrlPr>
                            <a:rPr kumimoji="1" lang="en-US" altLang="ja-JP" b="0" i="1" smtClean="0">
                              <a:latin typeface="Cambria Math" panose="02040503050406030204" pitchFamily="18" charset="0"/>
                              <a:ea typeface="Cambria Math" panose="02040503050406030204" pitchFamily="18" charset="0"/>
                            </a:rPr>
                          </m:ctrlPr>
                        </m:sSupPr>
                        <m:e>
                          <m:r>
                            <a:rPr kumimoji="1" lang="en-US" altLang="ja-JP" b="0" i="1" smtClean="0">
                              <a:latin typeface="Cambria Math" panose="02040503050406030204" pitchFamily="18" charset="0"/>
                              <a:ea typeface="Cambria Math" panose="02040503050406030204" pitchFamily="18" charset="0"/>
                            </a:rPr>
                            <m:t>10</m:t>
                          </m:r>
                        </m:e>
                        <m:sup>
                          <m:r>
                            <a:rPr kumimoji="1" lang="en-US" altLang="ja-JP" b="0" i="1" smtClean="0">
                              <a:latin typeface="Cambria Math" panose="02040503050406030204" pitchFamily="18" charset="0"/>
                              <a:ea typeface="Cambria Math" panose="02040503050406030204" pitchFamily="18" charset="0"/>
                            </a:rPr>
                            <m:t>−2</m:t>
                          </m:r>
                        </m:sup>
                      </m:sSup>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𝐽</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𝑠𝑒𝑐</m:t>
                      </m:r>
                      <m:r>
                        <a:rPr kumimoji="1" lang="en-US" altLang="ja-JP" b="0" i="1" smtClean="0">
                          <a:latin typeface="Cambria Math" panose="02040503050406030204" pitchFamily="18" charset="0"/>
                          <a:ea typeface="Cambria Math" panose="02040503050406030204" pitchFamily="18" charset="0"/>
                        </a:rPr>
                        <m:t>]</m:t>
                      </m:r>
                    </m:oMath>
                  </m:oMathPara>
                </a14:m>
                <a:endParaRPr kumimoji="1" lang="en-US" altLang="ja-JP" dirty="0"/>
              </a:p>
              <a:p>
                <a:pPr marL="0" indent="0">
                  <a:buNone/>
                </a:pPr>
                <a:r>
                  <a:rPr kumimoji="1" lang="en-US" altLang="ja-JP" dirty="0"/>
                  <a:t>(※1[W]</a:t>
                </a:r>
                <a:r>
                  <a:rPr kumimoji="1" lang="ja-JP" altLang="en-US"/>
                  <a:t>は、</a:t>
                </a:r>
                <a:r>
                  <a:rPr kumimoji="1" lang="en-US" altLang="ja-JP" dirty="0"/>
                  <a:t>1[J]</a:t>
                </a:r>
                <a:r>
                  <a:rPr kumimoji="1" lang="ja-JP" altLang="en-US"/>
                  <a:t>の仕事を</a:t>
                </a:r>
                <a:r>
                  <a:rPr kumimoji="1" lang="en-US" altLang="ja-JP" dirty="0"/>
                  <a:t>1[s]</a:t>
                </a:r>
                <a:r>
                  <a:rPr kumimoji="1" lang="ja-JP" altLang="en-US"/>
                  <a:t>間したときの仕事率</a:t>
                </a:r>
                <a:r>
                  <a:rPr kumimoji="1" lang="en-US" altLang="ja-JP" dirty="0"/>
                  <a:t>)</a:t>
                </a:r>
              </a:p>
              <a:p>
                <a:pPr marL="0" indent="0">
                  <a:buNone/>
                </a:pPr>
                <a:endParaRPr kumimoji="1" lang="en-US" altLang="ja-JP" dirty="0"/>
              </a:p>
              <a:p>
                <a:pPr marL="0" indent="0">
                  <a:buNone/>
                </a:pPr>
                <a:r>
                  <a:rPr kumimoji="1" lang="ja-JP" altLang="en-US"/>
                  <a:t>よってバスエクステンダーでは１秒間に</a:t>
                </a:r>
                <a14:m>
                  <m:oMath xmlns:m="http://schemas.openxmlformats.org/officeDocument/2006/math">
                    <m:r>
                      <a:rPr lang="en-US" altLang="ja-JP" i="1">
                        <a:latin typeface="Cambria Math" panose="02040503050406030204" pitchFamily="18" charset="0"/>
                        <a:ea typeface="Cambria Math" panose="02040503050406030204" pitchFamily="18" charset="0"/>
                      </a:rPr>
                      <m:t>1.32×</m:t>
                    </m:r>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10</m:t>
                        </m:r>
                      </m:e>
                      <m:sup>
                        <m:r>
                          <a:rPr lang="en-US" altLang="ja-JP" i="1">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𝐽</m:t>
                    </m:r>
                    <m:r>
                      <a:rPr lang="en-US" altLang="ja-JP" b="0" i="1" smtClean="0">
                        <a:latin typeface="Cambria Math" panose="02040503050406030204" pitchFamily="18" charset="0"/>
                        <a:ea typeface="Cambria Math" panose="02040503050406030204" pitchFamily="18" charset="0"/>
                      </a:rPr>
                      <m:t>]</m:t>
                    </m:r>
                  </m:oMath>
                </a14:m>
                <a:r>
                  <a:rPr kumimoji="1" lang="ja-JP" altLang="en-US"/>
                  <a:t>だけ熱量を発する。</a:t>
                </a:r>
              </a:p>
            </p:txBody>
          </p:sp>
        </mc:Choice>
        <mc:Fallback xmlns="">
          <p:sp>
            <p:nvSpPr>
              <p:cNvPr id="3" name="コンテンツ プレースホルダー 2">
                <a:extLst>
                  <a:ext uri="{FF2B5EF4-FFF2-40B4-BE49-F238E27FC236}">
                    <a16:creationId xmlns:a16="http://schemas.microsoft.com/office/drawing/2014/main" id="{DA90F69C-7F06-C64F-98CB-874C76D3E5E8}"/>
                  </a:ext>
                </a:extLst>
              </p:cNvPr>
              <p:cNvSpPr>
                <a:spLocks noGrp="1" noRot="1" noChangeAspect="1" noMove="1" noResize="1" noEditPoints="1" noAdjustHandles="1" noChangeArrowheads="1" noChangeShapeType="1" noTextEdit="1"/>
              </p:cNvSpPr>
              <p:nvPr>
                <p:ph idx="1"/>
              </p:nvPr>
            </p:nvSpPr>
            <p:spPr>
              <a:blipFill>
                <a:blip r:embed="rId2"/>
                <a:stretch>
                  <a:fillRect l="-1086" t="-3509" r="-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6288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D7C1F-04B5-8D49-9324-A5F2BB7DBB22}"/>
              </a:ext>
            </a:extLst>
          </p:cNvPr>
          <p:cNvSpPr>
            <a:spLocks noGrp="1"/>
          </p:cNvSpPr>
          <p:nvPr>
            <p:ph type="title"/>
          </p:nvPr>
        </p:nvSpPr>
        <p:spPr/>
        <p:txBody>
          <a:bodyPr/>
          <a:lstStyle/>
          <a:p>
            <a:r>
              <a:rPr lang="ja-JP" altLang="en-US"/>
              <a:t>バスエクステンダーの発熱計算③</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B0D4CFB-688F-BD40-B013-AC44F8347FC9}"/>
                  </a:ext>
                </a:extLst>
              </p:cNvPr>
              <p:cNvSpPr>
                <a:spLocks noGrp="1"/>
              </p:cNvSpPr>
              <p:nvPr>
                <p:ph idx="1"/>
              </p:nvPr>
            </p:nvSpPr>
            <p:spPr>
              <a:xfrm>
                <a:off x="838200" y="1353312"/>
                <a:ext cx="10515600" cy="5376671"/>
              </a:xfrm>
            </p:spPr>
            <p:txBody>
              <a:bodyPr>
                <a:normAutofit lnSpcReduction="10000"/>
              </a:bodyPr>
              <a:lstStyle/>
              <a:p>
                <a:pPr marL="0" indent="0">
                  <a:buNone/>
                </a:pPr>
                <a:r>
                  <a:rPr kumimoji="1" lang="ja-JP" altLang="en-US"/>
                  <a:t>最後に発生した熱量でどれだけ温度が上がるか計算する。</a:t>
                </a:r>
                <a:endParaRPr kumimoji="1" lang="en-US" altLang="ja-JP" dirty="0"/>
              </a:p>
              <a:p>
                <a:pPr marL="0" indent="0">
                  <a:buNone/>
                </a:pPr>
                <a:r>
                  <a:rPr kumimoji="1" lang="ja-JP" altLang="en-US"/>
                  <a:t>これは次式の比熱の式より求めることが出来る。</a:t>
                </a:r>
                <a:endParaRPr kumimoji="1" lang="en-US" altLang="ja-JP" dirty="0"/>
              </a:p>
              <a:p>
                <a:pPr marL="0" indent="0">
                  <a:buNone/>
                </a:pPr>
                <a:endParaRPr lang="en-US" altLang="ja-JP" sz="1050" dirty="0"/>
              </a:p>
              <a:p>
                <a:pPr marL="0" indent="0">
                  <a:buNone/>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𝑄</m:t>
                      </m:r>
                      <m:r>
                        <a:rPr lang="en-US" altLang="ja-JP" sz="2400" i="1">
                          <a:latin typeface="Cambria Math" panose="02040503050406030204" pitchFamily="18" charset="0"/>
                        </a:rPr>
                        <m:t>=</m:t>
                      </m:r>
                      <m:r>
                        <a:rPr lang="en-US" altLang="ja-JP" sz="2400" i="1">
                          <a:latin typeface="Cambria Math" panose="02040503050406030204" pitchFamily="18" charset="0"/>
                        </a:rPr>
                        <m:t>𝑚𝐶</m:t>
                      </m:r>
                      <m:r>
                        <m:rPr>
                          <m:sty m:val="p"/>
                        </m:rPr>
                        <a:rPr lang="en-US" altLang="ja-JP" sz="2400" i="1">
                          <a:latin typeface="Cambria Math" panose="02040503050406030204" pitchFamily="18" charset="0"/>
                        </a:rPr>
                        <m:t>Δ</m:t>
                      </m:r>
                      <m:r>
                        <a:rPr lang="en-US" altLang="ja-JP" sz="2400" i="1">
                          <a:latin typeface="Cambria Math" panose="02040503050406030204" pitchFamily="18" charset="0"/>
                        </a:rPr>
                        <m:t>𝑇</m:t>
                      </m:r>
                    </m:oMath>
                  </m:oMathPara>
                </a14:m>
                <a:endParaRPr lang="en-US" altLang="ja-JP" sz="2400" dirty="0"/>
              </a:p>
              <a:p>
                <a:pPr marL="0" indent="0">
                  <a:buNone/>
                </a:pPr>
                <a:endParaRPr lang="en-US" altLang="ja-JP" sz="1050" dirty="0"/>
              </a:p>
              <a:p>
                <a:pPr marL="0" indent="0">
                  <a:buNone/>
                </a:pPr>
                <a:r>
                  <a:rPr lang="ja-JP" altLang="en-US"/>
                  <a:t>ここで熱量</a:t>
                </a:r>
                <a:r>
                  <a:rPr lang="en-US" altLang="ja-JP" dirty="0"/>
                  <a:t>Q</a:t>
                </a:r>
                <a:r>
                  <a:rPr lang="ja-JP" altLang="en-US"/>
                  <a:t>は、先ほど求めた</a:t>
                </a:r>
                <a14:m>
                  <m:oMath xmlns:m="http://schemas.openxmlformats.org/officeDocument/2006/math">
                    <m:r>
                      <a:rPr lang="en-US" altLang="ja-JP" i="1">
                        <a:latin typeface="Cambria Math" panose="02040503050406030204" pitchFamily="18" charset="0"/>
                      </a:rPr>
                      <m:t>𝑄</m:t>
                    </m:r>
                    <m:r>
                      <a:rPr lang="en-US" altLang="ja-JP" i="1">
                        <a:latin typeface="Cambria Math" panose="02040503050406030204" pitchFamily="18" charset="0"/>
                      </a:rPr>
                      <m:t>=1.32×</m:t>
                    </m:r>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10</m:t>
                        </m:r>
                      </m:e>
                      <m:sup>
                        <m:r>
                          <a:rPr lang="en-US" altLang="ja-JP" i="1">
                            <a:latin typeface="Cambria Math" panose="02040503050406030204" pitchFamily="18" charset="0"/>
                            <a:ea typeface="Cambria Math" panose="02040503050406030204" pitchFamily="18" charset="0"/>
                          </a:rPr>
                          <m:t>−2</m:t>
                        </m:r>
                      </m:sup>
                    </m:sSup>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𝐽</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𝑠𝑒𝑐</m:t>
                    </m:r>
                    <m:r>
                      <a:rPr lang="en-US" altLang="ja-JP" i="1">
                        <a:latin typeface="Cambria Math" panose="02040503050406030204" pitchFamily="18" charset="0"/>
                        <a:ea typeface="Cambria Math" panose="02040503050406030204" pitchFamily="18" charset="0"/>
                      </a:rPr>
                      <m:t>]</m:t>
                    </m:r>
                  </m:oMath>
                </a14:m>
                <a:endParaRPr lang="en-US" altLang="ja-JP" dirty="0"/>
              </a:p>
              <a:p>
                <a:pPr marL="0" indent="0">
                  <a:buNone/>
                </a:pPr>
                <a:r>
                  <a:rPr lang="ja-JP" altLang="en-US"/>
                  <a:t>質量は、銅の密度</a:t>
                </a:r>
                <a:r>
                  <a:rPr lang="en-US" altLang="ja-JP" dirty="0"/>
                  <a:t>×</a:t>
                </a:r>
                <a:r>
                  <a:rPr lang="ja-JP" altLang="en-US"/>
                  <a:t>体積より</a:t>
                </a:r>
                <a14:m>
                  <m:oMath xmlns:m="http://schemas.openxmlformats.org/officeDocument/2006/math">
                    <m:r>
                      <a:rPr lang="en-US" altLang="ja-JP" b="0" i="1" smtClean="0">
                        <a:latin typeface="Cambria Math" panose="02040503050406030204" pitchFamily="18" charset="0"/>
                      </a:rPr>
                      <m:t>𝑚</m:t>
                    </m:r>
                    <m:r>
                      <a:rPr lang="en-US" altLang="ja-JP" b="0" i="1" smtClean="0">
                        <a:latin typeface="Cambria Math" panose="02040503050406030204" pitchFamily="18" charset="0"/>
                      </a:rPr>
                      <m:t>=5.16[</m:t>
                    </m:r>
                    <m:r>
                      <a:rPr lang="en-US" altLang="ja-JP" b="0" i="1" smtClean="0">
                        <a:latin typeface="Cambria Math" panose="02040503050406030204" pitchFamily="18" charset="0"/>
                      </a:rPr>
                      <m:t>𝑔</m:t>
                    </m:r>
                    <m:r>
                      <a:rPr lang="en-US" altLang="ja-JP" b="0" i="1" smtClean="0">
                        <a:latin typeface="Cambria Math" panose="02040503050406030204" pitchFamily="18" charset="0"/>
                      </a:rPr>
                      <m:t>]</m:t>
                    </m:r>
                  </m:oMath>
                </a14:m>
                <a:endParaRPr lang="en-US" altLang="ja-JP" dirty="0"/>
              </a:p>
              <a:p>
                <a:pPr marL="0" indent="0">
                  <a:buNone/>
                </a:pPr>
                <a:r>
                  <a:rPr lang="ja-JP" altLang="en-US"/>
                  <a:t>銅の熱容量は、</a:t>
                </a:r>
                <a14:m>
                  <m:oMath xmlns:m="http://schemas.openxmlformats.org/officeDocument/2006/math">
                    <m:r>
                      <a:rPr lang="en-US" altLang="ja-JP" b="0" i="1" smtClean="0">
                        <a:latin typeface="Cambria Math" panose="02040503050406030204" pitchFamily="18" charset="0"/>
                      </a:rPr>
                      <m:t>𝐶</m:t>
                    </m:r>
                    <m:r>
                      <a:rPr lang="en-US" altLang="ja-JP" b="0" i="1" smtClean="0">
                        <a:latin typeface="Cambria Math" panose="02040503050406030204" pitchFamily="18" charset="0"/>
                      </a:rPr>
                      <m:t>=0.379[</m:t>
                    </m:r>
                    <m:r>
                      <a:rPr lang="en-US" altLang="ja-JP" b="0" i="1" smtClean="0">
                        <a:latin typeface="Cambria Math" panose="02040503050406030204" pitchFamily="18" charset="0"/>
                      </a:rPr>
                      <m:t>𝐽</m:t>
                    </m:r>
                    <m:r>
                      <a:rPr lang="en-US" altLang="ja-JP" b="0" i="1" smtClean="0">
                        <a:latin typeface="Cambria Math" panose="02040503050406030204" pitchFamily="18" charset="0"/>
                      </a:rPr>
                      <m:t>/(</m:t>
                    </m:r>
                    <m:r>
                      <a:rPr lang="en-US" altLang="ja-JP" b="0" i="1" smtClean="0">
                        <a:latin typeface="Cambria Math" panose="02040503050406030204" pitchFamily="18" charset="0"/>
                      </a:rPr>
                      <m:t>𝑔</m:t>
                    </m:r>
                    <m:r>
                      <a:rPr lang="ja-JP" altLang="en-US" i="1">
                        <a:latin typeface="Cambria Math" panose="02040503050406030204" pitchFamily="18" charset="0"/>
                      </a:rPr>
                      <m:t>・</m:t>
                    </m:r>
                    <m:r>
                      <a:rPr lang="en-US" altLang="ja-JP" b="0" i="1" smtClean="0">
                        <a:latin typeface="Cambria Math" panose="02040503050406030204" pitchFamily="18" charset="0"/>
                      </a:rPr>
                      <m:t>𝐾</m:t>
                    </m:r>
                    <m:r>
                      <a:rPr lang="en-US" altLang="ja-JP" b="0" i="1" smtClean="0">
                        <a:latin typeface="Cambria Math" panose="02040503050406030204" pitchFamily="18" charset="0"/>
                      </a:rPr>
                      <m:t>)]</m:t>
                    </m:r>
                  </m:oMath>
                </a14:m>
                <a:endParaRPr lang="en-US" altLang="ja-JP" dirty="0"/>
              </a:p>
              <a:p>
                <a:pPr marL="0" indent="0">
                  <a:buNone/>
                </a:pPr>
                <a:endParaRPr lang="en-US" altLang="ja-JP" dirty="0"/>
              </a:p>
              <a:p>
                <a:pPr marL="0" indent="0">
                  <a:buNone/>
                </a:pPr>
                <a:r>
                  <a:rPr lang="ja-JP" altLang="en-US"/>
                  <a:t>よって</a:t>
                </a:r>
                <a14:m>
                  <m:oMath xmlns:m="http://schemas.openxmlformats.org/officeDocument/2006/math">
                    <m:r>
                      <m:rPr>
                        <m:sty m:val="p"/>
                      </m:rPr>
                      <a:rPr lang="en-US" altLang="ja-JP" i="1">
                        <a:latin typeface="Cambria Math" panose="02040503050406030204" pitchFamily="18" charset="0"/>
                      </a:rPr>
                      <m:t>Δ</m:t>
                    </m:r>
                    <m:r>
                      <a:rPr lang="en-US" altLang="ja-JP" b="0" i="1" smtClean="0">
                        <a:latin typeface="Cambria Math" panose="02040503050406030204" pitchFamily="18" charset="0"/>
                      </a:rPr>
                      <m:t>𝑇</m:t>
                    </m:r>
                    <m:r>
                      <a:rPr lang="en-US" altLang="ja-JP" b="0" i="1" smtClean="0">
                        <a:latin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rPr>
                          <m:t>1.32×</m:t>
                        </m:r>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10</m:t>
                            </m:r>
                          </m:e>
                          <m:sup>
                            <m:r>
                              <a:rPr lang="en-US" altLang="ja-JP" i="1">
                                <a:latin typeface="Cambria Math" panose="02040503050406030204" pitchFamily="18" charset="0"/>
                                <a:ea typeface="Cambria Math" panose="02040503050406030204" pitchFamily="18" charset="0"/>
                              </a:rPr>
                              <m:t>−2</m:t>
                            </m:r>
                          </m:sup>
                        </m:sSup>
                      </m:num>
                      <m:den>
                        <m:r>
                          <a:rPr lang="en-US" altLang="ja-JP" b="0" i="1" smtClean="0">
                            <a:latin typeface="Cambria Math" panose="02040503050406030204" pitchFamily="18" charset="0"/>
                            <a:ea typeface="Cambria Math" panose="02040503050406030204" pitchFamily="18" charset="0"/>
                          </a:rPr>
                          <m:t>5.16×0.379</m:t>
                        </m:r>
                      </m:den>
                    </m:f>
                    <m:r>
                      <a:rPr lang="en-US" altLang="ja-JP" b="0" i="1" smtClean="0">
                        <a:latin typeface="Cambria Math" panose="02040503050406030204" pitchFamily="18" charset="0"/>
                        <a:ea typeface="Cambria Math" panose="02040503050406030204" pitchFamily="18" charset="0"/>
                      </a:rPr>
                      <m:t>=6.73×</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−3</m:t>
                        </m:r>
                      </m:sup>
                    </m:sSup>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𝐾</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𝑠𝑒𝑐</m:t>
                    </m:r>
                    <m:r>
                      <a:rPr lang="en-US" altLang="ja-JP" b="0" i="1" smtClean="0">
                        <a:latin typeface="Cambria Math" panose="02040503050406030204" pitchFamily="18" charset="0"/>
                        <a:ea typeface="Cambria Math" panose="02040503050406030204" pitchFamily="18" charset="0"/>
                      </a:rPr>
                      <m:t>]</m:t>
                    </m:r>
                  </m:oMath>
                </a14:m>
                <a:endParaRPr lang="en-US" altLang="ja-JP" b="0" dirty="0">
                  <a:ea typeface="Cambria Math" panose="02040503050406030204" pitchFamily="18" charset="0"/>
                </a:endParaRPr>
              </a:p>
              <a:p>
                <a:pPr marL="0" indent="0">
                  <a:buNone/>
                </a:pPr>
                <a:r>
                  <a:rPr lang="ja-JP" altLang="en-US">
                    <a:solidFill>
                      <a:srgbClr val="FF0000"/>
                    </a:solidFill>
                  </a:rPr>
                  <a:t>１秒間毎に</a:t>
                </a:r>
                <a:r>
                  <a:rPr lang="en-US" altLang="ja-JP" dirty="0">
                    <a:solidFill>
                      <a:srgbClr val="FF0000"/>
                    </a:solidFill>
                  </a:rPr>
                  <a:t>0.0067</a:t>
                </a:r>
                <a:r>
                  <a:rPr lang="ja-JP" altLang="en-US">
                    <a:solidFill>
                      <a:srgbClr val="FF0000"/>
                    </a:solidFill>
                  </a:rPr>
                  <a:t>℃上昇。</a:t>
                </a:r>
                <a:endParaRPr lang="en-US" altLang="ja-JP" dirty="0">
                  <a:solidFill>
                    <a:srgbClr val="FF0000"/>
                  </a:solidFill>
                </a:endParaRPr>
              </a:p>
              <a:p>
                <a:pPr marL="0" indent="0">
                  <a:buNone/>
                </a:pPr>
                <a:r>
                  <a:rPr lang="ja-JP" altLang="en-US"/>
                  <a:t>１分間では</a:t>
                </a:r>
                <a:r>
                  <a:rPr lang="en-US" altLang="ja-JP" dirty="0"/>
                  <a:t>0.4</a:t>
                </a:r>
                <a:r>
                  <a:rPr lang="ja-JP" altLang="en-US"/>
                  <a:t>℃上昇。</a:t>
                </a:r>
                <a:endParaRPr lang="en-US" altLang="ja-JP" dirty="0"/>
              </a:p>
            </p:txBody>
          </p:sp>
        </mc:Choice>
        <mc:Fallback xmlns="">
          <p:sp>
            <p:nvSpPr>
              <p:cNvPr id="3" name="コンテンツ プレースホルダー 2">
                <a:extLst>
                  <a:ext uri="{FF2B5EF4-FFF2-40B4-BE49-F238E27FC236}">
                    <a16:creationId xmlns:a16="http://schemas.microsoft.com/office/drawing/2014/main" id="{8B0D4CFB-688F-BD40-B013-AC44F8347FC9}"/>
                  </a:ext>
                </a:extLst>
              </p:cNvPr>
              <p:cNvSpPr>
                <a:spLocks noGrp="1" noRot="1" noChangeAspect="1" noMove="1" noResize="1" noEditPoints="1" noAdjustHandles="1" noChangeArrowheads="1" noChangeShapeType="1" noTextEdit="1"/>
              </p:cNvSpPr>
              <p:nvPr>
                <p:ph idx="1"/>
              </p:nvPr>
            </p:nvSpPr>
            <p:spPr>
              <a:xfrm>
                <a:off x="838200" y="1353312"/>
                <a:ext cx="10515600" cy="5376671"/>
              </a:xfrm>
              <a:blipFill>
                <a:blip r:embed="rId2"/>
                <a:stretch>
                  <a:fillRect l="-1086" t="-2594" b="-2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557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776C8-FAE8-DE44-ABD3-26641B19CEF0}"/>
              </a:ext>
            </a:extLst>
          </p:cNvPr>
          <p:cNvSpPr>
            <a:spLocks noGrp="1"/>
          </p:cNvSpPr>
          <p:nvPr>
            <p:ph type="title"/>
          </p:nvPr>
        </p:nvSpPr>
        <p:spPr/>
        <p:txBody>
          <a:bodyPr/>
          <a:lstStyle/>
          <a:p>
            <a:r>
              <a:rPr lang="ja-JP" altLang="en-US"/>
              <a:t>スルーホールの発熱計算</a:t>
            </a:r>
            <a:r>
              <a:rPr lang="en-US" altLang="ja-JP" dirty="0"/>
              <a:t>①</a:t>
            </a:r>
            <a:endParaRPr kumimoji="1" lang="ja-JP" altLang="en-US"/>
          </a:p>
        </p:txBody>
      </p:sp>
      <p:sp>
        <p:nvSpPr>
          <p:cNvPr id="3" name="コンテンツ プレースホルダー 2">
            <a:extLst>
              <a:ext uri="{FF2B5EF4-FFF2-40B4-BE49-F238E27FC236}">
                <a16:creationId xmlns:a16="http://schemas.microsoft.com/office/drawing/2014/main" id="{D14CF57B-3AB1-4C4C-86FC-2FEB0A1AA9D9}"/>
              </a:ext>
            </a:extLst>
          </p:cNvPr>
          <p:cNvSpPr>
            <a:spLocks noGrp="1"/>
          </p:cNvSpPr>
          <p:nvPr>
            <p:ph idx="1"/>
          </p:nvPr>
        </p:nvSpPr>
        <p:spPr/>
        <p:txBody>
          <a:bodyPr/>
          <a:lstStyle/>
          <a:p>
            <a:pPr marL="0" indent="0">
              <a:buNone/>
            </a:pPr>
            <a:r>
              <a:rPr kumimoji="1" lang="ja-JP" altLang="en-US" u="sng"/>
              <a:t>スルーホールとは？</a:t>
            </a:r>
            <a:endParaRPr kumimoji="1" lang="en-US" altLang="ja-JP" u="sng" dirty="0"/>
          </a:p>
          <a:p>
            <a:pPr marL="0" indent="0">
              <a:buNone/>
            </a:pPr>
            <a:r>
              <a:rPr lang="ja-JP" altLang="en-US"/>
              <a:t>下図のような何層かの導通しているものを繋ぐもの。</a:t>
            </a:r>
            <a:endParaRPr lang="en-US" altLang="ja-JP" dirty="0"/>
          </a:p>
          <a:p>
            <a:pPr marL="0" indent="0">
              <a:buNone/>
            </a:pPr>
            <a:endParaRPr kumimoji="1" lang="en-US" altLang="ja-JP" dirty="0"/>
          </a:p>
          <a:p>
            <a:pPr marL="0" indent="0">
              <a:buNone/>
            </a:pPr>
            <a:endParaRPr kumimoji="1" lang="ja-JP" altLang="en-US"/>
          </a:p>
        </p:txBody>
      </p:sp>
      <p:pic>
        <p:nvPicPr>
          <p:cNvPr id="1028" name="Picture 4" descr="http://livedoor.blogimg.jp/gahaku15/imgs/6/d/6d884dd0.jpg">
            <a:extLst>
              <a:ext uri="{FF2B5EF4-FFF2-40B4-BE49-F238E27FC236}">
                <a16:creationId xmlns:a16="http://schemas.microsoft.com/office/drawing/2014/main" id="{F076A879-9A32-9D46-BD52-09D4C7428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94001"/>
            <a:ext cx="5060578"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9E590-40BB-BC43-90E6-8A4BEDBAE904}"/>
              </a:ext>
            </a:extLst>
          </p:cNvPr>
          <p:cNvSpPr>
            <a:spLocks noGrp="1"/>
          </p:cNvSpPr>
          <p:nvPr>
            <p:ph type="title"/>
          </p:nvPr>
        </p:nvSpPr>
        <p:spPr/>
        <p:txBody>
          <a:bodyPr/>
          <a:lstStyle/>
          <a:p>
            <a:r>
              <a:rPr kumimoji="1" lang="ja-JP" altLang="en-US"/>
              <a:t>スルーホールの発熱計算②</a:t>
            </a:r>
          </a:p>
        </p:txBody>
      </p:sp>
      <p:pic>
        <p:nvPicPr>
          <p:cNvPr id="5" name="コンテンツ プレースホルダー 4">
            <a:extLst>
              <a:ext uri="{FF2B5EF4-FFF2-40B4-BE49-F238E27FC236}">
                <a16:creationId xmlns:a16="http://schemas.microsoft.com/office/drawing/2014/main" id="{5D13B27D-4385-9A42-8982-F6B2E2923773}"/>
              </a:ext>
            </a:extLst>
          </p:cNvPr>
          <p:cNvPicPr>
            <a:picLocks noGrp="1" noChangeAspect="1"/>
          </p:cNvPicPr>
          <p:nvPr>
            <p:ph idx="1"/>
          </p:nvPr>
        </p:nvPicPr>
        <p:blipFill>
          <a:blip r:embed="rId2"/>
          <a:stretch>
            <a:fillRect/>
          </a:stretch>
        </p:blipFill>
        <p:spPr>
          <a:xfrm>
            <a:off x="743606" y="4255213"/>
            <a:ext cx="6844862" cy="2338245"/>
          </a:xfrm>
        </p:spPr>
      </p:pic>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25A0048-48CF-BA40-9D35-FD2D6FDE89CE}"/>
                  </a:ext>
                </a:extLst>
              </p:cNvPr>
              <p:cNvSpPr txBox="1"/>
              <p:nvPr/>
            </p:nvSpPr>
            <p:spPr>
              <a:xfrm>
                <a:off x="945930" y="1566041"/>
                <a:ext cx="10407869" cy="2857834"/>
              </a:xfrm>
              <a:prstGeom prst="rect">
                <a:avLst/>
              </a:prstGeom>
              <a:noFill/>
            </p:spPr>
            <p:txBody>
              <a:bodyPr wrap="square" rtlCol="0">
                <a:spAutoFit/>
              </a:bodyPr>
              <a:lstStyle/>
              <a:p>
                <a:r>
                  <a:rPr kumimoji="1" lang="ja-JP" altLang="en-US" sz="2800"/>
                  <a:t>スルーホールの大きさはバスエクステンダーと比べてみると、下図のようにとても小さく、</a:t>
                </a:r>
                <a:r>
                  <a:rPr lang="ja-JP" altLang="en-US" sz="2800"/>
                  <a:t>スルーホールの体積はバスエクステンダーの</a:t>
                </a:r>
                <a14:m>
                  <m:oMath xmlns:m="http://schemas.openxmlformats.org/officeDocument/2006/math">
                    <m:r>
                      <a:rPr lang="ja-JP" altLang="en-US" sz="2800" i="1">
                        <a:latin typeface="Cambria Math" panose="02040503050406030204" pitchFamily="18" charset="0"/>
                      </a:rPr>
                      <m:t>約</m:t>
                    </m:r>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1</m:t>
                        </m:r>
                      </m:num>
                      <m:den>
                        <m:r>
                          <a:rPr lang="en-US" altLang="ja-JP" sz="2800" b="0" i="1" smtClean="0">
                            <a:latin typeface="Cambria Math" panose="02040503050406030204" pitchFamily="18" charset="0"/>
                          </a:rPr>
                          <m:t>40000</m:t>
                        </m:r>
                      </m:den>
                    </m:f>
                    <m:r>
                      <a:rPr lang="ja-JP" altLang="en-US" sz="2800" i="1">
                        <a:latin typeface="Cambria Math" panose="02040503050406030204" pitchFamily="18" charset="0"/>
                      </a:rPr>
                      <m:t>しかない</m:t>
                    </m:r>
                  </m:oMath>
                </a14:m>
                <a:r>
                  <a:rPr lang="ja-JP" altLang="en-US" sz="2800"/>
                  <a:t>。</a:t>
                </a:r>
                <a:endParaRPr lang="en-US" altLang="ja-JP" sz="2800" dirty="0"/>
              </a:p>
              <a:p>
                <a:r>
                  <a:rPr kumimoji="1" lang="ja-JP" altLang="en-US" sz="2800"/>
                  <a:t>この２つに同じ大きさの電流を流すと、温度上昇がどのくらい違うのか次に求めてみる。</a:t>
                </a:r>
                <a:endParaRPr kumimoji="1" lang="en-US" altLang="ja-JP" sz="2800" dirty="0"/>
              </a:p>
              <a:p>
                <a:endParaRPr kumimoji="1" lang="ja-JP" altLang="en-US" sz="2800"/>
              </a:p>
            </p:txBody>
          </p:sp>
        </mc:Choice>
        <mc:Fallback>
          <p:sp>
            <p:nvSpPr>
              <p:cNvPr id="6" name="テキスト ボックス 5">
                <a:extLst>
                  <a:ext uri="{FF2B5EF4-FFF2-40B4-BE49-F238E27FC236}">
                    <a16:creationId xmlns:a16="http://schemas.microsoft.com/office/drawing/2014/main" id="{B25A0048-48CF-BA40-9D35-FD2D6FDE89CE}"/>
                  </a:ext>
                </a:extLst>
              </p:cNvPr>
              <p:cNvSpPr txBox="1">
                <a:spLocks noRot="1" noChangeAspect="1" noMove="1" noResize="1" noEditPoints="1" noAdjustHandles="1" noChangeArrowheads="1" noChangeShapeType="1" noTextEdit="1"/>
              </p:cNvSpPr>
              <p:nvPr/>
            </p:nvSpPr>
            <p:spPr>
              <a:xfrm>
                <a:off x="945930" y="1566041"/>
                <a:ext cx="10407869" cy="2857834"/>
              </a:xfrm>
              <a:prstGeom prst="rect">
                <a:avLst/>
              </a:prstGeom>
              <a:blipFill>
                <a:blip r:embed="rId3"/>
                <a:stretch>
                  <a:fillRect l="-1096" t="-17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9749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6414BD-56E3-7549-813A-8B04C6C18B42}"/>
              </a:ext>
            </a:extLst>
          </p:cNvPr>
          <p:cNvSpPr>
            <a:spLocks noGrp="1"/>
          </p:cNvSpPr>
          <p:nvPr>
            <p:ph type="title"/>
          </p:nvPr>
        </p:nvSpPr>
        <p:spPr>
          <a:xfrm>
            <a:off x="860552" y="340150"/>
            <a:ext cx="10515600" cy="1325563"/>
          </a:xfrm>
        </p:spPr>
        <p:txBody>
          <a:bodyPr/>
          <a:lstStyle/>
          <a:p>
            <a:r>
              <a:rPr lang="ja-JP" altLang="en-US"/>
              <a:t>スルーホールの発熱計算③</a:t>
            </a:r>
            <a:endParaRPr kumimoji="1" lang="ja-JP" altLang="en-US"/>
          </a:p>
        </p:txBody>
      </p:sp>
      <p:pic>
        <p:nvPicPr>
          <p:cNvPr id="5" name="図 4">
            <a:extLst>
              <a:ext uri="{FF2B5EF4-FFF2-40B4-BE49-F238E27FC236}">
                <a16:creationId xmlns:a16="http://schemas.microsoft.com/office/drawing/2014/main" id="{CC888E6B-34FD-BE4B-93D9-AA7913959E2D}"/>
              </a:ext>
            </a:extLst>
          </p:cNvPr>
          <p:cNvPicPr>
            <a:picLocks noChangeAspect="1"/>
          </p:cNvPicPr>
          <p:nvPr/>
        </p:nvPicPr>
        <p:blipFill>
          <a:blip r:embed="rId2"/>
          <a:stretch>
            <a:fillRect/>
          </a:stretch>
        </p:blipFill>
        <p:spPr>
          <a:xfrm>
            <a:off x="9021572" y="623778"/>
            <a:ext cx="3073400" cy="3479800"/>
          </a:xfrm>
          <a:prstGeom prst="rect">
            <a:avLst/>
          </a:prstGeom>
        </p:spPr>
      </p:pic>
      <p:sp>
        <p:nvSpPr>
          <p:cNvPr id="6" name="円/楕円 5">
            <a:extLst>
              <a:ext uri="{FF2B5EF4-FFF2-40B4-BE49-F238E27FC236}">
                <a16:creationId xmlns:a16="http://schemas.microsoft.com/office/drawing/2014/main" id="{5664289B-134F-5F47-A409-8FEE68FD3846}"/>
              </a:ext>
            </a:extLst>
          </p:cNvPr>
          <p:cNvSpPr/>
          <p:nvPr/>
        </p:nvSpPr>
        <p:spPr>
          <a:xfrm>
            <a:off x="9582912" y="1379229"/>
            <a:ext cx="999744" cy="5608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5CE7161-46BC-DD47-9575-CD4DA40822F7}"/>
              </a:ext>
            </a:extLst>
          </p:cNvPr>
          <p:cNvSpPr txBox="1"/>
          <p:nvPr/>
        </p:nvSpPr>
        <p:spPr>
          <a:xfrm>
            <a:off x="838200" y="1543103"/>
            <a:ext cx="6961632" cy="646331"/>
          </a:xfrm>
          <a:prstGeom prst="rect">
            <a:avLst/>
          </a:prstGeom>
          <a:noFill/>
        </p:spPr>
        <p:txBody>
          <a:bodyPr wrap="square" rtlCol="0">
            <a:spAutoFit/>
          </a:bodyPr>
          <a:lstStyle/>
          <a:p>
            <a:r>
              <a:rPr lang="ja-JP" altLang="en-US"/>
              <a:t>バスエクステンダーで行なった発熱計算を同様に</a:t>
            </a:r>
            <a:endParaRPr lang="en-US" altLang="ja-JP" dirty="0"/>
          </a:p>
          <a:p>
            <a:r>
              <a:rPr lang="ja-JP" altLang="en-US"/>
              <a:t>スルーホールの場合で行うと下表のような計算になる。</a:t>
            </a:r>
            <a:endParaRPr kumimoji="1" lang="ja-JP" altLang="en-US"/>
          </a:p>
        </p:txBody>
      </p:sp>
      <p:sp>
        <p:nvSpPr>
          <p:cNvPr id="24" name="テキスト ボックス 23">
            <a:extLst>
              <a:ext uri="{FF2B5EF4-FFF2-40B4-BE49-F238E27FC236}">
                <a16:creationId xmlns:a16="http://schemas.microsoft.com/office/drawing/2014/main" id="{C5E1E03F-7625-1145-A49F-12CAC273D34E}"/>
              </a:ext>
            </a:extLst>
          </p:cNvPr>
          <p:cNvSpPr txBox="1"/>
          <p:nvPr/>
        </p:nvSpPr>
        <p:spPr>
          <a:xfrm>
            <a:off x="838200" y="4913376"/>
            <a:ext cx="3629520" cy="646331"/>
          </a:xfrm>
          <a:prstGeom prst="rect">
            <a:avLst/>
          </a:prstGeom>
          <a:noFill/>
        </p:spPr>
        <p:txBody>
          <a:bodyPr wrap="none" rtlCol="0">
            <a:spAutoFit/>
          </a:bodyPr>
          <a:lstStyle/>
          <a:p>
            <a:r>
              <a:rPr kumimoji="1" lang="ja-JP" altLang="en-US">
                <a:solidFill>
                  <a:srgbClr val="FF0000"/>
                </a:solidFill>
              </a:rPr>
              <a:t>結果１秒間</a:t>
            </a:r>
            <a:r>
              <a:rPr lang="ja-JP" altLang="en-US">
                <a:solidFill>
                  <a:srgbClr val="FF0000"/>
                </a:solidFill>
              </a:rPr>
              <a:t>毎</a:t>
            </a:r>
            <a:r>
              <a:rPr kumimoji="1" lang="ja-JP" altLang="en-US">
                <a:solidFill>
                  <a:srgbClr val="FF0000"/>
                </a:solidFill>
              </a:rPr>
              <a:t>に</a:t>
            </a:r>
            <a:r>
              <a:rPr kumimoji="1" lang="en-US" altLang="ja-JP" dirty="0">
                <a:solidFill>
                  <a:srgbClr val="FF0000"/>
                </a:solidFill>
              </a:rPr>
              <a:t>1.83</a:t>
            </a:r>
            <a:r>
              <a:rPr lang="ja-JP" altLang="en-US">
                <a:solidFill>
                  <a:srgbClr val="FF0000"/>
                </a:solidFill>
              </a:rPr>
              <a:t>℃上昇する。</a:t>
            </a:r>
            <a:endParaRPr lang="en-US" altLang="ja-JP" dirty="0">
              <a:solidFill>
                <a:srgbClr val="FF0000"/>
              </a:solidFill>
            </a:endParaRPr>
          </a:p>
          <a:p>
            <a:r>
              <a:rPr kumimoji="1" lang="ja-JP" altLang="en-US"/>
              <a:t>１分間では</a:t>
            </a:r>
            <a:r>
              <a:rPr kumimoji="1" lang="en-US" altLang="ja-JP" dirty="0"/>
              <a:t>110</a:t>
            </a:r>
            <a:r>
              <a:rPr kumimoji="1" lang="ja-JP" altLang="en-US"/>
              <a:t>℃上昇</a:t>
            </a:r>
          </a:p>
        </p:txBody>
      </p:sp>
      <p:cxnSp>
        <p:nvCxnSpPr>
          <p:cNvPr id="4" name="直線矢印コネクタ 3">
            <a:extLst>
              <a:ext uri="{FF2B5EF4-FFF2-40B4-BE49-F238E27FC236}">
                <a16:creationId xmlns:a16="http://schemas.microsoft.com/office/drawing/2014/main" id="{98B1785E-87A3-A24F-A815-AA1C19824E20}"/>
              </a:ext>
            </a:extLst>
          </p:cNvPr>
          <p:cNvCxnSpPr>
            <a:cxnSpLocks/>
          </p:cNvCxnSpPr>
          <p:nvPr/>
        </p:nvCxnSpPr>
        <p:spPr>
          <a:xfrm>
            <a:off x="10082784" y="1108996"/>
            <a:ext cx="0" cy="329184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2D28830-9CC2-114A-82DC-02F3B7A83080}"/>
              </a:ext>
            </a:extLst>
          </p:cNvPr>
          <p:cNvSpPr txBox="1"/>
          <p:nvPr/>
        </p:nvSpPr>
        <p:spPr>
          <a:xfrm>
            <a:off x="9345168" y="2385584"/>
            <a:ext cx="1475232" cy="369332"/>
          </a:xfrm>
          <a:prstGeom prst="rect">
            <a:avLst/>
          </a:prstGeom>
          <a:noFill/>
        </p:spPr>
        <p:txBody>
          <a:bodyPr wrap="square" rtlCol="0">
            <a:spAutoFit/>
          </a:bodyPr>
          <a:lstStyle/>
          <a:p>
            <a:r>
              <a:rPr lang="ja-JP" altLang="en-US" b="1"/>
              <a:t>電流</a:t>
            </a:r>
            <a:r>
              <a:rPr lang="en-US" altLang="ja-JP" b="1" dirty="0"/>
              <a:t>0.56[A]</a:t>
            </a:r>
            <a:endParaRPr kumimoji="1" lang="ja-JP" altLang="en-US" b="1"/>
          </a:p>
        </p:txBody>
      </p:sp>
      <p:cxnSp>
        <p:nvCxnSpPr>
          <p:cNvPr id="12" name="直線矢印コネクタ 11">
            <a:extLst>
              <a:ext uri="{FF2B5EF4-FFF2-40B4-BE49-F238E27FC236}">
                <a16:creationId xmlns:a16="http://schemas.microsoft.com/office/drawing/2014/main" id="{19B77B8E-BB3D-584F-9A62-56CA76D629AC}"/>
              </a:ext>
            </a:extLst>
          </p:cNvPr>
          <p:cNvCxnSpPr>
            <a:cxnSpLocks/>
            <a:stCxn id="6" idx="2"/>
          </p:cNvCxnSpPr>
          <p:nvPr/>
        </p:nvCxnSpPr>
        <p:spPr>
          <a:xfrm>
            <a:off x="9582912" y="1659645"/>
            <a:ext cx="49987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1E730AAF-5E06-C149-9B4E-60011A05A572}"/>
              </a:ext>
            </a:extLst>
          </p:cNvPr>
          <p:cNvCxnSpPr>
            <a:cxnSpLocks/>
          </p:cNvCxnSpPr>
          <p:nvPr/>
        </p:nvCxnSpPr>
        <p:spPr>
          <a:xfrm>
            <a:off x="9332976" y="1659645"/>
            <a:ext cx="2499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85C3816-7DBC-D546-9B55-3D0EEF30DCCE}"/>
              </a:ext>
            </a:extLst>
          </p:cNvPr>
          <p:cNvCxnSpPr>
            <a:cxnSpLocks/>
          </p:cNvCxnSpPr>
          <p:nvPr/>
        </p:nvCxnSpPr>
        <p:spPr>
          <a:xfrm>
            <a:off x="8679434" y="788144"/>
            <a:ext cx="1122680" cy="865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9650D064-CBB5-2B4E-AB9F-E6D91619A5E7}"/>
              </a:ext>
            </a:extLst>
          </p:cNvPr>
          <p:cNvCxnSpPr>
            <a:cxnSpLocks/>
          </p:cNvCxnSpPr>
          <p:nvPr/>
        </p:nvCxnSpPr>
        <p:spPr>
          <a:xfrm flipV="1">
            <a:off x="8769922" y="1690688"/>
            <a:ext cx="688022" cy="621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873C076C-C652-9C4A-8C0E-A642C0FDE132}"/>
              </a:ext>
            </a:extLst>
          </p:cNvPr>
          <p:cNvSpPr txBox="1"/>
          <p:nvPr/>
        </p:nvSpPr>
        <p:spPr>
          <a:xfrm>
            <a:off x="7848727" y="474056"/>
            <a:ext cx="1001776" cy="369332"/>
          </a:xfrm>
          <a:prstGeom prst="rect">
            <a:avLst/>
          </a:prstGeom>
          <a:noFill/>
        </p:spPr>
        <p:txBody>
          <a:bodyPr wrap="square" rtlCol="0">
            <a:spAutoFit/>
          </a:bodyPr>
          <a:lstStyle/>
          <a:p>
            <a:r>
              <a:rPr lang="en-US" altLang="ja-JP" dirty="0"/>
              <a:t>115μm</a:t>
            </a:r>
            <a:endParaRPr kumimoji="1" lang="ja-JP" altLang="en-US"/>
          </a:p>
        </p:txBody>
      </p:sp>
      <p:sp>
        <p:nvSpPr>
          <p:cNvPr id="32" name="テキスト ボックス 31">
            <a:extLst>
              <a:ext uri="{FF2B5EF4-FFF2-40B4-BE49-F238E27FC236}">
                <a16:creationId xmlns:a16="http://schemas.microsoft.com/office/drawing/2014/main" id="{B7D5E01A-D930-3A43-BB68-92C107C45C99}"/>
              </a:ext>
            </a:extLst>
          </p:cNvPr>
          <p:cNvSpPr txBox="1"/>
          <p:nvPr/>
        </p:nvSpPr>
        <p:spPr>
          <a:xfrm>
            <a:off x="8021574" y="2343135"/>
            <a:ext cx="938784" cy="369332"/>
          </a:xfrm>
          <a:prstGeom prst="rect">
            <a:avLst/>
          </a:prstGeom>
          <a:noFill/>
        </p:spPr>
        <p:txBody>
          <a:bodyPr wrap="square" rtlCol="0">
            <a:spAutoFit/>
          </a:bodyPr>
          <a:lstStyle/>
          <a:p>
            <a:r>
              <a:rPr kumimoji="1" lang="en-US" altLang="ja-JP" dirty="0"/>
              <a:t>35μm</a:t>
            </a:r>
            <a:endParaRPr kumimoji="1" lang="ja-JP" altLang="en-US"/>
          </a:p>
        </p:txBody>
      </p:sp>
      <p:sp>
        <p:nvSpPr>
          <p:cNvPr id="3" name="テキスト ボックス 2">
            <a:extLst>
              <a:ext uri="{FF2B5EF4-FFF2-40B4-BE49-F238E27FC236}">
                <a16:creationId xmlns:a16="http://schemas.microsoft.com/office/drawing/2014/main" id="{4B108868-51E0-FA4D-9A23-F1F67F7B7150}"/>
              </a:ext>
            </a:extLst>
          </p:cNvPr>
          <p:cNvSpPr txBox="1"/>
          <p:nvPr/>
        </p:nvSpPr>
        <p:spPr>
          <a:xfrm>
            <a:off x="9266380" y="4422813"/>
            <a:ext cx="2632552" cy="369332"/>
          </a:xfrm>
          <a:prstGeom prst="rect">
            <a:avLst/>
          </a:prstGeom>
          <a:noFill/>
        </p:spPr>
        <p:txBody>
          <a:bodyPr wrap="square" rtlCol="0">
            <a:spAutoFit/>
          </a:bodyPr>
          <a:lstStyle/>
          <a:p>
            <a:r>
              <a:rPr kumimoji="1" lang="ja-JP" altLang="en-US"/>
              <a:t>スルーホール</a:t>
            </a:r>
          </a:p>
        </p:txBody>
      </p:sp>
      <p:pic>
        <p:nvPicPr>
          <p:cNvPr id="8" name="図 7">
            <a:extLst>
              <a:ext uri="{FF2B5EF4-FFF2-40B4-BE49-F238E27FC236}">
                <a16:creationId xmlns:a16="http://schemas.microsoft.com/office/drawing/2014/main" id="{DFB1066E-FDDD-BF45-840F-EB024ADA6BD7}"/>
              </a:ext>
            </a:extLst>
          </p:cNvPr>
          <p:cNvPicPr>
            <a:picLocks noChangeAspect="1"/>
          </p:cNvPicPr>
          <p:nvPr/>
        </p:nvPicPr>
        <p:blipFill>
          <a:blip r:embed="rId3"/>
          <a:stretch>
            <a:fillRect/>
          </a:stretch>
        </p:blipFill>
        <p:spPr>
          <a:xfrm>
            <a:off x="860552" y="2363678"/>
            <a:ext cx="1866900" cy="2171700"/>
          </a:xfrm>
          <a:prstGeom prst="rect">
            <a:avLst/>
          </a:prstGeom>
        </p:spPr>
      </p:pic>
    </p:spTree>
    <p:extLst>
      <p:ext uri="{BB962C8B-B14F-4D97-AF65-F5344CB8AC3E}">
        <p14:creationId xmlns:p14="http://schemas.microsoft.com/office/powerpoint/2010/main" val="347240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8AF8F8-E9AE-6246-A636-9B270B6AA3F0}"/>
              </a:ext>
            </a:extLst>
          </p:cNvPr>
          <p:cNvSpPr>
            <a:spLocks noGrp="1"/>
          </p:cNvSpPr>
          <p:nvPr>
            <p:ph type="title"/>
          </p:nvPr>
        </p:nvSpPr>
        <p:spPr/>
        <p:txBody>
          <a:bodyPr/>
          <a:lstStyle/>
          <a:p>
            <a:r>
              <a:rPr kumimoji="1" lang="ja-JP" altLang="en-US"/>
              <a:t>バスエクステンダーとスルーホールの</a:t>
            </a:r>
            <a:br>
              <a:rPr kumimoji="1" lang="en-US" altLang="ja-JP" dirty="0"/>
            </a:br>
            <a:r>
              <a:rPr kumimoji="1" lang="ja-JP" altLang="en-US"/>
              <a:t>発熱量の比較</a:t>
            </a:r>
          </a:p>
        </p:txBody>
      </p:sp>
      <p:sp>
        <p:nvSpPr>
          <p:cNvPr id="3" name="コンテンツ プレースホルダー 2">
            <a:extLst>
              <a:ext uri="{FF2B5EF4-FFF2-40B4-BE49-F238E27FC236}">
                <a16:creationId xmlns:a16="http://schemas.microsoft.com/office/drawing/2014/main" id="{D2748E11-7862-5B43-BC4A-BBD0810C2689}"/>
              </a:ext>
            </a:extLst>
          </p:cNvPr>
          <p:cNvSpPr>
            <a:spLocks noGrp="1"/>
          </p:cNvSpPr>
          <p:nvPr>
            <p:ph idx="1"/>
          </p:nvPr>
        </p:nvSpPr>
        <p:spPr>
          <a:xfrm>
            <a:off x="838200" y="1825625"/>
            <a:ext cx="10515600" cy="1422072"/>
          </a:xfrm>
        </p:spPr>
        <p:txBody>
          <a:bodyPr>
            <a:normAutofit lnSpcReduction="10000"/>
          </a:bodyPr>
          <a:lstStyle/>
          <a:p>
            <a:pPr marL="0" indent="0">
              <a:buNone/>
            </a:pPr>
            <a:r>
              <a:rPr kumimoji="1" lang="ja-JP" altLang="en-US"/>
              <a:t>バスエクステンダーでは１秒毎に</a:t>
            </a:r>
            <a:r>
              <a:rPr kumimoji="1" lang="en-US" altLang="ja-JP" dirty="0">
                <a:solidFill>
                  <a:srgbClr val="FF0000"/>
                </a:solidFill>
              </a:rPr>
              <a:t>0.0067</a:t>
            </a:r>
            <a:r>
              <a:rPr kumimoji="1" lang="ja-JP" altLang="en-US">
                <a:solidFill>
                  <a:srgbClr val="FF0000"/>
                </a:solidFill>
              </a:rPr>
              <a:t>℃上昇</a:t>
            </a:r>
            <a:r>
              <a:rPr kumimoji="1" lang="ja-JP" altLang="en-US"/>
              <a:t>だが、</a:t>
            </a:r>
            <a:endParaRPr kumimoji="1" lang="en-US" altLang="ja-JP" dirty="0"/>
          </a:p>
          <a:p>
            <a:pPr marL="0" indent="0">
              <a:buNone/>
            </a:pPr>
            <a:r>
              <a:rPr kumimoji="1" lang="ja-JP" altLang="en-US"/>
              <a:t>スルーホールでは１秒毎に</a:t>
            </a:r>
            <a:r>
              <a:rPr kumimoji="1" lang="en-US" altLang="ja-JP" dirty="0">
                <a:solidFill>
                  <a:srgbClr val="FF0000"/>
                </a:solidFill>
              </a:rPr>
              <a:t>1.83</a:t>
            </a:r>
            <a:r>
              <a:rPr lang="ja-JP" altLang="en-US">
                <a:solidFill>
                  <a:srgbClr val="FF0000"/>
                </a:solidFill>
              </a:rPr>
              <a:t>℃上昇</a:t>
            </a:r>
            <a:r>
              <a:rPr lang="ja-JP" altLang="en-US"/>
              <a:t>する。</a:t>
            </a:r>
            <a:endParaRPr lang="en-US" altLang="ja-JP" dirty="0"/>
          </a:p>
          <a:p>
            <a:pPr marL="0" indent="0">
              <a:buNone/>
            </a:pPr>
            <a:r>
              <a:rPr lang="ja-JP" altLang="en-US"/>
              <a:t>これは体積が違うからである。</a:t>
            </a:r>
            <a:endParaRPr lang="en-US" altLang="ja-JP" dirty="0"/>
          </a:p>
          <a:p>
            <a:pPr marL="0" indent="0">
              <a:buNone/>
            </a:pPr>
            <a:endParaRPr kumimoji="1" lang="en-US" altLang="ja-JP" dirty="0"/>
          </a:p>
          <a:p>
            <a:pPr marL="0" indent="0">
              <a:buNone/>
            </a:pPr>
            <a:endParaRPr kumimoji="1" lang="ja-JP" altLang="en-US"/>
          </a:p>
        </p:txBody>
      </p:sp>
      <p:pic>
        <p:nvPicPr>
          <p:cNvPr id="5" name="図 4">
            <a:extLst>
              <a:ext uri="{FF2B5EF4-FFF2-40B4-BE49-F238E27FC236}">
                <a16:creationId xmlns:a16="http://schemas.microsoft.com/office/drawing/2014/main" id="{AD01584E-A5B4-4E43-8EF0-BF3879E109FC}"/>
              </a:ext>
            </a:extLst>
          </p:cNvPr>
          <p:cNvPicPr>
            <a:picLocks noChangeAspect="1"/>
          </p:cNvPicPr>
          <p:nvPr/>
        </p:nvPicPr>
        <p:blipFill>
          <a:blip r:embed="rId2"/>
          <a:stretch>
            <a:fillRect/>
          </a:stretch>
        </p:blipFill>
        <p:spPr>
          <a:xfrm>
            <a:off x="6737130" y="3247697"/>
            <a:ext cx="1150387" cy="1625966"/>
          </a:xfrm>
          <a:prstGeom prst="rect">
            <a:avLst/>
          </a:prstGeom>
        </p:spPr>
      </p:pic>
      <p:pic>
        <p:nvPicPr>
          <p:cNvPr id="7" name="図 6">
            <a:extLst>
              <a:ext uri="{FF2B5EF4-FFF2-40B4-BE49-F238E27FC236}">
                <a16:creationId xmlns:a16="http://schemas.microsoft.com/office/drawing/2014/main" id="{AC6261C1-860C-E04B-A283-43FAD87F7819}"/>
              </a:ext>
            </a:extLst>
          </p:cNvPr>
          <p:cNvPicPr>
            <a:picLocks noChangeAspect="1"/>
          </p:cNvPicPr>
          <p:nvPr/>
        </p:nvPicPr>
        <p:blipFill>
          <a:blip r:embed="rId3"/>
          <a:stretch>
            <a:fillRect/>
          </a:stretch>
        </p:blipFill>
        <p:spPr>
          <a:xfrm>
            <a:off x="2267607" y="3138375"/>
            <a:ext cx="1715595" cy="1715595"/>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68CC8D2-6E83-7842-8516-8272E4029B74}"/>
                  </a:ext>
                </a:extLst>
              </p:cNvPr>
              <p:cNvSpPr txBox="1"/>
              <p:nvPr/>
            </p:nvSpPr>
            <p:spPr>
              <a:xfrm>
                <a:off x="1702676" y="4853970"/>
                <a:ext cx="3373821" cy="646331"/>
              </a:xfrm>
              <a:prstGeom prst="rect">
                <a:avLst/>
              </a:prstGeom>
              <a:noFill/>
            </p:spPr>
            <p:txBody>
              <a:bodyPr wrap="square" rtlCol="0">
                <a:spAutoFit/>
              </a:bodyPr>
              <a:lstStyle/>
              <a:p>
                <a:r>
                  <a:rPr lang="ja-JP" altLang="en-US"/>
                  <a:t>スルーホール</a:t>
                </a:r>
                <a:endParaRPr lang="en-US" altLang="ja-JP" dirty="0"/>
              </a:p>
              <a:p>
                <a:r>
                  <a:rPr lang="en-US" altLang="ja-JP" dirty="0"/>
                  <a:t>(</a:t>
                </a:r>
                <a:r>
                  <a:rPr lang="ja-JP" altLang="en-US"/>
                  <a:t>体積</a:t>
                </a:r>
                <a14:m>
                  <m:oMath xmlns:m="http://schemas.openxmlformats.org/officeDocument/2006/math">
                    <m:r>
                      <a:rPr lang="en-US" altLang="ja-JP" b="0" i="1" smtClean="0">
                        <a:latin typeface="Cambria Math" panose="02040503050406030204" pitchFamily="18" charset="0"/>
                      </a:rPr>
                      <m:t>𝑉</m:t>
                    </m:r>
                    <m:r>
                      <a:rPr lang="en-US" altLang="ja-JP" b="0" i="1" smtClean="0">
                        <a:latin typeface="Cambria Math" panose="02040503050406030204" pitchFamily="18" charset="0"/>
                      </a:rPr>
                      <m:t>=1.46×</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10</m:t>
                        </m:r>
                      </m:e>
                      <m:sup>
                        <m:r>
                          <a:rPr lang="en-US" altLang="ja-JP" b="0" i="1" smtClean="0">
                            <a:latin typeface="Cambria Math" panose="02040503050406030204" pitchFamily="18" charset="0"/>
                          </a:rPr>
                          <m:t>−11</m:t>
                        </m:r>
                      </m:sup>
                    </m:sSup>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𝑚</m:t>
                        </m:r>
                      </m:e>
                      <m:sup>
                        <m:r>
                          <a:rPr lang="en-US" altLang="ja-JP" b="0" i="1" smtClean="0">
                            <a:latin typeface="Cambria Math" panose="02040503050406030204" pitchFamily="18" charset="0"/>
                          </a:rPr>
                          <m:t>3</m:t>
                        </m:r>
                      </m:sup>
                    </m:sSup>
                    <m:r>
                      <a:rPr lang="en-US" altLang="ja-JP" b="0" i="1" smtClean="0">
                        <a:latin typeface="Cambria Math" panose="02040503050406030204" pitchFamily="18" charset="0"/>
                      </a:rPr>
                      <m:t>]</m:t>
                    </m:r>
                  </m:oMath>
                </a14:m>
                <a:r>
                  <a:rPr kumimoji="1" lang="en-US" altLang="ja-JP" dirty="0"/>
                  <a:t>)</a:t>
                </a:r>
                <a:endParaRPr kumimoji="1" lang="ja-JP" altLang="en-US"/>
              </a:p>
            </p:txBody>
          </p:sp>
        </mc:Choice>
        <mc:Fallback xmlns="">
          <p:sp>
            <p:nvSpPr>
              <p:cNvPr id="9" name="テキスト ボックス 8">
                <a:extLst>
                  <a:ext uri="{FF2B5EF4-FFF2-40B4-BE49-F238E27FC236}">
                    <a16:creationId xmlns:a16="http://schemas.microsoft.com/office/drawing/2014/main" id="{068CC8D2-6E83-7842-8516-8272E4029B74}"/>
                  </a:ext>
                </a:extLst>
              </p:cNvPr>
              <p:cNvSpPr txBox="1">
                <a:spLocks noRot="1" noChangeAspect="1" noMove="1" noResize="1" noEditPoints="1" noAdjustHandles="1" noChangeArrowheads="1" noChangeShapeType="1" noTextEdit="1"/>
              </p:cNvSpPr>
              <p:nvPr/>
            </p:nvSpPr>
            <p:spPr>
              <a:xfrm>
                <a:off x="1702676" y="4853970"/>
                <a:ext cx="3373821" cy="646331"/>
              </a:xfrm>
              <a:prstGeom prst="rect">
                <a:avLst/>
              </a:prstGeom>
              <a:blipFill>
                <a:blip r:embed="rId4"/>
                <a:stretch>
                  <a:fillRect l="-1124" t="-1923" b="-13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274DB14-80A4-8144-93AB-7D8982A5F6FB}"/>
                  </a:ext>
                </a:extLst>
              </p:cNvPr>
              <p:cNvSpPr txBox="1"/>
              <p:nvPr/>
            </p:nvSpPr>
            <p:spPr>
              <a:xfrm>
                <a:off x="5864772" y="4873663"/>
                <a:ext cx="3058511" cy="646331"/>
              </a:xfrm>
              <a:prstGeom prst="rect">
                <a:avLst/>
              </a:prstGeom>
              <a:noFill/>
            </p:spPr>
            <p:txBody>
              <a:bodyPr wrap="square" rtlCol="0">
                <a:spAutoFit/>
              </a:bodyPr>
              <a:lstStyle/>
              <a:p>
                <a:r>
                  <a:rPr lang="ja-JP" altLang="en-US"/>
                  <a:t>バスエクステンダー</a:t>
                </a:r>
                <a:endParaRPr lang="en-US" altLang="ja-JP" dirty="0"/>
              </a:p>
              <a:p>
                <a:r>
                  <a:rPr kumimoji="1" lang="en-US" altLang="ja-JP" dirty="0"/>
                  <a:t>(</a:t>
                </a:r>
                <a:r>
                  <a:rPr kumimoji="1" lang="ja-JP" altLang="en-US"/>
                  <a:t>体積</a:t>
                </a:r>
                <a14:m>
                  <m:oMath xmlns:m="http://schemas.openxmlformats.org/officeDocument/2006/math">
                    <m:r>
                      <a:rPr lang="en-US" altLang="ja-JP" i="1">
                        <a:latin typeface="Cambria Math" panose="02040503050406030204" pitchFamily="18" charset="0"/>
                      </a:rPr>
                      <m:t>𝑉</m:t>
                    </m:r>
                    <m:r>
                      <a:rPr lang="en-US" altLang="ja-JP" i="1">
                        <a:latin typeface="Cambria Math" panose="02040503050406030204" pitchFamily="18" charset="0"/>
                      </a:rPr>
                      <m:t>=5.76×</m:t>
                    </m:r>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−7</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𝑚</m:t>
                        </m:r>
                      </m:e>
                      <m:sup>
                        <m:r>
                          <a:rPr lang="en-US" altLang="ja-JP" i="1">
                            <a:latin typeface="Cambria Math" panose="02040503050406030204" pitchFamily="18" charset="0"/>
                          </a:rPr>
                          <m:t>3</m:t>
                        </m:r>
                      </m:sup>
                    </m:sSup>
                    <m:r>
                      <a:rPr lang="en-US" altLang="ja-JP" i="1">
                        <a:latin typeface="Cambria Math" panose="02040503050406030204" pitchFamily="18" charset="0"/>
                      </a:rPr>
                      <m:t>]</m:t>
                    </m:r>
                  </m:oMath>
                </a14:m>
                <a:r>
                  <a:rPr lang="en-US" altLang="ja-JP" dirty="0"/>
                  <a:t>)</a:t>
                </a:r>
                <a:endParaRPr kumimoji="1" lang="ja-JP" altLang="en-US"/>
              </a:p>
            </p:txBody>
          </p:sp>
        </mc:Choice>
        <mc:Fallback xmlns="">
          <p:sp>
            <p:nvSpPr>
              <p:cNvPr id="10" name="テキスト ボックス 9">
                <a:extLst>
                  <a:ext uri="{FF2B5EF4-FFF2-40B4-BE49-F238E27FC236}">
                    <a16:creationId xmlns:a16="http://schemas.microsoft.com/office/drawing/2014/main" id="{E274DB14-80A4-8144-93AB-7D8982A5F6FB}"/>
                  </a:ext>
                </a:extLst>
              </p:cNvPr>
              <p:cNvSpPr txBox="1">
                <a:spLocks noRot="1" noChangeAspect="1" noMove="1" noResize="1" noEditPoints="1" noAdjustHandles="1" noChangeArrowheads="1" noChangeShapeType="1" noTextEdit="1"/>
              </p:cNvSpPr>
              <p:nvPr/>
            </p:nvSpPr>
            <p:spPr>
              <a:xfrm>
                <a:off x="5864772" y="4873663"/>
                <a:ext cx="3058511" cy="646331"/>
              </a:xfrm>
              <a:prstGeom prst="rect">
                <a:avLst/>
              </a:prstGeom>
              <a:blipFill>
                <a:blip r:embed="rId5"/>
                <a:stretch>
                  <a:fillRect l="-1653" t="-5882" b="-11765"/>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8D7D19C1-E261-A145-AA5F-63A4A89ABD18}"/>
              </a:ext>
            </a:extLst>
          </p:cNvPr>
          <p:cNvSpPr txBox="1"/>
          <p:nvPr/>
        </p:nvSpPr>
        <p:spPr>
          <a:xfrm>
            <a:off x="838200" y="5751221"/>
            <a:ext cx="9133491" cy="830997"/>
          </a:xfrm>
          <a:prstGeom prst="rect">
            <a:avLst/>
          </a:prstGeom>
          <a:noFill/>
        </p:spPr>
        <p:txBody>
          <a:bodyPr wrap="square" rtlCol="0">
            <a:spAutoFit/>
          </a:bodyPr>
          <a:lstStyle/>
          <a:p>
            <a:r>
              <a:rPr lang="ja-JP" altLang="en-US" sz="2400"/>
              <a:t>１秒間毎に上昇する温度はスルーホールの方が</a:t>
            </a:r>
            <a:r>
              <a:rPr lang="en-US" altLang="ja-JP" sz="2400" dirty="0"/>
              <a:t>273</a:t>
            </a:r>
            <a:r>
              <a:rPr lang="ja-JP" altLang="en-US" sz="2400"/>
              <a:t>倍ある。</a:t>
            </a:r>
            <a:endParaRPr lang="en-US" altLang="ja-JP" sz="2400" dirty="0"/>
          </a:p>
          <a:p>
            <a:r>
              <a:rPr kumimoji="1" lang="ja-JP" altLang="en-US" sz="2400"/>
              <a:t>同じ大きさの電流を流すと体積の小さい方が温度上昇が大きい。</a:t>
            </a:r>
          </a:p>
        </p:txBody>
      </p:sp>
    </p:spTree>
    <p:extLst>
      <p:ext uri="{BB962C8B-B14F-4D97-AF65-F5344CB8AC3E}">
        <p14:creationId xmlns:p14="http://schemas.microsoft.com/office/powerpoint/2010/main" val="21303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C13434-A297-3644-82C0-D5BF1A0EC9F4}"/>
              </a:ext>
            </a:extLst>
          </p:cNvPr>
          <p:cNvSpPr>
            <a:spLocks noGrp="1"/>
          </p:cNvSpPr>
          <p:nvPr>
            <p:ph type="title"/>
          </p:nvPr>
        </p:nvSpPr>
        <p:spPr/>
        <p:txBody>
          <a:bodyPr/>
          <a:lstStyle/>
          <a:p>
            <a:r>
              <a:rPr lang="ja-JP" altLang="en-US"/>
              <a:t>温度上昇の限界</a:t>
            </a:r>
            <a:endParaRPr kumimoji="1" lang="ja-JP" altLang="en-US"/>
          </a:p>
        </p:txBody>
      </p:sp>
      <p:sp>
        <p:nvSpPr>
          <p:cNvPr id="3" name="コンテンツ プレースホルダー 2">
            <a:extLst>
              <a:ext uri="{FF2B5EF4-FFF2-40B4-BE49-F238E27FC236}">
                <a16:creationId xmlns:a16="http://schemas.microsoft.com/office/drawing/2014/main" id="{7AEA1718-82CD-494C-8CA4-F39383758487}"/>
              </a:ext>
            </a:extLst>
          </p:cNvPr>
          <p:cNvSpPr>
            <a:spLocks noGrp="1"/>
          </p:cNvSpPr>
          <p:nvPr>
            <p:ph idx="1"/>
          </p:nvPr>
        </p:nvSpPr>
        <p:spPr>
          <a:xfrm>
            <a:off x="838200" y="1825624"/>
            <a:ext cx="10515600" cy="1642789"/>
          </a:xfrm>
        </p:spPr>
        <p:txBody>
          <a:bodyPr>
            <a:normAutofit fontScale="92500" lnSpcReduction="20000"/>
          </a:bodyPr>
          <a:lstStyle/>
          <a:p>
            <a:pPr marL="0" indent="0">
              <a:buNone/>
            </a:pPr>
            <a:r>
              <a:rPr kumimoji="1" lang="ja-JP" altLang="en-US"/>
              <a:t>先ほどスルーホールは１分間で</a:t>
            </a:r>
            <a:r>
              <a:rPr lang="en-US" altLang="ja-JP" dirty="0"/>
              <a:t> </a:t>
            </a:r>
            <a:r>
              <a:rPr lang="ja-JP" altLang="en-US"/>
              <a:t>１１０℃上昇すると計算で求めたが、実際にはそうはならない。下図のようにある一定の温度で温度上昇が止まる。これは空気に触れており、空気に熱が逃げていくからである。</a:t>
            </a:r>
            <a:endParaRPr lang="en-US" altLang="ja-JP" dirty="0"/>
          </a:p>
          <a:p>
            <a:pPr marL="0" indent="0">
              <a:buNone/>
            </a:pPr>
            <a:r>
              <a:rPr lang="ja-JP" altLang="en-US"/>
              <a:t>これを計算で求めるのは大変難しいため、産技研のシュミレーターを用いて測定する。</a:t>
            </a:r>
            <a:endParaRPr lang="en-US" altLang="ja-JP" dirty="0"/>
          </a:p>
          <a:p>
            <a:pPr marL="0" indent="0">
              <a:buNone/>
            </a:pPr>
            <a:endParaRPr lang="en-US" altLang="ja-JP" dirty="0"/>
          </a:p>
          <a:p>
            <a:pPr marL="0" indent="0">
              <a:buNone/>
            </a:pPr>
            <a:endParaRPr kumimoji="1" lang="ja-JP" altLang="en-US"/>
          </a:p>
        </p:txBody>
      </p:sp>
      <p:pic>
        <p:nvPicPr>
          <p:cNvPr id="1028" name="Picture 4" descr="「温度上昇　銅　グラフ」の画像検索結果">
            <a:extLst>
              <a:ext uri="{FF2B5EF4-FFF2-40B4-BE49-F238E27FC236}">
                <a16:creationId xmlns:a16="http://schemas.microsoft.com/office/drawing/2014/main" id="{A37CCAD2-3882-5F42-9BD5-603332CFB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85634"/>
            <a:ext cx="4485947" cy="315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1721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660</Words>
  <Application>Microsoft Macintosh PowerPoint</Application>
  <PresentationFormat>ワイド画面</PresentationFormat>
  <Paragraphs>78</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游ゴシック</vt:lpstr>
      <vt:lpstr>游ゴシック Light</vt:lpstr>
      <vt:lpstr>Arial</vt:lpstr>
      <vt:lpstr>Cambria Math</vt:lpstr>
      <vt:lpstr>Office テーマ</vt:lpstr>
      <vt:lpstr>スルーホール部分発熱計算 </vt:lpstr>
      <vt:lpstr>バスエクステンダーの発熱計算①</vt:lpstr>
      <vt:lpstr>バスエクステンダーの発熱計算②</vt:lpstr>
      <vt:lpstr>バスエクステンダーの発熱計算③</vt:lpstr>
      <vt:lpstr>スルーホールの発熱計算①</vt:lpstr>
      <vt:lpstr>スルーホールの発熱計算②</vt:lpstr>
      <vt:lpstr>スルーホールの発熱計算③</vt:lpstr>
      <vt:lpstr>バスエクステンダーとスルーホールの 発熱量の比較</vt:lpstr>
      <vt:lpstr>温度上昇の限界</vt:lpstr>
      <vt:lpstr>スルーホールの寿命</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スルーホール部分発熱計算 </dc:title>
  <dc:creator>?? ??</dc:creator>
  <cp:lastModifiedBy>?? ??</cp:lastModifiedBy>
  <cp:revision>57</cp:revision>
  <dcterms:created xsi:type="dcterms:W3CDTF">2018-10-29T08:33:18Z</dcterms:created>
  <dcterms:modified xsi:type="dcterms:W3CDTF">2018-11-15T23:56:43Z</dcterms:modified>
</cp:coreProperties>
</file>