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71" r:id="rId2"/>
    <p:sldId id="301" r:id="rId3"/>
    <p:sldId id="373" r:id="rId4"/>
    <p:sldId id="256" r:id="rId5"/>
    <p:sldId id="374" r:id="rId6"/>
    <p:sldId id="375" r:id="rId7"/>
    <p:sldId id="376" r:id="rId8"/>
    <p:sldId id="377" r:id="rId9"/>
    <p:sldId id="378" r:id="rId10"/>
    <p:sldId id="379" r:id="rId11"/>
    <p:sldId id="391" r:id="rId12"/>
    <p:sldId id="392" r:id="rId13"/>
    <p:sldId id="380" r:id="rId14"/>
    <p:sldId id="394" r:id="rId15"/>
    <p:sldId id="381" r:id="rId16"/>
    <p:sldId id="270" r:id="rId17"/>
    <p:sldId id="350" r:id="rId18"/>
    <p:sldId id="341" r:id="rId19"/>
    <p:sldId id="347" r:id="rId20"/>
    <p:sldId id="312" r:id="rId21"/>
    <p:sldId id="340" r:id="rId22"/>
    <p:sldId id="343" r:id="rId23"/>
    <p:sldId id="277" r:id="rId24"/>
    <p:sldId id="345" r:id="rId25"/>
    <p:sldId id="349" r:id="rId26"/>
    <p:sldId id="271" r:id="rId27"/>
    <p:sldId id="279" r:id="rId28"/>
    <p:sldId id="272" r:id="rId29"/>
    <p:sldId id="308" r:id="rId30"/>
    <p:sldId id="310" r:id="rId31"/>
    <p:sldId id="352" r:id="rId32"/>
    <p:sldId id="317" r:id="rId33"/>
    <p:sldId id="324" r:id="rId34"/>
    <p:sldId id="332" r:id="rId35"/>
    <p:sldId id="351" r:id="rId36"/>
    <p:sldId id="326" r:id="rId37"/>
    <p:sldId id="330" r:id="rId38"/>
    <p:sldId id="383" r:id="rId39"/>
    <p:sldId id="389" r:id="rId40"/>
    <p:sldId id="390" r:id="rId41"/>
    <p:sldId id="273" r:id="rId42"/>
    <p:sldId id="290" r:id="rId43"/>
    <p:sldId id="292" r:id="rId44"/>
    <p:sldId id="291" r:id="rId45"/>
    <p:sldId id="278" r:id="rId46"/>
    <p:sldId id="285" r:id="rId47"/>
    <p:sldId id="296" r:id="rId48"/>
    <p:sldId id="333" r:id="rId4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6A03BE-7CCA-C64C-AB1D-FA1448953B81}">
          <p14:sldIdLst>
            <p14:sldId id="371"/>
          </p14:sldIdLst>
        </p14:section>
        <p14:section name="Introduction" id="{71B0F05B-FD53-EE4B-869E-07206A75829B}">
          <p14:sldIdLst>
            <p14:sldId id="301"/>
            <p14:sldId id="373"/>
            <p14:sldId id="256"/>
            <p14:sldId id="374"/>
            <p14:sldId id="375"/>
            <p14:sldId id="376"/>
            <p14:sldId id="377"/>
            <p14:sldId id="378"/>
            <p14:sldId id="379"/>
            <p14:sldId id="391"/>
            <p14:sldId id="392"/>
            <p14:sldId id="380"/>
            <p14:sldId id="394"/>
            <p14:sldId id="381"/>
          </p14:sldIdLst>
        </p14:section>
        <p14:section name="Modelling temporal changes" id="{87CBCFD9-A687-7B44-9F09-1138878ACAA8}">
          <p14:sldIdLst>
            <p14:sldId id="270"/>
            <p14:sldId id="350"/>
            <p14:sldId id="341"/>
            <p14:sldId id="347"/>
            <p14:sldId id="312"/>
            <p14:sldId id="340"/>
            <p14:sldId id="343"/>
            <p14:sldId id="277"/>
            <p14:sldId id="345"/>
            <p14:sldId id="349"/>
            <p14:sldId id="271"/>
          </p14:sldIdLst>
        </p14:section>
        <p14:section name="Results" id="{191FB99A-1378-7A4D-B2B2-2B37DDEDEEF5}">
          <p14:sldIdLst>
            <p14:sldId id="279"/>
            <p14:sldId id="272"/>
            <p14:sldId id="308"/>
            <p14:sldId id="310"/>
            <p14:sldId id="352"/>
            <p14:sldId id="317"/>
          </p14:sldIdLst>
        </p14:section>
        <p14:section name="RXJ1856 results" id="{BF9AD036-BBBA-824D-BAEA-F63206A0F037}">
          <p14:sldIdLst>
            <p14:sldId id="324"/>
            <p14:sldId id="332"/>
            <p14:sldId id="351"/>
            <p14:sldId id="326"/>
            <p14:sldId id="330"/>
          </p14:sldIdLst>
        </p14:section>
        <p14:section name="Results for 1E0102" id="{047B1E12-1D43-CD49-A1C6-1DC78A1F3FFF}">
          <p14:sldIdLst>
            <p14:sldId id="383"/>
            <p14:sldId id="389"/>
            <p14:sldId id="390"/>
          </p14:sldIdLst>
        </p14:section>
        <p14:section name="What has changed in the RMF ?" id="{CFFC9545-AACC-E145-8871-7F6A93F65315}">
          <p14:sldIdLst>
            <p14:sldId id="273"/>
            <p14:sldId id="290"/>
            <p14:sldId id="292"/>
            <p14:sldId id="291"/>
            <p14:sldId id="278"/>
          </p14:sldIdLst>
        </p14:section>
        <p14:section name="Outlook" id="{816A2F63-6F15-0D45-8E3D-1FA2CB4B1BE5}">
          <p14:sldIdLst>
            <p14:sldId id="285"/>
            <p14:sldId id="296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7"/>
    <a:srgbClr val="BC0003"/>
    <a:srgbClr val="DFF9DF"/>
    <a:srgbClr val="FFB7B8"/>
    <a:srgbClr val="FF9294"/>
    <a:srgbClr val="FFBDBE"/>
    <a:srgbClr val="FFFF79"/>
    <a:srgbClr val="FFFF0A"/>
    <a:srgbClr val="82C7FF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3861" autoAdjust="0"/>
  </p:normalViewPr>
  <p:slideViewPr>
    <p:cSldViewPr snapToGrid="0" snapToObjects="1">
      <p:cViewPr varScale="1">
        <p:scale>
          <a:sx n="106" d="100"/>
          <a:sy n="106" d="100"/>
        </p:scale>
        <p:origin x="-360" y="-96"/>
      </p:cViewPr>
      <p:guideLst>
        <p:guide orient="horz" pos="787"/>
        <p:guide orient="horz" pos="3518"/>
        <p:guide pos="896"/>
        <p:guide pos="4762"/>
      </p:guideLst>
    </p:cSldViewPr>
  </p:slideViewPr>
  <p:outlineViewPr>
    <p:cViewPr>
      <p:scale>
        <a:sx n="33" d="100"/>
        <a:sy n="33" d="100"/>
      </p:scale>
      <p:origin x="0" y="4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0A4A-4D04-F440-8187-3CECFC829791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A024A-31F8-FD47-A164-A3B352749C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3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024A-31F8-FD47-A164-A3B352749C87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98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76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77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3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15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44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12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68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22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24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80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2282-8DDB-9E40-8167-82AF4F19DA7B}" type="datetimeFigureOut">
              <a:rPr lang="de-DE" smtClean="0"/>
              <a:t>20.05.19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31DC-2D0D-0B4F-B7AD-51DC3DEDF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11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rtist_s_impression_of_XMM-New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24637"/>
            <a:ext cx="9144000" cy="13018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empirical method for improving the</a:t>
            </a:r>
            <a:br>
              <a:rPr lang="en-US" sz="3600" b="1" dirty="0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XMM-Newton/EPIC-</a:t>
            </a:r>
            <a:r>
              <a:rPr lang="en-US" sz="3600" b="1" dirty="0" err="1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pn</a:t>
            </a:r>
            <a:r>
              <a:rPr lang="en-US" sz="3600" b="1" dirty="0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RMF and ARFs</a:t>
            </a:r>
            <a:endParaRPr lang="en-US" sz="3600" b="1" dirty="0">
              <a:ln w="1905"/>
              <a:solidFill>
                <a:srgbClr val="FFFFB7"/>
              </a:solidFill>
              <a:effectLst>
                <a:glow rad="241300">
                  <a:schemeClr val="tx1">
                    <a:alpha val="3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64101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Konrad Dennerl - Max Planck Institute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</a:t>
            </a:r>
            <a:r>
              <a:rPr lang="de-DE" dirty="0" err="1" smtClean="0">
                <a:solidFill>
                  <a:schemeClr val="bg1"/>
                </a:solidFill>
              </a:rPr>
              <a:t>xtraterrestrial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Physics</a:t>
            </a:r>
            <a:r>
              <a:rPr lang="de-DE" dirty="0">
                <a:solidFill>
                  <a:schemeClr val="bg1"/>
                </a:solidFill>
              </a:rPr>
              <a:t> – Garching - Germany</a:t>
            </a:r>
          </a:p>
        </p:txBody>
      </p:sp>
    </p:spTree>
    <p:extLst>
      <p:ext uri="{BB962C8B-B14F-4D97-AF65-F5344CB8AC3E}">
        <p14:creationId xmlns:p14="http://schemas.microsoft.com/office/powerpoint/2010/main" val="322273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61365" y="957030"/>
            <a:ext cx="7472565" cy="5236098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2"/>
          <p:cNvCxnSpPr/>
          <p:nvPr/>
        </p:nvCxnSpPr>
        <p:spPr>
          <a:xfrm>
            <a:off x="3225222" y="3349630"/>
            <a:ext cx="0" cy="20705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>
            <a:off x="4568811" y="3608419"/>
            <a:ext cx="323933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5019742" y="3616496"/>
            <a:ext cx="0" cy="1803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2074889" y="4423381"/>
            <a:ext cx="573326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pn-rmf-singles-2300ev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982" y="1214690"/>
            <a:ext cx="6884581" cy="486110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6170076" y="2428092"/>
            <a:ext cx="276080" cy="2773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025878" y="1762862"/>
            <a:ext cx="731540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chemeClr val="tx1"/>
                </a:solidFill>
                <a:latin typeface="Arial Rounded MT Bold"/>
                <a:cs typeface="Arial Rounded MT Bold"/>
              </a:rPr>
              <a:t>sigma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7174462" y="2134929"/>
            <a:ext cx="182758" cy="3903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019742" y="4707529"/>
            <a:ext cx="1785318" cy="0"/>
          </a:xfrm>
          <a:prstGeom prst="straightConnector1">
            <a:avLst/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431813" y="4535236"/>
            <a:ext cx="952454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sh_esep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99921" y="3829336"/>
            <a:ext cx="931039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sh_sig_l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461601" y="3999082"/>
            <a:ext cx="19923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5558655" y="3262947"/>
            <a:ext cx="0" cy="2773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7666054" y="4423381"/>
            <a:ext cx="0" cy="9967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303309" y="4738053"/>
            <a:ext cx="1121418" cy="4097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B7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shlf_rnorm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7533171" y="3608419"/>
            <a:ext cx="0" cy="8149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278535" y="3862033"/>
            <a:ext cx="1099542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sh_rnorm</a:t>
            </a:r>
          </a:p>
        </p:txBody>
      </p:sp>
      <p:sp>
        <p:nvSpPr>
          <p:cNvPr id="20" name="Rechteck 19"/>
          <p:cNvSpPr/>
          <p:nvPr/>
        </p:nvSpPr>
        <p:spPr>
          <a:xfrm>
            <a:off x="288772" y="821363"/>
            <a:ext cx="3338281" cy="52544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46904" y="972240"/>
            <a:ext cx="2553233" cy="1471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CFFCC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961365" y="4253463"/>
            <a:ext cx="2521733" cy="1471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B7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946904" y="2611438"/>
            <a:ext cx="2553233" cy="1471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Bild 23" descr="sh_esep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984" y="5710551"/>
            <a:ext cx="2768201" cy="255972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ctrTitle"/>
          </p:nvPr>
        </p:nvSpPr>
        <p:spPr>
          <a:xfrm>
            <a:off x="868994" y="179843"/>
            <a:ext cx="7425380" cy="523220"/>
          </a:xfr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Modeling the EPIC pn RMF at individual energies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56773" y="1904872"/>
            <a:ext cx="940845" cy="646331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gamma,</a:t>
            </a:r>
          </a:p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vtherm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109767" y="2924772"/>
            <a:ext cx="958541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sh_sig_r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876217" y="2532947"/>
            <a:ext cx="913677" cy="0"/>
          </a:xfrm>
          <a:prstGeom prst="straightConnector1">
            <a:avLst/>
          </a:prstGeom>
          <a:ln>
            <a:solidFill>
              <a:srgbClr val="40404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029031" y="2357969"/>
            <a:ext cx="608992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CFFCC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ecor</a:t>
            </a:r>
          </a:p>
        </p:txBody>
      </p:sp>
      <p:pic>
        <p:nvPicPr>
          <p:cNvPr id="30" name="Bild 29" descr="shlf_rnorm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89" y="4198669"/>
            <a:ext cx="3364399" cy="1600248"/>
          </a:xfrm>
          <a:prstGeom prst="rect">
            <a:avLst/>
          </a:prstGeom>
        </p:spPr>
      </p:pic>
      <p:pic>
        <p:nvPicPr>
          <p:cNvPr id="31" name="Bild 30" descr="sh_esep.pn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03"/>
          <a:stretch/>
        </p:blipFill>
        <p:spPr>
          <a:xfrm>
            <a:off x="619358" y="2532884"/>
            <a:ext cx="2944630" cy="1604351"/>
          </a:xfrm>
          <a:prstGeom prst="rect">
            <a:avLst/>
          </a:prstGeom>
        </p:spPr>
      </p:pic>
      <p:pic>
        <p:nvPicPr>
          <p:cNvPr id="32" name="Bild 31" descr="ecor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3" y="923718"/>
            <a:ext cx="3149951" cy="15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/>
          <p:cNvSpPr/>
          <p:nvPr/>
        </p:nvSpPr>
        <p:spPr>
          <a:xfrm>
            <a:off x="5563617" y="4709726"/>
            <a:ext cx="3207089" cy="1679303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/>
        </p:nvSpPr>
        <p:spPr>
          <a:xfrm>
            <a:off x="5566230" y="2752076"/>
            <a:ext cx="3207089" cy="1679303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/>
          <p:cNvSpPr/>
          <p:nvPr/>
        </p:nvSpPr>
        <p:spPr>
          <a:xfrm>
            <a:off x="297539" y="3752177"/>
            <a:ext cx="4999370" cy="2529658"/>
          </a:xfrm>
          <a:prstGeom prst="roundRect">
            <a:avLst/>
          </a:prstGeom>
          <a:gradFill>
            <a:gsLst>
              <a:gs pos="0">
                <a:srgbClr val="FFCA9E"/>
              </a:gs>
              <a:gs pos="100000">
                <a:srgbClr val="FFF2E6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/>
          <p:cNvSpPr/>
          <p:nvPr/>
        </p:nvSpPr>
        <p:spPr>
          <a:xfrm>
            <a:off x="297539" y="973084"/>
            <a:ext cx="4999370" cy="2539371"/>
          </a:xfrm>
          <a:prstGeom prst="roundRect">
            <a:avLst/>
          </a:prstGeom>
          <a:gradFill>
            <a:gsLst>
              <a:gs pos="0">
                <a:srgbClr val="FFCA9E"/>
              </a:gs>
              <a:gs pos="100000">
                <a:srgbClr val="FFF2E6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478969" y="1133527"/>
            <a:ext cx="44634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1) Compose the RMF of (19) </a:t>
            </a:r>
            <a:r>
              <a:rPr lang="de-DE" sz="1600" b="1">
                <a:solidFill>
                  <a:srgbClr val="800000"/>
                </a:solidFill>
              </a:rPr>
              <a:t>shaping functions SF</a:t>
            </a:r>
          </a:p>
          <a:p>
            <a:r>
              <a:rPr lang="de-DE" sz="1600"/>
              <a:t>    which are determined by </a:t>
            </a:r>
            <a:r>
              <a:rPr lang="de-DE" sz="1600" b="1">
                <a:solidFill>
                  <a:srgbClr val="800000"/>
                </a:solidFill>
              </a:rPr>
              <a:t>shaping parameters SP</a:t>
            </a:r>
            <a:r>
              <a:rPr lang="de-DE" sz="160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de-DE" sz="1400" b="1"/>
              <a:t>main peak</a:t>
            </a:r>
            <a:r>
              <a:rPr lang="de-DE" sz="1400"/>
              <a:t>: </a:t>
            </a:r>
            <a:r>
              <a:rPr lang="de-DE" sz="1400" i="1"/>
              <a:t>gamma, vtherm, sigma</a:t>
            </a:r>
          </a:p>
          <a:p>
            <a:pPr marL="285750" indent="-285750">
              <a:buFont typeface="Arial"/>
              <a:buChar char="•"/>
            </a:pPr>
            <a:r>
              <a:rPr lang="de-DE" sz="1400" b="1"/>
              <a:t>shoulder</a:t>
            </a:r>
            <a:r>
              <a:rPr lang="de-DE" sz="1400"/>
              <a:t>: </a:t>
            </a:r>
            <a:r>
              <a:rPr lang="de-DE" sz="1400" i="1"/>
              <a:t>sh_rnorm, sh_sigl, sh_sigr, sh_esep</a:t>
            </a:r>
          </a:p>
          <a:p>
            <a:pPr marL="285750" indent="-285750">
              <a:buFont typeface="Arial"/>
              <a:buChar char="•"/>
            </a:pPr>
            <a:r>
              <a:rPr lang="de-DE" sz="1400" b="1"/>
              <a:t>shel</a:t>
            </a:r>
            <a:r>
              <a:rPr lang="de-DE" sz="1400"/>
              <a:t>f: </a:t>
            </a:r>
            <a:r>
              <a:rPr lang="de-DE" sz="1400" i="1"/>
              <a:t>shlf_rnorm, shlf_slope</a:t>
            </a:r>
          </a:p>
          <a:p>
            <a:pPr marL="285750" indent="-285750">
              <a:buFont typeface="Arial"/>
              <a:buChar char="•"/>
            </a:pPr>
            <a:r>
              <a:rPr lang="de-DE" sz="1400" b="1"/>
              <a:t>escape peak</a:t>
            </a:r>
            <a:r>
              <a:rPr lang="de-DE" sz="1400"/>
              <a:t>: </a:t>
            </a:r>
            <a:r>
              <a:rPr lang="de-DE" sz="1400" i="1"/>
              <a:t>another 9 parameters</a:t>
            </a:r>
          </a:p>
        </p:txBody>
      </p:sp>
      <p:pic>
        <p:nvPicPr>
          <p:cNvPr id="39" name="Bild 38" descr="Unbenan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75" y="282916"/>
            <a:ext cx="3258458" cy="2297161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692909" y="2508921"/>
            <a:ext cx="449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and determine </a:t>
            </a:r>
            <a:r>
              <a:rPr lang="de-DE" sz="1600" b="1">
                <a:solidFill>
                  <a:srgbClr val="604A7B"/>
                </a:solidFill>
              </a:rPr>
              <a:t>deformation functions DF </a:t>
            </a:r>
            <a:r>
              <a:rPr lang="de-DE" sz="1600"/>
              <a:t>to model</a:t>
            </a:r>
            <a:br>
              <a:rPr lang="de-DE" sz="1600"/>
            </a:br>
            <a:r>
              <a:rPr lang="de-DE" sz="1600"/>
              <a:t>the energy dependence of each shaping parameter,</a:t>
            </a:r>
          </a:p>
          <a:p>
            <a:r>
              <a:rPr lang="de-DE" sz="1600"/>
              <a:t>and to reproduce an existing RMF </a:t>
            </a:r>
          </a:p>
        </p:txBody>
      </p:sp>
      <p:pic>
        <p:nvPicPr>
          <p:cNvPr id="41" name="Bild 40" descr="Unbenannt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r="2332" b="3611"/>
          <a:stretch/>
        </p:blipFill>
        <p:spPr>
          <a:xfrm>
            <a:off x="5805712" y="2828501"/>
            <a:ext cx="2685146" cy="1496755"/>
          </a:xfrm>
          <a:prstGeom prst="rect">
            <a:avLst/>
          </a:prstGeom>
        </p:spPr>
      </p:pic>
      <p:pic>
        <p:nvPicPr>
          <p:cNvPr id="42" name="Bild 41" descr="example15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3"/>
          <a:stretch/>
        </p:blipFill>
        <p:spPr>
          <a:xfrm>
            <a:off x="5805712" y="4788225"/>
            <a:ext cx="2685145" cy="1569032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511121" y="3871912"/>
            <a:ext cx="4393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2) Apply </a:t>
            </a:r>
            <a:r>
              <a:rPr lang="de-DE" sz="1600" b="1">
                <a:solidFill>
                  <a:srgbClr val="005728"/>
                </a:solidFill>
              </a:rPr>
              <a:t>correction functions CF </a:t>
            </a:r>
            <a:r>
              <a:rPr lang="de-DE" sz="1600"/>
              <a:t>to the</a:t>
            </a:r>
            <a:br>
              <a:rPr lang="de-DE" sz="1600"/>
            </a:br>
            <a:r>
              <a:rPr lang="de-DE" sz="1600"/>
              <a:t>    </a:t>
            </a:r>
            <a:r>
              <a:rPr lang="de-DE" sz="1600">
                <a:solidFill>
                  <a:schemeClr val="accent4">
                    <a:lumMod val="75000"/>
                  </a:schemeClr>
                </a:solidFill>
              </a:rPr>
              <a:t>deformation functions DF</a:t>
            </a:r>
            <a:r>
              <a:rPr lang="de-DE" sz="1600"/>
              <a:t>, recompute the RMF,</a:t>
            </a:r>
          </a:p>
          <a:p>
            <a:r>
              <a:rPr lang="de-DE" sz="1600"/>
              <a:t>    use this RMF for (simultaneously) fitting X-ray</a:t>
            </a:r>
            <a:br>
              <a:rPr lang="de-DE" sz="1600"/>
            </a:br>
            <a:r>
              <a:rPr lang="de-DE" sz="1600"/>
              <a:t>    spectra with spectral </a:t>
            </a:r>
            <a:r>
              <a:rPr lang="de-DE" sz="1600" b="1">
                <a:solidFill>
                  <a:schemeClr val="tx2">
                    <a:lumMod val="75000"/>
                  </a:schemeClr>
                </a:solidFill>
              </a:rPr>
              <a:t>model functions MF</a:t>
            </a:r>
            <a:br>
              <a:rPr lang="de-DE" sz="1600" b="1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600" b="1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de-DE" sz="1600">
                <a:solidFill>
                  <a:srgbClr val="000000"/>
                </a:solidFill>
              </a:rPr>
              <a:t>(using plausible spectral </a:t>
            </a:r>
            <a:r>
              <a:rPr lang="de-DE" sz="1600" b="1">
                <a:solidFill>
                  <a:srgbClr val="17375E"/>
                </a:solidFill>
              </a:rPr>
              <a:t>model parameters MP</a:t>
            </a:r>
            <a:r>
              <a:rPr lang="de-DE" sz="1600"/>
              <a:t>),</a:t>
            </a:r>
            <a:r>
              <a:rPr lang="de-DE" sz="1600">
                <a:solidFill>
                  <a:srgbClr val="800000"/>
                </a:solidFill>
              </a:rPr>
              <a:t/>
            </a:r>
            <a:br>
              <a:rPr lang="de-DE" sz="1600">
                <a:solidFill>
                  <a:srgbClr val="800000"/>
                </a:solidFill>
              </a:rPr>
            </a:br>
            <a:r>
              <a:rPr lang="de-DE" sz="1600">
                <a:solidFill>
                  <a:srgbClr val="800000"/>
                </a:solidFill>
              </a:rPr>
              <a:t>    </a:t>
            </a:r>
            <a:r>
              <a:rPr lang="de-DE" sz="1600"/>
              <a:t>and compute the goodness of the fit.</a:t>
            </a:r>
          </a:p>
          <a:p>
            <a:r>
              <a:rPr lang="de-DE" sz="1600"/>
              <a:t>    Vary the </a:t>
            </a:r>
            <a:r>
              <a:rPr lang="de-DE" sz="1600" b="1">
                <a:solidFill>
                  <a:srgbClr val="005728"/>
                </a:solidFill>
              </a:rPr>
              <a:t>correction parameters CP </a:t>
            </a:r>
            <a:r>
              <a:rPr lang="de-DE" sz="1600"/>
              <a:t>(and the</a:t>
            </a:r>
            <a:br>
              <a:rPr lang="de-DE" sz="1600"/>
            </a:br>
            <a:r>
              <a:rPr lang="de-DE" sz="1600"/>
              <a:t>    </a:t>
            </a:r>
            <a:r>
              <a:rPr lang="de-DE" sz="1600">
                <a:solidFill>
                  <a:srgbClr val="005728"/>
                </a:solidFill>
              </a:rPr>
              <a:t>correction functions CF</a:t>
            </a:r>
            <a:r>
              <a:rPr lang="de-DE" sz="1600"/>
              <a:t>) in order to maximize</a:t>
            </a:r>
            <a:br>
              <a:rPr lang="de-DE" sz="1600"/>
            </a:br>
            <a:r>
              <a:rPr lang="de-DE" sz="1600"/>
              <a:t>    the goodness of the fit.</a:t>
            </a:r>
            <a:endParaRPr lang="de-DE" sz="1600">
              <a:solidFill>
                <a:srgbClr val="80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0" y="96091"/>
            <a:ext cx="506130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buNone/>
              <a:defRPr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de-DE" sz="280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2700">
                    <a:prstClr val="black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RMF refinement method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0" y="549194"/>
            <a:ext cx="50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/>
              <a:t>(ARF refinement comparatively trivial)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8244114" y="1524000"/>
            <a:ext cx="464457" cy="174171"/>
          </a:xfrm>
          <a:prstGeom prst="roundRect">
            <a:avLst/>
          </a:prstGeom>
          <a:noFill/>
          <a:ln w="28575" cmpd="sng">
            <a:solidFill>
              <a:srgbClr val="3475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winkelte Verbindung 46"/>
          <p:cNvCxnSpPr>
            <a:stCxn id="46" idx="3"/>
            <a:endCxn id="41" idx="3"/>
          </p:cNvCxnSpPr>
          <p:nvPr/>
        </p:nvCxnSpPr>
        <p:spPr>
          <a:xfrm flipH="1">
            <a:off x="8490858" y="1611086"/>
            <a:ext cx="217713" cy="1965793"/>
          </a:xfrm>
          <a:prstGeom prst="bentConnector3">
            <a:avLst>
              <a:gd name="adj1" fmla="val -105001"/>
            </a:avLst>
          </a:prstGeom>
          <a:ln>
            <a:solidFill>
              <a:srgbClr val="3475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47"/>
          <p:cNvCxnSpPr/>
          <p:nvPr/>
        </p:nvCxnSpPr>
        <p:spPr>
          <a:xfrm flipH="1">
            <a:off x="8490857" y="3576879"/>
            <a:ext cx="217713" cy="1965793"/>
          </a:xfrm>
          <a:prstGeom prst="bentConnector3">
            <a:avLst>
              <a:gd name="adj1" fmla="val -105001"/>
            </a:avLst>
          </a:prstGeom>
          <a:ln>
            <a:solidFill>
              <a:srgbClr val="3475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284687" y="701333"/>
            <a:ext cx="423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>
                <a:solidFill>
                  <a:srgbClr val="800000"/>
                </a:solidFill>
              </a:rPr>
              <a:t>SF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6437087" y="3491932"/>
            <a:ext cx="464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DF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7641773" y="4936105"/>
            <a:ext cx="438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>
                <a:solidFill>
                  <a:srgbClr val="00652F"/>
                </a:solidFill>
              </a:rPr>
              <a:t>CF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437087" y="5523114"/>
            <a:ext cx="464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>
                <a:solidFill>
                  <a:srgbClr val="5D0000"/>
                </a:solidFill>
              </a:rPr>
              <a:t>DF</a:t>
            </a:r>
          </a:p>
        </p:txBody>
      </p:sp>
    </p:spTree>
    <p:extLst>
      <p:ext uri="{BB962C8B-B14F-4D97-AF65-F5344CB8AC3E}">
        <p14:creationId xmlns:p14="http://schemas.microsoft.com/office/powerpoint/2010/main" val="115097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066799" y="834570"/>
            <a:ext cx="6763657" cy="5515427"/>
          </a:xfrm>
          <a:prstGeom prst="rect">
            <a:avLst/>
          </a:prstGeom>
          <a:solidFill>
            <a:srgbClr val="FFFFE9"/>
          </a:solidFill>
          <a:ln w="9525" cmpd="sng">
            <a:solidFill>
              <a:srgbClr val="7F7F7F"/>
            </a:solidFill>
          </a:ln>
          <a:effectLst>
            <a:outerShdw blurRad="371475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144460" y="937394"/>
            <a:ext cx="6138670" cy="369332"/>
          </a:xfrm>
          <a:prstGeom prst="rect">
            <a:avLst/>
          </a:prstGeom>
          <a:solidFill>
            <a:srgbClr val="FFFFE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/>
              <a:t>Challenge: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an </a:t>
            </a:r>
            <a:r>
              <a:rPr lang="de-DE" b="1" dirty="0" err="1"/>
              <a:t>overview</a:t>
            </a:r>
            <a:r>
              <a:rPr lang="de-DE" dirty="0"/>
              <a:t>  </a:t>
            </a:r>
            <a:r>
              <a:rPr lang="de-DE" sz="1600" dirty="0"/>
              <a:t>(in total </a:t>
            </a:r>
            <a:r>
              <a:rPr lang="de-DE" sz="1600" dirty="0" smtClean="0"/>
              <a:t>~1000 </a:t>
            </a:r>
            <a:r>
              <a:rPr lang="de-DE" sz="1600" dirty="0" err="1"/>
              <a:t>parameters</a:t>
            </a:r>
            <a:r>
              <a:rPr lang="de-DE" sz="1600" dirty="0"/>
              <a:t>!)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66799" y="5758479"/>
            <a:ext cx="6763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very</a:t>
            </a:r>
            <a:r>
              <a:rPr lang="de-DE" b="1" dirty="0" smtClean="0"/>
              <a:t> </a:t>
            </a:r>
            <a:r>
              <a:rPr lang="de-DE" b="1" dirty="0" err="1" smtClean="0"/>
              <a:t>useful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de-DE" b="1" dirty="0" err="1">
                <a:solidFill>
                  <a:srgbClr val="9A006C"/>
                </a:solidFill>
              </a:rPr>
              <a:t>concise</a:t>
            </a:r>
            <a:r>
              <a:rPr lang="de-DE" b="1" dirty="0">
                <a:solidFill>
                  <a:srgbClr val="9A006C"/>
                </a:solidFill>
              </a:rPr>
              <a:t> </a:t>
            </a:r>
            <a:r>
              <a:rPr lang="de-DE" b="1" dirty="0" err="1">
                <a:solidFill>
                  <a:srgbClr val="9A006C"/>
                </a:solidFill>
              </a:rPr>
              <a:t>graphical</a:t>
            </a:r>
            <a:r>
              <a:rPr lang="de-DE" b="1" dirty="0">
                <a:solidFill>
                  <a:srgbClr val="9A006C"/>
                </a:solidFill>
              </a:rPr>
              <a:t> </a:t>
            </a:r>
            <a:r>
              <a:rPr lang="de-DE" b="1" dirty="0" err="1" smtClean="0">
                <a:solidFill>
                  <a:srgbClr val="9A006C"/>
                </a:solidFill>
              </a:rPr>
              <a:t>overview</a:t>
            </a:r>
            <a:endParaRPr lang="de-DE" b="1" dirty="0">
              <a:solidFill>
                <a:srgbClr val="9A006C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606406" y="4531830"/>
            <a:ext cx="6083717" cy="1171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0"/>
              <a:buChar char="à"/>
            </a:pPr>
            <a:r>
              <a:rPr lang="de-DE" sz="1600">
                <a:sym typeface="Wingdings"/>
              </a:rPr>
              <a:t>up to </a:t>
            </a:r>
            <a:r>
              <a:rPr lang="de-DE" sz="1600" b="1">
                <a:solidFill>
                  <a:srgbClr val="008000"/>
                </a:solidFill>
                <a:sym typeface="Wingdings"/>
              </a:rPr>
              <a:t>19 x 21 + 6 = 405 adjustable correction parameters </a:t>
            </a:r>
            <a:r>
              <a:rPr lang="de-DE" sz="1600">
                <a:sym typeface="Wingdings"/>
              </a:rPr>
              <a:t>in total</a:t>
            </a:r>
          </a:p>
          <a:p>
            <a:pPr marL="285750" indent="-285750">
              <a:lnSpc>
                <a:spcPct val="110000"/>
              </a:lnSpc>
              <a:buFont typeface="Wingdings" charset="0"/>
              <a:buChar char="à"/>
            </a:pPr>
            <a:r>
              <a:rPr lang="de-DE" sz="1600">
                <a:sym typeface="Wingdings"/>
              </a:rPr>
              <a:t>necessity to </a:t>
            </a:r>
            <a:r>
              <a:rPr lang="de-DE" sz="1600" b="1">
                <a:sym typeface="Wingdings"/>
              </a:rPr>
              <a:t>fix/tie/couple </a:t>
            </a:r>
            <a:r>
              <a:rPr lang="de-DE" sz="1600">
                <a:sym typeface="Wingdings"/>
              </a:rPr>
              <a:t>a subset of the correction parameters</a:t>
            </a:r>
          </a:p>
          <a:p>
            <a:pPr marL="285750" indent="-285750">
              <a:lnSpc>
                <a:spcPct val="110000"/>
              </a:lnSpc>
              <a:buFont typeface="Wingdings" charset="0"/>
              <a:buChar char="à"/>
            </a:pPr>
            <a:r>
              <a:rPr lang="de-DE" sz="1600">
                <a:sym typeface="Wingdings"/>
              </a:rPr>
              <a:t>necessity to </a:t>
            </a:r>
            <a:r>
              <a:rPr lang="de-DE" sz="1600" b="1">
                <a:sym typeface="Wingdings"/>
              </a:rPr>
              <a:t>constrain</a:t>
            </a:r>
            <a:r>
              <a:rPr lang="de-DE" sz="1600">
                <a:sym typeface="Wingdings"/>
              </a:rPr>
              <a:t> the correction functions</a:t>
            </a:r>
          </a:p>
          <a:p>
            <a:pPr marL="285750" indent="-285750">
              <a:lnSpc>
                <a:spcPct val="110000"/>
              </a:lnSpc>
              <a:buFont typeface="Wingdings" charset="0"/>
              <a:buChar char="à"/>
            </a:pPr>
            <a:r>
              <a:rPr lang="de-DE" sz="1600">
                <a:sym typeface="Wingdings"/>
              </a:rPr>
              <a:t>necessity to </a:t>
            </a:r>
            <a:r>
              <a:rPr lang="de-DE" sz="1600" b="1">
                <a:sym typeface="Wingdings"/>
              </a:rPr>
              <a:t>control</a:t>
            </a:r>
            <a:r>
              <a:rPr lang="de-DE" sz="1600">
                <a:sym typeface="Wingdings"/>
              </a:rPr>
              <a:t> the spectral fit results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0" y="96091"/>
            <a:ext cx="506130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buNone/>
              <a:defRPr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de-DE" sz="280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2700">
                    <a:prstClr val="black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RMF refinement method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458686" y="1299025"/>
            <a:ext cx="6222978" cy="3200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400" b="1">
                <a:solidFill>
                  <a:srgbClr val="800000"/>
                </a:solidFill>
              </a:rPr>
              <a:t>19 shaping functions SF </a:t>
            </a:r>
            <a:r>
              <a:rPr lang="de-DE" sz="1400"/>
              <a:t>with a total of </a:t>
            </a:r>
            <a:r>
              <a:rPr lang="de-DE" sz="1400" b="1">
                <a:solidFill>
                  <a:srgbClr val="800000"/>
                </a:solidFill>
              </a:rPr>
              <a:t>19 shaping parameter SP</a:t>
            </a:r>
            <a:r>
              <a:rPr lang="de-DE" sz="1400"/>
              <a:t>;</a:t>
            </a:r>
          </a:p>
          <a:p>
            <a:r>
              <a:rPr lang="de-DE" sz="1400"/>
              <a:t>       the energy dependence of each SP is determined by a deformation function DF</a:t>
            </a:r>
          </a:p>
          <a:p>
            <a:pPr marL="285750" indent="-284400">
              <a:spcBef>
                <a:spcPts val="600"/>
              </a:spcBef>
              <a:buFont typeface="Arial"/>
              <a:buChar char="•"/>
            </a:pPr>
            <a:r>
              <a:rPr lang="de-DE" sz="1400"/>
              <a:t>the </a:t>
            </a:r>
            <a:r>
              <a:rPr lang="de-DE" sz="1400" b="1">
                <a:solidFill>
                  <a:schemeClr val="accent4">
                    <a:lumMod val="75000"/>
                  </a:schemeClr>
                </a:solidFill>
              </a:rPr>
              <a:t>19 DFs</a:t>
            </a:r>
            <a:r>
              <a:rPr lang="de-DE" sz="1400" b="1">
                <a:solidFill>
                  <a:srgbClr val="008000"/>
                </a:solidFill>
              </a:rPr>
              <a:t> </a:t>
            </a:r>
            <a:r>
              <a:rPr lang="de-DE" sz="1400"/>
              <a:t>are computed from a total of </a:t>
            </a:r>
            <a:r>
              <a:rPr lang="de-DE" sz="1400" b="1">
                <a:solidFill>
                  <a:srgbClr val="604A7B"/>
                </a:solidFill>
              </a:rPr>
              <a:t>555 deformation parameters DP</a:t>
            </a:r>
            <a:r>
              <a:rPr lang="de-DE" sz="1400"/>
              <a:t>,</a:t>
            </a:r>
            <a:br>
              <a:rPr lang="de-DE" sz="1400"/>
            </a:br>
            <a:r>
              <a:rPr lang="de-DE" sz="1400"/>
              <a:t>which were derived by simultaneously fitting 39 EPIC-pn „RMF samples“</a:t>
            </a:r>
            <a:br>
              <a:rPr lang="de-DE" sz="1400"/>
            </a:br>
            <a:r>
              <a:rPr lang="de-DE" sz="1400"/>
              <a:t>with 117 free and 438 fixed/tied parameters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de-DE" sz="1400" b="1">
                <a:solidFill>
                  <a:srgbClr val="008000"/>
                </a:solidFill>
              </a:rPr>
              <a:t>19 correction functions CF</a:t>
            </a:r>
            <a:r>
              <a:rPr lang="de-DE" sz="1400"/>
              <a:t>, each determined by up to 21 adjustable </a:t>
            </a:r>
            <a:r>
              <a:rPr lang="de-DE" sz="1400" b="1">
                <a:solidFill>
                  <a:srgbClr val="008000"/>
                </a:solidFill>
              </a:rPr>
              <a:t>CPs</a:t>
            </a:r>
            <a:r>
              <a:rPr lang="de-DE" sz="1400"/>
              <a:t>,</a:t>
            </a:r>
            <a:br>
              <a:rPr lang="de-DE" sz="1400"/>
            </a:br>
            <a:r>
              <a:rPr lang="de-DE" sz="1400">
                <a:solidFill>
                  <a:srgbClr val="000000"/>
                </a:solidFill>
              </a:rPr>
              <a:t>yielding</a:t>
            </a:r>
            <a:r>
              <a:rPr lang="de-DE" sz="1400" b="1">
                <a:solidFill>
                  <a:srgbClr val="800000"/>
                </a:solidFill>
              </a:rPr>
              <a:t> </a:t>
            </a:r>
            <a:r>
              <a:rPr lang="de-DE" sz="1400">
                <a:solidFill>
                  <a:srgbClr val="000000"/>
                </a:solidFill>
              </a:rPr>
              <a:t>a total of </a:t>
            </a:r>
            <a:r>
              <a:rPr lang="de-DE" sz="1400" b="1">
                <a:solidFill>
                  <a:srgbClr val="008000"/>
                </a:solidFill>
              </a:rPr>
              <a:t>399 correction parameters CPs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de-DE" sz="1400"/>
              <a:t>spectral fits:</a:t>
            </a:r>
          </a:p>
          <a:p>
            <a:pPr marL="742950" lvl="1" indent="-285750">
              <a:buFont typeface="Arial"/>
              <a:buChar char="•"/>
            </a:pPr>
            <a:r>
              <a:rPr lang="de-DE" sz="1400"/>
              <a:t>1E 0102: </a:t>
            </a:r>
            <a:r>
              <a:rPr lang="de-DE" sz="1400" b="1">
                <a:solidFill>
                  <a:schemeClr val="tx2">
                    <a:lumMod val="75000"/>
                  </a:schemeClr>
                </a:solidFill>
              </a:rPr>
              <a:t>208 model parameters MP</a:t>
            </a:r>
            <a:r>
              <a:rPr lang="de-DE" sz="1400" b="1" baseline="-2500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de-DE" sz="1400"/>
              <a:t>, with 4 of them free + </a:t>
            </a:r>
            <a:r>
              <a:rPr lang="de-DE" sz="1400" b="1">
                <a:solidFill>
                  <a:srgbClr val="17375E"/>
                </a:solidFill>
              </a:rPr>
              <a:t>gain offset</a:t>
            </a:r>
          </a:p>
          <a:p>
            <a:pPr marL="742950" lvl="1" indent="-285750">
              <a:buFont typeface="Arial"/>
              <a:buChar char="•"/>
            </a:pPr>
            <a:r>
              <a:rPr lang="de-DE" sz="1400"/>
              <a:t>RXJ 1856: </a:t>
            </a:r>
            <a:r>
              <a:rPr lang="de-DE" sz="1400" b="1">
                <a:solidFill>
                  <a:srgbClr val="17375E"/>
                </a:solidFill>
              </a:rPr>
              <a:t>3 model parameters MP</a:t>
            </a:r>
            <a:r>
              <a:rPr lang="de-DE" sz="1400" b="1" baseline="-25000">
                <a:solidFill>
                  <a:srgbClr val="17375E"/>
                </a:solidFill>
              </a:rPr>
              <a:t>2</a:t>
            </a:r>
            <a:r>
              <a:rPr lang="de-DE" sz="1400" b="1">
                <a:solidFill>
                  <a:srgbClr val="17375E"/>
                </a:solidFill>
              </a:rPr>
              <a:t>, </a:t>
            </a:r>
            <a:r>
              <a:rPr lang="de-DE" sz="1400"/>
              <a:t>with 1-3 of them free + </a:t>
            </a:r>
            <a:r>
              <a:rPr lang="de-DE" sz="1400" b="1">
                <a:solidFill>
                  <a:srgbClr val="17375E"/>
                </a:solidFill>
              </a:rPr>
              <a:t>gain offset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de-DE" sz="1400"/>
              <a:t>in addition for the 3 ARFs: (thick, medium, thin):</a:t>
            </a:r>
          </a:p>
          <a:p>
            <a:pPr marL="742950" lvl="1" indent="-285750">
              <a:buFont typeface="Arial"/>
              <a:buChar char="•"/>
            </a:pPr>
            <a:r>
              <a:rPr lang="de-DE" sz="1400" b="1">
                <a:solidFill>
                  <a:srgbClr val="008000"/>
                </a:solidFill>
              </a:rPr>
              <a:t>3 x 2 adjustable parameters </a:t>
            </a:r>
            <a:r>
              <a:rPr lang="de-DE" sz="1400"/>
              <a:t>for C-K and O-K absorption</a:t>
            </a:r>
          </a:p>
          <a:p>
            <a:pPr marL="742950" lvl="1" indent="-285750">
              <a:buFont typeface="Arial"/>
              <a:buChar char="•"/>
            </a:pPr>
            <a:r>
              <a:rPr lang="de-DE" sz="1400" b="1">
                <a:solidFill>
                  <a:srgbClr val="008000"/>
                </a:solidFill>
              </a:rPr>
              <a:t>up to 21 adjustable parameters </a:t>
            </a:r>
            <a:r>
              <a:rPr lang="de-DE" sz="1400"/>
              <a:t>for correcting the fraction of singles</a:t>
            </a:r>
          </a:p>
        </p:txBody>
      </p:sp>
    </p:spTree>
    <p:extLst>
      <p:ext uri="{BB962C8B-B14F-4D97-AF65-F5344CB8AC3E}">
        <p14:creationId xmlns:p14="http://schemas.microsoft.com/office/powerpoint/2010/main" val="414846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estfit_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7862" r="4525" b="3291"/>
          <a:stretch/>
        </p:blipFill>
        <p:spPr>
          <a:xfrm>
            <a:off x="76338" y="534696"/>
            <a:ext cx="8749504" cy="62386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6548985" y="3901313"/>
            <a:ext cx="4684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595959"/>
                </a:solidFill>
              </a:rPr>
              <a:t>            </a:t>
            </a:r>
            <a:r>
              <a:rPr lang="de-DE" sz="1600" dirty="0" err="1" smtClean="0">
                <a:solidFill>
                  <a:srgbClr val="595959"/>
                </a:solidFill>
              </a:rPr>
              <a:t>thick</a:t>
            </a:r>
            <a:r>
              <a:rPr lang="de-DE" sz="1600" dirty="0" smtClean="0">
                <a:solidFill>
                  <a:srgbClr val="595959"/>
                </a:solidFill>
              </a:rPr>
              <a:t>                      medium                        </a:t>
            </a:r>
            <a:r>
              <a:rPr lang="de-DE" sz="1600" smtClean="0">
                <a:solidFill>
                  <a:srgbClr val="595959"/>
                </a:solidFill>
              </a:rPr>
              <a:t>thin  </a:t>
            </a:r>
            <a:endParaRPr lang="de-DE" sz="1600" dirty="0">
              <a:solidFill>
                <a:srgbClr val="595959"/>
              </a:solidFill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4700461" y="758579"/>
            <a:ext cx="1997779" cy="943706"/>
            <a:chOff x="4700461" y="556979"/>
            <a:chExt cx="1997779" cy="943706"/>
          </a:xfrm>
        </p:grpSpPr>
        <p:sp>
          <p:nvSpPr>
            <p:cNvPr id="7" name="Textfeld 6"/>
            <p:cNvSpPr txBox="1"/>
            <p:nvPr/>
          </p:nvSpPr>
          <p:spPr>
            <a:xfrm>
              <a:off x="5160264" y="820874"/>
              <a:ext cx="15379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>
                  <a:solidFill>
                    <a:srgbClr val="FF0000"/>
                  </a:solidFill>
                  <a:latin typeface="Calibri"/>
                </a:rPr>
                <a:t>n</a:t>
              </a:r>
              <a:r>
                <a:rPr lang="de-DE" sz="1200" b="1" baseline="-25000" dirty="0" err="1">
                  <a:solidFill>
                    <a:srgbClr val="FF0000"/>
                  </a:solidFill>
                  <a:latin typeface="Calibri"/>
                </a:rPr>
                <a:t>H</a:t>
              </a:r>
              <a:r>
                <a:rPr lang="de-DE" sz="1200" b="1" dirty="0">
                  <a:solidFill>
                    <a:srgbClr val="FF0000"/>
                  </a:solidFill>
                  <a:latin typeface="Calibri"/>
                </a:rPr>
                <a:t> == 7.25 x 10</a:t>
              </a:r>
              <a: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  <a:t>19</a:t>
              </a:r>
              <a:r>
                <a:rPr lang="de-DE" sz="1200" b="1" dirty="0">
                  <a:solidFill>
                    <a:srgbClr val="FF0000"/>
                  </a:solidFill>
                  <a:latin typeface="Calibri"/>
                </a:rPr>
                <a:t> cm</a:t>
              </a:r>
              <a: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  <a:t>-2</a:t>
              </a:r>
              <a:b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</a:br>
              <a:r>
                <a:rPr lang="de-DE" sz="1200" b="1" dirty="0" err="1">
                  <a:solidFill>
                    <a:srgbClr val="FF0000"/>
                  </a:solidFill>
                </a:rPr>
                <a:t>kT</a:t>
              </a:r>
              <a:r>
                <a:rPr lang="de-DE" sz="1200" b="1" dirty="0">
                  <a:solidFill>
                    <a:srgbClr val="FF0000"/>
                  </a:solidFill>
                </a:rPr>
                <a:t> == </a:t>
              </a:r>
              <a:r>
                <a:rPr lang="de-DE" sz="1200" b="1" dirty="0" smtClean="0">
                  <a:solidFill>
                    <a:srgbClr val="FF0000"/>
                  </a:solidFill>
                </a:rPr>
                <a:t>62.4 eV</a:t>
              </a:r>
              <a:r>
                <a:rPr lang="de-DE" sz="1200" b="1" dirty="0">
                  <a:solidFill>
                    <a:srgbClr val="FF0000"/>
                  </a:solidFill>
                </a:rPr>
                <a:t/>
              </a:r>
              <a:br>
                <a:rPr lang="de-DE" sz="1200" b="1" dirty="0">
                  <a:solidFill>
                    <a:srgbClr val="FF0000"/>
                  </a:solidFill>
                </a:rPr>
              </a:br>
              <a:r>
                <a:rPr lang="de-DE" sz="1200" b="1" dirty="0" smtClean="0">
                  <a:solidFill>
                    <a:srgbClr val="FF0000"/>
                  </a:solidFill>
                </a:rPr>
                <a:t>norm == 1.58 x 10</a:t>
              </a:r>
              <a:r>
                <a:rPr lang="de-DE" sz="1200" b="1" baseline="30000" dirty="0" smtClean="0">
                  <a:solidFill>
                    <a:srgbClr val="FF0000"/>
                  </a:solidFill>
                </a:rPr>
                <a:t>5</a:t>
              </a:r>
              <a:endParaRPr lang="de-DE" sz="12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4459441" y="797999"/>
              <a:ext cx="943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E20000"/>
                  </a:solidFill>
                </a:rPr>
                <a:t>Chandra LETG</a:t>
              </a:r>
            </a:p>
          </p:txBody>
        </p:sp>
      </p:grpSp>
      <p:sp>
        <p:nvSpPr>
          <p:cNvPr id="11" name="Rechteck 10"/>
          <p:cNvSpPr/>
          <p:nvPr/>
        </p:nvSpPr>
        <p:spPr>
          <a:xfrm>
            <a:off x="5059084" y="359595"/>
            <a:ext cx="1714120" cy="53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RXJ 1856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74888" y="359595"/>
            <a:ext cx="1714120" cy="53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1E 0102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0" y="63999"/>
            <a:ext cx="563405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Status</a:t>
            </a:r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@ IACHEC-2018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estfit_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3" t="7862" r="4525" b="3291"/>
          <a:stretch/>
        </p:blipFill>
        <p:spPr>
          <a:xfrm>
            <a:off x="4700460" y="534696"/>
            <a:ext cx="4125381" cy="62386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6548985" y="3901313"/>
            <a:ext cx="4684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595959"/>
                </a:solidFill>
              </a:rPr>
              <a:t>            </a:t>
            </a:r>
            <a:r>
              <a:rPr lang="de-DE" sz="1600" dirty="0" err="1" smtClean="0">
                <a:solidFill>
                  <a:srgbClr val="595959"/>
                </a:solidFill>
              </a:rPr>
              <a:t>thick</a:t>
            </a:r>
            <a:r>
              <a:rPr lang="de-DE" sz="1600" dirty="0" smtClean="0">
                <a:solidFill>
                  <a:srgbClr val="595959"/>
                </a:solidFill>
              </a:rPr>
              <a:t>                      medium                        </a:t>
            </a:r>
            <a:r>
              <a:rPr lang="de-DE" sz="1600" smtClean="0">
                <a:solidFill>
                  <a:srgbClr val="595959"/>
                </a:solidFill>
              </a:rPr>
              <a:t>thin  </a:t>
            </a:r>
            <a:endParaRPr lang="de-DE" sz="1600" dirty="0">
              <a:solidFill>
                <a:srgbClr val="595959"/>
              </a:solidFill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4700461" y="758579"/>
            <a:ext cx="1997779" cy="943706"/>
            <a:chOff x="4700461" y="556979"/>
            <a:chExt cx="1997779" cy="943706"/>
          </a:xfrm>
        </p:grpSpPr>
        <p:sp>
          <p:nvSpPr>
            <p:cNvPr id="7" name="Textfeld 6"/>
            <p:cNvSpPr txBox="1"/>
            <p:nvPr/>
          </p:nvSpPr>
          <p:spPr>
            <a:xfrm>
              <a:off x="5160264" y="820874"/>
              <a:ext cx="15379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>
                  <a:solidFill>
                    <a:srgbClr val="FF0000"/>
                  </a:solidFill>
                  <a:latin typeface="Calibri"/>
                </a:rPr>
                <a:t>n</a:t>
              </a:r>
              <a:r>
                <a:rPr lang="de-DE" sz="1200" b="1" baseline="-25000" dirty="0" err="1">
                  <a:solidFill>
                    <a:srgbClr val="FF0000"/>
                  </a:solidFill>
                  <a:latin typeface="Calibri"/>
                </a:rPr>
                <a:t>H</a:t>
              </a:r>
              <a:r>
                <a:rPr lang="de-DE" sz="1200" b="1" dirty="0">
                  <a:solidFill>
                    <a:srgbClr val="FF0000"/>
                  </a:solidFill>
                  <a:latin typeface="Calibri"/>
                </a:rPr>
                <a:t> == 7.25 x 10</a:t>
              </a:r>
              <a: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  <a:t>19</a:t>
              </a:r>
              <a:r>
                <a:rPr lang="de-DE" sz="1200" b="1" dirty="0">
                  <a:solidFill>
                    <a:srgbClr val="FF0000"/>
                  </a:solidFill>
                  <a:latin typeface="Calibri"/>
                </a:rPr>
                <a:t> cm</a:t>
              </a:r>
              <a: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  <a:t>-2</a:t>
              </a:r>
              <a:b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</a:br>
              <a:r>
                <a:rPr lang="de-DE" sz="1200" b="1" dirty="0" err="1">
                  <a:solidFill>
                    <a:srgbClr val="FF0000"/>
                  </a:solidFill>
                </a:rPr>
                <a:t>kT</a:t>
              </a:r>
              <a:r>
                <a:rPr lang="de-DE" sz="1200" b="1" dirty="0">
                  <a:solidFill>
                    <a:srgbClr val="FF0000"/>
                  </a:solidFill>
                </a:rPr>
                <a:t> == </a:t>
              </a:r>
              <a:r>
                <a:rPr lang="de-DE" sz="1200" b="1" dirty="0" smtClean="0">
                  <a:solidFill>
                    <a:srgbClr val="FF0000"/>
                  </a:solidFill>
                </a:rPr>
                <a:t>62.4 eV</a:t>
              </a:r>
              <a:r>
                <a:rPr lang="de-DE" sz="1200" b="1" dirty="0">
                  <a:solidFill>
                    <a:srgbClr val="FF0000"/>
                  </a:solidFill>
                </a:rPr>
                <a:t/>
              </a:r>
              <a:br>
                <a:rPr lang="de-DE" sz="1200" b="1" dirty="0">
                  <a:solidFill>
                    <a:srgbClr val="FF0000"/>
                  </a:solidFill>
                </a:rPr>
              </a:br>
              <a:r>
                <a:rPr lang="de-DE" sz="1200" b="1" dirty="0" smtClean="0">
                  <a:solidFill>
                    <a:srgbClr val="FF0000"/>
                  </a:solidFill>
                </a:rPr>
                <a:t>norm == 1.58 x 10</a:t>
              </a:r>
              <a:r>
                <a:rPr lang="de-DE" sz="1200" b="1" baseline="30000" dirty="0" smtClean="0">
                  <a:solidFill>
                    <a:srgbClr val="FF0000"/>
                  </a:solidFill>
                </a:rPr>
                <a:t>5</a:t>
              </a:r>
              <a:endParaRPr lang="de-DE" sz="12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4459441" y="797999"/>
              <a:ext cx="943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E20000"/>
                  </a:solidFill>
                </a:rPr>
                <a:t>Chandra LETG</a:t>
              </a:r>
            </a:p>
          </p:txBody>
        </p:sp>
      </p:grpSp>
      <p:sp>
        <p:nvSpPr>
          <p:cNvPr id="11" name="Rechteck 10"/>
          <p:cNvSpPr/>
          <p:nvPr/>
        </p:nvSpPr>
        <p:spPr>
          <a:xfrm>
            <a:off x="5059084" y="359595"/>
            <a:ext cx="1714120" cy="53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RXJ 1856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74888" y="359595"/>
            <a:ext cx="1714120" cy="53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1E 0102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0" y="63999"/>
            <a:ext cx="563405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Status</a:t>
            </a:r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@ IACHEC-2018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91238"/>
              </p:ext>
            </p:extLst>
          </p:nvPr>
        </p:nvGraphicFramePr>
        <p:xfrm>
          <a:off x="452245" y="2521879"/>
          <a:ext cx="3777978" cy="1569720"/>
        </p:xfrm>
        <a:graphic>
          <a:graphicData uri="http://schemas.openxmlformats.org/drawingml/2006/table">
            <a:tbl>
              <a:tblPr firstRow="1" bandRow="1">
                <a:effectLst>
                  <a:outerShdw blurRad="234950" dir="2700000" sx="102000" sy="102000" algn="tl" rotWithShape="0">
                    <a:srgbClr val="000000">
                      <a:alpha val="50000"/>
                    </a:srgbClr>
                  </a:outerShdw>
                </a:effectLst>
                <a:tableStyleId>{5940675A-B579-460E-94D1-54222C63F5DA}</a:tableStyleId>
              </a:tblPr>
              <a:tblGrid>
                <a:gridCol w="1259326"/>
                <a:gridCol w="1259326"/>
                <a:gridCol w="1259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 err="1" smtClean="0"/>
                        <a:t>filter</a:t>
                      </a:r>
                      <a:r>
                        <a:rPr lang="de-DE" sz="1200" b="1" i="0" dirty="0" smtClean="0"/>
                        <a:t> </a:t>
                      </a:r>
                      <a:r>
                        <a:rPr lang="de-DE" sz="1200" b="1" i="0" dirty="0" err="1" smtClean="0"/>
                        <a:t>dependent</a:t>
                      </a:r>
                      <a:r>
                        <a:rPr lang="de-DE" sz="1200" b="1" i="0" dirty="0" smtClean="0"/>
                        <a:t/>
                      </a:r>
                      <a:br>
                        <a:rPr lang="de-DE" sz="1200" b="1" i="0" dirty="0" smtClean="0"/>
                      </a:br>
                      <a:r>
                        <a:rPr lang="de-DE" sz="1200" b="1" i="0" dirty="0" smtClean="0"/>
                        <a:t>ARF </a:t>
                      </a:r>
                      <a:r>
                        <a:rPr lang="de-DE" sz="1200" b="1" i="0" dirty="0" err="1" smtClean="0"/>
                        <a:t>correction</a:t>
                      </a:r>
                      <a:endParaRPr lang="de-DE" sz="1200" b="1" i="0" dirty="0"/>
                    </a:p>
                  </a:txBody>
                  <a:tcPr anchor="ctr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aseline="0" dirty="0" err="1" smtClean="0"/>
                        <a:t>correction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for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="1" baseline="0" dirty="0" err="1" smtClean="0"/>
                        <a:t>carbon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thickness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BF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correction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for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b="1" dirty="0" err="1" smtClean="0"/>
                        <a:t>oxygen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thickness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thin</a:t>
                      </a:r>
                      <a:endParaRPr lang="de-DE" sz="1200" dirty="0"/>
                    </a:p>
                  </a:txBody>
                  <a:tcPr anchor="ctr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=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0 (</a:t>
                      </a:r>
                      <a:r>
                        <a:rPr lang="de-DE" sz="1200" dirty="0" err="1" smtClean="0"/>
                        <a:t>fixed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free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medium</a:t>
                      </a:r>
                      <a:endParaRPr lang="de-DE" sz="1200" dirty="0"/>
                    </a:p>
                  </a:txBody>
                  <a:tcPr anchor="ctr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= 0 (</a:t>
                      </a:r>
                      <a:r>
                        <a:rPr lang="de-DE" sz="1200" dirty="0" err="1" smtClean="0"/>
                        <a:t>fixed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= </a:t>
                      </a:r>
                      <a:r>
                        <a:rPr lang="de-DE" sz="1200" dirty="0" err="1" smtClean="0"/>
                        <a:t>O_cor</a:t>
                      </a:r>
                      <a:r>
                        <a:rPr lang="de-DE" sz="1200" dirty="0" smtClean="0"/>
                        <a:t>(</a:t>
                      </a:r>
                      <a:r>
                        <a:rPr lang="de-DE" sz="1200" dirty="0" err="1" smtClean="0"/>
                        <a:t>thin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thick</a:t>
                      </a:r>
                      <a:endParaRPr lang="de-DE" sz="1200" dirty="0"/>
                    </a:p>
                  </a:txBody>
                  <a:tcPr anchor="ctr">
                    <a:lnL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= 0</a:t>
                      </a:r>
                      <a:r>
                        <a:rPr lang="de-DE" sz="1200" baseline="0" dirty="0" smtClean="0"/>
                        <a:t> (</a:t>
                      </a:r>
                      <a:r>
                        <a:rPr lang="de-DE" sz="1200" baseline="0" dirty="0" err="1" smtClean="0"/>
                        <a:t>fixed</a:t>
                      </a:r>
                      <a:r>
                        <a:rPr lang="de-DE" sz="1200" baseline="0" dirty="0" smtClean="0"/>
                        <a:t>)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= </a:t>
                      </a:r>
                      <a:r>
                        <a:rPr lang="de-DE" sz="1200" dirty="0" err="1" smtClean="0"/>
                        <a:t>O_cor</a:t>
                      </a:r>
                      <a:r>
                        <a:rPr lang="de-DE" sz="1200" dirty="0" smtClean="0"/>
                        <a:t>(</a:t>
                      </a:r>
                      <a:r>
                        <a:rPr lang="de-DE" sz="1200" dirty="0" err="1" smtClean="0"/>
                        <a:t>thin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82820"/>
              </p:ext>
            </p:extLst>
          </p:nvPr>
        </p:nvGraphicFramePr>
        <p:xfrm>
          <a:off x="452245" y="1228551"/>
          <a:ext cx="3777978" cy="933425"/>
        </p:xfrm>
        <a:graphic>
          <a:graphicData uri="http://schemas.openxmlformats.org/drawingml/2006/table">
            <a:tbl>
              <a:tblPr firstRow="1" bandRow="1">
                <a:effectLst>
                  <a:outerShdw blurRad="234950" dir="2700000" sx="102000" sy="102000" algn="tl" rotWithShape="0">
                    <a:srgbClr val="000000">
                      <a:alpha val="50000"/>
                    </a:srgbClr>
                  </a:outerShdw>
                </a:effectLst>
                <a:tableStyleId>{5940675A-B579-460E-94D1-54222C63F5DA}</a:tableStyleId>
              </a:tblPr>
              <a:tblGrid>
                <a:gridCol w="1259326"/>
                <a:gridCol w="1259326"/>
                <a:gridCol w="1259326"/>
              </a:tblGrid>
              <a:tr h="416372"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 dirty="0" err="1" smtClean="0"/>
                        <a:t>correction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for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threshold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induced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sensitivity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drop</a:t>
                      </a:r>
                      <a:endParaRPr lang="de-DE" sz="1200" b="1" dirty="0"/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51705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0.10 </a:t>
                      </a:r>
                      <a:r>
                        <a:rPr lang="mr-IN" sz="1200" dirty="0" smtClean="0"/>
                        <a:t>–</a:t>
                      </a:r>
                      <a:r>
                        <a:rPr lang="de-DE" sz="1200" dirty="0" smtClean="0"/>
                        <a:t> 0.28 </a:t>
                      </a:r>
                      <a:r>
                        <a:rPr lang="de-DE" sz="1200" dirty="0" err="1" smtClean="0"/>
                        <a:t>keV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free</a:t>
                      </a:r>
                      <a:endParaRPr lang="de-DE" sz="1200" dirty="0"/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0.28 </a:t>
                      </a:r>
                      <a:r>
                        <a:rPr lang="mr-IN" sz="1200" dirty="0" smtClean="0"/>
                        <a:t>–</a:t>
                      </a:r>
                      <a:r>
                        <a:rPr lang="de-DE" sz="1200" dirty="0" smtClean="0"/>
                        <a:t> 1.74 </a:t>
                      </a:r>
                      <a:r>
                        <a:rPr lang="de-DE" sz="1200" dirty="0" err="1" smtClean="0"/>
                        <a:t>keV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free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1.74 </a:t>
                      </a:r>
                      <a:r>
                        <a:rPr lang="mr-IN" sz="1200" dirty="0" smtClean="0"/>
                        <a:t>–</a:t>
                      </a:r>
                      <a:r>
                        <a:rPr lang="de-DE" sz="1200" dirty="0" smtClean="0"/>
                        <a:t> 16.0 </a:t>
                      </a:r>
                      <a:r>
                        <a:rPr lang="de-DE" sz="1200" dirty="0" err="1" smtClean="0"/>
                        <a:t>keV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fixed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15" name="Abgerundetes Rechteck 14"/>
          <p:cNvSpPr/>
          <p:nvPr/>
        </p:nvSpPr>
        <p:spPr>
          <a:xfrm>
            <a:off x="480005" y="5111282"/>
            <a:ext cx="1585019" cy="1200551"/>
          </a:xfrm>
          <a:prstGeom prst="roundRect">
            <a:avLst/>
          </a:prstGeom>
          <a:gradFill flip="none" rotWithShape="1">
            <a:gsLst>
              <a:gs pos="0">
                <a:srgbClr val="FFFF8F"/>
              </a:gs>
              <a:gs pos="52000">
                <a:srgbClr val="FFFFDA"/>
              </a:gs>
              <a:gs pos="100000">
                <a:srgbClr val="FFFF8F"/>
              </a:gs>
            </a:gsLst>
            <a:lin ang="3420000" scaled="0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good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fits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(!)</a:t>
            </a:r>
          </a:p>
          <a:p>
            <a:pPr algn="ctr">
              <a:lnSpc>
                <a:spcPct val="120000"/>
              </a:lnSpc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Gewinkelte Verbindung 15"/>
          <p:cNvCxnSpPr/>
          <p:nvPr/>
        </p:nvCxnSpPr>
        <p:spPr>
          <a:xfrm rot="16200000" flipH="1">
            <a:off x="3071333" y="2960022"/>
            <a:ext cx="2775817" cy="208192"/>
          </a:xfrm>
          <a:prstGeom prst="bentConnector3">
            <a:avLst>
              <a:gd name="adj1" fmla="val 250"/>
            </a:avLst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 rot="16200000" flipH="1">
            <a:off x="1640131" y="5005591"/>
            <a:ext cx="1804282" cy="266900"/>
          </a:xfrm>
          <a:prstGeom prst="bentConnector3">
            <a:avLst>
              <a:gd name="adj1" fmla="val 99616"/>
            </a:avLst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feil nach unten 17"/>
          <p:cNvSpPr/>
          <p:nvPr/>
        </p:nvSpPr>
        <p:spPr>
          <a:xfrm>
            <a:off x="1162855" y="4367914"/>
            <a:ext cx="263711" cy="56294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Bild 19" descr="bestfit_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0" t="63290" r="44463" b="3292"/>
          <a:stretch/>
        </p:blipFill>
        <p:spPr>
          <a:xfrm>
            <a:off x="2529013" y="4433679"/>
            <a:ext cx="2317335" cy="2346555"/>
          </a:xfrm>
          <a:prstGeom prst="rect">
            <a:avLst/>
          </a:prstGeom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1" y="636613"/>
            <a:ext cx="4563338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ARF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correction</a:t>
            </a:r>
            <a:endParaRPr lang="de-DE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81396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bestfit_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7862" r="4525" b="3291"/>
          <a:stretch/>
        </p:blipFill>
        <p:spPr>
          <a:xfrm>
            <a:off x="76338" y="534696"/>
            <a:ext cx="8749504" cy="62386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 rot="16200000">
            <a:off x="6548985" y="3901313"/>
            <a:ext cx="4684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595959"/>
                </a:solidFill>
              </a:rPr>
              <a:t>            </a:t>
            </a:r>
            <a:r>
              <a:rPr lang="de-DE" sz="1600" dirty="0" err="1" smtClean="0">
                <a:solidFill>
                  <a:srgbClr val="595959"/>
                </a:solidFill>
              </a:rPr>
              <a:t>thick</a:t>
            </a:r>
            <a:r>
              <a:rPr lang="de-DE" sz="1600" dirty="0" smtClean="0">
                <a:solidFill>
                  <a:srgbClr val="595959"/>
                </a:solidFill>
              </a:rPr>
              <a:t>                      medium                        </a:t>
            </a:r>
            <a:r>
              <a:rPr lang="de-DE" sz="1600" smtClean="0">
                <a:solidFill>
                  <a:srgbClr val="595959"/>
                </a:solidFill>
              </a:rPr>
              <a:t>thin  </a:t>
            </a:r>
            <a:endParaRPr lang="de-DE" sz="1600" dirty="0">
              <a:solidFill>
                <a:srgbClr val="595959"/>
              </a:solidFill>
            </a:endParaRPr>
          </a:p>
        </p:txBody>
      </p:sp>
      <p:grpSp>
        <p:nvGrpSpPr>
          <p:cNvPr id="15" name="Gruppierung 14"/>
          <p:cNvGrpSpPr/>
          <p:nvPr/>
        </p:nvGrpSpPr>
        <p:grpSpPr>
          <a:xfrm>
            <a:off x="4700461" y="758579"/>
            <a:ext cx="1997779" cy="943706"/>
            <a:chOff x="4700461" y="556979"/>
            <a:chExt cx="1997779" cy="943706"/>
          </a:xfrm>
        </p:grpSpPr>
        <p:sp>
          <p:nvSpPr>
            <p:cNvPr id="16" name="Textfeld 15"/>
            <p:cNvSpPr txBox="1"/>
            <p:nvPr/>
          </p:nvSpPr>
          <p:spPr>
            <a:xfrm>
              <a:off x="5160264" y="820874"/>
              <a:ext cx="15379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>
                  <a:solidFill>
                    <a:srgbClr val="FF0000"/>
                  </a:solidFill>
                  <a:latin typeface="Calibri"/>
                </a:rPr>
                <a:t>n</a:t>
              </a:r>
              <a:r>
                <a:rPr lang="de-DE" sz="1200" b="1" baseline="-25000" dirty="0" err="1">
                  <a:solidFill>
                    <a:srgbClr val="FF0000"/>
                  </a:solidFill>
                  <a:latin typeface="Calibri"/>
                </a:rPr>
                <a:t>H</a:t>
              </a:r>
              <a:r>
                <a:rPr lang="de-DE" sz="1200" b="1" dirty="0">
                  <a:solidFill>
                    <a:srgbClr val="FF0000"/>
                  </a:solidFill>
                  <a:latin typeface="Calibri"/>
                </a:rPr>
                <a:t> == 7.25 x 10</a:t>
              </a:r>
              <a: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  <a:t>19</a:t>
              </a:r>
              <a:r>
                <a:rPr lang="de-DE" sz="1200" b="1" dirty="0">
                  <a:solidFill>
                    <a:srgbClr val="FF0000"/>
                  </a:solidFill>
                  <a:latin typeface="Calibri"/>
                </a:rPr>
                <a:t> cm</a:t>
              </a:r>
              <a: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  <a:t>-2</a:t>
              </a:r>
              <a:br>
                <a:rPr lang="de-DE" sz="1200" b="1" baseline="30000" dirty="0">
                  <a:solidFill>
                    <a:srgbClr val="FF0000"/>
                  </a:solidFill>
                  <a:latin typeface="Calibri"/>
                </a:rPr>
              </a:br>
              <a:r>
                <a:rPr lang="de-DE" sz="1200" b="1" dirty="0" err="1">
                  <a:solidFill>
                    <a:srgbClr val="FF0000"/>
                  </a:solidFill>
                </a:rPr>
                <a:t>kT</a:t>
              </a:r>
              <a:r>
                <a:rPr lang="de-DE" sz="1200" b="1" dirty="0">
                  <a:solidFill>
                    <a:srgbClr val="FF0000"/>
                  </a:solidFill>
                </a:rPr>
                <a:t> == </a:t>
              </a:r>
              <a:r>
                <a:rPr lang="de-DE" sz="1200" b="1" dirty="0" smtClean="0">
                  <a:solidFill>
                    <a:srgbClr val="FF0000"/>
                  </a:solidFill>
                </a:rPr>
                <a:t>62.4 eV</a:t>
              </a:r>
              <a:r>
                <a:rPr lang="de-DE" sz="1200" b="1" dirty="0">
                  <a:solidFill>
                    <a:srgbClr val="FF0000"/>
                  </a:solidFill>
                </a:rPr>
                <a:t/>
              </a:r>
              <a:br>
                <a:rPr lang="de-DE" sz="1200" b="1" dirty="0">
                  <a:solidFill>
                    <a:srgbClr val="FF0000"/>
                  </a:solidFill>
                </a:rPr>
              </a:br>
              <a:r>
                <a:rPr lang="de-DE" sz="1200" b="1" dirty="0" smtClean="0">
                  <a:solidFill>
                    <a:srgbClr val="FF0000"/>
                  </a:solidFill>
                </a:rPr>
                <a:t>norm == 1.58 x 10</a:t>
              </a:r>
              <a:r>
                <a:rPr lang="de-DE" sz="1200" b="1" baseline="30000" dirty="0" smtClean="0">
                  <a:solidFill>
                    <a:srgbClr val="FF0000"/>
                  </a:solidFill>
                </a:rPr>
                <a:t>5</a:t>
              </a:r>
              <a:endParaRPr lang="de-DE" sz="12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 rot="16200000">
              <a:off x="4459441" y="797999"/>
              <a:ext cx="943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E20000"/>
                  </a:solidFill>
                </a:rPr>
                <a:t>Chandra LETG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5059084" y="359595"/>
            <a:ext cx="1714120" cy="53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RXJ 1856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074888" y="359595"/>
            <a:ext cx="1714120" cy="53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1E 0102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1" name="Abgerundetes Rechteck 20"/>
          <p:cNvSpPr/>
          <p:nvPr/>
        </p:nvSpPr>
        <p:spPr>
          <a:xfrm>
            <a:off x="2174388" y="2139734"/>
            <a:ext cx="4900500" cy="2761476"/>
          </a:xfrm>
          <a:prstGeom prst="roundRect">
            <a:avLst/>
          </a:prstGeom>
          <a:solidFill>
            <a:schemeClr val="bg1"/>
          </a:solidFill>
          <a:ln/>
          <a:effectLst>
            <a:outerShdw blurRad="82550" dist="48387" dir="4260000" sx="105000" sy="105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DE" b="1" dirty="0" err="1" smtClean="0">
                <a:solidFill>
                  <a:srgbClr val="008000"/>
                </a:solidFill>
              </a:rPr>
              <a:t>With</a:t>
            </a:r>
            <a:r>
              <a:rPr lang="de-DE" b="1" dirty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slight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modifications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of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the</a:t>
            </a:r>
            <a:r>
              <a:rPr lang="de-DE" b="1" dirty="0" smtClean="0">
                <a:solidFill>
                  <a:srgbClr val="008000"/>
                </a:solidFill>
              </a:rPr>
              <a:t> RMF </a:t>
            </a:r>
            <a:r>
              <a:rPr lang="de-DE" b="1" dirty="0" err="1" smtClean="0">
                <a:solidFill>
                  <a:srgbClr val="008000"/>
                </a:solidFill>
              </a:rPr>
              <a:t>and</a:t>
            </a:r>
            <a:r>
              <a:rPr lang="de-DE" b="1" dirty="0" smtClean="0">
                <a:solidFill>
                  <a:srgbClr val="008000"/>
                </a:solidFill>
              </a:rPr>
              <a:t> ARF</a:t>
            </a:r>
            <a:br>
              <a:rPr lang="de-DE" b="1" dirty="0" smtClean="0">
                <a:solidFill>
                  <a:srgbClr val="008000"/>
                </a:solidFill>
              </a:rPr>
            </a:br>
            <a:r>
              <a:rPr lang="de-DE" b="1" dirty="0" err="1" smtClean="0">
                <a:solidFill>
                  <a:srgbClr val="008000"/>
                </a:solidFill>
              </a:rPr>
              <a:t>it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is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possible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to</a:t>
            </a:r>
            <a:r>
              <a:rPr lang="de-DE" b="1" dirty="0" smtClean="0">
                <a:solidFill>
                  <a:srgbClr val="008000"/>
                </a:solidFill>
              </a:rPr>
              <a:t> fit </a:t>
            </a:r>
            <a:r>
              <a:rPr lang="de-DE" b="1" dirty="0" err="1" smtClean="0">
                <a:solidFill>
                  <a:srgbClr val="800000"/>
                </a:solidFill>
              </a:rPr>
              <a:t>simultaneously</a:t>
            </a:r>
            <a:endParaRPr lang="de-DE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b="1" dirty="0" smtClean="0">
                <a:solidFill>
                  <a:srgbClr val="800000"/>
                </a:solidFill>
              </a:rPr>
              <a:t>RXJ1856</a:t>
            </a:r>
            <a:r>
              <a:rPr lang="de-DE" b="1" dirty="0" smtClean="0">
                <a:solidFill>
                  <a:srgbClr val="008000"/>
                </a:solidFill>
              </a:rPr>
              <a:t>, </a:t>
            </a:r>
            <a:r>
              <a:rPr lang="de-DE" b="1" dirty="0" err="1" smtClean="0">
                <a:solidFill>
                  <a:srgbClr val="008000"/>
                </a:solidFill>
              </a:rPr>
              <a:t>with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exactly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smtClean="0">
                <a:solidFill>
                  <a:srgbClr val="800000"/>
                </a:solidFill>
              </a:rPr>
              <a:t>same </a:t>
            </a:r>
            <a:r>
              <a:rPr lang="de-DE" b="1" dirty="0" err="1" smtClean="0">
                <a:solidFill>
                  <a:srgbClr val="800000"/>
                </a:solidFill>
              </a:rPr>
              <a:t>spectral</a:t>
            </a:r>
            <a:r>
              <a:rPr lang="de-DE" b="1" dirty="0" smtClean="0">
                <a:solidFill>
                  <a:srgbClr val="800000"/>
                </a:solidFill>
              </a:rPr>
              <a:t> </a:t>
            </a:r>
            <a:r>
              <a:rPr lang="de-DE" b="1" dirty="0" err="1" smtClean="0">
                <a:solidFill>
                  <a:srgbClr val="800000"/>
                </a:solidFill>
              </a:rPr>
              <a:t>model</a:t>
            </a:r>
            <a:endParaRPr lang="de-DE" b="1" dirty="0" smtClean="0">
              <a:solidFill>
                <a:srgbClr val="8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b="1" dirty="0" smtClean="0">
                <a:solidFill>
                  <a:srgbClr val="800000"/>
                </a:solidFill>
              </a:rPr>
              <a:t>EPIC </a:t>
            </a:r>
            <a:r>
              <a:rPr lang="de-DE" b="1" dirty="0" err="1" smtClean="0">
                <a:solidFill>
                  <a:srgbClr val="800000"/>
                </a:solidFill>
              </a:rPr>
              <a:t>pn</a:t>
            </a:r>
            <a:r>
              <a:rPr lang="de-DE" b="1" dirty="0" smtClean="0">
                <a:solidFill>
                  <a:srgbClr val="800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data</a:t>
            </a:r>
            <a:r>
              <a:rPr lang="de-DE" b="1" dirty="0" smtClean="0">
                <a:solidFill>
                  <a:srgbClr val="008000"/>
                </a:solidFill>
              </a:rPr>
              <a:t> in </a:t>
            </a:r>
            <a:r>
              <a:rPr lang="de-DE" b="1" dirty="0" smtClean="0">
                <a:solidFill>
                  <a:srgbClr val="800000"/>
                </a:solidFill>
              </a:rPr>
              <a:t>all </a:t>
            </a:r>
            <a:r>
              <a:rPr lang="de-DE" b="1" dirty="0" err="1" smtClean="0">
                <a:solidFill>
                  <a:srgbClr val="800000"/>
                </a:solidFill>
              </a:rPr>
              <a:t>three</a:t>
            </a:r>
            <a:r>
              <a:rPr lang="de-DE" b="1" dirty="0" smtClean="0">
                <a:solidFill>
                  <a:srgbClr val="800000"/>
                </a:solidFill>
              </a:rPr>
              <a:t> </a:t>
            </a:r>
            <a:r>
              <a:rPr lang="de-DE" b="1" dirty="0" err="1" smtClean="0">
                <a:solidFill>
                  <a:srgbClr val="800000"/>
                </a:solidFill>
              </a:rPr>
              <a:t>filters</a:t>
            </a:r>
            <a:endParaRPr lang="de-DE" b="1" dirty="0" smtClean="0">
              <a:solidFill>
                <a:srgbClr val="8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b="1" dirty="0" smtClean="0">
                <a:solidFill>
                  <a:srgbClr val="800000"/>
                </a:solidFill>
              </a:rPr>
              <a:t>Chandra</a:t>
            </a:r>
            <a:r>
              <a:rPr lang="de-DE" b="1" dirty="0" smtClean="0">
                <a:solidFill>
                  <a:srgbClr val="008000"/>
                </a:solidFill>
              </a:rPr>
              <a:t> LETG </a:t>
            </a:r>
            <a:r>
              <a:rPr lang="de-DE" b="1" dirty="0" err="1" smtClean="0">
                <a:solidFill>
                  <a:srgbClr val="008000"/>
                </a:solidFill>
              </a:rPr>
              <a:t>data</a:t>
            </a:r>
            <a:endParaRPr lang="de-DE" b="1" dirty="0" smtClean="0">
              <a:solidFill>
                <a:srgbClr val="00800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b="1" dirty="0" smtClean="0">
                <a:solidFill>
                  <a:srgbClr val="800000"/>
                </a:solidFill>
              </a:rPr>
              <a:t>1E0102</a:t>
            </a:r>
            <a:r>
              <a:rPr lang="de-DE" b="1" dirty="0" smtClean="0">
                <a:solidFill>
                  <a:srgbClr val="008000"/>
                </a:solidFill>
              </a:rPr>
              <a:t>, </a:t>
            </a:r>
            <a:r>
              <a:rPr lang="de-DE" b="1" dirty="0" err="1" smtClean="0">
                <a:solidFill>
                  <a:srgbClr val="008000"/>
                </a:solidFill>
              </a:rPr>
              <a:t>with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exactly</a:t>
            </a:r>
            <a:r>
              <a:rPr lang="de-DE" b="1" dirty="0" smtClean="0">
                <a:solidFill>
                  <a:srgbClr val="008000"/>
                </a:solidFill>
              </a:rPr>
              <a:t> </a:t>
            </a:r>
            <a:r>
              <a:rPr lang="de-DE" b="1" dirty="0" smtClean="0">
                <a:solidFill>
                  <a:srgbClr val="800000"/>
                </a:solidFill>
              </a:rPr>
              <a:t>same </a:t>
            </a:r>
            <a:r>
              <a:rPr lang="de-DE" b="1" dirty="0" err="1" smtClean="0">
                <a:solidFill>
                  <a:srgbClr val="800000"/>
                </a:solidFill>
              </a:rPr>
              <a:t>spectral</a:t>
            </a:r>
            <a:r>
              <a:rPr lang="de-DE" b="1" dirty="0" smtClean="0">
                <a:solidFill>
                  <a:srgbClr val="800000"/>
                </a:solidFill>
              </a:rPr>
              <a:t> </a:t>
            </a:r>
            <a:r>
              <a:rPr lang="de-DE" b="1" dirty="0" err="1" smtClean="0">
                <a:solidFill>
                  <a:srgbClr val="800000"/>
                </a:solidFill>
              </a:rPr>
              <a:t>model</a:t>
            </a:r>
            <a:endParaRPr lang="de-DE" b="1" dirty="0" smtClean="0">
              <a:solidFill>
                <a:srgbClr val="8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b="1" dirty="0" smtClean="0">
                <a:solidFill>
                  <a:srgbClr val="800000"/>
                </a:solidFill>
              </a:rPr>
              <a:t>EPIC </a:t>
            </a:r>
            <a:r>
              <a:rPr lang="de-DE" b="1" dirty="0" err="1" smtClean="0">
                <a:solidFill>
                  <a:srgbClr val="800000"/>
                </a:solidFill>
              </a:rPr>
              <a:t>pn</a:t>
            </a:r>
            <a:r>
              <a:rPr lang="de-DE" b="1" dirty="0" smtClean="0">
                <a:solidFill>
                  <a:srgbClr val="800000"/>
                </a:solidFill>
              </a:rPr>
              <a:t> </a:t>
            </a:r>
            <a:r>
              <a:rPr lang="de-DE" b="1" dirty="0" err="1" smtClean="0">
                <a:solidFill>
                  <a:srgbClr val="008000"/>
                </a:solidFill>
              </a:rPr>
              <a:t>data</a:t>
            </a:r>
            <a:r>
              <a:rPr lang="de-DE" b="1" dirty="0" smtClean="0">
                <a:solidFill>
                  <a:srgbClr val="008000"/>
                </a:solidFill>
              </a:rPr>
              <a:t> in </a:t>
            </a:r>
            <a:r>
              <a:rPr lang="de-DE" b="1" dirty="0" smtClean="0">
                <a:solidFill>
                  <a:srgbClr val="800000"/>
                </a:solidFill>
              </a:rPr>
              <a:t>all </a:t>
            </a:r>
            <a:r>
              <a:rPr lang="de-DE" b="1" dirty="0" err="1" smtClean="0">
                <a:solidFill>
                  <a:srgbClr val="800000"/>
                </a:solidFill>
              </a:rPr>
              <a:t>three</a:t>
            </a:r>
            <a:r>
              <a:rPr lang="de-DE" b="1" dirty="0" smtClean="0">
                <a:solidFill>
                  <a:srgbClr val="800000"/>
                </a:solidFill>
              </a:rPr>
              <a:t> </a:t>
            </a:r>
            <a:r>
              <a:rPr lang="de-DE" b="1" dirty="0" err="1" smtClean="0">
                <a:solidFill>
                  <a:srgbClr val="800000"/>
                </a:solidFill>
              </a:rPr>
              <a:t>filters</a:t>
            </a:r>
            <a:endParaRPr lang="de-DE" b="1" dirty="0" smtClean="0">
              <a:solidFill>
                <a:srgbClr val="800000"/>
              </a:solidFill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0" y="63999"/>
            <a:ext cx="563405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Status</a:t>
            </a:r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@ IACHEC-2018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826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48286" y="1110060"/>
            <a:ext cx="6173485" cy="1600438"/>
          </a:xfrm>
          <a:prstGeom prst="rect">
            <a:avLst/>
          </a:prstGeom>
          <a:solidFill>
            <a:srgbClr val="FFFFCA"/>
          </a:solidFill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software</a:t>
            </a:r>
            <a:r>
              <a:rPr lang="de-DE" sz="2000" b="1" dirty="0" smtClean="0"/>
              <a:t> upgrade:</a:t>
            </a:r>
            <a:endParaRPr lang="de-DE" sz="2000" b="1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000" dirty="0" err="1" smtClean="0"/>
              <a:t>treat</a:t>
            </a:r>
            <a:r>
              <a:rPr lang="de-DE" sz="2000" dirty="0" smtClean="0"/>
              <a:t> </a:t>
            </a:r>
            <a:r>
              <a:rPr lang="de-DE" sz="2000" b="1" dirty="0" smtClean="0"/>
              <a:t>temporal </a:t>
            </a:r>
            <a:r>
              <a:rPr lang="de-DE" sz="2000" b="1" dirty="0" err="1" smtClean="0"/>
              <a:t>dependencies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as</a:t>
            </a:r>
            <a:r>
              <a:rPr lang="de-DE" sz="2000" b="1" dirty="0"/>
              <a:t> </a:t>
            </a:r>
            <a:r>
              <a:rPr lang="de-DE" sz="2000" b="1" dirty="0" err="1" smtClean="0"/>
              <a:t>new</a:t>
            </a:r>
            <a:r>
              <a:rPr lang="de-DE" sz="2000" b="1" dirty="0" smtClean="0"/>
              <a:t> fit </a:t>
            </a:r>
            <a:r>
              <a:rPr lang="de-DE" sz="2000" b="1" dirty="0" err="1" smtClean="0"/>
              <a:t>parameters</a:t>
            </a:r>
            <a:r>
              <a:rPr lang="de-DE" sz="2000" dirty="0" smtClean="0"/>
              <a:t>,</a:t>
            </a:r>
            <a:br>
              <a:rPr lang="de-DE" sz="2000" dirty="0" smtClean="0"/>
            </a:br>
            <a:r>
              <a:rPr lang="de-DE" sz="2000" dirty="0" err="1" smtClean="0"/>
              <a:t>individually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shaping</a:t>
            </a:r>
            <a:r>
              <a:rPr lang="de-DE" sz="2000" dirty="0" smtClean="0"/>
              <a:t> </a:t>
            </a:r>
            <a:r>
              <a:rPr lang="de-DE" sz="2000" dirty="0" err="1" smtClean="0"/>
              <a:t>component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DE" sz="2000" dirty="0" err="1" smtClean="0"/>
              <a:t>utilize</a:t>
            </a:r>
            <a:r>
              <a:rPr lang="de-DE" sz="2000" dirty="0" smtClean="0"/>
              <a:t> </a:t>
            </a:r>
            <a:r>
              <a:rPr lang="de-DE" sz="2000" b="1" dirty="0" smtClean="0"/>
              <a:t>parallel </a:t>
            </a:r>
            <a:r>
              <a:rPr lang="de-DE" sz="2000" b="1" dirty="0" err="1" smtClean="0"/>
              <a:t>processing</a:t>
            </a:r>
            <a:r>
              <a:rPr lang="de-DE" sz="2000" b="1" dirty="0" smtClean="0"/>
              <a:t> </a:t>
            </a:r>
            <a:r>
              <a:rPr lang="de-DE" sz="2000" dirty="0" smtClean="0"/>
              <a:t>(</a:t>
            </a:r>
            <a:r>
              <a:rPr lang="de-DE" sz="2000" dirty="0" smtClean="0">
                <a:sym typeface="Wingdings"/>
              </a:rPr>
              <a:t> ≈ 10-100 </a:t>
            </a:r>
            <a:r>
              <a:rPr lang="de-DE" sz="2000" dirty="0" err="1" smtClean="0">
                <a:sym typeface="Wingdings"/>
              </a:rPr>
              <a:t>times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faster</a:t>
            </a:r>
            <a:r>
              <a:rPr lang="de-DE" sz="2000" dirty="0" smtClean="0">
                <a:sym typeface="Wingdings"/>
              </a:rPr>
              <a:t>!)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70757" y="3918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94169" y="4149151"/>
            <a:ext cx="6750566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0"/>
              <a:buChar char="à"/>
            </a:pPr>
            <a:r>
              <a:rPr lang="de-DE" sz="2000" dirty="0" smtClean="0"/>
              <a:t>≈ 14</a:t>
            </a:r>
            <a:r>
              <a:rPr lang="de-DE" sz="1200" dirty="0" smtClean="0"/>
              <a:t> </a:t>
            </a:r>
            <a:r>
              <a:rPr lang="de-DE" sz="2000" dirty="0" smtClean="0"/>
              <a:t>000 </a:t>
            </a:r>
            <a:r>
              <a:rPr lang="de-DE" sz="2000" dirty="0" err="1" smtClean="0"/>
              <a:t>lines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code</a:t>
            </a:r>
            <a:r>
              <a:rPr lang="de-DE" sz="2000" dirty="0" smtClean="0"/>
              <a:t>, ~100 </a:t>
            </a:r>
            <a:r>
              <a:rPr lang="de-DE" sz="2000" dirty="0" err="1" smtClean="0"/>
              <a:t>programs</a:t>
            </a:r>
            <a:r>
              <a:rPr lang="de-DE" sz="2000" dirty="0" smtClean="0"/>
              <a:t>/</a:t>
            </a:r>
            <a:r>
              <a:rPr lang="de-DE" sz="2000" dirty="0" err="1" smtClean="0"/>
              <a:t>modules</a:t>
            </a:r>
            <a:r>
              <a:rPr lang="de-DE" sz="2000" dirty="0" smtClean="0"/>
              <a:t>/</a:t>
            </a:r>
            <a:r>
              <a:rPr lang="de-DE" sz="2000" dirty="0" err="1" smtClean="0"/>
              <a:t>subroutines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852 RMF + ARF </a:t>
            </a:r>
            <a:r>
              <a:rPr lang="de-DE" sz="2000" dirty="0" err="1" smtClean="0"/>
              <a:t>shaping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647297" y="5377440"/>
            <a:ext cx="5896115" cy="707886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also: </a:t>
            </a:r>
            <a:r>
              <a:rPr lang="de-DE" sz="2000" dirty="0" err="1" smtClean="0"/>
              <a:t>various</a:t>
            </a:r>
            <a:r>
              <a:rPr lang="de-DE" sz="2000" dirty="0" smtClean="0"/>
              <a:t> </a:t>
            </a:r>
            <a:r>
              <a:rPr lang="de-DE" sz="2000" dirty="0" err="1" smtClean="0"/>
              <a:t>possibilities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monitoring</a:t>
            </a:r>
            <a:r>
              <a:rPr lang="de-DE" sz="2000" dirty="0" smtClean="0"/>
              <a:t>, </a:t>
            </a:r>
            <a:r>
              <a:rPr lang="de-DE" sz="2000" dirty="0" err="1" smtClean="0"/>
              <a:t>checks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documentation</a:t>
            </a:r>
            <a:r>
              <a:rPr lang="de-DE" sz="2000" dirty="0" smtClean="0"/>
              <a:t>, e.g. </a:t>
            </a:r>
            <a:r>
              <a:rPr lang="de-DE" sz="2000" dirty="0" err="1" smtClean="0"/>
              <a:t>highly</a:t>
            </a:r>
            <a:r>
              <a:rPr lang="de-DE" sz="2000" dirty="0" smtClean="0"/>
              <a:t> </a:t>
            </a:r>
            <a:r>
              <a:rPr lang="de-DE" sz="2000" dirty="0" err="1" smtClean="0"/>
              <a:t>compressed</a:t>
            </a:r>
            <a:r>
              <a:rPr lang="de-DE" sz="2000" dirty="0" smtClean="0"/>
              <a:t> </a:t>
            </a:r>
            <a:r>
              <a:rPr lang="de-DE" sz="2000" dirty="0" err="1" smtClean="0"/>
              <a:t>summary</a:t>
            </a:r>
            <a:r>
              <a:rPr lang="de-DE" sz="2000" dirty="0" smtClean="0"/>
              <a:t> </a:t>
            </a:r>
            <a:r>
              <a:rPr lang="de-DE" sz="2000" dirty="0" err="1" smtClean="0"/>
              <a:t>plots</a:t>
            </a:r>
            <a:endParaRPr lang="de-DE" sz="20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058829" y="206612"/>
            <a:ext cx="5045773" cy="58477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</a:t>
            </a:r>
            <a:r>
              <a:rPr lang="de-DE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endParaRPr lang="de-DE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35290" y="3088762"/>
            <a:ext cx="4209706" cy="76431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0"/>
              <a:buChar char="à"/>
            </a:pPr>
            <a:r>
              <a:rPr lang="de-DE" sz="2000" b="1" dirty="0" err="1" smtClean="0">
                <a:sym typeface="Wingdings"/>
              </a:rPr>
              <a:t>major</a:t>
            </a:r>
            <a:r>
              <a:rPr lang="de-DE" sz="2000" b="1" dirty="0" smtClean="0">
                <a:sym typeface="Wingdings"/>
              </a:rPr>
              <a:t> </a:t>
            </a:r>
            <a:r>
              <a:rPr lang="de-DE" sz="2000" b="1" dirty="0" err="1" smtClean="0">
                <a:sym typeface="Wingdings"/>
              </a:rPr>
              <a:t>restructuring</a:t>
            </a:r>
            <a:r>
              <a:rPr lang="de-DE" sz="2000" b="1" dirty="0" smtClean="0">
                <a:sym typeface="Wingdings"/>
              </a:rPr>
              <a:t> </a:t>
            </a:r>
            <a:r>
              <a:rPr lang="de-DE" sz="2000" b="1" dirty="0" err="1" smtClean="0">
                <a:sym typeface="Wingdings"/>
              </a:rPr>
              <a:t>of</a:t>
            </a:r>
            <a:r>
              <a:rPr lang="de-DE" sz="2000" b="1" dirty="0" smtClean="0">
                <a:sym typeface="Wingdings"/>
              </a:rPr>
              <a:t> </a:t>
            </a:r>
            <a:r>
              <a:rPr lang="de-DE" sz="2000" b="1" dirty="0" err="1" smtClean="0">
                <a:sym typeface="Wingdings"/>
              </a:rPr>
              <a:t>the</a:t>
            </a:r>
            <a:r>
              <a:rPr lang="de-DE" sz="2000" b="1" dirty="0" smtClean="0">
                <a:sym typeface="Wingdings"/>
              </a:rPr>
              <a:t> </a:t>
            </a:r>
            <a:r>
              <a:rPr lang="de-DE" sz="2000" b="1" dirty="0" err="1" smtClean="0">
                <a:sym typeface="Wingdings"/>
              </a:rPr>
              <a:t>program</a:t>
            </a:r>
            <a:r>
              <a:rPr lang="de-DE" sz="2000" b="1" dirty="0">
                <a:sym typeface="Wingdings"/>
              </a:rPr>
              <a:t/>
            </a:r>
            <a:br>
              <a:rPr lang="de-DE" sz="2000" b="1" dirty="0">
                <a:sym typeface="Wingdings"/>
              </a:rPr>
            </a:br>
            <a:r>
              <a:rPr lang="de-DE" sz="2000" dirty="0" smtClean="0">
                <a:sym typeface="Wingdings"/>
              </a:rPr>
              <a:t>(also </a:t>
            </a:r>
            <a:r>
              <a:rPr lang="de-DE" sz="2000" dirty="0" err="1" smtClean="0">
                <a:sym typeface="Wingdings"/>
              </a:rPr>
              <a:t>opportunity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to</a:t>
            </a:r>
            <a:r>
              <a:rPr lang="de-DE" sz="2000" dirty="0" smtClean="0">
                <a:sym typeface="Wingdings"/>
              </a:rPr>
              <a:t> clean </a:t>
            </a:r>
            <a:r>
              <a:rPr lang="de-DE" sz="2000" dirty="0" err="1" smtClean="0">
                <a:sym typeface="Wingdings"/>
              </a:rPr>
              <a:t>the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code</a:t>
            </a:r>
            <a:r>
              <a:rPr lang="de-DE" sz="2000" dirty="0" smtClean="0">
                <a:sym typeface="Wingdings"/>
              </a:rPr>
              <a:t>) 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2523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8865" r="4566" b="3337"/>
          <a:stretch/>
        </p:blipFill>
        <p:spPr>
          <a:xfrm rot="16200000">
            <a:off x="3595373" y="1420075"/>
            <a:ext cx="6311163" cy="4470607"/>
          </a:xfrm>
          <a:prstGeom prst="rect">
            <a:avLst/>
          </a:prstGeom>
          <a:ln>
            <a:noFill/>
          </a:ln>
        </p:spPr>
      </p:pic>
      <p:pic>
        <p:nvPicPr>
          <p:cNvPr id="8" name="Bild 7" descr="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8865" r="4566" b="3337"/>
          <a:stretch/>
        </p:blipFill>
        <p:spPr>
          <a:xfrm rot="16200000">
            <a:off x="-809586" y="1420074"/>
            <a:ext cx="6311158" cy="4470605"/>
          </a:xfrm>
          <a:prstGeom prst="rect">
            <a:avLst/>
          </a:prstGeom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" y="47040"/>
            <a:ext cx="914399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RMF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r>
              <a:rPr lang="de-DE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sample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output</a:t>
            </a:r>
            <a:endParaRPr lang="de-DE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0690" y="499357"/>
            <a:ext cx="4470606" cy="4092546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10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trmf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10744" r="4565" b="4592"/>
          <a:stretch/>
        </p:blipFill>
        <p:spPr>
          <a:xfrm rot="16200000">
            <a:off x="226565" y="100569"/>
            <a:ext cx="6392425" cy="666298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78073" y="264713"/>
            <a:ext cx="2365927" cy="4678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19 RMF </a:t>
            </a:r>
            <a:r>
              <a:rPr lang="de-DE" sz="1400" dirty="0" err="1" smtClean="0"/>
              <a:t>shaping</a:t>
            </a:r>
            <a:r>
              <a:rPr lang="de-DE" sz="1400" dirty="0" smtClean="0"/>
              <a:t> </a:t>
            </a:r>
            <a:r>
              <a:rPr lang="de-DE" sz="1400" dirty="0" err="1" smtClean="0"/>
              <a:t>functions</a:t>
            </a:r>
            <a:endParaRPr lang="de-DE" sz="1400" dirty="0" smtClean="0"/>
          </a:p>
          <a:p>
            <a:r>
              <a:rPr lang="de-DE" sz="1400" dirty="0" err="1" smtClean="0"/>
              <a:t>with</a:t>
            </a:r>
            <a:r>
              <a:rPr lang="de-DE" sz="1400" dirty="0" smtClean="0"/>
              <a:t> 21 </a:t>
            </a:r>
            <a:r>
              <a:rPr lang="de-DE" sz="1400" dirty="0" err="1" smtClean="0"/>
              <a:t>parameters</a:t>
            </a:r>
            <a:r>
              <a:rPr lang="de-DE" sz="1400" dirty="0" smtClean="0"/>
              <a:t> </a:t>
            </a:r>
            <a:r>
              <a:rPr lang="de-DE" sz="1400" dirty="0" err="1" smtClean="0"/>
              <a:t>each</a:t>
            </a:r>
            <a:endParaRPr lang="de-DE" sz="1400" dirty="0" smtClean="0"/>
          </a:p>
          <a:p>
            <a:r>
              <a:rPr lang="de-DE" sz="1400" dirty="0" smtClean="0">
                <a:sym typeface="Wingdings"/>
              </a:rPr>
              <a:t> 399 RMF </a:t>
            </a:r>
            <a:r>
              <a:rPr lang="de-DE" sz="1400" dirty="0" err="1" smtClean="0">
                <a:sym typeface="Wingdings"/>
              </a:rPr>
              <a:t>parameters</a:t>
            </a:r>
            <a:endParaRPr lang="de-DE" sz="1400" dirty="0" smtClean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r>
              <a:rPr lang="de-DE" sz="1400" dirty="0" smtClean="0">
                <a:sym typeface="Wingdings"/>
              </a:rPr>
              <a:t>21 </a:t>
            </a:r>
            <a:r>
              <a:rPr lang="de-DE" sz="1400" dirty="0" err="1" smtClean="0">
                <a:sym typeface="Wingdings"/>
              </a:rPr>
              <a:t>parameters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for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correcting</a:t>
            </a:r>
            <a:r>
              <a:rPr lang="de-DE" sz="1400" dirty="0" smtClean="0">
                <a:sym typeface="Wingdings"/>
              </a:rPr>
              <a:t/>
            </a:r>
            <a:br>
              <a:rPr lang="de-DE" sz="1400" dirty="0" smtClean="0">
                <a:sym typeface="Wingdings"/>
              </a:rPr>
            </a:br>
            <a:r>
              <a:rPr lang="de-DE" sz="1400" dirty="0" err="1" smtClean="0">
                <a:sym typeface="Wingdings"/>
              </a:rPr>
              <a:t>the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energy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dependence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of</a:t>
            </a:r>
            <a:endParaRPr lang="de-DE" sz="1400" dirty="0">
              <a:sym typeface="Wingdings"/>
            </a:endParaRPr>
          </a:p>
          <a:p>
            <a:r>
              <a:rPr lang="de-DE" sz="1400" dirty="0" err="1" smtClean="0">
                <a:sym typeface="Wingdings"/>
              </a:rPr>
              <a:t>the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fraction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of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singles</a:t>
            </a:r>
            <a:endParaRPr lang="de-DE" sz="1400" dirty="0" smtClean="0">
              <a:sym typeface="Wingdings"/>
            </a:endParaRPr>
          </a:p>
          <a:p>
            <a:endParaRPr lang="de-DE" sz="1400" dirty="0">
              <a:sym typeface="Wingdings"/>
            </a:endParaRPr>
          </a:p>
          <a:p>
            <a:r>
              <a:rPr lang="de-DE" sz="1400" dirty="0" smtClean="0">
                <a:sym typeface="Wingdings"/>
              </a:rPr>
              <a:t>2 </a:t>
            </a:r>
            <a:r>
              <a:rPr lang="de-DE" sz="1400" dirty="0" err="1" smtClean="0">
                <a:sym typeface="Wingdings"/>
              </a:rPr>
              <a:t>correction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functions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for</a:t>
            </a:r>
            <a:r>
              <a:rPr lang="de-DE" sz="1400" dirty="0" smtClean="0">
                <a:sym typeface="Wingdings"/>
              </a:rPr>
              <a:t/>
            </a:r>
            <a:br>
              <a:rPr lang="de-DE" sz="1400" dirty="0" smtClean="0">
                <a:sym typeface="Wingdings"/>
              </a:rPr>
            </a:br>
            <a:r>
              <a:rPr lang="de-DE" sz="1400" dirty="0" err="1" smtClean="0">
                <a:sym typeface="Wingdings"/>
              </a:rPr>
              <a:t>the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filter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transmission</a:t>
            </a:r>
            <a:r>
              <a:rPr lang="de-DE" sz="1400" dirty="0" smtClean="0">
                <a:sym typeface="Wingdings"/>
              </a:rPr>
              <a:t/>
            </a:r>
            <a:br>
              <a:rPr lang="de-DE" sz="1400" dirty="0" smtClean="0">
                <a:sym typeface="Wingdings"/>
              </a:rPr>
            </a:br>
            <a:r>
              <a:rPr lang="de-DE" sz="1400" dirty="0" smtClean="0">
                <a:sym typeface="Wingdings"/>
              </a:rPr>
              <a:t>(O </a:t>
            </a:r>
            <a:r>
              <a:rPr lang="de-DE" sz="1400" dirty="0" err="1" smtClean="0">
                <a:sym typeface="Wingdings"/>
              </a:rPr>
              <a:t>and</a:t>
            </a:r>
            <a:r>
              <a:rPr lang="de-DE" sz="1400" dirty="0" smtClean="0">
                <a:sym typeface="Wingdings"/>
              </a:rPr>
              <a:t> C </a:t>
            </a:r>
            <a:r>
              <a:rPr lang="de-DE" sz="1400" dirty="0" err="1" smtClean="0">
                <a:sym typeface="Wingdings"/>
              </a:rPr>
              <a:t>thickness</a:t>
            </a:r>
            <a:r>
              <a:rPr lang="de-DE" sz="1400" dirty="0" smtClean="0">
                <a:sym typeface="Wingdings"/>
              </a:rPr>
              <a:t>) </a:t>
            </a:r>
            <a:r>
              <a:rPr lang="de-DE" sz="1400" dirty="0" err="1" smtClean="0">
                <a:sym typeface="Wingdings"/>
              </a:rPr>
              <a:t>for</a:t>
            </a:r>
            <a:endParaRPr lang="de-DE" sz="1400" dirty="0" smtClean="0">
              <a:sym typeface="Wingdings"/>
            </a:endParaRPr>
          </a:p>
          <a:p>
            <a:r>
              <a:rPr lang="de-DE" sz="1400" dirty="0" err="1" smtClean="0">
                <a:sym typeface="Wingdings"/>
              </a:rPr>
              <a:t>each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filter</a:t>
            </a:r>
            <a:r>
              <a:rPr lang="de-DE" sz="1400" dirty="0" smtClean="0">
                <a:sym typeface="Wingdings"/>
              </a:rPr>
              <a:t>  6 </a:t>
            </a:r>
            <a:r>
              <a:rPr lang="de-DE" sz="1400" dirty="0" err="1" smtClean="0">
                <a:sym typeface="Wingdings"/>
              </a:rPr>
              <a:t>parameters</a:t>
            </a:r>
            <a:endParaRPr lang="de-DE" sz="1400" dirty="0" smtClean="0">
              <a:sym typeface="Wingdings"/>
            </a:endParaRPr>
          </a:p>
          <a:p>
            <a:endParaRPr lang="de-DE" sz="1400" dirty="0">
              <a:sym typeface="Wingdings"/>
            </a:endParaRPr>
          </a:p>
          <a:p>
            <a:r>
              <a:rPr lang="de-DE" sz="1400" dirty="0" smtClean="0">
                <a:sym typeface="Wingdings"/>
              </a:rPr>
              <a:t> 27 ARF </a:t>
            </a:r>
            <a:r>
              <a:rPr lang="de-DE" sz="1400" dirty="0" err="1" smtClean="0">
                <a:sym typeface="Wingdings"/>
              </a:rPr>
              <a:t>parameters</a:t>
            </a:r>
            <a:endParaRPr lang="de-DE" sz="1400" dirty="0" smtClean="0">
              <a:sym typeface="Wingdings"/>
            </a:endParaRPr>
          </a:p>
          <a:p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sz="1400" dirty="0" smtClean="0">
                <a:sym typeface="Wingdings"/>
              </a:rPr>
              <a:t>426 </a:t>
            </a:r>
            <a:r>
              <a:rPr lang="de-DE" sz="1400" dirty="0" err="1" smtClean="0">
                <a:sym typeface="Wingdings"/>
              </a:rPr>
              <a:t>parameters</a:t>
            </a:r>
            <a:endParaRPr lang="de-DE" sz="1400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endParaRPr lang="de-DE" sz="1400" dirty="0">
              <a:sym typeface="Wingdings"/>
            </a:endParaRPr>
          </a:p>
          <a:p>
            <a:r>
              <a:rPr lang="de-DE" sz="1400" dirty="0" smtClean="0">
                <a:sym typeface="Wingdings"/>
              </a:rPr>
              <a:t>(linear) temporal </a:t>
            </a:r>
            <a:r>
              <a:rPr lang="de-DE" sz="1400" dirty="0" err="1" smtClean="0">
                <a:sym typeface="Wingdings"/>
              </a:rPr>
              <a:t>dependence</a:t>
            </a:r>
            <a:r>
              <a:rPr lang="de-DE" sz="1400" dirty="0" smtClean="0">
                <a:sym typeface="Wingdings"/>
              </a:rPr>
              <a:t/>
            </a:r>
            <a:br>
              <a:rPr lang="de-DE" sz="1400" dirty="0" smtClean="0">
                <a:sym typeface="Wingdings"/>
              </a:rPr>
            </a:br>
            <a:r>
              <a:rPr lang="de-DE" sz="1400" dirty="0" err="1" smtClean="0">
                <a:sym typeface="Wingdings"/>
              </a:rPr>
              <a:t>of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each</a:t>
            </a:r>
            <a:r>
              <a:rPr lang="de-DE" sz="1400" dirty="0" smtClean="0">
                <a:sym typeface="Wingdings"/>
              </a:rPr>
              <a:t> </a:t>
            </a:r>
            <a:r>
              <a:rPr lang="de-DE" sz="1400" dirty="0" err="1" smtClean="0">
                <a:sym typeface="Wingdings"/>
              </a:rPr>
              <a:t>parameter</a:t>
            </a:r>
            <a:endParaRPr lang="de-DE" sz="1400" dirty="0" smtClean="0">
              <a:sym typeface="Wingdings"/>
            </a:endParaRPr>
          </a:p>
          <a:p>
            <a:endParaRPr lang="de-DE" sz="1400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 852 </a:t>
            </a:r>
            <a:r>
              <a:rPr lang="de-DE" dirty="0" err="1" smtClean="0">
                <a:sym typeface="Wingdings"/>
              </a:rPr>
              <a:t>parameters</a:t>
            </a:r>
            <a:endParaRPr lang="de-DE" dirty="0">
              <a:sym typeface="Wingding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965941" y="5340147"/>
            <a:ext cx="21323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parameters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fixed</a:t>
            </a:r>
            <a:r>
              <a:rPr lang="de-DE" sz="1400" dirty="0" smtClean="0"/>
              <a:t>,</a:t>
            </a:r>
            <a:br>
              <a:rPr lang="de-DE" sz="1400" dirty="0" smtClean="0"/>
            </a:br>
            <a:r>
              <a:rPr lang="de-DE" sz="1400" dirty="0" err="1" smtClean="0"/>
              <a:t>coupled</a:t>
            </a:r>
            <a:r>
              <a:rPr lang="de-DE" sz="1400" dirty="0" smtClean="0"/>
              <a:t>, </a:t>
            </a:r>
            <a:r>
              <a:rPr lang="de-DE" sz="1400" dirty="0" err="1" smtClean="0"/>
              <a:t>tied</a:t>
            </a:r>
            <a:r>
              <a:rPr lang="de-DE" sz="1400" dirty="0" smtClean="0"/>
              <a:t>, </a:t>
            </a:r>
            <a:r>
              <a:rPr lang="de-DE" sz="1400" dirty="0" err="1" smtClean="0"/>
              <a:t>constrained</a:t>
            </a:r>
            <a:r>
              <a:rPr lang="de-DE" sz="1400" dirty="0" smtClean="0"/>
              <a:t>,</a:t>
            </a:r>
          </a:p>
          <a:p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determined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a</a:t>
            </a:r>
          </a:p>
          <a:p>
            <a:r>
              <a:rPr lang="de-DE" sz="1400" dirty="0" err="1" smtClean="0"/>
              <a:t>given</a:t>
            </a:r>
            <a:r>
              <a:rPr lang="de-DE" sz="1400" dirty="0" smtClean="0"/>
              <a:t> </a:t>
            </a:r>
            <a:r>
              <a:rPr lang="de-DE" sz="1400" dirty="0" err="1" smtClean="0"/>
              <a:t>smoothness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err="1" smtClean="0"/>
              <a:t>shaping</a:t>
            </a:r>
            <a:r>
              <a:rPr lang="de-DE" sz="1400" dirty="0" smtClean="0"/>
              <a:t> </a:t>
            </a:r>
            <a:r>
              <a:rPr lang="de-DE" sz="1400" dirty="0" err="1" smtClean="0"/>
              <a:t>function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585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8865" r="4566" b="3337"/>
          <a:stretch/>
        </p:blipFill>
        <p:spPr>
          <a:xfrm rot="16200000">
            <a:off x="3595373" y="1420075"/>
            <a:ext cx="6311163" cy="4470607"/>
          </a:xfrm>
          <a:prstGeom prst="rect">
            <a:avLst/>
          </a:prstGeom>
          <a:ln>
            <a:noFill/>
          </a:ln>
        </p:spPr>
      </p:pic>
      <p:pic>
        <p:nvPicPr>
          <p:cNvPr id="8" name="Bild 7" descr="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8865" r="4566" b="3337"/>
          <a:stretch/>
        </p:blipFill>
        <p:spPr>
          <a:xfrm rot="16200000">
            <a:off x="-809586" y="1420074"/>
            <a:ext cx="6311158" cy="4470605"/>
          </a:xfrm>
          <a:prstGeom prst="rect">
            <a:avLst/>
          </a:prstGeom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" y="47040"/>
            <a:ext cx="914399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RMF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r>
              <a:rPr lang="de-DE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sample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output</a:t>
            </a:r>
            <a:endParaRPr lang="de-DE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581296" y="870235"/>
            <a:ext cx="4404962" cy="2210867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4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00" y="4499216"/>
            <a:ext cx="2806529" cy="205673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04" y="2435125"/>
            <a:ext cx="2795867" cy="204197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938" y="341086"/>
            <a:ext cx="2802999" cy="203286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782" y="4455886"/>
            <a:ext cx="2920162" cy="208834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360" y="2411134"/>
            <a:ext cx="2821026" cy="206596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261" y="1345645"/>
            <a:ext cx="2058556" cy="2045131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46" t="-1" r="3155" b="-954"/>
          <a:stretch/>
        </p:blipFill>
        <p:spPr>
          <a:xfrm>
            <a:off x="3330667" y="191169"/>
            <a:ext cx="2682680" cy="220593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551051" y="2040172"/>
            <a:ext cx="2408400" cy="45719"/>
          </a:xfrm>
          <a:prstGeom prst="rect">
            <a:avLst/>
          </a:prstGeom>
          <a:solidFill>
            <a:srgbClr val="FFFF00"/>
          </a:solidFill>
          <a:ln>
            <a:solidFill>
              <a:srgbClr val="CCCCCC"/>
            </a:solidFill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smtClean="0">
              <a:solidFill>
                <a:srgbClr val="EEECE1"/>
              </a:solidFill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34114" y="474452"/>
            <a:ext cx="6535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Chandra</a:t>
            </a:r>
            <a:br>
              <a:rPr lang="de-DE" sz="105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</a:br>
            <a:r>
              <a:rPr lang="de-DE" sz="105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ACIS-S3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157922" y="4670232"/>
            <a:ext cx="714399" cy="22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Swift XRT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59309" y="492884"/>
            <a:ext cx="762727" cy="22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XMM RGS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05751" y="2589209"/>
            <a:ext cx="878115" cy="22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XMM MOS1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143468" y="4670231"/>
            <a:ext cx="697833" cy="22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XMM PN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893871" y="34453"/>
            <a:ext cx="687909" cy="29751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± 20%</a:t>
            </a: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707" y="489500"/>
            <a:ext cx="3206631" cy="684774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180334" y="163268"/>
            <a:ext cx="2042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100" b="1" i="1" dirty="0" err="1" smtClean="0">
                <a:solidFill>
                  <a:srgbClr val="008000"/>
                </a:solidFill>
              </a:rPr>
              <a:t>Plucinsky</a:t>
            </a:r>
            <a:r>
              <a:rPr lang="de-DE" sz="1100" b="1" i="1" dirty="0" smtClean="0">
                <a:solidFill>
                  <a:srgbClr val="008000"/>
                </a:solidFill>
              </a:rPr>
              <a:t> et al. 2017 (A</a:t>
            </a:r>
            <a:r>
              <a:rPr lang="de-DE" sz="1100" b="1" i="1" dirty="0">
                <a:solidFill>
                  <a:srgbClr val="008000"/>
                </a:solidFill>
              </a:rPr>
              <a:t>&amp;A </a:t>
            </a:r>
            <a:r>
              <a:rPr lang="de-DE" sz="1100" b="1" i="1" dirty="0" smtClean="0">
                <a:solidFill>
                  <a:srgbClr val="008000"/>
                </a:solidFill>
              </a:rPr>
              <a:t>597)</a:t>
            </a:r>
            <a:endParaRPr lang="de-DE" sz="1100" b="1" i="1" dirty="0">
              <a:solidFill>
                <a:srgbClr val="008000"/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592" y="3643467"/>
            <a:ext cx="2494402" cy="2767326"/>
          </a:xfrm>
          <a:prstGeom prst="rect">
            <a:avLst/>
          </a:prstGeom>
          <a:ln>
            <a:noFill/>
          </a:ln>
          <a:effectLst>
            <a:outerShdw blurRad="292100" dist="254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hteck 18"/>
          <p:cNvSpPr/>
          <p:nvPr/>
        </p:nvSpPr>
        <p:spPr>
          <a:xfrm>
            <a:off x="6550024" y="1882775"/>
            <a:ext cx="2327275" cy="1397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166100" y="2527300"/>
            <a:ext cx="60007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8035509" y="2573908"/>
            <a:ext cx="787395" cy="22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Suzaku XIS</a:t>
            </a:r>
          </a:p>
        </p:txBody>
      </p:sp>
      <p:sp>
        <p:nvSpPr>
          <p:cNvPr id="22" name="Rechteck 21"/>
          <p:cNvSpPr/>
          <p:nvPr/>
        </p:nvSpPr>
        <p:spPr>
          <a:xfrm>
            <a:off x="6543674" y="3984625"/>
            <a:ext cx="2352676" cy="1397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6543676" y="6064250"/>
            <a:ext cx="2339974" cy="1397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546475" y="5956299"/>
            <a:ext cx="2432049" cy="276225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552826" y="3841749"/>
            <a:ext cx="2406650" cy="219076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42342" y="4477656"/>
            <a:ext cx="2960915" cy="2082801"/>
          </a:xfrm>
          <a:prstGeom prst="rect">
            <a:avLst/>
          </a:prstGeom>
          <a:ln w="38100" cmpd="sng">
            <a:solidFill>
              <a:srgbClr val="FF8000"/>
            </a:solidFill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RMF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shaping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functions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Bild 3" descr="Unbenan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2" y="1202320"/>
            <a:ext cx="4211113" cy="2970761"/>
          </a:xfrm>
          <a:prstGeom prst="rect">
            <a:avLst/>
          </a:prstGeom>
        </p:spPr>
      </p:pic>
      <p:pic>
        <p:nvPicPr>
          <p:cNvPr id="5" name="Bild 4" descr="fitrmf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2" t="62646" r="-83"/>
          <a:stretch/>
        </p:blipFill>
        <p:spPr>
          <a:xfrm>
            <a:off x="2347537" y="4632052"/>
            <a:ext cx="2207696" cy="1919472"/>
          </a:xfrm>
          <a:prstGeom prst="rect">
            <a:avLst/>
          </a:prstGeom>
        </p:spPr>
      </p:pic>
      <p:grpSp>
        <p:nvGrpSpPr>
          <p:cNvPr id="9" name="Gruppierung 8"/>
          <p:cNvGrpSpPr/>
          <p:nvPr/>
        </p:nvGrpSpPr>
        <p:grpSpPr>
          <a:xfrm>
            <a:off x="4491572" y="1006946"/>
            <a:ext cx="4652427" cy="4446072"/>
            <a:chOff x="4491572" y="1014470"/>
            <a:chExt cx="4652427" cy="4446072"/>
          </a:xfrm>
        </p:grpSpPr>
        <p:pic>
          <p:nvPicPr>
            <p:cNvPr id="16" name="Bild 15" descr="fitrmf20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77" r="49917"/>
            <a:stretch/>
          </p:blipFill>
          <p:spPr>
            <a:xfrm>
              <a:off x="4491572" y="1014470"/>
              <a:ext cx="4401462" cy="4446072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6988948" y="4388207"/>
              <a:ext cx="2155051" cy="73770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521813" y="5256810"/>
            <a:ext cx="168688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ARF </a:t>
            </a:r>
            <a:r>
              <a:rPr lang="de-DE" dirty="0" err="1" smtClean="0"/>
              <a:t>parameters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004438" y="5737735"/>
            <a:ext cx="1750675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dirty="0" smtClean="0"/>
              <a:t>RMF </a:t>
            </a:r>
            <a:r>
              <a:rPr lang="de-DE" dirty="0" err="1" smtClean="0"/>
              <a:t>parameters</a:t>
            </a:r>
            <a:endParaRPr lang="de-DE" dirty="0" smtClean="0"/>
          </a:p>
        </p:txBody>
      </p:sp>
      <p:sp>
        <p:nvSpPr>
          <p:cNvPr id="7" name="Eckige Klammer links 6"/>
          <p:cNvSpPr/>
          <p:nvPr/>
        </p:nvSpPr>
        <p:spPr>
          <a:xfrm rot="16200000">
            <a:off x="6770169" y="3411471"/>
            <a:ext cx="211520" cy="4149113"/>
          </a:xfrm>
          <a:prstGeom prst="lef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ckige Klammer links 10"/>
          <p:cNvSpPr/>
          <p:nvPr/>
        </p:nvSpPr>
        <p:spPr>
          <a:xfrm>
            <a:off x="2284592" y="4576369"/>
            <a:ext cx="165332" cy="1771460"/>
          </a:xfrm>
          <a:prstGeom prst="lef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3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fitrmf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" y="942938"/>
            <a:ext cx="8823177" cy="515890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RMF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shaping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functions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8865" r="4566" b="3337"/>
          <a:stretch/>
        </p:blipFill>
        <p:spPr>
          <a:xfrm rot="16200000">
            <a:off x="3595373" y="1420075"/>
            <a:ext cx="6311163" cy="4470607"/>
          </a:xfrm>
          <a:prstGeom prst="rect">
            <a:avLst/>
          </a:prstGeom>
          <a:ln>
            <a:noFill/>
          </a:ln>
        </p:spPr>
      </p:pic>
      <p:pic>
        <p:nvPicPr>
          <p:cNvPr id="8" name="Bild 7" descr="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8865" r="4566" b="3337"/>
          <a:stretch/>
        </p:blipFill>
        <p:spPr>
          <a:xfrm rot="16200000">
            <a:off x="-809586" y="1420074"/>
            <a:ext cx="6311158" cy="4470605"/>
          </a:xfrm>
          <a:prstGeom prst="rect">
            <a:avLst/>
          </a:prstGeom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" y="47040"/>
            <a:ext cx="914399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RMF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r>
              <a:rPr lang="de-DE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sample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output</a:t>
            </a:r>
            <a:endParaRPr lang="de-DE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3395" y="3065423"/>
            <a:ext cx="4312863" cy="3676802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3"/>
          <p:cNvGrpSpPr/>
          <p:nvPr/>
        </p:nvGrpSpPr>
        <p:grpSpPr>
          <a:xfrm>
            <a:off x="1285158" y="1085216"/>
            <a:ext cx="2763936" cy="5335069"/>
            <a:chOff x="837068" y="139952"/>
            <a:chExt cx="2379208" cy="6191250"/>
          </a:xfrm>
        </p:grpSpPr>
        <p:pic>
          <p:nvPicPr>
            <p:cNvPr id="2" name="Bild 1" descr="fitrmf0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5" t="16131" r="56315" b="38811"/>
            <a:stretch/>
          </p:blipFill>
          <p:spPr>
            <a:xfrm>
              <a:off x="837068" y="2200118"/>
              <a:ext cx="2379208" cy="4131084"/>
            </a:xfrm>
            <a:prstGeom prst="rect">
              <a:avLst/>
            </a:prstGeom>
          </p:spPr>
        </p:pic>
        <p:pic>
          <p:nvPicPr>
            <p:cNvPr id="3" name="Bild 2" descr="fitrmf0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5" t="61189" r="56315" b="16340"/>
            <a:stretch/>
          </p:blipFill>
          <p:spPr>
            <a:xfrm>
              <a:off x="837068" y="139952"/>
              <a:ext cx="2379208" cy="2060166"/>
            </a:xfrm>
            <a:prstGeom prst="rect">
              <a:avLst/>
            </a:prstGeom>
          </p:spPr>
        </p:pic>
      </p:grpSp>
      <p:sp>
        <p:nvSpPr>
          <p:cNvPr id="5" name="Textfeld 4"/>
          <p:cNvSpPr txBox="1"/>
          <p:nvPr/>
        </p:nvSpPr>
        <p:spPr>
          <a:xfrm>
            <a:off x="4469105" y="1783370"/>
            <a:ext cx="212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</a:t>
            </a:r>
            <a:r>
              <a:rPr lang="de-DE" dirty="0" smtClean="0"/>
              <a:t>: </a:t>
            </a:r>
            <a:r>
              <a:rPr lang="de-DE" dirty="0" err="1" smtClean="0"/>
              <a:t>reduced</a:t>
            </a:r>
            <a:r>
              <a:rPr lang="de-DE" dirty="0" smtClean="0"/>
              <a:t> χ</a:t>
            </a:r>
            <a:r>
              <a:rPr lang="de-DE" baseline="30000" dirty="0" smtClean="0"/>
              <a:t>2</a:t>
            </a:r>
            <a:r>
              <a:rPr lang="de-DE" dirty="0" smtClean="0"/>
              <a:t> &gt; 1.5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469105" y="5175026"/>
            <a:ext cx="235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green</a:t>
            </a:r>
            <a:r>
              <a:rPr lang="de-DE" dirty="0" smtClean="0"/>
              <a:t>: </a:t>
            </a:r>
            <a:r>
              <a:rPr lang="de-DE" dirty="0" err="1" smtClean="0"/>
              <a:t>reduced</a:t>
            </a:r>
            <a:r>
              <a:rPr lang="de-DE" dirty="0" smtClean="0"/>
              <a:t> χ</a:t>
            </a:r>
            <a:r>
              <a:rPr lang="de-DE" baseline="30000" dirty="0" smtClean="0"/>
              <a:t>2</a:t>
            </a:r>
            <a:r>
              <a:rPr lang="de-DE" dirty="0" smtClean="0"/>
              <a:t> &lt; 1.2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69105" y="3479198"/>
            <a:ext cx="293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yellow</a:t>
            </a:r>
            <a:r>
              <a:rPr lang="de-DE" dirty="0" smtClean="0"/>
              <a:t>: 1.2 ≤ </a:t>
            </a:r>
            <a:r>
              <a:rPr lang="de-DE" dirty="0" err="1" smtClean="0"/>
              <a:t>reduced</a:t>
            </a:r>
            <a:r>
              <a:rPr lang="de-DE" dirty="0" smtClean="0"/>
              <a:t> χ</a:t>
            </a:r>
            <a:r>
              <a:rPr lang="de-DE" baseline="30000" dirty="0" smtClean="0"/>
              <a:t>2</a:t>
            </a:r>
            <a:r>
              <a:rPr lang="de-DE" dirty="0" smtClean="0"/>
              <a:t> ≤ 1.5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RMF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residuals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8865" r="4566" b="3337"/>
          <a:stretch/>
        </p:blipFill>
        <p:spPr>
          <a:xfrm rot="16200000">
            <a:off x="3595373" y="1420075"/>
            <a:ext cx="6311163" cy="4470607"/>
          </a:xfrm>
          <a:prstGeom prst="rect">
            <a:avLst/>
          </a:prstGeom>
          <a:ln>
            <a:noFill/>
          </a:ln>
        </p:spPr>
      </p:pic>
      <p:pic>
        <p:nvPicPr>
          <p:cNvPr id="8" name="Bild 7" descr="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8865" r="4566" b="3337"/>
          <a:stretch/>
        </p:blipFill>
        <p:spPr>
          <a:xfrm rot="16200000">
            <a:off x="-809586" y="1420074"/>
            <a:ext cx="6311158" cy="4470605"/>
          </a:xfrm>
          <a:prstGeom prst="rect">
            <a:avLst/>
          </a:prstGeom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" y="47040"/>
            <a:ext cx="914399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RMF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r>
              <a:rPr lang="de-DE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de-D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sample </a:t>
            </a:r>
            <a:r>
              <a:rPr lang="de-DE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output</a:t>
            </a:r>
            <a:endParaRPr lang="de-DE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0690" y="4594213"/>
            <a:ext cx="4470606" cy="2077451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1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10807" r="51067" b="6354"/>
          <a:stretch/>
        </p:blipFill>
        <p:spPr>
          <a:xfrm rot="16200000">
            <a:off x="1561458" y="-1192980"/>
            <a:ext cx="6075965" cy="9089121"/>
          </a:xfrm>
          <a:prstGeom prst="rect">
            <a:avLst/>
          </a:prstGeom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110691" y="4993558"/>
            <a:ext cx="3178382" cy="1356945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899524" y="1965281"/>
            <a:ext cx="5077580" cy="4276668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0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99860" y="919009"/>
            <a:ext cx="3888265" cy="5570757"/>
          </a:xfrm>
          <a:prstGeom prst="rect">
            <a:avLst/>
          </a:prstGeom>
          <a:solidFill>
            <a:srgbClr val="FFFFCA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47650" dist="38100" dir="2700000" sx="102000" sy="102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000" i="1" u="sng" dirty="0"/>
              <a:t>D</a:t>
            </a:r>
            <a:r>
              <a:rPr lang="de-DE" sz="2000" i="1" u="sng" dirty="0" smtClean="0"/>
              <a:t>ata:</a:t>
            </a:r>
          </a:p>
          <a:p>
            <a:endParaRPr lang="de-DE" sz="1600" dirty="0"/>
          </a:p>
          <a:p>
            <a:r>
              <a:rPr lang="de-DE" sz="1600" b="1" dirty="0" smtClean="0"/>
              <a:t>1E 0102:</a:t>
            </a:r>
          </a:p>
          <a:p>
            <a:pPr>
              <a:lnSpc>
                <a:spcPct val="120000"/>
              </a:lnSpc>
            </a:pPr>
            <a:r>
              <a:rPr lang="de-DE" sz="1600" dirty="0" smtClean="0"/>
              <a:t>33 </a:t>
            </a:r>
            <a:r>
              <a:rPr lang="de-DE" sz="1600" dirty="0" err="1" smtClean="0"/>
              <a:t>observations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rev</a:t>
            </a:r>
            <a:r>
              <a:rPr lang="de-DE" sz="1600" dirty="0" smtClean="0"/>
              <a:t> 0375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rev</a:t>
            </a:r>
            <a:r>
              <a:rPr lang="de-DE" sz="1600" dirty="0" smtClean="0"/>
              <a:t> 3279</a:t>
            </a:r>
          </a:p>
          <a:p>
            <a:pPr lvl="1"/>
            <a:r>
              <a:rPr lang="de-DE" sz="1600" dirty="0" smtClean="0"/>
              <a:t>13 x </a:t>
            </a:r>
            <a:r>
              <a:rPr lang="de-DE" sz="1600" dirty="0" err="1" smtClean="0"/>
              <a:t>thin</a:t>
            </a:r>
            <a:r>
              <a:rPr lang="de-DE" sz="1600" dirty="0" smtClean="0"/>
              <a:t>, 16 x medium, 4 x </a:t>
            </a:r>
            <a:r>
              <a:rPr lang="de-DE" sz="1600" dirty="0" err="1" smtClean="0"/>
              <a:t>thick</a:t>
            </a:r>
            <a:r>
              <a:rPr lang="de-DE" sz="1600" dirty="0" smtClean="0"/>
              <a:t> </a:t>
            </a:r>
            <a:r>
              <a:rPr lang="de-DE" sz="1600" dirty="0" err="1" smtClean="0"/>
              <a:t>filter</a:t>
            </a:r>
            <a:endParaRPr lang="de-DE" sz="1600" dirty="0" smtClean="0"/>
          </a:p>
          <a:p>
            <a:pPr lvl="1"/>
            <a:r>
              <a:rPr lang="de-DE" sz="1600" dirty="0" smtClean="0"/>
              <a:t>SW </a:t>
            </a:r>
            <a:r>
              <a:rPr lang="de-DE" sz="1600" dirty="0" err="1" smtClean="0"/>
              <a:t>mode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singles</a:t>
            </a:r>
            <a:endParaRPr lang="de-DE" sz="1600" dirty="0" smtClean="0"/>
          </a:p>
          <a:p>
            <a:pPr lvl="1"/>
            <a:r>
              <a:rPr lang="de-DE" sz="1600" dirty="0" smtClean="0"/>
              <a:t>total </a:t>
            </a:r>
            <a:r>
              <a:rPr lang="de-DE" sz="1600" dirty="0" err="1" smtClean="0"/>
              <a:t>exposure</a:t>
            </a:r>
            <a:r>
              <a:rPr lang="de-DE" sz="1600" dirty="0" smtClean="0"/>
              <a:t>: 1.14 </a:t>
            </a:r>
            <a:r>
              <a:rPr lang="de-DE" sz="1600" dirty="0" err="1" smtClean="0"/>
              <a:t>Ms</a:t>
            </a:r>
            <a:endParaRPr lang="de-DE" sz="1600" dirty="0" smtClean="0"/>
          </a:p>
          <a:p>
            <a:pPr>
              <a:lnSpc>
                <a:spcPct val="130000"/>
              </a:lnSpc>
            </a:pPr>
            <a:r>
              <a:rPr lang="de-DE" sz="1600" dirty="0" err="1" smtClean="0"/>
              <a:t>processed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Frank Haberl</a:t>
            </a:r>
          </a:p>
          <a:p>
            <a:pPr lvl="1"/>
            <a:r>
              <a:rPr lang="de-DE" sz="1600" dirty="0" err="1" smtClean="0"/>
              <a:t>with</a:t>
            </a:r>
            <a:r>
              <a:rPr lang="de-DE" sz="1600" dirty="0" smtClean="0"/>
              <a:t> xmmsas_20170330_1731-17.0.0</a:t>
            </a:r>
          </a:p>
          <a:p>
            <a:pPr lvl="1"/>
            <a:r>
              <a:rPr lang="de-DE" sz="1600" dirty="0" err="1" smtClean="0"/>
              <a:t>using</a:t>
            </a:r>
            <a:r>
              <a:rPr lang="de-DE" sz="1600" dirty="0" smtClean="0"/>
              <a:t> rmfgen-2.5.1, arfgen-1.93.1</a:t>
            </a:r>
          </a:p>
          <a:p>
            <a:endParaRPr lang="de-DE" sz="1600" b="1" dirty="0"/>
          </a:p>
          <a:p>
            <a:r>
              <a:rPr lang="de-DE" sz="1600" b="1" dirty="0" smtClean="0"/>
              <a:t>RX J1856:</a:t>
            </a:r>
          </a:p>
          <a:p>
            <a:pPr>
              <a:lnSpc>
                <a:spcPct val="120000"/>
              </a:lnSpc>
            </a:pPr>
            <a:r>
              <a:rPr lang="de-DE" sz="1600" dirty="0" smtClean="0"/>
              <a:t>31 </a:t>
            </a:r>
            <a:r>
              <a:rPr lang="de-DE" sz="1600" dirty="0" err="1" smtClean="0"/>
              <a:t>observations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rev</a:t>
            </a:r>
            <a:r>
              <a:rPr lang="de-DE" sz="1600" dirty="0" smtClean="0"/>
              <a:t> 0427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rev</a:t>
            </a:r>
            <a:r>
              <a:rPr lang="de-DE" sz="1600" dirty="0" smtClean="0"/>
              <a:t> 3255</a:t>
            </a:r>
          </a:p>
          <a:p>
            <a:pPr lvl="1"/>
            <a:r>
              <a:rPr lang="de-DE" sz="1600" dirty="0" smtClean="0"/>
              <a:t>all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thin</a:t>
            </a:r>
            <a:r>
              <a:rPr lang="de-DE" sz="1600" dirty="0" smtClean="0"/>
              <a:t> </a:t>
            </a:r>
            <a:r>
              <a:rPr lang="de-DE" sz="1600" dirty="0" err="1" smtClean="0"/>
              <a:t>filter</a:t>
            </a:r>
            <a:endParaRPr lang="de-DE" sz="1600" dirty="0" smtClean="0"/>
          </a:p>
          <a:p>
            <a:pPr lvl="1"/>
            <a:r>
              <a:rPr lang="de-DE" sz="1600" dirty="0" smtClean="0"/>
              <a:t>SW </a:t>
            </a:r>
            <a:r>
              <a:rPr lang="de-DE" sz="1600" dirty="0" err="1" smtClean="0"/>
              <a:t>mode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singles</a:t>
            </a:r>
            <a:endParaRPr lang="de-DE" sz="1600" dirty="0" smtClean="0"/>
          </a:p>
          <a:p>
            <a:pPr lvl="1"/>
            <a:r>
              <a:rPr lang="de-DE" sz="1600" dirty="0" smtClean="0"/>
              <a:t>total </a:t>
            </a:r>
            <a:r>
              <a:rPr lang="de-DE" sz="1600" dirty="0" err="1" smtClean="0"/>
              <a:t>exposure</a:t>
            </a:r>
            <a:r>
              <a:rPr lang="de-DE" sz="1600" dirty="0" smtClean="0"/>
              <a:t>: 2.05 </a:t>
            </a:r>
            <a:r>
              <a:rPr lang="de-DE" sz="1600" dirty="0" err="1" smtClean="0"/>
              <a:t>Ms</a:t>
            </a:r>
            <a:endParaRPr lang="de-DE" sz="1600" dirty="0" smtClean="0"/>
          </a:p>
          <a:p>
            <a:pPr>
              <a:lnSpc>
                <a:spcPct val="130000"/>
              </a:lnSpc>
            </a:pPr>
            <a:r>
              <a:rPr lang="de-DE" sz="1600" dirty="0" err="1" smtClean="0"/>
              <a:t>processed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Frank Haberl</a:t>
            </a:r>
          </a:p>
          <a:p>
            <a:pPr lvl="1"/>
            <a:r>
              <a:rPr lang="de-DE" sz="1600" dirty="0" err="1" smtClean="0"/>
              <a:t>with</a:t>
            </a:r>
            <a:r>
              <a:rPr lang="de-DE" sz="1600" dirty="0" smtClean="0"/>
              <a:t> xmmsas_20160201_1833-15.0.0</a:t>
            </a:r>
          </a:p>
          <a:p>
            <a:pPr lvl="1"/>
            <a:r>
              <a:rPr lang="de-DE" sz="1600" dirty="0" err="1" smtClean="0"/>
              <a:t>using</a:t>
            </a:r>
            <a:r>
              <a:rPr lang="de-DE" sz="1600" dirty="0" smtClean="0"/>
              <a:t> rmfgen-2.2.1, arfgen-1.92</a:t>
            </a:r>
          </a:p>
          <a:p>
            <a:endParaRPr lang="de-DE" sz="1600" dirty="0"/>
          </a:p>
          <a:p>
            <a:r>
              <a:rPr lang="de-DE" sz="1600" b="1" dirty="0" smtClean="0">
                <a:solidFill>
                  <a:srgbClr val="660066"/>
                </a:solidFill>
              </a:rPr>
              <a:t>in total: 3.2 </a:t>
            </a:r>
            <a:r>
              <a:rPr lang="de-DE" sz="1600" b="1" dirty="0" err="1" smtClean="0">
                <a:solidFill>
                  <a:srgbClr val="660066"/>
                </a:solidFill>
              </a:rPr>
              <a:t>Ms</a:t>
            </a:r>
            <a:r>
              <a:rPr lang="de-DE" sz="1600" b="1" dirty="0" smtClean="0">
                <a:solidFill>
                  <a:srgbClr val="660066"/>
                </a:solidFill>
              </a:rPr>
              <a:t> (!), time span: 15.9 </a:t>
            </a:r>
            <a:r>
              <a:rPr lang="de-DE" sz="1600" b="1" dirty="0" err="1" smtClean="0">
                <a:solidFill>
                  <a:srgbClr val="660066"/>
                </a:solidFill>
              </a:rPr>
              <a:t>years</a:t>
            </a:r>
            <a:endParaRPr lang="de-DE" sz="1600" b="1" dirty="0">
              <a:solidFill>
                <a:srgbClr val="66006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31784" y="1203558"/>
            <a:ext cx="3017485" cy="5041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47650" dist="38100" dir="2700000" sx="102000" sy="102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000" i="1" u="sng" dirty="0"/>
              <a:t>M</a:t>
            </a:r>
            <a:r>
              <a:rPr lang="de-DE" sz="2000" i="1" u="sng" dirty="0" smtClean="0"/>
              <a:t>odels:</a:t>
            </a:r>
          </a:p>
          <a:p>
            <a:endParaRPr lang="de-DE" sz="1600" dirty="0"/>
          </a:p>
          <a:p>
            <a:r>
              <a:rPr lang="de-DE" sz="1600" b="1" dirty="0" smtClean="0"/>
              <a:t>1E 0102:</a:t>
            </a:r>
          </a:p>
          <a:p>
            <a:pPr>
              <a:lnSpc>
                <a:spcPct val="120000"/>
              </a:lnSpc>
            </a:pPr>
            <a:r>
              <a:rPr lang="de-DE" sz="1600" dirty="0" smtClean="0"/>
              <a:t>IACHEC </a:t>
            </a:r>
            <a:r>
              <a:rPr lang="de-DE" sz="1600" dirty="0" err="1" smtClean="0"/>
              <a:t>model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1 </a:t>
            </a:r>
            <a:r>
              <a:rPr lang="de-DE" sz="1600" dirty="0" err="1" smtClean="0"/>
              <a:t>free</a:t>
            </a:r>
            <a:r>
              <a:rPr lang="de-DE" sz="1600" dirty="0"/>
              <a:t> </a:t>
            </a:r>
            <a:r>
              <a:rPr lang="de-DE" sz="1600" dirty="0" err="1" smtClean="0"/>
              <a:t>parameter</a:t>
            </a:r>
            <a:r>
              <a:rPr lang="de-DE" sz="1600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de-DE" sz="1600" dirty="0" smtClean="0"/>
              <a:t>global </a:t>
            </a:r>
            <a:r>
              <a:rPr lang="de-DE" sz="1600" dirty="0" err="1" smtClean="0"/>
              <a:t>normalization</a:t>
            </a:r>
            <a:endParaRPr lang="de-DE" sz="1600" dirty="0" smtClean="0"/>
          </a:p>
          <a:p>
            <a:pPr>
              <a:lnSpc>
                <a:spcPct val="120000"/>
              </a:lnSpc>
            </a:pPr>
            <a:r>
              <a:rPr lang="de-DE" sz="1600" dirty="0" smtClean="0"/>
              <a:t>+ </a:t>
            </a:r>
            <a:r>
              <a:rPr lang="de-DE" sz="1600" dirty="0" err="1" smtClean="0"/>
              <a:t>gain</a:t>
            </a:r>
            <a:r>
              <a:rPr lang="de-DE" sz="1600" dirty="0" smtClean="0"/>
              <a:t> fit (</a:t>
            </a:r>
            <a:r>
              <a:rPr lang="de-DE" sz="1600" dirty="0" err="1" smtClean="0"/>
              <a:t>offset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sz="1600" b="1" dirty="0" smtClean="0"/>
              <a:t>RX J1856:</a:t>
            </a:r>
          </a:p>
          <a:p>
            <a:pPr>
              <a:lnSpc>
                <a:spcPct val="120000"/>
              </a:lnSpc>
            </a:pPr>
            <a:r>
              <a:rPr lang="de-DE" sz="1600" dirty="0" err="1" smtClean="0"/>
              <a:t>TBabs</a:t>
            </a:r>
            <a:r>
              <a:rPr lang="de-DE" sz="1600" dirty="0" smtClean="0"/>
              <a:t> * </a:t>
            </a:r>
            <a:r>
              <a:rPr lang="de-DE" sz="1600" dirty="0" err="1" smtClean="0"/>
              <a:t>bbodyrad</a:t>
            </a:r>
            <a:endParaRPr lang="de-DE" sz="1600" dirty="0" smtClean="0"/>
          </a:p>
          <a:p>
            <a:pPr>
              <a:lnSpc>
                <a:spcPct val="130000"/>
              </a:lnSpc>
            </a:pPr>
            <a:r>
              <a:rPr lang="de-DE" sz="1600" dirty="0" err="1" smtClean="0"/>
              <a:t>with</a:t>
            </a:r>
            <a:r>
              <a:rPr lang="de-DE" sz="1600" dirty="0" smtClean="0"/>
              <a:t> all </a:t>
            </a:r>
            <a:r>
              <a:rPr lang="de-DE" sz="1600" dirty="0" err="1" smtClean="0"/>
              <a:t>parameters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Chandra</a:t>
            </a:r>
          </a:p>
          <a:p>
            <a:r>
              <a:rPr lang="de-DE" sz="1600" dirty="0" smtClean="0"/>
              <a:t>(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free</a:t>
            </a:r>
            <a:r>
              <a:rPr lang="de-DE" sz="1600" dirty="0" smtClean="0"/>
              <a:t> </a:t>
            </a:r>
            <a:r>
              <a:rPr lang="de-DE" sz="1600" dirty="0" err="1" smtClean="0"/>
              <a:t>parameter</a:t>
            </a:r>
            <a:r>
              <a:rPr lang="de-DE" sz="1600" dirty="0" smtClean="0"/>
              <a:t>!)</a:t>
            </a:r>
          </a:p>
          <a:p>
            <a:pPr>
              <a:lnSpc>
                <a:spcPct val="130000"/>
              </a:lnSpc>
            </a:pPr>
            <a:r>
              <a:rPr lang="de-DE" sz="1600" dirty="0" err="1" smtClean="0"/>
              <a:t>nH</a:t>
            </a:r>
            <a:r>
              <a:rPr lang="de-DE" sz="1600" dirty="0" smtClean="0"/>
              <a:t> == 7.25 e-19 cm-2</a:t>
            </a:r>
          </a:p>
          <a:p>
            <a:r>
              <a:rPr lang="de-DE" sz="1600" dirty="0" err="1" smtClean="0"/>
              <a:t>kT</a:t>
            </a:r>
            <a:r>
              <a:rPr lang="de-DE" sz="1600" dirty="0" smtClean="0"/>
              <a:t> == 62.4 eV</a:t>
            </a:r>
          </a:p>
          <a:p>
            <a:r>
              <a:rPr lang="de-DE" sz="1600" dirty="0" smtClean="0"/>
              <a:t>norm == 1.58 e5</a:t>
            </a:r>
          </a:p>
          <a:p>
            <a:pPr>
              <a:lnSpc>
                <a:spcPct val="130000"/>
              </a:lnSpc>
            </a:pPr>
            <a:r>
              <a:rPr lang="de-DE" sz="1600" dirty="0" smtClean="0"/>
              <a:t>+ </a:t>
            </a:r>
            <a:r>
              <a:rPr lang="de-DE" sz="1600" dirty="0" err="1" smtClean="0"/>
              <a:t>gain</a:t>
            </a:r>
            <a:r>
              <a:rPr lang="de-DE" sz="1600" dirty="0" smtClean="0"/>
              <a:t> fit (</a:t>
            </a:r>
            <a:r>
              <a:rPr lang="de-DE" sz="1600" dirty="0" err="1" smtClean="0"/>
              <a:t>offset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Modelling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temporal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data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used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3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fitrmf0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1542" r="40196" b="4522"/>
          <a:stretch/>
        </p:blipFill>
        <p:spPr>
          <a:xfrm rot="16200000">
            <a:off x="711202" y="472888"/>
            <a:ext cx="5502089" cy="6394080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522941" y="971176"/>
            <a:ext cx="6021294" cy="2913530"/>
          </a:xfrm>
          <a:custGeom>
            <a:avLst/>
            <a:gdLst>
              <a:gd name="connsiteX0" fmla="*/ 14941 w 6021294"/>
              <a:gd name="connsiteY0" fmla="*/ 0 h 2913530"/>
              <a:gd name="connsiteX1" fmla="*/ 6021294 w 6021294"/>
              <a:gd name="connsiteY1" fmla="*/ 14942 h 2913530"/>
              <a:gd name="connsiteX2" fmla="*/ 6013824 w 6021294"/>
              <a:gd name="connsiteY2" fmla="*/ 2345765 h 2913530"/>
              <a:gd name="connsiteX3" fmla="*/ 769471 w 6021294"/>
              <a:gd name="connsiteY3" fmla="*/ 2345765 h 2913530"/>
              <a:gd name="connsiteX4" fmla="*/ 776941 w 6021294"/>
              <a:gd name="connsiteY4" fmla="*/ 2913530 h 2913530"/>
              <a:gd name="connsiteX5" fmla="*/ 0 w 6021294"/>
              <a:gd name="connsiteY5" fmla="*/ 2913530 h 2913530"/>
              <a:gd name="connsiteX6" fmla="*/ 14941 w 6021294"/>
              <a:gd name="connsiteY6" fmla="*/ 0 h 291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1294" h="2913530">
                <a:moveTo>
                  <a:pt x="14941" y="0"/>
                </a:moveTo>
                <a:lnTo>
                  <a:pt x="6021294" y="14942"/>
                </a:lnTo>
                <a:lnTo>
                  <a:pt x="6013824" y="2345765"/>
                </a:lnTo>
                <a:lnTo>
                  <a:pt x="769471" y="2345765"/>
                </a:lnTo>
                <a:lnTo>
                  <a:pt x="776941" y="2913530"/>
                </a:lnTo>
                <a:lnTo>
                  <a:pt x="0" y="2913530"/>
                </a:lnTo>
                <a:cubicBezTo>
                  <a:pt x="4980" y="1942353"/>
                  <a:pt x="9961" y="971177"/>
                  <a:pt x="14941" y="0"/>
                </a:cubicBezTo>
                <a:close/>
              </a:path>
            </a:pathLst>
          </a:custGeom>
          <a:noFill/>
          <a:ln w="3810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537882" y="3309471"/>
            <a:ext cx="6006353" cy="2323353"/>
          </a:xfrm>
          <a:custGeom>
            <a:avLst/>
            <a:gdLst>
              <a:gd name="connsiteX0" fmla="*/ 747059 w 6006353"/>
              <a:gd name="connsiteY0" fmla="*/ 0 h 2323353"/>
              <a:gd name="connsiteX1" fmla="*/ 6006353 w 6006353"/>
              <a:gd name="connsiteY1" fmla="*/ 7470 h 2323353"/>
              <a:gd name="connsiteX2" fmla="*/ 5998883 w 6006353"/>
              <a:gd name="connsiteY2" fmla="*/ 2315882 h 2323353"/>
              <a:gd name="connsiteX3" fmla="*/ 0 w 6006353"/>
              <a:gd name="connsiteY3" fmla="*/ 2323353 h 2323353"/>
              <a:gd name="connsiteX4" fmla="*/ 7471 w 6006353"/>
              <a:gd name="connsiteY4" fmla="*/ 582705 h 2323353"/>
              <a:gd name="connsiteX5" fmla="*/ 754530 w 6006353"/>
              <a:gd name="connsiteY5" fmla="*/ 575235 h 2323353"/>
              <a:gd name="connsiteX6" fmla="*/ 747059 w 6006353"/>
              <a:gd name="connsiteY6" fmla="*/ 0 h 23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6353" h="2323353">
                <a:moveTo>
                  <a:pt x="747059" y="0"/>
                </a:moveTo>
                <a:lnTo>
                  <a:pt x="6006353" y="7470"/>
                </a:lnTo>
                <a:lnTo>
                  <a:pt x="5998883" y="2315882"/>
                </a:lnTo>
                <a:lnTo>
                  <a:pt x="0" y="2323353"/>
                </a:lnTo>
                <a:cubicBezTo>
                  <a:pt x="2490" y="1743137"/>
                  <a:pt x="4981" y="1162921"/>
                  <a:pt x="7471" y="582705"/>
                </a:cubicBezTo>
                <a:lnTo>
                  <a:pt x="754530" y="575235"/>
                </a:lnTo>
                <a:cubicBezTo>
                  <a:pt x="752040" y="383490"/>
                  <a:pt x="749549" y="191745"/>
                  <a:pt x="747059" y="0"/>
                </a:cubicBezTo>
                <a:close/>
              </a:path>
            </a:pathLst>
          </a:custGeom>
          <a:noFill/>
          <a:ln w="38100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615395" y="5722471"/>
            <a:ext cx="2921000" cy="552823"/>
          </a:xfrm>
          <a:prstGeom prst="rect">
            <a:avLst/>
          </a:prstGeom>
          <a:noFill/>
          <a:ln w="19050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30042" y="5722471"/>
            <a:ext cx="3085353" cy="552823"/>
          </a:xfrm>
          <a:prstGeom prst="rect">
            <a:avLst/>
          </a:prstGeom>
          <a:noFill/>
          <a:ln w="1905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37882" y="6308670"/>
            <a:ext cx="600635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/>
            </a:lvl1pPr>
          </a:lstStyle>
          <a:p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smtClean="0"/>
              <a:t>χ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= 10.409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Residuals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obtained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with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xmmsas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81935" y="873791"/>
            <a:ext cx="1786791" cy="307777"/>
          </a:xfrm>
          <a:prstGeom prst="rect">
            <a:avLst/>
          </a:prstGeom>
          <a:solidFill>
            <a:srgbClr val="FFFFC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spectral</a:t>
            </a:r>
            <a:r>
              <a:rPr lang="de-DE" sz="1400" dirty="0" smtClean="0"/>
              <a:t> </a:t>
            </a:r>
            <a:r>
              <a:rPr lang="de-DE" sz="1400" dirty="0" err="1" smtClean="0"/>
              <a:t>models</a:t>
            </a:r>
            <a:r>
              <a:rPr lang="de-DE" sz="1400" dirty="0" smtClean="0"/>
              <a:t>: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7081934" y="1466593"/>
            <a:ext cx="1786792" cy="1945147"/>
            <a:chOff x="7106834" y="1317193"/>
            <a:chExt cx="1786792" cy="1945147"/>
          </a:xfrm>
        </p:grpSpPr>
        <p:sp>
          <p:nvSpPr>
            <p:cNvPr id="14" name="Textfeld 13"/>
            <p:cNvSpPr txBox="1"/>
            <p:nvPr/>
          </p:nvSpPr>
          <p:spPr>
            <a:xfrm>
              <a:off x="7106834" y="1642923"/>
              <a:ext cx="1786792" cy="16194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b="1" dirty="0" smtClean="0"/>
                <a:t>IACHEC </a:t>
              </a:r>
              <a:r>
                <a:rPr lang="de-DE" sz="1400" b="1" dirty="0" err="1" smtClean="0"/>
                <a:t>model</a:t>
              </a:r>
              <a:r>
                <a:rPr lang="de-DE" sz="1400" b="1" dirty="0" smtClean="0"/>
                <a:t/>
              </a:r>
              <a:br>
                <a:rPr lang="de-DE" sz="1400" b="1" dirty="0" smtClean="0"/>
              </a:br>
              <a:endParaRPr lang="de-DE" sz="1400" b="1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with</a:t>
              </a:r>
              <a:r>
                <a:rPr lang="de-DE" sz="1100" dirty="0" smtClean="0"/>
                <a:t> </a:t>
              </a:r>
              <a:r>
                <a:rPr lang="de-DE" sz="1100" b="1" dirty="0" err="1" smtClean="0"/>
                <a:t>only</a:t>
              </a:r>
              <a:r>
                <a:rPr lang="de-DE" sz="1100" b="1" dirty="0" smtClean="0"/>
                <a:t> 1 </a:t>
              </a:r>
              <a:r>
                <a:rPr lang="de-DE" sz="1100" b="1" dirty="0" err="1" smtClean="0"/>
                <a:t>free</a:t>
              </a:r>
              <a:r>
                <a:rPr lang="de-DE" sz="1100" b="1" dirty="0"/>
                <a:t> </a:t>
              </a:r>
              <a:r>
                <a:rPr lang="de-DE" sz="1100" b="1" dirty="0" err="1" smtClean="0"/>
                <a:t>parameter</a:t>
              </a:r>
              <a:r>
                <a:rPr lang="de-DE" sz="1100" dirty="0" smtClean="0"/>
                <a:t>: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global </a:t>
              </a:r>
              <a:r>
                <a:rPr lang="de-DE" sz="1100" dirty="0" err="1" smtClean="0"/>
                <a:t>normalization</a:t>
              </a:r>
              <a:endParaRPr lang="de-DE" sz="1100" dirty="0" smtClean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+ </a:t>
              </a:r>
              <a:r>
                <a:rPr lang="de-DE" sz="1100" dirty="0" err="1" smtClean="0"/>
                <a:t>gain</a:t>
              </a:r>
              <a:r>
                <a:rPr lang="de-DE" sz="1100" dirty="0" smtClean="0"/>
                <a:t> fit (</a:t>
              </a:r>
              <a:r>
                <a:rPr lang="de-DE" sz="1100" dirty="0" err="1" smtClean="0"/>
                <a:t>offset</a:t>
              </a:r>
              <a:r>
                <a:rPr lang="de-DE" sz="1100" dirty="0" smtClean="0"/>
                <a:t>)</a:t>
              </a:r>
              <a:endParaRPr lang="de-DE" sz="1100" dirty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106834" y="1317193"/>
              <a:ext cx="1786791" cy="3257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DE" sz="1400" dirty="0" smtClean="0"/>
                <a:t>1E 0102</a:t>
              </a:r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7081934" y="3788631"/>
            <a:ext cx="1786792" cy="2699788"/>
            <a:chOff x="7106834" y="3713931"/>
            <a:chExt cx="1786792" cy="2699788"/>
          </a:xfrm>
        </p:grpSpPr>
        <p:sp>
          <p:nvSpPr>
            <p:cNvPr id="17" name="Textfeld 16"/>
            <p:cNvSpPr txBox="1"/>
            <p:nvPr/>
          </p:nvSpPr>
          <p:spPr>
            <a:xfrm>
              <a:off x="7106834" y="4037171"/>
              <a:ext cx="1786791" cy="23765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b="1" dirty="0" err="1" smtClean="0"/>
                <a:t>TBabs</a:t>
              </a:r>
              <a:r>
                <a:rPr lang="de-DE" sz="1400" b="1" dirty="0" smtClean="0"/>
                <a:t> * </a:t>
              </a:r>
              <a:r>
                <a:rPr lang="de-DE" sz="1400" b="1" dirty="0" err="1" smtClean="0"/>
                <a:t>bbodyrad</a:t>
              </a:r>
              <a:endParaRPr lang="de-DE" sz="1400" b="1" dirty="0" smtClean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with</a:t>
              </a:r>
              <a:r>
                <a:rPr lang="de-DE" sz="1100" dirty="0" smtClean="0"/>
                <a:t> </a:t>
              </a:r>
              <a:r>
                <a:rPr lang="de-DE" sz="1100" b="1" dirty="0" smtClean="0"/>
                <a:t>all </a:t>
              </a:r>
              <a:r>
                <a:rPr lang="de-DE" sz="1100" b="1" dirty="0" err="1" smtClean="0"/>
                <a:t>parameters</a:t>
              </a:r>
              <a:r>
                <a:rPr lang="de-DE" sz="1100" b="1" dirty="0" smtClean="0"/>
                <a:t> </a:t>
              </a:r>
              <a:r>
                <a:rPr lang="de-DE" sz="1100" b="1" dirty="0" err="1" smtClean="0"/>
                <a:t>from</a:t>
              </a:r>
              <a:r>
                <a:rPr lang="de-DE" sz="1100" b="1" dirty="0"/>
                <a:t/>
              </a:r>
              <a:br>
                <a:rPr lang="de-DE" sz="1100" b="1" dirty="0"/>
              </a:br>
              <a:r>
                <a:rPr lang="de-DE" sz="1100" b="1" dirty="0" smtClean="0"/>
                <a:t>Chandra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(</a:t>
              </a:r>
              <a:r>
                <a:rPr lang="de-DE" sz="1100" dirty="0" err="1" smtClean="0"/>
                <a:t>no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free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parameter</a:t>
              </a:r>
              <a:r>
                <a:rPr lang="de-DE" sz="1100" dirty="0" smtClean="0"/>
                <a:t>!)</a:t>
              </a:r>
              <a:br>
                <a:rPr lang="de-DE" sz="1100" dirty="0" smtClean="0"/>
              </a:b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nH</a:t>
              </a:r>
              <a:r>
                <a:rPr lang="de-DE" sz="1100" dirty="0" smtClean="0"/>
                <a:t> == 7.25 10</a:t>
              </a:r>
              <a:r>
                <a:rPr lang="de-DE" sz="1100" baseline="30000" dirty="0" smtClean="0"/>
                <a:t>-19</a:t>
              </a:r>
              <a:r>
                <a:rPr lang="de-DE" sz="1100" dirty="0" smtClean="0"/>
                <a:t> cm</a:t>
              </a:r>
              <a:r>
                <a:rPr lang="de-DE" sz="1100" baseline="30000" dirty="0" smtClean="0"/>
                <a:t>-2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kT</a:t>
              </a:r>
              <a:r>
                <a:rPr lang="de-DE" sz="1100" dirty="0" smtClean="0"/>
                <a:t> == 62.4 eV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norm == 1.58 10</a:t>
              </a:r>
              <a:r>
                <a:rPr lang="de-DE" sz="1100" baseline="30000" dirty="0" smtClean="0"/>
                <a:t>5</a:t>
              </a:r>
              <a:br>
                <a:rPr lang="de-DE" sz="1100" baseline="30000" dirty="0" smtClean="0"/>
              </a:br>
              <a:r>
                <a:rPr lang="de-DE" sz="1100" dirty="0" smtClean="0"/>
                <a:t> 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+ </a:t>
              </a:r>
              <a:r>
                <a:rPr lang="de-DE" sz="1100" dirty="0" err="1" smtClean="0"/>
                <a:t>gain</a:t>
              </a:r>
              <a:r>
                <a:rPr lang="de-DE" sz="1100" dirty="0" smtClean="0"/>
                <a:t> fit (</a:t>
              </a:r>
              <a:r>
                <a:rPr lang="de-DE" sz="1100" dirty="0" err="1" smtClean="0"/>
                <a:t>offset</a:t>
              </a:r>
              <a:r>
                <a:rPr lang="de-DE" sz="1100" dirty="0" smtClean="0"/>
                <a:t>)</a:t>
              </a:r>
              <a:endParaRPr lang="de-DE" sz="11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106835" y="3713931"/>
              <a:ext cx="1786791" cy="3257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DE" sz="1400" dirty="0" smtClean="0"/>
                <a:t>RX J1856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5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trmf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1542" r="40196" b="4522"/>
          <a:stretch/>
        </p:blipFill>
        <p:spPr>
          <a:xfrm rot="16200000">
            <a:off x="711202" y="472888"/>
            <a:ext cx="5502089" cy="6394080"/>
          </a:xfrm>
          <a:prstGeom prst="rect">
            <a:avLst/>
          </a:prstGeom>
        </p:spPr>
      </p:pic>
      <p:sp>
        <p:nvSpPr>
          <p:cNvPr id="7" name="Freihandform 6"/>
          <p:cNvSpPr/>
          <p:nvPr/>
        </p:nvSpPr>
        <p:spPr>
          <a:xfrm>
            <a:off x="522941" y="971176"/>
            <a:ext cx="6021294" cy="2913530"/>
          </a:xfrm>
          <a:custGeom>
            <a:avLst/>
            <a:gdLst>
              <a:gd name="connsiteX0" fmla="*/ 14941 w 6021294"/>
              <a:gd name="connsiteY0" fmla="*/ 0 h 2913530"/>
              <a:gd name="connsiteX1" fmla="*/ 6021294 w 6021294"/>
              <a:gd name="connsiteY1" fmla="*/ 14942 h 2913530"/>
              <a:gd name="connsiteX2" fmla="*/ 6013824 w 6021294"/>
              <a:gd name="connsiteY2" fmla="*/ 2345765 h 2913530"/>
              <a:gd name="connsiteX3" fmla="*/ 769471 w 6021294"/>
              <a:gd name="connsiteY3" fmla="*/ 2345765 h 2913530"/>
              <a:gd name="connsiteX4" fmla="*/ 776941 w 6021294"/>
              <a:gd name="connsiteY4" fmla="*/ 2913530 h 2913530"/>
              <a:gd name="connsiteX5" fmla="*/ 0 w 6021294"/>
              <a:gd name="connsiteY5" fmla="*/ 2913530 h 2913530"/>
              <a:gd name="connsiteX6" fmla="*/ 14941 w 6021294"/>
              <a:gd name="connsiteY6" fmla="*/ 0 h 291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1294" h="2913530">
                <a:moveTo>
                  <a:pt x="14941" y="0"/>
                </a:moveTo>
                <a:lnTo>
                  <a:pt x="6021294" y="14942"/>
                </a:lnTo>
                <a:lnTo>
                  <a:pt x="6013824" y="2345765"/>
                </a:lnTo>
                <a:lnTo>
                  <a:pt x="769471" y="2345765"/>
                </a:lnTo>
                <a:lnTo>
                  <a:pt x="776941" y="2913530"/>
                </a:lnTo>
                <a:lnTo>
                  <a:pt x="0" y="2913530"/>
                </a:lnTo>
                <a:cubicBezTo>
                  <a:pt x="4980" y="1942353"/>
                  <a:pt x="9961" y="971177"/>
                  <a:pt x="14941" y="0"/>
                </a:cubicBezTo>
                <a:close/>
              </a:path>
            </a:pathLst>
          </a:custGeom>
          <a:noFill/>
          <a:ln w="3810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537882" y="3309471"/>
            <a:ext cx="6006353" cy="2323353"/>
          </a:xfrm>
          <a:custGeom>
            <a:avLst/>
            <a:gdLst>
              <a:gd name="connsiteX0" fmla="*/ 747059 w 6006353"/>
              <a:gd name="connsiteY0" fmla="*/ 0 h 2323353"/>
              <a:gd name="connsiteX1" fmla="*/ 6006353 w 6006353"/>
              <a:gd name="connsiteY1" fmla="*/ 7470 h 2323353"/>
              <a:gd name="connsiteX2" fmla="*/ 5998883 w 6006353"/>
              <a:gd name="connsiteY2" fmla="*/ 2315882 h 2323353"/>
              <a:gd name="connsiteX3" fmla="*/ 0 w 6006353"/>
              <a:gd name="connsiteY3" fmla="*/ 2323353 h 2323353"/>
              <a:gd name="connsiteX4" fmla="*/ 7471 w 6006353"/>
              <a:gd name="connsiteY4" fmla="*/ 582705 h 2323353"/>
              <a:gd name="connsiteX5" fmla="*/ 754530 w 6006353"/>
              <a:gd name="connsiteY5" fmla="*/ 575235 h 2323353"/>
              <a:gd name="connsiteX6" fmla="*/ 747059 w 6006353"/>
              <a:gd name="connsiteY6" fmla="*/ 0 h 23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6353" h="2323353">
                <a:moveTo>
                  <a:pt x="747059" y="0"/>
                </a:moveTo>
                <a:lnTo>
                  <a:pt x="6006353" y="7470"/>
                </a:lnTo>
                <a:lnTo>
                  <a:pt x="5998883" y="2315882"/>
                </a:lnTo>
                <a:lnTo>
                  <a:pt x="0" y="2323353"/>
                </a:lnTo>
                <a:cubicBezTo>
                  <a:pt x="2490" y="1743137"/>
                  <a:pt x="4981" y="1162921"/>
                  <a:pt x="7471" y="582705"/>
                </a:cubicBezTo>
                <a:lnTo>
                  <a:pt x="754530" y="575235"/>
                </a:lnTo>
                <a:cubicBezTo>
                  <a:pt x="752040" y="383490"/>
                  <a:pt x="749549" y="191745"/>
                  <a:pt x="747059" y="0"/>
                </a:cubicBezTo>
                <a:close/>
              </a:path>
            </a:pathLst>
          </a:custGeom>
          <a:noFill/>
          <a:ln w="38100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7882" y="6308670"/>
            <a:ext cx="600635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/>
            </a:lvl1pPr>
          </a:lstStyle>
          <a:p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smtClean="0"/>
              <a:t>χ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dirty="0" smtClean="0"/>
              <a:t>1.310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615395" y="5722471"/>
            <a:ext cx="2921000" cy="552823"/>
          </a:xfrm>
          <a:prstGeom prst="rect">
            <a:avLst/>
          </a:prstGeom>
          <a:noFill/>
          <a:ln w="19050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30042" y="5722471"/>
            <a:ext cx="3085353" cy="552823"/>
          </a:xfrm>
          <a:prstGeom prst="rect">
            <a:avLst/>
          </a:prstGeom>
          <a:noFill/>
          <a:ln w="1905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uppierung 17"/>
          <p:cNvGrpSpPr/>
          <p:nvPr/>
        </p:nvGrpSpPr>
        <p:grpSpPr>
          <a:xfrm>
            <a:off x="3541059" y="3884706"/>
            <a:ext cx="3010646" cy="1175871"/>
            <a:chOff x="3541059" y="3884706"/>
            <a:chExt cx="3010646" cy="1175871"/>
          </a:xfrm>
        </p:grpSpPr>
        <p:cxnSp>
          <p:nvCxnSpPr>
            <p:cNvPr id="4" name="Gerade Verbindung 3"/>
            <p:cNvCxnSpPr/>
            <p:nvPr/>
          </p:nvCxnSpPr>
          <p:spPr>
            <a:xfrm>
              <a:off x="3541059" y="3884706"/>
              <a:ext cx="776941" cy="575237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5792696" y="4485340"/>
              <a:ext cx="717176" cy="545353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541059" y="3884706"/>
              <a:ext cx="776941" cy="575237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V="1">
              <a:off x="5774764" y="4459943"/>
              <a:ext cx="776941" cy="600634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ung 26"/>
          <p:cNvGrpSpPr/>
          <p:nvPr/>
        </p:nvGrpSpPr>
        <p:grpSpPr>
          <a:xfrm>
            <a:off x="4437529" y="5827059"/>
            <a:ext cx="1168401" cy="47812"/>
            <a:chOff x="4437529" y="5827059"/>
            <a:chExt cx="1168401" cy="47812"/>
          </a:xfrm>
        </p:grpSpPr>
        <p:cxnSp>
          <p:nvCxnSpPr>
            <p:cNvPr id="25" name="Gerade Verbindung mit Pfeil 24"/>
            <p:cNvCxnSpPr/>
            <p:nvPr/>
          </p:nvCxnSpPr>
          <p:spPr>
            <a:xfrm>
              <a:off x="4437529" y="5827059"/>
              <a:ext cx="179294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5426636" y="5874871"/>
              <a:ext cx="179294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Residuals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obtained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with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parameterized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081935" y="873791"/>
            <a:ext cx="1786791" cy="307777"/>
          </a:xfrm>
          <a:prstGeom prst="rect">
            <a:avLst/>
          </a:prstGeom>
          <a:solidFill>
            <a:srgbClr val="FFFFC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spectral</a:t>
            </a:r>
            <a:r>
              <a:rPr lang="de-DE" sz="1400" dirty="0" smtClean="0"/>
              <a:t> </a:t>
            </a:r>
            <a:r>
              <a:rPr lang="de-DE" sz="1400" dirty="0" err="1" smtClean="0"/>
              <a:t>models</a:t>
            </a:r>
            <a:r>
              <a:rPr lang="de-DE" sz="1400" dirty="0" smtClean="0"/>
              <a:t>:</a:t>
            </a:r>
          </a:p>
        </p:txBody>
      </p:sp>
      <p:grpSp>
        <p:nvGrpSpPr>
          <p:cNvPr id="21" name="Gruppierung 20"/>
          <p:cNvGrpSpPr/>
          <p:nvPr/>
        </p:nvGrpSpPr>
        <p:grpSpPr>
          <a:xfrm>
            <a:off x="7081934" y="1466593"/>
            <a:ext cx="1786792" cy="1945147"/>
            <a:chOff x="7106834" y="1317193"/>
            <a:chExt cx="1786792" cy="1945147"/>
          </a:xfrm>
        </p:grpSpPr>
        <p:sp>
          <p:nvSpPr>
            <p:cNvPr id="22" name="Textfeld 21"/>
            <p:cNvSpPr txBox="1"/>
            <p:nvPr/>
          </p:nvSpPr>
          <p:spPr>
            <a:xfrm>
              <a:off x="7106834" y="1642923"/>
              <a:ext cx="1786792" cy="16194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b="1" dirty="0" smtClean="0"/>
                <a:t>IACHEC </a:t>
              </a:r>
              <a:r>
                <a:rPr lang="de-DE" sz="1400" b="1" dirty="0" err="1" smtClean="0"/>
                <a:t>model</a:t>
              </a:r>
              <a:r>
                <a:rPr lang="de-DE" sz="1400" b="1" dirty="0" smtClean="0"/>
                <a:t/>
              </a:r>
              <a:br>
                <a:rPr lang="de-DE" sz="1400" b="1" dirty="0" smtClean="0"/>
              </a:br>
              <a:endParaRPr lang="de-DE" sz="1400" b="1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with</a:t>
              </a:r>
              <a:r>
                <a:rPr lang="de-DE" sz="1100" dirty="0" smtClean="0"/>
                <a:t> </a:t>
              </a:r>
              <a:r>
                <a:rPr lang="de-DE" sz="1100" b="1" dirty="0" err="1" smtClean="0"/>
                <a:t>only</a:t>
              </a:r>
              <a:r>
                <a:rPr lang="de-DE" sz="1100" b="1" dirty="0" smtClean="0"/>
                <a:t> 1 </a:t>
              </a:r>
              <a:r>
                <a:rPr lang="de-DE" sz="1100" b="1" dirty="0" err="1" smtClean="0"/>
                <a:t>free</a:t>
              </a:r>
              <a:r>
                <a:rPr lang="de-DE" sz="1100" b="1" dirty="0"/>
                <a:t> </a:t>
              </a:r>
              <a:r>
                <a:rPr lang="de-DE" sz="1100" b="1" dirty="0" err="1" smtClean="0"/>
                <a:t>parameter</a:t>
              </a:r>
              <a:r>
                <a:rPr lang="de-DE" sz="1100" dirty="0" smtClean="0"/>
                <a:t>: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global </a:t>
              </a:r>
              <a:r>
                <a:rPr lang="de-DE" sz="1100" dirty="0" err="1" smtClean="0"/>
                <a:t>normalization</a:t>
              </a:r>
              <a:endParaRPr lang="de-DE" sz="1100" dirty="0" smtClean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+ </a:t>
              </a:r>
              <a:r>
                <a:rPr lang="de-DE" sz="1100" dirty="0" err="1" smtClean="0"/>
                <a:t>gain</a:t>
              </a:r>
              <a:r>
                <a:rPr lang="de-DE" sz="1100" dirty="0" smtClean="0"/>
                <a:t> fit (</a:t>
              </a:r>
              <a:r>
                <a:rPr lang="de-DE" sz="1100" dirty="0" err="1" smtClean="0"/>
                <a:t>offset</a:t>
              </a:r>
              <a:r>
                <a:rPr lang="de-DE" sz="1100" dirty="0" smtClean="0"/>
                <a:t>)</a:t>
              </a:r>
              <a:endParaRPr lang="de-DE" sz="1100" dirty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106834" y="1317193"/>
              <a:ext cx="1786791" cy="3257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DE" sz="1400" dirty="0" smtClean="0"/>
                <a:t>1E 0102</a:t>
              </a:r>
            </a:p>
          </p:txBody>
        </p:sp>
      </p:grpSp>
      <p:grpSp>
        <p:nvGrpSpPr>
          <p:cNvPr id="24" name="Gruppierung 23"/>
          <p:cNvGrpSpPr/>
          <p:nvPr/>
        </p:nvGrpSpPr>
        <p:grpSpPr>
          <a:xfrm>
            <a:off x="7081934" y="3788631"/>
            <a:ext cx="1786792" cy="2699788"/>
            <a:chOff x="7106834" y="3713931"/>
            <a:chExt cx="1786792" cy="2699788"/>
          </a:xfrm>
        </p:grpSpPr>
        <p:sp>
          <p:nvSpPr>
            <p:cNvPr id="28" name="Textfeld 27"/>
            <p:cNvSpPr txBox="1"/>
            <p:nvPr/>
          </p:nvSpPr>
          <p:spPr>
            <a:xfrm>
              <a:off x="7106834" y="4037171"/>
              <a:ext cx="1786791" cy="23765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b="1" dirty="0" err="1" smtClean="0"/>
                <a:t>TBabs</a:t>
              </a:r>
              <a:r>
                <a:rPr lang="de-DE" sz="1400" b="1" dirty="0" smtClean="0"/>
                <a:t> * </a:t>
              </a:r>
              <a:r>
                <a:rPr lang="de-DE" sz="1400" b="1" dirty="0" err="1" smtClean="0"/>
                <a:t>bbodyrad</a:t>
              </a:r>
              <a:endParaRPr lang="de-DE" sz="1400" b="1" dirty="0" smtClean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with</a:t>
              </a:r>
              <a:r>
                <a:rPr lang="de-DE" sz="1100" dirty="0" smtClean="0"/>
                <a:t> </a:t>
              </a:r>
              <a:r>
                <a:rPr lang="de-DE" sz="1100" b="1" dirty="0" smtClean="0"/>
                <a:t>all </a:t>
              </a:r>
              <a:r>
                <a:rPr lang="de-DE" sz="1100" b="1" dirty="0" err="1" smtClean="0"/>
                <a:t>parameters</a:t>
              </a:r>
              <a:r>
                <a:rPr lang="de-DE" sz="1100" b="1" dirty="0" smtClean="0"/>
                <a:t> </a:t>
              </a:r>
              <a:r>
                <a:rPr lang="de-DE" sz="1100" b="1" dirty="0" err="1" smtClean="0"/>
                <a:t>from</a:t>
              </a:r>
              <a:r>
                <a:rPr lang="de-DE" sz="1100" b="1" dirty="0"/>
                <a:t/>
              </a:r>
              <a:br>
                <a:rPr lang="de-DE" sz="1100" b="1" dirty="0"/>
              </a:br>
              <a:r>
                <a:rPr lang="de-DE" sz="1100" b="1" dirty="0" smtClean="0"/>
                <a:t>Chandra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(</a:t>
              </a:r>
              <a:r>
                <a:rPr lang="de-DE" sz="1100" dirty="0" err="1" smtClean="0"/>
                <a:t>no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free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parameter</a:t>
              </a:r>
              <a:r>
                <a:rPr lang="de-DE" sz="1100" dirty="0" smtClean="0"/>
                <a:t>!)</a:t>
              </a:r>
              <a:br>
                <a:rPr lang="de-DE" sz="1100" dirty="0" smtClean="0"/>
              </a:b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nH</a:t>
              </a:r>
              <a:r>
                <a:rPr lang="de-DE" sz="1100" dirty="0" smtClean="0"/>
                <a:t> == 7.25 10</a:t>
              </a:r>
              <a:r>
                <a:rPr lang="de-DE" sz="1100" baseline="30000" dirty="0" smtClean="0"/>
                <a:t>-19</a:t>
              </a:r>
              <a:r>
                <a:rPr lang="de-DE" sz="1100" dirty="0" smtClean="0"/>
                <a:t> cm</a:t>
              </a:r>
              <a:r>
                <a:rPr lang="de-DE" sz="1100" baseline="30000" dirty="0" smtClean="0"/>
                <a:t>-2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kT</a:t>
              </a:r>
              <a:r>
                <a:rPr lang="de-DE" sz="1100" dirty="0" smtClean="0"/>
                <a:t> == 62.4 eV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norm == 1.58 10</a:t>
              </a:r>
              <a:r>
                <a:rPr lang="de-DE" sz="1100" baseline="30000" dirty="0" smtClean="0"/>
                <a:t>5</a:t>
              </a:r>
              <a:br>
                <a:rPr lang="de-DE" sz="1100" baseline="30000" dirty="0" smtClean="0"/>
              </a:br>
              <a:r>
                <a:rPr lang="de-DE" sz="1100" dirty="0" smtClean="0"/>
                <a:t> 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+ </a:t>
              </a:r>
              <a:r>
                <a:rPr lang="de-DE" sz="1100" dirty="0" err="1" smtClean="0"/>
                <a:t>gain</a:t>
              </a:r>
              <a:r>
                <a:rPr lang="de-DE" sz="1100" dirty="0" smtClean="0"/>
                <a:t> fit (</a:t>
              </a:r>
              <a:r>
                <a:rPr lang="de-DE" sz="1100" dirty="0" err="1" smtClean="0"/>
                <a:t>offset</a:t>
              </a:r>
              <a:r>
                <a:rPr lang="de-DE" sz="1100" dirty="0" smtClean="0"/>
                <a:t>)</a:t>
              </a:r>
              <a:endParaRPr lang="de-DE" sz="11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106835" y="3713931"/>
              <a:ext cx="1786791" cy="3257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DE" sz="1400" dirty="0" smtClean="0"/>
                <a:t>RX J1856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32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>
          <a:xfrm>
            <a:off x="522941" y="971177"/>
            <a:ext cx="6021294" cy="2592294"/>
          </a:xfrm>
          <a:custGeom>
            <a:avLst/>
            <a:gdLst>
              <a:gd name="connsiteX0" fmla="*/ 14941 w 6021294"/>
              <a:gd name="connsiteY0" fmla="*/ 0 h 2913530"/>
              <a:gd name="connsiteX1" fmla="*/ 6021294 w 6021294"/>
              <a:gd name="connsiteY1" fmla="*/ 14942 h 2913530"/>
              <a:gd name="connsiteX2" fmla="*/ 6013824 w 6021294"/>
              <a:gd name="connsiteY2" fmla="*/ 2345765 h 2913530"/>
              <a:gd name="connsiteX3" fmla="*/ 769471 w 6021294"/>
              <a:gd name="connsiteY3" fmla="*/ 2345765 h 2913530"/>
              <a:gd name="connsiteX4" fmla="*/ 776941 w 6021294"/>
              <a:gd name="connsiteY4" fmla="*/ 2913530 h 2913530"/>
              <a:gd name="connsiteX5" fmla="*/ 0 w 6021294"/>
              <a:gd name="connsiteY5" fmla="*/ 2913530 h 2913530"/>
              <a:gd name="connsiteX6" fmla="*/ 14941 w 6021294"/>
              <a:gd name="connsiteY6" fmla="*/ 0 h 2913530"/>
              <a:gd name="connsiteX0" fmla="*/ 14941 w 6021294"/>
              <a:gd name="connsiteY0" fmla="*/ 0 h 2930469"/>
              <a:gd name="connsiteX1" fmla="*/ 6021294 w 6021294"/>
              <a:gd name="connsiteY1" fmla="*/ 14942 h 2930469"/>
              <a:gd name="connsiteX2" fmla="*/ 6013824 w 6021294"/>
              <a:gd name="connsiteY2" fmla="*/ 2345765 h 2930469"/>
              <a:gd name="connsiteX3" fmla="*/ 769471 w 6021294"/>
              <a:gd name="connsiteY3" fmla="*/ 2345765 h 2930469"/>
              <a:gd name="connsiteX4" fmla="*/ 4340411 w 6021294"/>
              <a:gd name="connsiteY4" fmla="*/ 2930469 h 2930469"/>
              <a:gd name="connsiteX5" fmla="*/ 0 w 6021294"/>
              <a:gd name="connsiteY5" fmla="*/ 2913530 h 2930469"/>
              <a:gd name="connsiteX6" fmla="*/ 14941 w 6021294"/>
              <a:gd name="connsiteY6" fmla="*/ 0 h 2930469"/>
              <a:gd name="connsiteX0" fmla="*/ 14941 w 6021294"/>
              <a:gd name="connsiteY0" fmla="*/ 0 h 2930469"/>
              <a:gd name="connsiteX1" fmla="*/ 6021294 w 6021294"/>
              <a:gd name="connsiteY1" fmla="*/ 14942 h 2930469"/>
              <a:gd name="connsiteX2" fmla="*/ 6013824 w 6021294"/>
              <a:gd name="connsiteY2" fmla="*/ 2345765 h 2930469"/>
              <a:gd name="connsiteX3" fmla="*/ 4295588 w 6021294"/>
              <a:gd name="connsiteY3" fmla="*/ 2354234 h 2930469"/>
              <a:gd name="connsiteX4" fmla="*/ 4340411 w 6021294"/>
              <a:gd name="connsiteY4" fmla="*/ 2930469 h 2930469"/>
              <a:gd name="connsiteX5" fmla="*/ 0 w 6021294"/>
              <a:gd name="connsiteY5" fmla="*/ 2913530 h 2930469"/>
              <a:gd name="connsiteX6" fmla="*/ 14941 w 6021294"/>
              <a:gd name="connsiteY6" fmla="*/ 0 h 2930469"/>
              <a:gd name="connsiteX0" fmla="*/ 14941 w 6021294"/>
              <a:gd name="connsiteY0" fmla="*/ 0 h 2938938"/>
              <a:gd name="connsiteX1" fmla="*/ 6021294 w 6021294"/>
              <a:gd name="connsiteY1" fmla="*/ 14942 h 2938938"/>
              <a:gd name="connsiteX2" fmla="*/ 6013824 w 6021294"/>
              <a:gd name="connsiteY2" fmla="*/ 2345765 h 2938938"/>
              <a:gd name="connsiteX3" fmla="*/ 4295588 w 6021294"/>
              <a:gd name="connsiteY3" fmla="*/ 2354234 h 2938938"/>
              <a:gd name="connsiteX4" fmla="*/ 4303058 w 6021294"/>
              <a:gd name="connsiteY4" fmla="*/ 2938938 h 2938938"/>
              <a:gd name="connsiteX5" fmla="*/ 0 w 6021294"/>
              <a:gd name="connsiteY5" fmla="*/ 2913530 h 2938938"/>
              <a:gd name="connsiteX6" fmla="*/ 14941 w 6021294"/>
              <a:gd name="connsiteY6" fmla="*/ 0 h 293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1294" h="2938938">
                <a:moveTo>
                  <a:pt x="14941" y="0"/>
                </a:moveTo>
                <a:lnTo>
                  <a:pt x="6021294" y="14942"/>
                </a:lnTo>
                <a:lnTo>
                  <a:pt x="6013824" y="2345765"/>
                </a:lnTo>
                <a:lnTo>
                  <a:pt x="4295588" y="2354234"/>
                </a:lnTo>
                <a:lnTo>
                  <a:pt x="4303058" y="2938938"/>
                </a:lnTo>
                <a:lnTo>
                  <a:pt x="0" y="2913530"/>
                </a:lnTo>
                <a:cubicBezTo>
                  <a:pt x="4980" y="1942353"/>
                  <a:pt x="9961" y="971177"/>
                  <a:pt x="1494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  <a:alpha val="1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3810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537165" y="3033059"/>
            <a:ext cx="5999600" cy="2599765"/>
          </a:xfrm>
          <a:custGeom>
            <a:avLst/>
            <a:gdLst>
              <a:gd name="connsiteX0" fmla="*/ 747059 w 6006353"/>
              <a:gd name="connsiteY0" fmla="*/ 0 h 2323353"/>
              <a:gd name="connsiteX1" fmla="*/ 6006353 w 6006353"/>
              <a:gd name="connsiteY1" fmla="*/ 7470 h 2323353"/>
              <a:gd name="connsiteX2" fmla="*/ 5998883 w 6006353"/>
              <a:gd name="connsiteY2" fmla="*/ 2315882 h 2323353"/>
              <a:gd name="connsiteX3" fmla="*/ 0 w 6006353"/>
              <a:gd name="connsiteY3" fmla="*/ 2323353 h 2323353"/>
              <a:gd name="connsiteX4" fmla="*/ 7471 w 6006353"/>
              <a:gd name="connsiteY4" fmla="*/ 582705 h 2323353"/>
              <a:gd name="connsiteX5" fmla="*/ 754530 w 6006353"/>
              <a:gd name="connsiteY5" fmla="*/ 575235 h 2323353"/>
              <a:gd name="connsiteX6" fmla="*/ 747059 w 6006353"/>
              <a:gd name="connsiteY6" fmla="*/ 0 h 2323353"/>
              <a:gd name="connsiteX0" fmla="*/ 747059 w 6006353"/>
              <a:gd name="connsiteY0" fmla="*/ 0 h 2323353"/>
              <a:gd name="connsiteX1" fmla="*/ 6006353 w 6006353"/>
              <a:gd name="connsiteY1" fmla="*/ 7470 h 2323353"/>
              <a:gd name="connsiteX2" fmla="*/ 5998883 w 6006353"/>
              <a:gd name="connsiteY2" fmla="*/ 2315882 h 2323353"/>
              <a:gd name="connsiteX3" fmla="*/ 0 w 6006353"/>
              <a:gd name="connsiteY3" fmla="*/ 2323353 h 2323353"/>
              <a:gd name="connsiteX4" fmla="*/ 7471 w 6006353"/>
              <a:gd name="connsiteY4" fmla="*/ 582705 h 2323353"/>
              <a:gd name="connsiteX5" fmla="*/ 4295589 w 6006353"/>
              <a:gd name="connsiteY5" fmla="*/ 400983 h 2323353"/>
              <a:gd name="connsiteX6" fmla="*/ 747059 w 6006353"/>
              <a:gd name="connsiteY6" fmla="*/ 0 h 2323353"/>
              <a:gd name="connsiteX0" fmla="*/ 4303059 w 6006353"/>
              <a:gd name="connsiteY0" fmla="*/ 0 h 2871001"/>
              <a:gd name="connsiteX1" fmla="*/ 6006353 w 6006353"/>
              <a:gd name="connsiteY1" fmla="*/ 555118 h 2871001"/>
              <a:gd name="connsiteX2" fmla="*/ 5998883 w 6006353"/>
              <a:gd name="connsiteY2" fmla="*/ 2863530 h 2871001"/>
              <a:gd name="connsiteX3" fmla="*/ 0 w 6006353"/>
              <a:gd name="connsiteY3" fmla="*/ 2871001 h 2871001"/>
              <a:gd name="connsiteX4" fmla="*/ 7471 w 6006353"/>
              <a:gd name="connsiteY4" fmla="*/ 1130353 h 2871001"/>
              <a:gd name="connsiteX5" fmla="*/ 4295589 w 6006353"/>
              <a:gd name="connsiteY5" fmla="*/ 948631 h 2871001"/>
              <a:gd name="connsiteX6" fmla="*/ 4303059 w 6006353"/>
              <a:gd name="connsiteY6" fmla="*/ 0 h 2871001"/>
              <a:gd name="connsiteX0" fmla="*/ 4303059 w 5998883"/>
              <a:gd name="connsiteY0" fmla="*/ 826 h 2871827"/>
              <a:gd name="connsiteX1" fmla="*/ 5991412 w 5998883"/>
              <a:gd name="connsiteY1" fmla="*/ 0 h 2871827"/>
              <a:gd name="connsiteX2" fmla="*/ 5998883 w 5998883"/>
              <a:gd name="connsiteY2" fmla="*/ 2864356 h 2871827"/>
              <a:gd name="connsiteX3" fmla="*/ 0 w 5998883"/>
              <a:gd name="connsiteY3" fmla="*/ 2871827 h 2871827"/>
              <a:gd name="connsiteX4" fmla="*/ 7471 w 5998883"/>
              <a:gd name="connsiteY4" fmla="*/ 1131179 h 2871827"/>
              <a:gd name="connsiteX5" fmla="*/ 4295589 w 5998883"/>
              <a:gd name="connsiteY5" fmla="*/ 949457 h 2871827"/>
              <a:gd name="connsiteX6" fmla="*/ 4303059 w 5998883"/>
              <a:gd name="connsiteY6" fmla="*/ 826 h 2871827"/>
              <a:gd name="connsiteX0" fmla="*/ 4303776 w 5999600"/>
              <a:gd name="connsiteY0" fmla="*/ 826 h 2871827"/>
              <a:gd name="connsiteX1" fmla="*/ 5992129 w 5999600"/>
              <a:gd name="connsiteY1" fmla="*/ 0 h 2871827"/>
              <a:gd name="connsiteX2" fmla="*/ 5999600 w 5999600"/>
              <a:gd name="connsiteY2" fmla="*/ 2864356 h 2871827"/>
              <a:gd name="connsiteX3" fmla="*/ 717 w 5999600"/>
              <a:gd name="connsiteY3" fmla="*/ 2871827 h 2871827"/>
              <a:gd name="connsiteX4" fmla="*/ 718 w 5999600"/>
              <a:gd name="connsiteY4" fmla="*/ 575234 h 2871827"/>
              <a:gd name="connsiteX5" fmla="*/ 4296306 w 5999600"/>
              <a:gd name="connsiteY5" fmla="*/ 949457 h 2871827"/>
              <a:gd name="connsiteX6" fmla="*/ 4303776 w 5999600"/>
              <a:gd name="connsiteY6" fmla="*/ 826 h 2871827"/>
              <a:gd name="connsiteX0" fmla="*/ 4303776 w 5999600"/>
              <a:gd name="connsiteY0" fmla="*/ 826 h 2871827"/>
              <a:gd name="connsiteX1" fmla="*/ 5992129 w 5999600"/>
              <a:gd name="connsiteY1" fmla="*/ 0 h 2871827"/>
              <a:gd name="connsiteX2" fmla="*/ 5999600 w 5999600"/>
              <a:gd name="connsiteY2" fmla="*/ 2864356 h 2871827"/>
              <a:gd name="connsiteX3" fmla="*/ 717 w 5999600"/>
              <a:gd name="connsiteY3" fmla="*/ 2871827 h 2871827"/>
              <a:gd name="connsiteX4" fmla="*/ 718 w 5999600"/>
              <a:gd name="connsiteY4" fmla="*/ 575234 h 2871827"/>
              <a:gd name="connsiteX5" fmla="*/ 4303777 w 5999600"/>
              <a:gd name="connsiteY5" fmla="*/ 567764 h 2871827"/>
              <a:gd name="connsiteX6" fmla="*/ 4303776 w 5999600"/>
              <a:gd name="connsiteY6" fmla="*/ 826 h 2871827"/>
              <a:gd name="connsiteX0" fmla="*/ 4281364 w 5999600"/>
              <a:gd name="connsiteY0" fmla="*/ 826 h 2871827"/>
              <a:gd name="connsiteX1" fmla="*/ 5992129 w 5999600"/>
              <a:gd name="connsiteY1" fmla="*/ 0 h 2871827"/>
              <a:gd name="connsiteX2" fmla="*/ 5999600 w 5999600"/>
              <a:gd name="connsiteY2" fmla="*/ 2864356 h 2871827"/>
              <a:gd name="connsiteX3" fmla="*/ 717 w 5999600"/>
              <a:gd name="connsiteY3" fmla="*/ 2871827 h 2871827"/>
              <a:gd name="connsiteX4" fmla="*/ 718 w 5999600"/>
              <a:gd name="connsiteY4" fmla="*/ 575234 h 2871827"/>
              <a:gd name="connsiteX5" fmla="*/ 4303777 w 5999600"/>
              <a:gd name="connsiteY5" fmla="*/ 567764 h 2871827"/>
              <a:gd name="connsiteX6" fmla="*/ 4281364 w 5999600"/>
              <a:gd name="connsiteY6" fmla="*/ 826 h 2871827"/>
              <a:gd name="connsiteX0" fmla="*/ 4311246 w 5999600"/>
              <a:gd name="connsiteY0" fmla="*/ 0 h 2904191"/>
              <a:gd name="connsiteX1" fmla="*/ 5992129 w 5999600"/>
              <a:gd name="connsiteY1" fmla="*/ 32364 h 2904191"/>
              <a:gd name="connsiteX2" fmla="*/ 5999600 w 5999600"/>
              <a:gd name="connsiteY2" fmla="*/ 2896720 h 2904191"/>
              <a:gd name="connsiteX3" fmla="*/ 717 w 5999600"/>
              <a:gd name="connsiteY3" fmla="*/ 2904191 h 2904191"/>
              <a:gd name="connsiteX4" fmla="*/ 718 w 5999600"/>
              <a:gd name="connsiteY4" fmla="*/ 607598 h 2904191"/>
              <a:gd name="connsiteX5" fmla="*/ 4303777 w 5999600"/>
              <a:gd name="connsiteY5" fmla="*/ 600128 h 2904191"/>
              <a:gd name="connsiteX6" fmla="*/ 4311246 w 5999600"/>
              <a:gd name="connsiteY6" fmla="*/ 0 h 2904191"/>
              <a:gd name="connsiteX0" fmla="*/ 4288835 w 5999600"/>
              <a:gd name="connsiteY0" fmla="*/ 0 h 2887596"/>
              <a:gd name="connsiteX1" fmla="*/ 5992129 w 5999600"/>
              <a:gd name="connsiteY1" fmla="*/ 15769 h 2887596"/>
              <a:gd name="connsiteX2" fmla="*/ 5999600 w 5999600"/>
              <a:gd name="connsiteY2" fmla="*/ 2880125 h 2887596"/>
              <a:gd name="connsiteX3" fmla="*/ 717 w 5999600"/>
              <a:gd name="connsiteY3" fmla="*/ 2887596 h 2887596"/>
              <a:gd name="connsiteX4" fmla="*/ 718 w 5999600"/>
              <a:gd name="connsiteY4" fmla="*/ 591003 h 2887596"/>
              <a:gd name="connsiteX5" fmla="*/ 4303777 w 5999600"/>
              <a:gd name="connsiteY5" fmla="*/ 583533 h 2887596"/>
              <a:gd name="connsiteX6" fmla="*/ 4288835 w 5999600"/>
              <a:gd name="connsiteY6" fmla="*/ 0 h 2887596"/>
              <a:gd name="connsiteX0" fmla="*/ 4288835 w 5999600"/>
              <a:gd name="connsiteY0" fmla="*/ 0 h 2887596"/>
              <a:gd name="connsiteX1" fmla="*/ 5992129 w 5999600"/>
              <a:gd name="connsiteY1" fmla="*/ 15769 h 2887596"/>
              <a:gd name="connsiteX2" fmla="*/ 5999600 w 5999600"/>
              <a:gd name="connsiteY2" fmla="*/ 2880125 h 2887596"/>
              <a:gd name="connsiteX3" fmla="*/ 717 w 5999600"/>
              <a:gd name="connsiteY3" fmla="*/ 2887596 h 2887596"/>
              <a:gd name="connsiteX4" fmla="*/ 718 w 5999600"/>
              <a:gd name="connsiteY4" fmla="*/ 591003 h 2887596"/>
              <a:gd name="connsiteX5" fmla="*/ 4281365 w 5999600"/>
              <a:gd name="connsiteY5" fmla="*/ 583533 h 2887596"/>
              <a:gd name="connsiteX6" fmla="*/ 4288835 w 5999600"/>
              <a:gd name="connsiteY6" fmla="*/ 0 h 288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9600" h="2887596">
                <a:moveTo>
                  <a:pt x="4288835" y="0"/>
                </a:moveTo>
                <a:lnTo>
                  <a:pt x="5992129" y="15769"/>
                </a:lnTo>
                <a:cubicBezTo>
                  <a:pt x="5994619" y="970554"/>
                  <a:pt x="5997110" y="1925340"/>
                  <a:pt x="5999600" y="2880125"/>
                </a:cubicBezTo>
                <a:lnTo>
                  <a:pt x="717" y="2887596"/>
                </a:lnTo>
                <a:cubicBezTo>
                  <a:pt x="3207" y="2307380"/>
                  <a:pt x="-1772" y="1171219"/>
                  <a:pt x="718" y="591003"/>
                </a:cubicBezTo>
                <a:lnTo>
                  <a:pt x="4281365" y="583533"/>
                </a:lnTo>
                <a:cubicBezTo>
                  <a:pt x="4278875" y="391788"/>
                  <a:pt x="4291325" y="191745"/>
                  <a:pt x="42888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FFF00">
                  <a:alpha val="3000"/>
                </a:srgbClr>
              </a:gs>
            </a:gsLst>
            <a:lin ang="16200000" scaled="0"/>
            <a:tileRect/>
          </a:gradFill>
          <a:ln w="38100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7882" y="6308670"/>
            <a:ext cx="600635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average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reduced</a:t>
            </a:r>
            <a:r>
              <a:rPr lang="de-DE" sz="1400" b="1" dirty="0" smtClean="0"/>
              <a:t> χ</a:t>
            </a:r>
            <a:r>
              <a:rPr lang="de-DE" sz="1400" b="1" baseline="30000" dirty="0" smtClean="0"/>
              <a:t>2</a:t>
            </a:r>
            <a:r>
              <a:rPr lang="de-DE" sz="1400" b="1" dirty="0" smtClean="0"/>
              <a:t> = 1.275</a:t>
            </a:r>
            <a:endParaRPr lang="de-DE" sz="1400" b="1" dirty="0"/>
          </a:p>
        </p:txBody>
      </p:sp>
      <p:pic>
        <p:nvPicPr>
          <p:cNvPr id="3" name="Bild 2" descr="fitrmf0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6" y="920593"/>
            <a:ext cx="6327589" cy="548244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37882" y="5722471"/>
            <a:ext cx="3178123" cy="552823"/>
          </a:xfrm>
          <a:prstGeom prst="rect">
            <a:avLst/>
          </a:prstGeom>
          <a:noFill/>
          <a:ln w="1905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716005" y="5722471"/>
            <a:ext cx="2828229" cy="552823"/>
          </a:xfrm>
          <a:prstGeom prst="rect">
            <a:avLst/>
          </a:prstGeom>
          <a:noFill/>
          <a:ln w="19050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Residuals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obtained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with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parameterized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81935" y="873791"/>
            <a:ext cx="1786791" cy="307777"/>
          </a:xfrm>
          <a:prstGeom prst="rect">
            <a:avLst/>
          </a:prstGeom>
          <a:solidFill>
            <a:srgbClr val="FFFFC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spectral</a:t>
            </a:r>
            <a:r>
              <a:rPr lang="de-DE" sz="1400" dirty="0" smtClean="0"/>
              <a:t> </a:t>
            </a:r>
            <a:r>
              <a:rPr lang="de-DE" sz="1400" dirty="0" err="1" smtClean="0"/>
              <a:t>models</a:t>
            </a:r>
            <a:r>
              <a:rPr lang="de-DE" sz="1400" dirty="0" smtClean="0"/>
              <a:t>:</a:t>
            </a:r>
          </a:p>
        </p:txBody>
      </p:sp>
      <p:grpSp>
        <p:nvGrpSpPr>
          <p:cNvPr id="14" name="Gruppierung 13"/>
          <p:cNvGrpSpPr/>
          <p:nvPr/>
        </p:nvGrpSpPr>
        <p:grpSpPr>
          <a:xfrm>
            <a:off x="7081934" y="1466593"/>
            <a:ext cx="1786792" cy="1945147"/>
            <a:chOff x="7106834" y="1317193"/>
            <a:chExt cx="1786792" cy="1945147"/>
          </a:xfrm>
        </p:grpSpPr>
        <p:sp>
          <p:nvSpPr>
            <p:cNvPr id="15" name="Textfeld 14"/>
            <p:cNvSpPr txBox="1"/>
            <p:nvPr/>
          </p:nvSpPr>
          <p:spPr>
            <a:xfrm>
              <a:off x="7106834" y="1642923"/>
              <a:ext cx="1786792" cy="16194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b="1" dirty="0" smtClean="0"/>
                <a:t>IACHEC </a:t>
              </a:r>
              <a:r>
                <a:rPr lang="de-DE" sz="1400" b="1" dirty="0" err="1" smtClean="0"/>
                <a:t>model</a:t>
              </a:r>
              <a:r>
                <a:rPr lang="de-DE" sz="1400" b="1" dirty="0" smtClean="0"/>
                <a:t/>
              </a:r>
              <a:br>
                <a:rPr lang="de-DE" sz="1400" b="1" dirty="0" smtClean="0"/>
              </a:br>
              <a:endParaRPr lang="de-DE" sz="1400" b="1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with</a:t>
              </a:r>
              <a:r>
                <a:rPr lang="de-DE" sz="1100" dirty="0" smtClean="0"/>
                <a:t> </a:t>
              </a:r>
              <a:r>
                <a:rPr lang="de-DE" sz="1100" b="1" dirty="0" err="1" smtClean="0"/>
                <a:t>only</a:t>
              </a:r>
              <a:r>
                <a:rPr lang="de-DE" sz="1100" b="1" dirty="0" smtClean="0"/>
                <a:t> 1 </a:t>
              </a:r>
              <a:r>
                <a:rPr lang="de-DE" sz="1100" b="1" dirty="0" err="1" smtClean="0"/>
                <a:t>free</a:t>
              </a:r>
              <a:r>
                <a:rPr lang="de-DE" sz="1100" b="1" dirty="0"/>
                <a:t> </a:t>
              </a:r>
              <a:r>
                <a:rPr lang="de-DE" sz="1100" b="1" dirty="0" err="1" smtClean="0"/>
                <a:t>parameter</a:t>
              </a:r>
              <a:r>
                <a:rPr lang="de-DE" sz="1100" dirty="0" smtClean="0"/>
                <a:t>: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global </a:t>
              </a:r>
              <a:r>
                <a:rPr lang="de-DE" sz="1100" dirty="0" err="1" smtClean="0"/>
                <a:t>normalization</a:t>
              </a:r>
              <a:endParaRPr lang="de-DE" sz="1100" dirty="0" smtClean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+ </a:t>
              </a:r>
              <a:r>
                <a:rPr lang="de-DE" sz="1100" dirty="0" err="1" smtClean="0"/>
                <a:t>gain</a:t>
              </a:r>
              <a:r>
                <a:rPr lang="de-DE" sz="1100" dirty="0" smtClean="0"/>
                <a:t> fit (</a:t>
              </a:r>
              <a:r>
                <a:rPr lang="de-DE" sz="1100" dirty="0" err="1" smtClean="0"/>
                <a:t>offset</a:t>
              </a:r>
              <a:r>
                <a:rPr lang="de-DE" sz="1100" dirty="0" smtClean="0"/>
                <a:t>)</a:t>
              </a:r>
              <a:endParaRPr lang="de-DE" sz="1100" dirty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06834" y="1317193"/>
              <a:ext cx="1786791" cy="3257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DE" sz="1400" dirty="0" smtClean="0"/>
                <a:t>1E 0102</a:t>
              </a:r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7081934" y="3788631"/>
            <a:ext cx="1786792" cy="2699788"/>
            <a:chOff x="7106834" y="3713931"/>
            <a:chExt cx="1786792" cy="2699788"/>
          </a:xfrm>
        </p:grpSpPr>
        <p:sp>
          <p:nvSpPr>
            <p:cNvPr id="18" name="Textfeld 17"/>
            <p:cNvSpPr txBox="1"/>
            <p:nvPr/>
          </p:nvSpPr>
          <p:spPr>
            <a:xfrm>
              <a:off x="7106834" y="4037171"/>
              <a:ext cx="1786791" cy="23765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b="1" dirty="0" err="1" smtClean="0"/>
                <a:t>TBabs</a:t>
              </a:r>
              <a:r>
                <a:rPr lang="de-DE" sz="1400" b="1" dirty="0" smtClean="0"/>
                <a:t> * </a:t>
              </a:r>
              <a:r>
                <a:rPr lang="de-DE" sz="1400" b="1" dirty="0" err="1" smtClean="0"/>
                <a:t>bbodyrad</a:t>
              </a:r>
              <a:endParaRPr lang="de-DE" sz="1400" b="1" dirty="0" smtClean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with</a:t>
              </a:r>
              <a:r>
                <a:rPr lang="de-DE" sz="1100" dirty="0" smtClean="0"/>
                <a:t> </a:t>
              </a:r>
              <a:r>
                <a:rPr lang="de-DE" sz="1100" b="1" dirty="0" smtClean="0"/>
                <a:t>all </a:t>
              </a:r>
              <a:r>
                <a:rPr lang="de-DE" sz="1100" b="1" dirty="0" err="1" smtClean="0"/>
                <a:t>parameters</a:t>
              </a:r>
              <a:r>
                <a:rPr lang="de-DE" sz="1100" b="1" dirty="0" smtClean="0"/>
                <a:t> </a:t>
              </a:r>
              <a:r>
                <a:rPr lang="de-DE" sz="1100" b="1" dirty="0" err="1" smtClean="0"/>
                <a:t>from</a:t>
              </a:r>
              <a:r>
                <a:rPr lang="de-DE" sz="1100" b="1" dirty="0"/>
                <a:t/>
              </a:r>
              <a:br>
                <a:rPr lang="de-DE" sz="1100" b="1" dirty="0"/>
              </a:br>
              <a:r>
                <a:rPr lang="de-DE" sz="1100" b="1" dirty="0" smtClean="0"/>
                <a:t>Chandra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(</a:t>
              </a:r>
              <a:r>
                <a:rPr lang="de-DE" sz="1100" dirty="0" err="1" smtClean="0"/>
                <a:t>no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free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parameter</a:t>
              </a:r>
              <a:r>
                <a:rPr lang="de-DE" sz="1100" dirty="0" smtClean="0"/>
                <a:t>!)</a:t>
              </a:r>
              <a:br>
                <a:rPr lang="de-DE" sz="1100" dirty="0" smtClean="0"/>
              </a:b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nH</a:t>
              </a:r>
              <a:r>
                <a:rPr lang="de-DE" sz="1100" dirty="0" smtClean="0"/>
                <a:t> == 7.25 10</a:t>
              </a:r>
              <a:r>
                <a:rPr lang="de-DE" sz="1100" baseline="30000" dirty="0" smtClean="0"/>
                <a:t>-19</a:t>
              </a:r>
              <a:r>
                <a:rPr lang="de-DE" sz="1100" dirty="0" smtClean="0"/>
                <a:t> cm</a:t>
              </a:r>
              <a:r>
                <a:rPr lang="de-DE" sz="1100" baseline="30000" dirty="0" smtClean="0"/>
                <a:t>-2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kT</a:t>
              </a:r>
              <a:r>
                <a:rPr lang="de-DE" sz="1100" dirty="0" smtClean="0"/>
                <a:t> == 62.4 eV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norm == 1.58 10</a:t>
              </a:r>
              <a:r>
                <a:rPr lang="de-DE" sz="1100" baseline="30000" dirty="0" smtClean="0"/>
                <a:t>5</a:t>
              </a:r>
              <a:br>
                <a:rPr lang="de-DE" sz="1100" baseline="30000" dirty="0" smtClean="0"/>
              </a:br>
              <a:r>
                <a:rPr lang="de-DE" sz="1100" dirty="0" smtClean="0"/>
                <a:t> 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+ </a:t>
              </a:r>
              <a:r>
                <a:rPr lang="de-DE" sz="1100" dirty="0" err="1" smtClean="0"/>
                <a:t>gain</a:t>
              </a:r>
              <a:r>
                <a:rPr lang="de-DE" sz="1100" dirty="0" smtClean="0"/>
                <a:t> fit (</a:t>
              </a:r>
              <a:r>
                <a:rPr lang="de-DE" sz="1100" dirty="0" err="1" smtClean="0"/>
                <a:t>offset</a:t>
              </a:r>
              <a:r>
                <a:rPr lang="de-DE" sz="1100" dirty="0" smtClean="0"/>
                <a:t>)</a:t>
              </a:r>
              <a:endParaRPr lang="de-DE" sz="11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106835" y="3713931"/>
              <a:ext cx="1786791" cy="3257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DE" sz="1400" dirty="0" smtClean="0"/>
                <a:t>RX J1856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09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511" y="795949"/>
            <a:ext cx="91384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accent1">
                    <a:lumMod val="50000"/>
                  </a:schemeClr>
                </a:solidFill>
              </a:rPr>
              <a:t>Example</a:t>
            </a:r>
            <a:r>
              <a:rPr lang="de-DE" sz="1600">
                <a:solidFill>
                  <a:schemeClr val="accent1">
                    <a:lumMod val="50000"/>
                  </a:schemeClr>
                </a:solidFill>
              </a:rPr>
              <a:t>: XMM/EPIC-pn, simultaneous fit to RXJ 1856 and 1E0102 in three filters each,</a:t>
            </a:r>
          </a:p>
          <a:p>
            <a:pPr algn="ctr"/>
            <a:r>
              <a:rPr lang="de-DE" sz="1600">
                <a:solidFill>
                  <a:srgbClr val="4F81BD">
                    <a:lumMod val="50000"/>
                  </a:srgbClr>
                </a:solidFill>
              </a:rPr>
              <a:t>using the same model spectrum for each source, with no normalization between the filters</a:t>
            </a:r>
          </a:p>
        </p:txBody>
      </p:sp>
      <p:sp>
        <p:nvSpPr>
          <p:cNvPr id="7" name="Rechteck 6"/>
          <p:cNvSpPr/>
          <p:nvPr/>
        </p:nvSpPr>
        <p:spPr>
          <a:xfrm>
            <a:off x="5511" y="209935"/>
            <a:ext cx="91384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Warning</a:t>
            </a:r>
            <a:r>
              <a:rPr lang="de-DE" sz="2800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ARF </a:t>
            </a:r>
            <a:r>
              <a:rPr lang="de-DE" sz="2800" b="1" kern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adjustments</a:t>
            </a:r>
            <a:r>
              <a:rPr lang="de-DE" sz="2800" b="1" kern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800" b="1" kern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alone</a:t>
            </a:r>
            <a:r>
              <a:rPr lang="de-DE" sz="2800" b="1" kern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800" b="1" kern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</a:t>
            </a:r>
            <a:r>
              <a:rPr lang="de-DE" sz="2800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800" b="1" kern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</a:t>
            </a:r>
            <a:r>
              <a:rPr lang="de-DE" sz="2800" b="1" kern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800" b="1" kern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dangerous</a:t>
            </a:r>
            <a:r>
              <a:rPr lang="de-DE" sz="2800" b="1" kern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!</a:t>
            </a:r>
            <a:endParaRPr lang="de-DE" sz="2800" b="1" kern="0" dirty="0">
              <a:ln w="1905"/>
              <a:solidFill>
                <a:srgbClr val="BFBFB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42304" y="1865272"/>
            <a:ext cx="2432242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>
            <a:outerShdw blurRad="3302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The </a:t>
            </a:r>
            <a:r>
              <a:rPr lang="de-DE" sz="1400" dirty="0" err="1"/>
              <a:t>apparent</a:t>
            </a:r>
            <a:r>
              <a:rPr lang="de-DE" sz="1400" dirty="0"/>
              <a:t> </a:t>
            </a:r>
            <a:r>
              <a:rPr lang="de-DE" sz="1400" dirty="0" err="1"/>
              <a:t>excess</a:t>
            </a:r>
            <a:r>
              <a:rPr lang="de-DE" sz="1400" dirty="0"/>
              <a:t> in </a:t>
            </a:r>
            <a:r>
              <a:rPr lang="de-DE" sz="1400" dirty="0" err="1"/>
              <a:t>residuals</a:t>
            </a:r>
            <a:r>
              <a:rPr lang="de-DE" sz="1400" dirty="0"/>
              <a:t> </a:t>
            </a:r>
            <a:r>
              <a:rPr lang="de-DE" sz="1400" dirty="0" err="1"/>
              <a:t>below</a:t>
            </a:r>
            <a:r>
              <a:rPr lang="de-DE" sz="1400" dirty="0"/>
              <a:t> 0.4 </a:t>
            </a:r>
            <a:r>
              <a:rPr lang="de-DE" sz="1400" dirty="0" err="1"/>
              <a:t>keV</a:t>
            </a:r>
            <a:r>
              <a:rPr lang="de-DE" sz="1400" dirty="0"/>
              <a:t> </a:t>
            </a:r>
            <a:r>
              <a:rPr lang="de-DE" sz="1400" dirty="0" err="1"/>
              <a:t>could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„</a:t>
            </a:r>
            <a:r>
              <a:rPr lang="de-DE" sz="1400" dirty="0" err="1"/>
              <a:t>repaired</a:t>
            </a:r>
            <a:r>
              <a:rPr lang="de-DE" sz="1400" dirty="0"/>
              <a:t>“ </a:t>
            </a:r>
            <a:r>
              <a:rPr lang="de-DE" sz="1400" dirty="0" err="1"/>
              <a:t>by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b="1" dirty="0" err="1"/>
              <a:t>increasing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ARF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err="1"/>
              <a:t>at</a:t>
            </a:r>
            <a:r>
              <a:rPr lang="de-DE" sz="1400" dirty="0"/>
              <a:t> </a:t>
            </a:r>
            <a:r>
              <a:rPr lang="de-DE" sz="1400" dirty="0" err="1"/>
              <a:t>low</a:t>
            </a:r>
            <a:r>
              <a:rPr lang="de-DE" sz="1400" dirty="0"/>
              <a:t> </a:t>
            </a:r>
            <a:r>
              <a:rPr lang="de-DE" sz="1400" dirty="0" err="1"/>
              <a:t>energies</a:t>
            </a:r>
            <a:r>
              <a:rPr lang="de-DE" sz="1400" dirty="0"/>
              <a:t> ..</a:t>
            </a:r>
          </a:p>
        </p:txBody>
      </p:sp>
      <p:grpSp>
        <p:nvGrpSpPr>
          <p:cNvPr id="9" name="Gruppierung 8"/>
          <p:cNvGrpSpPr/>
          <p:nvPr/>
        </p:nvGrpSpPr>
        <p:grpSpPr>
          <a:xfrm>
            <a:off x="335769" y="1437622"/>
            <a:ext cx="5763440" cy="4918240"/>
            <a:chOff x="412739" y="1477941"/>
            <a:chExt cx="5763440" cy="4918240"/>
          </a:xfrm>
        </p:grpSpPr>
        <p:sp>
          <p:nvSpPr>
            <p:cNvPr id="10" name="Abgerundetes Rechteck 9"/>
            <p:cNvSpPr/>
            <p:nvPr/>
          </p:nvSpPr>
          <p:spPr>
            <a:xfrm>
              <a:off x="1031394" y="3040303"/>
              <a:ext cx="685030" cy="361758"/>
            </a:xfrm>
            <a:prstGeom prst="roundRect">
              <a:avLst/>
            </a:prstGeom>
            <a:solidFill>
              <a:srgbClr val="FFFF6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3877734" y="3040303"/>
              <a:ext cx="685030" cy="361758"/>
            </a:xfrm>
            <a:prstGeom prst="roundRect">
              <a:avLst/>
            </a:prstGeom>
            <a:solidFill>
              <a:srgbClr val="FFFF6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1037552" y="5279732"/>
              <a:ext cx="685030" cy="361758"/>
            </a:xfrm>
            <a:prstGeom prst="roundRect">
              <a:avLst/>
            </a:prstGeom>
            <a:solidFill>
              <a:srgbClr val="FFFF6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3883892" y="5279732"/>
              <a:ext cx="685030" cy="361758"/>
            </a:xfrm>
            <a:prstGeom prst="roundRect">
              <a:avLst/>
            </a:prstGeom>
            <a:solidFill>
              <a:srgbClr val="FFFF6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4" name="Gruppierung 13"/>
            <p:cNvGrpSpPr/>
            <p:nvPr/>
          </p:nvGrpSpPr>
          <p:grpSpPr>
            <a:xfrm>
              <a:off x="412739" y="1477941"/>
              <a:ext cx="5763440" cy="4918240"/>
              <a:chOff x="412739" y="1562608"/>
              <a:chExt cx="5763440" cy="4918240"/>
            </a:xfrm>
          </p:grpSpPr>
          <p:pic>
            <p:nvPicPr>
              <p:cNvPr id="19" name="Bild 18" descr="v05.png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040" b="30734"/>
              <a:stretch/>
            </p:blipFill>
            <p:spPr>
              <a:xfrm>
                <a:off x="412739" y="1893455"/>
                <a:ext cx="5763440" cy="4587393"/>
              </a:xfrm>
              <a:prstGeom prst="rect">
                <a:avLst/>
              </a:prstGeom>
            </p:spPr>
          </p:pic>
          <p:sp>
            <p:nvSpPr>
              <p:cNvPr id="20" name="Textfeld 19"/>
              <p:cNvSpPr txBox="1"/>
              <p:nvPr/>
            </p:nvSpPr>
            <p:spPr>
              <a:xfrm>
                <a:off x="685030" y="1562608"/>
                <a:ext cx="24553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>
                    <a:solidFill>
                      <a:prstClr val="black"/>
                    </a:solidFill>
                    <a:latin typeface="Calibri"/>
                  </a:rPr>
                  <a:t>RXJ 1856</a:t>
                </a: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3625273" y="1562608"/>
                <a:ext cx="239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>
                    <a:solidFill>
                      <a:prstClr val="black"/>
                    </a:solidFill>
                    <a:latin typeface="Calibri"/>
                  </a:rPr>
                  <a:t>1E 0102</a:t>
                </a:r>
              </a:p>
            </p:txBody>
          </p:sp>
        </p:grpSp>
        <p:sp>
          <p:nvSpPr>
            <p:cNvPr id="15" name="Nach links gekrümmter Pfeil 14"/>
            <p:cNvSpPr/>
            <p:nvPr/>
          </p:nvSpPr>
          <p:spPr>
            <a:xfrm>
              <a:off x="2486120" y="3240424"/>
              <a:ext cx="230909" cy="415637"/>
            </a:xfrm>
            <a:prstGeom prst="curvedLeftArrow">
              <a:avLst/>
            </a:prstGeom>
            <a:solidFill>
              <a:srgbClr val="FFFF00"/>
            </a:solidFill>
            <a:ln>
              <a:solidFill>
                <a:srgbClr val="7F7F7F"/>
              </a:solidFill>
            </a:ln>
            <a:effectLst>
              <a:glow rad="101600">
                <a:schemeClr val="bg1">
                  <a:alpha val="94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" name="Nach links gekrümmter Pfeil 15"/>
            <p:cNvSpPr/>
            <p:nvPr/>
          </p:nvSpPr>
          <p:spPr>
            <a:xfrm>
              <a:off x="5255489" y="3240424"/>
              <a:ext cx="230909" cy="415637"/>
            </a:xfrm>
            <a:prstGeom prst="curvedLeftArrow">
              <a:avLst/>
            </a:prstGeom>
            <a:solidFill>
              <a:srgbClr val="FFFF00"/>
            </a:solidFill>
            <a:ln>
              <a:solidFill>
                <a:srgbClr val="7F7F7F"/>
              </a:solidFill>
            </a:ln>
            <a:effectLst>
              <a:glow rad="101600">
                <a:schemeClr val="bg1">
                  <a:alpha val="94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" name="Nach links gekrümmter Pfeil 16"/>
            <p:cNvSpPr/>
            <p:nvPr/>
          </p:nvSpPr>
          <p:spPr>
            <a:xfrm>
              <a:off x="2467645" y="5549126"/>
              <a:ext cx="230909" cy="415637"/>
            </a:xfrm>
            <a:prstGeom prst="curvedLeftArrow">
              <a:avLst/>
            </a:prstGeom>
            <a:solidFill>
              <a:srgbClr val="FFFF00"/>
            </a:solidFill>
            <a:ln>
              <a:solidFill>
                <a:srgbClr val="7F7F7F"/>
              </a:solidFill>
            </a:ln>
            <a:effectLst>
              <a:glow rad="101600">
                <a:schemeClr val="bg1">
                  <a:alpha val="94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8" name="Nach links gekrümmter Pfeil 17"/>
            <p:cNvSpPr/>
            <p:nvPr/>
          </p:nvSpPr>
          <p:spPr>
            <a:xfrm>
              <a:off x="5237014" y="5549126"/>
              <a:ext cx="230909" cy="415637"/>
            </a:xfrm>
            <a:prstGeom prst="curvedLeftArrow">
              <a:avLst/>
            </a:prstGeom>
            <a:solidFill>
              <a:srgbClr val="FFFF00"/>
            </a:solidFill>
            <a:ln>
              <a:solidFill>
                <a:srgbClr val="7F7F7F"/>
              </a:solidFill>
            </a:ln>
            <a:effectLst>
              <a:glow rad="101600">
                <a:schemeClr val="bg1">
                  <a:alpha val="94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ierung 21"/>
          <p:cNvGrpSpPr/>
          <p:nvPr/>
        </p:nvGrpSpPr>
        <p:grpSpPr>
          <a:xfrm>
            <a:off x="6342303" y="3409812"/>
            <a:ext cx="2432243" cy="2746883"/>
            <a:chOff x="6342303" y="3394611"/>
            <a:chExt cx="2432243" cy="2746883"/>
          </a:xfrm>
        </p:grpSpPr>
        <p:sp>
          <p:nvSpPr>
            <p:cNvPr id="23" name="Rechteck 22"/>
            <p:cNvSpPr/>
            <p:nvPr/>
          </p:nvSpPr>
          <p:spPr>
            <a:xfrm>
              <a:off x="6342303" y="3394612"/>
              <a:ext cx="2432243" cy="2746882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  <a:effectLst>
              <a:outerShdw blurRad="330200" dist="38100" dir="2700000" sx="101000" sy="101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342303" y="3394611"/>
              <a:ext cx="2432242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/>
                <a:t>Work on the RMF refinement, however, suggests to</a:t>
              </a:r>
            </a:p>
            <a:p>
              <a:pPr algn="ctr"/>
              <a:r>
                <a:rPr lang="de-DE" sz="1400" b="1"/>
                <a:t>increase the redistribution </a:t>
              </a:r>
              <a:r>
                <a:rPr lang="de-DE" sz="1400"/>
                <a:t>and to </a:t>
              </a:r>
              <a:r>
                <a:rPr lang="de-DE" sz="1400" b="1"/>
                <a:t>decrease the ARF</a:t>
              </a:r>
              <a:br>
                <a:rPr lang="de-DE" sz="1400" b="1"/>
              </a:br>
              <a:r>
                <a:rPr lang="de-DE" sz="1400"/>
                <a:t>at low energies !</a:t>
              </a:r>
            </a:p>
          </p:txBody>
        </p:sp>
        <p:pic>
          <p:nvPicPr>
            <p:cNvPr id="25" name="Bild 24" descr="bestfit_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64" t="76699" r="45037" b="4442"/>
            <a:stretch/>
          </p:blipFill>
          <p:spPr>
            <a:xfrm>
              <a:off x="6397824" y="4711947"/>
              <a:ext cx="2288289" cy="1357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9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>
          <a:xfrm>
            <a:off x="522941" y="971177"/>
            <a:ext cx="6021294" cy="2592294"/>
          </a:xfrm>
          <a:custGeom>
            <a:avLst/>
            <a:gdLst>
              <a:gd name="connsiteX0" fmla="*/ 14941 w 6021294"/>
              <a:gd name="connsiteY0" fmla="*/ 0 h 2913530"/>
              <a:gd name="connsiteX1" fmla="*/ 6021294 w 6021294"/>
              <a:gd name="connsiteY1" fmla="*/ 14942 h 2913530"/>
              <a:gd name="connsiteX2" fmla="*/ 6013824 w 6021294"/>
              <a:gd name="connsiteY2" fmla="*/ 2345765 h 2913530"/>
              <a:gd name="connsiteX3" fmla="*/ 769471 w 6021294"/>
              <a:gd name="connsiteY3" fmla="*/ 2345765 h 2913530"/>
              <a:gd name="connsiteX4" fmla="*/ 776941 w 6021294"/>
              <a:gd name="connsiteY4" fmla="*/ 2913530 h 2913530"/>
              <a:gd name="connsiteX5" fmla="*/ 0 w 6021294"/>
              <a:gd name="connsiteY5" fmla="*/ 2913530 h 2913530"/>
              <a:gd name="connsiteX6" fmla="*/ 14941 w 6021294"/>
              <a:gd name="connsiteY6" fmla="*/ 0 h 2913530"/>
              <a:gd name="connsiteX0" fmla="*/ 14941 w 6021294"/>
              <a:gd name="connsiteY0" fmla="*/ 0 h 2930469"/>
              <a:gd name="connsiteX1" fmla="*/ 6021294 w 6021294"/>
              <a:gd name="connsiteY1" fmla="*/ 14942 h 2930469"/>
              <a:gd name="connsiteX2" fmla="*/ 6013824 w 6021294"/>
              <a:gd name="connsiteY2" fmla="*/ 2345765 h 2930469"/>
              <a:gd name="connsiteX3" fmla="*/ 769471 w 6021294"/>
              <a:gd name="connsiteY3" fmla="*/ 2345765 h 2930469"/>
              <a:gd name="connsiteX4" fmla="*/ 4340411 w 6021294"/>
              <a:gd name="connsiteY4" fmla="*/ 2930469 h 2930469"/>
              <a:gd name="connsiteX5" fmla="*/ 0 w 6021294"/>
              <a:gd name="connsiteY5" fmla="*/ 2913530 h 2930469"/>
              <a:gd name="connsiteX6" fmla="*/ 14941 w 6021294"/>
              <a:gd name="connsiteY6" fmla="*/ 0 h 2930469"/>
              <a:gd name="connsiteX0" fmla="*/ 14941 w 6021294"/>
              <a:gd name="connsiteY0" fmla="*/ 0 h 2930469"/>
              <a:gd name="connsiteX1" fmla="*/ 6021294 w 6021294"/>
              <a:gd name="connsiteY1" fmla="*/ 14942 h 2930469"/>
              <a:gd name="connsiteX2" fmla="*/ 6013824 w 6021294"/>
              <a:gd name="connsiteY2" fmla="*/ 2345765 h 2930469"/>
              <a:gd name="connsiteX3" fmla="*/ 4295588 w 6021294"/>
              <a:gd name="connsiteY3" fmla="*/ 2354234 h 2930469"/>
              <a:gd name="connsiteX4" fmla="*/ 4340411 w 6021294"/>
              <a:gd name="connsiteY4" fmla="*/ 2930469 h 2930469"/>
              <a:gd name="connsiteX5" fmla="*/ 0 w 6021294"/>
              <a:gd name="connsiteY5" fmla="*/ 2913530 h 2930469"/>
              <a:gd name="connsiteX6" fmla="*/ 14941 w 6021294"/>
              <a:gd name="connsiteY6" fmla="*/ 0 h 2930469"/>
              <a:gd name="connsiteX0" fmla="*/ 14941 w 6021294"/>
              <a:gd name="connsiteY0" fmla="*/ 0 h 2938938"/>
              <a:gd name="connsiteX1" fmla="*/ 6021294 w 6021294"/>
              <a:gd name="connsiteY1" fmla="*/ 14942 h 2938938"/>
              <a:gd name="connsiteX2" fmla="*/ 6013824 w 6021294"/>
              <a:gd name="connsiteY2" fmla="*/ 2345765 h 2938938"/>
              <a:gd name="connsiteX3" fmla="*/ 4295588 w 6021294"/>
              <a:gd name="connsiteY3" fmla="*/ 2354234 h 2938938"/>
              <a:gd name="connsiteX4" fmla="*/ 4303058 w 6021294"/>
              <a:gd name="connsiteY4" fmla="*/ 2938938 h 2938938"/>
              <a:gd name="connsiteX5" fmla="*/ 0 w 6021294"/>
              <a:gd name="connsiteY5" fmla="*/ 2913530 h 2938938"/>
              <a:gd name="connsiteX6" fmla="*/ 14941 w 6021294"/>
              <a:gd name="connsiteY6" fmla="*/ 0 h 293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1294" h="2938938">
                <a:moveTo>
                  <a:pt x="14941" y="0"/>
                </a:moveTo>
                <a:lnTo>
                  <a:pt x="6021294" y="14942"/>
                </a:lnTo>
                <a:lnTo>
                  <a:pt x="6013824" y="2345765"/>
                </a:lnTo>
                <a:lnTo>
                  <a:pt x="4295588" y="2354234"/>
                </a:lnTo>
                <a:lnTo>
                  <a:pt x="4303058" y="2938938"/>
                </a:lnTo>
                <a:lnTo>
                  <a:pt x="0" y="2913530"/>
                </a:lnTo>
                <a:cubicBezTo>
                  <a:pt x="4980" y="1942353"/>
                  <a:pt x="9961" y="971177"/>
                  <a:pt x="1494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  <a:alpha val="1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3810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537165" y="3033059"/>
            <a:ext cx="5999600" cy="2599765"/>
          </a:xfrm>
          <a:custGeom>
            <a:avLst/>
            <a:gdLst>
              <a:gd name="connsiteX0" fmla="*/ 747059 w 6006353"/>
              <a:gd name="connsiteY0" fmla="*/ 0 h 2323353"/>
              <a:gd name="connsiteX1" fmla="*/ 6006353 w 6006353"/>
              <a:gd name="connsiteY1" fmla="*/ 7470 h 2323353"/>
              <a:gd name="connsiteX2" fmla="*/ 5998883 w 6006353"/>
              <a:gd name="connsiteY2" fmla="*/ 2315882 h 2323353"/>
              <a:gd name="connsiteX3" fmla="*/ 0 w 6006353"/>
              <a:gd name="connsiteY3" fmla="*/ 2323353 h 2323353"/>
              <a:gd name="connsiteX4" fmla="*/ 7471 w 6006353"/>
              <a:gd name="connsiteY4" fmla="*/ 582705 h 2323353"/>
              <a:gd name="connsiteX5" fmla="*/ 754530 w 6006353"/>
              <a:gd name="connsiteY5" fmla="*/ 575235 h 2323353"/>
              <a:gd name="connsiteX6" fmla="*/ 747059 w 6006353"/>
              <a:gd name="connsiteY6" fmla="*/ 0 h 2323353"/>
              <a:gd name="connsiteX0" fmla="*/ 747059 w 6006353"/>
              <a:gd name="connsiteY0" fmla="*/ 0 h 2323353"/>
              <a:gd name="connsiteX1" fmla="*/ 6006353 w 6006353"/>
              <a:gd name="connsiteY1" fmla="*/ 7470 h 2323353"/>
              <a:gd name="connsiteX2" fmla="*/ 5998883 w 6006353"/>
              <a:gd name="connsiteY2" fmla="*/ 2315882 h 2323353"/>
              <a:gd name="connsiteX3" fmla="*/ 0 w 6006353"/>
              <a:gd name="connsiteY3" fmla="*/ 2323353 h 2323353"/>
              <a:gd name="connsiteX4" fmla="*/ 7471 w 6006353"/>
              <a:gd name="connsiteY4" fmla="*/ 582705 h 2323353"/>
              <a:gd name="connsiteX5" fmla="*/ 4295589 w 6006353"/>
              <a:gd name="connsiteY5" fmla="*/ 400983 h 2323353"/>
              <a:gd name="connsiteX6" fmla="*/ 747059 w 6006353"/>
              <a:gd name="connsiteY6" fmla="*/ 0 h 2323353"/>
              <a:gd name="connsiteX0" fmla="*/ 4303059 w 6006353"/>
              <a:gd name="connsiteY0" fmla="*/ 0 h 2871001"/>
              <a:gd name="connsiteX1" fmla="*/ 6006353 w 6006353"/>
              <a:gd name="connsiteY1" fmla="*/ 555118 h 2871001"/>
              <a:gd name="connsiteX2" fmla="*/ 5998883 w 6006353"/>
              <a:gd name="connsiteY2" fmla="*/ 2863530 h 2871001"/>
              <a:gd name="connsiteX3" fmla="*/ 0 w 6006353"/>
              <a:gd name="connsiteY3" fmla="*/ 2871001 h 2871001"/>
              <a:gd name="connsiteX4" fmla="*/ 7471 w 6006353"/>
              <a:gd name="connsiteY4" fmla="*/ 1130353 h 2871001"/>
              <a:gd name="connsiteX5" fmla="*/ 4295589 w 6006353"/>
              <a:gd name="connsiteY5" fmla="*/ 948631 h 2871001"/>
              <a:gd name="connsiteX6" fmla="*/ 4303059 w 6006353"/>
              <a:gd name="connsiteY6" fmla="*/ 0 h 2871001"/>
              <a:gd name="connsiteX0" fmla="*/ 4303059 w 5998883"/>
              <a:gd name="connsiteY0" fmla="*/ 826 h 2871827"/>
              <a:gd name="connsiteX1" fmla="*/ 5991412 w 5998883"/>
              <a:gd name="connsiteY1" fmla="*/ 0 h 2871827"/>
              <a:gd name="connsiteX2" fmla="*/ 5998883 w 5998883"/>
              <a:gd name="connsiteY2" fmla="*/ 2864356 h 2871827"/>
              <a:gd name="connsiteX3" fmla="*/ 0 w 5998883"/>
              <a:gd name="connsiteY3" fmla="*/ 2871827 h 2871827"/>
              <a:gd name="connsiteX4" fmla="*/ 7471 w 5998883"/>
              <a:gd name="connsiteY4" fmla="*/ 1131179 h 2871827"/>
              <a:gd name="connsiteX5" fmla="*/ 4295589 w 5998883"/>
              <a:gd name="connsiteY5" fmla="*/ 949457 h 2871827"/>
              <a:gd name="connsiteX6" fmla="*/ 4303059 w 5998883"/>
              <a:gd name="connsiteY6" fmla="*/ 826 h 2871827"/>
              <a:gd name="connsiteX0" fmla="*/ 4303776 w 5999600"/>
              <a:gd name="connsiteY0" fmla="*/ 826 h 2871827"/>
              <a:gd name="connsiteX1" fmla="*/ 5992129 w 5999600"/>
              <a:gd name="connsiteY1" fmla="*/ 0 h 2871827"/>
              <a:gd name="connsiteX2" fmla="*/ 5999600 w 5999600"/>
              <a:gd name="connsiteY2" fmla="*/ 2864356 h 2871827"/>
              <a:gd name="connsiteX3" fmla="*/ 717 w 5999600"/>
              <a:gd name="connsiteY3" fmla="*/ 2871827 h 2871827"/>
              <a:gd name="connsiteX4" fmla="*/ 718 w 5999600"/>
              <a:gd name="connsiteY4" fmla="*/ 575234 h 2871827"/>
              <a:gd name="connsiteX5" fmla="*/ 4296306 w 5999600"/>
              <a:gd name="connsiteY5" fmla="*/ 949457 h 2871827"/>
              <a:gd name="connsiteX6" fmla="*/ 4303776 w 5999600"/>
              <a:gd name="connsiteY6" fmla="*/ 826 h 2871827"/>
              <a:gd name="connsiteX0" fmla="*/ 4303776 w 5999600"/>
              <a:gd name="connsiteY0" fmla="*/ 826 h 2871827"/>
              <a:gd name="connsiteX1" fmla="*/ 5992129 w 5999600"/>
              <a:gd name="connsiteY1" fmla="*/ 0 h 2871827"/>
              <a:gd name="connsiteX2" fmla="*/ 5999600 w 5999600"/>
              <a:gd name="connsiteY2" fmla="*/ 2864356 h 2871827"/>
              <a:gd name="connsiteX3" fmla="*/ 717 w 5999600"/>
              <a:gd name="connsiteY3" fmla="*/ 2871827 h 2871827"/>
              <a:gd name="connsiteX4" fmla="*/ 718 w 5999600"/>
              <a:gd name="connsiteY4" fmla="*/ 575234 h 2871827"/>
              <a:gd name="connsiteX5" fmla="*/ 4303777 w 5999600"/>
              <a:gd name="connsiteY5" fmla="*/ 567764 h 2871827"/>
              <a:gd name="connsiteX6" fmla="*/ 4303776 w 5999600"/>
              <a:gd name="connsiteY6" fmla="*/ 826 h 2871827"/>
              <a:gd name="connsiteX0" fmla="*/ 4281364 w 5999600"/>
              <a:gd name="connsiteY0" fmla="*/ 826 h 2871827"/>
              <a:gd name="connsiteX1" fmla="*/ 5992129 w 5999600"/>
              <a:gd name="connsiteY1" fmla="*/ 0 h 2871827"/>
              <a:gd name="connsiteX2" fmla="*/ 5999600 w 5999600"/>
              <a:gd name="connsiteY2" fmla="*/ 2864356 h 2871827"/>
              <a:gd name="connsiteX3" fmla="*/ 717 w 5999600"/>
              <a:gd name="connsiteY3" fmla="*/ 2871827 h 2871827"/>
              <a:gd name="connsiteX4" fmla="*/ 718 w 5999600"/>
              <a:gd name="connsiteY4" fmla="*/ 575234 h 2871827"/>
              <a:gd name="connsiteX5" fmla="*/ 4303777 w 5999600"/>
              <a:gd name="connsiteY5" fmla="*/ 567764 h 2871827"/>
              <a:gd name="connsiteX6" fmla="*/ 4281364 w 5999600"/>
              <a:gd name="connsiteY6" fmla="*/ 826 h 2871827"/>
              <a:gd name="connsiteX0" fmla="*/ 4311246 w 5999600"/>
              <a:gd name="connsiteY0" fmla="*/ 0 h 2904191"/>
              <a:gd name="connsiteX1" fmla="*/ 5992129 w 5999600"/>
              <a:gd name="connsiteY1" fmla="*/ 32364 h 2904191"/>
              <a:gd name="connsiteX2" fmla="*/ 5999600 w 5999600"/>
              <a:gd name="connsiteY2" fmla="*/ 2896720 h 2904191"/>
              <a:gd name="connsiteX3" fmla="*/ 717 w 5999600"/>
              <a:gd name="connsiteY3" fmla="*/ 2904191 h 2904191"/>
              <a:gd name="connsiteX4" fmla="*/ 718 w 5999600"/>
              <a:gd name="connsiteY4" fmla="*/ 607598 h 2904191"/>
              <a:gd name="connsiteX5" fmla="*/ 4303777 w 5999600"/>
              <a:gd name="connsiteY5" fmla="*/ 600128 h 2904191"/>
              <a:gd name="connsiteX6" fmla="*/ 4311246 w 5999600"/>
              <a:gd name="connsiteY6" fmla="*/ 0 h 2904191"/>
              <a:gd name="connsiteX0" fmla="*/ 4288835 w 5999600"/>
              <a:gd name="connsiteY0" fmla="*/ 0 h 2887596"/>
              <a:gd name="connsiteX1" fmla="*/ 5992129 w 5999600"/>
              <a:gd name="connsiteY1" fmla="*/ 15769 h 2887596"/>
              <a:gd name="connsiteX2" fmla="*/ 5999600 w 5999600"/>
              <a:gd name="connsiteY2" fmla="*/ 2880125 h 2887596"/>
              <a:gd name="connsiteX3" fmla="*/ 717 w 5999600"/>
              <a:gd name="connsiteY3" fmla="*/ 2887596 h 2887596"/>
              <a:gd name="connsiteX4" fmla="*/ 718 w 5999600"/>
              <a:gd name="connsiteY4" fmla="*/ 591003 h 2887596"/>
              <a:gd name="connsiteX5" fmla="*/ 4303777 w 5999600"/>
              <a:gd name="connsiteY5" fmla="*/ 583533 h 2887596"/>
              <a:gd name="connsiteX6" fmla="*/ 4288835 w 5999600"/>
              <a:gd name="connsiteY6" fmla="*/ 0 h 2887596"/>
              <a:gd name="connsiteX0" fmla="*/ 4288835 w 5999600"/>
              <a:gd name="connsiteY0" fmla="*/ 0 h 2887596"/>
              <a:gd name="connsiteX1" fmla="*/ 5992129 w 5999600"/>
              <a:gd name="connsiteY1" fmla="*/ 15769 h 2887596"/>
              <a:gd name="connsiteX2" fmla="*/ 5999600 w 5999600"/>
              <a:gd name="connsiteY2" fmla="*/ 2880125 h 2887596"/>
              <a:gd name="connsiteX3" fmla="*/ 717 w 5999600"/>
              <a:gd name="connsiteY3" fmla="*/ 2887596 h 2887596"/>
              <a:gd name="connsiteX4" fmla="*/ 718 w 5999600"/>
              <a:gd name="connsiteY4" fmla="*/ 591003 h 2887596"/>
              <a:gd name="connsiteX5" fmla="*/ 4281365 w 5999600"/>
              <a:gd name="connsiteY5" fmla="*/ 583533 h 2887596"/>
              <a:gd name="connsiteX6" fmla="*/ 4288835 w 5999600"/>
              <a:gd name="connsiteY6" fmla="*/ 0 h 288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9600" h="2887596">
                <a:moveTo>
                  <a:pt x="4288835" y="0"/>
                </a:moveTo>
                <a:lnTo>
                  <a:pt x="5992129" y="15769"/>
                </a:lnTo>
                <a:cubicBezTo>
                  <a:pt x="5994619" y="970554"/>
                  <a:pt x="5997110" y="1925340"/>
                  <a:pt x="5999600" y="2880125"/>
                </a:cubicBezTo>
                <a:lnTo>
                  <a:pt x="717" y="2887596"/>
                </a:lnTo>
                <a:cubicBezTo>
                  <a:pt x="3207" y="2307380"/>
                  <a:pt x="-1772" y="1171219"/>
                  <a:pt x="718" y="591003"/>
                </a:cubicBezTo>
                <a:lnTo>
                  <a:pt x="4281365" y="583533"/>
                </a:lnTo>
                <a:cubicBezTo>
                  <a:pt x="4278875" y="391788"/>
                  <a:pt x="4291325" y="191745"/>
                  <a:pt x="42888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FFF00">
                  <a:alpha val="3000"/>
                </a:srgbClr>
              </a:gs>
            </a:gsLst>
            <a:lin ang="16200000" scaled="0"/>
            <a:tileRect/>
          </a:gradFill>
          <a:ln w="38100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fitrmf0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6" y="920593"/>
            <a:ext cx="6327589" cy="548244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1471" y="829237"/>
            <a:ext cx="6394824" cy="4826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64298" y="2400117"/>
            <a:ext cx="2622019" cy="312906"/>
          </a:xfrm>
          <a:prstGeom prst="rect">
            <a:avLst/>
          </a:prstGeom>
          <a:solidFill>
            <a:srgbClr val="FFB7B8"/>
          </a:solidFill>
          <a:effectLst>
            <a:outerShdw blurRad="222250" dist="20000" dir="5400000" sx="105000" sy="105000" rotWithShape="0">
              <a:srgbClr val="000000">
                <a:alpha val="64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t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defRPr sz="1600" i="1"/>
            </a:lvl1pPr>
          </a:lstStyle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obvious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 </a:t>
            </a:r>
            <a:r>
              <a:rPr lang="de-DE" dirty="0" err="1"/>
              <a:t>dependence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378132" y="3024134"/>
            <a:ext cx="2496985" cy="312906"/>
          </a:xfrm>
          <a:prstGeom prst="rect">
            <a:avLst/>
          </a:prstGeom>
          <a:solidFill>
            <a:srgbClr val="FFB7B8"/>
          </a:solidFill>
          <a:effectLst>
            <a:outerShdw blurRad="222250" dist="20000" dir="5400000" sx="105000" sy="105000" rotWithShape="0">
              <a:srgbClr val="000000">
                <a:alpha val="64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t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i="1" dirty="0" err="1" smtClean="0"/>
              <a:t>no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obvious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long</a:t>
            </a:r>
            <a:r>
              <a:rPr lang="de-DE" sz="1600" i="1" dirty="0" smtClean="0"/>
              <a:t>-term </a:t>
            </a:r>
            <a:r>
              <a:rPr lang="de-DE" sz="1600" i="1" dirty="0" err="1" smtClean="0"/>
              <a:t>trend</a:t>
            </a:r>
            <a:endParaRPr lang="de-DE" sz="1600" i="1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3703017" y="2400117"/>
            <a:ext cx="3045112" cy="312906"/>
          </a:xfrm>
          <a:prstGeom prst="rect">
            <a:avLst/>
          </a:prstGeom>
          <a:solidFill>
            <a:srgbClr val="FFB7B8"/>
          </a:solidFill>
          <a:effectLst>
            <a:outerShdw blurRad="222250" dist="20000" dir="5400000" sx="105000" sy="105000" rotWithShape="0">
              <a:srgbClr val="000000">
                <a:alpha val="64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t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defRPr sz="1600" i="1"/>
            </a:lvl1pPr>
          </a:lstStyle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obvious</a:t>
            </a:r>
            <a:r>
              <a:rPr lang="de-DE" dirty="0"/>
              <a:t> </a:t>
            </a:r>
            <a:r>
              <a:rPr lang="de-DE" dirty="0" err="1"/>
              <a:t>positional</a:t>
            </a:r>
            <a:r>
              <a:rPr lang="de-DE" dirty="0"/>
              <a:t> </a:t>
            </a:r>
            <a:r>
              <a:rPr lang="de-DE" dirty="0" err="1"/>
              <a:t>dependence</a:t>
            </a:r>
            <a:endParaRPr lang="de-DE" dirty="0"/>
          </a:p>
        </p:txBody>
      </p:sp>
      <p:sp>
        <p:nvSpPr>
          <p:cNvPr id="5" name="Geschweifte Klammer links 4"/>
          <p:cNvSpPr/>
          <p:nvPr/>
        </p:nvSpPr>
        <p:spPr>
          <a:xfrm rot="5400000">
            <a:off x="2007682" y="4014153"/>
            <a:ext cx="238520" cy="3178122"/>
          </a:xfrm>
          <a:prstGeom prst="leftBrac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786301" y="5035177"/>
            <a:ext cx="684803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t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200" dirty="0" smtClean="0">
                <a:solidFill>
                  <a:schemeClr val="accent4">
                    <a:lumMod val="50000"/>
                  </a:schemeClr>
                </a:solidFill>
              </a:rPr>
              <a:t>1E 0102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776382" y="5035177"/>
            <a:ext cx="709148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dirty="0" smtClean="0">
                <a:solidFill>
                  <a:schemeClr val="accent4">
                    <a:lumMod val="50000"/>
                  </a:schemeClr>
                </a:solidFill>
              </a:rPr>
              <a:t>RXJ1856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93278" y="3884404"/>
            <a:ext cx="1981983" cy="698653"/>
          </a:xfrm>
          <a:prstGeom prst="rect">
            <a:avLst/>
          </a:prstGeom>
          <a:solidFill>
            <a:srgbClr val="FFFFC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04800" dist="38100" dir="2700000" sx="106000" sy="106000" algn="tl" rotWithShape="0">
              <a:srgbClr val="000000">
                <a:alpha val="65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i="1" dirty="0" smtClean="0"/>
              <a:t>1E 0102:</a:t>
            </a:r>
            <a:br>
              <a:rPr lang="de-DE" sz="1200" i="1" dirty="0" smtClean="0"/>
            </a:br>
            <a:r>
              <a:rPr lang="de-DE" sz="1200" i="1" dirty="0" err="1" smtClean="0"/>
              <a:t>no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renormalization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between</a:t>
            </a:r>
            <a:r>
              <a:rPr lang="de-DE" sz="1200" i="1" dirty="0" smtClean="0"/>
              <a:t/>
            </a:r>
            <a:br>
              <a:rPr lang="de-DE" sz="1200" i="1" dirty="0" smtClean="0"/>
            </a:br>
            <a:r>
              <a:rPr lang="de-DE" sz="1200" i="1" dirty="0" smtClean="0"/>
              <a:t>individual </a:t>
            </a:r>
            <a:r>
              <a:rPr lang="de-DE" sz="1200" i="1" dirty="0" err="1" smtClean="0"/>
              <a:t>filters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necessary</a:t>
            </a:r>
            <a:endParaRPr lang="de-DE" sz="1200" i="1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3800345" y="3788631"/>
            <a:ext cx="2064412" cy="901785"/>
          </a:xfrm>
          <a:prstGeom prst="rect">
            <a:avLst/>
          </a:prstGeom>
          <a:solidFill>
            <a:srgbClr val="FFFFC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04800" dist="38100" dir="2700000" sx="106000" sy="106000" algn="tl" rotWithShape="0">
              <a:srgbClr val="000000">
                <a:alpha val="65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defRPr sz="1400"/>
            </a:lvl1pPr>
          </a:lstStyle>
          <a:p>
            <a:r>
              <a:rPr lang="de-DE" sz="1200" i="1" dirty="0" smtClean="0"/>
              <a:t>RX J1856</a:t>
            </a:r>
            <a:r>
              <a:rPr lang="de-DE" sz="1200" i="1" dirty="0"/>
              <a:t>:</a:t>
            </a:r>
          </a:p>
          <a:p>
            <a:r>
              <a:rPr lang="de-DE" sz="1200" i="1" dirty="0" err="1"/>
              <a:t>no</a:t>
            </a:r>
            <a:r>
              <a:rPr lang="de-DE" sz="1200" i="1" dirty="0"/>
              <a:t> </a:t>
            </a:r>
            <a:r>
              <a:rPr lang="de-DE" sz="1200" i="1" dirty="0" err="1" smtClean="0"/>
              <a:t>renormalization</a:t>
            </a:r>
            <a:r>
              <a:rPr lang="de-DE" sz="1200" i="1" dirty="0" smtClean="0"/>
              <a:t> </a:t>
            </a:r>
            <a:r>
              <a:rPr lang="de-DE" sz="1200" i="1" dirty="0" err="1"/>
              <a:t>between</a:t>
            </a:r>
            <a:r>
              <a:rPr lang="de-DE" sz="1200" i="1" dirty="0"/>
              <a:t/>
            </a:r>
            <a:br>
              <a:rPr lang="de-DE" sz="1200" i="1" dirty="0"/>
            </a:br>
            <a:r>
              <a:rPr lang="de-DE" sz="1200" i="1" dirty="0"/>
              <a:t>individual </a:t>
            </a:r>
            <a:r>
              <a:rPr lang="de-DE" sz="1200" i="1" dirty="0" err="1"/>
              <a:t>positions</a:t>
            </a:r>
            <a:r>
              <a:rPr lang="de-DE" sz="1200" i="1" dirty="0"/>
              <a:t> </a:t>
            </a:r>
            <a:r>
              <a:rPr lang="de-DE" sz="1200" i="1" dirty="0" err="1" smtClean="0"/>
              <a:t>necessary</a:t>
            </a:r>
            <a:r>
              <a:rPr lang="de-DE" sz="1200" i="1" dirty="0"/>
              <a:t/>
            </a:r>
            <a:br>
              <a:rPr lang="de-DE" sz="1200" i="1" dirty="0"/>
            </a:br>
            <a:r>
              <a:rPr lang="de-DE" sz="1200" i="1" dirty="0" smtClean="0"/>
              <a:t>(</a:t>
            </a:r>
            <a:r>
              <a:rPr lang="de-DE" sz="1200" i="1" dirty="0" err="1" smtClean="0"/>
              <a:t>vignetting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correction</a:t>
            </a:r>
            <a:r>
              <a:rPr lang="de-DE" sz="1200" i="1" dirty="0" smtClean="0"/>
              <a:t> ok )</a:t>
            </a:r>
            <a:endParaRPr lang="de-DE" sz="1200" i="1" dirty="0"/>
          </a:p>
        </p:txBody>
      </p:sp>
      <p:sp>
        <p:nvSpPr>
          <p:cNvPr id="19" name="Geschweifte Klammer links 18"/>
          <p:cNvSpPr/>
          <p:nvPr/>
        </p:nvSpPr>
        <p:spPr>
          <a:xfrm rot="5400000">
            <a:off x="4991909" y="4162420"/>
            <a:ext cx="268939" cy="2820748"/>
          </a:xfrm>
          <a:prstGeom prst="leftBrac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37882" y="5722471"/>
            <a:ext cx="3178123" cy="552823"/>
          </a:xfrm>
          <a:prstGeom prst="rect">
            <a:avLst/>
          </a:prstGeom>
          <a:noFill/>
          <a:ln w="1905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3716005" y="5722471"/>
            <a:ext cx="2828229" cy="552823"/>
          </a:xfrm>
          <a:prstGeom prst="rect">
            <a:avLst/>
          </a:prstGeom>
          <a:noFill/>
          <a:ln w="19050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3626625" y="1088733"/>
            <a:ext cx="2474017" cy="901785"/>
          </a:xfrm>
          <a:prstGeom prst="rect">
            <a:avLst/>
          </a:prstGeom>
          <a:solidFill>
            <a:srgbClr val="FFFFC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04800" dist="38100" dir="2700000" sx="106000" sy="106000" algn="tl" rotWithShape="0">
              <a:srgbClr val="000000">
                <a:alpha val="65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defRPr sz="1400"/>
            </a:lvl1pPr>
          </a:lstStyle>
          <a:p>
            <a:r>
              <a:rPr lang="de-DE" sz="1200" i="1" dirty="0" smtClean="0"/>
              <a:t>RX J1856</a:t>
            </a:r>
            <a:r>
              <a:rPr lang="de-DE" sz="1200" i="1" dirty="0"/>
              <a:t>:</a:t>
            </a:r>
          </a:p>
          <a:p>
            <a:r>
              <a:rPr lang="de-DE" sz="1200" i="1" dirty="0" err="1"/>
              <a:t>no</a:t>
            </a:r>
            <a:r>
              <a:rPr lang="de-DE" sz="1200" i="1" dirty="0"/>
              <a:t> </a:t>
            </a:r>
            <a:r>
              <a:rPr lang="de-DE" sz="1200" i="1" dirty="0" err="1" smtClean="0"/>
              <a:t>need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for</a:t>
            </a:r>
            <a:r>
              <a:rPr lang="de-DE" sz="1200" i="1" dirty="0" smtClean="0"/>
              <a:t> a </a:t>
            </a:r>
            <a:r>
              <a:rPr lang="de-DE" sz="1200" i="1" dirty="0" err="1" smtClean="0"/>
              <a:t>second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component</a:t>
            </a:r>
            <a:r>
              <a:rPr lang="de-DE" sz="1200" i="1" dirty="0" smtClean="0"/>
              <a:t>,</a:t>
            </a:r>
          </a:p>
          <a:p>
            <a:r>
              <a:rPr lang="de-DE" sz="1200" i="1" dirty="0" err="1" smtClean="0"/>
              <a:t>parameters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identical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to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that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derived</a:t>
            </a:r>
            <a:r>
              <a:rPr lang="de-DE" sz="1200" i="1" dirty="0" smtClean="0"/>
              <a:t/>
            </a:r>
            <a:br>
              <a:rPr lang="de-DE" sz="1200" i="1" dirty="0" smtClean="0"/>
            </a:br>
            <a:r>
              <a:rPr lang="de-DE" sz="1200" i="1" dirty="0" err="1" smtClean="0"/>
              <a:t>from</a:t>
            </a:r>
            <a:r>
              <a:rPr lang="de-DE" sz="1200" i="1" dirty="0" smtClean="0"/>
              <a:t> Chandra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143079" y="1289577"/>
            <a:ext cx="1836786" cy="495520"/>
          </a:xfrm>
          <a:prstGeom prst="rect">
            <a:avLst/>
          </a:prstGeom>
          <a:solidFill>
            <a:srgbClr val="FFFFC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04800" dist="38100" dir="2700000" sx="106000" sy="106000" algn="tl" rotWithShape="0">
              <a:srgbClr val="000000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defRPr sz="1400"/>
            </a:lvl1pPr>
          </a:lstStyle>
          <a:p>
            <a:r>
              <a:rPr lang="de-DE" sz="1200" i="1" dirty="0" smtClean="0"/>
              <a:t>1E 0102:</a:t>
            </a:r>
            <a:endParaRPr lang="de-DE" sz="1200" i="1" dirty="0"/>
          </a:p>
          <a:p>
            <a:r>
              <a:rPr lang="de-DE" sz="1200" i="1" dirty="0" smtClean="0"/>
              <a:t>IACHEC </a:t>
            </a:r>
            <a:r>
              <a:rPr lang="de-DE" sz="1200" i="1" dirty="0" err="1" smtClean="0"/>
              <a:t>model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works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well</a:t>
            </a:r>
            <a:endParaRPr lang="de-DE" sz="1200" i="1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Residuals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obtained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with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parameterized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6" name="Gruppierung 25"/>
          <p:cNvGrpSpPr/>
          <p:nvPr/>
        </p:nvGrpSpPr>
        <p:grpSpPr>
          <a:xfrm>
            <a:off x="7081934" y="3788631"/>
            <a:ext cx="1786792" cy="2699788"/>
            <a:chOff x="7106834" y="3713931"/>
            <a:chExt cx="1786792" cy="2699788"/>
          </a:xfrm>
        </p:grpSpPr>
        <p:sp>
          <p:nvSpPr>
            <p:cNvPr id="27" name="Textfeld 26"/>
            <p:cNvSpPr txBox="1"/>
            <p:nvPr/>
          </p:nvSpPr>
          <p:spPr>
            <a:xfrm>
              <a:off x="7106834" y="4037171"/>
              <a:ext cx="1786791" cy="23765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b="1" dirty="0" err="1" smtClean="0"/>
                <a:t>TBabs</a:t>
              </a:r>
              <a:r>
                <a:rPr lang="de-DE" sz="1400" b="1" dirty="0" smtClean="0"/>
                <a:t> * </a:t>
              </a:r>
              <a:r>
                <a:rPr lang="de-DE" sz="1400" b="1" dirty="0" err="1" smtClean="0"/>
                <a:t>bbodyrad</a:t>
              </a:r>
              <a:endParaRPr lang="de-DE" sz="1400" b="1" dirty="0" smtClean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with</a:t>
              </a:r>
              <a:r>
                <a:rPr lang="de-DE" sz="1100" dirty="0" smtClean="0"/>
                <a:t> </a:t>
              </a:r>
              <a:r>
                <a:rPr lang="de-DE" sz="1100" b="1" dirty="0" smtClean="0"/>
                <a:t>all </a:t>
              </a:r>
              <a:r>
                <a:rPr lang="de-DE" sz="1100" b="1" dirty="0" err="1" smtClean="0"/>
                <a:t>parameters</a:t>
              </a:r>
              <a:r>
                <a:rPr lang="de-DE" sz="1100" b="1" dirty="0" smtClean="0"/>
                <a:t> </a:t>
              </a:r>
              <a:r>
                <a:rPr lang="de-DE" sz="1100" b="1" dirty="0" err="1" smtClean="0"/>
                <a:t>from</a:t>
              </a:r>
              <a:r>
                <a:rPr lang="de-DE" sz="1100" b="1" dirty="0"/>
                <a:t/>
              </a:r>
              <a:br>
                <a:rPr lang="de-DE" sz="1100" b="1" dirty="0"/>
              </a:br>
              <a:r>
                <a:rPr lang="de-DE" sz="1100" b="1" dirty="0" smtClean="0"/>
                <a:t>Chandra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(</a:t>
              </a:r>
              <a:r>
                <a:rPr lang="de-DE" sz="1100" dirty="0" err="1" smtClean="0"/>
                <a:t>no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free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parameter</a:t>
              </a:r>
              <a:r>
                <a:rPr lang="de-DE" sz="1100" dirty="0" smtClean="0"/>
                <a:t>!)</a:t>
              </a:r>
              <a:br>
                <a:rPr lang="de-DE" sz="1100" dirty="0" smtClean="0"/>
              </a:b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nH</a:t>
              </a:r>
              <a:r>
                <a:rPr lang="de-DE" sz="1100" dirty="0" smtClean="0"/>
                <a:t> == 7.25 10</a:t>
              </a:r>
              <a:r>
                <a:rPr lang="de-DE" sz="1100" baseline="30000" dirty="0" smtClean="0"/>
                <a:t>-19</a:t>
              </a:r>
              <a:r>
                <a:rPr lang="de-DE" sz="1100" dirty="0" smtClean="0"/>
                <a:t> cm</a:t>
              </a:r>
              <a:r>
                <a:rPr lang="de-DE" sz="1100" baseline="30000" dirty="0" smtClean="0"/>
                <a:t>-2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kT</a:t>
              </a:r>
              <a:r>
                <a:rPr lang="de-DE" sz="1100" dirty="0" smtClean="0"/>
                <a:t> == 62.4 eV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norm == 1.58 10</a:t>
              </a:r>
              <a:r>
                <a:rPr lang="de-DE" sz="1100" baseline="30000" dirty="0" smtClean="0"/>
                <a:t>5</a:t>
              </a:r>
              <a:br>
                <a:rPr lang="de-DE" sz="1100" baseline="30000" dirty="0" smtClean="0"/>
              </a:br>
              <a:r>
                <a:rPr lang="de-DE" sz="1100" dirty="0" smtClean="0"/>
                <a:t> 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+ </a:t>
              </a:r>
              <a:r>
                <a:rPr lang="de-DE" sz="1100" dirty="0" err="1" smtClean="0"/>
                <a:t>gain</a:t>
              </a:r>
              <a:r>
                <a:rPr lang="de-DE" sz="1100" dirty="0" smtClean="0"/>
                <a:t> fit (</a:t>
              </a:r>
              <a:r>
                <a:rPr lang="de-DE" sz="1100" dirty="0" err="1" smtClean="0"/>
                <a:t>offset</a:t>
              </a:r>
              <a:r>
                <a:rPr lang="de-DE" sz="1100" dirty="0" smtClean="0"/>
                <a:t>)</a:t>
              </a:r>
              <a:endParaRPr lang="de-DE" sz="11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106835" y="3713931"/>
              <a:ext cx="1786791" cy="3257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DE" sz="1400" dirty="0" smtClean="0"/>
                <a:t>RX J1856</a:t>
              </a: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7081935" y="873791"/>
            <a:ext cx="1786791" cy="307777"/>
          </a:xfrm>
          <a:prstGeom prst="rect">
            <a:avLst/>
          </a:prstGeom>
          <a:solidFill>
            <a:srgbClr val="FFFFC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spectral</a:t>
            </a:r>
            <a:r>
              <a:rPr lang="de-DE" sz="1400" dirty="0" smtClean="0"/>
              <a:t> </a:t>
            </a:r>
            <a:r>
              <a:rPr lang="de-DE" sz="1400" dirty="0" err="1" smtClean="0"/>
              <a:t>models</a:t>
            </a:r>
            <a:r>
              <a:rPr lang="de-DE" sz="1400" dirty="0" smtClean="0"/>
              <a:t>:</a:t>
            </a:r>
          </a:p>
        </p:txBody>
      </p:sp>
      <p:grpSp>
        <p:nvGrpSpPr>
          <p:cNvPr id="30" name="Gruppierung 29"/>
          <p:cNvGrpSpPr/>
          <p:nvPr/>
        </p:nvGrpSpPr>
        <p:grpSpPr>
          <a:xfrm>
            <a:off x="7081934" y="1466593"/>
            <a:ext cx="1786792" cy="1945147"/>
            <a:chOff x="7106834" y="1317193"/>
            <a:chExt cx="1786792" cy="1945147"/>
          </a:xfrm>
        </p:grpSpPr>
        <p:sp>
          <p:nvSpPr>
            <p:cNvPr id="31" name="Textfeld 30"/>
            <p:cNvSpPr txBox="1"/>
            <p:nvPr/>
          </p:nvSpPr>
          <p:spPr>
            <a:xfrm>
              <a:off x="7106834" y="1642923"/>
              <a:ext cx="1786792" cy="16194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b="1" dirty="0" smtClean="0"/>
                <a:t>IACHEC </a:t>
              </a:r>
              <a:r>
                <a:rPr lang="de-DE" sz="1400" b="1" dirty="0" err="1" smtClean="0"/>
                <a:t>model</a:t>
              </a:r>
              <a:r>
                <a:rPr lang="de-DE" sz="1400" b="1" dirty="0" smtClean="0"/>
                <a:t/>
              </a:r>
              <a:br>
                <a:rPr lang="de-DE" sz="1400" b="1" dirty="0" smtClean="0"/>
              </a:br>
              <a:endParaRPr lang="de-DE" sz="1400" b="1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err="1" smtClean="0"/>
                <a:t>with</a:t>
              </a:r>
              <a:r>
                <a:rPr lang="de-DE" sz="1100" dirty="0" smtClean="0"/>
                <a:t> </a:t>
              </a:r>
              <a:r>
                <a:rPr lang="de-DE" sz="1100" b="1" dirty="0" err="1" smtClean="0"/>
                <a:t>only</a:t>
              </a:r>
              <a:r>
                <a:rPr lang="de-DE" sz="1100" b="1" dirty="0" smtClean="0"/>
                <a:t> 1 </a:t>
              </a:r>
              <a:r>
                <a:rPr lang="de-DE" sz="1100" b="1" dirty="0" err="1" smtClean="0"/>
                <a:t>free</a:t>
              </a:r>
              <a:r>
                <a:rPr lang="de-DE" sz="1100" b="1" dirty="0"/>
                <a:t> </a:t>
              </a:r>
              <a:r>
                <a:rPr lang="de-DE" sz="1100" b="1" dirty="0" err="1" smtClean="0"/>
                <a:t>parameter</a:t>
              </a:r>
              <a:r>
                <a:rPr lang="de-DE" sz="1100" dirty="0" smtClean="0"/>
                <a:t>:</a:t>
              </a:r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global </a:t>
              </a:r>
              <a:r>
                <a:rPr lang="de-DE" sz="1100" dirty="0" err="1" smtClean="0"/>
                <a:t>normalization</a:t>
              </a:r>
              <a:endParaRPr lang="de-DE" sz="1100" dirty="0" smtClean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  <a:p>
              <a:pPr>
                <a:lnSpc>
                  <a:spcPct val="120000"/>
                </a:lnSpc>
              </a:pPr>
              <a:r>
                <a:rPr lang="de-DE" sz="1100" dirty="0" smtClean="0"/>
                <a:t>+ </a:t>
              </a:r>
              <a:r>
                <a:rPr lang="de-DE" sz="1100" dirty="0" err="1" smtClean="0"/>
                <a:t>gain</a:t>
              </a:r>
              <a:r>
                <a:rPr lang="de-DE" sz="1100" dirty="0" smtClean="0"/>
                <a:t> fit (</a:t>
              </a:r>
              <a:r>
                <a:rPr lang="de-DE" sz="1100" dirty="0" err="1" smtClean="0"/>
                <a:t>offset</a:t>
              </a:r>
              <a:r>
                <a:rPr lang="de-DE" sz="1100" dirty="0" smtClean="0"/>
                <a:t>)</a:t>
              </a:r>
              <a:endParaRPr lang="de-DE" sz="1100" dirty="0"/>
            </a:p>
            <a:p>
              <a:pPr>
                <a:lnSpc>
                  <a:spcPct val="120000"/>
                </a:lnSpc>
              </a:pPr>
              <a:endParaRPr lang="de-DE" sz="1100" dirty="0" smtClean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106834" y="1317193"/>
              <a:ext cx="1786791" cy="3257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de-DE" sz="1400" dirty="0" smtClean="0"/>
                <a:t>1E 0102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537882" y="6308670"/>
            <a:ext cx="600635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average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reduced</a:t>
            </a:r>
            <a:r>
              <a:rPr lang="de-DE" sz="1400" b="1" dirty="0" smtClean="0"/>
              <a:t> χ</a:t>
            </a:r>
            <a:r>
              <a:rPr lang="de-DE" sz="1400" b="1" baseline="30000" dirty="0" smtClean="0"/>
              <a:t>2</a:t>
            </a:r>
            <a:r>
              <a:rPr lang="de-DE" sz="1400" b="1" dirty="0" smtClean="0"/>
              <a:t> = 1.275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90138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1E 0102: Fit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quality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over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position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time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Bild 7" descr="fitrmf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80" y="1287676"/>
            <a:ext cx="2858980" cy="3811973"/>
          </a:xfrm>
          <a:prstGeom prst="rect">
            <a:avLst/>
          </a:prstGeom>
        </p:spPr>
      </p:pic>
      <p:pic>
        <p:nvPicPr>
          <p:cNvPr id="9" name="Bild 8" descr="fitrmf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3" y="914336"/>
            <a:ext cx="2886502" cy="3856921"/>
          </a:xfrm>
          <a:prstGeom prst="rect">
            <a:avLst/>
          </a:prstGeom>
        </p:spPr>
      </p:pic>
      <p:pic>
        <p:nvPicPr>
          <p:cNvPr id="10" name="Bild 9" descr="fitrmf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75" y="2028393"/>
            <a:ext cx="2888899" cy="383363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99506" y="6001178"/>
            <a:ext cx="4550307" cy="392415"/>
          </a:xfrm>
          <a:prstGeom prst="rect">
            <a:avLst/>
          </a:prstGeom>
          <a:solidFill>
            <a:srgbClr val="FFFFCA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no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obvious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dependence</a:t>
            </a:r>
            <a:r>
              <a:rPr lang="de-DE" dirty="0" smtClean="0">
                <a:sym typeface="Wingdings"/>
              </a:rPr>
              <a:t> on </a:t>
            </a:r>
            <a:r>
              <a:rPr lang="de-DE" dirty="0" err="1" smtClean="0">
                <a:sym typeface="Wingdings"/>
              </a:rPr>
              <a:t>position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or</a:t>
            </a:r>
            <a:r>
              <a:rPr lang="de-DE" dirty="0" smtClean="0">
                <a:sym typeface="Wingdings"/>
              </a:rPr>
              <a:t> time</a:t>
            </a:r>
            <a:endParaRPr lang="de-DE" dirty="0" smtClean="0"/>
          </a:p>
        </p:txBody>
      </p:sp>
      <p:sp>
        <p:nvSpPr>
          <p:cNvPr id="12" name="Pfeil nach rechts 11"/>
          <p:cNvSpPr/>
          <p:nvPr/>
        </p:nvSpPr>
        <p:spPr>
          <a:xfrm>
            <a:off x="5459172" y="3255512"/>
            <a:ext cx="588724" cy="172377"/>
          </a:xfrm>
          <a:prstGeom prst="rightArrow">
            <a:avLst/>
          </a:prstGeom>
          <a:solidFill>
            <a:srgbClr val="FFFFC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10800000">
            <a:off x="3790987" y="2475462"/>
            <a:ext cx="588724" cy="172377"/>
          </a:xfrm>
          <a:prstGeom prst="rightArrow">
            <a:avLst/>
          </a:prstGeom>
          <a:solidFill>
            <a:srgbClr val="FFFFC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4602460" y="1438656"/>
            <a:ext cx="1223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view</a:t>
            </a: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RX J1856: Fit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quality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over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position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time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10207" y="5947187"/>
            <a:ext cx="6504605" cy="392415"/>
          </a:xfrm>
          <a:prstGeom prst="rect">
            <a:avLst/>
          </a:prstGeom>
          <a:solidFill>
            <a:srgbClr val="FFFFCA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no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obvious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dependence</a:t>
            </a:r>
            <a:r>
              <a:rPr lang="de-DE" dirty="0" smtClean="0">
                <a:sym typeface="Wingdings"/>
              </a:rPr>
              <a:t> on </a:t>
            </a:r>
            <a:r>
              <a:rPr lang="de-DE" dirty="0" err="1" smtClean="0">
                <a:sym typeface="Wingdings"/>
              </a:rPr>
              <a:t>position</a:t>
            </a:r>
            <a:r>
              <a:rPr lang="de-DE" dirty="0" smtClean="0">
                <a:sym typeface="Wingdings"/>
              </a:rPr>
              <a:t>, </a:t>
            </a:r>
            <a:r>
              <a:rPr lang="de-DE" dirty="0" err="1" smtClean="0">
                <a:sym typeface="Wingdings"/>
              </a:rPr>
              <a:t>no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obvious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long</a:t>
            </a:r>
            <a:r>
              <a:rPr lang="de-DE" dirty="0" smtClean="0">
                <a:sym typeface="Wingdings"/>
              </a:rPr>
              <a:t>-term </a:t>
            </a:r>
            <a:r>
              <a:rPr lang="de-DE" dirty="0" err="1" smtClean="0">
                <a:sym typeface="Wingdings"/>
              </a:rPr>
              <a:t>trend</a:t>
            </a:r>
            <a:endParaRPr lang="de-DE" dirty="0" smtClean="0"/>
          </a:p>
        </p:txBody>
      </p:sp>
      <p:pic>
        <p:nvPicPr>
          <p:cNvPr id="5" name="Bild 4" descr="fitrmf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18" y="1207287"/>
            <a:ext cx="2767455" cy="4404072"/>
          </a:xfrm>
          <a:prstGeom prst="rect">
            <a:avLst/>
          </a:prstGeom>
        </p:spPr>
      </p:pic>
      <p:pic>
        <p:nvPicPr>
          <p:cNvPr id="11" name="Bild 10" descr="fitrmf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8" y="1130085"/>
            <a:ext cx="2749396" cy="3661137"/>
          </a:xfrm>
          <a:prstGeom prst="rect">
            <a:avLst/>
          </a:prstGeom>
        </p:spPr>
      </p:pic>
      <p:pic>
        <p:nvPicPr>
          <p:cNvPr id="12" name="Bild 11" descr="fitrmf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78" y="1791123"/>
            <a:ext cx="2679988" cy="3563914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21280019">
            <a:off x="5373905" y="3164988"/>
            <a:ext cx="733658" cy="203127"/>
          </a:xfrm>
          <a:prstGeom prst="rightArrow">
            <a:avLst/>
          </a:prstGeom>
          <a:solidFill>
            <a:srgbClr val="FFFFC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1492099">
            <a:off x="3416246" y="2548164"/>
            <a:ext cx="733658" cy="176475"/>
          </a:xfrm>
          <a:prstGeom prst="rightArrow">
            <a:avLst/>
          </a:prstGeom>
          <a:solidFill>
            <a:srgbClr val="FFFFC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5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8" y="1181558"/>
            <a:ext cx="8172846" cy="4123171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Previous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spectral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studies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RX J1856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8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60" y="644225"/>
            <a:ext cx="6365915" cy="6012338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 flipV="1">
            <a:off x="6773479" y="847156"/>
            <a:ext cx="0" cy="2649904"/>
          </a:xfrm>
          <a:prstGeom prst="line">
            <a:avLst/>
          </a:prstGeom>
          <a:ln w="63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916327" y="4088498"/>
            <a:ext cx="2709081" cy="0"/>
          </a:xfrm>
          <a:prstGeom prst="line">
            <a:avLst/>
          </a:prstGeom>
          <a:ln w="63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022636" y="3812781"/>
            <a:ext cx="984352" cy="27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100" dirty="0" smtClean="0">
                <a:solidFill>
                  <a:srgbClr val="800000"/>
                </a:solidFill>
              </a:rPr>
              <a:t>Chandra LETG</a:t>
            </a: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6138656" y="1432876"/>
            <a:ext cx="984352" cy="27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100" dirty="0" smtClean="0">
                <a:solidFill>
                  <a:srgbClr val="800000"/>
                </a:solidFill>
              </a:rPr>
              <a:t>Chandra LETG</a:t>
            </a:r>
          </a:p>
        </p:txBody>
      </p:sp>
      <p:sp>
        <p:nvSpPr>
          <p:cNvPr id="12" name="Rechteck 11"/>
          <p:cNvSpPr/>
          <p:nvPr/>
        </p:nvSpPr>
        <p:spPr>
          <a:xfrm>
            <a:off x="4758679" y="4014497"/>
            <a:ext cx="2806996" cy="2555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322406" y="5328780"/>
            <a:ext cx="2123451" cy="325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i="1" dirty="0" err="1" smtClean="0">
                <a:solidFill>
                  <a:srgbClr val="008000"/>
                </a:solidFill>
              </a:rPr>
              <a:t>Sartore</a:t>
            </a:r>
            <a:r>
              <a:rPr lang="de-DE" sz="1400" i="1" dirty="0" smtClean="0">
                <a:solidFill>
                  <a:srgbClr val="008000"/>
                </a:solidFill>
              </a:rPr>
              <a:t> et al. 2012, Fig. 3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894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Previous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spectral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studies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RX J1856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7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894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RX J1856: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spectral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fit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results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from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new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76486" y="1914848"/>
            <a:ext cx="2595239" cy="1248870"/>
          </a:xfrm>
          <a:prstGeom prst="rect">
            <a:avLst/>
          </a:prstGeom>
          <a:solidFill>
            <a:srgbClr val="FFFFCA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tIns="93600" rIns="144000" bIns="140400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0"/>
              <a:buChar char="à"/>
            </a:pP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kT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consistent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with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Chandra LETG</a:t>
            </a:r>
          </a:p>
          <a:p>
            <a:pPr marL="285750" indent="-285750">
              <a:lnSpc>
                <a:spcPct val="110000"/>
              </a:lnSpc>
              <a:buFont typeface="Wingdings" charset="0"/>
              <a:buChar char="à"/>
            </a:pPr>
            <a:endParaRPr lang="de-DE" sz="1200" dirty="0">
              <a:solidFill>
                <a:srgbClr val="660066"/>
              </a:solidFill>
              <a:sym typeface="Wingdings"/>
            </a:endParaRPr>
          </a:p>
          <a:p>
            <a:pPr marL="285750" indent="-285750">
              <a:lnSpc>
                <a:spcPct val="110000"/>
              </a:lnSpc>
              <a:buFont typeface="Wingdings" charset="0"/>
              <a:buChar char="à"/>
            </a:pP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deviation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in 3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observations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/>
            </a:r>
            <a:br>
              <a:rPr lang="de-DE" sz="1200" dirty="0" smtClean="0">
                <a:solidFill>
                  <a:srgbClr val="660066"/>
                </a:solidFill>
                <a:sym typeface="Wingdings"/>
              </a:rPr>
            </a:b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(but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no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long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-term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trend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and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/>
            </a:r>
            <a:br>
              <a:rPr lang="de-DE" sz="1200" dirty="0" smtClean="0">
                <a:solidFill>
                  <a:srgbClr val="660066"/>
                </a:solidFill>
                <a:sym typeface="Wingdings"/>
              </a:rPr>
            </a:b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no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positional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de-DE" sz="1200" dirty="0" err="1" smtClean="0">
                <a:solidFill>
                  <a:srgbClr val="660066"/>
                </a:solidFill>
                <a:sym typeface="Wingdings"/>
              </a:rPr>
              <a:t>trend</a:t>
            </a:r>
            <a:r>
              <a:rPr lang="de-DE" sz="1200" dirty="0" smtClean="0">
                <a:solidFill>
                  <a:srgbClr val="660066"/>
                </a:solidFill>
                <a:sym typeface="Wingdings"/>
              </a:rPr>
              <a:t>)</a:t>
            </a:r>
            <a:endParaRPr lang="de-DE" sz="1200" dirty="0" smtClean="0">
              <a:solidFill>
                <a:srgbClr val="660066"/>
              </a:solidFill>
            </a:endParaRPr>
          </a:p>
        </p:txBody>
      </p:sp>
      <p:pic>
        <p:nvPicPr>
          <p:cNvPr id="7" name="Bild 6" descr="fitrmf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3"/>
          <a:stretch/>
        </p:blipFill>
        <p:spPr>
          <a:xfrm>
            <a:off x="210815" y="834721"/>
            <a:ext cx="5863765" cy="5692479"/>
          </a:xfrm>
          <a:prstGeom prst="rect">
            <a:avLst/>
          </a:prstGeom>
        </p:spPr>
      </p:pic>
      <p:pic>
        <p:nvPicPr>
          <p:cNvPr id="9" name="Bild 8" descr="fitrmf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9"/>
          <a:stretch/>
        </p:blipFill>
        <p:spPr>
          <a:xfrm>
            <a:off x="3596765" y="4609001"/>
            <a:ext cx="4564784" cy="167057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889834" y="4147215"/>
            <a:ext cx="2082621" cy="325730"/>
          </a:xfrm>
          <a:prstGeom prst="rect">
            <a:avLst/>
          </a:prstGeom>
          <a:solidFill>
            <a:srgbClr val="DFF9DF">
              <a:alpha val="48000"/>
            </a:srgbClr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</a:rPr>
              <a:t>kT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 = 62.51 +/- 0.27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</a:rPr>
              <a:t>keV</a:t>
            </a:r>
            <a:endParaRPr lang="de-DE" sz="1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4304588" y="976860"/>
            <a:ext cx="0" cy="2493559"/>
          </a:xfrm>
          <a:prstGeom prst="line">
            <a:avLst/>
          </a:prstGeom>
          <a:ln w="635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838504" y="713557"/>
            <a:ext cx="911653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215968"/>
                </a:solidFill>
              </a:rPr>
              <a:t>Chandra LETG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H="1" flipV="1">
            <a:off x="959138" y="5070791"/>
            <a:ext cx="2467665" cy="8439"/>
          </a:xfrm>
          <a:prstGeom prst="line">
            <a:avLst/>
          </a:prstGeom>
          <a:ln w="635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994608" y="4164972"/>
            <a:ext cx="1224868" cy="267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50" dirty="0" smtClean="0"/>
              <a:t>(</a:t>
            </a:r>
            <a:r>
              <a:rPr lang="de-DE" sz="1050" dirty="0" err="1" smtClean="0"/>
              <a:t>excluding</a:t>
            </a:r>
            <a:r>
              <a:rPr lang="de-DE" sz="1050" dirty="0" smtClean="0"/>
              <a:t> 2,12,23)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76485" y="3521561"/>
            <a:ext cx="2595239" cy="325730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Chandra: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</a:rPr>
              <a:t>kT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 = (62.4 +/- 0.4) eV</a:t>
            </a:r>
          </a:p>
        </p:txBody>
      </p:sp>
    </p:spTree>
    <p:extLst>
      <p:ext uri="{BB962C8B-B14F-4D97-AF65-F5344CB8AC3E}">
        <p14:creationId xmlns:p14="http://schemas.microsoft.com/office/powerpoint/2010/main" val="130078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fitrmf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32993" r="3357" b="5952"/>
          <a:stretch/>
        </p:blipFill>
        <p:spPr>
          <a:xfrm>
            <a:off x="291840" y="3037330"/>
            <a:ext cx="7969986" cy="3490793"/>
          </a:xfrm>
          <a:prstGeom prst="rect">
            <a:avLst/>
          </a:prstGeom>
        </p:spPr>
      </p:pic>
      <p:grpSp>
        <p:nvGrpSpPr>
          <p:cNvPr id="7" name="Gruppierung 6"/>
          <p:cNvGrpSpPr/>
          <p:nvPr/>
        </p:nvGrpSpPr>
        <p:grpSpPr>
          <a:xfrm>
            <a:off x="672314" y="833266"/>
            <a:ext cx="4088384" cy="2018232"/>
            <a:chOff x="693665" y="826750"/>
            <a:chExt cx="5693376" cy="3888779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3"/>
            <a:srcRect t="91158"/>
            <a:stretch/>
          </p:blipFill>
          <p:spPr>
            <a:xfrm>
              <a:off x="693665" y="4228499"/>
              <a:ext cx="5693376" cy="487030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836544" y="4175261"/>
              <a:ext cx="577976" cy="11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16"/>
            <a:stretch/>
          </p:blipFill>
          <p:spPr>
            <a:xfrm>
              <a:off x="693665" y="826750"/>
              <a:ext cx="5693376" cy="3447379"/>
            </a:xfrm>
            <a:prstGeom prst="rect">
              <a:avLst/>
            </a:prstGeom>
          </p:spPr>
        </p:pic>
      </p:grpSp>
      <p:cxnSp>
        <p:nvCxnSpPr>
          <p:cNvPr id="9" name="Gerade Verbindung 8"/>
          <p:cNvCxnSpPr/>
          <p:nvPr/>
        </p:nvCxnSpPr>
        <p:spPr>
          <a:xfrm>
            <a:off x="1498471" y="833266"/>
            <a:ext cx="0" cy="5410613"/>
          </a:xfrm>
          <a:prstGeom prst="line">
            <a:avLst/>
          </a:prstGeom>
          <a:ln w="12700" cmpd="sng">
            <a:solidFill>
              <a:schemeClr val="accent4">
                <a:lumMod val="50000"/>
                <a:alpha val="42000"/>
              </a:schemeClr>
            </a:solidFill>
            <a:prstDash val="sysDash"/>
          </a:ln>
          <a:effectLst>
            <a:outerShdw blurRad="40000" dist="20000" dir="5400000" rotWithShape="0">
              <a:srgbClr val="000000">
                <a:alpha val="1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415219" y="833266"/>
            <a:ext cx="0" cy="5436279"/>
          </a:xfrm>
          <a:prstGeom prst="line">
            <a:avLst/>
          </a:prstGeom>
          <a:ln w="12700" cmpd="sng">
            <a:solidFill>
              <a:schemeClr val="accent4">
                <a:lumMod val="50000"/>
                <a:alpha val="42000"/>
              </a:schemeClr>
            </a:solidFill>
            <a:prstDash val="sysDash"/>
          </a:ln>
          <a:effectLst>
            <a:outerShdw blurRad="40000" dist="20000" dir="5400000" rotWithShape="0">
              <a:srgbClr val="000000">
                <a:alpha val="1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228847" y="833266"/>
            <a:ext cx="0" cy="5410613"/>
          </a:xfrm>
          <a:prstGeom prst="line">
            <a:avLst/>
          </a:prstGeom>
          <a:ln w="12700" cmpd="sng">
            <a:solidFill>
              <a:schemeClr val="accent4">
                <a:lumMod val="50000"/>
                <a:alpha val="42000"/>
              </a:schemeClr>
            </a:solidFill>
            <a:prstDash val="sysDash"/>
          </a:ln>
          <a:effectLst>
            <a:outerShdw blurRad="40000" dist="20000" dir="5400000" rotWithShape="0">
              <a:srgbClr val="000000">
                <a:alpha val="1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657448" y="1959028"/>
            <a:ext cx="2051638" cy="325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i="1" dirty="0" err="1" smtClean="0">
                <a:solidFill>
                  <a:srgbClr val="008000"/>
                </a:solidFill>
              </a:rPr>
              <a:t>Sartore</a:t>
            </a:r>
            <a:r>
              <a:rPr lang="de-DE" sz="1400" i="1" dirty="0" smtClean="0">
                <a:solidFill>
                  <a:srgbClr val="008000"/>
                </a:solidFill>
              </a:rPr>
              <a:t> et al. 2012, Fig. 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657448" y="813491"/>
            <a:ext cx="2941831" cy="1476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BB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phabs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*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bbodyrad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0.15 </a:t>
            </a:r>
            <a:r>
              <a:rPr lang="mr-I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1.2 „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</a:p>
          <a:p>
            <a:pPr>
              <a:lnSpc>
                <a:spcPct val="110000"/>
              </a:lnSpc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de-DE" sz="16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5.84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×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de-DE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cm</a:t>
            </a:r>
            <a:r>
              <a:rPr lang="de-DE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-2,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SAS v11.0:  </a:t>
            </a:r>
            <a:r>
              <a:rPr lang="de-DE" sz="1600" dirty="0" smtClean="0">
                <a:solidFill>
                  <a:srgbClr val="660066"/>
                </a:solidFill>
              </a:rPr>
              <a:t>χ</a:t>
            </a:r>
            <a:r>
              <a:rPr lang="de-DE" sz="1600" baseline="-25000" dirty="0" smtClean="0">
                <a:solidFill>
                  <a:srgbClr val="660066"/>
                </a:solidFill>
              </a:rPr>
              <a:t>ν</a:t>
            </a:r>
            <a:r>
              <a:rPr lang="de-DE" sz="1600" baseline="30000" dirty="0" smtClean="0">
                <a:solidFill>
                  <a:srgbClr val="660066"/>
                </a:solidFill>
              </a:rPr>
              <a:t>2 </a:t>
            </a:r>
            <a:r>
              <a:rPr lang="de-DE" sz="1600" dirty="0" smtClean="0">
                <a:solidFill>
                  <a:srgbClr val="660066"/>
                </a:solidFill>
              </a:rPr>
              <a:t>= 1.37</a:t>
            </a:r>
          </a:p>
          <a:p>
            <a:pPr>
              <a:lnSpc>
                <a:spcPct val="11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sz="1600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2194997" y="3234725"/>
            <a:ext cx="3060924" cy="851343"/>
            <a:chOff x="2194997" y="3234725"/>
            <a:chExt cx="3060924" cy="851343"/>
          </a:xfrm>
        </p:grpSpPr>
        <p:sp>
          <p:nvSpPr>
            <p:cNvPr id="13" name="Oval 12"/>
            <p:cNvSpPr/>
            <p:nvPr/>
          </p:nvSpPr>
          <p:spPr>
            <a:xfrm>
              <a:off x="2195917" y="3247425"/>
              <a:ext cx="98868" cy="9886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/>
            <p:cNvSpPr/>
            <p:nvPr/>
          </p:nvSpPr>
          <p:spPr>
            <a:xfrm>
              <a:off x="3392712" y="3234725"/>
              <a:ext cx="98868" cy="9886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5157053" y="3244250"/>
              <a:ext cx="98868" cy="9886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/>
            <p:cNvSpPr/>
            <p:nvPr/>
          </p:nvSpPr>
          <p:spPr>
            <a:xfrm>
              <a:off x="3392712" y="3987200"/>
              <a:ext cx="98868" cy="9886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/>
            <p:cNvSpPr/>
            <p:nvPr/>
          </p:nvSpPr>
          <p:spPr>
            <a:xfrm>
              <a:off x="5157053" y="3937766"/>
              <a:ext cx="98868" cy="9886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2194997" y="3937766"/>
              <a:ext cx="98868" cy="9886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ung 47"/>
          <p:cNvGrpSpPr/>
          <p:nvPr/>
        </p:nvGrpSpPr>
        <p:grpSpPr>
          <a:xfrm>
            <a:off x="2416029" y="2526415"/>
            <a:ext cx="6158746" cy="708310"/>
            <a:chOff x="2416029" y="2526415"/>
            <a:chExt cx="6158746" cy="708310"/>
          </a:xfrm>
        </p:grpSpPr>
        <p:sp>
          <p:nvSpPr>
            <p:cNvPr id="8" name="Textfeld 7"/>
            <p:cNvSpPr txBox="1"/>
            <p:nvPr/>
          </p:nvSpPr>
          <p:spPr>
            <a:xfrm>
              <a:off x="4760698" y="2526415"/>
              <a:ext cx="3814077" cy="3924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de-DE" dirty="0" err="1" smtClean="0"/>
                <a:t>evidence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sporadic</a:t>
              </a:r>
              <a:r>
                <a:rPr lang="de-DE" dirty="0" smtClean="0"/>
                <a:t> </a:t>
              </a:r>
              <a:r>
                <a:rPr lang="de-DE" dirty="0" err="1" smtClean="0"/>
                <a:t>spectral</a:t>
              </a:r>
              <a:r>
                <a:rPr lang="de-DE" dirty="0" smtClean="0"/>
                <a:t> </a:t>
              </a:r>
              <a:r>
                <a:rPr lang="de-DE" dirty="0" err="1" smtClean="0"/>
                <a:t>changes</a:t>
              </a:r>
              <a:endParaRPr lang="de-DE" dirty="0" smtClean="0"/>
            </a:p>
          </p:txBody>
        </p:sp>
        <p:cxnSp>
          <p:nvCxnSpPr>
            <p:cNvPr id="36" name="Gerade Verbindung mit Pfeil 35"/>
            <p:cNvCxnSpPr/>
            <p:nvPr/>
          </p:nvCxnSpPr>
          <p:spPr>
            <a:xfrm flipH="1">
              <a:off x="2416029" y="2851498"/>
              <a:ext cx="2241419" cy="3832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flipH="1">
              <a:off x="3603398" y="2938679"/>
              <a:ext cx="1157300" cy="2960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flipH="1">
              <a:off x="5317871" y="2938679"/>
              <a:ext cx="1157300" cy="2960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el 1"/>
          <p:cNvSpPr txBox="1">
            <a:spLocks/>
          </p:cNvSpPr>
          <p:nvPr/>
        </p:nvSpPr>
        <p:spPr>
          <a:xfrm>
            <a:off x="0" y="120263"/>
            <a:ext cx="914399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RX J1856: </a:t>
            </a:r>
            <a:r>
              <a:rPr lang="de-DE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new</a:t>
            </a:r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 </a:t>
            </a:r>
            <a:r>
              <a:rPr lang="de-DE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highlights</a:t>
            </a:r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sporadic</a:t>
            </a:r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spectral</a:t>
            </a:r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changes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98908" y="1100683"/>
            <a:ext cx="98868" cy="9886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3377017" y="916975"/>
            <a:ext cx="98868" cy="9886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25462" y="1435925"/>
            <a:ext cx="620683" cy="49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200" dirty="0" smtClean="0"/>
              <a:t>large</a:t>
            </a:r>
            <a:br>
              <a:rPr lang="de-DE" sz="1200" dirty="0" smtClean="0"/>
            </a:br>
            <a:r>
              <a:rPr lang="de-DE" sz="1200" dirty="0" err="1" smtClean="0"/>
              <a:t>scatter</a:t>
            </a:r>
            <a:endParaRPr lang="de-DE" sz="1200" dirty="0" smtClean="0"/>
          </a:p>
        </p:txBody>
      </p:sp>
      <p:sp>
        <p:nvSpPr>
          <p:cNvPr id="21" name="Pfeil nach rechts 20"/>
          <p:cNvSpPr/>
          <p:nvPr/>
        </p:nvSpPr>
        <p:spPr>
          <a:xfrm>
            <a:off x="705540" y="1651730"/>
            <a:ext cx="365220" cy="107902"/>
          </a:xfrm>
          <a:prstGeom prst="rightArrow">
            <a:avLst/>
          </a:prstGeom>
          <a:solidFill>
            <a:srgbClr val="FFFFCA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794858" y="5826473"/>
            <a:ext cx="851515" cy="3257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>
                <a:solidFill>
                  <a:srgbClr val="660066"/>
                </a:solidFill>
              </a:rPr>
              <a:t>χ</a:t>
            </a:r>
            <a:r>
              <a:rPr lang="de-DE" sz="1400" baseline="-25000" dirty="0">
                <a:solidFill>
                  <a:srgbClr val="660066"/>
                </a:solidFill>
              </a:rPr>
              <a:t>ν</a:t>
            </a:r>
            <a:r>
              <a:rPr lang="de-DE" sz="1400" baseline="30000" dirty="0">
                <a:solidFill>
                  <a:srgbClr val="660066"/>
                </a:solidFill>
              </a:rPr>
              <a:t>2 </a:t>
            </a:r>
            <a:r>
              <a:rPr lang="de-DE" sz="1400" dirty="0">
                <a:solidFill>
                  <a:srgbClr val="660066"/>
                </a:solidFill>
              </a:rPr>
              <a:t>= </a:t>
            </a:r>
            <a:r>
              <a:rPr lang="de-DE" sz="1400" dirty="0" smtClean="0">
                <a:solidFill>
                  <a:srgbClr val="660066"/>
                </a:solidFill>
              </a:rPr>
              <a:t>1.19</a:t>
            </a:r>
            <a:endParaRPr lang="de-DE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8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"/>
          <p:cNvGrpSpPr/>
          <p:nvPr/>
        </p:nvGrpSpPr>
        <p:grpSpPr>
          <a:xfrm>
            <a:off x="257300" y="670408"/>
            <a:ext cx="6394080" cy="2623796"/>
            <a:chOff x="265207" y="3072506"/>
            <a:chExt cx="6394080" cy="2623796"/>
          </a:xfrm>
        </p:grpSpPr>
        <p:pic>
          <p:nvPicPr>
            <p:cNvPr id="4" name="Bild 3" descr="fitrmf00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11542" r="62310" b="4522"/>
            <a:stretch/>
          </p:blipFill>
          <p:spPr>
            <a:xfrm rot="16200000">
              <a:off x="2268831" y="1305846"/>
              <a:ext cx="2386832" cy="6394080"/>
            </a:xfrm>
            <a:prstGeom prst="rect">
              <a:avLst/>
            </a:prstGeom>
          </p:spPr>
        </p:pic>
        <p:sp>
          <p:nvSpPr>
            <p:cNvPr id="7" name="Freihandform 6"/>
            <p:cNvSpPr/>
            <p:nvPr/>
          </p:nvSpPr>
          <p:spPr>
            <a:xfrm>
              <a:off x="537882" y="3309471"/>
              <a:ext cx="6006353" cy="2323353"/>
            </a:xfrm>
            <a:custGeom>
              <a:avLst/>
              <a:gdLst>
                <a:gd name="connsiteX0" fmla="*/ 747059 w 6006353"/>
                <a:gd name="connsiteY0" fmla="*/ 0 h 2323353"/>
                <a:gd name="connsiteX1" fmla="*/ 6006353 w 6006353"/>
                <a:gd name="connsiteY1" fmla="*/ 7470 h 2323353"/>
                <a:gd name="connsiteX2" fmla="*/ 5998883 w 6006353"/>
                <a:gd name="connsiteY2" fmla="*/ 2315882 h 2323353"/>
                <a:gd name="connsiteX3" fmla="*/ 0 w 6006353"/>
                <a:gd name="connsiteY3" fmla="*/ 2323353 h 2323353"/>
                <a:gd name="connsiteX4" fmla="*/ 7471 w 6006353"/>
                <a:gd name="connsiteY4" fmla="*/ 582705 h 2323353"/>
                <a:gd name="connsiteX5" fmla="*/ 754530 w 6006353"/>
                <a:gd name="connsiteY5" fmla="*/ 575235 h 2323353"/>
                <a:gd name="connsiteX6" fmla="*/ 747059 w 6006353"/>
                <a:gd name="connsiteY6" fmla="*/ 0 h 23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6353" h="2323353">
                  <a:moveTo>
                    <a:pt x="747059" y="0"/>
                  </a:moveTo>
                  <a:lnTo>
                    <a:pt x="6006353" y="7470"/>
                  </a:lnTo>
                  <a:lnTo>
                    <a:pt x="5998883" y="2315882"/>
                  </a:lnTo>
                  <a:lnTo>
                    <a:pt x="0" y="2323353"/>
                  </a:lnTo>
                  <a:cubicBezTo>
                    <a:pt x="2490" y="1743137"/>
                    <a:pt x="4981" y="1162921"/>
                    <a:pt x="7471" y="582705"/>
                  </a:cubicBezTo>
                  <a:lnTo>
                    <a:pt x="754530" y="575235"/>
                  </a:lnTo>
                  <a:cubicBezTo>
                    <a:pt x="752040" y="383490"/>
                    <a:pt x="749549" y="191745"/>
                    <a:pt x="747059" y="0"/>
                  </a:cubicBezTo>
                  <a:close/>
                </a:path>
              </a:pathLst>
            </a:custGeom>
            <a:noFill/>
            <a:ln w="38100" cmpd="sng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/>
            <p:cNvSpPr/>
            <p:nvPr/>
          </p:nvSpPr>
          <p:spPr>
            <a:xfrm>
              <a:off x="433482" y="3072506"/>
              <a:ext cx="838761" cy="7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</p:grpSp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75" y="3899314"/>
            <a:ext cx="2814474" cy="201252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66231" y="5900609"/>
            <a:ext cx="2051638" cy="325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i="1" dirty="0" err="1" smtClean="0">
                <a:solidFill>
                  <a:srgbClr val="008000"/>
                </a:solidFill>
              </a:rPr>
              <a:t>Sartore</a:t>
            </a:r>
            <a:r>
              <a:rPr lang="de-DE" sz="1400" i="1" dirty="0" smtClean="0">
                <a:solidFill>
                  <a:srgbClr val="008000"/>
                </a:solidFill>
              </a:rPr>
              <a:t> et al. 2012, Fig. 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09015" y="3992400"/>
            <a:ext cx="2813591" cy="90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dirty="0" err="1" smtClean="0">
                <a:solidFill>
                  <a:srgbClr val="008000"/>
                </a:solidFill>
              </a:rPr>
              <a:t>common</a:t>
            </a:r>
            <a:r>
              <a:rPr lang="de-DE" sz="1200" b="1" dirty="0" smtClean="0">
                <a:solidFill>
                  <a:srgbClr val="008000"/>
                </a:solidFill>
              </a:rPr>
              <a:t> </a:t>
            </a:r>
            <a:r>
              <a:rPr lang="de-DE" sz="1200" b="1" dirty="0" err="1" smtClean="0">
                <a:solidFill>
                  <a:srgbClr val="008000"/>
                </a:solidFill>
              </a:rPr>
              <a:t>single</a:t>
            </a:r>
            <a:r>
              <a:rPr lang="de-DE" sz="1200" b="1" dirty="0" smtClean="0">
                <a:solidFill>
                  <a:srgbClr val="008000"/>
                </a:solidFill>
              </a:rPr>
              <a:t> BB fit (</a:t>
            </a:r>
            <a:r>
              <a:rPr lang="de-DE" sz="1200" b="1" dirty="0" err="1" smtClean="0">
                <a:solidFill>
                  <a:srgbClr val="008000"/>
                </a:solidFill>
              </a:rPr>
              <a:t>phabs</a:t>
            </a:r>
            <a:r>
              <a:rPr lang="de-DE" sz="1200" b="1" dirty="0" smtClean="0">
                <a:solidFill>
                  <a:srgbClr val="008000"/>
                </a:solidFill>
              </a:rPr>
              <a:t> * </a:t>
            </a:r>
            <a:r>
              <a:rPr lang="de-DE" sz="1200" b="1" dirty="0" err="1" smtClean="0">
                <a:solidFill>
                  <a:srgbClr val="008000"/>
                </a:solidFill>
              </a:rPr>
              <a:t>bbodyrad</a:t>
            </a:r>
            <a:r>
              <a:rPr lang="de-DE" sz="1200" b="1" dirty="0" smtClean="0">
                <a:solidFill>
                  <a:srgbClr val="008000"/>
                </a:solidFill>
              </a:rPr>
              <a:t>)</a:t>
            </a:r>
            <a:endParaRPr lang="de-DE" sz="1200" b="1" dirty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200" b="1" dirty="0" err="1" smtClean="0">
                <a:solidFill>
                  <a:srgbClr val="008000"/>
                </a:solidFill>
              </a:rPr>
              <a:t>to</a:t>
            </a:r>
            <a:r>
              <a:rPr lang="de-DE" sz="1200" b="1" dirty="0" smtClean="0">
                <a:solidFill>
                  <a:srgbClr val="008000"/>
                </a:solidFill>
              </a:rPr>
              <a:t> </a:t>
            </a:r>
            <a:r>
              <a:rPr lang="de-DE" sz="1200" b="1" dirty="0" err="1" smtClean="0">
                <a:solidFill>
                  <a:srgbClr val="008000"/>
                </a:solidFill>
              </a:rPr>
              <a:t>singles</a:t>
            </a:r>
            <a:r>
              <a:rPr lang="de-DE" sz="1200" b="1" dirty="0" smtClean="0">
                <a:solidFill>
                  <a:srgbClr val="008000"/>
                </a:solidFill>
              </a:rPr>
              <a:t> </a:t>
            </a:r>
            <a:r>
              <a:rPr lang="de-DE" sz="1200" b="1" dirty="0" err="1" smtClean="0">
                <a:solidFill>
                  <a:srgbClr val="008000"/>
                </a:solidFill>
              </a:rPr>
              <a:t>within</a:t>
            </a:r>
            <a:r>
              <a:rPr lang="de-DE" sz="1200" b="1" dirty="0" smtClean="0">
                <a:solidFill>
                  <a:srgbClr val="008000"/>
                </a:solidFill>
              </a:rPr>
              <a:t> 0.15 </a:t>
            </a:r>
            <a:r>
              <a:rPr lang="mr-IN" sz="1200" b="1" dirty="0" smtClean="0">
                <a:solidFill>
                  <a:srgbClr val="008000"/>
                </a:solidFill>
              </a:rPr>
              <a:t>–</a:t>
            </a:r>
            <a:r>
              <a:rPr lang="de-DE" sz="1200" b="1" dirty="0" smtClean="0">
                <a:solidFill>
                  <a:srgbClr val="008000"/>
                </a:solidFill>
              </a:rPr>
              <a:t> 1.2 ‚</a:t>
            </a:r>
            <a:r>
              <a:rPr lang="de-DE" sz="1200" b="1" dirty="0" err="1" smtClean="0">
                <a:solidFill>
                  <a:srgbClr val="008000"/>
                </a:solidFill>
              </a:rPr>
              <a:t>keV</a:t>
            </a:r>
            <a:r>
              <a:rPr lang="de-DE" sz="1200" b="1" dirty="0" smtClean="0">
                <a:solidFill>
                  <a:srgbClr val="008000"/>
                </a:solidFill>
              </a:rPr>
              <a:t>‘</a:t>
            </a:r>
          </a:p>
          <a:p>
            <a:pPr>
              <a:lnSpc>
                <a:spcPct val="110000"/>
              </a:lnSpc>
            </a:pPr>
            <a:r>
              <a:rPr lang="de-DE" sz="1200" b="1" dirty="0" err="1" smtClean="0">
                <a:solidFill>
                  <a:srgbClr val="008000"/>
                </a:solidFill>
              </a:rPr>
              <a:t>with</a:t>
            </a:r>
            <a:r>
              <a:rPr lang="de-DE" sz="1200" b="1" dirty="0" smtClean="0">
                <a:solidFill>
                  <a:srgbClr val="008000"/>
                </a:solidFill>
              </a:rPr>
              <a:t> all </a:t>
            </a:r>
            <a:r>
              <a:rPr lang="de-DE" sz="1200" b="1" dirty="0" err="1" smtClean="0">
                <a:solidFill>
                  <a:srgbClr val="008000"/>
                </a:solidFill>
              </a:rPr>
              <a:t>parameters</a:t>
            </a:r>
            <a:r>
              <a:rPr lang="de-DE" sz="1200" b="1" dirty="0" smtClean="0">
                <a:solidFill>
                  <a:srgbClr val="008000"/>
                </a:solidFill>
              </a:rPr>
              <a:t> </a:t>
            </a:r>
            <a:r>
              <a:rPr lang="de-DE" sz="1200" b="1" dirty="0" err="1" smtClean="0">
                <a:solidFill>
                  <a:srgbClr val="008000"/>
                </a:solidFill>
              </a:rPr>
              <a:t>free</a:t>
            </a:r>
            <a:r>
              <a:rPr lang="de-DE" sz="1200" b="1" dirty="0" smtClean="0">
                <a:solidFill>
                  <a:srgbClr val="008000"/>
                </a:solidFill>
              </a:rPr>
              <a:t>, </a:t>
            </a:r>
            <a:r>
              <a:rPr lang="de-DE" sz="1200" b="1" dirty="0" err="1" smtClean="0">
                <a:solidFill>
                  <a:srgbClr val="008000"/>
                </a:solidFill>
              </a:rPr>
              <a:t>using</a:t>
            </a:r>
            <a:r>
              <a:rPr lang="de-DE" sz="1200" b="1" dirty="0" smtClean="0">
                <a:solidFill>
                  <a:srgbClr val="008000"/>
                </a:solidFill>
              </a:rPr>
              <a:t> SAS v11.0</a:t>
            </a:r>
            <a:br>
              <a:rPr lang="de-DE" sz="1200" b="1" dirty="0" smtClean="0">
                <a:solidFill>
                  <a:srgbClr val="008000"/>
                </a:solidFill>
              </a:rPr>
            </a:br>
            <a:r>
              <a:rPr lang="de-DE" sz="1200" b="1" dirty="0" smtClean="0">
                <a:solidFill>
                  <a:srgbClr val="008000"/>
                </a:solidFill>
              </a:rPr>
              <a:t>+ </a:t>
            </a:r>
            <a:r>
              <a:rPr lang="de-DE" sz="1200" b="1" dirty="0" err="1" smtClean="0">
                <a:solidFill>
                  <a:srgbClr val="008000"/>
                </a:solidFill>
              </a:rPr>
              <a:t>gain</a:t>
            </a:r>
            <a:r>
              <a:rPr lang="de-DE" sz="1200" b="1" dirty="0" smtClean="0">
                <a:solidFill>
                  <a:srgbClr val="008000"/>
                </a:solidFill>
              </a:rPr>
              <a:t> fit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78720" y="4896500"/>
            <a:ext cx="2159566" cy="49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de-DE" sz="1200" b="1" dirty="0" err="1" smtClean="0">
                <a:solidFill>
                  <a:srgbClr val="008000"/>
                </a:solidFill>
              </a:rPr>
              <a:t>n</a:t>
            </a:r>
            <a:r>
              <a:rPr lang="de-DE" sz="1200" b="1" baseline="-25000" dirty="0" err="1" smtClean="0">
                <a:solidFill>
                  <a:srgbClr val="008000"/>
                </a:solidFill>
              </a:rPr>
              <a:t>H</a:t>
            </a:r>
            <a:r>
              <a:rPr lang="de-DE" sz="1200" b="1" dirty="0" smtClean="0">
                <a:solidFill>
                  <a:srgbClr val="008000"/>
                </a:solidFill>
              </a:rPr>
              <a:t> = (5.84 ± 0.04)</a:t>
            </a:r>
            <a:r>
              <a:rPr lang="de-DE" sz="1000" b="1" dirty="0" smtClean="0">
                <a:solidFill>
                  <a:srgbClr val="008000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×</a:t>
            </a:r>
            <a:r>
              <a:rPr lang="de-DE" sz="1200" b="1" dirty="0" smtClean="0">
                <a:solidFill>
                  <a:srgbClr val="008000"/>
                </a:solidFill>
              </a:rPr>
              <a:t>10</a:t>
            </a:r>
            <a:r>
              <a:rPr lang="de-DE" sz="1200" b="1" baseline="30000" dirty="0" smtClean="0">
                <a:solidFill>
                  <a:srgbClr val="008000"/>
                </a:solidFill>
              </a:rPr>
              <a:t>19</a:t>
            </a:r>
            <a:r>
              <a:rPr lang="de-DE" sz="1200" b="1" dirty="0" smtClean="0">
                <a:solidFill>
                  <a:srgbClr val="008000"/>
                </a:solidFill>
              </a:rPr>
              <a:t> cm</a:t>
            </a:r>
            <a:r>
              <a:rPr lang="de-DE" sz="1200" b="1" baseline="30000" dirty="0" smtClean="0">
                <a:solidFill>
                  <a:srgbClr val="008000"/>
                </a:solidFill>
              </a:rPr>
              <a:t>-2</a:t>
            </a:r>
            <a:endParaRPr lang="de-DE" sz="1200" b="1" dirty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200" b="1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de-DE" sz="1200" b="1" dirty="0" err="1" smtClean="0">
                <a:solidFill>
                  <a:srgbClr val="008000"/>
                </a:solidFill>
              </a:rPr>
              <a:t>kT</a:t>
            </a:r>
            <a:r>
              <a:rPr lang="de-DE" sz="1200" b="1" dirty="0" smtClean="0">
                <a:solidFill>
                  <a:srgbClr val="008000"/>
                </a:solidFill>
              </a:rPr>
              <a:t> = 61.30 ± 0.04 eV</a:t>
            </a:r>
            <a:endParaRPr lang="de-DE" sz="1200" b="1" dirty="0">
              <a:solidFill>
                <a:srgbClr val="008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94920" y="6335601"/>
            <a:ext cx="654180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dirty="0" smtClean="0"/>
              <a:t>RX J1856: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discrepancies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Chandra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xmmsas</a:t>
            </a:r>
            <a:r>
              <a:rPr lang="de-DE" dirty="0" smtClean="0"/>
              <a:t> RMF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9585" y="3440444"/>
            <a:ext cx="4936568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600" dirty="0" smtClean="0">
                <a:sym typeface="Wingdings"/>
              </a:rPr>
              <a:t> </a:t>
            </a:r>
            <a:r>
              <a:rPr lang="de-DE" sz="1600" dirty="0" err="1" smtClean="0">
                <a:sym typeface="Wingdings"/>
              </a:rPr>
              <a:t>necessity</a:t>
            </a: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to</a:t>
            </a: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adopt</a:t>
            </a: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significantly</a:t>
            </a:r>
            <a:r>
              <a:rPr lang="de-DE" sz="1600" dirty="0" smtClean="0">
                <a:sym typeface="Wingdings"/>
              </a:rPr>
              <a:t> different </a:t>
            </a:r>
            <a:r>
              <a:rPr lang="de-DE" sz="1600" dirty="0" err="1" smtClean="0">
                <a:sym typeface="Wingdings"/>
              </a:rPr>
              <a:t>parameters</a:t>
            </a:r>
            <a:endParaRPr lang="de-DE" sz="16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4906575" y="3433128"/>
            <a:ext cx="3776695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and</a:t>
            </a:r>
            <a:r>
              <a:rPr lang="de-DE" sz="1600" dirty="0" smtClean="0">
                <a:sym typeface="Wingdings"/>
              </a:rPr>
              <a:t>/</a:t>
            </a:r>
            <a:r>
              <a:rPr lang="de-DE" sz="1600" dirty="0" err="1" smtClean="0">
                <a:sym typeface="Wingdings"/>
              </a:rPr>
              <a:t>or</a:t>
            </a: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to</a:t>
            </a: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introduce</a:t>
            </a:r>
            <a:r>
              <a:rPr lang="de-DE" sz="1600" dirty="0" smtClean="0">
                <a:sym typeface="Wingdings"/>
              </a:rPr>
              <a:t> a </a:t>
            </a:r>
            <a:r>
              <a:rPr lang="de-DE" sz="1600" dirty="0" err="1" smtClean="0">
                <a:sym typeface="Wingdings"/>
              </a:rPr>
              <a:t>second</a:t>
            </a: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component</a:t>
            </a:r>
            <a:endParaRPr lang="de-DE" sz="1600" dirty="0" smtClean="0"/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5"/>
          <a:srcRect t="45774" b="9262"/>
          <a:stretch/>
        </p:blipFill>
        <p:spPr>
          <a:xfrm>
            <a:off x="6022606" y="3930737"/>
            <a:ext cx="2814474" cy="195810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615031" y="5897471"/>
            <a:ext cx="2051638" cy="325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i="1" dirty="0" err="1" smtClean="0">
                <a:solidFill>
                  <a:srgbClr val="008000"/>
                </a:solidFill>
              </a:rPr>
              <a:t>Sartore</a:t>
            </a:r>
            <a:r>
              <a:rPr lang="de-DE" sz="1400" i="1" dirty="0" smtClean="0">
                <a:solidFill>
                  <a:srgbClr val="008000"/>
                </a:solidFill>
              </a:rPr>
              <a:t> et al. 2012, Fig. 5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894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Previous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spectral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studies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RX J1856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32520" y="891417"/>
            <a:ext cx="1786791" cy="23765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b="1" dirty="0" err="1" smtClean="0"/>
              <a:t>TBabs</a:t>
            </a:r>
            <a:r>
              <a:rPr lang="de-DE" sz="1400" b="1" dirty="0" smtClean="0"/>
              <a:t> * </a:t>
            </a:r>
            <a:r>
              <a:rPr lang="de-DE" sz="1400" b="1" dirty="0" err="1" smtClean="0"/>
              <a:t>bbodyrad</a:t>
            </a:r>
            <a:endParaRPr lang="de-DE" sz="1400" b="1" dirty="0" smtClean="0"/>
          </a:p>
          <a:p>
            <a:pPr>
              <a:lnSpc>
                <a:spcPct val="120000"/>
              </a:lnSpc>
            </a:pPr>
            <a:endParaRPr lang="de-DE" sz="1100" dirty="0" smtClean="0"/>
          </a:p>
          <a:p>
            <a:pPr>
              <a:lnSpc>
                <a:spcPct val="120000"/>
              </a:lnSpc>
            </a:pPr>
            <a:r>
              <a:rPr lang="de-DE" sz="1100" dirty="0" err="1" smtClean="0"/>
              <a:t>with</a:t>
            </a:r>
            <a:r>
              <a:rPr lang="de-DE" sz="1100" dirty="0" smtClean="0"/>
              <a:t> </a:t>
            </a:r>
            <a:r>
              <a:rPr lang="de-DE" sz="1100" b="1" dirty="0" smtClean="0"/>
              <a:t>all </a:t>
            </a:r>
            <a:r>
              <a:rPr lang="de-DE" sz="1100" b="1" dirty="0" err="1" smtClean="0"/>
              <a:t>parameters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from</a:t>
            </a:r>
            <a:r>
              <a:rPr lang="de-DE" sz="1100" b="1" dirty="0"/>
              <a:t/>
            </a:r>
            <a:br>
              <a:rPr lang="de-DE" sz="1100" b="1" dirty="0"/>
            </a:br>
            <a:r>
              <a:rPr lang="de-DE" sz="1100" b="1" dirty="0" smtClean="0"/>
              <a:t>Chandra</a:t>
            </a:r>
          </a:p>
          <a:p>
            <a:pPr>
              <a:lnSpc>
                <a:spcPct val="120000"/>
              </a:lnSpc>
            </a:pPr>
            <a:r>
              <a:rPr lang="de-DE" sz="1100" dirty="0" smtClean="0"/>
              <a:t>(</a:t>
            </a:r>
            <a:r>
              <a:rPr lang="de-DE" sz="1100" dirty="0" err="1" smtClean="0"/>
              <a:t>no</a:t>
            </a:r>
            <a:r>
              <a:rPr lang="de-DE" sz="1100" dirty="0" smtClean="0"/>
              <a:t> </a:t>
            </a:r>
            <a:r>
              <a:rPr lang="de-DE" sz="1100" dirty="0" err="1" smtClean="0"/>
              <a:t>free</a:t>
            </a:r>
            <a:r>
              <a:rPr lang="de-DE" sz="1100" dirty="0" smtClean="0"/>
              <a:t> </a:t>
            </a:r>
            <a:r>
              <a:rPr lang="de-DE" sz="1100" dirty="0" err="1" smtClean="0"/>
              <a:t>parameter</a:t>
            </a:r>
            <a:r>
              <a:rPr lang="de-DE" sz="1100" dirty="0" smtClean="0"/>
              <a:t>!)</a:t>
            </a:r>
            <a:br>
              <a:rPr lang="de-DE" sz="1100" dirty="0" smtClean="0"/>
            </a:br>
            <a:endParaRPr lang="de-DE" sz="1100" dirty="0" smtClean="0"/>
          </a:p>
          <a:p>
            <a:pPr>
              <a:lnSpc>
                <a:spcPct val="120000"/>
              </a:lnSpc>
            </a:pPr>
            <a:r>
              <a:rPr lang="de-DE" sz="1100" dirty="0" err="1" smtClean="0"/>
              <a:t>nH</a:t>
            </a:r>
            <a:r>
              <a:rPr lang="de-DE" sz="1100" dirty="0" smtClean="0"/>
              <a:t> == 7.25 10</a:t>
            </a:r>
            <a:r>
              <a:rPr lang="de-DE" sz="1100" baseline="30000" dirty="0" smtClean="0"/>
              <a:t>-19</a:t>
            </a:r>
            <a:r>
              <a:rPr lang="de-DE" sz="1100" dirty="0" smtClean="0"/>
              <a:t> cm</a:t>
            </a:r>
            <a:r>
              <a:rPr lang="de-DE" sz="1100" baseline="30000" dirty="0" smtClean="0"/>
              <a:t>-2</a:t>
            </a:r>
          </a:p>
          <a:p>
            <a:pPr>
              <a:lnSpc>
                <a:spcPct val="120000"/>
              </a:lnSpc>
            </a:pPr>
            <a:r>
              <a:rPr lang="de-DE" sz="1100" dirty="0" err="1" smtClean="0"/>
              <a:t>kT</a:t>
            </a:r>
            <a:r>
              <a:rPr lang="de-DE" sz="1100" dirty="0" smtClean="0"/>
              <a:t> == 62.4 eV</a:t>
            </a:r>
          </a:p>
          <a:p>
            <a:pPr>
              <a:lnSpc>
                <a:spcPct val="120000"/>
              </a:lnSpc>
            </a:pPr>
            <a:r>
              <a:rPr lang="de-DE" sz="1100" dirty="0" smtClean="0"/>
              <a:t>norm == 1.58 10</a:t>
            </a:r>
            <a:r>
              <a:rPr lang="de-DE" sz="1100" baseline="30000" dirty="0" smtClean="0"/>
              <a:t>5</a:t>
            </a:r>
            <a:br>
              <a:rPr lang="de-DE" sz="1100" baseline="30000" dirty="0" smtClean="0"/>
            </a:br>
            <a:r>
              <a:rPr lang="de-DE" sz="11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de-DE" sz="1100" dirty="0" smtClean="0"/>
              <a:t>+ </a:t>
            </a:r>
            <a:r>
              <a:rPr lang="de-DE" sz="1100" dirty="0" err="1" smtClean="0"/>
              <a:t>gain</a:t>
            </a:r>
            <a:r>
              <a:rPr lang="de-DE" sz="1100" dirty="0" smtClean="0"/>
              <a:t> fit (</a:t>
            </a:r>
            <a:r>
              <a:rPr lang="de-DE" sz="1100" dirty="0" err="1" smtClean="0"/>
              <a:t>offset</a:t>
            </a:r>
            <a:r>
              <a:rPr lang="de-DE" sz="1100" dirty="0" smtClean="0"/>
              <a:t>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845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0" y="197386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1E 0102: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Combined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fit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33 EPIC-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pn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spectra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= 30“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Bild 7" descr="1e01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" b="4258"/>
          <a:stretch/>
        </p:blipFill>
        <p:spPr>
          <a:xfrm>
            <a:off x="1485374" y="965388"/>
            <a:ext cx="6169964" cy="410540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81440" y="5326122"/>
            <a:ext cx="6888878" cy="900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600" dirty="0" smtClean="0"/>
              <a:t>E = 0.15 </a:t>
            </a:r>
            <a:r>
              <a:rPr lang="mr-IN" sz="1600" dirty="0" smtClean="0"/>
              <a:t>–</a:t>
            </a:r>
            <a:r>
              <a:rPr lang="de-DE" sz="1600" dirty="0" smtClean="0"/>
              <a:t> 3.0 </a:t>
            </a:r>
            <a:r>
              <a:rPr lang="de-DE" sz="1600" dirty="0" err="1" smtClean="0"/>
              <a:t>keV</a:t>
            </a:r>
            <a:r>
              <a:rPr lang="de-DE" sz="1600" dirty="0" smtClean="0"/>
              <a:t>, </a:t>
            </a:r>
            <a:r>
              <a:rPr lang="de-DE" sz="1600" dirty="0" err="1" smtClean="0"/>
              <a:t>extraction</a:t>
            </a:r>
            <a:r>
              <a:rPr lang="de-DE" sz="1600" dirty="0" smtClean="0"/>
              <a:t> </a:t>
            </a:r>
            <a:r>
              <a:rPr lang="de-DE" sz="1600" dirty="0" err="1" smtClean="0"/>
              <a:t>radius</a:t>
            </a:r>
            <a:r>
              <a:rPr lang="de-DE" sz="1600" dirty="0" smtClean="0"/>
              <a:t>: 30 </a:t>
            </a:r>
            <a:r>
              <a:rPr lang="de-DE" sz="1600" dirty="0" err="1" smtClean="0"/>
              <a:t>arcsec</a:t>
            </a:r>
            <a:r>
              <a:rPr lang="de-DE" sz="1600" dirty="0" smtClean="0"/>
              <a:t>, </a:t>
            </a:r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window</a:t>
            </a:r>
            <a:r>
              <a:rPr lang="de-DE" sz="1600" dirty="0" smtClean="0"/>
              <a:t> </a:t>
            </a:r>
            <a:r>
              <a:rPr lang="de-DE" sz="1600" dirty="0" err="1" smtClean="0"/>
              <a:t>mode</a:t>
            </a:r>
            <a:r>
              <a:rPr lang="de-DE" sz="1600" dirty="0" smtClean="0"/>
              <a:t>, </a:t>
            </a:r>
            <a:r>
              <a:rPr lang="de-DE" sz="1600" dirty="0" err="1" smtClean="0"/>
              <a:t>singles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endParaRPr lang="de-DE" sz="1600" dirty="0" smtClean="0"/>
          </a:p>
          <a:p>
            <a:pPr algn="ctr">
              <a:lnSpc>
                <a:spcPct val="110000"/>
              </a:lnSpc>
            </a:pP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spectrum</a:t>
            </a:r>
            <a:r>
              <a:rPr lang="de-DE" sz="1600" dirty="0" smtClean="0"/>
              <a:t> fit </a:t>
            </a:r>
            <a:r>
              <a:rPr lang="de-DE" sz="1600" dirty="0" err="1" smtClean="0"/>
              <a:t>with</a:t>
            </a:r>
            <a:r>
              <a:rPr lang="de-DE" sz="1600" dirty="0" smtClean="0"/>
              <a:t> time </a:t>
            </a:r>
            <a:r>
              <a:rPr lang="de-DE" sz="1600" dirty="0" err="1" smtClean="0"/>
              <a:t>dependent</a:t>
            </a:r>
            <a:r>
              <a:rPr lang="de-DE" sz="1600" dirty="0"/>
              <a:t> </a:t>
            </a:r>
            <a:r>
              <a:rPr lang="de-DE" sz="1600" dirty="0" err="1" smtClean="0"/>
              <a:t>parameterized</a:t>
            </a:r>
            <a:r>
              <a:rPr lang="de-DE" sz="1600" dirty="0" smtClean="0"/>
              <a:t> RMF</a:t>
            </a:r>
          </a:p>
          <a:p>
            <a:pPr algn="ctr">
              <a:lnSpc>
                <a:spcPct val="110000"/>
              </a:lnSpc>
            </a:pPr>
            <a:r>
              <a:rPr lang="de-DE" sz="1600" dirty="0" err="1" smtClean="0"/>
              <a:t>reduced</a:t>
            </a:r>
            <a:r>
              <a:rPr lang="de-DE" sz="1600" dirty="0" smtClean="0"/>
              <a:t> chi2 = 1.382, chi2 = 15</a:t>
            </a:r>
            <a:r>
              <a:rPr lang="de-DE" sz="1050" dirty="0" smtClean="0"/>
              <a:t> </a:t>
            </a:r>
            <a:r>
              <a:rPr lang="de-DE" sz="1600" dirty="0" smtClean="0"/>
              <a:t>482, 11</a:t>
            </a:r>
            <a:r>
              <a:rPr lang="de-DE" sz="1050" dirty="0" smtClean="0"/>
              <a:t> </a:t>
            </a:r>
            <a:r>
              <a:rPr lang="de-DE" sz="1600" dirty="0" smtClean="0"/>
              <a:t>206 PHA </a:t>
            </a:r>
            <a:r>
              <a:rPr lang="de-DE" sz="1600" dirty="0" err="1" smtClean="0"/>
              <a:t>bins</a:t>
            </a:r>
            <a:r>
              <a:rPr lang="de-DE" sz="1600" dirty="0" smtClean="0"/>
              <a:t>, 11</a:t>
            </a:r>
            <a:r>
              <a:rPr lang="de-DE" sz="1050" dirty="0" smtClean="0"/>
              <a:t> </a:t>
            </a:r>
            <a:r>
              <a:rPr lang="de-DE" sz="1600" dirty="0" smtClean="0"/>
              <a:t>201 </a:t>
            </a:r>
            <a:r>
              <a:rPr lang="de-DE" sz="1600" dirty="0" err="1" smtClean="0"/>
              <a:t>degrees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freedom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0286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/>
        </p:nvGrpSpPr>
        <p:grpSpPr>
          <a:xfrm>
            <a:off x="1989320" y="1287679"/>
            <a:ext cx="5924987" cy="4468344"/>
            <a:chOff x="2202464" y="1287679"/>
            <a:chExt cx="5924987" cy="4468344"/>
          </a:xfrm>
        </p:grpSpPr>
        <p:sp>
          <p:nvSpPr>
            <p:cNvPr id="4" name="Rechteck 3"/>
            <p:cNvSpPr/>
            <p:nvPr/>
          </p:nvSpPr>
          <p:spPr>
            <a:xfrm>
              <a:off x="2202464" y="1287679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3118622" y="1289110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4033355" y="1287679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939207" y="1289110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5853940" y="1287679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6759792" y="1289110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674525" y="1289110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630" y="852967"/>
            <a:ext cx="8069878" cy="5558368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178982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1E 0102: IACHEC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&amp; XMM-Newton / EPIC-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pn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7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884158" y="1430443"/>
            <a:ext cx="7579643" cy="4463008"/>
          </a:xfrm>
          <a:prstGeom prst="roundRect">
            <a:avLst/>
          </a:prstGeom>
          <a:solidFill>
            <a:srgbClr val="F2F2F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 descr="Folie7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2093" r="6138" b="57609"/>
          <a:stretch/>
        </p:blipFill>
        <p:spPr>
          <a:xfrm>
            <a:off x="1501854" y="1667300"/>
            <a:ext cx="6043536" cy="15651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82208" y="5052670"/>
            <a:ext cx="675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ym typeface="Wingdings"/>
              </a:rPr>
              <a:t>EPIC pn RMF: 8.5 million matrix elements    </a:t>
            </a:r>
            <a:r>
              <a:rPr lang="de-DE" b="1">
                <a:sym typeface="Wingdings"/>
              </a:rPr>
              <a:t>HUGE</a:t>
            </a:r>
            <a:r>
              <a:rPr lang="de-DE">
                <a:sym typeface="Wingdings"/>
              </a:rPr>
              <a:t> parameter space!</a:t>
            </a:r>
            <a:br>
              <a:rPr lang="de-DE">
                <a:sym typeface="Wingdings"/>
              </a:rPr>
            </a:br>
            <a:r>
              <a:rPr lang="de-DE">
                <a:sym typeface="Wingdings"/>
              </a:rPr>
              <a:t>EPIC pn ARFs: 3 x 2067 elements  comparatively trivial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97141" y="819491"/>
            <a:ext cx="636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ARF: „Ancillary Response File“,  RMF: „Redistribution Matrix File“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6018" y="6083238"/>
            <a:ext cx="18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how to improve ?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567156" y="172586"/>
            <a:ext cx="6029064" cy="52322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General </a:t>
            </a:r>
            <a:r>
              <a:rPr lang="de-DE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properties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ARF </a:t>
            </a:r>
            <a:r>
              <a:rPr lang="de-DE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</a:p>
        </p:txBody>
      </p:sp>
      <p:grpSp>
        <p:nvGrpSpPr>
          <p:cNvPr id="9" name="Gruppierung 8"/>
          <p:cNvGrpSpPr/>
          <p:nvPr/>
        </p:nvGrpSpPr>
        <p:grpSpPr>
          <a:xfrm>
            <a:off x="1158619" y="2864888"/>
            <a:ext cx="6734579" cy="2025240"/>
            <a:chOff x="1158619" y="2864888"/>
            <a:chExt cx="6734579" cy="2025240"/>
          </a:xfrm>
        </p:grpSpPr>
        <p:sp>
          <p:nvSpPr>
            <p:cNvPr id="10" name="Textfeld 9"/>
            <p:cNvSpPr txBox="1"/>
            <p:nvPr/>
          </p:nvSpPr>
          <p:spPr>
            <a:xfrm>
              <a:off x="1429732" y="4243797"/>
              <a:ext cx="64634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RMF @ EPIC pn: 4096 adu bins from 0.0 to 20.5 ‚keV‘ („EBOUNDS“)</a:t>
              </a:r>
              <a:br>
                <a:rPr lang="de-DE"/>
              </a:br>
              <a:r>
                <a:rPr lang="de-DE"/>
                <a:t>                              2067 eV bins from 50 eV to 16 keV 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265885" y="3293368"/>
              <a:ext cx="17038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/>
                <a:t>2067</a:t>
              </a:r>
              <a:br>
                <a:rPr lang="de-DE"/>
              </a:br>
              <a:r>
                <a:rPr lang="de-DE"/>
                <a:t>vector elements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901710" y="3295951"/>
              <a:ext cx="2467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/>
                <a:t>2067 x 4096 = 8 446 432</a:t>
              </a:r>
              <a:br>
                <a:rPr lang="de-DE"/>
              </a:br>
              <a:r>
                <a:rPr lang="de-DE"/>
                <a:t>matrix elements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158619" y="3397549"/>
              <a:ext cx="954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/>
                <a:t>EPIC pn:</a:t>
              </a:r>
            </a:p>
          </p:txBody>
        </p:sp>
        <p:cxnSp>
          <p:nvCxnSpPr>
            <p:cNvPr id="14" name="Gerade Verbindung mit Pfeil 13"/>
            <p:cNvCxnSpPr>
              <a:stCxn id="11" idx="0"/>
            </p:cNvCxnSpPr>
            <p:nvPr/>
          </p:nvCxnSpPr>
          <p:spPr>
            <a:xfrm flipV="1">
              <a:off x="3117835" y="2864888"/>
              <a:ext cx="410758" cy="42848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12" idx="0"/>
            </p:cNvCxnSpPr>
            <p:nvPr/>
          </p:nvCxnSpPr>
          <p:spPr>
            <a:xfrm flipH="1" flipV="1">
              <a:off x="4840515" y="2997201"/>
              <a:ext cx="295010" cy="2987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1531831" y="6092764"/>
            <a:ext cx="6288763" cy="369332"/>
          </a:xfrm>
          <a:prstGeom prst="rect">
            <a:avLst/>
          </a:prstGeom>
          <a:solidFill>
            <a:srgbClr val="FFFF76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ym typeface="Wingdings"/>
              </a:rPr>
              <a:t> find </a:t>
            </a:r>
            <a:r>
              <a:rPr lang="de-DE" dirty="0" err="1">
                <a:sym typeface="Wingdings"/>
              </a:rPr>
              <a:t>appropriate</a:t>
            </a:r>
            <a:r>
              <a:rPr lang="de-DE" dirty="0">
                <a:sym typeface="Wingdings"/>
              </a:rPr>
              <a:t> RMF </a:t>
            </a:r>
            <a:r>
              <a:rPr lang="de-DE" dirty="0" err="1" smtClean="0">
                <a:sym typeface="Wingdings"/>
              </a:rPr>
              <a:t>parameterization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and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try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to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optimize</a:t>
            </a:r>
            <a:r>
              <a:rPr lang="de-DE" dirty="0">
                <a:sym typeface="Wingdings"/>
              </a:rPr>
              <a:t> it..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32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1989320" y="1287679"/>
            <a:ext cx="5924987" cy="4468344"/>
            <a:chOff x="2202464" y="1287679"/>
            <a:chExt cx="5924987" cy="4468344"/>
          </a:xfrm>
        </p:grpSpPr>
        <p:sp>
          <p:nvSpPr>
            <p:cNvPr id="8" name="Rechteck 7"/>
            <p:cNvSpPr/>
            <p:nvPr/>
          </p:nvSpPr>
          <p:spPr>
            <a:xfrm>
              <a:off x="2202464" y="1287679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3118622" y="1289110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033355" y="1287679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939207" y="1289110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853940" y="1287679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759792" y="1289110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674525" y="1289110"/>
              <a:ext cx="452926" cy="446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630" y="852967"/>
            <a:ext cx="8069878" cy="5558368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178982"/>
            <a:ext cx="9143999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1E 0102: IACHEC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&amp; XMM-Newton / EPIC-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pn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Bild 3" descr="1e0102_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r="27771"/>
          <a:stretch/>
        </p:blipFill>
        <p:spPr>
          <a:xfrm>
            <a:off x="3384550" y="2496388"/>
            <a:ext cx="360936" cy="17300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85352" y="1616251"/>
            <a:ext cx="556563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dirty="0" err="1" smtClean="0"/>
              <a:t>new</a:t>
            </a:r>
            <a:endParaRPr lang="de-DE" sz="1600" dirty="0" smtClean="0"/>
          </a:p>
        </p:txBody>
      </p:sp>
      <p:sp>
        <p:nvSpPr>
          <p:cNvPr id="6" name="Pfeil nach unten 5"/>
          <p:cNvSpPr/>
          <p:nvPr/>
        </p:nvSpPr>
        <p:spPr>
          <a:xfrm>
            <a:off x="3524621" y="2036277"/>
            <a:ext cx="101229" cy="450912"/>
          </a:xfrm>
          <a:prstGeom prst="downArrow">
            <a:avLst/>
          </a:prstGeom>
          <a:solidFill>
            <a:srgbClr val="FFFF00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55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ung 19"/>
          <p:cNvGrpSpPr/>
          <p:nvPr/>
        </p:nvGrpSpPr>
        <p:grpSpPr>
          <a:xfrm>
            <a:off x="1224973" y="1167930"/>
            <a:ext cx="6724172" cy="4865790"/>
            <a:chOff x="1536445" y="1106141"/>
            <a:chExt cx="6724172" cy="4865790"/>
          </a:xfrm>
        </p:grpSpPr>
        <p:grpSp>
          <p:nvGrpSpPr>
            <p:cNvPr id="13" name="Gruppierung 12"/>
            <p:cNvGrpSpPr/>
            <p:nvPr/>
          </p:nvGrpSpPr>
          <p:grpSpPr>
            <a:xfrm>
              <a:off x="1536445" y="1106141"/>
              <a:ext cx="6724172" cy="4865790"/>
              <a:chOff x="1536445" y="1106141"/>
              <a:chExt cx="6724172" cy="4865790"/>
            </a:xfrm>
          </p:grpSpPr>
          <p:grpSp>
            <p:nvGrpSpPr>
              <p:cNvPr id="9" name="Gruppierung 8"/>
              <p:cNvGrpSpPr/>
              <p:nvPr/>
            </p:nvGrpSpPr>
            <p:grpSpPr>
              <a:xfrm>
                <a:off x="1741582" y="1106141"/>
                <a:ext cx="6214238" cy="4438769"/>
                <a:chOff x="1597802" y="1423828"/>
                <a:chExt cx="6214238" cy="4438769"/>
              </a:xfrm>
            </p:grpSpPr>
            <p:pic>
              <p:nvPicPr>
                <p:cNvPr id="8" name="Bild 7" descr="fitrmf08.p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702" t="29033" r="2995" b="20939"/>
                <a:stretch/>
              </p:blipFill>
              <p:spPr>
                <a:xfrm>
                  <a:off x="1597802" y="1423828"/>
                  <a:ext cx="6214238" cy="4438769"/>
                </a:xfrm>
                <a:prstGeom prst="rect">
                  <a:avLst/>
                </a:prstGeom>
              </p:spPr>
            </p:pic>
            <p:cxnSp>
              <p:nvCxnSpPr>
                <p:cNvPr id="3" name="Gerade Verbindung 2"/>
                <p:cNvCxnSpPr/>
                <p:nvPr/>
              </p:nvCxnSpPr>
              <p:spPr>
                <a:xfrm>
                  <a:off x="1597802" y="1485617"/>
                  <a:ext cx="0" cy="43769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Bild 9" descr="fitrmf06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94" t="89813" r="2975" b="6833"/>
              <a:stretch/>
            </p:blipFill>
            <p:spPr>
              <a:xfrm>
                <a:off x="1666142" y="5486513"/>
                <a:ext cx="6594475" cy="485418"/>
              </a:xfrm>
              <a:prstGeom prst="rect">
                <a:avLst/>
              </a:prstGeom>
            </p:spPr>
          </p:pic>
          <p:pic>
            <p:nvPicPr>
              <p:cNvPr id="11" name="Bild 10" descr="fitrmf06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807" t="89813" r="2975" b="6833"/>
              <a:stretch/>
            </p:blipFill>
            <p:spPr>
              <a:xfrm>
                <a:off x="1536445" y="5142461"/>
                <a:ext cx="177625" cy="485418"/>
              </a:xfrm>
              <a:prstGeom prst="rect">
                <a:avLst/>
              </a:prstGeom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5822320" y="4107336"/>
              <a:ext cx="919442" cy="35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de-DE" sz="1600" dirty="0" smtClean="0">
                  <a:solidFill>
                    <a:srgbClr val="800000"/>
                  </a:solidFill>
                </a:rPr>
                <a:t>SAS RMF</a:t>
              </a:r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H="1">
              <a:off x="5462870" y="4411530"/>
              <a:ext cx="359450" cy="21461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5798800" y="4459470"/>
              <a:ext cx="1834456" cy="35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de-DE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parameterized</a:t>
              </a:r>
              <a:r>
                <a:rPr lang="de-DE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RMF</a:t>
              </a:r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 flipH="1">
              <a:off x="5462870" y="4717407"/>
              <a:ext cx="359450" cy="21461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el 1"/>
          <p:cNvSpPr txBox="1">
            <a:spLocks/>
          </p:cNvSpPr>
          <p:nvPr/>
        </p:nvSpPr>
        <p:spPr>
          <a:xfrm>
            <a:off x="2138030" y="298026"/>
            <a:ext cx="4887326" cy="52322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What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has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in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 ?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17351" y="1958775"/>
            <a:ext cx="1236236" cy="141269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E = 1.0 </a:t>
            </a: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keV</a:t>
            </a:r>
            <a:endParaRPr lang="de-D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rev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 2000</a:t>
            </a:r>
          </a:p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SW</a:t>
            </a:r>
          </a:p>
          <a:p>
            <a:pPr algn="ctr">
              <a:lnSpc>
                <a:spcPct val="120000"/>
              </a:lnSpc>
            </a:pP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singles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402598" y="5958363"/>
            <a:ext cx="61470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b="1" dirty="0" err="1" smtClean="0"/>
              <a:t>channel</a:t>
            </a:r>
            <a:r>
              <a:rPr lang="de-DE" b="1" dirty="0" smtClean="0"/>
              <a:t> </a:t>
            </a:r>
            <a:r>
              <a:rPr lang="de-DE" b="1" dirty="0" err="1" smtClean="0"/>
              <a:t>energy</a:t>
            </a:r>
            <a:r>
              <a:rPr lang="de-DE" b="1" dirty="0" smtClean="0"/>
              <a:t> [„</a:t>
            </a:r>
            <a:r>
              <a:rPr lang="de-DE" b="1" dirty="0" err="1" smtClean="0"/>
              <a:t>keV</a:t>
            </a:r>
            <a:r>
              <a:rPr lang="de-DE" b="1" dirty="0" smtClean="0"/>
              <a:t>“]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911756" y="4949893"/>
            <a:ext cx="476926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0.0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36216" y="1829502"/>
            <a:ext cx="595035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0.04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17668" y="3398480"/>
            <a:ext cx="59392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0.02</a:t>
            </a:r>
          </a:p>
        </p:txBody>
      </p:sp>
    </p:spTree>
    <p:extLst>
      <p:ext uri="{BB962C8B-B14F-4D97-AF65-F5344CB8AC3E}">
        <p14:creationId xmlns:p14="http://schemas.microsoft.com/office/powerpoint/2010/main" val="12523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benan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5" t="8190" r="770" b="13056"/>
          <a:stretch/>
        </p:blipFill>
        <p:spPr>
          <a:xfrm>
            <a:off x="1468690" y="1249363"/>
            <a:ext cx="6130925" cy="4335461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138030" y="298026"/>
            <a:ext cx="4887326" cy="52322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What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has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changed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in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 ?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1430110" y="1229719"/>
            <a:ext cx="0" cy="4376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402598" y="5958363"/>
            <a:ext cx="61470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b="1" dirty="0" err="1" smtClean="0"/>
              <a:t>channel</a:t>
            </a:r>
            <a:r>
              <a:rPr lang="de-DE" b="1" dirty="0" smtClean="0"/>
              <a:t> </a:t>
            </a:r>
            <a:r>
              <a:rPr lang="de-DE" b="1" dirty="0" err="1" smtClean="0"/>
              <a:t>energy</a:t>
            </a:r>
            <a:r>
              <a:rPr lang="de-DE" b="1" dirty="0" smtClean="0"/>
              <a:t> [„</a:t>
            </a:r>
            <a:r>
              <a:rPr lang="de-DE" b="1" dirty="0" err="1" smtClean="0"/>
              <a:t>keV</a:t>
            </a:r>
            <a:r>
              <a:rPr lang="de-DE" b="1" dirty="0" smtClean="0"/>
              <a:t>“]</a:t>
            </a:r>
          </a:p>
        </p:txBody>
      </p:sp>
      <p:pic>
        <p:nvPicPr>
          <p:cNvPr id="8" name="Bild 7" descr="fitrmf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4" t="89813" r="2975" b="6833"/>
          <a:stretch/>
        </p:blipFill>
        <p:spPr>
          <a:xfrm>
            <a:off x="1370350" y="5532622"/>
            <a:ext cx="6594475" cy="485418"/>
          </a:xfrm>
          <a:prstGeom prst="rect">
            <a:avLst/>
          </a:prstGeom>
        </p:spPr>
      </p:pic>
      <p:pic>
        <p:nvPicPr>
          <p:cNvPr id="9" name="Bild 8" descr="fitrmf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7" t="89813" r="2975" b="6833"/>
          <a:stretch/>
        </p:blipFill>
        <p:spPr>
          <a:xfrm>
            <a:off x="1224973" y="5204250"/>
            <a:ext cx="177625" cy="48541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98881" y="1707897"/>
            <a:ext cx="1236236" cy="108029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E = 1.0 </a:t>
            </a: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keV</a:t>
            </a:r>
            <a:endParaRPr lang="de-D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SW</a:t>
            </a:r>
          </a:p>
          <a:p>
            <a:pPr algn="ctr">
              <a:lnSpc>
                <a:spcPct val="120000"/>
              </a:lnSpc>
            </a:pP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singles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64692" y="3723812"/>
            <a:ext cx="919442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dirty="0" smtClean="0">
                <a:solidFill>
                  <a:srgbClr val="800000"/>
                </a:solidFill>
              </a:rPr>
              <a:t>SAS RMF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3192081" y="3552102"/>
            <a:ext cx="296733" cy="27423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966426" y="2498237"/>
            <a:ext cx="1834456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parameterized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2889935" y="2930856"/>
            <a:ext cx="75630" cy="29230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8" descr="Unbenan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8365" r="88795" b="12882"/>
          <a:stretch/>
        </p:blipFill>
        <p:spPr>
          <a:xfrm>
            <a:off x="448225" y="1257663"/>
            <a:ext cx="1054159" cy="43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3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fitrmf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6" t="16535" r="2359" b="58597"/>
          <a:stretch/>
        </p:blipFill>
        <p:spPr>
          <a:xfrm>
            <a:off x="1379783" y="1175993"/>
            <a:ext cx="6655883" cy="440883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340296" y="298026"/>
            <a:ext cx="6482814" cy="52322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Temporal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trend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in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parameterized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430110" y="1229719"/>
            <a:ext cx="0" cy="4376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8" descr="fitrmf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4" t="89813" r="2975" b="6833"/>
          <a:stretch/>
        </p:blipFill>
        <p:spPr>
          <a:xfrm>
            <a:off x="1354670" y="5548302"/>
            <a:ext cx="6594475" cy="48541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402598" y="5958363"/>
            <a:ext cx="61470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b="1" dirty="0" err="1" smtClean="0"/>
              <a:t>channel</a:t>
            </a:r>
            <a:r>
              <a:rPr lang="de-DE" b="1" dirty="0" smtClean="0"/>
              <a:t> </a:t>
            </a:r>
            <a:r>
              <a:rPr lang="de-DE" b="1" dirty="0" err="1" smtClean="0"/>
              <a:t>energy</a:t>
            </a:r>
            <a:r>
              <a:rPr lang="de-DE" b="1" dirty="0" smtClean="0"/>
              <a:t> [„</a:t>
            </a:r>
            <a:r>
              <a:rPr lang="de-DE" b="1" dirty="0" err="1" smtClean="0"/>
              <a:t>keV</a:t>
            </a:r>
            <a:r>
              <a:rPr lang="de-DE" b="1" dirty="0" smtClean="0"/>
              <a:t>“]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103987" y="1598295"/>
            <a:ext cx="1693392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par. RMF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828765" y="1792173"/>
            <a:ext cx="886326" cy="1101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32934" y="2013655"/>
            <a:ext cx="1304338" cy="141269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E = 1.0 </a:t>
            </a: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keV</a:t>
            </a:r>
            <a:endParaRPr lang="de-D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rev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 0 - 5000</a:t>
            </a:r>
          </a:p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SW</a:t>
            </a:r>
          </a:p>
          <a:p>
            <a:pPr algn="ctr">
              <a:lnSpc>
                <a:spcPct val="120000"/>
              </a:lnSpc>
            </a:pP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singles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828765" y="2156251"/>
            <a:ext cx="886326" cy="1101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792002" y="1976714"/>
            <a:ext cx="2005377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par. RMF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5000</a:t>
            </a:r>
          </a:p>
        </p:txBody>
      </p:sp>
      <p:pic>
        <p:nvPicPr>
          <p:cNvPr id="16" name="Bild 15" descr="fitrmf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7" t="89813" r="2975" b="6833"/>
          <a:stretch/>
        </p:blipFill>
        <p:spPr>
          <a:xfrm>
            <a:off x="1224973" y="5204250"/>
            <a:ext cx="177625" cy="48541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11756" y="4941752"/>
            <a:ext cx="476926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0.0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36216" y="1821361"/>
            <a:ext cx="595035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0.04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17668" y="3398480"/>
            <a:ext cx="59392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0.02</a:t>
            </a:r>
          </a:p>
        </p:txBody>
      </p:sp>
    </p:spTree>
    <p:extLst>
      <p:ext uri="{BB962C8B-B14F-4D97-AF65-F5344CB8AC3E}">
        <p14:creationId xmlns:p14="http://schemas.microsoft.com/office/powerpoint/2010/main" val="306405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fitrmf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2" t="65585" r="2976" b="7450"/>
          <a:stretch/>
        </p:blipFill>
        <p:spPr>
          <a:xfrm>
            <a:off x="1422400" y="1221188"/>
            <a:ext cx="6522887" cy="478706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540519" y="298026"/>
            <a:ext cx="6082364" cy="52322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Composition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parameterized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Bild 4" descr="Unbenan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8365" r="88795" b="12882"/>
          <a:stretch/>
        </p:blipFill>
        <p:spPr>
          <a:xfrm>
            <a:off x="448225" y="1257663"/>
            <a:ext cx="1054159" cy="43354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02598" y="5958363"/>
            <a:ext cx="61470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b="1" dirty="0" err="1" smtClean="0"/>
              <a:t>channel</a:t>
            </a:r>
            <a:r>
              <a:rPr lang="de-DE" b="1" dirty="0" smtClean="0"/>
              <a:t> </a:t>
            </a:r>
            <a:r>
              <a:rPr lang="de-DE" b="1" dirty="0" err="1" smtClean="0"/>
              <a:t>energy</a:t>
            </a:r>
            <a:r>
              <a:rPr lang="de-DE" b="1" dirty="0" smtClean="0"/>
              <a:t> [„</a:t>
            </a:r>
            <a:r>
              <a:rPr lang="de-DE" b="1" dirty="0" err="1" smtClean="0"/>
              <a:t>keV</a:t>
            </a:r>
            <a:r>
              <a:rPr lang="de-DE" b="1" dirty="0" smtClean="0"/>
              <a:t>“]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98881" y="1707897"/>
            <a:ext cx="1236236" cy="108029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E = 1.0 </a:t>
            </a: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keV</a:t>
            </a:r>
            <a:endParaRPr lang="de-D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SW</a:t>
            </a:r>
          </a:p>
          <a:p>
            <a:pPr algn="ctr">
              <a:lnSpc>
                <a:spcPct val="120000"/>
              </a:lnSpc>
            </a:pP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singles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5348415" y="3337920"/>
            <a:ext cx="757082" cy="4152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de-DE" sz="1400" b="1" dirty="0" err="1" smtClean="0">
                <a:solidFill>
                  <a:schemeClr val="tx1"/>
                </a:solidFill>
              </a:rPr>
              <a:t>sigma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310977" y="4545451"/>
            <a:ext cx="866279" cy="5102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3600" rtlCol="0" anchor="ctr"/>
          <a:lstStyle/>
          <a:p>
            <a:pPr algn="ctr"/>
            <a:r>
              <a:rPr lang="de-DE" sz="1400" b="1" dirty="0" err="1" smtClean="0">
                <a:solidFill>
                  <a:schemeClr val="tx1"/>
                </a:solidFill>
              </a:rPr>
              <a:t>gamma</a:t>
            </a:r>
            <a:r>
              <a:rPr lang="de-DE" sz="1400" b="1" dirty="0" smtClean="0">
                <a:solidFill>
                  <a:schemeClr val="tx1"/>
                </a:solidFill>
              </a:rPr>
              <a:t/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vtherm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536646" y="1659841"/>
            <a:ext cx="866279" cy="3487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3600" rtlCol="0" anchor="ctr"/>
          <a:lstStyle/>
          <a:p>
            <a:pPr algn="ctr"/>
            <a:r>
              <a:rPr lang="de-DE" sz="1400" b="1" dirty="0" err="1" smtClean="0">
                <a:solidFill>
                  <a:schemeClr val="tx1"/>
                </a:solidFill>
              </a:rPr>
              <a:t>sh_esep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194737" y="3672048"/>
            <a:ext cx="867456" cy="510276"/>
          </a:xfrm>
          <a:prstGeom prst="roundRect">
            <a:avLst/>
          </a:prstGeom>
          <a:solidFill>
            <a:srgbClr val="FDEADA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3600" rtlCol="0" anchor="ctr"/>
          <a:lstStyle/>
          <a:p>
            <a:pPr algn="ctr"/>
            <a:r>
              <a:rPr lang="de-DE" sz="1400" b="1" dirty="0" err="1" smtClean="0">
                <a:solidFill>
                  <a:schemeClr val="tx1"/>
                </a:solidFill>
              </a:rPr>
              <a:t>sh_sig_l</a:t>
            </a:r>
            <a:r>
              <a:rPr lang="de-DE" sz="1400" b="1" dirty="0" smtClean="0">
                <a:solidFill>
                  <a:schemeClr val="tx1"/>
                </a:solidFill>
              </a:rPr>
              <a:t/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sh_sig_r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164444" y="2765746"/>
            <a:ext cx="979152" cy="4152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de-DE" sz="1400" b="1" dirty="0" err="1" smtClean="0">
                <a:solidFill>
                  <a:schemeClr val="tx1"/>
                </a:solidFill>
              </a:rPr>
              <a:t>sh_rnorm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658416" y="3563591"/>
            <a:ext cx="1068701" cy="415204"/>
          </a:xfrm>
          <a:prstGeom prst="roundRect">
            <a:avLst/>
          </a:prstGeom>
          <a:solidFill>
            <a:srgbClr val="F2DCDB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shlf_rnorm</a:t>
            </a:r>
            <a:r>
              <a:rPr lang="de-DE" sz="1400" b="1" dirty="0">
                <a:solidFill>
                  <a:schemeClr val="tx1"/>
                </a:solidFill>
              </a:rPr>
              <a:t/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 err="1">
                <a:solidFill>
                  <a:schemeClr val="tx1"/>
                </a:solidFill>
              </a:rPr>
              <a:t>shlf_slope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3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itrmf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14" y="968802"/>
            <a:ext cx="5640687" cy="5603324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430841" y="298026"/>
            <a:ext cx="6301725" cy="52322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arameterized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from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0.40 </a:t>
            </a:r>
            <a:r>
              <a:rPr lang="mr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–</a:t>
            </a:r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1.85 </a:t>
            </a:r>
            <a:r>
              <a:rPr lang="de-D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keV</a:t>
            </a:r>
            <a:endParaRPr lang="de-D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8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3412" y="1142664"/>
            <a:ext cx="7785304" cy="1609801"/>
          </a:xfrm>
          <a:prstGeom prst="rect">
            <a:avLst/>
          </a:prstGeom>
          <a:solidFill>
            <a:srgbClr val="F4FFF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bIns="936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current</a:t>
            </a:r>
            <a:r>
              <a:rPr lang="de-DE" sz="1600" dirty="0"/>
              <a:t> </a:t>
            </a:r>
            <a:r>
              <a:rPr lang="de-DE" sz="1600" dirty="0" smtClean="0"/>
              <a:t>RMF </a:t>
            </a:r>
            <a:r>
              <a:rPr lang="de-DE" sz="1600" dirty="0" err="1" smtClean="0"/>
              <a:t>and</a:t>
            </a:r>
            <a:r>
              <a:rPr lang="de-DE" sz="1600" dirty="0" smtClean="0"/>
              <a:t> ARF </a:t>
            </a:r>
            <a:r>
              <a:rPr lang="de-DE" sz="1600" dirty="0" err="1" smtClean="0"/>
              <a:t>adjustments</a:t>
            </a:r>
            <a:r>
              <a:rPr lang="de-DE" sz="1600" dirty="0" smtClean="0"/>
              <a:t> </a:t>
            </a:r>
            <a:r>
              <a:rPr lang="de-DE" sz="1600" dirty="0" err="1"/>
              <a:t>i</a:t>
            </a:r>
            <a:r>
              <a:rPr lang="de-DE" sz="1600" dirty="0" err="1" smtClean="0"/>
              <a:t>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now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fit </a:t>
            </a:r>
            <a:r>
              <a:rPr lang="de-DE" sz="1600" dirty="0" err="1" smtClean="0"/>
              <a:t>simultaneously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spectra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b="1" dirty="0">
                <a:solidFill>
                  <a:srgbClr val="660066"/>
                </a:solidFill>
              </a:rPr>
              <a:t>RXJ1856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b="1" dirty="0">
                <a:solidFill>
                  <a:srgbClr val="660066"/>
                </a:solidFill>
              </a:rPr>
              <a:t>1E0102</a:t>
            </a:r>
            <a:r>
              <a:rPr lang="de-DE" sz="1600" dirty="0" smtClean="0"/>
              <a:t> </a:t>
            </a:r>
            <a:r>
              <a:rPr lang="de-DE" sz="1600" dirty="0" err="1" smtClean="0"/>
              <a:t>obtained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b="1" dirty="0">
                <a:solidFill>
                  <a:srgbClr val="660066"/>
                </a:solidFill>
              </a:rPr>
              <a:t>all </a:t>
            </a:r>
            <a:r>
              <a:rPr lang="de-DE" sz="1600" b="1" dirty="0" err="1">
                <a:solidFill>
                  <a:srgbClr val="660066"/>
                </a:solidFill>
              </a:rPr>
              <a:t>three</a:t>
            </a:r>
            <a:r>
              <a:rPr lang="de-DE" sz="1600" b="1" dirty="0">
                <a:solidFill>
                  <a:srgbClr val="660066"/>
                </a:solidFill>
              </a:rPr>
              <a:t> EPIC </a:t>
            </a:r>
            <a:r>
              <a:rPr lang="de-DE" sz="1600" b="1" dirty="0" err="1">
                <a:solidFill>
                  <a:srgbClr val="660066"/>
                </a:solidFill>
              </a:rPr>
              <a:t>pn</a:t>
            </a:r>
            <a:r>
              <a:rPr lang="de-DE" sz="1600" b="1" dirty="0">
                <a:solidFill>
                  <a:srgbClr val="660066"/>
                </a:solidFill>
              </a:rPr>
              <a:t> </a:t>
            </a:r>
            <a:r>
              <a:rPr lang="de-DE" sz="1600" b="1" dirty="0" err="1">
                <a:solidFill>
                  <a:srgbClr val="660066"/>
                </a:solidFill>
              </a:rPr>
              <a:t>filters</a:t>
            </a:r>
            <a:r>
              <a:rPr lang="de-DE" sz="1600" b="1" dirty="0">
                <a:solidFill>
                  <a:srgbClr val="660066"/>
                </a:solidFill>
              </a:rPr>
              <a:t> </a:t>
            </a:r>
            <a:r>
              <a:rPr lang="de-DE" sz="1600" dirty="0"/>
              <a:t>in </a:t>
            </a:r>
            <a:r>
              <a:rPr lang="en-US" sz="1600" b="1" dirty="0">
                <a:solidFill>
                  <a:srgbClr val="660066"/>
                </a:solidFill>
              </a:rPr>
              <a:t>all revolutions</a:t>
            </a:r>
            <a:br>
              <a:rPr lang="en-US" sz="1600" b="1" dirty="0">
                <a:solidFill>
                  <a:srgbClr val="660066"/>
                </a:solidFill>
              </a:rPr>
            </a:br>
            <a:r>
              <a:rPr lang="de-DE" sz="1600" dirty="0" smtClean="0"/>
              <a:t>in SW </a:t>
            </a:r>
            <a:r>
              <a:rPr lang="de-DE" sz="1600" dirty="0" err="1" smtClean="0"/>
              <a:t>mode</a:t>
            </a:r>
            <a:r>
              <a:rPr lang="de-DE" sz="1600" dirty="0"/>
              <a:t> </a:t>
            </a:r>
            <a:r>
              <a:rPr lang="de-DE" sz="1600" b="1" dirty="0" err="1" smtClean="0">
                <a:solidFill>
                  <a:srgbClr val="660066"/>
                </a:solidFill>
              </a:rPr>
              <a:t>without</a:t>
            </a:r>
            <a:r>
              <a:rPr lang="de-DE" sz="1600" b="1" dirty="0" smtClean="0">
                <a:solidFill>
                  <a:srgbClr val="660066"/>
                </a:solidFill>
              </a:rPr>
              <a:t> </a:t>
            </a:r>
            <a:r>
              <a:rPr lang="de-DE" sz="1600" b="1" dirty="0" err="1">
                <a:solidFill>
                  <a:srgbClr val="660066"/>
                </a:solidFill>
              </a:rPr>
              <a:t>any</a:t>
            </a:r>
            <a:r>
              <a:rPr lang="de-DE" sz="1600" b="1" dirty="0">
                <a:solidFill>
                  <a:srgbClr val="660066"/>
                </a:solidFill>
              </a:rPr>
              <a:t> </a:t>
            </a:r>
            <a:r>
              <a:rPr lang="de-DE" sz="1600" b="1" dirty="0" err="1">
                <a:solidFill>
                  <a:srgbClr val="660066"/>
                </a:solidFill>
              </a:rPr>
              <a:t>renormalization</a:t>
            </a:r>
            <a:r>
              <a:rPr lang="de-DE" sz="1600" b="1" dirty="0">
                <a:solidFill>
                  <a:srgbClr val="660066"/>
                </a:solidFill>
              </a:rPr>
              <a:t> </a:t>
            </a:r>
            <a:r>
              <a:rPr lang="de-DE" sz="1600" b="1" dirty="0" err="1">
                <a:solidFill>
                  <a:srgbClr val="660066"/>
                </a:solidFill>
              </a:rPr>
              <a:t>between</a:t>
            </a:r>
            <a:r>
              <a:rPr lang="de-DE" sz="1600" b="1" dirty="0">
                <a:solidFill>
                  <a:srgbClr val="660066"/>
                </a:solidFill>
              </a:rPr>
              <a:t> </a:t>
            </a:r>
            <a:r>
              <a:rPr lang="de-DE" sz="1600" b="1" dirty="0" err="1">
                <a:solidFill>
                  <a:srgbClr val="660066"/>
                </a:solidFill>
              </a:rPr>
              <a:t>the</a:t>
            </a:r>
            <a:r>
              <a:rPr lang="de-DE" sz="1600" b="1" dirty="0">
                <a:solidFill>
                  <a:srgbClr val="660066"/>
                </a:solidFill>
              </a:rPr>
              <a:t> </a:t>
            </a:r>
            <a:r>
              <a:rPr lang="de-DE" sz="1600" b="1" dirty="0" err="1">
                <a:solidFill>
                  <a:srgbClr val="660066"/>
                </a:solidFill>
              </a:rPr>
              <a:t>filters</a:t>
            </a:r>
            <a:r>
              <a:rPr lang="de-DE" sz="1600" dirty="0">
                <a:solidFill>
                  <a:srgbClr val="004C0F"/>
                </a:solidFill>
              </a:rPr>
              <a:t>, </a:t>
            </a:r>
            <a:r>
              <a:rPr lang="de-DE" sz="1600" dirty="0" err="1">
                <a:solidFill>
                  <a:srgbClr val="004C0F"/>
                </a:solidFill>
              </a:rPr>
              <a:t>and</a:t>
            </a:r>
            <a:r>
              <a:rPr lang="de-DE" sz="1600" dirty="0">
                <a:solidFill>
                  <a:srgbClr val="004C0F"/>
                </a:solidFill>
              </a:rPr>
              <a:t> </a:t>
            </a:r>
            <a:r>
              <a:rPr lang="de-DE" sz="1600" dirty="0" err="1" smtClean="0">
                <a:solidFill>
                  <a:srgbClr val="004C0F"/>
                </a:solidFill>
              </a:rPr>
              <a:t>using</a:t>
            </a:r>
            <a:r>
              <a:rPr lang="de-DE" sz="1600" dirty="0">
                <a:solidFill>
                  <a:srgbClr val="004C0F"/>
                </a:solidFill>
              </a:rPr>
              <a:t> </a:t>
            </a:r>
            <a:r>
              <a:rPr lang="de-DE" sz="1600" dirty="0" err="1" smtClean="0">
                <a:solidFill>
                  <a:srgbClr val="004C0F"/>
                </a:solidFill>
              </a:rPr>
              <a:t>the</a:t>
            </a:r>
            <a:r>
              <a:rPr lang="de-DE" sz="1600" dirty="0" smtClean="0">
                <a:solidFill>
                  <a:srgbClr val="004C0F"/>
                </a:solidFill>
              </a:rPr>
              <a:t> </a:t>
            </a:r>
            <a:r>
              <a:rPr lang="de-DE" sz="1600" b="1" dirty="0" err="1" smtClean="0">
                <a:solidFill>
                  <a:srgbClr val="660066"/>
                </a:solidFill>
              </a:rPr>
              <a:t>unmodified</a:t>
            </a:r>
            <a:r>
              <a:rPr lang="de-DE" sz="1600" b="1" dirty="0">
                <a:solidFill>
                  <a:srgbClr val="660066"/>
                </a:solidFill>
              </a:rPr>
              <a:t/>
            </a:r>
            <a:br>
              <a:rPr lang="de-DE" sz="1600" b="1" dirty="0">
                <a:solidFill>
                  <a:srgbClr val="660066"/>
                </a:solidFill>
              </a:rPr>
            </a:br>
            <a:r>
              <a:rPr lang="de-DE" sz="1600" b="1" dirty="0" smtClean="0">
                <a:solidFill>
                  <a:srgbClr val="660066"/>
                </a:solidFill>
              </a:rPr>
              <a:t>Chandra </a:t>
            </a:r>
            <a:r>
              <a:rPr lang="de-DE" sz="1600" b="1" dirty="0">
                <a:solidFill>
                  <a:srgbClr val="660066"/>
                </a:solidFill>
              </a:rPr>
              <a:t>LETG </a:t>
            </a:r>
            <a:r>
              <a:rPr lang="de-DE" sz="1600" b="1" dirty="0" err="1">
                <a:solidFill>
                  <a:srgbClr val="660066"/>
                </a:solidFill>
              </a:rPr>
              <a:t>spectral</a:t>
            </a:r>
            <a:r>
              <a:rPr lang="de-DE" sz="1600" b="1" dirty="0">
                <a:solidFill>
                  <a:srgbClr val="660066"/>
                </a:solidFill>
              </a:rPr>
              <a:t> </a:t>
            </a:r>
            <a:r>
              <a:rPr lang="de-DE" sz="1600" b="1" dirty="0" err="1">
                <a:solidFill>
                  <a:srgbClr val="660066"/>
                </a:solidFill>
              </a:rPr>
              <a:t>parameters</a:t>
            </a:r>
            <a:r>
              <a:rPr lang="de-DE" sz="1600" b="1" dirty="0">
                <a:solidFill>
                  <a:srgbClr val="660066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for</a:t>
            </a:r>
            <a:r>
              <a:rPr lang="de-DE" sz="1600" dirty="0">
                <a:solidFill>
                  <a:schemeClr val="tx1"/>
                </a:solidFill>
              </a:rPr>
              <a:t> RXJ </a:t>
            </a:r>
            <a:r>
              <a:rPr lang="de-DE" sz="1600" dirty="0" smtClean="0">
                <a:solidFill>
                  <a:schemeClr val="tx1"/>
                </a:solidFill>
              </a:rPr>
              <a:t>1856. </a:t>
            </a:r>
            <a:r>
              <a:rPr lang="de-DE" sz="1600" dirty="0">
                <a:solidFill>
                  <a:schemeClr val="tx1"/>
                </a:solidFill>
              </a:rPr>
              <a:t>T</a:t>
            </a:r>
            <a:r>
              <a:rPr lang="de-DE" sz="1600" dirty="0" smtClean="0">
                <a:solidFill>
                  <a:schemeClr val="tx1"/>
                </a:solidFill>
              </a:rPr>
              <a:t>he ARF </a:t>
            </a:r>
            <a:r>
              <a:rPr lang="de-DE" sz="1600" dirty="0" err="1" smtClean="0">
                <a:solidFill>
                  <a:schemeClr val="tx1"/>
                </a:solidFill>
              </a:rPr>
              <a:t>adjustment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requires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only</a:t>
            </a:r>
            <a:r>
              <a:rPr lang="de-DE" sz="1600" dirty="0" smtClean="0">
                <a:solidFill>
                  <a:schemeClr val="tx1"/>
                </a:solidFill>
              </a:rPr>
              <a:t> a </a:t>
            </a:r>
            <a:r>
              <a:rPr lang="de-DE" sz="1600" dirty="0" err="1" smtClean="0">
                <a:solidFill>
                  <a:schemeClr val="tx1"/>
                </a:solidFill>
              </a:rPr>
              <a:t>slight</a:t>
            </a: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 err="1" smtClean="0">
                <a:solidFill>
                  <a:schemeClr val="tx1"/>
                </a:solidFill>
              </a:rPr>
              <a:t>increase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oxygen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thickness</a:t>
            </a:r>
            <a:r>
              <a:rPr lang="de-DE" sz="1600" dirty="0" smtClean="0">
                <a:solidFill>
                  <a:schemeClr val="tx1"/>
                </a:solidFill>
              </a:rPr>
              <a:t> (</a:t>
            </a:r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same </a:t>
            </a:r>
            <a:r>
              <a:rPr lang="de-DE" sz="1600" dirty="0" err="1" smtClean="0">
                <a:solidFill>
                  <a:schemeClr val="tx1"/>
                </a:solidFill>
              </a:rPr>
              <a:t>value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all </a:t>
            </a:r>
            <a:r>
              <a:rPr lang="de-DE" sz="1600" dirty="0" err="1" smtClean="0">
                <a:solidFill>
                  <a:schemeClr val="tx1"/>
                </a:solidFill>
              </a:rPr>
              <a:t>filters</a:t>
            </a:r>
            <a:r>
              <a:rPr lang="de-DE" sz="1600" dirty="0" smtClean="0">
                <a:solidFill>
                  <a:schemeClr val="tx1"/>
                </a:solidFill>
              </a:rPr>
              <a:t>).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88919" y="3226237"/>
            <a:ext cx="6981398" cy="1314335"/>
          </a:xfrm>
          <a:prstGeom prst="rect">
            <a:avLst/>
          </a:prstGeom>
          <a:solidFill>
            <a:srgbClr val="F2EDED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bIns="936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b="1" dirty="0" err="1" smtClean="0"/>
              <a:t>Current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restrictions</a:t>
            </a:r>
            <a:r>
              <a:rPr lang="de-DE" sz="1600" b="1" dirty="0" smtClean="0"/>
              <a:t>:</a:t>
            </a:r>
          </a:p>
          <a:p>
            <a:pPr marL="285750" indent="-285750">
              <a:lnSpc>
                <a:spcPct val="120000"/>
              </a:lnSpc>
              <a:buFont typeface="Symbol" charset="2"/>
              <a:buChar char="-"/>
            </a:pP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b="1" dirty="0" smtClean="0"/>
              <a:t>soft</a:t>
            </a:r>
            <a:r>
              <a:rPr lang="de-DE" sz="1600" dirty="0" smtClean="0"/>
              <a:t> (&lt; 2 </a:t>
            </a:r>
            <a:r>
              <a:rPr lang="de-DE" sz="1600" dirty="0" err="1" smtClean="0"/>
              <a:t>keV</a:t>
            </a:r>
            <a:r>
              <a:rPr lang="de-DE" sz="1600" dirty="0" smtClean="0"/>
              <a:t>) </a:t>
            </a:r>
            <a:r>
              <a:rPr lang="de-DE" sz="1600" dirty="0" err="1" smtClean="0"/>
              <a:t>spectra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(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avoid</a:t>
            </a:r>
            <a:r>
              <a:rPr lang="de-DE" sz="1600" dirty="0" smtClean="0"/>
              <a:t> </a:t>
            </a:r>
            <a:r>
              <a:rPr lang="de-DE" sz="1600" dirty="0" err="1" smtClean="0"/>
              <a:t>complications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photon</a:t>
            </a:r>
            <a:r>
              <a:rPr lang="de-DE" sz="1600" dirty="0" smtClean="0"/>
              <a:t> </a:t>
            </a:r>
            <a:r>
              <a:rPr lang="de-DE" sz="1600" dirty="0" err="1" smtClean="0"/>
              <a:t>escape</a:t>
            </a:r>
            <a:r>
              <a:rPr lang="de-DE" sz="1600" dirty="0" smtClean="0"/>
              <a:t>)</a:t>
            </a:r>
          </a:p>
          <a:p>
            <a:pPr marL="285750" indent="-285750">
              <a:lnSpc>
                <a:spcPct val="120000"/>
              </a:lnSpc>
              <a:buFont typeface="Symbol" charset="2"/>
              <a:buChar char="-"/>
            </a:pP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b="1" dirty="0" smtClean="0"/>
              <a:t>SW</a:t>
            </a:r>
            <a:r>
              <a:rPr lang="de-DE" sz="1600" dirty="0" smtClean="0"/>
              <a:t> </a:t>
            </a:r>
            <a:r>
              <a:rPr lang="de-DE" sz="1600" dirty="0" err="1" smtClean="0"/>
              <a:t>mode</a:t>
            </a:r>
            <a:r>
              <a:rPr lang="de-DE" sz="1600" dirty="0" smtClean="0"/>
              <a:t> </a:t>
            </a:r>
            <a:r>
              <a:rPr lang="de-DE" sz="1600" dirty="0" err="1" smtClean="0"/>
              <a:t>spectra</a:t>
            </a:r>
            <a:r>
              <a:rPr lang="de-DE" sz="1600" dirty="0" smtClean="0"/>
              <a:t> </a:t>
            </a:r>
            <a:r>
              <a:rPr lang="de-DE" sz="1600" dirty="0" err="1" smtClean="0"/>
              <a:t>analysed</a:t>
            </a:r>
            <a:r>
              <a:rPr lang="de-DE" sz="1600" dirty="0" smtClean="0"/>
              <a:t> (</a:t>
            </a:r>
            <a:r>
              <a:rPr lang="de-DE" sz="1600" dirty="0" err="1" smtClean="0"/>
              <a:t>excellent</a:t>
            </a:r>
            <a:r>
              <a:rPr lang="de-DE" sz="1600" dirty="0" smtClean="0"/>
              <a:t> </a:t>
            </a:r>
            <a:r>
              <a:rPr lang="de-DE" sz="1600" dirty="0" err="1" smtClean="0"/>
              <a:t>photon</a:t>
            </a:r>
            <a:r>
              <a:rPr lang="de-DE" sz="1600" dirty="0" smtClean="0"/>
              <a:t> </a:t>
            </a:r>
            <a:r>
              <a:rPr lang="de-DE" sz="1600" dirty="0" err="1" smtClean="0"/>
              <a:t>statistics</a:t>
            </a:r>
            <a:r>
              <a:rPr lang="de-DE" sz="1600" dirty="0" smtClean="0"/>
              <a:t>, </a:t>
            </a:r>
            <a:r>
              <a:rPr lang="de-DE" sz="1600" dirty="0" err="1" smtClean="0"/>
              <a:t>negligible</a:t>
            </a:r>
            <a:r>
              <a:rPr lang="de-DE" sz="1600" dirty="0" smtClean="0"/>
              <a:t> pile-</a:t>
            </a:r>
            <a:r>
              <a:rPr lang="de-DE" sz="1600" dirty="0" err="1" smtClean="0"/>
              <a:t>up</a:t>
            </a:r>
            <a:r>
              <a:rPr lang="de-DE" sz="1600" dirty="0" smtClean="0"/>
              <a:t>)</a:t>
            </a:r>
          </a:p>
          <a:p>
            <a:pPr marL="285750" indent="-285750">
              <a:lnSpc>
                <a:spcPct val="120000"/>
              </a:lnSpc>
              <a:buFont typeface="Symbol" charset="2"/>
              <a:buChar char="-"/>
            </a:pP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b="1" dirty="0" err="1" smtClean="0"/>
              <a:t>single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pixel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events</a:t>
            </a:r>
            <a:r>
              <a:rPr lang="de-DE" sz="1600" b="1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(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avoid</a:t>
            </a:r>
            <a:r>
              <a:rPr lang="de-DE" sz="1600" dirty="0" smtClean="0"/>
              <a:t> </a:t>
            </a:r>
            <a:r>
              <a:rPr lang="de-DE" sz="1600" dirty="0" err="1" smtClean="0"/>
              <a:t>complications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split</a:t>
            </a:r>
            <a:r>
              <a:rPr lang="de-DE" sz="1600" dirty="0" smtClean="0"/>
              <a:t> </a:t>
            </a:r>
            <a:r>
              <a:rPr lang="de-DE" sz="1600" dirty="0" err="1" smtClean="0"/>
              <a:t>charges</a:t>
            </a:r>
            <a:r>
              <a:rPr lang="de-DE" sz="1600" dirty="0" smtClean="0"/>
              <a:t>(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2003" y="4977555"/>
            <a:ext cx="3865161" cy="1314335"/>
          </a:xfrm>
          <a:prstGeom prst="rect">
            <a:avLst/>
          </a:prstGeom>
          <a:solidFill>
            <a:srgbClr val="FFFFC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bIns="93600" rtlCol="0">
            <a:spAutoFit/>
          </a:bodyPr>
          <a:lstStyle>
            <a:defPPr>
              <a:defRPr lang="de-DE"/>
            </a:defPPr>
            <a:lvl1pPr>
              <a:lnSpc>
                <a:spcPct val="120000"/>
              </a:lnSpc>
              <a:defRPr sz="1600" b="1"/>
            </a:lvl1pPr>
          </a:lstStyle>
          <a:p>
            <a:r>
              <a:rPr lang="de-DE" dirty="0" err="1"/>
              <a:t>Extensions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:</a:t>
            </a:r>
          </a:p>
          <a:p>
            <a:pPr marL="285750" indent="-285750">
              <a:buFont typeface="Wingdings" charset="2"/>
              <a:buChar char="Ø"/>
            </a:pPr>
            <a:r>
              <a:rPr lang="de-DE" b="0" dirty="0" err="1"/>
              <a:t>full</a:t>
            </a:r>
            <a:r>
              <a:rPr lang="de-DE" b="0" dirty="0"/>
              <a:t> </a:t>
            </a:r>
            <a:r>
              <a:rPr lang="de-DE" b="0" dirty="0" err="1"/>
              <a:t>spectral</a:t>
            </a:r>
            <a:r>
              <a:rPr lang="de-DE" b="0" dirty="0"/>
              <a:t> </a:t>
            </a:r>
            <a:r>
              <a:rPr lang="de-DE" b="0" dirty="0" err="1"/>
              <a:t>range</a:t>
            </a:r>
            <a:endParaRPr lang="de-DE" b="0" dirty="0"/>
          </a:p>
          <a:p>
            <a:pPr marL="285750" indent="-285750">
              <a:buFont typeface="Wingdings" charset="2"/>
              <a:buChar char="Ø"/>
            </a:pPr>
            <a:r>
              <a:rPr lang="de-DE" b="0" dirty="0" err="1"/>
              <a:t>other</a:t>
            </a:r>
            <a:r>
              <a:rPr lang="de-DE" b="0" dirty="0"/>
              <a:t> </a:t>
            </a:r>
            <a:r>
              <a:rPr lang="de-DE" b="0" dirty="0" err="1"/>
              <a:t>readout</a:t>
            </a:r>
            <a:r>
              <a:rPr lang="de-DE" b="0" dirty="0"/>
              <a:t> </a:t>
            </a:r>
            <a:r>
              <a:rPr lang="de-DE" b="0" dirty="0" err="1"/>
              <a:t>modes</a:t>
            </a:r>
            <a:r>
              <a:rPr lang="de-DE" b="0" dirty="0"/>
              <a:t>: FF, </a:t>
            </a:r>
            <a:r>
              <a:rPr lang="de-DE" b="0" dirty="0" err="1"/>
              <a:t>eFF</a:t>
            </a:r>
            <a:r>
              <a:rPr lang="de-DE" b="0" dirty="0"/>
              <a:t>, LW, TI, </a:t>
            </a:r>
            <a:r>
              <a:rPr lang="de-DE" b="0" dirty="0" smtClean="0"/>
              <a:t>BU</a:t>
            </a:r>
          </a:p>
          <a:p>
            <a:pPr marL="285750" indent="-285750">
              <a:buFont typeface="Wingdings" charset="2"/>
              <a:buChar char="Ø"/>
            </a:pPr>
            <a:r>
              <a:rPr lang="de-DE" b="0" dirty="0" smtClean="0"/>
              <a:t>double </a:t>
            </a:r>
            <a:r>
              <a:rPr lang="de-DE" b="0" dirty="0" err="1" smtClean="0"/>
              <a:t>pixel</a:t>
            </a:r>
            <a:r>
              <a:rPr lang="de-DE" b="0" dirty="0" smtClean="0"/>
              <a:t> </a:t>
            </a:r>
            <a:r>
              <a:rPr lang="de-DE" b="0" dirty="0" err="1" smtClean="0"/>
              <a:t>events</a:t>
            </a:r>
            <a:endParaRPr lang="de-DE" b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124887" y="175835"/>
            <a:ext cx="2913628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Current</a:t>
            </a: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status</a:t>
            </a:r>
            <a:endParaRPr lang="de-D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6558" y="3580567"/>
            <a:ext cx="4839786" cy="1461042"/>
          </a:xfrm>
          <a:prstGeom prst="rect">
            <a:avLst/>
          </a:prstGeom>
          <a:solidFill>
            <a:srgbClr val="F4FFF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bIns="93600" rtlCol="0">
            <a:spAutoFit/>
          </a:bodyPr>
          <a:lstStyle>
            <a:defPPr>
              <a:defRPr lang="de-DE"/>
            </a:defPPr>
            <a:lvl1pPr>
              <a:lnSpc>
                <a:spcPct val="120000"/>
              </a:lnSpc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>
              <a:buFont typeface="Wingdings" charset="2"/>
              <a:buChar char="Ø"/>
            </a:pPr>
            <a:r>
              <a:rPr lang="de-DE" sz="1800" dirty="0" err="1" smtClean="0"/>
              <a:t>discrepancy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Chandra LETG </a:t>
            </a:r>
            <a:r>
              <a:rPr lang="de-DE" sz="1800" dirty="0" err="1" smtClean="0"/>
              <a:t>solved</a:t>
            </a:r>
            <a:endParaRPr lang="de-DE" sz="1800" dirty="0" smtClean="0"/>
          </a:p>
          <a:p>
            <a:pPr marL="342900" indent="-342900">
              <a:buFont typeface="Wingdings" charset="2"/>
              <a:buChar char="Ø"/>
            </a:pP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/>
              <a:t>necessity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introduce</a:t>
            </a:r>
            <a:r>
              <a:rPr lang="de-DE" sz="1800" dirty="0"/>
              <a:t> a </a:t>
            </a:r>
            <a:r>
              <a:rPr lang="de-DE" sz="1800" dirty="0" err="1"/>
              <a:t>second</a:t>
            </a:r>
            <a:r>
              <a:rPr lang="de-DE" sz="1800" dirty="0"/>
              <a:t> </a:t>
            </a:r>
            <a:r>
              <a:rPr lang="de-DE" sz="1800" dirty="0" err="1"/>
              <a:t>black</a:t>
            </a:r>
            <a:r>
              <a:rPr lang="de-DE" sz="1800" dirty="0"/>
              <a:t> </a:t>
            </a:r>
            <a:r>
              <a:rPr lang="de-DE" sz="1800" dirty="0" err="1"/>
              <a:t>body</a:t>
            </a:r>
            <a:endParaRPr lang="de-DE" sz="1800" dirty="0"/>
          </a:p>
          <a:p>
            <a:pPr marL="342900" indent="-342900">
              <a:buFont typeface="Wingdings" charset="2"/>
              <a:buChar char="Ø"/>
            </a:pP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obvious</a:t>
            </a:r>
            <a:r>
              <a:rPr lang="de-DE" sz="1800" dirty="0"/>
              <a:t> </a:t>
            </a:r>
            <a:r>
              <a:rPr lang="de-DE" sz="1800" dirty="0" err="1"/>
              <a:t>long</a:t>
            </a:r>
            <a:r>
              <a:rPr lang="de-DE" sz="1800" dirty="0"/>
              <a:t>-term </a:t>
            </a:r>
            <a:r>
              <a:rPr lang="de-DE" sz="1800" dirty="0" err="1"/>
              <a:t>trend</a:t>
            </a:r>
            <a:endParaRPr lang="de-DE" sz="1800" dirty="0"/>
          </a:p>
          <a:p>
            <a:pPr marL="342900" indent="-342900">
              <a:buFont typeface="Wingdings" charset="2"/>
              <a:buChar char="Ø"/>
            </a:pPr>
            <a:r>
              <a:rPr lang="de-DE" sz="1800" dirty="0" err="1"/>
              <a:t>evidence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sporadic</a:t>
            </a:r>
            <a:r>
              <a:rPr lang="de-DE" sz="1800" dirty="0"/>
              <a:t> </a:t>
            </a:r>
            <a:r>
              <a:rPr lang="de-DE" sz="1800" dirty="0" err="1"/>
              <a:t>spectral</a:t>
            </a:r>
            <a:r>
              <a:rPr lang="de-DE" sz="1800" dirty="0"/>
              <a:t> </a:t>
            </a:r>
            <a:r>
              <a:rPr lang="de-DE" sz="1800" dirty="0" err="1" smtClean="0"/>
              <a:t>changes</a:t>
            </a:r>
            <a:endParaRPr 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923810" y="2336276"/>
            <a:ext cx="7385530" cy="400110"/>
          </a:xfrm>
          <a:prstGeom prst="rect">
            <a:avLst/>
          </a:prstGeom>
          <a:solidFill>
            <a:srgbClr val="FFFFCA"/>
          </a:solidFill>
          <a:ln>
            <a:solidFill>
              <a:srgbClr val="7F7F7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/>
              <a:t>Spectral</a:t>
            </a:r>
            <a:r>
              <a:rPr lang="de-DE" sz="2000" dirty="0" smtClean="0"/>
              <a:t> </a:t>
            </a:r>
            <a:r>
              <a:rPr lang="de-DE" sz="2000" dirty="0" err="1" smtClean="0"/>
              <a:t>monitoring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RX J1856.5-3754 </a:t>
            </a:r>
            <a:r>
              <a:rPr lang="de-DE" sz="2000" dirty="0" err="1" smtClean="0"/>
              <a:t>with</a:t>
            </a:r>
            <a:r>
              <a:rPr lang="de-DE" sz="2000" dirty="0" smtClean="0"/>
              <a:t> XMM-Newton / EPIC-</a:t>
            </a:r>
            <a:r>
              <a:rPr lang="de-DE" sz="2000" dirty="0" err="1" smtClean="0"/>
              <a:t>pn</a:t>
            </a:r>
            <a:endParaRPr lang="de-DE" sz="20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51089" y="369377"/>
            <a:ext cx="5861250" cy="12003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Scientific </a:t>
            </a:r>
            <a:r>
              <a:rPr lang="de-DE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</a:t>
            </a:r>
            <a:r>
              <a:rPr lang="de-DE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y-product</a:t>
            </a: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de-DE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 </a:t>
            </a:r>
            <a:r>
              <a:rPr lang="de-DE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parameterization</a:t>
            </a: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endParaRPr lang="de-D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2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rtist_s_impression_of_XMM-New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24637"/>
            <a:ext cx="9144000" cy="13018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EPIC</a:t>
            </a:r>
            <a:r>
              <a:rPr lang="en-US" sz="3600" b="1" dirty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3600" b="1" dirty="0" err="1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pn</a:t>
            </a:r>
            <a:r>
              <a:rPr lang="en-US" sz="3600" b="1" dirty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RMF and </a:t>
            </a:r>
            <a:r>
              <a:rPr lang="en-US" sz="3600" b="1" dirty="0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ARF Improvement:</a:t>
            </a:r>
            <a:br>
              <a:rPr lang="en-US" sz="3600" b="1" dirty="0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 err="1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Modelling</a:t>
            </a:r>
            <a:r>
              <a:rPr lang="en-US" sz="3600" b="1" dirty="0" smtClean="0">
                <a:ln w="1905"/>
                <a:solidFill>
                  <a:srgbClr val="FFFFB7"/>
                </a:solidFill>
                <a:effectLst>
                  <a:glow rad="241300">
                    <a:schemeClr val="tx1">
                      <a:alpha val="3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temporal changes</a:t>
            </a:r>
            <a:endParaRPr lang="en-US" sz="3600" b="1" dirty="0">
              <a:ln w="1905"/>
              <a:solidFill>
                <a:srgbClr val="FFFFB7"/>
              </a:solidFill>
              <a:effectLst>
                <a:glow rad="241300">
                  <a:schemeClr val="tx1">
                    <a:alpha val="3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64101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Konrad Dennerl - Max Planck Institute for extraterrestrial Physics – Garching - Germany</a:t>
            </a:r>
          </a:p>
        </p:txBody>
      </p:sp>
    </p:spTree>
    <p:extLst>
      <p:ext uri="{BB962C8B-B14F-4D97-AF65-F5344CB8AC3E}">
        <p14:creationId xmlns:p14="http://schemas.microsoft.com/office/powerpoint/2010/main" val="16739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1575210" y="179843"/>
            <a:ext cx="6012934" cy="523220"/>
          </a:xfr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 Parameters for the EPIC pn RMF</a:t>
            </a:r>
          </a:p>
        </p:txBody>
      </p:sp>
      <p:grpSp>
        <p:nvGrpSpPr>
          <p:cNvPr id="18" name="Gruppierung 17"/>
          <p:cNvGrpSpPr/>
          <p:nvPr/>
        </p:nvGrpSpPr>
        <p:grpSpPr>
          <a:xfrm>
            <a:off x="961365" y="956164"/>
            <a:ext cx="7472565" cy="5236098"/>
            <a:chOff x="883455" y="957030"/>
            <a:chExt cx="7472565" cy="5236098"/>
          </a:xfrm>
        </p:grpSpPr>
        <p:sp>
          <p:nvSpPr>
            <p:cNvPr id="19" name="Abgerundetes Rechteck 18"/>
            <p:cNvSpPr/>
            <p:nvPr/>
          </p:nvSpPr>
          <p:spPr>
            <a:xfrm>
              <a:off x="883455" y="957030"/>
              <a:ext cx="7472565" cy="52360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Bild 19" descr="pn-rmf-singles-2300ev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072" y="1214690"/>
              <a:ext cx="6884581" cy="4861105"/>
            </a:xfrm>
            <a:prstGeom prst="rect">
              <a:avLst/>
            </a:prstGeom>
          </p:spPr>
        </p:pic>
      </p:grpSp>
      <p:sp>
        <p:nvSpPr>
          <p:cNvPr id="6" name="Interaktive Schaltfläche: Ende 5">
            <a:hlinkClick r:id="rId3" action="ppaction://hlinksldjump" highlightClick="1"/>
          </p:cNvPr>
          <p:cNvSpPr/>
          <p:nvPr/>
        </p:nvSpPr>
        <p:spPr bwMode="auto">
          <a:xfrm rot="10800000">
            <a:off x="8280625" y="6305947"/>
            <a:ext cx="414679" cy="280496"/>
          </a:xfrm>
          <a:prstGeom prst="actionButtonEnd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3125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0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61365" y="957030"/>
            <a:ext cx="7472565" cy="5236098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4568811" y="3608419"/>
            <a:ext cx="323933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5019742" y="3616496"/>
            <a:ext cx="0" cy="1803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2074889" y="4423381"/>
            <a:ext cx="573326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5" descr="pn-rmf-singles-2300ev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82" y="1214690"/>
            <a:ext cx="6884581" cy="4861105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6170076" y="2428092"/>
            <a:ext cx="276080" cy="2773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025878" y="1762862"/>
            <a:ext cx="731540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chemeClr val="tx1"/>
                </a:solidFill>
                <a:latin typeface="Arial Rounded MT Bold"/>
                <a:cs typeface="Arial Rounded MT Bold"/>
              </a:rPr>
              <a:t>sigma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7174462" y="2134929"/>
            <a:ext cx="182758" cy="3903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5019742" y="4707529"/>
            <a:ext cx="1785318" cy="0"/>
          </a:xfrm>
          <a:prstGeom prst="straightConnector1">
            <a:avLst/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431813" y="4535236"/>
            <a:ext cx="952454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sh_esep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599921" y="3829336"/>
            <a:ext cx="931039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sh_sig_l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461601" y="3999082"/>
            <a:ext cx="19923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558655" y="3262947"/>
            <a:ext cx="0" cy="2773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7666054" y="4423381"/>
            <a:ext cx="0" cy="9967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303309" y="4738053"/>
            <a:ext cx="1121418" cy="409787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shlf_rnorm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7533171" y="3608419"/>
            <a:ext cx="0" cy="8149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278535" y="3862033"/>
            <a:ext cx="1099542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sh_rnorm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356773" y="1904872"/>
            <a:ext cx="940845" cy="646331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gamma,</a:t>
            </a:r>
          </a:p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vtherm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109767" y="2924772"/>
            <a:ext cx="958541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sh_sig_r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3876217" y="2532947"/>
            <a:ext cx="913677" cy="0"/>
          </a:xfrm>
          <a:prstGeom prst="straightConnector1">
            <a:avLst/>
          </a:prstGeom>
          <a:ln>
            <a:solidFill>
              <a:srgbClr val="40404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029031" y="2357969"/>
            <a:ext cx="608992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ecor</a:t>
            </a:r>
          </a:p>
        </p:txBody>
      </p:sp>
      <p:sp>
        <p:nvSpPr>
          <p:cNvPr id="23" name="Titel 1"/>
          <p:cNvSpPr>
            <a:spLocks noGrp="1"/>
          </p:cNvSpPr>
          <p:nvPr>
            <p:ph type="ctrTitle"/>
          </p:nvPr>
        </p:nvSpPr>
        <p:spPr>
          <a:xfrm>
            <a:off x="1575210" y="179843"/>
            <a:ext cx="6012934" cy="523220"/>
          </a:xfr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 Parameters for the EPIC pn RMF</a:t>
            </a:r>
          </a:p>
        </p:txBody>
      </p:sp>
    </p:spTree>
    <p:extLst>
      <p:ext uri="{BB962C8B-B14F-4D97-AF65-F5344CB8AC3E}">
        <p14:creationId xmlns:p14="http://schemas.microsoft.com/office/powerpoint/2010/main" val="411163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pic-pn-rmf-1061z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D6D6D"/>
              </a:clrFrom>
              <a:clrTo>
                <a:srgbClr val="6D6D6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" t="798" r="-875" b="2592"/>
          <a:stretch/>
        </p:blipFill>
        <p:spPr>
          <a:xfrm>
            <a:off x="1493212" y="1762863"/>
            <a:ext cx="6642485" cy="4217682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488260" y="179843"/>
            <a:ext cx="8186857" cy="523220"/>
          </a:xfr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Comparison: original and recomputed RMF @ 2.3 keV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80429" y="1147020"/>
            <a:ext cx="184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008000"/>
                </a:solidFill>
              </a:rPr>
              <a:t>recomputed RMF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21115" y="1147020"/>
            <a:ext cx="139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original RMF</a:t>
            </a:r>
          </a:p>
        </p:txBody>
      </p:sp>
      <p:cxnSp>
        <p:nvCxnSpPr>
          <p:cNvPr id="6" name="Gerade Verbindung mit Pfeil 5"/>
          <p:cNvCxnSpPr>
            <a:stCxn id="5" idx="2"/>
          </p:cNvCxnSpPr>
          <p:nvPr/>
        </p:nvCxnSpPr>
        <p:spPr>
          <a:xfrm>
            <a:off x="2720116" y="1516352"/>
            <a:ext cx="346027" cy="174936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4" idx="2"/>
          </p:cNvCxnSpPr>
          <p:nvPr/>
        </p:nvCxnSpPr>
        <p:spPr>
          <a:xfrm>
            <a:off x="5804965" y="1516352"/>
            <a:ext cx="281964" cy="174936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46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61365" y="957030"/>
            <a:ext cx="7472565" cy="5236098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2"/>
          <p:cNvCxnSpPr/>
          <p:nvPr/>
        </p:nvCxnSpPr>
        <p:spPr>
          <a:xfrm>
            <a:off x="3225222" y="3349630"/>
            <a:ext cx="0" cy="20705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>
            <a:off x="4568811" y="3608419"/>
            <a:ext cx="323933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5019742" y="3616496"/>
            <a:ext cx="0" cy="1803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2074889" y="4423381"/>
            <a:ext cx="573326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pn-rmf-singles-2300ev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982" y="1214690"/>
            <a:ext cx="6884581" cy="486110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6170076" y="2428092"/>
            <a:ext cx="276080" cy="2773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025878" y="1762862"/>
            <a:ext cx="731540" cy="36933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chemeClr val="tx1"/>
                </a:solidFill>
                <a:latin typeface="Arial Rounded MT Bold"/>
                <a:cs typeface="Arial Rounded MT Bold"/>
              </a:rPr>
              <a:t>sigma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7174462" y="2134929"/>
            <a:ext cx="182758" cy="3903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019742" y="4707529"/>
            <a:ext cx="1785318" cy="0"/>
          </a:xfrm>
          <a:prstGeom prst="straightConnector1">
            <a:avLst/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404451" y="4535236"/>
            <a:ext cx="90070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>
                <a:latin typeface="Arial Rounded MT Bold"/>
                <a:cs typeface="Arial Rounded MT Bold"/>
              </a:rPr>
              <a:t>sh_esep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627053" y="3829336"/>
            <a:ext cx="87677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>
                <a:latin typeface="Arial Rounded MT Bold"/>
                <a:cs typeface="Arial Rounded MT Bold"/>
              </a:rPr>
              <a:t>sh_sig_l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461601" y="3999082"/>
            <a:ext cx="19923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131220" y="2924772"/>
            <a:ext cx="91563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>
                <a:latin typeface="Arial Rounded MT Bold"/>
                <a:cs typeface="Arial Rounded MT Bold"/>
              </a:rPr>
              <a:t>sh_sig_r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5558655" y="3262947"/>
            <a:ext cx="0" cy="2773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7666054" y="4423381"/>
            <a:ext cx="0" cy="9967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303309" y="4729659"/>
            <a:ext cx="112141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Arial Rounded MT Bold"/>
                <a:cs typeface="Arial Rounded MT Bold"/>
              </a:rPr>
              <a:t>shlf_rnorm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7533171" y="3608419"/>
            <a:ext cx="0" cy="8149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321715" y="3862033"/>
            <a:ext cx="101318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>
                <a:latin typeface="Arial Rounded MT Bold"/>
                <a:cs typeface="Arial Rounded MT Bold"/>
              </a:rPr>
              <a:t>sh_rnorm</a:t>
            </a:r>
          </a:p>
        </p:txBody>
      </p:sp>
      <p:sp>
        <p:nvSpPr>
          <p:cNvPr id="21" name="Rechteck 20"/>
          <p:cNvSpPr/>
          <p:nvPr/>
        </p:nvSpPr>
        <p:spPr>
          <a:xfrm>
            <a:off x="288772" y="821363"/>
            <a:ext cx="3338281" cy="52544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946904" y="972240"/>
            <a:ext cx="2553233" cy="1471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946904" y="2614099"/>
            <a:ext cx="2553233" cy="1471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946904" y="4247094"/>
            <a:ext cx="2553233" cy="147106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ung 24"/>
          <p:cNvGrpSpPr/>
          <p:nvPr/>
        </p:nvGrpSpPr>
        <p:grpSpPr>
          <a:xfrm>
            <a:off x="288772" y="889844"/>
            <a:ext cx="3338281" cy="5084284"/>
            <a:chOff x="210862" y="889844"/>
            <a:chExt cx="3338281" cy="5084284"/>
          </a:xfrm>
        </p:grpSpPr>
        <p:pic>
          <p:nvPicPr>
            <p:cNvPr id="26" name="Bild 25" descr="sh_esep.pn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074" y="5718156"/>
              <a:ext cx="2768201" cy="255972"/>
            </a:xfrm>
            <a:prstGeom prst="rect">
              <a:avLst/>
            </a:prstGeom>
          </p:spPr>
        </p:pic>
        <p:pic>
          <p:nvPicPr>
            <p:cNvPr id="27" name="Bild 26" descr="gamma_vtherm_sigma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862" y="889844"/>
              <a:ext cx="3338281" cy="4919572"/>
            </a:xfrm>
            <a:prstGeom prst="rect">
              <a:avLst/>
            </a:prstGeom>
          </p:spPr>
        </p:pic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68994" y="179843"/>
            <a:ext cx="7425380" cy="523220"/>
          </a:xfr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Modeling the EPIC pn RMF at individual energies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356773" y="1904872"/>
            <a:ext cx="940845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gamma,</a:t>
            </a:r>
          </a:p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vtherm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3876217" y="2532947"/>
            <a:ext cx="913677" cy="0"/>
          </a:xfrm>
          <a:prstGeom prst="straightConnector1">
            <a:avLst/>
          </a:prstGeom>
          <a:ln>
            <a:solidFill>
              <a:srgbClr val="40404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038693" y="2374164"/>
            <a:ext cx="595035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>
                <a:latin typeface="Arial Rounded MT Bold"/>
                <a:cs typeface="Arial Rounded MT Bold"/>
              </a:rPr>
              <a:t>ecor</a:t>
            </a:r>
          </a:p>
        </p:txBody>
      </p:sp>
    </p:spTree>
    <p:extLst>
      <p:ext uri="{BB962C8B-B14F-4D97-AF65-F5344CB8AC3E}">
        <p14:creationId xmlns:p14="http://schemas.microsoft.com/office/powerpoint/2010/main" val="96554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61365" y="957030"/>
            <a:ext cx="7472565" cy="5236098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2"/>
          <p:cNvCxnSpPr/>
          <p:nvPr/>
        </p:nvCxnSpPr>
        <p:spPr>
          <a:xfrm>
            <a:off x="3225222" y="3349630"/>
            <a:ext cx="0" cy="20705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>
            <a:off x="4568811" y="3608419"/>
            <a:ext cx="323933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5019742" y="3616496"/>
            <a:ext cx="0" cy="1803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2074889" y="4423381"/>
            <a:ext cx="573326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pn-rmf-singles-2300ev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982" y="1214690"/>
            <a:ext cx="6884581" cy="486110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6170076" y="2428092"/>
            <a:ext cx="276080" cy="2773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025878" y="1762862"/>
            <a:ext cx="731540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chemeClr val="tx1"/>
                </a:solidFill>
                <a:latin typeface="Arial Rounded MT Bold"/>
                <a:cs typeface="Arial Rounded MT Bold"/>
              </a:rPr>
              <a:t>sigma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7174462" y="2134929"/>
            <a:ext cx="182758" cy="3903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019742" y="4707529"/>
            <a:ext cx="1785318" cy="0"/>
          </a:xfrm>
          <a:prstGeom prst="straightConnector1">
            <a:avLst/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404451" y="4535236"/>
            <a:ext cx="90070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>
                <a:latin typeface="Arial Rounded MT Bold"/>
                <a:cs typeface="Arial Rounded MT Bold"/>
              </a:rPr>
              <a:t>sh_esep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99921" y="3829336"/>
            <a:ext cx="931039" cy="369332"/>
          </a:xfrm>
          <a:prstGeom prst="rect">
            <a:avLst/>
          </a:prstGeom>
          <a:gradFill>
            <a:gsLst>
              <a:gs pos="0">
                <a:srgbClr val="FFBD9D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sh_sig_l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461601" y="3999082"/>
            <a:ext cx="19923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5558655" y="3262947"/>
            <a:ext cx="0" cy="2773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7666054" y="4423381"/>
            <a:ext cx="0" cy="9967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303309" y="4729659"/>
            <a:ext cx="112141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Arial Rounded MT Bold"/>
                <a:cs typeface="Arial Rounded MT Bold"/>
              </a:rPr>
              <a:t>shlf_rnorm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7533171" y="3608419"/>
            <a:ext cx="0" cy="8149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278535" y="3862033"/>
            <a:ext cx="1099542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B7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sh_rnorm</a:t>
            </a:r>
          </a:p>
        </p:txBody>
      </p:sp>
      <p:sp>
        <p:nvSpPr>
          <p:cNvPr id="20" name="Rechteck 19"/>
          <p:cNvSpPr/>
          <p:nvPr/>
        </p:nvSpPr>
        <p:spPr>
          <a:xfrm>
            <a:off x="288772" y="821363"/>
            <a:ext cx="3338281" cy="52544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46904" y="972240"/>
            <a:ext cx="2553233" cy="1471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B7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929865" y="4253463"/>
            <a:ext cx="2553233" cy="1471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DCBFD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946904" y="2611438"/>
            <a:ext cx="2553233" cy="1471062"/>
          </a:xfrm>
          <a:prstGeom prst="rect">
            <a:avLst/>
          </a:prstGeom>
          <a:gradFill>
            <a:gsLst>
              <a:gs pos="0">
                <a:srgbClr val="FFBD9D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Bild 23" descr="sh_esep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984" y="5718156"/>
            <a:ext cx="2768201" cy="255972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ctrTitle"/>
          </p:nvPr>
        </p:nvSpPr>
        <p:spPr>
          <a:xfrm>
            <a:off x="868994" y="179843"/>
            <a:ext cx="7425380" cy="523220"/>
          </a:xfr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Modeling the EPIC pn RMF at individual energies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56773" y="1904872"/>
            <a:ext cx="940845" cy="646331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gamma,</a:t>
            </a:r>
          </a:p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vtherm</a:t>
            </a:r>
          </a:p>
        </p:txBody>
      </p:sp>
      <p:pic>
        <p:nvPicPr>
          <p:cNvPr id="27" name="Bild 26" descr="sh_rnorm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2" y="957030"/>
            <a:ext cx="3223633" cy="1563949"/>
          </a:xfrm>
          <a:prstGeom prst="rect">
            <a:avLst/>
          </a:prstGeom>
        </p:spPr>
      </p:pic>
      <p:pic>
        <p:nvPicPr>
          <p:cNvPr id="28" name="Bild 27" descr="sh_sig_l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98" y="2540703"/>
            <a:ext cx="3194397" cy="3258213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5109767" y="2924772"/>
            <a:ext cx="958541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DCBFD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Arial Rounded MT Bold"/>
                <a:cs typeface="Arial Rounded MT Bold"/>
              </a:rPr>
              <a:t>sh_sig_r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3876217" y="2532947"/>
            <a:ext cx="913677" cy="0"/>
          </a:xfrm>
          <a:prstGeom prst="straightConnector1">
            <a:avLst/>
          </a:prstGeom>
          <a:ln>
            <a:solidFill>
              <a:srgbClr val="40404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038693" y="2374164"/>
            <a:ext cx="595035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>
                <a:latin typeface="Arial Rounded MT Bold"/>
                <a:cs typeface="Arial Rounded MT Bold"/>
              </a:rPr>
              <a:t>ecor</a:t>
            </a:r>
          </a:p>
        </p:txBody>
      </p:sp>
    </p:spTree>
    <p:extLst>
      <p:ext uri="{BB962C8B-B14F-4D97-AF65-F5344CB8AC3E}">
        <p14:creationId xmlns:p14="http://schemas.microsoft.com/office/powerpoint/2010/main" val="194401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Microsoft Macintosh PowerPoint</Application>
  <PresentationFormat>Bildschirmpräsentation (4:3)</PresentationFormat>
  <Paragraphs>425</Paragraphs>
  <Slides>48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Model Parameters for the EPIC pn RMF</vt:lpstr>
      <vt:lpstr>Model Parameters for the EPIC pn RMF</vt:lpstr>
      <vt:lpstr>Comparison: original and recomputed RMF @ 2.3 keV</vt:lpstr>
      <vt:lpstr>Modeling the EPIC pn RMF at individual energies</vt:lpstr>
      <vt:lpstr>Modeling the EPIC pn RMF at individual energies</vt:lpstr>
      <vt:lpstr>Modeling the EPIC pn RMF at individual energies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Konrad Dennerl</dc:creator>
  <cp:lastModifiedBy>Konrad Dennerl</cp:lastModifiedBy>
  <cp:revision>690</cp:revision>
  <cp:lastPrinted>2019-04-09T13:02:47Z</cp:lastPrinted>
  <dcterms:created xsi:type="dcterms:W3CDTF">2018-06-13T13:27:11Z</dcterms:created>
  <dcterms:modified xsi:type="dcterms:W3CDTF">2019-05-20T12:03:01Z</dcterms:modified>
</cp:coreProperties>
</file>