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554" r:id="rId3"/>
    <p:sldId id="528" r:id="rId4"/>
    <p:sldId id="555" r:id="rId5"/>
    <p:sldId id="549" r:id="rId6"/>
    <p:sldId id="551" r:id="rId7"/>
    <p:sldId id="553" r:id="rId8"/>
    <p:sldId id="552" r:id="rId9"/>
    <p:sldId id="556" r:id="rId10"/>
    <p:sldId id="557" r:id="rId11"/>
    <p:sldId id="558" r:id="rId12"/>
    <p:sldId id="548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643"/>
  </p:normalViewPr>
  <p:slideViewPr>
    <p:cSldViewPr snapToGrid="0" snapToObjects="1">
      <p:cViewPr varScale="1">
        <p:scale>
          <a:sx n="114" d="100"/>
          <a:sy n="114" d="100"/>
        </p:scale>
        <p:origin x="1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F46A4-8F32-E140-902E-F47A3C706857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21C2C-CBE4-FE45-BA62-5D0B8CD10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74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9ECEAC-BCD4-4B86-8BF7-CF58C9A12740}" type="slidenum">
              <a:rPr lang="en-US" altLang="en-US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22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60F6B9-EFFE-3949-8D5A-152CF6F9A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A30FA4C-E80E-AE44-80ED-2EC63C89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0E3EFC-618E-5744-B238-A1152323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336-0FB5-D24B-A2B6-AAD447029D4D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4545C4-F197-854D-A4A1-F6263197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110DE7-FA0A-F549-9BF0-B415EB03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7C82-5167-5748-A2C7-D8B222D62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63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AE6946-8AEB-A143-A7CE-9625C4C1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160518F-20AF-F641-8971-E923912AF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569CE6-8E41-0E43-B920-DA616EBF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336-0FB5-D24B-A2B6-AAD447029D4D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BA43A4-748C-E842-9263-5175C5AB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3B3679-A288-8B4C-A534-596AB04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7C82-5167-5748-A2C7-D8B222D62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45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319A890-51F1-244E-A927-9C285B6F8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A709FF8-D7F6-6F4C-8CB7-21E7C1AEA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5C667A-95FB-144A-BCBF-EB6A5AB3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336-0FB5-D24B-A2B6-AAD447029D4D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0C1412-6C90-3A4B-B933-6C0584EE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264ABA-C404-3C41-B663-56B01732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7C82-5167-5748-A2C7-D8B222D62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8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43D7AB2-C8AF-A148-9F3C-8FC0D94AA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4930-E7A9-7745-BFD2-6B6AFA0188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500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7287D1-DAD7-3C48-B04E-81B4922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995076-881F-074D-8030-6D185AE22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1AB35E-17F9-6E4F-B288-848C84D3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336-0FB5-D24B-A2B6-AAD447029D4D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8A3AAE-3323-2E43-9653-5425CD63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555B11-8E06-E94C-B83D-26886BB3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7C82-5167-5748-A2C7-D8B222D62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76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80869B-2D9D-5A49-AA56-499E6A4C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2A04E9-F819-134F-BE54-6C4B1813C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B09129-2B1A-5F4B-896E-2AB8631FD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336-0FB5-D24B-A2B6-AAD447029D4D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75D6D1-F2A4-494E-B3EA-2584A619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5CC52E-AC87-CA42-8E51-9F7DFB17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7C82-5167-5748-A2C7-D8B222D62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31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DA7906-9C96-CA4C-AACB-75BC34ABC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236888-4562-1044-88E5-0E8B2A06E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0808893-3EFF-E04D-B984-E48109323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51004D-E4DD-9249-8B7E-E806F903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336-0FB5-D24B-A2B6-AAD447029D4D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8FF675-3F13-334E-B1B1-418510BC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E8C458-1E2D-1648-A7E6-A1715D5C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7C82-5167-5748-A2C7-D8B222D62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1FBDC0-F6F7-DF4C-8023-ED48706E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1C1E9B-D9B6-EE49-A658-232DB8A20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786CAC-222E-8041-8369-7465EBCE3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18F1B5C-7ADA-2D42-85CE-A79766B50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80669C-2298-6049-8DBD-26AF0636F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4202D57-F3DF-7E43-978A-DF541C9C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336-0FB5-D24B-A2B6-AAD447029D4D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985E0F2-E170-C440-AA87-838C9678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86A2EA6-EDA8-7B46-96E2-4F06D01C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7C82-5167-5748-A2C7-D8B222D62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5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F360DC-8F1F-3B4D-A83D-84BF8FD6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F10C514-33BB-FC49-91D6-2CF9C37E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336-0FB5-D24B-A2B6-AAD447029D4D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6A63206-8661-1D48-AC5C-300BC6619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60A25A6-3ABC-5940-9965-F3B179F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7C82-5167-5748-A2C7-D8B222D62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00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8B6D45D-A63F-D645-B2B8-E9A1FBBF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336-0FB5-D24B-A2B6-AAD447029D4D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86E1F6-6DF8-E445-A83E-D9B089CD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3DDBD7-2272-8F42-B603-8A10B799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7C82-5167-5748-A2C7-D8B222D62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3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C5F3BF-528E-0049-9BBB-C92FC5F3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89B0B8-410E-5A49-98B2-714619D01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DCC80F-D38F-6E49-9DB4-D559E8037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44FFF5-F74A-C74A-8B9F-CCC315A6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336-0FB5-D24B-A2B6-AAD447029D4D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0B61B3-DF3B-7045-AB5E-906106A6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EAB46B-C674-4647-BA73-6FE9813A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7C82-5167-5748-A2C7-D8B222D62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90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9CF0B-5F22-0E42-9E6B-CC9EEA12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1DBDAA6-8DED-C148-9F2D-4BFE108D9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EC5638-13A7-2C4D-928D-3B0C76E9A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9ED868-30EE-D448-9DD9-94E0F9B0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336-0FB5-D24B-A2B6-AAD447029D4D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29D120-4983-7246-9E29-492DAF2F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DA2CFF-00A6-DD4F-8805-EF2BABC3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7C82-5167-5748-A2C7-D8B222D62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0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0362803-2BA2-1248-A0D2-4F6D233B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4D4705-1119-CB49-A838-139328777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D86569-8561-2449-B638-C38D826BA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2F336-0FB5-D24B-A2B6-AAD447029D4D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23E570-1C8E-144E-B29C-39AC54648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C18F62-1219-F940-AF85-C50190C6B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27C82-5167-5748-A2C7-D8B222D62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54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9F4A10-D257-F242-B83A-124F9D210C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INTT</a:t>
            </a:r>
            <a:r>
              <a:rPr kumimoji="1" lang="ja-JP" altLang="en-US"/>
              <a:t> </a:t>
            </a:r>
            <a:r>
              <a:rPr lang="en-US" altLang="ja-JP" dirty="0"/>
              <a:t>Status and Schedule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A25D930-2CE9-684F-BA25-E00AB6361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Itaru Nakagawa</a:t>
            </a:r>
          </a:p>
          <a:p>
            <a:r>
              <a:rPr lang="en-US" altLang="ja-JP" dirty="0"/>
              <a:t>RIKEN/RBRC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67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DE9A5E-F083-AC46-9E30-56A54C0F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55216593-4179-274C-B726-596BBBABC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396052" y="1680660"/>
            <a:ext cx="34228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52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999AC8-A4C2-3640-989E-5CBF8CD9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281CEA-0C15-4241-88E6-CBBB33AF5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559E55C-5C7D-964B-A54F-5F1B1BB29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000"/>
            <a:ext cx="12192000" cy="4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5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801EA03-260F-994C-A550-D3DFBFD3F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762001"/>
            <a:ext cx="7454900" cy="601474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7F40583-29B6-C641-8551-84AD46834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52401"/>
            <a:ext cx="7886700" cy="609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Schedule in Details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04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A90752-A269-BB4D-9256-6B7816E6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Number of INTT Layers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8641CF-4782-514D-8C70-68719EA87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10034"/>
          </a:xfrm>
        </p:spPr>
        <p:txBody>
          <a:bodyPr/>
          <a:lstStyle/>
          <a:p>
            <a:r>
              <a:rPr kumimoji="1" lang="en-US" altLang="ja-JP" dirty="0"/>
              <a:t>Decision was made to be 2 layers in the </a:t>
            </a:r>
            <a:r>
              <a:rPr kumimoji="1" lang="en-US" altLang="ja-JP" dirty="0" err="1"/>
              <a:t>sPHENIX</a:t>
            </a:r>
            <a:r>
              <a:rPr kumimoji="1" lang="en-US" altLang="ja-JP" dirty="0"/>
              <a:t> EC meeting on Wednesday following discussion in the </a:t>
            </a:r>
            <a:r>
              <a:rPr kumimoji="1" lang="en-US" altLang="ja-JP" dirty="0" err="1"/>
              <a:t>sPHENIX</a:t>
            </a:r>
            <a:r>
              <a:rPr kumimoji="1" lang="en-US" altLang="ja-JP" dirty="0"/>
              <a:t> collaboration meeting at FSU.</a:t>
            </a:r>
          </a:p>
          <a:p>
            <a:r>
              <a:rPr lang="en-US" altLang="ja-JP" dirty="0"/>
              <a:t>The radius of 2 layers to be optimized soon. </a:t>
            </a:r>
          </a:p>
          <a:p>
            <a:pPr marL="0" indent="0">
              <a:buNone/>
            </a:pPr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DBC6229A-75D1-A541-BB16-752580805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726026"/>
              </p:ext>
            </p:extLst>
          </p:nvPr>
        </p:nvGraphicFramePr>
        <p:xfrm>
          <a:off x="1106448" y="3735659"/>
          <a:ext cx="3599367" cy="291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789">
                  <a:extLst>
                    <a:ext uri="{9D8B030D-6E8A-4147-A177-3AD203B41FA5}">
                      <a16:colId xmlns:a16="http://schemas.microsoft.com/office/drawing/2014/main" val="3084011574"/>
                    </a:ext>
                  </a:extLst>
                </a:gridCol>
                <a:gridCol w="1199789">
                  <a:extLst>
                    <a:ext uri="{9D8B030D-6E8A-4147-A177-3AD203B41FA5}">
                      <a16:colId xmlns:a16="http://schemas.microsoft.com/office/drawing/2014/main" val="1695123853"/>
                    </a:ext>
                  </a:extLst>
                </a:gridCol>
                <a:gridCol w="1199789">
                  <a:extLst>
                    <a:ext uri="{9D8B030D-6E8A-4147-A177-3AD203B41FA5}">
                      <a16:colId xmlns:a16="http://schemas.microsoft.com/office/drawing/2014/main" val="1905442133"/>
                    </a:ext>
                  </a:extLst>
                </a:gridCol>
              </a:tblGrid>
              <a:tr h="4557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Layer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Radius</a:t>
                      </a:r>
                    </a:p>
                    <a:p>
                      <a:pPr algn="ctr"/>
                      <a:r>
                        <a:rPr kumimoji="1" lang="en-US" altLang="ja-JP" dirty="0"/>
                        <a:t>[cm]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# of Ladders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211989"/>
                  </a:ext>
                </a:extLst>
              </a:tr>
              <a:tr h="4557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754560"/>
                  </a:ext>
                </a:extLst>
              </a:tr>
              <a:tr h="4557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26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567069"/>
                  </a:ext>
                </a:extLst>
              </a:tr>
              <a:tr h="4557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871554"/>
                  </a:ext>
                </a:extLst>
              </a:tr>
              <a:tr h="4557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38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336540"/>
                  </a:ext>
                </a:extLst>
              </a:tr>
              <a:tr h="4557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Total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116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9859"/>
                  </a:ext>
                </a:extLst>
              </a:tr>
            </a:tbl>
          </a:graphicData>
        </a:graphic>
      </p:graphicFrame>
      <p:sp>
        <p:nvSpPr>
          <p:cNvPr id="5" name="右矢印 4">
            <a:extLst>
              <a:ext uri="{FF2B5EF4-FFF2-40B4-BE49-F238E27FC236}">
                <a16:creationId xmlns:a16="http://schemas.microsoft.com/office/drawing/2014/main" id="{05820BF3-E3BB-0246-B0A5-D5309C8C8AFD}"/>
              </a:ext>
            </a:extLst>
          </p:cNvPr>
          <p:cNvSpPr/>
          <p:nvPr/>
        </p:nvSpPr>
        <p:spPr>
          <a:xfrm>
            <a:off x="5394091" y="4873082"/>
            <a:ext cx="542693" cy="613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118BB77F-C731-CA4B-9004-EFC8335AB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69284"/>
              </p:ext>
            </p:extLst>
          </p:nvPr>
        </p:nvGraphicFramePr>
        <p:xfrm>
          <a:off x="6555677" y="3720271"/>
          <a:ext cx="3599367" cy="291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789">
                  <a:extLst>
                    <a:ext uri="{9D8B030D-6E8A-4147-A177-3AD203B41FA5}">
                      <a16:colId xmlns:a16="http://schemas.microsoft.com/office/drawing/2014/main" val="3084011574"/>
                    </a:ext>
                  </a:extLst>
                </a:gridCol>
                <a:gridCol w="1199789">
                  <a:extLst>
                    <a:ext uri="{9D8B030D-6E8A-4147-A177-3AD203B41FA5}">
                      <a16:colId xmlns:a16="http://schemas.microsoft.com/office/drawing/2014/main" val="1695123853"/>
                    </a:ext>
                  </a:extLst>
                </a:gridCol>
                <a:gridCol w="1199789">
                  <a:extLst>
                    <a:ext uri="{9D8B030D-6E8A-4147-A177-3AD203B41FA5}">
                      <a16:colId xmlns:a16="http://schemas.microsoft.com/office/drawing/2014/main" val="1905442133"/>
                    </a:ext>
                  </a:extLst>
                </a:gridCol>
              </a:tblGrid>
              <a:tr h="4557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Layer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Radius</a:t>
                      </a:r>
                    </a:p>
                    <a:p>
                      <a:pPr algn="ctr"/>
                      <a:r>
                        <a:rPr kumimoji="1" lang="en-US" altLang="ja-JP" dirty="0"/>
                        <a:t>[cm]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# of Ladders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211989"/>
                  </a:ext>
                </a:extLst>
              </a:tr>
              <a:tr h="455772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754560"/>
                  </a:ext>
                </a:extLst>
              </a:tr>
              <a:tr h="4557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26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567069"/>
                  </a:ext>
                </a:extLst>
              </a:tr>
              <a:tr h="4557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871554"/>
                  </a:ext>
                </a:extLst>
              </a:tr>
              <a:tr h="455772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336540"/>
                  </a:ext>
                </a:extLst>
              </a:tr>
              <a:tr h="4557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Total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58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65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78715FC-E4CB-B745-BAFF-428DCB1D0FA1}"/>
              </a:ext>
            </a:extLst>
          </p:cNvPr>
          <p:cNvGraphicFramePr>
            <a:graphicFrameLocks noGrp="1"/>
          </p:cNvGraphicFramePr>
          <p:nvPr/>
        </p:nvGraphicFramePr>
        <p:xfrm>
          <a:off x="1951038" y="781982"/>
          <a:ext cx="8339136" cy="5101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928">
                  <a:extLst>
                    <a:ext uri="{9D8B030D-6E8A-4147-A177-3AD203B41FA5}">
                      <a16:colId xmlns:a16="http://schemas.microsoft.com/office/drawing/2014/main" val="2157624484"/>
                    </a:ext>
                  </a:extLst>
                </a:gridCol>
                <a:gridCol w="694928">
                  <a:extLst>
                    <a:ext uri="{9D8B030D-6E8A-4147-A177-3AD203B41FA5}">
                      <a16:colId xmlns:a16="http://schemas.microsoft.com/office/drawing/2014/main" val="3171225393"/>
                    </a:ext>
                  </a:extLst>
                </a:gridCol>
                <a:gridCol w="694928">
                  <a:extLst>
                    <a:ext uri="{9D8B030D-6E8A-4147-A177-3AD203B41FA5}">
                      <a16:colId xmlns:a16="http://schemas.microsoft.com/office/drawing/2014/main" val="1488348164"/>
                    </a:ext>
                  </a:extLst>
                </a:gridCol>
                <a:gridCol w="694928">
                  <a:extLst>
                    <a:ext uri="{9D8B030D-6E8A-4147-A177-3AD203B41FA5}">
                      <a16:colId xmlns:a16="http://schemas.microsoft.com/office/drawing/2014/main" val="275739915"/>
                    </a:ext>
                  </a:extLst>
                </a:gridCol>
                <a:gridCol w="694928">
                  <a:extLst>
                    <a:ext uri="{9D8B030D-6E8A-4147-A177-3AD203B41FA5}">
                      <a16:colId xmlns:a16="http://schemas.microsoft.com/office/drawing/2014/main" val="2759609829"/>
                    </a:ext>
                  </a:extLst>
                </a:gridCol>
                <a:gridCol w="694928">
                  <a:extLst>
                    <a:ext uri="{9D8B030D-6E8A-4147-A177-3AD203B41FA5}">
                      <a16:colId xmlns:a16="http://schemas.microsoft.com/office/drawing/2014/main" val="2598260285"/>
                    </a:ext>
                  </a:extLst>
                </a:gridCol>
                <a:gridCol w="694928">
                  <a:extLst>
                    <a:ext uri="{9D8B030D-6E8A-4147-A177-3AD203B41FA5}">
                      <a16:colId xmlns:a16="http://schemas.microsoft.com/office/drawing/2014/main" val="1250291206"/>
                    </a:ext>
                  </a:extLst>
                </a:gridCol>
                <a:gridCol w="694928">
                  <a:extLst>
                    <a:ext uri="{9D8B030D-6E8A-4147-A177-3AD203B41FA5}">
                      <a16:colId xmlns:a16="http://schemas.microsoft.com/office/drawing/2014/main" val="4152024659"/>
                    </a:ext>
                  </a:extLst>
                </a:gridCol>
                <a:gridCol w="694928">
                  <a:extLst>
                    <a:ext uri="{9D8B030D-6E8A-4147-A177-3AD203B41FA5}">
                      <a16:colId xmlns:a16="http://schemas.microsoft.com/office/drawing/2014/main" val="1412714923"/>
                    </a:ext>
                  </a:extLst>
                </a:gridCol>
                <a:gridCol w="694928">
                  <a:extLst>
                    <a:ext uri="{9D8B030D-6E8A-4147-A177-3AD203B41FA5}">
                      <a16:colId xmlns:a16="http://schemas.microsoft.com/office/drawing/2014/main" val="1748047968"/>
                    </a:ext>
                  </a:extLst>
                </a:gridCol>
                <a:gridCol w="694928">
                  <a:extLst>
                    <a:ext uri="{9D8B030D-6E8A-4147-A177-3AD203B41FA5}">
                      <a16:colId xmlns:a16="http://schemas.microsoft.com/office/drawing/2014/main" val="3860322010"/>
                    </a:ext>
                  </a:extLst>
                </a:gridCol>
                <a:gridCol w="694928">
                  <a:extLst>
                    <a:ext uri="{9D8B030D-6E8A-4147-A177-3AD203B41FA5}">
                      <a16:colId xmlns:a16="http://schemas.microsoft.com/office/drawing/2014/main" val="3713159843"/>
                    </a:ext>
                  </a:extLst>
                </a:gridCol>
              </a:tblGrid>
              <a:tr h="72880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2016</a:t>
                      </a:r>
                      <a:endParaRPr kumimoji="1" lang="ja-JP" alt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2017</a:t>
                      </a:r>
                      <a:endParaRPr kumimoji="1" lang="ja-JP" alt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2018</a:t>
                      </a:r>
                      <a:endParaRPr kumimoji="1" lang="ja-JP" alt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2019</a:t>
                      </a:r>
                      <a:endParaRPr kumimoji="1" lang="ja-JP" alt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325465"/>
                  </a:ext>
                </a:extLst>
              </a:tr>
              <a:tr h="728801"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044847"/>
                  </a:ext>
                </a:extLst>
              </a:tr>
              <a:tr h="728801"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021059"/>
                  </a:ext>
                </a:extLst>
              </a:tr>
              <a:tr h="728801"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700209"/>
                  </a:ext>
                </a:extLst>
              </a:tr>
              <a:tr h="728801"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661067"/>
                  </a:ext>
                </a:extLst>
              </a:tr>
              <a:tr h="728801"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280257"/>
                  </a:ext>
                </a:extLst>
              </a:tr>
              <a:tr h="728801"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178441"/>
                  </a:ext>
                </a:extLst>
              </a:tr>
            </a:tbl>
          </a:graphicData>
        </a:graphic>
      </p:graphicFrame>
      <p:sp>
        <p:nvSpPr>
          <p:cNvPr id="26626" name="Rectangle 10"/>
          <p:cNvSpPr>
            <a:spLocks noChangeArrowheads="1"/>
          </p:cNvSpPr>
          <p:nvPr/>
        </p:nvSpPr>
        <p:spPr bwMode="auto">
          <a:xfrm>
            <a:off x="2484437" y="3136721"/>
            <a:ext cx="1219200" cy="4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 flipV="1">
            <a:off x="1495426" y="541338"/>
            <a:ext cx="9250363" cy="682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1020246" y="-139563"/>
            <a:ext cx="9144000" cy="73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SzPct val="95000"/>
            </a:pPr>
            <a:r>
              <a:rPr lang="ja-JP" altLang="ja-JP" sz="3200" dirty="0"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R</a:t>
            </a:r>
            <a:r>
              <a:rPr lang="en-US" altLang="ja-JP" sz="3200" dirty="0"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&amp;D Status and Schedule Update</a:t>
            </a:r>
            <a:r>
              <a:rPr lang="en-US" altLang="en-US" sz="32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1" name="右中かっこ 17"/>
          <p:cNvSpPr/>
          <p:nvPr/>
        </p:nvSpPr>
        <p:spPr>
          <a:xfrm flipH="1">
            <a:off x="5011738" y="3649483"/>
            <a:ext cx="296863" cy="15081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26634" name="テキスト ボックス 18"/>
          <p:cNvSpPr txBox="1">
            <a:spLocks noChangeArrowheads="1"/>
          </p:cNvSpPr>
          <p:nvPr/>
        </p:nvSpPr>
        <p:spPr bwMode="auto">
          <a:xfrm>
            <a:off x="2941637" y="420352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C00000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Pre-production</a:t>
            </a:r>
            <a:endParaRPr lang="ja-JP" altLang="en-US" sz="2000">
              <a:solidFill>
                <a:srgbClr val="C00000"/>
              </a:solidFill>
              <a:latin typeface="Arial Rounded MT Bold" panose="020F070403050403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5" name="直線コネクタ 23"/>
          <p:cNvCxnSpPr>
            <a:cxnSpLocks/>
          </p:cNvCxnSpPr>
          <p:nvPr/>
        </p:nvCxnSpPr>
        <p:spPr>
          <a:xfrm>
            <a:off x="10267024" y="1501595"/>
            <a:ext cx="23150" cy="4911517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637" name="テキスト ボックス 24"/>
          <p:cNvSpPr txBox="1">
            <a:spLocks noChangeArrowheads="1"/>
          </p:cNvSpPr>
          <p:nvPr/>
        </p:nvSpPr>
        <p:spPr bwMode="auto">
          <a:xfrm>
            <a:off x="7924800" y="6400800"/>
            <a:ext cx="2514600" cy="3693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Final Design</a:t>
            </a:r>
            <a:r>
              <a:rPr lang="ja-JP" altLang="en-US" sz="180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Review</a:t>
            </a:r>
            <a:endParaRPr lang="ja-JP" altLang="en-US" sz="18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" name="右矢印 7"/>
          <p:cNvSpPr/>
          <p:nvPr/>
        </p:nvSpPr>
        <p:spPr>
          <a:xfrm>
            <a:off x="2477680" y="2266293"/>
            <a:ext cx="2627459" cy="6985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26645" name="テキスト ボックス 8"/>
          <p:cNvSpPr txBox="1">
            <a:spLocks noChangeArrowheads="1"/>
          </p:cNvSpPr>
          <p:nvPr/>
        </p:nvSpPr>
        <p:spPr bwMode="auto">
          <a:xfrm>
            <a:off x="2446988" y="2467172"/>
            <a:ext cx="25925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Ladder L123 Prototype-I</a:t>
            </a:r>
            <a:endParaRPr lang="ja-JP" altLang="en-US" sz="1600" dirty="0">
              <a:solidFill>
                <a:schemeClr val="tx1"/>
              </a:solidFill>
              <a:latin typeface="Arial Rounded MT Bold" panose="020F07040305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47" name="テキスト ボックス 1"/>
          <p:cNvSpPr txBox="1">
            <a:spLocks noChangeArrowheads="1"/>
          </p:cNvSpPr>
          <p:nvPr/>
        </p:nvSpPr>
        <p:spPr bwMode="auto">
          <a:xfrm>
            <a:off x="1873251" y="5096889"/>
            <a:ext cx="18303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900" dirty="0">
                <a:solidFill>
                  <a:srgbClr val="C00000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Bus Extender </a:t>
            </a:r>
            <a:endParaRPr lang="ja-JP" altLang="en-US" sz="1900">
              <a:solidFill>
                <a:srgbClr val="C00000"/>
              </a:solidFill>
              <a:latin typeface="Arial Rounded MT Bold" panose="020F07040305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" name="右矢印 7"/>
          <p:cNvSpPr/>
          <p:nvPr/>
        </p:nvSpPr>
        <p:spPr>
          <a:xfrm>
            <a:off x="1946575" y="1501594"/>
            <a:ext cx="1516273" cy="6985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26657" name="正方形/長方形 9"/>
          <p:cNvSpPr>
            <a:spLocks noChangeArrowheads="1"/>
          </p:cNvSpPr>
          <p:nvPr/>
        </p:nvSpPr>
        <p:spPr bwMode="auto">
          <a:xfrm>
            <a:off x="1980333" y="1716701"/>
            <a:ext cx="1344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Prototype-0</a:t>
            </a:r>
            <a:endParaRPr lang="ja-JP" altLang="en-US" sz="1600">
              <a:solidFill>
                <a:schemeClr val="tx1"/>
              </a:solidFill>
              <a:latin typeface="Arial Rounded MT Bold" panose="020F07040305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" name="右矢印 7"/>
          <p:cNvSpPr/>
          <p:nvPr/>
        </p:nvSpPr>
        <p:spPr>
          <a:xfrm>
            <a:off x="3324946" y="5305872"/>
            <a:ext cx="2765498" cy="57771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26663" name="テキスト ボックス 4"/>
          <p:cNvSpPr txBox="1">
            <a:spLocks noChangeArrowheads="1"/>
          </p:cNvSpPr>
          <p:nvPr/>
        </p:nvSpPr>
        <p:spPr bwMode="auto">
          <a:xfrm>
            <a:off x="3884614" y="5429913"/>
            <a:ext cx="1287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Prototype-I</a:t>
            </a:r>
            <a:endParaRPr lang="ja-JP" altLang="en-US" sz="1600">
              <a:solidFill>
                <a:schemeClr val="tx1"/>
              </a:solidFill>
              <a:latin typeface="Arial Rounded MT Bold" panose="020F070403050403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30" name="直線コネクタ 23">
            <a:extLst>
              <a:ext uri="{FF2B5EF4-FFF2-40B4-BE49-F238E27FC236}">
                <a16:creationId xmlns:a16="http://schemas.microsoft.com/office/drawing/2014/main" id="{AA71B5C6-ED0D-CF49-9AF4-AB0A6B2CE026}"/>
              </a:ext>
            </a:extLst>
          </p:cNvPr>
          <p:cNvCxnSpPr>
            <a:cxnSpLocks/>
          </p:cNvCxnSpPr>
          <p:nvPr/>
        </p:nvCxnSpPr>
        <p:spPr>
          <a:xfrm>
            <a:off x="9908209" y="1501595"/>
            <a:ext cx="29134" cy="455437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33" name="テキスト ボックス 24">
            <a:extLst>
              <a:ext uri="{FF2B5EF4-FFF2-40B4-BE49-F238E27FC236}">
                <a16:creationId xmlns:a16="http://schemas.microsoft.com/office/drawing/2014/main" id="{20FFBD8F-D050-5E46-BCF9-9341FE7D0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8827" y="5830193"/>
            <a:ext cx="1548822" cy="40011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Beam test II</a:t>
            </a:r>
            <a:endParaRPr lang="ja-JP" altLang="en-US" sz="20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34" name="直線コネクタ 23">
            <a:extLst>
              <a:ext uri="{FF2B5EF4-FFF2-40B4-BE49-F238E27FC236}">
                <a16:creationId xmlns:a16="http://schemas.microsoft.com/office/drawing/2014/main" id="{3FDAADC7-F499-3A4D-B9CD-5BE7C384AF25}"/>
              </a:ext>
            </a:extLst>
          </p:cNvPr>
          <p:cNvCxnSpPr>
            <a:cxnSpLocks/>
          </p:cNvCxnSpPr>
          <p:nvPr/>
        </p:nvCxnSpPr>
        <p:spPr>
          <a:xfrm>
            <a:off x="6806194" y="1524744"/>
            <a:ext cx="29134" cy="455437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35" name="テキスト ボックス 24">
            <a:extLst>
              <a:ext uri="{FF2B5EF4-FFF2-40B4-BE49-F238E27FC236}">
                <a16:creationId xmlns:a16="http://schemas.microsoft.com/office/drawing/2014/main" id="{66486C57-0646-3345-B1B4-A4C819D1D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4285" y="5830077"/>
            <a:ext cx="1478290" cy="40011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Beam test I</a:t>
            </a:r>
            <a:endParaRPr lang="ja-JP" altLang="en-US" sz="20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右矢印 10"/>
          <p:cNvSpPr/>
          <p:nvPr/>
        </p:nvSpPr>
        <p:spPr>
          <a:xfrm>
            <a:off x="5707023" y="3708156"/>
            <a:ext cx="3970377" cy="6985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26641" name="テキスト ボックス 11"/>
          <p:cNvSpPr txBox="1">
            <a:spLocks noChangeArrowheads="1"/>
          </p:cNvSpPr>
          <p:nvPr/>
        </p:nvSpPr>
        <p:spPr bwMode="auto">
          <a:xfrm>
            <a:off x="6090444" y="3916182"/>
            <a:ext cx="3352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Ladder L123 Pre-Production</a:t>
            </a:r>
            <a:endParaRPr lang="ja-JP" altLang="en-US" sz="1800" dirty="0">
              <a:solidFill>
                <a:schemeClr val="tx1"/>
              </a:solidFill>
              <a:latin typeface="Arial Rounded MT Bold" panose="020F07040305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右矢印 12"/>
          <p:cNvSpPr/>
          <p:nvPr/>
        </p:nvSpPr>
        <p:spPr>
          <a:xfrm>
            <a:off x="4516437" y="3014957"/>
            <a:ext cx="3030612" cy="6985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26646" name="テキスト ボックス 13"/>
          <p:cNvSpPr txBox="1">
            <a:spLocks noChangeArrowheads="1"/>
          </p:cNvSpPr>
          <p:nvPr/>
        </p:nvSpPr>
        <p:spPr bwMode="auto">
          <a:xfrm>
            <a:off x="4769830" y="3203870"/>
            <a:ext cx="23489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Ladder L0 Prototype-I</a:t>
            </a:r>
            <a:endParaRPr lang="ja-JP" altLang="en-US" sz="1600" dirty="0">
              <a:solidFill>
                <a:schemeClr val="tx1"/>
              </a:solidFill>
              <a:latin typeface="Arial Rounded MT Bold" panose="020F07040305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右矢印 14"/>
          <p:cNvSpPr/>
          <p:nvPr/>
        </p:nvSpPr>
        <p:spPr>
          <a:xfrm>
            <a:off x="8901634" y="4458686"/>
            <a:ext cx="1401240" cy="6985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26632" name="テキスト ボックス 15"/>
          <p:cNvSpPr txBox="1">
            <a:spLocks noChangeArrowheads="1"/>
          </p:cNvSpPr>
          <p:nvPr/>
        </p:nvSpPr>
        <p:spPr bwMode="auto">
          <a:xfrm>
            <a:off x="8398826" y="4665213"/>
            <a:ext cx="1765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L0 Prototype-II?</a:t>
            </a:r>
            <a:endParaRPr lang="ja-JP" altLang="en-US" sz="1600">
              <a:solidFill>
                <a:schemeClr val="tx1"/>
              </a:solidFill>
              <a:latin typeface="Arial Rounded MT Bold" panose="020F07040305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" name="右矢印 26"/>
          <p:cNvSpPr/>
          <p:nvPr/>
        </p:nvSpPr>
        <p:spPr>
          <a:xfrm>
            <a:off x="7602800" y="5352436"/>
            <a:ext cx="1830991" cy="48577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26652" name="テキスト ボックス 27"/>
          <p:cNvSpPr txBox="1">
            <a:spLocks noChangeArrowheads="1"/>
          </p:cNvSpPr>
          <p:nvPr/>
        </p:nvSpPr>
        <p:spPr bwMode="auto">
          <a:xfrm>
            <a:off x="7653904" y="5422619"/>
            <a:ext cx="1686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Pre-Production</a:t>
            </a:r>
            <a:endParaRPr lang="ja-JP" altLang="en-US" sz="1600">
              <a:solidFill>
                <a:schemeClr val="tx1"/>
              </a:solidFill>
              <a:latin typeface="Arial Rounded MT Bold" panose="020F07040305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" name="右矢印 25"/>
          <p:cNvSpPr/>
          <p:nvPr/>
        </p:nvSpPr>
        <p:spPr>
          <a:xfrm>
            <a:off x="6133543" y="5351248"/>
            <a:ext cx="1444262" cy="48696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26653" name="テキスト ボックス 28"/>
          <p:cNvSpPr txBox="1">
            <a:spLocks noChangeArrowheads="1"/>
          </p:cNvSpPr>
          <p:nvPr/>
        </p:nvSpPr>
        <p:spPr bwMode="auto">
          <a:xfrm>
            <a:off x="6178753" y="5424868"/>
            <a:ext cx="1438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Prototype-II</a:t>
            </a:r>
            <a:endParaRPr lang="ja-JP" altLang="en-US" sz="1600">
              <a:solidFill>
                <a:schemeClr val="tx1"/>
              </a:solidFill>
              <a:latin typeface="Arial Rounded MT Bold" panose="020F07040305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035920-E748-5949-A6E8-71D7CDE2ADDC}"/>
              </a:ext>
            </a:extLst>
          </p:cNvPr>
          <p:cNvSpPr txBox="1"/>
          <p:nvPr/>
        </p:nvSpPr>
        <p:spPr>
          <a:xfrm rot="16200000">
            <a:off x="8933161" y="2611057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Middle of May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16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0D82F4-8F71-AF46-A329-9B4AF037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467"/>
            <a:ext cx="10515600" cy="1325563"/>
          </a:xfrm>
        </p:spPr>
        <p:txBody>
          <a:bodyPr/>
          <a:lstStyle/>
          <a:p>
            <a:r>
              <a:rPr lang="en-US" altLang="ja-JP" dirty="0"/>
              <a:t>Towards beam test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22D5E5-02B1-8143-8B5C-99434C308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47" y="2553052"/>
            <a:ext cx="10515600" cy="4106824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Silicon</a:t>
            </a:r>
          </a:p>
          <a:p>
            <a:pPr lvl="1"/>
            <a:r>
              <a:rPr lang="en-US" altLang="ja-JP" dirty="0"/>
              <a:t>8 sets preproduction versions are delivered in Feb. 2018. </a:t>
            </a:r>
            <a:endParaRPr kumimoji="1" lang="en-US" altLang="ja-JP" dirty="0"/>
          </a:p>
          <a:p>
            <a:r>
              <a:rPr lang="en-US" altLang="ja-JP" dirty="0"/>
              <a:t>HDI</a:t>
            </a:r>
          </a:p>
          <a:p>
            <a:pPr lvl="1"/>
            <a:r>
              <a:rPr lang="en-US" altLang="ja-JP" dirty="0"/>
              <a:t>Preproduction version to be delivered by the end of Feb.</a:t>
            </a:r>
          </a:p>
          <a:p>
            <a:r>
              <a:rPr lang="en-US" altLang="ja-JP" dirty="0"/>
              <a:t>Stave</a:t>
            </a:r>
          </a:p>
          <a:p>
            <a:pPr lvl="1"/>
            <a:r>
              <a:rPr lang="en-US" altLang="ja-JP" dirty="0"/>
              <a:t>Preproduction version is to be procured. </a:t>
            </a:r>
          </a:p>
          <a:p>
            <a:r>
              <a:rPr lang="en-US" altLang="ja-JP" dirty="0"/>
              <a:t>Bus Extender</a:t>
            </a:r>
          </a:p>
          <a:p>
            <a:pPr lvl="1"/>
            <a:r>
              <a:rPr lang="en-US" altLang="ja-JP" dirty="0"/>
              <a:t>Preproduction manufacture is in progress. Delivery in end of Jan. To be tested in Feb. – March.</a:t>
            </a:r>
          </a:p>
          <a:p>
            <a:r>
              <a:rPr lang="en-US" altLang="ja-JP" dirty="0"/>
              <a:t>Conversion Cable</a:t>
            </a:r>
          </a:p>
          <a:p>
            <a:pPr lvl="1"/>
            <a:r>
              <a:rPr lang="en-US" altLang="ja-JP" dirty="0"/>
              <a:t>Procurement paper works is in progress. To be delivered by the end of March.</a:t>
            </a:r>
          </a:p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6FE763-E53E-C046-BB39-5217040AC91E}"/>
              </a:ext>
            </a:extLst>
          </p:cNvPr>
          <p:cNvSpPr txBox="1"/>
          <p:nvPr/>
        </p:nvSpPr>
        <p:spPr>
          <a:xfrm>
            <a:off x="9552544" y="3532679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Assembly in March</a:t>
            </a:r>
            <a:endParaRPr kumimoji="1" lang="ja-JP" altLang="en-US"/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D18AB40C-3FBC-CE43-8A23-03C85A725CB4}"/>
              </a:ext>
            </a:extLst>
          </p:cNvPr>
          <p:cNvSpPr/>
          <p:nvPr/>
        </p:nvSpPr>
        <p:spPr>
          <a:xfrm>
            <a:off x="9106494" y="2706572"/>
            <a:ext cx="301083" cy="20215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0A9436-242C-014B-95BB-970DDE7EAEED}"/>
              </a:ext>
            </a:extLst>
          </p:cNvPr>
          <p:cNvSpPr txBox="1"/>
          <p:nvPr/>
        </p:nvSpPr>
        <p:spPr>
          <a:xfrm>
            <a:off x="4315521" y="6475210"/>
            <a:ext cx="299953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Chain test in March - April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4AB2B48-A30A-C04A-B11F-2FE52942B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092552"/>
            <a:ext cx="113284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8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39280A-B587-B94A-A792-D00558D5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137" y="115608"/>
            <a:ext cx="7886700" cy="767639"/>
          </a:xfrm>
        </p:spPr>
        <p:txBody>
          <a:bodyPr/>
          <a:lstStyle/>
          <a:p>
            <a:r>
              <a:rPr kumimoji="1" lang="en-US" altLang="ja-JP" dirty="0"/>
              <a:t>New Collaboration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D2A003-3A72-9246-9F72-BB4564CE2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64" y="1009224"/>
            <a:ext cx="5047028" cy="2588386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/>
              <a:t>Discussion with Prof. Chia-Ming </a:t>
            </a:r>
            <a:r>
              <a:rPr kumimoji="1" lang="en-US" altLang="ja-JP" dirty="0" err="1"/>
              <a:t>Kuo</a:t>
            </a:r>
            <a:r>
              <a:rPr kumimoji="1" lang="en-US" altLang="ja-JP" dirty="0"/>
              <a:t> from NCU/Taiwan for the collaboration in INTT production.</a:t>
            </a:r>
          </a:p>
          <a:p>
            <a:r>
              <a:rPr lang="en-US" altLang="ja-JP" dirty="0"/>
              <a:t>Abundant experiences in silicon detector assembly/testing. </a:t>
            </a:r>
          </a:p>
          <a:p>
            <a:r>
              <a:rPr kumimoji="1" lang="en-US" altLang="ja-JP" dirty="0"/>
              <a:t>Assembly work of silicon shower counters for CMS is ongoing.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D945EF0-EF12-604C-89C9-D16C7B45B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626" y="883247"/>
            <a:ext cx="3611351" cy="271436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0F62F7A-1B14-E448-A121-ECBC2DF71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019" y="4438323"/>
            <a:ext cx="3099017" cy="232667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723EC8C-CD5A-8D4D-94D1-7768DC1CB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289" y="4438324"/>
            <a:ext cx="3095746" cy="232667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CB07F3-21F1-084B-9CB6-10CD867CC8D1}"/>
              </a:ext>
            </a:extLst>
          </p:cNvPr>
          <p:cNvSpPr txBox="1"/>
          <p:nvPr/>
        </p:nvSpPr>
        <p:spPr>
          <a:xfrm>
            <a:off x="5009055" y="4027990"/>
            <a:ext cx="532068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Infrastructure of the silicon laboratory in Taiwan</a:t>
            </a:r>
            <a:endParaRPr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E38EEC-E715-5C4F-99D5-47C418E273A7}"/>
              </a:ext>
            </a:extLst>
          </p:cNvPr>
          <p:cNvSpPr txBox="1"/>
          <p:nvPr/>
        </p:nvSpPr>
        <p:spPr>
          <a:xfrm>
            <a:off x="6629401" y="326882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Nov.13</a:t>
            </a:r>
            <a:r>
              <a:rPr lang="en-US" altLang="ja-JP" baseline="30000" dirty="0">
                <a:solidFill>
                  <a:schemeClr val="bg1"/>
                </a:solidFill>
              </a:rPr>
              <a:t>th</a:t>
            </a:r>
            <a:r>
              <a:rPr lang="en-US" altLang="ja-JP" dirty="0">
                <a:solidFill>
                  <a:schemeClr val="bg1"/>
                </a:solidFill>
              </a:rPr>
              <a:t>, 2018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8E1C8E5-8F18-2142-AAE5-7B4DFBCAD5F2}"/>
              </a:ext>
            </a:extLst>
          </p:cNvPr>
          <p:cNvSpPr txBox="1"/>
          <p:nvPr/>
        </p:nvSpPr>
        <p:spPr>
          <a:xfrm>
            <a:off x="1665186" y="4455115"/>
            <a:ext cx="2277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Possible collaboration in QA, testing, assembly, </a:t>
            </a:r>
            <a:r>
              <a:rPr lang="en-US" altLang="ja-JP" dirty="0" err="1"/>
              <a:t>etc</a:t>
            </a:r>
            <a:r>
              <a:rPr lang="en-US" altLang="ja-JP" dirty="0"/>
              <a:t> in the production phase. 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96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AFBB895-0EC4-F947-822C-C12DC388D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0" y="38100"/>
            <a:ext cx="90551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9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113B60-7B7B-3140-AE90-7292134D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Towards Production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133E81-8688-DB4E-B654-1DB112F87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Silicon</a:t>
            </a:r>
          </a:p>
          <a:p>
            <a:pPr lvl="1"/>
            <a:r>
              <a:rPr lang="en-US" altLang="ja-JP" dirty="0"/>
              <a:t>Hamamatsu (Japan)</a:t>
            </a:r>
          </a:p>
          <a:p>
            <a:pPr lvl="1"/>
            <a:r>
              <a:rPr kumimoji="1" lang="en-US" altLang="ja-JP" dirty="0"/>
              <a:t>90% Fraction of actual use is under procurement </a:t>
            </a:r>
            <a:r>
              <a:rPr lang="en-US" altLang="ja-JP" dirty="0"/>
              <a:t>in JFY2018</a:t>
            </a:r>
            <a:endParaRPr kumimoji="1" lang="en-US" altLang="ja-JP" dirty="0"/>
          </a:p>
          <a:p>
            <a:r>
              <a:rPr lang="en-US" altLang="ja-JP" dirty="0"/>
              <a:t>FPHX Chip</a:t>
            </a:r>
            <a:r>
              <a:rPr kumimoji="1" lang="en-US" altLang="ja-JP" dirty="0"/>
              <a:t> </a:t>
            </a:r>
          </a:p>
          <a:p>
            <a:pPr lvl="1"/>
            <a:r>
              <a:rPr lang="en-US" altLang="ja-JP" dirty="0"/>
              <a:t>Production (MOSIS) -&gt; Tested (Fermi Lab) completed in JFY2017</a:t>
            </a:r>
          </a:p>
          <a:p>
            <a:pPr lvl="1"/>
            <a:r>
              <a:rPr kumimoji="1" lang="en-US" altLang="ja-JP" dirty="0"/>
              <a:t>We have 200% chips available of actual use.</a:t>
            </a:r>
          </a:p>
          <a:p>
            <a:r>
              <a:rPr lang="en-US" altLang="ja-JP" dirty="0"/>
              <a:t>HDI</a:t>
            </a:r>
          </a:p>
          <a:p>
            <a:pPr lvl="1"/>
            <a:r>
              <a:rPr lang="en-US" altLang="ja-JP" dirty="0"/>
              <a:t>Hayashi REPIC (Japan)</a:t>
            </a:r>
          </a:p>
          <a:p>
            <a:pPr lvl="1"/>
            <a:r>
              <a:rPr lang="en-US" altLang="ja-JP" dirty="0"/>
              <a:t>Preproduction design is now under procurement</a:t>
            </a:r>
          </a:p>
          <a:p>
            <a:r>
              <a:rPr kumimoji="1" lang="en-US" altLang="ja-JP" dirty="0"/>
              <a:t>Stave</a:t>
            </a:r>
          </a:p>
          <a:p>
            <a:pPr lvl="1"/>
            <a:r>
              <a:rPr lang="en-US" altLang="ja-JP" dirty="0"/>
              <a:t>ASUKA (Japan) </a:t>
            </a:r>
          </a:p>
          <a:p>
            <a:pPr lvl="2"/>
            <a:r>
              <a:rPr lang="en-US" altLang="ja-JP" dirty="0"/>
              <a:t>Requested a quote for the preproduction design </a:t>
            </a:r>
          </a:p>
          <a:p>
            <a:pPr lvl="1"/>
            <a:r>
              <a:rPr kumimoji="1" lang="en-US" altLang="ja-JP" dirty="0"/>
              <a:t>LBNL (USA)</a:t>
            </a:r>
          </a:p>
        </p:txBody>
      </p:sp>
    </p:spTree>
    <p:extLst>
      <p:ext uri="{BB962C8B-B14F-4D97-AF65-F5344CB8AC3E}">
        <p14:creationId xmlns:p14="http://schemas.microsoft.com/office/powerpoint/2010/main" val="142969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6228DB04-0932-3E4C-A01E-D424721D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554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Assembly Location</a:t>
            </a:r>
            <a:endParaRPr kumimoji="1" lang="ja-JP" altLang="en-US"/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FBB5102F-15AA-394A-AFEC-B2FC78A65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561" y="1256912"/>
            <a:ext cx="10515600" cy="4965467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BNL</a:t>
            </a:r>
          </a:p>
          <a:p>
            <a:pPr lvl="1"/>
            <a:r>
              <a:rPr lang="en-US" altLang="ja-JP" dirty="0"/>
              <a:t>Facility</a:t>
            </a:r>
          </a:p>
          <a:p>
            <a:pPr lvl="1"/>
            <a:r>
              <a:rPr kumimoji="1" lang="en-US" altLang="ja-JP" dirty="0"/>
              <a:t>Available Technicians, but expensive ($0.3M/year x 2 years)</a:t>
            </a:r>
          </a:p>
          <a:p>
            <a:r>
              <a:rPr lang="en-US" altLang="ja-JP" dirty="0"/>
              <a:t>Fermi Lab</a:t>
            </a:r>
          </a:p>
          <a:p>
            <a:pPr lvl="1"/>
            <a:r>
              <a:rPr lang="en-US" altLang="ja-JP" dirty="0"/>
              <a:t>Facility</a:t>
            </a:r>
          </a:p>
          <a:p>
            <a:pPr lvl="1"/>
            <a:r>
              <a:rPr lang="en-US" altLang="ja-JP" dirty="0"/>
              <a:t>Available Technicians, less expensive than BNL?</a:t>
            </a:r>
          </a:p>
          <a:p>
            <a:r>
              <a:rPr lang="en-US" altLang="ja-JP" dirty="0"/>
              <a:t>Japan</a:t>
            </a:r>
          </a:p>
          <a:p>
            <a:pPr lvl="1"/>
            <a:r>
              <a:rPr lang="en-US" altLang="ja-JP" dirty="0"/>
              <a:t>Facility in REPIC</a:t>
            </a:r>
          </a:p>
          <a:p>
            <a:pPr lvl="1"/>
            <a:r>
              <a:rPr lang="en-US" altLang="ja-JP" dirty="0"/>
              <a:t>Students</a:t>
            </a:r>
          </a:p>
          <a:p>
            <a:r>
              <a:rPr lang="en-US" altLang="ja-JP" dirty="0"/>
              <a:t>Perdue</a:t>
            </a:r>
          </a:p>
          <a:p>
            <a:pPr lvl="1"/>
            <a:r>
              <a:rPr lang="en-US" altLang="ja-JP" dirty="0"/>
              <a:t>Facility </a:t>
            </a:r>
          </a:p>
          <a:p>
            <a:pPr lvl="1"/>
            <a:r>
              <a:rPr lang="en-US" altLang="ja-JP" dirty="0"/>
              <a:t>Students, Post-doc, technicians? depends on funding request?</a:t>
            </a:r>
          </a:p>
          <a:p>
            <a:r>
              <a:rPr lang="en-US" altLang="ja-JP" dirty="0"/>
              <a:t>Taiwan</a:t>
            </a:r>
          </a:p>
          <a:p>
            <a:pPr lvl="1"/>
            <a:r>
              <a:rPr lang="en-US" altLang="ja-JP" dirty="0"/>
              <a:t>Facility</a:t>
            </a:r>
          </a:p>
          <a:p>
            <a:pPr lvl="1"/>
            <a:r>
              <a:rPr lang="en-US" altLang="ja-JP" dirty="0"/>
              <a:t>Funding?</a:t>
            </a:r>
          </a:p>
          <a:p>
            <a:pPr lvl="1"/>
            <a:r>
              <a:rPr lang="en-US" altLang="ja-JP" dirty="0"/>
              <a:t>Students, a few technicians?</a:t>
            </a:r>
          </a:p>
          <a:p>
            <a:pPr marL="457200" lvl="1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596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45FF528-02CA-7C49-A135-37D3598A9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C0A6FED5-097C-7546-B6B3-577A9384EE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787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411</Words>
  <Application>Microsoft Macintosh PowerPoint</Application>
  <PresentationFormat>ワイド画面</PresentationFormat>
  <Paragraphs>109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Ｐゴシック</vt:lpstr>
      <vt:lpstr>游ゴシック</vt:lpstr>
      <vt:lpstr>游ゴシック Light</vt:lpstr>
      <vt:lpstr>Arial</vt:lpstr>
      <vt:lpstr>Arial Rounded MT Bold</vt:lpstr>
      <vt:lpstr>Times New Roman</vt:lpstr>
      <vt:lpstr>Office テーマ</vt:lpstr>
      <vt:lpstr>INTT Status and Schedule</vt:lpstr>
      <vt:lpstr>Number of INTT Layers</vt:lpstr>
      <vt:lpstr>PowerPoint プレゼンテーション</vt:lpstr>
      <vt:lpstr>Towards beam test</vt:lpstr>
      <vt:lpstr>New Collaboration</vt:lpstr>
      <vt:lpstr>PowerPoint プレゼンテーション</vt:lpstr>
      <vt:lpstr>Towards Production</vt:lpstr>
      <vt:lpstr>Assembly Location</vt:lpstr>
      <vt:lpstr>backup</vt:lpstr>
      <vt:lpstr>PowerPoint プレゼンテーション</vt:lpstr>
      <vt:lpstr>PowerPoint プレゼンテーション</vt:lpstr>
      <vt:lpstr>Schedule in Details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INTT Status and Schedule</dc:title>
  <dc:creator>ring ring</dc:creator>
  <cp:lastModifiedBy>ring ring</cp:lastModifiedBy>
  <cp:revision>11</cp:revision>
  <dcterms:created xsi:type="dcterms:W3CDTF">2018-12-20T21:16:09Z</dcterms:created>
  <dcterms:modified xsi:type="dcterms:W3CDTF">2018-12-20T23:56:52Z</dcterms:modified>
</cp:coreProperties>
</file>