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348" r:id="rId6"/>
    <p:sldId id="260" r:id="rId7"/>
    <p:sldId id="261" r:id="rId8"/>
    <p:sldId id="314" r:id="rId9"/>
    <p:sldId id="263" r:id="rId10"/>
    <p:sldId id="311" r:id="rId11"/>
    <p:sldId id="312" r:id="rId12"/>
    <p:sldId id="347" r:id="rId13"/>
    <p:sldId id="313"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kagawa itaru" initials="" lastIdx="19" clrIdx="0"/>
  <p:cmAuthor id="2" name="鶴田雅人" initials="鶴田雅人" lastIdx="16" clrIdx="1">
    <p:extLst>
      <p:ext uri="{19B8F6BF-5375-455C-9EA6-DF929625EA0E}">
        <p15:presenceInfo xmlns:p15="http://schemas.microsoft.com/office/powerpoint/2012/main" userId="鶴田雅人" providerId="None"/>
      </p:ext>
    </p:extLst>
  </p:cmAuthor>
  <p:cmAuthor id="3" name="ring ring" initials="rr" lastIdx="19" clrIdx="2">
    <p:extLst>
      <p:ext uri="{19B8F6BF-5375-455C-9EA6-DF929625EA0E}">
        <p15:presenceInfo xmlns:p15="http://schemas.microsoft.com/office/powerpoint/2012/main" userId="e8dca83e8853a8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1144" autoAdjust="0"/>
  </p:normalViewPr>
  <p:slideViewPr>
    <p:cSldViewPr snapToGrid="0">
      <p:cViewPr varScale="1">
        <p:scale>
          <a:sx n="64" d="100"/>
          <a:sy n="64"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2-14T21:59:11.986" idx="4">
    <p:pos x="6776" y="1328"/>
    <p:text>フレキシブルプリント基盤の多層構造を採用</p:text>
    <p:extLst>
      <p:ext uri="{C676402C-5697-4E1C-873F-D02D1690AC5C}">
        <p15:threadingInfo xmlns:p15="http://schemas.microsoft.com/office/powerpoint/2012/main" timeZoneBias="-540"/>
      </p:ext>
    </p:extLst>
  </p:cm>
  <p:cm authorId="3" dt="2019-02-14T22:02:44.562" idx="5">
    <p:pos x="6776" y="1464"/>
    <p:text>→市場にあるのは40cm程度まで。本開発はこの長尺化。</p:text>
    <p:extLst>
      <p:ext uri="{C676402C-5697-4E1C-873F-D02D1690AC5C}">
        <p15:threadingInfo xmlns:p15="http://schemas.microsoft.com/office/powerpoint/2012/main" timeZoneBias="-540">
          <p15:parentCm authorId="3"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9-02-14T21:45:21.429" idx="1">
    <p:pos x="781" y="898"/>
    <p:text>露光気は作業をしている人の後ろにある装置で、この写真は残念ながら不鮮明。リンクの写真の方が良い。</p:text>
    <p:extLst>
      <p:ext uri="{C676402C-5697-4E1C-873F-D02D1690AC5C}">
        <p15:threadingInfo xmlns:p15="http://schemas.microsoft.com/office/powerpoint/2012/main" timeZoneBias="-540"/>
      </p:ext>
    </p:extLst>
  </p:cm>
  <p:cm authorId="2" dt="2019-02-14T23:03:04.916" idx="9">
    <p:pos x="781" y="1034"/>
    <p:text>修正</p:text>
    <p:extLst>
      <p:ext uri="{C676402C-5697-4E1C-873F-D02D1690AC5C}">
        <p15:threadingInfo xmlns:p15="http://schemas.microsoft.com/office/powerpoint/2012/main" timeZoneBias="-540">
          <p15:parentCm authorId="3" idx="1"/>
        </p15:threadingInfo>
      </p:ext>
    </p:extLst>
  </p:cm>
  <p:cm authorId="3" dt="2019-02-14T21:54:39.395" idx="2">
    <p:pos x="5282" y="1094"/>
    <p:text>液晶ポリマー(LCP)</p:text>
    <p:extLst>
      <p:ext uri="{C676402C-5697-4E1C-873F-D02D1690AC5C}">
        <p15:threadingInfo xmlns:p15="http://schemas.microsoft.com/office/powerpoint/2012/main" timeZoneBias="-540"/>
      </p:ext>
    </p:extLst>
  </p:cm>
  <p:cm authorId="2" dt="2019-02-14T23:03:12.121" idx="10">
    <p:pos x="5282" y="1230"/>
    <p:text>修正</p:text>
    <p:extLst>
      <p:ext uri="{C676402C-5697-4E1C-873F-D02D1690AC5C}">
        <p15:threadingInfo xmlns:p15="http://schemas.microsoft.com/office/powerpoint/2012/main" timeZoneBias="-540">
          <p15:parentCm authorId="3" idx="2"/>
        </p15:threadingInfo>
      </p:ext>
    </p:extLst>
  </p:cm>
  <p:cm authorId="3" dt="2019-02-14T21:55:34.771" idx="3">
    <p:pos x="2431" y="801"/>
    <p:text>この後線幅の議論が先に来るので、項目は「1. 配線幅の限界」、「2. 剥離強度」の順番に。</p:text>
    <p:extLst>
      <p:ext uri="{C676402C-5697-4E1C-873F-D02D1690AC5C}">
        <p15:threadingInfo xmlns:p15="http://schemas.microsoft.com/office/powerpoint/2012/main" timeZoneBias="-540"/>
      </p:ext>
    </p:extLst>
  </p:cm>
  <p:cm authorId="2" dt="2019-02-14T23:06:30.866" idx="11">
    <p:pos x="2431" y="937"/>
    <p:text>修正</p:text>
    <p:extLst>
      <p:ext uri="{C676402C-5697-4E1C-873F-D02D1690AC5C}">
        <p15:threadingInfo xmlns:p15="http://schemas.microsoft.com/office/powerpoint/2012/main" timeZoneBias="-540">
          <p15:parentCm authorId="3" idx="3"/>
        </p15:threadingInfo>
      </p:ext>
    </p:extLst>
  </p:cm>
  <p:cm authorId="3" dt="2019-02-14T22:03:43.500" idx="6">
    <p:pos x="4940" y="117"/>
    <p:text>長尺化の技術的困難</p:text>
    <p:extLst>
      <p:ext uri="{C676402C-5697-4E1C-873F-D02D1690AC5C}">
        <p15:threadingInfo xmlns:p15="http://schemas.microsoft.com/office/powerpoint/2012/main" timeZoneBias="-540"/>
      </p:ext>
    </p:extLst>
  </p:cm>
  <p:cm authorId="3" dt="2019-02-14T22:04:39.030" idx="7">
    <p:pos x="4130" y="1826"/>
    <p:text>1. 配線幅の限界</p:text>
    <p:extLst>
      <p:ext uri="{C676402C-5697-4E1C-873F-D02D1690AC5C}">
        <p15:threadingInfo xmlns:p15="http://schemas.microsoft.com/office/powerpoint/2012/main" timeZoneBias="-540"/>
      </p:ext>
    </p:extLst>
  </p:cm>
  <p:cm authorId="3" dt="2019-02-14T22:05:50.536" idx="8">
    <p:pos x="4130" y="1962"/>
    <p:text>x 短尺では40umが可能だが、長尺になると線幅を一定に保つのが難しい。</p:text>
    <p:extLst>
      <p:ext uri="{C676402C-5697-4E1C-873F-D02D1690AC5C}">
        <p15:threadingInfo xmlns:p15="http://schemas.microsoft.com/office/powerpoint/2012/main" timeZoneBias="-540">
          <p15:parentCm authorId="3" idx="7"/>
        </p15:threadingInfo>
      </p:ext>
    </p:extLst>
  </p:cm>
  <p:cm authorId="3" dt="2019-02-14T22:11:14.239" idx="10">
    <p:pos x="4130" y="2234"/>
    <p:text>x 露光過程で試料の平面度を出すのに難点か。</p:text>
    <p:extLst>
      <p:ext uri="{C676402C-5697-4E1C-873F-D02D1690AC5C}">
        <p15:threadingInfo xmlns:p15="http://schemas.microsoft.com/office/powerpoint/2012/main" timeZoneBias="-540">
          <p15:parentCm authorId="3" idx="7"/>
        </p15:threadingInfo>
      </p:ext>
    </p:extLst>
  </p:cm>
  <p:cm authorId="3" dt="2019-02-14T22:13:42.048" idx="11">
    <p:pos x="6219" y="2939"/>
    <p:text>50オームインピーダンスを出す厚さ</p:text>
    <p:extLst>
      <p:ext uri="{C676402C-5697-4E1C-873F-D02D1690AC5C}">
        <p15:threadingInfo xmlns:p15="http://schemas.microsoft.com/office/powerpoint/2012/main" timeZoneBias="-540"/>
      </p:ext>
    </p:extLst>
  </p:cm>
  <p:cm authorId="2" dt="2019-02-14T23:09:05.358" idx="12">
    <p:pos x="6219" y="3075"/>
    <p:text>修正</p:text>
    <p:extLst>
      <p:ext uri="{C676402C-5697-4E1C-873F-D02D1690AC5C}">
        <p15:threadingInfo xmlns:p15="http://schemas.microsoft.com/office/powerpoint/2012/main" timeZoneBias="-540">
          <p15:parentCm authorId="3" idx="11"/>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9-02-14T22:15:39.511" idx="12">
    <p:pos x="742" y="1523"/>
    <p:text>これはプレス機の写真。ここでは不適切。</p:text>
    <p:extLst>
      <p:ext uri="{C676402C-5697-4E1C-873F-D02D1690AC5C}">
        <p15:threadingInfo xmlns:p15="http://schemas.microsoft.com/office/powerpoint/2012/main" timeZoneBias="-540"/>
      </p:ext>
    </p:extLst>
  </p:cm>
  <p:cm authorId="3" dt="2019-02-14T22:19:27.277" idx="13">
    <p:pos x="1766" y="3013"/>
    <p:text>写真よりも、このような概念図でマスクフィルムを疑った、と説明する方がわかりやすい。</p:text>
    <p:extLst mod="1">
      <p:ext uri="{C676402C-5697-4E1C-873F-D02D1690AC5C}">
        <p15:threadingInfo xmlns:p15="http://schemas.microsoft.com/office/powerpoint/2012/main" timeZoneBias="-540"/>
      </p:ext>
    </p:extLst>
  </p:cm>
  <p:cm authorId="3" dt="2019-02-14T22:20:50.224" idx="14">
    <p:pos x="5106" y="2910"/>
    <p:text>マスクプリンターのモデルと精度のテーブルを記載。</p:text>
    <p:extLst>
      <p:ext uri="{C676402C-5697-4E1C-873F-D02D1690AC5C}">
        <p15:threadingInfo xmlns:p15="http://schemas.microsoft.com/office/powerpoint/2012/main" timeZoneBias="-540"/>
      </p:ext>
    </p:extLst>
  </p:cm>
  <p:cm authorId="2" dt="2019-02-14T23:20:42.869" idx="15">
    <p:pos x="5106" y="3046"/>
    <p:text>修正</p:text>
    <p:extLst>
      <p:ext uri="{C676402C-5697-4E1C-873F-D02D1690AC5C}">
        <p15:threadingInfo xmlns:p15="http://schemas.microsoft.com/office/powerpoint/2012/main" timeZoneBias="-540">
          <p15:parentCm authorId="3" idx="14"/>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9-02-14T22:22:15.004" idx="15">
    <p:pos x="2890" y="1240"/>
    <p:text>典型的な目安としてポリィミドの線を18N/cmあたりに点線を引いておく。</p:text>
    <p:extLst>
      <p:ext uri="{C676402C-5697-4E1C-873F-D02D1690AC5C}">
        <p15:threadingInfo xmlns:p15="http://schemas.microsoft.com/office/powerpoint/2012/main" timeZoneBias="-5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9-02-14T22:24:20.975" idx="16">
    <p:pos x="6004" y="2343"/>
    <p:text>銅箔の厚さが9umであり、それに対して粗化処理の深さ１umと2umを比較したと、この図で説明しておく。</p:text>
    <p:extLst>
      <p:ext uri="{C676402C-5697-4E1C-873F-D02D1690AC5C}">
        <p15:threadingInfo xmlns:p15="http://schemas.microsoft.com/office/powerpoint/2012/main" timeZoneBias="-540"/>
      </p:ext>
    </p:extLst>
  </p:cm>
  <p:cm authorId="2" dt="2019-02-15T01:03:56.706" idx="16">
    <p:pos x="6004" y="2479"/>
    <p:text>1μ、2μは深さではなくμg/cm^2の重さなので図示不能</p:text>
    <p:extLst>
      <p:ext uri="{C676402C-5697-4E1C-873F-D02D1690AC5C}">
        <p15:threadingInfo xmlns:p15="http://schemas.microsoft.com/office/powerpoint/2012/main" timeZoneBias="-540">
          <p15:parentCm authorId="3" idx="1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9-02-14T22:31:08.371" idx="19">
    <p:pos x="4159" y="2978"/>
    <p:text>電解面を接着剤側を向けた2Nからスタートすべきでは。1Nからスタートすると、電解面をひっくり返した結果も記載しなければならなくなる。</p:text>
    <p:extLst>
      <p:ext uri="{C676402C-5697-4E1C-873F-D02D1690AC5C}">
        <p15:threadingInfo xmlns:p15="http://schemas.microsoft.com/office/powerpoint/2012/main" timeZoneBias="-5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9-02-14T22:27:16.990" idx="17">
    <p:pos x="3095" y="2841"/>
    <p:text>LCPが8~10N/cmで千切れたこと、それが前のページの図のピークに相当することを説明しないと。</p:text>
    <p:extLst>
      <p:ext uri="{C676402C-5697-4E1C-873F-D02D1690AC5C}">
        <p15:threadingInfo xmlns:p15="http://schemas.microsoft.com/office/powerpoint/2012/main" timeZoneBias="-540"/>
      </p:ext>
    </p:extLst>
  </p:cm>
  <p:cm authorId="2" dt="2019-02-14T23:16:01.305" idx="14">
    <p:pos x="3095" y="2977"/>
    <p:text>修正</p:text>
    <p:extLst>
      <p:ext uri="{C676402C-5697-4E1C-873F-D02D1690AC5C}">
        <p15:threadingInfo xmlns:p15="http://schemas.microsoft.com/office/powerpoint/2012/main" timeZoneBias="-540">
          <p15:parentCm authorId="3" idx="17"/>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9-02-14T22:28:23.202" idx="18">
    <p:pos x="4374" y="293"/>
    <p:text>まとめには、モチベーション、開発要素、線幅測定結果、剥離試験結果、それぞれについてまとめて書く。このまとめは剥離試験の結果しか書いていない。現状で実用化の目処が立ったのか、どうか、に言及すること。</p:text>
    <p:extLst>
      <p:ext uri="{C676402C-5697-4E1C-873F-D02D1690AC5C}">
        <p15:threadingInfo xmlns:p15="http://schemas.microsoft.com/office/powerpoint/2012/main" timeZoneBias="-5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F1A4A-BD83-443B-915D-D1D45239A02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61CB3E4-C866-42F1-9926-0A194B708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98824C0-7937-4D71-903C-E2306BF89AAD}"/>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A8C70B6E-7D70-41A1-AFCC-48F81AAC77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C4205A-B1EB-4478-AC23-56C4E361B92E}"/>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3460804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137A1B-8886-4724-8203-0E743D4D4F5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2A8D0F7-7508-40B9-9384-38AEE546601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329ACA-021F-4122-9958-57444BB11495}"/>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A19018CD-B3C4-48BB-852A-46E4CFF350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3D794C-86C0-4915-84BA-4849BE96BBD8}"/>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314614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E1C746-D868-4C27-ADF8-ED4E23B042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549B8E1-66FB-4AD3-9F70-C1A211A92BB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D23D05-0F8B-44E5-BAD3-173688F1A740}"/>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A1975492-FB84-43C9-B141-2CDD09EBCF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9B8EA9-3668-46DD-911A-DD5DC4EC4B7A}"/>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353772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1B20CF-F20C-4F26-A36A-3F9E1F87CE7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A2A127-AD6D-4760-90B6-62DFB55B3D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5BAF6D-0F16-486F-A0F1-673B03BB9EAB}"/>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BFC1A1D8-F571-4469-B5D2-57A23AECD6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18486-EFE0-4ECF-9C62-145A06EE5CD7}"/>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23946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10CFE-F2E3-48CA-BB42-4F76B17A356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D50F48-D2DE-4F9B-BF59-0C15E665D7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D7365D-4263-431C-9465-8BBE66B4DEAA}"/>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36B0C7D0-23FD-4ACC-9314-48477B2A01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FD06FC-F50D-419D-8017-67823A8A9479}"/>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36362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F0A68-B745-4DE5-8AFB-A1C3077B7D6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F75D186-2B61-4EB7-BEF5-99C8B1B0593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C095C69-0839-4FB2-B0F7-E0C4546651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260DAF1-17FE-4D63-B66E-5F5A6EACD8B8}"/>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B5FAE565-F011-4721-ADBE-3ACC2A2144B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8E70827-24BF-4AB0-87C3-D71E020C07A8}"/>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51687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AA3F2B-B013-4D52-9E37-A662FFA70FC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4CBB8B-05E4-42BE-9DF0-8F2F1F03A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EA5F07F-6AD4-46B4-AA9B-1AB3C9B89C4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1FC8F14-CB79-4EF8-9509-B69703CFC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B937D85-9AA3-4898-A216-EFE094E675F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BB1900-36A9-44E9-8FDF-C2587A71C06D}"/>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8" name="フッター プレースホルダー 7">
            <a:extLst>
              <a:ext uri="{FF2B5EF4-FFF2-40B4-BE49-F238E27FC236}">
                <a16:creationId xmlns:a16="http://schemas.microsoft.com/office/drawing/2014/main" id="{2AE2873D-EFCA-4A47-B515-6CCFC717E6E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60BE9B0-35AD-4084-B452-651D1D594E32}"/>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48201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D980DD-F125-40F3-A0F3-B1A54AF6CE0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4DC930D-F5E8-4A56-8811-1CDFDE57E19A}"/>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4" name="フッター プレースホルダー 3">
            <a:extLst>
              <a:ext uri="{FF2B5EF4-FFF2-40B4-BE49-F238E27FC236}">
                <a16:creationId xmlns:a16="http://schemas.microsoft.com/office/drawing/2014/main" id="{F7AA52DF-5FBB-48B5-81D8-40F268C6C08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EEEDDB-C6F0-4204-841C-37FB341C9E99}"/>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33163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159E3E-7DE4-4428-9086-C56A7DFBADDD}"/>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3" name="フッター プレースホルダー 2">
            <a:extLst>
              <a:ext uri="{FF2B5EF4-FFF2-40B4-BE49-F238E27FC236}">
                <a16:creationId xmlns:a16="http://schemas.microsoft.com/office/drawing/2014/main" id="{29D39672-6082-43BC-A220-7B009772DCF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D69EB97-2B22-4AA4-92F7-EF58F9C6A526}"/>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86805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5E94B-1EE0-4A7A-8C59-B38D194180E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2D935A-FB8A-4063-B86A-1E66C8D97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D7DE8B8-818E-4BCA-9BDE-0384C88DC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E78A9B-57E3-4A3B-BBC0-8840947C0D96}"/>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1890C090-C86F-4B1E-82CF-F46283BF6FE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9927CF-B3FD-4D40-A001-7A8F79FDE448}"/>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98252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A4F612-07F4-4C57-9C06-86311737549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BEC07F-DA86-4B52-90E4-DADD4F5C97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095AC4A-2296-421F-924D-EF5A9FA82F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3E61183-5E6A-4979-8CA3-2B35B0E6D2FF}"/>
              </a:ext>
            </a:extLst>
          </p:cNvPr>
          <p:cNvSpPr>
            <a:spLocks noGrp="1"/>
          </p:cNvSpPr>
          <p:nvPr>
            <p:ph type="dt" sz="half" idx="10"/>
          </p:nvPr>
        </p:nvSpPr>
        <p:spPr/>
        <p:txBody>
          <a:bodyPr/>
          <a:lstStyle/>
          <a:p>
            <a:fld id="{9A198048-D685-4BFE-BE29-961BABA2D6EA}" type="datetimeFigureOut">
              <a:rPr kumimoji="1" lang="ja-JP" altLang="en-US" smtClean="0"/>
              <a:t>2019/2/15</a:t>
            </a:fld>
            <a:endParaRPr kumimoji="1" lang="ja-JP" altLang="en-US"/>
          </a:p>
        </p:txBody>
      </p:sp>
      <p:sp>
        <p:nvSpPr>
          <p:cNvPr id="6" name="フッター プレースホルダー 5">
            <a:extLst>
              <a:ext uri="{FF2B5EF4-FFF2-40B4-BE49-F238E27FC236}">
                <a16:creationId xmlns:a16="http://schemas.microsoft.com/office/drawing/2014/main" id="{F84E719E-7711-430D-92AE-FE3F95769F1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64F1959-907C-41DA-A4CA-5C7D227B4A25}"/>
              </a:ext>
            </a:extLst>
          </p:cNvPr>
          <p:cNvSpPr>
            <a:spLocks noGrp="1"/>
          </p:cNvSpPr>
          <p:nvPr>
            <p:ph type="sldNum" sz="quarter" idx="12"/>
          </p:nvPr>
        </p:nvSpPr>
        <p:spPr/>
        <p:txBody>
          <a:body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41339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7E66300-C15A-4EBE-9DC1-E0229B830C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0D4EC5-EFE3-4E1B-9D1B-838E441BD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658559-B2F4-4F90-9134-A1DFA61DB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98048-D685-4BFE-BE29-961BABA2D6EA}" type="datetimeFigureOut">
              <a:rPr kumimoji="1" lang="ja-JP" altLang="en-US" smtClean="0"/>
              <a:t>2019/2/15</a:t>
            </a:fld>
            <a:endParaRPr kumimoji="1" lang="ja-JP" altLang="en-US"/>
          </a:p>
        </p:txBody>
      </p:sp>
      <p:sp>
        <p:nvSpPr>
          <p:cNvPr id="5" name="フッター プレースホルダー 4">
            <a:extLst>
              <a:ext uri="{FF2B5EF4-FFF2-40B4-BE49-F238E27FC236}">
                <a16:creationId xmlns:a16="http://schemas.microsoft.com/office/drawing/2014/main" id="{00185C10-C6C8-4012-AC51-7B7118740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522F0C8-C784-40C3-8E20-F5EA446AB9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4DD14-2A4E-4B5B-B1BE-C247509E6271}" type="slidenum">
              <a:rPr kumimoji="1" lang="ja-JP" altLang="en-US" smtClean="0"/>
              <a:t>‹#›</a:t>
            </a:fld>
            <a:endParaRPr kumimoji="1" lang="ja-JP" altLang="en-US"/>
          </a:p>
        </p:txBody>
      </p:sp>
    </p:spTree>
    <p:extLst>
      <p:ext uri="{BB962C8B-B14F-4D97-AF65-F5344CB8AC3E}">
        <p14:creationId xmlns:p14="http://schemas.microsoft.com/office/powerpoint/2010/main" val="2060462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comments" Target="../comments/commen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9.tif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4551A9-84B5-430B-9FA5-A5B128BF962A}"/>
              </a:ext>
            </a:extLst>
          </p:cNvPr>
          <p:cNvSpPr>
            <a:spLocks noGrp="1"/>
          </p:cNvSpPr>
          <p:nvPr>
            <p:ph type="ctrTitle"/>
          </p:nvPr>
        </p:nvSpPr>
        <p:spPr/>
        <p:txBody>
          <a:bodyPr>
            <a:normAutofit fontScale="90000"/>
          </a:bodyPr>
          <a:lstStyle/>
          <a:p>
            <a:r>
              <a:rPr kumimoji="1" lang="en-US" altLang="ja-JP" dirty="0" err="1"/>
              <a:t>sPHENIX</a:t>
            </a:r>
            <a:r>
              <a:rPr kumimoji="1" lang="ja-JP" altLang="en-US" dirty="0"/>
              <a:t>実験用の長尺高密度バスエクステンダーの開発</a:t>
            </a:r>
          </a:p>
        </p:txBody>
      </p:sp>
      <p:sp>
        <p:nvSpPr>
          <p:cNvPr id="3" name="字幕 2">
            <a:extLst>
              <a:ext uri="{FF2B5EF4-FFF2-40B4-BE49-F238E27FC236}">
                <a16:creationId xmlns:a16="http://schemas.microsoft.com/office/drawing/2014/main" id="{50609B46-6D1A-4137-BBD5-4814701D7CCF}"/>
              </a:ext>
            </a:extLst>
          </p:cNvPr>
          <p:cNvSpPr>
            <a:spLocks noGrp="1"/>
          </p:cNvSpPr>
          <p:nvPr>
            <p:ph type="subTitle" idx="1"/>
          </p:nvPr>
        </p:nvSpPr>
        <p:spPr/>
        <p:txBody>
          <a:bodyPr/>
          <a:lstStyle/>
          <a:p>
            <a:r>
              <a:rPr kumimoji="1" lang="ja-JP" altLang="en-US" dirty="0"/>
              <a:t>理研</a:t>
            </a:r>
            <a:r>
              <a:rPr kumimoji="1" lang="en-US" altLang="ja-JP" dirty="0"/>
              <a:t>/</a:t>
            </a:r>
            <a:r>
              <a:rPr kumimoji="1" lang="ja-JP" altLang="en-US" dirty="0"/>
              <a:t>鶴田　雅人</a:t>
            </a:r>
          </a:p>
        </p:txBody>
      </p:sp>
    </p:spTree>
    <p:extLst>
      <p:ext uri="{BB962C8B-B14F-4D97-AF65-F5344CB8AC3E}">
        <p14:creationId xmlns:p14="http://schemas.microsoft.com/office/powerpoint/2010/main" val="3567405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9EB6D-9CC4-4084-859A-56BADA695F9C}"/>
              </a:ext>
            </a:extLst>
          </p:cNvPr>
          <p:cNvSpPr>
            <a:spLocks noGrp="1"/>
          </p:cNvSpPr>
          <p:nvPr>
            <p:ph type="title"/>
          </p:nvPr>
        </p:nvSpPr>
        <p:spPr/>
        <p:txBody>
          <a:bodyPr/>
          <a:lstStyle/>
          <a:p>
            <a:pPr algn="ctr"/>
            <a:r>
              <a:rPr lang="ja-JP" altLang="en-US" dirty="0"/>
              <a:t>剥離強度の向上</a:t>
            </a:r>
            <a:endParaRPr kumimoji="1" lang="ja-JP" altLang="en-US" dirty="0"/>
          </a:p>
        </p:txBody>
      </p:sp>
      <p:sp>
        <p:nvSpPr>
          <p:cNvPr id="3" name="コンテンツ プレースホルダー 2">
            <a:extLst>
              <a:ext uri="{FF2B5EF4-FFF2-40B4-BE49-F238E27FC236}">
                <a16:creationId xmlns:a16="http://schemas.microsoft.com/office/drawing/2014/main" id="{6395F242-0827-4E95-9A06-D9AE40137D6C}"/>
              </a:ext>
            </a:extLst>
          </p:cNvPr>
          <p:cNvSpPr>
            <a:spLocks noGrp="1"/>
          </p:cNvSpPr>
          <p:nvPr>
            <p:ph idx="1"/>
          </p:nvPr>
        </p:nvSpPr>
        <p:spPr>
          <a:xfrm>
            <a:off x="891208" y="1504854"/>
            <a:ext cx="10515600" cy="4855501"/>
          </a:xfrm>
        </p:spPr>
        <p:txBody>
          <a:bodyPr>
            <a:normAutofit/>
          </a:bodyPr>
          <a:lstStyle/>
          <a:p>
            <a:endParaRPr kumimoji="1" lang="en-US" altLang="ja-JP" sz="3200" dirty="0"/>
          </a:p>
          <a:p>
            <a:r>
              <a:rPr lang="ja-JP" altLang="en-US" sz="3200" dirty="0"/>
              <a:t>以下の</a:t>
            </a:r>
            <a:r>
              <a:rPr lang="en-US" altLang="ja-JP" sz="3200" dirty="0"/>
              <a:t>2</a:t>
            </a:r>
            <a:r>
              <a:rPr lang="ja-JP" altLang="en-US" sz="3200" dirty="0" err="1"/>
              <a:t>つの</a:t>
            </a:r>
            <a:r>
              <a:rPr lang="ja-JP" altLang="en-US" sz="3200" dirty="0"/>
              <a:t>方法で強度の向上を計った。</a:t>
            </a:r>
            <a:endParaRPr kumimoji="1" lang="en-US" altLang="ja-JP" sz="3200" dirty="0"/>
          </a:p>
          <a:p>
            <a:r>
              <a:rPr kumimoji="1" lang="ja-JP" altLang="en-US" sz="3200" dirty="0"/>
              <a:t>粗化処理</a:t>
            </a:r>
            <a:endParaRPr lang="en-US" altLang="ja-JP" sz="3200" dirty="0"/>
          </a:p>
          <a:p>
            <a:pPr lvl="1"/>
            <a:r>
              <a:rPr kumimoji="1" lang="ja-JP" altLang="en-US" dirty="0"/>
              <a:t>銅箔の表面を薬品処理で粗くする。</a:t>
            </a:r>
            <a:endParaRPr kumimoji="1" lang="en-US" altLang="ja-JP" dirty="0"/>
          </a:p>
          <a:p>
            <a:endParaRPr lang="en-US" altLang="ja-JP" dirty="0"/>
          </a:p>
          <a:p>
            <a:endParaRPr lang="en-US" altLang="ja-JP" dirty="0"/>
          </a:p>
          <a:p>
            <a:endParaRPr lang="en-US" altLang="ja-JP" dirty="0"/>
          </a:p>
          <a:p>
            <a:r>
              <a:rPr kumimoji="1" lang="ja-JP" altLang="en-US" dirty="0"/>
              <a:t>真空引き</a:t>
            </a:r>
            <a:endParaRPr kumimoji="1" lang="en-US" altLang="ja-JP" dirty="0"/>
          </a:p>
          <a:p>
            <a:pPr lvl="1"/>
            <a:r>
              <a:rPr lang="ja-JP" altLang="en-US" dirty="0"/>
              <a:t>接着の際に真空引きを行うことにより気泡やゴミが入ることを防ぐ。</a:t>
            </a:r>
            <a:endParaRPr lang="en-US" altLang="ja-JP" dirty="0"/>
          </a:p>
          <a:p>
            <a:endParaRPr kumimoji="1" lang="en-US" altLang="ja-JP" dirty="0"/>
          </a:p>
        </p:txBody>
      </p:sp>
      <p:sp>
        <p:nvSpPr>
          <p:cNvPr id="4" name="正方形/長方形 3">
            <a:extLst>
              <a:ext uri="{FF2B5EF4-FFF2-40B4-BE49-F238E27FC236}">
                <a16:creationId xmlns:a16="http://schemas.microsoft.com/office/drawing/2014/main" id="{80B1BF93-E7E2-4DFD-AFAC-EBE3715D62CB}"/>
              </a:ext>
            </a:extLst>
          </p:cNvPr>
          <p:cNvSpPr/>
          <p:nvPr/>
        </p:nvSpPr>
        <p:spPr>
          <a:xfrm>
            <a:off x="1696277" y="3853065"/>
            <a:ext cx="3207025" cy="23181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D40F7DE-2B1B-4554-8BAB-73A3AF89191F}"/>
              </a:ext>
            </a:extLst>
          </p:cNvPr>
          <p:cNvSpPr/>
          <p:nvPr/>
        </p:nvSpPr>
        <p:spPr>
          <a:xfrm>
            <a:off x="1696277" y="4084875"/>
            <a:ext cx="3207025" cy="50168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銅箔</a:t>
            </a:r>
          </a:p>
        </p:txBody>
      </p:sp>
      <p:sp>
        <p:nvSpPr>
          <p:cNvPr id="6" name="正方形/長方形 5">
            <a:extLst>
              <a:ext uri="{FF2B5EF4-FFF2-40B4-BE49-F238E27FC236}">
                <a16:creationId xmlns:a16="http://schemas.microsoft.com/office/drawing/2014/main" id="{4E497B4D-2FBB-4178-96AC-DA94EB548867}"/>
              </a:ext>
            </a:extLst>
          </p:cNvPr>
          <p:cNvSpPr/>
          <p:nvPr/>
        </p:nvSpPr>
        <p:spPr>
          <a:xfrm>
            <a:off x="6551542" y="3853064"/>
            <a:ext cx="3207026" cy="36674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F26C6270-43A7-4898-85DA-F0429393646E}"/>
              </a:ext>
            </a:extLst>
          </p:cNvPr>
          <p:cNvSpPr/>
          <p:nvPr/>
        </p:nvSpPr>
        <p:spPr>
          <a:xfrm>
            <a:off x="5406886" y="4084874"/>
            <a:ext cx="742122" cy="36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BEC80C60-E2B3-4EA2-B3F3-06C757763A2B}"/>
              </a:ext>
            </a:extLst>
          </p:cNvPr>
          <p:cNvSpPr/>
          <p:nvPr/>
        </p:nvSpPr>
        <p:spPr>
          <a:xfrm>
            <a:off x="6652592" y="4021841"/>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3BD18F5A-4621-4D60-ABD3-BCBD64AD5884}"/>
              </a:ext>
            </a:extLst>
          </p:cNvPr>
          <p:cNvSpPr/>
          <p:nvPr/>
        </p:nvSpPr>
        <p:spPr>
          <a:xfrm>
            <a:off x="7058853" y="4021841"/>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B9F1F3D6-B265-46DC-ABD3-EDE46822816F}"/>
              </a:ext>
            </a:extLst>
          </p:cNvPr>
          <p:cNvSpPr/>
          <p:nvPr/>
        </p:nvSpPr>
        <p:spPr>
          <a:xfrm>
            <a:off x="7442544" y="3996543"/>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7011B642-3C78-4173-8BAE-1C6080AD0C78}"/>
              </a:ext>
            </a:extLst>
          </p:cNvPr>
          <p:cNvSpPr/>
          <p:nvPr/>
        </p:nvSpPr>
        <p:spPr>
          <a:xfrm>
            <a:off x="7778402" y="3996543"/>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BE263BF5-63E2-4FB7-A425-6B4E4395A35F}"/>
              </a:ext>
            </a:extLst>
          </p:cNvPr>
          <p:cNvSpPr/>
          <p:nvPr/>
        </p:nvSpPr>
        <p:spPr>
          <a:xfrm>
            <a:off x="8110532" y="4011053"/>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A7A289F3-BFEB-4B8C-90F0-4630060BAA77}"/>
              </a:ext>
            </a:extLst>
          </p:cNvPr>
          <p:cNvSpPr/>
          <p:nvPr/>
        </p:nvSpPr>
        <p:spPr>
          <a:xfrm>
            <a:off x="8779561" y="4036437"/>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B9DD88D1-8427-4739-A34D-222F9DAD472D}"/>
              </a:ext>
            </a:extLst>
          </p:cNvPr>
          <p:cNvSpPr/>
          <p:nvPr/>
        </p:nvSpPr>
        <p:spPr>
          <a:xfrm>
            <a:off x="9079183" y="3990918"/>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14C760D9-8E39-467C-A4CC-B909C08D740B}"/>
              </a:ext>
            </a:extLst>
          </p:cNvPr>
          <p:cNvSpPr/>
          <p:nvPr/>
        </p:nvSpPr>
        <p:spPr>
          <a:xfrm>
            <a:off x="9424257" y="3990918"/>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EB90EC26-4FCD-4137-A406-669BAB368F0E}"/>
              </a:ext>
            </a:extLst>
          </p:cNvPr>
          <p:cNvSpPr/>
          <p:nvPr/>
        </p:nvSpPr>
        <p:spPr>
          <a:xfrm>
            <a:off x="8431995" y="4007185"/>
            <a:ext cx="289063" cy="27484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BFF2E2D-FC03-4083-8FD4-71181384B030}"/>
              </a:ext>
            </a:extLst>
          </p:cNvPr>
          <p:cNvSpPr/>
          <p:nvPr/>
        </p:nvSpPr>
        <p:spPr>
          <a:xfrm>
            <a:off x="6551542" y="4219811"/>
            <a:ext cx="3207026" cy="36674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銅箔</a:t>
            </a:r>
          </a:p>
        </p:txBody>
      </p:sp>
      <p:sp>
        <p:nvSpPr>
          <p:cNvPr id="29" name="テキスト ボックス 28">
            <a:extLst>
              <a:ext uri="{FF2B5EF4-FFF2-40B4-BE49-F238E27FC236}">
                <a16:creationId xmlns:a16="http://schemas.microsoft.com/office/drawing/2014/main" id="{C04514B4-4B84-47D6-BE8F-B803AC6EE47C}"/>
              </a:ext>
            </a:extLst>
          </p:cNvPr>
          <p:cNvSpPr txBox="1"/>
          <p:nvPr/>
        </p:nvSpPr>
        <p:spPr>
          <a:xfrm>
            <a:off x="1649482" y="3806053"/>
            <a:ext cx="1192695" cy="338554"/>
          </a:xfrm>
          <a:prstGeom prst="rect">
            <a:avLst/>
          </a:prstGeom>
          <a:noFill/>
        </p:spPr>
        <p:txBody>
          <a:bodyPr wrap="square" rtlCol="0">
            <a:spAutoFit/>
          </a:bodyPr>
          <a:lstStyle/>
          <a:p>
            <a:r>
              <a:rPr kumimoji="1" lang="ja-JP" altLang="en-US" sz="1600" dirty="0"/>
              <a:t>接着剤</a:t>
            </a:r>
          </a:p>
        </p:txBody>
      </p:sp>
      <p:sp>
        <p:nvSpPr>
          <p:cNvPr id="30" name="テキスト ボックス 29">
            <a:extLst>
              <a:ext uri="{FF2B5EF4-FFF2-40B4-BE49-F238E27FC236}">
                <a16:creationId xmlns:a16="http://schemas.microsoft.com/office/drawing/2014/main" id="{16455FD1-5862-45E4-A3AC-4650F3979703}"/>
              </a:ext>
            </a:extLst>
          </p:cNvPr>
          <p:cNvSpPr txBox="1"/>
          <p:nvPr/>
        </p:nvSpPr>
        <p:spPr>
          <a:xfrm>
            <a:off x="6472856" y="3820709"/>
            <a:ext cx="1192695" cy="338554"/>
          </a:xfrm>
          <a:prstGeom prst="rect">
            <a:avLst/>
          </a:prstGeom>
          <a:noFill/>
        </p:spPr>
        <p:txBody>
          <a:bodyPr wrap="square" rtlCol="0">
            <a:spAutoFit/>
          </a:bodyPr>
          <a:lstStyle/>
          <a:p>
            <a:r>
              <a:rPr kumimoji="1" lang="ja-JP" altLang="en-US" sz="1600" dirty="0"/>
              <a:t>接着剤</a:t>
            </a:r>
          </a:p>
        </p:txBody>
      </p:sp>
      <p:sp>
        <p:nvSpPr>
          <p:cNvPr id="31" name="テキスト ボックス 30">
            <a:extLst>
              <a:ext uri="{FF2B5EF4-FFF2-40B4-BE49-F238E27FC236}">
                <a16:creationId xmlns:a16="http://schemas.microsoft.com/office/drawing/2014/main" id="{AB600FEF-E468-4773-A9FF-8E836CEAE395}"/>
              </a:ext>
            </a:extLst>
          </p:cNvPr>
          <p:cNvSpPr txBox="1"/>
          <p:nvPr/>
        </p:nvSpPr>
        <p:spPr>
          <a:xfrm>
            <a:off x="5194649" y="3747938"/>
            <a:ext cx="1192695" cy="369332"/>
          </a:xfrm>
          <a:prstGeom prst="rect">
            <a:avLst/>
          </a:prstGeom>
          <a:noFill/>
        </p:spPr>
        <p:txBody>
          <a:bodyPr wrap="square" rtlCol="0">
            <a:spAutoFit/>
          </a:bodyPr>
          <a:lstStyle/>
          <a:p>
            <a:r>
              <a:rPr kumimoji="1" lang="ja-JP" altLang="en-US" dirty="0"/>
              <a:t>薬品処理</a:t>
            </a:r>
          </a:p>
        </p:txBody>
      </p:sp>
    </p:spTree>
    <p:extLst>
      <p:ext uri="{BB962C8B-B14F-4D97-AF65-F5344CB8AC3E}">
        <p14:creationId xmlns:p14="http://schemas.microsoft.com/office/powerpoint/2010/main" val="1283989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34E87E-F7F8-4B32-8B98-F653031E0CE4}"/>
              </a:ext>
            </a:extLst>
          </p:cNvPr>
          <p:cNvSpPr>
            <a:spLocks noGrp="1"/>
          </p:cNvSpPr>
          <p:nvPr>
            <p:ph type="title"/>
          </p:nvPr>
        </p:nvSpPr>
        <p:spPr/>
        <p:txBody>
          <a:bodyPr/>
          <a:lstStyle/>
          <a:p>
            <a:pPr algn="ctr"/>
            <a:r>
              <a:rPr kumimoji="1" lang="ja-JP" altLang="en-US" dirty="0"/>
              <a:t>剥離試験②結果①</a:t>
            </a:r>
          </a:p>
        </p:txBody>
      </p:sp>
      <p:pic>
        <p:nvPicPr>
          <p:cNvPr id="5" name="コンテンツ プレースホルダー 4">
            <a:extLst>
              <a:ext uri="{FF2B5EF4-FFF2-40B4-BE49-F238E27FC236}">
                <a16:creationId xmlns:a16="http://schemas.microsoft.com/office/drawing/2014/main" id="{56BBA193-B0DC-4F3F-B302-7EB2A9E0A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37852" y="1968550"/>
            <a:ext cx="6302893" cy="3955172"/>
          </a:xfrm>
        </p:spPr>
      </p:pic>
      <p:graphicFrame>
        <p:nvGraphicFramePr>
          <p:cNvPr id="9" name="表 8">
            <a:extLst>
              <a:ext uri="{FF2B5EF4-FFF2-40B4-BE49-F238E27FC236}">
                <a16:creationId xmlns:a16="http://schemas.microsoft.com/office/drawing/2014/main" id="{151D572E-034A-4B29-A6F7-ACD128E380AB}"/>
              </a:ext>
            </a:extLst>
          </p:cNvPr>
          <p:cNvGraphicFramePr>
            <a:graphicFrameLocks noGrp="1"/>
          </p:cNvGraphicFramePr>
          <p:nvPr>
            <p:extLst>
              <p:ext uri="{D42A27DB-BD31-4B8C-83A1-F6EECF244321}">
                <p14:modId xmlns:p14="http://schemas.microsoft.com/office/powerpoint/2010/main" val="4080910491"/>
              </p:ext>
            </p:extLst>
          </p:nvPr>
        </p:nvGraphicFramePr>
        <p:xfrm>
          <a:off x="251255" y="2048131"/>
          <a:ext cx="4872384" cy="1898005"/>
        </p:xfrm>
        <a:graphic>
          <a:graphicData uri="http://schemas.openxmlformats.org/drawingml/2006/table">
            <a:tbl>
              <a:tblPr firstRow="1" bandRow="1">
                <a:tableStyleId>{5C22544A-7EE6-4342-B048-85BDC9FD1C3A}</a:tableStyleId>
              </a:tblPr>
              <a:tblGrid>
                <a:gridCol w="1624128">
                  <a:extLst>
                    <a:ext uri="{9D8B030D-6E8A-4147-A177-3AD203B41FA5}">
                      <a16:colId xmlns:a16="http://schemas.microsoft.com/office/drawing/2014/main" val="487199879"/>
                    </a:ext>
                  </a:extLst>
                </a:gridCol>
                <a:gridCol w="1624128">
                  <a:extLst>
                    <a:ext uri="{9D8B030D-6E8A-4147-A177-3AD203B41FA5}">
                      <a16:colId xmlns:a16="http://schemas.microsoft.com/office/drawing/2014/main" val="2825480035"/>
                    </a:ext>
                  </a:extLst>
                </a:gridCol>
                <a:gridCol w="1624128">
                  <a:extLst>
                    <a:ext uri="{9D8B030D-6E8A-4147-A177-3AD203B41FA5}">
                      <a16:colId xmlns:a16="http://schemas.microsoft.com/office/drawing/2014/main" val="1465956189"/>
                    </a:ext>
                  </a:extLst>
                </a:gridCol>
              </a:tblGrid>
              <a:tr h="379601">
                <a:tc>
                  <a:txBody>
                    <a:bodyPr/>
                    <a:lstStyle/>
                    <a:p>
                      <a:r>
                        <a:rPr kumimoji="1" lang="ja-JP" altLang="en-US" dirty="0"/>
                        <a:t>試験片</a:t>
                      </a:r>
                    </a:p>
                  </a:txBody>
                  <a:tcPr/>
                </a:tc>
                <a:tc>
                  <a:txBody>
                    <a:bodyPr/>
                    <a:lstStyle/>
                    <a:p>
                      <a:r>
                        <a:rPr kumimoji="1" lang="ja-JP" altLang="en-US" dirty="0"/>
                        <a:t>粗化</a:t>
                      </a:r>
                    </a:p>
                  </a:txBody>
                  <a:tcPr/>
                </a:tc>
                <a:tc>
                  <a:txBody>
                    <a:bodyPr/>
                    <a:lstStyle/>
                    <a:p>
                      <a:r>
                        <a:rPr kumimoji="1" lang="ja-JP" altLang="en-US" dirty="0"/>
                        <a:t>真空引き</a:t>
                      </a:r>
                      <a:endParaRPr kumimoji="1" lang="en-US" altLang="ja-JP" dirty="0"/>
                    </a:p>
                  </a:txBody>
                  <a:tcPr/>
                </a:tc>
                <a:extLst>
                  <a:ext uri="{0D108BD9-81ED-4DB2-BD59-A6C34878D82A}">
                    <a16:rowId xmlns:a16="http://schemas.microsoft.com/office/drawing/2014/main" val="914843536"/>
                  </a:ext>
                </a:extLst>
              </a:tr>
              <a:tr h="379601">
                <a:tc>
                  <a:txBody>
                    <a:bodyPr/>
                    <a:lstStyle/>
                    <a:p>
                      <a:r>
                        <a:rPr kumimoji="1" lang="ja-JP" altLang="en-US" dirty="0"/>
                        <a:t>試験片①</a:t>
                      </a:r>
                    </a:p>
                  </a:txBody>
                  <a:tcPr/>
                </a:tc>
                <a:tc>
                  <a:txBody>
                    <a:bodyPr/>
                    <a:lstStyle/>
                    <a:p>
                      <a:r>
                        <a:rPr kumimoji="1" lang="ja-JP" altLang="en-US" dirty="0"/>
                        <a:t>なし</a:t>
                      </a:r>
                    </a:p>
                  </a:txBody>
                  <a:tcPr/>
                </a:tc>
                <a:tc>
                  <a:txBody>
                    <a:bodyPr/>
                    <a:lstStyle/>
                    <a:p>
                      <a:r>
                        <a:rPr kumimoji="1" lang="ja-JP" altLang="en-US" dirty="0"/>
                        <a:t>なし</a:t>
                      </a:r>
                    </a:p>
                  </a:txBody>
                  <a:tcPr/>
                </a:tc>
                <a:extLst>
                  <a:ext uri="{0D108BD9-81ED-4DB2-BD59-A6C34878D82A}">
                    <a16:rowId xmlns:a16="http://schemas.microsoft.com/office/drawing/2014/main" val="1467848911"/>
                  </a:ext>
                </a:extLst>
              </a:tr>
              <a:tr h="379601">
                <a:tc>
                  <a:txBody>
                    <a:bodyPr/>
                    <a:lstStyle/>
                    <a:p>
                      <a:r>
                        <a:rPr kumimoji="1" lang="ja-JP" altLang="en-US" dirty="0"/>
                        <a:t>試験片②</a:t>
                      </a:r>
                    </a:p>
                  </a:txBody>
                  <a:tcPr/>
                </a:tc>
                <a:tc>
                  <a:txBody>
                    <a:bodyPr/>
                    <a:lstStyle/>
                    <a:p>
                      <a:r>
                        <a:rPr kumimoji="1" lang="ja-JP" altLang="en-US" dirty="0"/>
                        <a:t>なし</a:t>
                      </a:r>
                    </a:p>
                  </a:txBody>
                  <a:tcPr/>
                </a:tc>
                <a:tc>
                  <a:txBody>
                    <a:bodyPr/>
                    <a:lstStyle/>
                    <a:p>
                      <a:r>
                        <a:rPr kumimoji="1" lang="ja-JP" altLang="en-US" dirty="0"/>
                        <a:t>あり</a:t>
                      </a:r>
                    </a:p>
                  </a:txBody>
                  <a:tcPr/>
                </a:tc>
                <a:extLst>
                  <a:ext uri="{0D108BD9-81ED-4DB2-BD59-A6C34878D82A}">
                    <a16:rowId xmlns:a16="http://schemas.microsoft.com/office/drawing/2014/main" val="1539005472"/>
                  </a:ext>
                </a:extLst>
              </a:tr>
              <a:tr h="379601">
                <a:tc>
                  <a:txBody>
                    <a:bodyPr/>
                    <a:lstStyle/>
                    <a:p>
                      <a:r>
                        <a:rPr kumimoji="1" lang="ja-JP" altLang="en-US" dirty="0"/>
                        <a:t>試験片③</a:t>
                      </a:r>
                    </a:p>
                  </a:txBody>
                  <a:tcPr/>
                </a:tc>
                <a:tc>
                  <a:txBody>
                    <a:bodyPr/>
                    <a:lstStyle/>
                    <a:p>
                      <a:r>
                        <a:rPr kumimoji="1" lang="en-US" altLang="ja-JP" dirty="0"/>
                        <a:t>1μ</a:t>
                      </a:r>
                      <a:endParaRPr kumimoji="1" lang="ja-JP" altLang="en-US" dirty="0"/>
                    </a:p>
                  </a:txBody>
                  <a:tcPr/>
                </a:tc>
                <a:tc>
                  <a:txBody>
                    <a:bodyPr/>
                    <a:lstStyle/>
                    <a:p>
                      <a:r>
                        <a:rPr kumimoji="1" lang="ja-JP" altLang="en-US" dirty="0"/>
                        <a:t>あり</a:t>
                      </a:r>
                    </a:p>
                  </a:txBody>
                  <a:tcPr/>
                </a:tc>
                <a:extLst>
                  <a:ext uri="{0D108BD9-81ED-4DB2-BD59-A6C34878D82A}">
                    <a16:rowId xmlns:a16="http://schemas.microsoft.com/office/drawing/2014/main" val="2923549785"/>
                  </a:ext>
                </a:extLst>
              </a:tr>
              <a:tr h="379601">
                <a:tc>
                  <a:txBody>
                    <a:bodyPr/>
                    <a:lstStyle/>
                    <a:p>
                      <a:r>
                        <a:rPr kumimoji="1" lang="ja-JP" altLang="en-US" dirty="0"/>
                        <a:t>試験片④</a:t>
                      </a:r>
                    </a:p>
                  </a:txBody>
                  <a:tcPr/>
                </a:tc>
                <a:tc>
                  <a:txBody>
                    <a:bodyPr/>
                    <a:lstStyle/>
                    <a:p>
                      <a:r>
                        <a:rPr kumimoji="1" lang="en-US" altLang="ja-JP" dirty="0"/>
                        <a:t>2μ</a:t>
                      </a:r>
                      <a:endParaRPr kumimoji="1" lang="ja-JP" altLang="en-US" dirty="0"/>
                    </a:p>
                  </a:txBody>
                  <a:tcPr/>
                </a:tc>
                <a:tc>
                  <a:txBody>
                    <a:bodyPr/>
                    <a:lstStyle/>
                    <a:p>
                      <a:r>
                        <a:rPr kumimoji="1" lang="ja-JP" altLang="en-US" dirty="0"/>
                        <a:t>あり</a:t>
                      </a:r>
                    </a:p>
                  </a:txBody>
                  <a:tcPr/>
                </a:tc>
                <a:extLst>
                  <a:ext uri="{0D108BD9-81ED-4DB2-BD59-A6C34878D82A}">
                    <a16:rowId xmlns:a16="http://schemas.microsoft.com/office/drawing/2014/main" val="1220949703"/>
                  </a:ext>
                </a:extLst>
              </a:tr>
            </a:tbl>
          </a:graphicData>
        </a:graphic>
      </p:graphicFrame>
    </p:spTree>
    <p:extLst>
      <p:ext uri="{BB962C8B-B14F-4D97-AF65-F5344CB8AC3E}">
        <p14:creationId xmlns:p14="http://schemas.microsoft.com/office/powerpoint/2010/main" val="12096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23AC2-373D-4820-81A6-1C08629E7453}"/>
              </a:ext>
            </a:extLst>
          </p:cNvPr>
          <p:cNvSpPr>
            <a:spLocks noGrp="1"/>
          </p:cNvSpPr>
          <p:nvPr>
            <p:ph type="title"/>
          </p:nvPr>
        </p:nvSpPr>
        <p:spPr/>
        <p:txBody>
          <a:bodyPr/>
          <a:lstStyle/>
          <a:p>
            <a:pPr algn="ctr"/>
            <a:r>
              <a:rPr kumimoji="1" lang="ja-JP" altLang="en-US" dirty="0"/>
              <a:t>剥離試験②結果②</a:t>
            </a:r>
          </a:p>
        </p:txBody>
      </p:sp>
      <p:sp>
        <p:nvSpPr>
          <p:cNvPr id="3" name="コンテンツ プレースホルダー 2">
            <a:extLst>
              <a:ext uri="{FF2B5EF4-FFF2-40B4-BE49-F238E27FC236}">
                <a16:creationId xmlns:a16="http://schemas.microsoft.com/office/drawing/2014/main" id="{D2E08247-06BA-482B-B975-0B70BBB28D0E}"/>
              </a:ext>
            </a:extLst>
          </p:cNvPr>
          <p:cNvSpPr>
            <a:spLocks noGrp="1"/>
          </p:cNvSpPr>
          <p:nvPr>
            <p:ph idx="1"/>
          </p:nvPr>
        </p:nvSpPr>
        <p:spPr>
          <a:xfrm>
            <a:off x="940906" y="1627527"/>
            <a:ext cx="10515600" cy="4351338"/>
          </a:xfrm>
        </p:spPr>
        <p:txBody>
          <a:bodyPr/>
          <a:lstStyle/>
          <a:p>
            <a:r>
              <a:rPr kumimoji="1" lang="ja-JP" altLang="en-US" dirty="0"/>
              <a:t>剥離面は銅と</a:t>
            </a:r>
            <a:r>
              <a:rPr kumimoji="1" lang="en-US" altLang="ja-JP" dirty="0"/>
              <a:t>LCP</a:t>
            </a:r>
            <a:r>
              <a:rPr kumimoji="1" lang="ja-JP" altLang="en-US" dirty="0"/>
              <a:t>の接合面であった。（下図参照）</a:t>
            </a:r>
            <a:endParaRPr kumimoji="1" lang="en-US" altLang="ja-JP" dirty="0"/>
          </a:p>
          <a:p>
            <a:r>
              <a:rPr kumimoji="1" lang="en-US" altLang="ja-JP" dirty="0"/>
              <a:t>4N</a:t>
            </a:r>
            <a:r>
              <a:rPr kumimoji="1" lang="ja-JP" altLang="en-US" dirty="0"/>
              <a:t>は</a:t>
            </a:r>
            <a:r>
              <a:rPr kumimoji="1" lang="en-US" altLang="ja-JP" dirty="0"/>
              <a:t>LCP</a:t>
            </a:r>
            <a:r>
              <a:rPr kumimoji="1" lang="ja-JP" altLang="en-US" dirty="0"/>
              <a:t>のメーカー保証値であり</a:t>
            </a:r>
            <a:r>
              <a:rPr lang="ja-JP" altLang="en-US" dirty="0"/>
              <a:t>測定</a:t>
            </a:r>
            <a:r>
              <a:rPr kumimoji="1" lang="ja-JP" altLang="en-US" dirty="0"/>
              <a:t>可能な強度の上限。</a:t>
            </a:r>
            <a:endParaRPr kumimoji="1" lang="en-US" altLang="ja-JP" dirty="0"/>
          </a:p>
          <a:p>
            <a:r>
              <a:rPr lang="en-US" altLang="ja-JP" dirty="0"/>
              <a:t>LCP</a:t>
            </a:r>
            <a:r>
              <a:rPr lang="ja-JP" altLang="en-US" dirty="0" err="1"/>
              <a:t>の断裂は</a:t>
            </a:r>
            <a:r>
              <a:rPr lang="en-US" altLang="ja-JP" dirty="0"/>
              <a:t>10N</a:t>
            </a:r>
            <a:r>
              <a:rPr lang="ja-JP" altLang="en-US" dirty="0"/>
              <a:t>付近で起こり、これが前ページのグラフのピークに該当する</a:t>
            </a:r>
            <a:endParaRPr kumimoji="1" lang="en-US" altLang="ja-JP" dirty="0"/>
          </a:p>
        </p:txBody>
      </p:sp>
      <p:pic>
        <p:nvPicPr>
          <p:cNvPr id="4" name="図 3">
            <a:extLst>
              <a:ext uri="{FF2B5EF4-FFF2-40B4-BE49-F238E27FC236}">
                <a16:creationId xmlns:a16="http://schemas.microsoft.com/office/drawing/2014/main" id="{225334B7-9296-4E61-8838-494240E5D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3404" y="3049112"/>
            <a:ext cx="2277690" cy="3546407"/>
          </a:xfrm>
          <a:prstGeom prst="rect">
            <a:avLst/>
          </a:prstGeom>
        </p:spPr>
      </p:pic>
      <p:pic>
        <p:nvPicPr>
          <p:cNvPr id="5" name="図 4">
            <a:extLst>
              <a:ext uri="{FF2B5EF4-FFF2-40B4-BE49-F238E27FC236}">
                <a16:creationId xmlns:a16="http://schemas.microsoft.com/office/drawing/2014/main" id="{B5258FC8-008A-4984-82C5-ED5C2BE4D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82" y="3515563"/>
            <a:ext cx="2643662" cy="1306753"/>
          </a:xfrm>
          <a:prstGeom prst="rect">
            <a:avLst/>
          </a:prstGeom>
        </p:spPr>
      </p:pic>
      <p:pic>
        <p:nvPicPr>
          <p:cNvPr id="6" name="図 5">
            <a:extLst>
              <a:ext uri="{FF2B5EF4-FFF2-40B4-BE49-F238E27FC236}">
                <a16:creationId xmlns:a16="http://schemas.microsoft.com/office/drawing/2014/main" id="{78EEBD6B-3161-4A8C-9871-CB8D454E7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368" y="3496753"/>
            <a:ext cx="3519241" cy="1325563"/>
          </a:xfrm>
          <a:prstGeom prst="rect">
            <a:avLst/>
          </a:prstGeom>
        </p:spPr>
      </p:pic>
      <p:sp>
        <p:nvSpPr>
          <p:cNvPr id="7" name="矢印: 右 6">
            <a:extLst>
              <a:ext uri="{FF2B5EF4-FFF2-40B4-BE49-F238E27FC236}">
                <a16:creationId xmlns:a16="http://schemas.microsoft.com/office/drawing/2014/main" id="{5CF27F51-4E68-4536-9CC9-D8D30F9B4403}"/>
              </a:ext>
            </a:extLst>
          </p:cNvPr>
          <p:cNvSpPr/>
          <p:nvPr/>
        </p:nvSpPr>
        <p:spPr>
          <a:xfrm>
            <a:off x="3575504" y="3797951"/>
            <a:ext cx="441344" cy="5643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70A98516-6BBA-41C4-91A7-4D8767425EA1}"/>
              </a:ext>
            </a:extLst>
          </p:cNvPr>
          <p:cNvGraphicFramePr>
            <a:graphicFrameLocks noGrp="1"/>
          </p:cNvGraphicFramePr>
          <p:nvPr>
            <p:extLst>
              <p:ext uri="{D42A27DB-BD31-4B8C-83A1-F6EECF244321}">
                <p14:modId xmlns:p14="http://schemas.microsoft.com/office/powerpoint/2010/main" val="1564057693"/>
              </p:ext>
            </p:extLst>
          </p:nvPr>
        </p:nvGraphicFramePr>
        <p:xfrm>
          <a:off x="676872" y="5633475"/>
          <a:ext cx="7441280" cy="743572"/>
        </p:xfrm>
        <a:graphic>
          <a:graphicData uri="http://schemas.openxmlformats.org/drawingml/2006/table">
            <a:tbl>
              <a:tblPr firstRow="1" bandRow="1">
                <a:tableStyleId>{5C22544A-7EE6-4342-B048-85BDC9FD1C3A}</a:tableStyleId>
              </a:tblPr>
              <a:tblGrid>
                <a:gridCol w="1860320">
                  <a:extLst>
                    <a:ext uri="{9D8B030D-6E8A-4147-A177-3AD203B41FA5}">
                      <a16:colId xmlns:a16="http://schemas.microsoft.com/office/drawing/2014/main" val="607003437"/>
                    </a:ext>
                  </a:extLst>
                </a:gridCol>
                <a:gridCol w="1860320">
                  <a:extLst>
                    <a:ext uri="{9D8B030D-6E8A-4147-A177-3AD203B41FA5}">
                      <a16:colId xmlns:a16="http://schemas.microsoft.com/office/drawing/2014/main" val="1889150986"/>
                    </a:ext>
                  </a:extLst>
                </a:gridCol>
                <a:gridCol w="1860320">
                  <a:extLst>
                    <a:ext uri="{9D8B030D-6E8A-4147-A177-3AD203B41FA5}">
                      <a16:colId xmlns:a16="http://schemas.microsoft.com/office/drawing/2014/main" val="2162849051"/>
                    </a:ext>
                  </a:extLst>
                </a:gridCol>
                <a:gridCol w="1860320">
                  <a:extLst>
                    <a:ext uri="{9D8B030D-6E8A-4147-A177-3AD203B41FA5}">
                      <a16:colId xmlns:a16="http://schemas.microsoft.com/office/drawing/2014/main" val="672476028"/>
                    </a:ext>
                  </a:extLst>
                </a:gridCol>
              </a:tblGrid>
              <a:tr h="371786">
                <a:tc>
                  <a:txBody>
                    <a:bodyPr/>
                    <a:lstStyle/>
                    <a:p>
                      <a:endParaRPr kumimoji="1" lang="ja-JP" altLang="en-US" dirty="0"/>
                    </a:p>
                  </a:txBody>
                  <a:tcPr/>
                </a:tc>
                <a:tc>
                  <a:txBody>
                    <a:bodyPr/>
                    <a:lstStyle/>
                    <a:p>
                      <a:r>
                        <a:rPr kumimoji="1" lang="en-US" altLang="ja-JP" dirty="0"/>
                        <a:t>LCP-</a:t>
                      </a:r>
                      <a:r>
                        <a:rPr kumimoji="1" lang="ja-JP" altLang="en-US" dirty="0"/>
                        <a:t>接着剤</a:t>
                      </a:r>
                    </a:p>
                  </a:txBody>
                  <a:tcPr/>
                </a:tc>
                <a:tc>
                  <a:txBody>
                    <a:bodyPr/>
                    <a:lstStyle/>
                    <a:p>
                      <a:r>
                        <a:rPr kumimoji="1" lang="ja-JP" altLang="en-US" dirty="0"/>
                        <a:t>銅</a:t>
                      </a:r>
                      <a:r>
                        <a:rPr kumimoji="1" lang="en-US" altLang="ja-JP" dirty="0"/>
                        <a:t>-</a:t>
                      </a:r>
                      <a:r>
                        <a:rPr kumimoji="1" lang="ja-JP" altLang="en-US" dirty="0"/>
                        <a:t>接着剤</a:t>
                      </a:r>
                    </a:p>
                  </a:txBody>
                  <a:tcPr/>
                </a:tc>
                <a:tc>
                  <a:txBody>
                    <a:bodyPr/>
                    <a:lstStyle/>
                    <a:p>
                      <a:r>
                        <a:rPr kumimoji="1" lang="en-US" altLang="ja-JP" dirty="0"/>
                        <a:t>LCP-</a:t>
                      </a:r>
                      <a:r>
                        <a:rPr kumimoji="1" lang="ja-JP" altLang="en-US" dirty="0"/>
                        <a:t>銅</a:t>
                      </a:r>
                    </a:p>
                  </a:txBody>
                  <a:tcPr/>
                </a:tc>
                <a:extLst>
                  <a:ext uri="{0D108BD9-81ED-4DB2-BD59-A6C34878D82A}">
                    <a16:rowId xmlns:a16="http://schemas.microsoft.com/office/drawing/2014/main" val="2298418783"/>
                  </a:ext>
                </a:extLst>
              </a:tr>
              <a:tr h="371786">
                <a:tc>
                  <a:txBody>
                    <a:bodyPr/>
                    <a:lstStyle/>
                    <a:p>
                      <a:r>
                        <a:rPr kumimoji="1" lang="ja-JP" altLang="en-US" dirty="0"/>
                        <a:t>剥離強度</a:t>
                      </a:r>
                    </a:p>
                  </a:txBody>
                  <a:tcPr/>
                </a:tc>
                <a:tc>
                  <a:txBody>
                    <a:bodyPr/>
                    <a:lstStyle/>
                    <a:p>
                      <a:r>
                        <a:rPr kumimoji="1" lang="en-US" altLang="ja-JP" dirty="0"/>
                        <a:t>4±1N/cm</a:t>
                      </a:r>
                      <a:r>
                        <a:rPr kumimoji="1" lang="ja-JP" altLang="en-US" dirty="0"/>
                        <a:t>以上</a:t>
                      </a:r>
                    </a:p>
                  </a:txBody>
                  <a:tcPr/>
                </a:tc>
                <a:tc>
                  <a:txBody>
                    <a:bodyPr/>
                    <a:lstStyle/>
                    <a:p>
                      <a:r>
                        <a:rPr kumimoji="1" lang="en-US" altLang="ja-JP" dirty="0"/>
                        <a:t>4±1N/cm</a:t>
                      </a:r>
                      <a:r>
                        <a:rPr kumimoji="1" lang="ja-JP" altLang="en-US" dirty="0"/>
                        <a:t>以上</a:t>
                      </a:r>
                    </a:p>
                  </a:txBody>
                  <a:tcPr/>
                </a:tc>
                <a:tc>
                  <a:txBody>
                    <a:bodyPr/>
                    <a:lstStyle/>
                    <a:p>
                      <a:r>
                        <a:rPr kumimoji="1" lang="en-US" altLang="ja-JP" dirty="0"/>
                        <a:t>4±1N/cm</a:t>
                      </a:r>
                      <a:endParaRPr kumimoji="1" lang="ja-JP" altLang="en-US" dirty="0"/>
                    </a:p>
                  </a:txBody>
                  <a:tcPr/>
                </a:tc>
                <a:extLst>
                  <a:ext uri="{0D108BD9-81ED-4DB2-BD59-A6C34878D82A}">
                    <a16:rowId xmlns:a16="http://schemas.microsoft.com/office/drawing/2014/main" val="1099507274"/>
                  </a:ext>
                </a:extLst>
              </a:tr>
            </a:tbl>
          </a:graphicData>
        </a:graphic>
      </p:graphicFrame>
    </p:spTree>
    <p:extLst>
      <p:ext uri="{BB962C8B-B14F-4D97-AF65-F5344CB8AC3E}">
        <p14:creationId xmlns:p14="http://schemas.microsoft.com/office/powerpoint/2010/main" val="1757256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DEF95A-796C-4A7F-8BD4-65DE9FA2FEB5}"/>
              </a:ext>
            </a:extLst>
          </p:cNvPr>
          <p:cNvSpPr>
            <a:spLocks noGrp="1"/>
          </p:cNvSpPr>
          <p:nvPr>
            <p:ph type="title"/>
          </p:nvPr>
        </p:nvSpPr>
        <p:spPr/>
        <p:txBody>
          <a:bodyPr/>
          <a:lstStyle/>
          <a:p>
            <a:pPr algn="ctr"/>
            <a:r>
              <a:rPr kumimoji="1" lang="ja-JP" altLang="en-US" dirty="0"/>
              <a:t>まとめ</a:t>
            </a:r>
          </a:p>
        </p:txBody>
      </p:sp>
      <p:sp>
        <p:nvSpPr>
          <p:cNvPr id="3" name="コンテンツ プレースホルダー 2">
            <a:extLst>
              <a:ext uri="{FF2B5EF4-FFF2-40B4-BE49-F238E27FC236}">
                <a16:creationId xmlns:a16="http://schemas.microsoft.com/office/drawing/2014/main" id="{164EC42F-554E-4E8E-AE9A-7AB84576EFF9}"/>
              </a:ext>
            </a:extLst>
          </p:cNvPr>
          <p:cNvSpPr>
            <a:spLocks noGrp="1"/>
          </p:cNvSpPr>
          <p:nvPr>
            <p:ph idx="1"/>
          </p:nvPr>
        </p:nvSpPr>
        <p:spPr>
          <a:xfrm>
            <a:off x="838200" y="1439056"/>
            <a:ext cx="10515600" cy="4737907"/>
          </a:xfrm>
        </p:spPr>
        <p:txBody>
          <a:bodyPr>
            <a:normAutofit/>
          </a:bodyPr>
          <a:lstStyle/>
          <a:p>
            <a:r>
              <a:rPr kumimoji="1" lang="en-US" altLang="ja-JP" dirty="0"/>
              <a:t>QGP</a:t>
            </a:r>
            <a:r>
              <a:rPr kumimoji="1" lang="ja-JP" altLang="en-US" dirty="0"/>
              <a:t>観測を目的とする</a:t>
            </a:r>
            <a:r>
              <a:rPr kumimoji="1" lang="en-US" altLang="ja-JP" dirty="0" err="1"/>
              <a:t>sPHENIX</a:t>
            </a:r>
            <a:r>
              <a:rPr kumimoji="1" lang="ja-JP" altLang="en-US" dirty="0"/>
              <a:t>実験のため長尺高密度バスエクステンダーの開発に着手した。</a:t>
            </a:r>
            <a:endParaRPr kumimoji="1" lang="en-US" altLang="ja-JP" dirty="0"/>
          </a:p>
          <a:p>
            <a:r>
              <a:rPr kumimoji="1" lang="ja-JP" altLang="en-US" dirty="0"/>
              <a:t>バスエクステンダーに要求される性能は長尺高密度化、フレキシビリティである。</a:t>
            </a:r>
            <a:endParaRPr kumimoji="1" lang="en-US" altLang="ja-JP" dirty="0"/>
          </a:p>
          <a:p>
            <a:r>
              <a:rPr kumimoji="1" lang="ja-JP" altLang="en-US" dirty="0"/>
              <a:t>開発要素について</a:t>
            </a:r>
            <a:endParaRPr kumimoji="1" lang="en-US" altLang="ja-JP" dirty="0"/>
          </a:p>
          <a:p>
            <a:pPr lvl="1"/>
            <a:r>
              <a:rPr lang="ja-JP" altLang="en-US" dirty="0"/>
              <a:t>配線の限界→　マスクの変更により解決した。</a:t>
            </a:r>
            <a:endParaRPr lang="en-US" altLang="ja-JP" dirty="0"/>
          </a:p>
          <a:p>
            <a:pPr lvl="1"/>
            <a:r>
              <a:rPr kumimoji="1" lang="ja-JP" altLang="en-US" dirty="0"/>
              <a:t>剥離強度　→　接着剤層の剥離強度は解決した。</a:t>
            </a:r>
            <a:endParaRPr lang="en-US" altLang="ja-JP" dirty="0"/>
          </a:p>
          <a:p>
            <a:pPr marL="457200" lvl="1" indent="0">
              <a:buNone/>
            </a:pPr>
            <a:r>
              <a:rPr kumimoji="1" lang="en-US" altLang="ja-JP" dirty="0"/>
              <a:t>			</a:t>
            </a:r>
            <a:r>
              <a:rPr kumimoji="1" lang="ja-JP" altLang="en-US" dirty="0"/>
              <a:t>真空引きにより剥離強度の向上が確認できた。</a:t>
            </a:r>
            <a:endParaRPr kumimoji="1" lang="en-US" altLang="ja-JP" dirty="0"/>
          </a:p>
          <a:p>
            <a:pPr marL="457200" lvl="1" indent="0">
              <a:buNone/>
            </a:pPr>
            <a:r>
              <a:rPr lang="en-US" altLang="ja-JP" dirty="0"/>
              <a:t>			</a:t>
            </a:r>
            <a:r>
              <a:rPr lang="ja-JP" altLang="en-US" dirty="0"/>
              <a:t>剥離試験による強度の向上は比較条件の関係上不明。</a:t>
            </a:r>
            <a:endParaRPr lang="en-US" altLang="ja-JP" dirty="0"/>
          </a:p>
          <a:p>
            <a:r>
              <a:rPr lang="ja-JP" altLang="en-US"/>
              <a:t>可能な限り</a:t>
            </a:r>
            <a:r>
              <a:rPr kumimoji="1" lang="ja-JP" altLang="en-US"/>
              <a:t>剥離強度を向上させること</a:t>
            </a:r>
            <a:r>
              <a:rPr kumimoji="1" lang="ja-JP" altLang="en-US" dirty="0"/>
              <a:t>が出来た。</a:t>
            </a:r>
          </a:p>
        </p:txBody>
      </p:sp>
    </p:spTree>
    <p:extLst>
      <p:ext uri="{BB962C8B-B14F-4D97-AF65-F5344CB8AC3E}">
        <p14:creationId xmlns:p14="http://schemas.microsoft.com/office/powerpoint/2010/main" val="117643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03CD1-C964-4D7D-9772-8006A7EEE69E}"/>
              </a:ext>
            </a:extLst>
          </p:cNvPr>
          <p:cNvSpPr>
            <a:spLocks noGrp="1"/>
          </p:cNvSpPr>
          <p:nvPr>
            <p:ph type="title"/>
          </p:nvPr>
        </p:nvSpPr>
        <p:spPr/>
        <p:txBody>
          <a:bodyPr/>
          <a:lstStyle/>
          <a:p>
            <a:pPr algn="ctr"/>
            <a:r>
              <a:rPr lang="ja-JP" altLang="en-US" dirty="0"/>
              <a:t>モチベーション</a:t>
            </a:r>
            <a:endParaRPr kumimoji="1" lang="ja-JP" altLang="en-US" dirty="0"/>
          </a:p>
        </p:txBody>
      </p:sp>
      <p:sp>
        <p:nvSpPr>
          <p:cNvPr id="3" name="コンテンツ プレースホルダー 2">
            <a:extLst>
              <a:ext uri="{FF2B5EF4-FFF2-40B4-BE49-F238E27FC236}">
                <a16:creationId xmlns:a16="http://schemas.microsoft.com/office/drawing/2014/main" id="{802B39A0-B085-4AC4-9B9B-D3F73F32A5BD}"/>
              </a:ext>
            </a:extLst>
          </p:cNvPr>
          <p:cNvSpPr>
            <a:spLocks noGrp="1"/>
          </p:cNvSpPr>
          <p:nvPr>
            <p:ph idx="1"/>
          </p:nvPr>
        </p:nvSpPr>
        <p:spPr/>
        <p:txBody>
          <a:bodyPr/>
          <a:lstStyle/>
          <a:p>
            <a:r>
              <a:rPr kumimoji="1" lang="en-US" altLang="ja-JP" dirty="0"/>
              <a:t>QGP</a:t>
            </a:r>
            <a:r>
              <a:rPr kumimoji="1" lang="ja-JP" altLang="en-US" dirty="0"/>
              <a:t>：高温高圧下で核子がバラバラになりクォーク、グルーオンが自由に飛び回る状態</a:t>
            </a:r>
            <a:endParaRPr kumimoji="1" lang="en-US" altLang="ja-JP" dirty="0"/>
          </a:p>
          <a:p>
            <a:r>
              <a:rPr kumimoji="1" lang="ja-JP" altLang="en-US" dirty="0"/>
              <a:t>この</a:t>
            </a:r>
            <a:r>
              <a:rPr kumimoji="1" lang="en-US" altLang="ja-JP" dirty="0"/>
              <a:t>QGP</a:t>
            </a:r>
            <a:r>
              <a:rPr kumimoji="1" lang="ja-JP" altLang="en-US" dirty="0"/>
              <a:t>の物性測定を目指している。</a:t>
            </a:r>
          </a:p>
        </p:txBody>
      </p:sp>
    </p:spTree>
    <p:extLst>
      <p:ext uri="{BB962C8B-B14F-4D97-AF65-F5344CB8AC3E}">
        <p14:creationId xmlns:p14="http://schemas.microsoft.com/office/powerpoint/2010/main" val="123997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8B38E-364A-44C2-B03D-50A8B30A6245}"/>
              </a:ext>
            </a:extLst>
          </p:cNvPr>
          <p:cNvSpPr>
            <a:spLocks noGrp="1"/>
          </p:cNvSpPr>
          <p:nvPr>
            <p:ph type="title"/>
          </p:nvPr>
        </p:nvSpPr>
        <p:spPr/>
        <p:txBody>
          <a:bodyPr/>
          <a:lstStyle/>
          <a:p>
            <a:pPr algn="ctr"/>
            <a:r>
              <a:rPr kumimoji="1" lang="en-US" altLang="ja-JP" dirty="0" err="1"/>
              <a:t>sPHENIX</a:t>
            </a:r>
            <a:r>
              <a:rPr kumimoji="1" lang="ja-JP" altLang="en-US" dirty="0"/>
              <a:t>実験</a:t>
            </a:r>
          </a:p>
        </p:txBody>
      </p:sp>
      <p:sp>
        <p:nvSpPr>
          <p:cNvPr id="3" name="コンテンツ プレースホルダー 2">
            <a:extLst>
              <a:ext uri="{FF2B5EF4-FFF2-40B4-BE49-F238E27FC236}">
                <a16:creationId xmlns:a16="http://schemas.microsoft.com/office/drawing/2014/main" id="{94BA300E-91F6-42A4-9847-602C764C5908}"/>
              </a:ext>
            </a:extLst>
          </p:cNvPr>
          <p:cNvSpPr>
            <a:spLocks noGrp="1"/>
          </p:cNvSpPr>
          <p:nvPr>
            <p:ph idx="1"/>
          </p:nvPr>
        </p:nvSpPr>
        <p:spPr>
          <a:xfrm>
            <a:off x="6202017" y="1948071"/>
            <a:ext cx="5194853" cy="4228892"/>
          </a:xfrm>
        </p:spPr>
        <p:txBody>
          <a:bodyPr>
            <a:normAutofit lnSpcReduction="10000"/>
          </a:bodyPr>
          <a:lstStyle/>
          <a:p>
            <a:r>
              <a:rPr kumimoji="1" lang="en-US" altLang="ja-JP" dirty="0"/>
              <a:t>PHENIX</a:t>
            </a:r>
            <a:r>
              <a:rPr kumimoji="1" lang="ja-JP" altLang="en-US" dirty="0"/>
              <a:t>実験で出来なかったジェットの観測による</a:t>
            </a:r>
            <a:r>
              <a:rPr kumimoji="1" lang="en-US" altLang="ja-JP" dirty="0"/>
              <a:t>QGP</a:t>
            </a:r>
            <a:r>
              <a:rPr kumimoji="1" lang="ja-JP" altLang="en-US" dirty="0"/>
              <a:t>物性の測定。</a:t>
            </a:r>
            <a:endParaRPr kumimoji="1" lang="en-US" altLang="ja-JP" dirty="0"/>
          </a:p>
          <a:p>
            <a:r>
              <a:rPr lang="en-US" altLang="ja-JP" dirty="0" err="1"/>
              <a:t>sPHENIX</a:t>
            </a:r>
            <a:r>
              <a:rPr lang="ja-JP" altLang="en-US" dirty="0"/>
              <a:t>検出器は衝突地点の全周を検出器で覆っている。</a:t>
            </a:r>
            <a:endParaRPr lang="en-US" altLang="ja-JP" dirty="0"/>
          </a:p>
          <a:p>
            <a:r>
              <a:rPr lang="ja-JP" altLang="en-US" dirty="0"/>
              <a:t>理研はこの検出器の中層の</a:t>
            </a:r>
            <a:r>
              <a:rPr lang="en-US" altLang="ja-JP" dirty="0"/>
              <a:t>INTT</a:t>
            </a:r>
            <a:r>
              <a:rPr lang="ja-JP" altLang="en-US" dirty="0"/>
              <a:t>シリコン検出器を開発している。</a:t>
            </a:r>
            <a:endParaRPr lang="en-US" altLang="ja-JP" dirty="0"/>
          </a:p>
          <a:p>
            <a:pPr lvl="1"/>
            <a:r>
              <a:rPr lang="ja-JP" altLang="en-US" b="1" dirty="0"/>
              <a:t>特に信号読み出し用ケーブル（以下バスエクステンダー）は技術的挑戦要素が強い。</a:t>
            </a:r>
            <a:endParaRPr lang="en-US" altLang="ja-JP" b="1" dirty="0"/>
          </a:p>
        </p:txBody>
      </p:sp>
      <p:pic>
        <p:nvPicPr>
          <p:cNvPr id="4" name="コンテンツ プレースホルダー 3">
            <a:extLst>
              <a:ext uri="{FF2B5EF4-FFF2-40B4-BE49-F238E27FC236}">
                <a16:creationId xmlns:a16="http://schemas.microsoft.com/office/drawing/2014/main" id="{6E2B1F36-ADB4-4764-9A87-B4B153C3A50B}"/>
              </a:ext>
            </a:extLst>
          </p:cNvPr>
          <p:cNvPicPr>
            <a:picLocks noChangeAspect="1"/>
          </p:cNvPicPr>
          <p:nvPr/>
        </p:nvPicPr>
        <p:blipFill>
          <a:blip r:embed="rId2"/>
          <a:stretch>
            <a:fillRect/>
          </a:stretch>
        </p:blipFill>
        <p:spPr>
          <a:xfrm>
            <a:off x="1182758" y="1948069"/>
            <a:ext cx="4171950" cy="4114800"/>
          </a:xfrm>
          <a:prstGeom prst="rect">
            <a:avLst/>
          </a:prstGeom>
        </p:spPr>
      </p:pic>
    </p:spTree>
    <p:extLst>
      <p:ext uri="{BB962C8B-B14F-4D97-AF65-F5344CB8AC3E}">
        <p14:creationId xmlns:p14="http://schemas.microsoft.com/office/powerpoint/2010/main" val="381971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74E7A0-21EE-4C6C-B3B7-D9FEF30BE521}"/>
              </a:ext>
            </a:extLst>
          </p:cNvPr>
          <p:cNvSpPr>
            <a:spLocks noGrp="1"/>
          </p:cNvSpPr>
          <p:nvPr>
            <p:ph type="title"/>
          </p:nvPr>
        </p:nvSpPr>
        <p:spPr/>
        <p:txBody>
          <a:bodyPr/>
          <a:lstStyle/>
          <a:p>
            <a:pPr algn="ctr"/>
            <a:r>
              <a:rPr lang="ja-JP" altLang="en-US" dirty="0"/>
              <a:t>バスエクステンダーの要求スペック</a:t>
            </a:r>
            <a:endParaRPr kumimoji="1" lang="ja-JP" altLang="en-US" dirty="0"/>
          </a:p>
        </p:txBody>
      </p:sp>
      <p:pic>
        <p:nvPicPr>
          <p:cNvPr id="5" name="コンテンツ プレースホルダー 4">
            <a:extLst>
              <a:ext uri="{FF2B5EF4-FFF2-40B4-BE49-F238E27FC236}">
                <a16:creationId xmlns:a16="http://schemas.microsoft.com/office/drawing/2014/main" id="{86AA083B-F149-4ED0-B5EA-AE34C0621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4353" y="3429000"/>
            <a:ext cx="8289890" cy="3938589"/>
          </a:xfrm>
        </p:spPr>
      </p:pic>
      <p:sp>
        <p:nvSpPr>
          <p:cNvPr id="7" name="コンテンツ プレースホルダー 2">
            <a:extLst>
              <a:ext uri="{FF2B5EF4-FFF2-40B4-BE49-F238E27FC236}">
                <a16:creationId xmlns:a16="http://schemas.microsoft.com/office/drawing/2014/main" id="{3397F584-B2A4-422D-BA55-8E70F55F97F5}"/>
              </a:ext>
            </a:extLst>
          </p:cNvPr>
          <p:cNvSpPr txBox="1">
            <a:spLocks/>
          </p:cNvSpPr>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3200" dirty="0"/>
              <a:t>1.2m</a:t>
            </a:r>
            <a:r>
              <a:rPr lang="ja-JP" altLang="en-US" sz="3200" dirty="0"/>
              <a:t>超の長さ</a:t>
            </a:r>
            <a:endParaRPr lang="en-US" altLang="ja-JP" sz="3200" dirty="0"/>
          </a:p>
          <a:p>
            <a:r>
              <a:rPr lang="ja-JP" altLang="en-US" sz="3200" dirty="0"/>
              <a:t>高い信号線密度</a:t>
            </a:r>
            <a:endParaRPr lang="en-US" altLang="ja-JP" sz="3200" dirty="0"/>
          </a:p>
          <a:p>
            <a:r>
              <a:rPr lang="ja-JP" altLang="en-US" sz="3200" dirty="0"/>
              <a:t>下図のような配置が可能なフレキシビリティ</a:t>
            </a:r>
            <a:endParaRPr lang="en-US" altLang="ja-JP" sz="3200" dirty="0"/>
          </a:p>
          <a:p>
            <a:endParaRPr lang="ja-JP" altLang="en-US" dirty="0"/>
          </a:p>
        </p:txBody>
      </p:sp>
      <p:sp>
        <p:nvSpPr>
          <p:cNvPr id="3" name="右中かっこ 2">
            <a:extLst>
              <a:ext uri="{FF2B5EF4-FFF2-40B4-BE49-F238E27FC236}">
                <a16:creationId xmlns:a16="http://schemas.microsoft.com/office/drawing/2014/main" id="{1F4F1D05-0CD0-41FE-AF20-A3FDDCE6CF20}"/>
              </a:ext>
            </a:extLst>
          </p:cNvPr>
          <p:cNvSpPr/>
          <p:nvPr/>
        </p:nvSpPr>
        <p:spPr>
          <a:xfrm>
            <a:off x="9223514" y="2292626"/>
            <a:ext cx="675860" cy="1067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89153BC-BD25-48F4-B609-ACFCE4A0951E}"/>
              </a:ext>
            </a:extLst>
          </p:cNvPr>
          <p:cNvSpPr txBox="1"/>
          <p:nvPr/>
        </p:nvSpPr>
        <p:spPr>
          <a:xfrm>
            <a:off x="9899374" y="2410648"/>
            <a:ext cx="2014330" cy="830997"/>
          </a:xfrm>
          <a:prstGeom prst="rect">
            <a:avLst/>
          </a:prstGeom>
          <a:noFill/>
        </p:spPr>
        <p:txBody>
          <a:bodyPr wrap="square" rtlCol="0">
            <a:spAutoFit/>
          </a:bodyPr>
          <a:lstStyle/>
          <a:p>
            <a:r>
              <a:rPr kumimoji="1" lang="ja-JP" altLang="en-US" sz="2400" dirty="0"/>
              <a:t>多層構造及び</a:t>
            </a:r>
            <a:r>
              <a:rPr kumimoji="1" lang="en-US" altLang="ja-JP" sz="2400" dirty="0"/>
              <a:t>LCP</a:t>
            </a:r>
            <a:r>
              <a:rPr kumimoji="1" lang="ja-JP" altLang="en-US" sz="2400" dirty="0"/>
              <a:t>を採用</a:t>
            </a:r>
          </a:p>
        </p:txBody>
      </p:sp>
    </p:spTree>
    <p:extLst>
      <p:ext uri="{BB962C8B-B14F-4D97-AF65-F5344CB8AC3E}">
        <p14:creationId xmlns:p14="http://schemas.microsoft.com/office/powerpoint/2010/main" val="239161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DE936-4A78-4DC2-9B37-095AAD76E04E}"/>
              </a:ext>
            </a:extLst>
          </p:cNvPr>
          <p:cNvSpPr>
            <a:spLocks noGrp="1"/>
          </p:cNvSpPr>
          <p:nvPr>
            <p:ph type="title"/>
          </p:nvPr>
        </p:nvSpPr>
        <p:spPr/>
        <p:txBody>
          <a:bodyPr/>
          <a:lstStyle/>
          <a:p>
            <a:pPr algn="ctr"/>
            <a:r>
              <a:rPr lang="ja-JP" altLang="en-US" dirty="0"/>
              <a:t>長尺化の技術的困難</a:t>
            </a:r>
            <a:endParaRPr kumimoji="1" lang="ja-JP" altLang="en-US" dirty="0"/>
          </a:p>
        </p:txBody>
      </p:sp>
      <p:sp>
        <p:nvSpPr>
          <p:cNvPr id="3" name="コンテンツ プレースホルダー 2">
            <a:extLst>
              <a:ext uri="{FF2B5EF4-FFF2-40B4-BE49-F238E27FC236}">
                <a16:creationId xmlns:a16="http://schemas.microsoft.com/office/drawing/2014/main" id="{A6DD9B92-0ADC-4CC3-93F8-F28578CCCB2D}"/>
              </a:ext>
            </a:extLst>
          </p:cNvPr>
          <p:cNvSpPr>
            <a:spLocks noGrp="1"/>
          </p:cNvSpPr>
          <p:nvPr>
            <p:ph idx="1"/>
          </p:nvPr>
        </p:nvSpPr>
        <p:spPr>
          <a:xfrm>
            <a:off x="3949148" y="1537572"/>
            <a:ext cx="7404652" cy="4802187"/>
          </a:xfrm>
        </p:spPr>
        <p:txBody>
          <a:bodyPr>
            <a:normAutofit/>
          </a:bodyPr>
          <a:lstStyle/>
          <a:p>
            <a:r>
              <a:rPr lang="en-US" altLang="ja-JP" dirty="0"/>
              <a:t>1.</a:t>
            </a:r>
            <a:r>
              <a:rPr lang="ja-JP" altLang="en-US" dirty="0"/>
              <a:t>配線の限界</a:t>
            </a:r>
            <a:endParaRPr lang="en-US" altLang="ja-JP" dirty="0"/>
          </a:p>
          <a:p>
            <a:pPr lvl="1"/>
            <a:r>
              <a:rPr lang="ja-JP" altLang="en-US" dirty="0"/>
              <a:t>短尺では</a:t>
            </a:r>
            <a:r>
              <a:rPr lang="en-US" altLang="ja-JP" dirty="0"/>
              <a:t>40um</a:t>
            </a:r>
            <a:r>
              <a:rPr lang="ja-JP" altLang="en-US" dirty="0"/>
              <a:t>が可能だが、長尺になると線幅を一定に保つのが難しい。</a:t>
            </a:r>
            <a:endParaRPr lang="en-US" altLang="ja-JP" dirty="0"/>
          </a:p>
          <a:p>
            <a:pPr lvl="1"/>
            <a:r>
              <a:rPr lang="ja-JP" altLang="en-US" dirty="0"/>
              <a:t>露光過程で試料の平面度を出すのに難点か。</a:t>
            </a:r>
            <a:endParaRPr lang="en-US" altLang="ja-JP" dirty="0"/>
          </a:p>
          <a:p>
            <a:r>
              <a:rPr lang="en-US" altLang="ja-JP" dirty="0"/>
              <a:t>2.</a:t>
            </a:r>
            <a:r>
              <a:rPr lang="ja-JP" altLang="en-US" dirty="0"/>
              <a:t>剥離強度</a:t>
            </a:r>
            <a:endParaRPr kumimoji="1" lang="en-US" altLang="ja-JP" dirty="0"/>
          </a:p>
          <a:p>
            <a:pPr lvl="1"/>
            <a:r>
              <a:rPr kumimoji="1" lang="ja-JP" altLang="en-US" dirty="0"/>
              <a:t>長尺高密度を満たすために液晶ポリマー（以下</a:t>
            </a:r>
            <a:r>
              <a:rPr kumimoji="1" lang="en-US" altLang="ja-JP" dirty="0"/>
              <a:t>LCP</a:t>
            </a:r>
            <a:r>
              <a:rPr kumimoji="1" lang="ja-JP" altLang="en-US" dirty="0"/>
              <a:t>）を採用</a:t>
            </a:r>
            <a:endParaRPr kumimoji="1" lang="en-US" altLang="ja-JP" dirty="0"/>
          </a:p>
          <a:p>
            <a:pPr lvl="1"/>
            <a:r>
              <a:rPr kumimoji="1" lang="ja-JP" altLang="en-US" dirty="0"/>
              <a:t>しかし</a:t>
            </a:r>
            <a:r>
              <a:rPr kumimoji="1" lang="en-US" altLang="ja-JP" dirty="0"/>
              <a:t>LCP</a:t>
            </a:r>
            <a:r>
              <a:rPr kumimoji="1" lang="ja-JP" altLang="en-US" dirty="0" err="1"/>
              <a:t>には</a:t>
            </a:r>
            <a:r>
              <a:rPr kumimoji="1" lang="ja-JP" altLang="en-US" dirty="0"/>
              <a:t>剥離強度に不安がある。</a:t>
            </a:r>
            <a:endParaRPr kumimoji="1" lang="en-US" altLang="ja-JP" dirty="0"/>
          </a:p>
          <a:p>
            <a:endParaRPr kumimoji="1" lang="ja-JP" altLang="en-US" dirty="0"/>
          </a:p>
        </p:txBody>
      </p:sp>
      <p:graphicFrame>
        <p:nvGraphicFramePr>
          <p:cNvPr id="13" name="表 12">
            <a:extLst>
              <a:ext uri="{FF2B5EF4-FFF2-40B4-BE49-F238E27FC236}">
                <a16:creationId xmlns:a16="http://schemas.microsoft.com/office/drawing/2014/main" id="{1F4C2443-9B8D-4E65-B6EA-822F3D8711F3}"/>
              </a:ext>
            </a:extLst>
          </p:cNvPr>
          <p:cNvGraphicFramePr>
            <a:graphicFrameLocks noGrp="1"/>
          </p:cNvGraphicFramePr>
          <p:nvPr>
            <p:extLst>
              <p:ext uri="{D42A27DB-BD31-4B8C-83A1-F6EECF244321}">
                <p14:modId xmlns:p14="http://schemas.microsoft.com/office/powerpoint/2010/main" val="2885373632"/>
              </p:ext>
            </p:extLst>
          </p:nvPr>
        </p:nvGraphicFramePr>
        <p:xfrm>
          <a:off x="3650973" y="5230767"/>
          <a:ext cx="8127999" cy="13817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30263530"/>
                    </a:ext>
                  </a:extLst>
                </a:gridCol>
                <a:gridCol w="2709333">
                  <a:extLst>
                    <a:ext uri="{9D8B030D-6E8A-4147-A177-3AD203B41FA5}">
                      <a16:colId xmlns:a16="http://schemas.microsoft.com/office/drawing/2014/main" val="919248779"/>
                    </a:ext>
                  </a:extLst>
                </a:gridCol>
                <a:gridCol w="2709333">
                  <a:extLst>
                    <a:ext uri="{9D8B030D-6E8A-4147-A177-3AD203B41FA5}">
                      <a16:colId xmlns:a16="http://schemas.microsoft.com/office/drawing/2014/main" val="3987022273"/>
                    </a:ext>
                  </a:extLst>
                </a:gridCol>
              </a:tblGrid>
              <a:tr h="370840">
                <a:tc>
                  <a:txBody>
                    <a:bodyPr/>
                    <a:lstStyle/>
                    <a:p>
                      <a:r>
                        <a:rPr kumimoji="1" lang="ja-JP" altLang="en-US" dirty="0"/>
                        <a:t>絶縁体</a:t>
                      </a:r>
                    </a:p>
                  </a:txBody>
                  <a:tcPr/>
                </a:tc>
                <a:tc>
                  <a:txBody>
                    <a:bodyPr/>
                    <a:lstStyle/>
                    <a:p>
                      <a:r>
                        <a:rPr kumimoji="1" lang="ja-JP" altLang="en-US" dirty="0"/>
                        <a:t>誘電率</a:t>
                      </a:r>
                    </a:p>
                  </a:txBody>
                  <a:tcPr/>
                </a:tc>
                <a:tc>
                  <a:txBody>
                    <a:bodyPr/>
                    <a:lstStyle/>
                    <a:p>
                      <a:r>
                        <a:rPr kumimoji="1" lang="en-US" altLang="ja-JP" dirty="0"/>
                        <a:t>50Ω</a:t>
                      </a:r>
                      <a:r>
                        <a:rPr kumimoji="1" lang="ja-JP" altLang="en-US" dirty="0"/>
                        <a:t>のインピーダンスを出す厚さ</a:t>
                      </a:r>
                    </a:p>
                  </a:txBody>
                  <a:tcPr/>
                </a:tc>
                <a:extLst>
                  <a:ext uri="{0D108BD9-81ED-4DB2-BD59-A6C34878D82A}">
                    <a16:rowId xmlns:a16="http://schemas.microsoft.com/office/drawing/2014/main" val="3609307620"/>
                  </a:ext>
                </a:extLst>
              </a:tr>
              <a:tr h="370840">
                <a:tc>
                  <a:txBody>
                    <a:bodyPr/>
                    <a:lstStyle/>
                    <a:p>
                      <a:r>
                        <a:rPr kumimoji="1" lang="ja-JP" altLang="en-US" dirty="0"/>
                        <a:t>ポリイミド</a:t>
                      </a:r>
                    </a:p>
                  </a:txBody>
                  <a:tcPr/>
                </a:tc>
                <a:tc>
                  <a:txBody>
                    <a:bodyPr/>
                    <a:lstStyle/>
                    <a:p>
                      <a:r>
                        <a:rPr kumimoji="1" lang="ja-JP" altLang="en-US" dirty="0"/>
                        <a:t>普通</a:t>
                      </a:r>
                    </a:p>
                  </a:txBody>
                  <a:tcPr/>
                </a:tc>
                <a:tc>
                  <a:txBody>
                    <a:bodyPr/>
                    <a:lstStyle/>
                    <a:p>
                      <a:r>
                        <a:rPr kumimoji="1" lang="en-US" altLang="ja-JP" dirty="0"/>
                        <a:t>200</a:t>
                      </a:r>
                      <a:r>
                        <a:rPr kumimoji="1" lang="ja-JP" altLang="en-US" dirty="0"/>
                        <a:t>㎛</a:t>
                      </a:r>
                      <a:r>
                        <a:rPr kumimoji="1" lang="en-US" altLang="ja-JP" dirty="0"/>
                        <a:t>/</a:t>
                      </a:r>
                      <a:r>
                        <a:rPr kumimoji="1" lang="ja-JP" altLang="en-US" dirty="0"/>
                        <a:t>層</a:t>
                      </a:r>
                    </a:p>
                  </a:txBody>
                  <a:tcPr/>
                </a:tc>
                <a:extLst>
                  <a:ext uri="{0D108BD9-81ED-4DB2-BD59-A6C34878D82A}">
                    <a16:rowId xmlns:a16="http://schemas.microsoft.com/office/drawing/2014/main" val="1721734987"/>
                  </a:ext>
                </a:extLst>
              </a:tr>
              <a:tr h="370840">
                <a:tc>
                  <a:txBody>
                    <a:bodyPr/>
                    <a:lstStyle/>
                    <a:p>
                      <a:r>
                        <a:rPr kumimoji="1" lang="en-US" altLang="ja-JP" dirty="0"/>
                        <a:t>LCP</a:t>
                      </a:r>
                      <a:endParaRPr kumimoji="1" lang="ja-JP" altLang="en-US" dirty="0"/>
                    </a:p>
                  </a:txBody>
                  <a:tcPr/>
                </a:tc>
                <a:tc>
                  <a:txBody>
                    <a:bodyPr/>
                    <a:lstStyle/>
                    <a:p>
                      <a:r>
                        <a:rPr kumimoji="1" lang="ja-JP" altLang="en-US" dirty="0"/>
                        <a:t>低い</a:t>
                      </a:r>
                    </a:p>
                  </a:txBody>
                  <a:tcPr/>
                </a:tc>
                <a:tc>
                  <a:txBody>
                    <a:bodyPr/>
                    <a:lstStyle/>
                    <a:p>
                      <a:r>
                        <a:rPr kumimoji="1" lang="en-US" altLang="ja-JP" dirty="0"/>
                        <a:t>100</a:t>
                      </a:r>
                      <a:r>
                        <a:rPr kumimoji="1" lang="ja-JP" altLang="en-US" dirty="0"/>
                        <a:t>㎛</a:t>
                      </a:r>
                      <a:r>
                        <a:rPr kumimoji="1" lang="en-US" altLang="ja-JP" dirty="0"/>
                        <a:t>/</a:t>
                      </a:r>
                      <a:r>
                        <a:rPr kumimoji="1" lang="ja-JP" altLang="en-US" dirty="0"/>
                        <a:t>層</a:t>
                      </a:r>
                    </a:p>
                  </a:txBody>
                  <a:tcPr/>
                </a:tc>
                <a:extLst>
                  <a:ext uri="{0D108BD9-81ED-4DB2-BD59-A6C34878D82A}">
                    <a16:rowId xmlns:a16="http://schemas.microsoft.com/office/drawing/2014/main" val="1563860181"/>
                  </a:ext>
                </a:extLst>
              </a:tr>
            </a:tbl>
          </a:graphicData>
        </a:graphic>
      </p:graphicFrame>
      <p:pic>
        <p:nvPicPr>
          <p:cNvPr id="7" name="図 6">
            <a:extLst>
              <a:ext uri="{FF2B5EF4-FFF2-40B4-BE49-F238E27FC236}">
                <a16:creationId xmlns:a16="http://schemas.microsoft.com/office/drawing/2014/main" id="{22B649CB-A41B-4399-BC62-881BE931F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574" y="2022405"/>
            <a:ext cx="3245022" cy="2863255"/>
          </a:xfrm>
          <a:prstGeom prst="rect">
            <a:avLst/>
          </a:prstGeom>
        </p:spPr>
      </p:pic>
    </p:spTree>
    <p:extLst>
      <p:ext uri="{BB962C8B-B14F-4D97-AF65-F5344CB8AC3E}">
        <p14:creationId xmlns:p14="http://schemas.microsoft.com/office/powerpoint/2010/main" val="161880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コンテンツ プレースホルダー 7">
            <a:extLst>
              <a:ext uri="{FF2B5EF4-FFF2-40B4-BE49-F238E27FC236}">
                <a16:creationId xmlns:a16="http://schemas.microsoft.com/office/drawing/2014/main" id="{05BA2CB5-8B94-468D-9EDD-BF4D5E1CA6C8}"/>
              </a:ext>
            </a:extLst>
          </p:cNvPr>
          <p:cNvPicPr>
            <a:picLocks noChangeAspect="1"/>
          </p:cNvPicPr>
          <p:nvPr/>
        </p:nvPicPr>
        <p:blipFill>
          <a:blip r:embed="rId2"/>
          <a:stretch>
            <a:fillRect/>
          </a:stretch>
        </p:blipFill>
        <p:spPr>
          <a:xfrm>
            <a:off x="1176964" y="2287036"/>
            <a:ext cx="4129699" cy="3097274"/>
          </a:xfrm>
          <a:prstGeom prst="rect">
            <a:avLst/>
          </a:prstGeom>
        </p:spPr>
      </p:pic>
      <p:sp>
        <p:nvSpPr>
          <p:cNvPr id="2" name="タイトル 1">
            <a:extLst>
              <a:ext uri="{FF2B5EF4-FFF2-40B4-BE49-F238E27FC236}">
                <a16:creationId xmlns:a16="http://schemas.microsoft.com/office/drawing/2014/main" id="{4A61286D-6813-47EA-9EF4-511059B64DD3}"/>
              </a:ext>
            </a:extLst>
          </p:cNvPr>
          <p:cNvSpPr>
            <a:spLocks noGrp="1"/>
          </p:cNvSpPr>
          <p:nvPr>
            <p:ph type="title"/>
          </p:nvPr>
        </p:nvSpPr>
        <p:spPr/>
        <p:txBody>
          <a:bodyPr/>
          <a:lstStyle/>
          <a:p>
            <a:pPr algn="ctr"/>
            <a:r>
              <a:rPr kumimoji="1" lang="ja-JP" altLang="en-US" dirty="0"/>
              <a:t>長尺バスエクステンダーの線幅測定</a:t>
            </a:r>
          </a:p>
        </p:txBody>
      </p:sp>
      <p:pic>
        <p:nvPicPr>
          <p:cNvPr id="19" name="図 18">
            <a:extLst>
              <a:ext uri="{FF2B5EF4-FFF2-40B4-BE49-F238E27FC236}">
                <a16:creationId xmlns:a16="http://schemas.microsoft.com/office/drawing/2014/main" id="{C9B8269F-EB17-4A24-BC85-026836754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287036"/>
            <a:ext cx="5879317" cy="3307116"/>
          </a:xfrm>
          <a:prstGeom prst="rect">
            <a:avLst/>
          </a:prstGeom>
          <a:ln>
            <a:solidFill>
              <a:schemeClr val="tx1"/>
            </a:solidFill>
          </a:ln>
        </p:spPr>
      </p:pic>
    </p:spTree>
    <p:extLst>
      <p:ext uri="{BB962C8B-B14F-4D97-AF65-F5344CB8AC3E}">
        <p14:creationId xmlns:p14="http://schemas.microsoft.com/office/powerpoint/2010/main" val="2943162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AA4DA-7E9C-48F8-973C-A73E0F4A7A2B}"/>
              </a:ext>
            </a:extLst>
          </p:cNvPr>
          <p:cNvSpPr>
            <a:spLocks noGrp="1"/>
          </p:cNvSpPr>
          <p:nvPr>
            <p:ph type="title"/>
          </p:nvPr>
        </p:nvSpPr>
        <p:spPr/>
        <p:txBody>
          <a:bodyPr/>
          <a:lstStyle/>
          <a:p>
            <a:pPr algn="ctr"/>
            <a:r>
              <a:rPr kumimoji="1" lang="ja-JP" altLang="en-US" dirty="0"/>
              <a:t>線幅測定結果</a:t>
            </a:r>
          </a:p>
        </p:txBody>
      </p:sp>
      <p:pic>
        <p:nvPicPr>
          <p:cNvPr id="9" name="図 8">
            <a:extLst>
              <a:ext uri="{FF2B5EF4-FFF2-40B4-BE49-F238E27FC236}">
                <a16:creationId xmlns:a16="http://schemas.microsoft.com/office/drawing/2014/main" id="{F3C5E1DE-8B66-4241-8988-71EDC410915A}"/>
              </a:ext>
            </a:extLst>
          </p:cNvPr>
          <p:cNvPicPr>
            <a:picLocks noChangeAspect="1"/>
          </p:cNvPicPr>
          <p:nvPr/>
        </p:nvPicPr>
        <p:blipFill>
          <a:blip r:embed="rId2"/>
          <a:stretch>
            <a:fillRect/>
          </a:stretch>
        </p:blipFill>
        <p:spPr>
          <a:xfrm>
            <a:off x="5928820" y="1975172"/>
            <a:ext cx="6263180" cy="4087762"/>
          </a:xfrm>
          <a:prstGeom prst="rect">
            <a:avLst/>
          </a:prstGeom>
        </p:spPr>
      </p:pic>
      <p:pic>
        <p:nvPicPr>
          <p:cNvPr id="11" name="コンテンツ プレースホルダー 12">
            <a:extLst>
              <a:ext uri="{FF2B5EF4-FFF2-40B4-BE49-F238E27FC236}">
                <a16:creationId xmlns:a16="http://schemas.microsoft.com/office/drawing/2014/main" id="{65B9A509-3FD9-4DAC-81C7-581141E2920B}"/>
              </a:ext>
            </a:extLst>
          </p:cNvPr>
          <p:cNvPicPr>
            <a:picLocks noChangeAspect="1"/>
          </p:cNvPicPr>
          <p:nvPr/>
        </p:nvPicPr>
        <p:blipFill>
          <a:blip r:embed="rId3"/>
          <a:stretch>
            <a:fillRect/>
          </a:stretch>
        </p:blipFill>
        <p:spPr>
          <a:xfrm>
            <a:off x="5158890" y="1690688"/>
            <a:ext cx="6690736" cy="4286407"/>
          </a:xfrm>
          <a:prstGeom prst="rect">
            <a:avLst/>
          </a:prstGeom>
          <a:ln>
            <a:solidFill>
              <a:schemeClr val="tx1"/>
            </a:solidFill>
          </a:ln>
        </p:spPr>
      </p:pic>
      <p:pic>
        <p:nvPicPr>
          <p:cNvPr id="4" name="コンテンツ プレースホルダー 11">
            <a:extLst>
              <a:ext uri="{FF2B5EF4-FFF2-40B4-BE49-F238E27FC236}">
                <a16:creationId xmlns:a16="http://schemas.microsoft.com/office/drawing/2014/main" id="{25595AD7-7C39-41B2-9789-E7E6E45932F7}"/>
              </a:ext>
            </a:extLst>
          </p:cNvPr>
          <p:cNvPicPr>
            <a:picLocks noGrp="1" noChangeAspect="1"/>
          </p:cNvPicPr>
          <p:nvPr>
            <p:ph idx="1"/>
          </p:nvPr>
        </p:nvPicPr>
        <p:blipFill>
          <a:blip r:embed="rId4"/>
          <a:stretch>
            <a:fillRect/>
          </a:stretch>
        </p:blipFill>
        <p:spPr>
          <a:xfrm>
            <a:off x="5158890" y="1693612"/>
            <a:ext cx="6690736" cy="4655402"/>
          </a:xfrm>
          <a:ln>
            <a:solidFill>
              <a:schemeClr val="tx1"/>
            </a:solidFill>
          </a:ln>
        </p:spPr>
      </p:pic>
      <p:pic>
        <p:nvPicPr>
          <p:cNvPr id="3" name="図 2">
            <a:extLst>
              <a:ext uri="{FF2B5EF4-FFF2-40B4-BE49-F238E27FC236}">
                <a16:creationId xmlns:a16="http://schemas.microsoft.com/office/drawing/2014/main" id="{934F27B5-82C1-D94E-B3B8-EC9E5A450F7D}"/>
              </a:ext>
            </a:extLst>
          </p:cNvPr>
          <p:cNvPicPr>
            <a:picLocks noChangeAspect="1"/>
          </p:cNvPicPr>
          <p:nvPr/>
        </p:nvPicPr>
        <p:blipFill rotWithShape="1">
          <a:blip r:embed="rId5"/>
          <a:srcRect r="50102" b="44271"/>
          <a:stretch/>
        </p:blipFill>
        <p:spPr>
          <a:xfrm>
            <a:off x="9381" y="3353312"/>
            <a:ext cx="4764544" cy="3139563"/>
          </a:xfrm>
          <a:prstGeom prst="rect">
            <a:avLst/>
          </a:prstGeom>
        </p:spPr>
      </p:pic>
      <p:graphicFrame>
        <p:nvGraphicFramePr>
          <p:cNvPr id="5" name="表 4">
            <a:extLst>
              <a:ext uri="{FF2B5EF4-FFF2-40B4-BE49-F238E27FC236}">
                <a16:creationId xmlns:a16="http://schemas.microsoft.com/office/drawing/2014/main" id="{ADA1511D-CC1A-4845-85C1-8AF2E1ACFA11}"/>
              </a:ext>
            </a:extLst>
          </p:cNvPr>
          <p:cNvGraphicFramePr>
            <a:graphicFrameLocks noGrp="1"/>
          </p:cNvGraphicFramePr>
          <p:nvPr>
            <p:extLst>
              <p:ext uri="{D42A27DB-BD31-4B8C-83A1-F6EECF244321}">
                <p14:modId xmlns:p14="http://schemas.microsoft.com/office/powerpoint/2010/main" val="309267268"/>
              </p:ext>
            </p:extLst>
          </p:nvPr>
        </p:nvGraphicFramePr>
        <p:xfrm>
          <a:off x="267004" y="1975172"/>
          <a:ext cx="4549512" cy="1116618"/>
        </p:xfrm>
        <a:graphic>
          <a:graphicData uri="http://schemas.openxmlformats.org/drawingml/2006/table">
            <a:tbl>
              <a:tblPr firstRow="1" bandRow="1">
                <a:tableStyleId>{5C22544A-7EE6-4342-B048-85BDC9FD1C3A}</a:tableStyleId>
              </a:tblPr>
              <a:tblGrid>
                <a:gridCol w="2274756">
                  <a:extLst>
                    <a:ext uri="{9D8B030D-6E8A-4147-A177-3AD203B41FA5}">
                      <a16:colId xmlns:a16="http://schemas.microsoft.com/office/drawing/2014/main" val="502047472"/>
                    </a:ext>
                  </a:extLst>
                </a:gridCol>
                <a:gridCol w="2274756">
                  <a:extLst>
                    <a:ext uri="{9D8B030D-6E8A-4147-A177-3AD203B41FA5}">
                      <a16:colId xmlns:a16="http://schemas.microsoft.com/office/drawing/2014/main" val="1209031125"/>
                    </a:ext>
                  </a:extLst>
                </a:gridCol>
              </a:tblGrid>
              <a:tr h="372206">
                <a:tc>
                  <a:txBody>
                    <a:bodyPr/>
                    <a:lstStyle/>
                    <a:p>
                      <a:r>
                        <a:rPr kumimoji="1" lang="ja-JP" altLang="en-US" dirty="0"/>
                        <a:t>プリンター</a:t>
                      </a:r>
                    </a:p>
                  </a:txBody>
                  <a:tcPr/>
                </a:tc>
                <a:tc>
                  <a:txBody>
                    <a:bodyPr/>
                    <a:lstStyle/>
                    <a:p>
                      <a:r>
                        <a:rPr kumimoji="1" lang="ja-JP" altLang="en-US" dirty="0"/>
                        <a:t>精度</a:t>
                      </a:r>
                      <a:endParaRPr kumimoji="1" lang="en-US" altLang="ja-JP" dirty="0"/>
                    </a:p>
                  </a:txBody>
                  <a:tcPr/>
                </a:tc>
                <a:extLst>
                  <a:ext uri="{0D108BD9-81ED-4DB2-BD59-A6C34878D82A}">
                    <a16:rowId xmlns:a16="http://schemas.microsoft.com/office/drawing/2014/main" val="2787419911"/>
                  </a:ext>
                </a:extLst>
              </a:tr>
              <a:tr h="372206">
                <a:tc>
                  <a:txBody>
                    <a:bodyPr/>
                    <a:lstStyle/>
                    <a:p>
                      <a:endParaRPr kumimoji="1" lang="ja-JP" altLang="en-US" dirty="0"/>
                    </a:p>
                  </a:txBody>
                  <a:tcPr/>
                </a:tc>
                <a:tc>
                  <a:txBody>
                    <a:bodyPr/>
                    <a:lstStyle/>
                    <a:p>
                      <a:r>
                        <a:rPr kumimoji="1" lang="en-US" altLang="ja-JP" dirty="0"/>
                        <a:t>±30</a:t>
                      </a:r>
                      <a:r>
                        <a:rPr kumimoji="1" lang="ja-JP" altLang="en-US" dirty="0"/>
                        <a:t>㎛</a:t>
                      </a:r>
                    </a:p>
                  </a:txBody>
                  <a:tcPr/>
                </a:tc>
                <a:extLst>
                  <a:ext uri="{0D108BD9-81ED-4DB2-BD59-A6C34878D82A}">
                    <a16:rowId xmlns:a16="http://schemas.microsoft.com/office/drawing/2014/main" val="3616547291"/>
                  </a:ext>
                </a:extLst>
              </a:tr>
              <a:tr h="372206">
                <a:tc>
                  <a:txBody>
                    <a:bodyPr/>
                    <a:lstStyle/>
                    <a:p>
                      <a:endParaRPr kumimoji="1" lang="ja-JP" altLang="en-US" dirty="0"/>
                    </a:p>
                  </a:txBody>
                  <a:tcPr/>
                </a:tc>
                <a:tc>
                  <a:txBody>
                    <a:bodyPr/>
                    <a:lstStyle/>
                    <a:p>
                      <a:r>
                        <a:rPr kumimoji="1" lang="en-US" altLang="ja-JP" dirty="0"/>
                        <a:t>±3</a:t>
                      </a:r>
                      <a:r>
                        <a:rPr kumimoji="1" lang="ja-JP" altLang="en-US" dirty="0"/>
                        <a:t>㎛</a:t>
                      </a:r>
                    </a:p>
                  </a:txBody>
                  <a:tcPr/>
                </a:tc>
                <a:extLst>
                  <a:ext uri="{0D108BD9-81ED-4DB2-BD59-A6C34878D82A}">
                    <a16:rowId xmlns:a16="http://schemas.microsoft.com/office/drawing/2014/main" val="3292241440"/>
                  </a:ext>
                </a:extLst>
              </a:tr>
            </a:tbl>
          </a:graphicData>
        </a:graphic>
      </p:graphicFrame>
    </p:spTree>
    <p:extLst>
      <p:ext uri="{BB962C8B-B14F-4D97-AF65-F5344CB8AC3E}">
        <p14:creationId xmlns:p14="http://schemas.microsoft.com/office/powerpoint/2010/main" val="428101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61286D-6813-47EA-9EF4-511059B64DD3}"/>
              </a:ext>
            </a:extLst>
          </p:cNvPr>
          <p:cNvSpPr>
            <a:spLocks noGrp="1"/>
          </p:cNvSpPr>
          <p:nvPr>
            <p:ph type="title"/>
          </p:nvPr>
        </p:nvSpPr>
        <p:spPr/>
        <p:txBody>
          <a:bodyPr/>
          <a:lstStyle/>
          <a:p>
            <a:pPr algn="ctr"/>
            <a:r>
              <a:rPr kumimoji="1" lang="ja-JP" altLang="en-US" dirty="0"/>
              <a:t>剥離試験の条件</a:t>
            </a:r>
          </a:p>
        </p:txBody>
      </p:sp>
      <p:pic>
        <p:nvPicPr>
          <p:cNvPr id="5" name="図 4">
            <a:extLst>
              <a:ext uri="{FF2B5EF4-FFF2-40B4-BE49-F238E27FC236}">
                <a16:creationId xmlns:a16="http://schemas.microsoft.com/office/drawing/2014/main" id="{9A92B8DE-18B5-4EB5-8D1F-37C87EC2C22A}"/>
              </a:ext>
            </a:extLst>
          </p:cNvPr>
          <p:cNvPicPr>
            <a:picLocks noChangeAspect="1"/>
          </p:cNvPicPr>
          <p:nvPr/>
        </p:nvPicPr>
        <p:blipFill>
          <a:blip r:embed="rId2"/>
          <a:stretch>
            <a:fillRect/>
          </a:stretch>
        </p:blipFill>
        <p:spPr>
          <a:xfrm rot="5400000">
            <a:off x="50531" y="2097484"/>
            <a:ext cx="5023304" cy="3767478"/>
          </a:xfrm>
          <a:prstGeom prst="rect">
            <a:avLst/>
          </a:prstGeom>
        </p:spPr>
      </p:pic>
      <p:sp>
        <p:nvSpPr>
          <p:cNvPr id="6" name="テキスト ボックス 5">
            <a:extLst>
              <a:ext uri="{FF2B5EF4-FFF2-40B4-BE49-F238E27FC236}">
                <a16:creationId xmlns:a16="http://schemas.microsoft.com/office/drawing/2014/main" id="{E54589E7-0493-4060-810B-256858354DFE}"/>
              </a:ext>
            </a:extLst>
          </p:cNvPr>
          <p:cNvSpPr txBox="1"/>
          <p:nvPr/>
        </p:nvSpPr>
        <p:spPr>
          <a:xfrm>
            <a:off x="3583414" y="2710973"/>
            <a:ext cx="675860" cy="2246769"/>
          </a:xfrm>
          <a:prstGeom prst="rect">
            <a:avLst/>
          </a:prstGeom>
          <a:noFill/>
        </p:spPr>
        <p:txBody>
          <a:bodyPr wrap="square" rtlCol="0">
            <a:spAutoFit/>
          </a:bodyPr>
          <a:lstStyle/>
          <a:p>
            <a:r>
              <a:rPr kumimoji="1" lang="ja-JP" altLang="en-US" sz="2000" b="1" dirty="0">
                <a:solidFill>
                  <a:srgbClr val="FF0000"/>
                </a:solidFill>
              </a:rPr>
              <a:t>引きはがし方向</a:t>
            </a:r>
          </a:p>
        </p:txBody>
      </p:sp>
      <p:cxnSp>
        <p:nvCxnSpPr>
          <p:cNvPr id="7" name="直線矢印コネクタ 6">
            <a:extLst>
              <a:ext uri="{FF2B5EF4-FFF2-40B4-BE49-F238E27FC236}">
                <a16:creationId xmlns:a16="http://schemas.microsoft.com/office/drawing/2014/main" id="{10BF5C17-9AB7-45AB-9855-1140E81513E4}"/>
              </a:ext>
            </a:extLst>
          </p:cNvPr>
          <p:cNvCxnSpPr>
            <a:cxnSpLocks/>
          </p:cNvCxnSpPr>
          <p:nvPr/>
        </p:nvCxnSpPr>
        <p:spPr>
          <a:xfrm flipV="1">
            <a:off x="3453787" y="3171749"/>
            <a:ext cx="0" cy="13252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6800BBCC-2964-4024-9411-F3A94F066C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838" y="3920235"/>
            <a:ext cx="4842426" cy="2395319"/>
          </a:xfrm>
          <a:prstGeom prst="rect">
            <a:avLst/>
          </a:prstGeom>
        </p:spPr>
      </p:pic>
      <p:sp>
        <p:nvSpPr>
          <p:cNvPr id="10" name="矢印: 左カーブ 9">
            <a:extLst>
              <a:ext uri="{FF2B5EF4-FFF2-40B4-BE49-F238E27FC236}">
                <a16:creationId xmlns:a16="http://schemas.microsoft.com/office/drawing/2014/main" id="{198EEF75-A1E1-4B3F-8E8D-C8A307A84CF7}"/>
              </a:ext>
            </a:extLst>
          </p:cNvPr>
          <p:cNvSpPr/>
          <p:nvPr/>
        </p:nvSpPr>
        <p:spPr>
          <a:xfrm>
            <a:off x="10101252" y="5193426"/>
            <a:ext cx="506185" cy="99106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矢印: 上カーブ 10">
            <a:extLst>
              <a:ext uri="{FF2B5EF4-FFF2-40B4-BE49-F238E27FC236}">
                <a16:creationId xmlns:a16="http://schemas.microsoft.com/office/drawing/2014/main" id="{43E23435-9013-4F32-9F97-DB058B0B7073}"/>
              </a:ext>
            </a:extLst>
          </p:cNvPr>
          <p:cNvSpPr/>
          <p:nvPr/>
        </p:nvSpPr>
        <p:spPr>
          <a:xfrm rot="16200000">
            <a:off x="9858813" y="4242187"/>
            <a:ext cx="991063" cy="5061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a:extLst>
              <a:ext uri="{FF2B5EF4-FFF2-40B4-BE49-F238E27FC236}">
                <a16:creationId xmlns:a16="http://schemas.microsoft.com/office/drawing/2014/main" id="{5009058C-42A0-4AF5-ACFA-1679C05EE5E7}"/>
              </a:ext>
            </a:extLst>
          </p:cNvPr>
          <p:cNvSpPr txBox="1"/>
          <p:nvPr/>
        </p:nvSpPr>
        <p:spPr>
          <a:xfrm>
            <a:off x="5008703" y="6218512"/>
            <a:ext cx="2570369" cy="369332"/>
          </a:xfrm>
          <a:prstGeom prst="rect">
            <a:avLst/>
          </a:prstGeom>
          <a:noFill/>
        </p:spPr>
        <p:txBody>
          <a:bodyPr wrap="square" rtlCol="0">
            <a:spAutoFit/>
          </a:bodyPr>
          <a:lstStyle/>
          <a:p>
            <a:r>
              <a:rPr lang="ja-JP" altLang="en-US" dirty="0"/>
              <a:t>側面図</a:t>
            </a:r>
            <a:endParaRPr kumimoji="1" lang="ja-JP" altLang="en-US" dirty="0"/>
          </a:p>
        </p:txBody>
      </p:sp>
      <p:sp>
        <p:nvSpPr>
          <p:cNvPr id="14" name="テキスト ボックス 13">
            <a:extLst>
              <a:ext uri="{FF2B5EF4-FFF2-40B4-BE49-F238E27FC236}">
                <a16:creationId xmlns:a16="http://schemas.microsoft.com/office/drawing/2014/main" id="{40C221DA-F7F3-4BDB-8D9F-6D4B4C071BCE}"/>
              </a:ext>
            </a:extLst>
          </p:cNvPr>
          <p:cNvSpPr txBox="1"/>
          <p:nvPr/>
        </p:nvSpPr>
        <p:spPr>
          <a:xfrm>
            <a:off x="5100838" y="1690688"/>
            <a:ext cx="4639510" cy="1200329"/>
          </a:xfrm>
          <a:prstGeom prst="rect">
            <a:avLst/>
          </a:prstGeom>
          <a:noFill/>
        </p:spPr>
        <p:txBody>
          <a:bodyPr wrap="square" rtlCol="0">
            <a:spAutoFit/>
          </a:bodyPr>
          <a:lstStyle/>
          <a:p>
            <a:r>
              <a:rPr lang="ja-JP" altLang="en-US" sz="2400" dirty="0"/>
              <a:t>・以下の条件で試験を行った。</a:t>
            </a:r>
            <a:endParaRPr lang="en-US" altLang="ja-JP" sz="2400" dirty="0"/>
          </a:p>
          <a:p>
            <a:r>
              <a:rPr lang="en-US" altLang="ja-JP" sz="2400" dirty="0"/>
              <a:t>	</a:t>
            </a:r>
            <a:r>
              <a:rPr lang="ja-JP" altLang="en-US" sz="2400" dirty="0"/>
              <a:t>試験距離：</a:t>
            </a:r>
            <a:r>
              <a:rPr lang="en-US" altLang="ja-JP" sz="2400" dirty="0"/>
              <a:t>10cm</a:t>
            </a:r>
          </a:p>
          <a:p>
            <a:r>
              <a:rPr kumimoji="1" lang="en-US" altLang="ja-JP" sz="2400" dirty="0"/>
              <a:t>	</a:t>
            </a:r>
            <a:r>
              <a:rPr kumimoji="1" lang="ja-JP" altLang="en-US" sz="2400" dirty="0"/>
              <a:t>剥離速度：</a:t>
            </a:r>
            <a:r>
              <a:rPr kumimoji="1" lang="en-US" altLang="ja-JP" sz="2400" dirty="0"/>
              <a:t>1cm/min</a:t>
            </a:r>
          </a:p>
        </p:txBody>
      </p:sp>
    </p:spTree>
    <p:extLst>
      <p:ext uri="{BB962C8B-B14F-4D97-AF65-F5344CB8AC3E}">
        <p14:creationId xmlns:p14="http://schemas.microsoft.com/office/powerpoint/2010/main" val="323385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AA3DCB-8258-4D98-992F-DB0EE424B5C6}"/>
              </a:ext>
            </a:extLst>
          </p:cNvPr>
          <p:cNvSpPr>
            <a:spLocks noGrp="1"/>
          </p:cNvSpPr>
          <p:nvPr>
            <p:ph type="title"/>
          </p:nvPr>
        </p:nvSpPr>
        <p:spPr/>
        <p:txBody>
          <a:bodyPr/>
          <a:lstStyle/>
          <a:p>
            <a:pPr algn="ctr"/>
            <a:r>
              <a:rPr kumimoji="1" lang="ja-JP" altLang="en-US" dirty="0"/>
              <a:t>剥離試験結果</a:t>
            </a:r>
          </a:p>
        </p:txBody>
      </p:sp>
      <p:pic>
        <p:nvPicPr>
          <p:cNvPr id="5" name="コンテンツ プレースホルダー 4">
            <a:extLst>
              <a:ext uri="{FF2B5EF4-FFF2-40B4-BE49-F238E27FC236}">
                <a16:creationId xmlns:a16="http://schemas.microsoft.com/office/drawing/2014/main" id="{A2E427F2-DBD4-47BA-8C32-6F4CCA1FE5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550" y="1809958"/>
            <a:ext cx="6246529" cy="3919802"/>
          </a:xfrm>
        </p:spPr>
      </p:pic>
      <p:sp>
        <p:nvSpPr>
          <p:cNvPr id="6" name="コンテンツ プレースホルダー 2">
            <a:extLst>
              <a:ext uri="{FF2B5EF4-FFF2-40B4-BE49-F238E27FC236}">
                <a16:creationId xmlns:a16="http://schemas.microsoft.com/office/drawing/2014/main" id="{BCD66E6C-6DB3-4877-A629-8F32B860ACCF}"/>
              </a:ext>
            </a:extLst>
          </p:cNvPr>
          <p:cNvSpPr txBox="1">
            <a:spLocks/>
          </p:cNvSpPr>
          <p:nvPr/>
        </p:nvSpPr>
        <p:spPr>
          <a:xfrm>
            <a:off x="6467062" y="2146852"/>
            <a:ext cx="4939746" cy="42135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剥離強度は</a:t>
            </a:r>
            <a:r>
              <a:rPr lang="en-US" altLang="ja-JP" dirty="0"/>
              <a:t>1N/cm</a:t>
            </a:r>
            <a:r>
              <a:rPr lang="ja-JP" altLang="en-US" dirty="0"/>
              <a:t>と非常に小さかった。</a:t>
            </a:r>
            <a:endParaRPr lang="en-US" altLang="ja-JP" dirty="0"/>
          </a:p>
          <a:p>
            <a:r>
              <a:rPr lang="ja-JP" altLang="en-US" dirty="0"/>
              <a:t>剥離した面は銅と接着剤及び</a:t>
            </a:r>
            <a:r>
              <a:rPr lang="en-US" altLang="ja-JP" dirty="0"/>
              <a:t>LCP</a:t>
            </a:r>
            <a:r>
              <a:rPr lang="ja-JP" altLang="en-US" dirty="0"/>
              <a:t>と接着剤の層である。</a:t>
            </a:r>
            <a:endParaRPr lang="en-US" altLang="ja-JP" dirty="0"/>
          </a:p>
        </p:txBody>
      </p:sp>
      <p:pic>
        <p:nvPicPr>
          <p:cNvPr id="7" name="図 6">
            <a:extLst>
              <a:ext uri="{FF2B5EF4-FFF2-40B4-BE49-F238E27FC236}">
                <a16:creationId xmlns:a16="http://schemas.microsoft.com/office/drawing/2014/main" id="{AC31AC61-2F46-4123-8160-E1C2EA2EF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40" y="4159600"/>
            <a:ext cx="4069667" cy="2013072"/>
          </a:xfrm>
          <a:prstGeom prst="rect">
            <a:avLst/>
          </a:prstGeom>
        </p:spPr>
      </p:pic>
      <p:sp>
        <p:nvSpPr>
          <p:cNvPr id="4" name="矢印: 右 3">
            <a:extLst>
              <a:ext uri="{FF2B5EF4-FFF2-40B4-BE49-F238E27FC236}">
                <a16:creationId xmlns:a16="http://schemas.microsoft.com/office/drawing/2014/main" id="{78F22EAF-6F79-4F2D-B753-CBC711E75F47}"/>
              </a:ext>
            </a:extLst>
          </p:cNvPr>
          <p:cNvSpPr/>
          <p:nvPr/>
        </p:nvSpPr>
        <p:spPr>
          <a:xfrm>
            <a:off x="7160518" y="4951889"/>
            <a:ext cx="353245" cy="2517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B973BB59-49BE-4227-B9FE-033DC1E98DA9}"/>
              </a:ext>
            </a:extLst>
          </p:cNvPr>
          <p:cNvSpPr/>
          <p:nvPr/>
        </p:nvSpPr>
        <p:spPr>
          <a:xfrm>
            <a:off x="7160518" y="5203681"/>
            <a:ext cx="353245" cy="2517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7570C07-0C97-451F-87EA-5A5686CD601F}"/>
              </a:ext>
            </a:extLst>
          </p:cNvPr>
          <p:cNvSpPr txBox="1"/>
          <p:nvPr/>
        </p:nvSpPr>
        <p:spPr>
          <a:xfrm>
            <a:off x="6230695" y="4606267"/>
            <a:ext cx="1417763" cy="369332"/>
          </a:xfrm>
          <a:prstGeom prst="rect">
            <a:avLst/>
          </a:prstGeom>
          <a:noFill/>
        </p:spPr>
        <p:txBody>
          <a:bodyPr wrap="square" rtlCol="0">
            <a:spAutoFit/>
          </a:bodyPr>
          <a:lstStyle/>
          <a:p>
            <a:r>
              <a:rPr kumimoji="1" lang="ja-JP" altLang="en-US" dirty="0">
                <a:solidFill>
                  <a:srgbClr val="FF0000"/>
                </a:solidFill>
              </a:rPr>
              <a:t>剥離した層</a:t>
            </a:r>
          </a:p>
        </p:txBody>
      </p:sp>
      <p:cxnSp>
        <p:nvCxnSpPr>
          <p:cNvPr id="9" name="直線コネクタ 8">
            <a:extLst>
              <a:ext uri="{FF2B5EF4-FFF2-40B4-BE49-F238E27FC236}">
                <a16:creationId xmlns:a16="http://schemas.microsoft.com/office/drawing/2014/main" id="{A9BC3C83-ABB0-4D88-86DB-DE5F0E6D6903}"/>
              </a:ext>
            </a:extLst>
          </p:cNvPr>
          <p:cNvCxnSpPr/>
          <p:nvPr/>
        </p:nvCxnSpPr>
        <p:spPr>
          <a:xfrm>
            <a:off x="959370" y="2518348"/>
            <a:ext cx="497673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7882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481</Words>
  <Application>Microsoft Office PowerPoint</Application>
  <PresentationFormat>ワイド画面</PresentationFormat>
  <Paragraphs>98</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sPHENIX実験用の長尺高密度バスエクステンダーの開発</vt:lpstr>
      <vt:lpstr>モチベーション</vt:lpstr>
      <vt:lpstr>sPHENIX実験</vt:lpstr>
      <vt:lpstr>バスエクステンダーの要求スペック</vt:lpstr>
      <vt:lpstr>長尺化の技術的困難</vt:lpstr>
      <vt:lpstr>長尺バスエクステンダーの線幅測定</vt:lpstr>
      <vt:lpstr>線幅測定結果</vt:lpstr>
      <vt:lpstr>剥離試験の条件</vt:lpstr>
      <vt:lpstr>剥離試験結果</vt:lpstr>
      <vt:lpstr>剥離強度の向上</vt:lpstr>
      <vt:lpstr>剥離試験②結果①</vt:lpstr>
      <vt:lpstr>剥離試験②結果②</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sPHENIX実験用の長尺高密度バスエクステンダーの開発</dc:title>
  <dc:creator>鶴田雅人</dc:creator>
  <cp:lastModifiedBy>鶴田雅人</cp:lastModifiedBy>
  <cp:revision>121</cp:revision>
  <dcterms:created xsi:type="dcterms:W3CDTF">2019-02-01T01:47:33Z</dcterms:created>
  <dcterms:modified xsi:type="dcterms:W3CDTF">2019-02-14T16:03:59Z</dcterms:modified>
</cp:coreProperties>
</file>