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3" r:id="rId1"/>
    <p:sldMasterId id="2147483651" r:id="rId2"/>
    <p:sldMasterId id="2147483655" r:id="rId3"/>
  </p:sldMasterIdLst>
  <p:notesMasterIdLst>
    <p:notesMasterId r:id="rId30"/>
  </p:notesMasterIdLst>
  <p:sldIdLst>
    <p:sldId id="259" r:id="rId4"/>
    <p:sldId id="260" r:id="rId5"/>
    <p:sldId id="366" r:id="rId6"/>
    <p:sldId id="369" r:id="rId7"/>
    <p:sldId id="267" r:id="rId8"/>
    <p:sldId id="339" r:id="rId9"/>
    <p:sldId id="325" r:id="rId10"/>
    <p:sldId id="536" r:id="rId11"/>
    <p:sldId id="322" r:id="rId12"/>
    <p:sldId id="328" r:id="rId13"/>
    <p:sldId id="327" r:id="rId14"/>
    <p:sldId id="533" r:id="rId15"/>
    <p:sldId id="537" r:id="rId16"/>
    <p:sldId id="346" r:id="rId17"/>
    <p:sldId id="343" r:id="rId18"/>
    <p:sldId id="517" r:id="rId19"/>
    <p:sldId id="518" r:id="rId20"/>
    <p:sldId id="272" r:id="rId21"/>
    <p:sldId id="275" r:id="rId22"/>
    <p:sldId id="531" r:id="rId23"/>
    <p:sldId id="341" r:id="rId24"/>
    <p:sldId id="344" r:id="rId25"/>
    <p:sldId id="342" r:id="rId26"/>
    <p:sldId id="534" r:id="rId27"/>
    <p:sldId id="538" r:id="rId28"/>
    <p:sldId id="363" r:id="rId29"/>
  </p:sldIdLst>
  <p:sldSz cx="10080625" cy="7561263"/>
  <p:notesSz cx="7104063" cy="10234613"/>
  <p:defaultText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59">
          <p15:clr>
            <a:srgbClr val="A4A3A4"/>
          </p15:clr>
        </p15:guide>
        <p15:guide id="2" pos="3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60"/>
    <a:srgbClr val="94C11C"/>
    <a:srgbClr val="8DAE10"/>
    <a:srgbClr val="E7E7E7"/>
    <a:srgbClr val="FF66FF"/>
    <a:srgbClr val="E6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228" autoAdjust="0"/>
  </p:normalViewPr>
  <p:slideViewPr>
    <p:cSldViewPr snapToGrid="0" snapToObjects="1">
      <p:cViewPr varScale="1">
        <p:scale>
          <a:sx n="66" d="100"/>
          <a:sy n="66" d="100"/>
        </p:scale>
        <p:origin x="1072" y="32"/>
      </p:cViewPr>
      <p:guideLst>
        <p:guide orient="horz" pos="1859"/>
        <p:guide pos="309"/>
      </p:guideLst>
    </p:cSldViewPr>
  </p:slideViewPr>
  <p:outlineViewPr>
    <p:cViewPr>
      <p:scale>
        <a:sx n="33" d="100"/>
        <a:sy n="33" d="100"/>
      </p:scale>
      <p:origin x="0" y="-2400"/>
    </p:cViewPr>
    <p:sldLst>
      <p:sld r:id="rId1" collapse="1"/>
    </p:sldLst>
  </p:outlineViewPr>
  <p:notesTextViewPr>
    <p:cViewPr>
      <p:scale>
        <a:sx n="100" d="100"/>
        <a:sy n="100" d="100"/>
      </p:scale>
      <p:origin x="0" y="0"/>
    </p:cViewPr>
  </p:notesTextViewPr>
  <p:sorterViewPr>
    <p:cViewPr>
      <p:scale>
        <a:sx n="75" d="100"/>
        <a:sy n="75" d="100"/>
      </p:scale>
      <p:origin x="0" y="-1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78428" cy="511731"/>
          </a:xfrm>
          <a:prstGeom prst="rect">
            <a:avLst/>
          </a:prstGeom>
        </p:spPr>
        <p:txBody>
          <a:bodyPr vert="horz" lIns="99041" tIns="49521" rIns="99041" bIns="49521" rtlCol="0"/>
          <a:lstStyle>
            <a:lvl1pPr algn="l">
              <a:defRPr sz="1300"/>
            </a:lvl1pPr>
          </a:lstStyle>
          <a:p>
            <a:endParaRPr lang="de-DE"/>
          </a:p>
        </p:txBody>
      </p:sp>
      <p:sp>
        <p:nvSpPr>
          <p:cNvPr id="3" name="Datumsplatzhalter 2"/>
          <p:cNvSpPr>
            <a:spLocks noGrp="1"/>
          </p:cNvSpPr>
          <p:nvPr>
            <p:ph type="dt" idx="1"/>
          </p:nvPr>
        </p:nvSpPr>
        <p:spPr>
          <a:xfrm>
            <a:off x="4023992" y="1"/>
            <a:ext cx="3078428" cy="511731"/>
          </a:xfrm>
          <a:prstGeom prst="rect">
            <a:avLst/>
          </a:prstGeom>
        </p:spPr>
        <p:txBody>
          <a:bodyPr vert="horz" lIns="99041" tIns="49521" rIns="99041" bIns="49521" rtlCol="0"/>
          <a:lstStyle>
            <a:lvl1pPr algn="r">
              <a:defRPr sz="1300"/>
            </a:lvl1pPr>
          </a:lstStyle>
          <a:p>
            <a:fld id="{84C8A77F-3D00-445F-B220-9D8F98DF2D8C}" type="datetimeFigureOut">
              <a:rPr lang="de-DE" smtClean="0"/>
              <a:pPr/>
              <a:t>17.10.2021</a:t>
            </a:fld>
            <a:endParaRPr lang="de-DE"/>
          </a:p>
        </p:txBody>
      </p:sp>
      <p:sp>
        <p:nvSpPr>
          <p:cNvPr id="4" name="Folienbildplatzhalter 3"/>
          <p:cNvSpPr>
            <a:spLocks noGrp="1" noRot="1" noChangeAspect="1"/>
          </p:cNvSpPr>
          <p:nvPr>
            <p:ph type="sldImg" idx="2"/>
          </p:nvPr>
        </p:nvSpPr>
        <p:spPr>
          <a:xfrm>
            <a:off x="993775" y="766763"/>
            <a:ext cx="5116513" cy="3838575"/>
          </a:xfrm>
          <a:prstGeom prst="rect">
            <a:avLst/>
          </a:prstGeom>
          <a:noFill/>
          <a:ln w="12700">
            <a:solidFill>
              <a:prstClr val="black"/>
            </a:solidFill>
          </a:ln>
        </p:spPr>
        <p:txBody>
          <a:bodyPr vert="horz" lIns="99041" tIns="49521" rIns="99041" bIns="49521" rtlCol="0" anchor="ctr"/>
          <a:lstStyle/>
          <a:p>
            <a:endParaRPr lang="de-DE"/>
          </a:p>
        </p:txBody>
      </p:sp>
      <p:sp>
        <p:nvSpPr>
          <p:cNvPr id="5" name="Notizenplatzhalter 4"/>
          <p:cNvSpPr>
            <a:spLocks noGrp="1"/>
          </p:cNvSpPr>
          <p:nvPr>
            <p:ph type="body" sz="quarter" idx="3"/>
          </p:nvPr>
        </p:nvSpPr>
        <p:spPr>
          <a:xfrm>
            <a:off x="710407" y="4861442"/>
            <a:ext cx="5683250" cy="4605576"/>
          </a:xfrm>
          <a:prstGeom prst="rect">
            <a:avLst/>
          </a:prstGeom>
        </p:spPr>
        <p:txBody>
          <a:bodyPr vert="horz" lIns="99041" tIns="49521" rIns="99041" bIns="49521"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8" cy="511731"/>
          </a:xfrm>
          <a:prstGeom prst="rect">
            <a:avLst/>
          </a:prstGeom>
        </p:spPr>
        <p:txBody>
          <a:bodyPr vert="horz" lIns="99041" tIns="49521" rIns="99041" bIns="49521"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7"/>
            <a:ext cx="3078428" cy="511731"/>
          </a:xfrm>
          <a:prstGeom prst="rect">
            <a:avLst/>
          </a:prstGeom>
        </p:spPr>
        <p:txBody>
          <a:bodyPr vert="horz" lIns="99041" tIns="49521" rIns="99041" bIns="49521" rtlCol="0" anchor="b"/>
          <a:lstStyle>
            <a:lvl1pPr algn="r">
              <a:defRPr sz="1300"/>
            </a:lvl1pPr>
          </a:lstStyle>
          <a:p>
            <a:fld id="{2FF142B0-932D-45B5-941B-F78BA9A0660B}" type="slidenum">
              <a:rPr lang="de-DE" smtClean="0"/>
              <a:pPr/>
              <a:t>‹Nr.›</a:t>
            </a:fld>
            <a:endParaRPr lang="de-DE"/>
          </a:p>
        </p:txBody>
      </p:sp>
    </p:spTree>
    <p:extLst>
      <p:ext uri="{BB962C8B-B14F-4D97-AF65-F5344CB8AC3E}">
        <p14:creationId xmlns:p14="http://schemas.microsoft.com/office/powerpoint/2010/main" val="2130742653"/>
      </p:ext>
    </p:extLst>
  </p:cSld>
  <p:clrMap bg1="lt1" tx1="dk1" bg2="lt2" tx2="dk2" accent1="accent1" accent2="accent2" accent3="accent3" accent4="accent4" accent5="accent5" accent6="accent6" hlink="hlink" folHlink="folHlink"/>
  <p:notesStyle>
    <a:lvl1pPr marL="0" algn="l" defTabSz="1008035" rtl="0" eaLnBrk="1" latinLnBrk="0" hangingPunct="1">
      <a:defRPr sz="1300" kern="1200">
        <a:solidFill>
          <a:schemeClr val="tx1"/>
        </a:solidFill>
        <a:latin typeface="+mn-lt"/>
        <a:ea typeface="+mn-ea"/>
        <a:cs typeface="+mn-cs"/>
      </a:defRPr>
    </a:lvl1pPr>
    <a:lvl2pPr marL="504017" algn="l" defTabSz="1008035" rtl="0" eaLnBrk="1" latinLnBrk="0" hangingPunct="1">
      <a:defRPr sz="1300" kern="1200">
        <a:solidFill>
          <a:schemeClr val="tx1"/>
        </a:solidFill>
        <a:latin typeface="+mn-lt"/>
        <a:ea typeface="+mn-ea"/>
        <a:cs typeface="+mn-cs"/>
      </a:defRPr>
    </a:lvl2pPr>
    <a:lvl3pPr marL="1008035" algn="l" defTabSz="1008035" rtl="0" eaLnBrk="1" latinLnBrk="0" hangingPunct="1">
      <a:defRPr sz="1300" kern="1200">
        <a:solidFill>
          <a:schemeClr val="tx1"/>
        </a:solidFill>
        <a:latin typeface="+mn-lt"/>
        <a:ea typeface="+mn-ea"/>
        <a:cs typeface="+mn-cs"/>
      </a:defRPr>
    </a:lvl3pPr>
    <a:lvl4pPr marL="1512052" algn="l" defTabSz="1008035" rtl="0" eaLnBrk="1" latinLnBrk="0" hangingPunct="1">
      <a:defRPr sz="1300" kern="1200">
        <a:solidFill>
          <a:schemeClr val="tx1"/>
        </a:solidFill>
        <a:latin typeface="+mn-lt"/>
        <a:ea typeface="+mn-ea"/>
        <a:cs typeface="+mn-cs"/>
      </a:defRPr>
    </a:lvl4pPr>
    <a:lvl5pPr marL="2016069" algn="l" defTabSz="1008035" rtl="0" eaLnBrk="1" latinLnBrk="0" hangingPunct="1">
      <a:defRPr sz="1300" kern="1200">
        <a:solidFill>
          <a:schemeClr val="tx1"/>
        </a:solidFill>
        <a:latin typeface="+mn-lt"/>
        <a:ea typeface="+mn-ea"/>
        <a:cs typeface="+mn-cs"/>
      </a:defRPr>
    </a:lvl5pPr>
    <a:lvl6pPr marL="2520086" algn="l" defTabSz="1008035" rtl="0" eaLnBrk="1" latinLnBrk="0" hangingPunct="1">
      <a:defRPr sz="1300" kern="1200">
        <a:solidFill>
          <a:schemeClr val="tx1"/>
        </a:solidFill>
        <a:latin typeface="+mn-lt"/>
        <a:ea typeface="+mn-ea"/>
        <a:cs typeface="+mn-cs"/>
      </a:defRPr>
    </a:lvl6pPr>
    <a:lvl7pPr marL="3024104" algn="l" defTabSz="1008035" rtl="0" eaLnBrk="1" latinLnBrk="0" hangingPunct="1">
      <a:defRPr sz="1300" kern="1200">
        <a:solidFill>
          <a:schemeClr val="tx1"/>
        </a:solidFill>
        <a:latin typeface="+mn-lt"/>
        <a:ea typeface="+mn-ea"/>
        <a:cs typeface="+mn-cs"/>
      </a:defRPr>
    </a:lvl7pPr>
    <a:lvl8pPr marL="3528121" algn="l" defTabSz="1008035" rtl="0" eaLnBrk="1" latinLnBrk="0" hangingPunct="1">
      <a:defRPr sz="1300" kern="1200">
        <a:solidFill>
          <a:schemeClr val="tx1"/>
        </a:solidFill>
        <a:latin typeface="+mn-lt"/>
        <a:ea typeface="+mn-ea"/>
        <a:cs typeface="+mn-cs"/>
      </a:defRPr>
    </a:lvl8pPr>
    <a:lvl9pPr marL="4032138" algn="l" defTabSz="100803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e.wikipedia.org/wiki/Kurzzeichen_(Kunststof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Kunststoff" TargetMode="External"/><Relationship Id="rId5" Type="http://schemas.openxmlformats.org/officeDocument/2006/relationships/hyperlink" Target="https://de.wikipedia.org/wiki/Thermoplast" TargetMode="External"/><Relationship Id="rId4" Type="http://schemas.openxmlformats.org/officeDocument/2006/relationships/hyperlink" Target="https://de.wikipedia.org/wiki/Transparenz_(Physi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In Europe are running three polarized solid state targets in single and double polarized scattering experiments. In Bonn at ELSA and in Mainz at MAMI are two targets located. Both are so called frozen spin targets, which are dynamically polarized and during data taking the material is cooled down to 50 </a:t>
            </a:r>
            <a:r>
              <a:rPr lang="en-US" dirty="0" err="1"/>
              <a:t>mK</a:t>
            </a:r>
            <a:r>
              <a:rPr lang="en-US" dirty="0"/>
              <a:t> and lower, where the spins are frozen what means the relaxation time is increased to few hundred up to several thousand hours, depending on temperature and applied magnetic field. The biggest polarized target in the world is the COMPASS target, running in the north area at CERN. This target can run in frozen spin and in continuous wave mode depending on the physical question of the scattering experiment.</a:t>
            </a:r>
            <a:br>
              <a:rPr lang="en-US" dirty="0"/>
            </a:br>
            <a:r>
              <a:rPr lang="en-US" dirty="0"/>
              <a:t>This talk presents the status of the three experiments with a focus on the targets.</a:t>
            </a:r>
          </a:p>
        </p:txBody>
      </p:sp>
      <p:sp>
        <p:nvSpPr>
          <p:cNvPr id="4" name="Foliennummernplatzhalter 3"/>
          <p:cNvSpPr>
            <a:spLocks noGrp="1"/>
          </p:cNvSpPr>
          <p:nvPr>
            <p:ph type="sldNum" sz="quarter" idx="10"/>
          </p:nvPr>
        </p:nvSpPr>
        <p:spPr/>
        <p:txBody>
          <a:bodyPr/>
          <a:lstStyle/>
          <a:p>
            <a:fld id="{2FF142B0-932D-45B5-941B-F78BA9A0660B}" type="slidenum">
              <a:rPr lang="de-DE" smtClean="0"/>
              <a:pPr/>
              <a:t>1</a:t>
            </a:fld>
            <a:endParaRPr lang="de-DE" dirty="0"/>
          </a:p>
        </p:txBody>
      </p:sp>
    </p:spTree>
    <p:extLst>
      <p:ext uri="{BB962C8B-B14F-4D97-AF65-F5344CB8AC3E}">
        <p14:creationId xmlns:p14="http://schemas.microsoft.com/office/powerpoint/2010/main" val="156735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Polymethylmethacrylat</a:t>
            </a:r>
            <a:r>
              <a:rPr lang="de-DE" dirty="0"/>
              <a:t> (</a:t>
            </a:r>
            <a:r>
              <a:rPr lang="de-DE" dirty="0">
                <a:hlinkClick r:id="rId3" tooltip="Kurzzeichen (Kunststoff)"/>
              </a:rPr>
              <a:t>Kurzzeichen</a:t>
            </a:r>
            <a:r>
              <a:rPr lang="de-DE" dirty="0"/>
              <a:t> </a:t>
            </a:r>
            <a:r>
              <a:rPr lang="de-DE" b="1" dirty="0"/>
              <a:t>PMMA</a:t>
            </a:r>
            <a:r>
              <a:rPr lang="de-DE" dirty="0"/>
              <a:t>, auch </a:t>
            </a:r>
            <a:r>
              <a:rPr lang="de-DE" i="1" dirty="0"/>
              <a:t>Acrylglas</a:t>
            </a:r>
            <a:r>
              <a:rPr lang="de-DE" dirty="0"/>
              <a:t>) ist ein </a:t>
            </a:r>
            <a:r>
              <a:rPr lang="de-DE" dirty="0">
                <a:hlinkClick r:id="rId4" tooltip="Transparenz (Physik)"/>
              </a:rPr>
              <a:t>transparenter</a:t>
            </a:r>
            <a:r>
              <a:rPr lang="de-DE" dirty="0"/>
              <a:t> </a:t>
            </a:r>
            <a:r>
              <a:rPr lang="de-DE" dirty="0">
                <a:hlinkClick r:id="rId5" tooltip="Thermoplast"/>
              </a:rPr>
              <a:t>thermoplastischer</a:t>
            </a:r>
            <a:r>
              <a:rPr lang="de-DE" dirty="0"/>
              <a:t> </a:t>
            </a:r>
            <a:r>
              <a:rPr lang="de-DE" dirty="0">
                <a:hlinkClick r:id="rId6" tooltip="Kunststoff"/>
              </a:rPr>
              <a:t>Kunststoff</a:t>
            </a:r>
            <a:r>
              <a:rPr lang="de-DE" dirty="0"/>
              <a:t>. </a:t>
            </a:r>
          </a:p>
        </p:txBody>
      </p:sp>
      <p:sp>
        <p:nvSpPr>
          <p:cNvPr id="4" name="Foliennummernplatzhalter 3"/>
          <p:cNvSpPr>
            <a:spLocks noGrp="1"/>
          </p:cNvSpPr>
          <p:nvPr>
            <p:ph type="sldNum" sz="quarter" idx="5"/>
          </p:nvPr>
        </p:nvSpPr>
        <p:spPr/>
        <p:txBody>
          <a:bodyPr/>
          <a:lstStyle/>
          <a:p>
            <a:fld id="{2FF142B0-932D-45B5-941B-F78BA9A0660B}" type="slidenum">
              <a:rPr lang="de-DE" smtClean="0"/>
              <a:pPr/>
              <a:t>16</a:t>
            </a:fld>
            <a:endParaRPr lang="de-DE"/>
          </a:p>
        </p:txBody>
      </p:sp>
    </p:spTree>
    <p:extLst>
      <p:ext uri="{BB962C8B-B14F-4D97-AF65-F5344CB8AC3E}">
        <p14:creationId xmlns:p14="http://schemas.microsoft.com/office/powerpoint/2010/main" val="375454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Das </a:t>
            </a:r>
            <a:r>
              <a:rPr lang="de-DE" noProof="0" dirty="0" err="1"/>
              <a:t>Two</a:t>
            </a:r>
            <a:r>
              <a:rPr lang="de-DE" noProof="0" dirty="0"/>
              <a:t>-Arm-Photon-Spektrometer TAPS [Nov91]  [Str96]  ist ein elektro-magnetisches Kalorimeter, das in der derzeitigen Ausbaustufe aus bis zu 9*64 Barium-Fluorid-Kristallen(BaF2) besteht. Zusätzlich ist vor jedem BaF2-Kristall ein </a:t>
            </a:r>
            <a:r>
              <a:rPr lang="de-DE" noProof="0" dirty="0" err="1"/>
              <a:t>Plastikszintillator</a:t>
            </a:r>
            <a:r>
              <a:rPr lang="de-DE" noProof="0" dirty="0"/>
              <a:t> angebracht,  der als Veto-System für geladene Reaktionsprodukte fungiert. Das Detektorsystem wurde 1987 von der euro-</a:t>
            </a:r>
            <a:r>
              <a:rPr lang="de-DE" noProof="0" dirty="0" err="1"/>
              <a:t>päischen</a:t>
            </a:r>
            <a:r>
              <a:rPr lang="de-DE" noProof="0" dirty="0"/>
              <a:t> TAPS-Kollaboration 1 geplant und in den </a:t>
            </a:r>
            <a:r>
              <a:rPr lang="de-DE" noProof="0" dirty="0" err="1"/>
              <a:t>daraufolgenden</a:t>
            </a:r>
            <a:r>
              <a:rPr lang="de-DE" noProof="0" dirty="0"/>
              <a:t> Jahren aufgebaut und genutzt.</a:t>
            </a:r>
          </a:p>
        </p:txBody>
      </p:sp>
      <p:sp>
        <p:nvSpPr>
          <p:cNvPr id="4" name="Foliennummernplatzhalter 3"/>
          <p:cNvSpPr>
            <a:spLocks noGrp="1"/>
          </p:cNvSpPr>
          <p:nvPr>
            <p:ph type="sldNum" sz="quarter" idx="10"/>
          </p:nvPr>
        </p:nvSpPr>
        <p:spPr/>
        <p:txBody>
          <a:bodyPr/>
          <a:lstStyle/>
          <a:p>
            <a:fld id="{2FF142B0-932D-45B5-941B-F78BA9A0660B}" type="slidenum">
              <a:rPr lang="de-DE" smtClean="0"/>
              <a:pPr/>
              <a:t>21</a:t>
            </a:fld>
            <a:endParaRPr lang="de-DE" dirty="0"/>
          </a:p>
        </p:txBody>
      </p:sp>
    </p:spTree>
    <p:extLst>
      <p:ext uri="{BB962C8B-B14F-4D97-AF65-F5344CB8AC3E}">
        <p14:creationId xmlns:p14="http://schemas.microsoft.com/office/powerpoint/2010/main" val="259103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i="1" dirty="0"/>
              <a:t>STRONG-2020 “The strong interaction at the frontier of knowledge: fundamental research and applications” has received funding from the European Union’s Horizon 2020 research and innovation </a:t>
            </a:r>
            <a:r>
              <a:rPr lang="en-US" i="1" dirty="0" err="1"/>
              <a:t>programme</a:t>
            </a:r>
            <a:r>
              <a:rPr lang="en-US" i="1" dirty="0"/>
              <a:t> under grant agreement N</a:t>
            </a:r>
            <a:r>
              <a:rPr lang="en-US" i="1" baseline="30000" dirty="0"/>
              <a:t>o </a:t>
            </a:r>
            <a:r>
              <a:rPr lang="en-US" i="1" dirty="0"/>
              <a:t>824093.</a:t>
            </a:r>
          </a:p>
          <a:p>
            <a:endParaRPr lang="en-US" i="1" dirty="0"/>
          </a:p>
          <a:p>
            <a:r>
              <a:rPr lang="en-US" dirty="0"/>
              <a:t>Production of polarized nucleon targets (at the prototype level) using solid state materials combined with superconducting high-field magnets and the Dynamic Nuclear Polarization method.</a:t>
            </a:r>
            <a:endParaRPr lang="de-DE" dirty="0"/>
          </a:p>
        </p:txBody>
      </p:sp>
      <p:sp>
        <p:nvSpPr>
          <p:cNvPr id="4" name="Foliennummernplatzhalter 3"/>
          <p:cNvSpPr>
            <a:spLocks noGrp="1"/>
          </p:cNvSpPr>
          <p:nvPr>
            <p:ph type="sldNum" sz="quarter" idx="5"/>
          </p:nvPr>
        </p:nvSpPr>
        <p:spPr/>
        <p:txBody>
          <a:bodyPr/>
          <a:lstStyle/>
          <a:p>
            <a:fld id="{2FF142B0-932D-45B5-941B-F78BA9A0660B}" type="slidenum">
              <a:rPr lang="de-DE" smtClean="0"/>
              <a:pPr/>
              <a:t>25</a:t>
            </a:fld>
            <a:endParaRPr lang="de-DE"/>
          </a:p>
        </p:txBody>
      </p:sp>
    </p:spTree>
    <p:extLst>
      <p:ext uri="{BB962C8B-B14F-4D97-AF65-F5344CB8AC3E}">
        <p14:creationId xmlns:p14="http://schemas.microsoft.com/office/powerpoint/2010/main" val="288797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0" indent="0" algn="l" defTabSz="1008035"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26</a:t>
            </a:fld>
            <a:endParaRPr lang="de-DE" dirty="0"/>
          </a:p>
        </p:txBody>
      </p:sp>
    </p:spTree>
    <p:extLst>
      <p:ext uri="{BB962C8B-B14F-4D97-AF65-F5344CB8AC3E}">
        <p14:creationId xmlns:p14="http://schemas.microsoft.com/office/powerpoint/2010/main" val="32707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2</a:t>
            </a:fld>
            <a:endParaRPr lang="de-DE" dirty="0"/>
          </a:p>
        </p:txBody>
      </p:sp>
    </p:spTree>
    <p:extLst>
      <p:ext uri="{BB962C8B-B14F-4D97-AF65-F5344CB8AC3E}">
        <p14:creationId xmlns:p14="http://schemas.microsoft.com/office/powerpoint/2010/main" val="63067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b="0" i="0" u="none" strike="noStrike" kern="1200" baseline="0" dirty="0">
                <a:solidFill>
                  <a:schemeClr val="tx1"/>
                </a:solidFill>
                <a:latin typeface="+mn-lt"/>
                <a:ea typeface="+mn-ea"/>
                <a:cs typeface="+mn-cs"/>
              </a:rPr>
              <a:t>Specifics of the different polarized target techniques. Dashed line --- : Up to now</a:t>
            </a:r>
          </a:p>
          <a:p>
            <a:r>
              <a:rPr lang="en-US" sz="1300" b="0" i="0" u="none" strike="noStrike" kern="1200" baseline="0" dirty="0">
                <a:solidFill>
                  <a:schemeClr val="tx1"/>
                </a:solidFill>
                <a:latin typeface="+mn-lt"/>
                <a:ea typeface="+mn-ea"/>
                <a:cs typeface="+mn-cs"/>
              </a:rPr>
              <a:t>laser driven sources using spin-exchange with </a:t>
            </a:r>
            <a:r>
              <a:rPr lang="en-US" sz="1300" b="0" i="1" u="none" strike="noStrike" kern="1200" baseline="0" dirty="0">
                <a:solidFill>
                  <a:schemeClr val="tx1"/>
                </a:solidFill>
                <a:latin typeface="+mn-lt"/>
                <a:ea typeface="+mn-ea"/>
                <a:cs typeface="+mn-cs"/>
              </a:rPr>
              <a:t>K </a:t>
            </a:r>
            <a:r>
              <a:rPr lang="en-US" sz="1300" b="0" i="0" u="none" strike="noStrike" kern="1200" baseline="0" dirty="0">
                <a:solidFill>
                  <a:schemeClr val="tx1"/>
                </a:solidFill>
                <a:latin typeface="+mn-lt"/>
                <a:ea typeface="+mn-ea"/>
                <a:cs typeface="+mn-cs"/>
              </a:rPr>
              <a:t>atoms are not routinely used for H-and D</a:t>
            </a:r>
          </a:p>
          <a:p>
            <a:r>
              <a:rPr lang="en-US" sz="1300" b="0" i="0" u="none" strike="noStrike" kern="1200" baseline="0" dirty="0">
                <a:solidFill>
                  <a:schemeClr val="tx1"/>
                </a:solidFill>
                <a:latin typeface="+mn-lt"/>
                <a:ea typeface="+mn-ea"/>
                <a:cs typeface="+mn-cs"/>
              </a:rPr>
              <a:t>target operation in particle physics experiments.</a:t>
            </a:r>
            <a:endParaRPr lang="de-DE" dirty="0"/>
          </a:p>
        </p:txBody>
      </p:sp>
      <p:sp>
        <p:nvSpPr>
          <p:cNvPr id="4" name="Foliennummernplatzhalter 3"/>
          <p:cNvSpPr>
            <a:spLocks noGrp="1"/>
          </p:cNvSpPr>
          <p:nvPr>
            <p:ph type="sldNum" sz="quarter" idx="5"/>
          </p:nvPr>
        </p:nvSpPr>
        <p:spPr/>
        <p:txBody>
          <a:bodyPr/>
          <a:lstStyle/>
          <a:p>
            <a:fld id="{2FF142B0-932D-45B5-941B-F78BA9A0660B}" type="slidenum">
              <a:rPr lang="de-DE" smtClean="0"/>
              <a:pPr/>
              <a:t>4</a:t>
            </a:fld>
            <a:endParaRPr lang="de-DE"/>
          </a:p>
        </p:txBody>
      </p:sp>
    </p:spTree>
    <p:extLst>
      <p:ext uri="{BB962C8B-B14F-4D97-AF65-F5344CB8AC3E}">
        <p14:creationId xmlns:p14="http://schemas.microsoft.com/office/powerpoint/2010/main" val="5018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34391" indent="-234391" defTabSz="910638">
              <a:spcBef>
                <a:spcPct val="20000"/>
              </a:spcBef>
            </a:pPr>
            <a:r>
              <a:rPr lang="en-US" dirty="0"/>
              <a:t>taking into account the quark intrinsic transverse momentum </a:t>
            </a:r>
            <a:r>
              <a:rPr lang="en-US" i="1" dirty="0">
                <a:latin typeface="Times New Roman" pitchFamily="18" charset="0"/>
              </a:rPr>
              <a:t>k</a:t>
            </a:r>
            <a:r>
              <a:rPr lang="en-US" i="1" baseline="-25000" dirty="0">
                <a:latin typeface="Times New Roman" pitchFamily="18" charset="0"/>
              </a:rPr>
              <a:t>T </a:t>
            </a:r>
            <a:r>
              <a:rPr lang="en-US" dirty="0"/>
              <a:t>,</a:t>
            </a:r>
          </a:p>
          <a:p>
            <a:pPr marL="234391" indent="-234391" defTabSz="910638">
              <a:spcBef>
                <a:spcPct val="20000"/>
              </a:spcBef>
            </a:pPr>
            <a:r>
              <a:rPr lang="en-US" dirty="0"/>
              <a:t>at leading order other 6 TMD PDFs are needed for a full description </a:t>
            </a:r>
          </a:p>
          <a:p>
            <a:pPr marL="234391" indent="-234391" defTabSz="910638">
              <a:spcBef>
                <a:spcPct val="20000"/>
              </a:spcBef>
            </a:pPr>
            <a:r>
              <a:rPr lang="en-US" dirty="0"/>
              <a:t>of the nucleon structure</a:t>
            </a:r>
          </a:p>
          <a:p>
            <a:endParaRPr lang="de-DE"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5</a:t>
            </a:fld>
            <a:endParaRPr lang="de-DE" dirty="0"/>
          </a:p>
        </p:txBody>
      </p:sp>
    </p:spTree>
    <p:extLst>
      <p:ext uri="{BB962C8B-B14F-4D97-AF65-F5344CB8AC3E}">
        <p14:creationId xmlns:p14="http://schemas.microsoft.com/office/powerpoint/2010/main" val="239568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TMD transverse momentum</a:t>
            </a:r>
            <a:r>
              <a:rPr lang="en-US" baseline="0" dirty="0"/>
              <a:t> distribution</a:t>
            </a:r>
          </a:p>
          <a:p>
            <a:r>
              <a:rPr lang="en-US" baseline="0" dirty="0"/>
              <a:t>GPD General Parton Distribution</a:t>
            </a:r>
            <a:endParaRPr lang="en-US"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6</a:t>
            </a:fld>
            <a:endParaRPr lang="de-DE" dirty="0"/>
          </a:p>
        </p:txBody>
      </p:sp>
    </p:spTree>
    <p:extLst>
      <p:ext uri="{BB962C8B-B14F-4D97-AF65-F5344CB8AC3E}">
        <p14:creationId xmlns:p14="http://schemas.microsoft.com/office/powerpoint/2010/main" val="17201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Same setup like in 2015 increasing of the statistics</a:t>
            </a:r>
          </a:p>
        </p:txBody>
      </p:sp>
      <p:sp>
        <p:nvSpPr>
          <p:cNvPr id="4" name="Foliennummernplatzhalter 3"/>
          <p:cNvSpPr>
            <a:spLocks noGrp="1"/>
          </p:cNvSpPr>
          <p:nvPr>
            <p:ph type="sldNum" sz="quarter" idx="10"/>
          </p:nvPr>
        </p:nvSpPr>
        <p:spPr/>
        <p:txBody>
          <a:bodyPr/>
          <a:lstStyle/>
          <a:p>
            <a:fld id="{2FF142B0-932D-45B5-941B-F78BA9A0660B}" type="slidenum">
              <a:rPr lang="de-DE" smtClean="0"/>
              <a:pPr/>
              <a:t>8</a:t>
            </a:fld>
            <a:endParaRPr lang="de-DE" dirty="0"/>
          </a:p>
        </p:txBody>
      </p:sp>
    </p:spTree>
    <p:extLst>
      <p:ext uri="{BB962C8B-B14F-4D97-AF65-F5344CB8AC3E}">
        <p14:creationId xmlns:p14="http://schemas.microsoft.com/office/powerpoint/2010/main" val="1288452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10</a:t>
            </a:fld>
            <a:endParaRPr lang="de-DE" dirty="0"/>
          </a:p>
        </p:txBody>
      </p:sp>
    </p:spTree>
    <p:extLst>
      <p:ext uri="{BB962C8B-B14F-4D97-AF65-F5344CB8AC3E}">
        <p14:creationId xmlns:p14="http://schemas.microsoft.com/office/powerpoint/2010/main" val="80202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Produced in Bochum in 2000 and radiated in Bonn at 20MeV Linac  e-</a:t>
            </a:r>
            <a:endParaRPr lang="en-US"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11</a:t>
            </a:fld>
            <a:endParaRPr lang="de-DE" dirty="0"/>
          </a:p>
        </p:txBody>
      </p:sp>
    </p:spTree>
    <p:extLst>
      <p:ext uri="{BB962C8B-B14F-4D97-AF65-F5344CB8AC3E}">
        <p14:creationId xmlns:p14="http://schemas.microsoft.com/office/powerpoint/2010/main" val="299492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34391" indent="-234391" defTabSz="910638">
              <a:spcBef>
                <a:spcPct val="20000"/>
              </a:spcBef>
            </a:pPr>
            <a:r>
              <a:rPr lang="en-US" dirty="0"/>
              <a:t>taking into account the quark intrinsic transverse momentum </a:t>
            </a:r>
            <a:r>
              <a:rPr lang="en-US" i="1" dirty="0">
                <a:latin typeface="Times New Roman" pitchFamily="18" charset="0"/>
              </a:rPr>
              <a:t>k</a:t>
            </a:r>
            <a:r>
              <a:rPr lang="en-US" i="1" baseline="-25000" dirty="0">
                <a:latin typeface="Times New Roman" pitchFamily="18" charset="0"/>
              </a:rPr>
              <a:t>T </a:t>
            </a:r>
            <a:r>
              <a:rPr lang="en-US" dirty="0"/>
              <a:t>,</a:t>
            </a:r>
          </a:p>
          <a:p>
            <a:pPr marL="234391" indent="-234391" defTabSz="910638">
              <a:spcBef>
                <a:spcPct val="20000"/>
              </a:spcBef>
            </a:pPr>
            <a:r>
              <a:rPr lang="en-US" dirty="0"/>
              <a:t>at leading order other 6 TMD PDFs are needed for a full description </a:t>
            </a:r>
          </a:p>
          <a:p>
            <a:pPr marL="234391" indent="-234391" defTabSz="910638">
              <a:spcBef>
                <a:spcPct val="20000"/>
              </a:spcBef>
            </a:pPr>
            <a:r>
              <a:rPr lang="en-US" dirty="0"/>
              <a:t>of the nucleon structure</a:t>
            </a:r>
          </a:p>
          <a:p>
            <a:endParaRPr lang="de-DE" dirty="0"/>
          </a:p>
        </p:txBody>
      </p:sp>
      <p:sp>
        <p:nvSpPr>
          <p:cNvPr id="4" name="Foliennummernplatzhalter 3"/>
          <p:cNvSpPr>
            <a:spLocks noGrp="1"/>
          </p:cNvSpPr>
          <p:nvPr>
            <p:ph type="sldNum" sz="quarter" idx="10"/>
          </p:nvPr>
        </p:nvSpPr>
        <p:spPr/>
        <p:txBody>
          <a:bodyPr/>
          <a:lstStyle/>
          <a:p>
            <a:fld id="{2FF142B0-932D-45B5-941B-F78BA9A0660B}" type="slidenum">
              <a:rPr lang="de-DE" smtClean="0"/>
              <a:pPr/>
              <a:t>13</a:t>
            </a:fld>
            <a:endParaRPr lang="de-DE" dirty="0"/>
          </a:p>
        </p:txBody>
      </p:sp>
    </p:spTree>
    <p:extLst>
      <p:ext uri="{BB962C8B-B14F-4D97-AF65-F5344CB8AC3E}">
        <p14:creationId xmlns:p14="http://schemas.microsoft.com/office/powerpoint/2010/main" val="169392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Tex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foli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3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E5BBBD0-F513-463B-A639-D2946F61BF18}" type="slidenum">
              <a:rPr lang="de-DE"/>
              <a:pPr>
                <a:defRPr/>
              </a:pPr>
              <a:t>‹Nr.›</a:t>
            </a:fld>
            <a:endParaRPr lang="de-DE"/>
          </a:p>
        </p:txBody>
      </p:sp>
    </p:spTree>
    <p:extLst>
      <p:ext uri="{BB962C8B-B14F-4D97-AF65-F5344CB8AC3E}">
        <p14:creationId xmlns:p14="http://schemas.microsoft.com/office/powerpoint/2010/main" val="357557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756051" y="2184365"/>
            <a:ext cx="4206723" cy="4536758"/>
          </a:xfrm>
        </p:spPr>
        <p:txBody>
          <a:bodyPr/>
          <a:lstStyle>
            <a:lvl1pPr>
              <a:defRPr sz="2849"/>
            </a:lvl1pPr>
            <a:lvl2pPr>
              <a:defRPr sz="2442"/>
            </a:lvl2pPr>
            <a:lvl3pPr>
              <a:defRPr sz="2035"/>
            </a:lvl3pPr>
            <a:lvl4pPr>
              <a:defRPr sz="1832"/>
            </a:lvl4pPr>
            <a:lvl5pPr>
              <a:defRPr sz="1832"/>
            </a:lvl5pPr>
            <a:lvl6pPr>
              <a:defRPr sz="1832"/>
            </a:lvl6pPr>
            <a:lvl7pPr>
              <a:defRPr sz="1832"/>
            </a:lvl7pPr>
            <a:lvl8pPr>
              <a:defRPr sz="1832"/>
            </a:lvl8pPr>
            <a:lvl9pPr>
              <a:defRPr sz="183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5117855" y="2184365"/>
            <a:ext cx="4206723" cy="4536758"/>
          </a:xfrm>
        </p:spPr>
        <p:txBody>
          <a:bodyPr/>
          <a:lstStyle>
            <a:lvl1pPr>
              <a:defRPr sz="2849"/>
            </a:lvl1pPr>
            <a:lvl2pPr>
              <a:defRPr sz="2442"/>
            </a:lvl2pPr>
            <a:lvl3pPr>
              <a:defRPr sz="2035"/>
            </a:lvl3pPr>
            <a:lvl4pPr>
              <a:defRPr sz="1832"/>
            </a:lvl4pPr>
            <a:lvl5pPr>
              <a:defRPr sz="1832"/>
            </a:lvl5pPr>
            <a:lvl6pPr>
              <a:defRPr sz="1832"/>
            </a:lvl6pPr>
            <a:lvl7pPr>
              <a:defRPr sz="1832"/>
            </a:lvl7pPr>
            <a:lvl8pPr>
              <a:defRPr sz="1832"/>
            </a:lvl8pPr>
            <a:lvl9pPr>
              <a:defRPr sz="183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554309F-9659-4084-9901-B62BDAAE161C}" type="slidenum">
              <a:rPr lang="de-DE"/>
              <a:pPr>
                <a:defRPr/>
              </a:pPr>
              <a:t>‹Nr.›</a:t>
            </a:fld>
            <a:endParaRPr lang="de-DE"/>
          </a:p>
        </p:txBody>
      </p:sp>
    </p:spTree>
    <p:extLst>
      <p:ext uri="{BB962C8B-B14F-4D97-AF65-F5344CB8AC3E}">
        <p14:creationId xmlns:p14="http://schemas.microsoft.com/office/powerpoint/2010/main" val="353342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format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7E7E7"/>
        </a:solidFill>
        <a:effectLst/>
      </p:bgPr>
    </p:bg>
    <p:spTree>
      <p:nvGrpSpPr>
        <p:cNvPr id="1" name=""/>
        <p:cNvGrpSpPr/>
        <p:nvPr/>
      </p:nvGrpSpPr>
      <p:grpSpPr>
        <a:xfrm>
          <a:off x="0" y="0"/>
          <a:ext cx="0" cy="0"/>
          <a:chOff x="0" y="0"/>
          <a:chExt cx="0" cy="0"/>
        </a:xfrm>
      </p:grpSpPr>
      <p:sp>
        <p:nvSpPr>
          <p:cNvPr id="2" name="Rechteck 1"/>
          <p:cNvSpPr/>
          <p:nvPr/>
        </p:nvSpPr>
        <p:spPr>
          <a:xfrm>
            <a:off x="0" y="-3"/>
            <a:ext cx="9122400" cy="7066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Inhaltsplatzhalter 5" descr="Label_RUB_WEISS-BLAU_srgb.jpg"/>
          <p:cNvPicPr>
            <a:picLocks noChangeAspect="1"/>
          </p:cNvPicPr>
          <p:nvPr/>
        </p:nvPicPr>
        <p:blipFill>
          <a:blip r:embed="rId3" cstate="print"/>
          <a:stretch>
            <a:fillRect/>
          </a:stretch>
        </p:blipFill>
        <p:spPr>
          <a:xfrm>
            <a:off x="8157600" y="0"/>
            <a:ext cx="1440000" cy="14400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7E7"/>
        </a:solidFill>
        <a:effectLst/>
      </p:bgPr>
    </p:bg>
    <p:spTree>
      <p:nvGrpSpPr>
        <p:cNvPr id="1" name=""/>
        <p:cNvGrpSpPr/>
        <p:nvPr/>
      </p:nvGrpSpPr>
      <p:grpSpPr>
        <a:xfrm>
          <a:off x="0" y="0"/>
          <a:ext cx="0" cy="0"/>
          <a:chOff x="0" y="0"/>
          <a:chExt cx="0" cy="0"/>
        </a:xfrm>
      </p:grpSpPr>
      <p:sp>
        <p:nvSpPr>
          <p:cNvPr id="7" name="Rechteck 6"/>
          <p:cNvSpPr/>
          <p:nvPr/>
        </p:nvSpPr>
        <p:spPr>
          <a:xfrm>
            <a:off x="0" y="-2"/>
            <a:ext cx="96012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Inhaltsplatzhalter 5" descr="Label_RUB_WEISS-BLAU_srgb.jpg"/>
          <p:cNvPicPr>
            <a:picLocks noChangeAspect="1"/>
          </p:cNvPicPr>
          <p:nvPr/>
        </p:nvPicPr>
        <p:blipFill>
          <a:blip r:embed="rId6" cstate="print"/>
          <a:stretch>
            <a:fillRect/>
          </a:stretch>
        </p:blipFill>
        <p:spPr>
          <a:xfrm>
            <a:off x="9118800" y="0"/>
            <a:ext cx="720000" cy="720000"/>
          </a:xfrm>
          <a:prstGeom prst="rect">
            <a:avLst/>
          </a:prstGeom>
        </p:spPr>
      </p:pic>
      <p:pic>
        <p:nvPicPr>
          <p:cNvPr id="10" name="Grafik 9" descr="Wortmarke_BLAU_srgb.jpg"/>
          <p:cNvPicPr>
            <a:picLocks noChangeAspect="1"/>
          </p:cNvPicPr>
          <p:nvPr/>
        </p:nvPicPr>
        <p:blipFill>
          <a:blip r:embed="rId7" cstate="print"/>
          <a:stretch>
            <a:fillRect/>
          </a:stretch>
        </p:blipFill>
        <p:spPr>
          <a:xfrm>
            <a:off x="486000" y="229288"/>
            <a:ext cx="1728000" cy="112953"/>
          </a:xfrm>
          <a:prstGeom prst="rect">
            <a:avLst/>
          </a:prstGeom>
        </p:spPr>
      </p:pic>
      <p:sp>
        <p:nvSpPr>
          <p:cNvPr id="23" name="Textfeld 22"/>
          <p:cNvSpPr txBox="1"/>
          <p:nvPr/>
        </p:nvSpPr>
        <p:spPr>
          <a:xfrm>
            <a:off x="9194740" y="7138217"/>
            <a:ext cx="366714" cy="153888"/>
          </a:xfrm>
          <a:prstGeom prst="rect">
            <a:avLst/>
          </a:prstGeom>
          <a:noFill/>
        </p:spPr>
        <p:txBody>
          <a:bodyPr wrap="square" lIns="0" tIns="0" rIns="0" bIns="0" rtlCol="0">
            <a:spAutoFit/>
          </a:bodyPr>
          <a:lstStyle/>
          <a:p>
            <a:pPr algn="r"/>
            <a:fld id="{9CF035EB-F284-40BB-A304-AA520D83863F}" type="slidenum">
              <a:rPr lang="de-DE" sz="1000" baseline="0" smtClean="0">
                <a:latin typeface="Arial" pitchFamily="34" charset="0"/>
                <a:cs typeface="Arial" pitchFamily="34" charset="0"/>
              </a:rPr>
              <a:pPr algn="r"/>
              <a:t>‹Nr.›</a:t>
            </a:fld>
            <a:endParaRPr lang="de-DE" sz="1000" baseline="0" dirty="0">
              <a:latin typeface="Arial" pitchFamily="34" charset="0"/>
              <a:cs typeface="Arial" pitchFamily="34" charset="0"/>
            </a:endParaRPr>
          </a:p>
        </p:txBody>
      </p:sp>
      <p:sp>
        <p:nvSpPr>
          <p:cNvPr id="6" name="Textfeld 5"/>
          <p:cNvSpPr txBox="1"/>
          <p:nvPr userDrawn="1"/>
        </p:nvSpPr>
        <p:spPr>
          <a:xfrm>
            <a:off x="468280" y="7142594"/>
            <a:ext cx="8726460" cy="153888"/>
          </a:xfrm>
          <a:prstGeom prst="rect">
            <a:avLst/>
          </a:prstGeom>
          <a:noFill/>
        </p:spPr>
        <p:txBody>
          <a:bodyPr wrap="square" lIns="0" tIns="0" rIns="0" bIns="0" rtlCol="0">
            <a:spAutoFit/>
          </a:bodyPr>
          <a:lstStyle/>
          <a:p>
            <a:pPr marL="0" marR="0" lvl="0" indent="0" algn="l" defTabSz="1008035" rtl="0" eaLnBrk="1" fontAlgn="auto" latinLnBrk="0" hangingPunct="1">
              <a:lnSpc>
                <a:spcPct val="100000"/>
              </a:lnSpc>
              <a:spcBef>
                <a:spcPts val="0"/>
              </a:spcBef>
              <a:spcAft>
                <a:spcPts val="0"/>
              </a:spcAft>
              <a:buClrTx/>
              <a:buSzTx/>
              <a:buFontTx/>
              <a:buNone/>
              <a:tabLst/>
              <a:defRPr/>
            </a:pPr>
            <a:r>
              <a:rPr lang="en-US" sz="1000" b="1" dirty="0">
                <a:solidFill>
                  <a:srgbClr val="003560"/>
                </a:solidFill>
                <a:latin typeface="Arial" pitchFamily="34" charset="0"/>
                <a:cs typeface="Arial" pitchFamily="34" charset="0"/>
              </a:rPr>
              <a:t>Gerhard Reicherz | SPIN2021</a:t>
            </a:r>
            <a:r>
              <a:rPr lang="en-US" sz="1000" b="1" dirty="0"/>
              <a:t> The 24</a:t>
            </a:r>
            <a:r>
              <a:rPr lang="en-US" sz="1000" b="1" baseline="30000" dirty="0"/>
              <a:t>th</a:t>
            </a:r>
            <a:r>
              <a:rPr lang="en-US" sz="1000" b="1" dirty="0"/>
              <a:t> International Spin Symposium</a:t>
            </a:r>
            <a:r>
              <a:rPr lang="de-DE" sz="1000" dirty="0">
                <a:solidFill>
                  <a:srgbClr val="003560"/>
                </a:solidFill>
                <a:latin typeface="Arial" pitchFamily="34" charset="0"/>
                <a:cs typeface="Arial" pitchFamily="34" charset="0"/>
              </a:rPr>
              <a:t>,  </a:t>
            </a:r>
            <a:r>
              <a:rPr lang="de-DE" sz="1000" b="1" dirty="0" err="1">
                <a:solidFill>
                  <a:srgbClr val="8DAE10"/>
                </a:solidFill>
                <a:latin typeface="Arial" pitchFamily="34" charset="0"/>
                <a:cs typeface="Arial" pitchFamily="34" charset="0"/>
              </a:rPr>
              <a:t>October</a:t>
            </a:r>
            <a:r>
              <a:rPr lang="de-DE" sz="1000" b="1" dirty="0">
                <a:solidFill>
                  <a:srgbClr val="8DAE10"/>
                </a:solidFill>
                <a:latin typeface="Arial" pitchFamily="34" charset="0"/>
                <a:cs typeface="Arial" pitchFamily="34" charset="0"/>
              </a:rPr>
              <a:t> 18-22 , 2021, Matsue, Japan</a:t>
            </a:r>
            <a:endParaRPr lang="en-US" sz="1000" dirty="0">
              <a:solidFill>
                <a:srgbClr val="00356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feld 1"/>
          <p:cNvSpPr txBox="1"/>
          <p:nvPr/>
        </p:nvSpPr>
        <p:spPr>
          <a:xfrm>
            <a:off x="437178" y="433473"/>
            <a:ext cx="7215518" cy="1569660"/>
          </a:xfrm>
          <a:prstGeom prst="rect">
            <a:avLst/>
          </a:prstGeom>
          <a:noFill/>
        </p:spPr>
        <p:txBody>
          <a:bodyPr wrap="square" lIns="0" tIns="0" rIns="0" bIns="0" rtlCol="0">
            <a:spAutoFit/>
          </a:bodyPr>
          <a:lstStyle/>
          <a:p>
            <a:r>
              <a:rPr lang="de-DE" sz="3400" b="1" dirty="0">
                <a:solidFill>
                  <a:srgbClr val="003560"/>
                </a:solidFill>
                <a:latin typeface="Arial" pitchFamily="34" charset="0"/>
                <a:cs typeface="Arial" pitchFamily="34" charset="0"/>
              </a:rPr>
              <a:t>Titel der Präsentation</a:t>
            </a:r>
          </a:p>
          <a:p>
            <a:r>
              <a:rPr lang="de-DE" sz="3400" dirty="0">
                <a:solidFill>
                  <a:srgbClr val="003560"/>
                </a:solidFill>
                <a:latin typeface="Arial" pitchFamily="34" charset="0"/>
                <a:cs typeface="Arial" pitchFamily="34" charset="0"/>
              </a:rPr>
              <a:t>Sub-Titel der Präsentation</a:t>
            </a:r>
          </a:p>
          <a:p>
            <a:r>
              <a:rPr lang="de-DE" sz="3400" b="1" baseline="0" dirty="0">
                <a:solidFill>
                  <a:srgbClr val="8DAE10"/>
                </a:solidFill>
                <a:latin typeface="Arial" pitchFamily="34" charset="0"/>
                <a:cs typeface="Arial" pitchFamily="34" charset="0"/>
              </a:rPr>
              <a:t>Datum XX.XX. – XX.XX.20XX</a:t>
            </a:r>
          </a:p>
        </p:txBody>
      </p:sp>
      <p:sp>
        <p:nvSpPr>
          <p:cNvPr id="3" name="Textfeld 2"/>
          <p:cNvSpPr txBox="1"/>
          <p:nvPr/>
        </p:nvSpPr>
        <p:spPr>
          <a:xfrm>
            <a:off x="437178" y="2207462"/>
            <a:ext cx="7215518" cy="430887"/>
          </a:xfrm>
          <a:prstGeom prst="rect">
            <a:avLst/>
          </a:prstGeom>
          <a:noFill/>
        </p:spPr>
        <p:txBody>
          <a:bodyPr wrap="square" lIns="0" tIns="0" rIns="0" bIns="0" rtlCol="0">
            <a:spAutoFit/>
          </a:bodyPr>
          <a:lstStyle/>
          <a:p>
            <a:r>
              <a:rPr lang="de-DE" sz="1400" b="1" dirty="0">
                <a:solidFill>
                  <a:srgbClr val="003560"/>
                </a:solidFill>
                <a:latin typeface="Arial" pitchFamily="34" charset="0"/>
                <a:cs typeface="Arial" pitchFamily="34" charset="0"/>
              </a:rPr>
              <a:t>FAKULTÄT XY</a:t>
            </a:r>
          </a:p>
          <a:p>
            <a:r>
              <a:rPr lang="de-DE" sz="1400" dirty="0">
                <a:solidFill>
                  <a:srgbClr val="003560"/>
                </a:solidFill>
                <a:latin typeface="Arial" pitchFamily="34" charset="0"/>
                <a:cs typeface="Arial" pitchFamily="34" charset="0"/>
              </a:rPr>
              <a:t>Lehrstuhl für XY</a:t>
            </a:r>
          </a:p>
        </p:txBody>
      </p:sp>
      <p:sp>
        <p:nvSpPr>
          <p:cNvPr id="4" name="Textfeld 3"/>
          <p:cNvSpPr txBox="1"/>
          <p:nvPr/>
        </p:nvSpPr>
        <p:spPr>
          <a:xfrm>
            <a:off x="447452" y="2838985"/>
            <a:ext cx="7215518" cy="923330"/>
          </a:xfrm>
          <a:prstGeom prst="rect">
            <a:avLst/>
          </a:prstGeom>
          <a:noFill/>
        </p:spPr>
        <p:txBody>
          <a:bodyPr wrap="square" lIns="0" tIns="0" rIns="0" bIns="0" rtlCol="0">
            <a:spAutoFit/>
          </a:bodyPr>
          <a:lstStyle/>
          <a:p>
            <a:r>
              <a:rPr lang="de-DE" sz="3000" b="1" dirty="0">
                <a:solidFill>
                  <a:srgbClr val="003560"/>
                </a:solidFill>
                <a:latin typeface="Arial" pitchFamily="34" charset="0"/>
                <a:cs typeface="Arial" pitchFamily="34" charset="0"/>
              </a:rPr>
              <a:t>Headline bei längeren Headlines</a:t>
            </a:r>
          </a:p>
          <a:p>
            <a:r>
              <a:rPr lang="de-DE" sz="3000" dirty="0">
                <a:solidFill>
                  <a:srgbClr val="003560"/>
                </a:solidFill>
                <a:latin typeface="Arial" pitchFamily="34" charset="0"/>
                <a:cs typeface="Arial" pitchFamily="34" charset="0"/>
              </a:rPr>
              <a:t>Subheadline – optional</a:t>
            </a:r>
          </a:p>
        </p:txBody>
      </p:sp>
      <p:sp>
        <p:nvSpPr>
          <p:cNvPr id="5" name="Textfeld 4"/>
          <p:cNvSpPr txBox="1"/>
          <p:nvPr/>
        </p:nvSpPr>
        <p:spPr>
          <a:xfrm>
            <a:off x="437178" y="3997842"/>
            <a:ext cx="4460258" cy="1192634"/>
          </a:xfrm>
          <a:prstGeom prst="rect">
            <a:avLst/>
          </a:prstGeom>
          <a:noFill/>
        </p:spPr>
        <p:txBody>
          <a:bodyPr wrap="square" lIns="0" tIns="0" rIns="0" bIns="0" rtlCol="0">
            <a:spAutoFit/>
          </a:bodyPr>
          <a:lstStyle/>
          <a:p>
            <a:pPr indent="288000">
              <a:lnSpc>
                <a:spcPts val="2700"/>
              </a:lnSpc>
              <a:spcAft>
                <a:spcPts val="600"/>
              </a:spcAft>
              <a:buSzPct val="130000"/>
              <a:buFont typeface="Wingdings" pitchFamily="2" charset="2"/>
              <a:buChar char="§"/>
            </a:pPr>
            <a:r>
              <a:rPr lang="de-DE" dirty="0" err="1">
                <a:latin typeface="Arial" pitchFamily="34" charset="0"/>
                <a:cs typeface="Arial" pitchFamily="34" charset="0"/>
              </a:rPr>
              <a:t>Bulletpoint</a:t>
            </a:r>
            <a:r>
              <a:rPr lang="de-DE" dirty="0">
                <a:latin typeface="Arial" pitchFamily="34" charset="0"/>
                <a:cs typeface="Arial" pitchFamily="34" charset="0"/>
              </a:rPr>
              <a:t> 1</a:t>
            </a:r>
          </a:p>
          <a:p>
            <a:pPr indent="288000">
              <a:lnSpc>
                <a:spcPts val="2700"/>
              </a:lnSpc>
              <a:spcAft>
                <a:spcPts val="600"/>
              </a:spcAft>
              <a:buSzPct val="130000"/>
              <a:buFont typeface="Wingdings" pitchFamily="2" charset="2"/>
              <a:buChar char="§"/>
            </a:pPr>
            <a:r>
              <a:rPr lang="de-DE" dirty="0" err="1">
                <a:latin typeface="Arial" pitchFamily="34" charset="0"/>
                <a:cs typeface="Arial" pitchFamily="34" charset="0"/>
              </a:rPr>
              <a:t>Bulletpoint</a:t>
            </a:r>
            <a:r>
              <a:rPr lang="de-DE" dirty="0">
                <a:latin typeface="Arial" pitchFamily="34" charset="0"/>
                <a:cs typeface="Arial" pitchFamily="34" charset="0"/>
              </a:rPr>
              <a:t> 2</a:t>
            </a:r>
          </a:p>
          <a:p>
            <a:pPr indent="288000">
              <a:lnSpc>
                <a:spcPts val="2700"/>
              </a:lnSpc>
              <a:spcAft>
                <a:spcPts val="600"/>
              </a:spcAft>
              <a:buSzPct val="130000"/>
              <a:buFont typeface="Wingdings" pitchFamily="2" charset="2"/>
              <a:buChar char="§"/>
            </a:pPr>
            <a:r>
              <a:rPr lang="de-DE" dirty="0" err="1">
                <a:latin typeface="Arial" pitchFamily="34" charset="0"/>
                <a:cs typeface="Arial" pitchFamily="34" charset="0"/>
              </a:rPr>
              <a:t>Bulletpoint</a:t>
            </a:r>
            <a:r>
              <a:rPr lang="de-DE" dirty="0">
                <a:latin typeface="Arial" pitchFamily="34" charset="0"/>
                <a:cs typeface="Arial" pitchFamily="34" charset="0"/>
              </a:rPr>
              <a:t> 3</a:t>
            </a:r>
          </a:p>
        </p:txBody>
      </p:sp>
      <p:sp>
        <p:nvSpPr>
          <p:cNvPr id="6" name="Textfeld 5"/>
          <p:cNvSpPr txBox="1"/>
          <p:nvPr/>
        </p:nvSpPr>
        <p:spPr>
          <a:xfrm>
            <a:off x="468280" y="7142594"/>
            <a:ext cx="8429684" cy="153888"/>
          </a:xfrm>
          <a:prstGeom prst="rect">
            <a:avLst/>
          </a:prstGeom>
          <a:noFill/>
        </p:spPr>
        <p:txBody>
          <a:bodyPr wrap="square" lIns="0" tIns="0" rIns="0" bIns="0" rtlCol="0">
            <a:spAutoFit/>
          </a:bodyPr>
          <a:lstStyle/>
          <a:p>
            <a:r>
              <a:rPr lang="de-DE" sz="1000" b="1" baseline="0" dirty="0">
                <a:solidFill>
                  <a:srgbClr val="003560"/>
                </a:solidFill>
                <a:latin typeface="Arial" pitchFamily="34" charset="0"/>
                <a:cs typeface="Arial" pitchFamily="34" charset="0"/>
              </a:rPr>
              <a:t>TITEL PRÄSENTATION </a:t>
            </a:r>
            <a:r>
              <a:rPr lang="de-DE" sz="1000" baseline="0" dirty="0">
                <a:solidFill>
                  <a:srgbClr val="003560"/>
                </a:solidFill>
                <a:latin typeface="Arial" pitchFamily="34" charset="0"/>
                <a:cs typeface="Arial" pitchFamily="34" charset="0"/>
              </a:rPr>
              <a:t>TITEL PRÄSENTATION | Bochum | XX. – XX. Monat Jahr</a:t>
            </a:r>
          </a:p>
        </p:txBody>
      </p:sp>
      <p:sp>
        <p:nvSpPr>
          <p:cNvPr id="7" name="Textfeld 6"/>
          <p:cNvSpPr txBox="1"/>
          <p:nvPr/>
        </p:nvSpPr>
        <p:spPr>
          <a:xfrm>
            <a:off x="437178" y="5348170"/>
            <a:ext cx="4460258" cy="1384995"/>
          </a:xfrm>
          <a:prstGeom prst="rect">
            <a:avLst/>
          </a:prstGeom>
          <a:noFill/>
        </p:spPr>
        <p:txBody>
          <a:bodyPr wrap="square" lIns="0" tIns="0" rIns="0" bIns="0" rtlCol="0">
            <a:spAutoFit/>
          </a:bodyPr>
          <a:lstStyle/>
          <a:p>
            <a:pPr>
              <a:lnSpc>
                <a:spcPts val="2700"/>
              </a:lnSpc>
              <a:buSzPct val="130000"/>
            </a:pPr>
            <a:r>
              <a:rPr lang="de-DE" dirty="0" err="1">
                <a:latin typeface="Arial" pitchFamily="34" charset="0"/>
                <a:cs typeface="Arial" pitchFamily="34" charset="0"/>
              </a:rPr>
              <a:t>Cidunt</a:t>
            </a:r>
            <a:r>
              <a:rPr lang="de-DE" dirty="0">
                <a:latin typeface="Arial" pitchFamily="34" charset="0"/>
                <a:cs typeface="Arial" pitchFamily="34" charset="0"/>
              </a:rPr>
              <a:t> </a:t>
            </a:r>
            <a:r>
              <a:rPr lang="de-DE" dirty="0" err="1">
                <a:latin typeface="Arial" pitchFamily="34" charset="0"/>
                <a:cs typeface="Arial" pitchFamily="34" charset="0"/>
              </a:rPr>
              <a:t>adignis</a:t>
            </a:r>
            <a:r>
              <a:rPr lang="de-DE" dirty="0">
                <a:latin typeface="Arial" pitchFamily="34" charset="0"/>
                <a:cs typeface="Arial" pitchFamily="34" charset="0"/>
              </a:rPr>
              <a:t> am </a:t>
            </a:r>
            <a:r>
              <a:rPr lang="de-DE" dirty="0" err="1">
                <a:latin typeface="Arial" pitchFamily="34" charset="0"/>
                <a:cs typeface="Arial" pitchFamily="34" charset="0"/>
              </a:rPr>
              <a:t>venibh</a:t>
            </a:r>
            <a:r>
              <a:rPr lang="de-DE" dirty="0">
                <a:latin typeface="Arial" pitchFamily="34" charset="0"/>
                <a:cs typeface="Arial" pitchFamily="34" charset="0"/>
              </a:rPr>
              <a:t> </a:t>
            </a:r>
            <a:r>
              <a:rPr lang="de-DE" dirty="0" err="1">
                <a:latin typeface="Arial" pitchFamily="34" charset="0"/>
                <a:cs typeface="Arial" pitchFamily="34" charset="0"/>
              </a:rPr>
              <a:t>etue</a:t>
            </a:r>
            <a:r>
              <a:rPr lang="de-DE" dirty="0">
                <a:latin typeface="Arial" pitchFamily="34" charset="0"/>
                <a:cs typeface="Arial" pitchFamily="34" charset="0"/>
              </a:rPr>
              <a:t> </a:t>
            </a:r>
            <a:r>
              <a:rPr lang="de-DE" dirty="0" err="1">
                <a:latin typeface="Arial" pitchFamily="34" charset="0"/>
                <a:cs typeface="Arial" pitchFamily="34" charset="0"/>
              </a:rPr>
              <a:t>alit</a:t>
            </a:r>
            <a:r>
              <a:rPr lang="de-DE" dirty="0">
                <a:latin typeface="Arial" pitchFamily="34" charset="0"/>
                <a:cs typeface="Arial" pitchFamily="34" charset="0"/>
              </a:rPr>
              <a:t> </a:t>
            </a:r>
            <a:r>
              <a:rPr lang="de-DE" dirty="0" err="1">
                <a:latin typeface="Arial" pitchFamily="34" charset="0"/>
                <a:cs typeface="Arial" pitchFamily="34" charset="0"/>
              </a:rPr>
              <a:t>erostio</a:t>
            </a:r>
            <a:r>
              <a:rPr lang="de-DE" dirty="0">
                <a:latin typeface="Arial" pitchFamily="34" charset="0"/>
                <a:cs typeface="Arial" pitchFamily="34" charset="0"/>
              </a:rPr>
              <a:t> </a:t>
            </a:r>
            <a:r>
              <a:rPr lang="de-DE" dirty="0" err="1">
                <a:latin typeface="Arial" pitchFamily="34" charset="0"/>
                <a:cs typeface="Arial" pitchFamily="34" charset="0"/>
              </a:rPr>
              <a:t>dipisisi</a:t>
            </a:r>
            <a:r>
              <a:rPr lang="de-DE" dirty="0">
                <a:latin typeface="Arial" pitchFamily="34" charset="0"/>
                <a:cs typeface="Arial" pitchFamily="34" charset="0"/>
              </a:rPr>
              <a:t> er </a:t>
            </a:r>
            <a:r>
              <a:rPr lang="de-DE" dirty="0" err="1">
                <a:latin typeface="Arial" pitchFamily="34" charset="0"/>
                <a:cs typeface="Arial" pitchFamily="34" charset="0"/>
              </a:rPr>
              <a:t>aliquissi</a:t>
            </a:r>
            <a:r>
              <a:rPr lang="de-DE" dirty="0">
                <a:latin typeface="Arial" pitchFamily="34" charset="0"/>
                <a:cs typeface="Arial" pitchFamily="34" charset="0"/>
              </a:rPr>
              <a:t>. </a:t>
            </a:r>
            <a:r>
              <a:rPr lang="de-DE" dirty="0" err="1">
                <a:latin typeface="Arial" pitchFamily="34" charset="0"/>
                <a:cs typeface="Arial" pitchFamily="34" charset="0"/>
              </a:rPr>
              <a:t>Unt</a:t>
            </a:r>
            <a:r>
              <a:rPr lang="de-DE" dirty="0">
                <a:latin typeface="Arial" pitchFamily="34" charset="0"/>
                <a:cs typeface="Arial" pitchFamily="34" charset="0"/>
              </a:rPr>
              <a:t> </a:t>
            </a:r>
            <a:r>
              <a:rPr lang="de-DE" dirty="0" err="1">
                <a:latin typeface="Arial" pitchFamily="34" charset="0"/>
                <a:cs typeface="Arial" pitchFamily="34" charset="0"/>
              </a:rPr>
              <a:t>lortio</a:t>
            </a:r>
            <a:r>
              <a:rPr lang="de-DE" dirty="0">
                <a:latin typeface="Arial" pitchFamily="34" charset="0"/>
                <a:cs typeface="Arial" pitchFamily="34" charset="0"/>
              </a:rPr>
              <a:t> </a:t>
            </a:r>
            <a:r>
              <a:rPr lang="de-DE" dirty="0" err="1">
                <a:latin typeface="Arial" pitchFamily="34" charset="0"/>
                <a:cs typeface="Arial" pitchFamily="34" charset="0"/>
              </a:rPr>
              <a:t>digna</a:t>
            </a:r>
            <a:r>
              <a:rPr lang="de-DE" dirty="0">
                <a:latin typeface="Arial" pitchFamily="34" charset="0"/>
                <a:cs typeface="Arial" pitchFamily="34" charset="0"/>
              </a:rPr>
              <a:t> </a:t>
            </a:r>
            <a:r>
              <a:rPr lang="de-DE" dirty="0" err="1">
                <a:latin typeface="Arial" pitchFamily="34" charset="0"/>
                <a:cs typeface="Arial" pitchFamily="34" charset="0"/>
              </a:rPr>
              <a:t>cor</a:t>
            </a:r>
            <a:r>
              <a:rPr lang="de-DE" dirty="0">
                <a:latin typeface="Arial" pitchFamily="34" charset="0"/>
                <a:cs typeface="Arial" pitchFamily="34" charset="0"/>
              </a:rPr>
              <a:t> </a:t>
            </a:r>
            <a:r>
              <a:rPr lang="de-DE" dirty="0" err="1">
                <a:latin typeface="Arial" pitchFamily="34" charset="0"/>
                <a:cs typeface="Arial" pitchFamily="34" charset="0"/>
              </a:rPr>
              <a:t>sum</a:t>
            </a:r>
            <a:r>
              <a:rPr lang="de-DE" dirty="0">
                <a:latin typeface="Arial" pitchFamily="34" charset="0"/>
                <a:cs typeface="Arial" pitchFamily="34" charset="0"/>
              </a:rPr>
              <a:t> </a:t>
            </a:r>
            <a:r>
              <a:rPr lang="de-DE" dirty="0" err="1">
                <a:latin typeface="Arial" pitchFamily="34" charset="0"/>
                <a:cs typeface="Arial" pitchFamily="34" charset="0"/>
              </a:rPr>
              <a:t>vel</a:t>
            </a:r>
            <a:r>
              <a:rPr lang="de-DE" dirty="0">
                <a:latin typeface="Arial" pitchFamily="34" charset="0"/>
                <a:cs typeface="Arial" pitchFamily="34" charset="0"/>
              </a:rPr>
              <a:t> </a:t>
            </a:r>
            <a:r>
              <a:rPr lang="de-DE" dirty="0" err="1">
                <a:latin typeface="Arial" pitchFamily="34" charset="0"/>
                <a:cs typeface="Arial" pitchFamily="34" charset="0"/>
              </a:rPr>
              <a:t>il</a:t>
            </a:r>
            <a:r>
              <a:rPr lang="de-DE" dirty="0">
                <a:latin typeface="Arial" pitchFamily="34" charset="0"/>
                <a:cs typeface="Arial" pitchFamily="34" charset="0"/>
              </a:rPr>
              <a:t> </a:t>
            </a:r>
            <a:r>
              <a:rPr lang="de-DE" dirty="0" err="1">
                <a:latin typeface="Arial" pitchFamily="34" charset="0"/>
                <a:cs typeface="Arial" pitchFamily="34" charset="0"/>
              </a:rPr>
              <a:t>utem</a:t>
            </a:r>
            <a:r>
              <a:rPr lang="de-DE" dirty="0">
                <a:latin typeface="Arial" pitchFamily="34" charset="0"/>
                <a:cs typeface="Arial" pitchFamily="34" charset="0"/>
              </a:rPr>
              <a:t> ad et </a:t>
            </a:r>
            <a:r>
              <a:rPr lang="de-DE" dirty="0" err="1">
                <a:latin typeface="Arial" pitchFamily="34" charset="0"/>
                <a:cs typeface="Arial" pitchFamily="34" charset="0"/>
              </a:rPr>
              <a:t>nosto</a:t>
            </a:r>
            <a:r>
              <a:rPr lang="de-DE" dirty="0">
                <a:latin typeface="Arial" pitchFamily="34" charset="0"/>
                <a:cs typeface="Arial" pitchFamily="34" charset="0"/>
              </a:rPr>
              <a:t> </a:t>
            </a:r>
            <a:r>
              <a:rPr lang="de-DE" dirty="0" err="1">
                <a:latin typeface="Arial" pitchFamily="34" charset="0"/>
                <a:cs typeface="Arial" pitchFamily="34" charset="0"/>
              </a:rPr>
              <a:t>od</a:t>
            </a:r>
            <a:r>
              <a:rPr lang="de-DE" dirty="0">
                <a:latin typeface="Arial" pitchFamily="34" charset="0"/>
                <a:cs typeface="Arial" pitchFamily="34" charset="0"/>
              </a:rPr>
              <a:t> magna </a:t>
            </a:r>
            <a:r>
              <a:rPr lang="de-DE" dirty="0" err="1">
                <a:latin typeface="Arial" pitchFamily="34" charset="0"/>
                <a:cs typeface="Arial" pitchFamily="34" charset="0"/>
              </a:rPr>
              <a:t>feugait</a:t>
            </a:r>
            <a:r>
              <a:rPr lang="de-DE" dirty="0">
                <a:latin typeface="Arial" pitchFamily="34" charset="0"/>
                <a:cs typeface="Arial" pitchFamily="34" charset="0"/>
              </a:rPr>
              <a:t>.</a:t>
            </a:r>
          </a:p>
        </p:txBody>
      </p:sp>
    </p:spTree>
  </p:cSld>
  <p:clrMap bg1="lt1" tx1="dk1" bg2="lt2" tx2="dk2" accent1="accent1" accent2="accent2" accent3="accent3" accent4="accent4" accent5="accent5" accent6="accent6" hlink="hlink" folHlink="folHlink"/>
  <p:sldLayoutIdLst>
    <p:sldLayoutId id="2147483656"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emf"/><Relationship Id="rId10" Type="http://schemas.openxmlformats.org/officeDocument/2006/relationships/image" Target="../media/image36.png"/><Relationship Id="rId4" Type="http://schemas.openxmlformats.org/officeDocument/2006/relationships/image" Target="../media/image50.emf"/><Relationship Id="rId9"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8" name="Textfeld 7"/>
          <p:cNvSpPr txBox="1"/>
          <p:nvPr/>
        </p:nvSpPr>
        <p:spPr>
          <a:xfrm>
            <a:off x="517878" y="1471584"/>
            <a:ext cx="7953262" cy="4462760"/>
          </a:xfrm>
          <a:prstGeom prst="rect">
            <a:avLst/>
          </a:prstGeom>
          <a:noFill/>
        </p:spPr>
        <p:txBody>
          <a:bodyPr wrap="square" lIns="0" tIns="0" rIns="0" bIns="0" rtlCol="0">
            <a:spAutoFit/>
          </a:bodyPr>
          <a:lstStyle/>
          <a:p>
            <a:r>
              <a:rPr lang="en-US" sz="3600" b="1" dirty="0"/>
              <a:t>SPIN2021 The 24th International Spin Symposium</a:t>
            </a:r>
            <a:br>
              <a:rPr lang="en-US" sz="3600" b="1" dirty="0"/>
            </a:br>
            <a:endParaRPr lang="en-US" sz="3600" b="1" dirty="0"/>
          </a:p>
          <a:p>
            <a:r>
              <a:rPr lang="en-US" sz="3200" b="1" dirty="0">
                <a:solidFill>
                  <a:srgbClr val="8DAE10"/>
                </a:solidFill>
                <a:latin typeface="Arial" pitchFamily="34" charset="0"/>
                <a:cs typeface="Arial" pitchFamily="34" charset="0"/>
              </a:rPr>
              <a:t>October</a:t>
            </a:r>
            <a:r>
              <a:rPr lang="de-DE" sz="3200" b="1" dirty="0">
                <a:solidFill>
                  <a:srgbClr val="8DAE10"/>
                </a:solidFill>
                <a:latin typeface="Arial" pitchFamily="34" charset="0"/>
                <a:cs typeface="Arial" pitchFamily="34" charset="0"/>
              </a:rPr>
              <a:t> 18-22, 2021 at Matsue, </a:t>
            </a:r>
            <a:r>
              <a:rPr lang="en-US" sz="3200" b="1" dirty="0">
                <a:solidFill>
                  <a:srgbClr val="8DAE10"/>
                </a:solidFill>
                <a:latin typeface="Arial" pitchFamily="34" charset="0"/>
                <a:cs typeface="Arial" pitchFamily="34" charset="0"/>
              </a:rPr>
              <a:t>Japan</a:t>
            </a:r>
            <a:br>
              <a:rPr lang="de-DE" sz="3400" b="1" dirty="0">
                <a:solidFill>
                  <a:srgbClr val="8DAE10"/>
                </a:solidFill>
                <a:latin typeface="Arial" pitchFamily="34" charset="0"/>
                <a:cs typeface="Arial" pitchFamily="34" charset="0"/>
              </a:rPr>
            </a:br>
            <a:endParaRPr lang="de-DE" sz="3400" b="1" dirty="0">
              <a:solidFill>
                <a:srgbClr val="8DAE10"/>
              </a:solidFill>
              <a:latin typeface="Arial" pitchFamily="34" charset="0"/>
              <a:cs typeface="Arial" pitchFamily="34" charset="0"/>
            </a:endParaRPr>
          </a:p>
          <a:p>
            <a:r>
              <a:rPr lang="en-US" sz="2800" dirty="0"/>
              <a:t>Status of Polarized Solid Targets in European High Energy Scattering Experiments</a:t>
            </a:r>
          </a:p>
          <a:p>
            <a:endParaRPr lang="en-US" sz="2800" b="1" dirty="0">
              <a:solidFill>
                <a:srgbClr val="8DAE10"/>
              </a:solidFill>
              <a:latin typeface="Arial" pitchFamily="34" charset="0"/>
              <a:cs typeface="Arial" pitchFamily="34" charset="0"/>
            </a:endParaRPr>
          </a:p>
          <a:p>
            <a:r>
              <a:rPr lang="en-US" sz="3200" b="1" dirty="0">
                <a:solidFill>
                  <a:srgbClr val="8DAE10"/>
                </a:solidFill>
                <a:latin typeface="Arial" pitchFamily="34" charset="0"/>
                <a:cs typeface="Arial" pitchFamily="34" charset="0"/>
              </a:rPr>
              <a:t>G. Reicherz</a:t>
            </a:r>
            <a:endParaRPr lang="de-DE" sz="3200" b="1" dirty="0">
              <a:solidFill>
                <a:srgbClr val="8DAE10"/>
              </a:solidFill>
              <a:latin typeface="Arial" pitchFamily="34" charset="0"/>
              <a:cs typeface="Arial" pitchFamily="34" charset="0"/>
            </a:endParaRPr>
          </a:p>
        </p:txBody>
      </p:sp>
      <p:pic>
        <p:nvPicPr>
          <p:cNvPr id="11" name="Grafik 10" descr="Wortmarke_BLAU_srgb.jpg"/>
          <p:cNvPicPr>
            <a:picLocks noChangeAspect="1"/>
          </p:cNvPicPr>
          <p:nvPr/>
        </p:nvPicPr>
        <p:blipFill>
          <a:blip r:embed="rId3" cstate="print"/>
          <a:stretch>
            <a:fillRect/>
          </a:stretch>
        </p:blipFill>
        <p:spPr>
          <a:xfrm>
            <a:off x="486000" y="468000"/>
            <a:ext cx="2376000" cy="155307"/>
          </a:xfrm>
          <a:prstGeom prst="rect">
            <a:avLst/>
          </a:prstGeom>
        </p:spPr>
      </p:pic>
      <p:pic>
        <p:nvPicPr>
          <p:cNvPr id="6" name="Grafik 5" descr="logo_fakultaet.png"/>
          <p:cNvPicPr>
            <a:picLocks noChangeAspect="1"/>
          </p:cNvPicPr>
          <p:nvPr/>
        </p:nvPicPr>
        <p:blipFill>
          <a:blip r:embed="rId4" cstate="print"/>
          <a:stretch>
            <a:fillRect/>
          </a:stretch>
        </p:blipFill>
        <p:spPr>
          <a:xfrm>
            <a:off x="486000" y="159890"/>
            <a:ext cx="4648200" cy="771525"/>
          </a:xfrm>
          <a:prstGeom prst="rect">
            <a:avLst/>
          </a:prstGeom>
        </p:spPr>
      </p:pic>
      <p:sp>
        <p:nvSpPr>
          <p:cNvPr id="3" name="Titel 2"/>
          <p:cNvSpPr>
            <a:spLocks noGrp="1"/>
          </p:cNvSpPr>
          <p:nvPr>
            <p:ph type="title" idx="4294967295"/>
          </p:nvPr>
        </p:nvSpPr>
        <p:spPr>
          <a:xfrm>
            <a:off x="693738" y="403225"/>
            <a:ext cx="8693150" cy="983786"/>
          </a:xfrm>
          <a:prstGeom prst="rect">
            <a:avLst/>
          </a:prstGeom>
        </p:spPr>
        <p:txBody>
          <a:bodyPr/>
          <a:lstStyle/>
          <a:p>
            <a:r>
              <a:rPr lang="en-US" sz="4000" dirty="0">
                <a:solidFill>
                  <a:schemeClr val="bg1"/>
                </a:solidFill>
              </a:rPr>
              <a:t>SPIN2016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93738" y="374355"/>
            <a:ext cx="8693150" cy="848389"/>
          </a:xfrm>
          <a:prstGeom prst="rect">
            <a:avLst/>
          </a:prstGeom>
        </p:spPr>
        <p:txBody>
          <a:bodyPr/>
          <a:lstStyle/>
          <a:p>
            <a:r>
              <a:rPr lang="en-US" sz="4000" dirty="0">
                <a:solidFill>
                  <a:schemeClr val="accent4">
                    <a:lumMod val="75000"/>
                  </a:schemeClr>
                </a:solidFill>
              </a:rPr>
              <a:t>3 target cells and 10 NMR coils</a:t>
            </a:r>
          </a:p>
        </p:txBody>
      </p:sp>
      <p:pic>
        <p:nvPicPr>
          <p:cNvPr id="23" name="Grafik 22">
            <a:extLst>
              <a:ext uri="{FF2B5EF4-FFF2-40B4-BE49-F238E27FC236}">
                <a16:creationId xmlns:a16="http://schemas.microsoft.com/office/drawing/2014/main" id="{ACDC86B6-CC38-4442-860F-B752485C335D}"/>
              </a:ext>
            </a:extLst>
          </p:cNvPr>
          <p:cNvPicPr>
            <a:picLocks noChangeAspect="1"/>
          </p:cNvPicPr>
          <p:nvPr/>
        </p:nvPicPr>
        <p:blipFill rotWithShape="1">
          <a:blip r:embed="rId3"/>
          <a:srcRect l="7972" t="42626" r="2694" b="34407"/>
          <a:stretch/>
        </p:blipFill>
        <p:spPr>
          <a:xfrm>
            <a:off x="628073" y="1487055"/>
            <a:ext cx="9005454" cy="1736436"/>
          </a:xfrm>
          <a:prstGeom prst="rect">
            <a:avLst/>
          </a:prstGeom>
        </p:spPr>
      </p:pic>
      <p:pic>
        <p:nvPicPr>
          <p:cNvPr id="32" name="Grafik 31">
            <a:extLst>
              <a:ext uri="{FF2B5EF4-FFF2-40B4-BE49-F238E27FC236}">
                <a16:creationId xmlns:a16="http://schemas.microsoft.com/office/drawing/2014/main" id="{19ADBE39-58AE-4A1D-BC73-236ADCCE39CB}"/>
              </a:ext>
            </a:extLst>
          </p:cNvPr>
          <p:cNvPicPr>
            <a:picLocks noChangeAspect="1"/>
          </p:cNvPicPr>
          <p:nvPr/>
        </p:nvPicPr>
        <p:blipFill rotWithShape="1">
          <a:blip r:embed="rId4"/>
          <a:srcRect t="3454"/>
          <a:stretch/>
        </p:blipFill>
        <p:spPr>
          <a:xfrm>
            <a:off x="1274618" y="4795370"/>
            <a:ext cx="8510762" cy="1124663"/>
          </a:xfrm>
          <a:prstGeom prst="rect">
            <a:avLst/>
          </a:prstGeom>
        </p:spPr>
      </p:pic>
      <p:pic>
        <p:nvPicPr>
          <p:cNvPr id="33" name="Grafik 32">
            <a:extLst>
              <a:ext uri="{FF2B5EF4-FFF2-40B4-BE49-F238E27FC236}">
                <a16:creationId xmlns:a16="http://schemas.microsoft.com/office/drawing/2014/main" id="{578E9734-0BFE-4C95-9260-4CA85C300228}"/>
              </a:ext>
            </a:extLst>
          </p:cNvPr>
          <p:cNvPicPr>
            <a:picLocks noChangeAspect="1"/>
          </p:cNvPicPr>
          <p:nvPr/>
        </p:nvPicPr>
        <p:blipFill>
          <a:blip r:embed="rId5"/>
          <a:stretch>
            <a:fillRect/>
          </a:stretch>
        </p:blipFill>
        <p:spPr>
          <a:xfrm>
            <a:off x="1699491" y="3225576"/>
            <a:ext cx="7472218" cy="1461393"/>
          </a:xfrm>
          <a:prstGeom prst="rect">
            <a:avLst/>
          </a:prstGeom>
        </p:spPr>
      </p:pic>
      <p:sp>
        <p:nvSpPr>
          <p:cNvPr id="34" name="Textfeld 33">
            <a:extLst>
              <a:ext uri="{FF2B5EF4-FFF2-40B4-BE49-F238E27FC236}">
                <a16:creationId xmlns:a16="http://schemas.microsoft.com/office/drawing/2014/main" id="{83D0E938-676A-4DEE-BA48-62F8E451F5FC}"/>
              </a:ext>
            </a:extLst>
          </p:cNvPr>
          <p:cNvSpPr txBox="1"/>
          <p:nvPr/>
        </p:nvSpPr>
        <p:spPr>
          <a:xfrm>
            <a:off x="693738" y="6373091"/>
            <a:ext cx="1369799" cy="400110"/>
          </a:xfrm>
          <a:prstGeom prst="rect">
            <a:avLst/>
          </a:prstGeom>
          <a:noFill/>
        </p:spPr>
        <p:txBody>
          <a:bodyPr wrap="none" rtlCol="0">
            <a:spAutoFit/>
          </a:bodyPr>
          <a:lstStyle/>
          <a:p>
            <a:r>
              <a:rPr lang="de-DE" dirty="0"/>
              <a:t>Kevlar </a:t>
            </a:r>
            <a:r>
              <a:rPr lang="de-DE" dirty="0" err="1"/>
              <a:t>tube</a:t>
            </a:r>
            <a:endParaRPr lang="de-DE" dirty="0"/>
          </a:p>
        </p:txBody>
      </p:sp>
    </p:spTree>
    <p:extLst>
      <p:ext uri="{BB962C8B-B14F-4D97-AF65-F5344CB8AC3E}">
        <p14:creationId xmlns:p14="http://schemas.microsoft.com/office/powerpoint/2010/main" val="163144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93738" y="403225"/>
            <a:ext cx="8693150" cy="1460500"/>
          </a:xfrm>
          <a:prstGeom prst="rect">
            <a:avLst/>
          </a:prstGeom>
        </p:spPr>
        <p:txBody>
          <a:bodyPr/>
          <a:lstStyle/>
          <a:p>
            <a:r>
              <a:rPr lang="en-US" dirty="0">
                <a:solidFill>
                  <a:schemeClr val="accent4">
                    <a:lumMod val="75000"/>
                  </a:schemeClr>
                </a:solidFill>
              </a:rPr>
              <a:t>2021 Target material </a:t>
            </a:r>
            <a:r>
              <a:rPr lang="en-US" baseline="30000" dirty="0">
                <a:solidFill>
                  <a:schemeClr val="accent4">
                    <a:lumMod val="75000"/>
                  </a:schemeClr>
                </a:solidFill>
              </a:rPr>
              <a:t>6</a:t>
            </a:r>
            <a:r>
              <a:rPr lang="en-US" dirty="0">
                <a:solidFill>
                  <a:schemeClr val="accent4">
                    <a:lumMod val="75000"/>
                  </a:schemeClr>
                </a:solidFill>
              </a:rPr>
              <a:t>LiD</a:t>
            </a:r>
          </a:p>
        </p:txBody>
      </p:sp>
      <p:pic>
        <p:nvPicPr>
          <p:cNvPr id="86018" name="Picture 2" descr="https://ep1.rub.de/poltarg/Forschung/Materialien/li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657" y="5255029"/>
            <a:ext cx="13716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4"/>
          <a:stretch>
            <a:fillRect/>
          </a:stretch>
        </p:blipFill>
        <p:spPr>
          <a:xfrm>
            <a:off x="6324440" y="1691765"/>
            <a:ext cx="3316817" cy="2803356"/>
          </a:xfrm>
          <a:prstGeom prst="rect">
            <a:avLst/>
          </a:prstGeom>
        </p:spPr>
      </p:pic>
      <p:pic>
        <p:nvPicPr>
          <p:cNvPr id="4" name="Grafik 3"/>
          <p:cNvPicPr>
            <a:picLocks noChangeAspect="1"/>
          </p:cNvPicPr>
          <p:nvPr/>
        </p:nvPicPr>
        <p:blipFill>
          <a:blip r:embed="rId5"/>
          <a:stretch>
            <a:fillRect/>
          </a:stretch>
        </p:blipFill>
        <p:spPr>
          <a:xfrm>
            <a:off x="213714" y="2708994"/>
            <a:ext cx="5916921" cy="4320399"/>
          </a:xfrm>
          <a:prstGeom prst="rect">
            <a:avLst/>
          </a:prstGeom>
        </p:spPr>
      </p:pic>
      <p:sp>
        <p:nvSpPr>
          <p:cNvPr id="6" name="Textfeld 5"/>
          <p:cNvSpPr txBox="1"/>
          <p:nvPr/>
        </p:nvSpPr>
        <p:spPr>
          <a:xfrm>
            <a:off x="213715" y="1600200"/>
            <a:ext cx="4408579" cy="1015663"/>
          </a:xfrm>
          <a:prstGeom prst="rect">
            <a:avLst/>
          </a:prstGeom>
          <a:noFill/>
        </p:spPr>
        <p:txBody>
          <a:bodyPr wrap="none" rtlCol="0">
            <a:spAutoFit/>
          </a:bodyPr>
          <a:lstStyle/>
          <a:p>
            <a:r>
              <a:rPr lang="en-US" dirty="0"/>
              <a:t>Preparation by irradiation with electrons</a:t>
            </a:r>
          </a:p>
          <a:p>
            <a:r>
              <a:rPr lang="en-US" dirty="0"/>
              <a:t>(E</a:t>
            </a:r>
            <a:r>
              <a:rPr lang="en-US" baseline="-25000" dirty="0"/>
              <a:t>e</a:t>
            </a:r>
            <a:r>
              <a:rPr lang="en-US" dirty="0"/>
              <a:t>= 20 MeV, T=190K)</a:t>
            </a:r>
          </a:p>
          <a:p>
            <a:r>
              <a:rPr lang="en-US" dirty="0"/>
              <a:t>f = 4/8 = 0.5 (</a:t>
            </a:r>
            <a:r>
              <a:rPr lang="en-US" baseline="30000" dirty="0"/>
              <a:t>6</a:t>
            </a:r>
            <a:r>
              <a:rPr lang="en-US" dirty="0"/>
              <a:t>Li: </a:t>
            </a:r>
            <a:r>
              <a:rPr lang="en-US" dirty="0">
                <a:latin typeface="Symbol" panose="05050102010706020507" pitchFamily="18" charset="2"/>
              </a:rPr>
              <a:t>a</a:t>
            </a:r>
            <a:r>
              <a:rPr lang="en-US" dirty="0"/>
              <a:t> + D)</a:t>
            </a:r>
          </a:p>
        </p:txBody>
      </p:sp>
      <p:sp>
        <p:nvSpPr>
          <p:cNvPr id="7" name="Textfeld 6"/>
          <p:cNvSpPr txBox="1"/>
          <p:nvPr/>
        </p:nvSpPr>
        <p:spPr>
          <a:xfrm>
            <a:off x="6130636" y="5455227"/>
            <a:ext cx="1785745" cy="1015663"/>
          </a:xfrm>
          <a:prstGeom prst="rect">
            <a:avLst/>
          </a:prstGeom>
          <a:noFill/>
        </p:spPr>
        <p:txBody>
          <a:bodyPr wrap="none" rtlCol="0">
            <a:spAutoFit/>
          </a:bodyPr>
          <a:lstStyle/>
          <a:p>
            <a:r>
              <a:rPr lang="en-US" dirty="0"/>
              <a:t>COMPASS 2006</a:t>
            </a:r>
          </a:p>
          <a:p>
            <a:r>
              <a:rPr lang="en-US" dirty="0"/>
              <a:t>P+ = +56%</a:t>
            </a:r>
          </a:p>
          <a:p>
            <a:r>
              <a:rPr lang="en-US" dirty="0"/>
              <a:t>P- = -52%</a:t>
            </a:r>
          </a:p>
        </p:txBody>
      </p:sp>
    </p:spTree>
    <p:extLst>
      <p:ext uri="{BB962C8B-B14F-4D97-AF65-F5344CB8AC3E}">
        <p14:creationId xmlns:p14="http://schemas.microsoft.com/office/powerpoint/2010/main" val="105098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30917-3271-450D-8289-0E866C8349A7}"/>
              </a:ext>
            </a:extLst>
          </p:cNvPr>
          <p:cNvSpPr>
            <a:spLocks noGrp="1"/>
          </p:cNvSpPr>
          <p:nvPr>
            <p:ph type="title" idx="4294967295"/>
          </p:nvPr>
        </p:nvSpPr>
        <p:spPr>
          <a:xfrm>
            <a:off x="693738" y="403225"/>
            <a:ext cx="8693150" cy="1460500"/>
          </a:xfrm>
          <a:prstGeom prst="rect">
            <a:avLst/>
          </a:prstGeom>
        </p:spPr>
        <p:txBody>
          <a:bodyPr/>
          <a:lstStyle/>
          <a:p>
            <a:r>
              <a:rPr lang="de-DE" dirty="0">
                <a:solidFill>
                  <a:schemeClr val="accent4">
                    <a:lumMod val="75000"/>
                  </a:schemeClr>
                </a:solidFill>
              </a:rPr>
              <a:t>2021</a:t>
            </a:r>
            <a:r>
              <a:rPr lang="de-DE" baseline="0" dirty="0">
                <a:solidFill>
                  <a:schemeClr val="accent4">
                    <a:lumMod val="75000"/>
                  </a:schemeClr>
                </a:solidFill>
              </a:rPr>
              <a:t> Target </a:t>
            </a:r>
            <a:r>
              <a:rPr lang="de-DE" baseline="0" dirty="0" err="1">
                <a:solidFill>
                  <a:schemeClr val="accent4">
                    <a:lumMod val="75000"/>
                  </a:schemeClr>
                </a:solidFill>
              </a:rPr>
              <a:t>results</a:t>
            </a:r>
            <a:endParaRPr lang="de-DE" dirty="0">
              <a:solidFill>
                <a:schemeClr val="accent4">
                  <a:lumMod val="75000"/>
                </a:schemeClr>
              </a:solidFill>
            </a:endParaRPr>
          </a:p>
        </p:txBody>
      </p:sp>
      <p:pic>
        <p:nvPicPr>
          <p:cNvPr id="5" name="Grafik 4">
            <a:extLst>
              <a:ext uri="{FF2B5EF4-FFF2-40B4-BE49-F238E27FC236}">
                <a16:creationId xmlns:a16="http://schemas.microsoft.com/office/drawing/2014/main" id="{C4C0D7AC-EE91-4AAC-814F-7E1B8400A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24" y="1542591"/>
            <a:ext cx="4392152" cy="3177785"/>
          </a:xfrm>
          <a:prstGeom prst="rect">
            <a:avLst/>
          </a:prstGeom>
        </p:spPr>
      </p:pic>
      <p:graphicFrame>
        <p:nvGraphicFramePr>
          <p:cNvPr id="6" name="Objekt 5">
            <a:extLst>
              <a:ext uri="{FF2B5EF4-FFF2-40B4-BE49-F238E27FC236}">
                <a16:creationId xmlns:a16="http://schemas.microsoft.com/office/drawing/2014/main" id="{FC0FAB93-7EA5-4426-AA7F-0BA6265A680D}"/>
              </a:ext>
            </a:extLst>
          </p:cNvPr>
          <p:cNvGraphicFramePr>
            <a:graphicFrameLocks noChangeAspect="1"/>
          </p:cNvGraphicFramePr>
          <p:nvPr>
            <p:extLst>
              <p:ext uri="{D42A27DB-BD31-4B8C-83A1-F6EECF244321}">
                <p14:modId xmlns:p14="http://schemas.microsoft.com/office/powerpoint/2010/main" val="1919813202"/>
              </p:ext>
            </p:extLst>
          </p:nvPr>
        </p:nvGraphicFramePr>
        <p:xfrm>
          <a:off x="5317000" y="1703258"/>
          <a:ext cx="4392152" cy="3017118"/>
        </p:xfrm>
        <a:graphic>
          <a:graphicData uri="http://schemas.openxmlformats.org/presentationml/2006/ole">
            <mc:AlternateContent xmlns:mc="http://schemas.openxmlformats.org/markup-compatibility/2006">
              <mc:Choice xmlns:v="urn:schemas-microsoft-com:vml" Requires="v">
                <p:oleObj spid="_x0000_s86027" name="Acrobat Document" r:id="rId4" imgW="7362627" imgH="5057535" progId="Acrobat.Document.DC">
                  <p:embed/>
                </p:oleObj>
              </mc:Choice>
              <mc:Fallback>
                <p:oleObj name="Acrobat Document" r:id="rId4" imgW="7362627" imgH="5057535" progId="Acrobat.Document.DC">
                  <p:embed/>
                  <p:pic>
                    <p:nvPicPr>
                      <p:cNvPr id="0" name=""/>
                      <p:cNvPicPr/>
                      <p:nvPr/>
                    </p:nvPicPr>
                    <p:blipFill>
                      <a:blip r:embed="rId5"/>
                      <a:stretch>
                        <a:fillRect/>
                      </a:stretch>
                    </p:blipFill>
                    <p:spPr>
                      <a:xfrm>
                        <a:off x="5317000" y="1703258"/>
                        <a:ext cx="4392152" cy="3017118"/>
                      </a:xfrm>
                      <a:prstGeom prst="rect">
                        <a:avLst/>
                      </a:prstGeom>
                    </p:spPr>
                  </p:pic>
                </p:oleObj>
              </mc:Fallback>
            </mc:AlternateContent>
          </a:graphicData>
        </a:graphic>
      </p:graphicFrame>
      <p:sp>
        <p:nvSpPr>
          <p:cNvPr id="7" name="Textfeld 6">
            <a:extLst>
              <a:ext uri="{FF2B5EF4-FFF2-40B4-BE49-F238E27FC236}">
                <a16:creationId xmlns:a16="http://schemas.microsoft.com/office/drawing/2014/main" id="{FDA9A723-F4CD-420E-8CBF-901EF9AAC693}"/>
              </a:ext>
            </a:extLst>
          </p:cNvPr>
          <p:cNvSpPr txBox="1"/>
          <p:nvPr/>
        </p:nvSpPr>
        <p:spPr>
          <a:xfrm>
            <a:off x="183024" y="5200650"/>
            <a:ext cx="4251485" cy="1015663"/>
          </a:xfrm>
          <a:prstGeom prst="rect">
            <a:avLst/>
          </a:prstGeom>
          <a:noFill/>
        </p:spPr>
        <p:txBody>
          <a:bodyPr wrap="none" rtlCol="0">
            <a:spAutoFit/>
          </a:bodyPr>
          <a:lstStyle/>
          <a:p>
            <a:pPr marL="342900" indent="-342900">
              <a:buFont typeface="Arial" panose="020B0604020202020204" pitchFamily="34" charset="0"/>
              <a:buChar char="•"/>
            </a:pPr>
            <a:r>
              <a:rPr lang="de-DE" dirty="0" err="1"/>
              <a:t>Polarization</a:t>
            </a:r>
            <a:r>
              <a:rPr lang="de-DE" dirty="0"/>
              <a:t> </a:t>
            </a:r>
            <a:r>
              <a:rPr lang="de-DE" dirty="0" err="1"/>
              <a:t>buil-up</a:t>
            </a:r>
            <a:r>
              <a:rPr lang="de-DE" dirty="0"/>
              <a:t> </a:t>
            </a:r>
            <a:r>
              <a:rPr lang="de-DE" dirty="0" err="1"/>
              <a:t>for</a:t>
            </a:r>
            <a:r>
              <a:rPr lang="de-DE" dirty="0"/>
              <a:t> </a:t>
            </a:r>
            <a:r>
              <a:rPr lang="de-DE" dirty="0" err="1"/>
              <a:t>coils</a:t>
            </a:r>
            <a:r>
              <a:rPr lang="de-DE" dirty="0"/>
              <a:t> 4 and 7</a:t>
            </a:r>
            <a:br>
              <a:rPr lang="de-DE" dirty="0"/>
            </a:br>
            <a:r>
              <a:rPr lang="de-DE" dirty="0"/>
              <a:t>in </a:t>
            </a:r>
            <a:r>
              <a:rPr lang="de-DE" dirty="0" err="1"/>
              <a:t>the</a:t>
            </a:r>
            <a:r>
              <a:rPr lang="de-DE" dirty="0"/>
              <a:t> </a:t>
            </a:r>
            <a:r>
              <a:rPr lang="de-DE" dirty="0" err="1"/>
              <a:t>middle</a:t>
            </a:r>
            <a:r>
              <a:rPr lang="de-DE" dirty="0"/>
              <a:t> </a:t>
            </a:r>
            <a:r>
              <a:rPr lang="de-DE" dirty="0" err="1"/>
              <a:t>cell</a:t>
            </a:r>
            <a:endParaRPr lang="de-DE" dirty="0"/>
          </a:p>
          <a:p>
            <a:pPr marL="342900" indent="-342900">
              <a:buFont typeface="Arial" panose="020B0604020202020204" pitchFamily="34" charset="0"/>
              <a:buChar char="•"/>
            </a:pPr>
            <a:r>
              <a:rPr lang="de-DE" dirty="0"/>
              <a:t>50% </a:t>
            </a:r>
            <a:r>
              <a:rPr lang="de-DE" dirty="0" err="1"/>
              <a:t>polarization</a:t>
            </a:r>
            <a:r>
              <a:rPr lang="de-DE" dirty="0"/>
              <a:t> was </a:t>
            </a:r>
            <a:r>
              <a:rPr lang="de-DE" dirty="0" err="1"/>
              <a:t>reached</a:t>
            </a:r>
            <a:endParaRPr lang="de-DE" dirty="0"/>
          </a:p>
        </p:txBody>
      </p:sp>
      <p:sp>
        <p:nvSpPr>
          <p:cNvPr id="8" name="Textfeld 7">
            <a:extLst>
              <a:ext uri="{FF2B5EF4-FFF2-40B4-BE49-F238E27FC236}">
                <a16:creationId xmlns:a16="http://schemas.microsoft.com/office/drawing/2014/main" id="{3FEC662B-D4D0-4B0F-80A6-839F33A71E4E}"/>
              </a:ext>
            </a:extLst>
          </p:cNvPr>
          <p:cNvSpPr txBox="1"/>
          <p:nvPr/>
        </p:nvSpPr>
        <p:spPr>
          <a:xfrm>
            <a:off x="5317000" y="5200650"/>
            <a:ext cx="3988015" cy="707886"/>
          </a:xfrm>
          <a:prstGeom prst="rect">
            <a:avLst/>
          </a:prstGeom>
          <a:noFill/>
        </p:spPr>
        <p:txBody>
          <a:bodyPr wrap="none" rtlCol="0">
            <a:spAutoFit/>
          </a:bodyPr>
          <a:lstStyle/>
          <a:p>
            <a:pPr marL="342900" indent="-342900">
              <a:buFont typeface="Arial" panose="020B0604020202020204" pitchFamily="34" charset="0"/>
              <a:buChar char="•"/>
            </a:pPr>
            <a:r>
              <a:rPr lang="de-DE" dirty="0" err="1"/>
              <a:t>Bolometric</a:t>
            </a:r>
            <a:r>
              <a:rPr lang="de-DE" dirty="0"/>
              <a:t> EPR </a:t>
            </a:r>
            <a:r>
              <a:rPr lang="de-DE" dirty="0" err="1"/>
              <a:t>lines</a:t>
            </a:r>
            <a:r>
              <a:rPr lang="de-DE" dirty="0"/>
              <a:t> </a:t>
            </a:r>
            <a:r>
              <a:rPr lang="de-DE" dirty="0" err="1"/>
              <a:t>for</a:t>
            </a:r>
            <a:r>
              <a:rPr lang="de-DE" dirty="0"/>
              <a:t> different</a:t>
            </a:r>
            <a:br>
              <a:rPr lang="de-DE" dirty="0"/>
            </a:br>
            <a:r>
              <a:rPr lang="de-DE" dirty="0" err="1"/>
              <a:t>polarization</a:t>
            </a:r>
            <a:r>
              <a:rPr lang="de-DE" dirty="0"/>
              <a:t> </a:t>
            </a:r>
            <a:r>
              <a:rPr lang="de-DE" dirty="0" err="1"/>
              <a:t>values</a:t>
            </a:r>
            <a:endParaRPr lang="de-DE" dirty="0"/>
          </a:p>
        </p:txBody>
      </p:sp>
    </p:spTree>
    <p:extLst>
      <p:ext uri="{BB962C8B-B14F-4D97-AF65-F5344CB8AC3E}">
        <p14:creationId xmlns:p14="http://schemas.microsoft.com/office/powerpoint/2010/main" val="105334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Wortmarke_BLAU_srgb.jpg"/>
          <p:cNvPicPr>
            <a:picLocks noChangeAspect="1"/>
          </p:cNvPicPr>
          <p:nvPr/>
        </p:nvPicPr>
        <p:blipFill>
          <a:blip r:embed="rId3" cstate="print"/>
          <a:stretch>
            <a:fillRect/>
          </a:stretch>
        </p:blipFill>
        <p:spPr>
          <a:xfrm>
            <a:off x="486000" y="229288"/>
            <a:ext cx="1728000" cy="112953"/>
          </a:xfrm>
          <a:prstGeom prst="rect">
            <a:avLst/>
          </a:prstGeom>
        </p:spPr>
      </p:pic>
      <p:sp>
        <p:nvSpPr>
          <p:cNvPr id="2" name="Titel 1"/>
          <p:cNvSpPr>
            <a:spLocks noGrp="1"/>
          </p:cNvSpPr>
          <p:nvPr>
            <p:ph type="title" idx="4294967295"/>
          </p:nvPr>
        </p:nvSpPr>
        <p:spPr>
          <a:xfrm>
            <a:off x="693738" y="403225"/>
            <a:ext cx="8693150" cy="800882"/>
          </a:xfrm>
          <a:prstGeom prst="rect">
            <a:avLst/>
          </a:prstGeom>
        </p:spPr>
        <p:txBody>
          <a:bodyPr/>
          <a:lstStyle/>
          <a:p>
            <a:r>
              <a:rPr lang="en-US" sz="4000" dirty="0">
                <a:solidFill>
                  <a:schemeClr val="accent4">
                    <a:lumMod val="75000"/>
                  </a:schemeClr>
                </a:solidFill>
                <a:latin typeface="+mj-lt"/>
              </a:rPr>
              <a:t>Measurement in 2022</a:t>
            </a:r>
          </a:p>
        </p:txBody>
      </p:sp>
      <p:sp>
        <p:nvSpPr>
          <p:cNvPr id="15" name="Textfeld 14"/>
          <p:cNvSpPr txBox="1"/>
          <p:nvPr/>
        </p:nvSpPr>
        <p:spPr>
          <a:xfrm>
            <a:off x="873558" y="1027249"/>
            <a:ext cx="8333509" cy="461665"/>
          </a:xfrm>
          <a:prstGeom prst="rect">
            <a:avLst/>
          </a:prstGeom>
          <a:noFill/>
        </p:spPr>
        <p:txBody>
          <a:bodyPr wrap="square" rtlCol="0">
            <a:spAutoFit/>
          </a:bodyPr>
          <a:lstStyle/>
          <a:p>
            <a:pPr algn="ctr"/>
            <a:r>
              <a:rPr lang="en-US" sz="2400" b="1" dirty="0"/>
              <a:t>Structure</a:t>
            </a:r>
            <a:r>
              <a:rPr lang="de-DE" sz="2400" b="1" dirty="0"/>
              <a:t> </a:t>
            </a:r>
            <a:r>
              <a:rPr lang="en-US" sz="2400" b="1" dirty="0"/>
              <a:t>of</a:t>
            </a:r>
            <a:r>
              <a:rPr lang="de-DE" sz="2400" b="1" dirty="0"/>
              <a:t> </a:t>
            </a:r>
            <a:r>
              <a:rPr lang="en-US" sz="2400" b="1" dirty="0"/>
              <a:t>the</a:t>
            </a:r>
            <a:r>
              <a:rPr lang="de-DE" sz="2400" b="1" dirty="0"/>
              <a:t> </a:t>
            </a:r>
            <a:r>
              <a:rPr lang="en-US" sz="2400" b="1" dirty="0"/>
              <a:t>nucleon</a:t>
            </a:r>
            <a:endParaRPr lang="en-US" sz="2400" dirty="0"/>
          </a:p>
        </p:txBody>
      </p:sp>
      <p:sp>
        <p:nvSpPr>
          <p:cNvPr id="16" name="Textfeld 15"/>
          <p:cNvSpPr txBox="1"/>
          <p:nvPr/>
        </p:nvSpPr>
        <p:spPr>
          <a:xfrm>
            <a:off x="341746" y="1496247"/>
            <a:ext cx="9200147" cy="2862322"/>
          </a:xfrm>
          <a:prstGeom prst="rect">
            <a:avLst/>
          </a:prstGeom>
          <a:noFill/>
        </p:spPr>
        <p:txBody>
          <a:bodyPr wrap="none" rtlCol="0">
            <a:spAutoFit/>
          </a:bodyPr>
          <a:lstStyle/>
          <a:p>
            <a:pPr marL="342900" indent="-342900">
              <a:buFont typeface="Arial" panose="020B0604020202020204" pitchFamily="34" charset="0"/>
              <a:buChar char="•"/>
            </a:pPr>
            <a:r>
              <a:rPr lang="en-US" b="1" dirty="0">
                <a:solidFill>
                  <a:srgbClr val="003399"/>
                </a:solidFill>
                <a:latin typeface="Arial" panose="020B0604020202020204" pitchFamily="34" charset="0"/>
                <a:cs typeface="Arial" panose="020B0604020202020204" pitchFamily="34" charset="0"/>
              </a:rPr>
              <a:t>SIDIS results on transversely polarized targets measured by COMPASS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solidFill>
                  <a:srgbClr val="D60093"/>
                </a:solidFill>
                <a:latin typeface="Arial" panose="020B0604020202020204" pitchFamily="34" charset="0"/>
                <a:cs typeface="Arial" panose="020B0604020202020204" pitchFamily="34" charset="0"/>
              </a:rPr>
              <a:t>h+ and h- (PID)   TSA  on d   COMPASS</a:t>
            </a:r>
          </a:p>
          <a:p>
            <a:pPr marL="342900" indent="-342900">
              <a:buFont typeface="Arial" panose="020B0604020202020204" pitchFamily="34" charset="0"/>
              <a:buChar char="•"/>
            </a:pPr>
            <a:endParaRPr lang="en-US" dirty="0">
              <a:solidFill>
                <a:srgbClr val="D6009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D60093"/>
                </a:solidFill>
                <a:latin typeface="Arial" panose="020B0604020202020204" pitchFamily="34" charset="0"/>
                <a:cs typeface="Arial" panose="020B0604020202020204" pitchFamily="34" charset="0"/>
              </a:rPr>
              <a:t>gluon </a:t>
            </a:r>
            <a:r>
              <a:rPr lang="en-US" dirty="0" err="1">
                <a:solidFill>
                  <a:srgbClr val="D60093"/>
                </a:solidFill>
                <a:latin typeface="Arial" panose="020B0604020202020204" pitchFamily="34" charset="0"/>
                <a:cs typeface="Arial" panose="020B0604020202020204" pitchFamily="34" charset="0"/>
              </a:rPr>
              <a:t>Sivers</a:t>
            </a:r>
            <a:r>
              <a:rPr lang="en-US" dirty="0">
                <a:solidFill>
                  <a:srgbClr val="D60093"/>
                </a:solidFill>
                <a:latin typeface="Arial" panose="020B0604020202020204" pitchFamily="34" charset="0"/>
                <a:cs typeface="Arial" panose="020B0604020202020204" pitchFamily="34" charset="0"/>
              </a:rPr>
              <a:t>, J/</a:t>
            </a:r>
            <a:r>
              <a:rPr lang="el-GR" dirty="0">
                <a:solidFill>
                  <a:srgbClr val="D60093"/>
                </a:solidFill>
                <a:latin typeface="Times New Roman"/>
                <a:cs typeface="Times New Roman"/>
              </a:rPr>
              <a:t>Ψ</a:t>
            </a:r>
            <a:r>
              <a:rPr lang="en-US" dirty="0">
                <a:solidFill>
                  <a:srgbClr val="D60093"/>
                </a:solidFill>
                <a:latin typeface="Arial" panose="020B0604020202020204" pitchFamily="34" charset="0"/>
                <a:cs typeface="Arial" panose="020B0604020202020204" pitchFamily="34" charset="0"/>
              </a:rPr>
              <a:t>, Λ</a:t>
            </a:r>
            <a:r>
              <a:rPr lang="en-US" dirty="0">
                <a:solidFill>
                  <a:srgbClr val="000099"/>
                </a:solidFill>
                <a:latin typeface="Arial" panose="020B0604020202020204" pitchFamily="34" charset="0"/>
                <a:cs typeface="Arial" panose="020B0604020202020204" pitchFamily="34" charset="0"/>
              </a:rPr>
              <a:t>   on p and </a:t>
            </a:r>
            <a:r>
              <a:rPr lang="en-US" dirty="0">
                <a:solidFill>
                  <a:srgbClr val="D60093"/>
                </a:solidFill>
                <a:latin typeface="Arial" panose="020B0604020202020204" pitchFamily="34" charset="0"/>
                <a:cs typeface="Arial" panose="020B0604020202020204" pitchFamily="34" charset="0"/>
              </a:rPr>
              <a:t>d    COMPASS</a:t>
            </a:r>
          </a:p>
          <a:p>
            <a:pPr marL="342900" indent="-342900">
              <a:buFont typeface="Arial" panose="020B0604020202020204" pitchFamily="34" charset="0"/>
              <a:buChar char="•"/>
            </a:pPr>
            <a:endParaRPr lang="en-US" dirty="0">
              <a:solidFill>
                <a:srgbClr val="D6009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err="1">
                <a:solidFill>
                  <a:srgbClr val="D60093"/>
                </a:solidFill>
                <a:latin typeface="Arial" panose="020B0604020202020204" pitchFamily="34" charset="0"/>
                <a:cs typeface="Arial" panose="020B0604020202020204" pitchFamily="34" charset="0"/>
              </a:rPr>
              <a:t>h+h</a:t>
            </a:r>
            <a:r>
              <a:rPr lang="en-US" dirty="0">
                <a:solidFill>
                  <a:srgbClr val="D60093"/>
                </a:solidFill>
                <a:latin typeface="Arial" panose="020B0604020202020204" pitchFamily="34" charset="0"/>
                <a:cs typeface="Arial" panose="020B0604020202020204" pitchFamily="34" charset="0"/>
              </a:rPr>
              <a:t>- (PID) TSA   on d   COMPASS</a:t>
            </a:r>
          </a:p>
          <a:p>
            <a:endParaRPr lang="en-US" dirty="0">
              <a:solidFill>
                <a:srgbClr val="D60093"/>
              </a:solidFill>
              <a:latin typeface="Arial" panose="020B0604020202020204" pitchFamily="34" charset="0"/>
              <a:cs typeface="Arial" panose="020B0604020202020204" pitchFamily="34" charset="0"/>
            </a:endParaRPr>
          </a:p>
          <a:p>
            <a:r>
              <a:rPr lang="en-US" b="1" dirty="0">
                <a:solidFill>
                  <a:srgbClr val="D60093"/>
                </a:solidFill>
                <a:latin typeface="Arial" panose="020B0604020202020204" pitchFamily="34" charset="0"/>
                <a:cs typeface="Arial" panose="020B0604020202020204" pitchFamily="34" charset="0"/>
              </a:rPr>
              <a:t>	d: statistically limited</a:t>
            </a:r>
          </a:p>
        </p:txBody>
      </p:sp>
      <p:sp>
        <p:nvSpPr>
          <p:cNvPr id="19" name="Textfeld 18">
            <a:extLst>
              <a:ext uri="{FF2B5EF4-FFF2-40B4-BE49-F238E27FC236}">
                <a16:creationId xmlns:a16="http://schemas.microsoft.com/office/drawing/2014/main" id="{13517E1D-623A-4F10-8175-316E92AAE24C}"/>
              </a:ext>
            </a:extLst>
          </p:cNvPr>
          <p:cNvSpPr txBox="1"/>
          <p:nvPr/>
        </p:nvSpPr>
        <p:spPr>
          <a:xfrm>
            <a:off x="413872" y="4669182"/>
            <a:ext cx="3727915" cy="193899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one year of running with</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transversely polarized</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deuteron in the same</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conditions as in 2010</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decreased the statistical</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errors</a:t>
            </a:r>
          </a:p>
        </p:txBody>
      </p:sp>
      <p:pic>
        <p:nvPicPr>
          <p:cNvPr id="20" name="Picture 3">
            <a:extLst>
              <a:ext uri="{FF2B5EF4-FFF2-40B4-BE49-F238E27FC236}">
                <a16:creationId xmlns:a16="http://schemas.microsoft.com/office/drawing/2014/main" id="{5ED19846-C1AE-45C5-930F-FA55F500B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787" y="3996906"/>
            <a:ext cx="5938838" cy="303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77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MIC-Floorplan"/>
          <p:cNvPicPr>
            <a:picLocks noChangeAspect="1" noChangeArrowheads="1"/>
          </p:cNvPicPr>
          <p:nvPr/>
        </p:nvPicPr>
        <p:blipFill>
          <a:blip r:embed="rId2" cstate="print"/>
          <a:srcRect/>
          <a:stretch>
            <a:fillRect/>
          </a:stretch>
        </p:blipFill>
        <p:spPr bwMode="auto">
          <a:xfrm>
            <a:off x="936779" y="1435756"/>
            <a:ext cx="7047981" cy="5540138"/>
          </a:xfrm>
          <a:prstGeom prst="rect">
            <a:avLst/>
          </a:prstGeom>
          <a:noFill/>
          <a:ln w="9525">
            <a:noFill/>
            <a:miter lim="800000"/>
            <a:headEnd/>
            <a:tailEnd/>
          </a:ln>
        </p:spPr>
      </p:pic>
      <p:sp>
        <p:nvSpPr>
          <p:cNvPr id="28675" name="Line 3"/>
          <p:cNvSpPr>
            <a:spLocks noChangeShapeType="1"/>
          </p:cNvSpPr>
          <p:nvPr/>
        </p:nvSpPr>
        <p:spPr bwMode="auto">
          <a:xfrm flipV="1">
            <a:off x="1221306" y="4040725"/>
            <a:ext cx="0" cy="95313"/>
          </a:xfrm>
          <a:prstGeom prst="line">
            <a:avLst/>
          </a:prstGeom>
          <a:noFill/>
          <a:ln w="9525">
            <a:solidFill>
              <a:schemeClr val="tx1"/>
            </a:solidFill>
            <a:round/>
            <a:headEnd/>
            <a:tailEnd/>
          </a:ln>
        </p:spPr>
        <p:txBody>
          <a:bodyPr/>
          <a:lstStyle/>
          <a:p>
            <a:endParaRPr lang="de-DE" sz="2035"/>
          </a:p>
        </p:txBody>
      </p:sp>
      <p:sp>
        <p:nvSpPr>
          <p:cNvPr id="28683" name="Text Box 7"/>
          <p:cNvSpPr txBox="1">
            <a:spLocks noChangeArrowheads="1"/>
          </p:cNvSpPr>
          <p:nvPr/>
        </p:nvSpPr>
        <p:spPr bwMode="auto">
          <a:xfrm>
            <a:off x="1010056" y="1883226"/>
            <a:ext cx="2926809" cy="1368629"/>
          </a:xfrm>
          <a:prstGeom prst="rect">
            <a:avLst/>
          </a:prstGeom>
          <a:noFill/>
          <a:ln w="9525">
            <a:noFill/>
            <a:miter lim="800000"/>
            <a:headEnd/>
            <a:tailEnd/>
          </a:ln>
        </p:spPr>
        <p:txBody>
          <a:bodyPr wrap="none">
            <a:spAutoFit/>
          </a:bodyPr>
          <a:lstStyle/>
          <a:p>
            <a:pPr defTabSz="3919057"/>
            <a:r>
              <a:rPr lang="en-GB" sz="1628" dirty="0">
                <a:solidFill>
                  <a:schemeClr val="accent2"/>
                </a:solidFill>
                <a:latin typeface="Comic Sans MS" pitchFamily="66" charset="0"/>
              </a:rPr>
              <a:t> Parameter</a:t>
            </a:r>
          </a:p>
          <a:p>
            <a:pPr defTabSz="3919057" eaLnBrk="0" hangingPunct="0">
              <a:buFontTx/>
              <a:buChar char="•"/>
            </a:pPr>
            <a:r>
              <a:rPr lang="en-US" sz="1628" dirty="0">
                <a:latin typeface="Comic Sans MS" pitchFamily="66" charset="0"/>
              </a:rPr>
              <a:t> </a:t>
            </a:r>
            <a:r>
              <a:rPr lang="en-US" sz="1628" dirty="0">
                <a:solidFill>
                  <a:schemeClr val="accent2"/>
                </a:solidFill>
                <a:latin typeface="Comic Sans MS" pitchFamily="66" charset="0"/>
              </a:rPr>
              <a:t>1604MeV, </a:t>
            </a:r>
            <a:r>
              <a:rPr lang="en-US" sz="1628" dirty="0" err="1">
                <a:solidFill>
                  <a:schemeClr val="accent2"/>
                </a:solidFill>
                <a:latin typeface="Symbol" pitchFamily="18" charset="2"/>
              </a:rPr>
              <a:t>s</a:t>
            </a:r>
            <a:r>
              <a:rPr lang="en-US" sz="1628" baseline="-25000" dirty="0" err="1">
                <a:solidFill>
                  <a:schemeClr val="accent2"/>
                </a:solidFill>
                <a:latin typeface="Comic Sans MS" pitchFamily="66" charset="0"/>
              </a:rPr>
              <a:t>E</a:t>
            </a:r>
            <a:r>
              <a:rPr lang="en-US" sz="1628" dirty="0">
                <a:solidFill>
                  <a:schemeClr val="accent2"/>
                </a:solidFill>
                <a:latin typeface="Comic Sans MS" pitchFamily="66" charset="0"/>
              </a:rPr>
              <a:t>=0.100MeV</a:t>
            </a:r>
          </a:p>
          <a:p>
            <a:pPr defTabSz="3919057" eaLnBrk="0" hangingPunct="0">
              <a:buFontTx/>
              <a:buChar char="•"/>
            </a:pPr>
            <a:r>
              <a:rPr lang="en-US" sz="1628" dirty="0">
                <a:solidFill>
                  <a:schemeClr val="accent2"/>
                </a:solidFill>
                <a:latin typeface="Comic Sans MS" pitchFamily="66" charset="0"/>
              </a:rPr>
              <a:t> max. 40</a:t>
            </a:r>
            <a:r>
              <a:rPr lang="en-US" sz="1628" dirty="0">
                <a:solidFill>
                  <a:schemeClr val="accent2"/>
                </a:solidFill>
                <a:latin typeface="Symbol" pitchFamily="18" charset="2"/>
              </a:rPr>
              <a:t>m</a:t>
            </a:r>
            <a:r>
              <a:rPr lang="en-US" sz="1628" dirty="0">
                <a:solidFill>
                  <a:schemeClr val="accent2"/>
                </a:solidFill>
                <a:latin typeface="Comic Sans MS" pitchFamily="66" charset="0"/>
              </a:rPr>
              <a:t>A polarized</a:t>
            </a:r>
          </a:p>
          <a:p>
            <a:pPr defTabSz="3919057" eaLnBrk="0" hangingPunct="0">
              <a:buFontTx/>
              <a:buChar char="•"/>
            </a:pPr>
            <a:r>
              <a:rPr lang="en-US" sz="1628" dirty="0">
                <a:solidFill>
                  <a:schemeClr val="accent2"/>
                </a:solidFill>
                <a:latin typeface="Comic Sans MS" pitchFamily="66" charset="0"/>
              </a:rPr>
              <a:t> </a:t>
            </a:r>
            <a:r>
              <a:rPr lang="en-US" sz="1628" dirty="0">
                <a:solidFill>
                  <a:schemeClr val="accent2"/>
                </a:solidFill>
                <a:latin typeface="Symbol" pitchFamily="18" charset="2"/>
              </a:rPr>
              <a:t>e</a:t>
            </a:r>
            <a:r>
              <a:rPr lang="en-US" sz="1628" baseline="-25000" dirty="0">
                <a:solidFill>
                  <a:schemeClr val="accent2"/>
                </a:solidFill>
                <a:latin typeface="Comic Sans MS" pitchFamily="66" charset="0"/>
              </a:rPr>
              <a:t>h</a:t>
            </a:r>
            <a:r>
              <a:rPr lang="en-US" sz="1628" dirty="0">
                <a:solidFill>
                  <a:schemeClr val="accent2"/>
                </a:solidFill>
                <a:latin typeface="Comic Sans MS" pitchFamily="66" charset="0"/>
              </a:rPr>
              <a:t>=9 nm rad, </a:t>
            </a:r>
            <a:r>
              <a:rPr lang="en-US" sz="1628" dirty="0" err="1">
                <a:solidFill>
                  <a:schemeClr val="accent2"/>
                </a:solidFill>
                <a:latin typeface="Symbol" pitchFamily="18" charset="2"/>
              </a:rPr>
              <a:t>e</a:t>
            </a:r>
            <a:r>
              <a:rPr lang="en-US" sz="1628" baseline="-25000" dirty="0" err="1">
                <a:solidFill>
                  <a:schemeClr val="accent2"/>
                </a:solidFill>
                <a:latin typeface="Comic Sans MS" pitchFamily="66" charset="0"/>
              </a:rPr>
              <a:t>v</a:t>
            </a:r>
            <a:r>
              <a:rPr lang="en-US" sz="1628" dirty="0">
                <a:solidFill>
                  <a:schemeClr val="accent2"/>
                </a:solidFill>
                <a:latin typeface="Comic Sans MS" pitchFamily="66" charset="0"/>
              </a:rPr>
              <a:t>=0.5 nm rad</a:t>
            </a:r>
          </a:p>
          <a:p>
            <a:pPr defTabSz="3919057" eaLnBrk="0" hangingPunct="0">
              <a:buFontTx/>
              <a:buChar char="•"/>
            </a:pPr>
            <a:r>
              <a:rPr lang="en-US" sz="1628" dirty="0">
                <a:solidFill>
                  <a:schemeClr val="accent2"/>
                </a:solidFill>
                <a:latin typeface="Comic Sans MS" pitchFamily="66" charset="0"/>
              </a:rPr>
              <a:t> ~6500h/year</a:t>
            </a:r>
            <a:endParaRPr lang="en-GB" sz="1628" dirty="0">
              <a:solidFill>
                <a:schemeClr val="accent2"/>
              </a:solidFill>
              <a:latin typeface="Comic Sans MS" pitchFamily="66" charset="0"/>
            </a:endParaRPr>
          </a:p>
        </p:txBody>
      </p:sp>
      <p:sp>
        <p:nvSpPr>
          <p:cNvPr id="12" name="Text Box 329"/>
          <p:cNvSpPr txBox="1">
            <a:spLocks noChangeArrowheads="1"/>
          </p:cNvSpPr>
          <p:nvPr/>
        </p:nvSpPr>
        <p:spPr bwMode="auto">
          <a:xfrm>
            <a:off x="716947" y="5859285"/>
            <a:ext cx="3360267" cy="540143"/>
          </a:xfrm>
          <a:prstGeom prst="rect">
            <a:avLst/>
          </a:prstGeom>
          <a:noFill/>
          <a:ln w="9525">
            <a:noFill/>
            <a:miter lim="800000"/>
            <a:headEnd/>
            <a:tailEnd/>
          </a:ln>
        </p:spPr>
        <p:txBody>
          <a:bodyPr wrap="none">
            <a:spAutoFit/>
          </a:bodyPr>
          <a:lstStyle/>
          <a:p>
            <a:pPr eaLnBrk="0" hangingPunct="0"/>
            <a:r>
              <a:rPr lang="en-GB" sz="2849" dirty="0">
                <a:solidFill>
                  <a:srgbClr val="CC3300"/>
                </a:solidFill>
              </a:rPr>
              <a:t>  </a:t>
            </a:r>
            <a:r>
              <a:rPr lang="en-GB" sz="2035" dirty="0">
                <a:solidFill>
                  <a:schemeClr val="accent6"/>
                </a:solidFill>
              </a:rPr>
              <a:t>The Mainz </a:t>
            </a:r>
            <a:r>
              <a:rPr lang="en-GB" sz="2035" dirty="0" err="1">
                <a:solidFill>
                  <a:schemeClr val="accent6"/>
                </a:solidFill>
              </a:rPr>
              <a:t>Microtron</a:t>
            </a:r>
            <a:r>
              <a:rPr lang="en-GB" sz="2035" dirty="0">
                <a:solidFill>
                  <a:schemeClr val="accent6"/>
                </a:solidFill>
              </a:rPr>
              <a:t> MAMI</a:t>
            </a:r>
          </a:p>
        </p:txBody>
      </p:sp>
      <p:pic>
        <p:nvPicPr>
          <p:cNvPr id="4" name="Grafik 3">
            <a:extLst>
              <a:ext uri="{FF2B5EF4-FFF2-40B4-BE49-F238E27FC236}">
                <a16:creationId xmlns:a16="http://schemas.microsoft.com/office/drawing/2014/main" id="{5027F765-C05E-4A1C-8F0F-7CDE31C874EF}"/>
              </a:ext>
            </a:extLst>
          </p:cNvPr>
          <p:cNvPicPr>
            <a:picLocks noChangeAspect="1"/>
          </p:cNvPicPr>
          <p:nvPr/>
        </p:nvPicPr>
        <p:blipFill>
          <a:blip r:embed="rId3"/>
          <a:stretch>
            <a:fillRect/>
          </a:stretch>
        </p:blipFill>
        <p:spPr>
          <a:xfrm>
            <a:off x="234227" y="643404"/>
            <a:ext cx="702552" cy="705374"/>
          </a:xfrm>
          <a:prstGeom prst="rect">
            <a:avLst/>
          </a:prstGeom>
        </p:spPr>
      </p:pic>
      <p:sp>
        <p:nvSpPr>
          <p:cNvPr id="2" name="Titel 1">
            <a:extLst>
              <a:ext uri="{FF2B5EF4-FFF2-40B4-BE49-F238E27FC236}">
                <a16:creationId xmlns:a16="http://schemas.microsoft.com/office/drawing/2014/main" id="{6AB185C4-06E6-4E40-B554-9352CF873A5D}"/>
              </a:ext>
            </a:extLst>
          </p:cNvPr>
          <p:cNvSpPr>
            <a:spLocks noGrp="1"/>
          </p:cNvSpPr>
          <p:nvPr>
            <p:ph type="title"/>
          </p:nvPr>
        </p:nvSpPr>
        <p:spPr>
          <a:xfrm>
            <a:off x="4528453" y="424544"/>
            <a:ext cx="0" cy="0"/>
          </a:xfrm>
        </p:spPr>
        <p:txBody>
          <a:bodyPr/>
          <a:lstStyle/>
          <a:p>
            <a:pPr rtl="0" eaLnBrk="0" latinLnBrk="0" hangingPunct="0"/>
            <a:r>
              <a:rPr lang="en-GB" sz="3200" b="1" kern="1200" dirty="0">
                <a:solidFill>
                  <a:srgbClr val="94C11C"/>
                </a:solidFill>
                <a:effectLst/>
                <a:latin typeface="Calibri" panose="020F0502020204030204" pitchFamily="34" charset="0"/>
                <a:ea typeface="+mn-ea"/>
                <a:cs typeface="+mn-cs"/>
              </a:rPr>
              <a:t> </a:t>
            </a:r>
            <a:r>
              <a:rPr lang="en-US" sz="3200" b="1" kern="1200" dirty="0">
                <a:solidFill>
                  <a:srgbClr val="94C11C"/>
                </a:solidFill>
                <a:effectLst/>
                <a:latin typeface="Calibri" panose="020F0502020204030204" pitchFamily="34" charset="0"/>
                <a:ea typeface="+mn-ea"/>
                <a:cs typeface="+mn-cs"/>
              </a:rPr>
              <a:t>Status and plans for experiments with</a:t>
            </a:r>
            <a:br>
              <a:rPr lang="en-US" sz="3200" b="1" kern="1200" dirty="0">
                <a:solidFill>
                  <a:srgbClr val="94C11C"/>
                </a:solidFill>
                <a:effectLst/>
                <a:latin typeface="Calibri" panose="020F0502020204030204" pitchFamily="34" charset="0"/>
                <a:ea typeface="+mn-ea"/>
                <a:cs typeface="+mn-cs"/>
              </a:rPr>
            </a:br>
            <a:r>
              <a:rPr lang="en-US" sz="3200" b="1" kern="1200" dirty="0">
                <a:solidFill>
                  <a:srgbClr val="94C11C"/>
                </a:solidFill>
                <a:effectLst/>
                <a:latin typeface="Calibri" panose="020F0502020204030204" pitchFamily="34" charset="0"/>
                <a:ea typeface="+mn-ea"/>
                <a:cs typeface="+mn-cs"/>
              </a:rPr>
              <a:t>polarized target at MAMI</a:t>
            </a:r>
            <a:endParaRPr lang="de-DE" sz="3200" b="1" dirty="0">
              <a:solidFill>
                <a:srgbClr val="94C11C"/>
              </a:solidFill>
              <a:effectLs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6E623E-D675-4614-8B5D-F4B718D59301}"/>
              </a:ext>
            </a:extLst>
          </p:cNvPr>
          <p:cNvPicPr>
            <a:picLocks noChangeAspect="1"/>
          </p:cNvPicPr>
          <p:nvPr/>
        </p:nvPicPr>
        <p:blipFill>
          <a:blip r:embed="rId2"/>
          <a:stretch>
            <a:fillRect/>
          </a:stretch>
        </p:blipFill>
        <p:spPr>
          <a:xfrm>
            <a:off x="9902" y="1173688"/>
            <a:ext cx="9580666" cy="4307546"/>
          </a:xfrm>
          <a:prstGeom prst="rect">
            <a:avLst/>
          </a:prstGeom>
        </p:spPr>
      </p:pic>
      <p:sp>
        <p:nvSpPr>
          <p:cNvPr id="17" name="Text Box 11">
            <a:extLst>
              <a:ext uri="{FF2B5EF4-FFF2-40B4-BE49-F238E27FC236}">
                <a16:creationId xmlns:a16="http://schemas.microsoft.com/office/drawing/2014/main" id="{C4A8B23B-F40B-4464-B923-CF15C8614B29}"/>
              </a:ext>
            </a:extLst>
          </p:cNvPr>
          <p:cNvSpPr txBox="1">
            <a:spLocks noChangeArrowheads="1"/>
          </p:cNvSpPr>
          <p:nvPr/>
        </p:nvSpPr>
        <p:spPr bwMode="auto">
          <a:xfrm>
            <a:off x="211919" y="5471802"/>
            <a:ext cx="7250360" cy="1687376"/>
          </a:xfrm>
          <a:prstGeom prst="rect">
            <a:avLst/>
          </a:prstGeom>
          <a:noFill/>
          <a:ln w="12700">
            <a:noFill/>
            <a:miter lim="800000"/>
            <a:headEnd/>
            <a:tailEnd/>
          </a:ln>
        </p:spPr>
        <p:txBody>
          <a:bodyPr wrap="square" anchor="ctr">
            <a:spAutoFit/>
          </a:bodyPr>
          <a:lstStyle/>
          <a:p>
            <a:pPr eaLnBrk="0" hangingPunct="0">
              <a:buFont typeface="Symbol" pitchFamily="18" charset="2"/>
              <a:buNone/>
            </a:pPr>
            <a:r>
              <a:rPr lang="de-DE" sz="2035" b="1" dirty="0"/>
              <a:t>Next Experiments </a:t>
            </a:r>
            <a:r>
              <a:rPr lang="de-DE" sz="2035" b="1" dirty="0" err="1"/>
              <a:t>with</a:t>
            </a:r>
            <a:r>
              <a:rPr lang="de-DE" sz="2035" b="1" dirty="0"/>
              <a:t> PT </a:t>
            </a:r>
            <a:r>
              <a:rPr lang="de-DE" sz="2035" b="1" dirty="0" err="1"/>
              <a:t>starting</a:t>
            </a:r>
            <a:r>
              <a:rPr lang="de-DE" sz="2035" b="1" dirty="0"/>
              <a:t> in 2022:</a:t>
            </a:r>
          </a:p>
          <a:p>
            <a:pPr eaLnBrk="0" hangingPunct="0">
              <a:buFont typeface="Symbol" pitchFamily="18" charset="2"/>
              <a:buNone/>
            </a:pPr>
            <a:endParaRPr lang="de-DE" sz="2035" b="1" dirty="0"/>
          </a:p>
          <a:p>
            <a:pPr marL="465247" indent="-465247" eaLnBrk="0" hangingPunct="0">
              <a:buFont typeface="Wingdings" panose="05000000000000000000" pitchFamily="2" charset="2"/>
              <a:buChar char="Ø"/>
            </a:pPr>
            <a:r>
              <a:rPr lang="de-DE" sz="2035" b="1" dirty="0"/>
              <a:t>Deuteron </a:t>
            </a:r>
            <a:r>
              <a:rPr lang="de-DE" sz="2035" b="1" dirty="0" err="1"/>
              <a:t>Photodisintegration</a:t>
            </a:r>
            <a:r>
              <a:rPr lang="de-DE" sz="2035" b="1" dirty="0"/>
              <a:t> </a:t>
            </a:r>
            <a:r>
              <a:rPr lang="de-DE" sz="2035" b="1" dirty="0" err="1"/>
              <a:t>of</a:t>
            </a:r>
            <a:r>
              <a:rPr lang="de-DE" sz="2035" b="1" dirty="0"/>
              <a:t> d*(2380) ? Hexaquark</a:t>
            </a:r>
          </a:p>
          <a:p>
            <a:pPr marL="465247" indent="-465247" eaLnBrk="0" hangingPunct="0">
              <a:buFont typeface="Wingdings" panose="05000000000000000000" pitchFamily="2" charset="2"/>
              <a:buChar char="Ø"/>
            </a:pPr>
            <a:r>
              <a:rPr lang="de-DE" sz="2035" b="1" dirty="0"/>
              <a:t>Baryon </a:t>
            </a:r>
            <a:r>
              <a:rPr lang="de-DE" sz="2035" b="1" dirty="0" err="1"/>
              <a:t>Spectroscopy</a:t>
            </a:r>
            <a:r>
              <a:rPr lang="de-DE" sz="2035" b="1" dirty="0"/>
              <a:t> on </a:t>
            </a:r>
            <a:r>
              <a:rPr lang="de-DE" sz="2035" b="1" dirty="0" err="1"/>
              <a:t>polarized</a:t>
            </a:r>
            <a:r>
              <a:rPr lang="de-DE" sz="2035" b="1" dirty="0"/>
              <a:t> </a:t>
            </a:r>
            <a:r>
              <a:rPr lang="de-DE" sz="2035" b="1" dirty="0" err="1"/>
              <a:t>protons</a:t>
            </a:r>
            <a:endParaRPr lang="de-DE" sz="2035" b="1" dirty="0"/>
          </a:p>
          <a:p>
            <a:pPr marL="465247" indent="-465247" eaLnBrk="0" hangingPunct="0">
              <a:buFont typeface="Wingdings" panose="05000000000000000000" pitchFamily="2" charset="2"/>
              <a:buChar char="Ø"/>
            </a:pPr>
            <a:r>
              <a:rPr lang="de-DE" sz="2035" b="1" dirty="0"/>
              <a:t>Spin </a:t>
            </a:r>
            <a:r>
              <a:rPr lang="de-DE" sz="2035" b="1" dirty="0" err="1"/>
              <a:t>Polarizabilities</a:t>
            </a:r>
            <a:r>
              <a:rPr lang="de-DE" sz="2035" b="1" dirty="0"/>
              <a:t> </a:t>
            </a:r>
            <a:r>
              <a:rPr lang="de-DE" sz="2035" b="1" dirty="0" err="1"/>
              <a:t>with</a:t>
            </a:r>
            <a:r>
              <a:rPr lang="de-DE" sz="2035" b="1" dirty="0"/>
              <a:t> </a:t>
            </a:r>
            <a:r>
              <a:rPr lang="de-DE" sz="2035" b="1" dirty="0" err="1"/>
              <a:t>active</a:t>
            </a:r>
            <a:r>
              <a:rPr lang="de-DE" sz="2035" b="1" dirty="0"/>
              <a:t> </a:t>
            </a:r>
            <a:r>
              <a:rPr lang="de-DE" sz="2035" b="1" dirty="0" err="1"/>
              <a:t>polarized</a:t>
            </a:r>
            <a:r>
              <a:rPr lang="de-DE" sz="2035" b="1" dirty="0"/>
              <a:t> </a:t>
            </a:r>
            <a:r>
              <a:rPr lang="de-DE" sz="2035" b="1" dirty="0" err="1"/>
              <a:t>targets</a:t>
            </a:r>
            <a:r>
              <a:rPr lang="de-DE" sz="2035" b="1" dirty="0"/>
              <a:t> </a:t>
            </a:r>
            <a:endParaRPr lang="de-DE" sz="2035" dirty="0"/>
          </a:p>
        </p:txBody>
      </p:sp>
      <p:pic>
        <p:nvPicPr>
          <p:cNvPr id="5" name="Grafik 4">
            <a:extLst>
              <a:ext uri="{FF2B5EF4-FFF2-40B4-BE49-F238E27FC236}">
                <a16:creationId xmlns:a16="http://schemas.microsoft.com/office/drawing/2014/main" id="{EB8AA10B-F289-4008-96B2-FFB9E3E6BE9E}"/>
              </a:ext>
            </a:extLst>
          </p:cNvPr>
          <p:cNvPicPr>
            <a:picLocks noChangeAspect="1"/>
          </p:cNvPicPr>
          <p:nvPr/>
        </p:nvPicPr>
        <p:blipFill>
          <a:blip r:embed="rId3"/>
          <a:stretch>
            <a:fillRect/>
          </a:stretch>
        </p:blipFill>
        <p:spPr>
          <a:xfrm>
            <a:off x="7743661" y="5797690"/>
            <a:ext cx="2125044" cy="717072"/>
          </a:xfrm>
          <a:prstGeom prst="rect">
            <a:avLst/>
          </a:prstGeom>
        </p:spPr>
      </p:pic>
      <p:sp>
        <p:nvSpPr>
          <p:cNvPr id="2" name="Titel 1">
            <a:extLst>
              <a:ext uri="{FF2B5EF4-FFF2-40B4-BE49-F238E27FC236}">
                <a16:creationId xmlns:a16="http://schemas.microsoft.com/office/drawing/2014/main" id="{7CBAC742-1797-4B71-8F98-9A61B7D28DA5}"/>
              </a:ext>
            </a:extLst>
          </p:cNvPr>
          <p:cNvSpPr>
            <a:spLocks noGrp="1"/>
          </p:cNvSpPr>
          <p:nvPr>
            <p:ph type="title" idx="4294967295"/>
          </p:nvPr>
        </p:nvSpPr>
        <p:spPr>
          <a:xfrm>
            <a:off x="9902" y="470012"/>
            <a:ext cx="9174969" cy="609545"/>
          </a:xfrm>
          <a:prstGeom prst="rect">
            <a:avLst/>
          </a:prstGeom>
        </p:spPr>
        <p:txBody>
          <a:bodyPr/>
          <a:lstStyle/>
          <a:p>
            <a:r>
              <a:rPr lang="en-US" sz="3260" b="1" kern="1200" dirty="0">
                <a:solidFill>
                  <a:srgbClr val="8DAE10"/>
                </a:solidFill>
                <a:effectLst/>
                <a:latin typeface="Calibri" panose="020F0502020204030204" pitchFamily="34" charset="0"/>
                <a:ea typeface="+mn-ea"/>
                <a:cs typeface="+mn-cs"/>
              </a:rPr>
              <a:t>A2 Tagging system and Crystal Ball – TAPS detector</a:t>
            </a:r>
            <a:endParaRPr lang="de-DE" sz="3260" b="1" dirty="0">
              <a:solidFill>
                <a:srgbClr val="8DAE10"/>
              </a:solidFill>
            </a:endParaRPr>
          </a:p>
        </p:txBody>
      </p:sp>
      <p:pic>
        <p:nvPicPr>
          <p:cNvPr id="14" name="Picture 5" descr="a2logo light mid">
            <a:extLst>
              <a:ext uri="{FF2B5EF4-FFF2-40B4-BE49-F238E27FC236}">
                <a16:creationId xmlns:a16="http://schemas.microsoft.com/office/drawing/2014/main" id="{BFFFB39C-4744-4512-862A-E8ACBE5C235B}"/>
              </a:ext>
            </a:extLst>
          </p:cNvPr>
          <p:cNvPicPr>
            <a:picLocks noChangeAspect="1" noChangeArrowheads="1"/>
          </p:cNvPicPr>
          <p:nvPr/>
        </p:nvPicPr>
        <p:blipFill>
          <a:blip r:embed="rId4" cstate="print"/>
          <a:srcRect/>
          <a:stretch>
            <a:fillRect/>
          </a:stretch>
        </p:blipFill>
        <p:spPr bwMode="auto">
          <a:xfrm>
            <a:off x="211919" y="1038711"/>
            <a:ext cx="928241" cy="609545"/>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3765" y="819054"/>
            <a:ext cx="10066860" cy="6187802"/>
          </a:xfrm>
          <a:prstGeom prst="rect">
            <a:avLst/>
          </a:prstGeom>
        </p:spPr>
      </p:pic>
      <p:grpSp>
        <p:nvGrpSpPr>
          <p:cNvPr id="8" name="Group 8"/>
          <p:cNvGrpSpPr>
            <a:grpSpLocks/>
          </p:cNvGrpSpPr>
          <p:nvPr/>
        </p:nvGrpSpPr>
        <p:grpSpPr bwMode="auto">
          <a:xfrm rot="10800000">
            <a:off x="8323697" y="4513405"/>
            <a:ext cx="1756928" cy="278627"/>
            <a:chOff x="4315" y="3696"/>
            <a:chExt cx="885" cy="144"/>
          </a:xfrm>
        </p:grpSpPr>
        <p:sp>
          <p:nvSpPr>
            <p:cNvPr id="9" name="Freeform 9"/>
            <p:cNvSpPr>
              <a:spLocks/>
            </p:cNvSpPr>
            <p:nvPr/>
          </p:nvSpPr>
          <p:spPr bwMode="auto">
            <a:xfrm>
              <a:off x="4315" y="3696"/>
              <a:ext cx="752" cy="144"/>
            </a:xfrm>
            <a:custGeom>
              <a:avLst/>
              <a:gdLst>
                <a:gd name="T0" fmla="*/ 0 w 544"/>
                <a:gd name="T1" fmla="*/ 133 h 114"/>
                <a:gd name="T2" fmla="*/ 100 w 544"/>
                <a:gd name="T3" fmla="*/ 1 h 114"/>
                <a:gd name="T4" fmla="*/ 199 w 544"/>
                <a:gd name="T5" fmla="*/ 143 h 114"/>
                <a:gd name="T6" fmla="*/ 282 w 544"/>
                <a:gd name="T7" fmla="*/ 6 h 114"/>
                <a:gd name="T8" fmla="*/ 393 w 544"/>
                <a:gd name="T9" fmla="*/ 133 h 114"/>
                <a:gd name="T10" fmla="*/ 476 w 544"/>
                <a:gd name="T11" fmla="*/ 11 h 114"/>
                <a:gd name="T12" fmla="*/ 564 w 544"/>
                <a:gd name="T13" fmla="*/ 133 h 114"/>
                <a:gd name="T14" fmla="*/ 647 w 544"/>
                <a:gd name="T15" fmla="*/ 11 h 114"/>
                <a:gd name="T16" fmla="*/ 752 w 544"/>
                <a:gd name="T17" fmla="*/ 6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114"/>
                <a:gd name="T29" fmla="*/ 544 w 54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114">
                  <a:moveTo>
                    <a:pt x="0" y="105"/>
                  </a:moveTo>
                  <a:cubicBezTo>
                    <a:pt x="24" y="52"/>
                    <a:pt x="48" y="0"/>
                    <a:pt x="72" y="1"/>
                  </a:cubicBezTo>
                  <a:cubicBezTo>
                    <a:pt x="96" y="2"/>
                    <a:pt x="122" y="112"/>
                    <a:pt x="144" y="113"/>
                  </a:cubicBezTo>
                  <a:cubicBezTo>
                    <a:pt x="166" y="114"/>
                    <a:pt x="181" y="6"/>
                    <a:pt x="204" y="5"/>
                  </a:cubicBezTo>
                  <a:cubicBezTo>
                    <a:pt x="227" y="4"/>
                    <a:pt x="261" y="104"/>
                    <a:pt x="284" y="105"/>
                  </a:cubicBezTo>
                  <a:cubicBezTo>
                    <a:pt x="307" y="106"/>
                    <a:pt x="323" y="9"/>
                    <a:pt x="344" y="9"/>
                  </a:cubicBezTo>
                  <a:cubicBezTo>
                    <a:pt x="365" y="9"/>
                    <a:pt x="387" y="105"/>
                    <a:pt x="408" y="105"/>
                  </a:cubicBezTo>
                  <a:cubicBezTo>
                    <a:pt x="429" y="105"/>
                    <a:pt x="445" y="18"/>
                    <a:pt x="468" y="9"/>
                  </a:cubicBezTo>
                  <a:cubicBezTo>
                    <a:pt x="491" y="0"/>
                    <a:pt x="531" y="48"/>
                    <a:pt x="544" y="53"/>
                  </a:cubicBezTo>
                </a:path>
              </a:pathLst>
            </a:custGeom>
            <a:noFill/>
            <a:ln w="12700" cap="flat" cmpd="sng">
              <a:solidFill>
                <a:schemeClr val="tx1"/>
              </a:solidFill>
              <a:prstDash val="solid"/>
              <a:round/>
              <a:headEnd/>
              <a:tailEnd/>
            </a:ln>
          </p:spPr>
          <p:txBody>
            <a:bodyPr wrap="none" anchor="ctr"/>
            <a:lstStyle/>
            <a:p>
              <a:endParaRPr lang="de-DE" sz="2035"/>
            </a:p>
          </p:txBody>
        </p:sp>
        <p:sp>
          <p:nvSpPr>
            <p:cNvPr id="10" name="Line 10"/>
            <p:cNvSpPr>
              <a:spLocks noChangeShapeType="1"/>
            </p:cNvSpPr>
            <p:nvPr/>
          </p:nvSpPr>
          <p:spPr bwMode="auto">
            <a:xfrm>
              <a:off x="5062" y="3773"/>
              <a:ext cx="138" cy="5"/>
            </a:xfrm>
            <a:prstGeom prst="line">
              <a:avLst/>
            </a:prstGeom>
            <a:noFill/>
            <a:ln w="12700">
              <a:solidFill>
                <a:schemeClr val="tx1"/>
              </a:solidFill>
              <a:round/>
              <a:headEnd/>
              <a:tailEnd type="triangle" w="med" len="med"/>
            </a:ln>
          </p:spPr>
          <p:txBody>
            <a:bodyPr wrap="none" anchor="ctr"/>
            <a:lstStyle/>
            <a:p>
              <a:endParaRPr lang="de-DE" sz="2035"/>
            </a:p>
          </p:txBody>
        </p:sp>
      </p:grpSp>
      <p:sp>
        <p:nvSpPr>
          <p:cNvPr id="6" name="Rechteck 5"/>
          <p:cNvSpPr/>
          <p:nvPr/>
        </p:nvSpPr>
        <p:spPr>
          <a:xfrm>
            <a:off x="13765" y="819054"/>
            <a:ext cx="2988546" cy="161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35"/>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444" y="1605881"/>
            <a:ext cx="874398" cy="1271851"/>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7" y="4792032"/>
            <a:ext cx="900812" cy="1301172"/>
          </a:xfrm>
          <a:prstGeom prst="rect">
            <a:avLst/>
          </a:prstGeom>
        </p:spPr>
      </p:pic>
      <p:sp>
        <p:nvSpPr>
          <p:cNvPr id="2" name="Titel 1">
            <a:extLst>
              <a:ext uri="{FF2B5EF4-FFF2-40B4-BE49-F238E27FC236}">
                <a16:creationId xmlns:a16="http://schemas.microsoft.com/office/drawing/2014/main" id="{81F64EEF-9F76-453B-9BF9-3586E76EB07D}"/>
              </a:ext>
            </a:extLst>
          </p:cNvPr>
          <p:cNvSpPr>
            <a:spLocks noGrp="1"/>
          </p:cNvSpPr>
          <p:nvPr>
            <p:ph type="title"/>
          </p:nvPr>
        </p:nvSpPr>
        <p:spPr>
          <a:xfrm>
            <a:off x="4869734" y="223284"/>
            <a:ext cx="0" cy="0"/>
          </a:xfrm>
        </p:spPr>
        <p:txBody>
          <a:bodyPr/>
          <a:lstStyle/>
          <a:p>
            <a:pPr rtl="0" eaLnBrk="0" latinLnBrk="0" hangingPunct="0"/>
            <a:r>
              <a:rPr lang="de-DE" sz="3260" b="1" kern="1200" dirty="0">
                <a:solidFill>
                  <a:srgbClr val="F79646"/>
                </a:solidFill>
                <a:effectLst/>
                <a:latin typeface="Calibri" panose="020F0502020204030204" pitchFamily="34" charset="0"/>
                <a:ea typeface="+mn-ea"/>
                <a:cs typeface="+mn-cs"/>
              </a:rPr>
              <a:t> </a:t>
            </a:r>
            <a:r>
              <a:rPr lang="de-DE" sz="3260" b="1" kern="1200" dirty="0" err="1">
                <a:solidFill>
                  <a:srgbClr val="F79646"/>
                </a:solidFill>
                <a:effectLst/>
                <a:latin typeface="Calibri" panose="020F0502020204030204" pitchFamily="34" charset="0"/>
                <a:ea typeface="+mn-ea"/>
                <a:cs typeface="+mn-cs"/>
              </a:rPr>
              <a:t>Active</a:t>
            </a:r>
            <a:r>
              <a:rPr lang="de-DE" sz="3260" b="1" kern="1200" dirty="0">
                <a:solidFill>
                  <a:srgbClr val="F79646"/>
                </a:solidFill>
                <a:effectLst/>
                <a:latin typeface="Calibri" panose="020F0502020204030204" pitchFamily="34" charset="0"/>
                <a:ea typeface="+mn-ea"/>
                <a:cs typeface="+mn-cs"/>
              </a:rPr>
              <a:t> </a:t>
            </a:r>
            <a:r>
              <a:rPr lang="de-DE" sz="3260" b="1" kern="1200" dirty="0" err="1">
                <a:solidFill>
                  <a:srgbClr val="F79646"/>
                </a:solidFill>
                <a:effectLst/>
                <a:latin typeface="Calibri" panose="020F0502020204030204" pitchFamily="34" charset="0"/>
                <a:ea typeface="+mn-ea"/>
                <a:cs typeface="+mn-cs"/>
              </a:rPr>
              <a:t>Polarized</a:t>
            </a:r>
            <a:r>
              <a:rPr lang="de-DE" sz="3260" b="1" kern="1200" dirty="0">
                <a:solidFill>
                  <a:srgbClr val="F79646"/>
                </a:solidFill>
                <a:effectLst/>
                <a:latin typeface="Calibri" panose="020F0502020204030204" pitchFamily="34" charset="0"/>
                <a:ea typeface="+mn-ea"/>
                <a:cs typeface="+mn-cs"/>
              </a:rPr>
              <a:t> Target</a:t>
            </a:r>
            <a:endParaRPr lang="de-DE" dirty="0">
              <a:effectLst/>
            </a:endParaRPr>
          </a:p>
        </p:txBody>
      </p:sp>
      <p:pic>
        <p:nvPicPr>
          <p:cNvPr id="13" name="Picture 5" descr="a2logo light mid">
            <a:extLst>
              <a:ext uri="{FF2B5EF4-FFF2-40B4-BE49-F238E27FC236}">
                <a16:creationId xmlns:a16="http://schemas.microsoft.com/office/drawing/2014/main" id="{43D2E4D3-9B5F-4F59-9798-775A3437811D}"/>
              </a:ext>
            </a:extLst>
          </p:cNvPr>
          <p:cNvPicPr>
            <a:picLocks noChangeAspect="1" noChangeArrowheads="1"/>
          </p:cNvPicPr>
          <p:nvPr/>
        </p:nvPicPr>
        <p:blipFill>
          <a:blip r:embed="rId6" cstate="print"/>
          <a:srcRect/>
          <a:stretch>
            <a:fillRect/>
          </a:stretch>
        </p:blipFill>
        <p:spPr bwMode="auto">
          <a:xfrm>
            <a:off x="211919" y="1038711"/>
            <a:ext cx="928241" cy="609545"/>
          </a:xfrm>
          <a:prstGeom prst="rect">
            <a:avLst/>
          </a:prstGeom>
          <a:noFill/>
        </p:spPr>
      </p:pic>
    </p:spTree>
    <p:extLst>
      <p:ext uri="{BB962C8B-B14F-4D97-AF65-F5344CB8AC3E}">
        <p14:creationId xmlns:p14="http://schemas.microsoft.com/office/powerpoint/2010/main" val="13192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12821E-7 -0.00116 C -5.12821E-7 -0.00139 -0.35192 0.00556 -0.70353 0.01273 " pathEditMode="relative" rAng="0" ptsTypes="AA">
                                      <p:cBhvr>
                                        <p:cTn id="6" dur="2000" fill="hold"/>
                                        <p:tgtEl>
                                          <p:spTgt spid="8"/>
                                        </p:tgtEl>
                                        <p:attrNameLst>
                                          <p:attrName>ppt_x</p:attrName>
                                          <p:attrName>ppt_y</p:attrName>
                                        </p:attrNameLst>
                                      </p:cBhvr>
                                      <p:rCtr x="-35176"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D0D622DC-FC90-4C77-8252-C3F4E5A9C027}"/>
              </a:ext>
            </a:extLst>
          </p:cNvPr>
          <p:cNvSpPr txBox="1"/>
          <p:nvPr/>
        </p:nvSpPr>
        <p:spPr>
          <a:xfrm>
            <a:off x="224602" y="6481812"/>
            <a:ext cx="9879121" cy="412644"/>
          </a:xfrm>
          <a:prstGeom prst="rect">
            <a:avLst/>
          </a:prstGeom>
          <a:noFill/>
        </p:spPr>
        <p:txBody>
          <a:bodyPr wrap="square">
            <a:spAutoFit/>
          </a:bodyPr>
          <a:lstStyle/>
          <a:p>
            <a:pPr eaLnBrk="0" hangingPunct="0">
              <a:buFont typeface="Symbol" pitchFamily="18" charset="2"/>
              <a:buNone/>
            </a:pPr>
            <a:r>
              <a:rPr lang="de-DE" sz="2035" b="1" dirty="0"/>
              <a:t>The </a:t>
            </a:r>
            <a:r>
              <a:rPr lang="de-DE" sz="2035" b="1" dirty="0" err="1"/>
              <a:t>active</a:t>
            </a:r>
            <a:r>
              <a:rPr lang="de-DE" sz="2035" b="1" dirty="0"/>
              <a:t> </a:t>
            </a:r>
            <a:r>
              <a:rPr lang="de-DE" sz="2035" b="1" dirty="0" err="1"/>
              <a:t>polarized</a:t>
            </a:r>
            <a:r>
              <a:rPr lang="de-DE" sz="2035" b="1" dirty="0"/>
              <a:t> </a:t>
            </a:r>
            <a:r>
              <a:rPr lang="de-DE" sz="2035" b="1" dirty="0" err="1"/>
              <a:t>proton</a:t>
            </a:r>
            <a:r>
              <a:rPr lang="de-DE" sz="2035" b="1" dirty="0"/>
              <a:t> </a:t>
            </a:r>
            <a:r>
              <a:rPr lang="de-DE" sz="2035" b="1" dirty="0" err="1"/>
              <a:t>target</a:t>
            </a:r>
            <a:r>
              <a:rPr lang="de-DE" sz="2035" b="1" dirty="0"/>
              <a:t> was in </a:t>
            </a:r>
            <a:r>
              <a:rPr lang="de-DE" sz="2035" b="1" dirty="0" err="1"/>
              <a:t>operation</a:t>
            </a:r>
            <a:r>
              <a:rPr lang="de-DE" sz="2035" b="1" dirty="0"/>
              <a:t> in </a:t>
            </a:r>
            <a:r>
              <a:rPr lang="de-DE" sz="2035" b="1" dirty="0" err="1"/>
              <a:t>our</a:t>
            </a:r>
            <a:r>
              <a:rPr lang="de-DE" sz="2035" b="1" dirty="0"/>
              <a:t> 4</a:t>
            </a:r>
            <a:r>
              <a:rPr lang="de-DE" sz="2035" b="1" dirty="0">
                <a:latin typeface="Symbol" panose="05050102010706020507" pitchFamily="18" charset="2"/>
              </a:rPr>
              <a:t>p</a:t>
            </a:r>
            <a:r>
              <a:rPr lang="de-DE" sz="2035" b="1" dirty="0"/>
              <a:t> </a:t>
            </a:r>
            <a:r>
              <a:rPr lang="de-DE" sz="2035" b="1" dirty="0" err="1"/>
              <a:t>detector</a:t>
            </a:r>
            <a:r>
              <a:rPr lang="de-DE" sz="2035" b="1" dirty="0"/>
              <a:t> </a:t>
            </a:r>
            <a:r>
              <a:rPr lang="de-DE" sz="2035" b="1" dirty="0" err="1"/>
              <a:t>system</a:t>
            </a:r>
            <a:r>
              <a:rPr lang="de-DE" sz="2035" b="1" dirty="0"/>
              <a:t> in 2016.</a:t>
            </a:r>
            <a:endParaRPr lang="de-DE" sz="2035" dirty="0"/>
          </a:p>
        </p:txBody>
      </p:sp>
      <p:grpSp>
        <p:nvGrpSpPr>
          <p:cNvPr id="3" name="Gruppieren 2">
            <a:extLst>
              <a:ext uri="{FF2B5EF4-FFF2-40B4-BE49-F238E27FC236}">
                <a16:creationId xmlns:a16="http://schemas.microsoft.com/office/drawing/2014/main" id="{E25EBB40-F1DD-4624-B518-53134476B520}"/>
              </a:ext>
            </a:extLst>
          </p:cNvPr>
          <p:cNvGrpSpPr/>
          <p:nvPr/>
        </p:nvGrpSpPr>
        <p:grpSpPr>
          <a:xfrm>
            <a:off x="-1" y="1404964"/>
            <a:ext cx="10080625" cy="5056139"/>
            <a:chOff x="0" y="692696"/>
            <a:chExt cx="9906000" cy="4968552"/>
          </a:xfrm>
        </p:grpSpPr>
        <p:pic>
          <p:nvPicPr>
            <p:cNvPr id="5" name="Grafik 4"/>
            <p:cNvPicPr>
              <a:picLocks noChangeAspect="1"/>
            </p:cNvPicPr>
            <p:nvPr/>
          </p:nvPicPr>
          <p:blipFill>
            <a:blip r:embed="rId2"/>
            <a:stretch>
              <a:fillRect/>
            </a:stretch>
          </p:blipFill>
          <p:spPr>
            <a:xfrm>
              <a:off x="0" y="720496"/>
              <a:ext cx="9707987" cy="4580712"/>
            </a:xfrm>
            <a:prstGeom prst="rect">
              <a:avLst/>
            </a:prstGeom>
          </p:spPr>
        </p:pic>
        <p:sp>
          <p:nvSpPr>
            <p:cNvPr id="8" name="Rechteck 7"/>
            <p:cNvSpPr/>
            <p:nvPr/>
          </p:nvSpPr>
          <p:spPr>
            <a:xfrm>
              <a:off x="416496" y="692696"/>
              <a:ext cx="185665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35"/>
            </a:p>
          </p:txBody>
        </p:sp>
        <p:sp>
          <p:nvSpPr>
            <p:cNvPr id="11" name="Rechteck 10">
              <a:extLst>
                <a:ext uri="{FF2B5EF4-FFF2-40B4-BE49-F238E27FC236}">
                  <a16:creationId xmlns:a16="http://schemas.microsoft.com/office/drawing/2014/main" id="{A590954A-C126-4056-99CD-3B2A1CD60BBE}"/>
                </a:ext>
              </a:extLst>
            </p:cNvPr>
            <p:cNvSpPr/>
            <p:nvPr/>
          </p:nvSpPr>
          <p:spPr>
            <a:xfrm>
              <a:off x="8049344" y="4797152"/>
              <a:ext cx="185665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35"/>
            </a:p>
          </p:txBody>
        </p:sp>
      </p:grpSp>
      <p:sp>
        <p:nvSpPr>
          <p:cNvPr id="2" name="Titel 1">
            <a:extLst>
              <a:ext uri="{FF2B5EF4-FFF2-40B4-BE49-F238E27FC236}">
                <a16:creationId xmlns:a16="http://schemas.microsoft.com/office/drawing/2014/main" id="{9885A230-D56C-4C2D-B287-8E451D8A28E9}"/>
              </a:ext>
            </a:extLst>
          </p:cNvPr>
          <p:cNvSpPr>
            <a:spLocks noGrp="1"/>
          </p:cNvSpPr>
          <p:nvPr>
            <p:ph type="title" idx="4294967295"/>
          </p:nvPr>
        </p:nvSpPr>
        <p:spPr>
          <a:xfrm>
            <a:off x="693738" y="403225"/>
            <a:ext cx="8693150" cy="1460500"/>
          </a:xfrm>
          <a:prstGeom prst="rect">
            <a:avLst/>
          </a:prstGeom>
        </p:spPr>
        <p:txBody>
          <a:bodyPr/>
          <a:lstStyle/>
          <a:p>
            <a:pPr rtl="0" eaLnBrk="0" latinLnBrk="0" hangingPunct="0"/>
            <a:r>
              <a:rPr lang="de-DE" sz="3260" b="1" kern="1200" dirty="0" err="1">
                <a:solidFill>
                  <a:srgbClr val="F79646"/>
                </a:solidFill>
                <a:effectLst/>
                <a:latin typeface="Calibri" panose="020F0502020204030204" pitchFamily="34" charset="0"/>
                <a:ea typeface="+mn-ea"/>
                <a:cs typeface="+mn-cs"/>
              </a:rPr>
              <a:t>Active</a:t>
            </a:r>
            <a:r>
              <a:rPr lang="de-DE" sz="3260" b="1" kern="1200" dirty="0">
                <a:solidFill>
                  <a:srgbClr val="F79646"/>
                </a:solidFill>
                <a:effectLst/>
                <a:latin typeface="Calibri" panose="020F0502020204030204" pitchFamily="34" charset="0"/>
                <a:ea typeface="+mn-ea"/>
                <a:cs typeface="+mn-cs"/>
              </a:rPr>
              <a:t> </a:t>
            </a:r>
            <a:r>
              <a:rPr lang="de-DE" sz="3260" b="1" kern="1200" dirty="0" err="1">
                <a:solidFill>
                  <a:srgbClr val="F79646"/>
                </a:solidFill>
                <a:effectLst/>
                <a:latin typeface="Calibri" panose="020F0502020204030204" pitchFamily="34" charset="0"/>
                <a:ea typeface="+mn-ea"/>
                <a:cs typeface="+mn-cs"/>
              </a:rPr>
              <a:t>Polarized</a:t>
            </a:r>
            <a:r>
              <a:rPr lang="de-DE" sz="3260" b="1" kern="1200" dirty="0">
                <a:solidFill>
                  <a:srgbClr val="F79646"/>
                </a:solidFill>
                <a:effectLst/>
                <a:latin typeface="Calibri" panose="020F0502020204030204" pitchFamily="34" charset="0"/>
                <a:ea typeface="+mn-ea"/>
                <a:cs typeface="+mn-cs"/>
              </a:rPr>
              <a:t> T</a:t>
            </a:r>
            <a:r>
              <a:rPr lang="de-DE" sz="3260" b="1" kern="1200" dirty="0">
                <a:solidFill>
                  <a:srgbClr val="94C11C"/>
                </a:solidFill>
                <a:effectLst/>
                <a:latin typeface="Calibri" panose="020F0502020204030204" pitchFamily="34" charset="0"/>
                <a:ea typeface="+mn-ea"/>
                <a:cs typeface="+mn-cs"/>
              </a:rPr>
              <a:t>ar</a:t>
            </a:r>
            <a:r>
              <a:rPr lang="de-DE" sz="3260" b="1" kern="1200" dirty="0">
                <a:solidFill>
                  <a:srgbClr val="F79646"/>
                </a:solidFill>
                <a:effectLst/>
                <a:latin typeface="Calibri" panose="020F0502020204030204" pitchFamily="34" charset="0"/>
                <a:ea typeface="+mn-ea"/>
                <a:cs typeface="+mn-cs"/>
              </a:rPr>
              <a:t>get (First prototype 2016)</a:t>
            </a:r>
            <a:endParaRPr lang="de-DE" dirty="0">
              <a:effectLst/>
            </a:endParaRPr>
          </a:p>
        </p:txBody>
      </p:sp>
      <p:pic>
        <p:nvPicPr>
          <p:cNvPr id="9" name="Picture 5" descr="a2logo light mid">
            <a:extLst>
              <a:ext uri="{FF2B5EF4-FFF2-40B4-BE49-F238E27FC236}">
                <a16:creationId xmlns:a16="http://schemas.microsoft.com/office/drawing/2014/main" id="{19BDF72E-A76D-48BC-9D7A-A2E497B31015}"/>
              </a:ext>
            </a:extLst>
          </p:cNvPr>
          <p:cNvPicPr>
            <a:picLocks noChangeAspect="1" noChangeArrowheads="1"/>
          </p:cNvPicPr>
          <p:nvPr/>
        </p:nvPicPr>
        <p:blipFill>
          <a:blip r:embed="rId3" cstate="print"/>
          <a:srcRect/>
          <a:stretch>
            <a:fillRect/>
          </a:stretch>
        </p:blipFill>
        <p:spPr bwMode="auto">
          <a:xfrm>
            <a:off x="211919" y="1038711"/>
            <a:ext cx="928241" cy="609545"/>
          </a:xfrm>
          <a:prstGeom prst="rect">
            <a:avLst/>
          </a:prstGeom>
          <a:noFill/>
        </p:spPr>
      </p:pic>
    </p:spTree>
    <p:extLst>
      <p:ext uri="{BB962C8B-B14F-4D97-AF65-F5344CB8AC3E}">
        <p14:creationId xmlns:p14="http://schemas.microsoft.com/office/powerpoint/2010/main" val="133363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0EE88477-B592-4A21-B126-4F8EE7FE13E5}"/>
              </a:ext>
            </a:extLst>
          </p:cNvPr>
          <p:cNvSpPr txBox="1"/>
          <p:nvPr/>
        </p:nvSpPr>
        <p:spPr>
          <a:xfrm>
            <a:off x="953223" y="3386697"/>
            <a:ext cx="7663698" cy="301131"/>
          </a:xfrm>
          <a:prstGeom prst="rect">
            <a:avLst/>
          </a:prstGeom>
          <a:noFill/>
        </p:spPr>
        <p:txBody>
          <a:bodyPr wrap="square" rtlCol="0">
            <a:spAutoFit/>
          </a:bodyPr>
          <a:lstStyle/>
          <a:p>
            <a:pPr algn="ctr"/>
            <a:r>
              <a:rPr lang="en-US" sz="1323" dirty="0"/>
              <a:t>Detailed analysis, calculations  and comparison of concepts for target heads  for better light collection</a:t>
            </a:r>
          </a:p>
        </p:txBody>
      </p:sp>
      <p:pic>
        <p:nvPicPr>
          <p:cNvPr id="9" name="Grafik 8">
            <a:extLst>
              <a:ext uri="{FF2B5EF4-FFF2-40B4-BE49-F238E27FC236}">
                <a16:creationId xmlns:a16="http://schemas.microsoft.com/office/drawing/2014/main" id="{9EC783E8-7FE3-4C41-8717-6C4CCA2ED73B}"/>
              </a:ext>
            </a:extLst>
          </p:cNvPr>
          <p:cNvPicPr>
            <a:picLocks noChangeAspect="1"/>
          </p:cNvPicPr>
          <p:nvPr/>
        </p:nvPicPr>
        <p:blipFill rotWithShape="1">
          <a:blip r:embed="rId2"/>
          <a:srcRect l="2367" r="4636"/>
          <a:stretch/>
        </p:blipFill>
        <p:spPr>
          <a:xfrm>
            <a:off x="674609" y="4271858"/>
            <a:ext cx="1721214" cy="1271086"/>
          </a:xfrm>
          <a:prstGeom prst="rect">
            <a:avLst/>
          </a:prstGeom>
        </p:spPr>
      </p:pic>
      <p:pic>
        <p:nvPicPr>
          <p:cNvPr id="10" name="Grafik 9">
            <a:extLst>
              <a:ext uri="{FF2B5EF4-FFF2-40B4-BE49-F238E27FC236}">
                <a16:creationId xmlns:a16="http://schemas.microsoft.com/office/drawing/2014/main" id="{AE7584D2-954A-4B7A-93A8-4113709F533F}"/>
              </a:ext>
            </a:extLst>
          </p:cNvPr>
          <p:cNvPicPr>
            <a:picLocks noChangeAspect="1"/>
          </p:cNvPicPr>
          <p:nvPr/>
        </p:nvPicPr>
        <p:blipFill>
          <a:blip r:embed="rId3"/>
          <a:stretch>
            <a:fillRect/>
          </a:stretch>
        </p:blipFill>
        <p:spPr>
          <a:xfrm>
            <a:off x="2973464" y="4693820"/>
            <a:ext cx="3270526" cy="2339550"/>
          </a:xfrm>
          <a:prstGeom prst="rect">
            <a:avLst/>
          </a:prstGeom>
        </p:spPr>
      </p:pic>
      <p:sp>
        <p:nvSpPr>
          <p:cNvPr id="11" name="Textfeld 10">
            <a:extLst>
              <a:ext uri="{FF2B5EF4-FFF2-40B4-BE49-F238E27FC236}">
                <a16:creationId xmlns:a16="http://schemas.microsoft.com/office/drawing/2014/main" id="{5386DE3C-C88C-443F-BF40-54AF2E9F8A25}"/>
              </a:ext>
            </a:extLst>
          </p:cNvPr>
          <p:cNvSpPr txBox="1"/>
          <p:nvPr/>
        </p:nvSpPr>
        <p:spPr>
          <a:xfrm>
            <a:off x="3359667" y="4041192"/>
            <a:ext cx="2917832" cy="715472"/>
          </a:xfrm>
          <a:prstGeom prst="rect">
            <a:avLst/>
          </a:prstGeom>
          <a:noFill/>
        </p:spPr>
        <p:txBody>
          <a:bodyPr wrap="square">
            <a:spAutoFit/>
          </a:bodyPr>
          <a:lstStyle/>
          <a:p>
            <a:pPr algn="l"/>
            <a:r>
              <a:rPr lang="en-US" sz="1323" dirty="0"/>
              <a:t>The mirror head shows a superior light collection efficiency.</a:t>
            </a:r>
          </a:p>
          <a:p>
            <a:pPr algn="l"/>
            <a:r>
              <a:rPr lang="en-US" sz="1323" dirty="0"/>
              <a:t>Problem: Mechanical stability.</a:t>
            </a:r>
          </a:p>
        </p:txBody>
      </p:sp>
      <p:pic>
        <p:nvPicPr>
          <p:cNvPr id="14" name="Grafik 13">
            <a:extLst>
              <a:ext uri="{FF2B5EF4-FFF2-40B4-BE49-F238E27FC236}">
                <a16:creationId xmlns:a16="http://schemas.microsoft.com/office/drawing/2014/main" id="{D9E300AF-512B-464A-A81B-A3468C2BC304}"/>
              </a:ext>
            </a:extLst>
          </p:cNvPr>
          <p:cNvPicPr>
            <a:picLocks noChangeAspect="1"/>
          </p:cNvPicPr>
          <p:nvPr/>
        </p:nvPicPr>
        <p:blipFill>
          <a:blip r:embed="rId4"/>
          <a:stretch>
            <a:fillRect/>
          </a:stretch>
        </p:blipFill>
        <p:spPr>
          <a:xfrm>
            <a:off x="7066527" y="4298703"/>
            <a:ext cx="1591826" cy="1271086"/>
          </a:xfrm>
          <a:prstGeom prst="rect">
            <a:avLst/>
          </a:prstGeom>
        </p:spPr>
      </p:pic>
      <p:pic>
        <p:nvPicPr>
          <p:cNvPr id="15" name="Grafik 14">
            <a:extLst>
              <a:ext uri="{FF2B5EF4-FFF2-40B4-BE49-F238E27FC236}">
                <a16:creationId xmlns:a16="http://schemas.microsoft.com/office/drawing/2014/main" id="{07E4F7E3-4A36-40EF-88DA-0F9089C62AFA}"/>
              </a:ext>
            </a:extLst>
          </p:cNvPr>
          <p:cNvPicPr>
            <a:picLocks noChangeAspect="1"/>
          </p:cNvPicPr>
          <p:nvPr/>
        </p:nvPicPr>
        <p:blipFill>
          <a:blip r:embed="rId5"/>
          <a:stretch>
            <a:fillRect/>
          </a:stretch>
        </p:blipFill>
        <p:spPr>
          <a:xfrm>
            <a:off x="6821629" y="5698659"/>
            <a:ext cx="2581765" cy="1014265"/>
          </a:xfrm>
          <a:prstGeom prst="rect">
            <a:avLst/>
          </a:prstGeom>
        </p:spPr>
      </p:pic>
      <p:pic>
        <p:nvPicPr>
          <p:cNvPr id="16" name="Grafik 15">
            <a:extLst>
              <a:ext uri="{FF2B5EF4-FFF2-40B4-BE49-F238E27FC236}">
                <a16:creationId xmlns:a16="http://schemas.microsoft.com/office/drawing/2014/main" id="{4A65EE2B-A3C8-4CBE-88E9-254D1C6D7817}"/>
              </a:ext>
            </a:extLst>
          </p:cNvPr>
          <p:cNvPicPr>
            <a:picLocks noChangeAspect="1"/>
          </p:cNvPicPr>
          <p:nvPr/>
        </p:nvPicPr>
        <p:blipFill>
          <a:blip r:embed="rId6"/>
          <a:stretch>
            <a:fillRect/>
          </a:stretch>
        </p:blipFill>
        <p:spPr>
          <a:xfrm>
            <a:off x="840980" y="5613822"/>
            <a:ext cx="1721214" cy="1410359"/>
          </a:xfrm>
          <a:prstGeom prst="rect">
            <a:avLst/>
          </a:prstGeom>
        </p:spPr>
      </p:pic>
      <p:sp>
        <p:nvSpPr>
          <p:cNvPr id="2" name="Textfeld 1">
            <a:extLst>
              <a:ext uri="{FF2B5EF4-FFF2-40B4-BE49-F238E27FC236}">
                <a16:creationId xmlns:a16="http://schemas.microsoft.com/office/drawing/2014/main" id="{E004448B-ACAB-49A6-8785-85846B92A5EA}"/>
              </a:ext>
            </a:extLst>
          </p:cNvPr>
          <p:cNvSpPr txBox="1"/>
          <p:nvPr/>
        </p:nvSpPr>
        <p:spPr>
          <a:xfrm>
            <a:off x="725767" y="3848004"/>
            <a:ext cx="1736184" cy="301131"/>
          </a:xfrm>
          <a:prstGeom prst="rect">
            <a:avLst/>
          </a:prstGeom>
          <a:noFill/>
        </p:spPr>
        <p:txBody>
          <a:bodyPr wrap="none" rtlCol="0">
            <a:spAutoFit/>
          </a:bodyPr>
          <a:lstStyle/>
          <a:p>
            <a:r>
              <a:rPr lang="en-US" sz="1323"/>
              <a:t>eg. mirror head target</a:t>
            </a:r>
          </a:p>
        </p:txBody>
      </p:sp>
      <p:sp>
        <p:nvSpPr>
          <p:cNvPr id="17" name="Textfeld 16">
            <a:extLst>
              <a:ext uri="{FF2B5EF4-FFF2-40B4-BE49-F238E27FC236}">
                <a16:creationId xmlns:a16="http://schemas.microsoft.com/office/drawing/2014/main" id="{FD48FDD0-008F-4FB8-AEB0-917C1DD4822B}"/>
              </a:ext>
            </a:extLst>
          </p:cNvPr>
          <p:cNvSpPr txBox="1"/>
          <p:nvPr/>
        </p:nvSpPr>
        <p:spPr>
          <a:xfrm>
            <a:off x="6967904" y="3849407"/>
            <a:ext cx="2128991" cy="301131"/>
          </a:xfrm>
          <a:prstGeom prst="rect">
            <a:avLst/>
          </a:prstGeom>
          <a:noFill/>
        </p:spPr>
        <p:txBody>
          <a:bodyPr wrap="none" rtlCol="0">
            <a:spAutoFit/>
          </a:bodyPr>
          <a:lstStyle/>
          <a:p>
            <a:r>
              <a:rPr lang="en-US" sz="1323" dirty="0"/>
              <a:t>wave length shifter concept</a:t>
            </a:r>
          </a:p>
        </p:txBody>
      </p:sp>
      <p:cxnSp>
        <p:nvCxnSpPr>
          <p:cNvPr id="18" name="Gerade Verbindung mit Pfeil 17">
            <a:extLst>
              <a:ext uri="{FF2B5EF4-FFF2-40B4-BE49-F238E27FC236}">
                <a16:creationId xmlns:a16="http://schemas.microsoft.com/office/drawing/2014/main" id="{C29B7DFF-69D6-40D7-8081-F213763CED1A}"/>
              </a:ext>
            </a:extLst>
          </p:cNvPr>
          <p:cNvCxnSpPr>
            <a:stCxn id="2" idx="3"/>
            <a:endCxn id="17" idx="1"/>
          </p:cNvCxnSpPr>
          <p:nvPr/>
        </p:nvCxnSpPr>
        <p:spPr>
          <a:xfrm>
            <a:off x="2461951" y="3998570"/>
            <a:ext cx="4505953" cy="1403"/>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869E1454-9BBE-4D52-8A16-A7008BB80283}"/>
              </a:ext>
            </a:extLst>
          </p:cNvPr>
          <p:cNvSpPr txBox="1"/>
          <p:nvPr/>
        </p:nvSpPr>
        <p:spPr>
          <a:xfrm>
            <a:off x="4761992" y="3752018"/>
            <a:ext cx="376365" cy="301131"/>
          </a:xfrm>
          <a:prstGeom prst="rect">
            <a:avLst/>
          </a:prstGeom>
          <a:noFill/>
        </p:spPr>
        <p:txBody>
          <a:bodyPr wrap="none" rtlCol="0">
            <a:spAutoFit/>
          </a:bodyPr>
          <a:lstStyle/>
          <a:p>
            <a:pPr algn="ctr"/>
            <a:r>
              <a:rPr lang="en-US" sz="1323"/>
              <a:t>vs.</a:t>
            </a:r>
          </a:p>
        </p:txBody>
      </p:sp>
      <p:sp>
        <p:nvSpPr>
          <p:cNvPr id="22" name="Textfeld 21">
            <a:extLst>
              <a:ext uri="{FF2B5EF4-FFF2-40B4-BE49-F238E27FC236}">
                <a16:creationId xmlns:a16="http://schemas.microsoft.com/office/drawing/2014/main" id="{78BB0820-5DFA-419B-A8DD-C7A1573F718F}"/>
              </a:ext>
            </a:extLst>
          </p:cNvPr>
          <p:cNvSpPr txBox="1"/>
          <p:nvPr/>
        </p:nvSpPr>
        <p:spPr>
          <a:xfrm>
            <a:off x="330243" y="2411826"/>
            <a:ext cx="9073151" cy="731327"/>
          </a:xfrm>
          <a:prstGeom prst="rect">
            <a:avLst/>
          </a:prstGeom>
          <a:noFill/>
        </p:spPr>
        <p:txBody>
          <a:bodyPr wrap="square">
            <a:spAutoFit/>
          </a:bodyPr>
          <a:lstStyle/>
          <a:p>
            <a:pPr eaLnBrk="0" hangingPunct="0">
              <a:buFont typeface="Symbol" pitchFamily="18" charset="2"/>
              <a:buNone/>
            </a:pPr>
            <a:r>
              <a:rPr lang="de-DE" sz="2035" b="1" dirty="0"/>
              <a:t>The </a:t>
            </a:r>
            <a:r>
              <a:rPr lang="de-DE" sz="2035" b="1" dirty="0" err="1"/>
              <a:t>detailed</a:t>
            </a:r>
            <a:r>
              <a:rPr lang="de-DE" sz="2035" b="1" dirty="0"/>
              <a:t> </a:t>
            </a:r>
            <a:r>
              <a:rPr lang="de-DE" sz="2035" b="1" dirty="0" err="1"/>
              <a:t>analysis</a:t>
            </a:r>
            <a:r>
              <a:rPr lang="de-DE" sz="2035" b="1" dirty="0"/>
              <a:t> in </a:t>
            </a:r>
            <a:r>
              <a:rPr lang="de-DE" sz="2035" b="1" dirty="0" err="1"/>
              <a:t>the</a:t>
            </a:r>
            <a:r>
              <a:rPr lang="de-DE" sz="2035" b="1" dirty="0"/>
              <a:t> </a:t>
            </a:r>
            <a:r>
              <a:rPr lang="de-DE" sz="2035" b="1" dirty="0" err="1"/>
              <a:t>framework</a:t>
            </a:r>
            <a:r>
              <a:rPr lang="de-DE" sz="2035" b="1" dirty="0"/>
              <a:t> </a:t>
            </a:r>
            <a:r>
              <a:rPr lang="de-DE" sz="2035" b="1" dirty="0" err="1"/>
              <a:t>of</a:t>
            </a:r>
            <a:r>
              <a:rPr lang="de-DE" sz="2035" b="1" dirty="0"/>
              <a:t> Maik </a:t>
            </a:r>
            <a:r>
              <a:rPr lang="de-DE" sz="2035" b="1" dirty="0" err="1"/>
              <a:t>Biroth</a:t>
            </a:r>
            <a:r>
              <a:rPr lang="de-DE" sz="2035" b="1" dirty="0"/>
              <a:t> </a:t>
            </a:r>
            <a:r>
              <a:rPr lang="de-DE" sz="2035" b="1" dirty="0" err="1"/>
              <a:t>gave</a:t>
            </a:r>
            <a:r>
              <a:rPr lang="de-DE" sz="2035" b="1" dirty="0"/>
              <a:t> a </a:t>
            </a:r>
            <a:r>
              <a:rPr lang="de-DE" sz="2035" b="1" dirty="0" err="1"/>
              <a:t>lot</a:t>
            </a:r>
            <a:r>
              <a:rPr lang="de-DE" sz="2035" b="1" dirty="0"/>
              <a:t> </a:t>
            </a:r>
            <a:r>
              <a:rPr lang="de-DE" sz="2035" b="1" dirty="0" err="1"/>
              <a:t>of</a:t>
            </a:r>
            <a:r>
              <a:rPr lang="de-DE" sz="2035" b="1" dirty="0"/>
              <a:t> </a:t>
            </a:r>
            <a:r>
              <a:rPr lang="de-DE" sz="2035" b="1" dirty="0" err="1"/>
              <a:t>new</a:t>
            </a:r>
            <a:r>
              <a:rPr lang="de-DE" sz="2035" b="1" dirty="0"/>
              <a:t> </a:t>
            </a:r>
            <a:r>
              <a:rPr lang="de-DE" sz="2035" b="1" dirty="0" err="1"/>
              <a:t>ideas</a:t>
            </a:r>
            <a:r>
              <a:rPr lang="de-DE" sz="2035" b="1" dirty="0"/>
              <a:t> </a:t>
            </a:r>
            <a:r>
              <a:rPr lang="de-DE" sz="2035" b="1" dirty="0" err="1"/>
              <a:t>for</a:t>
            </a:r>
            <a:r>
              <a:rPr lang="de-DE" sz="2035" b="1" dirty="0"/>
              <a:t> a </a:t>
            </a:r>
            <a:r>
              <a:rPr lang="de-DE" sz="2035" b="1" dirty="0" err="1"/>
              <a:t>better</a:t>
            </a:r>
            <a:r>
              <a:rPr lang="de-DE" sz="2035" b="1" dirty="0"/>
              <a:t> </a:t>
            </a:r>
            <a:r>
              <a:rPr lang="de-DE" sz="2035" b="1" dirty="0" err="1"/>
              <a:t>construction</a:t>
            </a:r>
            <a:r>
              <a:rPr lang="de-DE" sz="2035" b="1" dirty="0"/>
              <a:t>. </a:t>
            </a:r>
            <a:endParaRPr lang="de-DE" sz="2035" dirty="0"/>
          </a:p>
        </p:txBody>
      </p:sp>
      <p:pic>
        <p:nvPicPr>
          <p:cNvPr id="23" name="Grafik 22">
            <a:extLst>
              <a:ext uri="{FF2B5EF4-FFF2-40B4-BE49-F238E27FC236}">
                <a16:creationId xmlns:a16="http://schemas.microsoft.com/office/drawing/2014/main" id="{57A2F774-97E3-498C-A32E-1A83F7E86B56}"/>
              </a:ext>
            </a:extLst>
          </p:cNvPr>
          <p:cNvPicPr>
            <a:picLocks noChangeAspect="1"/>
          </p:cNvPicPr>
          <p:nvPr/>
        </p:nvPicPr>
        <p:blipFill>
          <a:blip r:embed="rId7"/>
          <a:stretch>
            <a:fillRect/>
          </a:stretch>
        </p:blipFill>
        <p:spPr>
          <a:xfrm>
            <a:off x="8032399" y="1054718"/>
            <a:ext cx="1586869" cy="1210462"/>
          </a:xfrm>
          <a:prstGeom prst="rect">
            <a:avLst/>
          </a:prstGeom>
        </p:spPr>
      </p:pic>
      <p:pic>
        <p:nvPicPr>
          <p:cNvPr id="24" name="Grafik 23">
            <a:extLst>
              <a:ext uri="{FF2B5EF4-FFF2-40B4-BE49-F238E27FC236}">
                <a16:creationId xmlns:a16="http://schemas.microsoft.com/office/drawing/2014/main" id="{8594E9D2-EC1E-4FB6-883B-52DF1CF0C51E}"/>
              </a:ext>
            </a:extLst>
          </p:cNvPr>
          <p:cNvPicPr>
            <a:picLocks noChangeAspect="1"/>
          </p:cNvPicPr>
          <p:nvPr/>
        </p:nvPicPr>
        <p:blipFill>
          <a:blip r:embed="rId8"/>
          <a:stretch>
            <a:fillRect/>
          </a:stretch>
        </p:blipFill>
        <p:spPr>
          <a:xfrm>
            <a:off x="330243" y="974918"/>
            <a:ext cx="1630086" cy="1275329"/>
          </a:xfrm>
          <a:prstGeom prst="rect">
            <a:avLst/>
          </a:prstGeom>
        </p:spPr>
      </p:pic>
      <p:sp>
        <p:nvSpPr>
          <p:cNvPr id="3" name="Titel 2">
            <a:extLst>
              <a:ext uri="{FF2B5EF4-FFF2-40B4-BE49-F238E27FC236}">
                <a16:creationId xmlns:a16="http://schemas.microsoft.com/office/drawing/2014/main" id="{49E134B8-1A98-4CAA-85AC-1D219B10A5FF}"/>
              </a:ext>
            </a:extLst>
          </p:cNvPr>
          <p:cNvSpPr>
            <a:spLocks noGrp="1"/>
          </p:cNvSpPr>
          <p:nvPr>
            <p:ph type="title" idx="4294967295"/>
          </p:nvPr>
        </p:nvSpPr>
        <p:spPr>
          <a:xfrm>
            <a:off x="693738" y="403225"/>
            <a:ext cx="8693150" cy="1460500"/>
          </a:xfrm>
          <a:prstGeom prst="rect">
            <a:avLst/>
          </a:prstGeom>
        </p:spPr>
        <p:txBody>
          <a:bodyPr/>
          <a:lstStyle/>
          <a:p>
            <a:pPr rtl="0" eaLnBrk="0" latinLnBrk="0" hangingPunct="0"/>
            <a:r>
              <a:rPr lang="de-DE" sz="3260" b="1" kern="1200" dirty="0" err="1">
                <a:solidFill>
                  <a:srgbClr val="F79646"/>
                </a:solidFill>
                <a:effectLst/>
                <a:latin typeface="Calibri" panose="020F0502020204030204" pitchFamily="34" charset="0"/>
                <a:ea typeface="+mn-ea"/>
                <a:cs typeface="+mn-cs"/>
              </a:rPr>
              <a:t>Active</a:t>
            </a:r>
            <a:r>
              <a:rPr lang="de-DE" sz="3260" b="1" kern="1200" dirty="0">
                <a:solidFill>
                  <a:srgbClr val="F79646"/>
                </a:solidFill>
                <a:effectLst/>
                <a:latin typeface="Calibri" panose="020F0502020204030204" pitchFamily="34" charset="0"/>
                <a:ea typeface="+mn-ea"/>
                <a:cs typeface="+mn-cs"/>
              </a:rPr>
              <a:t> </a:t>
            </a:r>
            <a:r>
              <a:rPr lang="de-DE" sz="3260" b="1" kern="1200" dirty="0" err="1">
                <a:solidFill>
                  <a:srgbClr val="F79646"/>
                </a:solidFill>
                <a:effectLst/>
                <a:latin typeface="Calibri" panose="020F0502020204030204" pitchFamily="34" charset="0"/>
                <a:ea typeface="+mn-ea"/>
                <a:cs typeface="+mn-cs"/>
              </a:rPr>
              <a:t>Polarized</a:t>
            </a:r>
            <a:r>
              <a:rPr lang="de-DE" sz="3260" b="1" kern="1200" dirty="0">
                <a:solidFill>
                  <a:srgbClr val="F79646"/>
                </a:solidFill>
                <a:effectLst/>
                <a:latin typeface="Calibri" panose="020F0502020204030204" pitchFamily="34" charset="0"/>
                <a:ea typeface="+mn-ea"/>
                <a:cs typeface="+mn-cs"/>
              </a:rPr>
              <a:t> Target (</a:t>
            </a:r>
            <a:r>
              <a:rPr lang="de-DE" sz="3260" b="1" kern="1200" dirty="0" err="1">
                <a:solidFill>
                  <a:srgbClr val="F79646"/>
                </a:solidFill>
                <a:effectLst/>
                <a:latin typeface="Calibri" panose="020F0502020204030204" pitchFamily="34" charset="0"/>
                <a:ea typeface="+mn-ea"/>
                <a:cs typeface="+mn-cs"/>
              </a:rPr>
              <a:t>Improved</a:t>
            </a:r>
            <a:r>
              <a:rPr lang="de-DE" sz="3260" b="1" kern="1200" dirty="0">
                <a:solidFill>
                  <a:srgbClr val="F79646"/>
                </a:solidFill>
                <a:effectLst/>
                <a:latin typeface="Calibri" panose="020F0502020204030204" pitchFamily="34" charset="0"/>
                <a:ea typeface="+mn-ea"/>
                <a:cs typeface="+mn-cs"/>
              </a:rPr>
              <a:t> Insert 2021)</a:t>
            </a:r>
            <a:endParaRPr lang="de-DE" dirty="0">
              <a:effectLst/>
            </a:endParaRPr>
          </a:p>
        </p:txBody>
      </p:sp>
    </p:spTree>
    <p:extLst>
      <p:ext uri="{BB962C8B-B14F-4D97-AF65-F5344CB8AC3E}">
        <p14:creationId xmlns:p14="http://schemas.microsoft.com/office/powerpoint/2010/main" val="4163111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905B847-C7F5-44E1-BE13-0F17BBDB2873}"/>
              </a:ext>
            </a:extLst>
          </p:cNvPr>
          <p:cNvPicPr>
            <a:picLocks noChangeAspect="1"/>
          </p:cNvPicPr>
          <p:nvPr/>
        </p:nvPicPr>
        <p:blipFill>
          <a:blip r:embed="rId2"/>
          <a:stretch>
            <a:fillRect/>
          </a:stretch>
        </p:blipFill>
        <p:spPr>
          <a:xfrm>
            <a:off x="1168666" y="877140"/>
            <a:ext cx="2899346" cy="1635042"/>
          </a:xfrm>
          <a:prstGeom prst="rect">
            <a:avLst/>
          </a:prstGeom>
        </p:spPr>
      </p:pic>
      <p:sp>
        <p:nvSpPr>
          <p:cNvPr id="9" name="Textfeld 8">
            <a:extLst>
              <a:ext uri="{FF2B5EF4-FFF2-40B4-BE49-F238E27FC236}">
                <a16:creationId xmlns:a16="http://schemas.microsoft.com/office/drawing/2014/main" id="{06DE4680-8B4A-4103-A256-ACE8AB460F2C}"/>
              </a:ext>
            </a:extLst>
          </p:cNvPr>
          <p:cNvSpPr txBox="1"/>
          <p:nvPr/>
        </p:nvSpPr>
        <p:spPr>
          <a:xfrm>
            <a:off x="258819" y="2406546"/>
            <a:ext cx="4512655" cy="508301"/>
          </a:xfrm>
          <a:prstGeom prst="rect">
            <a:avLst/>
          </a:prstGeom>
          <a:noFill/>
        </p:spPr>
        <p:txBody>
          <a:bodyPr wrap="square" rtlCol="0">
            <a:spAutoFit/>
          </a:bodyPr>
          <a:lstStyle/>
          <a:p>
            <a:pPr algn="ctr"/>
            <a:r>
              <a:rPr lang="en-US" sz="1323" dirty="0"/>
              <a:t>The production process of the </a:t>
            </a:r>
          </a:p>
          <a:p>
            <a:pPr algn="ctr"/>
            <a:r>
              <a:rPr lang="en-US" sz="1323" dirty="0"/>
              <a:t>active polarized target stacks has been optimized.</a:t>
            </a:r>
          </a:p>
        </p:txBody>
      </p:sp>
      <p:pic>
        <p:nvPicPr>
          <p:cNvPr id="10" name="Grafik 9">
            <a:extLst>
              <a:ext uri="{FF2B5EF4-FFF2-40B4-BE49-F238E27FC236}">
                <a16:creationId xmlns:a16="http://schemas.microsoft.com/office/drawing/2014/main" id="{91A741F8-90C7-4BCA-AD1F-32422712479F}"/>
              </a:ext>
            </a:extLst>
          </p:cNvPr>
          <p:cNvPicPr>
            <a:picLocks noChangeAspect="1"/>
          </p:cNvPicPr>
          <p:nvPr/>
        </p:nvPicPr>
        <p:blipFill>
          <a:blip r:embed="rId3"/>
          <a:stretch>
            <a:fillRect/>
          </a:stretch>
        </p:blipFill>
        <p:spPr>
          <a:xfrm>
            <a:off x="6379619" y="1182676"/>
            <a:ext cx="2023474" cy="1166474"/>
          </a:xfrm>
          <a:prstGeom prst="rect">
            <a:avLst/>
          </a:prstGeom>
        </p:spPr>
      </p:pic>
      <p:sp>
        <p:nvSpPr>
          <p:cNvPr id="11" name="Textfeld 10">
            <a:extLst>
              <a:ext uri="{FF2B5EF4-FFF2-40B4-BE49-F238E27FC236}">
                <a16:creationId xmlns:a16="http://schemas.microsoft.com/office/drawing/2014/main" id="{2C241987-4204-4092-8D85-03D8069F30CF}"/>
              </a:ext>
            </a:extLst>
          </p:cNvPr>
          <p:cNvSpPr txBox="1"/>
          <p:nvPr/>
        </p:nvSpPr>
        <p:spPr>
          <a:xfrm>
            <a:off x="5625120" y="2406546"/>
            <a:ext cx="4320755" cy="508301"/>
          </a:xfrm>
          <a:prstGeom prst="rect">
            <a:avLst/>
          </a:prstGeom>
          <a:noFill/>
        </p:spPr>
        <p:txBody>
          <a:bodyPr wrap="none" rtlCol="0">
            <a:spAutoFit/>
          </a:bodyPr>
          <a:lstStyle/>
          <a:p>
            <a:pPr algn="ctr"/>
            <a:r>
              <a:rPr lang="en-US" sz="1323" dirty="0"/>
              <a:t>The machining procedure for post production </a:t>
            </a:r>
          </a:p>
          <a:p>
            <a:pPr algn="ctr"/>
            <a:r>
              <a:rPr lang="en-US" sz="1323" dirty="0"/>
              <a:t>for NMR and cryogenic cooling slits was further developed.</a:t>
            </a:r>
          </a:p>
        </p:txBody>
      </p:sp>
      <p:pic>
        <p:nvPicPr>
          <p:cNvPr id="14" name="Grafik 13">
            <a:extLst>
              <a:ext uri="{FF2B5EF4-FFF2-40B4-BE49-F238E27FC236}">
                <a16:creationId xmlns:a16="http://schemas.microsoft.com/office/drawing/2014/main" id="{4BEA645E-71BE-4F22-8B8F-37297F15C528}"/>
              </a:ext>
            </a:extLst>
          </p:cNvPr>
          <p:cNvPicPr>
            <a:picLocks noChangeAspect="1"/>
          </p:cNvPicPr>
          <p:nvPr/>
        </p:nvPicPr>
        <p:blipFill>
          <a:blip r:embed="rId4"/>
          <a:stretch>
            <a:fillRect/>
          </a:stretch>
        </p:blipFill>
        <p:spPr>
          <a:xfrm>
            <a:off x="697302" y="2972916"/>
            <a:ext cx="2094880" cy="1178370"/>
          </a:xfrm>
          <a:prstGeom prst="rect">
            <a:avLst/>
          </a:prstGeom>
        </p:spPr>
      </p:pic>
      <p:pic>
        <p:nvPicPr>
          <p:cNvPr id="15" name="Grafik 14">
            <a:extLst>
              <a:ext uri="{FF2B5EF4-FFF2-40B4-BE49-F238E27FC236}">
                <a16:creationId xmlns:a16="http://schemas.microsoft.com/office/drawing/2014/main" id="{7560FBCE-6DA5-4012-91E9-30334FBC1651}"/>
              </a:ext>
            </a:extLst>
          </p:cNvPr>
          <p:cNvPicPr>
            <a:picLocks noChangeAspect="1"/>
          </p:cNvPicPr>
          <p:nvPr/>
        </p:nvPicPr>
        <p:blipFill>
          <a:blip r:embed="rId5"/>
          <a:stretch>
            <a:fillRect/>
          </a:stretch>
        </p:blipFill>
        <p:spPr>
          <a:xfrm>
            <a:off x="3194962" y="2972916"/>
            <a:ext cx="1155035" cy="1178370"/>
          </a:xfrm>
          <a:prstGeom prst="rect">
            <a:avLst/>
          </a:prstGeom>
        </p:spPr>
      </p:pic>
      <p:sp>
        <p:nvSpPr>
          <p:cNvPr id="16" name="Textfeld 15">
            <a:extLst>
              <a:ext uri="{FF2B5EF4-FFF2-40B4-BE49-F238E27FC236}">
                <a16:creationId xmlns:a16="http://schemas.microsoft.com/office/drawing/2014/main" id="{DC2EA2EE-E245-4DBF-8CDC-DD49AD2331F6}"/>
              </a:ext>
            </a:extLst>
          </p:cNvPr>
          <p:cNvSpPr txBox="1"/>
          <p:nvPr/>
        </p:nvSpPr>
        <p:spPr>
          <a:xfrm>
            <a:off x="697302" y="4188212"/>
            <a:ext cx="4189339" cy="508301"/>
          </a:xfrm>
          <a:prstGeom prst="rect">
            <a:avLst/>
          </a:prstGeom>
          <a:noFill/>
        </p:spPr>
        <p:txBody>
          <a:bodyPr wrap="none" rtlCol="0">
            <a:spAutoFit/>
          </a:bodyPr>
          <a:lstStyle/>
          <a:p>
            <a:r>
              <a:rPr lang="en-US" sz="1323"/>
              <a:t>The coupling of the electronic readout  to the light guide </a:t>
            </a:r>
          </a:p>
          <a:p>
            <a:r>
              <a:rPr lang="en-US" sz="1323"/>
              <a:t>components is well under control and documented.  </a:t>
            </a:r>
          </a:p>
        </p:txBody>
      </p:sp>
      <p:pic>
        <p:nvPicPr>
          <p:cNvPr id="17" name="Grafik 16">
            <a:extLst>
              <a:ext uri="{FF2B5EF4-FFF2-40B4-BE49-F238E27FC236}">
                <a16:creationId xmlns:a16="http://schemas.microsoft.com/office/drawing/2014/main" id="{A105B99B-C5C0-404A-A821-CB142CCF7D4C}"/>
              </a:ext>
            </a:extLst>
          </p:cNvPr>
          <p:cNvPicPr>
            <a:picLocks noChangeAspect="1"/>
          </p:cNvPicPr>
          <p:nvPr/>
        </p:nvPicPr>
        <p:blipFill>
          <a:blip r:embed="rId6"/>
          <a:stretch>
            <a:fillRect/>
          </a:stretch>
        </p:blipFill>
        <p:spPr>
          <a:xfrm>
            <a:off x="5333422" y="3030771"/>
            <a:ext cx="1641124" cy="1499721"/>
          </a:xfrm>
          <a:prstGeom prst="rect">
            <a:avLst/>
          </a:prstGeom>
        </p:spPr>
      </p:pic>
      <p:pic>
        <p:nvPicPr>
          <p:cNvPr id="18" name="Grafik 17">
            <a:extLst>
              <a:ext uri="{FF2B5EF4-FFF2-40B4-BE49-F238E27FC236}">
                <a16:creationId xmlns:a16="http://schemas.microsoft.com/office/drawing/2014/main" id="{4CF7BF17-545B-4E85-BC3B-B591A60422E3}"/>
              </a:ext>
            </a:extLst>
          </p:cNvPr>
          <p:cNvPicPr>
            <a:picLocks noChangeAspect="1"/>
          </p:cNvPicPr>
          <p:nvPr/>
        </p:nvPicPr>
        <p:blipFill>
          <a:blip r:embed="rId7"/>
          <a:stretch>
            <a:fillRect/>
          </a:stretch>
        </p:blipFill>
        <p:spPr>
          <a:xfrm rot="5400000">
            <a:off x="7050298" y="3458462"/>
            <a:ext cx="1133492" cy="443541"/>
          </a:xfrm>
          <a:prstGeom prst="rect">
            <a:avLst/>
          </a:prstGeom>
        </p:spPr>
      </p:pic>
      <p:pic>
        <p:nvPicPr>
          <p:cNvPr id="19" name="Grafik 18">
            <a:extLst>
              <a:ext uri="{FF2B5EF4-FFF2-40B4-BE49-F238E27FC236}">
                <a16:creationId xmlns:a16="http://schemas.microsoft.com/office/drawing/2014/main" id="{387120FC-03DF-45E8-BC71-D77DFCDE9767}"/>
              </a:ext>
            </a:extLst>
          </p:cNvPr>
          <p:cNvPicPr>
            <a:picLocks noChangeAspect="1"/>
          </p:cNvPicPr>
          <p:nvPr/>
        </p:nvPicPr>
        <p:blipFill>
          <a:blip r:embed="rId8"/>
          <a:stretch>
            <a:fillRect/>
          </a:stretch>
        </p:blipFill>
        <p:spPr>
          <a:xfrm rot="5400000">
            <a:off x="8333809" y="3334943"/>
            <a:ext cx="1367813" cy="779752"/>
          </a:xfrm>
          <a:prstGeom prst="rect">
            <a:avLst/>
          </a:prstGeom>
        </p:spPr>
      </p:pic>
      <p:pic>
        <p:nvPicPr>
          <p:cNvPr id="21" name="Grafik 20">
            <a:extLst>
              <a:ext uri="{FF2B5EF4-FFF2-40B4-BE49-F238E27FC236}">
                <a16:creationId xmlns:a16="http://schemas.microsoft.com/office/drawing/2014/main" id="{88EDF901-AEBD-4F7E-AC41-0CD273214879}"/>
              </a:ext>
            </a:extLst>
          </p:cNvPr>
          <p:cNvPicPr>
            <a:picLocks noChangeAspect="1"/>
          </p:cNvPicPr>
          <p:nvPr/>
        </p:nvPicPr>
        <p:blipFill>
          <a:blip r:embed="rId9"/>
          <a:stretch>
            <a:fillRect/>
          </a:stretch>
        </p:blipFill>
        <p:spPr>
          <a:xfrm>
            <a:off x="6872375" y="5319456"/>
            <a:ext cx="3061435" cy="1646369"/>
          </a:xfrm>
          <a:prstGeom prst="rect">
            <a:avLst/>
          </a:prstGeom>
        </p:spPr>
      </p:pic>
      <p:sp>
        <p:nvSpPr>
          <p:cNvPr id="22" name="Textfeld 21">
            <a:extLst>
              <a:ext uri="{FF2B5EF4-FFF2-40B4-BE49-F238E27FC236}">
                <a16:creationId xmlns:a16="http://schemas.microsoft.com/office/drawing/2014/main" id="{B769636A-B0A7-4300-8ED7-E444E8D5C98F}"/>
              </a:ext>
            </a:extLst>
          </p:cNvPr>
          <p:cNvSpPr txBox="1"/>
          <p:nvPr/>
        </p:nvSpPr>
        <p:spPr>
          <a:xfrm>
            <a:off x="242583" y="4983291"/>
            <a:ext cx="6486165" cy="2006060"/>
          </a:xfrm>
          <a:prstGeom prst="rect">
            <a:avLst/>
          </a:prstGeom>
          <a:noFill/>
        </p:spPr>
        <p:txBody>
          <a:bodyPr wrap="square">
            <a:spAutoFit/>
          </a:bodyPr>
          <a:lstStyle/>
          <a:p>
            <a:pPr eaLnBrk="0" hangingPunct="0">
              <a:buFont typeface="Symbol" pitchFamily="18" charset="2"/>
              <a:buNone/>
            </a:pPr>
            <a:r>
              <a:rPr lang="de-DE" sz="2035" b="1" dirty="0"/>
              <a:t>R&amp;D </a:t>
            </a:r>
            <a:r>
              <a:rPr lang="de-DE" sz="2035" b="1" dirty="0" err="1"/>
              <a:t>for</a:t>
            </a:r>
            <a:r>
              <a:rPr lang="de-DE" sz="2035" b="1" dirty="0"/>
              <a:t> </a:t>
            </a:r>
            <a:r>
              <a:rPr lang="de-DE" sz="2035" b="1" dirty="0" err="1"/>
              <a:t>polarized</a:t>
            </a:r>
            <a:r>
              <a:rPr lang="de-DE" sz="2035" b="1" dirty="0"/>
              <a:t> </a:t>
            </a:r>
            <a:r>
              <a:rPr lang="de-DE" sz="2035" b="1" dirty="0" err="1"/>
              <a:t>active</a:t>
            </a:r>
            <a:r>
              <a:rPr lang="de-DE" sz="2035" b="1" dirty="0"/>
              <a:t> </a:t>
            </a:r>
            <a:r>
              <a:rPr lang="de-DE" sz="2035" b="1" dirty="0" err="1"/>
              <a:t>szintillator</a:t>
            </a:r>
            <a:r>
              <a:rPr lang="de-DE" sz="2035" b="1" dirty="0"/>
              <a:t> </a:t>
            </a:r>
            <a:r>
              <a:rPr lang="de-DE" sz="2035" b="1" dirty="0" err="1"/>
              <a:t>target</a:t>
            </a:r>
            <a:r>
              <a:rPr lang="de-DE" sz="2035" b="1" dirty="0"/>
              <a:t> </a:t>
            </a:r>
            <a:r>
              <a:rPr lang="de-DE" sz="2035" b="1" dirty="0" err="1"/>
              <a:t>for</a:t>
            </a:r>
            <a:r>
              <a:rPr lang="de-DE" sz="2035" b="1" dirty="0"/>
              <a:t> </a:t>
            </a:r>
            <a:r>
              <a:rPr lang="de-DE" sz="2035" b="1" dirty="0" err="1"/>
              <a:t>threshold</a:t>
            </a:r>
            <a:r>
              <a:rPr lang="de-DE" sz="2035" b="1" dirty="0"/>
              <a:t> </a:t>
            </a:r>
            <a:r>
              <a:rPr lang="de-DE" sz="2035" b="1" dirty="0" err="1"/>
              <a:t>production</a:t>
            </a:r>
            <a:r>
              <a:rPr lang="de-DE" sz="2035" b="1" dirty="0"/>
              <a:t> and Compton </a:t>
            </a:r>
            <a:r>
              <a:rPr lang="de-DE" sz="2035" b="1" dirty="0" err="1"/>
              <a:t>is</a:t>
            </a:r>
            <a:r>
              <a:rPr lang="de-DE" sz="2035" b="1" dirty="0"/>
              <a:t> </a:t>
            </a:r>
            <a:r>
              <a:rPr lang="de-DE" sz="2035" b="1" dirty="0" err="1"/>
              <a:t>continued</a:t>
            </a:r>
            <a:r>
              <a:rPr lang="de-DE" sz="2035" b="1" dirty="0"/>
              <a:t>. Analysis </a:t>
            </a:r>
            <a:r>
              <a:rPr lang="de-DE" sz="2035" b="1" dirty="0" err="1"/>
              <a:t>of</a:t>
            </a:r>
            <a:r>
              <a:rPr lang="de-DE" sz="2035" b="1" dirty="0"/>
              <a:t> </a:t>
            </a:r>
            <a:r>
              <a:rPr lang="de-DE" sz="2035" b="1" dirty="0" err="1"/>
              <a:t>first</a:t>
            </a:r>
            <a:r>
              <a:rPr lang="de-DE" sz="2035" b="1" dirty="0"/>
              <a:t> </a:t>
            </a:r>
            <a:r>
              <a:rPr lang="de-DE" sz="2035" b="1" dirty="0" err="1"/>
              <a:t>data</a:t>
            </a:r>
            <a:r>
              <a:rPr lang="de-DE" sz="2035" b="1" dirty="0"/>
              <a:t> </a:t>
            </a:r>
            <a:r>
              <a:rPr lang="de-DE" sz="2035" b="1" dirty="0" err="1"/>
              <a:t>proofs</a:t>
            </a:r>
            <a:r>
              <a:rPr lang="de-DE" sz="2035" b="1" dirty="0"/>
              <a:t> light </a:t>
            </a:r>
            <a:r>
              <a:rPr lang="de-DE" sz="2035" b="1" dirty="0" err="1"/>
              <a:t>output</a:t>
            </a:r>
            <a:r>
              <a:rPr lang="de-DE" sz="2035" b="1" dirty="0"/>
              <a:t>.</a:t>
            </a:r>
          </a:p>
          <a:p>
            <a:pPr eaLnBrk="0" hangingPunct="0">
              <a:buFont typeface="Symbol" pitchFamily="18" charset="2"/>
              <a:buNone/>
            </a:pPr>
            <a:r>
              <a:rPr lang="de-DE" sz="2035" b="1" dirty="0"/>
              <a:t>New </a:t>
            </a:r>
            <a:r>
              <a:rPr lang="de-DE" sz="2035" b="1" dirty="0" err="1"/>
              <a:t>active</a:t>
            </a:r>
            <a:r>
              <a:rPr lang="de-DE" sz="2035" b="1" dirty="0"/>
              <a:t> </a:t>
            </a:r>
            <a:r>
              <a:rPr lang="de-DE" sz="2035" b="1" dirty="0" err="1"/>
              <a:t>target</a:t>
            </a:r>
            <a:r>
              <a:rPr lang="de-DE" sz="2035" b="1" dirty="0"/>
              <a:t> </a:t>
            </a:r>
            <a:r>
              <a:rPr lang="de-DE" sz="2035" b="1" dirty="0" err="1"/>
              <a:t>insert</a:t>
            </a:r>
            <a:r>
              <a:rPr lang="de-DE" sz="2035" b="1" dirty="0"/>
              <a:t> </a:t>
            </a:r>
            <a:r>
              <a:rPr lang="de-DE" sz="2035" b="1" dirty="0" err="1"/>
              <a:t>with</a:t>
            </a:r>
            <a:r>
              <a:rPr lang="de-DE" sz="2035" b="1" dirty="0"/>
              <a:t> </a:t>
            </a:r>
            <a:r>
              <a:rPr lang="de-DE" sz="2035" b="1" dirty="0" err="1"/>
              <a:t>better</a:t>
            </a:r>
            <a:r>
              <a:rPr lang="de-DE" sz="2035" b="1" dirty="0"/>
              <a:t> light </a:t>
            </a:r>
            <a:r>
              <a:rPr lang="de-DE" sz="2035" b="1" dirty="0" err="1"/>
              <a:t>transport</a:t>
            </a:r>
            <a:r>
              <a:rPr lang="de-DE" sz="2035" b="1" dirty="0"/>
              <a:t> </a:t>
            </a:r>
            <a:r>
              <a:rPr lang="de-DE" sz="2035" b="1" dirty="0" err="1"/>
              <a:t>system</a:t>
            </a:r>
            <a:r>
              <a:rPr lang="de-DE" sz="2035" b="1" dirty="0"/>
              <a:t> </a:t>
            </a:r>
            <a:r>
              <a:rPr lang="de-DE" sz="2035" b="1" dirty="0" err="1"/>
              <a:t>realized</a:t>
            </a:r>
            <a:r>
              <a:rPr lang="de-DE" sz="2035" b="1" dirty="0"/>
              <a:t> </a:t>
            </a:r>
            <a:r>
              <a:rPr lang="de-DE" sz="2035" b="1" dirty="0" err="1"/>
              <a:t>by</a:t>
            </a:r>
            <a:r>
              <a:rPr lang="de-DE" sz="2035" b="1" dirty="0"/>
              <a:t> </a:t>
            </a:r>
            <a:r>
              <a:rPr lang="de-DE" sz="2035" b="1" dirty="0" err="1"/>
              <a:t>fibers</a:t>
            </a:r>
            <a:r>
              <a:rPr lang="de-DE" sz="2035" b="1" dirty="0"/>
              <a:t> </a:t>
            </a:r>
            <a:r>
              <a:rPr lang="de-DE" sz="2035" b="1" dirty="0" err="1"/>
              <a:t>is</a:t>
            </a:r>
            <a:r>
              <a:rPr lang="de-DE" sz="2035" b="1" dirty="0"/>
              <a:t> </a:t>
            </a:r>
            <a:r>
              <a:rPr lang="de-DE" sz="2035" b="1" dirty="0" err="1"/>
              <a:t>under</a:t>
            </a:r>
            <a:r>
              <a:rPr lang="de-DE" sz="2035" b="1" dirty="0"/>
              <a:t> </a:t>
            </a:r>
            <a:r>
              <a:rPr lang="de-DE" sz="2035" b="1" dirty="0" err="1"/>
              <a:t>construction</a:t>
            </a:r>
            <a:r>
              <a:rPr lang="de-DE" sz="2035" b="1" dirty="0"/>
              <a:t>.</a:t>
            </a:r>
          </a:p>
          <a:p>
            <a:pPr eaLnBrk="0" hangingPunct="0">
              <a:buFont typeface="Symbol" pitchFamily="18" charset="2"/>
              <a:buNone/>
            </a:pPr>
            <a:r>
              <a:rPr lang="de-DE" sz="2035" b="1" dirty="0" err="1"/>
              <a:t>Scintillating</a:t>
            </a:r>
            <a:r>
              <a:rPr lang="de-DE" sz="2035" b="1" dirty="0"/>
              <a:t> </a:t>
            </a:r>
            <a:r>
              <a:rPr lang="de-DE" sz="2035" b="1" dirty="0" err="1"/>
              <a:t>target</a:t>
            </a:r>
            <a:r>
              <a:rPr lang="de-DE" sz="2035" b="1" dirty="0"/>
              <a:t> </a:t>
            </a:r>
            <a:r>
              <a:rPr lang="de-DE" sz="2035" b="1" dirty="0" err="1"/>
              <a:t>container</a:t>
            </a:r>
            <a:r>
              <a:rPr lang="de-DE" sz="2035" b="1" dirty="0"/>
              <a:t> </a:t>
            </a:r>
            <a:r>
              <a:rPr lang="de-DE" sz="2035" b="1" dirty="0" err="1"/>
              <a:t>with</a:t>
            </a:r>
            <a:r>
              <a:rPr lang="de-DE" sz="2035" b="1" dirty="0"/>
              <a:t> Butanol </a:t>
            </a:r>
            <a:r>
              <a:rPr lang="de-DE" sz="2035" b="1" dirty="0" err="1"/>
              <a:t>as</a:t>
            </a:r>
            <a:r>
              <a:rPr lang="de-DE" sz="2035" b="1" dirty="0"/>
              <a:t> </a:t>
            </a:r>
            <a:r>
              <a:rPr lang="de-DE" sz="2035" b="1" dirty="0" err="1"/>
              <a:t>option</a:t>
            </a:r>
            <a:r>
              <a:rPr lang="de-DE" sz="2035" b="1" dirty="0"/>
              <a:t>.</a:t>
            </a:r>
            <a:endParaRPr lang="de-DE" sz="2035" dirty="0"/>
          </a:p>
        </p:txBody>
      </p:sp>
      <p:sp>
        <p:nvSpPr>
          <p:cNvPr id="2" name="Titel 1">
            <a:extLst>
              <a:ext uri="{FF2B5EF4-FFF2-40B4-BE49-F238E27FC236}">
                <a16:creationId xmlns:a16="http://schemas.microsoft.com/office/drawing/2014/main" id="{453B9ADA-E6ED-433E-9234-F70D829A51D9}"/>
              </a:ext>
            </a:extLst>
          </p:cNvPr>
          <p:cNvSpPr>
            <a:spLocks noGrp="1"/>
          </p:cNvSpPr>
          <p:nvPr>
            <p:ph type="title" idx="4294967295"/>
          </p:nvPr>
        </p:nvSpPr>
        <p:spPr>
          <a:xfrm>
            <a:off x="693738" y="403225"/>
            <a:ext cx="8693150" cy="1460500"/>
          </a:xfrm>
          <a:prstGeom prst="rect">
            <a:avLst/>
          </a:prstGeom>
        </p:spPr>
        <p:txBody>
          <a:bodyPr/>
          <a:lstStyle/>
          <a:p>
            <a:pPr rtl="0" eaLnBrk="0" latinLnBrk="0" hangingPunct="0"/>
            <a:r>
              <a:rPr lang="de-DE" sz="3260" b="1" kern="1200" dirty="0" err="1">
                <a:solidFill>
                  <a:srgbClr val="F79646"/>
                </a:solidFill>
                <a:effectLst/>
                <a:latin typeface="Calibri" panose="020F0502020204030204" pitchFamily="34" charset="0"/>
                <a:ea typeface="+mn-ea"/>
                <a:cs typeface="+mn-cs"/>
              </a:rPr>
              <a:t>Active</a:t>
            </a:r>
            <a:r>
              <a:rPr lang="de-DE" sz="3260" b="1" kern="1200" dirty="0">
                <a:solidFill>
                  <a:srgbClr val="F79646"/>
                </a:solidFill>
                <a:effectLst/>
                <a:latin typeface="Calibri" panose="020F0502020204030204" pitchFamily="34" charset="0"/>
                <a:ea typeface="+mn-ea"/>
                <a:cs typeface="+mn-cs"/>
              </a:rPr>
              <a:t> </a:t>
            </a:r>
            <a:r>
              <a:rPr lang="de-DE" sz="3260" b="1" kern="1200" dirty="0" err="1">
                <a:solidFill>
                  <a:srgbClr val="F79646"/>
                </a:solidFill>
                <a:effectLst/>
                <a:latin typeface="Calibri" panose="020F0502020204030204" pitchFamily="34" charset="0"/>
                <a:ea typeface="+mn-ea"/>
                <a:cs typeface="+mn-cs"/>
              </a:rPr>
              <a:t>Polarized</a:t>
            </a:r>
            <a:r>
              <a:rPr lang="de-DE" sz="3260" b="1" kern="1200" dirty="0">
                <a:solidFill>
                  <a:srgbClr val="F79646"/>
                </a:solidFill>
                <a:effectLst/>
                <a:latin typeface="Calibri" panose="020F0502020204030204" pitchFamily="34" charset="0"/>
                <a:ea typeface="+mn-ea"/>
                <a:cs typeface="+mn-cs"/>
              </a:rPr>
              <a:t> Target (</a:t>
            </a:r>
            <a:r>
              <a:rPr lang="de-DE" sz="3260" b="1" kern="1200" dirty="0" err="1">
                <a:solidFill>
                  <a:srgbClr val="F79646"/>
                </a:solidFill>
                <a:effectLst/>
                <a:latin typeface="Calibri" panose="020F0502020204030204" pitchFamily="34" charset="0"/>
                <a:ea typeface="+mn-ea"/>
                <a:cs typeface="+mn-cs"/>
              </a:rPr>
              <a:t>Improved</a:t>
            </a:r>
            <a:r>
              <a:rPr lang="de-DE" sz="3260" b="1" kern="1200" dirty="0">
                <a:solidFill>
                  <a:srgbClr val="F79646"/>
                </a:solidFill>
                <a:effectLst/>
                <a:latin typeface="Calibri" panose="020F0502020204030204" pitchFamily="34" charset="0"/>
                <a:ea typeface="+mn-ea"/>
                <a:cs typeface="+mn-cs"/>
              </a:rPr>
              <a:t> Insert 2021)</a:t>
            </a:r>
            <a:endParaRPr lang="de-DE" dirty="0">
              <a:effectLst/>
            </a:endParaRPr>
          </a:p>
        </p:txBody>
      </p:sp>
      <p:pic>
        <p:nvPicPr>
          <p:cNvPr id="23" name="Picture 5" descr="a2logo light mid">
            <a:extLst>
              <a:ext uri="{FF2B5EF4-FFF2-40B4-BE49-F238E27FC236}">
                <a16:creationId xmlns:a16="http://schemas.microsoft.com/office/drawing/2014/main" id="{D3FC068A-7DFE-400D-9748-FFB9D52850F9}"/>
              </a:ext>
            </a:extLst>
          </p:cNvPr>
          <p:cNvPicPr>
            <a:picLocks noChangeAspect="1" noChangeArrowheads="1"/>
          </p:cNvPicPr>
          <p:nvPr/>
        </p:nvPicPr>
        <p:blipFill>
          <a:blip r:embed="rId10" cstate="print"/>
          <a:srcRect/>
          <a:stretch>
            <a:fillRect/>
          </a:stretch>
        </p:blipFill>
        <p:spPr bwMode="auto">
          <a:xfrm>
            <a:off x="0" y="803588"/>
            <a:ext cx="928241" cy="609545"/>
          </a:xfrm>
          <a:prstGeom prst="rect">
            <a:avLst/>
          </a:prstGeom>
          <a:noFill/>
        </p:spPr>
      </p:pic>
    </p:spTree>
    <p:extLst>
      <p:ext uri="{BB962C8B-B14F-4D97-AF65-F5344CB8AC3E}">
        <p14:creationId xmlns:p14="http://schemas.microsoft.com/office/powerpoint/2010/main" val="34207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11" name="Grafik 10" descr="Wortmarke_BLAU_srgb.jpg"/>
          <p:cNvPicPr>
            <a:picLocks noChangeAspect="1"/>
          </p:cNvPicPr>
          <p:nvPr/>
        </p:nvPicPr>
        <p:blipFill>
          <a:blip r:embed="rId3" cstate="print"/>
          <a:stretch>
            <a:fillRect/>
          </a:stretch>
        </p:blipFill>
        <p:spPr>
          <a:xfrm>
            <a:off x="486000" y="229288"/>
            <a:ext cx="1728000" cy="112953"/>
          </a:xfrm>
          <a:prstGeom prst="rect">
            <a:avLst/>
          </a:prstGeom>
        </p:spPr>
      </p:pic>
      <p:sp>
        <p:nvSpPr>
          <p:cNvPr id="17" name="Textfeld 16"/>
          <p:cNvSpPr txBox="1"/>
          <p:nvPr/>
        </p:nvSpPr>
        <p:spPr>
          <a:xfrm>
            <a:off x="1448038" y="2023662"/>
            <a:ext cx="7515975" cy="3009285"/>
          </a:xfrm>
          <a:prstGeom prst="rect">
            <a:avLst/>
          </a:prstGeom>
          <a:noFill/>
        </p:spPr>
        <p:txBody>
          <a:bodyPr wrap="square" lIns="0" tIns="0" rIns="0" bIns="0" rtlCol="0">
            <a:spAutoFit/>
          </a:bodyPr>
          <a:lstStyle/>
          <a:p>
            <a:pPr indent="288000">
              <a:lnSpc>
                <a:spcPct val="150000"/>
              </a:lnSpc>
              <a:spcAft>
                <a:spcPts val="600"/>
              </a:spcAft>
              <a:buSzPct val="130000"/>
              <a:buFont typeface="Wingdings" pitchFamily="2" charset="2"/>
              <a:buChar char="§"/>
            </a:pPr>
            <a:r>
              <a:rPr lang="en-US" sz="2400" dirty="0">
                <a:latin typeface="Arial" pitchFamily="34" charset="0"/>
                <a:cs typeface="Arial" pitchFamily="34" charset="0"/>
              </a:rPr>
              <a:t>Introduction</a:t>
            </a:r>
          </a:p>
          <a:p>
            <a:pPr indent="288000">
              <a:lnSpc>
                <a:spcPct val="150000"/>
              </a:lnSpc>
              <a:spcAft>
                <a:spcPts val="600"/>
              </a:spcAft>
              <a:buSzPct val="130000"/>
              <a:buFont typeface="Wingdings" pitchFamily="2" charset="2"/>
              <a:buChar char="§"/>
            </a:pPr>
            <a:r>
              <a:rPr lang="en-US" sz="2400" dirty="0">
                <a:latin typeface="Arial" pitchFamily="34" charset="0"/>
                <a:cs typeface="Arial" pitchFamily="34" charset="0"/>
              </a:rPr>
              <a:t>COMPASS</a:t>
            </a:r>
          </a:p>
          <a:p>
            <a:pPr indent="288000">
              <a:lnSpc>
                <a:spcPct val="150000"/>
              </a:lnSpc>
              <a:spcAft>
                <a:spcPts val="600"/>
              </a:spcAft>
              <a:buSzPct val="130000"/>
              <a:buFont typeface="Wingdings" pitchFamily="2" charset="2"/>
              <a:buChar char="§"/>
            </a:pPr>
            <a:r>
              <a:rPr lang="en-US" sz="2400" dirty="0">
                <a:latin typeface="Arial" pitchFamily="34" charset="0"/>
                <a:cs typeface="Arial" pitchFamily="34" charset="0"/>
              </a:rPr>
              <a:t>A2-MAMI</a:t>
            </a:r>
          </a:p>
          <a:p>
            <a:pPr indent="288000">
              <a:lnSpc>
                <a:spcPct val="150000"/>
              </a:lnSpc>
              <a:spcAft>
                <a:spcPts val="600"/>
              </a:spcAft>
              <a:buSzPct val="130000"/>
              <a:buFont typeface="Wingdings" pitchFamily="2" charset="2"/>
              <a:buChar char="§"/>
            </a:pPr>
            <a:r>
              <a:rPr lang="en-US" sz="2400" dirty="0">
                <a:latin typeface="Arial" pitchFamily="34" charset="0"/>
                <a:cs typeface="Arial" pitchFamily="34" charset="0"/>
              </a:rPr>
              <a:t>CB-Elsa</a:t>
            </a:r>
          </a:p>
          <a:p>
            <a:pPr indent="288000">
              <a:lnSpc>
                <a:spcPct val="150000"/>
              </a:lnSpc>
              <a:spcAft>
                <a:spcPts val="600"/>
              </a:spcAft>
              <a:buSzPct val="130000"/>
              <a:buFont typeface="Wingdings" pitchFamily="2" charset="2"/>
              <a:buChar char="§"/>
            </a:pPr>
            <a:r>
              <a:rPr lang="en-US" sz="2400" dirty="0">
                <a:latin typeface="Arial" pitchFamily="34" charset="0"/>
                <a:cs typeface="Arial" pitchFamily="34" charset="0"/>
              </a:rPr>
              <a:t>Summary</a:t>
            </a:r>
          </a:p>
        </p:txBody>
      </p:sp>
      <p:sp>
        <p:nvSpPr>
          <p:cNvPr id="2" name="Titel 1"/>
          <p:cNvSpPr>
            <a:spLocks noGrp="1"/>
          </p:cNvSpPr>
          <p:nvPr>
            <p:ph type="title" idx="4294967295"/>
          </p:nvPr>
        </p:nvSpPr>
        <p:spPr>
          <a:xfrm>
            <a:off x="693738" y="403225"/>
            <a:ext cx="8693150" cy="747481"/>
          </a:xfrm>
          <a:prstGeom prst="rect">
            <a:avLst/>
          </a:prstGeom>
        </p:spPr>
        <p:txBody>
          <a:bodyPr/>
          <a:lstStyle/>
          <a:p>
            <a:r>
              <a:rPr lang="de-DE" sz="4000" dirty="0">
                <a:latin typeface="+mj-lt"/>
              </a:rPr>
              <a:t>Content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40241" y="4890385"/>
            <a:ext cx="8835657" cy="1050010"/>
          </a:xfrm>
          <a:prstGeom prst="rect">
            <a:avLst/>
          </a:prstGeom>
        </p:spPr>
        <p:txBody>
          <a:bodyPr wrap="square">
            <a:spAutoFit/>
          </a:bodyPr>
          <a:lstStyle/>
          <a:p>
            <a:r>
              <a:rPr lang="en-US" sz="2035" dirty="0">
                <a:latin typeface="NimbusRomNo9L-Regu"/>
              </a:rPr>
              <a:t>M. </a:t>
            </a:r>
            <a:r>
              <a:rPr lang="en-US" sz="2035" dirty="0" err="1">
                <a:latin typeface="NimbusRomNo9L-Regu"/>
              </a:rPr>
              <a:t>Biroth</a:t>
            </a:r>
            <a:r>
              <a:rPr lang="en-US" sz="2035" dirty="0">
                <a:latin typeface="NimbusRomNo9L-Regu"/>
              </a:rPr>
              <a:t>, P. Achenbach, E. </a:t>
            </a:r>
            <a:r>
              <a:rPr lang="en-US" sz="2035" dirty="0" err="1">
                <a:latin typeface="NimbusRomNo9L-Regu"/>
              </a:rPr>
              <a:t>Downie</a:t>
            </a:r>
            <a:r>
              <a:rPr lang="en-US" sz="2035" dirty="0">
                <a:latin typeface="NimbusRomNo9L-Regu"/>
              </a:rPr>
              <a:t>, and A. Thomas, “A low-noise</a:t>
            </a:r>
          </a:p>
          <a:p>
            <a:r>
              <a:rPr lang="en-US" sz="2035" dirty="0">
                <a:latin typeface="NimbusRomNo9L-Regu"/>
              </a:rPr>
              <a:t>and fast pre-amplifier and readout system for </a:t>
            </a:r>
            <a:r>
              <a:rPr lang="en-US" sz="2035" dirty="0" err="1">
                <a:latin typeface="NimbusRomNo9L-Regu"/>
              </a:rPr>
              <a:t>SiPMs</a:t>
            </a:r>
            <a:r>
              <a:rPr lang="en-US" sz="2035" dirty="0">
                <a:latin typeface="NimbusRomNo9L-Regu"/>
              </a:rPr>
              <a:t>,” </a:t>
            </a:r>
            <a:r>
              <a:rPr lang="en-US" sz="2035" dirty="0" err="1">
                <a:latin typeface="NimbusRomNo9L-ReguItal"/>
              </a:rPr>
              <a:t>Nucl</a:t>
            </a:r>
            <a:r>
              <a:rPr lang="en-US" sz="2035" dirty="0">
                <a:latin typeface="NimbusRomNo9L-ReguItal"/>
              </a:rPr>
              <a:t>. </a:t>
            </a:r>
            <a:r>
              <a:rPr lang="en-US" sz="2035" dirty="0" err="1">
                <a:latin typeface="NimbusRomNo9L-ReguItal"/>
              </a:rPr>
              <a:t>Instrum</a:t>
            </a:r>
            <a:r>
              <a:rPr lang="en-US" sz="2035" dirty="0">
                <a:latin typeface="NimbusRomNo9L-ReguItal"/>
              </a:rPr>
              <a:t>.</a:t>
            </a:r>
          </a:p>
          <a:p>
            <a:r>
              <a:rPr lang="de-DE" sz="2035" dirty="0" err="1">
                <a:latin typeface="NimbusRomNo9L-ReguItal"/>
              </a:rPr>
              <a:t>Methods</a:t>
            </a:r>
            <a:r>
              <a:rPr lang="de-DE" sz="2035" dirty="0">
                <a:latin typeface="NimbusRomNo9L-ReguItal"/>
              </a:rPr>
              <a:t> Phys. Res. A</a:t>
            </a:r>
            <a:r>
              <a:rPr lang="de-DE" sz="2035" dirty="0">
                <a:latin typeface="NimbusRomNo9L-Regu"/>
              </a:rPr>
              <a:t>, vol. 787, pp. 185–188, Jul. 2015.</a:t>
            </a:r>
            <a:endParaRPr lang="de-DE" sz="2035" dirty="0"/>
          </a:p>
        </p:txBody>
      </p:sp>
      <p:sp>
        <p:nvSpPr>
          <p:cNvPr id="3" name="Rechteck 2"/>
          <p:cNvSpPr/>
          <p:nvPr/>
        </p:nvSpPr>
        <p:spPr>
          <a:xfrm>
            <a:off x="340241" y="3255626"/>
            <a:ext cx="8835657" cy="1050010"/>
          </a:xfrm>
          <a:prstGeom prst="rect">
            <a:avLst/>
          </a:prstGeom>
        </p:spPr>
        <p:txBody>
          <a:bodyPr wrap="square">
            <a:spAutoFit/>
          </a:bodyPr>
          <a:lstStyle/>
          <a:p>
            <a:r>
              <a:rPr lang="en-US" sz="2035" dirty="0">
                <a:latin typeface="NimbusRomNo9L-Regu"/>
              </a:rPr>
              <a:t>P. Achenbach, M. </a:t>
            </a:r>
            <a:r>
              <a:rPr lang="en-US" sz="2035" dirty="0" err="1">
                <a:latin typeface="NimbusRomNo9L-Regu"/>
              </a:rPr>
              <a:t>Biroth</a:t>
            </a:r>
            <a:r>
              <a:rPr lang="en-US" sz="2035" dirty="0">
                <a:latin typeface="NimbusRomNo9L-Regu"/>
              </a:rPr>
              <a:t>, E. </a:t>
            </a:r>
            <a:r>
              <a:rPr lang="en-US" sz="2035" dirty="0" err="1">
                <a:latin typeface="NimbusRomNo9L-Regu"/>
              </a:rPr>
              <a:t>Downie</a:t>
            </a:r>
            <a:r>
              <a:rPr lang="en-US" sz="2035" dirty="0">
                <a:latin typeface="NimbusRomNo9L-Regu"/>
              </a:rPr>
              <a:t>, and A. Thomas, “On the operation</a:t>
            </a:r>
          </a:p>
          <a:p>
            <a:r>
              <a:rPr lang="en-US" sz="2035" dirty="0">
                <a:latin typeface="NimbusRomNo9L-Regu"/>
              </a:rPr>
              <a:t>of silicon photomultipliers at temperatures of 1–4 kelvin,” </a:t>
            </a:r>
            <a:r>
              <a:rPr lang="en-US" sz="2035" dirty="0" err="1">
                <a:latin typeface="NimbusRomNo9L-ReguItal"/>
              </a:rPr>
              <a:t>Nucl</a:t>
            </a:r>
            <a:r>
              <a:rPr lang="en-US" sz="2035" dirty="0">
                <a:latin typeface="NimbusRomNo9L-ReguItal"/>
              </a:rPr>
              <a:t>. </a:t>
            </a:r>
            <a:r>
              <a:rPr lang="en-US" sz="2035" dirty="0" err="1">
                <a:latin typeface="NimbusRomNo9L-ReguItal"/>
              </a:rPr>
              <a:t>Instrum</a:t>
            </a:r>
            <a:r>
              <a:rPr lang="en-US" sz="2035" dirty="0">
                <a:latin typeface="NimbusRomNo9L-ReguItal"/>
              </a:rPr>
              <a:t>.</a:t>
            </a:r>
          </a:p>
          <a:p>
            <a:r>
              <a:rPr lang="de-DE" sz="2035" dirty="0" err="1">
                <a:latin typeface="NimbusRomNo9L-ReguItal"/>
              </a:rPr>
              <a:t>Methods</a:t>
            </a:r>
            <a:r>
              <a:rPr lang="de-DE" sz="2035" dirty="0">
                <a:latin typeface="NimbusRomNo9L-ReguItal"/>
              </a:rPr>
              <a:t> Phys. Res. A</a:t>
            </a:r>
            <a:r>
              <a:rPr lang="de-DE" sz="2035" dirty="0">
                <a:latin typeface="NimbusRomNo9L-Regu"/>
              </a:rPr>
              <a:t>, vol. 824, pp. 74–75, Jul. 2016.</a:t>
            </a:r>
            <a:endParaRPr lang="de-DE" sz="2035" dirty="0"/>
          </a:p>
        </p:txBody>
      </p:sp>
      <p:sp>
        <p:nvSpPr>
          <p:cNvPr id="4" name="Rechteck 3"/>
          <p:cNvSpPr/>
          <p:nvPr/>
        </p:nvSpPr>
        <p:spPr>
          <a:xfrm>
            <a:off x="340241" y="1626624"/>
            <a:ext cx="8835657" cy="1050010"/>
          </a:xfrm>
          <a:prstGeom prst="rect">
            <a:avLst/>
          </a:prstGeom>
        </p:spPr>
        <p:txBody>
          <a:bodyPr wrap="square">
            <a:spAutoFit/>
          </a:bodyPr>
          <a:lstStyle/>
          <a:p>
            <a:r>
              <a:rPr lang="en-US" sz="2035" dirty="0">
                <a:latin typeface="NimbusRomNo9L-Regu"/>
              </a:rPr>
              <a:t>M. </a:t>
            </a:r>
            <a:r>
              <a:rPr lang="en-US" sz="2035" dirty="0" err="1">
                <a:latin typeface="NimbusRomNo9L-Regu"/>
              </a:rPr>
              <a:t>Biroth</a:t>
            </a:r>
            <a:r>
              <a:rPr lang="en-US" sz="2035" dirty="0">
                <a:latin typeface="NimbusRomNo9L-Regu"/>
              </a:rPr>
              <a:t>, P. Achenbach, E. </a:t>
            </a:r>
            <a:r>
              <a:rPr lang="en-US" sz="2035" dirty="0" err="1">
                <a:latin typeface="NimbusRomNo9L-Regu"/>
              </a:rPr>
              <a:t>Downie</a:t>
            </a:r>
            <a:r>
              <a:rPr lang="en-US" sz="2035" dirty="0">
                <a:latin typeface="NimbusRomNo9L-Regu"/>
              </a:rPr>
              <a:t>, and A. Thomas, “Silicon photomultiplier</a:t>
            </a:r>
          </a:p>
          <a:p>
            <a:r>
              <a:rPr lang="en-US" sz="2035" dirty="0">
                <a:latin typeface="NimbusRomNo9L-Regu"/>
              </a:rPr>
              <a:t>properties at cryogenic temperatures,” </a:t>
            </a:r>
            <a:r>
              <a:rPr lang="en-US" sz="2035" dirty="0" err="1">
                <a:latin typeface="NimbusRomNo9L-ReguItal"/>
              </a:rPr>
              <a:t>Nucl</a:t>
            </a:r>
            <a:r>
              <a:rPr lang="en-US" sz="2035" dirty="0">
                <a:latin typeface="NimbusRomNo9L-ReguItal"/>
              </a:rPr>
              <a:t>. </a:t>
            </a:r>
            <a:r>
              <a:rPr lang="en-US" sz="2035" dirty="0" err="1">
                <a:latin typeface="NimbusRomNo9L-ReguItal"/>
              </a:rPr>
              <a:t>Instrum</a:t>
            </a:r>
            <a:r>
              <a:rPr lang="en-US" sz="2035" dirty="0">
                <a:latin typeface="NimbusRomNo9L-ReguItal"/>
              </a:rPr>
              <a:t>. Methods</a:t>
            </a:r>
          </a:p>
          <a:p>
            <a:r>
              <a:rPr lang="de-DE" sz="2035" dirty="0">
                <a:latin typeface="NimbusRomNo9L-ReguItal"/>
              </a:rPr>
              <a:t>Phys. Res. A</a:t>
            </a:r>
            <a:r>
              <a:rPr lang="de-DE" sz="2035" dirty="0">
                <a:latin typeface="NimbusRomNo9L-Regu"/>
              </a:rPr>
              <a:t>, vol. 787, pp. 68–71, Jul. 2015.</a:t>
            </a:r>
            <a:endParaRPr lang="de-DE" sz="2035" dirty="0"/>
          </a:p>
        </p:txBody>
      </p:sp>
      <p:sp>
        <p:nvSpPr>
          <p:cNvPr id="5" name="Titel 4">
            <a:extLst>
              <a:ext uri="{FF2B5EF4-FFF2-40B4-BE49-F238E27FC236}">
                <a16:creationId xmlns:a16="http://schemas.microsoft.com/office/drawing/2014/main" id="{59A9CAA1-9249-4BCF-8125-975F47DCA372}"/>
              </a:ext>
            </a:extLst>
          </p:cNvPr>
          <p:cNvSpPr>
            <a:spLocks noGrp="1"/>
          </p:cNvSpPr>
          <p:nvPr>
            <p:ph type="title" idx="4294967295"/>
          </p:nvPr>
        </p:nvSpPr>
        <p:spPr>
          <a:xfrm>
            <a:off x="693738" y="403225"/>
            <a:ext cx="8693150" cy="1460500"/>
          </a:xfrm>
          <a:prstGeom prst="rect">
            <a:avLst/>
          </a:prstGeom>
        </p:spPr>
        <p:txBody>
          <a:bodyPr/>
          <a:lstStyle/>
          <a:p>
            <a:r>
              <a:rPr lang="de-DE" sz="4800" b="1" dirty="0">
                <a:solidFill>
                  <a:srgbClr val="94C11C"/>
                </a:solidFill>
              </a:rPr>
              <a:t>A2  - Publications</a:t>
            </a:r>
          </a:p>
        </p:txBody>
      </p:sp>
      <p:pic>
        <p:nvPicPr>
          <p:cNvPr id="6" name="Picture 5" descr="a2logo light mid">
            <a:extLst>
              <a:ext uri="{FF2B5EF4-FFF2-40B4-BE49-F238E27FC236}">
                <a16:creationId xmlns:a16="http://schemas.microsoft.com/office/drawing/2014/main" id="{13FDD9DB-439E-4694-8F7F-061C3C1D7D9E}"/>
              </a:ext>
            </a:extLst>
          </p:cNvPr>
          <p:cNvPicPr>
            <a:picLocks noChangeAspect="1" noChangeArrowheads="1"/>
          </p:cNvPicPr>
          <p:nvPr/>
        </p:nvPicPr>
        <p:blipFill>
          <a:blip r:embed="rId2" cstate="print"/>
          <a:srcRect/>
          <a:stretch>
            <a:fillRect/>
          </a:stretch>
        </p:blipFill>
        <p:spPr bwMode="auto">
          <a:xfrm>
            <a:off x="52869" y="813715"/>
            <a:ext cx="928241" cy="609545"/>
          </a:xfrm>
          <a:prstGeom prst="rect">
            <a:avLst/>
          </a:prstGeom>
          <a:noFill/>
        </p:spPr>
      </p:pic>
    </p:spTree>
    <p:extLst>
      <p:ext uri="{BB962C8B-B14F-4D97-AF65-F5344CB8AC3E}">
        <p14:creationId xmlns:p14="http://schemas.microsoft.com/office/powerpoint/2010/main" val="1861150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2964EF-37B2-4993-9D94-41D0746147DC}"/>
              </a:ext>
            </a:extLst>
          </p:cNvPr>
          <p:cNvPicPr>
            <a:picLocks noChangeAspect="1"/>
          </p:cNvPicPr>
          <p:nvPr/>
        </p:nvPicPr>
        <p:blipFill>
          <a:blip r:embed="rId3"/>
          <a:stretch>
            <a:fillRect/>
          </a:stretch>
        </p:blipFill>
        <p:spPr>
          <a:xfrm>
            <a:off x="-1" y="1644614"/>
            <a:ext cx="10080625" cy="5377366"/>
          </a:xfrm>
          <a:prstGeom prst="rect">
            <a:avLst/>
          </a:prstGeom>
        </p:spPr>
      </p:pic>
      <p:sp>
        <p:nvSpPr>
          <p:cNvPr id="4" name="Titel 1">
            <a:extLst>
              <a:ext uri="{FF2B5EF4-FFF2-40B4-BE49-F238E27FC236}">
                <a16:creationId xmlns:a16="http://schemas.microsoft.com/office/drawing/2014/main" id="{25F8DB5F-BBD3-4E7E-BD21-D05DA016C655}"/>
              </a:ext>
            </a:extLst>
          </p:cNvPr>
          <p:cNvSpPr txBox="1">
            <a:spLocks/>
          </p:cNvSpPr>
          <p:nvPr/>
        </p:nvSpPr>
        <p:spPr>
          <a:xfrm>
            <a:off x="693738" y="403225"/>
            <a:ext cx="8693150" cy="747481"/>
          </a:xfrm>
          <a:prstGeom prst="rect">
            <a:avLst/>
          </a:prstGeom>
        </p:spPr>
        <p:txBody>
          <a:bodyPr/>
          <a:lstStyle>
            <a:lvl1pPr algn="ctr" defTabSz="1008035" rtl="0" eaLnBrk="1" latinLnBrk="0" hangingPunct="1">
              <a:spcBef>
                <a:spcPct val="0"/>
              </a:spcBef>
              <a:buNone/>
              <a:defRPr sz="4900" kern="1200">
                <a:solidFill>
                  <a:schemeClr val="tx1"/>
                </a:solidFill>
                <a:latin typeface="+mj-lt"/>
                <a:ea typeface="+mj-ea"/>
                <a:cs typeface="+mj-cs"/>
              </a:defRPr>
            </a:lvl1pPr>
          </a:lstStyle>
          <a:p>
            <a:endParaRPr lang="de-DE" sz="4000" dirty="0">
              <a:solidFill>
                <a:schemeClr val="tx2"/>
              </a:solidFill>
            </a:endParaRPr>
          </a:p>
        </p:txBody>
      </p:sp>
      <p:sp>
        <p:nvSpPr>
          <p:cNvPr id="3" name="Titel 2">
            <a:extLst>
              <a:ext uri="{FF2B5EF4-FFF2-40B4-BE49-F238E27FC236}">
                <a16:creationId xmlns:a16="http://schemas.microsoft.com/office/drawing/2014/main" id="{8537C474-02C2-4BAB-BF93-DEEFA1AAB0C0}"/>
              </a:ext>
            </a:extLst>
          </p:cNvPr>
          <p:cNvSpPr>
            <a:spLocks noGrp="1"/>
          </p:cNvSpPr>
          <p:nvPr>
            <p:ph type="title" idx="4294967295"/>
          </p:nvPr>
        </p:nvSpPr>
        <p:spPr>
          <a:xfrm>
            <a:off x="693738" y="403225"/>
            <a:ext cx="8693150" cy="1460500"/>
          </a:xfrm>
          <a:prstGeom prst="rect">
            <a:avLst/>
          </a:prstGeom>
        </p:spPr>
        <p:txBody>
          <a:bodyPr/>
          <a:lstStyle/>
          <a:p>
            <a:pPr rtl="0" eaLnBrk="1" latinLnBrk="0" hangingPunct="1"/>
            <a:r>
              <a:rPr lang="de-DE" sz="4000" kern="1200" dirty="0">
                <a:solidFill>
                  <a:srgbClr val="003560"/>
                </a:solidFill>
                <a:effectLst/>
                <a:latin typeface="Calibri" panose="020F0502020204030204" pitchFamily="34" charset="0"/>
                <a:ea typeface="+mn-ea"/>
                <a:cs typeface="+mn-cs"/>
              </a:rPr>
              <a:t>CBELSA/TAPS</a:t>
            </a:r>
            <a:endParaRPr lang="en-US" dirty="0">
              <a:solidFill>
                <a:srgbClr val="003560"/>
              </a:solidFill>
              <a:effectLst/>
            </a:endParaRPr>
          </a:p>
        </p:txBody>
      </p:sp>
    </p:spTree>
    <p:extLst>
      <p:ext uri="{BB962C8B-B14F-4D97-AF65-F5344CB8AC3E}">
        <p14:creationId xmlns:p14="http://schemas.microsoft.com/office/powerpoint/2010/main" val="2069138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8D84FD0-BFAB-41E2-A628-918D7CCC5D11}"/>
              </a:ext>
            </a:extLst>
          </p:cNvPr>
          <p:cNvSpPr txBox="1">
            <a:spLocks/>
          </p:cNvSpPr>
          <p:nvPr/>
        </p:nvSpPr>
        <p:spPr>
          <a:xfrm>
            <a:off x="693738" y="403225"/>
            <a:ext cx="8693150" cy="747481"/>
          </a:xfrm>
          <a:prstGeom prst="rect">
            <a:avLst/>
          </a:prstGeom>
        </p:spPr>
        <p:txBody>
          <a:bodyPr/>
          <a:lstStyle>
            <a:lvl1pPr algn="ctr" defTabSz="1008035" rtl="0" eaLnBrk="1" latinLnBrk="0" hangingPunct="1">
              <a:spcBef>
                <a:spcPct val="0"/>
              </a:spcBef>
              <a:buNone/>
              <a:defRPr sz="4900" kern="1200">
                <a:solidFill>
                  <a:schemeClr val="tx1"/>
                </a:solidFill>
                <a:latin typeface="+mj-lt"/>
                <a:ea typeface="+mj-ea"/>
                <a:cs typeface="+mj-cs"/>
              </a:defRPr>
            </a:lvl1pPr>
          </a:lstStyle>
          <a:p>
            <a:endParaRPr lang="de-DE" sz="4000" dirty="0">
              <a:solidFill>
                <a:schemeClr val="tx2"/>
              </a:solidFill>
            </a:endParaRPr>
          </a:p>
        </p:txBody>
      </p:sp>
      <p:sp>
        <p:nvSpPr>
          <p:cNvPr id="5" name="Textfeld 4">
            <a:extLst>
              <a:ext uri="{FF2B5EF4-FFF2-40B4-BE49-F238E27FC236}">
                <a16:creationId xmlns:a16="http://schemas.microsoft.com/office/drawing/2014/main" id="{51CDA295-2506-41DB-B948-2A040ACBB396}"/>
              </a:ext>
            </a:extLst>
          </p:cNvPr>
          <p:cNvSpPr txBox="1"/>
          <p:nvPr/>
        </p:nvSpPr>
        <p:spPr>
          <a:xfrm>
            <a:off x="330506" y="1674563"/>
            <a:ext cx="6850273" cy="1323439"/>
          </a:xfrm>
          <a:prstGeom prst="rect">
            <a:avLst/>
          </a:prstGeom>
          <a:noFill/>
        </p:spPr>
        <p:txBody>
          <a:bodyPr wrap="none" rtlCol="0">
            <a:spAutoFit/>
          </a:bodyPr>
          <a:lstStyle/>
          <a:p>
            <a:r>
              <a:rPr lang="en-US" dirty="0"/>
              <a:t>Aim: Better understanding of QCD and the structure of hadrons:</a:t>
            </a:r>
          </a:p>
          <a:p>
            <a:r>
              <a:rPr lang="en-US" dirty="0"/>
              <a:t>How does QCD give rise to hadrons?</a:t>
            </a:r>
          </a:p>
          <a:p>
            <a:r>
              <a:rPr lang="en-US" dirty="0"/>
              <a:t>Which hadrons – bound states of QCD – do exist?</a:t>
            </a:r>
          </a:p>
          <a:p>
            <a:r>
              <a:rPr lang="en-US" dirty="0">
                <a:solidFill>
                  <a:schemeClr val="accent1"/>
                </a:solidFill>
              </a:rPr>
              <a:t>-&gt; Baryon spectroscopy</a:t>
            </a:r>
          </a:p>
        </p:txBody>
      </p:sp>
      <p:sp>
        <p:nvSpPr>
          <p:cNvPr id="7" name="Textfeld 6">
            <a:extLst>
              <a:ext uri="{FF2B5EF4-FFF2-40B4-BE49-F238E27FC236}">
                <a16:creationId xmlns:a16="http://schemas.microsoft.com/office/drawing/2014/main" id="{0A739501-DFE8-4EC2-AEDB-FE565EFA2923}"/>
              </a:ext>
            </a:extLst>
          </p:cNvPr>
          <p:cNvSpPr txBox="1"/>
          <p:nvPr/>
        </p:nvSpPr>
        <p:spPr>
          <a:xfrm>
            <a:off x="782198" y="2960980"/>
            <a:ext cx="3175228" cy="400110"/>
          </a:xfrm>
          <a:prstGeom prst="rect">
            <a:avLst/>
          </a:prstGeom>
          <a:noFill/>
        </p:spPr>
        <p:txBody>
          <a:bodyPr wrap="none" rtlCol="0">
            <a:spAutoFit/>
          </a:bodyPr>
          <a:lstStyle/>
          <a:p>
            <a:r>
              <a:rPr lang="en-US" dirty="0"/>
              <a:t>Fully relativistic quark model</a:t>
            </a:r>
          </a:p>
        </p:txBody>
      </p:sp>
      <p:sp>
        <p:nvSpPr>
          <p:cNvPr id="9" name="Textfeld 8">
            <a:extLst>
              <a:ext uri="{FF2B5EF4-FFF2-40B4-BE49-F238E27FC236}">
                <a16:creationId xmlns:a16="http://schemas.microsoft.com/office/drawing/2014/main" id="{C2FCC9E9-E545-454A-8ED6-3E12DF712752}"/>
              </a:ext>
            </a:extLst>
          </p:cNvPr>
          <p:cNvSpPr txBox="1"/>
          <p:nvPr/>
        </p:nvSpPr>
        <p:spPr>
          <a:xfrm>
            <a:off x="242371" y="6755002"/>
            <a:ext cx="6168035" cy="400110"/>
          </a:xfrm>
          <a:prstGeom prst="rect">
            <a:avLst/>
          </a:prstGeom>
          <a:noFill/>
        </p:spPr>
        <p:txBody>
          <a:bodyPr wrap="none" rtlCol="0">
            <a:spAutoFit/>
          </a:bodyPr>
          <a:lstStyle/>
          <a:p>
            <a:r>
              <a:rPr lang="en-US" dirty="0"/>
              <a:t>U. </a:t>
            </a:r>
            <a:r>
              <a:rPr lang="en-US" dirty="0" err="1"/>
              <a:t>Löring</a:t>
            </a:r>
            <a:r>
              <a:rPr lang="en-US" dirty="0"/>
              <a:t>, B. </a:t>
            </a:r>
            <a:r>
              <a:rPr lang="en-US" dirty="0" err="1"/>
              <a:t>Metsch</a:t>
            </a:r>
            <a:r>
              <a:rPr lang="en-US" dirty="0"/>
              <a:t>, H. Petry, Eur. Phys. J. A10 (2001) 395</a:t>
            </a:r>
          </a:p>
        </p:txBody>
      </p:sp>
      <p:sp>
        <p:nvSpPr>
          <p:cNvPr id="10" name="Textfeld 9">
            <a:extLst>
              <a:ext uri="{FF2B5EF4-FFF2-40B4-BE49-F238E27FC236}">
                <a16:creationId xmlns:a16="http://schemas.microsoft.com/office/drawing/2014/main" id="{90355E7D-657E-40FA-8C03-3BDA15CD01CD}"/>
              </a:ext>
            </a:extLst>
          </p:cNvPr>
          <p:cNvSpPr txBox="1"/>
          <p:nvPr/>
        </p:nvSpPr>
        <p:spPr>
          <a:xfrm>
            <a:off x="5883007" y="2689061"/>
            <a:ext cx="4179349" cy="2554545"/>
          </a:xfrm>
          <a:prstGeom prst="rect">
            <a:avLst/>
          </a:prstGeom>
          <a:noFill/>
        </p:spPr>
        <p:txBody>
          <a:bodyPr wrap="none" rtlCol="0">
            <a:spAutoFit/>
          </a:bodyPr>
          <a:lstStyle/>
          <a:p>
            <a:r>
              <a:rPr lang="en-US" dirty="0">
                <a:solidFill>
                  <a:schemeClr val="accent1"/>
                </a:solidFill>
              </a:rPr>
              <a:t>Quark models:</a:t>
            </a:r>
          </a:p>
          <a:p>
            <a:pPr marL="342900" indent="-342900">
              <a:buFont typeface="Arial" panose="020B0604020202020204" pitchFamily="34" charset="0"/>
              <a:buChar char="•"/>
            </a:pPr>
            <a:r>
              <a:rPr lang="en-US" dirty="0"/>
              <a:t>Many more resonance</a:t>
            </a:r>
            <a:br>
              <a:rPr lang="en-US" dirty="0"/>
            </a:br>
            <a:r>
              <a:rPr lang="en-US" dirty="0"/>
              <a:t>expected than observed</a:t>
            </a:r>
          </a:p>
          <a:p>
            <a:pPr marL="342900" indent="-342900">
              <a:buFont typeface="Arial" panose="020B0604020202020204" pitchFamily="34" charset="0"/>
              <a:buChar char="•"/>
            </a:pPr>
            <a:r>
              <a:rPr lang="en-US" dirty="0"/>
              <a:t>Certain configurations </a:t>
            </a:r>
            <a:br>
              <a:rPr lang="en-US" dirty="0"/>
            </a:br>
            <a:r>
              <a:rPr lang="en-US" dirty="0"/>
              <a:t>completely missing:</a:t>
            </a:r>
          </a:p>
          <a:p>
            <a:pPr marL="846917" lvl="1" indent="-342900">
              <a:buFont typeface="Arial" panose="020B0604020202020204" pitchFamily="34" charset="0"/>
              <a:buChar char="•"/>
            </a:pPr>
            <a:r>
              <a:rPr lang="en-US" dirty="0"/>
              <a:t>Wrong degrees of freedom</a:t>
            </a:r>
            <a:br>
              <a:rPr lang="en-US" dirty="0"/>
            </a:br>
            <a:r>
              <a:rPr lang="en-US" dirty="0"/>
              <a:t>in quark model?</a:t>
            </a:r>
          </a:p>
          <a:p>
            <a:pPr marL="846917" lvl="1" indent="-342900">
              <a:buFont typeface="Arial" panose="020B0604020202020204" pitchFamily="34" charset="0"/>
              <a:buChar char="•"/>
            </a:pPr>
            <a:r>
              <a:rPr lang="en-US" dirty="0"/>
              <a:t>Experimentally not found yet?</a:t>
            </a:r>
          </a:p>
        </p:txBody>
      </p:sp>
      <p:pic>
        <p:nvPicPr>
          <p:cNvPr id="11" name="Grafik 10">
            <a:extLst>
              <a:ext uri="{FF2B5EF4-FFF2-40B4-BE49-F238E27FC236}">
                <a16:creationId xmlns:a16="http://schemas.microsoft.com/office/drawing/2014/main" id="{6BC19F45-9589-4F38-B6C0-36338183EDD1}"/>
              </a:ext>
            </a:extLst>
          </p:cNvPr>
          <p:cNvPicPr>
            <a:picLocks noChangeAspect="1"/>
          </p:cNvPicPr>
          <p:nvPr/>
        </p:nvPicPr>
        <p:blipFill>
          <a:blip r:embed="rId2"/>
          <a:stretch>
            <a:fillRect/>
          </a:stretch>
        </p:blipFill>
        <p:spPr>
          <a:xfrm>
            <a:off x="330506" y="3336598"/>
            <a:ext cx="4993248" cy="3442896"/>
          </a:xfrm>
          <a:prstGeom prst="rect">
            <a:avLst/>
          </a:prstGeom>
        </p:spPr>
      </p:pic>
      <p:sp>
        <p:nvSpPr>
          <p:cNvPr id="2" name="Titel 1">
            <a:extLst>
              <a:ext uri="{FF2B5EF4-FFF2-40B4-BE49-F238E27FC236}">
                <a16:creationId xmlns:a16="http://schemas.microsoft.com/office/drawing/2014/main" id="{BB1BC332-C25E-40D2-A12F-785CC4DB2EF1}"/>
              </a:ext>
            </a:extLst>
          </p:cNvPr>
          <p:cNvSpPr>
            <a:spLocks noGrp="1"/>
          </p:cNvSpPr>
          <p:nvPr>
            <p:ph type="title" idx="4294967295"/>
          </p:nvPr>
        </p:nvSpPr>
        <p:spPr>
          <a:xfrm>
            <a:off x="693738" y="403226"/>
            <a:ext cx="8693150" cy="952964"/>
          </a:xfrm>
          <a:prstGeom prst="rect">
            <a:avLst/>
          </a:prstGeom>
        </p:spPr>
        <p:txBody>
          <a:bodyPr/>
          <a:lstStyle/>
          <a:p>
            <a:pPr rtl="0" eaLnBrk="1" latinLnBrk="0" hangingPunct="1"/>
            <a:r>
              <a:rPr lang="en-US" sz="4800" kern="1200" dirty="0">
                <a:solidFill>
                  <a:srgbClr val="003560"/>
                </a:solidFill>
                <a:effectLst/>
                <a:latin typeface="Calibri" panose="020F0502020204030204" pitchFamily="34" charset="0"/>
                <a:ea typeface="+mn-ea"/>
                <a:cs typeface="+mn-cs"/>
              </a:rPr>
              <a:t>Baryon Spectroscopy</a:t>
            </a:r>
            <a:endParaRPr lang="en-US" sz="4800" dirty="0">
              <a:solidFill>
                <a:srgbClr val="003560"/>
              </a:solidFill>
              <a:effectLst/>
            </a:endParaRPr>
          </a:p>
        </p:txBody>
      </p:sp>
    </p:spTree>
    <p:extLst>
      <p:ext uri="{BB962C8B-B14F-4D97-AF65-F5344CB8AC3E}">
        <p14:creationId xmlns:p14="http://schemas.microsoft.com/office/powerpoint/2010/main" val="159458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765F4D-3682-4B2C-87FD-26E1B64DC3D7}"/>
              </a:ext>
            </a:extLst>
          </p:cNvPr>
          <p:cNvPicPr>
            <a:picLocks noChangeAspect="1"/>
          </p:cNvPicPr>
          <p:nvPr/>
        </p:nvPicPr>
        <p:blipFill>
          <a:blip r:embed="rId2"/>
          <a:stretch>
            <a:fillRect/>
          </a:stretch>
        </p:blipFill>
        <p:spPr>
          <a:xfrm>
            <a:off x="0" y="2244709"/>
            <a:ext cx="5407894" cy="3784629"/>
          </a:xfrm>
          <a:prstGeom prst="rect">
            <a:avLst/>
          </a:prstGeom>
        </p:spPr>
      </p:pic>
      <p:sp>
        <p:nvSpPr>
          <p:cNvPr id="4" name="Textfeld 3">
            <a:extLst>
              <a:ext uri="{FF2B5EF4-FFF2-40B4-BE49-F238E27FC236}">
                <a16:creationId xmlns:a16="http://schemas.microsoft.com/office/drawing/2014/main" id="{202717E0-8052-4D9A-BB4A-565B349F34FA}"/>
              </a:ext>
            </a:extLst>
          </p:cNvPr>
          <p:cNvSpPr txBox="1"/>
          <p:nvPr/>
        </p:nvSpPr>
        <p:spPr>
          <a:xfrm>
            <a:off x="5643582" y="2244709"/>
            <a:ext cx="4137799" cy="3785652"/>
          </a:xfrm>
          <a:prstGeom prst="rect">
            <a:avLst/>
          </a:prstGeom>
          <a:noFill/>
        </p:spPr>
        <p:txBody>
          <a:bodyPr wrap="none" rtlCol="0">
            <a:spAutoFit/>
          </a:bodyPr>
          <a:lstStyle/>
          <a:p>
            <a:r>
              <a:rPr lang="en-US" b="1" dirty="0"/>
              <a:t>Work in 2017</a:t>
            </a:r>
          </a:p>
          <a:p>
            <a:pPr marL="342900" indent="-342900">
              <a:buFont typeface="Arial" panose="020B0604020202020204" pitchFamily="34" charset="0"/>
              <a:buChar char="•"/>
            </a:pPr>
            <a:r>
              <a:rPr lang="en-US" dirty="0"/>
              <a:t>I Merging the </a:t>
            </a:r>
            <a:r>
              <a:rPr lang="en-US" dirty="0" err="1"/>
              <a:t>Dubna</a:t>
            </a:r>
            <a:r>
              <a:rPr lang="en-US" dirty="0"/>
              <a:t>/Mainz and</a:t>
            </a:r>
            <a:br>
              <a:rPr lang="en-US" dirty="0"/>
            </a:br>
            <a:r>
              <a:rPr lang="en-US" dirty="0"/>
              <a:t>Bonn Systems.</a:t>
            </a:r>
          </a:p>
          <a:p>
            <a:r>
              <a:rPr lang="en-US" dirty="0" err="1"/>
              <a:t>T</a:t>
            </a:r>
            <a:r>
              <a:rPr lang="en-US" baseline="-25000" dirty="0" err="1"/>
              <a:t>min</a:t>
            </a:r>
            <a:r>
              <a:rPr lang="en-US" dirty="0"/>
              <a:t> &lt; 30mK </a:t>
            </a:r>
          </a:p>
          <a:p>
            <a:endParaRPr lang="en-US" dirty="0">
              <a:solidFill>
                <a:schemeClr val="accent1"/>
              </a:solidFill>
            </a:endParaRPr>
          </a:p>
          <a:p>
            <a:pPr marL="457200" indent="-457200">
              <a:buAutoNum type="arabicPlain" startAt="2018"/>
            </a:pPr>
            <a:r>
              <a:rPr lang="en-US" i="1" dirty="0">
                <a:solidFill>
                  <a:schemeClr val="accent1"/>
                </a:solidFill>
                <a:sym typeface="Symbol" panose="05050102010706020507" pitchFamily="18" charset="2"/>
              </a:rPr>
              <a:t>    </a:t>
            </a:r>
            <a:r>
              <a:rPr lang="en-US" i="1" dirty="0">
                <a:solidFill>
                  <a:schemeClr val="accent1"/>
                </a:solidFill>
              </a:rPr>
              <a:t>p  </a:t>
            </a:r>
            <a:r>
              <a:rPr lang="en-US" i="1" dirty="0">
                <a:solidFill>
                  <a:schemeClr val="accent1"/>
                </a:solidFill>
                <a:sym typeface="Symbol" panose="05050102010706020507" pitchFamily="18" charset="2"/>
              </a:rPr>
              <a:t> </a:t>
            </a:r>
            <a:r>
              <a:rPr lang="en-US" dirty="0">
                <a:solidFill>
                  <a:schemeClr val="accent1"/>
                </a:solidFill>
                <a:sym typeface="Symbol" panose="05050102010706020507" pitchFamily="18" charset="2"/>
              </a:rPr>
              <a:t> </a:t>
            </a:r>
            <a:r>
              <a:rPr lang="en-US" i="1" dirty="0">
                <a:solidFill>
                  <a:schemeClr val="accent1"/>
                </a:solidFill>
              </a:rPr>
              <a:t>N</a:t>
            </a:r>
          </a:p>
          <a:p>
            <a:r>
              <a:rPr lang="en-US" i="1" dirty="0">
                <a:solidFill>
                  <a:schemeClr val="accent1"/>
                </a:solidFill>
              </a:rPr>
              <a:t>         two periods  with Butanol</a:t>
            </a:r>
          </a:p>
          <a:p>
            <a:r>
              <a:rPr lang="en-US" i="1" dirty="0">
                <a:solidFill>
                  <a:schemeClr val="accent1"/>
                </a:solidFill>
              </a:rPr>
              <a:t>         and  one  with D-Butanol</a:t>
            </a:r>
          </a:p>
          <a:p>
            <a:endParaRPr lang="en-US" i="1" dirty="0">
              <a:solidFill>
                <a:schemeClr val="accent1"/>
              </a:solidFill>
            </a:endParaRPr>
          </a:p>
          <a:p>
            <a:r>
              <a:rPr lang="en-US" i="1" dirty="0">
                <a:solidFill>
                  <a:schemeClr val="accent1"/>
                </a:solidFill>
              </a:rPr>
              <a:t>Frozen spin with a holding field  0.6T</a:t>
            </a:r>
          </a:p>
          <a:p>
            <a:r>
              <a:rPr lang="en-US" i="1" dirty="0">
                <a:solidFill>
                  <a:schemeClr val="accent1"/>
                </a:solidFill>
              </a:rPr>
              <a:t>Generated by very thin magnet mount</a:t>
            </a:r>
            <a:br>
              <a:rPr lang="en-US" i="1" dirty="0">
                <a:solidFill>
                  <a:schemeClr val="accent1"/>
                </a:solidFill>
              </a:rPr>
            </a:br>
            <a:r>
              <a:rPr lang="en-US" i="1" dirty="0">
                <a:solidFill>
                  <a:schemeClr val="accent1"/>
                </a:solidFill>
              </a:rPr>
              <a:t>on inner warming shield  </a:t>
            </a:r>
            <a:r>
              <a:rPr lang="en-US" dirty="0">
                <a:solidFill>
                  <a:srgbClr val="FF0000"/>
                </a:solidFill>
                <a:sym typeface="Symbol" panose="05050102010706020507" pitchFamily="18" charset="2"/>
              </a:rPr>
              <a:t></a:t>
            </a:r>
            <a:endParaRPr lang="en-US" dirty="0">
              <a:solidFill>
                <a:srgbClr val="FF0000"/>
              </a:solidFill>
            </a:endParaRPr>
          </a:p>
        </p:txBody>
      </p:sp>
      <p:sp>
        <p:nvSpPr>
          <p:cNvPr id="5" name="Textfeld 4">
            <a:extLst>
              <a:ext uri="{FF2B5EF4-FFF2-40B4-BE49-F238E27FC236}">
                <a16:creationId xmlns:a16="http://schemas.microsoft.com/office/drawing/2014/main" id="{5DC7D24B-AE59-4571-B054-6BC785BDBA9B}"/>
              </a:ext>
            </a:extLst>
          </p:cNvPr>
          <p:cNvSpPr txBox="1"/>
          <p:nvPr/>
        </p:nvSpPr>
        <p:spPr>
          <a:xfrm>
            <a:off x="318499" y="6450152"/>
            <a:ext cx="10026014" cy="707886"/>
          </a:xfrm>
          <a:prstGeom prst="rect">
            <a:avLst/>
          </a:prstGeom>
          <a:noFill/>
        </p:spPr>
        <p:txBody>
          <a:bodyPr wrap="none" rtlCol="0">
            <a:spAutoFit/>
          </a:bodyPr>
          <a:lstStyle/>
          <a:p>
            <a:pPr marL="342900" indent="-342900">
              <a:buFont typeface="Arial" panose="020B0604020202020204" pitchFamily="34" charset="0"/>
              <a:buChar char="•"/>
            </a:pPr>
            <a:r>
              <a:rPr lang="en-US" dirty="0" err="1">
                <a:solidFill>
                  <a:srgbClr val="FF0000"/>
                </a:solidFill>
              </a:rPr>
              <a:t>Dubna</a:t>
            </a:r>
            <a:r>
              <a:rPr lang="en-US" dirty="0"/>
              <a:t>: Y. </a:t>
            </a:r>
            <a:r>
              <a:rPr lang="en-US" dirty="0" err="1"/>
              <a:t>Usov</a:t>
            </a:r>
            <a:r>
              <a:rPr lang="en-US" dirty="0"/>
              <a:t>, N. Borisov, I. </a:t>
            </a:r>
            <a:r>
              <a:rPr lang="en-US" dirty="0" err="1"/>
              <a:t>Gorodnov</a:t>
            </a:r>
            <a:r>
              <a:rPr lang="en-US" dirty="0"/>
              <a:t> et al. </a:t>
            </a:r>
            <a:r>
              <a:rPr lang="en-US" dirty="0">
                <a:solidFill>
                  <a:srgbClr val="FF0000"/>
                </a:solidFill>
              </a:rPr>
              <a:t>Mainz</a:t>
            </a:r>
            <a:r>
              <a:rPr lang="en-US" dirty="0"/>
              <a:t>: A. Thomas et al. </a:t>
            </a:r>
            <a:r>
              <a:rPr lang="en-US" dirty="0">
                <a:solidFill>
                  <a:srgbClr val="FF0000"/>
                </a:solidFill>
              </a:rPr>
              <a:t>Bochum</a:t>
            </a:r>
            <a:r>
              <a:rPr lang="en-US" dirty="0"/>
              <a:t>: G. </a:t>
            </a:r>
            <a:r>
              <a:rPr lang="en-US" dirty="0" err="1"/>
              <a:t>Reicherz</a:t>
            </a:r>
            <a:r>
              <a:rPr lang="en-US" dirty="0"/>
              <a:t>.</a:t>
            </a:r>
            <a:br>
              <a:rPr lang="en-US" dirty="0"/>
            </a:br>
            <a:r>
              <a:rPr lang="nb-NO" dirty="0">
                <a:solidFill>
                  <a:srgbClr val="FF0000"/>
                </a:solidFill>
              </a:rPr>
              <a:t>Bonn</a:t>
            </a:r>
            <a:r>
              <a:rPr lang="nb-NO" dirty="0"/>
              <a:t>: S. Goertz, H. Dutz, S. Runkel et al</a:t>
            </a:r>
          </a:p>
        </p:txBody>
      </p:sp>
      <p:sp>
        <p:nvSpPr>
          <p:cNvPr id="6" name="Titel 5">
            <a:extLst>
              <a:ext uri="{FF2B5EF4-FFF2-40B4-BE49-F238E27FC236}">
                <a16:creationId xmlns:a16="http://schemas.microsoft.com/office/drawing/2014/main" id="{71E92680-191E-43F6-A43F-876547C83347}"/>
              </a:ext>
            </a:extLst>
          </p:cNvPr>
          <p:cNvSpPr>
            <a:spLocks noGrp="1"/>
          </p:cNvSpPr>
          <p:nvPr>
            <p:ph type="title" idx="4294967295"/>
          </p:nvPr>
        </p:nvSpPr>
        <p:spPr>
          <a:xfrm>
            <a:off x="808861" y="434936"/>
            <a:ext cx="8693150" cy="808237"/>
          </a:xfrm>
          <a:prstGeom prst="rect">
            <a:avLst/>
          </a:prstGeom>
        </p:spPr>
        <p:txBody>
          <a:bodyPr/>
          <a:lstStyle/>
          <a:p>
            <a:pPr marL="0" marR="0" lvl="0" indent="0" algn="ctr" defTabSz="1008035" rtl="0" eaLnBrk="1" fontAlgn="auto" latinLnBrk="0" hangingPunct="1">
              <a:lnSpc>
                <a:spcPct val="100000"/>
              </a:lnSpc>
              <a:spcBef>
                <a:spcPct val="0"/>
              </a:spcBef>
              <a:spcAft>
                <a:spcPts val="0"/>
              </a:spcAft>
              <a:buClrTx/>
              <a:buSzTx/>
              <a:buFontTx/>
              <a:buNone/>
              <a:tabLst/>
              <a:defRPr/>
            </a:pPr>
            <a:r>
              <a:rPr lang="de-DE" sz="4800" kern="1200" dirty="0">
                <a:solidFill>
                  <a:srgbClr val="003560"/>
                </a:solidFill>
                <a:effectLst/>
              </a:rPr>
              <a:t>CBELSA/TAPS – </a:t>
            </a:r>
            <a:r>
              <a:rPr lang="de-DE" sz="4800" kern="1200" dirty="0" err="1">
                <a:solidFill>
                  <a:srgbClr val="003560"/>
                </a:solidFill>
                <a:effectLst/>
              </a:rPr>
              <a:t>Polarized</a:t>
            </a:r>
            <a:r>
              <a:rPr lang="de-DE" sz="4800" kern="1200" dirty="0">
                <a:solidFill>
                  <a:srgbClr val="003560"/>
                </a:solidFill>
                <a:effectLst/>
              </a:rPr>
              <a:t> Target</a:t>
            </a:r>
            <a:endParaRPr lang="en-US" sz="4800" dirty="0">
              <a:solidFill>
                <a:srgbClr val="003560"/>
              </a:solidFill>
              <a:effectLst/>
            </a:endParaRPr>
          </a:p>
        </p:txBody>
      </p:sp>
    </p:spTree>
    <p:extLst>
      <p:ext uri="{BB962C8B-B14F-4D97-AF65-F5344CB8AC3E}">
        <p14:creationId xmlns:p14="http://schemas.microsoft.com/office/powerpoint/2010/main" val="136153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EA8AC-5B4C-4758-9F32-5CCCC2D7429B}"/>
              </a:ext>
            </a:extLst>
          </p:cNvPr>
          <p:cNvSpPr>
            <a:spLocks noGrp="1"/>
          </p:cNvSpPr>
          <p:nvPr>
            <p:ph type="title" idx="4294967295"/>
          </p:nvPr>
        </p:nvSpPr>
        <p:spPr>
          <a:xfrm>
            <a:off x="693738" y="403225"/>
            <a:ext cx="8693150" cy="1460500"/>
          </a:xfrm>
          <a:prstGeom prst="rect">
            <a:avLst/>
          </a:prstGeom>
        </p:spPr>
        <p:txBody>
          <a:bodyPr/>
          <a:lstStyle/>
          <a:p>
            <a:r>
              <a:rPr lang="de-DE" dirty="0">
                <a:solidFill>
                  <a:srgbClr val="003560"/>
                </a:solidFill>
              </a:rPr>
              <a:t>Data </a:t>
            </a:r>
            <a:r>
              <a:rPr lang="de-DE" dirty="0" err="1">
                <a:solidFill>
                  <a:srgbClr val="003560"/>
                </a:solidFill>
              </a:rPr>
              <a:t>taking</a:t>
            </a:r>
            <a:r>
              <a:rPr lang="de-DE" dirty="0">
                <a:solidFill>
                  <a:srgbClr val="003560"/>
                </a:solidFill>
              </a:rPr>
              <a:t> 2021</a:t>
            </a:r>
          </a:p>
        </p:txBody>
      </p:sp>
      <p:graphicFrame>
        <p:nvGraphicFramePr>
          <p:cNvPr id="3" name="Objekt 2">
            <a:extLst>
              <a:ext uri="{FF2B5EF4-FFF2-40B4-BE49-F238E27FC236}">
                <a16:creationId xmlns:a16="http://schemas.microsoft.com/office/drawing/2014/main" id="{2052EEF8-7637-4E39-9E75-F6FF1F49970D}"/>
              </a:ext>
            </a:extLst>
          </p:cNvPr>
          <p:cNvGraphicFramePr>
            <a:graphicFrameLocks noChangeAspect="1"/>
          </p:cNvGraphicFramePr>
          <p:nvPr>
            <p:extLst>
              <p:ext uri="{D42A27DB-BD31-4B8C-83A1-F6EECF244321}">
                <p14:modId xmlns:p14="http://schemas.microsoft.com/office/powerpoint/2010/main" val="163031644"/>
              </p:ext>
            </p:extLst>
          </p:nvPr>
        </p:nvGraphicFramePr>
        <p:xfrm>
          <a:off x="206375" y="1577945"/>
          <a:ext cx="4540250" cy="2724150"/>
        </p:xfrm>
        <a:graphic>
          <a:graphicData uri="http://schemas.openxmlformats.org/presentationml/2006/ole">
            <mc:AlternateContent xmlns:mc="http://schemas.openxmlformats.org/markup-compatibility/2006">
              <mc:Choice xmlns:v="urn:schemas-microsoft-com:vml" Requires="v">
                <p:oleObj spid="_x0000_s87072" name="Acrobat Document" r:id="rId3" imgW="3428731" imgH="2057400" progId="Acrobat.Document.DC">
                  <p:embed/>
                </p:oleObj>
              </mc:Choice>
              <mc:Fallback>
                <p:oleObj name="Acrobat Document" r:id="rId3" imgW="3428731" imgH="2057400" progId="Acrobat.Document.DC">
                  <p:embed/>
                  <p:pic>
                    <p:nvPicPr>
                      <p:cNvPr id="0" name=""/>
                      <p:cNvPicPr/>
                      <p:nvPr/>
                    </p:nvPicPr>
                    <p:blipFill>
                      <a:blip r:embed="rId4"/>
                      <a:stretch>
                        <a:fillRect/>
                      </a:stretch>
                    </p:blipFill>
                    <p:spPr>
                      <a:xfrm>
                        <a:off x="206375" y="1577945"/>
                        <a:ext cx="4540250" cy="2724150"/>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6CA8DB34-76A4-4D32-AC2B-A6CB4E5841EC}"/>
              </a:ext>
            </a:extLst>
          </p:cNvPr>
          <p:cNvGraphicFramePr>
            <a:graphicFrameLocks noChangeAspect="1"/>
          </p:cNvGraphicFramePr>
          <p:nvPr>
            <p:extLst>
              <p:ext uri="{D42A27DB-BD31-4B8C-83A1-F6EECF244321}">
                <p14:modId xmlns:p14="http://schemas.microsoft.com/office/powerpoint/2010/main" val="3428527613"/>
              </p:ext>
            </p:extLst>
          </p:nvPr>
        </p:nvGraphicFramePr>
        <p:xfrm>
          <a:off x="5130800" y="1577945"/>
          <a:ext cx="4540250" cy="2724150"/>
        </p:xfrm>
        <a:graphic>
          <a:graphicData uri="http://schemas.openxmlformats.org/presentationml/2006/ole">
            <mc:AlternateContent xmlns:mc="http://schemas.openxmlformats.org/markup-compatibility/2006">
              <mc:Choice xmlns:v="urn:schemas-microsoft-com:vml" Requires="v">
                <p:oleObj spid="_x0000_s87073" name="Acrobat Document" r:id="rId5" imgW="3428731" imgH="2057400" progId="Acrobat.Document.DC">
                  <p:embed/>
                </p:oleObj>
              </mc:Choice>
              <mc:Fallback>
                <p:oleObj name="Acrobat Document" r:id="rId5" imgW="3428731" imgH="2057400" progId="Acrobat.Document.DC">
                  <p:embed/>
                  <p:pic>
                    <p:nvPicPr>
                      <p:cNvPr id="0" name=""/>
                      <p:cNvPicPr/>
                      <p:nvPr/>
                    </p:nvPicPr>
                    <p:blipFill>
                      <a:blip r:embed="rId6"/>
                      <a:stretch>
                        <a:fillRect/>
                      </a:stretch>
                    </p:blipFill>
                    <p:spPr>
                      <a:xfrm>
                        <a:off x="5130800" y="1577945"/>
                        <a:ext cx="4540250" cy="2724150"/>
                      </a:xfrm>
                      <a:prstGeom prst="rect">
                        <a:avLst/>
                      </a:prstGeom>
                    </p:spPr>
                  </p:pic>
                </p:oleObj>
              </mc:Fallback>
            </mc:AlternateContent>
          </a:graphicData>
        </a:graphic>
      </p:graphicFrame>
      <p:sp>
        <p:nvSpPr>
          <p:cNvPr id="7" name="Textfeld 6">
            <a:extLst>
              <a:ext uri="{FF2B5EF4-FFF2-40B4-BE49-F238E27FC236}">
                <a16:creationId xmlns:a16="http://schemas.microsoft.com/office/drawing/2014/main" id="{A67E08D5-9376-43AE-B0B7-122898B2F4A9}"/>
              </a:ext>
            </a:extLst>
          </p:cNvPr>
          <p:cNvSpPr txBox="1"/>
          <p:nvPr/>
        </p:nvSpPr>
        <p:spPr>
          <a:xfrm>
            <a:off x="5087764" y="4289425"/>
            <a:ext cx="2714974" cy="400110"/>
          </a:xfrm>
          <a:prstGeom prst="rect">
            <a:avLst/>
          </a:prstGeom>
          <a:noFill/>
        </p:spPr>
        <p:txBody>
          <a:bodyPr wrap="none" rtlCol="0">
            <a:spAutoFit/>
          </a:bodyPr>
          <a:lstStyle/>
          <a:p>
            <a:r>
              <a:rPr lang="de-DE" dirty="0"/>
              <a:t>D-Butanol </a:t>
            </a:r>
            <a:r>
              <a:rPr lang="de-DE" dirty="0" err="1"/>
              <a:t>October</a:t>
            </a:r>
            <a:r>
              <a:rPr lang="de-DE" dirty="0"/>
              <a:t> 2018</a:t>
            </a:r>
          </a:p>
        </p:txBody>
      </p:sp>
      <p:sp>
        <p:nvSpPr>
          <p:cNvPr id="9" name="Textfeld 8">
            <a:extLst>
              <a:ext uri="{FF2B5EF4-FFF2-40B4-BE49-F238E27FC236}">
                <a16:creationId xmlns:a16="http://schemas.microsoft.com/office/drawing/2014/main" id="{DAAD4A7E-C7B3-4C53-9034-5B17FDE02BA6}"/>
              </a:ext>
            </a:extLst>
          </p:cNvPr>
          <p:cNvSpPr txBox="1"/>
          <p:nvPr/>
        </p:nvSpPr>
        <p:spPr>
          <a:xfrm>
            <a:off x="206375" y="6778565"/>
            <a:ext cx="2347181" cy="400110"/>
          </a:xfrm>
          <a:prstGeom prst="rect">
            <a:avLst/>
          </a:prstGeom>
          <a:noFill/>
        </p:spPr>
        <p:txBody>
          <a:bodyPr wrap="none" rtlCol="0">
            <a:spAutoFit/>
          </a:bodyPr>
          <a:lstStyle/>
          <a:p>
            <a:r>
              <a:rPr lang="de-DE" dirty="0"/>
              <a:t>H-Butanol June 2021</a:t>
            </a:r>
          </a:p>
        </p:txBody>
      </p:sp>
      <p:graphicFrame>
        <p:nvGraphicFramePr>
          <p:cNvPr id="13" name="Objekt 12">
            <a:extLst>
              <a:ext uri="{FF2B5EF4-FFF2-40B4-BE49-F238E27FC236}">
                <a16:creationId xmlns:a16="http://schemas.microsoft.com/office/drawing/2014/main" id="{9F3916BA-91B8-4704-8C1C-EF41A683A23D}"/>
              </a:ext>
            </a:extLst>
          </p:cNvPr>
          <p:cNvGraphicFramePr>
            <a:graphicFrameLocks noChangeAspect="1"/>
          </p:cNvGraphicFramePr>
          <p:nvPr>
            <p:extLst>
              <p:ext uri="{D42A27DB-BD31-4B8C-83A1-F6EECF244321}">
                <p14:modId xmlns:p14="http://schemas.microsoft.com/office/powerpoint/2010/main" val="431514340"/>
              </p:ext>
            </p:extLst>
          </p:nvPr>
        </p:nvGraphicFramePr>
        <p:xfrm>
          <a:off x="206375" y="4721165"/>
          <a:ext cx="3429000" cy="2057400"/>
        </p:xfrm>
        <a:graphic>
          <a:graphicData uri="http://schemas.openxmlformats.org/presentationml/2006/ole">
            <mc:AlternateContent xmlns:mc="http://schemas.openxmlformats.org/markup-compatibility/2006">
              <mc:Choice xmlns:v="urn:schemas-microsoft-com:vml" Requires="v">
                <p:oleObj spid="_x0000_s87074" name="Acrobat Document" r:id="rId7" imgW="3428731" imgH="2057400" progId="Acrobat.Document.DC">
                  <p:embed/>
                </p:oleObj>
              </mc:Choice>
              <mc:Fallback>
                <p:oleObj name="Acrobat Document" r:id="rId7" imgW="3428731" imgH="2057400" progId="Acrobat.Document.DC">
                  <p:embed/>
                  <p:pic>
                    <p:nvPicPr>
                      <p:cNvPr id="0" name=""/>
                      <p:cNvPicPr/>
                      <p:nvPr/>
                    </p:nvPicPr>
                    <p:blipFill>
                      <a:blip r:embed="rId8"/>
                      <a:stretch>
                        <a:fillRect/>
                      </a:stretch>
                    </p:blipFill>
                    <p:spPr>
                      <a:xfrm>
                        <a:off x="206375" y="4721165"/>
                        <a:ext cx="3429000" cy="2057400"/>
                      </a:xfrm>
                      <a:prstGeom prst="rect">
                        <a:avLst/>
                      </a:prstGeom>
                    </p:spPr>
                  </p:pic>
                </p:oleObj>
              </mc:Fallback>
            </mc:AlternateContent>
          </a:graphicData>
        </a:graphic>
      </p:graphicFrame>
      <p:sp>
        <p:nvSpPr>
          <p:cNvPr id="14" name="Textfeld 13">
            <a:extLst>
              <a:ext uri="{FF2B5EF4-FFF2-40B4-BE49-F238E27FC236}">
                <a16:creationId xmlns:a16="http://schemas.microsoft.com/office/drawing/2014/main" id="{9370985C-CA3A-4820-8041-053349DF11B6}"/>
              </a:ext>
            </a:extLst>
          </p:cNvPr>
          <p:cNvSpPr txBox="1"/>
          <p:nvPr/>
        </p:nvSpPr>
        <p:spPr>
          <a:xfrm>
            <a:off x="125167" y="4289425"/>
            <a:ext cx="2321598" cy="400110"/>
          </a:xfrm>
          <a:prstGeom prst="rect">
            <a:avLst/>
          </a:prstGeom>
          <a:noFill/>
        </p:spPr>
        <p:txBody>
          <a:bodyPr wrap="none" rtlCol="0">
            <a:spAutoFit/>
          </a:bodyPr>
          <a:lstStyle/>
          <a:p>
            <a:r>
              <a:rPr lang="de-DE" dirty="0"/>
              <a:t>H-Butanol May 2018</a:t>
            </a:r>
          </a:p>
        </p:txBody>
      </p:sp>
      <p:sp>
        <p:nvSpPr>
          <p:cNvPr id="15" name="Textfeld 14">
            <a:extLst>
              <a:ext uri="{FF2B5EF4-FFF2-40B4-BE49-F238E27FC236}">
                <a16:creationId xmlns:a16="http://schemas.microsoft.com/office/drawing/2014/main" id="{ED631DE0-B705-44DE-B0CC-9063CBAEE8C7}"/>
              </a:ext>
            </a:extLst>
          </p:cNvPr>
          <p:cNvSpPr txBox="1"/>
          <p:nvPr/>
        </p:nvSpPr>
        <p:spPr>
          <a:xfrm>
            <a:off x="4343400" y="5124449"/>
            <a:ext cx="4540250" cy="707886"/>
          </a:xfrm>
          <a:prstGeom prst="rect">
            <a:avLst/>
          </a:prstGeom>
          <a:noFill/>
        </p:spPr>
        <p:txBody>
          <a:bodyPr wrap="square" rtlCol="0">
            <a:spAutoFit/>
          </a:bodyPr>
          <a:lstStyle/>
          <a:p>
            <a:r>
              <a:rPr lang="de-DE" dirty="0"/>
              <a:t>Next </a:t>
            </a:r>
            <a:r>
              <a:rPr lang="de-DE" dirty="0" err="1"/>
              <a:t>run</a:t>
            </a:r>
            <a:r>
              <a:rPr lang="de-DE" dirty="0"/>
              <a:t> at CB-ELSA will </a:t>
            </a:r>
            <a:r>
              <a:rPr lang="de-DE" dirty="0" err="1"/>
              <a:t>start</a:t>
            </a:r>
            <a:r>
              <a:rPr lang="de-DE" dirty="0"/>
              <a:t> on</a:t>
            </a:r>
            <a:br>
              <a:rPr lang="de-DE" dirty="0"/>
            </a:br>
            <a:r>
              <a:rPr lang="de-DE" dirty="0" err="1"/>
              <a:t>Oct</a:t>
            </a:r>
            <a:r>
              <a:rPr lang="de-DE" dirty="0"/>
              <a:t> 27th </a:t>
            </a:r>
            <a:r>
              <a:rPr lang="de-DE" dirty="0" err="1"/>
              <a:t>with</a:t>
            </a:r>
            <a:r>
              <a:rPr lang="de-DE" dirty="0"/>
              <a:t> D-Butanol!</a:t>
            </a:r>
          </a:p>
        </p:txBody>
      </p:sp>
    </p:spTree>
    <p:extLst>
      <p:ext uri="{BB962C8B-B14F-4D97-AF65-F5344CB8AC3E}">
        <p14:creationId xmlns:p14="http://schemas.microsoft.com/office/powerpoint/2010/main" val="210360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2D3BEAD-AB00-45C9-BD10-E670456DDC60}"/>
              </a:ext>
            </a:extLst>
          </p:cNvPr>
          <p:cNvPicPr>
            <a:picLocks noChangeAspect="1"/>
          </p:cNvPicPr>
          <p:nvPr/>
        </p:nvPicPr>
        <p:blipFill>
          <a:blip r:embed="rId3"/>
          <a:stretch>
            <a:fillRect/>
          </a:stretch>
        </p:blipFill>
        <p:spPr>
          <a:xfrm>
            <a:off x="0" y="1361396"/>
            <a:ext cx="9596847" cy="5150353"/>
          </a:xfrm>
          <a:prstGeom prst="rect">
            <a:avLst/>
          </a:prstGeom>
        </p:spPr>
      </p:pic>
      <p:sp>
        <p:nvSpPr>
          <p:cNvPr id="2" name="Titel 1">
            <a:extLst>
              <a:ext uri="{FF2B5EF4-FFF2-40B4-BE49-F238E27FC236}">
                <a16:creationId xmlns:a16="http://schemas.microsoft.com/office/drawing/2014/main" id="{23AF75DB-FCA9-46E9-A4DC-A50DE0EF0863}"/>
              </a:ext>
            </a:extLst>
          </p:cNvPr>
          <p:cNvSpPr>
            <a:spLocks noGrp="1"/>
          </p:cNvSpPr>
          <p:nvPr>
            <p:ph type="title" idx="4294967295"/>
          </p:nvPr>
        </p:nvSpPr>
        <p:spPr>
          <a:xfrm>
            <a:off x="693738" y="403225"/>
            <a:ext cx="8693150" cy="1460500"/>
          </a:xfrm>
          <a:prstGeom prst="rect">
            <a:avLst/>
          </a:prstGeom>
        </p:spPr>
        <p:txBody>
          <a:bodyPr/>
          <a:lstStyle/>
          <a:p>
            <a:r>
              <a:rPr lang="en-US" dirty="0" err="1">
                <a:solidFill>
                  <a:srgbClr val="003560"/>
                </a:solidFill>
              </a:rPr>
              <a:t>CryPTA</a:t>
            </a:r>
            <a:r>
              <a:rPr lang="en-US" dirty="0">
                <a:solidFill>
                  <a:srgbClr val="003560"/>
                </a:solidFill>
              </a:rPr>
              <a:t>: Cryogenic Polarized Target Applications</a:t>
            </a:r>
            <a:endParaRPr lang="de-DE" dirty="0">
              <a:solidFill>
                <a:srgbClr val="003560"/>
              </a:solidFill>
            </a:endParaRPr>
          </a:p>
        </p:txBody>
      </p:sp>
      <p:pic>
        <p:nvPicPr>
          <p:cNvPr id="4" name="Grafik 3">
            <a:extLst>
              <a:ext uri="{FF2B5EF4-FFF2-40B4-BE49-F238E27FC236}">
                <a16:creationId xmlns:a16="http://schemas.microsoft.com/office/drawing/2014/main" id="{71DD639C-646D-4662-98D9-51C052B3204C}"/>
              </a:ext>
            </a:extLst>
          </p:cNvPr>
          <p:cNvPicPr>
            <a:picLocks noChangeAspect="1"/>
          </p:cNvPicPr>
          <p:nvPr/>
        </p:nvPicPr>
        <p:blipFill>
          <a:blip r:embed="rId4"/>
          <a:stretch>
            <a:fillRect/>
          </a:stretch>
        </p:blipFill>
        <p:spPr>
          <a:xfrm>
            <a:off x="224365" y="1361396"/>
            <a:ext cx="1630086" cy="1275329"/>
          </a:xfrm>
          <a:prstGeom prst="rect">
            <a:avLst/>
          </a:prstGeom>
        </p:spPr>
      </p:pic>
    </p:spTree>
    <p:extLst>
      <p:ext uri="{BB962C8B-B14F-4D97-AF65-F5344CB8AC3E}">
        <p14:creationId xmlns:p14="http://schemas.microsoft.com/office/powerpoint/2010/main" val="13533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Wortmarke_BLAU_srgb.jpg"/>
          <p:cNvPicPr>
            <a:picLocks noChangeAspect="1"/>
          </p:cNvPicPr>
          <p:nvPr/>
        </p:nvPicPr>
        <p:blipFill>
          <a:blip r:embed="rId3" cstate="print"/>
          <a:stretch>
            <a:fillRect/>
          </a:stretch>
        </p:blipFill>
        <p:spPr>
          <a:xfrm>
            <a:off x="486000" y="229288"/>
            <a:ext cx="1728000" cy="112953"/>
          </a:xfrm>
          <a:prstGeom prst="rect">
            <a:avLst/>
          </a:prstGeom>
        </p:spPr>
      </p:pic>
      <p:sp>
        <p:nvSpPr>
          <p:cNvPr id="2" name="Titel 1"/>
          <p:cNvSpPr>
            <a:spLocks noGrp="1"/>
          </p:cNvSpPr>
          <p:nvPr>
            <p:ph type="title" idx="4294967295"/>
          </p:nvPr>
        </p:nvSpPr>
        <p:spPr>
          <a:xfrm>
            <a:off x="693738" y="403225"/>
            <a:ext cx="8693150" cy="878077"/>
          </a:xfrm>
          <a:prstGeom prst="rect">
            <a:avLst/>
          </a:prstGeom>
        </p:spPr>
        <p:txBody>
          <a:bodyPr/>
          <a:lstStyle/>
          <a:p>
            <a:r>
              <a:rPr lang="de-DE" sz="4800" dirty="0">
                <a:latin typeface="+mj-lt"/>
              </a:rPr>
              <a:t>Summary</a:t>
            </a:r>
          </a:p>
        </p:txBody>
      </p:sp>
      <p:sp>
        <p:nvSpPr>
          <p:cNvPr id="4" name="Textfeld 3">
            <a:extLst>
              <a:ext uri="{FF2B5EF4-FFF2-40B4-BE49-F238E27FC236}">
                <a16:creationId xmlns:a16="http://schemas.microsoft.com/office/drawing/2014/main" id="{44BEBBD6-DFCB-42F4-B9FF-5A7ABC38F095}"/>
              </a:ext>
            </a:extLst>
          </p:cNvPr>
          <p:cNvSpPr txBox="1"/>
          <p:nvPr/>
        </p:nvSpPr>
        <p:spPr>
          <a:xfrm>
            <a:off x="647423" y="2217944"/>
            <a:ext cx="9016764" cy="3785652"/>
          </a:xfrm>
          <a:prstGeom prst="rect">
            <a:avLst/>
          </a:prstGeom>
          <a:noFill/>
        </p:spPr>
        <p:txBody>
          <a:bodyPr wrap="none" rtlCol="0">
            <a:spAutoFit/>
          </a:bodyPr>
          <a:lstStyle/>
          <a:p>
            <a:r>
              <a:rPr lang="en-US" dirty="0"/>
              <a:t>COMPASS runs the largest polarized solid target in the world</a:t>
            </a:r>
            <a:br>
              <a:rPr lang="en-US" dirty="0"/>
            </a:br>
            <a:r>
              <a:rPr lang="en-US" dirty="0"/>
              <a:t>to investigate the structure of the nuclei.</a:t>
            </a:r>
          </a:p>
          <a:p>
            <a:endParaRPr lang="en-US" dirty="0"/>
          </a:p>
          <a:p>
            <a:endParaRPr lang="en-US" dirty="0"/>
          </a:p>
          <a:p>
            <a:r>
              <a:rPr lang="en-US" dirty="0"/>
              <a:t>In Mainz and Bonn are running frozen spin targets in double polarized</a:t>
            </a:r>
            <a:br>
              <a:rPr lang="en-US" dirty="0"/>
            </a:br>
            <a:r>
              <a:rPr lang="en-US" dirty="0"/>
              <a:t>scattering experiments to determine the baryon spectroscopy</a:t>
            </a:r>
            <a:br>
              <a:rPr lang="en-US" dirty="0"/>
            </a:br>
            <a:br>
              <a:rPr lang="en-US" dirty="0"/>
            </a:br>
            <a:r>
              <a:rPr lang="en-US" dirty="0"/>
              <a:t>The recent activities  leads to  4</a:t>
            </a:r>
            <a:r>
              <a:rPr lang="en-US" dirty="0">
                <a:sym typeface="Symbol" panose="05050102010706020507" pitchFamily="18" charset="2"/>
              </a:rPr>
              <a:t> continues mode target concept </a:t>
            </a:r>
            <a:r>
              <a:rPr lang="en-US" dirty="0"/>
              <a:t>for real photon</a:t>
            </a:r>
          </a:p>
          <a:p>
            <a:r>
              <a:rPr lang="en-US" dirty="0"/>
              <a:t>double polarization experiments at ELSA and MAMI</a:t>
            </a:r>
          </a:p>
          <a:p>
            <a:endParaRPr lang="en-US" dirty="0"/>
          </a:p>
          <a:p>
            <a:r>
              <a:rPr lang="en-US" dirty="0"/>
              <a:t>and the development of a polarized active </a:t>
            </a:r>
            <a:r>
              <a:rPr lang="en-US" dirty="0" err="1"/>
              <a:t>szintillator</a:t>
            </a:r>
            <a:r>
              <a:rPr lang="en-US" dirty="0"/>
              <a:t> target for threshold production</a:t>
            </a:r>
          </a:p>
          <a:p>
            <a:r>
              <a:rPr lang="en-US" dirty="0"/>
              <a:t>  and Compton is continued.</a:t>
            </a:r>
          </a:p>
        </p:txBody>
      </p:sp>
    </p:spTree>
    <p:extLst>
      <p:ext uri="{BB962C8B-B14F-4D97-AF65-F5344CB8AC3E}">
        <p14:creationId xmlns:p14="http://schemas.microsoft.com/office/powerpoint/2010/main" val="4202345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FD55-E4D2-4FF6-8F0D-B9010210B0FA}"/>
              </a:ext>
            </a:extLst>
          </p:cNvPr>
          <p:cNvSpPr>
            <a:spLocks noGrp="1"/>
          </p:cNvSpPr>
          <p:nvPr>
            <p:ph type="title" idx="4294967295"/>
          </p:nvPr>
        </p:nvSpPr>
        <p:spPr>
          <a:xfrm>
            <a:off x="693738" y="403225"/>
            <a:ext cx="8693150" cy="709138"/>
          </a:xfrm>
          <a:prstGeom prst="rect">
            <a:avLst/>
          </a:prstGeom>
        </p:spPr>
        <p:txBody>
          <a:bodyPr/>
          <a:lstStyle/>
          <a:p>
            <a:r>
              <a:rPr lang="de-DE" sz="4000" dirty="0" err="1"/>
              <a:t>Introduction</a:t>
            </a:r>
            <a:endParaRPr lang="de-DE" sz="4000" dirty="0"/>
          </a:p>
        </p:txBody>
      </p:sp>
      <p:pic>
        <p:nvPicPr>
          <p:cNvPr id="3" name="Grafik 2">
            <a:extLst>
              <a:ext uri="{FF2B5EF4-FFF2-40B4-BE49-F238E27FC236}">
                <a16:creationId xmlns:a16="http://schemas.microsoft.com/office/drawing/2014/main" id="{EA19EACD-7D3F-4ACF-AAFA-FD07089F2F2F}"/>
              </a:ext>
            </a:extLst>
          </p:cNvPr>
          <p:cNvPicPr>
            <a:picLocks noChangeAspect="1"/>
          </p:cNvPicPr>
          <p:nvPr/>
        </p:nvPicPr>
        <p:blipFill>
          <a:blip r:embed="rId2"/>
          <a:stretch>
            <a:fillRect/>
          </a:stretch>
        </p:blipFill>
        <p:spPr>
          <a:xfrm>
            <a:off x="4941966" y="1566965"/>
            <a:ext cx="4902354" cy="5581634"/>
          </a:xfrm>
          <a:prstGeom prst="rect">
            <a:avLst/>
          </a:prstGeom>
        </p:spPr>
      </p:pic>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C02F6C27-A50C-4C13-A328-172CE9A9BFB8}"/>
                  </a:ext>
                </a:extLst>
              </p:cNvPr>
              <p:cNvSpPr txBox="1"/>
              <p:nvPr/>
            </p:nvSpPr>
            <p:spPr>
              <a:xfrm>
                <a:off x="114712" y="1566965"/>
                <a:ext cx="4673046" cy="5262979"/>
              </a:xfrm>
              <a:prstGeom prst="rect">
                <a:avLst/>
              </a:prstGeom>
              <a:noFill/>
            </p:spPr>
            <p:txBody>
              <a:bodyPr wrap="square" rtlCol="0">
                <a:spAutoFit/>
              </a:bodyPr>
              <a:lstStyle/>
              <a:p>
                <a:r>
                  <a:rPr lang="en-US" b="1" i="1" dirty="0"/>
                  <a:t>Internal targets </a:t>
                </a:r>
                <a:r>
                  <a:rPr lang="en-US" dirty="0"/>
                  <a:t>operated in storage rings very thin (</a:t>
                </a:r>
                <a:r>
                  <a:rPr lang="en-US" i="1" dirty="0"/>
                  <a:t>≤ </a:t>
                </a:r>
                <a:r>
                  <a:rPr lang="en-US" dirty="0"/>
                  <a:t>10</a:t>
                </a:r>
                <a:r>
                  <a:rPr lang="en-US" baseline="30000" dirty="0"/>
                  <a:t>15</a:t>
                </a:r>
                <a:r>
                  <a:rPr lang="en-US" dirty="0"/>
                  <a:t> atoms per </a:t>
                </a:r>
                <a:r>
                  <a:rPr lang="en-US" i="1" dirty="0"/>
                  <a:t>cm</a:t>
                </a:r>
                <a:r>
                  <a:rPr lang="en-US" baseline="30000" dirty="0"/>
                  <a:t>2</a:t>
                </a:r>
                <a:r>
                  <a:rPr lang="en-US" dirty="0"/>
                  <a:t>)  polarized H targets densities </a:t>
                </a:r>
                <a:r>
                  <a:rPr lang="en-US" i="1" dirty="0" err="1"/>
                  <a:t>n</a:t>
                </a:r>
                <a:r>
                  <a:rPr lang="en-US" i="1" baseline="-25000" dirty="0" err="1"/>
                  <a:t>t</a:t>
                </a:r>
                <a:r>
                  <a:rPr lang="en-US" dirty="0"/>
                  <a:t>  </a:t>
                </a:r>
                <a:r>
                  <a:rPr lang="en-US" dirty="0">
                    <a:sym typeface="Symbol" panose="05050102010706020507" pitchFamily="18" charset="2"/>
                  </a:rPr>
                  <a:t></a:t>
                </a:r>
                <a:r>
                  <a:rPr lang="en-US" dirty="0"/>
                  <a:t> 10</a:t>
                </a:r>
                <a:r>
                  <a:rPr lang="en-US" baseline="30000" dirty="0"/>
                  <a:t>13</a:t>
                </a:r>
                <a:r>
                  <a:rPr lang="en-US" dirty="0"/>
                  <a:t> </a:t>
                </a:r>
                <a:r>
                  <a:rPr lang="en-US" i="1" dirty="0"/>
                  <a:t>− </a:t>
                </a:r>
                <a:r>
                  <a:rPr lang="en-US" dirty="0"/>
                  <a:t>10</a:t>
                </a:r>
                <a:r>
                  <a:rPr lang="en-US" baseline="30000" dirty="0"/>
                  <a:t>14</a:t>
                </a:r>
                <a:r>
                  <a:rPr lang="en-US" dirty="0"/>
                  <a:t> </a:t>
                </a:r>
                <a:r>
                  <a:rPr lang="en-US" i="1" dirty="0"/>
                  <a:t>cm</a:t>
                </a:r>
                <a:r>
                  <a:rPr lang="en-US" i="1" baseline="30000" dirty="0"/>
                  <a:t>−</a:t>
                </a:r>
                <a:r>
                  <a:rPr lang="en-US" baseline="30000" dirty="0"/>
                  <a:t>2</a:t>
                </a:r>
                <a:r>
                  <a:rPr lang="en-US" dirty="0"/>
                  <a:t> </a:t>
                </a:r>
              </a:p>
              <a:p>
                <a:r>
                  <a:rPr lang="en-US" dirty="0"/>
                  <a:t>Beam current </a:t>
                </a:r>
                <a:r>
                  <a:rPr lang="en-US" i="1" dirty="0"/>
                  <a:t>I </a:t>
                </a:r>
                <a:r>
                  <a:rPr lang="en-US" dirty="0"/>
                  <a:t> </a:t>
                </a:r>
                <a:r>
                  <a:rPr lang="en-US" dirty="0">
                    <a:sym typeface="Symbol" panose="05050102010706020507" pitchFamily="18" charset="2"/>
                  </a:rPr>
                  <a:t> </a:t>
                </a:r>
                <a:r>
                  <a:rPr lang="en-US" dirty="0"/>
                  <a:t>50</a:t>
                </a:r>
                <a:r>
                  <a:rPr lang="en-US" i="1" dirty="0"/>
                  <a:t>mA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m:t>
                        </m:r>
                      </m:e>
                    </m:acc>
                  </m:oMath>
                </a14:m>
                <a:r>
                  <a:rPr lang="en-US" dirty="0"/>
                  <a:t> 3</a:t>
                </a:r>
                <a:r>
                  <a:rPr lang="en-US" dirty="0">
                    <a:sym typeface="Symbol" panose="05050102010706020507" pitchFamily="18" charset="2"/>
                  </a:rPr>
                  <a:t></a:t>
                </a:r>
                <a:r>
                  <a:rPr lang="en-US" dirty="0"/>
                  <a:t>10</a:t>
                </a:r>
                <a:r>
                  <a:rPr lang="en-US" baseline="30000" dirty="0"/>
                  <a:t>17</a:t>
                </a:r>
                <a:r>
                  <a:rPr lang="en-US" i="1" dirty="0"/>
                  <a:t>e</a:t>
                </a:r>
                <a:r>
                  <a:rPr lang="en-US" i="1" baseline="30000" dirty="0"/>
                  <a:t>−</a:t>
                </a:r>
                <a:r>
                  <a:rPr lang="en-US" i="1" dirty="0"/>
                  <a:t>s</a:t>
                </a:r>
                <a:r>
                  <a:rPr lang="en-US" i="1" baseline="30000" dirty="0"/>
                  <a:t>−</a:t>
                </a:r>
                <a:r>
                  <a:rPr lang="en-US" baseline="30000" dirty="0"/>
                  <a:t>1</a:t>
                </a:r>
                <a:r>
                  <a:rPr lang="en-US" dirty="0"/>
                  <a:t>  </a:t>
                </a:r>
                <a:r>
                  <a:rPr lang="en-US" dirty="0">
                    <a:sym typeface="Symbol" panose="05050102010706020507" pitchFamily="18" charset="2"/>
                  </a:rPr>
                  <a:t>  </a:t>
                </a:r>
                <a:br>
                  <a:rPr lang="en-US" dirty="0">
                    <a:sym typeface="Symbol" panose="05050102010706020507" pitchFamily="18" charset="2"/>
                  </a:rPr>
                </a:br>
                <a:r>
                  <a:rPr lang="en-US" dirty="0"/>
                  <a:t>Luminosities of 3</a:t>
                </a:r>
                <a:r>
                  <a:rPr lang="en-US" dirty="0">
                    <a:sym typeface="Symbol" panose="05050102010706020507" pitchFamily="18" charset="2"/>
                  </a:rPr>
                  <a:t></a:t>
                </a:r>
                <a:r>
                  <a:rPr lang="en-US" dirty="0"/>
                  <a:t>10</a:t>
                </a:r>
                <a:r>
                  <a:rPr lang="en-US" baseline="30000" dirty="0"/>
                  <a:t>30</a:t>
                </a:r>
                <a:r>
                  <a:rPr lang="en-US" dirty="0"/>
                  <a:t> </a:t>
                </a:r>
                <a:r>
                  <a:rPr lang="en-US" i="1" dirty="0"/>
                  <a:t>− </a:t>
                </a:r>
                <a:r>
                  <a:rPr lang="en-US" dirty="0"/>
                  <a:t>3</a:t>
                </a:r>
                <a:r>
                  <a:rPr lang="en-US" dirty="0">
                    <a:sym typeface="Symbol" panose="05050102010706020507" pitchFamily="18" charset="2"/>
                  </a:rPr>
                  <a:t></a:t>
                </a:r>
                <a:r>
                  <a:rPr lang="en-US" dirty="0"/>
                  <a:t>10</a:t>
                </a:r>
                <a:r>
                  <a:rPr lang="en-US" baseline="30000" dirty="0"/>
                  <a:t>31</a:t>
                </a:r>
                <a:r>
                  <a:rPr lang="en-US" dirty="0"/>
                  <a:t> </a:t>
                </a:r>
                <a:r>
                  <a:rPr lang="en-US" i="1" dirty="0"/>
                  <a:t>cm</a:t>
                </a:r>
                <a:r>
                  <a:rPr lang="en-US" i="1" baseline="30000" dirty="0"/>
                  <a:t>−</a:t>
                </a:r>
                <a:r>
                  <a:rPr lang="en-US" baseline="30000" dirty="0"/>
                  <a:t>2</a:t>
                </a:r>
                <a:r>
                  <a:rPr lang="en-US" i="1" dirty="0"/>
                  <a:t>s</a:t>
                </a:r>
                <a:r>
                  <a:rPr lang="en-US" i="1" baseline="30000" dirty="0"/>
                  <a:t>−</a:t>
                </a:r>
                <a:r>
                  <a:rPr lang="en-US" baseline="30000" dirty="0"/>
                  <a:t>1</a:t>
                </a:r>
                <a:endParaRPr lang="en-US" dirty="0"/>
              </a:p>
              <a:p>
                <a:endParaRPr lang="en-US" dirty="0"/>
              </a:p>
              <a:p>
                <a:r>
                  <a:rPr lang="en-US" sz="2400" b="1" i="1" dirty="0"/>
                  <a:t>External targets </a:t>
                </a:r>
                <a:r>
                  <a:rPr lang="en-US" sz="2400" dirty="0"/>
                  <a:t>solid as H targets with densities of 10</a:t>
                </a:r>
                <a:r>
                  <a:rPr lang="en-US" sz="2400" baseline="30000" dirty="0"/>
                  <a:t>23</a:t>
                </a:r>
                <a:r>
                  <a:rPr lang="en-US" sz="2400" dirty="0"/>
                  <a:t> cm</a:t>
                </a:r>
                <a:r>
                  <a:rPr lang="en-US" sz="2400" baseline="30000" dirty="0"/>
                  <a:t>-2</a:t>
                </a:r>
                <a:r>
                  <a:rPr lang="en-US" sz="2400" dirty="0"/>
                  <a:t> with</a:t>
                </a:r>
                <a:br>
                  <a:rPr lang="en-US" sz="2400" dirty="0"/>
                </a:br>
                <a:r>
                  <a:rPr lang="en-US" sz="2400" dirty="0"/>
                  <a:t>beam currents &lt; 100nA yielding in a luminosity of 6</a:t>
                </a:r>
                <a:r>
                  <a:rPr lang="en-US" sz="2400" dirty="0">
                    <a:sym typeface="Symbol" panose="05050102010706020507" pitchFamily="18" charset="2"/>
                  </a:rPr>
                  <a:t>  </a:t>
                </a:r>
                <a:r>
                  <a:rPr lang="en-US" sz="2400" dirty="0"/>
                  <a:t>10</a:t>
                </a:r>
                <a:r>
                  <a:rPr lang="en-US" sz="2400" baseline="30000" dirty="0"/>
                  <a:t>34</a:t>
                </a:r>
                <a:r>
                  <a:rPr lang="en-US" sz="2400" dirty="0"/>
                  <a:t>  cm</a:t>
                </a:r>
                <a:r>
                  <a:rPr lang="en-US" sz="2400" baseline="30000" dirty="0"/>
                  <a:t>-2</a:t>
                </a:r>
                <a:r>
                  <a:rPr lang="en-US" sz="2400" dirty="0"/>
                  <a:t> s</a:t>
                </a:r>
                <a:r>
                  <a:rPr lang="en-US" sz="2400" baseline="30000" dirty="0"/>
                  <a:t>-1</a:t>
                </a:r>
              </a:p>
              <a:p>
                <a:endParaRPr lang="en-US" b="1" i="1" dirty="0"/>
              </a:p>
              <a:p>
                <a:r>
                  <a:rPr lang="en-US" b="1" i="1" dirty="0"/>
                  <a:t>or</a:t>
                </a:r>
              </a:p>
              <a:p>
                <a:endParaRPr lang="en-US" dirty="0"/>
              </a:p>
              <a:p>
                <a:r>
                  <a:rPr lang="en-US" dirty="0"/>
                  <a:t>highly compressed optical pumped </a:t>
                </a:r>
                <a:r>
                  <a:rPr lang="en-US" baseline="30000" dirty="0"/>
                  <a:t>3</a:t>
                </a:r>
                <a:r>
                  <a:rPr lang="en-US" dirty="0"/>
                  <a:t>He gas target density of 10</a:t>
                </a:r>
                <a:r>
                  <a:rPr lang="en-US" baseline="30000" dirty="0"/>
                  <a:t>21</a:t>
                </a:r>
                <a:r>
                  <a:rPr lang="en-US" dirty="0"/>
                  <a:t> cm</a:t>
                </a:r>
                <a:r>
                  <a:rPr lang="en-US" baseline="30000" dirty="0"/>
                  <a:t>-2</a:t>
                </a:r>
                <a:r>
                  <a:rPr lang="en-US" dirty="0"/>
                  <a:t> but tolerable beams currents up to 30uA</a:t>
                </a:r>
              </a:p>
            </p:txBody>
          </p:sp>
        </mc:Choice>
        <mc:Fallback>
          <p:sp>
            <p:nvSpPr>
              <p:cNvPr id="5" name="Textfeld 4">
                <a:extLst>
                  <a:ext uri="{FF2B5EF4-FFF2-40B4-BE49-F238E27FC236}">
                    <a16:creationId xmlns:a16="http://schemas.microsoft.com/office/drawing/2014/main" id="{C02F6C27-A50C-4C13-A328-172CE9A9BFB8}"/>
                  </a:ext>
                </a:extLst>
              </p:cNvPr>
              <p:cNvSpPr txBox="1">
                <a:spLocks noRot="1" noChangeAspect="1" noMove="1" noResize="1" noEditPoints="1" noAdjustHandles="1" noChangeArrowheads="1" noChangeShapeType="1" noTextEdit="1"/>
              </p:cNvSpPr>
              <p:nvPr/>
            </p:nvSpPr>
            <p:spPr>
              <a:xfrm>
                <a:off x="114712" y="1566965"/>
                <a:ext cx="4673046" cy="5262979"/>
              </a:xfrm>
              <a:prstGeom prst="rect">
                <a:avLst/>
              </a:prstGeom>
              <a:blipFill>
                <a:blip r:embed="rId3"/>
                <a:stretch>
                  <a:fillRect l="-2089" t="-579" r="-2219" b="-1159"/>
                </a:stretch>
              </a:blipFill>
            </p:spPr>
            <p:txBody>
              <a:bodyPr/>
              <a:lstStyle/>
              <a:p>
                <a:r>
                  <a:rPr lang="de-DE">
                    <a:noFill/>
                  </a:rPr>
                  <a:t> </a:t>
                </a:r>
              </a:p>
            </p:txBody>
          </p:sp>
        </mc:Fallback>
      </mc:AlternateContent>
    </p:spTree>
    <p:extLst>
      <p:ext uri="{BB962C8B-B14F-4D97-AF65-F5344CB8AC3E}">
        <p14:creationId xmlns:p14="http://schemas.microsoft.com/office/powerpoint/2010/main" val="2961225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F6DDB-6A06-4D4B-8BAE-A0C86DF0F9CB}"/>
              </a:ext>
            </a:extLst>
          </p:cNvPr>
          <p:cNvSpPr>
            <a:spLocks noGrp="1"/>
          </p:cNvSpPr>
          <p:nvPr>
            <p:ph type="title" idx="4294967295"/>
          </p:nvPr>
        </p:nvSpPr>
        <p:spPr>
          <a:xfrm>
            <a:off x="693738" y="403225"/>
            <a:ext cx="8693150" cy="701675"/>
          </a:xfrm>
          <a:prstGeom prst="rect">
            <a:avLst/>
          </a:prstGeom>
        </p:spPr>
        <p:txBody>
          <a:bodyPr/>
          <a:lstStyle/>
          <a:p>
            <a:r>
              <a:rPr lang="de-DE" sz="4000" dirty="0"/>
              <a:t>Target: </a:t>
            </a:r>
            <a:r>
              <a:rPr lang="de-DE" sz="4000" dirty="0" err="1"/>
              <a:t>polarization</a:t>
            </a:r>
            <a:r>
              <a:rPr lang="de-DE" sz="4000" dirty="0"/>
              <a:t> </a:t>
            </a:r>
            <a:r>
              <a:rPr lang="de-DE" sz="4000" dirty="0" err="1"/>
              <a:t>techniques</a:t>
            </a:r>
            <a:endParaRPr lang="de-DE" sz="4000" dirty="0"/>
          </a:p>
        </p:txBody>
      </p:sp>
      <p:pic>
        <p:nvPicPr>
          <p:cNvPr id="3" name="Grafik 2">
            <a:extLst>
              <a:ext uri="{FF2B5EF4-FFF2-40B4-BE49-F238E27FC236}">
                <a16:creationId xmlns:a16="http://schemas.microsoft.com/office/drawing/2014/main" id="{E4F86E0E-1E15-45B8-9A11-3026DFFB7162}"/>
              </a:ext>
            </a:extLst>
          </p:cNvPr>
          <p:cNvPicPr>
            <a:picLocks noChangeAspect="1"/>
          </p:cNvPicPr>
          <p:nvPr/>
        </p:nvPicPr>
        <p:blipFill>
          <a:blip r:embed="rId3"/>
          <a:stretch>
            <a:fillRect/>
          </a:stretch>
        </p:blipFill>
        <p:spPr>
          <a:xfrm>
            <a:off x="1001058" y="1599257"/>
            <a:ext cx="8295342" cy="5496507"/>
          </a:xfrm>
          <a:prstGeom prst="rect">
            <a:avLst/>
          </a:prstGeom>
        </p:spPr>
      </p:pic>
      <p:sp>
        <p:nvSpPr>
          <p:cNvPr id="6" name="Freihandform: Form 5">
            <a:extLst>
              <a:ext uri="{FF2B5EF4-FFF2-40B4-BE49-F238E27FC236}">
                <a16:creationId xmlns:a16="http://schemas.microsoft.com/office/drawing/2014/main" id="{EAD5FD7A-D6B8-4AD7-8793-3469CABAD09E}"/>
              </a:ext>
            </a:extLst>
          </p:cNvPr>
          <p:cNvSpPr/>
          <p:nvPr/>
        </p:nvSpPr>
        <p:spPr>
          <a:xfrm>
            <a:off x="1962364" y="1551398"/>
            <a:ext cx="2147299" cy="5527496"/>
          </a:xfrm>
          <a:custGeom>
            <a:avLst/>
            <a:gdLst>
              <a:gd name="connsiteX0" fmla="*/ 184935 w 2147299"/>
              <a:gd name="connsiteY0" fmla="*/ 0 h 5527496"/>
              <a:gd name="connsiteX1" fmla="*/ 0 w 2147299"/>
              <a:gd name="connsiteY1" fmla="*/ 1366463 h 5527496"/>
              <a:gd name="connsiteX2" fmla="*/ 267128 w 2147299"/>
              <a:gd name="connsiteY2" fmla="*/ 5527496 h 5527496"/>
              <a:gd name="connsiteX3" fmla="*/ 1808252 w 2147299"/>
              <a:gd name="connsiteY3" fmla="*/ 5527496 h 5527496"/>
              <a:gd name="connsiteX4" fmla="*/ 2147299 w 2147299"/>
              <a:gd name="connsiteY4" fmla="*/ 1387011 h 5527496"/>
              <a:gd name="connsiteX5" fmla="*/ 1993187 w 2147299"/>
              <a:gd name="connsiteY5" fmla="*/ 0 h 5527496"/>
              <a:gd name="connsiteX6" fmla="*/ 184935 w 2147299"/>
              <a:gd name="connsiteY6" fmla="*/ 0 h 55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299" h="5527496">
                <a:moveTo>
                  <a:pt x="184935" y="0"/>
                </a:moveTo>
                <a:lnTo>
                  <a:pt x="0" y="1366463"/>
                </a:lnTo>
                <a:lnTo>
                  <a:pt x="267128" y="5527496"/>
                </a:lnTo>
                <a:lnTo>
                  <a:pt x="1808252" y="5527496"/>
                </a:lnTo>
                <a:lnTo>
                  <a:pt x="2147299" y="1387011"/>
                </a:lnTo>
                <a:lnTo>
                  <a:pt x="1993187" y="0"/>
                </a:lnTo>
                <a:lnTo>
                  <a:pt x="184935"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20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Wortmarke_BLAU_srgb.jpg"/>
          <p:cNvPicPr>
            <a:picLocks noChangeAspect="1"/>
          </p:cNvPicPr>
          <p:nvPr/>
        </p:nvPicPr>
        <p:blipFill>
          <a:blip r:embed="rId3" cstate="print"/>
          <a:stretch>
            <a:fillRect/>
          </a:stretch>
        </p:blipFill>
        <p:spPr>
          <a:xfrm>
            <a:off x="486000" y="229288"/>
            <a:ext cx="1728000" cy="112953"/>
          </a:xfrm>
          <a:prstGeom prst="rect">
            <a:avLst/>
          </a:prstGeom>
        </p:spPr>
      </p:pic>
      <p:sp>
        <p:nvSpPr>
          <p:cNvPr id="2" name="Titel 1"/>
          <p:cNvSpPr>
            <a:spLocks noGrp="1"/>
          </p:cNvSpPr>
          <p:nvPr>
            <p:ph type="title" idx="4294967295"/>
          </p:nvPr>
        </p:nvSpPr>
        <p:spPr>
          <a:xfrm>
            <a:off x="693738" y="403225"/>
            <a:ext cx="8693150" cy="800882"/>
          </a:xfrm>
          <a:prstGeom prst="rect">
            <a:avLst/>
          </a:prstGeom>
        </p:spPr>
        <p:txBody>
          <a:bodyPr/>
          <a:lstStyle/>
          <a:p>
            <a:r>
              <a:rPr lang="en-US" sz="4000" dirty="0">
                <a:solidFill>
                  <a:schemeClr val="accent4">
                    <a:lumMod val="75000"/>
                  </a:schemeClr>
                </a:solidFill>
                <a:latin typeface="+mj-lt"/>
              </a:rPr>
              <a:t>Introduction COMPASS CERN</a:t>
            </a:r>
          </a:p>
        </p:txBody>
      </p:sp>
      <p:grpSp>
        <p:nvGrpSpPr>
          <p:cNvPr id="4" name="Gruppieren 3"/>
          <p:cNvGrpSpPr/>
          <p:nvPr/>
        </p:nvGrpSpPr>
        <p:grpSpPr>
          <a:xfrm>
            <a:off x="1200727" y="2358736"/>
            <a:ext cx="7388225" cy="4699265"/>
            <a:chOff x="1657928" y="1854968"/>
            <a:chExt cx="7423150" cy="4945063"/>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928" y="1854968"/>
              <a:ext cx="7388225" cy="4945063"/>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528" y="2761432"/>
              <a:ext cx="1749425" cy="981075"/>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947" y="3755184"/>
              <a:ext cx="1560513" cy="933450"/>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7778" y="4816951"/>
              <a:ext cx="2273300" cy="933450"/>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3947" y="2791568"/>
              <a:ext cx="2322513" cy="920750"/>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7778" y="3766293"/>
              <a:ext cx="1463675" cy="579438"/>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4653" y="4818806"/>
              <a:ext cx="1908175" cy="1090612"/>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7085" y="4874368"/>
              <a:ext cx="1590675" cy="585788"/>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0153" y="5618932"/>
              <a:ext cx="1463675" cy="579437"/>
            </a:xfrm>
            <a:prstGeom prst="rect">
              <a:avLst/>
            </a:prstGeom>
            <a:noFill/>
            <a:ln>
              <a:noFill/>
            </a:ln>
            <a:effectLst/>
            <a:extLst>
              <a:ext uri="{909E8E84-426E-40dd-AFC4-6F175D3DCCD1}">
                <a14:hiddenFill xmlns="" xmlns:a14="http://schemas.microsoft.com/office/drawing/2010/main" xmlns:lc="http://schemas.openxmlformats.org/drawingml/2006/lockedCanvas">
                  <a:solidFill>
                    <a:srgbClr val="00B8FF"/>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grpSp>
      <p:sp>
        <p:nvSpPr>
          <p:cNvPr id="15" name="Textfeld 14"/>
          <p:cNvSpPr txBox="1"/>
          <p:nvPr/>
        </p:nvSpPr>
        <p:spPr>
          <a:xfrm>
            <a:off x="873558" y="1027249"/>
            <a:ext cx="8333509" cy="461665"/>
          </a:xfrm>
          <a:prstGeom prst="rect">
            <a:avLst/>
          </a:prstGeom>
          <a:noFill/>
        </p:spPr>
        <p:txBody>
          <a:bodyPr wrap="square" rtlCol="0">
            <a:spAutoFit/>
          </a:bodyPr>
          <a:lstStyle/>
          <a:p>
            <a:pPr algn="ctr"/>
            <a:r>
              <a:rPr lang="en-US" sz="2400" b="1" dirty="0"/>
              <a:t>Structure</a:t>
            </a:r>
            <a:r>
              <a:rPr lang="de-DE" sz="2400" b="1" dirty="0"/>
              <a:t> </a:t>
            </a:r>
            <a:r>
              <a:rPr lang="en-US" sz="2400" b="1" dirty="0"/>
              <a:t>of</a:t>
            </a:r>
            <a:r>
              <a:rPr lang="de-DE" sz="2400" b="1" dirty="0"/>
              <a:t> </a:t>
            </a:r>
            <a:r>
              <a:rPr lang="en-US" sz="2400" b="1" dirty="0"/>
              <a:t>the</a:t>
            </a:r>
            <a:r>
              <a:rPr lang="de-DE" sz="2400" b="1" dirty="0"/>
              <a:t> </a:t>
            </a:r>
            <a:r>
              <a:rPr lang="en-US" sz="2400" b="1" dirty="0"/>
              <a:t>nucleon</a:t>
            </a:r>
            <a:endParaRPr lang="en-US" sz="2400" dirty="0"/>
          </a:p>
        </p:txBody>
      </p:sp>
      <p:sp>
        <p:nvSpPr>
          <p:cNvPr id="16" name="Textfeld 15"/>
          <p:cNvSpPr txBox="1"/>
          <p:nvPr/>
        </p:nvSpPr>
        <p:spPr>
          <a:xfrm>
            <a:off x="1200728" y="1496247"/>
            <a:ext cx="7256410" cy="1015663"/>
          </a:xfrm>
          <a:prstGeom prst="rect">
            <a:avLst/>
          </a:prstGeom>
          <a:noFill/>
        </p:spPr>
        <p:txBody>
          <a:bodyPr wrap="none" rtlCol="0">
            <a:spAutoFit/>
          </a:bodyPr>
          <a:lstStyle/>
          <a:p>
            <a:pPr marL="342900" indent="-342900">
              <a:buFont typeface="Arial" panose="020B0604020202020204" pitchFamily="34" charset="0"/>
              <a:buChar char="•"/>
            </a:pPr>
            <a:r>
              <a:rPr lang="en-US" dirty="0"/>
              <a:t>8 intrinsic transverse momentum dependent PDFs </a:t>
            </a:r>
          </a:p>
          <a:p>
            <a:pPr marL="342900" indent="-342900">
              <a:buFont typeface="Arial" panose="020B0604020202020204" pitchFamily="34" charset="0"/>
              <a:buChar char="•"/>
            </a:pPr>
            <a:r>
              <a:rPr lang="en-US" dirty="0"/>
              <a:t>Asymmetries with different angular dependences on hadron and</a:t>
            </a:r>
            <a:br>
              <a:rPr lang="en-US" dirty="0"/>
            </a:br>
            <a:r>
              <a:rPr lang="en-US" dirty="0"/>
              <a:t>spin azimuthal angles, </a:t>
            </a:r>
            <a:r>
              <a:rPr lang="en-US" i="1" dirty="0"/>
              <a:t>Φh </a:t>
            </a:r>
            <a:r>
              <a:rPr lang="en-US" dirty="0"/>
              <a:t>and </a:t>
            </a:r>
            <a:r>
              <a:rPr lang="en-US" i="1" dirty="0"/>
              <a:t>Φs</a:t>
            </a:r>
            <a:endParaRPr lang="en-US" dirty="0"/>
          </a:p>
        </p:txBody>
      </p:sp>
      <p:sp>
        <p:nvSpPr>
          <p:cNvPr id="17" name="Rectangle 71">
            <a:extLst>
              <a:ext uri="{FF2B5EF4-FFF2-40B4-BE49-F238E27FC236}">
                <a16:creationId xmlns:a16="http://schemas.microsoft.com/office/drawing/2014/main" id="{3FD52C85-B990-4E01-A06E-3DE2B3CB3359}"/>
              </a:ext>
            </a:extLst>
          </p:cNvPr>
          <p:cNvSpPr>
            <a:spLocks noChangeArrowheads="1"/>
          </p:cNvSpPr>
          <p:nvPr/>
        </p:nvSpPr>
        <p:spPr bwMode="auto">
          <a:xfrm>
            <a:off x="3021013" y="6638157"/>
            <a:ext cx="4267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533" tIns="50269" rIns="100533" bIns="50269"/>
          <a:lstStyle/>
          <a:p>
            <a:pPr marL="258143" indent="-258143" defTabSz="1005661">
              <a:spcBef>
                <a:spcPct val="20000"/>
              </a:spcBef>
            </a:pPr>
            <a:r>
              <a:rPr lang="en-US" b="1" dirty="0">
                <a:solidFill>
                  <a:srgbClr val="FF0000"/>
                </a:solidFill>
              </a:rPr>
              <a:t>SIDIS gives access to all of them</a:t>
            </a:r>
          </a:p>
        </p:txBody>
      </p:sp>
      <p:sp>
        <p:nvSpPr>
          <p:cNvPr id="3" name="Textfeld 2">
            <a:extLst>
              <a:ext uri="{FF2B5EF4-FFF2-40B4-BE49-F238E27FC236}">
                <a16:creationId xmlns:a16="http://schemas.microsoft.com/office/drawing/2014/main" id="{5F848CA5-E616-49E7-B518-029C475105C1}"/>
              </a:ext>
            </a:extLst>
          </p:cNvPr>
          <p:cNvSpPr txBox="1"/>
          <p:nvPr/>
        </p:nvSpPr>
        <p:spPr>
          <a:xfrm>
            <a:off x="1264191" y="4209704"/>
            <a:ext cx="1199624" cy="707886"/>
          </a:xfrm>
          <a:prstGeom prst="rect">
            <a:avLst/>
          </a:prstGeom>
          <a:solidFill>
            <a:schemeClr val="bg1"/>
          </a:solidFill>
        </p:spPr>
        <p:txBody>
          <a:bodyPr wrap="none" rtlCol="0">
            <a:spAutoFit/>
          </a:bodyPr>
          <a:lstStyle/>
          <a:p>
            <a:pPr algn="r"/>
            <a:r>
              <a:rPr lang="en-US" sz="2400" b="1" dirty="0">
                <a:solidFill>
                  <a:schemeClr val="tx2"/>
                </a:solidFill>
              </a:rPr>
              <a:t>quark</a:t>
            </a:r>
          </a:p>
          <a:p>
            <a:pPr algn="r"/>
            <a:r>
              <a:rPr lang="en-US" sz="1600" b="1" dirty="0">
                <a:solidFill>
                  <a:schemeClr val="tx2"/>
                </a:solidFill>
              </a:rPr>
              <a:t>polarization</a:t>
            </a:r>
          </a:p>
        </p:txBody>
      </p:sp>
      <p:sp>
        <p:nvSpPr>
          <p:cNvPr id="18" name="Textfeld 17">
            <a:extLst>
              <a:ext uri="{FF2B5EF4-FFF2-40B4-BE49-F238E27FC236}">
                <a16:creationId xmlns:a16="http://schemas.microsoft.com/office/drawing/2014/main" id="{F4A4D13F-ECB3-4205-BD94-F948FBF3C12F}"/>
              </a:ext>
            </a:extLst>
          </p:cNvPr>
          <p:cNvSpPr txBox="1"/>
          <p:nvPr/>
        </p:nvSpPr>
        <p:spPr>
          <a:xfrm>
            <a:off x="4139371" y="2462104"/>
            <a:ext cx="2265621" cy="360000"/>
          </a:xfrm>
          <a:prstGeom prst="rect">
            <a:avLst/>
          </a:prstGeom>
          <a:solidFill>
            <a:schemeClr val="bg1"/>
          </a:solidFill>
        </p:spPr>
        <p:txBody>
          <a:bodyPr wrap="square" rtlCol="0">
            <a:spAutoFit/>
          </a:bodyPr>
          <a:lstStyle/>
          <a:p>
            <a:pPr algn="r"/>
            <a:r>
              <a:rPr lang="en-US" sz="2400" b="1" dirty="0">
                <a:solidFill>
                  <a:schemeClr val="tx2"/>
                </a:solidFill>
              </a:rPr>
              <a:t>nucleon</a:t>
            </a:r>
            <a:r>
              <a:rPr lang="en-US" sz="1600" b="1" dirty="0">
                <a:solidFill>
                  <a:schemeClr val="tx2"/>
                </a:solidFill>
              </a:rPr>
              <a:t> polarization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93738" y="403225"/>
            <a:ext cx="8693150" cy="1460500"/>
          </a:xfrm>
          <a:prstGeom prst="rect">
            <a:avLst/>
          </a:prstGeom>
        </p:spPr>
        <p:txBody>
          <a:bodyPr/>
          <a:lstStyle/>
          <a:p>
            <a:r>
              <a:rPr lang="en-US" sz="4000" dirty="0">
                <a:solidFill>
                  <a:schemeClr val="accent4">
                    <a:lumMod val="75000"/>
                  </a:schemeClr>
                </a:solidFill>
              </a:rPr>
              <a:t>COMPASS II</a:t>
            </a:r>
          </a:p>
        </p:txBody>
      </p:sp>
      <p:sp>
        <p:nvSpPr>
          <p:cNvPr id="3" name="Rechteck 2"/>
          <p:cNvSpPr/>
          <p:nvPr/>
        </p:nvSpPr>
        <p:spPr>
          <a:xfrm>
            <a:off x="390814" y="1865380"/>
            <a:ext cx="5038725" cy="2554545"/>
          </a:xfrm>
          <a:prstGeom prst="rect">
            <a:avLst/>
          </a:prstGeom>
        </p:spPr>
        <p:txBody>
          <a:bodyPr>
            <a:spAutoFit/>
          </a:bodyPr>
          <a:lstStyle/>
          <a:p>
            <a:r>
              <a:rPr lang="en-US" dirty="0">
                <a:solidFill>
                  <a:srgbClr val="FF6600"/>
                </a:solidFill>
                <a:latin typeface="ArialMT"/>
              </a:rPr>
              <a:t>• </a:t>
            </a:r>
            <a:r>
              <a:rPr lang="en-US" dirty="0">
                <a:solidFill>
                  <a:srgbClr val="FF6600"/>
                </a:solidFill>
                <a:latin typeface="Helvetica" panose="020B0604020202020204" pitchFamily="34" charset="0"/>
              </a:rPr>
              <a:t>Polarized Drell-Yan measurement </a:t>
            </a:r>
            <a:br>
              <a:rPr lang="en-US" dirty="0">
                <a:solidFill>
                  <a:srgbClr val="FF6600"/>
                </a:solidFill>
                <a:latin typeface="Helvetica" panose="020B0604020202020204" pitchFamily="34" charset="0"/>
              </a:rPr>
            </a:br>
            <a:r>
              <a:rPr lang="en-US" dirty="0">
                <a:solidFill>
                  <a:srgbClr val="FF6600"/>
                </a:solidFill>
                <a:latin typeface="Helvetica" panose="020B0604020202020204" pitchFamily="34" charset="0"/>
              </a:rPr>
              <a:t>   </a:t>
            </a:r>
            <a:r>
              <a:rPr lang="en-US" dirty="0">
                <a:solidFill>
                  <a:srgbClr val="000000"/>
                </a:solidFill>
                <a:latin typeface="Helvetica" panose="020B0604020202020204" pitchFamily="34" charset="0"/>
              </a:rPr>
              <a:t>TMD PDFs</a:t>
            </a:r>
            <a:br>
              <a:rPr lang="en-US" dirty="0">
                <a:solidFill>
                  <a:srgbClr val="000000"/>
                </a:solidFill>
                <a:latin typeface="Helvetica" panose="020B0604020202020204" pitchFamily="34" charset="0"/>
              </a:rPr>
            </a:br>
            <a:endParaRPr lang="en-US" dirty="0">
              <a:solidFill>
                <a:srgbClr val="000000"/>
              </a:solidFill>
              <a:latin typeface="Helvetica" panose="020B0604020202020204" pitchFamily="34" charset="0"/>
            </a:endParaRPr>
          </a:p>
          <a:p>
            <a:r>
              <a:rPr lang="en-US" dirty="0">
                <a:solidFill>
                  <a:srgbClr val="FF6600"/>
                </a:solidFill>
                <a:latin typeface="ArialMT"/>
              </a:rPr>
              <a:t>• </a:t>
            </a:r>
            <a:r>
              <a:rPr lang="en-US" dirty="0">
                <a:solidFill>
                  <a:srgbClr val="FF6600"/>
                </a:solidFill>
                <a:latin typeface="Helvetica" panose="020B0604020202020204" pitchFamily="34" charset="0"/>
              </a:rPr>
              <a:t>GPD measurement</a:t>
            </a:r>
          </a:p>
          <a:p>
            <a:r>
              <a:rPr lang="en-US" dirty="0">
                <a:solidFill>
                  <a:srgbClr val="000000"/>
                </a:solidFill>
                <a:latin typeface="Helvetica" panose="020B0604020202020204" pitchFamily="34" charset="0"/>
              </a:rPr>
              <a:t>   Transverse imaging</a:t>
            </a:r>
            <a:br>
              <a:rPr lang="en-US" dirty="0">
                <a:solidFill>
                  <a:srgbClr val="000000"/>
                </a:solidFill>
                <a:latin typeface="Helvetica" panose="020B0604020202020204" pitchFamily="34" charset="0"/>
              </a:rPr>
            </a:br>
            <a:endParaRPr lang="en-US" dirty="0">
              <a:solidFill>
                <a:srgbClr val="000000"/>
              </a:solidFill>
              <a:latin typeface="Helvetica" panose="020B0604020202020204" pitchFamily="34" charset="0"/>
            </a:endParaRPr>
          </a:p>
          <a:p>
            <a:r>
              <a:rPr lang="en-US" dirty="0">
                <a:solidFill>
                  <a:srgbClr val="FF6600"/>
                </a:solidFill>
                <a:latin typeface="ArialMT"/>
              </a:rPr>
              <a:t>• </a:t>
            </a:r>
            <a:r>
              <a:rPr lang="en-US" dirty="0">
                <a:solidFill>
                  <a:srgbClr val="FF6600"/>
                </a:solidFill>
                <a:latin typeface="Helvetica" panose="020B0604020202020204" pitchFamily="34" charset="0"/>
              </a:rPr>
              <a:t>Pion and Kaon polarizability</a:t>
            </a:r>
          </a:p>
          <a:p>
            <a:r>
              <a:rPr lang="en-US" dirty="0">
                <a:solidFill>
                  <a:srgbClr val="000000"/>
                </a:solidFill>
                <a:latin typeface="Helvetica" panose="020B0604020202020204" pitchFamily="34" charset="0"/>
              </a:rPr>
              <a:t>   Chiral perturbation theory</a:t>
            </a:r>
            <a:endParaRPr lang="en-US" dirty="0"/>
          </a:p>
        </p:txBody>
      </p:sp>
      <p:sp>
        <p:nvSpPr>
          <p:cNvPr id="4" name="Rechteck 3"/>
          <p:cNvSpPr/>
          <p:nvPr/>
        </p:nvSpPr>
        <p:spPr>
          <a:xfrm>
            <a:off x="4529741" y="2177011"/>
            <a:ext cx="4408579" cy="400110"/>
          </a:xfrm>
          <a:prstGeom prst="rect">
            <a:avLst/>
          </a:prstGeom>
        </p:spPr>
        <p:txBody>
          <a:bodyPr wrap="none">
            <a:spAutoFit/>
          </a:bodyPr>
          <a:lstStyle/>
          <a:p>
            <a:r>
              <a:rPr lang="en-US" i="1" dirty="0">
                <a:solidFill>
                  <a:srgbClr val="376093"/>
                </a:solidFill>
                <a:latin typeface="Helvetica-Oblique"/>
              </a:rPr>
              <a:t>π</a:t>
            </a:r>
            <a:r>
              <a:rPr lang="en-US" sz="1300" i="1" dirty="0">
                <a:solidFill>
                  <a:srgbClr val="376093"/>
                </a:solidFill>
                <a:latin typeface="Helvetica-Oblique"/>
              </a:rPr>
              <a:t>-- </a:t>
            </a:r>
            <a:r>
              <a:rPr lang="en-US" i="1" dirty="0">
                <a:solidFill>
                  <a:srgbClr val="376093"/>
                </a:solidFill>
                <a:latin typeface="Helvetica-Oblique"/>
              </a:rPr>
              <a:t>beam with polarized proton target</a:t>
            </a:r>
            <a:endParaRPr lang="en-US" dirty="0"/>
          </a:p>
        </p:txBody>
      </p:sp>
      <p:sp>
        <p:nvSpPr>
          <p:cNvPr id="5" name="Rechteck 4"/>
          <p:cNvSpPr/>
          <p:nvPr/>
        </p:nvSpPr>
        <p:spPr>
          <a:xfrm>
            <a:off x="4529741" y="3083568"/>
            <a:ext cx="4418197" cy="400110"/>
          </a:xfrm>
          <a:prstGeom prst="rect">
            <a:avLst/>
          </a:prstGeom>
        </p:spPr>
        <p:txBody>
          <a:bodyPr wrap="none">
            <a:spAutoFit/>
          </a:bodyPr>
          <a:lstStyle/>
          <a:p>
            <a:r>
              <a:rPr lang="en-US" i="1" dirty="0">
                <a:solidFill>
                  <a:srgbClr val="376093"/>
                </a:solidFill>
                <a:latin typeface="Helvetica-Oblique"/>
              </a:rPr>
              <a:t>μ</a:t>
            </a:r>
            <a:r>
              <a:rPr lang="en-US" sz="1300" i="1" dirty="0">
                <a:solidFill>
                  <a:srgbClr val="376093"/>
                </a:solidFill>
                <a:latin typeface="Helvetica-Oblique"/>
              </a:rPr>
              <a:t>+ </a:t>
            </a:r>
            <a:r>
              <a:rPr lang="en-US" i="1" dirty="0">
                <a:solidFill>
                  <a:srgbClr val="376093"/>
                </a:solidFill>
                <a:latin typeface="Helvetica-Oblique"/>
              </a:rPr>
              <a:t>μ</a:t>
            </a:r>
            <a:r>
              <a:rPr lang="en-US" sz="1300" i="1" dirty="0">
                <a:solidFill>
                  <a:srgbClr val="376093"/>
                </a:solidFill>
                <a:latin typeface="Helvetica-Oblique"/>
              </a:rPr>
              <a:t>- </a:t>
            </a:r>
            <a:r>
              <a:rPr lang="en-US" i="1" dirty="0">
                <a:solidFill>
                  <a:srgbClr val="376093"/>
                </a:solidFill>
                <a:latin typeface="Helvetica-Oblique"/>
              </a:rPr>
              <a:t>beam with liquid hydrogen target</a:t>
            </a:r>
            <a:endParaRPr lang="en-US" dirty="0"/>
          </a:p>
        </p:txBody>
      </p:sp>
      <p:sp>
        <p:nvSpPr>
          <p:cNvPr id="6" name="Rechteck 5"/>
          <p:cNvSpPr/>
          <p:nvPr/>
        </p:nvSpPr>
        <p:spPr>
          <a:xfrm>
            <a:off x="4529741" y="3926518"/>
            <a:ext cx="5038725" cy="400110"/>
          </a:xfrm>
          <a:prstGeom prst="rect">
            <a:avLst/>
          </a:prstGeom>
        </p:spPr>
        <p:txBody>
          <a:bodyPr>
            <a:spAutoFit/>
          </a:bodyPr>
          <a:lstStyle/>
          <a:p>
            <a:r>
              <a:rPr lang="en-US" i="1" dirty="0">
                <a:solidFill>
                  <a:srgbClr val="376093"/>
                </a:solidFill>
                <a:latin typeface="Helvetica-Oblique"/>
              </a:rPr>
              <a:t>π</a:t>
            </a:r>
            <a:r>
              <a:rPr lang="en-US" sz="1300" i="1" dirty="0">
                <a:solidFill>
                  <a:srgbClr val="376093"/>
                </a:solidFill>
                <a:latin typeface="Helvetica-Oblique"/>
              </a:rPr>
              <a:t>--</a:t>
            </a:r>
            <a:r>
              <a:rPr lang="en-US" i="1" dirty="0">
                <a:solidFill>
                  <a:srgbClr val="376093"/>
                </a:solidFill>
                <a:latin typeface="Helvetica-Oblique"/>
              </a:rPr>
              <a:t>, K</a:t>
            </a:r>
            <a:r>
              <a:rPr lang="en-US" sz="1300" i="1" dirty="0">
                <a:solidFill>
                  <a:srgbClr val="376093"/>
                </a:solidFill>
                <a:latin typeface="Helvetica-Oblique"/>
              </a:rPr>
              <a:t>- </a:t>
            </a:r>
            <a:r>
              <a:rPr lang="en-US" i="1" dirty="0">
                <a:solidFill>
                  <a:srgbClr val="376093"/>
                </a:solidFill>
                <a:latin typeface="Helvetica-Oblique"/>
              </a:rPr>
              <a:t>(μ</a:t>
            </a:r>
            <a:r>
              <a:rPr lang="en-US" sz="1300" i="1" dirty="0">
                <a:solidFill>
                  <a:srgbClr val="376093"/>
                </a:solidFill>
                <a:latin typeface="Helvetica-Oblique"/>
              </a:rPr>
              <a:t>-) </a:t>
            </a:r>
            <a:r>
              <a:rPr lang="en-US" i="1" dirty="0">
                <a:solidFill>
                  <a:srgbClr val="376093"/>
                </a:solidFill>
                <a:latin typeface="Helvetica-Oblique"/>
              </a:rPr>
              <a:t>beam with nucleus target</a:t>
            </a:r>
            <a:endParaRPr lang="en-US" dirty="0"/>
          </a:p>
        </p:txBody>
      </p:sp>
      <p:sp>
        <p:nvSpPr>
          <p:cNvPr id="7" name="Rechteck 6"/>
          <p:cNvSpPr/>
          <p:nvPr/>
        </p:nvSpPr>
        <p:spPr>
          <a:xfrm>
            <a:off x="4365626" y="1084685"/>
            <a:ext cx="5324186" cy="400110"/>
          </a:xfrm>
          <a:prstGeom prst="rect">
            <a:avLst/>
          </a:prstGeom>
        </p:spPr>
        <p:txBody>
          <a:bodyPr wrap="square">
            <a:spAutoFit/>
          </a:bodyPr>
          <a:lstStyle/>
          <a:p>
            <a:r>
              <a:rPr lang="en-US" dirty="0">
                <a:latin typeface="Helvetica" panose="020B0604020202020204" pitchFamily="34" charset="0"/>
              </a:rPr>
              <a:t>approved by CERN Research Board in 2010</a:t>
            </a:r>
            <a:endParaRPr lang="en-US" dirty="0"/>
          </a:p>
        </p:txBody>
      </p:sp>
      <p:sp>
        <p:nvSpPr>
          <p:cNvPr id="8" name="Rechteck 7"/>
          <p:cNvSpPr/>
          <p:nvPr/>
        </p:nvSpPr>
        <p:spPr>
          <a:xfrm>
            <a:off x="427669" y="4489085"/>
            <a:ext cx="4965014" cy="400110"/>
          </a:xfrm>
          <a:prstGeom prst="rect">
            <a:avLst/>
          </a:prstGeom>
        </p:spPr>
        <p:txBody>
          <a:bodyPr wrap="none">
            <a:spAutoFit/>
          </a:bodyPr>
          <a:lstStyle/>
          <a:p>
            <a:r>
              <a:rPr lang="en-US" dirty="0">
                <a:solidFill>
                  <a:srgbClr val="008100"/>
                </a:solidFill>
                <a:latin typeface="Helvetica" panose="020B0604020202020204" pitchFamily="34" charset="0"/>
              </a:rPr>
              <a:t>With a upgraded COMPASS spectrometer</a:t>
            </a:r>
            <a:endParaRPr lang="en-US" dirty="0"/>
          </a:p>
        </p:txBody>
      </p:sp>
      <p:sp>
        <p:nvSpPr>
          <p:cNvPr id="9" name="Rechteck 8"/>
          <p:cNvSpPr/>
          <p:nvPr/>
        </p:nvSpPr>
        <p:spPr>
          <a:xfrm>
            <a:off x="473941" y="4902325"/>
            <a:ext cx="9411204" cy="1938992"/>
          </a:xfrm>
          <a:prstGeom prst="rect">
            <a:avLst/>
          </a:prstGeom>
        </p:spPr>
        <p:txBody>
          <a:bodyPr wrap="square">
            <a:spAutoFit/>
          </a:bodyPr>
          <a:lstStyle/>
          <a:p>
            <a:r>
              <a:rPr lang="en-US" b="1" dirty="0">
                <a:solidFill>
                  <a:srgbClr val="000000"/>
                </a:solidFill>
                <a:latin typeface="Arial" panose="020B0604020202020204" pitchFamily="34" charset="0"/>
                <a:cs typeface="Arial" panose="020B0604020202020204" pitchFamily="34" charset="0"/>
              </a:rPr>
              <a:t>2014 </a:t>
            </a:r>
            <a:r>
              <a:rPr lang="en-US" dirty="0">
                <a:solidFill>
                  <a:srgbClr val="000000"/>
                </a:solidFill>
                <a:latin typeface="Arial" panose="020B0604020202020204" pitchFamily="34" charset="0"/>
                <a:cs typeface="Arial" panose="020B0604020202020204" pitchFamily="34" charset="0"/>
              </a:rPr>
              <a:t>	Test beam </a:t>
            </a:r>
            <a:r>
              <a:rPr lang="en-US" dirty="0" err="1">
                <a:solidFill>
                  <a:srgbClr val="000000"/>
                </a:solidFill>
                <a:latin typeface="Arial" panose="020B0604020202020204" pitchFamily="34" charset="0"/>
                <a:cs typeface="Arial" panose="020B0604020202020204" pitchFamily="34" charset="0"/>
              </a:rPr>
              <a:t>Drell</a:t>
            </a:r>
            <a:r>
              <a:rPr lang="en-US" dirty="0">
                <a:solidFill>
                  <a:srgbClr val="000000"/>
                </a:solidFill>
                <a:latin typeface="Arial" panose="020B0604020202020204" pitchFamily="34" charset="0"/>
                <a:cs typeface="Arial" panose="020B0604020202020204" pitchFamily="34" charset="0"/>
              </a:rPr>
              <a:t>-Yan process with </a:t>
            </a:r>
            <a:r>
              <a:rPr lang="en-US" sz="2400" dirty="0">
                <a:solidFill>
                  <a:srgbClr val="000000"/>
                </a:solidFill>
                <a:latin typeface="Symbol" panose="05050102010706020507" pitchFamily="18" charset="2"/>
                <a:cs typeface="Arial" panose="020B0604020202020204" pitchFamily="34" charset="0"/>
              </a:rPr>
              <a:t>p</a:t>
            </a:r>
            <a:r>
              <a:rPr lang="en-US" sz="240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beam and T polarized proton target </a:t>
            </a:r>
          </a:p>
          <a:p>
            <a:r>
              <a:rPr lang="en-US" b="1" dirty="0">
                <a:solidFill>
                  <a:srgbClr val="000000"/>
                </a:solidFill>
                <a:latin typeface="Arial" panose="020B0604020202020204" pitchFamily="34" charset="0"/>
                <a:cs typeface="Arial" panose="020B0604020202020204" pitchFamily="34" charset="0"/>
              </a:rPr>
              <a:t>2015 </a:t>
            </a:r>
            <a:r>
              <a:rPr lang="en-US"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Drell</a:t>
            </a:r>
            <a:r>
              <a:rPr lang="en-US" b="1" dirty="0">
                <a:solidFill>
                  <a:srgbClr val="000000"/>
                </a:solidFill>
                <a:latin typeface="Arial" panose="020B0604020202020204" pitchFamily="34" charset="0"/>
                <a:cs typeface="Arial" panose="020B0604020202020204" pitchFamily="34" charset="0"/>
              </a:rPr>
              <a:t>-Yan process with </a:t>
            </a:r>
            <a:r>
              <a:rPr lang="en-US" sz="2400" b="1" dirty="0">
                <a:solidFill>
                  <a:srgbClr val="000000"/>
                </a:solidFill>
                <a:latin typeface="Symbol" panose="05050102010706020507" pitchFamily="18" charset="2"/>
                <a:cs typeface="Arial" panose="020B0604020202020204" pitchFamily="34" charset="0"/>
              </a:rPr>
              <a:t>p</a:t>
            </a:r>
            <a:r>
              <a:rPr lang="en-US" sz="2400" b="1"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beam and T polarized proton target </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2016 	DVCS / SIDIS with </a:t>
            </a:r>
            <a:r>
              <a:rPr lang="en-US" sz="2400" dirty="0">
                <a:solidFill>
                  <a:srgbClr val="000000"/>
                </a:solidFill>
                <a:latin typeface="Symbol" panose="05050102010706020507" pitchFamily="18" charset="2"/>
                <a:cs typeface="Arial" panose="020B0604020202020204" pitchFamily="34" charset="0"/>
              </a:rPr>
              <a:t>m</a:t>
            </a:r>
            <a:r>
              <a:rPr lang="en-US" sz="240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beam and unpolarized proton target 	</a:t>
            </a:r>
          </a:p>
          <a:p>
            <a:r>
              <a:rPr lang="en-US" dirty="0">
                <a:solidFill>
                  <a:srgbClr val="000000"/>
                </a:solidFill>
                <a:latin typeface="Arial" panose="020B0604020202020204" pitchFamily="34" charset="0"/>
                <a:cs typeface="Arial" panose="020B0604020202020204" pitchFamily="34" charset="0"/>
              </a:rPr>
              <a:t>2017 	DVCS / SIDIS with </a:t>
            </a:r>
            <a:r>
              <a:rPr lang="en-US" sz="2400" dirty="0">
                <a:solidFill>
                  <a:srgbClr val="000000"/>
                </a:solidFill>
                <a:latin typeface="Symbol" panose="05050102010706020507" pitchFamily="18" charset="2"/>
                <a:cs typeface="Arial" panose="020B0604020202020204" pitchFamily="34" charset="0"/>
              </a:rPr>
              <a:t>m</a:t>
            </a:r>
            <a:r>
              <a:rPr lang="en-US" sz="240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beam and unpolarized proton target 	</a:t>
            </a:r>
          </a:p>
          <a:p>
            <a:r>
              <a:rPr lang="en-US" b="1" dirty="0">
                <a:solidFill>
                  <a:srgbClr val="000000"/>
                </a:solidFill>
                <a:latin typeface="Arial" panose="020B0604020202020204" pitchFamily="34" charset="0"/>
                <a:cs typeface="Arial" panose="020B0604020202020204" pitchFamily="34" charset="0"/>
              </a:rPr>
              <a:t>2018 </a:t>
            </a:r>
            <a:r>
              <a:rPr lang="en-US"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Drell</a:t>
            </a:r>
            <a:r>
              <a:rPr lang="en-US" b="1" dirty="0">
                <a:solidFill>
                  <a:srgbClr val="000000"/>
                </a:solidFill>
                <a:latin typeface="Arial" panose="020B0604020202020204" pitchFamily="34" charset="0"/>
                <a:cs typeface="Arial" panose="020B0604020202020204" pitchFamily="34" charset="0"/>
              </a:rPr>
              <a:t>-Yan process with </a:t>
            </a:r>
            <a:r>
              <a:rPr lang="en-US" sz="2400" b="1" dirty="0">
                <a:solidFill>
                  <a:srgbClr val="000000"/>
                </a:solidFill>
                <a:latin typeface="Symbol" panose="05050102010706020507" pitchFamily="18" charset="2"/>
                <a:cs typeface="Arial" panose="020B0604020202020204" pitchFamily="34" charset="0"/>
              </a:rPr>
              <a:t>p</a:t>
            </a:r>
            <a:r>
              <a:rPr lang="en-US" sz="2400" b="1"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beam and T polarized proton target</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90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93738" y="403225"/>
            <a:ext cx="8693150" cy="1020330"/>
          </a:xfrm>
          <a:prstGeom prst="rect">
            <a:avLst/>
          </a:prstGeom>
        </p:spPr>
        <p:txBody>
          <a:bodyPr/>
          <a:lstStyle/>
          <a:p>
            <a:r>
              <a:rPr lang="en-US" sz="3200" dirty="0">
                <a:solidFill>
                  <a:schemeClr val="accent4">
                    <a:lumMod val="75000"/>
                  </a:schemeClr>
                </a:solidFill>
              </a:rPr>
              <a:t>SIDIS</a:t>
            </a:r>
            <a:r>
              <a:rPr lang="en-US" sz="3200" baseline="0" dirty="0">
                <a:solidFill>
                  <a:schemeClr val="accent4">
                    <a:lumMod val="75000"/>
                  </a:schemeClr>
                </a:solidFill>
              </a:rPr>
              <a:t> – transversely polarized Deuteron Target</a:t>
            </a:r>
            <a:br>
              <a:rPr lang="en-US" baseline="0" dirty="0">
                <a:solidFill>
                  <a:schemeClr val="accent4">
                    <a:lumMod val="75000"/>
                  </a:schemeClr>
                </a:solidFill>
              </a:rPr>
            </a:br>
            <a:r>
              <a:rPr lang="en-US" sz="3200" baseline="0" dirty="0">
                <a:solidFill>
                  <a:schemeClr val="accent4">
                    <a:lumMod val="75000"/>
                  </a:schemeClr>
                </a:solidFill>
              </a:rPr>
              <a:t>Transversity/Sivers PDF extraction</a:t>
            </a:r>
            <a:endParaRPr lang="en-US" sz="3200" dirty="0">
              <a:solidFill>
                <a:schemeClr val="accent4">
                  <a:lumMod val="75000"/>
                </a:schemeClr>
              </a:solidFill>
            </a:endParaRPr>
          </a:p>
        </p:txBody>
      </p:sp>
      <p:sp>
        <p:nvSpPr>
          <p:cNvPr id="5" name="Rectangle 3"/>
          <p:cNvSpPr/>
          <p:nvPr/>
        </p:nvSpPr>
        <p:spPr>
          <a:xfrm>
            <a:off x="4596364" y="6733666"/>
            <a:ext cx="4190560" cy="276999"/>
          </a:xfrm>
          <a:prstGeom prst="rect">
            <a:avLst/>
          </a:prstGeom>
          <a:noFill/>
        </p:spPr>
        <p:txBody>
          <a:bodyPr wrap="square">
            <a:spAutoFit/>
          </a:bodyPr>
          <a:lstStyle>
            <a:defPPr>
              <a:defRPr lang="en-GB"/>
            </a:defPPr>
            <a:lvl1pPr algn="l" defTabSz="456110" rtl="0" fontAlgn="base" hangingPunct="0">
              <a:lnSpc>
                <a:spcPct val="93000"/>
              </a:lnSpc>
              <a:spcBef>
                <a:spcPct val="0"/>
              </a:spcBef>
              <a:spcAft>
                <a:spcPct val="0"/>
              </a:spcAft>
              <a:buClr>
                <a:srgbClr val="000000"/>
              </a:buClr>
              <a:buSzPct val="100000"/>
              <a:buFont typeface="Times New Roman" pitchFamily="18" charset="0"/>
              <a:defRPr sz="1400" kern="1200">
                <a:solidFill>
                  <a:schemeClr val="tx1"/>
                </a:solidFill>
                <a:latin typeface="Arial" charset="0"/>
                <a:ea typeface="+mn-ea"/>
                <a:cs typeface="+mn-cs"/>
              </a:defRPr>
            </a:lvl1pPr>
            <a:lvl2pPr marL="741181" indent="-285070" algn="l" defTabSz="456110" rtl="0" fontAlgn="base" hangingPunct="0">
              <a:lnSpc>
                <a:spcPct val="93000"/>
              </a:lnSpc>
              <a:spcBef>
                <a:spcPct val="0"/>
              </a:spcBef>
              <a:spcAft>
                <a:spcPct val="0"/>
              </a:spcAft>
              <a:buClr>
                <a:srgbClr val="000000"/>
              </a:buClr>
              <a:buSzPct val="100000"/>
              <a:buFont typeface="Times New Roman" pitchFamily="18" charset="0"/>
              <a:defRPr sz="1400" kern="1200">
                <a:solidFill>
                  <a:schemeClr val="tx1"/>
                </a:solidFill>
                <a:latin typeface="Arial" charset="0"/>
                <a:ea typeface="+mn-ea"/>
                <a:cs typeface="+mn-cs"/>
              </a:defRPr>
            </a:lvl2pPr>
            <a:lvl3pPr marL="1140274" indent="-228058" algn="l" defTabSz="456110" rtl="0" fontAlgn="base" hangingPunct="0">
              <a:lnSpc>
                <a:spcPct val="93000"/>
              </a:lnSpc>
              <a:spcBef>
                <a:spcPct val="0"/>
              </a:spcBef>
              <a:spcAft>
                <a:spcPct val="0"/>
              </a:spcAft>
              <a:buClr>
                <a:srgbClr val="000000"/>
              </a:buClr>
              <a:buSzPct val="100000"/>
              <a:buFont typeface="Times New Roman" pitchFamily="18" charset="0"/>
              <a:defRPr sz="1400" kern="1200">
                <a:solidFill>
                  <a:schemeClr val="tx1"/>
                </a:solidFill>
                <a:latin typeface="Arial" charset="0"/>
                <a:ea typeface="+mn-ea"/>
                <a:cs typeface="+mn-cs"/>
              </a:defRPr>
            </a:lvl3pPr>
            <a:lvl4pPr marL="1596388" indent="-228058" algn="l" defTabSz="456110" rtl="0" fontAlgn="base" hangingPunct="0">
              <a:lnSpc>
                <a:spcPct val="93000"/>
              </a:lnSpc>
              <a:spcBef>
                <a:spcPct val="0"/>
              </a:spcBef>
              <a:spcAft>
                <a:spcPct val="0"/>
              </a:spcAft>
              <a:buClr>
                <a:srgbClr val="000000"/>
              </a:buClr>
              <a:buSzPct val="100000"/>
              <a:buFont typeface="Times New Roman" pitchFamily="18" charset="0"/>
              <a:defRPr sz="1400" kern="1200">
                <a:solidFill>
                  <a:schemeClr val="tx1"/>
                </a:solidFill>
                <a:latin typeface="Arial" charset="0"/>
                <a:ea typeface="+mn-ea"/>
                <a:cs typeface="+mn-cs"/>
              </a:defRPr>
            </a:lvl4pPr>
            <a:lvl5pPr marL="2052501" indent="-228058" algn="l" defTabSz="456110" rtl="0" fontAlgn="base" hangingPunct="0">
              <a:lnSpc>
                <a:spcPct val="93000"/>
              </a:lnSpc>
              <a:spcBef>
                <a:spcPct val="0"/>
              </a:spcBef>
              <a:spcAft>
                <a:spcPct val="0"/>
              </a:spcAft>
              <a:buClr>
                <a:srgbClr val="000000"/>
              </a:buClr>
              <a:buSzPct val="100000"/>
              <a:buFont typeface="Times New Roman" pitchFamily="18" charset="0"/>
              <a:defRPr sz="1400" kern="1200">
                <a:solidFill>
                  <a:schemeClr val="tx1"/>
                </a:solidFill>
                <a:latin typeface="Arial" charset="0"/>
                <a:ea typeface="+mn-ea"/>
                <a:cs typeface="+mn-cs"/>
              </a:defRPr>
            </a:lvl5pPr>
            <a:lvl6pPr marL="2280555" algn="l" defTabSz="912220" rtl="0" eaLnBrk="1" latinLnBrk="0" hangingPunct="1">
              <a:defRPr sz="1400" kern="1200">
                <a:solidFill>
                  <a:schemeClr val="tx1"/>
                </a:solidFill>
                <a:latin typeface="Arial" charset="0"/>
                <a:ea typeface="+mn-ea"/>
                <a:cs typeface="+mn-cs"/>
              </a:defRPr>
            </a:lvl6pPr>
            <a:lvl7pPr marL="2736667" algn="l" defTabSz="912220" rtl="0" eaLnBrk="1" latinLnBrk="0" hangingPunct="1">
              <a:defRPr sz="1400" kern="1200">
                <a:solidFill>
                  <a:schemeClr val="tx1"/>
                </a:solidFill>
                <a:latin typeface="Arial" charset="0"/>
                <a:ea typeface="+mn-ea"/>
                <a:cs typeface="+mn-cs"/>
              </a:defRPr>
            </a:lvl7pPr>
            <a:lvl8pPr marL="3192777" algn="l" defTabSz="912220" rtl="0" eaLnBrk="1" latinLnBrk="0" hangingPunct="1">
              <a:defRPr sz="1400" kern="1200">
                <a:solidFill>
                  <a:schemeClr val="tx1"/>
                </a:solidFill>
                <a:latin typeface="Arial" charset="0"/>
                <a:ea typeface="+mn-ea"/>
                <a:cs typeface="+mn-cs"/>
              </a:defRPr>
            </a:lvl8pPr>
            <a:lvl9pPr marL="3648891" algn="l" defTabSz="912220" rtl="0" eaLnBrk="1" latinLnBrk="0" hangingPunct="1">
              <a:defRPr sz="1400" kern="1200">
                <a:solidFill>
                  <a:schemeClr val="tx1"/>
                </a:solidFill>
                <a:latin typeface="Arial" charset="0"/>
                <a:ea typeface="+mn-ea"/>
                <a:cs typeface="+mn-cs"/>
              </a:defRPr>
            </a:lvl9pPr>
          </a:lstStyle>
          <a:p>
            <a:pPr defTabSz="1007943" fontAlgn="auto" hangingPunct="1">
              <a:lnSpc>
                <a:spcPct val="100000"/>
              </a:lnSpc>
              <a:spcBef>
                <a:spcPts val="0"/>
              </a:spcBef>
              <a:spcAft>
                <a:spcPts val="0"/>
              </a:spcAft>
              <a:buClrTx/>
              <a:buSzTx/>
            </a:pPr>
            <a:r>
              <a:rPr lang="en-US" sz="1200" dirty="0">
                <a:solidFill>
                  <a:prstClr val="white">
                    <a:lumMod val="50000"/>
                  </a:prstClr>
                </a:solidFill>
                <a:latin typeface="Calibri"/>
              </a:rPr>
              <a:t>A. Martin, F.B., V. Barone  PRD91 (2015) 014034</a:t>
            </a:r>
          </a:p>
        </p:txBody>
      </p:sp>
      <p:pic>
        <p:nvPicPr>
          <p:cNvPr id="6" name="Grafik 5"/>
          <p:cNvPicPr>
            <a:picLocks noChangeAspect="1"/>
          </p:cNvPicPr>
          <p:nvPr/>
        </p:nvPicPr>
        <p:blipFill>
          <a:blip r:embed="rId2"/>
          <a:stretch>
            <a:fillRect/>
          </a:stretch>
        </p:blipFill>
        <p:spPr>
          <a:xfrm>
            <a:off x="16919" y="1423555"/>
            <a:ext cx="4259548" cy="3034145"/>
          </a:xfrm>
          <a:prstGeom prst="rect">
            <a:avLst/>
          </a:prstGeom>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364" y="3915700"/>
            <a:ext cx="4120826" cy="2817966"/>
          </a:xfrm>
          <a:prstGeom prst="rect">
            <a:avLst/>
          </a:prstGeom>
          <a:noFill/>
          <a:ln w="9525">
            <a:solidFill>
              <a:schemeClr val="bg1">
                <a:lumMod val="65000"/>
              </a:schemeClr>
            </a:solidFill>
            <a:miter lim="800000"/>
            <a:headEnd/>
            <a:tailEnd/>
          </a:ln>
        </p:spPr>
      </p:pic>
      <p:sp>
        <p:nvSpPr>
          <p:cNvPr id="7" name="Textfeld 6"/>
          <p:cNvSpPr txBox="1"/>
          <p:nvPr/>
        </p:nvSpPr>
        <p:spPr>
          <a:xfrm>
            <a:off x="4195752" y="1535598"/>
            <a:ext cx="5789277" cy="2308324"/>
          </a:xfrm>
          <a:prstGeom prst="rect">
            <a:avLst/>
          </a:prstGeom>
          <a:noFill/>
        </p:spPr>
        <p:txBody>
          <a:bodyPr wrap="none" rtlCol="0">
            <a:spAutoFit/>
          </a:bodyPr>
          <a:lstStyle/>
          <a:p>
            <a:pPr marL="342900" indent="-342900">
              <a:buFont typeface="Symbol" panose="05050102010706020507" pitchFamily="18" charset="2"/>
              <a:buChar char="-"/>
            </a:pPr>
            <a:r>
              <a:rPr lang="en-US" sz="1800" dirty="0"/>
              <a:t>TMD PDFs  and Transversity </a:t>
            </a:r>
            <a:r>
              <a:rPr lang="en-US" sz="1800" i="1" dirty="0"/>
              <a:t>h</a:t>
            </a:r>
            <a:r>
              <a:rPr lang="en-US" sz="1800" i="1" baseline="-25000" dirty="0"/>
              <a:t>1</a:t>
            </a:r>
            <a:r>
              <a:rPr lang="en-US" sz="1800" i="1" dirty="0"/>
              <a:t>(x)</a:t>
            </a:r>
            <a:r>
              <a:rPr lang="en-US" sz="1800" dirty="0"/>
              <a:t> are flavor dependent</a:t>
            </a:r>
          </a:p>
          <a:p>
            <a:pPr marL="342900" indent="-342900">
              <a:buFont typeface="Symbol" panose="05050102010706020507" pitchFamily="18" charset="2"/>
              <a:buChar char="-"/>
            </a:pPr>
            <a:r>
              <a:rPr lang="en-US" sz="1800" dirty="0"/>
              <a:t>Flavour separation -&gt; data on both proton and deuteron</a:t>
            </a:r>
            <a:br>
              <a:rPr lang="en-US" sz="1800" dirty="0"/>
            </a:br>
            <a:r>
              <a:rPr lang="en-US" sz="1800" dirty="0"/>
              <a:t>transversely polarized targets</a:t>
            </a:r>
          </a:p>
          <a:p>
            <a:pPr marL="342900" indent="-342900">
              <a:buFont typeface="Symbol" panose="05050102010706020507" pitchFamily="18" charset="2"/>
              <a:buChar char="-"/>
            </a:pPr>
            <a:r>
              <a:rPr lang="en-US" sz="1800" dirty="0"/>
              <a:t>Proton data set is factor 4 compared  to deuteron</a:t>
            </a:r>
            <a:br>
              <a:rPr lang="en-US" sz="1800" dirty="0"/>
            </a:br>
            <a:r>
              <a:rPr lang="en-US" sz="1800" dirty="0"/>
              <a:t>(see error bars for transversity </a:t>
            </a:r>
            <a:r>
              <a:rPr lang="en-US" sz="1800" i="1" dirty="0"/>
              <a:t>h</a:t>
            </a:r>
            <a:r>
              <a:rPr lang="en-US" sz="1800" i="1" baseline="-25000" dirty="0"/>
              <a:t>1</a:t>
            </a:r>
            <a:r>
              <a:rPr lang="en-US" sz="1800" i="1" dirty="0"/>
              <a:t>(x)</a:t>
            </a:r>
            <a:r>
              <a:rPr lang="en-US" sz="1800" dirty="0"/>
              <a:t> in  the plot below)</a:t>
            </a:r>
          </a:p>
          <a:p>
            <a:pPr marL="342900" indent="-342900">
              <a:buFont typeface="Symbol" panose="05050102010706020507" pitchFamily="18" charset="2"/>
              <a:buChar char="-"/>
            </a:pPr>
            <a:r>
              <a:rPr lang="en-US" sz="1800" dirty="0"/>
              <a:t>It’s logical to increase the deuteron data set (so far the</a:t>
            </a:r>
            <a:br>
              <a:rPr lang="en-US" sz="1800" dirty="0"/>
            </a:br>
            <a:r>
              <a:rPr lang="en-US" sz="1800" dirty="0"/>
              <a:t>only data sets available are COMPASS (</a:t>
            </a:r>
            <a:r>
              <a:rPr lang="en-US" sz="1800" baseline="30000" dirty="0"/>
              <a:t>6</a:t>
            </a:r>
            <a:r>
              <a:rPr lang="en-US" sz="1800" dirty="0"/>
              <a:t>LiD) and</a:t>
            </a:r>
            <a:br>
              <a:rPr lang="en-US" sz="1800" dirty="0"/>
            </a:br>
            <a:r>
              <a:rPr lang="en-US" sz="1800" dirty="0"/>
              <a:t>CLAS (</a:t>
            </a:r>
            <a:r>
              <a:rPr lang="en-US" sz="1800" baseline="30000" dirty="0"/>
              <a:t>3</a:t>
            </a:r>
            <a:r>
              <a:rPr lang="en-US" sz="1800" dirty="0"/>
              <a:t>He) target</a:t>
            </a:r>
          </a:p>
        </p:txBody>
      </p:sp>
      <p:sp>
        <p:nvSpPr>
          <p:cNvPr id="8" name="Title 1">
            <a:extLst>
              <a:ext uri="{FF2B5EF4-FFF2-40B4-BE49-F238E27FC236}">
                <a16:creationId xmlns:a16="http://schemas.microsoft.com/office/drawing/2014/main" id="{9EB13C91-9CF3-4B18-9D3D-193B5E9CDEB9}"/>
              </a:ext>
            </a:extLst>
          </p:cNvPr>
          <p:cNvSpPr txBox="1">
            <a:spLocks/>
          </p:cNvSpPr>
          <p:nvPr/>
        </p:nvSpPr>
        <p:spPr bwMode="auto">
          <a:xfrm>
            <a:off x="16919" y="4879626"/>
            <a:ext cx="4178833" cy="121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vert="horz" wrap="square" lIns="100501" tIns="50253" rIns="100501" bIns="50253" numCol="1" anchor="ctr" anchorCtr="0" compatLnSpc="1">
            <a:prstTxWarp prst="textNoShape">
              <a:avLst/>
            </a:prstTxWarp>
            <a:noAutofit/>
          </a:bodyPr>
          <a:lstStyle>
            <a:lvl1pPr algn="l" defTabSz="1005661" rtl="0" eaLnBrk="0" fontAlgn="base" hangingPunct="0">
              <a:spcBef>
                <a:spcPct val="0"/>
              </a:spcBef>
              <a:spcAft>
                <a:spcPct val="0"/>
              </a:spcAft>
              <a:defRPr sz="2200" b="1">
                <a:solidFill>
                  <a:schemeClr val="tx1"/>
                </a:solidFill>
                <a:latin typeface="+mj-lt"/>
                <a:ea typeface="+mj-ea"/>
                <a:cs typeface="+mj-cs"/>
              </a:defRPr>
            </a:lvl1pPr>
            <a:lvl2pPr algn="l" defTabSz="1005661" rtl="0" eaLnBrk="0" fontAlgn="base" hangingPunct="0">
              <a:spcBef>
                <a:spcPct val="0"/>
              </a:spcBef>
              <a:spcAft>
                <a:spcPct val="0"/>
              </a:spcAft>
              <a:defRPr sz="2200" b="1">
                <a:solidFill>
                  <a:schemeClr val="tx1"/>
                </a:solidFill>
                <a:latin typeface="Arial" charset="0"/>
              </a:defRPr>
            </a:lvl2pPr>
            <a:lvl3pPr algn="l" defTabSz="1005661" rtl="0" eaLnBrk="0" fontAlgn="base" hangingPunct="0">
              <a:spcBef>
                <a:spcPct val="0"/>
              </a:spcBef>
              <a:spcAft>
                <a:spcPct val="0"/>
              </a:spcAft>
              <a:defRPr sz="2200" b="1">
                <a:solidFill>
                  <a:schemeClr val="tx1"/>
                </a:solidFill>
                <a:latin typeface="Arial" charset="0"/>
              </a:defRPr>
            </a:lvl3pPr>
            <a:lvl4pPr algn="l" defTabSz="1005661" rtl="0" eaLnBrk="0" fontAlgn="base" hangingPunct="0">
              <a:spcBef>
                <a:spcPct val="0"/>
              </a:spcBef>
              <a:spcAft>
                <a:spcPct val="0"/>
              </a:spcAft>
              <a:defRPr sz="2200" b="1">
                <a:solidFill>
                  <a:schemeClr val="tx1"/>
                </a:solidFill>
                <a:latin typeface="Arial" charset="0"/>
              </a:defRPr>
            </a:lvl4pPr>
            <a:lvl5pPr algn="l" defTabSz="1005661" rtl="0" eaLnBrk="0" fontAlgn="base" hangingPunct="0">
              <a:spcBef>
                <a:spcPct val="0"/>
              </a:spcBef>
              <a:spcAft>
                <a:spcPct val="0"/>
              </a:spcAft>
              <a:defRPr sz="2200" b="1">
                <a:solidFill>
                  <a:schemeClr val="tx1"/>
                </a:solidFill>
                <a:latin typeface="Arial" charset="0"/>
              </a:defRPr>
            </a:lvl5pPr>
            <a:lvl6pPr marL="456110" algn="l" defTabSz="1005661" rtl="0" fontAlgn="base">
              <a:spcBef>
                <a:spcPct val="0"/>
              </a:spcBef>
              <a:spcAft>
                <a:spcPct val="0"/>
              </a:spcAft>
              <a:defRPr sz="2200" b="1">
                <a:solidFill>
                  <a:schemeClr val="tx1"/>
                </a:solidFill>
                <a:latin typeface="Arial" charset="0"/>
              </a:defRPr>
            </a:lvl6pPr>
            <a:lvl7pPr marL="912220" algn="l" defTabSz="1005661" rtl="0" fontAlgn="base">
              <a:spcBef>
                <a:spcPct val="0"/>
              </a:spcBef>
              <a:spcAft>
                <a:spcPct val="0"/>
              </a:spcAft>
              <a:defRPr sz="2200" b="1">
                <a:solidFill>
                  <a:schemeClr val="tx1"/>
                </a:solidFill>
                <a:latin typeface="Arial" charset="0"/>
              </a:defRPr>
            </a:lvl7pPr>
            <a:lvl8pPr marL="1368333" algn="l" defTabSz="1005661" rtl="0" fontAlgn="base">
              <a:spcBef>
                <a:spcPct val="0"/>
              </a:spcBef>
              <a:spcAft>
                <a:spcPct val="0"/>
              </a:spcAft>
              <a:defRPr sz="2200" b="1">
                <a:solidFill>
                  <a:schemeClr val="tx1"/>
                </a:solidFill>
                <a:latin typeface="Arial" charset="0"/>
              </a:defRPr>
            </a:lvl8pPr>
            <a:lvl9pPr marL="1824443" algn="l" defTabSz="1005661" rtl="0" fontAlgn="base">
              <a:spcBef>
                <a:spcPct val="0"/>
              </a:spcBef>
              <a:spcAft>
                <a:spcPct val="0"/>
              </a:spcAft>
              <a:defRPr sz="2200" b="1">
                <a:solidFill>
                  <a:schemeClr val="tx1"/>
                </a:solidFill>
                <a:latin typeface="Arial" charset="0"/>
              </a:defRPr>
            </a:lvl9pPr>
          </a:lstStyle>
          <a:p>
            <a:pPr>
              <a:lnSpc>
                <a:spcPct val="100000"/>
              </a:lnSpc>
              <a:buClrTx/>
              <a:buSzTx/>
              <a:buFontTx/>
            </a:pPr>
            <a:r>
              <a:rPr lang="en-US" sz="2000" kern="0" dirty="0">
                <a:solidFill>
                  <a:srgbClr val="000099"/>
                </a:solidFill>
                <a:latin typeface="Arial" panose="020B0604020202020204" pitchFamily="34" charset="0"/>
                <a:cs typeface="Arial" panose="020B0604020202020204" pitchFamily="34" charset="0"/>
              </a:rPr>
              <a:t>A new measurement of SIDIS on</a:t>
            </a:r>
            <a:br>
              <a:rPr lang="en-US" sz="2000" kern="0" dirty="0">
                <a:solidFill>
                  <a:srgbClr val="000099"/>
                </a:solidFill>
                <a:latin typeface="Arial" panose="020B0604020202020204" pitchFamily="34" charset="0"/>
                <a:cs typeface="Arial" panose="020B0604020202020204" pitchFamily="34" charset="0"/>
              </a:rPr>
            </a:br>
            <a:r>
              <a:rPr lang="en-US" sz="2000" kern="0" dirty="0">
                <a:solidFill>
                  <a:srgbClr val="000099"/>
                </a:solidFill>
                <a:latin typeface="Arial" panose="020B0604020202020204" pitchFamily="34" charset="0"/>
                <a:cs typeface="Arial" panose="020B0604020202020204" pitchFamily="34" charset="0"/>
              </a:rPr>
              <a:t>transversely polarized deuteron </a:t>
            </a:r>
          </a:p>
          <a:p>
            <a:pPr>
              <a:lnSpc>
                <a:spcPct val="100000"/>
              </a:lnSpc>
              <a:buClrTx/>
              <a:buSzTx/>
              <a:buFontTx/>
            </a:pPr>
            <a:r>
              <a:rPr lang="en-US" sz="2000" kern="0" dirty="0">
                <a:solidFill>
                  <a:srgbClr val="000099"/>
                </a:solidFill>
                <a:latin typeface="Arial" panose="020B0604020202020204" pitchFamily="34" charset="0"/>
                <a:cs typeface="Arial" panose="020B0604020202020204" pitchFamily="34" charset="0"/>
              </a:rPr>
              <a:t>in 2021 and next year is planed.</a:t>
            </a:r>
            <a:endParaRPr lang="it-IT" sz="2000" kern="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82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93738" y="403225"/>
            <a:ext cx="7003066" cy="778321"/>
          </a:xfrm>
          <a:prstGeom prst="rect">
            <a:avLst/>
          </a:prstGeom>
        </p:spPr>
        <p:txBody>
          <a:bodyPr/>
          <a:lstStyle/>
          <a:p>
            <a:r>
              <a:rPr lang="en-US" sz="4000" dirty="0">
                <a:solidFill>
                  <a:schemeClr val="accent4">
                    <a:lumMod val="75000"/>
                  </a:schemeClr>
                </a:solidFill>
              </a:rPr>
              <a:t>COMPASS</a:t>
            </a:r>
            <a:r>
              <a:rPr lang="en-US" sz="4000" baseline="0" dirty="0">
                <a:solidFill>
                  <a:schemeClr val="accent4">
                    <a:lumMod val="75000"/>
                  </a:schemeClr>
                </a:solidFill>
              </a:rPr>
              <a:t> setup in 2021</a:t>
            </a:r>
            <a:endParaRPr lang="en-US" sz="4000" dirty="0">
              <a:solidFill>
                <a:schemeClr val="accent4">
                  <a:lumMod val="75000"/>
                </a:schemeClr>
              </a:solidFill>
            </a:endParaRPr>
          </a:p>
        </p:txBody>
      </p:sp>
      <p:pic>
        <p:nvPicPr>
          <p:cNvPr id="20" name="Grafik 19">
            <a:extLst>
              <a:ext uri="{FF2B5EF4-FFF2-40B4-BE49-F238E27FC236}">
                <a16:creationId xmlns:a16="http://schemas.microsoft.com/office/drawing/2014/main" id="{BCF2C358-9BC8-4005-A755-314A717C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355" y="2099604"/>
            <a:ext cx="5394036" cy="2362419"/>
          </a:xfrm>
          <a:prstGeom prst="rect">
            <a:avLst/>
          </a:prstGeom>
        </p:spPr>
      </p:pic>
      <p:pic>
        <p:nvPicPr>
          <p:cNvPr id="26" name="Grafik 25">
            <a:extLst>
              <a:ext uri="{FF2B5EF4-FFF2-40B4-BE49-F238E27FC236}">
                <a16:creationId xmlns:a16="http://schemas.microsoft.com/office/drawing/2014/main" id="{C1BA3FDA-D1FE-4383-9005-83467498E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472" y="4565713"/>
            <a:ext cx="5461338" cy="2362419"/>
          </a:xfrm>
          <a:prstGeom prst="rect">
            <a:avLst/>
          </a:prstGeom>
        </p:spPr>
      </p:pic>
      <p:sp>
        <p:nvSpPr>
          <p:cNvPr id="27" name="Textfeld 26">
            <a:extLst>
              <a:ext uri="{FF2B5EF4-FFF2-40B4-BE49-F238E27FC236}">
                <a16:creationId xmlns:a16="http://schemas.microsoft.com/office/drawing/2014/main" id="{442DD8F3-D7EF-41CB-BB8F-15593D52DABD}"/>
              </a:ext>
            </a:extLst>
          </p:cNvPr>
          <p:cNvSpPr txBox="1"/>
          <p:nvPr/>
        </p:nvSpPr>
        <p:spPr>
          <a:xfrm>
            <a:off x="0" y="1339873"/>
            <a:ext cx="9934002" cy="707886"/>
          </a:xfrm>
          <a:prstGeom prst="rect">
            <a:avLst/>
          </a:prstGeom>
          <a:noFill/>
        </p:spPr>
        <p:txBody>
          <a:bodyPr wrap="none" rtlCol="0">
            <a:spAutoFit/>
          </a:bodyPr>
          <a:lstStyle/>
          <a:p>
            <a:r>
              <a:rPr lang="en-US" dirty="0"/>
              <a:t>Similar setup to 2010, </a:t>
            </a:r>
            <a:r>
              <a:rPr lang="en-US" dirty="0" err="1"/>
              <a:t>i</a:t>
            </a:r>
            <a:r>
              <a:rPr lang="en-US" dirty="0"/>
              <a:t>. e. polarized target, large-angle spectrometer (LAS) tracking detectors.</a:t>
            </a:r>
            <a:br>
              <a:rPr lang="en-US" dirty="0"/>
            </a:br>
            <a:r>
              <a:rPr lang="en-US" dirty="0"/>
              <a:t>The list of detectors is about the same as in 2018 plus the silicon beam telescope. </a:t>
            </a:r>
            <a:endParaRPr lang="de-DE" dirty="0"/>
          </a:p>
        </p:txBody>
      </p:sp>
    </p:spTree>
    <p:extLst>
      <p:ext uri="{BB962C8B-B14F-4D97-AF65-F5344CB8AC3E}">
        <p14:creationId xmlns:p14="http://schemas.microsoft.com/office/powerpoint/2010/main" val="360890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5763F7-F8E2-4398-A42C-404D84E15748}"/>
              </a:ext>
            </a:extLst>
          </p:cNvPr>
          <p:cNvPicPr>
            <a:picLocks noChangeAspect="1"/>
          </p:cNvPicPr>
          <p:nvPr/>
        </p:nvPicPr>
        <p:blipFill>
          <a:blip r:embed="rId2"/>
          <a:stretch>
            <a:fillRect/>
          </a:stretch>
        </p:blipFill>
        <p:spPr>
          <a:xfrm>
            <a:off x="0" y="1669311"/>
            <a:ext cx="5655225" cy="4392760"/>
          </a:xfrm>
          <a:prstGeom prst="rect">
            <a:avLst/>
          </a:prstGeom>
        </p:spPr>
      </p:pic>
      <p:sp>
        <p:nvSpPr>
          <p:cNvPr id="2" name="Titel 1"/>
          <p:cNvSpPr>
            <a:spLocks noGrp="1"/>
          </p:cNvSpPr>
          <p:nvPr>
            <p:ph type="title" idx="4294967295"/>
          </p:nvPr>
        </p:nvSpPr>
        <p:spPr>
          <a:xfrm>
            <a:off x="693738" y="403225"/>
            <a:ext cx="8693150" cy="692150"/>
          </a:xfrm>
          <a:prstGeom prst="rect">
            <a:avLst/>
          </a:prstGeom>
        </p:spPr>
        <p:txBody>
          <a:bodyPr/>
          <a:lstStyle/>
          <a:p>
            <a:r>
              <a:rPr lang="en-US" sz="4000" dirty="0">
                <a:solidFill>
                  <a:schemeClr val="accent4">
                    <a:lumMod val="75000"/>
                  </a:schemeClr>
                </a:solidFill>
              </a:rPr>
              <a:t>COMPASS Polarized Target 2021</a:t>
            </a:r>
          </a:p>
        </p:txBody>
      </p:sp>
      <p:sp>
        <p:nvSpPr>
          <p:cNvPr id="5" name="Textfeld 4"/>
          <p:cNvSpPr txBox="1"/>
          <p:nvPr/>
        </p:nvSpPr>
        <p:spPr>
          <a:xfrm>
            <a:off x="5796152" y="1863725"/>
            <a:ext cx="4046492" cy="3785652"/>
          </a:xfrm>
          <a:prstGeom prst="rect">
            <a:avLst/>
          </a:prstGeom>
          <a:noFill/>
        </p:spPr>
        <p:txBody>
          <a:bodyPr wrap="none" rtlCol="0">
            <a:spAutoFit/>
          </a:bodyPr>
          <a:lstStyle/>
          <a:p>
            <a:r>
              <a:rPr lang="en-US" sz="2400" dirty="0"/>
              <a:t>SIDIS of muons off transversely</a:t>
            </a:r>
            <a:br>
              <a:rPr lang="en-US" sz="2400" dirty="0"/>
            </a:br>
            <a:r>
              <a:rPr lang="en-US" sz="2400" dirty="0"/>
              <a:t>polarized </a:t>
            </a:r>
            <a:r>
              <a:rPr lang="en-US" sz="2400" baseline="30000" dirty="0"/>
              <a:t>6</a:t>
            </a:r>
            <a:r>
              <a:rPr lang="en-US" sz="2400" dirty="0"/>
              <a:t>LiD target</a:t>
            </a:r>
            <a:br>
              <a:rPr lang="en-US" sz="2400" dirty="0"/>
            </a:br>
            <a:br>
              <a:rPr lang="en-US" sz="2400" dirty="0"/>
            </a:br>
            <a:r>
              <a:rPr lang="en-US" sz="2400" dirty="0"/>
              <a:t>• 2.5 T solenoid + 0.6 T dipole</a:t>
            </a:r>
          </a:p>
          <a:p>
            <a:r>
              <a:rPr lang="en-US" sz="2400" dirty="0"/>
              <a:t>• 50 mK dilution refrigerator</a:t>
            </a:r>
          </a:p>
          <a:p>
            <a:r>
              <a:rPr lang="en-US" sz="2400" dirty="0"/>
              <a:t>• 30+60+30 cm long 3 cells</a:t>
            </a:r>
          </a:p>
          <a:p>
            <a:r>
              <a:rPr lang="en-US" sz="2400" dirty="0"/>
              <a:t>• </a:t>
            </a:r>
            <a:r>
              <a:rPr lang="en-US" sz="2400" dirty="0" err="1"/>
              <a:t>LiD</a:t>
            </a:r>
            <a:r>
              <a:rPr lang="en-US" sz="2400" dirty="0"/>
              <a:t> as deuteron target</a:t>
            </a:r>
          </a:p>
          <a:p>
            <a:r>
              <a:rPr lang="en-US" sz="2400" dirty="0"/>
              <a:t>• DNP by microwave of 70 GHz</a:t>
            </a:r>
          </a:p>
          <a:p>
            <a:r>
              <a:rPr lang="en-US" sz="2400" dirty="0"/>
              <a:t>• 10 NMR coils</a:t>
            </a:r>
          </a:p>
          <a:p>
            <a:r>
              <a:rPr lang="en-US" sz="2400" dirty="0"/>
              <a:t>• Frozen spin mode at 50mK</a:t>
            </a:r>
          </a:p>
        </p:txBody>
      </p:sp>
    </p:spTree>
    <p:extLst>
      <p:ext uri="{BB962C8B-B14F-4D97-AF65-F5344CB8AC3E}">
        <p14:creationId xmlns:p14="http://schemas.microsoft.com/office/powerpoint/2010/main" val="2523039870"/>
      </p:ext>
    </p:extLst>
  </p:cSld>
  <p:clrMapOvr>
    <a:masterClrMapping/>
  </p:clrMapOvr>
</p:sld>
</file>

<file path=ppt/theme/theme1.xml><?xml version="1.0" encoding="utf-8"?>
<a:theme xmlns:a="http://schemas.openxmlformats.org/drawingml/2006/main" name="Titelfolie mit Tex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ntent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extforma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01_PPT Arial Logo</Template>
  <TotalTime>0</TotalTime>
  <Words>1867</Words>
  <Application>Microsoft Office PowerPoint</Application>
  <PresentationFormat>Benutzerdefiniert</PresentationFormat>
  <Paragraphs>205</Paragraphs>
  <Slides>26</Slides>
  <Notes>13</Notes>
  <HiddenSlides>0</HiddenSlides>
  <MMClips>0</MMClips>
  <ScaleCrop>false</ScaleCrop>
  <HeadingPairs>
    <vt:vector size="8" baseType="variant">
      <vt:variant>
        <vt:lpstr>Verwendete Schriftarten</vt:lpstr>
      </vt:variant>
      <vt:variant>
        <vt:i4>12</vt:i4>
      </vt:variant>
      <vt:variant>
        <vt:lpstr>Design</vt:lpstr>
      </vt:variant>
      <vt:variant>
        <vt:i4>3</vt:i4>
      </vt:variant>
      <vt:variant>
        <vt:lpstr>Eingebettete OLE-Server</vt:lpstr>
      </vt:variant>
      <vt:variant>
        <vt:i4>1</vt:i4>
      </vt:variant>
      <vt:variant>
        <vt:lpstr>Folientitel</vt:lpstr>
      </vt:variant>
      <vt:variant>
        <vt:i4>26</vt:i4>
      </vt:variant>
    </vt:vector>
  </HeadingPairs>
  <TitlesOfParts>
    <vt:vector size="42" baseType="lpstr">
      <vt:lpstr>Arial</vt:lpstr>
      <vt:lpstr>ArialMT</vt:lpstr>
      <vt:lpstr>Calibri</vt:lpstr>
      <vt:lpstr>Cambria Math</vt:lpstr>
      <vt:lpstr>Comic Sans MS</vt:lpstr>
      <vt:lpstr>Helvetica</vt:lpstr>
      <vt:lpstr>Helvetica-Oblique</vt:lpstr>
      <vt:lpstr>NimbusRomNo9L-Regu</vt:lpstr>
      <vt:lpstr>NimbusRomNo9L-ReguItal</vt:lpstr>
      <vt:lpstr>Symbol</vt:lpstr>
      <vt:lpstr>Times New Roman</vt:lpstr>
      <vt:lpstr>Wingdings</vt:lpstr>
      <vt:lpstr>Titelfolie mit Text</vt:lpstr>
      <vt:lpstr>Contentfolie</vt:lpstr>
      <vt:lpstr>Textformate</vt:lpstr>
      <vt:lpstr>Acrobat Document</vt:lpstr>
      <vt:lpstr>SPIN2016</vt:lpstr>
      <vt:lpstr>Content</vt:lpstr>
      <vt:lpstr>Introduction</vt:lpstr>
      <vt:lpstr>Target: polarization techniques</vt:lpstr>
      <vt:lpstr>Introduction COMPASS CERN</vt:lpstr>
      <vt:lpstr>COMPASS II</vt:lpstr>
      <vt:lpstr>SIDIS – transversely polarized Deuteron Target Transversity/Sivers PDF extraction</vt:lpstr>
      <vt:lpstr>COMPASS setup in 2021</vt:lpstr>
      <vt:lpstr>COMPASS Polarized Target 2021</vt:lpstr>
      <vt:lpstr>3 target cells and 10 NMR coils</vt:lpstr>
      <vt:lpstr>2021 Target material 6LiD</vt:lpstr>
      <vt:lpstr>2021 Target results</vt:lpstr>
      <vt:lpstr>Measurement in 2022</vt:lpstr>
      <vt:lpstr> Status and plans for experiments with polarized target at MAMI</vt:lpstr>
      <vt:lpstr>A2 Tagging system and Crystal Ball – TAPS detector</vt:lpstr>
      <vt:lpstr> Active Polarized Target</vt:lpstr>
      <vt:lpstr>Active Polarized Target (First prototype 2016)</vt:lpstr>
      <vt:lpstr>Active Polarized Target (Improved Insert 2021)</vt:lpstr>
      <vt:lpstr>Active Polarized Target (Improved Insert 2021)</vt:lpstr>
      <vt:lpstr>A2  - Publications</vt:lpstr>
      <vt:lpstr>CBELSA/TAPS</vt:lpstr>
      <vt:lpstr>Baryon Spectroscopy</vt:lpstr>
      <vt:lpstr>CBELSA/TAPS – Polarized Target</vt:lpstr>
      <vt:lpstr>Data taking 2021</vt:lpstr>
      <vt:lpstr>CryPTA: Cryogenic Polarized Target Applications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2013-08-12T11:02:18Z</dcterms:created>
  <dcterms:modified xsi:type="dcterms:W3CDTF">2021-10-18T06:29:29Z</dcterms:modified>
</cp:coreProperties>
</file>