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425" r:id="rId3"/>
    <p:sldId id="281" r:id="rId4"/>
    <p:sldId id="369" r:id="rId5"/>
    <p:sldId id="403" r:id="rId6"/>
    <p:sldId id="426" r:id="rId7"/>
    <p:sldId id="433" r:id="rId8"/>
    <p:sldId id="316" r:id="rId9"/>
    <p:sldId id="287" r:id="rId10"/>
    <p:sldId id="289" r:id="rId11"/>
    <p:sldId id="428" r:id="rId12"/>
    <p:sldId id="429" r:id="rId13"/>
    <p:sldId id="280" r:id="rId14"/>
    <p:sldId id="285" r:id="rId15"/>
    <p:sldId id="424" r:id="rId16"/>
    <p:sldId id="410" r:id="rId17"/>
    <p:sldId id="306" r:id="rId18"/>
    <p:sldId id="431" r:id="rId19"/>
    <p:sldId id="308" r:id="rId20"/>
    <p:sldId id="313" r:id="rId21"/>
    <p:sldId id="314" r:id="rId22"/>
    <p:sldId id="411" r:id="rId23"/>
    <p:sldId id="432" r:id="rId24"/>
    <p:sldId id="430" r:id="rId25"/>
    <p:sldId id="307" r:id="rId26"/>
    <p:sldId id="270" r:id="rId27"/>
  </p:sldIdLst>
  <p:sldSz cx="12192000" cy="6858000"/>
  <p:notesSz cx="6858000" cy="12192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326A9-A81B-9881-C969-13F38E75D658}">
  <a:tblStyle styleId="{88D326A9-A81B-9881-C969-13F38E75D658}" styleName="Medium Style 3">
    <a:wholeTbl>
      <a:tcTxStyle>
        <a:fontRef idx="minor"/>
        <a:schemeClr val="dk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25400">
              <a:solidFill>
                <a:schemeClr val="dk1"/>
              </a:solidFill>
            </a:ln>
          </a:top>
          <a:bottom>
            <a:ln w="25400">
              <a:solidFill>
                <a:schemeClr val="dk1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  <a:fill>
          <a:solidFill>
            <a:schemeClr val="dk1">
              <a:tint val="20000"/>
            </a:schemeClr>
          </a:solidFill>
        </a:fill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Style>
        <a:tcBdr>
          <a:top>
            <a:ln w="50800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rgbClr val="000000"/>
        </a:fontRef>
        <a:schemeClr val="dk1"/>
      </a:tcTxStyle>
      <a:tcStyle>
        <a:tcBdr/>
      </a:tcStyle>
    </a:seCell>
    <a:swCell>
      <a:tcTxStyle b="on">
        <a:fontRef idx="minor">
          <a:srgbClr val="000000"/>
        </a:fontRef>
        <a:schemeClr val="dk1"/>
      </a:tcTxStyle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bottom>
            <a:ln w="25400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73" autoAdjust="0"/>
    <p:restoredTop sz="97505"/>
  </p:normalViewPr>
  <p:slideViewPr>
    <p:cSldViewPr>
      <p:cViewPr>
        <p:scale>
          <a:sx n="145" d="100"/>
          <a:sy n="145" d="100"/>
        </p:scale>
        <p:origin x="176" y="4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23AC6-E0BD-BE48-A614-F0E7C08BAB76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F38DB-CAFA-D341-B4D5-64BB6062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84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561657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0"/>
            <a:ext cx="6024562" cy="631798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2 Picture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159226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6167438" y="396970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4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8075613" y="1592263"/>
            <a:ext cx="3708400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8124681" y="396970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4259263" y="159226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259263" y="3978015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s and 2 Pictures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6172200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GB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3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9" y="2420938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8075613" y="2416175"/>
            <a:ext cx="3713187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b="1"/>
            </a:lvl1pPr>
          </a:lstStyle>
          <a:p>
            <a:pPr>
              <a:defRPr/>
            </a:pPr>
            <a:r>
              <a:rPr lang="en-US"/>
              <a:t>Drag and Drop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253848" y="2429902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12776" y="1592263"/>
            <a:ext cx="11376024" cy="256390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407989" y="4294188"/>
            <a:ext cx="3708400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267201" y="4294188"/>
            <a:ext cx="3665537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294188"/>
            <a:ext cx="3703132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Chapter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Las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>
            <a:spLocks noAdjustHandles="1"/>
          </p:cNvSpPr>
          <p:nvPr userDrawn="1"/>
        </p:nvSpPr>
        <p:spPr bwMode="auto"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CH"/>
              <a:t>home.cern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231904" y="2244864"/>
            <a:ext cx="1728192" cy="17281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647728" y="757891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C586C67-E5AB-2148-8000-3D5AD34047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32" y="216024"/>
            <a:ext cx="299695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23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>
          <a:xfrm>
            <a:off x="3248526" y="6408000"/>
            <a:ext cx="867862" cy="365125"/>
          </a:xfrm>
        </p:spPr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>
          <a:xfrm>
            <a:off x="4259262" y="640800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>
          <a:xfrm>
            <a:off x="11064552" y="6408000"/>
            <a:ext cx="681254" cy="365125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ullete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auto"/>
        <p:txBody>
          <a:bodyPr/>
          <a:lstStyle>
            <a:lvl1pPr marL="342900" indent="-342900"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  <a:p>
            <a:pPr lvl="0">
              <a:defRPr/>
            </a:pPr>
            <a:endParaRPr lang="en-US" dirty="0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1439863"/>
            <a:ext cx="11376025" cy="4760912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ull page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-29980"/>
            <a:ext cx="12192000" cy="6351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8075612" y="-52466"/>
            <a:ext cx="4116387" cy="637082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/>
              <a:buChar char="•"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2264"/>
            <a:ext cx="5616575" cy="4608512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199" y="1592264"/>
            <a:ext cx="5611813" cy="4608511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4E4AD-84F6-3A4A-90B6-0E4AEED05A6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6332400"/>
            <a:ext cx="12192000" cy="5334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3248526" y="6408000"/>
            <a:ext cx="8678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064552" y="640800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6B5EA5A-BC32-A742-B11B-8E7414D5B5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AP.Bernardes HPWT2023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F5DECC8-1817-1C40-A787-5BBEA9EC14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biLevel thresh="2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6258472"/>
            <a:ext cx="681255" cy="68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7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6" r:id="rId16"/>
    <p:sldLayoutId id="2147483668" r:id="rId17"/>
    <p:sldLayoutId id="2147483669" r:id="rId18"/>
  </p:sldLayoutIdLst>
  <p:hf sldNum="0" hdr="0"/>
  <p:txStyles>
    <p:titleStyle>
      <a:lvl1pPr algn="l" defTabSz="914400" eaLnBrk="1" hangingPunct="1">
        <a:lnSpc>
          <a:spcPct val="90000"/>
        </a:lnSpc>
        <a:spcBef>
          <a:spcPts val="0"/>
        </a:spcBef>
        <a:buNone/>
        <a:defRPr sz="36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eaLnBrk="1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defRPr sz="2800" b="1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4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12.pn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25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microsoft.com/office/2007/relationships/hdphoto" Target="../media/hdphoto2.wdp"/><Relationship Id="rId7" Type="http://schemas.openxmlformats.org/officeDocument/2006/relationships/image" Target="../media/image80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microsoft.com/office/2007/relationships/hdphoto" Target="../media/hdphoto3.wdp"/><Relationship Id="rId10" Type="http://schemas.openxmlformats.org/officeDocument/2006/relationships/image" Target="../media/image83.jpeg"/><Relationship Id="rId4" Type="http://schemas.openxmlformats.org/officeDocument/2006/relationships/image" Target="../media/image78.png"/><Relationship Id="rId9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5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3.jpe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indico2.riken.jp/event/3102/contributions/21924/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dico2.riken.jp/event/3102/contributions/21924/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407987" y="3068960"/>
            <a:ext cx="11376025" cy="2153265"/>
          </a:xfrm>
        </p:spPr>
        <p:txBody>
          <a:bodyPr/>
          <a:lstStyle/>
          <a:p>
            <a:r>
              <a:rPr lang="en-GB" dirty="0"/>
              <a:t>First-of-a-kind autopsy of the Large Hadron Collider external beam dump</a:t>
            </a:r>
            <a:br>
              <a:rPr lang="en-GB" dirty="0"/>
            </a:br>
            <a:br>
              <a:rPr lang="en-GB" dirty="0"/>
            </a:br>
            <a:br>
              <a:rPr lang="en-US" dirty="0"/>
            </a:br>
            <a:endParaRPr lang="en-US" sz="28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7" y="4509120"/>
            <a:ext cx="11376026" cy="803787"/>
          </a:xfrm>
        </p:spPr>
        <p:txBody>
          <a:bodyPr/>
          <a:lstStyle/>
          <a:p>
            <a:pPr algn="l">
              <a:defRPr/>
            </a:pPr>
            <a:r>
              <a:rPr lang="en-US" sz="1800" b="1" dirty="0"/>
              <a:t>8</a:t>
            </a:r>
            <a:r>
              <a:rPr lang="en-US" sz="1800" b="1" baseline="30000" dirty="0"/>
              <a:t>th</a:t>
            </a:r>
            <a:r>
              <a:rPr lang="en-US" sz="1800" b="1" dirty="0"/>
              <a:t> High Power </a:t>
            </a:r>
            <a:r>
              <a:rPr lang="en-US" sz="1800" b="1" dirty="0" err="1"/>
              <a:t>Targetry</a:t>
            </a:r>
            <a:r>
              <a:rPr lang="en-US" sz="1800" b="1" dirty="0"/>
              <a:t> Workshop (HPTW2023)</a:t>
            </a:r>
          </a:p>
          <a:p>
            <a:pPr algn="l">
              <a:defRPr/>
            </a:pPr>
            <a:r>
              <a:rPr lang="en-US" sz="1800" dirty="0"/>
              <a:t>AP.BERNARDES on behalf of the LHC beam dump block autopsy team</a:t>
            </a:r>
          </a:p>
          <a:p>
            <a:pPr algn="l">
              <a:defRPr/>
            </a:pPr>
            <a:endParaRPr lang="en-US" sz="1800" dirty="0"/>
          </a:p>
          <a:p>
            <a:pPr>
              <a:defRPr/>
            </a:pPr>
            <a:r>
              <a:rPr lang="en-US" sz="1800" u="sng" dirty="0"/>
              <a:t>Acknowledgements: </a:t>
            </a:r>
            <a:r>
              <a:rPr lang="en-US" sz="1800" dirty="0" err="1"/>
              <a:t>M.Calviani</a:t>
            </a:r>
            <a:r>
              <a:rPr lang="en-US" sz="1800" dirty="0"/>
              <a:t>, </a:t>
            </a:r>
            <a:r>
              <a:rPr lang="en-US" sz="1800" dirty="0" err="1"/>
              <a:t>D.Grenier</a:t>
            </a:r>
            <a:r>
              <a:rPr lang="en-US" sz="1800" dirty="0"/>
              <a:t>, </a:t>
            </a:r>
            <a:r>
              <a:rPr lang="en-US" sz="1800" dirty="0" err="1"/>
              <a:t>S.De</a:t>
            </a:r>
            <a:r>
              <a:rPr lang="en-US" sz="1800" dirty="0"/>
              <a:t> Man, </a:t>
            </a:r>
            <a:r>
              <a:rPr lang="en-US" sz="1800" dirty="0" err="1"/>
              <a:t>E.Grenier-Boley</a:t>
            </a:r>
            <a:r>
              <a:rPr lang="en-US" sz="1800" dirty="0"/>
              <a:t>, </a:t>
            </a:r>
            <a:r>
              <a:rPr lang="en-US" sz="1800" dirty="0" err="1"/>
              <a:t>D.Pazem</a:t>
            </a:r>
            <a:r>
              <a:rPr lang="en-US" sz="1800" dirty="0"/>
              <a:t>, </a:t>
            </a:r>
            <a:r>
              <a:rPr lang="en-US" sz="1800" dirty="0" err="1"/>
              <a:t>C.Tromel</a:t>
            </a:r>
            <a:r>
              <a:rPr lang="en-US" sz="1800" dirty="0"/>
              <a:t>, </a:t>
            </a:r>
            <a:r>
              <a:rPr lang="en-US" sz="1800" dirty="0" err="1"/>
              <a:t>A.Infantino</a:t>
            </a:r>
            <a:r>
              <a:rPr lang="en-US" sz="1800" dirty="0"/>
              <a:t>, </a:t>
            </a:r>
            <a:r>
              <a:rPr lang="en-GB" sz="1800" dirty="0" err="1"/>
              <a:t>L.R.Buonocore</a:t>
            </a:r>
            <a:r>
              <a:rPr lang="en-GB" sz="1800" dirty="0"/>
              <a:t>, </a:t>
            </a:r>
            <a:r>
              <a:rPr lang="en-GB" sz="1800" dirty="0" err="1"/>
              <a:t>E.Romagnoli</a:t>
            </a:r>
            <a:r>
              <a:rPr lang="en-GB" sz="1800" dirty="0"/>
              <a:t>, </a:t>
            </a:r>
            <a:r>
              <a:rPr lang="en-GB" sz="1800" dirty="0" err="1"/>
              <a:t>C.Veiga</a:t>
            </a:r>
            <a:r>
              <a:rPr lang="en-GB" sz="1800" dirty="0"/>
              <a:t> Almagro, </a:t>
            </a:r>
            <a:r>
              <a:rPr lang="en-CH" sz="1800" dirty="0"/>
              <a:t>S. Di Giovannantonio, R.Mouret, G.Dumont, O.Deschamps… </a:t>
            </a:r>
            <a:endParaRPr 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5616574" cy="1065742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Getting ready for autopsy</a:t>
            </a:r>
            <a:endParaRPr dirty="0"/>
          </a:p>
        </p:txBody>
      </p:sp>
      <p:pic>
        <p:nvPicPr>
          <p:cNvPr id="34" name="Picture 33" descr="A picture containing indoor&#10;&#10;Description automatically generated">
            <a:extLst>
              <a:ext uri="{FF2B5EF4-FFF2-40B4-BE49-F238E27FC236}">
                <a16:creationId xmlns:a16="http://schemas.microsoft.com/office/drawing/2014/main" id="{B1FC4A2B-CDDC-E945-A443-EC8B44C38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7" y="1844825"/>
            <a:ext cx="5877741" cy="4408306"/>
          </a:xfrm>
          <a:prstGeom prst="rect">
            <a:avLst/>
          </a:prstGeom>
        </p:spPr>
      </p:pic>
      <p:pic>
        <p:nvPicPr>
          <p:cNvPr id="38" name="Picture 37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3F7B6715-0A3A-704F-8FEC-261057BF2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34" t="17361" r="20764" b="19975"/>
          <a:stretch/>
        </p:blipFill>
        <p:spPr>
          <a:xfrm>
            <a:off x="83262" y="918382"/>
            <a:ext cx="2844386" cy="1934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B897EAD-0555-C246-948E-E1A3713AFB8B}"/>
              </a:ext>
            </a:extLst>
          </p:cNvPr>
          <p:cNvSpPr txBox="1"/>
          <p:nvPr/>
        </p:nvSpPr>
        <p:spPr bwMode="auto">
          <a:xfrm>
            <a:off x="266108" y="5860713"/>
            <a:ext cx="59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Husqwarna saw main cutting methode SY-STI-TCD</a:t>
            </a:r>
          </a:p>
        </p:txBody>
      </p:sp>
      <p:pic>
        <p:nvPicPr>
          <p:cNvPr id="12" name="Picture Placeholder 25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56D3B04F-709A-9F44-BF43-80621DE794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2535" b="35926"/>
          <a:stretch/>
        </p:blipFill>
        <p:spPr bwMode="auto">
          <a:xfrm>
            <a:off x="6016106" y="1278686"/>
            <a:ext cx="6086306" cy="4993936"/>
          </a:xfr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48E589-DFD0-AC43-BC70-3C07C0142DDC}"/>
              </a:ext>
            </a:extLst>
          </p:cNvPr>
          <p:cNvSpPr txBox="1"/>
          <p:nvPr/>
        </p:nvSpPr>
        <p:spPr bwMode="auto">
          <a:xfrm>
            <a:off x="5967328" y="5843059"/>
            <a:ext cx="608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>
                <a:solidFill>
                  <a:schemeClr val="bg1"/>
                </a:solidFill>
              </a:rPr>
              <a:t>Kuka robot back-up cutting methode BE-CEM</a:t>
            </a:r>
          </a:p>
        </p:txBody>
      </p:sp>
      <p:pic>
        <p:nvPicPr>
          <p:cNvPr id="14" name="Picture 13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BC626C40-0A7C-6F47-9D4C-F14E6DCB0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424812" y="101177"/>
            <a:ext cx="2677600" cy="3570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6944F-7813-7D4F-D75C-C7E36439394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3A04F-D678-8CEE-1347-9D1DAAA9AE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E111B-E38E-5C68-CAA7-F4B6137E75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59262" y="1068825"/>
            <a:ext cx="1594481" cy="2125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2078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erson, bicycle&#10;&#10;Description automatically generated">
            <a:extLst>
              <a:ext uri="{FF2B5EF4-FFF2-40B4-BE49-F238E27FC236}">
                <a16:creationId xmlns:a16="http://schemas.microsoft.com/office/drawing/2014/main" id="{63816CF7-F7DB-C212-8DBD-AD43CE025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58"/>
          <a:stretch/>
        </p:blipFill>
        <p:spPr>
          <a:xfrm>
            <a:off x="6317236" y="1196752"/>
            <a:ext cx="2988980" cy="31824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5616574" cy="1065742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Getting ready for autopsy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6944F-7813-7D4F-D75C-C7E36439394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3A04F-D678-8CEE-1347-9D1DAAA9AE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pic>
        <p:nvPicPr>
          <p:cNvPr id="8" name="Picture 7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6F841ED7-3AEE-7923-683A-805506D7B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782" y="2638467"/>
            <a:ext cx="4863708" cy="3647781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098819E3-A623-A4A1-0EDD-7A07798B8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16" y="1196752"/>
            <a:ext cx="2709950" cy="2032462"/>
          </a:xfrm>
          <a:prstGeom prst="rect">
            <a:avLst/>
          </a:prstGeom>
        </p:spPr>
      </p:pic>
      <p:pic>
        <p:nvPicPr>
          <p:cNvPr id="19" name="Picture 18" descr="A picture containing person, control panel&#10;&#10;Description automatically generated">
            <a:extLst>
              <a:ext uri="{FF2B5EF4-FFF2-40B4-BE49-F238E27FC236}">
                <a16:creationId xmlns:a16="http://schemas.microsoft.com/office/drawing/2014/main" id="{317A8518-B086-8FBB-92ED-A7903356F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216" y="4140611"/>
            <a:ext cx="2709949" cy="20324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6F6B6D-6DF6-B3F8-116C-934D0933BAD0}"/>
              </a:ext>
            </a:extLst>
          </p:cNvPr>
          <p:cNvSpPr txBox="1"/>
          <p:nvPr/>
        </p:nvSpPr>
        <p:spPr bwMode="auto">
          <a:xfrm>
            <a:off x="2784290" y="1101395"/>
            <a:ext cx="3674969" cy="15790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 dirty="0"/>
              <a:t>Blade stucks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 dirty="0"/>
              <a:t>Random deformation </a:t>
            </a:r>
            <a:r>
              <a:rPr lang="en-CH" sz="2400"/>
              <a:t>of stainless steel </a:t>
            </a:r>
            <a:r>
              <a:rPr lang="en-CH" sz="2400" dirty="0"/>
              <a:t>envelop 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8F91249-7A19-D9D8-1A48-A34F9B4CE77D}"/>
              </a:ext>
            </a:extLst>
          </p:cNvPr>
          <p:cNvCxnSpPr>
            <a:cxnSpLocks/>
          </p:cNvCxnSpPr>
          <p:nvPr/>
        </p:nvCxnSpPr>
        <p:spPr>
          <a:xfrm>
            <a:off x="7104112" y="3645024"/>
            <a:ext cx="369252" cy="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A43A94C-8039-9FDF-9E71-E31EFD95A297}"/>
              </a:ext>
            </a:extLst>
          </p:cNvPr>
          <p:cNvSpPr txBox="1"/>
          <p:nvPr/>
        </p:nvSpPr>
        <p:spPr bwMode="auto">
          <a:xfrm>
            <a:off x="6317236" y="4571628"/>
            <a:ext cx="298898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 dirty="0"/>
              <a:t>Random </a:t>
            </a:r>
            <a:r>
              <a:rPr lang="en-CH" sz="2400"/>
              <a:t>loss</a:t>
            </a:r>
            <a:r>
              <a:rPr lang="en-CH" sz="2400" dirty="0"/>
              <a:t> of Wi-fi remote control saw connection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7DC3E1-E901-AFC7-CA01-227E485E8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8668" y="1231131"/>
            <a:ext cx="1881055" cy="250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08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5616574" cy="1065742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Getting ready for autopsy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6944F-7813-7D4F-D75C-C7E36439394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3A04F-D678-8CEE-1347-9D1DAAA9AE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F6B6D-6DF6-B3F8-116C-934D0933BAD0}"/>
              </a:ext>
            </a:extLst>
          </p:cNvPr>
          <p:cNvSpPr txBox="1"/>
          <p:nvPr/>
        </p:nvSpPr>
        <p:spPr bwMode="auto">
          <a:xfrm>
            <a:off x="180996" y="1618276"/>
            <a:ext cx="36091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 dirty="0"/>
              <a:t>Vibration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 dirty="0"/>
              <a:t>Broken milling tool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</a:t>
            </a:r>
            <a:r>
              <a:rPr lang="en-CH" sz="2400" dirty="0"/>
              <a:t>roken wheels support</a:t>
            </a:r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0B49F5D9-3343-929B-2BB9-7E49AB37E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949" y="1706047"/>
            <a:ext cx="5616574" cy="4212431"/>
          </a:xfrm>
          <a:prstGeom prst="rect">
            <a:avLst/>
          </a:prstGeom>
        </p:spPr>
      </p:pic>
      <p:pic>
        <p:nvPicPr>
          <p:cNvPr id="9" name="Picture 8" descr="A close-up of a faucet&#10;&#10;Description automatically generated with medium confidence">
            <a:extLst>
              <a:ext uri="{FF2B5EF4-FFF2-40B4-BE49-F238E27FC236}">
                <a16:creationId xmlns:a16="http://schemas.microsoft.com/office/drawing/2014/main" id="{FA4D9A03-422D-AFA8-8DE4-049D96A5A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104" y="1706047"/>
            <a:ext cx="2755869" cy="3674492"/>
          </a:xfrm>
          <a:prstGeom prst="rect">
            <a:avLst/>
          </a:prstGeom>
        </p:spPr>
      </p:pic>
      <p:pic>
        <p:nvPicPr>
          <p:cNvPr id="11" name="Picture 10" descr="A close-up of a person's leg&#10;&#10;Description automatically generated with low confidence">
            <a:extLst>
              <a:ext uri="{FF2B5EF4-FFF2-40B4-BE49-F238E27FC236}">
                <a16:creationId xmlns:a16="http://schemas.microsoft.com/office/drawing/2014/main" id="{89352624-F262-9613-3FFD-DD1AF6FC9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6" y="3575427"/>
            <a:ext cx="3124068" cy="23430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F9C144-5160-5C4A-1224-68315EB3582E}"/>
              </a:ext>
            </a:extLst>
          </p:cNvPr>
          <p:cNvSpPr txBox="1"/>
          <p:nvPr/>
        </p:nvSpPr>
        <p:spPr bwMode="auto">
          <a:xfrm>
            <a:off x="9433964" y="5489686"/>
            <a:ext cx="2550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dirty="0"/>
              <a:t>Saw methodologie was selected</a:t>
            </a:r>
          </a:p>
        </p:txBody>
      </p:sp>
    </p:spTree>
    <p:extLst>
      <p:ext uri="{BB962C8B-B14F-4D97-AF65-F5344CB8AC3E}">
        <p14:creationId xmlns:p14="http://schemas.microsoft.com/office/powerpoint/2010/main" val="2573367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Airlock installation</a:t>
            </a:r>
          </a:p>
        </p:txBody>
      </p:sp>
      <p:pic>
        <p:nvPicPr>
          <p:cNvPr id="20" name="Content Placeholder 19" descr="A picture containing indoor&#10;&#10;Description automatically generated">
            <a:extLst>
              <a:ext uri="{FF2B5EF4-FFF2-40B4-BE49-F238E27FC236}">
                <a16:creationId xmlns:a16="http://schemas.microsoft.com/office/drawing/2014/main" id="{AF47CF5C-4B42-9B4B-9D97-E2F60F2FB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340" r="6324"/>
          <a:stretch/>
        </p:blipFill>
        <p:spPr>
          <a:xfrm>
            <a:off x="191344" y="1024117"/>
            <a:ext cx="4997067" cy="2260868"/>
          </a:xfr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F02222-113D-CE41-8FEE-0253FBFBF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593" y="130828"/>
            <a:ext cx="3851709" cy="2888782"/>
          </a:xfrm>
          <a:prstGeom prst="rect">
            <a:avLst/>
          </a:prstGeom>
        </p:spPr>
      </p:pic>
      <p:pic>
        <p:nvPicPr>
          <p:cNvPr id="26" name="Picture 25" descr="A picture containing sky, outdoor, building, tower&#10;&#10;Description automatically generated">
            <a:extLst>
              <a:ext uri="{FF2B5EF4-FFF2-40B4-BE49-F238E27FC236}">
                <a16:creationId xmlns:a16="http://schemas.microsoft.com/office/drawing/2014/main" id="{EB530923-EC4C-C54C-9321-4A2EFDFE7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04" y="1024118"/>
            <a:ext cx="1806045" cy="2260868"/>
          </a:xfrm>
          <a:prstGeom prst="rect">
            <a:avLst/>
          </a:prstGeom>
        </p:spPr>
      </p:pic>
      <p:pic>
        <p:nvPicPr>
          <p:cNvPr id="28" name="Picture 27" descr="A perso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6AAFC9DC-2FFC-1D43-B5CA-4F0E24A75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3429000"/>
            <a:ext cx="3631952" cy="2723964"/>
          </a:xfrm>
          <a:prstGeom prst="rect">
            <a:avLst/>
          </a:prstGeom>
        </p:spPr>
      </p:pic>
      <p:pic>
        <p:nvPicPr>
          <p:cNvPr id="30" name="Picture 29" descr="A picture containing indoor&#10;&#10;Description automatically generated">
            <a:extLst>
              <a:ext uri="{FF2B5EF4-FFF2-40B4-BE49-F238E27FC236}">
                <a16:creationId xmlns:a16="http://schemas.microsoft.com/office/drawing/2014/main" id="{74EA6FE0-9690-E148-9230-4816C88E6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2898" y="3079067"/>
            <a:ext cx="4280024" cy="3210018"/>
          </a:xfrm>
          <a:prstGeom prst="rect">
            <a:avLst/>
          </a:prstGeom>
        </p:spPr>
      </p:pic>
      <p:pic>
        <p:nvPicPr>
          <p:cNvPr id="10" name="Content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A65B45F3-7805-E741-8577-625B7BA432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87" r="51266"/>
          <a:stretch/>
        </p:blipFill>
        <p:spPr bwMode="auto">
          <a:xfrm>
            <a:off x="3870489" y="3607276"/>
            <a:ext cx="3791378" cy="236741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853A36-B02E-4991-D64C-27511F235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B1254-3398-7645-3C0B-12BC34A62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</p:spTree>
    <p:extLst>
      <p:ext uri="{BB962C8B-B14F-4D97-AF65-F5344CB8AC3E}">
        <p14:creationId xmlns:p14="http://schemas.microsoft.com/office/powerpoint/2010/main" val="1609056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Cuts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BC54BD-11E1-7F46-86F4-A9ED536F920C}"/>
              </a:ext>
            </a:extLst>
          </p:cNvPr>
          <p:cNvSpPr txBox="1"/>
          <p:nvPr/>
        </p:nvSpPr>
        <p:spPr>
          <a:xfrm>
            <a:off x="210734" y="908376"/>
            <a:ext cx="441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TDE dump installation in Airlock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C419EB-C30B-B445-A4FE-9F05542363AA}"/>
              </a:ext>
            </a:extLst>
          </p:cNvPr>
          <p:cNvSpPr txBox="1"/>
          <p:nvPr/>
        </p:nvSpPr>
        <p:spPr>
          <a:xfrm>
            <a:off x="7433970" y="113517"/>
            <a:ext cx="165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CH" dirty="0">
                <a:solidFill>
                  <a:schemeClr val="bg1"/>
                </a:solidFill>
              </a:rPr>
              <a:t>irst radial cut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8F49E2-9619-E046-8D19-28CA7279A9A3}"/>
              </a:ext>
            </a:extLst>
          </p:cNvPr>
          <p:cNvSpPr txBox="1"/>
          <p:nvPr/>
        </p:nvSpPr>
        <p:spPr>
          <a:xfrm>
            <a:off x="56241" y="3587563"/>
            <a:ext cx="441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 of second </a:t>
            </a:r>
            <a:r>
              <a:rPr lang="en-CH" dirty="0">
                <a:solidFill>
                  <a:schemeClr val="bg1"/>
                </a:solidFill>
              </a:rPr>
              <a:t>radial cut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FCE681-E361-FC42-97F2-A249E4A62D3D}"/>
              </a:ext>
            </a:extLst>
          </p:cNvPr>
          <p:cNvSpPr txBox="1"/>
          <p:nvPr/>
        </p:nvSpPr>
        <p:spPr bwMode="auto">
          <a:xfrm>
            <a:off x="9007489" y="1992250"/>
            <a:ext cx="33033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End of the 2 radials cuts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The LDG is isolated from the HDG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2351088" algn="l"/>
              </a:tabLst>
            </a:pPr>
            <a:r>
              <a:rPr lang="en-CH" dirty="0"/>
              <a:t>Offset during vertical cut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E0E920B-F649-3B4F-A4A9-6829DE235917}"/>
              </a:ext>
            </a:extLst>
          </p:cNvPr>
          <p:cNvGrpSpPr/>
          <p:nvPr/>
        </p:nvGrpSpPr>
        <p:grpSpPr>
          <a:xfrm>
            <a:off x="1689442" y="2020039"/>
            <a:ext cx="7288584" cy="4077052"/>
            <a:chOff x="1689442" y="2020039"/>
            <a:chExt cx="7288584" cy="4077052"/>
          </a:xfrm>
        </p:grpSpPr>
        <p:pic>
          <p:nvPicPr>
            <p:cNvPr id="9" name="Picture 8" descr="A picture containing indoor, wall, sink, bathtub&#10;&#10;Description automatically generated">
              <a:extLst>
                <a:ext uri="{FF2B5EF4-FFF2-40B4-BE49-F238E27FC236}">
                  <a16:creationId xmlns:a16="http://schemas.microsoft.com/office/drawing/2014/main" id="{384CD956-9345-1849-BDD1-B543615F7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9442" y="2020039"/>
              <a:ext cx="7288584" cy="407705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D774D2E-CE6D-8E49-A2C8-42506503F399}"/>
                </a:ext>
              </a:extLst>
            </p:cNvPr>
            <p:cNvSpPr txBox="1"/>
            <p:nvPr/>
          </p:nvSpPr>
          <p:spPr bwMode="auto">
            <a:xfrm>
              <a:off x="3287688" y="2687541"/>
              <a:ext cx="5452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200" dirty="0">
                  <a:solidFill>
                    <a:schemeClr val="bg1"/>
                  </a:solidFill>
                </a:rPr>
                <a:t>HDG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195E8B5-8EDA-7847-8E6F-D7B87F61BC7F}"/>
                </a:ext>
              </a:extLst>
            </p:cNvPr>
            <p:cNvSpPr txBox="1"/>
            <p:nvPr/>
          </p:nvSpPr>
          <p:spPr bwMode="auto">
            <a:xfrm>
              <a:off x="7257144" y="4444499"/>
              <a:ext cx="5452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200" dirty="0">
                  <a:solidFill>
                    <a:schemeClr val="bg1"/>
                  </a:solidFill>
                </a:rPr>
                <a:t>HDG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D26D07F-A19E-214B-8459-D15DEA7F8DBA}"/>
                </a:ext>
              </a:extLst>
            </p:cNvPr>
            <p:cNvSpPr txBox="1"/>
            <p:nvPr/>
          </p:nvSpPr>
          <p:spPr bwMode="auto">
            <a:xfrm>
              <a:off x="5186678" y="3587563"/>
              <a:ext cx="5452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200" dirty="0">
                  <a:solidFill>
                    <a:schemeClr val="bg1"/>
                  </a:solidFill>
                </a:rPr>
                <a:t>LDG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BA8B3D-0A8E-104A-BE8E-F0820DD14CA7}"/>
                </a:ext>
              </a:extLst>
            </p:cNvPr>
            <p:cNvCxnSpPr>
              <a:cxnSpLocks/>
            </p:cNvCxnSpPr>
            <p:nvPr/>
          </p:nvCxnSpPr>
          <p:spPr>
            <a:xfrm>
              <a:off x="3186315" y="2276872"/>
              <a:ext cx="5645989" cy="2180566"/>
            </a:xfrm>
            <a:prstGeom prst="line">
              <a:avLst/>
            </a:prstGeom>
            <a:ln w="38100">
              <a:solidFill>
                <a:schemeClr val="tx1">
                  <a:lumMod val="40000"/>
                  <a:lumOff val="6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Bent Arrow 40">
              <a:extLst>
                <a:ext uri="{FF2B5EF4-FFF2-40B4-BE49-F238E27FC236}">
                  <a16:creationId xmlns:a16="http://schemas.microsoft.com/office/drawing/2014/main" id="{DDAE10C8-19BF-8D4D-9827-AC86BE1A74A9}"/>
                </a:ext>
              </a:extLst>
            </p:cNvPr>
            <p:cNvSpPr/>
            <p:nvPr/>
          </p:nvSpPr>
          <p:spPr>
            <a:xfrm rot="16200000" flipH="1">
              <a:off x="4094705" y="2995276"/>
              <a:ext cx="449620" cy="341039"/>
            </a:xfrm>
            <a:prstGeom prst="bentArrow">
              <a:avLst>
                <a:gd name="adj1" fmla="val 4765"/>
                <a:gd name="adj2" fmla="val 28327"/>
                <a:gd name="adj3" fmla="val 25000"/>
                <a:gd name="adj4" fmla="val 4375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D7BBE69-A393-264C-BAD2-6F199A4AC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790" y="140609"/>
            <a:ext cx="2807434" cy="2180148"/>
          </a:xfrm>
          <a:prstGeom prst="rect">
            <a:avLst/>
          </a:prstGeom>
        </p:spPr>
      </p:pic>
      <p:pic>
        <p:nvPicPr>
          <p:cNvPr id="27" name="Picture 26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7441171D-06D8-E64E-82DD-09FCF95E65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82" t="15449"/>
          <a:stretch/>
        </p:blipFill>
        <p:spPr>
          <a:xfrm>
            <a:off x="88529" y="3435944"/>
            <a:ext cx="3762949" cy="2816602"/>
          </a:xfrm>
          <a:prstGeom prst="rect">
            <a:avLst/>
          </a:prstGeom>
        </p:spPr>
      </p:pic>
      <p:pic>
        <p:nvPicPr>
          <p:cNvPr id="19" name="Picture 18" descr="A picture containing indoor&#10;&#10;Description automatically generated">
            <a:extLst>
              <a:ext uri="{FF2B5EF4-FFF2-40B4-BE49-F238E27FC236}">
                <a16:creationId xmlns:a16="http://schemas.microsoft.com/office/drawing/2014/main" id="{2AD4C613-9206-EE41-84EF-1B44D7EC95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17" t="241" r="-487" b="-241"/>
          <a:stretch/>
        </p:blipFill>
        <p:spPr>
          <a:xfrm>
            <a:off x="88529" y="868747"/>
            <a:ext cx="2807434" cy="176306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94B9E-43D6-C398-869C-B3038B587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8388BE-3472-87EB-D34E-EF22AF605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F85254F-8913-D4C7-93BE-47CA3AF9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8572" y="3435944"/>
            <a:ext cx="3169001" cy="266416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7BE74B-8F81-729C-E007-E7F8EDC1515E}"/>
              </a:ext>
            </a:extLst>
          </p:cNvPr>
          <p:cNvCxnSpPr>
            <a:cxnSpLocks/>
          </p:cNvCxnSpPr>
          <p:nvPr/>
        </p:nvCxnSpPr>
        <p:spPr bwMode="auto">
          <a:xfrm>
            <a:off x="10407268" y="5301208"/>
            <a:ext cx="369252" cy="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long shot of a machine&#10;&#10;Description automatically generated">
            <a:extLst>
              <a:ext uri="{FF2B5EF4-FFF2-40B4-BE49-F238E27FC236}">
                <a16:creationId xmlns:a16="http://schemas.microsoft.com/office/drawing/2014/main" id="{77C7A90A-3432-9171-A56A-08FAA3660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2304" y="11270"/>
            <a:ext cx="3342867" cy="189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34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metal cylinder&#10;&#10;Description automatically generated">
            <a:extLst>
              <a:ext uri="{FF2B5EF4-FFF2-40B4-BE49-F238E27FC236}">
                <a16:creationId xmlns:a16="http://schemas.microsoft.com/office/drawing/2014/main" id="{9F6F55F4-CDE6-46EE-EA51-4D36DB81B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38" y="968761"/>
            <a:ext cx="3898900" cy="2590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8F49E2-9619-E046-8D19-28CA7279A9A3}"/>
              </a:ext>
            </a:extLst>
          </p:cNvPr>
          <p:cNvSpPr txBox="1"/>
          <p:nvPr/>
        </p:nvSpPr>
        <p:spPr>
          <a:xfrm>
            <a:off x="56241" y="3587563"/>
            <a:ext cx="441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 of second </a:t>
            </a:r>
            <a:r>
              <a:rPr lang="en-CH" dirty="0">
                <a:solidFill>
                  <a:schemeClr val="bg1"/>
                </a:solidFill>
              </a:rPr>
              <a:t>radial cut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C0D96A-2235-4148-88EC-84F034D68FA9}"/>
              </a:ext>
            </a:extLst>
          </p:cNvPr>
          <p:cNvSpPr txBox="1"/>
          <p:nvPr/>
        </p:nvSpPr>
        <p:spPr>
          <a:xfrm>
            <a:off x="4611036" y="3005460"/>
            <a:ext cx="477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Removal of HDG extremities and visual inspection of the extruded graphite</a:t>
            </a:r>
            <a:endParaRPr lang="en-CH" dirty="0">
              <a:solidFill>
                <a:schemeClr val="bg1"/>
              </a:solidFill>
            </a:endParaRPr>
          </a:p>
        </p:txBody>
      </p:sp>
      <p:pic>
        <p:nvPicPr>
          <p:cNvPr id="24" name="Picture Placeholder 7">
            <a:extLst>
              <a:ext uri="{FF2B5EF4-FFF2-40B4-BE49-F238E27FC236}">
                <a16:creationId xmlns:a16="http://schemas.microsoft.com/office/drawing/2014/main" id="{BE2D7992-8B5E-C547-BA17-72C5CFBEB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3252" y="1403834"/>
            <a:ext cx="3893473" cy="1674193"/>
          </a:xfrm>
          <a:prstGeom prst="rect">
            <a:avLst/>
          </a:prstGeom>
          <a:noFill/>
        </p:spPr>
      </p:pic>
      <p:sp>
        <p:nvSpPr>
          <p:cNvPr id="30" name="Down Arrow 29">
            <a:extLst>
              <a:ext uri="{FF2B5EF4-FFF2-40B4-BE49-F238E27FC236}">
                <a16:creationId xmlns:a16="http://schemas.microsoft.com/office/drawing/2014/main" id="{A7D0DE8F-4B22-CA48-AC7C-85164FDF5A41}"/>
              </a:ext>
            </a:extLst>
          </p:cNvPr>
          <p:cNvSpPr/>
          <p:nvPr/>
        </p:nvSpPr>
        <p:spPr>
          <a:xfrm>
            <a:off x="4910797" y="1965246"/>
            <a:ext cx="59349" cy="431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3" name="Picture 32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A2E05963-E532-A642-B7F7-EE9AF31EE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63" y="3343175"/>
            <a:ext cx="3439945" cy="2283684"/>
          </a:xfrm>
          <a:prstGeom prst="rect">
            <a:avLst/>
          </a:prstGeom>
          <a:ln w="38100">
            <a:solidFill>
              <a:srgbClr val="FFFD78"/>
            </a:solidFill>
          </a:ln>
        </p:spPr>
      </p:pic>
      <p:pic>
        <p:nvPicPr>
          <p:cNvPr id="39" name="Picture 38" descr="A picture containing indoor, cup&#10;&#10;Description automatically generated">
            <a:extLst>
              <a:ext uri="{FF2B5EF4-FFF2-40B4-BE49-F238E27FC236}">
                <a16:creationId xmlns:a16="http://schemas.microsoft.com/office/drawing/2014/main" id="{82CEB963-772E-2D4B-9AE1-06C5FC3AE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4867" y="1508353"/>
            <a:ext cx="3734715" cy="2491913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41" name="Picture 40" descr="A roll of toilet paper&#10;&#10;Description automatically generated with medium confidence">
            <a:extLst>
              <a:ext uri="{FF2B5EF4-FFF2-40B4-BE49-F238E27FC236}">
                <a16:creationId xmlns:a16="http://schemas.microsoft.com/office/drawing/2014/main" id="{CE6F5A4F-DD7D-C045-9353-E128F436C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271" y="3343176"/>
            <a:ext cx="3415448" cy="2283684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517D1AD-18D3-B646-B838-36110BE9F67B}"/>
              </a:ext>
            </a:extLst>
          </p:cNvPr>
          <p:cNvSpPr txBox="1"/>
          <p:nvPr/>
        </p:nvSpPr>
        <p:spPr bwMode="auto">
          <a:xfrm>
            <a:off x="2539382" y="1008444"/>
            <a:ext cx="15988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H" dirty="0"/>
              <a:t>HD1 upstrem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95FE048-2D23-D246-ADB4-8DB514C5C86E}"/>
              </a:ext>
            </a:extLst>
          </p:cNvPr>
          <p:cNvSpPr txBox="1"/>
          <p:nvPr/>
        </p:nvSpPr>
        <p:spPr bwMode="auto">
          <a:xfrm>
            <a:off x="4861906" y="1542117"/>
            <a:ext cx="12642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H" sz="1200" dirty="0">
                <a:solidFill>
                  <a:srgbClr val="FFFF00"/>
                </a:solidFill>
              </a:rPr>
              <a:t>HD1 aval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30BA43-0F2D-0F4C-AC29-328246D40B2F}"/>
              </a:ext>
            </a:extLst>
          </p:cNvPr>
          <p:cNvSpPr txBox="1"/>
          <p:nvPr/>
        </p:nvSpPr>
        <p:spPr bwMode="auto">
          <a:xfrm>
            <a:off x="7466598" y="887748"/>
            <a:ext cx="12642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H" sz="1200" dirty="0">
                <a:solidFill>
                  <a:srgbClr val="FFC000"/>
                </a:solidFill>
              </a:rPr>
              <a:t>HD2 aval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46B5BF-C310-F941-88AF-1C8A40BEC6D7}"/>
              </a:ext>
            </a:extLst>
          </p:cNvPr>
          <p:cNvSpPr txBox="1"/>
          <p:nvPr/>
        </p:nvSpPr>
        <p:spPr bwMode="auto">
          <a:xfrm>
            <a:off x="8378212" y="3319542"/>
            <a:ext cx="183177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accent5"/>
                </a:solidFill>
              </a:rPr>
              <a:t>HD2 upstrem</a:t>
            </a: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54308210-A946-1D4D-9391-59B4A5BD60AD}"/>
              </a:ext>
            </a:extLst>
          </p:cNvPr>
          <p:cNvSpPr/>
          <p:nvPr/>
        </p:nvSpPr>
        <p:spPr>
          <a:xfrm>
            <a:off x="5237561" y="1868774"/>
            <a:ext cx="59349" cy="431261"/>
          </a:xfrm>
          <a:prstGeom prst="downArrow">
            <a:avLst/>
          </a:prstGeom>
          <a:solidFill>
            <a:srgbClr val="FFFD78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A517EC-6544-7F41-AC5A-6E5660BBEB50}"/>
              </a:ext>
            </a:extLst>
          </p:cNvPr>
          <p:cNvSpPr txBox="1"/>
          <p:nvPr/>
        </p:nvSpPr>
        <p:spPr bwMode="auto">
          <a:xfrm>
            <a:off x="4339455" y="1730274"/>
            <a:ext cx="14927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H" sz="1200" dirty="0"/>
              <a:t>HD1 amont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756A5D-E59B-534A-A3D0-44EE7F28C130}"/>
              </a:ext>
            </a:extLst>
          </p:cNvPr>
          <p:cNvSpPr txBox="1"/>
          <p:nvPr/>
        </p:nvSpPr>
        <p:spPr bwMode="auto">
          <a:xfrm>
            <a:off x="2999656" y="3358733"/>
            <a:ext cx="20882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rgbClr val="FFFF00"/>
                </a:solidFill>
              </a:rPr>
              <a:t>HD1 downstream</a:t>
            </a: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20DEA0B7-9F58-0049-AEF3-C338DC4AFEA9}"/>
              </a:ext>
            </a:extLst>
          </p:cNvPr>
          <p:cNvSpPr/>
          <p:nvPr/>
        </p:nvSpPr>
        <p:spPr>
          <a:xfrm>
            <a:off x="6504695" y="1489470"/>
            <a:ext cx="59349" cy="431261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5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D9B194-F4E2-A04F-89F0-153F0943C4B4}"/>
              </a:ext>
            </a:extLst>
          </p:cNvPr>
          <p:cNvSpPr txBox="1"/>
          <p:nvPr/>
        </p:nvSpPr>
        <p:spPr bwMode="auto">
          <a:xfrm>
            <a:off x="6083245" y="1204402"/>
            <a:ext cx="14927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H" sz="1200" dirty="0">
                <a:solidFill>
                  <a:schemeClr val="accent5"/>
                </a:solidFill>
              </a:rPr>
              <a:t>HD2 amont</a:t>
            </a:r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1E00D54D-9F2C-CB4A-AA2D-096CFC4296F1}"/>
              </a:ext>
            </a:extLst>
          </p:cNvPr>
          <p:cNvSpPr/>
          <p:nvPr/>
        </p:nvSpPr>
        <p:spPr>
          <a:xfrm>
            <a:off x="7832371" y="1164747"/>
            <a:ext cx="59349" cy="431261"/>
          </a:xfrm>
          <a:prstGeom prst="downArrow">
            <a:avLst/>
          </a:prstGeom>
          <a:solidFill>
            <a:srgbClr val="FF930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5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E8D869-277E-CF4F-A28D-35F610896436}"/>
              </a:ext>
            </a:extLst>
          </p:cNvPr>
          <p:cNvSpPr txBox="1"/>
          <p:nvPr/>
        </p:nvSpPr>
        <p:spPr bwMode="auto">
          <a:xfrm>
            <a:off x="9973164" y="1472510"/>
            <a:ext cx="20377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rgbClr val="FFC000"/>
                </a:solidFill>
              </a:rPr>
              <a:t>HD2 downstream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B269C4-17A1-E541-B2FE-5002AD270AB5}"/>
              </a:ext>
            </a:extLst>
          </p:cNvPr>
          <p:cNvSpPr txBox="1"/>
          <p:nvPr/>
        </p:nvSpPr>
        <p:spPr bwMode="auto">
          <a:xfrm>
            <a:off x="139858" y="5775647"/>
            <a:ext cx="11605948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B050"/>
                </a:solidFill>
              </a:rPr>
              <a:t>High Density graphite was confirmed as viable for the spare dumps</a:t>
            </a: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C0046042-7CB1-A847-AFC2-6C5F8F3B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US" dirty="0"/>
              <a:t>Results Summary – Autopsy (High Density)</a:t>
            </a:r>
          </a:p>
        </p:txBody>
      </p:sp>
      <p:pic>
        <p:nvPicPr>
          <p:cNvPr id="48" name="Picture 128">
            <a:extLst>
              <a:ext uri="{FF2B5EF4-FFF2-40B4-BE49-F238E27FC236}">
                <a16:creationId xmlns:a16="http://schemas.microsoft.com/office/drawing/2014/main" id="{0A1D4947-161D-8945-B4EA-319502448F12}"/>
              </a:ext>
            </a:extLst>
          </p:cNvPr>
          <p:cNvPicPr/>
          <p:nvPr/>
        </p:nvPicPr>
        <p:blipFill rotWithShape="1">
          <a:blip r:embed="rId7"/>
          <a:srcRect l="12801" t="13841" r="26481" b="11790"/>
          <a:stretch/>
        </p:blipFill>
        <p:spPr>
          <a:xfrm flipH="1">
            <a:off x="3004243" y="4828137"/>
            <a:ext cx="859509" cy="798722"/>
          </a:xfrm>
          <a:prstGeom prst="rect">
            <a:avLst/>
          </a:prstGeom>
          <a:ln w="0"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92D1D6-5955-F84F-BAFA-12707C50A2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8526" y="6408000"/>
            <a:ext cx="975266" cy="365125"/>
          </a:xfrm>
        </p:spPr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B71E9C-2716-8E4B-A13A-18785D220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pic>
        <p:nvPicPr>
          <p:cNvPr id="4" name="Picture 128">
            <a:extLst>
              <a:ext uri="{FF2B5EF4-FFF2-40B4-BE49-F238E27FC236}">
                <a16:creationId xmlns:a16="http://schemas.microsoft.com/office/drawing/2014/main" id="{CBF55094-00B4-6231-1737-474D40E59223}"/>
              </a:ext>
            </a:extLst>
          </p:cNvPr>
          <p:cNvPicPr/>
          <p:nvPr/>
        </p:nvPicPr>
        <p:blipFill rotWithShape="1">
          <a:blip r:embed="rId7"/>
          <a:srcRect l="12801" t="13841" r="26481" b="11790"/>
          <a:stretch/>
        </p:blipFill>
        <p:spPr>
          <a:xfrm flipH="1">
            <a:off x="6505243" y="4818555"/>
            <a:ext cx="859509" cy="798722"/>
          </a:xfrm>
          <a:prstGeom prst="rect">
            <a:avLst/>
          </a:prstGeom>
          <a:ln w="0">
            <a:noFill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8FE497D-262C-9BB1-1FAD-90828F213BD2}"/>
              </a:ext>
            </a:extLst>
          </p:cNvPr>
          <p:cNvSpPr/>
          <p:nvPr/>
        </p:nvSpPr>
        <p:spPr>
          <a:xfrm>
            <a:off x="4259262" y="1377775"/>
            <a:ext cx="1141599" cy="17365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D6FABB-B336-5037-6AAC-978C6D1572D4}"/>
              </a:ext>
            </a:extLst>
          </p:cNvPr>
          <p:cNvSpPr/>
          <p:nvPr/>
        </p:nvSpPr>
        <p:spPr>
          <a:xfrm>
            <a:off x="6393563" y="1017740"/>
            <a:ext cx="1923162" cy="17365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4541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grey circular object&#10;&#10;Description automatically generated">
            <a:extLst>
              <a:ext uri="{FF2B5EF4-FFF2-40B4-BE49-F238E27FC236}">
                <a16:creationId xmlns:a16="http://schemas.microsoft.com/office/drawing/2014/main" id="{8F2F79E9-8183-E4B9-0067-D80F232EA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513" y="3138034"/>
            <a:ext cx="2428634" cy="1613815"/>
          </a:xfrm>
          <a:prstGeom prst="rect">
            <a:avLst/>
          </a:prstGeom>
        </p:spPr>
      </p:pic>
      <p:pic>
        <p:nvPicPr>
          <p:cNvPr id="10" name="Picture 9" descr="A large round object with cracks&#10;&#10;Description automatically generated with medium confidence">
            <a:extLst>
              <a:ext uri="{FF2B5EF4-FFF2-40B4-BE49-F238E27FC236}">
                <a16:creationId xmlns:a16="http://schemas.microsoft.com/office/drawing/2014/main" id="{046B53DA-6DED-39A9-3170-837504C20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560" y="1702425"/>
            <a:ext cx="4070563" cy="3052922"/>
          </a:xfrm>
          <a:prstGeom prst="rect">
            <a:avLst/>
          </a:prstGeom>
        </p:spPr>
      </p:pic>
      <p:pic>
        <p:nvPicPr>
          <p:cNvPr id="8" name="Picture 7" descr="A black line in a window&#10;&#10;Description automatically generated">
            <a:extLst>
              <a:ext uri="{FF2B5EF4-FFF2-40B4-BE49-F238E27FC236}">
                <a16:creationId xmlns:a16="http://schemas.microsoft.com/office/drawing/2014/main" id="{878615AD-0FBA-9CDD-548B-83F4E2429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420" y="1067136"/>
            <a:ext cx="2066999" cy="3674664"/>
          </a:xfrm>
          <a:prstGeom prst="rect">
            <a:avLst/>
          </a:prstGeom>
        </p:spPr>
      </p:pic>
      <p:pic>
        <p:nvPicPr>
          <p:cNvPr id="24" name="Picture Placeholder 7">
            <a:extLst>
              <a:ext uri="{FF2B5EF4-FFF2-40B4-BE49-F238E27FC236}">
                <a16:creationId xmlns:a16="http://schemas.microsoft.com/office/drawing/2014/main" id="{BE2D7992-8B5E-C547-BA17-72C5CFBEB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25416" y="1328428"/>
            <a:ext cx="3893473" cy="1674193"/>
          </a:xfrm>
          <a:prstGeom prst="rect">
            <a:avLst/>
          </a:prstGeom>
          <a:noFill/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95FE048-2D23-D246-ADB4-8DB514C5C86E}"/>
              </a:ext>
            </a:extLst>
          </p:cNvPr>
          <p:cNvSpPr txBox="1"/>
          <p:nvPr/>
        </p:nvSpPr>
        <p:spPr bwMode="auto">
          <a:xfrm>
            <a:off x="4525584" y="1812726"/>
            <a:ext cx="12642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H" sz="1200" dirty="0"/>
              <a:t>HLM aval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D9B194-F4E2-A04F-89F0-153F0943C4B4}"/>
              </a:ext>
            </a:extLst>
          </p:cNvPr>
          <p:cNvSpPr txBox="1"/>
          <p:nvPr/>
        </p:nvSpPr>
        <p:spPr bwMode="auto">
          <a:xfrm>
            <a:off x="5789826" y="1342461"/>
            <a:ext cx="8640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1200" dirty="0">
                <a:solidFill>
                  <a:schemeClr val="accent5"/>
                </a:solidFill>
              </a:rPr>
              <a:t>HLM amont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B269C4-17A1-E541-B2FE-5002AD270AB5}"/>
              </a:ext>
            </a:extLst>
          </p:cNvPr>
          <p:cNvSpPr txBox="1"/>
          <p:nvPr/>
        </p:nvSpPr>
        <p:spPr bwMode="auto">
          <a:xfrm>
            <a:off x="263352" y="5020902"/>
            <a:ext cx="11836347" cy="11079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200" b="1" dirty="0">
                <a:solidFill>
                  <a:srgbClr val="FF0000"/>
                </a:solidFill>
              </a:rPr>
              <a:t>Extruded Graphite were NOT OK for the spare dumps</a:t>
            </a:r>
            <a:r>
              <a:rPr lang="en-GB" sz="2200" b="1" dirty="0">
                <a:solidFill>
                  <a:srgbClr val="00B050"/>
                </a:solidFill>
              </a:rPr>
              <a:t> </a:t>
            </a:r>
            <a:r>
              <a:rPr lang="en-GB" sz="2200" b="1" dirty="0">
                <a:solidFill>
                  <a:srgbClr val="FF0000"/>
                </a:solidFill>
              </a:rPr>
              <a:t>- 3DCC to be employed in future</a:t>
            </a:r>
          </a:p>
          <a:p>
            <a:pPr algn="ctr"/>
            <a:r>
              <a:rPr lang="en-GB" sz="2200" dirty="0" err="1"/>
              <a:t>Neverless</a:t>
            </a:r>
            <a:r>
              <a:rPr lang="en-GB" sz="2200" dirty="0"/>
              <a:t> </a:t>
            </a:r>
            <a:r>
              <a:rPr lang="en-GB" sz="2200" dirty="0" err="1"/>
              <a:t>Extructed</a:t>
            </a:r>
            <a:r>
              <a:rPr lang="en-GB" sz="2200" dirty="0"/>
              <a:t> graphite </a:t>
            </a:r>
            <a:r>
              <a:rPr lang="en-GB" sz="2200" b="1" dirty="0">
                <a:solidFill>
                  <a:srgbClr val="00B050"/>
                </a:solidFill>
              </a:rPr>
              <a:t>will likely keep their functionality throughout Run3 (compressed LD disks)</a:t>
            </a:r>
            <a:endParaRPr lang="en-GB" sz="2200" dirty="0">
              <a:highlight>
                <a:srgbClr val="FFFF00"/>
              </a:highlight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C0046042-7CB1-A847-AFC2-6C5F8F3B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373593"/>
            <a:ext cx="11928648" cy="1065742"/>
          </a:xfrm>
        </p:spPr>
        <p:txBody>
          <a:bodyPr/>
          <a:lstStyle/>
          <a:p>
            <a:r>
              <a:rPr lang="en-US" dirty="0"/>
              <a:t>Results Summary – Autopsy (HLM- Extruded graphite)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978DDD-231F-7D4D-9EC1-DB5A8A9221DD}"/>
              </a:ext>
            </a:extLst>
          </p:cNvPr>
          <p:cNvSpPr/>
          <p:nvPr/>
        </p:nvSpPr>
        <p:spPr>
          <a:xfrm>
            <a:off x="6149866" y="1817480"/>
            <a:ext cx="144016" cy="55293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73C886-F046-E742-808D-B17E52B41DA1}"/>
              </a:ext>
            </a:extLst>
          </p:cNvPr>
          <p:cNvSpPr/>
          <p:nvPr/>
        </p:nvSpPr>
        <p:spPr>
          <a:xfrm>
            <a:off x="4904617" y="2160878"/>
            <a:ext cx="144016" cy="552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48" name="Picture 47" descr="A picture containing person, floor, indoor&#10;&#10;Description automatically generated">
            <a:extLst>
              <a:ext uri="{FF2B5EF4-FFF2-40B4-BE49-F238E27FC236}">
                <a16:creationId xmlns:a16="http://schemas.microsoft.com/office/drawing/2014/main" id="{99AAC786-A523-C24B-A2DF-16F4D63CD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52" y="3138034"/>
            <a:ext cx="2453598" cy="161381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1B1C001-A324-B64B-9219-B2E94375ED9A}"/>
              </a:ext>
            </a:extLst>
          </p:cNvPr>
          <p:cNvSpPr txBox="1"/>
          <p:nvPr/>
        </p:nvSpPr>
        <p:spPr bwMode="auto">
          <a:xfrm>
            <a:off x="7003953" y="4388480"/>
            <a:ext cx="149277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accent5"/>
                </a:solidFill>
              </a:rPr>
              <a:t>HLM amont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1464E08-EE01-EA4E-9F4E-509914E9B46A}"/>
              </a:ext>
            </a:extLst>
          </p:cNvPr>
          <p:cNvSpPr txBox="1"/>
          <p:nvPr/>
        </p:nvSpPr>
        <p:spPr bwMode="auto">
          <a:xfrm>
            <a:off x="3587810" y="3127690"/>
            <a:ext cx="149277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H" dirty="0"/>
              <a:t>HLM aval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38DEDC-D6BC-D643-B199-AF44C8FD4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8526" y="6408000"/>
            <a:ext cx="975266" cy="365125"/>
          </a:xfrm>
        </p:spPr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70BF8D-418D-204E-83E9-33E7E3FAA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AP.Bernardes</a:t>
            </a:r>
            <a:r>
              <a:rPr lang="en-US" dirty="0"/>
              <a:t> HPWT2023</a:t>
            </a:r>
          </a:p>
        </p:txBody>
      </p:sp>
      <p:pic>
        <p:nvPicPr>
          <p:cNvPr id="6" name="Picture 5" descr="A group of people in hazmat suits working on a machine&#10;&#10;Description automatically generated">
            <a:extLst>
              <a:ext uri="{FF2B5EF4-FFF2-40B4-BE49-F238E27FC236}">
                <a16:creationId xmlns:a16="http://schemas.microsoft.com/office/drawing/2014/main" id="{8B137C02-3E04-AF9F-0074-07A50B943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61" y="2713816"/>
            <a:ext cx="1645554" cy="219407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A4696BC-E70A-7145-8B60-9E4B188A6429}"/>
              </a:ext>
            </a:extLst>
          </p:cNvPr>
          <p:cNvSpPr txBox="1"/>
          <p:nvPr/>
        </p:nvSpPr>
        <p:spPr bwMode="auto">
          <a:xfrm>
            <a:off x="1424420" y="1047234"/>
            <a:ext cx="149277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H" dirty="0"/>
              <a:t>HLM aval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46B5BF-C310-F941-88AF-1C8A40BEC6D7}"/>
              </a:ext>
            </a:extLst>
          </p:cNvPr>
          <p:cNvSpPr txBox="1"/>
          <p:nvPr/>
        </p:nvSpPr>
        <p:spPr bwMode="auto">
          <a:xfrm>
            <a:off x="8142393" y="1794947"/>
            <a:ext cx="149277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accent5"/>
                </a:solidFill>
              </a:rPr>
              <a:t>HLM amont</a:t>
            </a:r>
          </a:p>
        </p:txBody>
      </p:sp>
    </p:spTree>
    <p:extLst>
      <p:ext uri="{BB962C8B-B14F-4D97-AF65-F5344CB8AC3E}">
        <p14:creationId xmlns:p14="http://schemas.microsoft.com/office/powerpoint/2010/main" val="85792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-up of a hat&#10;&#10;Description automatically generated">
            <a:extLst>
              <a:ext uri="{FF2B5EF4-FFF2-40B4-BE49-F238E27FC236}">
                <a16:creationId xmlns:a16="http://schemas.microsoft.com/office/drawing/2014/main" id="{AF114710-CFAF-2CF3-07E0-53F886F5D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077" y="3655644"/>
            <a:ext cx="4513644" cy="2468399"/>
          </a:xfrm>
          <a:prstGeom prst="rect">
            <a:avLst/>
          </a:prstGeom>
        </p:spPr>
      </p:pic>
      <p:pic>
        <p:nvPicPr>
          <p:cNvPr id="17" name="Picture 16" descr="A close-up of a machine&#10;&#10;Description automatically generated">
            <a:extLst>
              <a:ext uri="{FF2B5EF4-FFF2-40B4-BE49-F238E27FC236}">
                <a16:creationId xmlns:a16="http://schemas.microsoft.com/office/drawing/2014/main" id="{420F7443-B692-900B-58CE-3CCA8F3CC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228" y="1573794"/>
            <a:ext cx="3567256" cy="1995434"/>
          </a:xfrm>
          <a:prstGeom prst="rect">
            <a:avLst/>
          </a:prstGeom>
        </p:spPr>
      </p:pic>
      <p:pic>
        <p:nvPicPr>
          <p:cNvPr id="7" name="Picture 6" descr="Close-up of a metal piece&#10;&#10;Description automatically generated">
            <a:extLst>
              <a:ext uri="{FF2B5EF4-FFF2-40B4-BE49-F238E27FC236}">
                <a16:creationId xmlns:a16="http://schemas.microsoft.com/office/drawing/2014/main" id="{5D1A1911-4610-A445-E2EB-AC629512F1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70"/>
          <a:stretch/>
        </p:blipFill>
        <p:spPr>
          <a:xfrm>
            <a:off x="103773" y="3637131"/>
            <a:ext cx="4453100" cy="252019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704181-7232-8788-F322-386A8C759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E0759F-DD19-5309-7F70-266B2314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Cuts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22E31-650B-8145-98F2-0C527428BB6F}"/>
              </a:ext>
            </a:extLst>
          </p:cNvPr>
          <p:cNvSpPr txBox="1"/>
          <p:nvPr/>
        </p:nvSpPr>
        <p:spPr>
          <a:xfrm>
            <a:off x="501607" y="944442"/>
            <a:ext cx="441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TDE dump installation in Airlock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BC54BD-11E1-7F46-86F4-A9ED536F920C}"/>
              </a:ext>
            </a:extLst>
          </p:cNvPr>
          <p:cNvSpPr txBox="1"/>
          <p:nvPr/>
        </p:nvSpPr>
        <p:spPr>
          <a:xfrm>
            <a:off x="210734" y="908376"/>
            <a:ext cx="441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TDE dump installation in Airlock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C419EB-C30B-B445-A4FE-9F05542363AA}"/>
              </a:ext>
            </a:extLst>
          </p:cNvPr>
          <p:cNvSpPr txBox="1"/>
          <p:nvPr/>
        </p:nvSpPr>
        <p:spPr>
          <a:xfrm>
            <a:off x="7433970" y="113517"/>
            <a:ext cx="165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CH" dirty="0">
                <a:solidFill>
                  <a:schemeClr val="bg1"/>
                </a:solidFill>
              </a:rPr>
              <a:t>irst radial cut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8F49E2-9619-E046-8D19-28CA7279A9A3}"/>
              </a:ext>
            </a:extLst>
          </p:cNvPr>
          <p:cNvSpPr txBox="1"/>
          <p:nvPr/>
        </p:nvSpPr>
        <p:spPr>
          <a:xfrm>
            <a:off x="56241" y="3587563"/>
            <a:ext cx="441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 of second </a:t>
            </a:r>
            <a:r>
              <a:rPr lang="en-CH" dirty="0">
                <a:solidFill>
                  <a:schemeClr val="bg1"/>
                </a:solidFill>
              </a:rPr>
              <a:t>radial cut</a:t>
            </a:r>
          </a:p>
        </p:txBody>
      </p:sp>
      <p:pic>
        <p:nvPicPr>
          <p:cNvPr id="29" name="Picture 28" descr="A group of people in a meeting&#10;&#10;Description automatically generated with medium confidence">
            <a:extLst>
              <a:ext uri="{FF2B5EF4-FFF2-40B4-BE49-F238E27FC236}">
                <a16:creationId xmlns:a16="http://schemas.microsoft.com/office/drawing/2014/main" id="{059C584E-1042-1049-9442-6A45B8F7E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89" y="952870"/>
            <a:ext cx="3387435" cy="2540576"/>
          </a:xfrm>
          <a:prstGeom prst="rect">
            <a:avLst/>
          </a:prstGeom>
        </p:spPr>
      </p:pic>
      <p:pic>
        <p:nvPicPr>
          <p:cNvPr id="12" name="Picture 11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AF23EDEE-29A3-E542-98C7-2208891A43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746"/>
          <a:stretch/>
        </p:blipFill>
        <p:spPr>
          <a:xfrm>
            <a:off x="6690074" y="84875"/>
            <a:ext cx="5471035" cy="3000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6DE056E1-831C-6D45-8C97-19B437A94E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656" y="3345846"/>
            <a:ext cx="3567256" cy="2675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screen with a screen and text&#10;&#10;Description automatically generated with medium confidence">
            <a:extLst>
              <a:ext uri="{FF2B5EF4-FFF2-40B4-BE49-F238E27FC236}">
                <a16:creationId xmlns:a16="http://schemas.microsoft.com/office/drawing/2014/main" id="{072ED747-36F0-56CD-3953-602DEA64D3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708" t="24389" r="20952" b="25620"/>
          <a:stretch/>
        </p:blipFill>
        <p:spPr>
          <a:xfrm>
            <a:off x="4793117" y="70415"/>
            <a:ext cx="1820612" cy="14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704181-7232-8788-F322-386A8C759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E0759F-DD19-5309-7F70-266B2314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Stainless steel removal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22E31-650B-8145-98F2-0C527428BB6F}"/>
              </a:ext>
            </a:extLst>
          </p:cNvPr>
          <p:cNvSpPr txBox="1"/>
          <p:nvPr/>
        </p:nvSpPr>
        <p:spPr>
          <a:xfrm>
            <a:off x="501607" y="944442"/>
            <a:ext cx="441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TDE dump installation in Airlock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BC54BD-11E1-7F46-86F4-A9ED536F920C}"/>
              </a:ext>
            </a:extLst>
          </p:cNvPr>
          <p:cNvSpPr txBox="1"/>
          <p:nvPr/>
        </p:nvSpPr>
        <p:spPr>
          <a:xfrm>
            <a:off x="210734" y="908376"/>
            <a:ext cx="441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TDE dump installation in Airlock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C419EB-C30B-B445-A4FE-9F05542363AA}"/>
              </a:ext>
            </a:extLst>
          </p:cNvPr>
          <p:cNvSpPr txBox="1"/>
          <p:nvPr/>
        </p:nvSpPr>
        <p:spPr>
          <a:xfrm>
            <a:off x="7433970" y="113517"/>
            <a:ext cx="165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CH" dirty="0">
                <a:solidFill>
                  <a:schemeClr val="bg1"/>
                </a:solidFill>
              </a:rPr>
              <a:t>irst radial cut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8F49E2-9619-E046-8D19-28CA7279A9A3}"/>
              </a:ext>
            </a:extLst>
          </p:cNvPr>
          <p:cNvSpPr txBox="1"/>
          <p:nvPr/>
        </p:nvSpPr>
        <p:spPr>
          <a:xfrm>
            <a:off x="56241" y="3587563"/>
            <a:ext cx="441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 of second </a:t>
            </a:r>
            <a:r>
              <a:rPr lang="en-CH" dirty="0">
                <a:solidFill>
                  <a:schemeClr val="bg1"/>
                </a:solidFill>
              </a:rPr>
              <a:t>radial cut</a:t>
            </a:r>
          </a:p>
        </p:txBody>
      </p:sp>
      <p:pic>
        <p:nvPicPr>
          <p:cNvPr id="6" name="Picture 5" descr="A person in a white suit working on a large metal tube&#10;&#10;Description automatically generated">
            <a:extLst>
              <a:ext uri="{FF2B5EF4-FFF2-40B4-BE49-F238E27FC236}">
                <a16:creationId xmlns:a16="http://schemas.microsoft.com/office/drawing/2014/main" id="{1B6B47B7-D9F2-2EB9-01F4-464A6F251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15" t="24428" b="6084"/>
          <a:stretch/>
        </p:blipFill>
        <p:spPr>
          <a:xfrm>
            <a:off x="56241" y="1053698"/>
            <a:ext cx="7382893" cy="3456728"/>
          </a:xfrm>
          <a:prstGeom prst="rect">
            <a:avLst/>
          </a:prstGeom>
        </p:spPr>
      </p:pic>
      <p:pic>
        <p:nvPicPr>
          <p:cNvPr id="9" name="Picture 8" descr="A person in a white suit and hazmat suit holding a large cylinder&#10;&#10;Description automatically generated">
            <a:extLst>
              <a:ext uri="{FF2B5EF4-FFF2-40B4-BE49-F238E27FC236}">
                <a16:creationId xmlns:a16="http://schemas.microsoft.com/office/drawing/2014/main" id="{F01774DC-AD4E-7B58-671A-33A832F85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122" y="1080451"/>
            <a:ext cx="4550200" cy="34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53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61EB6A7-92B1-C94D-AD73-6C304D2FDD46}"/>
              </a:ext>
            </a:extLst>
          </p:cNvPr>
          <p:cNvSpPr/>
          <p:nvPr/>
        </p:nvSpPr>
        <p:spPr>
          <a:xfrm>
            <a:off x="9696400" y="0"/>
            <a:ext cx="2495600" cy="4502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Sigraflex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C419EB-C30B-B445-A4FE-9F05542363AA}"/>
              </a:ext>
            </a:extLst>
          </p:cNvPr>
          <p:cNvSpPr txBox="1"/>
          <p:nvPr/>
        </p:nvSpPr>
        <p:spPr>
          <a:xfrm>
            <a:off x="7433970" y="113517"/>
            <a:ext cx="165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CH" dirty="0">
                <a:solidFill>
                  <a:schemeClr val="bg1"/>
                </a:solidFill>
              </a:rPr>
              <a:t>irst radial cut</a:t>
            </a:r>
          </a:p>
        </p:txBody>
      </p:sp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631782D4-03AC-8C41-8870-DC1D4ACCF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278" y="1017567"/>
            <a:ext cx="4448042" cy="3336031"/>
          </a:xfrm>
          <a:prstGeom prst="rect">
            <a:avLst/>
          </a:prstGeom>
        </p:spPr>
      </p:pic>
      <p:sp>
        <p:nvSpPr>
          <p:cNvPr id="26" name="Curved Up Arrow 25">
            <a:extLst>
              <a:ext uri="{FF2B5EF4-FFF2-40B4-BE49-F238E27FC236}">
                <a16:creationId xmlns:a16="http://schemas.microsoft.com/office/drawing/2014/main" id="{BE82919A-89C6-4048-BD9B-4DB6F26D4279}"/>
              </a:ext>
            </a:extLst>
          </p:cNvPr>
          <p:cNvSpPr/>
          <p:nvPr/>
        </p:nvSpPr>
        <p:spPr>
          <a:xfrm rot="5400000">
            <a:off x="4718502" y="1960562"/>
            <a:ext cx="1762534" cy="720080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pic>
        <p:nvPicPr>
          <p:cNvPr id="28" name="Picture 27" descr="A picture containing indoor&#10;&#10;Description automatically generated">
            <a:extLst>
              <a:ext uri="{FF2B5EF4-FFF2-40B4-BE49-F238E27FC236}">
                <a16:creationId xmlns:a16="http://schemas.microsoft.com/office/drawing/2014/main" id="{B11F7987-7F22-1D42-BE73-9A33C53C6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543" y="84875"/>
            <a:ext cx="3306705" cy="2480029"/>
          </a:xfrm>
          <a:prstGeom prst="rect">
            <a:avLst/>
          </a:prstGeom>
        </p:spPr>
      </p:pic>
      <p:pic>
        <p:nvPicPr>
          <p:cNvPr id="30" name="Picture 29" descr="A picture containing indoor&#10;&#10;Description automatically generated">
            <a:extLst>
              <a:ext uri="{FF2B5EF4-FFF2-40B4-BE49-F238E27FC236}">
                <a16:creationId xmlns:a16="http://schemas.microsoft.com/office/drawing/2014/main" id="{066EB9D6-11BD-4D43-A6EC-7CC68B46D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228" y="2649779"/>
            <a:ext cx="2995428" cy="27627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570911-C4C8-5F48-9713-CE278EA52F26}"/>
              </a:ext>
            </a:extLst>
          </p:cNvPr>
          <p:cNvSpPr txBox="1"/>
          <p:nvPr/>
        </p:nvSpPr>
        <p:spPr bwMode="auto">
          <a:xfrm>
            <a:off x="137741" y="4502829"/>
            <a:ext cx="847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Reverse Sigraflex on non activated aluminium 1/3 moon</a:t>
            </a:r>
          </a:p>
        </p:txBody>
      </p:sp>
      <p:pic>
        <p:nvPicPr>
          <p:cNvPr id="13" name="Picture 2" descr="Radioactivité — Wikipédia">
            <a:extLst>
              <a:ext uri="{FF2B5EF4-FFF2-40B4-BE49-F238E27FC236}">
                <a16:creationId xmlns:a16="http://schemas.microsoft.com/office/drawing/2014/main" id="{7780D6EE-84E1-1E4C-A417-3E6DA6618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543" y="5484747"/>
            <a:ext cx="771823" cy="67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DE29A8-F53C-5040-BA95-9A728AFB00E5}"/>
              </a:ext>
            </a:extLst>
          </p:cNvPr>
          <p:cNvSpPr txBox="1"/>
          <p:nvPr/>
        </p:nvSpPr>
        <p:spPr bwMode="auto">
          <a:xfrm>
            <a:off x="9529733" y="5497428"/>
            <a:ext cx="2470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M</a:t>
            </a:r>
            <a:r>
              <a:rPr lang="en-US" dirty="0"/>
              <a:t>a</a:t>
            </a:r>
            <a:r>
              <a:rPr lang="en-CH" dirty="0"/>
              <a:t>x dose rate : </a:t>
            </a:r>
          </a:p>
          <a:p>
            <a:pPr algn="ctr"/>
            <a:r>
              <a:rPr lang="en-CH" dirty="0"/>
              <a:t>25 μSv/h at contact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2D7BA-4A68-34E4-013F-840639A73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4841D-1641-6212-66C8-3FA10BA64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pic>
        <p:nvPicPr>
          <p:cNvPr id="7" name="Picture 6" descr="A person in white protective gear&#10;&#10;Description automatically generated">
            <a:extLst>
              <a:ext uri="{FF2B5EF4-FFF2-40B4-BE49-F238E27FC236}">
                <a16:creationId xmlns:a16="http://schemas.microsoft.com/office/drawing/2014/main" id="{E6372994-B48E-1189-E899-FEE8F823FC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23" t="15917" r="13076"/>
          <a:stretch/>
        </p:blipFill>
        <p:spPr>
          <a:xfrm>
            <a:off x="168538" y="1017567"/>
            <a:ext cx="3988719" cy="333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01BC86-C61E-DF49-B0DB-03623394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CERN’s accelerator complex and LHC beam dump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0F604-6E9B-9445-BA56-9C87F88CD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495" y="1052736"/>
            <a:ext cx="8313009" cy="504633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A61EFBE-479A-4D43-BF1D-C7EDEAD47B22}"/>
              </a:ext>
            </a:extLst>
          </p:cNvPr>
          <p:cNvSpPr/>
          <p:nvPr/>
        </p:nvSpPr>
        <p:spPr>
          <a:xfrm rot="926217">
            <a:off x="7118979" y="1237700"/>
            <a:ext cx="1221205" cy="8182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1644BE-A314-B443-B5F8-762555880423}"/>
              </a:ext>
            </a:extLst>
          </p:cNvPr>
          <p:cNvSpPr txBox="1">
            <a:spLocks/>
          </p:cNvSpPr>
          <p:nvPr/>
        </p:nvSpPr>
        <p:spPr bwMode="auto">
          <a:xfrm>
            <a:off x="8576884" y="1039656"/>
            <a:ext cx="3168922" cy="1104479"/>
          </a:xfrm>
          <a:prstGeom prst="rect">
            <a:avLst/>
          </a:prstGeom>
        </p:spPr>
        <p:txBody>
          <a:bodyPr/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1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7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Point 6 – location of </a:t>
            </a:r>
            <a:r>
              <a:rPr lang="en-US" dirty="0">
                <a:solidFill>
                  <a:schemeClr val="tx1"/>
                </a:solidFill>
              </a:rPr>
              <a:t>LHC Beam Dumping System (LBDS)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C8D2E65-A56A-8240-B2FE-F934F1FE6225}"/>
              </a:ext>
            </a:extLst>
          </p:cNvPr>
          <p:cNvSpPr txBox="1">
            <a:spLocks/>
          </p:cNvSpPr>
          <p:nvPr/>
        </p:nvSpPr>
        <p:spPr bwMode="auto">
          <a:xfrm>
            <a:off x="263352" y="4071570"/>
            <a:ext cx="2663677" cy="2040583"/>
          </a:xfrm>
          <a:prstGeom prst="rect">
            <a:avLst/>
          </a:prstGeom>
        </p:spPr>
        <p:txBody>
          <a:bodyPr/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1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7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TDE</a:t>
            </a:r>
            <a:r>
              <a:rPr lang="en-US" dirty="0"/>
              <a:t> = “</a:t>
            </a:r>
            <a:r>
              <a:rPr lang="en-US" dirty="0">
                <a:solidFill>
                  <a:schemeClr val="tx1"/>
                </a:solidFill>
              </a:rPr>
              <a:t>Target Dump External</a:t>
            </a:r>
            <a:r>
              <a:rPr lang="en-US" dirty="0"/>
              <a:t>”, a conventional name to refer to machine external dumps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FDC15C-2198-B121-901D-867692024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A776C8-E480-EAE5-8CE0-D1B98CEC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</p:spTree>
    <p:extLst>
      <p:ext uri="{BB962C8B-B14F-4D97-AF65-F5344CB8AC3E}">
        <p14:creationId xmlns:p14="http://schemas.microsoft.com/office/powerpoint/2010/main" val="3821590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61EB6A7-92B1-C94D-AD73-6C304D2FDD46}"/>
              </a:ext>
            </a:extLst>
          </p:cNvPr>
          <p:cNvSpPr/>
          <p:nvPr/>
        </p:nvSpPr>
        <p:spPr>
          <a:xfrm>
            <a:off x="9696400" y="0"/>
            <a:ext cx="2495600" cy="4502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Sigraflex</a:t>
            </a:r>
            <a:r>
              <a:rPr lang="en-US" dirty="0"/>
              <a:t> METRASCAN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C419EB-C30B-B445-A4FE-9F05542363AA}"/>
              </a:ext>
            </a:extLst>
          </p:cNvPr>
          <p:cNvSpPr txBox="1"/>
          <p:nvPr/>
        </p:nvSpPr>
        <p:spPr>
          <a:xfrm>
            <a:off x="7433970" y="113517"/>
            <a:ext cx="165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CH" dirty="0">
                <a:solidFill>
                  <a:schemeClr val="bg1"/>
                </a:solidFill>
              </a:rPr>
              <a:t>irst radial cut</a:t>
            </a:r>
          </a:p>
        </p:txBody>
      </p:sp>
      <p:pic>
        <p:nvPicPr>
          <p:cNvPr id="9" name="Picture 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CC815C99-8699-414D-88CC-368829368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536" y="3215984"/>
            <a:ext cx="4064000" cy="304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4E8B18-C9A7-013B-8E6B-8703F33E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9C1C-9C23-236F-3DA9-D78612A99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pic>
        <p:nvPicPr>
          <p:cNvPr id="10" name="Picture 9" descr="A computer screen shot of a blue tube&#10;&#10;Description automatically generated">
            <a:extLst>
              <a:ext uri="{FF2B5EF4-FFF2-40B4-BE49-F238E27FC236}">
                <a16:creationId xmlns:a16="http://schemas.microsoft.com/office/drawing/2014/main" id="{D34EBC06-CE86-FF6C-F7AD-80208FF8B8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96" r="6638" b="25332"/>
          <a:stretch/>
        </p:blipFill>
        <p:spPr>
          <a:xfrm>
            <a:off x="7598675" y="440611"/>
            <a:ext cx="4544486" cy="2517600"/>
          </a:xfrm>
          <a:prstGeom prst="rect">
            <a:avLst/>
          </a:prstGeom>
        </p:spPr>
      </p:pic>
      <p:pic>
        <p:nvPicPr>
          <p:cNvPr id="13" name="Picture 12" descr="A person in hazmat suit and gloves holding a machine&#10;&#10;Description automatically generated">
            <a:extLst>
              <a:ext uri="{FF2B5EF4-FFF2-40B4-BE49-F238E27FC236}">
                <a16:creationId xmlns:a16="http://schemas.microsoft.com/office/drawing/2014/main" id="{6E128307-7A02-4DB1-6997-95354E5E4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82" y="1002172"/>
            <a:ext cx="6975087" cy="52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37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Sigraflex</a:t>
            </a:r>
            <a:r>
              <a:rPr lang="en-US" dirty="0"/>
              <a:t> autopsy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C419EB-C30B-B445-A4FE-9F05542363AA}"/>
              </a:ext>
            </a:extLst>
          </p:cNvPr>
          <p:cNvSpPr txBox="1"/>
          <p:nvPr/>
        </p:nvSpPr>
        <p:spPr>
          <a:xfrm>
            <a:off x="7433970" y="113517"/>
            <a:ext cx="165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CH" dirty="0">
                <a:solidFill>
                  <a:schemeClr val="bg1"/>
                </a:solidFill>
              </a:rPr>
              <a:t>irst radial cut</a:t>
            </a:r>
          </a:p>
        </p:txBody>
      </p:sp>
      <p:pic>
        <p:nvPicPr>
          <p:cNvPr id="5" name="Picture 4" descr="A picture containing indoor, floor, wall, weapon&#10;&#10;Description automatically generated">
            <a:extLst>
              <a:ext uri="{FF2B5EF4-FFF2-40B4-BE49-F238E27FC236}">
                <a16:creationId xmlns:a16="http://schemas.microsoft.com/office/drawing/2014/main" id="{B54FAFDB-EB81-9F4E-85A5-EA8726BCB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5" y="3626873"/>
            <a:ext cx="4064000" cy="2709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9C0C80-2BB3-454C-A375-1D8BF0E01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5675" y="242952"/>
            <a:ext cx="4992738" cy="3328492"/>
          </a:xfrm>
          <a:prstGeom prst="rect">
            <a:avLst/>
          </a:prstGeom>
        </p:spPr>
      </p:pic>
      <p:pic>
        <p:nvPicPr>
          <p:cNvPr id="14" name="Picture 13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C110E89D-8597-E541-992B-C288D3237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58" y="931869"/>
            <a:ext cx="3929894" cy="2619929"/>
          </a:xfrm>
          <a:prstGeom prst="rect">
            <a:avLst/>
          </a:prstGeom>
        </p:spPr>
      </p:pic>
      <p:pic>
        <p:nvPicPr>
          <p:cNvPr id="18" name="Picture 17" descr="A picture containing indoor, bed, clothes, messy&#10;&#10;Description automatically generated">
            <a:extLst>
              <a:ext uri="{FF2B5EF4-FFF2-40B4-BE49-F238E27FC236}">
                <a16:creationId xmlns:a16="http://schemas.microsoft.com/office/drawing/2014/main" id="{D3F9DF28-0B71-A94F-9485-7E90A67B6F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6185" y="2387643"/>
            <a:ext cx="2726844" cy="1817896"/>
          </a:xfrm>
          <a:prstGeom prst="rect">
            <a:avLst/>
          </a:prstGeom>
        </p:spPr>
      </p:pic>
      <p:pic>
        <p:nvPicPr>
          <p:cNvPr id="20" name="Picture 19" descr="A picture containing bag, pink, clothes, plastic&#10;&#10;Description automatically generated">
            <a:extLst>
              <a:ext uri="{FF2B5EF4-FFF2-40B4-BE49-F238E27FC236}">
                <a16:creationId xmlns:a16="http://schemas.microsoft.com/office/drawing/2014/main" id="{1CD2E2D3-D4C5-5446-8E19-4FFC5E111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83" y="4230445"/>
            <a:ext cx="2726844" cy="1817896"/>
          </a:xfrm>
          <a:prstGeom prst="rect">
            <a:avLst/>
          </a:prstGeom>
        </p:spPr>
      </p:pic>
      <p:pic>
        <p:nvPicPr>
          <p:cNvPr id="23" name="Picture 22" descr="A picture containing text, indoor, items, messy&#10;&#10;Description automatically generated">
            <a:extLst>
              <a:ext uri="{FF2B5EF4-FFF2-40B4-BE49-F238E27FC236}">
                <a16:creationId xmlns:a16="http://schemas.microsoft.com/office/drawing/2014/main" id="{025FC475-2647-404B-A279-7737BF60E6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2536" y="3551798"/>
            <a:ext cx="4992737" cy="2761608"/>
          </a:xfrm>
          <a:prstGeom prst="rect">
            <a:avLst/>
          </a:prstGeom>
        </p:spPr>
      </p:pic>
      <p:pic>
        <p:nvPicPr>
          <p:cNvPr id="24" name="Picture 23" descr="A picture containing indoor&#10;&#10;Description automatically generated">
            <a:extLst>
              <a:ext uri="{FF2B5EF4-FFF2-40B4-BE49-F238E27FC236}">
                <a16:creationId xmlns:a16="http://schemas.microsoft.com/office/drawing/2014/main" id="{0A2B3DB6-B5DA-B140-B547-254B0D522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4908" y="546794"/>
            <a:ext cx="2688121" cy="17850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048921-4827-5E4A-BECC-47BB1F073EED}"/>
              </a:ext>
            </a:extLst>
          </p:cNvPr>
          <p:cNvSpPr txBox="1"/>
          <p:nvPr/>
        </p:nvSpPr>
        <p:spPr bwMode="auto">
          <a:xfrm>
            <a:off x="4188215" y="5993222"/>
            <a:ext cx="786801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CH" i="1" dirty="0">
                <a:solidFill>
                  <a:schemeClr val="bg1"/>
                </a:solidFill>
              </a:rPr>
              <a:t>Acknowledgements HSE-RP: C.Tromel, M.El Drissi, T.Juhasz, S.El Drissi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E4B6F8-248A-B6D3-DC3D-72E4B97C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FFC58-4D67-6723-0BE8-E72C646F1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</p:spTree>
    <p:extLst>
      <p:ext uri="{BB962C8B-B14F-4D97-AF65-F5344CB8AC3E}">
        <p14:creationId xmlns:p14="http://schemas.microsoft.com/office/powerpoint/2010/main" val="1330337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7">
            <a:extLst>
              <a:ext uri="{FF2B5EF4-FFF2-40B4-BE49-F238E27FC236}">
                <a16:creationId xmlns:a16="http://schemas.microsoft.com/office/drawing/2014/main" id="{BE2D7992-8B5E-C547-BA17-72C5CFBEB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5415" y="1447534"/>
            <a:ext cx="3893473" cy="1674193"/>
          </a:xfrm>
          <a:prstGeom prst="rect">
            <a:avLst/>
          </a:prstGeom>
          <a:noFill/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95FE048-2D23-D246-ADB4-8DB514C5C86E}"/>
              </a:ext>
            </a:extLst>
          </p:cNvPr>
          <p:cNvSpPr txBox="1"/>
          <p:nvPr/>
        </p:nvSpPr>
        <p:spPr bwMode="auto">
          <a:xfrm rot="21016477">
            <a:off x="4971004" y="1754321"/>
            <a:ext cx="12642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H" sz="1200" dirty="0"/>
              <a:t>Sigraflex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B269C4-17A1-E541-B2FE-5002AD270AB5}"/>
              </a:ext>
            </a:extLst>
          </p:cNvPr>
          <p:cNvSpPr txBox="1"/>
          <p:nvPr/>
        </p:nvSpPr>
        <p:spPr bwMode="auto">
          <a:xfrm>
            <a:off x="551384" y="5156439"/>
            <a:ext cx="11089232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B050"/>
                </a:solidFill>
              </a:rPr>
              <a:t>Sigraflex</a:t>
            </a:r>
            <a:r>
              <a:rPr lang="en-GB" sz="2400" b="1" dirty="0">
                <a:solidFill>
                  <a:srgbClr val="00B050"/>
                </a:solidFill>
              </a:rPr>
              <a:t> is confirmed for the spare dumps – Low Density 3DCC is discarded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C0046042-7CB1-A847-AFC2-6C5F8F3B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US" dirty="0"/>
              <a:t>Results Summary – Autopsy (Sigraflex)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73C886-F046-E742-808D-B17E52B41DA1}"/>
              </a:ext>
            </a:extLst>
          </p:cNvPr>
          <p:cNvSpPr/>
          <p:nvPr/>
        </p:nvSpPr>
        <p:spPr>
          <a:xfrm rot="20911581">
            <a:off x="4973794" y="2176239"/>
            <a:ext cx="1264241" cy="2989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1" name="Immagine 7">
            <a:extLst>
              <a:ext uri="{FF2B5EF4-FFF2-40B4-BE49-F238E27FC236}">
                <a16:creationId xmlns:a16="http://schemas.microsoft.com/office/drawing/2014/main" id="{C70E8DE5-559D-0546-BB24-CEF98478C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55"/>
          <a:stretch/>
        </p:blipFill>
        <p:spPr bwMode="auto">
          <a:xfrm>
            <a:off x="610124" y="1109173"/>
            <a:ext cx="2606637" cy="3609470"/>
          </a:xfrm>
          <a:prstGeom prst="rect">
            <a:avLst/>
          </a:prstGeom>
        </p:spPr>
      </p:pic>
      <p:pic>
        <p:nvPicPr>
          <p:cNvPr id="22" name="Immagine 10" descr="Immagine che contiene esterni, edificio, pavimento&#10;&#10;Descrizione generata automaticamente">
            <a:extLst>
              <a:ext uri="{FF2B5EF4-FFF2-40B4-BE49-F238E27FC236}">
                <a16:creationId xmlns:a16="http://schemas.microsoft.com/office/drawing/2014/main" id="{E83CFFD7-2868-594E-88C6-9CCF73E36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42214" y="1804049"/>
            <a:ext cx="3357433" cy="2238288"/>
          </a:xfrm>
          <a:prstGeom prst="rect">
            <a:avLst/>
          </a:prstGeom>
        </p:spPr>
      </p:pic>
      <p:pic>
        <p:nvPicPr>
          <p:cNvPr id="23" name="Picture 22" descr="A picture containing indoor&#10;&#10;Description automatically generated">
            <a:extLst>
              <a:ext uri="{FF2B5EF4-FFF2-40B4-BE49-F238E27FC236}">
                <a16:creationId xmlns:a16="http://schemas.microsoft.com/office/drawing/2014/main" id="{8C59775B-DBF9-1C47-95E0-3DA317DAE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123" y="902335"/>
            <a:ext cx="1368152" cy="90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F45648-6DF6-A34A-8C76-DC49354F6FF3}"/>
              </a:ext>
            </a:extLst>
          </p:cNvPr>
          <p:cNvSpPr txBox="1"/>
          <p:nvPr/>
        </p:nvSpPr>
        <p:spPr bwMode="auto">
          <a:xfrm>
            <a:off x="3603618" y="3429937"/>
            <a:ext cx="504056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dirty="0"/>
              <a:t>Sigraflex in very good state! Some exposed disks show some </a:t>
            </a:r>
            <a:r>
              <a:rPr lang="en-CH" sz="2400" b="1" dirty="0"/>
              <a:t>marks</a:t>
            </a:r>
            <a:r>
              <a:rPr lang="en-CH" sz="2400" dirty="0"/>
              <a:t>, to be further analysed (&lt;1%)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9D9B55-B0E7-E74A-A433-7D61983F856C}"/>
              </a:ext>
            </a:extLst>
          </p:cNvPr>
          <p:cNvSpPr txBox="1"/>
          <p:nvPr/>
        </p:nvSpPr>
        <p:spPr bwMode="auto">
          <a:xfrm>
            <a:off x="8975241" y="4030228"/>
            <a:ext cx="2951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ym typeface="Wingdings" panose="05000000000000000000" pitchFamily="2" charset="2"/>
              </a:rPr>
              <a:t>Graphite oxidation or  material ejection? No measurable swelling though</a:t>
            </a:r>
          </a:p>
        </p:txBody>
      </p:sp>
      <p:pic>
        <p:nvPicPr>
          <p:cNvPr id="30" name="Immagine 7">
            <a:extLst>
              <a:ext uri="{FF2B5EF4-FFF2-40B4-BE49-F238E27FC236}">
                <a16:creationId xmlns:a16="http://schemas.microsoft.com/office/drawing/2014/main" id="{DF6F2D7E-CC18-BC41-A209-FA28AE77E4A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86648" y="1639860"/>
            <a:ext cx="1598615" cy="1065743"/>
          </a:xfrm>
          <a:prstGeom prst="rect">
            <a:avLst/>
          </a:prstGeom>
        </p:spPr>
      </p:pic>
      <p:pic>
        <p:nvPicPr>
          <p:cNvPr id="15" name="Picture 128">
            <a:extLst>
              <a:ext uri="{FF2B5EF4-FFF2-40B4-BE49-F238E27FC236}">
                <a16:creationId xmlns:a16="http://schemas.microsoft.com/office/drawing/2014/main" id="{D528445F-47F3-054C-B2BD-A02D20F8C293}"/>
              </a:ext>
            </a:extLst>
          </p:cNvPr>
          <p:cNvPicPr/>
          <p:nvPr/>
        </p:nvPicPr>
        <p:blipFill rotWithShape="1">
          <a:blip r:embed="rId7"/>
          <a:srcRect l="12801" t="13841" r="26481" b="11790"/>
          <a:stretch/>
        </p:blipFill>
        <p:spPr>
          <a:xfrm flipH="1">
            <a:off x="2423591" y="3938024"/>
            <a:ext cx="819157" cy="798722"/>
          </a:xfrm>
          <a:prstGeom prst="rect">
            <a:avLst/>
          </a:prstGeom>
          <a:ln w="0"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39929E-F4C7-7948-BE4A-404A82B95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8525" y="6408000"/>
            <a:ext cx="903259" cy="365125"/>
          </a:xfrm>
        </p:spPr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E1BB0-F92D-0E4F-9334-EB0DEFC11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</p:spTree>
    <p:extLst>
      <p:ext uri="{BB962C8B-B14F-4D97-AF65-F5344CB8AC3E}">
        <p14:creationId xmlns:p14="http://schemas.microsoft.com/office/powerpoint/2010/main" val="1264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2">
            <a:extLst>
              <a:ext uri="{FF2B5EF4-FFF2-40B4-BE49-F238E27FC236}">
                <a16:creationId xmlns:a16="http://schemas.microsoft.com/office/drawing/2014/main" id="{C0046042-7CB1-A847-AFC2-6C5F8F3B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US" dirty="0"/>
              <a:t>Post Irradiation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39929E-F4C7-7948-BE4A-404A82B95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8525" y="6408000"/>
            <a:ext cx="903259" cy="365125"/>
          </a:xfrm>
        </p:spPr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E1BB0-F92D-0E4F-9334-EB0DEFC11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pic>
        <p:nvPicPr>
          <p:cNvPr id="8" name="Picture 7" descr="A person in pink protective gear holding a large barrel&#10;&#10;Description automatically generated">
            <a:extLst>
              <a:ext uri="{FF2B5EF4-FFF2-40B4-BE49-F238E27FC236}">
                <a16:creationId xmlns:a16="http://schemas.microsoft.com/office/drawing/2014/main" id="{AFE8DEF2-8F18-230C-20CE-DC78C97CB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13" r="17088" b="6588"/>
          <a:stretch/>
        </p:blipFill>
        <p:spPr>
          <a:xfrm>
            <a:off x="407987" y="935139"/>
            <a:ext cx="4860032" cy="3692829"/>
          </a:xfrm>
          <a:prstGeom prst="rect">
            <a:avLst/>
          </a:prstGeom>
        </p:spPr>
      </p:pic>
      <p:pic>
        <p:nvPicPr>
          <p:cNvPr id="10" name="Picture 9" descr="Plastic bags with black buttons&#10;&#10;Description automatically generated">
            <a:extLst>
              <a:ext uri="{FF2B5EF4-FFF2-40B4-BE49-F238E27FC236}">
                <a16:creationId xmlns:a16="http://schemas.microsoft.com/office/drawing/2014/main" id="{553EA14F-9125-558E-CAF5-716A4B0A1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0" r="28204"/>
          <a:stretch/>
        </p:blipFill>
        <p:spPr>
          <a:xfrm rot="16200000">
            <a:off x="6978764" y="2192482"/>
            <a:ext cx="2441025" cy="5730554"/>
          </a:xfrm>
          <a:prstGeom prst="rect">
            <a:avLst/>
          </a:prstGeom>
        </p:spPr>
      </p:pic>
      <p:pic>
        <p:nvPicPr>
          <p:cNvPr id="12" name="Picture 11" descr="A large round object with holes in it&#10;&#10;Description automatically generated">
            <a:extLst>
              <a:ext uri="{FF2B5EF4-FFF2-40B4-BE49-F238E27FC236}">
                <a16:creationId xmlns:a16="http://schemas.microsoft.com/office/drawing/2014/main" id="{E45AA8C8-2456-0A18-0058-1684398BC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99" y="667418"/>
            <a:ext cx="4139952" cy="31049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902035-6CE1-C38F-4674-D1A40803FA42}"/>
              </a:ext>
            </a:extLst>
          </p:cNvPr>
          <p:cNvSpPr txBox="1"/>
          <p:nvPr/>
        </p:nvSpPr>
        <p:spPr bwMode="auto">
          <a:xfrm>
            <a:off x="366182" y="4766922"/>
            <a:ext cx="503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Post irradiation of LD anf HD samples on going</a:t>
            </a:r>
          </a:p>
        </p:txBody>
      </p:sp>
      <p:pic>
        <p:nvPicPr>
          <p:cNvPr id="18" name="Picture 17" descr="A person in protective gear in a room&#10;&#10;Description automatically generated">
            <a:extLst>
              <a:ext uri="{FF2B5EF4-FFF2-40B4-BE49-F238E27FC236}">
                <a16:creationId xmlns:a16="http://schemas.microsoft.com/office/drawing/2014/main" id="{33B5308D-3376-A36E-4DE3-98F51519B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60" y="112949"/>
            <a:ext cx="3131840" cy="23488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C880838-2F9D-6582-0E41-18D83B80A47A}"/>
              </a:ext>
            </a:extLst>
          </p:cNvPr>
          <p:cNvSpPr txBox="1"/>
          <p:nvPr/>
        </p:nvSpPr>
        <p:spPr bwMode="auto">
          <a:xfrm>
            <a:off x="8538246" y="5970495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High Density graphite samples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E4C1C2-1707-EC7B-BE70-890262352165}"/>
              </a:ext>
            </a:extLst>
          </p:cNvPr>
          <p:cNvSpPr txBox="1"/>
          <p:nvPr/>
        </p:nvSpPr>
        <p:spPr bwMode="auto">
          <a:xfrm>
            <a:off x="9696400" y="2200024"/>
            <a:ext cx="25832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Low Density graphite samples</a:t>
            </a:r>
          </a:p>
        </p:txBody>
      </p:sp>
    </p:spTree>
    <p:extLst>
      <p:ext uri="{BB962C8B-B14F-4D97-AF65-F5344CB8AC3E}">
        <p14:creationId xmlns:p14="http://schemas.microsoft.com/office/powerpoint/2010/main" val="1568583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TDE dump waste packaging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C419EB-C30B-B445-A4FE-9F05542363AA}"/>
              </a:ext>
            </a:extLst>
          </p:cNvPr>
          <p:cNvSpPr txBox="1"/>
          <p:nvPr/>
        </p:nvSpPr>
        <p:spPr>
          <a:xfrm>
            <a:off x="7433970" y="113517"/>
            <a:ext cx="165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CH" dirty="0">
                <a:solidFill>
                  <a:schemeClr val="bg1"/>
                </a:solidFill>
              </a:rPr>
              <a:t>irst radial cut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E4B6F8-248A-B6D3-DC3D-72E4B97C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FFC58-4D67-6723-0BE8-E72C646F1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pic>
        <p:nvPicPr>
          <p:cNvPr id="6" name="Picture 5" descr="A container with tubes inside&#10;&#10;Description automatically generated with medium confidence">
            <a:extLst>
              <a:ext uri="{FF2B5EF4-FFF2-40B4-BE49-F238E27FC236}">
                <a16:creationId xmlns:a16="http://schemas.microsoft.com/office/drawing/2014/main" id="{C66BBC22-725F-B83C-0046-ECF0405A0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1030368"/>
            <a:ext cx="3651870" cy="4869160"/>
          </a:xfrm>
          <a:prstGeom prst="rect">
            <a:avLst/>
          </a:prstGeom>
        </p:spPr>
      </p:pic>
      <p:pic>
        <p:nvPicPr>
          <p:cNvPr id="8" name="Picture 7" descr="A container with metal tubes&#10;&#10;Description automatically generated">
            <a:extLst>
              <a:ext uri="{FF2B5EF4-FFF2-40B4-BE49-F238E27FC236}">
                <a16:creationId xmlns:a16="http://schemas.microsoft.com/office/drawing/2014/main" id="{01F30282-C3A7-2771-996F-704C4AF7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853" y="268202"/>
            <a:ext cx="4855653" cy="5589240"/>
          </a:xfrm>
          <a:prstGeom prst="rect">
            <a:avLst/>
          </a:prstGeom>
        </p:spPr>
      </p:pic>
      <p:pic>
        <p:nvPicPr>
          <p:cNvPr id="13" name="Picture 12" descr="A person pulling a trailer with bags&#10;&#10;Description automatically generated">
            <a:extLst>
              <a:ext uri="{FF2B5EF4-FFF2-40B4-BE49-F238E27FC236}">
                <a16:creationId xmlns:a16="http://schemas.microsoft.com/office/drawing/2014/main" id="{66FA1B75-C243-0990-4642-E88940C04A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18" t="33799" r="8438" b="20428"/>
          <a:stretch/>
        </p:blipFill>
        <p:spPr>
          <a:xfrm>
            <a:off x="91494" y="902036"/>
            <a:ext cx="3322947" cy="2746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8C2B77-DD66-EA53-4376-6E3E1C43386A}"/>
              </a:ext>
            </a:extLst>
          </p:cNvPr>
          <p:cNvSpPr txBox="1"/>
          <p:nvPr/>
        </p:nvSpPr>
        <p:spPr bwMode="auto">
          <a:xfrm>
            <a:off x="3503712" y="1030368"/>
            <a:ext cx="365187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H" sz="1400" dirty="0"/>
              <a:t>HD Graphite and stainless steel blocks placed in a container for long term storage</a:t>
            </a:r>
          </a:p>
        </p:txBody>
      </p:sp>
      <p:pic>
        <p:nvPicPr>
          <p:cNvPr id="7" name="Picture 6" descr="A large machine in a factory&#10;&#10;Description automatically generated">
            <a:extLst>
              <a:ext uri="{FF2B5EF4-FFF2-40B4-BE49-F238E27FC236}">
                <a16:creationId xmlns:a16="http://schemas.microsoft.com/office/drawing/2014/main" id="{60D05E62-A7E9-FDF4-CCC6-A91C714B3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3" y="3645024"/>
            <a:ext cx="3314599" cy="26401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783919-B186-E6A9-EBB4-23AEA17B5214}"/>
              </a:ext>
            </a:extLst>
          </p:cNvPr>
          <p:cNvSpPr txBox="1"/>
          <p:nvPr/>
        </p:nvSpPr>
        <p:spPr bwMode="auto">
          <a:xfrm>
            <a:off x="153216" y="5782555"/>
            <a:ext cx="3322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318LN Stainless steel LG envelope were compressed </a:t>
            </a:r>
          </a:p>
        </p:txBody>
      </p:sp>
      <p:pic>
        <p:nvPicPr>
          <p:cNvPr id="10" name="Picture 9" descr="A person in a white suit in a warehouse&#10;&#10;Description automatically generated">
            <a:extLst>
              <a:ext uri="{FF2B5EF4-FFF2-40B4-BE49-F238E27FC236}">
                <a16:creationId xmlns:a16="http://schemas.microsoft.com/office/drawing/2014/main" id="{8A311181-967D-DC6D-58A4-33E30D925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93" y="3653745"/>
            <a:ext cx="1143407" cy="1143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8441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6628C7-0AA7-524A-93C3-B97D07F4F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196752"/>
            <a:ext cx="11376024" cy="4608512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sz="2400" b="0" dirty="0">
                <a:solidFill>
                  <a:schemeClr val="accent1"/>
                </a:solidFill>
              </a:rPr>
              <a:t>First-of-kind activity and No major technical issues - </a:t>
            </a:r>
            <a:r>
              <a:rPr lang="en-CH" sz="2400" dirty="0">
                <a:solidFill>
                  <a:schemeClr val="accent1"/>
                </a:solidFill>
              </a:rPr>
              <a:t>Extended rehearsals</a:t>
            </a:r>
            <a:r>
              <a:rPr lang="en-CH" sz="2400" b="0" dirty="0">
                <a:solidFill>
                  <a:schemeClr val="accent1"/>
                </a:solidFill>
              </a:rPr>
              <a:t> and </a:t>
            </a:r>
            <a:r>
              <a:rPr lang="en-CH" sz="2400" dirty="0">
                <a:solidFill>
                  <a:schemeClr val="accent1"/>
                </a:solidFill>
              </a:rPr>
              <a:t>technical review </a:t>
            </a:r>
            <a:r>
              <a:rPr lang="en-CH" sz="2400" b="0" dirty="0">
                <a:solidFill>
                  <a:schemeClr val="accent1"/>
                </a:solidFill>
              </a:rPr>
              <a:t>were the key of this success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sz="2400" b="0" dirty="0">
                <a:solidFill>
                  <a:schemeClr val="accent1"/>
                </a:solidFill>
              </a:rPr>
              <a:t>Dump autopsy showed no major issue with core configuration during run 2 (320 MJ, 1.5 kJ/g) despite extruded graphite damaged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sz="2400" b="0" dirty="0">
                <a:solidFill>
                  <a:schemeClr val="accent1"/>
                </a:solidFill>
              </a:rPr>
              <a:t>Dump autopsy increased our knowledge on material behaviour under real beam condition and allowed </a:t>
            </a:r>
            <a:r>
              <a:rPr lang="en-CH" sz="2400" dirty="0">
                <a:solidFill>
                  <a:schemeClr val="accent1"/>
                </a:solidFill>
              </a:rPr>
              <a:t>significant budget savings </a:t>
            </a:r>
            <a:r>
              <a:rPr lang="en-CH" sz="2400" b="0" dirty="0">
                <a:solidFill>
                  <a:schemeClr val="accent1"/>
                </a:solidFill>
              </a:rPr>
              <a:t>by confirming the performance of Sigraflex for run 3 spare dumps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sz="2400" b="0" dirty="0">
                <a:solidFill>
                  <a:schemeClr val="accent1"/>
                </a:solidFill>
              </a:rPr>
              <a:t>Important lessons learnt for future similar endeavours. </a:t>
            </a:r>
            <a:r>
              <a:rPr lang="en-GB" sz="2400" b="0" dirty="0">
                <a:solidFill>
                  <a:schemeClr val="accent1"/>
                </a:solidFill>
              </a:rPr>
              <a:t>A</a:t>
            </a:r>
            <a:r>
              <a:rPr lang="en-CH" sz="2400" b="0" dirty="0">
                <a:solidFill>
                  <a:schemeClr val="accent1"/>
                </a:solidFill>
              </a:rPr>
              <a:t>utopsy is a key activity for the future. A dedicated place for autopsy could be a very important step.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sz="2400" b="0" dirty="0">
                <a:solidFill>
                  <a:schemeClr val="accent1"/>
                </a:solidFill>
              </a:rPr>
              <a:t>Successful waste packaging for TDE68 dump.  TDE62 RW packaging is on going. 4 more dumps to come!</a:t>
            </a:r>
          </a:p>
          <a:p>
            <a:endParaRPr lang="en-CH" sz="2400" b="0" dirty="0">
              <a:solidFill>
                <a:schemeClr val="accent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C1A14D-777B-724C-A41A-5CFBDE72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Conclusion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7843B-4A94-01C1-F2B3-70681DA7E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9467A-EF8F-920D-E079-7B705C9B4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</p:spTree>
    <p:extLst>
      <p:ext uri="{BB962C8B-B14F-4D97-AF65-F5344CB8AC3E}">
        <p14:creationId xmlns:p14="http://schemas.microsoft.com/office/powerpoint/2010/main" val="2490171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on a staircase&#10;&#10;Description automatically generated with medium confidence">
            <a:extLst>
              <a:ext uri="{FF2B5EF4-FFF2-40B4-BE49-F238E27FC236}">
                <a16:creationId xmlns:a16="http://schemas.microsoft.com/office/drawing/2014/main" id="{3226BD5E-4E20-7248-A129-6C41E871E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51" y="82982"/>
            <a:ext cx="10729191" cy="60149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54987E-7682-7341-9639-01EFEB4307E3}"/>
              </a:ext>
            </a:extLst>
          </p:cNvPr>
          <p:cNvSpPr txBox="1"/>
          <p:nvPr/>
        </p:nvSpPr>
        <p:spPr bwMode="auto">
          <a:xfrm>
            <a:off x="2853824" y="5013176"/>
            <a:ext cx="8689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800" dirty="0"/>
              <a:t>Thank you for your attention 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D3173D-B2E6-9433-8389-821DF8C10E3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603E9-9E41-30A6-BF5E-4C7DB11E4DC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18CAD-A311-2DE5-B5FF-3D9F36C2316E}"/>
              </a:ext>
            </a:extLst>
          </p:cNvPr>
          <p:cNvSpPr txBox="1"/>
          <p:nvPr/>
        </p:nvSpPr>
        <p:spPr bwMode="auto">
          <a:xfrm>
            <a:off x="6960096" y="332656"/>
            <a:ext cx="44180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i="1" dirty="0">
                <a:solidFill>
                  <a:schemeClr val="bg1"/>
                </a:solidFill>
              </a:rPr>
              <a:t>Acknowledgements: S.De Man, D.Grenier, E.Grenier-Boley, L.Buonocore, S. Di Giovannantonio, E.Romagnoli, C.V.Almagro, M.Di Castro, </a:t>
            </a:r>
            <a:r>
              <a:rPr lang="en-CH" sz="1800" i="1" dirty="0">
                <a:solidFill>
                  <a:schemeClr val="bg1"/>
                </a:solidFill>
              </a:rPr>
              <a:t>D.Pazem, W.Bastien, O.Deschamps, </a:t>
            </a:r>
            <a:r>
              <a:rPr lang="en-CH" i="1" dirty="0">
                <a:solidFill>
                  <a:schemeClr val="bg1"/>
                </a:solidFill>
              </a:rPr>
              <a:t>S.Pelletier, O.Claude Matrat, D.Makrani, N.Solieri, S.El-Drissi, C.Tromel, R.Mouret, G.Dumont, S.Sgobba, A.Cherif, JP.Rigaud, B.Delille, R.Veness, M.Brice and much more… </a:t>
            </a:r>
          </a:p>
          <a:p>
            <a:endParaRPr lang="en-CH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D4A743D-4ED1-45BA-EBBC-3CAC93396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2FBD43E-C162-61AF-E1E3-BEF280EE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BCE03C-4C21-2B42-9D9D-FDBE0403A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0416"/>
            <a:ext cx="6408712" cy="6009726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C2DC42-E2EA-BB45-B2E8-9EB704E6F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508" y="90416"/>
            <a:ext cx="6070615" cy="60954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B9B70E6-8FE8-AA85-10BC-6433B1AE2B68}"/>
              </a:ext>
            </a:extLst>
          </p:cNvPr>
          <p:cNvSpPr/>
          <p:nvPr/>
        </p:nvSpPr>
        <p:spPr>
          <a:xfrm>
            <a:off x="9480376" y="2636912"/>
            <a:ext cx="1440160" cy="11521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0F7208A-7438-22BA-427E-67DC3150EBA7}"/>
              </a:ext>
            </a:extLst>
          </p:cNvPr>
          <p:cNvSpPr/>
          <p:nvPr/>
        </p:nvSpPr>
        <p:spPr>
          <a:xfrm>
            <a:off x="4479253" y="5085184"/>
            <a:ext cx="1440160" cy="11521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CF4D4E-0A4F-5F4A-9BCB-D4AFBACB0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3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87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AC1F76-4AEF-714D-A493-572E3A349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3140968"/>
            <a:ext cx="7295539" cy="313909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26667E-AF87-5B4E-B2A6-D5E0C0C3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052736"/>
            <a:ext cx="11376024" cy="2448272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</a:pPr>
            <a:r>
              <a:rPr lang="en-GB" b="0" dirty="0"/>
              <a:t>The LHC TDE (Target Dump External) is a beam dump constituted by a </a:t>
            </a:r>
            <a:r>
              <a:rPr lang="en-GB" dirty="0"/>
              <a:t>graphite (low and high density) absorber</a:t>
            </a:r>
            <a:r>
              <a:rPr lang="en-GB" b="0" dirty="0"/>
              <a:t> of roughly </a:t>
            </a:r>
            <a:r>
              <a:rPr lang="en-GB" dirty="0"/>
              <a:t>8.5 m length </a:t>
            </a:r>
            <a:r>
              <a:rPr lang="en-GB" b="0" dirty="0"/>
              <a:t>and </a:t>
            </a:r>
            <a:r>
              <a:rPr lang="en-GB" dirty="0"/>
              <a:t>700 mm diameter </a:t>
            </a:r>
            <a:r>
              <a:rPr lang="en-GB" b="0" dirty="0"/>
              <a:t>– no active cooling</a:t>
            </a:r>
            <a:endParaRPr lang="en-GB" dirty="0"/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</a:pPr>
            <a:r>
              <a:rPr lang="en-GB" b="0" dirty="0"/>
              <a:t>It is installed inside a </a:t>
            </a:r>
            <a:r>
              <a:rPr lang="en-GB" dirty="0"/>
              <a:t>12 mm thick tube of 318LN duplex stainless-steel (1.4462)</a:t>
            </a:r>
            <a:r>
              <a:rPr lang="en-GB" b="0" dirty="0"/>
              <a:t> alloy and </a:t>
            </a:r>
            <a:r>
              <a:rPr lang="en-GB" dirty="0"/>
              <a:t>filled with nitrogen gas</a:t>
            </a:r>
            <a:r>
              <a:rPr lang="en-GB" b="0" dirty="0"/>
              <a:t> slightly above atmospheric pressure</a:t>
            </a:r>
          </a:p>
          <a:p>
            <a:pPr>
              <a:lnSpc>
                <a:spcPct val="120000"/>
              </a:lnSpc>
            </a:pP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1DF0FA-F09C-7347-AB12-D701315E974C}"/>
              </a:ext>
            </a:extLst>
          </p:cNvPr>
          <p:cNvGrpSpPr/>
          <p:nvPr/>
        </p:nvGrpSpPr>
        <p:grpSpPr>
          <a:xfrm>
            <a:off x="165849" y="3501008"/>
            <a:ext cx="4345975" cy="929443"/>
            <a:chOff x="-96688" y="3721316"/>
            <a:chExt cx="4345975" cy="9294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D300EC-3B0D-8F4F-B34F-53B80075B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6688" y="3721316"/>
              <a:ext cx="4345975" cy="7461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39FDFA-1D37-0548-BD7D-60FDE3AC4DA8}"/>
                </a:ext>
              </a:extLst>
            </p:cNvPr>
            <p:cNvSpPr txBox="1"/>
            <p:nvPr/>
          </p:nvSpPr>
          <p:spPr bwMode="auto">
            <a:xfrm>
              <a:off x="217207" y="4373760"/>
              <a:ext cx="357453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200" dirty="0">
                  <a:solidFill>
                    <a:srgbClr val="AB7942"/>
                  </a:solidFill>
                </a:rPr>
                <a:t>     HD </a:t>
              </a:r>
              <a:r>
                <a:rPr lang="en-US" sz="1200" dirty="0">
                  <a:solidFill>
                    <a:srgbClr val="FFC000"/>
                  </a:solidFill>
                </a:rPr>
                <a:t>HLM</a:t>
              </a:r>
              <a:r>
                <a:rPr lang="en-US" sz="1200" dirty="0">
                  <a:solidFill>
                    <a:srgbClr val="AB7942"/>
                  </a:solidFill>
                </a:rPr>
                <a:t>     </a:t>
              </a:r>
              <a:r>
                <a:rPr lang="en-US" sz="1200" dirty="0">
                  <a:solidFill>
                    <a:srgbClr val="009193"/>
                  </a:solidFill>
                </a:rPr>
                <a:t>LD                </a:t>
              </a:r>
              <a:r>
                <a:rPr lang="en-US" sz="1200" dirty="0">
                  <a:solidFill>
                    <a:srgbClr val="FFC000"/>
                  </a:solidFill>
                </a:rPr>
                <a:t>HLM            </a:t>
              </a:r>
              <a:r>
                <a:rPr lang="en-US" sz="1200" dirty="0">
                  <a:solidFill>
                    <a:srgbClr val="AB7942"/>
                  </a:solidFill>
                </a:rPr>
                <a:t>HD</a:t>
              </a:r>
              <a:endParaRPr lang="en-US" sz="1200" dirty="0"/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E25E165-1470-6942-81F6-A3C41155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8526" y="6408000"/>
            <a:ext cx="1010736" cy="365125"/>
          </a:xfrm>
        </p:spPr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AC5A51-DA7B-454A-A78C-75C2FCB3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BB5B51-323E-9944-A0F8-D777E3140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5202641"/>
            <a:ext cx="3456384" cy="1630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9551D9-CED0-FD45-8D5F-A960CA426E2A}"/>
              </a:ext>
            </a:extLst>
          </p:cNvPr>
          <p:cNvSpPr txBox="1"/>
          <p:nvPr/>
        </p:nvSpPr>
        <p:spPr bwMode="auto">
          <a:xfrm>
            <a:off x="-315108" y="5562681"/>
            <a:ext cx="2905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2 Dumps </a:t>
            </a:r>
          </a:p>
          <a:p>
            <a:pPr algn="ctr"/>
            <a:r>
              <a:rPr lang="en-CH" dirty="0"/>
              <a:t>(UD62 and UD68)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A6F4BC9B-1269-A4D5-9C0E-9CD1565A4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CH" dirty="0"/>
              <a:t>Introduction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7F59A1-4135-C588-259F-6478C3D8A87E}"/>
              </a:ext>
            </a:extLst>
          </p:cNvPr>
          <p:cNvSpPr txBox="1"/>
          <p:nvPr/>
        </p:nvSpPr>
        <p:spPr bwMode="auto">
          <a:xfrm>
            <a:off x="144399" y="4987332"/>
            <a:ext cx="222689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CH" dirty="0"/>
              <a:t>See </a:t>
            </a:r>
            <a:r>
              <a:rPr lang="en-CH" dirty="0">
                <a:hlinkClick r:id="rId5"/>
              </a:rPr>
              <a:t>M.Calviani talk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637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3C8C00B2-A1BE-A345-B293-F98EAA682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36" y="908720"/>
            <a:ext cx="4523158" cy="1944959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F9CF13B-F343-C84C-8381-C1B656A9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Introduction</a:t>
            </a:r>
          </a:p>
        </p:txBody>
      </p:sp>
      <p:pic>
        <p:nvPicPr>
          <p:cNvPr id="26" name="Content Placeholder 8">
            <a:extLst>
              <a:ext uri="{FF2B5EF4-FFF2-40B4-BE49-F238E27FC236}">
                <a16:creationId xmlns:a16="http://schemas.microsoft.com/office/drawing/2014/main" id="{5C0AD58B-4B8B-9245-A327-ADD2171BA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92229" y="3331049"/>
            <a:ext cx="6975495" cy="3006438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A384869-84F7-C741-AC3D-C2E756715EB7}"/>
              </a:ext>
            </a:extLst>
          </p:cNvPr>
          <p:cNvCxnSpPr>
            <a:cxnSpLocks/>
          </p:cNvCxnSpPr>
          <p:nvPr/>
        </p:nvCxnSpPr>
        <p:spPr>
          <a:xfrm>
            <a:off x="2737104" y="3296521"/>
            <a:ext cx="406568" cy="707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A91D8B1-DA7F-8345-AE14-88D04BC92151}"/>
              </a:ext>
            </a:extLst>
          </p:cNvPr>
          <p:cNvSpPr txBox="1"/>
          <p:nvPr/>
        </p:nvSpPr>
        <p:spPr bwMode="auto">
          <a:xfrm rot="20835692">
            <a:off x="1441270" y="2497373"/>
            <a:ext cx="2591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dirty="0"/>
              <a:t>LHC original dumps (Run1+Run2)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EE25C6E-E28F-9243-B26A-8FFE4236B39E}"/>
              </a:ext>
            </a:extLst>
          </p:cNvPr>
          <p:cNvSpPr/>
          <p:nvPr/>
        </p:nvSpPr>
        <p:spPr>
          <a:xfrm>
            <a:off x="109536" y="906464"/>
            <a:ext cx="4618312" cy="23900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374CC34-0D83-D249-92FD-EF0DC9E4F527}"/>
              </a:ext>
            </a:extLst>
          </p:cNvPr>
          <p:cNvGrpSpPr/>
          <p:nvPr/>
        </p:nvGrpSpPr>
        <p:grpSpPr>
          <a:xfrm>
            <a:off x="4727848" y="0"/>
            <a:ext cx="4104456" cy="4529243"/>
            <a:chOff x="4727848" y="0"/>
            <a:chExt cx="4104456" cy="452924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24DB1105-4821-6847-936A-D0A6D9749F45}"/>
                </a:ext>
              </a:extLst>
            </p:cNvPr>
            <p:cNvGrpSpPr/>
            <p:nvPr/>
          </p:nvGrpSpPr>
          <p:grpSpPr>
            <a:xfrm>
              <a:off x="4727848" y="0"/>
              <a:ext cx="4104456" cy="4529243"/>
              <a:chOff x="4727848" y="0"/>
              <a:chExt cx="4104456" cy="452924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A1EDE29-70AB-1749-84C3-4DD3A9ED8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75174" y="587571"/>
                <a:ext cx="3813114" cy="1984567"/>
              </a:xfrm>
              <a:prstGeom prst="rect">
                <a:avLst/>
              </a:prstGeom>
            </p:spPr>
          </p:pic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C643656-98A8-0442-B99F-F7365C629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0" y="2606666"/>
                <a:ext cx="0" cy="1922577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9A72EB5-14C2-2E4F-AF76-9920E5C2E4B4}"/>
                  </a:ext>
                </a:extLst>
              </p:cNvPr>
              <p:cNvSpPr txBox="1"/>
              <p:nvPr/>
            </p:nvSpPr>
            <p:spPr bwMode="auto">
              <a:xfrm>
                <a:off x="4727848" y="18773"/>
                <a:ext cx="3960440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1400" dirty="0"/>
                  <a:t>Mechanical and thermal stress induce large vibration effects than </a:t>
                </a:r>
                <a:r>
                  <a:rPr lang="en-CH" sz="1400" dirty="0">
                    <a:highlight>
                      <a:srgbClr val="FFFF00"/>
                    </a:highlight>
                  </a:rPr>
                  <a:t>cannot be removed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AE8D8B2-7C29-9948-A8D9-55CAD9211D49}"/>
                  </a:ext>
                </a:extLst>
              </p:cNvPr>
              <p:cNvSpPr/>
              <p:nvPr/>
            </p:nvSpPr>
            <p:spPr>
              <a:xfrm>
                <a:off x="4875174" y="0"/>
                <a:ext cx="3957130" cy="256490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0479F7E-4CD4-9F43-A6EB-7097C9087643}"/>
                </a:ext>
              </a:extLst>
            </p:cNvPr>
            <p:cNvSpPr txBox="1"/>
            <p:nvPr/>
          </p:nvSpPr>
          <p:spPr bwMode="auto">
            <a:xfrm>
              <a:off x="6168008" y="2606666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dirty="0"/>
                <a:t>Nitrogen leaks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359429A-961F-2344-8379-CF9DE49B70F1}"/>
              </a:ext>
            </a:extLst>
          </p:cNvPr>
          <p:cNvGrpSpPr/>
          <p:nvPr/>
        </p:nvGrpSpPr>
        <p:grpSpPr>
          <a:xfrm>
            <a:off x="8544272" y="1258795"/>
            <a:ext cx="3647728" cy="3639780"/>
            <a:chOff x="8600072" y="1234663"/>
            <a:chExt cx="3647728" cy="363978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8F2270A6-C81B-1844-80DB-7BA53FFE329D}"/>
                </a:ext>
              </a:extLst>
            </p:cNvPr>
            <p:cNvGrpSpPr/>
            <p:nvPr/>
          </p:nvGrpSpPr>
          <p:grpSpPr>
            <a:xfrm>
              <a:off x="9314917" y="1234663"/>
              <a:ext cx="2932883" cy="3639780"/>
              <a:chOff x="9314917" y="1234663"/>
              <a:chExt cx="2932883" cy="3639780"/>
            </a:xfrm>
          </p:grpSpPr>
          <p:pic>
            <p:nvPicPr>
              <p:cNvPr id="41" name="Content Placeholder 10">
                <a:extLst>
                  <a:ext uri="{FF2B5EF4-FFF2-40B4-BE49-F238E27FC236}">
                    <a16:creationId xmlns:a16="http://schemas.microsoft.com/office/drawing/2014/main" id="{4A00037B-E7CD-9242-9674-ECD1F441D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5943" r="11846" b="-1"/>
              <a:stretch/>
            </p:blipFill>
            <p:spPr bwMode="auto">
              <a:xfrm>
                <a:off x="9354530" y="1815762"/>
                <a:ext cx="2853657" cy="2341482"/>
              </a:xfrm>
              <a:prstGeom prst="rect">
                <a:avLst/>
              </a:prstGeom>
              <a:noFill/>
              <a:ln w="19050">
                <a:noFill/>
              </a:ln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53D0B42-71E5-8C46-9299-8C3519C1E847}"/>
                  </a:ext>
                </a:extLst>
              </p:cNvPr>
              <p:cNvSpPr txBox="1"/>
              <p:nvPr/>
            </p:nvSpPr>
            <p:spPr bwMode="auto">
              <a:xfrm>
                <a:off x="9314917" y="1234663"/>
                <a:ext cx="2845229" cy="8002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Dump windows upgrade during Long Shut-Down (LS2)</a:t>
                </a:r>
              </a:p>
              <a:p>
                <a:pPr algn="ctr"/>
                <a:endParaRPr lang="en-CH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E14680D-8B74-C845-A176-BC859B1EEDED}"/>
                  </a:ext>
                </a:extLst>
              </p:cNvPr>
              <p:cNvSpPr txBox="1"/>
              <p:nvPr/>
            </p:nvSpPr>
            <p:spPr bwMode="auto">
              <a:xfrm>
                <a:off x="9420896" y="4135779"/>
                <a:ext cx="2826904" cy="73866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highlight>
                      <a:srgbClr val="FFFF00"/>
                    </a:highlight>
                  </a:rPr>
                  <a:t>Vibration effects mitigation (N</a:t>
                </a:r>
                <a:r>
                  <a:rPr lang="en-US" sz="1400" baseline="-25000" dirty="0">
                    <a:highlight>
                      <a:srgbClr val="FFFF00"/>
                    </a:highlight>
                  </a:rPr>
                  <a:t>2</a:t>
                </a:r>
                <a:r>
                  <a:rPr lang="en-US" sz="1400" dirty="0">
                    <a:highlight>
                      <a:srgbClr val="FFFF00"/>
                    </a:highlight>
                  </a:rPr>
                  <a:t> leaks) &amp; windows upgrade implemented in run3 LHC dump </a:t>
                </a:r>
              </a:p>
            </p:txBody>
          </p:sp>
        </p:grp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99DD9FE-27AB-1449-9008-BDDC1AA705E6}"/>
                </a:ext>
              </a:extLst>
            </p:cNvPr>
            <p:cNvCxnSpPr>
              <a:cxnSpLocks/>
              <a:endCxn id="95" idx="0"/>
            </p:cNvCxnSpPr>
            <p:nvPr/>
          </p:nvCxnSpPr>
          <p:spPr>
            <a:xfrm flipH="1">
              <a:off x="8898018" y="2594076"/>
              <a:ext cx="452299" cy="973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3E4DA76-D8FD-5748-A2AE-17B6AFBF644A}"/>
                </a:ext>
              </a:extLst>
            </p:cNvPr>
            <p:cNvSpPr txBox="1"/>
            <p:nvPr/>
          </p:nvSpPr>
          <p:spPr bwMode="auto">
            <a:xfrm>
              <a:off x="8600072" y="3567954"/>
              <a:ext cx="595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dirty="0"/>
                <a:t>LS2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ED4B7F-42B0-334B-9D00-74C162E31D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8526" y="6408000"/>
            <a:ext cx="1119282" cy="365125"/>
          </a:xfrm>
        </p:spPr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32C53-2426-2D4B-A927-05524E8E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152674-40D7-8B30-9C90-4D303BFA1F0F}"/>
              </a:ext>
            </a:extLst>
          </p:cNvPr>
          <p:cNvSpPr txBox="1"/>
          <p:nvPr/>
        </p:nvSpPr>
        <p:spPr bwMode="auto">
          <a:xfrm>
            <a:off x="109535" y="3961418"/>
            <a:ext cx="222689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CH" dirty="0"/>
              <a:t>See </a:t>
            </a:r>
            <a:r>
              <a:rPr lang="en-CH" dirty="0">
                <a:hlinkClick r:id="rId6"/>
              </a:rPr>
              <a:t>M.Calviani talk </a:t>
            </a:r>
            <a:endParaRPr lang="en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1C1908-4754-168A-1C6A-1F7DF44B1634}"/>
              </a:ext>
            </a:extLst>
          </p:cNvPr>
          <p:cNvSpPr txBox="1"/>
          <p:nvPr/>
        </p:nvSpPr>
        <p:spPr bwMode="auto">
          <a:xfrm>
            <a:off x="3792397" y="6091657"/>
            <a:ext cx="755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dirty="0"/>
              <a:t>Run1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473962-AEAF-AD60-E1E6-09C8FC01F9A8}"/>
              </a:ext>
            </a:extLst>
          </p:cNvPr>
          <p:cNvCxnSpPr>
            <a:cxnSpLocks/>
          </p:cNvCxnSpPr>
          <p:nvPr/>
        </p:nvCxnSpPr>
        <p:spPr>
          <a:xfrm flipV="1">
            <a:off x="3071664" y="6083091"/>
            <a:ext cx="2016224" cy="102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4ADB1B-16A8-2EA9-1EEE-320A84FDF999}"/>
              </a:ext>
            </a:extLst>
          </p:cNvPr>
          <p:cNvSpPr txBox="1"/>
          <p:nvPr/>
        </p:nvSpPr>
        <p:spPr bwMode="auto">
          <a:xfrm>
            <a:off x="4842911" y="5956311"/>
            <a:ext cx="755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000" dirty="0">
                <a:solidFill>
                  <a:schemeClr val="bg1">
                    <a:lumMod val="50000"/>
                  </a:schemeClr>
                </a:solidFill>
              </a:rPr>
              <a:t>LS1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68E79C3-C2C4-97E8-E256-DAB9346DBF80}"/>
              </a:ext>
            </a:extLst>
          </p:cNvPr>
          <p:cNvCxnSpPr>
            <a:cxnSpLocks/>
          </p:cNvCxnSpPr>
          <p:nvPr/>
        </p:nvCxnSpPr>
        <p:spPr>
          <a:xfrm flipV="1">
            <a:off x="5303912" y="6083091"/>
            <a:ext cx="3240360" cy="85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EF7818E-06B7-A173-EFCF-3DBC263EE5AD}"/>
              </a:ext>
            </a:extLst>
          </p:cNvPr>
          <p:cNvSpPr txBox="1"/>
          <p:nvPr/>
        </p:nvSpPr>
        <p:spPr bwMode="auto">
          <a:xfrm>
            <a:off x="8310513" y="5938168"/>
            <a:ext cx="755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000" dirty="0">
                <a:solidFill>
                  <a:schemeClr val="bg1">
                    <a:lumMod val="50000"/>
                  </a:schemeClr>
                </a:solidFill>
              </a:rPr>
              <a:t>LS2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BD8354-7C4D-DB78-BCD0-1F6943BD325D}"/>
              </a:ext>
            </a:extLst>
          </p:cNvPr>
          <p:cNvSpPr txBox="1"/>
          <p:nvPr/>
        </p:nvSpPr>
        <p:spPr bwMode="auto">
          <a:xfrm>
            <a:off x="6576712" y="6079422"/>
            <a:ext cx="755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dirty="0"/>
              <a:t>Run2</a:t>
            </a:r>
          </a:p>
        </p:txBody>
      </p:sp>
    </p:spTree>
    <p:extLst>
      <p:ext uri="{BB962C8B-B14F-4D97-AF65-F5344CB8AC3E}">
        <p14:creationId xmlns:p14="http://schemas.microsoft.com/office/powerpoint/2010/main" val="2200518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D02045-5785-A77C-022C-90CEFE63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 anchor="t">
            <a:normAutofit/>
          </a:bodyPr>
          <a:lstStyle/>
          <a:p>
            <a:r>
              <a:rPr lang="en-CH" dirty="0"/>
              <a:t>Introduction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32009-7BD7-0C77-4244-82704454D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6781" y="1190133"/>
            <a:ext cx="11448653" cy="4608512"/>
          </a:xfrm>
        </p:spPr>
        <p:txBody>
          <a:bodyPr>
            <a:noAutofit/>
          </a:bodyPr>
          <a:lstStyle/>
          <a:p>
            <a:r>
              <a:rPr lang="en-CH" dirty="0">
                <a:solidFill>
                  <a:schemeClr val="accent1"/>
                </a:solidFill>
              </a:rPr>
              <a:t>LHC TDE dump Autopsy was needed:</a:t>
            </a:r>
          </a:p>
          <a:p>
            <a:endParaRPr lang="en-CH" dirty="0">
              <a:solidFill>
                <a:schemeClr val="accent1"/>
              </a:solidFill>
            </a:endParaRPr>
          </a:p>
          <a:p>
            <a:endParaRPr lang="en-CH" dirty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1"/>
                </a:solidFill>
              </a:rPr>
              <a:t>To clarify if LHC beam limitation should be defined for Run3 (539 MJ) (2022-2026)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1"/>
                </a:solidFill>
              </a:rPr>
              <a:t>To confirm raw material selection for LHC spare dumps (Delivery date end 2023)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A</a:t>
            </a:r>
            <a:r>
              <a:rPr lang="en-CH" dirty="0">
                <a:solidFill>
                  <a:schemeClr val="accent1"/>
                </a:solidFill>
              </a:rPr>
              <a:t>utopsy feed-back to be used for future HL-LHC dumps (680 MJ) – Run 4 (2029)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64128-992F-5D7D-8E8C-C02D3AFB3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565504"/>
            <a:ext cx="5102661" cy="1747661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8FF8A-AE73-F7D3-5672-8248E09AE86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48526" y="6408000"/>
            <a:ext cx="8678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31107-2FB0-4ACD-30CE-9AE7E10883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408000"/>
            <a:ext cx="657222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AP.Bernardes HPWT2023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D4F2A-1CF1-0F00-C919-5EA6CA90F390}"/>
              </a:ext>
            </a:extLst>
          </p:cNvPr>
          <p:cNvSpPr/>
          <p:nvPr/>
        </p:nvSpPr>
        <p:spPr>
          <a:xfrm>
            <a:off x="8256240" y="1844824"/>
            <a:ext cx="3384376" cy="21602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B93CDE-422C-1B77-555C-DB2703C7C3F3}"/>
              </a:ext>
            </a:extLst>
          </p:cNvPr>
          <p:cNvCxnSpPr/>
          <p:nvPr/>
        </p:nvCxnSpPr>
        <p:spPr>
          <a:xfrm>
            <a:off x="10056440" y="373593"/>
            <a:ext cx="0" cy="3911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2F8E201-37AF-0E21-0368-2B28031AEA7C}"/>
              </a:ext>
            </a:extLst>
          </p:cNvPr>
          <p:cNvSpPr txBox="1"/>
          <p:nvPr/>
        </p:nvSpPr>
        <p:spPr bwMode="auto">
          <a:xfrm>
            <a:off x="9984432" y="52357"/>
            <a:ext cx="1296527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H" sz="1000" dirty="0"/>
              <a:t>LHC dump autopsy </a:t>
            </a:r>
          </a:p>
          <a:p>
            <a:r>
              <a:rPr lang="en-CH" sz="1000" dirty="0"/>
              <a:t>(old design)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AD0C9E-8D4B-C256-6117-DFA63AEAC245}"/>
              </a:ext>
            </a:extLst>
          </p:cNvPr>
          <p:cNvSpPr txBox="1"/>
          <p:nvPr/>
        </p:nvSpPr>
        <p:spPr bwMode="auto">
          <a:xfrm>
            <a:off x="8772560" y="130079"/>
            <a:ext cx="1008112" cy="2462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H" sz="1000" dirty="0"/>
              <a:t>Nitrogen leaks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1FCC8F-6CA6-13D5-2604-6F7B3FABB010}"/>
              </a:ext>
            </a:extLst>
          </p:cNvPr>
          <p:cNvCxnSpPr>
            <a:cxnSpLocks/>
          </p:cNvCxnSpPr>
          <p:nvPr/>
        </p:nvCxnSpPr>
        <p:spPr>
          <a:xfrm>
            <a:off x="9504902" y="373593"/>
            <a:ext cx="0" cy="2513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62FEC0C-34A7-F004-E109-CAB2A9CF5939}"/>
              </a:ext>
            </a:extLst>
          </p:cNvPr>
          <p:cNvSpPr txBox="1"/>
          <p:nvPr/>
        </p:nvSpPr>
        <p:spPr bwMode="auto">
          <a:xfrm>
            <a:off x="10136683" y="2277442"/>
            <a:ext cx="1144275" cy="400110"/>
          </a:xfrm>
          <a:prstGeom prst="rect">
            <a:avLst/>
          </a:prstGeom>
          <a:solidFill>
            <a:srgbClr val="D5FC79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r>
              <a:rPr lang="en-CH" dirty="0"/>
              <a:t>LHC spare dump production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D7BDA0-EEBF-249C-8E4B-91240498EA31}"/>
              </a:ext>
            </a:extLst>
          </p:cNvPr>
          <p:cNvCxnSpPr/>
          <p:nvPr/>
        </p:nvCxnSpPr>
        <p:spPr>
          <a:xfrm>
            <a:off x="9960047" y="991566"/>
            <a:ext cx="0" cy="1296144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A0AC3FA-8B06-EEC9-DCBB-49FEF3A06563}"/>
              </a:ext>
            </a:extLst>
          </p:cNvPr>
          <p:cNvSpPr txBox="1"/>
          <p:nvPr/>
        </p:nvSpPr>
        <p:spPr bwMode="auto">
          <a:xfrm>
            <a:off x="8618685" y="2287710"/>
            <a:ext cx="1385064" cy="400110"/>
          </a:xfrm>
          <a:prstGeom prst="rect">
            <a:avLst/>
          </a:prstGeom>
          <a:solidFill>
            <a:srgbClr val="D5FC79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1000" dirty="0"/>
              <a:t>LHC dump exchange (improved design)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53C2C0-A343-FC06-3A72-61DE21AC0F00}"/>
              </a:ext>
            </a:extLst>
          </p:cNvPr>
          <p:cNvCxnSpPr/>
          <p:nvPr/>
        </p:nvCxnSpPr>
        <p:spPr>
          <a:xfrm>
            <a:off x="10136683" y="989973"/>
            <a:ext cx="0" cy="1296144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700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D02045-5785-A77C-022C-90CEFE63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 anchor="t">
            <a:normAutofit/>
          </a:bodyPr>
          <a:lstStyle/>
          <a:p>
            <a:r>
              <a:rPr lang="en-CH" dirty="0"/>
              <a:t>Introduction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32009-7BD7-0C77-4244-82704454D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109" y="1052736"/>
            <a:ext cx="11612531" cy="4608512"/>
          </a:xfrm>
        </p:spPr>
        <p:txBody>
          <a:bodyPr>
            <a:noAutofit/>
          </a:bodyPr>
          <a:lstStyle/>
          <a:p>
            <a:pPr algn="just"/>
            <a:r>
              <a:rPr lang="en-CH" sz="2400" dirty="0">
                <a:solidFill>
                  <a:schemeClr val="accent1"/>
                </a:solidFill>
              </a:rPr>
              <a:t>LHC TDE dump autopsy and radioactive waste packaging opportunity: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accent1"/>
                </a:solidFill>
              </a:rPr>
              <a:t>Having to be cut for the autopsy, it was the opportunity to cut it for the radioactive waste packaging and to perform the RW characterization.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accent1"/>
                </a:solidFill>
              </a:rPr>
              <a:t>Volume reduction offer a </a:t>
            </a:r>
            <a:r>
              <a:rPr lang="en-GB" sz="2400" dirty="0">
                <a:solidFill>
                  <a:schemeClr val="accent1"/>
                </a:solidFill>
              </a:rPr>
              <a:t>very good optimization </a:t>
            </a:r>
            <a:r>
              <a:rPr lang="en-GB" sz="2400" b="0" dirty="0">
                <a:solidFill>
                  <a:schemeClr val="accent1"/>
                </a:solidFill>
              </a:rPr>
              <a:t>measure in matter of cost and open a pathway for long term disposal outside CERN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accent1"/>
                </a:solidFill>
              </a:rPr>
              <a:t>While RW packaging is already implemented for TFA waste (</a:t>
            </a:r>
            <a:r>
              <a:rPr lang="en-US" sz="2400" b="0" dirty="0">
                <a:solidFill>
                  <a:schemeClr val="accent1"/>
                </a:solidFill>
              </a:rPr>
              <a:t>Very Low-Level Waste)</a:t>
            </a:r>
            <a:r>
              <a:rPr lang="en-GB" sz="2400" b="0" dirty="0">
                <a:solidFill>
                  <a:schemeClr val="accent1"/>
                </a:solidFill>
              </a:rPr>
              <a:t>, </a:t>
            </a:r>
            <a:r>
              <a:rPr lang="en-GB" sz="2400" dirty="0">
                <a:solidFill>
                  <a:schemeClr val="accent1"/>
                </a:solidFill>
              </a:rPr>
              <a:t>it was the first time for FMA waste </a:t>
            </a:r>
            <a:r>
              <a:rPr lang="en-GB" sz="2400" b="0" dirty="0">
                <a:solidFill>
                  <a:schemeClr val="accent1"/>
                </a:solidFill>
              </a:rPr>
              <a:t>(</a:t>
            </a:r>
            <a:r>
              <a:rPr lang="en-US" sz="2400" b="0" dirty="0">
                <a:solidFill>
                  <a:schemeClr val="accent1"/>
                </a:solidFill>
              </a:rPr>
              <a:t>Intermediate &amp; Low-Level Waste</a:t>
            </a:r>
            <a:r>
              <a:rPr lang="en-GB" sz="2400" b="0" dirty="0">
                <a:solidFill>
                  <a:schemeClr val="accent1"/>
                </a:solidFill>
              </a:rPr>
              <a:t>) </a:t>
            </a:r>
            <a:endParaRPr lang="en-CH" sz="2400" b="0" dirty="0">
              <a:solidFill>
                <a:schemeClr val="accent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8FF8A-AE73-F7D3-5672-8248E09AE86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48526" y="6408000"/>
            <a:ext cx="8678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31107-2FB0-4ACD-30CE-9AE7E10883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408000"/>
            <a:ext cx="657222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AP.Bernardes HPWT2023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E378C56-59B6-BD81-93FF-09F11269042D}"/>
              </a:ext>
            </a:extLst>
          </p:cNvPr>
          <p:cNvGrpSpPr/>
          <p:nvPr/>
        </p:nvGrpSpPr>
        <p:grpSpPr>
          <a:xfrm>
            <a:off x="2098571" y="4226974"/>
            <a:ext cx="7520747" cy="2012889"/>
            <a:chOff x="2098571" y="4226974"/>
            <a:chExt cx="7520747" cy="2012889"/>
          </a:xfrm>
        </p:grpSpPr>
        <p:pic>
          <p:nvPicPr>
            <p:cNvPr id="27" name="Picture 26" descr="A large red container in a warehouse&#10;&#10;Description automatically generated">
              <a:extLst>
                <a:ext uri="{FF2B5EF4-FFF2-40B4-BE49-F238E27FC236}">
                  <a16:creationId xmlns:a16="http://schemas.microsoft.com/office/drawing/2014/main" id="{9F6709C4-0A4C-641C-6FC8-ED2B6C27E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95018" y="4263141"/>
              <a:ext cx="2624300" cy="196822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91B0895-A854-E9B7-EBA0-B49A676A9480}"/>
                </a:ext>
              </a:extLst>
            </p:cNvPr>
            <p:cNvSpPr txBox="1"/>
            <p:nvPr/>
          </p:nvSpPr>
          <p:spPr bwMode="auto">
            <a:xfrm>
              <a:off x="7016985" y="5985145"/>
              <a:ext cx="23042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000" dirty="0">
                  <a:solidFill>
                    <a:schemeClr val="bg1"/>
                  </a:solidFill>
                </a:rPr>
                <a:t>Waste packaging for TDE dump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87B0561-67F0-D2DF-0365-7405C3C05E91}"/>
                </a:ext>
              </a:extLst>
            </p:cNvPr>
            <p:cNvGrpSpPr/>
            <p:nvPr/>
          </p:nvGrpSpPr>
          <p:grpSpPr>
            <a:xfrm>
              <a:off x="3682457" y="4263141"/>
              <a:ext cx="3162961" cy="1976722"/>
              <a:chOff x="2183144" y="4263143"/>
              <a:chExt cx="3162961" cy="1976722"/>
            </a:xfrm>
          </p:grpSpPr>
          <p:pic>
            <p:nvPicPr>
              <p:cNvPr id="25" name="Picture 24" descr="A person in a yellow lift&#10;&#10;Description automatically generated">
                <a:extLst>
                  <a:ext uri="{FF2B5EF4-FFF2-40B4-BE49-F238E27FC236}">
                    <a16:creationId xmlns:a16="http://schemas.microsoft.com/office/drawing/2014/main" id="{1F9E716F-9A69-6B5F-3554-D1525C288D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8840" y="4263143"/>
                <a:ext cx="3157265" cy="1976722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DAD493-FE3B-BFA6-F396-0B2D4EE483C1}"/>
                  </a:ext>
                </a:extLst>
              </p:cNvPr>
              <p:cNvSpPr txBox="1"/>
              <p:nvPr/>
            </p:nvSpPr>
            <p:spPr bwMode="auto">
              <a:xfrm>
                <a:off x="2183144" y="4293096"/>
                <a:ext cx="257455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sz="1000" dirty="0">
                    <a:solidFill>
                      <a:schemeClr val="bg1"/>
                    </a:solidFill>
                  </a:rPr>
                  <a:t>TDE dump removed from storage bunker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8B630DB-C823-EC6F-C897-8346C87A4076}"/>
                </a:ext>
              </a:extLst>
            </p:cNvPr>
            <p:cNvGrpSpPr/>
            <p:nvPr/>
          </p:nvGrpSpPr>
          <p:grpSpPr>
            <a:xfrm>
              <a:off x="2098571" y="4226974"/>
              <a:ext cx="1509086" cy="1974536"/>
              <a:chOff x="5409454" y="4256831"/>
              <a:chExt cx="1509086" cy="1974536"/>
            </a:xfrm>
          </p:grpSpPr>
          <p:pic>
            <p:nvPicPr>
              <p:cNvPr id="13" name="Picture 12" descr="A large metal pipe in a building&#10;&#10;Description automatically generated">
                <a:extLst>
                  <a:ext uri="{FF2B5EF4-FFF2-40B4-BE49-F238E27FC236}">
                    <a16:creationId xmlns:a16="http://schemas.microsoft.com/office/drawing/2014/main" id="{002A2CA7-AC1E-43CD-904E-27E1874F47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33226" y="4263143"/>
                <a:ext cx="1485314" cy="1968224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9B9196C-4EB0-7D6F-BB1D-B89FBC9DE536}"/>
                  </a:ext>
                </a:extLst>
              </p:cNvPr>
              <p:cNvSpPr txBox="1"/>
              <p:nvPr/>
            </p:nvSpPr>
            <p:spPr bwMode="auto">
              <a:xfrm>
                <a:off x="5409454" y="4256831"/>
                <a:ext cx="14364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sz="1000" dirty="0">
                    <a:solidFill>
                      <a:schemeClr val="bg1"/>
                    </a:solidFill>
                  </a:rPr>
                  <a:t>TDE dump stored in storage bunker</a:t>
                </a:r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0856BB6-8278-5AAB-D4F2-E4D1EDE6D808}"/>
                </a:ext>
              </a:extLst>
            </p:cNvPr>
            <p:cNvCxnSpPr/>
            <p:nvPr/>
          </p:nvCxnSpPr>
          <p:spPr>
            <a:xfrm>
              <a:off x="4367808" y="5247253"/>
              <a:ext cx="1861684" cy="984113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3EBF44D-57F5-31EF-6F2A-056E19737085}"/>
                </a:ext>
              </a:extLst>
            </p:cNvPr>
            <p:cNvSpPr txBox="1"/>
            <p:nvPr/>
          </p:nvSpPr>
          <p:spPr bwMode="auto">
            <a:xfrm rot="1351539">
              <a:off x="5361539" y="5725195"/>
              <a:ext cx="6480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000" dirty="0">
                  <a:solidFill>
                    <a:schemeClr val="bg1"/>
                  </a:solidFill>
                </a:rPr>
                <a:t>8.5 m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A63E4F1-F061-FD01-02EA-BF3FD40DAEAE}"/>
                </a:ext>
              </a:extLst>
            </p:cNvPr>
            <p:cNvCxnSpPr>
              <a:cxnSpLocks/>
            </p:cNvCxnSpPr>
            <p:nvPr/>
          </p:nvCxnSpPr>
          <p:spPr>
            <a:xfrm>
              <a:off x="7238271" y="5247253"/>
              <a:ext cx="1666041" cy="295315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8E8F8AA-030F-C0C9-5BD5-22B2F0E3F6B6}"/>
                </a:ext>
              </a:extLst>
            </p:cNvPr>
            <p:cNvSpPr txBox="1"/>
            <p:nvPr/>
          </p:nvSpPr>
          <p:spPr bwMode="auto">
            <a:xfrm rot="708680">
              <a:off x="7747254" y="5376933"/>
              <a:ext cx="6480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000" dirty="0">
                  <a:solidFill>
                    <a:schemeClr val="bg1"/>
                  </a:solidFill>
                </a:rPr>
                <a:t>3.3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80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A434672-B414-5A43-B22E-D178CFD54D54}"/>
              </a:ext>
            </a:extLst>
          </p:cNvPr>
          <p:cNvSpPr txBox="1">
            <a:spLocks/>
          </p:cNvSpPr>
          <p:nvPr/>
        </p:nvSpPr>
        <p:spPr bwMode="auto">
          <a:xfrm>
            <a:off x="560388" y="5259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eaLnBrk="1" hangingPunct="1">
              <a:lnSpc>
                <a:spcPct val="90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/>
              <a:t>Introduction</a:t>
            </a:r>
            <a:endParaRPr lang="en-CH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932DBE7-91AC-B241-A35A-A4950D768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01" y="1268760"/>
            <a:ext cx="6325295" cy="3552632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A16F09-3773-B54D-BC61-038A47DE1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53065"/>
            <a:ext cx="5832648" cy="3275935"/>
          </a:xfrm>
          <a:prstGeom prst="rect">
            <a:avLst/>
          </a:prstGeom>
          <a:ln w="47625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50DA26-FAFF-3946-B6DA-393C645C3730}"/>
              </a:ext>
            </a:extLst>
          </p:cNvPr>
          <p:cNvSpPr txBox="1"/>
          <p:nvPr/>
        </p:nvSpPr>
        <p:spPr>
          <a:xfrm>
            <a:off x="95413" y="5435470"/>
            <a:ext cx="10969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/>
              <a:t>First tentative Q4 2020 - Q1 2021: Autopsy test with blanket contrat</a:t>
            </a:r>
          </a:p>
          <a:p>
            <a:r>
              <a:rPr lang="en-CH" sz="2400" b="1" dirty="0">
                <a:solidFill>
                  <a:srgbClr val="FF0000"/>
                </a:solidFill>
              </a:rPr>
              <a:t>Activity stopped for ALARA reason and contract closed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FEC1B9-8502-9648-9C22-C8042A944CC1}"/>
              </a:ext>
            </a:extLst>
          </p:cNvPr>
          <p:cNvSpPr txBox="1"/>
          <p:nvPr/>
        </p:nvSpPr>
        <p:spPr>
          <a:xfrm>
            <a:off x="7052448" y="3555072"/>
            <a:ext cx="490892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The hardness of 318LN steel has been underestimated</a:t>
            </a:r>
            <a:r>
              <a:rPr lang="en-GB" dirty="0"/>
              <a:t> and the cutting method was inadequate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rehearsal on 318LN performed before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Hands-on cutting far too slow for acceptable exposure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5565E3-7CBA-C490-1287-8EB1E5E27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7D9F4-2180-A2AD-D91A-079D00D2C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</p:spTree>
    <p:extLst>
      <p:ext uri="{BB962C8B-B14F-4D97-AF65-F5344CB8AC3E}">
        <p14:creationId xmlns:p14="http://schemas.microsoft.com/office/powerpoint/2010/main" val="320195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18F30-B448-D844-8DB3-693F09DD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 anchor="t">
            <a:normAutofit/>
          </a:bodyPr>
          <a:lstStyle/>
          <a:p>
            <a:r>
              <a:rPr lang="en-CH" dirty="0"/>
              <a:t>Autopsy sequencing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E46D4A-CF85-F54A-8EB6-02C492E02C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8534" y="2105746"/>
            <a:ext cx="3272122" cy="250538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6818423-E634-7940-B494-A73FF6903B47}"/>
              </a:ext>
            </a:extLst>
          </p:cNvPr>
          <p:cNvGrpSpPr/>
          <p:nvPr/>
        </p:nvGrpSpPr>
        <p:grpSpPr>
          <a:xfrm>
            <a:off x="164839" y="1124744"/>
            <a:ext cx="4543209" cy="3167785"/>
            <a:chOff x="164839" y="1124744"/>
            <a:chExt cx="4543209" cy="3167785"/>
          </a:xfrm>
        </p:grpSpPr>
        <p:pic>
          <p:nvPicPr>
            <p:cNvPr id="22" name="Picture 21" descr="A close-up of a syringe&#10;&#10;Description automatically generated with medium confidence">
              <a:extLst>
                <a:ext uri="{FF2B5EF4-FFF2-40B4-BE49-F238E27FC236}">
                  <a16:creationId xmlns:a16="http://schemas.microsoft.com/office/drawing/2014/main" id="{1D8AA615-61C5-7348-AA13-079228F5F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344" y="1124744"/>
              <a:ext cx="4516704" cy="316778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53AADA8-63A1-5342-82A6-F85EEC91413B}"/>
                </a:ext>
              </a:extLst>
            </p:cNvPr>
            <p:cNvSpPr txBox="1"/>
            <p:nvPr/>
          </p:nvSpPr>
          <p:spPr bwMode="auto">
            <a:xfrm>
              <a:off x="164839" y="1124744"/>
              <a:ext cx="32721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2400" dirty="0"/>
                <a:t>2 radial cuts to isolate the LDG part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DE8AC32-7A80-A34E-8353-D4752DBBFD4E}"/>
                </a:ext>
              </a:extLst>
            </p:cNvPr>
            <p:cNvSpPr txBox="1"/>
            <p:nvPr/>
          </p:nvSpPr>
          <p:spPr bwMode="auto">
            <a:xfrm rot="19580072">
              <a:off x="1548819" y="2866409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dirty="0"/>
                <a:t>LDG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3A8431-D0EC-1144-802C-0853A687DE94}"/>
                </a:ext>
              </a:extLst>
            </p:cNvPr>
            <p:cNvSpPr txBox="1"/>
            <p:nvPr/>
          </p:nvSpPr>
          <p:spPr bwMode="auto">
            <a:xfrm rot="19580072">
              <a:off x="3306169" y="1675607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dirty="0"/>
                <a:t>HDG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AE87356-0F80-CD47-88E1-9AD16298CEB7}"/>
                </a:ext>
              </a:extLst>
            </p:cNvPr>
            <p:cNvSpPr txBox="1"/>
            <p:nvPr/>
          </p:nvSpPr>
          <p:spPr bwMode="auto">
            <a:xfrm rot="19580072">
              <a:off x="449974" y="3592528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dirty="0"/>
                <a:t>HDG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D9F1827-56C9-0443-82C0-132B3373B441}"/>
              </a:ext>
            </a:extLst>
          </p:cNvPr>
          <p:cNvSpPr txBox="1"/>
          <p:nvPr/>
        </p:nvSpPr>
        <p:spPr bwMode="auto">
          <a:xfrm>
            <a:off x="8993151" y="4636648"/>
            <a:ext cx="2795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dirty="0"/>
              <a:t>Removal of sigraflex disks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F91E4AA0-91BD-FB42-8C0F-20F172618BC0}"/>
              </a:ext>
            </a:extLst>
          </p:cNvPr>
          <p:cNvSpPr/>
          <p:nvPr/>
        </p:nvSpPr>
        <p:spPr>
          <a:xfrm>
            <a:off x="695400" y="2780928"/>
            <a:ext cx="216024" cy="623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ACE017F9-744F-1649-A0B4-F026B3202D71}"/>
              </a:ext>
            </a:extLst>
          </p:cNvPr>
          <p:cNvSpPr/>
          <p:nvPr/>
        </p:nvSpPr>
        <p:spPr>
          <a:xfrm>
            <a:off x="2551403" y="1585579"/>
            <a:ext cx="216024" cy="623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432D77-3C21-D04D-B310-4058775F13A2}"/>
              </a:ext>
            </a:extLst>
          </p:cNvPr>
          <p:cNvGrpSpPr/>
          <p:nvPr/>
        </p:nvGrpSpPr>
        <p:grpSpPr>
          <a:xfrm>
            <a:off x="3310223" y="2492896"/>
            <a:ext cx="4701143" cy="3026444"/>
            <a:chOff x="3310223" y="2924728"/>
            <a:chExt cx="4701143" cy="3026444"/>
          </a:xfrm>
        </p:grpSpPr>
        <p:pic>
          <p:nvPicPr>
            <p:cNvPr id="23" name="Picture 22" descr="A close-up of a pen&#10;&#10;Description automatically generated with low confidence">
              <a:extLst>
                <a:ext uri="{FF2B5EF4-FFF2-40B4-BE49-F238E27FC236}">
                  <a16:creationId xmlns:a16="http://schemas.microsoft.com/office/drawing/2014/main" id="{95144114-ED93-924C-B3B4-D890BAEE8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0424" y="2924728"/>
              <a:ext cx="3331152" cy="2735602"/>
            </a:xfrm>
            <a:prstGeom prst="rect">
              <a:avLst/>
            </a:prstGeom>
          </p:spPr>
        </p:pic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52C0746A-DBFE-5344-A2F2-F3CB4337F696}"/>
                </a:ext>
              </a:extLst>
            </p:cNvPr>
            <p:cNvSpPr/>
            <p:nvPr/>
          </p:nvSpPr>
          <p:spPr>
            <a:xfrm rot="7138376">
              <a:off x="7328541" y="4439127"/>
              <a:ext cx="216024" cy="6234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DAEE970F-6075-C842-9BC4-4637655628B6}"/>
                </a:ext>
              </a:extLst>
            </p:cNvPr>
            <p:cNvSpPr/>
            <p:nvPr/>
          </p:nvSpPr>
          <p:spPr>
            <a:xfrm rot="7138376">
              <a:off x="7003518" y="5213670"/>
              <a:ext cx="216024" cy="6234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7C6DCDCB-89FF-2E46-A82B-ED0308043826}"/>
                </a:ext>
              </a:extLst>
            </p:cNvPr>
            <p:cNvSpPr/>
            <p:nvPr/>
          </p:nvSpPr>
          <p:spPr>
            <a:xfrm rot="7138376">
              <a:off x="7591640" y="4865403"/>
              <a:ext cx="216024" cy="6234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7310DF5-7F8B-B64A-9C0C-51454E1F44F1}"/>
                </a:ext>
              </a:extLst>
            </p:cNvPr>
            <p:cNvSpPr txBox="1"/>
            <p:nvPr/>
          </p:nvSpPr>
          <p:spPr bwMode="auto">
            <a:xfrm>
              <a:off x="3310223" y="4750843"/>
              <a:ext cx="27956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400" dirty="0"/>
                <a:t>3 longitudinal cuts to access to the sigraflex disks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7934A2F-CAB5-2B40-9EA0-A90A284B328F}"/>
              </a:ext>
            </a:extLst>
          </p:cNvPr>
          <p:cNvSpPr txBox="1"/>
          <p:nvPr/>
        </p:nvSpPr>
        <p:spPr bwMode="auto">
          <a:xfrm>
            <a:off x="154724" y="5433575"/>
            <a:ext cx="8294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ALARA LEVEL 2</a:t>
            </a:r>
          </a:p>
        </p:txBody>
      </p:sp>
      <p:pic>
        <p:nvPicPr>
          <p:cNvPr id="20" name="Picture 2" descr="Radioactivité — Wikipédia">
            <a:extLst>
              <a:ext uri="{FF2B5EF4-FFF2-40B4-BE49-F238E27FC236}">
                <a16:creationId xmlns:a16="http://schemas.microsoft.com/office/drawing/2014/main" id="{3043BA1B-616B-7B45-9CF6-6A0A447D1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41" y="4716302"/>
            <a:ext cx="771823" cy="67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2C1C07-8E98-3435-4608-E4ABCE8C99C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06/11/2023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6E7DD5-6B47-3D26-4174-9A8F96C8002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AP.Bernardes HPWT2023</a:t>
            </a:r>
          </a:p>
        </p:txBody>
      </p:sp>
    </p:spTree>
    <p:extLst>
      <p:ext uri="{BB962C8B-B14F-4D97-AF65-F5344CB8AC3E}">
        <p14:creationId xmlns:p14="http://schemas.microsoft.com/office/powerpoint/2010/main" val="1208387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 1">
      <a:dk1>
        <a:srgbClr val="0033A0"/>
      </a:dk1>
      <a:lt1>
        <a:srgbClr val="FFFFFF"/>
      </a:lt1>
      <a:dk2>
        <a:srgbClr val="2F2F2F"/>
      </a:dk2>
      <a:lt2>
        <a:srgbClr val="E7E6E6"/>
      </a:lt2>
      <a:accent1>
        <a:srgbClr val="0033A0"/>
      </a:accent1>
      <a:accent2>
        <a:srgbClr val="61C4D3"/>
      </a:accent2>
      <a:accent3>
        <a:srgbClr val="E15E32"/>
      </a:accent3>
      <a:accent4>
        <a:srgbClr val="BDBDCB"/>
      </a:accent4>
      <a:accent5>
        <a:srgbClr val="6E2466"/>
      </a:accent5>
      <a:accent6>
        <a:srgbClr val="1C4469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prstGeom prst="rect">
          <a:avLst/>
        </a:prstGeom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Presentation1" id="{4BAFF76A-A20B-4089-AB48-234926712CC8}" vid="{5EFE5F0C-CD44-4BF7-ACEE-B23D5F6DD0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 PowerPoint template</Template>
  <TotalTime>7140</TotalTime>
  <Words>1298</Words>
  <Application>Microsoft Macintosh PowerPoint</Application>
  <DocSecurity>0</DocSecurity>
  <PresentationFormat>Widescreen</PresentationFormat>
  <Paragraphs>199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Office Theme</vt:lpstr>
      <vt:lpstr>First-of-a-kind autopsy of the Large Hadron Collider external beam dump   </vt:lpstr>
      <vt:lpstr>CERN’s accelerator complex and LHC beam dump</vt:lpstr>
      <vt:lpstr>PowerPoint Presentation</vt:lpstr>
      <vt:lpstr>Introduction</vt:lpstr>
      <vt:lpstr>Introduction</vt:lpstr>
      <vt:lpstr>Introduction</vt:lpstr>
      <vt:lpstr>Introduction</vt:lpstr>
      <vt:lpstr>PowerPoint Presentation</vt:lpstr>
      <vt:lpstr>Autopsy sequencing</vt:lpstr>
      <vt:lpstr>Getting ready for autopsy</vt:lpstr>
      <vt:lpstr>Getting ready for autopsy</vt:lpstr>
      <vt:lpstr>Getting ready for autopsy</vt:lpstr>
      <vt:lpstr>Airlock installation</vt:lpstr>
      <vt:lpstr>Radial Cuts</vt:lpstr>
      <vt:lpstr>Results Summary – Autopsy (High Density)</vt:lpstr>
      <vt:lpstr>Results Summary – Autopsy (HLM- Extruded graphite)</vt:lpstr>
      <vt:lpstr>Longitudinal Cuts</vt:lpstr>
      <vt:lpstr>Stainless steel removal</vt:lpstr>
      <vt:lpstr>Sigraflex</vt:lpstr>
      <vt:lpstr>Sigraflex METRASCAN</vt:lpstr>
      <vt:lpstr>Sigraflex autopsy</vt:lpstr>
      <vt:lpstr>Results Summary – Autopsy (Sigraflex)</vt:lpstr>
      <vt:lpstr>Post Irradiation</vt:lpstr>
      <vt:lpstr>TDE dump waste packaging</vt:lpstr>
      <vt:lpstr>Conclusion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subject/>
  <dc:creator>Marco Calviani</dc:creator>
  <cp:keywords/>
  <dc:description/>
  <cp:lastModifiedBy>Ana-Paula Bernardes</cp:lastModifiedBy>
  <cp:revision>115</cp:revision>
  <dcterms:created xsi:type="dcterms:W3CDTF">2021-11-08T12:53:02Z</dcterms:created>
  <dcterms:modified xsi:type="dcterms:W3CDTF">2023-10-27T14:15:46Z</dcterms:modified>
  <cp:category/>
  <dc:identifier/>
  <cp:contentStatus/>
  <dc:language/>
  <cp:version/>
</cp:coreProperties>
</file>