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17"/>
  </p:notesMasterIdLst>
  <p:handoutMasterIdLst>
    <p:handoutMasterId r:id="rId18"/>
  </p:handoutMasterIdLst>
  <p:sldIdLst>
    <p:sldId id="330" r:id="rId2"/>
    <p:sldId id="547" r:id="rId3"/>
    <p:sldId id="555" r:id="rId4"/>
    <p:sldId id="569" r:id="rId5"/>
    <p:sldId id="570" r:id="rId6"/>
    <p:sldId id="543" r:id="rId7"/>
    <p:sldId id="557" r:id="rId8"/>
    <p:sldId id="560" r:id="rId9"/>
    <p:sldId id="559" r:id="rId10"/>
    <p:sldId id="568" r:id="rId11"/>
    <p:sldId id="571" r:id="rId12"/>
    <p:sldId id="573" r:id="rId13"/>
    <p:sldId id="572" r:id="rId14"/>
    <p:sldId id="563" r:id="rId15"/>
    <p:sldId id="488" r:id="rId16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orient="horz" pos="940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1847" userDrawn="1">
          <p15:clr>
            <a:srgbClr val="A4A3A4"/>
          </p15:clr>
        </p15:guide>
        <p15:guide id="5" orient="horz" pos="123" userDrawn="1">
          <p15:clr>
            <a:srgbClr val="A4A3A4"/>
          </p15:clr>
        </p15:guide>
        <p15:guide id="6" orient="horz" pos="395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11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16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B6E"/>
    <a:srgbClr val="010000"/>
    <a:srgbClr val="FFFFFF"/>
    <a:srgbClr val="808080"/>
    <a:srgbClr val="000000"/>
    <a:srgbClr val="FDCA00"/>
    <a:srgbClr val="EF5B00"/>
    <a:srgbClr val="C50006"/>
    <a:srgbClr val="7C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3" autoAdjust="0"/>
    <p:restoredTop sz="88770" autoAdjust="0"/>
  </p:normalViewPr>
  <p:slideViewPr>
    <p:cSldViewPr snapToObjects="1">
      <p:cViewPr varScale="1">
        <p:scale>
          <a:sx n="165" d="100"/>
          <a:sy n="165" d="100"/>
        </p:scale>
        <p:origin x="112" y="188"/>
      </p:cViewPr>
      <p:guideLst>
        <p:guide orient="horz" pos="894"/>
        <p:guide orient="horz" pos="940"/>
        <p:guide orient="horz" pos="2845"/>
        <p:guide orient="horz" pos="1847"/>
        <p:guide orient="horz" pos="123"/>
        <p:guide orient="horz" pos="395"/>
        <p:guide orient="horz" pos="3117"/>
        <p:guide pos="657"/>
        <p:guide pos="5511"/>
        <p:guide pos="521"/>
        <p:guide pos="385"/>
        <p:guide pos="1315"/>
        <p:guide pos="3016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07" d="100"/>
          <a:sy n="107" d="100"/>
        </p:scale>
        <p:origin x="-3990" y="-102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79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10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8516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11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30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61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19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0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3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685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4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347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5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231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51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7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6348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8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712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9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631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de-CH" dirty="0"/>
              <a:t>Hier können Sie den Titel Ihrer </a:t>
            </a:r>
            <a:br>
              <a:rPr lang="de-CH" dirty="0"/>
            </a:br>
            <a:r>
              <a:rPr lang="de-CH" dirty="0"/>
              <a:t>Präsentation einfügen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de-CH" dirty="0"/>
              <a:t>Vorname und Name Autor  ::  Funktion  ::  Paul Scherrer Institut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de-DE" dirty="0"/>
              <a:t>Hier können Sie den Anlass Ihrer Präsentation und das Datum einfügen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200">
              <a:latin typeface="Times" charset="0"/>
              <a:ea typeface="+mn-ea"/>
            </a:endParaRPr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>
            <a:off x="0" y="51435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200">
              <a:latin typeface="Times" charset="0"/>
              <a:ea typeface="+mn-ea"/>
            </a:endParaRPr>
          </a:p>
        </p:txBody>
      </p:sp>
      <p:pic>
        <p:nvPicPr>
          <p:cNvPr id="6" name="Bild 16" descr="PSI-Logo_narrow_30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160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675000"/>
            <a:ext cx="8533200" cy="42399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275" b="0" i="0">
                <a:latin typeface="Arial Narrow"/>
                <a:cs typeface="Arial Narrow"/>
              </a:defRPr>
            </a:lvl1pPr>
            <a:lvl2pPr marL="134541" indent="-134541">
              <a:spcBef>
                <a:spcPts val="0"/>
              </a:spcBef>
              <a:buFont typeface="Lucida Grande"/>
              <a:buChar char="•"/>
              <a:tabLst/>
              <a:defRPr sz="1275" b="0" i="0">
                <a:latin typeface="Arial Narrow"/>
                <a:cs typeface="Arial Narrow"/>
              </a:defRPr>
            </a:lvl2pPr>
            <a:lvl3pPr marL="269081" indent="-134541">
              <a:spcBef>
                <a:spcPts val="0"/>
              </a:spcBef>
              <a:buFont typeface="Lucida Grande"/>
              <a:buChar char="–"/>
              <a:tabLst/>
              <a:defRPr sz="1275" b="0" i="0">
                <a:latin typeface="Arial Narrow"/>
                <a:cs typeface="Arial Narrow"/>
              </a:defRPr>
            </a:lvl3pPr>
            <a:lvl4pPr marL="470297" indent="-134541">
              <a:spcBef>
                <a:spcPts val="0"/>
              </a:spcBef>
              <a:tabLst/>
              <a:defRPr sz="1275" b="0" i="0">
                <a:latin typeface="Arial Narrow"/>
                <a:cs typeface="Arial Narrow"/>
              </a:defRPr>
            </a:lvl4pPr>
            <a:lvl5pPr marL="1076325" indent="-136922">
              <a:buNone/>
              <a:tabLst/>
              <a:defRPr sz="1125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08000"/>
            <a:ext cx="7219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9620A819-592B-4039-8ED6-CFC86351A060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14. Sept. 2011</a:t>
            </a:r>
            <a:endParaRPr lang="de-DE" alt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Y. Dai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4462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0" r:id="rId9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5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69158" y="3219821"/>
            <a:ext cx="7910510" cy="576387"/>
          </a:xfrm>
        </p:spPr>
        <p:txBody>
          <a:bodyPr/>
          <a:lstStyle/>
          <a:p>
            <a:pPr algn="ctr"/>
            <a:r>
              <a:rPr lang="en-US" dirty="0"/>
              <a:t>Recent spallation materials researches performed at PSI</a:t>
            </a:r>
            <a:endParaRPr lang="de-DE" sz="2400" dirty="0">
              <a:latin typeface="Corbel" panose="020B0503020204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769946" y="4654855"/>
            <a:ext cx="7954963" cy="293383"/>
          </a:xfrm>
        </p:spPr>
        <p:txBody>
          <a:bodyPr/>
          <a:lstStyle/>
          <a:p>
            <a:pPr algn="ctr"/>
            <a:r>
              <a:rPr lang="de-DE" dirty="0" smtClean="0"/>
              <a:t>HPTW2023, RIKEN, Japan 06.11.2023</a:t>
            </a:r>
            <a:endParaRPr lang="de-DE" dirty="0"/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683568" y="3952142"/>
            <a:ext cx="7955637" cy="273390"/>
          </a:xfrm>
        </p:spPr>
        <p:txBody>
          <a:bodyPr/>
          <a:lstStyle/>
          <a:p>
            <a:pPr algn="ctr"/>
            <a:r>
              <a:rPr lang="en-US" dirty="0" smtClean="0"/>
              <a:t>Yong Dai, Peng Bi, Peng Song (PSI),  Hossein Sina, Michael </a:t>
            </a:r>
            <a:r>
              <a:rPr lang="en-US" dirty="0" err="1" smtClean="0"/>
              <a:t>Wohlmuther</a:t>
            </a:r>
            <a:r>
              <a:rPr lang="en-US" dirty="0" smtClean="0"/>
              <a:t> (ESS)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10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8" name="Text Box 28"/>
          <p:cNvSpPr txBox="1">
            <a:spLocks/>
          </p:cNvSpPr>
          <p:nvPr/>
        </p:nvSpPr>
        <p:spPr bwMode="auto">
          <a:xfrm>
            <a:off x="539552" y="686977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Inconel 718 irradiated in STIP-II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627063"/>
            <a:ext cx="3398291" cy="1639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25" y="1186073"/>
            <a:ext cx="2559222" cy="9224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427984" y="1738892"/>
            <a:ext cx="3314885" cy="10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42988" y="2168138"/>
            <a:ext cx="7062555" cy="2466998"/>
            <a:chOff x="925456" y="2331306"/>
            <a:chExt cx="7062555" cy="246699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5191" y="2331306"/>
              <a:ext cx="3482820" cy="2466998"/>
            </a:xfrm>
            <a:prstGeom prst="rect">
              <a:avLst/>
            </a:prstGeom>
            <a:ln>
              <a:solidFill>
                <a:srgbClr val="3333FF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5456" y="2331306"/>
              <a:ext cx="3521010" cy="2466998"/>
            </a:xfrm>
            <a:prstGeom prst="rect">
              <a:avLst/>
            </a:prstGeom>
            <a:ln>
              <a:solidFill>
                <a:srgbClr val="3333FF"/>
              </a:solidFill>
            </a:ln>
          </p:spPr>
        </p:pic>
      </p:grp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Inconel 718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6534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11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8" name="Text Box 28"/>
          <p:cNvSpPr txBox="1">
            <a:spLocks/>
          </p:cNvSpPr>
          <p:nvPr/>
        </p:nvSpPr>
        <p:spPr bwMode="auto">
          <a:xfrm>
            <a:off x="539552" y="686977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Inconel 718 irradiated in STIP-II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627063"/>
            <a:ext cx="3398291" cy="1639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25" y="1186073"/>
            <a:ext cx="2559222" cy="9224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427984" y="1846892"/>
            <a:ext cx="3314885" cy="10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Inconel 718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74" y="2663916"/>
            <a:ext cx="2848874" cy="1996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8919" y="2663915"/>
            <a:ext cx="2785249" cy="1986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371" y="2663915"/>
            <a:ext cx="2800117" cy="198695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13363" y="2148878"/>
            <a:ext cx="3022533" cy="2788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 HV0.2</a:t>
            </a:r>
            <a:r>
              <a:rPr lang="en-US" b="1" kern="1000" spc="3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Ann</a:t>
            </a:r>
            <a:r>
              <a:rPr lang="en-US" b="1" kern="1000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=220</a:t>
            </a:r>
            <a:endParaRPr lang="de-CH" b="1" kern="1000" spc="3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95736" y="2139702"/>
            <a:ext cx="1450275" cy="292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HV0.2</a:t>
            </a:r>
            <a:r>
              <a:rPr lang="en-US" b="1" kern="1000" spc="3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en-US" b="1" kern="1000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b="1" kern="1000" spc="30" dirty="0">
                <a:latin typeface="Arial" panose="020B0604020202020204" pitchFamily="34" charset="0"/>
                <a:cs typeface="Arial" panose="020B0604020202020204" pitchFamily="34" charset="0"/>
              </a:rPr>
              <a:t>459</a:t>
            </a:r>
            <a:endParaRPr lang="de-CH" b="1" kern="1000" spc="3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26150" y="627063"/>
            <a:ext cx="3346050" cy="3889375"/>
            <a:chOff x="3026150" y="1376753"/>
            <a:chExt cx="2780872" cy="313968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26150" y="1387689"/>
              <a:ext cx="2780872" cy="3128749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36" name="Rectangle 35"/>
            <p:cNvSpPr/>
            <p:nvPr/>
          </p:nvSpPr>
          <p:spPr>
            <a:xfrm>
              <a:off x="3656155" y="1376753"/>
              <a:ext cx="17219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i="1" dirty="0" smtClean="0">
                  <a:solidFill>
                    <a:srgbClr val="00B0F0"/>
                  </a:solidFill>
                  <a:latin typeface="ONNIM K+ Gulliver"/>
                </a:rPr>
                <a:t>Chen, JNM 343 (2005) 236</a:t>
              </a:r>
              <a:endParaRPr lang="en-US" sz="1000" i="1" dirty="0">
                <a:solidFill>
                  <a:srgbClr val="00B0F0"/>
                </a:solidFill>
                <a:latin typeface="ONNIM K+ Gulliv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211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12</a:t>
            </a:fld>
            <a:endParaRPr lang="de-DE" altLang="de-DE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6" y="2073044"/>
            <a:ext cx="3907927" cy="280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938713" y="1995686"/>
            <a:ext cx="3600400" cy="2885094"/>
            <a:chOff x="5711241" y="1870255"/>
            <a:chExt cx="2962395" cy="23452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1241" y="2206522"/>
              <a:ext cx="2962395" cy="200900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038898" y="1870255"/>
              <a:ext cx="914886" cy="2781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de-DE" sz="1100" b="1" dirty="0">
                  <a:solidFill>
                    <a:srgbClr val="00B0F0"/>
                  </a:solidFill>
                </a:rPr>
                <a:t>Proton </a:t>
              </a:r>
              <a:r>
                <a:rPr lang="en-US" altLang="de-DE" sz="1100" b="1" dirty="0" err="1">
                  <a:solidFill>
                    <a:srgbClr val="00B0F0"/>
                  </a:solidFill>
                </a:rPr>
                <a:t>fluence</a:t>
              </a:r>
              <a:r>
                <a:rPr lang="en-US" altLang="de-DE" sz="1100" b="1" dirty="0">
                  <a:solidFill>
                    <a:srgbClr val="00B0F0"/>
                  </a:solidFill>
                </a:rPr>
                <a:t>: 8.5x10</a:t>
              </a:r>
              <a:r>
                <a:rPr lang="en-US" altLang="de-DE" sz="1100" b="1" baseline="30000" dirty="0">
                  <a:solidFill>
                    <a:srgbClr val="00B0F0"/>
                  </a:solidFill>
                </a:rPr>
                <a:t>25</a:t>
              </a:r>
              <a:r>
                <a:rPr lang="en-US" altLang="de-DE" sz="1100" b="1" dirty="0">
                  <a:solidFill>
                    <a:srgbClr val="00B0F0"/>
                  </a:solidFill>
                </a:rPr>
                <a:t> /m</a:t>
              </a:r>
              <a:r>
                <a:rPr lang="en-US" altLang="de-DE" sz="1100" b="1" baseline="30000" dirty="0">
                  <a:solidFill>
                    <a:srgbClr val="00B0F0"/>
                  </a:solidFill>
                </a:rPr>
                <a:t>2 </a:t>
              </a:r>
              <a:endParaRPr lang="en-US" sz="11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100" b="1" dirty="0">
                  <a:solidFill>
                    <a:srgbClr val="00B0F0"/>
                  </a:solidFill>
                </a:rPr>
                <a:t>8.8 dpa / 2400 </a:t>
              </a:r>
              <a:r>
                <a:rPr lang="en-US" sz="1100" b="1" dirty="0" err="1">
                  <a:solidFill>
                    <a:srgbClr val="00B0F0"/>
                  </a:solidFill>
                </a:rPr>
                <a:t>appm</a:t>
              </a:r>
              <a:r>
                <a:rPr lang="en-US" sz="1100" b="1" dirty="0">
                  <a:solidFill>
                    <a:srgbClr val="00B0F0"/>
                  </a:solidFill>
                </a:rPr>
                <a:t> He / 4800 </a:t>
              </a:r>
              <a:r>
                <a:rPr lang="en-US" sz="1100" b="1" dirty="0" err="1">
                  <a:solidFill>
                    <a:srgbClr val="00B0F0"/>
                  </a:solidFill>
                </a:rPr>
                <a:t>appm</a:t>
              </a:r>
              <a:r>
                <a:rPr lang="en-US" sz="1100" b="1" dirty="0">
                  <a:solidFill>
                    <a:srgbClr val="00B0F0"/>
                  </a:solidFill>
                </a:rPr>
                <a:t> H</a:t>
              </a:r>
            </a:p>
          </p:txBody>
        </p:sp>
      </p:grp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95536" y="645312"/>
            <a:ext cx="4606212" cy="49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30479"/>
          <a:lstStyle>
            <a:lvl1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  <a:lvl2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2pPr>
            <a:lvl3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3pPr>
            <a:lvl4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4pPr>
            <a:lvl5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5pPr>
            <a:lvl6pPr marL="4968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6pPr>
            <a:lvl7pPr marL="9540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7pPr>
            <a:lvl8pPr marL="14112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8pPr>
            <a:lvl9pPr marL="18684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9pPr>
          </a:lstStyle>
          <a:p>
            <a:pPr algn="l">
              <a:defRPr/>
            </a:pPr>
            <a:r>
              <a:rPr lang="en-US" altLang="de-DE" sz="1800" b="1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Al-alloy: AlMg</a:t>
            </a:r>
            <a:r>
              <a:rPr lang="en-US" altLang="de-DE" sz="1800" b="1" baseline="-25000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3</a:t>
            </a:r>
            <a:endParaRPr lang="en-US" altLang="de-DE" sz="1800" b="1" baseline="-25000" dirty="0">
              <a:solidFill>
                <a:srgbClr val="3333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691681" y="-7307"/>
            <a:ext cx="67864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Al-alloys for PBW applications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83768" y="612364"/>
            <a:ext cx="1458361" cy="1239306"/>
            <a:chOff x="489248" y="1131590"/>
            <a:chExt cx="1743615" cy="1557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247" y="1131590"/>
              <a:ext cx="1719616" cy="128253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9248" y="2469095"/>
              <a:ext cx="914400" cy="220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CH" sz="1000" dirty="0" smtClean="0">
                  <a:solidFill>
                    <a:srgbClr val="000000"/>
                  </a:solidFill>
                  <a:latin typeface="Calibri"/>
                </a:rPr>
                <a:t>SINQ Target-3 (1998-99), 6.8 Ah P</a:t>
              </a:r>
              <a:r>
                <a:rPr lang="de-CH" sz="1000" baseline="30000" dirty="0" smtClean="0">
                  <a:solidFill>
                    <a:srgbClr val="000000"/>
                  </a:solidFill>
                  <a:latin typeface="Calibri"/>
                </a:rPr>
                <a:t>+</a:t>
              </a:r>
              <a:endParaRPr lang="en-US" sz="1000" baseline="300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75614" y="555526"/>
            <a:ext cx="1424778" cy="1385891"/>
            <a:chOff x="6695455" y="987425"/>
            <a:chExt cx="1636262" cy="1593576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7" b="8164"/>
            <a:stretch/>
          </p:blipFill>
          <p:spPr bwMode="auto">
            <a:xfrm>
              <a:off x="6695455" y="987425"/>
              <a:ext cx="1636262" cy="127532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695455" y="2360952"/>
              <a:ext cx="914400" cy="220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CH" sz="1000" dirty="0" smtClean="0">
                  <a:solidFill>
                    <a:srgbClr val="000000"/>
                  </a:solidFill>
                  <a:latin typeface="Calibri"/>
                </a:rPr>
                <a:t>SINQ Target-9 (2011-12</a:t>
              </a:r>
              <a:r>
                <a:rPr lang="de-CH" sz="1000" dirty="0">
                  <a:solidFill>
                    <a:srgbClr val="000000"/>
                  </a:solidFill>
                  <a:latin typeface="Calibri"/>
                </a:rPr>
                <a:t>), </a:t>
              </a:r>
              <a:r>
                <a:rPr lang="de-CH" sz="1000" dirty="0" smtClean="0">
                  <a:solidFill>
                    <a:srgbClr val="000000"/>
                  </a:solidFill>
                  <a:latin typeface="Calibri"/>
                </a:rPr>
                <a:t>13.13Ah </a:t>
              </a:r>
              <a:r>
                <a:rPr lang="de-CH" sz="1000" dirty="0">
                  <a:solidFill>
                    <a:srgbClr val="000000"/>
                  </a:solidFill>
                  <a:latin typeface="Calibri"/>
                </a:rPr>
                <a:t>P</a:t>
              </a:r>
              <a:r>
                <a:rPr lang="de-CH" sz="1000" baseline="30000" dirty="0">
                  <a:solidFill>
                    <a:srgbClr val="000000"/>
                  </a:solidFill>
                  <a:latin typeface="Calibri"/>
                </a:rPr>
                <a:t>+</a:t>
              </a:r>
              <a:endParaRPr lang="en-US" sz="10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70852" y="578224"/>
            <a:ext cx="1475655" cy="1273446"/>
            <a:chOff x="3456385" y="987425"/>
            <a:chExt cx="1761015" cy="1736141"/>
          </a:xfrm>
        </p:grpSpPr>
        <p:pic>
          <p:nvPicPr>
            <p:cNvPr id="25" name="Picture 3" descr="C:\Dai\A-STIP\STIP-II\Foto\ATEC\KS052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" t="33859" r="47213" b="12990"/>
            <a:stretch/>
          </p:blipFill>
          <p:spPr bwMode="auto">
            <a:xfrm>
              <a:off x="3501913" y="987425"/>
              <a:ext cx="1715487" cy="1429573"/>
            </a:xfrm>
            <a:prstGeom prst="rect">
              <a:avLst/>
            </a:prstGeom>
            <a:noFill/>
            <a:ln w="9525">
              <a:solidFill>
                <a:srgbClr val="40558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456385" y="2503517"/>
              <a:ext cx="914400" cy="220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CH" sz="1000" dirty="0" smtClean="0">
                  <a:solidFill>
                    <a:srgbClr val="000000"/>
                  </a:solidFill>
                  <a:latin typeface="Calibri"/>
                </a:rPr>
                <a:t>SINQ Target-4 (2000-01), 10.03 Ah P</a:t>
              </a:r>
              <a:r>
                <a:rPr lang="de-CH" sz="1000" baseline="30000" dirty="0" smtClean="0">
                  <a:solidFill>
                    <a:srgbClr val="000000"/>
                  </a:solidFill>
                  <a:latin typeface="Calibri"/>
                </a:rPr>
                <a:t>+</a:t>
              </a:r>
              <a:endParaRPr lang="en-US" sz="1000" baseline="300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508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13</a:t>
            </a:fld>
            <a:endParaRPr lang="de-DE" altLang="de-DE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1188" y="670492"/>
            <a:ext cx="4606212" cy="49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30479"/>
          <a:lstStyle>
            <a:lvl1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  <a:lvl2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2pPr>
            <a:lvl3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3pPr>
            <a:lvl4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4pPr>
            <a:lvl5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5pPr>
            <a:lvl6pPr marL="4968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6pPr>
            <a:lvl7pPr marL="9540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7pPr>
            <a:lvl8pPr marL="14112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8pPr>
            <a:lvl9pPr marL="18684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9pPr>
          </a:lstStyle>
          <a:p>
            <a:pPr algn="l">
              <a:defRPr/>
            </a:pPr>
            <a:r>
              <a:rPr lang="en-US" altLang="de-DE" sz="1800" b="1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Al-alloy: Al 6061-T6</a:t>
            </a:r>
            <a:endParaRPr lang="en-US" altLang="de-DE" sz="1800" b="1" dirty="0">
              <a:solidFill>
                <a:srgbClr val="3333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691681" y="-7307"/>
            <a:ext cx="67864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Al-alloys for PBW applications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12468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Calibri"/>
              </a:rPr>
              <a:t>Irradiation in STIP-7 (Target-10, 2013-14)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35456"/>
            <a:ext cx="3570837" cy="2840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2516" y="299012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23928" y="574104"/>
            <a:ext cx="3000414" cy="4293305"/>
            <a:chOff x="4729200" y="574104"/>
            <a:chExt cx="3000414" cy="4293305"/>
          </a:xfrm>
        </p:grpSpPr>
        <p:sp>
          <p:nvSpPr>
            <p:cNvPr id="44" name="Rectangle 5"/>
            <p:cNvSpPr>
              <a:spLocks/>
            </p:cNvSpPr>
            <p:nvPr/>
          </p:nvSpPr>
          <p:spPr bwMode="auto">
            <a:xfrm>
              <a:off x="5148064" y="4531043"/>
              <a:ext cx="926857" cy="25391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9pPr>
            </a:lstStyle>
            <a:p>
              <a:r>
                <a:rPr lang="de-CH" altLang="de-DE" sz="1050" i="1" dirty="0" err="1" smtClean="0">
                  <a:solidFill>
                    <a:srgbClr val="00B0F0"/>
                  </a:solidFill>
                </a:rPr>
                <a:t>to</a:t>
              </a:r>
              <a:r>
                <a:rPr lang="de-CH" altLang="de-DE" sz="1050" i="1" dirty="0" smtClean="0">
                  <a:solidFill>
                    <a:srgbClr val="00B0F0"/>
                  </a:solidFill>
                </a:rPr>
                <a:t> </a:t>
              </a:r>
              <a:r>
                <a:rPr lang="de-CH" altLang="de-DE" sz="1050" i="1" dirty="0" err="1" smtClean="0">
                  <a:solidFill>
                    <a:srgbClr val="00B0F0"/>
                  </a:solidFill>
                </a:rPr>
                <a:t>be</a:t>
              </a:r>
              <a:r>
                <a:rPr lang="de-CH" altLang="de-DE" sz="1050" i="1" dirty="0" smtClean="0">
                  <a:solidFill>
                    <a:srgbClr val="00B0F0"/>
                  </a:solidFill>
                </a:rPr>
                <a:t> </a:t>
              </a:r>
              <a:r>
                <a:rPr lang="de-CH" altLang="de-DE" sz="1050" i="1" dirty="0" err="1" smtClean="0">
                  <a:solidFill>
                    <a:srgbClr val="00B0F0"/>
                  </a:solidFill>
                </a:rPr>
                <a:t>published</a:t>
              </a:r>
              <a:endParaRPr lang="en-US" altLang="de-DE" sz="1050" i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200" y="574104"/>
              <a:ext cx="3000414" cy="429330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5251452" y="2283718"/>
              <a:ext cx="760708" cy="252000"/>
            </a:xfrm>
            <a:prstGeom prst="rect">
              <a:avLst/>
            </a:prstGeom>
            <a:noFill/>
            <a:ln w="2857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251452" y="4335974"/>
              <a:ext cx="760708" cy="252000"/>
            </a:xfrm>
            <a:prstGeom prst="rect">
              <a:avLst/>
            </a:prstGeom>
            <a:noFill/>
            <a:ln w="2857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05432" y="4313447"/>
              <a:ext cx="432048" cy="2880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285750" indent="-285750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FF0000"/>
                  </a:solidFill>
                  <a:latin typeface="Calibri"/>
                </a:rPr>
                <a:t> </a:t>
              </a:r>
              <a:endParaRPr lang="en-US" sz="1400" dirty="0" smtClean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01537" y="2346179"/>
              <a:ext cx="432048" cy="2880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285750" indent="-285750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FF0000"/>
                  </a:solidFill>
                  <a:latin typeface="Calibri"/>
                </a:rPr>
                <a:t> </a:t>
              </a:r>
              <a:endParaRPr lang="en-US" sz="1400" dirty="0" smtClean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00966" y="2247686"/>
              <a:ext cx="432048" cy="2880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285750" indent="-285750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FF0000"/>
                  </a:solidFill>
                  <a:latin typeface="Calibri"/>
                </a:rPr>
                <a:t> </a:t>
              </a:r>
              <a:endParaRPr lang="en-US" sz="1400" dirty="0" smtClean="0">
                <a:solidFill>
                  <a:srgbClr val="FF0000"/>
                </a:solidFill>
                <a:latin typeface="Calibri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 flipH="1">
            <a:off x="1404810" y="3507854"/>
            <a:ext cx="569247" cy="1936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969982" y="33411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R4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977128"/>
              </p:ext>
            </p:extLst>
          </p:nvPr>
        </p:nvGraphicFramePr>
        <p:xfrm>
          <a:off x="7092280" y="1470193"/>
          <a:ext cx="1796353" cy="2225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88172">
                  <a:extLst>
                    <a:ext uri="{9D8B030D-6E8A-4147-A177-3AD203B41FA5}">
                      <a16:colId xmlns:a16="http://schemas.microsoft.com/office/drawing/2014/main" val="1844507761"/>
                    </a:ext>
                  </a:extLst>
                </a:gridCol>
                <a:gridCol w="1108181">
                  <a:extLst>
                    <a:ext uri="{9D8B030D-6E8A-4147-A177-3AD203B41FA5}">
                      <a16:colId xmlns:a16="http://schemas.microsoft.com/office/drawing/2014/main" val="4101889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n-flu.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9.5x10</a:t>
                      </a:r>
                      <a:r>
                        <a:rPr lang="en-US" sz="1400" b="0" i="0" baseline="30000" dirty="0" smtClean="0"/>
                        <a:t>25</a:t>
                      </a:r>
                      <a:r>
                        <a:rPr lang="en-US" sz="1400" b="0" i="0" dirty="0" smtClean="0"/>
                        <a:t>/m</a:t>
                      </a:r>
                      <a:r>
                        <a:rPr lang="en-US" sz="1400" b="0" i="0" baseline="30000" dirty="0" smtClean="0"/>
                        <a:t>2</a:t>
                      </a:r>
                      <a:endParaRPr lang="en-US" sz="1400" b="0" i="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102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p-flu.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1.6x10</a:t>
                      </a:r>
                      <a:r>
                        <a:rPr lang="en-US" sz="1400" b="0" i="0" baseline="30000" dirty="0" smtClean="0"/>
                        <a:t>25</a:t>
                      </a:r>
                      <a:r>
                        <a:rPr lang="en-US" sz="1400" b="0" i="0" dirty="0" smtClean="0"/>
                        <a:t>/m</a:t>
                      </a:r>
                      <a:r>
                        <a:rPr lang="en-US" sz="1400" b="0" i="0" baseline="30000" dirty="0" smtClean="0"/>
                        <a:t>2</a:t>
                      </a:r>
                      <a:endParaRPr lang="en-US" sz="1400" b="0" i="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077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Dose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10.1 dpa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788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He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455 </a:t>
                      </a:r>
                      <a:r>
                        <a:rPr lang="en-US" sz="1400" b="0" i="0" dirty="0" err="1" smtClean="0"/>
                        <a:t>appm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106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H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1095 </a:t>
                      </a:r>
                      <a:r>
                        <a:rPr lang="en-US" sz="1400" b="0" i="0" dirty="0" err="1" smtClean="0"/>
                        <a:t>appm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45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err="1" smtClean="0"/>
                        <a:t>T</a:t>
                      </a:r>
                      <a:r>
                        <a:rPr lang="en-US" sz="1400" b="0" i="0" baseline="-25000" dirty="0" err="1" smtClean="0"/>
                        <a:t>irr</a:t>
                      </a:r>
                      <a:endParaRPr lang="en-US" sz="1400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62°C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75928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291912" y="3783650"/>
            <a:ext cx="914400" cy="3722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i="1" dirty="0">
                <a:solidFill>
                  <a:srgbClr val="FF0000"/>
                </a:solidFill>
                <a:latin typeface="Calibri"/>
              </a:rPr>
              <a:t>t</a:t>
            </a:r>
            <a:r>
              <a:rPr lang="en-US" sz="1800" i="1" dirty="0" smtClean="0">
                <a:solidFill>
                  <a:srgbClr val="FF0000"/>
                </a:solidFill>
                <a:latin typeface="Calibri"/>
              </a:rPr>
              <a:t>o be finalized</a:t>
            </a:r>
          </a:p>
        </p:txBody>
      </p:sp>
    </p:spTree>
    <p:extLst>
      <p:ext uri="{BB962C8B-B14F-4D97-AF65-F5344CB8AC3E}">
        <p14:creationId xmlns:p14="http://schemas.microsoft.com/office/powerpoint/2010/main" val="1195655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14</a:t>
            </a:fld>
            <a:endParaRPr lang="de-DE" altLang="de-D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027" t="2011" r="1135" b="3156"/>
          <a:stretch/>
        </p:blipFill>
        <p:spPr>
          <a:xfrm>
            <a:off x="116570" y="1335754"/>
            <a:ext cx="4536505" cy="2736304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1188" y="670492"/>
            <a:ext cx="4606212" cy="49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30479"/>
          <a:lstStyle>
            <a:lvl1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  <a:lvl2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2pPr>
            <a:lvl3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3pPr>
            <a:lvl4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4pPr>
            <a:lvl5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5pPr>
            <a:lvl6pPr marL="4968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6pPr>
            <a:lvl7pPr marL="9540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7pPr>
            <a:lvl8pPr marL="14112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8pPr>
            <a:lvl9pPr marL="18684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9pPr>
          </a:lstStyle>
          <a:p>
            <a:pPr algn="l">
              <a:defRPr/>
            </a:pPr>
            <a:r>
              <a:rPr lang="en-US" altLang="de-DE" sz="1800" b="1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Al-alloy: Al 6061-T6</a:t>
            </a:r>
            <a:endParaRPr lang="en-US" altLang="de-DE" sz="1800" b="1" dirty="0">
              <a:solidFill>
                <a:srgbClr val="3333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22" y="771550"/>
            <a:ext cx="2160240" cy="1620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92" y="771550"/>
            <a:ext cx="2160240" cy="1620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22" y="2528504"/>
            <a:ext cx="2169896" cy="1627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84" y="2528504"/>
            <a:ext cx="2169896" cy="16274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8250" y="73486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FF00"/>
                </a:solidFill>
                <a:latin typeface="Calibri"/>
              </a:rPr>
              <a:t>Tt=32°C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8250" y="247491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FF00"/>
                </a:solidFill>
                <a:latin typeface="Calibri"/>
              </a:rPr>
              <a:t>Tt=152°C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2210" y="4443958"/>
            <a:ext cx="3600216" cy="218008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 smtClean="0">
                <a:solidFill>
                  <a:srgbClr val="0000FF"/>
                </a:solidFill>
                <a:latin typeface="Arial Narrow"/>
                <a:cs typeface="Arial Narrow"/>
              </a:rPr>
              <a:t>Microstructural results in Peng Song’s talk on Thursday</a:t>
            </a: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Al 6061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247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987824" y="218700"/>
            <a:ext cx="2520280" cy="381375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altLang="zh-CN" b="1" spc="23" dirty="0" err="1" smtClean="0">
                <a:solidFill>
                  <a:srgbClr val="C00000"/>
                </a:solidFill>
                <a:cs typeface="Franklin Gothic Book"/>
              </a:rPr>
              <a:t>Thank</a:t>
            </a:r>
            <a:r>
              <a:rPr lang="de-CH" altLang="zh-CN" b="1" spc="23" dirty="0" smtClean="0">
                <a:solidFill>
                  <a:srgbClr val="C00000"/>
                </a:solidFill>
                <a:cs typeface="Franklin Gothic Book"/>
              </a:rPr>
              <a:t> </a:t>
            </a:r>
            <a:r>
              <a:rPr lang="de-CH" altLang="zh-CN" b="1" spc="23" dirty="0" err="1" smtClean="0">
                <a:solidFill>
                  <a:srgbClr val="C00000"/>
                </a:solidFill>
                <a:cs typeface="Franklin Gothic Book"/>
              </a:rPr>
              <a:t>you</a:t>
            </a:r>
            <a:r>
              <a:rPr lang="de-CH" altLang="zh-CN" b="1" spc="23" dirty="0" smtClean="0">
                <a:solidFill>
                  <a:srgbClr val="C00000"/>
                </a:solidFill>
                <a:cs typeface="Franklin Gothic Book"/>
              </a:rPr>
              <a:t>!</a:t>
            </a:r>
            <a:endParaRPr lang="en-US" b="1" spc="23" dirty="0">
              <a:solidFill>
                <a:srgbClr val="C00000"/>
              </a:solidFill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0856" y="771550"/>
            <a:ext cx="1707636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400" b="1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74301522"/>
      </p:ext>
    </p:extLst>
  </p:cSld>
  <p:clrMapOvr>
    <a:masterClrMapping/>
  </p:clrMapOvr>
  <p:transition spd="med" advTm="3336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2</a:t>
            </a:fld>
            <a:endParaRPr lang="de-DE" altLang="de-DE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974057" y="28309"/>
            <a:ext cx="149271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38136" y="883772"/>
            <a:ext cx="271310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91817" y="929166"/>
            <a:ext cx="5710776" cy="150297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indent="-285750" defTabSz="584200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PIE of target material: Tungsten</a:t>
            </a:r>
          </a:p>
          <a:p>
            <a:pPr marL="285750" indent="-285750" defTabSz="584200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PIE of proton beam window (PBW) materials</a:t>
            </a:r>
            <a:r>
              <a:rPr lang="en-US" altLang="zh-CN" sz="1800" b="1" dirty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: Inconel </a:t>
            </a:r>
            <a:r>
              <a:rPr lang="en-US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718 &amp; Al-6061</a:t>
            </a:r>
            <a:endParaRPr lang="en-US" altLang="zh-CN" sz="1800" b="1" dirty="0">
              <a:solidFill>
                <a:srgbClr val="3333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9510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3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target material: Tungsten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839" y="650982"/>
            <a:ext cx="5909215" cy="40295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107504" y="710870"/>
            <a:ext cx="7056415" cy="643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  <a:t>Revision of irradiation </a:t>
            </a:r>
            <a:br>
              <a:rPr lang="en-US" sz="1800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</a:br>
            <a:r>
              <a:rPr lang="en-US" sz="1800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  <a:t>parameters based on </a:t>
            </a:r>
            <a:br>
              <a:rPr lang="en-US" sz="1800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</a:br>
            <a:r>
              <a:rPr lang="en-US" sz="1800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  <a:t>gamma measurements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453815"/>
            <a:ext cx="2440922" cy="2429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86" y="1667458"/>
            <a:ext cx="1356189" cy="79498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6" name="Up Arrow 5"/>
          <p:cNvSpPr/>
          <p:nvPr/>
        </p:nvSpPr>
        <p:spPr bwMode="auto">
          <a:xfrm>
            <a:off x="1015682" y="4667306"/>
            <a:ext cx="531813" cy="216248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6155" y="4715275"/>
            <a:ext cx="914400" cy="3047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4206558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4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target material: Tungsten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7473" y="683635"/>
            <a:ext cx="2340260" cy="3624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  <a:t>3-point bend test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252989" y="683635"/>
            <a:ext cx="2989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3333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Thermal </a:t>
            </a:r>
            <a:r>
              <a:rPr lang="en-GB" sz="1400" b="1" dirty="0">
                <a:solidFill>
                  <a:srgbClr val="3333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diffusivity </a:t>
            </a:r>
            <a:r>
              <a:rPr lang="en-US" sz="1400" b="1" dirty="0" smtClean="0">
                <a:solidFill>
                  <a:srgbClr val="3333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measurement</a:t>
            </a:r>
            <a:endParaRPr lang="en-GB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173100" y="4560638"/>
            <a:ext cx="2742610" cy="218008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 smtClean="0">
                <a:solidFill>
                  <a:srgbClr val="0000FF"/>
                </a:solidFill>
                <a:latin typeface="Arial Narrow"/>
                <a:cs typeface="Arial Narrow"/>
              </a:rPr>
              <a:t>Details in Sina Hossein’s talk on Thursday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47" y="1165628"/>
            <a:ext cx="4396064" cy="32207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image6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"/>
          <a:stretch/>
        </p:blipFill>
        <p:spPr>
          <a:xfrm>
            <a:off x="4815802" y="1165628"/>
            <a:ext cx="4025775" cy="32207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2057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5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target material: Tungsten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1560" y="679353"/>
            <a:ext cx="234026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  <a:t>Atom probe tomography (APT)</a:t>
            </a:r>
          </a:p>
        </p:txBody>
      </p:sp>
      <p:pic>
        <p:nvPicPr>
          <p:cNvPr id="35" name="Picture 34" descr="CompositionSpectr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 t="3369"/>
          <a:stretch>
            <a:fillRect/>
          </a:stretch>
        </p:blipFill>
        <p:spPr bwMode="auto">
          <a:xfrm>
            <a:off x="251520" y="979822"/>
            <a:ext cx="4845506" cy="3345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/>
          <p:cNvSpPr txBox="1"/>
          <p:nvPr/>
        </p:nvSpPr>
        <p:spPr>
          <a:xfrm>
            <a:off x="620429" y="4324898"/>
            <a:ext cx="4449936" cy="2158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75" dirty="0">
                <a:solidFill>
                  <a:srgbClr val="FF0000"/>
                </a:solidFill>
                <a:latin typeface="Arial Narrow"/>
                <a:cs typeface="Arial Narrow"/>
              </a:rPr>
              <a:t>In neutron irradiation: mainly Re and </a:t>
            </a:r>
            <a:r>
              <a:rPr lang="en-US" sz="1275" dirty="0" err="1">
                <a:solidFill>
                  <a:srgbClr val="FF0000"/>
                </a:solidFill>
                <a:latin typeface="Arial Narrow"/>
                <a:cs typeface="Arial Narrow"/>
              </a:rPr>
              <a:t>Os</a:t>
            </a:r>
            <a:r>
              <a:rPr lang="en-US" sz="1275" dirty="0">
                <a:solidFill>
                  <a:srgbClr val="FF0000"/>
                </a:solidFill>
                <a:latin typeface="Arial Narrow"/>
                <a:cs typeface="Arial Narrow"/>
              </a:rPr>
              <a:t> (can be much higher! 1% at / </a:t>
            </a:r>
            <a:r>
              <a:rPr lang="en-US" sz="1275" dirty="0" err="1">
                <a:solidFill>
                  <a:srgbClr val="FF0000"/>
                </a:solidFill>
                <a:latin typeface="Arial Narrow"/>
                <a:cs typeface="Arial Narrow"/>
              </a:rPr>
              <a:t>dpa</a:t>
            </a:r>
            <a:r>
              <a:rPr lang="en-US" sz="1275" dirty="0">
                <a:solidFill>
                  <a:srgbClr val="FF0000"/>
                </a:solidFill>
                <a:latin typeface="Arial Narrow"/>
                <a:cs typeface="Arial Narrow"/>
              </a:rPr>
              <a:t>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0DE0026-7526-4E7D-AEF5-19E081A0BD56}"/>
              </a:ext>
            </a:extLst>
          </p:cNvPr>
          <p:cNvGrpSpPr/>
          <p:nvPr/>
        </p:nvGrpSpPr>
        <p:grpSpPr>
          <a:xfrm>
            <a:off x="5302647" y="2125402"/>
            <a:ext cx="3550624" cy="1141737"/>
            <a:chOff x="1013141" y="1818050"/>
            <a:chExt cx="5838720" cy="1877495"/>
          </a:xfrm>
        </p:grpSpPr>
        <p:pic>
          <p:nvPicPr>
            <p:cNvPr id="42" name="Picture 41" descr="Chart, scatter chart&#10;&#10;Description automatically generated">
              <a:extLst>
                <a:ext uri="{FF2B5EF4-FFF2-40B4-BE49-F238E27FC236}">
                  <a16:creationId xmlns:a16="http://schemas.microsoft.com/office/drawing/2014/main" id="{7125B0B9-5CA3-489E-9A40-A6CE8F044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398" r="8438" b="5472"/>
            <a:stretch/>
          </p:blipFill>
          <p:spPr>
            <a:xfrm>
              <a:off x="4978546" y="1825432"/>
              <a:ext cx="1873315" cy="1864008"/>
            </a:xfrm>
            <a:prstGeom prst="rect">
              <a:avLst/>
            </a:prstGeom>
          </p:spPr>
        </p:pic>
        <p:pic>
          <p:nvPicPr>
            <p:cNvPr id="43" name="Picture 42" descr="Qr code&#10;&#10;Description automatically generated">
              <a:extLst>
                <a:ext uri="{FF2B5EF4-FFF2-40B4-BE49-F238E27FC236}">
                  <a16:creationId xmlns:a16="http://schemas.microsoft.com/office/drawing/2014/main" id="{7CC7F9C5-AE83-4119-A6D4-AEA93CF9B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674" r="9287" b="5472"/>
            <a:stretch/>
          </p:blipFill>
          <p:spPr>
            <a:xfrm>
              <a:off x="1013141" y="1818050"/>
              <a:ext cx="1864894" cy="1858531"/>
            </a:xfrm>
            <a:prstGeom prst="rect">
              <a:avLst/>
            </a:prstGeom>
          </p:spPr>
        </p:pic>
        <p:pic>
          <p:nvPicPr>
            <p:cNvPr id="44" name="Picture 43" descr="Chart, scatter chart&#10;&#10;Description automatically generated">
              <a:extLst>
                <a:ext uri="{FF2B5EF4-FFF2-40B4-BE49-F238E27FC236}">
                  <a16:creationId xmlns:a16="http://schemas.microsoft.com/office/drawing/2014/main" id="{3649A74F-7D75-435B-A18D-8CC1AB91A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939" r="7897" b="5472"/>
            <a:stretch/>
          </p:blipFill>
          <p:spPr>
            <a:xfrm>
              <a:off x="3029365" y="1831537"/>
              <a:ext cx="1873315" cy="1864008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3A20D52-F2BF-426D-902E-3807FFAD80C9}"/>
              </a:ext>
            </a:extLst>
          </p:cNvPr>
          <p:cNvSpPr txBox="1"/>
          <p:nvPr/>
        </p:nvSpPr>
        <p:spPr>
          <a:xfrm>
            <a:off x="6953229" y="1922165"/>
            <a:ext cx="2376265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1200" b="1" kern="1000" spc="30" dirty="0">
                <a:latin typeface="+mn-lt"/>
                <a:cs typeface="Franklin Gothic Book"/>
              </a:rPr>
              <a:t>20nm × 20nm × </a:t>
            </a:r>
            <a:r>
              <a:rPr lang="en-AU" sz="1200" b="1" kern="1000" spc="30" dirty="0" smtClean="0">
                <a:latin typeface="+mn-lt"/>
                <a:cs typeface="Franklin Gothic Book"/>
              </a:rPr>
              <a:t>5nm  Slice </a:t>
            </a:r>
            <a:endParaRPr lang="en-AU" sz="1200" b="1" kern="1000" spc="30" dirty="0">
              <a:latin typeface="+mn-lt"/>
              <a:cs typeface="Franklin Gothic Book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89263" y="3255607"/>
            <a:ext cx="1008112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kern="1000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6.4 </a:t>
            </a:r>
            <a:r>
              <a:rPr lang="en-US" sz="1200" b="1" kern="1000" spc="30" dirty="0">
                <a:solidFill>
                  <a:srgbClr val="FF0000"/>
                </a:solidFill>
                <a:latin typeface="+mn-lt"/>
                <a:cs typeface="Franklin Gothic Book"/>
              </a:rPr>
              <a:t>dpa</a:t>
            </a:r>
            <a:endParaRPr lang="de-CH" sz="1200" b="1" kern="1000" spc="30" dirty="0" err="1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291089" y="3437320"/>
            <a:ext cx="3562182" cy="1157922"/>
            <a:chOff x="2843808" y="4630484"/>
            <a:chExt cx="4573027" cy="148650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4" t="3224" r="17189" b="3664"/>
            <a:stretch/>
          </p:blipFill>
          <p:spPr>
            <a:xfrm>
              <a:off x="5939720" y="4639876"/>
              <a:ext cx="1477115" cy="1477117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0" t="3386" r="16047" b="3503"/>
            <a:stretch/>
          </p:blipFill>
          <p:spPr>
            <a:xfrm>
              <a:off x="2843808" y="4639252"/>
              <a:ext cx="1536202" cy="14771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9" t="2075" r="18349" b="4814"/>
            <a:stretch/>
          </p:blipFill>
          <p:spPr>
            <a:xfrm>
              <a:off x="4321876" y="4630484"/>
              <a:ext cx="1536203" cy="1477118"/>
            </a:xfrm>
            <a:prstGeom prst="rect">
              <a:avLst/>
            </a:prstGeom>
          </p:spPr>
        </p:pic>
      </p:grpSp>
      <p:pic>
        <p:nvPicPr>
          <p:cNvPr id="51" name="Picture 50" descr="Qr code&#10;&#10;Description automatically generated">
            <a:extLst>
              <a:ext uri="{FF2B5EF4-FFF2-40B4-BE49-F238E27FC236}">
                <a16:creationId xmlns:a16="http://schemas.microsoft.com/office/drawing/2014/main" id="{83323DFC-6D90-47AF-98F7-8C2B3A6745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494" t="7530" r="11192" b="10417"/>
          <a:stretch/>
        </p:blipFill>
        <p:spPr>
          <a:xfrm>
            <a:off x="5312638" y="908484"/>
            <a:ext cx="1068566" cy="104630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83584" y="1904492"/>
            <a:ext cx="2016224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kern="1000" spc="30" dirty="0">
                <a:solidFill>
                  <a:srgbClr val="FF0000"/>
                </a:solidFill>
                <a:latin typeface="+mn-lt"/>
                <a:cs typeface="Franklin Gothic Book"/>
              </a:rPr>
              <a:t>As Received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200" b="1" kern="1000" spc="30" dirty="0">
              <a:solidFill>
                <a:srgbClr val="FF0000"/>
              </a:solidFill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sz="1200" b="1" kern="1000" spc="30" dirty="0" err="1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90475" y="4557083"/>
            <a:ext cx="1008112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kern="1000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28 </a:t>
            </a:r>
            <a:r>
              <a:rPr lang="en-US" sz="1200" b="1" kern="1000" spc="30" dirty="0">
                <a:solidFill>
                  <a:srgbClr val="FF0000"/>
                </a:solidFill>
                <a:latin typeface="+mn-lt"/>
                <a:cs typeface="Franklin Gothic Book"/>
              </a:rPr>
              <a:t>dpa</a:t>
            </a:r>
            <a:endParaRPr lang="de-CH" sz="1200" b="1" kern="1000" spc="30" dirty="0" err="1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68277" y="742254"/>
            <a:ext cx="2151694" cy="16835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1000" spc="30" dirty="0" smtClean="0">
                <a:latin typeface="+mn-lt"/>
                <a:cs typeface="Franklin Gothic Book"/>
              </a:rPr>
              <a:t>Clear </a:t>
            </a:r>
            <a:r>
              <a:rPr lang="en-US" sz="1200" kern="1000" spc="30" dirty="0">
                <a:latin typeface="+mn-lt"/>
                <a:cs typeface="Franklin Gothic Book"/>
              </a:rPr>
              <a:t>clustering of Re </a:t>
            </a:r>
            <a:r>
              <a:rPr lang="en-US" sz="1200" kern="1000" spc="30" dirty="0" smtClean="0">
                <a:latin typeface="+mn-lt"/>
                <a:cs typeface="Franklin Gothic Book"/>
              </a:rPr>
              <a:t>in irradiated samples</a:t>
            </a:r>
            <a:endParaRPr lang="en-US" sz="12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1000" spc="30" dirty="0" smtClean="0">
                <a:latin typeface="+mn-lt"/>
                <a:cs typeface="Franklin Gothic Book"/>
              </a:rPr>
              <a:t>Clustering </a:t>
            </a:r>
            <a:r>
              <a:rPr lang="en-US" sz="1200" kern="1000" spc="30" dirty="0">
                <a:latin typeface="+mn-lt"/>
                <a:cs typeface="Franklin Gothic Book"/>
              </a:rPr>
              <a:t>of other Transmutants not </a:t>
            </a:r>
            <a:r>
              <a:rPr lang="en-US" sz="1200" kern="1000" spc="30" dirty="0" smtClean="0">
                <a:latin typeface="+mn-lt"/>
                <a:cs typeface="Franklin Gothic Book"/>
              </a:rPr>
              <a:t>clear, due to low concentration</a:t>
            </a:r>
            <a:endParaRPr lang="en-US" sz="12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200" kern="1000" spc="30" dirty="0" err="1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28549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6</a:t>
            </a:fld>
            <a:endParaRPr lang="de-DE" altLang="de-DE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PBW materials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82152" y="2257090"/>
            <a:ext cx="271310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46" y="3195934"/>
            <a:ext cx="1451160" cy="1406607"/>
          </a:xfrm>
          <a:prstGeom prst="rect">
            <a:avLst/>
          </a:prstGeom>
        </p:spPr>
      </p:pic>
      <p:pic>
        <p:nvPicPr>
          <p:cNvPr id="30" name="Picture 4" descr="THERMAL ANALYSIS OF THE ESS PROTON BEAM 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631" y="3398503"/>
            <a:ext cx="1664751" cy="111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730223" y="2810217"/>
            <a:ext cx="2808312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PBW o</a:t>
            </a:r>
            <a:r>
              <a:rPr kumimoji="0" lang="en-US" altLang="zh-CN" sz="1800" b="1" i="0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f ESS: Al-6061-T6 </a:t>
            </a:r>
            <a:endParaRPr kumimoji="0" lang="de-CH" sz="1800" b="1" i="0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42" y="3057982"/>
            <a:ext cx="2301460" cy="174760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97379" y="2571750"/>
            <a:ext cx="2880320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PBW o</a:t>
            </a:r>
            <a:r>
              <a:rPr kumimoji="0" lang="en-US" altLang="zh-CN" sz="1800" b="1" i="0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f SNS: SA Inconel 718 </a:t>
            </a:r>
            <a:endParaRPr kumimoji="0" lang="de-CH" sz="1800" b="1" i="0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77" y="1010441"/>
            <a:ext cx="2669124" cy="147206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3960" y="601508"/>
            <a:ext cx="3453944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PBW o</a:t>
            </a:r>
            <a:r>
              <a:rPr kumimoji="0" lang="en-US" altLang="zh-CN" sz="1800" b="1" i="0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f LANSCE: PH Inconel 718 </a:t>
            </a:r>
            <a:endParaRPr kumimoji="0" lang="de-CH" sz="1800" b="1" i="0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1070346"/>
            <a:ext cx="1800200" cy="4511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2.3 mm wall thickness, </a:t>
            </a:r>
            <a:br>
              <a:rPr lang="en-US" sz="1400" i="1" dirty="0" smtClean="0">
                <a:solidFill>
                  <a:srgbClr val="FF0000"/>
                </a:solidFill>
                <a:latin typeface="Calibri"/>
              </a:rPr>
            </a:b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Max. dose 20 dpa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64779" y="601507"/>
            <a:ext cx="3453944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PBW o</a:t>
            </a:r>
            <a:r>
              <a:rPr kumimoji="0" lang="en-US" altLang="zh-CN" sz="1800" b="1" i="0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f SINQ: AlMg</a:t>
            </a:r>
            <a:r>
              <a:rPr kumimoji="0" lang="en-US" altLang="zh-CN" sz="1800" b="1" i="0" strike="noStrike" kern="1200" cap="none" spc="0" normalizeH="0" baseline="-25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3</a:t>
            </a:r>
            <a:endParaRPr kumimoji="0" lang="de-CH" sz="1800" b="1" i="0" strike="noStrike" kern="1200" cap="none" spc="0" normalizeH="0" baseline="-2500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79" t="28709" r="42581" b="1113"/>
          <a:stretch/>
        </p:blipFill>
        <p:spPr>
          <a:xfrm>
            <a:off x="4588858" y="1039070"/>
            <a:ext cx="2073697" cy="158417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818523" y="1167984"/>
            <a:ext cx="1800200" cy="4511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2.0 mm wall thickness, </a:t>
            </a:r>
            <a:br>
              <a:rPr lang="en-US" sz="1400" i="1" dirty="0" smtClean="0">
                <a:solidFill>
                  <a:srgbClr val="FF0000"/>
                </a:solidFill>
                <a:latin typeface="Calibri"/>
              </a:rPr>
            </a:b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Max. p-</a:t>
            </a:r>
            <a:r>
              <a:rPr lang="en-US" sz="1400" i="1" dirty="0" err="1" smtClean="0">
                <a:solidFill>
                  <a:srgbClr val="FF0000"/>
                </a:solidFill>
                <a:latin typeface="Calibri"/>
              </a:rPr>
              <a:t>fluence</a:t>
            </a: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: </a:t>
            </a:r>
            <a:r>
              <a:rPr lang="en-US" sz="1400" b="1" i="1" dirty="0" smtClean="0">
                <a:solidFill>
                  <a:srgbClr val="FF0000"/>
                </a:solidFill>
                <a:latin typeface="Calibri"/>
              </a:rPr>
              <a:t>8.6x10</a:t>
            </a:r>
            <a:r>
              <a:rPr lang="en-US" sz="1400" b="1" i="1" baseline="30000" dirty="0" smtClean="0">
                <a:solidFill>
                  <a:srgbClr val="FF0000"/>
                </a:solidFill>
                <a:latin typeface="Calibri"/>
              </a:rPr>
              <a:t>25</a:t>
            </a:r>
            <a:r>
              <a:rPr lang="en-US" sz="1400" b="1" i="1" dirty="0" smtClean="0">
                <a:solidFill>
                  <a:srgbClr val="FF0000"/>
                </a:solidFill>
                <a:latin typeface="Calibri"/>
              </a:rPr>
              <a:t> p/m</a:t>
            </a:r>
            <a:r>
              <a:rPr lang="en-US" sz="1400" b="1" i="1" baseline="30000" dirty="0" smtClean="0">
                <a:solidFill>
                  <a:srgbClr val="FF0000"/>
                </a:solidFill>
                <a:latin typeface="Calibri"/>
              </a:rPr>
              <a:t>2</a:t>
            </a:r>
            <a:r>
              <a:rPr lang="en-US" sz="1400" b="1" i="1" dirty="0" smtClean="0">
                <a:solidFill>
                  <a:srgbClr val="FF0000"/>
                </a:solidFill>
                <a:latin typeface="Calibri"/>
              </a:rPr>
              <a:t/>
            </a:r>
            <a:br>
              <a:rPr lang="en-US" sz="1400" b="1" i="1" dirty="0" smtClean="0">
                <a:solidFill>
                  <a:srgbClr val="FF0000"/>
                </a:solidFill>
                <a:latin typeface="Calibri"/>
              </a:rPr>
            </a:b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Max. dose 8.5 dpa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84823" y="3285336"/>
            <a:ext cx="1800200" cy="4511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1.8/2.0 mm wall thickness, </a:t>
            </a:r>
            <a:br>
              <a:rPr lang="en-US" sz="1400" i="1" dirty="0" smtClean="0">
                <a:solidFill>
                  <a:srgbClr val="FF0000"/>
                </a:solidFill>
                <a:latin typeface="Calibri"/>
              </a:rPr>
            </a:b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Max. dose 20 dpa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44228" y="4697864"/>
            <a:ext cx="24416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McClintock, </a:t>
            </a:r>
            <a:r>
              <a:rPr lang="en-US" sz="900" i="1" dirty="0" err="1">
                <a:solidFill>
                  <a:srgbClr val="00B0F0"/>
                </a:solidFill>
                <a:latin typeface="ONNIM K+ Gulliver"/>
              </a:rPr>
              <a:t>Acta</a:t>
            </a:r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 </a:t>
            </a:r>
            <a:r>
              <a:rPr lang="en-US" sz="900" i="1" dirty="0" smtClean="0">
                <a:solidFill>
                  <a:srgbClr val="00B0F0"/>
                </a:solidFill>
                <a:latin typeface="ONNIM K+ Gulliver"/>
              </a:rPr>
              <a:t>Mater. </a:t>
            </a:r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231 (2022) 117889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911912" y="2357673"/>
            <a:ext cx="16722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solidFill>
                  <a:srgbClr val="00B0F0"/>
                </a:solidFill>
                <a:latin typeface="ONNIM K+ Gulliver"/>
              </a:rPr>
              <a:t>James, JNM 296 (2001) 139 </a:t>
            </a:r>
            <a:endParaRPr lang="en-US" sz="900" i="1" dirty="0">
              <a:solidFill>
                <a:srgbClr val="00B0F0"/>
              </a:solidFill>
              <a:latin typeface="ONNIM K+ Gulliver"/>
            </a:endParaRPr>
          </a:p>
        </p:txBody>
      </p:sp>
    </p:spTree>
    <p:extLst>
      <p:ext uri="{BB962C8B-B14F-4D97-AF65-F5344CB8AC3E}">
        <p14:creationId xmlns:p14="http://schemas.microsoft.com/office/powerpoint/2010/main" val="3145403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7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8" name="Text Box 28"/>
          <p:cNvSpPr txBox="1">
            <a:spLocks/>
          </p:cNvSpPr>
          <p:nvPr/>
        </p:nvSpPr>
        <p:spPr bwMode="auto">
          <a:xfrm>
            <a:off x="522117" y="676260"/>
            <a:ext cx="3502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PH Inconel 718 irradiated at LANSCE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5393" y="1880937"/>
            <a:ext cx="4030584" cy="2745864"/>
            <a:chOff x="325392" y="1621222"/>
            <a:chExt cx="4138399" cy="29782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392" y="1621222"/>
              <a:ext cx="4138399" cy="2978268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 flipV="1">
              <a:off x="1259632" y="2571750"/>
              <a:ext cx="97833" cy="144016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1357465" y="2643758"/>
              <a:ext cx="0" cy="86409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464374" y="1544366"/>
            <a:ext cx="3502436" cy="3115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Max. </a:t>
            </a:r>
            <a:r>
              <a:rPr lang="en-US" sz="1400" dirty="0" smtClean="0">
                <a:solidFill>
                  <a:srgbClr val="FF0000"/>
                </a:solidFill>
              </a:rPr>
              <a:t>3.0 x 10</a:t>
            </a:r>
            <a:r>
              <a:rPr lang="en-US" sz="1400" baseline="30000" dirty="0" smtClean="0">
                <a:solidFill>
                  <a:srgbClr val="FF0000"/>
                </a:solidFill>
              </a:rPr>
              <a:t>25</a:t>
            </a:r>
            <a:r>
              <a:rPr lang="en-US" sz="1400" dirty="0" smtClean="0">
                <a:solidFill>
                  <a:srgbClr val="FF0000"/>
                </a:solidFill>
              </a:rPr>
              <a:t> p/m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>
                <a:solidFill>
                  <a:srgbClr val="FF0000"/>
                </a:solidFill>
              </a:rPr>
              <a:t>~10 </a:t>
            </a:r>
            <a:r>
              <a:rPr lang="en-US" sz="1400" dirty="0" smtClean="0">
                <a:solidFill>
                  <a:srgbClr val="FF0000"/>
                </a:solidFill>
              </a:rPr>
              <a:t>dpa, &lt;400°C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7587" y="1008974"/>
            <a:ext cx="4251659" cy="4425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Irradiated  with 800 MeV / 1 mA protons for 9 months during 1995 – 1997. A leak was detected after 6 months.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Inconel 718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" name="Text Box 28"/>
          <p:cNvSpPr txBox="1">
            <a:spLocks/>
          </p:cNvSpPr>
          <p:nvPr/>
        </p:nvSpPr>
        <p:spPr bwMode="auto">
          <a:xfrm>
            <a:off x="5310130" y="639642"/>
            <a:ext cx="3108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SA Inconel 718 irradiated at SNS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672" y="4660726"/>
            <a:ext cx="19239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smtClean="0">
                <a:solidFill>
                  <a:srgbClr val="00B0F0"/>
                </a:solidFill>
                <a:latin typeface="ONNIM K+ Gulliver"/>
              </a:rPr>
              <a:t>James, JNM 296 (2001) 139 </a:t>
            </a:r>
            <a:endParaRPr lang="en-US" sz="1050" i="1" dirty="0">
              <a:solidFill>
                <a:srgbClr val="00B0F0"/>
              </a:solidFill>
              <a:latin typeface="ONNIM K+ Gullive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03667" y="1231480"/>
            <a:ext cx="1780655" cy="3115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Max. </a:t>
            </a:r>
            <a:r>
              <a:rPr lang="en-US" sz="1400" dirty="0" smtClean="0">
                <a:solidFill>
                  <a:srgbClr val="FF0000"/>
                </a:solidFill>
              </a:rPr>
              <a:t>9.7 dpa, 110°C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57982" y="997812"/>
            <a:ext cx="3891370" cy="4425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PBW-4 was operated for 2 years, with 940 MeV protons 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and 8674 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MWh.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861" y="1973789"/>
            <a:ext cx="3591738" cy="205928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683470" y="1880916"/>
            <a:ext cx="849926" cy="3115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 smtClean="0">
                <a:solidFill>
                  <a:srgbClr val="3333FF"/>
                </a:solidFill>
                <a:latin typeface="Calibri"/>
              </a:rPr>
              <a:t>5- </a:t>
            </a:r>
            <a:r>
              <a:rPr lang="en-US" sz="1100" b="1" dirty="0" smtClean="0">
                <a:solidFill>
                  <a:srgbClr val="3333FF"/>
                </a:solidFill>
              </a:rPr>
              <a:t>9.7 dpa</a:t>
            </a:r>
            <a:endParaRPr lang="en-US" sz="1100" b="1" dirty="0">
              <a:solidFill>
                <a:srgbClr val="3333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90636" y="1920643"/>
            <a:ext cx="849926" cy="3115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>
                <a:solidFill>
                  <a:srgbClr val="3333FF"/>
                </a:solidFill>
                <a:latin typeface="Calibri"/>
              </a:rPr>
              <a:t>3</a:t>
            </a:r>
            <a:r>
              <a:rPr lang="en-US" sz="1200" b="1" dirty="0" smtClean="0">
                <a:solidFill>
                  <a:srgbClr val="3333FF"/>
                </a:solidFill>
                <a:latin typeface="Calibri"/>
              </a:rPr>
              <a:t>- </a:t>
            </a:r>
            <a:r>
              <a:rPr lang="en-US" sz="1100" b="1" dirty="0">
                <a:solidFill>
                  <a:srgbClr val="3333FF"/>
                </a:solidFill>
              </a:rPr>
              <a:t>5</a:t>
            </a:r>
            <a:r>
              <a:rPr lang="en-US" sz="1100" b="1" dirty="0" smtClean="0">
                <a:solidFill>
                  <a:srgbClr val="3333FF"/>
                </a:solidFill>
              </a:rPr>
              <a:t> dpa</a:t>
            </a:r>
            <a:endParaRPr lang="en-US" sz="1100" b="1" dirty="0">
              <a:solidFill>
                <a:srgbClr val="3333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16943" y="4156157"/>
            <a:ext cx="24416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McClintock, </a:t>
            </a:r>
            <a:r>
              <a:rPr lang="en-US" sz="900" i="1" dirty="0" err="1">
                <a:solidFill>
                  <a:srgbClr val="00B0F0"/>
                </a:solidFill>
                <a:latin typeface="ONNIM K+ Gulliver"/>
              </a:rPr>
              <a:t>Acta</a:t>
            </a:r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 </a:t>
            </a:r>
            <a:r>
              <a:rPr lang="en-US" sz="900" i="1" dirty="0" smtClean="0">
                <a:solidFill>
                  <a:srgbClr val="00B0F0"/>
                </a:solidFill>
                <a:latin typeface="ONNIM K+ Gulliver"/>
              </a:rPr>
              <a:t>Mater. </a:t>
            </a:r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231 (2022) 117889 </a:t>
            </a:r>
          </a:p>
        </p:txBody>
      </p:sp>
    </p:spTree>
    <p:extLst>
      <p:ext uri="{BB962C8B-B14F-4D97-AF65-F5344CB8AC3E}">
        <p14:creationId xmlns:p14="http://schemas.microsoft.com/office/powerpoint/2010/main" val="571876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8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8" name="Text Box 28"/>
          <p:cNvSpPr txBox="1">
            <a:spLocks/>
          </p:cNvSpPr>
          <p:nvPr/>
        </p:nvSpPr>
        <p:spPr bwMode="auto">
          <a:xfrm>
            <a:off x="4938713" y="618093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Inconel 718 irradiated in STIP-II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07627" y="4778876"/>
            <a:ext cx="17363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solidFill>
                  <a:srgbClr val="00B0F0"/>
                </a:solidFill>
                <a:latin typeface="ONNIM K+ Gulliver"/>
              </a:rPr>
              <a:t>Maloy, JNM </a:t>
            </a:r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417 (2011) 1005. </a:t>
            </a:r>
          </a:p>
        </p:txBody>
      </p:sp>
      <p:graphicFrame>
        <p:nvGraphicFramePr>
          <p:cNvPr id="34" name="Object 26"/>
          <p:cNvGraphicFramePr>
            <a:graphicFrameLocks noChangeAspect="1"/>
          </p:cNvGraphicFramePr>
          <p:nvPr>
            <p:extLst/>
          </p:nvPr>
        </p:nvGraphicFramePr>
        <p:xfrm>
          <a:off x="1143001" y="1299291"/>
          <a:ext cx="3564306" cy="1387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8" name="CorelDRAW" r:id="rId5" imgW="6478588" imgH="2530475" progId="CorelDRAW.Graphic.11">
                  <p:embed/>
                </p:oleObj>
              </mc:Choice>
              <mc:Fallback>
                <p:oleObj name="CorelDRAW" r:id="rId5" imgW="6478588" imgH="2530475" progId="CorelDRAW.Graphic.11">
                  <p:embed/>
                  <p:pic>
                    <p:nvPicPr>
                      <p:cNvPr id="3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1" y="1299291"/>
                        <a:ext cx="3564306" cy="1387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539552" y="1162207"/>
            <a:ext cx="2496282" cy="3827178"/>
            <a:chOff x="1107175" y="883696"/>
            <a:chExt cx="2856025" cy="4072139"/>
          </a:xfrm>
        </p:grpSpPr>
        <p:graphicFrame>
          <p:nvGraphicFramePr>
            <p:cNvPr id="37" name="Object 32"/>
            <p:cNvGraphicFramePr>
              <a:graphicFrameLocks noChangeAspect="1"/>
            </p:cNvGraphicFramePr>
            <p:nvPr>
              <p:extLst/>
            </p:nvPr>
          </p:nvGraphicFramePr>
          <p:xfrm>
            <a:off x="2065009" y="2723593"/>
            <a:ext cx="1898191" cy="20648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19" name="AutoSketch Drawing" r:id="rId7" imgW="5423760" imgH="5897880" progId="AutoSketch.Drawing.7">
                    <p:embed/>
                  </p:oleObj>
                </mc:Choice>
                <mc:Fallback>
                  <p:oleObj name="AutoSketch Drawing" r:id="rId7" imgW="5423760" imgH="5897880" progId="AutoSketch.Drawing.7">
                    <p:embed/>
                    <p:pic>
                      <p:nvPicPr>
                        <p:cNvPr id="37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5009" y="2723593"/>
                          <a:ext cx="1898191" cy="206489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0" name="Group 39"/>
            <p:cNvGrpSpPr/>
            <p:nvPr/>
          </p:nvGrpSpPr>
          <p:grpSpPr>
            <a:xfrm>
              <a:off x="1107175" y="883696"/>
              <a:ext cx="901823" cy="4072139"/>
              <a:chOff x="741449" y="1178261"/>
              <a:chExt cx="1202430" cy="5429519"/>
            </a:xfrm>
          </p:grpSpPr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>
                <a:off x="1059942" y="6099249"/>
                <a:ext cx="0" cy="50853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4" name="Rectangle 35"/>
              <p:cNvSpPr>
                <a:spLocks noChangeArrowheads="1"/>
              </p:cNvSpPr>
              <p:nvPr/>
            </p:nvSpPr>
            <p:spPr bwMode="auto">
              <a:xfrm>
                <a:off x="1219729" y="6327546"/>
                <a:ext cx="724150" cy="1927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1" hangingPunct="1"/>
                <a:r>
                  <a:rPr lang="en-GB" altLang="de-DE" sz="825" b="1" dirty="0">
                    <a:cs typeface="Arial" charset="0"/>
                  </a:rPr>
                  <a:t>protons</a:t>
                </a:r>
                <a:endParaRPr lang="en-GB" altLang="de-DE" sz="1200" dirty="0">
                  <a:latin typeface="Times New Roman" pitchFamily="18" charset="0"/>
                  <a:cs typeface="Arial" charset="0"/>
                </a:endParaRPr>
              </a:p>
            </p:txBody>
          </p:sp>
          <p:graphicFrame>
            <p:nvGraphicFramePr>
              <p:cNvPr id="45" name="Object 3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41449" y="1178261"/>
              <a:ext cx="603459" cy="48466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0" r:id="rId9" imgW="0" imgH="0" progId="CorelDRAW.Graphic.9">
                      <p:embed/>
                    </p:oleObj>
                  </mc:Choice>
                  <mc:Fallback>
                    <p:oleObj r:id="rId9" imgW="0" imgH="0" progId="CorelDRAW.Graphic.9">
                      <p:embed/>
                      <p:pic>
                        <p:nvPicPr>
                          <p:cNvPr id="45" name="Object 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1449" y="1178261"/>
                            <a:ext cx="603459" cy="484661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1" name="Oval 40"/>
            <p:cNvSpPr/>
            <p:nvPr/>
          </p:nvSpPr>
          <p:spPr bwMode="auto">
            <a:xfrm>
              <a:off x="1154198" y="3979416"/>
              <a:ext cx="366816" cy="56036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en-US" sz="1800">
                <a:latin typeface="Times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flipV="1">
              <a:off x="1520122" y="4076240"/>
              <a:ext cx="565011" cy="1136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6" name="Text Box 28"/>
          <p:cNvSpPr txBox="1">
            <a:spLocks/>
          </p:cNvSpPr>
          <p:nvPr/>
        </p:nvSpPr>
        <p:spPr bwMode="auto">
          <a:xfrm>
            <a:off x="251520" y="702472"/>
            <a:ext cx="3759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SINQ Target Irradiation Program – STIP 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5562" y="1009969"/>
            <a:ext cx="3816424" cy="156178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5399" y="2715497"/>
            <a:ext cx="2776983" cy="2094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8613" y="2832787"/>
            <a:ext cx="914400" cy="3150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Inc. 718 SPF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Inconel 718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57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9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8" name="Text Box 28"/>
          <p:cNvSpPr txBox="1">
            <a:spLocks/>
          </p:cNvSpPr>
          <p:nvPr/>
        </p:nvSpPr>
        <p:spPr bwMode="auto">
          <a:xfrm>
            <a:off x="539552" y="686977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Inconel 718 irradiated in STIP-II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627063"/>
            <a:ext cx="3398291" cy="1639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81" y="2239396"/>
            <a:ext cx="3168352" cy="2219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25" y="1186073"/>
            <a:ext cx="2559222" cy="9224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83" y="2481173"/>
            <a:ext cx="2448272" cy="172801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27984" y="2571750"/>
            <a:ext cx="1269203" cy="1179742"/>
            <a:chOff x="4427984" y="2571750"/>
            <a:chExt cx="1269203" cy="1179742"/>
          </a:xfrm>
        </p:grpSpPr>
        <p:sp>
          <p:nvSpPr>
            <p:cNvPr id="14" name="Freeform 13"/>
            <p:cNvSpPr/>
            <p:nvPr/>
          </p:nvSpPr>
          <p:spPr bwMode="auto">
            <a:xfrm>
              <a:off x="4427984" y="3146125"/>
              <a:ext cx="791634" cy="605367"/>
            </a:xfrm>
            <a:custGeom>
              <a:avLst/>
              <a:gdLst>
                <a:gd name="connsiteX0" fmla="*/ 0 w 791634"/>
                <a:gd name="connsiteY0" fmla="*/ 512233 h 605367"/>
                <a:gd name="connsiteX1" fmla="*/ 740834 w 791634"/>
                <a:gd name="connsiteY1" fmla="*/ 0 h 605367"/>
                <a:gd name="connsiteX2" fmla="*/ 791634 w 791634"/>
                <a:gd name="connsiteY2" fmla="*/ 376767 h 605367"/>
                <a:gd name="connsiteX3" fmla="*/ 270934 w 791634"/>
                <a:gd name="connsiteY3" fmla="*/ 605367 h 605367"/>
                <a:gd name="connsiteX4" fmla="*/ 0 w 791634"/>
                <a:gd name="connsiteY4" fmla="*/ 601133 h 605367"/>
                <a:gd name="connsiteX5" fmla="*/ 0 w 791634"/>
                <a:gd name="connsiteY5" fmla="*/ 512233 h 60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634" h="605367">
                  <a:moveTo>
                    <a:pt x="0" y="512233"/>
                  </a:moveTo>
                  <a:lnTo>
                    <a:pt x="740834" y="0"/>
                  </a:lnTo>
                  <a:lnTo>
                    <a:pt x="791634" y="376767"/>
                  </a:lnTo>
                  <a:lnTo>
                    <a:pt x="270934" y="605367"/>
                  </a:lnTo>
                  <a:lnTo>
                    <a:pt x="0" y="601133"/>
                  </a:lnTo>
                  <a:lnTo>
                    <a:pt x="0" y="512233"/>
                  </a:lnTo>
                  <a:close/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18" name="Straight Arrow Connector 17"/>
            <p:cNvCxnSpPr>
              <a:endCxn id="14" idx="1"/>
            </p:cNvCxnSpPr>
            <p:nvPr/>
          </p:nvCxnSpPr>
          <p:spPr bwMode="auto">
            <a:xfrm flipH="1">
              <a:off x="5168818" y="2571750"/>
              <a:ext cx="528369" cy="5743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" name="Rectangle 1"/>
          <p:cNvSpPr/>
          <p:nvPr/>
        </p:nvSpPr>
        <p:spPr bwMode="auto">
          <a:xfrm>
            <a:off x="4427984" y="1738892"/>
            <a:ext cx="3314885" cy="10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4989" y="2498332"/>
            <a:ext cx="2437446" cy="1729602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 bwMode="auto">
          <a:xfrm>
            <a:off x="5706666" y="2571750"/>
            <a:ext cx="1379427" cy="3569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Freeform 40"/>
          <p:cNvSpPr/>
          <p:nvPr/>
        </p:nvSpPr>
        <p:spPr bwMode="auto">
          <a:xfrm>
            <a:off x="6959703" y="2625599"/>
            <a:ext cx="783166" cy="431800"/>
          </a:xfrm>
          <a:custGeom>
            <a:avLst/>
            <a:gdLst>
              <a:gd name="connsiteX0" fmla="*/ 0 w 783166"/>
              <a:gd name="connsiteY0" fmla="*/ 431800 h 431800"/>
              <a:gd name="connsiteX1" fmla="*/ 292100 w 783166"/>
              <a:gd name="connsiteY1" fmla="*/ 423333 h 431800"/>
              <a:gd name="connsiteX2" fmla="*/ 783166 w 783166"/>
              <a:gd name="connsiteY2" fmla="*/ 165100 h 431800"/>
              <a:gd name="connsiteX3" fmla="*/ 736600 w 783166"/>
              <a:gd name="connsiteY3" fmla="*/ 0 h 431800"/>
              <a:gd name="connsiteX4" fmla="*/ 211666 w 783166"/>
              <a:gd name="connsiteY4" fmla="*/ 110067 h 431800"/>
              <a:gd name="connsiteX5" fmla="*/ 0 w 783166"/>
              <a:gd name="connsiteY5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3166" h="431800">
                <a:moveTo>
                  <a:pt x="0" y="431800"/>
                </a:moveTo>
                <a:lnTo>
                  <a:pt x="292100" y="423333"/>
                </a:lnTo>
                <a:lnTo>
                  <a:pt x="783166" y="165100"/>
                </a:lnTo>
                <a:lnTo>
                  <a:pt x="736600" y="0"/>
                </a:lnTo>
                <a:lnTo>
                  <a:pt x="211666" y="110067"/>
                </a:lnTo>
                <a:lnTo>
                  <a:pt x="0" y="431800"/>
                </a:lnTo>
                <a:close/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97378" y="2375591"/>
            <a:ext cx="1818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ONNIM K+ Gulliver"/>
              </a:rPr>
              <a:t>McClintock’s data range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Inconel 718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942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deutsch 16_9</Template>
  <TotalTime>0</TotalTime>
  <Words>603</Words>
  <Application>Microsoft Office PowerPoint</Application>
  <PresentationFormat>On-screen Show (16:9)</PresentationFormat>
  <Paragraphs>129</Paragraphs>
  <Slides>15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Helvetica Light</vt:lpstr>
      <vt:lpstr>Lucida Grande</vt:lpstr>
      <vt:lpstr>Microsoft YaHei</vt:lpstr>
      <vt:lpstr>ＭＳ Ｐゴシック</vt:lpstr>
      <vt:lpstr>ONNIM K+ Gulliver</vt:lpstr>
      <vt:lpstr>ヒラギノ角ゴ Pro W3</vt:lpstr>
      <vt:lpstr>Arial</vt:lpstr>
      <vt:lpstr>Arial Narrow</vt:lpstr>
      <vt:lpstr>Arial Rounded MT Bold</vt:lpstr>
      <vt:lpstr>Calibri</vt:lpstr>
      <vt:lpstr>Corbel</vt:lpstr>
      <vt:lpstr>Franklin Gothic Book</vt:lpstr>
      <vt:lpstr>Georgia</vt:lpstr>
      <vt:lpstr>Rockwell</vt:lpstr>
      <vt:lpstr>Segoe UI Historic</vt:lpstr>
      <vt:lpstr>Symbol</vt:lpstr>
      <vt:lpstr>Tahoma</vt:lpstr>
      <vt:lpstr>Times</vt:lpstr>
      <vt:lpstr>Times New Roman</vt:lpstr>
      <vt:lpstr>Verdana</vt:lpstr>
      <vt:lpstr>Wingdings</vt:lpstr>
      <vt:lpstr>PSI-Powerpoint-Master Calibri V2</vt:lpstr>
      <vt:lpstr>CorelDRAW</vt:lpstr>
      <vt:lpstr>AutoSketch Drawing</vt:lpstr>
      <vt:lpstr>CorelDRAW.Graphic.9</vt:lpstr>
      <vt:lpstr>Recent spallation materials researches performed at PSI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Mitteilungen des Direktors</dc:title>
  <dc:creator>Strässle Thierry</dc:creator>
  <cp:lastModifiedBy>Dai Yong</cp:lastModifiedBy>
  <cp:revision>390</cp:revision>
  <cp:lastPrinted>2015-09-30T13:23:15Z</cp:lastPrinted>
  <dcterms:created xsi:type="dcterms:W3CDTF">2020-05-27T21:19:02Z</dcterms:created>
  <dcterms:modified xsi:type="dcterms:W3CDTF">2023-11-05T12:52:56Z</dcterms:modified>
</cp:coreProperties>
</file>