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82" r:id="rId4"/>
    <p:sldId id="392" r:id="rId5"/>
    <p:sldId id="393" r:id="rId6"/>
    <p:sldId id="385" r:id="rId7"/>
    <p:sldId id="258" r:id="rId8"/>
    <p:sldId id="326" r:id="rId9"/>
    <p:sldId id="386" r:id="rId10"/>
    <p:sldId id="338" r:id="rId11"/>
    <p:sldId id="353" r:id="rId12"/>
    <p:sldId id="261" r:id="rId13"/>
    <p:sldId id="263" r:id="rId14"/>
    <p:sldId id="394" r:id="rId15"/>
    <p:sldId id="395" r:id="rId16"/>
    <p:sldId id="396" r:id="rId17"/>
    <p:sldId id="390" r:id="rId18"/>
    <p:sldId id="3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871A8"/>
    <a:srgbClr val="5890C8"/>
    <a:srgbClr val="66FF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76771" autoAdjust="0"/>
  </p:normalViewPr>
  <p:slideViewPr>
    <p:cSldViewPr snapToGrid="0">
      <p:cViewPr>
        <p:scale>
          <a:sx n="64" d="100"/>
          <a:sy n="64" d="100"/>
        </p:scale>
        <p:origin x="54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05FA-DCE1-4C8E-8BDE-9FDA6CD84E5A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C842-290B-42D7-AF99-D1B7ED187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76ccc2348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1c76ccc2348_2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g1c76ccc2348_2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75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42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C842-290B-42D7-AF99-D1B7ED187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1694533"/>
            <a:ext cx="10261598" cy="2191667"/>
          </a:xfrm>
        </p:spPr>
        <p:txBody>
          <a:bodyPr anchor="b"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1" y="3981450"/>
            <a:ext cx="10261598" cy="184851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5218"/>
            <a:ext cx="3739507" cy="79610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242046" y="6409509"/>
            <a:ext cx="11707908" cy="4484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1A8"/>
              </a:buClr>
              <a:buFont typeface="Arial" panose="020B0604020202020204" pitchFamily="34" charset="0"/>
              <a:buNone/>
              <a:defRPr sz="2400" kern="120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None/>
              <a:defRPr sz="20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None/>
              <a:defRPr sz="18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None/>
              <a:defRPr sz="16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None/>
              <a:defRPr sz="16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spc="250" baseline="0" dirty="0">
                <a:solidFill>
                  <a:schemeClr val="bg1"/>
                </a:solidFill>
              </a:rPr>
              <a:t>HPTW2023</a:t>
            </a:r>
          </a:p>
        </p:txBody>
      </p:sp>
    </p:spTree>
    <p:extLst>
      <p:ext uri="{BB962C8B-B14F-4D97-AF65-F5344CB8AC3E}">
        <p14:creationId xmlns:p14="http://schemas.microsoft.com/office/powerpoint/2010/main" val="16841060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071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979" y="240715"/>
            <a:ext cx="7399421" cy="60914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40916"/>
            <a:ext cx="3932237" cy="4449432"/>
          </a:xfrm>
        </p:spPr>
        <p:txBody>
          <a:bodyPr/>
          <a:lstStyle>
            <a:lvl1pPr marL="0" indent="0">
              <a:buNone/>
              <a:defRPr sz="1600">
                <a:solidFill>
                  <a:srgbClr val="80808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4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0715"/>
            <a:ext cx="4543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40716"/>
            <a:ext cx="6780212" cy="6093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40915"/>
            <a:ext cx="4543425" cy="4449433"/>
          </a:xfrm>
        </p:spPr>
        <p:txBody>
          <a:bodyPr/>
          <a:lstStyle>
            <a:lvl1pPr marL="0" indent="0">
              <a:buNone/>
              <a:defRPr sz="1600">
                <a:solidFill>
                  <a:srgbClr val="80808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105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47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694534"/>
            <a:ext cx="10261599" cy="1889796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5890C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3676406"/>
            <a:ext cx="10261598" cy="1655761"/>
          </a:xfrm>
        </p:spPr>
        <p:txBody>
          <a:bodyPr/>
          <a:lstStyle>
            <a:lvl1pPr marL="0" indent="0">
              <a:buNone/>
              <a:defRPr sz="2400">
                <a:solidFill>
                  <a:srgbClr val="5F5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99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2" y="2518109"/>
            <a:ext cx="6424556" cy="13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059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46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585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27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75336"/>
            <a:ext cx="5791200" cy="54150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75336"/>
            <a:ext cx="5791200" cy="54150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136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4"/>
            <a:ext cx="11734800" cy="60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77403"/>
            <a:ext cx="57689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71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01315"/>
            <a:ext cx="5768975" cy="4589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77403"/>
            <a:ext cx="5791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71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01315"/>
            <a:ext cx="5791200" cy="4589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Neutronics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474438"/>
            <a:ext cx="1373190" cy="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74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12191997" cy="457200"/>
          </a:xfrm>
          <a:prstGeom prst="rect">
            <a:avLst/>
          </a:prstGeom>
          <a:solidFill>
            <a:srgbClr val="387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2"/>
            <a:ext cx="11734800" cy="60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75336"/>
            <a:ext cx="11734800" cy="541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0393" y="6461005"/>
            <a:ext cx="9455228" cy="328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Neutronics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461005"/>
            <a:ext cx="533400" cy="328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D51F62-B7DC-4B26-BEC7-C9FF681BE1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62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7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871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3871A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871A8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871A8"/>
        </a:buClr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871A8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871A8"/>
        </a:buClr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doi.org/10.1080/00223131.2023.223924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ir.cer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965202" y="1694533"/>
            <a:ext cx="10261597" cy="2191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3871A8"/>
              </a:buClr>
              <a:buSzPts val="2700"/>
            </a:pPr>
            <a:r>
              <a:rPr lang="en-GB" b="1" dirty="0"/>
              <a:t>Capabilities of the FLUKA particle transport code for the design of high-power </a:t>
            </a:r>
            <a:r>
              <a:rPr lang="en-GB" b="1" dirty="0" err="1"/>
              <a:t>targetry</a:t>
            </a:r>
            <a:r>
              <a:rPr lang="en-GB" b="1" dirty="0"/>
              <a:t> systems</a:t>
            </a:r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965201" y="4722231"/>
            <a:ext cx="10261597" cy="18485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b="1" dirty="0"/>
              <a:t>C. Ahdida, F. Salvat Pujol </a:t>
            </a:r>
            <a:r>
              <a:rPr lang="en-US" dirty="0"/>
              <a:t>and</a:t>
            </a:r>
            <a:r>
              <a:rPr lang="en-US" b="1" dirty="0"/>
              <a:t> V. </a:t>
            </a:r>
            <a:r>
              <a:rPr lang="en-GB" b="1" dirty="0"/>
              <a:t>Vlachoudis</a:t>
            </a:r>
            <a:r>
              <a:rPr lang="en-US" b="1" dirty="0"/>
              <a:t> </a:t>
            </a:r>
            <a:r>
              <a:rPr lang="en-US" dirty="0"/>
              <a:t>on behalf of the FLUKA.CERN Collaboration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BLIP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10" y="1454720"/>
            <a:ext cx="4795980" cy="433491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SS304 container with different capsules of material samples was irradiated at BLIP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3871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parameters:</a:t>
            </a:r>
          </a:p>
          <a:p>
            <a:pPr marL="534988" marR="0" lvl="1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871A8"/>
              </a:buClr>
              <a:buSzTx/>
              <a:buFontTx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Proton E = 181 MeV</a:t>
            </a:r>
          </a:p>
          <a:p>
            <a:pPr marL="534988" marR="0" lvl="1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3871A8"/>
              </a:buClr>
              <a:buSzTx/>
              <a:buFontTx/>
              <a:buChar char="−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x,y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5.1 mm</a:t>
            </a:r>
          </a:p>
          <a:p>
            <a:pPr marL="534988" marR="0" lvl="1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871A8"/>
              </a:buClr>
              <a:buSzTx/>
              <a:buFontTx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1.03 ·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POT for High-Z I capsule</a:t>
            </a:r>
            <a:endParaRPr lang="en-US" sz="1800" dirty="0"/>
          </a:p>
          <a:p>
            <a:pPr>
              <a:spcAft>
                <a:spcPts val="600"/>
              </a:spcAft>
              <a:tabLst>
                <a:tab pos="3225800" algn="l"/>
              </a:tabLst>
            </a:pPr>
            <a:r>
              <a:rPr lang="en-US" sz="1800" dirty="0"/>
              <a:t>High-Z I capsule contained iridium, TZM and </a:t>
            </a:r>
            <a:r>
              <a:rPr lang="en-US" sz="1800" dirty="0" err="1"/>
              <a:t>CuCrZr</a:t>
            </a: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864" l="22208" r="75995">
                        <a14:foregroundMark x1="23492" y1="52955" x2="23107" y2="75114"/>
                        <a14:foregroundMark x1="23107" y1="75114" x2="28947" y2="59318"/>
                        <a14:foregroundMark x1="28947" y1="59318" x2="28947" y2="59318"/>
                        <a14:foregroundMark x1="25481" y1="63864" x2="27150" y2="65455"/>
                        <a14:foregroundMark x1="28049" y1="79545" x2="49294" y2="94773"/>
                        <a14:foregroundMark x1="49294" y1="94773" x2="72336" y2="81932"/>
                        <a14:foregroundMark x1="72336" y1="81932" x2="74390" y2="60341"/>
                        <a14:foregroundMark x1="74390" y1="60341" x2="71309" y2="34432"/>
                        <a14:foregroundMark x1="71309" y1="34432" x2="76187" y2="56932"/>
                        <a14:foregroundMark x1="76187" y1="56932" x2="75674" y2="73750"/>
                        <a14:foregroundMark x1="66431" y1="10909" x2="46213" y2="1705"/>
                        <a14:foregroundMark x1="46213" y1="1705" x2="36008" y2="7841"/>
                        <a14:foregroundMark x1="36008" y1="7841" x2="63158" y2="27614"/>
                        <a14:foregroundMark x1="41977" y1="6477" x2="53209" y2="6477"/>
                        <a14:foregroundMark x1="53209" y1="6477" x2="43710" y2="3864"/>
                        <a14:foregroundMark x1="43710" y1="3864" x2="41463" y2="5455"/>
                        <a14:foregroundMark x1="47754" y1="16023" x2="39089" y2="27727"/>
                        <a14:foregroundMark x1="39089" y1="27727" x2="30937" y2="47159"/>
                        <a14:foregroundMark x1="30937" y1="47159" x2="39666" y2="55568"/>
                        <a14:foregroundMark x1="39666" y1="55568" x2="51605" y2="37273"/>
                        <a14:foregroundMark x1="51605" y1="37273" x2="51476" y2="14886"/>
                        <a14:foregroundMark x1="51476" y1="14886" x2="49743" y2="14091"/>
                        <a14:foregroundMark x1="51412" y1="89545" x2="49615" y2="88864"/>
                        <a14:foregroundMark x1="51027" y1="90795" x2="49936" y2="90795"/>
                        <a14:foregroundMark x1="22978" y1="46477" x2="22465" y2="67841"/>
                        <a14:foregroundMark x1="22465" y1="67841" x2="23235" y2="47273"/>
                        <a14:foregroundMark x1="23235" y1="47273" x2="22208" y2="49091"/>
                        <a14:foregroundMark x1="49037" y1="93068" x2="51220" y2="93977"/>
                        <a14:foregroundMark x1="49037" y1="682" x2="48524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5" r="22297"/>
          <a:stretch/>
        </p:blipFill>
        <p:spPr>
          <a:xfrm>
            <a:off x="5855070" y="3963849"/>
            <a:ext cx="2474163" cy="2552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81D46-4994-581E-CE54-264AF73F31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93408" r="96538" b="898"/>
          <a:stretch/>
        </p:blipFill>
        <p:spPr>
          <a:xfrm>
            <a:off x="5317553" y="5789843"/>
            <a:ext cx="360827" cy="536080"/>
          </a:xfrm>
          <a:prstGeom prst="rect">
            <a:avLst/>
          </a:prstGeom>
        </p:spPr>
      </p:pic>
      <p:pic>
        <p:nvPicPr>
          <p:cNvPr id="13" name="Picture 12" descr="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A411200E-92AA-F36F-DAB9-071E10B90D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25" r="2506"/>
          <a:stretch/>
        </p:blipFill>
        <p:spPr>
          <a:xfrm>
            <a:off x="9107558" y="3978999"/>
            <a:ext cx="2582429" cy="1882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F5FCC1-B05E-2F92-414A-EAA0C8CB1EF8}"/>
              </a:ext>
            </a:extLst>
          </p:cNvPr>
          <p:cNvSpPr txBox="1"/>
          <p:nvPr/>
        </p:nvSpPr>
        <p:spPr>
          <a:xfrm>
            <a:off x="4950587" y="3693383"/>
            <a:ext cx="1833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871A8"/>
                </a:solidFill>
              </a:rPr>
              <a:t>High-Z I capsule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977B8-5398-EF71-102C-8CDA56819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880" y="1148370"/>
            <a:ext cx="6518875" cy="2415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739B6F-BAFB-C2B4-D654-17803D7E1BC0}"/>
              </a:ext>
            </a:extLst>
          </p:cNvPr>
          <p:cNvSpPr txBox="1"/>
          <p:nvPr/>
        </p:nvSpPr>
        <p:spPr>
          <a:xfrm>
            <a:off x="8602038" y="552655"/>
            <a:ext cx="3212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3871A8"/>
                </a:solidFill>
              </a:rPr>
              <a:t>Joao Espadanal, Vasilis Vlachoudis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A8FF3B-6574-A880-0061-7C453E3987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0" r="35408"/>
          <a:stretch/>
        </p:blipFill>
        <p:spPr>
          <a:xfrm>
            <a:off x="384977" y="4351877"/>
            <a:ext cx="4003634" cy="12823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37B6C3-3098-EF38-DAF0-4B128EBA8BE7}"/>
              </a:ext>
            </a:extLst>
          </p:cNvPr>
          <p:cNvSpPr txBox="1"/>
          <p:nvPr/>
        </p:nvSpPr>
        <p:spPr>
          <a:xfrm>
            <a:off x="4950587" y="761951"/>
            <a:ext cx="245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871A8"/>
                </a:solidFill>
              </a:rPr>
              <a:t>Beam distributions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161D92-6E47-E6B9-6D9C-2F3BE882F7A6}"/>
              </a:ext>
            </a:extLst>
          </p:cNvPr>
          <p:cNvSpPr txBox="1"/>
          <p:nvPr/>
        </p:nvSpPr>
        <p:spPr>
          <a:xfrm>
            <a:off x="8329233" y="5955178"/>
            <a:ext cx="3910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TZM: (%) 99.273 Mo; 0.55 Ti, 0.12 Zr; 0.03 C; 0.01 Fe; 0.01 Si; 0.002 Ni; 0.002 N; 0.003 O</a:t>
            </a:r>
          </a:p>
          <a:p>
            <a:r>
              <a:rPr lang="en-US" sz="800" dirty="0" err="1"/>
              <a:t>CuCrZr</a:t>
            </a:r>
            <a:r>
              <a:rPr lang="en-US" sz="800" dirty="0"/>
              <a:t>: </a:t>
            </a:r>
            <a:r>
              <a:rPr lang="it-IT" sz="800" dirty="0"/>
              <a:t>(%) 98.76 Cu; 1.0 Cr; 0.15 Zr; 0.04 Fe; 0.05 Si</a:t>
            </a:r>
            <a:endParaRPr lang="en-GB" sz="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F78CBF4-D1C0-508A-DD05-7BF19698E7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0346" b="31921"/>
          <a:stretch/>
        </p:blipFill>
        <p:spPr>
          <a:xfrm>
            <a:off x="384977" y="5634274"/>
            <a:ext cx="1262789" cy="3752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CF3391-B0E5-D9A1-66AB-F671ED9D63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517" r="4107" b="27501"/>
          <a:stretch/>
        </p:blipFill>
        <p:spPr>
          <a:xfrm>
            <a:off x="1846129" y="5634274"/>
            <a:ext cx="2244270" cy="4180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1B725CA-3046-ACCE-D6CC-B5C413E8101C}"/>
              </a:ext>
            </a:extLst>
          </p:cNvPr>
          <p:cNvSpPr txBox="1"/>
          <p:nvPr/>
        </p:nvSpPr>
        <p:spPr>
          <a:xfrm>
            <a:off x="9048289" y="4622799"/>
            <a:ext cx="688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SS316</a:t>
            </a:r>
            <a:endParaRPr lang="en-CH" sz="1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AA326B-4DC7-88B7-B2FA-D2C083F26660}"/>
              </a:ext>
            </a:extLst>
          </p:cNvPr>
          <p:cNvSpPr txBox="1"/>
          <p:nvPr/>
        </p:nvSpPr>
        <p:spPr>
          <a:xfrm>
            <a:off x="11268687" y="4622799"/>
            <a:ext cx="688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SS316</a:t>
            </a:r>
            <a:endParaRPr lang="en-CH" sz="1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8650E7-C47B-24B0-DC0B-77A96A0B78C1}"/>
              </a:ext>
            </a:extLst>
          </p:cNvPr>
          <p:cNvSpPr txBox="1"/>
          <p:nvPr/>
        </p:nvSpPr>
        <p:spPr>
          <a:xfrm rot="16200000">
            <a:off x="10799097" y="4622798"/>
            <a:ext cx="93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Panagraphite</a:t>
            </a:r>
            <a:endParaRPr lang="en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8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2"/>
            <a:ext cx="11734800" cy="609549"/>
          </a:xfrm>
        </p:spPr>
        <p:txBody>
          <a:bodyPr/>
          <a:lstStyle/>
          <a:p>
            <a:r>
              <a:rPr lang="en-US" dirty="0"/>
              <a:t>BLIP – Gas production per DPA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461005"/>
            <a:ext cx="533400" cy="328733"/>
          </a:xfrm>
        </p:spPr>
        <p:txBody>
          <a:bodyPr/>
          <a:lstStyle/>
          <a:p>
            <a:fld id="{485C780E-C6F3-460C-BAF7-9298DE1BEB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F11072-DFCF-D284-F479-E1D480F34590}"/>
              </a:ext>
            </a:extLst>
          </p:cNvPr>
          <p:cNvSpPr txBox="1">
            <a:spLocks/>
          </p:cNvSpPr>
          <p:nvPr/>
        </p:nvSpPr>
        <p:spPr>
          <a:xfrm>
            <a:off x="336923" y="1483223"/>
            <a:ext cx="4153758" cy="46340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DPA is not the full picture for material damages</a:t>
            </a:r>
          </a:p>
          <a:p>
            <a:r>
              <a:rPr lang="en-US" dirty="0"/>
              <a:t>Other quantities should be considered, for instance the gas (H, He) production</a:t>
            </a:r>
          </a:p>
          <a:p>
            <a:r>
              <a:rPr lang="en-US" dirty="0"/>
              <a:t>In the BLIP example low energy protons are implanted in the material</a:t>
            </a:r>
          </a:p>
          <a:p>
            <a:r>
              <a:rPr lang="en-US" dirty="0"/>
              <a:t>If a large quantity of gas is produced and the material is not able to dissolve it in the inner structure, bubbles are created and cracks may appear</a:t>
            </a:r>
          </a:p>
          <a:p>
            <a:r>
              <a:rPr lang="en-US" dirty="0"/>
              <a:t>This may have a more important net effect than DPA itself → a factor of even 1000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EF184-40F1-EB4A-484C-5B88AE4A8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1"/>
          <a:stretch/>
        </p:blipFill>
        <p:spPr>
          <a:xfrm>
            <a:off x="4940670" y="1263721"/>
            <a:ext cx="2908728" cy="24060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5531A4-8C80-F6D6-627C-F2563B3ED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7"/>
          <a:stretch/>
        </p:blipFill>
        <p:spPr>
          <a:xfrm>
            <a:off x="8657827" y="1274617"/>
            <a:ext cx="2967203" cy="24060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15AB03-FE08-CD7F-7367-4A70CAE8AA6E}"/>
              </a:ext>
            </a:extLst>
          </p:cNvPr>
          <p:cNvSpPr txBox="1"/>
          <p:nvPr/>
        </p:nvSpPr>
        <p:spPr>
          <a:xfrm rot="16200000">
            <a:off x="5353796" y="215686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265A20-EB9D-8A11-B723-FE8ABAE71CAB}"/>
              </a:ext>
            </a:extLst>
          </p:cNvPr>
          <p:cNvSpPr txBox="1"/>
          <p:nvPr/>
        </p:nvSpPr>
        <p:spPr>
          <a:xfrm rot="16200000">
            <a:off x="5776591" y="215686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TZM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388727-C746-5C36-A681-0D377748BB82}"/>
              </a:ext>
            </a:extLst>
          </p:cNvPr>
          <p:cNvSpPr txBox="1"/>
          <p:nvPr/>
        </p:nvSpPr>
        <p:spPr>
          <a:xfrm rot="16200000">
            <a:off x="6184947" y="215686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CuCrZr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2FBF29-19C6-0D5A-C96D-4A1D11BBA738}"/>
              </a:ext>
            </a:extLst>
          </p:cNvPr>
          <p:cNvSpPr txBox="1"/>
          <p:nvPr/>
        </p:nvSpPr>
        <p:spPr>
          <a:xfrm rot="16200000">
            <a:off x="5015449" y="215686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97A611-CCCC-134D-A892-34CE17A19B29}"/>
              </a:ext>
            </a:extLst>
          </p:cNvPr>
          <p:cNvSpPr txBox="1"/>
          <p:nvPr/>
        </p:nvSpPr>
        <p:spPr>
          <a:xfrm rot="16200000">
            <a:off x="6581085" y="215686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681AF5-C261-8F55-A084-41C8E184E875}"/>
              </a:ext>
            </a:extLst>
          </p:cNvPr>
          <p:cNvSpPr txBox="1"/>
          <p:nvPr/>
        </p:nvSpPr>
        <p:spPr>
          <a:xfrm rot="16200000">
            <a:off x="6260819" y="2164557"/>
            <a:ext cx="127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Panagraphite</a:t>
            </a:r>
            <a:endParaRPr lang="en-CH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7B3B40-89D0-29F8-250C-15CF9EEABB95}"/>
              </a:ext>
            </a:extLst>
          </p:cNvPr>
          <p:cNvSpPr txBox="1"/>
          <p:nvPr/>
        </p:nvSpPr>
        <p:spPr>
          <a:xfrm rot="16200000">
            <a:off x="9107397" y="2156865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29D792-887D-DE96-2556-9C0597E41593}"/>
              </a:ext>
            </a:extLst>
          </p:cNvPr>
          <p:cNvSpPr txBox="1"/>
          <p:nvPr/>
        </p:nvSpPr>
        <p:spPr>
          <a:xfrm rot="16200000">
            <a:off x="9530192" y="2156865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TZM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A4C8B-59BA-6B39-736C-0659B07F026C}"/>
              </a:ext>
            </a:extLst>
          </p:cNvPr>
          <p:cNvSpPr txBox="1"/>
          <p:nvPr/>
        </p:nvSpPr>
        <p:spPr>
          <a:xfrm rot="16200000">
            <a:off x="9924109" y="2156865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CuCrZr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AF399-6151-06CA-4F9E-4392B0D41AC8}"/>
              </a:ext>
            </a:extLst>
          </p:cNvPr>
          <p:cNvSpPr txBox="1"/>
          <p:nvPr/>
        </p:nvSpPr>
        <p:spPr>
          <a:xfrm rot="16200000">
            <a:off x="8769050" y="2156865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25CF19-B4D3-08DA-0970-9F37F171E4FE}"/>
              </a:ext>
            </a:extLst>
          </p:cNvPr>
          <p:cNvSpPr txBox="1"/>
          <p:nvPr/>
        </p:nvSpPr>
        <p:spPr>
          <a:xfrm rot="16200000">
            <a:off x="10334686" y="2156865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29EFC-80E4-3E23-1D7D-CB8E81E69F50}"/>
              </a:ext>
            </a:extLst>
          </p:cNvPr>
          <p:cNvSpPr txBox="1"/>
          <p:nvPr/>
        </p:nvSpPr>
        <p:spPr>
          <a:xfrm rot="16200000">
            <a:off x="9990733" y="2164558"/>
            <a:ext cx="127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Panagraphite</a:t>
            </a:r>
            <a:endParaRPr lang="en-CH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DA538D-9B83-736A-DDA5-1E58F6F8646F}"/>
              </a:ext>
            </a:extLst>
          </p:cNvPr>
          <p:cNvSpPr txBox="1"/>
          <p:nvPr/>
        </p:nvSpPr>
        <p:spPr>
          <a:xfrm>
            <a:off x="4950587" y="926335"/>
            <a:ext cx="245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871A8"/>
                </a:solidFill>
              </a:rPr>
              <a:t>DPA </a:t>
            </a:r>
            <a:r>
              <a:rPr lang="en-GB" dirty="0">
                <a:solidFill>
                  <a:srgbClr val="3871A8"/>
                </a:solidFill>
              </a:rPr>
              <a:t>(ARC-DPA)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A1D25D-F52D-3350-16E2-46F6ECD42237}"/>
              </a:ext>
            </a:extLst>
          </p:cNvPr>
          <p:cNvSpPr txBox="1"/>
          <p:nvPr/>
        </p:nvSpPr>
        <p:spPr>
          <a:xfrm>
            <a:off x="8769510" y="926335"/>
            <a:ext cx="245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871A8"/>
                </a:solidFill>
              </a:rPr>
              <a:t>H production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555645-4AF2-C67E-2A97-3690A0C6C7FC}"/>
              </a:ext>
            </a:extLst>
          </p:cNvPr>
          <p:cNvSpPr txBox="1"/>
          <p:nvPr/>
        </p:nvSpPr>
        <p:spPr>
          <a:xfrm>
            <a:off x="5672858" y="254501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0.4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45F758-2102-9004-99B5-29C14493C4CE}"/>
              </a:ext>
            </a:extLst>
          </p:cNvPr>
          <p:cNvSpPr txBox="1"/>
          <p:nvPr/>
        </p:nvSpPr>
        <p:spPr>
          <a:xfrm>
            <a:off x="6085231" y="254501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0.2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CBD77-5416-00B4-A4E6-0B9D750BDAFF}"/>
              </a:ext>
            </a:extLst>
          </p:cNvPr>
          <p:cNvSpPr txBox="1"/>
          <p:nvPr/>
        </p:nvSpPr>
        <p:spPr>
          <a:xfrm>
            <a:off x="6492269" y="254501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0.2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AA7229-343A-3122-A2F5-45893CA2602B}"/>
              </a:ext>
            </a:extLst>
          </p:cNvPr>
          <p:cNvSpPr txBox="1"/>
          <p:nvPr/>
        </p:nvSpPr>
        <p:spPr>
          <a:xfrm>
            <a:off x="6888498" y="254501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0.2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754124-2F36-8ED1-CA63-E3EDEF5E16A2}"/>
              </a:ext>
            </a:extLst>
          </p:cNvPr>
          <p:cNvSpPr txBox="1"/>
          <p:nvPr/>
        </p:nvSpPr>
        <p:spPr>
          <a:xfrm>
            <a:off x="6742703" y="266869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0.1</a:t>
            </a:r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7107D1-B672-86C5-125E-FABF5874A93C}"/>
              </a:ext>
            </a:extLst>
          </p:cNvPr>
          <p:cNvSpPr txBox="1"/>
          <p:nvPr/>
        </p:nvSpPr>
        <p:spPr>
          <a:xfrm>
            <a:off x="5311313" y="2533470"/>
            <a:ext cx="408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max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6455B3-7ED9-75FA-ECFE-ED82401C2A30}"/>
              </a:ext>
            </a:extLst>
          </p:cNvPr>
          <p:cNvSpPr txBox="1"/>
          <p:nvPr/>
        </p:nvSpPr>
        <p:spPr>
          <a:xfrm rot="16200000">
            <a:off x="5353797" y="493420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4DFA6C-6EA7-94A0-C468-CBD61E6276C5}"/>
              </a:ext>
            </a:extLst>
          </p:cNvPr>
          <p:cNvSpPr txBox="1"/>
          <p:nvPr/>
        </p:nvSpPr>
        <p:spPr>
          <a:xfrm rot="16200000">
            <a:off x="5776592" y="493420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TZM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6EDF82-55AC-290E-58BC-161DAFFB870F}"/>
              </a:ext>
            </a:extLst>
          </p:cNvPr>
          <p:cNvSpPr txBox="1"/>
          <p:nvPr/>
        </p:nvSpPr>
        <p:spPr>
          <a:xfrm rot="16200000">
            <a:off x="6184948" y="493420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CuCrZr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709FE-A048-6A5E-90F4-3D38FBF33528}"/>
              </a:ext>
            </a:extLst>
          </p:cNvPr>
          <p:cNvSpPr txBox="1"/>
          <p:nvPr/>
        </p:nvSpPr>
        <p:spPr>
          <a:xfrm rot="16200000">
            <a:off x="5048108" y="493420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3F9AA8-8D47-F962-F4E9-9EAEE9C76793}"/>
              </a:ext>
            </a:extLst>
          </p:cNvPr>
          <p:cNvSpPr txBox="1"/>
          <p:nvPr/>
        </p:nvSpPr>
        <p:spPr>
          <a:xfrm rot="16200000">
            <a:off x="6581086" y="493420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859AE5-911C-C3CF-42C1-28C6362C350D}"/>
              </a:ext>
            </a:extLst>
          </p:cNvPr>
          <p:cNvSpPr txBox="1"/>
          <p:nvPr/>
        </p:nvSpPr>
        <p:spPr>
          <a:xfrm rot="16200000">
            <a:off x="6260820" y="4941897"/>
            <a:ext cx="127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Panagraphite</a:t>
            </a:r>
            <a:endParaRPr lang="en-CH" sz="800" dirty="0">
              <a:solidFill>
                <a:schemeClr val="bg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D8FEF6F-99AC-6122-3CCD-B36E29AE1578}"/>
              </a:ext>
            </a:extLst>
          </p:cNvPr>
          <p:cNvGrpSpPr/>
          <p:nvPr/>
        </p:nvGrpSpPr>
        <p:grpSpPr>
          <a:xfrm>
            <a:off x="4897253" y="3842790"/>
            <a:ext cx="3049318" cy="2556000"/>
            <a:chOff x="4897253" y="3842790"/>
            <a:chExt cx="3049318" cy="2556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E46BCA-4869-CE14-7058-1294AC86A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136" r="54942"/>
            <a:stretch/>
          </p:blipFill>
          <p:spPr>
            <a:xfrm>
              <a:off x="4897253" y="4025198"/>
              <a:ext cx="3049318" cy="237359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2F0FD9E-823E-4F48-70EF-B0425BA30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771" r="51950"/>
            <a:stretch/>
          </p:blipFill>
          <p:spPr>
            <a:xfrm>
              <a:off x="7774765" y="3842790"/>
              <a:ext cx="154250" cy="2556000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17965B8-425D-8008-2E4B-F4B9DBE50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2" r="49892"/>
          <a:stretch/>
        </p:blipFill>
        <p:spPr>
          <a:xfrm>
            <a:off x="8183510" y="4268843"/>
            <a:ext cx="1317848" cy="122935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61F21DF-59A3-6AE6-BE5D-D8CB734D7711}"/>
              </a:ext>
            </a:extLst>
          </p:cNvPr>
          <p:cNvSpPr txBox="1"/>
          <p:nvPr/>
        </p:nvSpPr>
        <p:spPr>
          <a:xfrm>
            <a:off x="8690603" y="5922127"/>
            <a:ext cx="3212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3871A8"/>
                </a:solidFill>
              </a:rPr>
              <a:t>Joao Espadanal, Vasilis Vlachoudis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7AF340-9CB0-FBA0-FCDB-B3D3193038DF}"/>
              </a:ext>
            </a:extLst>
          </p:cNvPr>
          <p:cNvSpPr txBox="1"/>
          <p:nvPr/>
        </p:nvSpPr>
        <p:spPr>
          <a:xfrm rot="16200000">
            <a:off x="5353796" y="497529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DCE8A7-7775-C39C-CFDC-E1F9DAED8847}"/>
              </a:ext>
            </a:extLst>
          </p:cNvPr>
          <p:cNvSpPr txBox="1"/>
          <p:nvPr/>
        </p:nvSpPr>
        <p:spPr>
          <a:xfrm rot="16200000">
            <a:off x="5776591" y="497529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TZM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9E8697-C18D-1A26-C14F-6C2B86B0FC36}"/>
              </a:ext>
            </a:extLst>
          </p:cNvPr>
          <p:cNvSpPr txBox="1"/>
          <p:nvPr/>
        </p:nvSpPr>
        <p:spPr>
          <a:xfrm rot="16200000">
            <a:off x="6184947" y="497529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CuCrZr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F8F3FF-D915-7278-ED83-5B154122EB93}"/>
              </a:ext>
            </a:extLst>
          </p:cNvPr>
          <p:cNvSpPr txBox="1"/>
          <p:nvPr/>
        </p:nvSpPr>
        <p:spPr>
          <a:xfrm rot="16200000">
            <a:off x="5015449" y="497529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016A94-F8F2-4E0F-632D-F346606B4635}"/>
              </a:ext>
            </a:extLst>
          </p:cNvPr>
          <p:cNvSpPr txBox="1"/>
          <p:nvPr/>
        </p:nvSpPr>
        <p:spPr>
          <a:xfrm rot="16200000">
            <a:off x="6581085" y="4975294"/>
            <a:ext cx="9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SS316</a:t>
            </a:r>
            <a:endParaRPr lang="en-CH" sz="1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C35B6D-959E-510B-A68B-03877F409D00}"/>
              </a:ext>
            </a:extLst>
          </p:cNvPr>
          <p:cNvSpPr txBox="1"/>
          <p:nvPr/>
        </p:nvSpPr>
        <p:spPr>
          <a:xfrm rot="16200000">
            <a:off x="6260819" y="4982987"/>
            <a:ext cx="1278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Panagraphite</a:t>
            </a:r>
            <a:endParaRPr lang="en-CH" sz="8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D5A9BCD-4835-5484-D89A-34F5152F7DAA}"/>
              </a:ext>
            </a:extLst>
          </p:cNvPr>
          <p:cNvSpPr txBox="1"/>
          <p:nvPr/>
        </p:nvSpPr>
        <p:spPr>
          <a:xfrm>
            <a:off x="6085231" y="5363447"/>
            <a:ext cx="3266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0.2</a:t>
            </a:r>
            <a:endParaRPr lang="en-CH" sz="9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AE2CE98-6FC0-5306-07CA-076138DCA2AC}"/>
              </a:ext>
            </a:extLst>
          </p:cNvPr>
          <p:cNvSpPr txBox="1"/>
          <p:nvPr/>
        </p:nvSpPr>
        <p:spPr>
          <a:xfrm>
            <a:off x="4950587" y="3679988"/>
            <a:ext cx="2453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871A8"/>
                </a:solidFill>
              </a:rPr>
              <a:t>H </a:t>
            </a:r>
            <a:r>
              <a:rPr lang="en-GB" b="1" dirty="0" err="1">
                <a:solidFill>
                  <a:srgbClr val="3871A8"/>
                </a:solidFill>
              </a:rPr>
              <a:t>appm</a:t>
            </a:r>
            <a:r>
              <a:rPr lang="en-GB" b="1" dirty="0">
                <a:solidFill>
                  <a:srgbClr val="3871A8"/>
                </a:solidFill>
              </a:rPr>
              <a:t>/DPA </a:t>
            </a:r>
            <a:r>
              <a:rPr lang="en-GB" dirty="0">
                <a:solidFill>
                  <a:srgbClr val="3871A8"/>
                </a:solidFill>
              </a:rPr>
              <a:t>(ARC-DPA)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3625D73-B1DC-4717-0ABE-86FE4E852F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770" r="14155" b="19087"/>
          <a:stretch/>
        </p:blipFill>
        <p:spPr>
          <a:xfrm>
            <a:off x="9491136" y="4264259"/>
            <a:ext cx="1208057" cy="121354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48B3856-D939-1A7F-8998-BA962E3487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32" t="1802" r="460"/>
          <a:stretch/>
        </p:blipFill>
        <p:spPr>
          <a:xfrm>
            <a:off x="10683535" y="4268843"/>
            <a:ext cx="1317848" cy="122935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900D63F-DEA8-BFF7-2F5B-0EEE0498B8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111" t="80702" r="2944" b="8324"/>
          <a:stretch/>
        </p:blipFill>
        <p:spPr>
          <a:xfrm>
            <a:off x="9738297" y="5474781"/>
            <a:ext cx="614596" cy="149901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9553293-03D5-1157-CBC9-0FA81B5DE821}"/>
              </a:ext>
            </a:extLst>
          </p:cNvPr>
          <p:cNvSpPr txBox="1"/>
          <p:nvPr/>
        </p:nvSpPr>
        <p:spPr>
          <a:xfrm>
            <a:off x="6163340" y="991782"/>
            <a:ext cx="14417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871A8"/>
              </a:buClr>
              <a:buSzTx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1.03 · 10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709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9" grpId="0"/>
      <p:bldP spid="59" grpId="0"/>
      <p:bldP spid="60" grpId="0"/>
      <p:bldP spid="61" grpId="0"/>
      <p:bldP spid="62" grpId="0"/>
      <p:bldP spid="63" grpId="0"/>
      <p:bldP spid="64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3CC09-DA12-3CA9-31D9-1E3389E5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Application: radiation damage in the </a:t>
            </a:r>
            <a:br>
              <a:rPr lang="en-CH" dirty="0"/>
            </a:br>
            <a:r>
              <a:rPr lang="en-CH" dirty="0"/>
              <a:t>Muon Collider arc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BA86-574D-61C6-7929-DB38A4D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16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7CEE1-D422-C248-AF78-BB9816C0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Muon collider: shielding study for dipole arc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027C-CCA9-C4B9-6B77-19C94E80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B8BAE-FD1E-4116-D37E-DF55C6BA2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" r="9332" b="3614"/>
          <a:stretch/>
        </p:blipFill>
        <p:spPr>
          <a:xfrm>
            <a:off x="6182427" y="3027937"/>
            <a:ext cx="5625165" cy="2936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3152C-B0B6-8A23-4816-2BA234965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1" t="16586" r="5232" b="4172"/>
          <a:stretch/>
        </p:blipFill>
        <p:spPr>
          <a:xfrm>
            <a:off x="7449439" y="1168641"/>
            <a:ext cx="3655564" cy="1766940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F7617A7-72C4-D9E2-E4C3-3714526E94FE}"/>
              </a:ext>
            </a:extLst>
          </p:cNvPr>
          <p:cNvSpPr txBox="1">
            <a:spLocks/>
          </p:cNvSpPr>
          <p:nvPr/>
        </p:nvSpPr>
        <p:spPr>
          <a:xfrm>
            <a:off x="6096000" y="2727445"/>
            <a:ext cx="1845527" cy="48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871A8"/>
                </a:solidFill>
              </a:rPr>
              <a:t>Geometry</a:t>
            </a:r>
            <a:endParaRPr lang="en-CH" sz="1600" b="1" dirty="0">
              <a:solidFill>
                <a:srgbClr val="3871A8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ACC3536-6C54-0D47-0C76-0F61E066D93E}"/>
              </a:ext>
            </a:extLst>
          </p:cNvPr>
          <p:cNvSpPr txBox="1">
            <a:spLocks/>
          </p:cNvSpPr>
          <p:nvPr/>
        </p:nvSpPr>
        <p:spPr>
          <a:xfrm>
            <a:off x="7360369" y="873362"/>
            <a:ext cx="1845527" cy="48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871A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871A8"/>
                </a:solidFill>
              </a:rPr>
              <a:t>Parameters</a:t>
            </a:r>
            <a:endParaRPr lang="en-CH" sz="1600" b="1" dirty="0">
              <a:solidFill>
                <a:srgbClr val="3871A8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D139391-D66E-BAEF-8F6B-813633E4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8412"/>
            <a:ext cx="9774044" cy="485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sz="2000" b="1" dirty="0">
                <a:solidFill>
                  <a:srgbClr val="3871A8"/>
                </a:solidFill>
              </a:rPr>
              <a:t>Calzolari et al., IPAC2022</a:t>
            </a:r>
            <a:br>
              <a:rPr lang="en-US" sz="2000" b="1" dirty="0">
                <a:solidFill>
                  <a:srgbClr val="3871A8"/>
                </a:solidFill>
              </a:rPr>
            </a:br>
            <a:r>
              <a:rPr lang="en-US" sz="1600" dirty="0">
                <a:solidFill>
                  <a:srgbClr val="3871A8"/>
                </a:solidFill>
              </a:rPr>
              <a:t>doi:10.18429/JACoW-IPAC2022-WEPOST001 </a:t>
            </a:r>
            <a:endParaRPr lang="en-CH" sz="2000" dirty="0">
              <a:solidFill>
                <a:srgbClr val="3871A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14172-11E6-CDA5-B21F-03E757E3C841}"/>
              </a:ext>
            </a:extLst>
          </p:cNvPr>
          <p:cNvSpPr txBox="1"/>
          <p:nvPr/>
        </p:nvSpPr>
        <p:spPr>
          <a:xfrm>
            <a:off x="8614904" y="5594687"/>
            <a:ext cx="192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 cm-thick 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445A6-AE12-429A-ACAC-0D6AF245E328}"/>
              </a:ext>
            </a:extLst>
          </p:cNvPr>
          <p:cNvSpPr txBox="1"/>
          <p:nvPr/>
        </p:nvSpPr>
        <p:spPr>
          <a:xfrm>
            <a:off x="12192000" y="2925493"/>
            <a:ext cx="785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3871A8"/>
                </a:solidFill>
              </a:rPr>
              <a:t>Similar power dissipated by decay e</a:t>
            </a:r>
            <a:r>
              <a:rPr lang="en-US" sz="1050" baseline="30000" dirty="0">
                <a:solidFill>
                  <a:srgbClr val="3871A8"/>
                </a:solidFill>
              </a:rPr>
              <a:t>-</a:t>
            </a:r>
            <a:r>
              <a:rPr lang="en-US" sz="1050" dirty="0">
                <a:solidFill>
                  <a:srgbClr val="3871A8"/>
                </a:solidFill>
              </a:rPr>
              <a:t>/e</a:t>
            </a:r>
            <a:r>
              <a:rPr lang="en-US" sz="1050" baseline="30000" dirty="0">
                <a:solidFill>
                  <a:srgbClr val="3871A8"/>
                </a:solidFill>
              </a:rPr>
              <a:t>+</a:t>
            </a:r>
            <a:r>
              <a:rPr lang="en-US" sz="1050" dirty="0">
                <a:solidFill>
                  <a:srgbClr val="3871A8"/>
                </a:solidFill>
              </a:rPr>
              <a:t> due to diff. ring circumference</a:t>
            </a:r>
            <a:endParaRPr lang="en-CH" sz="1050" dirty="0">
              <a:solidFill>
                <a:srgbClr val="3871A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60FA1-20F9-E933-1179-A3A5F79868A6}"/>
              </a:ext>
            </a:extLst>
          </p:cNvPr>
          <p:cNvSpPr txBox="1"/>
          <p:nvPr/>
        </p:nvSpPr>
        <p:spPr>
          <a:xfrm>
            <a:off x="6540806" y="5898927"/>
            <a:ext cx="515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Generic study with string of conventional dipole magnets (6 m long) and 20 cm long drift regions in between</a:t>
            </a:r>
            <a:endParaRPr lang="en-CH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51E5CA-AE50-86CF-A455-1324F3B64EF6}"/>
              </a:ext>
            </a:extLst>
          </p:cNvPr>
          <p:cNvSpPr txBox="1"/>
          <p:nvPr/>
        </p:nvSpPr>
        <p:spPr>
          <a:xfrm>
            <a:off x="356993" y="1941965"/>
            <a:ext cx="544102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IMCC aims to address key design questions for a multi-</a:t>
            </a:r>
            <a:r>
              <a:rPr lang="en-US" sz="1600" dirty="0" err="1"/>
              <a:t>TeV</a:t>
            </a:r>
            <a:r>
              <a:rPr lang="en-US" sz="1600" dirty="0"/>
              <a:t> muon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collider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Multi-</a:t>
            </a:r>
            <a:r>
              <a:rPr lang="en-US" sz="1600" dirty="0" err="1"/>
              <a:t>TeV</a:t>
            </a:r>
            <a:r>
              <a:rPr lang="en-US" sz="1600" dirty="0"/>
              <a:t> muons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/>
              <a:t>still have a relatively short mean lifetime in the lab frame (0.1 s for √𝑠=10 ) and rapidly decay </a:t>
            </a:r>
          </a:p>
          <a:p>
            <a:pPr marL="363538" indent="-363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decay e-/e</a:t>
            </a:r>
            <a:r>
              <a:rPr lang="en-US" sz="1600" baseline="30000" dirty="0"/>
              <a:t>+</a:t>
            </a:r>
            <a:r>
              <a:rPr lang="en-US" sz="1600" dirty="0"/>
              <a:t> carry on average ~1/3 of the E</a:t>
            </a:r>
            <a:r>
              <a:rPr lang="en-US" sz="1600" baseline="-25000" dirty="0">
                <a:latin typeface="+mj-lt"/>
              </a:rPr>
              <a:t>µ</a:t>
            </a:r>
            <a:r>
              <a:rPr lang="en-US" sz="1600" dirty="0"/>
              <a:t> creating a dissipated power of several 100 W/m</a:t>
            </a:r>
          </a:p>
          <a:p>
            <a:pPr marL="363538" indent="-36353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Significant challenge for the collider design due to the instantaneous heat deposition and cumulative radiation damage</a:t>
            </a:r>
          </a:p>
          <a:p>
            <a:pPr marL="363538" indent="-36353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To sustain the radiation load, superconducting magnets need to be protected with a continuous absorber to</a:t>
            </a:r>
          </a:p>
          <a:p>
            <a:pPr marL="628650" lvl="1" indent="-265113"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US" sz="1600" dirty="0"/>
              <a:t>prevent beam-induced quenches</a:t>
            </a:r>
          </a:p>
          <a:p>
            <a:pPr marL="628650" lvl="1" indent="-265113"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US" sz="1600" dirty="0"/>
              <a:t>reduce the thermal load to the cryogenic system</a:t>
            </a:r>
          </a:p>
          <a:p>
            <a:pPr marL="628650" lvl="1" indent="-265113"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US" sz="1600" dirty="0"/>
              <a:t>avoid magnet failures due to the cumulative dose in insulators and atomic displacements in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26672471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075045-1E38-7171-0814-E0E089669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7" r="34273"/>
          <a:stretch/>
        </p:blipFill>
        <p:spPr>
          <a:xfrm>
            <a:off x="7168591" y="1769952"/>
            <a:ext cx="2475923" cy="4489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A7CEE1-D422-C248-AF78-BB9816C0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Power, dose and DPA in superconducting coils 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027C-CCA9-C4B9-6B77-19C94E80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0594F6C-C338-A37C-1A40-C1BAFF840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37" y="3710899"/>
            <a:ext cx="438565" cy="438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85FA0-305C-45E8-5943-EDC7DC1AD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380"/>
          <a:stretch/>
        </p:blipFill>
        <p:spPr>
          <a:xfrm>
            <a:off x="2214867" y="1769953"/>
            <a:ext cx="2578172" cy="4488367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1034E4F-AB77-8A7B-48E6-F887899FA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561" y="5948121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C79880-67C4-9EED-D3AC-9417B89A803E}"/>
              </a:ext>
            </a:extLst>
          </p:cNvPr>
          <p:cNvSpPr txBox="1"/>
          <p:nvPr/>
        </p:nvSpPr>
        <p:spPr>
          <a:xfrm>
            <a:off x="955" y="1769953"/>
            <a:ext cx="220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71A8"/>
                </a:solidFill>
              </a:rPr>
              <a:t>Short-term 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FC4033-1B0E-3911-3AC9-BAAAB8D82970}"/>
              </a:ext>
            </a:extLst>
          </p:cNvPr>
          <p:cNvSpPr txBox="1"/>
          <p:nvPr/>
        </p:nvSpPr>
        <p:spPr>
          <a:xfrm>
            <a:off x="4733284" y="1769953"/>
            <a:ext cx="220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71A8"/>
                </a:solidFill>
              </a:rPr>
              <a:t>Long-term effects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775DF4B-5A3E-F955-7921-379F5307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8412"/>
            <a:ext cx="9774044" cy="485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sz="2000" b="1" dirty="0">
                <a:solidFill>
                  <a:srgbClr val="3871A8"/>
                </a:solidFill>
              </a:rPr>
              <a:t>Calzolari et al., IPAC2022</a:t>
            </a:r>
            <a:br>
              <a:rPr lang="en-US" sz="2000" b="1" dirty="0">
                <a:solidFill>
                  <a:srgbClr val="3871A8"/>
                </a:solidFill>
              </a:rPr>
            </a:br>
            <a:r>
              <a:rPr lang="en-US" sz="1600" dirty="0">
                <a:solidFill>
                  <a:srgbClr val="3871A8"/>
                </a:solidFill>
              </a:rPr>
              <a:t>doi:10.18429/JACoW-IPAC2022-WEPOST001 </a:t>
            </a:r>
            <a:endParaRPr lang="en-CH" sz="2000" dirty="0">
              <a:solidFill>
                <a:srgbClr val="3871A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B038D1-4667-C4B4-8C35-C61585E91D06}"/>
              </a:ext>
            </a:extLst>
          </p:cNvPr>
          <p:cNvSpPr txBox="1"/>
          <p:nvPr/>
        </p:nvSpPr>
        <p:spPr>
          <a:xfrm>
            <a:off x="115095" y="2133411"/>
            <a:ext cx="2202761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Peak power deposition in the coils</a:t>
            </a:r>
            <a:endParaRPr lang="en-US" sz="1600" dirty="0"/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Maximum at around 1.2 and 1.5 </a:t>
            </a:r>
            <a:r>
              <a:rPr lang="en-US" sz="1600" baseline="0" dirty="0" err="1"/>
              <a:t>mW</a:t>
            </a:r>
            <a:r>
              <a:rPr lang="en-US" sz="1600" baseline="0" dirty="0"/>
              <a:t>/</a:t>
            </a:r>
            <a:r>
              <a:rPr lang="en-US" sz="1600" dirty="0"/>
              <a:t>cm</a:t>
            </a:r>
            <a:r>
              <a:rPr lang="en-US" sz="1600" baseline="30000" dirty="0"/>
              <a:t>3</a:t>
            </a:r>
            <a:r>
              <a:rPr lang="en-US" sz="1600" dirty="0"/>
              <a:t> for 3 and 10 </a:t>
            </a:r>
            <a:r>
              <a:rPr lang="en-US" sz="1600" dirty="0" err="1"/>
              <a:t>TeV</a:t>
            </a:r>
            <a:r>
              <a:rPr lang="en-US" sz="1600" dirty="0"/>
              <a:t>, respectively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One order of magnitude smaller than the typical 15-20 </a:t>
            </a:r>
            <a:r>
              <a:rPr lang="en-US" sz="1600" baseline="0" dirty="0" err="1"/>
              <a:t>mW</a:t>
            </a:r>
            <a:r>
              <a:rPr lang="en-US" sz="1600" baseline="0" dirty="0"/>
              <a:t>/cm</a:t>
            </a:r>
            <a:r>
              <a:rPr lang="en-US" sz="1600" baseline="30000" dirty="0"/>
              <a:t>3</a:t>
            </a:r>
            <a:r>
              <a:rPr lang="en-US" sz="1600" baseline="0" dirty="0"/>
              <a:t> quench limit for the bending dipoles of the LHC</a:t>
            </a:r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50"/>
                </a:solidFill>
              </a:rPr>
              <a:t>No problem in terms of magnet quenches</a:t>
            </a:r>
            <a:endParaRPr lang="en-CH" sz="16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1DC27D-77B8-A4FE-185B-E118C812B4F4}"/>
              </a:ext>
            </a:extLst>
          </p:cNvPr>
          <p:cNvSpPr txBox="1"/>
          <p:nvPr/>
        </p:nvSpPr>
        <p:spPr>
          <a:xfrm>
            <a:off x="4884233" y="2133411"/>
            <a:ext cx="2347461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Dose over 10 y reaching 27 and 37 </a:t>
            </a:r>
            <a:r>
              <a:rPr lang="en-US" sz="1600" baseline="0" dirty="0" err="1"/>
              <a:t>MGy</a:t>
            </a:r>
            <a:r>
              <a:rPr lang="en-US" sz="1600" dirty="0"/>
              <a:t> is above customary limit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shielding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srgbClr val="00B050"/>
                </a:solidFill>
                <a:latin typeface="Calibri" panose="020F0502020204030204"/>
              </a:rPr>
              <a:t>More recent studies are within limits</a:t>
            </a:r>
            <a:endParaRPr lang="en-US" sz="1600" dirty="0">
              <a:solidFill>
                <a:srgbClr val="00B050"/>
              </a:solidFill>
            </a:endParaRP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DPA values reaching </a:t>
            </a:r>
            <a:br>
              <a:rPr lang="en-US" sz="1600" baseline="0" dirty="0"/>
            </a:br>
            <a:r>
              <a:rPr lang="en-US" sz="1600" baseline="0" dirty="0"/>
              <a:t>10</a:t>
            </a:r>
            <a:r>
              <a:rPr lang="en-US" sz="1600" baseline="30000" dirty="0"/>
              <a:t>-4</a:t>
            </a:r>
            <a:r>
              <a:rPr lang="en-US" sz="1600" dirty="0"/>
              <a:t> over 10 years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aseline="0" dirty="0"/>
              <a:t>Nb</a:t>
            </a:r>
            <a:r>
              <a:rPr lang="en-US" sz="1600" baseline="-25000" dirty="0"/>
              <a:t>3</a:t>
            </a:r>
            <a:r>
              <a:rPr lang="en-US" sz="1600" baseline="0" dirty="0"/>
              <a:t>Sn samples degrade above 10</a:t>
            </a:r>
            <a:r>
              <a:rPr lang="en-US" sz="1600" baseline="30000" dirty="0"/>
              <a:t>-3</a:t>
            </a:r>
            <a:r>
              <a:rPr lang="en-US" sz="1600" baseline="0" dirty="0"/>
              <a:t> DPA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Similar DPA in i</a:t>
            </a:r>
            <a:r>
              <a:rPr lang="en-US" sz="1600" baseline="0" dirty="0"/>
              <a:t>nner triplet magnets for HL-LHC after 3000 fb</a:t>
            </a:r>
            <a:r>
              <a:rPr lang="en-US" sz="1600" baseline="30000" dirty="0"/>
              <a:t>-1</a:t>
            </a:r>
            <a:endParaRPr lang="en-US" sz="1600" baseline="0" dirty="0"/>
          </a:p>
          <a:p>
            <a:pPr marL="177800" indent="-1778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B050"/>
                </a:solidFill>
              </a:rPr>
              <a:t>DPA expected to be fine</a:t>
            </a:r>
            <a:endParaRPr lang="en-CH" sz="1600" dirty="0">
              <a:solidFill>
                <a:srgbClr val="00B050"/>
              </a:solidFill>
            </a:endParaRP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05BA0389-AC3F-9BBF-F3CD-F60E7D88A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5951" y="5948121"/>
            <a:ext cx="360000" cy="36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51720F-F927-DE2B-98D4-BA88F564A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56" r="1664"/>
          <a:stretch/>
        </p:blipFill>
        <p:spPr>
          <a:xfrm>
            <a:off x="9690879" y="1769120"/>
            <a:ext cx="2475923" cy="4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3CC09-DA12-3CA9-31D9-1E3389E5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Application: </a:t>
            </a:r>
            <a:r>
              <a:rPr lang="en-US" dirty="0"/>
              <a:t>neutron attenuation benchmark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BA86-574D-61C6-7929-DB38A4D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78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7CEE1-D422-C248-AF78-BB9816C0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 attenuation benchmark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027C-CCA9-C4B9-6B77-19C94E80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3F26B-1DFC-2A7B-A2E4-C12D10C4522F}"/>
              </a:ext>
            </a:extLst>
          </p:cNvPr>
          <p:cNvSpPr txBox="1"/>
          <p:nvPr/>
        </p:nvSpPr>
        <p:spPr>
          <a:xfrm>
            <a:off x="259563" y="1377383"/>
            <a:ext cx="565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 benchmark facility for </a:t>
            </a:r>
            <a:r>
              <a:rPr lang="en-GB" sz="1600" b="1" dirty="0"/>
              <a:t>testing different shielding material and thicknesses</a:t>
            </a:r>
            <a:r>
              <a:rPr lang="en-GB" sz="1600" dirty="0"/>
              <a:t> in comparisons of measurements and MC simulations</a:t>
            </a:r>
            <a:endParaRPr lang="en-GB" sz="2000" dirty="0">
              <a:solidFill>
                <a:srgbClr val="3871A8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13246C-A06C-A579-0140-616A4581A4BC}"/>
              </a:ext>
            </a:extLst>
          </p:cNvPr>
          <p:cNvSpPr txBox="1"/>
          <p:nvPr/>
        </p:nvSpPr>
        <p:spPr>
          <a:xfrm>
            <a:off x="228600" y="1038829"/>
            <a:ext cx="374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3871A8"/>
                </a:solidFill>
              </a:rPr>
              <a:t>C</a:t>
            </a:r>
            <a:r>
              <a:rPr lang="en-GB" sz="1600" dirty="0">
                <a:solidFill>
                  <a:srgbClr val="3871A8"/>
                </a:solidFill>
              </a:rPr>
              <a:t>ERN </a:t>
            </a:r>
            <a:r>
              <a:rPr lang="en-GB" sz="1600" b="1" dirty="0">
                <a:solidFill>
                  <a:srgbClr val="3871A8"/>
                </a:solidFill>
              </a:rPr>
              <a:t>S</a:t>
            </a:r>
            <a:r>
              <a:rPr lang="en-GB" sz="1600" dirty="0">
                <a:solidFill>
                  <a:srgbClr val="3871A8"/>
                </a:solidFill>
              </a:rPr>
              <a:t>hielding </a:t>
            </a:r>
            <a:r>
              <a:rPr lang="en-GB" sz="1600" b="1" dirty="0">
                <a:solidFill>
                  <a:srgbClr val="3871A8"/>
                </a:solidFill>
              </a:rPr>
              <a:t>B</a:t>
            </a:r>
            <a:r>
              <a:rPr lang="en-GB" sz="1600" dirty="0">
                <a:solidFill>
                  <a:srgbClr val="3871A8"/>
                </a:solidFill>
              </a:rPr>
              <a:t>enchmark </a:t>
            </a:r>
            <a:r>
              <a:rPr lang="en-GB" sz="1600" b="1" dirty="0">
                <a:solidFill>
                  <a:srgbClr val="3871A8"/>
                </a:solidFill>
              </a:rPr>
              <a:t>F</a:t>
            </a:r>
            <a:r>
              <a:rPr lang="en-GB" sz="1600" dirty="0">
                <a:solidFill>
                  <a:srgbClr val="3871A8"/>
                </a:solidFill>
              </a:rPr>
              <a:t>acility (CSBF)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8118EF-D2A7-890F-D941-7FCA0BA0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26" y="1767342"/>
            <a:ext cx="2969412" cy="4320000"/>
          </a:xfrm>
          <a:prstGeom prst="rect">
            <a:avLst/>
          </a:prstGeom>
        </p:spPr>
      </p:pic>
      <p:pic>
        <p:nvPicPr>
          <p:cNvPr id="31" name="Picture 30" descr="A group of round metal objects&#10;&#10;Description automatically generated">
            <a:extLst>
              <a:ext uri="{FF2B5EF4-FFF2-40B4-BE49-F238E27FC236}">
                <a16:creationId xmlns:a16="http://schemas.microsoft.com/office/drawing/2014/main" id="{E37BF197-A4AE-1BB0-941C-8603E8BF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2" y="4999703"/>
            <a:ext cx="2284216" cy="12172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3733E4-7C65-3586-08E0-B5DA24735B96}"/>
              </a:ext>
            </a:extLst>
          </p:cNvPr>
          <p:cNvSpPr txBox="1"/>
          <p:nvPr/>
        </p:nvSpPr>
        <p:spPr>
          <a:xfrm>
            <a:off x="6278871" y="699417"/>
            <a:ext cx="57091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563C1"/>
                </a:solidFill>
                <a:hlinkClick r:id="rId5"/>
              </a:rPr>
              <a:t>Nakao</a:t>
            </a:r>
            <a:r>
              <a:rPr lang="en-CH" sz="1600" dirty="0">
                <a:solidFill>
                  <a:srgbClr val="0563C1"/>
                </a:solidFill>
                <a:hlinkClick r:id="rId5"/>
              </a:rPr>
              <a:t> et al., </a:t>
            </a:r>
            <a:r>
              <a:rPr lang="en-GB" sz="1400" dirty="0">
                <a:solidFill>
                  <a:srgbClr val="0563C1"/>
                </a:solidFill>
                <a:hlinkClick r:id="rId5"/>
              </a:rPr>
              <a:t>Measurement and simulations of high-energy neutrons through a various thickness </a:t>
            </a:r>
            <a:r>
              <a:rPr lang="en-GB" sz="1400" u="sng" dirty="0">
                <a:solidFill>
                  <a:srgbClr val="0563C1"/>
                </a:solidFill>
                <a:hlinkClick r:id="rId5"/>
              </a:rPr>
              <a:t>of concrete and steel shields using activation detectors at CHARM and </a:t>
            </a:r>
            <a:r>
              <a:rPr lang="en-GB" sz="1400" u="sng" dirty="0">
                <a:solidFill>
                  <a:srgbClr val="3871A8"/>
                </a:solidFill>
                <a:hlinkClick r:id="rId5"/>
              </a:rPr>
              <a:t>CSBF, </a:t>
            </a:r>
            <a:r>
              <a:rPr lang="en-US" sz="1400" u="sng" dirty="0">
                <a:solidFill>
                  <a:srgbClr val="3871A8"/>
                </a:solidFill>
                <a:hlinkClick r:id="rId5"/>
              </a:rPr>
              <a:t>Journal of Nuclear Science and Technology</a:t>
            </a:r>
            <a:endParaRPr lang="en-CH" sz="1600" u="sng" dirty="0">
              <a:solidFill>
                <a:srgbClr val="3871A8"/>
              </a:solidFill>
            </a:endParaRPr>
          </a:p>
        </p:txBody>
      </p:sp>
      <p:pic>
        <p:nvPicPr>
          <p:cNvPr id="35" name="Picture 34" descr="A diagram of a structure&#10;&#10;Description automatically generated">
            <a:extLst>
              <a:ext uri="{FF2B5EF4-FFF2-40B4-BE49-F238E27FC236}">
                <a16:creationId xmlns:a16="http://schemas.microsoft.com/office/drawing/2014/main" id="{5CAC133E-0F7B-7B16-99A7-EDF46A0FB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8" y="2094758"/>
            <a:ext cx="4845299" cy="2933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7F6208-7129-AB27-223F-9AE3F90C7E91}"/>
              </a:ext>
            </a:extLst>
          </p:cNvPr>
          <p:cNvSpPr/>
          <p:nvPr/>
        </p:nvSpPr>
        <p:spPr>
          <a:xfrm>
            <a:off x="2607208" y="2894977"/>
            <a:ext cx="429809" cy="808803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CE3D8-F26E-71C5-2B53-E8B8C02A1B3F}"/>
              </a:ext>
            </a:extLst>
          </p:cNvPr>
          <p:cNvGrpSpPr/>
          <p:nvPr/>
        </p:nvGrpSpPr>
        <p:grpSpPr>
          <a:xfrm>
            <a:off x="3458420" y="5024684"/>
            <a:ext cx="1776170" cy="1192265"/>
            <a:chOff x="2972386" y="5053590"/>
            <a:chExt cx="1776170" cy="1192265"/>
          </a:xfrm>
        </p:grpSpPr>
        <p:pic>
          <p:nvPicPr>
            <p:cNvPr id="3" name="Picture 2" descr="A diagram of different types of metal&#10;&#10;Description automatically generated">
              <a:extLst>
                <a:ext uri="{FF2B5EF4-FFF2-40B4-BE49-F238E27FC236}">
                  <a16:creationId xmlns:a16="http://schemas.microsoft.com/office/drawing/2014/main" id="{819D6382-2684-C6A3-121A-5A50A0120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2386" y="5053590"/>
              <a:ext cx="1776170" cy="119226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0E3CBB-EFBC-9220-6BD5-30E18FE53240}"/>
                </a:ext>
              </a:extLst>
            </p:cNvPr>
            <p:cNvSpPr/>
            <p:nvPr/>
          </p:nvSpPr>
          <p:spPr>
            <a:xfrm>
              <a:off x="3725329" y="5066080"/>
              <a:ext cx="234072" cy="179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628411B-BCAF-BB8C-D5F0-A0B2EC18150A}"/>
              </a:ext>
            </a:extLst>
          </p:cNvPr>
          <p:cNvSpPr txBox="1"/>
          <p:nvPr/>
        </p:nvSpPr>
        <p:spPr>
          <a:xfrm>
            <a:off x="657912" y="4503999"/>
            <a:ext cx="2800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5x10</a:t>
            </a:r>
            <a:r>
              <a:rPr lang="en-GB" sz="1400" b="1" baseline="30000" dirty="0"/>
              <a:t>11 </a:t>
            </a:r>
            <a:r>
              <a:rPr lang="en-GB" sz="1400" b="1" dirty="0"/>
              <a:t>p/pulse 24 GeV/c</a:t>
            </a:r>
          </a:p>
          <a:p>
            <a:r>
              <a:rPr lang="en-GB" sz="1400" b="1" dirty="0"/>
              <a:t>50 cm thick </a:t>
            </a:r>
            <a:r>
              <a:rPr lang="en-GB" sz="1400" b="1" dirty="0">
                <a:solidFill>
                  <a:srgbClr val="800000"/>
                </a:solidFill>
              </a:rPr>
              <a:t>Cu</a:t>
            </a:r>
            <a:r>
              <a:rPr lang="en-GB" sz="1400" b="1" dirty="0"/>
              <a:t>, Al targets</a:t>
            </a:r>
            <a:endParaRPr lang="en-CH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60A7E-8719-2A98-3416-E0EEC29E2B50}"/>
              </a:ext>
            </a:extLst>
          </p:cNvPr>
          <p:cNvSpPr/>
          <p:nvPr/>
        </p:nvSpPr>
        <p:spPr>
          <a:xfrm>
            <a:off x="3439523" y="5009198"/>
            <a:ext cx="1795067" cy="124469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BCC578-BA63-6626-11A5-80140C997CD7}"/>
              </a:ext>
            </a:extLst>
          </p:cNvPr>
          <p:cNvSpPr txBox="1"/>
          <p:nvPr/>
        </p:nvSpPr>
        <p:spPr>
          <a:xfrm>
            <a:off x="6370180" y="6062284"/>
            <a:ext cx="584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B050"/>
                </a:solidFill>
              </a:rPr>
              <a:t>Benchmarks are essential for providing adequate data for accelerators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897B2-E686-D3D1-392F-3CDB82A05071}"/>
              </a:ext>
            </a:extLst>
          </p:cNvPr>
          <p:cNvSpPr txBox="1"/>
          <p:nvPr/>
        </p:nvSpPr>
        <p:spPr>
          <a:xfrm>
            <a:off x="6470616" y="2215225"/>
            <a:ext cx="250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samples (Bi, In, Al, C) were placed behind concrete and steel shielding of different thicknesses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Neutrons transmitted through the various shield settings were estimated by observing </a:t>
            </a:r>
            <a:r>
              <a:rPr lang="en-US" b="1" dirty="0"/>
              <a:t>activation reactions</a:t>
            </a:r>
            <a:endParaRPr lang="en-CH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9FEE84-8F4D-0BAF-A638-BB777245A4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6430" y="1767342"/>
            <a:ext cx="3012196" cy="43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7F772-7F9D-51F0-3112-8FA067B91776}"/>
              </a:ext>
            </a:extLst>
          </p:cNvPr>
          <p:cNvSpPr txBox="1"/>
          <p:nvPr/>
        </p:nvSpPr>
        <p:spPr>
          <a:xfrm>
            <a:off x="6278870" y="1483610"/>
            <a:ext cx="515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3871A8"/>
                </a:solidFill>
              </a:rPr>
              <a:t>Attenuation profiles of radionuclides production rates</a:t>
            </a:r>
            <a:endParaRPr lang="en-GB" sz="1600" dirty="0">
              <a:solidFill>
                <a:srgbClr val="3871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40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BAD2-F5A3-4ED1-1FA4-974465B2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FLUKA courses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2998-A2F4-A37B-C377-3C04C00D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760" y="4440837"/>
            <a:ext cx="5120640" cy="1752600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en-US" sz="2000" dirty="0"/>
              <a:t>Next </a:t>
            </a:r>
            <a:r>
              <a:rPr lang="en-CH" sz="2000" dirty="0"/>
              <a:t>FLUKA </a:t>
            </a:r>
            <a:r>
              <a:rPr lang="en-US" sz="2000" dirty="0"/>
              <a:t>Beginner’s </a:t>
            </a:r>
            <a:r>
              <a:rPr lang="en-CH" sz="2000" dirty="0"/>
              <a:t>course</a:t>
            </a:r>
            <a:r>
              <a:rPr lang="en-US" sz="2000" dirty="0"/>
              <a:t> will take place in April </a:t>
            </a:r>
            <a:r>
              <a:rPr lang="en-CH" sz="2000" dirty="0"/>
              <a:t>2024</a:t>
            </a:r>
            <a:r>
              <a:rPr lang="en-US" sz="2000" dirty="0"/>
              <a:t> </a:t>
            </a:r>
            <a:r>
              <a:rPr lang="en-CH" sz="2000" dirty="0"/>
              <a:t>in Madrid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accent2"/>
                </a:solidFill>
              </a:rPr>
              <a:t>S</a:t>
            </a:r>
            <a:r>
              <a:rPr lang="en-CH" sz="2000" i="1" dirty="0">
                <a:solidFill>
                  <a:schemeClr val="accent2"/>
                </a:solidFill>
              </a:rPr>
              <a:t>tay tuned for </a:t>
            </a:r>
            <a:r>
              <a:rPr lang="en-US" sz="2000" i="1" dirty="0">
                <a:solidFill>
                  <a:schemeClr val="accent2"/>
                </a:solidFill>
              </a:rPr>
              <a:t>any course</a:t>
            </a:r>
            <a:r>
              <a:rPr lang="en-CH" sz="2000" i="1" dirty="0">
                <a:solidFill>
                  <a:schemeClr val="accent2"/>
                </a:solidFill>
              </a:rPr>
              <a:t> announcement</a:t>
            </a:r>
            <a:r>
              <a:rPr lang="en-US" sz="2000" i="1" dirty="0">
                <a:solidFill>
                  <a:schemeClr val="accent2"/>
                </a:solidFill>
              </a:rPr>
              <a:t>s (FLUKA </a:t>
            </a:r>
            <a:r>
              <a:rPr lang="en-CH" sz="2000" i="1" dirty="0">
                <a:solidFill>
                  <a:schemeClr val="accent2"/>
                </a:solidFill>
              </a:rPr>
              <a:t>webpage</a:t>
            </a:r>
            <a:r>
              <a:rPr lang="en-US" sz="2000" i="1" dirty="0">
                <a:solidFill>
                  <a:schemeClr val="accent2"/>
                </a:solidFill>
              </a:rPr>
              <a:t> &amp; </a:t>
            </a:r>
            <a:r>
              <a:rPr lang="en-CH" sz="2000" i="1" dirty="0">
                <a:solidFill>
                  <a:schemeClr val="accent2"/>
                </a:solidFill>
              </a:rPr>
              <a:t>forum)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1B7A-DDB3-AAE1-5CAA-B0299C11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02DBC0-879B-5617-C691-C3D7CD80A85F}"/>
              </a:ext>
            </a:extLst>
          </p:cNvPr>
          <p:cNvGrpSpPr/>
          <p:nvPr/>
        </p:nvGrpSpPr>
        <p:grpSpPr>
          <a:xfrm>
            <a:off x="228600" y="1644497"/>
            <a:ext cx="6210300" cy="3724687"/>
            <a:chOff x="5684520" y="1644497"/>
            <a:chExt cx="6210300" cy="37246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2800EA-B195-D4BD-1780-6E13BAFA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4520" y="1644497"/>
              <a:ext cx="6210300" cy="372468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0328EA-53FE-0194-00FA-BA7538CE8E50}"/>
                </a:ext>
              </a:extLst>
            </p:cNvPr>
            <p:cNvSpPr/>
            <p:nvPr/>
          </p:nvSpPr>
          <p:spPr>
            <a:xfrm>
              <a:off x="9425940" y="3825240"/>
              <a:ext cx="1120140" cy="701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 descr="A screenshot of a web page&#10;&#10;Description automatically generated">
            <a:extLst>
              <a:ext uri="{FF2B5EF4-FFF2-40B4-BE49-F238E27FC236}">
                <a16:creationId xmlns:a16="http://schemas.microsoft.com/office/drawing/2014/main" id="{D764C5C2-21CD-ABC8-5CC7-9A6831FB2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259" y="511861"/>
            <a:ext cx="4142621" cy="36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33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3A5EE-00CB-F0A8-7B76-94905A6CF3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8600" y="6461125"/>
            <a:ext cx="533400" cy="328613"/>
          </a:xfrm>
        </p:spPr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76C3B-434B-76F1-ACE1-84ABB663CDFA}"/>
              </a:ext>
            </a:extLst>
          </p:cNvPr>
          <p:cNvSpPr txBox="1"/>
          <p:nvPr/>
        </p:nvSpPr>
        <p:spPr>
          <a:xfrm>
            <a:off x="1686339" y="4611756"/>
            <a:ext cx="858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Thank you very much for your attention!</a:t>
            </a:r>
            <a:endParaRPr lang="en-CH" sz="2800" i="1" dirty="0"/>
          </a:p>
        </p:txBody>
      </p:sp>
    </p:spTree>
    <p:extLst>
      <p:ext uri="{BB962C8B-B14F-4D97-AF65-F5344CB8AC3E}">
        <p14:creationId xmlns:p14="http://schemas.microsoft.com/office/powerpoint/2010/main" val="15403512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3CC09-DA12-3CA9-31D9-1E3389E5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 to FLUKA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BA86-574D-61C6-7929-DB38A4D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776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A0B9-AFED-1E56-533C-C05F76AD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" dirty="0">
                <a:latin typeface="Arial"/>
              </a:rPr>
              <a:t>Particle shower simulation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066A8-9BD8-5B81-9F7C-3A014B90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33515D-6F6A-EBD2-A4C5-47F4EF8A5C0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89914" y="1375247"/>
            <a:ext cx="5559725" cy="4107505"/>
          </a:xfrm>
          <a:prstGeom prst="rect">
            <a:avLst/>
          </a:prstGeom>
          <a:ln w="18360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C4158-1D75-1F71-7BEF-DE702ACED89B}"/>
              </a:ext>
            </a:extLst>
          </p:cNvPr>
          <p:cNvSpPr txBox="1"/>
          <p:nvPr/>
        </p:nvSpPr>
        <p:spPr>
          <a:xfrm>
            <a:off x="2873388" y="5788619"/>
            <a:ext cx="6328698" cy="552941"/>
          </a:xfrm>
          <a:prstGeom prst="rect">
            <a:avLst/>
          </a:prstGeom>
          <a:noFill/>
          <a:ln w="1836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Arial"/>
              </a:rPr>
              <a:t>Radiation shower set up by a </a:t>
            </a:r>
            <a:r>
              <a:rPr lang="en-US" spc="-1" dirty="0">
                <a:solidFill>
                  <a:srgbClr val="FF0000"/>
                </a:solidFill>
                <a:latin typeface="Arial"/>
              </a:rPr>
              <a:t>single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450 GeV/c </a:t>
            </a:r>
            <a:r>
              <a:rPr lang="en-US" spc="-1" dirty="0">
                <a:solidFill>
                  <a:srgbClr val="FF0000"/>
                </a:solidFill>
                <a:latin typeface="Arial"/>
              </a:rPr>
              <a:t>proton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in Al</a:t>
            </a:r>
          </a:p>
        </p:txBody>
      </p:sp>
    </p:spTree>
    <p:extLst>
      <p:ext uri="{BB962C8B-B14F-4D97-AF65-F5344CB8AC3E}">
        <p14:creationId xmlns:p14="http://schemas.microsoft.com/office/powerpoint/2010/main" val="11872050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A0B9-AFED-1E56-533C-C05F76AD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3B22-3C3E-5B6F-CC81-A8055078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General-purpose code for the Monte-Carlo simulation of radiation transport</a:t>
            </a:r>
          </a:p>
          <a:p>
            <a:r>
              <a:rPr lang="en-GB" dirty="0"/>
              <a:t>Maintained by the FLUKA.CERN Collaboration</a:t>
            </a:r>
          </a:p>
          <a:p>
            <a:r>
              <a:rPr lang="en-GB" dirty="0"/>
              <a:t>Worldwide community of ~3000 active users</a:t>
            </a:r>
          </a:p>
          <a:p>
            <a:r>
              <a:rPr lang="en-GB" dirty="0"/>
              <a:t>Mature simulation code: development started in the 1960s</a:t>
            </a:r>
          </a:p>
          <a:p>
            <a:r>
              <a:rPr lang="en-GB" dirty="0">
                <a:solidFill>
                  <a:srgbClr val="3871A8"/>
                </a:solidFill>
              </a:rPr>
              <a:t>Coupled hadronic/electromagnetic particle shower simulation</a:t>
            </a:r>
          </a:p>
          <a:p>
            <a:r>
              <a:rPr lang="en-GB" dirty="0">
                <a:solidFill>
                  <a:srgbClr val="3871A8"/>
                </a:solidFill>
              </a:rPr>
              <a:t>Over 60 particle species tracked, including </a:t>
            </a:r>
            <a:r>
              <a:rPr lang="el-GR" dirty="0">
                <a:solidFill>
                  <a:srgbClr val="3871A8"/>
                </a:solidFill>
              </a:rPr>
              <a:t>γ, </a:t>
            </a:r>
            <a:r>
              <a:rPr lang="en-GB" dirty="0">
                <a:solidFill>
                  <a:srgbClr val="3871A8"/>
                </a:solidFill>
              </a:rPr>
              <a:t>e</a:t>
            </a:r>
            <a:r>
              <a:rPr lang="en-GB" baseline="30000" dirty="0">
                <a:solidFill>
                  <a:srgbClr val="3871A8"/>
                </a:solidFill>
              </a:rPr>
              <a:t>±</a:t>
            </a:r>
            <a:r>
              <a:rPr lang="en-GB" dirty="0">
                <a:solidFill>
                  <a:srgbClr val="3871A8"/>
                </a:solidFill>
              </a:rPr>
              <a:t>, </a:t>
            </a:r>
            <a:r>
              <a:rPr lang="el-GR" dirty="0">
                <a:solidFill>
                  <a:srgbClr val="3871A8"/>
                </a:solidFill>
              </a:rPr>
              <a:t>μ</a:t>
            </a:r>
            <a:r>
              <a:rPr lang="el-GR" baseline="30000" dirty="0">
                <a:solidFill>
                  <a:srgbClr val="3871A8"/>
                </a:solidFill>
              </a:rPr>
              <a:t>±</a:t>
            </a:r>
            <a:r>
              <a:rPr lang="el-GR" dirty="0">
                <a:solidFill>
                  <a:srgbClr val="3871A8"/>
                </a:solidFill>
              </a:rPr>
              <a:t>, 𝜏</a:t>
            </a:r>
            <a:r>
              <a:rPr lang="el-GR" baseline="30000" dirty="0">
                <a:solidFill>
                  <a:srgbClr val="3871A8"/>
                </a:solidFill>
              </a:rPr>
              <a:t>±</a:t>
            </a:r>
            <a:r>
              <a:rPr lang="el-GR" dirty="0">
                <a:solidFill>
                  <a:srgbClr val="3871A8"/>
                </a:solidFill>
              </a:rPr>
              <a:t>, </a:t>
            </a:r>
            <a:r>
              <a:rPr lang="en-GB" dirty="0">
                <a:solidFill>
                  <a:srgbClr val="3871A8"/>
                </a:solidFill>
              </a:rPr>
              <a:t>𝜈, hadrons, ions</a:t>
            </a:r>
          </a:p>
          <a:p>
            <a:r>
              <a:rPr lang="en-GB" dirty="0">
                <a:solidFill>
                  <a:srgbClr val="3871A8"/>
                </a:solidFill>
              </a:rPr>
              <a:t>Energy range:</a:t>
            </a:r>
          </a:p>
          <a:p>
            <a:pPr lvl="1"/>
            <a:r>
              <a:rPr lang="en-GB" dirty="0">
                <a:solidFill>
                  <a:srgbClr val="3871A8"/>
                </a:solidFill>
              </a:rPr>
              <a:t>– up to 10 </a:t>
            </a:r>
            <a:r>
              <a:rPr lang="en-GB" dirty="0" err="1">
                <a:solidFill>
                  <a:srgbClr val="3871A8"/>
                </a:solidFill>
              </a:rPr>
              <a:t>PeV</a:t>
            </a:r>
            <a:endParaRPr lang="en-GB" dirty="0">
              <a:solidFill>
                <a:srgbClr val="3871A8"/>
              </a:solidFill>
            </a:endParaRPr>
          </a:p>
          <a:p>
            <a:pPr lvl="1"/>
            <a:r>
              <a:rPr lang="en-GB" dirty="0">
                <a:solidFill>
                  <a:srgbClr val="3871A8"/>
                </a:solidFill>
              </a:rPr>
              <a:t>– down to 100 eV for </a:t>
            </a:r>
            <a:r>
              <a:rPr lang="el-GR" dirty="0">
                <a:solidFill>
                  <a:srgbClr val="3871A8"/>
                </a:solidFill>
              </a:rPr>
              <a:t>γ, 1 </a:t>
            </a:r>
            <a:r>
              <a:rPr lang="en-GB" dirty="0">
                <a:solidFill>
                  <a:srgbClr val="3871A8"/>
                </a:solidFill>
              </a:rPr>
              <a:t>keV for e</a:t>
            </a:r>
            <a:r>
              <a:rPr lang="en-GB" baseline="30000" dirty="0">
                <a:solidFill>
                  <a:srgbClr val="3871A8"/>
                </a:solidFill>
              </a:rPr>
              <a:t>±</a:t>
            </a:r>
            <a:r>
              <a:rPr lang="en-GB" dirty="0">
                <a:solidFill>
                  <a:srgbClr val="3871A8"/>
                </a:solidFill>
              </a:rPr>
              <a:t>/p, 10</a:t>
            </a:r>
            <a:r>
              <a:rPr lang="en-GB" baseline="30000" dirty="0">
                <a:solidFill>
                  <a:srgbClr val="3871A8"/>
                </a:solidFill>
              </a:rPr>
              <a:t>-14</a:t>
            </a:r>
            <a:r>
              <a:rPr lang="en-GB" dirty="0">
                <a:solidFill>
                  <a:srgbClr val="3871A8"/>
                </a:solidFill>
              </a:rPr>
              <a:t> GeV for n</a:t>
            </a:r>
          </a:p>
          <a:p>
            <a:r>
              <a:rPr lang="en-GB" dirty="0"/>
              <a:t>Not a simulation toolkit: most reasonable physics models adopted on behalf of our users</a:t>
            </a:r>
          </a:p>
          <a:p>
            <a:r>
              <a:rPr lang="en-GB" dirty="0"/>
              <a:t>Very few simulation parameters: transport/production thresholds, toggling exotic/time-consuming processes, etc</a:t>
            </a:r>
          </a:p>
          <a:p>
            <a:r>
              <a:rPr lang="en-GB" dirty="0"/>
              <a:t>Combinatorial geometry package for arbitrarily complex geometries</a:t>
            </a:r>
          </a:p>
          <a:p>
            <a:r>
              <a:rPr lang="en-GB" dirty="0"/>
              <a:t>Tracking in magnetic fields (and electric fields in vacuum)</a:t>
            </a:r>
          </a:p>
          <a:p>
            <a:r>
              <a:rPr lang="en-GB" dirty="0"/>
              <a:t>Built-in variance reduction / biasing techniques</a:t>
            </a:r>
          </a:p>
          <a:p>
            <a:r>
              <a:rPr lang="en-GB" dirty="0"/>
              <a:t>Built-in scoring capabilities for a broad variety of radiometric quantities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066A8-9BD8-5B81-9F7C-3A014B90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94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A0B9-AFED-1E56-533C-C05F76AD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" dirty="0">
                <a:latin typeface="Arial"/>
              </a:rPr>
              <a:t>FLUKA’s graphical user interface: Flair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066A8-9BD8-5B81-9F7C-3A014B90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5</a:t>
            </a:fld>
            <a:endParaRPr lang="en-US"/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355A064F-9D08-77E5-9D04-01DE58D5D6E4}"/>
              </a:ext>
            </a:extLst>
          </p:cNvPr>
          <p:cNvSpPr txBox="1">
            <a:spLocks/>
          </p:cNvSpPr>
          <p:nvPr/>
        </p:nvSpPr>
        <p:spPr>
          <a:xfrm>
            <a:off x="130830" y="1432560"/>
            <a:ext cx="4418310" cy="490144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rmAutofit fontScale="89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871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06787" indent="-380090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1" b="0" spc="-1" dirty="0">
                <a:solidFill>
                  <a:srgbClr val="000000"/>
                </a:solidFill>
                <a:latin typeface="Arial"/>
              </a:rPr>
              <a:t>Assists users in all simulation stages:</a:t>
            </a:r>
          </a:p>
          <a:p>
            <a:pPr marL="1013574" lvl="1" indent="-380090">
              <a:spcBef>
                <a:spcPts val="3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7" kern="0" spc="-1" dirty="0">
                <a:solidFill>
                  <a:srgbClr val="333333"/>
                </a:solidFill>
                <a:latin typeface="Arial"/>
              </a:rPr>
              <a:t>Input setup</a:t>
            </a:r>
          </a:p>
          <a:p>
            <a:pPr marL="1013574" lvl="1" indent="-380090">
              <a:spcBef>
                <a:spcPts val="3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7" kern="0" spc="-1" dirty="0">
                <a:solidFill>
                  <a:srgbClr val="333333"/>
                </a:solidFill>
                <a:latin typeface="Arial"/>
              </a:rPr>
              <a:t>Geometry definition, visualization &amp; debugging</a:t>
            </a:r>
          </a:p>
          <a:p>
            <a:pPr marL="1013574" lvl="1" indent="-380090">
              <a:spcBef>
                <a:spcPts val="3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7" kern="0" spc="-1" dirty="0">
                <a:solidFill>
                  <a:srgbClr val="333333"/>
                </a:solidFill>
                <a:latin typeface="Arial"/>
              </a:rPr>
              <a:t>Running (distributed)</a:t>
            </a:r>
          </a:p>
          <a:p>
            <a:pPr marL="1013574" lvl="1" indent="-380090">
              <a:spcBef>
                <a:spcPts val="3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7" kern="0" spc="-1" dirty="0">
                <a:solidFill>
                  <a:srgbClr val="333333"/>
                </a:solidFill>
                <a:latin typeface="Arial"/>
              </a:rPr>
              <a:t>Processing output</a:t>
            </a:r>
          </a:p>
          <a:p>
            <a:pPr marL="1013574" lvl="1" indent="-380090">
              <a:spcBef>
                <a:spcPts val="3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7" kern="0" spc="-1" dirty="0">
                <a:solidFill>
                  <a:srgbClr val="333333"/>
                </a:solidFill>
                <a:latin typeface="Arial"/>
              </a:rPr>
              <a:t>Visualizing results</a:t>
            </a:r>
          </a:p>
          <a:p>
            <a:pPr marL="506787" indent="-380090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00" b="0" spc="-1" dirty="0">
                <a:solidFill>
                  <a:srgbClr val="000000"/>
                </a:solidFill>
                <a:latin typeface="Arial"/>
                <a:hlinkClick r:id="rId3"/>
              </a:rPr>
              <a:t>https://flair.cern</a:t>
            </a:r>
            <a:endParaRPr lang="en-US" sz="2500" b="0" spc="-1" dirty="0">
              <a:solidFill>
                <a:schemeClr val="accent2"/>
              </a:solidFill>
              <a:latin typeface="Arial"/>
            </a:endParaRPr>
          </a:p>
          <a:p>
            <a:pPr marL="469597" indent="-342900">
              <a:spcBef>
                <a:spcPts val="1714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sz="2500" b="0" spc="-1" dirty="0">
                <a:solidFill>
                  <a:schemeClr val="accent2"/>
                </a:solidFill>
                <a:latin typeface="Arial"/>
              </a:rPr>
              <a:t>Broad range of applications of FLUKA/Flair!</a:t>
            </a:r>
          </a:p>
          <a:p>
            <a:pPr marL="469597" indent="-342900">
              <a:spcBef>
                <a:spcPts val="1714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n-US" sz="2500" b="0" spc="-1" dirty="0">
                <a:solidFill>
                  <a:schemeClr val="tx1"/>
                </a:solidFill>
                <a:latin typeface="Arial"/>
              </a:rPr>
              <a:t>Constant evolution (e.g. planning RP interventions, animated movies)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5DBCD-C2ED-E5C2-1B4A-EDE849EC4593}"/>
              </a:ext>
            </a:extLst>
          </p:cNvPr>
          <p:cNvSpPr txBox="1"/>
          <p:nvPr/>
        </p:nvSpPr>
        <p:spPr>
          <a:xfrm>
            <a:off x="4747231" y="5466065"/>
            <a:ext cx="7085913" cy="728401"/>
          </a:xfrm>
          <a:prstGeom prst="rect">
            <a:avLst/>
          </a:prstGeom>
          <a:noFill/>
          <a:ln w="18360">
            <a:noFill/>
          </a:ln>
        </p:spPr>
        <p:txBody>
          <a:bodyPr lIns="108847" tIns="54423" rIns="108847" bIns="54423" anchor="t">
            <a:noAutofit/>
          </a:bodyPr>
          <a:lstStyle/>
          <a:p>
            <a:pPr algn="ctr"/>
            <a:r>
              <a:rPr lang="en-US" sz="1600" spc="-1" dirty="0">
                <a:solidFill>
                  <a:srgbClr val="000000"/>
                </a:solidFill>
                <a:latin typeface="Arial"/>
              </a:rPr>
              <a:t>E.g. energy deposition (GeV/cm</a:t>
            </a:r>
            <a:r>
              <a:rPr lang="en-US" sz="1600" spc="-1" baseline="33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600" spc="-1" dirty="0">
                <a:solidFill>
                  <a:srgbClr val="000000"/>
                </a:solidFill>
                <a:latin typeface="Arial"/>
              </a:rPr>
              <a:t> in a test target at CERN’s H4IRRAD w/ 280 GeV/c mixed hadron beam)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AB9668-C206-019E-BCAA-901525E71A6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877487" y="1324020"/>
            <a:ext cx="6763727" cy="4035596"/>
          </a:xfrm>
          <a:prstGeom prst="rect">
            <a:avLst/>
          </a:prstGeom>
          <a:ln w="18360">
            <a:noFill/>
          </a:ln>
        </p:spPr>
      </p:pic>
    </p:spTree>
    <p:extLst>
      <p:ext uri="{BB962C8B-B14F-4D97-AF65-F5344CB8AC3E}">
        <p14:creationId xmlns:p14="http://schemas.microsoft.com/office/powerpoint/2010/main" val="36937012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A0851-7F8B-A31F-CC0A-40EBC86E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FLUKA features for high-power targetry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D83F5-F45D-45BB-84A7-152225F1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2957"/>
            <a:ext cx="11734800" cy="5184498"/>
          </a:xfrm>
        </p:spPr>
        <p:txBody>
          <a:bodyPr/>
          <a:lstStyle/>
          <a:p>
            <a:r>
              <a:rPr lang="en-CH" dirty="0"/>
              <a:t>Energy (dose) deposition</a:t>
            </a:r>
          </a:p>
          <a:p>
            <a:r>
              <a:rPr lang="en-CH" dirty="0"/>
              <a:t>Secondary particle production</a:t>
            </a:r>
          </a:p>
          <a:p>
            <a:r>
              <a:rPr lang="en-CH" dirty="0"/>
              <a:t>Radiation damage estimates</a:t>
            </a:r>
          </a:p>
          <a:p>
            <a:pPr lvl="1"/>
            <a:r>
              <a:rPr lang="en-CH" dirty="0"/>
              <a:t>DPA</a:t>
            </a:r>
          </a:p>
          <a:p>
            <a:pPr lvl="1"/>
            <a:r>
              <a:rPr lang="en-CH" dirty="0"/>
              <a:t>H and He production</a:t>
            </a:r>
          </a:p>
          <a:p>
            <a:r>
              <a:rPr lang="en-CH" dirty="0"/>
              <a:t>Radiation to electronics</a:t>
            </a:r>
          </a:p>
          <a:p>
            <a:r>
              <a:rPr lang="en-US" dirty="0"/>
              <a:t>Prompt radiation and a</a:t>
            </a:r>
            <a:r>
              <a:rPr lang="en-CH" dirty="0" err="1"/>
              <a:t>ctivation</a:t>
            </a:r>
            <a:endParaRPr lang="en-CH" dirty="0"/>
          </a:p>
          <a:p>
            <a:pPr lvl="1"/>
            <a:r>
              <a:rPr lang="en-CH" dirty="0"/>
              <a:t>Prompt and delayed in a single run</a:t>
            </a:r>
          </a:p>
          <a:p>
            <a:pPr lvl="1"/>
            <a:r>
              <a:rPr lang="en-CH" dirty="0"/>
              <a:t>Radionuclide inventories</a:t>
            </a:r>
          </a:p>
          <a:p>
            <a:pPr lvl="1"/>
            <a:r>
              <a:rPr lang="en-CH" dirty="0"/>
              <a:t>Ambient doses (up-to-date fluence-to-dose conversion coefficients from ICRP116 and ICRU95)</a:t>
            </a:r>
          </a:p>
          <a:p>
            <a:r>
              <a:rPr lang="en-CH" dirty="0"/>
              <a:t>Provides input for thermomechanical finite element analyses (ANSYS)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DFD80-8720-AE36-44EB-79693E42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57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3CC09-DA12-3CA9-31D9-1E3389E5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Displacement damage observables in FLUKA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BA86-574D-61C6-7929-DB38A4D7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01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6943"/>
            <a:ext cx="11734800" cy="3075477"/>
          </a:xfrm>
        </p:spPr>
        <p:txBody>
          <a:bodyPr>
            <a:normAutofit/>
          </a:bodyPr>
          <a:lstStyle/>
          <a:p>
            <a:r>
              <a:rPr lang="en-US" sz="1800" dirty="0"/>
              <a:t>The unit that is commonly used to link the “</a:t>
            </a:r>
            <a:r>
              <a:rPr lang="en-US" sz="1800" i="1" dirty="0"/>
              <a:t>radiation damage effects</a:t>
            </a:r>
            <a:r>
              <a:rPr lang="en-US" sz="1800" dirty="0"/>
              <a:t>” with “</a:t>
            </a:r>
            <a:r>
              <a:rPr lang="en-US" sz="1800" i="1" dirty="0"/>
              <a:t>macroscopic structural damage</a:t>
            </a:r>
            <a:r>
              <a:rPr lang="en-US" sz="1800" dirty="0"/>
              <a:t>” is the </a:t>
            </a:r>
            <a:r>
              <a:rPr lang="en-US" sz="1800" dirty="0">
                <a:solidFill>
                  <a:srgbClr val="3871A8"/>
                </a:solidFill>
              </a:rPr>
              <a:t>displacement per atoms</a:t>
            </a:r>
          </a:p>
          <a:p>
            <a:r>
              <a:rPr lang="en-US" sz="1800" dirty="0"/>
              <a:t>It is a “measure” of the amount of radiation damage in irradiated materials</a:t>
            </a:r>
          </a:p>
          <a:p>
            <a:pPr marL="182563" indent="-182563">
              <a:lnSpc>
                <a:spcPct val="150000"/>
              </a:lnSpc>
              <a:spcBef>
                <a:spcPts val="0"/>
              </a:spcBef>
              <a:buClr>
                <a:srgbClr val="6F89F7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i="1" dirty="0">
                <a:solidFill>
                  <a:srgbClr val="666699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1600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 DPA means each atom in the material has been displaced from its site within the structural lattice an average of 3 times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800" dirty="0"/>
              <a:t>A quantity directly linked to the Non Ionizing Energy Losses </a:t>
            </a:r>
            <a:r>
              <a:rPr lang="en-US" sz="1800" dirty="0">
                <a:solidFill>
                  <a:srgbClr val="3871A8"/>
                </a:solidFill>
              </a:rPr>
              <a:t>(NIEL) </a:t>
            </a:r>
            <a:r>
              <a:rPr lang="en-US" sz="1800" dirty="0"/>
              <a:t>but restricted in energy</a:t>
            </a:r>
          </a:p>
          <a:p>
            <a:r>
              <a:rPr lang="en-US" sz="1800" dirty="0"/>
              <a:t>DPA is a strong function of </a:t>
            </a:r>
            <a:r>
              <a:rPr lang="en-US" sz="1800" dirty="0">
                <a:solidFill>
                  <a:srgbClr val="3871A8"/>
                </a:solidFill>
              </a:rPr>
              <a:t>projectile type, energy and charge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as well as material properties and can be induced by all particles in the cascade</a:t>
            </a:r>
          </a:p>
          <a:p>
            <a:r>
              <a:rPr lang="en-US" sz="1800" dirty="0"/>
              <a:t>However, DPA for the moment is a </a:t>
            </a:r>
            <a:r>
              <a:rPr lang="en-US" sz="1800" dirty="0">
                <a:solidFill>
                  <a:srgbClr val="3871A8"/>
                </a:solidFill>
              </a:rPr>
              <a:t>“mathematical” </a:t>
            </a:r>
            <a:r>
              <a:rPr lang="en-US" sz="1800" dirty="0"/>
              <a:t>quantity that cannot be directly measured experimentally</a:t>
            </a:r>
            <a:endParaRPr lang="en-US" sz="180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C780E-C6F3-460C-BAF7-9298DE1BEB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44AD3-8814-D52E-257B-6D3C6BD486FF}"/>
              </a:ext>
            </a:extLst>
          </p:cNvPr>
          <p:cNvGrpSpPr/>
          <p:nvPr/>
        </p:nvGrpSpPr>
        <p:grpSpPr>
          <a:xfrm>
            <a:off x="3062839" y="4201518"/>
            <a:ext cx="5543250" cy="2067003"/>
            <a:chOff x="906379" y="4335780"/>
            <a:chExt cx="5543250" cy="2067003"/>
          </a:xfrm>
        </p:grpSpPr>
        <p:pic>
          <p:nvPicPr>
            <p:cNvPr id="7" name="Picture 6" descr="c:\windows\TEMP\~AUT0011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701" b="13923"/>
            <a:stretch/>
          </p:blipFill>
          <p:spPr bwMode="auto">
            <a:xfrm>
              <a:off x="906379" y="4335780"/>
              <a:ext cx="5543250" cy="206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 bwMode="auto">
            <a:xfrm>
              <a:off x="5656332" y="4452352"/>
              <a:ext cx="325368" cy="65304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ahoma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1C3508-9BEC-C725-FC8F-2B34C284A1E2}"/>
                </a:ext>
              </a:extLst>
            </p:cNvPr>
            <p:cNvSpPr/>
            <p:nvPr/>
          </p:nvSpPr>
          <p:spPr bwMode="auto">
            <a:xfrm>
              <a:off x="5819016" y="4698866"/>
              <a:ext cx="325368" cy="1600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3024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B947E2-8F79-415F-5208-2CCB291B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DPA in FLUKA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4657D-8DE8-0566-A758-BFF3B28A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92" y="3523119"/>
            <a:ext cx="5715000" cy="2820800"/>
          </a:xfrm>
        </p:spPr>
        <p:txBody>
          <a:bodyPr>
            <a:noAutofit/>
          </a:bodyPr>
          <a:lstStyle/>
          <a:p>
            <a:r>
              <a:rPr lang="en-CH" sz="1800" dirty="0"/>
              <a:t>DPA-NRT and ARC-DPA</a:t>
            </a:r>
          </a:p>
          <a:p>
            <a:r>
              <a:rPr lang="en-CH" sz="1800" dirty="0"/>
              <a:t>For all particle species</a:t>
            </a:r>
          </a:p>
          <a:p>
            <a:r>
              <a:rPr lang="en-CH" sz="1800" dirty="0"/>
              <a:t>User-defined </a:t>
            </a:r>
            <a:r>
              <a:rPr lang="en-US" sz="1800" dirty="0"/>
              <a:t>material constants </a:t>
            </a:r>
            <a:r>
              <a:rPr lang="en-CH" sz="1800" dirty="0" err="1"/>
              <a:t>b</a:t>
            </a:r>
            <a:r>
              <a:rPr lang="en-CH" sz="1800" baseline="-25000" dirty="0" err="1"/>
              <a:t>arcdpa</a:t>
            </a:r>
            <a:r>
              <a:rPr lang="en-CH" sz="1800" dirty="0"/>
              <a:t>, c</a:t>
            </a:r>
            <a:r>
              <a:rPr lang="en-CH" sz="1800" baseline="-25000" dirty="0"/>
              <a:t>arcdpa</a:t>
            </a:r>
          </a:p>
          <a:p>
            <a:r>
              <a:rPr lang="en-CH" sz="1800" dirty="0"/>
              <a:t>During transport: restricted above the damage threshold</a:t>
            </a:r>
          </a:p>
          <a:p>
            <a:r>
              <a:rPr lang="en-CH" sz="1800" dirty="0"/>
              <a:t>During ranging out (below 1 keV): unrestricted, relying on Lindhard partition function</a:t>
            </a:r>
          </a:p>
          <a:p>
            <a:endParaRPr lang="en-C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8EDE4-9082-DBAE-179C-D7FEB40F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1F62-B7DC-4B26-BEC7-C9FF681BE15D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1AC7B-21E4-9AA9-EC43-77A25A39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6" y="1218532"/>
            <a:ext cx="4686300" cy="147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0054B2-07D1-2C62-5000-ECFF06767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1096074"/>
            <a:ext cx="5715000" cy="157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8CAC1-68D5-0003-9BCF-3D6CB81C36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57"/>
          <a:stretch/>
        </p:blipFill>
        <p:spPr>
          <a:xfrm>
            <a:off x="7209669" y="2726082"/>
            <a:ext cx="3864095" cy="647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64759-CB07-28A2-126D-F5A305158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628" y="3429000"/>
            <a:ext cx="4024014" cy="2327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65115-F8A3-6EDC-0D21-8886FB2DBA3D}"/>
              </a:ext>
            </a:extLst>
          </p:cNvPr>
          <p:cNvSpPr txBox="1"/>
          <p:nvPr/>
        </p:nvSpPr>
        <p:spPr>
          <a:xfrm>
            <a:off x="6118105" y="5759144"/>
            <a:ext cx="6047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3871A8"/>
                </a:solidFill>
              </a:rPr>
              <a:t>Nordlund</a:t>
            </a:r>
            <a:r>
              <a:rPr lang="en-GB" sz="1600" b="1" dirty="0">
                <a:solidFill>
                  <a:srgbClr val="3871A8"/>
                </a:solidFill>
              </a:rPr>
              <a:t> et al</a:t>
            </a:r>
            <a:r>
              <a:rPr lang="en-GB" sz="1600" b="1" i="1" dirty="0">
                <a:solidFill>
                  <a:srgbClr val="3871A8"/>
                </a:solidFill>
              </a:rPr>
              <a:t>., </a:t>
            </a:r>
            <a:r>
              <a:rPr lang="en-GB" sz="1400" i="1" dirty="0">
                <a:solidFill>
                  <a:srgbClr val="3871A8"/>
                </a:solidFill>
              </a:rPr>
              <a:t>Improving atomic displacement and replacement calculations with physically realistic damage Models</a:t>
            </a:r>
            <a:r>
              <a:rPr lang="en-GB" sz="1600" i="1" dirty="0">
                <a:solidFill>
                  <a:srgbClr val="3871A8"/>
                </a:solidFill>
              </a:rPr>
              <a:t>, </a:t>
            </a:r>
            <a:r>
              <a:rPr lang="en-GB" sz="1600" b="1" dirty="0">
                <a:solidFill>
                  <a:srgbClr val="3871A8"/>
                </a:solidFill>
              </a:rPr>
              <a:t>Nature </a:t>
            </a:r>
            <a:r>
              <a:rPr lang="en-GB" sz="1600" b="1" dirty="0" err="1">
                <a:solidFill>
                  <a:srgbClr val="3871A8"/>
                </a:solidFill>
              </a:rPr>
              <a:t>Commun</a:t>
            </a:r>
            <a:r>
              <a:rPr lang="en-GB" sz="1600" b="1" dirty="0">
                <a:solidFill>
                  <a:srgbClr val="3871A8"/>
                </a:solidFill>
              </a:rPr>
              <a:t>., 9:1084 (2018)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9C5AF-0447-475C-3502-2E8D1A132CE5}"/>
              </a:ext>
            </a:extLst>
          </p:cNvPr>
          <p:cNvSpPr txBox="1"/>
          <p:nvPr/>
        </p:nvSpPr>
        <p:spPr>
          <a:xfrm>
            <a:off x="306657" y="1096074"/>
            <a:ext cx="1394460" cy="3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71A8"/>
                </a:solidFill>
              </a:rPr>
              <a:t>DPA-NRT</a:t>
            </a:r>
            <a:endParaRPr lang="en-GB" b="1" dirty="0">
              <a:solidFill>
                <a:srgbClr val="3871A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B9820-4CD7-8D87-4809-1D12D3878E4D}"/>
              </a:ext>
            </a:extLst>
          </p:cNvPr>
          <p:cNvSpPr txBox="1"/>
          <p:nvPr/>
        </p:nvSpPr>
        <p:spPr>
          <a:xfrm>
            <a:off x="6010270" y="1094837"/>
            <a:ext cx="1394460" cy="3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871A8"/>
                </a:solidFill>
              </a:rPr>
              <a:t>ARC-DPA</a:t>
            </a:r>
            <a:endParaRPr lang="en-GB" b="1" dirty="0">
              <a:solidFill>
                <a:srgbClr val="3871A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04F16-9329-F8C3-0F59-9B2FFA1F7D81}"/>
              </a:ext>
            </a:extLst>
          </p:cNvPr>
          <p:cNvSpPr txBox="1"/>
          <p:nvPr/>
        </p:nvSpPr>
        <p:spPr>
          <a:xfrm>
            <a:off x="658984" y="2743054"/>
            <a:ext cx="320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</a:t>
            </a:r>
            <a:r>
              <a:rPr lang="en-US" sz="1050" baseline="-25000" dirty="0"/>
              <a:t>d</a:t>
            </a:r>
            <a:r>
              <a:rPr lang="en-US" sz="1050" dirty="0"/>
              <a:t> – number of atomic displacements</a:t>
            </a:r>
          </a:p>
          <a:p>
            <a:r>
              <a:rPr lang="en-US" sz="1050" dirty="0"/>
              <a:t>T</a:t>
            </a:r>
            <a:r>
              <a:rPr lang="en-US" sz="1050" baseline="-25000" dirty="0"/>
              <a:t>d</a:t>
            </a:r>
            <a:r>
              <a:rPr lang="en-US" sz="1050" dirty="0"/>
              <a:t> – damage </a:t>
            </a:r>
            <a:r>
              <a:rPr lang="en-GB" sz="1050" dirty="0"/>
              <a:t>energy</a:t>
            </a:r>
          </a:p>
          <a:p>
            <a:r>
              <a:rPr lang="en-GB" sz="1050" dirty="0"/>
              <a:t>E</a:t>
            </a:r>
            <a:r>
              <a:rPr lang="en-GB" sz="1050" baseline="-25000" dirty="0"/>
              <a:t>d</a:t>
            </a:r>
            <a:r>
              <a:rPr lang="en-GB" sz="1050" dirty="0"/>
              <a:t> – average threshold displacement energy </a:t>
            </a:r>
          </a:p>
          <a:p>
            <a:r>
              <a:rPr lang="en-US" sz="1050" dirty="0"/>
              <a:t> </a:t>
            </a:r>
            <a:endParaRPr lang="en-GB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F33B2-4729-E9F3-318F-9240F71497C0}"/>
              </a:ext>
            </a:extLst>
          </p:cNvPr>
          <p:cNvSpPr txBox="1"/>
          <p:nvPr/>
        </p:nvSpPr>
        <p:spPr>
          <a:xfrm>
            <a:off x="6073896" y="3481718"/>
            <a:ext cx="21146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Time-dependent evolution of displace-</a:t>
            </a:r>
            <a:r>
              <a:rPr lang="en-US" sz="1400" dirty="0" err="1"/>
              <a:t>ment</a:t>
            </a:r>
            <a:r>
              <a:rPr lang="en-US" sz="1400" dirty="0"/>
              <a:t> cascade based on molecular dynamics simulations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1439513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4D0AFBD-E341-49ED-89D9-8807126E67DD}" vid="{87F7F789-9331-4AA5-8906-498A18A7F3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{BD5707E5-CE15-124F-A3BB-B4C669495DF4}tf16401378</Template>
  <TotalTime>23848</TotalTime>
  <Words>1335</Words>
  <Application>Microsoft Office PowerPoint</Application>
  <PresentationFormat>Widescreen</PresentationFormat>
  <Paragraphs>203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Wingdings</vt:lpstr>
      <vt:lpstr>Office Theme</vt:lpstr>
      <vt:lpstr>Capabilities of the FLUKA particle transport code for the design of high-power targetry systems</vt:lpstr>
      <vt:lpstr>Introduction to FLUKA</vt:lpstr>
      <vt:lpstr>Particle shower simulation</vt:lpstr>
      <vt:lpstr>FLUKA</vt:lpstr>
      <vt:lpstr>FLUKA’s graphical user interface: Flair</vt:lpstr>
      <vt:lpstr>FLUKA features for high-power targetry design </vt:lpstr>
      <vt:lpstr>Displacement damage observables in FLUKA </vt:lpstr>
      <vt:lpstr>DPA</vt:lpstr>
      <vt:lpstr>DPA in FLUKA</vt:lpstr>
      <vt:lpstr>BLIP tests</vt:lpstr>
      <vt:lpstr>BLIP – Gas production per DPA</vt:lpstr>
      <vt:lpstr>Application: radiation damage in the  Muon Collider arc</vt:lpstr>
      <vt:lpstr>Muon collider: shielding study for dipole arc magnets</vt:lpstr>
      <vt:lpstr>Power, dose and DPA in superconducting coils </vt:lpstr>
      <vt:lpstr>Application: neutron attenuation benchmark</vt:lpstr>
      <vt:lpstr>Neutron attenuation benchmark</vt:lpstr>
      <vt:lpstr>FLUKA courses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FLUKA advanced geometry</dc:title>
  <dc:creator>TSINGANIS Andrea (JRC-GEEL)</dc:creator>
  <cp:lastModifiedBy>Claudia Ahdida</cp:lastModifiedBy>
  <cp:revision>527</cp:revision>
  <cp:lastPrinted>2020-09-27T14:04:27Z</cp:lastPrinted>
  <dcterms:created xsi:type="dcterms:W3CDTF">2020-09-19T10:59:01Z</dcterms:created>
  <dcterms:modified xsi:type="dcterms:W3CDTF">2023-11-06T03:25:05Z</dcterms:modified>
</cp:coreProperties>
</file>