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3">
  <p:sldMasterIdLst>
    <p:sldMasterId id="2147483783" r:id="rId4"/>
    <p:sldMasterId id="2147483786" r:id="rId5"/>
  </p:sldMasterIdLst>
  <p:notesMasterIdLst>
    <p:notesMasterId r:id="rId31"/>
  </p:notesMasterIdLst>
  <p:handoutMasterIdLst>
    <p:handoutMasterId r:id="rId32"/>
  </p:handoutMasterIdLst>
  <p:sldIdLst>
    <p:sldId id="2708" r:id="rId6"/>
    <p:sldId id="2801" r:id="rId7"/>
    <p:sldId id="2147310179" r:id="rId8"/>
    <p:sldId id="2743" r:id="rId9"/>
    <p:sldId id="2927" r:id="rId10"/>
    <p:sldId id="3051" r:id="rId11"/>
    <p:sldId id="3049" r:id="rId12"/>
    <p:sldId id="2729" r:id="rId13"/>
    <p:sldId id="2604" r:id="rId14"/>
    <p:sldId id="2147310178" r:id="rId15"/>
    <p:sldId id="339" r:id="rId16"/>
    <p:sldId id="2842" r:id="rId17"/>
    <p:sldId id="2855" r:id="rId18"/>
    <p:sldId id="2147310182" r:id="rId19"/>
    <p:sldId id="420" r:id="rId20"/>
    <p:sldId id="2830" r:id="rId21"/>
    <p:sldId id="2147310177" r:id="rId22"/>
    <p:sldId id="2938" r:id="rId23"/>
    <p:sldId id="2147310181" r:id="rId24"/>
    <p:sldId id="2935" r:id="rId25"/>
    <p:sldId id="2936" r:id="rId26"/>
    <p:sldId id="2147310180" r:id="rId27"/>
    <p:sldId id="2774" r:id="rId28"/>
    <p:sldId id="2147310169" r:id="rId29"/>
    <p:sldId id="2147310166" r:id="rId30"/>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84" userDrawn="1">
          <p15:clr>
            <a:srgbClr val="A4A3A4"/>
          </p15:clr>
        </p15:guide>
        <p15:guide id="2" pos="648"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833"/>
    <a:srgbClr val="006600"/>
    <a:srgbClr val="0060A8"/>
    <a:srgbClr val="008000"/>
    <a:srgbClr val="2F7400"/>
    <a:srgbClr val="007A26"/>
    <a:srgbClr val="107628"/>
    <a:srgbClr val="008629"/>
    <a:srgbClr val="EA8800"/>
    <a:srgbClr val="619B4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2C3BC-7428-49EF-8DCA-27044CBDAA7A}" v="9" dt="2023-11-03T18:40:54.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08" autoAdjust="0"/>
    <p:restoredTop sz="97281" autoAdjust="0"/>
  </p:normalViewPr>
  <p:slideViewPr>
    <p:cSldViewPr snapToGrid="0">
      <p:cViewPr varScale="1">
        <p:scale>
          <a:sx n="126" d="100"/>
          <a:sy n="126" d="100"/>
        </p:scale>
        <p:origin x="168" y="312"/>
      </p:cViewPr>
      <p:guideLst>
        <p:guide orient="horz" pos="2184"/>
        <p:guide pos="648"/>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5265014" y="6644077"/>
            <a:ext cx="4029282" cy="351957"/>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11/3/2023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1" y="6644079"/>
            <a:ext cx="4029282" cy="351957"/>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265018" y="6636895"/>
            <a:ext cx="4029282" cy="351957"/>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11/3/2023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517"/>
            <a:ext cx="7435436" cy="276058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2" y="6636895"/>
            <a:ext cx="4029282" cy="351957"/>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80263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SNS was planned from its outset to be upgraded to operate at higher power and to share this power with a second target station.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Proton Power Upgrade, or PPU, project, which is a totally separate project from STS, will double the power of the SNS accelerator.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PPU is well underway and they are already assembling cryomodules and building infrastructure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should also mention that the First Target Station is optimized for thermal neutrons and with the PPU power increase it will be among the brightest sources of thermal neutrons in the world</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STS Project, which is outlined in yellow on this artists concept of the SNS site, is the subject of this review. STS will be optimized for cold neutrons, in-line with its Mission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as I will show in a later slide, STS will achieve the highest brightness of cold neutrons in the world, which will provide scientists the capability to make measurements across a broader range of length and time scales and to examine smaller samples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218147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will say just a few words about the STS scope. The STS team has developed a rather detailed conceptual design, cost, and schedule for this stage of the project. The Conceptual Design Report - the cover is shown here - is available on our web site in 2 volumes.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will hear much more in the subsequent talks, but I have just listed here the main elements of the scope for each area of the facility, corresponding to our level 2 WBS elements.</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 the Accelerator extracts the beam from the existing High Energy Beam Transport line at SNS and transports the beam to the second target station. It, along with the integrated controls, also provides the capability to operate the FTS or STS independently.</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spallation source is a rotating tungsten disc with high brightness supercritical moderators above and below the Target</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will be 22 beam lines available at the facility, with five beam lines built within the project</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Conventional Facilities provides 9 new buildings on the SNS site with 350,000 gross square feet, including three Instrument Halls meant to house the end stations for three different length categories for beam lines – 40 m, 50 m, and 90 m </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Integrated Controls provides the control system and computing infrastructure for the entire STS and performs the Data Acquisition for the neutron scattering instruments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98266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first and second target station make use of the same accelerator infrastructure of the SNS.  Negatively ionized hydrogen atoms are accelerated along the linear accelerator up to about 90% of the speed of light.  The particles pass through a foil which strips them of their electrons, leaving just a positively charged proton.  The protons are injected into a storage ring and further accelerated and bunched together into pulses.  These pulses then are sent to the liquid mercury target of the first target station to produce neutrons.  The second target station will use the same accelerator, but operate at a rate of 15 Hz.  So one in four of the first target stations pulses will be sent to the second target station.  To compensate for this loss of neutrons at the first target station, the linear accelerator is currently going through a power upgrade to operate at up to 2 MW peak power compared to the current 1.4 MW.</a:t>
            </a:r>
          </a:p>
          <a:p>
            <a:endParaRPr lang="en-US" dirty="0"/>
          </a:p>
          <a:p>
            <a:r>
              <a:rPr lang="en-US" dirty="0"/>
              <a:t>Both of these target stations can operate independently  If the first target station is under a maintenance outage, the second target station can continue to operate.</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26972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247174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355475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dirty="0"/>
          </a:p>
        </p:txBody>
      </p:sp>
    </p:spTree>
    <p:extLst>
      <p:ext uri="{BB962C8B-B14F-4D97-AF65-F5344CB8AC3E}">
        <p14:creationId xmlns:p14="http://schemas.microsoft.com/office/powerpoint/2010/main" val="3923427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11037"/>
          </a:xfrm>
        </p:spPr>
        <p:txBody>
          <a:body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3170" indent="-222317">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9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2728651622"/>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50976"/>
            <a:ext cx="11430000" cy="535838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91630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342354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84"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81" r:id="rId16"/>
    <p:sldLayoutId id="2147483782"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347262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90" r:id="rId3"/>
  </p:sldLayoutIdLst>
  <p:hf sldNum="0" hdr="0" ft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A7C48-08A0-3241-8F77-7A1678BE2C4E}"/>
              </a:ext>
            </a:extLst>
          </p:cNvPr>
          <p:cNvSpPr>
            <a:spLocks noGrp="1"/>
          </p:cNvSpPr>
          <p:nvPr>
            <p:ph type="ctrTitle"/>
          </p:nvPr>
        </p:nvSpPr>
        <p:spPr>
          <a:xfrm>
            <a:off x="428735" y="1388962"/>
            <a:ext cx="9425557" cy="978729"/>
          </a:xfrm>
        </p:spPr>
        <p:txBody>
          <a:bodyPr/>
          <a:lstStyle/>
          <a:p>
            <a:r>
              <a:rPr lang="en-US" dirty="0">
                <a:latin typeface="Century Gothic"/>
              </a:rPr>
              <a:t>Second Target Station (STS) Preliminary Design Status</a:t>
            </a:r>
          </a:p>
        </p:txBody>
      </p:sp>
      <p:sp>
        <p:nvSpPr>
          <p:cNvPr id="5" name="Subtitle 4">
            <a:extLst>
              <a:ext uri="{FF2B5EF4-FFF2-40B4-BE49-F238E27FC236}">
                <a16:creationId xmlns:a16="http://schemas.microsoft.com/office/drawing/2014/main" id="{C018523B-0D24-C243-BE9D-3873C42730F3}"/>
              </a:ext>
            </a:extLst>
          </p:cNvPr>
          <p:cNvSpPr>
            <a:spLocks noGrp="1"/>
          </p:cNvSpPr>
          <p:nvPr>
            <p:ph type="subTitle" idx="1"/>
          </p:nvPr>
        </p:nvSpPr>
        <p:spPr>
          <a:xfrm>
            <a:off x="428735" y="3791001"/>
            <a:ext cx="5440514" cy="1260388"/>
          </a:xfrm>
        </p:spPr>
        <p:txBody>
          <a:bodyPr/>
          <a:lstStyle/>
          <a:p>
            <a:pPr>
              <a:spcBef>
                <a:spcPts val="0"/>
              </a:spcBef>
            </a:pPr>
            <a:r>
              <a:rPr lang="en-US" dirty="0">
                <a:latin typeface="Century Gothic"/>
                <a:cs typeface="Arial"/>
              </a:rPr>
              <a:t>Mike Strong</a:t>
            </a:r>
          </a:p>
          <a:p>
            <a:pPr>
              <a:spcBef>
                <a:spcPts val="0"/>
              </a:spcBef>
            </a:pPr>
            <a:r>
              <a:rPr lang="en-US" dirty="0">
                <a:latin typeface="Century Gothic"/>
                <a:cs typeface="Arial"/>
              </a:rPr>
              <a:t>Group Leader, Interface Systems</a:t>
            </a:r>
          </a:p>
          <a:p>
            <a:pPr>
              <a:spcBef>
                <a:spcPts val="0"/>
              </a:spcBef>
            </a:pPr>
            <a:r>
              <a:rPr lang="en-US" dirty="0">
                <a:latin typeface="Century Gothic"/>
                <a:cs typeface="Arial"/>
              </a:rPr>
              <a:t>STS Target Systems</a:t>
            </a:r>
          </a:p>
          <a:p>
            <a:r>
              <a:rPr lang="en-US" dirty="0">
                <a:latin typeface="Century Gothic"/>
                <a:cs typeface="Arial"/>
              </a:rPr>
              <a:t>November 6, 2023</a:t>
            </a:r>
            <a:endParaRPr lang="en-US" dirty="0"/>
          </a:p>
        </p:txBody>
      </p:sp>
    </p:spTree>
    <p:extLst>
      <p:ext uri="{BB962C8B-B14F-4D97-AF65-F5344CB8AC3E}">
        <p14:creationId xmlns:p14="http://schemas.microsoft.com/office/powerpoint/2010/main" val="237068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5310-B1E6-045D-0CD1-08FB3E444035}"/>
              </a:ext>
            </a:extLst>
          </p:cNvPr>
          <p:cNvSpPr>
            <a:spLocks noGrp="1"/>
          </p:cNvSpPr>
          <p:nvPr>
            <p:ph type="title"/>
          </p:nvPr>
        </p:nvSpPr>
        <p:spPr/>
        <p:txBody>
          <a:bodyPr/>
          <a:lstStyle/>
          <a:p>
            <a:r>
              <a:rPr lang="en-US" dirty="0"/>
              <a:t>STS Target &amp; Instrument Building Design</a:t>
            </a:r>
          </a:p>
        </p:txBody>
      </p:sp>
      <p:sp>
        <p:nvSpPr>
          <p:cNvPr id="3" name="Content Placeholder 2">
            <a:extLst>
              <a:ext uri="{FF2B5EF4-FFF2-40B4-BE49-F238E27FC236}">
                <a16:creationId xmlns:a16="http://schemas.microsoft.com/office/drawing/2014/main" id="{4FC1204C-5F9A-049D-DA92-9CC8017DCCD6}"/>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4E7683A7-596E-822A-8437-A1D86218B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55" y="1246265"/>
            <a:ext cx="11430000" cy="498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53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19116D-6CF0-0117-0EC2-23ABA801A15F}"/>
              </a:ext>
            </a:extLst>
          </p:cNvPr>
          <p:cNvPicPr>
            <a:picLocks noChangeAspect="1"/>
          </p:cNvPicPr>
          <p:nvPr/>
        </p:nvPicPr>
        <p:blipFill>
          <a:blip r:embed="rId3"/>
          <a:stretch>
            <a:fillRect/>
          </a:stretch>
        </p:blipFill>
        <p:spPr>
          <a:xfrm>
            <a:off x="1904607" y="220980"/>
            <a:ext cx="10058400" cy="4364649"/>
          </a:xfrm>
          <a:prstGeom prst="rect">
            <a:avLst/>
          </a:prstGeom>
        </p:spPr>
      </p:pic>
      <p:sp>
        <p:nvSpPr>
          <p:cNvPr id="2" name="Title 1">
            <a:extLst>
              <a:ext uri="{FF2B5EF4-FFF2-40B4-BE49-F238E27FC236}">
                <a16:creationId xmlns:a16="http://schemas.microsoft.com/office/drawing/2014/main" id="{7CA6B3B6-B6EA-4830-8E8E-4E8667C32389}"/>
              </a:ext>
            </a:extLst>
          </p:cNvPr>
          <p:cNvSpPr>
            <a:spLocks noGrp="1"/>
          </p:cNvSpPr>
          <p:nvPr>
            <p:ph type="title"/>
          </p:nvPr>
        </p:nvSpPr>
        <p:spPr>
          <a:xfrm>
            <a:off x="429768" y="274320"/>
            <a:ext cx="6580632" cy="535531"/>
          </a:xfrm>
          <a:solidFill>
            <a:schemeClr val="bg1"/>
          </a:solidFill>
        </p:spPr>
        <p:txBody>
          <a:bodyPr/>
          <a:lstStyle/>
          <a:p>
            <a:r>
              <a:rPr lang="en-US" dirty="0">
                <a:effectLst>
                  <a:glow>
                    <a:schemeClr val="bg1"/>
                  </a:glow>
                </a:effectLst>
              </a:rPr>
              <a:t>Target Systems visual scope</a:t>
            </a:r>
          </a:p>
        </p:txBody>
      </p:sp>
      <p:sp>
        <p:nvSpPr>
          <p:cNvPr id="15" name="TextBox 14">
            <a:extLst>
              <a:ext uri="{FF2B5EF4-FFF2-40B4-BE49-F238E27FC236}">
                <a16:creationId xmlns:a16="http://schemas.microsoft.com/office/drawing/2014/main" id="{0408C1FC-2F64-ACC7-F942-5D9F6A5FE940}"/>
              </a:ext>
            </a:extLst>
          </p:cNvPr>
          <p:cNvSpPr txBox="1"/>
          <p:nvPr/>
        </p:nvSpPr>
        <p:spPr>
          <a:xfrm>
            <a:off x="498931" y="3523785"/>
            <a:ext cx="2574946" cy="2834622"/>
          </a:xfrm>
          <a:prstGeom prst="rect">
            <a:avLst/>
          </a:prstGeom>
          <a:solidFill>
            <a:schemeClr val="tx2"/>
          </a:solidFill>
        </p:spPr>
        <p:txBody>
          <a:bodyPr wrap="square" rtlCol="0">
            <a:spAutoFit/>
          </a:bodyPr>
          <a:lstStyle/>
          <a:p>
            <a:pPr>
              <a:lnSpc>
                <a:spcPct val="90000"/>
              </a:lnSpc>
            </a:pPr>
            <a:r>
              <a:rPr lang="en-US" b="1" dirty="0">
                <a:solidFill>
                  <a:schemeClr val="bg1"/>
                </a:solidFill>
                <a:latin typeface="+mn-lt"/>
              </a:rPr>
              <a:t>Cryogenics Moderator Systems (CMS)</a:t>
            </a:r>
          </a:p>
          <a:p>
            <a:pPr>
              <a:lnSpc>
                <a:spcPct val="90000"/>
              </a:lnSpc>
            </a:pPr>
            <a:r>
              <a:rPr lang="en-US" dirty="0">
                <a:solidFill>
                  <a:schemeClr val="bg1"/>
                </a:solidFill>
                <a:latin typeface="+mn-lt"/>
              </a:rPr>
              <a:t>Process System for moderator supercritical hydrogen.</a:t>
            </a:r>
          </a:p>
          <a:p>
            <a:pPr>
              <a:lnSpc>
                <a:spcPct val="90000"/>
              </a:lnSpc>
            </a:pPr>
            <a:r>
              <a:rPr lang="en-US" dirty="0">
                <a:solidFill>
                  <a:schemeClr val="bg1"/>
                </a:solidFill>
                <a:latin typeface="+mn-lt"/>
              </a:rPr>
              <a:t>Refrigeration </a:t>
            </a:r>
            <a:r>
              <a:rPr lang="en-US" dirty="0" err="1">
                <a:solidFill>
                  <a:schemeClr val="bg1"/>
                </a:solidFill>
                <a:latin typeface="+mn-lt"/>
              </a:rPr>
              <a:t>Cryoplant</a:t>
            </a:r>
            <a:r>
              <a:rPr lang="en-US" dirty="0">
                <a:solidFill>
                  <a:schemeClr val="bg1"/>
                </a:solidFill>
                <a:latin typeface="+mn-lt"/>
              </a:rPr>
              <a:t>, Helium Compressors and Coldbox</a:t>
            </a:r>
          </a:p>
        </p:txBody>
      </p:sp>
      <p:sp>
        <p:nvSpPr>
          <p:cNvPr id="16" name="TextBox 15">
            <a:extLst>
              <a:ext uri="{FF2B5EF4-FFF2-40B4-BE49-F238E27FC236}">
                <a16:creationId xmlns:a16="http://schemas.microsoft.com/office/drawing/2014/main" id="{19080789-EEE7-1699-E415-CADFDAFB6B23}"/>
              </a:ext>
            </a:extLst>
          </p:cNvPr>
          <p:cNvSpPr txBox="1"/>
          <p:nvPr/>
        </p:nvSpPr>
        <p:spPr>
          <a:xfrm>
            <a:off x="6014754" y="4271682"/>
            <a:ext cx="2606909" cy="2086725"/>
          </a:xfrm>
          <a:prstGeom prst="rect">
            <a:avLst/>
          </a:prstGeom>
          <a:solidFill>
            <a:schemeClr val="tx2"/>
          </a:solidFill>
        </p:spPr>
        <p:txBody>
          <a:bodyPr wrap="square" rtlCol="0">
            <a:spAutoFit/>
          </a:bodyPr>
          <a:lstStyle/>
          <a:p>
            <a:pPr>
              <a:lnSpc>
                <a:spcPct val="90000"/>
              </a:lnSpc>
            </a:pPr>
            <a:r>
              <a:rPr lang="en-US" b="1" dirty="0">
                <a:solidFill>
                  <a:schemeClr val="bg1"/>
                </a:solidFill>
                <a:latin typeface="+mn-lt"/>
              </a:rPr>
              <a:t>Process Systems</a:t>
            </a:r>
          </a:p>
          <a:p>
            <a:pPr>
              <a:lnSpc>
                <a:spcPct val="90000"/>
              </a:lnSpc>
            </a:pPr>
            <a:r>
              <a:rPr lang="en-US" dirty="0">
                <a:solidFill>
                  <a:schemeClr val="bg1"/>
                </a:solidFill>
                <a:latin typeface="+mn-lt"/>
              </a:rPr>
              <a:t>Hot Process Vault with process systems for cooling water and core vessel atmosphere,</a:t>
            </a:r>
          </a:p>
          <a:p>
            <a:pPr>
              <a:lnSpc>
                <a:spcPct val="90000"/>
              </a:lnSpc>
            </a:pPr>
            <a:r>
              <a:rPr lang="en-US" dirty="0">
                <a:solidFill>
                  <a:schemeClr val="bg1"/>
                </a:solidFill>
                <a:latin typeface="+mn-lt"/>
              </a:rPr>
              <a:t>GLS and delay cavities</a:t>
            </a:r>
          </a:p>
        </p:txBody>
      </p:sp>
      <p:sp>
        <p:nvSpPr>
          <p:cNvPr id="17" name="TextBox 16">
            <a:extLst>
              <a:ext uri="{FF2B5EF4-FFF2-40B4-BE49-F238E27FC236}">
                <a16:creationId xmlns:a16="http://schemas.microsoft.com/office/drawing/2014/main" id="{7C27E034-20E7-62EE-867B-35DDE8AC20EA}"/>
              </a:ext>
            </a:extLst>
          </p:cNvPr>
          <p:cNvSpPr txBox="1"/>
          <p:nvPr/>
        </p:nvSpPr>
        <p:spPr>
          <a:xfrm>
            <a:off x="3222388" y="4022383"/>
            <a:ext cx="2649171" cy="2336024"/>
          </a:xfrm>
          <a:prstGeom prst="rect">
            <a:avLst/>
          </a:prstGeom>
          <a:solidFill>
            <a:schemeClr val="tx2"/>
          </a:solidFill>
        </p:spPr>
        <p:txBody>
          <a:bodyPr wrap="square" rtlCol="0">
            <a:spAutoFit/>
          </a:bodyPr>
          <a:lstStyle/>
          <a:p>
            <a:pPr>
              <a:lnSpc>
                <a:spcPct val="90000"/>
              </a:lnSpc>
            </a:pPr>
            <a:r>
              <a:rPr lang="en-US" b="1" dirty="0">
                <a:solidFill>
                  <a:schemeClr val="bg1"/>
                </a:solidFill>
                <a:latin typeface="+mn-lt"/>
              </a:rPr>
              <a:t>Monolith / Core Vessel</a:t>
            </a:r>
          </a:p>
          <a:p>
            <a:pPr>
              <a:lnSpc>
                <a:spcPct val="90000"/>
              </a:lnSpc>
            </a:pPr>
            <a:r>
              <a:rPr lang="en-US" dirty="0">
                <a:solidFill>
                  <a:schemeClr val="bg1"/>
                </a:solidFill>
                <a:latin typeface="+mn-lt"/>
              </a:rPr>
              <a:t>Vessel holding shielding around Moderator &amp; Reflector Assembly, Target Wheel, Target Viewing Periscope, Proton Beam Window</a:t>
            </a:r>
          </a:p>
        </p:txBody>
      </p:sp>
      <p:sp>
        <p:nvSpPr>
          <p:cNvPr id="18" name="TextBox 17">
            <a:extLst>
              <a:ext uri="{FF2B5EF4-FFF2-40B4-BE49-F238E27FC236}">
                <a16:creationId xmlns:a16="http://schemas.microsoft.com/office/drawing/2014/main" id="{C7B501BC-9BD8-0FEA-9C1B-00F269D50C0F}"/>
              </a:ext>
            </a:extLst>
          </p:cNvPr>
          <p:cNvSpPr txBox="1"/>
          <p:nvPr/>
        </p:nvSpPr>
        <p:spPr>
          <a:xfrm>
            <a:off x="8764858" y="4271682"/>
            <a:ext cx="3097796" cy="2086725"/>
          </a:xfrm>
          <a:prstGeom prst="rect">
            <a:avLst/>
          </a:prstGeom>
          <a:solidFill>
            <a:schemeClr val="tx2"/>
          </a:solidFill>
        </p:spPr>
        <p:txBody>
          <a:bodyPr wrap="square" rtlCol="0">
            <a:spAutoFit/>
          </a:bodyPr>
          <a:lstStyle/>
          <a:p>
            <a:pPr>
              <a:lnSpc>
                <a:spcPct val="90000"/>
              </a:lnSpc>
            </a:pPr>
            <a:r>
              <a:rPr lang="en-US" b="1" dirty="0">
                <a:solidFill>
                  <a:schemeClr val="bg1"/>
                </a:solidFill>
                <a:latin typeface="+mn-lt"/>
              </a:rPr>
              <a:t>Service Cell</a:t>
            </a:r>
          </a:p>
          <a:p>
            <a:pPr>
              <a:lnSpc>
                <a:spcPct val="90000"/>
              </a:lnSpc>
            </a:pPr>
            <a:r>
              <a:rPr lang="en-US" dirty="0">
                <a:solidFill>
                  <a:schemeClr val="bg1"/>
                </a:solidFill>
                <a:latin typeface="+mn-lt"/>
              </a:rPr>
              <a:t>Processing Cell for drying and cooling of components that have reached end of life and processing of these for disposal into shipping casks</a:t>
            </a:r>
          </a:p>
        </p:txBody>
      </p:sp>
      <p:cxnSp>
        <p:nvCxnSpPr>
          <p:cNvPr id="27" name="Straight Connector 26">
            <a:extLst>
              <a:ext uri="{FF2B5EF4-FFF2-40B4-BE49-F238E27FC236}">
                <a16:creationId xmlns:a16="http://schemas.microsoft.com/office/drawing/2014/main" id="{789C8534-A323-B80A-6740-37846A3118B4}"/>
              </a:ext>
            </a:extLst>
          </p:cNvPr>
          <p:cNvCxnSpPr>
            <a:cxnSpLocks/>
            <a:endCxn id="15" idx="0"/>
          </p:cNvCxnSpPr>
          <p:nvPr/>
        </p:nvCxnSpPr>
        <p:spPr>
          <a:xfrm flipH="1">
            <a:off x="1786404" y="2185639"/>
            <a:ext cx="1133105" cy="1338146"/>
          </a:xfrm>
          <a:prstGeom prst="line">
            <a:avLst/>
          </a:prstGeom>
          <a:ln w="28575">
            <a:solidFill>
              <a:schemeClr val="tx2">
                <a:lumMod val="75000"/>
              </a:schemeClr>
            </a:solidFill>
            <a:miter lim="800000"/>
            <a:head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E8DCAB-7C35-912E-F3A9-F8D0711E1E13}"/>
              </a:ext>
            </a:extLst>
          </p:cNvPr>
          <p:cNvCxnSpPr>
            <a:cxnSpLocks/>
            <a:endCxn id="17" idx="0"/>
          </p:cNvCxnSpPr>
          <p:nvPr/>
        </p:nvCxnSpPr>
        <p:spPr>
          <a:xfrm flipH="1">
            <a:off x="4546974" y="3271534"/>
            <a:ext cx="739008" cy="750849"/>
          </a:xfrm>
          <a:prstGeom prst="line">
            <a:avLst/>
          </a:prstGeom>
          <a:ln w="28575">
            <a:solidFill>
              <a:schemeClr val="tx2">
                <a:lumMod val="75000"/>
              </a:schemeClr>
            </a:solidFill>
            <a:miter lim="800000"/>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7A1A77-9886-CCC9-E474-7DD78D37D206}"/>
              </a:ext>
            </a:extLst>
          </p:cNvPr>
          <p:cNvCxnSpPr>
            <a:cxnSpLocks/>
            <a:endCxn id="16" idx="0"/>
          </p:cNvCxnSpPr>
          <p:nvPr/>
        </p:nvCxnSpPr>
        <p:spPr>
          <a:xfrm flipH="1">
            <a:off x="7318209" y="3595071"/>
            <a:ext cx="247153" cy="676611"/>
          </a:xfrm>
          <a:prstGeom prst="line">
            <a:avLst/>
          </a:prstGeom>
          <a:ln w="28575">
            <a:solidFill>
              <a:schemeClr val="tx2">
                <a:lumMod val="75000"/>
              </a:schemeClr>
            </a:solidFill>
            <a:miter lim="800000"/>
            <a:head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5FBA179-CD28-677E-5452-44CB96D306F6}"/>
              </a:ext>
            </a:extLst>
          </p:cNvPr>
          <p:cNvCxnSpPr>
            <a:cxnSpLocks/>
            <a:endCxn id="16" idx="0"/>
          </p:cNvCxnSpPr>
          <p:nvPr/>
        </p:nvCxnSpPr>
        <p:spPr>
          <a:xfrm>
            <a:off x="6610568" y="2918460"/>
            <a:ext cx="707641" cy="1353222"/>
          </a:xfrm>
          <a:prstGeom prst="line">
            <a:avLst/>
          </a:prstGeom>
          <a:ln w="28575">
            <a:solidFill>
              <a:schemeClr val="tx2">
                <a:lumMod val="75000"/>
              </a:schemeClr>
            </a:solidFill>
            <a:miter lim="800000"/>
            <a:head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A91519A-B6F7-2D27-690B-30602F0CA264}"/>
              </a:ext>
            </a:extLst>
          </p:cNvPr>
          <p:cNvCxnSpPr>
            <a:cxnSpLocks/>
            <a:endCxn id="18" idx="0"/>
          </p:cNvCxnSpPr>
          <p:nvPr/>
        </p:nvCxnSpPr>
        <p:spPr>
          <a:xfrm>
            <a:off x="8868816" y="3472628"/>
            <a:ext cx="1444940" cy="799054"/>
          </a:xfrm>
          <a:prstGeom prst="line">
            <a:avLst/>
          </a:prstGeom>
          <a:ln w="28575">
            <a:solidFill>
              <a:schemeClr val="tx2">
                <a:lumMod val="75000"/>
              </a:schemeClr>
            </a:solidFill>
            <a:miter lim="800000"/>
            <a:headEnd type="triangle"/>
          </a:ln>
        </p:spPr>
        <p:style>
          <a:lnRef idx="1">
            <a:schemeClr val="accent1"/>
          </a:lnRef>
          <a:fillRef idx="0">
            <a:schemeClr val="accent1"/>
          </a:fillRef>
          <a:effectRef idx="0">
            <a:schemeClr val="accent1"/>
          </a:effectRef>
          <a:fontRef idx="minor">
            <a:schemeClr val="tx1"/>
          </a:fontRef>
        </p:style>
      </p:cxnSp>
      <p:sp>
        <p:nvSpPr>
          <p:cNvPr id="3073" name="Oval 3072">
            <a:extLst>
              <a:ext uri="{FF2B5EF4-FFF2-40B4-BE49-F238E27FC236}">
                <a16:creationId xmlns:a16="http://schemas.microsoft.com/office/drawing/2014/main" id="{65A49C84-0A70-C602-D98E-97C0E131E165}"/>
              </a:ext>
            </a:extLst>
          </p:cNvPr>
          <p:cNvSpPr/>
          <p:nvPr/>
        </p:nvSpPr>
        <p:spPr>
          <a:xfrm>
            <a:off x="4757638" y="2424926"/>
            <a:ext cx="1264604" cy="1338729"/>
          </a:xfrm>
          <a:prstGeom prst="ellipse">
            <a:avLst/>
          </a:prstGeom>
          <a:noFill/>
          <a:ln w="635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30008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childTnLst>
                                </p:cTn>
                              </p:par>
                              <p:par>
                                <p:cTn id="7" presetID="26" presetClass="emph" presetSubtype="0" repeatCount="indefinite" fill="hold" grpId="1" nodeType="withEffect">
                                  <p:stCondLst>
                                    <p:cond delay="0"/>
                                  </p:stCondLst>
                                  <p:childTnLst>
                                    <p:animEffect transition="out" filter="fade">
                                      <p:cBhvr>
                                        <p:cTn id="8" dur="500" tmFilter="0, 0; .2, .5; .8, .5; 1, 0"/>
                                        <p:tgtEl>
                                          <p:spTgt spid="3073"/>
                                        </p:tgtEl>
                                      </p:cBhvr>
                                    </p:animEffect>
                                    <p:animScale>
                                      <p:cBhvr>
                                        <p:cTn id="9" dur="250" autoRev="1" fill="hold"/>
                                        <p:tgtEl>
                                          <p:spTgt spid="30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P spid="307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4F980-6FA0-0764-9D1C-28C9A84CFA3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61300" y="1140661"/>
            <a:ext cx="7772400" cy="4847227"/>
          </a:xfrm>
          <a:prstGeom prst="rect">
            <a:avLst/>
          </a:prstGeom>
          <a:ln w="38100">
            <a:solidFill>
              <a:schemeClr val="tx2">
                <a:lumMod val="75000"/>
              </a:schemeClr>
            </a:solidFill>
          </a:ln>
        </p:spPr>
      </p:pic>
      <p:sp>
        <p:nvSpPr>
          <p:cNvPr id="2" name="Title 1">
            <a:extLst>
              <a:ext uri="{FF2B5EF4-FFF2-40B4-BE49-F238E27FC236}">
                <a16:creationId xmlns:a16="http://schemas.microsoft.com/office/drawing/2014/main" id="{E682D1E1-F26A-4513-9A9A-E46A94834013}"/>
              </a:ext>
            </a:extLst>
          </p:cNvPr>
          <p:cNvSpPr>
            <a:spLocks noGrp="1"/>
          </p:cNvSpPr>
          <p:nvPr>
            <p:ph type="title"/>
          </p:nvPr>
        </p:nvSpPr>
        <p:spPr>
          <a:xfrm>
            <a:off x="478614" y="297920"/>
            <a:ext cx="11930743" cy="535531"/>
          </a:xfrm>
        </p:spPr>
        <p:txBody>
          <a:bodyPr/>
          <a:lstStyle/>
          <a:p>
            <a:r>
              <a:rPr lang="en-US" dirty="0"/>
              <a:t>Monolith visual scope</a:t>
            </a:r>
          </a:p>
        </p:txBody>
      </p:sp>
      <p:sp>
        <p:nvSpPr>
          <p:cNvPr id="4" name="TextBox 3">
            <a:extLst>
              <a:ext uri="{FF2B5EF4-FFF2-40B4-BE49-F238E27FC236}">
                <a16:creationId xmlns:a16="http://schemas.microsoft.com/office/drawing/2014/main" id="{D2CF5169-2AFB-4F1E-909E-6F42B3AFDD4F}"/>
              </a:ext>
            </a:extLst>
          </p:cNvPr>
          <p:cNvSpPr txBox="1"/>
          <p:nvPr/>
        </p:nvSpPr>
        <p:spPr>
          <a:xfrm>
            <a:off x="601063" y="3839431"/>
            <a:ext cx="1432445" cy="865669"/>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Bulk steel shielding, </a:t>
            </a:r>
          </a:p>
          <a:p>
            <a:pPr algn="ctr">
              <a:lnSpc>
                <a:spcPct val="90000"/>
              </a:lnSpc>
            </a:pPr>
            <a:r>
              <a:rPr lang="en-US" dirty="0">
                <a:solidFill>
                  <a:schemeClr val="bg1"/>
                </a:solidFill>
                <a:latin typeface="+mn-lt"/>
              </a:rPr>
              <a:t>(</a:t>
            </a:r>
            <a:r>
              <a:rPr lang="en-US" dirty="0">
                <a:solidFill>
                  <a:schemeClr val="bg1"/>
                </a:solidFill>
              </a:rPr>
              <a:t>Ø5</a:t>
            </a:r>
            <a:r>
              <a:rPr lang="en-US" dirty="0">
                <a:solidFill>
                  <a:schemeClr val="bg1"/>
                </a:solidFill>
                <a:latin typeface="+mn-lt"/>
              </a:rPr>
              <a:t>.9 m)</a:t>
            </a:r>
          </a:p>
        </p:txBody>
      </p:sp>
      <p:cxnSp>
        <p:nvCxnSpPr>
          <p:cNvPr id="5" name="Straight Arrow Connector 4">
            <a:extLst>
              <a:ext uri="{FF2B5EF4-FFF2-40B4-BE49-F238E27FC236}">
                <a16:creationId xmlns:a16="http://schemas.microsoft.com/office/drawing/2014/main" id="{A5B7036B-3DA0-47B9-9248-704EB62AB833}"/>
              </a:ext>
            </a:extLst>
          </p:cNvPr>
          <p:cNvCxnSpPr>
            <a:cxnSpLocks/>
            <a:stCxn id="4" idx="3"/>
          </p:cNvCxnSpPr>
          <p:nvPr/>
        </p:nvCxnSpPr>
        <p:spPr>
          <a:xfrm flipV="1">
            <a:off x="2033508" y="4171646"/>
            <a:ext cx="1731980" cy="10062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65819D2-6C66-4E26-A69C-DA5698FD219A}"/>
              </a:ext>
            </a:extLst>
          </p:cNvPr>
          <p:cNvSpPr txBox="1"/>
          <p:nvPr/>
        </p:nvSpPr>
        <p:spPr>
          <a:xfrm>
            <a:off x="10057120" y="2059781"/>
            <a:ext cx="143813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Core Vessel</a:t>
            </a:r>
          </a:p>
        </p:txBody>
      </p:sp>
      <p:cxnSp>
        <p:nvCxnSpPr>
          <p:cNvPr id="17" name="Straight Arrow Connector 16">
            <a:extLst>
              <a:ext uri="{FF2B5EF4-FFF2-40B4-BE49-F238E27FC236}">
                <a16:creationId xmlns:a16="http://schemas.microsoft.com/office/drawing/2014/main" id="{413943EE-299E-4DD8-9BAD-9A4D016C266E}"/>
              </a:ext>
            </a:extLst>
          </p:cNvPr>
          <p:cNvCxnSpPr>
            <a:cxnSpLocks/>
            <a:stCxn id="16" idx="1"/>
          </p:cNvCxnSpPr>
          <p:nvPr/>
        </p:nvCxnSpPr>
        <p:spPr>
          <a:xfrm flipH="1">
            <a:off x="7150308" y="2355247"/>
            <a:ext cx="2906812" cy="545194"/>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365BCDE-ABC0-42F1-A06A-49F2C2EC7B6C}"/>
              </a:ext>
            </a:extLst>
          </p:cNvPr>
          <p:cNvSpPr txBox="1"/>
          <p:nvPr/>
        </p:nvSpPr>
        <p:spPr>
          <a:xfrm>
            <a:off x="10057120" y="2722762"/>
            <a:ext cx="1432445" cy="1089529"/>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assembly, drive, shaft  segments</a:t>
            </a:r>
          </a:p>
        </p:txBody>
      </p:sp>
      <p:cxnSp>
        <p:nvCxnSpPr>
          <p:cNvPr id="20" name="Straight Arrow Connector 19">
            <a:extLst>
              <a:ext uri="{FF2B5EF4-FFF2-40B4-BE49-F238E27FC236}">
                <a16:creationId xmlns:a16="http://schemas.microsoft.com/office/drawing/2014/main" id="{2C7EE281-CFCD-42F3-8661-67080A53BEFF}"/>
              </a:ext>
            </a:extLst>
          </p:cNvPr>
          <p:cNvCxnSpPr>
            <a:cxnSpLocks/>
            <a:stCxn id="19" idx="1"/>
          </p:cNvCxnSpPr>
          <p:nvPr/>
        </p:nvCxnSpPr>
        <p:spPr>
          <a:xfrm flipH="1">
            <a:off x="6625652" y="3267527"/>
            <a:ext cx="3431468" cy="19017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3C0EFF-2419-4E72-867E-39616AAA0FE4}"/>
              </a:ext>
            </a:extLst>
          </p:cNvPr>
          <p:cNvSpPr txBox="1"/>
          <p:nvPr/>
        </p:nvSpPr>
        <p:spPr>
          <a:xfrm>
            <a:off x="606401" y="2948321"/>
            <a:ext cx="1431479"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Proton beam window</a:t>
            </a:r>
          </a:p>
        </p:txBody>
      </p:sp>
      <p:cxnSp>
        <p:nvCxnSpPr>
          <p:cNvPr id="32" name="Straight Arrow Connector 31">
            <a:extLst>
              <a:ext uri="{FF2B5EF4-FFF2-40B4-BE49-F238E27FC236}">
                <a16:creationId xmlns:a16="http://schemas.microsoft.com/office/drawing/2014/main" id="{CFABC0E0-DFEA-4E46-B1AD-F131F3A47650}"/>
              </a:ext>
            </a:extLst>
          </p:cNvPr>
          <p:cNvCxnSpPr>
            <a:cxnSpLocks/>
            <a:stCxn id="31" idx="3"/>
          </p:cNvCxnSpPr>
          <p:nvPr/>
        </p:nvCxnSpPr>
        <p:spPr>
          <a:xfrm>
            <a:off x="2037880" y="3368436"/>
            <a:ext cx="2714002" cy="93264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281BC33-4492-4E31-AC2F-C86DA15CCB75}"/>
              </a:ext>
            </a:extLst>
          </p:cNvPr>
          <p:cNvSpPr txBox="1"/>
          <p:nvPr/>
        </p:nvSpPr>
        <p:spPr>
          <a:xfrm>
            <a:off x="606063" y="1140661"/>
            <a:ext cx="1444748"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Viewing Periscope</a:t>
            </a:r>
          </a:p>
        </p:txBody>
      </p:sp>
      <p:cxnSp>
        <p:nvCxnSpPr>
          <p:cNvPr id="38" name="Straight Arrow Connector 37">
            <a:extLst>
              <a:ext uri="{FF2B5EF4-FFF2-40B4-BE49-F238E27FC236}">
                <a16:creationId xmlns:a16="http://schemas.microsoft.com/office/drawing/2014/main" id="{46828C04-602D-4353-A752-ED110BC443C0}"/>
              </a:ext>
            </a:extLst>
          </p:cNvPr>
          <p:cNvCxnSpPr>
            <a:cxnSpLocks/>
            <a:stCxn id="37" idx="3"/>
          </p:cNvCxnSpPr>
          <p:nvPr/>
        </p:nvCxnSpPr>
        <p:spPr>
          <a:xfrm>
            <a:off x="2050811" y="1560776"/>
            <a:ext cx="3459295" cy="86230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2BD83AE-32BD-4EBA-8838-89A640B9FDB4}"/>
              </a:ext>
            </a:extLst>
          </p:cNvPr>
          <p:cNvSpPr txBox="1"/>
          <p:nvPr/>
        </p:nvSpPr>
        <p:spPr>
          <a:xfrm>
            <a:off x="10057120" y="1140661"/>
            <a:ext cx="1438135"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Core Vessel shielding</a:t>
            </a:r>
          </a:p>
        </p:txBody>
      </p:sp>
      <p:cxnSp>
        <p:nvCxnSpPr>
          <p:cNvPr id="42" name="Straight Arrow Connector 41">
            <a:extLst>
              <a:ext uri="{FF2B5EF4-FFF2-40B4-BE49-F238E27FC236}">
                <a16:creationId xmlns:a16="http://schemas.microsoft.com/office/drawing/2014/main" id="{B612D535-97EE-4C76-89A1-1CED36D81CB1}"/>
              </a:ext>
            </a:extLst>
          </p:cNvPr>
          <p:cNvCxnSpPr>
            <a:cxnSpLocks/>
            <a:stCxn id="41" idx="1"/>
          </p:cNvCxnSpPr>
          <p:nvPr/>
        </p:nvCxnSpPr>
        <p:spPr>
          <a:xfrm flipH="1">
            <a:off x="7052872" y="1560776"/>
            <a:ext cx="3004248" cy="74187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D40497-A3FF-4801-B20D-73B7565EF604}"/>
              </a:ext>
            </a:extLst>
          </p:cNvPr>
          <p:cNvSpPr txBox="1"/>
          <p:nvPr/>
        </p:nvSpPr>
        <p:spPr>
          <a:xfrm>
            <a:off x="10057120" y="3868088"/>
            <a:ext cx="143244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disk (</a:t>
            </a:r>
            <a:r>
              <a:rPr lang="en-US" dirty="0">
                <a:solidFill>
                  <a:schemeClr val="bg1"/>
                </a:solidFill>
              </a:rPr>
              <a:t>Ø</a:t>
            </a:r>
            <a:r>
              <a:rPr lang="en-US" dirty="0">
                <a:solidFill>
                  <a:schemeClr val="bg1"/>
                </a:solidFill>
                <a:latin typeface="+mn-lt"/>
              </a:rPr>
              <a:t>1.2 m)</a:t>
            </a:r>
          </a:p>
        </p:txBody>
      </p:sp>
      <p:cxnSp>
        <p:nvCxnSpPr>
          <p:cNvPr id="33" name="Straight Arrow Connector 32">
            <a:extLst>
              <a:ext uri="{FF2B5EF4-FFF2-40B4-BE49-F238E27FC236}">
                <a16:creationId xmlns:a16="http://schemas.microsoft.com/office/drawing/2014/main" id="{4F43141A-3A4B-423E-BA39-50D766C07039}"/>
              </a:ext>
            </a:extLst>
          </p:cNvPr>
          <p:cNvCxnSpPr>
            <a:cxnSpLocks/>
            <a:stCxn id="30" idx="1"/>
          </p:cNvCxnSpPr>
          <p:nvPr/>
        </p:nvCxnSpPr>
        <p:spPr>
          <a:xfrm flipH="1">
            <a:off x="6858000" y="4163554"/>
            <a:ext cx="3199120" cy="15823"/>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87FE18-E67A-4570-A08D-4FE27EC9494B}"/>
              </a:ext>
            </a:extLst>
          </p:cNvPr>
          <p:cNvCxnSpPr>
            <a:cxnSpLocks/>
            <a:stCxn id="34" idx="3"/>
          </p:cNvCxnSpPr>
          <p:nvPr/>
        </p:nvCxnSpPr>
        <p:spPr>
          <a:xfrm flipV="1">
            <a:off x="2033508" y="4579620"/>
            <a:ext cx="778272" cy="727833"/>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C79E07-F22C-48AA-8A72-4F121CEE04A8}"/>
              </a:ext>
            </a:extLst>
          </p:cNvPr>
          <p:cNvSpPr txBox="1"/>
          <p:nvPr/>
        </p:nvSpPr>
        <p:spPr>
          <a:xfrm>
            <a:off x="595372" y="4762720"/>
            <a:ext cx="1438136" cy="1089465"/>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Proton beam tube assembly</a:t>
            </a:r>
          </a:p>
        </p:txBody>
      </p:sp>
      <p:sp>
        <p:nvSpPr>
          <p:cNvPr id="43" name="TextBox 42">
            <a:extLst>
              <a:ext uri="{FF2B5EF4-FFF2-40B4-BE49-F238E27FC236}">
                <a16:creationId xmlns:a16="http://schemas.microsoft.com/office/drawing/2014/main" id="{352D4DDE-AA24-4194-8F94-EC9742E666C4}"/>
              </a:ext>
            </a:extLst>
          </p:cNvPr>
          <p:cNvSpPr txBox="1"/>
          <p:nvPr/>
        </p:nvSpPr>
        <p:spPr>
          <a:xfrm>
            <a:off x="605435" y="2044491"/>
            <a:ext cx="1444748"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Moderator Reflector Assembly</a:t>
            </a:r>
          </a:p>
        </p:txBody>
      </p:sp>
      <p:cxnSp>
        <p:nvCxnSpPr>
          <p:cNvPr id="44" name="Straight Arrow Connector 43">
            <a:extLst>
              <a:ext uri="{FF2B5EF4-FFF2-40B4-BE49-F238E27FC236}">
                <a16:creationId xmlns:a16="http://schemas.microsoft.com/office/drawing/2014/main" id="{F43C2A5F-AEA9-47C0-9694-5333A9298765}"/>
              </a:ext>
            </a:extLst>
          </p:cNvPr>
          <p:cNvCxnSpPr>
            <a:cxnSpLocks/>
            <a:stCxn id="43" idx="3"/>
          </p:cNvCxnSpPr>
          <p:nvPr/>
        </p:nvCxnSpPr>
        <p:spPr>
          <a:xfrm>
            <a:off x="2050183" y="2464606"/>
            <a:ext cx="4133178" cy="167823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32403B57-5BCE-6803-0D04-D369D5EBCCD4}"/>
              </a:ext>
            </a:extLst>
          </p:cNvPr>
          <p:cNvSpPr txBox="1"/>
          <p:nvPr/>
        </p:nvSpPr>
        <p:spPr>
          <a:xfrm>
            <a:off x="10057120" y="4523199"/>
            <a:ext cx="143244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Nozzle Extension</a:t>
            </a:r>
          </a:p>
        </p:txBody>
      </p:sp>
      <p:sp>
        <p:nvSpPr>
          <p:cNvPr id="88" name="TextBox 87">
            <a:extLst>
              <a:ext uri="{FF2B5EF4-FFF2-40B4-BE49-F238E27FC236}">
                <a16:creationId xmlns:a16="http://schemas.microsoft.com/office/drawing/2014/main" id="{280211A2-56FB-7E1F-CA4D-8FF315617A1A}"/>
              </a:ext>
            </a:extLst>
          </p:cNvPr>
          <p:cNvSpPr txBox="1"/>
          <p:nvPr/>
        </p:nvSpPr>
        <p:spPr>
          <a:xfrm>
            <a:off x="10057120" y="5201852"/>
            <a:ext cx="1432445"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Instrument Optics Insert </a:t>
            </a:r>
          </a:p>
        </p:txBody>
      </p:sp>
      <p:cxnSp>
        <p:nvCxnSpPr>
          <p:cNvPr id="89" name="Straight Arrow Connector 88">
            <a:extLst>
              <a:ext uri="{FF2B5EF4-FFF2-40B4-BE49-F238E27FC236}">
                <a16:creationId xmlns:a16="http://schemas.microsoft.com/office/drawing/2014/main" id="{4B6AED5B-0CCF-E4FA-F049-3C0F68F43EAA}"/>
              </a:ext>
            </a:extLst>
          </p:cNvPr>
          <p:cNvCxnSpPr>
            <a:cxnSpLocks/>
            <a:stCxn id="87" idx="1"/>
          </p:cNvCxnSpPr>
          <p:nvPr/>
        </p:nvCxnSpPr>
        <p:spPr>
          <a:xfrm flipH="1">
            <a:off x="9264868" y="4818665"/>
            <a:ext cx="792252" cy="7283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0169F9D-3213-EF8A-16C7-BC884C630826}"/>
              </a:ext>
            </a:extLst>
          </p:cNvPr>
          <p:cNvCxnSpPr>
            <a:cxnSpLocks/>
            <a:stCxn id="88" idx="1"/>
          </p:cNvCxnSpPr>
          <p:nvPr/>
        </p:nvCxnSpPr>
        <p:spPr>
          <a:xfrm flipH="1" flipV="1">
            <a:off x="8365458" y="5345174"/>
            <a:ext cx="1691662" cy="276793"/>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106016"/>
      </p:ext>
    </p:extLst>
  </p:cSld>
  <p:clrMapOvr>
    <a:masterClrMapping/>
  </p:clrMapOvr>
  <mc:AlternateContent xmlns:mc="http://schemas.openxmlformats.org/markup-compatibility/2006" xmlns:p14="http://schemas.microsoft.com/office/powerpoint/2010/main">
    <mc:Choice Requires="p14">
      <p:transition spd="slow" p14:dur="2000" advTm="87682"/>
    </mc:Choice>
    <mc:Fallback xmlns="">
      <p:transition spd="slow" advTm="876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F3A2-FF86-C437-A04A-35739948B60D}"/>
              </a:ext>
            </a:extLst>
          </p:cNvPr>
          <p:cNvSpPr>
            <a:spLocks noGrp="1"/>
          </p:cNvSpPr>
          <p:nvPr>
            <p:ph type="title"/>
          </p:nvPr>
        </p:nvSpPr>
        <p:spPr>
          <a:xfrm>
            <a:off x="425957" y="156382"/>
            <a:ext cx="11430000" cy="978729"/>
          </a:xfrm>
        </p:spPr>
        <p:txBody>
          <a:bodyPr/>
          <a:lstStyle/>
          <a:p>
            <a:r>
              <a:rPr lang="en-US" dirty="0"/>
              <a:t>STS Target Systems – providing the world’s brightest neutron source – core parameters</a:t>
            </a:r>
          </a:p>
        </p:txBody>
      </p:sp>
      <p:sp>
        <p:nvSpPr>
          <p:cNvPr id="3" name="Content Placeholder 2">
            <a:extLst>
              <a:ext uri="{FF2B5EF4-FFF2-40B4-BE49-F238E27FC236}">
                <a16:creationId xmlns:a16="http://schemas.microsoft.com/office/drawing/2014/main" id="{BF1DAD7C-E1E7-9658-EA34-EC5E2C49079E}"/>
              </a:ext>
            </a:extLst>
          </p:cNvPr>
          <p:cNvSpPr>
            <a:spLocks noGrp="1"/>
          </p:cNvSpPr>
          <p:nvPr>
            <p:ph idx="1"/>
          </p:nvPr>
        </p:nvSpPr>
        <p:spPr>
          <a:xfrm>
            <a:off x="297963" y="1154361"/>
            <a:ext cx="6966205" cy="5463733"/>
          </a:xfrm>
        </p:spPr>
        <p:txBody>
          <a:bodyPr/>
          <a:lstStyle/>
          <a:p>
            <a:r>
              <a:rPr lang="en-US" sz="2400" dirty="0"/>
              <a:t>Target:</a:t>
            </a:r>
          </a:p>
          <a:p>
            <a:pPr lvl="1"/>
            <a:r>
              <a:rPr lang="en-US" sz="2000" dirty="0"/>
              <a:t>Proton beam size on target: 60-90 cm</a:t>
            </a:r>
            <a:r>
              <a:rPr lang="en-US" sz="2000" baseline="30000" dirty="0"/>
              <a:t>2</a:t>
            </a:r>
            <a:r>
              <a:rPr lang="en-US" sz="2000" dirty="0"/>
              <a:t> </a:t>
            </a:r>
          </a:p>
          <a:p>
            <a:pPr lvl="1"/>
            <a:r>
              <a:rPr lang="en-US" sz="2000" dirty="0"/>
              <a:t>Target Type: solid, rotating, water cooled</a:t>
            </a:r>
          </a:p>
          <a:p>
            <a:pPr lvl="1"/>
            <a:r>
              <a:rPr lang="en-US" sz="2000" dirty="0"/>
              <a:t>Spallation material: tungsten</a:t>
            </a:r>
          </a:p>
          <a:p>
            <a:pPr lvl="1"/>
            <a:r>
              <a:rPr lang="en-US" sz="2000" dirty="0"/>
              <a:t>Shroud material: Inconel, copper and tantalum as interlayers </a:t>
            </a:r>
          </a:p>
          <a:p>
            <a:r>
              <a:rPr lang="en-US" sz="2400" dirty="0"/>
              <a:t>Moderators: </a:t>
            </a:r>
          </a:p>
          <a:p>
            <a:pPr lvl="1"/>
            <a:r>
              <a:rPr lang="en-US" sz="2000" dirty="0"/>
              <a:t>Number: 2</a:t>
            </a:r>
          </a:p>
          <a:p>
            <a:pPr lvl="1"/>
            <a:r>
              <a:rPr lang="en-US" sz="2000" dirty="0"/>
              <a:t>Material: liquid hydrogen</a:t>
            </a:r>
          </a:p>
          <a:p>
            <a:pPr lvl="1"/>
            <a:r>
              <a:rPr lang="en-US" sz="2000" dirty="0"/>
              <a:t>Upper: cylinder </a:t>
            </a:r>
          </a:p>
          <a:p>
            <a:pPr lvl="1"/>
            <a:r>
              <a:rPr lang="en-US" sz="2000" dirty="0"/>
              <a:t>Lower: tube </a:t>
            </a:r>
          </a:p>
          <a:p>
            <a:pPr lvl="1"/>
            <a:r>
              <a:rPr lang="en-US" sz="2000" dirty="0"/>
              <a:t>Reflector: beryllium</a:t>
            </a:r>
          </a:p>
        </p:txBody>
      </p:sp>
      <p:grpSp>
        <p:nvGrpSpPr>
          <p:cNvPr id="14" name="Group 13">
            <a:extLst>
              <a:ext uri="{FF2B5EF4-FFF2-40B4-BE49-F238E27FC236}">
                <a16:creationId xmlns:a16="http://schemas.microsoft.com/office/drawing/2014/main" id="{B127415C-939E-3747-1919-F74B0B6F400E}"/>
              </a:ext>
            </a:extLst>
          </p:cNvPr>
          <p:cNvGrpSpPr/>
          <p:nvPr/>
        </p:nvGrpSpPr>
        <p:grpSpPr>
          <a:xfrm>
            <a:off x="4211484" y="3112015"/>
            <a:ext cx="5624068" cy="3745985"/>
            <a:chOff x="5224944" y="3112015"/>
            <a:chExt cx="5624068" cy="3745985"/>
          </a:xfrm>
        </p:grpSpPr>
        <p:pic>
          <p:nvPicPr>
            <p:cNvPr id="4" name="Picture 3">
              <a:extLst>
                <a:ext uri="{FF2B5EF4-FFF2-40B4-BE49-F238E27FC236}">
                  <a16:creationId xmlns:a16="http://schemas.microsoft.com/office/drawing/2014/main" id="{8D01FC30-3BF3-FB8E-CFF8-B40D2BAE642F}"/>
                </a:ext>
              </a:extLst>
            </p:cNvPr>
            <p:cNvPicPr>
              <a:picLocks noChangeAspect="1"/>
            </p:cNvPicPr>
            <p:nvPr/>
          </p:nvPicPr>
          <p:blipFill rotWithShape="1">
            <a:blip r:embed="rId2"/>
            <a:srcRect t="4556" b="1824"/>
            <a:stretch/>
          </p:blipFill>
          <p:spPr>
            <a:xfrm>
              <a:off x="6264473" y="3112015"/>
              <a:ext cx="3950907" cy="3745985"/>
            </a:xfrm>
            <a:prstGeom prst="rect">
              <a:avLst/>
            </a:prstGeom>
          </p:spPr>
        </p:pic>
        <p:sp>
          <p:nvSpPr>
            <p:cNvPr id="5" name="TextBox 4">
              <a:extLst>
                <a:ext uri="{FF2B5EF4-FFF2-40B4-BE49-F238E27FC236}">
                  <a16:creationId xmlns:a16="http://schemas.microsoft.com/office/drawing/2014/main" id="{3FAEFD2D-592B-191A-3477-DAB00C5C5B3F}"/>
                </a:ext>
              </a:extLst>
            </p:cNvPr>
            <p:cNvSpPr txBox="1"/>
            <p:nvPr/>
          </p:nvSpPr>
          <p:spPr>
            <a:xfrm>
              <a:off x="9378247" y="4785255"/>
              <a:ext cx="1394641" cy="341632"/>
            </a:xfrm>
            <a:prstGeom prst="rect">
              <a:avLst/>
            </a:prstGeom>
            <a:solidFill>
              <a:schemeClr val="bg1"/>
            </a:solidFill>
            <a:ln w="15875">
              <a:solidFill>
                <a:schemeClr val="tx1"/>
              </a:solidFill>
            </a:ln>
          </p:spPr>
          <p:txBody>
            <a:bodyPr wrap="square" rtlCol="0">
              <a:spAutoFit/>
            </a:bodyPr>
            <a:lstStyle/>
            <a:p>
              <a:pPr algn="l">
                <a:lnSpc>
                  <a:spcPct val="90000"/>
                </a:lnSpc>
              </a:pPr>
              <a:r>
                <a:rPr lang="en-US" dirty="0">
                  <a:latin typeface="+mn-lt"/>
                </a:rPr>
                <a:t>Target Slot</a:t>
              </a:r>
            </a:p>
          </p:txBody>
        </p:sp>
        <p:sp>
          <p:nvSpPr>
            <p:cNvPr id="6" name="TextBox 5">
              <a:extLst>
                <a:ext uri="{FF2B5EF4-FFF2-40B4-BE49-F238E27FC236}">
                  <a16:creationId xmlns:a16="http://schemas.microsoft.com/office/drawing/2014/main" id="{EB7CF3DF-58D7-F059-11B9-91BDB7E5A4A5}"/>
                </a:ext>
              </a:extLst>
            </p:cNvPr>
            <p:cNvSpPr txBox="1"/>
            <p:nvPr/>
          </p:nvSpPr>
          <p:spPr>
            <a:xfrm>
              <a:off x="9352629" y="3684537"/>
              <a:ext cx="1394641" cy="590931"/>
            </a:xfrm>
            <a:prstGeom prst="rect">
              <a:avLst/>
            </a:prstGeom>
            <a:solidFill>
              <a:schemeClr val="bg1"/>
            </a:solidFill>
            <a:ln w="15875">
              <a:solidFill>
                <a:schemeClr val="tx1"/>
              </a:solidFill>
            </a:ln>
          </p:spPr>
          <p:txBody>
            <a:bodyPr wrap="square" rtlCol="0">
              <a:spAutoFit/>
            </a:bodyPr>
            <a:lstStyle/>
            <a:p>
              <a:pPr algn="l">
                <a:lnSpc>
                  <a:spcPct val="90000"/>
                </a:lnSpc>
              </a:pPr>
              <a:r>
                <a:rPr lang="en-US" dirty="0">
                  <a:latin typeface="+mn-lt"/>
                </a:rPr>
                <a:t>Cylinder Moderator</a:t>
              </a:r>
            </a:p>
          </p:txBody>
        </p:sp>
        <p:sp>
          <p:nvSpPr>
            <p:cNvPr id="7" name="TextBox 6">
              <a:extLst>
                <a:ext uri="{FF2B5EF4-FFF2-40B4-BE49-F238E27FC236}">
                  <a16:creationId xmlns:a16="http://schemas.microsoft.com/office/drawing/2014/main" id="{A0C8D34D-99FC-5578-D63E-F4569EEC150E}"/>
                </a:ext>
              </a:extLst>
            </p:cNvPr>
            <p:cNvSpPr txBox="1"/>
            <p:nvPr/>
          </p:nvSpPr>
          <p:spPr>
            <a:xfrm>
              <a:off x="9454371" y="6212580"/>
              <a:ext cx="1394641" cy="590931"/>
            </a:xfrm>
            <a:prstGeom prst="rect">
              <a:avLst/>
            </a:prstGeom>
            <a:solidFill>
              <a:schemeClr val="bg1"/>
            </a:solidFill>
            <a:ln w="15875">
              <a:solidFill>
                <a:schemeClr val="tx1"/>
              </a:solidFill>
            </a:ln>
          </p:spPr>
          <p:txBody>
            <a:bodyPr wrap="square" rtlCol="0">
              <a:spAutoFit/>
            </a:bodyPr>
            <a:lstStyle/>
            <a:p>
              <a:pPr algn="l">
                <a:lnSpc>
                  <a:spcPct val="90000"/>
                </a:lnSpc>
              </a:pPr>
              <a:r>
                <a:rPr lang="en-US" dirty="0">
                  <a:latin typeface="+mn-lt"/>
                </a:rPr>
                <a:t>Tube Moderator</a:t>
              </a:r>
            </a:p>
          </p:txBody>
        </p:sp>
        <p:cxnSp>
          <p:nvCxnSpPr>
            <p:cNvPr id="8" name="Straight Arrow Connector 7">
              <a:extLst>
                <a:ext uri="{FF2B5EF4-FFF2-40B4-BE49-F238E27FC236}">
                  <a16:creationId xmlns:a16="http://schemas.microsoft.com/office/drawing/2014/main" id="{5AF1B9B3-A3BF-C28E-DE88-B7E118ABC3FF}"/>
                </a:ext>
              </a:extLst>
            </p:cNvPr>
            <p:cNvCxnSpPr/>
            <p:nvPr/>
          </p:nvCxnSpPr>
          <p:spPr>
            <a:xfrm flipH="1">
              <a:off x="8606060" y="4084795"/>
              <a:ext cx="746569" cy="275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D6330BD-576B-4233-F8B6-510E7672F9F3}"/>
                </a:ext>
              </a:extLst>
            </p:cNvPr>
            <p:cNvCxnSpPr>
              <a:cxnSpLocks/>
            </p:cNvCxnSpPr>
            <p:nvPr/>
          </p:nvCxnSpPr>
          <p:spPr>
            <a:xfrm flipH="1" flipV="1">
              <a:off x="8606060" y="5840815"/>
              <a:ext cx="848312" cy="632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33AEB6D0-6C84-5628-696C-6248B22011E5}"/>
                </a:ext>
              </a:extLst>
            </p:cNvPr>
            <p:cNvCxnSpPr/>
            <p:nvPr/>
          </p:nvCxnSpPr>
          <p:spPr>
            <a:xfrm flipV="1">
              <a:off x="5839854" y="4891857"/>
              <a:ext cx="1449313" cy="9943"/>
            </a:xfrm>
            <a:prstGeom prst="straightConnector1">
              <a:avLst/>
            </a:prstGeom>
            <a:ln w="1270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C64762AA-7170-E0A2-5900-46B80DEF94A6}"/>
                </a:ext>
              </a:extLst>
            </p:cNvPr>
            <p:cNvSpPr txBox="1"/>
            <p:nvPr/>
          </p:nvSpPr>
          <p:spPr>
            <a:xfrm>
              <a:off x="5224944" y="4216436"/>
              <a:ext cx="906640" cy="590931"/>
            </a:xfrm>
            <a:prstGeom prst="rect">
              <a:avLst/>
            </a:prstGeom>
            <a:solidFill>
              <a:schemeClr val="bg1"/>
            </a:solidFill>
            <a:ln w="15875">
              <a:solidFill>
                <a:schemeClr val="tx1"/>
              </a:solidFill>
            </a:ln>
          </p:spPr>
          <p:txBody>
            <a:bodyPr wrap="square" rtlCol="0">
              <a:spAutoFit/>
            </a:bodyPr>
            <a:lstStyle/>
            <a:p>
              <a:pPr algn="l">
                <a:lnSpc>
                  <a:spcPct val="90000"/>
                </a:lnSpc>
              </a:pPr>
              <a:r>
                <a:rPr lang="en-US" dirty="0">
                  <a:latin typeface="+mn-lt"/>
                </a:rPr>
                <a:t>Proton Beam</a:t>
              </a:r>
            </a:p>
          </p:txBody>
        </p:sp>
      </p:grpSp>
      <p:pic>
        <p:nvPicPr>
          <p:cNvPr id="12" name="Picture 11">
            <a:extLst>
              <a:ext uri="{FF2B5EF4-FFF2-40B4-BE49-F238E27FC236}">
                <a16:creationId xmlns:a16="http://schemas.microsoft.com/office/drawing/2014/main" id="{C2368378-C78C-8A72-5D51-357ADACDC4A8}"/>
              </a:ext>
            </a:extLst>
          </p:cNvPr>
          <p:cNvPicPr>
            <a:picLocks noChangeAspect="1"/>
          </p:cNvPicPr>
          <p:nvPr/>
        </p:nvPicPr>
        <p:blipFill rotWithShape="1">
          <a:blip r:embed="rId3"/>
          <a:srcRect l="31505" t="6698" r="12975" b="13234"/>
          <a:stretch/>
        </p:blipFill>
        <p:spPr>
          <a:xfrm>
            <a:off x="9767048" y="3300321"/>
            <a:ext cx="2240280" cy="2423160"/>
          </a:xfrm>
          <a:prstGeom prst="rect">
            <a:avLst/>
          </a:prstGeom>
        </p:spPr>
      </p:pic>
      <p:pic>
        <p:nvPicPr>
          <p:cNvPr id="16" name="Picture 15">
            <a:extLst>
              <a:ext uri="{FF2B5EF4-FFF2-40B4-BE49-F238E27FC236}">
                <a16:creationId xmlns:a16="http://schemas.microsoft.com/office/drawing/2014/main" id="{EE20382A-3C09-32DC-345B-783017AF27E9}"/>
              </a:ext>
            </a:extLst>
          </p:cNvPr>
          <p:cNvPicPr>
            <a:picLocks noChangeAspect="1"/>
          </p:cNvPicPr>
          <p:nvPr/>
        </p:nvPicPr>
        <p:blipFill>
          <a:blip r:embed="rId4"/>
          <a:stretch>
            <a:fillRect/>
          </a:stretch>
        </p:blipFill>
        <p:spPr>
          <a:xfrm>
            <a:off x="9146126" y="647769"/>
            <a:ext cx="2709831" cy="2459049"/>
          </a:xfrm>
          <a:prstGeom prst="rect">
            <a:avLst/>
          </a:prstGeom>
        </p:spPr>
      </p:pic>
    </p:spTree>
    <p:extLst>
      <p:ext uri="{BB962C8B-B14F-4D97-AF65-F5344CB8AC3E}">
        <p14:creationId xmlns:p14="http://schemas.microsoft.com/office/powerpoint/2010/main" val="1828452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90D6-E7A1-507C-90AE-0F00E35017E6}"/>
              </a:ext>
            </a:extLst>
          </p:cNvPr>
          <p:cNvSpPr>
            <a:spLocks noGrp="1"/>
          </p:cNvSpPr>
          <p:nvPr>
            <p:ph type="title"/>
          </p:nvPr>
        </p:nvSpPr>
        <p:spPr/>
        <p:txBody>
          <a:bodyPr/>
          <a:lstStyle/>
          <a:p>
            <a:r>
              <a:rPr lang="en-US" dirty="0"/>
              <a:t>Moderators successfully completed prototyping</a:t>
            </a:r>
          </a:p>
        </p:txBody>
      </p:sp>
      <p:pic>
        <p:nvPicPr>
          <p:cNvPr id="5" name="Picture 4">
            <a:extLst>
              <a:ext uri="{FF2B5EF4-FFF2-40B4-BE49-F238E27FC236}">
                <a16:creationId xmlns:a16="http://schemas.microsoft.com/office/drawing/2014/main" id="{5AD61524-D3E9-56BB-7A81-DE44C0C4DEC4}"/>
              </a:ext>
            </a:extLst>
          </p:cNvPr>
          <p:cNvPicPr>
            <a:picLocks noChangeAspect="1"/>
          </p:cNvPicPr>
          <p:nvPr/>
        </p:nvPicPr>
        <p:blipFill>
          <a:blip r:embed="rId2"/>
          <a:stretch>
            <a:fillRect/>
          </a:stretch>
        </p:blipFill>
        <p:spPr>
          <a:xfrm>
            <a:off x="674928" y="896424"/>
            <a:ext cx="3422708" cy="2726422"/>
          </a:xfrm>
          <a:prstGeom prst="rect">
            <a:avLst/>
          </a:prstGeom>
        </p:spPr>
      </p:pic>
      <p:pic>
        <p:nvPicPr>
          <p:cNvPr id="7" name="Picture 6">
            <a:extLst>
              <a:ext uri="{FF2B5EF4-FFF2-40B4-BE49-F238E27FC236}">
                <a16:creationId xmlns:a16="http://schemas.microsoft.com/office/drawing/2014/main" id="{FC93E514-2D19-C387-8488-1712E0B9B1C3}"/>
              </a:ext>
            </a:extLst>
          </p:cNvPr>
          <p:cNvPicPr>
            <a:picLocks noChangeAspect="1"/>
          </p:cNvPicPr>
          <p:nvPr/>
        </p:nvPicPr>
        <p:blipFill>
          <a:blip r:embed="rId3"/>
          <a:stretch>
            <a:fillRect/>
          </a:stretch>
        </p:blipFill>
        <p:spPr>
          <a:xfrm>
            <a:off x="615883" y="4002634"/>
            <a:ext cx="3657600" cy="2097248"/>
          </a:xfrm>
          <a:prstGeom prst="rect">
            <a:avLst/>
          </a:prstGeom>
        </p:spPr>
      </p:pic>
      <p:pic>
        <p:nvPicPr>
          <p:cNvPr id="9" name="Picture 8">
            <a:extLst>
              <a:ext uri="{FF2B5EF4-FFF2-40B4-BE49-F238E27FC236}">
                <a16:creationId xmlns:a16="http://schemas.microsoft.com/office/drawing/2014/main" id="{9A0E63E5-52BD-98B6-7B67-EA3AFAD347EB}"/>
              </a:ext>
            </a:extLst>
          </p:cNvPr>
          <p:cNvPicPr>
            <a:picLocks noChangeAspect="1"/>
          </p:cNvPicPr>
          <p:nvPr/>
        </p:nvPicPr>
        <p:blipFill>
          <a:blip r:embed="rId4"/>
          <a:stretch>
            <a:fillRect/>
          </a:stretch>
        </p:blipFill>
        <p:spPr>
          <a:xfrm>
            <a:off x="4518869" y="905628"/>
            <a:ext cx="3154261" cy="4077050"/>
          </a:xfrm>
          <a:prstGeom prst="rect">
            <a:avLst/>
          </a:prstGeom>
        </p:spPr>
      </p:pic>
      <p:pic>
        <p:nvPicPr>
          <p:cNvPr id="11" name="Picture 10">
            <a:extLst>
              <a:ext uri="{FF2B5EF4-FFF2-40B4-BE49-F238E27FC236}">
                <a16:creationId xmlns:a16="http://schemas.microsoft.com/office/drawing/2014/main" id="{FAE62CC3-7525-D83F-17F2-885454034135}"/>
              </a:ext>
            </a:extLst>
          </p:cNvPr>
          <p:cNvPicPr>
            <a:picLocks noChangeAspect="1"/>
          </p:cNvPicPr>
          <p:nvPr/>
        </p:nvPicPr>
        <p:blipFill>
          <a:blip r:embed="rId5"/>
          <a:stretch>
            <a:fillRect/>
          </a:stretch>
        </p:blipFill>
        <p:spPr>
          <a:xfrm>
            <a:off x="8232229" y="896424"/>
            <a:ext cx="3343888" cy="3200400"/>
          </a:xfrm>
          <a:prstGeom prst="rect">
            <a:avLst/>
          </a:prstGeom>
        </p:spPr>
      </p:pic>
      <p:pic>
        <p:nvPicPr>
          <p:cNvPr id="13" name="Picture 12">
            <a:extLst>
              <a:ext uri="{FF2B5EF4-FFF2-40B4-BE49-F238E27FC236}">
                <a16:creationId xmlns:a16="http://schemas.microsoft.com/office/drawing/2014/main" id="{FA783823-368A-97CD-645B-B3A665115278}"/>
              </a:ext>
            </a:extLst>
          </p:cNvPr>
          <p:cNvPicPr>
            <a:picLocks noChangeAspect="1"/>
          </p:cNvPicPr>
          <p:nvPr/>
        </p:nvPicPr>
        <p:blipFill>
          <a:blip r:embed="rId6"/>
          <a:stretch>
            <a:fillRect/>
          </a:stretch>
        </p:blipFill>
        <p:spPr>
          <a:xfrm>
            <a:off x="8094363" y="4179432"/>
            <a:ext cx="3481754" cy="2396954"/>
          </a:xfrm>
          <a:prstGeom prst="rect">
            <a:avLst/>
          </a:prstGeom>
        </p:spPr>
      </p:pic>
    </p:spTree>
    <p:extLst>
      <p:ext uri="{BB962C8B-B14F-4D97-AF65-F5344CB8AC3E}">
        <p14:creationId xmlns:p14="http://schemas.microsoft.com/office/powerpoint/2010/main" val="160684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AE4AE00-0E1D-42FA-BA25-C5D52FF25886}"/>
              </a:ext>
            </a:extLst>
          </p:cNvPr>
          <p:cNvSpPr>
            <a:spLocks noGrp="1"/>
          </p:cNvSpPr>
          <p:nvPr>
            <p:ph type="title"/>
          </p:nvPr>
        </p:nvSpPr>
        <p:spPr>
          <a:xfrm>
            <a:off x="429768" y="274320"/>
            <a:ext cx="11425236" cy="867930"/>
          </a:xfrm>
        </p:spPr>
        <p:txBody>
          <a:bodyPr/>
          <a:lstStyle/>
          <a:p>
            <a:r>
              <a:rPr lang="en-US" sz="2800" dirty="0"/>
              <a:t>Bright source at 15 Hz/700 kW in a facility that supports ≈20-24 instruments fulfills mission need and doubles users at SNS</a:t>
            </a:r>
          </a:p>
        </p:txBody>
      </p:sp>
      <p:sp>
        <p:nvSpPr>
          <p:cNvPr id="5" name="Title 3">
            <a:extLst>
              <a:ext uri="{FF2B5EF4-FFF2-40B4-BE49-F238E27FC236}">
                <a16:creationId xmlns:a16="http://schemas.microsoft.com/office/drawing/2014/main" id="{ECEF59BE-75D3-4256-A990-37C8CCBB6B71}"/>
              </a:ext>
            </a:extLst>
          </p:cNvPr>
          <p:cNvSpPr txBox="1">
            <a:spLocks/>
          </p:cNvSpPr>
          <p:nvPr/>
        </p:nvSpPr>
        <p:spPr bwMode="auto">
          <a:xfrm>
            <a:off x="434796" y="1488709"/>
            <a:ext cx="6820006" cy="45550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nSpc>
                <a:spcPct val="100000"/>
              </a:lnSpc>
            </a:pPr>
            <a:r>
              <a:rPr lang="en-US" sz="1600" dirty="0">
                <a:solidFill>
                  <a:schemeClr val="tx1"/>
                </a:solidFill>
                <a:latin typeface="+mn-lt"/>
              </a:rPr>
              <a:t>Instrument performance gains of 100 or more make STS a next generation source enabling new science capabilities</a:t>
            </a:r>
            <a:endParaRPr lang="en-US" sz="1600" dirty="0">
              <a:solidFill>
                <a:schemeClr val="tx1"/>
              </a:solidFill>
              <a:highlight>
                <a:srgbClr val="FFFF00"/>
              </a:highlight>
              <a:latin typeface="+mn-lt"/>
            </a:endParaRPr>
          </a:p>
          <a:p>
            <a:pPr marL="285750" indent="-225425">
              <a:lnSpc>
                <a:spcPct val="100000"/>
              </a:lnSpc>
              <a:spcBef>
                <a:spcPts val="600"/>
              </a:spcBef>
              <a:buFont typeface="Arial" panose="020B0604020202020204" pitchFamily="34" charset="0"/>
              <a:buChar char="•"/>
            </a:pPr>
            <a:r>
              <a:rPr lang="en-US" sz="1400" dirty="0">
                <a:solidFill>
                  <a:schemeClr val="tx1"/>
                </a:solidFill>
                <a:latin typeface="+mn-lt"/>
              </a:rPr>
              <a:t>Time-resolved measurements to observe materials in action – as they are made, as they </a:t>
            </a:r>
            <a:br>
              <a:rPr lang="en-US" sz="1400" dirty="0">
                <a:solidFill>
                  <a:schemeClr val="tx1"/>
                </a:solidFill>
                <a:latin typeface="+mn-lt"/>
              </a:rPr>
            </a:br>
            <a:r>
              <a:rPr lang="en-US" sz="1400" dirty="0">
                <a:solidFill>
                  <a:schemeClr val="tx1"/>
                </a:solidFill>
                <a:latin typeface="+mn-lt"/>
              </a:rPr>
              <a:t>perform, as they fail, </a:t>
            </a:r>
            <a:br>
              <a:rPr lang="en-US" sz="1400" dirty="0">
                <a:solidFill>
                  <a:schemeClr val="tx1"/>
                </a:solidFill>
                <a:latin typeface="+mn-lt"/>
              </a:rPr>
            </a:br>
            <a:r>
              <a:rPr lang="en-US" sz="1400" dirty="0">
                <a:solidFill>
                  <a:schemeClr val="tx1"/>
                </a:solidFill>
                <a:latin typeface="+mn-lt"/>
              </a:rPr>
              <a:t>and as underlying </a:t>
            </a:r>
            <a:br>
              <a:rPr lang="en-US" sz="1400" dirty="0">
                <a:solidFill>
                  <a:schemeClr val="tx1"/>
                </a:solidFill>
                <a:latin typeface="+mn-lt"/>
              </a:rPr>
            </a:br>
            <a:r>
              <a:rPr lang="en-US" sz="1400" dirty="0">
                <a:solidFill>
                  <a:schemeClr val="tx1"/>
                </a:solidFill>
                <a:latin typeface="+mn-lt"/>
              </a:rPr>
              <a:t>chemical or physical </a:t>
            </a:r>
            <a:br>
              <a:rPr lang="en-US" sz="1400" dirty="0">
                <a:solidFill>
                  <a:schemeClr val="tx1"/>
                </a:solidFill>
                <a:latin typeface="+mn-lt"/>
              </a:rPr>
            </a:br>
            <a:r>
              <a:rPr lang="en-US" sz="1400" dirty="0">
                <a:solidFill>
                  <a:schemeClr val="tx1"/>
                </a:solidFill>
                <a:latin typeface="+mn-lt"/>
              </a:rPr>
              <a:t>processes unfold</a:t>
            </a:r>
          </a:p>
          <a:p>
            <a:pPr marL="285750" indent="-225425">
              <a:lnSpc>
                <a:spcPct val="100000"/>
              </a:lnSpc>
              <a:spcBef>
                <a:spcPts val="600"/>
              </a:spcBef>
              <a:buFont typeface="Arial" panose="020B0604020202020204" pitchFamily="34" charset="0"/>
              <a:buChar char="•"/>
            </a:pPr>
            <a:r>
              <a:rPr lang="en-US" sz="1400" dirty="0">
                <a:solidFill>
                  <a:schemeClr val="tx1"/>
                </a:solidFill>
                <a:latin typeface="+mn-lt"/>
              </a:rPr>
              <a:t>High brightness beams </a:t>
            </a:r>
            <a:br>
              <a:rPr lang="en-US" sz="1400" dirty="0">
                <a:solidFill>
                  <a:schemeClr val="tx1"/>
                </a:solidFill>
                <a:latin typeface="+mn-lt"/>
              </a:rPr>
            </a:br>
            <a:r>
              <a:rPr lang="en-US" sz="1400" dirty="0">
                <a:solidFill>
                  <a:schemeClr val="tx1"/>
                </a:solidFill>
                <a:latin typeface="+mn-lt"/>
              </a:rPr>
              <a:t>to measure small </a:t>
            </a:r>
            <a:br>
              <a:rPr lang="en-US" sz="1400" dirty="0">
                <a:solidFill>
                  <a:schemeClr val="tx1"/>
                </a:solidFill>
                <a:latin typeface="+mn-lt"/>
              </a:rPr>
            </a:br>
            <a:r>
              <a:rPr lang="en-US" sz="1400" dirty="0">
                <a:solidFill>
                  <a:schemeClr val="tx1"/>
                </a:solidFill>
                <a:latin typeface="+mn-lt"/>
              </a:rPr>
              <a:t>samples of newly </a:t>
            </a:r>
            <a:br>
              <a:rPr lang="en-US" sz="1400" dirty="0">
                <a:solidFill>
                  <a:schemeClr val="tx1"/>
                </a:solidFill>
                <a:latin typeface="+mn-lt"/>
              </a:rPr>
            </a:br>
            <a:r>
              <a:rPr lang="en-US" sz="1400" dirty="0">
                <a:solidFill>
                  <a:schemeClr val="tx1"/>
                </a:solidFill>
                <a:latin typeface="+mn-lt"/>
              </a:rPr>
              <a:t>discovered or </a:t>
            </a:r>
            <a:br>
              <a:rPr lang="en-US" sz="1400" dirty="0">
                <a:solidFill>
                  <a:schemeClr val="tx1"/>
                </a:solidFill>
                <a:latin typeface="+mn-lt"/>
              </a:rPr>
            </a:br>
            <a:r>
              <a:rPr lang="en-US" sz="1400" dirty="0">
                <a:solidFill>
                  <a:schemeClr val="tx1"/>
                </a:solidFill>
                <a:latin typeface="+mn-lt"/>
              </a:rPr>
              <a:t>synthesized materials</a:t>
            </a:r>
          </a:p>
          <a:p>
            <a:pPr marL="285750" indent="-225425">
              <a:lnSpc>
                <a:spcPct val="100000"/>
              </a:lnSpc>
              <a:spcBef>
                <a:spcPts val="600"/>
              </a:spcBef>
              <a:buFont typeface="Arial" panose="020B0604020202020204" pitchFamily="34" charset="0"/>
              <a:buChar char="•"/>
            </a:pPr>
            <a:r>
              <a:rPr lang="en-US" sz="1400" dirty="0">
                <a:solidFill>
                  <a:schemeClr val="tx1"/>
                </a:solidFill>
                <a:latin typeface="+mn-lt"/>
              </a:rPr>
              <a:t>Simultaneous structure </a:t>
            </a:r>
            <a:br>
              <a:rPr lang="en-US" sz="1400" dirty="0">
                <a:solidFill>
                  <a:schemeClr val="tx1"/>
                </a:solidFill>
                <a:latin typeface="+mn-lt"/>
              </a:rPr>
            </a:br>
            <a:r>
              <a:rPr lang="en-US" sz="1400" dirty="0">
                <a:solidFill>
                  <a:schemeClr val="tx1"/>
                </a:solidFill>
                <a:latin typeface="+mn-lt"/>
              </a:rPr>
              <a:t>measurement of </a:t>
            </a:r>
            <a:br>
              <a:rPr lang="en-US" sz="1400" dirty="0">
                <a:solidFill>
                  <a:schemeClr val="tx1"/>
                </a:solidFill>
                <a:latin typeface="+mn-lt"/>
              </a:rPr>
            </a:br>
            <a:r>
              <a:rPr lang="en-US" sz="1400" dirty="0">
                <a:solidFill>
                  <a:schemeClr val="tx1"/>
                </a:solidFill>
                <a:latin typeface="+mn-lt"/>
              </a:rPr>
              <a:t>hierarchical materials </a:t>
            </a:r>
            <a:br>
              <a:rPr lang="en-US" sz="1400" dirty="0">
                <a:solidFill>
                  <a:schemeClr val="tx1"/>
                </a:solidFill>
                <a:latin typeface="+mn-lt"/>
              </a:rPr>
            </a:br>
            <a:r>
              <a:rPr lang="en-US" sz="1400" dirty="0">
                <a:solidFill>
                  <a:schemeClr val="tx1"/>
                </a:solidFill>
                <a:latin typeface="+mn-lt"/>
              </a:rPr>
              <a:t>from Å to microns</a:t>
            </a:r>
          </a:p>
          <a:p>
            <a:pPr marL="285750" indent="-225425">
              <a:lnSpc>
                <a:spcPct val="100000"/>
              </a:lnSpc>
              <a:spcBef>
                <a:spcPts val="600"/>
              </a:spcBef>
              <a:buFont typeface="Arial" panose="020B0604020202020204" pitchFamily="34" charset="0"/>
              <a:buChar char="•"/>
            </a:pPr>
            <a:r>
              <a:rPr lang="en-US" sz="1400" dirty="0">
                <a:solidFill>
                  <a:schemeClr val="tx1"/>
                </a:solidFill>
                <a:latin typeface="+mn-lt"/>
              </a:rPr>
              <a:t>High brightness and broad perspective (bandwidth) to reveal complex behavior in materials in extreme environmental conditions </a:t>
            </a:r>
          </a:p>
        </p:txBody>
      </p:sp>
      <p:grpSp>
        <p:nvGrpSpPr>
          <p:cNvPr id="233" name="Group 232">
            <a:extLst>
              <a:ext uri="{FF2B5EF4-FFF2-40B4-BE49-F238E27FC236}">
                <a16:creationId xmlns:a16="http://schemas.microsoft.com/office/drawing/2014/main" id="{A9F45EB7-8AE7-034D-B986-A980F8850C65}"/>
              </a:ext>
            </a:extLst>
          </p:cNvPr>
          <p:cNvGrpSpPr/>
          <p:nvPr/>
        </p:nvGrpSpPr>
        <p:grpSpPr>
          <a:xfrm>
            <a:off x="7333728" y="1318771"/>
            <a:ext cx="4873752" cy="4438226"/>
            <a:chOff x="4024131" y="1361578"/>
            <a:chExt cx="4873752" cy="4438226"/>
          </a:xfrm>
        </p:grpSpPr>
        <p:grpSp>
          <p:nvGrpSpPr>
            <p:cNvPr id="241" name="Group 240">
              <a:extLst>
                <a:ext uri="{FF2B5EF4-FFF2-40B4-BE49-F238E27FC236}">
                  <a16:creationId xmlns:a16="http://schemas.microsoft.com/office/drawing/2014/main" id="{F91A4819-FB5B-EF4D-BC7F-84C73B245FC9}"/>
                </a:ext>
              </a:extLst>
            </p:cNvPr>
            <p:cNvGrpSpPr/>
            <p:nvPr/>
          </p:nvGrpSpPr>
          <p:grpSpPr>
            <a:xfrm>
              <a:off x="4024131" y="1361578"/>
              <a:ext cx="4873752" cy="4438226"/>
              <a:chOff x="4033096" y="1361578"/>
              <a:chExt cx="4873752" cy="4438226"/>
            </a:xfrm>
          </p:grpSpPr>
          <p:pic>
            <p:nvPicPr>
              <p:cNvPr id="250" name="Picture 249">
                <a:extLst>
                  <a:ext uri="{FF2B5EF4-FFF2-40B4-BE49-F238E27FC236}">
                    <a16:creationId xmlns:a16="http://schemas.microsoft.com/office/drawing/2014/main" id="{AAC1B887-11F1-7D4D-97C3-70C3236896A3}"/>
                  </a:ext>
                </a:extLst>
              </p:cNvPr>
              <p:cNvPicPr>
                <a:picLocks noChangeAspect="1"/>
              </p:cNvPicPr>
              <p:nvPr/>
            </p:nvPicPr>
            <p:blipFill>
              <a:blip r:embed="rId3"/>
              <a:stretch>
                <a:fillRect/>
              </a:stretch>
            </p:blipFill>
            <p:spPr>
              <a:xfrm>
                <a:off x="4033096" y="1361578"/>
                <a:ext cx="4873752" cy="4438226"/>
              </a:xfrm>
              <a:prstGeom prst="rect">
                <a:avLst/>
              </a:prstGeom>
            </p:spPr>
          </p:pic>
          <p:sp>
            <p:nvSpPr>
              <p:cNvPr id="251" name="TextBox 250">
                <a:extLst>
                  <a:ext uri="{FF2B5EF4-FFF2-40B4-BE49-F238E27FC236}">
                    <a16:creationId xmlns:a16="http://schemas.microsoft.com/office/drawing/2014/main" id="{94F4A036-7C11-2643-881E-AD0AA3C90940}"/>
                  </a:ext>
                </a:extLst>
              </p:cNvPr>
              <p:cNvSpPr txBox="1"/>
              <p:nvPr/>
            </p:nvSpPr>
            <p:spPr>
              <a:xfrm>
                <a:off x="4979748" y="1594856"/>
                <a:ext cx="1182145" cy="313932"/>
              </a:xfrm>
              <a:prstGeom prst="rect">
                <a:avLst/>
              </a:prstGeom>
              <a:noFill/>
            </p:spPr>
            <p:txBody>
              <a:bodyPr wrap="square" rtlCol="0">
                <a:spAutoFit/>
              </a:bodyPr>
              <a:lstStyle/>
              <a:p>
                <a:pPr>
                  <a:lnSpc>
                    <a:spcPct val="90000"/>
                  </a:lnSpc>
                </a:pPr>
                <a:r>
                  <a:rPr lang="en-US" sz="1600" dirty="0">
                    <a:latin typeface="+mn-lt"/>
                  </a:rPr>
                  <a:t> </a:t>
                </a:r>
                <a:r>
                  <a:rPr lang="en-US" sz="1600" dirty="0">
                    <a:latin typeface="+mn-lt"/>
                    <a:sym typeface="Symbol" panose="05050102010706020507" pitchFamily="18" charset="2"/>
                  </a:rPr>
                  <a:t></a:t>
                </a:r>
                <a:r>
                  <a:rPr lang="en-US" sz="1600" dirty="0">
                    <a:latin typeface="+mn-lt"/>
                  </a:rPr>
                  <a:t> = 5 Å</a:t>
                </a:r>
              </a:p>
            </p:txBody>
          </p:sp>
          <p:sp>
            <p:nvSpPr>
              <p:cNvPr id="252" name="TextBox 251">
                <a:extLst>
                  <a:ext uri="{FF2B5EF4-FFF2-40B4-BE49-F238E27FC236}">
                    <a16:creationId xmlns:a16="http://schemas.microsoft.com/office/drawing/2014/main" id="{214DC4B2-C705-DB40-88C2-D4646A1B112C}"/>
                  </a:ext>
                </a:extLst>
              </p:cNvPr>
              <p:cNvSpPr txBox="1"/>
              <p:nvPr/>
            </p:nvSpPr>
            <p:spPr>
              <a:xfrm>
                <a:off x="6455308" y="1889658"/>
                <a:ext cx="1193560" cy="341632"/>
              </a:xfrm>
              <a:prstGeom prst="rect">
                <a:avLst/>
              </a:prstGeom>
              <a:noFill/>
            </p:spPr>
            <p:txBody>
              <a:bodyPr wrap="square" rtlCol="0">
                <a:spAutoFit/>
              </a:bodyPr>
              <a:lstStyle/>
              <a:p>
                <a:pPr algn="r">
                  <a:lnSpc>
                    <a:spcPct val="90000"/>
                  </a:lnSpc>
                </a:pPr>
                <a:r>
                  <a:rPr lang="en-US" b="1" dirty="0">
                    <a:solidFill>
                      <a:schemeClr val="accent3"/>
                    </a:solidFill>
                    <a:latin typeface="+mn-lt"/>
                  </a:rPr>
                  <a:t>SNS-STS</a:t>
                </a:r>
              </a:p>
            </p:txBody>
          </p:sp>
          <p:sp>
            <p:nvSpPr>
              <p:cNvPr id="253" name="TextBox 252">
                <a:extLst>
                  <a:ext uri="{FF2B5EF4-FFF2-40B4-BE49-F238E27FC236}">
                    <a16:creationId xmlns:a16="http://schemas.microsoft.com/office/drawing/2014/main" id="{4802FA4B-822E-C24C-9692-21ACAC781B08}"/>
                  </a:ext>
                </a:extLst>
              </p:cNvPr>
              <p:cNvSpPr txBox="1"/>
              <p:nvPr/>
            </p:nvSpPr>
            <p:spPr>
              <a:xfrm>
                <a:off x="7689536" y="1894426"/>
                <a:ext cx="847448"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(5 MW)</a:t>
                </a:r>
              </a:p>
            </p:txBody>
          </p:sp>
          <p:sp>
            <p:nvSpPr>
              <p:cNvPr id="254" name="TextBox 253">
                <a:extLst>
                  <a:ext uri="{FF2B5EF4-FFF2-40B4-BE49-F238E27FC236}">
                    <a16:creationId xmlns:a16="http://schemas.microsoft.com/office/drawing/2014/main" id="{CF4D7566-E04D-4245-9252-669A153F423C}"/>
                  </a:ext>
                </a:extLst>
              </p:cNvPr>
              <p:cNvSpPr txBox="1"/>
              <p:nvPr/>
            </p:nvSpPr>
            <p:spPr>
              <a:xfrm>
                <a:off x="7496684" y="2756669"/>
                <a:ext cx="802992"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(2 MW)</a:t>
                </a:r>
              </a:p>
            </p:txBody>
          </p:sp>
          <p:sp>
            <p:nvSpPr>
              <p:cNvPr id="255" name="TextBox 254">
                <a:extLst>
                  <a:ext uri="{FF2B5EF4-FFF2-40B4-BE49-F238E27FC236}">
                    <a16:creationId xmlns:a16="http://schemas.microsoft.com/office/drawing/2014/main" id="{823E72BD-F743-354C-A36A-28B1973E146A}"/>
                  </a:ext>
                </a:extLst>
              </p:cNvPr>
              <p:cNvSpPr txBox="1"/>
              <p:nvPr/>
            </p:nvSpPr>
            <p:spPr>
              <a:xfrm>
                <a:off x="6237633" y="2442549"/>
                <a:ext cx="982013" cy="286232"/>
              </a:xfrm>
              <a:prstGeom prst="rect">
                <a:avLst/>
              </a:prstGeom>
              <a:noFill/>
            </p:spPr>
            <p:txBody>
              <a:bodyPr wrap="square" rtlCol="0">
                <a:spAutoFit/>
              </a:bodyPr>
              <a:lstStyle/>
              <a:p>
                <a:pPr algn="r">
                  <a:lnSpc>
                    <a:spcPct val="90000"/>
                  </a:lnSpc>
                </a:pPr>
                <a:r>
                  <a:rPr lang="en-US" sz="1400" dirty="0">
                    <a:solidFill>
                      <a:schemeClr val="accent6">
                        <a:lumMod val="75000"/>
                      </a:schemeClr>
                    </a:solidFill>
                    <a:latin typeface="+mn-lt"/>
                  </a:rPr>
                  <a:t>J-PARC</a:t>
                </a:r>
              </a:p>
            </p:txBody>
          </p:sp>
          <p:sp>
            <p:nvSpPr>
              <p:cNvPr id="256" name="TextBox 255">
                <a:extLst>
                  <a:ext uri="{FF2B5EF4-FFF2-40B4-BE49-F238E27FC236}">
                    <a16:creationId xmlns:a16="http://schemas.microsoft.com/office/drawing/2014/main" id="{BD8C63E6-BCDF-EB4C-A305-5B5069ED4CD0}"/>
                  </a:ext>
                </a:extLst>
              </p:cNvPr>
              <p:cNvSpPr txBox="1"/>
              <p:nvPr/>
            </p:nvSpPr>
            <p:spPr>
              <a:xfrm>
                <a:off x="5365347" y="2671500"/>
                <a:ext cx="1611955"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 (2 MW)</a:t>
                </a:r>
              </a:p>
            </p:txBody>
          </p:sp>
          <p:sp>
            <p:nvSpPr>
              <p:cNvPr id="257" name="TextBox 256">
                <a:extLst>
                  <a:ext uri="{FF2B5EF4-FFF2-40B4-BE49-F238E27FC236}">
                    <a16:creationId xmlns:a16="http://schemas.microsoft.com/office/drawing/2014/main" id="{2BA9B67E-9D54-2B4F-8C4D-4000F5A8B778}"/>
                  </a:ext>
                </a:extLst>
              </p:cNvPr>
              <p:cNvSpPr txBox="1"/>
              <p:nvPr/>
            </p:nvSpPr>
            <p:spPr>
              <a:xfrm>
                <a:off x="6455307" y="3296047"/>
                <a:ext cx="690592" cy="286232"/>
              </a:xfrm>
              <a:prstGeom prst="rect">
                <a:avLst/>
              </a:prstGeom>
              <a:noFill/>
            </p:spPr>
            <p:txBody>
              <a:bodyPr wrap="square" rtlCol="0">
                <a:spAutoFit/>
              </a:bodyPr>
              <a:lstStyle/>
              <a:p>
                <a:pPr>
                  <a:lnSpc>
                    <a:spcPct val="90000"/>
                  </a:lnSpc>
                </a:pPr>
                <a:r>
                  <a:rPr lang="en-US" sz="1400" dirty="0">
                    <a:solidFill>
                      <a:schemeClr val="accent6">
                        <a:lumMod val="75000"/>
                      </a:schemeClr>
                    </a:solidFill>
                    <a:latin typeface="+mn-lt"/>
                  </a:rPr>
                  <a:t>CSNS</a:t>
                </a:r>
              </a:p>
            </p:txBody>
          </p:sp>
          <p:sp>
            <p:nvSpPr>
              <p:cNvPr id="258" name="TextBox 257">
                <a:extLst>
                  <a:ext uri="{FF2B5EF4-FFF2-40B4-BE49-F238E27FC236}">
                    <a16:creationId xmlns:a16="http://schemas.microsoft.com/office/drawing/2014/main" id="{20622DB6-ED07-C446-8BD8-32275B3B388E}"/>
                  </a:ext>
                </a:extLst>
              </p:cNvPr>
              <p:cNvSpPr txBox="1"/>
              <p:nvPr/>
            </p:nvSpPr>
            <p:spPr>
              <a:xfrm>
                <a:off x="5699925" y="2947451"/>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a:t>
                </a:r>
              </a:p>
            </p:txBody>
          </p:sp>
          <p:sp>
            <p:nvSpPr>
              <p:cNvPr id="259" name="TextBox 258">
                <a:extLst>
                  <a:ext uri="{FF2B5EF4-FFF2-40B4-BE49-F238E27FC236}">
                    <a16:creationId xmlns:a16="http://schemas.microsoft.com/office/drawing/2014/main" id="{A40EC5FC-BD9C-5841-AF66-D186E355EF35}"/>
                  </a:ext>
                </a:extLst>
              </p:cNvPr>
              <p:cNvSpPr txBox="1"/>
              <p:nvPr/>
            </p:nvSpPr>
            <p:spPr>
              <a:xfrm>
                <a:off x="5168019" y="3203230"/>
                <a:ext cx="982013" cy="286232"/>
              </a:xfrm>
              <a:prstGeom prst="rect">
                <a:avLst/>
              </a:prstGeom>
              <a:noFill/>
            </p:spPr>
            <p:txBody>
              <a:bodyPr wrap="square" rtlCol="0">
                <a:spAutoFit/>
              </a:bodyPr>
              <a:lstStyle/>
              <a:p>
                <a:pPr algn="r">
                  <a:lnSpc>
                    <a:spcPct val="90000"/>
                  </a:lnSpc>
                </a:pPr>
                <a:r>
                  <a:rPr lang="en-US" sz="1400" dirty="0">
                    <a:solidFill>
                      <a:srgbClr val="92D050"/>
                    </a:solidFill>
                    <a:latin typeface="+mn-lt"/>
                  </a:rPr>
                  <a:t>ISIS TS2</a:t>
                </a:r>
              </a:p>
            </p:txBody>
          </p:sp>
          <p:sp>
            <p:nvSpPr>
              <p:cNvPr id="260" name="TextBox 259">
                <a:extLst>
                  <a:ext uri="{FF2B5EF4-FFF2-40B4-BE49-F238E27FC236}">
                    <a16:creationId xmlns:a16="http://schemas.microsoft.com/office/drawing/2014/main" id="{9DCAD6F4-EC60-8E44-AF03-0830F24FA548}"/>
                  </a:ext>
                </a:extLst>
              </p:cNvPr>
              <p:cNvSpPr txBox="1"/>
              <p:nvPr/>
            </p:nvSpPr>
            <p:spPr>
              <a:xfrm>
                <a:off x="5005181" y="3700994"/>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ISIS TS1</a:t>
                </a:r>
              </a:p>
            </p:txBody>
          </p:sp>
          <p:sp>
            <p:nvSpPr>
              <p:cNvPr id="261" name="TextBox 260">
                <a:extLst>
                  <a:ext uri="{FF2B5EF4-FFF2-40B4-BE49-F238E27FC236}">
                    <a16:creationId xmlns:a16="http://schemas.microsoft.com/office/drawing/2014/main" id="{3716F3C6-B719-6842-B08A-D859261095AE}"/>
                  </a:ext>
                </a:extLst>
              </p:cNvPr>
              <p:cNvSpPr txBox="1"/>
              <p:nvPr/>
            </p:nvSpPr>
            <p:spPr>
              <a:xfrm>
                <a:off x="7106835" y="3497659"/>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HFIR</a:t>
                </a:r>
              </a:p>
            </p:txBody>
          </p:sp>
          <p:sp>
            <p:nvSpPr>
              <p:cNvPr id="262" name="TextBox 261">
                <a:extLst>
                  <a:ext uri="{FF2B5EF4-FFF2-40B4-BE49-F238E27FC236}">
                    <a16:creationId xmlns:a16="http://schemas.microsoft.com/office/drawing/2014/main" id="{7D9884B0-544D-C140-8E96-F00EF0D2D93D}"/>
                  </a:ext>
                </a:extLst>
              </p:cNvPr>
              <p:cNvSpPr txBox="1"/>
              <p:nvPr/>
            </p:nvSpPr>
            <p:spPr>
              <a:xfrm>
                <a:off x="7887255" y="3840534"/>
                <a:ext cx="421657" cy="286232"/>
              </a:xfrm>
              <a:prstGeom prst="rect">
                <a:avLst/>
              </a:prstGeom>
              <a:noFill/>
            </p:spPr>
            <p:txBody>
              <a:bodyPr wrap="square" rtlCol="0">
                <a:spAutoFit/>
              </a:bodyPr>
              <a:lstStyle/>
              <a:p>
                <a:pPr>
                  <a:lnSpc>
                    <a:spcPct val="90000"/>
                  </a:lnSpc>
                </a:pPr>
                <a:r>
                  <a:rPr lang="en-US" sz="1400" dirty="0">
                    <a:solidFill>
                      <a:schemeClr val="accent2"/>
                    </a:solidFill>
                    <a:latin typeface="+mn-lt"/>
                  </a:rPr>
                  <a:t>ILL</a:t>
                </a:r>
              </a:p>
            </p:txBody>
          </p:sp>
          <p:sp>
            <p:nvSpPr>
              <p:cNvPr id="263" name="TextBox 262">
                <a:extLst>
                  <a:ext uri="{FF2B5EF4-FFF2-40B4-BE49-F238E27FC236}">
                    <a16:creationId xmlns:a16="http://schemas.microsoft.com/office/drawing/2014/main" id="{2C12BE0C-B648-4D45-B78E-54010BDCCBFB}"/>
                  </a:ext>
                </a:extLst>
              </p:cNvPr>
              <p:cNvSpPr txBox="1"/>
              <p:nvPr/>
            </p:nvSpPr>
            <p:spPr>
              <a:xfrm>
                <a:off x="6855394" y="3846776"/>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FRM-II</a:t>
                </a:r>
              </a:p>
            </p:txBody>
          </p:sp>
          <p:sp>
            <p:nvSpPr>
              <p:cNvPr id="264" name="TextBox 263">
                <a:extLst>
                  <a:ext uri="{FF2B5EF4-FFF2-40B4-BE49-F238E27FC236}">
                    <a16:creationId xmlns:a16="http://schemas.microsoft.com/office/drawing/2014/main" id="{DF194AAD-00D5-8A4D-A197-C9491B2B5D39}"/>
                  </a:ext>
                </a:extLst>
              </p:cNvPr>
              <p:cNvSpPr txBox="1"/>
              <p:nvPr/>
            </p:nvSpPr>
            <p:spPr>
              <a:xfrm>
                <a:off x="6343631" y="4298327"/>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NIST</a:t>
                </a:r>
              </a:p>
            </p:txBody>
          </p:sp>
          <p:sp>
            <p:nvSpPr>
              <p:cNvPr id="265" name="TextBox 264">
                <a:extLst>
                  <a:ext uri="{FF2B5EF4-FFF2-40B4-BE49-F238E27FC236}">
                    <a16:creationId xmlns:a16="http://schemas.microsoft.com/office/drawing/2014/main" id="{0512B3C7-8DB7-7549-9153-3CBE85E2A81B}"/>
                  </a:ext>
                </a:extLst>
              </p:cNvPr>
              <p:cNvSpPr txBox="1"/>
              <p:nvPr/>
            </p:nvSpPr>
            <p:spPr>
              <a:xfrm>
                <a:off x="5005181" y="4554506"/>
                <a:ext cx="1367251"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SONATE (est.)</a:t>
                </a:r>
              </a:p>
            </p:txBody>
          </p:sp>
          <p:sp>
            <p:nvSpPr>
              <p:cNvPr id="266" name="TextBox 265">
                <a:extLst>
                  <a:ext uri="{FF2B5EF4-FFF2-40B4-BE49-F238E27FC236}">
                    <a16:creationId xmlns:a16="http://schemas.microsoft.com/office/drawing/2014/main" id="{9925BA49-DE98-0D44-8010-AE5213D331F6}"/>
                  </a:ext>
                </a:extLst>
              </p:cNvPr>
              <p:cNvSpPr txBox="1"/>
              <p:nvPr/>
            </p:nvSpPr>
            <p:spPr>
              <a:xfrm>
                <a:off x="6185779" y="4486772"/>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PSI</a:t>
                </a:r>
              </a:p>
            </p:txBody>
          </p:sp>
          <p:sp>
            <p:nvSpPr>
              <p:cNvPr id="267" name="TextBox 266">
                <a:extLst>
                  <a:ext uri="{FF2B5EF4-FFF2-40B4-BE49-F238E27FC236}">
                    <a16:creationId xmlns:a16="http://schemas.microsoft.com/office/drawing/2014/main" id="{7542B295-6ADB-BC43-891C-BFA7D9EC5614}"/>
                  </a:ext>
                </a:extLst>
              </p:cNvPr>
              <p:cNvSpPr txBox="1"/>
              <p:nvPr/>
            </p:nvSpPr>
            <p:spPr>
              <a:xfrm>
                <a:off x="6873119" y="4770710"/>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ORPHEE</a:t>
                </a:r>
              </a:p>
            </p:txBody>
          </p:sp>
          <p:sp>
            <p:nvSpPr>
              <p:cNvPr id="268" name="TextBox 267">
                <a:extLst>
                  <a:ext uri="{FF2B5EF4-FFF2-40B4-BE49-F238E27FC236}">
                    <a16:creationId xmlns:a16="http://schemas.microsoft.com/office/drawing/2014/main" id="{11EF2880-FBB6-B144-B46B-AB12D679B225}"/>
                  </a:ext>
                </a:extLst>
              </p:cNvPr>
              <p:cNvSpPr txBox="1"/>
              <p:nvPr/>
            </p:nvSpPr>
            <p:spPr>
              <a:xfrm>
                <a:off x="6288835" y="3654321"/>
                <a:ext cx="982013" cy="286232"/>
              </a:xfrm>
              <a:prstGeom prst="rect">
                <a:avLst/>
              </a:prstGeom>
              <a:noFill/>
            </p:spPr>
            <p:txBody>
              <a:bodyPr wrap="square" rtlCol="0">
                <a:spAutoFit/>
              </a:bodyPr>
              <a:lstStyle/>
              <a:p>
                <a:pPr>
                  <a:lnSpc>
                    <a:spcPct val="90000"/>
                  </a:lnSpc>
                </a:pPr>
                <a:r>
                  <a:rPr lang="en-US" sz="1400" dirty="0">
                    <a:solidFill>
                      <a:schemeClr val="accent3"/>
                    </a:solidFill>
                    <a:latin typeface="+mn-lt"/>
                  </a:rPr>
                  <a:t>LUJAN</a:t>
                </a:r>
              </a:p>
            </p:txBody>
          </p:sp>
        </p:grpSp>
        <p:cxnSp>
          <p:nvCxnSpPr>
            <p:cNvPr id="242" name="Straight Connector 241">
              <a:extLst>
                <a:ext uri="{FF2B5EF4-FFF2-40B4-BE49-F238E27FC236}">
                  <a16:creationId xmlns:a16="http://schemas.microsoft.com/office/drawing/2014/main" id="{88847302-C684-8B48-9C85-6BDDAAE86BD1}"/>
                </a:ext>
              </a:extLst>
            </p:cNvPr>
            <p:cNvCxnSpPr>
              <a:cxnSpLocks/>
            </p:cNvCxnSpPr>
            <p:nvPr/>
          </p:nvCxnSpPr>
          <p:spPr>
            <a:xfrm flipH="1">
              <a:off x="5855737" y="1849097"/>
              <a:ext cx="2033479" cy="2205863"/>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B59D3F5-A3BC-2F45-AFE8-AF5CE0BC9B0F}"/>
                </a:ext>
              </a:extLst>
            </p:cNvPr>
            <p:cNvCxnSpPr>
              <a:cxnSpLocks/>
            </p:cNvCxnSpPr>
            <p:nvPr/>
          </p:nvCxnSpPr>
          <p:spPr>
            <a:xfrm flipH="1">
              <a:off x="7316679" y="2351348"/>
              <a:ext cx="882698" cy="912920"/>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440AB63-0FB6-444C-AA29-099242B4D626}"/>
                </a:ext>
              </a:extLst>
            </p:cNvPr>
            <p:cNvCxnSpPr>
              <a:cxnSpLocks/>
            </p:cNvCxnSpPr>
            <p:nvPr/>
          </p:nvCxnSpPr>
          <p:spPr>
            <a:xfrm flipH="1">
              <a:off x="6892666" y="3773682"/>
              <a:ext cx="1158705" cy="1190366"/>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7FDFB29C-53F9-324C-96AA-5DF414D2295A}"/>
                </a:ext>
              </a:extLst>
            </p:cNvPr>
            <p:cNvSpPr txBox="1"/>
            <p:nvPr/>
          </p:nvSpPr>
          <p:spPr>
            <a:xfrm>
              <a:off x="7134941" y="1608194"/>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short-pulse</a:t>
              </a:r>
            </a:p>
          </p:txBody>
        </p:sp>
        <p:sp>
          <p:nvSpPr>
            <p:cNvPr id="246" name="TextBox 245">
              <a:extLst>
                <a:ext uri="{FF2B5EF4-FFF2-40B4-BE49-F238E27FC236}">
                  <a16:creationId xmlns:a16="http://schemas.microsoft.com/office/drawing/2014/main" id="{621795A9-12E6-3641-82E0-AC6125644C76}"/>
                </a:ext>
              </a:extLst>
            </p:cNvPr>
            <p:cNvSpPr txBox="1"/>
            <p:nvPr/>
          </p:nvSpPr>
          <p:spPr>
            <a:xfrm>
              <a:off x="6958994" y="3223406"/>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long-pulse</a:t>
              </a:r>
            </a:p>
          </p:txBody>
        </p:sp>
        <p:sp>
          <p:nvSpPr>
            <p:cNvPr id="247" name="TextBox 246">
              <a:extLst>
                <a:ext uri="{FF2B5EF4-FFF2-40B4-BE49-F238E27FC236}">
                  <a16:creationId xmlns:a16="http://schemas.microsoft.com/office/drawing/2014/main" id="{F97514D5-70D3-494A-A03A-2DAADD3D638F}"/>
                </a:ext>
              </a:extLst>
            </p:cNvPr>
            <p:cNvSpPr txBox="1"/>
            <p:nvPr/>
          </p:nvSpPr>
          <p:spPr>
            <a:xfrm>
              <a:off x="7065376" y="4564820"/>
              <a:ext cx="1360853"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steady-state</a:t>
              </a:r>
            </a:p>
          </p:txBody>
        </p:sp>
        <p:cxnSp>
          <p:nvCxnSpPr>
            <p:cNvPr id="248" name="Straight Connector 247">
              <a:extLst>
                <a:ext uri="{FF2B5EF4-FFF2-40B4-BE49-F238E27FC236}">
                  <a16:creationId xmlns:a16="http://schemas.microsoft.com/office/drawing/2014/main" id="{991A4C16-C826-7B41-9CAE-062D57993F9A}"/>
                </a:ext>
              </a:extLst>
            </p:cNvPr>
            <p:cNvCxnSpPr>
              <a:cxnSpLocks/>
            </p:cNvCxnSpPr>
            <p:nvPr/>
          </p:nvCxnSpPr>
          <p:spPr>
            <a:xfrm>
              <a:off x="6873389" y="2814616"/>
              <a:ext cx="337292"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65CFE09-3584-7145-9660-AF33797C9D69}"/>
                </a:ext>
              </a:extLst>
            </p:cNvPr>
            <p:cNvCxnSpPr>
              <a:cxnSpLocks/>
            </p:cNvCxnSpPr>
            <p:nvPr/>
          </p:nvCxnSpPr>
          <p:spPr>
            <a:xfrm>
              <a:off x="6590453" y="3084090"/>
              <a:ext cx="470595"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34" name="TextBox 233">
            <a:extLst>
              <a:ext uri="{FF2B5EF4-FFF2-40B4-BE49-F238E27FC236}">
                <a16:creationId xmlns:a16="http://schemas.microsoft.com/office/drawing/2014/main" id="{BF828C74-3E1C-234A-8103-40E78ACD4C9F}"/>
              </a:ext>
            </a:extLst>
          </p:cNvPr>
          <p:cNvSpPr txBox="1"/>
          <p:nvPr/>
        </p:nvSpPr>
        <p:spPr>
          <a:xfrm>
            <a:off x="10046117" y="5782634"/>
            <a:ext cx="796841" cy="253981"/>
          </a:xfrm>
          <a:prstGeom prst="rect">
            <a:avLst/>
          </a:prstGeom>
          <a:noFill/>
        </p:spPr>
        <p:txBody>
          <a:bodyPr wrap="square" rtlCol="0">
            <a:spAutoFit/>
          </a:bodyPr>
          <a:lstStyle/>
          <a:p>
            <a:pPr algn="l">
              <a:lnSpc>
                <a:spcPct val="90000"/>
              </a:lnSpc>
            </a:pPr>
            <a:r>
              <a:rPr lang="en-US" sz="1600" dirty="0">
                <a:solidFill>
                  <a:schemeClr val="accent3"/>
                </a:solidFill>
                <a:latin typeface="+mn-lt"/>
              </a:rPr>
              <a:t>USA</a:t>
            </a:r>
          </a:p>
        </p:txBody>
      </p:sp>
      <p:sp>
        <p:nvSpPr>
          <p:cNvPr id="235" name="TextBox 234">
            <a:extLst>
              <a:ext uri="{FF2B5EF4-FFF2-40B4-BE49-F238E27FC236}">
                <a16:creationId xmlns:a16="http://schemas.microsoft.com/office/drawing/2014/main" id="{AB0D86CF-A008-BC40-8B55-935448A60378}"/>
              </a:ext>
            </a:extLst>
          </p:cNvPr>
          <p:cNvSpPr txBox="1"/>
          <p:nvPr/>
        </p:nvSpPr>
        <p:spPr>
          <a:xfrm>
            <a:off x="10046117" y="6061818"/>
            <a:ext cx="796841" cy="253981"/>
          </a:xfrm>
          <a:prstGeom prst="rect">
            <a:avLst/>
          </a:prstGeom>
          <a:noFill/>
        </p:spPr>
        <p:txBody>
          <a:bodyPr wrap="square" rtlCol="0">
            <a:spAutoFit/>
          </a:bodyPr>
          <a:lstStyle/>
          <a:p>
            <a:pPr algn="l">
              <a:lnSpc>
                <a:spcPct val="90000"/>
              </a:lnSpc>
            </a:pPr>
            <a:r>
              <a:rPr lang="en-US" sz="1600" dirty="0">
                <a:solidFill>
                  <a:schemeClr val="accent6"/>
                </a:solidFill>
                <a:latin typeface="+mn-lt"/>
              </a:rPr>
              <a:t>Asia</a:t>
            </a:r>
          </a:p>
        </p:txBody>
      </p:sp>
      <p:sp>
        <p:nvSpPr>
          <p:cNvPr id="236" name="TextBox 235">
            <a:extLst>
              <a:ext uri="{FF2B5EF4-FFF2-40B4-BE49-F238E27FC236}">
                <a16:creationId xmlns:a16="http://schemas.microsoft.com/office/drawing/2014/main" id="{58BC5AE1-F0A5-2A4D-A1A4-42F2AA4D2410}"/>
              </a:ext>
            </a:extLst>
          </p:cNvPr>
          <p:cNvSpPr txBox="1"/>
          <p:nvPr/>
        </p:nvSpPr>
        <p:spPr>
          <a:xfrm>
            <a:off x="10046117" y="6341002"/>
            <a:ext cx="990466" cy="313932"/>
          </a:xfrm>
          <a:prstGeom prst="rect">
            <a:avLst/>
          </a:prstGeom>
          <a:noFill/>
        </p:spPr>
        <p:txBody>
          <a:bodyPr wrap="square" rtlCol="0">
            <a:spAutoFit/>
          </a:bodyPr>
          <a:lstStyle/>
          <a:p>
            <a:pPr algn="l">
              <a:lnSpc>
                <a:spcPct val="90000"/>
              </a:lnSpc>
            </a:pPr>
            <a:r>
              <a:rPr lang="en-US" sz="1600" dirty="0">
                <a:solidFill>
                  <a:schemeClr val="accent2"/>
                </a:solidFill>
                <a:latin typeface="+mn-lt"/>
              </a:rPr>
              <a:t>Europe</a:t>
            </a:r>
          </a:p>
        </p:txBody>
      </p:sp>
      <p:sp>
        <p:nvSpPr>
          <p:cNvPr id="237" name="TextBox 236">
            <a:extLst>
              <a:ext uri="{FF2B5EF4-FFF2-40B4-BE49-F238E27FC236}">
                <a16:creationId xmlns:a16="http://schemas.microsoft.com/office/drawing/2014/main" id="{5E615E51-CB35-614F-938A-3A0EAEAB927A}"/>
              </a:ext>
            </a:extLst>
          </p:cNvPr>
          <p:cNvSpPr txBox="1"/>
          <p:nvPr/>
        </p:nvSpPr>
        <p:spPr>
          <a:xfrm>
            <a:off x="10986038" y="5909802"/>
            <a:ext cx="1045872" cy="313932"/>
          </a:xfrm>
          <a:prstGeom prst="rect">
            <a:avLst/>
          </a:prstGeom>
          <a:noFill/>
        </p:spPr>
        <p:txBody>
          <a:bodyPr wrap="square" rtlCol="0">
            <a:spAutoFit/>
          </a:bodyPr>
          <a:lstStyle/>
          <a:p>
            <a:pPr algn="l">
              <a:lnSpc>
                <a:spcPct val="90000"/>
              </a:lnSpc>
            </a:pPr>
            <a:r>
              <a:rPr lang="en-US" sz="1600" dirty="0">
                <a:latin typeface="+mn-lt"/>
              </a:rPr>
              <a:t>Planned</a:t>
            </a:r>
          </a:p>
        </p:txBody>
      </p:sp>
      <p:sp>
        <p:nvSpPr>
          <p:cNvPr id="238" name="TextBox 237">
            <a:extLst>
              <a:ext uri="{FF2B5EF4-FFF2-40B4-BE49-F238E27FC236}">
                <a16:creationId xmlns:a16="http://schemas.microsoft.com/office/drawing/2014/main" id="{DAA1BC5D-2D58-F545-9C45-11399EA7B460}"/>
              </a:ext>
            </a:extLst>
          </p:cNvPr>
          <p:cNvSpPr txBox="1"/>
          <p:nvPr/>
        </p:nvSpPr>
        <p:spPr>
          <a:xfrm>
            <a:off x="10986038" y="6188985"/>
            <a:ext cx="1045872" cy="313932"/>
          </a:xfrm>
          <a:prstGeom prst="rect">
            <a:avLst/>
          </a:prstGeom>
          <a:noFill/>
        </p:spPr>
        <p:txBody>
          <a:bodyPr wrap="square" rtlCol="0">
            <a:spAutoFit/>
          </a:bodyPr>
          <a:lstStyle/>
          <a:p>
            <a:pPr algn="l">
              <a:lnSpc>
                <a:spcPct val="90000"/>
              </a:lnSpc>
            </a:pPr>
            <a:r>
              <a:rPr lang="en-US" sz="1600" dirty="0">
                <a:latin typeface="+mn-lt"/>
              </a:rPr>
              <a:t>Existing</a:t>
            </a:r>
          </a:p>
        </p:txBody>
      </p:sp>
      <p:sp>
        <p:nvSpPr>
          <p:cNvPr id="239" name="Oval 238">
            <a:extLst>
              <a:ext uri="{FF2B5EF4-FFF2-40B4-BE49-F238E27FC236}">
                <a16:creationId xmlns:a16="http://schemas.microsoft.com/office/drawing/2014/main" id="{0976F726-3931-4C40-B926-F1724B925FD2}"/>
              </a:ext>
            </a:extLst>
          </p:cNvPr>
          <p:cNvSpPr/>
          <p:nvPr/>
        </p:nvSpPr>
        <p:spPr>
          <a:xfrm>
            <a:off x="10876575" y="5984885"/>
            <a:ext cx="131134" cy="131134"/>
          </a:xfrm>
          <a:prstGeom prst="ellipse">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40" name="Oval 239">
            <a:extLst>
              <a:ext uri="{FF2B5EF4-FFF2-40B4-BE49-F238E27FC236}">
                <a16:creationId xmlns:a16="http://schemas.microsoft.com/office/drawing/2014/main" id="{94D3F25B-DEFF-1745-B2E0-20DD4DD4C36E}"/>
              </a:ext>
            </a:extLst>
          </p:cNvPr>
          <p:cNvSpPr/>
          <p:nvPr/>
        </p:nvSpPr>
        <p:spPr>
          <a:xfrm>
            <a:off x="10876575" y="6250578"/>
            <a:ext cx="131134" cy="131134"/>
          </a:xfrm>
          <a:prstGeom prst="ellipse">
            <a:avLst/>
          </a:prstGeom>
          <a:solidFill>
            <a:schemeClr val="tx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pic>
        <p:nvPicPr>
          <p:cNvPr id="9" name="Picture 8">
            <a:extLst>
              <a:ext uri="{FF2B5EF4-FFF2-40B4-BE49-F238E27FC236}">
                <a16:creationId xmlns:a16="http://schemas.microsoft.com/office/drawing/2014/main" id="{19B3F2B0-AE59-C1CF-464C-00250ADD6699}"/>
              </a:ext>
            </a:extLst>
          </p:cNvPr>
          <p:cNvPicPr>
            <a:picLocks noChangeAspect="1"/>
          </p:cNvPicPr>
          <p:nvPr/>
        </p:nvPicPr>
        <p:blipFill rotWithShape="1">
          <a:blip r:embed="rId4"/>
          <a:srcRect l="9305" t="3879" r="13444" b="14552"/>
          <a:stretch/>
        </p:blipFill>
        <p:spPr>
          <a:xfrm>
            <a:off x="2785082" y="2416855"/>
            <a:ext cx="4413759" cy="3059199"/>
          </a:xfrm>
          <a:prstGeom prst="rect">
            <a:avLst/>
          </a:prstGeom>
          <a:ln>
            <a:solidFill>
              <a:schemeClr val="tx1"/>
            </a:solidFill>
          </a:ln>
        </p:spPr>
      </p:pic>
      <p:sp>
        <p:nvSpPr>
          <p:cNvPr id="3" name="TextBox 2">
            <a:extLst>
              <a:ext uri="{FF2B5EF4-FFF2-40B4-BE49-F238E27FC236}">
                <a16:creationId xmlns:a16="http://schemas.microsoft.com/office/drawing/2014/main" id="{32273408-EA8F-14C9-2852-2B2F81507B8F}"/>
              </a:ext>
            </a:extLst>
          </p:cNvPr>
          <p:cNvSpPr txBox="1"/>
          <p:nvPr/>
        </p:nvSpPr>
        <p:spPr>
          <a:xfrm>
            <a:off x="5454584" y="4740071"/>
            <a:ext cx="1664298" cy="674031"/>
          </a:xfrm>
          <a:prstGeom prst="rect">
            <a:avLst/>
          </a:prstGeom>
          <a:solidFill>
            <a:schemeClr val="bg1"/>
          </a:solidFill>
        </p:spPr>
        <p:txBody>
          <a:bodyPr wrap="square" rtlCol="0">
            <a:spAutoFit/>
          </a:bodyPr>
          <a:lstStyle/>
          <a:p>
            <a:pPr>
              <a:lnSpc>
                <a:spcPct val="90000"/>
              </a:lnSpc>
            </a:pPr>
            <a:r>
              <a:rPr lang="en-US" sz="1400" dirty="0">
                <a:latin typeface="+mn-lt"/>
              </a:rPr>
              <a:t>STS Project will construct 8 initial instruments</a:t>
            </a:r>
          </a:p>
        </p:txBody>
      </p:sp>
      <p:sp>
        <p:nvSpPr>
          <p:cNvPr id="6" name="Rectangle 5">
            <a:extLst>
              <a:ext uri="{FF2B5EF4-FFF2-40B4-BE49-F238E27FC236}">
                <a16:creationId xmlns:a16="http://schemas.microsoft.com/office/drawing/2014/main" id="{E035A084-A6E8-EA2D-93B7-2A0761632D26}"/>
              </a:ext>
            </a:extLst>
          </p:cNvPr>
          <p:cNvSpPr/>
          <p:nvPr/>
        </p:nvSpPr>
        <p:spPr>
          <a:xfrm>
            <a:off x="9982570" y="5756998"/>
            <a:ext cx="1995116" cy="897936"/>
          </a:xfrm>
          <a:prstGeom prst="rect">
            <a:avLst/>
          </a:prstGeom>
          <a:noFill/>
          <a:ln w="127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49842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015-1D29-9D4E-88DA-3D472D6E2894}"/>
              </a:ext>
            </a:extLst>
          </p:cNvPr>
          <p:cNvSpPr>
            <a:spLocks noGrp="1"/>
          </p:cNvSpPr>
          <p:nvPr>
            <p:ph type="title"/>
          </p:nvPr>
        </p:nvSpPr>
        <p:spPr/>
        <p:txBody>
          <a:bodyPr/>
          <a:lstStyle/>
          <a:p>
            <a:r>
              <a:rPr lang="en-US" dirty="0"/>
              <a:t>Preliminary Design Definition for the STS</a:t>
            </a:r>
          </a:p>
        </p:txBody>
      </p:sp>
      <p:sp>
        <p:nvSpPr>
          <p:cNvPr id="3" name="Content Placeholder 2">
            <a:extLst>
              <a:ext uri="{FF2B5EF4-FFF2-40B4-BE49-F238E27FC236}">
                <a16:creationId xmlns:a16="http://schemas.microsoft.com/office/drawing/2014/main" id="{AFFA540F-6CE3-42A5-2736-330BA4D02EC8}"/>
              </a:ext>
            </a:extLst>
          </p:cNvPr>
          <p:cNvSpPr>
            <a:spLocks noGrp="1"/>
          </p:cNvSpPr>
          <p:nvPr>
            <p:ph idx="1"/>
          </p:nvPr>
        </p:nvSpPr>
        <p:spPr>
          <a:xfrm>
            <a:off x="448055" y="962199"/>
            <a:ext cx="11430000" cy="4047778"/>
          </a:xfrm>
        </p:spPr>
        <p:txBody>
          <a:bodyPr/>
          <a:lstStyle/>
          <a:p>
            <a:r>
              <a:rPr lang="en-US" sz="2400" dirty="0"/>
              <a:t>The Preliminary Design phase exists between the conceptual design and final design phases</a:t>
            </a:r>
          </a:p>
          <a:p>
            <a:r>
              <a:rPr lang="en-US" sz="2400" dirty="0"/>
              <a:t>The </a:t>
            </a:r>
            <a:r>
              <a:rPr lang="en-US" sz="2400" b="1" dirty="0"/>
              <a:t>conceptual</a:t>
            </a:r>
            <a:r>
              <a:rPr lang="en-US" sz="2400" i="1" dirty="0"/>
              <a:t> </a:t>
            </a:r>
            <a:r>
              <a:rPr lang="en-US" sz="2400" dirty="0"/>
              <a:t>design phase adds enough detail and analysis to understand the feasibility, basic scope and order of magnitude cost</a:t>
            </a:r>
          </a:p>
          <a:p>
            <a:r>
              <a:rPr lang="en-US" sz="2400" dirty="0"/>
              <a:t>The </a:t>
            </a:r>
            <a:r>
              <a:rPr lang="en-US" sz="2400" b="1" dirty="0"/>
              <a:t>preliminary</a:t>
            </a:r>
            <a:r>
              <a:rPr lang="en-US" sz="2400" dirty="0"/>
              <a:t> design phase builds upon the conceptual design to reduce risk and increase confidence that the design is sufficiently viable as to proceed to final design</a:t>
            </a:r>
          </a:p>
          <a:p>
            <a:r>
              <a:rPr lang="en-US" sz="2400" dirty="0"/>
              <a:t>Requirements are defined in the preliminary design phase</a:t>
            </a:r>
          </a:p>
        </p:txBody>
      </p:sp>
      <p:sp>
        <p:nvSpPr>
          <p:cNvPr id="4" name="TextBox 3">
            <a:extLst>
              <a:ext uri="{FF2B5EF4-FFF2-40B4-BE49-F238E27FC236}">
                <a16:creationId xmlns:a16="http://schemas.microsoft.com/office/drawing/2014/main" id="{F506C8AE-387B-8773-4C72-449F51458F04}"/>
              </a:ext>
            </a:extLst>
          </p:cNvPr>
          <p:cNvSpPr txBox="1"/>
          <p:nvPr/>
        </p:nvSpPr>
        <p:spPr>
          <a:xfrm>
            <a:off x="682336" y="4728008"/>
            <a:ext cx="2123201" cy="646331"/>
          </a:xfrm>
          <a:prstGeom prst="rect">
            <a:avLst/>
          </a:prstGeom>
          <a:noFill/>
        </p:spPr>
        <p:txBody>
          <a:bodyPr wrap="square">
            <a:spAutoFit/>
          </a:bodyPr>
          <a:lstStyle/>
          <a:p>
            <a:r>
              <a:rPr lang="en-US" sz="1200" i="1" dirty="0">
                <a:latin typeface="+mn-lt"/>
              </a:rPr>
              <a:t>S01020500-PIN10000 Preliminary Design Definition</a:t>
            </a:r>
          </a:p>
        </p:txBody>
      </p:sp>
      <p:grpSp>
        <p:nvGrpSpPr>
          <p:cNvPr id="6" name="Group 5">
            <a:extLst>
              <a:ext uri="{FF2B5EF4-FFF2-40B4-BE49-F238E27FC236}">
                <a16:creationId xmlns:a16="http://schemas.microsoft.com/office/drawing/2014/main" id="{8124B8DD-BCF3-588A-0B57-944887D2197F}"/>
              </a:ext>
            </a:extLst>
          </p:cNvPr>
          <p:cNvGrpSpPr/>
          <p:nvPr/>
        </p:nvGrpSpPr>
        <p:grpSpPr>
          <a:xfrm>
            <a:off x="2989051" y="4676646"/>
            <a:ext cx="8986897" cy="1943358"/>
            <a:chOff x="-37333" y="83802"/>
            <a:chExt cx="5440961" cy="893814"/>
          </a:xfrm>
        </p:grpSpPr>
        <p:sp>
          <p:nvSpPr>
            <p:cNvPr id="7" name="Right Arrow 6">
              <a:extLst>
                <a:ext uri="{FF2B5EF4-FFF2-40B4-BE49-F238E27FC236}">
                  <a16:creationId xmlns:a16="http://schemas.microsoft.com/office/drawing/2014/main" id="{C0E80AA4-D18D-98FB-FC74-C535E4AF2054}"/>
                </a:ext>
              </a:extLst>
            </p:cNvPr>
            <p:cNvSpPr/>
            <p:nvPr/>
          </p:nvSpPr>
          <p:spPr>
            <a:xfrm>
              <a:off x="4498657" y="407464"/>
              <a:ext cx="904971" cy="403066"/>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400" kern="1200" dirty="0">
                  <a:solidFill>
                    <a:srgbClr val="FFFFFF"/>
                  </a:solidFill>
                  <a:effectLst/>
                  <a:ea typeface="Times New Roman" panose="02020603050405020304" pitchFamily="18" charset="0"/>
                  <a:cs typeface="Times New Roman" panose="02020603050405020304" pitchFamily="18" charset="0"/>
                </a:rPr>
                <a:t>operations</a:t>
              </a:r>
              <a:endParaRPr lang="en-US" sz="1400" dirty="0">
                <a:effectLst/>
                <a:ea typeface="Times New Roman" panose="02020603050405020304" pitchFamily="18" charset="0"/>
              </a:endParaRPr>
            </a:p>
          </p:txBody>
        </p:sp>
        <p:grpSp>
          <p:nvGrpSpPr>
            <p:cNvPr id="8" name="Group 7">
              <a:extLst>
                <a:ext uri="{FF2B5EF4-FFF2-40B4-BE49-F238E27FC236}">
                  <a16:creationId xmlns:a16="http://schemas.microsoft.com/office/drawing/2014/main" id="{439CAEF2-91C0-C209-2347-0AD9C0199BC5}"/>
                </a:ext>
              </a:extLst>
            </p:cNvPr>
            <p:cNvGrpSpPr/>
            <p:nvPr/>
          </p:nvGrpSpPr>
          <p:grpSpPr>
            <a:xfrm>
              <a:off x="-37333" y="83802"/>
              <a:ext cx="5126139" cy="893814"/>
              <a:chOff x="-37333" y="83802"/>
              <a:chExt cx="5126139" cy="893814"/>
            </a:xfrm>
          </p:grpSpPr>
          <p:sp>
            <p:nvSpPr>
              <p:cNvPr id="9" name="Rectangle 8">
                <a:extLst>
                  <a:ext uri="{FF2B5EF4-FFF2-40B4-BE49-F238E27FC236}">
                    <a16:creationId xmlns:a16="http://schemas.microsoft.com/office/drawing/2014/main" id="{E1DD2D03-E262-6CBA-F9D7-7C85943D3156}"/>
                  </a:ext>
                </a:extLst>
              </p:cNvPr>
              <p:cNvSpPr/>
              <p:nvPr/>
            </p:nvSpPr>
            <p:spPr>
              <a:xfrm>
                <a:off x="479742" y="421910"/>
                <a:ext cx="1021080" cy="365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400" kern="1200" dirty="0">
                    <a:solidFill>
                      <a:srgbClr val="000000"/>
                    </a:solidFill>
                    <a:effectLst/>
                    <a:ea typeface="Times New Roman" panose="02020603050405020304" pitchFamily="18" charset="0"/>
                  </a:rPr>
                  <a:t>Conceptual Design Phase</a:t>
                </a:r>
                <a:endParaRPr lang="en-US" sz="1400" dirty="0">
                  <a:effectLst/>
                  <a:ea typeface="Times New Roman" panose="02020603050405020304" pitchFamily="18" charset="0"/>
                </a:endParaRPr>
              </a:p>
            </p:txBody>
          </p:sp>
          <p:sp>
            <p:nvSpPr>
              <p:cNvPr id="10" name="Rectangle 9">
                <a:extLst>
                  <a:ext uri="{FF2B5EF4-FFF2-40B4-BE49-F238E27FC236}">
                    <a16:creationId xmlns:a16="http://schemas.microsoft.com/office/drawing/2014/main" id="{9E882399-4CEE-F597-2417-FD90352687B4}"/>
                  </a:ext>
                </a:extLst>
              </p:cNvPr>
              <p:cNvSpPr/>
              <p:nvPr/>
            </p:nvSpPr>
            <p:spPr>
              <a:xfrm>
                <a:off x="1499552" y="421910"/>
                <a:ext cx="1021080" cy="365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400" kern="1200">
                    <a:solidFill>
                      <a:srgbClr val="000000"/>
                    </a:solidFill>
                    <a:effectLst/>
                    <a:ea typeface="Times New Roman" panose="02020603050405020304" pitchFamily="18" charset="0"/>
                  </a:rPr>
                  <a:t>Preliminary Design Phase</a:t>
                </a:r>
                <a:endParaRPr lang="en-US" sz="1400">
                  <a:effectLst/>
                  <a:ea typeface="Times New Roman" panose="02020603050405020304" pitchFamily="18" charset="0"/>
                </a:endParaRPr>
              </a:p>
            </p:txBody>
          </p:sp>
          <p:sp>
            <p:nvSpPr>
              <p:cNvPr id="11" name="Rectangle 10">
                <a:extLst>
                  <a:ext uri="{FF2B5EF4-FFF2-40B4-BE49-F238E27FC236}">
                    <a16:creationId xmlns:a16="http://schemas.microsoft.com/office/drawing/2014/main" id="{714744E7-9B6C-A912-700E-8A3B80F25B6E}"/>
                  </a:ext>
                </a:extLst>
              </p:cNvPr>
              <p:cNvSpPr/>
              <p:nvPr/>
            </p:nvSpPr>
            <p:spPr>
              <a:xfrm>
                <a:off x="2523172" y="421910"/>
                <a:ext cx="1021080" cy="365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400" kern="1200">
                    <a:solidFill>
                      <a:srgbClr val="000000"/>
                    </a:solidFill>
                    <a:effectLst/>
                    <a:ea typeface="Times New Roman" panose="02020603050405020304" pitchFamily="18" charset="0"/>
                  </a:rPr>
                  <a:t>Final Design Phase</a:t>
                </a:r>
                <a:endParaRPr lang="en-US" sz="1400">
                  <a:effectLst/>
                  <a:ea typeface="Times New Roman" panose="02020603050405020304" pitchFamily="18" charset="0"/>
                </a:endParaRPr>
              </a:p>
            </p:txBody>
          </p:sp>
          <p:sp>
            <p:nvSpPr>
              <p:cNvPr id="12" name="Rectangle 11">
                <a:extLst>
                  <a:ext uri="{FF2B5EF4-FFF2-40B4-BE49-F238E27FC236}">
                    <a16:creationId xmlns:a16="http://schemas.microsoft.com/office/drawing/2014/main" id="{6C86E9B7-6021-D8E6-DA3D-3D8591A04355}"/>
                  </a:ext>
                </a:extLst>
              </p:cNvPr>
              <p:cNvSpPr/>
              <p:nvPr/>
            </p:nvSpPr>
            <p:spPr>
              <a:xfrm>
                <a:off x="3544252" y="421910"/>
                <a:ext cx="1021080" cy="365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400" kern="1200" dirty="0">
                    <a:solidFill>
                      <a:srgbClr val="000000"/>
                    </a:solidFill>
                    <a:effectLst/>
                    <a:ea typeface="Times New Roman" panose="02020603050405020304" pitchFamily="18" charset="0"/>
                  </a:rPr>
                  <a:t>Procurement / fabrication / installation</a:t>
                </a:r>
                <a:endParaRPr lang="en-US" sz="1400" dirty="0">
                  <a:effectLst/>
                  <a:ea typeface="Times New Roman" panose="02020603050405020304" pitchFamily="18" charset="0"/>
                </a:endParaRPr>
              </a:p>
            </p:txBody>
          </p:sp>
          <p:sp>
            <p:nvSpPr>
              <p:cNvPr id="13" name="Diamond 12">
                <a:extLst>
                  <a:ext uri="{FF2B5EF4-FFF2-40B4-BE49-F238E27FC236}">
                    <a16:creationId xmlns:a16="http://schemas.microsoft.com/office/drawing/2014/main" id="{1B7E0B78-7724-8116-043F-CF56E57C2E87}"/>
                  </a:ext>
                </a:extLst>
              </p:cNvPr>
              <p:cNvSpPr/>
              <p:nvPr/>
            </p:nvSpPr>
            <p:spPr>
              <a:xfrm>
                <a:off x="418782" y="741950"/>
                <a:ext cx="133350" cy="137160"/>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14" name="Diamond 13">
                <a:extLst>
                  <a:ext uri="{FF2B5EF4-FFF2-40B4-BE49-F238E27FC236}">
                    <a16:creationId xmlns:a16="http://schemas.microsoft.com/office/drawing/2014/main" id="{4055DE76-3F92-BEC9-0BC2-B504328FD0CE}"/>
                  </a:ext>
                </a:extLst>
              </p:cNvPr>
              <p:cNvSpPr/>
              <p:nvPr/>
            </p:nvSpPr>
            <p:spPr>
              <a:xfrm>
                <a:off x="1430337" y="741950"/>
                <a:ext cx="133350" cy="137160"/>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15" name="Diamond 14">
                <a:extLst>
                  <a:ext uri="{FF2B5EF4-FFF2-40B4-BE49-F238E27FC236}">
                    <a16:creationId xmlns:a16="http://schemas.microsoft.com/office/drawing/2014/main" id="{2E0D9593-01F9-B02E-8EB9-0FFC4D418F3D}"/>
                  </a:ext>
                </a:extLst>
              </p:cNvPr>
              <p:cNvSpPr/>
              <p:nvPr/>
            </p:nvSpPr>
            <p:spPr>
              <a:xfrm>
                <a:off x="2456497" y="741950"/>
                <a:ext cx="133350" cy="137160"/>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16" name="Diamond 15">
                <a:extLst>
                  <a:ext uri="{FF2B5EF4-FFF2-40B4-BE49-F238E27FC236}">
                    <a16:creationId xmlns:a16="http://schemas.microsoft.com/office/drawing/2014/main" id="{52AC955F-6BFF-1AA3-D0A6-33CABF3FA04E}"/>
                  </a:ext>
                </a:extLst>
              </p:cNvPr>
              <p:cNvSpPr/>
              <p:nvPr/>
            </p:nvSpPr>
            <p:spPr>
              <a:xfrm>
                <a:off x="3477577" y="741950"/>
                <a:ext cx="133350" cy="137160"/>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17" name="Diamond 16">
                <a:extLst>
                  <a:ext uri="{FF2B5EF4-FFF2-40B4-BE49-F238E27FC236}">
                    <a16:creationId xmlns:a16="http://schemas.microsoft.com/office/drawing/2014/main" id="{A356ADE3-B0A8-7DDE-E8A2-7FDDCDAFD3F2}"/>
                  </a:ext>
                </a:extLst>
              </p:cNvPr>
              <p:cNvSpPr/>
              <p:nvPr/>
            </p:nvSpPr>
            <p:spPr>
              <a:xfrm>
                <a:off x="4494212" y="741950"/>
                <a:ext cx="133350" cy="137160"/>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18" name="TextBox 10">
                <a:extLst>
                  <a:ext uri="{FF2B5EF4-FFF2-40B4-BE49-F238E27FC236}">
                    <a16:creationId xmlns:a16="http://schemas.microsoft.com/office/drawing/2014/main" id="{A0BEB3E9-186B-9828-B692-D11B51120E3A}"/>
                  </a:ext>
                </a:extLst>
              </p:cNvPr>
              <p:cNvSpPr txBox="1"/>
              <p:nvPr/>
            </p:nvSpPr>
            <p:spPr>
              <a:xfrm>
                <a:off x="129205" y="836059"/>
                <a:ext cx="400050" cy="141557"/>
              </a:xfrm>
              <a:prstGeom prst="rect">
                <a:avLst/>
              </a:prstGeom>
              <a:noFill/>
            </p:spPr>
            <p:txBody>
              <a:bodyPr wrap="square" rtlCol="0">
                <a:spAutoFit/>
              </a:bodyPr>
              <a:lstStyle/>
              <a:p>
                <a:pPr marL="0" marR="0">
                  <a:spcBef>
                    <a:spcPts val="0"/>
                  </a:spcBef>
                  <a:spcAft>
                    <a:spcPts val="0"/>
                  </a:spcAft>
                </a:pPr>
                <a:r>
                  <a:rPr lang="en-US" sz="1400" kern="1200" dirty="0">
                    <a:solidFill>
                      <a:srgbClr val="000000"/>
                    </a:solidFill>
                    <a:effectLst/>
                    <a:latin typeface="+mn-lt"/>
                    <a:ea typeface="Times New Roman" panose="02020603050405020304" pitchFamily="18" charset="0"/>
                    <a:cs typeface="Times New Roman" panose="02020603050405020304" pitchFamily="18" charset="0"/>
                  </a:rPr>
                  <a:t>CD-0</a:t>
                </a:r>
                <a:endParaRPr lang="en-US" sz="1400" dirty="0">
                  <a:effectLst/>
                  <a:latin typeface="+mn-lt"/>
                  <a:ea typeface="Times New Roman" panose="02020603050405020304" pitchFamily="18" charset="0"/>
                </a:endParaRPr>
              </a:p>
            </p:txBody>
          </p:sp>
          <p:sp>
            <p:nvSpPr>
              <p:cNvPr id="19" name="TextBox 98">
                <a:extLst>
                  <a:ext uri="{FF2B5EF4-FFF2-40B4-BE49-F238E27FC236}">
                    <a16:creationId xmlns:a16="http://schemas.microsoft.com/office/drawing/2014/main" id="{F71DD901-4274-3A54-6148-1953815FBB70}"/>
                  </a:ext>
                </a:extLst>
              </p:cNvPr>
              <p:cNvSpPr txBox="1"/>
              <p:nvPr/>
            </p:nvSpPr>
            <p:spPr>
              <a:xfrm>
                <a:off x="1156195" y="834481"/>
                <a:ext cx="400050" cy="141557"/>
              </a:xfrm>
              <a:prstGeom prst="rect">
                <a:avLst/>
              </a:prstGeom>
              <a:noFill/>
            </p:spPr>
            <p:txBody>
              <a:bodyPr wrap="square" rtlCol="0">
                <a:spAutoFit/>
              </a:bodyPr>
              <a:lstStyle/>
              <a:p>
                <a:pPr marL="0" marR="0">
                  <a:spcBef>
                    <a:spcPts val="0"/>
                  </a:spcBef>
                  <a:spcAft>
                    <a:spcPts val="0"/>
                  </a:spcAft>
                </a:pPr>
                <a:r>
                  <a:rPr lang="en-US" sz="1400" kern="1200" dirty="0">
                    <a:solidFill>
                      <a:srgbClr val="000000"/>
                    </a:solidFill>
                    <a:effectLst/>
                    <a:latin typeface="+mn-lt"/>
                    <a:ea typeface="Times New Roman" panose="02020603050405020304" pitchFamily="18" charset="0"/>
                    <a:cs typeface="Times New Roman" panose="02020603050405020304" pitchFamily="18" charset="0"/>
                  </a:rPr>
                  <a:t>CD-1</a:t>
                </a:r>
                <a:endParaRPr lang="en-US" sz="1400" dirty="0">
                  <a:effectLst/>
                  <a:latin typeface="+mn-lt"/>
                  <a:ea typeface="Times New Roman" panose="02020603050405020304" pitchFamily="18" charset="0"/>
                </a:endParaRPr>
              </a:p>
            </p:txBody>
          </p:sp>
          <p:sp>
            <p:nvSpPr>
              <p:cNvPr id="20" name="TextBox 100">
                <a:extLst>
                  <a:ext uri="{FF2B5EF4-FFF2-40B4-BE49-F238E27FC236}">
                    <a16:creationId xmlns:a16="http://schemas.microsoft.com/office/drawing/2014/main" id="{1BADD2DB-445A-8597-A9BD-8F90C2F599F3}"/>
                  </a:ext>
                </a:extLst>
              </p:cNvPr>
              <p:cNvSpPr txBox="1"/>
              <p:nvPr/>
            </p:nvSpPr>
            <p:spPr>
              <a:xfrm>
                <a:off x="2175070" y="834481"/>
                <a:ext cx="400050" cy="141557"/>
              </a:xfrm>
              <a:prstGeom prst="rect">
                <a:avLst/>
              </a:prstGeom>
              <a:noFill/>
            </p:spPr>
            <p:txBody>
              <a:bodyPr wrap="square" rtlCol="0">
                <a:spAutoFit/>
              </a:bodyPr>
              <a:lstStyle/>
              <a:p>
                <a:pPr marL="0" marR="0">
                  <a:spcBef>
                    <a:spcPts val="0"/>
                  </a:spcBef>
                  <a:spcAft>
                    <a:spcPts val="0"/>
                  </a:spcAft>
                </a:pPr>
                <a:r>
                  <a:rPr lang="en-US" sz="1400" kern="1200" dirty="0">
                    <a:solidFill>
                      <a:srgbClr val="000000"/>
                    </a:solidFill>
                    <a:effectLst/>
                    <a:latin typeface="+mn-lt"/>
                    <a:ea typeface="Times New Roman" panose="02020603050405020304" pitchFamily="18" charset="0"/>
                    <a:cs typeface="Times New Roman" panose="02020603050405020304" pitchFamily="18" charset="0"/>
                  </a:rPr>
                  <a:t>CD-2</a:t>
                </a:r>
                <a:endParaRPr lang="en-US" sz="1400" dirty="0">
                  <a:effectLst/>
                  <a:latin typeface="+mn-lt"/>
                  <a:ea typeface="Times New Roman" panose="02020603050405020304" pitchFamily="18" charset="0"/>
                </a:endParaRPr>
              </a:p>
            </p:txBody>
          </p:sp>
          <p:sp>
            <p:nvSpPr>
              <p:cNvPr id="21" name="TextBox 102">
                <a:extLst>
                  <a:ext uri="{FF2B5EF4-FFF2-40B4-BE49-F238E27FC236}">
                    <a16:creationId xmlns:a16="http://schemas.microsoft.com/office/drawing/2014/main" id="{3C414B68-AEEC-704C-B843-45423B67A2FF}"/>
                  </a:ext>
                </a:extLst>
              </p:cNvPr>
              <p:cNvSpPr txBox="1"/>
              <p:nvPr/>
            </p:nvSpPr>
            <p:spPr>
              <a:xfrm>
                <a:off x="3190861" y="834481"/>
                <a:ext cx="400050" cy="141557"/>
              </a:xfrm>
              <a:prstGeom prst="rect">
                <a:avLst/>
              </a:prstGeom>
              <a:noFill/>
            </p:spPr>
            <p:txBody>
              <a:bodyPr wrap="square" rtlCol="0">
                <a:spAutoFit/>
              </a:bodyPr>
              <a:lstStyle/>
              <a:p>
                <a:pPr marL="0" marR="0">
                  <a:spcBef>
                    <a:spcPts val="0"/>
                  </a:spcBef>
                  <a:spcAft>
                    <a:spcPts val="0"/>
                  </a:spcAft>
                </a:pPr>
                <a:r>
                  <a:rPr lang="en-US" sz="1400" kern="1200" dirty="0">
                    <a:solidFill>
                      <a:srgbClr val="000000"/>
                    </a:solidFill>
                    <a:effectLst/>
                    <a:latin typeface="+mn-lt"/>
                    <a:ea typeface="Times New Roman" panose="02020603050405020304" pitchFamily="18" charset="0"/>
                    <a:cs typeface="Times New Roman" panose="02020603050405020304" pitchFamily="18" charset="0"/>
                  </a:rPr>
                  <a:t>CD-3</a:t>
                </a:r>
                <a:endParaRPr lang="en-US" sz="1400" dirty="0">
                  <a:effectLst/>
                  <a:latin typeface="+mn-lt"/>
                  <a:ea typeface="Times New Roman" panose="02020603050405020304" pitchFamily="18" charset="0"/>
                </a:endParaRPr>
              </a:p>
            </p:txBody>
          </p:sp>
          <p:sp>
            <p:nvSpPr>
              <p:cNvPr id="22" name="TextBox 104">
                <a:extLst>
                  <a:ext uri="{FF2B5EF4-FFF2-40B4-BE49-F238E27FC236}">
                    <a16:creationId xmlns:a16="http://schemas.microsoft.com/office/drawing/2014/main" id="{33585E7D-985E-E63A-D68E-445289D15B53}"/>
                  </a:ext>
                </a:extLst>
              </p:cNvPr>
              <p:cNvSpPr txBox="1"/>
              <p:nvPr/>
            </p:nvSpPr>
            <p:spPr>
              <a:xfrm>
                <a:off x="4178324" y="833899"/>
                <a:ext cx="400050" cy="141557"/>
              </a:xfrm>
              <a:prstGeom prst="rect">
                <a:avLst/>
              </a:prstGeom>
              <a:noFill/>
            </p:spPr>
            <p:txBody>
              <a:bodyPr wrap="square" rtlCol="0">
                <a:spAutoFit/>
              </a:bodyPr>
              <a:lstStyle/>
              <a:p>
                <a:pPr marL="0" marR="0">
                  <a:spcBef>
                    <a:spcPts val="0"/>
                  </a:spcBef>
                  <a:spcAft>
                    <a:spcPts val="0"/>
                  </a:spcAft>
                </a:pPr>
                <a:r>
                  <a:rPr lang="en-US" sz="1400" kern="1200" dirty="0">
                    <a:solidFill>
                      <a:srgbClr val="000000"/>
                    </a:solidFill>
                    <a:effectLst/>
                    <a:latin typeface="+mn-lt"/>
                    <a:ea typeface="Times New Roman" panose="02020603050405020304" pitchFamily="18" charset="0"/>
                    <a:cs typeface="Times New Roman" panose="02020603050405020304" pitchFamily="18" charset="0"/>
                  </a:rPr>
                  <a:t>CD-4</a:t>
                </a:r>
                <a:endParaRPr lang="en-US" sz="1400" dirty="0">
                  <a:effectLst/>
                  <a:latin typeface="+mn-lt"/>
                  <a:ea typeface="Times New Roman" panose="02020603050405020304" pitchFamily="18" charset="0"/>
                </a:endParaRPr>
              </a:p>
            </p:txBody>
          </p:sp>
          <p:sp>
            <p:nvSpPr>
              <p:cNvPr id="23" name="TextBox 13">
                <a:extLst>
                  <a:ext uri="{FF2B5EF4-FFF2-40B4-BE49-F238E27FC236}">
                    <a16:creationId xmlns:a16="http://schemas.microsoft.com/office/drawing/2014/main" id="{3F5970DE-0E64-1E1C-0301-3EF7D400A051}"/>
                  </a:ext>
                </a:extLst>
              </p:cNvPr>
              <p:cNvSpPr txBox="1"/>
              <p:nvPr/>
            </p:nvSpPr>
            <p:spPr>
              <a:xfrm>
                <a:off x="-37333" y="133347"/>
                <a:ext cx="1005840" cy="240646"/>
              </a:xfrm>
              <a:prstGeom prst="rect">
                <a:avLst/>
              </a:prstGeom>
              <a:noFill/>
            </p:spPr>
            <p:txBody>
              <a:bodyPr wrap="square" rtlCol="0">
                <a:spAutoFit/>
              </a:bodyPr>
              <a:lstStyle/>
              <a:p>
                <a:pPr marL="0" marR="0" algn="ctr">
                  <a:spcBef>
                    <a:spcPts val="0"/>
                  </a:spcBef>
                  <a:spcAft>
                    <a:spcPts val="0"/>
                  </a:spcAft>
                </a:pPr>
                <a:r>
                  <a:rPr lang="en-US" sz="1400" kern="1200" dirty="0">
                    <a:solidFill>
                      <a:srgbClr val="000000"/>
                    </a:solidFill>
                    <a:effectLst/>
                    <a:latin typeface="+mn-lt"/>
                    <a:ea typeface="Times New Roman" panose="02020603050405020304" pitchFamily="18" charset="0"/>
                  </a:rPr>
                  <a:t>Approve mission need</a:t>
                </a:r>
                <a:endParaRPr lang="en-US" sz="1400" dirty="0">
                  <a:effectLst/>
                  <a:latin typeface="+mn-lt"/>
                  <a:ea typeface="Times New Roman" panose="02020603050405020304" pitchFamily="18" charset="0"/>
                </a:endParaRPr>
              </a:p>
            </p:txBody>
          </p:sp>
          <p:sp>
            <p:nvSpPr>
              <p:cNvPr id="24" name="TextBox 110">
                <a:extLst>
                  <a:ext uri="{FF2B5EF4-FFF2-40B4-BE49-F238E27FC236}">
                    <a16:creationId xmlns:a16="http://schemas.microsoft.com/office/drawing/2014/main" id="{9817EC3E-437C-67FA-1FA4-FDB65CB6EC7A}"/>
                  </a:ext>
                </a:extLst>
              </p:cNvPr>
              <p:cNvSpPr txBox="1"/>
              <p:nvPr/>
            </p:nvSpPr>
            <p:spPr>
              <a:xfrm>
                <a:off x="913260" y="83802"/>
                <a:ext cx="1186348" cy="339736"/>
              </a:xfrm>
              <a:prstGeom prst="rect">
                <a:avLst/>
              </a:prstGeom>
              <a:noFill/>
            </p:spPr>
            <p:txBody>
              <a:bodyPr wrap="square" rtlCol="0">
                <a:spAutoFit/>
              </a:bodyPr>
              <a:lstStyle/>
              <a:p>
                <a:pPr marL="0" marR="0" algn="ctr">
                  <a:spcBef>
                    <a:spcPts val="0"/>
                  </a:spcBef>
                  <a:spcAft>
                    <a:spcPts val="0"/>
                  </a:spcAft>
                </a:pPr>
                <a:r>
                  <a:rPr lang="en-US" sz="1400" kern="1200" dirty="0">
                    <a:solidFill>
                      <a:srgbClr val="000000"/>
                    </a:solidFill>
                    <a:effectLst/>
                    <a:latin typeface="+mn-lt"/>
                    <a:ea typeface="Times New Roman" panose="02020603050405020304" pitchFamily="18" charset="0"/>
                  </a:rPr>
                  <a:t>Approve alternative selection and cost range</a:t>
                </a:r>
                <a:endParaRPr lang="en-US" sz="1400" dirty="0">
                  <a:effectLst/>
                  <a:latin typeface="+mn-lt"/>
                  <a:ea typeface="Times New Roman" panose="02020603050405020304" pitchFamily="18" charset="0"/>
                </a:endParaRPr>
              </a:p>
            </p:txBody>
          </p:sp>
          <p:sp>
            <p:nvSpPr>
              <p:cNvPr id="25" name="TextBox 112">
                <a:extLst>
                  <a:ext uri="{FF2B5EF4-FFF2-40B4-BE49-F238E27FC236}">
                    <a16:creationId xmlns:a16="http://schemas.microsoft.com/office/drawing/2014/main" id="{E578D421-1AB9-D518-39D9-690B1B71C1EC}"/>
                  </a:ext>
                </a:extLst>
              </p:cNvPr>
              <p:cNvSpPr txBox="1"/>
              <p:nvPr/>
            </p:nvSpPr>
            <p:spPr>
              <a:xfrm>
                <a:off x="2030327" y="83802"/>
                <a:ext cx="1005840" cy="339736"/>
              </a:xfrm>
              <a:prstGeom prst="rect">
                <a:avLst/>
              </a:prstGeom>
              <a:noFill/>
            </p:spPr>
            <p:txBody>
              <a:bodyPr wrap="square" rtlCol="0">
                <a:spAutoFit/>
              </a:bodyPr>
              <a:lstStyle/>
              <a:p>
                <a:pPr marL="0" marR="0" algn="ctr">
                  <a:spcBef>
                    <a:spcPts val="0"/>
                  </a:spcBef>
                  <a:spcAft>
                    <a:spcPts val="0"/>
                  </a:spcAft>
                </a:pPr>
                <a:r>
                  <a:rPr lang="en-US" sz="1400" kern="1200" dirty="0">
                    <a:solidFill>
                      <a:srgbClr val="000000"/>
                    </a:solidFill>
                    <a:effectLst/>
                    <a:latin typeface="+mn-lt"/>
                    <a:ea typeface="Times New Roman" panose="02020603050405020304" pitchFamily="18" charset="0"/>
                  </a:rPr>
                  <a:t>Approve performance baseline</a:t>
                </a:r>
                <a:endParaRPr lang="en-US" sz="1400" dirty="0">
                  <a:effectLst/>
                  <a:latin typeface="+mn-lt"/>
                  <a:ea typeface="Times New Roman" panose="02020603050405020304" pitchFamily="18" charset="0"/>
                </a:endParaRPr>
              </a:p>
            </p:txBody>
          </p:sp>
          <p:sp>
            <p:nvSpPr>
              <p:cNvPr id="26" name="TextBox 114">
                <a:extLst>
                  <a:ext uri="{FF2B5EF4-FFF2-40B4-BE49-F238E27FC236}">
                    <a16:creationId xmlns:a16="http://schemas.microsoft.com/office/drawing/2014/main" id="{987E3308-FE2C-E189-144C-C61384DC169F}"/>
                  </a:ext>
                </a:extLst>
              </p:cNvPr>
              <p:cNvSpPr txBox="1"/>
              <p:nvPr/>
            </p:nvSpPr>
            <p:spPr>
              <a:xfrm>
                <a:off x="4082966" y="133347"/>
                <a:ext cx="1005840" cy="240646"/>
              </a:xfrm>
              <a:prstGeom prst="rect">
                <a:avLst/>
              </a:prstGeom>
              <a:noFill/>
            </p:spPr>
            <p:txBody>
              <a:bodyPr wrap="square" rtlCol="0">
                <a:spAutoFit/>
              </a:bodyPr>
              <a:lstStyle/>
              <a:p>
                <a:pPr marL="0" marR="0" algn="ctr">
                  <a:spcBef>
                    <a:spcPts val="0"/>
                  </a:spcBef>
                  <a:spcAft>
                    <a:spcPts val="0"/>
                  </a:spcAft>
                </a:pPr>
                <a:r>
                  <a:rPr lang="en-US" sz="1400" kern="1200" dirty="0">
                    <a:solidFill>
                      <a:srgbClr val="000000"/>
                    </a:solidFill>
                    <a:effectLst/>
                    <a:latin typeface="+mn-lt"/>
                    <a:ea typeface="Times New Roman" panose="02020603050405020304" pitchFamily="18" charset="0"/>
                  </a:rPr>
                  <a:t>Approve project completion</a:t>
                </a:r>
                <a:endParaRPr lang="en-US" sz="1400" dirty="0">
                  <a:effectLst/>
                  <a:latin typeface="+mn-lt"/>
                  <a:ea typeface="Times New Roman" panose="02020603050405020304" pitchFamily="18" charset="0"/>
                </a:endParaRPr>
              </a:p>
            </p:txBody>
          </p:sp>
          <p:sp>
            <p:nvSpPr>
              <p:cNvPr id="27" name="TextBox 116">
                <a:extLst>
                  <a:ext uri="{FF2B5EF4-FFF2-40B4-BE49-F238E27FC236}">
                    <a16:creationId xmlns:a16="http://schemas.microsoft.com/office/drawing/2014/main" id="{DD65DDB9-E8F6-9184-3CE5-4CAB32356702}"/>
                  </a:ext>
                </a:extLst>
              </p:cNvPr>
              <p:cNvSpPr txBox="1"/>
              <p:nvPr/>
            </p:nvSpPr>
            <p:spPr>
              <a:xfrm>
                <a:off x="3041332" y="133347"/>
                <a:ext cx="1005840" cy="240646"/>
              </a:xfrm>
              <a:prstGeom prst="rect">
                <a:avLst/>
              </a:prstGeom>
              <a:noFill/>
            </p:spPr>
            <p:txBody>
              <a:bodyPr wrap="square" rtlCol="0">
                <a:spAutoFit/>
              </a:bodyPr>
              <a:lstStyle/>
              <a:p>
                <a:pPr marL="0" marR="0" algn="ctr">
                  <a:spcBef>
                    <a:spcPts val="0"/>
                  </a:spcBef>
                  <a:spcAft>
                    <a:spcPts val="0"/>
                  </a:spcAft>
                </a:pPr>
                <a:r>
                  <a:rPr lang="en-US" sz="1400" kern="1200" dirty="0">
                    <a:solidFill>
                      <a:srgbClr val="000000"/>
                    </a:solidFill>
                    <a:effectLst/>
                    <a:latin typeface="+mn-lt"/>
                    <a:ea typeface="Times New Roman" panose="02020603050405020304" pitchFamily="18" charset="0"/>
                  </a:rPr>
                  <a:t>Approve start of construction</a:t>
                </a:r>
                <a:endParaRPr lang="en-US" sz="1400" dirty="0">
                  <a:effectLst/>
                  <a:latin typeface="+mn-lt"/>
                  <a:ea typeface="Times New Roman" panose="02020603050405020304" pitchFamily="18" charset="0"/>
                </a:endParaRPr>
              </a:p>
            </p:txBody>
          </p:sp>
        </p:grpSp>
      </p:grpSp>
      <p:sp>
        <p:nvSpPr>
          <p:cNvPr id="28" name="TextBox 27">
            <a:extLst>
              <a:ext uri="{FF2B5EF4-FFF2-40B4-BE49-F238E27FC236}">
                <a16:creationId xmlns:a16="http://schemas.microsoft.com/office/drawing/2014/main" id="{91E60FFB-49BE-4B5E-6D92-5C80CF9CD971}"/>
              </a:ext>
            </a:extLst>
          </p:cNvPr>
          <p:cNvSpPr txBox="1"/>
          <p:nvPr/>
        </p:nvSpPr>
        <p:spPr>
          <a:xfrm>
            <a:off x="3742421" y="6583680"/>
            <a:ext cx="8079420" cy="276999"/>
          </a:xfrm>
          <a:prstGeom prst="rect">
            <a:avLst/>
          </a:prstGeom>
          <a:noFill/>
        </p:spPr>
        <p:txBody>
          <a:bodyPr wrap="square">
            <a:spAutoFit/>
          </a:bodyPr>
          <a:lstStyle/>
          <a:p>
            <a:r>
              <a:rPr lang="en-US" sz="1200" dirty="0">
                <a:latin typeface="+mn-lt"/>
              </a:rPr>
              <a:t>Figure 1 from </a:t>
            </a:r>
            <a:r>
              <a:rPr lang="en-US" sz="1200" i="1" dirty="0">
                <a:latin typeface="+mn-lt"/>
              </a:rPr>
              <a:t>S01020500-PCD10001 Second Target Station (STS) Project  Design Development Procedure </a:t>
            </a:r>
          </a:p>
        </p:txBody>
      </p:sp>
    </p:spTree>
    <p:extLst>
      <p:ext uri="{BB962C8B-B14F-4D97-AF65-F5344CB8AC3E}">
        <p14:creationId xmlns:p14="http://schemas.microsoft.com/office/powerpoint/2010/main" val="5598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6CD2-A29A-C12C-29C6-CA0150F6BC89}"/>
              </a:ext>
            </a:extLst>
          </p:cNvPr>
          <p:cNvSpPr>
            <a:spLocks noGrp="1"/>
          </p:cNvSpPr>
          <p:nvPr>
            <p:ph type="title"/>
          </p:nvPr>
        </p:nvSpPr>
        <p:spPr>
          <a:xfrm>
            <a:off x="429767" y="274320"/>
            <a:ext cx="11430000" cy="535531"/>
          </a:xfrm>
        </p:spPr>
        <p:txBody>
          <a:bodyPr/>
          <a:lstStyle/>
          <a:p>
            <a:r>
              <a:rPr lang="en-US" dirty="0"/>
              <a:t>STS Schedule Overview and CD Timeline</a:t>
            </a:r>
          </a:p>
        </p:txBody>
      </p:sp>
      <p:sp>
        <p:nvSpPr>
          <p:cNvPr id="3" name="Content Placeholder 2">
            <a:extLst>
              <a:ext uri="{FF2B5EF4-FFF2-40B4-BE49-F238E27FC236}">
                <a16:creationId xmlns:a16="http://schemas.microsoft.com/office/drawing/2014/main" id="{9D42C98F-BCE6-10EB-ED27-3871A53FE52A}"/>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FC5100C-1D8A-68C0-7573-5F0434DEAB34}"/>
              </a:ext>
            </a:extLst>
          </p:cNvPr>
          <p:cNvPicPr>
            <a:picLocks noChangeAspect="1"/>
          </p:cNvPicPr>
          <p:nvPr/>
        </p:nvPicPr>
        <p:blipFill>
          <a:blip r:embed="rId2"/>
          <a:stretch>
            <a:fillRect/>
          </a:stretch>
        </p:blipFill>
        <p:spPr>
          <a:xfrm>
            <a:off x="381000" y="1012456"/>
            <a:ext cx="11430000" cy="5330336"/>
          </a:xfrm>
          <a:prstGeom prst="rect">
            <a:avLst/>
          </a:prstGeom>
        </p:spPr>
      </p:pic>
    </p:spTree>
    <p:extLst>
      <p:ext uri="{BB962C8B-B14F-4D97-AF65-F5344CB8AC3E}">
        <p14:creationId xmlns:p14="http://schemas.microsoft.com/office/powerpoint/2010/main" val="3544603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01F9-DBBD-A2A2-21B5-201FEE7E70AB}"/>
              </a:ext>
            </a:extLst>
          </p:cNvPr>
          <p:cNvSpPr>
            <a:spLocks noGrp="1"/>
          </p:cNvSpPr>
          <p:nvPr>
            <p:ph type="title"/>
          </p:nvPr>
        </p:nvSpPr>
        <p:spPr>
          <a:xfrm>
            <a:off x="429767" y="274320"/>
            <a:ext cx="11430000" cy="480131"/>
          </a:xfrm>
        </p:spPr>
        <p:txBody>
          <a:bodyPr/>
          <a:lstStyle/>
          <a:p>
            <a:r>
              <a:rPr lang="en-US" sz="2800" dirty="0"/>
              <a:t>Progress in STS technical designs since Conceptual Design</a:t>
            </a:r>
          </a:p>
        </p:txBody>
      </p:sp>
      <p:sp>
        <p:nvSpPr>
          <p:cNvPr id="5" name="TextBox 4">
            <a:extLst>
              <a:ext uri="{FF2B5EF4-FFF2-40B4-BE49-F238E27FC236}">
                <a16:creationId xmlns:a16="http://schemas.microsoft.com/office/drawing/2014/main" id="{31706810-A795-AE9C-EA76-D5543DFBFB17}"/>
              </a:ext>
            </a:extLst>
          </p:cNvPr>
          <p:cNvSpPr txBox="1"/>
          <p:nvPr/>
        </p:nvSpPr>
        <p:spPr>
          <a:xfrm>
            <a:off x="429767" y="5308638"/>
            <a:ext cx="3310522" cy="1089529"/>
          </a:xfrm>
          <a:prstGeom prst="rect">
            <a:avLst/>
          </a:prstGeom>
          <a:noFill/>
          <a:ln w="19050">
            <a:solidFill>
              <a:schemeClr val="accent6">
                <a:lumMod val="75000"/>
              </a:schemeClr>
            </a:solidFill>
          </a:ln>
        </p:spPr>
        <p:txBody>
          <a:bodyPr wrap="none" rtlCol="0">
            <a:spAutoFit/>
          </a:bodyPr>
          <a:lstStyle/>
          <a:p>
            <a:pPr algn="l">
              <a:lnSpc>
                <a:spcPct val="90000"/>
              </a:lnSpc>
            </a:pPr>
            <a:r>
              <a:rPr lang="en-US" dirty="0">
                <a:latin typeface="+mn-lt"/>
              </a:rPr>
              <a:t>Independent Control</a:t>
            </a:r>
          </a:p>
          <a:p>
            <a:pPr algn="l">
              <a:lnSpc>
                <a:spcPct val="90000"/>
              </a:lnSpc>
            </a:pPr>
            <a:r>
              <a:rPr lang="en-US" dirty="0">
                <a:solidFill>
                  <a:srgbClr val="0070C0"/>
                </a:solidFill>
                <a:latin typeface="+mn-lt"/>
              </a:rPr>
              <a:t>700 kW proton beam power</a:t>
            </a:r>
          </a:p>
          <a:p>
            <a:pPr algn="l">
              <a:lnSpc>
                <a:spcPct val="90000"/>
              </a:lnSpc>
            </a:pPr>
            <a:r>
              <a:rPr lang="en-US" dirty="0">
                <a:solidFill>
                  <a:srgbClr val="FF0000"/>
                </a:solidFill>
                <a:latin typeface="+mn-lt"/>
              </a:rPr>
              <a:t>Peak Brightness</a:t>
            </a:r>
          </a:p>
          <a:p>
            <a:pPr algn="l">
              <a:lnSpc>
                <a:spcPct val="90000"/>
              </a:lnSpc>
            </a:pPr>
            <a:r>
              <a:rPr lang="en-US" dirty="0">
                <a:solidFill>
                  <a:srgbClr val="00B050"/>
                </a:solidFill>
                <a:latin typeface="+mn-lt"/>
              </a:rPr>
              <a:t>≥ 8 neutron instruments</a:t>
            </a:r>
          </a:p>
        </p:txBody>
      </p:sp>
      <p:grpSp>
        <p:nvGrpSpPr>
          <p:cNvPr id="154" name="Group 153">
            <a:extLst>
              <a:ext uri="{FF2B5EF4-FFF2-40B4-BE49-F238E27FC236}">
                <a16:creationId xmlns:a16="http://schemas.microsoft.com/office/drawing/2014/main" id="{F1388249-9926-8F57-A7DB-E877E6488DE9}"/>
              </a:ext>
            </a:extLst>
          </p:cNvPr>
          <p:cNvGrpSpPr/>
          <p:nvPr/>
        </p:nvGrpSpPr>
        <p:grpSpPr>
          <a:xfrm>
            <a:off x="569342" y="1493755"/>
            <a:ext cx="11150850" cy="4977500"/>
            <a:chOff x="569342" y="1606180"/>
            <a:chExt cx="11150850" cy="4977500"/>
          </a:xfrm>
        </p:grpSpPr>
        <p:cxnSp>
          <p:nvCxnSpPr>
            <p:cNvPr id="59" name="Straight Arrow Connector 58">
              <a:extLst>
                <a:ext uri="{FF2B5EF4-FFF2-40B4-BE49-F238E27FC236}">
                  <a16:creationId xmlns:a16="http://schemas.microsoft.com/office/drawing/2014/main" id="{FA8145CB-FD43-EF06-EDF8-DADA1F35106A}"/>
                </a:ext>
              </a:extLst>
            </p:cNvPr>
            <p:cNvCxnSpPr>
              <a:cxnSpLocks/>
            </p:cNvCxnSpPr>
            <p:nvPr/>
          </p:nvCxnSpPr>
          <p:spPr>
            <a:xfrm>
              <a:off x="8073878" y="3773036"/>
              <a:ext cx="0" cy="1877776"/>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B64B3B-48CD-ECCC-45FB-F5FEC3C30D92}"/>
                </a:ext>
              </a:extLst>
            </p:cNvPr>
            <p:cNvCxnSpPr>
              <a:cxnSpLocks/>
            </p:cNvCxnSpPr>
            <p:nvPr/>
          </p:nvCxnSpPr>
          <p:spPr>
            <a:xfrm>
              <a:off x="5437632" y="1739236"/>
              <a:ext cx="0" cy="1726088"/>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6BF4D5-7FE1-E8B7-F520-537E61C43A73}"/>
                </a:ext>
              </a:extLst>
            </p:cNvPr>
            <p:cNvSpPr txBox="1"/>
            <p:nvPr/>
          </p:nvSpPr>
          <p:spPr>
            <a:xfrm>
              <a:off x="6490434" y="2455114"/>
              <a:ext cx="963167" cy="867930"/>
            </a:xfrm>
            <a:prstGeom prst="rect">
              <a:avLst/>
            </a:prstGeom>
            <a:noFill/>
          </p:spPr>
          <p:txBody>
            <a:bodyPr wrap="square" rtlCol="0">
              <a:spAutoFit/>
            </a:bodyPr>
            <a:lstStyle/>
            <a:p>
              <a:pPr algn="l">
                <a:lnSpc>
                  <a:spcPct val="90000"/>
                </a:lnSpc>
              </a:pPr>
              <a:r>
                <a:rPr lang="en-US" sz="1400" dirty="0">
                  <a:solidFill>
                    <a:srgbClr val="0070C0"/>
                  </a:solidFill>
                  <a:latin typeface="+mn-lt"/>
                </a:rPr>
                <a:t>Lasagna</a:t>
              </a:r>
            </a:p>
            <a:p>
              <a:pPr algn="l">
                <a:lnSpc>
                  <a:spcPct val="90000"/>
                </a:lnSpc>
              </a:pPr>
              <a:r>
                <a:rPr lang="en-US" sz="1400" dirty="0">
                  <a:solidFill>
                    <a:srgbClr val="0070C0"/>
                  </a:solidFill>
                  <a:latin typeface="+mn-lt"/>
                </a:rPr>
                <a:t>Target Concept</a:t>
              </a:r>
            </a:p>
            <a:p>
              <a:pPr algn="l">
                <a:lnSpc>
                  <a:spcPct val="90000"/>
                </a:lnSpc>
              </a:pPr>
              <a:r>
                <a:rPr lang="en-US" sz="1400" dirty="0">
                  <a:solidFill>
                    <a:srgbClr val="0070C0"/>
                  </a:solidFill>
                  <a:latin typeface="+mn-lt"/>
                </a:rPr>
                <a:t>Selected</a:t>
              </a:r>
            </a:p>
          </p:txBody>
        </p:sp>
        <p:cxnSp>
          <p:nvCxnSpPr>
            <p:cNvPr id="35" name="Straight Arrow Connector 34">
              <a:extLst>
                <a:ext uri="{FF2B5EF4-FFF2-40B4-BE49-F238E27FC236}">
                  <a16:creationId xmlns:a16="http://schemas.microsoft.com/office/drawing/2014/main" id="{F569F716-B55E-D0BC-C6BB-B134E0E682A1}"/>
                </a:ext>
              </a:extLst>
            </p:cNvPr>
            <p:cNvCxnSpPr>
              <a:cxnSpLocks/>
            </p:cNvCxnSpPr>
            <p:nvPr/>
          </p:nvCxnSpPr>
          <p:spPr>
            <a:xfrm>
              <a:off x="6510528" y="2599464"/>
              <a:ext cx="0" cy="86586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ADAD9CC-A1C6-2121-2A20-EA1FE1ABC58B}"/>
                </a:ext>
              </a:extLst>
            </p:cNvPr>
            <p:cNvCxnSpPr>
              <a:cxnSpLocks/>
            </p:cNvCxnSpPr>
            <p:nvPr/>
          </p:nvCxnSpPr>
          <p:spPr>
            <a:xfrm>
              <a:off x="3432048" y="1739236"/>
              <a:ext cx="0" cy="173828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8BA7D2-41C9-F3EB-5D83-5F8605EBE435}"/>
                </a:ext>
              </a:extLst>
            </p:cNvPr>
            <p:cNvSpPr txBox="1"/>
            <p:nvPr/>
          </p:nvSpPr>
          <p:spPr>
            <a:xfrm>
              <a:off x="4517372" y="2455114"/>
              <a:ext cx="1284445" cy="867930"/>
            </a:xfrm>
            <a:prstGeom prst="rect">
              <a:avLst/>
            </a:prstGeom>
            <a:solidFill>
              <a:schemeClr val="bg1"/>
            </a:solidFill>
          </p:spPr>
          <p:txBody>
            <a:bodyPr wrap="square" rtlCol="0">
              <a:spAutoFit/>
            </a:bodyPr>
            <a:lstStyle/>
            <a:p>
              <a:pPr algn="l">
                <a:lnSpc>
                  <a:spcPct val="90000"/>
                </a:lnSpc>
              </a:pPr>
              <a:r>
                <a:rPr lang="en-US" sz="1400" dirty="0">
                  <a:solidFill>
                    <a:srgbClr val="FF0000"/>
                  </a:solidFill>
                  <a:latin typeface="+mn-lt"/>
                </a:rPr>
                <a:t>Preliminary Moderator Optimization Complete</a:t>
              </a:r>
            </a:p>
          </p:txBody>
        </p:sp>
        <p:cxnSp>
          <p:nvCxnSpPr>
            <p:cNvPr id="38" name="Straight Arrow Connector 37">
              <a:extLst>
                <a:ext uri="{FF2B5EF4-FFF2-40B4-BE49-F238E27FC236}">
                  <a16:creationId xmlns:a16="http://schemas.microsoft.com/office/drawing/2014/main" id="{58325DE4-28A2-E9BB-8D3F-8E1E56CBCB2D}"/>
                </a:ext>
              </a:extLst>
            </p:cNvPr>
            <p:cNvCxnSpPr>
              <a:cxnSpLocks/>
            </p:cNvCxnSpPr>
            <p:nvPr/>
          </p:nvCxnSpPr>
          <p:spPr>
            <a:xfrm>
              <a:off x="4517372" y="2599464"/>
              <a:ext cx="0" cy="865860"/>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40B00AA-FEA5-A16C-27EF-D2A0112E1CBE}"/>
                </a:ext>
              </a:extLst>
            </p:cNvPr>
            <p:cNvSpPr txBox="1"/>
            <p:nvPr/>
          </p:nvSpPr>
          <p:spPr>
            <a:xfrm>
              <a:off x="5428288" y="1606180"/>
              <a:ext cx="1466002" cy="674031"/>
            </a:xfrm>
            <a:prstGeom prst="rect">
              <a:avLst/>
            </a:prstGeom>
            <a:noFill/>
          </p:spPr>
          <p:txBody>
            <a:bodyPr wrap="square" rtlCol="0">
              <a:spAutoFit/>
            </a:bodyPr>
            <a:lstStyle/>
            <a:p>
              <a:pPr algn="l">
                <a:lnSpc>
                  <a:spcPct val="90000"/>
                </a:lnSpc>
              </a:pPr>
              <a:r>
                <a:rPr lang="en-US" sz="1400" dirty="0">
                  <a:solidFill>
                    <a:srgbClr val="FF0000"/>
                  </a:solidFill>
                  <a:latin typeface="+mn-lt"/>
                </a:rPr>
                <a:t>MRA/Inst. Sys. Interface Sheet issued</a:t>
              </a:r>
            </a:p>
          </p:txBody>
        </p:sp>
        <p:cxnSp>
          <p:nvCxnSpPr>
            <p:cNvPr id="45" name="Straight Arrow Connector 44">
              <a:extLst>
                <a:ext uri="{FF2B5EF4-FFF2-40B4-BE49-F238E27FC236}">
                  <a16:creationId xmlns:a16="http://schemas.microsoft.com/office/drawing/2014/main" id="{115CE207-C0E6-C773-EC29-723A94E87534}"/>
                </a:ext>
              </a:extLst>
            </p:cNvPr>
            <p:cNvCxnSpPr>
              <a:cxnSpLocks/>
            </p:cNvCxnSpPr>
            <p:nvPr/>
          </p:nvCxnSpPr>
          <p:spPr>
            <a:xfrm>
              <a:off x="7680730" y="1739236"/>
              <a:ext cx="0" cy="1726088"/>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B043413-8022-DBC1-B57A-853C8F2A9B10}"/>
                </a:ext>
              </a:extLst>
            </p:cNvPr>
            <p:cNvSpPr txBox="1"/>
            <p:nvPr/>
          </p:nvSpPr>
          <p:spPr>
            <a:xfrm>
              <a:off x="7699019" y="1606180"/>
              <a:ext cx="1295355" cy="1255728"/>
            </a:xfrm>
            <a:prstGeom prst="rect">
              <a:avLst/>
            </a:prstGeom>
            <a:noFill/>
          </p:spPr>
          <p:txBody>
            <a:bodyPr wrap="square" rtlCol="0">
              <a:spAutoFit/>
            </a:bodyPr>
            <a:lstStyle/>
            <a:p>
              <a:pPr algn="l">
                <a:lnSpc>
                  <a:spcPct val="90000"/>
                </a:lnSpc>
              </a:pPr>
              <a:r>
                <a:rPr lang="en-US" sz="1400" dirty="0">
                  <a:solidFill>
                    <a:srgbClr val="0070C0"/>
                  </a:solidFill>
                  <a:latin typeface="+mn-lt"/>
                </a:rPr>
                <a:t>Preliminary neutronic heating, structural &amp; CFD analysis completed</a:t>
              </a:r>
            </a:p>
          </p:txBody>
        </p:sp>
        <p:sp>
          <p:nvSpPr>
            <p:cNvPr id="56" name="TextBox 55">
              <a:extLst>
                <a:ext uri="{FF2B5EF4-FFF2-40B4-BE49-F238E27FC236}">
                  <a16:creationId xmlns:a16="http://schemas.microsoft.com/office/drawing/2014/main" id="{D587606F-E23E-E3A0-D952-5F89E90D9BC7}"/>
                </a:ext>
              </a:extLst>
            </p:cNvPr>
            <p:cNvSpPr txBox="1"/>
            <p:nvPr/>
          </p:nvSpPr>
          <p:spPr>
            <a:xfrm>
              <a:off x="7545881" y="4081893"/>
              <a:ext cx="1411917" cy="1255728"/>
            </a:xfrm>
            <a:prstGeom prst="rect">
              <a:avLst/>
            </a:prstGeom>
            <a:solidFill>
              <a:schemeClr val="bg1"/>
            </a:solidFill>
          </p:spPr>
          <p:txBody>
            <a:bodyPr wrap="square" rtlCol="0">
              <a:spAutoFit/>
            </a:bodyPr>
            <a:lstStyle/>
            <a:p>
              <a:pPr algn="l">
                <a:lnSpc>
                  <a:spcPct val="90000"/>
                </a:lnSpc>
              </a:pPr>
              <a:r>
                <a:rPr lang="en-US" sz="1400" dirty="0">
                  <a:latin typeface="+mn-lt"/>
                </a:rPr>
                <a:t>Second critical device workshop for FTS target cart out of position</a:t>
              </a:r>
            </a:p>
          </p:txBody>
        </p:sp>
        <p:cxnSp>
          <p:nvCxnSpPr>
            <p:cNvPr id="57" name="Straight Arrow Connector 56">
              <a:extLst>
                <a:ext uri="{FF2B5EF4-FFF2-40B4-BE49-F238E27FC236}">
                  <a16:creationId xmlns:a16="http://schemas.microsoft.com/office/drawing/2014/main" id="{D10F12B7-B509-4942-20F4-1B6975751BE3}"/>
                </a:ext>
              </a:extLst>
            </p:cNvPr>
            <p:cNvCxnSpPr>
              <a:cxnSpLocks/>
            </p:cNvCxnSpPr>
            <p:nvPr/>
          </p:nvCxnSpPr>
          <p:spPr>
            <a:xfrm>
              <a:off x="8896838" y="3767076"/>
              <a:ext cx="0" cy="450555"/>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78397BF-7C61-3622-994E-938A30E2319C}"/>
                </a:ext>
              </a:extLst>
            </p:cNvPr>
            <p:cNvSpPr txBox="1"/>
            <p:nvPr/>
          </p:nvSpPr>
          <p:spPr>
            <a:xfrm>
              <a:off x="8888801" y="4081893"/>
              <a:ext cx="1139502" cy="1255728"/>
            </a:xfrm>
            <a:prstGeom prst="rect">
              <a:avLst/>
            </a:prstGeom>
            <a:noFill/>
          </p:spPr>
          <p:txBody>
            <a:bodyPr wrap="square" rtlCol="0">
              <a:spAutoFit/>
            </a:bodyPr>
            <a:lstStyle/>
            <a:p>
              <a:pPr algn="l">
                <a:lnSpc>
                  <a:spcPct val="90000"/>
                </a:lnSpc>
              </a:pPr>
              <a:r>
                <a:rPr lang="en-US" sz="1400" dirty="0">
                  <a:latin typeface="+mn-lt"/>
                </a:rPr>
                <a:t>PDR Timing System, Run Permit System, &amp; Linac LLRF controls</a:t>
              </a:r>
            </a:p>
          </p:txBody>
        </p:sp>
        <p:cxnSp>
          <p:nvCxnSpPr>
            <p:cNvPr id="55" name="Straight Arrow Connector 54">
              <a:extLst>
                <a:ext uri="{FF2B5EF4-FFF2-40B4-BE49-F238E27FC236}">
                  <a16:creationId xmlns:a16="http://schemas.microsoft.com/office/drawing/2014/main" id="{3289B087-7F91-083D-A9FE-1EF755316151}"/>
                </a:ext>
              </a:extLst>
            </p:cNvPr>
            <p:cNvCxnSpPr>
              <a:cxnSpLocks/>
            </p:cNvCxnSpPr>
            <p:nvPr/>
          </p:nvCxnSpPr>
          <p:spPr>
            <a:xfrm>
              <a:off x="7545881" y="3768702"/>
              <a:ext cx="0" cy="448929"/>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3D10512-E23A-2693-07BE-C78AF6B7D751}"/>
                </a:ext>
              </a:extLst>
            </p:cNvPr>
            <p:cNvSpPr txBox="1"/>
            <p:nvPr/>
          </p:nvSpPr>
          <p:spPr>
            <a:xfrm>
              <a:off x="8058639" y="5521851"/>
              <a:ext cx="920496" cy="1061829"/>
            </a:xfrm>
            <a:prstGeom prst="rect">
              <a:avLst/>
            </a:prstGeom>
            <a:noFill/>
          </p:spPr>
          <p:txBody>
            <a:bodyPr wrap="square" rtlCol="0">
              <a:spAutoFit/>
            </a:bodyPr>
            <a:lstStyle/>
            <a:p>
              <a:pPr algn="l">
                <a:lnSpc>
                  <a:spcPct val="90000"/>
                </a:lnSpc>
              </a:pPr>
              <a:r>
                <a:rPr lang="en-US" sz="1400" dirty="0">
                  <a:latin typeface="+mn-lt"/>
                </a:rPr>
                <a:t>ICDs &amp; ICSs with AS &amp; SNS issued</a:t>
              </a:r>
            </a:p>
          </p:txBody>
        </p:sp>
        <p:sp>
          <p:nvSpPr>
            <p:cNvPr id="69" name="TextBox 68">
              <a:extLst>
                <a:ext uri="{FF2B5EF4-FFF2-40B4-BE49-F238E27FC236}">
                  <a16:creationId xmlns:a16="http://schemas.microsoft.com/office/drawing/2014/main" id="{BB3D8B5F-9228-FE6B-7781-3B93775B4196}"/>
                </a:ext>
              </a:extLst>
            </p:cNvPr>
            <p:cNvSpPr txBox="1"/>
            <p:nvPr/>
          </p:nvSpPr>
          <p:spPr>
            <a:xfrm>
              <a:off x="8875085" y="1606180"/>
              <a:ext cx="1153217" cy="1061829"/>
            </a:xfrm>
            <a:prstGeom prst="rect">
              <a:avLst/>
            </a:prstGeom>
            <a:noFill/>
          </p:spPr>
          <p:txBody>
            <a:bodyPr wrap="square" rtlCol="0">
              <a:spAutoFit/>
            </a:bodyPr>
            <a:lstStyle/>
            <a:p>
              <a:pPr algn="l">
                <a:lnSpc>
                  <a:spcPct val="90000"/>
                </a:lnSpc>
              </a:pPr>
              <a:r>
                <a:rPr lang="en-US" sz="1400" dirty="0">
                  <a:solidFill>
                    <a:srgbClr val="FF0000"/>
                  </a:solidFill>
                  <a:latin typeface="+mn-lt"/>
                </a:rPr>
                <a:t>TS/AS beam parameter IS Rev 2 issued</a:t>
              </a:r>
            </a:p>
          </p:txBody>
        </p:sp>
        <p:cxnSp>
          <p:nvCxnSpPr>
            <p:cNvPr id="70" name="Straight Arrow Connector 69">
              <a:extLst>
                <a:ext uri="{FF2B5EF4-FFF2-40B4-BE49-F238E27FC236}">
                  <a16:creationId xmlns:a16="http://schemas.microsoft.com/office/drawing/2014/main" id="{C0BFA5B2-321D-3DDC-682A-D06773B03EC1}"/>
                </a:ext>
              </a:extLst>
            </p:cNvPr>
            <p:cNvCxnSpPr>
              <a:cxnSpLocks/>
            </p:cNvCxnSpPr>
            <p:nvPr/>
          </p:nvCxnSpPr>
          <p:spPr>
            <a:xfrm>
              <a:off x="8884646" y="1739236"/>
              <a:ext cx="0" cy="1271884"/>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0463A8-1CC2-66F6-1E2A-29B6DD02E13A}"/>
                </a:ext>
              </a:extLst>
            </p:cNvPr>
            <p:cNvCxnSpPr>
              <a:cxnSpLocks/>
            </p:cNvCxnSpPr>
            <p:nvPr/>
          </p:nvCxnSpPr>
          <p:spPr>
            <a:xfrm>
              <a:off x="7976069" y="3011120"/>
              <a:ext cx="0" cy="466396"/>
            </a:xfrm>
            <a:prstGeom prst="straightConnector1">
              <a:avLst/>
            </a:prstGeom>
            <a:ln w="28575">
              <a:solidFill>
                <a:srgbClr val="FF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86C363A-39F6-CD99-5FE5-909EE2B6A08E}"/>
                </a:ext>
              </a:extLst>
            </p:cNvPr>
            <p:cNvCxnSpPr>
              <a:cxnSpLocks/>
            </p:cNvCxnSpPr>
            <p:nvPr/>
          </p:nvCxnSpPr>
          <p:spPr>
            <a:xfrm>
              <a:off x="7963877" y="3020587"/>
              <a:ext cx="932961" cy="0"/>
            </a:xfrm>
            <a:prstGeom prst="straightConnector1">
              <a:avLst/>
            </a:prstGeom>
            <a:ln w="28575">
              <a:solidFill>
                <a:srgbClr val="FF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003865D-1F24-ED27-38AB-4F12531A694D}"/>
                </a:ext>
              </a:extLst>
            </p:cNvPr>
            <p:cNvCxnSpPr>
              <a:cxnSpLocks/>
            </p:cNvCxnSpPr>
            <p:nvPr/>
          </p:nvCxnSpPr>
          <p:spPr>
            <a:xfrm>
              <a:off x="2514887" y="3773036"/>
              <a:ext cx="0" cy="444595"/>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72ECF29-493C-8EF8-DBA3-92C51199E828}"/>
                </a:ext>
              </a:extLst>
            </p:cNvPr>
            <p:cNvSpPr txBox="1"/>
            <p:nvPr/>
          </p:nvSpPr>
          <p:spPr>
            <a:xfrm>
              <a:off x="2522925" y="4081893"/>
              <a:ext cx="1217357" cy="1061829"/>
            </a:xfrm>
            <a:prstGeom prst="rect">
              <a:avLst/>
            </a:prstGeom>
            <a:noFill/>
          </p:spPr>
          <p:txBody>
            <a:bodyPr wrap="square" rtlCol="0">
              <a:spAutoFit/>
            </a:bodyPr>
            <a:lstStyle/>
            <a:p>
              <a:pPr algn="l">
                <a:lnSpc>
                  <a:spcPct val="90000"/>
                </a:lnSpc>
              </a:pPr>
              <a:r>
                <a:rPr lang="en-US" sz="1400" dirty="0">
                  <a:solidFill>
                    <a:srgbClr val="00B050"/>
                  </a:solidFill>
                  <a:latin typeface="+mn-lt"/>
                </a:rPr>
                <a:t>8 STS Project Neutron Instruments selected</a:t>
              </a:r>
            </a:p>
          </p:txBody>
        </p:sp>
        <p:cxnSp>
          <p:nvCxnSpPr>
            <p:cNvPr id="84" name="Straight Arrow Connector 83">
              <a:extLst>
                <a:ext uri="{FF2B5EF4-FFF2-40B4-BE49-F238E27FC236}">
                  <a16:creationId xmlns:a16="http://schemas.microsoft.com/office/drawing/2014/main" id="{5C3A9F77-D29A-7E99-9444-79748620E0D0}"/>
                </a:ext>
              </a:extLst>
            </p:cNvPr>
            <p:cNvCxnSpPr>
              <a:cxnSpLocks/>
            </p:cNvCxnSpPr>
            <p:nvPr/>
          </p:nvCxnSpPr>
          <p:spPr>
            <a:xfrm>
              <a:off x="5288455" y="3773036"/>
              <a:ext cx="14185" cy="1877776"/>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DD181A0-19E0-18A3-63F8-E2AC2B2B59B0}"/>
                </a:ext>
              </a:extLst>
            </p:cNvPr>
            <p:cNvSpPr txBox="1"/>
            <p:nvPr/>
          </p:nvSpPr>
          <p:spPr>
            <a:xfrm>
              <a:off x="5302640" y="5521851"/>
              <a:ext cx="1482699" cy="1061829"/>
            </a:xfrm>
            <a:prstGeom prst="rect">
              <a:avLst/>
            </a:prstGeom>
            <a:noFill/>
          </p:spPr>
          <p:txBody>
            <a:bodyPr wrap="square" rtlCol="0">
              <a:spAutoFit/>
            </a:bodyPr>
            <a:lstStyle/>
            <a:p>
              <a:pPr algn="l">
                <a:lnSpc>
                  <a:spcPct val="90000"/>
                </a:lnSpc>
              </a:pPr>
              <a:r>
                <a:rPr lang="en-US" sz="1400" dirty="0">
                  <a:solidFill>
                    <a:srgbClr val="00B050"/>
                  </a:solidFill>
                  <a:latin typeface="+mn-lt"/>
                </a:rPr>
                <a:t>Technical review of initial designs for 4 instruments complete</a:t>
              </a:r>
            </a:p>
          </p:txBody>
        </p:sp>
        <p:sp>
          <p:nvSpPr>
            <p:cNvPr id="53" name="TextBox 52">
              <a:extLst>
                <a:ext uri="{FF2B5EF4-FFF2-40B4-BE49-F238E27FC236}">
                  <a16:creationId xmlns:a16="http://schemas.microsoft.com/office/drawing/2014/main" id="{EAFFF41B-B3AE-796D-31BF-32E33009ABBB}"/>
                </a:ext>
              </a:extLst>
            </p:cNvPr>
            <p:cNvSpPr txBox="1"/>
            <p:nvPr/>
          </p:nvSpPr>
          <p:spPr>
            <a:xfrm>
              <a:off x="4918654" y="4081893"/>
              <a:ext cx="1125336" cy="1061829"/>
            </a:xfrm>
            <a:prstGeom prst="rect">
              <a:avLst/>
            </a:prstGeom>
            <a:solidFill>
              <a:schemeClr val="bg1"/>
            </a:solidFill>
          </p:spPr>
          <p:txBody>
            <a:bodyPr wrap="square" rtlCol="0">
              <a:spAutoFit/>
            </a:bodyPr>
            <a:lstStyle/>
            <a:p>
              <a:pPr algn="l">
                <a:lnSpc>
                  <a:spcPct val="90000"/>
                </a:lnSpc>
              </a:pPr>
              <a:r>
                <a:rPr lang="en-US" sz="1400" dirty="0">
                  <a:latin typeface="+mn-lt"/>
                </a:rPr>
                <a:t>Two beam flavors workshop report issued</a:t>
              </a:r>
            </a:p>
          </p:txBody>
        </p:sp>
        <p:cxnSp>
          <p:nvCxnSpPr>
            <p:cNvPr id="52" name="Straight Arrow Connector 51">
              <a:extLst>
                <a:ext uri="{FF2B5EF4-FFF2-40B4-BE49-F238E27FC236}">
                  <a16:creationId xmlns:a16="http://schemas.microsoft.com/office/drawing/2014/main" id="{DC8782E0-0417-94F2-CD25-D0F1C62369FE}"/>
                </a:ext>
              </a:extLst>
            </p:cNvPr>
            <p:cNvCxnSpPr>
              <a:cxnSpLocks/>
            </p:cNvCxnSpPr>
            <p:nvPr/>
          </p:nvCxnSpPr>
          <p:spPr>
            <a:xfrm>
              <a:off x="4910615" y="3773036"/>
              <a:ext cx="0" cy="444595"/>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3FC1A-B002-FAEF-8ADC-21058A420A47}"/>
                </a:ext>
              </a:extLst>
            </p:cNvPr>
            <p:cNvCxnSpPr>
              <a:cxnSpLocks/>
            </p:cNvCxnSpPr>
            <p:nvPr/>
          </p:nvCxnSpPr>
          <p:spPr>
            <a:xfrm>
              <a:off x="6160429" y="3773036"/>
              <a:ext cx="10121" cy="444595"/>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A360CCA-D35D-8E94-558B-8151A2D74EA5}"/>
                </a:ext>
              </a:extLst>
            </p:cNvPr>
            <p:cNvSpPr txBox="1"/>
            <p:nvPr/>
          </p:nvSpPr>
          <p:spPr>
            <a:xfrm>
              <a:off x="6170550" y="4081893"/>
              <a:ext cx="1383368" cy="867930"/>
            </a:xfrm>
            <a:prstGeom prst="rect">
              <a:avLst/>
            </a:prstGeom>
            <a:noFill/>
          </p:spPr>
          <p:txBody>
            <a:bodyPr wrap="square" rtlCol="0">
              <a:spAutoFit/>
            </a:bodyPr>
            <a:lstStyle/>
            <a:p>
              <a:pPr algn="l">
                <a:lnSpc>
                  <a:spcPct val="90000"/>
                </a:lnSpc>
              </a:pPr>
              <a:r>
                <a:rPr lang="en-US" sz="1400" dirty="0">
                  <a:solidFill>
                    <a:srgbClr val="00B050"/>
                  </a:solidFill>
                  <a:latin typeface="+mn-lt"/>
                </a:rPr>
                <a:t>Requirements documents issued for all 8 instruments</a:t>
              </a:r>
            </a:p>
          </p:txBody>
        </p:sp>
        <p:cxnSp>
          <p:nvCxnSpPr>
            <p:cNvPr id="92" name="Straight Arrow Connector 91">
              <a:extLst>
                <a:ext uri="{FF2B5EF4-FFF2-40B4-BE49-F238E27FC236}">
                  <a16:creationId xmlns:a16="http://schemas.microsoft.com/office/drawing/2014/main" id="{37E6FD4A-6ACB-C711-3BE8-91776D4D6F97}"/>
                </a:ext>
              </a:extLst>
            </p:cNvPr>
            <p:cNvCxnSpPr>
              <a:cxnSpLocks/>
            </p:cNvCxnSpPr>
            <p:nvPr/>
          </p:nvCxnSpPr>
          <p:spPr>
            <a:xfrm>
              <a:off x="10050911" y="3778348"/>
              <a:ext cx="0" cy="439283"/>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C0BF7AC-8323-AFE6-4B36-30CBE5047B3B}"/>
                </a:ext>
              </a:extLst>
            </p:cNvPr>
            <p:cNvSpPr txBox="1"/>
            <p:nvPr/>
          </p:nvSpPr>
          <p:spPr>
            <a:xfrm>
              <a:off x="10049864" y="4081893"/>
              <a:ext cx="1171269" cy="1061829"/>
            </a:xfrm>
            <a:prstGeom prst="rect">
              <a:avLst/>
            </a:prstGeom>
            <a:noFill/>
          </p:spPr>
          <p:txBody>
            <a:bodyPr wrap="square" rtlCol="0">
              <a:spAutoFit/>
            </a:bodyPr>
            <a:lstStyle/>
            <a:p>
              <a:pPr algn="l">
                <a:lnSpc>
                  <a:spcPct val="90000"/>
                </a:lnSpc>
              </a:pPr>
              <a:r>
                <a:rPr lang="en-US" sz="1400" dirty="0">
                  <a:solidFill>
                    <a:srgbClr val="00B050"/>
                  </a:solidFill>
                  <a:latin typeface="+mn-lt"/>
                </a:rPr>
                <a:t>PDR for CHESS, PIONEER, &amp; QIKR optics scheduled</a:t>
              </a:r>
            </a:p>
          </p:txBody>
        </p:sp>
        <p:cxnSp>
          <p:nvCxnSpPr>
            <p:cNvPr id="97" name="Straight Arrow Connector 96">
              <a:extLst>
                <a:ext uri="{FF2B5EF4-FFF2-40B4-BE49-F238E27FC236}">
                  <a16:creationId xmlns:a16="http://schemas.microsoft.com/office/drawing/2014/main" id="{1593043C-7E05-258D-F593-1B327D353658}"/>
                </a:ext>
              </a:extLst>
            </p:cNvPr>
            <p:cNvCxnSpPr>
              <a:cxnSpLocks/>
            </p:cNvCxnSpPr>
            <p:nvPr/>
          </p:nvCxnSpPr>
          <p:spPr>
            <a:xfrm>
              <a:off x="2792402" y="2775218"/>
              <a:ext cx="0" cy="702298"/>
            </a:xfrm>
            <a:prstGeom prst="straightConnector1">
              <a:avLst/>
            </a:prstGeom>
            <a:ln w="28575">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201FF3D-E364-B03F-262F-226A6829963C}"/>
                </a:ext>
              </a:extLst>
            </p:cNvPr>
            <p:cNvSpPr txBox="1"/>
            <p:nvPr/>
          </p:nvSpPr>
          <p:spPr>
            <a:xfrm>
              <a:off x="3406037" y="1606180"/>
              <a:ext cx="976488" cy="867930"/>
            </a:xfrm>
            <a:prstGeom prst="rect">
              <a:avLst/>
            </a:prstGeom>
            <a:noFill/>
          </p:spPr>
          <p:txBody>
            <a:bodyPr wrap="square" rtlCol="0">
              <a:spAutoFit/>
            </a:bodyPr>
            <a:lstStyle/>
            <a:p>
              <a:pPr algn="l">
                <a:lnSpc>
                  <a:spcPct val="90000"/>
                </a:lnSpc>
              </a:pPr>
              <a:r>
                <a:rPr lang="en-US" sz="1400" dirty="0">
                  <a:solidFill>
                    <a:srgbClr val="0070C0"/>
                  </a:solidFill>
                  <a:latin typeface="+mn-lt"/>
                </a:rPr>
                <a:t>Segment</a:t>
              </a:r>
            </a:p>
            <a:p>
              <a:pPr algn="l">
                <a:lnSpc>
                  <a:spcPct val="90000"/>
                </a:lnSpc>
              </a:pPr>
              <a:r>
                <a:rPr lang="en-US" sz="1400" dirty="0">
                  <a:solidFill>
                    <a:srgbClr val="0070C0"/>
                  </a:solidFill>
                  <a:latin typeface="+mn-lt"/>
                </a:rPr>
                <a:t>Target Concept</a:t>
              </a:r>
            </a:p>
            <a:p>
              <a:pPr algn="l">
                <a:lnSpc>
                  <a:spcPct val="90000"/>
                </a:lnSpc>
              </a:pPr>
              <a:r>
                <a:rPr lang="en-US" sz="1400" dirty="0">
                  <a:solidFill>
                    <a:srgbClr val="0070C0"/>
                  </a:solidFill>
                  <a:latin typeface="+mn-lt"/>
                </a:rPr>
                <a:t>Selected</a:t>
              </a:r>
            </a:p>
          </p:txBody>
        </p:sp>
        <p:cxnSp>
          <p:nvCxnSpPr>
            <p:cNvPr id="105" name="Straight Arrow Connector 104">
              <a:extLst>
                <a:ext uri="{FF2B5EF4-FFF2-40B4-BE49-F238E27FC236}">
                  <a16:creationId xmlns:a16="http://schemas.microsoft.com/office/drawing/2014/main" id="{93A04D04-5009-212B-0194-6D5146EF3223}"/>
                </a:ext>
              </a:extLst>
            </p:cNvPr>
            <p:cNvCxnSpPr>
              <a:cxnSpLocks/>
            </p:cNvCxnSpPr>
            <p:nvPr/>
          </p:nvCxnSpPr>
          <p:spPr>
            <a:xfrm>
              <a:off x="10328936" y="2599464"/>
              <a:ext cx="0" cy="878052"/>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A4EB8B9-5C00-FBB4-6CFC-1E10B3F09E81}"/>
                </a:ext>
              </a:extLst>
            </p:cNvPr>
            <p:cNvSpPr txBox="1"/>
            <p:nvPr/>
          </p:nvSpPr>
          <p:spPr>
            <a:xfrm>
              <a:off x="10300266" y="2455114"/>
              <a:ext cx="1295355" cy="674031"/>
            </a:xfrm>
            <a:prstGeom prst="rect">
              <a:avLst/>
            </a:prstGeom>
            <a:noFill/>
          </p:spPr>
          <p:txBody>
            <a:bodyPr wrap="square" rtlCol="0">
              <a:spAutoFit/>
            </a:bodyPr>
            <a:lstStyle/>
            <a:p>
              <a:pPr algn="l">
                <a:lnSpc>
                  <a:spcPct val="90000"/>
                </a:lnSpc>
              </a:pPr>
              <a:r>
                <a:rPr lang="en-US" sz="1400" dirty="0">
                  <a:solidFill>
                    <a:srgbClr val="0070C0"/>
                  </a:solidFill>
                  <a:latin typeface="+mn-lt"/>
                </a:rPr>
                <a:t>PDR proton beam optics planned</a:t>
              </a:r>
            </a:p>
          </p:txBody>
        </p:sp>
        <p:cxnSp>
          <p:nvCxnSpPr>
            <p:cNvPr id="108" name="Straight Arrow Connector 107">
              <a:extLst>
                <a:ext uri="{FF2B5EF4-FFF2-40B4-BE49-F238E27FC236}">
                  <a16:creationId xmlns:a16="http://schemas.microsoft.com/office/drawing/2014/main" id="{A1C1336B-353E-852D-7EF9-0949FEA2331B}"/>
                </a:ext>
              </a:extLst>
            </p:cNvPr>
            <p:cNvCxnSpPr>
              <a:cxnSpLocks/>
            </p:cNvCxnSpPr>
            <p:nvPr/>
          </p:nvCxnSpPr>
          <p:spPr>
            <a:xfrm>
              <a:off x="4370832" y="1739236"/>
              <a:ext cx="0" cy="173828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844FBA0-A8C8-4021-7ABA-41841A5ADA74}"/>
                </a:ext>
              </a:extLst>
            </p:cNvPr>
            <p:cNvSpPr txBox="1"/>
            <p:nvPr/>
          </p:nvSpPr>
          <p:spPr>
            <a:xfrm>
              <a:off x="4361303" y="1606180"/>
              <a:ext cx="1153338" cy="867930"/>
            </a:xfrm>
            <a:prstGeom prst="rect">
              <a:avLst/>
            </a:prstGeom>
            <a:noFill/>
          </p:spPr>
          <p:txBody>
            <a:bodyPr wrap="square" rtlCol="0">
              <a:spAutoFit/>
            </a:bodyPr>
            <a:lstStyle/>
            <a:p>
              <a:pPr algn="l">
                <a:lnSpc>
                  <a:spcPct val="90000"/>
                </a:lnSpc>
              </a:pPr>
              <a:r>
                <a:rPr lang="en-US" sz="1400" dirty="0">
                  <a:solidFill>
                    <a:srgbClr val="0070C0"/>
                  </a:solidFill>
                  <a:latin typeface="+mn-lt"/>
                </a:rPr>
                <a:t>New proton transport lattice </a:t>
              </a:r>
            </a:p>
          </p:txBody>
        </p:sp>
        <p:cxnSp>
          <p:nvCxnSpPr>
            <p:cNvPr id="112" name="Straight Arrow Connector 111">
              <a:extLst>
                <a:ext uri="{FF2B5EF4-FFF2-40B4-BE49-F238E27FC236}">
                  <a16:creationId xmlns:a16="http://schemas.microsoft.com/office/drawing/2014/main" id="{D5D34F90-2A0A-BBDE-9A1E-F3F73068AFE6}"/>
                </a:ext>
              </a:extLst>
            </p:cNvPr>
            <p:cNvCxnSpPr>
              <a:cxnSpLocks/>
            </p:cNvCxnSpPr>
            <p:nvPr/>
          </p:nvCxnSpPr>
          <p:spPr>
            <a:xfrm>
              <a:off x="3831634" y="3778348"/>
              <a:ext cx="0" cy="439283"/>
            </a:xfrm>
            <a:prstGeom prst="straightConnector1">
              <a:avLst/>
            </a:prstGeom>
            <a:ln w="28575">
              <a:solidFill>
                <a:schemeClr val="accent4">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175F87E-18C2-6BB7-1972-77CEE49EEFEC}"/>
                </a:ext>
              </a:extLst>
            </p:cNvPr>
            <p:cNvSpPr txBox="1"/>
            <p:nvPr/>
          </p:nvSpPr>
          <p:spPr>
            <a:xfrm>
              <a:off x="3808342" y="4081893"/>
              <a:ext cx="1166876" cy="480131"/>
            </a:xfrm>
            <a:prstGeom prst="rect">
              <a:avLst/>
            </a:prstGeom>
            <a:noFill/>
          </p:spPr>
          <p:txBody>
            <a:bodyPr wrap="square" rtlCol="0">
              <a:spAutoFit/>
            </a:bodyPr>
            <a:lstStyle/>
            <a:p>
              <a:pPr algn="l">
                <a:lnSpc>
                  <a:spcPct val="90000"/>
                </a:lnSpc>
              </a:pPr>
              <a:r>
                <a:rPr lang="en-US" sz="1400" dirty="0">
                  <a:solidFill>
                    <a:schemeClr val="accent4">
                      <a:lumMod val="75000"/>
                    </a:schemeClr>
                  </a:solidFill>
                  <a:latin typeface="+mn-lt"/>
                </a:rPr>
                <a:t>Site plan established</a:t>
              </a:r>
            </a:p>
          </p:txBody>
        </p:sp>
        <p:cxnSp>
          <p:nvCxnSpPr>
            <p:cNvPr id="115" name="Straight Arrow Connector 114">
              <a:extLst>
                <a:ext uri="{FF2B5EF4-FFF2-40B4-BE49-F238E27FC236}">
                  <a16:creationId xmlns:a16="http://schemas.microsoft.com/office/drawing/2014/main" id="{E8C825AE-D0D7-301A-A6CE-81278253EC4D}"/>
                </a:ext>
              </a:extLst>
            </p:cNvPr>
            <p:cNvCxnSpPr>
              <a:cxnSpLocks/>
            </p:cNvCxnSpPr>
            <p:nvPr/>
          </p:nvCxnSpPr>
          <p:spPr>
            <a:xfrm>
              <a:off x="7545881" y="1739236"/>
              <a:ext cx="0" cy="1738280"/>
            </a:xfrm>
            <a:prstGeom prst="straightConnector1">
              <a:avLst/>
            </a:prstGeom>
            <a:ln w="28575">
              <a:solidFill>
                <a:schemeClr val="accent4">
                  <a:lumMod val="75000"/>
                </a:schemeClr>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20823FF-406B-8EAD-ABCE-1607C3950CB2}"/>
                </a:ext>
              </a:extLst>
            </p:cNvPr>
            <p:cNvSpPr txBox="1"/>
            <p:nvPr/>
          </p:nvSpPr>
          <p:spPr>
            <a:xfrm>
              <a:off x="6732470" y="1606180"/>
              <a:ext cx="825002" cy="867930"/>
            </a:xfrm>
            <a:prstGeom prst="rect">
              <a:avLst/>
            </a:prstGeom>
            <a:noFill/>
          </p:spPr>
          <p:txBody>
            <a:bodyPr wrap="square" rtlCol="0">
              <a:spAutoFit/>
            </a:bodyPr>
            <a:lstStyle/>
            <a:p>
              <a:pPr algn="r">
                <a:lnSpc>
                  <a:spcPct val="90000"/>
                </a:lnSpc>
              </a:pPr>
              <a:r>
                <a:rPr lang="en-US" sz="1400" dirty="0">
                  <a:solidFill>
                    <a:schemeClr val="accent4">
                      <a:lumMod val="75000"/>
                    </a:schemeClr>
                  </a:solidFill>
                  <a:latin typeface="+mn-lt"/>
                </a:rPr>
                <a:t>RTST  &amp; CSB design begins</a:t>
              </a:r>
            </a:p>
          </p:txBody>
        </p:sp>
        <p:sp>
          <p:nvSpPr>
            <p:cNvPr id="119" name="TextBox 118">
              <a:extLst>
                <a:ext uri="{FF2B5EF4-FFF2-40B4-BE49-F238E27FC236}">
                  <a16:creationId xmlns:a16="http://schemas.microsoft.com/office/drawing/2014/main" id="{D271B489-B256-0A91-5140-441B5221B72B}"/>
                </a:ext>
              </a:extLst>
            </p:cNvPr>
            <p:cNvSpPr txBox="1"/>
            <p:nvPr/>
          </p:nvSpPr>
          <p:spPr>
            <a:xfrm>
              <a:off x="10028302" y="1606180"/>
              <a:ext cx="825002" cy="867930"/>
            </a:xfrm>
            <a:prstGeom prst="rect">
              <a:avLst/>
            </a:prstGeom>
            <a:noFill/>
          </p:spPr>
          <p:txBody>
            <a:bodyPr wrap="square" rtlCol="0">
              <a:spAutoFit/>
            </a:bodyPr>
            <a:lstStyle/>
            <a:p>
              <a:pPr>
                <a:lnSpc>
                  <a:spcPct val="90000"/>
                </a:lnSpc>
              </a:pPr>
              <a:r>
                <a:rPr lang="en-US" sz="1400" dirty="0">
                  <a:solidFill>
                    <a:schemeClr val="accent4">
                      <a:lumMod val="75000"/>
                    </a:schemeClr>
                  </a:solidFill>
                  <a:latin typeface="+mn-lt"/>
                </a:rPr>
                <a:t>T &amp; I bldg. design begins</a:t>
              </a:r>
            </a:p>
          </p:txBody>
        </p:sp>
        <p:cxnSp>
          <p:nvCxnSpPr>
            <p:cNvPr id="120" name="Straight Arrow Connector 119">
              <a:extLst>
                <a:ext uri="{FF2B5EF4-FFF2-40B4-BE49-F238E27FC236}">
                  <a16:creationId xmlns:a16="http://schemas.microsoft.com/office/drawing/2014/main" id="{3FA96AAB-A8D6-3F62-769E-028A2354F0B9}"/>
                </a:ext>
              </a:extLst>
            </p:cNvPr>
            <p:cNvCxnSpPr>
              <a:cxnSpLocks/>
            </p:cNvCxnSpPr>
            <p:nvPr/>
          </p:nvCxnSpPr>
          <p:spPr>
            <a:xfrm>
              <a:off x="10028302" y="1739236"/>
              <a:ext cx="0" cy="1738280"/>
            </a:xfrm>
            <a:prstGeom prst="straightConnector1">
              <a:avLst/>
            </a:prstGeom>
            <a:ln w="28575">
              <a:solidFill>
                <a:schemeClr val="accent4">
                  <a:lumMod val="75000"/>
                </a:schemeClr>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3CF6501-E686-3238-DCB2-77A2B1A996B7}"/>
                </a:ext>
              </a:extLst>
            </p:cNvPr>
            <p:cNvSpPr txBox="1"/>
            <p:nvPr/>
          </p:nvSpPr>
          <p:spPr>
            <a:xfrm>
              <a:off x="2302509" y="2506981"/>
              <a:ext cx="989228" cy="286232"/>
            </a:xfrm>
            <a:prstGeom prst="rect">
              <a:avLst/>
            </a:prstGeom>
            <a:solidFill>
              <a:schemeClr val="bg1"/>
            </a:solidFill>
            <a:ln>
              <a:solidFill>
                <a:schemeClr val="tx1"/>
              </a:solidFill>
            </a:ln>
          </p:spPr>
          <p:txBody>
            <a:bodyPr wrap="square" rtlCol="0">
              <a:spAutoFit/>
            </a:bodyPr>
            <a:lstStyle/>
            <a:p>
              <a:pPr algn="ctr">
                <a:lnSpc>
                  <a:spcPct val="90000"/>
                </a:lnSpc>
              </a:pPr>
              <a:r>
                <a:rPr lang="en-US" sz="1400" dirty="0">
                  <a:latin typeface="+mn-lt"/>
                </a:rPr>
                <a:t>2021 IPR</a:t>
              </a:r>
            </a:p>
          </p:txBody>
        </p:sp>
        <p:grpSp>
          <p:nvGrpSpPr>
            <p:cNvPr id="16" name="Group 15">
              <a:extLst>
                <a:ext uri="{FF2B5EF4-FFF2-40B4-BE49-F238E27FC236}">
                  <a16:creationId xmlns:a16="http://schemas.microsoft.com/office/drawing/2014/main" id="{6FAC243B-8455-905E-8390-20E7B7E93E1C}"/>
                </a:ext>
              </a:extLst>
            </p:cNvPr>
            <p:cNvGrpSpPr/>
            <p:nvPr/>
          </p:nvGrpSpPr>
          <p:grpSpPr>
            <a:xfrm>
              <a:off x="569342" y="3326827"/>
              <a:ext cx="11150850" cy="599554"/>
              <a:chOff x="569342" y="2977479"/>
              <a:chExt cx="11150850" cy="599554"/>
            </a:xfrm>
          </p:grpSpPr>
          <p:sp>
            <p:nvSpPr>
              <p:cNvPr id="6" name="Right Arrow 5">
                <a:extLst>
                  <a:ext uri="{FF2B5EF4-FFF2-40B4-BE49-F238E27FC236}">
                    <a16:creationId xmlns:a16="http://schemas.microsoft.com/office/drawing/2014/main" id="{E13A378C-0EF9-EE00-931B-F7B101A245B7}"/>
                  </a:ext>
                </a:extLst>
              </p:cNvPr>
              <p:cNvSpPr/>
              <p:nvPr/>
            </p:nvSpPr>
            <p:spPr>
              <a:xfrm>
                <a:off x="569342" y="2977479"/>
                <a:ext cx="11150850" cy="599554"/>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DF19C2AC-3AAC-281E-E805-BDB5039B8E46}"/>
                  </a:ext>
                </a:extLst>
              </p:cNvPr>
              <p:cNvSpPr txBox="1"/>
              <p:nvPr/>
            </p:nvSpPr>
            <p:spPr>
              <a:xfrm>
                <a:off x="2057982" y="3106440"/>
                <a:ext cx="697627" cy="341632"/>
              </a:xfrm>
              <a:prstGeom prst="rect">
                <a:avLst/>
              </a:prstGeom>
              <a:noFill/>
              <a:ln>
                <a:noFill/>
              </a:ln>
            </p:spPr>
            <p:txBody>
              <a:bodyPr wrap="none" rtlCol="0">
                <a:spAutoFit/>
              </a:bodyPr>
              <a:lstStyle/>
              <a:p>
                <a:pPr algn="l">
                  <a:lnSpc>
                    <a:spcPct val="90000"/>
                  </a:lnSpc>
                </a:pPr>
                <a:r>
                  <a:rPr lang="en-US" dirty="0">
                    <a:latin typeface="+mn-lt"/>
                  </a:rPr>
                  <a:t>2021</a:t>
                </a:r>
              </a:p>
            </p:txBody>
          </p:sp>
          <p:sp>
            <p:nvSpPr>
              <p:cNvPr id="8" name="TextBox 7">
                <a:extLst>
                  <a:ext uri="{FF2B5EF4-FFF2-40B4-BE49-F238E27FC236}">
                    <a16:creationId xmlns:a16="http://schemas.microsoft.com/office/drawing/2014/main" id="{CBA46974-2C3B-991D-BD05-A1422CA57D71}"/>
                  </a:ext>
                </a:extLst>
              </p:cNvPr>
              <p:cNvSpPr txBox="1"/>
              <p:nvPr/>
            </p:nvSpPr>
            <p:spPr>
              <a:xfrm>
                <a:off x="5686226" y="3106440"/>
                <a:ext cx="697627" cy="341632"/>
              </a:xfrm>
              <a:prstGeom prst="rect">
                <a:avLst/>
              </a:prstGeom>
              <a:noFill/>
              <a:ln>
                <a:noFill/>
              </a:ln>
            </p:spPr>
            <p:txBody>
              <a:bodyPr wrap="none" rtlCol="0">
                <a:spAutoFit/>
              </a:bodyPr>
              <a:lstStyle/>
              <a:p>
                <a:pPr algn="l">
                  <a:lnSpc>
                    <a:spcPct val="90000"/>
                  </a:lnSpc>
                </a:pPr>
                <a:r>
                  <a:rPr lang="en-US" dirty="0">
                    <a:latin typeface="+mn-lt"/>
                  </a:rPr>
                  <a:t>2022</a:t>
                </a:r>
              </a:p>
            </p:txBody>
          </p:sp>
          <p:sp>
            <p:nvSpPr>
              <p:cNvPr id="9" name="TextBox 8">
                <a:extLst>
                  <a:ext uri="{FF2B5EF4-FFF2-40B4-BE49-F238E27FC236}">
                    <a16:creationId xmlns:a16="http://schemas.microsoft.com/office/drawing/2014/main" id="{FA1E5291-ED6B-431C-8308-7C8A82D958FD}"/>
                  </a:ext>
                </a:extLst>
              </p:cNvPr>
              <p:cNvSpPr txBox="1"/>
              <p:nvPr/>
            </p:nvSpPr>
            <p:spPr>
              <a:xfrm>
                <a:off x="9293729" y="3106440"/>
                <a:ext cx="697627" cy="341632"/>
              </a:xfrm>
              <a:prstGeom prst="rect">
                <a:avLst/>
              </a:prstGeom>
              <a:noFill/>
              <a:ln>
                <a:noFill/>
              </a:ln>
            </p:spPr>
            <p:txBody>
              <a:bodyPr wrap="none" rtlCol="0">
                <a:spAutoFit/>
              </a:bodyPr>
              <a:lstStyle/>
              <a:p>
                <a:pPr algn="l">
                  <a:lnSpc>
                    <a:spcPct val="90000"/>
                  </a:lnSpc>
                </a:pPr>
                <a:r>
                  <a:rPr lang="en-US" dirty="0">
                    <a:latin typeface="+mn-lt"/>
                  </a:rPr>
                  <a:t>2023</a:t>
                </a:r>
              </a:p>
            </p:txBody>
          </p:sp>
          <p:cxnSp>
            <p:nvCxnSpPr>
              <p:cNvPr id="12" name="Straight Connector 11">
                <a:extLst>
                  <a:ext uri="{FF2B5EF4-FFF2-40B4-BE49-F238E27FC236}">
                    <a16:creationId xmlns:a16="http://schemas.microsoft.com/office/drawing/2014/main" id="{D785DD70-2424-8058-82CD-52D43FE245B7}"/>
                  </a:ext>
                </a:extLst>
              </p:cNvPr>
              <p:cNvCxnSpPr>
                <a:cxnSpLocks/>
              </p:cNvCxnSpPr>
              <p:nvPr/>
            </p:nvCxnSpPr>
            <p:spPr>
              <a:xfrm>
                <a:off x="4176047"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64EBC3-12E5-3624-9989-CA6CFB1E9B60}"/>
                  </a:ext>
                </a:extLst>
              </p:cNvPr>
              <p:cNvCxnSpPr>
                <a:cxnSpLocks/>
              </p:cNvCxnSpPr>
              <p:nvPr/>
            </p:nvCxnSpPr>
            <p:spPr>
              <a:xfrm>
                <a:off x="11411999"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B6F642-AB8A-2DBD-E063-662D321165D2}"/>
                  </a:ext>
                </a:extLst>
              </p:cNvPr>
              <p:cNvCxnSpPr>
                <a:cxnSpLocks/>
              </p:cNvCxnSpPr>
              <p:nvPr/>
            </p:nvCxnSpPr>
            <p:spPr>
              <a:xfrm>
                <a:off x="7795232"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43434B42-93B0-6C62-A569-86D4C91B8EED}"/>
              </a:ext>
            </a:extLst>
          </p:cNvPr>
          <p:cNvGrpSpPr/>
          <p:nvPr/>
        </p:nvGrpSpPr>
        <p:grpSpPr>
          <a:xfrm>
            <a:off x="8891436" y="5196812"/>
            <a:ext cx="3257892" cy="1671463"/>
            <a:chOff x="8891436" y="5196812"/>
            <a:chExt cx="3257892" cy="1671463"/>
          </a:xfrm>
        </p:grpSpPr>
        <p:pic>
          <p:nvPicPr>
            <p:cNvPr id="3" name="Picture 2">
              <a:extLst>
                <a:ext uri="{FF2B5EF4-FFF2-40B4-BE49-F238E27FC236}">
                  <a16:creationId xmlns:a16="http://schemas.microsoft.com/office/drawing/2014/main" id="{B08E9EBF-A61F-C5C7-2104-914571B7E1F4}"/>
                </a:ext>
              </a:extLst>
            </p:cNvPr>
            <p:cNvPicPr>
              <a:picLocks noChangeAspect="1"/>
            </p:cNvPicPr>
            <p:nvPr/>
          </p:nvPicPr>
          <p:blipFill rotWithShape="1">
            <a:blip r:embed="rId2"/>
            <a:srcRect l="21336" t="15842" r="17722" b="22910"/>
            <a:stretch/>
          </p:blipFill>
          <p:spPr>
            <a:xfrm>
              <a:off x="8891436" y="5196812"/>
              <a:ext cx="3257892" cy="1611395"/>
            </a:xfrm>
            <a:prstGeom prst="rect">
              <a:avLst/>
            </a:prstGeom>
            <a:ln>
              <a:solidFill>
                <a:schemeClr val="tx1"/>
              </a:solidFill>
            </a:ln>
          </p:spPr>
        </p:pic>
        <p:sp>
          <p:nvSpPr>
            <p:cNvPr id="155" name="TextBox 154">
              <a:extLst>
                <a:ext uri="{FF2B5EF4-FFF2-40B4-BE49-F238E27FC236}">
                  <a16:creationId xmlns:a16="http://schemas.microsoft.com/office/drawing/2014/main" id="{AB35140F-5C99-EE51-6717-FF531672E92B}"/>
                </a:ext>
              </a:extLst>
            </p:cNvPr>
            <p:cNvSpPr txBox="1"/>
            <p:nvPr/>
          </p:nvSpPr>
          <p:spPr>
            <a:xfrm>
              <a:off x="9748376" y="6582043"/>
              <a:ext cx="1544012" cy="286232"/>
            </a:xfrm>
            <a:prstGeom prst="rect">
              <a:avLst/>
            </a:prstGeom>
            <a:noFill/>
            <a:ln>
              <a:noFill/>
            </a:ln>
          </p:spPr>
          <p:txBody>
            <a:bodyPr wrap="none" rtlCol="0">
              <a:spAutoFit/>
            </a:bodyPr>
            <a:lstStyle/>
            <a:p>
              <a:pPr algn="l">
                <a:lnSpc>
                  <a:spcPct val="90000"/>
                </a:lnSpc>
              </a:pPr>
              <a:r>
                <a:rPr lang="en-US" sz="1400" b="1" dirty="0">
                  <a:solidFill>
                    <a:schemeClr val="accent6"/>
                  </a:solidFill>
                  <a:latin typeface="+mn-lt"/>
                </a:rPr>
                <a:t>QIKR Instrument</a:t>
              </a:r>
            </a:p>
          </p:txBody>
        </p:sp>
      </p:grpSp>
      <p:grpSp>
        <p:nvGrpSpPr>
          <p:cNvPr id="159" name="Group 158">
            <a:extLst>
              <a:ext uri="{FF2B5EF4-FFF2-40B4-BE49-F238E27FC236}">
                <a16:creationId xmlns:a16="http://schemas.microsoft.com/office/drawing/2014/main" id="{806A73AD-DF8B-3139-696B-13200583AEB5}"/>
              </a:ext>
            </a:extLst>
          </p:cNvPr>
          <p:cNvGrpSpPr/>
          <p:nvPr/>
        </p:nvGrpSpPr>
        <p:grpSpPr>
          <a:xfrm>
            <a:off x="389268" y="1271876"/>
            <a:ext cx="1810111" cy="2036519"/>
            <a:chOff x="453616" y="1243447"/>
            <a:chExt cx="1810111" cy="2036519"/>
          </a:xfrm>
        </p:grpSpPr>
        <p:pic>
          <p:nvPicPr>
            <p:cNvPr id="157" name="Picture 156">
              <a:extLst>
                <a:ext uri="{FF2B5EF4-FFF2-40B4-BE49-F238E27FC236}">
                  <a16:creationId xmlns:a16="http://schemas.microsoft.com/office/drawing/2014/main" id="{FF3ABE49-2BFF-C552-6E9F-F7949006973E}"/>
                </a:ext>
              </a:extLst>
            </p:cNvPr>
            <p:cNvPicPr>
              <a:picLocks noChangeAspect="1"/>
            </p:cNvPicPr>
            <p:nvPr/>
          </p:nvPicPr>
          <p:blipFill>
            <a:blip r:embed="rId3"/>
            <a:stretch>
              <a:fillRect/>
            </a:stretch>
          </p:blipFill>
          <p:spPr>
            <a:xfrm>
              <a:off x="473846" y="1243447"/>
              <a:ext cx="1769650" cy="1980558"/>
            </a:xfrm>
            <a:prstGeom prst="rect">
              <a:avLst/>
            </a:prstGeom>
            <a:ln>
              <a:solidFill>
                <a:schemeClr val="tx1"/>
              </a:solidFill>
            </a:ln>
          </p:spPr>
        </p:pic>
        <p:sp>
          <p:nvSpPr>
            <p:cNvPr id="158" name="TextBox 157">
              <a:extLst>
                <a:ext uri="{FF2B5EF4-FFF2-40B4-BE49-F238E27FC236}">
                  <a16:creationId xmlns:a16="http://schemas.microsoft.com/office/drawing/2014/main" id="{CE0B80EE-539E-111F-AE8D-8F1F32F0EF1A}"/>
                </a:ext>
              </a:extLst>
            </p:cNvPr>
            <p:cNvSpPr txBox="1"/>
            <p:nvPr/>
          </p:nvSpPr>
          <p:spPr>
            <a:xfrm>
              <a:off x="453616" y="2993734"/>
              <a:ext cx="1810111" cy="286232"/>
            </a:xfrm>
            <a:prstGeom prst="rect">
              <a:avLst/>
            </a:prstGeom>
            <a:noFill/>
            <a:ln>
              <a:noFill/>
            </a:ln>
          </p:spPr>
          <p:txBody>
            <a:bodyPr wrap="none" rtlCol="0">
              <a:spAutoFit/>
            </a:bodyPr>
            <a:lstStyle/>
            <a:p>
              <a:pPr algn="l">
                <a:lnSpc>
                  <a:spcPct val="90000"/>
                </a:lnSpc>
              </a:pPr>
              <a:r>
                <a:rPr lang="en-US" sz="1400" dirty="0">
                  <a:solidFill>
                    <a:schemeClr val="accent6">
                      <a:lumMod val="75000"/>
                    </a:schemeClr>
                  </a:solidFill>
                  <a:latin typeface="+mn-lt"/>
                </a:rPr>
                <a:t>Segmented Target</a:t>
              </a:r>
            </a:p>
          </p:txBody>
        </p:sp>
      </p:grpSp>
    </p:spTree>
    <p:extLst>
      <p:ext uri="{BB962C8B-B14F-4D97-AF65-F5344CB8AC3E}">
        <p14:creationId xmlns:p14="http://schemas.microsoft.com/office/powerpoint/2010/main" val="157327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BE9E7-02EE-29D2-5E68-E5EDE78A96A8}"/>
              </a:ext>
            </a:extLst>
          </p:cNvPr>
          <p:cNvSpPr>
            <a:spLocks noGrp="1"/>
          </p:cNvSpPr>
          <p:nvPr>
            <p:ph type="title"/>
          </p:nvPr>
        </p:nvSpPr>
        <p:spPr/>
        <p:txBody>
          <a:bodyPr/>
          <a:lstStyle/>
          <a:p>
            <a:r>
              <a:rPr lang="en-US" dirty="0"/>
              <a:t>Design in the era of high inflation</a:t>
            </a:r>
          </a:p>
        </p:txBody>
      </p:sp>
      <p:sp>
        <p:nvSpPr>
          <p:cNvPr id="3" name="Content Placeholder 2">
            <a:extLst>
              <a:ext uri="{FF2B5EF4-FFF2-40B4-BE49-F238E27FC236}">
                <a16:creationId xmlns:a16="http://schemas.microsoft.com/office/drawing/2014/main" id="{26CDC1A7-8225-8F0B-CAD9-066DA713F834}"/>
              </a:ext>
            </a:extLst>
          </p:cNvPr>
          <p:cNvSpPr>
            <a:spLocks noGrp="1"/>
          </p:cNvSpPr>
          <p:nvPr>
            <p:ph idx="1"/>
          </p:nvPr>
        </p:nvSpPr>
        <p:spPr>
          <a:xfrm>
            <a:off x="448055" y="1303020"/>
            <a:ext cx="11430000" cy="4398493"/>
          </a:xfrm>
        </p:spPr>
        <p:txBody>
          <a:bodyPr/>
          <a:lstStyle/>
          <a:p>
            <a:r>
              <a:rPr lang="en-US" dirty="0"/>
              <a:t>Double-digit inflation in FY2021 and FY2021</a:t>
            </a:r>
          </a:p>
          <a:p>
            <a:r>
              <a:rPr lang="en-US" dirty="0"/>
              <a:t>After approval of Conceptual Design, cost estimates grew almost 20%</a:t>
            </a:r>
          </a:p>
          <a:p>
            <a:r>
              <a:rPr lang="en-US" dirty="0"/>
              <a:t>Challenge:  Reduce </a:t>
            </a:r>
            <a:r>
              <a:rPr lang="en-US" sz="3200" dirty="0"/>
              <a:t>the</a:t>
            </a:r>
            <a:r>
              <a:rPr lang="en-US" dirty="0"/>
              <a:t> project’s Total Project Cost (TPC) without impacting PKPPs</a:t>
            </a:r>
          </a:p>
          <a:p>
            <a:r>
              <a:rPr lang="en-US" dirty="0"/>
              <a:t>Significant scope optimization has been implemented and more are underway</a:t>
            </a:r>
          </a:p>
          <a:p>
            <a:pPr lvl="1"/>
            <a:r>
              <a:rPr lang="en-US" dirty="0"/>
              <a:t>Cryogenic moderator system simplification</a:t>
            </a:r>
          </a:p>
          <a:p>
            <a:pPr lvl="1"/>
            <a:r>
              <a:rPr lang="en-US" dirty="0"/>
              <a:t>Reduction of Target Process Systems water loops</a:t>
            </a:r>
          </a:p>
          <a:p>
            <a:pPr lvl="1"/>
            <a:r>
              <a:rPr lang="en-US" dirty="0"/>
              <a:t>Monolith shielding composition changes</a:t>
            </a:r>
          </a:p>
          <a:p>
            <a:endParaRPr lang="en-US" dirty="0"/>
          </a:p>
          <a:p>
            <a:endParaRPr lang="en-US" dirty="0"/>
          </a:p>
        </p:txBody>
      </p:sp>
    </p:spTree>
    <p:extLst>
      <p:ext uri="{BB962C8B-B14F-4D97-AF65-F5344CB8AC3E}">
        <p14:creationId xmlns:p14="http://schemas.microsoft.com/office/powerpoint/2010/main" val="429339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2CD7-C8ED-E148-8F95-81AC1050CADB}"/>
              </a:ext>
            </a:extLst>
          </p:cNvPr>
          <p:cNvSpPr>
            <a:spLocks noGrp="1"/>
          </p:cNvSpPr>
          <p:nvPr>
            <p:ph type="title"/>
          </p:nvPr>
        </p:nvSpPr>
        <p:spPr>
          <a:xfrm>
            <a:off x="519968" y="145111"/>
            <a:ext cx="11430000" cy="539496"/>
          </a:xfrm>
        </p:spPr>
        <p:txBody>
          <a:bodyPr/>
          <a:lstStyle/>
          <a:p>
            <a:r>
              <a:rPr lang="en-US" dirty="0"/>
              <a:t>Outline</a:t>
            </a:r>
            <a:endParaRPr lang="en-US" dirty="0">
              <a:solidFill>
                <a:srgbClr val="FF0000"/>
              </a:solidFill>
            </a:endParaRPr>
          </a:p>
        </p:txBody>
      </p:sp>
      <p:sp>
        <p:nvSpPr>
          <p:cNvPr id="3" name="Content Placeholder 2">
            <a:extLst>
              <a:ext uri="{FF2B5EF4-FFF2-40B4-BE49-F238E27FC236}">
                <a16:creationId xmlns:a16="http://schemas.microsoft.com/office/drawing/2014/main" id="{971CA5DD-A1C6-B242-962C-530F32E0A041}"/>
              </a:ext>
            </a:extLst>
          </p:cNvPr>
          <p:cNvSpPr>
            <a:spLocks noGrp="1"/>
          </p:cNvSpPr>
          <p:nvPr>
            <p:ph idx="1"/>
          </p:nvPr>
        </p:nvSpPr>
        <p:spPr>
          <a:xfrm>
            <a:off x="519968" y="1165860"/>
            <a:ext cx="11430000" cy="5147014"/>
          </a:xfrm>
        </p:spPr>
        <p:txBody>
          <a:bodyPr/>
          <a:lstStyle/>
          <a:p>
            <a:pPr>
              <a:spcBef>
                <a:spcPts val="600"/>
              </a:spcBef>
              <a:spcAft>
                <a:spcPts val="600"/>
              </a:spcAft>
            </a:pPr>
            <a:r>
              <a:rPr lang="en-US" dirty="0">
                <a:latin typeface="+mn-lt"/>
              </a:rPr>
              <a:t>ORNL capability in neutron sciences and STS mission need</a:t>
            </a:r>
          </a:p>
          <a:p>
            <a:pPr>
              <a:spcBef>
                <a:spcPts val="600"/>
              </a:spcBef>
              <a:spcAft>
                <a:spcPts val="600"/>
              </a:spcAft>
            </a:pPr>
            <a:r>
              <a:rPr lang="en-US" dirty="0">
                <a:latin typeface="+mn-lt"/>
              </a:rPr>
              <a:t>Preliminary Key Performance Parameters (PKPPs) </a:t>
            </a:r>
          </a:p>
          <a:p>
            <a:pPr>
              <a:spcBef>
                <a:spcPts val="600"/>
              </a:spcBef>
              <a:spcAft>
                <a:spcPts val="600"/>
              </a:spcAft>
            </a:pPr>
            <a:r>
              <a:rPr lang="en-US" dirty="0">
                <a:latin typeface="+mn-lt"/>
              </a:rPr>
              <a:t>Project Critical Decision (CD) timeline and schedule overview</a:t>
            </a:r>
          </a:p>
          <a:p>
            <a:pPr>
              <a:spcBef>
                <a:spcPts val="600"/>
              </a:spcBef>
              <a:spcAft>
                <a:spcPts val="600"/>
              </a:spcAft>
            </a:pPr>
            <a:r>
              <a:rPr lang="en-US" dirty="0">
                <a:latin typeface="+mn-lt"/>
              </a:rPr>
              <a:t>Challenge of design in the era of high inflation</a:t>
            </a:r>
          </a:p>
          <a:p>
            <a:pPr>
              <a:spcBef>
                <a:spcPts val="600"/>
              </a:spcBef>
              <a:spcAft>
                <a:spcPts val="600"/>
              </a:spcAft>
            </a:pPr>
            <a:r>
              <a:rPr lang="en-US" dirty="0">
                <a:latin typeface="+mn-lt"/>
              </a:rPr>
              <a:t>Summary</a:t>
            </a:r>
          </a:p>
          <a:p>
            <a:pPr marL="0" indent="0">
              <a:buNone/>
            </a:pPr>
            <a:endParaRPr lang="en-US" dirty="0">
              <a:latin typeface="+mn-lt"/>
            </a:endParaRPr>
          </a:p>
          <a:p>
            <a:endParaRPr lang="en-US" dirty="0">
              <a:latin typeface="+mn-lt"/>
            </a:endParaRPr>
          </a:p>
        </p:txBody>
      </p:sp>
    </p:spTree>
    <p:extLst>
      <p:ext uri="{BB962C8B-B14F-4D97-AF65-F5344CB8AC3E}">
        <p14:creationId xmlns:p14="http://schemas.microsoft.com/office/powerpoint/2010/main" val="2862744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EF53-D069-BA91-BB3F-05D94270DEDD}"/>
              </a:ext>
            </a:extLst>
          </p:cNvPr>
          <p:cNvSpPr>
            <a:spLocks noGrp="1"/>
          </p:cNvSpPr>
          <p:nvPr>
            <p:ph type="title"/>
          </p:nvPr>
        </p:nvSpPr>
        <p:spPr>
          <a:xfrm>
            <a:off x="429767" y="274320"/>
            <a:ext cx="11430000" cy="480131"/>
          </a:xfrm>
        </p:spPr>
        <p:txBody>
          <a:bodyPr/>
          <a:lstStyle/>
          <a:p>
            <a:r>
              <a:rPr lang="en-US" sz="2800" dirty="0"/>
              <a:t>Shielding optimization – Target Monolith</a:t>
            </a:r>
          </a:p>
        </p:txBody>
      </p:sp>
      <p:sp>
        <p:nvSpPr>
          <p:cNvPr id="3" name="Content Placeholder 2">
            <a:extLst>
              <a:ext uri="{FF2B5EF4-FFF2-40B4-BE49-F238E27FC236}">
                <a16:creationId xmlns:a16="http://schemas.microsoft.com/office/drawing/2014/main" id="{D5085FC3-1D73-BDD5-3C38-3C0B45854AF7}"/>
              </a:ext>
            </a:extLst>
          </p:cNvPr>
          <p:cNvSpPr>
            <a:spLocks noGrp="1"/>
          </p:cNvSpPr>
          <p:nvPr>
            <p:ph idx="1"/>
          </p:nvPr>
        </p:nvSpPr>
        <p:spPr>
          <a:xfrm>
            <a:off x="429767" y="1027787"/>
            <a:ext cx="7476745" cy="5375138"/>
          </a:xfrm>
        </p:spPr>
        <p:txBody>
          <a:bodyPr/>
          <a:lstStyle/>
          <a:p>
            <a:r>
              <a:rPr lang="en-US" sz="2000" dirty="0"/>
              <a:t>During conceptual design, the surface of the Target Monolith was assumed to be a generally </a:t>
            </a:r>
            <a:br>
              <a:rPr lang="en-US" sz="2000" dirty="0"/>
            </a:br>
            <a:r>
              <a:rPr lang="en-US" sz="2000" dirty="0"/>
              <a:t>accessible area, so shielded to 0.25 mrem/hr</a:t>
            </a:r>
          </a:p>
          <a:p>
            <a:pPr lvl="1"/>
            <a:r>
              <a:rPr lang="en-US" sz="1800" dirty="0"/>
              <a:t>Shielding was similar to First Target Station with </a:t>
            </a:r>
            <a:br>
              <a:rPr lang="en-US" sz="1800" dirty="0"/>
            </a:br>
            <a:r>
              <a:rPr lang="en-US" sz="1800" dirty="0"/>
              <a:t>an inner core of steel and outer cylinder of </a:t>
            </a:r>
            <a:br>
              <a:rPr lang="en-US" sz="1800" dirty="0"/>
            </a:br>
            <a:r>
              <a:rPr lang="en-US" sz="1800" dirty="0"/>
              <a:t>high-density concrete (~230 cubic yards)</a:t>
            </a:r>
          </a:p>
          <a:p>
            <a:r>
              <a:rPr lang="en-US" sz="2000" dirty="0"/>
              <a:t>Current STS design includes a bunker which </a:t>
            </a:r>
            <a:br>
              <a:rPr lang="en-US" sz="2000" dirty="0"/>
            </a:br>
            <a:r>
              <a:rPr lang="en-US" sz="2000" dirty="0"/>
              <a:t>eliminates access to the Target Monolith surface </a:t>
            </a:r>
            <a:br>
              <a:rPr lang="en-US" sz="2000" dirty="0"/>
            </a:br>
            <a:r>
              <a:rPr lang="en-US" sz="2000" dirty="0"/>
              <a:t>during operations and a bunker wall that </a:t>
            </a:r>
            <a:br>
              <a:rPr lang="en-US" sz="2000" dirty="0"/>
            </a:br>
            <a:r>
              <a:rPr lang="en-US" sz="2000" dirty="0"/>
              <a:t>provides some additional shielding</a:t>
            </a:r>
          </a:p>
          <a:p>
            <a:r>
              <a:rPr lang="en-US" sz="2000" dirty="0"/>
              <a:t>Optimization proceeded in two steps via </a:t>
            </a:r>
            <a:br>
              <a:rPr lang="en-US" sz="2000" dirty="0"/>
            </a:br>
            <a:r>
              <a:rPr lang="en-US" sz="2000" dirty="0"/>
              <a:t>neutronics calculations:</a:t>
            </a:r>
          </a:p>
          <a:p>
            <a:pPr lvl="1"/>
            <a:r>
              <a:rPr lang="en-US" sz="1600" dirty="0"/>
              <a:t>1. Verified that high-density concrete outer cylinder can be </a:t>
            </a:r>
            <a:br>
              <a:rPr lang="en-US" sz="1600" dirty="0"/>
            </a:br>
            <a:r>
              <a:rPr lang="en-US" sz="1600" dirty="0"/>
              <a:t>replaced with regular density concrete</a:t>
            </a:r>
          </a:p>
          <a:p>
            <a:pPr lvl="1"/>
            <a:r>
              <a:rPr lang="en-US" sz="1600" dirty="0"/>
              <a:t>2. Maintaining a fixed outer radius, explored moving the </a:t>
            </a:r>
            <a:br>
              <a:rPr lang="en-US" sz="1600" dirty="0"/>
            </a:br>
            <a:r>
              <a:rPr lang="en-US" sz="1600" dirty="0"/>
              <a:t>boundary from between the steel and concrete inward (effectively replacing steel with concrete)</a:t>
            </a:r>
          </a:p>
        </p:txBody>
      </p:sp>
      <p:pic>
        <p:nvPicPr>
          <p:cNvPr id="4" name="Content Placeholder 4">
            <a:extLst>
              <a:ext uri="{FF2B5EF4-FFF2-40B4-BE49-F238E27FC236}">
                <a16:creationId xmlns:a16="http://schemas.microsoft.com/office/drawing/2014/main" id="{5D19E9FB-2079-3ABF-9C35-6C312F049467}"/>
              </a:ext>
            </a:extLst>
          </p:cNvPr>
          <p:cNvPicPr>
            <a:picLocks noChangeAspect="1"/>
          </p:cNvPicPr>
          <p:nvPr/>
        </p:nvPicPr>
        <p:blipFill>
          <a:blip r:embed="rId2"/>
          <a:stretch>
            <a:fillRect/>
          </a:stretch>
        </p:blipFill>
        <p:spPr bwMode="auto">
          <a:xfrm>
            <a:off x="7081786" y="1384402"/>
            <a:ext cx="5021982" cy="3892333"/>
          </a:xfrm>
          <a:prstGeom prst="rect">
            <a:avLst/>
          </a:prstGeom>
          <a:noFill/>
          <a:ln w="9525">
            <a:noFill/>
            <a:miter lim="800000"/>
            <a:headEnd/>
            <a:tailEnd/>
          </a:ln>
        </p:spPr>
      </p:pic>
      <p:sp>
        <p:nvSpPr>
          <p:cNvPr id="5" name="TextBox 4">
            <a:extLst>
              <a:ext uri="{FF2B5EF4-FFF2-40B4-BE49-F238E27FC236}">
                <a16:creationId xmlns:a16="http://schemas.microsoft.com/office/drawing/2014/main" id="{5ECECFB0-E9DF-4004-8E40-B5DFD6DBCF76}"/>
              </a:ext>
            </a:extLst>
          </p:cNvPr>
          <p:cNvSpPr txBox="1"/>
          <p:nvPr/>
        </p:nvSpPr>
        <p:spPr>
          <a:xfrm>
            <a:off x="7264302" y="5495638"/>
            <a:ext cx="4679486" cy="341632"/>
          </a:xfrm>
          <a:prstGeom prst="rect">
            <a:avLst/>
          </a:prstGeom>
          <a:noFill/>
        </p:spPr>
        <p:txBody>
          <a:bodyPr wrap="none" rtlCol="0">
            <a:spAutoFit/>
          </a:bodyPr>
          <a:lstStyle/>
          <a:p>
            <a:pPr algn="l">
              <a:lnSpc>
                <a:spcPct val="90000"/>
              </a:lnSpc>
            </a:pPr>
            <a:r>
              <a:rPr lang="en-US" dirty="0">
                <a:latin typeface="+mn-lt"/>
              </a:rPr>
              <a:t>Neutronics Model of the Target Monolith</a:t>
            </a:r>
          </a:p>
        </p:txBody>
      </p:sp>
      <p:sp>
        <p:nvSpPr>
          <p:cNvPr id="6" name="TextBox 5">
            <a:extLst>
              <a:ext uri="{FF2B5EF4-FFF2-40B4-BE49-F238E27FC236}">
                <a16:creationId xmlns:a16="http://schemas.microsoft.com/office/drawing/2014/main" id="{A43B9477-7ABC-B777-4D9B-C889BC393D22}"/>
              </a:ext>
            </a:extLst>
          </p:cNvPr>
          <p:cNvSpPr txBox="1"/>
          <p:nvPr/>
        </p:nvSpPr>
        <p:spPr>
          <a:xfrm>
            <a:off x="10467474" y="2935705"/>
            <a:ext cx="726481" cy="341632"/>
          </a:xfrm>
          <a:prstGeom prst="rect">
            <a:avLst/>
          </a:prstGeom>
          <a:noFill/>
        </p:spPr>
        <p:txBody>
          <a:bodyPr wrap="none" rtlCol="0">
            <a:spAutoFit/>
          </a:bodyPr>
          <a:lstStyle/>
          <a:p>
            <a:pPr algn="l">
              <a:lnSpc>
                <a:spcPct val="90000"/>
              </a:lnSpc>
            </a:pPr>
            <a:r>
              <a:rPr lang="en-US" dirty="0">
                <a:latin typeface="+mn-lt"/>
              </a:rPr>
              <a:t>Steel</a:t>
            </a:r>
          </a:p>
        </p:txBody>
      </p:sp>
      <p:sp>
        <p:nvSpPr>
          <p:cNvPr id="7" name="TextBox 6">
            <a:extLst>
              <a:ext uri="{FF2B5EF4-FFF2-40B4-BE49-F238E27FC236}">
                <a16:creationId xmlns:a16="http://schemas.microsoft.com/office/drawing/2014/main" id="{7E18F467-4567-BE81-7246-B76C129DA276}"/>
              </a:ext>
            </a:extLst>
          </p:cNvPr>
          <p:cNvSpPr txBox="1"/>
          <p:nvPr/>
        </p:nvSpPr>
        <p:spPr>
          <a:xfrm>
            <a:off x="10670636" y="999615"/>
            <a:ext cx="1261884" cy="341632"/>
          </a:xfrm>
          <a:prstGeom prst="rect">
            <a:avLst/>
          </a:prstGeom>
          <a:noFill/>
        </p:spPr>
        <p:txBody>
          <a:bodyPr wrap="none" rtlCol="0">
            <a:spAutoFit/>
          </a:bodyPr>
          <a:lstStyle/>
          <a:p>
            <a:pPr algn="l">
              <a:lnSpc>
                <a:spcPct val="90000"/>
              </a:lnSpc>
            </a:pPr>
            <a:r>
              <a:rPr lang="en-US" dirty="0">
                <a:latin typeface="+mn-lt"/>
              </a:rPr>
              <a:t>Concrete</a:t>
            </a:r>
          </a:p>
        </p:txBody>
      </p:sp>
      <p:cxnSp>
        <p:nvCxnSpPr>
          <p:cNvPr id="9" name="Straight Arrow Connector 8">
            <a:extLst>
              <a:ext uri="{FF2B5EF4-FFF2-40B4-BE49-F238E27FC236}">
                <a16:creationId xmlns:a16="http://schemas.microsoft.com/office/drawing/2014/main" id="{74B09705-8CAB-CADB-D47A-12053B2F16CC}"/>
              </a:ext>
            </a:extLst>
          </p:cNvPr>
          <p:cNvCxnSpPr>
            <a:cxnSpLocks/>
            <a:stCxn id="7" idx="2"/>
          </p:cNvCxnSpPr>
          <p:nvPr/>
        </p:nvCxnSpPr>
        <p:spPr>
          <a:xfrm>
            <a:off x="11301578" y="1341247"/>
            <a:ext cx="558189" cy="953066"/>
          </a:xfrm>
          <a:prstGeom prst="straightConnector1">
            <a:avLst/>
          </a:prstGeom>
          <a:ln w="28575">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06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B997-A209-3EBC-6BB2-03C7B5C69D85}"/>
              </a:ext>
            </a:extLst>
          </p:cNvPr>
          <p:cNvSpPr>
            <a:spLocks noGrp="1"/>
          </p:cNvSpPr>
          <p:nvPr>
            <p:ph type="title"/>
          </p:nvPr>
        </p:nvSpPr>
        <p:spPr>
          <a:xfrm>
            <a:off x="429767" y="282633"/>
            <a:ext cx="11430000" cy="867930"/>
          </a:xfrm>
        </p:spPr>
        <p:txBody>
          <a:bodyPr/>
          <a:lstStyle/>
          <a:p>
            <a:r>
              <a:rPr lang="en-US" sz="2800" dirty="0"/>
              <a:t>Neutronics calculations show that high-density concrete can be replaced with regular density concrete</a:t>
            </a:r>
          </a:p>
        </p:txBody>
      </p:sp>
      <p:graphicFrame>
        <p:nvGraphicFramePr>
          <p:cNvPr id="12" name="Table 12">
            <a:extLst>
              <a:ext uri="{FF2B5EF4-FFF2-40B4-BE49-F238E27FC236}">
                <a16:creationId xmlns:a16="http://schemas.microsoft.com/office/drawing/2014/main" id="{5AB63AB0-D320-D12C-262C-4BE79A795879}"/>
              </a:ext>
            </a:extLst>
          </p:cNvPr>
          <p:cNvGraphicFramePr>
            <a:graphicFrameLocks noGrp="1"/>
          </p:cNvGraphicFramePr>
          <p:nvPr>
            <p:ph idx="1"/>
          </p:nvPr>
        </p:nvGraphicFramePr>
        <p:xfrm>
          <a:off x="759825" y="1676400"/>
          <a:ext cx="6277322" cy="1752600"/>
        </p:xfrm>
        <a:graphic>
          <a:graphicData uri="http://schemas.openxmlformats.org/drawingml/2006/table">
            <a:tbl>
              <a:tblPr firstRow="1" bandRow="1">
                <a:tableStyleId>{5C22544A-7EE6-4342-B048-85BDC9FD1C3A}</a:tableStyleId>
              </a:tblPr>
              <a:tblGrid>
                <a:gridCol w="3138661">
                  <a:extLst>
                    <a:ext uri="{9D8B030D-6E8A-4147-A177-3AD203B41FA5}">
                      <a16:colId xmlns:a16="http://schemas.microsoft.com/office/drawing/2014/main" val="961357893"/>
                    </a:ext>
                  </a:extLst>
                </a:gridCol>
                <a:gridCol w="3138661">
                  <a:extLst>
                    <a:ext uri="{9D8B030D-6E8A-4147-A177-3AD203B41FA5}">
                      <a16:colId xmlns:a16="http://schemas.microsoft.com/office/drawing/2014/main" val="2307436128"/>
                    </a:ext>
                  </a:extLst>
                </a:gridCol>
              </a:tblGrid>
              <a:tr h="370840">
                <a:tc>
                  <a:txBody>
                    <a:bodyPr/>
                    <a:lstStyle/>
                    <a:p>
                      <a:pPr algn="ctr"/>
                      <a:r>
                        <a:rPr lang="en-US" dirty="0"/>
                        <a:t>Shielding Type</a:t>
                      </a:r>
                    </a:p>
                  </a:txBody>
                  <a:tcPr/>
                </a:tc>
                <a:tc>
                  <a:txBody>
                    <a:bodyPr/>
                    <a:lstStyle/>
                    <a:p>
                      <a:pPr algn="ctr"/>
                      <a:r>
                        <a:rPr lang="en-US" dirty="0"/>
                        <a:t>Cost (FY22 $’s)</a:t>
                      </a:r>
                    </a:p>
                  </a:txBody>
                  <a:tcPr/>
                </a:tc>
                <a:extLst>
                  <a:ext uri="{0D108BD9-81ED-4DB2-BD59-A6C34878D82A}">
                    <a16:rowId xmlns:a16="http://schemas.microsoft.com/office/drawing/2014/main" val="2827291984"/>
                  </a:ext>
                </a:extLst>
              </a:tr>
              <a:tr h="370840">
                <a:tc>
                  <a:txBody>
                    <a:bodyPr/>
                    <a:lstStyle/>
                    <a:p>
                      <a:r>
                        <a:rPr lang="en-US" dirty="0"/>
                        <a:t>Regular concrete</a:t>
                      </a:r>
                    </a:p>
                  </a:txBody>
                  <a:tcPr/>
                </a:tc>
                <a:tc>
                  <a:txBody>
                    <a:bodyPr/>
                    <a:lstStyle/>
                    <a:p>
                      <a:r>
                        <a:rPr lang="en-US" dirty="0"/>
                        <a:t>$1733/cubic yard</a:t>
                      </a:r>
                    </a:p>
                  </a:txBody>
                  <a:tcPr/>
                </a:tc>
                <a:extLst>
                  <a:ext uri="{0D108BD9-81ED-4DB2-BD59-A6C34878D82A}">
                    <a16:rowId xmlns:a16="http://schemas.microsoft.com/office/drawing/2014/main" val="1000737374"/>
                  </a:ext>
                </a:extLst>
              </a:tr>
              <a:tr h="370840">
                <a:tc>
                  <a:txBody>
                    <a:bodyPr/>
                    <a:lstStyle/>
                    <a:p>
                      <a:r>
                        <a:rPr lang="en-US" dirty="0"/>
                        <a:t>High-density concrete</a:t>
                      </a:r>
                    </a:p>
                  </a:txBody>
                  <a:tcPr/>
                </a:tc>
                <a:tc>
                  <a:txBody>
                    <a:bodyPr/>
                    <a:lstStyle/>
                    <a:p>
                      <a:r>
                        <a:rPr lang="en-US" dirty="0"/>
                        <a:t>$7300/cubic yard</a:t>
                      </a:r>
                    </a:p>
                  </a:txBody>
                  <a:tcPr/>
                </a:tc>
                <a:extLst>
                  <a:ext uri="{0D108BD9-81ED-4DB2-BD59-A6C34878D82A}">
                    <a16:rowId xmlns:a16="http://schemas.microsoft.com/office/drawing/2014/main" val="1714885700"/>
                  </a:ext>
                </a:extLst>
              </a:tr>
              <a:tr h="370840">
                <a:tc>
                  <a:txBody>
                    <a:bodyPr/>
                    <a:lstStyle/>
                    <a:p>
                      <a:r>
                        <a:rPr lang="en-US" dirty="0"/>
                        <a:t>Carbon steel (rough machined)</a:t>
                      </a:r>
                    </a:p>
                  </a:txBody>
                  <a:tcPr/>
                </a:tc>
                <a:tc>
                  <a:txBody>
                    <a:bodyPr/>
                    <a:lstStyle/>
                    <a:p>
                      <a:r>
                        <a:rPr lang="en-US" dirty="0"/>
                        <a:t>~$1.80/lb (~$23,700/cubic yard)</a:t>
                      </a:r>
                    </a:p>
                  </a:txBody>
                  <a:tcPr/>
                </a:tc>
                <a:extLst>
                  <a:ext uri="{0D108BD9-81ED-4DB2-BD59-A6C34878D82A}">
                    <a16:rowId xmlns:a16="http://schemas.microsoft.com/office/drawing/2014/main" val="1537096467"/>
                  </a:ext>
                </a:extLst>
              </a:tr>
            </a:tbl>
          </a:graphicData>
        </a:graphic>
      </p:graphicFrame>
      <p:pic>
        <p:nvPicPr>
          <p:cNvPr id="4" name="Picture 3" descr="Chart&#10;&#10;Description automatically generated">
            <a:extLst>
              <a:ext uri="{FF2B5EF4-FFF2-40B4-BE49-F238E27FC236}">
                <a16:creationId xmlns:a16="http://schemas.microsoft.com/office/drawing/2014/main" id="{D9F4454F-F69E-747E-9E45-7125F4AFA264}"/>
              </a:ext>
            </a:extLst>
          </p:cNvPr>
          <p:cNvPicPr>
            <a:picLocks noChangeAspect="1"/>
          </p:cNvPicPr>
          <p:nvPr/>
        </p:nvPicPr>
        <p:blipFill rotWithShape="1">
          <a:blip r:embed="rId2"/>
          <a:srcRect l="10919" t="4737" r="41021" b="10056"/>
          <a:stretch/>
        </p:blipFill>
        <p:spPr>
          <a:xfrm>
            <a:off x="7473121" y="1275878"/>
            <a:ext cx="2898229" cy="4957741"/>
          </a:xfrm>
          <a:prstGeom prst="rect">
            <a:avLst/>
          </a:prstGeom>
        </p:spPr>
      </p:pic>
      <p:pic>
        <p:nvPicPr>
          <p:cNvPr id="5" name="Picture 4" descr="Bar chart&#10;&#10;Description automatically generated with low confidence">
            <a:extLst>
              <a:ext uri="{FF2B5EF4-FFF2-40B4-BE49-F238E27FC236}">
                <a16:creationId xmlns:a16="http://schemas.microsoft.com/office/drawing/2014/main" id="{092EBD3E-5366-865F-C42A-BF09E68F735E}"/>
              </a:ext>
            </a:extLst>
          </p:cNvPr>
          <p:cNvPicPr>
            <a:picLocks noChangeAspect="1"/>
          </p:cNvPicPr>
          <p:nvPr/>
        </p:nvPicPr>
        <p:blipFill>
          <a:blip r:embed="rId3"/>
          <a:stretch>
            <a:fillRect/>
          </a:stretch>
        </p:blipFill>
        <p:spPr>
          <a:xfrm>
            <a:off x="10584404" y="4352100"/>
            <a:ext cx="1181100" cy="1651000"/>
          </a:xfrm>
          <a:prstGeom prst="rect">
            <a:avLst/>
          </a:prstGeom>
        </p:spPr>
      </p:pic>
      <p:sp>
        <p:nvSpPr>
          <p:cNvPr id="6" name="TextBox 5">
            <a:extLst>
              <a:ext uri="{FF2B5EF4-FFF2-40B4-BE49-F238E27FC236}">
                <a16:creationId xmlns:a16="http://schemas.microsoft.com/office/drawing/2014/main" id="{8E7B93F7-BEC3-25BF-B089-7A21E1837989}"/>
              </a:ext>
            </a:extLst>
          </p:cNvPr>
          <p:cNvSpPr txBox="1"/>
          <p:nvPr/>
        </p:nvSpPr>
        <p:spPr>
          <a:xfrm>
            <a:off x="10473992" y="1653735"/>
            <a:ext cx="1706741" cy="757130"/>
          </a:xfrm>
          <a:prstGeom prst="rect">
            <a:avLst/>
          </a:prstGeom>
          <a:noFill/>
        </p:spPr>
        <p:txBody>
          <a:bodyPr wrap="square" rtlCol="0">
            <a:spAutoFit/>
          </a:bodyPr>
          <a:lstStyle/>
          <a:p>
            <a:pPr algn="l">
              <a:lnSpc>
                <a:spcPct val="90000"/>
              </a:lnSpc>
            </a:pPr>
            <a:r>
              <a:rPr lang="en-US" sz="1600" dirty="0">
                <a:latin typeface="+mn-lt"/>
              </a:rPr>
              <a:t>Monolith Surface (&lt;100 mrem/hr)</a:t>
            </a:r>
          </a:p>
        </p:txBody>
      </p:sp>
      <p:cxnSp>
        <p:nvCxnSpPr>
          <p:cNvPr id="7" name="Straight Arrow Connector 6">
            <a:extLst>
              <a:ext uri="{FF2B5EF4-FFF2-40B4-BE49-F238E27FC236}">
                <a16:creationId xmlns:a16="http://schemas.microsoft.com/office/drawing/2014/main" id="{E9E5D40F-EE8C-816E-AD06-4F73C1F5C53B}"/>
              </a:ext>
            </a:extLst>
          </p:cNvPr>
          <p:cNvCxnSpPr>
            <a:cxnSpLocks/>
            <a:stCxn id="6" idx="1"/>
          </p:cNvCxnSpPr>
          <p:nvPr/>
        </p:nvCxnSpPr>
        <p:spPr>
          <a:xfrm flipH="1">
            <a:off x="9881704" y="2032300"/>
            <a:ext cx="592288" cy="320885"/>
          </a:xfrm>
          <a:prstGeom prst="straightConnector1">
            <a:avLst/>
          </a:prstGeom>
          <a:ln w="28575">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B742A6-0644-A966-55F5-335A9D98B381}"/>
              </a:ext>
            </a:extLst>
          </p:cNvPr>
          <p:cNvSpPr txBox="1"/>
          <p:nvPr/>
        </p:nvSpPr>
        <p:spPr>
          <a:xfrm>
            <a:off x="10584404" y="4059194"/>
            <a:ext cx="1001442" cy="313932"/>
          </a:xfrm>
          <a:prstGeom prst="rect">
            <a:avLst/>
          </a:prstGeom>
          <a:noFill/>
        </p:spPr>
        <p:txBody>
          <a:bodyPr wrap="square" rtlCol="0">
            <a:spAutoFit/>
          </a:bodyPr>
          <a:lstStyle/>
          <a:p>
            <a:pPr algn="l">
              <a:lnSpc>
                <a:spcPct val="90000"/>
              </a:lnSpc>
            </a:pPr>
            <a:r>
              <a:rPr lang="en-US" sz="1600" dirty="0">
                <a:latin typeface="+mn-lt"/>
              </a:rPr>
              <a:t>mrem/h</a:t>
            </a:r>
          </a:p>
        </p:txBody>
      </p:sp>
      <p:sp>
        <p:nvSpPr>
          <p:cNvPr id="11" name="TextBox 10">
            <a:extLst>
              <a:ext uri="{FF2B5EF4-FFF2-40B4-BE49-F238E27FC236}">
                <a16:creationId xmlns:a16="http://schemas.microsoft.com/office/drawing/2014/main" id="{98B93B22-549E-3C92-CB8B-AC91AEF56DE5}"/>
              </a:ext>
            </a:extLst>
          </p:cNvPr>
          <p:cNvSpPr txBox="1"/>
          <p:nvPr/>
        </p:nvSpPr>
        <p:spPr>
          <a:xfrm>
            <a:off x="7473121" y="6233619"/>
            <a:ext cx="3749061" cy="535531"/>
          </a:xfrm>
          <a:prstGeom prst="rect">
            <a:avLst/>
          </a:prstGeom>
          <a:noFill/>
        </p:spPr>
        <p:txBody>
          <a:bodyPr wrap="square" rtlCol="0">
            <a:spAutoFit/>
          </a:bodyPr>
          <a:lstStyle/>
          <a:p>
            <a:pPr algn="ctr">
              <a:lnSpc>
                <a:spcPct val="90000"/>
              </a:lnSpc>
            </a:pPr>
            <a:r>
              <a:rPr lang="en-US" sz="1600" dirty="0">
                <a:latin typeface="+mn-lt"/>
              </a:rPr>
              <a:t>Neutronics calculation with regular density concrete</a:t>
            </a:r>
          </a:p>
        </p:txBody>
      </p:sp>
      <p:sp>
        <p:nvSpPr>
          <p:cNvPr id="3" name="Content Placeholder 2">
            <a:extLst>
              <a:ext uri="{FF2B5EF4-FFF2-40B4-BE49-F238E27FC236}">
                <a16:creationId xmlns:a16="http://schemas.microsoft.com/office/drawing/2014/main" id="{B2104122-BD21-66BB-0C0B-D30DA91DD6A1}"/>
              </a:ext>
            </a:extLst>
          </p:cNvPr>
          <p:cNvSpPr txBox="1">
            <a:spLocks/>
          </p:cNvSpPr>
          <p:nvPr/>
        </p:nvSpPr>
        <p:spPr bwMode="auto">
          <a:xfrm>
            <a:off x="606154" y="3856889"/>
            <a:ext cx="6943983" cy="24496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Replacing high-density concrete with regular concrete is a potential cost savings in as-spent dollars</a:t>
            </a:r>
            <a:endParaRPr lang="en-US" sz="2000" b="1" dirty="0"/>
          </a:p>
          <a:p>
            <a:r>
              <a:rPr lang="en-US" sz="2000" dirty="0"/>
              <a:t>Further work has demonstrated feasibility of replacing much of the internal steel shielding with high-density concrete for a further cost savings</a:t>
            </a:r>
            <a:endParaRPr lang="en-US" sz="2000" b="1" dirty="0"/>
          </a:p>
        </p:txBody>
      </p:sp>
    </p:spTree>
    <p:extLst>
      <p:ext uri="{BB962C8B-B14F-4D97-AF65-F5344CB8AC3E}">
        <p14:creationId xmlns:p14="http://schemas.microsoft.com/office/powerpoint/2010/main" val="344251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9653-967D-04FE-B12F-86F9E17D840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368EF3A-B55E-51AA-C73C-C1B5EB7E4485}"/>
              </a:ext>
            </a:extLst>
          </p:cNvPr>
          <p:cNvSpPr>
            <a:spLocks noGrp="1"/>
          </p:cNvSpPr>
          <p:nvPr>
            <p:ph idx="1"/>
          </p:nvPr>
        </p:nvSpPr>
        <p:spPr>
          <a:xfrm>
            <a:off x="448055" y="1463040"/>
            <a:ext cx="7979665" cy="4581373"/>
          </a:xfrm>
        </p:spPr>
        <p:txBody>
          <a:bodyPr/>
          <a:lstStyle/>
          <a:p>
            <a:r>
              <a:rPr lang="en-US" sz="2000" dirty="0"/>
              <a:t>STS will provide researchers with new capabilities addressing the science gaps identified in the Mission Need Statement</a:t>
            </a:r>
          </a:p>
          <a:p>
            <a:r>
              <a:rPr lang="en-US" sz="2000" dirty="0"/>
              <a:t>Optimal use of a PPU-upgraded SNS accelerator combined with advances in target and moderator technologies will make STS the leading peak brightness source for cold neutrons</a:t>
            </a:r>
          </a:p>
          <a:p>
            <a:r>
              <a:rPr lang="en-US" sz="2000" dirty="0">
                <a:latin typeface="+mn-lt"/>
              </a:rPr>
              <a:t>Preliminary design has progressed with excellent progress in all technical areas</a:t>
            </a:r>
          </a:p>
          <a:p>
            <a:pPr lvl="1"/>
            <a:r>
              <a:rPr lang="en-US" sz="1600" dirty="0"/>
              <a:t>STS technical systems have made excellent progress towards a design baseline decision in FY26</a:t>
            </a:r>
          </a:p>
          <a:p>
            <a:pPr lvl="1"/>
            <a:r>
              <a:rPr lang="en-US" sz="1600" dirty="0"/>
              <a:t>The project has identified many scope optimizations that do not affect our preliminary-KPPs</a:t>
            </a:r>
          </a:p>
          <a:p>
            <a:endParaRPr lang="en-US" sz="2400" dirty="0"/>
          </a:p>
        </p:txBody>
      </p:sp>
      <p:pic>
        <p:nvPicPr>
          <p:cNvPr id="5" name="Picture 4">
            <a:extLst>
              <a:ext uri="{FF2B5EF4-FFF2-40B4-BE49-F238E27FC236}">
                <a16:creationId xmlns:a16="http://schemas.microsoft.com/office/drawing/2014/main" id="{49EF8414-7948-FCE3-9E22-B62478CE07CA}"/>
              </a:ext>
            </a:extLst>
          </p:cNvPr>
          <p:cNvPicPr>
            <a:picLocks noChangeAspect="1"/>
          </p:cNvPicPr>
          <p:nvPr/>
        </p:nvPicPr>
        <p:blipFill>
          <a:blip r:embed="rId2"/>
          <a:stretch>
            <a:fillRect/>
          </a:stretch>
        </p:blipFill>
        <p:spPr>
          <a:xfrm>
            <a:off x="8275320" y="1463040"/>
            <a:ext cx="3657600" cy="4227543"/>
          </a:xfrm>
          <a:prstGeom prst="rect">
            <a:avLst/>
          </a:prstGeom>
        </p:spPr>
      </p:pic>
    </p:spTree>
    <p:extLst>
      <p:ext uri="{BB962C8B-B14F-4D97-AF65-F5344CB8AC3E}">
        <p14:creationId xmlns:p14="http://schemas.microsoft.com/office/powerpoint/2010/main" val="237637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7F566-EEA5-4E87-84FB-6A6660C70CAF}"/>
              </a:ext>
            </a:extLst>
          </p:cNvPr>
          <p:cNvSpPr>
            <a:spLocks noGrp="1"/>
          </p:cNvSpPr>
          <p:nvPr>
            <p:ph type="title"/>
          </p:nvPr>
        </p:nvSpPr>
        <p:spPr/>
        <p:txBody>
          <a:bodyPr/>
          <a:lstStyle/>
          <a:p>
            <a:r>
              <a:rPr lang="en-US" dirty="0">
                <a:solidFill>
                  <a:schemeClr val="bg2"/>
                </a:solidFill>
              </a:rPr>
              <a:t>Discussion</a:t>
            </a:r>
          </a:p>
        </p:txBody>
      </p:sp>
      <p:pic>
        <p:nvPicPr>
          <p:cNvPr id="1026" name="Picture 2">
            <a:extLst>
              <a:ext uri="{FF2B5EF4-FFF2-40B4-BE49-F238E27FC236}">
                <a16:creationId xmlns:a16="http://schemas.microsoft.com/office/drawing/2014/main" id="{64F1962C-9337-4F14-AF6D-2D65A429789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42" b="1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05AA85-55A5-47C1-ABC9-C6C74BF2DA27}"/>
              </a:ext>
            </a:extLst>
          </p:cNvPr>
          <p:cNvSpPr txBox="1"/>
          <p:nvPr/>
        </p:nvSpPr>
        <p:spPr>
          <a:xfrm>
            <a:off x="429769" y="155275"/>
            <a:ext cx="2358338" cy="535531"/>
          </a:xfrm>
          <a:prstGeom prst="rect">
            <a:avLst/>
          </a:prstGeom>
          <a:noFill/>
        </p:spPr>
        <p:txBody>
          <a:bodyPr wrap="none" rtlCol="0">
            <a:spAutoFit/>
          </a:bodyPr>
          <a:lstStyle/>
          <a:p>
            <a:pPr algn="l">
              <a:lnSpc>
                <a:spcPct val="90000"/>
              </a:lnSpc>
            </a:pPr>
            <a:r>
              <a:rPr lang="en-US" sz="3200" dirty="0">
                <a:solidFill>
                  <a:schemeClr val="bg1"/>
                </a:solidFill>
                <a:latin typeface="+mn-lt"/>
              </a:rPr>
              <a:t>Questions?</a:t>
            </a:r>
          </a:p>
        </p:txBody>
      </p:sp>
    </p:spTree>
    <p:extLst>
      <p:ext uri="{BB962C8B-B14F-4D97-AF65-F5344CB8AC3E}">
        <p14:creationId xmlns:p14="http://schemas.microsoft.com/office/powerpoint/2010/main" val="3691094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78D9-5F43-C862-A29A-C02CE47C3DF1}"/>
              </a:ext>
            </a:extLst>
          </p:cNvPr>
          <p:cNvSpPr>
            <a:spLocks noGrp="1"/>
          </p:cNvSpPr>
          <p:nvPr>
            <p:ph type="title"/>
          </p:nvPr>
        </p:nvSpPr>
        <p:spPr>
          <a:xfrm>
            <a:off x="344378" y="320040"/>
            <a:ext cx="11425236" cy="978729"/>
          </a:xfrm>
        </p:spPr>
        <p:txBody>
          <a:bodyPr/>
          <a:lstStyle/>
          <a:p>
            <a:r>
              <a:rPr lang="en-US" sz="3200" dirty="0"/>
              <a:t>PPU Project is making excellent progress with the construction of the STS RTST stub (1)</a:t>
            </a:r>
            <a:endParaRPr lang="en-US" dirty="0"/>
          </a:p>
        </p:txBody>
      </p:sp>
      <p:pic>
        <p:nvPicPr>
          <p:cNvPr id="4" name="Picture 2">
            <a:extLst>
              <a:ext uri="{FF2B5EF4-FFF2-40B4-BE49-F238E27FC236}">
                <a16:creationId xmlns:a16="http://schemas.microsoft.com/office/drawing/2014/main" id="{AA9E0168-B71D-A853-DD72-662AB8FE1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622" y="4587032"/>
            <a:ext cx="5338923" cy="194439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9EB01A-37A6-3490-9489-C8B0FC594A2C}"/>
              </a:ext>
            </a:extLst>
          </p:cNvPr>
          <p:cNvPicPr>
            <a:picLocks noChangeAspect="1"/>
          </p:cNvPicPr>
          <p:nvPr/>
        </p:nvPicPr>
        <p:blipFill>
          <a:blip r:embed="rId3"/>
          <a:stretch>
            <a:fillRect/>
          </a:stretch>
        </p:blipFill>
        <p:spPr>
          <a:xfrm>
            <a:off x="1336845" y="1298769"/>
            <a:ext cx="7315200" cy="4104797"/>
          </a:xfrm>
          <a:prstGeom prst="rect">
            <a:avLst/>
          </a:prstGeom>
        </p:spPr>
      </p:pic>
    </p:spTree>
    <p:extLst>
      <p:ext uri="{BB962C8B-B14F-4D97-AF65-F5344CB8AC3E}">
        <p14:creationId xmlns:p14="http://schemas.microsoft.com/office/powerpoint/2010/main" val="330271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139" y="128608"/>
            <a:ext cx="10517745" cy="978729"/>
          </a:xfrm>
        </p:spPr>
        <p:txBody>
          <a:bodyPr/>
          <a:lstStyle/>
          <a:p>
            <a:r>
              <a:rPr lang="en-US" dirty="0"/>
              <a:t>PPU Project is making excellent progress with the construction of the STS RTST stub (2)</a:t>
            </a:r>
          </a:p>
        </p:txBody>
      </p:sp>
      <p:pic>
        <p:nvPicPr>
          <p:cNvPr id="7" name="Picture 6" descr="A picture containing grass, outdoor&#10;&#10;Description automatically generated">
            <a:extLst>
              <a:ext uri="{FF2B5EF4-FFF2-40B4-BE49-F238E27FC236}">
                <a16:creationId xmlns:a16="http://schemas.microsoft.com/office/drawing/2014/main" id="{B7C02831-F628-629D-EBAA-27B5DC8AF207}"/>
              </a:ext>
            </a:extLst>
          </p:cNvPr>
          <p:cNvPicPr>
            <a:picLocks noChangeAspect="1"/>
          </p:cNvPicPr>
          <p:nvPr/>
        </p:nvPicPr>
        <p:blipFill>
          <a:blip r:embed="rId3"/>
          <a:stretch>
            <a:fillRect/>
          </a:stretch>
        </p:blipFill>
        <p:spPr>
          <a:xfrm>
            <a:off x="2080589" y="1107337"/>
            <a:ext cx="8143462" cy="5428975"/>
          </a:xfrm>
          <a:prstGeom prst="rect">
            <a:avLst/>
          </a:prstGeom>
        </p:spPr>
      </p:pic>
    </p:spTree>
    <p:extLst>
      <p:ext uri="{BB962C8B-B14F-4D97-AF65-F5344CB8AC3E}">
        <p14:creationId xmlns:p14="http://schemas.microsoft.com/office/powerpoint/2010/main" val="2169613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0BA1-04EB-5794-E786-791FDF675CA6}"/>
              </a:ext>
            </a:extLst>
          </p:cNvPr>
          <p:cNvSpPr>
            <a:spLocks noGrp="1"/>
          </p:cNvSpPr>
          <p:nvPr>
            <p:ph type="title"/>
          </p:nvPr>
        </p:nvSpPr>
        <p:spPr>
          <a:xfrm>
            <a:off x="429767" y="274320"/>
            <a:ext cx="11430000" cy="978729"/>
          </a:xfrm>
        </p:spPr>
        <p:txBody>
          <a:bodyPr/>
          <a:lstStyle/>
          <a:p>
            <a:r>
              <a:rPr lang="en-US" dirty="0"/>
              <a:t>ORNL operates two advanced neutron scattering user facilities</a:t>
            </a:r>
          </a:p>
        </p:txBody>
      </p:sp>
      <p:sp>
        <p:nvSpPr>
          <p:cNvPr id="3" name="Content Placeholder 2">
            <a:extLst>
              <a:ext uri="{FF2B5EF4-FFF2-40B4-BE49-F238E27FC236}">
                <a16:creationId xmlns:a16="http://schemas.microsoft.com/office/drawing/2014/main" id="{DFE07611-AD6C-399F-BF05-FB21336B8FB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30E6CD5-DBEE-F23E-9E2F-3F0237AEC0A4}"/>
              </a:ext>
            </a:extLst>
          </p:cNvPr>
          <p:cNvPicPr>
            <a:picLocks noChangeAspect="1"/>
          </p:cNvPicPr>
          <p:nvPr/>
        </p:nvPicPr>
        <p:blipFill>
          <a:blip r:embed="rId2"/>
          <a:stretch>
            <a:fillRect/>
          </a:stretch>
        </p:blipFill>
        <p:spPr>
          <a:xfrm>
            <a:off x="448055" y="1305367"/>
            <a:ext cx="11430000" cy="4912153"/>
          </a:xfrm>
          <a:prstGeom prst="rect">
            <a:avLst/>
          </a:prstGeom>
        </p:spPr>
      </p:pic>
    </p:spTree>
    <p:extLst>
      <p:ext uri="{BB962C8B-B14F-4D97-AF65-F5344CB8AC3E}">
        <p14:creationId xmlns:p14="http://schemas.microsoft.com/office/powerpoint/2010/main" val="178855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129B-543D-224D-A914-E28C065C21CD}"/>
              </a:ext>
            </a:extLst>
          </p:cNvPr>
          <p:cNvSpPr>
            <a:spLocks noGrp="1"/>
          </p:cNvSpPr>
          <p:nvPr>
            <p:ph type="title"/>
          </p:nvPr>
        </p:nvSpPr>
        <p:spPr>
          <a:xfrm>
            <a:off x="429767" y="274320"/>
            <a:ext cx="11430000" cy="867930"/>
          </a:xfrm>
        </p:spPr>
        <p:txBody>
          <a:bodyPr/>
          <a:lstStyle/>
          <a:p>
            <a:r>
              <a:rPr lang="en-US" sz="2800" dirty="0"/>
              <a:t>STS Mission Need Statement identified capability gaps that could only be met with a high intensity, cold neutron source</a:t>
            </a:r>
          </a:p>
        </p:txBody>
      </p:sp>
      <p:sp>
        <p:nvSpPr>
          <p:cNvPr id="3" name="Content Placeholder 2">
            <a:extLst>
              <a:ext uri="{FF2B5EF4-FFF2-40B4-BE49-F238E27FC236}">
                <a16:creationId xmlns:a16="http://schemas.microsoft.com/office/drawing/2014/main" id="{B38BB5AB-761F-F249-9DDA-AC298316B186}"/>
              </a:ext>
            </a:extLst>
          </p:cNvPr>
          <p:cNvSpPr>
            <a:spLocks noGrp="1"/>
          </p:cNvSpPr>
          <p:nvPr>
            <p:ph idx="1"/>
          </p:nvPr>
        </p:nvSpPr>
        <p:spPr>
          <a:xfrm>
            <a:off x="429767" y="1295568"/>
            <a:ext cx="11430000" cy="5196669"/>
          </a:xfrm>
        </p:spPr>
        <p:txBody>
          <a:bodyPr>
            <a:normAutofit fontScale="92500" lnSpcReduction="20000"/>
          </a:bodyPr>
          <a:lstStyle/>
          <a:p>
            <a:pPr>
              <a:lnSpc>
                <a:spcPct val="110000"/>
              </a:lnSpc>
            </a:pPr>
            <a:r>
              <a:rPr lang="en-US" dirty="0"/>
              <a:t>Capabilities more than an order of magnitude beyond the SNS First Target Station “will close mission capability gaps in nanoscience, biomaterials, energy storage media, structural materials and magnetic systems”</a:t>
            </a:r>
          </a:p>
          <a:p>
            <a:pPr>
              <a:lnSpc>
                <a:spcPct val="110000"/>
              </a:lnSpc>
            </a:pPr>
            <a:r>
              <a:rPr lang="en-US" dirty="0"/>
              <a:t>A high intensity, cold neutron source is needed to</a:t>
            </a:r>
          </a:p>
          <a:p>
            <a:pPr lvl="1">
              <a:lnSpc>
                <a:spcPct val="110000"/>
              </a:lnSpc>
            </a:pPr>
            <a:r>
              <a:rPr lang="en-US" dirty="0"/>
              <a:t>Answer more difficult questions requiring higher precision measurements or measurements in complex sample environments with correspondingly smaller samples</a:t>
            </a:r>
          </a:p>
          <a:p>
            <a:pPr lvl="1">
              <a:lnSpc>
                <a:spcPct val="110000"/>
              </a:lnSpc>
            </a:pPr>
            <a:r>
              <a:rPr lang="en-US" dirty="0"/>
              <a:t>Perform rapid, parametric studies or time-resolved studies to allow structural measurements as fast as a few seconds or less for materials far from equilibrium (faster with pump-probe methods)</a:t>
            </a:r>
          </a:p>
          <a:p>
            <a:pPr lvl="1">
              <a:lnSpc>
                <a:spcPct val="110000"/>
              </a:lnSpc>
            </a:pPr>
            <a:r>
              <a:rPr lang="en-US" dirty="0"/>
              <a:t>Study systems exhibiting greater complexity(e.g., complex chemical systems in soft matter or macromolecular functionality in biology)</a:t>
            </a:r>
          </a:p>
          <a:p>
            <a:pPr lvl="1">
              <a:lnSpc>
                <a:spcPct val="110000"/>
              </a:lnSpc>
            </a:pPr>
            <a:endParaRPr lang="en-US" dirty="0"/>
          </a:p>
        </p:txBody>
      </p:sp>
    </p:spTree>
    <p:extLst>
      <p:ext uri="{BB962C8B-B14F-4D97-AF65-F5344CB8AC3E}">
        <p14:creationId xmlns:p14="http://schemas.microsoft.com/office/powerpoint/2010/main" val="240804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F3BD-85EF-264F-98E1-FA3444B6584F}"/>
              </a:ext>
            </a:extLst>
          </p:cNvPr>
          <p:cNvSpPr>
            <a:spLocks noGrp="1"/>
          </p:cNvSpPr>
          <p:nvPr>
            <p:ph type="title"/>
          </p:nvPr>
        </p:nvSpPr>
        <p:spPr>
          <a:xfrm>
            <a:off x="429767" y="274320"/>
            <a:ext cx="11430000" cy="867930"/>
          </a:xfrm>
        </p:spPr>
        <p:txBody>
          <a:bodyPr/>
          <a:lstStyle/>
          <a:p>
            <a:r>
              <a:rPr lang="en-US" sz="2800" dirty="0"/>
              <a:t>STS top-level requirements derive from our Mission Need Statement</a:t>
            </a:r>
          </a:p>
        </p:txBody>
      </p:sp>
      <p:sp>
        <p:nvSpPr>
          <p:cNvPr id="3" name="Content Placeholder 2">
            <a:extLst>
              <a:ext uri="{FF2B5EF4-FFF2-40B4-BE49-F238E27FC236}">
                <a16:creationId xmlns:a16="http://schemas.microsoft.com/office/drawing/2014/main" id="{787669C9-D0A4-0249-83F8-24158B76A65B}"/>
              </a:ext>
            </a:extLst>
          </p:cNvPr>
          <p:cNvSpPr>
            <a:spLocks noGrp="1"/>
          </p:cNvSpPr>
          <p:nvPr>
            <p:ph idx="1"/>
          </p:nvPr>
        </p:nvSpPr>
        <p:spPr>
          <a:xfrm>
            <a:off x="429767" y="1331306"/>
            <a:ext cx="4831748" cy="1281627"/>
          </a:xfrm>
        </p:spPr>
        <p:txBody>
          <a:bodyPr/>
          <a:lstStyle/>
          <a:p>
            <a:pPr marL="0" indent="0">
              <a:buNone/>
            </a:pPr>
            <a:r>
              <a:rPr lang="en-US" sz="2400" dirty="0"/>
              <a:t>Build a Second Target Station at the Spallation Neutron Source facility that:</a:t>
            </a:r>
          </a:p>
        </p:txBody>
      </p:sp>
      <p:grpSp>
        <p:nvGrpSpPr>
          <p:cNvPr id="14" name="Group 13">
            <a:extLst>
              <a:ext uri="{FF2B5EF4-FFF2-40B4-BE49-F238E27FC236}">
                <a16:creationId xmlns:a16="http://schemas.microsoft.com/office/drawing/2014/main" id="{85B8025F-35B7-4721-A2D6-1BEA6AB5C8E9}"/>
              </a:ext>
            </a:extLst>
          </p:cNvPr>
          <p:cNvGrpSpPr/>
          <p:nvPr/>
        </p:nvGrpSpPr>
        <p:grpSpPr>
          <a:xfrm>
            <a:off x="642256" y="1131132"/>
            <a:ext cx="11310258" cy="4786504"/>
            <a:chOff x="429768" y="1063674"/>
            <a:chExt cx="11430000" cy="5127087"/>
          </a:xfrm>
        </p:grpSpPr>
        <p:sp>
          <p:nvSpPr>
            <p:cNvPr id="7" name="Freeform: Shape 6">
              <a:extLst>
                <a:ext uri="{FF2B5EF4-FFF2-40B4-BE49-F238E27FC236}">
                  <a16:creationId xmlns:a16="http://schemas.microsoft.com/office/drawing/2014/main" id="{E9389EAC-2D20-4BDC-A9EF-34D19623D951}"/>
                </a:ext>
              </a:extLst>
            </p:cNvPr>
            <p:cNvSpPr/>
            <p:nvPr/>
          </p:nvSpPr>
          <p:spPr>
            <a:xfrm>
              <a:off x="429768" y="3341652"/>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182880" numCol="1" spcCol="1270" anchor="t" anchorCtr="0">
              <a:noAutofit/>
            </a:bodyPr>
            <a:lstStyle/>
            <a:p>
              <a:pPr marL="0" lvl="0" indent="0" defTabSz="755650">
                <a:lnSpc>
                  <a:spcPct val="90000"/>
                </a:lnSpc>
                <a:spcBef>
                  <a:spcPct val="0"/>
                </a:spcBef>
                <a:spcAft>
                  <a:spcPct val="35000"/>
                </a:spcAft>
                <a:buNone/>
              </a:pPr>
              <a:r>
                <a:rPr lang="en-US" sz="1700" kern="1200" dirty="0"/>
                <a:t>Optimizes production of </a:t>
              </a:r>
              <a:r>
                <a:rPr lang="en-US" sz="1700" b="1" kern="1200" dirty="0"/>
                <a:t>cold (long-wavelength) neutrons</a:t>
              </a:r>
              <a:endParaRPr lang="en-US" sz="1700" kern="1200" dirty="0"/>
            </a:p>
          </p:txBody>
        </p:sp>
        <p:sp>
          <p:nvSpPr>
            <p:cNvPr id="8" name="Freeform: Shape 7">
              <a:extLst>
                <a:ext uri="{FF2B5EF4-FFF2-40B4-BE49-F238E27FC236}">
                  <a16:creationId xmlns:a16="http://schemas.microsoft.com/office/drawing/2014/main" id="{D07A70EB-C7D0-4DBC-8284-69B7FAA6E996}"/>
                </a:ext>
              </a:extLst>
            </p:cNvPr>
            <p:cNvSpPr/>
            <p:nvPr/>
          </p:nvSpPr>
          <p:spPr>
            <a:xfrm>
              <a:off x="2358929" y="2886058"/>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182880" numCol="1" spcCol="1270" anchor="t" anchorCtr="0">
              <a:noAutofit/>
            </a:bodyPr>
            <a:lstStyle/>
            <a:p>
              <a:pPr marL="0" lvl="0" indent="0" defTabSz="755650">
                <a:lnSpc>
                  <a:spcPct val="90000"/>
                </a:lnSpc>
                <a:spcBef>
                  <a:spcPct val="0"/>
                </a:spcBef>
                <a:spcAft>
                  <a:spcPct val="35000"/>
                </a:spcAft>
                <a:buNone/>
              </a:pPr>
              <a:r>
                <a:rPr lang="en-US" sz="1700" kern="1200" dirty="0"/>
                <a:t>Supports</a:t>
              </a:r>
              <a:br>
                <a:rPr lang="en-US" sz="1700" kern="1200" dirty="0"/>
              </a:br>
              <a:r>
                <a:rPr lang="en-US" sz="1700" b="1" kern="1200" dirty="0">
                  <a:solidFill>
                    <a:schemeClr val="tx1"/>
                  </a:solidFill>
                </a:rPr>
                <a:t>≈</a:t>
              </a:r>
              <a:r>
                <a:rPr lang="en-US" sz="1700" b="1" kern="1200" dirty="0"/>
                <a:t>20-24 neutron instruments</a:t>
              </a:r>
            </a:p>
          </p:txBody>
        </p:sp>
        <p:sp>
          <p:nvSpPr>
            <p:cNvPr id="9" name="Freeform: Shape 8">
              <a:extLst>
                <a:ext uri="{FF2B5EF4-FFF2-40B4-BE49-F238E27FC236}">
                  <a16:creationId xmlns:a16="http://schemas.microsoft.com/office/drawing/2014/main" id="{4024FFAC-CBAA-47BD-95B7-68DCE7093818}"/>
                </a:ext>
              </a:extLst>
            </p:cNvPr>
            <p:cNvSpPr/>
            <p:nvPr/>
          </p:nvSpPr>
          <p:spPr>
            <a:xfrm>
              <a:off x="4288091" y="2430462"/>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182880" numCol="1" spcCol="1270" anchor="t" anchorCtr="0">
              <a:noAutofit/>
            </a:bodyPr>
            <a:lstStyle/>
            <a:p>
              <a:pPr marL="0" lvl="0" indent="0" defTabSz="755650">
                <a:lnSpc>
                  <a:spcPct val="90000"/>
                </a:lnSpc>
                <a:spcBef>
                  <a:spcPct val="0"/>
                </a:spcBef>
                <a:spcAft>
                  <a:spcPct val="35000"/>
                </a:spcAft>
                <a:buNone/>
              </a:pPr>
              <a:r>
                <a:rPr lang="en-US" sz="1700" kern="1200" dirty="0"/>
                <a:t>Provides</a:t>
              </a:r>
              <a:r>
                <a:rPr lang="en-US" sz="1700" b="1" kern="1200" dirty="0"/>
                <a:t> capabilities well beyond the existing target station</a:t>
              </a:r>
              <a:r>
                <a:rPr lang="en-US" sz="1700" kern="1200" dirty="0"/>
                <a:t>, with more than 10</a:t>
              </a:r>
              <a:r>
                <a:rPr lang="en-US" sz="1700" kern="1200" dirty="0">
                  <a:sym typeface="Symbol" panose="05050102010706020507" pitchFamily="18" charset="2"/>
                </a:rPr>
                <a:t></a:t>
              </a:r>
              <a:r>
                <a:rPr lang="en-US" sz="1700" kern="1200" dirty="0"/>
                <a:t> gain </a:t>
              </a:r>
            </a:p>
          </p:txBody>
        </p:sp>
        <p:sp>
          <p:nvSpPr>
            <p:cNvPr id="10" name="Freeform: Shape 9">
              <a:extLst>
                <a:ext uri="{FF2B5EF4-FFF2-40B4-BE49-F238E27FC236}">
                  <a16:creationId xmlns:a16="http://schemas.microsoft.com/office/drawing/2014/main" id="{FF5E5807-9072-4404-B158-61E4D7D5DBF2}"/>
                </a:ext>
              </a:extLst>
            </p:cNvPr>
            <p:cNvSpPr/>
            <p:nvPr/>
          </p:nvSpPr>
          <p:spPr>
            <a:xfrm>
              <a:off x="6217252" y="1974866"/>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45720" bIns="182880" numCol="1" spcCol="1270" anchor="t" anchorCtr="0">
              <a:noAutofit/>
            </a:bodyPr>
            <a:lstStyle/>
            <a:p>
              <a:pPr marL="0" lvl="0" indent="0" defTabSz="755650">
                <a:lnSpc>
                  <a:spcPct val="90000"/>
                </a:lnSpc>
                <a:spcBef>
                  <a:spcPct val="0"/>
                </a:spcBef>
                <a:spcAft>
                  <a:spcPct val="35000"/>
                </a:spcAft>
                <a:buNone/>
              </a:pPr>
              <a:r>
                <a:rPr lang="en-US" sz="1700" kern="1200" dirty="0"/>
                <a:t>Produces</a:t>
              </a:r>
              <a:r>
                <a:rPr lang="en-US" sz="1700" b="1" kern="1200" dirty="0"/>
                <a:t> high-intensity neutron beams </a:t>
              </a:r>
              <a:br>
                <a:rPr lang="en-US" sz="1700" b="1" kern="1200" dirty="0"/>
              </a:br>
              <a:r>
                <a:rPr lang="en-US" sz="1700" kern="1200" dirty="0"/>
                <a:t>to enable science </a:t>
              </a:r>
              <a:br>
                <a:rPr lang="en-US" sz="1700" kern="1200" dirty="0"/>
              </a:br>
              <a:r>
                <a:rPr lang="en-US" sz="1700" kern="1200" dirty="0"/>
                <a:t>with smaller samples, samples under more extreme conditions, &amp; in situ or in operando (materials in action)</a:t>
              </a:r>
            </a:p>
          </p:txBody>
        </p:sp>
        <p:sp>
          <p:nvSpPr>
            <p:cNvPr id="11" name="Freeform: Shape 10">
              <a:extLst>
                <a:ext uri="{FF2B5EF4-FFF2-40B4-BE49-F238E27FC236}">
                  <a16:creationId xmlns:a16="http://schemas.microsoft.com/office/drawing/2014/main" id="{112A6258-674F-4A54-B691-A37102D132C0}"/>
                </a:ext>
              </a:extLst>
            </p:cNvPr>
            <p:cNvSpPr/>
            <p:nvPr/>
          </p:nvSpPr>
          <p:spPr>
            <a:xfrm>
              <a:off x="8146413" y="1519270"/>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182880" numCol="1" spcCol="1270" anchor="t" anchorCtr="0">
              <a:noAutofit/>
            </a:bodyPr>
            <a:lstStyle/>
            <a:p>
              <a:pPr marL="0" lvl="0" indent="0" defTabSz="755650">
                <a:lnSpc>
                  <a:spcPct val="90000"/>
                </a:lnSpc>
                <a:spcBef>
                  <a:spcPct val="0"/>
                </a:spcBef>
                <a:spcAft>
                  <a:spcPct val="35000"/>
                </a:spcAft>
                <a:buNone/>
              </a:pPr>
              <a:r>
                <a:rPr lang="en-US" sz="1700" kern="1200" dirty="0"/>
                <a:t>Enables simultaneous measurement across </a:t>
              </a:r>
              <a:r>
                <a:rPr lang="en-US" sz="1700" b="1" kern="1200" dirty="0"/>
                <a:t>broad ranges of length scales</a:t>
              </a:r>
            </a:p>
          </p:txBody>
        </p:sp>
        <p:sp>
          <p:nvSpPr>
            <p:cNvPr id="12" name="Freeform: Shape 11">
              <a:extLst>
                <a:ext uri="{FF2B5EF4-FFF2-40B4-BE49-F238E27FC236}">
                  <a16:creationId xmlns:a16="http://schemas.microsoft.com/office/drawing/2014/main" id="{DAAE789D-5357-4FD7-9AB7-F63961F98B47}"/>
                </a:ext>
              </a:extLst>
            </p:cNvPr>
            <p:cNvSpPr/>
            <p:nvPr/>
          </p:nvSpPr>
          <p:spPr>
            <a:xfrm>
              <a:off x="10075574" y="1063674"/>
              <a:ext cx="1784194" cy="2849109"/>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gradFill flip="none" rotWithShape="1">
              <a:gsLst>
                <a:gs pos="1000">
                  <a:schemeClr val="accent1">
                    <a:lumMod val="5000"/>
                    <a:lumOff val="95000"/>
                    <a:alpha val="26000"/>
                  </a:schemeClr>
                </a:gs>
                <a:gs pos="100000">
                  <a:schemeClr val="accent1">
                    <a:lumMod val="30000"/>
                    <a:lumOff val="70000"/>
                  </a:schemeClr>
                </a:gs>
              </a:gsLst>
              <a:lin ang="16200000" scaled="1"/>
              <a:tileRect/>
            </a:gradFill>
            <a:ln w="19050">
              <a:gradFill flip="none" rotWithShape="1">
                <a:gsLst>
                  <a:gs pos="0">
                    <a:schemeClr val="accent1">
                      <a:lumMod val="0"/>
                      <a:lumOff val="100000"/>
                    </a:schemeClr>
                  </a:gs>
                  <a:gs pos="25000">
                    <a:schemeClr val="accent1">
                      <a:lumMod val="0"/>
                      <a:lumOff val="100000"/>
                    </a:schemeClr>
                  </a:gs>
                  <a:gs pos="100000">
                    <a:schemeClr val="accent1">
                      <a:lumMod val="100000"/>
                    </a:schemeClr>
                  </a:gs>
                </a:gsLst>
                <a:lin ang="162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182880" rIns="45720" bIns="182880" numCol="1" spcCol="1270" anchor="t" anchorCtr="0">
              <a:noAutofit/>
            </a:bodyPr>
            <a:lstStyle/>
            <a:p>
              <a:pPr marL="0" lvl="0" indent="0" defTabSz="755650">
                <a:lnSpc>
                  <a:spcPct val="90000"/>
                </a:lnSpc>
                <a:spcBef>
                  <a:spcPct val="0"/>
                </a:spcBef>
                <a:spcAft>
                  <a:spcPct val="35000"/>
                </a:spcAft>
                <a:buNone/>
              </a:pPr>
              <a:r>
                <a:rPr lang="en-US" sz="1700" kern="1200" dirty="0"/>
                <a:t>Sustains</a:t>
              </a:r>
              <a:r>
                <a:rPr lang="en-US" sz="1700" b="1" kern="1200" dirty="0"/>
                <a:t> US leadership </a:t>
              </a:r>
              <a:br>
                <a:rPr lang="en-US" sz="1700" b="1" kern="1200" dirty="0"/>
              </a:br>
              <a:r>
                <a:rPr lang="en-US" sz="1700" b="1" kern="1200" dirty="0"/>
                <a:t>in neutron sciences</a:t>
              </a:r>
            </a:p>
          </p:txBody>
        </p:sp>
      </p:grpSp>
    </p:spTree>
    <p:extLst>
      <p:ext uri="{BB962C8B-B14F-4D97-AF65-F5344CB8AC3E}">
        <p14:creationId xmlns:p14="http://schemas.microsoft.com/office/powerpoint/2010/main" val="380599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6C948-5159-42B9-B811-BB7104301BC9}"/>
              </a:ext>
            </a:extLst>
          </p:cNvPr>
          <p:cNvSpPr>
            <a:spLocks noGrp="1"/>
          </p:cNvSpPr>
          <p:nvPr>
            <p:ph type="title"/>
          </p:nvPr>
        </p:nvSpPr>
        <p:spPr>
          <a:xfrm>
            <a:off x="489670" y="149394"/>
            <a:ext cx="11425236" cy="535531"/>
          </a:xfrm>
        </p:spPr>
        <p:txBody>
          <a:bodyPr/>
          <a:lstStyle/>
          <a:p>
            <a:r>
              <a:rPr lang="en-US" dirty="0"/>
              <a:t>SNS upgrades will accelerate scientific progress </a:t>
            </a:r>
            <a:br>
              <a:rPr lang="en-US" dirty="0"/>
            </a:br>
            <a:r>
              <a:rPr lang="en-US" dirty="0"/>
              <a:t>and deliver wholly new capabilities</a:t>
            </a:r>
          </a:p>
        </p:txBody>
      </p:sp>
      <p:grpSp>
        <p:nvGrpSpPr>
          <p:cNvPr id="2" name="Group 1">
            <a:extLst>
              <a:ext uri="{FF2B5EF4-FFF2-40B4-BE49-F238E27FC236}">
                <a16:creationId xmlns:a16="http://schemas.microsoft.com/office/drawing/2014/main" id="{6C1F2D9C-9FC0-3E56-7AC3-1F8AAC26435F}"/>
              </a:ext>
            </a:extLst>
          </p:cNvPr>
          <p:cNvGrpSpPr/>
          <p:nvPr/>
        </p:nvGrpSpPr>
        <p:grpSpPr>
          <a:xfrm>
            <a:off x="3160814" y="1708515"/>
            <a:ext cx="6082949" cy="4087368"/>
            <a:chOff x="3306776" y="1770160"/>
            <a:chExt cx="6082949" cy="4087368"/>
          </a:xfrm>
        </p:grpSpPr>
        <p:pic>
          <p:nvPicPr>
            <p:cNvPr id="13" name="Picture 12">
              <a:extLst>
                <a:ext uri="{FF2B5EF4-FFF2-40B4-BE49-F238E27FC236}">
                  <a16:creationId xmlns:a16="http://schemas.microsoft.com/office/drawing/2014/main" id="{5D4A6396-76E3-1830-427D-CEB52A8EF9CC}"/>
                </a:ext>
              </a:extLst>
            </p:cNvPr>
            <p:cNvPicPr>
              <a:picLocks noChangeAspect="1"/>
            </p:cNvPicPr>
            <p:nvPr/>
          </p:nvPicPr>
          <p:blipFill rotWithShape="1">
            <a:blip r:embed="rId3"/>
            <a:srcRect l="8102" r="19755" b="13821"/>
            <a:stretch/>
          </p:blipFill>
          <p:spPr>
            <a:xfrm>
              <a:off x="3306776" y="1770160"/>
              <a:ext cx="6082949" cy="4087368"/>
            </a:xfrm>
            <a:prstGeom prst="rect">
              <a:avLst/>
            </a:prstGeom>
          </p:spPr>
        </p:pic>
        <p:sp>
          <p:nvSpPr>
            <p:cNvPr id="9" name="Freeform 8">
              <a:extLst>
                <a:ext uri="{FF2B5EF4-FFF2-40B4-BE49-F238E27FC236}">
                  <a16:creationId xmlns:a16="http://schemas.microsoft.com/office/drawing/2014/main" id="{A715A491-CE47-2BA7-7A8A-52E0453A07A7}"/>
                </a:ext>
              </a:extLst>
            </p:cNvPr>
            <p:cNvSpPr/>
            <p:nvPr/>
          </p:nvSpPr>
          <p:spPr>
            <a:xfrm>
              <a:off x="6708710" y="2197359"/>
              <a:ext cx="289249" cy="564502"/>
            </a:xfrm>
            <a:custGeom>
              <a:avLst/>
              <a:gdLst>
                <a:gd name="connsiteX0" fmla="*/ 65314 w 289249"/>
                <a:gd name="connsiteY0" fmla="*/ 0 h 564502"/>
                <a:gd name="connsiteX1" fmla="*/ 289249 w 289249"/>
                <a:gd name="connsiteY1" fmla="*/ 0 h 564502"/>
                <a:gd name="connsiteX2" fmla="*/ 289249 w 289249"/>
                <a:gd name="connsiteY2" fmla="*/ 46653 h 564502"/>
                <a:gd name="connsiteX3" fmla="*/ 177282 w 289249"/>
                <a:gd name="connsiteY3" fmla="*/ 41988 h 564502"/>
                <a:gd name="connsiteX4" fmla="*/ 149290 w 289249"/>
                <a:gd name="connsiteY4" fmla="*/ 564502 h 564502"/>
                <a:gd name="connsiteX5" fmla="*/ 0 w 289249"/>
                <a:gd name="connsiteY5" fmla="*/ 555172 h 564502"/>
                <a:gd name="connsiteX6" fmla="*/ 65314 w 289249"/>
                <a:gd name="connsiteY6" fmla="*/ 0 h 5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49" h="564502">
                  <a:moveTo>
                    <a:pt x="65314" y="0"/>
                  </a:moveTo>
                  <a:lnTo>
                    <a:pt x="289249" y="0"/>
                  </a:lnTo>
                  <a:lnTo>
                    <a:pt x="289249" y="46653"/>
                  </a:lnTo>
                  <a:lnTo>
                    <a:pt x="177282" y="41988"/>
                  </a:lnTo>
                  <a:lnTo>
                    <a:pt x="149290" y="564502"/>
                  </a:lnTo>
                  <a:lnTo>
                    <a:pt x="0" y="555172"/>
                  </a:lnTo>
                  <a:lnTo>
                    <a:pt x="65314" y="0"/>
                  </a:lnTo>
                  <a:close/>
                </a:path>
              </a:pathLst>
            </a:cu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Freeform 13">
              <a:extLst>
                <a:ext uri="{FF2B5EF4-FFF2-40B4-BE49-F238E27FC236}">
                  <a16:creationId xmlns:a16="http://schemas.microsoft.com/office/drawing/2014/main" id="{54081355-9FBA-F0B0-D31A-F1BA15D4D7CA}"/>
                </a:ext>
              </a:extLst>
            </p:cNvPr>
            <p:cNvSpPr/>
            <p:nvPr/>
          </p:nvSpPr>
          <p:spPr>
            <a:xfrm>
              <a:off x="5855855" y="2923309"/>
              <a:ext cx="1265381" cy="641927"/>
            </a:xfrm>
            <a:custGeom>
              <a:avLst/>
              <a:gdLst>
                <a:gd name="connsiteX0" fmla="*/ 0 w 1265381"/>
                <a:gd name="connsiteY0" fmla="*/ 290946 h 641927"/>
                <a:gd name="connsiteX1" fmla="*/ 350981 w 1265381"/>
                <a:gd name="connsiteY1" fmla="*/ 226291 h 641927"/>
                <a:gd name="connsiteX2" fmla="*/ 277090 w 1265381"/>
                <a:gd name="connsiteY2" fmla="*/ 203200 h 641927"/>
                <a:gd name="connsiteX3" fmla="*/ 360218 w 1265381"/>
                <a:gd name="connsiteY3" fmla="*/ 152400 h 641927"/>
                <a:gd name="connsiteX4" fmla="*/ 494145 w 1265381"/>
                <a:gd name="connsiteY4" fmla="*/ 193964 h 641927"/>
                <a:gd name="connsiteX5" fmla="*/ 817418 w 1265381"/>
                <a:gd name="connsiteY5" fmla="*/ 133927 h 641927"/>
                <a:gd name="connsiteX6" fmla="*/ 822036 w 1265381"/>
                <a:gd name="connsiteY6" fmla="*/ 0 h 641927"/>
                <a:gd name="connsiteX7" fmla="*/ 974436 w 1265381"/>
                <a:gd name="connsiteY7" fmla="*/ 4618 h 641927"/>
                <a:gd name="connsiteX8" fmla="*/ 979054 w 1265381"/>
                <a:gd name="connsiteY8" fmla="*/ 143164 h 641927"/>
                <a:gd name="connsiteX9" fmla="*/ 1057563 w 1265381"/>
                <a:gd name="connsiteY9" fmla="*/ 198582 h 641927"/>
                <a:gd name="connsiteX10" fmla="*/ 1057563 w 1265381"/>
                <a:gd name="connsiteY10" fmla="*/ 240146 h 641927"/>
                <a:gd name="connsiteX11" fmla="*/ 1168400 w 1265381"/>
                <a:gd name="connsiteY11" fmla="*/ 323273 h 641927"/>
                <a:gd name="connsiteX12" fmla="*/ 1140690 w 1265381"/>
                <a:gd name="connsiteY12" fmla="*/ 337127 h 641927"/>
                <a:gd name="connsiteX13" fmla="*/ 1265381 w 1265381"/>
                <a:gd name="connsiteY13" fmla="*/ 424873 h 641927"/>
                <a:gd name="connsiteX14" fmla="*/ 849745 w 1265381"/>
                <a:gd name="connsiteY14" fmla="*/ 521855 h 641927"/>
                <a:gd name="connsiteX15" fmla="*/ 775854 w 1265381"/>
                <a:gd name="connsiteY15" fmla="*/ 443346 h 641927"/>
                <a:gd name="connsiteX16" fmla="*/ 683490 w 1265381"/>
                <a:gd name="connsiteY16" fmla="*/ 641927 h 641927"/>
                <a:gd name="connsiteX17" fmla="*/ 443345 w 1265381"/>
                <a:gd name="connsiteY17" fmla="*/ 618836 h 641927"/>
                <a:gd name="connsiteX18" fmla="*/ 484909 w 1265381"/>
                <a:gd name="connsiteY18" fmla="*/ 503382 h 641927"/>
                <a:gd name="connsiteX19" fmla="*/ 277090 w 1265381"/>
                <a:gd name="connsiteY19" fmla="*/ 544946 h 641927"/>
                <a:gd name="connsiteX20" fmla="*/ 0 w 1265381"/>
                <a:gd name="connsiteY20" fmla="*/ 290946 h 64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5381" h="641927">
                  <a:moveTo>
                    <a:pt x="0" y="290946"/>
                  </a:moveTo>
                  <a:lnTo>
                    <a:pt x="350981" y="226291"/>
                  </a:lnTo>
                  <a:lnTo>
                    <a:pt x="277090" y="203200"/>
                  </a:lnTo>
                  <a:lnTo>
                    <a:pt x="360218" y="152400"/>
                  </a:lnTo>
                  <a:lnTo>
                    <a:pt x="494145" y="193964"/>
                  </a:lnTo>
                  <a:lnTo>
                    <a:pt x="817418" y="133927"/>
                  </a:lnTo>
                  <a:lnTo>
                    <a:pt x="822036" y="0"/>
                  </a:lnTo>
                  <a:lnTo>
                    <a:pt x="974436" y="4618"/>
                  </a:lnTo>
                  <a:lnTo>
                    <a:pt x="979054" y="143164"/>
                  </a:lnTo>
                  <a:lnTo>
                    <a:pt x="1057563" y="198582"/>
                  </a:lnTo>
                  <a:lnTo>
                    <a:pt x="1057563" y="240146"/>
                  </a:lnTo>
                  <a:lnTo>
                    <a:pt x="1168400" y="323273"/>
                  </a:lnTo>
                  <a:lnTo>
                    <a:pt x="1140690" y="337127"/>
                  </a:lnTo>
                  <a:lnTo>
                    <a:pt x="1265381" y="424873"/>
                  </a:lnTo>
                  <a:lnTo>
                    <a:pt x="849745" y="521855"/>
                  </a:lnTo>
                  <a:lnTo>
                    <a:pt x="775854" y="443346"/>
                  </a:lnTo>
                  <a:lnTo>
                    <a:pt x="683490" y="641927"/>
                  </a:lnTo>
                  <a:lnTo>
                    <a:pt x="443345" y="618836"/>
                  </a:lnTo>
                  <a:lnTo>
                    <a:pt x="484909" y="503382"/>
                  </a:lnTo>
                  <a:lnTo>
                    <a:pt x="277090" y="544946"/>
                  </a:lnTo>
                  <a:lnTo>
                    <a:pt x="0" y="290946"/>
                  </a:lnTo>
                  <a:close/>
                </a:path>
              </a:pathLst>
            </a:cu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Freeform: Shape 11">
              <a:extLst>
                <a:ext uri="{FF2B5EF4-FFF2-40B4-BE49-F238E27FC236}">
                  <a16:creationId xmlns:a16="http://schemas.microsoft.com/office/drawing/2014/main" id="{46686616-2981-55CC-986E-B38D73B67ADB}"/>
                </a:ext>
              </a:extLst>
            </p:cNvPr>
            <p:cNvSpPr/>
            <p:nvPr/>
          </p:nvSpPr>
          <p:spPr>
            <a:xfrm>
              <a:off x="7623789" y="2771097"/>
              <a:ext cx="566971" cy="258532"/>
            </a:xfrm>
            <a:custGeom>
              <a:avLst/>
              <a:gdLst>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 name="connsiteX7" fmla="*/ 144780 w 635000"/>
                <a:gd name="connsiteY7" fmla="*/ 166858 h 357358"/>
                <a:gd name="connsiteX8" fmla="*/ 474980 w 635000"/>
                <a:gd name="connsiteY8" fmla="*/ 166858 h 357358"/>
                <a:gd name="connsiteX9" fmla="*/ 474980 w 635000"/>
                <a:gd name="connsiteY9" fmla="*/ 0 h 357358"/>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 name="connsiteX7" fmla="*/ 144780 w 635000"/>
                <a:gd name="connsiteY7" fmla="*/ 166858 h 357358"/>
                <a:gd name="connsiteX8" fmla="*/ 243840 w 635000"/>
                <a:gd name="connsiteY8" fmla="*/ 164318 h 357358"/>
                <a:gd name="connsiteX9" fmla="*/ 474980 w 635000"/>
                <a:gd name="connsiteY9" fmla="*/ 166858 h 357358"/>
                <a:gd name="connsiteX10" fmla="*/ 474980 w 635000"/>
                <a:gd name="connsiteY10" fmla="*/ 0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9" fmla="*/ 144780 w 635000"/>
                <a:gd name="connsiteY9" fmla="*/ 166858 h 357358"/>
                <a:gd name="connsiteX10" fmla="*/ 335280 w 635000"/>
                <a:gd name="connsiteY10" fmla="*/ 255758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9" fmla="*/ 144780 w 635000"/>
                <a:gd name="connsiteY9" fmla="*/ 166858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0" fmla="*/ 474980 w 635000"/>
                <a:gd name="connsiteY0" fmla="*/ 166858 h 357358"/>
                <a:gd name="connsiteX1" fmla="*/ 474980 w 635000"/>
                <a:gd name="connsiteY1" fmla="*/ 0 h 357358"/>
                <a:gd name="connsiteX2" fmla="*/ 495017 w 635000"/>
                <a:gd name="connsiteY2" fmla="*/ 6569 h 357358"/>
                <a:gd name="connsiteX3" fmla="*/ 635000 w 635000"/>
                <a:gd name="connsiteY3" fmla="*/ 165588 h 357358"/>
                <a:gd name="connsiteX4" fmla="*/ 317500 w 635000"/>
                <a:gd name="connsiteY4" fmla="*/ 357358 h 357358"/>
                <a:gd name="connsiteX5" fmla="*/ 0 w 635000"/>
                <a:gd name="connsiteY5" fmla="*/ 165588 h 357358"/>
                <a:gd name="connsiteX6" fmla="*/ 139983 w 635000"/>
                <a:gd name="connsiteY6" fmla="*/ 6569 h 357358"/>
                <a:gd name="connsiteX7" fmla="*/ 144780 w 635000"/>
                <a:gd name="connsiteY7" fmla="*/ 4996 h 357358"/>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357358">
                  <a:moveTo>
                    <a:pt x="474980" y="0"/>
                  </a:moveTo>
                  <a:lnTo>
                    <a:pt x="495017" y="6569"/>
                  </a:lnTo>
                  <a:cubicBezTo>
                    <a:pt x="579473" y="41032"/>
                    <a:pt x="635000" y="99393"/>
                    <a:pt x="635000" y="165588"/>
                  </a:cubicBezTo>
                  <a:cubicBezTo>
                    <a:pt x="635000" y="271500"/>
                    <a:pt x="492850" y="357358"/>
                    <a:pt x="317500" y="357358"/>
                  </a:cubicBezTo>
                  <a:cubicBezTo>
                    <a:pt x="142150" y="357358"/>
                    <a:pt x="0" y="271500"/>
                    <a:pt x="0" y="165588"/>
                  </a:cubicBezTo>
                  <a:cubicBezTo>
                    <a:pt x="0" y="99393"/>
                    <a:pt x="55527" y="41032"/>
                    <a:pt x="139983" y="6569"/>
                  </a:cubicBezTo>
                  <a:lnTo>
                    <a:pt x="144780" y="4996"/>
                  </a:lnTo>
                </a:path>
              </a:pathLst>
            </a:custGeom>
            <a:noFill/>
            <a:ln w="38100">
              <a:solidFill>
                <a:schemeClr val="accent1"/>
              </a:solidFill>
              <a:miter lim="800000"/>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Freeform 18">
              <a:extLst>
                <a:ext uri="{FF2B5EF4-FFF2-40B4-BE49-F238E27FC236}">
                  <a16:creationId xmlns:a16="http://schemas.microsoft.com/office/drawing/2014/main" id="{FC1DA866-8E6A-3D71-30A4-C72FB899F9CC}"/>
                </a:ext>
              </a:extLst>
            </p:cNvPr>
            <p:cNvSpPr/>
            <p:nvPr/>
          </p:nvSpPr>
          <p:spPr>
            <a:xfrm>
              <a:off x="6077527" y="3454400"/>
              <a:ext cx="3071091" cy="1279236"/>
            </a:xfrm>
            <a:custGeom>
              <a:avLst/>
              <a:gdLst>
                <a:gd name="connsiteX0" fmla="*/ 0 w 3071091"/>
                <a:gd name="connsiteY0" fmla="*/ 207818 h 1279236"/>
                <a:gd name="connsiteX1" fmla="*/ 1163782 w 3071091"/>
                <a:gd name="connsiteY1" fmla="*/ 1279236 h 1279236"/>
                <a:gd name="connsiteX2" fmla="*/ 2346037 w 3071091"/>
                <a:gd name="connsiteY2" fmla="*/ 734291 h 1279236"/>
                <a:gd name="connsiteX3" fmla="*/ 2623128 w 3071091"/>
                <a:gd name="connsiteY3" fmla="*/ 895927 h 1279236"/>
                <a:gd name="connsiteX4" fmla="*/ 3043382 w 3071091"/>
                <a:gd name="connsiteY4" fmla="*/ 674255 h 1279236"/>
                <a:gd name="connsiteX5" fmla="*/ 3071091 w 3071091"/>
                <a:gd name="connsiteY5" fmla="*/ 535709 h 1279236"/>
                <a:gd name="connsiteX6" fmla="*/ 2747818 w 3071091"/>
                <a:gd name="connsiteY6" fmla="*/ 387927 h 1279236"/>
                <a:gd name="connsiteX7" fmla="*/ 2687782 w 3071091"/>
                <a:gd name="connsiteY7" fmla="*/ 411018 h 1279236"/>
                <a:gd name="connsiteX8" fmla="*/ 2262909 w 3071091"/>
                <a:gd name="connsiteY8" fmla="*/ 198582 h 1279236"/>
                <a:gd name="connsiteX9" fmla="*/ 2115128 w 3071091"/>
                <a:gd name="connsiteY9" fmla="*/ 258618 h 1279236"/>
                <a:gd name="connsiteX10" fmla="*/ 2045855 w 3071091"/>
                <a:gd name="connsiteY10" fmla="*/ 221673 h 1279236"/>
                <a:gd name="connsiteX11" fmla="*/ 2045855 w 3071091"/>
                <a:gd name="connsiteY11" fmla="*/ 193964 h 1279236"/>
                <a:gd name="connsiteX12" fmla="*/ 1782618 w 3071091"/>
                <a:gd name="connsiteY12" fmla="*/ 50800 h 1279236"/>
                <a:gd name="connsiteX13" fmla="*/ 1741055 w 3071091"/>
                <a:gd name="connsiteY13" fmla="*/ 64655 h 1279236"/>
                <a:gd name="connsiteX14" fmla="*/ 1648691 w 3071091"/>
                <a:gd name="connsiteY14" fmla="*/ 0 h 1279236"/>
                <a:gd name="connsiteX15" fmla="*/ 494146 w 3071091"/>
                <a:gd name="connsiteY15" fmla="*/ 360218 h 1279236"/>
                <a:gd name="connsiteX16" fmla="*/ 484909 w 3071091"/>
                <a:gd name="connsiteY16" fmla="*/ 471055 h 1279236"/>
                <a:gd name="connsiteX17" fmla="*/ 415637 w 3071091"/>
                <a:gd name="connsiteY17" fmla="*/ 484909 h 1279236"/>
                <a:gd name="connsiteX18" fmla="*/ 55418 w 3071091"/>
                <a:gd name="connsiteY18" fmla="*/ 166255 h 1279236"/>
                <a:gd name="connsiteX19" fmla="*/ 0 w 3071091"/>
                <a:gd name="connsiteY19" fmla="*/ 207818 h 127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71091" h="1279236">
                  <a:moveTo>
                    <a:pt x="0" y="207818"/>
                  </a:moveTo>
                  <a:lnTo>
                    <a:pt x="1163782" y="1279236"/>
                  </a:lnTo>
                  <a:lnTo>
                    <a:pt x="2346037" y="734291"/>
                  </a:lnTo>
                  <a:lnTo>
                    <a:pt x="2623128" y="895927"/>
                  </a:lnTo>
                  <a:lnTo>
                    <a:pt x="3043382" y="674255"/>
                  </a:lnTo>
                  <a:lnTo>
                    <a:pt x="3071091" y="535709"/>
                  </a:lnTo>
                  <a:lnTo>
                    <a:pt x="2747818" y="387927"/>
                  </a:lnTo>
                  <a:lnTo>
                    <a:pt x="2687782" y="411018"/>
                  </a:lnTo>
                  <a:lnTo>
                    <a:pt x="2262909" y="198582"/>
                  </a:lnTo>
                  <a:lnTo>
                    <a:pt x="2115128" y="258618"/>
                  </a:lnTo>
                  <a:lnTo>
                    <a:pt x="2045855" y="221673"/>
                  </a:lnTo>
                  <a:lnTo>
                    <a:pt x="2045855" y="193964"/>
                  </a:lnTo>
                  <a:lnTo>
                    <a:pt x="1782618" y="50800"/>
                  </a:lnTo>
                  <a:lnTo>
                    <a:pt x="1741055" y="64655"/>
                  </a:lnTo>
                  <a:lnTo>
                    <a:pt x="1648691" y="0"/>
                  </a:lnTo>
                  <a:lnTo>
                    <a:pt x="494146" y="360218"/>
                  </a:lnTo>
                  <a:lnTo>
                    <a:pt x="484909" y="471055"/>
                  </a:lnTo>
                  <a:lnTo>
                    <a:pt x="415637" y="484909"/>
                  </a:lnTo>
                  <a:lnTo>
                    <a:pt x="55418" y="166255"/>
                  </a:lnTo>
                  <a:lnTo>
                    <a:pt x="0" y="207818"/>
                  </a:lnTo>
                  <a:close/>
                </a:path>
              </a:pathLst>
            </a:custGeom>
            <a:noFill/>
            <a:ln w="3810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Freeform 19">
              <a:extLst>
                <a:ext uri="{FF2B5EF4-FFF2-40B4-BE49-F238E27FC236}">
                  <a16:creationId xmlns:a16="http://schemas.microsoft.com/office/drawing/2014/main" id="{DE77365A-AE05-1519-EC92-5976B2AF4792}"/>
                </a:ext>
              </a:extLst>
            </p:cNvPr>
            <p:cNvSpPr/>
            <p:nvPr/>
          </p:nvSpPr>
          <p:spPr>
            <a:xfrm>
              <a:off x="7693891" y="3200400"/>
              <a:ext cx="868218" cy="364836"/>
            </a:xfrm>
            <a:custGeom>
              <a:avLst/>
              <a:gdLst>
                <a:gd name="connsiteX0" fmla="*/ 0 w 868218"/>
                <a:gd name="connsiteY0" fmla="*/ 36945 h 364836"/>
                <a:gd name="connsiteX1" fmla="*/ 170873 w 868218"/>
                <a:gd name="connsiteY1" fmla="*/ 0 h 364836"/>
                <a:gd name="connsiteX2" fmla="*/ 535709 w 868218"/>
                <a:gd name="connsiteY2" fmla="*/ 217055 h 364836"/>
                <a:gd name="connsiteX3" fmla="*/ 623454 w 868218"/>
                <a:gd name="connsiteY3" fmla="*/ 184727 h 364836"/>
                <a:gd name="connsiteX4" fmla="*/ 868218 w 868218"/>
                <a:gd name="connsiteY4" fmla="*/ 314036 h 364836"/>
                <a:gd name="connsiteX5" fmla="*/ 748145 w 868218"/>
                <a:gd name="connsiteY5" fmla="*/ 364836 h 364836"/>
                <a:gd name="connsiteX6" fmla="*/ 544945 w 868218"/>
                <a:gd name="connsiteY6" fmla="*/ 226291 h 364836"/>
                <a:gd name="connsiteX7" fmla="*/ 369454 w 868218"/>
                <a:gd name="connsiteY7" fmla="*/ 263236 h 364836"/>
                <a:gd name="connsiteX8" fmla="*/ 0 w 868218"/>
                <a:gd name="connsiteY8" fmla="*/ 36945 h 36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218" h="364836">
                  <a:moveTo>
                    <a:pt x="0" y="36945"/>
                  </a:moveTo>
                  <a:lnTo>
                    <a:pt x="170873" y="0"/>
                  </a:lnTo>
                  <a:lnTo>
                    <a:pt x="535709" y="217055"/>
                  </a:lnTo>
                  <a:lnTo>
                    <a:pt x="623454" y="184727"/>
                  </a:lnTo>
                  <a:lnTo>
                    <a:pt x="868218" y="314036"/>
                  </a:lnTo>
                  <a:lnTo>
                    <a:pt x="748145" y="364836"/>
                  </a:lnTo>
                  <a:lnTo>
                    <a:pt x="544945" y="226291"/>
                  </a:lnTo>
                  <a:lnTo>
                    <a:pt x="369454" y="263236"/>
                  </a:lnTo>
                  <a:lnTo>
                    <a:pt x="0" y="36945"/>
                  </a:lnTo>
                  <a:close/>
                </a:path>
              </a:pathLst>
            </a:custGeom>
            <a:noFill/>
            <a:ln w="3810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Freeform 27">
              <a:extLst>
                <a:ext uri="{FF2B5EF4-FFF2-40B4-BE49-F238E27FC236}">
                  <a16:creationId xmlns:a16="http://schemas.microsoft.com/office/drawing/2014/main" id="{2CD4EDE2-108E-C173-5FC4-BE5CBFC71A03}"/>
                </a:ext>
              </a:extLst>
            </p:cNvPr>
            <p:cNvSpPr/>
            <p:nvPr/>
          </p:nvSpPr>
          <p:spPr>
            <a:xfrm>
              <a:off x="4838659" y="3152775"/>
              <a:ext cx="530266" cy="596900"/>
            </a:xfrm>
            <a:custGeom>
              <a:avLst/>
              <a:gdLst>
                <a:gd name="connsiteX0" fmla="*/ 530225 w 530225"/>
                <a:gd name="connsiteY0" fmla="*/ 111125 h 596900"/>
                <a:gd name="connsiteX1" fmla="*/ 514350 w 530225"/>
                <a:gd name="connsiteY1" fmla="*/ 19050 h 596900"/>
                <a:gd name="connsiteX2" fmla="*/ 241300 w 530225"/>
                <a:gd name="connsiteY2" fmla="*/ 0 h 596900"/>
                <a:gd name="connsiteX3" fmla="*/ 241300 w 530225"/>
                <a:gd name="connsiteY3" fmla="*/ 0 h 596900"/>
                <a:gd name="connsiteX4" fmla="*/ 215900 w 530225"/>
                <a:gd name="connsiteY4" fmla="*/ 22225 h 596900"/>
                <a:gd name="connsiteX5" fmla="*/ 203200 w 530225"/>
                <a:gd name="connsiteY5" fmla="*/ 31750 h 596900"/>
                <a:gd name="connsiteX6" fmla="*/ 193675 w 530225"/>
                <a:gd name="connsiteY6" fmla="*/ 44450 h 596900"/>
                <a:gd name="connsiteX7" fmla="*/ 174625 w 530225"/>
                <a:gd name="connsiteY7" fmla="*/ 60325 h 596900"/>
                <a:gd name="connsiteX8" fmla="*/ 158750 w 530225"/>
                <a:gd name="connsiteY8" fmla="*/ 76200 h 596900"/>
                <a:gd name="connsiteX9" fmla="*/ 142875 w 530225"/>
                <a:gd name="connsiteY9" fmla="*/ 88900 h 596900"/>
                <a:gd name="connsiteX10" fmla="*/ 130175 w 530225"/>
                <a:gd name="connsiteY10" fmla="*/ 107950 h 596900"/>
                <a:gd name="connsiteX11" fmla="*/ 120650 w 530225"/>
                <a:gd name="connsiteY11" fmla="*/ 117475 h 596900"/>
                <a:gd name="connsiteX12" fmla="*/ 104775 w 530225"/>
                <a:gd name="connsiteY12" fmla="*/ 133350 h 596900"/>
                <a:gd name="connsiteX13" fmla="*/ 92075 w 530225"/>
                <a:gd name="connsiteY13" fmla="*/ 152400 h 596900"/>
                <a:gd name="connsiteX14" fmla="*/ 85725 w 530225"/>
                <a:gd name="connsiteY14" fmla="*/ 161925 h 596900"/>
                <a:gd name="connsiteX15" fmla="*/ 79375 w 530225"/>
                <a:gd name="connsiteY15" fmla="*/ 180975 h 596900"/>
                <a:gd name="connsiteX16" fmla="*/ 73025 w 530225"/>
                <a:gd name="connsiteY16" fmla="*/ 190500 h 596900"/>
                <a:gd name="connsiteX17" fmla="*/ 66675 w 530225"/>
                <a:gd name="connsiteY17" fmla="*/ 209550 h 596900"/>
                <a:gd name="connsiteX18" fmla="*/ 60325 w 530225"/>
                <a:gd name="connsiteY18" fmla="*/ 222250 h 596900"/>
                <a:gd name="connsiteX19" fmla="*/ 53975 w 530225"/>
                <a:gd name="connsiteY19" fmla="*/ 241300 h 596900"/>
                <a:gd name="connsiteX20" fmla="*/ 47625 w 530225"/>
                <a:gd name="connsiteY20" fmla="*/ 250825 h 596900"/>
                <a:gd name="connsiteX21" fmla="*/ 41275 w 530225"/>
                <a:gd name="connsiteY21" fmla="*/ 273050 h 596900"/>
                <a:gd name="connsiteX22" fmla="*/ 28575 w 530225"/>
                <a:gd name="connsiteY22" fmla="*/ 292100 h 596900"/>
                <a:gd name="connsiteX23" fmla="*/ 22225 w 530225"/>
                <a:gd name="connsiteY23" fmla="*/ 400050 h 596900"/>
                <a:gd name="connsiteX24" fmla="*/ 19050 w 530225"/>
                <a:gd name="connsiteY24" fmla="*/ 415925 h 596900"/>
                <a:gd name="connsiteX25" fmla="*/ 12700 w 530225"/>
                <a:gd name="connsiteY25" fmla="*/ 454025 h 596900"/>
                <a:gd name="connsiteX26" fmla="*/ 6350 w 530225"/>
                <a:gd name="connsiteY26" fmla="*/ 473075 h 596900"/>
                <a:gd name="connsiteX27" fmla="*/ 0 w 530225"/>
                <a:gd name="connsiteY27" fmla="*/ 511175 h 596900"/>
                <a:gd name="connsiteX28" fmla="*/ 3175 w 530225"/>
                <a:gd name="connsiteY28" fmla="*/ 574675 h 596900"/>
                <a:gd name="connsiteX29" fmla="*/ 6350 w 530225"/>
                <a:gd name="connsiteY29" fmla="*/ 584200 h 596900"/>
                <a:gd name="connsiteX30" fmla="*/ 12700 w 530225"/>
                <a:gd name="connsiteY30" fmla="*/ 596900 h 596900"/>
                <a:gd name="connsiteX31" fmla="*/ 12700 w 530225"/>
                <a:gd name="connsiteY31" fmla="*/ 596900 h 596900"/>
                <a:gd name="connsiteX32" fmla="*/ 57150 w 530225"/>
                <a:gd name="connsiteY32" fmla="*/ 596900 h 596900"/>
                <a:gd name="connsiteX33" fmla="*/ 57150 w 530225"/>
                <a:gd name="connsiteY33" fmla="*/ 596900 h 596900"/>
                <a:gd name="connsiteX34" fmla="*/ 47625 w 530225"/>
                <a:gd name="connsiteY34" fmla="*/ 501650 h 596900"/>
                <a:gd name="connsiteX35" fmla="*/ 50800 w 530225"/>
                <a:gd name="connsiteY35" fmla="*/ 438150 h 596900"/>
                <a:gd name="connsiteX36" fmla="*/ 50800 w 530225"/>
                <a:gd name="connsiteY36" fmla="*/ 438150 h 596900"/>
                <a:gd name="connsiteX37" fmla="*/ 257175 w 530225"/>
                <a:gd name="connsiteY37" fmla="*/ 422275 h 596900"/>
                <a:gd name="connsiteX38" fmla="*/ 292100 w 530225"/>
                <a:gd name="connsiteY38" fmla="*/ 549275 h 596900"/>
                <a:gd name="connsiteX39" fmla="*/ 292100 w 530225"/>
                <a:gd name="connsiteY39" fmla="*/ 549275 h 596900"/>
                <a:gd name="connsiteX40" fmla="*/ 295275 w 530225"/>
                <a:gd name="connsiteY40" fmla="*/ 520700 h 596900"/>
                <a:gd name="connsiteX41" fmla="*/ 298450 w 530225"/>
                <a:gd name="connsiteY41" fmla="*/ 511175 h 596900"/>
                <a:gd name="connsiteX42" fmla="*/ 304800 w 530225"/>
                <a:gd name="connsiteY42" fmla="*/ 460375 h 596900"/>
                <a:gd name="connsiteX43" fmla="*/ 311150 w 530225"/>
                <a:gd name="connsiteY43" fmla="*/ 438150 h 596900"/>
                <a:gd name="connsiteX44" fmla="*/ 317500 w 530225"/>
                <a:gd name="connsiteY44" fmla="*/ 412750 h 596900"/>
                <a:gd name="connsiteX45" fmla="*/ 323850 w 530225"/>
                <a:gd name="connsiteY45" fmla="*/ 393700 h 596900"/>
                <a:gd name="connsiteX46" fmla="*/ 330200 w 530225"/>
                <a:gd name="connsiteY46" fmla="*/ 371475 h 596900"/>
                <a:gd name="connsiteX47" fmla="*/ 336550 w 530225"/>
                <a:gd name="connsiteY47" fmla="*/ 361950 h 596900"/>
                <a:gd name="connsiteX48" fmla="*/ 346075 w 530225"/>
                <a:gd name="connsiteY48" fmla="*/ 342900 h 596900"/>
                <a:gd name="connsiteX49" fmla="*/ 355600 w 530225"/>
                <a:gd name="connsiteY49" fmla="*/ 320675 h 596900"/>
                <a:gd name="connsiteX50" fmla="*/ 358775 w 530225"/>
                <a:gd name="connsiteY50" fmla="*/ 311150 h 596900"/>
                <a:gd name="connsiteX51" fmla="*/ 371475 w 530225"/>
                <a:gd name="connsiteY51" fmla="*/ 292100 h 596900"/>
                <a:gd name="connsiteX52" fmla="*/ 377825 w 530225"/>
                <a:gd name="connsiteY52" fmla="*/ 273050 h 596900"/>
                <a:gd name="connsiteX53" fmla="*/ 384175 w 530225"/>
                <a:gd name="connsiteY53" fmla="*/ 263525 h 596900"/>
                <a:gd name="connsiteX54" fmla="*/ 390525 w 530225"/>
                <a:gd name="connsiteY54" fmla="*/ 244475 h 596900"/>
                <a:gd name="connsiteX55" fmla="*/ 406400 w 530225"/>
                <a:gd name="connsiteY55" fmla="*/ 225425 h 596900"/>
                <a:gd name="connsiteX56" fmla="*/ 428625 w 530225"/>
                <a:gd name="connsiteY56" fmla="*/ 200025 h 596900"/>
                <a:gd name="connsiteX57" fmla="*/ 450850 w 530225"/>
                <a:gd name="connsiteY57" fmla="*/ 174625 h 596900"/>
                <a:gd name="connsiteX58" fmla="*/ 479425 w 530225"/>
                <a:gd name="connsiteY58" fmla="*/ 152400 h 596900"/>
                <a:gd name="connsiteX59" fmla="*/ 488950 w 530225"/>
                <a:gd name="connsiteY59" fmla="*/ 149225 h 596900"/>
                <a:gd name="connsiteX60" fmla="*/ 508000 w 530225"/>
                <a:gd name="connsiteY60" fmla="*/ 136525 h 596900"/>
                <a:gd name="connsiteX61" fmla="*/ 517525 w 530225"/>
                <a:gd name="connsiteY61" fmla="*/ 127000 h 596900"/>
                <a:gd name="connsiteX62" fmla="*/ 527050 w 530225"/>
                <a:gd name="connsiteY62" fmla="*/ 123825 h 596900"/>
                <a:gd name="connsiteX63" fmla="*/ 530225 w 530225"/>
                <a:gd name="connsiteY63" fmla="*/ 111125 h 596900"/>
                <a:gd name="connsiteX0" fmla="*/ 530225 w 530225"/>
                <a:gd name="connsiteY0" fmla="*/ 111125 h 596900"/>
                <a:gd name="connsiteX1" fmla="*/ 514350 w 530225"/>
                <a:gd name="connsiteY1" fmla="*/ 19050 h 596900"/>
                <a:gd name="connsiteX2" fmla="*/ 241300 w 530225"/>
                <a:gd name="connsiteY2" fmla="*/ 0 h 596900"/>
                <a:gd name="connsiteX3" fmla="*/ 241300 w 530225"/>
                <a:gd name="connsiteY3" fmla="*/ 0 h 596900"/>
                <a:gd name="connsiteX4" fmla="*/ 215900 w 530225"/>
                <a:gd name="connsiteY4" fmla="*/ 22225 h 596900"/>
                <a:gd name="connsiteX5" fmla="*/ 203200 w 530225"/>
                <a:gd name="connsiteY5" fmla="*/ 31750 h 596900"/>
                <a:gd name="connsiteX6" fmla="*/ 193675 w 530225"/>
                <a:gd name="connsiteY6" fmla="*/ 44450 h 596900"/>
                <a:gd name="connsiteX7" fmla="*/ 174625 w 530225"/>
                <a:gd name="connsiteY7" fmla="*/ 60325 h 596900"/>
                <a:gd name="connsiteX8" fmla="*/ 158750 w 530225"/>
                <a:gd name="connsiteY8" fmla="*/ 76200 h 596900"/>
                <a:gd name="connsiteX9" fmla="*/ 142875 w 530225"/>
                <a:gd name="connsiteY9" fmla="*/ 88900 h 596900"/>
                <a:gd name="connsiteX10" fmla="*/ 130175 w 530225"/>
                <a:gd name="connsiteY10" fmla="*/ 107950 h 596900"/>
                <a:gd name="connsiteX11" fmla="*/ 120650 w 530225"/>
                <a:gd name="connsiteY11" fmla="*/ 117475 h 596900"/>
                <a:gd name="connsiteX12" fmla="*/ 104775 w 530225"/>
                <a:gd name="connsiteY12" fmla="*/ 133350 h 596900"/>
                <a:gd name="connsiteX13" fmla="*/ 92075 w 530225"/>
                <a:gd name="connsiteY13" fmla="*/ 152400 h 596900"/>
                <a:gd name="connsiteX14" fmla="*/ 85725 w 530225"/>
                <a:gd name="connsiteY14" fmla="*/ 161925 h 596900"/>
                <a:gd name="connsiteX15" fmla="*/ 79375 w 530225"/>
                <a:gd name="connsiteY15" fmla="*/ 180975 h 596900"/>
                <a:gd name="connsiteX16" fmla="*/ 73025 w 530225"/>
                <a:gd name="connsiteY16" fmla="*/ 190500 h 596900"/>
                <a:gd name="connsiteX17" fmla="*/ 66675 w 530225"/>
                <a:gd name="connsiteY17" fmla="*/ 209550 h 596900"/>
                <a:gd name="connsiteX18" fmla="*/ 60325 w 530225"/>
                <a:gd name="connsiteY18" fmla="*/ 222250 h 596900"/>
                <a:gd name="connsiteX19" fmla="*/ 53975 w 530225"/>
                <a:gd name="connsiteY19" fmla="*/ 241300 h 596900"/>
                <a:gd name="connsiteX20" fmla="*/ 47625 w 530225"/>
                <a:gd name="connsiteY20" fmla="*/ 250825 h 596900"/>
                <a:gd name="connsiteX21" fmla="*/ 41275 w 530225"/>
                <a:gd name="connsiteY21" fmla="*/ 273050 h 596900"/>
                <a:gd name="connsiteX22" fmla="*/ 28575 w 530225"/>
                <a:gd name="connsiteY22" fmla="*/ 292100 h 596900"/>
                <a:gd name="connsiteX23" fmla="*/ 22225 w 530225"/>
                <a:gd name="connsiteY23" fmla="*/ 346075 h 596900"/>
                <a:gd name="connsiteX24" fmla="*/ 19050 w 530225"/>
                <a:gd name="connsiteY24" fmla="*/ 415925 h 596900"/>
                <a:gd name="connsiteX25" fmla="*/ 12700 w 530225"/>
                <a:gd name="connsiteY25" fmla="*/ 454025 h 596900"/>
                <a:gd name="connsiteX26" fmla="*/ 6350 w 530225"/>
                <a:gd name="connsiteY26" fmla="*/ 473075 h 596900"/>
                <a:gd name="connsiteX27" fmla="*/ 0 w 530225"/>
                <a:gd name="connsiteY27" fmla="*/ 511175 h 596900"/>
                <a:gd name="connsiteX28" fmla="*/ 3175 w 530225"/>
                <a:gd name="connsiteY28" fmla="*/ 574675 h 596900"/>
                <a:gd name="connsiteX29" fmla="*/ 6350 w 530225"/>
                <a:gd name="connsiteY29" fmla="*/ 584200 h 596900"/>
                <a:gd name="connsiteX30" fmla="*/ 12700 w 530225"/>
                <a:gd name="connsiteY30" fmla="*/ 596900 h 596900"/>
                <a:gd name="connsiteX31" fmla="*/ 12700 w 530225"/>
                <a:gd name="connsiteY31" fmla="*/ 596900 h 596900"/>
                <a:gd name="connsiteX32" fmla="*/ 57150 w 530225"/>
                <a:gd name="connsiteY32" fmla="*/ 596900 h 596900"/>
                <a:gd name="connsiteX33" fmla="*/ 57150 w 530225"/>
                <a:gd name="connsiteY33" fmla="*/ 596900 h 596900"/>
                <a:gd name="connsiteX34" fmla="*/ 47625 w 530225"/>
                <a:gd name="connsiteY34" fmla="*/ 501650 h 596900"/>
                <a:gd name="connsiteX35" fmla="*/ 50800 w 530225"/>
                <a:gd name="connsiteY35" fmla="*/ 438150 h 596900"/>
                <a:gd name="connsiteX36" fmla="*/ 50800 w 530225"/>
                <a:gd name="connsiteY36" fmla="*/ 438150 h 596900"/>
                <a:gd name="connsiteX37" fmla="*/ 257175 w 530225"/>
                <a:gd name="connsiteY37" fmla="*/ 422275 h 596900"/>
                <a:gd name="connsiteX38" fmla="*/ 292100 w 530225"/>
                <a:gd name="connsiteY38" fmla="*/ 549275 h 596900"/>
                <a:gd name="connsiteX39" fmla="*/ 292100 w 530225"/>
                <a:gd name="connsiteY39" fmla="*/ 549275 h 596900"/>
                <a:gd name="connsiteX40" fmla="*/ 295275 w 530225"/>
                <a:gd name="connsiteY40" fmla="*/ 520700 h 596900"/>
                <a:gd name="connsiteX41" fmla="*/ 298450 w 530225"/>
                <a:gd name="connsiteY41" fmla="*/ 511175 h 596900"/>
                <a:gd name="connsiteX42" fmla="*/ 304800 w 530225"/>
                <a:gd name="connsiteY42" fmla="*/ 460375 h 596900"/>
                <a:gd name="connsiteX43" fmla="*/ 311150 w 530225"/>
                <a:gd name="connsiteY43" fmla="*/ 438150 h 596900"/>
                <a:gd name="connsiteX44" fmla="*/ 317500 w 530225"/>
                <a:gd name="connsiteY44" fmla="*/ 412750 h 596900"/>
                <a:gd name="connsiteX45" fmla="*/ 323850 w 530225"/>
                <a:gd name="connsiteY45" fmla="*/ 393700 h 596900"/>
                <a:gd name="connsiteX46" fmla="*/ 330200 w 530225"/>
                <a:gd name="connsiteY46" fmla="*/ 371475 h 596900"/>
                <a:gd name="connsiteX47" fmla="*/ 336550 w 530225"/>
                <a:gd name="connsiteY47" fmla="*/ 361950 h 596900"/>
                <a:gd name="connsiteX48" fmla="*/ 346075 w 530225"/>
                <a:gd name="connsiteY48" fmla="*/ 342900 h 596900"/>
                <a:gd name="connsiteX49" fmla="*/ 355600 w 530225"/>
                <a:gd name="connsiteY49" fmla="*/ 320675 h 596900"/>
                <a:gd name="connsiteX50" fmla="*/ 358775 w 530225"/>
                <a:gd name="connsiteY50" fmla="*/ 311150 h 596900"/>
                <a:gd name="connsiteX51" fmla="*/ 371475 w 530225"/>
                <a:gd name="connsiteY51" fmla="*/ 292100 h 596900"/>
                <a:gd name="connsiteX52" fmla="*/ 377825 w 530225"/>
                <a:gd name="connsiteY52" fmla="*/ 273050 h 596900"/>
                <a:gd name="connsiteX53" fmla="*/ 384175 w 530225"/>
                <a:gd name="connsiteY53" fmla="*/ 263525 h 596900"/>
                <a:gd name="connsiteX54" fmla="*/ 390525 w 530225"/>
                <a:gd name="connsiteY54" fmla="*/ 244475 h 596900"/>
                <a:gd name="connsiteX55" fmla="*/ 406400 w 530225"/>
                <a:gd name="connsiteY55" fmla="*/ 225425 h 596900"/>
                <a:gd name="connsiteX56" fmla="*/ 428625 w 530225"/>
                <a:gd name="connsiteY56" fmla="*/ 200025 h 596900"/>
                <a:gd name="connsiteX57" fmla="*/ 450850 w 530225"/>
                <a:gd name="connsiteY57" fmla="*/ 174625 h 596900"/>
                <a:gd name="connsiteX58" fmla="*/ 479425 w 530225"/>
                <a:gd name="connsiteY58" fmla="*/ 152400 h 596900"/>
                <a:gd name="connsiteX59" fmla="*/ 488950 w 530225"/>
                <a:gd name="connsiteY59" fmla="*/ 149225 h 596900"/>
                <a:gd name="connsiteX60" fmla="*/ 508000 w 530225"/>
                <a:gd name="connsiteY60" fmla="*/ 136525 h 596900"/>
                <a:gd name="connsiteX61" fmla="*/ 517525 w 530225"/>
                <a:gd name="connsiteY61" fmla="*/ 127000 h 596900"/>
                <a:gd name="connsiteX62" fmla="*/ 527050 w 530225"/>
                <a:gd name="connsiteY62" fmla="*/ 123825 h 596900"/>
                <a:gd name="connsiteX63" fmla="*/ 530225 w 530225"/>
                <a:gd name="connsiteY63" fmla="*/ 111125 h 596900"/>
                <a:gd name="connsiteX0" fmla="*/ 530225 w 530225"/>
                <a:gd name="connsiteY0" fmla="*/ 111125 h 596900"/>
                <a:gd name="connsiteX1" fmla="*/ 514350 w 530225"/>
                <a:gd name="connsiteY1" fmla="*/ 19050 h 596900"/>
                <a:gd name="connsiteX2" fmla="*/ 241300 w 530225"/>
                <a:gd name="connsiteY2" fmla="*/ 0 h 596900"/>
                <a:gd name="connsiteX3" fmla="*/ 241300 w 530225"/>
                <a:gd name="connsiteY3" fmla="*/ 0 h 596900"/>
                <a:gd name="connsiteX4" fmla="*/ 215900 w 530225"/>
                <a:gd name="connsiteY4" fmla="*/ 22225 h 596900"/>
                <a:gd name="connsiteX5" fmla="*/ 203200 w 530225"/>
                <a:gd name="connsiteY5" fmla="*/ 31750 h 596900"/>
                <a:gd name="connsiteX6" fmla="*/ 193675 w 530225"/>
                <a:gd name="connsiteY6" fmla="*/ 44450 h 596900"/>
                <a:gd name="connsiteX7" fmla="*/ 174625 w 530225"/>
                <a:gd name="connsiteY7" fmla="*/ 60325 h 596900"/>
                <a:gd name="connsiteX8" fmla="*/ 158750 w 530225"/>
                <a:gd name="connsiteY8" fmla="*/ 76200 h 596900"/>
                <a:gd name="connsiteX9" fmla="*/ 142875 w 530225"/>
                <a:gd name="connsiteY9" fmla="*/ 88900 h 596900"/>
                <a:gd name="connsiteX10" fmla="*/ 130175 w 530225"/>
                <a:gd name="connsiteY10" fmla="*/ 107950 h 596900"/>
                <a:gd name="connsiteX11" fmla="*/ 120650 w 530225"/>
                <a:gd name="connsiteY11" fmla="*/ 117475 h 596900"/>
                <a:gd name="connsiteX12" fmla="*/ 104775 w 530225"/>
                <a:gd name="connsiteY12" fmla="*/ 133350 h 596900"/>
                <a:gd name="connsiteX13" fmla="*/ 92075 w 530225"/>
                <a:gd name="connsiteY13" fmla="*/ 152400 h 596900"/>
                <a:gd name="connsiteX14" fmla="*/ 85725 w 530225"/>
                <a:gd name="connsiteY14" fmla="*/ 161925 h 596900"/>
                <a:gd name="connsiteX15" fmla="*/ 79375 w 530225"/>
                <a:gd name="connsiteY15" fmla="*/ 180975 h 596900"/>
                <a:gd name="connsiteX16" fmla="*/ 73025 w 530225"/>
                <a:gd name="connsiteY16" fmla="*/ 190500 h 596900"/>
                <a:gd name="connsiteX17" fmla="*/ 66675 w 530225"/>
                <a:gd name="connsiteY17" fmla="*/ 209550 h 596900"/>
                <a:gd name="connsiteX18" fmla="*/ 60325 w 530225"/>
                <a:gd name="connsiteY18" fmla="*/ 222250 h 596900"/>
                <a:gd name="connsiteX19" fmla="*/ 53975 w 530225"/>
                <a:gd name="connsiteY19" fmla="*/ 241300 h 596900"/>
                <a:gd name="connsiteX20" fmla="*/ 47625 w 530225"/>
                <a:gd name="connsiteY20" fmla="*/ 250825 h 596900"/>
                <a:gd name="connsiteX21" fmla="*/ 41275 w 530225"/>
                <a:gd name="connsiteY21" fmla="*/ 273050 h 596900"/>
                <a:gd name="connsiteX22" fmla="*/ 44450 w 530225"/>
                <a:gd name="connsiteY22" fmla="*/ 307975 h 596900"/>
                <a:gd name="connsiteX23" fmla="*/ 22225 w 530225"/>
                <a:gd name="connsiteY23" fmla="*/ 346075 h 596900"/>
                <a:gd name="connsiteX24" fmla="*/ 19050 w 530225"/>
                <a:gd name="connsiteY24" fmla="*/ 415925 h 596900"/>
                <a:gd name="connsiteX25" fmla="*/ 12700 w 530225"/>
                <a:gd name="connsiteY25" fmla="*/ 454025 h 596900"/>
                <a:gd name="connsiteX26" fmla="*/ 6350 w 530225"/>
                <a:gd name="connsiteY26" fmla="*/ 473075 h 596900"/>
                <a:gd name="connsiteX27" fmla="*/ 0 w 530225"/>
                <a:gd name="connsiteY27" fmla="*/ 511175 h 596900"/>
                <a:gd name="connsiteX28" fmla="*/ 3175 w 530225"/>
                <a:gd name="connsiteY28" fmla="*/ 574675 h 596900"/>
                <a:gd name="connsiteX29" fmla="*/ 6350 w 530225"/>
                <a:gd name="connsiteY29" fmla="*/ 584200 h 596900"/>
                <a:gd name="connsiteX30" fmla="*/ 12700 w 530225"/>
                <a:gd name="connsiteY30" fmla="*/ 596900 h 596900"/>
                <a:gd name="connsiteX31" fmla="*/ 12700 w 530225"/>
                <a:gd name="connsiteY31" fmla="*/ 596900 h 596900"/>
                <a:gd name="connsiteX32" fmla="*/ 57150 w 530225"/>
                <a:gd name="connsiteY32" fmla="*/ 596900 h 596900"/>
                <a:gd name="connsiteX33" fmla="*/ 57150 w 530225"/>
                <a:gd name="connsiteY33" fmla="*/ 596900 h 596900"/>
                <a:gd name="connsiteX34" fmla="*/ 47625 w 530225"/>
                <a:gd name="connsiteY34" fmla="*/ 501650 h 596900"/>
                <a:gd name="connsiteX35" fmla="*/ 50800 w 530225"/>
                <a:gd name="connsiteY35" fmla="*/ 438150 h 596900"/>
                <a:gd name="connsiteX36" fmla="*/ 50800 w 530225"/>
                <a:gd name="connsiteY36" fmla="*/ 438150 h 596900"/>
                <a:gd name="connsiteX37" fmla="*/ 257175 w 530225"/>
                <a:gd name="connsiteY37" fmla="*/ 422275 h 596900"/>
                <a:gd name="connsiteX38" fmla="*/ 292100 w 530225"/>
                <a:gd name="connsiteY38" fmla="*/ 549275 h 596900"/>
                <a:gd name="connsiteX39" fmla="*/ 292100 w 530225"/>
                <a:gd name="connsiteY39" fmla="*/ 549275 h 596900"/>
                <a:gd name="connsiteX40" fmla="*/ 295275 w 530225"/>
                <a:gd name="connsiteY40" fmla="*/ 520700 h 596900"/>
                <a:gd name="connsiteX41" fmla="*/ 298450 w 530225"/>
                <a:gd name="connsiteY41" fmla="*/ 511175 h 596900"/>
                <a:gd name="connsiteX42" fmla="*/ 304800 w 530225"/>
                <a:gd name="connsiteY42" fmla="*/ 460375 h 596900"/>
                <a:gd name="connsiteX43" fmla="*/ 311150 w 530225"/>
                <a:gd name="connsiteY43" fmla="*/ 438150 h 596900"/>
                <a:gd name="connsiteX44" fmla="*/ 317500 w 530225"/>
                <a:gd name="connsiteY44" fmla="*/ 412750 h 596900"/>
                <a:gd name="connsiteX45" fmla="*/ 323850 w 530225"/>
                <a:gd name="connsiteY45" fmla="*/ 393700 h 596900"/>
                <a:gd name="connsiteX46" fmla="*/ 330200 w 530225"/>
                <a:gd name="connsiteY46" fmla="*/ 371475 h 596900"/>
                <a:gd name="connsiteX47" fmla="*/ 336550 w 530225"/>
                <a:gd name="connsiteY47" fmla="*/ 361950 h 596900"/>
                <a:gd name="connsiteX48" fmla="*/ 346075 w 530225"/>
                <a:gd name="connsiteY48" fmla="*/ 342900 h 596900"/>
                <a:gd name="connsiteX49" fmla="*/ 355600 w 530225"/>
                <a:gd name="connsiteY49" fmla="*/ 320675 h 596900"/>
                <a:gd name="connsiteX50" fmla="*/ 358775 w 530225"/>
                <a:gd name="connsiteY50" fmla="*/ 311150 h 596900"/>
                <a:gd name="connsiteX51" fmla="*/ 371475 w 530225"/>
                <a:gd name="connsiteY51" fmla="*/ 292100 h 596900"/>
                <a:gd name="connsiteX52" fmla="*/ 377825 w 530225"/>
                <a:gd name="connsiteY52" fmla="*/ 273050 h 596900"/>
                <a:gd name="connsiteX53" fmla="*/ 384175 w 530225"/>
                <a:gd name="connsiteY53" fmla="*/ 263525 h 596900"/>
                <a:gd name="connsiteX54" fmla="*/ 390525 w 530225"/>
                <a:gd name="connsiteY54" fmla="*/ 244475 h 596900"/>
                <a:gd name="connsiteX55" fmla="*/ 406400 w 530225"/>
                <a:gd name="connsiteY55" fmla="*/ 225425 h 596900"/>
                <a:gd name="connsiteX56" fmla="*/ 428625 w 530225"/>
                <a:gd name="connsiteY56" fmla="*/ 200025 h 596900"/>
                <a:gd name="connsiteX57" fmla="*/ 450850 w 530225"/>
                <a:gd name="connsiteY57" fmla="*/ 174625 h 596900"/>
                <a:gd name="connsiteX58" fmla="*/ 479425 w 530225"/>
                <a:gd name="connsiteY58" fmla="*/ 152400 h 596900"/>
                <a:gd name="connsiteX59" fmla="*/ 488950 w 530225"/>
                <a:gd name="connsiteY59" fmla="*/ 149225 h 596900"/>
                <a:gd name="connsiteX60" fmla="*/ 508000 w 530225"/>
                <a:gd name="connsiteY60" fmla="*/ 136525 h 596900"/>
                <a:gd name="connsiteX61" fmla="*/ 517525 w 530225"/>
                <a:gd name="connsiteY61" fmla="*/ 127000 h 596900"/>
                <a:gd name="connsiteX62" fmla="*/ 527050 w 530225"/>
                <a:gd name="connsiteY62" fmla="*/ 123825 h 596900"/>
                <a:gd name="connsiteX63" fmla="*/ 530225 w 530225"/>
                <a:gd name="connsiteY63" fmla="*/ 111125 h 596900"/>
                <a:gd name="connsiteX0" fmla="*/ 530225 w 530225"/>
                <a:gd name="connsiteY0" fmla="*/ 111125 h 596900"/>
                <a:gd name="connsiteX1" fmla="*/ 514350 w 530225"/>
                <a:gd name="connsiteY1" fmla="*/ 19050 h 596900"/>
                <a:gd name="connsiteX2" fmla="*/ 241300 w 530225"/>
                <a:gd name="connsiteY2" fmla="*/ 0 h 596900"/>
                <a:gd name="connsiteX3" fmla="*/ 241300 w 530225"/>
                <a:gd name="connsiteY3" fmla="*/ 0 h 596900"/>
                <a:gd name="connsiteX4" fmla="*/ 215900 w 530225"/>
                <a:gd name="connsiteY4" fmla="*/ 22225 h 596900"/>
                <a:gd name="connsiteX5" fmla="*/ 203200 w 530225"/>
                <a:gd name="connsiteY5" fmla="*/ 31750 h 596900"/>
                <a:gd name="connsiteX6" fmla="*/ 193675 w 530225"/>
                <a:gd name="connsiteY6" fmla="*/ 44450 h 596900"/>
                <a:gd name="connsiteX7" fmla="*/ 174625 w 530225"/>
                <a:gd name="connsiteY7" fmla="*/ 60325 h 596900"/>
                <a:gd name="connsiteX8" fmla="*/ 158750 w 530225"/>
                <a:gd name="connsiteY8" fmla="*/ 76200 h 596900"/>
                <a:gd name="connsiteX9" fmla="*/ 142875 w 530225"/>
                <a:gd name="connsiteY9" fmla="*/ 88900 h 596900"/>
                <a:gd name="connsiteX10" fmla="*/ 130175 w 530225"/>
                <a:gd name="connsiteY10" fmla="*/ 107950 h 596900"/>
                <a:gd name="connsiteX11" fmla="*/ 120650 w 530225"/>
                <a:gd name="connsiteY11" fmla="*/ 117475 h 596900"/>
                <a:gd name="connsiteX12" fmla="*/ 104775 w 530225"/>
                <a:gd name="connsiteY12" fmla="*/ 133350 h 596900"/>
                <a:gd name="connsiteX13" fmla="*/ 92075 w 530225"/>
                <a:gd name="connsiteY13" fmla="*/ 152400 h 596900"/>
                <a:gd name="connsiteX14" fmla="*/ 85725 w 530225"/>
                <a:gd name="connsiteY14" fmla="*/ 161925 h 596900"/>
                <a:gd name="connsiteX15" fmla="*/ 79375 w 530225"/>
                <a:gd name="connsiteY15" fmla="*/ 180975 h 596900"/>
                <a:gd name="connsiteX16" fmla="*/ 73025 w 530225"/>
                <a:gd name="connsiteY16" fmla="*/ 190500 h 596900"/>
                <a:gd name="connsiteX17" fmla="*/ 66675 w 530225"/>
                <a:gd name="connsiteY17" fmla="*/ 209550 h 596900"/>
                <a:gd name="connsiteX18" fmla="*/ 60325 w 530225"/>
                <a:gd name="connsiteY18" fmla="*/ 222250 h 596900"/>
                <a:gd name="connsiteX19" fmla="*/ 53975 w 530225"/>
                <a:gd name="connsiteY19" fmla="*/ 241300 h 596900"/>
                <a:gd name="connsiteX20" fmla="*/ 47625 w 530225"/>
                <a:gd name="connsiteY20" fmla="*/ 250825 h 596900"/>
                <a:gd name="connsiteX21" fmla="*/ 41275 w 530225"/>
                <a:gd name="connsiteY21" fmla="*/ 273050 h 596900"/>
                <a:gd name="connsiteX22" fmla="*/ 28575 w 530225"/>
                <a:gd name="connsiteY22" fmla="*/ 311150 h 596900"/>
                <a:gd name="connsiteX23" fmla="*/ 22225 w 530225"/>
                <a:gd name="connsiteY23" fmla="*/ 346075 h 596900"/>
                <a:gd name="connsiteX24" fmla="*/ 19050 w 530225"/>
                <a:gd name="connsiteY24" fmla="*/ 415925 h 596900"/>
                <a:gd name="connsiteX25" fmla="*/ 12700 w 530225"/>
                <a:gd name="connsiteY25" fmla="*/ 454025 h 596900"/>
                <a:gd name="connsiteX26" fmla="*/ 6350 w 530225"/>
                <a:gd name="connsiteY26" fmla="*/ 473075 h 596900"/>
                <a:gd name="connsiteX27" fmla="*/ 0 w 530225"/>
                <a:gd name="connsiteY27" fmla="*/ 511175 h 596900"/>
                <a:gd name="connsiteX28" fmla="*/ 3175 w 530225"/>
                <a:gd name="connsiteY28" fmla="*/ 574675 h 596900"/>
                <a:gd name="connsiteX29" fmla="*/ 6350 w 530225"/>
                <a:gd name="connsiteY29" fmla="*/ 584200 h 596900"/>
                <a:gd name="connsiteX30" fmla="*/ 12700 w 530225"/>
                <a:gd name="connsiteY30" fmla="*/ 596900 h 596900"/>
                <a:gd name="connsiteX31" fmla="*/ 12700 w 530225"/>
                <a:gd name="connsiteY31" fmla="*/ 596900 h 596900"/>
                <a:gd name="connsiteX32" fmla="*/ 57150 w 530225"/>
                <a:gd name="connsiteY32" fmla="*/ 596900 h 596900"/>
                <a:gd name="connsiteX33" fmla="*/ 57150 w 530225"/>
                <a:gd name="connsiteY33" fmla="*/ 596900 h 596900"/>
                <a:gd name="connsiteX34" fmla="*/ 47625 w 530225"/>
                <a:gd name="connsiteY34" fmla="*/ 501650 h 596900"/>
                <a:gd name="connsiteX35" fmla="*/ 50800 w 530225"/>
                <a:gd name="connsiteY35" fmla="*/ 438150 h 596900"/>
                <a:gd name="connsiteX36" fmla="*/ 50800 w 530225"/>
                <a:gd name="connsiteY36" fmla="*/ 438150 h 596900"/>
                <a:gd name="connsiteX37" fmla="*/ 257175 w 530225"/>
                <a:gd name="connsiteY37" fmla="*/ 422275 h 596900"/>
                <a:gd name="connsiteX38" fmla="*/ 292100 w 530225"/>
                <a:gd name="connsiteY38" fmla="*/ 549275 h 596900"/>
                <a:gd name="connsiteX39" fmla="*/ 292100 w 530225"/>
                <a:gd name="connsiteY39" fmla="*/ 549275 h 596900"/>
                <a:gd name="connsiteX40" fmla="*/ 295275 w 530225"/>
                <a:gd name="connsiteY40" fmla="*/ 520700 h 596900"/>
                <a:gd name="connsiteX41" fmla="*/ 298450 w 530225"/>
                <a:gd name="connsiteY41" fmla="*/ 511175 h 596900"/>
                <a:gd name="connsiteX42" fmla="*/ 304800 w 530225"/>
                <a:gd name="connsiteY42" fmla="*/ 460375 h 596900"/>
                <a:gd name="connsiteX43" fmla="*/ 311150 w 530225"/>
                <a:gd name="connsiteY43" fmla="*/ 438150 h 596900"/>
                <a:gd name="connsiteX44" fmla="*/ 317500 w 530225"/>
                <a:gd name="connsiteY44" fmla="*/ 412750 h 596900"/>
                <a:gd name="connsiteX45" fmla="*/ 323850 w 530225"/>
                <a:gd name="connsiteY45" fmla="*/ 393700 h 596900"/>
                <a:gd name="connsiteX46" fmla="*/ 330200 w 530225"/>
                <a:gd name="connsiteY46" fmla="*/ 371475 h 596900"/>
                <a:gd name="connsiteX47" fmla="*/ 336550 w 530225"/>
                <a:gd name="connsiteY47" fmla="*/ 361950 h 596900"/>
                <a:gd name="connsiteX48" fmla="*/ 346075 w 530225"/>
                <a:gd name="connsiteY48" fmla="*/ 342900 h 596900"/>
                <a:gd name="connsiteX49" fmla="*/ 355600 w 530225"/>
                <a:gd name="connsiteY49" fmla="*/ 320675 h 596900"/>
                <a:gd name="connsiteX50" fmla="*/ 358775 w 530225"/>
                <a:gd name="connsiteY50" fmla="*/ 311150 h 596900"/>
                <a:gd name="connsiteX51" fmla="*/ 371475 w 530225"/>
                <a:gd name="connsiteY51" fmla="*/ 292100 h 596900"/>
                <a:gd name="connsiteX52" fmla="*/ 377825 w 530225"/>
                <a:gd name="connsiteY52" fmla="*/ 273050 h 596900"/>
                <a:gd name="connsiteX53" fmla="*/ 384175 w 530225"/>
                <a:gd name="connsiteY53" fmla="*/ 263525 h 596900"/>
                <a:gd name="connsiteX54" fmla="*/ 390525 w 530225"/>
                <a:gd name="connsiteY54" fmla="*/ 244475 h 596900"/>
                <a:gd name="connsiteX55" fmla="*/ 406400 w 530225"/>
                <a:gd name="connsiteY55" fmla="*/ 225425 h 596900"/>
                <a:gd name="connsiteX56" fmla="*/ 428625 w 530225"/>
                <a:gd name="connsiteY56" fmla="*/ 200025 h 596900"/>
                <a:gd name="connsiteX57" fmla="*/ 450850 w 530225"/>
                <a:gd name="connsiteY57" fmla="*/ 174625 h 596900"/>
                <a:gd name="connsiteX58" fmla="*/ 479425 w 530225"/>
                <a:gd name="connsiteY58" fmla="*/ 152400 h 596900"/>
                <a:gd name="connsiteX59" fmla="*/ 488950 w 530225"/>
                <a:gd name="connsiteY59" fmla="*/ 149225 h 596900"/>
                <a:gd name="connsiteX60" fmla="*/ 508000 w 530225"/>
                <a:gd name="connsiteY60" fmla="*/ 136525 h 596900"/>
                <a:gd name="connsiteX61" fmla="*/ 517525 w 530225"/>
                <a:gd name="connsiteY61" fmla="*/ 127000 h 596900"/>
                <a:gd name="connsiteX62" fmla="*/ 527050 w 530225"/>
                <a:gd name="connsiteY62" fmla="*/ 123825 h 596900"/>
                <a:gd name="connsiteX63" fmla="*/ 530225 w 530225"/>
                <a:gd name="connsiteY63" fmla="*/ 111125 h 596900"/>
                <a:gd name="connsiteX0" fmla="*/ 530225 w 530225"/>
                <a:gd name="connsiteY0" fmla="*/ 111125 h 596900"/>
                <a:gd name="connsiteX1" fmla="*/ 514350 w 530225"/>
                <a:gd name="connsiteY1" fmla="*/ 19050 h 596900"/>
                <a:gd name="connsiteX2" fmla="*/ 241300 w 530225"/>
                <a:gd name="connsiteY2" fmla="*/ 0 h 596900"/>
                <a:gd name="connsiteX3" fmla="*/ 241300 w 530225"/>
                <a:gd name="connsiteY3" fmla="*/ 0 h 596900"/>
                <a:gd name="connsiteX4" fmla="*/ 215900 w 530225"/>
                <a:gd name="connsiteY4" fmla="*/ 22225 h 596900"/>
                <a:gd name="connsiteX5" fmla="*/ 203200 w 530225"/>
                <a:gd name="connsiteY5" fmla="*/ 31750 h 596900"/>
                <a:gd name="connsiteX6" fmla="*/ 193675 w 530225"/>
                <a:gd name="connsiteY6" fmla="*/ 44450 h 596900"/>
                <a:gd name="connsiteX7" fmla="*/ 174625 w 530225"/>
                <a:gd name="connsiteY7" fmla="*/ 60325 h 596900"/>
                <a:gd name="connsiteX8" fmla="*/ 158750 w 530225"/>
                <a:gd name="connsiteY8" fmla="*/ 76200 h 596900"/>
                <a:gd name="connsiteX9" fmla="*/ 142875 w 530225"/>
                <a:gd name="connsiteY9" fmla="*/ 88900 h 596900"/>
                <a:gd name="connsiteX10" fmla="*/ 130175 w 530225"/>
                <a:gd name="connsiteY10" fmla="*/ 107950 h 596900"/>
                <a:gd name="connsiteX11" fmla="*/ 120650 w 530225"/>
                <a:gd name="connsiteY11" fmla="*/ 117475 h 596900"/>
                <a:gd name="connsiteX12" fmla="*/ 104775 w 530225"/>
                <a:gd name="connsiteY12" fmla="*/ 133350 h 596900"/>
                <a:gd name="connsiteX13" fmla="*/ 92075 w 530225"/>
                <a:gd name="connsiteY13" fmla="*/ 152400 h 596900"/>
                <a:gd name="connsiteX14" fmla="*/ 85725 w 530225"/>
                <a:gd name="connsiteY14" fmla="*/ 161925 h 596900"/>
                <a:gd name="connsiteX15" fmla="*/ 79375 w 530225"/>
                <a:gd name="connsiteY15" fmla="*/ 180975 h 596900"/>
                <a:gd name="connsiteX16" fmla="*/ 73025 w 530225"/>
                <a:gd name="connsiteY16" fmla="*/ 190500 h 596900"/>
                <a:gd name="connsiteX17" fmla="*/ 66675 w 530225"/>
                <a:gd name="connsiteY17" fmla="*/ 209550 h 596900"/>
                <a:gd name="connsiteX18" fmla="*/ 60325 w 530225"/>
                <a:gd name="connsiteY18" fmla="*/ 222250 h 596900"/>
                <a:gd name="connsiteX19" fmla="*/ 53975 w 530225"/>
                <a:gd name="connsiteY19" fmla="*/ 241300 h 596900"/>
                <a:gd name="connsiteX20" fmla="*/ 47625 w 530225"/>
                <a:gd name="connsiteY20" fmla="*/ 250825 h 596900"/>
                <a:gd name="connsiteX21" fmla="*/ 41275 w 530225"/>
                <a:gd name="connsiteY21" fmla="*/ 273050 h 596900"/>
                <a:gd name="connsiteX22" fmla="*/ 28575 w 530225"/>
                <a:gd name="connsiteY22" fmla="*/ 311150 h 596900"/>
                <a:gd name="connsiteX23" fmla="*/ 22225 w 530225"/>
                <a:gd name="connsiteY23" fmla="*/ 346075 h 596900"/>
                <a:gd name="connsiteX24" fmla="*/ 12700 w 530225"/>
                <a:gd name="connsiteY24" fmla="*/ 400050 h 596900"/>
                <a:gd name="connsiteX25" fmla="*/ 12700 w 530225"/>
                <a:gd name="connsiteY25" fmla="*/ 454025 h 596900"/>
                <a:gd name="connsiteX26" fmla="*/ 6350 w 530225"/>
                <a:gd name="connsiteY26" fmla="*/ 473075 h 596900"/>
                <a:gd name="connsiteX27" fmla="*/ 0 w 530225"/>
                <a:gd name="connsiteY27" fmla="*/ 511175 h 596900"/>
                <a:gd name="connsiteX28" fmla="*/ 3175 w 530225"/>
                <a:gd name="connsiteY28" fmla="*/ 574675 h 596900"/>
                <a:gd name="connsiteX29" fmla="*/ 6350 w 530225"/>
                <a:gd name="connsiteY29" fmla="*/ 584200 h 596900"/>
                <a:gd name="connsiteX30" fmla="*/ 12700 w 530225"/>
                <a:gd name="connsiteY30" fmla="*/ 596900 h 596900"/>
                <a:gd name="connsiteX31" fmla="*/ 12700 w 530225"/>
                <a:gd name="connsiteY31" fmla="*/ 596900 h 596900"/>
                <a:gd name="connsiteX32" fmla="*/ 57150 w 530225"/>
                <a:gd name="connsiteY32" fmla="*/ 596900 h 596900"/>
                <a:gd name="connsiteX33" fmla="*/ 57150 w 530225"/>
                <a:gd name="connsiteY33" fmla="*/ 596900 h 596900"/>
                <a:gd name="connsiteX34" fmla="*/ 47625 w 530225"/>
                <a:gd name="connsiteY34" fmla="*/ 501650 h 596900"/>
                <a:gd name="connsiteX35" fmla="*/ 50800 w 530225"/>
                <a:gd name="connsiteY35" fmla="*/ 438150 h 596900"/>
                <a:gd name="connsiteX36" fmla="*/ 50800 w 530225"/>
                <a:gd name="connsiteY36" fmla="*/ 438150 h 596900"/>
                <a:gd name="connsiteX37" fmla="*/ 257175 w 530225"/>
                <a:gd name="connsiteY37" fmla="*/ 422275 h 596900"/>
                <a:gd name="connsiteX38" fmla="*/ 292100 w 530225"/>
                <a:gd name="connsiteY38" fmla="*/ 549275 h 596900"/>
                <a:gd name="connsiteX39" fmla="*/ 292100 w 530225"/>
                <a:gd name="connsiteY39" fmla="*/ 549275 h 596900"/>
                <a:gd name="connsiteX40" fmla="*/ 295275 w 530225"/>
                <a:gd name="connsiteY40" fmla="*/ 520700 h 596900"/>
                <a:gd name="connsiteX41" fmla="*/ 298450 w 530225"/>
                <a:gd name="connsiteY41" fmla="*/ 511175 h 596900"/>
                <a:gd name="connsiteX42" fmla="*/ 304800 w 530225"/>
                <a:gd name="connsiteY42" fmla="*/ 460375 h 596900"/>
                <a:gd name="connsiteX43" fmla="*/ 311150 w 530225"/>
                <a:gd name="connsiteY43" fmla="*/ 438150 h 596900"/>
                <a:gd name="connsiteX44" fmla="*/ 317500 w 530225"/>
                <a:gd name="connsiteY44" fmla="*/ 412750 h 596900"/>
                <a:gd name="connsiteX45" fmla="*/ 323850 w 530225"/>
                <a:gd name="connsiteY45" fmla="*/ 393700 h 596900"/>
                <a:gd name="connsiteX46" fmla="*/ 330200 w 530225"/>
                <a:gd name="connsiteY46" fmla="*/ 371475 h 596900"/>
                <a:gd name="connsiteX47" fmla="*/ 336550 w 530225"/>
                <a:gd name="connsiteY47" fmla="*/ 361950 h 596900"/>
                <a:gd name="connsiteX48" fmla="*/ 346075 w 530225"/>
                <a:gd name="connsiteY48" fmla="*/ 342900 h 596900"/>
                <a:gd name="connsiteX49" fmla="*/ 355600 w 530225"/>
                <a:gd name="connsiteY49" fmla="*/ 320675 h 596900"/>
                <a:gd name="connsiteX50" fmla="*/ 358775 w 530225"/>
                <a:gd name="connsiteY50" fmla="*/ 311150 h 596900"/>
                <a:gd name="connsiteX51" fmla="*/ 371475 w 530225"/>
                <a:gd name="connsiteY51" fmla="*/ 292100 h 596900"/>
                <a:gd name="connsiteX52" fmla="*/ 377825 w 530225"/>
                <a:gd name="connsiteY52" fmla="*/ 273050 h 596900"/>
                <a:gd name="connsiteX53" fmla="*/ 384175 w 530225"/>
                <a:gd name="connsiteY53" fmla="*/ 263525 h 596900"/>
                <a:gd name="connsiteX54" fmla="*/ 390525 w 530225"/>
                <a:gd name="connsiteY54" fmla="*/ 244475 h 596900"/>
                <a:gd name="connsiteX55" fmla="*/ 406400 w 530225"/>
                <a:gd name="connsiteY55" fmla="*/ 225425 h 596900"/>
                <a:gd name="connsiteX56" fmla="*/ 428625 w 530225"/>
                <a:gd name="connsiteY56" fmla="*/ 200025 h 596900"/>
                <a:gd name="connsiteX57" fmla="*/ 450850 w 530225"/>
                <a:gd name="connsiteY57" fmla="*/ 174625 h 596900"/>
                <a:gd name="connsiteX58" fmla="*/ 479425 w 530225"/>
                <a:gd name="connsiteY58" fmla="*/ 152400 h 596900"/>
                <a:gd name="connsiteX59" fmla="*/ 488950 w 530225"/>
                <a:gd name="connsiteY59" fmla="*/ 149225 h 596900"/>
                <a:gd name="connsiteX60" fmla="*/ 508000 w 530225"/>
                <a:gd name="connsiteY60" fmla="*/ 136525 h 596900"/>
                <a:gd name="connsiteX61" fmla="*/ 517525 w 530225"/>
                <a:gd name="connsiteY61" fmla="*/ 127000 h 596900"/>
                <a:gd name="connsiteX62" fmla="*/ 527050 w 530225"/>
                <a:gd name="connsiteY62" fmla="*/ 123825 h 596900"/>
                <a:gd name="connsiteX63" fmla="*/ 530225 w 530225"/>
                <a:gd name="connsiteY63" fmla="*/ 111125 h 596900"/>
                <a:gd name="connsiteX0" fmla="*/ 533400 w 533400"/>
                <a:gd name="connsiteY0" fmla="*/ 111125 h 596900"/>
                <a:gd name="connsiteX1" fmla="*/ 517525 w 533400"/>
                <a:gd name="connsiteY1" fmla="*/ 19050 h 596900"/>
                <a:gd name="connsiteX2" fmla="*/ 244475 w 533400"/>
                <a:gd name="connsiteY2" fmla="*/ 0 h 596900"/>
                <a:gd name="connsiteX3" fmla="*/ 244475 w 533400"/>
                <a:gd name="connsiteY3" fmla="*/ 0 h 596900"/>
                <a:gd name="connsiteX4" fmla="*/ 219075 w 533400"/>
                <a:gd name="connsiteY4" fmla="*/ 22225 h 596900"/>
                <a:gd name="connsiteX5" fmla="*/ 206375 w 533400"/>
                <a:gd name="connsiteY5" fmla="*/ 31750 h 596900"/>
                <a:gd name="connsiteX6" fmla="*/ 196850 w 533400"/>
                <a:gd name="connsiteY6" fmla="*/ 44450 h 596900"/>
                <a:gd name="connsiteX7" fmla="*/ 177800 w 533400"/>
                <a:gd name="connsiteY7" fmla="*/ 60325 h 596900"/>
                <a:gd name="connsiteX8" fmla="*/ 161925 w 533400"/>
                <a:gd name="connsiteY8" fmla="*/ 76200 h 596900"/>
                <a:gd name="connsiteX9" fmla="*/ 146050 w 533400"/>
                <a:gd name="connsiteY9" fmla="*/ 88900 h 596900"/>
                <a:gd name="connsiteX10" fmla="*/ 133350 w 533400"/>
                <a:gd name="connsiteY10" fmla="*/ 107950 h 596900"/>
                <a:gd name="connsiteX11" fmla="*/ 123825 w 533400"/>
                <a:gd name="connsiteY11" fmla="*/ 117475 h 596900"/>
                <a:gd name="connsiteX12" fmla="*/ 107950 w 533400"/>
                <a:gd name="connsiteY12" fmla="*/ 133350 h 596900"/>
                <a:gd name="connsiteX13" fmla="*/ 95250 w 533400"/>
                <a:gd name="connsiteY13" fmla="*/ 152400 h 596900"/>
                <a:gd name="connsiteX14" fmla="*/ 88900 w 533400"/>
                <a:gd name="connsiteY14" fmla="*/ 161925 h 596900"/>
                <a:gd name="connsiteX15" fmla="*/ 82550 w 533400"/>
                <a:gd name="connsiteY15" fmla="*/ 180975 h 596900"/>
                <a:gd name="connsiteX16" fmla="*/ 76200 w 533400"/>
                <a:gd name="connsiteY16" fmla="*/ 190500 h 596900"/>
                <a:gd name="connsiteX17" fmla="*/ 69850 w 533400"/>
                <a:gd name="connsiteY17" fmla="*/ 209550 h 596900"/>
                <a:gd name="connsiteX18" fmla="*/ 63500 w 533400"/>
                <a:gd name="connsiteY18" fmla="*/ 222250 h 596900"/>
                <a:gd name="connsiteX19" fmla="*/ 57150 w 533400"/>
                <a:gd name="connsiteY19" fmla="*/ 241300 h 596900"/>
                <a:gd name="connsiteX20" fmla="*/ 50800 w 533400"/>
                <a:gd name="connsiteY20" fmla="*/ 250825 h 596900"/>
                <a:gd name="connsiteX21" fmla="*/ 44450 w 533400"/>
                <a:gd name="connsiteY21" fmla="*/ 273050 h 596900"/>
                <a:gd name="connsiteX22" fmla="*/ 31750 w 533400"/>
                <a:gd name="connsiteY22" fmla="*/ 311150 h 596900"/>
                <a:gd name="connsiteX23" fmla="*/ 25400 w 533400"/>
                <a:gd name="connsiteY23" fmla="*/ 346075 h 596900"/>
                <a:gd name="connsiteX24" fmla="*/ 15875 w 533400"/>
                <a:gd name="connsiteY24" fmla="*/ 400050 h 596900"/>
                <a:gd name="connsiteX25" fmla="*/ 15875 w 533400"/>
                <a:gd name="connsiteY25" fmla="*/ 454025 h 596900"/>
                <a:gd name="connsiteX26" fmla="*/ 9525 w 533400"/>
                <a:gd name="connsiteY26" fmla="*/ 473075 h 596900"/>
                <a:gd name="connsiteX27" fmla="*/ 0 w 533400"/>
                <a:gd name="connsiteY27" fmla="*/ 542925 h 596900"/>
                <a:gd name="connsiteX28" fmla="*/ 6350 w 533400"/>
                <a:gd name="connsiteY28" fmla="*/ 574675 h 596900"/>
                <a:gd name="connsiteX29" fmla="*/ 9525 w 533400"/>
                <a:gd name="connsiteY29" fmla="*/ 584200 h 596900"/>
                <a:gd name="connsiteX30" fmla="*/ 15875 w 533400"/>
                <a:gd name="connsiteY30" fmla="*/ 596900 h 596900"/>
                <a:gd name="connsiteX31" fmla="*/ 15875 w 533400"/>
                <a:gd name="connsiteY31" fmla="*/ 596900 h 596900"/>
                <a:gd name="connsiteX32" fmla="*/ 60325 w 533400"/>
                <a:gd name="connsiteY32" fmla="*/ 596900 h 596900"/>
                <a:gd name="connsiteX33" fmla="*/ 60325 w 533400"/>
                <a:gd name="connsiteY33" fmla="*/ 596900 h 596900"/>
                <a:gd name="connsiteX34" fmla="*/ 50800 w 533400"/>
                <a:gd name="connsiteY34" fmla="*/ 501650 h 596900"/>
                <a:gd name="connsiteX35" fmla="*/ 53975 w 533400"/>
                <a:gd name="connsiteY35" fmla="*/ 438150 h 596900"/>
                <a:gd name="connsiteX36" fmla="*/ 53975 w 533400"/>
                <a:gd name="connsiteY36" fmla="*/ 438150 h 596900"/>
                <a:gd name="connsiteX37" fmla="*/ 260350 w 533400"/>
                <a:gd name="connsiteY37" fmla="*/ 422275 h 596900"/>
                <a:gd name="connsiteX38" fmla="*/ 295275 w 533400"/>
                <a:gd name="connsiteY38" fmla="*/ 549275 h 596900"/>
                <a:gd name="connsiteX39" fmla="*/ 295275 w 533400"/>
                <a:gd name="connsiteY39" fmla="*/ 549275 h 596900"/>
                <a:gd name="connsiteX40" fmla="*/ 298450 w 533400"/>
                <a:gd name="connsiteY40" fmla="*/ 520700 h 596900"/>
                <a:gd name="connsiteX41" fmla="*/ 301625 w 533400"/>
                <a:gd name="connsiteY41" fmla="*/ 511175 h 596900"/>
                <a:gd name="connsiteX42" fmla="*/ 307975 w 533400"/>
                <a:gd name="connsiteY42" fmla="*/ 460375 h 596900"/>
                <a:gd name="connsiteX43" fmla="*/ 314325 w 533400"/>
                <a:gd name="connsiteY43" fmla="*/ 438150 h 596900"/>
                <a:gd name="connsiteX44" fmla="*/ 320675 w 533400"/>
                <a:gd name="connsiteY44" fmla="*/ 412750 h 596900"/>
                <a:gd name="connsiteX45" fmla="*/ 327025 w 533400"/>
                <a:gd name="connsiteY45" fmla="*/ 393700 h 596900"/>
                <a:gd name="connsiteX46" fmla="*/ 333375 w 533400"/>
                <a:gd name="connsiteY46" fmla="*/ 371475 h 596900"/>
                <a:gd name="connsiteX47" fmla="*/ 339725 w 533400"/>
                <a:gd name="connsiteY47" fmla="*/ 361950 h 596900"/>
                <a:gd name="connsiteX48" fmla="*/ 349250 w 533400"/>
                <a:gd name="connsiteY48" fmla="*/ 342900 h 596900"/>
                <a:gd name="connsiteX49" fmla="*/ 358775 w 533400"/>
                <a:gd name="connsiteY49" fmla="*/ 320675 h 596900"/>
                <a:gd name="connsiteX50" fmla="*/ 361950 w 533400"/>
                <a:gd name="connsiteY50" fmla="*/ 311150 h 596900"/>
                <a:gd name="connsiteX51" fmla="*/ 374650 w 533400"/>
                <a:gd name="connsiteY51" fmla="*/ 292100 h 596900"/>
                <a:gd name="connsiteX52" fmla="*/ 381000 w 533400"/>
                <a:gd name="connsiteY52" fmla="*/ 273050 h 596900"/>
                <a:gd name="connsiteX53" fmla="*/ 387350 w 533400"/>
                <a:gd name="connsiteY53" fmla="*/ 263525 h 596900"/>
                <a:gd name="connsiteX54" fmla="*/ 393700 w 533400"/>
                <a:gd name="connsiteY54" fmla="*/ 244475 h 596900"/>
                <a:gd name="connsiteX55" fmla="*/ 409575 w 533400"/>
                <a:gd name="connsiteY55" fmla="*/ 225425 h 596900"/>
                <a:gd name="connsiteX56" fmla="*/ 431800 w 533400"/>
                <a:gd name="connsiteY56" fmla="*/ 200025 h 596900"/>
                <a:gd name="connsiteX57" fmla="*/ 454025 w 533400"/>
                <a:gd name="connsiteY57" fmla="*/ 174625 h 596900"/>
                <a:gd name="connsiteX58" fmla="*/ 482600 w 533400"/>
                <a:gd name="connsiteY58" fmla="*/ 152400 h 596900"/>
                <a:gd name="connsiteX59" fmla="*/ 492125 w 533400"/>
                <a:gd name="connsiteY59" fmla="*/ 149225 h 596900"/>
                <a:gd name="connsiteX60" fmla="*/ 511175 w 533400"/>
                <a:gd name="connsiteY60" fmla="*/ 136525 h 596900"/>
                <a:gd name="connsiteX61" fmla="*/ 520700 w 533400"/>
                <a:gd name="connsiteY61" fmla="*/ 127000 h 596900"/>
                <a:gd name="connsiteX62" fmla="*/ 530225 w 533400"/>
                <a:gd name="connsiteY62" fmla="*/ 123825 h 596900"/>
                <a:gd name="connsiteX63" fmla="*/ 533400 w 533400"/>
                <a:gd name="connsiteY63" fmla="*/ 111125 h 596900"/>
                <a:gd name="connsiteX0" fmla="*/ 533400 w 533400"/>
                <a:gd name="connsiteY0" fmla="*/ 111125 h 596900"/>
                <a:gd name="connsiteX1" fmla="*/ 517525 w 533400"/>
                <a:gd name="connsiteY1" fmla="*/ 19050 h 596900"/>
                <a:gd name="connsiteX2" fmla="*/ 244475 w 533400"/>
                <a:gd name="connsiteY2" fmla="*/ 0 h 596900"/>
                <a:gd name="connsiteX3" fmla="*/ 244475 w 533400"/>
                <a:gd name="connsiteY3" fmla="*/ 0 h 596900"/>
                <a:gd name="connsiteX4" fmla="*/ 219075 w 533400"/>
                <a:gd name="connsiteY4" fmla="*/ 22225 h 596900"/>
                <a:gd name="connsiteX5" fmla="*/ 206375 w 533400"/>
                <a:gd name="connsiteY5" fmla="*/ 31750 h 596900"/>
                <a:gd name="connsiteX6" fmla="*/ 196850 w 533400"/>
                <a:gd name="connsiteY6" fmla="*/ 44450 h 596900"/>
                <a:gd name="connsiteX7" fmla="*/ 177800 w 533400"/>
                <a:gd name="connsiteY7" fmla="*/ 60325 h 596900"/>
                <a:gd name="connsiteX8" fmla="*/ 161925 w 533400"/>
                <a:gd name="connsiteY8" fmla="*/ 76200 h 596900"/>
                <a:gd name="connsiteX9" fmla="*/ 146050 w 533400"/>
                <a:gd name="connsiteY9" fmla="*/ 88900 h 596900"/>
                <a:gd name="connsiteX10" fmla="*/ 133350 w 533400"/>
                <a:gd name="connsiteY10" fmla="*/ 107950 h 596900"/>
                <a:gd name="connsiteX11" fmla="*/ 123825 w 533400"/>
                <a:gd name="connsiteY11" fmla="*/ 117475 h 596900"/>
                <a:gd name="connsiteX12" fmla="*/ 107950 w 533400"/>
                <a:gd name="connsiteY12" fmla="*/ 133350 h 596900"/>
                <a:gd name="connsiteX13" fmla="*/ 95250 w 533400"/>
                <a:gd name="connsiteY13" fmla="*/ 152400 h 596900"/>
                <a:gd name="connsiteX14" fmla="*/ 88900 w 533400"/>
                <a:gd name="connsiteY14" fmla="*/ 161925 h 596900"/>
                <a:gd name="connsiteX15" fmla="*/ 82550 w 533400"/>
                <a:gd name="connsiteY15" fmla="*/ 180975 h 596900"/>
                <a:gd name="connsiteX16" fmla="*/ 76200 w 533400"/>
                <a:gd name="connsiteY16" fmla="*/ 190500 h 596900"/>
                <a:gd name="connsiteX17" fmla="*/ 69850 w 533400"/>
                <a:gd name="connsiteY17" fmla="*/ 209550 h 596900"/>
                <a:gd name="connsiteX18" fmla="*/ 63500 w 533400"/>
                <a:gd name="connsiteY18" fmla="*/ 222250 h 596900"/>
                <a:gd name="connsiteX19" fmla="*/ 57150 w 533400"/>
                <a:gd name="connsiteY19" fmla="*/ 241300 h 596900"/>
                <a:gd name="connsiteX20" fmla="*/ 50800 w 533400"/>
                <a:gd name="connsiteY20" fmla="*/ 250825 h 596900"/>
                <a:gd name="connsiteX21" fmla="*/ 44450 w 533400"/>
                <a:gd name="connsiteY21" fmla="*/ 273050 h 596900"/>
                <a:gd name="connsiteX22" fmla="*/ 31750 w 533400"/>
                <a:gd name="connsiteY22" fmla="*/ 311150 h 596900"/>
                <a:gd name="connsiteX23" fmla="*/ 25400 w 533400"/>
                <a:gd name="connsiteY23" fmla="*/ 346075 h 596900"/>
                <a:gd name="connsiteX24" fmla="*/ 15875 w 533400"/>
                <a:gd name="connsiteY24" fmla="*/ 400050 h 596900"/>
                <a:gd name="connsiteX25" fmla="*/ 9525 w 533400"/>
                <a:gd name="connsiteY25" fmla="*/ 444500 h 596900"/>
                <a:gd name="connsiteX26" fmla="*/ 9525 w 533400"/>
                <a:gd name="connsiteY26" fmla="*/ 473075 h 596900"/>
                <a:gd name="connsiteX27" fmla="*/ 0 w 533400"/>
                <a:gd name="connsiteY27" fmla="*/ 542925 h 596900"/>
                <a:gd name="connsiteX28" fmla="*/ 6350 w 533400"/>
                <a:gd name="connsiteY28" fmla="*/ 574675 h 596900"/>
                <a:gd name="connsiteX29" fmla="*/ 9525 w 533400"/>
                <a:gd name="connsiteY29" fmla="*/ 584200 h 596900"/>
                <a:gd name="connsiteX30" fmla="*/ 15875 w 533400"/>
                <a:gd name="connsiteY30" fmla="*/ 596900 h 596900"/>
                <a:gd name="connsiteX31" fmla="*/ 15875 w 533400"/>
                <a:gd name="connsiteY31" fmla="*/ 596900 h 596900"/>
                <a:gd name="connsiteX32" fmla="*/ 60325 w 533400"/>
                <a:gd name="connsiteY32" fmla="*/ 596900 h 596900"/>
                <a:gd name="connsiteX33" fmla="*/ 60325 w 533400"/>
                <a:gd name="connsiteY33" fmla="*/ 596900 h 596900"/>
                <a:gd name="connsiteX34" fmla="*/ 50800 w 533400"/>
                <a:gd name="connsiteY34" fmla="*/ 501650 h 596900"/>
                <a:gd name="connsiteX35" fmla="*/ 53975 w 533400"/>
                <a:gd name="connsiteY35" fmla="*/ 438150 h 596900"/>
                <a:gd name="connsiteX36" fmla="*/ 53975 w 533400"/>
                <a:gd name="connsiteY36" fmla="*/ 438150 h 596900"/>
                <a:gd name="connsiteX37" fmla="*/ 260350 w 533400"/>
                <a:gd name="connsiteY37" fmla="*/ 422275 h 596900"/>
                <a:gd name="connsiteX38" fmla="*/ 295275 w 533400"/>
                <a:gd name="connsiteY38" fmla="*/ 549275 h 596900"/>
                <a:gd name="connsiteX39" fmla="*/ 295275 w 533400"/>
                <a:gd name="connsiteY39" fmla="*/ 549275 h 596900"/>
                <a:gd name="connsiteX40" fmla="*/ 298450 w 533400"/>
                <a:gd name="connsiteY40" fmla="*/ 520700 h 596900"/>
                <a:gd name="connsiteX41" fmla="*/ 301625 w 533400"/>
                <a:gd name="connsiteY41" fmla="*/ 511175 h 596900"/>
                <a:gd name="connsiteX42" fmla="*/ 307975 w 533400"/>
                <a:gd name="connsiteY42" fmla="*/ 460375 h 596900"/>
                <a:gd name="connsiteX43" fmla="*/ 314325 w 533400"/>
                <a:gd name="connsiteY43" fmla="*/ 438150 h 596900"/>
                <a:gd name="connsiteX44" fmla="*/ 320675 w 533400"/>
                <a:gd name="connsiteY44" fmla="*/ 412750 h 596900"/>
                <a:gd name="connsiteX45" fmla="*/ 327025 w 533400"/>
                <a:gd name="connsiteY45" fmla="*/ 393700 h 596900"/>
                <a:gd name="connsiteX46" fmla="*/ 333375 w 533400"/>
                <a:gd name="connsiteY46" fmla="*/ 371475 h 596900"/>
                <a:gd name="connsiteX47" fmla="*/ 339725 w 533400"/>
                <a:gd name="connsiteY47" fmla="*/ 361950 h 596900"/>
                <a:gd name="connsiteX48" fmla="*/ 349250 w 533400"/>
                <a:gd name="connsiteY48" fmla="*/ 342900 h 596900"/>
                <a:gd name="connsiteX49" fmla="*/ 358775 w 533400"/>
                <a:gd name="connsiteY49" fmla="*/ 320675 h 596900"/>
                <a:gd name="connsiteX50" fmla="*/ 361950 w 533400"/>
                <a:gd name="connsiteY50" fmla="*/ 311150 h 596900"/>
                <a:gd name="connsiteX51" fmla="*/ 374650 w 533400"/>
                <a:gd name="connsiteY51" fmla="*/ 292100 h 596900"/>
                <a:gd name="connsiteX52" fmla="*/ 381000 w 533400"/>
                <a:gd name="connsiteY52" fmla="*/ 273050 h 596900"/>
                <a:gd name="connsiteX53" fmla="*/ 387350 w 533400"/>
                <a:gd name="connsiteY53" fmla="*/ 263525 h 596900"/>
                <a:gd name="connsiteX54" fmla="*/ 393700 w 533400"/>
                <a:gd name="connsiteY54" fmla="*/ 244475 h 596900"/>
                <a:gd name="connsiteX55" fmla="*/ 409575 w 533400"/>
                <a:gd name="connsiteY55" fmla="*/ 225425 h 596900"/>
                <a:gd name="connsiteX56" fmla="*/ 431800 w 533400"/>
                <a:gd name="connsiteY56" fmla="*/ 200025 h 596900"/>
                <a:gd name="connsiteX57" fmla="*/ 454025 w 533400"/>
                <a:gd name="connsiteY57" fmla="*/ 174625 h 596900"/>
                <a:gd name="connsiteX58" fmla="*/ 482600 w 533400"/>
                <a:gd name="connsiteY58" fmla="*/ 152400 h 596900"/>
                <a:gd name="connsiteX59" fmla="*/ 492125 w 533400"/>
                <a:gd name="connsiteY59" fmla="*/ 149225 h 596900"/>
                <a:gd name="connsiteX60" fmla="*/ 511175 w 533400"/>
                <a:gd name="connsiteY60" fmla="*/ 136525 h 596900"/>
                <a:gd name="connsiteX61" fmla="*/ 520700 w 533400"/>
                <a:gd name="connsiteY61" fmla="*/ 127000 h 596900"/>
                <a:gd name="connsiteX62" fmla="*/ 530225 w 533400"/>
                <a:gd name="connsiteY62" fmla="*/ 123825 h 596900"/>
                <a:gd name="connsiteX63" fmla="*/ 533400 w 533400"/>
                <a:gd name="connsiteY63" fmla="*/ 111125 h 596900"/>
                <a:gd name="connsiteX0" fmla="*/ 527162 w 527162"/>
                <a:gd name="connsiteY0" fmla="*/ 111125 h 596900"/>
                <a:gd name="connsiteX1" fmla="*/ 511287 w 527162"/>
                <a:gd name="connsiteY1" fmla="*/ 19050 h 596900"/>
                <a:gd name="connsiteX2" fmla="*/ 238237 w 527162"/>
                <a:gd name="connsiteY2" fmla="*/ 0 h 596900"/>
                <a:gd name="connsiteX3" fmla="*/ 238237 w 527162"/>
                <a:gd name="connsiteY3" fmla="*/ 0 h 596900"/>
                <a:gd name="connsiteX4" fmla="*/ 212837 w 527162"/>
                <a:gd name="connsiteY4" fmla="*/ 22225 h 596900"/>
                <a:gd name="connsiteX5" fmla="*/ 200137 w 527162"/>
                <a:gd name="connsiteY5" fmla="*/ 31750 h 596900"/>
                <a:gd name="connsiteX6" fmla="*/ 190612 w 527162"/>
                <a:gd name="connsiteY6" fmla="*/ 44450 h 596900"/>
                <a:gd name="connsiteX7" fmla="*/ 171562 w 527162"/>
                <a:gd name="connsiteY7" fmla="*/ 60325 h 596900"/>
                <a:gd name="connsiteX8" fmla="*/ 155687 w 527162"/>
                <a:gd name="connsiteY8" fmla="*/ 76200 h 596900"/>
                <a:gd name="connsiteX9" fmla="*/ 139812 w 527162"/>
                <a:gd name="connsiteY9" fmla="*/ 88900 h 596900"/>
                <a:gd name="connsiteX10" fmla="*/ 127112 w 527162"/>
                <a:gd name="connsiteY10" fmla="*/ 107950 h 596900"/>
                <a:gd name="connsiteX11" fmla="*/ 117587 w 527162"/>
                <a:gd name="connsiteY11" fmla="*/ 117475 h 596900"/>
                <a:gd name="connsiteX12" fmla="*/ 101712 w 527162"/>
                <a:gd name="connsiteY12" fmla="*/ 133350 h 596900"/>
                <a:gd name="connsiteX13" fmla="*/ 89012 w 527162"/>
                <a:gd name="connsiteY13" fmla="*/ 152400 h 596900"/>
                <a:gd name="connsiteX14" fmla="*/ 82662 w 527162"/>
                <a:gd name="connsiteY14" fmla="*/ 161925 h 596900"/>
                <a:gd name="connsiteX15" fmla="*/ 76312 w 527162"/>
                <a:gd name="connsiteY15" fmla="*/ 180975 h 596900"/>
                <a:gd name="connsiteX16" fmla="*/ 69962 w 527162"/>
                <a:gd name="connsiteY16" fmla="*/ 190500 h 596900"/>
                <a:gd name="connsiteX17" fmla="*/ 63612 w 527162"/>
                <a:gd name="connsiteY17" fmla="*/ 209550 h 596900"/>
                <a:gd name="connsiteX18" fmla="*/ 57262 w 527162"/>
                <a:gd name="connsiteY18" fmla="*/ 222250 h 596900"/>
                <a:gd name="connsiteX19" fmla="*/ 50912 w 527162"/>
                <a:gd name="connsiteY19" fmla="*/ 241300 h 596900"/>
                <a:gd name="connsiteX20" fmla="*/ 44562 w 527162"/>
                <a:gd name="connsiteY20" fmla="*/ 250825 h 596900"/>
                <a:gd name="connsiteX21" fmla="*/ 38212 w 527162"/>
                <a:gd name="connsiteY21" fmla="*/ 273050 h 596900"/>
                <a:gd name="connsiteX22" fmla="*/ 25512 w 527162"/>
                <a:gd name="connsiteY22" fmla="*/ 311150 h 596900"/>
                <a:gd name="connsiteX23" fmla="*/ 19162 w 527162"/>
                <a:gd name="connsiteY23" fmla="*/ 346075 h 596900"/>
                <a:gd name="connsiteX24" fmla="*/ 9637 w 527162"/>
                <a:gd name="connsiteY24" fmla="*/ 400050 h 596900"/>
                <a:gd name="connsiteX25" fmla="*/ 3287 w 527162"/>
                <a:gd name="connsiteY25" fmla="*/ 444500 h 596900"/>
                <a:gd name="connsiteX26" fmla="*/ 3287 w 527162"/>
                <a:gd name="connsiteY26" fmla="*/ 473075 h 596900"/>
                <a:gd name="connsiteX27" fmla="*/ 112 w 527162"/>
                <a:gd name="connsiteY27" fmla="*/ 520700 h 596900"/>
                <a:gd name="connsiteX28" fmla="*/ 112 w 527162"/>
                <a:gd name="connsiteY28" fmla="*/ 574675 h 596900"/>
                <a:gd name="connsiteX29" fmla="*/ 3287 w 527162"/>
                <a:gd name="connsiteY29" fmla="*/ 584200 h 596900"/>
                <a:gd name="connsiteX30" fmla="*/ 9637 w 527162"/>
                <a:gd name="connsiteY30" fmla="*/ 596900 h 596900"/>
                <a:gd name="connsiteX31" fmla="*/ 9637 w 527162"/>
                <a:gd name="connsiteY31" fmla="*/ 596900 h 596900"/>
                <a:gd name="connsiteX32" fmla="*/ 54087 w 527162"/>
                <a:gd name="connsiteY32" fmla="*/ 596900 h 596900"/>
                <a:gd name="connsiteX33" fmla="*/ 54087 w 527162"/>
                <a:gd name="connsiteY33" fmla="*/ 596900 h 596900"/>
                <a:gd name="connsiteX34" fmla="*/ 44562 w 527162"/>
                <a:gd name="connsiteY34" fmla="*/ 501650 h 596900"/>
                <a:gd name="connsiteX35" fmla="*/ 47737 w 527162"/>
                <a:gd name="connsiteY35" fmla="*/ 438150 h 596900"/>
                <a:gd name="connsiteX36" fmla="*/ 47737 w 527162"/>
                <a:gd name="connsiteY36" fmla="*/ 438150 h 596900"/>
                <a:gd name="connsiteX37" fmla="*/ 254112 w 527162"/>
                <a:gd name="connsiteY37" fmla="*/ 422275 h 596900"/>
                <a:gd name="connsiteX38" fmla="*/ 289037 w 527162"/>
                <a:gd name="connsiteY38" fmla="*/ 549275 h 596900"/>
                <a:gd name="connsiteX39" fmla="*/ 289037 w 527162"/>
                <a:gd name="connsiteY39" fmla="*/ 549275 h 596900"/>
                <a:gd name="connsiteX40" fmla="*/ 292212 w 527162"/>
                <a:gd name="connsiteY40" fmla="*/ 520700 h 596900"/>
                <a:gd name="connsiteX41" fmla="*/ 295387 w 527162"/>
                <a:gd name="connsiteY41" fmla="*/ 511175 h 596900"/>
                <a:gd name="connsiteX42" fmla="*/ 301737 w 527162"/>
                <a:gd name="connsiteY42" fmla="*/ 460375 h 596900"/>
                <a:gd name="connsiteX43" fmla="*/ 308087 w 527162"/>
                <a:gd name="connsiteY43" fmla="*/ 438150 h 596900"/>
                <a:gd name="connsiteX44" fmla="*/ 314437 w 527162"/>
                <a:gd name="connsiteY44" fmla="*/ 412750 h 596900"/>
                <a:gd name="connsiteX45" fmla="*/ 320787 w 527162"/>
                <a:gd name="connsiteY45" fmla="*/ 393700 h 596900"/>
                <a:gd name="connsiteX46" fmla="*/ 327137 w 527162"/>
                <a:gd name="connsiteY46" fmla="*/ 371475 h 596900"/>
                <a:gd name="connsiteX47" fmla="*/ 333487 w 527162"/>
                <a:gd name="connsiteY47" fmla="*/ 361950 h 596900"/>
                <a:gd name="connsiteX48" fmla="*/ 343012 w 527162"/>
                <a:gd name="connsiteY48" fmla="*/ 342900 h 596900"/>
                <a:gd name="connsiteX49" fmla="*/ 352537 w 527162"/>
                <a:gd name="connsiteY49" fmla="*/ 320675 h 596900"/>
                <a:gd name="connsiteX50" fmla="*/ 355712 w 527162"/>
                <a:gd name="connsiteY50" fmla="*/ 311150 h 596900"/>
                <a:gd name="connsiteX51" fmla="*/ 368412 w 527162"/>
                <a:gd name="connsiteY51" fmla="*/ 292100 h 596900"/>
                <a:gd name="connsiteX52" fmla="*/ 374762 w 527162"/>
                <a:gd name="connsiteY52" fmla="*/ 273050 h 596900"/>
                <a:gd name="connsiteX53" fmla="*/ 381112 w 527162"/>
                <a:gd name="connsiteY53" fmla="*/ 263525 h 596900"/>
                <a:gd name="connsiteX54" fmla="*/ 387462 w 527162"/>
                <a:gd name="connsiteY54" fmla="*/ 244475 h 596900"/>
                <a:gd name="connsiteX55" fmla="*/ 403337 w 527162"/>
                <a:gd name="connsiteY55" fmla="*/ 225425 h 596900"/>
                <a:gd name="connsiteX56" fmla="*/ 425562 w 527162"/>
                <a:gd name="connsiteY56" fmla="*/ 200025 h 596900"/>
                <a:gd name="connsiteX57" fmla="*/ 447787 w 527162"/>
                <a:gd name="connsiteY57" fmla="*/ 174625 h 596900"/>
                <a:gd name="connsiteX58" fmla="*/ 476362 w 527162"/>
                <a:gd name="connsiteY58" fmla="*/ 152400 h 596900"/>
                <a:gd name="connsiteX59" fmla="*/ 485887 w 527162"/>
                <a:gd name="connsiteY59" fmla="*/ 149225 h 596900"/>
                <a:gd name="connsiteX60" fmla="*/ 504937 w 527162"/>
                <a:gd name="connsiteY60" fmla="*/ 136525 h 596900"/>
                <a:gd name="connsiteX61" fmla="*/ 514462 w 527162"/>
                <a:gd name="connsiteY61" fmla="*/ 127000 h 596900"/>
                <a:gd name="connsiteX62" fmla="*/ 523987 w 527162"/>
                <a:gd name="connsiteY62" fmla="*/ 123825 h 596900"/>
                <a:gd name="connsiteX63" fmla="*/ 527162 w 527162"/>
                <a:gd name="connsiteY6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120691 w 530266"/>
                <a:gd name="connsiteY11" fmla="*/ 117475 h 596900"/>
                <a:gd name="connsiteX12" fmla="*/ 104816 w 530266"/>
                <a:gd name="connsiteY12" fmla="*/ 133350 h 596900"/>
                <a:gd name="connsiteX13" fmla="*/ 92116 w 530266"/>
                <a:gd name="connsiteY13" fmla="*/ 152400 h 596900"/>
                <a:gd name="connsiteX14" fmla="*/ 85766 w 530266"/>
                <a:gd name="connsiteY14" fmla="*/ 161925 h 596900"/>
                <a:gd name="connsiteX15" fmla="*/ 79416 w 530266"/>
                <a:gd name="connsiteY15" fmla="*/ 180975 h 596900"/>
                <a:gd name="connsiteX16" fmla="*/ 73066 w 530266"/>
                <a:gd name="connsiteY16" fmla="*/ 190500 h 596900"/>
                <a:gd name="connsiteX17" fmla="*/ 66716 w 530266"/>
                <a:gd name="connsiteY17" fmla="*/ 209550 h 596900"/>
                <a:gd name="connsiteX18" fmla="*/ 60366 w 530266"/>
                <a:gd name="connsiteY18" fmla="*/ 222250 h 596900"/>
                <a:gd name="connsiteX19" fmla="*/ 54016 w 530266"/>
                <a:gd name="connsiteY19" fmla="*/ 241300 h 596900"/>
                <a:gd name="connsiteX20" fmla="*/ 47666 w 530266"/>
                <a:gd name="connsiteY20" fmla="*/ 250825 h 596900"/>
                <a:gd name="connsiteX21" fmla="*/ 41316 w 530266"/>
                <a:gd name="connsiteY21" fmla="*/ 273050 h 596900"/>
                <a:gd name="connsiteX22" fmla="*/ 28616 w 530266"/>
                <a:gd name="connsiteY22" fmla="*/ 311150 h 596900"/>
                <a:gd name="connsiteX23" fmla="*/ 22266 w 530266"/>
                <a:gd name="connsiteY23" fmla="*/ 346075 h 596900"/>
                <a:gd name="connsiteX24" fmla="*/ 12741 w 530266"/>
                <a:gd name="connsiteY24" fmla="*/ 400050 h 596900"/>
                <a:gd name="connsiteX25" fmla="*/ 6391 w 530266"/>
                <a:gd name="connsiteY25" fmla="*/ 444500 h 596900"/>
                <a:gd name="connsiteX26" fmla="*/ 6391 w 530266"/>
                <a:gd name="connsiteY26" fmla="*/ 473075 h 596900"/>
                <a:gd name="connsiteX27" fmla="*/ 3216 w 530266"/>
                <a:gd name="connsiteY27" fmla="*/ 520700 h 596900"/>
                <a:gd name="connsiteX28" fmla="*/ 41 w 530266"/>
                <a:gd name="connsiteY28" fmla="*/ 552450 h 596900"/>
                <a:gd name="connsiteX29" fmla="*/ 6391 w 530266"/>
                <a:gd name="connsiteY29" fmla="*/ 584200 h 596900"/>
                <a:gd name="connsiteX30" fmla="*/ 12741 w 530266"/>
                <a:gd name="connsiteY30" fmla="*/ 596900 h 596900"/>
                <a:gd name="connsiteX31" fmla="*/ 12741 w 530266"/>
                <a:gd name="connsiteY31" fmla="*/ 596900 h 596900"/>
                <a:gd name="connsiteX32" fmla="*/ 57191 w 530266"/>
                <a:gd name="connsiteY32" fmla="*/ 596900 h 596900"/>
                <a:gd name="connsiteX33" fmla="*/ 57191 w 530266"/>
                <a:gd name="connsiteY33" fmla="*/ 596900 h 596900"/>
                <a:gd name="connsiteX34" fmla="*/ 47666 w 530266"/>
                <a:gd name="connsiteY34" fmla="*/ 501650 h 596900"/>
                <a:gd name="connsiteX35" fmla="*/ 50841 w 530266"/>
                <a:gd name="connsiteY35" fmla="*/ 438150 h 596900"/>
                <a:gd name="connsiteX36" fmla="*/ 50841 w 530266"/>
                <a:gd name="connsiteY36" fmla="*/ 438150 h 596900"/>
                <a:gd name="connsiteX37" fmla="*/ 257216 w 530266"/>
                <a:gd name="connsiteY37" fmla="*/ 422275 h 596900"/>
                <a:gd name="connsiteX38" fmla="*/ 292141 w 530266"/>
                <a:gd name="connsiteY38" fmla="*/ 549275 h 596900"/>
                <a:gd name="connsiteX39" fmla="*/ 292141 w 530266"/>
                <a:gd name="connsiteY39" fmla="*/ 549275 h 596900"/>
                <a:gd name="connsiteX40" fmla="*/ 295316 w 530266"/>
                <a:gd name="connsiteY40" fmla="*/ 520700 h 596900"/>
                <a:gd name="connsiteX41" fmla="*/ 298491 w 530266"/>
                <a:gd name="connsiteY41" fmla="*/ 511175 h 596900"/>
                <a:gd name="connsiteX42" fmla="*/ 304841 w 530266"/>
                <a:gd name="connsiteY42" fmla="*/ 460375 h 596900"/>
                <a:gd name="connsiteX43" fmla="*/ 311191 w 530266"/>
                <a:gd name="connsiteY43" fmla="*/ 438150 h 596900"/>
                <a:gd name="connsiteX44" fmla="*/ 317541 w 530266"/>
                <a:gd name="connsiteY44" fmla="*/ 412750 h 596900"/>
                <a:gd name="connsiteX45" fmla="*/ 323891 w 530266"/>
                <a:gd name="connsiteY45" fmla="*/ 393700 h 596900"/>
                <a:gd name="connsiteX46" fmla="*/ 330241 w 530266"/>
                <a:gd name="connsiteY46" fmla="*/ 371475 h 596900"/>
                <a:gd name="connsiteX47" fmla="*/ 336591 w 530266"/>
                <a:gd name="connsiteY47" fmla="*/ 361950 h 596900"/>
                <a:gd name="connsiteX48" fmla="*/ 346116 w 530266"/>
                <a:gd name="connsiteY48" fmla="*/ 342900 h 596900"/>
                <a:gd name="connsiteX49" fmla="*/ 355641 w 530266"/>
                <a:gd name="connsiteY49" fmla="*/ 320675 h 596900"/>
                <a:gd name="connsiteX50" fmla="*/ 358816 w 530266"/>
                <a:gd name="connsiteY50" fmla="*/ 311150 h 596900"/>
                <a:gd name="connsiteX51" fmla="*/ 371516 w 530266"/>
                <a:gd name="connsiteY51" fmla="*/ 292100 h 596900"/>
                <a:gd name="connsiteX52" fmla="*/ 377866 w 530266"/>
                <a:gd name="connsiteY52" fmla="*/ 273050 h 596900"/>
                <a:gd name="connsiteX53" fmla="*/ 384216 w 530266"/>
                <a:gd name="connsiteY53" fmla="*/ 263525 h 596900"/>
                <a:gd name="connsiteX54" fmla="*/ 390566 w 530266"/>
                <a:gd name="connsiteY54" fmla="*/ 244475 h 596900"/>
                <a:gd name="connsiteX55" fmla="*/ 406441 w 530266"/>
                <a:gd name="connsiteY55" fmla="*/ 225425 h 596900"/>
                <a:gd name="connsiteX56" fmla="*/ 428666 w 530266"/>
                <a:gd name="connsiteY56" fmla="*/ 200025 h 596900"/>
                <a:gd name="connsiteX57" fmla="*/ 450891 w 530266"/>
                <a:gd name="connsiteY57" fmla="*/ 174625 h 596900"/>
                <a:gd name="connsiteX58" fmla="*/ 479466 w 530266"/>
                <a:gd name="connsiteY58" fmla="*/ 152400 h 596900"/>
                <a:gd name="connsiteX59" fmla="*/ 488991 w 530266"/>
                <a:gd name="connsiteY59" fmla="*/ 149225 h 596900"/>
                <a:gd name="connsiteX60" fmla="*/ 508041 w 530266"/>
                <a:gd name="connsiteY60" fmla="*/ 136525 h 596900"/>
                <a:gd name="connsiteX61" fmla="*/ 517566 w 530266"/>
                <a:gd name="connsiteY61" fmla="*/ 127000 h 596900"/>
                <a:gd name="connsiteX62" fmla="*/ 527091 w 530266"/>
                <a:gd name="connsiteY62" fmla="*/ 123825 h 596900"/>
                <a:gd name="connsiteX63" fmla="*/ 530266 w 530266"/>
                <a:gd name="connsiteY6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120691 w 530266"/>
                <a:gd name="connsiteY11" fmla="*/ 117475 h 596900"/>
                <a:gd name="connsiteX12" fmla="*/ 104816 w 530266"/>
                <a:gd name="connsiteY12" fmla="*/ 133350 h 596900"/>
                <a:gd name="connsiteX13" fmla="*/ 92116 w 530266"/>
                <a:gd name="connsiteY13" fmla="*/ 152400 h 596900"/>
                <a:gd name="connsiteX14" fmla="*/ 79416 w 530266"/>
                <a:gd name="connsiteY14" fmla="*/ 180975 h 596900"/>
                <a:gd name="connsiteX15" fmla="*/ 73066 w 530266"/>
                <a:gd name="connsiteY15" fmla="*/ 190500 h 596900"/>
                <a:gd name="connsiteX16" fmla="*/ 66716 w 530266"/>
                <a:gd name="connsiteY16" fmla="*/ 209550 h 596900"/>
                <a:gd name="connsiteX17" fmla="*/ 60366 w 530266"/>
                <a:gd name="connsiteY17" fmla="*/ 222250 h 596900"/>
                <a:gd name="connsiteX18" fmla="*/ 54016 w 530266"/>
                <a:gd name="connsiteY18" fmla="*/ 241300 h 596900"/>
                <a:gd name="connsiteX19" fmla="*/ 47666 w 530266"/>
                <a:gd name="connsiteY19" fmla="*/ 250825 h 596900"/>
                <a:gd name="connsiteX20" fmla="*/ 41316 w 530266"/>
                <a:gd name="connsiteY20" fmla="*/ 273050 h 596900"/>
                <a:gd name="connsiteX21" fmla="*/ 28616 w 530266"/>
                <a:gd name="connsiteY21" fmla="*/ 311150 h 596900"/>
                <a:gd name="connsiteX22" fmla="*/ 22266 w 530266"/>
                <a:gd name="connsiteY22" fmla="*/ 346075 h 596900"/>
                <a:gd name="connsiteX23" fmla="*/ 12741 w 530266"/>
                <a:gd name="connsiteY23" fmla="*/ 400050 h 596900"/>
                <a:gd name="connsiteX24" fmla="*/ 6391 w 530266"/>
                <a:gd name="connsiteY24" fmla="*/ 444500 h 596900"/>
                <a:gd name="connsiteX25" fmla="*/ 6391 w 530266"/>
                <a:gd name="connsiteY25" fmla="*/ 473075 h 596900"/>
                <a:gd name="connsiteX26" fmla="*/ 3216 w 530266"/>
                <a:gd name="connsiteY26" fmla="*/ 520700 h 596900"/>
                <a:gd name="connsiteX27" fmla="*/ 41 w 530266"/>
                <a:gd name="connsiteY27" fmla="*/ 552450 h 596900"/>
                <a:gd name="connsiteX28" fmla="*/ 6391 w 530266"/>
                <a:gd name="connsiteY28" fmla="*/ 584200 h 596900"/>
                <a:gd name="connsiteX29" fmla="*/ 12741 w 530266"/>
                <a:gd name="connsiteY29" fmla="*/ 596900 h 596900"/>
                <a:gd name="connsiteX30" fmla="*/ 12741 w 530266"/>
                <a:gd name="connsiteY30" fmla="*/ 596900 h 596900"/>
                <a:gd name="connsiteX31" fmla="*/ 57191 w 530266"/>
                <a:gd name="connsiteY31" fmla="*/ 596900 h 596900"/>
                <a:gd name="connsiteX32" fmla="*/ 57191 w 530266"/>
                <a:gd name="connsiteY32" fmla="*/ 596900 h 596900"/>
                <a:gd name="connsiteX33" fmla="*/ 47666 w 530266"/>
                <a:gd name="connsiteY33" fmla="*/ 501650 h 596900"/>
                <a:gd name="connsiteX34" fmla="*/ 50841 w 530266"/>
                <a:gd name="connsiteY34" fmla="*/ 438150 h 596900"/>
                <a:gd name="connsiteX35" fmla="*/ 50841 w 530266"/>
                <a:gd name="connsiteY35" fmla="*/ 438150 h 596900"/>
                <a:gd name="connsiteX36" fmla="*/ 257216 w 530266"/>
                <a:gd name="connsiteY36" fmla="*/ 422275 h 596900"/>
                <a:gd name="connsiteX37" fmla="*/ 292141 w 530266"/>
                <a:gd name="connsiteY37" fmla="*/ 549275 h 596900"/>
                <a:gd name="connsiteX38" fmla="*/ 292141 w 530266"/>
                <a:gd name="connsiteY38" fmla="*/ 549275 h 596900"/>
                <a:gd name="connsiteX39" fmla="*/ 295316 w 530266"/>
                <a:gd name="connsiteY39" fmla="*/ 520700 h 596900"/>
                <a:gd name="connsiteX40" fmla="*/ 298491 w 530266"/>
                <a:gd name="connsiteY40" fmla="*/ 511175 h 596900"/>
                <a:gd name="connsiteX41" fmla="*/ 304841 w 530266"/>
                <a:gd name="connsiteY41" fmla="*/ 460375 h 596900"/>
                <a:gd name="connsiteX42" fmla="*/ 311191 w 530266"/>
                <a:gd name="connsiteY42" fmla="*/ 438150 h 596900"/>
                <a:gd name="connsiteX43" fmla="*/ 317541 w 530266"/>
                <a:gd name="connsiteY43" fmla="*/ 412750 h 596900"/>
                <a:gd name="connsiteX44" fmla="*/ 323891 w 530266"/>
                <a:gd name="connsiteY44" fmla="*/ 393700 h 596900"/>
                <a:gd name="connsiteX45" fmla="*/ 330241 w 530266"/>
                <a:gd name="connsiteY45" fmla="*/ 371475 h 596900"/>
                <a:gd name="connsiteX46" fmla="*/ 336591 w 530266"/>
                <a:gd name="connsiteY46" fmla="*/ 361950 h 596900"/>
                <a:gd name="connsiteX47" fmla="*/ 346116 w 530266"/>
                <a:gd name="connsiteY47" fmla="*/ 342900 h 596900"/>
                <a:gd name="connsiteX48" fmla="*/ 355641 w 530266"/>
                <a:gd name="connsiteY48" fmla="*/ 320675 h 596900"/>
                <a:gd name="connsiteX49" fmla="*/ 358816 w 530266"/>
                <a:gd name="connsiteY49" fmla="*/ 311150 h 596900"/>
                <a:gd name="connsiteX50" fmla="*/ 371516 w 530266"/>
                <a:gd name="connsiteY50" fmla="*/ 292100 h 596900"/>
                <a:gd name="connsiteX51" fmla="*/ 377866 w 530266"/>
                <a:gd name="connsiteY51" fmla="*/ 273050 h 596900"/>
                <a:gd name="connsiteX52" fmla="*/ 384216 w 530266"/>
                <a:gd name="connsiteY52" fmla="*/ 263525 h 596900"/>
                <a:gd name="connsiteX53" fmla="*/ 390566 w 530266"/>
                <a:gd name="connsiteY53" fmla="*/ 244475 h 596900"/>
                <a:gd name="connsiteX54" fmla="*/ 406441 w 530266"/>
                <a:gd name="connsiteY54" fmla="*/ 225425 h 596900"/>
                <a:gd name="connsiteX55" fmla="*/ 428666 w 530266"/>
                <a:gd name="connsiteY55" fmla="*/ 200025 h 596900"/>
                <a:gd name="connsiteX56" fmla="*/ 450891 w 530266"/>
                <a:gd name="connsiteY56" fmla="*/ 174625 h 596900"/>
                <a:gd name="connsiteX57" fmla="*/ 479466 w 530266"/>
                <a:gd name="connsiteY57" fmla="*/ 152400 h 596900"/>
                <a:gd name="connsiteX58" fmla="*/ 488991 w 530266"/>
                <a:gd name="connsiteY58" fmla="*/ 149225 h 596900"/>
                <a:gd name="connsiteX59" fmla="*/ 508041 w 530266"/>
                <a:gd name="connsiteY59" fmla="*/ 136525 h 596900"/>
                <a:gd name="connsiteX60" fmla="*/ 517566 w 530266"/>
                <a:gd name="connsiteY60" fmla="*/ 127000 h 596900"/>
                <a:gd name="connsiteX61" fmla="*/ 527091 w 530266"/>
                <a:gd name="connsiteY61" fmla="*/ 123825 h 596900"/>
                <a:gd name="connsiteX62" fmla="*/ 530266 w 530266"/>
                <a:gd name="connsiteY62"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120691 w 530266"/>
                <a:gd name="connsiteY11" fmla="*/ 117475 h 596900"/>
                <a:gd name="connsiteX12" fmla="*/ 92116 w 530266"/>
                <a:gd name="connsiteY12" fmla="*/ 152400 h 596900"/>
                <a:gd name="connsiteX13" fmla="*/ 79416 w 530266"/>
                <a:gd name="connsiteY13" fmla="*/ 180975 h 596900"/>
                <a:gd name="connsiteX14" fmla="*/ 73066 w 530266"/>
                <a:gd name="connsiteY14" fmla="*/ 190500 h 596900"/>
                <a:gd name="connsiteX15" fmla="*/ 66716 w 530266"/>
                <a:gd name="connsiteY15" fmla="*/ 209550 h 596900"/>
                <a:gd name="connsiteX16" fmla="*/ 60366 w 530266"/>
                <a:gd name="connsiteY16" fmla="*/ 222250 h 596900"/>
                <a:gd name="connsiteX17" fmla="*/ 54016 w 530266"/>
                <a:gd name="connsiteY17" fmla="*/ 241300 h 596900"/>
                <a:gd name="connsiteX18" fmla="*/ 47666 w 530266"/>
                <a:gd name="connsiteY18" fmla="*/ 250825 h 596900"/>
                <a:gd name="connsiteX19" fmla="*/ 41316 w 530266"/>
                <a:gd name="connsiteY19" fmla="*/ 273050 h 596900"/>
                <a:gd name="connsiteX20" fmla="*/ 28616 w 530266"/>
                <a:gd name="connsiteY20" fmla="*/ 311150 h 596900"/>
                <a:gd name="connsiteX21" fmla="*/ 22266 w 530266"/>
                <a:gd name="connsiteY21" fmla="*/ 346075 h 596900"/>
                <a:gd name="connsiteX22" fmla="*/ 12741 w 530266"/>
                <a:gd name="connsiteY22" fmla="*/ 400050 h 596900"/>
                <a:gd name="connsiteX23" fmla="*/ 6391 w 530266"/>
                <a:gd name="connsiteY23" fmla="*/ 444500 h 596900"/>
                <a:gd name="connsiteX24" fmla="*/ 6391 w 530266"/>
                <a:gd name="connsiteY24" fmla="*/ 473075 h 596900"/>
                <a:gd name="connsiteX25" fmla="*/ 3216 w 530266"/>
                <a:gd name="connsiteY25" fmla="*/ 520700 h 596900"/>
                <a:gd name="connsiteX26" fmla="*/ 41 w 530266"/>
                <a:gd name="connsiteY26" fmla="*/ 552450 h 596900"/>
                <a:gd name="connsiteX27" fmla="*/ 6391 w 530266"/>
                <a:gd name="connsiteY27" fmla="*/ 584200 h 596900"/>
                <a:gd name="connsiteX28" fmla="*/ 12741 w 530266"/>
                <a:gd name="connsiteY28" fmla="*/ 596900 h 596900"/>
                <a:gd name="connsiteX29" fmla="*/ 12741 w 530266"/>
                <a:gd name="connsiteY29" fmla="*/ 596900 h 596900"/>
                <a:gd name="connsiteX30" fmla="*/ 57191 w 530266"/>
                <a:gd name="connsiteY30" fmla="*/ 596900 h 596900"/>
                <a:gd name="connsiteX31" fmla="*/ 57191 w 530266"/>
                <a:gd name="connsiteY31" fmla="*/ 596900 h 596900"/>
                <a:gd name="connsiteX32" fmla="*/ 47666 w 530266"/>
                <a:gd name="connsiteY32" fmla="*/ 501650 h 596900"/>
                <a:gd name="connsiteX33" fmla="*/ 50841 w 530266"/>
                <a:gd name="connsiteY33" fmla="*/ 438150 h 596900"/>
                <a:gd name="connsiteX34" fmla="*/ 50841 w 530266"/>
                <a:gd name="connsiteY34" fmla="*/ 438150 h 596900"/>
                <a:gd name="connsiteX35" fmla="*/ 257216 w 530266"/>
                <a:gd name="connsiteY35" fmla="*/ 422275 h 596900"/>
                <a:gd name="connsiteX36" fmla="*/ 292141 w 530266"/>
                <a:gd name="connsiteY36" fmla="*/ 549275 h 596900"/>
                <a:gd name="connsiteX37" fmla="*/ 292141 w 530266"/>
                <a:gd name="connsiteY37" fmla="*/ 549275 h 596900"/>
                <a:gd name="connsiteX38" fmla="*/ 295316 w 530266"/>
                <a:gd name="connsiteY38" fmla="*/ 520700 h 596900"/>
                <a:gd name="connsiteX39" fmla="*/ 298491 w 530266"/>
                <a:gd name="connsiteY39" fmla="*/ 511175 h 596900"/>
                <a:gd name="connsiteX40" fmla="*/ 304841 w 530266"/>
                <a:gd name="connsiteY40" fmla="*/ 460375 h 596900"/>
                <a:gd name="connsiteX41" fmla="*/ 311191 w 530266"/>
                <a:gd name="connsiteY41" fmla="*/ 438150 h 596900"/>
                <a:gd name="connsiteX42" fmla="*/ 317541 w 530266"/>
                <a:gd name="connsiteY42" fmla="*/ 412750 h 596900"/>
                <a:gd name="connsiteX43" fmla="*/ 323891 w 530266"/>
                <a:gd name="connsiteY43" fmla="*/ 393700 h 596900"/>
                <a:gd name="connsiteX44" fmla="*/ 330241 w 530266"/>
                <a:gd name="connsiteY44" fmla="*/ 371475 h 596900"/>
                <a:gd name="connsiteX45" fmla="*/ 336591 w 530266"/>
                <a:gd name="connsiteY45" fmla="*/ 361950 h 596900"/>
                <a:gd name="connsiteX46" fmla="*/ 346116 w 530266"/>
                <a:gd name="connsiteY46" fmla="*/ 342900 h 596900"/>
                <a:gd name="connsiteX47" fmla="*/ 355641 w 530266"/>
                <a:gd name="connsiteY47" fmla="*/ 320675 h 596900"/>
                <a:gd name="connsiteX48" fmla="*/ 358816 w 530266"/>
                <a:gd name="connsiteY48" fmla="*/ 311150 h 596900"/>
                <a:gd name="connsiteX49" fmla="*/ 371516 w 530266"/>
                <a:gd name="connsiteY49" fmla="*/ 292100 h 596900"/>
                <a:gd name="connsiteX50" fmla="*/ 377866 w 530266"/>
                <a:gd name="connsiteY50" fmla="*/ 273050 h 596900"/>
                <a:gd name="connsiteX51" fmla="*/ 384216 w 530266"/>
                <a:gd name="connsiteY51" fmla="*/ 263525 h 596900"/>
                <a:gd name="connsiteX52" fmla="*/ 390566 w 530266"/>
                <a:gd name="connsiteY52" fmla="*/ 244475 h 596900"/>
                <a:gd name="connsiteX53" fmla="*/ 406441 w 530266"/>
                <a:gd name="connsiteY53" fmla="*/ 225425 h 596900"/>
                <a:gd name="connsiteX54" fmla="*/ 428666 w 530266"/>
                <a:gd name="connsiteY54" fmla="*/ 200025 h 596900"/>
                <a:gd name="connsiteX55" fmla="*/ 450891 w 530266"/>
                <a:gd name="connsiteY55" fmla="*/ 174625 h 596900"/>
                <a:gd name="connsiteX56" fmla="*/ 479466 w 530266"/>
                <a:gd name="connsiteY56" fmla="*/ 152400 h 596900"/>
                <a:gd name="connsiteX57" fmla="*/ 488991 w 530266"/>
                <a:gd name="connsiteY57" fmla="*/ 149225 h 596900"/>
                <a:gd name="connsiteX58" fmla="*/ 508041 w 530266"/>
                <a:gd name="connsiteY58" fmla="*/ 136525 h 596900"/>
                <a:gd name="connsiteX59" fmla="*/ 517566 w 530266"/>
                <a:gd name="connsiteY59" fmla="*/ 127000 h 596900"/>
                <a:gd name="connsiteX60" fmla="*/ 527091 w 530266"/>
                <a:gd name="connsiteY60" fmla="*/ 123825 h 596900"/>
                <a:gd name="connsiteX61" fmla="*/ 530266 w 530266"/>
                <a:gd name="connsiteY61"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120691 w 530266"/>
                <a:gd name="connsiteY11" fmla="*/ 117475 h 596900"/>
                <a:gd name="connsiteX12" fmla="*/ 92116 w 530266"/>
                <a:gd name="connsiteY12" fmla="*/ 152400 h 596900"/>
                <a:gd name="connsiteX13" fmla="*/ 79416 w 530266"/>
                <a:gd name="connsiteY13" fmla="*/ 180975 h 596900"/>
                <a:gd name="connsiteX14" fmla="*/ 73066 w 530266"/>
                <a:gd name="connsiteY14" fmla="*/ 190500 h 596900"/>
                <a:gd name="connsiteX15" fmla="*/ 66716 w 530266"/>
                <a:gd name="connsiteY15" fmla="*/ 209550 h 596900"/>
                <a:gd name="connsiteX16" fmla="*/ 54016 w 530266"/>
                <a:gd name="connsiteY16" fmla="*/ 241300 h 596900"/>
                <a:gd name="connsiteX17" fmla="*/ 47666 w 530266"/>
                <a:gd name="connsiteY17" fmla="*/ 250825 h 596900"/>
                <a:gd name="connsiteX18" fmla="*/ 41316 w 530266"/>
                <a:gd name="connsiteY18" fmla="*/ 273050 h 596900"/>
                <a:gd name="connsiteX19" fmla="*/ 28616 w 530266"/>
                <a:gd name="connsiteY19" fmla="*/ 311150 h 596900"/>
                <a:gd name="connsiteX20" fmla="*/ 22266 w 530266"/>
                <a:gd name="connsiteY20" fmla="*/ 346075 h 596900"/>
                <a:gd name="connsiteX21" fmla="*/ 12741 w 530266"/>
                <a:gd name="connsiteY21" fmla="*/ 400050 h 596900"/>
                <a:gd name="connsiteX22" fmla="*/ 6391 w 530266"/>
                <a:gd name="connsiteY22" fmla="*/ 444500 h 596900"/>
                <a:gd name="connsiteX23" fmla="*/ 6391 w 530266"/>
                <a:gd name="connsiteY23" fmla="*/ 473075 h 596900"/>
                <a:gd name="connsiteX24" fmla="*/ 3216 w 530266"/>
                <a:gd name="connsiteY24" fmla="*/ 520700 h 596900"/>
                <a:gd name="connsiteX25" fmla="*/ 41 w 530266"/>
                <a:gd name="connsiteY25" fmla="*/ 552450 h 596900"/>
                <a:gd name="connsiteX26" fmla="*/ 6391 w 530266"/>
                <a:gd name="connsiteY26" fmla="*/ 584200 h 596900"/>
                <a:gd name="connsiteX27" fmla="*/ 12741 w 530266"/>
                <a:gd name="connsiteY27" fmla="*/ 596900 h 596900"/>
                <a:gd name="connsiteX28" fmla="*/ 12741 w 530266"/>
                <a:gd name="connsiteY28" fmla="*/ 596900 h 596900"/>
                <a:gd name="connsiteX29" fmla="*/ 57191 w 530266"/>
                <a:gd name="connsiteY29" fmla="*/ 596900 h 596900"/>
                <a:gd name="connsiteX30" fmla="*/ 57191 w 530266"/>
                <a:gd name="connsiteY30" fmla="*/ 596900 h 596900"/>
                <a:gd name="connsiteX31" fmla="*/ 47666 w 530266"/>
                <a:gd name="connsiteY31" fmla="*/ 501650 h 596900"/>
                <a:gd name="connsiteX32" fmla="*/ 50841 w 530266"/>
                <a:gd name="connsiteY32" fmla="*/ 438150 h 596900"/>
                <a:gd name="connsiteX33" fmla="*/ 50841 w 530266"/>
                <a:gd name="connsiteY33" fmla="*/ 438150 h 596900"/>
                <a:gd name="connsiteX34" fmla="*/ 257216 w 530266"/>
                <a:gd name="connsiteY34" fmla="*/ 422275 h 596900"/>
                <a:gd name="connsiteX35" fmla="*/ 292141 w 530266"/>
                <a:gd name="connsiteY35" fmla="*/ 549275 h 596900"/>
                <a:gd name="connsiteX36" fmla="*/ 292141 w 530266"/>
                <a:gd name="connsiteY36" fmla="*/ 549275 h 596900"/>
                <a:gd name="connsiteX37" fmla="*/ 295316 w 530266"/>
                <a:gd name="connsiteY37" fmla="*/ 520700 h 596900"/>
                <a:gd name="connsiteX38" fmla="*/ 298491 w 530266"/>
                <a:gd name="connsiteY38" fmla="*/ 511175 h 596900"/>
                <a:gd name="connsiteX39" fmla="*/ 304841 w 530266"/>
                <a:gd name="connsiteY39" fmla="*/ 460375 h 596900"/>
                <a:gd name="connsiteX40" fmla="*/ 311191 w 530266"/>
                <a:gd name="connsiteY40" fmla="*/ 438150 h 596900"/>
                <a:gd name="connsiteX41" fmla="*/ 317541 w 530266"/>
                <a:gd name="connsiteY41" fmla="*/ 412750 h 596900"/>
                <a:gd name="connsiteX42" fmla="*/ 323891 w 530266"/>
                <a:gd name="connsiteY42" fmla="*/ 393700 h 596900"/>
                <a:gd name="connsiteX43" fmla="*/ 330241 w 530266"/>
                <a:gd name="connsiteY43" fmla="*/ 371475 h 596900"/>
                <a:gd name="connsiteX44" fmla="*/ 336591 w 530266"/>
                <a:gd name="connsiteY44" fmla="*/ 361950 h 596900"/>
                <a:gd name="connsiteX45" fmla="*/ 346116 w 530266"/>
                <a:gd name="connsiteY45" fmla="*/ 342900 h 596900"/>
                <a:gd name="connsiteX46" fmla="*/ 355641 w 530266"/>
                <a:gd name="connsiteY46" fmla="*/ 320675 h 596900"/>
                <a:gd name="connsiteX47" fmla="*/ 358816 w 530266"/>
                <a:gd name="connsiteY47" fmla="*/ 311150 h 596900"/>
                <a:gd name="connsiteX48" fmla="*/ 371516 w 530266"/>
                <a:gd name="connsiteY48" fmla="*/ 292100 h 596900"/>
                <a:gd name="connsiteX49" fmla="*/ 377866 w 530266"/>
                <a:gd name="connsiteY49" fmla="*/ 273050 h 596900"/>
                <a:gd name="connsiteX50" fmla="*/ 384216 w 530266"/>
                <a:gd name="connsiteY50" fmla="*/ 263525 h 596900"/>
                <a:gd name="connsiteX51" fmla="*/ 390566 w 530266"/>
                <a:gd name="connsiteY51" fmla="*/ 244475 h 596900"/>
                <a:gd name="connsiteX52" fmla="*/ 406441 w 530266"/>
                <a:gd name="connsiteY52" fmla="*/ 225425 h 596900"/>
                <a:gd name="connsiteX53" fmla="*/ 428666 w 530266"/>
                <a:gd name="connsiteY53" fmla="*/ 200025 h 596900"/>
                <a:gd name="connsiteX54" fmla="*/ 450891 w 530266"/>
                <a:gd name="connsiteY54" fmla="*/ 174625 h 596900"/>
                <a:gd name="connsiteX55" fmla="*/ 479466 w 530266"/>
                <a:gd name="connsiteY55" fmla="*/ 152400 h 596900"/>
                <a:gd name="connsiteX56" fmla="*/ 488991 w 530266"/>
                <a:gd name="connsiteY56" fmla="*/ 149225 h 596900"/>
                <a:gd name="connsiteX57" fmla="*/ 508041 w 530266"/>
                <a:gd name="connsiteY57" fmla="*/ 136525 h 596900"/>
                <a:gd name="connsiteX58" fmla="*/ 517566 w 530266"/>
                <a:gd name="connsiteY58" fmla="*/ 127000 h 596900"/>
                <a:gd name="connsiteX59" fmla="*/ 527091 w 530266"/>
                <a:gd name="connsiteY59" fmla="*/ 123825 h 596900"/>
                <a:gd name="connsiteX60" fmla="*/ 530266 w 530266"/>
                <a:gd name="connsiteY60"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120691 w 530266"/>
                <a:gd name="connsiteY11" fmla="*/ 117475 h 596900"/>
                <a:gd name="connsiteX12" fmla="*/ 92116 w 530266"/>
                <a:gd name="connsiteY12" fmla="*/ 152400 h 596900"/>
                <a:gd name="connsiteX13" fmla="*/ 79416 w 530266"/>
                <a:gd name="connsiteY13" fmla="*/ 180975 h 596900"/>
                <a:gd name="connsiteX14" fmla="*/ 73066 w 530266"/>
                <a:gd name="connsiteY14" fmla="*/ 190500 h 596900"/>
                <a:gd name="connsiteX15" fmla="*/ 66716 w 530266"/>
                <a:gd name="connsiteY15" fmla="*/ 209550 h 596900"/>
                <a:gd name="connsiteX16" fmla="*/ 54016 w 530266"/>
                <a:gd name="connsiteY16" fmla="*/ 241300 h 596900"/>
                <a:gd name="connsiteX17" fmla="*/ 47666 w 530266"/>
                <a:gd name="connsiteY17" fmla="*/ 250825 h 596900"/>
                <a:gd name="connsiteX18" fmla="*/ 28616 w 530266"/>
                <a:gd name="connsiteY18" fmla="*/ 311150 h 596900"/>
                <a:gd name="connsiteX19" fmla="*/ 22266 w 530266"/>
                <a:gd name="connsiteY19" fmla="*/ 346075 h 596900"/>
                <a:gd name="connsiteX20" fmla="*/ 12741 w 530266"/>
                <a:gd name="connsiteY20" fmla="*/ 400050 h 596900"/>
                <a:gd name="connsiteX21" fmla="*/ 6391 w 530266"/>
                <a:gd name="connsiteY21" fmla="*/ 444500 h 596900"/>
                <a:gd name="connsiteX22" fmla="*/ 6391 w 530266"/>
                <a:gd name="connsiteY22" fmla="*/ 473075 h 596900"/>
                <a:gd name="connsiteX23" fmla="*/ 3216 w 530266"/>
                <a:gd name="connsiteY23" fmla="*/ 520700 h 596900"/>
                <a:gd name="connsiteX24" fmla="*/ 41 w 530266"/>
                <a:gd name="connsiteY24" fmla="*/ 552450 h 596900"/>
                <a:gd name="connsiteX25" fmla="*/ 6391 w 530266"/>
                <a:gd name="connsiteY25" fmla="*/ 584200 h 596900"/>
                <a:gd name="connsiteX26" fmla="*/ 12741 w 530266"/>
                <a:gd name="connsiteY26" fmla="*/ 596900 h 596900"/>
                <a:gd name="connsiteX27" fmla="*/ 12741 w 530266"/>
                <a:gd name="connsiteY27" fmla="*/ 596900 h 596900"/>
                <a:gd name="connsiteX28" fmla="*/ 57191 w 530266"/>
                <a:gd name="connsiteY28" fmla="*/ 596900 h 596900"/>
                <a:gd name="connsiteX29" fmla="*/ 57191 w 530266"/>
                <a:gd name="connsiteY29" fmla="*/ 596900 h 596900"/>
                <a:gd name="connsiteX30" fmla="*/ 47666 w 530266"/>
                <a:gd name="connsiteY30" fmla="*/ 501650 h 596900"/>
                <a:gd name="connsiteX31" fmla="*/ 50841 w 530266"/>
                <a:gd name="connsiteY31" fmla="*/ 438150 h 596900"/>
                <a:gd name="connsiteX32" fmla="*/ 50841 w 530266"/>
                <a:gd name="connsiteY32" fmla="*/ 438150 h 596900"/>
                <a:gd name="connsiteX33" fmla="*/ 257216 w 530266"/>
                <a:gd name="connsiteY33" fmla="*/ 422275 h 596900"/>
                <a:gd name="connsiteX34" fmla="*/ 292141 w 530266"/>
                <a:gd name="connsiteY34" fmla="*/ 549275 h 596900"/>
                <a:gd name="connsiteX35" fmla="*/ 292141 w 530266"/>
                <a:gd name="connsiteY35" fmla="*/ 549275 h 596900"/>
                <a:gd name="connsiteX36" fmla="*/ 295316 w 530266"/>
                <a:gd name="connsiteY36" fmla="*/ 520700 h 596900"/>
                <a:gd name="connsiteX37" fmla="*/ 298491 w 530266"/>
                <a:gd name="connsiteY37" fmla="*/ 511175 h 596900"/>
                <a:gd name="connsiteX38" fmla="*/ 304841 w 530266"/>
                <a:gd name="connsiteY38" fmla="*/ 460375 h 596900"/>
                <a:gd name="connsiteX39" fmla="*/ 311191 w 530266"/>
                <a:gd name="connsiteY39" fmla="*/ 438150 h 596900"/>
                <a:gd name="connsiteX40" fmla="*/ 317541 w 530266"/>
                <a:gd name="connsiteY40" fmla="*/ 412750 h 596900"/>
                <a:gd name="connsiteX41" fmla="*/ 323891 w 530266"/>
                <a:gd name="connsiteY41" fmla="*/ 393700 h 596900"/>
                <a:gd name="connsiteX42" fmla="*/ 330241 w 530266"/>
                <a:gd name="connsiteY42" fmla="*/ 371475 h 596900"/>
                <a:gd name="connsiteX43" fmla="*/ 336591 w 530266"/>
                <a:gd name="connsiteY43" fmla="*/ 361950 h 596900"/>
                <a:gd name="connsiteX44" fmla="*/ 346116 w 530266"/>
                <a:gd name="connsiteY44" fmla="*/ 342900 h 596900"/>
                <a:gd name="connsiteX45" fmla="*/ 355641 w 530266"/>
                <a:gd name="connsiteY45" fmla="*/ 320675 h 596900"/>
                <a:gd name="connsiteX46" fmla="*/ 358816 w 530266"/>
                <a:gd name="connsiteY46" fmla="*/ 311150 h 596900"/>
                <a:gd name="connsiteX47" fmla="*/ 371516 w 530266"/>
                <a:gd name="connsiteY47" fmla="*/ 292100 h 596900"/>
                <a:gd name="connsiteX48" fmla="*/ 377866 w 530266"/>
                <a:gd name="connsiteY48" fmla="*/ 273050 h 596900"/>
                <a:gd name="connsiteX49" fmla="*/ 384216 w 530266"/>
                <a:gd name="connsiteY49" fmla="*/ 263525 h 596900"/>
                <a:gd name="connsiteX50" fmla="*/ 390566 w 530266"/>
                <a:gd name="connsiteY50" fmla="*/ 244475 h 596900"/>
                <a:gd name="connsiteX51" fmla="*/ 406441 w 530266"/>
                <a:gd name="connsiteY51" fmla="*/ 225425 h 596900"/>
                <a:gd name="connsiteX52" fmla="*/ 428666 w 530266"/>
                <a:gd name="connsiteY52" fmla="*/ 200025 h 596900"/>
                <a:gd name="connsiteX53" fmla="*/ 450891 w 530266"/>
                <a:gd name="connsiteY53" fmla="*/ 174625 h 596900"/>
                <a:gd name="connsiteX54" fmla="*/ 479466 w 530266"/>
                <a:gd name="connsiteY54" fmla="*/ 152400 h 596900"/>
                <a:gd name="connsiteX55" fmla="*/ 488991 w 530266"/>
                <a:gd name="connsiteY55" fmla="*/ 149225 h 596900"/>
                <a:gd name="connsiteX56" fmla="*/ 508041 w 530266"/>
                <a:gd name="connsiteY56" fmla="*/ 136525 h 596900"/>
                <a:gd name="connsiteX57" fmla="*/ 517566 w 530266"/>
                <a:gd name="connsiteY57" fmla="*/ 127000 h 596900"/>
                <a:gd name="connsiteX58" fmla="*/ 527091 w 530266"/>
                <a:gd name="connsiteY58" fmla="*/ 123825 h 596900"/>
                <a:gd name="connsiteX59" fmla="*/ 530266 w 530266"/>
                <a:gd name="connsiteY59"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74666 w 530266"/>
                <a:gd name="connsiteY7" fmla="*/ 60325 h 596900"/>
                <a:gd name="connsiteX8" fmla="*/ 158791 w 530266"/>
                <a:gd name="connsiteY8" fmla="*/ 76200 h 596900"/>
                <a:gd name="connsiteX9" fmla="*/ 142916 w 530266"/>
                <a:gd name="connsiteY9" fmla="*/ 88900 h 596900"/>
                <a:gd name="connsiteX10" fmla="*/ 130216 w 530266"/>
                <a:gd name="connsiteY10" fmla="*/ 107950 h 596900"/>
                <a:gd name="connsiteX11" fmla="*/ 92116 w 530266"/>
                <a:gd name="connsiteY11" fmla="*/ 152400 h 596900"/>
                <a:gd name="connsiteX12" fmla="*/ 79416 w 530266"/>
                <a:gd name="connsiteY12" fmla="*/ 180975 h 596900"/>
                <a:gd name="connsiteX13" fmla="*/ 73066 w 530266"/>
                <a:gd name="connsiteY13" fmla="*/ 190500 h 596900"/>
                <a:gd name="connsiteX14" fmla="*/ 66716 w 530266"/>
                <a:gd name="connsiteY14" fmla="*/ 209550 h 596900"/>
                <a:gd name="connsiteX15" fmla="*/ 54016 w 530266"/>
                <a:gd name="connsiteY15" fmla="*/ 241300 h 596900"/>
                <a:gd name="connsiteX16" fmla="*/ 47666 w 530266"/>
                <a:gd name="connsiteY16" fmla="*/ 250825 h 596900"/>
                <a:gd name="connsiteX17" fmla="*/ 28616 w 530266"/>
                <a:gd name="connsiteY17" fmla="*/ 311150 h 596900"/>
                <a:gd name="connsiteX18" fmla="*/ 22266 w 530266"/>
                <a:gd name="connsiteY18" fmla="*/ 346075 h 596900"/>
                <a:gd name="connsiteX19" fmla="*/ 12741 w 530266"/>
                <a:gd name="connsiteY19" fmla="*/ 400050 h 596900"/>
                <a:gd name="connsiteX20" fmla="*/ 6391 w 530266"/>
                <a:gd name="connsiteY20" fmla="*/ 444500 h 596900"/>
                <a:gd name="connsiteX21" fmla="*/ 6391 w 530266"/>
                <a:gd name="connsiteY21" fmla="*/ 473075 h 596900"/>
                <a:gd name="connsiteX22" fmla="*/ 3216 w 530266"/>
                <a:gd name="connsiteY22" fmla="*/ 520700 h 596900"/>
                <a:gd name="connsiteX23" fmla="*/ 41 w 530266"/>
                <a:gd name="connsiteY23" fmla="*/ 552450 h 596900"/>
                <a:gd name="connsiteX24" fmla="*/ 6391 w 530266"/>
                <a:gd name="connsiteY24" fmla="*/ 584200 h 596900"/>
                <a:gd name="connsiteX25" fmla="*/ 12741 w 530266"/>
                <a:gd name="connsiteY25" fmla="*/ 596900 h 596900"/>
                <a:gd name="connsiteX26" fmla="*/ 12741 w 530266"/>
                <a:gd name="connsiteY26" fmla="*/ 596900 h 596900"/>
                <a:gd name="connsiteX27" fmla="*/ 57191 w 530266"/>
                <a:gd name="connsiteY27" fmla="*/ 596900 h 596900"/>
                <a:gd name="connsiteX28" fmla="*/ 57191 w 530266"/>
                <a:gd name="connsiteY28" fmla="*/ 596900 h 596900"/>
                <a:gd name="connsiteX29" fmla="*/ 47666 w 530266"/>
                <a:gd name="connsiteY29" fmla="*/ 501650 h 596900"/>
                <a:gd name="connsiteX30" fmla="*/ 50841 w 530266"/>
                <a:gd name="connsiteY30" fmla="*/ 438150 h 596900"/>
                <a:gd name="connsiteX31" fmla="*/ 50841 w 530266"/>
                <a:gd name="connsiteY31" fmla="*/ 438150 h 596900"/>
                <a:gd name="connsiteX32" fmla="*/ 257216 w 530266"/>
                <a:gd name="connsiteY32" fmla="*/ 422275 h 596900"/>
                <a:gd name="connsiteX33" fmla="*/ 292141 w 530266"/>
                <a:gd name="connsiteY33" fmla="*/ 549275 h 596900"/>
                <a:gd name="connsiteX34" fmla="*/ 292141 w 530266"/>
                <a:gd name="connsiteY34" fmla="*/ 549275 h 596900"/>
                <a:gd name="connsiteX35" fmla="*/ 295316 w 530266"/>
                <a:gd name="connsiteY35" fmla="*/ 520700 h 596900"/>
                <a:gd name="connsiteX36" fmla="*/ 298491 w 530266"/>
                <a:gd name="connsiteY36" fmla="*/ 511175 h 596900"/>
                <a:gd name="connsiteX37" fmla="*/ 304841 w 530266"/>
                <a:gd name="connsiteY37" fmla="*/ 460375 h 596900"/>
                <a:gd name="connsiteX38" fmla="*/ 311191 w 530266"/>
                <a:gd name="connsiteY38" fmla="*/ 438150 h 596900"/>
                <a:gd name="connsiteX39" fmla="*/ 317541 w 530266"/>
                <a:gd name="connsiteY39" fmla="*/ 412750 h 596900"/>
                <a:gd name="connsiteX40" fmla="*/ 323891 w 530266"/>
                <a:gd name="connsiteY40" fmla="*/ 393700 h 596900"/>
                <a:gd name="connsiteX41" fmla="*/ 330241 w 530266"/>
                <a:gd name="connsiteY41" fmla="*/ 371475 h 596900"/>
                <a:gd name="connsiteX42" fmla="*/ 336591 w 530266"/>
                <a:gd name="connsiteY42" fmla="*/ 361950 h 596900"/>
                <a:gd name="connsiteX43" fmla="*/ 346116 w 530266"/>
                <a:gd name="connsiteY43" fmla="*/ 342900 h 596900"/>
                <a:gd name="connsiteX44" fmla="*/ 355641 w 530266"/>
                <a:gd name="connsiteY44" fmla="*/ 320675 h 596900"/>
                <a:gd name="connsiteX45" fmla="*/ 358816 w 530266"/>
                <a:gd name="connsiteY45" fmla="*/ 311150 h 596900"/>
                <a:gd name="connsiteX46" fmla="*/ 371516 w 530266"/>
                <a:gd name="connsiteY46" fmla="*/ 292100 h 596900"/>
                <a:gd name="connsiteX47" fmla="*/ 377866 w 530266"/>
                <a:gd name="connsiteY47" fmla="*/ 273050 h 596900"/>
                <a:gd name="connsiteX48" fmla="*/ 384216 w 530266"/>
                <a:gd name="connsiteY48" fmla="*/ 263525 h 596900"/>
                <a:gd name="connsiteX49" fmla="*/ 390566 w 530266"/>
                <a:gd name="connsiteY49" fmla="*/ 244475 h 596900"/>
                <a:gd name="connsiteX50" fmla="*/ 406441 w 530266"/>
                <a:gd name="connsiteY50" fmla="*/ 225425 h 596900"/>
                <a:gd name="connsiteX51" fmla="*/ 428666 w 530266"/>
                <a:gd name="connsiteY51" fmla="*/ 200025 h 596900"/>
                <a:gd name="connsiteX52" fmla="*/ 450891 w 530266"/>
                <a:gd name="connsiteY52" fmla="*/ 174625 h 596900"/>
                <a:gd name="connsiteX53" fmla="*/ 479466 w 530266"/>
                <a:gd name="connsiteY53" fmla="*/ 152400 h 596900"/>
                <a:gd name="connsiteX54" fmla="*/ 488991 w 530266"/>
                <a:gd name="connsiteY54" fmla="*/ 149225 h 596900"/>
                <a:gd name="connsiteX55" fmla="*/ 508041 w 530266"/>
                <a:gd name="connsiteY55" fmla="*/ 136525 h 596900"/>
                <a:gd name="connsiteX56" fmla="*/ 517566 w 530266"/>
                <a:gd name="connsiteY56" fmla="*/ 127000 h 596900"/>
                <a:gd name="connsiteX57" fmla="*/ 527091 w 530266"/>
                <a:gd name="connsiteY57" fmla="*/ 123825 h 596900"/>
                <a:gd name="connsiteX58" fmla="*/ 530266 w 530266"/>
                <a:gd name="connsiteY58"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130216 w 530266"/>
                <a:gd name="connsiteY9" fmla="*/ 107950 h 596900"/>
                <a:gd name="connsiteX10" fmla="*/ 92116 w 530266"/>
                <a:gd name="connsiteY10" fmla="*/ 152400 h 596900"/>
                <a:gd name="connsiteX11" fmla="*/ 79416 w 530266"/>
                <a:gd name="connsiteY11" fmla="*/ 180975 h 596900"/>
                <a:gd name="connsiteX12" fmla="*/ 73066 w 530266"/>
                <a:gd name="connsiteY12" fmla="*/ 190500 h 596900"/>
                <a:gd name="connsiteX13" fmla="*/ 66716 w 530266"/>
                <a:gd name="connsiteY13" fmla="*/ 209550 h 596900"/>
                <a:gd name="connsiteX14" fmla="*/ 54016 w 530266"/>
                <a:gd name="connsiteY14" fmla="*/ 241300 h 596900"/>
                <a:gd name="connsiteX15" fmla="*/ 47666 w 530266"/>
                <a:gd name="connsiteY15" fmla="*/ 250825 h 596900"/>
                <a:gd name="connsiteX16" fmla="*/ 28616 w 530266"/>
                <a:gd name="connsiteY16" fmla="*/ 311150 h 596900"/>
                <a:gd name="connsiteX17" fmla="*/ 22266 w 530266"/>
                <a:gd name="connsiteY17" fmla="*/ 346075 h 596900"/>
                <a:gd name="connsiteX18" fmla="*/ 12741 w 530266"/>
                <a:gd name="connsiteY18" fmla="*/ 400050 h 596900"/>
                <a:gd name="connsiteX19" fmla="*/ 6391 w 530266"/>
                <a:gd name="connsiteY19" fmla="*/ 444500 h 596900"/>
                <a:gd name="connsiteX20" fmla="*/ 6391 w 530266"/>
                <a:gd name="connsiteY20" fmla="*/ 473075 h 596900"/>
                <a:gd name="connsiteX21" fmla="*/ 3216 w 530266"/>
                <a:gd name="connsiteY21" fmla="*/ 520700 h 596900"/>
                <a:gd name="connsiteX22" fmla="*/ 41 w 530266"/>
                <a:gd name="connsiteY22" fmla="*/ 552450 h 596900"/>
                <a:gd name="connsiteX23" fmla="*/ 6391 w 530266"/>
                <a:gd name="connsiteY23" fmla="*/ 584200 h 596900"/>
                <a:gd name="connsiteX24" fmla="*/ 12741 w 530266"/>
                <a:gd name="connsiteY24" fmla="*/ 596900 h 596900"/>
                <a:gd name="connsiteX25" fmla="*/ 12741 w 530266"/>
                <a:gd name="connsiteY25" fmla="*/ 596900 h 596900"/>
                <a:gd name="connsiteX26" fmla="*/ 57191 w 530266"/>
                <a:gd name="connsiteY26" fmla="*/ 596900 h 596900"/>
                <a:gd name="connsiteX27" fmla="*/ 57191 w 530266"/>
                <a:gd name="connsiteY27" fmla="*/ 596900 h 596900"/>
                <a:gd name="connsiteX28" fmla="*/ 47666 w 530266"/>
                <a:gd name="connsiteY28" fmla="*/ 501650 h 596900"/>
                <a:gd name="connsiteX29" fmla="*/ 50841 w 530266"/>
                <a:gd name="connsiteY29" fmla="*/ 438150 h 596900"/>
                <a:gd name="connsiteX30" fmla="*/ 50841 w 530266"/>
                <a:gd name="connsiteY30" fmla="*/ 438150 h 596900"/>
                <a:gd name="connsiteX31" fmla="*/ 257216 w 530266"/>
                <a:gd name="connsiteY31" fmla="*/ 422275 h 596900"/>
                <a:gd name="connsiteX32" fmla="*/ 292141 w 530266"/>
                <a:gd name="connsiteY32" fmla="*/ 549275 h 596900"/>
                <a:gd name="connsiteX33" fmla="*/ 292141 w 530266"/>
                <a:gd name="connsiteY33" fmla="*/ 549275 h 596900"/>
                <a:gd name="connsiteX34" fmla="*/ 295316 w 530266"/>
                <a:gd name="connsiteY34" fmla="*/ 520700 h 596900"/>
                <a:gd name="connsiteX35" fmla="*/ 298491 w 530266"/>
                <a:gd name="connsiteY35" fmla="*/ 511175 h 596900"/>
                <a:gd name="connsiteX36" fmla="*/ 304841 w 530266"/>
                <a:gd name="connsiteY36" fmla="*/ 460375 h 596900"/>
                <a:gd name="connsiteX37" fmla="*/ 311191 w 530266"/>
                <a:gd name="connsiteY37" fmla="*/ 438150 h 596900"/>
                <a:gd name="connsiteX38" fmla="*/ 317541 w 530266"/>
                <a:gd name="connsiteY38" fmla="*/ 412750 h 596900"/>
                <a:gd name="connsiteX39" fmla="*/ 323891 w 530266"/>
                <a:gd name="connsiteY39" fmla="*/ 393700 h 596900"/>
                <a:gd name="connsiteX40" fmla="*/ 330241 w 530266"/>
                <a:gd name="connsiteY40" fmla="*/ 371475 h 596900"/>
                <a:gd name="connsiteX41" fmla="*/ 336591 w 530266"/>
                <a:gd name="connsiteY41" fmla="*/ 361950 h 596900"/>
                <a:gd name="connsiteX42" fmla="*/ 346116 w 530266"/>
                <a:gd name="connsiteY42" fmla="*/ 342900 h 596900"/>
                <a:gd name="connsiteX43" fmla="*/ 355641 w 530266"/>
                <a:gd name="connsiteY43" fmla="*/ 320675 h 596900"/>
                <a:gd name="connsiteX44" fmla="*/ 358816 w 530266"/>
                <a:gd name="connsiteY44" fmla="*/ 311150 h 596900"/>
                <a:gd name="connsiteX45" fmla="*/ 371516 w 530266"/>
                <a:gd name="connsiteY45" fmla="*/ 292100 h 596900"/>
                <a:gd name="connsiteX46" fmla="*/ 377866 w 530266"/>
                <a:gd name="connsiteY46" fmla="*/ 273050 h 596900"/>
                <a:gd name="connsiteX47" fmla="*/ 384216 w 530266"/>
                <a:gd name="connsiteY47" fmla="*/ 263525 h 596900"/>
                <a:gd name="connsiteX48" fmla="*/ 390566 w 530266"/>
                <a:gd name="connsiteY48" fmla="*/ 244475 h 596900"/>
                <a:gd name="connsiteX49" fmla="*/ 406441 w 530266"/>
                <a:gd name="connsiteY49" fmla="*/ 225425 h 596900"/>
                <a:gd name="connsiteX50" fmla="*/ 428666 w 530266"/>
                <a:gd name="connsiteY50" fmla="*/ 200025 h 596900"/>
                <a:gd name="connsiteX51" fmla="*/ 450891 w 530266"/>
                <a:gd name="connsiteY51" fmla="*/ 174625 h 596900"/>
                <a:gd name="connsiteX52" fmla="*/ 479466 w 530266"/>
                <a:gd name="connsiteY52" fmla="*/ 152400 h 596900"/>
                <a:gd name="connsiteX53" fmla="*/ 488991 w 530266"/>
                <a:gd name="connsiteY53" fmla="*/ 149225 h 596900"/>
                <a:gd name="connsiteX54" fmla="*/ 508041 w 530266"/>
                <a:gd name="connsiteY54" fmla="*/ 136525 h 596900"/>
                <a:gd name="connsiteX55" fmla="*/ 517566 w 530266"/>
                <a:gd name="connsiteY55" fmla="*/ 127000 h 596900"/>
                <a:gd name="connsiteX56" fmla="*/ 527091 w 530266"/>
                <a:gd name="connsiteY56" fmla="*/ 123825 h 596900"/>
                <a:gd name="connsiteX57" fmla="*/ 530266 w 530266"/>
                <a:gd name="connsiteY57"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120436 w 530266"/>
                <a:gd name="connsiteY9" fmla="*/ 132400 h 596900"/>
                <a:gd name="connsiteX10" fmla="*/ 92116 w 530266"/>
                <a:gd name="connsiteY10" fmla="*/ 152400 h 596900"/>
                <a:gd name="connsiteX11" fmla="*/ 79416 w 530266"/>
                <a:gd name="connsiteY11" fmla="*/ 180975 h 596900"/>
                <a:gd name="connsiteX12" fmla="*/ 73066 w 530266"/>
                <a:gd name="connsiteY12" fmla="*/ 190500 h 596900"/>
                <a:gd name="connsiteX13" fmla="*/ 66716 w 530266"/>
                <a:gd name="connsiteY13" fmla="*/ 209550 h 596900"/>
                <a:gd name="connsiteX14" fmla="*/ 54016 w 530266"/>
                <a:gd name="connsiteY14" fmla="*/ 241300 h 596900"/>
                <a:gd name="connsiteX15" fmla="*/ 47666 w 530266"/>
                <a:gd name="connsiteY15" fmla="*/ 250825 h 596900"/>
                <a:gd name="connsiteX16" fmla="*/ 28616 w 530266"/>
                <a:gd name="connsiteY16" fmla="*/ 311150 h 596900"/>
                <a:gd name="connsiteX17" fmla="*/ 22266 w 530266"/>
                <a:gd name="connsiteY17" fmla="*/ 346075 h 596900"/>
                <a:gd name="connsiteX18" fmla="*/ 12741 w 530266"/>
                <a:gd name="connsiteY18" fmla="*/ 400050 h 596900"/>
                <a:gd name="connsiteX19" fmla="*/ 6391 w 530266"/>
                <a:gd name="connsiteY19" fmla="*/ 444500 h 596900"/>
                <a:gd name="connsiteX20" fmla="*/ 6391 w 530266"/>
                <a:gd name="connsiteY20" fmla="*/ 473075 h 596900"/>
                <a:gd name="connsiteX21" fmla="*/ 3216 w 530266"/>
                <a:gd name="connsiteY21" fmla="*/ 520700 h 596900"/>
                <a:gd name="connsiteX22" fmla="*/ 41 w 530266"/>
                <a:gd name="connsiteY22" fmla="*/ 552450 h 596900"/>
                <a:gd name="connsiteX23" fmla="*/ 6391 w 530266"/>
                <a:gd name="connsiteY23" fmla="*/ 584200 h 596900"/>
                <a:gd name="connsiteX24" fmla="*/ 12741 w 530266"/>
                <a:gd name="connsiteY24" fmla="*/ 596900 h 596900"/>
                <a:gd name="connsiteX25" fmla="*/ 12741 w 530266"/>
                <a:gd name="connsiteY25" fmla="*/ 596900 h 596900"/>
                <a:gd name="connsiteX26" fmla="*/ 57191 w 530266"/>
                <a:gd name="connsiteY26" fmla="*/ 596900 h 596900"/>
                <a:gd name="connsiteX27" fmla="*/ 57191 w 530266"/>
                <a:gd name="connsiteY27" fmla="*/ 596900 h 596900"/>
                <a:gd name="connsiteX28" fmla="*/ 47666 w 530266"/>
                <a:gd name="connsiteY28" fmla="*/ 501650 h 596900"/>
                <a:gd name="connsiteX29" fmla="*/ 50841 w 530266"/>
                <a:gd name="connsiteY29" fmla="*/ 438150 h 596900"/>
                <a:gd name="connsiteX30" fmla="*/ 50841 w 530266"/>
                <a:gd name="connsiteY30" fmla="*/ 438150 h 596900"/>
                <a:gd name="connsiteX31" fmla="*/ 257216 w 530266"/>
                <a:gd name="connsiteY31" fmla="*/ 422275 h 596900"/>
                <a:gd name="connsiteX32" fmla="*/ 292141 w 530266"/>
                <a:gd name="connsiteY32" fmla="*/ 549275 h 596900"/>
                <a:gd name="connsiteX33" fmla="*/ 292141 w 530266"/>
                <a:gd name="connsiteY33" fmla="*/ 549275 h 596900"/>
                <a:gd name="connsiteX34" fmla="*/ 295316 w 530266"/>
                <a:gd name="connsiteY34" fmla="*/ 520700 h 596900"/>
                <a:gd name="connsiteX35" fmla="*/ 298491 w 530266"/>
                <a:gd name="connsiteY35" fmla="*/ 511175 h 596900"/>
                <a:gd name="connsiteX36" fmla="*/ 304841 w 530266"/>
                <a:gd name="connsiteY36" fmla="*/ 460375 h 596900"/>
                <a:gd name="connsiteX37" fmla="*/ 311191 w 530266"/>
                <a:gd name="connsiteY37" fmla="*/ 438150 h 596900"/>
                <a:gd name="connsiteX38" fmla="*/ 317541 w 530266"/>
                <a:gd name="connsiteY38" fmla="*/ 412750 h 596900"/>
                <a:gd name="connsiteX39" fmla="*/ 323891 w 530266"/>
                <a:gd name="connsiteY39" fmla="*/ 393700 h 596900"/>
                <a:gd name="connsiteX40" fmla="*/ 330241 w 530266"/>
                <a:gd name="connsiteY40" fmla="*/ 371475 h 596900"/>
                <a:gd name="connsiteX41" fmla="*/ 336591 w 530266"/>
                <a:gd name="connsiteY41" fmla="*/ 361950 h 596900"/>
                <a:gd name="connsiteX42" fmla="*/ 346116 w 530266"/>
                <a:gd name="connsiteY42" fmla="*/ 342900 h 596900"/>
                <a:gd name="connsiteX43" fmla="*/ 355641 w 530266"/>
                <a:gd name="connsiteY43" fmla="*/ 320675 h 596900"/>
                <a:gd name="connsiteX44" fmla="*/ 358816 w 530266"/>
                <a:gd name="connsiteY44" fmla="*/ 311150 h 596900"/>
                <a:gd name="connsiteX45" fmla="*/ 371516 w 530266"/>
                <a:gd name="connsiteY45" fmla="*/ 292100 h 596900"/>
                <a:gd name="connsiteX46" fmla="*/ 377866 w 530266"/>
                <a:gd name="connsiteY46" fmla="*/ 273050 h 596900"/>
                <a:gd name="connsiteX47" fmla="*/ 384216 w 530266"/>
                <a:gd name="connsiteY47" fmla="*/ 263525 h 596900"/>
                <a:gd name="connsiteX48" fmla="*/ 390566 w 530266"/>
                <a:gd name="connsiteY48" fmla="*/ 244475 h 596900"/>
                <a:gd name="connsiteX49" fmla="*/ 406441 w 530266"/>
                <a:gd name="connsiteY49" fmla="*/ 225425 h 596900"/>
                <a:gd name="connsiteX50" fmla="*/ 428666 w 530266"/>
                <a:gd name="connsiteY50" fmla="*/ 200025 h 596900"/>
                <a:gd name="connsiteX51" fmla="*/ 450891 w 530266"/>
                <a:gd name="connsiteY51" fmla="*/ 174625 h 596900"/>
                <a:gd name="connsiteX52" fmla="*/ 479466 w 530266"/>
                <a:gd name="connsiteY52" fmla="*/ 152400 h 596900"/>
                <a:gd name="connsiteX53" fmla="*/ 488991 w 530266"/>
                <a:gd name="connsiteY53" fmla="*/ 149225 h 596900"/>
                <a:gd name="connsiteX54" fmla="*/ 508041 w 530266"/>
                <a:gd name="connsiteY54" fmla="*/ 136525 h 596900"/>
                <a:gd name="connsiteX55" fmla="*/ 517566 w 530266"/>
                <a:gd name="connsiteY55" fmla="*/ 127000 h 596900"/>
                <a:gd name="connsiteX56" fmla="*/ 527091 w 530266"/>
                <a:gd name="connsiteY56" fmla="*/ 123825 h 596900"/>
                <a:gd name="connsiteX57" fmla="*/ 530266 w 530266"/>
                <a:gd name="connsiteY57"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73066 w 530266"/>
                <a:gd name="connsiteY11" fmla="*/ 190500 h 596900"/>
                <a:gd name="connsiteX12" fmla="*/ 66716 w 530266"/>
                <a:gd name="connsiteY12" fmla="*/ 209550 h 596900"/>
                <a:gd name="connsiteX13" fmla="*/ 54016 w 530266"/>
                <a:gd name="connsiteY13" fmla="*/ 241300 h 596900"/>
                <a:gd name="connsiteX14" fmla="*/ 47666 w 530266"/>
                <a:gd name="connsiteY14" fmla="*/ 250825 h 596900"/>
                <a:gd name="connsiteX15" fmla="*/ 28616 w 530266"/>
                <a:gd name="connsiteY15" fmla="*/ 311150 h 596900"/>
                <a:gd name="connsiteX16" fmla="*/ 22266 w 530266"/>
                <a:gd name="connsiteY16" fmla="*/ 346075 h 596900"/>
                <a:gd name="connsiteX17" fmla="*/ 12741 w 530266"/>
                <a:gd name="connsiteY17" fmla="*/ 400050 h 596900"/>
                <a:gd name="connsiteX18" fmla="*/ 6391 w 530266"/>
                <a:gd name="connsiteY18" fmla="*/ 444500 h 596900"/>
                <a:gd name="connsiteX19" fmla="*/ 6391 w 530266"/>
                <a:gd name="connsiteY19" fmla="*/ 473075 h 596900"/>
                <a:gd name="connsiteX20" fmla="*/ 3216 w 530266"/>
                <a:gd name="connsiteY20" fmla="*/ 520700 h 596900"/>
                <a:gd name="connsiteX21" fmla="*/ 41 w 530266"/>
                <a:gd name="connsiteY21" fmla="*/ 552450 h 596900"/>
                <a:gd name="connsiteX22" fmla="*/ 6391 w 530266"/>
                <a:gd name="connsiteY22" fmla="*/ 584200 h 596900"/>
                <a:gd name="connsiteX23" fmla="*/ 12741 w 530266"/>
                <a:gd name="connsiteY23" fmla="*/ 596900 h 596900"/>
                <a:gd name="connsiteX24" fmla="*/ 12741 w 530266"/>
                <a:gd name="connsiteY24" fmla="*/ 596900 h 596900"/>
                <a:gd name="connsiteX25" fmla="*/ 57191 w 530266"/>
                <a:gd name="connsiteY25" fmla="*/ 596900 h 596900"/>
                <a:gd name="connsiteX26" fmla="*/ 57191 w 530266"/>
                <a:gd name="connsiteY26" fmla="*/ 596900 h 596900"/>
                <a:gd name="connsiteX27" fmla="*/ 47666 w 530266"/>
                <a:gd name="connsiteY27" fmla="*/ 501650 h 596900"/>
                <a:gd name="connsiteX28" fmla="*/ 50841 w 530266"/>
                <a:gd name="connsiteY28" fmla="*/ 438150 h 596900"/>
                <a:gd name="connsiteX29" fmla="*/ 50841 w 530266"/>
                <a:gd name="connsiteY29" fmla="*/ 438150 h 596900"/>
                <a:gd name="connsiteX30" fmla="*/ 257216 w 530266"/>
                <a:gd name="connsiteY30" fmla="*/ 422275 h 596900"/>
                <a:gd name="connsiteX31" fmla="*/ 292141 w 530266"/>
                <a:gd name="connsiteY31" fmla="*/ 549275 h 596900"/>
                <a:gd name="connsiteX32" fmla="*/ 292141 w 530266"/>
                <a:gd name="connsiteY32" fmla="*/ 549275 h 596900"/>
                <a:gd name="connsiteX33" fmla="*/ 295316 w 530266"/>
                <a:gd name="connsiteY33" fmla="*/ 520700 h 596900"/>
                <a:gd name="connsiteX34" fmla="*/ 298491 w 530266"/>
                <a:gd name="connsiteY34" fmla="*/ 511175 h 596900"/>
                <a:gd name="connsiteX35" fmla="*/ 304841 w 530266"/>
                <a:gd name="connsiteY35" fmla="*/ 460375 h 596900"/>
                <a:gd name="connsiteX36" fmla="*/ 311191 w 530266"/>
                <a:gd name="connsiteY36" fmla="*/ 438150 h 596900"/>
                <a:gd name="connsiteX37" fmla="*/ 317541 w 530266"/>
                <a:gd name="connsiteY37" fmla="*/ 412750 h 596900"/>
                <a:gd name="connsiteX38" fmla="*/ 323891 w 530266"/>
                <a:gd name="connsiteY38" fmla="*/ 393700 h 596900"/>
                <a:gd name="connsiteX39" fmla="*/ 330241 w 530266"/>
                <a:gd name="connsiteY39" fmla="*/ 371475 h 596900"/>
                <a:gd name="connsiteX40" fmla="*/ 336591 w 530266"/>
                <a:gd name="connsiteY40" fmla="*/ 361950 h 596900"/>
                <a:gd name="connsiteX41" fmla="*/ 346116 w 530266"/>
                <a:gd name="connsiteY41" fmla="*/ 342900 h 596900"/>
                <a:gd name="connsiteX42" fmla="*/ 355641 w 530266"/>
                <a:gd name="connsiteY42" fmla="*/ 320675 h 596900"/>
                <a:gd name="connsiteX43" fmla="*/ 358816 w 530266"/>
                <a:gd name="connsiteY43" fmla="*/ 311150 h 596900"/>
                <a:gd name="connsiteX44" fmla="*/ 371516 w 530266"/>
                <a:gd name="connsiteY44" fmla="*/ 292100 h 596900"/>
                <a:gd name="connsiteX45" fmla="*/ 377866 w 530266"/>
                <a:gd name="connsiteY45" fmla="*/ 273050 h 596900"/>
                <a:gd name="connsiteX46" fmla="*/ 384216 w 530266"/>
                <a:gd name="connsiteY46" fmla="*/ 263525 h 596900"/>
                <a:gd name="connsiteX47" fmla="*/ 390566 w 530266"/>
                <a:gd name="connsiteY47" fmla="*/ 244475 h 596900"/>
                <a:gd name="connsiteX48" fmla="*/ 406441 w 530266"/>
                <a:gd name="connsiteY48" fmla="*/ 225425 h 596900"/>
                <a:gd name="connsiteX49" fmla="*/ 428666 w 530266"/>
                <a:gd name="connsiteY49" fmla="*/ 200025 h 596900"/>
                <a:gd name="connsiteX50" fmla="*/ 450891 w 530266"/>
                <a:gd name="connsiteY50" fmla="*/ 174625 h 596900"/>
                <a:gd name="connsiteX51" fmla="*/ 479466 w 530266"/>
                <a:gd name="connsiteY51" fmla="*/ 152400 h 596900"/>
                <a:gd name="connsiteX52" fmla="*/ 488991 w 530266"/>
                <a:gd name="connsiteY52" fmla="*/ 149225 h 596900"/>
                <a:gd name="connsiteX53" fmla="*/ 508041 w 530266"/>
                <a:gd name="connsiteY53" fmla="*/ 136525 h 596900"/>
                <a:gd name="connsiteX54" fmla="*/ 517566 w 530266"/>
                <a:gd name="connsiteY54" fmla="*/ 127000 h 596900"/>
                <a:gd name="connsiteX55" fmla="*/ 527091 w 530266"/>
                <a:gd name="connsiteY55" fmla="*/ 123825 h 596900"/>
                <a:gd name="connsiteX56" fmla="*/ 530266 w 530266"/>
                <a:gd name="connsiteY56"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73066 w 530266"/>
                <a:gd name="connsiteY11" fmla="*/ 190500 h 596900"/>
                <a:gd name="connsiteX12" fmla="*/ 54016 w 530266"/>
                <a:gd name="connsiteY12" fmla="*/ 241300 h 596900"/>
                <a:gd name="connsiteX13" fmla="*/ 47666 w 530266"/>
                <a:gd name="connsiteY13" fmla="*/ 250825 h 596900"/>
                <a:gd name="connsiteX14" fmla="*/ 28616 w 530266"/>
                <a:gd name="connsiteY14" fmla="*/ 311150 h 596900"/>
                <a:gd name="connsiteX15" fmla="*/ 22266 w 530266"/>
                <a:gd name="connsiteY15" fmla="*/ 346075 h 596900"/>
                <a:gd name="connsiteX16" fmla="*/ 12741 w 530266"/>
                <a:gd name="connsiteY16" fmla="*/ 400050 h 596900"/>
                <a:gd name="connsiteX17" fmla="*/ 6391 w 530266"/>
                <a:gd name="connsiteY17" fmla="*/ 444500 h 596900"/>
                <a:gd name="connsiteX18" fmla="*/ 6391 w 530266"/>
                <a:gd name="connsiteY18" fmla="*/ 473075 h 596900"/>
                <a:gd name="connsiteX19" fmla="*/ 3216 w 530266"/>
                <a:gd name="connsiteY19" fmla="*/ 520700 h 596900"/>
                <a:gd name="connsiteX20" fmla="*/ 41 w 530266"/>
                <a:gd name="connsiteY20" fmla="*/ 552450 h 596900"/>
                <a:gd name="connsiteX21" fmla="*/ 6391 w 530266"/>
                <a:gd name="connsiteY21" fmla="*/ 584200 h 596900"/>
                <a:gd name="connsiteX22" fmla="*/ 12741 w 530266"/>
                <a:gd name="connsiteY22" fmla="*/ 596900 h 596900"/>
                <a:gd name="connsiteX23" fmla="*/ 12741 w 530266"/>
                <a:gd name="connsiteY23" fmla="*/ 596900 h 596900"/>
                <a:gd name="connsiteX24" fmla="*/ 57191 w 530266"/>
                <a:gd name="connsiteY24" fmla="*/ 596900 h 596900"/>
                <a:gd name="connsiteX25" fmla="*/ 57191 w 530266"/>
                <a:gd name="connsiteY25" fmla="*/ 596900 h 596900"/>
                <a:gd name="connsiteX26" fmla="*/ 47666 w 530266"/>
                <a:gd name="connsiteY26" fmla="*/ 501650 h 596900"/>
                <a:gd name="connsiteX27" fmla="*/ 50841 w 530266"/>
                <a:gd name="connsiteY27" fmla="*/ 438150 h 596900"/>
                <a:gd name="connsiteX28" fmla="*/ 50841 w 530266"/>
                <a:gd name="connsiteY28" fmla="*/ 438150 h 596900"/>
                <a:gd name="connsiteX29" fmla="*/ 257216 w 530266"/>
                <a:gd name="connsiteY29" fmla="*/ 422275 h 596900"/>
                <a:gd name="connsiteX30" fmla="*/ 292141 w 530266"/>
                <a:gd name="connsiteY30" fmla="*/ 549275 h 596900"/>
                <a:gd name="connsiteX31" fmla="*/ 292141 w 530266"/>
                <a:gd name="connsiteY31" fmla="*/ 549275 h 596900"/>
                <a:gd name="connsiteX32" fmla="*/ 295316 w 530266"/>
                <a:gd name="connsiteY32" fmla="*/ 520700 h 596900"/>
                <a:gd name="connsiteX33" fmla="*/ 298491 w 530266"/>
                <a:gd name="connsiteY33" fmla="*/ 511175 h 596900"/>
                <a:gd name="connsiteX34" fmla="*/ 304841 w 530266"/>
                <a:gd name="connsiteY34" fmla="*/ 460375 h 596900"/>
                <a:gd name="connsiteX35" fmla="*/ 311191 w 530266"/>
                <a:gd name="connsiteY35" fmla="*/ 438150 h 596900"/>
                <a:gd name="connsiteX36" fmla="*/ 317541 w 530266"/>
                <a:gd name="connsiteY36" fmla="*/ 412750 h 596900"/>
                <a:gd name="connsiteX37" fmla="*/ 323891 w 530266"/>
                <a:gd name="connsiteY37" fmla="*/ 393700 h 596900"/>
                <a:gd name="connsiteX38" fmla="*/ 330241 w 530266"/>
                <a:gd name="connsiteY38" fmla="*/ 371475 h 596900"/>
                <a:gd name="connsiteX39" fmla="*/ 336591 w 530266"/>
                <a:gd name="connsiteY39" fmla="*/ 361950 h 596900"/>
                <a:gd name="connsiteX40" fmla="*/ 346116 w 530266"/>
                <a:gd name="connsiteY40" fmla="*/ 342900 h 596900"/>
                <a:gd name="connsiteX41" fmla="*/ 355641 w 530266"/>
                <a:gd name="connsiteY41" fmla="*/ 320675 h 596900"/>
                <a:gd name="connsiteX42" fmla="*/ 358816 w 530266"/>
                <a:gd name="connsiteY42" fmla="*/ 311150 h 596900"/>
                <a:gd name="connsiteX43" fmla="*/ 371516 w 530266"/>
                <a:gd name="connsiteY43" fmla="*/ 292100 h 596900"/>
                <a:gd name="connsiteX44" fmla="*/ 377866 w 530266"/>
                <a:gd name="connsiteY44" fmla="*/ 273050 h 596900"/>
                <a:gd name="connsiteX45" fmla="*/ 384216 w 530266"/>
                <a:gd name="connsiteY45" fmla="*/ 263525 h 596900"/>
                <a:gd name="connsiteX46" fmla="*/ 390566 w 530266"/>
                <a:gd name="connsiteY46" fmla="*/ 244475 h 596900"/>
                <a:gd name="connsiteX47" fmla="*/ 406441 w 530266"/>
                <a:gd name="connsiteY47" fmla="*/ 225425 h 596900"/>
                <a:gd name="connsiteX48" fmla="*/ 428666 w 530266"/>
                <a:gd name="connsiteY48" fmla="*/ 200025 h 596900"/>
                <a:gd name="connsiteX49" fmla="*/ 450891 w 530266"/>
                <a:gd name="connsiteY49" fmla="*/ 174625 h 596900"/>
                <a:gd name="connsiteX50" fmla="*/ 479466 w 530266"/>
                <a:gd name="connsiteY50" fmla="*/ 152400 h 596900"/>
                <a:gd name="connsiteX51" fmla="*/ 488991 w 530266"/>
                <a:gd name="connsiteY51" fmla="*/ 149225 h 596900"/>
                <a:gd name="connsiteX52" fmla="*/ 508041 w 530266"/>
                <a:gd name="connsiteY52" fmla="*/ 136525 h 596900"/>
                <a:gd name="connsiteX53" fmla="*/ 517566 w 530266"/>
                <a:gd name="connsiteY53" fmla="*/ 127000 h 596900"/>
                <a:gd name="connsiteX54" fmla="*/ 527091 w 530266"/>
                <a:gd name="connsiteY54" fmla="*/ 123825 h 596900"/>
                <a:gd name="connsiteX55" fmla="*/ 530266 w 530266"/>
                <a:gd name="connsiteY55"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92116 w 530266"/>
                <a:gd name="connsiteY9" fmla="*/ 15240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121455 w 530266"/>
                <a:gd name="connsiteY9" fmla="*/ 14262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42916 w 530266"/>
                <a:gd name="connsiteY8" fmla="*/ 88900 h 596900"/>
                <a:gd name="connsiteX9" fmla="*/ 101896 w 530266"/>
                <a:gd name="connsiteY9" fmla="*/ 132840 h 596900"/>
                <a:gd name="connsiteX10" fmla="*/ 79416 w 530266"/>
                <a:gd name="connsiteY10" fmla="*/ 180975 h 596900"/>
                <a:gd name="connsiteX11" fmla="*/ 54016 w 530266"/>
                <a:gd name="connsiteY11" fmla="*/ 241300 h 596900"/>
                <a:gd name="connsiteX12" fmla="*/ 47666 w 530266"/>
                <a:gd name="connsiteY12" fmla="*/ 250825 h 596900"/>
                <a:gd name="connsiteX13" fmla="*/ 28616 w 530266"/>
                <a:gd name="connsiteY13" fmla="*/ 311150 h 596900"/>
                <a:gd name="connsiteX14" fmla="*/ 22266 w 530266"/>
                <a:gd name="connsiteY14" fmla="*/ 346075 h 596900"/>
                <a:gd name="connsiteX15" fmla="*/ 12741 w 530266"/>
                <a:gd name="connsiteY15" fmla="*/ 400050 h 596900"/>
                <a:gd name="connsiteX16" fmla="*/ 6391 w 530266"/>
                <a:gd name="connsiteY16" fmla="*/ 444500 h 596900"/>
                <a:gd name="connsiteX17" fmla="*/ 6391 w 530266"/>
                <a:gd name="connsiteY17" fmla="*/ 473075 h 596900"/>
                <a:gd name="connsiteX18" fmla="*/ 3216 w 530266"/>
                <a:gd name="connsiteY18" fmla="*/ 520700 h 596900"/>
                <a:gd name="connsiteX19" fmla="*/ 41 w 530266"/>
                <a:gd name="connsiteY19" fmla="*/ 552450 h 596900"/>
                <a:gd name="connsiteX20" fmla="*/ 6391 w 530266"/>
                <a:gd name="connsiteY20" fmla="*/ 584200 h 596900"/>
                <a:gd name="connsiteX21" fmla="*/ 12741 w 530266"/>
                <a:gd name="connsiteY21" fmla="*/ 596900 h 596900"/>
                <a:gd name="connsiteX22" fmla="*/ 12741 w 530266"/>
                <a:gd name="connsiteY22" fmla="*/ 596900 h 596900"/>
                <a:gd name="connsiteX23" fmla="*/ 57191 w 530266"/>
                <a:gd name="connsiteY23" fmla="*/ 596900 h 596900"/>
                <a:gd name="connsiteX24" fmla="*/ 57191 w 530266"/>
                <a:gd name="connsiteY24" fmla="*/ 596900 h 596900"/>
                <a:gd name="connsiteX25" fmla="*/ 47666 w 530266"/>
                <a:gd name="connsiteY25" fmla="*/ 501650 h 596900"/>
                <a:gd name="connsiteX26" fmla="*/ 50841 w 530266"/>
                <a:gd name="connsiteY26" fmla="*/ 438150 h 596900"/>
                <a:gd name="connsiteX27" fmla="*/ 50841 w 530266"/>
                <a:gd name="connsiteY27" fmla="*/ 438150 h 596900"/>
                <a:gd name="connsiteX28" fmla="*/ 257216 w 530266"/>
                <a:gd name="connsiteY28" fmla="*/ 422275 h 596900"/>
                <a:gd name="connsiteX29" fmla="*/ 292141 w 530266"/>
                <a:gd name="connsiteY29" fmla="*/ 549275 h 596900"/>
                <a:gd name="connsiteX30" fmla="*/ 292141 w 530266"/>
                <a:gd name="connsiteY30" fmla="*/ 549275 h 596900"/>
                <a:gd name="connsiteX31" fmla="*/ 295316 w 530266"/>
                <a:gd name="connsiteY31" fmla="*/ 520700 h 596900"/>
                <a:gd name="connsiteX32" fmla="*/ 298491 w 530266"/>
                <a:gd name="connsiteY32" fmla="*/ 511175 h 596900"/>
                <a:gd name="connsiteX33" fmla="*/ 304841 w 530266"/>
                <a:gd name="connsiteY33" fmla="*/ 460375 h 596900"/>
                <a:gd name="connsiteX34" fmla="*/ 311191 w 530266"/>
                <a:gd name="connsiteY34" fmla="*/ 438150 h 596900"/>
                <a:gd name="connsiteX35" fmla="*/ 317541 w 530266"/>
                <a:gd name="connsiteY35" fmla="*/ 412750 h 596900"/>
                <a:gd name="connsiteX36" fmla="*/ 323891 w 530266"/>
                <a:gd name="connsiteY36" fmla="*/ 393700 h 596900"/>
                <a:gd name="connsiteX37" fmla="*/ 330241 w 530266"/>
                <a:gd name="connsiteY37" fmla="*/ 371475 h 596900"/>
                <a:gd name="connsiteX38" fmla="*/ 336591 w 530266"/>
                <a:gd name="connsiteY38" fmla="*/ 361950 h 596900"/>
                <a:gd name="connsiteX39" fmla="*/ 346116 w 530266"/>
                <a:gd name="connsiteY39" fmla="*/ 342900 h 596900"/>
                <a:gd name="connsiteX40" fmla="*/ 355641 w 530266"/>
                <a:gd name="connsiteY40" fmla="*/ 320675 h 596900"/>
                <a:gd name="connsiteX41" fmla="*/ 358816 w 530266"/>
                <a:gd name="connsiteY41" fmla="*/ 311150 h 596900"/>
                <a:gd name="connsiteX42" fmla="*/ 371516 w 530266"/>
                <a:gd name="connsiteY42" fmla="*/ 292100 h 596900"/>
                <a:gd name="connsiteX43" fmla="*/ 377866 w 530266"/>
                <a:gd name="connsiteY43" fmla="*/ 273050 h 596900"/>
                <a:gd name="connsiteX44" fmla="*/ 384216 w 530266"/>
                <a:gd name="connsiteY44" fmla="*/ 263525 h 596900"/>
                <a:gd name="connsiteX45" fmla="*/ 390566 w 530266"/>
                <a:gd name="connsiteY45" fmla="*/ 244475 h 596900"/>
                <a:gd name="connsiteX46" fmla="*/ 406441 w 530266"/>
                <a:gd name="connsiteY46" fmla="*/ 225425 h 596900"/>
                <a:gd name="connsiteX47" fmla="*/ 428666 w 530266"/>
                <a:gd name="connsiteY47" fmla="*/ 200025 h 596900"/>
                <a:gd name="connsiteX48" fmla="*/ 450891 w 530266"/>
                <a:gd name="connsiteY48" fmla="*/ 174625 h 596900"/>
                <a:gd name="connsiteX49" fmla="*/ 479466 w 530266"/>
                <a:gd name="connsiteY49" fmla="*/ 152400 h 596900"/>
                <a:gd name="connsiteX50" fmla="*/ 488991 w 530266"/>
                <a:gd name="connsiteY50" fmla="*/ 149225 h 596900"/>
                <a:gd name="connsiteX51" fmla="*/ 508041 w 530266"/>
                <a:gd name="connsiteY51" fmla="*/ 136525 h 596900"/>
                <a:gd name="connsiteX52" fmla="*/ 517566 w 530266"/>
                <a:gd name="connsiteY52" fmla="*/ 127000 h 596900"/>
                <a:gd name="connsiteX53" fmla="*/ 527091 w 530266"/>
                <a:gd name="connsiteY53" fmla="*/ 123825 h 596900"/>
                <a:gd name="connsiteX54" fmla="*/ 530266 w 530266"/>
                <a:gd name="connsiteY5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01896 w 530266"/>
                <a:gd name="connsiteY8" fmla="*/ 132840 h 596900"/>
                <a:gd name="connsiteX9" fmla="*/ 79416 w 530266"/>
                <a:gd name="connsiteY9" fmla="*/ 180975 h 596900"/>
                <a:gd name="connsiteX10" fmla="*/ 54016 w 530266"/>
                <a:gd name="connsiteY10" fmla="*/ 241300 h 596900"/>
                <a:gd name="connsiteX11" fmla="*/ 47666 w 530266"/>
                <a:gd name="connsiteY11" fmla="*/ 250825 h 596900"/>
                <a:gd name="connsiteX12" fmla="*/ 28616 w 530266"/>
                <a:gd name="connsiteY12" fmla="*/ 311150 h 596900"/>
                <a:gd name="connsiteX13" fmla="*/ 22266 w 530266"/>
                <a:gd name="connsiteY13" fmla="*/ 346075 h 596900"/>
                <a:gd name="connsiteX14" fmla="*/ 12741 w 530266"/>
                <a:gd name="connsiteY14" fmla="*/ 400050 h 596900"/>
                <a:gd name="connsiteX15" fmla="*/ 6391 w 530266"/>
                <a:gd name="connsiteY15" fmla="*/ 444500 h 596900"/>
                <a:gd name="connsiteX16" fmla="*/ 6391 w 530266"/>
                <a:gd name="connsiteY16" fmla="*/ 473075 h 596900"/>
                <a:gd name="connsiteX17" fmla="*/ 3216 w 530266"/>
                <a:gd name="connsiteY17" fmla="*/ 520700 h 596900"/>
                <a:gd name="connsiteX18" fmla="*/ 41 w 530266"/>
                <a:gd name="connsiteY18" fmla="*/ 552450 h 596900"/>
                <a:gd name="connsiteX19" fmla="*/ 6391 w 530266"/>
                <a:gd name="connsiteY19" fmla="*/ 584200 h 596900"/>
                <a:gd name="connsiteX20" fmla="*/ 12741 w 530266"/>
                <a:gd name="connsiteY20" fmla="*/ 596900 h 596900"/>
                <a:gd name="connsiteX21" fmla="*/ 12741 w 530266"/>
                <a:gd name="connsiteY21" fmla="*/ 596900 h 596900"/>
                <a:gd name="connsiteX22" fmla="*/ 57191 w 530266"/>
                <a:gd name="connsiteY22" fmla="*/ 596900 h 596900"/>
                <a:gd name="connsiteX23" fmla="*/ 57191 w 530266"/>
                <a:gd name="connsiteY23" fmla="*/ 596900 h 596900"/>
                <a:gd name="connsiteX24" fmla="*/ 47666 w 530266"/>
                <a:gd name="connsiteY24" fmla="*/ 501650 h 596900"/>
                <a:gd name="connsiteX25" fmla="*/ 50841 w 530266"/>
                <a:gd name="connsiteY25" fmla="*/ 438150 h 596900"/>
                <a:gd name="connsiteX26" fmla="*/ 50841 w 530266"/>
                <a:gd name="connsiteY26" fmla="*/ 438150 h 596900"/>
                <a:gd name="connsiteX27" fmla="*/ 257216 w 530266"/>
                <a:gd name="connsiteY27" fmla="*/ 422275 h 596900"/>
                <a:gd name="connsiteX28" fmla="*/ 292141 w 530266"/>
                <a:gd name="connsiteY28" fmla="*/ 549275 h 596900"/>
                <a:gd name="connsiteX29" fmla="*/ 292141 w 530266"/>
                <a:gd name="connsiteY29" fmla="*/ 549275 h 596900"/>
                <a:gd name="connsiteX30" fmla="*/ 295316 w 530266"/>
                <a:gd name="connsiteY30" fmla="*/ 520700 h 596900"/>
                <a:gd name="connsiteX31" fmla="*/ 298491 w 530266"/>
                <a:gd name="connsiteY31" fmla="*/ 511175 h 596900"/>
                <a:gd name="connsiteX32" fmla="*/ 304841 w 530266"/>
                <a:gd name="connsiteY32" fmla="*/ 460375 h 596900"/>
                <a:gd name="connsiteX33" fmla="*/ 311191 w 530266"/>
                <a:gd name="connsiteY33" fmla="*/ 438150 h 596900"/>
                <a:gd name="connsiteX34" fmla="*/ 317541 w 530266"/>
                <a:gd name="connsiteY34" fmla="*/ 412750 h 596900"/>
                <a:gd name="connsiteX35" fmla="*/ 323891 w 530266"/>
                <a:gd name="connsiteY35" fmla="*/ 393700 h 596900"/>
                <a:gd name="connsiteX36" fmla="*/ 330241 w 530266"/>
                <a:gd name="connsiteY36" fmla="*/ 371475 h 596900"/>
                <a:gd name="connsiteX37" fmla="*/ 336591 w 530266"/>
                <a:gd name="connsiteY37" fmla="*/ 361950 h 596900"/>
                <a:gd name="connsiteX38" fmla="*/ 346116 w 530266"/>
                <a:gd name="connsiteY38" fmla="*/ 342900 h 596900"/>
                <a:gd name="connsiteX39" fmla="*/ 355641 w 530266"/>
                <a:gd name="connsiteY39" fmla="*/ 320675 h 596900"/>
                <a:gd name="connsiteX40" fmla="*/ 358816 w 530266"/>
                <a:gd name="connsiteY40" fmla="*/ 311150 h 596900"/>
                <a:gd name="connsiteX41" fmla="*/ 371516 w 530266"/>
                <a:gd name="connsiteY41" fmla="*/ 292100 h 596900"/>
                <a:gd name="connsiteX42" fmla="*/ 377866 w 530266"/>
                <a:gd name="connsiteY42" fmla="*/ 273050 h 596900"/>
                <a:gd name="connsiteX43" fmla="*/ 384216 w 530266"/>
                <a:gd name="connsiteY43" fmla="*/ 263525 h 596900"/>
                <a:gd name="connsiteX44" fmla="*/ 390566 w 530266"/>
                <a:gd name="connsiteY44" fmla="*/ 244475 h 596900"/>
                <a:gd name="connsiteX45" fmla="*/ 406441 w 530266"/>
                <a:gd name="connsiteY45" fmla="*/ 225425 h 596900"/>
                <a:gd name="connsiteX46" fmla="*/ 428666 w 530266"/>
                <a:gd name="connsiteY46" fmla="*/ 200025 h 596900"/>
                <a:gd name="connsiteX47" fmla="*/ 450891 w 530266"/>
                <a:gd name="connsiteY47" fmla="*/ 174625 h 596900"/>
                <a:gd name="connsiteX48" fmla="*/ 479466 w 530266"/>
                <a:gd name="connsiteY48" fmla="*/ 152400 h 596900"/>
                <a:gd name="connsiteX49" fmla="*/ 488991 w 530266"/>
                <a:gd name="connsiteY49" fmla="*/ 149225 h 596900"/>
                <a:gd name="connsiteX50" fmla="*/ 508041 w 530266"/>
                <a:gd name="connsiteY50" fmla="*/ 136525 h 596900"/>
                <a:gd name="connsiteX51" fmla="*/ 517566 w 530266"/>
                <a:gd name="connsiteY51" fmla="*/ 127000 h 596900"/>
                <a:gd name="connsiteX52" fmla="*/ 527091 w 530266"/>
                <a:gd name="connsiteY52" fmla="*/ 123825 h 596900"/>
                <a:gd name="connsiteX53" fmla="*/ 530266 w 530266"/>
                <a:gd name="connsiteY5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01896 w 530266"/>
                <a:gd name="connsiteY8" fmla="*/ 132840 h 596900"/>
                <a:gd name="connsiteX9" fmla="*/ 79416 w 530266"/>
                <a:gd name="connsiteY9" fmla="*/ 180975 h 596900"/>
                <a:gd name="connsiteX10" fmla="*/ 54016 w 530266"/>
                <a:gd name="connsiteY10" fmla="*/ 241300 h 596900"/>
                <a:gd name="connsiteX11" fmla="*/ 47666 w 530266"/>
                <a:gd name="connsiteY11" fmla="*/ 250825 h 596900"/>
                <a:gd name="connsiteX12" fmla="*/ 28616 w 530266"/>
                <a:gd name="connsiteY12" fmla="*/ 311150 h 596900"/>
                <a:gd name="connsiteX13" fmla="*/ 22266 w 530266"/>
                <a:gd name="connsiteY13" fmla="*/ 346075 h 596900"/>
                <a:gd name="connsiteX14" fmla="*/ 12741 w 530266"/>
                <a:gd name="connsiteY14" fmla="*/ 400050 h 596900"/>
                <a:gd name="connsiteX15" fmla="*/ 6391 w 530266"/>
                <a:gd name="connsiteY15" fmla="*/ 444500 h 596900"/>
                <a:gd name="connsiteX16" fmla="*/ 6391 w 530266"/>
                <a:gd name="connsiteY16" fmla="*/ 473075 h 596900"/>
                <a:gd name="connsiteX17" fmla="*/ 3216 w 530266"/>
                <a:gd name="connsiteY17" fmla="*/ 520700 h 596900"/>
                <a:gd name="connsiteX18" fmla="*/ 41 w 530266"/>
                <a:gd name="connsiteY18" fmla="*/ 552450 h 596900"/>
                <a:gd name="connsiteX19" fmla="*/ 6391 w 530266"/>
                <a:gd name="connsiteY19" fmla="*/ 584200 h 596900"/>
                <a:gd name="connsiteX20" fmla="*/ 12741 w 530266"/>
                <a:gd name="connsiteY20" fmla="*/ 596900 h 596900"/>
                <a:gd name="connsiteX21" fmla="*/ 12741 w 530266"/>
                <a:gd name="connsiteY21" fmla="*/ 596900 h 596900"/>
                <a:gd name="connsiteX22" fmla="*/ 57191 w 530266"/>
                <a:gd name="connsiteY22" fmla="*/ 596900 h 596900"/>
                <a:gd name="connsiteX23" fmla="*/ 57191 w 530266"/>
                <a:gd name="connsiteY23" fmla="*/ 596900 h 596900"/>
                <a:gd name="connsiteX24" fmla="*/ 47666 w 530266"/>
                <a:gd name="connsiteY24" fmla="*/ 501650 h 596900"/>
                <a:gd name="connsiteX25" fmla="*/ 50841 w 530266"/>
                <a:gd name="connsiteY25" fmla="*/ 438150 h 596900"/>
                <a:gd name="connsiteX26" fmla="*/ 50841 w 530266"/>
                <a:gd name="connsiteY26" fmla="*/ 438150 h 596900"/>
                <a:gd name="connsiteX27" fmla="*/ 257216 w 530266"/>
                <a:gd name="connsiteY27" fmla="*/ 422275 h 596900"/>
                <a:gd name="connsiteX28" fmla="*/ 292141 w 530266"/>
                <a:gd name="connsiteY28" fmla="*/ 549275 h 596900"/>
                <a:gd name="connsiteX29" fmla="*/ 292141 w 530266"/>
                <a:gd name="connsiteY29" fmla="*/ 549275 h 596900"/>
                <a:gd name="connsiteX30" fmla="*/ 295316 w 530266"/>
                <a:gd name="connsiteY30" fmla="*/ 520700 h 596900"/>
                <a:gd name="connsiteX31" fmla="*/ 298491 w 530266"/>
                <a:gd name="connsiteY31" fmla="*/ 511175 h 596900"/>
                <a:gd name="connsiteX32" fmla="*/ 304841 w 530266"/>
                <a:gd name="connsiteY32" fmla="*/ 460375 h 596900"/>
                <a:gd name="connsiteX33" fmla="*/ 311191 w 530266"/>
                <a:gd name="connsiteY33" fmla="*/ 438150 h 596900"/>
                <a:gd name="connsiteX34" fmla="*/ 317541 w 530266"/>
                <a:gd name="connsiteY34" fmla="*/ 412750 h 596900"/>
                <a:gd name="connsiteX35" fmla="*/ 323891 w 530266"/>
                <a:gd name="connsiteY35" fmla="*/ 393700 h 596900"/>
                <a:gd name="connsiteX36" fmla="*/ 330241 w 530266"/>
                <a:gd name="connsiteY36" fmla="*/ 371475 h 596900"/>
                <a:gd name="connsiteX37" fmla="*/ 336591 w 530266"/>
                <a:gd name="connsiteY37" fmla="*/ 361950 h 596900"/>
                <a:gd name="connsiteX38" fmla="*/ 346116 w 530266"/>
                <a:gd name="connsiteY38" fmla="*/ 342900 h 596900"/>
                <a:gd name="connsiteX39" fmla="*/ 355641 w 530266"/>
                <a:gd name="connsiteY39" fmla="*/ 320675 h 596900"/>
                <a:gd name="connsiteX40" fmla="*/ 358816 w 530266"/>
                <a:gd name="connsiteY40" fmla="*/ 311150 h 596900"/>
                <a:gd name="connsiteX41" fmla="*/ 371516 w 530266"/>
                <a:gd name="connsiteY41" fmla="*/ 292100 h 596900"/>
                <a:gd name="connsiteX42" fmla="*/ 377866 w 530266"/>
                <a:gd name="connsiteY42" fmla="*/ 273050 h 596900"/>
                <a:gd name="connsiteX43" fmla="*/ 384216 w 530266"/>
                <a:gd name="connsiteY43" fmla="*/ 263525 h 596900"/>
                <a:gd name="connsiteX44" fmla="*/ 390566 w 530266"/>
                <a:gd name="connsiteY44" fmla="*/ 244475 h 596900"/>
                <a:gd name="connsiteX45" fmla="*/ 406441 w 530266"/>
                <a:gd name="connsiteY45" fmla="*/ 225425 h 596900"/>
                <a:gd name="connsiteX46" fmla="*/ 428666 w 530266"/>
                <a:gd name="connsiteY46" fmla="*/ 200025 h 596900"/>
                <a:gd name="connsiteX47" fmla="*/ 450891 w 530266"/>
                <a:gd name="connsiteY47" fmla="*/ 174625 h 596900"/>
                <a:gd name="connsiteX48" fmla="*/ 479466 w 530266"/>
                <a:gd name="connsiteY48" fmla="*/ 152400 h 596900"/>
                <a:gd name="connsiteX49" fmla="*/ 488991 w 530266"/>
                <a:gd name="connsiteY49" fmla="*/ 149225 h 596900"/>
                <a:gd name="connsiteX50" fmla="*/ 508041 w 530266"/>
                <a:gd name="connsiteY50" fmla="*/ 136525 h 596900"/>
                <a:gd name="connsiteX51" fmla="*/ 517566 w 530266"/>
                <a:gd name="connsiteY51" fmla="*/ 127000 h 596900"/>
                <a:gd name="connsiteX52" fmla="*/ 527091 w 530266"/>
                <a:gd name="connsiteY52" fmla="*/ 123825 h 596900"/>
                <a:gd name="connsiteX53" fmla="*/ 530266 w 530266"/>
                <a:gd name="connsiteY5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180975 h 596900"/>
                <a:gd name="connsiteX10" fmla="*/ 54016 w 530266"/>
                <a:gd name="connsiteY10" fmla="*/ 241300 h 596900"/>
                <a:gd name="connsiteX11" fmla="*/ 47666 w 530266"/>
                <a:gd name="connsiteY11" fmla="*/ 250825 h 596900"/>
                <a:gd name="connsiteX12" fmla="*/ 28616 w 530266"/>
                <a:gd name="connsiteY12" fmla="*/ 311150 h 596900"/>
                <a:gd name="connsiteX13" fmla="*/ 22266 w 530266"/>
                <a:gd name="connsiteY13" fmla="*/ 346075 h 596900"/>
                <a:gd name="connsiteX14" fmla="*/ 12741 w 530266"/>
                <a:gd name="connsiteY14" fmla="*/ 400050 h 596900"/>
                <a:gd name="connsiteX15" fmla="*/ 6391 w 530266"/>
                <a:gd name="connsiteY15" fmla="*/ 444500 h 596900"/>
                <a:gd name="connsiteX16" fmla="*/ 6391 w 530266"/>
                <a:gd name="connsiteY16" fmla="*/ 473075 h 596900"/>
                <a:gd name="connsiteX17" fmla="*/ 3216 w 530266"/>
                <a:gd name="connsiteY17" fmla="*/ 520700 h 596900"/>
                <a:gd name="connsiteX18" fmla="*/ 41 w 530266"/>
                <a:gd name="connsiteY18" fmla="*/ 552450 h 596900"/>
                <a:gd name="connsiteX19" fmla="*/ 6391 w 530266"/>
                <a:gd name="connsiteY19" fmla="*/ 584200 h 596900"/>
                <a:gd name="connsiteX20" fmla="*/ 12741 w 530266"/>
                <a:gd name="connsiteY20" fmla="*/ 596900 h 596900"/>
                <a:gd name="connsiteX21" fmla="*/ 12741 w 530266"/>
                <a:gd name="connsiteY21" fmla="*/ 596900 h 596900"/>
                <a:gd name="connsiteX22" fmla="*/ 57191 w 530266"/>
                <a:gd name="connsiteY22" fmla="*/ 596900 h 596900"/>
                <a:gd name="connsiteX23" fmla="*/ 57191 w 530266"/>
                <a:gd name="connsiteY23" fmla="*/ 596900 h 596900"/>
                <a:gd name="connsiteX24" fmla="*/ 47666 w 530266"/>
                <a:gd name="connsiteY24" fmla="*/ 501650 h 596900"/>
                <a:gd name="connsiteX25" fmla="*/ 50841 w 530266"/>
                <a:gd name="connsiteY25" fmla="*/ 438150 h 596900"/>
                <a:gd name="connsiteX26" fmla="*/ 50841 w 530266"/>
                <a:gd name="connsiteY26" fmla="*/ 438150 h 596900"/>
                <a:gd name="connsiteX27" fmla="*/ 257216 w 530266"/>
                <a:gd name="connsiteY27" fmla="*/ 422275 h 596900"/>
                <a:gd name="connsiteX28" fmla="*/ 292141 w 530266"/>
                <a:gd name="connsiteY28" fmla="*/ 549275 h 596900"/>
                <a:gd name="connsiteX29" fmla="*/ 292141 w 530266"/>
                <a:gd name="connsiteY29" fmla="*/ 549275 h 596900"/>
                <a:gd name="connsiteX30" fmla="*/ 295316 w 530266"/>
                <a:gd name="connsiteY30" fmla="*/ 520700 h 596900"/>
                <a:gd name="connsiteX31" fmla="*/ 298491 w 530266"/>
                <a:gd name="connsiteY31" fmla="*/ 511175 h 596900"/>
                <a:gd name="connsiteX32" fmla="*/ 304841 w 530266"/>
                <a:gd name="connsiteY32" fmla="*/ 460375 h 596900"/>
                <a:gd name="connsiteX33" fmla="*/ 311191 w 530266"/>
                <a:gd name="connsiteY33" fmla="*/ 438150 h 596900"/>
                <a:gd name="connsiteX34" fmla="*/ 317541 w 530266"/>
                <a:gd name="connsiteY34" fmla="*/ 412750 h 596900"/>
                <a:gd name="connsiteX35" fmla="*/ 323891 w 530266"/>
                <a:gd name="connsiteY35" fmla="*/ 393700 h 596900"/>
                <a:gd name="connsiteX36" fmla="*/ 330241 w 530266"/>
                <a:gd name="connsiteY36" fmla="*/ 371475 h 596900"/>
                <a:gd name="connsiteX37" fmla="*/ 336591 w 530266"/>
                <a:gd name="connsiteY37" fmla="*/ 361950 h 596900"/>
                <a:gd name="connsiteX38" fmla="*/ 346116 w 530266"/>
                <a:gd name="connsiteY38" fmla="*/ 342900 h 596900"/>
                <a:gd name="connsiteX39" fmla="*/ 355641 w 530266"/>
                <a:gd name="connsiteY39" fmla="*/ 320675 h 596900"/>
                <a:gd name="connsiteX40" fmla="*/ 358816 w 530266"/>
                <a:gd name="connsiteY40" fmla="*/ 311150 h 596900"/>
                <a:gd name="connsiteX41" fmla="*/ 371516 w 530266"/>
                <a:gd name="connsiteY41" fmla="*/ 292100 h 596900"/>
                <a:gd name="connsiteX42" fmla="*/ 377866 w 530266"/>
                <a:gd name="connsiteY42" fmla="*/ 273050 h 596900"/>
                <a:gd name="connsiteX43" fmla="*/ 384216 w 530266"/>
                <a:gd name="connsiteY43" fmla="*/ 263525 h 596900"/>
                <a:gd name="connsiteX44" fmla="*/ 390566 w 530266"/>
                <a:gd name="connsiteY44" fmla="*/ 244475 h 596900"/>
                <a:gd name="connsiteX45" fmla="*/ 406441 w 530266"/>
                <a:gd name="connsiteY45" fmla="*/ 225425 h 596900"/>
                <a:gd name="connsiteX46" fmla="*/ 428666 w 530266"/>
                <a:gd name="connsiteY46" fmla="*/ 200025 h 596900"/>
                <a:gd name="connsiteX47" fmla="*/ 450891 w 530266"/>
                <a:gd name="connsiteY47" fmla="*/ 174625 h 596900"/>
                <a:gd name="connsiteX48" fmla="*/ 479466 w 530266"/>
                <a:gd name="connsiteY48" fmla="*/ 152400 h 596900"/>
                <a:gd name="connsiteX49" fmla="*/ 488991 w 530266"/>
                <a:gd name="connsiteY49" fmla="*/ 149225 h 596900"/>
                <a:gd name="connsiteX50" fmla="*/ 508041 w 530266"/>
                <a:gd name="connsiteY50" fmla="*/ 136525 h 596900"/>
                <a:gd name="connsiteX51" fmla="*/ 517566 w 530266"/>
                <a:gd name="connsiteY51" fmla="*/ 127000 h 596900"/>
                <a:gd name="connsiteX52" fmla="*/ 527091 w 530266"/>
                <a:gd name="connsiteY52" fmla="*/ 123825 h 596900"/>
                <a:gd name="connsiteX53" fmla="*/ 530266 w 530266"/>
                <a:gd name="connsiteY5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54016 w 530266"/>
                <a:gd name="connsiteY9" fmla="*/ 241300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1191 w 530266"/>
                <a:gd name="connsiteY32" fmla="*/ 438150 h 596900"/>
                <a:gd name="connsiteX33" fmla="*/ 317541 w 530266"/>
                <a:gd name="connsiteY33" fmla="*/ 412750 h 596900"/>
                <a:gd name="connsiteX34" fmla="*/ 323891 w 530266"/>
                <a:gd name="connsiteY34" fmla="*/ 393700 h 596900"/>
                <a:gd name="connsiteX35" fmla="*/ 330241 w 530266"/>
                <a:gd name="connsiteY35" fmla="*/ 371475 h 596900"/>
                <a:gd name="connsiteX36" fmla="*/ 336591 w 530266"/>
                <a:gd name="connsiteY36" fmla="*/ 361950 h 596900"/>
                <a:gd name="connsiteX37" fmla="*/ 346116 w 530266"/>
                <a:gd name="connsiteY37" fmla="*/ 342900 h 596900"/>
                <a:gd name="connsiteX38" fmla="*/ 355641 w 530266"/>
                <a:gd name="connsiteY38" fmla="*/ 320675 h 596900"/>
                <a:gd name="connsiteX39" fmla="*/ 358816 w 530266"/>
                <a:gd name="connsiteY39" fmla="*/ 311150 h 596900"/>
                <a:gd name="connsiteX40" fmla="*/ 371516 w 530266"/>
                <a:gd name="connsiteY40" fmla="*/ 292100 h 596900"/>
                <a:gd name="connsiteX41" fmla="*/ 377866 w 530266"/>
                <a:gd name="connsiteY41" fmla="*/ 273050 h 596900"/>
                <a:gd name="connsiteX42" fmla="*/ 384216 w 530266"/>
                <a:gd name="connsiteY42" fmla="*/ 263525 h 596900"/>
                <a:gd name="connsiteX43" fmla="*/ 390566 w 530266"/>
                <a:gd name="connsiteY43" fmla="*/ 244475 h 596900"/>
                <a:gd name="connsiteX44" fmla="*/ 406441 w 530266"/>
                <a:gd name="connsiteY44" fmla="*/ 225425 h 596900"/>
                <a:gd name="connsiteX45" fmla="*/ 428666 w 530266"/>
                <a:gd name="connsiteY45" fmla="*/ 200025 h 596900"/>
                <a:gd name="connsiteX46" fmla="*/ 450891 w 530266"/>
                <a:gd name="connsiteY46" fmla="*/ 174625 h 596900"/>
                <a:gd name="connsiteX47" fmla="*/ 479466 w 530266"/>
                <a:gd name="connsiteY47" fmla="*/ 152400 h 596900"/>
                <a:gd name="connsiteX48" fmla="*/ 488991 w 530266"/>
                <a:gd name="connsiteY48" fmla="*/ 149225 h 596900"/>
                <a:gd name="connsiteX49" fmla="*/ 508041 w 530266"/>
                <a:gd name="connsiteY49" fmla="*/ 136525 h 596900"/>
                <a:gd name="connsiteX50" fmla="*/ 517566 w 530266"/>
                <a:gd name="connsiteY50" fmla="*/ 127000 h 596900"/>
                <a:gd name="connsiteX51" fmla="*/ 527091 w 530266"/>
                <a:gd name="connsiteY51" fmla="*/ 123825 h 596900"/>
                <a:gd name="connsiteX52" fmla="*/ 530266 w 530266"/>
                <a:gd name="connsiteY52"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1191 w 530266"/>
                <a:gd name="connsiteY32" fmla="*/ 438150 h 596900"/>
                <a:gd name="connsiteX33" fmla="*/ 317541 w 530266"/>
                <a:gd name="connsiteY33" fmla="*/ 412750 h 596900"/>
                <a:gd name="connsiteX34" fmla="*/ 323891 w 530266"/>
                <a:gd name="connsiteY34" fmla="*/ 393700 h 596900"/>
                <a:gd name="connsiteX35" fmla="*/ 330241 w 530266"/>
                <a:gd name="connsiteY35" fmla="*/ 371475 h 596900"/>
                <a:gd name="connsiteX36" fmla="*/ 336591 w 530266"/>
                <a:gd name="connsiteY36" fmla="*/ 361950 h 596900"/>
                <a:gd name="connsiteX37" fmla="*/ 346116 w 530266"/>
                <a:gd name="connsiteY37" fmla="*/ 342900 h 596900"/>
                <a:gd name="connsiteX38" fmla="*/ 355641 w 530266"/>
                <a:gd name="connsiteY38" fmla="*/ 320675 h 596900"/>
                <a:gd name="connsiteX39" fmla="*/ 358816 w 530266"/>
                <a:gd name="connsiteY39" fmla="*/ 311150 h 596900"/>
                <a:gd name="connsiteX40" fmla="*/ 371516 w 530266"/>
                <a:gd name="connsiteY40" fmla="*/ 292100 h 596900"/>
                <a:gd name="connsiteX41" fmla="*/ 377866 w 530266"/>
                <a:gd name="connsiteY41" fmla="*/ 273050 h 596900"/>
                <a:gd name="connsiteX42" fmla="*/ 384216 w 530266"/>
                <a:gd name="connsiteY42" fmla="*/ 263525 h 596900"/>
                <a:gd name="connsiteX43" fmla="*/ 390566 w 530266"/>
                <a:gd name="connsiteY43" fmla="*/ 244475 h 596900"/>
                <a:gd name="connsiteX44" fmla="*/ 406441 w 530266"/>
                <a:gd name="connsiteY44" fmla="*/ 225425 h 596900"/>
                <a:gd name="connsiteX45" fmla="*/ 428666 w 530266"/>
                <a:gd name="connsiteY45" fmla="*/ 200025 h 596900"/>
                <a:gd name="connsiteX46" fmla="*/ 450891 w 530266"/>
                <a:gd name="connsiteY46" fmla="*/ 174625 h 596900"/>
                <a:gd name="connsiteX47" fmla="*/ 479466 w 530266"/>
                <a:gd name="connsiteY47" fmla="*/ 152400 h 596900"/>
                <a:gd name="connsiteX48" fmla="*/ 488991 w 530266"/>
                <a:gd name="connsiteY48" fmla="*/ 149225 h 596900"/>
                <a:gd name="connsiteX49" fmla="*/ 508041 w 530266"/>
                <a:gd name="connsiteY49" fmla="*/ 136525 h 596900"/>
                <a:gd name="connsiteX50" fmla="*/ 517566 w 530266"/>
                <a:gd name="connsiteY50" fmla="*/ 127000 h 596900"/>
                <a:gd name="connsiteX51" fmla="*/ 527091 w 530266"/>
                <a:gd name="connsiteY51" fmla="*/ 123825 h 596900"/>
                <a:gd name="connsiteX52" fmla="*/ 530266 w 530266"/>
                <a:gd name="connsiteY52"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1191 w 530266"/>
                <a:gd name="connsiteY32" fmla="*/ 438150 h 596900"/>
                <a:gd name="connsiteX33" fmla="*/ 317541 w 530266"/>
                <a:gd name="connsiteY33" fmla="*/ 412750 h 596900"/>
                <a:gd name="connsiteX34" fmla="*/ 323891 w 530266"/>
                <a:gd name="connsiteY34" fmla="*/ 393700 h 596900"/>
                <a:gd name="connsiteX35" fmla="*/ 330241 w 530266"/>
                <a:gd name="connsiteY35" fmla="*/ 371475 h 596900"/>
                <a:gd name="connsiteX36" fmla="*/ 336591 w 530266"/>
                <a:gd name="connsiteY36" fmla="*/ 361950 h 596900"/>
                <a:gd name="connsiteX37" fmla="*/ 346116 w 530266"/>
                <a:gd name="connsiteY37" fmla="*/ 342900 h 596900"/>
                <a:gd name="connsiteX38" fmla="*/ 355641 w 530266"/>
                <a:gd name="connsiteY38" fmla="*/ 320675 h 596900"/>
                <a:gd name="connsiteX39" fmla="*/ 358816 w 530266"/>
                <a:gd name="connsiteY39" fmla="*/ 311150 h 596900"/>
                <a:gd name="connsiteX40" fmla="*/ 371516 w 530266"/>
                <a:gd name="connsiteY40" fmla="*/ 292100 h 596900"/>
                <a:gd name="connsiteX41" fmla="*/ 377866 w 530266"/>
                <a:gd name="connsiteY41" fmla="*/ 273050 h 596900"/>
                <a:gd name="connsiteX42" fmla="*/ 384216 w 530266"/>
                <a:gd name="connsiteY42" fmla="*/ 263525 h 596900"/>
                <a:gd name="connsiteX43" fmla="*/ 390566 w 530266"/>
                <a:gd name="connsiteY43" fmla="*/ 244475 h 596900"/>
                <a:gd name="connsiteX44" fmla="*/ 406441 w 530266"/>
                <a:gd name="connsiteY44" fmla="*/ 225425 h 596900"/>
                <a:gd name="connsiteX45" fmla="*/ 428666 w 530266"/>
                <a:gd name="connsiteY45" fmla="*/ 200025 h 596900"/>
                <a:gd name="connsiteX46" fmla="*/ 450891 w 530266"/>
                <a:gd name="connsiteY46" fmla="*/ 174625 h 596900"/>
                <a:gd name="connsiteX47" fmla="*/ 479466 w 530266"/>
                <a:gd name="connsiteY47" fmla="*/ 152400 h 596900"/>
                <a:gd name="connsiteX48" fmla="*/ 488991 w 530266"/>
                <a:gd name="connsiteY48" fmla="*/ 149225 h 596900"/>
                <a:gd name="connsiteX49" fmla="*/ 508041 w 530266"/>
                <a:gd name="connsiteY49" fmla="*/ 136525 h 596900"/>
                <a:gd name="connsiteX50" fmla="*/ 517566 w 530266"/>
                <a:gd name="connsiteY50" fmla="*/ 127000 h 596900"/>
                <a:gd name="connsiteX51" fmla="*/ 527091 w 530266"/>
                <a:gd name="connsiteY51" fmla="*/ 123825 h 596900"/>
                <a:gd name="connsiteX52" fmla="*/ 530266 w 530266"/>
                <a:gd name="connsiteY52"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1191 w 530266"/>
                <a:gd name="connsiteY32" fmla="*/ 438150 h 596900"/>
                <a:gd name="connsiteX33" fmla="*/ 317541 w 530266"/>
                <a:gd name="connsiteY33" fmla="*/ 412750 h 596900"/>
                <a:gd name="connsiteX34" fmla="*/ 323891 w 530266"/>
                <a:gd name="connsiteY34" fmla="*/ 393700 h 596900"/>
                <a:gd name="connsiteX35" fmla="*/ 330241 w 530266"/>
                <a:gd name="connsiteY35" fmla="*/ 371475 h 596900"/>
                <a:gd name="connsiteX36" fmla="*/ 336591 w 530266"/>
                <a:gd name="connsiteY36" fmla="*/ 361950 h 596900"/>
                <a:gd name="connsiteX37" fmla="*/ 355641 w 530266"/>
                <a:gd name="connsiteY37" fmla="*/ 320675 h 596900"/>
                <a:gd name="connsiteX38" fmla="*/ 358816 w 530266"/>
                <a:gd name="connsiteY38" fmla="*/ 311150 h 596900"/>
                <a:gd name="connsiteX39" fmla="*/ 371516 w 530266"/>
                <a:gd name="connsiteY39" fmla="*/ 292100 h 596900"/>
                <a:gd name="connsiteX40" fmla="*/ 377866 w 530266"/>
                <a:gd name="connsiteY40" fmla="*/ 273050 h 596900"/>
                <a:gd name="connsiteX41" fmla="*/ 384216 w 530266"/>
                <a:gd name="connsiteY41" fmla="*/ 263525 h 596900"/>
                <a:gd name="connsiteX42" fmla="*/ 390566 w 530266"/>
                <a:gd name="connsiteY42" fmla="*/ 244475 h 596900"/>
                <a:gd name="connsiteX43" fmla="*/ 406441 w 530266"/>
                <a:gd name="connsiteY43" fmla="*/ 225425 h 596900"/>
                <a:gd name="connsiteX44" fmla="*/ 428666 w 530266"/>
                <a:gd name="connsiteY44" fmla="*/ 200025 h 596900"/>
                <a:gd name="connsiteX45" fmla="*/ 450891 w 530266"/>
                <a:gd name="connsiteY45" fmla="*/ 174625 h 596900"/>
                <a:gd name="connsiteX46" fmla="*/ 479466 w 530266"/>
                <a:gd name="connsiteY46" fmla="*/ 152400 h 596900"/>
                <a:gd name="connsiteX47" fmla="*/ 488991 w 530266"/>
                <a:gd name="connsiteY47" fmla="*/ 149225 h 596900"/>
                <a:gd name="connsiteX48" fmla="*/ 508041 w 530266"/>
                <a:gd name="connsiteY48" fmla="*/ 136525 h 596900"/>
                <a:gd name="connsiteX49" fmla="*/ 517566 w 530266"/>
                <a:gd name="connsiteY49" fmla="*/ 127000 h 596900"/>
                <a:gd name="connsiteX50" fmla="*/ 527091 w 530266"/>
                <a:gd name="connsiteY50" fmla="*/ 123825 h 596900"/>
                <a:gd name="connsiteX51" fmla="*/ 530266 w 530266"/>
                <a:gd name="connsiteY51"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1191 w 530266"/>
                <a:gd name="connsiteY32" fmla="*/ 438150 h 596900"/>
                <a:gd name="connsiteX33" fmla="*/ 317541 w 530266"/>
                <a:gd name="connsiteY33" fmla="*/ 412750 h 596900"/>
                <a:gd name="connsiteX34" fmla="*/ 330241 w 530266"/>
                <a:gd name="connsiteY34" fmla="*/ 371475 h 596900"/>
                <a:gd name="connsiteX35" fmla="*/ 336591 w 530266"/>
                <a:gd name="connsiteY35" fmla="*/ 361950 h 596900"/>
                <a:gd name="connsiteX36" fmla="*/ 355641 w 530266"/>
                <a:gd name="connsiteY36" fmla="*/ 320675 h 596900"/>
                <a:gd name="connsiteX37" fmla="*/ 358816 w 530266"/>
                <a:gd name="connsiteY37" fmla="*/ 311150 h 596900"/>
                <a:gd name="connsiteX38" fmla="*/ 371516 w 530266"/>
                <a:gd name="connsiteY38" fmla="*/ 292100 h 596900"/>
                <a:gd name="connsiteX39" fmla="*/ 377866 w 530266"/>
                <a:gd name="connsiteY39" fmla="*/ 273050 h 596900"/>
                <a:gd name="connsiteX40" fmla="*/ 384216 w 530266"/>
                <a:gd name="connsiteY40" fmla="*/ 263525 h 596900"/>
                <a:gd name="connsiteX41" fmla="*/ 390566 w 530266"/>
                <a:gd name="connsiteY41" fmla="*/ 244475 h 596900"/>
                <a:gd name="connsiteX42" fmla="*/ 406441 w 530266"/>
                <a:gd name="connsiteY42" fmla="*/ 225425 h 596900"/>
                <a:gd name="connsiteX43" fmla="*/ 428666 w 530266"/>
                <a:gd name="connsiteY43" fmla="*/ 200025 h 596900"/>
                <a:gd name="connsiteX44" fmla="*/ 450891 w 530266"/>
                <a:gd name="connsiteY44" fmla="*/ 174625 h 596900"/>
                <a:gd name="connsiteX45" fmla="*/ 479466 w 530266"/>
                <a:gd name="connsiteY45" fmla="*/ 152400 h 596900"/>
                <a:gd name="connsiteX46" fmla="*/ 488991 w 530266"/>
                <a:gd name="connsiteY46" fmla="*/ 149225 h 596900"/>
                <a:gd name="connsiteX47" fmla="*/ 508041 w 530266"/>
                <a:gd name="connsiteY47" fmla="*/ 136525 h 596900"/>
                <a:gd name="connsiteX48" fmla="*/ 517566 w 530266"/>
                <a:gd name="connsiteY48" fmla="*/ 127000 h 596900"/>
                <a:gd name="connsiteX49" fmla="*/ 527091 w 530266"/>
                <a:gd name="connsiteY49" fmla="*/ 123825 h 596900"/>
                <a:gd name="connsiteX50" fmla="*/ 530266 w 530266"/>
                <a:gd name="connsiteY50"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36591 w 530266"/>
                <a:gd name="connsiteY34" fmla="*/ 361950 h 596900"/>
                <a:gd name="connsiteX35" fmla="*/ 355641 w 530266"/>
                <a:gd name="connsiteY35" fmla="*/ 320675 h 596900"/>
                <a:gd name="connsiteX36" fmla="*/ 358816 w 530266"/>
                <a:gd name="connsiteY36" fmla="*/ 311150 h 596900"/>
                <a:gd name="connsiteX37" fmla="*/ 371516 w 530266"/>
                <a:gd name="connsiteY37" fmla="*/ 292100 h 596900"/>
                <a:gd name="connsiteX38" fmla="*/ 377866 w 530266"/>
                <a:gd name="connsiteY38" fmla="*/ 273050 h 596900"/>
                <a:gd name="connsiteX39" fmla="*/ 384216 w 530266"/>
                <a:gd name="connsiteY39" fmla="*/ 263525 h 596900"/>
                <a:gd name="connsiteX40" fmla="*/ 390566 w 530266"/>
                <a:gd name="connsiteY40" fmla="*/ 244475 h 596900"/>
                <a:gd name="connsiteX41" fmla="*/ 406441 w 530266"/>
                <a:gd name="connsiteY41" fmla="*/ 225425 h 596900"/>
                <a:gd name="connsiteX42" fmla="*/ 428666 w 530266"/>
                <a:gd name="connsiteY42" fmla="*/ 200025 h 596900"/>
                <a:gd name="connsiteX43" fmla="*/ 450891 w 530266"/>
                <a:gd name="connsiteY43" fmla="*/ 174625 h 596900"/>
                <a:gd name="connsiteX44" fmla="*/ 479466 w 530266"/>
                <a:gd name="connsiteY44" fmla="*/ 152400 h 596900"/>
                <a:gd name="connsiteX45" fmla="*/ 488991 w 530266"/>
                <a:gd name="connsiteY45" fmla="*/ 149225 h 596900"/>
                <a:gd name="connsiteX46" fmla="*/ 508041 w 530266"/>
                <a:gd name="connsiteY46" fmla="*/ 136525 h 596900"/>
                <a:gd name="connsiteX47" fmla="*/ 517566 w 530266"/>
                <a:gd name="connsiteY47" fmla="*/ 127000 h 596900"/>
                <a:gd name="connsiteX48" fmla="*/ 527091 w 530266"/>
                <a:gd name="connsiteY48" fmla="*/ 123825 h 596900"/>
                <a:gd name="connsiteX49" fmla="*/ 530266 w 530266"/>
                <a:gd name="connsiteY49"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36591 w 530266"/>
                <a:gd name="connsiteY34" fmla="*/ 361950 h 596900"/>
                <a:gd name="connsiteX35" fmla="*/ 355641 w 530266"/>
                <a:gd name="connsiteY35" fmla="*/ 320675 h 596900"/>
                <a:gd name="connsiteX36" fmla="*/ 358816 w 530266"/>
                <a:gd name="connsiteY36" fmla="*/ 311150 h 596900"/>
                <a:gd name="connsiteX37" fmla="*/ 371516 w 530266"/>
                <a:gd name="connsiteY37" fmla="*/ 292100 h 596900"/>
                <a:gd name="connsiteX38" fmla="*/ 377866 w 530266"/>
                <a:gd name="connsiteY38" fmla="*/ 273050 h 596900"/>
                <a:gd name="connsiteX39" fmla="*/ 384216 w 530266"/>
                <a:gd name="connsiteY39" fmla="*/ 263525 h 596900"/>
                <a:gd name="connsiteX40" fmla="*/ 406441 w 530266"/>
                <a:gd name="connsiteY40" fmla="*/ 225425 h 596900"/>
                <a:gd name="connsiteX41" fmla="*/ 428666 w 530266"/>
                <a:gd name="connsiteY41" fmla="*/ 200025 h 596900"/>
                <a:gd name="connsiteX42" fmla="*/ 450891 w 530266"/>
                <a:gd name="connsiteY42" fmla="*/ 174625 h 596900"/>
                <a:gd name="connsiteX43" fmla="*/ 479466 w 530266"/>
                <a:gd name="connsiteY43" fmla="*/ 152400 h 596900"/>
                <a:gd name="connsiteX44" fmla="*/ 488991 w 530266"/>
                <a:gd name="connsiteY44" fmla="*/ 149225 h 596900"/>
                <a:gd name="connsiteX45" fmla="*/ 508041 w 530266"/>
                <a:gd name="connsiteY45" fmla="*/ 136525 h 596900"/>
                <a:gd name="connsiteX46" fmla="*/ 517566 w 530266"/>
                <a:gd name="connsiteY46" fmla="*/ 127000 h 596900"/>
                <a:gd name="connsiteX47" fmla="*/ 527091 w 530266"/>
                <a:gd name="connsiteY47" fmla="*/ 123825 h 596900"/>
                <a:gd name="connsiteX48" fmla="*/ 530266 w 530266"/>
                <a:gd name="connsiteY48"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36591 w 530266"/>
                <a:gd name="connsiteY34" fmla="*/ 361950 h 596900"/>
                <a:gd name="connsiteX35" fmla="*/ 355641 w 530266"/>
                <a:gd name="connsiteY35" fmla="*/ 320675 h 596900"/>
                <a:gd name="connsiteX36" fmla="*/ 358816 w 530266"/>
                <a:gd name="connsiteY36" fmla="*/ 311150 h 596900"/>
                <a:gd name="connsiteX37" fmla="*/ 377866 w 530266"/>
                <a:gd name="connsiteY37" fmla="*/ 273050 h 596900"/>
                <a:gd name="connsiteX38" fmla="*/ 384216 w 530266"/>
                <a:gd name="connsiteY38" fmla="*/ 263525 h 596900"/>
                <a:gd name="connsiteX39" fmla="*/ 406441 w 530266"/>
                <a:gd name="connsiteY39" fmla="*/ 225425 h 596900"/>
                <a:gd name="connsiteX40" fmla="*/ 428666 w 530266"/>
                <a:gd name="connsiteY40" fmla="*/ 200025 h 596900"/>
                <a:gd name="connsiteX41" fmla="*/ 450891 w 530266"/>
                <a:gd name="connsiteY41" fmla="*/ 174625 h 596900"/>
                <a:gd name="connsiteX42" fmla="*/ 479466 w 530266"/>
                <a:gd name="connsiteY42" fmla="*/ 152400 h 596900"/>
                <a:gd name="connsiteX43" fmla="*/ 488991 w 530266"/>
                <a:gd name="connsiteY43" fmla="*/ 149225 h 596900"/>
                <a:gd name="connsiteX44" fmla="*/ 508041 w 530266"/>
                <a:gd name="connsiteY44" fmla="*/ 136525 h 596900"/>
                <a:gd name="connsiteX45" fmla="*/ 517566 w 530266"/>
                <a:gd name="connsiteY45" fmla="*/ 127000 h 596900"/>
                <a:gd name="connsiteX46" fmla="*/ 527091 w 530266"/>
                <a:gd name="connsiteY46" fmla="*/ 123825 h 596900"/>
                <a:gd name="connsiteX47" fmla="*/ 530266 w 530266"/>
                <a:gd name="connsiteY47"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36591 w 530266"/>
                <a:gd name="connsiteY34" fmla="*/ 361950 h 596900"/>
                <a:gd name="connsiteX35" fmla="*/ 355641 w 530266"/>
                <a:gd name="connsiteY35" fmla="*/ 320675 h 596900"/>
                <a:gd name="connsiteX36" fmla="*/ 358816 w 530266"/>
                <a:gd name="connsiteY36" fmla="*/ 311150 h 596900"/>
                <a:gd name="connsiteX37" fmla="*/ 377866 w 530266"/>
                <a:gd name="connsiteY37" fmla="*/ 273050 h 596900"/>
                <a:gd name="connsiteX38" fmla="*/ 406441 w 530266"/>
                <a:gd name="connsiteY38" fmla="*/ 225425 h 596900"/>
                <a:gd name="connsiteX39" fmla="*/ 428666 w 530266"/>
                <a:gd name="connsiteY39" fmla="*/ 200025 h 596900"/>
                <a:gd name="connsiteX40" fmla="*/ 450891 w 530266"/>
                <a:gd name="connsiteY40" fmla="*/ 174625 h 596900"/>
                <a:gd name="connsiteX41" fmla="*/ 479466 w 530266"/>
                <a:gd name="connsiteY41" fmla="*/ 152400 h 596900"/>
                <a:gd name="connsiteX42" fmla="*/ 488991 w 530266"/>
                <a:gd name="connsiteY42" fmla="*/ 149225 h 596900"/>
                <a:gd name="connsiteX43" fmla="*/ 508041 w 530266"/>
                <a:gd name="connsiteY43" fmla="*/ 136525 h 596900"/>
                <a:gd name="connsiteX44" fmla="*/ 517566 w 530266"/>
                <a:gd name="connsiteY44" fmla="*/ 127000 h 596900"/>
                <a:gd name="connsiteX45" fmla="*/ 527091 w 530266"/>
                <a:gd name="connsiteY45" fmla="*/ 123825 h 596900"/>
                <a:gd name="connsiteX46" fmla="*/ 530266 w 530266"/>
                <a:gd name="connsiteY46"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36591 w 530266"/>
                <a:gd name="connsiteY34" fmla="*/ 361950 h 596900"/>
                <a:gd name="connsiteX35" fmla="*/ 355641 w 530266"/>
                <a:gd name="connsiteY35" fmla="*/ 320675 h 596900"/>
                <a:gd name="connsiteX36" fmla="*/ 377866 w 530266"/>
                <a:gd name="connsiteY36" fmla="*/ 273050 h 596900"/>
                <a:gd name="connsiteX37" fmla="*/ 406441 w 530266"/>
                <a:gd name="connsiteY37" fmla="*/ 225425 h 596900"/>
                <a:gd name="connsiteX38" fmla="*/ 428666 w 530266"/>
                <a:gd name="connsiteY38" fmla="*/ 200025 h 596900"/>
                <a:gd name="connsiteX39" fmla="*/ 450891 w 530266"/>
                <a:gd name="connsiteY39" fmla="*/ 174625 h 596900"/>
                <a:gd name="connsiteX40" fmla="*/ 479466 w 530266"/>
                <a:gd name="connsiteY40" fmla="*/ 152400 h 596900"/>
                <a:gd name="connsiteX41" fmla="*/ 488991 w 530266"/>
                <a:gd name="connsiteY41" fmla="*/ 149225 h 596900"/>
                <a:gd name="connsiteX42" fmla="*/ 508041 w 530266"/>
                <a:gd name="connsiteY42" fmla="*/ 136525 h 596900"/>
                <a:gd name="connsiteX43" fmla="*/ 517566 w 530266"/>
                <a:gd name="connsiteY43" fmla="*/ 127000 h 596900"/>
                <a:gd name="connsiteX44" fmla="*/ 527091 w 530266"/>
                <a:gd name="connsiteY44" fmla="*/ 123825 h 596900"/>
                <a:gd name="connsiteX45" fmla="*/ 530266 w 530266"/>
                <a:gd name="connsiteY45"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488991 w 530266"/>
                <a:gd name="connsiteY40" fmla="*/ 149225 h 596900"/>
                <a:gd name="connsiteX41" fmla="*/ 508041 w 530266"/>
                <a:gd name="connsiteY41" fmla="*/ 136525 h 596900"/>
                <a:gd name="connsiteX42" fmla="*/ 517566 w 530266"/>
                <a:gd name="connsiteY42" fmla="*/ 127000 h 596900"/>
                <a:gd name="connsiteX43" fmla="*/ 527091 w 530266"/>
                <a:gd name="connsiteY43" fmla="*/ 123825 h 596900"/>
                <a:gd name="connsiteX44" fmla="*/ 530266 w 530266"/>
                <a:gd name="connsiteY44"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508041 w 530266"/>
                <a:gd name="connsiteY40" fmla="*/ 136525 h 596900"/>
                <a:gd name="connsiteX41" fmla="*/ 517566 w 530266"/>
                <a:gd name="connsiteY41" fmla="*/ 127000 h 596900"/>
                <a:gd name="connsiteX42" fmla="*/ 527091 w 530266"/>
                <a:gd name="connsiteY42" fmla="*/ 123825 h 596900"/>
                <a:gd name="connsiteX43" fmla="*/ 530266 w 530266"/>
                <a:gd name="connsiteY4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508041 w 530266"/>
                <a:gd name="connsiteY40" fmla="*/ 136525 h 596900"/>
                <a:gd name="connsiteX41" fmla="*/ 517566 w 530266"/>
                <a:gd name="connsiteY41" fmla="*/ 127000 h 596900"/>
                <a:gd name="connsiteX42" fmla="*/ 527091 w 530266"/>
                <a:gd name="connsiteY42" fmla="*/ 123825 h 596900"/>
                <a:gd name="connsiteX43" fmla="*/ 530266 w 530266"/>
                <a:gd name="connsiteY43" fmla="*/ 111125 h 596900"/>
                <a:gd name="connsiteX0" fmla="*/ 530266 w 530266"/>
                <a:gd name="connsiteY0" fmla="*/ 111125 h 596900"/>
                <a:gd name="connsiteX1" fmla="*/ 514391 w 530266"/>
                <a:gd name="connsiteY1" fmla="*/ 19050 h 596900"/>
                <a:gd name="connsiteX2" fmla="*/ 241341 w 530266"/>
                <a:gd name="connsiteY2" fmla="*/ 0 h 596900"/>
                <a:gd name="connsiteX3" fmla="*/ 241341 w 530266"/>
                <a:gd name="connsiteY3" fmla="*/ 0 h 596900"/>
                <a:gd name="connsiteX4" fmla="*/ 215941 w 530266"/>
                <a:gd name="connsiteY4" fmla="*/ 22225 h 596900"/>
                <a:gd name="connsiteX5" fmla="*/ 203241 w 530266"/>
                <a:gd name="connsiteY5" fmla="*/ 31750 h 596900"/>
                <a:gd name="connsiteX6" fmla="*/ 193716 w 530266"/>
                <a:gd name="connsiteY6" fmla="*/ 44450 h 596900"/>
                <a:gd name="connsiteX7" fmla="*/ 158791 w 530266"/>
                <a:gd name="connsiteY7" fmla="*/ 76200 h 596900"/>
                <a:gd name="connsiteX8" fmla="*/ 114596 w 530266"/>
                <a:gd name="connsiteY8" fmla="*/ 148715 h 596900"/>
                <a:gd name="connsiteX9" fmla="*/ 79416 w 530266"/>
                <a:gd name="connsiteY9" fmla="*/ 200025 h 596900"/>
                <a:gd name="connsiteX10" fmla="*/ 47666 w 530266"/>
                <a:gd name="connsiteY10" fmla="*/ 250825 h 596900"/>
                <a:gd name="connsiteX11" fmla="*/ 28616 w 530266"/>
                <a:gd name="connsiteY11" fmla="*/ 311150 h 596900"/>
                <a:gd name="connsiteX12" fmla="*/ 22266 w 530266"/>
                <a:gd name="connsiteY12" fmla="*/ 346075 h 596900"/>
                <a:gd name="connsiteX13" fmla="*/ 12741 w 530266"/>
                <a:gd name="connsiteY13" fmla="*/ 400050 h 596900"/>
                <a:gd name="connsiteX14" fmla="*/ 6391 w 530266"/>
                <a:gd name="connsiteY14" fmla="*/ 444500 h 596900"/>
                <a:gd name="connsiteX15" fmla="*/ 6391 w 530266"/>
                <a:gd name="connsiteY15" fmla="*/ 473075 h 596900"/>
                <a:gd name="connsiteX16" fmla="*/ 3216 w 530266"/>
                <a:gd name="connsiteY16" fmla="*/ 520700 h 596900"/>
                <a:gd name="connsiteX17" fmla="*/ 41 w 530266"/>
                <a:gd name="connsiteY17" fmla="*/ 552450 h 596900"/>
                <a:gd name="connsiteX18" fmla="*/ 6391 w 530266"/>
                <a:gd name="connsiteY18" fmla="*/ 584200 h 596900"/>
                <a:gd name="connsiteX19" fmla="*/ 12741 w 530266"/>
                <a:gd name="connsiteY19" fmla="*/ 596900 h 596900"/>
                <a:gd name="connsiteX20" fmla="*/ 12741 w 530266"/>
                <a:gd name="connsiteY20" fmla="*/ 596900 h 596900"/>
                <a:gd name="connsiteX21" fmla="*/ 57191 w 530266"/>
                <a:gd name="connsiteY21" fmla="*/ 596900 h 596900"/>
                <a:gd name="connsiteX22" fmla="*/ 57191 w 530266"/>
                <a:gd name="connsiteY22" fmla="*/ 596900 h 596900"/>
                <a:gd name="connsiteX23" fmla="*/ 47666 w 530266"/>
                <a:gd name="connsiteY23" fmla="*/ 501650 h 596900"/>
                <a:gd name="connsiteX24" fmla="*/ 50841 w 530266"/>
                <a:gd name="connsiteY24" fmla="*/ 438150 h 596900"/>
                <a:gd name="connsiteX25" fmla="*/ 50841 w 530266"/>
                <a:gd name="connsiteY25" fmla="*/ 438150 h 596900"/>
                <a:gd name="connsiteX26" fmla="*/ 257216 w 530266"/>
                <a:gd name="connsiteY26" fmla="*/ 422275 h 596900"/>
                <a:gd name="connsiteX27" fmla="*/ 292141 w 530266"/>
                <a:gd name="connsiteY27" fmla="*/ 549275 h 596900"/>
                <a:gd name="connsiteX28" fmla="*/ 292141 w 530266"/>
                <a:gd name="connsiteY28" fmla="*/ 549275 h 596900"/>
                <a:gd name="connsiteX29" fmla="*/ 295316 w 530266"/>
                <a:gd name="connsiteY29" fmla="*/ 520700 h 596900"/>
                <a:gd name="connsiteX30" fmla="*/ 298491 w 530266"/>
                <a:gd name="connsiteY30" fmla="*/ 511175 h 596900"/>
                <a:gd name="connsiteX31" fmla="*/ 304841 w 530266"/>
                <a:gd name="connsiteY31" fmla="*/ 460375 h 596900"/>
                <a:gd name="connsiteX32" fmla="*/ 317541 w 530266"/>
                <a:gd name="connsiteY32" fmla="*/ 412750 h 596900"/>
                <a:gd name="connsiteX33" fmla="*/ 330241 w 530266"/>
                <a:gd name="connsiteY33" fmla="*/ 371475 h 596900"/>
                <a:gd name="connsiteX34" fmla="*/ 355641 w 530266"/>
                <a:gd name="connsiteY34" fmla="*/ 320675 h 596900"/>
                <a:gd name="connsiteX35" fmla="*/ 377866 w 530266"/>
                <a:gd name="connsiteY35" fmla="*/ 273050 h 596900"/>
                <a:gd name="connsiteX36" fmla="*/ 406441 w 530266"/>
                <a:gd name="connsiteY36" fmla="*/ 225425 h 596900"/>
                <a:gd name="connsiteX37" fmla="*/ 428666 w 530266"/>
                <a:gd name="connsiteY37" fmla="*/ 200025 h 596900"/>
                <a:gd name="connsiteX38" fmla="*/ 450891 w 530266"/>
                <a:gd name="connsiteY38" fmla="*/ 174625 h 596900"/>
                <a:gd name="connsiteX39" fmla="*/ 479466 w 530266"/>
                <a:gd name="connsiteY39" fmla="*/ 152400 h 596900"/>
                <a:gd name="connsiteX40" fmla="*/ 508041 w 530266"/>
                <a:gd name="connsiteY40" fmla="*/ 136525 h 596900"/>
                <a:gd name="connsiteX41" fmla="*/ 517566 w 530266"/>
                <a:gd name="connsiteY41" fmla="*/ 127000 h 596900"/>
                <a:gd name="connsiteX42" fmla="*/ 527091 w 530266"/>
                <a:gd name="connsiteY42" fmla="*/ 123825 h 596900"/>
                <a:gd name="connsiteX43" fmla="*/ 530266 w 530266"/>
                <a:gd name="connsiteY43" fmla="*/ 111125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0266" h="596900">
                  <a:moveTo>
                    <a:pt x="530266" y="111125"/>
                  </a:moveTo>
                  <a:lnTo>
                    <a:pt x="514391" y="19050"/>
                  </a:lnTo>
                  <a:lnTo>
                    <a:pt x="241341" y="0"/>
                  </a:lnTo>
                  <a:lnTo>
                    <a:pt x="241341" y="0"/>
                  </a:lnTo>
                  <a:cubicBezTo>
                    <a:pt x="232874" y="7408"/>
                    <a:pt x="224584" y="15023"/>
                    <a:pt x="215941" y="22225"/>
                  </a:cubicBezTo>
                  <a:cubicBezTo>
                    <a:pt x="211876" y="25613"/>
                    <a:pt x="206983" y="28008"/>
                    <a:pt x="203241" y="31750"/>
                  </a:cubicBezTo>
                  <a:cubicBezTo>
                    <a:pt x="199499" y="35492"/>
                    <a:pt x="201124" y="37042"/>
                    <a:pt x="193716" y="44450"/>
                  </a:cubicBezTo>
                  <a:cubicBezTo>
                    <a:pt x="186308" y="51858"/>
                    <a:pt x="171978" y="58823"/>
                    <a:pt x="158791" y="76200"/>
                  </a:cubicBezTo>
                  <a:cubicBezTo>
                    <a:pt x="145604" y="93577"/>
                    <a:pt x="127825" y="128077"/>
                    <a:pt x="114596" y="148715"/>
                  </a:cubicBezTo>
                  <a:cubicBezTo>
                    <a:pt x="101367" y="169353"/>
                    <a:pt x="89999" y="183092"/>
                    <a:pt x="79416" y="200025"/>
                  </a:cubicBezTo>
                  <a:lnTo>
                    <a:pt x="47666" y="250825"/>
                  </a:lnTo>
                  <a:cubicBezTo>
                    <a:pt x="43433" y="262467"/>
                    <a:pt x="32849" y="295275"/>
                    <a:pt x="28616" y="311150"/>
                  </a:cubicBezTo>
                  <a:cubicBezTo>
                    <a:pt x="25441" y="323321"/>
                    <a:pt x="29400" y="228367"/>
                    <a:pt x="22266" y="346075"/>
                  </a:cubicBezTo>
                  <a:cubicBezTo>
                    <a:pt x="21940" y="351462"/>
                    <a:pt x="15387" y="383646"/>
                    <a:pt x="12741" y="400050"/>
                  </a:cubicBezTo>
                  <a:cubicBezTo>
                    <a:pt x="10095" y="416454"/>
                    <a:pt x="7449" y="432329"/>
                    <a:pt x="6391" y="444500"/>
                  </a:cubicBezTo>
                  <a:cubicBezTo>
                    <a:pt x="5333" y="456671"/>
                    <a:pt x="7491" y="466473"/>
                    <a:pt x="6391" y="473075"/>
                  </a:cubicBezTo>
                  <a:lnTo>
                    <a:pt x="3216" y="520700"/>
                  </a:lnTo>
                  <a:cubicBezTo>
                    <a:pt x="4274" y="541867"/>
                    <a:pt x="-488" y="541867"/>
                    <a:pt x="41" y="552450"/>
                  </a:cubicBezTo>
                  <a:cubicBezTo>
                    <a:pt x="570" y="563033"/>
                    <a:pt x="4274" y="576792"/>
                    <a:pt x="6391" y="584200"/>
                  </a:cubicBezTo>
                  <a:cubicBezTo>
                    <a:pt x="8508" y="591608"/>
                    <a:pt x="12741" y="588947"/>
                    <a:pt x="12741" y="596900"/>
                  </a:cubicBezTo>
                  <a:lnTo>
                    <a:pt x="12741" y="596900"/>
                  </a:lnTo>
                  <a:lnTo>
                    <a:pt x="57191" y="596900"/>
                  </a:lnTo>
                  <a:lnTo>
                    <a:pt x="57191" y="596900"/>
                  </a:lnTo>
                  <a:cubicBezTo>
                    <a:pt x="49932" y="520685"/>
                    <a:pt x="53306" y="552414"/>
                    <a:pt x="47666" y="501650"/>
                  </a:cubicBezTo>
                  <a:lnTo>
                    <a:pt x="50841" y="438150"/>
                  </a:lnTo>
                  <a:lnTo>
                    <a:pt x="50841" y="438150"/>
                  </a:lnTo>
                  <a:lnTo>
                    <a:pt x="257216" y="422275"/>
                  </a:lnTo>
                  <a:lnTo>
                    <a:pt x="292141" y="549275"/>
                  </a:lnTo>
                  <a:lnTo>
                    <a:pt x="292141" y="549275"/>
                  </a:lnTo>
                  <a:cubicBezTo>
                    <a:pt x="293199" y="539750"/>
                    <a:pt x="293740" y="530153"/>
                    <a:pt x="295316" y="520700"/>
                  </a:cubicBezTo>
                  <a:cubicBezTo>
                    <a:pt x="295866" y="517399"/>
                    <a:pt x="297941" y="514476"/>
                    <a:pt x="298491" y="511175"/>
                  </a:cubicBezTo>
                  <a:cubicBezTo>
                    <a:pt x="309096" y="447545"/>
                    <a:pt x="301666" y="476779"/>
                    <a:pt x="304841" y="460375"/>
                  </a:cubicBezTo>
                  <a:cubicBezTo>
                    <a:pt x="308016" y="443971"/>
                    <a:pt x="313308" y="427567"/>
                    <a:pt x="317541" y="412750"/>
                  </a:cubicBezTo>
                  <a:cubicBezTo>
                    <a:pt x="321774" y="397933"/>
                    <a:pt x="323891" y="386821"/>
                    <a:pt x="330241" y="371475"/>
                  </a:cubicBezTo>
                  <a:cubicBezTo>
                    <a:pt x="336591" y="356129"/>
                    <a:pt x="347703" y="337079"/>
                    <a:pt x="355641" y="320675"/>
                  </a:cubicBezTo>
                  <a:cubicBezTo>
                    <a:pt x="363579" y="304271"/>
                    <a:pt x="369399" y="288925"/>
                    <a:pt x="377866" y="273050"/>
                  </a:cubicBezTo>
                  <a:cubicBezTo>
                    <a:pt x="386333" y="257175"/>
                    <a:pt x="397974" y="237596"/>
                    <a:pt x="406441" y="225425"/>
                  </a:cubicBezTo>
                  <a:cubicBezTo>
                    <a:pt x="414908" y="213254"/>
                    <a:pt x="410227" y="212318"/>
                    <a:pt x="428666" y="200025"/>
                  </a:cubicBezTo>
                  <a:cubicBezTo>
                    <a:pt x="451420" y="165894"/>
                    <a:pt x="439933" y="183757"/>
                    <a:pt x="450891" y="174625"/>
                  </a:cubicBezTo>
                  <a:cubicBezTo>
                    <a:pt x="461849" y="165493"/>
                    <a:pt x="469941" y="158750"/>
                    <a:pt x="479466" y="152400"/>
                  </a:cubicBezTo>
                  <a:cubicBezTo>
                    <a:pt x="488991" y="146050"/>
                    <a:pt x="501691" y="140758"/>
                    <a:pt x="508041" y="136525"/>
                  </a:cubicBezTo>
                  <a:cubicBezTo>
                    <a:pt x="514391" y="132292"/>
                    <a:pt x="513830" y="129491"/>
                    <a:pt x="517566" y="127000"/>
                  </a:cubicBezTo>
                  <a:cubicBezTo>
                    <a:pt x="520351" y="125144"/>
                    <a:pt x="523916" y="124883"/>
                    <a:pt x="527091" y="123825"/>
                  </a:cubicBezTo>
                  <a:lnTo>
                    <a:pt x="530266" y="111125"/>
                  </a:lnTo>
                  <a:close/>
                </a:path>
              </a:pathLst>
            </a:custGeom>
            <a:no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0" name="Rectangle 9">
            <a:extLst>
              <a:ext uri="{FF2B5EF4-FFF2-40B4-BE49-F238E27FC236}">
                <a16:creationId xmlns:a16="http://schemas.microsoft.com/office/drawing/2014/main" id="{63AB0D98-578E-4F2A-A430-D614F0C4A01F}"/>
              </a:ext>
            </a:extLst>
          </p:cNvPr>
          <p:cNvSpPr/>
          <p:nvPr/>
        </p:nvSpPr>
        <p:spPr>
          <a:xfrm>
            <a:off x="346722" y="1365512"/>
            <a:ext cx="2834640" cy="4937760"/>
          </a:xfrm>
          <a:prstGeom prst="rect">
            <a:avLst/>
          </a:prstGeom>
          <a:solidFill>
            <a:schemeClr val="bg2">
              <a:alpha val="78000"/>
            </a:schemeClr>
          </a:solidFill>
          <a:ln w="28575">
            <a:solidFill>
              <a:schemeClr val="accent1"/>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Proton Power Upgrade (PPU) project: </a:t>
            </a:r>
            <a:r>
              <a:rPr lang="en-US" dirty="0">
                <a:solidFill>
                  <a:schemeClr val="tx1"/>
                </a:solidFill>
              </a:rPr>
              <a:t>Double the power of the existing accelerator structure</a:t>
            </a:r>
          </a:p>
          <a:p>
            <a:pPr marL="168225" indent="-168225">
              <a:lnSpc>
                <a:spcPct val="90000"/>
              </a:lnSpc>
              <a:spcBef>
                <a:spcPts val="900"/>
              </a:spcBef>
              <a:buFont typeface="Arial" panose="020B0604020202020204" pitchFamily="34" charset="0"/>
              <a:buChar char="•"/>
            </a:pPr>
            <a:r>
              <a:rPr lang="en-US" sz="1600" dirty="0">
                <a:solidFill>
                  <a:schemeClr val="tx1"/>
                </a:solidFill>
              </a:rPr>
              <a:t>First Target Station (FTS) is optimized for thermal neutrons </a:t>
            </a:r>
          </a:p>
          <a:p>
            <a:pPr marL="168225" indent="-168225">
              <a:lnSpc>
                <a:spcPct val="90000"/>
              </a:lnSpc>
              <a:spcBef>
                <a:spcPts val="900"/>
              </a:spcBef>
              <a:buFont typeface="Arial" panose="020B0604020202020204" pitchFamily="34" charset="0"/>
              <a:buChar char="•"/>
            </a:pPr>
            <a:r>
              <a:rPr lang="en-US" sz="1600" dirty="0">
                <a:solidFill>
                  <a:schemeClr val="tx1"/>
                </a:solidFill>
              </a:rPr>
              <a:t>Increases the brightness of beams of pulsed neutrons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new science capabilities for atomic resolution and fast dynamics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a platform </a:t>
            </a:r>
            <a:br>
              <a:rPr lang="en-US" sz="1600" dirty="0">
                <a:solidFill>
                  <a:schemeClr val="tx1"/>
                </a:solidFill>
              </a:rPr>
            </a:br>
            <a:r>
              <a:rPr lang="en-US" sz="1600" dirty="0">
                <a:solidFill>
                  <a:schemeClr val="tx1"/>
                </a:solidFill>
              </a:rPr>
              <a:t>for STS</a:t>
            </a:r>
          </a:p>
          <a:p>
            <a:pPr marL="168225" indent="-168225">
              <a:lnSpc>
                <a:spcPct val="90000"/>
              </a:lnSpc>
              <a:spcBef>
                <a:spcPts val="900"/>
              </a:spcBef>
              <a:buFont typeface="Arial" panose="020B0604020202020204" pitchFamily="34" charset="0"/>
              <a:buChar char="•"/>
            </a:pPr>
            <a:r>
              <a:rPr lang="en-US" sz="1600" dirty="0">
                <a:solidFill>
                  <a:schemeClr val="tx1"/>
                </a:solidFill>
              </a:rPr>
              <a:t>Complete 2025-2028</a:t>
            </a:r>
          </a:p>
        </p:txBody>
      </p:sp>
      <p:sp>
        <p:nvSpPr>
          <p:cNvPr id="11" name="Rectangle 10">
            <a:extLst>
              <a:ext uri="{FF2B5EF4-FFF2-40B4-BE49-F238E27FC236}">
                <a16:creationId xmlns:a16="http://schemas.microsoft.com/office/drawing/2014/main" id="{2ED76884-7576-44B7-877D-1F855F1A63B3}"/>
              </a:ext>
            </a:extLst>
          </p:cNvPr>
          <p:cNvSpPr/>
          <p:nvPr/>
        </p:nvSpPr>
        <p:spPr>
          <a:xfrm>
            <a:off x="9244662" y="1365512"/>
            <a:ext cx="2670244" cy="4937759"/>
          </a:xfrm>
          <a:prstGeom prst="rect">
            <a:avLst/>
          </a:prstGeom>
          <a:solidFill>
            <a:schemeClr val="bg2">
              <a:alpha val="78000"/>
            </a:schemeClr>
          </a:solidFill>
          <a:ln w="28575">
            <a:solidFill>
              <a:schemeClr val="accent4"/>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Second Target Station (STS) project: </a:t>
            </a:r>
            <a:r>
              <a:rPr lang="en-US" dirty="0">
                <a:solidFill>
                  <a:schemeClr val="tx1"/>
                </a:solidFill>
              </a:rPr>
              <a:t>Build </a:t>
            </a:r>
            <a:br>
              <a:rPr lang="en-US" dirty="0">
                <a:solidFill>
                  <a:schemeClr val="tx1"/>
                </a:solidFill>
              </a:rPr>
            </a:br>
            <a:r>
              <a:rPr lang="en-US" dirty="0">
                <a:solidFill>
                  <a:schemeClr val="tx1"/>
                </a:solidFill>
              </a:rPr>
              <a:t>the second target station with initial suite of beam lines </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Optimized for cold neutrons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World-leading peak brightness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Provide new science capabilities for  measurements across broader ranges of temporal and length scales, real-time, and smaller samples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Complete 2036-2040</a:t>
            </a:r>
          </a:p>
        </p:txBody>
      </p:sp>
    </p:spTree>
    <p:extLst>
      <p:ext uri="{BB962C8B-B14F-4D97-AF65-F5344CB8AC3E}">
        <p14:creationId xmlns:p14="http://schemas.microsoft.com/office/powerpoint/2010/main" val="328164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61DB82C-BF6D-41A7-80EC-76D5D24B0BC0}"/>
              </a:ext>
            </a:extLst>
          </p:cNvPr>
          <p:cNvSpPr>
            <a:spLocks noGrp="1"/>
          </p:cNvSpPr>
          <p:nvPr>
            <p:ph type="title"/>
          </p:nvPr>
        </p:nvSpPr>
        <p:spPr>
          <a:xfrm>
            <a:off x="429767" y="274320"/>
            <a:ext cx="11430000" cy="978729"/>
          </a:xfrm>
        </p:spPr>
        <p:txBody>
          <a:bodyPr/>
          <a:lstStyle/>
          <a:p>
            <a:r>
              <a:rPr lang="en-US" dirty="0"/>
              <a:t>Preliminary design scope supports case </a:t>
            </a:r>
            <a:br>
              <a:rPr lang="en-US" dirty="0"/>
            </a:br>
            <a:r>
              <a:rPr lang="en-US" dirty="0"/>
              <a:t>for achieving world-leading capability</a:t>
            </a:r>
          </a:p>
        </p:txBody>
      </p:sp>
      <p:grpSp>
        <p:nvGrpSpPr>
          <p:cNvPr id="50" name="Group 49">
            <a:extLst>
              <a:ext uri="{FF2B5EF4-FFF2-40B4-BE49-F238E27FC236}">
                <a16:creationId xmlns:a16="http://schemas.microsoft.com/office/drawing/2014/main" id="{15A76F64-4975-404A-B98F-6E52F3131C11}"/>
              </a:ext>
            </a:extLst>
          </p:cNvPr>
          <p:cNvGrpSpPr/>
          <p:nvPr/>
        </p:nvGrpSpPr>
        <p:grpSpPr>
          <a:xfrm>
            <a:off x="544286" y="1719082"/>
            <a:ext cx="2159485" cy="3527832"/>
            <a:chOff x="544286" y="1719082"/>
            <a:chExt cx="2159485" cy="3527832"/>
          </a:xfrm>
          <a:effectLst>
            <a:outerShdw blurRad="101600" sx="102000" sy="102000" algn="ctr" rotWithShape="0">
              <a:prstClr val="black">
                <a:alpha val="20000"/>
              </a:prstClr>
            </a:outerShdw>
          </a:effectLst>
        </p:grpSpPr>
        <p:sp>
          <p:nvSpPr>
            <p:cNvPr id="41" name="Freeform: Shape 40">
              <a:extLst>
                <a:ext uri="{FF2B5EF4-FFF2-40B4-BE49-F238E27FC236}">
                  <a16:creationId xmlns:a16="http://schemas.microsoft.com/office/drawing/2014/main" id="{9DB0BCAC-C206-466F-ACAD-F93ABF91DCD1}"/>
                </a:ext>
              </a:extLst>
            </p:cNvPr>
            <p:cNvSpPr/>
            <p:nvPr/>
          </p:nvSpPr>
          <p:spPr>
            <a:xfrm>
              <a:off x="544286" y="1719082"/>
              <a:ext cx="2159485" cy="352783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t" anchorCtr="0">
              <a:noAutofit/>
            </a:bodyPr>
            <a:lstStyle/>
            <a:p>
              <a:pPr marL="0" lvl="0" indent="0" algn="l" defTabSz="311150">
                <a:lnSpc>
                  <a:spcPct val="90000"/>
                </a:lnSpc>
                <a:spcBef>
                  <a:spcPct val="0"/>
                </a:spcBef>
                <a:spcAft>
                  <a:spcPct val="35000"/>
                </a:spcAft>
                <a:buNone/>
              </a:pPr>
              <a:br>
                <a:rPr lang="en-US" kern="1200" dirty="0">
                  <a:solidFill>
                    <a:schemeClr val="bg1"/>
                  </a:solidFill>
                </a:rPr>
              </a:br>
              <a:r>
                <a:rPr lang="en-US" kern="1200" dirty="0">
                  <a:solidFill>
                    <a:schemeClr val="bg1"/>
                  </a:solidFill>
                </a:rPr>
                <a:t>Accelerator</a:t>
              </a:r>
            </a:p>
          </p:txBody>
        </p:sp>
        <p:sp>
          <p:nvSpPr>
            <p:cNvPr id="24" name="Freeform: Shape 23">
              <a:extLst>
                <a:ext uri="{FF2B5EF4-FFF2-40B4-BE49-F238E27FC236}">
                  <a16:creationId xmlns:a16="http://schemas.microsoft.com/office/drawing/2014/main" id="{61EA24E7-E353-4CF3-A8B4-A23F2F35C28F}"/>
                </a:ext>
              </a:extLst>
            </p:cNvPr>
            <p:cNvSpPr/>
            <p:nvPr/>
          </p:nvSpPr>
          <p:spPr>
            <a:xfrm>
              <a:off x="544286" y="2540844"/>
              <a:ext cx="2159485" cy="257544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bg2"/>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285750" lvl="0" indent="-285750" algn="l" defTabSz="311150">
                <a:lnSpc>
                  <a:spcPct val="90000"/>
                </a:lnSpc>
                <a:spcBef>
                  <a:spcPts val="1200"/>
                </a:spcBef>
                <a:spcAft>
                  <a:spcPts val="0"/>
                </a:spcAft>
                <a:buFont typeface="Arial" panose="020B0604020202020204" pitchFamily="34" charset="0"/>
                <a:buChar char="•"/>
              </a:pPr>
              <a:r>
                <a:rPr lang="en-US" kern="1200" dirty="0"/>
                <a:t>Transport protons to STS operating at 15Hz</a:t>
              </a:r>
            </a:p>
            <a:p>
              <a:pPr marL="285750" indent="-285750" defTabSz="311150">
                <a:lnSpc>
                  <a:spcPct val="90000"/>
                </a:lnSpc>
                <a:spcBef>
                  <a:spcPts val="1200"/>
                </a:spcBef>
                <a:spcAft>
                  <a:spcPts val="0"/>
                </a:spcAft>
                <a:buFont typeface="Arial" panose="020B0604020202020204" pitchFamily="34" charset="0"/>
                <a:buChar char="•"/>
              </a:pPr>
              <a:r>
                <a:rPr lang="en-US" dirty="0"/>
                <a:t>Independent operation of First Target Station (FTS) and STS</a:t>
              </a:r>
            </a:p>
          </p:txBody>
        </p:sp>
      </p:grpSp>
      <p:grpSp>
        <p:nvGrpSpPr>
          <p:cNvPr id="49" name="Group 48">
            <a:extLst>
              <a:ext uri="{FF2B5EF4-FFF2-40B4-BE49-F238E27FC236}">
                <a16:creationId xmlns:a16="http://schemas.microsoft.com/office/drawing/2014/main" id="{FDE89BE1-5B0A-48F5-8B6E-9F40F999293C}"/>
              </a:ext>
            </a:extLst>
          </p:cNvPr>
          <p:cNvGrpSpPr/>
          <p:nvPr/>
        </p:nvGrpSpPr>
        <p:grpSpPr>
          <a:xfrm>
            <a:off x="2881171" y="2004832"/>
            <a:ext cx="2159485" cy="3527832"/>
            <a:chOff x="2881171" y="1719082"/>
            <a:chExt cx="2159485" cy="3527832"/>
          </a:xfrm>
          <a:effectLst>
            <a:outerShdw blurRad="101600" sx="102000" sy="102000" algn="ctr" rotWithShape="0">
              <a:prstClr val="black">
                <a:alpha val="20000"/>
              </a:prstClr>
            </a:outerShdw>
          </a:effectLst>
        </p:grpSpPr>
        <p:sp>
          <p:nvSpPr>
            <p:cNvPr id="42" name="Freeform: Shape 41">
              <a:extLst>
                <a:ext uri="{FF2B5EF4-FFF2-40B4-BE49-F238E27FC236}">
                  <a16:creationId xmlns:a16="http://schemas.microsoft.com/office/drawing/2014/main" id="{7C9B025A-31B4-4F1F-8AF3-14B92AB77B10}"/>
                </a:ext>
              </a:extLst>
            </p:cNvPr>
            <p:cNvSpPr/>
            <p:nvPr/>
          </p:nvSpPr>
          <p:spPr>
            <a:xfrm>
              <a:off x="2881171" y="1719082"/>
              <a:ext cx="2159485" cy="352783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t" anchorCtr="0">
              <a:noAutofit/>
            </a:bodyPr>
            <a:lstStyle/>
            <a:p>
              <a:pPr marL="0" lvl="0" indent="0" algn="l" defTabSz="311150">
                <a:lnSpc>
                  <a:spcPct val="90000"/>
                </a:lnSpc>
                <a:spcBef>
                  <a:spcPct val="0"/>
                </a:spcBef>
                <a:spcAft>
                  <a:spcPct val="35000"/>
                </a:spcAft>
                <a:buNone/>
              </a:pPr>
              <a:br>
                <a:rPr lang="en-US" kern="1200" dirty="0">
                  <a:solidFill>
                    <a:schemeClr val="bg1"/>
                  </a:solidFill>
                </a:rPr>
              </a:br>
              <a:r>
                <a:rPr lang="en-US" kern="1200" dirty="0">
                  <a:solidFill>
                    <a:schemeClr val="bg1"/>
                  </a:solidFill>
                </a:rPr>
                <a:t>Target</a:t>
              </a:r>
            </a:p>
          </p:txBody>
        </p:sp>
        <p:sp>
          <p:nvSpPr>
            <p:cNvPr id="27" name="Freeform: Shape 26">
              <a:extLst>
                <a:ext uri="{FF2B5EF4-FFF2-40B4-BE49-F238E27FC236}">
                  <a16:creationId xmlns:a16="http://schemas.microsoft.com/office/drawing/2014/main" id="{670238C6-21B0-4EFC-A38F-C4B9BA0C0B26}"/>
                </a:ext>
              </a:extLst>
            </p:cNvPr>
            <p:cNvSpPr/>
            <p:nvPr/>
          </p:nvSpPr>
          <p:spPr>
            <a:xfrm>
              <a:off x="2881171" y="2540844"/>
              <a:ext cx="2159485" cy="257544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bg2"/>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285750" lvl="0" indent="-285750" algn="l" defTabSz="311150">
                <a:lnSpc>
                  <a:spcPct val="90000"/>
                </a:lnSpc>
                <a:spcBef>
                  <a:spcPts val="1200"/>
                </a:spcBef>
                <a:spcAft>
                  <a:spcPts val="0"/>
                </a:spcAft>
                <a:buFont typeface="Arial" panose="020B0604020202020204" pitchFamily="34" charset="0"/>
                <a:buChar char="•"/>
              </a:pPr>
              <a:r>
                <a:rPr lang="en-US" kern="1200" dirty="0"/>
                <a:t>Solid rotating water cooled  tungsten target</a:t>
              </a:r>
            </a:p>
            <a:p>
              <a:pPr marL="285750" indent="-285750" defTabSz="311150">
                <a:lnSpc>
                  <a:spcPct val="90000"/>
                </a:lnSpc>
                <a:spcBef>
                  <a:spcPts val="1200"/>
                </a:spcBef>
                <a:spcAft>
                  <a:spcPts val="0"/>
                </a:spcAft>
                <a:buFont typeface="Arial" panose="020B0604020202020204" pitchFamily="34" charset="0"/>
                <a:buChar char="•"/>
              </a:pPr>
              <a:r>
                <a:rPr lang="en-US" dirty="0"/>
                <a:t>2 high brightness, supercritical H</a:t>
              </a:r>
              <a:r>
                <a:rPr lang="en-US" baseline="-25000" dirty="0"/>
                <a:t>2</a:t>
              </a:r>
              <a:r>
                <a:rPr lang="en-US" dirty="0"/>
                <a:t> moderators</a:t>
              </a:r>
            </a:p>
          </p:txBody>
        </p:sp>
      </p:grpSp>
      <p:grpSp>
        <p:nvGrpSpPr>
          <p:cNvPr id="48" name="Group 47">
            <a:extLst>
              <a:ext uri="{FF2B5EF4-FFF2-40B4-BE49-F238E27FC236}">
                <a16:creationId xmlns:a16="http://schemas.microsoft.com/office/drawing/2014/main" id="{4F91E02B-16A3-4DED-943E-666548C253C3}"/>
              </a:ext>
            </a:extLst>
          </p:cNvPr>
          <p:cNvGrpSpPr/>
          <p:nvPr/>
        </p:nvGrpSpPr>
        <p:grpSpPr>
          <a:xfrm>
            <a:off x="5218055" y="2290582"/>
            <a:ext cx="2159487" cy="3527832"/>
            <a:chOff x="5218055" y="1719082"/>
            <a:chExt cx="2159487" cy="3527832"/>
          </a:xfrm>
          <a:effectLst>
            <a:outerShdw blurRad="101600" sx="102000" sy="102000" algn="ctr" rotWithShape="0">
              <a:prstClr val="black">
                <a:alpha val="20000"/>
              </a:prstClr>
            </a:outerShdw>
          </a:effectLst>
        </p:grpSpPr>
        <p:sp>
          <p:nvSpPr>
            <p:cNvPr id="43" name="Freeform: Shape 42">
              <a:extLst>
                <a:ext uri="{FF2B5EF4-FFF2-40B4-BE49-F238E27FC236}">
                  <a16:creationId xmlns:a16="http://schemas.microsoft.com/office/drawing/2014/main" id="{B2628BA4-2AC8-40D2-9D53-BF0100F4C25F}"/>
                </a:ext>
              </a:extLst>
            </p:cNvPr>
            <p:cNvSpPr/>
            <p:nvPr/>
          </p:nvSpPr>
          <p:spPr>
            <a:xfrm>
              <a:off x="5218055" y="1719082"/>
              <a:ext cx="2159485" cy="352783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t" anchorCtr="0">
              <a:noAutofit/>
            </a:bodyPr>
            <a:lstStyle/>
            <a:p>
              <a:pPr marL="0" lvl="0" indent="0" algn="l" defTabSz="311150">
                <a:lnSpc>
                  <a:spcPct val="90000"/>
                </a:lnSpc>
                <a:spcBef>
                  <a:spcPct val="0"/>
                </a:spcBef>
                <a:spcAft>
                  <a:spcPct val="35000"/>
                </a:spcAft>
                <a:buNone/>
              </a:pPr>
              <a:br>
                <a:rPr lang="en-US" kern="1200" dirty="0">
                  <a:solidFill>
                    <a:schemeClr val="bg1"/>
                  </a:solidFill>
                </a:rPr>
              </a:br>
              <a:r>
                <a:rPr lang="en-US" kern="1200" dirty="0">
                  <a:solidFill>
                    <a:schemeClr val="bg1"/>
                  </a:solidFill>
                </a:rPr>
                <a:t>Instruments</a:t>
              </a:r>
            </a:p>
          </p:txBody>
        </p:sp>
        <p:sp>
          <p:nvSpPr>
            <p:cNvPr id="30" name="Freeform: Shape 29">
              <a:extLst>
                <a:ext uri="{FF2B5EF4-FFF2-40B4-BE49-F238E27FC236}">
                  <a16:creationId xmlns:a16="http://schemas.microsoft.com/office/drawing/2014/main" id="{D3CCDA8F-77B4-4739-B9FF-ABAB229754B8}"/>
                </a:ext>
              </a:extLst>
            </p:cNvPr>
            <p:cNvSpPr/>
            <p:nvPr/>
          </p:nvSpPr>
          <p:spPr>
            <a:xfrm>
              <a:off x="5218057" y="2540844"/>
              <a:ext cx="2159485" cy="257544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bg2"/>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285750" lvl="0" indent="-285750" algn="l" defTabSz="311150">
                <a:lnSpc>
                  <a:spcPct val="90000"/>
                </a:lnSpc>
                <a:spcBef>
                  <a:spcPts val="1200"/>
                </a:spcBef>
                <a:spcAft>
                  <a:spcPts val="0"/>
                </a:spcAft>
                <a:buFont typeface="Arial" panose="020B0604020202020204" pitchFamily="34" charset="0"/>
                <a:buChar char="•"/>
              </a:pPr>
              <a:r>
                <a:rPr lang="en-US" kern="1200" dirty="0"/>
                <a:t>Provide capability for ≈20 to 24 beam line instruments</a:t>
              </a:r>
            </a:p>
            <a:p>
              <a:pPr marL="285750" indent="-285750" defTabSz="311150">
                <a:lnSpc>
                  <a:spcPct val="90000"/>
                </a:lnSpc>
                <a:spcBef>
                  <a:spcPts val="1200"/>
                </a:spcBef>
                <a:spcAft>
                  <a:spcPts val="0"/>
                </a:spcAft>
                <a:buFont typeface="Arial" panose="020B0604020202020204" pitchFamily="34" charset="0"/>
                <a:buChar char="•"/>
              </a:pPr>
              <a:r>
                <a:rPr lang="en-US" dirty="0"/>
                <a:t>8 instruments included in STS</a:t>
              </a:r>
            </a:p>
          </p:txBody>
        </p:sp>
      </p:grpSp>
      <p:grpSp>
        <p:nvGrpSpPr>
          <p:cNvPr id="47" name="Group 46">
            <a:extLst>
              <a:ext uri="{FF2B5EF4-FFF2-40B4-BE49-F238E27FC236}">
                <a16:creationId xmlns:a16="http://schemas.microsoft.com/office/drawing/2014/main" id="{71E6719C-BDE8-43BD-A9BF-6019734C9EAD}"/>
              </a:ext>
            </a:extLst>
          </p:cNvPr>
          <p:cNvGrpSpPr/>
          <p:nvPr/>
        </p:nvGrpSpPr>
        <p:grpSpPr>
          <a:xfrm>
            <a:off x="7554941" y="2576332"/>
            <a:ext cx="2159485" cy="3527832"/>
            <a:chOff x="7554941" y="1719082"/>
            <a:chExt cx="2159485" cy="3527832"/>
          </a:xfrm>
          <a:effectLst>
            <a:outerShdw blurRad="101600" sx="102000" sy="102000" algn="ctr" rotWithShape="0">
              <a:prstClr val="black">
                <a:alpha val="20000"/>
              </a:prstClr>
            </a:outerShdw>
          </a:effectLst>
        </p:grpSpPr>
        <p:sp>
          <p:nvSpPr>
            <p:cNvPr id="44" name="Freeform: Shape 43">
              <a:extLst>
                <a:ext uri="{FF2B5EF4-FFF2-40B4-BE49-F238E27FC236}">
                  <a16:creationId xmlns:a16="http://schemas.microsoft.com/office/drawing/2014/main" id="{E41B9592-9B30-47BF-A0E0-7D138952C777}"/>
                </a:ext>
              </a:extLst>
            </p:cNvPr>
            <p:cNvSpPr/>
            <p:nvPr/>
          </p:nvSpPr>
          <p:spPr>
            <a:xfrm>
              <a:off x="7554941" y="1719082"/>
              <a:ext cx="2159485" cy="352783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t" anchorCtr="0">
              <a:noAutofit/>
            </a:bodyPr>
            <a:lstStyle/>
            <a:p>
              <a:pPr marL="0" lvl="0" indent="0" algn="l" defTabSz="311150">
                <a:lnSpc>
                  <a:spcPct val="90000"/>
                </a:lnSpc>
                <a:spcBef>
                  <a:spcPct val="0"/>
                </a:spcBef>
                <a:spcAft>
                  <a:spcPct val="35000"/>
                </a:spcAft>
                <a:buNone/>
              </a:pPr>
              <a:r>
                <a:rPr lang="en-US" kern="1200" dirty="0">
                  <a:solidFill>
                    <a:schemeClr val="bg1"/>
                  </a:solidFill>
                </a:rPr>
                <a:t>Conventional Facilities</a:t>
              </a:r>
            </a:p>
          </p:txBody>
        </p:sp>
        <p:sp>
          <p:nvSpPr>
            <p:cNvPr id="33" name="Freeform: Shape 32">
              <a:extLst>
                <a:ext uri="{FF2B5EF4-FFF2-40B4-BE49-F238E27FC236}">
                  <a16:creationId xmlns:a16="http://schemas.microsoft.com/office/drawing/2014/main" id="{2D2D4683-EC6E-4FC1-9FC9-728438BEDEE8}"/>
                </a:ext>
              </a:extLst>
            </p:cNvPr>
            <p:cNvSpPr/>
            <p:nvPr/>
          </p:nvSpPr>
          <p:spPr>
            <a:xfrm>
              <a:off x="7554941" y="2540844"/>
              <a:ext cx="2159485" cy="257544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bg2"/>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285750" lvl="0" indent="-285750" algn="l" defTabSz="311150">
                <a:lnSpc>
                  <a:spcPct val="90000"/>
                </a:lnSpc>
                <a:spcBef>
                  <a:spcPts val="1200"/>
                </a:spcBef>
                <a:spcAft>
                  <a:spcPts val="0"/>
                </a:spcAft>
                <a:buFont typeface="Arial" panose="020B0604020202020204" pitchFamily="34" charset="0"/>
                <a:buChar char="•"/>
              </a:pPr>
              <a:r>
                <a:rPr lang="en-US" kern="1200" dirty="0"/>
                <a:t>5 new buildings </a:t>
              </a:r>
              <a:endParaRPr lang="en-US" strike="sngStrike" kern="1200" dirty="0">
                <a:solidFill>
                  <a:srgbClr val="FF0000"/>
                </a:solidFill>
              </a:endParaRPr>
            </a:p>
            <a:p>
              <a:pPr marL="285750" indent="-285750" defTabSz="311150">
                <a:lnSpc>
                  <a:spcPct val="90000"/>
                </a:lnSpc>
                <a:spcBef>
                  <a:spcPts val="1200"/>
                </a:spcBef>
                <a:spcAft>
                  <a:spcPts val="0"/>
                </a:spcAft>
                <a:buFont typeface="Arial" panose="020B0604020202020204" pitchFamily="34" charset="0"/>
                <a:buChar char="•"/>
              </a:pPr>
              <a:r>
                <a:rPr lang="en-US" dirty="0"/>
                <a:t>40 m, 50 m, and 90 m instrument halls</a:t>
              </a:r>
            </a:p>
          </p:txBody>
        </p:sp>
      </p:grpSp>
      <p:grpSp>
        <p:nvGrpSpPr>
          <p:cNvPr id="46" name="Group 45">
            <a:extLst>
              <a:ext uri="{FF2B5EF4-FFF2-40B4-BE49-F238E27FC236}">
                <a16:creationId xmlns:a16="http://schemas.microsoft.com/office/drawing/2014/main" id="{939C7DC7-18B5-415C-9FCA-F6A978D10ECD}"/>
              </a:ext>
            </a:extLst>
          </p:cNvPr>
          <p:cNvGrpSpPr/>
          <p:nvPr/>
        </p:nvGrpSpPr>
        <p:grpSpPr>
          <a:xfrm>
            <a:off x="9891826" y="2862082"/>
            <a:ext cx="2159485" cy="3527832"/>
            <a:chOff x="9891826" y="2862082"/>
            <a:chExt cx="2159485" cy="3527832"/>
          </a:xfrm>
          <a:effectLst>
            <a:outerShdw blurRad="101600" sx="102000" sy="102000" algn="ctr" rotWithShape="0">
              <a:prstClr val="black">
                <a:alpha val="20000"/>
              </a:prstClr>
            </a:outerShdw>
          </a:effectLst>
        </p:grpSpPr>
        <p:sp>
          <p:nvSpPr>
            <p:cNvPr id="45" name="Freeform: Shape 44">
              <a:extLst>
                <a:ext uri="{FF2B5EF4-FFF2-40B4-BE49-F238E27FC236}">
                  <a16:creationId xmlns:a16="http://schemas.microsoft.com/office/drawing/2014/main" id="{A480BF5D-0A32-43BB-BAEC-185342510058}"/>
                </a:ext>
              </a:extLst>
            </p:cNvPr>
            <p:cNvSpPr/>
            <p:nvPr/>
          </p:nvSpPr>
          <p:spPr>
            <a:xfrm>
              <a:off x="9891826" y="2862082"/>
              <a:ext cx="2159485" cy="352783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accent1"/>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182880" rIns="91440" bIns="91440" numCol="1" spcCol="1270" anchor="t" anchorCtr="0">
              <a:noAutofit/>
            </a:bodyPr>
            <a:lstStyle/>
            <a:p>
              <a:pPr marL="0" lvl="0" indent="0" algn="l" defTabSz="311150">
                <a:lnSpc>
                  <a:spcPct val="90000"/>
                </a:lnSpc>
                <a:spcBef>
                  <a:spcPct val="0"/>
                </a:spcBef>
                <a:spcAft>
                  <a:spcPct val="35000"/>
                </a:spcAft>
                <a:buNone/>
              </a:pPr>
              <a:r>
                <a:rPr lang="en-US" kern="1200" dirty="0">
                  <a:solidFill>
                    <a:schemeClr val="bg1"/>
                  </a:solidFill>
                </a:rPr>
                <a:t>Integrated Controls</a:t>
              </a:r>
            </a:p>
          </p:txBody>
        </p:sp>
        <p:sp>
          <p:nvSpPr>
            <p:cNvPr id="36" name="Freeform: Shape 35">
              <a:extLst>
                <a:ext uri="{FF2B5EF4-FFF2-40B4-BE49-F238E27FC236}">
                  <a16:creationId xmlns:a16="http://schemas.microsoft.com/office/drawing/2014/main" id="{C624982A-F703-4407-BF56-4B521D7CEEF6}"/>
                </a:ext>
              </a:extLst>
            </p:cNvPr>
            <p:cNvSpPr/>
            <p:nvPr/>
          </p:nvSpPr>
          <p:spPr>
            <a:xfrm>
              <a:off x="9891826" y="3683844"/>
              <a:ext cx="2159485" cy="2575442"/>
            </a:xfrm>
            <a:custGeom>
              <a:avLst/>
              <a:gdLst>
                <a:gd name="connsiteX0" fmla="*/ 0 w 991195"/>
                <a:gd name="connsiteY0" fmla="*/ 0 h 661127"/>
                <a:gd name="connsiteX1" fmla="*/ 991195 w 991195"/>
                <a:gd name="connsiteY1" fmla="*/ 0 h 661127"/>
                <a:gd name="connsiteX2" fmla="*/ 991195 w 991195"/>
                <a:gd name="connsiteY2" fmla="*/ 661127 h 661127"/>
                <a:gd name="connsiteX3" fmla="*/ 0 w 991195"/>
                <a:gd name="connsiteY3" fmla="*/ 661127 h 661127"/>
                <a:gd name="connsiteX4" fmla="*/ 0 w 991195"/>
                <a:gd name="connsiteY4" fmla="*/ 0 h 661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5" h="661127">
                  <a:moveTo>
                    <a:pt x="0" y="0"/>
                  </a:moveTo>
                  <a:lnTo>
                    <a:pt x="991195" y="0"/>
                  </a:lnTo>
                  <a:lnTo>
                    <a:pt x="991195" y="661127"/>
                  </a:lnTo>
                  <a:lnTo>
                    <a:pt x="0" y="661127"/>
                  </a:lnTo>
                  <a:lnTo>
                    <a:pt x="0" y="0"/>
                  </a:lnTo>
                  <a:close/>
                </a:path>
              </a:pathLst>
            </a:custGeom>
            <a:solidFill>
              <a:schemeClr val="bg2"/>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285750" lvl="0" indent="-285750" algn="l" defTabSz="311150">
                <a:lnSpc>
                  <a:spcPct val="90000"/>
                </a:lnSpc>
                <a:spcBef>
                  <a:spcPts val="1200"/>
                </a:spcBef>
                <a:spcAft>
                  <a:spcPts val="0"/>
                </a:spcAft>
                <a:buFont typeface="Arial" panose="020B0604020202020204" pitchFamily="34" charset="0"/>
                <a:buChar char="•"/>
              </a:pPr>
              <a:r>
                <a:rPr lang="en-US" kern="1200" dirty="0"/>
                <a:t>Control systems and computing infrastructure</a:t>
              </a:r>
            </a:p>
            <a:p>
              <a:pPr marL="285750" indent="-285750" defTabSz="311150">
                <a:lnSpc>
                  <a:spcPct val="90000"/>
                </a:lnSpc>
                <a:spcBef>
                  <a:spcPts val="1200"/>
                </a:spcBef>
                <a:spcAft>
                  <a:spcPts val="0"/>
                </a:spcAft>
                <a:buFont typeface="Arial" panose="020B0604020202020204" pitchFamily="34" charset="0"/>
                <a:buChar char="•"/>
              </a:pPr>
              <a:r>
                <a:rPr lang="en-US" dirty="0"/>
                <a:t>Data acquisition </a:t>
              </a:r>
              <a:br>
                <a:rPr lang="en-US" dirty="0"/>
              </a:br>
              <a:r>
                <a:rPr lang="en-US" dirty="0"/>
                <a:t>for neutron scattering instruments</a:t>
              </a:r>
            </a:p>
          </p:txBody>
        </p:sp>
      </p:grpSp>
    </p:spTree>
    <p:extLst>
      <p:ext uri="{BB962C8B-B14F-4D97-AF65-F5344CB8AC3E}">
        <p14:creationId xmlns:p14="http://schemas.microsoft.com/office/powerpoint/2010/main" val="127172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4F71-5007-2945-AFE8-0CC1544FC3CF}"/>
              </a:ext>
            </a:extLst>
          </p:cNvPr>
          <p:cNvSpPr>
            <a:spLocks noGrp="1"/>
          </p:cNvSpPr>
          <p:nvPr>
            <p:ph type="title"/>
          </p:nvPr>
        </p:nvSpPr>
        <p:spPr>
          <a:xfrm>
            <a:off x="381000" y="341632"/>
            <a:ext cx="11430000" cy="480131"/>
          </a:xfrm>
        </p:spPr>
        <p:txBody>
          <a:bodyPr/>
          <a:lstStyle/>
          <a:p>
            <a:r>
              <a:rPr lang="en-US" sz="2800" dirty="0"/>
              <a:t>Preliminary Key Performance Parameters (PKPPs)</a:t>
            </a:r>
          </a:p>
        </p:txBody>
      </p:sp>
      <p:graphicFrame>
        <p:nvGraphicFramePr>
          <p:cNvPr id="3" name="Table 2">
            <a:extLst>
              <a:ext uri="{FF2B5EF4-FFF2-40B4-BE49-F238E27FC236}">
                <a16:creationId xmlns:a16="http://schemas.microsoft.com/office/drawing/2014/main" id="{D86C4B67-A02F-42BC-B220-44A5032487B8}"/>
              </a:ext>
            </a:extLst>
          </p:cNvPr>
          <p:cNvGraphicFramePr>
            <a:graphicFrameLocks noGrp="1"/>
          </p:cNvGraphicFramePr>
          <p:nvPr>
            <p:extLst>
              <p:ext uri="{D42A27DB-BD31-4B8C-83A1-F6EECF244321}">
                <p14:modId xmlns:p14="http://schemas.microsoft.com/office/powerpoint/2010/main" val="1423675751"/>
              </p:ext>
            </p:extLst>
          </p:nvPr>
        </p:nvGraphicFramePr>
        <p:xfrm>
          <a:off x="1089137" y="1123530"/>
          <a:ext cx="10013726" cy="5168050"/>
        </p:xfrm>
        <a:graphic>
          <a:graphicData uri="http://schemas.openxmlformats.org/drawingml/2006/table">
            <a:tbl>
              <a:tblPr firstRow="1" firstCol="1" bandRow="1">
                <a:tableStyleId>{5C22544A-7EE6-4342-B048-85BDC9FD1C3A}</a:tableStyleId>
              </a:tblPr>
              <a:tblGrid>
                <a:gridCol w="3962923">
                  <a:extLst>
                    <a:ext uri="{9D8B030D-6E8A-4147-A177-3AD203B41FA5}">
                      <a16:colId xmlns:a16="http://schemas.microsoft.com/office/drawing/2014/main" val="2862444651"/>
                    </a:ext>
                  </a:extLst>
                </a:gridCol>
                <a:gridCol w="6050803">
                  <a:extLst>
                    <a:ext uri="{9D8B030D-6E8A-4147-A177-3AD203B41FA5}">
                      <a16:colId xmlns:a16="http://schemas.microsoft.com/office/drawing/2014/main" val="3383453568"/>
                    </a:ext>
                  </a:extLst>
                </a:gridCol>
              </a:tblGrid>
              <a:tr h="822450">
                <a:tc>
                  <a:txBody>
                    <a:bodyPr/>
                    <a:lstStyle/>
                    <a:p>
                      <a:pPr marL="0" marR="0" algn="ctr">
                        <a:spcBef>
                          <a:spcPts val="0"/>
                        </a:spcBef>
                        <a:spcAft>
                          <a:spcPts val="0"/>
                        </a:spcAft>
                      </a:pPr>
                      <a:r>
                        <a:rPr lang="en-US" sz="1600" dirty="0">
                          <a:effectLst/>
                        </a:rPr>
                        <a:t>Key Performance </a:t>
                      </a:r>
                      <a:br>
                        <a:rPr lang="en-US" sz="1600" dirty="0">
                          <a:effectLst/>
                        </a:rPr>
                      </a:br>
                      <a:r>
                        <a:rPr lang="en-US" sz="1600" dirty="0">
                          <a:effectLst/>
                        </a:rPr>
                        <a:t>Parameter</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Objectives</a:t>
                      </a:r>
                      <a:endParaRPr lang="en-US" sz="1600" dirty="0">
                        <a:effectLst/>
                        <a:latin typeface="Calibri" panose="020F0502020204030204" pitchFamily="34" charset="0"/>
                      </a:endParaRPr>
                    </a:p>
                  </a:txBody>
                  <a:tcPr marL="68580" marR="68580" marT="0" marB="0" anchor="ctr"/>
                </a:tc>
                <a:extLst>
                  <a:ext uri="{0D108BD9-81ED-4DB2-BD59-A6C34878D82A}">
                    <a16:rowId xmlns:a16="http://schemas.microsoft.com/office/drawing/2014/main" val="4105637877"/>
                  </a:ext>
                </a:extLst>
              </a:tr>
              <a:tr h="1652553">
                <a:tc>
                  <a:txBody>
                    <a:bodyPr/>
                    <a:lstStyle/>
                    <a:p>
                      <a:pPr marL="0" marR="0">
                        <a:spcBef>
                          <a:spcPts val="300"/>
                        </a:spcBef>
                        <a:spcAft>
                          <a:spcPts val="300"/>
                        </a:spcAft>
                      </a:pPr>
                      <a:r>
                        <a:rPr lang="en-US" sz="1600" dirty="0">
                          <a:effectLst/>
                        </a:rPr>
                        <a:t>Demonstrate independent control of the proton beam on the two target stations</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600"/>
                        </a:spcBef>
                        <a:spcAft>
                          <a:spcPts val="0"/>
                        </a:spcAft>
                      </a:pPr>
                      <a:r>
                        <a:rPr lang="en-US" sz="1600" dirty="0">
                          <a:effectLst/>
                        </a:rPr>
                        <a:t>Operate beam to FTS at 45 pulses/s, with no beam to STS</a:t>
                      </a:r>
                    </a:p>
                    <a:p>
                      <a:pPr marL="0" marR="0">
                        <a:spcBef>
                          <a:spcPts val="600"/>
                        </a:spcBef>
                        <a:spcAft>
                          <a:spcPts val="0"/>
                        </a:spcAft>
                      </a:pPr>
                      <a:r>
                        <a:rPr lang="en-US" sz="1600" dirty="0">
                          <a:effectLst/>
                        </a:rPr>
                        <a:t>Operate beam to STS at 15 Hz, no beam to FTS</a:t>
                      </a:r>
                    </a:p>
                    <a:p>
                      <a:pPr marL="0" marR="0">
                        <a:spcBef>
                          <a:spcPts val="600"/>
                        </a:spcBef>
                        <a:spcAft>
                          <a:spcPts val="0"/>
                        </a:spcAft>
                      </a:pPr>
                      <a:r>
                        <a:rPr lang="en-US" sz="1600" dirty="0">
                          <a:effectLst/>
                        </a:rPr>
                        <a:t>Operate with beam to both target stations; 45 pulses/s at FTS and 15 Hz at STS</a:t>
                      </a:r>
                      <a:endParaRPr lang="en-US" sz="16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97189357"/>
                  </a:ext>
                </a:extLst>
              </a:tr>
              <a:tr h="673262">
                <a:tc>
                  <a:txBody>
                    <a:bodyPr/>
                    <a:lstStyle/>
                    <a:p>
                      <a:pPr marL="0" marR="0">
                        <a:spcBef>
                          <a:spcPts val="300"/>
                        </a:spcBef>
                        <a:spcAft>
                          <a:spcPts val="300"/>
                        </a:spcAft>
                      </a:pPr>
                      <a:r>
                        <a:rPr lang="en-US" sz="1600" dirty="0">
                          <a:effectLst/>
                        </a:rPr>
                        <a:t>Demonstrate proton beam on STS at 15 Hz</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300"/>
                        </a:spcBef>
                        <a:spcAft>
                          <a:spcPts val="300"/>
                        </a:spcAft>
                      </a:pPr>
                      <a:r>
                        <a:rPr lang="en-US" sz="1600" dirty="0">
                          <a:effectLst/>
                        </a:rPr>
                        <a:t>700 kW beam power</a:t>
                      </a:r>
                      <a:endParaRPr lang="en-US" sz="1600" dirty="0">
                        <a:effectLst/>
                        <a:latin typeface="Calibri" panose="020F0502020204030204" pitchFamily="34" charset="0"/>
                      </a:endParaRPr>
                    </a:p>
                  </a:txBody>
                  <a:tcPr marL="68580" marR="68580" marT="0" marB="0" anchor="ctr"/>
                </a:tc>
                <a:extLst>
                  <a:ext uri="{0D108BD9-81ED-4DB2-BD59-A6C34878D82A}">
                    <a16:rowId xmlns:a16="http://schemas.microsoft.com/office/drawing/2014/main" val="2826433698"/>
                  </a:ext>
                </a:extLst>
              </a:tr>
              <a:tr h="673262">
                <a:tc>
                  <a:txBody>
                    <a:bodyPr/>
                    <a:lstStyle/>
                    <a:p>
                      <a:pPr marL="0" marR="0">
                        <a:spcBef>
                          <a:spcPts val="300"/>
                        </a:spcBef>
                        <a:spcAft>
                          <a:spcPts val="300"/>
                        </a:spcAft>
                      </a:pPr>
                      <a:r>
                        <a:rPr lang="en-US" sz="1600" dirty="0">
                          <a:effectLst/>
                        </a:rPr>
                        <a:t>Measure STS neutron brightness </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0"/>
                        </a:spcBef>
                        <a:spcAft>
                          <a:spcPts val="800"/>
                        </a:spcAft>
                      </a:pPr>
                      <a:r>
                        <a:rPr lang="en-US" sz="1600" dirty="0">
                          <a:effectLst/>
                        </a:rPr>
                        <a:t>peak brightness of 2 x 10</a:t>
                      </a:r>
                      <a:r>
                        <a:rPr lang="en-US" sz="1600" baseline="30000" dirty="0">
                          <a:effectLst/>
                        </a:rPr>
                        <a:t>14</a:t>
                      </a:r>
                      <a:r>
                        <a:rPr lang="en-US" sz="1600" dirty="0">
                          <a:effectLst/>
                        </a:rPr>
                        <a:t>n/cm</a:t>
                      </a:r>
                      <a:r>
                        <a:rPr lang="en-US" sz="1600" baseline="30000" dirty="0">
                          <a:effectLst/>
                        </a:rPr>
                        <a:t>2</a:t>
                      </a:r>
                      <a:r>
                        <a:rPr lang="en-US" sz="1600" dirty="0">
                          <a:effectLst/>
                        </a:rPr>
                        <a:t>/sr/Å/s at 5 Å</a:t>
                      </a:r>
                      <a:endParaRPr lang="en-US" sz="1600" dirty="0">
                        <a:effectLst/>
                        <a:latin typeface="Calibri" panose="020F0502020204030204" pitchFamily="34" charset="0"/>
                      </a:endParaRPr>
                    </a:p>
                  </a:txBody>
                  <a:tcPr marL="68580" marR="68580" marT="0" marB="0" anchor="ctr"/>
                </a:tc>
                <a:extLst>
                  <a:ext uri="{0D108BD9-81ED-4DB2-BD59-A6C34878D82A}">
                    <a16:rowId xmlns:a16="http://schemas.microsoft.com/office/drawing/2014/main" val="1650725918"/>
                  </a:ext>
                </a:extLst>
              </a:tr>
              <a:tr h="1346523">
                <a:tc>
                  <a:txBody>
                    <a:bodyPr/>
                    <a:lstStyle/>
                    <a:p>
                      <a:pPr marL="0" marR="0">
                        <a:spcBef>
                          <a:spcPts val="300"/>
                        </a:spcBef>
                        <a:spcAft>
                          <a:spcPts val="300"/>
                        </a:spcAft>
                      </a:pPr>
                      <a:r>
                        <a:rPr lang="en-US" sz="1600" dirty="0">
                          <a:effectLst/>
                        </a:rPr>
                        <a:t>Beamlines transitioned to operations</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spcBef>
                          <a:spcPts val="300"/>
                        </a:spcBef>
                        <a:spcAft>
                          <a:spcPts val="300"/>
                        </a:spcAft>
                      </a:pPr>
                      <a:r>
                        <a:rPr lang="en-US" sz="1600" dirty="0">
                          <a:effectLst/>
                        </a:rPr>
                        <a:t>≥ 8 beamlines successfully passed</a:t>
                      </a:r>
                    </a:p>
                    <a:p>
                      <a:pPr marL="0" marR="0">
                        <a:spcBef>
                          <a:spcPts val="300"/>
                        </a:spcBef>
                        <a:spcAft>
                          <a:spcPts val="300"/>
                        </a:spcAft>
                      </a:pPr>
                      <a:r>
                        <a:rPr lang="en-US" sz="1600" dirty="0">
                          <a:effectLst/>
                        </a:rPr>
                        <a:t>the integrated functional testing</a:t>
                      </a:r>
                    </a:p>
                    <a:p>
                      <a:pPr marL="0" marR="0">
                        <a:spcBef>
                          <a:spcPts val="300"/>
                        </a:spcBef>
                        <a:spcAft>
                          <a:spcPts val="300"/>
                        </a:spcAft>
                      </a:pPr>
                      <a:r>
                        <a:rPr lang="en-US" sz="1600" dirty="0">
                          <a:effectLst/>
                        </a:rPr>
                        <a:t>per the </a:t>
                      </a:r>
                      <a:r>
                        <a:rPr lang="en-US" sz="1600" b="0" i="0" u="none" strike="noStrike" noProof="0" dirty="0">
                          <a:effectLst/>
                          <a:latin typeface="Century Gothic"/>
                        </a:rPr>
                        <a:t>Transition to Operations (</a:t>
                      </a:r>
                      <a:r>
                        <a:rPr lang="en-US" sz="1600" dirty="0">
                          <a:effectLst/>
                        </a:rPr>
                        <a:t>TTOP acceptance criteria</a:t>
                      </a:r>
                      <a:endParaRPr lang="en-US" sz="1600" dirty="0">
                        <a:effectLst/>
                        <a:latin typeface="Calibri" panose="020F0502020204030204" pitchFamily="34" charset="0"/>
                      </a:endParaRPr>
                    </a:p>
                  </a:txBody>
                  <a:tcPr marL="68580" marR="68580" marT="0" marB="0" anchor="ctr"/>
                </a:tc>
                <a:extLst>
                  <a:ext uri="{0D108BD9-81ED-4DB2-BD59-A6C34878D82A}">
                    <a16:rowId xmlns:a16="http://schemas.microsoft.com/office/drawing/2014/main" val="4006752860"/>
                  </a:ext>
                </a:extLst>
              </a:tr>
            </a:tbl>
          </a:graphicData>
        </a:graphic>
      </p:graphicFrame>
    </p:spTree>
    <p:extLst>
      <p:ext uri="{BB962C8B-B14F-4D97-AF65-F5344CB8AC3E}">
        <p14:creationId xmlns:p14="http://schemas.microsoft.com/office/powerpoint/2010/main" val="15633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C422F3D-E1F9-71E6-8D3F-D2A065DD59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3099" y="1473865"/>
            <a:ext cx="10952553" cy="3509521"/>
          </a:xfrm>
          <a:prstGeom prst="rect">
            <a:avLst/>
          </a:prstGeom>
        </p:spPr>
      </p:pic>
      <p:sp>
        <p:nvSpPr>
          <p:cNvPr id="4" name="Oval 3">
            <a:extLst>
              <a:ext uri="{FF2B5EF4-FFF2-40B4-BE49-F238E27FC236}">
                <a16:creationId xmlns:a16="http://schemas.microsoft.com/office/drawing/2014/main" id="{B660D063-4D68-42A4-8FB1-E95339E5D6E3}"/>
              </a:ext>
            </a:extLst>
          </p:cNvPr>
          <p:cNvSpPr/>
          <p:nvPr/>
        </p:nvSpPr>
        <p:spPr>
          <a:xfrm>
            <a:off x="1285579" y="3288792"/>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Oval 4">
            <a:extLst>
              <a:ext uri="{FF2B5EF4-FFF2-40B4-BE49-F238E27FC236}">
                <a16:creationId xmlns:a16="http://schemas.microsoft.com/office/drawing/2014/main" id="{CEE95E29-687A-45B9-B187-BB82D2487CBA}"/>
              </a:ext>
            </a:extLst>
          </p:cNvPr>
          <p:cNvSpPr/>
          <p:nvPr/>
        </p:nvSpPr>
        <p:spPr>
          <a:xfrm>
            <a:off x="6408277" y="3142303"/>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4AFE7F68-ED63-4140-8343-AEE207B61D75}"/>
              </a:ext>
            </a:extLst>
          </p:cNvPr>
          <p:cNvSpPr/>
          <p:nvPr/>
        </p:nvSpPr>
        <p:spPr>
          <a:xfrm>
            <a:off x="6514670"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4A5B38EB-69F4-440E-A4BF-B824363A60B9}"/>
              </a:ext>
            </a:extLst>
          </p:cNvPr>
          <p:cNvSpPr/>
          <p:nvPr/>
        </p:nvSpPr>
        <p:spPr>
          <a:xfrm>
            <a:off x="6517545" y="2174416"/>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66F2DD69-7924-4F6A-A624-A7CBD1CCDDCE}"/>
              </a:ext>
            </a:extLst>
          </p:cNvPr>
          <p:cNvSpPr/>
          <p:nvPr/>
        </p:nvSpPr>
        <p:spPr>
          <a:xfrm>
            <a:off x="6508919"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141C72F6-6156-44C0-AF20-E30FC301936B}"/>
              </a:ext>
            </a:extLst>
          </p:cNvPr>
          <p:cNvSpPr/>
          <p:nvPr/>
        </p:nvSpPr>
        <p:spPr>
          <a:xfrm>
            <a:off x="6511794" y="2174417"/>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0CB31B11-8CB8-4E9F-83B8-22BDD0552CE7}"/>
              </a:ext>
            </a:extLst>
          </p:cNvPr>
          <p:cNvSpPr/>
          <p:nvPr/>
        </p:nvSpPr>
        <p:spPr>
          <a:xfrm>
            <a:off x="7546964" y="203351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Oval 11">
            <a:extLst>
              <a:ext uri="{FF2B5EF4-FFF2-40B4-BE49-F238E27FC236}">
                <a16:creationId xmlns:a16="http://schemas.microsoft.com/office/drawing/2014/main" id="{AD31EED5-6C61-4895-B89F-7C5E0F1CAC49}"/>
              </a:ext>
            </a:extLst>
          </p:cNvPr>
          <p:cNvSpPr/>
          <p:nvPr/>
        </p:nvSpPr>
        <p:spPr>
          <a:xfrm>
            <a:off x="8596513" y="39917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E4299348-CCE6-4C3F-8DC1-7F364D883539}"/>
              </a:ext>
            </a:extLst>
          </p:cNvPr>
          <p:cNvSpPr/>
          <p:nvPr/>
        </p:nvSpPr>
        <p:spPr>
          <a:xfrm>
            <a:off x="859397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70C548B2-90CC-4085-903E-522F660C41FA}"/>
              </a:ext>
            </a:extLst>
          </p:cNvPr>
          <p:cNvSpPr/>
          <p:nvPr/>
        </p:nvSpPr>
        <p:spPr>
          <a:xfrm>
            <a:off x="859651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C464981C-37E0-41DC-BEE5-4E7E1A2464C0}"/>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A6A079A5-BA9F-4519-838D-720FBB4EE595}"/>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Oval 17">
            <a:extLst>
              <a:ext uri="{FF2B5EF4-FFF2-40B4-BE49-F238E27FC236}">
                <a16:creationId xmlns:a16="http://schemas.microsoft.com/office/drawing/2014/main" id="{542E9072-3D17-41FA-93FC-76E263679AB5}"/>
              </a:ext>
            </a:extLst>
          </p:cNvPr>
          <p:cNvSpPr/>
          <p:nvPr/>
        </p:nvSpPr>
        <p:spPr>
          <a:xfrm>
            <a:off x="8596513" y="398917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Oval 18">
            <a:extLst>
              <a:ext uri="{FF2B5EF4-FFF2-40B4-BE49-F238E27FC236}">
                <a16:creationId xmlns:a16="http://schemas.microsoft.com/office/drawing/2014/main" id="{4E7EB947-9C66-4EC0-9B50-05D7B1DCB882}"/>
              </a:ext>
            </a:extLst>
          </p:cNvPr>
          <p:cNvSpPr/>
          <p:nvPr/>
        </p:nvSpPr>
        <p:spPr>
          <a:xfrm>
            <a:off x="7546964" y="202970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8D048AC8-15B2-4AC5-A66D-700599F8F4D2}"/>
              </a:ext>
            </a:extLst>
          </p:cNvPr>
          <p:cNvSpPr/>
          <p:nvPr/>
        </p:nvSpPr>
        <p:spPr>
          <a:xfrm>
            <a:off x="1031863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D9C0027-433E-4B0B-BD72-A9B1D83C3BE0}"/>
              </a:ext>
            </a:extLst>
          </p:cNvPr>
          <p:cNvSpPr/>
          <p:nvPr/>
        </p:nvSpPr>
        <p:spPr>
          <a:xfrm>
            <a:off x="1030720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7C099CC4-5CE9-4974-AAF3-D1FD9E079F36}"/>
              </a:ext>
            </a:extLst>
          </p:cNvPr>
          <p:cNvSpPr/>
          <p:nvPr/>
        </p:nvSpPr>
        <p:spPr>
          <a:xfrm>
            <a:off x="1031863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A0569974-DE71-46F4-AC32-408425B07A34}"/>
              </a:ext>
            </a:extLst>
          </p:cNvPr>
          <p:cNvSpPr/>
          <p:nvPr/>
        </p:nvSpPr>
        <p:spPr>
          <a:xfrm>
            <a:off x="1031101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2CDD8168-F289-49FE-9097-5CD713F97ECB}"/>
              </a:ext>
            </a:extLst>
          </p:cNvPr>
          <p:cNvSpPr/>
          <p:nvPr/>
        </p:nvSpPr>
        <p:spPr>
          <a:xfrm>
            <a:off x="1030720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158528FE-A787-45D0-AC2F-58D4EDCD26D2}"/>
              </a:ext>
            </a:extLst>
          </p:cNvPr>
          <p:cNvSpPr/>
          <p:nvPr/>
        </p:nvSpPr>
        <p:spPr>
          <a:xfrm>
            <a:off x="10314823" y="294523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C1C49425-6531-B841-A8A6-C47026D25FFE}"/>
              </a:ext>
            </a:extLst>
          </p:cNvPr>
          <p:cNvSpPr txBox="1"/>
          <p:nvPr/>
        </p:nvSpPr>
        <p:spPr>
          <a:xfrm>
            <a:off x="7771255" y="5342703"/>
            <a:ext cx="2776722" cy="840230"/>
          </a:xfrm>
          <a:prstGeom prst="rect">
            <a:avLst/>
          </a:prstGeom>
          <a:noFill/>
        </p:spPr>
        <p:txBody>
          <a:bodyPr wrap="none" rtlCol="0">
            <a:spAutoFit/>
          </a:bodyPr>
          <a:lstStyle/>
          <a:p>
            <a:pPr algn="l">
              <a:lnSpc>
                <a:spcPct val="90000"/>
              </a:lnSpc>
            </a:pPr>
            <a:r>
              <a:rPr lang="en-US" dirty="0">
                <a:latin typeface="+mn-lt"/>
              </a:rPr>
              <a:t>3 out of 4 proton pulses</a:t>
            </a:r>
          </a:p>
          <a:p>
            <a:pPr algn="l">
              <a:lnSpc>
                <a:spcPct val="90000"/>
              </a:lnSpc>
            </a:pPr>
            <a:r>
              <a:rPr lang="en-US" dirty="0">
                <a:latin typeface="+mn-lt"/>
              </a:rPr>
              <a:t>45 pulses/sec</a:t>
            </a:r>
          </a:p>
          <a:p>
            <a:pPr algn="l">
              <a:lnSpc>
                <a:spcPct val="90000"/>
              </a:lnSpc>
            </a:pPr>
            <a:r>
              <a:rPr lang="en-US" dirty="0">
                <a:latin typeface="+mn-lt"/>
              </a:rPr>
              <a:t>2 MW</a:t>
            </a:r>
          </a:p>
        </p:txBody>
      </p:sp>
      <p:sp>
        <p:nvSpPr>
          <p:cNvPr id="29" name="TextBox 28">
            <a:extLst>
              <a:ext uri="{FF2B5EF4-FFF2-40B4-BE49-F238E27FC236}">
                <a16:creationId xmlns:a16="http://schemas.microsoft.com/office/drawing/2014/main" id="{E8D5CFF9-530C-E140-A5C9-BAD9F0504F0F}"/>
              </a:ext>
            </a:extLst>
          </p:cNvPr>
          <p:cNvSpPr txBox="1"/>
          <p:nvPr/>
        </p:nvSpPr>
        <p:spPr>
          <a:xfrm>
            <a:off x="9298900" y="1009230"/>
            <a:ext cx="2776722" cy="840230"/>
          </a:xfrm>
          <a:prstGeom prst="rect">
            <a:avLst/>
          </a:prstGeom>
          <a:noFill/>
        </p:spPr>
        <p:txBody>
          <a:bodyPr wrap="none" rtlCol="0">
            <a:spAutoFit/>
          </a:bodyPr>
          <a:lstStyle/>
          <a:p>
            <a:pPr algn="l">
              <a:lnSpc>
                <a:spcPct val="90000"/>
              </a:lnSpc>
            </a:pPr>
            <a:r>
              <a:rPr lang="en-US" dirty="0">
                <a:latin typeface="+mn-lt"/>
              </a:rPr>
              <a:t>1 out of 4 proton pulses</a:t>
            </a:r>
          </a:p>
          <a:p>
            <a:pPr algn="l">
              <a:lnSpc>
                <a:spcPct val="90000"/>
              </a:lnSpc>
            </a:pPr>
            <a:r>
              <a:rPr lang="en-US" dirty="0">
                <a:latin typeface="+mn-lt"/>
              </a:rPr>
              <a:t>15 Hz</a:t>
            </a:r>
          </a:p>
          <a:p>
            <a:pPr algn="l">
              <a:lnSpc>
                <a:spcPct val="90000"/>
              </a:lnSpc>
            </a:pPr>
            <a:r>
              <a:rPr lang="en-US" dirty="0">
                <a:latin typeface="+mn-lt"/>
              </a:rPr>
              <a:t>700 kW</a:t>
            </a:r>
          </a:p>
        </p:txBody>
      </p:sp>
      <p:sp>
        <p:nvSpPr>
          <p:cNvPr id="31" name="TextBox 30">
            <a:extLst>
              <a:ext uri="{FF2B5EF4-FFF2-40B4-BE49-F238E27FC236}">
                <a16:creationId xmlns:a16="http://schemas.microsoft.com/office/drawing/2014/main" id="{ABE1AE5A-5D7E-FD49-9DF5-2440D8E710F4}"/>
              </a:ext>
            </a:extLst>
          </p:cNvPr>
          <p:cNvSpPr txBox="1"/>
          <p:nvPr/>
        </p:nvSpPr>
        <p:spPr>
          <a:xfrm>
            <a:off x="1678473" y="6454745"/>
            <a:ext cx="4011034" cy="341632"/>
          </a:xfrm>
          <a:prstGeom prst="rect">
            <a:avLst/>
          </a:prstGeom>
          <a:noFill/>
        </p:spPr>
        <p:txBody>
          <a:bodyPr wrap="none" rtlCol="0">
            <a:spAutoFit/>
          </a:bodyPr>
          <a:lstStyle/>
          <a:p>
            <a:pPr algn="l">
              <a:lnSpc>
                <a:spcPct val="90000"/>
              </a:lnSpc>
            </a:pPr>
            <a:r>
              <a:rPr lang="en-US" baseline="30000" dirty="0">
                <a:solidFill>
                  <a:schemeClr val="tx2"/>
                </a:solidFill>
                <a:latin typeface="+mn-lt"/>
              </a:rPr>
              <a:t>*</a:t>
            </a:r>
            <a:r>
              <a:rPr lang="en-US" dirty="0">
                <a:solidFill>
                  <a:schemeClr val="tx2"/>
                </a:solidFill>
                <a:latin typeface="+mn-lt"/>
              </a:rPr>
              <a:t>animation courtesy of Matt Stone</a:t>
            </a:r>
          </a:p>
        </p:txBody>
      </p:sp>
      <p:sp>
        <p:nvSpPr>
          <p:cNvPr id="2" name="Title 1">
            <a:extLst>
              <a:ext uri="{FF2B5EF4-FFF2-40B4-BE49-F238E27FC236}">
                <a16:creationId xmlns:a16="http://schemas.microsoft.com/office/drawing/2014/main" id="{152C05EB-663A-4EDD-85E6-D42525E18A6B}"/>
              </a:ext>
            </a:extLst>
          </p:cNvPr>
          <p:cNvSpPr>
            <a:spLocks noGrp="1"/>
          </p:cNvSpPr>
          <p:nvPr>
            <p:ph type="title"/>
          </p:nvPr>
        </p:nvSpPr>
        <p:spPr>
          <a:xfrm>
            <a:off x="429767" y="274318"/>
            <a:ext cx="11259133" cy="867930"/>
          </a:xfrm>
        </p:spPr>
        <p:txBody>
          <a:bodyPr/>
          <a:lstStyle/>
          <a:p>
            <a:r>
              <a:rPr lang="en-US" sz="2800" dirty="0"/>
              <a:t>STS will make optimal use of the  PPU-upgraded SNS accelerator capability  </a:t>
            </a:r>
          </a:p>
        </p:txBody>
      </p:sp>
      <p:sp>
        <p:nvSpPr>
          <p:cNvPr id="17" name="TextBox 16">
            <a:extLst>
              <a:ext uri="{FF2B5EF4-FFF2-40B4-BE49-F238E27FC236}">
                <a16:creationId xmlns:a16="http://schemas.microsoft.com/office/drawing/2014/main" id="{384BAFC7-8955-C7B7-FDCC-992BC99A7FFE}"/>
              </a:ext>
            </a:extLst>
          </p:cNvPr>
          <p:cNvSpPr txBox="1"/>
          <p:nvPr/>
        </p:nvSpPr>
        <p:spPr>
          <a:xfrm>
            <a:off x="4841728" y="1723960"/>
            <a:ext cx="1664315" cy="590931"/>
          </a:xfrm>
          <a:prstGeom prst="rect">
            <a:avLst/>
          </a:prstGeom>
          <a:noFill/>
        </p:spPr>
        <p:txBody>
          <a:bodyPr wrap="square" rtlCol="0">
            <a:spAutoFit/>
          </a:bodyPr>
          <a:lstStyle/>
          <a:p>
            <a:pPr algn="r">
              <a:lnSpc>
                <a:spcPct val="90000"/>
              </a:lnSpc>
            </a:pPr>
            <a:r>
              <a:rPr lang="en-US" dirty="0">
                <a:latin typeface="+mn-lt"/>
              </a:rPr>
              <a:t>Accumulator Ring</a:t>
            </a:r>
          </a:p>
        </p:txBody>
      </p:sp>
      <p:sp>
        <p:nvSpPr>
          <p:cNvPr id="32" name="TextBox 31">
            <a:extLst>
              <a:ext uri="{FF2B5EF4-FFF2-40B4-BE49-F238E27FC236}">
                <a16:creationId xmlns:a16="http://schemas.microsoft.com/office/drawing/2014/main" id="{ECC9C9D4-2038-A4D7-ADEB-42E36BC88184}"/>
              </a:ext>
            </a:extLst>
          </p:cNvPr>
          <p:cNvSpPr txBox="1"/>
          <p:nvPr/>
        </p:nvSpPr>
        <p:spPr>
          <a:xfrm>
            <a:off x="489159" y="2707953"/>
            <a:ext cx="1030759" cy="590931"/>
          </a:xfrm>
          <a:prstGeom prst="rect">
            <a:avLst/>
          </a:prstGeom>
          <a:noFill/>
        </p:spPr>
        <p:txBody>
          <a:bodyPr wrap="square" rtlCol="0">
            <a:spAutoFit/>
          </a:bodyPr>
          <a:lstStyle/>
          <a:p>
            <a:pPr algn="l">
              <a:lnSpc>
                <a:spcPct val="90000"/>
              </a:lnSpc>
            </a:pPr>
            <a:r>
              <a:rPr lang="en-US" dirty="0">
                <a:latin typeface="+mn-lt"/>
              </a:rPr>
              <a:t>Ion Source</a:t>
            </a:r>
          </a:p>
        </p:txBody>
      </p:sp>
      <p:sp>
        <p:nvSpPr>
          <p:cNvPr id="33" name="TextBox 32">
            <a:extLst>
              <a:ext uri="{FF2B5EF4-FFF2-40B4-BE49-F238E27FC236}">
                <a16:creationId xmlns:a16="http://schemas.microsoft.com/office/drawing/2014/main" id="{1409E59F-594D-BEF9-FCC8-CC5F6BBC0FF0}"/>
              </a:ext>
            </a:extLst>
          </p:cNvPr>
          <p:cNvSpPr txBox="1"/>
          <p:nvPr/>
        </p:nvSpPr>
        <p:spPr>
          <a:xfrm>
            <a:off x="2433998" y="2946610"/>
            <a:ext cx="935587" cy="341632"/>
          </a:xfrm>
          <a:prstGeom prst="rect">
            <a:avLst/>
          </a:prstGeom>
          <a:noFill/>
        </p:spPr>
        <p:txBody>
          <a:bodyPr wrap="square" rtlCol="0">
            <a:spAutoFit/>
          </a:bodyPr>
          <a:lstStyle/>
          <a:p>
            <a:pPr algn="l">
              <a:lnSpc>
                <a:spcPct val="90000"/>
              </a:lnSpc>
            </a:pPr>
            <a:r>
              <a:rPr lang="en-US" dirty="0">
                <a:latin typeface="+mn-lt"/>
              </a:rPr>
              <a:t>Linac</a:t>
            </a:r>
          </a:p>
        </p:txBody>
      </p:sp>
      <p:sp>
        <p:nvSpPr>
          <p:cNvPr id="30" name="TextBox 29">
            <a:extLst>
              <a:ext uri="{FF2B5EF4-FFF2-40B4-BE49-F238E27FC236}">
                <a16:creationId xmlns:a16="http://schemas.microsoft.com/office/drawing/2014/main" id="{8B67935A-9F47-D44A-90C2-89AA91397E24}"/>
              </a:ext>
            </a:extLst>
          </p:cNvPr>
          <p:cNvSpPr txBox="1"/>
          <p:nvPr/>
        </p:nvSpPr>
        <p:spPr>
          <a:xfrm>
            <a:off x="3750404" y="2463901"/>
            <a:ext cx="2420856" cy="840230"/>
          </a:xfrm>
          <a:prstGeom prst="rect">
            <a:avLst/>
          </a:prstGeom>
          <a:noFill/>
        </p:spPr>
        <p:txBody>
          <a:bodyPr wrap="none" rtlCol="0">
            <a:spAutoFit/>
          </a:bodyPr>
          <a:lstStyle/>
          <a:p>
            <a:pPr algn="l">
              <a:lnSpc>
                <a:spcPct val="90000"/>
              </a:lnSpc>
            </a:pPr>
            <a:r>
              <a:rPr lang="en-US" dirty="0">
                <a:latin typeface="+mn-lt"/>
              </a:rPr>
              <a:t>60 Hz accelerator</a:t>
            </a:r>
          </a:p>
          <a:p>
            <a:pPr algn="l">
              <a:lnSpc>
                <a:spcPct val="90000"/>
              </a:lnSpc>
            </a:pPr>
            <a:r>
              <a:rPr lang="en-US" dirty="0">
                <a:latin typeface="+mn-lt"/>
              </a:rPr>
              <a:t>46.7 kJ/proton pulse</a:t>
            </a:r>
          </a:p>
          <a:p>
            <a:pPr algn="l">
              <a:lnSpc>
                <a:spcPct val="90000"/>
              </a:lnSpc>
            </a:pPr>
            <a:r>
              <a:rPr lang="en-US" dirty="0">
                <a:latin typeface="+mn-lt"/>
              </a:rPr>
              <a:t>2.8 MW capable</a:t>
            </a:r>
          </a:p>
        </p:txBody>
      </p:sp>
      <p:sp>
        <p:nvSpPr>
          <p:cNvPr id="28" name="Rectangle 27">
            <a:extLst>
              <a:ext uri="{FF2B5EF4-FFF2-40B4-BE49-F238E27FC236}">
                <a16:creationId xmlns:a16="http://schemas.microsoft.com/office/drawing/2014/main" id="{45A1CDD9-A582-637D-4B89-5950CD36D395}"/>
              </a:ext>
            </a:extLst>
          </p:cNvPr>
          <p:cNvSpPr/>
          <p:nvPr/>
        </p:nvSpPr>
        <p:spPr>
          <a:xfrm>
            <a:off x="2492188" y="4055885"/>
            <a:ext cx="1730188" cy="51611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TextBox 33">
            <a:extLst>
              <a:ext uri="{FF2B5EF4-FFF2-40B4-BE49-F238E27FC236}">
                <a16:creationId xmlns:a16="http://schemas.microsoft.com/office/drawing/2014/main" id="{7361EBF0-739B-C379-7311-6F83A58104FD}"/>
              </a:ext>
            </a:extLst>
          </p:cNvPr>
          <p:cNvSpPr txBox="1"/>
          <p:nvPr/>
        </p:nvSpPr>
        <p:spPr>
          <a:xfrm>
            <a:off x="6724338" y="4064040"/>
            <a:ext cx="1083735" cy="1089529"/>
          </a:xfrm>
          <a:prstGeom prst="rect">
            <a:avLst/>
          </a:prstGeom>
          <a:noFill/>
        </p:spPr>
        <p:txBody>
          <a:bodyPr wrap="square" rtlCol="0">
            <a:spAutoFit/>
          </a:bodyPr>
          <a:lstStyle/>
          <a:p>
            <a:pPr algn="r">
              <a:lnSpc>
                <a:spcPct val="90000"/>
              </a:lnSpc>
            </a:pPr>
            <a:r>
              <a:rPr lang="en-US" dirty="0">
                <a:latin typeface="+mn-lt"/>
              </a:rPr>
              <a:t>First Target Station (FTS)</a:t>
            </a:r>
          </a:p>
        </p:txBody>
      </p:sp>
      <p:sp>
        <p:nvSpPr>
          <p:cNvPr id="35" name="TextBox 34">
            <a:extLst>
              <a:ext uri="{FF2B5EF4-FFF2-40B4-BE49-F238E27FC236}">
                <a16:creationId xmlns:a16="http://schemas.microsoft.com/office/drawing/2014/main" id="{E2F78E31-18D3-0CFE-A8E9-EEE6C5B1045B}"/>
              </a:ext>
            </a:extLst>
          </p:cNvPr>
          <p:cNvSpPr txBox="1"/>
          <p:nvPr/>
        </p:nvSpPr>
        <p:spPr>
          <a:xfrm>
            <a:off x="10547977" y="3893827"/>
            <a:ext cx="1083735" cy="1089529"/>
          </a:xfrm>
          <a:prstGeom prst="rect">
            <a:avLst/>
          </a:prstGeom>
          <a:noFill/>
        </p:spPr>
        <p:txBody>
          <a:bodyPr wrap="square" rtlCol="0">
            <a:spAutoFit/>
          </a:bodyPr>
          <a:lstStyle/>
          <a:p>
            <a:pPr>
              <a:lnSpc>
                <a:spcPct val="90000"/>
              </a:lnSpc>
            </a:pPr>
            <a:r>
              <a:rPr lang="en-US" dirty="0">
                <a:latin typeface="+mn-lt"/>
              </a:rPr>
              <a:t>Second Target Station (STS)</a:t>
            </a:r>
          </a:p>
        </p:txBody>
      </p:sp>
      <p:sp>
        <p:nvSpPr>
          <p:cNvPr id="36" name="TextBox 35">
            <a:extLst>
              <a:ext uri="{FF2B5EF4-FFF2-40B4-BE49-F238E27FC236}">
                <a16:creationId xmlns:a16="http://schemas.microsoft.com/office/drawing/2014/main" id="{8BECE5D2-37AE-D77B-90CF-4628BC6C2DA1}"/>
              </a:ext>
            </a:extLst>
          </p:cNvPr>
          <p:cNvSpPr txBox="1"/>
          <p:nvPr/>
        </p:nvSpPr>
        <p:spPr>
          <a:xfrm>
            <a:off x="563238" y="4147406"/>
            <a:ext cx="6242595" cy="2248821"/>
          </a:xfrm>
          <a:prstGeom prst="rect">
            <a:avLst/>
          </a:prstGeom>
          <a:solidFill>
            <a:srgbClr val="AFAFAF">
              <a:alpha val="53000"/>
            </a:srgbClr>
          </a:solidFill>
          <a:ln>
            <a:noFill/>
          </a:ln>
        </p:spPr>
        <p:txBody>
          <a:bodyPr wrap="square" lIns="182880" tIns="182880" rIns="182880" bIns="182880" rtlCol="0" anchor="t">
            <a:spAutoFit/>
          </a:bodyPr>
          <a:lstStyle/>
          <a:p>
            <a:pPr marL="168275" indent="-168275">
              <a:spcBef>
                <a:spcPts val="800"/>
              </a:spcBef>
              <a:buFont typeface="Arial" panose="020B0604020202020204" pitchFamily="34" charset="0"/>
              <a:buChar char="•"/>
            </a:pPr>
            <a:r>
              <a:rPr lang="en-US" sz="1600" dirty="0">
                <a:latin typeface="+mn-lt"/>
              </a:rPr>
              <a:t>Short pulses at </a:t>
            </a:r>
            <a:r>
              <a:rPr lang="en-US" sz="1600" b="1" dirty="0">
                <a:latin typeface="+mn-lt"/>
              </a:rPr>
              <a:t>15 Hz </a:t>
            </a:r>
            <a:r>
              <a:rPr lang="en-US" sz="1600" dirty="0">
                <a:latin typeface="+mn-lt"/>
              </a:rPr>
              <a:t>enables simultaneous </a:t>
            </a:r>
            <a:r>
              <a:rPr lang="en-US" sz="1600" b="1" dirty="0">
                <a:latin typeface="+mn-lt"/>
              </a:rPr>
              <a:t>measurement across broad wavelength range </a:t>
            </a:r>
            <a:r>
              <a:rPr lang="en-US" sz="1600" dirty="0">
                <a:latin typeface="+mn-lt"/>
              </a:rPr>
              <a:t>(</a:t>
            </a:r>
            <a:r>
              <a:rPr lang="en-US" sz="1600" dirty="0">
                <a:latin typeface="Symbol" panose="05050102010706020507" pitchFamily="18" charset="2"/>
              </a:rPr>
              <a:t></a:t>
            </a:r>
            <a:r>
              <a:rPr lang="en-US" sz="1600" dirty="0">
                <a:latin typeface="+mn-lt"/>
              </a:rPr>
              <a:t>=13.2 Å at 20 m </a:t>
            </a:r>
            <a:br>
              <a:rPr lang="en-US" sz="1600" dirty="0">
                <a:latin typeface="+mn-lt"/>
              </a:rPr>
            </a:br>
            <a:r>
              <a:rPr lang="en-US" sz="1600" dirty="0">
                <a:latin typeface="+mn-lt"/>
              </a:rPr>
              <a:t>from source)</a:t>
            </a:r>
          </a:p>
          <a:p>
            <a:pPr marL="168275" indent="-168275">
              <a:spcBef>
                <a:spcPts val="800"/>
              </a:spcBef>
              <a:buFont typeface="Arial" panose="020B0604020202020204" pitchFamily="34" charset="0"/>
              <a:buChar char="•"/>
            </a:pPr>
            <a:r>
              <a:rPr lang="en-US" sz="1600" dirty="0">
                <a:latin typeface="+mn-lt"/>
                <a:cs typeface="Arial"/>
              </a:rPr>
              <a:t>Complementarity with FTS – </a:t>
            </a:r>
            <a:r>
              <a:rPr lang="en-US" sz="1600" b="1" dirty="0">
                <a:latin typeface="+mn-lt"/>
                <a:cs typeface="Arial"/>
              </a:rPr>
              <a:t>uses all available accelerator capability provided by PPU</a:t>
            </a:r>
            <a:endParaRPr lang="en-US" sz="1600" b="1" dirty="0">
              <a:cs typeface="Arial"/>
            </a:endParaRPr>
          </a:p>
          <a:p>
            <a:pPr marL="168275" indent="-168275">
              <a:lnSpc>
                <a:spcPct val="90000"/>
              </a:lnSpc>
              <a:spcBef>
                <a:spcPts val="800"/>
              </a:spcBef>
              <a:buFont typeface="Arial" panose="020B0604020202020204" pitchFamily="34" charset="0"/>
              <a:buChar char="•"/>
            </a:pPr>
            <a:r>
              <a:rPr lang="en-US" sz="1600" b="1" dirty="0">
                <a:latin typeface="+mn-lt"/>
              </a:rPr>
              <a:t>Flexibility</a:t>
            </a:r>
            <a:r>
              <a:rPr lang="en-US" sz="1600" dirty="0">
                <a:latin typeface="+mn-lt"/>
              </a:rPr>
              <a:t> will be provided to </a:t>
            </a:r>
            <a:r>
              <a:rPr lang="en-US" sz="1600" b="1" dirty="0">
                <a:latin typeface="+mn-lt"/>
              </a:rPr>
              <a:t>operate </a:t>
            </a:r>
            <a:r>
              <a:rPr lang="en-US" sz="1600" dirty="0">
                <a:latin typeface="+mn-lt"/>
              </a:rPr>
              <a:t>both FTS and STS </a:t>
            </a:r>
            <a:br>
              <a:rPr lang="en-US" sz="1600" dirty="0">
                <a:latin typeface="+mn-lt"/>
              </a:rPr>
            </a:br>
            <a:r>
              <a:rPr lang="en-US" sz="1600" dirty="0">
                <a:latin typeface="+mn-lt"/>
              </a:rPr>
              <a:t>at the same time or separately if either is shutdown</a:t>
            </a:r>
          </a:p>
        </p:txBody>
      </p:sp>
    </p:spTree>
    <p:extLst>
      <p:ext uri="{BB962C8B-B14F-4D97-AF65-F5344CB8AC3E}">
        <p14:creationId xmlns:p14="http://schemas.microsoft.com/office/powerpoint/2010/main" val="378763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fill="hold" grpId="0" nodeType="clickEffect">
                                  <p:stCondLst>
                                    <p:cond delay="0"/>
                                  </p:stCondLst>
                                  <p:endCondLst>
                                    <p:cond evt="onNext" delay="0">
                                      <p:tgtEl>
                                        <p:sldTgt/>
                                      </p:tgtEl>
                                    </p:cond>
                                  </p:endCondLst>
                                  <p:childTnLst>
                                    <p:animMotion origin="layout" path="M 2.5E-6 -0.00023 L 0.39674 0.00348 C 0.39961 0.00162 0.40273 0.00116 0.40534 -0.00023 C 0.40976 -0.00787 0.41432 -0.01435 0.41888 -0.02152 " pathEditMode="relative" rAng="0" ptsTypes="AAAA">
                                      <p:cBhvr>
                                        <p:cTn id="6" dur="1000" fill="hold"/>
                                        <p:tgtEl>
                                          <p:spTgt spid="4"/>
                                        </p:tgtEl>
                                        <p:attrNameLst>
                                          <p:attrName>ppt_x</p:attrName>
                                          <p:attrName>ppt_y</p:attrName>
                                        </p:attrNameLst>
                                      </p:cBhvr>
                                      <p:rCtr x="20937" y="-880"/>
                                    </p:animMotion>
                                  </p:childTnLst>
                                </p:cTn>
                              </p:par>
                              <p:par>
                                <p:cTn id="7" presetID="1" presetClass="entr" presetSubtype="0" fill="hold" grpId="1"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repeatCount="indefinite" fill="hold" grpId="0" nodeType="withEffect">
                                  <p:stCondLst>
                                    <p:cond delay="1000"/>
                                  </p:stCondLst>
                                  <p:endCondLst>
                                    <p:cond evt="onNext" delay="0">
                                      <p:tgtEl>
                                        <p:sldTgt/>
                                      </p:tgtEl>
                                    </p:cond>
                                  </p:endCondLst>
                                  <p:childTnLst>
                                    <p:animMotion origin="layout" path="M 0.00195 -0.00301 L 0.0056 -0.02778 L 0.0056 -0.05139 L 0.0069 -0.08426 L 0.00924 -0.12593 L 0.01068 -0.14306 " pathEditMode="relative" ptsTypes="AAAAAA">
                                      <p:cBhvr>
                                        <p:cTn id="10" dur="1000" fill="hold"/>
                                        <p:tgtEl>
                                          <p:spTgt spid="5"/>
                                        </p:tgtEl>
                                        <p:attrNameLst>
                                          <p:attrName>ppt_x</p:attrName>
                                          <p:attrName>ppt_y</p:attrName>
                                        </p:attrNameLst>
                                      </p:cBhvr>
                                    </p:animMotion>
                                  </p:childTnLst>
                                </p:cTn>
                              </p:par>
                              <p:par>
                                <p:cTn id="11" presetID="1" presetClass="entr" presetSubtype="0" fill="hold" grpId="1" nodeType="with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repeatCount="indefinite" fill="hold" grpId="0" nodeType="withEffect">
                                  <p:stCondLst>
                                    <p:cond delay="2000"/>
                                  </p:stCondLst>
                                  <p:endCondLst>
                                    <p:cond evt="onNext" delay="0">
                                      <p:tgtEl>
                                        <p:sldTgt/>
                                      </p:tgtEl>
                                    </p:cond>
                                  </p:endCondLst>
                                  <p:childTnLst>
                                    <p:animMotion origin="layout" path="M 0.00144 -0.00046 L 0.00105 -0.075 L 0.00378 -0.09352 L 0.00808 -0.1037 L 0.01511 -0.11042 L 0.01888 -0.11273 L 0.0642 -0.11273 L 0.07422 -0.10694 L 0.07982 -0.09352 L 0.08269 -0.08009 C 0.08282 -0.05486 0.08295 -0.02986 0.08321 -0.00463 L 0.07982 0.01134 L 0.07513 0.01875 L 0.06758 0.02801 L 0.02175 0.02986 L 0.01276 0.02477 L 0.00573 0.01644 L 0.00144 -0.00046 Z " pathEditMode="relative" ptsTypes="AAAAAAAAAAAAAAAAAA">
                                      <p:cBhvr>
                                        <p:cTn id="14" dur="1000" fill="hold"/>
                                        <p:tgtEl>
                                          <p:spTgt spid="6"/>
                                        </p:tgtEl>
                                        <p:attrNameLst>
                                          <p:attrName>ppt_x</p:attrName>
                                          <p:attrName>ppt_y</p:attrName>
                                        </p:attrNameLst>
                                      </p:cBhvr>
                                    </p:animMotion>
                                  </p:childTnLst>
                                </p:cTn>
                              </p:par>
                              <p:par>
                                <p:cTn id="15" presetID="1" presetClass="entr" presetSubtype="0" fill="hold" grpId="1" nodeType="withEffect">
                                  <p:stCondLst>
                                    <p:cond delay="2250"/>
                                  </p:stCondLst>
                                  <p:childTnLst>
                                    <p:set>
                                      <p:cBhvr>
                                        <p:cTn id="16" dur="1" fill="hold">
                                          <p:stCondLst>
                                            <p:cond delay="0"/>
                                          </p:stCondLst>
                                        </p:cTn>
                                        <p:tgtEl>
                                          <p:spTgt spid="8"/>
                                        </p:tgtEl>
                                        <p:attrNameLst>
                                          <p:attrName>style.visibility</p:attrName>
                                        </p:attrNameLst>
                                      </p:cBhvr>
                                      <p:to>
                                        <p:strVal val="visible"/>
                                      </p:to>
                                    </p:set>
                                  </p:childTnLst>
                                </p:cTn>
                              </p:par>
                              <p:par>
                                <p:cTn id="17" presetID="0" presetClass="path" presetSubtype="0" repeatCount="indefinite" fill="hold" grpId="0" nodeType="withEffect">
                                  <p:stCondLst>
                                    <p:cond delay="2250"/>
                                  </p:stCondLst>
                                  <p:childTnLst>
                                    <p:animMotion origin="layout" path="M -3.125E-6 -1.11111E-6 L -0.00039 -0.07454 L 0.00235 -0.09305 L 0.00664 -0.10324 L 0.01368 -0.10995 L 0.01745 -0.11227 L 0.06276 -0.11227 L 0.07279 -0.10648 L 0.07839 -0.09305 L 0.08125 -0.07963 C 0.08138 -0.0544 0.08151 -0.0294 0.08177 -0.00417 L 0.07839 0.01181 L 0.0737 0.01921 L 0.06615 0.02847 L 0.02032 0.03033 L 0.01133 0.02523 L 0.0043 0.0169 L -3.125E-6 -1.11111E-6 Z " pathEditMode="relative" rAng="0" ptsTypes="AAAAAAAAAAAAAAAAAA">
                                      <p:cBhvr>
                                        <p:cTn id="18" dur="1000" fill="hold"/>
                                        <p:tgtEl>
                                          <p:spTgt spid="8"/>
                                        </p:tgtEl>
                                        <p:attrNameLst>
                                          <p:attrName>ppt_x</p:attrName>
                                          <p:attrName>ppt_y</p:attrName>
                                        </p:attrNameLst>
                                      </p:cBhvr>
                                      <p:rCtr x="4062" y="-4097"/>
                                    </p:animMotion>
                                  </p:childTnLst>
                                </p:cTn>
                              </p:par>
                              <p:par>
                                <p:cTn id="19" presetID="1" presetClass="entr" presetSubtype="0" fill="hold" grpId="1" nodeType="withEffect">
                                  <p:stCondLst>
                                    <p:cond delay="2500"/>
                                  </p:stCondLst>
                                  <p:childTnLst>
                                    <p:set>
                                      <p:cBhvr>
                                        <p:cTn id="20" dur="1" fill="hold">
                                          <p:stCondLst>
                                            <p:cond delay="0"/>
                                          </p:stCondLst>
                                        </p:cTn>
                                        <p:tgtEl>
                                          <p:spTgt spid="9"/>
                                        </p:tgtEl>
                                        <p:attrNameLst>
                                          <p:attrName>style.visibility</p:attrName>
                                        </p:attrNameLst>
                                      </p:cBhvr>
                                      <p:to>
                                        <p:strVal val="visible"/>
                                      </p:to>
                                    </p:set>
                                  </p:childTnLst>
                                </p:cTn>
                              </p:par>
                              <p:par>
                                <p:cTn id="21" presetID="0" presetClass="path" presetSubtype="0" repeatCount="indefinite" fill="hold" grpId="0" nodeType="withEffect">
                                  <p:stCondLst>
                                    <p:cond delay="2500"/>
                                  </p:stCondLst>
                                  <p:childTnLst>
                                    <p:animMotion origin="layout" path="M -2.91667E-6 5.55112E-17 L -0.00039 -0.07454 L 0.00235 -0.09306 L 0.00664 -0.10324 L 0.01367 -0.10995 L 0.01745 -0.11227 L 0.06276 -0.11227 L 0.07279 -0.10648 L 0.07839 -0.09306 L 0.08125 -0.07963 C 0.08138 -0.0544 0.08151 -0.0294 0.08177 -0.00417 L 0.07839 0.01181 L 0.0737 0.01921 L 0.06615 0.02847 L 0.02032 0.03032 L 0.01133 0.02523 L 0.0043 0.0169 L -2.91667E-6 5.55112E-17 Z " pathEditMode="relative" rAng="0" ptsTypes="AAAAAAAAAAAAAAAAAA">
                                      <p:cBhvr>
                                        <p:cTn id="22" dur="1000" fill="hold"/>
                                        <p:tgtEl>
                                          <p:spTgt spid="9"/>
                                        </p:tgtEl>
                                        <p:attrNameLst>
                                          <p:attrName>ppt_x</p:attrName>
                                          <p:attrName>ppt_y</p:attrName>
                                        </p:attrNameLst>
                                      </p:cBhvr>
                                      <p:rCtr x="4062" y="-4097"/>
                                    </p:animMotion>
                                  </p:childTnLst>
                                </p:cTn>
                              </p:par>
                              <p:par>
                                <p:cTn id="23" presetID="1" presetClass="entr" presetSubtype="0" fill="hold" grpId="1" nodeType="withEffect">
                                  <p:stCondLst>
                                    <p:cond delay="275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repeatCount="indefinite" fill="hold" grpId="0" nodeType="withEffect">
                                  <p:stCondLst>
                                    <p:cond delay="2750"/>
                                  </p:stCondLst>
                                  <p:childTnLst>
                                    <p:animMotion origin="layout" path="M -3.33333E-6 -2.96296E-6 L -0.00039 -0.07453 L 0.00235 -0.09305 L 0.00664 -0.10324 L 0.01368 -0.10995 L 0.01745 -0.11227 L 0.06276 -0.11227 L 0.07279 -0.10648 L 0.07839 -0.09305 L 0.08125 -0.07963 C 0.08138 -0.0544 0.08151 -0.0294 0.08177 -0.00416 L 0.07839 0.01181 L 0.0737 0.01922 L 0.06615 0.02848 L 0.02032 0.03033 L 0.01133 0.02523 L 0.0043 0.0169 L -3.33333E-6 -2.96296E-6 Z " pathEditMode="relative" rAng="0" ptsTypes="AAAAAAAAAAAAAAAAAA">
                                      <p:cBhvr>
                                        <p:cTn id="26" dur="1000" fill="hold"/>
                                        <p:tgtEl>
                                          <p:spTgt spid="10"/>
                                        </p:tgtEl>
                                        <p:attrNameLst>
                                          <p:attrName>ppt_x</p:attrName>
                                          <p:attrName>ppt_y</p:attrName>
                                        </p:attrNameLst>
                                      </p:cBhvr>
                                      <p:rCtr x="4062" y="-4097"/>
                                    </p:animMotion>
                                  </p:childTnLst>
                                </p:cTn>
                              </p:par>
                              <p:par>
                                <p:cTn id="27" presetID="1" presetClass="entr" presetSubtype="0" fill="hold" grpId="0" nodeType="withEffect">
                                  <p:stCondLst>
                                    <p:cond delay="10000"/>
                                  </p:stCondLst>
                                  <p:childTnLst>
                                    <p:set>
                                      <p:cBhvr>
                                        <p:cTn id="28" dur="1" fill="hold">
                                          <p:stCondLst>
                                            <p:cond delay="0"/>
                                          </p:stCondLst>
                                        </p:cTn>
                                        <p:tgtEl>
                                          <p:spTgt spid="11"/>
                                        </p:tgtEl>
                                        <p:attrNameLst>
                                          <p:attrName>style.visibility</p:attrName>
                                        </p:attrNameLst>
                                      </p:cBhvr>
                                      <p:to>
                                        <p:strVal val="visible"/>
                                      </p:to>
                                    </p:set>
                                  </p:childTnLst>
                                </p:cTn>
                              </p:par>
                              <p:par>
                                <p:cTn id="29" presetID="0" presetClass="path" presetSubtype="0" repeatCount="indefinite" fill="hold" grpId="1" nodeType="withEffect">
                                  <p:stCondLst>
                                    <p:cond delay="10000"/>
                                  </p:stCondLst>
                                  <p:childTnLst>
                                    <p:animMotion origin="layout" path="M 0.00026 0.00023 L 0.01198 0.08055 L 0.01627 0.10393 L 0.02278 0.12245 L 0.08229 0.28102 " pathEditMode="relative" rAng="0" ptsTypes="AAAAA">
                                      <p:cBhvr>
                                        <p:cTn id="30" dur="500" fill="hold"/>
                                        <p:tgtEl>
                                          <p:spTgt spid="11"/>
                                        </p:tgtEl>
                                        <p:attrNameLst>
                                          <p:attrName>ppt_x</p:attrName>
                                          <p:attrName>ppt_y</p:attrName>
                                        </p:attrNameLst>
                                      </p:cBhvr>
                                      <p:rCtr x="4102" y="14028"/>
                                    </p:animMotion>
                                  </p:childTnLst>
                                </p:cTn>
                              </p:par>
                              <p:par>
                                <p:cTn id="31" presetID="1" presetClass="entr" presetSubtype="0" fill="hold" grpId="0" nodeType="withEffect">
                                  <p:stCondLst>
                                    <p:cond delay="10500"/>
                                  </p:stCondLst>
                                  <p:childTnLst>
                                    <p:set>
                                      <p:cBhvr>
                                        <p:cTn id="32" dur="1" fill="hold">
                                          <p:stCondLst>
                                            <p:cond delay="0"/>
                                          </p:stCondLst>
                                        </p:cTn>
                                        <p:tgtEl>
                                          <p:spTgt spid="12"/>
                                        </p:tgtEl>
                                        <p:attrNameLst>
                                          <p:attrName>style.visibility</p:attrName>
                                        </p:attrNameLst>
                                      </p:cBhvr>
                                      <p:to>
                                        <p:strVal val="visible"/>
                                      </p:to>
                                    </p:set>
                                  </p:childTnLst>
                                </p:cTn>
                              </p:par>
                              <p:par>
                                <p:cTn id="33" presetID="42" presetClass="path" presetSubtype="0" repeatCount="indefinite" accel="50000" decel="50000" fill="hold" grpId="1" nodeType="withEffect">
                                  <p:stCondLst>
                                    <p:cond delay="10500"/>
                                  </p:stCondLst>
                                  <p:childTnLst>
                                    <p:animMotion origin="layout" path="M 3.125E-6 3.33333E-6 L -0.03229 0.08333 " pathEditMode="relative" rAng="0" ptsTypes="AA">
                                      <p:cBhvr>
                                        <p:cTn id="34" dur="500" fill="hold"/>
                                        <p:tgtEl>
                                          <p:spTgt spid="12"/>
                                        </p:tgtEl>
                                        <p:attrNameLst>
                                          <p:attrName>ppt_x</p:attrName>
                                          <p:attrName>ppt_y</p:attrName>
                                        </p:attrNameLst>
                                      </p:cBhvr>
                                      <p:rCtr x="-1615" y="4167"/>
                                    </p:animMotion>
                                  </p:childTnLst>
                                </p:cTn>
                              </p:par>
                              <p:par>
                                <p:cTn id="35" presetID="1" presetClass="entr" presetSubtype="0" fill="hold" grpId="0" nodeType="withEffect">
                                  <p:stCondLst>
                                    <p:cond delay="10500"/>
                                  </p:stCondLst>
                                  <p:childTnLst>
                                    <p:set>
                                      <p:cBhvr>
                                        <p:cTn id="36" dur="1" fill="hold">
                                          <p:stCondLst>
                                            <p:cond delay="0"/>
                                          </p:stCondLst>
                                        </p:cTn>
                                        <p:tgtEl>
                                          <p:spTgt spid="13"/>
                                        </p:tgtEl>
                                        <p:attrNameLst>
                                          <p:attrName>style.visibility</p:attrName>
                                        </p:attrNameLst>
                                      </p:cBhvr>
                                      <p:to>
                                        <p:strVal val="visible"/>
                                      </p:to>
                                    </p:set>
                                  </p:childTnLst>
                                </p:cTn>
                              </p:par>
                              <p:par>
                                <p:cTn id="37" presetID="42" presetClass="path" presetSubtype="0" repeatCount="indefinite" accel="50000" decel="50000" fill="hold" grpId="1" nodeType="withEffect">
                                  <p:stCondLst>
                                    <p:cond delay="10500"/>
                                  </p:stCondLst>
                                  <p:childTnLst>
                                    <p:animMotion origin="layout" path="M 3.33333E-6 3.7037E-7 L 0.07161 0.01389 " pathEditMode="relative" rAng="0" ptsTypes="AA">
                                      <p:cBhvr>
                                        <p:cTn id="38" dur="500" fill="hold"/>
                                        <p:tgtEl>
                                          <p:spTgt spid="13"/>
                                        </p:tgtEl>
                                        <p:attrNameLst>
                                          <p:attrName>ppt_x</p:attrName>
                                          <p:attrName>ppt_y</p:attrName>
                                        </p:attrNameLst>
                                      </p:cBhvr>
                                      <p:rCtr x="3581" y="694"/>
                                    </p:animMotion>
                                  </p:childTnLst>
                                </p:cTn>
                              </p:par>
                              <p:par>
                                <p:cTn id="39" presetID="1" presetClass="entr" presetSubtype="0" fill="hold" grpId="0" nodeType="withEffect">
                                  <p:stCondLst>
                                    <p:cond delay="10500"/>
                                  </p:stCondLst>
                                  <p:childTnLst>
                                    <p:set>
                                      <p:cBhvr>
                                        <p:cTn id="40" dur="1" fill="hold">
                                          <p:stCondLst>
                                            <p:cond delay="0"/>
                                          </p:stCondLst>
                                        </p:cTn>
                                        <p:tgtEl>
                                          <p:spTgt spid="14"/>
                                        </p:tgtEl>
                                        <p:attrNameLst>
                                          <p:attrName>style.visibility</p:attrName>
                                        </p:attrNameLst>
                                      </p:cBhvr>
                                      <p:to>
                                        <p:strVal val="visible"/>
                                      </p:to>
                                    </p:set>
                                  </p:childTnLst>
                                </p:cTn>
                              </p:par>
                              <p:par>
                                <p:cTn id="41" presetID="42" presetClass="path" presetSubtype="0" repeatCount="indefinite" accel="50000" decel="50000" fill="hold" grpId="1" nodeType="withEffect">
                                  <p:stCondLst>
                                    <p:cond delay="10500"/>
                                  </p:stCondLst>
                                  <p:childTnLst>
                                    <p:animMotion origin="layout" path="M 3.125E-6 3.7037E-7 L 0.04323 -0.03657 " pathEditMode="relative" rAng="0" ptsTypes="AA">
                                      <p:cBhvr>
                                        <p:cTn id="42" dur="500" fill="hold"/>
                                        <p:tgtEl>
                                          <p:spTgt spid="14"/>
                                        </p:tgtEl>
                                        <p:attrNameLst>
                                          <p:attrName>ppt_x</p:attrName>
                                          <p:attrName>ppt_y</p:attrName>
                                        </p:attrNameLst>
                                      </p:cBhvr>
                                      <p:rCtr x="2161" y="-1829"/>
                                    </p:animMotion>
                                  </p:childTnLst>
                                </p:cTn>
                              </p:par>
                              <p:par>
                                <p:cTn id="43" presetID="1" presetClass="entr" presetSubtype="0" fill="hold" grpId="0" nodeType="withEffect">
                                  <p:stCondLst>
                                    <p:cond delay="10500"/>
                                  </p:stCondLst>
                                  <p:childTnLst>
                                    <p:set>
                                      <p:cBhvr>
                                        <p:cTn id="44" dur="1" fill="hold">
                                          <p:stCondLst>
                                            <p:cond delay="0"/>
                                          </p:stCondLst>
                                        </p:cTn>
                                        <p:tgtEl>
                                          <p:spTgt spid="15"/>
                                        </p:tgtEl>
                                        <p:attrNameLst>
                                          <p:attrName>style.visibility</p:attrName>
                                        </p:attrNameLst>
                                      </p:cBhvr>
                                      <p:to>
                                        <p:strVal val="visible"/>
                                      </p:to>
                                    </p:set>
                                  </p:childTnLst>
                                </p:cTn>
                              </p:par>
                              <p:par>
                                <p:cTn id="45" presetID="42" presetClass="path" presetSubtype="0" repeatCount="indefinite" accel="50000" decel="50000" fill="hold" grpId="1" nodeType="withEffect">
                                  <p:stCondLst>
                                    <p:cond delay="10500"/>
                                  </p:stCondLst>
                                  <p:childTnLst>
                                    <p:animMotion origin="layout" path="M 2.70833E-6 3.7037E-7 L -0.03815 0.02639 " pathEditMode="relative" rAng="0" ptsTypes="AA">
                                      <p:cBhvr>
                                        <p:cTn id="46" dur="500" fill="hold"/>
                                        <p:tgtEl>
                                          <p:spTgt spid="15"/>
                                        </p:tgtEl>
                                        <p:attrNameLst>
                                          <p:attrName>ppt_x</p:attrName>
                                          <p:attrName>ppt_y</p:attrName>
                                        </p:attrNameLst>
                                      </p:cBhvr>
                                      <p:rCtr x="-1914" y="1319"/>
                                    </p:animMotion>
                                  </p:childTnLst>
                                </p:cTn>
                              </p:par>
                              <p:par>
                                <p:cTn id="47" presetID="1" presetClass="entr" presetSubtype="0" fill="hold" grpId="0" nodeType="withEffect">
                                  <p:stCondLst>
                                    <p:cond delay="10500"/>
                                  </p:stCondLst>
                                  <p:childTnLst>
                                    <p:set>
                                      <p:cBhvr>
                                        <p:cTn id="48" dur="1" fill="hold">
                                          <p:stCondLst>
                                            <p:cond delay="0"/>
                                          </p:stCondLst>
                                        </p:cTn>
                                        <p:tgtEl>
                                          <p:spTgt spid="16"/>
                                        </p:tgtEl>
                                        <p:attrNameLst>
                                          <p:attrName>style.visibility</p:attrName>
                                        </p:attrNameLst>
                                      </p:cBhvr>
                                      <p:to>
                                        <p:strVal val="visible"/>
                                      </p:to>
                                    </p:set>
                                  </p:childTnLst>
                                </p:cTn>
                              </p:par>
                              <p:par>
                                <p:cTn id="49" presetID="42" presetClass="path" presetSubtype="0" repeatCount="indefinite" accel="50000" decel="50000" fill="hold" grpId="1" nodeType="withEffect">
                                  <p:stCondLst>
                                    <p:cond delay="10500"/>
                                  </p:stCondLst>
                                  <p:childTnLst>
                                    <p:animMotion origin="layout" path="M 2.70833E-6 3.7037E-7 L 0.02526 -0.06667 " pathEditMode="relative" rAng="0" ptsTypes="AA">
                                      <p:cBhvr>
                                        <p:cTn id="50" dur="500" fill="hold"/>
                                        <p:tgtEl>
                                          <p:spTgt spid="16"/>
                                        </p:tgtEl>
                                        <p:attrNameLst>
                                          <p:attrName>ppt_x</p:attrName>
                                          <p:attrName>ppt_y</p:attrName>
                                        </p:attrNameLst>
                                      </p:cBhvr>
                                      <p:rCtr x="1263" y="-3333"/>
                                    </p:animMotion>
                                  </p:childTnLst>
                                </p:cTn>
                              </p:par>
                              <p:par>
                                <p:cTn id="51" presetID="1" presetClass="entr" presetSubtype="0" fill="hold" grpId="0" nodeType="withEffect">
                                  <p:stCondLst>
                                    <p:cond delay="10500"/>
                                  </p:stCondLst>
                                  <p:childTnLst>
                                    <p:set>
                                      <p:cBhvr>
                                        <p:cTn id="52" dur="1" fill="hold">
                                          <p:stCondLst>
                                            <p:cond delay="0"/>
                                          </p:stCondLst>
                                        </p:cTn>
                                        <p:tgtEl>
                                          <p:spTgt spid="18"/>
                                        </p:tgtEl>
                                        <p:attrNameLst>
                                          <p:attrName>style.visibility</p:attrName>
                                        </p:attrNameLst>
                                      </p:cBhvr>
                                      <p:to>
                                        <p:strVal val="visible"/>
                                      </p:to>
                                    </p:set>
                                  </p:childTnLst>
                                </p:cTn>
                              </p:par>
                              <p:par>
                                <p:cTn id="53" presetID="42" presetClass="path" presetSubtype="0" repeatCount="indefinite" accel="50000" decel="50000" fill="hold" grpId="1" nodeType="withEffect">
                                  <p:stCondLst>
                                    <p:cond delay="10500"/>
                                  </p:stCondLst>
                                  <p:childTnLst>
                                    <p:animMotion origin="layout" path="M 3.125E-6 4.81481E-6 L -0.09558 -0.02848 " pathEditMode="relative" rAng="0" ptsTypes="AA">
                                      <p:cBhvr>
                                        <p:cTn id="54" dur="500" fill="hold"/>
                                        <p:tgtEl>
                                          <p:spTgt spid="18"/>
                                        </p:tgtEl>
                                        <p:attrNameLst>
                                          <p:attrName>ppt_x</p:attrName>
                                          <p:attrName>ppt_y</p:attrName>
                                        </p:attrNameLst>
                                      </p:cBhvr>
                                      <p:rCtr x="-4779" y="-1435"/>
                                    </p:animMotion>
                                  </p:childTnLst>
                                </p:cTn>
                              </p:par>
                              <p:par>
                                <p:cTn id="55" presetID="1" presetClass="entr" presetSubtype="0" fill="hold" grpId="0" nodeType="withEffect">
                                  <p:stCondLst>
                                    <p:cond delay="15000"/>
                                  </p:stCondLst>
                                  <p:childTnLst>
                                    <p:set>
                                      <p:cBhvr>
                                        <p:cTn id="56" dur="1" fill="hold">
                                          <p:stCondLst>
                                            <p:cond delay="0"/>
                                          </p:stCondLst>
                                        </p:cTn>
                                        <p:tgtEl>
                                          <p:spTgt spid="19"/>
                                        </p:tgtEl>
                                        <p:attrNameLst>
                                          <p:attrName>style.visibility</p:attrName>
                                        </p:attrNameLst>
                                      </p:cBhvr>
                                      <p:to>
                                        <p:strVal val="visible"/>
                                      </p:to>
                                    </p:set>
                                  </p:childTnLst>
                                </p:cTn>
                              </p:par>
                              <p:par>
                                <p:cTn id="57" presetID="0" presetClass="path" presetSubtype="0" repeatCount="indefinite" fill="hold" grpId="1" nodeType="withEffect">
                                  <p:stCondLst>
                                    <p:cond delay="15000"/>
                                  </p:stCondLst>
                                  <p:childTnLst>
                                    <p:animMotion origin="layout" path="M 0.00065 0.00046 L 0.01159 0.075 L 0.01679 0.07939 L 0.02031 0.08264 L 0.025 0.09652 L 0.02929 0.10717 L 0.03372 0.11389 L 0.04062 0.11713 L 0.04935 0.11713 L 0.05898 0.11041 L 0.14778 -0.00024 L 0.15846 -0.00672 L 0.16784 -0.00579 L 0.17526 0.00208 L 0.18151 0.01551 L 0.22213 0.12338 L 0.22252 0.12338 " pathEditMode="relative" ptsTypes="AAAAAAAAAAAAAAAAA">
                                      <p:cBhvr>
                                        <p:cTn id="58" dur="2000" fill="hold"/>
                                        <p:tgtEl>
                                          <p:spTgt spid="19"/>
                                        </p:tgtEl>
                                        <p:attrNameLst>
                                          <p:attrName>ppt_x</p:attrName>
                                          <p:attrName>ppt_y</p:attrName>
                                        </p:attrNameLst>
                                      </p:cBhvr>
                                    </p:animMotion>
                                  </p:childTnLst>
                                </p:cTn>
                              </p:par>
                              <p:par>
                                <p:cTn id="59" presetID="1" presetClass="entr" presetSubtype="0" fill="hold" grpId="0" nodeType="withEffect">
                                  <p:stCondLst>
                                    <p:cond delay="17000"/>
                                  </p:stCondLst>
                                  <p:childTnLst>
                                    <p:set>
                                      <p:cBhvr>
                                        <p:cTn id="60" dur="1" fill="hold">
                                          <p:stCondLst>
                                            <p:cond delay="0"/>
                                          </p:stCondLst>
                                        </p:cTn>
                                        <p:tgtEl>
                                          <p:spTgt spid="22"/>
                                        </p:tgtEl>
                                        <p:attrNameLst>
                                          <p:attrName>style.visibility</p:attrName>
                                        </p:attrNameLst>
                                      </p:cBhvr>
                                      <p:to>
                                        <p:strVal val="visible"/>
                                      </p:to>
                                    </p:set>
                                  </p:childTnLst>
                                </p:cTn>
                              </p:par>
                              <p:par>
                                <p:cTn id="61" presetID="42" presetClass="path" presetSubtype="0" repeatCount="indefinite" accel="50000" decel="50000" fill="hold" grpId="1" nodeType="withEffect">
                                  <p:stCondLst>
                                    <p:cond delay="17000"/>
                                  </p:stCondLst>
                                  <p:childTnLst>
                                    <p:animMotion origin="layout" path="M -2.91667E-6 -2.96296E-6 L -0.05963 -0.01574 " pathEditMode="relative" rAng="0" ptsTypes="AA">
                                      <p:cBhvr>
                                        <p:cTn id="62" dur="2000" fill="hold"/>
                                        <p:tgtEl>
                                          <p:spTgt spid="22"/>
                                        </p:tgtEl>
                                        <p:attrNameLst>
                                          <p:attrName>ppt_x</p:attrName>
                                          <p:attrName>ppt_y</p:attrName>
                                        </p:attrNameLst>
                                      </p:cBhvr>
                                      <p:rCtr x="-2982" y="-787"/>
                                    </p:animMotion>
                                  </p:childTnLst>
                                </p:cTn>
                              </p:par>
                              <p:par>
                                <p:cTn id="63" presetID="1" presetClass="entr" presetSubtype="0" fill="hold" grpId="0" nodeType="withEffect">
                                  <p:stCondLst>
                                    <p:cond delay="17000"/>
                                  </p:stCondLst>
                                  <p:childTnLst>
                                    <p:set>
                                      <p:cBhvr>
                                        <p:cTn id="64" dur="1" fill="hold">
                                          <p:stCondLst>
                                            <p:cond delay="0"/>
                                          </p:stCondLst>
                                        </p:cTn>
                                        <p:tgtEl>
                                          <p:spTgt spid="23"/>
                                        </p:tgtEl>
                                        <p:attrNameLst>
                                          <p:attrName>style.visibility</p:attrName>
                                        </p:attrNameLst>
                                      </p:cBhvr>
                                      <p:to>
                                        <p:strVal val="visible"/>
                                      </p:to>
                                    </p:set>
                                  </p:childTnLst>
                                </p:cTn>
                              </p:par>
                              <p:par>
                                <p:cTn id="65" presetID="42" presetClass="path" presetSubtype="0" repeatCount="indefinite" accel="50000" decel="50000" fill="hold" grpId="1" nodeType="withEffect">
                                  <p:stCondLst>
                                    <p:cond delay="17000"/>
                                  </p:stCondLst>
                                  <p:childTnLst>
                                    <p:animMotion origin="layout" path="M -1.45833E-6 2.59259E-6 L 0.00091 0.09305 " pathEditMode="relative" rAng="0" ptsTypes="AA">
                                      <p:cBhvr>
                                        <p:cTn id="66" dur="2000" fill="hold"/>
                                        <p:tgtEl>
                                          <p:spTgt spid="23"/>
                                        </p:tgtEl>
                                        <p:attrNameLst>
                                          <p:attrName>ppt_x</p:attrName>
                                          <p:attrName>ppt_y</p:attrName>
                                        </p:attrNameLst>
                                      </p:cBhvr>
                                      <p:rCtr x="39" y="4653"/>
                                    </p:animMotion>
                                  </p:childTnLst>
                                </p:cTn>
                              </p:par>
                              <p:par>
                                <p:cTn id="67" presetID="1" presetClass="entr" presetSubtype="0" fill="hold" grpId="0" nodeType="withEffect">
                                  <p:stCondLst>
                                    <p:cond delay="17000"/>
                                  </p:stCondLst>
                                  <p:childTnLst>
                                    <p:set>
                                      <p:cBhvr>
                                        <p:cTn id="68" dur="1" fill="hold">
                                          <p:stCondLst>
                                            <p:cond delay="0"/>
                                          </p:stCondLst>
                                        </p:cTn>
                                        <p:tgtEl>
                                          <p:spTgt spid="24"/>
                                        </p:tgtEl>
                                        <p:attrNameLst>
                                          <p:attrName>style.visibility</p:attrName>
                                        </p:attrNameLst>
                                      </p:cBhvr>
                                      <p:to>
                                        <p:strVal val="visible"/>
                                      </p:to>
                                    </p:set>
                                  </p:childTnLst>
                                </p:cTn>
                              </p:par>
                              <p:par>
                                <p:cTn id="69" presetID="42" presetClass="path" presetSubtype="0" repeatCount="indefinite" accel="50000" decel="50000" fill="hold" grpId="1" nodeType="withEffect">
                                  <p:stCondLst>
                                    <p:cond delay="17000"/>
                                  </p:stCondLst>
                                  <p:childTnLst>
                                    <p:animMotion origin="layout" path="M -2.91667E-6 2.59259E-6 L 0.07696 0.04583 " pathEditMode="relative" rAng="0" ptsTypes="AA">
                                      <p:cBhvr>
                                        <p:cTn id="70" dur="2000" fill="hold"/>
                                        <p:tgtEl>
                                          <p:spTgt spid="24"/>
                                        </p:tgtEl>
                                        <p:attrNameLst>
                                          <p:attrName>ppt_x</p:attrName>
                                          <p:attrName>ppt_y</p:attrName>
                                        </p:attrNameLst>
                                      </p:cBhvr>
                                      <p:rCtr x="3841" y="2292"/>
                                    </p:animMotion>
                                  </p:childTnLst>
                                </p:cTn>
                              </p:par>
                              <p:par>
                                <p:cTn id="71" presetID="1" presetClass="entr" presetSubtype="0" fill="hold" grpId="0" nodeType="withEffect">
                                  <p:stCondLst>
                                    <p:cond delay="17000"/>
                                  </p:stCondLst>
                                  <p:childTnLst>
                                    <p:set>
                                      <p:cBhvr>
                                        <p:cTn id="72" dur="1" fill="hold">
                                          <p:stCondLst>
                                            <p:cond delay="0"/>
                                          </p:stCondLst>
                                        </p:cTn>
                                        <p:tgtEl>
                                          <p:spTgt spid="25"/>
                                        </p:tgtEl>
                                        <p:attrNameLst>
                                          <p:attrName>style.visibility</p:attrName>
                                        </p:attrNameLst>
                                      </p:cBhvr>
                                      <p:to>
                                        <p:strVal val="visible"/>
                                      </p:to>
                                    </p:set>
                                  </p:childTnLst>
                                </p:cTn>
                              </p:par>
                              <p:par>
                                <p:cTn id="73" presetID="42" presetClass="path" presetSubtype="0" repeatCount="indefinite" accel="50000" decel="50000" fill="hold" grpId="1" nodeType="withEffect">
                                  <p:stCondLst>
                                    <p:cond delay="17000"/>
                                  </p:stCondLst>
                                  <p:childTnLst>
                                    <p:animMotion origin="layout" path="M -1.875E-6 2.59259E-6 L 0.05169 -0.03982 " pathEditMode="relative" rAng="0" ptsTypes="AA">
                                      <p:cBhvr>
                                        <p:cTn id="74" dur="2000" fill="hold"/>
                                        <p:tgtEl>
                                          <p:spTgt spid="25"/>
                                        </p:tgtEl>
                                        <p:attrNameLst>
                                          <p:attrName>ppt_x</p:attrName>
                                          <p:attrName>ppt_y</p:attrName>
                                        </p:attrNameLst>
                                      </p:cBhvr>
                                      <p:rCtr x="2578" y="-1991"/>
                                    </p:animMotion>
                                  </p:childTnLst>
                                </p:cTn>
                              </p:par>
                              <p:par>
                                <p:cTn id="75" presetID="1" presetClass="entr" presetSubtype="0" fill="hold" grpId="0" nodeType="withEffect">
                                  <p:stCondLst>
                                    <p:cond delay="17000"/>
                                  </p:stCondLst>
                                  <p:childTnLst>
                                    <p:set>
                                      <p:cBhvr>
                                        <p:cTn id="76" dur="1" fill="hold">
                                          <p:stCondLst>
                                            <p:cond delay="0"/>
                                          </p:stCondLst>
                                        </p:cTn>
                                        <p:tgtEl>
                                          <p:spTgt spid="26"/>
                                        </p:tgtEl>
                                        <p:attrNameLst>
                                          <p:attrName>style.visibility</p:attrName>
                                        </p:attrNameLst>
                                      </p:cBhvr>
                                      <p:to>
                                        <p:strVal val="visible"/>
                                      </p:to>
                                    </p:set>
                                  </p:childTnLst>
                                </p:cTn>
                              </p:par>
                              <p:par>
                                <p:cTn id="77" presetID="42" presetClass="path" presetSubtype="0" repeatCount="indefinite" accel="50000" decel="50000" fill="hold" grpId="1" nodeType="withEffect">
                                  <p:stCondLst>
                                    <p:cond delay="17000"/>
                                  </p:stCondLst>
                                  <p:childTnLst>
                                    <p:animMotion origin="layout" path="M -1.45833E-6 -2.96296E-6 L 0.03972 -0.16134 " pathEditMode="relative" rAng="0" ptsTypes="AA">
                                      <p:cBhvr>
                                        <p:cTn id="78" dur="2000" fill="hold"/>
                                        <p:tgtEl>
                                          <p:spTgt spid="26"/>
                                        </p:tgtEl>
                                        <p:attrNameLst>
                                          <p:attrName>ppt_x</p:attrName>
                                          <p:attrName>ppt_y</p:attrName>
                                        </p:attrNameLst>
                                      </p:cBhvr>
                                      <p:rCtr x="1979" y="-8079"/>
                                    </p:animMotion>
                                  </p:childTnLst>
                                </p:cTn>
                              </p:par>
                              <p:par>
                                <p:cTn id="79" presetID="1" presetClass="entr" presetSubtype="0" fill="hold" grpId="0" nodeType="withEffect">
                                  <p:stCondLst>
                                    <p:cond delay="17000"/>
                                  </p:stCondLst>
                                  <p:childTnLst>
                                    <p:set>
                                      <p:cBhvr>
                                        <p:cTn id="80" dur="1" fill="hold">
                                          <p:stCondLst>
                                            <p:cond delay="0"/>
                                          </p:stCondLst>
                                        </p:cTn>
                                        <p:tgtEl>
                                          <p:spTgt spid="27"/>
                                        </p:tgtEl>
                                        <p:attrNameLst>
                                          <p:attrName>style.visibility</p:attrName>
                                        </p:attrNameLst>
                                      </p:cBhvr>
                                      <p:to>
                                        <p:strVal val="visible"/>
                                      </p:to>
                                    </p:set>
                                  </p:childTnLst>
                                </p:cTn>
                              </p:par>
                              <p:par>
                                <p:cTn id="81" presetID="42" presetClass="path" presetSubtype="0" repeatCount="indefinite" accel="50000" decel="50000" fill="hold" grpId="1" nodeType="withEffect">
                                  <p:stCondLst>
                                    <p:cond delay="17000"/>
                                  </p:stCondLst>
                                  <p:childTnLst>
                                    <p:animMotion origin="layout" path="M -2.5E-6 -3.7037E-7 L -0.03307 0.03819 " pathEditMode="relative" rAng="0" ptsTypes="AA">
                                      <p:cBhvr>
                                        <p:cTn id="82" dur="2000" fill="hold"/>
                                        <p:tgtEl>
                                          <p:spTgt spid="27"/>
                                        </p:tgtEl>
                                        <p:attrNameLst>
                                          <p:attrName>ppt_x</p:attrName>
                                          <p:attrName>ppt_y</p:attrName>
                                        </p:attrNameLst>
                                      </p:cBhvr>
                                      <p:rCtr x="-1654"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spPr>
      <a:body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4a3cf16-f000-411a-8b9f-ac8de5bd4628">
      <UserInfo>
        <DisplayName>Bloom, Gary</DisplayName>
        <AccountId>28</AccountId>
        <AccountType/>
      </UserInfo>
      <UserInfo>
        <DisplayName>Eady, Lisa</DisplayName>
        <AccountId>39</AccountId>
        <AccountType/>
      </UserInfo>
      <UserInfo>
        <DisplayName>Allitt, Michael</DisplayName>
        <AccountId>25</AccountId>
        <AccountType/>
      </UserInfo>
      <UserInfo>
        <DisplayName>Ferrell, Justin</DisplayName>
        <AccountId>44</AccountId>
        <AccountType/>
      </UserInfo>
      <UserInfo>
        <DisplayName>Haines, John</DisplayName>
        <AccountId>86</AccountId>
        <AccountType/>
      </UserInfo>
      <UserInfo>
        <DisplayName>Hartman, Steven</DisplayName>
        <AccountId>26</AccountId>
        <AccountType/>
      </UserInfo>
      <UserInfo>
        <DisplayName>Herwig, Kenneth</DisplayName>
        <AccountId>24</AccountId>
        <AccountType/>
      </UserInfo>
      <UserInfo>
        <DisplayName>Middlebrook, Monty</DisplayName>
        <AccountId>15</AccountId>
        <AccountType/>
      </UserInfo>
      <UserInfo>
        <DisplayName>Murdoch, Graeme</DisplayName>
        <AccountId>17</AccountId>
        <AccountType/>
      </UserInfo>
      <UserInfo>
        <DisplayName>Perry, Nick</DisplayName>
        <AccountId>87</AccountId>
        <AccountType/>
      </UserInfo>
      <UserInfo>
        <DisplayName>Rosenblad, Peter</DisplayName>
        <AccountId>23</AccountId>
        <AccountType/>
      </UserInfo>
      <UserInfo>
        <DisplayName>Trotter, Steven</DisplayName>
        <AccountId>27</AccountId>
        <AccountType/>
      </UserInfo>
      <UserInfo>
        <DisplayName>Anderson, David</DisplayName>
        <AccountId>18</AccountId>
        <AccountType/>
      </UserInfo>
      <UserInfo>
        <DisplayName>Nanstad, David</DisplayName>
        <AccountId>317</AccountId>
        <AccountType/>
      </UserInfo>
    </SharedWithUsers>
    <TaxCatchAll xmlns="e4a3cf16-f000-411a-8b9f-ac8de5bd4628" xsi:nil="true"/>
    <lcf76f155ced4ddcb4097134ff3c332f xmlns="c0ae1526-a413-44b3-a9f1-197380d7ad63">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76337305588D45ABECA6F617762C6F" ma:contentTypeVersion="14" ma:contentTypeDescription="Create a new document." ma:contentTypeScope="" ma:versionID="2025038cd5a400483cebd95dda7c9aa7">
  <xsd:schema xmlns:xsd="http://www.w3.org/2001/XMLSchema" xmlns:xs="http://www.w3.org/2001/XMLSchema" xmlns:p="http://schemas.microsoft.com/office/2006/metadata/properties" xmlns:ns1="http://schemas.microsoft.com/sharepoint/v3" xmlns:ns2="c0ae1526-a413-44b3-a9f1-197380d7ad63" xmlns:ns3="e4a3cf16-f000-411a-8b9f-ac8de5bd4628" targetNamespace="http://schemas.microsoft.com/office/2006/metadata/properties" ma:root="true" ma:fieldsID="da6d376c69864383cb54a2bb97983cd0" ns1:_="" ns2:_="" ns3:_="">
    <xsd:import namespace="http://schemas.microsoft.com/sharepoint/v3"/>
    <xsd:import namespace="c0ae1526-a413-44b3-a9f1-197380d7ad63"/>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PublishingStartDate" minOccurs="0"/>
                <xsd:element ref="ns1:PublishingExpirationDate"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ae1526-a413-44b3-a9f1-197380d7a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5BA20C22-D077-412B-81BA-8B2541026FAD}">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e4a3cf16-f000-411a-8b9f-ac8de5bd4628"/>
    <ds:schemaRef ds:uri="http://schemas.openxmlformats.org/package/2006/metadata/core-properties"/>
    <ds:schemaRef ds:uri="3a5ac36f-d297-4a47-87e6-60aae43550c1"/>
    <ds:schemaRef ds:uri="http://www.w3.org/XML/1998/namespace"/>
    <ds:schemaRef ds:uri="c0ae1526-a413-44b3-a9f1-197380d7ad63"/>
    <ds:schemaRef ds:uri="http://schemas.microsoft.com/sharepoint/v3"/>
  </ds:schemaRefs>
</ds:datastoreItem>
</file>

<file path=customXml/itemProps3.xml><?xml version="1.0" encoding="utf-8"?>
<ds:datastoreItem xmlns:ds="http://schemas.openxmlformats.org/officeDocument/2006/customXml" ds:itemID="{B8113772-7796-4A60-AB91-0351FC926E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ae1526-a413-44b3-a9f1-197380d7ad63"/>
    <ds:schemaRef ds:uri="e4a3cf16-f000-411a-8b9f-ac8de5bd4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ORNL-template-16x9-180808 (6)</Template>
  <TotalTime>0</TotalTime>
  <Words>2523</Words>
  <Application>Microsoft Office PowerPoint</Application>
  <PresentationFormat>Widescreen</PresentationFormat>
  <Paragraphs>286</Paragraphs>
  <Slides>25</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Arial Black</vt:lpstr>
      <vt:lpstr>Calibri</vt:lpstr>
      <vt:lpstr>Century Gothic</vt:lpstr>
      <vt:lpstr>Symbol</vt:lpstr>
      <vt:lpstr>ORNL</vt:lpstr>
      <vt:lpstr>ORNL</vt:lpstr>
      <vt:lpstr>Second Target Station (STS) Preliminary Design Status</vt:lpstr>
      <vt:lpstr>Outline</vt:lpstr>
      <vt:lpstr>ORNL operates two advanced neutron scattering user facilities</vt:lpstr>
      <vt:lpstr>STS Mission Need Statement identified capability gaps that could only be met with a high intensity, cold neutron source</vt:lpstr>
      <vt:lpstr>STS top-level requirements derive from our Mission Need Statement</vt:lpstr>
      <vt:lpstr>SNS upgrades will accelerate scientific progress  and deliver wholly new capabilities</vt:lpstr>
      <vt:lpstr>Preliminary design scope supports case  for achieving world-leading capability</vt:lpstr>
      <vt:lpstr>Preliminary Key Performance Parameters (PKPPs)</vt:lpstr>
      <vt:lpstr>STS will make optimal use of the  PPU-upgraded SNS accelerator capability  </vt:lpstr>
      <vt:lpstr>STS Target &amp; Instrument Building Design</vt:lpstr>
      <vt:lpstr>Target Systems visual scope</vt:lpstr>
      <vt:lpstr>Monolith visual scope</vt:lpstr>
      <vt:lpstr>STS Target Systems – providing the world’s brightest neutron source – core parameters</vt:lpstr>
      <vt:lpstr>Moderators successfully completed prototyping</vt:lpstr>
      <vt:lpstr>Bright source at 15 Hz/700 kW in a facility that supports ≈20-24 instruments fulfills mission need and doubles users at SNS</vt:lpstr>
      <vt:lpstr>Preliminary Design Definition for the STS</vt:lpstr>
      <vt:lpstr>STS Schedule Overview and CD Timeline</vt:lpstr>
      <vt:lpstr>Progress in STS technical designs since Conceptual Design</vt:lpstr>
      <vt:lpstr>Design in the era of high inflation</vt:lpstr>
      <vt:lpstr>Shielding optimization – Target Monolith</vt:lpstr>
      <vt:lpstr>Neutronics calculations show that high-density concrete can be replaced with regular density concrete</vt:lpstr>
      <vt:lpstr>Summary</vt:lpstr>
      <vt:lpstr>Discussion</vt:lpstr>
      <vt:lpstr>PPU Project is making excellent progress with the construction of the STS RTST stub (1)</vt:lpstr>
      <vt:lpstr>PPU Project is making excellent progress with the construction of the STS RTST stub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STS All-Hands Meeting</dc:title>
  <dc:subject/>
  <dc:creator/>
  <cp:keywords/>
  <dc:description/>
  <cp:lastModifiedBy/>
  <cp:revision>2777</cp:revision>
  <dcterms:created xsi:type="dcterms:W3CDTF">2020-08-05T18:44:15Z</dcterms:created>
  <dcterms:modified xsi:type="dcterms:W3CDTF">2023-11-03T19:24:13Z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0x010100A82C075CD799504E8262DBD463E5C745</vt:lpwstr>
  </property>
  <property fmtid="{D5CDD505-2E9C-101B-9397-08002B2CF9AE}" pid="3" name="Order">
    <vt:r8>18100</vt:r8>
  </property>
  <property fmtid="{D5CDD505-2E9C-101B-9397-08002B2CF9AE}" pid="4" name="GUID">
    <vt:lpwstr>42b6f0ba-36c8-4301-8891-17ebf0c53400</vt:lpwstr>
  </property>
  <property fmtid="{D5CDD505-2E9C-101B-9397-08002B2CF9AE}" pid="5" name="MediaServiceImageTags">
    <vt:lpwstr/>
  </property>
</Properties>
</file>