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62" r:id="rId4"/>
    <p:sldMasterId id="2147483781" r:id="rId5"/>
  </p:sldMasterIdLst>
  <p:notesMasterIdLst>
    <p:notesMasterId r:id="rId24"/>
  </p:notesMasterIdLst>
  <p:handoutMasterIdLst>
    <p:handoutMasterId r:id="rId25"/>
  </p:handoutMasterIdLst>
  <p:sldIdLst>
    <p:sldId id="2713" r:id="rId6"/>
    <p:sldId id="3274" r:id="rId7"/>
    <p:sldId id="2732" r:id="rId8"/>
    <p:sldId id="3269" r:id="rId9"/>
    <p:sldId id="3270" r:id="rId10"/>
    <p:sldId id="3729" r:id="rId11"/>
    <p:sldId id="3750" r:id="rId12"/>
    <p:sldId id="3753" r:id="rId13"/>
    <p:sldId id="2787" r:id="rId14"/>
    <p:sldId id="3837" r:id="rId15"/>
    <p:sldId id="3501" r:id="rId16"/>
    <p:sldId id="3505" r:id="rId17"/>
    <p:sldId id="3812" r:id="rId18"/>
    <p:sldId id="2765" r:id="rId19"/>
    <p:sldId id="2788" r:id="rId20"/>
    <p:sldId id="2772" r:id="rId21"/>
    <p:sldId id="299" r:id="rId22"/>
    <p:sldId id="3486" r:id="rId23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70AD47"/>
    <a:srgbClr val="ED7D31"/>
    <a:srgbClr val="B4C7E7"/>
    <a:srgbClr val="2E75B6"/>
    <a:srgbClr val="9A9B9D"/>
    <a:srgbClr val="AEB0AF"/>
    <a:srgbClr val="CEC7C1"/>
    <a:srgbClr val="8C8D90"/>
    <a:srgbClr val="D253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1DC2CC-0594-4C9E-8D36-7F33E01D4EFC}" v="44" dt="2023-11-02T20:38:31.546"/>
    <p1510:client id="{89FDF213-528E-4448-A890-859859BE3FA7}" v="44" dt="2023-11-03T19:38:13.2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84" autoAdjust="0"/>
    <p:restoredTop sz="94660"/>
  </p:normalViewPr>
  <p:slideViewPr>
    <p:cSldViewPr snapToGrid="0">
      <p:cViewPr varScale="1">
        <p:scale>
          <a:sx n="160" d="100"/>
          <a:sy n="160" d="100"/>
        </p:scale>
        <p:origin x="16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11/3/2023</a:t>
            </a:fld>
            <a:endParaRPr lang="en-US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91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A3E26-5DFE-40CB-86D2-0CDBD0D4ED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06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A3E26-5DFE-40CB-86D2-0CDBD0D4ED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30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62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ctr" defTabSz="17303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0188" algn="l"/>
              </a:tabLst>
              <a:defRPr/>
            </a:pPr>
            <a:fld id="{040BB257-551A-4736-B50F-DCF1BA034C0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Times New Roman" panose="02020603050405020304" pitchFamily="18" charset="0"/>
              </a:rPr>
              <a:pPr marL="0" marR="0" lvl="0" indent="0" algn="ctr" defTabSz="173038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188" algn="l"/>
                </a:tabLst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010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ctr" defTabSz="17303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0188" algn="l"/>
              </a:tabLst>
              <a:defRPr/>
            </a:pPr>
            <a:fld id="{040BB257-551A-4736-B50F-DCF1BA034C0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Times New Roman" panose="02020603050405020304" pitchFamily="18" charset="0"/>
              </a:rPr>
              <a:pPr marL="0" marR="0" lvl="0" indent="0" algn="ctr" defTabSz="173038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188" algn="l"/>
                </a:tabLst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793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ctr" defTabSz="17303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0188" algn="l"/>
              </a:tabLst>
              <a:defRPr/>
            </a:pPr>
            <a:fld id="{040BB257-551A-4736-B50F-DCF1BA034C0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Times New Roman" panose="02020603050405020304" pitchFamily="18" charset="0"/>
              </a:rPr>
              <a:pPr marL="0" marR="0" lvl="0" indent="0" algn="ctr" defTabSz="173038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188" algn="l"/>
                </a:tabLst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815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ctr" defTabSz="17303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0188" algn="l"/>
              </a:tabLst>
              <a:defRPr/>
            </a:pPr>
            <a:fld id="{040BB257-551A-4736-B50F-DCF1BA034C0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Times New Roman" panose="02020603050405020304" pitchFamily="18" charset="0"/>
              </a:rPr>
              <a:pPr marL="0" marR="0" lvl="0" indent="0" algn="ctr" defTabSz="173038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188" algn="l"/>
                </a:tabLst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57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ctr" defTabSz="17303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0188" algn="l"/>
              </a:tabLst>
              <a:defRPr/>
            </a:pPr>
            <a:fld id="{040BB257-551A-4736-B50F-DCF1BA034C0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Times New Roman" panose="02020603050405020304" pitchFamily="18" charset="0"/>
              </a:rPr>
              <a:pPr marL="0" marR="0" lvl="0" indent="0" algn="ctr" defTabSz="173038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188" algn="l"/>
                </a:tabLst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6294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ctr" defTabSz="17303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0188" algn="l"/>
              </a:tabLst>
              <a:defRPr/>
            </a:pPr>
            <a:fld id="{040BB257-551A-4736-B50F-DCF1BA034C0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Times New Roman" panose="02020603050405020304" pitchFamily="18" charset="0"/>
              </a:rPr>
              <a:pPr marL="0" marR="0" lvl="0" indent="0" algn="ctr" defTabSz="173038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188" algn="l"/>
                </a:tabLst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9438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ctr" defTabSz="17303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0188" algn="l"/>
              </a:tabLst>
              <a:defRPr/>
            </a:pPr>
            <a:fld id="{040BB257-551A-4736-B50F-DCF1BA034C0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Times New Roman" panose="02020603050405020304" pitchFamily="18" charset="0"/>
              </a:rPr>
              <a:pPr marL="0" marR="0" lvl="0" indent="0" algn="ctr" defTabSz="173038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188" algn="l"/>
                </a:tabLst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16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4404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30596-5EA7-4D6E-803C-81C0804CA4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A227ED-6467-4213-9A63-155A2BC657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00D20-008B-4155-931B-172ADA498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A4AA6-88C8-4D2A-B7A8-EDE143EC58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6F301-6FD0-4596-B772-1EE71F3BE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3D4A0-DD41-4E00-AD36-51DC1E25A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8CE87-581D-45AE-82AF-0959BDF83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92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2DBD4-8186-4C6E-8C43-ED2C58AF1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9A3E6-A278-4CE7-BA87-3BDF514C6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6969B-6F6B-4AE8-9993-2A9076F93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A4AA6-88C8-4D2A-B7A8-EDE143EC58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AABFD-0FA4-4810-B6DB-2C7057908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24F76-91D4-47AF-A6F0-0367C67A7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8CE87-581D-45AE-82AF-0959BDF83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00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788266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F1F4D-2FC1-4206-A14B-2C104C447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79925A-5CEF-4618-9FC3-A5188069F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B11F-10AD-4081-871E-233BD501A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A4AA6-88C8-4D2A-B7A8-EDE143EC58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27FA6-1B41-4409-945D-BA9A4DF82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2E5AF-1A9B-40CE-8982-6A5E60D0E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8CE87-581D-45AE-82AF-0959BDF83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42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72AE9-68B8-4893-8144-DE008B2B6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B4B36-DA30-4C52-AE65-8CAA79A75F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FB4AFE-7B1F-4469-9AEE-BB2CAC668F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06D383-A757-46E5-904A-994EE1194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A4AA6-88C8-4D2A-B7A8-EDE143EC58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01D27A-BDBD-4210-9B86-171C443CD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210F6D-75CC-4F35-B2C5-714E0C4FA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8CE87-581D-45AE-82AF-0959BDF83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25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93014-4BFA-4964-A0F2-BE89FDC8E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13424-F464-406E-8752-893D536AF7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4589F1-BA98-44D3-A78F-77F429B6C9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AF3BB0-29D9-444F-8ACD-5108A21FDD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A0C567-2BDF-4928-83D6-4A98174F8A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A4185B-A00E-4A06-BEA2-C556C2067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A4AA6-88C8-4D2A-B7A8-EDE143EC58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94282B-5460-49A2-A409-EF5906E13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64DFFB-F452-4E8E-9EBD-FEE1B4034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8CE87-581D-45AE-82AF-0959BDF83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208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A0C0D-B1DE-4578-B07C-E182BB35C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057FB4-48A1-4032-82C0-EDBCBA9B6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A4AA6-88C8-4D2A-B7A8-EDE143EC58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18D5F4-3AB3-4244-AD85-FC4B5ED5B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04A6E1-6E39-431A-99FA-93A852EAA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8CE87-581D-45AE-82AF-0959BDF83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486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3E549-8BC3-462C-9160-D3F5EEA2B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A4AA6-88C8-4D2A-B7A8-EDE143EC58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989197-25FB-4EE5-A55C-0EBECB1F1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179AD-99C4-4D56-809F-F12C49CCD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8CE87-581D-45AE-82AF-0959BDF83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28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A471E-28BC-427C-9392-C709DA36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0C328-C418-4B3B-92B6-915C1BCEF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5AEA4A-7B2B-49A7-9E4C-F273E17C6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B39054-5303-45A0-9AF0-6777AE0C7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A4AA6-88C8-4D2A-B7A8-EDE143EC58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483869-6C64-4166-AC34-5B3ACADDF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11FF09-24CB-46D8-9F8C-7B56347AA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8CE87-581D-45AE-82AF-0959BDF83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3574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A2039-FFEC-4115-BBB6-7903A9DF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A9DF8F-2AA4-4F07-A97E-A18869A29F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A6B375-0D69-4308-A301-3A4BE8F57E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B426A1-0787-4143-8B93-CDBE6CA56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A4AA6-88C8-4D2A-B7A8-EDE143EC58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19C86F-C246-48D9-868C-AB7743467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8F007B-5197-472A-B4D3-DE9AEFDFF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8CE87-581D-45AE-82AF-0959BDF83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328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9C40D-F069-4779-A69C-7B465636F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C1EA70-8750-48B2-AE21-467765F09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391FD-1CD0-4B5F-BC7A-1EDDF910B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A4AA6-88C8-4D2A-B7A8-EDE143EC58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1B1CF-DDC5-426A-BFCD-2F9A6487D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DC4DB-2DBA-4D8D-8945-D8E501B5A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8CE87-581D-45AE-82AF-0959BDF83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0228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CAF81C-301C-433F-BC6E-B1F6F774AE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BF3111-FDA0-4570-9272-7F5F78BD83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55243-BCAF-416F-8CCE-DFC9B41F3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A4AA6-88C8-4D2A-B7A8-EDE143EC58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19063-5F3A-4FA9-B7B1-C181D9F25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4DE93-D6D9-4547-BA18-2555DCB01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8CE87-581D-45AE-82AF-0959BDF83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22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05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1539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1329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8609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717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4633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2104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ctr" defTabSz="17303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0188" algn="l"/>
              </a:tabLst>
              <a:defRPr/>
            </a:pPr>
            <a:fld id="{040BB257-551A-4736-B50F-DCF1BA034C0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Times New Roman" panose="02020603050405020304" pitchFamily="18" charset="0"/>
              </a:rPr>
              <a:pPr marL="0" marR="0" lvl="0" indent="0" algn="ctr" defTabSz="173038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188" algn="l"/>
                </a:tabLst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ctr" defTabSz="17303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0188" algn="l"/>
              </a:tabLst>
              <a:defRPr/>
            </a:pPr>
            <a:fld id="{040BB257-551A-4736-B50F-DCF1BA034C0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Times New Roman" panose="02020603050405020304" pitchFamily="18" charset="0"/>
              </a:rPr>
              <a:pPr marL="0" marR="0" lvl="0" indent="0" algn="ctr" defTabSz="173038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188" algn="l"/>
                </a:tabLst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itchFamily="34" charset="0"/>
              </a:rPr>
              <a:t>Interface Systems</a:t>
            </a:r>
          </a:p>
        </p:txBody>
      </p:sp>
    </p:spTree>
    <p:extLst>
      <p:ext uri="{BB962C8B-B14F-4D97-AF65-F5344CB8AC3E}">
        <p14:creationId xmlns:p14="http://schemas.microsoft.com/office/powerpoint/2010/main" val="104782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80" r:id="rId17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B3B69A-427D-4309-9F3A-65491B403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35DD0-23E0-45F8-B297-ABA19DB87E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15F6E-9A61-4692-979A-56585A43D5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A4AA6-88C8-4D2A-B7A8-EDE143EC58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CAE21-C6DD-4711-AC7D-F29818E4E1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4E115-52F7-447B-A59B-CBC0DDC833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8CE87-581D-45AE-82AF-0959BDF83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8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34.png"/><Relationship Id="rId4" Type="http://schemas.openxmlformats.org/officeDocument/2006/relationships/video" Target="../media/media2.mp4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49C9A43-11ED-9249-9029-37EB096F4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5" y="1388962"/>
            <a:ext cx="10908630" cy="978729"/>
          </a:xfrm>
        </p:spPr>
        <p:txBody>
          <a:bodyPr/>
          <a:lstStyle/>
          <a:p>
            <a:r>
              <a:rPr lang="en-US" dirty="0"/>
              <a:t>ORNL Second Target Station</a:t>
            </a:r>
            <a:br>
              <a:rPr lang="en-US" dirty="0"/>
            </a:br>
            <a:r>
              <a:rPr lang="en-US" dirty="0"/>
              <a:t>Vessel Systems Preliminary Design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9F87E9-C874-414E-9575-2C01978F12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481" y="2625064"/>
            <a:ext cx="5440514" cy="1703791"/>
          </a:xfrm>
        </p:spPr>
        <p:txBody>
          <a:bodyPr/>
          <a:lstStyle/>
          <a:p>
            <a:r>
              <a:rPr lang="en-US" dirty="0"/>
              <a:t>Chris Anton</a:t>
            </a:r>
          </a:p>
          <a:p>
            <a:r>
              <a:rPr lang="en-US" dirty="0"/>
              <a:t>Cam Eiland</a:t>
            </a:r>
          </a:p>
          <a:p>
            <a:r>
              <a:rPr lang="en-US" dirty="0"/>
              <a:t>Min-Tsung Kao</a:t>
            </a:r>
          </a:p>
          <a:p>
            <a:r>
              <a:rPr lang="en-US" dirty="0"/>
              <a:t>Thomas </a:t>
            </a:r>
            <a:r>
              <a:rPr lang="en-US" dirty="0" err="1"/>
              <a:t>McManamy</a:t>
            </a:r>
            <a:endParaRPr lang="en-US" dirty="0"/>
          </a:p>
          <a:p>
            <a:r>
              <a:rPr lang="en-US" dirty="0"/>
              <a:t>Joseph Tipton Jr.</a:t>
            </a:r>
          </a:p>
          <a:p>
            <a:r>
              <a:rPr lang="en-US" dirty="0"/>
              <a:t>Michael Strong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EC2DDDF-5395-6E6D-5D1F-A2EBF1AE495A}"/>
              </a:ext>
            </a:extLst>
          </p:cNvPr>
          <p:cNvSpPr txBox="1">
            <a:spLocks/>
          </p:cNvSpPr>
          <p:nvPr/>
        </p:nvSpPr>
        <p:spPr bwMode="auto">
          <a:xfrm>
            <a:off x="4120022" y="4928992"/>
            <a:ext cx="5440514" cy="455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000" kern="1200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11/6/2023</a:t>
            </a:r>
          </a:p>
        </p:txBody>
      </p:sp>
    </p:spTree>
    <p:extLst>
      <p:ext uri="{BB962C8B-B14F-4D97-AF65-F5344CB8AC3E}">
        <p14:creationId xmlns:p14="http://schemas.microsoft.com/office/powerpoint/2010/main" val="4247045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3427928B-CEB4-619A-273D-269C016B1F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44" t="21526" r="42121" b="24008"/>
          <a:stretch/>
        </p:blipFill>
        <p:spPr>
          <a:xfrm>
            <a:off x="8756175" y="866174"/>
            <a:ext cx="2701829" cy="5647633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4720EB7-1E0E-927C-F9C8-7374170C7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47" t="24401" r="41650" b="18606"/>
          <a:stretch/>
        </p:blipFill>
        <p:spPr>
          <a:xfrm>
            <a:off x="394321" y="866595"/>
            <a:ext cx="3041506" cy="4960463"/>
          </a:xfrm>
          <a:prstGeom prst="rect">
            <a:avLst/>
          </a:prstGeom>
        </p:spPr>
      </p:pic>
      <p:pic>
        <p:nvPicPr>
          <p:cNvPr id="10" name="Picture 9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D981A135-D8CB-5D0E-FC67-AD1897668C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54" t="25186" r="37071" b="18954"/>
          <a:stretch/>
        </p:blipFill>
        <p:spPr>
          <a:xfrm>
            <a:off x="5023223" y="866595"/>
            <a:ext cx="2778168" cy="49604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425C9B-697A-4B4D-9D8C-5BB483D54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Core Vessel Shielding – Removable Shielding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8B11459-68CA-4F64-B218-D47B9025C6F5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5085638" y="1882101"/>
            <a:ext cx="1105986" cy="4726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E612BF2-388E-4C8E-B9A3-503E10445533}"/>
              </a:ext>
            </a:extLst>
          </p:cNvPr>
          <p:cNvSpPr txBox="1"/>
          <p:nvPr/>
        </p:nvSpPr>
        <p:spPr>
          <a:xfrm>
            <a:off x="3435827" y="1642035"/>
            <a:ext cx="1649811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MRA Removable</a:t>
            </a:r>
          </a:p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Shield Blocks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C0B7ED7-F2E5-166E-F129-2D55D04F557E}"/>
              </a:ext>
            </a:extLst>
          </p:cNvPr>
          <p:cNvCxnSpPr>
            <a:cxnSpLocks/>
          </p:cNvCxnSpPr>
          <p:nvPr/>
        </p:nvCxnSpPr>
        <p:spPr>
          <a:xfrm flipH="1" flipV="1">
            <a:off x="2683435" y="2977299"/>
            <a:ext cx="716585" cy="7126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13EEF69-87B6-E9CD-6A31-2AC9319887EE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1775012" y="1882101"/>
            <a:ext cx="16608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52B3135-9802-CA62-28E8-AA1744A277BE}"/>
              </a:ext>
            </a:extLst>
          </p:cNvPr>
          <p:cNvSpPr txBox="1"/>
          <p:nvPr/>
        </p:nvSpPr>
        <p:spPr>
          <a:xfrm>
            <a:off x="3432660" y="3449926"/>
            <a:ext cx="179568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Target Removable</a:t>
            </a:r>
          </a:p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Shield Block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ABD6ECF-DADD-AC01-DA2B-FEC7FD9E24E2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5228344" y="3370235"/>
            <a:ext cx="2200409" cy="3197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97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8AAFD34-DC2B-7CF1-95CB-9560F098D0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47" t="14488" r="54069" b="8649"/>
          <a:stretch/>
        </p:blipFill>
        <p:spPr>
          <a:xfrm>
            <a:off x="7044495" y="3558298"/>
            <a:ext cx="5014259" cy="30291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425C9B-697A-4B4D-9D8C-5BB483D54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Core Vessel Shielding – Moderator Utility Routing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66C29E-8DF8-DF18-180A-FB5E25421E44}"/>
              </a:ext>
            </a:extLst>
          </p:cNvPr>
          <p:cNvSpPr txBox="1"/>
          <p:nvPr/>
        </p:nvSpPr>
        <p:spPr>
          <a:xfrm>
            <a:off x="368153" y="769921"/>
            <a:ext cx="6504788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Galleries cut in permanent shield stack to protect pipes during shielding installation and removal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Single 400 mm jog in hydrogen line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Double 200 mm jogs in water lines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Cooled shield block water lines routed along the OD of the vessel shielding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92CD3D-DBB3-4BA4-7F73-1B13A0CF32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70" t="15359" r="52402" b="7778"/>
          <a:stretch/>
        </p:blipFill>
        <p:spPr>
          <a:xfrm>
            <a:off x="7044495" y="859566"/>
            <a:ext cx="5014259" cy="26356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2077A2-461A-AA98-310B-CC9462C00A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75" t="28257" r="66078" b="16318"/>
          <a:stretch/>
        </p:blipFill>
        <p:spPr>
          <a:xfrm>
            <a:off x="3358776" y="3429000"/>
            <a:ext cx="3099329" cy="318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23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25C9B-697A-4B4D-9D8C-5BB483D54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Core Vessel Shielding – Thermal Analysis Highlights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75419C-29D8-D6A1-B722-99D8667885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67" t="16579" r="53383" b="6035"/>
          <a:stretch/>
        </p:blipFill>
        <p:spPr>
          <a:xfrm>
            <a:off x="6836543" y="1009336"/>
            <a:ext cx="4566024" cy="26535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AE5876-44FE-E67D-2067-A4296A305F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47" t="15185" r="55735" b="5338"/>
          <a:stretch/>
        </p:blipFill>
        <p:spPr>
          <a:xfrm>
            <a:off x="7064188" y="3858409"/>
            <a:ext cx="4464424" cy="27252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92DAEF-1A31-CF8D-58B8-BDB0BC46F3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31" t="15883" r="52794" b="17364"/>
          <a:stretch/>
        </p:blipFill>
        <p:spPr>
          <a:xfrm>
            <a:off x="585693" y="3777128"/>
            <a:ext cx="5372847" cy="26015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EF818E-BCD1-8790-7F91-A58AA7B7B6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16" t="15359" r="52745" b="13007"/>
          <a:stretch/>
        </p:blipFill>
        <p:spPr>
          <a:xfrm>
            <a:off x="789433" y="857883"/>
            <a:ext cx="5582024" cy="295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39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ottom_Block_Design_12_Streamline_3">
            <a:hlinkClick r:id="" action="ppaction://media"/>
            <a:extLst>
              <a:ext uri="{FF2B5EF4-FFF2-40B4-BE49-F238E27FC236}">
                <a16:creationId xmlns:a16="http://schemas.microsoft.com/office/drawing/2014/main" id="{22CE0B7C-9DBF-60FD-4C90-56E2E7FAF7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58905" y="3536168"/>
            <a:ext cx="4992976" cy="3136036"/>
          </a:xfrm>
          <a:prstGeom prst="rect">
            <a:avLst/>
          </a:prstGeom>
        </p:spPr>
      </p:pic>
      <p:pic>
        <p:nvPicPr>
          <p:cNvPr id="7" name="Bottom_Block_Design_12_Streamline_2">
            <a:hlinkClick r:id="" action="ppaction://media"/>
            <a:extLst>
              <a:ext uri="{FF2B5EF4-FFF2-40B4-BE49-F238E27FC236}">
                <a16:creationId xmlns:a16="http://schemas.microsoft.com/office/drawing/2014/main" id="{58A74FFA-2116-1AED-9226-4A611DDC72B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54894" y="436070"/>
            <a:ext cx="5218012" cy="3277379"/>
          </a:xfrm>
          <a:prstGeom prst="rect">
            <a:avLst/>
          </a:prstGeom>
        </p:spPr>
      </p:pic>
      <p:pic>
        <p:nvPicPr>
          <p:cNvPr id="3" name="Bottom_Block_Design_12_Streamline_1">
            <a:hlinkClick r:id="" action="ppaction://media"/>
            <a:extLst>
              <a:ext uri="{FF2B5EF4-FFF2-40B4-BE49-F238E27FC236}">
                <a16:creationId xmlns:a16="http://schemas.microsoft.com/office/drawing/2014/main" id="{039860E9-B5C0-8A25-006C-CE096A4A81E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6234" y="539066"/>
            <a:ext cx="4992976" cy="313603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881D6E9-5E86-CC01-B976-EF56284F8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36191"/>
            <a:ext cx="11430000" cy="535531"/>
          </a:xfrm>
        </p:spPr>
        <p:txBody>
          <a:bodyPr/>
          <a:lstStyle/>
          <a:p>
            <a:r>
              <a:rPr lang="en-US" b="1" u="sng" dirty="0"/>
              <a:t>Core Vessel Shielding – Thermal Analysis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61A9ED2-41C4-5C44-D838-D0C2CFD3D1E2}"/>
              </a:ext>
            </a:extLst>
          </p:cNvPr>
          <p:cNvCxnSpPr>
            <a:cxnSpLocks/>
          </p:cNvCxnSpPr>
          <p:nvPr/>
        </p:nvCxnSpPr>
        <p:spPr>
          <a:xfrm>
            <a:off x="8951803" y="1576334"/>
            <a:ext cx="0" cy="228600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786ACD4-1633-E07C-B1DE-BFBDC476759F}"/>
              </a:ext>
            </a:extLst>
          </p:cNvPr>
          <p:cNvCxnSpPr>
            <a:cxnSpLocks/>
          </p:cNvCxnSpPr>
          <p:nvPr/>
        </p:nvCxnSpPr>
        <p:spPr>
          <a:xfrm flipV="1">
            <a:off x="10233385" y="1644917"/>
            <a:ext cx="0" cy="228600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3CFC5B4-4733-79FA-AD60-87C20EEBCDF9}"/>
              </a:ext>
            </a:extLst>
          </p:cNvPr>
          <p:cNvCxnSpPr>
            <a:cxnSpLocks/>
          </p:cNvCxnSpPr>
          <p:nvPr/>
        </p:nvCxnSpPr>
        <p:spPr>
          <a:xfrm>
            <a:off x="6125884" y="4035750"/>
            <a:ext cx="0" cy="228600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0524407-2D41-25DA-CB38-0C1D65A26BE7}"/>
              </a:ext>
            </a:extLst>
          </p:cNvPr>
          <p:cNvCxnSpPr>
            <a:cxnSpLocks/>
          </p:cNvCxnSpPr>
          <p:nvPr/>
        </p:nvCxnSpPr>
        <p:spPr>
          <a:xfrm flipV="1">
            <a:off x="7308065" y="4053196"/>
            <a:ext cx="0" cy="228600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901CD4D-31B9-E4C8-3F29-6F4AFAF00B2D}"/>
              </a:ext>
            </a:extLst>
          </p:cNvPr>
          <p:cNvCxnSpPr>
            <a:cxnSpLocks/>
          </p:cNvCxnSpPr>
          <p:nvPr/>
        </p:nvCxnSpPr>
        <p:spPr>
          <a:xfrm>
            <a:off x="3916281" y="549148"/>
            <a:ext cx="0" cy="228600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8DD612F-1D9B-08C8-FCDA-63DDF2601B38}"/>
              </a:ext>
            </a:extLst>
          </p:cNvPr>
          <p:cNvCxnSpPr>
            <a:cxnSpLocks/>
          </p:cNvCxnSpPr>
          <p:nvPr/>
        </p:nvCxnSpPr>
        <p:spPr>
          <a:xfrm flipV="1">
            <a:off x="3205343" y="674650"/>
            <a:ext cx="0" cy="228600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07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1BFF76D-7B30-4269-9E44-760D5662D221}"/>
              </a:ext>
            </a:extLst>
          </p:cNvPr>
          <p:cNvSpPr txBox="1"/>
          <p:nvPr/>
        </p:nvSpPr>
        <p:spPr>
          <a:xfrm>
            <a:off x="7678403" y="3160143"/>
            <a:ext cx="841948" cy="3692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latin typeface="+mn-lt"/>
                <a:cs typeface="Times New Roman" panose="02020603050405020304" pitchFamily="18" charset="0"/>
              </a:rPr>
              <a:t>Insert Seal Surface</a:t>
            </a:r>
          </a:p>
        </p:txBody>
      </p:sp>
      <p:pic>
        <p:nvPicPr>
          <p:cNvPr id="28" name="Picture 27" descr="Diagram&#10;&#10;Description automatically generated">
            <a:extLst>
              <a:ext uri="{FF2B5EF4-FFF2-40B4-BE49-F238E27FC236}">
                <a16:creationId xmlns:a16="http://schemas.microsoft.com/office/drawing/2014/main" id="{81FDC797-F62F-4344-8796-51BDC90E0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555" y="976008"/>
            <a:ext cx="6472972" cy="199479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67E4E0F-AE40-4AAE-A756-4DED4C861FD4}"/>
              </a:ext>
            </a:extLst>
          </p:cNvPr>
          <p:cNvSpPr txBox="1"/>
          <p:nvPr/>
        </p:nvSpPr>
        <p:spPr>
          <a:xfrm>
            <a:off x="10171998" y="2661368"/>
            <a:ext cx="1084775" cy="2307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latin typeface="+mn-lt"/>
                <a:cs typeface="Times New Roman" panose="02020603050405020304" pitchFamily="18" charset="0"/>
              </a:rPr>
              <a:t>Monolith Insert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80823AC-1FD7-4F8D-8C0A-CADBD5857E7D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8808317" y="2116394"/>
            <a:ext cx="1363681" cy="660360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1B908C2-CEED-4B35-B787-A97767F67893}"/>
              </a:ext>
            </a:extLst>
          </p:cNvPr>
          <p:cNvSpPr txBox="1"/>
          <p:nvPr/>
        </p:nvSpPr>
        <p:spPr>
          <a:xfrm>
            <a:off x="10193322" y="2253458"/>
            <a:ext cx="1084775" cy="2307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latin typeface="+mn-lt"/>
                <a:cs typeface="Times New Roman" panose="02020603050405020304" pitchFamily="18" charset="0"/>
              </a:rPr>
              <a:t>Guide Module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58395D0-4A73-4434-BFE3-E91D6B335FB0}"/>
              </a:ext>
            </a:extLst>
          </p:cNvPr>
          <p:cNvCxnSpPr>
            <a:cxnSpLocks/>
            <a:stCxn id="31" idx="1"/>
          </p:cNvCxnSpPr>
          <p:nvPr/>
        </p:nvCxnSpPr>
        <p:spPr>
          <a:xfrm flipH="1" flipV="1">
            <a:off x="9167270" y="1965253"/>
            <a:ext cx="1026052" cy="403592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1473AA7-726B-4200-B1E1-A074649A7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Nozzle Extension Summary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EE39D38-6D6C-4BDA-94F9-734ACC2C4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92" y="976008"/>
            <a:ext cx="6472972" cy="19947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0B395A-641F-4800-8F90-29FC123A4073}"/>
              </a:ext>
            </a:extLst>
          </p:cNvPr>
          <p:cNvSpPr txBox="1"/>
          <p:nvPr/>
        </p:nvSpPr>
        <p:spPr>
          <a:xfrm>
            <a:off x="10147935" y="2661368"/>
            <a:ext cx="1084775" cy="2307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latin typeface="+mn-lt"/>
                <a:cs typeface="Times New Roman" panose="02020603050405020304" pitchFamily="18" charset="0"/>
              </a:rPr>
              <a:t>Monolith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AEC7AB-3B0B-40AF-87F5-B4ECC1FA19F4}"/>
              </a:ext>
            </a:extLst>
          </p:cNvPr>
          <p:cNvSpPr txBox="1"/>
          <p:nvPr/>
        </p:nvSpPr>
        <p:spPr>
          <a:xfrm>
            <a:off x="6492046" y="1176826"/>
            <a:ext cx="1050088" cy="3692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latin typeface="+mn-lt"/>
                <a:cs typeface="Times New Roman" panose="02020603050405020304" pitchFamily="18" charset="0"/>
              </a:rPr>
              <a:t>Maintenance Shutter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72D8CF-C542-4774-9B52-A94B3B838354}"/>
              </a:ext>
            </a:extLst>
          </p:cNvPr>
          <p:cNvSpPr txBox="1"/>
          <p:nvPr/>
        </p:nvSpPr>
        <p:spPr>
          <a:xfrm>
            <a:off x="7776940" y="1176826"/>
            <a:ext cx="765387" cy="3692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latin typeface="+mn-lt"/>
                <a:cs typeface="Times New Roman" panose="02020603050405020304" pitchFamily="18" charset="0"/>
              </a:rPr>
              <a:t>Nozzle Extension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231EF00-D106-4FFE-B2B3-6940FD90A677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8784254" y="2116394"/>
            <a:ext cx="1363681" cy="660360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206B9B2-040B-4165-92B0-49838E5BCFA1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7995215" y="1546062"/>
            <a:ext cx="164419" cy="26799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D71C0CA-4B2A-44C0-B3D9-7C1B8AD7DDC4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6336020" y="1546063"/>
            <a:ext cx="681070" cy="238493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08F9BE3D-E0C7-4F92-AA56-65A8EB5598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75" y="4543030"/>
            <a:ext cx="5345858" cy="2105607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871F516-526A-4996-8F48-367CE5646702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6880613" y="3344761"/>
            <a:ext cx="797790" cy="143450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3337913-EDC4-464B-ACE8-4ECE2A3FB79C}"/>
              </a:ext>
            </a:extLst>
          </p:cNvPr>
          <p:cNvSpPr txBox="1"/>
          <p:nvPr/>
        </p:nvSpPr>
        <p:spPr>
          <a:xfrm>
            <a:off x="5712493" y="6279400"/>
            <a:ext cx="986601" cy="3692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latin typeface="+mn-lt"/>
                <a:cs typeface="Times New Roman" panose="02020603050405020304" pitchFamily="18" charset="0"/>
              </a:rPr>
              <a:t>Insert Utility Connections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09FA5AB-01DE-4DC5-A195-1CF3C3955414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6205792" y="5507017"/>
            <a:ext cx="130166" cy="77238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67DD405-8F79-492B-8A47-68DFAB3EF5E6}"/>
              </a:ext>
            </a:extLst>
          </p:cNvPr>
          <p:cNvSpPr txBox="1"/>
          <p:nvPr/>
        </p:nvSpPr>
        <p:spPr>
          <a:xfrm>
            <a:off x="8973311" y="6191884"/>
            <a:ext cx="1130656" cy="3692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latin typeface="+mn-lt"/>
                <a:cs typeface="Times New Roman" panose="02020603050405020304" pitchFamily="18" charset="0"/>
              </a:rPr>
              <a:t>Upstream Beam Window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3CC281B-5DAF-4B62-8670-F5014D65DA5E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10103967" y="6327858"/>
            <a:ext cx="1210374" cy="4864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E365BCA-73A4-46BC-92E5-85FE317A7D81}"/>
              </a:ext>
            </a:extLst>
          </p:cNvPr>
          <p:cNvSpPr txBox="1"/>
          <p:nvPr/>
        </p:nvSpPr>
        <p:spPr>
          <a:xfrm>
            <a:off x="5736555" y="3563837"/>
            <a:ext cx="1104244" cy="3692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latin typeface="+mn-lt"/>
                <a:cs typeface="Times New Roman" panose="02020603050405020304" pitchFamily="18" charset="0"/>
              </a:rPr>
              <a:t>Downstream Beam Window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1C64D9E-586C-48EA-869F-712639869A7A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6288678" y="2381865"/>
            <a:ext cx="113711" cy="118197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48A91FB-2D77-4824-A50F-EEB980328BEA}"/>
              </a:ext>
            </a:extLst>
          </p:cNvPr>
          <p:cNvSpPr txBox="1"/>
          <p:nvPr/>
        </p:nvSpPr>
        <p:spPr>
          <a:xfrm>
            <a:off x="9551191" y="5016565"/>
            <a:ext cx="1857211" cy="2307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latin typeface="+mn-lt"/>
                <a:cs typeface="Times New Roman" panose="02020603050405020304" pitchFamily="18" charset="0"/>
              </a:rPr>
              <a:t>Insert with shield plug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DA1158-D019-43A3-B2C5-D381935C0E2E}"/>
              </a:ext>
            </a:extLst>
          </p:cNvPr>
          <p:cNvSpPr txBox="1"/>
          <p:nvPr/>
        </p:nvSpPr>
        <p:spPr>
          <a:xfrm>
            <a:off x="10169259" y="2253458"/>
            <a:ext cx="1084775" cy="2307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latin typeface="+mn-lt"/>
                <a:cs typeface="Times New Roman" panose="02020603050405020304" pitchFamily="18" charset="0"/>
              </a:rPr>
              <a:t>Guide Module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FC0C2CA-E887-469A-B8BB-7BF4D13CFAF0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9143207" y="1965253"/>
            <a:ext cx="1026052" cy="403592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Diagram&#10;&#10;Description automatically generated">
            <a:extLst>
              <a:ext uri="{FF2B5EF4-FFF2-40B4-BE49-F238E27FC236}">
                <a16:creationId xmlns:a16="http://schemas.microsoft.com/office/drawing/2014/main" id="{3925BB94-4980-460F-BA57-F9B6E214BD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26830" r="70821" b="19122"/>
          <a:stretch/>
        </p:blipFill>
        <p:spPr>
          <a:xfrm>
            <a:off x="8998575" y="3374415"/>
            <a:ext cx="2696014" cy="1539094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57676E16-0EF2-4108-AEDC-F7366B63C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58" y="952377"/>
            <a:ext cx="5294549" cy="5493358"/>
          </a:xfrm>
        </p:spPr>
        <p:txBody>
          <a:bodyPr/>
          <a:lstStyle/>
          <a:p>
            <a:pPr marL="0" indent="0">
              <a:buNone/>
            </a:pPr>
            <a:r>
              <a:rPr lang="en-US" sz="1799" b="1" u="sng" dirty="0"/>
              <a:t>Basic Functions:</a:t>
            </a:r>
          </a:p>
          <a:p>
            <a:pPr marL="230119" indent="-230119"/>
            <a:r>
              <a:rPr lang="en-US" sz="1799" dirty="0"/>
              <a:t>Provide defined insertion path for Monolith Inserts</a:t>
            </a:r>
          </a:p>
          <a:p>
            <a:pPr marL="230119" indent="-230119"/>
            <a:r>
              <a:rPr lang="en-US" sz="1799" dirty="0"/>
              <a:t>Provide precise alignment landing pads for Monolith Inserts at the instrument end of the Nozzle Extensions</a:t>
            </a:r>
          </a:p>
          <a:p>
            <a:pPr marL="230119" indent="-230119"/>
            <a:r>
              <a:rPr lang="en-US" sz="1799" dirty="0"/>
              <a:t>Contain the core vessel environment to the seal up to the large rear face of the Monolith Inserts, and therefor must be leak tight (most designs)</a:t>
            </a:r>
          </a:p>
          <a:p>
            <a:pPr marL="230119" indent="-230119"/>
            <a:r>
              <a:rPr lang="en-US" sz="1799" dirty="0"/>
              <a:t>Precisely mate to the Core Vessel beltline in order to facilitate accurate alignment of the Monolith Inserts</a:t>
            </a:r>
          </a:p>
          <a:p>
            <a:pPr marL="230119" indent="-230119"/>
            <a:r>
              <a:rPr lang="en-US" sz="1799" dirty="0"/>
              <a:t>Installed radially from the Instrument bunker prior to installing Vessel Station Shielding</a:t>
            </a:r>
          </a:p>
          <a:p>
            <a:pPr marL="230119" indent="-230119"/>
            <a:r>
              <a:rPr lang="en-US" sz="1799" dirty="0"/>
              <a:t>Life of the facility components</a:t>
            </a:r>
          </a:p>
          <a:p>
            <a:pPr marL="230119" indent="-230119"/>
            <a:endParaRPr lang="en-US" sz="1799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0E1E2D-A46A-461D-916C-13B0EBC8A31A}"/>
              </a:ext>
            </a:extLst>
          </p:cNvPr>
          <p:cNvSpPr txBox="1"/>
          <p:nvPr/>
        </p:nvSpPr>
        <p:spPr>
          <a:xfrm>
            <a:off x="9942255" y="523701"/>
            <a:ext cx="13720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latin typeface="+mn-lt"/>
                <a:cs typeface="Times New Roman" panose="02020603050405020304" pitchFamily="18" charset="0"/>
              </a:rPr>
              <a:t>Nozzle Extension / Core Vessel Seal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306E329-4A2C-4BCD-A699-3AE5E769F1F8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10021826" y="893033"/>
            <a:ext cx="606472" cy="73679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86A5577-3887-4E37-B661-CDEF88C39E61}"/>
              </a:ext>
            </a:extLst>
          </p:cNvPr>
          <p:cNvSpPr txBox="1"/>
          <p:nvPr/>
        </p:nvSpPr>
        <p:spPr>
          <a:xfrm>
            <a:off x="8784254" y="2970798"/>
            <a:ext cx="283247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CD-1 Nozzle Design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4AAA48-10E8-4829-9C26-FBE5C5A3BA1D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6492046" y="2484230"/>
            <a:ext cx="1186357" cy="86053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390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C13961E-6BAE-D0E9-9625-CE336238D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762" y="1043180"/>
            <a:ext cx="4985100" cy="19825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B89818-7066-B314-93A6-86544BF62A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15" t="23965" r="9395" b="19390"/>
          <a:stretch/>
        </p:blipFill>
        <p:spPr>
          <a:xfrm>
            <a:off x="6850956" y="3516053"/>
            <a:ext cx="5173703" cy="29919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425C9B-697A-4B4D-9D8C-5BB483D54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Nozzle Extension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EC0008-E2B8-2A83-CD48-BCD89FCA2E31}"/>
              </a:ext>
            </a:extLst>
          </p:cNvPr>
          <p:cNvSpPr txBox="1"/>
          <p:nvPr/>
        </p:nvSpPr>
        <p:spPr>
          <a:xfrm>
            <a:off x="368152" y="951459"/>
            <a:ext cx="6482804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b="1" u="sng" dirty="0">
                <a:latin typeface="+mn-lt"/>
              </a:rPr>
              <a:t>2022 Nozzle Extension Design</a:t>
            </a:r>
            <a:r>
              <a:rPr lang="en-US" sz="2400" dirty="0">
                <a:latin typeface="+mn-lt"/>
              </a:rPr>
              <a:t>: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Bolted and welded construction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Precision machined plates provide a highly controlled interior profile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High vendor cost estimates prompted a redesign of the nozzle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1BD535-BE51-2935-607F-0C58437A45EC}"/>
              </a:ext>
            </a:extLst>
          </p:cNvPr>
          <p:cNvSpPr txBox="1"/>
          <p:nvPr/>
        </p:nvSpPr>
        <p:spPr>
          <a:xfrm>
            <a:off x="9663953" y="1133326"/>
            <a:ext cx="140936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Old Design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F88B0E-4786-BCA8-8BEF-1B96F17B3557}"/>
              </a:ext>
            </a:extLst>
          </p:cNvPr>
          <p:cNvSpPr txBox="1"/>
          <p:nvPr/>
        </p:nvSpPr>
        <p:spPr>
          <a:xfrm>
            <a:off x="9554949" y="3759200"/>
            <a:ext cx="151836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New Design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FE229B-8F20-CDEC-5D62-86D597BD63BA}"/>
              </a:ext>
            </a:extLst>
          </p:cNvPr>
          <p:cNvSpPr txBox="1"/>
          <p:nvPr/>
        </p:nvSpPr>
        <p:spPr>
          <a:xfrm>
            <a:off x="405863" y="3329143"/>
            <a:ext cx="6482804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b="1" u="sng" dirty="0">
                <a:latin typeface="+mn-lt"/>
              </a:rPr>
              <a:t>Current Nozzle Extension Design</a:t>
            </a:r>
            <a:r>
              <a:rPr lang="en-US" sz="2400" dirty="0">
                <a:latin typeface="+mn-lt"/>
              </a:rPr>
              <a:t>: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Commercially available square profile tubes with welded center and rear flanges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Significant cost savings over 2022 design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Reduced front flange accommodates recent changes to Target Station Shielding</a:t>
            </a:r>
          </a:p>
        </p:txBody>
      </p:sp>
    </p:spTree>
    <p:extLst>
      <p:ext uri="{BB962C8B-B14F-4D97-AF65-F5344CB8AC3E}">
        <p14:creationId xmlns:p14="http://schemas.microsoft.com/office/powerpoint/2010/main" val="3156616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8A63C14-C90D-7989-5A76-24F5DD2A45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75" t="37036" r="30471" b="24829"/>
          <a:stretch/>
        </p:blipFill>
        <p:spPr>
          <a:xfrm>
            <a:off x="8628429" y="221625"/>
            <a:ext cx="3058122" cy="15364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B4A9E4-14EF-49BD-8A6E-54D0EF289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6" y="274320"/>
            <a:ext cx="6556727" cy="539496"/>
          </a:xfrm>
        </p:spPr>
        <p:txBody>
          <a:bodyPr/>
          <a:lstStyle/>
          <a:p>
            <a:r>
              <a:rPr lang="en-US" b="1" u="sng" dirty="0"/>
              <a:t>Nozzle Extension Mounting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3093E4-B991-4C30-BC8A-B4CA1784D403}"/>
              </a:ext>
            </a:extLst>
          </p:cNvPr>
          <p:cNvSpPr txBox="1"/>
          <p:nvPr/>
        </p:nvSpPr>
        <p:spPr>
          <a:xfrm>
            <a:off x="391151" y="906512"/>
            <a:ext cx="62421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Vacuum seal weld near ID of beltline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Mounting brackets at beltline support nozzle extension and protect seal welds from mechanical loading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Landing pads bolted to inside region of the CV beltline to provide alignment for Monolith Inserts (guide optics)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Landing pads will be custom made after CV fabrication, installation and survey to ensure optimal positioning of Monolith Inserts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BD5ACC-FB15-4B89-94DA-B8A7FC6E14AE}"/>
              </a:ext>
            </a:extLst>
          </p:cNvPr>
          <p:cNvSpPr txBox="1"/>
          <p:nvPr/>
        </p:nvSpPr>
        <p:spPr>
          <a:xfrm>
            <a:off x="8481205" y="2108840"/>
            <a:ext cx="138531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Seal Welds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7E175-F6B3-4DA2-B2BC-2E9D6E63EB91}"/>
              </a:ext>
            </a:extLst>
          </p:cNvPr>
          <p:cNvSpPr txBox="1"/>
          <p:nvPr/>
        </p:nvSpPr>
        <p:spPr>
          <a:xfrm>
            <a:off x="10221214" y="2134516"/>
            <a:ext cx="140294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~10’’ x 10’’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FDD23B1-C923-4CB2-9EAD-682C3EBD768E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9173863" y="1057835"/>
            <a:ext cx="1315379" cy="10510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28D779A-C4D3-4D76-9817-4601D8C306A6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10647247" y="1171387"/>
            <a:ext cx="275441" cy="9631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6645C11E-578F-05FD-AF7F-D40CDB726D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060" b="27310"/>
          <a:stretch/>
        </p:blipFill>
        <p:spPr>
          <a:xfrm>
            <a:off x="391151" y="4015640"/>
            <a:ext cx="6320117" cy="2374981"/>
          </a:xfrm>
          <a:prstGeom prst="rect">
            <a:avLst/>
          </a:prstGeom>
        </p:spPr>
      </p:pic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4286F09-7786-E66E-2A31-E1FDA17F23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53" t="22919" b="25895"/>
          <a:stretch/>
        </p:blipFill>
        <p:spPr>
          <a:xfrm>
            <a:off x="6846285" y="2640672"/>
            <a:ext cx="5345715" cy="249491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8FEE184-6820-4D38-306B-D6D1FC7040BF}"/>
              </a:ext>
            </a:extLst>
          </p:cNvPr>
          <p:cNvSpPr txBox="1"/>
          <p:nvPr/>
        </p:nvSpPr>
        <p:spPr>
          <a:xfrm>
            <a:off x="8311909" y="5478245"/>
            <a:ext cx="337464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Monolith Insert Landing Pads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399E24D-57E7-4826-8BC4-B80F5E8C5815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9999230" y="4805082"/>
            <a:ext cx="537289" cy="673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A4C5FBB-38A6-C702-75DC-A3B745CCBEB6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9662919" y="3888127"/>
            <a:ext cx="336311" cy="15901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ABD9BC8-26AF-DD32-9226-5E4F37AE7618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9999230" y="3932518"/>
            <a:ext cx="1534921" cy="15457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238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84F67-EED9-9DFD-3F12-E6F4E6E52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Nozzle Extension Analysis Highlights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D9AAAB-74CC-82BA-F213-FFE3692B4A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9653" y="3429000"/>
            <a:ext cx="1471241" cy="821190"/>
          </a:xfrm>
        </p:spPr>
        <p:txBody>
          <a:bodyPr/>
          <a:lstStyle/>
          <a:p>
            <a:r>
              <a:rPr lang="en-US" dirty="0"/>
              <a:t>S Mises</a:t>
            </a:r>
          </a:p>
        </p:txBody>
      </p:sp>
      <p:pic>
        <p:nvPicPr>
          <p:cNvPr id="8" name="Content Placeholder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B731F46-6127-E028-A938-BAD504AAE5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3712" y="4317768"/>
            <a:ext cx="4044846" cy="197477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E7D902-68E6-3BC9-D4D8-A4505E8F01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37869" y="3496578"/>
            <a:ext cx="1790883" cy="821190"/>
          </a:xfrm>
        </p:spPr>
        <p:txBody>
          <a:bodyPr/>
          <a:lstStyle/>
          <a:p>
            <a:r>
              <a:rPr lang="en-US" dirty="0"/>
              <a:t>Close view</a:t>
            </a:r>
          </a:p>
        </p:txBody>
      </p:sp>
      <p:pic>
        <p:nvPicPr>
          <p:cNvPr id="10" name="Content Placeholder 9" descr="A picture containing chart&#10;&#10;Description automatically generated">
            <a:extLst>
              <a:ext uri="{FF2B5EF4-FFF2-40B4-BE49-F238E27FC236}">
                <a16:creationId xmlns:a16="http://schemas.microsoft.com/office/drawing/2014/main" id="{9699C3F5-8AE5-E809-1EFF-CC43473F772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705858" y="4475575"/>
            <a:ext cx="3833253" cy="1871475"/>
          </a:xfrm>
        </p:spPr>
      </p:pic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ACD7ABD8-B753-AB23-5203-44D57743C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908092" y="967076"/>
            <a:ext cx="3673902" cy="27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0E9BA70-7C8D-950D-6759-E0759D284A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8582025" y="4584585"/>
            <a:ext cx="3609975" cy="1762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7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EA384AD-C038-9F78-EF10-AFDAA5BFEA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530652" y="1016937"/>
            <a:ext cx="5919936" cy="289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9380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25C9B-697A-4B4D-9D8C-5BB483D54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Target Station Shielding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6A8D67-5E55-6A7D-9D0B-A66818107A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86" t="26863" r="64853" b="14052"/>
          <a:stretch/>
        </p:blipFill>
        <p:spPr>
          <a:xfrm>
            <a:off x="8777795" y="328705"/>
            <a:ext cx="3330534" cy="32631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C04383-7784-2DF7-C479-16A86A5B62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90" t="29477" r="64755" b="19804"/>
          <a:stretch/>
        </p:blipFill>
        <p:spPr>
          <a:xfrm>
            <a:off x="8776358" y="3646243"/>
            <a:ext cx="3331971" cy="27545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D9EE3B3-1DBD-B49A-E8FF-FB02423F5A88}"/>
              </a:ext>
            </a:extLst>
          </p:cNvPr>
          <p:cNvSpPr txBox="1"/>
          <p:nvPr/>
        </p:nvSpPr>
        <p:spPr>
          <a:xfrm>
            <a:off x="368152" y="951459"/>
            <a:ext cx="7018766" cy="441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b="1" u="sng" dirty="0">
                <a:latin typeface="+mn-lt"/>
              </a:rPr>
              <a:t>Primary Components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Bulk Shielding – Carbon Steel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Bulk Shielding Liner – Carbon Steel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Pipe Pans – Carbon Steel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Monolith Ports – Carbon Steel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2400" b="1" u="sng" dirty="0">
                <a:latin typeface="+mn-lt"/>
              </a:rPr>
              <a:t>Recent TSS Updates</a:t>
            </a:r>
            <a:r>
              <a:rPr lang="en-US" sz="2400" dirty="0">
                <a:latin typeface="+mn-lt"/>
              </a:rPr>
              <a:t>: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Steel diameter reduced to from 8500 mm to 5700 mm per Neutronics analysis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Monolith ports provide penetrations through the concrete for the nozzle extensions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Monolith ports will be installed prior to the concrete pour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961BEA-5A97-365F-4738-4A9EE04724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55" t="22854" r="55343" b="11264"/>
          <a:stretch/>
        </p:blipFill>
        <p:spPr>
          <a:xfrm>
            <a:off x="5582025" y="5007188"/>
            <a:ext cx="3105642" cy="177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10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tationary, toy&#10;&#10;Description automatically generated">
            <a:extLst>
              <a:ext uri="{FF2B5EF4-FFF2-40B4-BE49-F238E27FC236}">
                <a16:creationId xmlns:a16="http://schemas.microsoft.com/office/drawing/2014/main" id="{B470E578-724E-B2AD-D3A3-A6F26AFB0E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58" t="18519" r="18903" b="21901"/>
          <a:stretch/>
        </p:blipFill>
        <p:spPr>
          <a:xfrm>
            <a:off x="5657698" y="808951"/>
            <a:ext cx="6293564" cy="494125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4442D7F-53EF-400F-A053-916A74CE2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18" y="274320"/>
            <a:ext cx="11430000" cy="539496"/>
          </a:xfrm>
        </p:spPr>
        <p:txBody>
          <a:bodyPr/>
          <a:lstStyle/>
          <a:p>
            <a:r>
              <a:rPr lang="en-US" b="1" u="sng" dirty="0"/>
              <a:t>Target Systems Overview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DAA253-362B-4711-8DF1-9FDEDCB4E0F2}"/>
              </a:ext>
            </a:extLst>
          </p:cNvPr>
          <p:cNvSpPr txBox="1"/>
          <p:nvPr/>
        </p:nvSpPr>
        <p:spPr>
          <a:xfrm>
            <a:off x="469824" y="859844"/>
            <a:ext cx="5527964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b="1" u="sng" dirty="0">
                <a:latin typeface="+mn-lt"/>
              </a:rPr>
              <a:t>Target Subsystems: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S.03.01 Management &amp; System Integration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S.03.02 Target Assembly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S.03.03 Cryogenic Moderator System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S.03.04 Moderator Reflector Assembly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S.03.05 Accelerator Interface Components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S.03.06 Vessel Systems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S.03.07 Target Station Shielding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S.03.08 Installation of Target Monolith Systems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S.03.09 Target Process Systems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S.03.10 Remote Handling Systems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S.03.11 Target Vacuum Systems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CDF09C-95F2-E633-07AB-78C3B7298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97" y="4294642"/>
            <a:ext cx="4986870" cy="2174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BDD079A-209C-6F3F-60C7-E7F017629C4A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5891489" y="4400912"/>
            <a:ext cx="455283" cy="3503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BBFA9B9-716F-FBB3-4420-51047326B6C0}"/>
              </a:ext>
            </a:extLst>
          </p:cNvPr>
          <p:cNvCxnSpPr>
            <a:cxnSpLocks/>
            <a:stCxn id="27" idx="1"/>
          </p:cNvCxnSpPr>
          <p:nvPr/>
        </p:nvCxnSpPr>
        <p:spPr>
          <a:xfrm flipH="1" flipV="1">
            <a:off x="9138024" y="4197612"/>
            <a:ext cx="1394169" cy="2458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950D404-637F-DA40-8C95-9081A51992ED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6773619" y="3336259"/>
            <a:ext cx="1929988" cy="9583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2AF75FA-5205-C602-6941-53EE3546377C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7422194" y="1041933"/>
            <a:ext cx="720411" cy="11327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64432CE-33C8-6C92-7719-F5ADC7961DB0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7019024" y="1501939"/>
            <a:ext cx="864462" cy="985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7160D79-63AB-16B5-5BC6-0131C62BEF44}"/>
              </a:ext>
            </a:extLst>
          </p:cNvPr>
          <p:cNvCxnSpPr>
            <a:cxnSpLocks/>
            <a:stCxn id="31" idx="2"/>
          </p:cNvCxnSpPr>
          <p:nvPr/>
        </p:nvCxnSpPr>
        <p:spPr>
          <a:xfrm flipH="1">
            <a:off x="10721180" y="3429000"/>
            <a:ext cx="607065" cy="461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EB41896-3C3B-B06A-C03F-1577DA48188A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9895788" y="2492072"/>
            <a:ext cx="845789" cy="428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A701FC2-0EE2-323E-A257-1C11E94AFA33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7037697" y="2402776"/>
            <a:ext cx="1422115" cy="9334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99ED99E-17E1-7389-4278-D9CC708D5796}"/>
              </a:ext>
            </a:extLst>
          </p:cNvPr>
          <p:cNvSpPr txBox="1"/>
          <p:nvPr/>
        </p:nvSpPr>
        <p:spPr>
          <a:xfrm>
            <a:off x="6773619" y="617201"/>
            <a:ext cx="129715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Target Viewing</a:t>
            </a:r>
          </a:p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Periscope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B0B57E-82E2-313F-8DF7-071FD0B5FEBF}"/>
              </a:ext>
            </a:extLst>
          </p:cNvPr>
          <p:cNvSpPr txBox="1"/>
          <p:nvPr/>
        </p:nvSpPr>
        <p:spPr>
          <a:xfrm>
            <a:off x="5272470" y="2273510"/>
            <a:ext cx="1765227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Core Vessel Shielding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F1DFF0-E0EB-2523-6AE6-E118D56AC6CB}"/>
              </a:ext>
            </a:extLst>
          </p:cNvPr>
          <p:cNvSpPr txBox="1"/>
          <p:nvPr/>
        </p:nvSpPr>
        <p:spPr>
          <a:xfrm>
            <a:off x="5963927" y="1372673"/>
            <a:ext cx="1055097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Core Vessel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C80C70-8BC0-84E7-318A-913CF5679001}"/>
              </a:ext>
            </a:extLst>
          </p:cNvPr>
          <p:cNvSpPr txBox="1"/>
          <p:nvPr/>
        </p:nvSpPr>
        <p:spPr>
          <a:xfrm>
            <a:off x="5075718" y="3123893"/>
            <a:ext cx="169790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Moderator Reflector</a:t>
            </a:r>
          </a:p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Assembly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9DCDA96-E8C0-ECE6-0962-1FB4A45CB230}"/>
              </a:ext>
            </a:extLst>
          </p:cNvPr>
          <p:cNvSpPr txBox="1"/>
          <p:nvPr/>
        </p:nvSpPr>
        <p:spPr>
          <a:xfrm>
            <a:off x="10532193" y="4314209"/>
            <a:ext cx="139493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Target Assembly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683D59-8570-B7B3-0A8B-8574E77A7A0D}"/>
              </a:ext>
            </a:extLst>
          </p:cNvPr>
          <p:cNvSpPr txBox="1"/>
          <p:nvPr/>
        </p:nvSpPr>
        <p:spPr>
          <a:xfrm>
            <a:off x="10741577" y="2279706"/>
            <a:ext cx="121700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Target Station</a:t>
            </a:r>
          </a:p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Shielding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CC0B0B-CAC8-180A-4F21-A12F45146FA7}"/>
              </a:ext>
            </a:extLst>
          </p:cNvPr>
          <p:cNvSpPr txBox="1"/>
          <p:nvPr/>
        </p:nvSpPr>
        <p:spPr>
          <a:xfrm>
            <a:off x="5250127" y="3976180"/>
            <a:ext cx="128272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Proton Beam</a:t>
            </a:r>
          </a:p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Tube Assembly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DBA6FF-F3BE-93F6-A022-766F50D02BAE}"/>
              </a:ext>
            </a:extLst>
          </p:cNvPr>
          <p:cNvSpPr txBox="1"/>
          <p:nvPr/>
        </p:nvSpPr>
        <p:spPr>
          <a:xfrm>
            <a:off x="10532193" y="3170468"/>
            <a:ext cx="15921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Monolith Concrete</a:t>
            </a:r>
          </a:p>
        </p:txBody>
      </p:sp>
      <p:cxnSp>
        <p:nvCxnSpPr>
          <p:cNvPr id="1047" name="Straight Arrow Connector 1046">
            <a:extLst>
              <a:ext uri="{FF2B5EF4-FFF2-40B4-BE49-F238E27FC236}">
                <a16:creationId xmlns:a16="http://schemas.microsoft.com/office/drawing/2014/main" id="{36998C9C-B860-10AE-F542-54F6766DE9AE}"/>
              </a:ext>
            </a:extLst>
          </p:cNvPr>
          <p:cNvCxnSpPr>
            <a:cxnSpLocks/>
            <a:stCxn id="1048" idx="3"/>
          </p:cNvCxnSpPr>
          <p:nvPr/>
        </p:nvCxnSpPr>
        <p:spPr>
          <a:xfrm>
            <a:off x="6397362" y="3772008"/>
            <a:ext cx="911319" cy="735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8" name="TextBox 1047">
            <a:extLst>
              <a:ext uri="{FF2B5EF4-FFF2-40B4-BE49-F238E27FC236}">
                <a16:creationId xmlns:a16="http://schemas.microsoft.com/office/drawing/2014/main" id="{F38B7FD6-81EE-4385-E2C2-3AE0FE479067}"/>
              </a:ext>
            </a:extLst>
          </p:cNvPr>
          <p:cNvSpPr txBox="1"/>
          <p:nvPr/>
        </p:nvSpPr>
        <p:spPr>
          <a:xfrm>
            <a:off x="5244482" y="3559642"/>
            <a:ext cx="115288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Proton Beam</a:t>
            </a:r>
          </a:p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Window</a:t>
            </a:r>
          </a:p>
        </p:txBody>
      </p:sp>
    </p:spTree>
    <p:extLst>
      <p:ext uri="{BB962C8B-B14F-4D97-AF65-F5344CB8AC3E}">
        <p14:creationId xmlns:p14="http://schemas.microsoft.com/office/powerpoint/2010/main" val="2232294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4442D7F-53EF-400F-A053-916A74CE2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18" y="274320"/>
            <a:ext cx="11430000" cy="539496"/>
          </a:xfrm>
        </p:spPr>
        <p:txBody>
          <a:bodyPr/>
          <a:lstStyle/>
          <a:p>
            <a:r>
              <a:rPr lang="en-US" b="1" u="sng" dirty="0"/>
              <a:t>Vessel Systems Introduction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DAA253-362B-4711-8DF1-9FDEDCB4E0F2}"/>
              </a:ext>
            </a:extLst>
          </p:cNvPr>
          <p:cNvSpPr txBox="1"/>
          <p:nvPr/>
        </p:nvSpPr>
        <p:spPr>
          <a:xfrm>
            <a:off x="458000" y="829415"/>
            <a:ext cx="556030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b="1" u="sng" dirty="0">
                <a:latin typeface="+mn-lt"/>
              </a:rPr>
              <a:t>Requirements Highlights: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Maintain a sealed environment of rough vacuum or sub-atmospheric helium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50+ year lifetime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Accommodate 99.9% of proton beam profile striking the target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Allow alignment of the MRA to the neutron beamlines to appropriate tolerances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Allows alignment of the Target and Target Viewing Periscope to the Proton Beam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Incorporate liquid cooling in key areas to maintain proper component alignment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Allow for remote handling operations for all removable components within the Core Vessel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Accommodate safe drainage of liquid leaks from internal components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2680AC-7848-2B16-3BCD-C948E0AC5E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57" t="16231" r="59265" b="12483"/>
          <a:stretch/>
        </p:blipFill>
        <p:spPr>
          <a:xfrm>
            <a:off x="5942541" y="986116"/>
            <a:ext cx="6117977" cy="470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51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DA92C491-2721-73BF-C6D9-D5F41D29E9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98" t="18653" r="67010" b="12309"/>
          <a:stretch/>
        </p:blipFill>
        <p:spPr>
          <a:xfrm>
            <a:off x="8806303" y="91898"/>
            <a:ext cx="2424108" cy="471049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F4712AD-20A4-EE22-B4B0-83E7C6EAF2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51" t="40497" r="59362" b="30350"/>
          <a:stretch/>
        </p:blipFill>
        <p:spPr>
          <a:xfrm>
            <a:off x="7122280" y="5031976"/>
            <a:ext cx="4880768" cy="130840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4442D7F-53EF-400F-A053-916A74CE2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18" y="274320"/>
            <a:ext cx="11430000" cy="539496"/>
          </a:xfrm>
        </p:spPr>
        <p:txBody>
          <a:bodyPr/>
          <a:lstStyle/>
          <a:p>
            <a:r>
              <a:rPr lang="en-US" b="1" u="sng" dirty="0"/>
              <a:t>Vessel Systems Introduction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DAA253-362B-4711-8DF1-9FDEDCB4E0F2}"/>
              </a:ext>
            </a:extLst>
          </p:cNvPr>
          <p:cNvSpPr txBox="1"/>
          <p:nvPr/>
        </p:nvSpPr>
        <p:spPr>
          <a:xfrm>
            <a:off x="458000" y="829415"/>
            <a:ext cx="665331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b="1" u="sng" dirty="0">
                <a:latin typeface="+mn-lt"/>
              </a:rPr>
              <a:t>Primary Components: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Core Vessel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316LSS Construction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1’’ thick shell sections, 2’’ thick rings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Approximate weight = 44 metric </a:t>
            </a:r>
            <a:r>
              <a:rPr lang="en-US" sz="2000" dirty="0" err="1">
                <a:latin typeface="+mn-lt"/>
              </a:rPr>
              <a:t>tonnes</a:t>
            </a:r>
            <a:endParaRPr lang="en-US" sz="2000" dirty="0">
              <a:latin typeface="+mn-lt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Core Vessel Lid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Hatches for MRA removal, target segment removal and utility line access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Supports weight of target assembly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Supports weight of TVP top shielding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Nozzle Extensions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316LSS construction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Welded design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Carry Core Vessel environment through the Nozzle Extensions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Approximate weight = 422 kg each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Qty 18 total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1x large nozzle to support QIKR instrument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328515-6388-40CB-8E3F-DF6FD481C480}"/>
              </a:ext>
            </a:extLst>
          </p:cNvPr>
          <p:cNvSpPr txBox="1"/>
          <p:nvPr/>
        </p:nvSpPr>
        <p:spPr>
          <a:xfrm>
            <a:off x="7443325" y="274320"/>
            <a:ext cx="117371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Ø 3745 mm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A4CB4B0-7240-4429-B101-796A97166FD6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8617044" y="417436"/>
            <a:ext cx="395474" cy="286232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12BA0A3-95AA-4D40-834A-231BF520D69D}"/>
              </a:ext>
            </a:extLst>
          </p:cNvPr>
          <p:cNvSpPr txBox="1"/>
          <p:nvPr/>
        </p:nvSpPr>
        <p:spPr>
          <a:xfrm>
            <a:off x="7596487" y="1340945"/>
            <a:ext cx="117371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Ø 3095 mm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98CDF65-47AD-484F-9E86-6438B8E21532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8770206" y="1484061"/>
            <a:ext cx="402979" cy="143116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B96CE21-7AE0-4E31-AF18-C4F4D5E88E34}"/>
              </a:ext>
            </a:extLst>
          </p:cNvPr>
          <p:cNvSpPr txBox="1"/>
          <p:nvPr/>
        </p:nvSpPr>
        <p:spPr>
          <a:xfrm>
            <a:off x="7632328" y="1993518"/>
            <a:ext cx="117371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Ø 2895 mm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A57DEF2-70F7-4725-8CA9-59D0F75F460D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8806047" y="2136634"/>
            <a:ext cx="454816" cy="303422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5E978E5-BB7F-431D-A1D3-1D15894CD021}"/>
              </a:ext>
            </a:extLst>
          </p:cNvPr>
          <p:cNvSpPr txBox="1"/>
          <p:nvPr/>
        </p:nvSpPr>
        <p:spPr>
          <a:xfrm>
            <a:off x="7394516" y="2469082"/>
            <a:ext cx="117371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Ø 3500 mm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3429EF7-6833-42F2-B08D-DC344E4FEE7A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8568235" y="2612198"/>
            <a:ext cx="561155" cy="368132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5EEF6FA-C5F2-495F-A12D-61FF838EBC2C}"/>
              </a:ext>
            </a:extLst>
          </p:cNvPr>
          <p:cNvSpPr txBox="1"/>
          <p:nvPr/>
        </p:nvSpPr>
        <p:spPr>
          <a:xfrm>
            <a:off x="7410239" y="3334009"/>
            <a:ext cx="117371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Ø 2692 mm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AD744A8-31F7-47C3-B109-2C471AF02E9A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8583958" y="3477125"/>
            <a:ext cx="775195" cy="443434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5FCA9F7-5E1D-488C-A565-3479890FC2AA}"/>
              </a:ext>
            </a:extLst>
          </p:cNvPr>
          <p:cNvSpPr txBox="1"/>
          <p:nvPr/>
        </p:nvSpPr>
        <p:spPr>
          <a:xfrm>
            <a:off x="7626969" y="3816590"/>
            <a:ext cx="117371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Ø 3048 mm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5797776-66C0-4F35-9359-6ED03FFBE6AE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8800688" y="3959706"/>
            <a:ext cx="396857" cy="208421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EA09462-2FB2-41F9-A929-1134A5C8C2EC}"/>
              </a:ext>
            </a:extLst>
          </p:cNvPr>
          <p:cNvSpPr txBox="1"/>
          <p:nvPr/>
        </p:nvSpPr>
        <p:spPr>
          <a:xfrm>
            <a:off x="7596487" y="826351"/>
            <a:ext cx="117371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Ø 3295 mm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28EC0FC-B45A-42C3-A1D1-70DA4EE49375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8770206" y="969467"/>
            <a:ext cx="447935" cy="394268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0D07540-55C2-4CBF-8065-A7F256C46F15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8583958" y="3131058"/>
            <a:ext cx="824726" cy="346067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9185362-B364-4860-B178-9877CB98AB1A}"/>
              </a:ext>
            </a:extLst>
          </p:cNvPr>
          <p:cNvCxnSpPr>
            <a:cxnSpLocks/>
          </p:cNvCxnSpPr>
          <p:nvPr/>
        </p:nvCxnSpPr>
        <p:spPr>
          <a:xfrm>
            <a:off x="11151972" y="3080328"/>
            <a:ext cx="0" cy="426743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7C00962-E52B-4AD6-A7D5-7898451A0615}"/>
              </a:ext>
            </a:extLst>
          </p:cNvPr>
          <p:cNvSpPr txBox="1"/>
          <p:nvPr/>
        </p:nvSpPr>
        <p:spPr>
          <a:xfrm>
            <a:off x="11210989" y="3080328"/>
            <a:ext cx="86914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610 mm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7B7E8E2-6748-4494-8025-700C04B777FF}"/>
              </a:ext>
            </a:extLst>
          </p:cNvPr>
          <p:cNvCxnSpPr>
            <a:cxnSpLocks/>
          </p:cNvCxnSpPr>
          <p:nvPr/>
        </p:nvCxnSpPr>
        <p:spPr>
          <a:xfrm flipH="1">
            <a:off x="9979766" y="1428376"/>
            <a:ext cx="10668" cy="3221982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42589FA-8555-4B25-B6F6-00A991804C76}"/>
              </a:ext>
            </a:extLst>
          </p:cNvPr>
          <p:cNvSpPr txBox="1"/>
          <p:nvPr/>
        </p:nvSpPr>
        <p:spPr>
          <a:xfrm>
            <a:off x="9980137" y="1825095"/>
            <a:ext cx="968535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6399 mm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96A814C-116B-445E-A2B0-05B62759EFC4}"/>
              </a:ext>
            </a:extLst>
          </p:cNvPr>
          <p:cNvCxnSpPr>
            <a:cxnSpLocks/>
          </p:cNvCxnSpPr>
          <p:nvPr/>
        </p:nvCxnSpPr>
        <p:spPr>
          <a:xfrm flipH="1" flipV="1">
            <a:off x="7261412" y="5758920"/>
            <a:ext cx="4042960" cy="97287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9DBD9C6-81CF-42EE-80CF-0628E1F7C7CE}"/>
              </a:ext>
            </a:extLst>
          </p:cNvPr>
          <p:cNvSpPr txBox="1"/>
          <p:nvPr/>
        </p:nvSpPr>
        <p:spPr>
          <a:xfrm>
            <a:off x="9407314" y="5906533"/>
            <a:ext cx="968535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3778 mm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2A8BC13-812C-4EF5-92B4-1184048E8FC4}"/>
              </a:ext>
            </a:extLst>
          </p:cNvPr>
          <p:cNvCxnSpPr>
            <a:cxnSpLocks/>
          </p:cNvCxnSpPr>
          <p:nvPr/>
        </p:nvCxnSpPr>
        <p:spPr>
          <a:xfrm flipH="1">
            <a:off x="11210989" y="5168156"/>
            <a:ext cx="434574" cy="540438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6ADDF76B-7363-4403-B902-59BE8C72A69A}"/>
              </a:ext>
            </a:extLst>
          </p:cNvPr>
          <p:cNvSpPr txBox="1"/>
          <p:nvPr/>
        </p:nvSpPr>
        <p:spPr>
          <a:xfrm>
            <a:off x="10520582" y="5045560"/>
            <a:ext cx="86914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555 mm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CB2BE90-E60D-52CD-9E76-CD3B79FCBEDC}"/>
              </a:ext>
            </a:extLst>
          </p:cNvPr>
          <p:cNvCxnSpPr>
            <a:cxnSpLocks/>
          </p:cNvCxnSpPr>
          <p:nvPr/>
        </p:nvCxnSpPr>
        <p:spPr>
          <a:xfrm flipH="1">
            <a:off x="9934766" y="5319622"/>
            <a:ext cx="182227" cy="304960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D934DC77-0CF4-29AC-5488-1EC8A31D7C17}"/>
              </a:ext>
            </a:extLst>
          </p:cNvPr>
          <p:cNvSpPr txBox="1"/>
          <p:nvPr/>
        </p:nvSpPr>
        <p:spPr>
          <a:xfrm>
            <a:off x="9240876" y="5061523"/>
            <a:ext cx="86914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305 mm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2BBBB8E-6527-E29A-46A9-8BC4E76182CB}"/>
              </a:ext>
            </a:extLst>
          </p:cNvPr>
          <p:cNvCxnSpPr>
            <a:cxnSpLocks/>
          </p:cNvCxnSpPr>
          <p:nvPr/>
        </p:nvCxnSpPr>
        <p:spPr>
          <a:xfrm flipH="1">
            <a:off x="8261082" y="5358823"/>
            <a:ext cx="187142" cy="239791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F07CB181-BA55-FA54-59B1-08B22D73FCB3}"/>
              </a:ext>
            </a:extLst>
          </p:cNvPr>
          <p:cNvSpPr txBox="1"/>
          <p:nvPr/>
        </p:nvSpPr>
        <p:spPr>
          <a:xfrm>
            <a:off x="7676609" y="5108502"/>
            <a:ext cx="869149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254 mm</a:t>
            </a:r>
          </a:p>
        </p:txBody>
      </p:sp>
    </p:spTree>
    <p:extLst>
      <p:ext uri="{BB962C8B-B14F-4D97-AF65-F5344CB8AC3E}">
        <p14:creationId xmlns:p14="http://schemas.microsoft.com/office/powerpoint/2010/main" val="2294927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D600B574-5FD0-51BB-4A83-FE8CE5FA3D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98" t="23442" r="45744" b="22004"/>
          <a:stretch/>
        </p:blipFill>
        <p:spPr>
          <a:xfrm>
            <a:off x="8829360" y="156562"/>
            <a:ext cx="3225822" cy="64271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4442D7F-53EF-400F-A053-916A74CE2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18" y="274320"/>
            <a:ext cx="11430000" cy="539496"/>
          </a:xfrm>
        </p:spPr>
        <p:txBody>
          <a:bodyPr/>
          <a:lstStyle/>
          <a:p>
            <a:r>
              <a:rPr lang="en-US" b="1" u="sng" dirty="0"/>
              <a:t>Core Vessel Construction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DAA253-362B-4711-8DF1-9FDEDCB4E0F2}"/>
              </a:ext>
            </a:extLst>
          </p:cNvPr>
          <p:cNvSpPr txBox="1"/>
          <p:nvPr/>
        </p:nvSpPr>
        <p:spPr>
          <a:xfrm>
            <a:off x="458000" y="829415"/>
            <a:ext cx="6653314" cy="5327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Shell Sections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1’’ thick 316LSS rolled and welded shells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Ports cut in the flat (alignment not stringent)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Flanges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2’’ thick 316LSS turned flanges to provide steps in sidewalls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2’’ thick top flange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4’’ thick bottom flange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3’’ thick base plate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Beltline Section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Welded plate construction on east and west ends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Forged and welded construction on north and south ends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Liquid cooling throughout beltline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Expected to be the most challenging aspect of Core Vessel manufacturing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Core Vessel Lid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Must provide support and alignment of Target assembly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Removable hatches for target segment removal, MRA removal and utility line access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328515-6388-40CB-8E3F-DF6FD481C480}"/>
              </a:ext>
            </a:extLst>
          </p:cNvPr>
          <p:cNvSpPr txBox="1"/>
          <p:nvPr/>
        </p:nvSpPr>
        <p:spPr>
          <a:xfrm>
            <a:off x="6899927" y="1273593"/>
            <a:ext cx="1729961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Utility nozzles</a:t>
            </a:r>
          </a:p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(water, electrical)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A4CB4B0-7240-4429-B101-796A97166FD6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8629888" y="1353546"/>
            <a:ext cx="932465" cy="160113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B96CE21-7AE0-4E31-AF18-C4F4D5E88E34}"/>
              </a:ext>
            </a:extLst>
          </p:cNvPr>
          <p:cNvSpPr txBox="1"/>
          <p:nvPr/>
        </p:nvSpPr>
        <p:spPr>
          <a:xfrm>
            <a:off x="7257801" y="3675037"/>
            <a:ext cx="1253869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Field weld</a:t>
            </a:r>
          </a:p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during install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A57DEF2-70F7-4725-8CA9-59D0F75F460D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8511670" y="3915103"/>
            <a:ext cx="817601" cy="292332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5E978E5-BB7F-431D-A1D3-1D15894CD021}"/>
              </a:ext>
            </a:extLst>
          </p:cNvPr>
          <p:cNvSpPr txBox="1"/>
          <p:nvPr/>
        </p:nvSpPr>
        <p:spPr>
          <a:xfrm>
            <a:off x="7390960" y="4315625"/>
            <a:ext cx="797013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Beltline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3429EF7-6833-42F2-B08D-DC344E4FEE7A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8187973" y="4458741"/>
            <a:ext cx="932121" cy="298530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5EEF6FA-C5F2-495F-A12D-61FF838EBC2C}"/>
              </a:ext>
            </a:extLst>
          </p:cNvPr>
          <p:cNvSpPr txBox="1"/>
          <p:nvPr/>
        </p:nvSpPr>
        <p:spPr>
          <a:xfrm>
            <a:off x="7291436" y="5638443"/>
            <a:ext cx="1303562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Bottom Plate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AD744A8-31F7-47C3-B109-2C471AF02E9A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8594998" y="5781559"/>
            <a:ext cx="1010059" cy="0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5FCA9F7-5E1D-488C-A565-3479890FC2AA}"/>
              </a:ext>
            </a:extLst>
          </p:cNvPr>
          <p:cNvSpPr txBox="1"/>
          <p:nvPr/>
        </p:nvSpPr>
        <p:spPr>
          <a:xfrm>
            <a:off x="7291436" y="6131193"/>
            <a:ext cx="139012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Mounting Skirt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5797776-66C0-4F35-9359-6ED03FFBE6AE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8681560" y="6084047"/>
            <a:ext cx="725405" cy="190262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3C429959-6867-4F4B-B448-0C7979184251}"/>
              </a:ext>
            </a:extLst>
          </p:cNvPr>
          <p:cNvSpPr txBox="1"/>
          <p:nvPr/>
        </p:nvSpPr>
        <p:spPr>
          <a:xfrm>
            <a:off x="7043137" y="2434375"/>
            <a:ext cx="1334020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Rolled and </a:t>
            </a:r>
          </a:p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welded shells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4DB2149-D161-4ACA-9D1F-C663E6B00B36}"/>
              </a:ext>
            </a:extLst>
          </p:cNvPr>
          <p:cNvCxnSpPr>
            <a:cxnSpLocks/>
            <a:stCxn id="38" idx="3"/>
          </p:cNvCxnSpPr>
          <p:nvPr/>
        </p:nvCxnSpPr>
        <p:spPr>
          <a:xfrm>
            <a:off x="8377157" y="2674441"/>
            <a:ext cx="1821238" cy="592203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1C676A2-64CC-4DB5-8801-7EEB9D9C85A5}"/>
              </a:ext>
            </a:extLst>
          </p:cNvPr>
          <p:cNvCxnSpPr>
            <a:cxnSpLocks/>
            <a:stCxn id="38" idx="3"/>
          </p:cNvCxnSpPr>
          <p:nvPr/>
        </p:nvCxnSpPr>
        <p:spPr>
          <a:xfrm flipV="1">
            <a:off x="8377157" y="2082237"/>
            <a:ext cx="1468151" cy="592204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646539A-3E91-42A2-9625-92CD1C04B496}"/>
              </a:ext>
            </a:extLst>
          </p:cNvPr>
          <p:cNvCxnSpPr>
            <a:cxnSpLocks/>
            <a:stCxn id="38" idx="3"/>
          </p:cNvCxnSpPr>
          <p:nvPr/>
        </p:nvCxnSpPr>
        <p:spPr>
          <a:xfrm flipV="1">
            <a:off x="8377157" y="1222209"/>
            <a:ext cx="2557913" cy="1452232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6435649-86D4-4D8C-A9EC-6F3981D44FEB}"/>
              </a:ext>
            </a:extLst>
          </p:cNvPr>
          <p:cNvCxnSpPr>
            <a:cxnSpLocks/>
            <a:stCxn id="38" idx="3"/>
          </p:cNvCxnSpPr>
          <p:nvPr/>
        </p:nvCxnSpPr>
        <p:spPr>
          <a:xfrm>
            <a:off x="8377157" y="2674441"/>
            <a:ext cx="1908018" cy="1368615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53929CE-7F4C-4D33-92D8-98CC5B1FE22C}"/>
              </a:ext>
            </a:extLst>
          </p:cNvPr>
          <p:cNvCxnSpPr>
            <a:cxnSpLocks/>
            <a:stCxn id="38" idx="3"/>
          </p:cNvCxnSpPr>
          <p:nvPr/>
        </p:nvCxnSpPr>
        <p:spPr>
          <a:xfrm>
            <a:off x="8377157" y="2674441"/>
            <a:ext cx="2008780" cy="2555609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B4EE1D9-E7AD-41BC-9B05-C51F62E228AD}"/>
              </a:ext>
            </a:extLst>
          </p:cNvPr>
          <p:cNvCxnSpPr>
            <a:cxnSpLocks/>
            <a:stCxn id="38" idx="3"/>
          </p:cNvCxnSpPr>
          <p:nvPr/>
        </p:nvCxnSpPr>
        <p:spPr>
          <a:xfrm>
            <a:off x="8377157" y="2674441"/>
            <a:ext cx="2936302" cy="3250234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1BCD68B-EF23-B2AD-6203-FE51EE2120C0}"/>
              </a:ext>
            </a:extLst>
          </p:cNvPr>
          <p:cNvSpPr txBox="1"/>
          <p:nvPr/>
        </p:nvSpPr>
        <p:spPr>
          <a:xfrm>
            <a:off x="6865037" y="474514"/>
            <a:ext cx="149432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Core Vessel Lid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ACFA1C1-F9EE-8EEB-1A84-0CE45650E81E}"/>
              </a:ext>
            </a:extLst>
          </p:cNvPr>
          <p:cNvCxnSpPr>
            <a:cxnSpLocks/>
            <a:stCxn id="32" idx="3"/>
          </p:cNvCxnSpPr>
          <p:nvPr/>
        </p:nvCxnSpPr>
        <p:spPr>
          <a:xfrm>
            <a:off x="8359357" y="617630"/>
            <a:ext cx="1202996" cy="260874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584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82207C65-207E-4438-A79F-8B63AAD9E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36191"/>
            <a:ext cx="11430000" cy="539496"/>
          </a:xfrm>
        </p:spPr>
        <p:txBody>
          <a:bodyPr/>
          <a:lstStyle/>
          <a:p>
            <a:r>
              <a:rPr lang="en-US" b="1" u="sng" dirty="0"/>
              <a:t>Core Vessel Thermal Analysis</a:t>
            </a:r>
            <a:endParaRPr lang="en-US" u="sn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184013-499B-F8A8-7C2C-4FF0D95DE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39" y="709979"/>
            <a:ext cx="2998351" cy="57697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363323-F5BC-B777-0C8D-DD4749200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366" y="3734870"/>
            <a:ext cx="5097826" cy="31089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D2ED14-5BA7-F0FD-543A-AF2766DE1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9366" y="585990"/>
            <a:ext cx="5097826" cy="310896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CC99FAA-2609-E295-B775-1866D35EF49F}"/>
              </a:ext>
            </a:extLst>
          </p:cNvPr>
          <p:cNvCxnSpPr/>
          <p:nvPr/>
        </p:nvCxnSpPr>
        <p:spPr>
          <a:xfrm>
            <a:off x="7046189" y="3810856"/>
            <a:ext cx="0" cy="182880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6D234E4-4BE1-D942-4F1F-E9031878E859}"/>
              </a:ext>
            </a:extLst>
          </p:cNvPr>
          <p:cNvCxnSpPr>
            <a:cxnSpLocks/>
          </p:cNvCxnSpPr>
          <p:nvPr/>
        </p:nvCxnSpPr>
        <p:spPr>
          <a:xfrm flipV="1">
            <a:off x="6223780" y="4498941"/>
            <a:ext cx="0" cy="182880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3DEFEFB-883C-85B9-E85A-A41D6D448FAD}"/>
              </a:ext>
            </a:extLst>
          </p:cNvPr>
          <p:cNvCxnSpPr/>
          <p:nvPr/>
        </p:nvCxnSpPr>
        <p:spPr>
          <a:xfrm>
            <a:off x="10343182" y="4579177"/>
            <a:ext cx="0" cy="182880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697C539-DA0D-9DA4-3EBA-C7C04A8F8539}"/>
              </a:ext>
            </a:extLst>
          </p:cNvPr>
          <p:cNvCxnSpPr>
            <a:cxnSpLocks/>
          </p:cNvCxnSpPr>
          <p:nvPr/>
        </p:nvCxnSpPr>
        <p:spPr>
          <a:xfrm flipV="1">
            <a:off x="7165704" y="3772960"/>
            <a:ext cx="0" cy="182880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DB2C8E2-8DCA-5E97-6AD8-57EC9B6D9E7C}"/>
              </a:ext>
            </a:extLst>
          </p:cNvPr>
          <p:cNvCxnSpPr/>
          <p:nvPr/>
        </p:nvCxnSpPr>
        <p:spPr>
          <a:xfrm>
            <a:off x="9518937" y="5474253"/>
            <a:ext cx="0" cy="182880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172928F-7FF0-5B24-AAD0-215891E0B7C7}"/>
              </a:ext>
            </a:extLst>
          </p:cNvPr>
          <p:cNvCxnSpPr>
            <a:cxnSpLocks/>
          </p:cNvCxnSpPr>
          <p:nvPr/>
        </p:nvCxnSpPr>
        <p:spPr>
          <a:xfrm flipV="1">
            <a:off x="10321013" y="4835468"/>
            <a:ext cx="0" cy="182880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A57F7B7-5FB2-6FD4-BEAE-D2943AE51FF2}"/>
              </a:ext>
            </a:extLst>
          </p:cNvPr>
          <p:cNvCxnSpPr/>
          <p:nvPr/>
        </p:nvCxnSpPr>
        <p:spPr>
          <a:xfrm>
            <a:off x="9209844" y="5564402"/>
            <a:ext cx="0" cy="182880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C73CC97-0ED6-54A9-777A-C54318E0E1D8}"/>
              </a:ext>
            </a:extLst>
          </p:cNvPr>
          <p:cNvCxnSpPr>
            <a:cxnSpLocks/>
          </p:cNvCxnSpPr>
          <p:nvPr/>
        </p:nvCxnSpPr>
        <p:spPr>
          <a:xfrm flipV="1">
            <a:off x="6187504" y="4629236"/>
            <a:ext cx="0" cy="182880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7F58B0C-9581-764C-DF05-42CB950A5F27}"/>
              </a:ext>
            </a:extLst>
          </p:cNvPr>
          <p:cNvSpPr txBox="1"/>
          <p:nvPr/>
        </p:nvSpPr>
        <p:spPr>
          <a:xfrm>
            <a:off x="4422624" y="4062412"/>
            <a:ext cx="99418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Loop_1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EF0A9D-7214-83AD-4858-57AAD7EDB577}"/>
              </a:ext>
            </a:extLst>
          </p:cNvPr>
          <p:cNvSpPr txBox="1"/>
          <p:nvPr/>
        </p:nvSpPr>
        <p:spPr>
          <a:xfrm>
            <a:off x="10880528" y="5767438"/>
            <a:ext cx="99418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Loop_2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87BCCF-7749-6192-FA61-E4B1A8638496}"/>
              </a:ext>
            </a:extLst>
          </p:cNvPr>
          <p:cNvSpPr txBox="1"/>
          <p:nvPr/>
        </p:nvSpPr>
        <p:spPr>
          <a:xfrm>
            <a:off x="4422623" y="5938254"/>
            <a:ext cx="99418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Loop_3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72FF35-170E-B659-C695-C14FCC95994A}"/>
              </a:ext>
            </a:extLst>
          </p:cNvPr>
          <p:cNvSpPr txBox="1"/>
          <p:nvPr/>
        </p:nvSpPr>
        <p:spPr>
          <a:xfrm>
            <a:off x="10880528" y="4062412"/>
            <a:ext cx="99418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Loop_4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E98A288-922D-B805-D73B-BA82EF949813}"/>
              </a:ext>
            </a:extLst>
          </p:cNvPr>
          <p:cNvCxnSpPr/>
          <p:nvPr/>
        </p:nvCxnSpPr>
        <p:spPr>
          <a:xfrm>
            <a:off x="5373852" y="4233228"/>
            <a:ext cx="651027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421F920-7340-83D5-F805-1CB8AD1F1DEB}"/>
              </a:ext>
            </a:extLst>
          </p:cNvPr>
          <p:cNvCxnSpPr/>
          <p:nvPr/>
        </p:nvCxnSpPr>
        <p:spPr>
          <a:xfrm>
            <a:off x="5373852" y="6109070"/>
            <a:ext cx="651027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ECEBB70-602B-65DC-92FE-8E55772C8315}"/>
              </a:ext>
            </a:extLst>
          </p:cNvPr>
          <p:cNvCxnSpPr>
            <a:cxnSpLocks/>
          </p:cNvCxnSpPr>
          <p:nvPr/>
        </p:nvCxnSpPr>
        <p:spPr>
          <a:xfrm flipH="1">
            <a:off x="10290418" y="4233228"/>
            <a:ext cx="64008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60FEB09-61CC-4D0E-5CCC-2D092DCFF4E8}"/>
              </a:ext>
            </a:extLst>
          </p:cNvPr>
          <p:cNvCxnSpPr>
            <a:cxnSpLocks/>
          </p:cNvCxnSpPr>
          <p:nvPr/>
        </p:nvCxnSpPr>
        <p:spPr>
          <a:xfrm flipH="1">
            <a:off x="10677768" y="5936032"/>
            <a:ext cx="27432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D06428A-E50D-BC21-4345-9489C856D637}"/>
              </a:ext>
            </a:extLst>
          </p:cNvPr>
          <p:cNvSpPr txBox="1"/>
          <p:nvPr/>
        </p:nvSpPr>
        <p:spPr>
          <a:xfrm>
            <a:off x="7349204" y="5018348"/>
            <a:ext cx="86113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7030A0"/>
                </a:solidFill>
                <a:latin typeface="+mn-lt"/>
              </a:rPr>
              <a:t>Water</a:t>
            </a:r>
          </a:p>
        </p:txBody>
      </p:sp>
      <p:sp>
        <p:nvSpPr>
          <p:cNvPr id="42" name="Right Brace 41">
            <a:extLst>
              <a:ext uri="{FF2B5EF4-FFF2-40B4-BE49-F238E27FC236}">
                <a16:creationId xmlns:a16="http://schemas.microsoft.com/office/drawing/2014/main" id="{F89DABD1-19F7-CEFE-23BA-58F9B9C72DB4}"/>
              </a:ext>
            </a:extLst>
          </p:cNvPr>
          <p:cNvSpPr/>
          <p:nvPr/>
        </p:nvSpPr>
        <p:spPr>
          <a:xfrm>
            <a:off x="3487090" y="4233228"/>
            <a:ext cx="170510" cy="859472"/>
          </a:xfrm>
          <a:prstGeom prst="rightBrac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1D03327-A4BC-10D3-E382-BDE03E95C537}"/>
              </a:ext>
            </a:extLst>
          </p:cNvPr>
          <p:cNvSpPr txBox="1"/>
          <p:nvPr/>
        </p:nvSpPr>
        <p:spPr>
          <a:xfrm>
            <a:off x="3598625" y="4487486"/>
            <a:ext cx="99097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0000FF"/>
                </a:solidFill>
                <a:latin typeface="+mn-lt"/>
              </a:rPr>
              <a:t>cooled</a:t>
            </a:r>
          </a:p>
        </p:txBody>
      </p:sp>
    </p:spTree>
    <p:extLst>
      <p:ext uri="{BB962C8B-B14F-4D97-AF65-F5344CB8AC3E}">
        <p14:creationId xmlns:p14="http://schemas.microsoft.com/office/powerpoint/2010/main" val="3621539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81DDCFD-EC24-4E39-AC07-187C9EB72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36191"/>
            <a:ext cx="11430000" cy="535531"/>
          </a:xfrm>
        </p:spPr>
        <p:txBody>
          <a:bodyPr/>
          <a:lstStyle/>
          <a:p>
            <a:r>
              <a:rPr lang="en-US" b="1" u="sng" dirty="0"/>
              <a:t>Core Vessel</a:t>
            </a:r>
            <a:r>
              <a:rPr lang="en-US" sz="3200" b="1" u="sng" dirty="0"/>
              <a:t> Thermal Analysis</a:t>
            </a:r>
            <a:endParaRPr lang="en-US" sz="2000" u="sng" dirty="0">
              <a:solidFill>
                <a:srgbClr val="0000FF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D3DF70-98E1-6361-CC22-3B33F973F7C3}"/>
              </a:ext>
            </a:extLst>
          </p:cNvPr>
          <p:cNvSpPr txBox="1"/>
          <p:nvPr/>
        </p:nvSpPr>
        <p:spPr>
          <a:xfrm>
            <a:off x="5798321" y="732923"/>
            <a:ext cx="140936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Peak: 43°C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1F4990-0A5F-F90D-A0C0-E88A61D92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18" y="1292906"/>
            <a:ext cx="4289541" cy="457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2092D4-03E6-7792-5E5A-26C5C7803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902" y="1292906"/>
            <a:ext cx="4289541" cy="457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FE465E-8CC5-0A95-765F-D4A21874757E}"/>
              </a:ext>
            </a:extLst>
          </p:cNvPr>
          <p:cNvSpPr txBox="1"/>
          <p:nvPr/>
        </p:nvSpPr>
        <p:spPr>
          <a:xfrm>
            <a:off x="9862321" y="757947"/>
            <a:ext cx="154882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Heat Source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C12631E-8B15-E3DE-F02F-65E8B2AA4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8310" y="1549400"/>
            <a:ext cx="3378573" cy="228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BBF0F9-2A1A-FEE8-6B4E-0870CD1709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8309" y="4022992"/>
            <a:ext cx="3378574" cy="2286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088A43AC-8B9A-6C2B-F768-07EDDBB7608B}"/>
              </a:ext>
            </a:extLst>
          </p:cNvPr>
          <p:cNvGrpSpPr/>
          <p:nvPr/>
        </p:nvGrpSpPr>
        <p:grpSpPr>
          <a:xfrm>
            <a:off x="7798158" y="5422006"/>
            <a:ext cx="3187521" cy="826046"/>
            <a:chOff x="7798158" y="5422006"/>
            <a:chExt cx="3187521" cy="826046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46D22FE-E06F-778B-8567-308D8C949B64}"/>
                </a:ext>
              </a:extLst>
            </p:cNvPr>
            <p:cNvCxnSpPr/>
            <p:nvPr/>
          </p:nvCxnSpPr>
          <p:spPr>
            <a:xfrm>
              <a:off x="10985679" y="5481759"/>
              <a:ext cx="0" cy="7662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114317E-D241-F945-E24E-2D67BBA5B808}"/>
                </a:ext>
              </a:extLst>
            </p:cNvPr>
            <p:cNvCxnSpPr/>
            <p:nvPr/>
          </p:nvCxnSpPr>
          <p:spPr>
            <a:xfrm flipV="1">
              <a:off x="7798158" y="5422006"/>
              <a:ext cx="0" cy="82296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CCB7DEE-79BF-1F5E-ACCB-B20D35A16734}"/>
                </a:ext>
              </a:extLst>
            </p:cNvPr>
            <p:cNvCxnSpPr/>
            <p:nvPr/>
          </p:nvCxnSpPr>
          <p:spPr>
            <a:xfrm>
              <a:off x="7798158" y="6246251"/>
              <a:ext cx="318211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3CBC657-3CB7-0409-EDE6-7679F5A096AA}"/>
              </a:ext>
            </a:extLst>
          </p:cNvPr>
          <p:cNvSpPr txBox="1"/>
          <p:nvPr/>
        </p:nvSpPr>
        <p:spPr>
          <a:xfrm>
            <a:off x="7592096" y="6348705"/>
            <a:ext cx="372730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No cooling channel in this plate</a:t>
            </a:r>
          </a:p>
        </p:txBody>
      </p:sp>
    </p:spTree>
    <p:extLst>
      <p:ext uri="{BB962C8B-B14F-4D97-AF65-F5344CB8AC3E}">
        <p14:creationId xmlns:p14="http://schemas.microsoft.com/office/powerpoint/2010/main" val="3956845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81DDCFD-EC24-4E39-AC07-187C9EB72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36191"/>
            <a:ext cx="11430000" cy="535531"/>
          </a:xfrm>
        </p:spPr>
        <p:txBody>
          <a:bodyPr/>
          <a:lstStyle/>
          <a:p>
            <a:r>
              <a:rPr lang="en-US" b="1" u="sng" dirty="0"/>
              <a:t>Core Vessel</a:t>
            </a:r>
            <a:r>
              <a:rPr lang="en-US" sz="3200" b="1" u="sng" dirty="0"/>
              <a:t> Thermal Analysis</a:t>
            </a:r>
            <a:endParaRPr lang="en-US" sz="2000" u="sng" dirty="0">
              <a:solidFill>
                <a:srgbClr val="0000FF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D3DF70-98E1-6361-CC22-3B33F973F7C3}"/>
              </a:ext>
            </a:extLst>
          </p:cNvPr>
          <p:cNvSpPr txBox="1"/>
          <p:nvPr/>
        </p:nvSpPr>
        <p:spPr>
          <a:xfrm>
            <a:off x="5587146" y="876523"/>
            <a:ext cx="160332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Peak: </a:t>
            </a:r>
            <a:r>
              <a:rPr lang="en-US" b="1" dirty="0">
                <a:solidFill>
                  <a:srgbClr val="FF0000"/>
                </a:solidFill>
              </a:rPr>
              <a:t>38.8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°C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BBD22E-30B6-E7F6-BDB0-8A532C425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67" y="2071642"/>
            <a:ext cx="5794088" cy="320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D366BE-BE3E-851D-F56D-43F844C6A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826" y="2071642"/>
            <a:ext cx="572352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69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6CE26C-17BD-2A5A-EB92-66618E563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23" t="19757" r="64363" b="8995"/>
          <a:stretch/>
        </p:blipFill>
        <p:spPr>
          <a:xfrm>
            <a:off x="8526841" y="544068"/>
            <a:ext cx="3494292" cy="592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425C9B-697A-4B4D-9D8C-5BB483D54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Core Vessel Shielding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8B11459-68CA-4F64-B218-D47B9025C6F5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8579352" y="5815106"/>
            <a:ext cx="1091931" cy="409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E612BF2-388E-4C8E-B9A3-503E10445533}"/>
              </a:ext>
            </a:extLst>
          </p:cNvPr>
          <p:cNvSpPr txBox="1"/>
          <p:nvPr/>
        </p:nvSpPr>
        <p:spPr>
          <a:xfrm>
            <a:off x="7160374" y="5984305"/>
            <a:ext cx="1418978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Water Cooled</a:t>
            </a:r>
          </a:p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Shield Blocks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66C29E-8DF8-DF18-180A-FB5E25421E44}"/>
              </a:ext>
            </a:extLst>
          </p:cNvPr>
          <p:cNvSpPr txBox="1"/>
          <p:nvPr/>
        </p:nvSpPr>
        <p:spPr>
          <a:xfrm>
            <a:off x="368153" y="769921"/>
            <a:ext cx="6707988" cy="574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Bottom 3 layers are water cooled 316L stainless steel construction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1 meter above and below the proton beam center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The MRA is supported off of the bottom block, requiring good control of thermal expansion</a:t>
            </a:r>
            <a:br>
              <a:rPr lang="en-US" sz="2400" dirty="0">
                <a:latin typeface="+mn-lt"/>
              </a:rPr>
            </a:br>
            <a:endParaRPr lang="en-US" sz="2400" dirty="0">
              <a:latin typeface="+mn-lt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Top two rows and MRA removable shielding (blue blocks) are uncooled nickel coated carbon steel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The target segment removable shield block (orange) is a hybrid design, with the bottom section liquid cooled stainless steel and the top section uncooled carbon steel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C0B7ED7-F2E5-166E-F129-2D55D04F557E}"/>
              </a:ext>
            </a:extLst>
          </p:cNvPr>
          <p:cNvCxnSpPr>
            <a:cxnSpLocks/>
          </p:cNvCxnSpPr>
          <p:nvPr/>
        </p:nvCxnSpPr>
        <p:spPr>
          <a:xfrm flipV="1">
            <a:off x="8579352" y="5211482"/>
            <a:ext cx="702107" cy="10128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13EEF69-87B6-E9CD-6A31-2AC9319887EE}"/>
              </a:ext>
            </a:extLst>
          </p:cNvPr>
          <p:cNvCxnSpPr>
            <a:cxnSpLocks/>
          </p:cNvCxnSpPr>
          <p:nvPr/>
        </p:nvCxnSpPr>
        <p:spPr>
          <a:xfrm flipV="1">
            <a:off x="8579352" y="4536141"/>
            <a:ext cx="743942" cy="1688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34D79DF-AFE2-C112-C6C6-7762033E81D9}"/>
              </a:ext>
            </a:extLst>
          </p:cNvPr>
          <p:cNvSpPr txBox="1"/>
          <p:nvPr/>
        </p:nvSpPr>
        <p:spPr>
          <a:xfrm>
            <a:off x="6981795" y="2008786"/>
            <a:ext cx="1322798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Uncooled</a:t>
            </a:r>
          </a:p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Shield Blocks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31F3ECE-ED6D-233B-ABEC-274C84121D28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8304593" y="2087148"/>
            <a:ext cx="1078466" cy="1617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9526D46-AE7A-D646-EBD5-718B57EDE973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8304593" y="2248852"/>
            <a:ext cx="839407" cy="1103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678617"/>
      </p:ext>
    </p:extLst>
  </p:cSld>
  <p:clrMapOvr>
    <a:masterClrMapping/>
  </p:clrMapOvr>
</p:sld>
</file>

<file path=ppt/theme/theme1.xml><?xml version="1.0" encoding="utf-8"?>
<a:theme xmlns:a="http://schemas.openxmlformats.org/drawingml/2006/main" name="1_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_180808" id="{EF133236-4FD1-4E83-B0AC-464DEE56453C}" vid="{ECDBAF0C-67FD-47C6-9CC9-5310617ED098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5026BFB9225C47B40F1C25ACB145F7" ma:contentTypeVersion="2" ma:contentTypeDescription="Create a new document." ma:contentTypeScope="" ma:versionID="1d499ac55c9e214e7c785de46f6b502f">
  <xsd:schema xmlns:xsd="http://www.w3.org/2001/XMLSchema" xmlns:xs="http://www.w3.org/2001/XMLSchema" xmlns:p="http://schemas.microsoft.com/office/2006/metadata/properties" xmlns:ns2="08012bce-eb28-4b5c-9bba-fcf974a83e1a" targetNamespace="http://schemas.microsoft.com/office/2006/metadata/properties" ma:root="true" ma:fieldsID="59cdd371cb8fb10941a816d2bcf296d3" ns2:_="">
    <xsd:import namespace="08012bce-eb28-4b5c-9bba-fcf974a83e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012bce-eb28-4b5c-9bba-fcf974a83e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D051C7D-3211-48D0-BA37-EA494C4661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012bce-eb28-4b5c-9bba-fcf974a83e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B6F5DE5-FF42-42F2-9962-F83010572F4E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08012bce-eb28-4b5c-9bba-fcf974a83e1a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FF1CA81-B025-421E-9746-B1FF59551E5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1015</Words>
  <Application>Microsoft Office PowerPoint</Application>
  <PresentationFormat>Widescreen</PresentationFormat>
  <Paragraphs>195</Paragraphs>
  <Slides>18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Century Gothic</vt:lpstr>
      <vt:lpstr>1_ORNL</vt:lpstr>
      <vt:lpstr>Custom Design</vt:lpstr>
      <vt:lpstr>ORNL Second Target Station Vessel Systems Preliminary Design Update</vt:lpstr>
      <vt:lpstr>Target Systems Overview</vt:lpstr>
      <vt:lpstr>Vessel Systems Introduction</vt:lpstr>
      <vt:lpstr>Vessel Systems Introduction</vt:lpstr>
      <vt:lpstr>Core Vessel Construction</vt:lpstr>
      <vt:lpstr>Core Vessel Thermal Analysis</vt:lpstr>
      <vt:lpstr>Core Vessel Thermal Analysis</vt:lpstr>
      <vt:lpstr>Core Vessel Thermal Analysis</vt:lpstr>
      <vt:lpstr>Core Vessel Shielding</vt:lpstr>
      <vt:lpstr>Core Vessel Shielding – Removable Shielding</vt:lpstr>
      <vt:lpstr>Core Vessel Shielding – Moderator Utility Routing</vt:lpstr>
      <vt:lpstr>Core Vessel Shielding – Thermal Analysis Highlights</vt:lpstr>
      <vt:lpstr>Core Vessel Shielding – Thermal Analysis</vt:lpstr>
      <vt:lpstr>Nozzle Extension Summary</vt:lpstr>
      <vt:lpstr>Nozzle Extension Design</vt:lpstr>
      <vt:lpstr>Nozzle Extension Mounting</vt:lpstr>
      <vt:lpstr>Nozzle Extension Analysis Highlights</vt:lpstr>
      <vt:lpstr>Target Station Shielding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XXXX (WBS S.X) Overview</dc:title>
  <dc:creator/>
  <cp:lastModifiedBy/>
  <cp:revision>1</cp:revision>
  <dcterms:created xsi:type="dcterms:W3CDTF">2020-03-09T14:40:21Z</dcterms:created>
  <dcterms:modified xsi:type="dcterms:W3CDTF">2023-11-03T20:16:53Z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0x010100185026BFB9225C47B40F1C25ACB145F7</vt:lpwstr>
  </property>
</Properties>
</file>