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3"/>
  </p:notesMasterIdLst>
  <p:handoutMasterIdLst>
    <p:handoutMasterId r:id="rId24"/>
  </p:handoutMasterIdLst>
  <p:sldIdLst>
    <p:sldId id="294" r:id="rId2"/>
    <p:sldId id="301" r:id="rId3"/>
    <p:sldId id="299" r:id="rId4"/>
    <p:sldId id="300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3" r:id="rId14"/>
    <p:sldId id="315" r:id="rId15"/>
    <p:sldId id="311" r:id="rId16"/>
    <p:sldId id="316" r:id="rId17"/>
    <p:sldId id="318" r:id="rId18"/>
    <p:sldId id="319" r:id="rId19"/>
    <p:sldId id="320" r:id="rId20"/>
    <p:sldId id="321" r:id="rId21"/>
    <p:sldId id="322" r:id="rId22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50"/>
    <a:srgbClr val="97D7EB"/>
    <a:srgbClr val="98D7EA"/>
    <a:srgbClr val="98D7EB"/>
    <a:srgbClr val="50504E"/>
    <a:srgbClr val="4E4E4E"/>
    <a:srgbClr val="404040"/>
    <a:srgbClr val="004C97"/>
    <a:srgbClr val="63666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95" autoAdjust="0"/>
    <p:restoredTop sz="80816"/>
  </p:normalViewPr>
  <p:slideViewPr>
    <p:cSldViewPr snapToGrid="0" snapToObjects="1" showGuides="1">
      <p:cViewPr varScale="1">
        <p:scale>
          <a:sx n="136" d="100"/>
          <a:sy n="136" d="100"/>
        </p:scale>
        <p:origin x="1584" y="192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69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09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35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62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60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15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466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378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125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002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39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34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35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61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89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99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04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768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73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43D0ED1C-4B90-6742-AA7E-337401D582E0}" type="datetime1">
              <a:rPr lang="en-US" smtClean="0"/>
              <a:t>11/7/23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Kavin Ammigan | Novel Materials R&amp;D for Next-Generation Accelerator Target Facilities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711D57-7E1C-604C-8544-998AF183FA76}" type="datetime1">
              <a:rPr lang="en-US" smtClean="0"/>
              <a:t>11/7/23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Kavin Ammigan | Novel Materials R&amp;D for Next-Generation Accelerator Target Facilities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9E9D11E1-BD94-A44F-B1AE-EBAFEEB0055D}" type="datetime1">
              <a:rPr lang="en-US" smtClean="0"/>
              <a:t>11/7/23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Kavin Ammigan | Novel Materials R&amp;D for Next-Generation Accelerator Target Facilities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508259-A650-7144-A8F8-CF4158C604B4}" type="datetime1">
              <a:rPr lang="en-US" smtClean="0"/>
              <a:t>11/7/23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Kavin Ammigan | Novel Materials R&amp;D for Next-Generation Accelerator Target Facilities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BDEC0F2-6F4A-5D48-A7F8-78F84C184D2D}" type="datetime1">
              <a:rPr lang="en-US" smtClean="0"/>
              <a:t>11/7/23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Kavin Ammigan | Novel Materials R&amp;D for Next-Generation Accelerator Target Facilities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E529028-9252-9F4C-A561-BB972FD01FC0}" type="datetime1">
              <a:rPr lang="en-US" smtClean="0"/>
              <a:t>11/7/23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Kavin Ammigan | Novel Materials R&amp;D for Next-Generation Accelerator Target Facilities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D181906-EC92-AC46-874B-C423EDBE2AF7}" type="datetime1">
              <a:rPr lang="en-US" smtClean="0"/>
              <a:t>11/7/23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Kavin Ammigan | Novel Materials R&amp;D for Next-Generation Accelerator Target Facilities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3.jp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eg"/><Relationship Id="rId7" Type="http://schemas.openxmlformats.org/officeDocument/2006/relationships/image" Target="../media/image43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jpeg"/><Relationship Id="rId9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39.jpeg"/><Relationship Id="rId4" Type="http://schemas.openxmlformats.org/officeDocument/2006/relationships/image" Target="../media/image52.emf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jpg"/><Relationship Id="rId5" Type="http://schemas.openxmlformats.org/officeDocument/2006/relationships/image" Target="../media/image33.jpg"/><Relationship Id="rId4" Type="http://schemas.openxmlformats.org/officeDocument/2006/relationships/image" Target="../media/image5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tiff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400" dirty="0"/>
              <a:t>Kavin Ammigan </a:t>
            </a:r>
          </a:p>
          <a:p>
            <a:r>
              <a:rPr lang="en-US" sz="1400" dirty="0"/>
              <a:t>8</a:t>
            </a:r>
            <a:r>
              <a:rPr lang="en-US" sz="1400" baseline="30000" dirty="0"/>
              <a:t>th</a:t>
            </a:r>
            <a:r>
              <a:rPr lang="en-US" sz="1400" dirty="0"/>
              <a:t> High Power </a:t>
            </a:r>
            <a:r>
              <a:rPr lang="en-US" sz="1400" dirty="0" err="1"/>
              <a:t>Targetry</a:t>
            </a:r>
            <a:r>
              <a:rPr lang="en-US" sz="1400" dirty="0"/>
              <a:t> Workshop</a:t>
            </a:r>
          </a:p>
          <a:p>
            <a:r>
              <a:rPr lang="en-US" sz="1400" dirty="0"/>
              <a:t>6-10 November, 2023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Novel Materials R&amp;D for Next-Generation Accelerator Target Facilities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8680D-06FF-6CC7-2F8D-BA8EDDB5192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BDEC0F2-6F4A-5D48-A7F8-78F84C184D2D}" type="datetime1">
              <a:rPr lang="en-US" smtClean="0"/>
              <a:t>11/7/23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1D812-64AA-D57F-3C38-7CAC0E2EA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Kavin Ammigan | Novel Materials R&amp;D for Next-Generation Accelerator Target Facilities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508AC-BF10-482D-88BE-07261D9E3C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D9CEA30-B1B5-537B-4C4C-3A1480821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en-US" dirty="0"/>
              <a:t>Density Functional Theory (DFT) calculations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D9F7C5-59A6-02C0-F41F-B29341A84D9C}"/>
              </a:ext>
            </a:extLst>
          </p:cNvPr>
          <p:cNvSpPr txBox="1"/>
          <p:nvPr/>
        </p:nvSpPr>
        <p:spPr>
          <a:xfrm>
            <a:off x="222250" y="766314"/>
            <a:ext cx="41742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Comparison of Young’s Modulus from DFT calculations with measurements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B8224B-388B-DEA1-D02F-BF292860B3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636589" y="1409629"/>
            <a:ext cx="3759959" cy="1828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BD47D0-DEE3-C259-EBFB-A6FCE8ADB488}"/>
              </a:ext>
            </a:extLst>
          </p:cNvPr>
          <p:cNvSpPr txBox="1"/>
          <p:nvPr/>
        </p:nvSpPr>
        <p:spPr>
          <a:xfrm>
            <a:off x="157962" y="4403200"/>
            <a:ext cx="2358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accent6"/>
                </a:solidFill>
                <a:latin typeface="Helvetica" pitchFamily="2" charset="0"/>
              </a:rPr>
              <a:t>DFT (G. Arora, FNAL)</a:t>
            </a:r>
          </a:p>
          <a:p>
            <a:r>
              <a:rPr lang="en-US" sz="800" dirty="0">
                <a:solidFill>
                  <a:schemeClr val="accent6"/>
                </a:solidFill>
                <a:latin typeface="Helvetica" pitchFamily="2" charset="0"/>
              </a:rPr>
              <a:t>Measurements (N. </a:t>
            </a:r>
            <a:r>
              <a:rPr lang="en-US" sz="800" dirty="0" err="1">
                <a:solidFill>
                  <a:schemeClr val="accent6"/>
                </a:solidFill>
                <a:latin typeface="Helvetica" pitchFamily="2" charset="0"/>
              </a:rPr>
              <a:t>Crnkovich</a:t>
            </a:r>
            <a:r>
              <a:rPr lang="en-US" sz="800" dirty="0">
                <a:solidFill>
                  <a:schemeClr val="accent6"/>
                </a:solidFill>
                <a:latin typeface="Helvetica" pitchFamily="2" charset="0"/>
              </a:rPr>
              <a:t>, UW-Madison)</a:t>
            </a:r>
            <a:endParaRPr lang="en-US" sz="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B0C6C4-1801-B7AB-F419-D7A7AA61718D}"/>
              </a:ext>
            </a:extLst>
          </p:cNvPr>
          <p:cNvSpPr txBox="1"/>
          <p:nvPr/>
        </p:nvSpPr>
        <p:spPr>
          <a:xfrm rot="19056263">
            <a:off x="2655142" y="3339456"/>
            <a:ext cx="9592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  <a:sym typeface="Wingdings" pitchFamily="2" charset="2"/>
              </a:rPr>
              <a:t>Cr</a:t>
            </a:r>
            <a:r>
              <a:rPr lang="en-US" sz="1200" baseline="-25000" dirty="0">
                <a:solidFill>
                  <a:schemeClr val="accent6"/>
                </a:solidFill>
                <a:sym typeface="Wingdings" pitchFamily="2" charset="2"/>
              </a:rPr>
              <a:t>33</a:t>
            </a:r>
            <a:r>
              <a:rPr lang="en-US" sz="1200" dirty="0">
                <a:solidFill>
                  <a:schemeClr val="accent6"/>
                </a:solidFill>
                <a:sym typeface="Wingdings" pitchFamily="2" charset="2"/>
              </a:rPr>
              <a:t>Mn</a:t>
            </a:r>
            <a:r>
              <a:rPr lang="en-US" sz="1200" baseline="-25000" dirty="0">
                <a:solidFill>
                  <a:schemeClr val="accent6"/>
                </a:solidFill>
                <a:sym typeface="Wingdings" pitchFamily="2" charset="2"/>
              </a:rPr>
              <a:t>33</a:t>
            </a:r>
            <a:r>
              <a:rPr lang="en-US" sz="1200" dirty="0">
                <a:solidFill>
                  <a:schemeClr val="accent6"/>
                </a:solidFill>
                <a:sym typeface="Wingdings" pitchFamily="2" charset="2"/>
              </a:rPr>
              <a:t>V</a:t>
            </a:r>
            <a:r>
              <a:rPr lang="en-US" sz="1200" baseline="-25000" dirty="0">
                <a:solidFill>
                  <a:schemeClr val="accent6"/>
                </a:solidFill>
                <a:sym typeface="Wingdings" pitchFamily="2" charset="2"/>
              </a:rPr>
              <a:t>33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589937-8496-37CC-7DD3-9F219B88733B}"/>
              </a:ext>
            </a:extLst>
          </p:cNvPr>
          <p:cNvSpPr txBox="1"/>
          <p:nvPr/>
        </p:nvSpPr>
        <p:spPr>
          <a:xfrm rot="19082271">
            <a:off x="3138368" y="3400411"/>
            <a:ext cx="11474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  <a:sym typeface="Wingdings" pitchFamily="2" charset="2"/>
              </a:rPr>
              <a:t>Cr</a:t>
            </a:r>
            <a:r>
              <a:rPr lang="en-US" sz="1200" baseline="-25000" dirty="0">
                <a:solidFill>
                  <a:schemeClr val="accent6"/>
                </a:solidFill>
                <a:sym typeface="Wingdings" pitchFamily="2" charset="2"/>
              </a:rPr>
              <a:t>31</a:t>
            </a:r>
            <a:r>
              <a:rPr lang="en-US" sz="1200" dirty="0">
                <a:solidFill>
                  <a:schemeClr val="accent6"/>
                </a:solidFill>
                <a:sym typeface="Wingdings" pitchFamily="2" charset="2"/>
              </a:rPr>
              <a:t>Mn</a:t>
            </a:r>
            <a:r>
              <a:rPr lang="en-US" sz="1200" baseline="-25000" dirty="0">
                <a:solidFill>
                  <a:schemeClr val="accent6"/>
                </a:solidFill>
                <a:sym typeface="Wingdings" pitchFamily="2" charset="2"/>
              </a:rPr>
              <a:t>31</a:t>
            </a:r>
            <a:r>
              <a:rPr lang="en-US" sz="1200" dirty="0">
                <a:solidFill>
                  <a:schemeClr val="accent6"/>
                </a:solidFill>
                <a:sym typeface="Wingdings" pitchFamily="2" charset="2"/>
              </a:rPr>
              <a:t>Ti</a:t>
            </a:r>
            <a:r>
              <a:rPr lang="en-US" sz="1200" baseline="-25000" dirty="0">
                <a:solidFill>
                  <a:schemeClr val="accent6"/>
                </a:solidFill>
                <a:sym typeface="Wingdings" pitchFamily="2" charset="2"/>
              </a:rPr>
              <a:t>7</a:t>
            </a:r>
            <a:r>
              <a:rPr lang="en-US" sz="1200" dirty="0">
                <a:solidFill>
                  <a:schemeClr val="accent6"/>
                </a:solidFill>
                <a:sym typeface="Wingdings" pitchFamily="2" charset="2"/>
              </a:rPr>
              <a:t>V</a:t>
            </a:r>
            <a:r>
              <a:rPr lang="en-US" sz="1200" baseline="-25000" dirty="0">
                <a:solidFill>
                  <a:schemeClr val="accent6"/>
                </a:solidFill>
                <a:sym typeface="Wingdings" pitchFamily="2" charset="2"/>
              </a:rPr>
              <a:t>31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0BFD3E-E441-02FB-81BB-5FE8A688F554}"/>
              </a:ext>
            </a:extLst>
          </p:cNvPr>
          <p:cNvSpPr txBox="1"/>
          <p:nvPr/>
        </p:nvSpPr>
        <p:spPr>
          <a:xfrm rot="18985212">
            <a:off x="1713524" y="3465639"/>
            <a:ext cx="14702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  <a:sym typeface="Wingdings" pitchFamily="2" charset="2"/>
              </a:rPr>
              <a:t>Al</a:t>
            </a:r>
            <a:r>
              <a:rPr lang="en-US" sz="1200" baseline="-25000" dirty="0">
                <a:solidFill>
                  <a:schemeClr val="accent6"/>
                </a:solidFill>
                <a:sym typeface="Wingdings" pitchFamily="2" charset="2"/>
              </a:rPr>
              <a:t>15</a:t>
            </a:r>
            <a:r>
              <a:rPr lang="en-US" sz="1200" dirty="0">
                <a:solidFill>
                  <a:schemeClr val="accent6"/>
                </a:solidFill>
                <a:sym typeface="Wingdings" pitchFamily="2" charset="2"/>
              </a:rPr>
              <a:t>Cr</a:t>
            </a:r>
            <a:r>
              <a:rPr lang="en-US" sz="1200" baseline="-25000" dirty="0">
                <a:solidFill>
                  <a:schemeClr val="accent6"/>
                </a:solidFill>
                <a:sym typeface="Wingdings" pitchFamily="2" charset="2"/>
              </a:rPr>
              <a:t>20</a:t>
            </a:r>
            <a:r>
              <a:rPr lang="en-US" sz="1200" dirty="0">
                <a:solidFill>
                  <a:schemeClr val="accent6"/>
                </a:solidFill>
                <a:sym typeface="Wingdings" pitchFamily="2" charset="2"/>
              </a:rPr>
              <a:t>Mn</a:t>
            </a:r>
            <a:r>
              <a:rPr lang="en-US" sz="1200" baseline="-25000" dirty="0">
                <a:solidFill>
                  <a:schemeClr val="accent6"/>
                </a:solidFill>
                <a:sym typeface="Wingdings" pitchFamily="2" charset="2"/>
              </a:rPr>
              <a:t>20</a:t>
            </a:r>
            <a:r>
              <a:rPr lang="en-US" sz="1200" dirty="0">
                <a:solidFill>
                  <a:schemeClr val="accent6"/>
                </a:solidFill>
                <a:sym typeface="Wingdings" pitchFamily="2" charset="2"/>
              </a:rPr>
              <a:t>Ti</a:t>
            </a:r>
            <a:r>
              <a:rPr lang="en-US" sz="1200" baseline="-25000" dirty="0">
                <a:solidFill>
                  <a:schemeClr val="accent6"/>
                </a:solidFill>
                <a:sym typeface="Wingdings" pitchFamily="2" charset="2"/>
              </a:rPr>
              <a:t>10</a:t>
            </a:r>
            <a:r>
              <a:rPr lang="en-US" sz="1200" dirty="0">
                <a:solidFill>
                  <a:schemeClr val="accent6"/>
                </a:solidFill>
                <a:sym typeface="Wingdings" pitchFamily="2" charset="2"/>
              </a:rPr>
              <a:t>V</a:t>
            </a:r>
            <a:r>
              <a:rPr lang="en-US" sz="1200" baseline="-25000" dirty="0">
                <a:solidFill>
                  <a:schemeClr val="accent6"/>
                </a:solidFill>
                <a:sym typeface="Wingdings" pitchFamily="2" charset="2"/>
              </a:rPr>
              <a:t>35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2C26A0-0734-6930-7F3F-2CF445423EB6}"/>
              </a:ext>
            </a:extLst>
          </p:cNvPr>
          <p:cNvSpPr txBox="1"/>
          <p:nvPr/>
        </p:nvSpPr>
        <p:spPr>
          <a:xfrm rot="19189129">
            <a:off x="932183" y="3505947"/>
            <a:ext cx="16011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  <a:sym typeface="Wingdings" pitchFamily="2" charset="2"/>
              </a:rPr>
              <a:t>Al</a:t>
            </a:r>
            <a:r>
              <a:rPr lang="en-US" sz="1200" baseline="-25000" dirty="0">
                <a:solidFill>
                  <a:schemeClr val="accent6"/>
                </a:solidFill>
                <a:sym typeface="Wingdings" pitchFamily="2" charset="2"/>
              </a:rPr>
              <a:t>15</a:t>
            </a:r>
            <a:r>
              <a:rPr lang="en-US" sz="1200" dirty="0">
                <a:solidFill>
                  <a:schemeClr val="accent6"/>
                </a:solidFill>
                <a:sym typeface="Wingdings" pitchFamily="2" charset="2"/>
              </a:rPr>
              <a:t>Co</a:t>
            </a:r>
            <a:r>
              <a:rPr lang="en-US" sz="1200" baseline="-25000" dirty="0">
                <a:solidFill>
                  <a:schemeClr val="accent6"/>
                </a:solidFill>
                <a:sym typeface="Wingdings" pitchFamily="2" charset="2"/>
              </a:rPr>
              <a:t>4</a:t>
            </a:r>
            <a:r>
              <a:rPr lang="en-US" sz="1200" dirty="0">
                <a:solidFill>
                  <a:schemeClr val="accent6"/>
                </a:solidFill>
                <a:sym typeface="Wingdings" pitchFamily="2" charset="2"/>
              </a:rPr>
              <a:t>Cr</a:t>
            </a:r>
            <a:r>
              <a:rPr lang="en-US" sz="1200" baseline="-25000" dirty="0">
                <a:solidFill>
                  <a:schemeClr val="accent6"/>
                </a:solidFill>
                <a:sym typeface="Wingdings" pitchFamily="2" charset="2"/>
              </a:rPr>
              <a:t>25</a:t>
            </a:r>
            <a:r>
              <a:rPr lang="en-US" sz="1200" dirty="0">
                <a:solidFill>
                  <a:schemeClr val="accent6"/>
                </a:solidFill>
                <a:sym typeface="Wingdings" pitchFamily="2" charset="2"/>
              </a:rPr>
              <a:t>Mn</a:t>
            </a:r>
            <a:r>
              <a:rPr lang="en-US" sz="1200" baseline="-25000" dirty="0">
                <a:solidFill>
                  <a:schemeClr val="accent6"/>
                </a:solidFill>
                <a:sym typeface="Wingdings" pitchFamily="2" charset="2"/>
              </a:rPr>
              <a:t>15</a:t>
            </a:r>
            <a:r>
              <a:rPr lang="en-US" sz="1200" dirty="0">
                <a:solidFill>
                  <a:schemeClr val="accent6"/>
                </a:solidFill>
                <a:sym typeface="Wingdings" pitchFamily="2" charset="2"/>
              </a:rPr>
              <a:t>Ti</a:t>
            </a:r>
            <a:r>
              <a:rPr lang="en-US" sz="1200" baseline="-25000" dirty="0">
                <a:solidFill>
                  <a:schemeClr val="accent6"/>
                </a:solidFill>
                <a:sym typeface="Wingdings" pitchFamily="2" charset="2"/>
              </a:rPr>
              <a:t>6</a:t>
            </a:r>
            <a:r>
              <a:rPr lang="en-US" sz="1200" dirty="0">
                <a:solidFill>
                  <a:schemeClr val="accent6"/>
                </a:solidFill>
                <a:sym typeface="Wingdings" pitchFamily="2" charset="2"/>
              </a:rPr>
              <a:t>V</a:t>
            </a:r>
            <a:r>
              <a:rPr lang="en-US" sz="1200" baseline="-25000" dirty="0">
                <a:solidFill>
                  <a:schemeClr val="accent6"/>
                </a:solidFill>
                <a:sym typeface="Wingdings" pitchFamily="2" charset="2"/>
              </a:rPr>
              <a:t>35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81153D-D3E8-F2C2-D665-90C761668B2E}"/>
              </a:ext>
            </a:extLst>
          </p:cNvPr>
          <p:cNvSpPr txBox="1"/>
          <p:nvPr/>
        </p:nvSpPr>
        <p:spPr>
          <a:xfrm rot="19082271">
            <a:off x="1069978" y="3339455"/>
            <a:ext cx="7576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  <a:sym typeface="Wingdings" pitchFamily="2" charset="2"/>
              </a:rPr>
              <a:t>Ti-6Al-4V</a:t>
            </a:r>
            <a:endParaRPr lang="en-US" sz="1200" baseline="-25000" dirty="0">
              <a:solidFill>
                <a:schemeClr val="accent6"/>
              </a:solidFill>
              <a:sym typeface="Wingdings" pitchFamily="2" charset="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5750EE-7FD0-43C3-42BF-9AD360809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017" y="1289538"/>
            <a:ext cx="3448236" cy="15853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348986E-8107-99F5-EAE1-D58C75A42E1C}"/>
              </a:ext>
            </a:extLst>
          </p:cNvPr>
          <p:cNvSpPr txBox="1"/>
          <p:nvPr/>
        </p:nvSpPr>
        <p:spPr>
          <a:xfrm>
            <a:off x="4661662" y="2953191"/>
            <a:ext cx="41742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Building new inter-atomic potentials to study radiation damage effects in HEAs and guide compositions</a:t>
            </a: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E40F1465-165D-C661-690E-C64E622C7A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383" y="158584"/>
            <a:ext cx="1383017" cy="3813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AACEB92-0BED-4C00-7BC6-CF01F0A5CAAB}"/>
              </a:ext>
            </a:extLst>
          </p:cNvPr>
          <p:cNvSpPr txBox="1"/>
          <p:nvPr/>
        </p:nvSpPr>
        <p:spPr>
          <a:xfrm>
            <a:off x="5193650" y="4144065"/>
            <a:ext cx="2027282" cy="338554"/>
          </a:xfrm>
          <a:prstGeom prst="rect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      G. Arora’s talk</a:t>
            </a:r>
          </a:p>
        </p:txBody>
      </p:sp>
      <p:pic>
        <p:nvPicPr>
          <p:cNvPr id="21" name="Picture 2" descr="Free Presentation Icon - Download in Colored Outline Style">
            <a:extLst>
              <a:ext uri="{FF2B5EF4-FFF2-40B4-BE49-F238E27FC236}">
                <a16:creationId xmlns:a16="http://schemas.microsoft.com/office/drawing/2014/main" id="{21F95D15-E23E-78D6-AAF1-F386138B8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698" y="4185336"/>
            <a:ext cx="225233" cy="22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397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ED7B4-0621-7F0B-2C7A-312BDC7AF2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BDEC0F2-6F4A-5D48-A7F8-78F84C184D2D}" type="datetime1">
              <a:rPr lang="en-US" smtClean="0"/>
              <a:t>11/7/23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8D230-357D-01EC-BD3E-9DE132435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Kavin Ammigan | Novel Materials R&amp;D for Next-Generation Accelerator Target Facilities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70C03-8FCA-181F-B6EB-E6F09B22B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DF26879-84D9-5A91-2501-A282F854B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en-US" dirty="0"/>
              <a:t>Initial In-Beam Tests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F3D98-21F1-D75D-A1C6-0560067D7FA2}"/>
              </a:ext>
            </a:extLst>
          </p:cNvPr>
          <p:cNvSpPr txBox="1"/>
          <p:nvPr/>
        </p:nvSpPr>
        <p:spPr>
          <a:xfrm>
            <a:off x="222250" y="657168"/>
            <a:ext cx="38029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V</a:t>
            </a:r>
            <a:r>
              <a:rPr lang="en-US" sz="1600" baseline="30000" dirty="0">
                <a:solidFill>
                  <a:schemeClr val="accent6"/>
                </a:solidFill>
                <a:latin typeface="Helvetica" pitchFamily="2" charset="0"/>
              </a:rPr>
              <a:t>2+</a:t>
            </a: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 ion irradiation 50/100 DPA at 500 ºC at Wisconsin Ion Beam Laboratory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84BD372-02DE-8E57-EA70-EC5011E93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295" y="83184"/>
            <a:ext cx="1383017" cy="381367"/>
          </a:xfrm>
          <a:prstGeom prst="rect">
            <a:avLst/>
          </a:prstGeom>
        </p:spPr>
      </p:pic>
      <p:pic>
        <p:nvPicPr>
          <p:cNvPr id="10" name="Picture 9" descr="See the source image">
            <a:extLst>
              <a:ext uri="{FF2B5EF4-FFF2-40B4-BE49-F238E27FC236}">
                <a16:creationId xmlns:a16="http://schemas.microsoft.com/office/drawing/2014/main" id="{CC0B492A-3A50-B53A-C484-ED47F2E28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791" y="135483"/>
            <a:ext cx="1264088" cy="33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indoor, close&#10;&#10;Description automatically generated">
            <a:extLst>
              <a:ext uri="{FF2B5EF4-FFF2-40B4-BE49-F238E27FC236}">
                <a16:creationId xmlns:a16="http://schemas.microsoft.com/office/drawing/2014/main" id="{246F5D61-E6F0-BF15-FFB8-E6C717C21A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1" b="12587"/>
          <a:stretch/>
        </p:blipFill>
        <p:spPr bwMode="auto">
          <a:xfrm>
            <a:off x="926024" y="1302230"/>
            <a:ext cx="2402447" cy="12728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3E601C-2B80-DC5A-BA16-D5B27D168890}"/>
              </a:ext>
            </a:extLst>
          </p:cNvPr>
          <p:cNvSpPr txBox="1"/>
          <p:nvPr/>
        </p:nvSpPr>
        <p:spPr>
          <a:xfrm>
            <a:off x="681936" y="2563136"/>
            <a:ext cx="30369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6"/>
                </a:solidFill>
                <a:latin typeface="Helvetica" pitchFamily="2" charset="0"/>
              </a:rPr>
              <a:t>Two HEAs samples prepared for irradiation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AF5309-CDBB-5560-9EAE-BA5E3F0B8F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5226"/>
          <a:stretch/>
        </p:blipFill>
        <p:spPr>
          <a:xfrm>
            <a:off x="498618" y="3090927"/>
            <a:ext cx="1270423" cy="12728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86E2C0F-2D4B-7542-187C-B79B19CAAEE4}"/>
              </a:ext>
            </a:extLst>
          </p:cNvPr>
          <p:cNvSpPr txBox="1"/>
          <p:nvPr/>
        </p:nvSpPr>
        <p:spPr>
          <a:xfrm>
            <a:off x="428486" y="4344978"/>
            <a:ext cx="13695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accent6"/>
                </a:solidFill>
                <a:latin typeface="Helvetica" pitchFamily="2" charset="0"/>
              </a:rPr>
              <a:t>TEM BF image of the irradiated cross-section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063D01-D6A9-54CF-D722-999EB653ECC6}"/>
              </a:ext>
            </a:extLst>
          </p:cNvPr>
          <p:cNvSpPr txBox="1"/>
          <p:nvPr/>
        </p:nvSpPr>
        <p:spPr>
          <a:xfrm>
            <a:off x="1868205" y="3188229"/>
            <a:ext cx="202560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6"/>
                </a:solidFill>
                <a:latin typeface="Helvetica" pitchFamily="2" charset="0"/>
              </a:rPr>
              <a:t>PIE starting…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What are the dominant irradiation effects?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Effects visible at low DPA?</a:t>
            </a:r>
          </a:p>
          <a:p>
            <a:pPr marL="285750" indent="-285750">
              <a:buFontTx/>
              <a:buChar char="-"/>
            </a:pPr>
            <a:endParaRPr lang="en-US" sz="1600" b="1" dirty="0">
              <a:solidFill>
                <a:schemeClr val="accent6"/>
              </a:solidFill>
              <a:latin typeface="Helvetica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C490AA-E695-27FC-59E6-E45F551DB4EE}"/>
              </a:ext>
            </a:extLst>
          </p:cNvPr>
          <p:cNvSpPr txBox="1"/>
          <p:nvPr/>
        </p:nvSpPr>
        <p:spPr>
          <a:xfrm>
            <a:off x="4572000" y="648063"/>
            <a:ext cx="43497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Thermal shock test at CERN’s </a:t>
            </a:r>
            <a:r>
              <a:rPr lang="en-US" sz="1600" dirty="0" err="1">
                <a:solidFill>
                  <a:schemeClr val="accent6"/>
                </a:solidFill>
                <a:latin typeface="Helvetica" pitchFamily="2" charset="0"/>
              </a:rPr>
              <a:t>HiRadMat</a:t>
            </a: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 facility (2022)</a:t>
            </a:r>
          </a:p>
        </p:txBody>
      </p:sp>
      <p:pic>
        <p:nvPicPr>
          <p:cNvPr id="17" name="Content Placeholder 7" descr="A group of men wearing white helmets&#10;&#10;Description automatically generated">
            <a:extLst>
              <a:ext uri="{FF2B5EF4-FFF2-40B4-BE49-F238E27FC236}">
                <a16:creationId xmlns:a16="http://schemas.microsoft.com/office/drawing/2014/main" id="{795D361C-306A-0197-196D-276DDEB255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32" r="4" b="4"/>
          <a:stretch/>
        </p:blipFill>
        <p:spPr>
          <a:xfrm>
            <a:off x="4629289" y="1478905"/>
            <a:ext cx="2314285" cy="1499490"/>
          </a:xfrm>
          <a:prstGeom prst="rect">
            <a:avLst/>
          </a:prstGeom>
          <a:noFill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C6B1E92-BB0E-2296-3DBB-35D1AC892E6C}"/>
              </a:ext>
            </a:extLst>
          </p:cNvPr>
          <p:cNvSpPr txBox="1"/>
          <p:nvPr/>
        </p:nvSpPr>
        <p:spPr>
          <a:xfrm>
            <a:off x="7019775" y="1516775"/>
            <a:ext cx="174998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HEA samples included in HRMT-60 </a:t>
            </a:r>
            <a:r>
              <a:rPr lang="en-US" sz="1200" dirty="0" err="1">
                <a:solidFill>
                  <a:schemeClr val="accent6"/>
                </a:solidFill>
                <a:latin typeface="Helvetica" pitchFamily="2" charset="0"/>
              </a:rPr>
              <a:t>RaDIATE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 experiment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Exposed to single-shot 7 × 10</a:t>
            </a:r>
            <a:r>
              <a:rPr lang="en-US" sz="1200" baseline="30000" dirty="0">
                <a:solidFill>
                  <a:schemeClr val="accent6"/>
                </a:solidFill>
                <a:latin typeface="Helvetica" pitchFamily="2" charset="0"/>
              </a:rPr>
              <a:t>12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 proton beam (𝜎 ~0.25 mm)</a:t>
            </a:r>
          </a:p>
          <a:p>
            <a:pPr marL="285750" indent="-285750">
              <a:buFontTx/>
              <a:buChar char="-"/>
            </a:pPr>
            <a:endParaRPr lang="en-US" sz="1600" b="1" dirty="0">
              <a:solidFill>
                <a:schemeClr val="accent6"/>
              </a:solidFill>
              <a:latin typeface="Helvetica" pitchFamily="2" charset="0"/>
            </a:endParaRPr>
          </a:p>
        </p:txBody>
      </p:sp>
      <p:pic>
        <p:nvPicPr>
          <p:cNvPr id="19" name="Picture 18" descr="A small piece of electronic device&#10;&#10;Description automatically generated">
            <a:extLst>
              <a:ext uri="{FF2B5EF4-FFF2-40B4-BE49-F238E27FC236}">
                <a16:creationId xmlns:a16="http://schemas.microsoft.com/office/drawing/2014/main" id="{AB9010FB-B6AC-C221-D0DC-9423F067EA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399" t="27440" r="33221" b="41401"/>
          <a:stretch/>
        </p:blipFill>
        <p:spPr>
          <a:xfrm rot="5400000">
            <a:off x="6275730" y="3424493"/>
            <a:ext cx="771862" cy="786733"/>
          </a:xfrm>
          <a:prstGeom prst="rect">
            <a:avLst/>
          </a:prstGeom>
        </p:spPr>
      </p:pic>
      <p:pic>
        <p:nvPicPr>
          <p:cNvPr id="20" name="Picture 19" descr="A small piece of electronic device&#10;&#10;Description automatically generated">
            <a:extLst>
              <a:ext uri="{FF2B5EF4-FFF2-40B4-BE49-F238E27FC236}">
                <a16:creationId xmlns:a16="http://schemas.microsoft.com/office/drawing/2014/main" id="{FF53E182-87BF-DCD6-2373-D53DE27315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084" t="37940" r="37813" b="30208"/>
          <a:stretch/>
        </p:blipFill>
        <p:spPr>
          <a:xfrm rot="5400000">
            <a:off x="4582989" y="3429521"/>
            <a:ext cx="771863" cy="776679"/>
          </a:xfrm>
          <a:prstGeom prst="rect">
            <a:avLst/>
          </a:prstGeom>
        </p:spPr>
      </p:pic>
      <p:pic>
        <p:nvPicPr>
          <p:cNvPr id="21" name="Picture 20" descr="A small piece of electronic device&#10;&#10;Description automatically generated">
            <a:extLst>
              <a:ext uri="{FF2B5EF4-FFF2-40B4-BE49-F238E27FC236}">
                <a16:creationId xmlns:a16="http://schemas.microsoft.com/office/drawing/2014/main" id="{9DC6B128-A56B-B0C1-653C-A7E0CAF1682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2586" t="33066" r="37247" b="35338"/>
          <a:stretch/>
        </p:blipFill>
        <p:spPr>
          <a:xfrm rot="5400000">
            <a:off x="5422845" y="3414585"/>
            <a:ext cx="779865" cy="8145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6B16821-E895-34F2-7A18-A0A157423FC9}"/>
              </a:ext>
            </a:extLst>
          </p:cNvPr>
          <p:cNvSpPr txBox="1"/>
          <p:nvPr/>
        </p:nvSpPr>
        <p:spPr>
          <a:xfrm>
            <a:off x="4499150" y="4211794"/>
            <a:ext cx="26272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accent6"/>
                </a:solidFill>
                <a:latin typeface="Helvetica" pitchFamily="2" charset="0"/>
              </a:rPr>
              <a:t>HEA samples images after beam pulse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39F28E-D5D3-5A71-FFAF-500B9CEA18CD}"/>
              </a:ext>
            </a:extLst>
          </p:cNvPr>
          <p:cNvSpPr txBox="1"/>
          <p:nvPr/>
        </p:nvSpPr>
        <p:spPr>
          <a:xfrm>
            <a:off x="7091069" y="3576204"/>
            <a:ext cx="17499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PIE at UKAEA-MRF starting soon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2992FC-8B58-838A-2CE6-4B63C2BA993B}"/>
              </a:ext>
            </a:extLst>
          </p:cNvPr>
          <p:cNvCxnSpPr/>
          <p:nvPr/>
        </p:nvCxnSpPr>
        <p:spPr>
          <a:xfrm>
            <a:off x="4276164" y="705492"/>
            <a:ext cx="0" cy="373251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1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977676-B8DB-53D6-3C91-C68EE57BA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 Design Refinement &amp; 2</a:t>
            </a:r>
            <a:r>
              <a:rPr lang="en-US" baseline="30000" dirty="0"/>
              <a:t>nd</a:t>
            </a:r>
            <a:r>
              <a:rPr lang="en-US" dirty="0"/>
              <a:t> Gen. HEAs Synthesis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32778-B4E7-1F3B-9E25-C065AC4EB0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BDEC0F2-6F4A-5D48-A7F8-78F84C184D2D}" type="datetime1">
              <a:rPr lang="en-US" smtClean="0"/>
              <a:t>11/7/23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E2F94-2BA3-53F1-862C-7917C5F256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Kavin Ammigan | Novel Materials R&amp;D for Next-Generation Accelerator Target Facilities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A9991-2206-34E5-488D-1BAFCBEA4D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36022D-E311-DF6C-197F-FA493D567F6E}"/>
              </a:ext>
            </a:extLst>
          </p:cNvPr>
          <p:cNvSpPr txBox="1"/>
          <p:nvPr/>
        </p:nvSpPr>
        <p:spPr>
          <a:xfrm>
            <a:off x="87000" y="778726"/>
            <a:ext cx="81507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Helvetica" pitchFamily="2" charset="0"/>
              </a:rPr>
              <a:t>Systematic compositional space search using high-throughput CALPHAD simulations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&gt; 8,500 compositions </a:t>
            </a:r>
            <a:r>
              <a:rPr lang="en-US" sz="1050" dirty="0">
                <a:solidFill>
                  <a:schemeClr val="accent6"/>
                </a:solidFill>
                <a:latin typeface="Helvetica" pitchFamily="2" charset="0"/>
              </a:rPr>
              <a:t>(N. </a:t>
            </a:r>
            <a:r>
              <a:rPr lang="en-US" sz="1050" dirty="0" err="1">
                <a:solidFill>
                  <a:schemeClr val="accent6"/>
                </a:solidFill>
                <a:latin typeface="Helvetica" pitchFamily="2" charset="0"/>
              </a:rPr>
              <a:t>Crnkovich</a:t>
            </a:r>
            <a:r>
              <a:rPr lang="en-US" sz="1050" dirty="0">
                <a:solidFill>
                  <a:schemeClr val="accent6"/>
                </a:solidFill>
                <a:latin typeface="Helvetica" pitchFamily="2" charset="0"/>
              </a:rPr>
              <a:t>, UW-Madison)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&gt; 120,000 compositions </a:t>
            </a:r>
            <a:r>
              <a:rPr lang="en-US" sz="1050" dirty="0">
                <a:solidFill>
                  <a:schemeClr val="accent6"/>
                </a:solidFill>
                <a:latin typeface="Helvetica" pitchFamily="2" charset="0"/>
              </a:rPr>
              <a:t>(G. Arora, FNAL)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B82505-2F79-2E65-CC2A-C28D12F33197}"/>
              </a:ext>
            </a:extLst>
          </p:cNvPr>
          <p:cNvSpPr txBox="1"/>
          <p:nvPr/>
        </p:nvSpPr>
        <p:spPr>
          <a:xfrm>
            <a:off x="6037129" y="3758858"/>
            <a:ext cx="2452696" cy="584775"/>
          </a:xfrm>
          <a:prstGeom prst="rect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      	G. Arora’s talk</a:t>
            </a:r>
          </a:p>
          <a:p>
            <a:r>
              <a:rPr lang="en-US" sz="1600" dirty="0">
                <a:latin typeface="Helvetica" pitchFamily="2" charset="0"/>
              </a:rPr>
              <a:t>	A. Burleigh’s poster</a:t>
            </a:r>
          </a:p>
        </p:txBody>
      </p:sp>
      <p:pic>
        <p:nvPicPr>
          <p:cNvPr id="9" name="Picture 2" descr="Free Presentation Icon - Download in Colored Outline Style">
            <a:extLst>
              <a:ext uri="{FF2B5EF4-FFF2-40B4-BE49-F238E27FC236}">
                <a16:creationId xmlns:a16="http://schemas.microsoft.com/office/drawing/2014/main" id="{F4261377-E3EE-4A88-6505-B58EBC298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373" y="3876883"/>
            <a:ext cx="358590" cy="35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bag of cement with a number on it&#10;&#10;Description automatically generated">
            <a:extLst>
              <a:ext uri="{FF2B5EF4-FFF2-40B4-BE49-F238E27FC236}">
                <a16:creationId xmlns:a16="http://schemas.microsoft.com/office/drawing/2014/main" id="{53307B88-4A19-9C81-984E-EABA0DBD0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702869" y="1567568"/>
            <a:ext cx="1536192" cy="1152144"/>
          </a:xfrm>
          <a:prstGeom prst="rect">
            <a:avLst/>
          </a:prstGeom>
        </p:spPr>
      </p:pic>
      <p:pic>
        <p:nvPicPr>
          <p:cNvPr id="11" name="Picture 10" descr="A rock with a number drawn on it&#10;&#10;Description automatically generated">
            <a:extLst>
              <a:ext uri="{FF2B5EF4-FFF2-40B4-BE49-F238E27FC236}">
                <a16:creationId xmlns:a16="http://schemas.microsoft.com/office/drawing/2014/main" id="{75A93FEB-5B05-038C-7056-E694ED841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3477" y="1375544"/>
            <a:ext cx="1152144" cy="15361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B6C521-2A33-C779-9AA3-4DFB7F4B0ECA}"/>
              </a:ext>
            </a:extLst>
          </p:cNvPr>
          <p:cNvSpPr txBox="1"/>
          <p:nvPr/>
        </p:nvSpPr>
        <p:spPr>
          <a:xfrm>
            <a:off x="557035" y="2313321"/>
            <a:ext cx="2791406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Al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10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Co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4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Cr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25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Mn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26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Ti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1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V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34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Al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10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Co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4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Cr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27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Mn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21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Ti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4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V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34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Al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16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Co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2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Cr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25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Mn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30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Ti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1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V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26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Al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16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Co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4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Cr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25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Mn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30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Ti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1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V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24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Al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20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Co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1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Mn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27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Ti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2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V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50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Al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12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Co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3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Cr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6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Mn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27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Ti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2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V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50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Al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18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Mn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30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Ti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2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V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50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Al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20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Co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2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Mn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26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Ti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2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V</a:t>
            </a:r>
            <a:r>
              <a:rPr lang="en-US" sz="1200" baseline="-25000" dirty="0">
                <a:solidFill>
                  <a:schemeClr val="accent6"/>
                </a:solidFill>
                <a:latin typeface="Helvetica" pitchFamily="2" charset="0"/>
              </a:rPr>
              <a:t>50</a:t>
            </a:r>
            <a:br>
              <a:rPr lang="en-US" sz="1600" dirty="0">
                <a:solidFill>
                  <a:schemeClr val="accent6"/>
                </a:solidFill>
                <a:latin typeface="Helvetica" pitchFamily="2" charset="0"/>
              </a:rPr>
            </a:br>
            <a:endParaRPr lang="en-US" sz="1600" dirty="0">
              <a:solidFill>
                <a:schemeClr val="accent6"/>
              </a:solidFill>
              <a:latin typeface="Helvetica" pitchFamily="2" charset="0"/>
            </a:endParaRP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9283A013-FEF1-ED01-97F2-C2E0A2D1E143}"/>
              </a:ext>
            </a:extLst>
          </p:cNvPr>
          <p:cNvSpPr/>
          <p:nvPr/>
        </p:nvSpPr>
        <p:spPr>
          <a:xfrm>
            <a:off x="2590334" y="2353626"/>
            <a:ext cx="145336" cy="430887"/>
          </a:xfrm>
          <a:prstGeom prst="rightBrace">
            <a:avLst/>
          </a:prstGeom>
          <a:ln w="1905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CF61F6-F78E-08C2-4B64-1AC2EB85D0F4}"/>
              </a:ext>
            </a:extLst>
          </p:cNvPr>
          <p:cNvSpPr txBox="1"/>
          <p:nvPr/>
        </p:nvSpPr>
        <p:spPr>
          <a:xfrm>
            <a:off x="2758532" y="2330861"/>
            <a:ext cx="22128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6"/>
                </a:solidFill>
                <a:latin typeface="Helvetica" pitchFamily="2" charset="0"/>
              </a:rPr>
              <a:t>Effect of </a:t>
            </a:r>
            <a:r>
              <a:rPr lang="en-US" sz="1100" dirty="0" err="1">
                <a:solidFill>
                  <a:schemeClr val="accent6"/>
                </a:solidFill>
                <a:latin typeface="Helvetica" pitchFamily="2" charset="0"/>
              </a:rPr>
              <a:t>Ti</a:t>
            </a:r>
            <a:r>
              <a:rPr lang="en-US" sz="1100" dirty="0">
                <a:solidFill>
                  <a:schemeClr val="accent6"/>
                </a:solidFill>
                <a:latin typeface="Helvetica" pitchFamily="2" charset="0"/>
              </a:rPr>
              <a:t> concentration as an impurity getter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08D689-A384-CBE3-EA58-DBC06BD643EF}"/>
              </a:ext>
            </a:extLst>
          </p:cNvPr>
          <p:cNvSpPr txBox="1"/>
          <p:nvPr/>
        </p:nvSpPr>
        <p:spPr>
          <a:xfrm>
            <a:off x="2758530" y="2890309"/>
            <a:ext cx="22128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6"/>
                </a:solidFill>
                <a:latin typeface="Helvetica" pitchFamily="2" charset="0"/>
              </a:rPr>
              <a:t>Effect of Co as B2 phase enhancer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523F56-4127-7EB3-32C8-3F59FCA9775E}"/>
              </a:ext>
            </a:extLst>
          </p:cNvPr>
          <p:cNvSpPr txBox="1"/>
          <p:nvPr/>
        </p:nvSpPr>
        <p:spPr>
          <a:xfrm>
            <a:off x="2752434" y="3423047"/>
            <a:ext cx="22250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6"/>
                </a:solidFill>
                <a:latin typeface="Helvetica" pitchFamily="2" charset="0"/>
              </a:rPr>
              <a:t>Effect of Al concentration and removing Cr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D0E692-6125-ED25-6627-4D90684D4370}"/>
              </a:ext>
            </a:extLst>
          </p:cNvPr>
          <p:cNvSpPr txBox="1"/>
          <p:nvPr/>
        </p:nvSpPr>
        <p:spPr>
          <a:xfrm>
            <a:off x="2735670" y="3937708"/>
            <a:ext cx="22128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6"/>
                </a:solidFill>
                <a:latin typeface="Helvetica" pitchFamily="2" charset="0"/>
              </a:rPr>
              <a:t>Effect of removing Co, with Al as the potential B2 phase enhancer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1B65E7-4457-2061-479E-CB74964E7745}"/>
              </a:ext>
            </a:extLst>
          </p:cNvPr>
          <p:cNvSpPr txBox="1"/>
          <p:nvPr/>
        </p:nvSpPr>
        <p:spPr>
          <a:xfrm>
            <a:off x="5701559" y="2972492"/>
            <a:ext cx="30255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8 new HEA plates have been fabricated and currently being sectioned for analysis</a:t>
            </a:r>
            <a:endParaRPr lang="en-US" sz="1100" dirty="0">
              <a:solidFill>
                <a:schemeClr val="accent6"/>
              </a:solidFill>
              <a:latin typeface="Helvetica" pitchFamily="2" charset="0"/>
            </a:endParaRP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C4A3F44F-FB14-B879-9B97-3B8DD910DDC2}"/>
              </a:ext>
            </a:extLst>
          </p:cNvPr>
          <p:cNvSpPr/>
          <p:nvPr/>
        </p:nvSpPr>
        <p:spPr>
          <a:xfrm>
            <a:off x="2575312" y="2881623"/>
            <a:ext cx="145336" cy="430887"/>
          </a:xfrm>
          <a:prstGeom prst="rightBrace">
            <a:avLst/>
          </a:prstGeom>
          <a:ln w="1905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649D8138-8E68-DB16-CE32-9B3E097A28CD}"/>
              </a:ext>
            </a:extLst>
          </p:cNvPr>
          <p:cNvSpPr/>
          <p:nvPr/>
        </p:nvSpPr>
        <p:spPr>
          <a:xfrm>
            <a:off x="2575312" y="3388394"/>
            <a:ext cx="145336" cy="430887"/>
          </a:xfrm>
          <a:prstGeom prst="rightBrace">
            <a:avLst/>
          </a:prstGeom>
          <a:ln w="1905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CCC3FC37-602A-1281-BB93-C2492847FCEA}"/>
              </a:ext>
            </a:extLst>
          </p:cNvPr>
          <p:cNvSpPr/>
          <p:nvPr/>
        </p:nvSpPr>
        <p:spPr>
          <a:xfrm>
            <a:off x="2569283" y="3912901"/>
            <a:ext cx="145336" cy="430887"/>
          </a:xfrm>
          <a:prstGeom prst="rightBrace">
            <a:avLst/>
          </a:prstGeom>
          <a:ln w="19050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16D7E7-1334-33E7-4CC1-C31ABF32EE60}"/>
              </a:ext>
            </a:extLst>
          </p:cNvPr>
          <p:cNvSpPr txBox="1"/>
          <p:nvPr/>
        </p:nvSpPr>
        <p:spPr>
          <a:xfrm>
            <a:off x="548913" y="1497982"/>
            <a:ext cx="48055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To optimize BCC/B2 phase regions, onset of embrittling secondary phases, properties</a:t>
            </a:r>
          </a:p>
        </p:txBody>
      </p:sp>
    </p:spTree>
    <p:extLst>
      <p:ext uri="{BB962C8B-B14F-4D97-AF65-F5344CB8AC3E}">
        <p14:creationId xmlns:p14="http://schemas.microsoft.com/office/powerpoint/2010/main" val="3822660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7B4A3-EEE7-6254-0A40-A926F7FE1C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BDEC0F2-6F4A-5D48-A7F8-78F84C184D2D}" type="datetime1">
              <a:rPr lang="en-US" smtClean="0"/>
              <a:t>11/7/23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71B6B-CA30-F4D3-6823-2A8E90C127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Kavin Ammigan | Novel Materials R&amp;D for Next-Generation Accelerator Target Facilities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CE4EF-E58F-7E5A-F4D3-907A2F456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FCA51C5-4386-FB08-7CD3-D60F1848D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en-US" dirty="0" err="1"/>
              <a:t>Electrospun</a:t>
            </a:r>
            <a:r>
              <a:rPr lang="en-US" dirty="0"/>
              <a:t> Nanofiber Materials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D06733-00DD-CC42-99E0-288B38A840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001" y="804188"/>
            <a:ext cx="3521355" cy="10803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AC2B6C-BE53-358F-43FA-6DAEE8DAA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915" y="2324077"/>
            <a:ext cx="3527425" cy="1208405"/>
          </a:xfrm>
          <a:prstGeom prst="rect">
            <a:avLst/>
          </a:prstGeom>
        </p:spPr>
      </p:pic>
      <p:sp>
        <p:nvSpPr>
          <p:cNvPr id="10" name="Text Box 15">
            <a:extLst>
              <a:ext uri="{FF2B5EF4-FFF2-40B4-BE49-F238E27FC236}">
                <a16:creationId xmlns:a16="http://schemas.microsoft.com/office/drawing/2014/main" id="{127DD15E-F1F7-CE5A-5B77-40B298B0C8AA}"/>
              </a:ext>
            </a:extLst>
          </p:cNvPr>
          <p:cNvSpPr txBox="1"/>
          <p:nvPr/>
        </p:nvSpPr>
        <p:spPr>
          <a:xfrm>
            <a:off x="5346914" y="3628460"/>
            <a:ext cx="3338441" cy="500380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0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SEM images of Zirconia nanofibers produced at Fermilab, (a) bulk nanofiber mat, (b) single nanofibers revealing polycrystalline grains (S. Bidhar)</a:t>
            </a: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EB620569-4B8D-9BF6-0A3E-AD63071BFB77}"/>
              </a:ext>
            </a:extLst>
          </p:cNvPr>
          <p:cNvSpPr txBox="1"/>
          <p:nvPr/>
        </p:nvSpPr>
        <p:spPr>
          <a:xfrm>
            <a:off x="5346914" y="1909376"/>
            <a:ext cx="2709691" cy="269583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Electrospinning technique and Taylor cone.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048B06-7114-8B65-897F-B33F9BACA740}"/>
              </a:ext>
            </a:extLst>
          </p:cNvPr>
          <p:cNvSpPr txBox="1"/>
          <p:nvPr/>
        </p:nvSpPr>
        <p:spPr>
          <a:xfrm>
            <a:off x="222250" y="719358"/>
            <a:ext cx="4582225" cy="3654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Helvetica" pitchFamily="2" charset="0"/>
              </a:rPr>
              <a:t>Intrinsically tolerant to both thermal shock and radiation damage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Nanofiber continuum is discretized at the microscale but continuum at meso-scale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Reduced temperature gradient limited to fiber axis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Fiber discontinuity mitigates stress wave propagation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High surface area and gaps allow for effective local heat removal with gas</a:t>
            </a:r>
            <a:endParaRPr lang="en-US" sz="1600" dirty="0">
              <a:solidFill>
                <a:schemeClr val="accent6"/>
              </a:solidFill>
              <a:latin typeface="Helvetica" pitchFamily="2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Evidence of radiation damage resistance due to nanopolycrystalline structure of ceramic nanofibers</a:t>
            </a:r>
            <a:br>
              <a:rPr lang="en-US" sz="1600" dirty="0">
                <a:solidFill>
                  <a:schemeClr val="accent6"/>
                </a:solidFill>
                <a:latin typeface="Helvetica" pitchFamily="2" charset="0"/>
              </a:rPr>
            </a:br>
            <a:r>
              <a:rPr lang="en-US" sz="1000" dirty="0" err="1">
                <a:solidFill>
                  <a:schemeClr val="accent6"/>
                </a:solidFill>
                <a:latin typeface="Helvetica" pitchFamily="2" charset="0"/>
              </a:rPr>
              <a:t>Bidhar</a:t>
            </a:r>
            <a:r>
              <a:rPr lang="en-US" sz="1000" dirty="0">
                <a:solidFill>
                  <a:schemeClr val="accent6"/>
                </a:solidFill>
                <a:latin typeface="Helvetica" pitchFamily="2" charset="0"/>
              </a:rPr>
              <a:t> et al., PRAB, 24, 2021</a:t>
            </a:r>
            <a:endParaRPr lang="en-US" sz="1200" dirty="0">
              <a:solidFill>
                <a:schemeClr val="accent6"/>
              </a:solidFill>
              <a:latin typeface="Helvetica" pitchFamily="2" charset="0"/>
            </a:endParaRPr>
          </a:p>
        </p:txBody>
      </p:sp>
      <p:pic>
        <p:nvPicPr>
          <p:cNvPr id="2" name="Picture 2" descr="In electrospinning, a positive charge is applied to liquidized material to create thin strands that eventually harden into a solid, fibrous material. Photo: Reidar Hahn">
            <a:extLst>
              <a:ext uri="{FF2B5EF4-FFF2-40B4-BE49-F238E27FC236}">
                <a16:creationId xmlns:a16="http://schemas.microsoft.com/office/drawing/2014/main" id="{62232F86-CE1B-8562-60E2-CCB1A31EE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971" y="677805"/>
            <a:ext cx="1507779" cy="10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93CB29-54E4-DC23-83A6-7632EF340B74}"/>
              </a:ext>
            </a:extLst>
          </p:cNvPr>
          <p:cNvSpPr txBox="1"/>
          <p:nvPr/>
        </p:nvSpPr>
        <p:spPr>
          <a:xfrm>
            <a:off x="7413971" y="1663631"/>
            <a:ext cx="1560897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" b="0" i="0" u="none" strike="noStrike" dirty="0">
                <a:solidFill>
                  <a:schemeClr val="accent6"/>
                </a:solidFill>
                <a:effectLst/>
                <a:latin typeface="Helvetica" pitchFamily="2" charset="0"/>
              </a:rPr>
              <a:t>Photo: </a:t>
            </a:r>
            <a:r>
              <a:rPr lang="en-US" sz="600" b="0" i="0" u="none" strike="noStrike" dirty="0" err="1">
                <a:solidFill>
                  <a:schemeClr val="accent6"/>
                </a:solidFill>
                <a:effectLst/>
                <a:latin typeface="Helvetica" pitchFamily="2" charset="0"/>
              </a:rPr>
              <a:t>Reidar</a:t>
            </a:r>
            <a:r>
              <a:rPr lang="en-US" sz="600" b="0" i="0" u="none" strike="noStrike" dirty="0">
                <a:solidFill>
                  <a:schemeClr val="accent6"/>
                </a:solidFill>
                <a:effectLst/>
                <a:latin typeface="Helvetica" pitchFamily="2" charset="0"/>
              </a:rPr>
              <a:t> Hahn, FNAL</a:t>
            </a:r>
            <a:endParaRPr lang="en-US" sz="600" dirty="0">
              <a:solidFill>
                <a:schemeClr val="accent6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771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E421A-94E0-666D-D213-C5A7284C5C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BDEC0F2-6F4A-5D48-A7F8-78F84C184D2D}" type="datetime1">
              <a:rPr lang="en-US" smtClean="0"/>
              <a:t>11/7/23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36D73-BC6B-3E0B-FEAB-AA2A3AFAE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Kavin Ammigan | Novel Materials R&amp;D for Next-Generation Accelerator Target Facilities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CF7C5-B9FC-4AB2-2F35-0C578872A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AD130E2-2D10-ACD5-B5A1-4E680596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en-US" dirty="0"/>
              <a:t>In-Beam Tests of Ceramic Nanofibers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CB7607-0C84-14C6-CFEA-7005EFB38E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7529" y="586657"/>
            <a:ext cx="585844" cy="5283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FD86C2-3CCE-BE2F-448A-D667245B1B31}"/>
              </a:ext>
            </a:extLst>
          </p:cNvPr>
          <p:cNvSpPr txBox="1"/>
          <p:nvPr/>
        </p:nvSpPr>
        <p:spPr>
          <a:xfrm>
            <a:off x="1011758" y="603936"/>
            <a:ext cx="2509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/>
                </a:solidFill>
                <a:latin typeface="Helvetica" pitchFamily="2" charset="0"/>
              </a:rPr>
              <a:t>Ion irradiation (in-situ TEM)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CF1A79-9643-0529-CE73-67472CEA5362}"/>
              </a:ext>
            </a:extLst>
          </p:cNvPr>
          <p:cNvSpPr txBox="1"/>
          <p:nvPr/>
        </p:nvSpPr>
        <p:spPr>
          <a:xfrm>
            <a:off x="4866558" y="588045"/>
            <a:ext cx="3305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/>
                </a:solidFill>
                <a:latin typeface="Helvetica" pitchFamily="2" charset="0"/>
              </a:rPr>
              <a:t>Thermal shock test (HRMT-43) - 2018</a:t>
            </a:r>
          </a:p>
        </p:txBody>
      </p:sp>
      <p:pic>
        <p:nvPicPr>
          <p:cNvPr id="11" name="Picture Placeholder 30" descr="CERNlogoOutline_K.eps">
            <a:extLst>
              <a:ext uri="{FF2B5EF4-FFF2-40B4-BE49-F238E27FC236}">
                <a16:creationId xmlns:a16="http://schemas.microsoft.com/office/drawing/2014/main" id="{3B6C74C1-3A11-7E9D-9FFA-E70E5965C1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500" t="-16964" r="-37500" b="-16964"/>
          <a:stretch/>
        </p:blipFill>
        <p:spPr>
          <a:xfrm>
            <a:off x="8350844" y="448917"/>
            <a:ext cx="558922" cy="419192"/>
          </a:xfrm>
          <a:prstGeom prst="rect">
            <a:avLst/>
          </a:prstGeom>
        </p:spPr>
      </p:pic>
      <p:pic>
        <p:nvPicPr>
          <p:cNvPr id="12" name="Picture 8" descr="See the source image">
            <a:extLst>
              <a:ext uri="{FF2B5EF4-FFF2-40B4-BE49-F238E27FC236}">
                <a16:creationId xmlns:a16="http://schemas.microsoft.com/office/drawing/2014/main" id="{65C0DCB3-A7D5-66C1-CAC0-87659ABF4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712" y="850831"/>
            <a:ext cx="879097" cy="22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A114D8-DD94-477D-3B45-7DDC4BC30AD1}"/>
              </a:ext>
            </a:extLst>
          </p:cNvPr>
          <p:cNvCxnSpPr/>
          <p:nvPr/>
        </p:nvCxnSpPr>
        <p:spPr>
          <a:xfrm>
            <a:off x="4572000" y="750739"/>
            <a:ext cx="0" cy="373251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6DD13F85-F562-6E87-82FF-9DD19D1F34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87" y="1011934"/>
            <a:ext cx="3120363" cy="17953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1B96DF-76DA-6FD0-2F6C-5694803716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6491" y="1360197"/>
            <a:ext cx="1532341" cy="31230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81E658-2DF1-AFBD-1A61-B11C07F29B33}"/>
              </a:ext>
            </a:extLst>
          </p:cNvPr>
          <p:cNvSpPr txBox="1"/>
          <p:nvPr/>
        </p:nvSpPr>
        <p:spPr>
          <a:xfrm>
            <a:off x="2963022" y="1201657"/>
            <a:ext cx="15792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accent6"/>
                </a:solidFill>
                <a:latin typeface="Helvetica" pitchFamily="2" charset="0"/>
              </a:rPr>
              <a:t>TEM before irradiation</a:t>
            </a:r>
            <a:endParaRPr lang="en-US" sz="1400" dirty="0">
              <a:solidFill>
                <a:schemeClr val="accent6"/>
              </a:solidFill>
              <a:latin typeface="Helvetica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6CE77C-D132-6D29-F3C7-2D63CCB3021F}"/>
              </a:ext>
            </a:extLst>
          </p:cNvPr>
          <p:cNvSpPr txBox="1"/>
          <p:nvPr/>
        </p:nvSpPr>
        <p:spPr>
          <a:xfrm>
            <a:off x="2986491" y="2790920"/>
            <a:ext cx="14606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accent6"/>
                </a:solidFill>
                <a:latin typeface="Helvetica" pitchFamily="2" charset="0"/>
              </a:rPr>
              <a:t>TEM after irradiation</a:t>
            </a:r>
            <a:endParaRPr lang="en-US" sz="1400" dirty="0">
              <a:solidFill>
                <a:schemeClr val="accent6"/>
              </a:solidFill>
              <a:latin typeface="Helvetica" pitchFamily="2" charset="0"/>
            </a:endParaRP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17DC6993-F96E-573B-D4CB-12A54AECD0B2}"/>
              </a:ext>
            </a:extLst>
          </p:cNvPr>
          <p:cNvSpPr txBox="1">
            <a:spLocks/>
          </p:cNvSpPr>
          <p:nvPr/>
        </p:nvSpPr>
        <p:spPr>
          <a:xfrm>
            <a:off x="2933323" y="4404827"/>
            <a:ext cx="1532342" cy="34424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accent6"/>
                </a:solidFill>
                <a:latin typeface="Helvetica" pitchFamily="2" charset="0"/>
              </a:rPr>
              <a:t>@ Argonne IVEM Tandem, </a:t>
            </a:r>
            <a:r>
              <a:rPr lang="en-GB" sz="800" dirty="0">
                <a:solidFill>
                  <a:schemeClr val="accent6"/>
                </a:solidFill>
                <a:latin typeface="Helvetica" pitchFamily="2" charset="0"/>
              </a:rPr>
              <a:t>S. </a:t>
            </a:r>
            <a:r>
              <a:rPr lang="en-GB" sz="800" dirty="0" err="1">
                <a:solidFill>
                  <a:schemeClr val="accent6"/>
                </a:solidFill>
                <a:latin typeface="Helvetica" pitchFamily="2" charset="0"/>
              </a:rPr>
              <a:t>Bidhar</a:t>
            </a:r>
            <a:r>
              <a:rPr lang="en-GB" sz="800" dirty="0">
                <a:solidFill>
                  <a:schemeClr val="accent6"/>
                </a:solidFill>
                <a:latin typeface="Helvetica" pitchFamily="2" charset="0"/>
              </a:rPr>
              <a:t>, PRAB (24), 2021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8EC6D0-8A47-32B5-CE59-506912B92366}"/>
              </a:ext>
            </a:extLst>
          </p:cNvPr>
          <p:cNvSpPr txBox="1"/>
          <p:nvPr/>
        </p:nvSpPr>
        <p:spPr>
          <a:xfrm>
            <a:off x="144145" y="2976509"/>
            <a:ext cx="278917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1 MeV Kr</a:t>
            </a:r>
            <a:r>
              <a:rPr lang="en-US" sz="1400" baseline="30000" dirty="0">
                <a:solidFill>
                  <a:schemeClr val="accent6"/>
                </a:solidFill>
                <a:latin typeface="Helvetica" pitchFamily="2" charset="0"/>
              </a:rPr>
              <a:t>2+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 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3.25 x 10</a:t>
            </a:r>
            <a:r>
              <a:rPr lang="en-US" sz="1400" baseline="30000" dirty="0">
                <a:solidFill>
                  <a:schemeClr val="accent6"/>
                </a:solidFill>
                <a:latin typeface="Helvetica" pitchFamily="2" charset="0"/>
              </a:rPr>
              <a:t>15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 ions/cm</a:t>
            </a:r>
            <a:r>
              <a:rPr lang="en-US" sz="1400" baseline="30000" dirty="0">
                <a:solidFill>
                  <a:schemeClr val="accent6"/>
                </a:solidFill>
                <a:latin typeface="Helvetica" pitchFamily="2" charset="0"/>
              </a:rPr>
              <a:t>2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 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 5 </a:t>
            </a:r>
            <a:r>
              <a:rPr lang="en-US" sz="1400" dirty="0" err="1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dpa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  <a:latin typeface="Helvetica" pitchFamily="2" charset="0"/>
                <a:sym typeface="Wingdings" pitchFamily="2" charset="2"/>
              </a:rPr>
              <a:t>No measurable change in lattice parameter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  <a:latin typeface="Helvetica" pitchFamily="2" charset="0"/>
                <a:sym typeface="Wingdings" pitchFamily="2" charset="2"/>
              </a:rPr>
              <a:t>No defects 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Evidence of radiation damage resistance</a:t>
            </a:r>
            <a:endParaRPr lang="en-US" sz="1400" dirty="0">
              <a:solidFill>
                <a:schemeClr val="accent6"/>
              </a:solidFill>
              <a:latin typeface="Helvetica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03A4F3B-A3A1-395E-1962-637B6432B2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4010" y="868109"/>
            <a:ext cx="3295672" cy="287107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8FEC99B-8BF1-1FA4-9398-CAB105D93DE5}"/>
              </a:ext>
            </a:extLst>
          </p:cNvPr>
          <p:cNvSpPr/>
          <p:nvPr/>
        </p:nvSpPr>
        <p:spPr>
          <a:xfrm rot="5400000">
            <a:off x="7399625" y="1506440"/>
            <a:ext cx="1465233" cy="2616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accent6"/>
                </a:solidFill>
                <a:latin typeface="Helvetica" pitchFamily="2" charset="0"/>
              </a:rPr>
              <a:t>Low packing density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938A0C3-8CC4-3C96-0B97-263DF9B9CD50}"/>
              </a:ext>
            </a:extLst>
          </p:cNvPr>
          <p:cNvSpPr/>
          <p:nvPr/>
        </p:nvSpPr>
        <p:spPr>
          <a:xfrm rot="5400000">
            <a:off x="7347361" y="2993112"/>
            <a:ext cx="1551458" cy="2616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accent6"/>
                </a:solidFill>
                <a:latin typeface="Helvetica" pitchFamily="2" charset="0"/>
              </a:rPr>
              <a:t>High packing density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1BAE1E4-B9DF-1CD5-9370-9D318310D340}"/>
              </a:ext>
            </a:extLst>
          </p:cNvPr>
          <p:cNvSpPr/>
          <p:nvPr/>
        </p:nvSpPr>
        <p:spPr>
          <a:xfrm>
            <a:off x="4601701" y="3756527"/>
            <a:ext cx="3802276" cy="25391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accent6"/>
                </a:solidFill>
                <a:latin typeface="Helvetica" pitchFamily="2" charset="0"/>
              </a:rPr>
              <a:t>440 GeV protons, </a:t>
            </a:r>
            <a:r>
              <a:rPr lang="el-GR" sz="1050" dirty="0">
                <a:solidFill>
                  <a:schemeClr val="accent6"/>
                </a:solidFill>
                <a:latin typeface="Helvetica" pitchFamily="2" charset="0"/>
              </a:rPr>
              <a:t>σ</a:t>
            </a:r>
            <a:r>
              <a:rPr lang="en-US" sz="1050" dirty="0">
                <a:solidFill>
                  <a:schemeClr val="accent6"/>
                </a:solidFill>
                <a:latin typeface="Helvetica" pitchFamily="2" charset="0"/>
              </a:rPr>
              <a:t>: 0.25 mm, 1.21 x 10</a:t>
            </a:r>
            <a:r>
              <a:rPr lang="en-US" sz="1050" baseline="30000" dirty="0">
                <a:solidFill>
                  <a:schemeClr val="accent6"/>
                </a:solidFill>
                <a:latin typeface="Helvetica" pitchFamily="2" charset="0"/>
              </a:rPr>
              <a:t>13</a:t>
            </a:r>
            <a:r>
              <a:rPr lang="en-US" sz="1050" dirty="0">
                <a:solidFill>
                  <a:schemeClr val="accent6"/>
                </a:solidFill>
                <a:latin typeface="Helvetica" pitchFamily="2" charset="0"/>
              </a:rPr>
              <a:t> protons in 4 µs</a:t>
            </a:r>
            <a:endParaRPr lang="en-GB" sz="1050" baseline="30000" dirty="0">
              <a:solidFill>
                <a:schemeClr val="accent6"/>
              </a:solidFill>
              <a:latin typeface="Helvetica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BD86F2-4784-6CCF-9C77-747F0BC9BB80}"/>
              </a:ext>
            </a:extLst>
          </p:cNvPr>
          <p:cNvSpPr/>
          <p:nvPr/>
        </p:nvSpPr>
        <p:spPr>
          <a:xfrm>
            <a:off x="4678337" y="4064212"/>
            <a:ext cx="423143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Low packing density samples survived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Holes, crack in higher density samples</a:t>
            </a:r>
            <a:endParaRPr lang="en-GB" sz="1400" baseline="30000" dirty="0">
              <a:solidFill>
                <a:schemeClr val="accent6"/>
              </a:solidFill>
              <a:latin typeface="Helvetica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54723BA-25E9-003E-190C-96E64D70B0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0628" y="2060478"/>
            <a:ext cx="2922825" cy="2344349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49032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73277-7CE5-30F5-CD54-7C5CE915FC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BDEC0F2-6F4A-5D48-A7F8-78F84C184D2D}" type="datetime1">
              <a:rPr lang="en-US" smtClean="0"/>
              <a:t>11/7/23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D5DDE-C0E1-7544-A032-B58B1E6A39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Kavin Ammigan | Novel Materials R&amp;D for Next-Generation Accelerator Target Facilities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08CE2-8FF3-1ACA-88E5-745C8A1211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52E8C58-1853-D181-40AE-8F9AAC9F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en-US" dirty="0"/>
              <a:t>Multiphysics Simulations of HRMT-43 Nanofiber Mats</a:t>
            </a:r>
          </a:p>
        </p:txBody>
      </p:sp>
      <p:pic>
        <p:nvPicPr>
          <p:cNvPr id="8" name="Picture 7" descr="A picture containing screenshot, graphic design, graphics, art&#10;&#10;Description automatically generated">
            <a:extLst>
              <a:ext uri="{FF2B5EF4-FFF2-40B4-BE49-F238E27FC236}">
                <a16:creationId xmlns:a16="http://schemas.microsoft.com/office/drawing/2014/main" id="{28E9CBC0-5B63-4B0C-7E03-FC7FE09847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27"/>
          <a:stretch/>
        </p:blipFill>
        <p:spPr>
          <a:xfrm>
            <a:off x="5539283" y="615889"/>
            <a:ext cx="3030977" cy="11709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B1752C-19E2-7D7D-2C69-47666C83465A}"/>
              </a:ext>
            </a:extLst>
          </p:cNvPr>
          <p:cNvSpPr txBox="1"/>
          <p:nvPr/>
        </p:nvSpPr>
        <p:spPr>
          <a:xfrm>
            <a:off x="1357404" y="791977"/>
            <a:ext cx="16893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6"/>
                </a:solidFill>
                <a:latin typeface="Helvetica" pitchFamily="2" charset="0"/>
              </a:rPr>
              <a:t>Low packing density</a:t>
            </a:r>
          </a:p>
        </p:txBody>
      </p:sp>
      <p:pic>
        <p:nvPicPr>
          <p:cNvPr id="10" name="Picture 2" descr="Six New Chairs Announced Within Four Illinois Tech Schools">
            <a:extLst>
              <a:ext uri="{FF2B5EF4-FFF2-40B4-BE49-F238E27FC236}">
                <a16:creationId xmlns:a16="http://schemas.microsoft.com/office/drawing/2014/main" id="{37FB7452-B993-DEC8-775B-4022DE42E5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13" b="39072"/>
          <a:stretch/>
        </p:blipFill>
        <p:spPr bwMode="auto">
          <a:xfrm>
            <a:off x="7792721" y="98848"/>
            <a:ext cx="1337761" cy="31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18BFFB-F74D-CC5F-2384-BDE896EB6133}"/>
              </a:ext>
            </a:extLst>
          </p:cNvPr>
          <p:cNvSpPr txBox="1"/>
          <p:nvPr/>
        </p:nvSpPr>
        <p:spPr>
          <a:xfrm>
            <a:off x="3171628" y="791976"/>
            <a:ext cx="16893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6"/>
                </a:solidFill>
                <a:latin typeface="Helvetica" pitchFamily="2" charset="0"/>
              </a:rPr>
              <a:t>High packing density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484857-8071-5C86-65EF-B5B07235DFC4}"/>
              </a:ext>
            </a:extLst>
          </p:cNvPr>
          <p:cNvSpPr txBox="1"/>
          <p:nvPr/>
        </p:nvSpPr>
        <p:spPr>
          <a:xfrm>
            <a:off x="736827" y="2762026"/>
            <a:ext cx="3450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Pressure distribution at end of beam heating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21FC970-2544-A15F-1A23-FC1537071BA3}"/>
              </a:ext>
            </a:extLst>
          </p:cNvPr>
          <p:cNvSpPr txBox="1">
            <a:spLocks/>
          </p:cNvSpPr>
          <p:nvPr/>
        </p:nvSpPr>
        <p:spPr>
          <a:xfrm>
            <a:off x="153779" y="3162979"/>
            <a:ext cx="5592597" cy="118428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45000"/>
              <a:buFont typeface="StarSymbol"/>
              <a:buChar char="●"/>
            </a:pPr>
            <a:r>
              <a:rPr lang="en-US" sz="1400" dirty="0">
                <a:solidFill>
                  <a:schemeClr val="accent6"/>
                </a:solidFill>
              </a:rPr>
              <a:t>Rapid heating of target </a:t>
            </a:r>
            <a:r>
              <a:rPr lang="en-US" sz="1400" dirty="0">
                <a:solidFill>
                  <a:schemeClr val="accent6"/>
                </a:solidFill>
                <a:sym typeface="Wingdings" panose="05000000000000000000" pitchFamily="2" charset="2"/>
              </a:rPr>
              <a:t> P</a:t>
            </a:r>
            <a:r>
              <a:rPr lang="en-US" sz="1400" dirty="0">
                <a:solidFill>
                  <a:schemeClr val="accent6"/>
                </a:solidFill>
              </a:rPr>
              <a:t>ressure shockwave for a higher packing density target</a:t>
            </a:r>
          </a:p>
          <a:p>
            <a:pPr>
              <a:buSzPct val="45000"/>
              <a:buFont typeface="StarSymbol"/>
              <a:buChar char="●"/>
            </a:pPr>
            <a:r>
              <a:rPr lang="en-US" sz="1400" dirty="0">
                <a:solidFill>
                  <a:srgbClr val="C00000"/>
                </a:solidFill>
              </a:rPr>
              <a:t>Higher packing density reduces airflow induced by beam heating (natural convection) which exerts higher pressure on fibers</a:t>
            </a:r>
          </a:p>
          <a:p>
            <a:pPr>
              <a:buSzPct val="45000"/>
              <a:buFont typeface="StarSymbol"/>
              <a:buChar char="●"/>
            </a:pPr>
            <a:r>
              <a:rPr lang="en-US" sz="1400" dirty="0">
                <a:solidFill>
                  <a:schemeClr val="accent6"/>
                </a:solidFill>
              </a:rPr>
              <a:t>3D- fiber level simulation in progress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08B5E4-1DA2-BBF8-CD31-45DFE232A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4498" y="2018779"/>
            <a:ext cx="2091779" cy="5275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F4BDA1-003A-885F-2BCB-E29D2ED352FF}"/>
              </a:ext>
            </a:extLst>
          </p:cNvPr>
          <p:cNvSpPr txBox="1"/>
          <p:nvPr/>
        </p:nvSpPr>
        <p:spPr>
          <a:xfrm>
            <a:off x="5112219" y="1830655"/>
            <a:ext cx="38851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accent6"/>
                </a:solidFill>
                <a:latin typeface="Helvetica" pitchFamily="2" charset="0"/>
              </a:rPr>
              <a:t>Bhattacharya model to evaluate effective thermal conductivity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343307F-342F-7D85-7A60-EFF3D9CF07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022" y="870596"/>
            <a:ext cx="4038760" cy="19513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4D3B1E-2811-3A81-D449-BA18110DF773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5934498" y="2683475"/>
            <a:ext cx="2635762" cy="19698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C316F73-48E4-9D16-8A2A-62AA929634C2}"/>
              </a:ext>
            </a:extLst>
          </p:cNvPr>
          <p:cNvCxnSpPr>
            <a:cxnSpLocks/>
          </p:cNvCxnSpPr>
          <p:nvPr/>
        </p:nvCxnSpPr>
        <p:spPr>
          <a:xfrm>
            <a:off x="4158571" y="2018779"/>
            <a:ext cx="2461399" cy="1422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D3FB1E0-03BB-8BAE-07BE-495257333426}"/>
              </a:ext>
            </a:extLst>
          </p:cNvPr>
          <p:cNvCxnSpPr>
            <a:cxnSpLocks/>
          </p:cNvCxnSpPr>
          <p:nvPr/>
        </p:nvCxnSpPr>
        <p:spPr>
          <a:xfrm>
            <a:off x="2301454" y="1912356"/>
            <a:ext cx="4318516" cy="18466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26776236-DF8B-F7AB-5418-085997A4992F}"/>
              </a:ext>
            </a:extLst>
          </p:cNvPr>
          <p:cNvSpPr txBox="1">
            <a:spLocks/>
          </p:cNvSpPr>
          <p:nvPr/>
        </p:nvSpPr>
        <p:spPr>
          <a:xfrm>
            <a:off x="456765" y="4486301"/>
            <a:ext cx="214767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accent6"/>
                </a:solidFill>
                <a:latin typeface="Helvetica" pitchFamily="2" charset="0"/>
              </a:rPr>
              <a:t>MS &amp; PhD work of Will </a:t>
            </a:r>
            <a:r>
              <a:rPr lang="en-US" sz="800" dirty="0" err="1">
                <a:solidFill>
                  <a:schemeClr val="accent6"/>
                </a:solidFill>
                <a:latin typeface="Helvetica" pitchFamily="2" charset="0"/>
              </a:rPr>
              <a:t>Asztalos</a:t>
            </a:r>
            <a:r>
              <a:rPr lang="en-US" sz="800" dirty="0">
                <a:solidFill>
                  <a:schemeClr val="accent6"/>
                </a:solidFill>
                <a:latin typeface="Helvetica" pitchFamily="2" charset="0"/>
              </a:rPr>
              <a:t> @IIT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870BA3-A8E7-BA9E-7A0D-746F007FBC51}"/>
              </a:ext>
            </a:extLst>
          </p:cNvPr>
          <p:cNvSpPr txBox="1"/>
          <p:nvPr/>
        </p:nvSpPr>
        <p:spPr>
          <a:xfrm>
            <a:off x="153779" y="507223"/>
            <a:ext cx="3270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2D mesoscale simulation (ANSYS FLUENT)</a:t>
            </a:r>
          </a:p>
        </p:txBody>
      </p:sp>
    </p:spTree>
    <p:extLst>
      <p:ext uri="{BB962C8B-B14F-4D97-AF65-F5344CB8AC3E}">
        <p14:creationId xmlns:p14="http://schemas.microsoft.com/office/powerpoint/2010/main" val="2817178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54294B-B91E-52BD-D401-B8F5C382E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Extending Work to Pure Tungsten Nanofibers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F41D4-B1D2-A309-6379-1F696C3BE0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BDEC0F2-6F4A-5D48-A7F8-78F84C184D2D}" type="datetime1">
              <a:rPr lang="en-US" smtClean="0"/>
              <a:t>11/7/23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7AD73-7073-ABBB-12E0-6D55C18141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Kavin Ammigan | Novel Materials R&amp;D for Next-Generation Accelerator Target Facilities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F8025-1AEB-81DE-F687-229B27E6A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7" name="Picture 6" descr="A picture containing text, indoor, cluttered, equipment&#10;&#10;Description automatically generated">
            <a:extLst>
              <a:ext uri="{FF2B5EF4-FFF2-40B4-BE49-F238E27FC236}">
                <a16:creationId xmlns:a16="http://schemas.microsoft.com/office/drawing/2014/main" id="{6C66C6D9-65E7-D37C-0D6B-F9969C9636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" y="1127525"/>
            <a:ext cx="2127250" cy="15938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9879B0-D7F9-516A-FE76-06973430B027}"/>
              </a:ext>
            </a:extLst>
          </p:cNvPr>
          <p:cNvSpPr txBox="1"/>
          <p:nvPr/>
        </p:nvSpPr>
        <p:spPr>
          <a:xfrm>
            <a:off x="222250" y="624705"/>
            <a:ext cx="236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/>
                </a:solidFill>
                <a:latin typeface="Helvetica" pitchFamily="2" charset="0"/>
                <a:cs typeface="Times New Roman" panose="02020603050405020304" pitchFamily="18" charset="0"/>
              </a:rPr>
              <a:t>High temperature furnace with N2 gas flow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783743-EC44-9CB9-BDF7-99665EC40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87" y="3145574"/>
            <a:ext cx="2367915" cy="14878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C7FD6F-FFD2-88B8-0EAF-39B391F2F888}"/>
              </a:ext>
            </a:extLst>
          </p:cNvPr>
          <p:cNvSpPr txBox="1"/>
          <p:nvPr/>
        </p:nvSpPr>
        <p:spPr>
          <a:xfrm>
            <a:off x="206687" y="2827657"/>
            <a:ext cx="1903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/>
                </a:solidFill>
                <a:latin typeface="Helvetica" pitchFamily="2" charset="0"/>
                <a:cs typeface="Times New Roman" panose="02020603050405020304" pitchFamily="18" charset="0"/>
              </a:rPr>
              <a:t>Heat treatment profile</a:t>
            </a:r>
          </a:p>
        </p:txBody>
      </p:sp>
      <p:pic>
        <p:nvPicPr>
          <p:cNvPr id="11" name="Picture 10" descr="A picture containing chocolate, old&#10;&#10;Description automatically generated">
            <a:extLst>
              <a:ext uri="{FF2B5EF4-FFF2-40B4-BE49-F238E27FC236}">
                <a16:creationId xmlns:a16="http://schemas.microsoft.com/office/drawing/2014/main" id="{99FC02BB-29B6-A8EB-EEDA-A63EAC7E42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417" y="1127525"/>
            <a:ext cx="1420230" cy="126142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D848D5-4463-0CC4-F022-6DF655AE9EF4}"/>
              </a:ext>
            </a:extLst>
          </p:cNvPr>
          <p:cNvSpPr txBox="1"/>
          <p:nvPr/>
        </p:nvSpPr>
        <p:spPr>
          <a:xfrm>
            <a:off x="2970501" y="713903"/>
            <a:ext cx="3777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/>
                </a:solidFill>
                <a:latin typeface="Helvetica" pitchFamily="2" charset="0"/>
                <a:cs typeface="Times New Roman" panose="02020603050405020304" pitchFamily="18" charset="0"/>
              </a:rPr>
              <a:t>W nanofiber mat after heat treatment</a:t>
            </a:r>
          </a:p>
        </p:txBody>
      </p:sp>
      <p:pic>
        <p:nvPicPr>
          <p:cNvPr id="13" name="Picture 12" descr="A close-up of a brain&#10;&#10;Description automatically generated with low confidence">
            <a:extLst>
              <a:ext uri="{FF2B5EF4-FFF2-40B4-BE49-F238E27FC236}">
                <a16:creationId xmlns:a16="http://schemas.microsoft.com/office/drawing/2014/main" id="{D946D974-46FD-9B7A-FE3F-1B7B78C828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94" y="1059966"/>
            <a:ext cx="2229443" cy="139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8976F3-C1D0-3C93-2C89-8E6D41DA99B3}"/>
              </a:ext>
            </a:extLst>
          </p:cNvPr>
          <p:cNvSpPr txBox="1"/>
          <p:nvPr/>
        </p:nvSpPr>
        <p:spPr>
          <a:xfrm>
            <a:off x="2851187" y="2834113"/>
            <a:ext cx="608612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  <a:cs typeface="Times New Roman" panose="02020603050405020304" pitchFamily="18" charset="0"/>
              </a:rPr>
              <a:t>SEM/EDS show presence of Oxygen (~8-14 </a:t>
            </a:r>
            <a:r>
              <a:rPr lang="en-US" sz="1400" dirty="0" err="1">
                <a:solidFill>
                  <a:schemeClr val="accent6"/>
                </a:solidFill>
                <a:latin typeface="Helvetica" pitchFamily="2" charset="0"/>
                <a:cs typeface="Times New Roman" panose="02020603050405020304" pitchFamily="18" charset="0"/>
              </a:rPr>
              <a:t>wt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  <a:cs typeface="Times New Roman" panose="02020603050405020304" pitchFamily="18" charset="0"/>
              </a:rPr>
              <a:t>%) and Carbon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  <a:cs typeface="Times New Roman" panose="02020603050405020304" pitchFamily="18" charset="0"/>
              </a:rPr>
              <a:t>Increasing temperature during heat treatment reduced oxide formation to 1.35 </a:t>
            </a:r>
            <a:r>
              <a:rPr lang="en-US" sz="1400" dirty="0" err="1">
                <a:solidFill>
                  <a:schemeClr val="accent6"/>
                </a:solidFill>
                <a:latin typeface="Helvetica" pitchFamily="2" charset="0"/>
                <a:cs typeface="Times New Roman" panose="02020603050405020304" pitchFamily="18" charset="0"/>
              </a:rPr>
              <a:t>wt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  <a:cs typeface="Times New Roman" panose="02020603050405020304" pitchFamily="18" charset="0"/>
              </a:rPr>
              <a:t>%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  <a:cs typeface="Times New Roman" panose="02020603050405020304" pitchFamily="18" charset="0"/>
              </a:rPr>
              <a:t>Will now heat treat with forming gas 5%H2+95%N2 to further reduce oxide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  <a:cs typeface="Times New Roman" panose="02020603050405020304" pitchFamily="18" charset="0"/>
              </a:rPr>
              <a:t>XRD analysis ongoing to evaluate crystal parameters, phase and structure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  <a:cs typeface="Times New Roman" panose="02020603050405020304" pitchFamily="18" charset="0"/>
              </a:rPr>
              <a:t>Investigating techniques to strip carbon from surface of fibers</a:t>
            </a:r>
          </a:p>
        </p:txBody>
      </p:sp>
      <p:sp>
        <p:nvSpPr>
          <p:cNvPr id="15" name="Up Arrow 14">
            <a:extLst>
              <a:ext uri="{FF2B5EF4-FFF2-40B4-BE49-F238E27FC236}">
                <a16:creationId xmlns:a16="http://schemas.microsoft.com/office/drawing/2014/main" id="{9F16BDF9-6EB0-1785-E7DD-75D248DF4A9A}"/>
              </a:ext>
            </a:extLst>
          </p:cNvPr>
          <p:cNvSpPr/>
          <p:nvPr/>
        </p:nvSpPr>
        <p:spPr>
          <a:xfrm>
            <a:off x="2081957" y="3347609"/>
            <a:ext cx="152196" cy="237808"/>
          </a:xfrm>
          <a:prstGeom prst="up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Graphical user interface&#10;&#10;Description automatically generated">
            <a:extLst>
              <a:ext uri="{FF2B5EF4-FFF2-40B4-BE49-F238E27FC236}">
                <a16:creationId xmlns:a16="http://schemas.microsoft.com/office/drawing/2014/main" id="{ACFD028D-404B-F291-6766-01A222F25C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837" y="908237"/>
            <a:ext cx="1355252" cy="156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03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249503-48D5-CD06-9006-6893B181A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 Irradiation Screening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1B184-B462-75F7-A0E4-FA1A80FF68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BDEC0F2-6F4A-5D48-A7F8-78F84C184D2D}" type="datetime1">
              <a:rPr lang="en-US" smtClean="0"/>
              <a:t>11/7/23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71F3B-FB96-450D-8129-56204673A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Kavin Ammigan | Novel Materials R&amp;D for Next-Generation Accelerator Target Facilities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7A906-089F-DC1A-7C44-FA5C2FF6A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E1C8AA-9A22-E94B-7873-9F6D01492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464" y="360106"/>
            <a:ext cx="2080768" cy="1097280"/>
          </a:xfrm>
          <a:prstGeom prst="rect">
            <a:avLst/>
          </a:prstGeom>
        </p:spPr>
      </p:pic>
      <p:pic>
        <p:nvPicPr>
          <p:cNvPr id="8" name="Picture 7" descr="A picture containing building, red, sitting, parked&#10;&#10;Description automatically generated">
            <a:extLst>
              <a:ext uri="{FF2B5EF4-FFF2-40B4-BE49-F238E27FC236}">
                <a16:creationId xmlns:a16="http://schemas.microsoft.com/office/drawing/2014/main" id="{BEC71B12-0414-2CF6-66C4-F4151EEF19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5" b="7767"/>
          <a:stretch/>
        </p:blipFill>
        <p:spPr>
          <a:xfrm>
            <a:off x="5941464" y="1930529"/>
            <a:ext cx="3023694" cy="9125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7FBBB7-E6CA-B644-A0A5-3B46AFCA2A26}"/>
              </a:ext>
            </a:extLst>
          </p:cNvPr>
          <p:cNvSpPr txBox="1"/>
          <p:nvPr/>
        </p:nvSpPr>
        <p:spPr>
          <a:xfrm>
            <a:off x="5879284" y="1446192"/>
            <a:ext cx="2338070" cy="415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Michigan Ion Beam Laboratory (MIBL) with triple-beam irradiation capabilities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4BCB61-6057-CE3C-1130-B6E0F1558782}"/>
              </a:ext>
            </a:extLst>
          </p:cNvPr>
          <p:cNvSpPr txBox="1"/>
          <p:nvPr/>
        </p:nvSpPr>
        <p:spPr>
          <a:xfrm>
            <a:off x="5890076" y="2841270"/>
            <a:ext cx="3270204" cy="251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Wisconsin Ion Beam Laboratory (IBL)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F912A7-AB54-6B8D-18FA-D9C519087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150" y="3127041"/>
            <a:ext cx="2381250" cy="13906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E10A5C-25D1-892F-79CC-51C70373D1DC}"/>
              </a:ext>
            </a:extLst>
          </p:cNvPr>
          <p:cNvSpPr txBox="1"/>
          <p:nvPr/>
        </p:nvSpPr>
        <p:spPr>
          <a:xfrm>
            <a:off x="6466482" y="4439290"/>
            <a:ext cx="1441404" cy="251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A2D2 facility </a:t>
            </a:r>
            <a:r>
              <a:rPr lang="en-US" sz="1000" dirty="0">
                <a:solidFill>
                  <a:schemeClr val="accent6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0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FNAL)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9AE08C-DC6E-1E97-DDD0-27D422F7E673}"/>
              </a:ext>
            </a:extLst>
          </p:cNvPr>
          <p:cNvSpPr txBox="1"/>
          <p:nvPr/>
        </p:nvSpPr>
        <p:spPr>
          <a:xfrm>
            <a:off x="222248" y="648739"/>
            <a:ext cx="57192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Accelerated and cost-effective methods for screening and down-selecting candidate materials</a:t>
            </a:r>
            <a:endParaRPr lang="en-US" sz="1200" dirty="0">
              <a:solidFill>
                <a:schemeClr val="accent6"/>
              </a:solidFill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6"/>
                </a:solidFill>
                <a:latin typeface="Helvetica" pitchFamily="2" charset="0"/>
              </a:rPr>
              <a:t>Low-energy ion irradiations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accent6"/>
                </a:solidFill>
                <a:latin typeface="Helvetica" pitchFamily="2" charset="0"/>
              </a:rPr>
              <a:t>Electron beam </a:t>
            </a: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for thermal shock/fatigue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8192DC-5970-C424-7D18-58BB88956BA4}"/>
              </a:ext>
            </a:extLst>
          </p:cNvPr>
          <p:cNvSpPr txBox="1"/>
          <p:nvPr/>
        </p:nvSpPr>
        <p:spPr>
          <a:xfrm>
            <a:off x="222247" y="1546645"/>
            <a:ext cx="50975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6"/>
                </a:solidFill>
                <a:latin typeface="Helvetica" pitchFamily="2" charset="0"/>
              </a:rPr>
              <a:t>Pre/Post-irradiation material characterization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Characterize size and density of radiation-induced dislocation loops, point defect clusters, void swelling and segregation (XRD, SEM/EDS, FIB/TEM, ..)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Bulk property testing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546D2D-BA50-9AD1-CB2B-CAAC97AAC9D0}"/>
              </a:ext>
            </a:extLst>
          </p:cNvPr>
          <p:cNvSpPr txBox="1"/>
          <p:nvPr/>
        </p:nvSpPr>
        <p:spPr>
          <a:xfrm>
            <a:off x="3805172" y="3726233"/>
            <a:ext cx="2452696" cy="584775"/>
          </a:xfrm>
          <a:prstGeom prst="rect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      	A. Burleigh’s poster</a:t>
            </a:r>
          </a:p>
          <a:p>
            <a:r>
              <a:rPr lang="en-US" sz="1600" dirty="0">
                <a:latin typeface="Helvetica" pitchFamily="2" charset="0"/>
              </a:rPr>
              <a:t>	S. </a:t>
            </a:r>
            <a:r>
              <a:rPr lang="en-US" sz="1600" dirty="0" err="1">
                <a:latin typeface="Helvetica" pitchFamily="2" charset="0"/>
              </a:rPr>
              <a:t>Bidhar’s</a:t>
            </a:r>
            <a:r>
              <a:rPr lang="en-US" sz="1600" dirty="0">
                <a:latin typeface="Helvetica" pitchFamily="2" charset="0"/>
              </a:rPr>
              <a:t> talk</a:t>
            </a:r>
          </a:p>
        </p:txBody>
      </p:sp>
      <p:pic>
        <p:nvPicPr>
          <p:cNvPr id="17" name="Picture 2" descr="Free Presentation Icon - Download in Colored Outline Style">
            <a:extLst>
              <a:ext uri="{FF2B5EF4-FFF2-40B4-BE49-F238E27FC236}">
                <a16:creationId xmlns:a16="http://schemas.microsoft.com/office/drawing/2014/main" id="{0FF18EA8-A405-2A02-F05D-1AA1B229F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270" y="3844258"/>
            <a:ext cx="358590" cy="35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92C141-1074-B3DB-124F-A6B5C24248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419" y="2779084"/>
            <a:ext cx="3149600" cy="18923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0F11A4F-B555-3D3A-FF99-768A20EE85E7}"/>
              </a:ext>
            </a:extLst>
          </p:cNvPr>
          <p:cNvSpPr/>
          <p:nvPr/>
        </p:nvSpPr>
        <p:spPr>
          <a:xfrm>
            <a:off x="429419" y="4532706"/>
            <a:ext cx="3149600" cy="157743"/>
          </a:xfrm>
          <a:custGeom>
            <a:avLst/>
            <a:gdLst>
              <a:gd name="connsiteX0" fmla="*/ 0 w 3149600"/>
              <a:gd name="connsiteY0" fmla="*/ 0 h 157743"/>
              <a:gd name="connsiteX1" fmla="*/ 493437 w 3149600"/>
              <a:gd name="connsiteY1" fmla="*/ 0 h 157743"/>
              <a:gd name="connsiteX2" fmla="*/ 923883 w 3149600"/>
              <a:gd name="connsiteY2" fmla="*/ 0 h 157743"/>
              <a:gd name="connsiteX3" fmla="*/ 1511808 w 3149600"/>
              <a:gd name="connsiteY3" fmla="*/ 0 h 157743"/>
              <a:gd name="connsiteX4" fmla="*/ 2005245 w 3149600"/>
              <a:gd name="connsiteY4" fmla="*/ 0 h 157743"/>
              <a:gd name="connsiteX5" fmla="*/ 2498683 w 3149600"/>
              <a:gd name="connsiteY5" fmla="*/ 0 h 157743"/>
              <a:gd name="connsiteX6" fmla="*/ 3149600 w 3149600"/>
              <a:gd name="connsiteY6" fmla="*/ 0 h 157743"/>
              <a:gd name="connsiteX7" fmla="*/ 3149600 w 3149600"/>
              <a:gd name="connsiteY7" fmla="*/ 157743 h 157743"/>
              <a:gd name="connsiteX8" fmla="*/ 2624667 w 3149600"/>
              <a:gd name="connsiteY8" fmla="*/ 157743 h 157743"/>
              <a:gd name="connsiteX9" fmla="*/ 2194221 w 3149600"/>
              <a:gd name="connsiteY9" fmla="*/ 157743 h 157743"/>
              <a:gd name="connsiteX10" fmla="*/ 1669288 w 3149600"/>
              <a:gd name="connsiteY10" fmla="*/ 157743 h 157743"/>
              <a:gd name="connsiteX11" fmla="*/ 1144355 w 3149600"/>
              <a:gd name="connsiteY11" fmla="*/ 157743 h 157743"/>
              <a:gd name="connsiteX12" fmla="*/ 650917 w 3149600"/>
              <a:gd name="connsiteY12" fmla="*/ 157743 h 157743"/>
              <a:gd name="connsiteX13" fmla="*/ 0 w 3149600"/>
              <a:gd name="connsiteY13" fmla="*/ 157743 h 157743"/>
              <a:gd name="connsiteX14" fmla="*/ 0 w 3149600"/>
              <a:gd name="connsiteY14" fmla="*/ 0 h 157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49600" h="157743" extrusionOk="0">
                <a:moveTo>
                  <a:pt x="0" y="0"/>
                </a:moveTo>
                <a:cubicBezTo>
                  <a:pt x="232794" y="-20714"/>
                  <a:pt x="305813" y="4422"/>
                  <a:pt x="493437" y="0"/>
                </a:cubicBezTo>
                <a:cubicBezTo>
                  <a:pt x="681061" y="-4422"/>
                  <a:pt x="837050" y="38014"/>
                  <a:pt x="923883" y="0"/>
                </a:cubicBezTo>
                <a:cubicBezTo>
                  <a:pt x="1010716" y="-38014"/>
                  <a:pt x="1320623" y="46301"/>
                  <a:pt x="1511808" y="0"/>
                </a:cubicBezTo>
                <a:cubicBezTo>
                  <a:pt x="1702994" y="-46301"/>
                  <a:pt x="1826222" y="31574"/>
                  <a:pt x="2005245" y="0"/>
                </a:cubicBezTo>
                <a:cubicBezTo>
                  <a:pt x="2184268" y="-31574"/>
                  <a:pt x="2353956" y="40445"/>
                  <a:pt x="2498683" y="0"/>
                </a:cubicBezTo>
                <a:cubicBezTo>
                  <a:pt x="2643410" y="-40445"/>
                  <a:pt x="2953230" y="69002"/>
                  <a:pt x="3149600" y="0"/>
                </a:cubicBezTo>
                <a:cubicBezTo>
                  <a:pt x="3154117" y="42700"/>
                  <a:pt x="3131804" y="85684"/>
                  <a:pt x="3149600" y="157743"/>
                </a:cubicBezTo>
                <a:cubicBezTo>
                  <a:pt x="2955458" y="199283"/>
                  <a:pt x="2879066" y="134194"/>
                  <a:pt x="2624667" y="157743"/>
                </a:cubicBezTo>
                <a:cubicBezTo>
                  <a:pt x="2370268" y="181292"/>
                  <a:pt x="2324804" y="118837"/>
                  <a:pt x="2194221" y="157743"/>
                </a:cubicBezTo>
                <a:cubicBezTo>
                  <a:pt x="2063638" y="196649"/>
                  <a:pt x="1845257" y="150218"/>
                  <a:pt x="1669288" y="157743"/>
                </a:cubicBezTo>
                <a:cubicBezTo>
                  <a:pt x="1493319" y="165268"/>
                  <a:pt x="1350009" y="102666"/>
                  <a:pt x="1144355" y="157743"/>
                </a:cubicBezTo>
                <a:cubicBezTo>
                  <a:pt x="938701" y="212820"/>
                  <a:pt x="892700" y="140813"/>
                  <a:pt x="650917" y="157743"/>
                </a:cubicBezTo>
                <a:cubicBezTo>
                  <a:pt x="409134" y="174673"/>
                  <a:pt x="212773" y="148493"/>
                  <a:pt x="0" y="157743"/>
                </a:cubicBezTo>
                <a:cubicBezTo>
                  <a:pt x="-16050" y="125572"/>
                  <a:pt x="18465" y="33594"/>
                  <a:pt x="0" y="0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98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418B0E-273B-7166-F84C-17985EB2F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Prototypic Irradiations and Evaluation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8DABD-E0A1-AF20-92FE-BE9D039B84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BDEC0F2-6F4A-5D48-A7F8-78F84C184D2D}" type="datetime1">
              <a:rPr lang="en-US" smtClean="0"/>
              <a:t>11/7/23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CE6CD-3443-BC1D-AFC3-4282427FC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Kavin Ammigan | Novel Materials R&amp;D for Next-Generation Accelerator Target Facilities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268D5-A875-6536-0D85-A9CC44EAC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E738E6-B2A0-3596-28C5-069BCB92AAC2}"/>
              </a:ext>
            </a:extLst>
          </p:cNvPr>
          <p:cNvSpPr txBox="1"/>
          <p:nvPr/>
        </p:nvSpPr>
        <p:spPr>
          <a:xfrm>
            <a:off x="222249" y="571711"/>
            <a:ext cx="8686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Helvetica" pitchFamily="2" charset="0"/>
              </a:rPr>
              <a:t>Final phase: </a:t>
            </a: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prototypic beam irradiation with high-energy high-intensity proton beams before final validation/evaluation (FOMs) and selection of novel materials</a:t>
            </a:r>
            <a:br>
              <a:rPr lang="en-US" sz="1600" dirty="0">
                <a:solidFill>
                  <a:schemeClr val="accent6"/>
                </a:solidFill>
                <a:latin typeface="Helvetica" pitchFamily="2" charset="0"/>
              </a:rPr>
            </a:br>
            <a:endParaRPr lang="en-US" sz="1600" dirty="0">
              <a:solidFill>
                <a:schemeClr val="accent6"/>
              </a:solidFill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6"/>
                </a:solidFill>
                <a:latin typeface="Helvetica" pitchFamily="2" charset="0"/>
              </a:rPr>
              <a:t>BLIP facility at BNL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, Fermilab beamlines or other facilities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6"/>
                </a:solidFill>
                <a:latin typeface="Helvetica" pitchFamily="2" charset="0"/>
              </a:rPr>
              <a:t>CERN’s </a:t>
            </a:r>
            <a:r>
              <a:rPr lang="en-US" sz="1400" b="1" dirty="0" err="1">
                <a:solidFill>
                  <a:schemeClr val="accent6"/>
                </a:solidFill>
                <a:latin typeface="Helvetica" pitchFamily="2" charset="0"/>
              </a:rPr>
              <a:t>HiRadMat</a:t>
            </a:r>
            <a:r>
              <a:rPr lang="en-US" sz="1400" b="1" dirty="0">
                <a:solidFill>
                  <a:schemeClr val="accent6"/>
                </a:solidFill>
                <a:latin typeface="Helvetica" pitchFamily="2" charset="0"/>
              </a:rPr>
              <a:t> facility </a:t>
            </a:r>
            <a:endParaRPr lang="en-US" sz="1400" dirty="0">
              <a:solidFill>
                <a:schemeClr val="accent6"/>
              </a:solidFill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DE9A6F-27B0-F5BC-EC8B-C49A74368C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40" y="2044704"/>
            <a:ext cx="3882186" cy="1435009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CCCC88-B9E4-DF40-259A-059D363BC7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24559"/>
            <a:ext cx="2094718" cy="123110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852CFB-0F0A-5258-182D-B8985412E0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827" y="1359421"/>
            <a:ext cx="1531924" cy="10159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62A923-7BB2-03A6-F1EC-50A618FB1C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937" y="1359421"/>
            <a:ext cx="897905" cy="10156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B6E23B-C70D-B5AB-A9B7-1CF5758E7264}"/>
              </a:ext>
            </a:extLst>
          </p:cNvPr>
          <p:cNvSpPr txBox="1"/>
          <p:nvPr/>
        </p:nvSpPr>
        <p:spPr>
          <a:xfrm>
            <a:off x="6340233" y="2375084"/>
            <a:ext cx="2529555" cy="415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solidFill>
                  <a:schemeClr val="accent6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CERN’s </a:t>
            </a:r>
            <a:r>
              <a:rPr lang="en-US" sz="1000" dirty="0" err="1">
                <a:solidFill>
                  <a:schemeClr val="accent6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HiRadMat</a:t>
            </a:r>
            <a:r>
              <a:rPr lang="en-US" sz="1000" dirty="0">
                <a:solidFill>
                  <a:schemeClr val="accent6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facility for single-shot thermal shock tests</a:t>
            </a:r>
            <a:endParaRPr lang="en-US" sz="1000" dirty="0">
              <a:solidFill>
                <a:schemeClr val="accent6"/>
              </a:solidFill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CCA7E3-0242-EC8C-8828-EA4AF2FF3DC8}"/>
              </a:ext>
            </a:extLst>
          </p:cNvPr>
          <p:cNvSpPr txBox="1"/>
          <p:nvPr/>
        </p:nvSpPr>
        <p:spPr>
          <a:xfrm>
            <a:off x="6634257" y="4271792"/>
            <a:ext cx="1511139" cy="251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PNNL hot cells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075044-C165-0AA8-AA1F-37699AF301B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8110" y="2836783"/>
            <a:ext cx="1843434" cy="14350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1644A3-7A70-2FB7-0608-089402D6B1B1}"/>
              </a:ext>
            </a:extLst>
          </p:cNvPr>
          <p:cNvSpPr txBox="1"/>
          <p:nvPr/>
        </p:nvSpPr>
        <p:spPr>
          <a:xfrm>
            <a:off x="486937" y="3770677"/>
            <a:ext cx="2452696" cy="584775"/>
          </a:xfrm>
          <a:prstGeom prst="rect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      	D. Kim’s poster</a:t>
            </a:r>
          </a:p>
          <a:p>
            <a:r>
              <a:rPr lang="en-US" sz="1600" dirty="0">
                <a:latin typeface="Helvetica" pitchFamily="2" charset="0"/>
              </a:rPr>
              <a:t>	A. </a:t>
            </a:r>
            <a:r>
              <a:rPr lang="en-US" sz="1600" dirty="0" err="1">
                <a:latin typeface="Helvetica" pitchFamily="2" charset="0"/>
              </a:rPr>
              <a:t>Goillot’s</a:t>
            </a:r>
            <a:r>
              <a:rPr lang="en-US" sz="1600" dirty="0">
                <a:latin typeface="Helvetica" pitchFamily="2" charset="0"/>
              </a:rPr>
              <a:t> talk</a:t>
            </a:r>
          </a:p>
        </p:txBody>
      </p:sp>
      <p:pic>
        <p:nvPicPr>
          <p:cNvPr id="9" name="Picture 2" descr="Free Presentation Icon - Download in Colored Outline Style">
            <a:extLst>
              <a:ext uri="{FF2B5EF4-FFF2-40B4-BE49-F238E27FC236}">
                <a16:creationId xmlns:a16="http://schemas.microsoft.com/office/drawing/2014/main" id="{6A8FC039-497C-0CD1-180F-5D58F9F99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35" y="3888702"/>
            <a:ext cx="358590" cy="35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698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60CAC-C952-4F99-8723-EF87E9246A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BDEC0F2-6F4A-5D48-A7F8-78F84C184D2D}" type="datetime1">
              <a:rPr lang="en-US" smtClean="0"/>
              <a:t>11/7/23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1B0F3-0098-D275-C823-A1DCF473C3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Kavin Ammigan | Novel Materials R&amp;D for Next-Generation Accelerator Target Facilities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6F398-CE5E-CA70-D51E-B4561AF40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67280051-9060-C54D-8DC3-DA7BD761E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en-US" dirty="0"/>
              <a:t>Current Collaborations &amp; Acknowledgements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DCD40C-2DA0-62F6-18E0-7DE238D995DE}"/>
              </a:ext>
            </a:extLst>
          </p:cNvPr>
          <p:cNvSpPr txBox="1"/>
          <p:nvPr/>
        </p:nvSpPr>
        <p:spPr>
          <a:xfrm>
            <a:off x="222250" y="1015170"/>
            <a:ext cx="84919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  <a:latin typeface="Helvetica" pitchFamily="2" charset="0"/>
              </a:rPr>
              <a:t>Fermilab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K. Ammigan, G. Arora, S. </a:t>
            </a:r>
            <a:r>
              <a:rPr lang="en-US" sz="1400" dirty="0" err="1">
                <a:solidFill>
                  <a:schemeClr val="accent6"/>
                </a:solidFill>
                <a:latin typeface="Helvetica" pitchFamily="2" charset="0"/>
              </a:rPr>
              <a:t>Bidhar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, A. Burleigh, F. </a:t>
            </a:r>
            <a:r>
              <a:rPr lang="en-US" sz="1400" dirty="0" err="1">
                <a:solidFill>
                  <a:schemeClr val="accent6"/>
                </a:solidFill>
                <a:latin typeface="Helvetica" pitchFamily="2" charset="0"/>
              </a:rPr>
              <a:t>Pellemoine</a:t>
            </a:r>
            <a:endParaRPr lang="en-US" sz="1600" dirty="0">
              <a:solidFill>
                <a:schemeClr val="accent6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6"/>
              </a:solidFill>
              <a:latin typeface="Helvetica" pitchFamily="2" charset="0"/>
            </a:endParaRPr>
          </a:p>
          <a:p>
            <a:r>
              <a:rPr lang="en-US" sz="1600" b="1" dirty="0">
                <a:solidFill>
                  <a:schemeClr val="accent6"/>
                </a:solidFill>
                <a:latin typeface="Helvetica" pitchFamily="2" charset="0"/>
              </a:rPr>
              <a:t>University of Wisconsin-Madison</a:t>
            </a: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A. </a:t>
            </a:r>
            <a:r>
              <a:rPr lang="en-US" sz="1400" dirty="0" err="1">
                <a:solidFill>
                  <a:schemeClr val="accent6"/>
                </a:solidFill>
                <a:latin typeface="Helvetica" pitchFamily="2" charset="0"/>
              </a:rPr>
              <a:t>Couet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, N. </a:t>
            </a:r>
            <a:r>
              <a:rPr lang="en-US" sz="1400" dirty="0" err="1">
                <a:solidFill>
                  <a:schemeClr val="accent6"/>
                </a:solidFill>
                <a:latin typeface="Helvetica" pitchFamily="2" charset="0"/>
              </a:rPr>
              <a:t>Crnkovich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, M. </a:t>
            </a:r>
            <a:r>
              <a:rPr lang="en-US" sz="1400" dirty="0" err="1">
                <a:solidFill>
                  <a:schemeClr val="accent6"/>
                </a:solidFill>
                <a:latin typeface="Helvetica" pitchFamily="2" charset="0"/>
              </a:rPr>
              <a:t>Moorehead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, I. </a:t>
            </a:r>
            <a:r>
              <a:rPr lang="en-US" sz="1400" dirty="0" err="1">
                <a:solidFill>
                  <a:schemeClr val="accent6"/>
                </a:solidFill>
                <a:latin typeface="Helvetica" pitchFamily="2" charset="0"/>
              </a:rPr>
              <a:t>Szufarska</a:t>
            </a:r>
            <a:br>
              <a:rPr lang="en-US" sz="1400" dirty="0">
                <a:solidFill>
                  <a:schemeClr val="accent6"/>
                </a:solidFill>
                <a:latin typeface="Helvetica" pitchFamily="2" charset="0"/>
              </a:rPr>
            </a:br>
            <a:endParaRPr lang="en-US" sz="1400" dirty="0">
              <a:solidFill>
                <a:schemeClr val="accent6"/>
              </a:solidFill>
              <a:latin typeface="Helvetica" pitchFamily="2" charset="0"/>
            </a:endParaRPr>
          </a:p>
          <a:p>
            <a:r>
              <a:rPr lang="en-US" sz="1600" b="1" dirty="0">
                <a:solidFill>
                  <a:schemeClr val="accent6"/>
                </a:solidFill>
                <a:latin typeface="Helvetica" pitchFamily="2" charset="0"/>
              </a:rPr>
              <a:t>Illinois Institute of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W. </a:t>
            </a:r>
            <a:r>
              <a:rPr lang="en-US" sz="1400" dirty="0" err="1">
                <a:solidFill>
                  <a:schemeClr val="accent6"/>
                </a:solidFill>
                <a:latin typeface="Helvetica" pitchFamily="2" charset="0"/>
              </a:rPr>
              <a:t>Asztalos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, Y. Torun</a:t>
            </a:r>
            <a:endParaRPr lang="en-US" sz="1600" b="1" dirty="0">
              <a:solidFill>
                <a:schemeClr val="accent6"/>
              </a:solidFill>
              <a:latin typeface="Helvetica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349480-8E37-D41B-D822-B294E2C90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205" y="1414706"/>
            <a:ext cx="3043890" cy="425382"/>
          </a:xfrm>
          <a:prstGeom prst="rect">
            <a:avLst/>
          </a:prstGeom>
        </p:spPr>
      </p:pic>
      <p:pic>
        <p:nvPicPr>
          <p:cNvPr id="10" name="Picture 2" descr="Six New Chairs Announced Within Four Illinois Tech Schools">
            <a:extLst>
              <a:ext uri="{FF2B5EF4-FFF2-40B4-BE49-F238E27FC236}">
                <a16:creationId xmlns:a16="http://schemas.microsoft.com/office/drawing/2014/main" id="{75C9324A-7737-76ED-7409-9A6BEBF08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13" b="39072"/>
          <a:stretch/>
        </p:blipFill>
        <p:spPr bwMode="auto">
          <a:xfrm>
            <a:off x="5975205" y="1942268"/>
            <a:ext cx="1626075" cy="38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544E773-FD94-CDF8-727A-9D923BF23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205" y="2480428"/>
            <a:ext cx="1684192" cy="464416"/>
          </a:xfrm>
          <a:prstGeom prst="rect">
            <a:avLst/>
          </a:prstGeom>
        </p:spPr>
      </p:pic>
      <p:pic>
        <p:nvPicPr>
          <p:cNvPr id="13" name="Picture 12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2ED2237D-8166-CD99-29A0-460A0AEA71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8263" y="852760"/>
            <a:ext cx="2739027" cy="4597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3B59000-291D-6350-1E1C-C1747A3E8D4C}"/>
              </a:ext>
            </a:extLst>
          </p:cNvPr>
          <p:cNvSpPr txBox="1"/>
          <p:nvPr/>
        </p:nvSpPr>
        <p:spPr>
          <a:xfrm>
            <a:off x="228600" y="3775393"/>
            <a:ext cx="85852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505050"/>
                </a:solidFill>
                <a:latin typeface="Helvetica" pitchFamily="2" charset="0"/>
              </a:rPr>
              <a:t>The work was supported by </a:t>
            </a:r>
            <a:r>
              <a:rPr lang="en-US" sz="1050" b="1" dirty="0">
                <a:solidFill>
                  <a:srgbClr val="505050"/>
                </a:solidFill>
                <a:latin typeface="Helvetica" pitchFamily="2" charset="0"/>
              </a:rPr>
              <a:t>Fermi National Accelerator Laboratory</a:t>
            </a:r>
            <a:r>
              <a:rPr lang="en-US" sz="1050" dirty="0">
                <a:solidFill>
                  <a:srgbClr val="505050"/>
                </a:solidFill>
                <a:latin typeface="Helvetica" pitchFamily="2" charset="0"/>
              </a:rPr>
              <a:t>, managed and operated by Fermi Research Alliance, LLC under Contract No. DE-AC02-07CH11359 with the U.S. DOE. This material is based upon work supported by the U.S. Department of Energy, Office of Science, Office of High Energy Physics under an </a:t>
            </a:r>
            <a:r>
              <a:rPr lang="en-US" sz="1050" b="1" dirty="0">
                <a:solidFill>
                  <a:srgbClr val="505050"/>
                </a:solidFill>
                <a:latin typeface="Helvetica" pitchFamily="2" charset="0"/>
              </a:rPr>
              <a:t>Early Career Research Program </a:t>
            </a:r>
            <a:r>
              <a:rPr lang="en-US" sz="1050" dirty="0">
                <a:solidFill>
                  <a:srgbClr val="505050"/>
                </a:solidFill>
                <a:latin typeface="Helvetica" pitchFamily="2" charset="0"/>
              </a:rPr>
              <a:t>award to KA. This project has received funding from the </a:t>
            </a:r>
            <a:r>
              <a:rPr lang="en-US" sz="1050" b="1" dirty="0">
                <a:solidFill>
                  <a:srgbClr val="505050"/>
                </a:solidFill>
                <a:latin typeface="Helvetica" pitchFamily="2" charset="0"/>
              </a:rPr>
              <a:t>European Union’s Horizon Europe Research and Innovation </a:t>
            </a:r>
            <a:r>
              <a:rPr lang="en-US" sz="1050" b="1" dirty="0" err="1">
                <a:solidFill>
                  <a:srgbClr val="505050"/>
                </a:solidFill>
                <a:latin typeface="Helvetica" pitchFamily="2" charset="0"/>
              </a:rPr>
              <a:t>programme</a:t>
            </a:r>
            <a:r>
              <a:rPr lang="en-US" sz="1050" dirty="0">
                <a:solidFill>
                  <a:srgbClr val="505050"/>
                </a:solidFill>
                <a:latin typeface="Helvetica" pitchFamily="2" charset="0"/>
              </a:rPr>
              <a:t>, under Grant Agreement No 101057511 (EURO-LABS)</a:t>
            </a:r>
          </a:p>
        </p:txBody>
      </p:sp>
      <p:pic>
        <p:nvPicPr>
          <p:cNvPr id="17" name="Picture 16" descr="See the source image">
            <a:extLst>
              <a:ext uri="{FF2B5EF4-FFF2-40B4-BE49-F238E27FC236}">
                <a16:creationId xmlns:a16="http://schemas.microsoft.com/office/drawing/2014/main" id="{8B765707-CEB5-773B-2858-6B0072C1E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290" y="1984666"/>
            <a:ext cx="1457805" cy="38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981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754372-F1C7-0346-8FEA-F3DF85D25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for Novel </a:t>
            </a:r>
            <a:r>
              <a:rPr lang="en-US" dirty="0" err="1"/>
              <a:t>Targetry</a:t>
            </a:r>
            <a:r>
              <a:rPr lang="en-US" dirty="0"/>
              <a:t> Materials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15090-55C7-827C-A3BD-7F4EE15FD5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BDEC0F2-6F4A-5D48-A7F8-78F84C184D2D}" type="datetime1">
              <a:rPr lang="en-US" smtClean="0"/>
              <a:t>11/7/23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8D2A9-E885-6DB8-E174-15ED959234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Kavin Ammigan | Novel Materials R&amp;D for Next-Generation Accelerator Target Facilities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0FF91-1A17-7E6E-C220-73E085380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14BAA1A-768E-5F82-DA03-25BB60F38B96}"/>
              </a:ext>
            </a:extLst>
          </p:cNvPr>
          <p:cNvSpPr txBox="1">
            <a:spLocks/>
          </p:cNvSpPr>
          <p:nvPr/>
        </p:nvSpPr>
        <p:spPr>
          <a:xfrm>
            <a:off x="180734" y="764983"/>
            <a:ext cx="4747881" cy="35692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 indent="-251460">
              <a:spcBef>
                <a:spcPts val="600"/>
              </a:spcBef>
            </a:pPr>
            <a:r>
              <a:rPr lang="en-US" sz="1800" dirty="0">
                <a:solidFill>
                  <a:srgbClr val="C00000"/>
                </a:solidFill>
              </a:rPr>
              <a:t>Advance the state-of-the-art in </a:t>
            </a:r>
            <a:r>
              <a:rPr lang="en-US" sz="1800" dirty="0" err="1">
                <a:solidFill>
                  <a:srgbClr val="C00000"/>
                </a:solidFill>
              </a:rPr>
              <a:t>targetry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>
                <a:solidFill>
                  <a:schemeClr val="accent6"/>
                </a:solidFill>
              </a:rPr>
              <a:t>materials for future multi-MW accelerators</a:t>
            </a:r>
          </a:p>
          <a:p>
            <a:pPr marL="651510" lvl="1" indent="-251460">
              <a:spcBef>
                <a:spcPts val="600"/>
              </a:spcBef>
            </a:pPr>
            <a:r>
              <a:rPr lang="en-US" dirty="0">
                <a:solidFill>
                  <a:schemeClr val="accent6"/>
                </a:solidFill>
              </a:rPr>
              <a:t>Enable the physics benefits of next-generation multi-MW accelerator target facilities</a:t>
            </a:r>
          </a:p>
          <a:p>
            <a:pPr marL="651510" lvl="1" indent="-251460">
              <a:spcBef>
                <a:spcPts val="600"/>
              </a:spcBef>
            </a:pPr>
            <a:r>
              <a:rPr lang="en-US" dirty="0">
                <a:solidFill>
                  <a:schemeClr val="accent6"/>
                </a:solidFill>
              </a:rPr>
              <a:t>Improve performance, reliability and operation lifetimes of beam-intercepting devices</a:t>
            </a:r>
            <a:br>
              <a:rPr lang="en-US" dirty="0">
                <a:solidFill>
                  <a:schemeClr val="accent6"/>
                </a:solidFill>
              </a:rPr>
            </a:b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B60B10-D6BE-7AA4-DE6C-E4F358E5B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320" y="1085589"/>
            <a:ext cx="3398520" cy="21031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E7355B-1FAF-87B0-3FD7-1FF8CC46650B}"/>
              </a:ext>
            </a:extLst>
          </p:cNvPr>
          <p:cNvSpPr txBox="1"/>
          <p:nvPr/>
        </p:nvSpPr>
        <p:spPr>
          <a:xfrm>
            <a:off x="5213320" y="758160"/>
            <a:ext cx="35012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Neutrino HPT R&amp;D Materials Exploratory Map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F4613A-31B9-557C-5403-8FD602576AD0}"/>
              </a:ext>
            </a:extLst>
          </p:cNvPr>
          <p:cNvSpPr txBox="1"/>
          <p:nvPr/>
        </p:nvSpPr>
        <p:spPr>
          <a:xfrm>
            <a:off x="5213321" y="3259482"/>
            <a:ext cx="3501280" cy="12618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~10x increase in accumulated proton fluence and power density</a:t>
            </a:r>
          </a:p>
          <a:p>
            <a:pPr marL="285750" indent="-285750">
              <a:buFontTx/>
              <a:buChar char="-"/>
            </a:pPr>
            <a:r>
              <a:rPr lang="en-US" sz="1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LBNF/DUNE 2.4 MW</a:t>
            </a:r>
          </a:p>
          <a:p>
            <a:pPr marL="285750" indent="-285750">
              <a:buFontTx/>
              <a:buChar char="-"/>
            </a:pPr>
            <a:r>
              <a:rPr lang="en-US" sz="1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Mu2e-II</a:t>
            </a:r>
          </a:p>
          <a:p>
            <a:pPr marL="285750" indent="-285750">
              <a:buFontTx/>
              <a:buChar char="-"/>
            </a:pPr>
            <a:r>
              <a:rPr lang="en-US" sz="1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Future Muon Collider and Neutrino Factory (4 MW+)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6941F6-8849-9060-419B-AEAD721D7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969" y="3225629"/>
            <a:ext cx="1999930" cy="8458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90EDDF-16C0-B099-A891-277E228D1BBD}"/>
              </a:ext>
            </a:extLst>
          </p:cNvPr>
          <p:cNvSpPr txBox="1"/>
          <p:nvPr/>
        </p:nvSpPr>
        <p:spPr>
          <a:xfrm>
            <a:off x="228600" y="4071449"/>
            <a:ext cx="2122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MINOS NT-02 target failure: radiation-induced swelling (FNAL)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256BB6-3CDC-FB8C-ED12-653A36D41D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6724" y="3237234"/>
            <a:ext cx="1292093" cy="8342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5B28FD-2AAF-B358-C335-E417BBA7B4E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5357" y="3236356"/>
            <a:ext cx="1055803" cy="83421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4110CE-F4CB-EC5A-AB97-97996B8AAC8F}"/>
              </a:ext>
            </a:extLst>
          </p:cNvPr>
          <p:cNvSpPr txBox="1"/>
          <p:nvPr/>
        </p:nvSpPr>
        <p:spPr>
          <a:xfrm>
            <a:off x="2473529" y="4070570"/>
            <a:ext cx="29338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Primary Be window embrittlement (FNAL)</a:t>
            </a:r>
          </a:p>
        </p:txBody>
      </p:sp>
    </p:spTree>
    <p:extLst>
      <p:ext uri="{BB962C8B-B14F-4D97-AF65-F5344CB8AC3E}">
        <p14:creationId xmlns:p14="http://schemas.microsoft.com/office/powerpoint/2010/main" val="1270319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3DF4AA-AB48-73CA-4F23-E72D5404B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A7C6E-FEC3-D059-7567-3A9630B79D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BDEC0F2-6F4A-5D48-A7F8-78F84C184D2D}" type="datetime1">
              <a:rPr lang="en-US" smtClean="0"/>
              <a:t>11/7/23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AFC99-3314-9FCB-875A-C73554362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Kavin Ammigan | Novel Materials R&amp;D for Next-Generation Accelerator Target Facilities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F73DB-6CE0-48DF-A09A-C1293031E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FB8662-E082-DBE0-95E5-7C84D50EFF62}"/>
              </a:ext>
            </a:extLst>
          </p:cNvPr>
          <p:cNvSpPr txBox="1"/>
          <p:nvPr/>
        </p:nvSpPr>
        <p:spPr>
          <a:xfrm>
            <a:off x="222249" y="617431"/>
            <a:ext cx="849198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/>
                </a:solidFill>
                <a:latin typeface="Helvetica" pitchFamily="2" charset="0"/>
              </a:rPr>
              <a:t>Innovate and advance state-of-the-art in </a:t>
            </a:r>
            <a:r>
              <a:rPr lang="en-US" sz="1600" b="1" dirty="0" err="1">
                <a:solidFill>
                  <a:schemeClr val="accent6"/>
                </a:solidFill>
                <a:latin typeface="Helvetica" pitchFamily="2" charset="0"/>
              </a:rPr>
              <a:t>targetry</a:t>
            </a:r>
            <a:r>
              <a:rPr lang="en-US" sz="1600" b="1" dirty="0">
                <a:solidFill>
                  <a:schemeClr val="accent6"/>
                </a:solidFill>
                <a:latin typeface="Helvetica" pitchFamily="2" charset="0"/>
              </a:rPr>
              <a:t> materials </a:t>
            </a: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to support next-generation multi-MW accelerator target facilities</a:t>
            </a:r>
            <a:br>
              <a:rPr lang="en-US" sz="1600" dirty="0">
                <a:solidFill>
                  <a:schemeClr val="accent6"/>
                </a:solidFill>
                <a:latin typeface="Helvetica" pitchFamily="2" charset="0"/>
              </a:rPr>
            </a:br>
            <a:endParaRPr lang="en-US" sz="1600" dirty="0">
              <a:solidFill>
                <a:schemeClr val="accent6"/>
              </a:solidFill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High-Entropy Alloys 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(beam windows)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Nanofiber Materials 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(secondary particle-production targets)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6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/>
                </a:solidFill>
                <a:latin typeface="Helvetica" pitchFamily="2" charset="0"/>
              </a:rPr>
              <a:t>Iterative material development process</a:t>
            </a:r>
            <a:br>
              <a:rPr lang="en-US" sz="1600" dirty="0">
                <a:solidFill>
                  <a:schemeClr val="accent6"/>
                </a:solidFill>
                <a:latin typeface="Helvetica" pitchFamily="2" charset="0"/>
              </a:rPr>
            </a:br>
            <a:endParaRPr lang="en-US" sz="1600" dirty="0">
              <a:solidFill>
                <a:schemeClr val="accent6"/>
              </a:solidFill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Optimization of composition, microstructure and properties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Planning several experiments (irradiations and material characterizations)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Complementary DFT &amp; MD modeling of radiation damage effects in HEAs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6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6"/>
                </a:solidFill>
                <a:latin typeface="Helvetica" pitchFamily="2" charset="0"/>
              </a:rPr>
              <a:t>Potential benefit/impact</a:t>
            </a:r>
            <a:br>
              <a:rPr lang="en-US" sz="1600" dirty="0">
                <a:solidFill>
                  <a:schemeClr val="accent6"/>
                </a:solidFill>
                <a:latin typeface="Helvetica" pitchFamily="2" charset="0"/>
              </a:rPr>
            </a:br>
            <a:endParaRPr lang="en-US" sz="1600" dirty="0">
              <a:solidFill>
                <a:schemeClr val="accent6"/>
              </a:solidFill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Enable Fermilab’s multi-MW neutrino physics program (LBNF/DUNE 2.4 MW)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Expand Fermilab’s accelerator R&amp;D capabilities in HPT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Benefits to international HEP and non-HEP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6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6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767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885AA-AAA6-0D50-D7F6-6E6AB4873B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BDEC0F2-6F4A-5D48-A7F8-78F84C184D2D}" type="datetime1">
              <a:rPr lang="en-US" smtClean="0"/>
              <a:t>11/7/23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5BF67-216E-7FAE-7315-2B13044CF5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Kavin Ammigan | Novel Materials R&amp;D for Next-Generation Accelerator Target Facilities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DADE8-E2A1-2C94-FDB8-900D6A451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681B5DD-29F3-EADC-2BCF-EBDA5410B3F3}"/>
              </a:ext>
            </a:extLst>
          </p:cNvPr>
          <p:cNvSpPr txBox="1">
            <a:spLocks/>
          </p:cNvSpPr>
          <p:nvPr/>
        </p:nvSpPr>
        <p:spPr>
          <a:xfrm>
            <a:off x="427385" y="2663422"/>
            <a:ext cx="8499231" cy="93579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Kavin Ammigan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8</a:t>
            </a:r>
            <a:r>
              <a:rPr lang="en-US" sz="1400" baseline="30000" dirty="0">
                <a:solidFill>
                  <a:schemeClr val="bg1">
                    <a:lumMod val="75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 High Power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</a:rPr>
              <a:t>Targetry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 Workshop, Japan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6-10 November 2023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38B09F7-F217-D12A-8D60-CD65BA290A2B}"/>
              </a:ext>
            </a:extLst>
          </p:cNvPr>
          <p:cNvSpPr txBox="1">
            <a:spLocks/>
          </p:cNvSpPr>
          <p:nvPr/>
        </p:nvSpPr>
        <p:spPr>
          <a:xfrm>
            <a:off x="427382" y="2024117"/>
            <a:ext cx="8499232" cy="75228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Novel Materials R&amp;D for Next-Generation Accelerator Target Facilities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EC65C1-9DCF-F68F-CA58-FF94143D7FBD}"/>
              </a:ext>
            </a:extLst>
          </p:cNvPr>
          <p:cNvCxnSpPr/>
          <p:nvPr/>
        </p:nvCxnSpPr>
        <p:spPr>
          <a:xfrm>
            <a:off x="736827" y="2460119"/>
            <a:ext cx="786878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496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519D2D-CB96-A5BE-A18B-9D5E57B5E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Beyond Conventional Materials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4B498-7A39-890B-5645-C15F03807C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BDEC0F2-6F4A-5D48-A7F8-78F84C184D2D}" type="datetime1">
              <a:rPr lang="en-US" smtClean="0"/>
              <a:t>11/7/23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40E5C-1D91-6E3E-E606-365E66DC5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Kavin Ammigan | Novel Materials R&amp;D for Next-Generation Accelerator Target Facilities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35985-4714-9D39-5432-804F1E56DE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3705A47-8752-AB8A-4F82-455451DEC949}"/>
              </a:ext>
            </a:extLst>
          </p:cNvPr>
          <p:cNvSpPr txBox="1">
            <a:spLocks/>
          </p:cNvSpPr>
          <p:nvPr/>
        </p:nvSpPr>
        <p:spPr>
          <a:xfrm>
            <a:off x="228601" y="1353147"/>
            <a:ext cx="4206240" cy="27253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>
                <a:solidFill>
                  <a:schemeClr val="accent6"/>
                </a:solidFill>
              </a:rPr>
              <a:t>Radiation Damage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solidFill>
                  <a:schemeClr val="accent6"/>
                </a:solidFill>
              </a:rPr>
              <a:t>Nanocrystalline materials: fine grains with high-density grain boundaries</a:t>
            </a:r>
          </a:p>
          <a:p>
            <a:pPr marL="798513" lvl="1">
              <a:spcBef>
                <a:spcPts val="38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GBs serve as defect sinks to absorb and annihilate irradiation-induced defects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solidFill>
                  <a:schemeClr val="accent6"/>
                </a:solidFill>
              </a:rPr>
              <a:t>Phase stability</a:t>
            </a:r>
          </a:p>
          <a:p>
            <a:pPr marL="798513" lvl="1">
              <a:spcBef>
                <a:spcPts val="38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Prevents irradiation-induced grain coarsening and void swelling</a:t>
            </a:r>
          </a:p>
          <a:p>
            <a:pPr marL="398463">
              <a:spcBef>
                <a:spcPts val="384"/>
              </a:spcBef>
              <a:buFont typeface="Wingdings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</a:rPr>
              <a:t>Other inherent irradiation resistance properties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5149034-CA4F-74DA-1AB7-4C25DA234BEC}"/>
              </a:ext>
            </a:extLst>
          </p:cNvPr>
          <p:cNvSpPr txBox="1">
            <a:spLocks/>
          </p:cNvSpPr>
          <p:nvPr/>
        </p:nvSpPr>
        <p:spPr>
          <a:xfrm>
            <a:off x="4701882" y="1353147"/>
            <a:ext cx="4215383" cy="27253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1800" b="1" dirty="0">
                <a:solidFill>
                  <a:schemeClr val="accent6"/>
                </a:solidFill>
              </a:rPr>
              <a:t>Thermal Shock</a:t>
            </a:r>
          </a:p>
          <a:p>
            <a:pPr marL="0" indent="0">
              <a:buFont typeface="Arial" charset="0"/>
              <a:buNone/>
            </a:pPr>
            <a:r>
              <a:rPr lang="en-US" sz="1600" dirty="0">
                <a:solidFill>
                  <a:schemeClr val="accent6"/>
                </a:solidFill>
              </a:rPr>
              <a:t>Reduce stress magnitude, stress wave velocity and fatigue life</a:t>
            </a:r>
          </a:p>
          <a:p>
            <a:pPr>
              <a:spcBef>
                <a:spcPts val="384"/>
              </a:spcBef>
              <a:buFont typeface="Wingdings" pitchFamily="2" charset="2"/>
              <a:buChar char="ü"/>
            </a:pPr>
            <a:r>
              <a:rPr lang="en-US" sz="1600" dirty="0">
                <a:solidFill>
                  <a:schemeClr val="accent6"/>
                </a:solidFill>
              </a:rPr>
              <a:t>Low density</a:t>
            </a:r>
          </a:p>
          <a:p>
            <a:pPr>
              <a:spcBef>
                <a:spcPts val="384"/>
              </a:spcBef>
              <a:buFont typeface="Wingdings" pitchFamily="2" charset="2"/>
              <a:buChar char="ü"/>
            </a:pPr>
            <a:r>
              <a:rPr lang="en-US" sz="1600" dirty="0">
                <a:solidFill>
                  <a:schemeClr val="accent6"/>
                </a:solidFill>
              </a:rPr>
              <a:t>Low elastic modulus</a:t>
            </a:r>
          </a:p>
          <a:p>
            <a:pPr>
              <a:spcBef>
                <a:spcPts val="384"/>
              </a:spcBef>
              <a:buFont typeface="Wingdings" pitchFamily="2" charset="2"/>
              <a:buChar char="ü"/>
            </a:pPr>
            <a:r>
              <a:rPr lang="en-US" sz="1600" dirty="0">
                <a:solidFill>
                  <a:schemeClr val="accent6"/>
                </a:solidFill>
              </a:rPr>
              <a:t>Low coefficient of thermal expansion</a:t>
            </a:r>
          </a:p>
          <a:p>
            <a:pPr>
              <a:spcBef>
                <a:spcPts val="384"/>
              </a:spcBef>
              <a:buFont typeface="Wingdings" pitchFamily="2" charset="2"/>
              <a:buChar char="ü"/>
            </a:pPr>
            <a:r>
              <a:rPr lang="en-US" sz="1600" dirty="0">
                <a:solidFill>
                  <a:schemeClr val="accent6"/>
                </a:solidFill>
              </a:rPr>
              <a:t>High specific heat</a:t>
            </a:r>
          </a:p>
          <a:p>
            <a:pPr>
              <a:spcBef>
                <a:spcPts val="384"/>
              </a:spcBef>
              <a:buFont typeface="Wingdings" pitchFamily="2" charset="2"/>
              <a:buChar char="ü"/>
            </a:pPr>
            <a:r>
              <a:rPr lang="en-US" sz="1600" dirty="0">
                <a:solidFill>
                  <a:schemeClr val="tx2"/>
                </a:solidFill>
              </a:rPr>
              <a:t>Inherent ability to absorb and dampen stress waves</a:t>
            </a:r>
            <a:endParaRPr lang="en-US" sz="1000" dirty="0">
              <a:solidFill>
                <a:schemeClr val="tx2"/>
              </a:solidFill>
              <a:highlight>
                <a:srgbClr val="FFFF00"/>
              </a:highlight>
            </a:endParaRPr>
          </a:p>
          <a:p>
            <a:pPr>
              <a:spcBef>
                <a:spcPts val="384"/>
              </a:spcBef>
              <a:buFont typeface="Wingdings" pitchFamily="2" charset="2"/>
              <a:buChar char="ü"/>
            </a:pPr>
            <a:endParaRPr lang="en-US" sz="1600" dirty="0">
              <a:solidFill>
                <a:schemeClr val="accent6"/>
              </a:solidFill>
            </a:endParaRPr>
          </a:p>
          <a:p>
            <a:pPr marL="282575" lvl="1" indent="0">
              <a:buFont typeface="Arial" charset="0"/>
              <a:buNone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AB41A5-2164-7938-231D-DB0D2CAF074A}"/>
              </a:ext>
            </a:extLst>
          </p:cNvPr>
          <p:cNvSpPr txBox="1"/>
          <p:nvPr/>
        </p:nvSpPr>
        <p:spPr>
          <a:xfrm>
            <a:off x="222250" y="617171"/>
            <a:ext cx="8374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Exploit the inherent properties of 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High-Entropy Alloys (HEAs) </a:t>
            </a: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and </a:t>
            </a:r>
            <a:r>
              <a:rPr lang="en-US" sz="1600" b="1" dirty="0">
                <a:solidFill>
                  <a:srgbClr val="C00000"/>
                </a:solidFill>
                <a:latin typeface="Helvetica" pitchFamily="2" charset="0"/>
              </a:rPr>
              <a:t>Nanofiber materials</a:t>
            </a: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, two promising novel classes of materials for accelerator target applications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AF25FD-6C21-4CBD-5738-87B6082A45C0}"/>
              </a:ext>
            </a:extLst>
          </p:cNvPr>
          <p:cNvSpPr txBox="1"/>
          <p:nvPr/>
        </p:nvSpPr>
        <p:spPr>
          <a:xfrm>
            <a:off x="429419" y="4185937"/>
            <a:ext cx="3895973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HEAs for beam window applications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122926-488D-FC84-F6DE-31766D0FC167}"/>
              </a:ext>
            </a:extLst>
          </p:cNvPr>
          <p:cNvSpPr txBox="1"/>
          <p:nvPr/>
        </p:nvSpPr>
        <p:spPr>
          <a:xfrm>
            <a:off x="4818608" y="4185937"/>
            <a:ext cx="3778161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Nanofibers for particle production targets</a:t>
            </a:r>
          </a:p>
        </p:txBody>
      </p:sp>
    </p:spTree>
    <p:extLst>
      <p:ext uri="{BB962C8B-B14F-4D97-AF65-F5344CB8AC3E}">
        <p14:creationId xmlns:p14="http://schemas.microsoft.com/office/powerpoint/2010/main" val="3464708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E8922A-A1D4-C7D7-2424-1868497C5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High-Entropy Alloys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24AF3-FCA3-BE08-C21D-E8540E080D7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BDEC0F2-6F4A-5D48-A7F8-78F84C184D2D}" type="datetime1">
              <a:rPr lang="en-US" smtClean="0"/>
              <a:t>11/7/23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EF0DF-D4C9-1221-91F7-D29B155BBC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Kavin Ammigan | Novel Materials R&amp;D for Next-Generation Accelerator Target Facilities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01D76-7FAB-C54E-5087-78F8ADE195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69F02A-A326-1965-B2F7-705BF77A08A9}"/>
              </a:ext>
            </a:extLst>
          </p:cNvPr>
          <p:cNvSpPr txBox="1"/>
          <p:nvPr/>
        </p:nvSpPr>
        <p:spPr>
          <a:xfrm>
            <a:off x="222251" y="715183"/>
            <a:ext cx="5575234" cy="147732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HEAs are alloys with multiple principal elements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Equi</a:t>
            </a: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-atomic or near </a:t>
            </a:r>
            <a:r>
              <a:rPr lang="en-US" sz="16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equi</a:t>
            </a: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-atomic composition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Usually defined as being primarily a solid-solution matrix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Distorted lattice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Large composition space to explore new materials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302EEC-A309-9064-5DDE-61D3E8121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861" y="655286"/>
            <a:ext cx="2522325" cy="13921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BD9E2B-BFD1-CE61-5EDA-B8D01BA26E3C}"/>
              </a:ext>
            </a:extLst>
          </p:cNvPr>
          <p:cNvSpPr txBox="1"/>
          <p:nvPr/>
        </p:nvSpPr>
        <p:spPr>
          <a:xfrm>
            <a:off x="228600" y="2571750"/>
            <a:ext cx="3400720" cy="213135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High-temperature strength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 specific strength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Improved fatigue and fracture properties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Corrosion and oxidation resistance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Enhanced radiation tolerance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Greater phonon scattering, sluggish diffusion of atoms/defects, broad migration energies, and more…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BB3BE5-7FA9-599D-0180-F7A86A2CCB7A}"/>
              </a:ext>
            </a:extLst>
          </p:cNvPr>
          <p:cNvSpPr txBox="1"/>
          <p:nvPr/>
        </p:nvSpPr>
        <p:spPr>
          <a:xfrm>
            <a:off x="228600" y="2233196"/>
            <a:ext cx="2965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Promising properties observed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D46776-A2FF-1864-7CB5-A1AA888ED225}"/>
              </a:ext>
            </a:extLst>
          </p:cNvPr>
          <p:cNvSpPr txBox="1"/>
          <p:nvPr/>
        </p:nvSpPr>
        <p:spPr>
          <a:xfrm>
            <a:off x="6597650" y="3884264"/>
            <a:ext cx="21221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Swelling of increasingly complex alloys under ion irradiation, </a:t>
            </a:r>
            <a:r>
              <a:rPr lang="en-US" sz="8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Jin</a:t>
            </a:r>
            <a:r>
              <a:rPr lang="en-US" sz="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et al., Scripta </a:t>
            </a:r>
            <a:r>
              <a:rPr lang="en-US" sz="8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Materialia</a:t>
            </a:r>
            <a:r>
              <a:rPr lang="en-US" sz="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119 (2016)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5507C85-A15B-ED50-8A32-775C8B1B5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287" y="2579621"/>
            <a:ext cx="2526030" cy="1274445"/>
          </a:xfrm>
          <a:prstGeom prst="rect">
            <a:avLst/>
          </a:prstGeom>
        </p:spPr>
      </p:pic>
      <p:sp>
        <p:nvSpPr>
          <p:cNvPr id="20" name="Text Box 8">
            <a:extLst>
              <a:ext uri="{FF2B5EF4-FFF2-40B4-BE49-F238E27FC236}">
                <a16:creationId xmlns:a16="http://schemas.microsoft.com/office/drawing/2014/main" id="{16379601-D1B0-3856-08D9-4B5FAD08F582}"/>
              </a:ext>
            </a:extLst>
          </p:cNvPr>
          <p:cNvSpPr txBox="1"/>
          <p:nvPr/>
        </p:nvSpPr>
        <p:spPr>
          <a:xfrm>
            <a:off x="3834956" y="3933017"/>
            <a:ext cx="2400692" cy="495300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8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Void swelling shown to be less pronounced in more compositionally complex alloys upon heavy-ion irradiation (3-MeV Ni</a:t>
            </a:r>
            <a:r>
              <a:rPr lang="en-US" sz="800" baseline="300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8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ions to 5 x 10</a:t>
            </a:r>
            <a:r>
              <a:rPr lang="en-US" sz="800" baseline="300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en-US" sz="8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cm-</a:t>
            </a:r>
            <a:r>
              <a:rPr lang="en-US" sz="800" baseline="300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8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at 773 K), Lu et al., Nature Com., 2016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8E80067-F90E-A4E9-99F6-6B17245F4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7650" y="2413210"/>
            <a:ext cx="2317750" cy="140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77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1DD2E8-FE5E-575A-6F12-50666C462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HEAs for Accelerator Beam Windows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2AFDD-8440-B483-D129-1DEC950DA6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BDEC0F2-6F4A-5D48-A7F8-78F84C184D2D}" type="datetime1">
              <a:rPr lang="en-US" smtClean="0"/>
              <a:t>11/7/23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6B0F3-308C-C286-8B0D-EF4ECBC535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Kavin Ammigan | Novel Materials R&amp;D for Next-Generation Accelerator Target Facilities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AF7F1-1927-50D2-EDA1-0118A43C6D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BDFBA-8C88-B978-5ECA-186018775EEB}"/>
              </a:ext>
            </a:extLst>
          </p:cNvPr>
          <p:cNvSpPr txBox="1"/>
          <p:nvPr/>
        </p:nvSpPr>
        <p:spPr>
          <a:xfrm>
            <a:off x="222250" y="578897"/>
            <a:ext cx="4127501" cy="1992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Elemental selection considerations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Light-weight elements (low density)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Reduced interaction with protons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Minimize energy loss and multiple scattering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Primarily a single-phase alloy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Better ductility and manufacturability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Minimal activation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itchFamily="2" charset="0"/>
                <a:sym typeface="Wingdings" pitchFamily="2" charset="2"/>
              </a:rPr>
              <a:t>Safer/easier to handle and dispose after use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99EAA0-A752-D30B-43B2-895D99A38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50" y="847778"/>
            <a:ext cx="3929521" cy="1391822"/>
          </a:xfrm>
          <a:prstGeom prst="rect">
            <a:avLst/>
          </a:prstGeom>
          <a:ln w="38100">
            <a:solidFill>
              <a:srgbClr val="1A2038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9A471E-99AB-5CFE-508B-DE3B7CFDD1E6}"/>
              </a:ext>
            </a:extLst>
          </p:cNvPr>
          <p:cNvSpPr txBox="1"/>
          <p:nvPr/>
        </p:nvSpPr>
        <p:spPr>
          <a:xfrm>
            <a:off x="4456873" y="2708414"/>
            <a:ext cx="4604273" cy="17158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Equimolar Cr-Mn-V shown to be single-phase </a:t>
            </a:r>
            <a:r>
              <a:rPr lang="en-US" sz="1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BCC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</a:t>
            </a: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additions reduce concentration of interstitial impurities by forming </a:t>
            </a:r>
            <a:r>
              <a:rPr lang="en-US" sz="14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</a:t>
            </a: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-(C,O,N)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Concerns </a:t>
            </a:r>
            <a:r>
              <a:rPr lang="en-US" sz="14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</a:t>
            </a: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concentrations above ~8% will promote Laves phase formation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 forms intermetallic compounds near the equimolar ratio with Cr, </a:t>
            </a:r>
            <a:r>
              <a:rPr lang="en-US" sz="14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</a:t>
            </a: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V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1229C864-8C32-9109-E7EA-C4F8F8398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16" y="2640925"/>
            <a:ext cx="2068905" cy="185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9B01ED-8D09-1ABA-8F48-FF0C156EEB34}"/>
              </a:ext>
            </a:extLst>
          </p:cNvPr>
          <p:cNvSpPr txBox="1"/>
          <p:nvPr/>
        </p:nvSpPr>
        <p:spPr>
          <a:xfrm>
            <a:off x="1770123" y="2816133"/>
            <a:ext cx="1743959" cy="55399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1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Most commonly used elements in HEAs from literature (Miracle, 2017)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31E0F8-7D75-DD44-F85B-F384B3CB4C9B}"/>
              </a:ext>
            </a:extLst>
          </p:cNvPr>
          <p:cNvSpPr txBox="1"/>
          <p:nvPr/>
        </p:nvSpPr>
        <p:spPr>
          <a:xfrm>
            <a:off x="2183299" y="3937760"/>
            <a:ext cx="1889080" cy="55399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1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Common alloys: </a:t>
            </a:r>
            <a:r>
              <a:rPr lang="en-US" sz="10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CoCrFeMnNi</a:t>
            </a:r>
            <a:r>
              <a:rPr lang="en-US" sz="1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(Cantor alloy), </a:t>
            </a:r>
            <a:r>
              <a:rPr lang="en-US" sz="10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</a:t>
            </a:r>
            <a:r>
              <a:rPr lang="en-US" sz="1000" baseline="-250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x</a:t>
            </a:r>
            <a:r>
              <a:rPr lang="en-US" sz="10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CoCrFeNi</a:t>
            </a:r>
            <a:r>
              <a:rPr lang="en-US" sz="1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</a:t>
            </a:r>
            <a:r>
              <a:rPr lang="en-US" sz="1000" baseline="-250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x</a:t>
            </a:r>
            <a:r>
              <a:rPr lang="en-US" sz="10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CoCrCuFeNi</a:t>
            </a:r>
            <a:endParaRPr lang="en-US" sz="10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36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1A0FB2-6F10-78A5-8332-1EB4D123C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 Design Approach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DF60C-FD8F-5056-986E-93F73F04B6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BDEC0F2-6F4A-5D48-A7F8-78F84C184D2D}" type="datetime1">
              <a:rPr lang="en-US" smtClean="0"/>
              <a:t>11/7/23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DB13B-6876-8A51-86EB-74F70A6408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Kavin Ammigan | Novel Materials R&amp;D for Next-Generation Accelerator Target Facilities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F57F4-6033-1BF7-7161-8006ED3F66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EB4BE5B2-2AE2-86D6-567A-775BE6AD3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064" y="188814"/>
            <a:ext cx="3705336" cy="19084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C96E65-08DF-4CD7-4586-E35DB5A3DF6A}"/>
              </a:ext>
            </a:extLst>
          </p:cNvPr>
          <p:cNvSpPr/>
          <p:nvPr/>
        </p:nvSpPr>
        <p:spPr>
          <a:xfrm>
            <a:off x="5916706" y="797948"/>
            <a:ext cx="811990" cy="187106"/>
          </a:xfrm>
          <a:custGeom>
            <a:avLst/>
            <a:gdLst>
              <a:gd name="connsiteX0" fmla="*/ 0 w 811990"/>
              <a:gd name="connsiteY0" fmla="*/ 0 h 187106"/>
              <a:gd name="connsiteX1" fmla="*/ 422235 w 811990"/>
              <a:gd name="connsiteY1" fmla="*/ 0 h 187106"/>
              <a:gd name="connsiteX2" fmla="*/ 811990 w 811990"/>
              <a:gd name="connsiteY2" fmla="*/ 0 h 187106"/>
              <a:gd name="connsiteX3" fmla="*/ 811990 w 811990"/>
              <a:gd name="connsiteY3" fmla="*/ 187106 h 187106"/>
              <a:gd name="connsiteX4" fmla="*/ 414115 w 811990"/>
              <a:gd name="connsiteY4" fmla="*/ 187106 h 187106"/>
              <a:gd name="connsiteX5" fmla="*/ 0 w 811990"/>
              <a:gd name="connsiteY5" fmla="*/ 187106 h 187106"/>
              <a:gd name="connsiteX6" fmla="*/ 0 w 811990"/>
              <a:gd name="connsiteY6" fmla="*/ 0 h 187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1990" h="187106" fill="none" extrusionOk="0">
                <a:moveTo>
                  <a:pt x="0" y="0"/>
                </a:moveTo>
                <a:cubicBezTo>
                  <a:pt x="146465" y="-40037"/>
                  <a:pt x="299153" y="11110"/>
                  <a:pt x="422235" y="0"/>
                </a:cubicBezTo>
                <a:cubicBezTo>
                  <a:pt x="545318" y="-11110"/>
                  <a:pt x="659530" y="7075"/>
                  <a:pt x="811990" y="0"/>
                </a:cubicBezTo>
                <a:cubicBezTo>
                  <a:pt x="812637" y="58574"/>
                  <a:pt x="806305" y="145062"/>
                  <a:pt x="811990" y="187106"/>
                </a:cubicBezTo>
                <a:cubicBezTo>
                  <a:pt x="702696" y="200233"/>
                  <a:pt x="586599" y="180926"/>
                  <a:pt x="414115" y="187106"/>
                </a:cubicBezTo>
                <a:cubicBezTo>
                  <a:pt x="241631" y="193286"/>
                  <a:pt x="144615" y="170876"/>
                  <a:pt x="0" y="187106"/>
                </a:cubicBezTo>
                <a:cubicBezTo>
                  <a:pt x="-4060" y="119394"/>
                  <a:pt x="12028" y="47784"/>
                  <a:pt x="0" y="0"/>
                </a:cubicBezTo>
                <a:close/>
              </a:path>
              <a:path w="811990" h="187106" stroke="0" extrusionOk="0">
                <a:moveTo>
                  <a:pt x="0" y="0"/>
                </a:moveTo>
                <a:cubicBezTo>
                  <a:pt x="121555" y="-32188"/>
                  <a:pt x="214617" y="28787"/>
                  <a:pt x="397875" y="0"/>
                </a:cubicBezTo>
                <a:cubicBezTo>
                  <a:pt x="581134" y="-28787"/>
                  <a:pt x="665054" y="21319"/>
                  <a:pt x="811990" y="0"/>
                </a:cubicBezTo>
                <a:cubicBezTo>
                  <a:pt x="815097" y="67498"/>
                  <a:pt x="800811" y="100032"/>
                  <a:pt x="811990" y="187106"/>
                </a:cubicBezTo>
                <a:cubicBezTo>
                  <a:pt x="640681" y="211807"/>
                  <a:pt x="505521" y="142894"/>
                  <a:pt x="405995" y="187106"/>
                </a:cubicBezTo>
                <a:cubicBezTo>
                  <a:pt x="306470" y="231318"/>
                  <a:pt x="98789" y="142575"/>
                  <a:pt x="0" y="187106"/>
                </a:cubicBezTo>
                <a:cubicBezTo>
                  <a:pt x="-12259" y="137023"/>
                  <a:pt x="6716" y="87587"/>
                  <a:pt x="0" y="0"/>
                </a:cubicBezTo>
                <a:close/>
              </a:path>
            </a:pathLst>
          </a:custGeom>
          <a:solidFill>
            <a:schemeClr val="lt1">
              <a:alpha val="0"/>
            </a:schemeClr>
          </a:solidFill>
          <a:ln w="28575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965534-3D68-493E-3CB9-F74922C63CED}"/>
              </a:ext>
            </a:extLst>
          </p:cNvPr>
          <p:cNvSpPr/>
          <p:nvPr/>
        </p:nvSpPr>
        <p:spPr>
          <a:xfrm>
            <a:off x="6896001" y="797948"/>
            <a:ext cx="217180" cy="205368"/>
          </a:xfrm>
          <a:custGeom>
            <a:avLst/>
            <a:gdLst>
              <a:gd name="connsiteX0" fmla="*/ 0 w 217180"/>
              <a:gd name="connsiteY0" fmla="*/ 0 h 205368"/>
              <a:gd name="connsiteX1" fmla="*/ 217180 w 217180"/>
              <a:gd name="connsiteY1" fmla="*/ 0 h 205368"/>
              <a:gd name="connsiteX2" fmla="*/ 217180 w 217180"/>
              <a:gd name="connsiteY2" fmla="*/ 205368 h 205368"/>
              <a:gd name="connsiteX3" fmla="*/ 0 w 217180"/>
              <a:gd name="connsiteY3" fmla="*/ 205368 h 205368"/>
              <a:gd name="connsiteX4" fmla="*/ 0 w 217180"/>
              <a:gd name="connsiteY4" fmla="*/ 0 h 205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180" h="205368" fill="none" extrusionOk="0">
                <a:moveTo>
                  <a:pt x="0" y="0"/>
                </a:moveTo>
                <a:cubicBezTo>
                  <a:pt x="90192" y="-6782"/>
                  <a:pt x="129344" y="20199"/>
                  <a:pt x="217180" y="0"/>
                </a:cubicBezTo>
                <a:cubicBezTo>
                  <a:pt x="226184" y="59826"/>
                  <a:pt x="207303" y="107759"/>
                  <a:pt x="217180" y="205368"/>
                </a:cubicBezTo>
                <a:cubicBezTo>
                  <a:pt x="108693" y="206195"/>
                  <a:pt x="85732" y="185936"/>
                  <a:pt x="0" y="205368"/>
                </a:cubicBezTo>
                <a:cubicBezTo>
                  <a:pt x="-4918" y="121588"/>
                  <a:pt x="13988" y="87134"/>
                  <a:pt x="0" y="0"/>
                </a:cubicBezTo>
                <a:close/>
              </a:path>
              <a:path w="217180" h="205368" stroke="0" extrusionOk="0">
                <a:moveTo>
                  <a:pt x="0" y="0"/>
                </a:moveTo>
                <a:cubicBezTo>
                  <a:pt x="73831" y="-22367"/>
                  <a:pt x="134712" y="16041"/>
                  <a:pt x="217180" y="0"/>
                </a:cubicBezTo>
                <a:cubicBezTo>
                  <a:pt x="240767" y="69164"/>
                  <a:pt x="199846" y="137397"/>
                  <a:pt x="217180" y="205368"/>
                </a:cubicBezTo>
                <a:cubicBezTo>
                  <a:pt x="159253" y="229849"/>
                  <a:pt x="104197" y="196115"/>
                  <a:pt x="0" y="205368"/>
                </a:cubicBezTo>
                <a:cubicBezTo>
                  <a:pt x="-20009" y="161672"/>
                  <a:pt x="1492" y="74398"/>
                  <a:pt x="0" y="0"/>
                </a:cubicBezTo>
                <a:close/>
              </a:path>
            </a:pathLst>
          </a:custGeom>
          <a:solidFill>
            <a:schemeClr val="lt1">
              <a:alpha val="0"/>
            </a:schemeClr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E27B5B-1FE1-FB70-6510-8DB3501B5966}"/>
              </a:ext>
            </a:extLst>
          </p:cNvPr>
          <p:cNvSpPr/>
          <p:nvPr/>
        </p:nvSpPr>
        <p:spPr>
          <a:xfrm>
            <a:off x="7668183" y="603212"/>
            <a:ext cx="217180" cy="205368"/>
          </a:xfrm>
          <a:custGeom>
            <a:avLst/>
            <a:gdLst>
              <a:gd name="connsiteX0" fmla="*/ 0 w 217180"/>
              <a:gd name="connsiteY0" fmla="*/ 0 h 205368"/>
              <a:gd name="connsiteX1" fmla="*/ 217180 w 217180"/>
              <a:gd name="connsiteY1" fmla="*/ 0 h 205368"/>
              <a:gd name="connsiteX2" fmla="*/ 217180 w 217180"/>
              <a:gd name="connsiteY2" fmla="*/ 205368 h 205368"/>
              <a:gd name="connsiteX3" fmla="*/ 0 w 217180"/>
              <a:gd name="connsiteY3" fmla="*/ 205368 h 205368"/>
              <a:gd name="connsiteX4" fmla="*/ 0 w 217180"/>
              <a:gd name="connsiteY4" fmla="*/ 0 h 205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180" h="205368" fill="none" extrusionOk="0">
                <a:moveTo>
                  <a:pt x="0" y="0"/>
                </a:moveTo>
                <a:cubicBezTo>
                  <a:pt x="90192" y="-6782"/>
                  <a:pt x="129344" y="20199"/>
                  <a:pt x="217180" y="0"/>
                </a:cubicBezTo>
                <a:cubicBezTo>
                  <a:pt x="226184" y="59826"/>
                  <a:pt x="207303" y="107759"/>
                  <a:pt x="217180" y="205368"/>
                </a:cubicBezTo>
                <a:cubicBezTo>
                  <a:pt x="108693" y="206195"/>
                  <a:pt x="85732" y="185936"/>
                  <a:pt x="0" y="205368"/>
                </a:cubicBezTo>
                <a:cubicBezTo>
                  <a:pt x="-4918" y="121588"/>
                  <a:pt x="13988" y="87134"/>
                  <a:pt x="0" y="0"/>
                </a:cubicBezTo>
                <a:close/>
              </a:path>
              <a:path w="217180" h="205368" stroke="0" extrusionOk="0">
                <a:moveTo>
                  <a:pt x="0" y="0"/>
                </a:moveTo>
                <a:cubicBezTo>
                  <a:pt x="73831" y="-22367"/>
                  <a:pt x="134712" y="16041"/>
                  <a:pt x="217180" y="0"/>
                </a:cubicBezTo>
                <a:cubicBezTo>
                  <a:pt x="240767" y="69164"/>
                  <a:pt x="199846" y="137397"/>
                  <a:pt x="217180" y="205368"/>
                </a:cubicBezTo>
                <a:cubicBezTo>
                  <a:pt x="159253" y="229849"/>
                  <a:pt x="104197" y="196115"/>
                  <a:pt x="0" y="205368"/>
                </a:cubicBezTo>
                <a:cubicBezTo>
                  <a:pt x="-20009" y="161672"/>
                  <a:pt x="1492" y="74398"/>
                  <a:pt x="0" y="0"/>
                </a:cubicBezTo>
                <a:close/>
              </a:path>
            </a:pathLst>
          </a:custGeom>
          <a:solidFill>
            <a:schemeClr val="lt1">
              <a:alpha val="0"/>
            </a:schemeClr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6CC35A-F27F-C501-C904-4A743F502E66}"/>
              </a:ext>
            </a:extLst>
          </p:cNvPr>
          <p:cNvSpPr txBox="1"/>
          <p:nvPr/>
        </p:nvSpPr>
        <p:spPr>
          <a:xfrm>
            <a:off x="5916706" y="2430402"/>
            <a:ext cx="2255579" cy="429861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/>
              <a:t>CrMnV</a:t>
            </a:r>
            <a:endParaRPr lang="en-US" sz="1200" dirty="0"/>
          </a:p>
          <a:p>
            <a:r>
              <a:rPr lang="en-US" sz="900" dirty="0"/>
              <a:t>Equimolar BCC single phase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2B236E-702F-BEB8-07EC-1FA50E120C6A}"/>
              </a:ext>
            </a:extLst>
          </p:cNvPr>
          <p:cNvSpPr txBox="1"/>
          <p:nvPr/>
        </p:nvSpPr>
        <p:spPr>
          <a:xfrm>
            <a:off x="5916706" y="2993975"/>
            <a:ext cx="2255579" cy="429861"/>
          </a:xfrm>
          <a:prstGeom prst="rect">
            <a:avLst/>
          </a:prstGeom>
          <a:solidFill>
            <a:schemeClr val="accent4">
              <a:lumMod val="75000"/>
              <a:alpha val="80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/>
              <a:t>CrMnTiV</a:t>
            </a:r>
            <a:endParaRPr lang="en-US" sz="1200" dirty="0"/>
          </a:p>
          <a:p>
            <a:r>
              <a:rPr lang="en-US" sz="900" dirty="0"/>
              <a:t>Impurity getter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240F0C-C3A4-106E-3A90-62570DE03EDA}"/>
              </a:ext>
            </a:extLst>
          </p:cNvPr>
          <p:cNvSpPr txBox="1"/>
          <p:nvPr/>
        </p:nvSpPr>
        <p:spPr>
          <a:xfrm>
            <a:off x="5916705" y="3531080"/>
            <a:ext cx="2255579" cy="429861"/>
          </a:xfrm>
          <a:prstGeom prst="rect">
            <a:avLst/>
          </a:prstGeom>
          <a:solidFill>
            <a:schemeClr val="accent4">
              <a:lumMod val="75000"/>
              <a:alpha val="60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/>
              <a:t>AlCrMnTiV</a:t>
            </a:r>
            <a:endParaRPr lang="en-US" sz="1200" dirty="0"/>
          </a:p>
          <a:p>
            <a:r>
              <a:rPr lang="en-US" sz="900" dirty="0"/>
              <a:t>BCC phase stabilizer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35CED3-80F2-9183-7EB0-B8278CF33E07}"/>
              </a:ext>
            </a:extLst>
          </p:cNvPr>
          <p:cNvSpPr txBox="1"/>
          <p:nvPr/>
        </p:nvSpPr>
        <p:spPr>
          <a:xfrm>
            <a:off x="5916704" y="4064843"/>
            <a:ext cx="2255579" cy="429861"/>
          </a:xfrm>
          <a:prstGeom prst="rect">
            <a:avLst/>
          </a:prstGeom>
          <a:solidFill>
            <a:schemeClr val="accent4">
              <a:lumMod val="75000"/>
              <a:alpha val="40000"/>
            </a:schemeClr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/>
              <a:t>AlCoCrMnTiV</a:t>
            </a:r>
            <a:endParaRPr lang="en-US" sz="1200" dirty="0"/>
          </a:p>
          <a:p>
            <a:r>
              <a:rPr lang="en-US" sz="900" dirty="0"/>
              <a:t>Semi-coherent secondary phase</a:t>
            </a: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73BDDA49-DC73-C71D-E636-1D9CC37647B8}"/>
              </a:ext>
            </a:extLst>
          </p:cNvPr>
          <p:cNvSpPr/>
          <p:nvPr/>
        </p:nvSpPr>
        <p:spPr>
          <a:xfrm>
            <a:off x="7956875" y="2808873"/>
            <a:ext cx="150720" cy="230649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54B619E6-9713-E77E-4ADA-13F573F5F886}"/>
              </a:ext>
            </a:extLst>
          </p:cNvPr>
          <p:cNvSpPr/>
          <p:nvPr/>
        </p:nvSpPr>
        <p:spPr>
          <a:xfrm>
            <a:off x="7956875" y="3360463"/>
            <a:ext cx="150720" cy="230649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9389A290-962D-E046-2697-B0AAED8F63DE}"/>
              </a:ext>
            </a:extLst>
          </p:cNvPr>
          <p:cNvSpPr/>
          <p:nvPr/>
        </p:nvSpPr>
        <p:spPr>
          <a:xfrm>
            <a:off x="7956875" y="3909034"/>
            <a:ext cx="150720" cy="230649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F855C6-1048-3060-2720-8C973F5934C7}"/>
              </a:ext>
            </a:extLst>
          </p:cNvPr>
          <p:cNvSpPr txBox="1"/>
          <p:nvPr/>
        </p:nvSpPr>
        <p:spPr>
          <a:xfrm>
            <a:off x="198839" y="687878"/>
            <a:ext cx="4629528" cy="8309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CALPHAD simulations to understand the thermodynamics and phase diagrams of the multicomponent alloy systems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18AC8A3-3418-3C00-4B7D-A21AC8044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19" y="1663295"/>
            <a:ext cx="2823608" cy="1801878"/>
          </a:xfrm>
          <a:prstGeom prst="rect">
            <a:avLst/>
          </a:prstGeom>
        </p:spPr>
      </p:pic>
      <p:pic>
        <p:nvPicPr>
          <p:cNvPr id="20" name="Picture 19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8A637076-A681-9E3F-7EB5-C80F5B472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7015" y="1587529"/>
            <a:ext cx="2255578" cy="18686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38778DB-08EE-5E75-B961-CDFBDCB16CA1}"/>
              </a:ext>
            </a:extLst>
          </p:cNvPr>
          <p:cNvSpPr txBox="1"/>
          <p:nvPr/>
        </p:nvSpPr>
        <p:spPr>
          <a:xfrm>
            <a:off x="198839" y="3623440"/>
            <a:ext cx="4526985" cy="104644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400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Goals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Broaden BCC phase field range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Reduce Laves phase formation temperature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Lower density</a:t>
            </a:r>
            <a:endParaRPr lang="en-US" sz="14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Add semi-coherent precipitates (B2 phase)</a:t>
            </a:r>
          </a:p>
        </p:txBody>
      </p:sp>
    </p:spTree>
    <p:extLst>
      <p:ext uri="{BB962C8B-B14F-4D97-AF65-F5344CB8AC3E}">
        <p14:creationId xmlns:p14="http://schemas.microsoft.com/office/powerpoint/2010/main" val="3772807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CB9FD8-F413-1B45-9D81-F21986360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HEA Synthesis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B8E11-F837-E8EF-7426-C231C22E5C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BDEC0F2-6F4A-5D48-A7F8-78F84C184D2D}" type="datetime1">
              <a:rPr lang="en-US" smtClean="0"/>
              <a:t>11/7/23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AC99F-2161-D1EE-A567-9A0E1BBBEA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Kavin Ammigan | Novel Materials R&amp;D for Next-Generation Accelerator Target Facilities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66D22-83EE-5B47-AB2F-4D7758C4B0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Picture 6" descr="A picture containing text, stone&#10;&#10;Description automatically generated">
            <a:extLst>
              <a:ext uri="{FF2B5EF4-FFF2-40B4-BE49-F238E27FC236}">
                <a16:creationId xmlns:a16="http://schemas.microsoft.com/office/drawing/2014/main" id="{9E561490-2F84-9A14-60A6-A395DF80D4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1" t="24444" r="9753" b="25278"/>
          <a:stretch/>
        </p:blipFill>
        <p:spPr>
          <a:xfrm>
            <a:off x="3861952" y="671333"/>
            <a:ext cx="1512333" cy="1573173"/>
          </a:xfrm>
          <a:prstGeom prst="rect">
            <a:avLst/>
          </a:prstGeom>
        </p:spPr>
      </p:pic>
      <p:sp>
        <p:nvSpPr>
          <p:cNvPr id="8" name="Text Box 15">
            <a:extLst>
              <a:ext uri="{FF2B5EF4-FFF2-40B4-BE49-F238E27FC236}">
                <a16:creationId xmlns:a16="http://schemas.microsoft.com/office/drawing/2014/main" id="{F765F96C-FE3E-1C1A-5F93-A95DD03D14B2}"/>
              </a:ext>
            </a:extLst>
          </p:cNvPr>
          <p:cNvSpPr txBox="1"/>
          <p:nvPr/>
        </p:nvSpPr>
        <p:spPr>
          <a:xfrm>
            <a:off x="3861951" y="2306714"/>
            <a:ext cx="1512333" cy="320908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0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Sectioned arc-melted ingots (UW-Madison)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A75B51-0C81-815F-BD73-F58E99C56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4496" y="671333"/>
            <a:ext cx="2796748" cy="1573172"/>
          </a:xfrm>
          <a:prstGeom prst="rect">
            <a:avLst/>
          </a:prstGeom>
        </p:spPr>
      </p:pic>
      <p:sp>
        <p:nvSpPr>
          <p:cNvPr id="10" name="Text Box 15">
            <a:extLst>
              <a:ext uri="{FF2B5EF4-FFF2-40B4-BE49-F238E27FC236}">
                <a16:creationId xmlns:a16="http://schemas.microsoft.com/office/drawing/2014/main" id="{736AB902-F050-8656-4FC2-E81A29643E90}"/>
              </a:ext>
            </a:extLst>
          </p:cNvPr>
          <p:cNvSpPr txBox="1"/>
          <p:nvPr/>
        </p:nvSpPr>
        <p:spPr>
          <a:xfrm>
            <a:off x="5674496" y="2306713"/>
            <a:ext cx="2796748" cy="320908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0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HEA samples sealed in quartz under vacuum before heat treatment (UW-Madison)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8485F8-C692-E4FB-9469-F543684B85C0}"/>
              </a:ext>
            </a:extLst>
          </p:cNvPr>
          <p:cNvSpPr txBox="1"/>
          <p:nvPr/>
        </p:nvSpPr>
        <p:spPr>
          <a:xfrm>
            <a:off x="373001" y="857754"/>
            <a:ext cx="2939154" cy="12003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/>
                </a:solidFill>
                <a:sym typeface="Wingdings" pitchFamily="2" charset="2"/>
              </a:rPr>
              <a:t>4 HEA compositions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sym typeface="Wingdings" pitchFamily="2" charset="2"/>
              </a:rPr>
              <a:t>Cr</a:t>
            </a:r>
            <a:r>
              <a:rPr lang="en-US" sz="1400" baseline="-25000" dirty="0">
                <a:solidFill>
                  <a:schemeClr val="accent6"/>
                </a:solidFill>
                <a:sym typeface="Wingdings" pitchFamily="2" charset="2"/>
              </a:rPr>
              <a:t>33</a:t>
            </a:r>
            <a:r>
              <a:rPr lang="en-US" sz="1400" dirty="0">
                <a:solidFill>
                  <a:schemeClr val="accent6"/>
                </a:solidFill>
                <a:sym typeface="Wingdings" pitchFamily="2" charset="2"/>
              </a:rPr>
              <a:t>Mn</a:t>
            </a:r>
            <a:r>
              <a:rPr lang="en-US" sz="1400" baseline="-25000" dirty="0">
                <a:solidFill>
                  <a:schemeClr val="accent6"/>
                </a:solidFill>
                <a:sym typeface="Wingdings" pitchFamily="2" charset="2"/>
              </a:rPr>
              <a:t>33</a:t>
            </a:r>
            <a:r>
              <a:rPr lang="en-US" sz="1400" dirty="0">
                <a:solidFill>
                  <a:schemeClr val="accent6"/>
                </a:solidFill>
                <a:sym typeface="Wingdings" pitchFamily="2" charset="2"/>
              </a:rPr>
              <a:t>V</a:t>
            </a:r>
            <a:r>
              <a:rPr lang="en-US" sz="1400" baseline="-25000" dirty="0">
                <a:solidFill>
                  <a:schemeClr val="accent6"/>
                </a:solidFill>
                <a:sym typeface="Wingdings" pitchFamily="2" charset="2"/>
              </a:rPr>
              <a:t>33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sym typeface="Wingdings" pitchFamily="2" charset="2"/>
              </a:rPr>
              <a:t>Cr</a:t>
            </a:r>
            <a:r>
              <a:rPr lang="en-US" sz="1400" baseline="-25000" dirty="0">
                <a:solidFill>
                  <a:schemeClr val="accent6"/>
                </a:solidFill>
                <a:sym typeface="Wingdings" pitchFamily="2" charset="2"/>
              </a:rPr>
              <a:t>31</a:t>
            </a:r>
            <a:r>
              <a:rPr lang="en-US" sz="1400" dirty="0">
                <a:solidFill>
                  <a:schemeClr val="accent6"/>
                </a:solidFill>
                <a:sym typeface="Wingdings" pitchFamily="2" charset="2"/>
              </a:rPr>
              <a:t>Mn</a:t>
            </a:r>
            <a:r>
              <a:rPr lang="en-US" sz="1400" baseline="-25000" dirty="0">
                <a:solidFill>
                  <a:schemeClr val="accent6"/>
                </a:solidFill>
                <a:sym typeface="Wingdings" pitchFamily="2" charset="2"/>
              </a:rPr>
              <a:t>31</a:t>
            </a:r>
            <a:r>
              <a:rPr lang="en-US" sz="1400" dirty="0">
                <a:solidFill>
                  <a:schemeClr val="accent6"/>
                </a:solidFill>
                <a:sym typeface="Wingdings" pitchFamily="2" charset="2"/>
              </a:rPr>
              <a:t>Ti</a:t>
            </a:r>
            <a:r>
              <a:rPr lang="en-US" sz="1400" baseline="-25000" dirty="0">
                <a:solidFill>
                  <a:schemeClr val="accent6"/>
                </a:solidFill>
                <a:sym typeface="Wingdings" pitchFamily="2" charset="2"/>
              </a:rPr>
              <a:t>7</a:t>
            </a:r>
            <a:r>
              <a:rPr lang="en-US" sz="1400" dirty="0">
                <a:solidFill>
                  <a:schemeClr val="accent6"/>
                </a:solidFill>
                <a:sym typeface="Wingdings" pitchFamily="2" charset="2"/>
              </a:rPr>
              <a:t>V</a:t>
            </a:r>
            <a:r>
              <a:rPr lang="en-US" sz="1400" baseline="-25000" dirty="0">
                <a:solidFill>
                  <a:schemeClr val="accent6"/>
                </a:solidFill>
                <a:sym typeface="Wingdings" pitchFamily="2" charset="2"/>
              </a:rPr>
              <a:t>31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sym typeface="Wingdings" pitchFamily="2" charset="2"/>
              </a:rPr>
              <a:t>Al</a:t>
            </a:r>
            <a:r>
              <a:rPr lang="en-US" sz="1400" baseline="-25000" dirty="0">
                <a:solidFill>
                  <a:schemeClr val="accent6"/>
                </a:solidFill>
                <a:sym typeface="Wingdings" pitchFamily="2" charset="2"/>
              </a:rPr>
              <a:t>15</a:t>
            </a:r>
            <a:r>
              <a:rPr lang="en-US" sz="1400" dirty="0">
                <a:solidFill>
                  <a:schemeClr val="accent6"/>
                </a:solidFill>
                <a:sym typeface="Wingdings" pitchFamily="2" charset="2"/>
              </a:rPr>
              <a:t>Cr</a:t>
            </a:r>
            <a:r>
              <a:rPr lang="en-US" sz="1400" baseline="-25000" dirty="0">
                <a:solidFill>
                  <a:schemeClr val="accent6"/>
                </a:solidFill>
                <a:sym typeface="Wingdings" pitchFamily="2" charset="2"/>
              </a:rPr>
              <a:t>20</a:t>
            </a:r>
            <a:r>
              <a:rPr lang="en-US" sz="1400" dirty="0">
                <a:solidFill>
                  <a:schemeClr val="accent6"/>
                </a:solidFill>
                <a:sym typeface="Wingdings" pitchFamily="2" charset="2"/>
              </a:rPr>
              <a:t>Mn</a:t>
            </a:r>
            <a:r>
              <a:rPr lang="en-US" sz="1400" baseline="-25000" dirty="0">
                <a:solidFill>
                  <a:schemeClr val="accent6"/>
                </a:solidFill>
                <a:sym typeface="Wingdings" pitchFamily="2" charset="2"/>
              </a:rPr>
              <a:t>20</a:t>
            </a:r>
            <a:r>
              <a:rPr lang="en-US" sz="1400" dirty="0">
                <a:solidFill>
                  <a:schemeClr val="accent6"/>
                </a:solidFill>
                <a:sym typeface="Wingdings" pitchFamily="2" charset="2"/>
              </a:rPr>
              <a:t>Ti</a:t>
            </a:r>
            <a:r>
              <a:rPr lang="en-US" sz="1400" baseline="-25000" dirty="0">
                <a:solidFill>
                  <a:schemeClr val="accent6"/>
                </a:solidFill>
                <a:sym typeface="Wingdings" pitchFamily="2" charset="2"/>
              </a:rPr>
              <a:t>10</a:t>
            </a:r>
            <a:r>
              <a:rPr lang="en-US" sz="1400" dirty="0">
                <a:solidFill>
                  <a:schemeClr val="accent6"/>
                </a:solidFill>
                <a:sym typeface="Wingdings" pitchFamily="2" charset="2"/>
              </a:rPr>
              <a:t>V</a:t>
            </a:r>
            <a:r>
              <a:rPr lang="en-US" sz="1400" baseline="-25000" dirty="0">
                <a:solidFill>
                  <a:schemeClr val="accent6"/>
                </a:solidFill>
                <a:sym typeface="Wingdings" pitchFamily="2" charset="2"/>
              </a:rPr>
              <a:t>35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sym typeface="Wingdings" pitchFamily="2" charset="2"/>
              </a:rPr>
              <a:t>Al</a:t>
            </a:r>
            <a:r>
              <a:rPr lang="en-US" sz="1400" baseline="-25000" dirty="0">
                <a:solidFill>
                  <a:schemeClr val="accent6"/>
                </a:solidFill>
                <a:sym typeface="Wingdings" pitchFamily="2" charset="2"/>
              </a:rPr>
              <a:t>15</a:t>
            </a:r>
            <a:r>
              <a:rPr lang="en-US" sz="1400" dirty="0">
                <a:solidFill>
                  <a:schemeClr val="accent6"/>
                </a:solidFill>
                <a:sym typeface="Wingdings" pitchFamily="2" charset="2"/>
              </a:rPr>
              <a:t>Co</a:t>
            </a:r>
            <a:r>
              <a:rPr lang="en-US" sz="1400" baseline="-25000" dirty="0">
                <a:solidFill>
                  <a:schemeClr val="accent6"/>
                </a:solidFill>
                <a:sym typeface="Wingdings" pitchFamily="2" charset="2"/>
              </a:rPr>
              <a:t>4</a:t>
            </a:r>
            <a:r>
              <a:rPr lang="en-US" sz="1400" dirty="0">
                <a:solidFill>
                  <a:schemeClr val="accent6"/>
                </a:solidFill>
                <a:sym typeface="Wingdings" pitchFamily="2" charset="2"/>
              </a:rPr>
              <a:t>Cr</a:t>
            </a:r>
            <a:r>
              <a:rPr lang="en-US" sz="1400" baseline="-25000" dirty="0">
                <a:solidFill>
                  <a:schemeClr val="accent6"/>
                </a:solidFill>
                <a:sym typeface="Wingdings" pitchFamily="2" charset="2"/>
              </a:rPr>
              <a:t>25</a:t>
            </a:r>
            <a:r>
              <a:rPr lang="en-US" sz="1400" dirty="0">
                <a:solidFill>
                  <a:schemeClr val="accent6"/>
                </a:solidFill>
                <a:sym typeface="Wingdings" pitchFamily="2" charset="2"/>
              </a:rPr>
              <a:t>Mn</a:t>
            </a:r>
            <a:r>
              <a:rPr lang="en-US" sz="1400" baseline="-25000" dirty="0">
                <a:solidFill>
                  <a:schemeClr val="accent6"/>
                </a:solidFill>
                <a:sym typeface="Wingdings" pitchFamily="2" charset="2"/>
              </a:rPr>
              <a:t>15</a:t>
            </a:r>
            <a:r>
              <a:rPr lang="en-US" sz="1400" dirty="0">
                <a:solidFill>
                  <a:schemeClr val="accent6"/>
                </a:solidFill>
                <a:sym typeface="Wingdings" pitchFamily="2" charset="2"/>
              </a:rPr>
              <a:t>Ti</a:t>
            </a:r>
            <a:r>
              <a:rPr lang="en-US" sz="1400" baseline="-25000" dirty="0">
                <a:solidFill>
                  <a:schemeClr val="accent6"/>
                </a:solidFill>
                <a:sym typeface="Wingdings" pitchFamily="2" charset="2"/>
              </a:rPr>
              <a:t>6</a:t>
            </a:r>
            <a:r>
              <a:rPr lang="en-US" sz="1400" dirty="0">
                <a:solidFill>
                  <a:schemeClr val="accent6"/>
                </a:solidFill>
                <a:sym typeface="Wingdings" pitchFamily="2" charset="2"/>
              </a:rPr>
              <a:t>V</a:t>
            </a:r>
            <a:r>
              <a:rPr lang="en-US" sz="1400" baseline="-25000" dirty="0">
                <a:solidFill>
                  <a:schemeClr val="accent6"/>
                </a:solidFill>
                <a:sym typeface="Wingdings" pitchFamily="2" charset="2"/>
              </a:rPr>
              <a:t>35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B59568-9CBF-8003-F42F-49F31DF07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2382" y="2789234"/>
            <a:ext cx="3505886" cy="18714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01DC41-3574-E4FB-03C2-EF16EB003F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469" y="2529665"/>
            <a:ext cx="2351701" cy="16902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1EEF2B-8CA1-EA40-31ED-8FBA6B388AA3}"/>
              </a:ext>
            </a:extLst>
          </p:cNvPr>
          <p:cNvSpPr txBox="1"/>
          <p:nvPr/>
        </p:nvSpPr>
        <p:spPr>
          <a:xfrm>
            <a:off x="6640581" y="3050399"/>
            <a:ext cx="2274819" cy="116955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sym typeface="Wingdings" pitchFamily="2" charset="2"/>
              </a:rPr>
              <a:t>Homogenized HEAs achieved target composition within 1at%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sym typeface="Wingdings" pitchFamily="2" charset="2"/>
              </a:rPr>
              <a:t>XRD confirmed BCC phase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55849A-6939-E648-BBCB-EFE00A58754D}"/>
              </a:ext>
            </a:extLst>
          </p:cNvPr>
          <p:cNvSpPr txBox="1"/>
          <p:nvPr/>
        </p:nvSpPr>
        <p:spPr>
          <a:xfrm>
            <a:off x="373001" y="4192504"/>
            <a:ext cx="1949420" cy="415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1000" dirty="0" err="1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Couet</a:t>
            </a:r>
            <a:r>
              <a:rPr lang="en-US" sz="10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en-US" sz="1000" dirty="0" err="1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Moorehead</a:t>
            </a:r>
            <a:r>
              <a:rPr lang="en-US" sz="10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et al.</a:t>
            </a:r>
            <a:br>
              <a:rPr lang="en-US" sz="10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000" dirty="0">
                <a:solidFill>
                  <a:schemeClr val="accent6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UW-Madison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3D69225-5599-47E2-8158-63CE08DEEE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2210" y="281262"/>
            <a:ext cx="2941320" cy="35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13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5DD53-6C32-CAB0-EA06-A0C0EC3066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BDEC0F2-6F4A-5D48-A7F8-78F84C184D2D}" type="datetime1">
              <a:rPr lang="en-US" smtClean="0"/>
              <a:t>11/7/23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B9783-5201-8D38-83E1-FECEB1DE55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Kavin Ammigan | Novel Materials R&amp;D for Next-Generation Accelerator Target Facilities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EAC58-1790-9514-E8CA-DF8F181697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CF7BCA3-4D8A-D358-E34A-39563140F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en-US" dirty="0"/>
              <a:t>HEA Plate Fabrication &amp; Characterization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C728D3-C97F-47CF-599A-D179B0320A7A}"/>
              </a:ext>
            </a:extLst>
          </p:cNvPr>
          <p:cNvSpPr txBox="1"/>
          <p:nvPr/>
        </p:nvSpPr>
        <p:spPr>
          <a:xfrm>
            <a:off x="222250" y="739522"/>
            <a:ext cx="86931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Procured plates from external vendor (Sophisticated Alloys Inc.)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100 mm x 100 mm x 2 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accent6"/>
                </a:solidFill>
                <a:latin typeface="Helvetica" pitchFamily="2" charset="0"/>
              </a:rPr>
              <a:t>HIPed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 at 1200 </a:t>
            </a: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ºC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 for 4 </a:t>
            </a:r>
            <a:r>
              <a:rPr lang="en-US" sz="1400" dirty="0" err="1">
                <a:solidFill>
                  <a:schemeClr val="accent6"/>
                </a:solidFill>
                <a:latin typeface="Helvetica" pitchFamily="2" charset="0"/>
              </a:rPr>
              <a:t>hr</a:t>
            </a:r>
            <a:endParaRPr lang="en-US" sz="1400" dirty="0">
              <a:solidFill>
                <a:schemeClr val="accent6"/>
              </a:solidFill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Homogenized at 1200 </a:t>
            </a: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ºC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  <a:cs typeface="Helvetica" panose="020B0604020202020204" pitchFamily="34" charset="0"/>
              </a:rPr>
              <a:t> for 48 </a:t>
            </a:r>
            <a:r>
              <a:rPr lang="en-US" sz="1400" dirty="0" err="1">
                <a:solidFill>
                  <a:schemeClr val="accent6"/>
                </a:solidFill>
                <a:latin typeface="Helvetica" pitchFamily="2" charset="0"/>
                <a:cs typeface="Helvetica" panose="020B0604020202020204" pitchFamily="34" charset="0"/>
              </a:rPr>
              <a:t>hr</a:t>
            </a:r>
            <a:endParaRPr lang="en-US" sz="1400" dirty="0">
              <a:solidFill>
                <a:schemeClr val="accent6"/>
              </a:solidFill>
              <a:latin typeface="Helvetica" pitchFamily="2" charset="0"/>
              <a:cs typeface="Helvetica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6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Microstructural characterization ongoing (SEM, EBSD, EDX, TEM, XRD)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0252C4-C3CD-686D-5B07-566E9877B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557" y="2793561"/>
            <a:ext cx="2208911" cy="169277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6D7EEF7-2DC5-9B55-0C57-1BF7789870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3388" y="2604360"/>
            <a:ext cx="3191101" cy="320909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/>
              <a:t>SEM/EDX of Al</a:t>
            </a:r>
            <a:r>
              <a:rPr lang="en-US" sz="1400" b="1" baseline="-25000" dirty="0"/>
              <a:t>15</a:t>
            </a:r>
            <a:r>
              <a:rPr lang="en-US" sz="1400" b="1" dirty="0"/>
              <a:t>Co</a:t>
            </a:r>
            <a:r>
              <a:rPr lang="en-US" sz="1400" b="1" baseline="-25000" dirty="0"/>
              <a:t>4</a:t>
            </a:r>
            <a:r>
              <a:rPr lang="en-US" sz="1400" b="1" dirty="0"/>
              <a:t>Cr</a:t>
            </a:r>
            <a:r>
              <a:rPr lang="en-US" sz="1400" b="1" baseline="-25000" dirty="0"/>
              <a:t>25</a:t>
            </a:r>
            <a:r>
              <a:rPr lang="en-US" sz="1400" b="1" dirty="0"/>
              <a:t>Mn</a:t>
            </a:r>
            <a:r>
              <a:rPr lang="en-US" sz="1400" b="1" baseline="-25000" dirty="0"/>
              <a:t>15</a:t>
            </a:r>
            <a:r>
              <a:rPr lang="en-US" sz="1400" b="1" dirty="0"/>
              <a:t>Ti</a:t>
            </a:r>
            <a:r>
              <a:rPr lang="en-US" sz="1400" b="1" baseline="-25000" dirty="0"/>
              <a:t>6</a:t>
            </a:r>
            <a:r>
              <a:rPr lang="en-US" sz="1400" b="1" dirty="0"/>
              <a:t>V</a:t>
            </a:r>
            <a:r>
              <a:rPr lang="en-US" sz="1400" b="1" baseline="-25000" dirty="0"/>
              <a:t>35</a:t>
            </a:r>
            <a:endParaRPr lang="en-US" sz="14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B5A348-924C-74A2-691B-5D858124B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281" y="2462411"/>
            <a:ext cx="3814094" cy="2023921"/>
          </a:xfrm>
          <a:prstGeom prst="rect">
            <a:avLst/>
          </a:prstGeom>
        </p:spPr>
      </p:pic>
      <p:cxnSp>
        <p:nvCxnSpPr>
          <p:cNvPr id="12" name="Google Shape;97;p3">
            <a:extLst>
              <a:ext uri="{FF2B5EF4-FFF2-40B4-BE49-F238E27FC236}">
                <a16:creationId xmlns:a16="http://schemas.microsoft.com/office/drawing/2014/main" id="{35583D03-0077-FBBB-DC10-A329A53204C8}"/>
              </a:ext>
            </a:extLst>
          </p:cNvPr>
          <p:cNvCxnSpPr>
            <a:cxnSpLocks/>
          </p:cNvCxnSpPr>
          <p:nvPr/>
        </p:nvCxnSpPr>
        <p:spPr>
          <a:xfrm flipH="1" flipV="1">
            <a:off x="6147756" y="4337522"/>
            <a:ext cx="276034" cy="240661"/>
          </a:xfrm>
          <a:prstGeom prst="straightConnector1">
            <a:avLst/>
          </a:prstGeom>
          <a:noFill/>
          <a:ln w="28575" cap="flat" cmpd="sng">
            <a:solidFill>
              <a:srgbClr val="BD4B48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FBCA5A0-4551-B6D9-633D-1F289B6580E7}"/>
              </a:ext>
            </a:extLst>
          </p:cNvPr>
          <p:cNvSpPr txBox="1"/>
          <p:nvPr/>
        </p:nvSpPr>
        <p:spPr>
          <a:xfrm>
            <a:off x="6405655" y="4461639"/>
            <a:ext cx="9426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Helvetica" pitchFamily="2" charset="0"/>
              </a:rPr>
              <a:t>Ti</a:t>
            </a:r>
            <a:r>
              <a:rPr lang="en-US" sz="1200" dirty="0">
                <a:latin typeface="Helvetica" pitchFamily="2" charset="0"/>
              </a:rPr>
              <a:t>(C-N)</a:t>
            </a:r>
          </a:p>
        </p:txBody>
      </p:sp>
      <p:pic>
        <p:nvPicPr>
          <p:cNvPr id="14" name="Picture 13" descr="A piece of metal with a piece of metal on a graph paper&#10;&#10;Description automatically generated">
            <a:extLst>
              <a:ext uri="{FF2B5EF4-FFF2-40B4-BE49-F238E27FC236}">
                <a16:creationId xmlns:a16="http://schemas.microsoft.com/office/drawing/2014/main" id="{3ACA703C-C260-E1B1-7CDA-E5A9E005C1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309" r="14378" b="1129"/>
          <a:stretch/>
        </p:blipFill>
        <p:spPr>
          <a:xfrm rot="5400000">
            <a:off x="7434687" y="227808"/>
            <a:ext cx="1303659" cy="165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78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D8A666-F6B9-542B-BA07-94BFD2326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Hardness Measurements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F6218-E946-A0DB-4E53-C034FD97D3F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BDEC0F2-6F4A-5D48-A7F8-78F84C184D2D}" type="datetime1">
              <a:rPr lang="en-US" smtClean="0"/>
              <a:t>11/7/23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E0051-E54C-8C81-2906-B684CDBCEE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Kavin Ammigan | Novel Materials R&amp;D for Next-Generation Accelerator Target Facilities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B2BE9-42AF-D6C6-A5F3-0EE91FC43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4C8C0430-7C11-8EF8-0EDC-373CA2ED92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665956"/>
            <a:ext cx="2667000" cy="2000250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FB28608-8A5D-4E39-C5A5-7E4C67F24A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1731" y="665956"/>
            <a:ext cx="2667000" cy="2000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EFC1D5-1EC3-789A-FA64-758BF1167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159" y="2802313"/>
            <a:ext cx="3828881" cy="11304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88F64B-E511-4677-DB4F-A90DFD49C350}"/>
              </a:ext>
            </a:extLst>
          </p:cNvPr>
          <p:cNvSpPr txBox="1"/>
          <p:nvPr/>
        </p:nvSpPr>
        <p:spPr>
          <a:xfrm>
            <a:off x="6747162" y="829248"/>
            <a:ext cx="155356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6"/>
                </a:solidFill>
                <a:latin typeface="Helvetica" pitchFamily="2" charset="0"/>
              </a:rPr>
              <a:t>No observable cracks at corners of indents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BE1302-F8E0-383C-56D3-4E9B01B70844}"/>
              </a:ext>
            </a:extLst>
          </p:cNvPr>
          <p:cNvSpPr txBox="1"/>
          <p:nvPr/>
        </p:nvSpPr>
        <p:spPr>
          <a:xfrm>
            <a:off x="7498110" y="4423981"/>
            <a:ext cx="151264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accent6"/>
                </a:solidFill>
                <a:latin typeface="Helvetica" pitchFamily="2" charset="0"/>
              </a:rPr>
              <a:t>N. </a:t>
            </a:r>
            <a:r>
              <a:rPr lang="en-US" sz="800" dirty="0" err="1">
                <a:solidFill>
                  <a:schemeClr val="accent6"/>
                </a:solidFill>
                <a:latin typeface="Helvetica" pitchFamily="2" charset="0"/>
              </a:rPr>
              <a:t>Crnkovich</a:t>
            </a:r>
            <a:r>
              <a:rPr lang="en-US" sz="800" dirty="0">
                <a:solidFill>
                  <a:schemeClr val="accent6"/>
                </a:solidFill>
                <a:latin typeface="Helvetica" pitchFamily="2" charset="0"/>
              </a:rPr>
              <a:t>, UW-Madison</a:t>
            </a:r>
            <a:endParaRPr lang="en-US" sz="800" dirty="0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68535BFE-6951-90F4-F727-0A179AECE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37" y="137980"/>
            <a:ext cx="1383017" cy="3813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66DA58-2705-ACEE-0818-29A413424C75}"/>
              </a:ext>
            </a:extLst>
          </p:cNvPr>
          <p:cNvSpPr txBox="1"/>
          <p:nvPr/>
        </p:nvSpPr>
        <p:spPr>
          <a:xfrm>
            <a:off x="133246" y="4036868"/>
            <a:ext cx="60654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Relatively higher hardness than </a:t>
            </a:r>
            <a:r>
              <a:rPr lang="en-US" sz="1400" dirty="0" err="1">
                <a:solidFill>
                  <a:schemeClr val="accent6"/>
                </a:solidFill>
                <a:latin typeface="Helvetica" pitchFamily="2" charset="0"/>
              </a:rPr>
              <a:t>Ti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 but show promising signs of ductility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Modulus greater than </a:t>
            </a:r>
            <a:r>
              <a:rPr lang="en-US" sz="1400" dirty="0" err="1">
                <a:solidFill>
                  <a:schemeClr val="accent6"/>
                </a:solidFill>
                <a:latin typeface="Helvetica" pitchFamily="2" charset="0"/>
              </a:rPr>
              <a:t>Ti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, but lower than Beryllium (303 </a:t>
            </a:r>
            <a:r>
              <a:rPr lang="en-US" sz="1400" dirty="0" err="1">
                <a:solidFill>
                  <a:schemeClr val="accent6"/>
                </a:solidFill>
                <a:latin typeface="Helvetica" pitchFamily="2" charset="0"/>
              </a:rPr>
              <a:t>GPa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05E7AC0-25A6-A7CA-34EA-F0E835FF2C77}"/>
              </a:ext>
            </a:extLst>
          </p:cNvPr>
          <p:cNvCxnSpPr>
            <a:cxnSpLocks/>
          </p:cNvCxnSpPr>
          <p:nvPr/>
        </p:nvCxnSpPr>
        <p:spPr bwMode="auto">
          <a:xfrm>
            <a:off x="1295654" y="1145916"/>
            <a:ext cx="0" cy="217967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3D8529E-7DA1-8A5C-5174-488EF0AEF21E}"/>
              </a:ext>
            </a:extLst>
          </p:cNvPr>
          <p:cNvSpPr txBox="1"/>
          <p:nvPr/>
        </p:nvSpPr>
        <p:spPr>
          <a:xfrm>
            <a:off x="996309" y="896910"/>
            <a:ext cx="16393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" pitchFamily="2" charset="0"/>
              </a:rPr>
              <a:t>Lower density of </a:t>
            </a:r>
            <a:r>
              <a:rPr lang="en-US" sz="1000" dirty="0" err="1">
                <a:latin typeface="Helvetica" pitchFamily="2" charset="0"/>
              </a:rPr>
              <a:t>Ti</a:t>
            </a:r>
            <a:r>
              <a:rPr lang="en-US" sz="1000" dirty="0">
                <a:latin typeface="Helvetica" pitchFamily="2" charset="0"/>
              </a:rPr>
              <a:t>-(C,N)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3B16A25-4F4D-A9F6-604A-F3D424CB816C}"/>
              </a:ext>
            </a:extLst>
          </p:cNvPr>
          <p:cNvCxnSpPr>
            <a:cxnSpLocks/>
          </p:cNvCxnSpPr>
          <p:nvPr/>
        </p:nvCxnSpPr>
        <p:spPr bwMode="auto">
          <a:xfrm>
            <a:off x="3832666" y="1143131"/>
            <a:ext cx="0" cy="217967"/>
          </a:xfrm>
          <a:prstGeom prst="straightConnector1">
            <a:avLst/>
          </a:prstGeom>
          <a:ln w="381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Picture 18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8E9EF68F-49A9-B58D-5349-B2C4BE86B0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9569" y="2417571"/>
            <a:ext cx="2280667" cy="2006410"/>
          </a:xfrm>
          <a:prstGeom prst="rect">
            <a:avLst/>
          </a:prstGeom>
        </p:spPr>
      </p:pic>
      <p:pic>
        <p:nvPicPr>
          <p:cNvPr id="7" name="Content Placeholder 6" descr="A picture containing text, paper, black and white&#10;&#10;Description automatically generated">
            <a:extLst>
              <a:ext uri="{FF2B5EF4-FFF2-40B4-BE49-F238E27FC236}">
                <a16:creationId xmlns:a16="http://schemas.microsoft.com/office/drawing/2014/main" id="{CF2FC84C-F8E1-DD44-EE0C-A5673D2620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472" y="828128"/>
            <a:ext cx="1286195" cy="964646"/>
          </a:xfr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C7187E4-AA9F-F98A-0122-FF73CB21716E}"/>
              </a:ext>
            </a:extLst>
          </p:cNvPr>
          <p:cNvSpPr txBox="1"/>
          <p:nvPr/>
        </p:nvSpPr>
        <p:spPr>
          <a:xfrm>
            <a:off x="5990850" y="2089752"/>
            <a:ext cx="249810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accent6"/>
                </a:solidFill>
                <a:latin typeface="Helvetica" pitchFamily="2" charset="0"/>
              </a:rPr>
              <a:t>Continuous stiffness measurements from nanoindentation work ongoing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D2DC48-4BDA-7425-5662-DFF0E7512701}"/>
              </a:ext>
            </a:extLst>
          </p:cNvPr>
          <p:cNvSpPr/>
          <p:nvPr/>
        </p:nvSpPr>
        <p:spPr>
          <a:xfrm>
            <a:off x="996308" y="3741103"/>
            <a:ext cx="3813731" cy="142741"/>
          </a:xfrm>
          <a:custGeom>
            <a:avLst/>
            <a:gdLst>
              <a:gd name="connsiteX0" fmla="*/ 0 w 3813731"/>
              <a:gd name="connsiteY0" fmla="*/ 0 h 142741"/>
              <a:gd name="connsiteX1" fmla="*/ 506681 w 3813731"/>
              <a:gd name="connsiteY1" fmla="*/ 0 h 142741"/>
              <a:gd name="connsiteX2" fmla="*/ 937088 w 3813731"/>
              <a:gd name="connsiteY2" fmla="*/ 0 h 142741"/>
              <a:gd name="connsiteX3" fmla="*/ 1558182 w 3813731"/>
              <a:gd name="connsiteY3" fmla="*/ 0 h 142741"/>
              <a:gd name="connsiteX4" fmla="*/ 2064863 w 3813731"/>
              <a:gd name="connsiteY4" fmla="*/ 0 h 142741"/>
              <a:gd name="connsiteX5" fmla="*/ 2571544 w 3813731"/>
              <a:gd name="connsiteY5" fmla="*/ 0 h 142741"/>
              <a:gd name="connsiteX6" fmla="*/ 3192638 w 3813731"/>
              <a:gd name="connsiteY6" fmla="*/ 0 h 142741"/>
              <a:gd name="connsiteX7" fmla="*/ 3813731 w 3813731"/>
              <a:gd name="connsiteY7" fmla="*/ 0 h 142741"/>
              <a:gd name="connsiteX8" fmla="*/ 3813731 w 3813731"/>
              <a:gd name="connsiteY8" fmla="*/ 142741 h 142741"/>
              <a:gd name="connsiteX9" fmla="*/ 3345187 w 3813731"/>
              <a:gd name="connsiteY9" fmla="*/ 142741 h 142741"/>
              <a:gd name="connsiteX10" fmla="*/ 2800368 w 3813731"/>
              <a:gd name="connsiteY10" fmla="*/ 142741 h 142741"/>
              <a:gd name="connsiteX11" fmla="*/ 2255549 w 3813731"/>
              <a:gd name="connsiteY11" fmla="*/ 142741 h 142741"/>
              <a:gd name="connsiteX12" fmla="*/ 1748868 w 3813731"/>
              <a:gd name="connsiteY12" fmla="*/ 142741 h 142741"/>
              <a:gd name="connsiteX13" fmla="*/ 1127775 w 3813731"/>
              <a:gd name="connsiteY13" fmla="*/ 142741 h 142741"/>
              <a:gd name="connsiteX14" fmla="*/ 506681 w 3813731"/>
              <a:gd name="connsiteY14" fmla="*/ 142741 h 142741"/>
              <a:gd name="connsiteX15" fmla="*/ 0 w 3813731"/>
              <a:gd name="connsiteY15" fmla="*/ 142741 h 142741"/>
              <a:gd name="connsiteX16" fmla="*/ 0 w 3813731"/>
              <a:gd name="connsiteY16" fmla="*/ 0 h 14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13731" h="142741" extrusionOk="0">
                <a:moveTo>
                  <a:pt x="0" y="0"/>
                </a:moveTo>
                <a:cubicBezTo>
                  <a:pt x="190479" y="-11049"/>
                  <a:pt x="350929" y="49266"/>
                  <a:pt x="506681" y="0"/>
                </a:cubicBezTo>
                <a:cubicBezTo>
                  <a:pt x="662433" y="-49266"/>
                  <a:pt x="752902" y="43066"/>
                  <a:pt x="937088" y="0"/>
                </a:cubicBezTo>
                <a:cubicBezTo>
                  <a:pt x="1121274" y="-43066"/>
                  <a:pt x="1268657" y="60617"/>
                  <a:pt x="1558182" y="0"/>
                </a:cubicBezTo>
                <a:cubicBezTo>
                  <a:pt x="1847707" y="-60617"/>
                  <a:pt x="1956470" y="49512"/>
                  <a:pt x="2064863" y="0"/>
                </a:cubicBezTo>
                <a:cubicBezTo>
                  <a:pt x="2173256" y="-49512"/>
                  <a:pt x="2372113" y="52423"/>
                  <a:pt x="2571544" y="0"/>
                </a:cubicBezTo>
                <a:cubicBezTo>
                  <a:pt x="2770975" y="-52423"/>
                  <a:pt x="3024953" y="41044"/>
                  <a:pt x="3192638" y="0"/>
                </a:cubicBezTo>
                <a:cubicBezTo>
                  <a:pt x="3360323" y="-41044"/>
                  <a:pt x="3546357" y="5513"/>
                  <a:pt x="3813731" y="0"/>
                </a:cubicBezTo>
                <a:cubicBezTo>
                  <a:pt x="3825159" y="58360"/>
                  <a:pt x="3803500" y="102166"/>
                  <a:pt x="3813731" y="142741"/>
                </a:cubicBezTo>
                <a:cubicBezTo>
                  <a:pt x="3652417" y="166099"/>
                  <a:pt x="3516062" y="126648"/>
                  <a:pt x="3345187" y="142741"/>
                </a:cubicBezTo>
                <a:cubicBezTo>
                  <a:pt x="3174312" y="158834"/>
                  <a:pt x="3024174" y="111234"/>
                  <a:pt x="2800368" y="142741"/>
                </a:cubicBezTo>
                <a:cubicBezTo>
                  <a:pt x="2576562" y="174248"/>
                  <a:pt x="2411226" y="101754"/>
                  <a:pt x="2255549" y="142741"/>
                </a:cubicBezTo>
                <a:cubicBezTo>
                  <a:pt x="2099872" y="183728"/>
                  <a:pt x="1985912" y="114072"/>
                  <a:pt x="1748868" y="142741"/>
                </a:cubicBezTo>
                <a:cubicBezTo>
                  <a:pt x="1511824" y="171410"/>
                  <a:pt x="1354715" y="130381"/>
                  <a:pt x="1127775" y="142741"/>
                </a:cubicBezTo>
                <a:cubicBezTo>
                  <a:pt x="900835" y="155101"/>
                  <a:pt x="680533" y="137447"/>
                  <a:pt x="506681" y="142741"/>
                </a:cubicBezTo>
                <a:cubicBezTo>
                  <a:pt x="332829" y="148035"/>
                  <a:pt x="245925" y="90479"/>
                  <a:pt x="0" y="142741"/>
                </a:cubicBezTo>
                <a:cubicBezTo>
                  <a:pt x="-10218" y="100302"/>
                  <a:pt x="16699" y="66886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41770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Fermilab_PPT_090915</Template>
  <TotalTime>8999</TotalTime>
  <Words>2058</Words>
  <Application>Microsoft Macintosh PowerPoint</Application>
  <PresentationFormat>On-screen Show (16:9)</PresentationFormat>
  <Paragraphs>318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Helvetica</vt:lpstr>
      <vt:lpstr>StarSymbol</vt:lpstr>
      <vt:lpstr>Wingdings</vt:lpstr>
      <vt:lpstr>Fermilab_PPT_090915</vt:lpstr>
      <vt:lpstr>PowerPoint Presentation</vt:lpstr>
      <vt:lpstr>Motivation for Novel Targetry Materials</vt:lpstr>
      <vt:lpstr>Looking Beyond Conventional Materials</vt:lpstr>
      <vt:lpstr>High-Entropy Alloys</vt:lpstr>
      <vt:lpstr>HEAs for Accelerator Beam Windows</vt:lpstr>
      <vt:lpstr>HEA Design Approach</vt:lpstr>
      <vt:lpstr>Preliminary HEA Synthesis</vt:lpstr>
      <vt:lpstr>HEA Plate Fabrication &amp; Characterization</vt:lpstr>
      <vt:lpstr>Hardness Measurements</vt:lpstr>
      <vt:lpstr>Density Functional Theory (DFT) calculations</vt:lpstr>
      <vt:lpstr>Initial In-Beam Tests</vt:lpstr>
      <vt:lpstr>HEA Design Refinement &amp; 2nd Gen. HEAs Synthesis</vt:lpstr>
      <vt:lpstr>Electrospun Nanofiber Materials</vt:lpstr>
      <vt:lpstr>In-Beam Tests of Ceramic Nanofibers</vt:lpstr>
      <vt:lpstr>Multiphysics Simulations of HRMT-43 Nanofiber Mats</vt:lpstr>
      <vt:lpstr>Extending Work to Pure Tungsten Nanofibers</vt:lpstr>
      <vt:lpstr>Materials Irradiation Screening</vt:lpstr>
      <vt:lpstr>Prototypic Irradiations and Evaluation</vt:lpstr>
      <vt:lpstr>Current Collaborations &amp; Acknowledgements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Kavin Ammigan</dc:creator>
  <cp:lastModifiedBy>Kavin Ammigan</cp:lastModifiedBy>
  <cp:revision>5</cp:revision>
  <cp:lastPrinted>2014-01-20T19:40:21Z</cp:lastPrinted>
  <dcterms:created xsi:type="dcterms:W3CDTF">2023-10-23T14:33:38Z</dcterms:created>
  <dcterms:modified xsi:type="dcterms:W3CDTF">2023-11-06T21:41:52Z</dcterms:modified>
</cp:coreProperties>
</file>