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1086" r:id="rId3"/>
    <p:sldId id="1496" r:id="rId4"/>
    <p:sldId id="21064" r:id="rId5"/>
    <p:sldId id="1307" r:id="rId6"/>
    <p:sldId id="1519" r:id="rId7"/>
    <p:sldId id="1527" r:id="rId8"/>
    <p:sldId id="1528" r:id="rId9"/>
    <p:sldId id="1522" r:id="rId10"/>
    <p:sldId id="21128" r:id="rId11"/>
    <p:sldId id="21087" r:id="rId12"/>
    <p:sldId id="1516" r:id="rId13"/>
    <p:sldId id="21188" r:id="rId14"/>
    <p:sldId id="21190" r:id="rId15"/>
    <p:sldId id="260" r:id="rId16"/>
    <p:sldId id="21186" r:id="rId17"/>
    <p:sldId id="21187" r:id="rId18"/>
    <p:sldId id="21060" r:id="rId19"/>
  </p:sldIdLst>
  <p:sldSz cx="10691813" cy="7559675"/>
  <p:notesSz cx="6805613" cy="9939338"/>
  <p:defaultTextStyle>
    <a:defPPr>
      <a:defRPr lang="ja-JP"/>
    </a:defPPr>
    <a:lvl1pPr marL="0" algn="l" defTabSz="1042873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6025"/>
    <a:srgbClr val="DD5A09"/>
    <a:srgbClr val="00F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 autoAdjust="0"/>
  </p:normalViewPr>
  <p:slideViewPr>
    <p:cSldViewPr>
      <p:cViewPr varScale="1">
        <p:scale>
          <a:sx n="129" d="100"/>
          <a:sy n="129" d="100"/>
        </p:scale>
        <p:origin x="138" y="2580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Sheet2!$C$2:$C$8</c:f>
              <c:numCache>
                <c:formatCode>General</c:formatCode>
                <c:ptCount val="7"/>
                <c:pt idx="0">
                  <c:v>0.5</c:v>
                </c:pt>
                <c:pt idx="1">
                  <c:v>18.8</c:v>
                </c:pt>
                <c:pt idx="2">
                  <c:v>3.1</c:v>
                </c:pt>
                <c:pt idx="3">
                  <c:v>480</c:v>
                </c:pt>
                <c:pt idx="4">
                  <c:v>20</c:v>
                </c:pt>
                <c:pt idx="5">
                  <c:v>7.4</c:v>
                </c:pt>
                <c:pt idx="6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B0-4A2F-88BD-E44183B72B6C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Sheet2!$D$2:$D$8</c:f>
              <c:numCache>
                <c:formatCode>General</c:formatCode>
                <c:ptCount val="7"/>
                <c:pt idx="0">
                  <c:v>2.5</c:v>
                </c:pt>
                <c:pt idx="1">
                  <c:v>55.2</c:v>
                </c:pt>
                <c:pt idx="2">
                  <c:v>996.9</c:v>
                </c:pt>
                <c:pt idx="3">
                  <c:v>520</c:v>
                </c:pt>
                <c:pt idx="4">
                  <c:v>730</c:v>
                </c:pt>
                <c:pt idx="5">
                  <c:v>87.6</c:v>
                </c:pt>
                <c:pt idx="6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B0-4A2F-88BD-E44183B72B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60832"/>
        <c:axId val="14054592"/>
      </c:barChart>
      <c:catAx>
        <c:axId val="14060832"/>
        <c:scaling>
          <c:orientation val="minMax"/>
        </c:scaling>
        <c:delete val="1"/>
        <c:axPos val="b"/>
        <c:majorTickMark val="out"/>
        <c:minorTickMark val="none"/>
        <c:tickLblPos val="nextTo"/>
        <c:crossAx val="14054592"/>
        <c:crosses val="autoZero"/>
        <c:auto val="1"/>
        <c:lblAlgn val="ctr"/>
        <c:lblOffset val="100"/>
        <c:noMultiLvlLbl val="0"/>
      </c:catAx>
      <c:valAx>
        <c:axId val="14054592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06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ja-JP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Sheet2!$C$2:$C$8</c:f>
              <c:numCache>
                <c:formatCode>General</c:formatCode>
                <c:ptCount val="7"/>
                <c:pt idx="0">
                  <c:v>0.5</c:v>
                </c:pt>
                <c:pt idx="1">
                  <c:v>18.8</c:v>
                </c:pt>
                <c:pt idx="2">
                  <c:v>3.1</c:v>
                </c:pt>
                <c:pt idx="3">
                  <c:v>480</c:v>
                </c:pt>
                <c:pt idx="4">
                  <c:v>20</c:v>
                </c:pt>
                <c:pt idx="5">
                  <c:v>7.4</c:v>
                </c:pt>
                <c:pt idx="6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59-4E71-BEDD-6FDCDD5A9C63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Sheet2!$D$2:$D$8</c:f>
              <c:numCache>
                <c:formatCode>General</c:formatCode>
                <c:ptCount val="7"/>
                <c:pt idx="0">
                  <c:v>2.5</c:v>
                </c:pt>
                <c:pt idx="1">
                  <c:v>55.2</c:v>
                </c:pt>
                <c:pt idx="2">
                  <c:v>996.9</c:v>
                </c:pt>
                <c:pt idx="3">
                  <c:v>520</c:v>
                </c:pt>
                <c:pt idx="4">
                  <c:v>730</c:v>
                </c:pt>
                <c:pt idx="5">
                  <c:v>87.6</c:v>
                </c:pt>
                <c:pt idx="6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59-4E71-BEDD-6FDCDD5A9C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60832"/>
        <c:axId val="14054592"/>
      </c:barChart>
      <c:catAx>
        <c:axId val="14060832"/>
        <c:scaling>
          <c:orientation val="minMax"/>
        </c:scaling>
        <c:delete val="1"/>
        <c:axPos val="b"/>
        <c:majorTickMark val="out"/>
        <c:minorTickMark val="none"/>
        <c:tickLblPos val="nextTo"/>
        <c:crossAx val="14054592"/>
        <c:crosses val="autoZero"/>
        <c:auto val="1"/>
        <c:lblAlgn val="ctr"/>
        <c:lblOffset val="100"/>
        <c:noMultiLvlLbl val="0"/>
      </c:catAx>
      <c:valAx>
        <c:axId val="14054592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06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 w="12700" cap="flat" cmpd="sng" algn="ctr">
      <a:solidFill>
        <a:srgbClr val="292929"/>
      </a:solidFill>
      <a:prstDash val="solid"/>
      <a:miter lim="800000"/>
    </a:ln>
    <a:effectLst/>
  </c:spPr>
  <c:txPr>
    <a:bodyPr/>
    <a:lstStyle/>
    <a:p>
      <a:pPr>
        <a:defRPr>
          <a:solidFill>
            <a:srgbClr val="292929"/>
          </a:solidFill>
          <a:latin typeface="+mn-lt"/>
          <a:ea typeface="+mn-ea"/>
          <a:cs typeface="+mn-cs"/>
        </a:defRPr>
      </a:pPr>
      <a:endParaRPr lang="ja-JP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Ne+/Ne-/GeV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4"/>
            <c:spPr>
              <a:solidFill>
                <a:schemeClr val="accent6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triangle"/>
              <c:size val="14"/>
              <c:spPr>
                <a:solidFill>
                  <a:schemeClr val="accent6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F30E-4F4F-93D0-499EC9CFC7BE}"/>
              </c:ext>
            </c:extLst>
          </c:dPt>
          <c:dPt>
            <c:idx val="1"/>
            <c:marker>
              <c:symbol val="triangle"/>
              <c:size val="14"/>
              <c:spPr>
                <a:solidFill>
                  <a:schemeClr val="accent6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F30E-4F4F-93D0-499EC9CFC7BE}"/>
              </c:ext>
            </c:extLst>
          </c:dPt>
          <c:dPt>
            <c:idx val="2"/>
            <c:marker>
              <c:symbol val="triangle"/>
              <c:size val="14"/>
              <c:spPr>
                <a:solidFill>
                  <a:schemeClr val="accent6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F30E-4F4F-93D0-499EC9CFC7BE}"/>
              </c:ext>
            </c:extLst>
          </c:dPt>
          <c:dPt>
            <c:idx val="4"/>
            <c:marker>
              <c:symbol val="diamond"/>
              <c:size val="14"/>
              <c:spPr>
                <a:solidFill>
                  <a:schemeClr val="accent6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F30E-4F4F-93D0-499EC9CFC7BE}"/>
              </c:ext>
            </c:extLst>
          </c:dPt>
          <c:dPt>
            <c:idx val="7"/>
            <c:marker>
              <c:symbol val="triangle"/>
              <c:size val="14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F30E-4F4F-93D0-499EC9CFC7BE}"/>
              </c:ext>
            </c:extLst>
          </c:dPt>
          <c:dPt>
            <c:idx val="9"/>
            <c:marker>
              <c:symbol val="diamond"/>
              <c:size val="14"/>
              <c:spPr>
                <a:solidFill>
                  <a:schemeClr val="accent6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F30E-4F4F-93D0-499EC9CFC7BE}"/>
              </c:ext>
            </c:extLst>
          </c:dPt>
          <c:dPt>
            <c:idx val="10"/>
            <c:marker>
              <c:symbol val="circle"/>
              <c:size val="14"/>
              <c:spPr>
                <a:solidFill>
                  <a:schemeClr val="accent6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F30E-4F4F-93D0-499EC9CFC7BE}"/>
              </c:ext>
            </c:extLst>
          </c:dPt>
          <c:dPt>
            <c:idx val="11"/>
            <c:marker>
              <c:symbol val="diamond"/>
              <c:size val="14"/>
              <c:spPr>
                <a:solidFill>
                  <a:schemeClr val="accent6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F30E-4F4F-93D0-499EC9CFC7BE}"/>
              </c:ext>
            </c:extLst>
          </c:dPt>
          <c:dPt>
            <c:idx val="12"/>
            <c:marker>
              <c:symbol val="diamond"/>
              <c:size val="14"/>
              <c:spPr>
                <a:solidFill>
                  <a:schemeClr val="accent2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F30E-4F4F-93D0-499EC9CFC7BE}"/>
              </c:ext>
            </c:extLst>
          </c:dPt>
          <c:dPt>
            <c:idx val="13"/>
            <c:marker>
              <c:symbol val="diamond"/>
              <c:size val="14"/>
              <c:spPr>
                <a:solidFill>
                  <a:schemeClr val="accent2">
                    <a:alpha val="81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F30E-4F4F-93D0-499EC9CFC7BE}"/>
              </c:ext>
            </c:extLst>
          </c:dPt>
          <c:xVal>
            <c:numRef>
              <c:f>Sheet1!$B$2:$B$15</c:f>
              <c:numCache>
                <c:formatCode>General</c:formatCode>
                <c:ptCount val="14"/>
                <c:pt idx="0">
                  <c:v>8.9999999999999993E-3</c:v>
                </c:pt>
                <c:pt idx="1">
                  <c:v>1.52E-2</c:v>
                </c:pt>
                <c:pt idx="2">
                  <c:v>4.2999999999999997E-2</c:v>
                </c:pt>
                <c:pt idx="3">
                  <c:v>0.125</c:v>
                </c:pt>
                <c:pt idx="4">
                  <c:v>4</c:v>
                </c:pt>
                <c:pt idx="5">
                  <c:v>0.91200000000000003</c:v>
                </c:pt>
                <c:pt idx="6">
                  <c:v>1</c:v>
                </c:pt>
                <c:pt idx="7">
                  <c:v>3.5</c:v>
                </c:pt>
                <c:pt idx="8">
                  <c:v>4</c:v>
                </c:pt>
                <c:pt idx="9">
                  <c:v>13.32</c:v>
                </c:pt>
                <c:pt idx="10">
                  <c:v>27</c:v>
                </c:pt>
                <c:pt idx="11">
                  <c:v>56.32</c:v>
                </c:pt>
                <c:pt idx="12">
                  <c:v>62.9</c:v>
                </c:pt>
                <c:pt idx="13">
                  <c:v>73.260000000000005</c:v>
                </c:pt>
              </c:numCache>
            </c:numRef>
          </c:xVal>
          <c:yVal>
            <c:numRef>
              <c:f>Sheet1!$D$2:$D$15</c:f>
              <c:numCache>
                <c:formatCode>General</c:formatCode>
                <c:ptCount val="14"/>
                <c:pt idx="0">
                  <c:v>7.2999999999999995E-2</c:v>
                </c:pt>
                <c:pt idx="1">
                  <c:v>6.3E-2</c:v>
                </c:pt>
                <c:pt idx="2">
                  <c:v>0.05</c:v>
                </c:pt>
                <c:pt idx="3">
                  <c:v>1.4E-2</c:v>
                </c:pt>
                <c:pt idx="4">
                  <c:v>3.7499999999999999E-2</c:v>
                </c:pt>
                <c:pt idx="5">
                  <c:v>1.2999999999999999E-2</c:v>
                </c:pt>
                <c:pt idx="6">
                  <c:v>0.03</c:v>
                </c:pt>
                <c:pt idx="7">
                  <c:v>0.114</c:v>
                </c:pt>
                <c:pt idx="8">
                  <c:v>2.5000000000000001E-2</c:v>
                </c:pt>
                <c:pt idx="9">
                  <c:v>0.11666666666666665</c:v>
                </c:pt>
                <c:pt idx="10">
                  <c:v>3.5999999999999997E-2</c:v>
                </c:pt>
                <c:pt idx="11">
                  <c:v>0.28000000000000003</c:v>
                </c:pt>
                <c:pt idx="12">
                  <c:v>0</c:v>
                </c:pt>
                <c:pt idx="13">
                  <c:v>0.43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F30E-4F4F-93D0-499EC9CFC7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8712144"/>
        <c:axId val="728713392"/>
      </c:scatterChart>
      <c:valAx>
        <c:axId val="728712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e- beam power (kW)</a:t>
                </a:r>
                <a:endParaRPr lang="ja-JP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28713392"/>
        <c:crosses val="autoZero"/>
        <c:crossBetween val="midCat"/>
      </c:valAx>
      <c:valAx>
        <c:axId val="72871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Ne+/Ne-/GeV</a:t>
                </a:r>
                <a:endParaRPr lang="ja-JP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287121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94033-C7F5-4CB8-8CFC-7B2E68772780}" type="datetimeFigureOut">
              <a:rPr kumimoji="1" lang="ja-JP" altLang="en-US" smtClean="0"/>
              <a:t>2023/11/5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664DD-30CE-4259-9D7E-C556D1E3A5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8047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E6FD8-D564-4BA1-A685-475324DE8811}" type="datetimeFigureOut">
              <a:rPr kumimoji="1" lang="ja-JP" altLang="en-US" smtClean="0"/>
              <a:t>2023/11/5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23A99-117A-4FFA-AA6D-2382E5F3A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46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267295" y="1007957"/>
            <a:ext cx="2940249" cy="2771881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ja-JP" altLang="ja-JP" sz="1984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hidden">
          <a:xfrm>
            <a:off x="0" y="1847920"/>
            <a:ext cx="10157222" cy="1259946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ja-JP" altLang="ja-JP" sz="2263">
              <a:latin typeface="Times New Roman" pitchFamily="18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672953" y="3947830"/>
            <a:ext cx="6593285" cy="209991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80083" y="1590682"/>
            <a:ext cx="8286155" cy="1763924"/>
          </a:xfrm>
        </p:spPr>
        <p:txBody>
          <a:bodyPr anchor="ctr"/>
          <a:lstStyle>
            <a:lvl1pPr algn="l"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9" name="日付プレースホル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20" name="スライド番号プレースホルダ 19"/>
          <p:cNvSpPr>
            <a:spLocks noGrp="1"/>
          </p:cNvSpPr>
          <p:nvPr>
            <p:ph type="sldNum" sz="quarter" idx="11"/>
          </p:nvPr>
        </p:nvSpPr>
        <p:spPr>
          <a:xfrm>
            <a:off x="7306072" y="6989200"/>
            <a:ext cx="2494756" cy="402483"/>
          </a:xfrm>
        </p:spPr>
        <p:txBody>
          <a:bodyPr/>
          <a:lstStyle/>
          <a:p>
            <a:fld id="{B0C199F8-A211-45E5-AEA2-CC5E857C2E7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1" name="フッター プレースホルダ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93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3"/>
          </p:nvPr>
        </p:nvSpPr>
        <p:spPr>
          <a:xfrm>
            <a:off x="378292" y="1160447"/>
            <a:ext cx="9345851" cy="5476908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080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10691813" cy="98694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ja-JP" altLang="ja-JP" sz="2263"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63850" y="89226"/>
            <a:ext cx="8369684" cy="7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0985" y="1186435"/>
            <a:ext cx="8958106" cy="553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3" name="日付プレースホルダ 12"/>
          <p:cNvSpPr>
            <a:spLocks noGrp="1"/>
          </p:cNvSpPr>
          <p:nvPr>
            <p:ph type="dt" sz="half" idx="2"/>
          </p:nvPr>
        </p:nvSpPr>
        <p:spPr>
          <a:xfrm>
            <a:off x="980083" y="7006699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3"/>
          </p:nvPr>
        </p:nvSpPr>
        <p:spPr>
          <a:xfrm>
            <a:off x="3653036" y="7006699"/>
            <a:ext cx="33857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4"/>
          </p:nvPr>
        </p:nvSpPr>
        <p:spPr>
          <a:xfrm>
            <a:off x="7306072" y="7006699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199F8-A211-45E5-AEA2-CC5E857C2E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320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968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9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9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9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9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503972" algn="l" rtl="0" eaLnBrk="1" fontAlgn="base" hangingPunct="1">
        <a:spcBef>
          <a:spcPct val="0"/>
        </a:spcBef>
        <a:spcAft>
          <a:spcPct val="0"/>
        </a:spcAft>
        <a:defRPr kumimoji="1" sz="4409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1007943" algn="l" rtl="0" eaLnBrk="1" fontAlgn="base" hangingPunct="1">
        <a:spcBef>
          <a:spcPct val="0"/>
        </a:spcBef>
        <a:spcAft>
          <a:spcPct val="0"/>
        </a:spcAft>
        <a:defRPr kumimoji="1" sz="4409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511915" algn="l" rtl="0" eaLnBrk="1" fontAlgn="base" hangingPunct="1">
        <a:spcBef>
          <a:spcPct val="0"/>
        </a:spcBef>
        <a:spcAft>
          <a:spcPct val="0"/>
        </a:spcAft>
        <a:defRPr kumimoji="1" sz="4409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2015886" algn="l" rtl="0" eaLnBrk="1" fontAlgn="base" hangingPunct="1">
        <a:spcBef>
          <a:spcPct val="0"/>
        </a:spcBef>
        <a:spcAft>
          <a:spcPct val="0"/>
        </a:spcAft>
        <a:defRPr kumimoji="1" sz="4409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493472" indent="-4934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3527">
          <a:solidFill>
            <a:schemeClr val="tx1"/>
          </a:solidFill>
          <a:latin typeface="+mn-lt"/>
          <a:ea typeface="+mn-ea"/>
          <a:cs typeface="+mn-cs"/>
        </a:defRPr>
      </a:lvl1pPr>
      <a:lvl2pPr marL="979945" indent="-48472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kumimoji="1" sz="3086">
          <a:solidFill>
            <a:schemeClr val="tx1"/>
          </a:solidFill>
          <a:latin typeface="+mn-lt"/>
          <a:ea typeface="+mn-ea"/>
        </a:defRPr>
      </a:lvl2pPr>
      <a:lvl3pPr marL="1426170" indent="-4444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2646">
          <a:solidFill>
            <a:schemeClr val="tx1"/>
          </a:solidFill>
          <a:latin typeface="+mn-lt"/>
          <a:ea typeface="+mn-ea"/>
        </a:defRPr>
      </a:lvl3pPr>
      <a:lvl4pPr marL="1853146" indent="-425227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kumimoji="1" sz="2205">
          <a:solidFill>
            <a:schemeClr val="tx1"/>
          </a:solidFill>
          <a:latin typeface="+mn-lt"/>
          <a:ea typeface="+mn-ea"/>
        </a:defRPr>
      </a:lvl4pPr>
      <a:lvl5pPr marL="2281871" indent="-42697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2205">
          <a:solidFill>
            <a:schemeClr val="tx1"/>
          </a:solidFill>
          <a:latin typeface="+mn-lt"/>
          <a:ea typeface="+mn-ea"/>
        </a:defRPr>
      </a:lvl5pPr>
      <a:lvl6pPr marL="2785843" indent="-42697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2205">
          <a:solidFill>
            <a:schemeClr val="tx1"/>
          </a:solidFill>
          <a:latin typeface="+mn-lt"/>
          <a:ea typeface="+mn-ea"/>
        </a:defRPr>
      </a:lvl6pPr>
      <a:lvl7pPr marL="3289814" indent="-42697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2205">
          <a:solidFill>
            <a:schemeClr val="tx1"/>
          </a:solidFill>
          <a:latin typeface="+mn-lt"/>
          <a:ea typeface="+mn-ea"/>
        </a:defRPr>
      </a:lvl7pPr>
      <a:lvl8pPr marL="3793786" indent="-42697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2205">
          <a:solidFill>
            <a:schemeClr val="tx1"/>
          </a:solidFill>
          <a:latin typeface="+mn-lt"/>
          <a:ea typeface="+mn-ea"/>
        </a:defRPr>
      </a:lvl8pPr>
      <a:lvl9pPr marL="4297757" indent="-42697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220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2023/1</a:t>
            </a:r>
            <a:r>
              <a:rPr lang="en-US" altLang="ja-JP" dirty="0"/>
              <a:t>1</a:t>
            </a:r>
            <a:r>
              <a:rPr kumimoji="1" lang="en-US" altLang="ja-JP" dirty="0"/>
              <a:t>/7</a:t>
            </a:r>
          </a:p>
          <a:p>
            <a:r>
              <a:rPr lang="en-US" altLang="ja-JP" dirty="0"/>
              <a:t>Y. Enomoto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Positron source and target in KEK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8812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B52D86-6073-5F79-1B78-034F26D4C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kumimoji="1" lang="en-US" altLang="ja-JP" sz="3200" dirty="0"/>
              <a:t>From </a:t>
            </a:r>
            <a:r>
              <a:rPr kumimoji="1" lang="en-US" altLang="ja-JP" sz="3200" dirty="0" err="1"/>
              <a:t>SuperKEKB</a:t>
            </a:r>
            <a:r>
              <a:rPr kumimoji="1" lang="en-US" altLang="ja-JP" sz="3200" dirty="0"/>
              <a:t> to ILC</a:t>
            </a:r>
            <a:endParaRPr kumimoji="1" lang="ja-JP" altLang="en-US" sz="32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6F1B0F8-AFFD-ADC3-B7BC-DD349CD7FD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8292" y="1160447"/>
            <a:ext cx="3815487" cy="5476908"/>
          </a:xfrm>
        </p:spPr>
        <p:txBody>
          <a:bodyPr/>
          <a:lstStyle/>
          <a:p>
            <a:r>
              <a:rPr kumimoji="1" lang="en-US" altLang="ja-JP" sz="2400" dirty="0"/>
              <a:t>Based on </a:t>
            </a:r>
            <a:r>
              <a:rPr kumimoji="1" lang="en-US" altLang="ja-JP" sz="2400" dirty="0" err="1"/>
              <a:t>SuperKEKB</a:t>
            </a:r>
            <a:endParaRPr kumimoji="1" lang="en-US" altLang="ja-JP" sz="2400" dirty="0"/>
          </a:p>
          <a:p>
            <a:r>
              <a:rPr lang="en-US" altLang="ja-JP" sz="2400" dirty="0"/>
              <a:t>Big jump from </a:t>
            </a:r>
            <a:r>
              <a:rPr lang="en-US" altLang="ja-JP" sz="2400" dirty="0" err="1"/>
              <a:t>SuperKEKB</a:t>
            </a:r>
            <a:endParaRPr lang="en-US" altLang="ja-JP" sz="2400" dirty="0"/>
          </a:p>
          <a:p>
            <a:r>
              <a:rPr lang="en-US" altLang="ja-JP" sz="2400" dirty="0"/>
              <a:t>3 x SLC in beam power (74 kW)</a:t>
            </a:r>
          </a:p>
          <a:p>
            <a:r>
              <a:rPr lang="en-US" altLang="ja-JP" sz="2400" dirty="0"/>
              <a:t>4 x </a:t>
            </a:r>
            <a:r>
              <a:rPr lang="en-US" altLang="ja-JP" sz="2400" dirty="0" err="1"/>
              <a:t>SuperKEKB</a:t>
            </a:r>
            <a:r>
              <a:rPr lang="en-US" altLang="ja-JP" sz="2400" dirty="0"/>
              <a:t> in capture efficiency</a:t>
            </a:r>
            <a:endParaRPr kumimoji="1" lang="ja-JP" altLang="en-US" sz="24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BC4BA6-886B-CDF1-328E-F5267945842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27BDBF-B72C-B983-8597-D5B66067635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D9BBCB-E312-2195-170F-7FC310BD6F6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10</a:t>
            </a:fld>
            <a:endParaRPr kumimoji="1" lang="ja-JP" altLang="en-US"/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FD0DDB57-201C-4EF0-8C4F-70F250110734}"/>
              </a:ext>
            </a:extLst>
          </p:cNvPr>
          <p:cNvGraphicFramePr>
            <a:graphicFrameLocks/>
          </p:cNvGraphicFramePr>
          <p:nvPr/>
        </p:nvGraphicFramePr>
        <p:xfrm>
          <a:off x="4337794" y="1115541"/>
          <a:ext cx="6273155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4441422-F767-D805-C53B-D18990689BE0}"/>
              </a:ext>
            </a:extLst>
          </p:cNvPr>
          <p:cNvSpPr txBox="1"/>
          <p:nvPr/>
        </p:nvSpPr>
        <p:spPr>
          <a:xfrm>
            <a:off x="5495716" y="1331565"/>
            <a:ext cx="795411" cy="6001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1100" dirty="0"/>
              <a:t>●</a:t>
            </a:r>
            <a:r>
              <a:rPr lang="en-US" altLang="ja-JP" sz="1100" dirty="0"/>
              <a:t>past</a:t>
            </a:r>
          </a:p>
          <a:p>
            <a:r>
              <a:rPr lang="ja-JP" altLang="en-US" sz="1100" dirty="0"/>
              <a:t>▲</a:t>
            </a:r>
            <a:r>
              <a:rPr lang="en-US" altLang="ja-JP" sz="1100" dirty="0"/>
              <a:t>present</a:t>
            </a:r>
          </a:p>
          <a:p>
            <a:r>
              <a:rPr kumimoji="1" lang="ja-JP" altLang="en-US" sz="1100" dirty="0"/>
              <a:t>◆</a:t>
            </a:r>
            <a:r>
              <a:rPr kumimoji="1" lang="en-US" altLang="ja-JP" sz="1100" dirty="0"/>
              <a:t>future</a:t>
            </a:r>
            <a:endParaRPr kumimoji="1" lang="ja-JP" altLang="en-US" sz="11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3C012D2-29DA-6F9C-2648-1E594FECEA1E}"/>
              </a:ext>
            </a:extLst>
          </p:cNvPr>
          <p:cNvSpPr txBox="1"/>
          <p:nvPr/>
        </p:nvSpPr>
        <p:spPr>
          <a:xfrm>
            <a:off x="8874298" y="1800924"/>
            <a:ext cx="9525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solidFill>
                  <a:srgbClr val="F09558"/>
                </a:solidFill>
              </a:rPr>
              <a:t>ILC e-driven</a:t>
            </a:r>
            <a:endParaRPr kumimoji="1" lang="ja-JP" altLang="en-US" sz="1100" dirty="0">
              <a:solidFill>
                <a:srgbClr val="F09558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62F56B0-1D6F-2B15-C161-6BA89F8A98BE}"/>
              </a:ext>
            </a:extLst>
          </p:cNvPr>
          <p:cNvSpPr txBox="1"/>
          <p:nvPr/>
        </p:nvSpPr>
        <p:spPr>
          <a:xfrm>
            <a:off x="7693249" y="6725335"/>
            <a:ext cx="1090363" cy="30777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/>
              <a:t>High power</a:t>
            </a:r>
            <a:endParaRPr kumimoji="1" lang="ja-JP" altLang="en-US" sz="1400" dirty="0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560E612B-F795-0E74-1464-8477824CC671}"/>
              </a:ext>
            </a:extLst>
          </p:cNvPr>
          <p:cNvSpPr/>
          <p:nvPr/>
        </p:nvSpPr>
        <p:spPr>
          <a:xfrm>
            <a:off x="5417914" y="6476722"/>
            <a:ext cx="4968552" cy="216024"/>
          </a:xfrm>
          <a:prstGeom prst="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157D337A-E1AB-4AF5-3FF5-55B8A1ED72AD}"/>
              </a:ext>
            </a:extLst>
          </p:cNvPr>
          <p:cNvSpPr/>
          <p:nvPr/>
        </p:nvSpPr>
        <p:spPr>
          <a:xfrm rot="16200000">
            <a:off x="2033538" y="3527809"/>
            <a:ext cx="4608512" cy="216024"/>
          </a:xfrm>
          <a:prstGeom prst="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196947F-728F-9231-D0CF-7C0171674570}"/>
              </a:ext>
            </a:extLst>
          </p:cNvPr>
          <p:cNvSpPr txBox="1"/>
          <p:nvPr/>
        </p:nvSpPr>
        <p:spPr>
          <a:xfrm rot="16200000">
            <a:off x="3366501" y="3451050"/>
            <a:ext cx="1346779" cy="30777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/>
              <a:t>High efficiency</a:t>
            </a:r>
            <a:endParaRPr kumimoji="1" lang="ja-JP" altLang="en-US" sz="1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C56F85F-3FB6-8168-86B2-376E9A8FA806}"/>
              </a:ext>
            </a:extLst>
          </p:cNvPr>
          <p:cNvSpPr txBox="1"/>
          <p:nvPr/>
        </p:nvSpPr>
        <p:spPr>
          <a:xfrm>
            <a:off x="7216996" y="5390187"/>
            <a:ext cx="4603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SLC</a:t>
            </a:r>
            <a:endParaRPr kumimoji="1" lang="ja-JP" altLang="en-US" sz="11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46937C4-4C1D-83F1-13B8-D24D7C80048A}"/>
              </a:ext>
            </a:extLst>
          </p:cNvPr>
          <p:cNvSpPr txBox="1"/>
          <p:nvPr/>
        </p:nvSpPr>
        <p:spPr>
          <a:xfrm>
            <a:off x="5302656" y="4423041"/>
            <a:ext cx="9396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err="1">
                <a:solidFill>
                  <a:srgbClr val="FF0000"/>
                </a:solidFill>
              </a:rPr>
              <a:t>SuperKEKB</a:t>
            </a:r>
            <a:endParaRPr kumimoji="1" lang="ja-JP" altLang="en-US" sz="1100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3537F3B-EFC1-7A22-6848-C5CEC185B88B}"/>
              </a:ext>
            </a:extLst>
          </p:cNvPr>
          <p:cNvSpPr txBox="1"/>
          <p:nvPr/>
        </p:nvSpPr>
        <p:spPr>
          <a:xfrm>
            <a:off x="6249307" y="4640173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err="1"/>
              <a:t>FCCee</a:t>
            </a:r>
            <a:endParaRPr kumimoji="1" lang="ja-JP" altLang="en-US" sz="11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A7898D8-E978-9586-2FDB-DA8CDFC80975}"/>
              </a:ext>
            </a:extLst>
          </p:cNvPr>
          <p:cNvSpPr txBox="1"/>
          <p:nvPr/>
        </p:nvSpPr>
        <p:spPr>
          <a:xfrm>
            <a:off x="9318776" y="5497141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solidFill>
                  <a:srgbClr val="F09558"/>
                </a:solidFill>
              </a:rPr>
              <a:t>ILC undulator</a:t>
            </a:r>
            <a:endParaRPr kumimoji="1" lang="ja-JP" altLang="en-US" sz="1100" dirty="0">
              <a:solidFill>
                <a:srgbClr val="F09558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3BB2873-C415-BCD0-AED5-EA416128377E}"/>
              </a:ext>
            </a:extLst>
          </p:cNvPr>
          <p:cNvSpPr txBox="1"/>
          <p:nvPr/>
        </p:nvSpPr>
        <p:spPr>
          <a:xfrm>
            <a:off x="8300015" y="3203773"/>
            <a:ext cx="506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CLIC</a:t>
            </a:r>
            <a:endParaRPr kumimoji="1" lang="ja-JP" altLang="en-US" sz="11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8211BAE-FE7E-8C7E-2130-96FA8FB0E063}"/>
              </a:ext>
            </a:extLst>
          </p:cNvPr>
          <p:cNvSpPr txBox="1"/>
          <p:nvPr/>
        </p:nvSpPr>
        <p:spPr>
          <a:xfrm>
            <a:off x="5633938" y="5366336"/>
            <a:ext cx="5790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CEPC</a:t>
            </a:r>
            <a:endParaRPr kumimoji="1" lang="ja-JP" altLang="en-US" sz="11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C7CABE3-42DC-9CB6-49C6-201633A5A8DA}"/>
              </a:ext>
            </a:extLst>
          </p:cNvPr>
          <p:cNvSpPr txBox="1"/>
          <p:nvPr/>
        </p:nvSpPr>
        <p:spPr>
          <a:xfrm>
            <a:off x="5639921" y="5520992"/>
            <a:ext cx="5629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KEKB</a:t>
            </a:r>
            <a:endParaRPr kumimoji="1" lang="ja-JP" altLang="en-US" sz="11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079A079-7063-A0FC-DBE1-83D4423EAF11}"/>
              </a:ext>
            </a:extLst>
          </p:cNvPr>
          <p:cNvSpPr txBox="1"/>
          <p:nvPr/>
        </p:nvSpPr>
        <p:spPr>
          <a:xfrm>
            <a:off x="5345906" y="5003973"/>
            <a:ext cx="4651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BEPC</a:t>
            </a:r>
            <a:endParaRPr kumimoji="1" lang="ja-JP" altLang="en-US" sz="8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C6EA9B2-75E1-15AE-63E4-6F5FFC1B5CDC}"/>
              </a:ext>
            </a:extLst>
          </p:cNvPr>
          <p:cNvSpPr txBox="1"/>
          <p:nvPr/>
        </p:nvSpPr>
        <p:spPr>
          <a:xfrm>
            <a:off x="5345906" y="5109039"/>
            <a:ext cx="5325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DAFNE</a:t>
            </a:r>
            <a:endParaRPr kumimoji="1" lang="ja-JP" altLang="en-US" sz="8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E1E9E72-BE05-4C8E-6241-36DAF0D29DBC}"/>
              </a:ext>
            </a:extLst>
          </p:cNvPr>
          <p:cNvSpPr txBox="1"/>
          <p:nvPr/>
        </p:nvSpPr>
        <p:spPr>
          <a:xfrm>
            <a:off x="5345906" y="5221402"/>
            <a:ext cx="5517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VEPP-5</a:t>
            </a:r>
            <a:endParaRPr kumimoji="1" lang="ja-JP" altLang="en-US" sz="800" dirty="0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434AFE27-6DEF-1F8E-863E-8D046BBD90FA}"/>
              </a:ext>
            </a:extLst>
          </p:cNvPr>
          <p:cNvCxnSpPr>
            <a:cxnSpLocks/>
          </p:cNvCxnSpPr>
          <p:nvPr/>
        </p:nvCxnSpPr>
        <p:spPr>
          <a:xfrm flipV="1">
            <a:off x="5633938" y="1979637"/>
            <a:ext cx="4200363" cy="2782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816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D5574B-FA54-32B2-00DF-DF186E09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850" y="68349"/>
            <a:ext cx="8369684" cy="755968"/>
          </a:xfrm>
        </p:spPr>
        <p:txBody>
          <a:bodyPr anchor="ctr"/>
          <a:lstStyle/>
          <a:p>
            <a:r>
              <a:rPr lang="en-US" altLang="ja-JP" sz="3200" dirty="0"/>
              <a:t>Latest 3D model for ILC positron source</a:t>
            </a:r>
            <a:endParaRPr kumimoji="1" lang="ja-JP" altLang="en-US" sz="32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67D196-3333-FE46-0A22-9AED833E780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67ED44-AE43-EB53-9DFD-7A5E359AC7A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0E43C4-7D6B-EE28-9ADB-ECFB7E7E34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10" name="コンテンツ プレースホルダー 9" descr="レゴ, おもちゃ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73E2FF11-AC58-CBCE-0E7D-09F39AE0DAE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6" t="10540" r="16791" b="9585"/>
          <a:stretch/>
        </p:blipFill>
        <p:spPr>
          <a:xfrm>
            <a:off x="3324650" y="1619597"/>
            <a:ext cx="7367163" cy="4968552"/>
          </a:xfrm>
        </p:spPr>
      </p:pic>
      <p:pic>
        <p:nvPicPr>
          <p:cNvPr id="13" name="図 12" descr="マップ が含まれている画像&#10;&#10;自動的に生成された説明">
            <a:extLst>
              <a:ext uri="{FF2B5EF4-FFF2-40B4-BE49-F238E27FC236}">
                <a16:creationId xmlns:a16="http://schemas.microsoft.com/office/drawing/2014/main" id="{3AFFE7C2-E539-1049-902D-4966DFA29A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3" t="1849" r="32489" b="3053"/>
          <a:stretch/>
        </p:blipFill>
        <p:spPr>
          <a:xfrm>
            <a:off x="328138" y="1475581"/>
            <a:ext cx="3128247" cy="514857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3157624-9F6B-F11B-FF0E-F10B5D851EF8}"/>
              </a:ext>
            </a:extLst>
          </p:cNvPr>
          <p:cNvSpPr txBox="1"/>
          <p:nvPr/>
        </p:nvSpPr>
        <p:spPr>
          <a:xfrm>
            <a:off x="3257674" y="1139336"/>
            <a:ext cx="1358064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1400" dirty="0"/>
              <a:t>Rotating target</a:t>
            </a:r>
            <a:endParaRPr kumimoji="1" lang="ja-JP" altLang="en-US" sz="1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7106461-DB0E-8331-5F19-D931EC987B04}"/>
              </a:ext>
            </a:extLst>
          </p:cNvPr>
          <p:cNvSpPr txBox="1"/>
          <p:nvPr/>
        </p:nvSpPr>
        <p:spPr>
          <a:xfrm>
            <a:off x="6840239" y="1139336"/>
            <a:ext cx="93166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/>
              <a:t>RF cavity</a:t>
            </a:r>
            <a:endParaRPr kumimoji="1" lang="ja-JP" altLang="en-US" sz="1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AE6E55E-573B-CACF-2702-C8413DD54807}"/>
              </a:ext>
            </a:extLst>
          </p:cNvPr>
          <p:cNvSpPr txBox="1"/>
          <p:nvPr/>
        </p:nvSpPr>
        <p:spPr>
          <a:xfrm>
            <a:off x="8298234" y="1143373"/>
            <a:ext cx="85151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/>
              <a:t>solenoid</a:t>
            </a:r>
            <a:endParaRPr kumimoji="1" lang="ja-JP" altLang="en-US" sz="1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44D54D3-4ED4-860A-323E-16EF35BA2ACB}"/>
              </a:ext>
            </a:extLst>
          </p:cNvPr>
          <p:cNvSpPr txBox="1"/>
          <p:nvPr/>
        </p:nvSpPr>
        <p:spPr>
          <a:xfrm>
            <a:off x="4481810" y="6657102"/>
            <a:ext cx="1566454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/>
              <a:t>Flux concentrator</a:t>
            </a:r>
            <a:endParaRPr kumimoji="1" lang="ja-JP" altLang="en-US" sz="1400" dirty="0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FC6C6BE9-5B6F-61FD-5935-B2D3E300EFB8}"/>
              </a:ext>
            </a:extLst>
          </p:cNvPr>
          <p:cNvCxnSpPr>
            <a:stCxn id="3" idx="2"/>
          </p:cNvCxnSpPr>
          <p:nvPr/>
        </p:nvCxnSpPr>
        <p:spPr>
          <a:xfrm>
            <a:off x="3936706" y="1447113"/>
            <a:ext cx="1769240" cy="1252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83F9D3BE-D972-4F77-2958-DBB65FF7EEC0}"/>
              </a:ext>
            </a:extLst>
          </p:cNvPr>
          <p:cNvCxnSpPr>
            <a:stCxn id="7" idx="2"/>
          </p:cNvCxnSpPr>
          <p:nvPr/>
        </p:nvCxnSpPr>
        <p:spPr>
          <a:xfrm flipH="1">
            <a:off x="7306071" y="1447113"/>
            <a:ext cx="1" cy="1540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D1646EC7-FB03-2E9D-CE1D-6F7C4B6CC9BE}"/>
              </a:ext>
            </a:extLst>
          </p:cNvPr>
          <p:cNvCxnSpPr>
            <a:stCxn id="8" idx="2"/>
          </p:cNvCxnSpPr>
          <p:nvPr/>
        </p:nvCxnSpPr>
        <p:spPr>
          <a:xfrm flipH="1">
            <a:off x="7650162" y="1451150"/>
            <a:ext cx="1073830" cy="816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73C4D21B-66AC-A16A-65BC-59129EA8A4AB}"/>
              </a:ext>
            </a:extLst>
          </p:cNvPr>
          <p:cNvCxnSpPr>
            <a:stCxn id="8" idx="2"/>
          </p:cNvCxnSpPr>
          <p:nvPr/>
        </p:nvCxnSpPr>
        <p:spPr>
          <a:xfrm>
            <a:off x="8723992" y="1451150"/>
            <a:ext cx="582354" cy="888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A1A57AFB-4B50-6F5D-95D5-F86855732DD8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5265037" y="3707829"/>
            <a:ext cx="656933" cy="2949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651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B16A9A-C7F6-45F7-84BC-C5048CB1E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Rotating target in Japan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5461C7-9A03-449A-AA94-9F7660153A4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3BCA9D-BECB-462D-985C-DE146C1BE75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C374F5-B9AC-402F-B298-2E81E394BD4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12</a:t>
            </a:fld>
            <a:endParaRPr kumimoji="1" lang="ja-JP" altLang="en-US"/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50DE530C-6186-4315-9471-3FCF82F3F3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31224"/>
              </p:ext>
            </p:extLst>
          </p:nvPr>
        </p:nvGraphicFramePr>
        <p:xfrm>
          <a:off x="377354" y="1187549"/>
          <a:ext cx="10009112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918">
                  <a:extLst>
                    <a:ext uri="{9D8B030D-6E8A-4147-A177-3AD203B41FA5}">
                      <a16:colId xmlns:a16="http://schemas.microsoft.com/office/drawing/2014/main" val="3984374117"/>
                    </a:ext>
                  </a:extLst>
                </a:gridCol>
                <a:gridCol w="1604793">
                  <a:extLst>
                    <a:ext uri="{9D8B030D-6E8A-4147-A177-3AD203B41FA5}">
                      <a16:colId xmlns:a16="http://schemas.microsoft.com/office/drawing/2014/main" val="3074582407"/>
                    </a:ext>
                  </a:extLst>
                </a:gridCol>
                <a:gridCol w="1834048">
                  <a:extLst>
                    <a:ext uri="{9D8B030D-6E8A-4147-A177-3AD203B41FA5}">
                      <a16:colId xmlns:a16="http://schemas.microsoft.com/office/drawing/2014/main" val="3636238935"/>
                    </a:ext>
                  </a:extLst>
                </a:gridCol>
                <a:gridCol w="1792439">
                  <a:extLst>
                    <a:ext uri="{9D8B030D-6E8A-4147-A177-3AD203B41FA5}">
                      <a16:colId xmlns:a16="http://schemas.microsoft.com/office/drawing/2014/main" val="627449349"/>
                    </a:ext>
                  </a:extLst>
                </a:gridCol>
                <a:gridCol w="2104914">
                  <a:extLst>
                    <a:ext uri="{9D8B030D-6E8A-4147-A177-3AD203B41FA5}">
                      <a16:colId xmlns:a16="http://schemas.microsoft.com/office/drawing/2014/main" val="40416541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e</a:t>
                      </a:r>
                      <a:r>
                        <a:rPr kumimoji="1" lang="en-US" altLang="ja-JP" sz="1400" baseline="30000" dirty="0"/>
                        <a:t>+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l-GR" altLang="ja-JP" sz="1400" dirty="0"/>
                        <a:t>μ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Hadrons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RIBF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881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Institute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ILC</a:t>
                      </a:r>
                    </a:p>
                    <a:p>
                      <a:r>
                        <a:rPr kumimoji="1" lang="en-US" altLang="ja-JP" sz="1400" dirty="0"/>
                        <a:t>(e-driven)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J-PARC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J-PARC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RIKEN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86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Primary particle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e</a:t>
                      </a:r>
                      <a:r>
                        <a:rPr kumimoji="1" lang="en-US" altLang="ja-JP" sz="1400" strike="noStrike" baseline="30000" dirty="0"/>
                        <a:t>-</a:t>
                      </a:r>
                      <a:endParaRPr kumimoji="1" lang="ja-JP" altLang="en-US" sz="1400" strike="noStrike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p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/>
                        <a:t>p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C~U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711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Target material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W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C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Au or W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Be, W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553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Repetition [Hz]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100 / 300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0.19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CW (1puA)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729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400" b="1" dirty="0"/>
                        <a:t>Beam Power [kW]</a:t>
                      </a:r>
                      <a:endParaRPr kumimoji="1" lang="ja-JP" altLang="en-US" sz="1400" b="1" dirty="0"/>
                    </a:p>
                  </a:txBody>
                  <a:tcP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/>
                        <a:t>74</a:t>
                      </a:r>
                      <a:endParaRPr kumimoji="1" lang="ja-JP" altLang="en-US" sz="1400" b="1" dirty="0"/>
                    </a:p>
                  </a:txBody>
                  <a:tcP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/>
                        <a:t>1000</a:t>
                      </a:r>
                      <a:endParaRPr kumimoji="1" lang="ja-JP" altLang="en-US" sz="1400" b="1" dirty="0"/>
                    </a:p>
                  </a:txBody>
                  <a:tcP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/>
                        <a:t>150</a:t>
                      </a:r>
                      <a:endParaRPr kumimoji="1" lang="ja-JP" altLang="en-US" sz="1400" b="1" dirty="0"/>
                    </a:p>
                  </a:txBody>
                  <a:tcP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/>
                        <a:t>82 (design)</a:t>
                      </a:r>
                      <a:endParaRPr kumimoji="1" lang="ja-JP" altLang="en-US" sz="1400" b="1" dirty="0"/>
                    </a:p>
                  </a:txBody>
                  <a:tcPr>
                    <a:solidFill>
                      <a:srgbClr val="EC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2313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400" b="1" dirty="0"/>
                        <a:t>Deposited power [kW]</a:t>
                      </a:r>
                      <a:endParaRPr kumimoji="1" lang="ja-JP" altLang="en-US" sz="1400" b="1" dirty="0"/>
                    </a:p>
                  </a:txBody>
                  <a:tcP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/>
                        <a:t>18.8</a:t>
                      </a:r>
                      <a:endParaRPr kumimoji="1" lang="ja-JP" altLang="en-US" sz="1400" b="1" dirty="0"/>
                    </a:p>
                  </a:txBody>
                  <a:tcP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/>
                        <a:t>3.1</a:t>
                      </a:r>
                      <a:endParaRPr kumimoji="1" lang="ja-JP" altLang="en-US" sz="1400" b="1" dirty="0"/>
                    </a:p>
                  </a:txBody>
                  <a:tcP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/>
                        <a:t>11</a:t>
                      </a:r>
                      <a:endParaRPr kumimoji="1" lang="ja-JP" altLang="en-US" sz="1400" b="1" dirty="0"/>
                    </a:p>
                  </a:txBody>
                  <a:tcP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/>
                        <a:t>18 (design)</a:t>
                      </a:r>
                      <a:endParaRPr kumimoji="1" lang="ja-JP" altLang="en-US" sz="1400" b="1" dirty="0"/>
                    </a:p>
                  </a:txBody>
                  <a:tcPr>
                    <a:solidFill>
                      <a:srgbClr val="F6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267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PEDD [J/g]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33.6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20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Slow extraction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CW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rgbClr val="EC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742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400" b="1" dirty="0"/>
                        <a:t>status</a:t>
                      </a:r>
                      <a:endParaRPr kumimoji="1" lang="ja-JP" altLang="en-US" sz="1400" b="1" dirty="0"/>
                    </a:p>
                  </a:txBody>
                  <a:tcP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/>
                        <a:t>Prototype</a:t>
                      </a:r>
                      <a:endParaRPr kumimoji="1" lang="ja-JP" altLang="en-US" sz="1400" b="1" dirty="0"/>
                    </a:p>
                  </a:txBody>
                  <a:tcP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/>
                        <a:t>In operation</a:t>
                      </a:r>
                      <a:endParaRPr kumimoji="1" lang="ja-JP" altLang="en-US" sz="1400" b="1" dirty="0"/>
                    </a:p>
                  </a:txBody>
                  <a:tcP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/>
                        <a:t>Prototype</a:t>
                      </a:r>
                      <a:endParaRPr kumimoji="1" lang="ja-JP" altLang="en-US" sz="1400" b="1" dirty="0"/>
                    </a:p>
                  </a:txBody>
                  <a:tcP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/>
                        <a:t>In operation</a:t>
                      </a:r>
                    </a:p>
                  </a:txBody>
                  <a:tcPr>
                    <a:solidFill>
                      <a:srgbClr val="F6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753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400" b="1" dirty="0"/>
                        <a:t>Cooling</a:t>
                      </a:r>
                      <a:endParaRPr kumimoji="1" lang="ja-JP" altLang="en-US" sz="1400" b="1" dirty="0"/>
                    </a:p>
                  </a:txBody>
                  <a:tcP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/>
                        <a:t>Water</a:t>
                      </a:r>
                      <a:endParaRPr kumimoji="1" lang="ja-JP" altLang="en-US" sz="1400" b="1" dirty="0"/>
                    </a:p>
                  </a:txBody>
                  <a:tcP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/>
                        <a:t>Radiation</a:t>
                      </a:r>
                      <a:endParaRPr kumimoji="1" lang="ja-JP" altLang="en-US" sz="1400" b="1" dirty="0"/>
                    </a:p>
                  </a:txBody>
                  <a:tcP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/>
                        <a:t>He</a:t>
                      </a:r>
                      <a:endParaRPr kumimoji="1" lang="ja-JP" altLang="en-US" sz="1400" b="1" dirty="0"/>
                    </a:p>
                  </a:txBody>
                  <a:tcP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/>
                        <a:t>Water</a:t>
                      </a:r>
                      <a:endParaRPr kumimoji="1" lang="ja-JP" altLang="en-US" sz="1400" b="1" dirty="0"/>
                    </a:p>
                  </a:txBody>
                  <a:tcPr>
                    <a:solidFill>
                      <a:srgbClr val="F6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791017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11F0533-A64E-30F8-D163-F40E0021788D}"/>
              </a:ext>
            </a:extLst>
          </p:cNvPr>
          <p:cNvSpPr txBox="1"/>
          <p:nvPr/>
        </p:nvSpPr>
        <p:spPr>
          <a:xfrm>
            <a:off x="377354" y="4677892"/>
            <a:ext cx="41329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Thanks to </a:t>
            </a:r>
          </a:p>
          <a:p>
            <a:r>
              <a:rPr lang="en-US" altLang="ja-JP" sz="1400" dirty="0"/>
              <a:t>   J-PARC Muon: </a:t>
            </a:r>
            <a:r>
              <a:rPr lang="en-US" altLang="ja-JP" sz="1400" dirty="0" err="1"/>
              <a:t>Matoba</a:t>
            </a:r>
            <a:r>
              <a:rPr lang="en-US" altLang="ja-JP" sz="1400" dirty="0"/>
              <a:t>, </a:t>
            </a:r>
            <a:r>
              <a:rPr lang="en-US" altLang="ja-JP" sz="1400" dirty="0" err="1"/>
              <a:t>Makimura</a:t>
            </a:r>
            <a:endParaRPr lang="en-US" altLang="ja-JP" sz="1400" dirty="0"/>
          </a:p>
          <a:p>
            <a:r>
              <a:rPr kumimoji="1" lang="en-US" altLang="ja-JP" sz="1400" dirty="0"/>
              <a:t>   J-PARC hadron: Sawada, Takahashi, Watanabe</a:t>
            </a:r>
          </a:p>
          <a:p>
            <a:r>
              <a:rPr lang="en-US" altLang="ja-JP" sz="1400" dirty="0"/>
              <a:t>   RIKEN RIBF: Yoshida, Yanagisawa</a:t>
            </a:r>
            <a:endParaRPr kumimoji="1" lang="ja-JP" altLang="en-US" sz="1400" dirty="0"/>
          </a:p>
        </p:txBody>
      </p:sp>
      <p:pic>
        <p:nvPicPr>
          <p:cNvPr id="3" name="コンテンツ プレースホルダー 7">
            <a:extLst>
              <a:ext uri="{FF2B5EF4-FFF2-40B4-BE49-F238E27FC236}">
                <a16:creationId xmlns:a16="http://schemas.microsoft.com/office/drawing/2014/main" id="{42641926-8C67-55A1-9669-91D0644A65C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6"/>
          <a:stretch/>
        </p:blipFill>
        <p:spPr>
          <a:xfrm>
            <a:off x="8312344" y="4540636"/>
            <a:ext cx="2080094" cy="1906149"/>
          </a:xfr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878F1D0-A134-62D9-1658-5D21844D7D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494" y="4490237"/>
            <a:ext cx="1818850" cy="1755712"/>
          </a:xfrm>
          <a:prstGeom prst="rect">
            <a:avLst/>
          </a:prstGeom>
        </p:spPr>
      </p:pic>
      <p:pic>
        <p:nvPicPr>
          <p:cNvPr id="10" name="コンテンツ プレースホルダー 7">
            <a:extLst>
              <a:ext uri="{FF2B5EF4-FFF2-40B4-BE49-F238E27FC236}">
                <a16:creationId xmlns:a16="http://schemas.microsoft.com/office/drawing/2014/main" id="{FBCAF167-68AB-1781-50C1-8A515CDBED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5" t="11012" r="39054" b="31139"/>
          <a:stretch/>
        </p:blipFill>
        <p:spPr bwMode="auto">
          <a:xfrm>
            <a:off x="7038777" y="6300662"/>
            <a:ext cx="1143200" cy="116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コンテンツ プレースホルダー 22">
            <a:extLst>
              <a:ext uri="{FF2B5EF4-FFF2-40B4-BE49-F238E27FC236}">
                <a16:creationId xmlns:a16="http://schemas.microsoft.com/office/drawing/2014/main" id="{B2C1CBF2-DBDB-22B3-0066-203DB4D4B7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9663" y="4520168"/>
            <a:ext cx="1812761" cy="242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1429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476FFD-D9B8-24F3-57EE-8915274E8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To do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67FB63-CFBD-C32E-2D9D-679F8CE7C9A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ja-JP" sz="2800" dirty="0"/>
              <a:t>Water cooled UHV compatible rotating mechanism</a:t>
            </a:r>
          </a:p>
          <a:p>
            <a:r>
              <a:rPr kumimoji="1" lang="en-US" altLang="ja-JP" sz="2800" dirty="0"/>
              <a:t>Robust W-Cu connection</a:t>
            </a:r>
          </a:p>
          <a:p>
            <a:r>
              <a:rPr lang="en-US" altLang="ja-JP" sz="2800" dirty="0"/>
              <a:t>RF cavity after the target</a:t>
            </a:r>
          </a:p>
          <a:p>
            <a:pPr lvl="1"/>
            <a:r>
              <a:rPr kumimoji="1" lang="en-US" altLang="ja-JP" sz="2800" dirty="0"/>
              <a:t>~a few 10 kW heat load from shower</a:t>
            </a:r>
          </a:p>
          <a:p>
            <a:r>
              <a:rPr lang="en-US" altLang="ja-JP" sz="2800" dirty="0"/>
              <a:t>Flux concentrator compatible with rotating target</a:t>
            </a:r>
            <a:endParaRPr kumimoji="1" lang="en-US" altLang="ja-JP" sz="2800" dirty="0"/>
          </a:p>
          <a:p>
            <a:r>
              <a:rPr kumimoji="1" lang="en-US" altLang="ja-JP" sz="2800" dirty="0"/>
              <a:t>Exchange mechanism of</a:t>
            </a:r>
            <a:r>
              <a:rPr lang="en-US" altLang="ja-JP" sz="2800" dirty="0"/>
              <a:t> highly activated materials in accelerator tunnel</a:t>
            </a:r>
          </a:p>
          <a:p>
            <a:pPr lvl="1"/>
            <a:r>
              <a:rPr kumimoji="1" lang="en-US" altLang="ja-JP" sz="2800" dirty="0"/>
              <a:t>Not in </a:t>
            </a:r>
            <a:r>
              <a:rPr lang="en-US" altLang="ja-JP" sz="2800" dirty="0"/>
              <a:t>special target area</a:t>
            </a:r>
          </a:p>
          <a:p>
            <a:pPr lvl="1"/>
            <a:r>
              <a:rPr kumimoji="1" lang="en-US" altLang="ja-JP" sz="2800" dirty="0"/>
              <a:t>Deep underground (~100 m) and limited space</a:t>
            </a:r>
            <a:endParaRPr kumimoji="1" lang="ja-JP" altLang="en-US" sz="28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0922B3-5387-7EA7-5FF1-5FB1323EAB8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A54366-C2ED-8E2F-C69C-44DB3D4C30B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70E7DC-B8B2-8FEB-D41D-11B9028607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D4A620F-64E8-FAA6-987E-EDA558E675A4}"/>
              </a:ext>
            </a:extLst>
          </p:cNvPr>
          <p:cNvSpPr txBox="1"/>
          <p:nvPr/>
        </p:nvSpPr>
        <p:spPr>
          <a:xfrm>
            <a:off x="3523335" y="5966606"/>
            <a:ext cx="3693640" cy="10400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/>
              <a:t>Grant from MEXT </a:t>
            </a:r>
          </a:p>
          <a:p>
            <a:r>
              <a:rPr kumimoji="1" lang="en-US" altLang="ja-JP" dirty="0"/>
              <a:t>FY2023</a:t>
            </a:r>
            <a:r>
              <a:rPr lang="ja-JP" altLang="en-US" dirty="0"/>
              <a:t> </a:t>
            </a:r>
            <a:r>
              <a:rPr kumimoji="1" lang="en-US" altLang="ja-JP" dirty="0"/>
              <a:t>~ FY2027</a:t>
            </a:r>
          </a:p>
          <a:p>
            <a:r>
              <a:rPr lang="en-US" altLang="ja-JP" dirty="0"/>
              <a:t>Development started 2022/Q4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64784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F64B6F-4E31-EADC-B80B-15C560A2C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5 years-plan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87A35F-A98D-0D26-0E4C-AFACAA2BBC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E24EA3-8976-E53D-636F-B8B895A1BC0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00E28F-BB4C-2A0E-5CE1-17E4381162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6DDFA42-92F2-B795-C962-83F8A7D38E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14</a:t>
            </a:fld>
            <a:endParaRPr kumimoji="1" lang="ja-JP" altLang="en-US"/>
          </a:p>
        </p:txBody>
      </p:sp>
      <p:graphicFrame>
        <p:nvGraphicFramePr>
          <p:cNvPr id="7" name="表 7">
            <a:extLst>
              <a:ext uri="{FF2B5EF4-FFF2-40B4-BE49-F238E27FC236}">
                <a16:creationId xmlns:a16="http://schemas.microsoft.com/office/drawing/2014/main" id="{D42C9B5E-61B0-6201-7C12-A7BB84543DF2}"/>
              </a:ext>
            </a:extLst>
          </p:cNvPr>
          <p:cNvGraphicFramePr>
            <a:graphicFrameLocks/>
          </p:cNvGraphicFramePr>
          <p:nvPr/>
        </p:nvGraphicFramePr>
        <p:xfrm>
          <a:off x="89322" y="1036796"/>
          <a:ext cx="10332169" cy="5362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705">
                  <a:extLst>
                    <a:ext uri="{9D8B030D-6E8A-4147-A177-3AD203B41FA5}">
                      <a16:colId xmlns:a16="http://schemas.microsoft.com/office/drawing/2014/main" val="395983289"/>
                    </a:ext>
                  </a:extLst>
                </a:gridCol>
                <a:gridCol w="865266">
                  <a:extLst>
                    <a:ext uri="{9D8B030D-6E8A-4147-A177-3AD203B41FA5}">
                      <a16:colId xmlns:a16="http://schemas.microsoft.com/office/drawing/2014/main" val="4167180879"/>
                    </a:ext>
                  </a:extLst>
                </a:gridCol>
                <a:gridCol w="421072">
                  <a:extLst>
                    <a:ext uri="{9D8B030D-6E8A-4147-A177-3AD203B41FA5}">
                      <a16:colId xmlns:a16="http://schemas.microsoft.com/office/drawing/2014/main" val="1778253763"/>
                    </a:ext>
                  </a:extLst>
                </a:gridCol>
                <a:gridCol w="366006">
                  <a:extLst>
                    <a:ext uri="{9D8B030D-6E8A-4147-A177-3AD203B41FA5}">
                      <a16:colId xmlns:a16="http://schemas.microsoft.com/office/drawing/2014/main" val="3554093516"/>
                    </a:ext>
                  </a:extLst>
                </a:gridCol>
                <a:gridCol w="366006">
                  <a:extLst>
                    <a:ext uri="{9D8B030D-6E8A-4147-A177-3AD203B41FA5}">
                      <a16:colId xmlns:a16="http://schemas.microsoft.com/office/drawing/2014/main" val="2327639995"/>
                    </a:ext>
                  </a:extLst>
                </a:gridCol>
                <a:gridCol w="366006">
                  <a:extLst>
                    <a:ext uri="{9D8B030D-6E8A-4147-A177-3AD203B41FA5}">
                      <a16:colId xmlns:a16="http://schemas.microsoft.com/office/drawing/2014/main" val="423608386"/>
                    </a:ext>
                  </a:extLst>
                </a:gridCol>
                <a:gridCol w="366006">
                  <a:extLst>
                    <a:ext uri="{9D8B030D-6E8A-4147-A177-3AD203B41FA5}">
                      <a16:colId xmlns:a16="http://schemas.microsoft.com/office/drawing/2014/main" val="2345908477"/>
                    </a:ext>
                  </a:extLst>
                </a:gridCol>
                <a:gridCol w="366006">
                  <a:extLst>
                    <a:ext uri="{9D8B030D-6E8A-4147-A177-3AD203B41FA5}">
                      <a16:colId xmlns:a16="http://schemas.microsoft.com/office/drawing/2014/main" val="4077553560"/>
                    </a:ext>
                  </a:extLst>
                </a:gridCol>
                <a:gridCol w="366006">
                  <a:extLst>
                    <a:ext uri="{9D8B030D-6E8A-4147-A177-3AD203B41FA5}">
                      <a16:colId xmlns:a16="http://schemas.microsoft.com/office/drawing/2014/main" val="2863946006"/>
                    </a:ext>
                  </a:extLst>
                </a:gridCol>
                <a:gridCol w="366006">
                  <a:extLst>
                    <a:ext uri="{9D8B030D-6E8A-4147-A177-3AD203B41FA5}">
                      <a16:colId xmlns:a16="http://schemas.microsoft.com/office/drawing/2014/main" val="2400987772"/>
                    </a:ext>
                  </a:extLst>
                </a:gridCol>
                <a:gridCol w="366006">
                  <a:extLst>
                    <a:ext uri="{9D8B030D-6E8A-4147-A177-3AD203B41FA5}">
                      <a16:colId xmlns:a16="http://schemas.microsoft.com/office/drawing/2014/main" val="248254173"/>
                    </a:ext>
                  </a:extLst>
                </a:gridCol>
                <a:gridCol w="366006">
                  <a:extLst>
                    <a:ext uri="{9D8B030D-6E8A-4147-A177-3AD203B41FA5}">
                      <a16:colId xmlns:a16="http://schemas.microsoft.com/office/drawing/2014/main" val="2364010515"/>
                    </a:ext>
                  </a:extLst>
                </a:gridCol>
                <a:gridCol w="366006">
                  <a:extLst>
                    <a:ext uri="{9D8B030D-6E8A-4147-A177-3AD203B41FA5}">
                      <a16:colId xmlns:a16="http://schemas.microsoft.com/office/drawing/2014/main" val="806038203"/>
                    </a:ext>
                  </a:extLst>
                </a:gridCol>
                <a:gridCol w="366006">
                  <a:extLst>
                    <a:ext uri="{9D8B030D-6E8A-4147-A177-3AD203B41FA5}">
                      <a16:colId xmlns:a16="http://schemas.microsoft.com/office/drawing/2014/main" val="8406414"/>
                    </a:ext>
                  </a:extLst>
                </a:gridCol>
                <a:gridCol w="366006">
                  <a:extLst>
                    <a:ext uri="{9D8B030D-6E8A-4147-A177-3AD203B41FA5}">
                      <a16:colId xmlns:a16="http://schemas.microsoft.com/office/drawing/2014/main" val="3466626922"/>
                    </a:ext>
                  </a:extLst>
                </a:gridCol>
                <a:gridCol w="366006">
                  <a:extLst>
                    <a:ext uri="{9D8B030D-6E8A-4147-A177-3AD203B41FA5}">
                      <a16:colId xmlns:a16="http://schemas.microsoft.com/office/drawing/2014/main" val="3684505105"/>
                    </a:ext>
                  </a:extLst>
                </a:gridCol>
                <a:gridCol w="366006">
                  <a:extLst>
                    <a:ext uri="{9D8B030D-6E8A-4147-A177-3AD203B41FA5}">
                      <a16:colId xmlns:a16="http://schemas.microsoft.com/office/drawing/2014/main" val="800880698"/>
                    </a:ext>
                  </a:extLst>
                </a:gridCol>
                <a:gridCol w="366006">
                  <a:extLst>
                    <a:ext uri="{9D8B030D-6E8A-4147-A177-3AD203B41FA5}">
                      <a16:colId xmlns:a16="http://schemas.microsoft.com/office/drawing/2014/main" val="1760140796"/>
                    </a:ext>
                  </a:extLst>
                </a:gridCol>
                <a:gridCol w="366006">
                  <a:extLst>
                    <a:ext uri="{9D8B030D-6E8A-4147-A177-3AD203B41FA5}">
                      <a16:colId xmlns:a16="http://schemas.microsoft.com/office/drawing/2014/main" val="754451275"/>
                    </a:ext>
                  </a:extLst>
                </a:gridCol>
                <a:gridCol w="366006">
                  <a:extLst>
                    <a:ext uri="{9D8B030D-6E8A-4147-A177-3AD203B41FA5}">
                      <a16:colId xmlns:a16="http://schemas.microsoft.com/office/drawing/2014/main" val="2248486520"/>
                    </a:ext>
                  </a:extLst>
                </a:gridCol>
                <a:gridCol w="366006">
                  <a:extLst>
                    <a:ext uri="{9D8B030D-6E8A-4147-A177-3AD203B41FA5}">
                      <a16:colId xmlns:a16="http://schemas.microsoft.com/office/drawing/2014/main" val="2259055516"/>
                    </a:ext>
                  </a:extLst>
                </a:gridCol>
                <a:gridCol w="366006">
                  <a:extLst>
                    <a:ext uri="{9D8B030D-6E8A-4147-A177-3AD203B41FA5}">
                      <a16:colId xmlns:a16="http://schemas.microsoft.com/office/drawing/2014/main" val="1858799682"/>
                    </a:ext>
                  </a:extLst>
                </a:gridCol>
                <a:gridCol w="366006">
                  <a:extLst>
                    <a:ext uri="{9D8B030D-6E8A-4147-A177-3AD203B41FA5}">
                      <a16:colId xmlns:a16="http://schemas.microsoft.com/office/drawing/2014/main" val="393724054"/>
                    </a:ext>
                  </a:extLst>
                </a:gridCol>
                <a:gridCol w="366006">
                  <a:extLst>
                    <a:ext uri="{9D8B030D-6E8A-4147-A177-3AD203B41FA5}">
                      <a16:colId xmlns:a16="http://schemas.microsoft.com/office/drawing/2014/main" val="3636519759"/>
                    </a:ext>
                  </a:extLst>
                </a:gridCol>
              </a:tblGrid>
              <a:tr h="24905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FY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i="1" dirty="0"/>
                        <a:t>2022</a:t>
                      </a:r>
                      <a:endParaRPr kumimoji="1" lang="ja-JP" altLang="en-US" sz="10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i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i="1" dirty="0"/>
                        <a:t>2023</a:t>
                      </a:r>
                      <a:endParaRPr kumimoji="1" lang="ja-JP" altLang="en-US" sz="10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i="1" dirty="0"/>
                        <a:t>2024</a:t>
                      </a:r>
                      <a:endParaRPr kumimoji="1" lang="ja-JP" altLang="en-US" sz="10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i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i="1" dirty="0"/>
                        <a:t>2025</a:t>
                      </a:r>
                      <a:endParaRPr kumimoji="1" lang="ja-JP" altLang="en-US" sz="10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i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i="1" dirty="0"/>
                        <a:t>2026</a:t>
                      </a:r>
                      <a:endParaRPr kumimoji="1" lang="ja-JP" altLang="en-US" sz="10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i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i="1" dirty="0"/>
                        <a:t>2027</a:t>
                      </a:r>
                      <a:endParaRPr kumimoji="1" lang="ja-JP" altLang="en-US" sz="10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426642"/>
                  </a:ext>
                </a:extLst>
              </a:tr>
              <a:tr h="24905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year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2023</a:t>
                      </a:r>
                      <a:endParaRPr kumimoji="1" lang="ja-JP" altLang="en-US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2024</a:t>
                      </a:r>
                      <a:endParaRPr kumimoji="1" lang="ja-JP" altLang="en-US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2025</a:t>
                      </a:r>
                      <a:endParaRPr kumimoji="1" lang="ja-JP" altLang="en-US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2026</a:t>
                      </a:r>
                      <a:endParaRPr kumimoji="1" lang="ja-JP" altLang="en-US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2027</a:t>
                      </a:r>
                      <a:endParaRPr kumimoji="1" lang="ja-JP" altLang="en-US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360492"/>
                  </a:ext>
                </a:extLst>
              </a:tr>
              <a:tr h="24905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Quarter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Q4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Q1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Q2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Q3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Q4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Q1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Q2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Q3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Q4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Q1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Q2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Q3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Q4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Q1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Q2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Q3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Q4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Q1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Q2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Q3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Q4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Q1</a:t>
                      </a:r>
                      <a:endParaRPr kumimoji="1" lang="ja-JP" altLang="en-US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388919"/>
                  </a:ext>
                </a:extLst>
              </a:tr>
              <a:tr h="24905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Test bench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383493"/>
                  </a:ext>
                </a:extLst>
              </a:tr>
              <a:tr h="40666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High power test bench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302053"/>
                  </a:ext>
                </a:extLst>
              </a:tr>
              <a:tr h="24905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W-Cu connection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79484"/>
                  </a:ext>
                </a:extLst>
              </a:tr>
              <a:tr h="249052"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Target unit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1</a:t>
                      </a:r>
                      <a:r>
                        <a:rPr kumimoji="1" lang="en-US" altLang="ja-JP" sz="1000" b="1" baseline="30000" dirty="0"/>
                        <a:t>st</a:t>
                      </a:r>
                      <a:r>
                        <a:rPr kumimoji="1" lang="en-US" altLang="ja-JP" sz="1000" b="1" dirty="0"/>
                        <a:t> unit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452083"/>
                  </a:ext>
                </a:extLst>
              </a:tr>
              <a:tr h="249052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2</a:t>
                      </a:r>
                      <a:r>
                        <a:rPr kumimoji="1" lang="en-US" altLang="ja-JP" sz="1000" b="1" baseline="30000" dirty="0"/>
                        <a:t>nd</a:t>
                      </a:r>
                      <a:r>
                        <a:rPr kumimoji="1" lang="en-US" altLang="ja-JP" sz="1000" b="1" dirty="0"/>
                        <a:t> unit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214451"/>
                  </a:ext>
                </a:extLst>
              </a:tr>
              <a:tr h="249052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3</a:t>
                      </a:r>
                      <a:r>
                        <a:rPr kumimoji="1" lang="en-US" altLang="ja-JP" sz="1000" b="1" baseline="30000" dirty="0"/>
                        <a:t>rd</a:t>
                      </a:r>
                      <a:r>
                        <a:rPr kumimoji="1" lang="en-US" altLang="ja-JP" sz="1000" b="1" dirty="0"/>
                        <a:t> unit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262207"/>
                  </a:ext>
                </a:extLst>
              </a:tr>
              <a:tr h="249052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FC base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1</a:t>
                      </a:r>
                      <a:r>
                        <a:rPr kumimoji="1" lang="en-US" altLang="ja-JP" sz="1000" b="1" baseline="30000" dirty="0"/>
                        <a:t>st</a:t>
                      </a:r>
                      <a:r>
                        <a:rPr kumimoji="1" lang="en-US" altLang="ja-JP" sz="1000" b="1" dirty="0"/>
                        <a:t> unit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133094"/>
                  </a:ext>
                </a:extLst>
              </a:tr>
              <a:tr h="249052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2</a:t>
                      </a:r>
                      <a:r>
                        <a:rPr kumimoji="1" lang="en-US" altLang="ja-JP" sz="1000" b="1" baseline="30000" dirty="0"/>
                        <a:t>nd</a:t>
                      </a:r>
                      <a:r>
                        <a:rPr kumimoji="1" lang="en-US" altLang="ja-JP" sz="1000" b="1" dirty="0"/>
                        <a:t> unit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061715"/>
                  </a:ext>
                </a:extLst>
              </a:tr>
              <a:tr h="406663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magnet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Solenoid + ST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265875"/>
                  </a:ext>
                </a:extLst>
              </a:tr>
              <a:tr h="406663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Power supply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14472"/>
                  </a:ext>
                </a:extLst>
              </a:tr>
              <a:tr h="40666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Chamber, vacuum, support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470086"/>
                  </a:ext>
                </a:extLst>
              </a:tr>
              <a:tr h="249052"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Acc. Structure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Dummy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72179"/>
                  </a:ext>
                </a:extLst>
              </a:tr>
              <a:tr h="249052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1</a:t>
                      </a:r>
                      <a:r>
                        <a:rPr kumimoji="1" lang="en-US" altLang="ja-JP" sz="1000" b="1" baseline="30000" dirty="0"/>
                        <a:t>st</a:t>
                      </a:r>
                      <a:r>
                        <a:rPr kumimoji="1" lang="en-US" altLang="ja-JP" sz="1000" b="1" dirty="0"/>
                        <a:t> unit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525782"/>
                  </a:ext>
                </a:extLst>
              </a:tr>
              <a:tr h="249052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2</a:t>
                      </a:r>
                      <a:r>
                        <a:rPr kumimoji="1" lang="en-US" altLang="ja-JP" sz="1000" b="1" baseline="30000" dirty="0"/>
                        <a:t>nd</a:t>
                      </a:r>
                      <a:r>
                        <a:rPr kumimoji="1" lang="en-US" altLang="ja-JP" sz="1000" b="1" dirty="0"/>
                        <a:t> unit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707626"/>
                  </a:ext>
                </a:extLst>
              </a:tr>
              <a:tr h="24905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FC power supply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793894"/>
                  </a:ext>
                </a:extLst>
              </a:tr>
              <a:tr h="24905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/>
                        <a:t>RF power supply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754669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0972CEC-1BD9-6A4D-54D6-8CF18E181A61}"/>
              </a:ext>
            </a:extLst>
          </p:cNvPr>
          <p:cNvSpPr txBox="1"/>
          <p:nvPr/>
        </p:nvSpPr>
        <p:spPr>
          <a:xfrm>
            <a:off x="89322" y="6562988"/>
            <a:ext cx="111280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1200" dirty="0">
                <a:solidFill>
                  <a:srgbClr val="00B0F0"/>
                </a:solidFill>
                <a:latin typeface="Arial"/>
                <a:ea typeface="ＭＳ Ｐゴシック"/>
              </a:rPr>
              <a:t>Design</a:t>
            </a:r>
          </a:p>
          <a:p>
            <a:pPr>
              <a:defRPr/>
            </a:pPr>
            <a:r>
              <a:rPr lang="en-US" altLang="ja-JP" sz="1200" dirty="0" err="1">
                <a:solidFill>
                  <a:srgbClr val="FF0000"/>
                </a:solidFill>
                <a:latin typeface="Arial"/>
                <a:ea typeface="ＭＳ Ｐゴシック"/>
              </a:rPr>
              <a:t>Manufacuring</a:t>
            </a:r>
            <a:endParaRPr lang="en-US" altLang="ja-JP" sz="1200" dirty="0">
              <a:solidFill>
                <a:srgbClr val="FF0000"/>
              </a:solidFill>
              <a:latin typeface="Arial"/>
              <a:ea typeface="ＭＳ Ｐゴシック"/>
            </a:endParaRPr>
          </a:p>
          <a:p>
            <a:pPr>
              <a:defRPr/>
            </a:pPr>
            <a:r>
              <a:rPr lang="en-US" altLang="ja-JP" sz="1200" dirty="0">
                <a:solidFill>
                  <a:srgbClr val="00B050"/>
                </a:solidFill>
                <a:latin typeface="Arial"/>
                <a:ea typeface="ＭＳ Ｐゴシック"/>
              </a:rPr>
              <a:t>test</a:t>
            </a:r>
            <a:endParaRPr lang="ja-JP" altLang="en-US" sz="1200" dirty="0">
              <a:solidFill>
                <a:srgbClr val="00B05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62830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1919C0-CD8E-DB82-6693-CF319A789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kumimoji="1" lang="en-US" altLang="ja-JP" sz="3200" dirty="0"/>
              <a:t>Test bench for ILC positron source</a:t>
            </a:r>
            <a:endParaRPr kumimoji="1" lang="ja-JP" altLang="en-US" sz="3200" dirty="0"/>
          </a:p>
        </p:txBody>
      </p:sp>
      <p:pic>
        <p:nvPicPr>
          <p:cNvPr id="8" name="コンテンツ プレースホルダー 7" descr="図書館の中&#10;&#10;中程度の精度で自動的に生成された説明">
            <a:extLst>
              <a:ext uri="{FF2B5EF4-FFF2-40B4-BE49-F238E27FC236}">
                <a16:creationId xmlns:a16="http://schemas.microsoft.com/office/drawing/2014/main" id="{E8975483-8BDA-9A0B-68C9-43BD68805E0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8" y="1592960"/>
            <a:ext cx="8032238" cy="6024178"/>
          </a:xfr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C49A4C-2271-137C-EB07-AD4B94B90C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ja-JP" altLang="en-US" dirty="0">
              <a:solidFill>
                <a:srgbClr val="292929">
                  <a:tint val="75000"/>
                </a:srgbClr>
              </a:solidFill>
              <a:latin typeface="Arial"/>
              <a:ea typeface="ＭＳ Ｐゴシック"/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414E81-D9D0-5802-5B39-4F5C0BB38E2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srgbClr val="292929">
                  <a:tint val="75000"/>
                </a:srgbClr>
              </a:solidFill>
              <a:latin typeface="Arial"/>
              <a:ea typeface="ＭＳ Ｐゴシック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A077D9-810A-A1B2-829F-03853CEB91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0C199F8-A211-45E5-AEA2-CC5E857C2E77}" type="slidenum">
              <a:rPr lang="ja-JP" altLang="en-US">
                <a:solidFill>
                  <a:srgbClr val="292929">
                    <a:tint val="75000"/>
                  </a:srgbClr>
                </a:solidFill>
                <a:latin typeface="Arial"/>
                <a:ea typeface="ＭＳ Ｐゴシック"/>
              </a:rPr>
              <a:pPr>
                <a:defRPr/>
              </a:pPr>
              <a:t>15</a:t>
            </a:fld>
            <a:endParaRPr lang="ja-JP" altLang="en-US">
              <a:solidFill>
                <a:srgbClr val="292929">
                  <a:tint val="75000"/>
                </a:srgbClr>
              </a:solidFill>
              <a:latin typeface="Arial"/>
              <a:ea typeface="ＭＳ Ｐゴシック"/>
            </a:endParaRPr>
          </a:p>
        </p:txBody>
      </p:sp>
      <p:sp>
        <p:nvSpPr>
          <p:cNvPr id="11" name="矢印: 折線 10">
            <a:extLst>
              <a:ext uri="{FF2B5EF4-FFF2-40B4-BE49-F238E27FC236}">
                <a16:creationId xmlns:a16="http://schemas.microsoft.com/office/drawing/2014/main" id="{E4767FF8-D082-1B98-552C-06EE8A9E014D}"/>
              </a:ext>
            </a:extLst>
          </p:cNvPr>
          <p:cNvSpPr/>
          <p:nvPr/>
        </p:nvSpPr>
        <p:spPr>
          <a:xfrm rot="16200000" flipH="1">
            <a:off x="4889953" y="1684201"/>
            <a:ext cx="1031128" cy="2999541"/>
          </a:xfrm>
          <a:prstGeom prst="ben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 sz="1633">
              <a:solidFill>
                <a:srgbClr val="292929"/>
              </a:solidFill>
              <a:latin typeface="Arial"/>
              <a:ea typeface="ＭＳ Ｐゴシック"/>
            </a:endParaRPr>
          </a:p>
        </p:txBody>
      </p:sp>
      <p:pic>
        <p:nvPicPr>
          <p:cNvPr id="9" name="図 8" descr="回路 が含まれている画像&#10;&#10;自動的に生成された説明">
            <a:extLst>
              <a:ext uri="{FF2B5EF4-FFF2-40B4-BE49-F238E27FC236}">
                <a16:creationId xmlns:a16="http://schemas.microsoft.com/office/drawing/2014/main" id="{E0C4D0D4-ED73-5436-F0D6-5B9E163630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9776" y="1043534"/>
            <a:ext cx="378203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28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65E984-0EEC-AA1F-F0A7-6A6221249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32D077-6F37-9619-8922-22527050CA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ja-JP" sz="3200" dirty="0"/>
              <a:t>Say hello to the high-power target community from positron group</a:t>
            </a:r>
          </a:p>
          <a:p>
            <a:r>
              <a:rPr lang="en-US" altLang="ja-JP" sz="3200" dirty="0"/>
              <a:t>Different requirement and limitation from proton machine</a:t>
            </a:r>
          </a:p>
          <a:p>
            <a:pPr lvl="1"/>
            <a:r>
              <a:rPr lang="en-US" altLang="ja-JP" sz="3200" dirty="0"/>
              <a:t>Most of the technologies are still useful for us</a:t>
            </a:r>
          </a:p>
          <a:p>
            <a:r>
              <a:rPr kumimoji="1" lang="en-US" altLang="ja-JP" sz="3200" dirty="0"/>
              <a:t>Requirements of the ILC, linear collider</a:t>
            </a:r>
            <a:r>
              <a:rPr lang="en-US" altLang="ja-JP" sz="3200" dirty="0"/>
              <a:t>, are very high </a:t>
            </a:r>
          </a:p>
          <a:p>
            <a:r>
              <a:rPr lang="en-US" altLang="ja-JP" sz="3200" dirty="0"/>
              <a:t>We started development for ILC recently</a:t>
            </a:r>
          </a:p>
          <a:p>
            <a:pPr lvl="1"/>
            <a:r>
              <a:rPr kumimoji="1" lang="en-US" altLang="ja-JP" sz="3200" dirty="0"/>
              <a:t>Details about rotating target </a:t>
            </a:r>
            <a:r>
              <a:rPr lang="ja-JP" altLang="en-US" sz="3200" dirty="0"/>
              <a:t>→ </a:t>
            </a:r>
            <a:r>
              <a:rPr lang="en-US" altLang="ja-JP" sz="3200" dirty="0"/>
              <a:t>next talk</a:t>
            </a:r>
            <a:endParaRPr kumimoji="1" lang="ja-JP" altLang="en-US" sz="32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2288DED-D536-48F7-B074-631E535BB2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927F08-126E-4245-E5D9-ED02151A0B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448D68-8839-D431-38E4-D055C4E3C0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3999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9B0A8F-0A33-3E9D-C89B-065A7DEF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E5187F-501F-B902-E7CF-444EBFC25EB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6AA30B-70A0-CF04-7A5B-D11FBDB9B1A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39E462-924A-EAFF-7111-16EE55A032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EE0CA4-62C3-6995-230D-98C9FFB18E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237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DDA9CD-E000-FF62-CFF6-6CA79D1F4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kumimoji="1" lang="en-US" altLang="ja-JP" sz="3200" dirty="0"/>
              <a:t>Bunch structure</a:t>
            </a:r>
            <a:endParaRPr kumimoji="1" lang="ja-JP" altLang="en-US" sz="32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847C2B-5B21-3412-9901-3D58E61D6B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00190" y="1037899"/>
            <a:ext cx="5279769" cy="5550250"/>
          </a:xfrm>
        </p:spPr>
        <p:txBody>
          <a:bodyPr/>
          <a:lstStyle/>
          <a:p>
            <a:r>
              <a:rPr lang="en-US" altLang="ja-JP" sz="2000" dirty="0"/>
              <a:t>Create positron for 66 </a:t>
            </a:r>
            <a:r>
              <a:rPr lang="en-US" altLang="ja-JP" sz="2000" dirty="0" err="1"/>
              <a:t>ms</a:t>
            </a:r>
            <a:endParaRPr lang="en-US" altLang="ja-JP" sz="2000" dirty="0"/>
          </a:p>
          <a:p>
            <a:r>
              <a:rPr lang="en-US" altLang="ja-JP" sz="2000" dirty="0"/>
              <a:t>Store them in the DR for 199.3 </a:t>
            </a:r>
            <a:r>
              <a:rPr lang="en-US" altLang="ja-JP" sz="2000" dirty="0" err="1"/>
              <a:t>ms</a:t>
            </a:r>
            <a:endParaRPr lang="en-US" altLang="ja-JP" sz="2000" dirty="0"/>
          </a:p>
          <a:p>
            <a:r>
              <a:rPr lang="en-US" altLang="ja-JP" sz="2000" dirty="0"/>
              <a:t>Extract them to main </a:t>
            </a:r>
            <a:r>
              <a:rPr lang="en-US" altLang="ja-JP" sz="2000" dirty="0" err="1"/>
              <a:t>linac</a:t>
            </a:r>
            <a:r>
              <a:rPr lang="en-US" altLang="ja-JP" sz="2000" dirty="0"/>
              <a:t> for 0.7 </a:t>
            </a:r>
            <a:r>
              <a:rPr lang="en-US" altLang="ja-JP" sz="2000" dirty="0" err="1"/>
              <a:t>ms</a:t>
            </a:r>
            <a:endParaRPr lang="en-US" altLang="ja-JP" sz="2000" dirty="0"/>
          </a:p>
          <a:p>
            <a:r>
              <a:rPr lang="en-US" altLang="ja-JP" sz="2000" dirty="0"/>
              <a:t>20 pulse / train</a:t>
            </a:r>
          </a:p>
          <a:p>
            <a:r>
              <a:rPr lang="en-US" altLang="ja-JP" sz="2000" dirty="0"/>
              <a:t>66 bunch / pulse</a:t>
            </a:r>
          </a:p>
          <a:p>
            <a:r>
              <a:rPr lang="en-US" altLang="ja-JP" sz="2000" dirty="0"/>
              <a:t>1320 bunch / train</a:t>
            </a:r>
          </a:p>
          <a:p>
            <a:r>
              <a:rPr lang="en-US" altLang="ja-JP" sz="2000" dirty="0"/>
              <a:t>Repetition 5 Hz</a:t>
            </a:r>
          </a:p>
          <a:p>
            <a:pPr marL="0" indent="0">
              <a:buNone/>
            </a:pPr>
            <a:endParaRPr lang="en-US" altLang="ja-JP" sz="2000" dirty="0"/>
          </a:p>
          <a:p>
            <a:r>
              <a:rPr lang="en-US" altLang="ja-JP" sz="2000" dirty="0"/>
              <a:t>FC must keep field variation below the requirement to keep bunch-by-bunch charge variation</a:t>
            </a:r>
          </a:p>
          <a:p>
            <a:r>
              <a:rPr lang="en-US" altLang="ja-JP" sz="2000" dirty="0"/>
              <a:t>Minimum current pulse width is about 500 ns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3A5A8F-0776-EF93-6D66-AB854FFF8A6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ja-JP" altLang="en-US" dirty="0">
              <a:solidFill>
                <a:srgbClr val="292929">
                  <a:tint val="75000"/>
                </a:srgbClr>
              </a:solidFill>
              <a:latin typeface="Arial"/>
              <a:ea typeface="ＭＳ Ｐゴシック"/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C9A932-49C8-A634-8DCC-511FFA501A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srgbClr val="292929">
                  <a:tint val="75000"/>
                </a:srgbClr>
              </a:solidFill>
              <a:latin typeface="Arial"/>
              <a:ea typeface="ＭＳ Ｐゴシック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3F6A18-E53D-E8B2-C743-D7F3C06678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0C199F8-A211-45E5-AEA2-CC5E857C2E77}" type="slidenum">
              <a:rPr lang="ja-JP" altLang="en-US">
                <a:solidFill>
                  <a:srgbClr val="292929">
                    <a:tint val="75000"/>
                  </a:srgbClr>
                </a:solidFill>
                <a:latin typeface="Arial"/>
                <a:ea typeface="ＭＳ Ｐゴシック"/>
              </a:rPr>
              <a:pPr>
                <a:defRPr/>
              </a:pPr>
              <a:t>18</a:t>
            </a:fld>
            <a:endParaRPr lang="ja-JP" altLang="en-US">
              <a:solidFill>
                <a:srgbClr val="292929">
                  <a:tint val="75000"/>
                </a:srgbClr>
              </a:solidFill>
              <a:latin typeface="Arial"/>
              <a:ea typeface="ＭＳ Ｐゴシック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CFBF32B-9FFF-3BBC-8C7C-234038FDA0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55" y="5005926"/>
            <a:ext cx="2920784" cy="125048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F92EF80-FF19-7199-D2AD-29415F5FA9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7" y="1474272"/>
            <a:ext cx="3478830" cy="198025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BF4D6BC-B204-0327-2A62-F7B10C18FC0E}"/>
              </a:ext>
            </a:extLst>
          </p:cNvPr>
          <p:cNvSpPr txBox="1"/>
          <p:nvPr/>
        </p:nvSpPr>
        <p:spPr>
          <a:xfrm>
            <a:off x="77538" y="1037900"/>
            <a:ext cx="2058577" cy="2637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1114" dirty="0">
                <a:solidFill>
                  <a:srgbClr val="292929"/>
                </a:solidFill>
                <a:latin typeface="Arial"/>
                <a:ea typeface="ＭＳ Ｐゴシック"/>
              </a:rPr>
              <a:t>M. </a:t>
            </a:r>
            <a:r>
              <a:rPr lang="en-US" altLang="ja-JP" sz="1114" dirty="0" err="1">
                <a:solidFill>
                  <a:srgbClr val="292929"/>
                </a:solidFill>
                <a:latin typeface="Arial"/>
                <a:ea typeface="ＭＳ Ｐゴシック"/>
              </a:rPr>
              <a:t>Kuriki</a:t>
            </a:r>
            <a:r>
              <a:rPr lang="en-US" altLang="ja-JP" sz="1114" dirty="0">
                <a:solidFill>
                  <a:srgbClr val="292929"/>
                </a:solidFill>
                <a:latin typeface="Arial"/>
                <a:ea typeface="ＭＳ Ｐゴシック"/>
              </a:rPr>
              <a:t>, OHO seminar 2021</a:t>
            </a:r>
            <a:endParaRPr lang="ja-JP" altLang="en-US" sz="1114" dirty="0">
              <a:solidFill>
                <a:srgbClr val="292929"/>
              </a:solidFill>
              <a:latin typeface="Arial"/>
              <a:ea typeface="ＭＳ Ｐゴシック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4F8E0CB9-D87E-00D0-A69D-125E6B689766}"/>
              </a:ext>
            </a:extLst>
          </p:cNvPr>
          <p:cNvGrpSpPr/>
          <p:nvPr/>
        </p:nvGrpSpPr>
        <p:grpSpPr>
          <a:xfrm>
            <a:off x="668622" y="3781917"/>
            <a:ext cx="3968151" cy="750595"/>
            <a:chOff x="161330" y="3803632"/>
            <a:chExt cx="4988028" cy="943510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4737B18E-57DE-7373-B686-41AD98795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30" y="3854828"/>
              <a:ext cx="1295206" cy="55452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A865F668-6D02-5363-E2CF-6A6F58BC9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1490" y="3854828"/>
              <a:ext cx="1295206" cy="55452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5178E7C5-8936-4CA9-5AA0-C7855BFF1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150" y="3854828"/>
              <a:ext cx="1295206" cy="55452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933E343-8422-FA6F-09B7-0004481ED225}"/>
                </a:ext>
              </a:extLst>
            </p:cNvPr>
            <p:cNvSpPr txBox="1"/>
            <p:nvPr/>
          </p:nvSpPr>
          <p:spPr>
            <a:xfrm>
              <a:off x="3000432" y="3803632"/>
              <a:ext cx="832598" cy="4319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ja-JP" sz="1633" dirty="0">
                  <a:solidFill>
                    <a:srgbClr val="292929"/>
                  </a:solidFill>
                  <a:latin typeface="Arial"/>
                  <a:ea typeface="ＭＳ Ｐゴシック"/>
                </a:rPr>
                <a:t>…….</a:t>
              </a:r>
              <a:endParaRPr lang="ja-JP" altLang="en-US" sz="1633" dirty="0">
                <a:solidFill>
                  <a:srgbClr val="292929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5" name="左中かっこ 14">
              <a:extLst>
                <a:ext uri="{FF2B5EF4-FFF2-40B4-BE49-F238E27FC236}">
                  <a16:creationId xmlns:a16="http://schemas.microsoft.com/office/drawing/2014/main" id="{3F64D705-FC0E-4B68-59EE-5F0B6B39B27C}"/>
                </a:ext>
              </a:extLst>
            </p:cNvPr>
            <p:cNvSpPr/>
            <p:nvPr/>
          </p:nvSpPr>
          <p:spPr>
            <a:xfrm rot="16200000">
              <a:off x="2594913" y="2192696"/>
              <a:ext cx="188854" cy="4920037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ja-JP" altLang="en-US" sz="1633">
                <a:solidFill>
                  <a:srgbClr val="292929"/>
                </a:solidFill>
                <a:latin typeface="Arial"/>
                <a:ea typeface="ＭＳ Ｐゴシック"/>
              </a:endParaRPr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D09121B-B6FF-54BB-57B7-645740FBF814}"/>
              </a:ext>
            </a:extLst>
          </p:cNvPr>
          <p:cNvSpPr txBox="1"/>
          <p:nvPr/>
        </p:nvSpPr>
        <p:spPr>
          <a:xfrm>
            <a:off x="2709230" y="4564979"/>
            <a:ext cx="2064989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1633" dirty="0">
                <a:solidFill>
                  <a:srgbClr val="292929"/>
                </a:solidFill>
                <a:latin typeface="Arial"/>
                <a:ea typeface="ＭＳ Ｐゴシック"/>
              </a:rPr>
              <a:t>3.3 </a:t>
            </a:r>
            <a:r>
              <a:rPr lang="en-US" altLang="ja-JP" sz="1633" dirty="0" err="1">
                <a:solidFill>
                  <a:srgbClr val="292929"/>
                </a:solidFill>
                <a:latin typeface="Arial"/>
                <a:ea typeface="ＭＳ Ｐゴシック"/>
              </a:rPr>
              <a:t>ms</a:t>
            </a:r>
            <a:r>
              <a:rPr lang="ja-JP" altLang="en-US" sz="1633" dirty="0">
                <a:solidFill>
                  <a:srgbClr val="292929"/>
                </a:solidFill>
                <a:latin typeface="Arial"/>
                <a:ea typeface="ＭＳ Ｐゴシック"/>
              </a:rPr>
              <a:t>✕</a:t>
            </a:r>
            <a:r>
              <a:rPr lang="en-US" altLang="ja-JP" sz="1633" dirty="0">
                <a:solidFill>
                  <a:srgbClr val="292929"/>
                </a:solidFill>
                <a:latin typeface="Arial"/>
                <a:ea typeface="ＭＳ Ｐゴシック"/>
              </a:rPr>
              <a:t>20</a:t>
            </a:r>
            <a:r>
              <a:rPr lang="ja-JP" altLang="en-US" sz="1633" dirty="0">
                <a:solidFill>
                  <a:srgbClr val="292929"/>
                </a:solidFill>
                <a:latin typeface="Arial"/>
                <a:ea typeface="ＭＳ Ｐゴシック"/>
              </a:rPr>
              <a:t> </a:t>
            </a:r>
            <a:r>
              <a:rPr lang="en-US" altLang="ja-JP" sz="1633" dirty="0">
                <a:solidFill>
                  <a:srgbClr val="292929"/>
                </a:solidFill>
                <a:latin typeface="Arial"/>
                <a:ea typeface="ＭＳ Ｐゴシック"/>
              </a:rPr>
              <a:t>= 66 </a:t>
            </a:r>
            <a:r>
              <a:rPr lang="en-US" altLang="ja-JP" sz="1633" dirty="0" err="1">
                <a:solidFill>
                  <a:srgbClr val="292929"/>
                </a:solidFill>
                <a:latin typeface="Arial"/>
                <a:ea typeface="ＭＳ Ｐゴシック"/>
              </a:rPr>
              <a:t>ms</a:t>
            </a:r>
            <a:endParaRPr lang="ja-JP" altLang="en-US" sz="1633" dirty="0">
              <a:solidFill>
                <a:srgbClr val="292929"/>
              </a:solidFill>
              <a:latin typeface="Arial"/>
              <a:ea typeface="ＭＳ Ｐゴシック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CF4C735-4D99-B4E6-AA74-9E0990B2D448}"/>
              </a:ext>
            </a:extLst>
          </p:cNvPr>
          <p:cNvSpPr txBox="1"/>
          <p:nvPr/>
        </p:nvSpPr>
        <p:spPr>
          <a:xfrm>
            <a:off x="2000717" y="1981067"/>
            <a:ext cx="303288" cy="2208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835" dirty="0">
                <a:solidFill>
                  <a:srgbClr val="292929"/>
                </a:solidFill>
                <a:latin typeface="Arial"/>
                <a:ea typeface="ＭＳ Ｐゴシック"/>
              </a:rPr>
              <a:t>66</a:t>
            </a:r>
            <a:endParaRPr lang="ja-JP" altLang="en-US" sz="835" dirty="0">
              <a:solidFill>
                <a:srgbClr val="292929"/>
              </a:solidFill>
              <a:latin typeface="Arial"/>
              <a:ea typeface="ＭＳ Ｐゴシック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AF944E3-AAB1-1BE5-AAAF-268A66A4C6D8}"/>
              </a:ext>
            </a:extLst>
          </p:cNvPr>
          <p:cNvSpPr txBox="1"/>
          <p:nvPr/>
        </p:nvSpPr>
        <p:spPr>
          <a:xfrm rot="16200000">
            <a:off x="4605856" y="3950127"/>
            <a:ext cx="465192" cy="2637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1114" dirty="0">
                <a:solidFill>
                  <a:srgbClr val="FFFFFF"/>
                </a:solidFill>
                <a:latin typeface="Arial"/>
                <a:ea typeface="ＭＳ Ｐゴシック"/>
              </a:rPr>
              <a:t>train</a:t>
            </a:r>
            <a:endParaRPr lang="ja-JP" altLang="en-US" sz="1114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16F00-100E-2FFF-A3E6-62D8B467E218}"/>
              </a:ext>
            </a:extLst>
          </p:cNvPr>
          <p:cNvSpPr txBox="1"/>
          <p:nvPr/>
        </p:nvSpPr>
        <p:spPr>
          <a:xfrm rot="16200000">
            <a:off x="4573796" y="5422543"/>
            <a:ext cx="529312" cy="2637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1114" dirty="0">
                <a:solidFill>
                  <a:srgbClr val="FFFFFF"/>
                </a:solidFill>
                <a:latin typeface="Arial"/>
                <a:ea typeface="ＭＳ Ｐゴシック"/>
              </a:rPr>
              <a:t>pulse</a:t>
            </a:r>
            <a:endParaRPr lang="ja-JP" altLang="en-US" sz="1114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828064FE-D357-0205-5860-C34BC1569D07}"/>
              </a:ext>
            </a:extLst>
          </p:cNvPr>
          <p:cNvCxnSpPr/>
          <p:nvPr/>
        </p:nvCxnSpPr>
        <p:spPr>
          <a:xfrm flipH="1">
            <a:off x="722715" y="3243217"/>
            <a:ext cx="1091609" cy="45827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A6B5FA02-A63B-6400-86C3-263A7B3DDDE1}"/>
              </a:ext>
            </a:extLst>
          </p:cNvPr>
          <p:cNvCxnSpPr/>
          <p:nvPr/>
        </p:nvCxnSpPr>
        <p:spPr>
          <a:xfrm>
            <a:off x="2387168" y="3241625"/>
            <a:ext cx="2151334" cy="5007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36707E76-DBC1-F3EA-F992-E9F35CA59400}"/>
              </a:ext>
            </a:extLst>
          </p:cNvPr>
          <p:cNvCxnSpPr>
            <a:cxnSpLocks/>
          </p:cNvCxnSpPr>
          <p:nvPr/>
        </p:nvCxnSpPr>
        <p:spPr>
          <a:xfrm>
            <a:off x="699747" y="4263787"/>
            <a:ext cx="22968" cy="78964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30BD4F5F-E510-1AB1-B15E-A204A495246A}"/>
              </a:ext>
            </a:extLst>
          </p:cNvPr>
          <p:cNvCxnSpPr>
            <a:cxnSpLocks/>
          </p:cNvCxnSpPr>
          <p:nvPr/>
        </p:nvCxnSpPr>
        <p:spPr>
          <a:xfrm>
            <a:off x="1666436" y="4250141"/>
            <a:ext cx="1410238" cy="7557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727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CCD29E-9513-E608-5078-4014C414C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kumimoji="1" lang="en-US" altLang="ja-JP" sz="3200" dirty="0"/>
              <a:t>KEK and positron</a:t>
            </a:r>
            <a:endParaRPr kumimoji="1" lang="ja-JP" altLang="en-US" sz="32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5377DB-0CEF-F67E-55EC-6559753672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3338" y="1115541"/>
            <a:ext cx="5543677" cy="4635614"/>
          </a:xfrm>
        </p:spPr>
        <p:txBody>
          <a:bodyPr/>
          <a:lstStyle/>
          <a:p>
            <a:r>
              <a:rPr kumimoji="1" lang="en-US" altLang="ja-JP" sz="2000" dirty="0"/>
              <a:t>From TRISTAN to ILC</a:t>
            </a:r>
          </a:p>
          <a:p>
            <a:pPr lvl="1"/>
            <a:r>
              <a:rPr kumimoji="1" lang="en-US" altLang="ja-JP" sz="2000" dirty="0"/>
              <a:t>KEK LINAC has keep providing positron beam to </a:t>
            </a:r>
            <a:r>
              <a:rPr kumimoji="1" lang="en-US" altLang="ja-JP" sz="2000" dirty="0" err="1"/>
              <a:t>e</a:t>
            </a:r>
            <a:r>
              <a:rPr kumimoji="1" lang="en-US" altLang="ja-JP" sz="2000" baseline="30000" dirty="0" err="1"/>
              <a:t>+</a:t>
            </a:r>
            <a:r>
              <a:rPr kumimoji="1" lang="en-US" altLang="ja-JP" sz="2000" dirty="0" err="1"/>
              <a:t>e</a:t>
            </a:r>
            <a:r>
              <a:rPr lang="en-US" altLang="ja-JP" sz="2000" baseline="30000" dirty="0"/>
              <a:t>-</a:t>
            </a:r>
            <a:r>
              <a:rPr lang="en-US" altLang="ja-JP" sz="2000" dirty="0"/>
              <a:t> collider experiment since 1980s.</a:t>
            </a:r>
          </a:p>
          <a:p>
            <a:pPr lvl="1"/>
            <a:r>
              <a:rPr lang="en-US" altLang="ja-JP" sz="2000" dirty="0"/>
              <a:t>Positron source for </a:t>
            </a:r>
            <a:r>
              <a:rPr lang="en-US" altLang="ja-JP" sz="2000" dirty="0" err="1"/>
              <a:t>SuperKEKB</a:t>
            </a:r>
            <a:r>
              <a:rPr lang="en-US" altLang="ja-JP" sz="2000" dirty="0"/>
              <a:t> is world’s most intense positron source in operation.</a:t>
            </a:r>
          </a:p>
          <a:p>
            <a:pPr lvl="1"/>
            <a:r>
              <a:rPr lang="en-US" altLang="ja-JP" sz="2000" dirty="0"/>
              <a:t>We play an important role to develop future positron source for ILC.</a:t>
            </a:r>
            <a:endParaRPr kumimoji="1" lang="en-US" altLang="ja-JP" sz="20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C4210E-409D-F2DF-517B-CF1EE278B9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576E5A-0A5C-71D2-F08F-7B01337F86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F57759-08B6-1356-758B-BF686BB2F6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9" name="図 8" descr="駅のホームの白黒写真&#10;&#10;自動的に生成された説明">
            <a:extLst>
              <a:ext uri="{FF2B5EF4-FFF2-40B4-BE49-F238E27FC236}">
                <a16:creationId xmlns:a16="http://schemas.microsoft.com/office/drawing/2014/main" id="{E0BD6DB3-A176-0F92-882B-D5801AC84E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1"/>
          <a:stretch/>
        </p:blipFill>
        <p:spPr>
          <a:xfrm>
            <a:off x="6298642" y="4098331"/>
            <a:ext cx="4159833" cy="3373199"/>
          </a:xfrm>
          <a:prstGeom prst="rect">
            <a:avLst/>
          </a:prstGeom>
        </p:spPr>
      </p:pic>
      <p:pic>
        <p:nvPicPr>
          <p:cNvPr id="12" name="図 11" descr="駅のホームの白黒写真&#10;&#10;中程度の精度で自動的に生成された説明">
            <a:extLst>
              <a:ext uri="{FF2B5EF4-FFF2-40B4-BE49-F238E27FC236}">
                <a16:creationId xmlns:a16="http://schemas.microsoft.com/office/drawing/2014/main" id="{0F6AB2D2-BE35-21DF-9836-9CCEF10656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42" y="1042261"/>
            <a:ext cx="4159833" cy="2811336"/>
          </a:xfrm>
          <a:prstGeom prst="rect">
            <a:avLst/>
          </a:prstGeom>
        </p:spPr>
      </p:pic>
      <p:pic>
        <p:nvPicPr>
          <p:cNvPr id="14" name="図 13" descr="屋内, 天井, 大きい, 建物 が含まれている画像&#10;&#10;自動的に生成された説明">
            <a:extLst>
              <a:ext uri="{FF2B5EF4-FFF2-40B4-BE49-F238E27FC236}">
                <a16:creationId xmlns:a16="http://schemas.microsoft.com/office/drawing/2014/main" id="{67D718DA-7F00-6DE3-FEC7-7F7C5A0648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80" y="4098331"/>
            <a:ext cx="4497599" cy="3373199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97C83DF-1E3A-99A6-4E36-B4F5AC7001EB}"/>
              </a:ext>
            </a:extLst>
          </p:cNvPr>
          <p:cNvSpPr txBox="1"/>
          <p:nvPr/>
        </p:nvSpPr>
        <p:spPr>
          <a:xfrm>
            <a:off x="6298642" y="1042261"/>
            <a:ext cx="832087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1200" dirty="0"/>
              <a:t>TRISTAN</a:t>
            </a:r>
            <a:endParaRPr kumimoji="1" lang="ja-JP" altLang="en-US" sz="12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6F9A512-FE44-341B-8A0B-A08BFC777879}"/>
              </a:ext>
            </a:extLst>
          </p:cNvPr>
          <p:cNvSpPr txBox="1"/>
          <p:nvPr/>
        </p:nvSpPr>
        <p:spPr>
          <a:xfrm>
            <a:off x="6298642" y="4098331"/>
            <a:ext cx="59503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1200" dirty="0"/>
              <a:t>KEKB</a:t>
            </a:r>
            <a:endParaRPr kumimoji="1" lang="ja-JP" altLang="en-US" sz="12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5664990-C8E2-1EB4-B334-E85D1C87765E}"/>
              </a:ext>
            </a:extLst>
          </p:cNvPr>
          <p:cNvSpPr txBox="1"/>
          <p:nvPr/>
        </p:nvSpPr>
        <p:spPr>
          <a:xfrm>
            <a:off x="1163850" y="4098331"/>
            <a:ext cx="100380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1200" dirty="0" err="1"/>
              <a:t>SuperKEKB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19871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グラフ 33">
            <a:extLst>
              <a:ext uri="{FF2B5EF4-FFF2-40B4-BE49-F238E27FC236}">
                <a16:creationId xmlns:a16="http://schemas.microsoft.com/office/drawing/2014/main" id="{1E22B1C8-5BCB-4A94-B3F7-2A7587CE4C72}"/>
              </a:ext>
            </a:extLst>
          </p:cNvPr>
          <p:cNvGraphicFramePr>
            <a:graphicFrameLocks/>
          </p:cNvGraphicFramePr>
          <p:nvPr/>
        </p:nvGraphicFramePr>
        <p:xfrm>
          <a:off x="449362" y="5508029"/>
          <a:ext cx="4608000" cy="1743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グラフ 29">
            <a:extLst>
              <a:ext uri="{FF2B5EF4-FFF2-40B4-BE49-F238E27FC236}">
                <a16:creationId xmlns:a16="http://schemas.microsoft.com/office/drawing/2014/main" id="{EA43E489-68CB-42A8-9DFF-97E346C2E276}"/>
              </a:ext>
            </a:extLst>
          </p:cNvPr>
          <p:cNvGraphicFramePr>
            <a:graphicFrameLocks/>
          </p:cNvGraphicFramePr>
          <p:nvPr/>
        </p:nvGraphicFramePr>
        <p:xfrm>
          <a:off x="5597916" y="5508029"/>
          <a:ext cx="4608000" cy="1743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773B8A16-AE55-40BB-A07E-A8A6895B9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/>
              <a:t>Comparison of high-power targets in Japan</a:t>
            </a:r>
            <a:endParaRPr kumimoji="1" lang="ja-JP" altLang="en-US" sz="3200" dirty="0"/>
          </a:p>
        </p:txBody>
      </p:sp>
      <p:graphicFrame>
        <p:nvGraphicFramePr>
          <p:cNvPr id="7" name="表 7">
            <a:extLst>
              <a:ext uri="{FF2B5EF4-FFF2-40B4-BE49-F238E27FC236}">
                <a16:creationId xmlns:a16="http://schemas.microsoft.com/office/drawing/2014/main" id="{338A027C-0738-4F9C-98AB-2CA20B99271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82850038"/>
              </p:ext>
            </p:extLst>
          </p:nvPr>
        </p:nvGraphicFramePr>
        <p:xfrm>
          <a:off x="377824" y="1043533"/>
          <a:ext cx="986462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9096">
                  <a:extLst>
                    <a:ext uri="{9D8B030D-6E8A-4147-A177-3AD203B41FA5}">
                      <a16:colId xmlns:a16="http://schemas.microsoft.com/office/drawing/2014/main" val="3984374117"/>
                    </a:ext>
                  </a:extLst>
                </a:gridCol>
                <a:gridCol w="1272762">
                  <a:extLst>
                    <a:ext uri="{9D8B030D-6E8A-4147-A177-3AD203B41FA5}">
                      <a16:colId xmlns:a16="http://schemas.microsoft.com/office/drawing/2014/main" val="134604411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07458240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63623893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92180489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147832969"/>
                    </a:ext>
                  </a:extLst>
                </a:gridCol>
                <a:gridCol w="1125989">
                  <a:extLst>
                    <a:ext uri="{9D8B030D-6E8A-4147-A177-3AD203B41FA5}">
                      <a16:colId xmlns:a16="http://schemas.microsoft.com/office/drawing/2014/main" val="627449349"/>
                    </a:ext>
                  </a:extLst>
                </a:gridCol>
                <a:gridCol w="1322282">
                  <a:extLst>
                    <a:ext uri="{9D8B030D-6E8A-4147-A177-3AD203B41FA5}">
                      <a16:colId xmlns:a16="http://schemas.microsoft.com/office/drawing/2014/main" val="40416541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e</a:t>
                      </a:r>
                      <a:r>
                        <a:rPr kumimoji="1" lang="en-US" altLang="ja-JP" sz="1200" baseline="30000" dirty="0"/>
                        <a:t>+</a:t>
                      </a:r>
                      <a:endParaRPr kumimoji="1" lang="ja-JP" altLang="en-US" sz="1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e</a:t>
                      </a:r>
                      <a:r>
                        <a:rPr kumimoji="1" lang="en-US" altLang="ja-JP" sz="1200" baseline="30000" dirty="0"/>
                        <a:t>+</a:t>
                      </a:r>
                      <a:endParaRPr kumimoji="1" lang="ja-JP" altLang="en-US" sz="1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l-GR" altLang="ja-JP" sz="1200" dirty="0"/>
                        <a:t>μ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n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Neutrinos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Hadrons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RIBF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881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Institute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KEK</a:t>
                      </a:r>
                    </a:p>
                    <a:p>
                      <a:r>
                        <a:rPr kumimoji="1" lang="en-US" altLang="ja-JP" sz="1200" dirty="0"/>
                        <a:t>(</a:t>
                      </a:r>
                      <a:r>
                        <a:rPr kumimoji="1" lang="en-US" altLang="ja-JP" sz="1200" dirty="0" err="1"/>
                        <a:t>SuperKEKB</a:t>
                      </a:r>
                      <a:r>
                        <a:rPr kumimoji="1" lang="en-US" altLang="ja-JP" sz="1200" dirty="0"/>
                        <a:t>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ILC</a:t>
                      </a:r>
                    </a:p>
                    <a:p>
                      <a:r>
                        <a:rPr kumimoji="1" lang="en-US" altLang="ja-JP" sz="1200" dirty="0"/>
                        <a:t>(e-driven)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J-PARC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J-PARC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J-PARC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J-PARC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RIKEN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86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Primary particle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e</a:t>
                      </a:r>
                      <a:r>
                        <a:rPr kumimoji="1" lang="en-US" altLang="ja-JP" sz="1200" baseline="30000" dirty="0"/>
                        <a:t>-</a:t>
                      </a:r>
                      <a:endParaRPr kumimoji="1" lang="ja-JP" altLang="en-US" sz="1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e</a:t>
                      </a:r>
                      <a:r>
                        <a:rPr kumimoji="1" lang="en-US" altLang="ja-JP" sz="1200" strike="noStrike" baseline="30000" dirty="0"/>
                        <a:t>-</a:t>
                      </a:r>
                      <a:endParaRPr kumimoji="1" lang="ja-JP" altLang="en-US" sz="1200" strike="noStrike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p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p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p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p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C~U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711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Target material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W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W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C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Hg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C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Au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Be, W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553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Energy [GeV]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3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3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3.5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3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30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30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0.345/u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799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Charge/pulse [</a:t>
                      </a:r>
                      <a:r>
                        <a:rPr kumimoji="1" lang="en-US" altLang="ja-JP" sz="1200" dirty="0" err="1"/>
                        <a:t>nC</a:t>
                      </a:r>
                      <a:r>
                        <a:rPr kumimoji="1" lang="en-US" altLang="ja-JP" sz="1200" dirty="0"/>
                        <a:t>]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10 </a:t>
                      </a:r>
                      <a:r>
                        <a:rPr kumimoji="1" lang="ja-JP" altLang="en-US" sz="1200" dirty="0"/>
                        <a:t>✕ </a:t>
                      </a:r>
                      <a:r>
                        <a:rPr kumimoji="1" lang="en-US" altLang="ja-JP" sz="1200" dirty="0"/>
                        <a:t>2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3.7 </a:t>
                      </a:r>
                      <a:r>
                        <a:rPr kumimoji="1" lang="ja-JP" altLang="en-US" sz="1200" dirty="0"/>
                        <a:t>✕ </a:t>
                      </a:r>
                      <a:r>
                        <a:rPr kumimoji="1" lang="en-US" altLang="ja-JP" sz="1200" dirty="0"/>
                        <a:t>66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13300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13300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52900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16470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CW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118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Repetition [Hz]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50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100 / 300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25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25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0.47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0.19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CW (1puA)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729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</a:rPr>
                        <a:t>Beam Power [kW]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</a:rPr>
                        <a:t>74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</a:rPr>
                        <a:t>1000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</a:rPr>
                        <a:t>1000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</a:rPr>
                        <a:t>750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</a:rPr>
                        <a:t>95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</a:rPr>
                        <a:t>82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C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2313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</a:rPr>
                        <a:t>Beam size</a:t>
                      </a:r>
                    </a:p>
                    <a:p>
                      <a:r>
                        <a:rPr kumimoji="1" lang="el-GR" altLang="ja-JP" sz="1200" dirty="0">
                          <a:solidFill>
                            <a:srgbClr val="FF0000"/>
                          </a:solidFill>
                        </a:rPr>
                        <a:t>σ</a:t>
                      </a:r>
                      <a:r>
                        <a:rPr kumimoji="1" lang="en-US" altLang="ja-JP" sz="1200" baseline="-25000" dirty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</a:rPr>
                        <a:t>✕</a:t>
                      </a:r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</a:rPr>
                        <a:t> σ</a:t>
                      </a:r>
                      <a:r>
                        <a:rPr kumimoji="1" lang="en-US" altLang="ja-JP" sz="1200" baseline="-25000" dirty="0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</a:rPr>
                        <a:t> [mm]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</a:rPr>
                        <a:t>0.5 </a:t>
                      </a:r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</a:rPr>
                        <a:t>✕ </a:t>
                      </a:r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</a:rPr>
                        <a:t>0.5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</a:rPr>
                        <a:t>2 </a:t>
                      </a:r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</a:rPr>
                        <a:t>✕ </a:t>
                      </a:r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</a:rPr>
                        <a:t>3.5 </a:t>
                      </a:r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</a:rPr>
                        <a:t>✕ </a:t>
                      </a:r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</a:rPr>
                        <a:t>3.5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</a:rPr>
                        <a:t>37 </a:t>
                      </a:r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</a:rPr>
                        <a:t>✕ </a:t>
                      </a:r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</a:rPr>
                        <a:t>17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</a:rPr>
                        <a:t>4.2</a:t>
                      </a:r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</a:rPr>
                        <a:t> ✕ </a:t>
                      </a:r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</a:rPr>
                        <a:t>4.2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</a:rPr>
                        <a:t>2.5</a:t>
                      </a:r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</a:rPr>
                        <a:t> ✕ </a:t>
                      </a:r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</a:rPr>
                        <a:t>1.0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</a:rPr>
                        <a:t>0.42 </a:t>
                      </a:r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</a:rPr>
                        <a:t>✕ </a:t>
                      </a:r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</a:rPr>
                        <a:t>0.42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6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0890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Thickness [mm]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14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16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20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2000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909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66</a:t>
                      </a:r>
                      <a:r>
                        <a:rPr kumimoji="1" lang="ja-JP" altLang="en-US" sz="1200" dirty="0"/>
                        <a:t> </a:t>
                      </a:r>
                      <a:r>
                        <a:rPr kumimoji="1" lang="en-US" altLang="ja-JP" sz="1200" dirty="0"/>
                        <a:t>(6</a:t>
                      </a:r>
                      <a:r>
                        <a:rPr kumimoji="1" lang="ja-JP" altLang="en-US" sz="1200" dirty="0"/>
                        <a:t> ✕ </a:t>
                      </a:r>
                      <a:r>
                        <a:rPr kumimoji="1" lang="en-US" altLang="ja-JP" sz="1200" dirty="0"/>
                        <a:t>11)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~mm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EC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589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Deposited power [kW]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0.5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18.8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3.1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480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20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7.4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18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6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267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</a:rPr>
                        <a:t>PEDD [J/g]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</a:rPr>
                        <a:t>27.5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</a:rPr>
                        <a:t>33.6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</a:rPr>
                        <a:t>20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</a:rPr>
                        <a:t>1.1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</a:rPr>
                        <a:t>190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</a:rPr>
                        <a:t>Slow extraction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</a:rPr>
                        <a:t>CW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C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742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Cooling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Water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Water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Radiation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Water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He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Water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Water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6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791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structure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Fixed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Rotating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Rotating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Liquid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Fixed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Fixed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Rotating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EC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218146"/>
                  </a:ext>
                </a:extLst>
              </a:tr>
            </a:tbl>
          </a:graphicData>
        </a:graphic>
      </p:graphicFrame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70E248-A6D6-4384-B192-2C58135EDB2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575F20-B7F6-43F2-AC7D-94D3BD6705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082512-C82A-4285-9651-502355961D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BB396DA-C655-47D4-87FC-CD6B8C11227A}"/>
              </a:ext>
            </a:extLst>
          </p:cNvPr>
          <p:cNvSpPr txBox="1"/>
          <p:nvPr/>
        </p:nvSpPr>
        <p:spPr>
          <a:xfrm rot="16200000">
            <a:off x="-194056" y="6210260"/>
            <a:ext cx="987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Power (kW)</a:t>
            </a:r>
            <a:endParaRPr kumimoji="1" lang="ja-JP" altLang="en-US" sz="12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E2C6EA4-4611-437C-8D60-391FE635EB13}"/>
              </a:ext>
            </a:extLst>
          </p:cNvPr>
          <p:cNvSpPr txBox="1"/>
          <p:nvPr/>
        </p:nvSpPr>
        <p:spPr>
          <a:xfrm>
            <a:off x="3478054" y="5508029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solidFill>
                  <a:srgbClr val="0070C0"/>
                </a:solidFill>
              </a:rPr>
              <a:t>■</a:t>
            </a:r>
            <a:r>
              <a:rPr lang="ja-JP" altLang="en-US" sz="1100" dirty="0">
                <a:solidFill>
                  <a:srgbClr val="FF6600"/>
                </a:solidFill>
              </a:rPr>
              <a:t>■ </a:t>
            </a:r>
            <a:r>
              <a:rPr lang="en-US" altLang="ja-JP" sz="1100" dirty="0"/>
              <a:t>beam power</a:t>
            </a:r>
          </a:p>
          <a:p>
            <a:r>
              <a:rPr kumimoji="1" lang="ja-JP" altLang="en-US" sz="1100" dirty="0">
                <a:solidFill>
                  <a:srgbClr val="0070C0"/>
                </a:solidFill>
              </a:rPr>
              <a:t>■     </a:t>
            </a:r>
            <a:r>
              <a:rPr kumimoji="1" lang="en-US" altLang="ja-JP" sz="1100" dirty="0"/>
              <a:t>deposited power</a:t>
            </a:r>
            <a:endParaRPr kumimoji="1" lang="ja-JP" altLang="en-US" sz="1100" dirty="0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86D9CE39-6E54-4873-B33E-F0C4BC021314}"/>
              </a:ext>
            </a:extLst>
          </p:cNvPr>
          <p:cNvSpPr/>
          <p:nvPr/>
        </p:nvSpPr>
        <p:spPr>
          <a:xfrm>
            <a:off x="1065652" y="6931344"/>
            <a:ext cx="3966032" cy="216024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D698C9C-8B11-4AD9-958B-D41508FD5C73}"/>
              </a:ext>
            </a:extLst>
          </p:cNvPr>
          <p:cNvCxnSpPr>
            <a:cxnSpLocks/>
          </p:cNvCxnSpPr>
          <p:nvPr/>
        </p:nvCxnSpPr>
        <p:spPr>
          <a:xfrm flipV="1">
            <a:off x="5031684" y="5508029"/>
            <a:ext cx="577588" cy="1423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617BF70D-F672-4AFE-B294-5082B508A2AD}"/>
              </a:ext>
            </a:extLst>
          </p:cNvPr>
          <p:cNvCxnSpPr>
            <a:cxnSpLocks/>
          </p:cNvCxnSpPr>
          <p:nvPr/>
        </p:nvCxnSpPr>
        <p:spPr>
          <a:xfrm>
            <a:off x="5031684" y="7156893"/>
            <a:ext cx="577588" cy="1068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B7D4061-658A-4FAF-87B4-4677C71A4F44}"/>
              </a:ext>
            </a:extLst>
          </p:cNvPr>
          <p:cNvSpPr txBox="1"/>
          <p:nvPr/>
        </p:nvSpPr>
        <p:spPr>
          <a:xfrm>
            <a:off x="1682032" y="7168896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ILC</a:t>
            </a:r>
            <a:endParaRPr kumimoji="1" lang="ja-JP" altLang="en-US" sz="12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C88C617-7AEF-4205-BBE2-CB6AC9D182C7}"/>
              </a:ext>
            </a:extLst>
          </p:cNvPr>
          <p:cNvSpPr txBox="1"/>
          <p:nvPr/>
        </p:nvSpPr>
        <p:spPr>
          <a:xfrm>
            <a:off x="4378134" y="7168896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RIBF</a:t>
            </a:r>
            <a:endParaRPr kumimoji="1" lang="ja-JP" altLang="en-US" sz="12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3EBBA75-260B-4506-A53C-900C9B1E64EA}"/>
              </a:ext>
            </a:extLst>
          </p:cNvPr>
          <p:cNvSpPr txBox="1"/>
          <p:nvPr/>
        </p:nvSpPr>
        <p:spPr>
          <a:xfrm>
            <a:off x="2844032" y="716889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n</a:t>
            </a:r>
            <a:endParaRPr kumimoji="1" lang="ja-JP" altLang="en-US" sz="12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7269DFA-46FA-4B42-A608-5DA1B851FEB8}"/>
              </a:ext>
            </a:extLst>
          </p:cNvPr>
          <p:cNvSpPr txBox="1"/>
          <p:nvPr/>
        </p:nvSpPr>
        <p:spPr>
          <a:xfrm>
            <a:off x="3394448" y="7168896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H</a:t>
            </a:r>
            <a:endParaRPr kumimoji="1" lang="ja-JP" altLang="en-US" sz="12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9AA71DA-E60A-4D9C-AA9B-FD937923911C}"/>
              </a:ext>
            </a:extLst>
          </p:cNvPr>
          <p:cNvSpPr txBox="1"/>
          <p:nvPr/>
        </p:nvSpPr>
        <p:spPr>
          <a:xfrm>
            <a:off x="2264762" y="7168896"/>
            <a:ext cx="272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μ</a:t>
            </a:r>
            <a:endParaRPr kumimoji="1" lang="ja-JP" altLang="en-US" sz="12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93215E1-984E-47F0-B198-7D22199674FD}"/>
              </a:ext>
            </a:extLst>
          </p:cNvPr>
          <p:cNvSpPr txBox="1"/>
          <p:nvPr/>
        </p:nvSpPr>
        <p:spPr>
          <a:xfrm>
            <a:off x="3932168" y="7168896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ν</a:t>
            </a:r>
            <a:endParaRPr kumimoji="1" lang="ja-JP" altLang="en-US" sz="1200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AC31EA0-DADF-4400-91E0-F32DF1703114}"/>
              </a:ext>
            </a:extLst>
          </p:cNvPr>
          <p:cNvSpPr txBox="1"/>
          <p:nvPr/>
        </p:nvSpPr>
        <p:spPr>
          <a:xfrm>
            <a:off x="6570042" y="7247254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ILC</a:t>
            </a:r>
            <a:endParaRPr kumimoji="1" lang="ja-JP" altLang="en-US" sz="12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D1B2B9F-934C-4DA4-8C77-7B1767C868E6}"/>
              </a:ext>
            </a:extLst>
          </p:cNvPr>
          <p:cNvSpPr txBox="1"/>
          <p:nvPr/>
        </p:nvSpPr>
        <p:spPr>
          <a:xfrm>
            <a:off x="9522370" y="7247254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RIBF</a:t>
            </a:r>
            <a:endParaRPr kumimoji="1" lang="ja-JP" altLang="en-US" sz="1200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96F59CB2-F368-463B-9982-023164C12A38}"/>
              </a:ext>
            </a:extLst>
          </p:cNvPr>
          <p:cNvSpPr txBox="1"/>
          <p:nvPr/>
        </p:nvSpPr>
        <p:spPr>
          <a:xfrm>
            <a:off x="7866186" y="724725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n</a:t>
            </a:r>
            <a:endParaRPr kumimoji="1" lang="ja-JP" altLang="en-US" sz="12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0F63B26-5328-42C6-B7D1-E50C4E568067}"/>
              </a:ext>
            </a:extLst>
          </p:cNvPr>
          <p:cNvSpPr txBox="1"/>
          <p:nvPr/>
        </p:nvSpPr>
        <p:spPr>
          <a:xfrm>
            <a:off x="8442250" y="7247254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H</a:t>
            </a:r>
            <a:endParaRPr kumimoji="1" lang="ja-JP" altLang="en-US" sz="1200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062084E-FCE1-4417-BCDB-B4FB5735E7A8}"/>
              </a:ext>
            </a:extLst>
          </p:cNvPr>
          <p:cNvSpPr txBox="1"/>
          <p:nvPr/>
        </p:nvSpPr>
        <p:spPr>
          <a:xfrm>
            <a:off x="7233314" y="7247254"/>
            <a:ext cx="272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μ</a:t>
            </a:r>
            <a:endParaRPr kumimoji="1" lang="ja-JP" altLang="en-US" sz="1200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249295A-81EA-4954-BC09-0C7E6283299A}"/>
              </a:ext>
            </a:extLst>
          </p:cNvPr>
          <p:cNvSpPr txBox="1"/>
          <p:nvPr/>
        </p:nvSpPr>
        <p:spPr>
          <a:xfrm>
            <a:off x="9040296" y="724725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ν</a:t>
            </a:r>
            <a:endParaRPr kumimoji="1" lang="ja-JP" altLang="en-US" sz="12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3153A08-E6FD-4F69-8A55-E8E80E94ECCF}"/>
              </a:ext>
            </a:extLst>
          </p:cNvPr>
          <p:cNvSpPr txBox="1"/>
          <p:nvPr/>
        </p:nvSpPr>
        <p:spPr>
          <a:xfrm>
            <a:off x="5849962" y="7247253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SKEKB</a:t>
            </a:r>
            <a:endParaRPr kumimoji="1" lang="ja-JP" altLang="en-US" sz="12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DA0469C-E523-4010-9385-87CC14A02028}"/>
              </a:ext>
            </a:extLst>
          </p:cNvPr>
          <p:cNvSpPr txBox="1"/>
          <p:nvPr/>
        </p:nvSpPr>
        <p:spPr>
          <a:xfrm>
            <a:off x="975871" y="7164213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SKEKB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99074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6657C5-959B-C479-9ADC-8CE06ED04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dirty="0"/>
              <a:t>Particle sources and positron source</a:t>
            </a:r>
            <a:endParaRPr kumimoji="1" lang="ja-JP" altLang="en-US" sz="36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145F62-5BB8-7F79-B36F-21C1461C7E7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40EF99-0939-5426-D015-567E3BE47D2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735B21-B309-308C-BA57-1C72647208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12266BF-7BCE-086D-9043-CB54B317E497}"/>
              </a:ext>
            </a:extLst>
          </p:cNvPr>
          <p:cNvSpPr/>
          <p:nvPr/>
        </p:nvSpPr>
        <p:spPr>
          <a:xfrm>
            <a:off x="7506146" y="1839125"/>
            <a:ext cx="2880320" cy="149448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1800" dirty="0"/>
              <a:t>Neutron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1800" dirty="0"/>
              <a:t>Muon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1800" dirty="0"/>
              <a:t>Neutrino source</a:t>
            </a:r>
            <a:endParaRPr kumimoji="1" lang="ja-JP" altLang="en-US" sz="1800" dirty="0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44123F9A-9DA3-906F-68A9-8A8FF4D27162}"/>
              </a:ext>
            </a:extLst>
          </p:cNvPr>
          <p:cNvSpPr/>
          <p:nvPr/>
        </p:nvSpPr>
        <p:spPr>
          <a:xfrm>
            <a:off x="310925" y="2223338"/>
            <a:ext cx="2285355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1800" dirty="0"/>
              <a:t>Electron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1800" dirty="0"/>
              <a:t>Ion source</a:t>
            </a:r>
            <a:endParaRPr kumimoji="1" lang="ja-JP" altLang="en-US" sz="18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9413667-9147-AB1E-0CDF-FC6E180786C6}"/>
              </a:ext>
            </a:extLst>
          </p:cNvPr>
          <p:cNvSpPr txBox="1"/>
          <p:nvPr/>
        </p:nvSpPr>
        <p:spPr>
          <a:xfrm>
            <a:off x="347394" y="1839126"/>
            <a:ext cx="2015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Primary particle source</a:t>
            </a:r>
            <a:endParaRPr kumimoji="1" lang="ja-JP" altLang="en-US" sz="14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57A5B8F-8F62-0E8A-B7BF-C59EA081D83E}"/>
              </a:ext>
            </a:extLst>
          </p:cNvPr>
          <p:cNvSpPr txBox="1"/>
          <p:nvPr/>
        </p:nvSpPr>
        <p:spPr>
          <a:xfrm>
            <a:off x="7834463" y="1481373"/>
            <a:ext cx="2223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secondary particle source</a:t>
            </a:r>
            <a:endParaRPr kumimoji="1" lang="ja-JP" altLang="en-US" sz="1400" dirty="0"/>
          </a:p>
        </p:txBody>
      </p:sp>
      <p:sp>
        <p:nvSpPr>
          <p:cNvPr id="19" name="コンテンツ プレースホルダー 18">
            <a:extLst>
              <a:ext uri="{FF2B5EF4-FFF2-40B4-BE49-F238E27FC236}">
                <a16:creationId xmlns:a16="http://schemas.microsoft.com/office/drawing/2014/main" id="{F02FFE33-6F0C-1087-1A0D-6E2B317987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81610" y="4226066"/>
            <a:ext cx="4896545" cy="2411290"/>
          </a:xfrm>
        </p:spPr>
        <p:txBody>
          <a:bodyPr/>
          <a:lstStyle/>
          <a:p>
            <a:r>
              <a:rPr lang="en-US" altLang="ja-JP" sz="1800" dirty="0"/>
              <a:t>Positron source is installed in the middle of accelerator</a:t>
            </a:r>
          </a:p>
          <a:p>
            <a:r>
              <a:rPr lang="en-US" altLang="ja-JP" sz="1800" dirty="0"/>
              <a:t>Collection and acceleration of secondary particles</a:t>
            </a:r>
          </a:p>
          <a:p>
            <a:r>
              <a:rPr lang="en-US" altLang="ja-JP" sz="1800" dirty="0"/>
              <a:t>need high power primary beam for full test</a:t>
            </a:r>
          </a:p>
          <a:p>
            <a:pPr lvl="1"/>
            <a:r>
              <a:rPr lang="en-US" altLang="ja-JP" sz="1800" dirty="0"/>
              <a:t>Usually impossible before construction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E3036F14-6C59-35DA-6E2C-6A2ECB0D4489}"/>
              </a:ext>
            </a:extLst>
          </p:cNvPr>
          <p:cNvSpPr/>
          <p:nvPr/>
        </p:nvSpPr>
        <p:spPr>
          <a:xfrm>
            <a:off x="4007101" y="3275781"/>
            <a:ext cx="2088232" cy="72008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Positron source source</a:t>
            </a:r>
            <a:endParaRPr kumimoji="1" lang="ja-JP" altLang="en-US" dirty="0"/>
          </a:p>
        </p:txBody>
      </p:sp>
      <p:sp>
        <p:nvSpPr>
          <p:cNvPr id="21" name="コンテンツ プレースホルダー 18">
            <a:extLst>
              <a:ext uri="{FF2B5EF4-FFF2-40B4-BE49-F238E27FC236}">
                <a16:creationId xmlns:a16="http://schemas.microsoft.com/office/drawing/2014/main" id="{4D8FD09B-0C9B-8037-B26B-1205DF5C556F}"/>
              </a:ext>
            </a:extLst>
          </p:cNvPr>
          <p:cNvSpPr txBox="1">
            <a:spLocks/>
          </p:cNvSpPr>
          <p:nvPr/>
        </p:nvSpPr>
        <p:spPr bwMode="auto">
          <a:xfrm>
            <a:off x="3690738" y="6108265"/>
            <a:ext cx="9345851" cy="91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93472" indent="-49347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3527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9945" indent="-48472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kumimoji="1" sz="3086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defRPr>
            </a:lvl2pPr>
            <a:lvl3pPr marL="1426170" indent="-4444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646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defRPr>
            </a:lvl3pPr>
            <a:lvl4pPr marL="1853146" indent="-42522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kumimoji="1" sz="2205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defRPr>
            </a:lvl4pPr>
            <a:lvl5pPr marL="2281871" indent="-42697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205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defRPr>
            </a:lvl5pPr>
            <a:lvl6pPr marL="2785843" indent="-42697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205">
                <a:solidFill>
                  <a:schemeClr val="tx1"/>
                </a:solidFill>
                <a:latin typeface="+mn-lt"/>
                <a:ea typeface="+mn-ea"/>
              </a:defRPr>
            </a:lvl6pPr>
            <a:lvl7pPr marL="3289814" indent="-42697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205">
                <a:solidFill>
                  <a:schemeClr val="tx1"/>
                </a:solidFill>
                <a:latin typeface="+mn-lt"/>
                <a:ea typeface="+mn-ea"/>
              </a:defRPr>
            </a:lvl7pPr>
            <a:lvl8pPr marL="3793786" indent="-42697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205">
                <a:solidFill>
                  <a:schemeClr val="tx1"/>
                </a:solidFill>
                <a:latin typeface="+mn-lt"/>
                <a:ea typeface="+mn-ea"/>
              </a:defRPr>
            </a:lvl8pPr>
            <a:lvl9pPr marL="4297757" indent="-42697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205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/>
            <a:endParaRPr lang="ja-JP" altLang="en-US" kern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40BFA7D-FFF6-B864-0249-FEAC7C21984C}"/>
              </a:ext>
            </a:extLst>
          </p:cNvPr>
          <p:cNvSpPr/>
          <p:nvPr/>
        </p:nvSpPr>
        <p:spPr>
          <a:xfrm>
            <a:off x="2681610" y="2439362"/>
            <a:ext cx="4752528" cy="288032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007D27E-1F93-04CD-1C19-44B5B9EA8BA3}"/>
              </a:ext>
            </a:extLst>
          </p:cNvPr>
          <p:cNvSpPr txBox="1"/>
          <p:nvPr/>
        </p:nvSpPr>
        <p:spPr>
          <a:xfrm>
            <a:off x="4407470" y="1993014"/>
            <a:ext cx="109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Accelerator</a:t>
            </a:r>
            <a:endParaRPr kumimoji="1" lang="ja-JP" altLang="en-US" sz="1400" dirty="0"/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F2847148-42CE-4314-0486-A12F009F472B}"/>
              </a:ext>
            </a:extLst>
          </p:cNvPr>
          <p:cNvCxnSpPr>
            <a:stCxn id="20" idx="0"/>
          </p:cNvCxnSpPr>
          <p:nvPr/>
        </p:nvCxnSpPr>
        <p:spPr>
          <a:xfrm flipV="1">
            <a:off x="5051217" y="2727394"/>
            <a:ext cx="0" cy="5483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A354853-AD30-CAAB-31D8-C5DAB8D86676}"/>
              </a:ext>
            </a:extLst>
          </p:cNvPr>
          <p:cNvSpPr txBox="1"/>
          <p:nvPr/>
        </p:nvSpPr>
        <p:spPr>
          <a:xfrm>
            <a:off x="181789" y="3112613"/>
            <a:ext cx="2513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High quality beam for acceleration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Stand alon</a:t>
            </a:r>
            <a:r>
              <a:rPr lang="en-US" altLang="ja-JP" sz="1600" dirty="0"/>
              <a:t>e test is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No radiational, thermal requirement</a:t>
            </a:r>
            <a:endParaRPr kumimoji="1" lang="ja-JP" altLang="en-US" sz="16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497037B-7F51-608E-8D5B-9C485D169552}"/>
              </a:ext>
            </a:extLst>
          </p:cNvPr>
          <p:cNvSpPr txBox="1"/>
          <p:nvPr/>
        </p:nvSpPr>
        <p:spPr>
          <a:xfrm>
            <a:off x="7689494" y="3383583"/>
            <a:ext cx="2513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Low beam quality is acceptable </a:t>
            </a:r>
            <a:endParaRPr kumimoji="1" lang="en-US" altLang="ja-JP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Need high power primary beam</a:t>
            </a:r>
            <a:endParaRPr lang="en-US" altLang="ja-JP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Severe radiational, thermal requirement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02135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7EB5DF-F202-47ED-BFE2-1545033C1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Positron source for </a:t>
            </a:r>
            <a:r>
              <a:rPr kumimoji="1" lang="en-US" altLang="ja-JP" dirty="0" err="1"/>
              <a:t>SuperKEKB</a:t>
            </a:r>
            <a:endParaRPr kumimoji="1" lang="ja-JP" altLang="en-US" dirty="0"/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F74BFBC2-C11B-4184-9349-E3F2A4C1A88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421"/>
            <a:ext cx="6661904" cy="4707606"/>
          </a:xfr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1AF28F-6528-4B68-B295-B08348CAD0F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08B885-4BA2-4653-948E-EEC6D0D3A8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D1207E-AD7B-43A5-A799-D93EF0DE37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C88B95F-3F07-4058-9732-247920BF91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905" y="4305685"/>
            <a:ext cx="4046776" cy="325359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ADDD4CD-0DD7-41F6-ABF3-795931FB36D9}"/>
              </a:ext>
            </a:extLst>
          </p:cNvPr>
          <p:cNvSpPr txBox="1"/>
          <p:nvPr/>
        </p:nvSpPr>
        <p:spPr>
          <a:xfrm>
            <a:off x="6843359" y="1623345"/>
            <a:ext cx="3683867" cy="10400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/>
              <a:t>Originally developed by SLAC</a:t>
            </a:r>
          </a:p>
          <a:p>
            <a:r>
              <a:rPr kumimoji="1" lang="en-US" altLang="ja-JP" dirty="0"/>
              <a:t>Almost all the other positron sources follows this design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75B0F49-448F-4907-B238-40496E36EFBF}"/>
              </a:ext>
            </a:extLst>
          </p:cNvPr>
          <p:cNvSpPr txBox="1"/>
          <p:nvPr/>
        </p:nvSpPr>
        <p:spPr>
          <a:xfrm>
            <a:off x="87916" y="5830550"/>
            <a:ext cx="650498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dirty="0"/>
              <a:t>Surrounded by solenoid </a:t>
            </a:r>
            <a:r>
              <a:rPr kumimoji="1" lang="ja-JP" altLang="en-US" sz="1800" dirty="0"/>
              <a:t>→ </a:t>
            </a:r>
            <a:r>
              <a:rPr kumimoji="1" lang="en-US" altLang="ja-JP" sz="1800" dirty="0"/>
              <a:t>limited space</a:t>
            </a:r>
          </a:p>
          <a:p>
            <a:r>
              <a:rPr lang="en-US" altLang="ja-JP" sz="1800" dirty="0"/>
              <a:t>Need UHV</a:t>
            </a:r>
            <a:r>
              <a:rPr lang="ja-JP" altLang="en-US" sz="1800" dirty="0"/>
              <a:t> （</a:t>
            </a:r>
            <a:r>
              <a:rPr lang="en-US" altLang="ja-JP" sz="1800" dirty="0"/>
              <a:t>&lt;10</a:t>
            </a:r>
            <a:r>
              <a:rPr lang="en-US" altLang="ja-JP" sz="1800" baseline="30000" dirty="0"/>
              <a:t>-6</a:t>
            </a:r>
            <a:r>
              <a:rPr lang="en-US" altLang="ja-JP" sz="1800" dirty="0"/>
              <a:t> Pa</a:t>
            </a:r>
            <a:r>
              <a:rPr lang="ja-JP" altLang="en-US" sz="1800" dirty="0"/>
              <a:t>）</a:t>
            </a:r>
            <a:endParaRPr kumimoji="1" lang="en-US" altLang="ja-JP" sz="1800" dirty="0"/>
          </a:p>
          <a:p>
            <a:r>
              <a:rPr lang="en-US" altLang="ja-JP" sz="1800" dirty="0"/>
              <a:t>FC = pulsed coil (20 kV, 12 kA) installed close to target (2mm)</a:t>
            </a:r>
          </a:p>
        </p:txBody>
      </p:sp>
    </p:spTree>
    <p:extLst>
      <p:ext uri="{BB962C8B-B14F-4D97-AF65-F5344CB8AC3E}">
        <p14:creationId xmlns:p14="http://schemas.microsoft.com/office/powerpoint/2010/main" val="4242757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9938B8-D06E-4CAF-8FE3-B7798CD1C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SuperKEKB</a:t>
            </a:r>
            <a:r>
              <a:rPr kumimoji="1" lang="en-US" altLang="ja-JP" dirty="0"/>
              <a:t> target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691B68-C0BD-422A-B12D-440E831CF08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589C57-8FF2-44AA-A666-EB57C7F6A2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255F451-9F23-4F82-A8B3-4B978EFBE2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14" name="コンテンツ プレースホルダー 13">
            <a:extLst>
              <a:ext uri="{FF2B5EF4-FFF2-40B4-BE49-F238E27FC236}">
                <a16:creationId xmlns:a16="http://schemas.microsoft.com/office/drawing/2014/main" id="{14A0A7E5-4B98-402C-907D-299A1A9E244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2" y="1041400"/>
            <a:ext cx="5256584" cy="4381188"/>
          </a:xfr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84F6DC7-C4C3-4466-8867-B10C48221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503" y="1041400"/>
            <a:ext cx="5062691" cy="374441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BEA4B7D-2145-419C-89E1-029AC0BE266D}"/>
              </a:ext>
            </a:extLst>
          </p:cNvPr>
          <p:cNvSpPr txBox="1"/>
          <p:nvPr/>
        </p:nvSpPr>
        <p:spPr>
          <a:xfrm>
            <a:off x="1961530" y="5618794"/>
            <a:ext cx="6704079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/>
              <a:t>W</a:t>
            </a:r>
            <a:r>
              <a:rPr kumimoji="1" lang="ja-JP" altLang="en-US" sz="2000" dirty="0"/>
              <a:t>（</a:t>
            </a:r>
            <a:r>
              <a:rPr kumimoji="1" lang="en-US" altLang="ja-JP" sz="2000" dirty="0"/>
              <a:t>Φ4 </a:t>
            </a:r>
            <a:r>
              <a:rPr kumimoji="1" lang="ja-JP" altLang="en-US" sz="2000" dirty="0"/>
              <a:t>✕ </a:t>
            </a:r>
            <a:r>
              <a:rPr kumimoji="1" lang="en-US" altLang="ja-JP" sz="2000" dirty="0"/>
              <a:t>L14</a:t>
            </a:r>
            <a:r>
              <a:rPr kumimoji="1" lang="ja-JP" altLang="en-US" sz="2000" dirty="0"/>
              <a:t>）、</a:t>
            </a:r>
            <a:r>
              <a:rPr lang="en-US" altLang="ja-JP" sz="2000" dirty="0"/>
              <a:t>HIP to </a:t>
            </a:r>
            <a:r>
              <a:rPr kumimoji="1" lang="en-US" altLang="ja-JP" sz="2000" dirty="0"/>
              <a:t>Cu block for cooling</a:t>
            </a:r>
          </a:p>
          <a:p>
            <a:r>
              <a:rPr lang="en-US" altLang="ja-JP" sz="2000" dirty="0"/>
              <a:t>Hole for electron</a:t>
            </a:r>
          </a:p>
          <a:p>
            <a:r>
              <a:rPr lang="en-US" altLang="ja-JP" sz="2000" dirty="0"/>
              <a:t>Beam</a:t>
            </a:r>
            <a:r>
              <a:rPr lang="ja-JP" altLang="en-US" sz="2000" dirty="0"/>
              <a:t> </a:t>
            </a:r>
            <a:r>
              <a:rPr lang="en-US" altLang="ja-JP" sz="2000" dirty="0"/>
              <a:t>power</a:t>
            </a:r>
            <a:r>
              <a:rPr lang="ja-JP" altLang="en-US" sz="2000" dirty="0"/>
              <a:t> </a:t>
            </a:r>
            <a:r>
              <a:rPr lang="en-US" altLang="ja-JP" sz="2000" dirty="0"/>
              <a:t>3 kW (3 GeV </a:t>
            </a:r>
            <a:r>
              <a:rPr lang="ja-JP" altLang="en-US" sz="2000" dirty="0"/>
              <a:t>✕ </a:t>
            </a:r>
            <a:r>
              <a:rPr lang="en-US" altLang="ja-JP" sz="2000" dirty="0"/>
              <a:t>10 </a:t>
            </a:r>
            <a:r>
              <a:rPr lang="en-US" altLang="ja-JP" sz="2000" dirty="0" err="1"/>
              <a:t>nC</a:t>
            </a:r>
            <a:r>
              <a:rPr lang="en-US" altLang="ja-JP" sz="2000" dirty="0"/>
              <a:t> </a:t>
            </a:r>
            <a:r>
              <a:rPr lang="ja-JP" altLang="en-US" sz="2000" dirty="0"/>
              <a:t>✕ </a:t>
            </a:r>
            <a:r>
              <a:rPr lang="en-US" altLang="ja-JP" sz="2000" dirty="0"/>
              <a:t>2 bunch</a:t>
            </a:r>
            <a:r>
              <a:rPr lang="ja-JP" altLang="en-US" sz="2000" dirty="0"/>
              <a:t> ✕ </a:t>
            </a:r>
            <a:r>
              <a:rPr lang="en-US" altLang="ja-JP" sz="2000" dirty="0"/>
              <a:t>50 Hz)</a:t>
            </a:r>
          </a:p>
          <a:p>
            <a:r>
              <a:rPr kumimoji="1" lang="en-US" altLang="ja-JP" sz="2000" dirty="0"/>
              <a:t>Deposition ~ 0.7 kW</a:t>
            </a:r>
          </a:p>
          <a:p>
            <a:r>
              <a:rPr kumimoji="1" lang="en-US" altLang="ja-JP" sz="2000" dirty="0"/>
              <a:t>PEDD</a:t>
            </a:r>
            <a:r>
              <a:rPr kumimoji="1" lang="ja-JP" altLang="en-US" sz="2000" dirty="0"/>
              <a:t> </a:t>
            </a:r>
            <a:r>
              <a:rPr kumimoji="1" lang="en-US" altLang="ja-JP" sz="2000" dirty="0"/>
              <a:t>:</a:t>
            </a:r>
            <a:r>
              <a:rPr kumimoji="1" lang="ja-JP" altLang="en-US" sz="2000" dirty="0"/>
              <a:t> </a:t>
            </a:r>
            <a:r>
              <a:rPr kumimoji="1" lang="en-US" altLang="ja-JP" sz="2000" dirty="0"/>
              <a:t>27.5 J/g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36622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4DD043-3D5D-4AFE-B3C1-FE12BE20B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temperature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7E5008-86E8-464A-90CB-A236900F5E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C445AF-B775-4675-A6EE-D294F0023DA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17887E-5840-4020-8508-F9AEF4DA32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7" name="コンテンツ プレースホルダー 6" descr="地図, テキスト が含まれている画像&#10;&#10;自動的に生成された説明">
            <a:extLst>
              <a:ext uri="{FF2B5EF4-FFF2-40B4-BE49-F238E27FC236}">
                <a16:creationId xmlns:a16="http://schemas.microsoft.com/office/drawing/2014/main" id="{D332B863-ED37-4B86-8E30-762C40159CF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842" y="1043533"/>
            <a:ext cx="5824652" cy="399515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8F9E72F-1431-4C37-9E06-31FA72029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09" t="15378" r="12845" b="7880"/>
          <a:stretch/>
        </p:blipFill>
        <p:spPr>
          <a:xfrm>
            <a:off x="89322" y="4253919"/>
            <a:ext cx="4631069" cy="312631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EAD2924-6E2E-4639-9E15-B3AD199A52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28" t="13507" r="11468" b="6901"/>
          <a:stretch/>
        </p:blipFill>
        <p:spPr>
          <a:xfrm>
            <a:off x="97319" y="1029874"/>
            <a:ext cx="4623072" cy="315974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FA3CD3F-F11C-4EFF-99C4-BF8E4D39449E}"/>
              </a:ext>
            </a:extLst>
          </p:cNvPr>
          <p:cNvSpPr txBox="1"/>
          <p:nvPr/>
        </p:nvSpPr>
        <p:spPr>
          <a:xfrm>
            <a:off x="5426582" y="5295867"/>
            <a:ext cx="4511171" cy="7241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Pulsed heating every 20 </a:t>
            </a:r>
            <a:r>
              <a:rPr kumimoji="1" lang="en-US" altLang="ja-JP" dirty="0" err="1"/>
              <a:t>ms</a:t>
            </a:r>
            <a:r>
              <a:rPr kumimoji="1" lang="en-US" altLang="ja-JP" dirty="0"/>
              <a:t> by beam</a:t>
            </a:r>
          </a:p>
          <a:p>
            <a:r>
              <a:rPr lang="en-US" altLang="ja-JP" dirty="0"/>
              <a:t>Amplitude</a:t>
            </a:r>
            <a:r>
              <a:rPr lang="ja-JP" altLang="en-US" dirty="0"/>
              <a:t> </a:t>
            </a:r>
            <a:r>
              <a:rPr lang="en-US" altLang="ja-JP" dirty="0"/>
              <a:t>~</a:t>
            </a:r>
            <a:r>
              <a:rPr lang="ja-JP" altLang="en-US" dirty="0"/>
              <a:t> </a:t>
            </a:r>
            <a:r>
              <a:rPr kumimoji="1" lang="en-US" altLang="ja-JP" dirty="0"/>
              <a:t>200</a:t>
            </a:r>
            <a:r>
              <a:rPr kumimoji="1" lang="ja-JP" altLang="en-US" dirty="0"/>
              <a:t>℃</a:t>
            </a:r>
            <a:endParaRPr kumimoji="1" lang="en-US" altLang="ja-JP" dirty="0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7AC132B3-6D64-4060-A0D1-3CD26AF56354}"/>
              </a:ext>
            </a:extLst>
          </p:cNvPr>
          <p:cNvCxnSpPr/>
          <p:nvPr/>
        </p:nvCxnSpPr>
        <p:spPr>
          <a:xfrm>
            <a:off x="5489922" y="2339677"/>
            <a:ext cx="115212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70C460C-6FE1-4BD3-A1F9-2C476CC6F63C}"/>
              </a:ext>
            </a:extLst>
          </p:cNvPr>
          <p:cNvSpPr txBox="1"/>
          <p:nvPr/>
        </p:nvSpPr>
        <p:spPr>
          <a:xfrm>
            <a:off x="5615381" y="1943561"/>
            <a:ext cx="901209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 </a:t>
            </a:r>
            <a:r>
              <a:rPr kumimoji="1" lang="en-US" altLang="ja-JP" dirty="0" err="1"/>
              <a:t>ms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A71BFCA-7493-2BF9-1917-FEB319BC34E1}"/>
              </a:ext>
            </a:extLst>
          </p:cNvPr>
          <p:cNvSpPr txBox="1"/>
          <p:nvPr/>
        </p:nvSpPr>
        <p:spPr>
          <a:xfrm>
            <a:off x="9452744" y="539477"/>
            <a:ext cx="114736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/>
              <a:t>Y. Morikawa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7002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9C3E89-B68F-4330-939A-D4992DA1C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stress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465F86-3253-44EE-BEC2-5472FDB133C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57AB70-A26F-45CA-B1B1-17A230A327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F6B1A1-E4B8-422E-AB2A-578C1C22E7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7" name="図 6" descr="地図, テキスト が含まれている画像&#10;&#10;自動的に生成された説明">
            <a:extLst>
              <a:ext uri="{FF2B5EF4-FFF2-40B4-BE49-F238E27FC236}">
                <a16:creationId xmlns:a16="http://schemas.microsoft.com/office/drawing/2014/main" id="{162399A8-D0C3-4ADA-8525-2BF429414B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83" y="1044145"/>
            <a:ext cx="3988437" cy="273569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A732E49-0AEC-4C7E-A9D3-44ECA8D3D6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31" t="13625" r="10062" b="16035"/>
          <a:stretch/>
        </p:blipFill>
        <p:spPr>
          <a:xfrm>
            <a:off x="161330" y="3923853"/>
            <a:ext cx="5118548" cy="324000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0759366-128A-495A-B15A-F07D17621279}"/>
              </a:ext>
            </a:extLst>
          </p:cNvPr>
          <p:cNvSpPr txBox="1"/>
          <p:nvPr/>
        </p:nvSpPr>
        <p:spPr>
          <a:xfrm>
            <a:off x="161330" y="6948189"/>
            <a:ext cx="355828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Caused by difference of thermal expansion coefficient and edge geometry (580MPa) </a:t>
            </a:r>
            <a:endParaRPr kumimoji="1" lang="ja-JP" altLang="en-US" sz="1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AFE566D-B4A0-46BC-83D8-E586F7BD3843}"/>
              </a:ext>
            </a:extLst>
          </p:cNvPr>
          <p:cNvSpPr txBox="1"/>
          <p:nvPr/>
        </p:nvSpPr>
        <p:spPr>
          <a:xfrm>
            <a:off x="665386" y="3995861"/>
            <a:ext cx="149404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Beam heat peak</a:t>
            </a:r>
          </a:p>
          <a:p>
            <a:pPr algn="ctr"/>
            <a:r>
              <a:rPr kumimoji="1" lang="en-US" altLang="ja-JP" sz="1400" dirty="0"/>
              <a:t>(140 MPa)</a:t>
            </a:r>
            <a:endParaRPr kumimoji="1" lang="ja-JP" altLang="en-US" sz="1400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3E157D7-26B3-4308-AEDF-FB48321D71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463" t="14246" r="10062" b="13930"/>
          <a:stretch/>
        </p:blipFill>
        <p:spPr>
          <a:xfrm>
            <a:off x="5492914" y="3923853"/>
            <a:ext cx="5010237" cy="32400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D271ACC-7EAE-47D5-B122-48E78A0A3F04}"/>
              </a:ext>
            </a:extLst>
          </p:cNvPr>
          <p:cNvSpPr txBox="1"/>
          <p:nvPr/>
        </p:nvSpPr>
        <p:spPr>
          <a:xfrm>
            <a:off x="5532039" y="6948189"/>
            <a:ext cx="355828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Caused by difference of thermal expansion coefficient and edge geometry (610MPa) </a:t>
            </a:r>
            <a:endParaRPr kumimoji="1" lang="ja-JP" altLang="en-US" sz="1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FE60FCE-135B-4F64-8D29-841B723DB9EF}"/>
              </a:ext>
            </a:extLst>
          </p:cNvPr>
          <p:cNvSpPr txBox="1"/>
          <p:nvPr/>
        </p:nvSpPr>
        <p:spPr>
          <a:xfrm>
            <a:off x="5913515" y="3995861"/>
            <a:ext cx="149404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Beam heat peak</a:t>
            </a:r>
          </a:p>
          <a:p>
            <a:pPr algn="ctr"/>
            <a:r>
              <a:rPr kumimoji="1" lang="en-US" altLang="ja-JP" sz="1400" dirty="0"/>
              <a:t>(30 MPa)</a:t>
            </a:r>
            <a:endParaRPr kumimoji="1" lang="ja-JP" altLang="en-US" sz="1400" dirty="0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4C4FFD61-02F4-45FC-AE11-61EBC7454364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45506" y="5926579"/>
            <a:ext cx="194966" cy="10216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D85FBACC-11A8-4D25-8114-B30F5D10E1A4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1412411" y="4519081"/>
            <a:ext cx="960060" cy="13489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3B060D22-EA68-4EB2-B40B-822FE91482BA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6660540" y="4519081"/>
            <a:ext cx="960060" cy="14930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733A0540-4295-4C05-8766-9D878413FA9A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7038777" y="6012085"/>
            <a:ext cx="272404" cy="9361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楕円 30">
            <a:extLst>
              <a:ext uri="{FF2B5EF4-FFF2-40B4-BE49-F238E27FC236}">
                <a16:creationId xmlns:a16="http://schemas.microsoft.com/office/drawing/2014/main" id="{A6CA8557-78E9-4074-9933-B6E4E0190497}"/>
              </a:ext>
            </a:extLst>
          </p:cNvPr>
          <p:cNvSpPr/>
          <p:nvPr/>
        </p:nvSpPr>
        <p:spPr>
          <a:xfrm>
            <a:off x="2261469" y="1274252"/>
            <a:ext cx="222004" cy="2220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4765C5AD-B92B-42E7-A8D6-88A76196192E}"/>
              </a:ext>
            </a:extLst>
          </p:cNvPr>
          <p:cNvSpPr/>
          <p:nvPr/>
        </p:nvSpPr>
        <p:spPr>
          <a:xfrm>
            <a:off x="3041650" y="2555701"/>
            <a:ext cx="222004" cy="22200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C6F2CEA-D03A-40A0-9C04-A2C3A51A2FAE}"/>
              </a:ext>
            </a:extLst>
          </p:cNvPr>
          <p:cNvSpPr txBox="1"/>
          <p:nvPr/>
        </p:nvSpPr>
        <p:spPr>
          <a:xfrm>
            <a:off x="4481742" y="1694863"/>
            <a:ext cx="5851644" cy="1356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Thermal stress by pulsed beam</a:t>
            </a:r>
          </a:p>
          <a:p>
            <a:r>
              <a:rPr lang="en-US" altLang="ja-JP" dirty="0"/>
              <a:t>High at Cu-W contact surface</a:t>
            </a:r>
            <a:endParaRPr kumimoji="1" lang="en-US" altLang="ja-JP" dirty="0"/>
          </a:p>
          <a:p>
            <a:r>
              <a:rPr lang="en-US" altLang="ja-JP" dirty="0"/>
              <a:t>Care must be taken to fatigue </a:t>
            </a:r>
          </a:p>
          <a:p>
            <a:r>
              <a:rPr lang="en-US" altLang="ja-JP" dirty="0"/>
              <a:t>50 Hz =</a:t>
            </a:r>
            <a:r>
              <a:rPr lang="ja-JP" altLang="en-US" dirty="0"/>
              <a:t>　</a:t>
            </a:r>
            <a:r>
              <a:rPr lang="en-US" altLang="ja-JP" dirty="0"/>
              <a:t>4 </a:t>
            </a:r>
            <a:r>
              <a:rPr lang="ja-JP" altLang="en-US" dirty="0"/>
              <a:t>✕ </a:t>
            </a:r>
            <a:r>
              <a:rPr lang="en-US" altLang="ja-JP" dirty="0"/>
              <a:t>10</a:t>
            </a:r>
            <a:r>
              <a:rPr lang="en-US" altLang="ja-JP" baseline="30000" dirty="0"/>
              <a:t>6</a:t>
            </a:r>
            <a:r>
              <a:rPr lang="en-US" altLang="ja-JP" dirty="0"/>
              <a:t> /day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909A8BD-2D2E-A150-8DBD-570EC597C602}"/>
              </a:ext>
            </a:extLst>
          </p:cNvPr>
          <p:cNvSpPr txBox="1"/>
          <p:nvPr/>
        </p:nvSpPr>
        <p:spPr>
          <a:xfrm>
            <a:off x="9452744" y="539477"/>
            <a:ext cx="114736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/>
              <a:t>Y. Morikawa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28276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102A61-BF18-4220-BD1F-A2331E2F7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Withstanding heat load</a:t>
            </a:r>
            <a:endParaRPr kumimoji="1" lang="ja-JP" altLang="en-US" dirty="0"/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1492E843-2F2E-4430-84CA-762FCEE6FB9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662" y="1043533"/>
            <a:ext cx="1188940" cy="5476875"/>
          </a:xfr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564A72-A2E3-441C-8107-9D28FFA8E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6DB0D4-F608-43AC-B695-07AAAF870C1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3D3E61-61BA-4FF4-8F10-861A50A57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34ABF56-2AC3-4930-8D15-0EEDBB628B91}"/>
              </a:ext>
            </a:extLst>
          </p:cNvPr>
          <p:cNvSpPr txBox="1"/>
          <p:nvPr/>
        </p:nvSpPr>
        <p:spPr>
          <a:xfrm>
            <a:off x="457758" y="194651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/>
              <a:t>~3700 K</a:t>
            </a:r>
          </a:p>
          <a:p>
            <a:r>
              <a:rPr lang="en-US" altLang="ja-JP" sz="1800" dirty="0"/>
              <a:t>(456 J/g)</a:t>
            </a:r>
            <a:endParaRPr kumimoji="1" lang="ja-JP" altLang="en-US" sz="18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F9DB520-517A-415D-8587-C19CCCF19CB4}"/>
              </a:ext>
            </a:extLst>
          </p:cNvPr>
          <p:cNvSpPr txBox="1"/>
          <p:nvPr/>
        </p:nvSpPr>
        <p:spPr>
          <a:xfrm>
            <a:off x="367990" y="2951271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/>
              <a:t>~2160 K</a:t>
            </a:r>
          </a:p>
          <a:p>
            <a:r>
              <a:rPr lang="en-US" altLang="ja-JP" sz="1800" dirty="0"/>
              <a:t>(250 J/g)</a:t>
            </a:r>
            <a:r>
              <a:rPr lang="ja-JP" altLang="en-US" sz="1800" dirty="0"/>
              <a:t>*</a:t>
            </a:r>
            <a:endParaRPr kumimoji="1" lang="ja-JP" altLang="en-US" sz="18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1E695C3-2C9C-4714-9BB2-5A227AEADCDC}"/>
              </a:ext>
            </a:extLst>
          </p:cNvPr>
          <p:cNvSpPr txBox="1"/>
          <p:nvPr/>
        </p:nvSpPr>
        <p:spPr>
          <a:xfrm>
            <a:off x="457758" y="395603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/>
              <a:t>~1500 K</a:t>
            </a:r>
          </a:p>
          <a:p>
            <a:r>
              <a:rPr lang="en-US" altLang="ja-JP" sz="1800" dirty="0"/>
              <a:t>(161 J/g)</a:t>
            </a:r>
            <a:endParaRPr kumimoji="1" lang="ja-JP" altLang="en-US" sz="18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28AE68C-BA80-4C10-B3FD-DDE8B37E4B24}"/>
              </a:ext>
            </a:extLst>
          </p:cNvPr>
          <p:cNvSpPr txBox="1"/>
          <p:nvPr/>
        </p:nvSpPr>
        <p:spPr>
          <a:xfrm>
            <a:off x="585999" y="4960792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/>
              <a:t>~870 K</a:t>
            </a:r>
          </a:p>
          <a:p>
            <a:r>
              <a:rPr lang="en-US" altLang="ja-JP" sz="1800" dirty="0"/>
              <a:t>(77 J/g)</a:t>
            </a:r>
            <a:endParaRPr kumimoji="1" lang="ja-JP" altLang="en-US" sz="18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BFA7EBA-6F09-46B3-B55C-66C2021A60B8}"/>
              </a:ext>
            </a:extLst>
          </p:cNvPr>
          <p:cNvSpPr txBox="1"/>
          <p:nvPr/>
        </p:nvSpPr>
        <p:spPr>
          <a:xfrm>
            <a:off x="2500712" y="2065548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Melting point</a:t>
            </a:r>
            <a:endParaRPr kumimoji="1" lang="ja-JP" altLang="en-US" sz="20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E50EB85-932A-4D86-897B-C9FDC31689D2}"/>
              </a:ext>
            </a:extLst>
          </p:cNvPr>
          <p:cNvSpPr txBox="1"/>
          <p:nvPr/>
        </p:nvSpPr>
        <p:spPr>
          <a:xfrm>
            <a:off x="2500712" y="2915741"/>
            <a:ext cx="1584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Single pulse</a:t>
            </a:r>
          </a:p>
          <a:p>
            <a:r>
              <a:rPr lang="en-US" altLang="ja-JP" sz="2000" dirty="0"/>
              <a:t>destruction</a:t>
            </a:r>
            <a:endParaRPr kumimoji="1" lang="ja-JP" altLang="en-US" sz="20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C54C8D1-E0A4-47CA-9757-7ECFB9532FCC}"/>
              </a:ext>
            </a:extLst>
          </p:cNvPr>
          <p:cNvSpPr txBox="1"/>
          <p:nvPr/>
        </p:nvSpPr>
        <p:spPr>
          <a:xfrm>
            <a:off x="2500712" y="3923853"/>
            <a:ext cx="2077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emb</a:t>
            </a:r>
            <a:r>
              <a:rPr kumimoji="1" lang="en-US" altLang="ja-JP" sz="2000" dirty="0"/>
              <a:t>rittlement by</a:t>
            </a:r>
          </a:p>
          <a:p>
            <a:r>
              <a:rPr lang="en-US" altLang="ja-JP" sz="2000" dirty="0"/>
              <a:t>recrystallization</a:t>
            </a:r>
            <a:endParaRPr kumimoji="1" lang="ja-JP" altLang="en-US" sz="20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1EFC08A-A5B1-4AD9-8042-59886D2EA158}"/>
              </a:ext>
            </a:extLst>
          </p:cNvPr>
          <p:cNvSpPr txBox="1"/>
          <p:nvPr/>
        </p:nvSpPr>
        <p:spPr>
          <a:xfrm>
            <a:off x="2500712" y="508390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fatigue</a:t>
            </a:r>
            <a:endParaRPr kumimoji="1" lang="ja-JP" altLang="en-US" sz="2000" dirty="0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B6990D4F-4039-444D-88AC-22D8228CBB63}"/>
              </a:ext>
            </a:extLst>
          </p:cNvPr>
          <p:cNvCxnSpPr>
            <a:stCxn id="9" idx="3"/>
            <a:endCxn id="13" idx="1"/>
          </p:cNvCxnSpPr>
          <p:nvPr/>
        </p:nvCxnSpPr>
        <p:spPr>
          <a:xfrm flipV="1">
            <a:off x="1552930" y="2265603"/>
            <a:ext cx="947782" cy="407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045B6E82-56B7-4AE2-8581-3073A4F245E8}"/>
              </a:ext>
            </a:extLst>
          </p:cNvPr>
          <p:cNvCxnSpPr>
            <a:cxnSpLocks/>
            <a:stCxn id="10" idx="3"/>
            <a:endCxn id="14" idx="1"/>
          </p:cNvCxnSpPr>
          <p:nvPr/>
        </p:nvCxnSpPr>
        <p:spPr>
          <a:xfrm flipV="1">
            <a:off x="1552930" y="3269684"/>
            <a:ext cx="947782" cy="475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D9718FD7-58C8-4C51-9D0B-0676017A7A3F}"/>
              </a:ext>
            </a:extLst>
          </p:cNvPr>
          <p:cNvCxnSpPr>
            <a:cxnSpLocks/>
            <a:stCxn id="11" idx="3"/>
            <a:endCxn id="15" idx="1"/>
          </p:cNvCxnSpPr>
          <p:nvPr/>
        </p:nvCxnSpPr>
        <p:spPr>
          <a:xfrm flipV="1">
            <a:off x="1552930" y="4277796"/>
            <a:ext cx="947782" cy="140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3FAF3800-B4D3-484E-A180-F3385E94562C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1552930" y="5283957"/>
            <a:ext cx="94778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784DA24-BC2D-4E16-897C-3884BC45CE7F}"/>
              </a:ext>
            </a:extLst>
          </p:cNvPr>
          <p:cNvSpPr txBox="1"/>
          <p:nvPr/>
        </p:nvSpPr>
        <p:spPr>
          <a:xfrm>
            <a:off x="89322" y="6444558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Value in </a:t>
            </a:r>
            <a:r>
              <a:rPr kumimoji="1" lang="ja-JP" altLang="en-US" sz="1600" dirty="0"/>
              <a:t>（） </a:t>
            </a:r>
            <a:r>
              <a:rPr kumimoji="1" lang="en-US" altLang="ja-JP" sz="1600" dirty="0"/>
              <a:t>varies design of target. </a:t>
            </a:r>
          </a:p>
          <a:p>
            <a:r>
              <a:rPr kumimoji="1" lang="en-US" altLang="ja-JP" sz="1600" dirty="0"/>
              <a:t>Here target of </a:t>
            </a:r>
            <a:r>
              <a:rPr kumimoji="1" lang="en-US" altLang="ja-JP" sz="1600" dirty="0" err="1"/>
              <a:t>SuperKEKB</a:t>
            </a:r>
            <a:r>
              <a:rPr kumimoji="1" lang="en-US" altLang="ja-JP" sz="1600" dirty="0"/>
              <a:t> is assumed for reference.</a:t>
            </a:r>
          </a:p>
          <a:p>
            <a:r>
              <a:rPr lang="ja-JP" altLang="en-US" sz="1600" dirty="0"/>
              <a:t>*</a:t>
            </a:r>
            <a:r>
              <a:rPr lang="en-US" altLang="ja-JP" sz="1600" dirty="0"/>
              <a:t>thermal stress reach 1 </a:t>
            </a:r>
            <a:r>
              <a:rPr lang="en-US" altLang="ja-JP" sz="1600" dirty="0" err="1"/>
              <a:t>GPa</a:t>
            </a:r>
            <a:endParaRPr kumimoji="1" lang="ja-JP" altLang="en-US" sz="1600" dirty="0"/>
          </a:p>
        </p:txBody>
      </p:sp>
      <p:sp>
        <p:nvSpPr>
          <p:cNvPr id="30" name="コンテンツ プレースホルダー 2">
            <a:extLst>
              <a:ext uri="{FF2B5EF4-FFF2-40B4-BE49-F238E27FC236}">
                <a16:creationId xmlns:a16="http://schemas.microsoft.com/office/drawing/2014/main" id="{638328D2-648F-45F9-8242-8B5AAF8B9904}"/>
              </a:ext>
            </a:extLst>
          </p:cNvPr>
          <p:cNvSpPr txBox="1">
            <a:spLocks/>
          </p:cNvSpPr>
          <p:nvPr/>
        </p:nvSpPr>
        <p:spPr bwMode="auto">
          <a:xfrm>
            <a:off x="4769842" y="1232455"/>
            <a:ext cx="5464212" cy="542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93472" indent="-49347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3527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9945" indent="-48472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kumimoji="1" sz="3086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defRPr>
            </a:lvl2pPr>
            <a:lvl3pPr marL="1426170" indent="-4444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646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defRPr>
            </a:lvl3pPr>
            <a:lvl4pPr marL="1853146" indent="-42522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kumimoji="1" sz="2205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defRPr>
            </a:lvl4pPr>
            <a:lvl5pPr marL="2281871" indent="-42697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205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defRPr>
            </a:lvl5pPr>
            <a:lvl6pPr marL="2785843" indent="-42697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205">
                <a:solidFill>
                  <a:schemeClr val="tx1"/>
                </a:solidFill>
                <a:latin typeface="+mn-lt"/>
                <a:ea typeface="+mn-ea"/>
              </a:defRPr>
            </a:lvl6pPr>
            <a:lvl7pPr marL="3289814" indent="-42697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205">
                <a:solidFill>
                  <a:schemeClr val="tx1"/>
                </a:solidFill>
                <a:latin typeface="+mn-lt"/>
                <a:ea typeface="+mn-ea"/>
              </a:defRPr>
            </a:lvl7pPr>
            <a:lvl8pPr marL="3793786" indent="-42697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205">
                <a:solidFill>
                  <a:schemeClr val="tx1"/>
                </a:solidFill>
                <a:latin typeface="+mn-lt"/>
                <a:ea typeface="+mn-ea"/>
              </a:defRPr>
            </a:lvl8pPr>
            <a:lvl9pPr marL="4297757" indent="-42697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205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/>
            <a:r>
              <a:rPr lang="en-US" altLang="ja-JP" sz="1800" kern="0" dirty="0"/>
              <a:t>Melting point</a:t>
            </a:r>
          </a:p>
          <a:p>
            <a:pPr lvl="1" defTabSz="914400"/>
            <a:r>
              <a:rPr lang="en-US" altLang="ja-JP" sz="1800" kern="0" dirty="0"/>
              <a:t>Unavoidable Limit </a:t>
            </a:r>
          </a:p>
          <a:p>
            <a:pPr defTabSz="914400"/>
            <a:r>
              <a:rPr lang="en-US" altLang="ja-JP" sz="1800" kern="0" dirty="0"/>
              <a:t>Single</a:t>
            </a:r>
            <a:r>
              <a:rPr lang="ja-JP" altLang="en-US" sz="1800" kern="0" dirty="0"/>
              <a:t> </a:t>
            </a:r>
            <a:r>
              <a:rPr lang="en-US" altLang="ja-JP" sz="1800" kern="0" dirty="0"/>
              <a:t>pulse</a:t>
            </a:r>
            <a:r>
              <a:rPr lang="ja-JP" altLang="en-US" sz="1800" kern="0" dirty="0"/>
              <a:t> </a:t>
            </a:r>
            <a:r>
              <a:rPr lang="en-US" altLang="ja-JP" sz="1800" kern="0" dirty="0"/>
              <a:t>destruction</a:t>
            </a:r>
          </a:p>
          <a:p>
            <a:pPr lvl="1" defTabSz="914400"/>
            <a:r>
              <a:rPr lang="en-US" altLang="ja-JP" sz="1800" kern="0" dirty="0"/>
              <a:t>Thermal stress exceed material yield strength</a:t>
            </a:r>
          </a:p>
          <a:p>
            <a:pPr lvl="1" defTabSz="914400"/>
            <a:r>
              <a:rPr lang="en-US" altLang="ja-JP" sz="1800" kern="0" dirty="0"/>
              <a:t>Short pulse beam </a:t>
            </a:r>
            <a:r>
              <a:rPr lang="ja-JP" altLang="en-US" sz="1800" kern="0" dirty="0"/>
              <a:t>→</a:t>
            </a:r>
            <a:r>
              <a:rPr lang="en-US" altLang="ja-JP" sz="1800" kern="0" dirty="0"/>
              <a:t> instantaneous temperature rise </a:t>
            </a:r>
          </a:p>
          <a:p>
            <a:pPr defTabSz="914400"/>
            <a:r>
              <a:rPr lang="en-US" altLang="ja-JP" sz="1800" kern="0" dirty="0"/>
              <a:t>Embrittlement by recrystallization</a:t>
            </a:r>
          </a:p>
          <a:p>
            <a:pPr lvl="1" defTabSz="914400"/>
            <a:r>
              <a:rPr lang="en-US" altLang="ja-JP" sz="1800" kern="0" dirty="0"/>
              <a:t>W-Re alloy shows better value</a:t>
            </a:r>
          </a:p>
          <a:p>
            <a:pPr lvl="2" defTabSz="914400"/>
            <a:r>
              <a:rPr lang="en-US" altLang="ja-JP" sz="1800" kern="0" dirty="0"/>
              <a:t>Difficult to obtain large size</a:t>
            </a:r>
          </a:p>
          <a:p>
            <a:pPr lvl="1" defTabSz="914400"/>
            <a:r>
              <a:rPr lang="en-US" altLang="ja-JP" sz="1800" kern="0" dirty="0"/>
              <a:t>Advanced W alloys are one of research field</a:t>
            </a:r>
          </a:p>
          <a:p>
            <a:pPr lvl="2" defTabSz="914400"/>
            <a:r>
              <a:rPr lang="en-US" altLang="ja-JP" sz="1800" kern="0" dirty="0"/>
              <a:t>JPS Conf. Proc. </a:t>
            </a:r>
            <a:r>
              <a:rPr lang="en-US" altLang="ja-JP" sz="1800" b="1" kern="0" dirty="0"/>
              <a:t>28</a:t>
            </a:r>
            <a:r>
              <a:rPr lang="en-US" altLang="ja-JP" sz="1800" kern="0" dirty="0"/>
              <a:t>, 031002 (2020)</a:t>
            </a:r>
          </a:p>
          <a:p>
            <a:pPr defTabSz="914400"/>
            <a:r>
              <a:rPr lang="en-US" altLang="ja-JP" sz="1800" kern="0" dirty="0"/>
              <a:t>Fatigue</a:t>
            </a:r>
          </a:p>
          <a:p>
            <a:pPr lvl="1" defTabSz="914400"/>
            <a:r>
              <a:rPr lang="en-US" altLang="ja-JP" sz="1800" kern="0" dirty="0"/>
              <a:t>limit by repetitive thermal load by pulsed beam</a:t>
            </a:r>
            <a:endParaRPr lang="ja-JP" alt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4033681479"/>
      </p:ext>
    </p:extLst>
  </p:cSld>
  <p:clrMapOvr>
    <a:masterClrMapping/>
  </p:clrMapOvr>
</p:sld>
</file>

<file path=ppt/theme/theme1.xml><?xml version="1.0" encoding="utf-8"?>
<a:theme xmlns:a="http://schemas.openxmlformats.org/drawingml/2006/main" name="ppt-template1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プレゼンテーション1" id="{D9C3E6DB-175F-4306-8305-E4775B64B718}" vid="{20BA47D9-DCA3-4C43-83B5-99A9A8FB733F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main-v2</Template>
  <TotalTime>156</TotalTime>
  <Words>1179</Words>
  <Application>Microsoft Office PowerPoint</Application>
  <PresentationFormat>ユーザー設定</PresentationFormat>
  <Paragraphs>420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ppt-template1</vt:lpstr>
      <vt:lpstr>Positron source and target in KEK</vt:lpstr>
      <vt:lpstr>KEK and positron</vt:lpstr>
      <vt:lpstr>Comparison of high-power targets in Japan</vt:lpstr>
      <vt:lpstr>Particle sources and positron source</vt:lpstr>
      <vt:lpstr>Positron source for SuperKEKB</vt:lpstr>
      <vt:lpstr>SuperKEKB target</vt:lpstr>
      <vt:lpstr>temperature</vt:lpstr>
      <vt:lpstr>stress</vt:lpstr>
      <vt:lpstr>Withstanding heat load</vt:lpstr>
      <vt:lpstr>From SuperKEKB to ILC</vt:lpstr>
      <vt:lpstr>Latest 3D model for ILC positron source</vt:lpstr>
      <vt:lpstr>Rotating target in Japan</vt:lpstr>
      <vt:lpstr>To do</vt:lpstr>
      <vt:lpstr>5 years-plan</vt:lpstr>
      <vt:lpstr>Test bench for ILC positron source</vt:lpstr>
      <vt:lpstr>Summary</vt:lpstr>
      <vt:lpstr>PowerPoint プレゼンテーション</vt:lpstr>
      <vt:lpstr>Bunch structure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ENOMOTO Yoshinori</dc:creator>
  <cp:lastModifiedBy>ENOMOTO Yoshinori</cp:lastModifiedBy>
  <cp:revision>23</cp:revision>
  <cp:lastPrinted>2011-01-25T09:13:57Z</cp:lastPrinted>
  <dcterms:created xsi:type="dcterms:W3CDTF">2023-10-24T04:45:52Z</dcterms:created>
  <dcterms:modified xsi:type="dcterms:W3CDTF">2023-11-05T12:01:17Z</dcterms:modified>
</cp:coreProperties>
</file>