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92" r:id="rId5"/>
  </p:sldMasterIdLst>
  <p:notesMasterIdLst>
    <p:notesMasterId r:id="rId36"/>
  </p:notesMasterIdLst>
  <p:handoutMasterIdLst>
    <p:handoutMasterId r:id="rId37"/>
  </p:handoutMasterIdLst>
  <p:sldIdLst>
    <p:sldId id="317" r:id="rId6"/>
    <p:sldId id="318" r:id="rId7"/>
    <p:sldId id="360" r:id="rId8"/>
    <p:sldId id="359" r:id="rId9"/>
    <p:sldId id="324" r:id="rId10"/>
    <p:sldId id="380" r:id="rId11"/>
    <p:sldId id="361" r:id="rId12"/>
    <p:sldId id="357" r:id="rId13"/>
    <p:sldId id="343" r:id="rId14"/>
    <p:sldId id="346" r:id="rId15"/>
    <p:sldId id="372" r:id="rId16"/>
    <p:sldId id="374" r:id="rId17"/>
    <p:sldId id="370" r:id="rId18"/>
    <p:sldId id="375" r:id="rId19"/>
    <p:sldId id="376" r:id="rId20"/>
    <p:sldId id="382" r:id="rId21"/>
    <p:sldId id="349" r:id="rId22"/>
    <p:sldId id="319" r:id="rId23"/>
    <p:sldId id="339" r:id="rId24"/>
    <p:sldId id="342" r:id="rId25"/>
    <p:sldId id="362" r:id="rId26"/>
    <p:sldId id="341" r:id="rId27"/>
    <p:sldId id="347" r:id="rId28"/>
    <p:sldId id="272" r:id="rId29"/>
    <p:sldId id="377" r:id="rId30"/>
    <p:sldId id="381" r:id="rId31"/>
    <p:sldId id="378" r:id="rId32"/>
    <p:sldId id="354" r:id="rId33"/>
    <p:sldId id="335" r:id="rId34"/>
    <p:sldId id="350" r:id="rId35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ine G Mccluskey" initials="EGM" lastIdx="1" clrIdx="0">
    <p:extLst>
      <p:ext uri="{19B8F6BF-5375-455C-9EA6-DF929625EA0E}">
        <p15:presenceInfo xmlns:p15="http://schemas.microsoft.com/office/powerpoint/2012/main" userId="S::mccluskey@services.fnal.gov::df1c1e58-44d7-473b-87b2-c09fd2ed5497" providerId="AD"/>
      </p:ext>
    </p:extLst>
  </p:cmAuthor>
  <p:cmAuthor id="2" name="Jolie" initials="J" lastIdx="9" clrIdx="1">
    <p:extLst>
      <p:ext uri="{19B8F6BF-5375-455C-9EA6-DF929625EA0E}">
        <p15:presenceInfo xmlns:p15="http://schemas.microsoft.com/office/powerpoint/2012/main" userId="S::jrmacier@services.fnal.gov::092693b1-a69a-4339-83de-6650eb6d6f2f" providerId="AD"/>
      </p:ext>
    </p:extLst>
  </p:cmAuthor>
  <p:cmAuthor id="3" name="Robert J. O'Sullivan" initials="RO" lastIdx="16" clrIdx="2">
    <p:extLst>
      <p:ext uri="{19B8F6BF-5375-455C-9EA6-DF929625EA0E}">
        <p15:presenceInfo xmlns:p15="http://schemas.microsoft.com/office/powerpoint/2012/main" userId="S::bobo@services.fnal.gov::8ce1a7f3-f269-4c60-9a24-0f7b697dbf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07A37"/>
    <a:srgbClr val="000000"/>
    <a:srgbClr val="002060"/>
    <a:srgbClr val="EB21C0"/>
    <a:srgbClr val="1F1AF2"/>
    <a:srgbClr val="FFFF99"/>
    <a:srgbClr val="F79646"/>
    <a:srgbClr val="4F81BD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4570" autoAdjust="0"/>
  </p:normalViewPr>
  <p:slideViewPr>
    <p:cSldViewPr snapToGrid="0">
      <p:cViewPr>
        <p:scale>
          <a:sx n="62" d="100"/>
          <a:sy n="62" d="100"/>
        </p:scale>
        <p:origin x="904" y="52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7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6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46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88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41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54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93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51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72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4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2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8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7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0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72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78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29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2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E6E6D08-5745-5A34-F3F2-2EF12685AE20}"/>
              </a:ext>
            </a:extLst>
          </p:cNvPr>
          <p:cNvSpPr txBox="1"/>
          <p:nvPr userDrawn="1"/>
        </p:nvSpPr>
        <p:spPr>
          <a:xfrm>
            <a:off x="1217908" y="6443592"/>
            <a:ext cx="1454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  <a:r>
              <a:rPr lang="en-US" sz="1200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12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Nov 2023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96FBE44-5117-059C-5AA7-85C4A4E9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FE253-C517-E93F-2090-EA94A1460B1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5D20AE-0345-5CFB-0C57-851B175A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E7D34-19B5-F8B1-61FA-7EFD0D20DCAE}"/>
              </a:ext>
            </a:extLst>
          </p:cNvPr>
          <p:cNvSpPr txBox="1"/>
          <p:nvPr userDrawn="1"/>
        </p:nvSpPr>
        <p:spPr>
          <a:xfrm>
            <a:off x="2508855" y="6443593"/>
            <a:ext cx="6965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D. Wilcox | LBNF Target Design</a:t>
            </a:r>
          </a:p>
        </p:txBody>
      </p:sp>
    </p:spTree>
    <p:extLst>
      <p:ext uri="{BB962C8B-B14F-4D97-AF65-F5344CB8AC3E}">
        <p14:creationId xmlns:p14="http://schemas.microsoft.com/office/powerpoint/2010/main" val="73024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230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662081" y="6299909"/>
            <a:ext cx="4429205" cy="4215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/>
              <a:t>LBNF Target and Target Exchange System</a:t>
            </a:r>
            <a:br>
              <a:rPr lang="en-US" sz="1400" dirty="0"/>
            </a:br>
            <a:r>
              <a:rPr lang="en-US" sz="1400" dirty="0"/>
              <a:t>Preliminary Design Review 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20531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B1CB9E2-52F3-D3D7-A324-3719B4AA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D. Wilcox | Target Status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96FBE44-5117-059C-5AA7-85C4A4E9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FE253-C517-E93F-2090-EA94A1460B1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AC7AE3-9D54-BB23-4FDF-44C7A6935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12/09/2022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5D20AE-0345-5CFB-0C57-851B175A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40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20/09/2022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D. Wilcox | LBNF Target Design and Development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7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www.dropbox.com/s/6ozzzyoi1402e2i/IMG_6712.m4v?dl=0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1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jp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10" Type="http://schemas.openxmlformats.org/officeDocument/2006/relationships/image" Target="../media/image83.jp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94.png"/><Relationship Id="rId26" Type="http://schemas.openxmlformats.org/officeDocument/2006/relationships/image" Target="../media/image100.png"/><Relationship Id="rId3" Type="http://schemas.microsoft.com/office/2007/relationships/hdphoto" Target="../media/hdphoto1.wdp"/><Relationship Id="rId21" Type="http://schemas.microsoft.com/office/2007/relationships/hdphoto" Target="../media/hdphoto7.wdp"/><Relationship Id="rId34" Type="http://schemas.openxmlformats.org/officeDocument/2006/relationships/image" Target="../media/image106.png"/><Relationship Id="rId7" Type="http://schemas.microsoft.com/office/2007/relationships/hdphoto" Target="../media/hdphoto3.wdp"/><Relationship Id="rId12" Type="http://schemas.openxmlformats.org/officeDocument/2006/relationships/image" Target="../media/image90.png"/><Relationship Id="rId17" Type="http://schemas.openxmlformats.org/officeDocument/2006/relationships/image" Target="../media/image93.png"/><Relationship Id="rId25" Type="http://schemas.openxmlformats.org/officeDocument/2006/relationships/image" Target="../media/image99.png"/><Relationship Id="rId33" Type="http://schemas.openxmlformats.org/officeDocument/2006/relationships/image" Target="../media/image105.png"/><Relationship Id="rId2" Type="http://schemas.openxmlformats.org/officeDocument/2006/relationships/image" Target="../media/image84.png"/><Relationship Id="rId16" Type="http://schemas.microsoft.com/office/2007/relationships/hdphoto" Target="../media/hdphoto6.wdp"/><Relationship Id="rId20" Type="http://schemas.openxmlformats.org/officeDocument/2006/relationships/image" Target="../media/image96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24" Type="http://schemas.microsoft.com/office/2007/relationships/hdphoto" Target="../media/hdphoto8.wdp"/><Relationship Id="rId32" Type="http://schemas.openxmlformats.org/officeDocument/2006/relationships/image" Target="../media/image104.png"/><Relationship Id="rId5" Type="http://schemas.microsoft.com/office/2007/relationships/hdphoto" Target="../media/hdphoto2.wdp"/><Relationship Id="rId15" Type="http://schemas.openxmlformats.org/officeDocument/2006/relationships/image" Target="../media/image92.png"/><Relationship Id="rId23" Type="http://schemas.openxmlformats.org/officeDocument/2006/relationships/image" Target="../media/image98.png"/><Relationship Id="rId28" Type="http://schemas.openxmlformats.org/officeDocument/2006/relationships/image" Target="../media/image102.png"/><Relationship Id="rId10" Type="http://schemas.microsoft.com/office/2007/relationships/hdphoto" Target="../media/hdphoto4.wdp"/><Relationship Id="rId19" Type="http://schemas.openxmlformats.org/officeDocument/2006/relationships/image" Target="../media/image95.png"/><Relationship Id="rId31" Type="http://schemas.microsoft.com/office/2007/relationships/hdphoto" Target="../media/hdphoto10.wdp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1.png"/><Relationship Id="rId22" Type="http://schemas.openxmlformats.org/officeDocument/2006/relationships/image" Target="../media/image97.png"/><Relationship Id="rId27" Type="http://schemas.openxmlformats.org/officeDocument/2006/relationships/image" Target="../media/image101.png"/><Relationship Id="rId30" Type="http://schemas.openxmlformats.org/officeDocument/2006/relationships/image" Target="../media/image103.png"/><Relationship Id="rId8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2.pn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4" y="5942095"/>
            <a:ext cx="3046380" cy="778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5668" y="5832592"/>
            <a:ext cx="2699792" cy="1012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0319" y="5891909"/>
            <a:ext cx="1240015" cy="8266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74" y="5984782"/>
            <a:ext cx="1063296" cy="705320"/>
          </a:xfrm>
          <a:prstGeom prst="rect">
            <a:avLst/>
          </a:prstGeom>
        </p:spPr>
      </p:pic>
      <p:pic>
        <p:nvPicPr>
          <p:cNvPr id="1026" name="Picture 2" descr="Offre d&amp;#39;emploi – Teaching Fellow in Medieval History | RMBLF.b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638" y="4992539"/>
            <a:ext cx="1938813" cy="9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33" y="5168070"/>
            <a:ext cx="1682222" cy="508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0668" y="4155649"/>
            <a:ext cx="2010056" cy="8287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B1E8A9A-E48D-BE05-B7F7-74CB0D26D6B8}"/>
              </a:ext>
            </a:extLst>
          </p:cNvPr>
          <p:cNvSpPr/>
          <p:nvPr/>
        </p:nvSpPr>
        <p:spPr>
          <a:xfrm>
            <a:off x="170530" y="2499006"/>
            <a:ext cx="691756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 Wilcox</a:t>
            </a:r>
          </a:p>
          <a:p>
            <a:r>
              <a:rPr lang="en-US" sz="2400" i="1" dirty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Rutherford Appleton Laboratory, UK</a:t>
            </a:r>
          </a:p>
          <a:p>
            <a:endParaRPr lang="en-US" sz="2000" dirty="0">
              <a:solidFill>
                <a:srgbClr val="62626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UK team 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collaboration with Fermilab LBNF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 Team, UK Universities, and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Culham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MRF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Power </a:t>
            </a:r>
            <a:r>
              <a:rPr lang="en-US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Targetry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Workshop</a:t>
            </a:r>
          </a:p>
          <a:p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7</a:t>
            </a:r>
            <a:r>
              <a:rPr lang="en-US" sz="2000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97FD4C-7029-326A-2415-0DED093F5EA5}"/>
              </a:ext>
            </a:extLst>
          </p:cNvPr>
          <p:cNvSpPr txBox="1"/>
          <p:nvPr/>
        </p:nvSpPr>
        <p:spPr>
          <a:xfrm>
            <a:off x="170529" y="1614570"/>
            <a:ext cx="555556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LBNF Target Design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5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5291A-92AE-EFE1-AB58-FD974985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60E2BC-C19A-4C97-7864-8B8BB033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504"/>
            <a:ext cx="4963791" cy="569268"/>
          </a:xfrm>
        </p:spPr>
        <p:txBody>
          <a:bodyPr/>
          <a:lstStyle/>
          <a:p>
            <a:pPr algn="ctr"/>
            <a:r>
              <a:rPr lang="en-GB" dirty="0"/>
              <a:t>Detailed Target Analysis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E4A8F5-56DD-0028-53FC-AB4D2946D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912185"/>
            <a:ext cx="4410307" cy="25168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F7DD64-AC46-C94A-E57D-23A77728A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900" y="2829610"/>
            <a:ext cx="3084285" cy="17004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4746C1-358E-807F-AB38-EB8675802B39}"/>
              </a:ext>
            </a:extLst>
          </p:cNvPr>
          <p:cNvGrpSpPr/>
          <p:nvPr/>
        </p:nvGrpSpPr>
        <p:grpSpPr>
          <a:xfrm>
            <a:off x="5116740" y="63611"/>
            <a:ext cx="6210299" cy="4720056"/>
            <a:chOff x="8685181" y="63611"/>
            <a:chExt cx="6210299" cy="47200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E93011-E7FF-42F7-BC35-36B62775A871}"/>
                </a:ext>
              </a:extLst>
            </p:cNvPr>
            <p:cNvSpPr txBox="1"/>
            <p:nvPr/>
          </p:nvSpPr>
          <p:spPr>
            <a:xfrm>
              <a:off x="8685181" y="118652"/>
              <a:ext cx="2524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Fluid: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14BE5E-9673-5EAC-7DB5-4AA496ACB12D}"/>
                </a:ext>
              </a:extLst>
            </p:cNvPr>
            <p:cNvSpPr txBox="1"/>
            <p:nvPr/>
          </p:nvSpPr>
          <p:spPr>
            <a:xfrm>
              <a:off x="8685181" y="1618308"/>
              <a:ext cx="2524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Thermal: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0A88FC-4A78-8386-8114-30299627DFE9}"/>
                </a:ext>
              </a:extLst>
            </p:cNvPr>
            <p:cNvSpPr txBox="1"/>
            <p:nvPr/>
          </p:nvSpPr>
          <p:spPr>
            <a:xfrm>
              <a:off x="8685181" y="3098914"/>
              <a:ext cx="2524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Structural: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E81747-C316-93AD-4B10-4715B4B50DAD}"/>
                </a:ext>
              </a:extLst>
            </p:cNvPr>
            <p:cNvSpPr txBox="1"/>
            <p:nvPr/>
          </p:nvSpPr>
          <p:spPr>
            <a:xfrm>
              <a:off x="12371355" y="63611"/>
              <a:ext cx="2524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Fatigue: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3EB66A-BC1E-6FAC-47F3-2B6642A4C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92845" y="463721"/>
              <a:ext cx="3125550" cy="151765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11148-4D8F-ACD6-7FB4-95A585BFE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4722" y="2153337"/>
              <a:ext cx="3325953" cy="87852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CC9DC5-4708-BB03-6E58-1EF7719E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04468" y="3441042"/>
              <a:ext cx="3050093" cy="13426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A4CEAFC-B96C-BFDC-9A10-6B097AACB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75" y="3842423"/>
            <a:ext cx="4273631" cy="24442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EDE15E-9DFA-5FFD-2CA6-2F1321699212}"/>
              </a:ext>
            </a:extLst>
          </p:cNvPr>
          <p:cNvSpPr txBox="1"/>
          <p:nvPr/>
        </p:nvSpPr>
        <p:spPr>
          <a:xfrm>
            <a:off x="335118" y="830076"/>
            <a:ext cx="252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Geometry: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9C5B5A-F9AB-539F-B8E4-DAC215EAFF36}"/>
              </a:ext>
            </a:extLst>
          </p:cNvPr>
          <p:cNvSpPr txBox="1"/>
          <p:nvPr/>
        </p:nvSpPr>
        <p:spPr>
          <a:xfrm>
            <a:off x="335117" y="3458184"/>
            <a:ext cx="252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Mesh: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A3FF8-7BF5-8345-5710-BE8EF8177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0150" y="5195468"/>
            <a:ext cx="3584853" cy="10005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B239277-B6AE-DB0F-AEB0-DA379B603CBD}"/>
              </a:ext>
            </a:extLst>
          </p:cNvPr>
          <p:cNvSpPr txBox="1"/>
          <p:nvPr/>
        </p:nvSpPr>
        <p:spPr>
          <a:xfrm>
            <a:off x="5116740" y="4782514"/>
            <a:ext cx="2524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Radiation Dose: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89A092-D57C-4663-28B6-905F839AED17}"/>
              </a:ext>
            </a:extLst>
          </p:cNvPr>
          <p:cNvSpPr txBox="1"/>
          <p:nvPr/>
        </p:nvSpPr>
        <p:spPr>
          <a:xfrm>
            <a:off x="8834339" y="2328632"/>
            <a:ext cx="2980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Stress Categorisation: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7FD302-3C63-9901-6E18-500FE5D1D8D2}"/>
              </a:ext>
            </a:extLst>
          </p:cNvPr>
          <p:cNvCxnSpPr>
            <a:cxnSpLocks/>
          </p:cNvCxnSpPr>
          <p:nvPr/>
        </p:nvCxnSpPr>
        <p:spPr>
          <a:xfrm>
            <a:off x="4972050" y="201103"/>
            <a:ext cx="0" cy="608559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5F5D00-3698-E397-CA67-515A03A1C477}"/>
              </a:ext>
            </a:extLst>
          </p:cNvPr>
          <p:cNvCxnSpPr>
            <a:cxnSpLocks/>
          </p:cNvCxnSpPr>
          <p:nvPr/>
        </p:nvCxnSpPr>
        <p:spPr>
          <a:xfrm>
            <a:off x="8658225" y="201103"/>
            <a:ext cx="0" cy="608559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388A292-403C-045C-D023-E599F502F7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1176" y="410648"/>
            <a:ext cx="3115676" cy="182772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17D2FB9-5996-881F-E630-261ED823C707}"/>
              </a:ext>
            </a:extLst>
          </p:cNvPr>
          <p:cNvSpPr txBox="1"/>
          <p:nvPr/>
        </p:nvSpPr>
        <p:spPr>
          <a:xfrm>
            <a:off x="8834338" y="5319499"/>
            <a:ext cx="2980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</a:rPr>
              <a:t>Pressure Code Approval</a:t>
            </a:r>
          </a:p>
          <a:p>
            <a:r>
              <a:rPr lang="en-GB" sz="1600" i="1" dirty="0">
                <a:solidFill>
                  <a:srgbClr val="00B050"/>
                </a:solidFill>
              </a:rPr>
              <a:t>(FESHM and ASME BPVC) </a:t>
            </a:r>
          </a:p>
        </p:txBody>
      </p:sp>
      <p:pic>
        <p:nvPicPr>
          <p:cNvPr id="32" name="Picture 2" descr="check mark clip art png&#10;">
            <a:extLst>
              <a:ext uri="{FF2B5EF4-FFF2-40B4-BE49-F238E27FC236}">
                <a16:creationId xmlns:a16="http://schemas.microsoft.com/office/drawing/2014/main" id="{8485A169-DDAB-9792-5BBD-5C032DA4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99" y="5424336"/>
            <a:ext cx="436655" cy="4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75F6A052-E64F-0111-414B-0906AC03AADE}"/>
              </a:ext>
            </a:extLst>
          </p:cNvPr>
          <p:cNvSpPr/>
          <p:nvPr/>
        </p:nvSpPr>
        <p:spPr>
          <a:xfrm>
            <a:off x="9675585" y="4782515"/>
            <a:ext cx="1147425" cy="400110"/>
          </a:xfrm>
          <a:prstGeom prst="downArrow">
            <a:avLst/>
          </a:prstGeom>
          <a:solidFill>
            <a:srgbClr val="00B050"/>
          </a:solidFill>
          <a:ln>
            <a:solidFill>
              <a:srgbClr val="007A37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98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E686A5-0B64-62E7-6F8F-E1008634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8AC4D-A07F-5375-E3B6-C21C4F016F7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933071"/>
            <a:ext cx="11057467" cy="4846638"/>
          </a:xfrm>
        </p:spPr>
        <p:txBody>
          <a:bodyPr/>
          <a:lstStyle/>
          <a:p>
            <a:r>
              <a:rPr lang="en-GB" dirty="0"/>
              <a:t>Plastic Collapse</a:t>
            </a:r>
          </a:p>
          <a:p>
            <a:pPr lvl="1"/>
            <a:r>
              <a:rPr lang="en-GB" sz="1800" dirty="0"/>
              <a:t>Stress categorisation and/or plasticity analysis</a:t>
            </a:r>
          </a:p>
          <a:p>
            <a:r>
              <a:rPr lang="en-GB" dirty="0"/>
              <a:t>Buckling analysis</a:t>
            </a:r>
          </a:p>
          <a:p>
            <a:r>
              <a:rPr lang="en-GB" dirty="0"/>
              <a:t>Fatigue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809B5F-722C-D72A-4C0F-8E532228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8324"/>
            <a:ext cx="11057467" cy="569268"/>
          </a:xfrm>
        </p:spPr>
        <p:txBody>
          <a:bodyPr/>
          <a:lstStyle/>
          <a:p>
            <a:r>
              <a:rPr lang="en-GB" dirty="0"/>
              <a:t>ASME BPVC Required Analyses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C0E4E-89ED-76B5-0CB6-3890711E2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97" y="2855339"/>
            <a:ext cx="6205451" cy="34212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1669CA-FCC7-6A82-E3BD-05350F6AD270}"/>
              </a:ext>
            </a:extLst>
          </p:cNvPr>
          <p:cNvGrpSpPr/>
          <p:nvPr/>
        </p:nvGrpSpPr>
        <p:grpSpPr>
          <a:xfrm>
            <a:off x="6463022" y="73880"/>
            <a:ext cx="5406212" cy="2854294"/>
            <a:chOff x="588492" y="3739193"/>
            <a:chExt cx="6090541" cy="30626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FADBFB-22D4-EF5F-3139-D3CC4390C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8492" y="3739193"/>
              <a:ext cx="5285835" cy="30469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E12701-3460-61E9-072D-C6E3EABA0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08972" y="4001294"/>
              <a:ext cx="3870061" cy="166038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D94918C-9433-C5A8-2D16-018C363EF19B}"/>
                </a:ext>
              </a:extLst>
            </p:cNvPr>
            <p:cNvCxnSpPr/>
            <p:nvPr/>
          </p:nvCxnSpPr>
          <p:spPr>
            <a:xfrm flipH="1" flipV="1">
              <a:off x="4461164" y="5084618"/>
              <a:ext cx="187032" cy="71199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7441C7-B64F-F61C-D27A-030938E27066}"/>
                </a:ext>
              </a:extLst>
            </p:cNvPr>
            <p:cNvSpPr txBox="1"/>
            <p:nvPr/>
          </p:nvSpPr>
          <p:spPr>
            <a:xfrm>
              <a:off x="1742202" y="6147590"/>
              <a:ext cx="3367249" cy="654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/>
                <a:t>First buckling mode with no internal support structures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7CDBC4-8B0D-DF98-C1A0-30A4F8A20697}"/>
              </a:ext>
            </a:extLst>
          </p:cNvPr>
          <p:cNvSpPr txBox="1"/>
          <p:nvPr/>
        </p:nvSpPr>
        <p:spPr>
          <a:xfrm>
            <a:off x="8172485" y="4856960"/>
            <a:ext cx="2503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Goodman equivalent stress amplitude in vessel and windows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CB3625-04D6-3EFD-93EE-F2C57A053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180" y="5025479"/>
            <a:ext cx="1558892" cy="11700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4A6094-F898-A52B-BF1D-B91A0758B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8784" y="4999297"/>
            <a:ext cx="1498546" cy="11707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A713D1-498D-715A-64F9-C93F37E745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5350" y="3337300"/>
            <a:ext cx="5054183" cy="139595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49C7B74-F416-D73F-C95B-6E6590795170}"/>
              </a:ext>
            </a:extLst>
          </p:cNvPr>
          <p:cNvCxnSpPr/>
          <p:nvPr/>
        </p:nvCxnSpPr>
        <p:spPr>
          <a:xfrm>
            <a:off x="7487102" y="4135578"/>
            <a:ext cx="73631" cy="8195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34D192-3B8A-49AF-65F3-0AA88759784C}"/>
              </a:ext>
            </a:extLst>
          </p:cNvPr>
          <p:cNvCxnSpPr>
            <a:cxnSpLocks/>
          </p:cNvCxnSpPr>
          <p:nvPr/>
        </p:nvCxnSpPr>
        <p:spPr>
          <a:xfrm flipH="1">
            <a:off x="11761484" y="4747206"/>
            <a:ext cx="57603" cy="2782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80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B458A-467E-8DB0-D9CB-B0A9E763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6A4A2-3F6F-FEC0-7C92-B80AE114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7" y="173682"/>
            <a:ext cx="11057467" cy="569268"/>
          </a:xfrm>
        </p:spPr>
        <p:txBody>
          <a:bodyPr/>
          <a:lstStyle/>
          <a:p>
            <a:r>
              <a:rPr lang="en-GB" dirty="0"/>
              <a:t>Radiation Dose with Nominal Beam, 1.2MW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61E779-C884-BFFD-F2A8-197F9329E358}"/>
              </a:ext>
            </a:extLst>
          </p:cNvPr>
          <p:cNvSpPr txBox="1">
            <a:spLocks/>
          </p:cNvSpPr>
          <p:nvPr/>
        </p:nvSpPr>
        <p:spPr>
          <a:xfrm>
            <a:off x="545566" y="742950"/>
            <a:ext cx="6262795" cy="543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DPA is highest in the windows (2.5/</a:t>
            </a:r>
            <a:r>
              <a:rPr lang="en-GB" sz="2400" dirty="0" err="1"/>
              <a:t>yr</a:t>
            </a:r>
            <a:r>
              <a:rPr lang="en-GB" sz="2400" dirty="0"/>
              <a:t>) and target (0.5/</a:t>
            </a:r>
            <a:r>
              <a:rPr lang="en-GB" sz="2400" dirty="0" err="1"/>
              <a:t>yr</a:t>
            </a:r>
            <a:r>
              <a:rPr lang="en-GB" sz="2400" dirty="0"/>
              <a:t>)</a:t>
            </a:r>
          </a:p>
          <a:p>
            <a:endParaRPr lang="en-GB" sz="900" dirty="0"/>
          </a:p>
          <a:p>
            <a:r>
              <a:rPr lang="en-GB" sz="2400" dirty="0"/>
              <a:t>Peak DPA in any other component is 0.26/</a:t>
            </a:r>
            <a:r>
              <a:rPr lang="en-GB" sz="2400" dirty="0" err="1"/>
              <a:t>yr</a:t>
            </a:r>
            <a:r>
              <a:rPr lang="en-GB" sz="2400" dirty="0"/>
              <a:t>, in the flow divider tube</a:t>
            </a:r>
          </a:p>
          <a:p>
            <a:pPr lvl="2"/>
            <a:endParaRPr lang="en-GB" sz="900" dirty="0"/>
          </a:p>
          <a:p>
            <a:r>
              <a:rPr lang="en-GB" sz="2400" dirty="0"/>
              <a:t>Some titanium irradiation data </a:t>
            </a:r>
            <a:r>
              <a:rPr lang="en-US" sz="2400" dirty="0"/>
              <a:t>available for up to 0.24 DPA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33842-5A32-ECAC-A2C9-B4AAC993BC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9397" y="549267"/>
            <a:ext cx="4740195" cy="3447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64030-4B7A-84EB-EDE3-DF546E2E5F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3065" y="3860324"/>
            <a:ext cx="8850069" cy="24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95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ED0625-535F-1AB2-F418-C9484DDB9C9D}"/>
              </a:ext>
            </a:extLst>
          </p:cNvPr>
          <p:cNvSpPr/>
          <p:nvPr/>
        </p:nvSpPr>
        <p:spPr>
          <a:xfrm>
            <a:off x="7979232" y="6068206"/>
            <a:ext cx="3982577" cy="712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9B856A-9780-EED4-6647-378F9BE1351B}"/>
              </a:ext>
            </a:extLst>
          </p:cNvPr>
          <p:cNvGrpSpPr/>
          <p:nvPr/>
        </p:nvGrpSpPr>
        <p:grpSpPr>
          <a:xfrm>
            <a:off x="54932" y="2650389"/>
            <a:ext cx="4134810" cy="3505434"/>
            <a:chOff x="272653" y="2760460"/>
            <a:chExt cx="4535593" cy="384521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3B50045-9AF4-531D-4762-C3F3DF270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797" y="2760460"/>
              <a:ext cx="4418449" cy="316432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E985E5-0CD7-FA4E-8113-EB3C23245697}"/>
                </a:ext>
              </a:extLst>
            </p:cNvPr>
            <p:cNvSpPr txBox="1"/>
            <p:nvPr/>
          </p:nvSpPr>
          <p:spPr>
            <a:xfrm>
              <a:off x="272653" y="6099258"/>
              <a:ext cx="4418448" cy="5064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i="1" dirty="0"/>
                <a:t>“Fatigue Performance of Proton Irradiated Ti6Al4V Alloy”, </a:t>
              </a:r>
              <a:r>
                <a:rPr lang="en-GB" sz="1200" i="1" dirty="0" err="1"/>
                <a:t>Sujit</a:t>
              </a:r>
              <a:r>
                <a:rPr lang="en-GB" sz="1200" i="1" dirty="0"/>
                <a:t> </a:t>
              </a:r>
              <a:r>
                <a:rPr lang="en-GB" sz="1200" i="1" dirty="0" err="1"/>
                <a:t>Bidhar</a:t>
              </a:r>
              <a:r>
                <a:rPr lang="en-GB" sz="1200" i="1" dirty="0"/>
                <a:t>, 6</a:t>
              </a:r>
              <a:r>
                <a:rPr lang="en-GB" sz="1200" i="1" baseline="30000" dirty="0"/>
                <a:t>th</a:t>
              </a:r>
              <a:r>
                <a:rPr lang="en-GB" sz="1200" i="1" dirty="0"/>
                <a:t> </a:t>
              </a:r>
              <a:r>
                <a:rPr lang="en-GB" sz="1200" i="1" dirty="0" err="1"/>
                <a:t>RaDIATE</a:t>
              </a:r>
              <a:r>
                <a:rPr lang="en-GB" sz="1200" i="1" dirty="0"/>
                <a:t> Collaboration Meeting, Dec 10, 2019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2DBB26-1F3E-5D08-E758-86B9E456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630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6F2BB4-9A24-AD4A-B9A9-A062C4E2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6" y="203366"/>
            <a:ext cx="11057467" cy="569268"/>
          </a:xfrm>
        </p:spPr>
        <p:txBody>
          <a:bodyPr/>
          <a:lstStyle/>
          <a:p>
            <a:pPr algn="ctr"/>
            <a:r>
              <a:rPr lang="pt-BR" dirty="0"/>
              <a:t>Irradiated Titanium Data Summary – Grades 5 and 23</a:t>
            </a:r>
            <a:endParaRPr lang="en-GB" dirty="0"/>
          </a:p>
        </p:txBody>
      </p:sp>
      <p:sp>
        <p:nvSpPr>
          <p:cNvPr id="29" name="コンテンツ プレースホルダー 2">
            <a:extLst>
              <a:ext uri="{FF2B5EF4-FFF2-40B4-BE49-F238E27FC236}">
                <a16:creationId xmlns:a16="http://schemas.microsoft.com/office/drawing/2014/main" id="{17D78368-FC18-5F9C-FBDE-8194095D6458}"/>
              </a:ext>
            </a:extLst>
          </p:cNvPr>
          <p:cNvSpPr txBox="1">
            <a:spLocks/>
          </p:cNvSpPr>
          <p:nvPr/>
        </p:nvSpPr>
        <p:spPr>
          <a:xfrm>
            <a:off x="183611" y="769167"/>
            <a:ext cx="4536504" cy="69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ja-JP" sz="2000" b="1" dirty="0">
                <a:solidFill>
                  <a:schemeClr val="accent1"/>
                </a:solidFill>
                <a:ea typeface="小塚ゴシック Pro B" panose="020B0800000000000000" pitchFamily="34" charset="-128"/>
              </a:rPr>
              <a:t>Macro-scale Fatigue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Gr5/23 </a:t>
            </a:r>
          </a:p>
          <a:p>
            <a:endParaRPr kumimoji="1" lang="ja-JP" altLang="en-US" dirty="0">
              <a:latin typeface="+mn-lt"/>
            </a:endParaRP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2CE14599-F413-5F22-6424-D2977F1AF005}"/>
              </a:ext>
            </a:extLst>
          </p:cNvPr>
          <p:cNvSpPr/>
          <p:nvPr/>
        </p:nvSpPr>
        <p:spPr>
          <a:xfrm>
            <a:off x="994511" y="3495278"/>
            <a:ext cx="173889" cy="1567789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196179-4EC3-686A-E14C-8444A173197F}"/>
              </a:ext>
            </a:extLst>
          </p:cNvPr>
          <p:cNvGrpSpPr/>
          <p:nvPr/>
        </p:nvGrpSpPr>
        <p:grpSpPr>
          <a:xfrm>
            <a:off x="254419" y="1191357"/>
            <a:ext cx="3987027" cy="3105476"/>
            <a:chOff x="472141" y="1301428"/>
            <a:chExt cx="3987027" cy="310547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827F3D-9852-4AB2-956A-75A6905ABDCF}"/>
                </a:ext>
              </a:extLst>
            </p:cNvPr>
            <p:cNvSpPr txBox="1"/>
            <p:nvPr/>
          </p:nvSpPr>
          <p:spPr>
            <a:xfrm>
              <a:off x="472141" y="1638193"/>
              <a:ext cx="1467342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Dose at neck region </a:t>
              </a:r>
            </a:p>
            <a:p>
              <a:r>
                <a:rPr lang="en-GB" sz="1200" dirty="0"/>
                <a:t>0.06~0.24 DPA</a:t>
              </a:r>
            </a:p>
            <a:p>
              <a:endParaRPr lang="en-GB" sz="1200" dirty="0"/>
            </a:p>
            <a:p>
              <a:r>
                <a:rPr lang="en-GB" sz="1200" dirty="0"/>
                <a:t>Irradiation temp </a:t>
              </a:r>
            </a:p>
            <a:p>
              <a:r>
                <a:rPr lang="en-GB" sz="1200" dirty="0"/>
                <a:t>50C~125C</a:t>
              </a:r>
            </a:p>
          </p:txBody>
        </p:sp>
        <p:pic>
          <p:nvPicPr>
            <p:cNvPr id="33" name="Picture 32">
              <a:hlinkClick r:id="rId3"/>
              <a:extLst>
                <a:ext uri="{FF2B5EF4-FFF2-40B4-BE49-F238E27FC236}">
                  <a16:creationId xmlns:a16="http://schemas.microsoft.com/office/drawing/2014/main" id="{152C6FCB-4259-2689-1061-69DB7A59A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471"/>
            <a:stretch/>
          </p:blipFill>
          <p:spPr>
            <a:xfrm>
              <a:off x="1898825" y="1341180"/>
              <a:ext cx="2377084" cy="1419280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34" name="図 7">
              <a:extLst>
                <a:ext uri="{FF2B5EF4-FFF2-40B4-BE49-F238E27FC236}">
                  <a16:creationId xmlns:a16="http://schemas.microsoft.com/office/drawing/2014/main" id="{E8C3A35C-00E4-5B10-CD45-279ECB801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26" t="1107"/>
            <a:stretch/>
          </p:blipFill>
          <p:spPr>
            <a:xfrm>
              <a:off x="3249639" y="1301428"/>
              <a:ext cx="1209529" cy="773482"/>
            </a:xfrm>
            <a:prstGeom prst="rect">
              <a:avLst/>
            </a:prstGeom>
            <a:ln w="2857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3DBEC1-1595-7E5D-64B5-F0B3A109B4A4}"/>
                </a:ext>
              </a:extLst>
            </p:cNvPr>
            <p:cNvSpPr txBox="1"/>
            <p:nvPr/>
          </p:nvSpPr>
          <p:spPr>
            <a:xfrm>
              <a:off x="507588" y="4145294"/>
              <a:ext cx="9718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R=0.2-0.28</a:t>
              </a:r>
            </a:p>
          </p:txBody>
        </p:sp>
      </p:grpSp>
      <p:pic>
        <p:nvPicPr>
          <p:cNvPr id="10" name="図 8">
            <a:extLst>
              <a:ext uri="{FF2B5EF4-FFF2-40B4-BE49-F238E27FC236}">
                <a16:creationId xmlns:a16="http://schemas.microsoft.com/office/drawing/2014/main" id="{61282B9D-9AF6-6CD7-6A04-FC397BE88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488" y="1589086"/>
            <a:ext cx="3064022" cy="1505597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183AA98C-554D-1310-D4E0-78D4A042A8FE}"/>
              </a:ext>
            </a:extLst>
          </p:cNvPr>
          <p:cNvSpPr txBox="1">
            <a:spLocks/>
          </p:cNvSpPr>
          <p:nvPr/>
        </p:nvSpPr>
        <p:spPr>
          <a:xfrm>
            <a:off x="4577915" y="769167"/>
            <a:ext cx="3654249" cy="69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solidFill>
                  <a:schemeClr val="accent1"/>
                </a:solidFill>
                <a:ea typeface="小塚ゴシック Pro B" panose="020B0800000000000000" pitchFamily="34" charset="-128"/>
              </a:rPr>
              <a:t>Meso-scale Fatigue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Gr23 A&amp;STA, Gr2, 15-3Ti</a:t>
            </a:r>
          </a:p>
          <a:p>
            <a:endParaRPr kumimoji="1" lang="ja-JP" altLang="en-US" dirty="0"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0E9DA4-BFEC-2034-8F70-076E62C877AA}"/>
              </a:ext>
            </a:extLst>
          </p:cNvPr>
          <p:cNvSpPr txBox="1"/>
          <p:nvPr/>
        </p:nvSpPr>
        <p:spPr>
          <a:xfrm>
            <a:off x="4328228" y="3232165"/>
            <a:ext cx="37206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1400" i="1" dirty="0" err="1">
                <a:solidFill>
                  <a:srgbClr val="000066"/>
                </a:solidFill>
              </a:rPr>
              <a:t>Meso</a:t>
            </a:r>
            <a:r>
              <a:rPr lang="en-US" altLang="en-US" sz="1400" i="1" dirty="0">
                <a:solidFill>
                  <a:srgbClr val="000066"/>
                </a:solidFill>
              </a:rPr>
              <a:t>-scale S-N Curve of </a:t>
            </a:r>
            <a:r>
              <a:rPr lang="en-US" altLang="en-US" sz="1400" i="1" dirty="0" err="1">
                <a:solidFill>
                  <a:srgbClr val="000066"/>
                </a:solidFill>
              </a:rPr>
              <a:t>unirradiated</a:t>
            </a:r>
            <a:r>
              <a:rPr lang="en-US" altLang="en-US" sz="1400" i="1" dirty="0">
                <a:solidFill>
                  <a:srgbClr val="000066"/>
                </a:solidFill>
              </a:rPr>
              <a:t> Ti-6Al-4V</a:t>
            </a:r>
            <a:endParaRPr lang="en-GB" sz="1400" i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EDC991-71C7-F412-8EB3-FBE99CBFE5D5}"/>
              </a:ext>
            </a:extLst>
          </p:cNvPr>
          <p:cNvSpPr txBox="1"/>
          <p:nvPr/>
        </p:nvSpPr>
        <p:spPr>
          <a:xfrm>
            <a:off x="5003880" y="5982205"/>
            <a:ext cx="21114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i="1" dirty="0"/>
              <a:t>V. Kuksenko, RaDIATE2017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4F74A2-0371-05E8-8989-49133181303A}"/>
              </a:ext>
            </a:extLst>
          </p:cNvPr>
          <p:cNvCxnSpPr>
            <a:cxnSpLocks/>
          </p:cNvCxnSpPr>
          <p:nvPr/>
        </p:nvCxnSpPr>
        <p:spPr>
          <a:xfrm>
            <a:off x="4328228" y="603101"/>
            <a:ext cx="0" cy="56198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14303A0-5928-F284-CDEB-9A05112319C9}"/>
              </a:ext>
            </a:extLst>
          </p:cNvPr>
          <p:cNvCxnSpPr>
            <a:cxnSpLocks/>
          </p:cNvCxnSpPr>
          <p:nvPr/>
        </p:nvCxnSpPr>
        <p:spPr>
          <a:xfrm>
            <a:off x="7979233" y="585460"/>
            <a:ext cx="0" cy="56375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コンテンツ プレースホルダー 2">
            <a:extLst>
              <a:ext uri="{FF2B5EF4-FFF2-40B4-BE49-F238E27FC236}">
                <a16:creationId xmlns:a16="http://schemas.microsoft.com/office/drawing/2014/main" id="{697B6714-4B1D-AB93-9277-CAEA596F2658}"/>
              </a:ext>
            </a:extLst>
          </p:cNvPr>
          <p:cNvSpPr txBox="1">
            <a:spLocks/>
          </p:cNvSpPr>
          <p:nvPr/>
        </p:nvSpPr>
        <p:spPr>
          <a:xfrm>
            <a:off x="8287599" y="769837"/>
            <a:ext cx="2820121" cy="693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solidFill>
                  <a:schemeClr val="accent1"/>
                </a:solidFill>
                <a:ea typeface="小塚ゴシック Pro B" panose="020B0800000000000000" pitchFamily="34" charset="-128"/>
              </a:rPr>
              <a:t>Tensile Testing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+mn-lt"/>
                <a:ea typeface="小塚ゴシック Pro M" panose="020B0700000000000000" pitchFamily="34" charset="-128"/>
              </a:rPr>
              <a:t>Gr5/23, Gr9</a:t>
            </a:r>
          </a:p>
          <a:p>
            <a:endParaRPr kumimoji="1" lang="ja-JP" altLang="en-US" dirty="0">
              <a:latin typeface="+mn-lt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31FC002-B710-73A2-8920-76F2A95A6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3887" y="1427001"/>
            <a:ext cx="3914499" cy="4681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7668ACD-53E3-1989-4932-E1E034B73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380" y="3525407"/>
            <a:ext cx="3123692" cy="2524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8B8A98-89BE-54EC-0B55-4357DE5C3F20}"/>
              </a:ext>
            </a:extLst>
          </p:cNvPr>
          <p:cNvSpPr txBox="1"/>
          <p:nvPr/>
        </p:nvSpPr>
        <p:spPr>
          <a:xfrm>
            <a:off x="8048905" y="6138049"/>
            <a:ext cx="40815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i="1" dirty="0"/>
              <a:t>“</a:t>
            </a:r>
            <a:r>
              <a:rPr lang="en-US" sz="1200" i="1" dirty="0"/>
              <a:t>Tensile behavior of dual-phase titanium alloys under high-intensity proton beam exposure…</a:t>
            </a:r>
            <a:r>
              <a:rPr lang="en-GB" sz="1200" i="1" dirty="0"/>
              <a:t>”, </a:t>
            </a:r>
            <a:r>
              <a:rPr lang="en-GB" sz="1200" dirty="0"/>
              <a:t>T. Ishida et al., Journal of Nuclear Materials, 2020</a:t>
            </a:r>
          </a:p>
        </p:txBody>
      </p:sp>
    </p:spTree>
    <p:extLst>
      <p:ext uri="{BB962C8B-B14F-4D97-AF65-F5344CB8AC3E}">
        <p14:creationId xmlns:p14="http://schemas.microsoft.com/office/powerpoint/2010/main" val="849392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B458A-467E-8DB0-D9CB-B0A9E763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6A4A2-3F6F-FEC0-7C92-B80AE114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7" y="173682"/>
            <a:ext cx="11057467" cy="569268"/>
          </a:xfrm>
        </p:spPr>
        <p:txBody>
          <a:bodyPr/>
          <a:lstStyle/>
          <a:p>
            <a:r>
              <a:rPr lang="en-GB" dirty="0"/>
              <a:t>Radiation and Fatigue in Titanium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61E779-C884-BFFD-F2A8-197F9329E358}"/>
              </a:ext>
            </a:extLst>
          </p:cNvPr>
          <p:cNvSpPr txBox="1">
            <a:spLocks/>
          </p:cNvSpPr>
          <p:nvPr/>
        </p:nvSpPr>
        <p:spPr>
          <a:xfrm>
            <a:off x="545566" y="742950"/>
            <a:ext cx="7863485" cy="543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Windows have the highest radiation damage and fatigue of any Titanium component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33842-5A32-ECAC-A2C9-B4AAC993BC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8687" y="1395049"/>
            <a:ext cx="5119733" cy="3723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E0A99-57FC-ACCF-F10D-E9823B481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8"/>
          <a:stretch/>
        </p:blipFill>
        <p:spPr>
          <a:xfrm>
            <a:off x="9184495" y="173682"/>
            <a:ext cx="2850264" cy="1848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D34107-E102-5FA4-6630-38827A9373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1304" y="4131462"/>
            <a:ext cx="2322291" cy="2145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7A5539-CF0A-A0AB-82EE-19757B2C9304}"/>
              </a:ext>
            </a:extLst>
          </p:cNvPr>
          <p:cNvSpPr txBox="1"/>
          <p:nvPr/>
        </p:nvSpPr>
        <p:spPr>
          <a:xfrm>
            <a:off x="263484" y="4206604"/>
            <a:ext cx="21664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Upstream Window</a:t>
            </a:r>
          </a:p>
          <a:p>
            <a:r>
              <a:rPr lang="en-GB" dirty="0"/>
              <a:t>t</a:t>
            </a:r>
            <a:r>
              <a:rPr lang="en-GB" baseline="-25000" dirty="0"/>
              <a:t>min</a:t>
            </a:r>
            <a:r>
              <a:rPr lang="en-GB" dirty="0"/>
              <a:t> = 0.3mm</a:t>
            </a:r>
          </a:p>
          <a:p>
            <a:r>
              <a:rPr lang="en-GB" dirty="0"/>
              <a:t>Dose = 2.5dpa/</a:t>
            </a:r>
            <a:r>
              <a:rPr lang="en-GB" dirty="0" err="1"/>
              <a:t>yr</a:t>
            </a:r>
            <a:endParaRPr lang="en-GB" dirty="0"/>
          </a:p>
          <a:p>
            <a:r>
              <a:rPr lang="en-GB" dirty="0" err="1"/>
              <a:t>T</a:t>
            </a:r>
            <a:r>
              <a:rPr lang="en-GB" baseline="-25000" dirty="0" err="1"/>
              <a:t>steady</a:t>
            </a:r>
            <a:r>
              <a:rPr lang="en-GB" dirty="0"/>
              <a:t> = 115°C </a:t>
            </a:r>
          </a:p>
          <a:p>
            <a:r>
              <a:rPr lang="en-GB" dirty="0" err="1"/>
              <a:t>T</a:t>
            </a:r>
            <a:r>
              <a:rPr lang="en-GB" baseline="-25000" dirty="0" err="1"/>
              <a:t>max</a:t>
            </a:r>
            <a:r>
              <a:rPr lang="en-GB" dirty="0"/>
              <a:t> = 150°C peak</a:t>
            </a:r>
          </a:p>
          <a:p>
            <a:r>
              <a:rPr lang="en-GB" dirty="0"/>
              <a:t>ΔT = 70°C/pulse</a:t>
            </a:r>
          </a:p>
          <a:p>
            <a:r>
              <a:rPr lang="en-GB" dirty="0"/>
              <a:t>Δ</a:t>
            </a:r>
            <a:r>
              <a:rPr lang="el-GR" dirty="0"/>
              <a:t>σ</a:t>
            </a:r>
            <a:r>
              <a:rPr lang="en-GB" baseline="-25000" dirty="0"/>
              <a:t>Eq</a:t>
            </a:r>
            <a:r>
              <a:rPr lang="en-GB" dirty="0"/>
              <a:t> = </a:t>
            </a:r>
            <a:r>
              <a:rPr lang="en-GB" b="1" dirty="0">
                <a:solidFill>
                  <a:srgbClr val="00B050"/>
                </a:solidFill>
              </a:rPr>
              <a:t>21MPa/pulse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9DC02-EEA6-D5DA-1A7F-CBF88D56E736}"/>
              </a:ext>
            </a:extLst>
          </p:cNvPr>
          <p:cNvSpPr txBox="1"/>
          <p:nvPr/>
        </p:nvSpPr>
        <p:spPr>
          <a:xfrm>
            <a:off x="9689064" y="4188731"/>
            <a:ext cx="2345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Downstream Window</a:t>
            </a:r>
          </a:p>
          <a:p>
            <a:r>
              <a:rPr lang="en-GB" dirty="0"/>
              <a:t>t</a:t>
            </a:r>
            <a:r>
              <a:rPr lang="en-GB" baseline="-25000" dirty="0"/>
              <a:t>min</a:t>
            </a:r>
            <a:r>
              <a:rPr lang="en-GB" dirty="0"/>
              <a:t> = 0.4mm</a:t>
            </a:r>
          </a:p>
          <a:p>
            <a:r>
              <a:rPr lang="en-GB" dirty="0"/>
              <a:t>Dose = 0.7dpa/</a:t>
            </a:r>
            <a:r>
              <a:rPr lang="en-GB" dirty="0" err="1"/>
              <a:t>yr</a:t>
            </a:r>
            <a:endParaRPr lang="en-GB" dirty="0"/>
          </a:p>
          <a:p>
            <a:r>
              <a:rPr lang="en-GB" dirty="0" err="1"/>
              <a:t>T</a:t>
            </a:r>
            <a:r>
              <a:rPr lang="en-GB" baseline="-25000" dirty="0" err="1"/>
              <a:t>steady</a:t>
            </a:r>
            <a:r>
              <a:rPr lang="en-GB" dirty="0"/>
              <a:t> = 150°C</a:t>
            </a:r>
          </a:p>
          <a:p>
            <a:r>
              <a:rPr lang="en-GB" dirty="0" err="1"/>
              <a:t>T</a:t>
            </a:r>
            <a:r>
              <a:rPr lang="en-GB" baseline="-25000" dirty="0" err="1"/>
              <a:t>max</a:t>
            </a:r>
            <a:r>
              <a:rPr lang="en-GB" dirty="0"/>
              <a:t> = 175°C peak</a:t>
            </a:r>
          </a:p>
          <a:p>
            <a:r>
              <a:rPr lang="en-GB" dirty="0"/>
              <a:t>ΔT = 55°C/pulse</a:t>
            </a:r>
          </a:p>
          <a:p>
            <a:r>
              <a:rPr lang="en-GB" dirty="0"/>
              <a:t>Δ</a:t>
            </a:r>
            <a:r>
              <a:rPr lang="el-GR" dirty="0"/>
              <a:t>σ</a:t>
            </a:r>
            <a:r>
              <a:rPr lang="en-GB" baseline="-25000" dirty="0"/>
              <a:t>Eq</a:t>
            </a:r>
            <a:r>
              <a:rPr lang="en-GB" dirty="0"/>
              <a:t> = </a:t>
            </a:r>
            <a:r>
              <a:rPr lang="en-GB" b="1" dirty="0">
                <a:solidFill>
                  <a:srgbClr val="00B050"/>
                </a:solidFill>
              </a:rPr>
              <a:t>6MPa/pulse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8E6225-DCA5-29EF-5D0D-9F94158E3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33" y="2033079"/>
            <a:ext cx="2858949" cy="2145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F7D436-C125-0A5F-E66B-4C16FAEB6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489" y="2031851"/>
            <a:ext cx="2748275" cy="214709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0CB83AA-FFAC-61BF-ED5F-36C6BB492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901518"/>
              </p:ext>
            </p:extLst>
          </p:nvPr>
        </p:nvGraphicFramePr>
        <p:xfrm>
          <a:off x="5584241" y="1448973"/>
          <a:ext cx="2514601" cy="1828800"/>
        </p:xfrm>
        <a:graphic>
          <a:graphicData uri="http://schemas.openxmlformats.org/drawingml/2006/table">
            <a:tbl>
              <a:tblPr/>
              <a:tblGrid>
                <a:gridCol w="1831994">
                  <a:extLst>
                    <a:ext uri="{9D8B030D-6E8A-4147-A177-3AD203B41FA5}">
                      <a16:colId xmlns:a16="http://schemas.microsoft.com/office/drawing/2014/main" val="1432800506"/>
                    </a:ext>
                  </a:extLst>
                </a:gridCol>
                <a:gridCol w="682607">
                  <a:extLst>
                    <a:ext uri="{9D8B030D-6E8A-4147-A177-3AD203B41FA5}">
                      <a16:colId xmlns:a16="http://schemas.microsoft.com/office/drawing/2014/main" val="1237184197"/>
                    </a:ext>
                  </a:extLst>
                </a:gridCol>
              </a:tblGrid>
              <a:tr h="47193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Extrapolated Endurance Limit for &gt;1E9 Cycles (MPa)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 (MPa)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30430"/>
                  </a:ext>
                </a:extLst>
              </a:tr>
              <a:tr h="27322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Titanium Grade 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411646"/>
                  </a:ext>
                </a:extLst>
              </a:tr>
              <a:tr h="27322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Derated for </a:t>
                      </a:r>
                      <a:r>
                        <a:rPr lang="en-GB" sz="1600" dirty="0"/>
                        <a:t>150°C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656123"/>
                  </a:ext>
                </a:extLst>
              </a:tr>
              <a:tr h="3734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Derated for </a:t>
                      </a:r>
                      <a:r>
                        <a:rPr lang="en-GB" sz="1600" dirty="0"/>
                        <a:t>150°C and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0.24DPA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85433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5E68888-ACE3-8E20-DB82-9A2EE5044511}"/>
              </a:ext>
            </a:extLst>
          </p:cNvPr>
          <p:cNvSpPr txBox="1"/>
          <p:nvPr/>
        </p:nvSpPr>
        <p:spPr>
          <a:xfrm>
            <a:off x="5789779" y="5307536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Expected number of beam pulse cycles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dirty="0"/>
              <a:t> 1.5E7 per year</a:t>
            </a:r>
          </a:p>
        </p:txBody>
      </p:sp>
    </p:spTree>
    <p:extLst>
      <p:ext uri="{BB962C8B-B14F-4D97-AF65-F5344CB8AC3E}">
        <p14:creationId xmlns:p14="http://schemas.microsoft.com/office/powerpoint/2010/main" val="243427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B458A-467E-8DB0-D9CB-B0A9E763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6A4A2-3F6F-FEC0-7C92-B80AE114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7" y="173682"/>
            <a:ext cx="11057467" cy="569268"/>
          </a:xfrm>
        </p:spPr>
        <p:txBody>
          <a:bodyPr/>
          <a:lstStyle/>
          <a:p>
            <a:r>
              <a:rPr lang="en-GB" dirty="0"/>
              <a:t>Radiation and Fatigue in Graphite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61E779-C884-BFFD-F2A8-197F9329E358}"/>
              </a:ext>
            </a:extLst>
          </p:cNvPr>
          <p:cNvSpPr txBox="1">
            <a:spLocks/>
          </p:cNvSpPr>
          <p:nvPr/>
        </p:nvSpPr>
        <p:spPr>
          <a:xfrm>
            <a:off x="545566" y="725532"/>
            <a:ext cx="11184880" cy="54340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First two target segments have highest radiation damage and fatigue of any Graphite component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BBE28E-BDE9-643A-52EF-6A7383BFA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51" y="2699556"/>
            <a:ext cx="11853264" cy="226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81803B-2D8E-53E4-3C72-B08D724B58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4103" y="4020262"/>
            <a:ext cx="4954314" cy="22424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E2D79-FE81-DDE6-F0CC-6FE78EB4DE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1910" y="1225053"/>
            <a:ext cx="8850069" cy="246632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8ADCA9-5339-06CD-BA10-7AEBBB067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208503"/>
              </p:ext>
            </p:extLst>
          </p:nvPr>
        </p:nvGraphicFramePr>
        <p:xfrm>
          <a:off x="6489853" y="4860760"/>
          <a:ext cx="4189096" cy="1341120"/>
        </p:xfrm>
        <a:graphic>
          <a:graphicData uri="http://schemas.openxmlformats.org/drawingml/2006/table">
            <a:tbl>
              <a:tblPr/>
              <a:tblGrid>
                <a:gridCol w="2838768">
                  <a:extLst>
                    <a:ext uri="{9D8B030D-6E8A-4147-A177-3AD203B41FA5}">
                      <a16:colId xmlns:a16="http://schemas.microsoft.com/office/drawing/2014/main" val="397674954"/>
                    </a:ext>
                  </a:extLst>
                </a:gridCol>
                <a:gridCol w="1350328">
                  <a:extLst>
                    <a:ext uri="{9D8B030D-6E8A-4147-A177-3AD203B41FA5}">
                      <a16:colId xmlns:a16="http://schemas.microsoft.com/office/drawing/2014/main" val="389407034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IG-43 Graphite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3133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UTS at room temp (MPa)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7092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endurance limit (MPa)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449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Equivalent stress amp. (MPa)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322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63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11B3D2D-798C-2EBE-61A8-6903C54432A2}"/>
              </a:ext>
            </a:extLst>
          </p:cNvPr>
          <p:cNvSpPr/>
          <p:nvPr/>
        </p:nvSpPr>
        <p:spPr>
          <a:xfrm>
            <a:off x="6788356" y="2364067"/>
            <a:ext cx="5232193" cy="4421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D6A51A-3283-E73F-5CBD-33CAD093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5D072-0969-BFEB-F4B9-726F85B1CB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744394"/>
            <a:ext cx="11057467" cy="5340494"/>
          </a:xfrm>
        </p:spPr>
        <p:txBody>
          <a:bodyPr/>
          <a:lstStyle/>
          <a:p>
            <a:r>
              <a:rPr lang="en-GB" dirty="0"/>
              <a:t>Identified risk of vibrations from the magnetic horn being transmitted to the target</a:t>
            </a:r>
          </a:p>
          <a:p>
            <a:pPr lvl="1"/>
            <a:r>
              <a:rPr lang="en-GB" dirty="0"/>
              <a:t>Physical testing not possible for several years; must rely on simulation expertise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BFB555FA-E00E-D1B7-045A-37888D0E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75126"/>
            <a:ext cx="11057467" cy="569268"/>
          </a:xfrm>
        </p:spPr>
        <p:txBody>
          <a:bodyPr/>
          <a:lstStyle/>
          <a:p>
            <a:pPr algn="ctr"/>
            <a:r>
              <a:rPr lang="en-GB" dirty="0"/>
              <a:t>Horn-Induced Vibrations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982DCC-CA84-6211-BA6B-6E6B3E74E7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616"/>
          <a:stretch/>
        </p:blipFill>
        <p:spPr>
          <a:xfrm>
            <a:off x="6350368" y="2749326"/>
            <a:ext cx="2927353" cy="1370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611A06-3D06-1AB5-BB7E-6596ACEAB56A}"/>
              </a:ext>
            </a:extLst>
          </p:cNvPr>
          <p:cNvSpPr txBox="1"/>
          <p:nvPr/>
        </p:nvSpPr>
        <p:spPr>
          <a:xfrm>
            <a:off x="6095999" y="1814647"/>
            <a:ext cx="529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Benchmark against T2K Horn measurements: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1E8DC7-6B09-92AA-C7ED-93DEC80B4A13}"/>
              </a:ext>
            </a:extLst>
          </p:cNvPr>
          <p:cNvSpPr txBox="1"/>
          <p:nvPr/>
        </p:nvSpPr>
        <p:spPr>
          <a:xfrm>
            <a:off x="481541" y="1814647"/>
            <a:ext cx="529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Combined simulation of horn and target: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C1BF-330E-E286-62DB-CAA419B1689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855" y="2257639"/>
            <a:ext cx="3057990" cy="15270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270BA9-365B-4998-3D76-735C21246E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9043" y="2240242"/>
            <a:ext cx="2447164" cy="1561855"/>
          </a:xfrm>
          <a:prstGeom prst="rect">
            <a:avLst/>
          </a:prstGeom>
        </p:spPr>
      </p:pic>
      <p:pic>
        <p:nvPicPr>
          <p:cNvPr id="17" name="ApproxDrivingFreq631Hz2pcDamping">
            <a:hlinkClick r:id="" action="ppaction://media"/>
            <a:extLst>
              <a:ext uri="{FF2B5EF4-FFF2-40B4-BE49-F238E27FC236}">
                <a16:creationId xmlns:a16="http://schemas.microsoft.com/office/drawing/2014/main" id="{8235C45C-66EE-6621-178D-B2BD070A4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12569" b="7532"/>
          <a:stretch/>
        </p:blipFill>
        <p:spPr>
          <a:xfrm>
            <a:off x="399668" y="3844979"/>
            <a:ext cx="5757334" cy="24340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A8E842-4C10-54AE-4DD8-ABE367FBF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5517" y="2310007"/>
            <a:ext cx="5104409" cy="43912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5CCD19-5F9B-438F-3963-AE98DE1B6551}"/>
              </a:ext>
            </a:extLst>
          </p:cNvPr>
          <p:cNvCxnSpPr>
            <a:cxnSpLocks/>
          </p:cNvCxnSpPr>
          <p:nvPr/>
        </p:nvCxnSpPr>
        <p:spPr>
          <a:xfrm flipH="1">
            <a:off x="2666038" y="4010025"/>
            <a:ext cx="515312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A03455-0FBD-B3C9-5494-80209E5EED75}"/>
              </a:ext>
            </a:extLst>
          </p:cNvPr>
          <p:cNvCxnSpPr>
            <a:cxnSpLocks/>
          </p:cNvCxnSpPr>
          <p:nvPr/>
        </p:nvCxnSpPr>
        <p:spPr>
          <a:xfrm flipH="1">
            <a:off x="2666038" y="5666247"/>
            <a:ext cx="515312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D74884D-3700-D687-440D-B59D4E58088F}"/>
              </a:ext>
            </a:extLst>
          </p:cNvPr>
          <p:cNvSpPr txBox="1"/>
          <p:nvPr/>
        </p:nvSpPr>
        <p:spPr>
          <a:xfrm>
            <a:off x="3244189" y="3784701"/>
            <a:ext cx="2691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6">
                    <a:lumMod val="75000"/>
                  </a:schemeClr>
                </a:solidFill>
              </a:rPr>
              <a:t>Axial vibrations transmitted </a:t>
            </a:r>
          </a:p>
          <a:p>
            <a:r>
              <a:rPr lang="en-GB" sz="1400" b="1" dirty="0">
                <a:solidFill>
                  <a:schemeClr val="accent6">
                    <a:lumMod val="75000"/>
                  </a:schemeClr>
                </a:solidFill>
              </a:rPr>
              <a:t>from horn to target mount</a:t>
            </a:r>
          </a:p>
          <a:p>
            <a: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  <a:t>(Peak applied acceleration </a:t>
            </a:r>
            <a:r>
              <a:rPr lang="en-GB" sz="14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≈20g)</a:t>
            </a:r>
            <a:endParaRPr lang="en-GB" sz="1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8DF7A2-AB87-49F5-CBB5-7BB5E1A8A362}"/>
              </a:ext>
            </a:extLst>
          </p:cNvPr>
          <p:cNvSpPr txBox="1"/>
          <p:nvPr/>
        </p:nvSpPr>
        <p:spPr>
          <a:xfrm>
            <a:off x="3671527" y="5943600"/>
            <a:ext cx="222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/>
              <a:t>*Deformation not to scale</a:t>
            </a:r>
            <a:endParaRPr lang="en-GB" sz="14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1D1EA1-650F-42BB-A484-F21B52B48F7D}"/>
              </a:ext>
            </a:extLst>
          </p:cNvPr>
          <p:cNvSpPr txBox="1"/>
          <p:nvPr/>
        </p:nvSpPr>
        <p:spPr>
          <a:xfrm>
            <a:off x="6414561" y="2269556"/>
            <a:ext cx="298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c/o T. Sekiguchi (KEK)</a:t>
            </a:r>
          </a:p>
        </p:txBody>
      </p:sp>
    </p:spTree>
    <p:extLst>
      <p:ext uri="{BB962C8B-B14F-4D97-AF65-F5344CB8AC3E}">
        <p14:creationId xmlns:p14="http://schemas.microsoft.com/office/powerpoint/2010/main" val="134839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D6A51A-3283-E73F-5CBD-33CAD093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5D072-0969-BFEB-F4B9-726F85B1CB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89758" y="700626"/>
            <a:ext cx="7676466" cy="5384262"/>
          </a:xfrm>
        </p:spPr>
        <p:txBody>
          <a:bodyPr/>
          <a:lstStyle/>
          <a:p>
            <a:r>
              <a:rPr lang="en-GB" dirty="0"/>
              <a:t>Alternative geometries developed and tested in simulation</a:t>
            </a:r>
          </a:p>
          <a:p>
            <a:pPr lvl="1"/>
            <a:r>
              <a:rPr lang="en-GB" dirty="0"/>
              <a:t>Proposed solution works well over a broad frequency range, and is easy to modify if future testing does find issues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391A5-B070-FE1C-3AEB-BE894BFD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95" y="3388610"/>
            <a:ext cx="4115327" cy="2649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4051F-AFE7-62C0-B115-650762031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66" y="700626"/>
            <a:ext cx="4035745" cy="2445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AE12F6-6FB5-BAE9-2F13-771DD4D7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64" y="2146759"/>
            <a:ext cx="7765477" cy="3968291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BE3E1DAD-008B-EB98-79BD-C7910000D89D}"/>
              </a:ext>
            </a:extLst>
          </p:cNvPr>
          <p:cNvSpPr txBox="1">
            <a:spLocks/>
          </p:cNvSpPr>
          <p:nvPr/>
        </p:nvSpPr>
        <p:spPr>
          <a:xfrm>
            <a:off x="609599" y="175126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GB"/>
              <a:t>Horn-Induced Vibrations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219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3592A30-3266-615A-C8FB-6F676FD915C9}"/>
              </a:ext>
            </a:extLst>
          </p:cNvPr>
          <p:cNvSpPr/>
          <p:nvPr/>
        </p:nvSpPr>
        <p:spPr>
          <a:xfrm>
            <a:off x="2489200" y="6460641"/>
            <a:ext cx="4378960" cy="3445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51CAC5-43F7-3DB2-6785-807B64D1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38989E-00D5-0BC1-A9F0-FEF323B9C6AF}"/>
              </a:ext>
            </a:extLst>
          </p:cNvPr>
          <p:cNvSpPr txBox="1">
            <a:spLocks/>
          </p:cNvSpPr>
          <p:nvPr/>
        </p:nvSpPr>
        <p:spPr>
          <a:xfrm>
            <a:off x="0" y="188419"/>
            <a:ext cx="12191999" cy="1003271"/>
          </a:xfrm>
          <a:prstGeom prst="rect">
            <a:avLst/>
          </a:prstGeom>
        </p:spPr>
        <p:txBody>
          <a:bodyPr vert="horz" lIns="0" tIns="0" rIns="0" bIns="0">
            <a:normAutofit fontScale="975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GB" dirty="0"/>
              <a:t>Feature Prototyping Highlights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F792A-184B-D969-86C4-9B8444C18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r="22848"/>
          <a:stretch/>
        </p:blipFill>
        <p:spPr>
          <a:xfrm>
            <a:off x="2326334" y="2629587"/>
            <a:ext cx="2292150" cy="1786075"/>
          </a:xfrm>
          <a:prstGeom prst="rect">
            <a:avLst/>
          </a:prstGeom>
        </p:spPr>
      </p:pic>
      <p:pic>
        <p:nvPicPr>
          <p:cNvPr id="10" name="Content Placeholder 10" descr="C:\Users\cjd47\AppData\Local\Microsoft\Windows\INetCache\Content.MSO\7D59D41E.tmp">
            <a:extLst>
              <a:ext uri="{FF2B5EF4-FFF2-40B4-BE49-F238E27FC236}">
                <a16:creationId xmlns:a16="http://schemas.microsoft.com/office/drawing/2014/main" id="{06EB7DB1-29BE-E399-AC30-BB97D0E1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0"/>
          <a:stretch/>
        </p:blipFill>
        <p:spPr bwMode="auto">
          <a:xfrm rot="16200000">
            <a:off x="8703689" y="2665538"/>
            <a:ext cx="3104510" cy="384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0DB1BE-970D-282D-51B7-3AA69AFA9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786" y="1008679"/>
            <a:ext cx="3653196" cy="1981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64925F-7E94-9C08-026F-970619B41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5047" y="3454448"/>
            <a:ext cx="2747964" cy="2060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2376E5-3178-6ED6-0B96-1DF949017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334" y="4491015"/>
            <a:ext cx="2292150" cy="2366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ED248-D2BE-7C1E-5AA8-DF37A96E88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05" t="16275"/>
          <a:stretch/>
        </p:blipFill>
        <p:spPr>
          <a:xfrm>
            <a:off x="4775396" y="1576056"/>
            <a:ext cx="3470660" cy="4563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C55A1C-EB7C-351E-037B-BB139A1A51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65" b="2642"/>
          <a:stretch/>
        </p:blipFill>
        <p:spPr bwMode="auto">
          <a:xfrm>
            <a:off x="98510" y="345870"/>
            <a:ext cx="5617029" cy="2283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8310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0E5EA63-BF32-5A41-385A-40356E5AF965}"/>
              </a:ext>
            </a:extLst>
          </p:cNvPr>
          <p:cNvSpPr/>
          <p:nvPr/>
        </p:nvSpPr>
        <p:spPr>
          <a:xfrm>
            <a:off x="2489200" y="6460641"/>
            <a:ext cx="4378960" cy="3445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2C0FE-CE1B-3D8E-3E75-82A1490E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2A7D6-0143-7FDF-0B02-2ACEB0E01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0" r="65294"/>
          <a:stretch/>
        </p:blipFill>
        <p:spPr>
          <a:xfrm>
            <a:off x="4184821" y="83519"/>
            <a:ext cx="3756455" cy="6591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0A863-E57E-7221-D357-904B8CCD21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8252"/>
          <a:stretch/>
        </p:blipFill>
        <p:spPr>
          <a:xfrm>
            <a:off x="8327037" y="4817164"/>
            <a:ext cx="3662427" cy="1970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9974D1-481B-7F0D-4CD2-BB58D3358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7400" r="13700" b="19625"/>
          <a:stretch/>
        </p:blipFill>
        <p:spPr>
          <a:xfrm>
            <a:off x="8327038" y="3052872"/>
            <a:ext cx="3662427" cy="1764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0C5987-DE3E-65AD-4996-6212CBB2BB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10285" r="18626" b="5564"/>
          <a:stretch/>
        </p:blipFill>
        <p:spPr>
          <a:xfrm>
            <a:off x="168165" y="83519"/>
            <a:ext cx="2933146" cy="2473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859BB3-BE71-0A21-1821-CADF43083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r="22848"/>
          <a:stretch/>
        </p:blipFill>
        <p:spPr>
          <a:xfrm>
            <a:off x="116923" y="3284258"/>
            <a:ext cx="2104828" cy="1640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F9CF5-58A5-B5F8-AF41-6E3B0CC666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r="22465"/>
          <a:stretch/>
        </p:blipFill>
        <p:spPr>
          <a:xfrm rot="5400000">
            <a:off x="9548310" y="371187"/>
            <a:ext cx="2835033" cy="22596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CAD5C4-B992-DBE8-7BB0-5FA0142D03E3}"/>
              </a:ext>
            </a:extLst>
          </p:cNvPr>
          <p:cNvSpPr/>
          <p:nvPr/>
        </p:nvSpPr>
        <p:spPr>
          <a:xfrm>
            <a:off x="4184821" y="1186249"/>
            <a:ext cx="3756455" cy="24713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F7AA3D-A243-2611-D4F7-62728FBC2BC1}"/>
              </a:ext>
            </a:extLst>
          </p:cNvPr>
          <p:cNvSpPr/>
          <p:nvPr/>
        </p:nvSpPr>
        <p:spPr>
          <a:xfrm>
            <a:off x="156044" y="83519"/>
            <a:ext cx="2933146" cy="24738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5FD852-B003-7314-65E5-4732CA86E9EB}"/>
              </a:ext>
            </a:extLst>
          </p:cNvPr>
          <p:cNvCxnSpPr>
            <a:stCxn id="13" idx="1"/>
            <a:endCxn id="14" idx="3"/>
          </p:cNvCxnSpPr>
          <p:nvPr/>
        </p:nvCxnSpPr>
        <p:spPr>
          <a:xfrm flipH="1">
            <a:off x="3089190" y="1309817"/>
            <a:ext cx="1095631" cy="1061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00A2D68-973F-7E75-9CF5-4BB85D38B94E}"/>
              </a:ext>
            </a:extLst>
          </p:cNvPr>
          <p:cNvSpPr/>
          <p:nvPr/>
        </p:nvSpPr>
        <p:spPr>
          <a:xfrm>
            <a:off x="4184821" y="2293099"/>
            <a:ext cx="4917990" cy="153540"/>
          </a:xfrm>
          <a:prstGeom prst="rect">
            <a:avLst/>
          </a:prstGeom>
          <a:noFill/>
          <a:ln w="28575">
            <a:solidFill>
              <a:srgbClr val="00B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>
                <a:solidFill>
                  <a:srgbClr val="00BED5"/>
                </a:solidFill>
              </a:rPr>
              <a:t>Quotes received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8B6823-DDFB-82F2-A7F1-76D36A189756}"/>
              </a:ext>
            </a:extLst>
          </p:cNvPr>
          <p:cNvSpPr/>
          <p:nvPr/>
        </p:nvSpPr>
        <p:spPr>
          <a:xfrm>
            <a:off x="4184820" y="2462864"/>
            <a:ext cx="3756455" cy="235633"/>
          </a:xfrm>
          <a:prstGeom prst="rect">
            <a:avLst/>
          </a:prstGeom>
          <a:noFill/>
          <a:ln w="28575">
            <a:solidFill>
              <a:srgbClr val="BE2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884A12-06BE-297C-2FAB-47EAF4513AE0}"/>
              </a:ext>
            </a:extLst>
          </p:cNvPr>
          <p:cNvSpPr/>
          <p:nvPr/>
        </p:nvSpPr>
        <p:spPr>
          <a:xfrm>
            <a:off x="9835976" y="72907"/>
            <a:ext cx="2259700" cy="2845645"/>
          </a:xfrm>
          <a:prstGeom prst="rect">
            <a:avLst/>
          </a:prstGeom>
          <a:noFill/>
          <a:ln w="38100">
            <a:solidFill>
              <a:srgbClr val="BE2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D5E09-C1C1-4130-0C08-851F4A47A827}"/>
              </a:ext>
            </a:extLst>
          </p:cNvPr>
          <p:cNvCxnSpPr/>
          <p:nvPr/>
        </p:nvCxnSpPr>
        <p:spPr>
          <a:xfrm flipH="1">
            <a:off x="7941277" y="2538807"/>
            <a:ext cx="1894698" cy="18348"/>
          </a:xfrm>
          <a:prstGeom prst="line">
            <a:avLst/>
          </a:prstGeom>
          <a:ln w="12700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1F0E76D-4C2C-F507-5260-B9EC78AFDABE}"/>
              </a:ext>
            </a:extLst>
          </p:cNvPr>
          <p:cNvSpPr/>
          <p:nvPr/>
        </p:nvSpPr>
        <p:spPr>
          <a:xfrm>
            <a:off x="116507" y="3279146"/>
            <a:ext cx="2105244" cy="1643625"/>
          </a:xfrm>
          <a:prstGeom prst="rect">
            <a:avLst/>
          </a:prstGeom>
          <a:noFill/>
          <a:ln w="38100">
            <a:solidFill>
              <a:srgbClr val="626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2EFE87-033D-6B8F-6BB9-ADC5176B4122}"/>
              </a:ext>
            </a:extLst>
          </p:cNvPr>
          <p:cNvSpPr/>
          <p:nvPr/>
        </p:nvSpPr>
        <p:spPr>
          <a:xfrm>
            <a:off x="4184821" y="3707385"/>
            <a:ext cx="3756456" cy="259936"/>
          </a:xfrm>
          <a:prstGeom prst="rect">
            <a:avLst/>
          </a:prstGeom>
          <a:noFill/>
          <a:ln w="28575">
            <a:solidFill>
              <a:srgbClr val="626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solidFill>
                <a:srgbClr val="00BED5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854A72-0BA0-DFA5-D842-2261AAEDE287}"/>
              </a:ext>
            </a:extLst>
          </p:cNvPr>
          <p:cNvCxnSpPr>
            <a:stCxn id="21" idx="1"/>
          </p:cNvCxnSpPr>
          <p:nvPr/>
        </p:nvCxnSpPr>
        <p:spPr>
          <a:xfrm flipH="1">
            <a:off x="2242822" y="3837353"/>
            <a:ext cx="1941999" cy="0"/>
          </a:xfrm>
          <a:prstGeom prst="line">
            <a:avLst/>
          </a:prstGeom>
          <a:ln w="12700">
            <a:solidFill>
              <a:srgbClr val="626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7145265-6358-6941-7D5E-23B84BF8BC31}"/>
              </a:ext>
            </a:extLst>
          </p:cNvPr>
          <p:cNvSpPr/>
          <p:nvPr/>
        </p:nvSpPr>
        <p:spPr>
          <a:xfrm>
            <a:off x="8305967" y="3052872"/>
            <a:ext cx="3683497" cy="3735084"/>
          </a:xfrm>
          <a:prstGeom prst="rect">
            <a:avLst/>
          </a:prstGeom>
          <a:noFill/>
          <a:ln w="381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C6E10F-B81D-80A2-8E41-3B45D161B0FA}"/>
              </a:ext>
            </a:extLst>
          </p:cNvPr>
          <p:cNvSpPr/>
          <p:nvPr/>
        </p:nvSpPr>
        <p:spPr>
          <a:xfrm>
            <a:off x="4189415" y="4780370"/>
            <a:ext cx="3756455" cy="179363"/>
          </a:xfrm>
          <a:prstGeom prst="rect">
            <a:avLst/>
          </a:prstGeom>
          <a:noFill/>
          <a:ln w="28575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F9063A-B1E1-A3B8-6AD8-891BC2C6AC74}"/>
              </a:ext>
            </a:extLst>
          </p:cNvPr>
          <p:cNvSpPr/>
          <p:nvPr/>
        </p:nvSpPr>
        <p:spPr>
          <a:xfrm>
            <a:off x="4180227" y="5468229"/>
            <a:ext cx="3756455" cy="304553"/>
          </a:xfrm>
          <a:prstGeom prst="rect">
            <a:avLst/>
          </a:prstGeom>
          <a:noFill/>
          <a:ln w="28575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F6664E-31A1-77DA-C177-24CC9AE3C0C0}"/>
              </a:ext>
            </a:extLst>
          </p:cNvPr>
          <p:cNvSpPr/>
          <p:nvPr/>
        </p:nvSpPr>
        <p:spPr>
          <a:xfrm>
            <a:off x="4180226" y="6043133"/>
            <a:ext cx="3756455" cy="417508"/>
          </a:xfrm>
          <a:prstGeom prst="rect">
            <a:avLst/>
          </a:prstGeom>
          <a:noFill/>
          <a:ln w="28575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3FC0ED-3CD8-4EFE-24C2-E31F14812713}"/>
              </a:ext>
            </a:extLst>
          </p:cNvPr>
          <p:cNvCxnSpPr/>
          <p:nvPr/>
        </p:nvCxnSpPr>
        <p:spPr>
          <a:xfrm flipH="1">
            <a:off x="7936682" y="3837353"/>
            <a:ext cx="364691" cy="0"/>
          </a:xfrm>
          <a:prstGeom prst="line">
            <a:avLst/>
          </a:prstGeom>
          <a:ln w="12700">
            <a:solidFill>
              <a:srgbClr val="E94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60826F-54A6-A41C-ABDB-B5DD0099AE6A}"/>
              </a:ext>
            </a:extLst>
          </p:cNvPr>
          <p:cNvCxnSpPr/>
          <p:nvPr/>
        </p:nvCxnSpPr>
        <p:spPr>
          <a:xfrm flipH="1">
            <a:off x="7936681" y="4880928"/>
            <a:ext cx="364691" cy="0"/>
          </a:xfrm>
          <a:prstGeom prst="line">
            <a:avLst/>
          </a:prstGeom>
          <a:ln w="12700">
            <a:solidFill>
              <a:srgbClr val="E94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8EBD87-004E-8013-282F-3F1668E7892E}"/>
              </a:ext>
            </a:extLst>
          </p:cNvPr>
          <p:cNvCxnSpPr/>
          <p:nvPr/>
        </p:nvCxnSpPr>
        <p:spPr>
          <a:xfrm flipH="1">
            <a:off x="7936680" y="5620505"/>
            <a:ext cx="364691" cy="0"/>
          </a:xfrm>
          <a:prstGeom prst="line">
            <a:avLst/>
          </a:prstGeom>
          <a:ln w="12700">
            <a:solidFill>
              <a:srgbClr val="E94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1680E2-A6EA-CA79-BAEC-A0DD5E4CBC43}"/>
              </a:ext>
            </a:extLst>
          </p:cNvPr>
          <p:cNvCxnSpPr/>
          <p:nvPr/>
        </p:nvCxnSpPr>
        <p:spPr>
          <a:xfrm flipH="1">
            <a:off x="7945870" y="6251887"/>
            <a:ext cx="364691" cy="0"/>
          </a:xfrm>
          <a:prstGeom prst="line">
            <a:avLst/>
          </a:prstGeom>
          <a:ln w="12700">
            <a:solidFill>
              <a:srgbClr val="E94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6D6E1A2-9470-D027-B665-F66014577DCB}"/>
              </a:ext>
            </a:extLst>
          </p:cNvPr>
          <p:cNvSpPr txBox="1"/>
          <p:nvPr/>
        </p:nvSpPr>
        <p:spPr>
          <a:xfrm>
            <a:off x="8026646" y="90071"/>
            <a:ext cx="1277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Production challenges identified at PDR</a:t>
            </a:r>
          </a:p>
        </p:txBody>
      </p:sp>
    </p:spTree>
    <p:extLst>
      <p:ext uri="{BB962C8B-B14F-4D97-AF65-F5344CB8AC3E}">
        <p14:creationId xmlns:p14="http://schemas.microsoft.com/office/powerpoint/2010/main" val="170252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41C498-D8BA-3673-0BCD-CB25D277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9C5A6-31BD-6237-712B-5A75DD33775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UK project overview</a:t>
            </a:r>
          </a:p>
          <a:p>
            <a:r>
              <a:rPr lang="en-GB" dirty="0"/>
              <a:t>Target challenges</a:t>
            </a:r>
          </a:p>
          <a:p>
            <a:r>
              <a:rPr lang="en-GB" dirty="0"/>
              <a:t>Prototype target design</a:t>
            </a:r>
          </a:p>
          <a:p>
            <a:pPr lvl="1"/>
            <a:r>
              <a:rPr lang="en-GB" dirty="0"/>
              <a:t>Engineering analysis</a:t>
            </a:r>
          </a:p>
          <a:p>
            <a:pPr lvl="1"/>
            <a:r>
              <a:rPr lang="en-GB" dirty="0"/>
              <a:t>Prototype manufacturing</a:t>
            </a:r>
          </a:p>
          <a:p>
            <a:pPr lvl="1"/>
            <a:r>
              <a:rPr lang="en-GB" dirty="0"/>
              <a:t>Irradiated material studies</a:t>
            </a:r>
          </a:p>
          <a:p>
            <a:r>
              <a:rPr lang="en-GB" dirty="0"/>
              <a:t>Future plans and deliverables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0982A7-BFD3-89F4-EAD9-DEB12A52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243599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F6F1EE-D281-A43F-ED6F-9B915834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2AA2BD-6B5D-E3DC-20F0-57E25435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80" y="230195"/>
            <a:ext cx="11057467" cy="569268"/>
          </a:xfrm>
        </p:spPr>
        <p:txBody>
          <a:bodyPr/>
          <a:lstStyle/>
          <a:p>
            <a:r>
              <a:rPr lang="en-GB" dirty="0"/>
              <a:t>Ongoing Prototyping Efforts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07753-DB7C-B723-FA5C-7C569964C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6" y="3242980"/>
            <a:ext cx="6256444" cy="3041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E1296-32B5-09A7-869F-671B4472A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492" y="314402"/>
            <a:ext cx="3457202" cy="1595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ECA048-9CA5-A878-FA4B-8E5090939074}"/>
              </a:ext>
            </a:extLst>
          </p:cNvPr>
          <p:cNvSpPr txBox="1"/>
          <p:nvPr/>
        </p:nvSpPr>
        <p:spPr>
          <a:xfrm>
            <a:off x="6238461" y="314402"/>
            <a:ext cx="2575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Full length target core segment prototype completed: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991DF-A6EC-D986-8462-C6EE8CDB0377}"/>
              </a:ext>
            </a:extLst>
          </p:cNvPr>
          <p:cNvSpPr txBox="1"/>
          <p:nvPr/>
        </p:nvSpPr>
        <p:spPr>
          <a:xfrm>
            <a:off x="255896" y="997203"/>
            <a:ext cx="556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Target core mounting design development:</a:t>
            </a: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1727F5-21AB-F1BC-11B5-E2939A341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6" y="1459373"/>
            <a:ext cx="1401441" cy="1458410"/>
          </a:xfrm>
          <a:prstGeom prst="rect">
            <a:avLst/>
          </a:prstGeom>
        </p:spPr>
      </p:pic>
      <p:pic>
        <p:nvPicPr>
          <p:cNvPr id="15" name="Picture 2" descr="image001">
            <a:extLst>
              <a:ext uri="{FF2B5EF4-FFF2-40B4-BE49-F238E27FC236}">
                <a16:creationId xmlns:a16="http://schemas.microsoft.com/office/drawing/2014/main" id="{656FC7BD-D20E-8F53-BED5-08A49E8EF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 b="11752"/>
          <a:stretch/>
        </p:blipFill>
        <p:spPr bwMode="auto">
          <a:xfrm>
            <a:off x="1940454" y="1459371"/>
            <a:ext cx="1738863" cy="146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image003">
            <a:extLst>
              <a:ext uri="{FF2B5EF4-FFF2-40B4-BE49-F238E27FC236}">
                <a16:creationId xmlns:a16="http://schemas.microsoft.com/office/drawing/2014/main" id="{AA2156BB-AAB8-84BF-80C8-00FA76CF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26" y="1459371"/>
            <a:ext cx="1941688" cy="145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24BA6-3F04-FA07-3FB9-14128AB00B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14" y="3218369"/>
            <a:ext cx="4087911" cy="3065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593F9-7446-6DA4-70DB-165EADF2E5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7" b="32846"/>
          <a:stretch/>
        </p:blipFill>
        <p:spPr>
          <a:xfrm>
            <a:off x="6845952" y="2068497"/>
            <a:ext cx="5130673" cy="991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390CE-1141-1CD4-3AF5-AC583F225E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" b="30337"/>
          <a:stretch/>
        </p:blipFill>
        <p:spPr>
          <a:xfrm rot="16200000">
            <a:off x="5776415" y="4286639"/>
            <a:ext cx="3065931" cy="92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61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95D84-2A24-0FDF-8FA0-40FBE845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19A667-BEED-FFD8-4957-70A4CDA3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422"/>
            <a:ext cx="11057467" cy="569268"/>
          </a:xfrm>
        </p:spPr>
        <p:txBody>
          <a:bodyPr/>
          <a:lstStyle/>
          <a:p>
            <a:pPr algn="ctr"/>
            <a:r>
              <a:rPr lang="en-GB" dirty="0"/>
              <a:t>Target Weldment Order of Fabrication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3912C4A-FE54-5C55-5BE4-B99CA2992AF9}"/>
              </a:ext>
            </a:extLst>
          </p:cNvPr>
          <p:cNvGrpSpPr/>
          <p:nvPr/>
        </p:nvGrpSpPr>
        <p:grpSpPr>
          <a:xfrm>
            <a:off x="895953" y="724495"/>
            <a:ext cx="9794550" cy="6008373"/>
            <a:chOff x="895953" y="724495"/>
            <a:chExt cx="9794550" cy="6008373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EA25CC5C-28A7-2FFE-C112-B52CA870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48521" y="3571856"/>
              <a:ext cx="1634314" cy="536904"/>
            </a:xfrm>
            <a:prstGeom prst="rect">
              <a:avLst/>
            </a:prstGeom>
          </p:spPr>
        </p:pic>
        <p:sp>
          <p:nvSpPr>
            <p:cNvPr id="119" name="Rounded Rectangle 3">
              <a:extLst>
                <a:ext uri="{FF2B5EF4-FFF2-40B4-BE49-F238E27FC236}">
                  <a16:creationId xmlns:a16="http://schemas.microsoft.com/office/drawing/2014/main" id="{7E221F95-60F6-61AA-FD23-6E1E685D11E1}"/>
                </a:ext>
              </a:extLst>
            </p:cNvPr>
            <p:cNvSpPr/>
            <p:nvPr/>
          </p:nvSpPr>
          <p:spPr>
            <a:xfrm>
              <a:off x="2033700" y="1982848"/>
              <a:ext cx="629331" cy="55043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0" name="Rounded Rectangle 4">
              <a:extLst>
                <a:ext uri="{FF2B5EF4-FFF2-40B4-BE49-F238E27FC236}">
                  <a16:creationId xmlns:a16="http://schemas.microsoft.com/office/drawing/2014/main" id="{E1560500-3D08-189D-F58D-121C7E19C1A0}"/>
                </a:ext>
              </a:extLst>
            </p:cNvPr>
            <p:cNvSpPr/>
            <p:nvPr/>
          </p:nvSpPr>
          <p:spPr>
            <a:xfrm>
              <a:off x="3231175" y="2750043"/>
              <a:ext cx="610059" cy="55043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Rounded Rectangle 5">
              <a:extLst>
                <a:ext uri="{FF2B5EF4-FFF2-40B4-BE49-F238E27FC236}">
                  <a16:creationId xmlns:a16="http://schemas.microsoft.com/office/drawing/2014/main" id="{0C6ABB87-8713-AC34-68F2-CE69B41C023A}"/>
                </a:ext>
              </a:extLst>
            </p:cNvPr>
            <p:cNvSpPr/>
            <p:nvPr/>
          </p:nvSpPr>
          <p:spPr>
            <a:xfrm>
              <a:off x="4051145" y="1095898"/>
              <a:ext cx="944436" cy="550437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6">
              <a:extLst>
                <a:ext uri="{FF2B5EF4-FFF2-40B4-BE49-F238E27FC236}">
                  <a16:creationId xmlns:a16="http://schemas.microsoft.com/office/drawing/2014/main" id="{748DE94F-E926-34F0-559A-E4D05608F98C}"/>
                </a:ext>
              </a:extLst>
            </p:cNvPr>
            <p:cNvSpPr/>
            <p:nvPr/>
          </p:nvSpPr>
          <p:spPr>
            <a:xfrm>
              <a:off x="4056820" y="3541072"/>
              <a:ext cx="932444" cy="55043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Rounded Rectangle 7">
              <a:extLst>
                <a:ext uri="{FF2B5EF4-FFF2-40B4-BE49-F238E27FC236}">
                  <a16:creationId xmlns:a16="http://schemas.microsoft.com/office/drawing/2014/main" id="{238853D7-AC1B-1372-1704-739D78C4CA04}"/>
                </a:ext>
              </a:extLst>
            </p:cNvPr>
            <p:cNvSpPr/>
            <p:nvPr/>
          </p:nvSpPr>
          <p:spPr>
            <a:xfrm>
              <a:off x="5134514" y="1086710"/>
              <a:ext cx="1045911" cy="550437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Rounded Rectangle 8">
              <a:extLst>
                <a:ext uri="{FF2B5EF4-FFF2-40B4-BE49-F238E27FC236}">
                  <a16:creationId xmlns:a16="http://schemas.microsoft.com/office/drawing/2014/main" id="{06B240E9-899D-74DC-70AF-AECD5C567CEC}"/>
                </a:ext>
              </a:extLst>
            </p:cNvPr>
            <p:cNvSpPr/>
            <p:nvPr/>
          </p:nvSpPr>
          <p:spPr>
            <a:xfrm>
              <a:off x="5188114" y="4492880"/>
              <a:ext cx="932195" cy="55043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9">
              <a:extLst>
                <a:ext uri="{FF2B5EF4-FFF2-40B4-BE49-F238E27FC236}">
                  <a16:creationId xmlns:a16="http://schemas.microsoft.com/office/drawing/2014/main" id="{076287CD-5D9F-B046-31B7-FD5FC6AF30AD}"/>
                </a:ext>
              </a:extLst>
            </p:cNvPr>
            <p:cNvSpPr/>
            <p:nvPr/>
          </p:nvSpPr>
          <p:spPr>
            <a:xfrm>
              <a:off x="1619251" y="1095898"/>
              <a:ext cx="616218" cy="549714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Rounded Rectangle 10">
              <a:extLst>
                <a:ext uri="{FF2B5EF4-FFF2-40B4-BE49-F238E27FC236}">
                  <a16:creationId xmlns:a16="http://schemas.microsoft.com/office/drawing/2014/main" id="{3635A926-A839-A815-BB3D-7F2A428FBD4B}"/>
                </a:ext>
              </a:extLst>
            </p:cNvPr>
            <p:cNvSpPr/>
            <p:nvPr/>
          </p:nvSpPr>
          <p:spPr>
            <a:xfrm>
              <a:off x="2390278" y="1095898"/>
              <a:ext cx="713153" cy="550437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Rounded Rectangle 11">
              <a:extLst>
                <a:ext uri="{FF2B5EF4-FFF2-40B4-BE49-F238E27FC236}">
                  <a16:creationId xmlns:a16="http://schemas.microsoft.com/office/drawing/2014/main" id="{7FB13DA7-D26C-2E79-91B4-2729A2695A0E}"/>
                </a:ext>
              </a:extLst>
            </p:cNvPr>
            <p:cNvSpPr/>
            <p:nvPr/>
          </p:nvSpPr>
          <p:spPr>
            <a:xfrm>
              <a:off x="3249002" y="1095898"/>
              <a:ext cx="562603" cy="550437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Rounded Rectangle 12">
              <a:extLst>
                <a:ext uri="{FF2B5EF4-FFF2-40B4-BE49-F238E27FC236}">
                  <a16:creationId xmlns:a16="http://schemas.microsoft.com/office/drawing/2014/main" id="{BF3056C9-73E8-502A-A3BA-961B24C02732}"/>
                </a:ext>
              </a:extLst>
            </p:cNvPr>
            <p:cNvSpPr/>
            <p:nvPr/>
          </p:nvSpPr>
          <p:spPr>
            <a:xfrm>
              <a:off x="6264693" y="1086710"/>
              <a:ext cx="834226" cy="550437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Rounded Rectangle 13">
              <a:extLst>
                <a:ext uri="{FF2B5EF4-FFF2-40B4-BE49-F238E27FC236}">
                  <a16:creationId xmlns:a16="http://schemas.microsoft.com/office/drawing/2014/main" id="{2473A412-7D66-0680-59D3-FAA02F9A831D}"/>
                </a:ext>
              </a:extLst>
            </p:cNvPr>
            <p:cNvSpPr/>
            <p:nvPr/>
          </p:nvSpPr>
          <p:spPr>
            <a:xfrm>
              <a:off x="9191836" y="1100255"/>
              <a:ext cx="436881" cy="550437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Rounded Rectangle 14">
              <a:extLst>
                <a:ext uri="{FF2B5EF4-FFF2-40B4-BE49-F238E27FC236}">
                  <a16:creationId xmlns:a16="http://schemas.microsoft.com/office/drawing/2014/main" id="{9A0C50C9-4A07-43D2-851B-7F92BB24FDE3}"/>
                </a:ext>
              </a:extLst>
            </p:cNvPr>
            <p:cNvSpPr/>
            <p:nvPr/>
          </p:nvSpPr>
          <p:spPr>
            <a:xfrm>
              <a:off x="7228962" y="1095175"/>
              <a:ext cx="834226" cy="550437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Rounded Rectangle 15">
              <a:extLst>
                <a:ext uri="{FF2B5EF4-FFF2-40B4-BE49-F238E27FC236}">
                  <a16:creationId xmlns:a16="http://schemas.microsoft.com/office/drawing/2014/main" id="{460454FC-8A22-CD16-D1F6-4427DE15C5E2}"/>
                </a:ext>
              </a:extLst>
            </p:cNvPr>
            <p:cNvSpPr/>
            <p:nvPr/>
          </p:nvSpPr>
          <p:spPr>
            <a:xfrm>
              <a:off x="8174443" y="1091790"/>
              <a:ext cx="834226" cy="550437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Rounded Rectangle 16">
              <a:extLst>
                <a:ext uri="{FF2B5EF4-FFF2-40B4-BE49-F238E27FC236}">
                  <a16:creationId xmlns:a16="http://schemas.microsoft.com/office/drawing/2014/main" id="{67593B17-4CA0-680D-DD5C-26940BA14005}"/>
                </a:ext>
              </a:extLst>
            </p:cNvPr>
            <p:cNvSpPr/>
            <p:nvPr/>
          </p:nvSpPr>
          <p:spPr>
            <a:xfrm>
              <a:off x="10004984" y="1100255"/>
              <a:ext cx="400992" cy="550437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Rounded Rectangle 17">
              <a:extLst>
                <a:ext uri="{FF2B5EF4-FFF2-40B4-BE49-F238E27FC236}">
                  <a16:creationId xmlns:a16="http://schemas.microsoft.com/office/drawing/2014/main" id="{B4749FD4-1ECD-1672-63FD-CBB3AC9CC807}"/>
                </a:ext>
              </a:extLst>
            </p:cNvPr>
            <p:cNvSpPr/>
            <p:nvPr/>
          </p:nvSpPr>
          <p:spPr>
            <a:xfrm>
              <a:off x="8439363" y="1994016"/>
              <a:ext cx="1053812" cy="55043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ounded Rectangle 18">
              <a:extLst>
                <a:ext uri="{FF2B5EF4-FFF2-40B4-BE49-F238E27FC236}">
                  <a16:creationId xmlns:a16="http://schemas.microsoft.com/office/drawing/2014/main" id="{30EF7899-5B12-C36B-693D-C623E03614AC}"/>
                </a:ext>
              </a:extLst>
            </p:cNvPr>
            <p:cNvSpPr/>
            <p:nvPr/>
          </p:nvSpPr>
          <p:spPr>
            <a:xfrm>
              <a:off x="9304966" y="2758523"/>
              <a:ext cx="1053812" cy="55043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Rounded Rectangle 19">
              <a:extLst>
                <a:ext uri="{FF2B5EF4-FFF2-40B4-BE49-F238E27FC236}">
                  <a16:creationId xmlns:a16="http://schemas.microsoft.com/office/drawing/2014/main" id="{C9EB0D47-DD0F-C6B5-42B0-9068F7F0AC90}"/>
                </a:ext>
              </a:extLst>
            </p:cNvPr>
            <p:cNvSpPr/>
            <p:nvPr/>
          </p:nvSpPr>
          <p:spPr>
            <a:xfrm>
              <a:off x="6392518" y="1986424"/>
              <a:ext cx="1590982" cy="55043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Rounded Rectangle 20">
              <a:extLst>
                <a:ext uri="{FF2B5EF4-FFF2-40B4-BE49-F238E27FC236}">
                  <a16:creationId xmlns:a16="http://schemas.microsoft.com/office/drawing/2014/main" id="{7307E1BD-C4D5-6B34-A9BF-98803EEB78B6}"/>
                </a:ext>
              </a:extLst>
            </p:cNvPr>
            <p:cNvSpPr/>
            <p:nvPr/>
          </p:nvSpPr>
          <p:spPr>
            <a:xfrm>
              <a:off x="6748521" y="3556292"/>
              <a:ext cx="1616959" cy="55043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ounded Rectangle 21">
              <a:extLst>
                <a:ext uri="{FF2B5EF4-FFF2-40B4-BE49-F238E27FC236}">
                  <a16:creationId xmlns:a16="http://schemas.microsoft.com/office/drawing/2014/main" id="{2969F86C-468E-E7A4-E1B7-1B8E526FEC36}"/>
                </a:ext>
              </a:extLst>
            </p:cNvPr>
            <p:cNvSpPr/>
            <p:nvPr/>
          </p:nvSpPr>
          <p:spPr>
            <a:xfrm>
              <a:off x="4403306" y="5271469"/>
              <a:ext cx="1018877" cy="55043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9C8CF09-1F37-F4EB-AB81-05AC5414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61787">
              <a:off x="4437398" y="5247057"/>
              <a:ext cx="966292" cy="567630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23E262F5-2BBF-463B-4C92-3E49D3A97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9931" y="4492880"/>
              <a:ext cx="867324" cy="535206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7DF344BD-6529-B1B7-676F-0DAC9825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9028" y="1090104"/>
              <a:ext cx="935308" cy="535018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518137A0-BB32-AF9E-7BE1-05CFFEF02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9961" y="3558445"/>
              <a:ext cx="860357" cy="550444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221AEAC6-02AA-A78C-AB20-B262F8099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85912" y="1179063"/>
              <a:ext cx="870835" cy="352591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3722443C-3A1F-B6CA-8580-754D9E24D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50124" y="2761739"/>
              <a:ext cx="557599" cy="553704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AEA4EA0-3F7F-467E-89B5-FEACFC044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79756" y="1110965"/>
              <a:ext cx="447227" cy="494052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F164BDB3-C336-92C5-E41A-EEB03A1D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5107" y="2006874"/>
              <a:ext cx="442059" cy="524286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47752434-17DA-4BAF-E858-981ECF055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003" t="10635" r="8264" b="16014"/>
            <a:stretch/>
          </p:blipFill>
          <p:spPr>
            <a:xfrm>
              <a:off x="1653946" y="1171997"/>
              <a:ext cx="558496" cy="3552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7" name="Elbow Connector 31">
              <a:extLst>
                <a:ext uri="{FF2B5EF4-FFF2-40B4-BE49-F238E27FC236}">
                  <a16:creationId xmlns:a16="http://schemas.microsoft.com/office/drawing/2014/main" id="{F2FF88B9-A835-75C4-26D8-2E90D20187AB}"/>
                </a:ext>
              </a:extLst>
            </p:cNvPr>
            <p:cNvCxnSpPr>
              <a:stCxn id="119" idx="2"/>
              <a:endCxn id="182" idx="1"/>
            </p:cNvCxnSpPr>
            <p:nvPr/>
          </p:nvCxnSpPr>
          <p:spPr>
            <a:xfrm rot="16200000" flipH="1">
              <a:off x="2783618" y="2098033"/>
              <a:ext cx="62160" cy="932664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48" name="Elbow Connector 32">
              <a:extLst>
                <a:ext uri="{FF2B5EF4-FFF2-40B4-BE49-F238E27FC236}">
                  <a16:creationId xmlns:a16="http://schemas.microsoft.com/office/drawing/2014/main" id="{5E430847-7590-FA06-5797-831B1F038037}"/>
                </a:ext>
              </a:extLst>
            </p:cNvPr>
            <p:cNvCxnSpPr>
              <a:stCxn id="143" idx="2"/>
              <a:endCxn id="184" idx="1"/>
            </p:cNvCxnSpPr>
            <p:nvPr/>
          </p:nvCxnSpPr>
          <p:spPr>
            <a:xfrm rot="16200000" flipH="1">
              <a:off x="3863381" y="2980986"/>
              <a:ext cx="67712" cy="736626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49" name="Elbow Connector 33">
              <a:extLst>
                <a:ext uri="{FF2B5EF4-FFF2-40B4-BE49-F238E27FC236}">
                  <a16:creationId xmlns:a16="http://schemas.microsoft.com/office/drawing/2014/main" id="{E54D2AA9-C05F-FE21-A052-9460C7CE4A92}"/>
                </a:ext>
              </a:extLst>
            </p:cNvPr>
            <p:cNvCxnSpPr>
              <a:stCxn id="121" idx="2"/>
              <a:endCxn id="184" idx="0"/>
            </p:cNvCxnSpPr>
            <p:nvPr/>
          </p:nvCxnSpPr>
          <p:spPr>
            <a:xfrm rot="5400000">
              <a:off x="3725674" y="2436714"/>
              <a:ext cx="1588069" cy="7311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50" name="Elbow Connector 34">
              <a:extLst>
                <a:ext uri="{FF2B5EF4-FFF2-40B4-BE49-F238E27FC236}">
                  <a16:creationId xmlns:a16="http://schemas.microsoft.com/office/drawing/2014/main" id="{93ABB7B8-E88B-A1AE-66DF-A129447BD1E0}"/>
                </a:ext>
              </a:extLst>
            </p:cNvPr>
            <p:cNvCxnSpPr>
              <a:stCxn id="123" idx="2"/>
              <a:endCxn id="186" idx="0"/>
            </p:cNvCxnSpPr>
            <p:nvPr/>
          </p:nvCxnSpPr>
          <p:spPr>
            <a:xfrm rot="16200000" flipH="1">
              <a:off x="4378399" y="2916219"/>
              <a:ext cx="2558230" cy="86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51" name="Elbow Connector 35">
              <a:extLst>
                <a:ext uri="{FF2B5EF4-FFF2-40B4-BE49-F238E27FC236}">
                  <a16:creationId xmlns:a16="http://schemas.microsoft.com/office/drawing/2014/main" id="{0AE2D318-A1E9-A79E-01AA-F3004FCB6E6C}"/>
                </a:ext>
              </a:extLst>
            </p:cNvPr>
            <p:cNvCxnSpPr>
              <a:stCxn id="122" idx="2"/>
              <a:endCxn id="186" idx="1"/>
            </p:cNvCxnSpPr>
            <p:nvPr/>
          </p:nvCxnSpPr>
          <p:spPr>
            <a:xfrm rot="16200000" flipH="1">
              <a:off x="4838738" y="3775811"/>
              <a:ext cx="252620" cy="884013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52" name="Elbow Connector 36">
              <a:extLst>
                <a:ext uri="{FF2B5EF4-FFF2-40B4-BE49-F238E27FC236}">
                  <a16:creationId xmlns:a16="http://schemas.microsoft.com/office/drawing/2014/main" id="{14990242-68DD-3F12-804C-24072E6EC325}"/>
                </a:ext>
              </a:extLst>
            </p:cNvPr>
            <p:cNvCxnSpPr>
              <a:stCxn id="124" idx="2"/>
              <a:endCxn id="187" idx="3"/>
            </p:cNvCxnSpPr>
            <p:nvPr/>
          </p:nvCxnSpPr>
          <p:spPr>
            <a:xfrm rot="5400000">
              <a:off x="5356681" y="4814694"/>
              <a:ext cx="68908" cy="526153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53" name="Elbow Connector 37">
              <a:extLst>
                <a:ext uri="{FF2B5EF4-FFF2-40B4-BE49-F238E27FC236}">
                  <a16:creationId xmlns:a16="http://schemas.microsoft.com/office/drawing/2014/main" id="{5AD76F25-AFB2-FFC8-72E4-74449DC17BAF}"/>
                </a:ext>
              </a:extLst>
            </p:cNvPr>
            <p:cNvCxnSpPr>
              <a:stCxn id="137" idx="2"/>
              <a:endCxn id="188" idx="1"/>
            </p:cNvCxnSpPr>
            <p:nvPr/>
          </p:nvCxnSpPr>
          <p:spPr>
            <a:xfrm rot="16200000" flipH="1">
              <a:off x="5908558" y="4826091"/>
              <a:ext cx="40696" cy="2032325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0A10CE47-5FB5-278E-190F-6FA164E15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01805" y="1110965"/>
              <a:ext cx="322451" cy="49380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5" name="Elbow Connector 39">
              <a:extLst>
                <a:ext uri="{FF2B5EF4-FFF2-40B4-BE49-F238E27FC236}">
                  <a16:creationId xmlns:a16="http://schemas.microsoft.com/office/drawing/2014/main" id="{2DFF7E13-90C9-081C-FA71-2E6E117CFF0E}"/>
                </a:ext>
              </a:extLst>
            </p:cNvPr>
            <p:cNvCxnSpPr>
              <a:stCxn id="125" idx="2"/>
              <a:endCxn id="183" idx="1"/>
            </p:cNvCxnSpPr>
            <p:nvPr/>
          </p:nvCxnSpPr>
          <p:spPr>
            <a:xfrm rot="16200000" flipH="1">
              <a:off x="1924088" y="1648884"/>
              <a:ext cx="185875" cy="179330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56" name="Elbow Connector 40">
              <a:extLst>
                <a:ext uri="{FF2B5EF4-FFF2-40B4-BE49-F238E27FC236}">
                  <a16:creationId xmlns:a16="http://schemas.microsoft.com/office/drawing/2014/main" id="{07086E35-9D04-B542-C9C9-84A1C13DB68F}"/>
                </a:ext>
              </a:extLst>
            </p:cNvPr>
            <p:cNvCxnSpPr>
              <a:stCxn id="126" idx="2"/>
              <a:endCxn id="183" idx="3"/>
            </p:cNvCxnSpPr>
            <p:nvPr/>
          </p:nvCxnSpPr>
          <p:spPr>
            <a:xfrm rot="5400000">
              <a:off x="2584698" y="1669330"/>
              <a:ext cx="185152" cy="139161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57" name="Elbow Connector 41">
              <a:extLst>
                <a:ext uri="{FF2B5EF4-FFF2-40B4-BE49-F238E27FC236}">
                  <a16:creationId xmlns:a16="http://schemas.microsoft.com/office/drawing/2014/main" id="{8AEEB1FB-E79E-2775-0D53-FA0BB7A3FD06}"/>
                </a:ext>
              </a:extLst>
            </p:cNvPr>
            <p:cNvCxnSpPr>
              <a:stCxn id="127" idx="2"/>
              <a:endCxn id="182" idx="0"/>
            </p:cNvCxnSpPr>
            <p:nvPr/>
          </p:nvCxnSpPr>
          <p:spPr>
            <a:xfrm rot="16200000" flipH="1">
              <a:off x="3130738" y="2045900"/>
              <a:ext cx="800359" cy="1228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7B455339-57F3-E1D1-E770-ECE0854B3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51654" y="1202185"/>
              <a:ext cx="934908" cy="336869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73BE85AA-277A-68DB-8F78-796C38F57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1878" y="2814452"/>
              <a:ext cx="1028919" cy="440688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4F193F5-8EC6-346A-8E32-D21257574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24005" y="1248063"/>
              <a:ext cx="277096" cy="301027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E375A162-6191-4D39-9EFE-FBD539C8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63873" y="2055477"/>
              <a:ext cx="1037839" cy="435382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E0DDB17E-E36B-51F0-5C39-3331B6938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72575" y="1248063"/>
              <a:ext cx="836094" cy="273283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7D888AE6-40A5-5DD7-C36D-FE87C1204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19401" y="1233216"/>
              <a:ext cx="361478" cy="305866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C59B30E8-D670-50B7-45C3-2B9D0E983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28963" y="1202185"/>
              <a:ext cx="849117" cy="364461"/>
            </a:xfrm>
            <a:prstGeom prst="rect">
              <a:avLst/>
            </a:prstGeom>
          </p:spPr>
        </p:pic>
        <p:sp>
          <p:nvSpPr>
            <p:cNvPr id="165" name="Rounded Rectangle 49">
              <a:extLst>
                <a:ext uri="{FF2B5EF4-FFF2-40B4-BE49-F238E27FC236}">
                  <a16:creationId xmlns:a16="http://schemas.microsoft.com/office/drawing/2014/main" id="{94362BE7-25D7-5613-35C3-45D9BE9C29A1}"/>
                </a:ext>
              </a:extLst>
            </p:cNvPr>
            <p:cNvSpPr/>
            <p:nvPr/>
          </p:nvSpPr>
          <p:spPr>
            <a:xfrm>
              <a:off x="6244679" y="6022956"/>
              <a:ext cx="1894965" cy="706398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66" name="Elbow Connector 50">
              <a:extLst>
                <a:ext uri="{FF2B5EF4-FFF2-40B4-BE49-F238E27FC236}">
                  <a16:creationId xmlns:a16="http://schemas.microsoft.com/office/drawing/2014/main" id="{E77BDA04-A27E-B8D3-70A6-FD998223304D}"/>
                </a:ext>
              </a:extLst>
            </p:cNvPr>
            <p:cNvCxnSpPr>
              <a:stCxn id="131" idx="2"/>
              <a:endCxn id="192" idx="1"/>
            </p:cNvCxnSpPr>
            <p:nvPr/>
          </p:nvCxnSpPr>
          <p:spPr>
            <a:xfrm rot="16200000" flipH="1">
              <a:off x="8547469" y="1686314"/>
              <a:ext cx="202199" cy="114024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67" name="Elbow Connector 51">
              <a:extLst>
                <a:ext uri="{FF2B5EF4-FFF2-40B4-BE49-F238E27FC236}">
                  <a16:creationId xmlns:a16="http://schemas.microsoft.com/office/drawing/2014/main" id="{90CCFD08-A18A-B80D-F332-D438869816EC}"/>
                </a:ext>
              </a:extLst>
            </p:cNvPr>
            <p:cNvCxnSpPr>
              <a:stCxn id="129" idx="2"/>
              <a:endCxn id="192" idx="3"/>
            </p:cNvCxnSpPr>
            <p:nvPr/>
          </p:nvCxnSpPr>
          <p:spPr>
            <a:xfrm rot="5400000">
              <a:off x="9211563" y="1645712"/>
              <a:ext cx="193734" cy="203694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68" name="Elbow Connector 52">
              <a:extLst>
                <a:ext uri="{FF2B5EF4-FFF2-40B4-BE49-F238E27FC236}">
                  <a16:creationId xmlns:a16="http://schemas.microsoft.com/office/drawing/2014/main" id="{D158E835-D952-F3B6-272B-34A77F3085B5}"/>
                </a:ext>
              </a:extLst>
            </p:cNvPr>
            <p:cNvCxnSpPr>
              <a:stCxn id="132" idx="2"/>
              <a:endCxn id="191" idx="3"/>
            </p:cNvCxnSpPr>
            <p:nvPr/>
          </p:nvCxnSpPr>
          <p:spPr>
            <a:xfrm rot="5400000">
              <a:off x="9654808" y="2060156"/>
              <a:ext cx="960136" cy="141208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69" name="Elbow Connector 53">
              <a:extLst>
                <a:ext uri="{FF2B5EF4-FFF2-40B4-BE49-F238E27FC236}">
                  <a16:creationId xmlns:a16="http://schemas.microsoft.com/office/drawing/2014/main" id="{1C075F1A-2918-DB6B-3521-F927CF3DEE71}"/>
                </a:ext>
              </a:extLst>
            </p:cNvPr>
            <p:cNvCxnSpPr>
              <a:stCxn id="130" idx="2"/>
              <a:endCxn id="190" idx="3"/>
            </p:cNvCxnSpPr>
            <p:nvPr/>
          </p:nvCxnSpPr>
          <p:spPr>
            <a:xfrm rot="5400000">
              <a:off x="7449129" y="1631622"/>
              <a:ext cx="182956" cy="210937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70" name="Elbow Connector 54">
              <a:extLst>
                <a:ext uri="{FF2B5EF4-FFF2-40B4-BE49-F238E27FC236}">
                  <a16:creationId xmlns:a16="http://schemas.microsoft.com/office/drawing/2014/main" id="{9444F228-9B0E-B493-B198-F337CB1C1C6A}"/>
                </a:ext>
              </a:extLst>
            </p:cNvPr>
            <p:cNvCxnSpPr>
              <a:stCxn id="128" idx="2"/>
              <a:endCxn id="190" idx="1"/>
            </p:cNvCxnSpPr>
            <p:nvPr/>
          </p:nvCxnSpPr>
          <p:spPr>
            <a:xfrm rot="16200000" flipH="1">
              <a:off x="6712260" y="1606692"/>
              <a:ext cx="191421" cy="252329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71" name="Elbow Connector 55">
              <a:extLst>
                <a:ext uri="{FF2B5EF4-FFF2-40B4-BE49-F238E27FC236}">
                  <a16:creationId xmlns:a16="http://schemas.microsoft.com/office/drawing/2014/main" id="{A298FC6E-B94F-3C49-8624-CE09D9D1B1B5}"/>
                </a:ext>
              </a:extLst>
            </p:cNvPr>
            <p:cNvCxnSpPr>
              <a:stCxn id="118" idx="2"/>
              <a:endCxn id="188" idx="3"/>
            </p:cNvCxnSpPr>
            <p:nvPr/>
          </p:nvCxnSpPr>
          <p:spPr>
            <a:xfrm rot="5400000">
              <a:off x="6628954" y="4925878"/>
              <a:ext cx="1753842" cy="119606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459C16AA-96D3-F4F8-3146-A8B4FF2C4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4679" y="6022956"/>
              <a:ext cx="1862087" cy="709912"/>
            </a:xfrm>
            <a:prstGeom prst="rect">
              <a:avLst/>
            </a:prstGeom>
          </p:spPr>
        </p:pic>
        <p:sp>
          <p:nvSpPr>
            <p:cNvPr id="173" name="Rounded Rectangle 57">
              <a:extLst>
                <a:ext uri="{FF2B5EF4-FFF2-40B4-BE49-F238E27FC236}">
                  <a16:creationId xmlns:a16="http://schemas.microsoft.com/office/drawing/2014/main" id="{95AFEA2B-B77D-89BA-3CD2-A647BBB1DC1C}"/>
                </a:ext>
              </a:extLst>
            </p:cNvPr>
            <p:cNvSpPr/>
            <p:nvPr/>
          </p:nvSpPr>
          <p:spPr>
            <a:xfrm>
              <a:off x="1864531" y="4354448"/>
              <a:ext cx="593016" cy="550437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" name="Rounded Rectangle 58">
              <a:extLst>
                <a:ext uri="{FF2B5EF4-FFF2-40B4-BE49-F238E27FC236}">
                  <a16:creationId xmlns:a16="http://schemas.microsoft.com/office/drawing/2014/main" id="{DE98CFD3-4866-B167-7BBF-A2425EFCB04C}"/>
                </a:ext>
              </a:extLst>
            </p:cNvPr>
            <p:cNvSpPr/>
            <p:nvPr/>
          </p:nvSpPr>
          <p:spPr>
            <a:xfrm>
              <a:off x="2473693" y="3558445"/>
              <a:ext cx="667198" cy="550437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" name="Rounded Rectangle 59">
              <a:extLst>
                <a:ext uri="{FF2B5EF4-FFF2-40B4-BE49-F238E27FC236}">
                  <a16:creationId xmlns:a16="http://schemas.microsoft.com/office/drawing/2014/main" id="{2A113E29-B0A4-39D1-FC55-18628E9C6B33}"/>
                </a:ext>
              </a:extLst>
            </p:cNvPr>
            <p:cNvSpPr/>
            <p:nvPr/>
          </p:nvSpPr>
          <p:spPr>
            <a:xfrm>
              <a:off x="1162031" y="3552367"/>
              <a:ext cx="603183" cy="560624"/>
            </a:xfrm>
            <a:prstGeom prst="roundRect">
              <a:avLst/>
            </a:prstGeom>
            <a:solidFill>
              <a:srgbClr val="FFD75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C32F79C1-1889-58A2-1CDF-A2851D41D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88664" y="4321467"/>
              <a:ext cx="524699" cy="595002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E2F29521-7732-F455-CD58-17D509357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0906" y="3593256"/>
              <a:ext cx="461113" cy="474557"/>
            </a:xfrm>
            <a:prstGeom prst="rect">
              <a:avLst/>
            </a:prstGeom>
          </p:spPr>
        </p:pic>
        <p:cxnSp>
          <p:nvCxnSpPr>
            <p:cNvPr id="178" name="Elbow Connector 62">
              <a:extLst>
                <a:ext uri="{FF2B5EF4-FFF2-40B4-BE49-F238E27FC236}">
                  <a16:creationId xmlns:a16="http://schemas.microsoft.com/office/drawing/2014/main" id="{8DDCF63E-4FB7-BFBA-1249-160149CE16E7}"/>
                </a:ext>
              </a:extLst>
            </p:cNvPr>
            <p:cNvCxnSpPr>
              <a:stCxn id="180" idx="2"/>
              <a:endCxn id="185" idx="3"/>
            </p:cNvCxnSpPr>
            <p:nvPr/>
          </p:nvCxnSpPr>
          <p:spPr>
            <a:xfrm rot="5400000">
              <a:off x="2529696" y="3966656"/>
              <a:ext cx="100182" cy="358657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79" name="Elbow Connector 63">
              <a:extLst>
                <a:ext uri="{FF2B5EF4-FFF2-40B4-BE49-F238E27FC236}">
                  <a16:creationId xmlns:a16="http://schemas.microsoft.com/office/drawing/2014/main" id="{8A06086C-C11D-03D8-757C-093E840282A2}"/>
                </a:ext>
              </a:extLst>
            </p:cNvPr>
            <p:cNvCxnSpPr>
              <a:stCxn id="175" idx="2"/>
              <a:endCxn id="185" idx="1"/>
            </p:cNvCxnSpPr>
            <p:nvPr/>
          </p:nvCxnSpPr>
          <p:spPr>
            <a:xfrm rot="16200000" flipH="1">
              <a:off x="1639997" y="3936617"/>
              <a:ext cx="83084" cy="435832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425E05BB-1ADB-4DD8-448B-2325A2A22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86753" y="3545796"/>
              <a:ext cx="544724" cy="550097"/>
            </a:xfrm>
            <a:prstGeom prst="rect">
              <a:avLst/>
            </a:prstGeom>
          </p:spPr>
        </p:pic>
        <p:cxnSp>
          <p:nvCxnSpPr>
            <p:cNvPr id="181" name="Elbow Connector 65">
              <a:extLst>
                <a:ext uri="{FF2B5EF4-FFF2-40B4-BE49-F238E27FC236}">
                  <a16:creationId xmlns:a16="http://schemas.microsoft.com/office/drawing/2014/main" id="{CDB88AED-1023-2F2D-2446-CEBB81156E3C}"/>
                </a:ext>
              </a:extLst>
            </p:cNvPr>
            <p:cNvCxnSpPr>
              <a:stCxn id="176" idx="2"/>
              <a:endCxn id="187" idx="1"/>
            </p:cNvCxnSpPr>
            <p:nvPr/>
          </p:nvCxnSpPr>
          <p:spPr>
            <a:xfrm rot="16200000" flipH="1">
              <a:off x="3291157" y="3776325"/>
              <a:ext cx="195755" cy="2476041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82" name="Flowchart: Off-page Connector 181">
              <a:extLst>
                <a:ext uri="{FF2B5EF4-FFF2-40B4-BE49-F238E27FC236}">
                  <a16:creationId xmlns:a16="http://schemas.microsoft.com/office/drawing/2014/main" id="{A28E61E5-764B-B02A-3163-EA61243CE7A4}"/>
                </a:ext>
              </a:extLst>
            </p:cNvPr>
            <p:cNvSpPr/>
            <p:nvPr/>
          </p:nvSpPr>
          <p:spPr>
            <a:xfrm>
              <a:off x="3281030" y="2446694"/>
              <a:ext cx="501003" cy="297501"/>
            </a:xfrm>
            <a:prstGeom prst="flowChartOffpageConnector">
              <a:avLst/>
            </a:prstGeom>
            <a:solidFill>
              <a:srgbClr val="5B9B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3 </a:t>
              </a:r>
            </a:p>
          </p:txBody>
        </p:sp>
        <p:sp>
          <p:nvSpPr>
            <p:cNvPr id="183" name="Flowchart: Off-page Connector 182">
              <a:extLst>
                <a:ext uri="{FF2B5EF4-FFF2-40B4-BE49-F238E27FC236}">
                  <a16:creationId xmlns:a16="http://schemas.microsoft.com/office/drawing/2014/main" id="{D8CB994F-7CA6-E6BB-397A-EAD2E92609B4}"/>
                </a:ext>
              </a:extLst>
            </p:cNvPr>
            <p:cNvSpPr/>
            <p:nvPr/>
          </p:nvSpPr>
          <p:spPr>
            <a:xfrm>
              <a:off x="2106690" y="1682736"/>
              <a:ext cx="501003" cy="297501"/>
            </a:xfrm>
            <a:prstGeom prst="flowChartOffpageConnector">
              <a:avLst/>
            </a:prstGeom>
            <a:solidFill>
              <a:srgbClr val="5B9B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1 </a:t>
              </a:r>
            </a:p>
          </p:txBody>
        </p:sp>
        <p:sp>
          <p:nvSpPr>
            <p:cNvPr id="184" name="Flowchart: Off-page Connector 183">
              <a:extLst>
                <a:ext uri="{FF2B5EF4-FFF2-40B4-BE49-F238E27FC236}">
                  <a16:creationId xmlns:a16="http://schemas.microsoft.com/office/drawing/2014/main" id="{1E6D2ECD-CCFA-496F-5F35-CBFF6691F573}"/>
                </a:ext>
              </a:extLst>
            </p:cNvPr>
            <p:cNvSpPr/>
            <p:nvPr/>
          </p:nvSpPr>
          <p:spPr>
            <a:xfrm>
              <a:off x="4265550" y="3234404"/>
              <a:ext cx="501003" cy="297501"/>
            </a:xfrm>
            <a:prstGeom prst="flowChartOffpageConnector">
              <a:avLst/>
            </a:prstGeom>
            <a:solidFill>
              <a:srgbClr val="95C67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4</a:t>
              </a:r>
            </a:p>
          </p:txBody>
        </p:sp>
        <p:sp>
          <p:nvSpPr>
            <p:cNvPr id="185" name="Flowchart: Off-page Connector 184">
              <a:extLst>
                <a:ext uri="{FF2B5EF4-FFF2-40B4-BE49-F238E27FC236}">
                  <a16:creationId xmlns:a16="http://schemas.microsoft.com/office/drawing/2014/main" id="{679020FA-0AB1-35B7-20DA-043BF982A0D5}"/>
                </a:ext>
              </a:extLst>
            </p:cNvPr>
            <p:cNvSpPr/>
            <p:nvPr/>
          </p:nvSpPr>
          <p:spPr>
            <a:xfrm>
              <a:off x="1899455" y="4047324"/>
              <a:ext cx="501003" cy="297501"/>
            </a:xfrm>
            <a:prstGeom prst="flowChartOffpageConnector">
              <a:avLst/>
            </a:prstGeom>
            <a:solidFill>
              <a:srgbClr val="5B9B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2</a:t>
              </a:r>
            </a:p>
          </p:txBody>
        </p:sp>
        <p:sp>
          <p:nvSpPr>
            <p:cNvPr id="186" name="Flowchart: Off-page Connector 185">
              <a:extLst>
                <a:ext uri="{FF2B5EF4-FFF2-40B4-BE49-F238E27FC236}">
                  <a16:creationId xmlns:a16="http://schemas.microsoft.com/office/drawing/2014/main" id="{88B968BD-D528-A6B1-8BD9-F43712C1ED0B}"/>
                </a:ext>
              </a:extLst>
            </p:cNvPr>
            <p:cNvSpPr/>
            <p:nvPr/>
          </p:nvSpPr>
          <p:spPr>
            <a:xfrm>
              <a:off x="5407055" y="4195377"/>
              <a:ext cx="501003" cy="297501"/>
            </a:xfrm>
            <a:prstGeom prst="flowChartOffpageConnector">
              <a:avLst/>
            </a:prstGeom>
            <a:solidFill>
              <a:srgbClr val="5B9B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5 </a:t>
              </a:r>
            </a:p>
          </p:txBody>
        </p:sp>
        <p:sp>
          <p:nvSpPr>
            <p:cNvPr id="187" name="Flowchart: Off-page Connector 186">
              <a:extLst>
                <a:ext uri="{FF2B5EF4-FFF2-40B4-BE49-F238E27FC236}">
                  <a16:creationId xmlns:a16="http://schemas.microsoft.com/office/drawing/2014/main" id="{22D64358-6D38-9196-C4F9-749C5CFF100C}"/>
                </a:ext>
              </a:extLst>
            </p:cNvPr>
            <p:cNvSpPr/>
            <p:nvPr/>
          </p:nvSpPr>
          <p:spPr>
            <a:xfrm>
              <a:off x="4627055" y="4963473"/>
              <a:ext cx="501003" cy="297501"/>
            </a:xfrm>
            <a:prstGeom prst="flowChartOffpageConnector">
              <a:avLst/>
            </a:prstGeom>
            <a:solidFill>
              <a:srgbClr val="5B9B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6</a:t>
              </a:r>
            </a:p>
          </p:txBody>
        </p:sp>
        <p:sp>
          <p:nvSpPr>
            <p:cNvPr id="188" name="Flowchart: Off-page Connector 187">
              <a:extLst>
                <a:ext uri="{FF2B5EF4-FFF2-40B4-BE49-F238E27FC236}">
                  <a16:creationId xmlns:a16="http://schemas.microsoft.com/office/drawing/2014/main" id="{1AEFDF7C-13D8-3537-9515-AB262552744A}"/>
                </a:ext>
              </a:extLst>
            </p:cNvPr>
            <p:cNvSpPr/>
            <p:nvPr/>
          </p:nvSpPr>
          <p:spPr>
            <a:xfrm>
              <a:off x="6945069" y="5713851"/>
              <a:ext cx="501003" cy="297501"/>
            </a:xfrm>
            <a:prstGeom prst="flowChartOffpageConnector">
              <a:avLst/>
            </a:prstGeom>
            <a:solidFill>
              <a:srgbClr val="5B9B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11 </a:t>
              </a:r>
            </a:p>
          </p:txBody>
        </p:sp>
        <p:sp>
          <p:nvSpPr>
            <p:cNvPr id="189" name="Flowchart: Off-page Connector 188">
              <a:extLst>
                <a:ext uri="{FF2B5EF4-FFF2-40B4-BE49-F238E27FC236}">
                  <a16:creationId xmlns:a16="http://schemas.microsoft.com/office/drawing/2014/main" id="{FD998378-BBB2-CDBC-1B3E-19C18D31A773}"/>
                </a:ext>
              </a:extLst>
            </p:cNvPr>
            <p:cNvSpPr/>
            <p:nvPr/>
          </p:nvSpPr>
          <p:spPr>
            <a:xfrm>
              <a:off x="7306499" y="3247176"/>
              <a:ext cx="501003" cy="297501"/>
            </a:xfrm>
            <a:prstGeom prst="flowChartOffpageConnector">
              <a:avLst/>
            </a:prstGeom>
            <a:solidFill>
              <a:srgbClr val="5B9B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10</a:t>
              </a:r>
            </a:p>
          </p:txBody>
        </p:sp>
        <p:sp>
          <p:nvSpPr>
            <p:cNvPr id="190" name="Flowchart: Off-page Connector 189">
              <a:extLst>
                <a:ext uri="{FF2B5EF4-FFF2-40B4-BE49-F238E27FC236}">
                  <a16:creationId xmlns:a16="http://schemas.microsoft.com/office/drawing/2014/main" id="{74142BEF-FAB8-B152-9B8E-0CCA6B6684A8}"/>
                </a:ext>
              </a:extLst>
            </p:cNvPr>
            <p:cNvSpPr/>
            <p:nvPr/>
          </p:nvSpPr>
          <p:spPr>
            <a:xfrm>
              <a:off x="6934135" y="1679817"/>
              <a:ext cx="501003" cy="297501"/>
            </a:xfrm>
            <a:prstGeom prst="flowChartOffpageConnector">
              <a:avLst/>
            </a:prstGeom>
            <a:solidFill>
              <a:srgbClr val="5B9B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7 </a:t>
              </a:r>
            </a:p>
          </p:txBody>
        </p:sp>
        <p:sp>
          <p:nvSpPr>
            <p:cNvPr id="191" name="Flowchart: Off-page Connector 190">
              <a:extLst>
                <a:ext uri="{FF2B5EF4-FFF2-40B4-BE49-F238E27FC236}">
                  <a16:creationId xmlns:a16="http://schemas.microsoft.com/office/drawing/2014/main" id="{EBF8F09B-5AF5-49AD-3913-F699A60CE012}"/>
                </a:ext>
              </a:extLst>
            </p:cNvPr>
            <p:cNvSpPr/>
            <p:nvPr/>
          </p:nvSpPr>
          <p:spPr>
            <a:xfrm>
              <a:off x="9563269" y="2462077"/>
              <a:ext cx="501003" cy="297501"/>
            </a:xfrm>
            <a:prstGeom prst="flowChartOffpageConnector">
              <a:avLst/>
            </a:prstGeom>
            <a:solidFill>
              <a:srgbClr val="5B9BD5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9</a:t>
              </a:r>
            </a:p>
          </p:txBody>
        </p:sp>
        <p:sp>
          <p:nvSpPr>
            <p:cNvPr id="192" name="Flowchart: Off-page Connector 191">
              <a:extLst>
                <a:ext uri="{FF2B5EF4-FFF2-40B4-BE49-F238E27FC236}">
                  <a16:creationId xmlns:a16="http://schemas.microsoft.com/office/drawing/2014/main" id="{CDAD76B2-893E-2303-B753-79DA557FB34B}"/>
                </a:ext>
              </a:extLst>
            </p:cNvPr>
            <p:cNvSpPr/>
            <p:nvPr/>
          </p:nvSpPr>
          <p:spPr>
            <a:xfrm>
              <a:off x="8705580" y="1695675"/>
              <a:ext cx="501003" cy="297501"/>
            </a:xfrm>
            <a:prstGeom prst="flowChartOffpageConnector">
              <a:avLst/>
            </a:prstGeom>
            <a:solidFill>
              <a:srgbClr val="95C674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28800" rIns="0" bIns="0"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700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rPr>
                <a:t>Weld 8</a:t>
              </a:r>
            </a:p>
          </p:txBody>
        </p:sp>
        <p:cxnSp>
          <p:nvCxnSpPr>
            <p:cNvPr id="193" name="Elbow Connector 77">
              <a:extLst>
                <a:ext uri="{FF2B5EF4-FFF2-40B4-BE49-F238E27FC236}">
                  <a16:creationId xmlns:a16="http://schemas.microsoft.com/office/drawing/2014/main" id="{62747AA1-6981-38BF-CF53-82D15D563DEA}"/>
                </a:ext>
              </a:extLst>
            </p:cNvPr>
            <p:cNvCxnSpPr>
              <a:endCxn id="191" idx="1"/>
            </p:cNvCxnSpPr>
            <p:nvPr/>
          </p:nvCxnSpPr>
          <p:spPr>
            <a:xfrm>
              <a:off x="9271069" y="2544452"/>
              <a:ext cx="292200" cy="66376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94" name="Elbow Connector 78">
              <a:extLst>
                <a:ext uri="{FF2B5EF4-FFF2-40B4-BE49-F238E27FC236}">
                  <a16:creationId xmlns:a16="http://schemas.microsoft.com/office/drawing/2014/main" id="{93AECECE-AC4A-586F-A88E-3E402FD1FF45}"/>
                </a:ext>
              </a:extLst>
            </p:cNvPr>
            <p:cNvCxnSpPr>
              <a:stCxn id="134" idx="2"/>
              <a:endCxn id="189" idx="3"/>
            </p:cNvCxnSpPr>
            <p:nvPr/>
          </p:nvCxnSpPr>
          <p:spPr>
            <a:xfrm rot="5400000">
              <a:off x="8776204" y="2340258"/>
              <a:ext cx="86967" cy="2024370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95" name="Elbow Connector 79">
              <a:extLst>
                <a:ext uri="{FF2B5EF4-FFF2-40B4-BE49-F238E27FC236}">
                  <a16:creationId xmlns:a16="http://schemas.microsoft.com/office/drawing/2014/main" id="{98432E9C-FEC7-1461-5AB9-617FC0151108}"/>
                </a:ext>
              </a:extLst>
            </p:cNvPr>
            <p:cNvCxnSpPr>
              <a:stCxn id="206" idx="2"/>
              <a:endCxn id="189" idx="1"/>
            </p:cNvCxnSpPr>
            <p:nvPr/>
          </p:nvCxnSpPr>
          <p:spPr>
            <a:xfrm rot="16200000" flipH="1">
              <a:off x="6809684" y="2899112"/>
              <a:ext cx="864656" cy="128974"/>
            </a:xfrm>
            <a:prstGeom prst="bent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D3AC22A-0AAC-1C98-D342-F5B099DCD434}"/>
                </a:ext>
              </a:extLst>
            </p:cNvPr>
            <p:cNvSpPr txBox="1"/>
            <p:nvPr/>
          </p:nvSpPr>
          <p:spPr>
            <a:xfrm>
              <a:off x="1351594" y="728505"/>
              <a:ext cx="1167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TD-1268-643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Bafflette can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3BE93F0-A1F1-CFF9-629A-00ECB5A6215F}"/>
                </a:ext>
              </a:extLst>
            </p:cNvPr>
            <p:cNvSpPr txBox="1"/>
            <p:nvPr/>
          </p:nvSpPr>
          <p:spPr>
            <a:xfrm>
              <a:off x="2182609" y="734471"/>
              <a:ext cx="1120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TD-1268-211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cross-flow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ED15787F-25C1-AF9F-CFDE-90F3A21C2E43}"/>
                </a:ext>
              </a:extLst>
            </p:cNvPr>
            <p:cNvSpPr txBox="1"/>
            <p:nvPr/>
          </p:nvSpPr>
          <p:spPr>
            <a:xfrm>
              <a:off x="2997269" y="727370"/>
              <a:ext cx="1079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TD-1268-622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exhaust mf.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4A33B001-2D60-1D84-1E39-508A7CB68B6F}"/>
                </a:ext>
              </a:extLst>
            </p:cNvPr>
            <p:cNvSpPr txBox="1"/>
            <p:nvPr/>
          </p:nvSpPr>
          <p:spPr>
            <a:xfrm>
              <a:off x="4017401" y="724495"/>
              <a:ext cx="10372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TD-1268-414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funnel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4E1B5026-77CF-6CC7-CC9E-4DAE0147D9BF}"/>
                </a:ext>
              </a:extLst>
            </p:cNvPr>
            <p:cNvSpPr txBox="1"/>
            <p:nvPr/>
          </p:nvSpPr>
          <p:spPr>
            <a:xfrm>
              <a:off x="5242781" y="732780"/>
              <a:ext cx="891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TD-1268-415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Cone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CBF95CB2-2B2D-93BA-1C02-46B1D00C0A82}"/>
                </a:ext>
              </a:extLst>
            </p:cNvPr>
            <p:cNvSpPr txBox="1"/>
            <p:nvPr/>
          </p:nvSpPr>
          <p:spPr>
            <a:xfrm>
              <a:off x="6153765" y="732780"/>
              <a:ext cx="1088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TD-1268-680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Vessel section </a:t>
              </a: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B345B26A-4AFA-EBEB-597B-B69B3E690080}"/>
                </a:ext>
              </a:extLst>
            </p:cNvPr>
            <p:cNvSpPr txBox="1"/>
            <p:nvPr/>
          </p:nvSpPr>
          <p:spPr>
            <a:xfrm>
              <a:off x="9633215" y="730102"/>
              <a:ext cx="1057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TD-1268-702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DS window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27FE5204-D01D-09BB-050A-DB262E67AF6A}"/>
                </a:ext>
              </a:extLst>
            </p:cNvPr>
            <p:cNvSpPr txBox="1"/>
            <p:nvPr/>
          </p:nvSpPr>
          <p:spPr>
            <a:xfrm>
              <a:off x="8897571" y="730102"/>
              <a:ext cx="9890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TD-1268-586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DS flow guide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4E0F0960-E26E-82E8-DC3B-93ED6D67ACE6}"/>
                </a:ext>
              </a:extLst>
            </p:cNvPr>
            <p:cNvSpPr txBox="1"/>
            <p:nvPr/>
          </p:nvSpPr>
          <p:spPr>
            <a:xfrm>
              <a:off x="895953" y="3160315"/>
              <a:ext cx="1147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TD-1268-658-XX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US window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7CFF00C3-A30F-CAB7-469F-67997BE7B4C9}"/>
                </a:ext>
              </a:extLst>
            </p:cNvPr>
            <p:cNvSpPr txBox="1"/>
            <p:nvPr/>
          </p:nvSpPr>
          <p:spPr>
            <a:xfrm>
              <a:off x="2315588" y="3186495"/>
              <a:ext cx="1038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TD-1268-657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USW housing</a:t>
              </a:r>
            </a:p>
          </p:txBody>
        </p:sp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623F009C-C018-F12C-916B-42DFC6CBB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56498" y="1982245"/>
              <a:ext cx="1442054" cy="549026"/>
            </a:xfrm>
            <a:prstGeom prst="rect">
              <a:avLst/>
            </a:prstGeom>
          </p:spPr>
        </p:pic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6DF2ECD5-2AB4-8A7E-B24C-4FE9A48AFB58}"/>
                </a:ext>
              </a:extLst>
            </p:cNvPr>
            <p:cNvSpPr txBox="1"/>
            <p:nvPr/>
          </p:nvSpPr>
          <p:spPr>
            <a:xfrm>
              <a:off x="7111958" y="732780"/>
              <a:ext cx="1088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TD-1268-681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Vessel section </a:t>
              </a: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B315C977-70CB-83E2-7855-F8B6A484FEFD}"/>
                </a:ext>
              </a:extLst>
            </p:cNvPr>
            <p:cNvSpPr txBox="1"/>
            <p:nvPr/>
          </p:nvSpPr>
          <p:spPr>
            <a:xfrm>
              <a:off x="8057112" y="732780"/>
              <a:ext cx="1088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/>
              </a:lvl1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TD-1268-682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Vessel section </a:t>
              </a:r>
              <a:r>
                <a:rPr lang="en-GB" kern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01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7AA247-B072-CAF9-EC7B-530F6822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EF1FF7-1697-5C5F-0E14-4045B97F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85056"/>
            <a:ext cx="6663893" cy="569268"/>
          </a:xfrm>
        </p:spPr>
        <p:txBody>
          <a:bodyPr/>
          <a:lstStyle/>
          <a:p>
            <a:pPr algn="ctr"/>
            <a:r>
              <a:rPr lang="en-GB" dirty="0"/>
              <a:t>Irradiated Material Collaborations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984F01-2E3C-15D7-D8BE-92C2279FD957}"/>
              </a:ext>
            </a:extLst>
          </p:cNvPr>
          <p:cNvGrpSpPr/>
          <p:nvPr/>
        </p:nvGrpSpPr>
        <p:grpSpPr>
          <a:xfrm>
            <a:off x="6663893" y="171777"/>
            <a:ext cx="4856292" cy="2068044"/>
            <a:chOff x="3570844" y="99433"/>
            <a:chExt cx="4856292" cy="20680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47FDEE-AEAC-1911-5668-EDFC376B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0844" y="1126160"/>
              <a:ext cx="4856292" cy="10413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15412A6-D4FA-606E-1691-D421E0B20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7541"/>
            <a:stretch/>
          </p:blipFill>
          <p:spPr>
            <a:xfrm>
              <a:off x="3601612" y="99433"/>
              <a:ext cx="4825523" cy="94094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E36438-FC80-5DD9-876E-A08AC79A2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043" y="5403791"/>
            <a:ext cx="1680286" cy="86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0D4F3-BC33-0B3F-2E0C-44FB4D28C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384" y="3794544"/>
            <a:ext cx="1234092" cy="479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2C687-E87A-FDB0-4485-81A0349CC8FF}"/>
              </a:ext>
            </a:extLst>
          </p:cNvPr>
          <p:cNvSpPr txBox="1"/>
          <p:nvPr/>
        </p:nvSpPr>
        <p:spPr>
          <a:xfrm>
            <a:off x="0" y="893690"/>
            <a:ext cx="6663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Titanium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38E2D4-60DA-F0F6-CFA3-A8A4C9560723}"/>
              </a:ext>
            </a:extLst>
          </p:cNvPr>
          <p:cNvSpPr txBox="1"/>
          <p:nvPr/>
        </p:nvSpPr>
        <p:spPr>
          <a:xfrm>
            <a:off x="7788801" y="2374150"/>
            <a:ext cx="4403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Graphite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9522BA-E341-DCC7-B899-1176FBF1D107}"/>
              </a:ext>
            </a:extLst>
          </p:cNvPr>
          <p:cNvSpPr txBox="1"/>
          <p:nvPr/>
        </p:nvSpPr>
        <p:spPr>
          <a:xfrm>
            <a:off x="409671" y="1365452"/>
            <a:ext cx="320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Highest dose to beam windows: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B7CE03-DAC3-039D-4577-A3A6B679D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617" y="1734784"/>
            <a:ext cx="3132612" cy="1588060"/>
          </a:xfrm>
          <a:prstGeom prst="rect">
            <a:avLst/>
          </a:prstGeom>
        </p:spPr>
      </p:pic>
      <p:pic>
        <p:nvPicPr>
          <p:cNvPr id="28" name="Picture 37">
            <a:extLst>
              <a:ext uri="{FF2B5EF4-FFF2-40B4-BE49-F238E27FC236}">
                <a16:creationId xmlns:a16="http://schemas.microsoft.com/office/drawing/2014/main" id="{F6F085A0-0B6F-E0EE-FA26-7FCC6F872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41" y="1769353"/>
            <a:ext cx="2074430" cy="133255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8231CA-EE61-5C6F-1DE8-E8433311F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671" y="4349712"/>
            <a:ext cx="3867482" cy="19260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7FD1C5E-DE7C-0D30-FAB0-72FA9D064055}"/>
              </a:ext>
            </a:extLst>
          </p:cNvPr>
          <p:cNvSpPr txBox="1"/>
          <p:nvPr/>
        </p:nvSpPr>
        <p:spPr>
          <a:xfrm>
            <a:off x="3658063" y="1365452"/>
            <a:ext cx="278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Titanium irradiation at BLIP: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2DA51D-716A-02D8-DA1D-CEBF28E500C4}"/>
              </a:ext>
            </a:extLst>
          </p:cNvPr>
          <p:cNvSpPr txBox="1"/>
          <p:nvPr/>
        </p:nvSpPr>
        <p:spPr>
          <a:xfrm>
            <a:off x="367162" y="3737679"/>
            <a:ext cx="320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Meso-fatigue specimens have been shipped to </a:t>
            </a:r>
            <a:r>
              <a:rPr lang="en-GB" dirty="0" err="1"/>
              <a:t>Culham</a:t>
            </a:r>
            <a:r>
              <a:rPr lang="en-GB" dirty="0"/>
              <a:t> MRF: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37C8D1-334F-F12C-44D0-1D3B556334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7379" y="4825513"/>
            <a:ext cx="3057241" cy="13102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CC2AA3-9F50-A5D3-96E1-5CDBA427D94C}"/>
              </a:ext>
            </a:extLst>
          </p:cNvPr>
          <p:cNvSpPr txBox="1"/>
          <p:nvPr/>
        </p:nvSpPr>
        <p:spPr>
          <a:xfrm>
            <a:off x="4845642" y="3794544"/>
            <a:ext cx="276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Fatigue test in hot cell, using a method developed at Oxford University*: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A52319-7D59-F0A0-7064-CA00D80AAB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3607" y="3059650"/>
            <a:ext cx="1647825" cy="632095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0F7EE5-897C-D473-33C0-A02A99124F77}"/>
              </a:ext>
            </a:extLst>
          </p:cNvPr>
          <p:cNvCxnSpPr>
            <a:cxnSpLocks/>
          </p:cNvCxnSpPr>
          <p:nvPr/>
        </p:nvCxnSpPr>
        <p:spPr>
          <a:xfrm>
            <a:off x="7772400" y="2341063"/>
            <a:ext cx="0" cy="386681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8ef26d66-797d-4f4f-8d8f-f8bea7c5a328" descr="C2F07D7E-E266-4FE0-A1DA-F457F6C32ECA@dhcp">
            <a:extLst>
              <a:ext uri="{FF2B5EF4-FFF2-40B4-BE49-F238E27FC236}">
                <a16:creationId xmlns:a16="http://schemas.microsoft.com/office/drawing/2014/main" id="{13C3B087-5909-BE8C-118F-E777861D9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5603" y="3517169"/>
            <a:ext cx="1813886" cy="179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C01D1DA-4BF0-98A2-DBFD-F078F56023DA}"/>
              </a:ext>
            </a:extLst>
          </p:cNvPr>
          <p:cNvSpPr txBox="1"/>
          <p:nvPr/>
        </p:nvSpPr>
        <p:spPr>
          <a:xfrm>
            <a:off x="7974478" y="2775888"/>
            <a:ext cx="329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Cracked graphite targets seen at </a:t>
            </a:r>
            <a:r>
              <a:rPr lang="en-GB" dirty="0" err="1"/>
              <a:t>NuMI</a:t>
            </a:r>
            <a:r>
              <a:rPr lang="en-GB" dirty="0"/>
              <a:t>-MINOS and other facilities:</a:t>
            </a:r>
          </a:p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D24C9-D860-BCDB-A0AB-79E0247212AB}"/>
              </a:ext>
            </a:extLst>
          </p:cNvPr>
          <p:cNvSpPr txBox="1"/>
          <p:nvPr/>
        </p:nvSpPr>
        <p:spPr>
          <a:xfrm>
            <a:off x="9957534" y="3510965"/>
            <a:ext cx="212968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Active sample on its way to Bristol University 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9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Neutron diffraction experiment at ISIS (ENGIN-X) approved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9083C8-1B46-9445-0767-183050DF2F28}"/>
              </a:ext>
            </a:extLst>
          </p:cNvPr>
          <p:cNvSpPr txBox="1"/>
          <p:nvPr/>
        </p:nvSpPr>
        <p:spPr>
          <a:xfrm>
            <a:off x="6035953" y="2306731"/>
            <a:ext cx="172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Future </a:t>
            </a:r>
            <a:r>
              <a:rPr lang="en-GB" sz="1200" dirty="0" err="1"/>
              <a:t>Ti</a:t>
            </a:r>
            <a:r>
              <a:rPr lang="en-GB" sz="1200" dirty="0"/>
              <a:t> irradiations also planned at Birmingham University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9092043-80A0-E246-42FD-12859B4FBB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66030"/>
          <a:stretch/>
        </p:blipFill>
        <p:spPr>
          <a:xfrm>
            <a:off x="6464030" y="2788402"/>
            <a:ext cx="819149" cy="8868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3EDFCAA-10F4-8AEB-6502-5E119F7187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01" y="5570292"/>
            <a:ext cx="1682222" cy="508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AE5156-8C93-7400-7B8B-944AE6DA842C}"/>
              </a:ext>
            </a:extLst>
          </p:cNvPr>
          <p:cNvSpPr txBox="1"/>
          <p:nvPr/>
        </p:nvSpPr>
        <p:spPr>
          <a:xfrm rot="339823">
            <a:off x="5761866" y="6242368"/>
            <a:ext cx="304262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*See poster by Richard Cowan</a:t>
            </a:r>
          </a:p>
        </p:txBody>
      </p:sp>
    </p:spTree>
    <p:extLst>
      <p:ext uri="{BB962C8B-B14F-4D97-AF65-F5344CB8AC3E}">
        <p14:creationId xmlns:p14="http://schemas.microsoft.com/office/powerpoint/2010/main" val="2490584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B82DF7-2915-AD6D-AB84-3B40C446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A5EE2-63C0-EAE4-4116-B19A0318111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Phase 1 (Design) complete and closed out. Phase 2 (Construction) fully funded</a:t>
            </a:r>
          </a:p>
          <a:p>
            <a:endParaRPr lang="en-GB" sz="900" dirty="0"/>
          </a:p>
          <a:p>
            <a:r>
              <a:rPr lang="en-GB" dirty="0"/>
              <a:t>Design and analysis of prototype target completed, initial manufacturing now underway</a:t>
            </a:r>
          </a:p>
          <a:p>
            <a:endParaRPr lang="en-GB" sz="900" dirty="0"/>
          </a:p>
          <a:p>
            <a:r>
              <a:rPr lang="en-GB" dirty="0"/>
              <a:t>Focus will now be on:</a:t>
            </a:r>
          </a:p>
          <a:p>
            <a:pPr lvl="1"/>
            <a:r>
              <a:rPr lang="en-GB" dirty="0"/>
              <a:t>Completing construction of working prototype target</a:t>
            </a:r>
          </a:p>
          <a:p>
            <a:pPr lvl="1"/>
            <a:r>
              <a:rPr lang="en-GB" dirty="0"/>
              <a:t>Irradiated material studies to inform design of future targets</a:t>
            </a:r>
          </a:p>
          <a:p>
            <a:pPr lvl="1"/>
            <a:r>
              <a:rPr lang="en-GB" dirty="0"/>
              <a:t>Refine design, then construct 1</a:t>
            </a:r>
            <a:r>
              <a:rPr lang="en-GB" baseline="30000" dirty="0"/>
              <a:t>st</a:t>
            </a:r>
            <a:r>
              <a:rPr lang="en-GB" dirty="0"/>
              <a:t> production target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C60999-511D-FB97-BB32-60861896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29727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DB885-21B5-F244-A9B6-E73EA79D1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44726-03BE-B9F1-681B-0B89EB739771}"/>
              </a:ext>
            </a:extLst>
          </p:cNvPr>
          <p:cNvSpPr txBox="1"/>
          <p:nvPr/>
        </p:nvSpPr>
        <p:spPr>
          <a:xfrm>
            <a:off x="1595966" y="2530587"/>
            <a:ext cx="9000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713069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BE01B-34E0-BAC5-3716-AAF21EA3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1B8F79-C7BB-7A3D-04CD-99906D13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6" y="300062"/>
            <a:ext cx="11057467" cy="569268"/>
          </a:xfrm>
        </p:spPr>
        <p:txBody>
          <a:bodyPr/>
          <a:lstStyle/>
          <a:p>
            <a:r>
              <a:rPr lang="en-GB" dirty="0"/>
              <a:t>Main Baffle Design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027720C-2AA7-0624-C77C-9CFA9DA7C5C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6294" y="4647655"/>
            <a:ext cx="3215515" cy="16003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77EBD8-7501-BB2A-AB00-3C7D358D43C5}"/>
              </a:ext>
            </a:extLst>
          </p:cNvPr>
          <p:cNvSpPr txBox="1"/>
          <p:nvPr/>
        </p:nvSpPr>
        <p:spPr>
          <a:xfrm>
            <a:off x="331331" y="4773284"/>
            <a:ext cx="1389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Graphite core segment stack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6137D4-7FE0-973F-9731-FCF30D914EC7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720464" y="5065672"/>
            <a:ext cx="680435" cy="1433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A1E313D-3093-C8DF-A80D-4FA0E2F93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184" y="344419"/>
            <a:ext cx="6297714" cy="26885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86B0F9-9F25-4642-BE34-6327DC023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61" y="805574"/>
            <a:ext cx="5233672" cy="39677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1B2E80-3BAA-4379-97A3-8067BB362F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59" b="3681"/>
          <a:stretch/>
        </p:blipFill>
        <p:spPr>
          <a:xfrm>
            <a:off x="6206667" y="3290175"/>
            <a:ext cx="4488729" cy="295784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F12D829-A10A-4F6F-97C9-311A1E4825C1}"/>
              </a:ext>
            </a:extLst>
          </p:cNvPr>
          <p:cNvSpPr txBox="1"/>
          <p:nvPr/>
        </p:nvSpPr>
        <p:spPr>
          <a:xfrm>
            <a:off x="10759208" y="4227040"/>
            <a:ext cx="1152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Prototype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segments</a:t>
            </a:r>
          </a:p>
        </p:txBody>
      </p:sp>
    </p:spTree>
    <p:extLst>
      <p:ext uri="{BB962C8B-B14F-4D97-AF65-F5344CB8AC3E}">
        <p14:creationId xmlns:p14="http://schemas.microsoft.com/office/powerpoint/2010/main" val="3653572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C652AA-9D66-3364-8AFB-464010596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B63EA-F2FB-E6BD-F721-51AF30109B9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FLUKA simulations by John Back of Warwick University</a:t>
            </a:r>
          </a:p>
          <a:p>
            <a:pPr lvl="1"/>
            <a:r>
              <a:rPr lang="en-GB" dirty="0"/>
              <a:t>Radial offset of 17.25mm to directly hit target flowguide</a:t>
            </a:r>
          </a:p>
          <a:p>
            <a:r>
              <a:rPr lang="en-GB" dirty="0"/>
              <a:t>A direct hit through the main baffle produces less heating than the shower from the target during normal operation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3E4C83-2586-3CC9-F4FD-F99AF5A5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Baffle Protection Against Off-Axis Beams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7F97CC-0902-7562-236F-E3CD8ED3C705}"/>
              </a:ext>
            </a:extLst>
          </p:cNvPr>
          <p:cNvGrpSpPr/>
          <p:nvPr/>
        </p:nvGrpSpPr>
        <p:grpSpPr>
          <a:xfrm>
            <a:off x="6330466" y="2898546"/>
            <a:ext cx="5117338" cy="3177078"/>
            <a:chOff x="6529097" y="2673460"/>
            <a:chExt cx="5117338" cy="31770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363CFB-9CB7-1F02-351C-B16233A75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9097" y="2673460"/>
              <a:ext cx="5117338" cy="317707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099C1E-4067-CE67-9580-1A633DD83366}"/>
                </a:ext>
              </a:extLst>
            </p:cNvPr>
            <p:cNvSpPr txBox="1"/>
            <p:nvPr/>
          </p:nvSpPr>
          <p:spPr>
            <a:xfrm>
              <a:off x="7293948" y="2682338"/>
              <a:ext cx="35723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0000"/>
                  </a:solidFill>
                </a:rPr>
                <a:t>Off-Axis, Impinging on </a:t>
              </a:r>
              <a:r>
                <a:rPr lang="en-GB" sz="1600" b="1" dirty="0" err="1">
                  <a:solidFill>
                    <a:srgbClr val="000000"/>
                  </a:solidFill>
                </a:rPr>
                <a:t>Flowguide</a:t>
              </a:r>
              <a:endParaRPr lang="en-GB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D5EF8D-D857-55B8-1C4F-755F798A9C44}"/>
              </a:ext>
            </a:extLst>
          </p:cNvPr>
          <p:cNvGrpSpPr/>
          <p:nvPr/>
        </p:nvGrpSpPr>
        <p:grpSpPr>
          <a:xfrm>
            <a:off x="492352" y="2898546"/>
            <a:ext cx="5125596" cy="3081551"/>
            <a:chOff x="854454" y="3156884"/>
            <a:chExt cx="5125596" cy="30815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C51E22-ED8E-A5E4-383D-12DC7DC8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4454" y="3156884"/>
              <a:ext cx="5125596" cy="30815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EF82E3-892A-CDCF-154D-0CCE14C444B9}"/>
                </a:ext>
              </a:extLst>
            </p:cNvPr>
            <p:cNvSpPr txBox="1"/>
            <p:nvPr/>
          </p:nvSpPr>
          <p:spPr>
            <a:xfrm>
              <a:off x="1628425" y="3156884"/>
              <a:ext cx="366032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0000"/>
                  </a:solidFill>
                </a:rPr>
                <a:t>Normal Operation</a:t>
              </a:r>
            </a:p>
          </p:txBody>
        </p:sp>
      </p:grp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4D2E33EF-1776-3A1E-5ED4-38E332373C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168342"/>
              </p:ext>
            </p:extLst>
          </p:nvPr>
        </p:nvGraphicFramePr>
        <p:xfrm>
          <a:off x="3385060" y="5903071"/>
          <a:ext cx="4700271" cy="853440"/>
        </p:xfrm>
        <a:graphic>
          <a:graphicData uri="http://schemas.openxmlformats.org/drawingml/2006/table">
            <a:tbl>
              <a:tblPr firstRow="1" firstCol="1" bandRow="1"/>
              <a:tblGrid>
                <a:gridCol w="1486027">
                  <a:extLst>
                    <a:ext uri="{9D8B030D-6E8A-4147-A177-3AD203B41FA5}">
                      <a16:colId xmlns:a16="http://schemas.microsoft.com/office/drawing/2014/main" val="709159374"/>
                    </a:ext>
                  </a:extLst>
                </a:gridCol>
                <a:gridCol w="1817180">
                  <a:extLst>
                    <a:ext uri="{9D8B030D-6E8A-4147-A177-3AD203B41FA5}">
                      <a16:colId xmlns:a16="http://schemas.microsoft.com/office/drawing/2014/main" val="1709321313"/>
                    </a:ext>
                  </a:extLst>
                </a:gridCol>
                <a:gridCol w="1397064">
                  <a:extLst>
                    <a:ext uri="{9D8B030D-6E8A-4147-A177-3AD203B41FA5}">
                      <a16:colId xmlns:a16="http://schemas.microsoft.com/office/drawing/2014/main" val="815044631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Case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Peak heat in 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flowguide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Delta T per Pulse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92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W/m^3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3892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 Operation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5.54E+07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26.8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38413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Off-Axis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1.06E+07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8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847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B5D79-EF2E-FE09-EC63-1F4E4788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45F3E2-6049-BFD2-9A91-F364ACDF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Target Exchange System (TXS)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86B0B4-7730-99BF-D4E9-2C86A0A7B0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53" y="1263268"/>
            <a:ext cx="6724546" cy="48885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620D78-CB01-3497-AD87-F1B79D3B4668}"/>
              </a:ext>
            </a:extLst>
          </p:cNvPr>
          <p:cNvSpPr/>
          <p:nvPr/>
        </p:nvSpPr>
        <p:spPr>
          <a:xfrm>
            <a:off x="345265" y="1067984"/>
            <a:ext cx="4579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 system for remote exchange of targets in hot cell</a:t>
            </a:r>
            <a:endParaRPr lang="en-GB" sz="1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a similar system successfully deployed at T2K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5BD2572-0106-A0EF-9B0E-0C7A4EAA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5" y="2717489"/>
            <a:ext cx="4579160" cy="343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22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B1784-AEF9-1FCA-AF32-80DD0888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4D5078-757F-A656-6583-9ABFB961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TXS Testing at RAL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AFDE92-AFE2-4ACF-DF1B-7E9B7B17D7A9}"/>
              </a:ext>
            </a:extLst>
          </p:cNvPr>
          <p:cNvSpPr/>
          <p:nvPr/>
        </p:nvSpPr>
        <p:spPr>
          <a:xfrm>
            <a:off x="345265" y="896466"/>
            <a:ext cx="354964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accurate alignment required to avoid damage to target or horn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Mock-up to test procedures and alignment mechanism built at RAL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31F70E-3502-CF32-F969-55EA6B2FE92B}"/>
              </a:ext>
            </a:extLst>
          </p:cNvPr>
          <p:cNvGrpSpPr/>
          <p:nvPr/>
        </p:nvGrpSpPr>
        <p:grpSpPr>
          <a:xfrm>
            <a:off x="4064216" y="353487"/>
            <a:ext cx="7314067" cy="5918776"/>
            <a:chOff x="3975440" y="433386"/>
            <a:chExt cx="7314067" cy="5918776"/>
          </a:xfrm>
        </p:grpSpPr>
        <p:pic>
          <p:nvPicPr>
            <p:cNvPr id="7" name="Picture 6" descr="A picture containing floor, indoor&#10;&#10;Description automatically generated">
              <a:extLst>
                <a:ext uri="{FF2B5EF4-FFF2-40B4-BE49-F238E27FC236}">
                  <a16:creationId xmlns:a16="http://schemas.microsoft.com/office/drawing/2014/main" id="{DBE00B14-62AF-F975-79A9-0FC3D271C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0" t="6320" r="29576" b="6320"/>
            <a:stretch/>
          </p:blipFill>
          <p:spPr>
            <a:xfrm>
              <a:off x="8877670" y="433387"/>
              <a:ext cx="2411837" cy="59187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BCD312-E8EC-F916-9B02-81EBAF97F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78" t="3364" r="2943" b="3566"/>
            <a:stretch/>
          </p:blipFill>
          <p:spPr>
            <a:xfrm>
              <a:off x="3975440" y="433386"/>
              <a:ext cx="4732919" cy="578098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1DCF239-2588-77F9-D1DE-9DD0B4EB2E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710299"/>
              <a:ext cx="1243199" cy="2272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BA020C-DC36-5BC4-7822-3159ADDAB7FE}"/>
                </a:ext>
              </a:extLst>
            </p:cNvPr>
            <p:cNvSpPr/>
            <p:nvPr/>
          </p:nvSpPr>
          <p:spPr>
            <a:xfrm>
              <a:off x="7339199" y="4479467"/>
              <a:ext cx="1050199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 mechanism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4D574E3-55D2-E29A-D71B-AA27ABBE6F3C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9179511" y="2986422"/>
              <a:ext cx="603681" cy="49868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E4B5E5E-5425-905B-A430-84680D8D3585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8389398" y="4628284"/>
              <a:ext cx="1278385" cy="820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24C51C-DDE4-5749-EF87-388242AF659F}"/>
                </a:ext>
              </a:extLst>
            </p:cNvPr>
            <p:cNvSpPr/>
            <p:nvPr/>
          </p:nvSpPr>
          <p:spPr>
            <a:xfrm>
              <a:off x="8389398" y="3161941"/>
              <a:ext cx="790113" cy="64633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Dummy target mass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B3E49B-FD17-9A63-3DC5-A19DC7CFB4F9}"/>
                </a:ext>
              </a:extLst>
            </p:cNvPr>
            <p:cNvSpPr/>
            <p:nvPr/>
          </p:nvSpPr>
          <p:spPr>
            <a:xfrm>
              <a:off x="8002901" y="1005633"/>
              <a:ext cx="790113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“Green plate”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5948E3-BFA5-1BE5-B43A-BE30BBF23858}"/>
                </a:ext>
              </a:extLst>
            </p:cNvPr>
            <p:cNvSpPr/>
            <p:nvPr/>
          </p:nvSpPr>
          <p:spPr>
            <a:xfrm>
              <a:off x="7607844" y="446403"/>
              <a:ext cx="790113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“Red plate”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56DFE2D-8772-ECA2-BD6F-6B48B8F5D175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8793014" y="1236466"/>
              <a:ext cx="990178" cy="3796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F80F221-AC4D-B82D-DDE5-0CC20A52EA0E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8397957" y="677236"/>
              <a:ext cx="1083394" cy="3283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4CBFA5A-4197-FF1B-05B1-83F1B88DB57C}"/>
                </a:ext>
              </a:extLst>
            </p:cNvPr>
            <p:cNvSpPr/>
            <p:nvPr/>
          </p:nvSpPr>
          <p:spPr>
            <a:xfrm>
              <a:off x="7370697" y="5150662"/>
              <a:ext cx="1050199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Insertion rail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BDB00D1-CFCB-F568-3F31-8FB12023BD69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8420896" y="5289162"/>
              <a:ext cx="1362296" cy="2411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2F56E1F-E4D3-762B-E703-1EAE7B5E6621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5379868" y="5289162"/>
              <a:ext cx="1990829" cy="7284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7808BDE-EFBC-2E10-8159-0B4FD02C10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917" b="16944"/>
          <a:stretch/>
        </p:blipFill>
        <p:spPr>
          <a:xfrm flipH="1">
            <a:off x="558318" y="3082042"/>
            <a:ext cx="3113937" cy="305242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284BB1F-0778-3542-1879-6794C2A9C004}"/>
              </a:ext>
            </a:extLst>
          </p:cNvPr>
          <p:cNvCxnSpPr>
            <a:cxnSpLocks/>
          </p:cNvCxnSpPr>
          <p:nvPr/>
        </p:nvCxnSpPr>
        <p:spPr>
          <a:xfrm>
            <a:off x="3479580" y="4548385"/>
            <a:ext cx="1654997" cy="2303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627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0A7A9-EDE6-8FF5-E93C-149C64F4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98C69F-D586-C432-54ED-B7EEC26C6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56" y="161517"/>
            <a:ext cx="11057467" cy="569268"/>
          </a:xfrm>
        </p:spPr>
        <p:txBody>
          <a:bodyPr/>
          <a:lstStyle/>
          <a:p>
            <a:r>
              <a:rPr lang="en-GB" dirty="0"/>
              <a:t>LBNF and DUNE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E79E7-7A53-89F6-1057-63EB411F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2" y="122095"/>
            <a:ext cx="8310003" cy="27414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8CF6353-831E-F861-6908-BB8D7DBE58CE}"/>
              </a:ext>
            </a:extLst>
          </p:cNvPr>
          <p:cNvGrpSpPr/>
          <p:nvPr/>
        </p:nvGrpSpPr>
        <p:grpSpPr>
          <a:xfrm>
            <a:off x="400049" y="3025322"/>
            <a:ext cx="11476115" cy="3232603"/>
            <a:chOff x="400049" y="3063422"/>
            <a:chExt cx="11476115" cy="323260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02F63D-327E-BE9D-C916-A1160435670F}"/>
                </a:ext>
              </a:extLst>
            </p:cNvPr>
            <p:cNvSpPr/>
            <p:nvPr/>
          </p:nvSpPr>
          <p:spPr>
            <a:xfrm>
              <a:off x="400049" y="3063422"/>
              <a:ext cx="11476115" cy="323260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8A791D7-E5F2-B3DF-CDFA-D8D7756342B6}"/>
                </a:ext>
              </a:extLst>
            </p:cNvPr>
            <p:cNvGrpSpPr/>
            <p:nvPr/>
          </p:nvGrpSpPr>
          <p:grpSpPr>
            <a:xfrm>
              <a:off x="1476375" y="3165654"/>
              <a:ext cx="8870950" cy="3054331"/>
              <a:chOff x="-276225" y="3232329"/>
              <a:chExt cx="8870950" cy="305433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E4EDEA9-A167-9081-D898-A76F56277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29" y="3232329"/>
                <a:ext cx="7804086" cy="3054331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700D693-27A8-EA80-7DB3-DF97F62493EF}"/>
                  </a:ext>
                </a:extLst>
              </p:cNvPr>
              <p:cNvGrpSpPr/>
              <p:nvPr/>
            </p:nvGrpSpPr>
            <p:grpSpPr>
              <a:xfrm>
                <a:off x="4978400" y="4332398"/>
                <a:ext cx="3616325" cy="445524"/>
                <a:chOff x="4968875" y="4341923"/>
                <a:chExt cx="3616325" cy="445524"/>
              </a:xfrm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41910F41-2043-A94E-281C-053E31B23DEA}"/>
                    </a:ext>
                  </a:extLst>
                </p:cNvPr>
                <p:cNvSpPr/>
                <p:nvPr/>
              </p:nvSpPr>
              <p:spPr>
                <a:xfrm>
                  <a:off x="4968875" y="4341923"/>
                  <a:ext cx="3111500" cy="445524"/>
                </a:xfrm>
                <a:custGeom>
                  <a:avLst/>
                  <a:gdLst>
                    <a:gd name="connsiteX0" fmla="*/ 0 w 3111500"/>
                    <a:gd name="connsiteY0" fmla="*/ 204677 h 445524"/>
                    <a:gd name="connsiteX1" fmla="*/ 530225 w 3111500"/>
                    <a:gd name="connsiteY1" fmla="*/ 49102 h 445524"/>
                    <a:gd name="connsiteX2" fmla="*/ 793750 w 3111500"/>
                    <a:gd name="connsiteY2" fmla="*/ 1477 h 445524"/>
                    <a:gd name="connsiteX3" fmla="*/ 1203325 w 3111500"/>
                    <a:gd name="connsiteY3" fmla="*/ 93552 h 445524"/>
                    <a:gd name="connsiteX4" fmla="*/ 1695450 w 3111500"/>
                    <a:gd name="connsiteY4" fmla="*/ 309452 h 445524"/>
                    <a:gd name="connsiteX5" fmla="*/ 2374900 w 3111500"/>
                    <a:gd name="connsiteY5" fmla="*/ 426927 h 445524"/>
                    <a:gd name="connsiteX6" fmla="*/ 3111500 w 3111500"/>
                    <a:gd name="connsiteY6" fmla="*/ 439627 h 445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11500" h="445524">
                      <a:moveTo>
                        <a:pt x="0" y="204677"/>
                      </a:moveTo>
                      <a:cubicBezTo>
                        <a:pt x="198966" y="143823"/>
                        <a:pt x="397933" y="82969"/>
                        <a:pt x="530225" y="49102"/>
                      </a:cubicBezTo>
                      <a:cubicBezTo>
                        <a:pt x="662517" y="15235"/>
                        <a:pt x="681567" y="-5931"/>
                        <a:pt x="793750" y="1477"/>
                      </a:cubicBezTo>
                      <a:cubicBezTo>
                        <a:pt x="905933" y="8885"/>
                        <a:pt x="1053042" y="42223"/>
                        <a:pt x="1203325" y="93552"/>
                      </a:cubicBezTo>
                      <a:cubicBezTo>
                        <a:pt x="1353608" y="144881"/>
                        <a:pt x="1500188" y="253890"/>
                        <a:pt x="1695450" y="309452"/>
                      </a:cubicBezTo>
                      <a:cubicBezTo>
                        <a:pt x="1890713" y="365015"/>
                        <a:pt x="2138892" y="405231"/>
                        <a:pt x="2374900" y="426927"/>
                      </a:cubicBezTo>
                      <a:cubicBezTo>
                        <a:pt x="2610908" y="448623"/>
                        <a:pt x="2955396" y="449152"/>
                        <a:pt x="3111500" y="439627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  <a:head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7B94A6CA-3D3A-E7FD-403C-A224EBDD8F28}"/>
                    </a:ext>
                  </a:extLst>
                </p:cNvPr>
                <p:cNvCxnSpPr/>
                <p:nvPr/>
              </p:nvCxnSpPr>
              <p:spPr>
                <a:xfrm flipH="1">
                  <a:off x="8061325" y="4787447"/>
                  <a:ext cx="523875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03DC2E5-31BD-3701-C261-D80791BB00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93243" y="4553092"/>
                <a:ext cx="1834342" cy="563989"/>
              </a:xfrm>
              <a:prstGeom prst="straightConnector1">
                <a:avLst/>
              </a:prstGeom>
              <a:ln w="571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D293B40B-96C9-99B4-D149-8FD9B33F11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276225" y="5117081"/>
                <a:ext cx="3369468" cy="1026544"/>
              </a:xfrm>
              <a:prstGeom prst="straightConnector1">
                <a:avLst/>
              </a:prstGeom>
              <a:ln w="5715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B4C785A-EDF2-4AAB-ABF6-EEFE447F1DAA}"/>
                </a:ext>
              </a:extLst>
            </p:cNvPr>
            <p:cNvSpPr txBox="1"/>
            <p:nvPr/>
          </p:nvSpPr>
          <p:spPr>
            <a:xfrm>
              <a:off x="593356" y="5554153"/>
              <a:ext cx="1231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5"/>
                  </a:solidFill>
                </a:rPr>
                <a:t>Neutrinos</a:t>
              </a:r>
            </a:p>
            <a:p>
              <a:r>
                <a:rPr lang="en-GB" b="1" dirty="0">
                  <a:solidFill>
                    <a:schemeClr val="accent5"/>
                  </a:solidFill>
                </a:rPr>
                <a:t>Out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0F87DD-24AC-ADD8-893A-EF8790FA3EF9}"/>
                </a:ext>
              </a:extLst>
            </p:cNvPr>
            <p:cNvSpPr txBox="1"/>
            <p:nvPr/>
          </p:nvSpPr>
          <p:spPr>
            <a:xfrm>
              <a:off x="10402793" y="4388081"/>
              <a:ext cx="1352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Accelerated Protons In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9F82EA7-1CB9-45D1-031D-E251BEDE1D8E}"/>
              </a:ext>
            </a:extLst>
          </p:cNvPr>
          <p:cNvSpPr/>
          <p:nvPr/>
        </p:nvSpPr>
        <p:spPr>
          <a:xfrm>
            <a:off x="7929600" y="860144"/>
            <a:ext cx="1871626" cy="144297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7BA533A-A3C7-6625-D4DA-C486E0CD341C}"/>
              </a:ext>
            </a:extLst>
          </p:cNvPr>
          <p:cNvCxnSpPr>
            <a:cxnSpLocks/>
          </p:cNvCxnSpPr>
          <p:nvPr/>
        </p:nvCxnSpPr>
        <p:spPr>
          <a:xfrm flipH="1">
            <a:off x="8515350" y="2317012"/>
            <a:ext cx="447675" cy="7083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D0DF0654-B1FE-4C1F-B32F-54C4CD139B6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8624" y="719822"/>
            <a:ext cx="3054719" cy="218107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Physics highlights:</a:t>
            </a:r>
          </a:p>
          <a:p>
            <a:r>
              <a:rPr lang="en-US" sz="1600" dirty="0"/>
              <a:t>World’s most intense neutrino beam</a:t>
            </a:r>
          </a:p>
          <a:p>
            <a:r>
              <a:rPr lang="en-US" sz="1600" dirty="0"/>
              <a:t>Longest distance to detector</a:t>
            </a:r>
          </a:p>
          <a:p>
            <a:r>
              <a:rPr lang="en-US" sz="1600" dirty="0"/>
              <a:t>May indicate why the Universe is made of matter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D5D785-89CF-EC3C-E3A5-07ABE384A9DB}"/>
              </a:ext>
            </a:extLst>
          </p:cNvPr>
          <p:cNvSpPr txBox="1"/>
          <p:nvPr/>
        </p:nvSpPr>
        <p:spPr>
          <a:xfrm>
            <a:off x="6020994" y="5516052"/>
            <a:ext cx="2383268" cy="646331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accent4">
                    <a:lumMod val="75000"/>
                  </a:schemeClr>
                </a:solidFill>
              </a:rPr>
              <a:t>Pions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 decay to muons and neutrinos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2C8A0D-6785-6C6D-3816-FD345699BCBA}"/>
              </a:ext>
            </a:extLst>
          </p:cNvPr>
          <p:cNvCxnSpPr/>
          <p:nvPr/>
        </p:nvCxnSpPr>
        <p:spPr>
          <a:xfrm>
            <a:off x="6020993" y="4686300"/>
            <a:ext cx="322657" cy="829752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1F70971-364D-2C37-D927-5187221B61AA}"/>
              </a:ext>
            </a:extLst>
          </p:cNvPr>
          <p:cNvSpPr txBox="1"/>
          <p:nvPr/>
        </p:nvSpPr>
        <p:spPr>
          <a:xfrm>
            <a:off x="4857155" y="3091600"/>
            <a:ext cx="265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Target absorbs protons, produces </a:t>
            </a:r>
            <a:r>
              <a:rPr lang="en-GB" b="1" dirty="0" err="1">
                <a:solidFill>
                  <a:srgbClr val="FF0000"/>
                </a:solidFill>
              </a:rPr>
              <a:t>pions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1173BD6-CA95-AB0B-4C30-69C3F03AB076}"/>
              </a:ext>
            </a:extLst>
          </p:cNvPr>
          <p:cNvCxnSpPr>
            <a:cxnSpLocks/>
          </p:cNvCxnSpPr>
          <p:nvPr/>
        </p:nvCxnSpPr>
        <p:spPr>
          <a:xfrm>
            <a:off x="5934671" y="3737557"/>
            <a:ext cx="745514" cy="6912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E3BD0D4-5DD2-0B06-1BD6-E03E2B8D099E}"/>
              </a:ext>
            </a:extLst>
          </p:cNvPr>
          <p:cNvSpPr txBox="1"/>
          <p:nvPr/>
        </p:nvSpPr>
        <p:spPr>
          <a:xfrm rot="339823">
            <a:off x="9222325" y="276910"/>
            <a:ext cx="271138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See talk by Patrick </a:t>
            </a:r>
            <a:r>
              <a:rPr lang="en-GB" b="1" dirty="0" err="1">
                <a:solidFill>
                  <a:srgbClr val="00B050"/>
                </a:solidFill>
              </a:rPr>
              <a:t>Hurh</a:t>
            </a:r>
            <a:r>
              <a:rPr lang="en-GB" b="1" dirty="0">
                <a:solidFill>
                  <a:srgbClr val="00B050"/>
                </a:solidFill>
              </a:rPr>
              <a:t>  on Thursday 9th</a:t>
            </a:r>
          </a:p>
        </p:txBody>
      </p:sp>
    </p:spTree>
    <p:extLst>
      <p:ext uri="{BB962C8B-B14F-4D97-AF65-F5344CB8AC3E}">
        <p14:creationId xmlns:p14="http://schemas.microsoft.com/office/powerpoint/2010/main" val="3076198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23EE6-15E5-EF72-4F31-E1588350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B5680-230F-726E-E2F7-1110120D417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4EA4FF-A180-177F-886B-9393EAC0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Helium Plant Deliverables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76E07D-FC53-ADE7-4C22-15CDD12D7599}"/>
              </a:ext>
            </a:extLst>
          </p:cNvPr>
          <p:cNvGrpSpPr/>
          <p:nvPr/>
        </p:nvGrpSpPr>
        <p:grpSpPr>
          <a:xfrm>
            <a:off x="218661" y="869258"/>
            <a:ext cx="11777868" cy="5148470"/>
            <a:chOff x="218661" y="974033"/>
            <a:chExt cx="11777868" cy="51484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A63DC70-1509-85F6-A03A-D885A731F96D}"/>
                </a:ext>
              </a:extLst>
            </p:cNvPr>
            <p:cNvGrpSpPr/>
            <p:nvPr/>
          </p:nvGrpSpPr>
          <p:grpSpPr>
            <a:xfrm>
              <a:off x="218661" y="974033"/>
              <a:ext cx="11777868" cy="5148470"/>
              <a:chOff x="218661" y="874643"/>
              <a:chExt cx="11777868" cy="514847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4067C3-5E7F-873E-E6CE-0E56AC74435D}"/>
                  </a:ext>
                </a:extLst>
              </p:cNvPr>
              <p:cNvSpPr/>
              <p:nvPr/>
            </p:nvSpPr>
            <p:spPr>
              <a:xfrm>
                <a:off x="218661" y="874643"/>
                <a:ext cx="3925956" cy="5148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952975F-DF74-5D8B-0D65-4A9C7194AB9E}"/>
                  </a:ext>
                </a:extLst>
              </p:cNvPr>
              <p:cNvSpPr/>
              <p:nvPr/>
            </p:nvSpPr>
            <p:spPr>
              <a:xfrm>
                <a:off x="4144617" y="874643"/>
                <a:ext cx="3925956" cy="5148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v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33C6D3-1479-0DB8-80F3-9C1A810C0C09}"/>
                  </a:ext>
                </a:extLst>
              </p:cNvPr>
              <p:cNvSpPr/>
              <p:nvPr/>
            </p:nvSpPr>
            <p:spPr>
              <a:xfrm>
                <a:off x="8070573" y="874643"/>
                <a:ext cx="3925956" cy="51484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158D94-7CA3-9D30-203E-681E8B6F4B70}"/>
                  </a:ext>
                </a:extLst>
              </p:cNvPr>
              <p:cNvSpPr/>
              <p:nvPr/>
            </p:nvSpPr>
            <p:spPr>
              <a:xfrm>
                <a:off x="218661" y="874643"/>
                <a:ext cx="11777867" cy="15852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F8404F-9EF5-3582-548D-16E3FDBFA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4849" y="2618436"/>
              <a:ext cx="2587077" cy="2616567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ECB26F3-F295-3E2F-EB06-C5A493508A0F}"/>
                </a:ext>
              </a:extLst>
            </p:cNvPr>
            <p:cNvSpPr txBox="1">
              <a:spLocks/>
            </p:cNvSpPr>
            <p:nvPr/>
          </p:nvSpPr>
          <p:spPr>
            <a:xfrm>
              <a:off x="364849" y="1208847"/>
              <a:ext cx="3571508" cy="12311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Geneva" charset="0"/>
                  <a:cs typeface="Geneva" charset="0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000" lvl="1"/>
              <a:r>
                <a:rPr lang="en-GB" sz="1800"/>
                <a:t>1x Positive Displacement Blower</a:t>
              </a:r>
            </a:p>
            <a:p>
              <a:pPr marL="360000" lvl="1"/>
              <a:r>
                <a:rPr lang="en-GB" sz="1800"/>
                <a:t>1x back-up blower (Working Allowance scope opportunity)</a:t>
              </a:r>
              <a:endParaRPr lang="en-GB" sz="1800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ABB4925D-55E8-D5E1-0AA7-BD1C1EA68B2B}"/>
                </a:ext>
              </a:extLst>
            </p:cNvPr>
            <p:cNvSpPr txBox="1">
              <a:spLocks/>
            </p:cNvSpPr>
            <p:nvPr/>
          </p:nvSpPr>
          <p:spPr>
            <a:xfrm>
              <a:off x="4299862" y="1208847"/>
              <a:ext cx="3628248" cy="12311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46088" indent="-446088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6450" indent="-3492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76325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44613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61290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000" lvl="1"/>
              <a:r>
                <a:rPr lang="en-GB" sz="1800" dirty="0"/>
                <a:t>1x Target RAW Cooler</a:t>
              </a:r>
            </a:p>
            <a:p>
              <a:pPr marL="360000" lvl="1"/>
              <a:r>
                <a:rPr lang="en-GB" sz="1800" dirty="0"/>
                <a:t>1x Compressor Pre-cooler</a:t>
              </a:r>
            </a:p>
            <a:p>
              <a:pPr marL="360000" lvl="1"/>
              <a:r>
                <a:rPr lang="en-GB" sz="1800" dirty="0"/>
                <a:t>1x Compressor After-cooler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453B784E-959D-3042-452B-8A28C9257EA6}"/>
                </a:ext>
              </a:extLst>
            </p:cNvPr>
            <p:cNvSpPr txBox="1">
              <a:spLocks/>
            </p:cNvSpPr>
            <p:nvPr/>
          </p:nvSpPr>
          <p:spPr>
            <a:xfrm>
              <a:off x="8225818" y="1208847"/>
              <a:ext cx="3711338" cy="7429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46088" indent="-446088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1"/>
                </a:buClr>
                <a:buFont typeface="Wingdings" panose="05000000000000000000" pitchFamily="2" charset="2"/>
                <a:buChar char="q"/>
                <a:defRPr sz="24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806450" indent="-3492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0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076325" indent="-2698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44613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61290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  <a:buFont typeface="Wingdings" pitchFamily="2" charset="2"/>
                <a:buChar char="§"/>
                <a:defRPr sz="1600" kern="1200">
                  <a:solidFill>
                    <a:schemeClr val="accent4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000" lvl="1"/>
              <a:r>
                <a:rPr lang="en-US" sz="1800" dirty="0"/>
                <a:t>1x remote operable gas purity monitoring system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869AA3-03BF-3F56-91E6-B7F0F899A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3551" y="2636287"/>
              <a:ext cx="3192934" cy="245254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15D6E9-E43E-4FDC-E848-7E406ACE31D8}"/>
                </a:ext>
              </a:extLst>
            </p:cNvPr>
            <p:cNvSpPr txBox="1"/>
            <p:nvPr/>
          </p:nvSpPr>
          <p:spPr>
            <a:xfrm>
              <a:off x="7283217" y="5602958"/>
              <a:ext cx="64489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x 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BF1BF0-D0F2-3042-FB11-0A0A57C8F552}"/>
                </a:ext>
              </a:extLst>
            </p:cNvPr>
            <p:cNvSpPr txBox="1"/>
            <p:nvPr/>
          </p:nvSpPr>
          <p:spPr>
            <a:xfrm>
              <a:off x="11236923" y="5600248"/>
              <a:ext cx="64489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x 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8D30E6-0D90-0226-9E8F-C4A788560D30}"/>
                </a:ext>
              </a:extLst>
            </p:cNvPr>
            <p:cNvSpPr txBox="1"/>
            <p:nvPr/>
          </p:nvSpPr>
          <p:spPr>
            <a:xfrm>
              <a:off x="3129229" y="5600248"/>
              <a:ext cx="88291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x 1(/2)</a:t>
              </a:r>
            </a:p>
          </p:txBody>
        </p:sp>
        <p:pic>
          <p:nvPicPr>
            <p:cNvPr id="22" name="Picture 21" descr="Kelvion Fully Welded Plate Heat Exchanger K°Bloc">
              <a:extLst>
                <a:ext uri="{FF2B5EF4-FFF2-40B4-BE49-F238E27FC236}">
                  <a16:creationId xmlns:a16="http://schemas.microsoft.com/office/drawing/2014/main" id="{D869337B-0E5D-EE97-1CF1-C6D59C073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037" y="2687319"/>
              <a:ext cx="3728660" cy="240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2190B0D-2856-0306-8253-AE495FF02189}"/>
                </a:ext>
              </a:extLst>
            </p:cNvPr>
            <p:cNvSpPr/>
            <p:nvPr/>
          </p:nvSpPr>
          <p:spPr>
            <a:xfrm>
              <a:off x="4262038" y="5174671"/>
              <a:ext cx="3728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e.g. </a:t>
              </a:r>
              <a:r>
                <a:rPr lang="en-US" i="1" dirty="0" err="1"/>
                <a:t>Kelvion</a:t>
              </a:r>
              <a:r>
                <a:rPr lang="en-US" i="1" dirty="0"/>
                <a:t>:</a:t>
              </a:r>
              <a:br>
                <a:rPr lang="en-US" i="1" dirty="0"/>
              </a:br>
              <a:r>
                <a:rPr lang="en-US" i="1" dirty="0"/>
                <a:t>Welded Plate and Frame</a:t>
              </a:r>
              <a:br>
                <a:rPr lang="en-US" i="1" dirty="0"/>
              </a:br>
              <a:r>
                <a:rPr lang="en-US" i="1" dirty="0"/>
                <a:t>Heat exchanger</a:t>
              </a:r>
              <a:endParaRPr lang="en-GB" i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DE4564-3246-925B-4410-7F225C82D24C}"/>
                </a:ext>
              </a:extLst>
            </p:cNvPr>
            <p:cNvSpPr/>
            <p:nvPr/>
          </p:nvSpPr>
          <p:spPr>
            <a:xfrm>
              <a:off x="8340099" y="5174671"/>
              <a:ext cx="34328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e.g. </a:t>
              </a:r>
              <a:r>
                <a:rPr lang="en-US" i="1" dirty="0" err="1"/>
                <a:t>Hiden</a:t>
              </a:r>
              <a:r>
                <a:rPr lang="en-US" i="1" dirty="0"/>
                <a:t>:</a:t>
              </a:r>
              <a:br>
                <a:rPr lang="en-US" i="1" dirty="0"/>
              </a:br>
              <a:r>
                <a:rPr lang="en-US" i="1" dirty="0"/>
                <a:t>HPR-20 benchtop</a:t>
              </a:r>
              <a:br>
                <a:rPr lang="en-US" i="1" dirty="0"/>
              </a:br>
              <a:r>
                <a:rPr lang="en-US" i="1" dirty="0"/>
                <a:t>mass spectrometer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4458C4-0E0D-0AEF-12A4-A5C3E3856AAC}"/>
                </a:ext>
              </a:extLst>
            </p:cNvPr>
            <p:cNvSpPr/>
            <p:nvPr/>
          </p:nvSpPr>
          <p:spPr>
            <a:xfrm>
              <a:off x="307919" y="5164813"/>
              <a:ext cx="3728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Custom machine:</a:t>
              </a:r>
              <a:br>
                <a:rPr lang="en-US" i="1" dirty="0"/>
              </a:br>
              <a:r>
                <a:rPr lang="en-US" i="1" dirty="0"/>
                <a:t>identified two potential</a:t>
              </a:r>
              <a:br>
                <a:rPr lang="en-US" i="1" dirty="0"/>
              </a:br>
              <a:r>
                <a:rPr lang="en-US" i="1" dirty="0"/>
                <a:t>European Suppliers</a:t>
              </a:r>
              <a:endParaRPr lang="en-GB" i="1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D419C6-AC43-7263-50A7-6B1268B4D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48535" y="2578642"/>
              <a:ext cx="1375411" cy="1357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28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5DCC80E-A87D-368A-1549-6955109816C0}"/>
              </a:ext>
            </a:extLst>
          </p:cNvPr>
          <p:cNvSpPr/>
          <p:nvPr/>
        </p:nvSpPr>
        <p:spPr>
          <a:xfrm>
            <a:off x="8655627" y="2364067"/>
            <a:ext cx="3364922" cy="4421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51639"/>
            <a:ext cx="5137315" cy="569268"/>
          </a:xfrm>
        </p:spPr>
        <p:txBody>
          <a:bodyPr/>
          <a:lstStyle/>
          <a:p>
            <a:pPr algn="ctr"/>
            <a:r>
              <a:rPr lang="en-GB" dirty="0"/>
              <a:t>Scope of UK </a:t>
            </a:r>
            <a:r>
              <a:rPr lang="en-GB" dirty="0" err="1"/>
              <a:t>Targetry</a:t>
            </a:r>
            <a:r>
              <a:rPr lang="en-GB" dirty="0"/>
              <a:t> Contribution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88B26B-5F96-0A31-5CCF-105A117B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1844"/>
            <a:ext cx="5124450" cy="2005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4CBB0A-3201-326E-E21B-141179D71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66" b="11246"/>
          <a:stretch/>
        </p:blipFill>
        <p:spPr>
          <a:xfrm>
            <a:off x="15241" y="3221535"/>
            <a:ext cx="5344565" cy="309601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D1958B2-D1B3-33BC-7A06-567160909761}"/>
              </a:ext>
            </a:extLst>
          </p:cNvPr>
          <p:cNvSpPr/>
          <p:nvPr/>
        </p:nvSpPr>
        <p:spPr>
          <a:xfrm>
            <a:off x="2762250" y="978228"/>
            <a:ext cx="809625" cy="77372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09ACFB-E46F-4642-DA68-BB4BAA5BE964}"/>
              </a:ext>
            </a:extLst>
          </p:cNvPr>
          <p:cNvCxnSpPr>
            <a:cxnSpLocks/>
          </p:cNvCxnSpPr>
          <p:nvPr/>
        </p:nvCxnSpPr>
        <p:spPr>
          <a:xfrm flipV="1">
            <a:off x="2441023" y="1751950"/>
            <a:ext cx="592057" cy="1469585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Content Placeholder 3">
            <a:extLst>
              <a:ext uri="{FF2B5EF4-FFF2-40B4-BE49-F238E27FC236}">
                <a16:creationId xmlns:a16="http://schemas.microsoft.com/office/drawing/2014/main" id="{7141A365-5056-D2E8-E7FA-DF3F5BC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9206" y="4123294"/>
            <a:ext cx="2800806" cy="213900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481277-2BFF-0963-0773-C622C2C9DC39}"/>
              </a:ext>
            </a:extLst>
          </p:cNvPr>
          <p:cNvCxnSpPr>
            <a:cxnSpLocks/>
          </p:cNvCxnSpPr>
          <p:nvPr/>
        </p:nvCxnSpPr>
        <p:spPr>
          <a:xfrm flipH="1">
            <a:off x="3092496" y="5379077"/>
            <a:ext cx="2708229" cy="158546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364D5BCF-41C3-4C7B-E4F3-F71AA7E9C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40" t="54325"/>
          <a:stretch/>
        </p:blipFill>
        <p:spPr>
          <a:xfrm>
            <a:off x="8915553" y="2940013"/>
            <a:ext cx="2800807" cy="30442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612CC7-5B94-201A-0A3C-D9E5ABD95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7428" y="873746"/>
            <a:ext cx="3451426" cy="12510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489B17A-F0B9-03C4-0820-ECB44307CC90}"/>
              </a:ext>
            </a:extLst>
          </p:cNvPr>
          <p:cNvGrpSpPr/>
          <p:nvPr/>
        </p:nvGrpSpPr>
        <p:grpSpPr>
          <a:xfrm>
            <a:off x="5413636" y="226795"/>
            <a:ext cx="2674607" cy="3370366"/>
            <a:chOff x="5436438" y="368093"/>
            <a:chExt cx="2674607" cy="337036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C1DD2D-A759-279D-66D3-B456F4B8AE3B}"/>
                </a:ext>
              </a:extLst>
            </p:cNvPr>
            <p:cNvSpPr txBox="1"/>
            <p:nvPr/>
          </p:nvSpPr>
          <p:spPr>
            <a:xfrm>
              <a:off x="5436438" y="729526"/>
              <a:ext cx="2674607" cy="3008933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 w="19050">
              <a:solidFill>
                <a:schemeClr val="tx1"/>
              </a:solidFill>
            </a:ln>
            <a:effectLst>
              <a:outerShdw blurRad="50800" dist="508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2000"/>
                </a:lnSpc>
              </a:pPr>
              <a:endParaRPr lang="en-GB" sz="160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DEEC7C4-CE46-9849-AC81-CFE1EE984E35}"/>
                </a:ext>
              </a:extLst>
            </p:cNvPr>
            <p:cNvSpPr/>
            <p:nvPr/>
          </p:nvSpPr>
          <p:spPr>
            <a:xfrm>
              <a:off x="6214915" y="1991638"/>
              <a:ext cx="1222206" cy="106917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3D450D8-9D47-40E7-DBD8-D72E52221075}"/>
                </a:ext>
              </a:extLst>
            </p:cNvPr>
            <p:cNvSpPr txBox="1"/>
            <p:nvPr/>
          </p:nvSpPr>
          <p:spPr>
            <a:xfrm>
              <a:off x="5436438" y="368093"/>
              <a:ext cx="2674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1x Target Exchange System: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72F625-E4E5-E141-7C16-7F71235EFBC7}"/>
              </a:ext>
            </a:extLst>
          </p:cNvPr>
          <p:cNvCxnSpPr>
            <a:cxnSpLocks/>
          </p:cNvCxnSpPr>
          <p:nvPr/>
        </p:nvCxnSpPr>
        <p:spPr>
          <a:xfrm flipH="1">
            <a:off x="2038350" y="2640332"/>
            <a:ext cx="4153763" cy="2217418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452A612-903D-B548-A7CF-391815A8FD5B}"/>
              </a:ext>
            </a:extLst>
          </p:cNvPr>
          <p:cNvSpPr txBox="1"/>
          <p:nvPr/>
        </p:nvSpPr>
        <p:spPr>
          <a:xfrm>
            <a:off x="5465913" y="3784740"/>
            <a:ext cx="2674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1x Instrumented Baffle: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F1AA39-ECD7-F36A-2A9D-399F6AFBD0CF}"/>
              </a:ext>
            </a:extLst>
          </p:cNvPr>
          <p:cNvSpPr txBox="1"/>
          <p:nvPr/>
        </p:nvSpPr>
        <p:spPr>
          <a:xfrm>
            <a:off x="8741635" y="5954113"/>
            <a:ext cx="3080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Targets and Connecting Pipework:</a:t>
            </a:r>
          </a:p>
          <a:p>
            <a:r>
              <a:rPr lang="en-GB" sz="1600" b="1" dirty="0"/>
              <a:t>1x Prototype Target</a:t>
            </a:r>
          </a:p>
          <a:p>
            <a:r>
              <a:rPr lang="en-GB" sz="1600" b="1" dirty="0"/>
              <a:t>1x Production Target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93243F-8F06-E515-2610-BC6F5D57A94C}"/>
              </a:ext>
            </a:extLst>
          </p:cNvPr>
          <p:cNvSpPr txBox="1"/>
          <p:nvPr/>
        </p:nvSpPr>
        <p:spPr>
          <a:xfrm>
            <a:off x="8364565" y="226795"/>
            <a:ext cx="3080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Various Helium Plant Components inc. Blower and Coolers: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138931-E5D4-5C00-BFA0-7629D1D4B453}"/>
              </a:ext>
            </a:extLst>
          </p:cNvPr>
          <p:cNvCxnSpPr>
            <a:cxnSpLocks/>
          </p:cNvCxnSpPr>
          <p:nvPr/>
        </p:nvCxnSpPr>
        <p:spPr>
          <a:xfrm flipH="1">
            <a:off x="3167062" y="4597399"/>
            <a:ext cx="6005513" cy="168651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0F2B84B-D83D-7FD5-A9E8-D30FD9F4D43C}"/>
              </a:ext>
            </a:extLst>
          </p:cNvPr>
          <p:cNvCxnSpPr>
            <a:cxnSpLocks/>
          </p:cNvCxnSpPr>
          <p:nvPr/>
        </p:nvCxnSpPr>
        <p:spPr>
          <a:xfrm flipH="1">
            <a:off x="3033080" y="5538049"/>
            <a:ext cx="59416" cy="251210"/>
          </a:xfrm>
          <a:prstGeom prst="line">
            <a:avLst/>
          </a:prstGeom>
          <a:ln w="254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E7C4AE5-DC4B-2C06-FF45-104CEDF1DD3F}"/>
              </a:ext>
            </a:extLst>
          </p:cNvPr>
          <p:cNvCxnSpPr>
            <a:cxnSpLocks/>
          </p:cNvCxnSpPr>
          <p:nvPr/>
        </p:nvCxnSpPr>
        <p:spPr>
          <a:xfrm flipH="1">
            <a:off x="2733330" y="4766050"/>
            <a:ext cx="433732" cy="1065487"/>
          </a:xfrm>
          <a:prstGeom prst="line">
            <a:avLst/>
          </a:prstGeom>
          <a:ln w="254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5A9A0E2-98F2-7120-DAB7-BD3CB0CE1272}"/>
              </a:ext>
            </a:extLst>
          </p:cNvPr>
          <p:cNvCxnSpPr>
            <a:cxnSpLocks/>
          </p:cNvCxnSpPr>
          <p:nvPr/>
        </p:nvCxnSpPr>
        <p:spPr>
          <a:xfrm>
            <a:off x="10838582" y="2290892"/>
            <a:ext cx="22492" cy="491800"/>
          </a:xfrm>
          <a:prstGeom prst="line">
            <a:avLst/>
          </a:prstGeom>
          <a:ln w="25400">
            <a:solidFill>
              <a:schemeClr val="accent2"/>
            </a:solidFill>
            <a:prstDash val="sys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AE1EFBA-89C0-4121-2C88-8235350B5AE7}"/>
              </a:ext>
            </a:extLst>
          </p:cNvPr>
          <p:cNvCxnSpPr>
            <a:cxnSpLocks/>
          </p:cNvCxnSpPr>
          <p:nvPr/>
        </p:nvCxnSpPr>
        <p:spPr>
          <a:xfrm>
            <a:off x="9323726" y="2323697"/>
            <a:ext cx="22492" cy="491800"/>
          </a:xfrm>
          <a:prstGeom prst="line">
            <a:avLst/>
          </a:prstGeom>
          <a:ln w="25400">
            <a:solidFill>
              <a:schemeClr val="tx2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24122C2-82C7-51C5-C3FD-B1D4BCCD7B9B}"/>
              </a:ext>
            </a:extLst>
          </p:cNvPr>
          <p:cNvCxnSpPr>
            <a:cxnSpLocks/>
          </p:cNvCxnSpPr>
          <p:nvPr/>
        </p:nvCxnSpPr>
        <p:spPr>
          <a:xfrm flipV="1">
            <a:off x="3457654" y="5689232"/>
            <a:ext cx="2053208" cy="137380"/>
          </a:xfrm>
          <a:prstGeom prst="line">
            <a:avLst/>
          </a:prstGeom>
          <a:ln w="76200">
            <a:solidFill>
              <a:schemeClr val="accent6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A345D25-2715-3CF9-23B8-90CCEE1B606B}"/>
              </a:ext>
            </a:extLst>
          </p:cNvPr>
          <p:cNvSpPr txBox="1"/>
          <p:nvPr/>
        </p:nvSpPr>
        <p:spPr>
          <a:xfrm>
            <a:off x="3752546" y="5749175"/>
            <a:ext cx="1243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/>
                </a:solidFill>
              </a:rPr>
              <a:t>Protons</a:t>
            </a:r>
            <a:endParaRPr lang="en-GB" sz="2400" b="1" baseline="30000" dirty="0">
              <a:solidFill>
                <a:schemeClr val="accent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2C859F-6014-0ABC-3938-D56FC4445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442" y="2757973"/>
            <a:ext cx="1910727" cy="850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97795-9F53-2818-D779-131EFB80AB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0930" y="1635468"/>
            <a:ext cx="1852376" cy="824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3D0F1B-EBB9-D44B-C8E8-9D2580ACD3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2050" y="5126722"/>
            <a:ext cx="1856137" cy="821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8FF857-2683-9392-3E67-987B7D15CB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6154" y="5361604"/>
            <a:ext cx="1828055" cy="8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50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99BD0-A7C9-D4D9-47E7-4A4B3D3F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FE7B548-1170-78A5-5A0E-5852F524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48481"/>
            <a:ext cx="11057467" cy="569268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UK Project Timeline</a:t>
            </a:r>
            <a:endParaRPr lang="en-GB" b="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92EAB-B750-2DF4-D1CA-DE161B617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8"/>
          <a:stretch/>
        </p:blipFill>
        <p:spPr>
          <a:xfrm>
            <a:off x="-321143" y="862613"/>
            <a:ext cx="11327445" cy="4811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scene3d>
            <a:camera prst="perspectiveContrastingLeftFacing" fov="2400000">
              <a:rot lat="600000" lon="1200000" rev="0"/>
            </a:camera>
            <a:lightRig rig="soft" dir="t"/>
          </a:scene3d>
          <a:sp3d prstMaterial="matte">
            <a:bevelT w="0" h="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04027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C5BA4E-7A23-AE59-7C58-13E9AD81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14898F-F4C6-8FE0-70FA-3D088F0B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424"/>
            <a:ext cx="5269289" cy="569268"/>
          </a:xfrm>
        </p:spPr>
        <p:txBody>
          <a:bodyPr/>
          <a:lstStyle/>
          <a:p>
            <a:pPr algn="ctr"/>
            <a:r>
              <a:rPr lang="en-GB" dirty="0"/>
              <a:t>Comparison with T2K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1AA3E-345D-0D54-B743-C6D282E74F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560983"/>
            <a:ext cx="5781869" cy="380318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474D89-0EF3-8872-27BD-47C5CCB9E5E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9288" y="201529"/>
          <a:ext cx="6397779" cy="23469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973261">
                  <a:extLst>
                    <a:ext uri="{9D8B030D-6E8A-4147-A177-3AD203B41FA5}">
                      <a16:colId xmlns:a16="http://schemas.microsoft.com/office/drawing/2014/main" val="883682834"/>
                    </a:ext>
                  </a:extLst>
                </a:gridCol>
                <a:gridCol w="1703294">
                  <a:extLst>
                    <a:ext uri="{9D8B030D-6E8A-4147-A177-3AD203B41FA5}">
                      <a16:colId xmlns:a16="http://schemas.microsoft.com/office/drawing/2014/main" val="1589387819"/>
                    </a:ext>
                  </a:extLst>
                </a:gridCol>
                <a:gridCol w="1721224">
                  <a:extLst>
                    <a:ext uri="{9D8B030D-6E8A-4147-A177-3AD203B41FA5}">
                      <a16:colId xmlns:a16="http://schemas.microsoft.com/office/drawing/2014/main" val="190813306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Parameter</a:t>
                      </a:r>
                    </a:p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u="none" strike="noStrike" dirty="0">
                          <a:effectLst/>
                        </a:rPr>
                        <a:t>LBNF Design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>
                          <a:effectLst/>
                        </a:rPr>
                        <a:t>(1 Year Design Life</a:t>
                      </a:r>
                      <a:r>
                        <a:rPr lang="en-GB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T2K Experience</a:t>
                      </a:r>
                    </a:p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(Target 2 History)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5580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Beam Power (MW)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1.2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0.51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89396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Proton Energy (GeV)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0547844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Beam Current (</a:t>
                      </a:r>
                      <a:r>
                        <a:rPr lang="el-GR" sz="1400" u="none" strike="noStrike" dirty="0">
                          <a:effectLst/>
                        </a:rPr>
                        <a:t>μ</a:t>
                      </a:r>
                      <a:r>
                        <a:rPr lang="en-GB" sz="1400" u="none" strike="noStrike" dirty="0">
                          <a:effectLst/>
                        </a:rPr>
                        <a:t>A)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10218479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Beam Sigma (mm)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2.7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3091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Radiation Damage Severity (p/cm^2)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2.5E+21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3.1E+21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319741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Thermal Shock Severity (p/cm^2/pulse)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1.7E+14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2.6E+14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/>
                </a:tc>
                <a:extLst>
                  <a:ext uri="{0D108BD9-81ED-4DB2-BD59-A6C34878D82A}">
                    <a16:rowId xmlns:a16="http://schemas.microsoft.com/office/drawing/2014/main" val="4613411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109FC18-A570-FC0F-E15C-BE05F31FEBB9}"/>
              </a:ext>
            </a:extLst>
          </p:cNvPr>
          <p:cNvSpPr txBox="1"/>
          <p:nvPr/>
        </p:nvSpPr>
        <p:spPr>
          <a:xfrm>
            <a:off x="278459" y="717277"/>
            <a:ext cx="47769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Higher beam power and smaller beam spot, but lower current = lower proton fluence and thermal shock than T2K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Longer target will require optimised design of cantilever support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1BA2-15B9-60C7-B7CD-A7FC4A3A4AC5}"/>
              </a:ext>
            </a:extLst>
          </p:cNvPr>
          <p:cNvSpPr txBox="1"/>
          <p:nvPr/>
        </p:nvSpPr>
        <p:spPr>
          <a:xfrm>
            <a:off x="6965197" y="6414361"/>
            <a:ext cx="386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c/o Patrick </a:t>
            </a:r>
            <a:r>
              <a:rPr lang="en-GB" dirty="0" err="1"/>
              <a:t>Hurh</a:t>
            </a:r>
            <a:r>
              <a:rPr lang="en-GB" dirty="0"/>
              <a:t> (Fermilab)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C2779D-4A60-4B6D-8391-BAF7E8E4E6DB}"/>
              </a:ext>
            </a:extLst>
          </p:cNvPr>
          <p:cNvGrpSpPr/>
          <p:nvPr/>
        </p:nvGrpSpPr>
        <p:grpSpPr>
          <a:xfrm>
            <a:off x="163311" y="2654700"/>
            <a:ext cx="5253071" cy="4076439"/>
            <a:chOff x="276325" y="2594854"/>
            <a:chExt cx="5436107" cy="42184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8F6FBD-5DC6-4405-8B31-311A5B1A5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11"/>
            <a:stretch/>
          </p:blipFill>
          <p:spPr>
            <a:xfrm>
              <a:off x="276325" y="2594854"/>
              <a:ext cx="5436107" cy="421847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9EDF22-FC80-6F82-6AC5-44C64A52A315}"/>
                </a:ext>
              </a:extLst>
            </p:cNvPr>
            <p:cNvSpPr txBox="1"/>
            <p:nvPr/>
          </p:nvSpPr>
          <p:spPr>
            <a:xfrm>
              <a:off x="2258126" y="3417399"/>
              <a:ext cx="753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T2K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674C41-E166-04B1-458C-4563A501221B}"/>
                </a:ext>
              </a:extLst>
            </p:cNvPr>
            <p:cNvSpPr txBox="1"/>
            <p:nvPr/>
          </p:nvSpPr>
          <p:spPr>
            <a:xfrm>
              <a:off x="2897176" y="4856612"/>
              <a:ext cx="753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LBNF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34616D-BAE0-5D40-39F9-3F315F505999}"/>
                </a:ext>
              </a:extLst>
            </p:cNvPr>
            <p:cNvSpPr txBox="1"/>
            <p:nvPr/>
          </p:nvSpPr>
          <p:spPr>
            <a:xfrm>
              <a:off x="3011162" y="2714176"/>
              <a:ext cx="2564535" cy="66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i="1" dirty="0"/>
                <a:t>To scale. Core length = 0.9m T2K, 1.5m LBNF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064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2352" y="196743"/>
            <a:ext cx="11057467" cy="569268"/>
          </a:xfrm>
        </p:spPr>
        <p:txBody>
          <a:bodyPr/>
          <a:lstStyle/>
          <a:p>
            <a:r>
              <a:rPr lang="en-GB" dirty="0"/>
              <a:t>Target Engineering Challenges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299A0D-80D8-6A02-E701-60F5BE20CE9D}"/>
              </a:ext>
            </a:extLst>
          </p:cNvPr>
          <p:cNvGrpSpPr/>
          <p:nvPr/>
        </p:nvGrpSpPr>
        <p:grpSpPr>
          <a:xfrm>
            <a:off x="2196515" y="921524"/>
            <a:ext cx="8461959" cy="4992727"/>
            <a:chOff x="2196515" y="921524"/>
            <a:chExt cx="8461959" cy="49927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B95BB0-68B9-6797-2CB7-5B5CC9C42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515" y="921524"/>
              <a:ext cx="8461959" cy="499272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373172-E123-A7BF-2163-32FCD0A9B4DD}"/>
                </a:ext>
              </a:extLst>
            </p:cNvPr>
            <p:cNvSpPr/>
            <p:nvPr/>
          </p:nvSpPr>
          <p:spPr>
            <a:xfrm>
              <a:off x="8343900" y="1067613"/>
              <a:ext cx="2162175" cy="1523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471B4B-17C4-F1D0-49F3-004DF234A2F0}"/>
              </a:ext>
            </a:extLst>
          </p:cNvPr>
          <p:cNvCxnSpPr>
            <a:cxnSpLocks/>
          </p:cNvCxnSpPr>
          <p:nvPr/>
        </p:nvCxnSpPr>
        <p:spPr>
          <a:xfrm flipH="1" flipV="1">
            <a:off x="1438275" y="2472726"/>
            <a:ext cx="1070399" cy="255058"/>
          </a:xfrm>
          <a:prstGeom prst="line">
            <a:avLst/>
          </a:prstGeom>
          <a:ln w="76200">
            <a:solidFill>
              <a:schemeClr val="accent6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26170C-B572-4A2A-67E9-BFF5060C36AC}"/>
              </a:ext>
            </a:extLst>
          </p:cNvPr>
          <p:cNvSpPr txBox="1"/>
          <p:nvPr/>
        </p:nvSpPr>
        <p:spPr>
          <a:xfrm rot="722628">
            <a:off x="225544" y="2084714"/>
            <a:ext cx="1291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/>
                </a:solidFill>
              </a:rPr>
              <a:t>Protons</a:t>
            </a:r>
            <a:endParaRPr lang="en-GB" sz="2400" b="1" baseline="30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C488D1-C78D-A312-6CBC-0ACBF220C16A}"/>
              </a:ext>
            </a:extLst>
          </p:cNvPr>
          <p:cNvSpPr txBox="1"/>
          <p:nvPr/>
        </p:nvSpPr>
        <p:spPr>
          <a:xfrm>
            <a:off x="222665" y="3014874"/>
            <a:ext cx="22005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Proton beam causes very high heat deposition and radiation damage (several DPA/</a:t>
            </a:r>
            <a:r>
              <a:rPr lang="en-GB" dirty="0" err="1"/>
              <a:t>yr</a:t>
            </a:r>
            <a:r>
              <a:rPr lang="en-GB" dirty="0"/>
              <a:t> along beam centreline)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37E7DC-405E-56BC-D30E-A7D281D61A3C}"/>
              </a:ext>
            </a:extLst>
          </p:cNvPr>
          <p:cNvSpPr txBox="1"/>
          <p:nvPr/>
        </p:nvSpPr>
        <p:spPr>
          <a:xfrm>
            <a:off x="5296279" y="4858951"/>
            <a:ext cx="2385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1.5m long cantilever – must not touch the inside of the horn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8AF5D8-94E4-B7CA-4293-0533FF340431}"/>
              </a:ext>
            </a:extLst>
          </p:cNvPr>
          <p:cNvCxnSpPr>
            <a:cxnSpLocks/>
          </p:cNvCxnSpPr>
          <p:nvPr/>
        </p:nvCxnSpPr>
        <p:spPr>
          <a:xfrm flipH="1" flipV="1">
            <a:off x="4423493" y="3409574"/>
            <a:ext cx="6082582" cy="1449377"/>
          </a:xfrm>
          <a:prstGeom prst="line">
            <a:avLst/>
          </a:prstGeom>
          <a:ln w="317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E79DA7-2255-A4B5-3A8C-1C69CA51D847}"/>
              </a:ext>
            </a:extLst>
          </p:cNvPr>
          <p:cNvSpPr txBox="1"/>
          <p:nvPr/>
        </p:nvSpPr>
        <p:spPr>
          <a:xfrm>
            <a:off x="7960130" y="2503489"/>
            <a:ext cx="3904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Vessel wall must be thin to prevent pion reabsorption, but strong to contain pressure and support cantilever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FCF2FA-DC3C-C63B-A643-B8C6D03DD24A}"/>
              </a:ext>
            </a:extLst>
          </p:cNvPr>
          <p:cNvCxnSpPr>
            <a:cxnSpLocks/>
          </p:cNvCxnSpPr>
          <p:nvPr/>
        </p:nvCxnSpPr>
        <p:spPr>
          <a:xfrm flipH="1">
            <a:off x="9565241" y="3474514"/>
            <a:ext cx="195083" cy="7424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2D06D0B-56D8-528C-004B-157BE6FAE101}"/>
              </a:ext>
            </a:extLst>
          </p:cNvPr>
          <p:cNvCxnSpPr>
            <a:cxnSpLocks/>
          </p:cNvCxnSpPr>
          <p:nvPr/>
        </p:nvCxnSpPr>
        <p:spPr>
          <a:xfrm flipV="1">
            <a:off x="6560598" y="4092607"/>
            <a:ext cx="532660" cy="7929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5503B0-AAFD-9300-6B25-519A2AE6CE10}"/>
              </a:ext>
            </a:extLst>
          </p:cNvPr>
          <p:cNvCxnSpPr>
            <a:cxnSpLocks/>
          </p:cNvCxnSpPr>
          <p:nvPr/>
        </p:nvCxnSpPr>
        <p:spPr>
          <a:xfrm>
            <a:off x="2914226" y="1518994"/>
            <a:ext cx="615467" cy="1511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A1F64CD-855B-CB2A-1681-363831EC41D9}"/>
              </a:ext>
            </a:extLst>
          </p:cNvPr>
          <p:cNvSpPr txBox="1"/>
          <p:nvPr/>
        </p:nvSpPr>
        <p:spPr>
          <a:xfrm>
            <a:off x="171583" y="800641"/>
            <a:ext cx="3410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Support structure must align the target very accurately relative to the horn and proton beam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43D0622-C49B-A4A3-802A-B85D03DC1F05}"/>
              </a:ext>
            </a:extLst>
          </p:cNvPr>
          <p:cNvCxnSpPr>
            <a:cxnSpLocks/>
          </p:cNvCxnSpPr>
          <p:nvPr/>
        </p:nvCxnSpPr>
        <p:spPr>
          <a:xfrm flipH="1">
            <a:off x="5357758" y="1723971"/>
            <a:ext cx="1891423" cy="1685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7FD5F4E-641A-68B0-5E97-3AF07BBBB9B3}"/>
              </a:ext>
            </a:extLst>
          </p:cNvPr>
          <p:cNvSpPr txBox="1"/>
          <p:nvPr/>
        </p:nvSpPr>
        <p:spPr>
          <a:xfrm>
            <a:off x="7249181" y="1229653"/>
            <a:ext cx="3461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Target core temperature jumps by 140°C in 10ms, once every 1.2s – thermal shock and fatigue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F5784-1C5D-12D6-8648-1072CF3794C2}"/>
              </a:ext>
            </a:extLst>
          </p:cNvPr>
          <p:cNvSpPr txBox="1"/>
          <p:nvPr/>
        </p:nvSpPr>
        <p:spPr>
          <a:xfrm>
            <a:off x="5905675" y="366615"/>
            <a:ext cx="483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Vibrations transmitted from horn to target mount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7224B0-1D17-A894-8778-F1B1AA1FD00F}"/>
              </a:ext>
            </a:extLst>
          </p:cNvPr>
          <p:cNvCxnSpPr>
            <a:cxnSpLocks/>
          </p:cNvCxnSpPr>
          <p:nvPr/>
        </p:nvCxnSpPr>
        <p:spPr>
          <a:xfrm flipH="1">
            <a:off x="4518734" y="601868"/>
            <a:ext cx="1386941" cy="787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6E95F53-DF63-E8DB-15BF-A4094336F71C}"/>
              </a:ext>
            </a:extLst>
          </p:cNvPr>
          <p:cNvSpPr txBox="1"/>
          <p:nvPr/>
        </p:nvSpPr>
        <p:spPr>
          <a:xfrm>
            <a:off x="8270592" y="5022051"/>
            <a:ext cx="373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Materials must be strong and perform well at high temperature: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Nuclear-grade graphite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Titanium alloy outer container</a:t>
            </a:r>
          </a:p>
        </p:txBody>
      </p:sp>
    </p:spTree>
    <p:extLst>
      <p:ext uri="{BB962C8B-B14F-4D97-AF65-F5344CB8AC3E}">
        <p14:creationId xmlns:p14="http://schemas.microsoft.com/office/powerpoint/2010/main" val="327264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B147B88F-871C-8090-2B7B-E128136B01B5}"/>
              </a:ext>
            </a:extLst>
          </p:cNvPr>
          <p:cNvGrpSpPr/>
          <p:nvPr/>
        </p:nvGrpSpPr>
        <p:grpSpPr>
          <a:xfrm>
            <a:off x="4839271" y="1072111"/>
            <a:ext cx="7169733" cy="4773764"/>
            <a:chOff x="4658296" y="1395961"/>
            <a:chExt cx="7169733" cy="477376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704489-4185-F5BD-50D2-618805C564E8}"/>
                </a:ext>
              </a:extLst>
            </p:cNvPr>
            <p:cNvGrpSpPr/>
            <p:nvPr/>
          </p:nvGrpSpPr>
          <p:grpSpPr>
            <a:xfrm>
              <a:off x="4658296" y="1395961"/>
              <a:ext cx="7169733" cy="4773764"/>
              <a:chOff x="492352" y="1435282"/>
              <a:chExt cx="7169733" cy="477376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BEDD72C-1617-F044-3862-1C00D75A76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7745" b="3555"/>
              <a:stretch/>
            </p:blipFill>
            <p:spPr>
              <a:xfrm>
                <a:off x="492352" y="1435282"/>
                <a:ext cx="6199179" cy="4657725"/>
              </a:xfrm>
              <a:prstGeom prst="rect">
                <a:avLst/>
              </a:prstGeom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D5592A7-F18A-5AE4-999C-D670589FC3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20224" y="2040241"/>
                <a:ext cx="1652951" cy="157626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D88C66-AE4C-BE7D-69AC-D3FCC972EF1F}"/>
                  </a:ext>
                </a:extLst>
              </p:cNvPr>
              <p:cNvSpPr txBox="1"/>
              <p:nvPr/>
            </p:nvSpPr>
            <p:spPr>
              <a:xfrm>
                <a:off x="6149983" y="1620941"/>
                <a:ext cx="14248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5"/>
                    </a:solidFill>
                  </a:rPr>
                  <a:t>Small effect of varying support fins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A5292F5-778A-63C7-A1C2-A56094D95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4557" y="3587580"/>
                <a:ext cx="0" cy="326666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1681783-33A0-2C0E-2D49-8BDAC59397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38360" y="3533996"/>
                <a:ext cx="1237879" cy="2354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F42BF8-F4E0-B236-4DF9-D0B50CF8781E}"/>
                  </a:ext>
                </a:extLst>
              </p:cNvPr>
              <p:cNvSpPr txBox="1"/>
              <p:nvPr/>
            </p:nvSpPr>
            <p:spPr>
              <a:xfrm>
                <a:off x="6115423" y="3163334"/>
                <a:ext cx="154666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3"/>
                    </a:solidFill>
                  </a:rPr>
                  <a:t>Larger effect of increasing target length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D03C7E7-FF1E-3B7F-994D-43564CA1CC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8886" y="4561719"/>
                <a:ext cx="773066" cy="62864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F874F3E-004E-D21E-D826-202F48412DAC}"/>
                  </a:ext>
                </a:extLst>
              </p:cNvPr>
              <p:cNvSpPr txBox="1"/>
              <p:nvPr/>
            </p:nvSpPr>
            <p:spPr>
              <a:xfrm>
                <a:off x="6095999" y="4731718"/>
                <a:ext cx="147883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6"/>
                    </a:solidFill>
                  </a:rPr>
                  <a:t>Very large effect of changing vessel thickness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D808A96-3376-BE11-13C4-19CC1486C6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3649" y="5190361"/>
                <a:ext cx="3875237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3F13D7D-A458-6AC5-264F-41F1293D74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9004" y="3835869"/>
                <a:ext cx="0" cy="1304638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00709C0-3BEE-8CFA-9B50-74BC25C63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2551" y="3136632"/>
              <a:ext cx="499213" cy="92333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B27D83-AD49-72D3-BBB9-AD9E3621C760}"/>
                </a:ext>
              </a:extLst>
            </p:cNvPr>
            <p:cNvSpPr txBox="1"/>
            <p:nvPr/>
          </p:nvSpPr>
          <p:spPr>
            <a:xfrm>
              <a:off x="6592258" y="2750231"/>
              <a:ext cx="1892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Prototype Target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F7DDEFA-49DB-5049-ED26-2DD03A30BE99}"/>
                </a:ext>
              </a:extLst>
            </p:cNvPr>
            <p:cNvCxnSpPr>
              <a:cxnSpLocks/>
            </p:cNvCxnSpPr>
            <p:nvPr/>
          </p:nvCxnSpPr>
          <p:spPr>
            <a:xfrm>
              <a:off x="8543827" y="3516498"/>
              <a:ext cx="0" cy="208326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8A568E-A467-5A79-E4D9-C6CEDD4A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F3FA5D-6309-1815-F10E-FDA2D6649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013" y="432610"/>
            <a:ext cx="7015740" cy="569268"/>
          </a:xfrm>
        </p:spPr>
        <p:txBody>
          <a:bodyPr/>
          <a:lstStyle/>
          <a:p>
            <a:pPr algn="ctr"/>
            <a:r>
              <a:rPr lang="en-GB" dirty="0"/>
              <a:t>Physics Optimisation of Engineering Features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5B1E4-C571-5939-8425-062D1FE6A9AA}"/>
              </a:ext>
            </a:extLst>
          </p:cNvPr>
          <p:cNvSpPr txBox="1"/>
          <p:nvPr/>
        </p:nvSpPr>
        <p:spPr>
          <a:xfrm>
            <a:off x="5737532" y="5785506"/>
            <a:ext cx="386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c/o John Back (Warwick University)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14BCFB2-E6B7-45B4-427F-C1CFC9F0FB36}"/>
              </a:ext>
            </a:extLst>
          </p:cNvPr>
          <p:cNvGrpSpPr/>
          <p:nvPr/>
        </p:nvGrpSpPr>
        <p:grpSpPr>
          <a:xfrm>
            <a:off x="171349" y="417050"/>
            <a:ext cx="4734664" cy="5767312"/>
            <a:chOff x="76099" y="417050"/>
            <a:chExt cx="4734664" cy="576731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2835507-1632-37CD-C065-58D54BFE833D}"/>
                </a:ext>
              </a:extLst>
            </p:cNvPr>
            <p:cNvGrpSpPr/>
            <p:nvPr/>
          </p:nvGrpSpPr>
          <p:grpSpPr>
            <a:xfrm>
              <a:off x="76099" y="417050"/>
              <a:ext cx="4694207" cy="2258893"/>
              <a:chOff x="76099" y="417050"/>
              <a:chExt cx="4694207" cy="225889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4FC6A7D-3D47-E0E3-4D16-306606DFFF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-1" b="-8465"/>
              <a:stretch/>
            </p:blipFill>
            <p:spPr>
              <a:xfrm>
                <a:off x="76099" y="417050"/>
                <a:ext cx="4694207" cy="2258893"/>
              </a:xfrm>
              <a:prstGeom prst="rect">
                <a:avLst/>
              </a:prstGeom>
              <a:ln w="19050">
                <a:solidFill>
                  <a:schemeClr val="accent2"/>
                </a:solidFill>
              </a:ln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CB3D4DE-D056-B456-DA05-38C56268E655}"/>
                  </a:ext>
                </a:extLst>
              </p:cNvPr>
              <p:cNvSpPr/>
              <p:nvPr/>
            </p:nvSpPr>
            <p:spPr>
              <a:xfrm>
                <a:off x="93244" y="1995609"/>
                <a:ext cx="1402181" cy="6258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3B91F6-1451-F47D-B750-229F3FB082A2}"/>
                </a:ext>
              </a:extLst>
            </p:cNvPr>
            <p:cNvSpPr txBox="1"/>
            <p:nvPr/>
          </p:nvSpPr>
          <p:spPr>
            <a:xfrm>
              <a:off x="3323283" y="1102921"/>
              <a:ext cx="148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/>
                  </a:solidFill>
                </a:rPr>
                <a:t>Vessel Wall Thickness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184E56E-C036-B81E-58BD-4509E727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504" y="2877090"/>
              <a:ext cx="3971892" cy="330727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8C66D2F-2635-082C-D3C9-FBBEE0144487}"/>
                </a:ext>
              </a:extLst>
            </p:cNvPr>
            <p:cNvSpPr/>
            <p:nvPr/>
          </p:nvSpPr>
          <p:spPr>
            <a:xfrm>
              <a:off x="2084799" y="4331671"/>
              <a:ext cx="1417330" cy="23456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EE28B58-0D89-9D14-CF43-6F10347DA1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99" y="2675943"/>
              <a:ext cx="2008700" cy="165572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A2C2D2A-0DE5-D592-D8CA-550EDC6732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2129" y="2675943"/>
              <a:ext cx="1268176" cy="165572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CAE9B90-C2CB-8EB5-0281-47CAC27F32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8" y="1029486"/>
              <a:ext cx="4555770" cy="1541030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2D1D857-1151-EF7E-B3EF-F548CF1E1406}"/>
                </a:ext>
              </a:extLst>
            </p:cNvPr>
            <p:cNvCxnSpPr/>
            <p:nvPr/>
          </p:nvCxnSpPr>
          <p:spPr>
            <a:xfrm flipV="1">
              <a:off x="3297392" y="1686901"/>
              <a:ext cx="112059" cy="2187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C62884D-82F6-36DC-2BA2-348D330BEA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451" y="1468147"/>
              <a:ext cx="112059" cy="21875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C72C44-5D7D-1B5A-9A08-3F0A7CA97A3E}"/>
                </a:ext>
              </a:extLst>
            </p:cNvPr>
            <p:cNvSpPr txBox="1"/>
            <p:nvPr/>
          </p:nvSpPr>
          <p:spPr>
            <a:xfrm>
              <a:off x="839358" y="1699775"/>
              <a:ext cx="148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3"/>
                  </a:solidFill>
                </a:rPr>
                <a:t>Total </a:t>
              </a:r>
            </a:p>
            <a:p>
              <a:pPr algn="ctr"/>
              <a:r>
                <a:rPr lang="en-GB" b="1" dirty="0">
                  <a:solidFill>
                    <a:schemeClr val="accent3"/>
                  </a:solidFill>
                </a:rPr>
                <a:t>Target Length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D660160-34FA-ACD1-BF8E-323FA9156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778" y="672315"/>
              <a:ext cx="683347" cy="205137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AE26560-2B8E-4371-71EA-BCDCD4E24C2D}"/>
                </a:ext>
              </a:extLst>
            </p:cNvPr>
            <p:cNvSpPr txBox="1"/>
            <p:nvPr/>
          </p:nvSpPr>
          <p:spPr>
            <a:xfrm>
              <a:off x="1501330" y="488948"/>
              <a:ext cx="2537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5"/>
                  </a:solidFill>
                </a:rPr>
                <a:t>Size of Support Fins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DDB2113-1D26-E4C4-C9FF-BD9F636EE6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75" y="5645733"/>
            <a:ext cx="908083" cy="6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87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8F123F86-AB43-0108-0EC5-DF9FBBFE11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875893"/>
              </p:ext>
            </p:extLst>
          </p:nvPr>
        </p:nvGraphicFramePr>
        <p:xfrm>
          <a:off x="557904" y="935279"/>
          <a:ext cx="11076191" cy="45088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4798">
                  <a:extLst>
                    <a:ext uri="{9D8B030D-6E8A-4147-A177-3AD203B41FA5}">
                      <a16:colId xmlns:a16="http://schemas.microsoft.com/office/drawing/2014/main" val="3924896882"/>
                    </a:ext>
                  </a:extLst>
                </a:gridCol>
                <a:gridCol w="2001452">
                  <a:extLst>
                    <a:ext uri="{9D8B030D-6E8A-4147-A177-3AD203B41FA5}">
                      <a16:colId xmlns:a16="http://schemas.microsoft.com/office/drawing/2014/main" val="2150618561"/>
                    </a:ext>
                  </a:extLst>
                </a:gridCol>
                <a:gridCol w="2001452">
                  <a:extLst>
                    <a:ext uri="{9D8B030D-6E8A-4147-A177-3AD203B41FA5}">
                      <a16:colId xmlns:a16="http://schemas.microsoft.com/office/drawing/2014/main" val="1592704163"/>
                    </a:ext>
                  </a:extLst>
                </a:gridCol>
                <a:gridCol w="2119782">
                  <a:extLst>
                    <a:ext uri="{9D8B030D-6E8A-4147-A177-3AD203B41FA5}">
                      <a16:colId xmlns:a16="http://schemas.microsoft.com/office/drawing/2014/main" val="228667822"/>
                    </a:ext>
                  </a:extLst>
                </a:gridCol>
                <a:gridCol w="2378707">
                  <a:extLst>
                    <a:ext uri="{9D8B030D-6E8A-4147-A177-3AD203B41FA5}">
                      <a16:colId xmlns:a16="http://schemas.microsoft.com/office/drawing/2014/main" val="3266479341"/>
                    </a:ext>
                  </a:extLst>
                </a:gridCol>
              </a:tblGrid>
              <a:tr h="494037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Grade 2</a:t>
                      </a:r>
                    </a:p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(CP </a:t>
                      </a:r>
                      <a:r>
                        <a:rPr lang="en-GB" sz="1600" b="1" dirty="0" err="1">
                          <a:solidFill>
                            <a:srgbClr val="000000"/>
                          </a:solidFill>
                        </a:rPr>
                        <a:t>Ti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Grade 9</a:t>
                      </a:r>
                    </a:p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(Ti-3Al-2.5V)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Grade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(Ti-6Al-4V)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>
                          <a:solidFill>
                            <a:srgbClr val="000000"/>
                          </a:solidFill>
                        </a:rPr>
                        <a:t>Ti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 15-3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</a:rPr>
                        <a:t>(Ti-15V-3Cr-3Al-3Sn)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5343066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Prior Operating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Used in T2K target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Non-pressure use at T2K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381762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Pressure Code Approval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Listed in ASME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Code route exists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Code route exists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No previous code 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224405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Structural Safety Factor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Lowest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Higher than grade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Higher than grade 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Even higher than grade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963003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Radiation Damage Tolerance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No data available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Better than grade 5?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Good data and T2K 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Looks best, but needs R+D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022383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Ease of Manufacture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Successful prototype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Difficult to machine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Successful prototype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Welding not yet tested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42011"/>
                  </a:ext>
                </a:extLst>
              </a:tr>
              <a:tr h="654952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Ease of Procurement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Widely available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Less widely available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Widely available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Limited availability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16761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907B2E-7B74-BE0A-A86E-7E0F2C97A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92B248-F5D1-741A-3488-47EC155C5763}"/>
              </a:ext>
            </a:extLst>
          </p:cNvPr>
          <p:cNvSpPr txBox="1">
            <a:spLocks/>
          </p:cNvSpPr>
          <p:nvPr/>
        </p:nvSpPr>
        <p:spPr>
          <a:xfrm>
            <a:off x="0" y="286771"/>
            <a:ext cx="12192000" cy="570791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GB" dirty="0"/>
              <a:t>Prototype Target Titanium Grade Selection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80D37D-A6B2-9ACA-DAC9-CB88E15E87C8}"/>
              </a:ext>
            </a:extLst>
          </p:cNvPr>
          <p:cNvSpPr txBox="1">
            <a:spLocks/>
          </p:cNvSpPr>
          <p:nvPr/>
        </p:nvSpPr>
        <p:spPr>
          <a:xfrm>
            <a:off x="2084655" y="5651897"/>
            <a:ext cx="4798338" cy="753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</a:rPr>
              <a:t>Note that it must also be possible to weld the selected vessel and window grades together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9AF58E-71EC-C8F7-22D4-D6DF3AAC7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62" y="5521828"/>
            <a:ext cx="2041839" cy="1276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E60C41-0F46-B4AE-A17F-79EA3D77F143}"/>
              </a:ext>
            </a:extLst>
          </p:cNvPr>
          <p:cNvSpPr txBox="1"/>
          <p:nvPr/>
        </p:nvSpPr>
        <p:spPr>
          <a:xfrm>
            <a:off x="10125101" y="5542376"/>
            <a:ext cx="16901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GB" sz="14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15-3 window prototype c/o</a:t>
            </a:r>
          </a:p>
          <a:p>
            <a:r>
              <a:rPr lang="en-GB" sz="14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T. Ishida</a:t>
            </a:r>
          </a:p>
        </p:txBody>
      </p:sp>
    </p:spTree>
    <p:extLst>
      <p:ext uri="{BB962C8B-B14F-4D97-AF65-F5344CB8AC3E}">
        <p14:creationId xmlns:p14="http://schemas.microsoft.com/office/powerpoint/2010/main" val="3991766248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E136C6823184499040EF32FECB2863" ma:contentTypeVersion="14" ma:contentTypeDescription="Create a new document." ma:contentTypeScope="" ma:versionID="45e09b5f4f65b0de7870b91664cffb53">
  <xsd:schema xmlns:xsd="http://www.w3.org/2001/XMLSchema" xmlns:xs="http://www.w3.org/2001/XMLSchema" xmlns:p="http://schemas.microsoft.com/office/2006/metadata/properties" xmlns:ns1="http://schemas.microsoft.com/sharepoint/v3" xmlns:ns3="217384e2-1cc7-462a-88d5-a9f0c79de128" xmlns:ns4="47630a84-84bd-4c0e-8a4d-0e925dfde686" targetNamespace="http://schemas.microsoft.com/office/2006/metadata/properties" ma:root="true" ma:fieldsID="63698318d5d16a60d43227dcd190ee97" ns1:_="" ns3:_="" ns4:_="">
    <xsd:import namespace="http://schemas.microsoft.com/sharepoint/v3"/>
    <xsd:import namespace="217384e2-1cc7-462a-88d5-a9f0c79de128"/>
    <xsd:import namespace="47630a84-84bd-4c0e-8a4d-0e925dfde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384e2-1cc7-462a-88d5-a9f0c79de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30a84-84bd-4c0e-8a4d-0e925dfde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DF910D-0AE3-4CFE-AB1B-63FDC695CED4}">
  <ds:schemaRefs>
    <ds:schemaRef ds:uri="217384e2-1cc7-462a-88d5-a9f0c79de128"/>
    <ds:schemaRef ds:uri="47630a84-84bd-4c0e-8a4d-0e925dfde6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21AB8FB-521F-436B-8DB8-AF19661E6E7B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217384e2-1cc7-462a-88d5-a9f0c79de128"/>
    <ds:schemaRef ds:uri="http://schemas.microsoft.com/office/2006/metadata/properties"/>
    <ds:schemaRef ds:uri="http://schemas.openxmlformats.org/package/2006/metadata/core-properties"/>
    <ds:schemaRef ds:uri="47630a84-84bd-4c0e-8a4d-0e925dfde686"/>
    <ds:schemaRef ds:uri="http://purl.org/dc/elements/1.1/"/>
    <ds:schemaRef ds:uri="http://schemas.microsoft.com/sharepoint/v3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65A8348-B893-480E-B73E-F68EF07244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26886</TotalTime>
  <Words>1573</Words>
  <Application>Microsoft Office PowerPoint</Application>
  <PresentationFormat>Widescreen</PresentationFormat>
  <Paragraphs>411</Paragraphs>
  <Slides>30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Microsoft YaHei UI</vt:lpstr>
      <vt:lpstr>ＭＳ Ｐゴシック</vt:lpstr>
      <vt:lpstr>Arial</vt:lpstr>
      <vt:lpstr>Arial Regular</vt:lpstr>
      <vt:lpstr>Calibri</vt:lpstr>
      <vt:lpstr>Geneva</vt:lpstr>
      <vt:lpstr>Helvetica</vt:lpstr>
      <vt:lpstr>Lucida Grande</vt:lpstr>
      <vt:lpstr>Wingdings</vt:lpstr>
      <vt:lpstr>小塚ゴシック Pro B</vt:lpstr>
      <vt:lpstr>小塚ゴシック Pro M</vt:lpstr>
      <vt:lpstr>LBNF Content-Footer Theme</vt:lpstr>
      <vt:lpstr>Font and logo master</vt:lpstr>
      <vt:lpstr>PowerPoint Presentation</vt:lpstr>
      <vt:lpstr>Overview</vt:lpstr>
      <vt:lpstr>LBNF and DUNE</vt:lpstr>
      <vt:lpstr>Scope of UK Targetry Contribution</vt:lpstr>
      <vt:lpstr>UK Project Timeline</vt:lpstr>
      <vt:lpstr>Comparison with T2K</vt:lpstr>
      <vt:lpstr>Target Engineering Challenges</vt:lpstr>
      <vt:lpstr>Physics Optimisation of Engineering Features</vt:lpstr>
      <vt:lpstr>PowerPoint Presentation</vt:lpstr>
      <vt:lpstr>Detailed Target Analysis</vt:lpstr>
      <vt:lpstr>ASME BPVC Required Analyses</vt:lpstr>
      <vt:lpstr>Radiation Dose with Nominal Beam, 1.2MW</vt:lpstr>
      <vt:lpstr>Irradiated Titanium Data Summary – Grades 5 and 23</vt:lpstr>
      <vt:lpstr>Radiation and Fatigue in Titanium</vt:lpstr>
      <vt:lpstr>Radiation and Fatigue in Graphite</vt:lpstr>
      <vt:lpstr>Horn-Induced Vibrations</vt:lpstr>
      <vt:lpstr>PowerPoint Presentation</vt:lpstr>
      <vt:lpstr>PowerPoint Presentation</vt:lpstr>
      <vt:lpstr>PowerPoint Presentation</vt:lpstr>
      <vt:lpstr>Ongoing Prototyping Efforts</vt:lpstr>
      <vt:lpstr>Target Weldment Order of Fabrication</vt:lpstr>
      <vt:lpstr>Irradiated Material Collaborations </vt:lpstr>
      <vt:lpstr>Conclusions</vt:lpstr>
      <vt:lpstr>PowerPoint Presentation</vt:lpstr>
      <vt:lpstr>PowerPoint Presentation</vt:lpstr>
      <vt:lpstr>Main Baffle Design</vt:lpstr>
      <vt:lpstr>Baffle Protection Against Off-Axis Beams</vt:lpstr>
      <vt:lpstr>Target Exchange System (TXS) </vt:lpstr>
      <vt:lpstr>TXS Testing at RAL</vt:lpstr>
      <vt:lpstr>Helium Plant Deliverables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dan</cp:lastModifiedBy>
  <cp:revision>285</cp:revision>
  <cp:lastPrinted>2015-05-22T11:54:13Z</cp:lastPrinted>
  <dcterms:created xsi:type="dcterms:W3CDTF">2015-04-30T14:29:22Z</dcterms:created>
  <dcterms:modified xsi:type="dcterms:W3CDTF">2023-11-06T12:45:29Z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0x010100FDE136C6823184499040EF32FECB2863</vt:lpwstr>
  </property>
</Properties>
</file>