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4"/>
  </p:notesMasterIdLst>
  <p:handoutMasterIdLst>
    <p:handoutMasterId r:id="rId25"/>
  </p:handoutMasterIdLst>
  <p:sldIdLst>
    <p:sldId id="257" r:id="rId5"/>
    <p:sldId id="2076138221" r:id="rId6"/>
    <p:sldId id="2076138212" r:id="rId7"/>
    <p:sldId id="2076138200" r:id="rId8"/>
    <p:sldId id="442" r:id="rId9"/>
    <p:sldId id="2076138183" r:id="rId10"/>
    <p:sldId id="2076138162" r:id="rId11"/>
    <p:sldId id="2076138201" r:id="rId12"/>
    <p:sldId id="2076138196" r:id="rId13"/>
    <p:sldId id="2076138202" r:id="rId14"/>
    <p:sldId id="2076138189" r:id="rId15"/>
    <p:sldId id="2076138186" r:id="rId16"/>
    <p:sldId id="2076138188" r:id="rId17"/>
    <p:sldId id="2076138213" r:id="rId18"/>
    <p:sldId id="2076138223" r:id="rId19"/>
    <p:sldId id="2076138220" r:id="rId20"/>
    <p:sldId id="2076138225" r:id="rId21"/>
    <p:sldId id="444" r:id="rId22"/>
    <p:sldId id="2076138224" r:id="rId23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5161" autoAdjust="0"/>
  </p:normalViewPr>
  <p:slideViewPr>
    <p:cSldViewPr snapToGrid="0" showGuides="1">
      <p:cViewPr>
        <p:scale>
          <a:sx n="67" d="100"/>
          <a:sy n="67" d="100"/>
        </p:scale>
        <p:origin x="452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11/6/2023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CC8B5-42A7-47CB-9CCB-9E2B85B8C01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7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CC8B5-42A7-47CB-9CCB-9E2B85B8C01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52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CF224-9687-454B-920B-813752BA4F9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13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CC8B5-42A7-47CB-9CCB-9E2B85B8C01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47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512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AF918D-9DED-D44A-9D8C-455EA11CD9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651" y="1481138"/>
            <a:ext cx="10953749" cy="4735512"/>
          </a:xfrm>
        </p:spPr>
        <p:txBody>
          <a:bodyPr/>
          <a:lstStyle>
            <a:lvl1pPr marL="0" indent="0">
              <a:defRPr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C848BAB-E8FF-4232-8A6F-AD727CD78B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46100" y="6542840"/>
            <a:ext cx="2743200" cy="247724"/>
          </a:xfrm>
        </p:spPr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8141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9E6A39A-40A5-4F65-8986-6EF9882285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46100" y="6542840"/>
            <a:ext cx="2743200" cy="247724"/>
          </a:xfrm>
        </p:spPr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91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HPTW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F31812-5ADD-804D-A206-DF866C539C33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61" r:id="rId15"/>
    <p:sldLayoutId id="2147483762" r:id="rId16"/>
    <p:sldLayoutId id="2147483763" r:id="rId17"/>
    <p:sldLayoutId id="2147483764" r:id="rId18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CEF93-DE48-5442-870D-943F37571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1421928"/>
          </a:xfrm>
        </p:spPr>
        <p:txBody>
          <a:bodyPr/>
          <a:lstStyle/>
          <a:p>
            <a:r>
              <a:rPr lang="en-US" b="0" i="0" dirty="0">
                <a:effectLst/>
                <a:latin typeface="Liberation Sans"/>
              </a:rPr>
              <a:t>ON THE PREDICTION OF BUBBLE SIZE DISTRIBUTION IN HIGHLY TURBULENT TWO-PHASE LIQUID METAL SWIRL FLOW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273FE8-692F-1E45-8F88-6FBEEB088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209" y="3537711"/>
            <a:ext cx="5440514" cy="2028101"/>
          </a:xfrm>
        </p:spPr>
        <p:txBody>
          <a:bodyPr/>
          <a:lstStyle/>
          <a:p>
            <a:r>
              <a:rPr lang="en-US" dirty="0"/>
              <a:t>Elvis Dominguez-Ontiveros, </a:t>
            </a:r>
            <a:r>
              <a:rPr lang="en-US" i="1" dirty="0"/>
              <a:t>ORNL-SNS</a:t>
            </a:r>
          </a:p>
          <a:p>
            <a:r>
              <a:rPr lang="en-US" dirty="0"/>
              <a:t>Walter Schwarz, </a:t>
            </a:r>
            <a:r>
              <a:rPr lang="en-US" i="1" dirty="0"/>
              <a:t>Ansys Inc</a:t>
            </a:r>
          </a:p>
          <a:p>
            <a:r>
              <a:rPr lang="en-US" dirty="0"/>
              <a:t>Michael Hancock, </a:t>
            </a:r>
            <a:r>
              <a:rPr lang="en-US" i="1" dirty="0"/>
              <a:t>Ansys Inc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18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1B4A614-8BB1-4AAD-A527-E242E74BE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532" y="22571"/>
            <a:ext cx="11582399" cy="535531"/>
          </a:xfrm>
        </p:spPr>
        <p:txBody>
          <a:bodyPr/>
          <a:lstStyle/>
          <a:p>
            <a:r>
              <a:rPr lang="en-US" dirty="0"/>
              <a:t>Interfacial area concentration transport (He BSD)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10F245-C4EC-CBF4-4110-5149124131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42C38C94-BF2F-D433-9183-A2F83EE3EB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77" b="56772"/>
          <a:stretch/>
        </p:blipFill>
        <p:spPr>
          <a:xfrm>
            <a:off x="539750" y="754390"/>
            <a:ext cx="4797425" cy="825234"/>
          </a:xfrm>
          <a:prstGeom prst="rect">
            <a:avLst/>
          </a:prstGeom>
        </p:spPr>
      </p:pic>
      <p:pic>
        <p:nvPicPr>
          <p:cNvPr id="12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2E322D67-EA27-1D6D-0665-171C3B36D5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08"/>
          <a:stretch/>
        </p:blipFill>
        <p:spPr>
          <a:xfrm>
            <a:off x="5633106" y="730831"/>
            <a:ext cx="6269312" cy="106317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ACA148-850E-45D5-9C4E-9F44C5B96EE4}"/>
              </a:ext>
            </a:extLst>
          </p:cNvPr>
          <p:cNvCxnSpPr>
            <a:cxnSpLocks/>
          </p:cNvCxnSpPr>
          <p:nvPr/>
        </p:nvCxnSpPr>
        <p:spPr>
          <a:xfrm>
            <a:off x="506742" y="1707223"/>
            <a:ext cx="11395676" cy="55097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EAF4A2C-F6FF-461A-0346-9763B9D6DB4E}"/>
              </a:ext>
            </a:extLst>
          </p:cNvPr>
          <p:cNvSpPr txBox="1"/>
          <p:nvPr/>
        </p:nvSpPr>
        <p:spPr>
          <a:xfrm>
            <a:off x="863046" y="491899"/>
            <a:ext cx="110393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T. Hibiki and M. Ishii. "One-group Interfacial Area Transport of Bubbly Flows in Vertical Round Tubes". International Journal of Heat and Mass Transfer. 43. 2711–2726. 2000.</a:t>
            </a: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5AD8FB6F-34A1-7CB1-E634-45A069355D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38"/>
          <a:stretch/>
        </p:blipFill>
        <p:spPr>
          <a:xfrm>
            <a:off x="431991" y="3995507"/>
            <a:ext cx="5394960" cy="2087710"/>
          </a:xfrm>
          <a:prstGeom prst="rect">
            <a:avLst/>
          </a:prstGeom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5FBEC448-DF59-6A58-9147-2D57539980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5"/>
          <a:stretch/>
        </p:blipFill>
        <p:spPr>
          <a:xfrm>
            <a:off x="6135387" y="3429000"/>
            <a:ext cx="5394960" cy="2659316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C7FCE4D3-9CDB-FDE0-71F6-8173AD6D2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34" y="1782150"/>
            <a:ext cx="5394960" cy="2160685"/>
          </a:xfrm>
          <a:prstGeom prst="rect">
            <a:avLst/>
          </a:prstGeom>
        </p:spPr>
      </p:pic>
      <p:pic>
        <p:nvPicPr>
          <p:cNvPr id="17" name="Picture 16" descr="Text, letter&#10;&#10;Description automatically generated">
            <a:extLst>
              <a:ext uri="{FF2B5EF4-FFF2-40B4-BE49-F238E27FC236}">
                <a16:creationId xmlns:a16="http://schemas.microsoft.com/office/drawing/2014/main" id="{9C324FEA-57A4-B2A6-AB0F-F98DE10357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8"/>
          <a:stretch/>
        </p:blipFill>
        <p:spPr>
          <a:xfrm>
            <a:off x="6204580" y="1794008"/>
            <a:ext cx="5394960" cy="158549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46551BE-455C-ADF8-E0A6-4B0F891BC882}"/>
              </a:ext>
            </a:extLst>
          </p:cNvPr>
          <p:cNvSpPr/>
          <p:nvPr/>
        </p:nvSpPr>
        <p:spPr>
          <a:xfrm>
            <a:off x="863046" y="2475125"/>
            <a:ext cx="3077358" cy="66400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1CD038-A421-EC53-EEFA-6C9FE12AED18}"/>
              </a:ext>
            </a:extLst>
          </p:cNvPr>
          <p:cNvSpPr/>
          <p:nvPr/>
        </p:nvSpPr>
        <p:spPr>
          <a:xfrm>
            <a:off x="2024643" y="1889919"/>
            <a:ext cx="916520" cy="14741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7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07B2-7420-4441-B46A-9370BCAFF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3504"/>
            <a:ext cx="11430000" cy="535531"/>
          </a:xfrm>
        </p:spPr>
        <p:txBody>
          <a:bodyPr/>
          <a:lstStyle/>
          <a:p>
            <a:r>
              <a:rPr lang="en-US" dirty="0"/>
              <a:t>Velocity Magnitude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243B255-CA62-470E-A182-8F8157A6EA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28" b="33761"/>
          <a:stretch/>
        </p:blipFill>
        <p:spPr>
          <a:xfrm>
            <a:off x="381000" y="730755"/>
            <a:ext cx="11487150" cy="31515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2DFB7D-8E1D-4775-B080-4745F6B09EED}"/>
              </a:ext>
            </a:extLst>
          </p:cNvPr>
          <p:cNvSpPr txBox="1"/>
          <p:nvPr/>
        </p:nvSpPr>
        <p:spPr>
          <a:xfrm>
            <a:off x="5863520" y="6575437"/>
            <a:ext cx="379076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Side View Midplane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F6E4D36-D1FB-F523-A747-332F496D3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43" b="36234"/>
          <a:stretch/>
        </p:blipFill>
        <p:spPr>
          <a:xfrm>
            <a:off x="381000" y="3180612"/>
            <a:ext cx="11487150" cy="321371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120700D-BBEA-0864-8779-087ADAEFD710}"/>
              </a:ext>
            </a:extLst>
          </p:cNvPr>
          <p:cNvCxnSpPr>
            <a:cxnSpLocks/>
          </p:cNvCxnSpPr>
          <p:nvPr/>
        </p:nvCxnSpPr>
        <p:spPr>
          <a:xfrm flipH="1">
            <a:off x="4690427" y="4181153"/>
            <a:ext cx="6276575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117454-1859-56D6-8906-2861C8520861}"/>
              </a:ext>
            </a:extLst>
          </p:cNvPr>
          <p:cNvCxnSpPr/>
          <p:nvPr/>
        </p:nvCxnSpPr>
        <p:spPr>
          <a:xfrm>
            <a:off x="4690427" y="3958316"/>
            <a:ext cx="0" cy="44567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29F6D4-3300-43C7-0AEF-37C8303BF2D0}"/>
              </a:ext>
            </a:extLst>
          </p:cNvPr>
          <p:cNvCxnSpPr/>
          <p:nvPr/>
        </p:nvCxnSpPr>
        <p:spPr>
          <a:xfrm>
            <a:off x="10967002" y="3958316"/>
            <a:ext cx="0" cy="44567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A73E11C-4063-4AAA-02D2-D588EDB79D6B}"/>
              </a:ext>
            </a:extLst>
          </p:cNvPr>
          <p:cNvSpPr txBox="1"/>
          <p:nvPr/>
        </p:nvSpPr>
        <p:spPr>
          <a:xfrm>
            <a:off x="6102352" y="3578996"/>
            <a:ext cx="386506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Low probability for bubble coalescence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C0B702-E412-DD24-7C2A-A4B969BE6AAC}"/>
              </a:ext>
            </a:extLst>
          </p:cNvPr>
          <p:cNvSpPr txBox="1">
            <a:spLocks/>
          </p:cNvSpPr>
          <p:nvPr/>
        </p:nvSpPr>
        <p:spPr bwMode="auto">
          <a:xfrm>
            <a:off x="3752335" y="1065644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Velocity Magnitude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A3E2757-1DED-0A19-7A8D-6724F36865BA}"/>
              </a:ext>
            </a:extLst>
          </p:cNvPr>
          <p:cNvSpPr txBox="1">
            <a:spLocks/>
          </p:cNvSpPr>
          <p:nvPr/>
        </p:nvSpPr>
        <p:spPr bwMode="auto">
          <a:xfrm>
            <a:off x="4690427" y="5903041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Turbulent Kinetic Energy</a:t>
            </a:r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518B8A81-B323-B252-B16D-AE6555A29B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2016" r="1428" b="-1"/>
          <a:stretch/>
        </p:blipFill>
        <p:spPr bwMode="auto">
          <a:xfrm>
            <a:off x="9053651" y="-4038"/>
            <a:ext cx="3118155" cy="15367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23416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112D5-6912-4E74-AD20-69ECC9F28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CFD Results-Bubble Size Distribution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5BF0B16D-AB02-4A19-9FB5-7AFAC1952E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" t="13186" b="17421"/>
          <a:stretch/>
        </p:blipFill>
        <p:spPr>
          <a:xfrm>
            <a:off x="988542" y="1509204"/>
            <a:ext cx="9930992" cy="41142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B6CF53-C179-4D86-AEDD-4DA62733D4C2}"/>
              </a:ext>
            </a:extLst>
          </p:cNvPr>
          <p:cNvSpPr txBox="1"/>
          <p:nvPr/>
        </p:nvSpPr>
        <p:spPr>
          <a:xfrm>
            <a:off x="7652636" y="181986"/>
            <a:ext cx="269739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Bigger than 1mm at swirl bubbler -gas outlet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BE7F1-ED9F-4116-BCDB-A9C13F8BBCD6}"/>
              </a:ext>
            </a:extLst>
          </p:cNvPr>
          <p:cNvSpPr txBox="1"/>
          <p:nvPr/>
        </p:nvSpPr>
        <p:spPr>
          <a:xfrm>
            <a:off x="3029529" y="945973"/>
            <a:ext cx="219941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Breakdown due to swirl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78EB75-48A5-41C7-A0E1-0D2131CC56CB}"/>
              </a:ext>
            </a:extLst>
          </p:cNvPr>
          <p:cNvSpPr txBox="1"/>
          <p:nvPr/>
        </p:nvSpPr>
        <p:spPr>
          <a:xfrm>
            <a:off x="545917" y="4845817"/>
            <a:ext cx="269739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Bubbles at nose ~ 20-60 microns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525C48-6572-4F07-AF32-2D4EB92A9857}"/>
              </a:ext>
            </a:extLst>
          </p:cNvPr>
          <p:cNvSpPr txBox="1"/>
          <p:nvPr/>
        </p:nvSpPr>
        <p:spPr>
          <a:xfrm>
            <a:off x="429768" y="1283407"/>
            <a:ext cx="269739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Bigger bubbles at nose center ~ 130 microns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A0A4989-13D6-4659-AB98-F5654DCA8EA6}"/>
              </a:ext>
            </a:extLst>
          </p:cNvPr>
          <p:cNvCxnSpPr>
            <a:cxnSpLocks/>
          </p:cNvCxnSpPr>
          <p:nvPr/>
        </p:nvCxnSpPr>
        <p:spPr>
          <a:xfrm>
            <a:off x="4199138" y="1283407"/>
            <a:ext cx="3693111" cy="1066027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5C5F96F-A152-4D65-8811-35068DCC4A7D}"/>
              </a:ext>
            </a:extLst>
          </p:cNvPr>
          <p:cNvCxnSpPr>
            <a:cxnSpLocks/>
          </p:cNvCxnSpPr>
          <p:nvPr/>
        </p:nvCxnSpPr>
        <p:spPr>
          <a:xfrm flipH="1">
            <a:off x="8327254" y="902185"/>
            <a:ext cx="139418" cy="1139679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1F70C9-4F02-4AF5-B5F8-F93CB8522FD1}"/>
              </a:ext>
            </a:extLst>
          </p:cNvPr>
          <p:cNvCxnSpPr/>
          <p:nvPr/>
        </p:nvCxnSpPr>
        <p:spPr>
          <a:xfrm>
            <a:off x="4199138" y="1234580"/>
            <a:ext cx="3764132" cy="889057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098B612-BF12-4DAA-A759-45FA9951BDDC}"/>
              </a:ext>
            </a:extLst>
          </p:cNvPr>
          <p:cNvCxnSpPr>
            <a:cxnSpLocks/>
          </p:cNvCxnSpPr>
          <p:nvPr/>
        </p:nvCxnSpPr>
        <p:spPr>
          <a:xfrm>
            <a:off x="1535838" y="1802167"/>
            <a:ext cx="1775533" cy="1626833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B0F1174-0AC2-477C-9C93-B72362A5822E}"/>
              </a:ext>
            </a:extLst>
          </p:cNvPr>
          <p:cNvCxnSpPr/>
          <p:nvPr/>
        </p:nvCxnSpPr>
        <p:spPr>
          <a:xfrm flipV="1">
            <a:off x="2387232" y="3809915"/>
            <a:ext cx="989921" cy="1055048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A86DA26-6833-4E75-AB98-DC0C8F156D0B}"/>
              </a:ext>
            </a:extLst>
          </p:cNvPr>
          <p:cNvSpPr txBox="1"/>
          <p:nvPr/>
        </p:nvSpPr>
        <p:spPr>
          <a:xfrm>
            <a:off x="4918228" y="6242048"/>
            <a:ext cx="379076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Top View Midplane</a:t>
            </a:r>
          </a:p>
        </p:txBody>
      </p:sp>
    </p:spTree>
    <p:extLst>
      <p:ext uri="{BB962C8B-B14F-4D97-AF65-F5344CB8AC3E}">
        <p14:creationId xmlns:p14="http://schemas.microsoft.com/office/powerpoint/2010/main" val="4159896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42D0D-BF40-49DA-8B64-1F709435E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 View Bubble Size Distribution at Inlet’s midplane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41D178D-C517-4537-9B50-DCBADEBCC4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26" b="32589"/>
          <a:stretch/>
        </p:blipFill>
        <p:spPr>
          <a:xfrm>
            <a:off x="429768" y="3592450"/>
            <a:ext cx="11487150" cy="33202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B0E5B9-992C-4D26-89CF-6F4485CF78B5}"/>
              </a:ext>
            </a:extLst>
          </p:cNvPr>
          <p:cNvSpPr txBox="1"/>
          <p:nvPr/>
        </p:nvSpPr>
        <p:spPr>
          <a:xfrm>
            <a:off x="4881158" y="6313540"/>
            <a:ext cx="379076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CFD-BSD in Side View Midplane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FEECCFF-30EB-E1FE-424E-3CA09E17AF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52" b="12867"/>
          <a:stretch/>
        </p:blipFill>
        <p:spPr>
          <a:xfrm>
            <a:off x="1433383" y="1101394"/>
            <a:ext cx="6280663" cy="3052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E470B7-D1F3-ABFB-17B8-C2E4094F6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8152" y="1414546"/>
            <a:ext cx="3288428" cy="25581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0F7807-B540-A7C0-0E4A-4E8105DAB880}"/>
              </a:ext>
            </a:extLst>
          </p:cNvPr>
          <p:cNvSpPr txBox="1"/>
          <p:nvPr/>
        </p:nvSpPr>
        <p:spPr>
          <a:xfrm>
            <a:off x="429768" y="1153883"/>
            <a:ext cx="270267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 CFD BSD Iso-surfaces  20 to 250 microns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46994E-A788-EC6A-9F90-7EFD450AB4AA}"/>
              </a:ext>
            </a:extLst>
          </p:cNvPr>
          <p:cNvSpPr txBox="1"/>
          <p:nvPr/>
        </p:nvSpPr>
        <p:spPr>
          <a:xfrm>
            <a:off x="8245971" y="823615"/>
            <a:ext cx="333848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Measured BSD in mercury at the SNS-TTF for Swirl bubblers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D2BD74-50FE-A65A-558F-61F9EFD101FB}"/>
              </a:ext>
            </a:extLst>
          </p:cNvPr>
          <p:cNvSpPr txBox="1"/>
          <p:nvPr/>
        </p:nvSpPr>
        <p:spPr>
          <a:xfrm>
            <a:off x="1183045" y="3983865"/>
            <a:ext cx="97155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6E-05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DF0497-FDF5-F80A-1FC0-C2D01B886B6F}"/>
              </a:ext>
            </a:extLst>
          </p:cNvPr>
          <p:cNvSpPr txBox="1"/>
          <p:nvPr/>
        </p:nvSpPr>
        <p:spPr>
          <a:xfrm>
            <a:off x="1198138" y="6368940"/>
            <a:ext cx="97155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1E-06</a:t>
            </a:r>
          </a:p>
        </p:txBody>
      </p:sp>
    </p:spTree>
    <p:extLst>
      <p:ext uri="{BB962C8B-B14F-4D97-AF65-F5344CB8AC3E}">
        <p14:creationId xmlns:p14="http://schemas.microsoft.com/office/powerpoint/2010/main" val="2712796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B7968-EF51-D3A2-34F1-4B667FD7A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Updated Test Facility—2 MW Target Design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5421DA7-CAC4-E013-2DF5-941BCE00A6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742"/>
          <a:stretch/>
        </p:blipFill>
        <p:spPr>
          <a:xfrm>
            <a:off x="668217" y="1272684"/>
            <a:ext cx="3540690" cy="4735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BD5891-5C9E-22EC-9A91-2B7B9E99F862}"/>
              </a:ext>
            </a:extLst>
          </p:cNvPr>
          <p:cNvSpPr txBox="1"/>
          <p:nvPr/>
        </p:nvSpPr>
        <p:spPr>
          <a:xfrm>
            <a:off x="4208907" y="1513091"/>
            <a:ext cx="317253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Experimental Setup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Scale</a:t>
            </a:r>
            <a:r>
              <a:rPr lang="en-US" dirty="0">
                <a:latin typeface="+mn-lt"/>
              </a:rPr>
              <a:t> 1:1 </a:t>
            </a:r>
          </a:p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Working fluids</a:t>
            </a:r>
            <a:r>
              <a:rPr lang="en-US" dirty="0">
                <a:latin typeface="+mn-lt"/>
              </a:rPr>
              <a:t>: Liquid mercury and helium</a:t>
            </a:r>
          </a:p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Viewing ports</a:t>
            </a:r>
            <a:r>
              <a:rPr lang="en-US" dirty="0">
                <a:latin typeface="+mn-lt"/>
              </a:rPr>
              <a:t>: four top windows and transparent nose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Measurement capabilities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 err="1">
                <a:latin typeface="+mn-lt"/>
              </a:rPr>
              <a:t>Shadowgraphic</a:t>
            </a:r>
            <a:r>
              <a:rPr lang="en-US" dirty="0">
                <a:latin typeface="+mn-lt"/>
              </a:rPr>
              <a:t> imaging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Flow visualization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F2C0F80B-C83B-9A24-9228-75D5FF432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207018" y="1192402"/>
            <a:ext cx="4879950" cy="473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624539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851E8-CC19-199E-D46D-2812B68B5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85" y="105114"/>
            <a:ext cx="11430000" cy="535531"/>
          </a:xfrm>
        </p:spPr>
        <p:txBody>
          <a:bodyPr/>
          <a:lstStyle/>
          <a:p>
            <a:r>
              <a:rPr lang="en-US" dirty="0"/>
              <a:t>Comparison with measurements at the Nose</a:t>
            </a:r>
          </a:p>
        </p:txBody>
      </p:sp>
      <p:pic>
        <p:nvPicPr>
          <p:cNvPr id="4" name="Content Placeholder 3" descr="Text&#10;&#10;Description automatically generated">
            <a:extLst>
              <a:ext uri="{FF2B5EF4-FFF2-40B4-BE49-F238E27FC236}">
                <a16:creationId xmlns:a16="http://schemas.microsoft.com/office/drawing/2014/main" id="{0A276E49-59DD-D511-5821-D67319C37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726" b="32589"/>
          <a:stretch/>
        </p:blipFill>
        <p:spPr>
          <a:xfrm>
            <a:off x="429768" y="1845953"/>
            <a:ext cx="10953750" cy="3166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9BC7D1-BAC0-8481-C5DD-264904960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605" y="4283401"/>
            <a:ext cx="3418960" cy="2538461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E4D6506-2588-8611-697E-C479C7E2D9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03" b="15874"/>
          <a:stretch/>
        </p:blipFill>
        <p:spPr>
          <a:xfrm>
            <a:off x="2174789" y="1124059"/>
            <a:ext cx="3024688" cy="14505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5ED0E7-94D7-310F-CF90-2825C7340D54}"/>
              </a:ext>
            </a:extLst>
          </p:cNvPr>
          <p:cNvSpPr/>
          <p:nvPr/>
        </p:nvSpPr>
        <p:spPr>
          <a:xfrm>
            <a:off x="1999224" y="3076272"/>
            <a:ext cx="191530" cy="1068860"/>
          </a:xfrm>
          <a:prstGeom prst="rect">
            <a:avLst/>
          </a:prstGeom>
          <a:noFill/>
          <a:ln w="38100">
            <a:solidFill>
              <a:schemeClr val="accent4"/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A88BEFA-3FE8-6547-C2AF-B525B3EA05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97" t="26567" r="13015" b="14478"/>
          <a:stretch/>
        </p:blipFill>
        <p:spPr>
          <a:xfrm>
            <a:off x="7092439" y="753754"/>
            <a:ext cx="5099561" cy="216124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2DA24EB-1EF7-0127-6BBD-3ADA964679D0}"/>
              </a:ext>
            </a:extLst>
          </p:cNvPr>
          <p:cNvCxnSpPr/>
          <p:nvPr/>
        </p:nvCxnSpPr>
        <p:spPr>
          <a:xfrm flipV="1">
            <a:off x="1999224" y="1270388"/>
            <a:ext cx="175565" cy="1805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AAE1953-1B8F-5BC1-14B3-3C1511072161}"/>
              </a:ext>
            </a:extLst>
          </p:cNvPr>
          <p:cNvCxnSpPr>
            <a:cxnSpLocks/>
          </p:cNvCxnSpPr>
          <p:nvPr/>
        </p:nvCxnSpPr>
        <p:spPr>
          <a:xfrm flipV="1">
            <a:off x="2190754" y="2542341"/>
            <a:ext cx="3008723" cy="518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3CD113B-DB28-3A54-D85B-8B326F377DFC}"/>
              </a:ext>
            </a:extLst>
          </p:cNvPr>
          <p:cNvSpPr/>
          <p:nvPr/>
        </p:nvSpPr>
        <p:spPr>
          <a:xfrm>
            <a:off x="2190753" y="1126833"/>
            <a:ext cx="3008723" cy="1463057"/>
          </a:xfrm>
          <a:prstGeom prst="rect">
            <a:avLst/>
          </a:prstGeom>
          <a:noFill/>
          <a:ln w="38100">
            <a:solidFill>
              <a:schemeClr val="accent4"/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1AD059-AD24-DC74-1F32-BC35998B22BA}"/>
              </a:ext>
            </a:extLst>
          </p:cNvPr>
          <p:cNvSpPr txBox="1"/>
          <p:nvPr/>
        </p:nvSpPr>
        <p:spPr>
          <a:xfrm>
            <a:off x="5741716" y="1216210"/>
            <a:ext cx="151764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Iso-surface front 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4BA5AB-48BD-5B86-D6F6-462CED9CDBEC}"/>
              </a:ext>
            </a:extLst>
          </p:cNvPr>
          <p:cNvSpPr txBox="1"/>
          <p:nvPr/>
        </p:nvSpPr>
        <p:spPr>
          <a:xfrm>
            <a:off x="1211221" y="2209358"/>
            <a:ext cx="97155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--6E-05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D7B8DC-5B2D-1BFF-8A3A-01F0E62D683D}"/>
              </a:ext>
            </a:extLst>
          </p:cNvPr>
          <p:cNvSpPr txBox="1"/>
          <p:nvPr/>
        </p:nvSpPr>
        <p:spPr>
          <a:xfrm>
            <a:off x="1173638" y="4434465"/>
            <a:ext cx="97155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--1E-06</a:t>
            </a:r>
          </a:p>
        </p:txBody>
      </p:sp>
    </p:spTree>
    <p:extLst>
      <p:ext uri="{BB962C8B-B14F-4D97-AF65-F5344CB8AC3E}">
        <p14:creationId xmlns:p14="http://schemas.microsoft.com/office/powerpoint/2010/main" val="111286011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794F8-BD9C-1183-DE57-2E49779FD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E6932-F5AD-8CB5-B2EA-A143B976D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651" y="973001"/>
            <a:ext cx="10953749" cy="4735512"/>
          </a:xfrm>
        </p:spPr>
        <p:txBody>
          <a:bodyPr/>
          <a:lstStyle/>
          <a:p>
            <a:r>
              <a:rPr lang="en-US" dirty="0"/>
              <a:t>Bubble injection is used as a mitigation mechanism for strain reduction and cavitation erosion at the SNS</a:t>
            </a:r>
          </a:p>
          <a:p>
            <a:r>
              <a:rPr lang="en-US" dirty="0"/>
              <a:t>Multi-phase CFD was used to obtain bubble size distributions produced by swirl bubble injectors</a:t>
            </a:r>
          </a:p>
          <a:p>
            <a:pPr lvl="1"/>
            <a:r>
              <a:rPr lang="en-US" dirty="0"/>
              <a:t>Limited data was used to compare simulation results</a:t>
            </a:r>
          </a:p>
          <a:p>
            <a:pPr lvl="1"/>
            <a:r>
              <a:rPr lang="en-US" dirty="0"/>
              <a:t>Current efforts to obtain further V&amp;V data are undergoing</a:t>
            </a:r>
          </a:p>
          <a:p>
            <a:r>
              <a:rPr lang="en-US" dirty="0"/>
              <a:t>The technique was successfully implemented with encouraging results for  bubble size distribution in prototypical target geometry using liquid mercury as the working fluid</a:t>
            </a:r>
          </a:p>
          <a:p>
            <a:r>
              <a:rPr lang="en-US" dirty="0"/>
              <a:t>CFD capabilities are expected to be used as tool to improve predictive models of BSD and fluid flow behavior in the SNS target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99108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3C8EF-2CA5-5B81-3854-96A780387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0C020-44E2-6201-7CCF-F2F31782E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4092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472E5-F83E-4250-B4D7-35C3A2C01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15" y="186902"/>
            <a:ext cx="11430000" cy="978729"/>
          </a:xfrm>
        </p:spPr>
        <p:txBody>
          <a:bodyPr/>
          <a:lstStyle/>
          <a:p>
            <a:r>
              <a:rPr lang="en-US" dirty="0"/>
              <a:t>BSD Measurements in liquid mercury -Swirl Bubbler using a pitot tube sampler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F1818E-21C3-5BA7-4DA1-B62946544604}"/>
              </a:ext>
            </a:extLst>
          </p:cNvPr>
          <p:cNvGrpSpPr/>
          <p:nvPr/>
        </p:nvGrpSpPr>
        <p:grpSpPr>
          <a:xfrm>
            <a:off x="501994" y="1428764"/>
            <a:ext cx="6361482" cy="4499009"/>
            <a:chOff x="4057774" y="1818574"/>
            <a:chExt cx="4454335" cy="296233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C7917F-8CAC-4AC0-8878-F8493303F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6" r="4743"/>
            <a:stretch/>
          </p:blipFill>
          <p:spPr bwMode="auto">
            <a:xfrm>
              <a:off x="4057774" y="1818574"/>
              <a:ext cx="4076452" cy="232212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C1D70ED-97D7-4291-BA0F-DF9A39A2449F}"/>
                </a:ext>
              </a:extLst>
            </p:cNvPr>
            <p:cNvCxnSpPr/>
            <p:nvPr/>
          </p:nvCxnSpPr>
          <p:spPr>
            <a:xfrm flipV="1">
              <a:off x="6258850" y="2979635"/>
              <a:ext cx="1377696" cy="991035"/>
            </a:xfrm>
            <a:prstGeom prst="straightConnector1">
              <a:avLst/>
            </a:prstGeom>
            <a:ln w="28575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B2B1C1-D26F-4806-823A-3753FC1442EC}"/>
                </a:ext>
              </a:extLst>
            </p:cNvPr>
            <p:cNvSpPr txBox="1"/>
            <p:nvPr/>
          </p:nvSpPr>
          <p:spPr>
            <a:xfrm>
              <a:off x="5449824" y="3605165"/>
              <a:ext cx="1292352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b="1" dirty="0">
                  <a:latin typeface="+mj-lt"/>
                  <a:cs typeface="Arial" panose="020B0604020202020204" pitchFamily="34" charset="0"/>
                </a:rPr>
                <a:t>Sampler</a:t>
              </a:r>
              <a:br>
                <a:rPr lang="en-US" sz="1200" b="1" dirty="0">
                  <a:latin typeface="+mj-lt"/>
                  <a:cs typeface="Arial" panose="020B0604020202020204" pitchFamily="34" charset="0"/>
                </a:rPr>
              </a:br>
              <a:r>
                <a:rPr lang="en-US" sz="1200" b="1" dirty="0">
                  <a:latin typeface="+mj-lt"/>
                  <a:cs typeface="Arial" panose="020B0604020202020204" pitchFamily="34" charset="0"/>
                </a:rPr>
                <a:t>tube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89244C0-F614-4643-9A77-7057411E40F4}"/>
                </a:ext>
              </a:extLst>
            </p:cNvPr>
            <p:cNvCxnSpPr>
              <a:cxnSpLocks/>
            </p:cNvCxnSpPr>
            <p:nvPr/>
          </p:nvCxnSpPr>
          <p:spPr>
            <a:xfrm>
              <a:off x="4917233" y="2117155"/>
              <a:ext cx="386487" cy="251705"/>
            </a:xfrm>
            <a:prstGeom prst="straightConnector1">
              <a:avLst/>
            </a:prstGeom>
            <a:ln w="28575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7B1A04-7793-4D64-819C-65962011BD0E}"/>
                </a:ext>
              </a:extLst>
            </p:cNvPr>
            <p:cNvSpPr txBox="1"/>
            <p:nvPr/>
          </p:nvSpPr>
          <p:spPr>
            <a:xfrm>
              <a:off x="4295469" y="1904789"/>
              <a:ext cx="1292352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b="1" dirty="0">
                  <a:latin typeface="+mj-lt"/>
                  <a:cs typeface="Arial" panose="020B0604020202020204" pitchFamily="34" charset="0"/>
                </a:rPr>
                <a:t>Valve 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319E12B-4EFA-40EA-BF60-63B4E3DC0FEC}"/>
                </a:ext>
              </a:extLst>
            </p:cNvPr>
            <p:cNvSpPr txBox="1"/>
            <p:nvPr/>
          </p:nvSpPr>
          <p:spPr>
            <a:xfrm>
              <a:off x="7219757" y="1904789"/>
              <a:ext cx="1292352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b="1" dirty="0">
                  <a:latin typeface="+mj-lt"/>
                  <a:cs typeface="Arial" panose="020B0604020202020204" pitchFamily="34" charset="0"/>
                </a:rPr>
                <a:t>Valve 2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58768AD-9A59-4EB8-9B5C-7E5412B58B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7713" y="2163321"/>
              <a:ext cx="717411" cy="205539"/>
            </a:xfrm>
            <a:prstGeom prst="straightConnector1">
              <a:avLst/>
            </a:prstGeom>
            <a:ln w="28575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CE235EB-FF2E-472D-B471-A5DD4EB3E3F2}"/>
                </a:ext>
              </a:extLst>
            </p:cNvPr>
            <p:cNvSpPr txBox="1"/>
            <p:nvPr/>
          </p:nvSpPr>
          <p:spPr>
            <a:xfrm>
              <a:off x="4544570" y="4189977"/>
              <a:ext cx="3368351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Bubble size measurements in mercury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B824ED6-E964-4A20-AB5A-2CC735F8DEFA}"/>
              </a:ext>
            </a:extLst>
          </p:cNvPr>
          <p:cNvSpPr txBox="1"/>
          <p:nvPr/>
        </p:nvSpPr>
        <p:spPr>
          <a:xfrm>
            <a:off x="5017797" y="6051791"/>
            <a:ext cx="336835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Bubble size distribution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(BSD)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089D04-D362-1391-4AE7-2EC5B505D8D3}"/>
              </a:ext>
            </a:extLst>
          </p:cNvPr>
          <p:cNvGrpSpPr/>
          <p:nvPr/>
        </p:nvGrpSpPr>
        <p:grpSpPr>
          <a:xfrm>
            <a:off x="8598641" y="796358"/>
            <a:ext cx="3146456" cy="2761376"/>
            <a:chOff x="6976274" y="675589"/>
            <a:chExt cx="4802212" cy="38621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0FECF0A-6039-CBEE-B966-7542F2467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76274" y="1314487"/>
              <a:ext cx="4297680" cy="3223260"/>
            </a:xfrm>
            <a:prstGeom prst="rect">
              <a:avLst/>
            </a:prstGeom>
          </p:spPr>
        </p:pic>
        <p:pic>
          <p:nvPicPr>
            <p:cNvPr id="5" name="Picture 4" descr="A picture containing wall&#10;&#10;Description automatically generated">
              <a:extLst>
                <a:ext uri="{FF2B5EF4-FFF2-40B4-BE49-F238E27FC236}">
                  <a16:creationId xmlns:a16="http://schemas.microsoft.com/office/drawing/2014/main" id="{F6BFC8A2-30A5-835E-045B-8BAEA81D6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94562" y="1314487"/>
              <a:ext cx="4297680" cy="3223260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0A43872-BBBD-DF2D-0E98-D195D1C642CD}"/>
                </a:ext>
              </a:extLst>
            </p:cNvPr>
            <p:cNvCxnSpPr/>
            <p:nvPr/>
          </p:nvCxnSpPr>
          <p:spPr>
            <a:xfrm>
              <a:off x="7002420" y="1174522"/>
              <a:ext cx="4281963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6FEFAC2-021A-11DF-514B-D85279CC6194}"/>
                </a:ext>
              </a:extLst>
            </p:cNvPr>
            <p:cNvSpPr txBox="1"/>
            <p:nvPr/>
          </p:nvSpPr>
          <p:spPr>
            <a:xfrm>
              <a:off x="7136610" y="675589"/>
              <a:ext cx="4641876" cy="477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11.2mm (~4.4 </a:t>
              </a:r>
              <a:r>
                <a:rPr lang="en-US" dirty="0">
                  <a:latin typeface="Symbol" panose="05050102010706020507" pitchFamily="18" charset="2"/>
                </a:rPr>
                <a:t>m</a:t>
              </a:r>
              <a:r>
                <a:rPr lang="en-US" dirty="0">
                  <a:latin typeface="+mn-lt"/>
                </a:rPr>
                <a:t>m/px)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8A88201-CFD9-CBB0-B6DE-17D01A885B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5985" y="3768171"/>
            <a:ext cx="3554021" cy="27647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6B9CDCB-CE32-844D-96F1-C611A9086CCC}"/>
              </a:ext>
            </a:extLst>
          </p:cNvPr>
          <p:cNvSpPr txBox="1"/>
          <p:nvPr/>
        </p:nvSpPr>
        <p:spPr>
          <a:xfrm>
            <a:off x="6335782" y="1677001"/>
            <a:ext cx="232351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Example of obtained pictorial showing helium bubbles at top of viewing port</a:t>
            </a:r>
          </a:p>
        </p:txBody>
      </p:sp>
    </p:spTree>
    <p:extLst>
      <p:ext uri="{BB962C8B-B14F-4D97-AF65-F5344CB8AC3E}">
        <p14:creationId xmlns:p14="http://schemas.microsoft.com/office/powerpoint/2010/main" val="1935701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851E8-CC19-199E-D46D-2812B68B5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85" y="105114"/>
            <a:ext cx="11430000" cy="535531"/>
          </a:xfrm>
        </p:spPr>
        <p:txBody>
          <a:bodyPr/>
          <a:lstStyle/>
          <a:p>
            <a:r>
              <a:rPr lang="en-US" dirty="0"/>
              <a:t>Comparison with measurements at the Nose</a:t>
            </a:r>
          </a:p>
        </p:txBody>
      </p:sp>
      <p:pic>
        <p:nvPicPr>
          <p:cNvPr id="4" name="Content Placeholder 3" descr="Text&#10;&#10;Description automatically generated">
            <a:extLst>
              <a:ext uri="{FF2B5EF4-FFF2-40B4-BE49-F238E27FC236}">
                <a16:creationId xmlns:a16="http://schemas.microsoft.com/office/drawing/2014/main" id="{0A276E49-59DD-D511-5821-D67319C37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726" b="32589"/>
          <a:stretch/>
        </p:blipFill>
        <p:spPr>
          <a:xfrm>
            <a:off x="429768" y="1845953"/>
            <a:ext cx="10953750" cy="3166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D9BA06-1774-A982-6285-844506C59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88" y="4315965"/>
            <a:ext cx="4095115" cy="24733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9BC7D1-BAC0-8481-C5DD-264904960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1581" y="4283398"/>
            <a:ext cx="3418960" cy="2538461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E4D6506-2588-8611-697E-C479C7E2D9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03" b="15874"/>
          <a:stretch/>
        </p:blipFill>
        <p:spPr>
          <a:xfrm>
            <a:off x="2174789" y="1124059"/>
            <a:ext cx="3024688" cy="14505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5ED0E7-94D7-310F-CF90-2825C7340D54}"/>
              </a:ext>
            </a:extLst>
          </p:cNvPr>
          <p:cNvSpPr/>
          <p:nvPr/>
        </p:nvSpPr>
        <p:spPr>
          <a:xfrm>
            <a:off x="1999224" y="3076272"/>
            <a:ext cx="191530" cy="1068860"/>
          </a:xfrm>
          <a:prstGeom prst="rect">
            <a:avLst/>
          </a:prstGeom>
          <a:noFill/>
          <a:ln w="38100">
            <a:solidFill>
              <a:schemeClr val="accent4"/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A88BEFA-3FE8-6547-C2AF-B525B3EA05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97" t="26567" r="13015" b="14478"/>
          <a:stretch/>
        </p:blipFill>
        <p:spPr>
          <a:xfrm>
            <a:off x="7092439" y="753754"/>
            <a:ext cx="5099561" cy="216124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2DA24EB-1EF7-0127-6BBD-3ADA964679D0}"/>
              </a:ext>
            </a:extLst>
          </p:cNvPr>
          <p:cNvCxnSpPr/>
          <p:nvPr/>
        </p:nvCxnSpPr>
        <p:spPr>
          <a:xfrm flipV="1">
            <a:off x="1999224" y="1270388"/>
            <a:ext cx="175565" cy="1805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AAE1953-1B8F-5BC1-14B3-3C1511072161}"/>
              </a:ext>
            </a:extLst>
          </p:cNvPr>
          <p:cNvCxnSpPr>
            <a:cxnSpLocks/>
          </p:cNvCxnSpPr>
          <p:nvPr/>
        </p:nvCxnSpPr>
        <p:spPr>
          <a:xfrm flipV="1">
            <a:off x="2190754" y="2542341"/>
            <a:ext cx="3008723" cy="518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3CD113B-DB28-3A54-D85B-8B326F377DFC}"/>
              </a:ext>
            </a:extLst>
          </p:cNvPr>
          <p:cNvSpPr/>
          <p:nvPr/>
        </p:nvSpPr>
        <p:spPr>
          <a:xfrm>
            <a:off x="2190753" y="1126833"/>
            <a:ext cx="3008723" cy="1463057"/>
          </a:xfrm>
          <a:prstGeom prst="rect">
            <a:avLst/>
          </a:prstGeom>
          <a:noFill/>
          <a:ln w="38100">
            <a:solidFill>
              <a:schemeClr val="accent4"/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1AD059-AD24-DC74-1F32-BC35998B22BA}"/>
              </a:ext>
            </a:extLst>
          </p:cNvPr>
          <p:cNvSpPr txBox="1"/>
          <p:nvPr/>
        </p:nvSpPr>
        <p:spPr>
          <a:xfrm>
            <a:off x="5741716" y="1216210"/>
            <a:ext cx="151764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Iso-surface front view</a:t>
            </a:r>
          </a:p>
        </p:txBody>
      </p:sp>
    </p:spTree>
    <p:extLst>
      <p:ext uri="{BB962C8B-B14F-4D97-AF65-F5344CB8AC3E}">
        <p14:creationId xmlns:p14="http://schemas.microsoft.com/office/powerpoint/2010/main" val="174192269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78E9C-8401-D723-3C83-84A59A961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4FF23-3FA2-8F4D-DBAD-155686101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CFD methodology</a:t>
            </a:r>
          </a:p>
          <a:p>
            <a:pPr lvl="1"/>
            <a:r>
              <a:rPr lang="en-US" dirty="0"/>
              <a:t>Meshing</a:t>
            </a:r>
          </a:p>
          <a:p>
            <a:pPr lvl="1"/>
            <a:r>
              <a:rPr lang="en-US" dirty="0"/>
              <a:t>Models</a:t>
            </a:r>
          </a:p>
          <a:p>
            <a:pPr lvl="1"/>
            <a:r>
              <a:rPr lang="en-US" dirty="0"/>
              <a:t>Results</a:t>
            </a:r>
          </a:p>
          <a:p>
            <a:r>
              <a:rPr lang="en-US" dirty="0"/>
              <a:t>Comparison with available data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530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5122B-C3D3-478A-0118-1571FE3A8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F69F74-0FD7-021E-C71F-CB549B586D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4789" r="11165" b="11879"/>
          <a:stretch/>
        </p:blipFill>
        <p:spPr bwMode="auto">
          <a:xfrm>
            <a:off x="1943100" y="1078411"/>
            <a:ext cx="8305799" cy="430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908814-4E17-E1CF-CB13-4586AC5B43DB}"/>
              </a:ext>
            </a:extLst>
          </p:cNvPr>
          <p:cNvSpPr txBox="1"/>
          <p:nvPr/>
        </p:nvSpPr>
        <p:spPr>
          <a:xfrm>
            <a:off x="2601097" y="5779589"/>
            <a:ext cx="855705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Gas injection has proven to be an effective way for strain mitigation at the SNS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4ED68F-9ADE-BDC6-D98A-E737BF822562}"/>
              </a:ext>
            </a:extLst>
          </p:cNvPr>
          <p:cNvSpPr txBox="1">
            <a:spLocks/>
          </p:cNvSpPr>
          <p:nvPr/>
        </p:nvSpPr>
        <p:spPr bwMode="auto">
          <a:xfrm>
            <a:off x="606881" y="1205267"/>
            <a:ext cx="4181362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2400" dirty="0"/>
              <a:t>The liquid mercury vessel (target) at SNS</a:t>
            </a:r>
          </a:p>
        </p:txBody>
      </p:sp>
    </p:spTree>
    <p:extLst>
      <p:ext uri="{BB962C8B-B14F-4D97-AF65-F5344CB8AC3E}">
        <p14:creationId xmlns:p14="http://schemas.microsoft.com/office/powerpoint/2010/main" val="46363002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7FB37-99A7-7AF7-43BD-C90835481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Bubble production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318412-CFAA-DD66-805C-AA758CC01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455" y="113460"/>
            <a:ext cx="3034247" cy="25781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9C1EB5-1A04-D0CD-D664-98D89177131D}"/>
              </a:ext>
            </a:extLst>
          </p:cNvPr>
          <p:cNvSpPr txBox="1"/>
          <p:nvPr/>
        </p:nvSpPr>
        <p:spPr>
          <a:xfrm>
            <a:off x="8480678" y="2770590"/>
            <a:ext cx="262547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Jet flow at nose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BE7831-AA45-0040-85DD-7205724945C9}"/>
              </a:ext>
            </a:extLst>
          </p:cNvPr>
          <p:cNvSpPr txBox="1"/>
          <p:nvPr/>
        </p:nvSpPr>
        <p:spPr>
          <a:xfrm>
            <a:off x="8663559" y="6011370"/>
            <a:ext cx="190195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Swirl Bubblers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1581A9-C7E6-A55C-36E6-2AE70AF44E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2016" r="1428" b="-1"/>
          <a:stretch/>
        </p:blipFill>
        <p:spPr bwMode="auto">
          <a:xfrm>
            <a:off x="429768" y="1605609"/>
            <a:ext cx="6354014" cy="31315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8DC33C-9FCC-542E-9DB1-0CF29D4B4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819" y="3818242"/>
            <a:ext cx="5925247" cy="1995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B796C1-1982-D5E9-3580-BF4D877BF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6386" y="5390820"/>
            <a:ext cx="2678382" cy="119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713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445" y="105840"/>
            <a:ext cx="11430000" cy="535531"/>
          </a:xfrm>
        </p:spPr>
        <p:txBody>
          <a:bodyPr/>
          <a:lstStyle/>
          <a:p>
            <a:r>
              <a:rPr lang="en-US" dirty="0"/>
              <a:t>Introduction: Importance of BSD prediction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F8584F5-F2CD-E379-4A5E-4F1DA73B8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81" y="2157884"/>
            <a:ext cx="3645288" cy="21912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9D62149-39B2-E046-718A-6877DC72A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682" y="1887493"/>
            <a:ext cx="4447883" cy="27320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1DE9D4-DAB8-2D39-5D56-1145100DA5DD}"/>
              </a:ext>
            </a:extLst>
          </p:cNvPr>
          <p:cNvSpPr txBox="1"/>
          <p:nvPr/>
        </p:nvSpPr>
        <p:spPr>
          <a:xfrm>
            <a:off x="544844" y="758210"/>
            <a:ext cx="1112920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j-lt"/>
              </a:rPr>
              <a:t>An improved simulation technique was developed to predict strain response of target with gas injection * (more details on later presentation by </a:t>
            </a:r>
            <a:r>
              <a:rPr lang="en-US" sz="2400" i="1" dirty="0">
                <a:latin typeface="+mj-lt"/>
              </a:rPr>
              <a:t>Hao et al</a:t>
            </a:r>
            <a:r>
              <a:rPr lang="en-US" sz="2400" dirty="0">
                <a:latin typeface="+mj-lt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AB1AFB-1DA2-DCC2-8321-7D15EC3816BD}"/>
              </a:ext>
            </a:extLst>
          </p:cNvPr>
          <p:cNvSpPr txBox="1"/>
          <p:nvPr/>
        </p:nvSpPr>
        <p:spPr>
          <a:xfrm>
            <a:off x="394445" y="4700116"/>
            <a:ext cx="528966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FEA </a:t>
            </a:r>
            <a:r>
              <a:rPr lang="en-US" sz="2400" dirty="0" err="1">
                <a:latin typeface="+mn-lt"/>
              </a:rPr>
              <a:t>Lagrangian</a:t>
            </a:r>
            <a:r>
              <a:rPr lang="en-US" sz="2400" dirty="0">
                <a:latin typeface="+mn-lt"/>
              </a:rPr>
              <a:t> approach using R-P equations to account for gas phase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79D4BC-B1EE-EEE7-4FFF-6F6FD76CE436}"/>
              </a:ext>
            </a:extLst>
          </p:cNvPr>
          <p:cNvSpPr txBox="1"/>
          <p:nvPr/>
        </p:nvSpPr>
        <p:spPr>
          <a:xfrm>
            <a:off x="2326245" y="6310640"/>
            <a:ext cx="94982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*H. Jiang, D. E. Winder, C. Barbier, B. W. Riemer, “Implementing bubbly mercury material model (R-P model) in the pulse simulation to predict strain on the Spallation Neutron Source target vessel with gas injection”, </a:t>
            </a:r>
            <a:r>
              <a:rPr lang="en-US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Results in Physics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49 (2023) 106511.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AE0B15-5469-EA71-5447-C4A1086F6A67}"/>
              </a:ext>
            </a:extLst>
          </p:cNvPr>
          <p:cNvSpPr txBox="1"/>
          <p:nvPr/>
        </p:nvSpPr>
        <p:spPr>
          <a:xfrm>
            <a:off x="5649313" y="4700116"/>
            <a:ext cx="6542687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j-lt"/>
              </a:rPr>
              <a:t>This approach assumes a given bubble</a:t>
            </a:r>
          </a:p>
          <a:p>
            <a:pPr algn="l">
              <a:lnSpc>
                <a:spcPct val="90000"/>
              </a:lnSpc>
            </a:pPr>
            <a:r>
              <a:rPr lang="en-US" sz="2400" dirty="0">
                <a:latin typeface="+mj-lt"/>
              </a:rPr>
              <a:t>size distribution  (BSD) through the target Prediction of BSD is of interest for these models</a:t>
            </a:r>
          </a:p>
        </p:txBody>
      </p:sp>
    </p:spTree>
    <p:extLst>
      <p:ext uri="{BB962C8B-B14F-4D97-AF65-F5344CB8AC3E}">
        <p14:creationId xmlns:p14="http://schemas.microsoft.com/office/powerpoint/2010/main" val="105302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1B4A614-8BB1-4AAD-A527-E242E74BE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48581"/>
            <a:ext cx="11079891" cy="1421928"/>
          </a:xfrm>
        </p:spPr>
        <p:txBody>
          <a:bodyPr/>
          <a:lstStyle/>
          <a:p>
            <a:r>
              <a:rPr lang="en-US" dirty="0"/>
              <a:t>Non-Conformal Mesh for solid (tetrahedral) and fluid (poly-hexcore) regions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FBF344-6320-4CDC-9AE5-7B6A6B7D8B16}"/>
              </a:ext>
            </a:extLst>
          </p:cNvPr>
          <p:cNvSpPr txBox="1"/>
          <p:nvPr/>
        </p:nvSpPr>
        <p:spPr>
          <a:xfrm>
            <a:off x="5651319" y="4636407"/>
            <a:ext cx="2294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Isometric view of surface mesh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F894F55-0B4C-8D15-EC8E-A8BFFDB380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3791F69-3CE8-E8A2-A219-5EF1A782F7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9" t="1412" r="15293" b="23444"/>
          <a:stretch/>
        </p:blipFill>
        <p:spPr>
          <a:xfrm>
            <a:off x="1384297" y="1099767"/>
            <a:ext cx="9807575" cy="51302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3F80EE-90D0-EA82-70C7-593F2A575786}"/>
              </a:ext>
            </a:extLst>
          </p:cNvPr>
          <p:cNvSpPr txBox="1"/>
          <p:nvPr/>
        </p:nvSpPr>
        <p:spPr>
          <a:xfrm>
            <a:off x="6405562" y="5672802"/>
            <a:ext cx="253841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Jet flow channel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8722FEF-F57C-79E2-ADDD-FCFF532C77BA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3626708" y="5843618"/>
            <a:ext cx="2778854" cy="0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6504D7C-A36B-6CF1-A93D-95151EFFB048}"/>
              </a:ext>
            </a:extLst>
          </p:cNvPr>
          <p:cNvSpPr txBox="1"/>
          <p:nvPr/>
        </p:nvSpPr>
        <p:spPr>
          <a:xfrm>
            <a:off x="7610474" y="4742590"/>
            <a:ext cx="166687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Baffle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216655-B904-781D-63EB-59E7E03B8033}"/>
              </a:ext>
            </a:extLst>
          </p:cNvPr>
          <p:cNvSpPr txBox="1"/>
          <p:nvPr/>
        </p:nvSpPr>
        <p:spPr>
          <a:xfrm>
            <a:off x="529777" y="5548152"/>
            <a:ext cx="166687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Nose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BA39979-2DE7-FD7F-AFD9-6755A774D5DF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5826123" y="4510452"/>
            <a:ext cx="1784351" cy="402954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31D5FD3-4050-398C-30DF-08066C0C3B31}"/>
              </a:ext>
            </a:extLst>
          </p:cNvPr>
          <p:cNvCxnSpPr>
            <a:cxnSpLocks/>
          </p:cNvCxnSpPr>
          <p:nvPr/>
        </p:nvCxnSpPr>
        <p:spPr>
          <a:xfrm flipV="1">
            <a:off x="1203315" y="5356654"/>
            <a:ext cx="1249501" cy="430693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62B939D-AF5E-17C0-33BA-7D69EC3215E5}"/>
              </a:ext>
            </a:extLst>
          </p:cNvPr>
          <p:cNvSpPr txBox="1"/>
          <p:nvPr/>
        </p:nvSpPr>
        <p:spPr>
          <a:xfrm>
            <a:off x="5607048" y="1992655"/>
            <a:ext cx="166687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Bubbler location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9961DFB-BF43-4924-E176-579DDC95B38E}"/>
              </a:ext>
            </a:extLst>
          </p:cNvPr>
          <p:cNvCxnSpPr>
            <a:cxnSpLocks/>
          </p:cNvCxnSpPr>
          <p:nvPr/>
        </p:nvCxnSpPr>
        <p:spPr>
          <a:xfrm>
            <a:off x="6173677" y="2589244"/>
            <a:ext cx="783177" cy="158693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024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48DC3B-6579-4BC5-A9E8-784E6D86664A}"/>
              </a:ext>
            </a:extLst>
          </p:cNvPr>
          <p:cNvSpPr txBox="1"/>
          <p:nvPr/>
        </p:nvSpPr>
        <p:spPr>
          <a:xfrm>
            <a:off x="4485698" y="1602552"/>
            <a:ext cx="1932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Mesh in vicinity of bubbler helium inlets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58CBB0BE-2927-0924-30B6-D22781478542}"/>
              </a:ext>
            </a:extLst>
          </p:cNvPr>
          <p:cNvSpPr txBox="1">
            <a:spLocks/>
          </p:cNvSpPr>
          <p:nvPr/>
        </p:nvSpPr>
        <p:spPr>
          <a:xfrm>
            <a:off x="696013" y="148581"/>
            <a:ext cx="11582399" cy="8458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Century Gothic" panose="020B0502020202020204" pitchFamily="34" charset="0"/>
                <a:cs typeface="+mj-cs"/>
              </a:rPr>
              <a:t>Horizontal sections plane showing internal mesh (non-conformal)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054E7-2B19-F991-9195-63435749F0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F22DE91-346E-AA7F-DF6C-DDD280798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6" t="29227" r="4425" b="34540"/>
          <a:stretch/>
        </p:blipFill>
        <p:spPr>
          <a:xfrm>
            <a:off x="243374" y="3673318"/>
            <a:ext cx="10729390" cy="2365171"/>
          </a:xfrm>
          <a:prstGeom prst="rect">
            <a:avLst/>
          </a:prstGeom>
        </p:spPr>
      </p:pic>
      <p:pic>
        <p:nvPicPr>
          <p:cNvPr id="10" name="Picture 9" descr="Diagram&#10;&#10;Description automatically generated with low confidence">
            <a:extLst>
              <a:ext uri="{FF2B5EF4-FFF2-40B4-BE49-F238E27FC236}">
                <a16:creationId xmlns:a16="http://schemas.microsoft.com/office/drawing/2014/main" id="{8F2F4E3B-A7D0-C26E-7A40-99AAD9A55F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66" t="8097" r="9757" b="11112"/>
          <a:stretch/>
        </p:blipFill>
        <p:spPr>
          <a:xfrm>
            <a:off x="6449754" y="865811"/>
            <a:ext cx="4393633" cy="28075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4DC1E-C921-431A-25D7-D3F6B0780909}"/>
              </a:ext>
            </a:extLst>
          </p:cNvPr>
          <p:cNvSpPr txBox="1"/>
          <p:nvPr/>
        </p:nvSpPr>
        <p:spPr>
          <a:xfrm>
            <a:off x="4952140" y="2672351"/>
            <a:ext cx="166687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Bubbler location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A907B64-D3DB-0586-561B-26F8FB395B8C}"/>
              </a:ext>
            </a:extLst>
          </p:cNvPr>
          <p:cNvCxnSpPr>
            <a:cxnSpLocks/>
          </p:cNvCxnSpPr>
          <p:nvPr/>
        </p:nvCxnSpPr>
        <p:spPr>
          <a:xfrm>
            <a:off x="5636315" y="3237325"/>
            <a:ext cx="684062" cy="889832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411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747" y="132715"/>
            <a:ext cx="11360625" cy="978729"/>
          </a:xfrm>
        </p:spPr>
        <p:txBody>
          <a:bodyPr/>
          <a:lstStyle/>
          <a:p>
            <a:r>
              <a:rPr lang="en-US" dirty="0"/>
              <a:t>Transient iFSI simulation details using ANSYS Fluent 2022R2 (with helium)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625492" y="1073247"/>
            <a:ext cx="5520871" cy="4711505"/>
          </a:xfrm>
          <a:noFill/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500" b="1" dirty="0">
                <a:latin typeface="+mn-lt"/>
              </a:rPr>
              <a:t>Mesh</a:t>
            </a:r>
            <a:r>
              <a:rPr lang="en-US" sz="1500" dirty="0">
                <a:latin typeface="+mn-lt"/>
              </a:rPr>
              <a:t> </a:t>
            </a:r>
          </a:p>
          <a:p>
            <a:pPr marL="171450" indent="-171450">
              <a:lnSpc>
                <a:spcPct val="120000"/>
              </a:lnSpc>
              <a:spcBef>
                <a:spcPts val="0"/>
              </a:spcBef>
            </a:pPr>
            <a:r>
              <a:rPr lang="en-US" sz="1500" dirty="0">
                <a:latin typeface="+mn-lt"/>
              </a:rPr>
              <a:t>19 M tetrahedral cells</a:t>
            </a:r>
          </a:p>
          <a:p>
            <a:pPr marL="457200" lvl="1" indent="-227013">
              <a:lnSpc>
                <a:spcPct val="120000"/>
              </a:lnSpc>
              <a:spcBef>
                <a:spcPts val="0"/>
              </a:spcBef>
            </a:pPr>
            <a:r>
              <a:rPr lang="en-US" sz="1500" dirty="0">
                <a:latin typeface="+mn-lt"/>
              </a:rPr>
              <a:t>Solid 8.8 M cells</a:t>
            </a:r>
          </a:p>
          <a:p>
            <a:pPr marL="457200" lvl="1" indent="-227013">
              <a:lnSpc>
                <a:spcPct val="120000"/>
              </a:lnSpc>
              <a:spcBef>
                <a:spcPts val="0"/>
              </a:spcBef>
            </a:pPr>
            <a:r>
              <a:rPr lang="en-US" sz="1500" dirty="0">
                <a:latin typeface="+mn-lt"/>
              </a:rPr>
              <a:t>Fluid 10.3 M cells</a:t>
            </a:r>
          </a:p>
          <a:p>
            <a:pPr marL="569913" lvl="2" indent="-112713">
              <a:lnSpc>
                <a:spcPct val="120000"/>
              </a:lnSpc>
              <a:spcBef>
                <a:spcPts val="0"/>
              </a:spcBef>
            </a:pPr>
            <a:r>
              <a:rPr lang="en-US" sz="1500" dirty="0">
                <a:latin typeface="+mn-lt"/>
              </a:rPr>
              <a:t>5 inflation layers on all walls</a:t>
            </a:r>
          </a:p>
          <a:p>
            <a:pPr marL="171450" indent="-171450">
              <a:lnSpc>
                <a:spcPct val="120000"/>
              </a:lnSpc>
              <a:spcBef>
                <a:spcPts val="0"/>
              </a:spcBef>
            </a:pPr>
            <a:r>
              <a:rPr lang="en-US" sz="1500" dirty="0">
                <a:latin typeface="+mn-lt"/>
              </a:rPr>
              <a:t>conformal mesh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500" b="1" dirty="0">
              <a:latin typeface="+mn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500" b="1" dirty="0">
                <a:latin typeface="+mn-lt"/>
              </a:rPr>
              <a:t>Properties: </a:t>
            </a:r>
          </a:p>
          <a:p>
            <a:pPr marL="228600" indent="-228600">
              <a:lnSpc>
                <a:spcPct val="120000"/>
              </a:lnSpc>
              <a:spcBef>
                <a:spcPts val="0"/>
              </a:spcBef>
            </a:pPr>
            <a:r>
              <a:rPr lang="en-US" sz="1500" dirty="0">
                <a:latin typeface="+mn-lt"/>
              </a:rPr>
              <a:t>Mercury liquid – density=</a:t>
            </a:r>
            <a:r>
              <a:rPr lang="en-US" sz="1500" dirty="0">
                <a:latin typeface="Symbol" panose="05050102010706020507" pitchFamily="18" charset="2"/>
              </a:rPr>
              <a:t>r</a:t>
            </a:r>
            <a:r>
              <a:rPr lang="en-US" sz="1500" dirty="0">
                <a:latin typeface="+mn-lt"/>
              </a:rPr>
              <a:t>(p,T) (Holman &amp; ten Seldam, 1994)</a:t>
            </a:r>
          </a:p>
          <a:p>
            <a:pPr marL="228600" indent="-228600">
              <a:lnSpc>
                <a:spcPct val="120000"/>
              </a:lnSpc>
              <a:spcBef>
                <a:spcPts val="0"/>
              </a:spcBef>
            </a:pPr>
            <a:r>
              <a:rPr lang="en-US" sz="1500" dirty="0">
                <a:latin typeface="+mn-lt"/>
              </a:rPr>
              <a:t>Mercury vapor – ideal gas law</a:t>
            </a:r>
          </a:p>
          <a:p>
            <a:pPr marL="228600" indent="-228600">
              <a:lnSpc>
                <a:spcPct val="120000"/>
              </a:lnSpc>
              <a:spcBef>
                <a:spcPts val="0"/>
              </a:spcBef>
            </a:pPr>
            <a:r>
              <a:rPr lang="en-US" sz="1500" dirty="0">
                <a:latin typeface="+mn-lt"/>
              </a:rPr>
              <a:t>Steel (</a:t>
            </a:r>
            <a:r>
              <a:rPr lang="en-US" sz="1500" dirty="0">
                <a:latin typeface="Symbol" panose="05050102010706020507" pitchFamily="18" charset="2"/>
              </a:rPr>
              <a:t>r</a:t>
            </a:r>
            <a:r>
              <a:rPr lang="en-US" sz="1500" dirty="0">
                <a:latin typeface="+mn-lt"/>
              </a:rPr>
              <a:t>=8000 kg/m</a:t>
            </a:r>
            <a:r>
              <a:rPr lang="en-US" sz="1500" baseline="30000" dirty="0">
                <a:latin typeface="+mn-lt"/>
              </a:rPr>
              <a:t>3</a:t>
            </a:r>
            <a:r>
              <a:rPr lang="en-US" sz="1500" dirty="0">
                <a:latin typeface="+mn-lt"/>
              </a:rPr>
              <a:t>, Cp = 502.48 J/(kg K), k= 16.27 W/(m K), Young’s modulus = 1.95e11 Pa, Poisson ratio = 0.3)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en-US" sz="1500" b="1" dirty="0">
              <a:latin typeface="+mn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500" b="1" dirty="0">
                <a:latin typeface="+mn-lt"/>
              </a:rPr>
              <a:t>Boundary &amp; Operating conditions</a:t>
            </a:r>
            <a:r>
              <a:rPr lang="en-US" sz="1500" dirty="0">
                <a:latin typeface="+mn-lt"/>
              </a:rPr>
              <a:t>:</a:t>
            </a:r>
          </a:p>
          <a:p>
            <a:pPr marL="228600" indent="-228600">
              <a:lnSpc>
                <a:spcPct val="120000"/>
              </a:lnSpc>
              <a:spcBef>
                <a:spcPts val="0"/>
              </a:spcBef>
            </a:pPr>
            <a:r>
              <a:rPr lang="en-US" sz="1500" dirty="0">
                <a:latin typeface="+mn-lt"/>
              </a:rPr>
              <a:t>303975 Pa operating pressure </a:t>
            </a:r>
          </a:p>
          <a:p>
            <a:pPr marL="228600" indent="-228600">
              <a:lnSpc>
                <a:spcPct val="120000"/>
              </a:lnSpc>
              <a:spcBef>
                <a:spcPts val="0"/>
              </a:spcBef>
            </a:pPr>
            <a:r>
              <a:rPr lang="en-US" sz="1500" dirty="0">
                <a:latin typeface="+mn-lt"/>
              </a:rPr>
              <a:t>Pressure Inlet-1: 1.5e05 Pa gauge, 60 </a:t>
            </a:r>
            <a:r>
              <a:rPr lang="en-US" sz="1500" baseline="30000" dirty="0" err="1">
                <a:latin typeface="+mn-lt"/>
              </a:rPr>
              <a:t>o</a:t>
            </a:r>
            <a:r>
              <a:rPr lang="en-US" sz="1500" dirty="0" err="1">
                <a:latin typeface="+mn-lt"/>
              </a:rPr>
              <a:t>C</a:t>
            </a:r>
            <a:r>
              <a:rPr lang="en-US" sz="1500" dirty="0">
                <a:latin typeface="+mn-lt"/>
              </a:rPr>
              <a:t> </a:t>
            </a:r>
          </a:p>
          <a:p>
            <a:pPr marL="228600" indent="-228600">
              <a:lnSpc>
                <a:spcPct val="120000"/>
              </a:lnSpc>
              <a:spcBef>
                <a:spcPts val="0"/>
              </a:spcBef>
            </a:pPr>
            <a:r>
              <a:rPr lang="en-US" sz="1500" dirty="0">
                <a:latin typeface="+mn-lt"/>
              </a:rPr>
              <a:t>Pressure Inlet-2: 6.6e04 Pa gauge, 60 </a:t>
            </a:r>
            <a:r>
              <a:rPr lang="en-US" sz="1500" baseline="30000" dirty="0" err="1">
                <a:latin typeface="+mn-lt"/>
              </a:rPr>
              <a:t>o</a:t>
            </a:r>
            <a:r>
              <a:rPr lang="en-US" sz="1500" dirty="0" err="1">
                <a:latin typeface="+mn-lt"/>
              </a:rPr>
              <a:t>C</a:t>
            </a:r>
            <a:r>
              <a:rPr lang="en-US" sz="1500" dirty="0">
                <a:latin typeface="+mn-lt"/>
              </a:rPr>
              <a:t> </a:t>
            </a:r>
          </a:p>
          <a:p>
            <a:pPr marL="228600" indent="-228600">
              <a:lnSpc>
                <a:spcPct val="120000"/>
              </a:lnSpc>
              <a:spcBef>
                <a:spcPts val="0"/>
              </a:spcBef>
            </a:pPr>
            <a:r>
              <a:rPr lang="en-US" sz="1500" dirty="0">
                <a:latin typeface="+mn-lt"/>
              </a:rPr>
              <a:t>External walls: 60 </a:t>
            </a:r>
            <a:r>
              <a:rPr lang="en-US" sz="1500" baseline="30000" dirty="0" err="1">
                <a:latin typeface="+mn-lt"/>
              </a:rPr>
              <a:t>o</a:t>
            </a:r>
            <a:r>
              <a:rPr lang="en-US" sz="1500" dirty="0" err="1">
                <a:latin typeface="+mn-lt"/>
              </a:rPr>
              <a:t>C</a:t>
            </a:r>
            <a:r>
              <a:rPr lang="en-US" sz="1500" dirty="0">
                <a:latin typeface="+mn-lt"/>
              </a:rPr>
              <a:t> </a:t>
            </a:r>
          </a:p>
          <a:p>
            <a:pPr marL="228600" indent="-228600">
              <a:lnSpc>
                <a:spcPct val="120000"/>
              </a:lnSpc>
              <a:spcBef>
                <a:spcPts val="0"/>
              </a:spcBef>
            </a:pPr>
            <a:r>
              <a:rPr lang="en-US" sz="1500" dirty="0">
                <a:latin typeface="+mn-lt"/>
              </a:rPr>
              <a:t>Helium injection</a:t>
            </a:r>
          </a:p>
          <a:p>
            <a:pPr marL="228600" indent="-228600">
              <a:lnSpc>
                <a:spcPct val="120000"/>
              </a:lnSpc>
              <a:spcBef>
                <a:spcPts val="0"/>
              </a:spcBef>
            </a:pPr>
            <a:r>
              <a:rPr lang="en-US" sz="1500" dirty="0">
                <a:latin typeface="+mn-lt"/>
              </a:rPr>
              <a:t>Power: 2 MW</a:t>
            </a:r>
          </a:p>
          <a:p>
            <a:pPr marL="228600" indent="-228600">
              <a:lnSpc>
                <a:spcPct val="120000"/>
              </a:lnSpc>
              <a:spcBef>
                <a:spcPts val="0"/>
              </a:spcBef>
            </a:pPr>
            <a:r>
              <a:rPr lang="en-US" sz="1500" dirty="0">
                <a:latin typeface="+mn-lt"/>
              </a:rPr>
              <a:t>g</a:t>
            </a:r>
            <a:r>
              <a:rPr lang="en-US" sz="1500" baseline="-25000" dirty="0">
                <a:latin typeface="+mn-lt"/>
              </a:rPr>
              <a:t>y</a:t>
            </a:r>
            <a:r>
              <a:rPr lang="en-US" sz="1500" dirty="0">
                <a:latin typeface="+mn-lt"/>
              </a:rPr>
              <a:t> = -9.81 m/s</a:t>
            </a:r>
            <a:r>
              <a:rPr lang="en-US" sz="1500" baseline="30000" dirty="0">
                <a:latin typeface="+mn-lt"/>
              </a:rPr>
              <a:t>2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400" dirty="0">
              <a:latin typeface="+mn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en-US" sz="1400" dirty="0">
              <a:latin typeface="+mn-l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400" dirty="0">
              <a:latin typeface="+mn-l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400" dirty="0">
              <a:latin typeface="+mn-l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600" dirty="0">
              <a:latin typeface="+mn-lt"/>
            </a:endParaRPr>
          </a:p>
        </p:txBody>
      </p:sp>
      <p:sp>
        <p:nvSpPr>
          <p:cNvPr id="4" name="Content Placeholder 6"/>
          <p:cNvSpPr txBox="1">
            <a:spLocks/>
          </p:cNvSpPr>
          <p:nvPr/>
        </p:nvSpPr>
        <p:spPr bwMode="auto">
          <a:xfrm>
            <a:off x="6245882" y="915880"/>
            <a:ext cx="5245427" cy="5188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/>
              <a:t>Physics Modeling</a:t>
            </a:r>
          </a:p>
          <a:p>
            <a:pPr marL="228600" lvl="1"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SST-k</a:t>
            </a:r>
            <a:r>
              <a:rPr lang="en-US" sz="1400" dirty="0">
                <a:latin typeface="Symbol" panose="05050102010706020507" pitchFamily="18" charset="2"/>
              </a:rPr>
              <a:t>w</a:t>
            </a:r>
            <a:r>
              <a:rPr lang="en-US" sz="1400" dirty="0"/>
              <a:t> turbulence model</a:t>
            </a:r>
          </a:p>
          <a:p>
            <a:pPr marL="228600" lvl="1"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3-Phase Multiphase mixture model with cavitation      (Schnerr &amp; Sauer,2001)</a:t>
            </a:r>
          </a:p>
          <a:p>
            <a:pPr marL="228600" lvl="1"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Slip velocity (Manninen et al., 1996)</a:t>
            </a:r>
          </a:p>
          <a:p>
            <a:pPr marL="228600" lvl="1"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Helium:  Interfacial Area Concentration Transport          (Hibiki-Ishii, 2000)</a:t>
            </a:r>
          </a:p>
          <a:p>
            <a:pPr marL="228600" lvl="1"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400" b="1" kern="0" dirty="0"/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sz="1400" b="1" kern="0" dirty="0"/>
              <a:t>Pressure-Based Coupled Solver</a:t>
            </a:r>
          </a:p>
          <a:p>
            <a:pPr marL="227013" lvl="1" indent="-227013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1400" kern="0" dirty="0"/>
              <a:t>CFL=20, Explicit URFs: pressure=0.25, momentum =0.25 </a:t>
            </a:r>
          </a:p>
          <a:p>
            <a:pPr marL="227013" lvl="1" indent="-227013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1400" kern="0" dirty="0"/>
              <a:t>2</a:t>
            </a:r>
            <a:r>
              <a:rPr lang="en-US" sz="1400" kern="0" baseline="30000" dirty="0"/>
              <a:t>nd</a:t>
            </a:r>
            <a:r>
              <a:rPr lang="en-US" sz="1400" kern="0" dirty="0"/>
              <a:t> order numerics (flow, energy, turbulence, IAC) </a:t>
            </a:r>
          </a:p>
          <a:p>
            <a:pPr marL="227013" lvl="1" indent="-227013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1400" kern="0" dirty="0"/>
              <a:t>Modified body-force weighted numerics (pressure)</a:t>
            </a:r>
          </a:p>
          <a:p>
            <a:pPr marL="227013" lvl="1" indent="-227013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1400" kern="0" dirty="0"/>
              <a:t>QUICK numerics (volume fraction)</a:t>
            </a:r>
          </a:p>
          <a:p>
            <a:pPr marL="227013" lvl="1" indent="-227013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1400" kern="0" dirty="0"/>
              <a:t>1</a:t>
            </a:r>
            <a:r>
              <a:rPr lang="en-US" sz="1400" kern="0" baseline="30000" dirty="0"/>
              <a:t>st</a:t>
            </a:r>
            <a:r>
              <a:rPr lang="en-US" sz="1400" kern="0" dirty="0"/>
              <a:t> order implicit timestepping:  </a:t>
            </a:r>
            <a:r>
              <a:rPr lang="en-US" sz="1400" kern="0" dirty="0">
                <a:latin typeface="Symbol" panose="05050102010706020507" pitchFamily="18" charset="2"/>
              </a:rPr>
              <a:t>D</a:t>
            </a:r>
            <a:r>
              <a:rPr lang="en-US" sz="1400" kern="0" dirty="0"/>
              <a:t>t = 2e-08 s</a:t>
            </a:r>
            <a:endParaRPr lang="en-US" sz="1200" kern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816A6-47D1-7790-3D86-C64348FC51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3010B1-C283-64CF-0DBF-CB4BBB00B1A4}"/>
              </a:ext>
            </a:extLst>
          </p:cNvPr>
          <p:cNvSpPr txBox="1"/>
          <p:nvPr/>
        </p:nvSpPr>
        <p:spPr>
          <a:xfrm>
            <a:off x="6321081" y="5065512"/>
            <a:ext cx="55342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G. H. Schnerr and J. Sauer. "Physical and Numerical Modeling of Unsteady Cavitation Dynamics".  In Fourth International Conference on Multiphase Flow, New Orleans, USA. 2001.</a:t>
            </a:r>
          </a:p>
          <a:p>
            <a:endParaRPr lang="en-US" sz="1000" dirty="0"/>
          </a:p>
          <a:p>
            <a:r>
              <a:rPr lang="en-US" sz="1000" dirty="0"/>
              <a:t>M. Manninen, V. Taivassalo, and S. Kallio. "On the mixture model for multiphase flow". VTT Publications 288, Technical Research Centre of Finland. 1996.</a:t>
            </a:r>
          </a:p>
          <a:p>
            <a:endParaRPr lang="en-US" sz="1000" dirty="0"/>
          </a:p>
          <a:p>
            <a:r>
              <a:rPr lang="en-US" sz="1000" dirty="0">
                <a:latin typeface="+mn-lt"/>
              </a:rPr>
              <a:t>T. Hibiki and M. Ishii. "One-group Interfacial Area Transport of Bubbly Flows in Vertical Round Tubes". International Journal of Heat and Mass Transfer. 43. 2711–2726. 2000.</a:t>
            </a:r>
          </a:p>
          <a:p>
            <a:endParaRPr lang="en-US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6F7CA5-5C1C-88BA-896B-D1F1F1A70151}"/>
              </a:ext>
            </a:extLst>
          </p:cNvPr>
          <p:cNvSpPr txBox="1"/>
          <p:nvPr/>
        </p:nvSpPr>
        <p:spPr>
          <a:xfrm>
            <a:off x="620051" y="5784752"/>
            <a:ext cx="533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n-lt"/>
              </a:rPr>
              <a:t>Holman, G.J.F. &amp; ten Seldam, C.A., </a:t>
            </a:r>
            <a:r>
              <a:rPr lang="en-US" sz="1000" i="1" dirty="0">
                <a:latin typeface="+mn-lt"/>
              </a:rPr>
              <a:t>A Critical Evaluation of the Thermophysical Properties of Mercury</a:t>
            </a:r>
            <a:r>
              <a:rPr lang="en-US" sz="1000" dirty="0">
                <a:latin typeface="+mn-lt"/>
              </a:rPr>
              <a:t>, </a:t>
            </a:r>
            <a:r>
              <a:rPr lang="en-US" sz="1000" b="1" dirty="0">
                <a:latin typeface="+mn-lt"/>
              </a:rPr>
              <a:t>Journal of Physical and Chemical Reference Data </a:t>
            </a:r>
            <a:r>
              <a:rPr lang="en-US" sz="1000" dirty="0">
                <a:latin typeface="+mn-lt"/>
              </a:rPr>
              <a:t>23, 807 (1994).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975554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44235-1810-4D01-B2FE-89F536703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Velocity Magnitude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DF515C-C85D-402E-AF8D-707FF84FA9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42"/>
          <a:stretch/>
        </p:blipFill>
        <p:spPr>
          <a:xfrm>
            <a:off x="2990850" y="2903647"/>
            <a:ext cx="8751193" cy="3358161"/>
          </a:xfrm>
          <a:prstGeom prst="rect">
            <a:avLst/>
          </a:prstGeom>
        </p:spPr>
      </p:pic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3A01A71D-F823-AD97-32E7-A3EF40FEA9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2016" r="1428" b="-1"/>
          <a:stretch/>
        </p:blipFill>
        <p:spPr bwMode="auto">
          <a:xfrm>
            <a:off x="7513415" y="191530"/>
            <a:ext cx="4111240" cy="20262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92F924-0A75-A12C-445A-7586C93ED1E6}"/>
              </a:ext>
            </a:extLst>
          </p:cNvPr>
          <p:cNvSpPr txBox="1"/>
          <p:nvPr/>
        </p:nvSpPr>
        <p:spPr>
          <a:xfrm>
            <a:off x="1533525" y="3429000"/>
            <a:ext cx="876300" cy="409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EE1A34-CA7F-35C7-8831-E47707A87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" t="19979" r="95899" b="29089"/>
          <a:stretch/>
        </p:blipFill>
        <p:spPr>
          <a:xfrm>
            <a:off x="1214437" y="3095625"/>
            <a:ext cx="638175" cy="2446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B4F395-6A20-8984-DF74-9708154870B8}"/>
              </a:ext>
            </a:extLst>
          </p:cNvPr>
          <p:cNvSpPr txBox="1"/>
          <p:nvPr/>
        </p:nvSpPr>
        <p:spPr>
          <a:xfrm>
            <a:off x="1131093" y="2587306"/>
            <a:ext cx="116205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[m/s]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7DB589-D438-7B28-5E99-C60EB830692F}"/>
              </a:ext>
            </a:extLst>
          </p:cNvPr>
          <p:cNvSpPr txBox="1"/>
          <p:nvPr/>
        </p:nvSpPr>
        <p:spPr>
          <a:xfrm>
            <a:off x="1828800" y="3008153"/>
            <a:ext cx="116205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03C365-1855-9BCA-915A-B70685F6B8F5}"/>
              </a:ext>
            </a:extLst>
          </p:cNvPr>
          <p:cNvSpPr txBox="1"/>
          <p:nvPr/>
        </p:nvSpPr>
        <p:spPr>
          <a:xfrm>
            <a:off x="1828800" y="5127240"/>
            <a:ext cx="116205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FFE0F4-FD1A-1251-98E5-9FB74505643C}"/>
              </a:ext>
            </a:extLst>
          </p:cNvPr>
          <p:cNvSpPr txBox="1"/>
          <p:nvPr/>
        </p:nvSpPr>
        <p:spPr>
          <a:xfrm>
            <a:off x="1828800" y="4014629"/>
            <a:ext cx="116205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49659339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8" id="{27614BCB-6872-1C4D-94C2-566A1165D93D}" vid="{FC2EE5E8-A08D-E540-9B37-CA9E89E73775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BFB3AB80EA044897B163D651BE7CF" ma:contentTypeVersion="12" ma:contentTypeDescription="Create a new document." ma:contentTypeScope="" ma:versionID="5ccae34aae965e24db62e9729d4dd5e4">
  <xsd:schema xmlns:xsd="http://www.w3.org/2001/XMLSchema" xmlns:xs="http://www.w3.org/2001/XMLSchema" xmlns:p="http://schemas.microsoft.com/office/2006/metadata/properties" xmlns:ns2="38e4deb0-de08-4adb-aafc-d8ff02544178" targetNamespace="http://schemas.microsoft.com/office/2006/metadata/properties" ma:root="true" ma:fieldsID="73e7bd080f35e63ea4fc24c5765ee755" ns2:_="">
    <xsd:import namespace="38e4deb0-de08-4adb-aafc-d8ff025441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4deb0-de08-4adb-aafc-d8ff025441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EF5AA9-B8DF-4DC7-90A1-A91BA595B6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4deb0-de08-4adb-aafc-d8ff025441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BA20C22-D077-412B-81BA-8B2541026FAD}">
  <ds:schemaRefs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  <ds:schemaRef ds:uri="http://purl.org/dc/dcmitype/"/>
    <ds:schemaRef ds:uri="http://purl.org/dc/elements/1.1/"/>
    <ds:schemaRef ds:uri="http://schemas.openxmlformats.org/package/2006/metadata/core-properties"/>
    <ds:schemaRef ds:uri="38e4deb0-de08-4adb-aafc-d8ff02544178"/>
  </ds:schemaRefs>
</ds:datastoreItem>
</file>

<file path=customXml/itemProps3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ORNL-Presentation-16x9-Template-SNS</Template>
  <TotalTime>368</TotalTime>
  <Words>966</Words>
  <Application>Microsoft Office PowerPoint</Application>
  <PresentationFormat>Widescreen</PresentationFormat>
  <Paragraphs>144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Century Gothic</vt:lpstr>
      <vt:lpstr>Liberation Sans</vt:lpstr>
      <vt:lpstr>Symbol</vt:lpstr>
      <vt:lpstr>Times New Roman</vt:lpstr>
      <vt:lpstr>ORNL</vt:lpstr>
      <vt:lpstr>ON THE PREDICTION OF BUBBLE SIZE DISTRIBUTION IN HIGHLY TURBULENT TWO-PHASE LIQUID METAL SWIRL FLOW</vt:lpstr>
      <vt:lpstr>Outline</vt:lpstr>
      <vt:lpstr>Introduction</vt:lpstr>
      <vt:lpstr>Introduction: Bubble production</vt:lpstr>
      <vt:lpstr>Introduction: Importance of BSD prediction</vt:lpstr>
      <vt:lpstr>Non-Conformal Mesh for solid (tetrahedral) and fluid (poly-hexcore) regions</vt:lpstr>
      <vt:lpstr>PowerPoint Presentation</vt:lpstr>
      <vt:lpstr>Transient iFSI simulation details using ANSYS Fluent 2022R2 (with helium)</vt:lpstr>
      <vt:lpstr>Velocity Magnitude</vt:lpstr>
      <vt:lpstr>Interfacial area concentration transport (He BSD)</vt:lpstr>
      <vt:lpstr>Velocity Magnitude</vt:lpstr>
      <vt:lpstr>CFD Results-Bubble Size Distribution</vt:lpstr>
      <vt:lpstr>Side View Bubble Size Distribution at Inlet’s midplane</vt:lpstr>
      <vt:lpstr>Updated Test Facility—2 MW Target Design</vt:lpstr>
      <vt:lpstr>Comparison with measurements at the Nose</vt:lpstr>
      <vt:lpstr>Summary</vt:lpstr>
      <vt:lpstr>Backup slides</vt:lpstr>
      <vt:lpstr>BSD Measurements in liquid mercury -Swirl Bubbler using a pitot tube sampler</vt:lpstr>
      <vt:lpstr>Comparison with measurements at the Nose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Dominguez-Ontiveros, Elvis</dc:creator>
  <cp:keywords/>
  <dc:description/>
  <cp:lastModifiedBy>Dominguez-Ontiveros, Elvis</cp:lastModifiedBy>
  <cp:revision>35</cp:revision>
  <dcterms:created xsi:type="dcterms:W3CDTF">2023-10-30T19:49:32Z</dcterms:created>
  <dcterms:modified xsi:type="dcterms:W3CDTF">2023-11-06T11:26:36Z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0x010100436BFB3AB80EA044897B163D651BE7CF</vt:lpwstr>
  </property>
  <property fmtid="{D5CDD505-2E9C-101B-9397-08002B2CF9AE}" pid="3" name="Order">
    <vt:r8>18100</vt:r8>
  </property>
  <property fmtid="{D5CDD505-2E9C-101B-9397-08002B2CF9AE}" pid="4" name="GUID">
    <vt:lpwstr>42b6f0ba-36c8-4301-8891-17ebf0c53400</vt:lpwstr>
  </property>
</Properties>
</file>