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 bookmarkIdSeed="3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319" r:id="rId5"/>
    <p:sldId id="304" r:id="rId6"/>
    <p:sldId id="445" r:id="rId7"/>
    <p:sldId id="451" r:id="rId8"/>
    <p:sldId id="444" r:id="rId9"/>
    <p:sldId id="446" r:id="rId10"/>
    <p:sldId id="447" r:id="rId11"/>
    <p:sldId id="448" r:id="rId12"/>
    <p:sldId id="449" r:id="rId13"/>
    <p:sldId id="450" r:id="rId14"/>
    <p:sldId id="440" r:id="rId1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A9B9D"/>
    <a:srgbClr val="AEB0AF"/>
    <a:srgbClr val="CEC7C1"/>
    <a:srgbClr val="8C8D90"/>
    <a:srgbClr val="D25350"/>
    <a:srgbClr val="808184"/>
    <a:srgbClr val="75767A"/>
    <a:srgbClr val="4E4F54"/>
    <a:srgbClr val="84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128" autoAdjust="0"/>
  </p:normalViewPr>
  <p:slideViewPr>
    <p:cSldViewPr snapToGrid="0" showGuides="1">
      <p:cViewPr varScale="1">
        <p:scale>
          <a:sx n="162" d="100"/>
          <a:sy n="162" d="100"/>
        </p:scale>
        <p:origin x="2508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11/2/2023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2111326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FACB66C-D6C0-EB39-6DD2-661F704E10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E2A29-4C4A-18A4-3FEC-624984316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7297B-52E2-6226-6931-63A763675B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1" y="1327150"/>
            <a:ext cx="1095451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Coupling mercury/ bubble material model in the pulse simulation to predict strain on the Spallation Neutron Source target vessel with gas injection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2DC64C2-26BB-B726-A55C-2B33C18C8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440514" cy="222437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/>
        </p:nvSpPr>
        <p:spPr bwMode="auto">
          <a:xfrm>
            <a:off x="447481" y="3075599"/>
            <a:ext cx="5440514" cy="22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Hao Jiang</a:t>
            </a:r>
          </a:p>
          <a:p>
            <a:r>
              <a:rPr lang="en-US" dirty="0"/>
              <a:t>Oak Ridge National Laboratory</a:t>
            </a:r>
          </a:p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Workshop</a:t>
            </a:r>
          </a:p>
          <a:p>
            <a:r>
              <a:rPr lang="en-US" dirty="0"/>
              <a:t>Nov. 6-10, 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330D49-5329-C3CF-E873-909E7EA3D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5" r="15880"/>
          <a:stretch/>
        </p:blipFill>
        <p:spPr>
          <a:xfrm>
            <a:off x="912122" y="1283769"/>
            <a:ext cx="3492072" cy="2477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13C9E-5882-90C4-D678-5F33B099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Apply combined Riemer’s and  R-P model to 2 MW design target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A009F-A33C-5832-0597-E6E994BC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 bwMode="auto">
          <a:xfrm>
            <a:off x="402071" y="3870541"/>
            <a:ext cx="4002123" cy="2603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B978C9-8E2C-48C0-9B0C-66CA22679602}"/>
              </a:ext>
            </a:extLst>
          </p:cNvPr>
          <p:cNvSpPr txBox="1"/>
          <p:nvPr/>
        </p:nvSpPr>
        <p:spPr>
          <a:xfrm>
            <a:off x="402071" y="3562764"/>
            <a:ext cx="4002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Mercury target vessel design for 2MW operation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DDE65-8F77-59DA-ED52-9F314CAD4318}"/>
              </a:ext>
            </a:extLst>
          </p:cNvPr>
          <p:cNvSpPr txBox="1"/>
          <p:nvPr/>
        </p:nvSpPr>
        <p:spPr>
          <a:xfrm>
            <a:off x="429767" y="6457313"/>
            <a:ext cx="372032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Mercury without gas bubble and bubbly zones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943C92-9142-9820-4B71-4268DD4F48FD}"/>
              </a:ext>
            </a:extLst>
          </p:cNvPr>
          <p:cNvSpPr txBox="1"/>
          <p:nvPr/>
        </p:nvSpPr>
        <p:spPr>
          <a:xfrm>
            <a:off x="4645779" y="3527298"/>
            <a:ext cx="3565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H (top front, in transverse direction)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60189-ED20-7E22-2505-E6D890617FBE}"/>
              </a:ext>
            </a:extLst>
          </p:cNvPr>
          <p:cNvSpPr txBox="1"/>
          <p:nvPr/>
        </p:nvSpPr>
        <p:spPr>
          <a:xfrm>
            <a:off x="9036477" y="3532420"/>
            <a:ext cx="2673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B (front side, angled 35°)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696DF8-3EE8-41DD-2972-98C4B2855BFA}"/>
              </a:ext>
            </a:extLst>
          </p:cNvPr>
          <p:cNvSpPr txBox="1"/>
          <p:nvPr/>
        </p:nvSpPr>
        <p:spPr>
          <a:xfrm>
            <a:off x="4752621" y="6179694"/>
            <a:ext cx="3376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M (top middle, in beam direction)</a:t>
            </a:r>
            <a:endParaRPr lang="en-US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F969F-0F0A-BD35-253D-8D23BFE59188}"/>
              </a:ext>
            </a:extLst>
          </p:cNvPr>
          <p:cNvSpPr txBox="1"/>
          <p:nvPr/>
        </p:nvSpPr>
        <p:spPr>
          <a:xfrm>
            <a:off x="8567890" y="6179695"/>
            <a:ext cx="343178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Z (bottom back, in beam direction)</a:t>
            </a:r>
            <a:endParaRPr lang="en-US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605A6-090C-C41F-9EE5-B03BF71749B7}"/>
              </a:ext>
            </a:extLst>
          </p:cNvPr>
          <p:cNvSpPr txBox="1"/>
          <p:nvPr/>
        </p:nvSpPr>
        <p:spPr>
          <a:xfrm>
            <a:off x="4498522" y="6476833"/>
            <a:ext cx="750115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simulation technique works similarly well for 2MW design target. 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0C443D-A4E4-9186-DA58-56A5F155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522" y="1222208"/>
            <a:ext cx="3813379" cy="22922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2B5E63-2E49-0AA6-C84C-814914E62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521" y="3854853"/>
            <a:ext cx="3813379" cy="2292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8B6201-75FC-EFCB-E391-D8A212DA0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570" y="3854853"/>
            <a:ext cx="3816427" cy="2292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68559-2138-1025-14D8-C96C694B31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66" t="76979" r="31147" b="11972"/>
          <a:stretch/>
        </p:blipFill>
        <p:spPr>
          <a:xfrm>
            <a:off x="4978765" y="808262"/>
            <a:ext cx="6272613" cy="417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2393C-036E-85EC-51AB-8C2FEDE80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569" y="1222207"/>
            <a:ext cx="3816427" cy="2292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C5A1E-E41F-7214-683C-66DD087ADE24}"/>
              </a:ext>
            </a:extLst>
          </p:cNvPr>
          <p:cNvSpPr txBox="1"/>
          <p:nvPr/>
        </p:nvSpPr>
        <p:spPr>
          <a:xfrm>
            <a:off x="429767" y="947356"/>
            <a:ext cx="21478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Nose tapered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 baffle removed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Corner wall thickened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improved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widow weld corner rounded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63426A-6220-7B3B-D6B2-55A8AC8E43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552" t="11154" r="6548" b="11055"/>
          <a:stretch/>
        </p:blipFill>
        <p:spPr>
          <a:xfrm>
            <a:off x="3492599" y="2491819"/>
            <a:ext cx="91159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3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1374556"/>
            <a:ext cx="11430000" cy="3421620"/>
          </a:xfrm>
        </p:spPr>
        <p:txBody>
          <a:bodyPr/>
          <a:lstStyle/>
          <a:p>
            <a:r>
              <a:rPr lang="en-US" sz="2400" dirty="0">
                <a:latin typeface="+mn-lt"/>
                <a:cs typeface="Times New Roman" panose="02020603050405020304" pitchFamily="18" charset="0"/>
              </a:rPr>
              <a:t>Strain measurement data are used to validate the strain simulation.</a:t>
            </a:r>
          </a:p>
          <a:p>
            <a:r>
              <a:rPr lang="en-US" sz="2400" dirty="0">
                <a:latin typeface="+mn-lt"/>
                <a:cs typeface="Times New Roman" panose="02020603050405020304" pitchFamily="18" charset="0"/>
              </a:rPr>
              <a:t>The simulations with Riemer’s model generally agree well with the measurement data for the no gas condition. </a:t>
            </a:r>
          </a:p>
          <a:p>
            <a:r>
              <a:rPr lang="en-US" sz="2400" dirty="0">
                <a:latin typeface="+mn-lt"/>
                <a:cs typeface="Times New Roman" panose="02020603050405020304" pitchFamily="18" charset="0"/>
              </a:rPr>
              <a:t>The new simulation technique was developed to predict the strain response with gas injection. The simulations combining Riemer’s and R-P model with estimated BSDs shows promising results.</a:t>
            </a:r>
          </a:p>
          <a:p>
            <a:r>
              <a:rPr lang="en-US" sz="2400" dirty="0">
                <a:latin typeface="+mn-lt"/>
                <a:cs typeface="Times New Roman" panose="02020603050405020304" pitchFamily="18" charset="0"/>
              </a:rPr>
              <a:t>The simulation technique works similarly well when applied to simulations for the different gas injection condition, and the different target designs.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B0F6C-6F52-AF5D-D5AC-499C0169E02C}"/>
              </a:ext>
            </a:extLst>
          </p:cNvPr>
          <p:cNvSpPr/>
          <p:nvPr/>
        </p:nvSpPr>
        <p:spPr>
          <a:xfrm>
            <a:off x="1155156" y="5277269"/>
            <a:ext cx="99792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you!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Questions?</a:t>
            </a: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90931"/>
          </a:xfrm>
        </p:spPr>
        <p:txBody>
          <a:bodyPr/>
          <a:lstStyle/>
          <a:p>
            <a:r>
              <a:rPr lang="en-US" sz="3600" dirty="0">
                <a:latin typeface="+mn-lt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238" y="1652826"/>
            <a:ext cx="11430000" cy="42609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Background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Times New Roman" panose="02020603050405020304" pitchFamily="18" charset="0"/>
              </a:rPr>
              <a:t>Strain measurement on SNS targets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Times New Roman" panose="02020603050405020304" pitchFamily="18" charset="0"/>
              </a:rPr>
              <a:t>Strain simulation without gas injection using Riemer’s model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Strain simulation with gas injection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Times New Roman" panose="02020603050405020304" pitchFamily="18" charset="0"/>
              </a:rPr>
              <a:t>Develop simulation technique with effect of gas bubble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Times New Roman" panose="02020603050405020304" pitchFamily="18" charset="0"/>
              </a:rPr>
              <a:t>Validate simulation with strain data at gas rate of 3.2 SLPM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Times New Roman" panose="02020603050405020304" pitchFamily="18" charset="0"/>
              </a:rPr>
              <a:t>Apply simulation technique to different gas injection condition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Times New Roman" panose="02020603050405020304" pitchFamily="18" charset="0"/>
              </a:rPr>
              <a:t>Apply simulation technique to different target design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E34C-DD5A-29B0-3217-7E7A4493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SNS target and strain 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69767-3BA4-E8DD-64C4-4B2B90C488A6}"/>
              </a:ext>
            </a:extLst>
          </p:cNvPr>
          <p:cNvSpPr txBox="1"/>
          <p:nvPr/>
        </p:nvSpPr>
        <p:spPr>
          <a:xfrm>
            <a:off x="8358580" y="5751600"/>
            <a:ext cx="2514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 measurement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9A44B6-F9D7-CA72-2CD8-118523D45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4789" r="11165" b="11879"/>
          <a:stretch/>
        </p:blipFill>
        <p:spPr bwMode="auto">
          <a:xfrm>
            <a:off x="884065" y="1020769"/>
            <a:ext cx="4569189" cy="2368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F40457-341C-75CF-7965-F227AD8C8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016" r="1428" b="-1"/>
          <a:stretch/>
        </p:blipFill>
        <p:spPr bwMode="auto">
          <a:xfrm>
            <a:off x="932483" y="3468452"/>
            <a:ext cx="4472352" cy="2204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7904B4-0701-B796-FAED-9DABA3006036}"/>
              </a:ext>
            </a:extLst>
          </p:cNvPr>
          <p:cNvSpPr txBox="1"/>
          <p:nvPr/>
        </p:nvSpPr>
        <p:spPr>
          <a:xfrm>
            <a:off x="1958197" y="5751600"/>
            <a:ext cx="23784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SNS Jet-flow target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7FEB4D-A7AE-C5DF-E869-7FB5513A5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505" y="1327994"/>
            <a:ext cx="5957316" cy="428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C7264F-A099-A508-ACF9-BF329503931B}"/>
              </a:ext>
            </a:extLst>
          </p:cNvPr>
          <p:cNvSpPr txBox="1"/>
          <p:nvPr/>
        </p:nvSpPr>
        <p:spPr>
          <a:xfrm>
            <a:off x="8549197" y="6235922"/>
            <a:ext cx="17844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ID 39, Yun Liu</a:t>
            </a:r>
          </a:p>
        </p:txBody>
      </p:sp>
    </p:spTree>
    <p:extLst>
      <p:ext uri="{BB962C8B-B14F-4D97-AF65-F5344CB8AC3E}">
        <p14:creationId xmlns:p14="http://schemas.microsoft.com/office/powerpoint/2010/main" val="72140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FD768-5776-D6F4-41BF-D7948966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Strain measurement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A44476-C418-4922-2D43-BFA91EC52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7" y="849516"/>
            <a:ext cx="6285430" cy="377397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7E0B54-519B-9B8A-1B1D-455F50FCA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97" y="3568823"/>
            <a:ext cx="5476803" cy="328917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C71B80-ED43-A561-0814-08107F86BDDB}"/>
                  </a:ext>
                </a:extLst>
              </p:cNvPr>
              <p:cNvSpPr txBox="1"/>
              <p:nvPr/>
            </p:nvSpPr>
            <p:spPr>
              <a:xfrm>
                <a:off x="7172975" y="1155328"/>
                <a:ext cx="269899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  <m:r>
                        <a:rPr lang="en-US" sz="2000" i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C71B80-ED43-A561-0814-08107F86B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975" y="1155328"/>
                <a:ext cx="2698993" cy="400110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">
                <a:extLst>
                  <a:ext uri="{FF2B5EF4-FFF2-40B4-BE49-F238E27FC236}">
                    <a16:creationId xmlns:a16="http://schemas.microsoft.com/office/drawing/2014/main" id="{48A66A33-98C5-7AD8-EB51-7DA405A00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6040" y="1623199"/>
                <a:ext cx="4607692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kern="7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-- mean value of </a:t>
                </a: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strain measurement curves</a:t>
                </a:r>
                <a:endPara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-- estimated standard deviation </a:t>
                </a:r>
                <a:endPara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-- sample size (number of pulses)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-- confidence level (95%)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-- proportion of population in the interval (90%)</a:t>
                </a:r>
                <a:endPara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-- a tabulated value dependent on </a:t>
                </a: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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endParaRPr kumimoji="0" lang="en-US" altLang="en-US" sz="105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0" name="Rectangle 1">
                <a:extLst>
                  <a:ext uri="{FF2B5EF4-FFF2-40B4-BE49-F238E27FC236}">
                    <a16:creationId xmlns:a16="http://schemas.microsoft.com/office/drawing/2014/main" id="{48A66A33-98C5-7AD8-EB51-7DA405A00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6040" y="1623199"/>
                <a:ext cx="4607692" cy="1569660"/>
              </a:xfrm>
              <a:prstGeom prst="rect">
                <a:avLst/>
              </a:prstGeom>
              <a:blipFill>
                <a:blip r:embed="rId5"/>
                <a:stretch>
                  <a:fillRect l="-795" t="-388" b="-46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AE844CE-0DEA-645A-902E-50483E125925}"/>
              </a:ext>
            </a:extLst>
          </p:cNvPr>
          <p:cNvSpPr txBox="1"/>
          <p:nvPr/>
        </p:nvSpPr>
        <p:spPr>
          <a:xfrm>
            <a:off x="7386040" y="752116"/>
            <a:ext cx="282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Tolerance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intervals (TIs)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435E7F-FAE3-3C23-5CFD-B9FC697DA36D}"/>
              </a:ext>
            </a:extLst>
          </p:cNvPr>
          <p:cNvSpPr txBox="1"/>
          <p:nvPr/>
        </p:nvSpPr>
        <p:spPr>
          <a:xfrm>
            <a:off x="429767" y="6159446"/>
            <a:ext cx="6285430" cy="5909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Hao Jiang, Drew Winder, Yun Liu, “Repeatability and uncertainty study of strain measured on coupled fluid-structure vessels in response to high intensity proton pulses”, Proceedings of the ASME, Pressure Vessels &amp; Piping Conference, PVP2023, July 16-21, 2023, Atlanta, Georgia, USA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0164BB-657A-62E0-03A2-3238F2EAE8F5}"/>
              </a:ext>
            </a:extLst>
          </p:cNvPr>
          <p:cNvSpPr txBox="1"/>
          <p:nvPr/>
        </p:nvSpPr>
        <p:spPr>
          <a:xfrm>
            <a:off x="429767" y="4696837"/>
            <a:ext cx="6285430" cy="1330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 reduced 27% (1.6slpm) and 43% (3.2slpm).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95/90 TI results indicates moderate variances in the measured strain responses. The mean value will be used to validate the strain simulation.</a:t>
            </a:r>
          </a:p>
        </p:txBody>
      </p:sp>
    </p:spTree>
    <p:extLst>
      <p:ext uri="{BB962C8B-B14F-4D97-AF65-F5344CB8AC3E}">
        <p14:creationId xmlns:p14="http://schemas.microsoft.com/office/powerpoint/2010/main" val="48043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FDA9-084B-6269-D7BA-FDC74983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Strain simulation without gas injection using Riemer’s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E6E9E-D93C-F0AB-18F2-E7E9D64E5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23" y="843171"/>
            <a:ext cx="2825114" cy="169871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EE7CE-3E2E-B254-2F71-97811F1BB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148" y="813816"/>
            <a:ext cx="2825115" cy="169871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F86666-F2D6-C04B-5CFF-700007DE5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64" y="2766503"/>
            <a:ext cx="2825115" cy="1700530"/>
          </a:xfrm>
          <a:prstGeom prst="rect">
            <a:avLst/>
          </a:prstGeom>
          <a:noFill/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95B37AAF-EE84-D6D9-09C9-C74DDCEDC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75" y="843171"/>
            <a:ext cx="3090545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45780B-3FD2-8C17-0D56-29A85FB80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1" y="3437629"/>
            <a:ext cx="2999105" cy="1727835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CDF719-DDFC-BFDD-E0BF-15E79EA32A3B}"/>
              </a:ext>
            </a:extLst>
          </p:cNvPr>
          <p:cNvSpPr txBox="1"/>
          <p:nvPr/>
        </p:nvSpPr>
        <p:spPr>
          <a:xfrm>
            <a:off x="955275" y="3037731"/>
            <a:ext cx="3451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Riemer’s mercury material model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72343-46FD-9896-0CA5-523ED3EF56DF}"/>
              </a:ext>
            </a:extLst>
          </p:cNvPr>
          <p:cNvSpPr txBox="1"/>
          <p:nvPr/>
        </p:nvSpPr>
        <p:spPr>
          <a:xfrm>
            <a:off x="843259" y="5767586"/>
            <a:ext cx="378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model of jet-flow target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4A7A2-9AB5-4046-DF21-9BB19B136E7F}"/>
              </a:ext>
            </a:extLst>
          </p:cNvPr>
          <p:cNvSpPr txBox="1"/>
          <p:nvPr/>
        </p:nvSpPr>
        <p:spPr>
          <a:xfrm>
            <a:off x="5234592" y="2472489"/>
            <a:ext cx="3265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T (top front, in beam direction)</a:t>
            </a:r>
            <a:endParaRPr lang="en-US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4DF5BE-7455-DDCF-B125-B5968ABAFA34}"/>
              </a:ext>
            </a:extLst>
          </p:cNvPr>
          <p:cNvSpPr txBox="1"/>
          <p:nvPr/>
        </p:nvSpPr>
        <p:spPr>
          <a:xfrm>
            <a:off x="8447686" y="2467150"/>
            <a:ext cx="3707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W (top corner, in transverse direction)</a:t>
            </a:r>
            <a:endParaRPr lang="en-US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3E65BD-0506-C769-42BF-3C6878748D1F}"/>
              </a:ext>
            </a:extLst>
          </p:cNvPr>
          <p:cNvSpPr txBox="1"/>
          <p:nvPr/>
        </p:nvSpPr>
        <p:spPr>
          <a:xfrm>
            <a:off x="4875063" y="4465366"/>
            <a:ext cx="3700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G (top middle, in transverse direction)</a:t>
            </a:r>
            <a:endParaRPr lang="en-US" sz="1400" b="1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EC2296-3F1D-C825-84FC-1EAF3793E5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r="37829" b="20769"/>
          <a:stretch/>
        </p:blipFill>
        <p:spPr>
          <a:xfrm>
            <a:off x="992741" y="4427228"/>
            <a:ext cx="2131804" cy="1340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04F7C-AEBF-A406-3838-3866EBFCE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363" y="2766503"/>
            <a:ext cx="2821900" cy="1696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8E5D3-23A0-9AB0-0710-CB789015A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330" y="4847016"/>
            <a:ext cx="2821900" cy="1696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B9B6E-2CE6-F03B-E046-414BE9F9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7363" y="4857390"/>
            <a:ext cx="2821900" cy="1696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ABF6DD-1436-6415-4DB5-4A1457AC3A88}"/>
              </a:ext>
            </a:extLst>
          </p:cNvPr>
          <p:cNvSpPr txBox="1"/>
          <p:nvPr/>
        </p:nvSpPr>
        <p:spPr>
          <a:xfrm>
            <a:off x="8624148" y="6559528"/>
            <a:ext cx="31592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F (top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back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 beam direction)</a:t>
            </a:r>
            <a:endParaRPr lang="en-US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464B8-0450-C96A-31EC-07CF3F7B9FFC}"/>
              </a:ext>
            </a:extLst>
          </p:cNvPr>
          <p:cNvSpPr txBox="1"/>
          <p:nvPr/>
        </p:nvSpPr>
        <p:spPr>
          <a:xfrm>
            <a:off x="8499925" y="4456060"/>
            <a:ext cx="3510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K (top side, in transverse direction)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B89BB-22A1-8D46-463D-4FCE7824E6B5}"/>
              </a:ext>
            </a:extLst>
          </p:cNvPr>
          <p:cNvSpPr txBox="1"/>
          <p:nvPr/>
        </p:nvSpPr>
        <p:spPr>
          <a:xfrm>
            <a:off x="349450" y="6211669"/>
            <a:ext cx="461873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W. Riemer, H. Jiang, D. E. Winder, “Strain prediction and benchmark with measurement in the Spallation Neutron Source mercury target without gas injection,”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Phys. Rev. Accel. Beams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25 (2022) 093001.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5B1F1-A062-1455-D61F-6065279B683F}"/>
              </a:ext>
            </a:extLst>
          </p:cNvPr>
          <p:cNvSpPr txBox="1"/>
          <p:nvPr/>
        </p:nvSpPr>
        <p:spPr>
          <a:xfrm>
            <a:off x="4875063" y="6559529"/>
            <a:ext cx="3787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Senor P (bottom center, in transverse direction)</a:t>
            </a:r>
          </a:p>
        </p:txBody>
      </p:sp>
    </p:spTree>
    <p:extLst>
      <p:ext uri="{BB962C8B-B14F-4D97-AF65-F5344CB8AC3E}">
        <p14:creationId xmlns:p14="http://schemas.microsoft.com/office/powerpoint/2010/main" val="197633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CC8F-1AA0-8142-E067-73AE87E6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Develop simulation technique to predict strain with gas injection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E39BC-947F-17D1-2930-8CFE2CEA9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39" y="971994"/>
            <a:ext cx="3813379" cy="2292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9FE86-24F9-065A-671B-3CC129E4B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60" y="1775162"/>
            <a:ext cx="2825115" cy="170053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03F5F3-56C3-6A36-0EFB-8F2AAA005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63" y="1775162"/>
            <a:ext cx="2834640" cy="170053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B93629-7D42-3DB5-AFDC-EB77CE0360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5349" r="7321" b="70943"/>
          <a:stretch/>
        </p:blipFill>
        <p:spPr bwMode="auto">
          <a:xfrm>
            <a:off x="6281960" y="971994"/>
            <a:ext cx="5782945" cy="69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CCDE23-63B5-6620-CFB4-0B5089DAD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93" t="-1" r="28064" b="-8445"/>
          <a:stretch/>
        </p:blipFill>
        <p:spPr>
          <a:xfrm>
            <a:off x="2832076" y="3389225"/>
            <a:ext cx="3449884" cy="5510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BB4FEB-CDE2-FDC8-0F5C-950537E7047F}"/>
              </a:ext>
            </a:extLst>
          </p:cNvPr>
          <p:cNvSpPr txBox="1"/>
          <p:nvPr/>
        </p:nvSpPr>
        <p:spPr>
          <a:xfrm>
            <a:off x="326915" y="3444939"/>
            <a:ext cx="2689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Rayleigh-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Plesset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equation: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BBF1F-636F-3D4D-1D1C-EEAC81FFB246}"/>
              </a:ext>
            </a:extLst>
          </p:cNvPr>
          <p:cNvSpPr txBox="1"/>
          <p:nvPr/>
        </p:nvSpPr>
        <p:spPr>
          <a:xfrm>
            <a:off x="6790598" y="6150597"/>
            <a:ext cx="527430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Winder, L. Lin and J. Mach, “Incorporating bubble growth volume feedback to improve simulation of the response of a structure containing liquid and gas to sudden energy input,”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Nucl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Inst. Meth. 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1005 (2021) 165371.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EE4BF8-E930-9424-AC6B-AE2DAC2AA51F}"/>
              </a:ext>
            </a:extLst>
          </p:cNvPr>
          <p:cNvSpPr txBox="1"/>
          <p:nvPr/>
        </p:nvSpPr>
        <p:spPr>
          <a:xfrm>
            <a:off x="6318427" y="3516911"/>
            <a:ext cx="27521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T (top front, in beam direction)</a:t>
            </a:r>
            <a:endParaRPr lang="en-US" sz="1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0702A6-6059-90E0-9DBD-0A0CB7AF4EB1}"/>
              </a:ext>
            </a:extLst>
          </p:cNvPr>
          <p:cNvSpPr txBox="1"/>
          <p:nvPr/>
        </p:nvSpPr>
        <p:spPr>
          <a:xfrm>
            <a:off x="9013813" y="3528989"/>
            <a:ext cx="3194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G (top middle, in transverse direction)</a:t>
            </a:r>
            <a:endParaRPr lang="en-US" sz="1200" b="1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F8B4F6-C51E-325F-5DD7-FA431C7F1765}"/>
              </a:ext>
            </a:extLst>
          </p:cNvPr>
          <p:cNvCxnSpPr>
            <a:cxnSpLocks/>
          </p:cNvCxnSpPr>
          <p:nvPr/>
        </p:nvCxnSpPr>
        <p:spPr>
          <a:xfrm flipH="1">
            <a:off x="7151920" y="2004347"/>
            <a:ext cx="95865" cy="934601"/>
          </a:xfrm>
          <a:prstGeom prst="straightConnector1">
            <a:avLst/>
          </a:prstGeom>
          <a:ln w="28575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0EB0F3F-368B-8B1C-C0F1-74847E670A97}"/>
              </a:ext>
            </a:extLst>
          </p:cNvPr>
          <p:cNvCxnSpPr>
            <a:cxnSpLocks/>
          </p:cNvCxnSpPr>
          <p:nvPr/>
        </p:nvCxnSpPr>
        <p:spPr>
          <a:xfrm>
            <a:off x="10201317" y="1971491"/>
            <a:ext cx="409739" cy="1061079"/>
          </a:xfrm>
          <a:prstGeom prst="straightConnector1">
            <a:avLst/>
          </a:prstGeom>
          <a:ln w="28575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67C2EB6-4636-108A-5D8B-A4897F48EEC6}"/>
              </a:ext>
            </a:extLst>
          </p:cNvPr>
          <p:cNvSpPr txBox="1"/>
          <p:nvPr/>
        </p:nvSpPr>
        <p:spPr>
          <a:xfrm>
            <a:off x="6737292" y="4325644"/>
            <a:ext cx="5274307" cy="6991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gas bubbles suppress strain responses more.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bubbles effectively attenuate strain responses.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E36351-D877-0648-48AD-F9BB7432D88C}"/>
              </a:ext>
            </a:extLst>
          </p:cNvPr>
          <p:cNvSpPr txBox="1"/>
          <p:nvPr/>
        </p:nvSpPr>
        <p:spPr>
          <a:xfrm>
            <a:off x="326915" y="4303573"/>
            <a:ext cx="33147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Bubble size distributions (BSDs)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A0FCF-B23D-A045-21C9-2DCCFB649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67" y="4796813"/>
            <a:ext cx="6153046" cy="2020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5D7B8C-3AC4-EDCC-CB16-419606A61AD4}"/>
                  </a:ext>
                </a:extLst>
              </p:cNvPr>
              <p:cNvSpPr txBox="1"/>
              <p:nvPr/>
            </p:nvSpPr>
            <p:spPr>
              <a:xfrm>
                <a:off x="3377752" y="4157551"/>
                <a:ext cx="3279353" cy="666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5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sz="1050" i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105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</m:t>
                      </m:r>
                      <m:f>
                        <m:fPr>
                          <m:ctrlPr>
                            <a:rPr lang="en-US" sz="10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05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50" i="0">
                                  <a:latin typeface="Cambria Math" panose="02040503050406030204" pitchFamily="18" charset="0"/>
                                </a:rPr>
                                <m:t>gas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05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50" i="0">
                                  <a:latin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en-US" sz="105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0">
                              <a:latin typeface="Cambria Math" panose="02040503050406030204" pitchFamily="18" charset="0"/>
                            </a:rPr>
                            <m:t>3.2 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050" i="0">
                                  <a:latin typeface="Cambria Math" panose="02040503050406030204" pitchFamily="18" charset="0"/>
                                </a:rPr>
                                <m:t>SLPM</m:t>
                              </m:r>
                            </m:e>
                          </m:d>
                          <m:r>
                            <a:rPr lang="en-US" sz="1050" i="0">
                              <a:latin typeface="Cambria Math" panose="02040503050406030204" pitchFamily="18" charset="0"/>
                            </a:rPr>
                            <m:t>∗0.54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050" i="0">
                                      <a:latin typeface="Cambria Math" panose="02040503050406030204" pitchFamily="18" charset="0"/>
                                    </a:rPr>
                                    <m:t>LPM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050" i="0">
                                      <a:latin typeface="Cambria Math" panose="02040503050406030204" pitchFamily="18" charset="0"/>
                                    </a:rPr>
                                    <m:t>SLPM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1050" i="0">
                              <a:latin typeface="Cambria Math" panose="02040503050406030204" pitchFamily="18" charset="0"/>
                            </a:rPr>
                            <m:t>230 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050" i="0">
                                  <a:latin typeface="Cambria Math" panose="02040503050406030204" pitchFamily="18" charset="0"/>
                                </a:rPr>
                                <m:t>GPM</m:t>
                              </m:r>
                            </m:e>
                          </m:d>
                          <m:r>
                            <a:rPr lang="en-US" sz="1050" i="0">
                              <a:latin typeface="Cambria Math" panose="02040503050406030204" pitchFamily="18" charset="0"/>
                            </a:rPr>
                            <m:t>∗ 3.785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050" i="0">
                                      <a:latin typeface="Cambria Math" panose="02040503050406030204" pitchFamily="18" charset="0"/>
                                    </a:rPr>
                                    <m:t>liter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050" i="0">
                                      <a:latin typeface="Cambria Math" panose="02040503050406030204" pitchFamily="18" charset="0"/>
                                    </a:rPr>
                                    <m:t>gallon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105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50" i="0">
                              <a:latin typeface="Cambria Math" panose="02040503050406030204" pitchFamily="18" charset="0"/>
                            </a:rPr>
                            <m:t>2.0×10</m:t>
                          </m:r>
                        </m:e>
                        <m:sup>
                          <m:r>
                            <a:rPr lang="en-US" sz="1050" i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5D7B8C-3AC4-EDCC-CB16-419606A61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752" y="4157551"/>
                <a:ext cx="3279353" cy="666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FBF7E4C-AA86-17EE-A6A6-55362726E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67" y="3866333"/>
            <a:ext cx="1972570" cy="416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BEEA73-D07B-1D93-3D87-AF2AB7064184}"/>
              </a:ext>
            </a:extLst>
          </p:cNvPr>
          <p:cNvSpPr/>
          <p:nvPr/>
        </p:nvSpPr>
        <p:spPr>
          <a:xfrm>
            <a:off x="960577" y="4819773"/>
            <a:ext cx="1509204" cy="178907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D06379-9DC4-1D58-AB44-3EDFD94DCA2B}"/>
              </a:ext>
            </a:extLst>
          </p:cNvPr>
          <p:cNvCxnSpPr/>
          <p:nvPr/>
        </p:nvCxnSpPr>
        <p:spPr>
          <a:xfrm>
            <a:off x="1620456" y="4572000"/>
            <a:ext cx="0" cy="2193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2986EF-8209-7C96-6BF7-E74B18519740}"/>
              </a:ext>
            </a:extLst>
          </p:cNvPr>
          <p:cNvSpPr/>
          <p:nvPr/>
        </p:nvSpPr>
        <p:spPr>
          <a:xfrm>
            <a:off x="5627985" y="4824208"/>
            <a:ext cx="896701" cy="76872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ED0C52-45E1-7869-FDDE-2AEE0C9829E9}"/>
              </a:ext>
            </a:extLst>
          </p:cNvPr>
          <p:cNvSpPr/>
          <p:nvPr/>
        </p:nvSpPr>
        <p:spPr>
          <a:xfrm>
            <a:off x="956772" y="4817823"/>
            <a:ext cx="720739" cy="179102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3814E-48E6-303F-6282-1A5EED94BEC8}"/>
              </a:ext>
            </a:extLst>
          </p:cNvPr>
          <p:cNvSpPr/>
          <p:nvPr/>
        </p:nvSpPr>
        <p:spPr>
          <a:xfrm>
            <a:off x="2536723" y="4817823"/>
            <a:ext cx="904041" cy="17794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56F86-C3BC-763C-F735-783678A259C6}"/>
              </a:ext>
            </a:extLst>
          </p:cNvPr>
          <p:cNvSpPr/>
          <p:nvPr/>
        </p:nvSpPr>
        <p:spPr>
          <a:xfrm>
            <a:off x="950934" y="4819773"/>
            <a:ext cx="720739" cy="77315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EDD87-315C-CB48-0097-67C6E4851730}"/>
              </a:ext>
            </a:extLst>
          </p:cNvPr>
          <p:cNvSpPr txBox="1"/>
          <p:nvPr/>
        </p:nvSpPr>
        <p:spPr>
          <a:xfrm>
            <a:off x="8460808" y="5487939"/>
            <a:ext cx="1194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R-P 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49AF6E-A216-3BEE-A328-4A98915DC97D}"/>
              </a:ext>
            </a:extLst>
          </p:cNvPr>
          <p:cNvCxnSpPr>
            <a:cxnSpLocks/>
          </p:cNvCxnSpPr>
          <p:nvPr/>
        </p:nvCxnSpPr>
        <p:spPr>
          <a:xfrm>
            <a:off x="8985785" y="5829571"/>
            <a:ext cx="0" cy="323579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5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 animBg="1"/>
      <p:bldP spid="35" grpId="0"/>
      <p:bldP spid="37" grpId="0"/>
      <p:bldP spid="62" grpId="0" animBg="1"/>
      <p:bldP spid="63" grpId="0"/>
      <p:bldP spid="6" grpId="0"/>
      <p:bldP spid="9" grpId="0" animBg="1"/>
      <p:bldP spid="10" grpId="0" animBg="1"/>
      <p:bldP spid="11" grpId="0" animBg="1"/>
      <p:bldP spid="12" grpId="0" animBg="1"/>
      <p:bldP spid="5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1B6B-657C-91AF-4BA9-7353D89C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Combine Riemer’s and R-P model for different mercury zones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E208C-A4C6-3023-1A3D-4C29624BE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7" y="1029705"/>
            <a:ext cx="4528763" cy="216714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3E539-9B5E-AEB5-9007-54A73ED4C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5" y="889257"/>
            <a:ext cx="3241185" cy="230759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4202F-C1D9-F6E5-BD18-0866F3D70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348" y="1004225"/>
            <a:ext cx="3947652" cy="2424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29B697-7680-9B62-1A20-78EEDB2B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139" y="3792292"/>
            <a:ext cx="3728861" cy="229313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C4A01A-0342-EEA0-EBF1-BAC185C4C89E}"/>
              </a:ext>
            </a:extLst>
          </p:cNvPr>
          <p:cNvSpPr txBox="1"/>
          <p:nvPr/>
        </p:nvSpPr>
        <p:spPr>
          <a:xfrm>
            <a:off x="8287915" y="3460719"/>
            <a:ext cx="375335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Mercury without gas bubble and bubbly zones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B453A-AADA-A97E-CCF5-C484DFDD3514}"/>
              </a:ext>
            </a:extLst>
          </p:cNvPr>
          <p:cNvSpPr txBox="1"/>
          <p:nvPr/>
        </p:nvSpPr>
        <p:spPr>
          <a:xfrm>
            <a:off x="8685526" y="6174741"/>
            <a:ext cx="343299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Bubble size distributions for R-P model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60E0067-D0E9-BEF3-391A-1EDE6F9D3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526440"/>
              </p:ext>
            </p:extLst>
          </p:nvPr>
        </p:nvGraphicFramePr>
        <p:xfrm>
          <a:off x="539660" y="3622993"/>
          <a:ext cx="5976937" cy="296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976245" imgH="2960272" progId="Word.Document.12">
                  <p:embed/>
                </p:oleObj>
              </mc:Choice>
              <mc:Fallback>
                <p:oleObj name="Document" r:id="rId6" imgW="5976245" imgH="2960272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60E0067-D0E9-BEF3-391A-1EDE6F9D3F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660" y="3622993"/>
                        <a:ext cx="5976937" cy="296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454734-5259-88CB-C7A1-B7EF37231340}"/>
              </a:ext>
            </a:extLst>
          </p:cNvPr>
          <p:cNvSpPr txBox="1"/>
          <p:nvPr/>
        </p:nvSpPr>
        <p:spPr>
          <a:xfrm>
            <a:off x="1587236" y="3160041"/>
            <a:ext cx="1965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Mercury bulk 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CE36E-0241-DA2D-C648-3F0B74C136CD}"/>
              </a:ext>
            </a:extLst>
          </p:cNvPr>
          <p:cNvSpPr txBox="1"/>
          <p:nvPr/>
        </p:nvSpPr>
        <p:spPr>
          <a:xfrm>
            <a:off x="429767" y="6467951"/>
            <a:ext cx="617013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visualization experiment with water in an acrylic 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52A8F-42F7-343D-9D06-94DBE9415D7F}"/>
              </a:ext>
            </a:extLst>
          </p:cNvPr>
          <p:cNvSpPr txBox="1"/>
          <p:nvPr/>
        </p:nvSpPr>
        <p:spPr>
          <a:xfrm>
            <a:off x="5678555" y="3160042"/>
            <a:ext cx="2185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Window flow and jet flow</a:t>
            </a:r>
            <a:endParaRPr lang="en-US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84EAB-CF5B-49DB-7EAD-D220772D7E87}"/>
              </a:ext>
            </a:extLst>
          </p:cNvPr>
          <p:cNvSpPr txBox="1"/>
          <p:nvPr/>
        </p:nvSpPr>
        <p:spPr>
          <a:xfrm>
            <a:off x="6569546" y="4543526"/>
            <a:ext cx="183203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H. Jiang, D. E. Winder, C. Barbier, B. W. Riemer, “Implementing bubbly mercury material model (R-P model) in the pulse simulation to predict strain on the Spallation Neutron Source target vessel with gas injection”,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Results in Physics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49 (2023) 106511.</a:t>
            </a:r>
          </a:p>
        </p:txBody>
      </p:sp>
    </p:spTree>
    <p:extLst>
      <p:ext uri="{BB962C8B-B14F-4D97-AF65-F5344CB8AC3E}">
        <p14:creationId xmlns:p14="http://schemas.microsoft.com/office/powerpoint/2010/main" val="29882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FC2F2-2B57-261B-04D2-01D7FCD8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Promising results using combined Riemer’s and R-P model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3C3745-1C2D-8E13-5927-8472904F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447830"/>
            <a:ext cx="3813379" cy="2292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82F5F7-D4C7-CE94-BB6E-14818F69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527" y="4125450"/>
            <a:ext cx="3813379" cy="22922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D489F6-9BA7-23C8-236A-C918819F1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401" y="4125450"/>
            <a:ext cx="3813379" cy="2292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E112A6-1249-A8FA-77F9-06580D7C9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7" y="4125450"/>
            <a:ext cx="3801186" cy="2264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2C77AA-8EDA-CB31-7A52-29672880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495" y="1451321"/>
            <a:ext cx="3813379" cy="2292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BE40DB-4BFA-5405-85DF-3D3BD483E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619" y="1450877"/>
            <a:ext cx="3813379" cy="22892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3D0D2D-062B-D68A-5864-23189D105150}"/>
              </a:ext>
            </a:extLst>
          </p:cNvPr>
          <p:cNvSpPr txBox="1"/>
          <p:nvPr/>
        </p:nvSpPr>
        <p:spPr>
          <a:xfrm>
            <a:off x="724149" y="3762805"/>
            <a:ext cx="3126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T (top front, in beam direction)</a:t>
            </a:r>
            <a:endParaRPr lang="en-US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2ED5C6-886C-E47B-FC01-96AC56E53B58}"/>
              </a:ext>
            </a:extLst>
          </p:cNvPr>
          <p:cNvSpPr txBox="1"/>
          <p:nvPr/>
        </p:nvSpPr>
        <p:spPr>
          <a:xfrm>
            <a:off x="8405062" y="3762803"/>
            <a:ext cx="37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W (top corner, in transverse direction)</a:t>
            </a:r>
            <a:endParaRPr lang="en-US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873C7B-9C8D-D652-B2A8-7D5F40B1FB2F}"/>
              </a:ext>
            </a:extLst>
          </p:cNvPr>
          <p:cNvSpPr txBox="1"/>
          <p:nvPr/>
        </p:nvSpPr>
        <p:spPr>
          <a:xfrm>
            <a:off x="4436334" y="3762804"/>
            <a:ext cx="3685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G (top middle, in transverse direction)</a:t>
            </a:r>
            <a:endParaRPr lang="en-US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E4D15-E643-7D5F-A757-2F9385B0409A}"/>
              </a:ext>
            </a:extLst>
          </p:cNvPr>
          <p:cNvSpPr txBox="1"/>
          <p:nvPr/>
        </p:nvSpPr>
        <p:spPr>
          <a:xfrm>
            <a:off x="4353084" y="6445180"/>
            <a:ext cx="3813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Senor P (bottom center, in transverse direction)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DFA3C8-8AA9-D4CD-0185-8914248B8840}"/>
              </a:ext>
            </a:extLst>
          </p:cNvPr>
          <p:cNvSpPr txBox="1"/>
          <p:nvPr/>
        </p:nvSpPr>
        <p:spPr>
          <a:xfrm>
            <a:off x="8631011" y="6445179"/>
            <a:ext cx="32287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F (top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back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 beam direction)</a:t>
            </a:r>
            <a:endParaRPr lang="en-US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44B348-CAB9-9B5B-73D3-88BC80C2BEE4}"/>
              </a:ext>
            </a:extLst>
          </p:cNvPr>
          <p:cNvSpPr txBox="1"/>
          <p:nvPr/>
        </p:nvSpPr>
        <p:spPr>
          <a:xfrm>
            <a:off x="331773" y="6445179"/>
            <a:ext cx="391137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K (top side, in transverse direction)</a:t>
            </a:r>
            <a:endParaRPr lang="en-US" sz="1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4E7F9-6450-C0C1-A3F1-E6D4A82D87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4" t="5111" r="1043" b="86952"/>
          <a:stretch/>
        </p:blipFill>
        <p:spPr>
          <a:xfrm>
            <a:off x="331773" y="961626"/>
            <a:ext cx="11762233" cy="3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9DA8-49AE-E893-64F1-31396D07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Apply combined Riemer’s and R-P model to different gas rate </a:t>
            </a:r>
            <a:endParaRPr lang="en-US" sz="28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AF274-38E1-4E84-0D6E-62028D381159}"/>
              </a:ext>
            </a:extLst>
          </p:cNvPr>
          <p:cNvSpPr txBox="1"/>
          <p:nvPr/>
        </p:nvSpPr>
        <p:spPr>
          <a:xfrm>
            <a:off x="387631" y="1305690"/>
            <a:ext cx="3809829" cy="178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BSD (in other words, the probability density function distribution) is invariant of gas injection rate.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Bubble number densities for different gas rates are scaled by the total VF.</a:t>
            </a:r>
            <a:endParaRPr lang="en-US" sz="16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B8D89-322A-8FF8-263E-3E77159321D2}"/>
              </a:ext>
            </a:extLst>
          </p:cNvPr>
          <p:cNvSpPr txBox="1"/>
          <p:nvPr/>
        </p:nvSpPr>
        <p:spPr>
          <a:xfrm>
            <a:off x="429767" y="3646073"/>
            <a:ext cx="3767693" cy="26152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simulation dynamic character generally matches with the measured waveform.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simulation overpredicts the strain peak.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indicate that BSDs might not be simply scaled by the total VF for different gas injections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2508BE-37F1-2BAF-0A7D-E62A51EA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12" y="1442792"/>
            <a:ext cx="3813379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EFF4A2-D13D-969B-6D38-263FA930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621" y="1442792"/>
            <a:ext cx="3813379" cy="2289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5A5ABF-38D0-6659-8745-21964EAD8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13" y="4152489"/>
            <a:ext cx="3813379" cy="22922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22A1CE-56A5-B91B-20BB-B450B1EF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620" y="4152489"/>
            <a:ext cx="3813379" cy="22892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3A6681-B15B-C0BD-1641-91478B659213}"/>
              </a:ext>
            </a:extLst>
          </p:cNvPr>
          <p:cNvSpPr txBox="1"/>
          <p:nvPr/>
        </p:nvSpPr>
        <p:spPr>
          <a:xfrm>
            <a:off x="4581457" y="3802341"/>
            <a:ext cx="3126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T (top front, in beam direction)</a:t>
            </a:r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AE8950-3C29-A99F-D80D-0FBFF7313A26}"/>
              </a:ext>
            </a:extLst>
          </p:cNvPr>
          <p:cNvSpPr txBox="1"/>
          <p:nvPr/>
        </p:nvSpPr>
        <p:spPr>
          <a:xfrm>
            <a:off x="8443692" y="3802340"/>
            <a:ext cx="37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W (top corner, in transverse direction)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7C25D-8665-281D-B5A2-F093A8433FCB}"/>
              </a:ext>
            </a:extLst>
          </p:cNvPr>
          <p:cNvSpPr txBox="1"/>
          <p:nvPr/>
        </p:nvSpPr>
        <p:spPr>
          <a:xfrm>
            <a:off x="4571280" y="6447832"/>
            <a:ext cx="3685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G (top middle, in transverse direction)</a:t>
            </a:r>
            <a:endParaRPr lang="en-US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A2A303-8081-AD1F-B521-240FC6293B7F}"/>
              </a:ext>
            </a:extLst>
          </p:cNvPr>
          <p:cNvSpPr txBox="1"/>
          <p:nvPr/>
        </p:nvSpPr>
        <p:spPr>
          <a:xfrm>
            <a:off x="8631011" y="6445179"/>
            <a:ext cx="32287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F (top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back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 beam direction)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13162-0B69-4C3C-A1F8-7D5EE119BE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1" t="72864" r="608" b="17028"/>
          <a:stretch/>
        </p:blipFill>
        <p:spPr>
          <a:xfrm>
            <a:off x="4385102" y="1052672"/>
            <a:ext cx="7680253" cy="34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4415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6B2DCDDF9A8B4F835BB34FF09AE7D8" ma:contentTypeVersion="12" ma:contentTypeDescription="Create a new document." ma:contentTypeScope="" ma:versionID="9b4034eea2039944a6f52125a4ea029c">
  <xsd:schema xmlns:xsd="http://www.w3.org/2001/XMLSchema" xmlns:xs="http://www.w3.org/2001/XMLSchema" xmlns:p="http://schemas.microsoft.com/office/2006/metadata/properties" xmlns:ns3="df40ffa5-5c70-4194-8066-4a475ad992e8" xmlns:ns4="2ad7c4d5-d52b-4dd4-9949-5aa5be7183ba" targetNamespace="http://schemas.microsoft.com/office/2006/metadata/properties" ma:root="true" ma:fieldsID="748736fd767a95713918a4d190decbae" ns3:_="" ns4:_="">
    <xsd:import namespace="df40ffa5-5c70-4194-8066-4a475ad992e8"/>
    <xsd:import namespace="2ad7c4d5-d52b-4dd4-9949-5aa5be7183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0ffa5-5c70-4194-8066-4a475ad992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7c4d5-d52b-4dd4-9949-5aa5be7183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986E71-4F1C-43B0-AE89-9BFA42235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0ffa5-5c70-4194-8066-4a475ad992e8"/>
    <ds:schemaRef ds:uri="2ad7c4d5-d52b-4dd4-9949-5aa5be718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www.w3.org/XML/1998/namespace"/>
    <ds:schemaRef ds:uri="http://purl.org/dc/elements/1.1/"/>
    <ds:schemaRef ds:uri="http://schemas.microsoft.com/office/2006/documentManagement/types"/>
    <ds:schemaRef ds:uri="df40ffa5-5c70-4194-8066-4a475ad992e8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2ad7c4d5-d52b-4dd4-9949-5aa5be7183ba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965</Words>
  <Application>Microsoft Office PowerPoint</Application>
  <PresentationFormat>Widescreen</PresentationFormat>
  <Paragraphs>96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Cambria Math</vt:lpstr>
      <vt:lpstr>Century Gothic</vt:lpstr>
      <vt:lpstr>Times New Roman</vt:lpstr>
      <vt:lpstr>ORNL</vt:lpstr>
      <vt:lpstr>Document</vt:lpstr>
      <vt:lpstr>PowerPoint Presentation</vt:lpstr>
      <vt:lpstr>Outline</vt:lpstr>
      <vt:lpstr>SNS target and strain measurement</vt:lpstr>
      <vt:lpstr>Strain measurement data</vt:lpstr>
      <vt:lpstr>Strain simulation without gas injection using Riemer’s model</vt:lpstr>
      <vt:lpstr>Develop simulation technique to predict strain with gas injection</vt:lpstr>
      <vt:lpstr>Combine Riemer’s and R-P model for different mercury zones</vt:lpstr>
      <vt:lpstr>Promising results using combined Riemer’s and R-P model</vt:lpstr>
      <vt:lpstr>Apply combined Riemer’s and R-P model to different gas rate </vt:lpstr>
      <vt:lpstr>Apply combined Riemer’s and  R-P model to 2 MW design target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2023-11-02T17:36:05Z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0x0101003C6B2DCDDF9A8B4F835BB34FF09AE7D8</vt:lpwstr>
  </property>
</Properties>
</file>