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3"/>
  </p:notesMasterIdLst>
  <p:handoutMasterIdLst>
    <p:handoutMasterId r:id="rId24"/>
  </p:handoutMasterIdLst>
  <p:sldIdLst>
    <p:sldId id="294" r:id="rId2"/>
    <p:sldId id="301" r:id="rId3"/>
    <p:sldId id="2582" r:id="rId4"/>
    <p:sldId id="2598" r:id="rId5"/>
    <p:sldId id="2573" r:id="rId6"/>
    <p:sldId id="2595" r:id="rId7"/>
    <p:sldId id="2596" r:id="rId8"/>
    <p:sldId id="2597" r:id="rId9"/>
    <p:sldId id="2599" r:id="rId10"/>
    <p:sldId id="261" r:id="rId11"/>
    <p:sldId id="2601" r:id="rId12"/>
    <p:sldId id="2600" r:id="rId13"/>
    <p:sldId id="2602" r:id="rId14"/>
    <p:sldId id="2594" r:id="rId15"/>
    <p:sldId id="2585" r:id="rId16"/>
    <p:sldId id="265" r:id="rId17"/>
    <p:sldId id="915" r:id="rId18"/>
    <p:sldId id="304" r:id="rId19"/>
    <p:sldId id="2519" r:id="rId20"/>
    <p:sldId id="305" r:id="rId21"/>
    <p:sldId id="2526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ny W Busch" initials="TWB" lastIdx="1" clrIdx="0">
    <p:extLst>
      <p:ext uri="{19B8F6BF-5375-455C-9EA6-DF929625EA0E}">
        <p15:presenceInfo xmlns:p15="http://schemas.microsoft.com/office/powerpoint/2012/main" userId="S::busch@services.fnal.gov::44db3a82-2e4d-48b0-b6d8-14b69eadd7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  <a:srgbClr val="D3D3D3"/>
    <a:srgbClr val="000000"/>
    <a:srgbClr val="FF9300"/>
    <a:srgbClr val="01FFFF"/>
    <a:srgbClr val="FFFB00"/>
    <a:srgbClr val="FF544F"/>
    <a:srgbClr val="4ACA75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39" autoAdjust="0"/>
    <p:restoredTop sz="50067" autoAdjust="0"/>
  </p:normalViewPr>
  <p:slideViewPr>
    <p:cSldViewPr snapToGrid="0" snapToObjects="1" showGuides="1">
      <p:cViewPr varScale="1">
        <p:scale>
          <a:sx n="82" d="100"/>
          <a:sy n="82" d="100"/>
        </p:scale>
        <p:origin x="720" y="16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4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8E54B09-4BE2-6361-5D47-0F1FC73451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028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11/7/23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44C4D-BEB7-4624-8D2A-34E58A073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662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4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8EABA97-DC53-D11D-B81F-962A0F53A5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924" y="5406887"/>
            <a:ext cx="8499231" cy="1125882"/>
          </a:xfrm>
        </p:spPr>
        <p:txBody>
          <a:bodyPr/>
          <a:lstStyle/>
          <a:p>
            <a:r>
              <a:rPr lang="en-US" dirty="0"/>
              <a:t>Katsuya </a:t>
            </a:r>
            <a:r>
              <a:rPr lang="en-US" dirty="0" err="1"/>
              <a:t>Yonehara</a:t>
            </a:r>
            <a:endParaRPr lang="en-US" dirty="0"/>
          </a:p>
          <a:p>
            <a:r>
              <a:rPr lang="en-US" dirty="0"/>
              <a:t>HPTW 2023</a:t>
            </a:r>
          </a:p>
          <a:p>
            <a:r>
              <a:rPr lang="en-US" dirty="0"/>
              <a:t>November 7, 2023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C64FC5-31DA-5438-8EE9-37AF0FEC38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385472"/>
          </a:xfrm>
        </p:spPr>
        <p:txBody>
          <a:bodyPr>
            <a:normAutofit/>
          </a:bodyPr>
          <a:lstStyle/>
          <a:p>
            <a:r>
              <a:rPr lang="en-US" dirty="0"/>
              <a:t>High Power Target R&amp;D </a:t>
            </a:r>
          </a:p>
          <a:p>
            <a:r>
              <a:rPr lang="en-US" dirty="0"/>
              <a:t>Needs for Muon Colliders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37A20-6275-9147-B023-30A5474DB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1874"/>
            <a:ext cx="8686800" cy="427877"/>
          </a:xfrm>
        </p:spPr>
        <p:txBody>
          <a:bodyPr>
            <a:normAutofit/>
          </a:bodyPr>
          <a:lstStyle/>
          <a:p>
            <a:r>
              <a:rPr lang="en-US" dirty="0"/>
              <a:t>Demonstrate liquid (Hg)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BAFD1-377C-E24E-9D88-C12619B38F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11/7/23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A5769-FDA8-0046-B908-823A3D639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HPTW2023, Target R&amp;D for Muon Collider: Yonehara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8F4A1-D2BB-1947-86F2-3FA8A9F7D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 defTabSz="342900" fontAlgn="auto">
              <a:spcBef>
                <a:spcPts val="0"/>
              </a:spcBef>
              <a:spcAft>
                <a:spcPts val="0"/>
              </a:spcAft>
              <a:defRPr/>
            </a:pPr>
            <a:fld id="{9C390B5B-5839-424A-8863-D4784EBDD279}" type="slidenum">
              <a:rPr lang="en-US" sz="90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en-US" sz="9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5" descr="MERIT">
            <a:extLst>
              <a:ext uri="{FF2B5EF4-FFF2-40B4-BE49-F238E27FC236}">
                <a16:creationId xmlns:a16="http://schemas.microsoft.com/office/drawing/2014/main" id="{9E6486EC-0518-2A46-9653-9BC11B975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676" y="1237713"/>
            <a:ext cx="5315820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441B938-FA43-6C49-92CC-88B48DA994B7}"/>
              </a:ext>
            </a:extLst>
          </p:cNvPr>
          <p:cNvGrpSpPr>
            <a:grpSpLocks noChangeAspect="1"/>
          </p:cNvGrpSpPr>
          <p:nvPr/>
        </p:nvGrpSpPr>
        <p:grpSpPr>
          <a:xfrm>
            <a:off x="5913185" y="1282548"/>
            <a:ext cx="2651760" cy="2394120"/>
            <a:chOff x="5257800" y="844550"/>
            <a:chExt cx="2133600" cy="2051050"/>
          </a:xfrm>
        </p:grpSpPr>
        <p:pic>
          <p:nvPicPr>
            <p:cNvPr id="12" name="Picture 4" descr="C:\data0\MERIT\MOVIES\Animation_16014_fats.gif">
              <a:extLst>
                <a:ext uri="{FF2B5EF4-FFF2-40B4-BE49-F238E27FC236}">
                  <a16:creationId xmlns:a16="http://schemas.microsoft.com/office/drawing/2014/main" id="{ED8294F4-17AC-7F44-BD54-9CEA7103BAD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57800" y="844550"/>
              <a:ext cx="2133600" cy="205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4EC9408-F98D-4D4C-9B66-4FAE20536C42}"/>
                </a:ext>
              </a:extLst>
            </p:cNvPr>
            <p:cNvGrpSpPr/>
            <p:nvPr/>
          </p:nvGrpSpPr>
          <p:grpSpPr>
            <a:xfrm>
              <a:off x="6819900" y="1751525"/>
              <a:ext cx="571500" cy="381000"/>
              <a:chOff x="8394700" y="1562613"/>
              <a:chExt cx="571500" cy="381000"/>
            </a:xfrm>
          </p:grpSpPr>
          <p:sp>
            <p:nvSpPr>
              <p:cNvPr id="14" name="Title 2">
                <a:extLst>
                  <a:ext uri="{FF2B5EF4-FFF2-40B4-BE49-F238E27FC236}">
                    <a16:creationId xmlns:a16="http://schemas.microsoft.com/office/drawing/2014/main" id="{48BD335F-E148-DB4C-AB0A-816B67D104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94700" y="1656275"/>
                <a:ext cx="571500" cy="285750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dirty="0">
                    <a:solidFill>
                      <a:srgbClr val="FFFFFF"/>
                    </a:solidFill>
                    <a:latin typeface="Calibri" panose="020F0502020204030204"/>
                    <a:ea typeface="+mn-ea"/>
                    <a:cs typeface="+mn-cs"/>
                  </a:rPr>
                  <a:t>1 cm</a:t>
                </a:r>
              </a:p>
            </p:txBody>
          </p:sp>
          <p:cxnSp>
            <p:nvCxnSpPr>
              <p:cNvPr id="15" name="Straight Arrow Connector 16">
                <a:extLst>
                  <a:ext uri="{FF2B5EF4-FFF2-40B4-BE49-F238E27FC236}">
                    <a16:creationId xmlns:a16="http://schemas.microsoft.com/office/drawing/2014/main" id="{5F02E1FE-58DE-0740-A081-BA2E364A05C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8204994" y="1752319"/>
                <a:ext cx="3810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 type="arrow" w="med" len="med"/>
                <a:tailEnd type="arrow" w="med" len="med"/>
              </a:ln>
            </p:spPr>
          </p:cxn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B06BA46-152F-3D63-EC9C-0E4A76EE0C03}"/>
              </a:ext>
            </a:extLst>
          </p:cNvPr>
          <p:cNvSpPr txBox="1"/>
          <p:nvPr/>
        </p:nvSpPr>
        <p:spPr>
          <a:xfrm>
            <a:off x="528647" y="774336"/>
            <a:ext cx="4563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Layout of </a:t>
            </a:r>
            <a:r>
              <a:rPr lang="en-US" sz="2000" dirty="0" err="1"/>
              <a:t>MERcury</a:t>
            </a:r>
            <a:r>
              <a:rPr lang="en-US" sz="2000" dirty="0"/>
              <a:t> Intense Target (MERIT)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FE3672-7473-4412-2D5A-672800BD43D8}"/>
              </a:ext>
            </a:extLst>
          </p:cNvPr>
          <p:cNvSpPr txBox="1"/>
          <p:nvPr/>
        </p:nvSpPr>
        <p:spPr>
          <a:xfrm>
            <a:off x="528646" y="4045226"/>
            <a:ext cx="81581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Proof-of-principle demonstration of a free Hg jet target for a 4-MW proton beam, contained in a 15-T solenoid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MERIT was carried out in 2007 by using CERN nTOF11 beam line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14 &amp; 24 GeV protons up to 16 bunches/pulse, up to 3.5e12 protons/bunch with beam angle 67 </a:t>
            </a:r>
            <a:r>
              <a:rPr lang="en-US" sz="1800" dirty="0" err="1"/>
              <a:t>mrad</a:t>
            </a:r>
            <a:r>
              <a:rPr lang="en-US" sz="1800" dirty="0"/>
              <a:t> </a:t>
            </a:r>
            <a:r>
              <a:rPr lang="en-US" sz="1800" dirty="0" err="1"/>
              <a:t>w.r.t.</a:t>
            </a:r>
            <a:r>
              <a:rPr lang="en-US" sz="1800" dirty="0"/>
              <a:t>  magnet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360 beam pulses in total</a:t>
            </a:r>
          </a:p>
        </p:txBody>
      </p:sp>
    </p:spTree>
    <p:extLst>
      <p:ext uri="{BB962C8B-B14F-4D97-AF65-F5344CB8AC3E}">
        <p14:creationId xmlns:p14="http://schemas.microsoft.com/office/powerpoint/2010/main" val="2563901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ED00DC-E18B-6F0C-0C85-B3E20AFF9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Jet splash in Magnet and Secondary yield measurement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A94EC-C4CC-AD9B-9671-8622829C0C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5F666-E738-DCC1-56F7-EA714220A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7B419-1388-E77B-596F-41D911304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1970C8-36E8-EB20-C99D-5555D4D52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96" y="917971"/>
            <a:ext cx="3488251" cy="3383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2E9CED-DF39-D815-00B9-D2D6FB0CF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984" y="739070"/>
            <a:ext cx="4911990" cy="2834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46B3FF-CB01-6AFF-F5A9-30786FC8C87F}"/>
              </a:ext>
            </a:extLst>
          </p:cNvPr>
          <p:cNvSpPr txBox="1"/>
          <p:nvPr/>
        </p:nvSpPr>
        <p:spPr>
          <a:xfrm>
            <a:off x="213396" y="866042"/>
            <a:ext cx="814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0 Tesla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8185B1-F504-F5C1-A282-C7677B7C69A7}"/>
              </a:ext>
            </a:extLst>
          </p:cNvPr>
          <p:cNvSpPr txBox="1"/>
          <p:nvPr/>
        </p:nvSpPr>
        <p:spPr>
          <a:xfrm>
            <a:off x="206772" y="1505459"/>
            <a:ext cx="814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2 Tesla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3B011F-D3D2-589E-66D7-C9CE6B268CAD}"/>
              </a:ext>
            </a:extLst>
          </p:cNvPr>
          <p:cNvSpPr txBox="1"/>
          <p:nvPr/>
        </p:nvSpPr>
        <p:spPr>
          <a:xfrm>
            <a:off x="200148" y="2144876"/>
            <a:ext cx="814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4 Tesla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E4A27F-998B-7771-AE7B-0A74B49FB944}"/>
              </a:ext>
            </a:extLst>
          </p:cNvPr>
          <p:cNvSpPr txBox="1"/>
          <p:nvPr/>
        </p:nvSpPr>
        <p:spPr>
          <a:xfrm>
            <a:off x="193524" y="2784293"/>
            <a:ext cx="814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6 Tesla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3C62BD-898D-6B75-E36F-734D7CAB37D3}"/>
              </a:ext>
            </a:extLst>
          </p:cNvPr>
          <p:cNvSpPr txBox="1"/>
          <p:nvPr/>
        </p:nvSpPr>
        <p:spPr>
          <a:xfrm>
            <a:off x="186900" y="3423710"/>
            <a:ext cx="93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10 Tesla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775298-8136-1175-9F04-6DA52D5E59F5}"/>
              </a:ext>
            </a:extLst>
          </p:cNvPr>
          <p:cNvSpPr txBox="1"/>
          <p:nvPr/>
        </p:nvSpPr>
        <p:spPr>
          <a:xfrm>
            <a:off x="228599" y="4395680"/>
            <a:ext cx="3488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Plot shows side view of Hg jet profile with proton beam impact in a solenoidal field (simulation)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EFA033-E8E3-AC04-CCD7-ACA923ED5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810" y="4569550"/>
            <a:ext cx="3130826" cy="17776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0F17A7-178D-0F77-C3F7-26FC81A7CD59}"/>
              </a:ext>
            </a:extLst>
          </p:cNvPr>
          <p:cNvSpPr txBox="1"/>
          <p:nvPr/>
        </p:nvSpPr>
        <p:spPr>
          <a:xfrm>
            <a:off x="4214192" y="3591726"/>
            <a:ext cx="4701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Plots show the observed integrated signal in </a:t>
            </a:r>
            <a:r>
              <a:rPr lang="en-US" sz="2000" dirty="0" err="1"/>
              <a:t>pCVD</a:t>
            </a:r>
            <a:r>
              <a:rPr lang="en-US" sz="2000" dirty="0"/>
              <a:t> detectors (position of detectors are shown a magenta cross mark below)</a:t>
            </a:r>
          </a:p>
        </p:txBody>
      </p:sp>
    </p:spTree>
    <p:extLst>
      <p:ext uri="{BB962C8B-B14F-4D97-AF65-F5344CB8AC3E}">
        <p14:creationId xmlns:p14="http://schemas.microsoft.com/office/powerpoint/2010/main" val="314142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0DCAE7-F7D9-805F-60C6-B14BD031C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8022"/>
            <a:ext cx="8672513" cy="5403273"/>
          </a:xfrm>
        </p:spPr>
        <p:txBody>
          <a:bodyPr/>
          <a:lstStyle/>
          <a:p>
            <a:r>
              <a:rPr lang="en-US" dirty="0"/>
              <a:t>Jet surface instability is significantly reduced at higher magnetic field strength</a:t>
            </a:r>
          </a:p>
          <a:p>
            <a:r>
              <a:rPr lang="en-US" dirty="0"/>
              <a:t>Jet disruption length is less than length of beam overlap with the jet</a:t>
            </a:r>
          </a:p>
          <a:p>
            <a:r>
              <a:rPr lang="en-US" dirty="0"/>
              <a:t>There is no jet disruption for pulses of less than 1 </a:t>
            </a:r>
            <a:r>
              <a:rPr lang="en-US" dirty="0" err="1"/>
              <a:t>Tp</a:t>
            </a:r>
            <a:r>
              <a:rPr lang="en-US" dirty="0"/>
              <a:t> (or higher in higher magnetic field)</a:t>
            </a:r>
          </a:p>
          <a:p>
            <a:r>
              <a:rPr lang="en-US" dirty="0"/>
              <a:t>Bunches more than 5 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 apart act separately in causing disruption</a:t>
            </a:r>
          </a:p>
          <a:p>
            <a:r>
              <a:rPr lang="en-US" dirty="0"/>
              <a:t>While visible disruption begins 50 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 after a proton pulse, secondary particle production is the same for pulses that follow at several times this value</a:t>
            </a:r>
          </a:p>
          <a:p>
            <a:r>
              <a:rPr lang="en-US" b="1" dirty="0"/>
              <a:t>Liquid (or high granular) target is attractive method for intense muon sources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896D58-AEA8-78AD-0AC0-AFBCDAE16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MERIT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30E7C-8C1C-8318-F975-75DAAF1667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F76CF-F970-9FF9-5D20-D950CE9F1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093E8-BED1-836A-8B99-E6D338539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77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366BBF-48F9-A127-DAA1-B6677B680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79629"/>
            <a:ext cx="8672513" cy="5824584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MAP was finished in 2015</a:t>
            </a:r>
          </a:p>
          <a:p>
            <a:pPr lvl="1"/>
            <a:r>
              <a:rPr lang="en-US" dirty="0"/>
              <a:t>The results of the International Muon Ionization Cooling Experiment (MICE) were published in Nature in 2020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International Muon Collider Collaboration (IMCC) is formed in 2021</a:t>
            </a:r>
          </a:p>
          <a:p>
            <a:pPr lvl="1"/>
            <a:r>
              <a:rPr lang="en-US" dirty="0"/>
              <a:t>They concerned about an environmental impact of Liquid Hg target. They consider an alternate option (please find Roberto’s talk)</a:t>
            </a:r>
          </a:p>
          <a:p>
            <a:r>
              <a:rPr lang="en-US" dirty="0"/>
              <a:t>The US HEP community may resume the muon collider R&amp;D</a:t>
            </a:r>
          </a:p>
          <a:p>
            <a:pPr lvl="1"/>
            <a:r>
              <a:rPr lang="en-US" dirty="0"/>
              <a:t>We will hear the P5 final report in December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EAE719-5E80-7E3D-DED9-249A852ED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MAP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79ECC-8E47-4399-C96C-74E2C176F2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D5037-2A2C-C401-6F90-4DAB41D694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FB8C6-4A84-E88E-644B-99F3C979E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6B4106-A17E-DC56-D348-26C84ED5C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237" y="1937996"/>
            <a:ext cx="2629990" cy="1820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584258-3438-84B8-D88E-835436496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603" y="1906617"/>
            <a:ext cx="3735092" cy="1883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D1F90B-DB7F-1B7E-5C9F-BA08D4B03B8A}"/>
              </a:ext>
            </a:extLst>
          </p:cNvPr>
          <p:cNvSpPr txBox="1"/>
          <p:nvPr/>
        </p:nvSpPr>
        <p:spPr>
          <a:xfrm>
            <a:off x="5996894" y="1644690"/>
            <a:ext cx="266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Nature 578, 53-59 (2020)</a:t>
            </a:r>
          </a:p>
        </p:txBody>
      </p:sp>
    </p:spTree>
    <p:extLst>
      <p:ext uri="{BB962C8B-B14F-4D97-AF65-F5344CB8AC3E}">
        <p14:creationId xmlns:p14="http://schemas.microsoft.com/office/powerpoint/2010/main" val="212594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E11777-B527-DE03-F4C4-F723E460C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Accelerator Complex Evolution (ACE) has been proposed at Fermilab during P5 (Particle Physics Project Prioritization Panel) reviewing</a:t>
            </a:r>
          </a:p>
          <a:p>
            <a:r>
              <a:rPr lang="en-US" dirty="0"/>
              <a:t>ACE is capable to provide a 2.4 MW proton beam to the neutrino program earlier than the original beam power upgrade scenario with PIP-III </a:t>
            </a:r>
          </a:p>
          <a:p>
            <a:r>
              <a:rPr lang="en-US" dirty="0"/>
              <a:t>It will change the timeline of the Fermilab HEP program</a:t>
            </a:r>
          </a:p>
          <a:p>
            <a:r>
              <a:rPr lang="en-US" dirty="0"/>
              <a:t>Muon collider R&amp;D scenario is made based on ACE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B74237-2F95-7F80-9845-92D6B39CB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HEP scenario for muon accelerators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F8BEB-C47E-84FE-F11A-5A6D2FD2AB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8DE02-31FC-2831-9E96-8720ABCD6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BDCCE-D6AD-6B6F-8E09-0AE9AAE0C7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870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C3E3E6-6864-D0D1-B958-7CDF7172A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Complex Evolution (ACE)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ED246-FC2C-5F6C-437B-4ECBD28AFB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72374-D9BE-DF72-38B6-23F1A98AE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09C7B-039E-631D-49C7-97501270F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69AAA73-6641-1AE8-CE82-8C00951A3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 protons on target to DUNE Phase I detector by 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Shortening the Main Injector cycle time to increase beam power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Upgrading target systems for up to 2.4 MW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Improving reliability of the Complex</a:t>
            </a:r>
          </a:p>
          <a:p>
            <a:r>
              <a:rPr lang="en-US" dirty="0"/>
              <a:t>Establish a project to build a Booster replacement to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Provide a robust and </a:t>
            </a:r>
            <a:r>
              <a:rPr lang="en-US" sz="1800" b="1" dirty="0"/>
              <a:t>reliable</a:t>
            </a:r>
            <a:r>
              <a:rPr lang="en-US" sz="1800" dirty="0"/>
              <a:t> platform for the future of the Accelerator Complex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Ensure high intensity for DUNE Phase II CP-Violation measurement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Enable the </a:t>
            </a:r>
            <a:r>
              <a:rPr lang="en-US" sz="1800" b="1" dirty="0"/>
              <a:t>capability</a:t>
            </a:r>
            <a:r>
              <a:rPr lang="en-US" sz="1800" dirty="0"/>
              <a:t> of the complex to serve precision experiments and searches for new physics with beams from 1-120 GeV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Create the </a:t>
            </a:r>
            <a:r>
              <a:rPr lang="en-US" sz="1800" b="1" dirty="0"/>
              <a:t>capacity</a:t>
            </a:r>
            <a:r>
              <a:rPr lang="en-US" sz="1800" dirty="0"/>
              <a:t> to adapt to new discoveries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Supply the high-intensity proton source necessary for future multi-</a:t>
            </a:r>
            <a:r>
              <a:rPr lang="en-US" sz="1800" dirty="0" err="1"/>
              <a:t>TeV</a:t>
            </a:r>
            <a:r>
              <a:rPr lang="en-US" sz="1800" dirty="0"/>
              <a:t> accelerator research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15D82-635D-E3D0-770B-030AA5B8C562}"/>
              </a:ext>
            </a:extLst>
          </p:cNvPr>
          <p:cNvSpPr txBox="1"/>
          <p:nvPr/>
        </p:nvSpPr>
        <p:spPr>
          <a:xfrm>
            <a:off x="3302000" y="5661581"/>
            <a:ext cx="5452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Courtesy of M. Convery, ACE workshop 2023 at Fermilab</a:t>
            </a:r>
          </a:p>
        </p:txBody>
      </p:sp>
    </p:spTree>
    <p:extLst>
      <p:ext uri="{BB962C8B-B14F-4D97-AF65-F5344CB8AC3E}">
        <p14:creationId xmlns:p14="http://schemas.microsoft.com/office/powerpoint/2010/main" val="3343902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88659A-4845-31AD-AD06-C7969720D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Suggested US Muon Collider R&amp;D timeline to P5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E7938-73B8-A99D-2A37-1AD3AF97B6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0BC638-0252-B056-59BA-290225038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0E07D-879D-9E0F-1F6D-043A8058F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1C2A0F-3CCC-68CB-B799-83B5A3A4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38" y="1315558"/>
            <a:ext cx="8998476" cy="3840813"/>
          </a:xfrm>
          <a:prstGeom prst="rect">
            <a:avLst/>
          </a:prstGeom>
        </p:spPr>
      </p:pic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39BD838C-A4C1-8476-AD11-1710F1341B59}"/>
              </a:ext>
            </a:extLst>
          </p:cNvPr>
          <p:cNvSpPr/>
          <p:nvPr/>
        </p:nvSpPr>
        <p:spPr>
          <a:xfrm>
            <a:off x="4651513" y="830926"/>
            <a:ext cx="3982124" cy="484632"/>
          </a:xfrm>
          <a:prstGeom prst="striped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ACE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06745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Possible 8 GeV Booster Beam parameter in Demo Phase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Content Placeholder 29 1">
            <a:extLst>
              <a:ext uri="{FF2B5EF4-FFF2-40B4-BE49-F238E27FC236}">
                <a16:creationId xmlns:a16="http://schemas.microsoft.com/office/drawing/2014/main" id="{27BFAE07-091E-3536-9171-ED8E8DE63732}"/>
              </a:ext>
            </a:extLst>
          </p:cNvPr>
          <p:cNvSpPr txBox="1">
            <a:spLocks/>
          </p:cNvSpPr>
          <p:nvPr/>
        </p:nvSpPr>
        <p:spPr bwMode="auto">
          <a:xfrm>
            <a:off x="228600" y="956930"/>
            <a:ext cx="8672513" cy="166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>
                <a:solidFill>
                  <a:schemeClr val="accent6"/>
                </a:solidFill>
              </a:rPr>
              <a:t>Share beam with BNB and LBNF programs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schemeClr val="accent6"/>
                </a:solidFill>
              </a:rPr>
              <a:t>Booster provides 1.8</a:t>
            </a:r>
            <a:r>
              <a:rPr lang="el-GR" altLang="en-US" dirty="0">
                <a:solidFill>
                  <a:schemeClr val="accent6"/>
                </a:solidFill>
              </a:rPr>
              <a:t>μ</a:t>
            </a:r>
            <a:r>
              <a:rPr lang="en-US" altLang="en-US" dirty="0">
                <a:solidFill>
                  <a:schemeClr val="accent6"/>
                </a:solidFill>
              </a:rPr>
              <a:t>s pulses every 20 Hz of 6.5e12 protons at 8 GeV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schemeClr val="accent6"/>
                </a:solidFill>
              </a:rPr>
              <a:t>Impacted by MI cycle rate, but at least as high as present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55A20A71-463F-8E9A-B592-D096F2254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25" y="2665775"/>
            <a:ext cx="7081889" cy="34337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997525-A24B-D8A1-4532-483DD705826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2E44C4D-BEB7-4624-8D2A-34E58A073E98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FAA8AF78-03ED-4A92-7378-FE3715DC03D9}"/>
              </a:ext>
            </a:extLst>
          </p:cNvPr>
          <p:cNvSpPr txBox="1">
            <a:spLocks/>
          </p:cNvSpPr>
          <p:nvPr/>
        </p:nvSpPr>
        <p:spPr>
          <a:xfrm>
            <a:off x="736827" y="6504213"/>
            <a:ext cx="793776" cy="2372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/>
              <a:t>10/10/23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FA1F250-511E-2CAD-053C-51C5414C7AF6}"/>
              </a:ext>
            </a:extLst>
          </p:cNvPr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/>
              <a:t>HB2023: Muon Acceleration for MuC, Yonehara</a:t>
            </a:r>
            <a:endParaRPr lang="en-US" sz="120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6E8DBDC-17B9-30C5-D4D1-CD098B390CB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11/7/23</a:t>
            </a:r>
          </a:p>
        </p:txBody>
      </p:sp>
    </p:spTree>
    <p:extLst>
      <p:ext uri="{BB962C8B-B14F-4D97-AF65-F5344CB8AC3E}">
        <p14:creationId xmlns:p14="http://schemas.microsoft.com/office/powerpoint/2010/main" val="39029118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CEF72EC7-3557-C06E-BE2D-65192589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42952"/>
            <a:ext cx="8686800" cy="5059363"/>
          </a:xfrm>
        </p:spPr>
        <p:txBody>
          <a:bodyPr/>
          <a:lstStyle/>
          <a:p>
            <a:r>
              <a:rPr lang="en-US" dirty="0"/>
              <a:t>High Power Target technology has been developed for neutrino program</a:t>
            </a:r>
          </a:p>
          <a:p>
            <a:pPr lvl="1"/>
            <a:r>
              <a:rPr lang="en-US" dirty="0"/>
              <a:t>Established 1.2 MW graphite target for LBNF</a:t>
            </a:r>
          </a:p>
          <a:p>
            <a:pPr lvl="1"/>
            <a:r>
              <a:rPr lang="en-US" dirty="0"/>
              <a:t>ACE plan pushes the target R&amp;D to produce 2+ MW target </a:t>
            </a:r>
          </a:p>
          <a:p>
            <a:r>
              <a:rPr lang="en-US" dirty="0"/>
              <a:t>ACE expands the high power target applications</a:t>
            </a:r>
          </a:p>
          <a:p>
            <a:pPr lvl="1"/>
            <a:r>
              <a:rPr lang="en-US" dirty="0"/>
              <a:t>Target R&amp;D roadmap to support Mu2e+, AMF and </a:t>
            </a:r>
            <a:r>
              <a:rPr lang="en-US" dirty="0" err="1"/>
              <a:t>MuC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0969C9-0838-C5EB-6F38-66FEAF92B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825948" cy="427877"/>
          </a:xfrm>
        </p:spPr>
        <p:txBody>
          <a:bodyPr/>
          <a:lstStyle/>
          <a:p>
            <a:r>
              <a:rPr lang="en-US" dirty="0"/>
              <a:t>R&amp;D of </a:t>
            </a:r>
            <a:r>
              <a:rPr lang="en-US" dirty="0" err="1"/>
              <a:t>Targetry</a:t>
            </a:r>
            <a:r>
              <a:rPr lang="en-US" dirty="0"/>
              <a:t> for Fermilab accelerator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2D0E4-82CF-7066-A4BE-209C904C13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32DB1-668A-3F95-F8DE-DE5078166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F46C4-B2E1-FC76-F29F-66854B6291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FCDC4ED-8B80-E8FA-8086-E2C981DB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4017"/>
            <a:ext cx="5891546" cy="2834640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879411BA-52CC-B8AA-076D-CF62E49EB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5" r="1744" b="24997"/>
          <a:stretch>
            <a:fillRect/>
          </a:stretch>
        </p:blipFill>
        <p:spPr bwMode="auto">
          <a:xfrm>
            <a:off x="5311090" y="4260472"/>
            <a:ext cx="3832910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6FB5593-6BC8-5522-8BCE-889A51727393}"/>
              </a:ext>
            </a:extLst>
          </p:cNvPr>
          <p:cNvSpPr txBox="1"/>
          <p:nvPr/>
        </p:nvSpPr>
        <p:spPr>
          <a:xfrm>
            <a:off x="5311090" y="3945827"/>
            <a:ext cx="1810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MAP + IMCC design</a:t>
            </a:r>
          </a:p>
        </p:txBody>
      </p:sp>
    </p:spTree>
    <p:extLst>
      <p:ext uri="{BB962C8B-B14F-4D97-AF65-F5344CB8AC3E}">
        <p14:creationId xmlns:p14="http://schemas.microsoft.com/office/powerpoint/2010/main" val="2258258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F7B6D7-7702-2C22-A8A0-3781FDDBC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82" y="1908483"/>
            <a:ext cx="8874107" cy="442608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kern="0" dirty="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MuC</a:t>
            </a:r>
            <a:r>
              <a:rPr lang="en-US" altLang="en-US" sz="2200" kern="0" dirty="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altLang="en-US" sz="2200" kern="0" dirty="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targetry</a:t>
            </a:r>
            <a:r>
              <a:rPr lang="en-US" altLang="en-US" sz="2200" kern="0" dirty="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is included in the proposed GARD High Power </a:t>
            </a:r>
            <a:r>
              <a:rPr lang="en-US" altLang="en-US" sz="2200" kern="0" dirty="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Targetry</a:t>
            </a:r>
            <a:r>
              <a:rPr lang="en-US" altLang="en-US" sz="2200" kern="0" dirty="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Roadmap with a plan to have a prototype in the </a:t>
            </a:r>
            <a:r>
              <a:rPr lang="en-US" altLang="en-US" sz="2200" b="1" kern="0" dirty="0">
                <a:solidFill>
                  <a:srgbClr val="404040"/>
                </a:solidFill>
                <a:latin typeface="Arial"/>
                <a:ea typeface="+mn-ea"/>
                <a:cs typeface="+mn-cs"/>
              </a:rPr>
              <a:t>late 2030s</a:t>
            </a: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</a:t>
            </a:r>
            <a:r>
              <a:rPr lang="en-US" dirty="0" err="1"/>
              <a:t>Targetry</a:t>
            </a:r>
            <a:r>
              <a:rPr lang="en-US" dirty="0"/>
              <a:t> R&amp;D programs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E286BEF-FF9D-B40D-B5C4-F6804FC35C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0A67C32-010F-2BBC-3746-85F80019D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7B6C077-EB3B-296F-2A48-10B6190D2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2BAB3F-848D-70A4-FF2C-2E07C8722EC6}"/>
              </a:ext>
            </a:extLst>
          </p:cNvPr>
          <p:cNvSpPr txBox="1"/>
          <p:nvPr/>
        </p:nvSpPr>
        <p:spPr>
          <a:xfrm>
            <a:off x="147711" y="5503566"/>
            <a:ext cx="2619424" cy="830997"/>
          </a:xfrm>
          <a:prstGeom prst="rect">
            <a:avLst/>
          </a:prstGeom>
          <a:noFill/>
          <a:ln w="2540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R&amp;D</a:t>
            </a:r>
          </a:p>
          <a:p>
            <a:r>
              <a:rPr lang="en-US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should start now!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53A66D-C566-ED74-76C2-C81C9C1A06EC}"/>
              </a:ext>
            </a:extLst>
          </p:cNvPr>
          <p:cNvSpPr txBox="1"/>
          <p:nvPr/>
        </p:nvSpPr>
        <p:spPr>
          <a:xfrm>
            <a:off x="122182" y="4611354"/>
            <a:ext cx="3523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ACE &amp; SNS are potential to </a:t>
            </a:r>
          </a:p>
          <a:p>
            <a:r>
              <a:rPr lang="en-US" sz="1800" dirty="0"/>
              <a:t>carry on the high power target R&amp;D</a:t>
            </a:r>
          </a:p>
        </p:txBody>
      </p:sp>
    </p:spTree>
    <p:extLst>
      <p:ext uri="{BB962C8B-B14F-4D97-AF65-F5344CB8AC3E}">
        <p14:creationId xmlns:p14="http://schemas.microsoft.com/office/powerpoint/2010/main" val="629407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406AB7-1020-028A-0C1F-CC5024F79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Discovery Machine Muon Collider and Challenge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8E7CE-34CA-55DC-FF6C-0E14F9790D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6A2F3-0741-89D0-7E3D-93C842CDF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BEE05-8A3A-1ACC-210C-F1CDA295E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24158E-8CF4-66C4-26CC-DE4E8E3C0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86" y="2981741"/>
            <a:ext cx="5852160" cy="2675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4692A6-5888-239B-D617-3D848F943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183" y="3067557"/>
            <a:ext cx="3206931" cy="10000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52F0F5-53CB-9CE9-CFC6-C7043F369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05344"/>
            <a:ext cx="2861677" cy="1828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1CA0AC-194C-F532-27E5-A90333104904}"/>
              </a:ext>
            </a:extLst>
          </p:cNvPr>
          <p:cNvSpPr txBox="1"/>
          <p:nvPr/>
        </p:nvSpPr>
        <p:spPr>
          <a:xfrm>
            <a:off x="3743276" y="5572782"/>
            <a:ext cx="2281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Footprint in Fermilab site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C8CC9C-4FED-4A4F-9840-E0F13B6F4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357" y="937217"/>
            <a:ext cx="2684885" cy="16459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19EB4F-58F0-4CF5-281A-28FCACECC247}"/>
              </a:ext>
            </a:extLst>
          </p:cNvPr>
          <p:cNvSpPr txBox="1"/>
          <p:nvPr/>
        </p:nvSpPr>
        <p:spPr>
          <a:xfrm>
            <a:off x="5689600" y="1011119"/>
            <a:ext cx="33465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/>
              <a:t>MuC</a:t>
            </a:r>
            <a:r>
              <a:rPr lang="en-US" sz="1800" dirty="0"/>
              <a:t> COM can be fully utilized for physics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Clean lepton collision event allows for precise measurements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4747C8-258B-3ABB-D028-61C51E817122}"/>
              </a:ext>
            </a:extLst>
          </p:cNvPr>
          <p:cNvSpPr/>
          <p:nvPr/>
        </p:nvSpPr>
        <p:spPr>
          <a:xfrm>
            <a:off x="622313" y="5117822"/>
            <a:ext cx="292087" cy="107276"/>
          </a:xfrm>
          <a:prstGeom prst="rect">
            <a:avLst/>
          </a:prstGeom>
          <a:solidFill>
            <a:srgbClr val="D3D3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DAF17E-3A13-66DF-F7C6-B26A4D462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5863" y="4192310"/>
            <a:ext cx="2490873" cy="262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8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E972CA-6B8B-1E8F-1F44-3635AEB28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 the building material including shielding block, beam window based on the material study</a:t>
            </a:r>
          </a:p>
          <a:p>
            <a:pPr lvl="1"/>
            <a:r>
              <a:rPr lang="en-US" dirty="0"/>
              <a:t>Study radiation &amp; thermal stresses of building materials (</a:t>
            </a:r>
            <a:r>
              <a:rPr lang="en-US" dirty="0" err="1"/>
              <a:t>RaDIATE</a:t>
            </a:r>
            <a:r>
              <a:rPr lang="en-US" dirty="0"/>
              <a:t>)</a:t>
            </a:r>
          </a:p>
          <a:p>
            <a:r>
              <a:rPr lang="en-US" dirty="0"/>
              <a:t>Design dimensions of target system from engineering and physics point views</a:t>
            </a:r>
          </a:p>
          <a:p>
            <a:pPr lvl="1"/>
            <a:r>
              <a:rPr lang="en-US" dirty="0"/>
              <a:t>Pion yield study </a:t>
            </a:r>
          </a:p>
          <a:p>
            <a:pPr lvl="2"/>
            <a:r>
              <a:rPr lang="en-US" dirty="0"/>
              <a:t>Angular distribution</a:t>
            </a:r>
          </a:p>
          <a:p>
            <a:pPr lvl="2"/>
            <a:r>
              <a:rPr lang="en-US" dirty="0"/>
              <a:t>Target Z dependence</a:t>
            </a:r>
          </a:p>
          <a:p>
            <a:pPr lvl="2"/>
            <a:r>
              <a:rPr lang="en-US" dirty="0"/>
              <a:t>Energy dependence</a:t>
            </a:r>
          </a:p>
          <a:p>
            <a:pPr lvl="2"/>
            <a:r>
              <a:rPr lang="en-US" dirty="0"/>
              <a:t>Hadronic shower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0B01D8-8E54-D44C-F14C-044DB0BF0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 Muon Collider Target performance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EB423-A41C-5A21-BF36-06BB4AEC8A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F8129-ACE0-4C11-A0B7-3F097DE15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C1058-C4F9-218F-C41A-7FC668BF9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E759B-4B60-EAB9-FC71-2D50DCE738F4}"/>
              </a:ext>
            </a:extLst>
          </p:cNvPr>
          <p:cNvSpPr txBox="1"/>
          <p:nvPr/>
        </p:nvSpPr>
        <p:spPr>
          <a:xfrm>
            <a:off x="6052279" y="2813913"/>
            <a:ext cx="1545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EMPHATIC </a:t>
            </a:r>
          </a:p>
          <a:p>
            <a:r>
              <a:rPr lang="en-US" sz="1800" dirty="0"/>
              <a:t>for yield study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35C704-D751-1F0A-B4EC-A652D15F7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005" y="3429000"/>
            <a:ext cx="4872949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59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F33F69-6203-B3AE-EAE9-978293C7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20134-822B-E8B8-16A2-BDFF807CAA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17EE2-B867-FB02-B6DB-3B716466B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3A9FF-3163-098E-C4DA-8384534C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2A91C5-ED88-966C-3EA2-DDFABF329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 demonstrated the proof-of-principle Liq. Hg target </a:t>
            </a:r>
          </a:p>
          <a:p>
            <a:pPr lvl="1"/>
            <a:r>
              <a:rPr lang="en-US" dirty="0"/>
              <a:t>Liquid or high granular target has a potential for Multi-MW beam applications</a:t>
            </a:r>
          </a:p>
          <a:p>
            <a:r>
              <a:rPr lang="en-US" dirty="0"/>
              <a:t>The US HEP community will resume the muon accelerator R&amp;D in collaboration with IMCC</a:t>
            </a:r>
          </a:p>
          <a:p>
            <a:pPr lvl="1"/>
            <a:r>
              <a:rPr lang="en-US" dirty="0"/>
              <a:t>Fermilab has developed the ACE concept</a:t>
            </a:r>
          </a:p>
          <a:p>
            <a:pPr lvl="1"/>
            <a:r>
              <a:rPr lang="en-US" dirty="0"/>
              <a:t>Extensive R&amp;D efforts in High Power Target technology are essential for the successful of the Fermilab Projects including LBNF and Mu2e</a:t>
            </a:r>
          </a:p>
          <a:p>
            <a:pPr lvl="1"/>
            <a:r>
              <a:rPr lang="en-US" dirty="0"/>
              <a:t>The P5 final report will be released in December</a:t>
            </a:r>
          </a:p>
          <a:p>
            <a:pPr marL="800100" lvl="1"/>
            <a:r>
              <a:rPr lang="en-US" dirty="0"/>
              <a:t>Stay tuned! </a:t>
            </a:r>
          </a:p>
        </p:txBody>
      </p:sp>
    </p:spTree>
    <p:extLst>
      <p:ext uri="{BB962C8B-B14F-4D97-AF65-F5344CB8AC3E}">
        <p14:creationId xmlns:p14="http://schemas.microsoft.com/office/powerpoint/2010/main" val="3217423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47361A-51D2-B5CB-2D06-BDD5E9B79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911126"/>
          </a:xfrm>
        </p:spPr>
        <p:txBody>
          <a:bodyPr/>
          <a:lstStyle/>
          <a:p>
            <a:r>
              <a:rPr lang="en-US" dirty="0"/>
              <a:t>Proposed muon source parameter of proton-driver based muon collider Front End channel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9275F-A064-E6FB-844F-04D65E6741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312ED-D1A7-B9CE-F5C7-5C0E01C6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99E95-FE58-491A-BEF8-59986ACBD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0B0C3-13BC-217D-C0D3-D1FAE6BDABD9}"/>
              </a:ext>
            </a:extLst>
          </p:cNvPr>
          <p:cNvSpPr txBox="1"/>
          <p:nvPr/>
        </p:nvSpPr>
        <p:spPr>
          <a:xfrm>
            <a:off x="238536" y="4534384"/>
            <a:ext cx="8686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Proton driver</a:t>
            </a:r>
            <a:r>
              <a:rPr lang="en-US" dirty="0"/>
              <a:t>: 10</a:t>
            </a:r>
            <a:r>
              <a:rPr lang="en-US" baseline="30000" dirty="0"/>
              <a:t>14</a:t>
            </a:r>
            <a:r>
              <a:rPr lang="en-US" dirty="0"/>
              <a:t>-10</a:t>
            </a:r>
            <a:r>
              <a:rPr lang="en-US" baseline="30000" dirty="0"/>
              <a:t>15</a:t>
            </a:r>
            <a:r>
              <a:rPr lang="en-US" dirty="0"/>
              <a:t> protons per bunch, 1-3 ns bunch length, 5-15 Hz rep rate, 5-20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Front End</a:t>
            </a:r>
            <a:r>
              <a:rPr lang="en-US" dirty="0"/>
              <a:t>: 2-4 MW class target,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/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 capture section (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/p efficiency 10-15 % for each sign)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1B41C5-669F-69FE-F01E-B39265A04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485" y="1741489"/>
            <a:ext cx="4130565" cy="2743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5A2E8E-5A8C-1DB2-98BD-54C88A0362E8}"/>
              </a:ext>
            </a:extLst>
          </p:cNvPr>
          <p:cNvSpPr txBox="1"/>
          <p:nvPr/>
        </p:nvSpPr>
        <p:spPr>
          <a:xfrm>
            <a:off x="1412195" y="1221351"/>
            <a:ext cx="6876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provided by Muon Accelerator Program (MAP)</a:t>
            </a:r>
          </a:p>
        </p:txBody>
      </p:sp>
    </p:spTree>
    <p:extLst>
      <p:ext uri="{BB962C8B-B14F-4D97-AF65-F5344CB8AC3E}">
        <p14:creationId xmlns:p14="http://schemas.microsoft.com/office/powerpoint/2010/main" val="353748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951D9C-C7FA-5F1C-2ED1-67340D779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beam parameter at intense beam facility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0A867-3E31-1B60-8F5E-3C8EA27BAC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D33C9-FE29-E399-9290-53E6BA339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15F0F-F6F4-A624-577A-E0902972E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2163AE0-60FF-6C2A-416A-D4FE461539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46142"/>
              </p:ext>
            </p:extLst>
          </p:nvPr>
        </p:nvGraphicFramePr>
        <p:xfrm>
          <a:off x="536712" y="815011"/>
          <a:ext cx="811033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761">
                  <a:extLst>
                    <a:ext uri="{9D8B030D-6E8A-4147-A177-3AD203B41FA5}">
                      <a16:colId xmlns:a16="http://schemas.microsoft.com/office/drawing/2014/main" val="1276698031"/>
                    </a:ext>
                  </a:extLst>
                </a:gridCol>
                <a:gridCol w="2009979">
                  <a:extLst>
                    <a:ext uri="{9D8B030D-6E8A-4147-A177-3AD203B41FA5}">
                      <a16:colId xmlns:a16="http://schemas.microsoft.com/office/drawing/2014/main" val="2370089763"/>
                    </a:ext>
                  </a:extLst>
                </a:gridCol>
                <a:gridCol w="2163805">
                  <a:extLst>
                    <a:ext uri="{9D8B030D-6E8A-4147-A177-3AD203B41FA5}">
                      <a16:colId xmlns:a16="http://schemas.microsoft.com/office/drawing/2014/main" val="681728059"/>
                    </a:ext>
                  </a:extLst>
                </a:gridCol>
                <a:gridCol w="2122785">
                  <a:extLst>
                    <a:ext uri="{9D8B030D-6E8A-4147-A177-3AD203B41FA5}">
                      <a16:colId xmlns:a16="http://schemas.microsoft.com/office/drawing/2014/main" val="1698126380"/>
                    </a:ext>
                  </a:extLst>
                </a:gridCol>
              </a:tblGrid>
              <a:tr h="918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Neutron spallation source</a:t>
                      </a:r>
                    </a:p>
                    <a:p>
                      <a:r>
                        <a:rPr lang="en-US" dirty="0"/>
                        <a:t>(ESS, SNS, CSNS)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Accelerator Neutrino beam</a:t>
                      </a:r>
                    </a:p>
                    <a:p>
                      <a:r>
                        <a:rPr lang="en-US" dirty="0"/>
                        <a:t>(T2K, CNGS, </a:t>
                      </a:r>
                      <a:r>
                        <a:rPr lang="en-US" dirty="0" err="1"/>
                        <a:t>NuMI</a:t>
                      </a:r>
                      <a:r>
                        <a:rPr lang="en-US" dirty="0"/>
                        <a:t>, SBN)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Muon collider</a:t>
                      </a:r>
                    </a:p>
                    <a:p>
                      <a:r>
                        <a:rPr lang="en-US" dirty="0"/>
                        <a:t>(MAP, IMCC design)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488278"/>
                  </a:ext>
                </a:extLst>
              </a:tr>
              <a:tr h="370698">
                <a:tc>
                  <a:txBody>
                    <a:bodyPr/>
                    <a:lstStyle/>
                    <a:p>
                      <a:r>
                        <a:rPr lang="en-US" dirty="0"/>
                        <a:t>Proton 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  <a:p>
                      <a:r>
                        <a:rPr lang="en-US" dirty="0"/>
                        <a:t>(1-3 GeV)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Wide range</a:t>
                      </a:r>
                    </a:p>
                    <a:p>
                      <a:r>
                        <a:rPr lang="en-US" dirty="0"/>
                        <a:t>(8-400 GeV)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  <a:p>
                      <a:r>
                        <a:rPr lang="en-US" dirty="0"/>
                        <a:t>(5-20 GeV)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976938"/>
                  </a:ext>
                </a:extLst>
              </a:tr>
              <a:tr h="370698">
                <a:tc>
                  <a:txBody>
                    <a:bodyPr/>
                    <a:lstStyle/>
                    <a:p>
                      <a:r>
                        <a:rPr lang="en-US" dirty="0"/>
                        <a:t>Proton beam 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Short</a:t>
                      </a:r>
                    </a:p>
                    <a:p>
                      <a:r>
                        <a:rPr lang="en-US" dirty="0"/>
                        <a:t>(105-700 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Long</a:t>
                      </a:r>
                    </a:p>
                    <a:p>
                      <a:r>
                        <a:rPr lang="en-US" dirty="0"/>
                        <a:t>(4.2-10.5 </a:t>
                      </a:r>
                      <a:r>
                        <a:rPr lang="en-US" dirty="0" err="1">
                          <a:latin typeface="Symbol" pitchFamily="2" charset="2"/>
                        </a:rPr>
                        <a:t>m</a:t>
                      </a:r>
                      <a:r>
                        <a:rPr lang="en-US" dirty="0" err="1"/>
                        <a:t>s</a:t>
                      </a:r>
                      <a:r>
                        <a:rPr lang="en-US" dirty="0"/>
                        <a:t>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Extremely short</a:t>
                      </a:r>
                    </a:p>
                    <a:p>
                      <a:r>
                        <a:rPr lang="en-US" b="1" dirty="0"/>
                        <a:t>(1-3 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521547"/>
                  </a:ext>
                </a:extLst>
              </a:tr>
              <a:tr h="370698">
                <a:tc>
                  <a:txBody>
                    <a:bodyPr/>
                    <a:lstStyle/>
                    <a:p>
                      <a:r>
                        <a:rPr lang="en-US" dirty="0"/>
                        <a:t>Proton beam intensity per 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  <a:p>
                      <a:r>
                        <a:rPr lang="en-US" dirty="0"/>
                        <a:t>(1e13-1.5e14)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  <a:p>
                      <a:r>
                        <a:rPr lang="en-US" dirty="0"/>
                        <a:t>(4.8e13-3.2e14)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High</a:t>
                      </a:r>
                    </a:p>
                    <a:p>
                      <a:r>
                        <a:rPr lang="en-US" b="1" dirty="0"/>
                        <a:t>(1e14-1e15)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381279"/>
                  </a:ext>
                </a:extLst>
              </a:tr>
              <a:tr h="370698">
                <a:tc>
                  <a:txBody>
                    <a:bodyPr/>
                    <a:lstStyle/>
                    <a:p>
                      <a:r>
                        <a:rPr lang="en-US" dirty="0"/>
                        <a:t>Repetition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</a:p>
                    <a:p>
                      <a:r>
                        <a:rPr lang="en-US" dirty="0"/>
                        <a:t>(14-60 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  <a:p>
                      <a:r>
                        <a:rPr lang="en-US" dirty="0"/>
                        <a:t>(0.4-2 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  <a:p>
                      <a:r>
                        <a:rPr lang="en-US" dirty="0"/>
                        <a:t>(5-15 Hz)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087888"/>
                  </a:ext>
                </a:extLst>
              </a:tr>
              <a:tr h="370698">
                <a:tc>
                  <a:txBody>
                    <a:bodyPr/>
                    <a:lstStyle/>
                    <a:p>
                      <a:r>
                        <a:rPr lang="en-US" dirty="0"/>
                        <a:t>Target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Liq. Hg, W, Liq. Li </a:t>
                      </a:r>
                      <a:r>
                        <a:rPr lang="en-US" dirty="0" err="1"/>
                        <a:t>etc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graphite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41270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07BDE63-9DDF-E5B7-35BB-1669B8EBBCCD}"/>
              </a:ext>
            </a:extLst>
          </p:cNvPr>
          <p:cNvSpPr/>
          <p:nvPr/>
        </p:nvSpPr>
        <p:spPr>
          <a:xfrm>
            <a:off x="6490253" y="785193"/>
            <a:ext cx="2156789" cy="4967577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FF5A12-833C-DE34-8AC2-EC3FA8406C3C}"/>
              </a:ext>
            </a:extLst>
          </p:cNvPr>
          <p:cNvSpPr txBox="1"/>
          <p:nvPr/>
        </p:nvSpPr>
        <p:spPr>
          <a:xfrm>
            <a:off x="6291468" y="5842934"/>
            <a:ext cx="2643809" cy="33855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Extremely high beam density</a:t>
            </a:r>
          </a:p>
        </p:txBody>
      </p:sp>
    </p:spTree>
    <p:extLst>
      <p:ext uri="{BB962C8B-B14F-4D97-AF65-F5344CB8AC3E}">
        <p14:creationId xmlns:p14="http://schemas.microsoft.com/office/powerpoint/2010/main" val="4039037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2EDA2B-CC5E-55D1-3BCE-791834B73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in Front End channel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E402A-C3CA-9AA1-CC94-EA175CAE2E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D642E-D7E5-1EA3-7A9B-B66454BAC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CB846-631D-35B2-06D8-070485CD4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D2CFCF9D-ADBA-904C-905A-045A0911F2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8844" y="844273"/>
                <a:ext cx="8788400" cy="5308600"/>
              </a:xfrm>
            </p:spPr>
            <p:txBody>
              <a:bodyPr/>
              <a:lstStyle/>
              <a:p>
                <a:r>
                  <a:rPr lang="en-US" dirty="0"/>
                  <a:t>Proton Driver </a:t>
                </a:r>
              </a:p>
              <a:p>
                <a:pPr lvl="1"/>
                <a:r>
                  <a:rPr lang="en-US" sz="2000" dirty="0"/>
                  <a:t>Produce intense proton beam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sz="2000" dirty="0"/>
                  <a:t> cm</a:t>
                </a:r>
                <a:r>
                  <a:rPr lang="en-US" sz="2000" baseline="30000" dirty="0"/>
                  <a:t>-3</a:t>
                </a:r>
                <a:r>
                  <a:rPr lang="en-US" sz="2000" dirty="0"/>
                  <a:t> per bunch) with kinetic energy range 5-20 GeV </a:t>
                </a:r>
              </a:p>
              <a:p>
                <a:pPr lvl="1"/>
                <a:r>
                  <a:rPr lang="en-US" sz="2000" b="1" dirty="0"/>
                  <a:t>Space charge effect </a:t>
                </a:r>
                <a:r>
                  <a:rPr lang="en-US" sz="2000" dirty="0"/>
                  <a:t>is dominant</a:t>
                </a:r>
                <a:r>
                  <a:rPr lang="en-US" sz="2000" b="1" dirty="0"/>
                  <a:t> </a:t>
                </a:r>
              </a:p>
              <a:p>
                <a:r>
                  <a:rPr lang="en-US" dirty="0"/>
                  <a:t>Pion Production Target and Pion/Muon Capture Channel</a:t>
                </a:r>
              </a:p>
              <a:p>
                <a:pPr lvl="1"/>
                <a:r>
                  <a:rPr lang="en-US" sz="2000" dirty="0"/>
                  <a:t>Target must stand for extremely short thermal impact of extremely intense proton beam (</a:t>
                </a:r>
                <a:r>
                  <a:rPr lang="en-US" sz="2000" b="1" dirty="0"/>
                  <a:t>Material Science issue</a:t>
                </a:r>
                <a:r>
                  <a:rPr lang="en-US" sz="2000" dirty="0"/>
                  <a:t>)</a:t>
                </a:r>
              </a:p>
              <a:p>
                <a:pPr lvl="1"/>
                <a:r>
                  <a:rPr lang="en-US" sz="2000" dirty="0"/>
                  <a:t>Heat deposition system, beam dump, and beam absorbers are needed without losing production and capture efficiencies (</a:t>
                </a:r>
                <a:r>
                  <a:rPr lang="en-US" sz="2000" b="1" dirty="0"/>
                  <a:t>Engineering issue</a:t>
                </a:r>
                <a:r>
                  <a:rPr lang="en-US" sz="2000" dirty="0"/>
                  <a:t>)</a:t>
                </a:r>
              </a:p>
              <a:p>
                <a:pPr lvl="1"/>
                <a:r>
                  <a:rPr lang="en-US" sz="2000" dirty="0"/>
                  <a:t>Capture magnet (baseline design is a solenoid magnet) must survive in extremely high radiation environments (</a:t>
                </a:r>
                <a:r>
                  <a:rPr lang="en-US" sz="2000" b="1" dirty="0"/>
                  <a:t>Engineering issue</a:t>
                </a:r>
                <a:r>
                  <a:rPr lang="en-US" sz="2000" dirty="0"/>
                  <a:t>)</a:t>
                </a:r>
              </a:p>
              <a:p>
                <a:pPr lvl="1"/>
                <a:r>
                  <a:rPr lang="en-US" sz="2000" dirty="0"/>
                  <a:t>Improve channel performance (e.g. improving pion capture process, cooling performance </a:t>
                </a:r>
                <a:r>
                  <a:rPr lang="en-US" sz="2000" dirty="0" err="1"/>
                  <a:t>etc</a:t>
                </a:r>
                <a:r>
                  <a:rPr lang="en-US" sz="2000" dirty="0"/>
                  <a:t>) will mitigate these issues (</a:t>
                </a:r>
                <a:r>
                  <a:rPr lang="en-US" sz="2000" b="1" dirty="0"/>
                  <a:t>Design issue</a:t>
                </a:r>
                <a:r>
                  <a:rPr lang="en-US" sz="2000" dirty="0"/>
                  <a:t>)</a:t>
                </a:r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D2CFCF9D-ADBA-904C-905A-045A0911F2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844" y="844273"/>
                <a:ext cx="8788400" cy="5308600"/>
              </a:xfrm>
              <a:blipFill>
                <a:blip r:embed="rId2"/>
                <a:stretch>
                  <a:fillRect l="-2017" t="-1671" r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71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A58F33-9FA1-37D1-64B3-7657A62E2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Challenging of Proton Driver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EC155-7330-50D5-4F67-A2840004EF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7FB3C-519C-374C-9E17-A5EB52517D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38FCD-170B-5C85-D726-AAF708735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0974483-4127-3C9C-0321-846A6F3A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19385"/>
            <a:ext cx="8672513" cy="5784827"/>
          </a:xfrm>
        </p:spPr>
        <p:txBody>
          <a:bodyPr/>
          <a:lstStyle/>
          <a:p>
            <a:r>
              <a:rPr lang="en-US" sz="2000" dirty="0"/>
              <a:t>Proton accelerator</a:t>
            </a:r>
          </a:p>
          <a:p>
            <a:pPr lvl="1"/>
            <a:r>
              <a:rPr lang="en-US" sz="1800" dirty="0"/>
              <a:t>Provide high power H- beam with 5-15 Hz rep rate</a:t>
            </a:r>
          </a:p>
          <a:p>
            <a:r>
              <a:rPr lang="en-US" sz="2000" dirty="0"/>
              <a:t>Accumulator </a:t>
            </a:r>
          </a:p>
          <a:p>
            <a:pPr lvl="1"/>
            <a:r>
              <a:rPr lang="en-US" sz="1800" dirty="0"/>
              <a:t>Charge exchange to accumulate protons</a:t>
            </a:r>
          </a:p>
          <a:p>
            <a:pPr lvl="2"/>
            <a:r>
              <a:rPr lang="en-US" sz="1800" dirty="0"/>
              <a:t>Laser stripping (prefer) vs Foil stripping</a:t>
            </a:r>
          </a:p>
          <a:p>
            <a:pPr lvl="1"/>
            <a:r>
              <a:rPr lang="en-US" sz="1800" dirty="0"/>
              <a:t>Painting transverse/longitudinal phase space</a:t>
            </a:r>
          </a:p>
          <a:p>
            <a:pPr lvl="2"/>
            <a:r>
              <a:rPr lang="en-US" sz="1800" dirty="0"/>
              <a:t>Beam loss due to instability or mismatching</a:t>
            </a:r>
          </a:p>
          <a:p>
            <a:pPr lvl="1"/>
            <a:r>
              <a:rPr lang="en-US" sz="1800" dirty="0"/>
              <a:t>Extraction kicker and septum</a:t>
            </a:r>
          </a:p>
          <a:p>
            <a:r>
              <a:rPr lang="en-US" sz="2000" dirty="0"/>
              <a:t>Compressor</a:t>
            </a:r>
          </a:p>
          <a:p>
            <a:pPr lvl="1"/>
            <a:r>
              <a:rPr lang="en-US" sz="1800" dirty="0"/>
              <a:t>Longitudinal phase rotation to make a short-bunched beam</a:t>
            </a:r>
          </a:p>
          <a:p>
            <a:pPr lvl="2"/>
            <a:r>
              <a:rPr lang="en-US" sz="1800" dirty="0"/>
              <a:t>Low </a:t>
            </a:r>
            <a:r>
              <a:rPr lang="en-US" sz="1800" dirty="0" err="1"/>
              <a:t>freq</a:t>
            </a:r>
            <a:r>
              <a:rPr lang="en-US" sz="1800" dirty="0"/>
              <a:t> (a few MHz) and high gradient (100-300 kV) RF</a:t>
            </a:r>
          </a:p>
          <a:p>
            <a:pPr lvl="1"/>
            <a:r>
              <a:rPr lang="en-US" sz="1800" dirty="0"/>
              <a:t>Large energy spread</a:t>
            </a:r>
          </a:p>
          <a:p>
            <a:pPr lvl="2"/>
            <a:r>
              <a:rPr lang="en-US" sz="1800" dirty="0"/>
              <a:t>Large bore beam pipe</a:t>
            </a:r>
          </a:p>
          <a:p>
            <a:pPr lvl="1"/>
            <a:r>
              <a:rPr lang="en-US" sz="1800" dirty="0"/>
              <a:t>Fight against space charge effect</a:t>
            </a:r>
          </a:p>
          <a:p>
            <a:pPr lvl="1"/>
            <a:r>
              <a:rPr lang="en-US" sz="1800" dirty="0"/>
              <a:t>Extraction kicker and septum</a:t>
            </a:r>
          </a:p>
          <a:p>
            <a:r>
              <a:rPr lang="en-US" sz="2000" dirty="0"/>
              <a:t>Combiner</a:t>
            </a:r>
          </a:p>
          <a:p>
            <a:pPr lvl="1"/>
            <a:r>
              <a:rPr lang="en-US" sz="1800" dirty="0"/>
              <a:t>Timing (&lt; 1 ns)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514A27-67FD-A7F4-2A9E-0DB6E0613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568" y="1239450"/>
            <a:ext cx="2424306" cy="23158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2D513B-DBCA-CA14-6C4E-31BF1FF759FE}"/>
              </a:ext>
            </a:extLst>
          </p:cNvPr>
          <p:cNvSpPr txBox="1"/>
          <p:nvPr/>
        </p:nvSpPr>
        <p:spPr>
          <a:xfrm>
            <a:off x="7088093" y="672631"/>
            <a:ext cx="1528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SNS Laser </a:t>
            </a:r>
          </a:p>
          <a:p>
            <a:r>
              <a:rPr lang="en-US" sz="1600" dirty="0"/>
              <a:t>stripper scheme</a:t>
            </a:r>
          </a:p>
        </p:txBody>
      </p:sp>
      <p:pic>
        <p:nvPicPr>
          <p:cNvPr id="1026" name="Picture 2" descr="A ring of equipment for IOTA">
            <a:extLst>
              <a:ext uri="{FF2B5EF4-FFF2-40B4-BE49-F238E27FC236}">
                <a16:creationId xmlns:a16="http://schemas.microsoft.com/office/drawing/2014/main" id="{A515EA08-A95C-5C55-D69E-1882C0A47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547" y="4735074"/>
            <a:ext cx="2574235" cy="144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101C98-FCB4-6C20-5F5F-9CCF685D4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705" y="4653275"/>
            <a:ext cx="2018748" cy="16116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6BC313-C3C3-3252-7436-E622D15136B8}"/>
              </a:ext>
            </a:extLst>
          </p:cNvPr>
          <p:cNvSpPr txBox="1"/>
          <p:nvPr/>
        </p:nvSpPr>
        <p:spPr>
          <a:xfrm>
            <a:off x="4180006" y="4399409"/>
            <a:ext cx="3037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IOTA prepared for proton program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D99AC0-3B0C-8A42-8ED9-C0B5E7C44AFF}"/>
              </a:ext>
            </a:extLst>
          </p:cNvPr>
          <p:cNvSpPr txBox="1"/>
          <p:nvPr/>
        </p:nvSpPr>
        <p:spPr>
          <a:xfrm>
            <a:off x="7291107" y="4150299"/>
            <a:ext cx="1825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SNS accumulator &amp; </a:t>
            </a:r>
          </a:p>
          <a:p>
            <a:r>
              <a:rPr lang="en-US" sz="1600" dirty="0"/>
              <a:t>compressor study</a:t>
            </a:r>
          </a:p>
        </p:txBody>
      </p:sp>
    </p:spTree>
    <p:extLst>
      <p:ext uri="{BB962C8B-B14F-4D97-AF65-F5344CB8AC3E}">
        <p14:creationId xmlns:p14="http://schemas.microsoft.com/office/powerpoint/2010/main" val="138481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F41C57-3505-39B2-7F08-B9E36ADE2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71143"/>
            <a:ext cx="8672513" cy="5150441"/>
          </a:xfrm>
        </p:spPr>
        <p:txBody>
          <a:bodyPr/>
          <a:lstStyle/>
          <a:p>
            <a:r>
              <a:rPr lang="en-US" sz="2200" dirty="0"/>
              <a:t>Produce ”soft” charged </a:t>
            </a:r>
            <a:r>
              <a:rPr lang="en-US" sz="2200" dirty="0" err="1"/>
              <a:t>pions</a:t>
            </a:r>
            <a:r>
              <a:rPr lang="en-US" sz="2200" dirty="0"/>
              <a:t> </a:t>
            </a:r>
          </a:p>
          <a:p>
            <a:pPr lvl="1"/>
            <a:r>
              <a:rPr lang="en-US" sz="2000" dirty="0"/>
              <a:t>Momentum range of soft </a:t>
            </a:r>
            <a:r>
              <a:rPr lang="en-US" sz="2000" dirty="0" err="1"/>
              <a:t>pions</a:t>
            </a:r>
            <a:r>
              <a:rPr lang="en-US" sz="2000" dirty="0"/>
              <a:t> is 100-400 MeV/c for ionization cooling </a:t>
            </a:r>
          </a:p>
          <a:p>
            <a:r>
              <a:rPr lang="en-US" sz="2200" dirty="0"/>
              <a:t>Manipulate the phase space of soft </a:t>
            </a:r>
            <a:r>
              <a:rPr lang="en-US" sz="2200" dirty="0" err="1"/>
              <a:t>pions</a:t>
            </a:r>
            <a:r>
              <a:rPr lang="en-US" sz="2200" dirty="0"/>
              <a:t> to direct them into the downstream channel </a:t>
            </a:r>
          </a:p>
          <a:p>
            <a:r>
              <a:rPr lang="en-US" sz="2200" dirty="0" err="1"/>
              <a:t>Pions</a:t>
            </a:r>
            <a:r>
              <a:rPr lang="en-US" sz="2200" dirty="0"/>
              <a:t> are eventually decayed into muons and neutrinos in the transport line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A3BCC3-E540-041C-0FAE-BB964F02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of muon collider Target + Front-End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7E087-9A25-9F59-AB6B-0DB4A30487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0DBBA-E765-BA73-9310-3AF9926EE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F4C4E-B2DB-3691-6C6D-8EFCEB430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F1941C-258E-164F-469B-3B0EA5A50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9" y="2951895"/>
            <a:ext cx="5430777" cy="3291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B54925-E7C9-4B2D-B093-A37B20853E82}"/>
              </a:ext>
            </a:extLst>
          </p:cNvPr>
          <p:cNvSpPr txBox="1"/>
          <p:nvPr/>
        </p:nvSpPr>
        <p:spPr>
          <a:xfrm>
            <a:off x="5450656" y="3488635"/>
            <a:ext cx="36038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Simulated pion and kaon spectra for 8 GeV protons incident on a copper target (1.5 interaction length, 1 cm radius) in a 28-Tesla solenoid. In the MAP simulation study, the designed m/p conversion ratio in the Front-End channel is 10-18 % for each sign.</a:t>
            </a:r>
          </a:p>
        </p:txBody>
      </p:sp>
    </p:spTree>
    <p:extLst>
      <p:ext uri="{BB962C8B-B14F-4D97-AF65-F5344CB8AC3E}">
        <p14:creationId xmlns:p14="http://schemas.microsoft.com/office/powerpoint/2010/main" val="3221479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DBC30F-C7B4-2782-46BC-35C4B7AED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design of MAP target system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1FBEF-AF6C-FB82-B735-6061B1DAAB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52CAE-368B-D6EF-E14A-6C7BA37434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B9354-E0A4-0A5B-EE6E-5B3881504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677B759-7E02-89BE-CCE9-0B6C07D13321}"/>
              </a:ext>
            </a:extLst>
          </p:cNvPr>
          <p:cNvGrpSpPr>
            <a:grpSpLocks noChangeAspect="1"/>
          </p:cNvGrpSpPr>
          <p:nvPr/>
        </p:nvGrpSpPr>
        <p:grpSpPr>
          <a:xfrm>
            <a:off x="971520" y="756330"/>
            <a:ext cx="6972214" cy="3383280"/>
            <a:chOff x="3856591" y="3930317"/>
            <a:chExt cx="5230259" cy="25379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7D7B44-B2FC-FBD2-FC88-BDBBA9520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6591" y="3930317"/>
              <a:ext cx="5230259" cy="2495883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73DDE3-619F-FD22-A94E-1268F10CCE89}"/>
                </a:ext>
              </a:extLst>
            </p:cNvPr>
            <p:cNvSpPr txBox="1"/>
            <p:nvPr/>
          </p:nvSpPr>
          <p:spPr>
            <a:xfrm>
              <a:off x="7872979" y="5791200"/>
              <a:ext cx="100412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C Target</a:t>
              </a:r>
              <a:br>
                <a:rPr lang="en-US" sz="135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</a:br>
              <a:r>
                <a:rPr lang="en-US" sz="135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Option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111D928-C320-51E0-6F0B-97824271CD97}"/>
              </a:ext>
            </a:extLst>
          </p:cNvPr>
          <p:cNvSpPr txBox="1"/>
          <p:nvPr/>
        </p:nvSpPr>
        <p:spPr>
          <a:xfrm>
            <a:off x="238536" y="4097068"/>
            <a:ext cx="8686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 inside a strong solenoid magnet </a:t>
            </a:r>
          </a:p>
          <a:p>
            <a:pPr lvl="1"/>
            <a:r>
              <a:rPr lang="en-US" sz="2000" b="1" dirty="0"/>
              <a:t>Pros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Capture soft </a:t>
            </a:r>
            <a:r>
              <a:rPr lang="en-US" sz="2000" dirty="0" err="1"/>
              <a:t>pions</a:t>
            </a:r>
            <a:r>
              <a:rPr lang="en-US" sz="2000" dirty="0"/>
              <a:t> most efficiently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Both sign charged </a:t>
            </a:r>
            <a:r>
              <a:rPr lang="en-US" sz="2000" dirty="0" err="1"/>
              <a:t>pions</a:t>
            </a:r>
            <a:r>
              <a:rPr lang="en-US" sz="2000" dirty="0"/>
              <a:t> can be captured in a single solenoid magnet</a:t>
            </a:r>
          </a:p>
          <a:p>
            <a:pPr lvl="1"/>
            <a:r>
              <a:rPr lang="en-US" sz="2000" b="1" dirty="0"/>
              <a:t>Cons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Narrow volume which contains heat remove system, beam damper, radiation shielding </a:t>
            </a:r>
            <a:r>
              <a:rPr lang="en-US" sz="2000" dirty="0" err="1"/>
              <a:t>etc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46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E4102B-EF20-FC4A-A95F-C8CF6BC25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Solenoid Magnet as Beam Focusing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60FE8-E71A-166E-FA8C-805CF7611D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42993-FD1D-DE34-4106-B9BF579C3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HPTW2023, Target R&amp;D for Muon Collider: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52146-A362-DD31-EFFD-DB3AC7DDF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EB411D-32F9-5C44-C650-077F283370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89" y="773625"/>
            <a:ext cx="3867879" cy="310896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8" name="Content Placeholder 6" descr="MUsperP.jpg">
            <a:extLst>
              <a:ext uri="{FF2B5EF4-FFF2-40B4-BE49-F238E27FC236}">
                <a16:creationId xmlns:a16="http://schemas.microsoft.com/office/drawing/2014/main" id="{5182F5FE-6FEA-6BA4-7D1A-C3DDDD3D51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3" t="2906" r="397" b="2588"/>
          <a:stretch/>
        </p:blipFill>
        <p:spPr>
          <a:xfrm>
            <a:off x="251999" y="3922341"/>
            <a:ext cx="5185855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F06355-C063-3A2E-6AF8-147ABCC83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659" y="1389851"/>
            <a:ext cx="4329952" cy="640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78FAE-D5EA-FBD9-BA6E-2FD6F926FE08}"/>
              </a:ext>
            </a:extLst>
          </p:cNvPr>
          <p:cNvSpPr txBox="1"/>
          <p:nvPr/>
        </p:nvSpPr>
        <p:spPr>
          <a:xfrm>
            <a:off x="4313582" y="684045"/>
            <a:ext cx="4830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Result of the conservation for canonical angular momentum and magnet flux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B2BACB-DF2A-83AB-E3DE-FF3B226F19F4}"/>
                  </a:ext>
                </a:extLst>
              </p:cNvPr>
              <p:cNvSpPr txBox="1"/>
              <p:nvPr/>
            </p:nvSpPr>
            <p:spPr>
              <a:xfrm>
                <a:off x="4396024" y="2192973"/>
                <a:ext cx="4688341" cy="137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Ex) Initially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en-US" sz="2000" dirty="0"/>
                  <a:t> cm,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=225</m:t>
                    </m:r>
                  </m:oMath>
                </a14:m>
                <a:r>
                  <a:rPr lang="en-US" sz="2000" dirty="0"/>
                  <a:t> MeV/c, </a:t>
                </a:r>
              </a:p>
              <a:p>
                <a:r>
                  <a:rPr lang="en-US" sz="2000" dirty="0"/>
                  <a:t>The final beam radius and transverse momentum are,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𝑓𝑖𝑛𝑎𝑙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US" sz="2000" dirty="0"/>
                  <a:t> cm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𝑓𝑖𝑛𝑎𝑙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=80</m:t>
                    </m:r>
                  </m:oMath>
                </a14:m>
                <a:r>
                  <a:rPr lang="en-US" sz="2000" dirty="0"/>
                  <a:t> MeV/c, respectively.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B2BACB-DF2A-83AB-E3DE-FF3B226F1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024" y="2192973"/>
                <a:ext cx="4688341" cy="1372683"/>
              </a:xfrm>
              <a:prstGeom prst="rect">
                <a:avLst/>
              </a:prstGeom>
              <a:blipFill>
                <a:blip r:embed="rId5"/>
                <a:stretch>
                  <a:fillRect l="-1351" t="-2752" b="-5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A6B75D1-15E3-2CA0-3D81-0393E2EFE80D}"/>
              </a:ext>
            </a:extLst>
          </p:cNvPr>
          <p:cNvSpPr txBox="1"/>
          <p:nvPr/>
        </p:nvSpPr>
        <p:spPr>
          <a:xfrm>
            <a:off x="5555765" y="4487773"/>
            <a:ext cx="3465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Simulation result of </a:t>
            </a:r>
            <a:r>
              <a:rPr lang="en-US" sz="2000" dirty="0">
                <a:latin typeface="Symbol" pitchFamily="2" charset="2"/>
              </a:rPr>
              <a:t>m</a:t>
            </a:r>
            <a:r>
              <a:rPr lang="en-US" sz="2000" dirty="0"/>
              <a:t>/p ratio in the MAP Front End channel including an initial ionization cooling.</a:t>
            </a:r>
          </a:p>
        </p:txBody>
      </p:sp>
    </p:spTree>
    <p:extLst>
      <p:ext uri="{BB962C8B-B14F-4D97-AF65-F5344CB8AC3E}">
        <p14:creationId xmlns:p14="http://schemas.microsoft.com/office/powerpoint/2010/main" val="209222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Fermilab_PowerPoint_Template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Fermilab_PowerPoint_Template_090915.potx</Template>
  <TotalTime>99455</TotalTime>
  <Words>1783</Words>
  <Application>Microsoft Macintosh PowerPoint</Application>
  <PresentationFormat>On-screen Show (4:3)</PresentationFormat>
  <Paragraphs>262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 Math</vt:lpstr>
      <vt:lpstr>Courier New</vt:lpstr>
      <vt:lpstr>Helvetica</vt:lpstr>
      <vt:lpstr>Symbol</vt:lpstr>
      <vt:lpstr>Times New Roman</vt:lpstr>
      <vt:lpstr>Fermilab_PowerPoint_Template_090915</vt:lpstr>
      <vt:lpstr>PowerPoint Presentation</vt:lpstr>
      <vt:lpstr>Discovery Machine Muon Collider and Challenge</vt:lpstr>
      <vt:lpstr>Proposed muon source parameter of proton-driver based muon collider Front End channel</vt:lpstr>
      <vt:lpstr>Typical beam parameter at intense beam facility</vt:lpstr>
      <vt:lpstr>Challenge in Front End channel</vt:lpstr>
      <vt:lpstr>Challenging of Proton Driver</vt:lpstr>
      <vt:lpstr>Function of muon collider Target + Front-End</vt:lpstr>
      <vt:lpstr>Baseline design of MAP target system </vt:lpstr>
      <vt:lpstr>Design Solenoid Magnet as Beam Focusing</vt:lpstr>
      <vt:lpstr>Demonstrate liquid (Hg) target</vt:lpstr>
      <vt:lpstr>Jet splash in Magnet and Secondary yield measurement</vt:lpstr>
      <vt:lpstr>Summary of MERIT </vt:lpstr>
      <vt:lpstr>Post MAP</vt:lpstr>
      <vt:lpstr>US HEP scenario for muon accelerators</vt:lpstr>
      <vt:lpstr>Accelerator Complex Evolution (ACE) plan</vt:lpstr>
      <vt:lpstr>Suggested US Muon Collider R&amp;D timeline to P5</vt:lpstr>
      <vt:lpstr>PowerPoint Presentation</vt:lpstr>
      <vt:lpstr>R&amp;D of Targetry for Fermilab accelerator program</vt:lpstr>
      <vt:lpstr>International Targetry R&amp;D programs</vt:lpstr>
      <vt:lpstr>Optimize Muon Collider Target performance 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Katsuya Yonehara</cp:lastModifiedBy>
  <cp:revision>2779</cp:revision>
  <cp:lastPrinted>2019-10-08T19:10:15Z</cp:lastPrinted>
  <dcterms:created xsi:type="dcterms:W3CDTF">2014-01-03T20:18:13Z</dcterms:created>
  <dcterms:modified xsi:type="dcterms:W3CDTF">2023-11-06T01:00:26Z</dcterms:modified>
</cp:coreProperties>
</file>