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193" r:id="rId3"/>
    <p:sldId id="278" r:id="rId4"/>
    <p:sldId id="279" r:id="rId5"/>
    <p:sldId id="280" r:id="rId6"/>
    <p:sldId id="2195" r:id="rId7"/>
    <p:sldId id="281" r:id="rId8"/>
    <p:sldId id="406" r:id="rId9"/>
    <p:sldId id="282" r:id="rId10"/>
    <p:sldId id="2199" r:id="rId11"/>
    <p:sldId id="289" r:id="rId12"/>
    <p:sldId id="257" r:id="rId13"/>
    <p:sldId id="2204" r:id="rId14"/>
    <p:sldId id="2205" r:id="rId15"/>
    <p:sldId id="2197" r:id="rId16"/>
    <p:sldId id="2201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40FF"/>
    <a:srgbClr val="94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85"/>
    <p:restoredTop sz="72503"/>
  </p:normalViewPr>
  <p:slideViewPr>
    <p:cSldViewPr snapToGrid="0">
      <p:cViewPr varScale="1">
        <p:scale>
          <a:sx n="93" d="100"/>
          <a:sy n="93" d="100"/>
        </p:scale>
        <p:origin x="12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3700E-7C91-DE4F-A0C7-0DE13F34D2A9}" type="datetimeFigureOut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6A84D-CF20-2347-B7F8-1422BA18AF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1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introduction.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Yasuto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Miyake from RIKEN.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would like to make a presentation on behalf of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Okuno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-san.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Dr. Ogura’s presentation yesterday, this presentation is about ion implantation into semiconductor materials.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6A84D-CF20-2347-B7F8-1422BA18AF4D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4345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 is an example of SIMS measurement result.</a:t>
            </a:r>
          </a:p>
          <a:p>
            <a:r>
              <a:rPr kumimoji="1" lang="en-US" altLang="ja-JP" dirty="0"/>
              <a:t>This figure shows Be distribution in diamond before and after RTA.</a:t>
            </a:r>
          </a:p>
          <a:p>
            <a:r>
              <a:rPr kumimoji="1" lang="en-US" altLang="ja-JP" dirty="0"/>
              <a:t>Horizontal axis shows depth from the surface and vertical axis represents Be concentration normalized by peak concentration.</a:t>
            </a:r>
          </a:p>
          <a:p>
            <a:r>
              <a:rPr kumimoji="1" lang="en-US" altLang="ja-JP" dirty="0"/>
              <a:t>The sample name is E1511, which is diamond deposited by CVD on type </a:t>
            </a:r>
            <a:r>
              <a:rPr kumimoji="1" lang="en-US" altLang="ja-JP" dirty="0" err="1"/>
              <a:t>Ib</a:t>
            </a:r>
            <a:r>
              <a:rPr kumimoji="1" lang="en-US" altLang="ja-JP" dirty="0"/>
              <a:t> diamond substrate.</a:t>
            </a:r>
          </a:p>
          <a:p>
            <a:r>
              <a:rPr kumimoji="1" lang="en-US" altLang="ja-JP" dirty="0"/>
              <a:t>In this figure, magenta one is the result as implanted, blue one is the result after RTA at 800</a:t>
            </a:r>
            <a:r>
              <a:rPr kumimoji="1" lang="ja-JP" altLang="en-US"/>
              <a:t>℃</a:t>
            </a:r>
            <a:r>
              <a:rPr kumimoji="1" lang="en-US" altLang="ja-JP" dirty="0"/>
              <a:t>, and gray one is the result after RTA at 1200</a:t>
            </a:r>
            <a:r>
              <a:rPr kumimoji="1" lang="ja-JP" altLang="en-US"/>
              <a:t>℃</a:t>
            </a:r>
            <a:r>
              <a:rPr kumimoji="1" lang="en-US" altLang="ja-JP" dirty="0"/>
              <a:t>.</a:t>
            </a:r>
          </a:p>
          <a:p>
            <a:r>
              <a:rPr kumimoji="1" lang="en-US" altLang="ja-JP" dirty="0"/>
              <a:t>As the RTA temperature increases, the Be profile was observed to move toward the depth direction.</a:t>
            </a:r>
          </a:p>
          <a:p>
            <a:r>
              <a:rPr kumimoji="1" lang="en-US" altLang="ja-JP" dirty="0"/>
              <a:t>It indicates thermal diffusion in diamond is expected.</a:t>
            </a: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Currently, experimental data are being accumulated to evaluate diffusion coefficient of Be in diamond.</a:t>
            </a:r>
          </a:p>
          <a:p>
            <a:r>
              <a:rPr kumimoji="1" lang="en-US" altLang="ja-JP" dirty="0"/>
              <a:t>Also, other parameters such as RTA time, temperature, temperature rise time, influence of gas in RTA, </a:t>
            </a:r>
            <a:r>
              <a:rPr kumimoji="1" lang="en-US" altLang="ja-JP" dirty="0" err="1"/>
              <a:t>etc</a:t>
            </a:r>
            <a:r>
              <a:rPr kumimoji="1" lang="en-US" altLang="ja-JP" dirty="0"/>
              <a:t> will be investigated.</a:t>
            </a:r>
          </a:p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6A84D-CF20-2347-B7F8-1422BA18AF4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06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Finally, I would like to talk about the production of Be-7.</a:t>
            </a:r>
          </a:p>
          <a:p>
            <a:r>
              <a:rPr kumimoji="1" lang="en-US" altLang="ja-JP" dirty="0"/>
              <a:t>7Be will be produced by the AVF cyclotron at RIKEN RIBF.</a:t>
            </a:r>
          </a:p>
          <a:p>
            <a:r>
              <a:rPr kumimoji="1" lang="en-US" altLang="ja-JP" dirty="0"/>
              <a:t>The target chamber for irradiation as shown here will be manufactured.</a:t>
            </a:r>
          </a:p>
          <a:p>
            <a:r>
              <a:rPr kumimoji="1" lang="en-US" altLang="ja-JP" dirty="0"/>
              <a:t>Nuclear reaction system to produce 7Be, sample forms, and post-irradiation chemical treatment are also examined.</a:t>
            </a:r>
          </a:p>
          <a:p>
            <a:r>
              <a:rPr kumimoji="1" lang="en-US" altLang="ja-JP" dirty="0"/>
              <a:t>Required amount of 7Be is estimated to be more than </a:t>
            </a:r>
            <a:r>
              <a:rPr kumimoji="1" lang="en-US" altLang="ja-JP" dirty="0" err="1"/>
              <a:t>pico</a:t>
            </a:r>
            <a:r>
              <a:rPr kumimoji="1" lang="en-US" altLang="ja-JP" dirty="0"/>
              <a:t> gram.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1E33E-588F-F74E-85CB-53C8E528B11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446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濃度の制限から、照射時間が非常に短いため、空間的に濃度のムラができてしまうから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905DD-2100-4A49-8020-DE31197D048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187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6A84D-CF20-2347-B7F8-1422BA18AF4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687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H3</a:t>
            </a:r>
            <a:r>
              <a:rPr kumimoji="1" lang="ja-JP" altLang="en-US"/>
              <a:t>センター</a:t>
            </a:r>
            <a:r>
              <a:rPr kumimoji="1" lang="en-US" altLang="ja-JP" dirty="0"/>
              <a:t>: N(</a:t>
            </a:r>
            <a:r>
              <a:rPr kumimoji="1" lang="ja-JP" altLang="en-US"/>
              <a:t>窒素</a:t>
            </a:r>
            <a:r>
              <a:rPr kumimoji="1" lang="en-US" altLang="ja-JP" dirty="0"/>
              <a:t>)V(</a:t>
            </a:r>
            <a:r>
              <a:rPr kumimoji="1" lang="ja-JP" altLang="en-US"/>
              <a:t>空孔</a:t>
            </a:r>
            <a:r>
              <a:rPr kumimoji="1" lang="en-US" altLang="ja-JP" dirty="0"/>
              <a:t>)N(</a:t>
            </a:r>
            <a:r>
              <a:rPr kumimoji="1" lang="ja-JP" altLang="en-US"/>
              <a:t>窒素</a:t>
            </a:r>
            <a:r>
              <a:rPr kumimoji="1" lang="en-US" altLang="ja-JP" dirty="0"/>
              <a:t>)</a:t>
            </a:r>
            <a:r>
              <a:rPr kumimoji="1" lang="ja-JP" altLang="en-US"/>
              <a:t>構造配置を起源とする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905DD-2100-4A49-8020-DE31197D048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374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study, we treated diamond substrate as shown here, not jewelry.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as background of our research, we would like to talk about the characteristics of diamond as semiconductor.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6A84D-CF20-2347-B7F8-1422BA18AF4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944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figure shows the physical properties of diamond and other semiconductor materials. 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Diamond is a wide bandgap semiconductor with a bandgap of 5.48 eV. 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shown in this figure, it is superior to other semiconductor materials in various physical properties.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diamond is expected to find applications in various devices and sensors, but this requires both p-type and n-type semiconductors.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 for fabricating p-type semiconductors have been established.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Li is implanted, it is expected to be an n-type semiconductor that can be operated at room temperature.</a:t>
            </a:r>
          </a:p>
          <a:p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there are technical difficulties in fabrication of Li-doped n-type semiconductor.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Li does not diffuse easily within diamond.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Implantation of Li at high energies will occur damage of the lattice structure of diamond.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905DD-2100-4A49-8020-DE31197D048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247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solve these problems, we propose to fabricate Li-dope diamond by nuclear transmutation of 7Be.</a:t>
            </a:r>
          </a:p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Li does not diffuse in diamond, in order to distribute Li, implantation with energy of several MeV is required.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in this way, lattice defect is caused by implantation with high energy.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result, even if 7Li-doped diamond is obtained, it will be diamond with lattice defect.</a:t>
            </a:r>
          </a:p>
          <a:p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our proposal, firstly, 7Be ion is implanted into the surface layer of diamond substrate with energy of around 30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keV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7Be is thermally diffused into the diamond by annealing.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process, defect caused by ion implantation in the surface layer can be removed.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7Be is converted to the stable isotope 7Li by an electron capture reaction.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reaction does not emit ionizing radiation and does not cause recoil.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Li-doped diamond without lattice defect can be obtained after decay of 7Be.</a:t>
            </a:r>
          </a:p>
          <a:p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we call the electron capture reaction in-situ transmutation, and I would like to explain a little about it.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6A84D-CF20-2347-B7F8-1422BA18AF4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337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explain “what is in situ nuclear transmutation”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mentioned earlier, in situ transmutation is an orbital electron capture reaction.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reaction, there is no external emission of ionizing radiation and there is no recoil of atoms.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there is no damage to the lattice.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other hand, assume nuclear transmutation by alpha decay.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previous study, there is ion implantation of 7Li using nuclear transmutation of B-10.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based on the reaction here in which B-10 reacts with neutrons to change into 7Li and 4He.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reaction is famous for Boron neutron capture therapy.</a:t>
            </a:r>
          </a:p>
          <a:p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case, alpha rays of several MeV energy are emitted and the original atoms themselves are also displaced by recoil.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the binding energy of the lattice is a few eV, the lattice structure is destroyed by the alpha rays and recoil.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dirty="0"/>
              <a:t>In this case, nuclear transmutation by alpha decay is quite high power for the lattice of diamond.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905DD-2100-4A49-8020-DE31197D048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431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Currently, Be-7 has been not used yet in this study.</a:t>
            </a:r>
          </a:p>
          <a:p>
            <a:r>
              <a:rPr kumimoji="1" lang="en-US" altLang="ja-JP" dirty="0"/>
              <a:t>In this study, a cold test prior to “Fabrication of Li-doped diamond by nuclear transmutation” was conducted.</a:t>
            </a:r>
          </a:p>
          <a:p>
            <a:r>
              <a:rPr kumimoji="1" lang="en-US" altLang="ja-JP" dirty="0"/>
              <a:t>In the cold test, ion implantation using stable isotope of 9Be was performed.</a:t>
            </a:r>
          </a:p>
          <a:p>
            <a:r>
              <a:rPr kumimoji="1" lang="en-US" altLang="ja-JP" dirty="0"/>
              <a:t>Be thermal diffusion in diamond by thermal annealing was investigated.</a:t>
            </a:r>
          </a:p>
          <a:p>
            <a:r>
              <a:rPr kumimoji="1" lang="en-US" altLang="ja-JP" dirty="0"/>
              <a:t>Also, the effects of ion implantation and thermal annealing on crystal structure of diamond was investigated.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6A84D-CF20-2347-B7F8-1422BA18AF4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623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 experimental procedure.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Be was implanted into the diamond substrate.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Be distribution in diamond was measured by SIMS.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SIMS is secondary ion mass spectrometry.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Rapid thermal annealing was conducted.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RTA is done for thermal diffusion of Be.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Diamond substrate was annealed in N2 or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/H2 mixed gas.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Annealing temperature was between 800 to 1400°.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RTA, Be distribution is measured again by SIMS to evaluate thermal diffusion in the diamond.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between each process, Cathode Luminescence measurement was conducted to evaluate the crystallinity and investigate band structure.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905DD-2100-4A49-8020-DE31197D048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07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diamond substrates used in the experiment.</a:t>
            </a:r>
          </a:p>
          <a:p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Mainly, two types of substrates have been used so far: Type 1b diamond and Type 2a diamond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case of type 1b diamond, nitrogen atoms are contained as impurities in more than 1%. This is why it looks yellow.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substrates are manufactured by the HPHT method.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Substrate size is 3mm x 3mm x 0.5 mm thickness.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contrast, for type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IIa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diamond, nitrogen atoms are contained less than 1ppm.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it appears transparent.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diamond is manufactured by the CVD method.</a:t>
            </a:r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Substrate size is 4mm x 4mm x 0.5mm thickness.</a:t>
            </a:r>
          </a:p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6A84D-CF20-2347-B7F8-1422BA18AF4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49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 the future, Be-7 will be implanted into diamond. </a:t>
            </a:r>
          </a:p>
          <a:p>
            <a:r>
              <a:rPr kumimoji="1" lang="en-US" altLang="ja-JP" dirty="0"/>
              <a:t>So, a beam line for ion implantation was constructed in radiation control area.</a:t>
            </a:r>
          </a:p>
          <a:p>
            <a:r>
              <a:rPr kumimoji="1" lang="en-US" altLang="ja-JP" dirty="0"/>
              <a:t>The beam line consists of negative ion source, bending magnet, target chamber, and other components such as Quadrupole magnet.</a:t>
            </a:r>
          </a:p>
          <a:p>
            <a:r>
              <a:rPr kumimoji="1" lang="en-US" altLang="ja-JP" dirty="0"/>
              <a:t>The sample is </a:t>
            </a:r>
            <a:r>
              <a:rPr kumimoji="1" lang="en-US" altLang="ja-JP" dirty="0" err="1"/>
              <a:t>BeO</a:t>
            </a:r>
            <a:r>
              <a:rPr kumimoji="1" lang="en-US" altLang="ja-JP" dirty="0"/>
              <a:t> power, which is made from Be nitrate solution.</a:t>
            </a:r>
          </a:p>
          <a:p>
            <a:r>
              <a:rPr kumimoji="1" lang="en-US" altLang="ja-JP" dirty="0"/>
              <a:t>The </a:t>
            </a:r>
            <a:r>
              <a:rPr kumimoji="1" lang="en-US" altLang="ja-JP" dirty="0" err="1"/>
              <a:t>BeO</a:t>
            </a:r>
            <a:r>
              <a:rPr kumimoji="1" lang="en-US" altLang="ja-JP" dirty="0"/>
              <a:t> powder is prepared by </a:t>
            </a:r>
            <a:r>
              <a:rPr kumimoji="1" lang="en-US" altLang="ja-JP" dirty="0" err="1"/>
              <a:t>evapolration-dyring</a:t>
            </a:r>
            <a:r>
              <a:rPr kumimoji="1" lang="en-US" altLang="ja-JP" dirty="0"/>
              <a:t> and sintering of Be nitrate solution.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</a:t>
            </a:r>
            <a:r>
              <a:rPr kumimoji="1" lang="en-US" altLang="ja-JP" dirty="0" err="1"/>
              <a:t>BeO</a:t>
            </a:r>
            <a:r>
              <a:rPr kumimoji="1" lang="en-US" altLang="ja-JP" dirty="0"/>
              <a:t> sample is loaded into the ion source to produce negative </a:t>
            </a:r>
            <a:r>
              <a:rPr kumimoji="1" lang="en-US" altLang="ja-JP" dirty="0" err="1"/>
              <a:t>BeO</a:t>
            </a:r>
            <a:r>
              <a:rPr kumimoji="1" lang="en-US" altLang="ja-JP" dirty="0"/>
              <a:t>- ion beam.</a:t>
            </a:r>
          </a:p>
          <a:p>
            <a:r>
              <a:rPr kumimoji="1" lang="en-US" altLang="ja-JP" dirty="0" err="1"/>
              <a:t>BeO</a:t>
            </a:r>
            <a:r>
              <a:rPr kumimoji="1" lang="en-US" altLang="ja-JP" dirty="0"/>
              <a:t> is extracted and accelerated to 20 </a:t>
            </a:r>
            <a:r>
              <a:rPr kumimoji="1" lang="en-US" altLang="ja-JP" dirty="0" err="1"/>
              <a:t>keV</a:t>
            </a:r>
            <a:r>
              <a:rPr kumimoji="1" lang="en-US" altLang="ja-JP" dirty="0"/>
              <a:t>, and then it is mass-analyzed and implanted into diamond.</a:t>
            </a:r>
          </a:p>
          <a:p>
            <a:r>
              <a:rPr kumimoji="1" lang="en-US" altLang="ja-JP" dirty="0"/>
              <a:t>The diamond substrate is placed in a </a:t>
            </a:r>
            <a:r>
              <a:rPr kumimoji="1" lang="en-US" altLang="ja-JP" dirty="0" err="1"/>
              <a:t>Ti</a:t>
            </a:r>
            <a:r>
              <a:rPr kumimoji="1" lang="en-US" altLang="ja-JP" dirty="0"/>
              <a:t> holder in the target chamber.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Dose amount was 10^13 to 10^17 ions/cm2.</a:t>
            </a:r>
          </a:p>
          <a:p>
            <a:r>
              <a:rPr kumimoji="1" lang="en-US" altLang="ja-JP" dirty="0"/>
              <a:t>Permission is currently pending to use unsealed Be-7.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905DD-2100-4A49-8020-DE31197D048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08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5B1850-2195-6636-59C9-1C45DDA42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1AAFB0F-2416-91EF-8009-041AD60FD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1C0FBE-79CE-431B-C0CB-FB6807CE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20F0-4B08-0443-A249-B45699BA8057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DBD0F1-74F8-EF0C-9336-AE44C313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7A4887-EA55-6EF9-AF2B-F5681B139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8354-A988-0349-B2C8-11D17E9F54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20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44EA0A-C27C-584E-C0DE-F1B695C6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9D7F6D-1687-C210-0007-82C92F251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29D1BF-FE9A-FA8D-051D-AFCB328D3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8E9D-F502-B94D-A9FB-1989A8DF5510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6F4835-CCC3-A230-116C-C9F79E3C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855D53-BA84-E999-37C2-25B58011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8354-A988-0349-B2C8-11D17E9F54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59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BC58C40-7BC0-D419-20FA-A7B6B14846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85F00CE-2026-EB9C-B8BD-AF89B8CE0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50EDF1-8D69-317F-992C-D1F155836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A8B6-7241-D54F-85F1-2F8EE533023A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8D7C54-E34D-4465-9324-300258F8A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E74485-BB8A-2982-C47C-95AB1F70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8354-A988-0349-B2C8-11D17E9F54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75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4B3979-BB8E-485B-6860-0287CB2D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28936E-51A1-10C1-270B-8DFD351DD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526CED-9065-E73A-5B11-725F4497B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5C16-A67A-AA48-B2F6-855A3F54AF45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3CECB6-39F0-F897-3FDA-919CF82F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473F4-CE94-0B15-125A-6BBEC1BAB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8354-A988-0349-B2C8-11D17E9F54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94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BF83CE-32ED-5383-A3D2-5482E4BEB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FA92868-F8DC-8236-4675-EE7B47A53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333472-E3B0-627E-E8F0-AF7A32F4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F630-8838-5E4B-A99F-E80F4F17AAA6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EA8D89-7C64-3D58-FC60-DD0DFA753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EA2DBF-1ED5-572C-8CC6-F2CDEDDC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8354-A988-0349-B2C8-11D17E9F54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65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C55B20-7A2B-88D8-BEA3-CF391FCA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F7B8BB-1D60-FD2E-A8EE-2B40AC98B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E0CF443-6CE5-1F0E-C54E-F7FD9FCB5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58351B-D120-8F86-0BD0-CDD686B0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C7D9-8CC5-C347-9B2B-F2C231B25005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A45146-414E-B1CA-889C-86B867DFB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F8B301-7D75-9A14-D1F9-A42B34016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8354-A988-0349-B2C8-11D17E9F54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6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EE2F6E-C960-CEF5-990A-720AE92BD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441CEB-6525-7E94-5EB6-931741CC9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4E538D8-2F87-3AEA-D6AD-82338ABE5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8341D28-11A5-3744-E5F5-5803CF02FB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FF2F2E3-C2BD-FC10-8C7F-FEAEF6865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4E811FB-A625-1926-7CB8-F09AF370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8977-3305-CB48-B3C8-375ECBCE6468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E9F0913-B810-C92E-9ED5-30FB91CA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BB65186-B433-E2AD-66DB-65CE3EFC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8354-A988-0349-B2C8-11D17E9F54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26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F111EB-2923-FCC5-024E-5EC33D9A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55E44F3-6FDA-A714-EE53-73513BECE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7F5F-254D-D94C-A8F0-28925F5D8961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D08AB86-5945-5A58-C701-1A74C702C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5D88AB-03CE-7B3A-9B5D-B2B2B4BE4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8354-A988-0349-B2C8-11D17E9F54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36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DAE3DEE-7094-27E2-4260-FF8E79A11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78FA-BB25-B54C-9F66-6D8C3B15D153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867D082-88ED-1CB9-38AF-B5506AF1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7ECB04-7E14-8432-75CB-643E83A1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8354-A988-0349-B2C8-11D17E9F54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152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1B24FE-34FD-492A-8226-EC3812B5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F121EB-38F7-A153-E6CA-C4C9CC3C1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C1CAAC-AAA3-A7DF-A89C-E421C8E2A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37FC447-97B8-9065-CA05-D98DB83FE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4108-B6D0-3345-8C7C-303F9665D65F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D166F3-54BC-0393-E8D9-C0E8A25EF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38AFD85-EF0B-4F1A-F88F-23CF3602F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8354-A988-0349-B2C8-11D17E9F54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98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397608-FF7C-0903-930E-671537090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563EB52-20FB-280C-2377-E75CC865B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D97B4A5-EA63-9F56-0E52-FCF3CC85A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B5877FE-36D3-1800-82B7-0406CBCC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9644-5462-1E42-9D5F-8FD9E1D2B3FB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F006452-4CE6-3253-0899-8B50D5DA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8F30F9E-FF69-BB4D-514D-F442BFB3F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8354-A988-0349-B2C8-11D17E9F54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55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E813494-5F25-5E0F-6460-11D8E4EC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4D13F1-DB2A-6031-0434-06CDC0376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25AE0A-E2CA-7ECE-D1FB-4A8298B59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E3851-B65E-BB43-BADE-2A6213ACFB6B}" type="datetime1">
              <a:rPr kumimoji="1" lang="ja-JP" altLang="en-US" smtClean="0"/>
              <a:t>2023/11/7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F5E95D-BB25-5F95-A7FA-74963C466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7EEF24-69C3-9290-2296-4196037CF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D8354-A988-0349-B2C8-11D17E9F54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44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EEA5623-97F0-F459-4D23-0BDBCA9DD417}"/>
              </a:ext>
            </a:extLst>
          </p:cNvPr>
          <p:cNvSpPr/>
          <p:nvPr/>
        </p:nvSpPr>
        <p:spPr>
          <a:xfrm>
            <a:off x="0" y="935915"/>
            <a:ext cx="12192000" cy="21443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05BB8B5-6759-6BAD-F736-6D2AE675E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6503"/>
            <a:ext cx="9144000" cy="2137474"/>
          </a:xfrm>
        </p:spPr>
        <p:txBody>
          <a:bodyPr>
            <a:no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Hiroki Okuno</a:t>
            </a:r>
            <a:r>
              <a:rPr lang="en-US" altLang="ja-JP" sz="2800" baseline="30000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1</a:t>
            </a:r>
            <a:r>
              <a:rPr lang="en-US" altLang="ja-JP" sz="2800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, </a:t>
            </a:r>
            <a:r>
              <a:rPr lang="ja-JP" altLang="en-US" sz="2800" b="1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○</a:t>
            </a:r>
            <a:r>
              <a:rPr lang="en-US" altLang="ja-JP" sz="2800" b="1" dirty="0" err="1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Yasuto</a:t>
            </a:r>
            <a:r>
              <a:rPr lang="en-US" altLang="ja-JP" sz="2800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 Miyake</a:t>
            </a:r>
            <a:r>
              <a:rPr lang="en-US" altLang="ja-JP" sz="2800" b="1" baseline="30000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1</a:t>
            </a:r>
            <a:r>
              <a:rPr lang="en-US" altLang="ja-JP" sz="28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, Hideyuki Watanabe</a:t>
            </a:r>
            <a:r>
              <a:rPr lang="en-US" altLang="ja-JP" sz="2800" baseline="30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1,2</a:t>
            </a:r>
          </a:p>
          <a:p>
            <a:r>
              <a:rPr kumimoji="1" lang="en-US" altLang="ja-JP" sz="2800" baseline="30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1</a:t>
            </a:r>
            <a:r>
              <a:rPr kumimoji="1" lang="en-US" altLang="ja-JP" sz="28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Nishina center fo</a:t>
            </a:r>
            <a:r>
              <a:rPr lang="en-US" altLang="ja-JP" sz="28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r Accelerator-based science, RIKEN</a:t>
            </a:r>
            <a:endParaRPr kumimoji="1" lang="en-US" altLang="ja-JP" sz="2800" dirty="0"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  <a:p>
            <a:r>
              <a:rPr lang="en-US" altLang="ja-JP" sz="2800" baseline="30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2</a:t>
            </a:r>
            <a:r>
              <a:rPr lang="en-US" altLang="ja-JP" sz="28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AIST</a:t>
            </a:r>
          </a:p>
          <a:p>
            <a:r>
              <a:rPr lang="en-US" altLang="ja-JP" sz="28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November 7, 2023</a:t>
            </a: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43436858-7702-2C28-34F1-103117AC1A50}"/>
              </a:ext>
            </a:extLst>
          </p:cNvPr>
          <p:cNvSpPr txBox="1">
            <a:spLocks/>
          </p:cNvSpPr>
          <p:nvPr/>
        </p:nvSpPr>
        <p:spPr>
          <a:xfrm>
            <a:off x="871368" y="248418"/>
            <a:ext cx="10449261" cy="492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8</a:t>
            </a:r>
            <a:r>
              <a:rPr lang="en-US" altLang="ja-JP" sz="2800" b="1" baseline="30000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th</a:t>
            </a:r>
            <a:r>
              <a:rPr lang="en-US" altLang="ja-JP" sz="2800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 High Power </a:t>
            </a:r>
            <a:r>
              <a:rPr lang="en-US" altLang="ja-JP" sz="2800" b="1" dirty="0" err="1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Targetry</a:t>
            </a:r>
            <a:r>
              <a:rPr lang="en-US" altLang="ja-JP" sz="2800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 Workshop @RIKEN Wako Campus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DA7821E-B9D8-56F1-B6AA-77ACAF366F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0201" y="5642429"/>
            <a:ext cx="2571597" cy="92278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F79719-10D1-BAD6-927A-D30F48CE3995}"/>
              </a:ext>
            </a:extLst>
          </p:cNvPr>
          <p:cNvSpPr txBox="1"/>
          <p:nvPr/>
        </p:nvSpPr>
        <p:spPr>
          <a:xfrm>
            <a:off x="551793" y="1130922"/>
            <a:ext cx="110884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Fabrication of Li-doped diamond </a:t>
            </a:r>
          </a:p>
          <a:p>
            <a:pPr algn="ctr"/>
            <a:r>
              <a:rPr kumimoji="1" lang="en-US" altLang="ja-JP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nuclear transmutation</a:t>
            </a:r>
            <a:endParaRPr kumimoji="1" lang="ja-JP" altLang="en-US" sz="5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28D9E46-C84D-830E-60ED-46D312535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216" y="5642429"/>
            <a:ext cx="3003784" cy="85401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600C907-34E9-3E0F-D2F4-D49F4379B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9204" y="5646017"/>
            <a:ext cx="2099459" cy="85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17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&#10;&#10;自動的に生成された説明">
            <a:extLst>
              <a:ext uri="{FF2B5EF4-FFF2-40B4-BE49-F238E27FC236}">
                <a16:creationId xmlns:a16="http://schemas.microsoft.com/office/drawing/2014/main" id="{C09B3626-CE30-640C-128E-3B70569050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6" y="1186880"/>
            <a:ext cx="5533479" cy="472130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ED9074-94AA-5592-F740-FCCF364D6FE1}"/>
              </a:ext>
            </a:extLst>
          </p:cNvPr>
          <p:cNvSpPr txBox="1"/>
          <p:nvPr/>
        </p:nvSpPr>
        <p:spPr>
          <a:xfrm>
            <a:off x="5394121" y="4288566"/>
            <a:ext cx="6757873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E1511: Diamond deposited by CVD on type </a:t>
            </a:r>
            <a:r>
              <a:rPr lang="en-US" altLang="ja-JP" sz="1600" dirty="0" err="1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Ib</a:t>
            </a:r>
            <a:r>
              <a:rPr lang="en-US" altLang="ja-JP" sz="1600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 diamond substrate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rgbClr val="FF000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Movement of Be profile toward the depth direction was</a:t>
            </a: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observed.</a:t>
            </a:r>
            <a:endParaRPr kumimoji="1" lang="en-US" altLang="ja-JP" sz="1600" b="1" dirty="0">
              <a:solidFill>
                <a:srgbClr val="FF0000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Experimenta</a:t>
            </a:r>
            <a:r>
              <a:rPr lang="en-US" altLang="ja-JP" sz="16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l data is being accumulated to evaluate </a:t>
            </a:r>
            <a:r>
              <a:rPr lang="en-US" altLang="ja-JP" sz="1600" b="1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the diffusion coefficient of Be in diamond</a:t>
            </a:r>
            <a:r>
              <a:rPr lang="en-US" altLang="ja-JP" sz="16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RTA time, temperature, temperature rise time, influence of ambient gas </a:t>
            </a:r>
            <a:r>
              <a:rPr lang="en-US" altLang="ja-JP" sz="16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in RTA, etc. will be investigated.</a:t>
            </a:r>
            <a:endParaRPr kumimoji="1" lang="ja-JP" altLang="en-US" sz="1600"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" name="右矢印 1">
            <a:extLst>
              <a:ext uri="{FF2B5EF4-FFF2-40B4-BE49-F238E27FC236}">
                <a16:creationId xmlns:a16="http://schemas.microsoft.com/office/drawing/2014/main" id="{DEE4B4A9-E96D-66D0-50D6-BC21642F0870}"/>
              </a:ext>
            </a:extLst>
          </p:cNvPr>
          <p:cNvSpPr/>
          <p:nvPr/>
        </p:nvSpPr>
        <p:spPr>
          <a:xfrm>
            <a:off x="1803399" y="2719817"/>
            <a:ext cx="1363134" cy="827716"/>
          </a:xfrm>
          <a:prstGeom prst="rightArrow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文字の書かれた紙&#10;&#10;低い精度で自動的に生成された説明">
            <a:extLst>
              <a:ext uri="{FF2B5EF4-FFF2-40B4-BE49-F238E27FC236}">
                <a16:creationId xmlns:a16="http://schemas.microsoft.com/office/drawing/2014/main" id="{E21CC2F7-6818-507B-01B3-C21CABD10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6853" y="765857"/>
            <a:ext cx="4594577" cy="344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>
            <a:extLst>
              <a:ext uri="{FF2B5EF4-FFF2-40B4-BE49-F238E27FC236}">
                <a16:creationId xmlns:a16="http://schemas.microsoft.com/office/drawing/2014/main" id="{EFE49B7B-C059-7985-27A3-12B964C8BCF7}"/>
              </a:ext>
            </a:extLst>
          </p:cNvPr>
          <p:cNvSpPr/>
          <p:nvPr/>
        </p:nvSpPr>
        <p:spPr>
          <a:xfrm>
            <a:off x="8096596" y="2327564"/>
            <a:ext cx="872837" cy="49876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3C79A68-1619-3EE0-FA71-CB8C8A4AC02B}"/>
              </a:ext>
            </a:extLst>
          </p:cNvPr>
          <p:cNvSpPr/>
          <p:nvPr/>
        </p:nvSpPr>
        <p:spPr>
          <a:xfrm>
            <a:off x="8239328" y="2937909"/>
            <a:ext cx="872837" cy="49876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952BBB9-6D70-A3C7-61B4-37FF37BFF7D9}"/>
              </a:ext>
            </a:extLst>
          </p:cNvPr>
          <p:cNvSpPr txBox="1"/>
          <p:nvPr/>
        </p:nvSpPr>
        <p:spPr>
          <a:xfrm>
            <a:off x="7587138" y="1881456"/>
            <a:ext cx="189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FF0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SIMS</a:t>
            </a:r>
            <a:r>
              <a:rPr lang="en-US" altLang="ja-JP" dirty="0">
                <a:solidFill>
                  <a:srgbClr val="FFFF0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 trace</a:t>
            </a:r>
            <a:endParaRPr kumimoji="1" lang="ja-JP" altLang="en-US">
              <a:solidFill>
                <a:srgbClr val="FFFF00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4E0CAD-58F6-BCAD-4FD7-2E9E311F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8354-A988-0349-B2C8-11D17E9F5459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2A41DFF1-4E5F-CCC3-0007-7E6DBA4F2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1"/>
            <a:ext cx="12192000" cy="764876"/>
          </a:xfrm>
        </p:spPr>
        <p:txBody>
          <a:bodyPr>
            <a:normAutofit/>
          </a:bodyPr>
          <a:lstStyle/>
          <a:p>
            <a:r>
              <a:rPr lang="en-US" altLang="ja-JP" sz="3200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Example of SIMS measurement result</a:t>
            </a:r>
            <a:endParaRPr kumimoji="1" lang="ja-JP" altLang="en-US" sz="3200" b="1"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5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466"/>
            <a:ext cx="12192000" cy="785457"/>
          </a:xfrm>
        </p:spPr>
        <p:txBody>
          <a:bodyPr>
            <a:no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Preparation of </a:t>
            </a:r>
            <a:r>
              <a:rPr kumimoji="1" lang="en-US" altLang="ja-JP" sz="2800" b="1" baseline="30000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7</a:t>
            </a:r>
            <a:r>
              <a:rPr kumimoji="1" lang="en-US" altLang="ja-JP" sz="2800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Be</a:t>
            </a:r>
            <a:endParaRPr kumimoji="1" lang="ja-JP" altLang="en-US" sz="2800" b="1" dirty="0"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058" y="1055801"/>
            <a:ext cx="4536374" cy="348081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32" y="1112050"/>
            <a:ext cx="5552097" cy="192187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 bwMode="auto">
          <a:xfrm>
            <a:off x="132255" y="2024003"/>
            <a:ext cx="3467759" cy="82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615" tIns="104307" rIns="208615" bIns="104307" rtlCol="0">
            <a:spAutoFit/>
          </a:bodyPr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FF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RIKEN RIBF</a:t>
            </a:r>
            <a:endParaRPr kumimoji="1" lang="en-US" altLang="ja-JP" sz="2000" b="1" dirty="0">
              <a:solidFill>
                <a:srgbClr val="FFFF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kumimoji="1" lang="en-US" altLang="ja-JP" sz="2000" b="1" dirty="0">
                <a:solidFill>
                  <a:srgbClr val="FFFF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AVF cyclotron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2566283" y="1963142"/>
            <a:ext cx="2314475" cy="206681"/>
          </a:xfrm>
          <a:prstGeom prst="straightConnector1">
            <a:avLst/>
          </a:prstGeom>
          <a:ln w="3175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 bwMode="auto">
          <a:xfrm>
            <a:off x="10461027" y="1055801"/>
            <a:ext cx="1340406" cy="57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8615" tIns="104307" rIns="208615" bIns="104307" rtlCol="0">
            <a:spAutoFit/>
          </a:bodyPr>
          <a:lstStyle/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target</a:t>
            </a:r>
          </a:p>
        </p:txBody>
      </p:sp>
      <p:cxnSp>
        <p:nvCxnSpPr>
          <p:cNvPr id="12" name="直線矢印コネクタ 11"/>
          <p:cNvCxnSpPr>
            <a:stCxn id="4" idx="1"/>
          </p:cNvCxnSpPr>
          <p:nvPr/>
        </p:nvCxnSpPr>
        <p:spPr>
          <a:xfrm flipH="1" flipV="1">
            <a:off x="5783283" y="2339439"/>
            <a:ext cx="1481775" cy="456772"/>
          </a:xfrm>
          <a:prstGeom prst="straightConnector1">
            <a:avLst/>
          </a:prstGeom>
          <a:ln w="2540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01115" y="4707827"/>
            <a:ext cx="11209836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n"/>
            </a:pPr>
            <a:r>
              <a:rPr lang="en-US" altLang="ja-JP" sz="1600" baseline="30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7</a:t>
            </a:r>
            <a:r>
              <a:rPr lang="en-US" altLang="ja-JP" sz="16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Be(T</a:t>
            </a:r>
            <a:r>
              <a:rPr lang="en-US" altLang="ja-JP" sz="1600" baseline="-25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1/2</a:t>
            </a:r>
            <a:r>
              <a:rPr lang="en-US" altLang="ja-JP" sz="16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 = 53.2 d) will be produced by the AVF cyclotron at RIKEN RIBF.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n"/>
            </a:pPr>
            <a:r>
              <a:rPr lang="en-US" altLang="ja-JP" sz="16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Preparation of target chamber for irradiation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n"/>
            </a:pPr>
            <a:r>
              <a:rPr lang="en-US" altLang="ja-JP" sz="16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Nuclear reaction systems, sample forms, and post-irradiation chemical treatment are examined.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n"/>
            </a:pPr>
            <a:r>
              <a:rPr lang="en-US" altLang="ja-JP" sz="16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Required amount of </a:t>
            </a:r>
            <a:r>
              <a:rPr lang="en-US" altLang="ja-JP" sz="1600" baseline="30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7</a:t>
            </a:r>
            <a:r>
              <a:rPr lang="en-US" altLang="ja-JP" sz="16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Be is estimated to be</a:t>
            </a:r>
            <a:r>
              <a:rPr lang="en-US" altLang="ja-JP" sz="1600" dirty="0">
                <a:solidFill>
                  <a:srgbClr val="FF000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 more than 2 x 10</a:t>
            </a:r>
            <a:r>
              <a:rPr lang="en-US" altLang="ja-JP" sz="1600" baseline="30000" dirty="0">
                <a:solidFill>
                  <a:srgbClr val="FF000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-12</a:t>
            </a:r>
            <a:r>
              <a:rPr lang="en-US" altLang="ja-JP" sz="1600" dirty="0">
                <a:solidFill>
                  <a:srgbClr val="FF000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 g (2 </a:t>
            </a:r>
            <a:r>
              <a:rPr lang="en-US" altLang="ja-JP" sz="1600" dirty="0" err="1">
                <a:solidFill>
                  <a:srgbClr val="FF000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pg</a:t>
            </a:r>
            <a:r>
              <a:rPr lang="en-US" altLang="ja-JP" sz="1600" dirty="0">
                <a:solidFill>
                  <a:srgbClr val="FF000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).</a:t>
            </a:r>
            <a:endParaRPr lang="en-US" altLang="ja-JP" sz="1600" dirty="0">
              <a:solidFill>
                <a:srgbClr val="0432FF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0B04AC-8279-8A49-8020-09672487023D}"/>
                  </a:ext>
                </a:extLst>
              </p:cNvPr>
              <p:cNvSpPr txBox="1"/>
              <p:nvPr/>
            </p:nvSpPr>
            <p:spPr>
              <a:xfrm>
                <a:off x="1685132" y="3202665"/>
                <a:ext cx="2516202" cy="329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en-US" altLang="ja-JP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kumimoji="1" lang="en-US" altLang="ja-JP" sz="20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𝟑</m:t>
                          </m:r>
                        </m:sub>
                        <m:sup>
                          <m:r>
                            <a:rPr kumimoji="1" lang="en-US" altLang="ja-JP" sz="20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𝟕</m:t>
                          </m:r>
                        </m:sup>
                        <m:e>
                          <m:r>
                            <a:rPr lang="en-US" altLang="ja-JP" sz="20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𝑳𝒊</m:t>
                          </m:r>
                        </m:e>
                      </m:sPre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mr-IN" altLang="ja-JP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ja-JP" sz="20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ja-JP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altLang="ja-JP" sz="20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𝒑</m:t>
                          </m:r>
                        </m:e>
                      </m:sPre>
                      <m:r>
                        <a:rPr lang="ja-JP" alt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⟶</m:t>
                      </m:r>
                      <m:sPre>
                        <m:sPrePr>
                          <m:ctrlPr>
                            <a:rPr lang="en-US" altLang="ja-JP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ja-JP" sz="20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𝟒</m:t>
                          </m:r>
                        </m:sub>
                        <m:sup>
                          <m:r>
                            <a:rPr lang="en-US" altLang="ja-JP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  <m:e>
                          <m:r>
                            <a:rPr lang="en-US" altLang="ja-JP" sz="20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𝑩𝒆</m:t>
                          </m:r>
                          <m:r>
                            <a:rPr lang="en-US" altLang="ja-JP" sz="20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+</m:t>
                          </m:r>
                          <m:sPre>
                            <m:sPrePr>
                              <m:ctrlPr>
                                <a:rPr lang="mr-IN" altLang="ja-JP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ja-JP" sz="2000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altLang="ja-JP" sz="2000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sup>
                            <m:e>
                              <m:r>
                                <a:rPr lang="en-US" altLang="ja-JP" sz="2000" b="1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𝒏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kumimoji="1" lang="ja-JP" altLang="en-US" sz="20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80B04AC-8279-8A49-8020-096724870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132" y="3202665"/>
                <a:ext cx="2516202" cy="329257"/>
              </a:xfrm>
              <a:prstGeom prst="rect">
                <a:avLst/>
              </a:prstGeom>
              <a:blipFill>
                <a:blip r:embed="rId5"/>
                <a:stretch>
                  <a:fillRect t="-3846" r="-1005" b="-2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80B04AC-8279-8A49-8020-09672487023D}"/>
                  </a:ext>
                </a:extLst>
              </p:cNvPr>
              <p:cNvSpPr txBox="1"/>
              <p:nvPr/>
            </p:nvSpPr>
            <p:spPr>
              <a:xfrm>
                <a:off x="1645794" y="3657911"/>
                <a:ext cx="3908441" cy="329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𝟔</m:t>
                          </m:r>
                        </m:sub>
                        <m:sup>
                          <m: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𝟏𝟐</m:t>
                          </m:r>
                        </m:sup>
                        <m:e>
                          <m:r>
                            <a:rPr lang="en-US" altLang="ja-JP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𝑪</m:t>
                          </m:r>
                        </m:e>
                      </m:sPre>
                      <m:r>
                        <a:rPr lang="en-US" altLang="ja-JP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mr-IN" altLang="ja-JP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ja-JP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ja-JP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𝟏</m:t>
                          </m:r>
                        </m:sup>
                        <m:e>
                          <m:r>
                            <a:rPr lang="en-US" altLang="ja-JP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𝒑</m:t>
                          </m:r>
                        </m:e>
                      </m:sPre>
                      <m:r>
                        <a:rPr lang="ja-JP" alt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⟶</m:t>
                      </m:r>
                      <m:sPre>
                        <m:sPrePr>
                          <m:ctrlPr>
                            <a:rPr lang="en-US" altLang="ja-JP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ja-JP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𝟒</m:t>
                          </m:r>
                        </m:sub>
                        <m:sup>
                          <m:r>
                            <a:rPr lang="en-US" altLang="ja-JP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  <m:e>
                          <m:r>
                            <a:rPr lang="en-US" altLang="ja-JP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𝑩𝒆</m:t>
                          </m:r>
                          <m:r>
                            <a:rPr lang="en-US" altLang="ja-JP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sPre>
                            <m:sPrePr>
                              <m:ctrlPr>
                                <a:rPr lang="mr-IN" altLang="ja-JP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ja-JP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altLang="ja-JP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𝟒</m:t>
                              </m:r>
                            </m:sup>
                            <m:e>
                              <m:r>
                                <a:rPr lang="en-US" altLang="ja-JP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𝑯𝒆</m:t>
                              </m:r>
                            </m:e>
                          </m:sPre>
                          <m:r>
                            <a:rPr lang="en-US" altLang="ja-JP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sPre>
                            <m:sPrePr>
                              <m:ctrlPr>
                                <a:rPr lang="mr-IN" altLang="ja-JP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ja-JP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altLang="ja-JP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sup>
                            <m:e>
                              <m:r>
                                <a:rPr lang="en-US" altLang="ja-JP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𝒑</m:t>
                              </m:r>
                            </m:e>
                          </m:sPre>
                          <m:r>
                            <a:rPr lang="en-US" altLang="ja-JP" sz="20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sPre>
                            <m:sPrePr>
                              <m:ctrlPr>
                                <a:rPr lang="mr-IN" altLang="ja-JP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altLang="ja-JP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altLang="ja-JP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</m:sup>
                            <m:e>
                              <m:r>
                                <a:rPr lang="en-US" altLang="ja-JP" sz="2000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𝒏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kumimoji="1" lang="ja-JP" altLang="en-US" sz="20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80B04AC-8279-8A49-8020-096724870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794" y="3657911"/>
                <a:ext cx="3908441" cy="329129"/>
              </a:xfrm>
              <a:prstGeom prst="rect">
                <a:avLst/>
              </a:prstGeom>
              <a:blipFill>
                <a:blip r:embed="rId6"/>
                <a:stretch>
                  <a:fillRect t="-3846" r="-324" b="-2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左中かっこ 21"/>
          <p:cNvSpPr/>
          <p:nvPr/>
        </p:nvSpPr>
        <p:spPr>
          <a:xfrm>
            <a:off x="1365662" y="3202666"/>
            <a:ext cx="280131" cy="138119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80B04AC-8279-8A49-8020-09672487023D}"/>
                  </a:ext>
                </a:extLst>
              </p:cNvPr>
              <p:cNvSpPr txBox="1"/>
              <p:nvPr/>
            </p:nvSpPr>
            <p:spPr>
              <a:xfrm>
                <a:off x="2842695" y="4029865"/>
                <a:ext cx="16866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⋮</m:t>
                      </m:r>
                    </m:oMath>
                  </m:oMathPara>
                </a14:m>
                <a:endParaRPr kumimoji="1" lang="ja-JP" altLang="en-US" sz="3600" b="1" i="1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80B04AC-8279-8A49-8020-096724870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695" y="4029865"/>
                <a:ext cx="168665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3097-64F9-A841-95C0-C7B609BA13A4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CE5066-4845-4CB7-4ADB-AE9F47633ACA}"/>
              </a:ext>
            </a:extLst>
          </p:cNvPr>
          <p:cNvSpPr txBox="1"/>
          <p:nvPr/>
        </p:nvSpPr>
        <p:spPr>
          <a:xfrm rot="16200000">
            <a:off x="340421" y="3650663"/>
            <a:ext cx="1492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Nuclear reaction system</a:t>
            </a:r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81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855732-3644-0B1F-6AED-D8484E980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812062"/>
          </a:xfrm>
        </p:spPr>
        <p:txBody>
          <a:bodyPr>
            <a:normAutofit/>
          </a:bodyPr>
          <a:lstStyle/>
          <a:p>
            <a:r>
              <a:rPr kumimoji="1" lang="en-US" altLang="ja-JP" sz="3600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Summary</a:t>
            </a:r>
            <a:endParaRPr kumimoji="1" lang="ja-JP" altLang="en-US" sz="3600" b="1"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8E7D56-7DA8-2697-C26E-73EF45249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55" y="994215"/>
            <a:ext cx="11166437" cy="348550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The objective of this study is to fabricate Li-dope diamond using the nuclear transmutation reaction of short-lived RI, </a:t>
            </a:r>
            <a:r>
              <a:rPr kumimoji="1" lang="en-US" altLang="ja-JP" sz="2000" baseline="30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7</a:t>
            </a:r>
            <a:r>
              <a:rPr kumimoji="1" lang="en-US" altLang="ja-JP" sz="2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Be.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Investigation of the effect of ion implantation, Be diffusion, and RTA on the crystal structure by SIMS are proceeding (</a:t>
            </a:r>
            <a:r>
              <a:rPr kumimoji="1" lang="en-US" altLang="ja-JP" sz="2000" b="1" dirty="0">
                <a:solidFill>
                  <a:srgbClr val="0432FF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Cold test for the use of </a:t>
            </a:r>
            <a:r>
              <a:rPr kumimoji="1" lang="en-US" altLang="ja-JP" sz="2000" b="1" baseline="30000" dirty="0">
                <a:solidFill>
                  <a:srgbClr val="0432FF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7</a:t>
            </a:r>
            <a:r>
              <a:rPr kumimoji="1" lang="en-US" altLang="ja-JP" sz="2000" b="1" dirty="0">
                <a:solidFill>
                  <a:srgbClr val="0432FF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Be</a:t>
            </a:r>
            <a:r>
              <a:rPr kumimoji="1" lang="en-US" altLang="ja-JP" sz="2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altLang="ja-JP" sz="2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Application for a permit to use unsealed RI </a:t>
            </a:r>
            <a:r>
              <a:rPr lang="en-US" altLang="ja-JP" sz="2000" baseline="30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7</a:t>
            </a:r>
            <a:r>
              <a:rPr lang="en-US" altLang="ja-JP" sz="2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Be is pending.</a:t>
            </a:r>
          </a:p>
          <a:p>
            <a:pPr>
              <a:lnSpc>
                <a:spcPct val="150000"/>
              </a:lnSpc>
            </a:pPr>
            <a:r>
              <a:rPr lang="en-US" altLang="ja-JP" sz="2000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Proof-of-principle demonstration of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elemental strategy </a:t>
            </a:r>
            <a:r>
              <a:rPr lang="en-US" altLang="ja-JP" sz="2000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by nuclear transmutation using the accelerator.</a:t>
            </a:r>
            <a:endParaRPr kumimoji="1" lang="ja-JP" altLang="en-US" sz="2000" b="1"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D7C43D-7D87-00D4-6F24-1B39A5CC3B1D}"/>
              </a:ext>
            </a:extLst>
          </p:cNvPr>
          <p:cNvSpPr txBox="1"/>
          <p:nvPr/>
        </p:nvSpPr>
        <p:spPr>
          <a:xfrm>
            <a:off x="355002" y="5034293"/>
            <a:ext cx="2970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Acknowledgement</a:t>
            </a:r>
            <a:endParaRPr kumimoji="1" lang="ja-JP" altLang="en-US" sz="2000" b="1"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0CEBD4D0-A4DB-2186-09FD-BF66E35D7D31}"/>
              </a:ext>
            </a:extLst>
          </p:cNvPr>
          <p:cNvSpPr txBox="1">
            <a:spLocks/>
          </p:cNvSpPr>
          <p:nvPr/>
        </p:nvSpPr>
        <p:spPr>
          <a:xfrm>
            <a:off x="795132" y="5514621"/>
            <a:ext cx="10760765" cy="429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This research was supported by the CANON foundation’s Research Grant.</a:t>
            </a:r>
            <a:endParaRPr lang="ja-JP" altLang="en-US" sz="2000" dirty="0"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01339A6A-0CB2-F370-A3F1-98A759023CC2}"/>
              </a:ext>
            </a:extLst>
          </p:cNvPr>
          <p:cNvSpPr/>
          <p:nvPr/>
        </p:nvSpPr>
        <p:spPr>
          <a:xfrm>
            <a:off x="355002" y="913998"/>
            <a:ext cx="11564471" cy="3645941"/>
          </a:xfrm>
          <a:prstGeom prst="roundRect">
            <a:avLst>
              <a:gd name="adj" fmla="val 6832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7701F43-8A54-F594-A9A8-DC3B3E1C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8354-A988-0349-B2C8-11D17E9F545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111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167D43-3E0D-9F45-BD64-B3CA3DC88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8354-A988-0349-B2C8-11D17E9F545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177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20BECF4B-5C7F-C4CB-5A93-131B3285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1"/>
            <a:ext cx="12192000" cy="764876"/>
          </a:xfrm>
        </p:spPr>
        <p:txBody>
          <a:bodyPr>
            <a:normAutofit/>
          </a:bodyPr>
          <a:lstStyle/>
          <a:p>
            <a:r>
              <a:rPr lang="en-US" altLang="ja-JP" sz="3200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Change in Be profile and dose amount</a:t>
            </a:r>
            <a:endParaRPr kumimoji="1" lang="ja-JP" altLang="en-US" sz="3200" b="1"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A18F445-EBA0-483D-6A80-DD18AF523642}"/>
              </a:ext>
            </a:extLst>
          </p:cNvPr>
          <p:cNvSpPr txBox="1"/>
          <p:nvPr/>
        </p:nvSpPr>
        <p:spPr>
          <a:xfrm>
            <a:off x="554856" y="4255017"/>
            <a:ext cx="11082285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A correlation was observed between the dose amount and changes in Be profile after RTA.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Vertical axis was normalized by the peak concentration.</a:t>
            </a:r>
            <a:endParaRPr kumimoji="1" lang="en-US" altLang="ja-JP" sz="1600" dirty="0"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If the dose amount is too large, it may be difficult to move </a:t>
            </a:r>
            <a:r>
              <a:rPr lang="en-US" altLang="ja-JP" sz="1600" b="1" dirty="0">
                <a:solidFill>
                  <a:srgbClr val="0432FF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due to clustering </a:t>
            </a:r>
            <a:r>
              <a:rPr lang="en-US" altLang="ja-JP" sz="16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[1], or it may move in the surface direction </a:t>
            </a:r>
            <a:r>
              <a:rPr lang="en-US" altLang="ja-JP" sz="1600" b="1" dirty="0">
                <a:solidFill>
                  <a:srgbClr val="0432FF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due to irradiation damage</a:t>
            </a:r>
            <a:r>
              <a:rPr lang="en-US" altLang="ja-JP" sz="16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1600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Be profile did not migrate toward the surface direction </a:t>
            </a:r>
            <a:r>
              <a:rPr kumimoji="1"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in the sample with dose amount of</a:t>
            </a: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 6 x 10</a:t>
            </a:r>
            <a:r>
              <a:rPr lang="en-US" altLang="ja-JP" sz="1600" b="1" baseline="30000" dirty="0">
                <a:solidFill>
                  <a:srgbClr val="FF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13</a:t>
            </a: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 atoms/cm</a:t>
            </a:r>
            <a:r>
              <a:rPr lang="en-US" altLang="ja-JP" sz="1600" b="1" baseline="30000" dirty="0">
                <a:solidFill>
                  <a:srgbClr val="FF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2</a:t>
            </a: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.</a:t>
            </a:r>
            <a:endParaRPr kumimoji="1" lang="ja-JP" altLang="en-US" sz="1600" b="1">
              <a:solidFill>
                <a:srgbClr val="FF0000"/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図 3" descr="グラフ, ヒストグラム&#10;&#10;自動的に生成された説明">
            <a:extLst>
              <a:ext uri="{FF2B5EF4-FFF2-40B4-BE49-F238E27FC236}">
                <a16:creationId xmlns:a16="http://schemas.microsoft.com/office/drawing/2014/main" id="{3FEC2BA0-ACAE-4DAD-84A0-9556C97D92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56" y="1474902"/>
            <a:ext cx="3163738" cy="2701302"/>
          </a:xfrm>
          <a:prstGeom prst="rect">
            <a:avLst/>
          </a:prstGeom>
        </p:spPr>
      </p:pic>
      <p:pic>
        <p:nvPicPr>
          <p:cNvPr id="14" name="図 13" descr="グラフ, 折れ線グラフ&#10;&#10;自動的に生成された説明">
            <a:extLst>
              <a:ext uri="{FF2B5EF4-FFF2-40B4-BE49-F238E27FC236}">
                <a16:creationId xmlns:a16="http://schemas.microsoft.com/office/drawing/2014/main" id="{94B0D574-1196-1773-338D-C0FF37B74F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394" y="1483412"/>
            <a:ext cx="3095211" cy="2642792"/>
          </a:xfrm>
          <a:prstGeom prst="rect">
            <a:avLst/>
          </a:prstGeom>
        </p:spPr>
      </p:pic>
      <p:pic>
        <p:nvPicPr>
          <p:cNvPr id="16" name="図 15" descr="グラフ&#10;&#10;自動的に生成された説明">
            <a:extLst>
              <a:ext uri="{FF2B5EF4-FFF2-40B4-BE49-F238E27FC236}">
                <a16:creationId xmlns:a16="http://schemas.microsoft.com/office/drawing/2014/main" id="{B310F7FF-4F9E-D445-D83D-3F1FFA748F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62" y="1485290"/>
            <a:ext cx="3095212" cy="2640914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147F7D8-3DFC-A29C-6DF8-730CE54745E6}"/>
              </a:ext>
            </a:extLst>
          </p:cNvPr>
          <p:cNvSpPr txBox="1"/>
          <p:nvPr/>
        </p:nvSpPr>
        <p:spPr>
          <a:xfrm>
            <a:off x="-1" y="758298"/>
            <a:ext cx="1395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C0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Dose amount</a:t>
            </a:r>
            <a:endParaRPr kumimoji="1" lang="ja-JP" altLang="en-US" sz="1400" b="1">
              <a:solidFill>
                <a:srgbClr val="C00000"/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3D372-1453-D570-5A4A-E7A231F06446}"/>
              </a:ext>
            </a:extLst>
          </p:cNvPr>
          <p:cNvSpPr txBox="1"/>
          <p:nvPr/>
        </p:nvSpPr>
        <p:spPr>
          <a:xfrm>
            <a:off x="1950792" y="762847"/>
            <a:ext cx="115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rgbClr val="C0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3×10</a:t>
            </a:r>
            <a:r>
              <a:rPr kumimoji="1" lang="en-US" altLang="ja-JP" sz="1600" b="1" baseline="30000" dirty="0">
                <a:solidFill>
                  <a:srgbClr val="C0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16</a:t>
            </a:r>
            <a:endParaRPr kumimoji="1" lang="ja-JP" altLang="en-US" sz="1600" b="1" baseline="30000">
              <a:solidFill>
                <a:srgbClr val="C00000"/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024CE17-C3C6-4CA9-D8DC-5D077DADDFF6}"/>
              </a:ext>
            </a:extLst>
          </p:cNvPr>
          <p:cNvSpPr txBox="1"/>
          <p:nvPr/>
        </p:nvSpPr>
        <p:spPr>
          <a:xfrm>
            <a:off x="8420568" y="750308"/>
            <a:ext cx="115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C0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6×10</a:t>
            </a:r>
            <a:r>
              <a:rPr kumimoji="1" lang="en-US" altLang="ja-JP" sz="1600" b="1" baseline="30000" dirty="0">
                <a:solidFill>
                  <a:srgbClr val="C0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13</a:t>
            </a:r>
            <a:endParaRPr kumimoji="1" lang="ja-JP" altLang="en-US" sz="1600" b="1" baseline="30000">
              <a:solidFill>
                <a:srgbClr val="C00000"/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B129B94-0006-2DF3-231D-22C36925323E}"/>
              </a:ext>
            </a:extLst>
          </p:cNvPr>
          <p:cNvSpPr txBox="1"/>
          <p:nvPr/>
        </p:nvSpPr>
        <p:spPr>
          <a:xfrm>
            <a:off x="3141650" y="770114"/>
            <a:ext cx="115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C0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&gt;</a:t>
            </a:r>
            <a:endParaRPr kumimoji="1" lang="ja-JP" altLang="en-US" sz="1600" b="1">
              <a:solidFill>
                <a:srgbClr val="C0000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56A0546-B1ED-9E98-E681-C37F942F3C50}"/>
              </a:ext>
            </a:extLst>
          </p:cNvPr>
          <p:cNvSpPr txBox="1"/>
          <p:nvPr/>
        </p:nvSpPr>
        <p:spPr>
          <a:xfrm>
            <a:off x="6961882" y="750308"/>
            <a:ext cx="115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C0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&gt;</a:t>
            </a:r>
            <a:endParaRPr kumimoji="1" lang="ja-JP" altLang="en-US" sz="1600" b="1">
              <a:solidFill>
                <a:srgbClr val="C0000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F360D5-7511-3585-BF1B-70A5A1FD06F6}"/>
              </a:ext>
            </a:extLst>
          </p:cNvPr>
          <p:cNvSpPr txBox="1"/>
          <p:nvPr/>
        </p:nvSpPr>
        <p:spPr>
          <a:xfrm>
            <a:off x="2252" y="1110289"/>
            <a:ext cx="1228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accent5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Peak conc.</a:t>
            </a:r>
            <a:endParaRPr kumimoji="1" lang="ja-JP" altLang="en-US" sz="1400" b="1">
              <a:solidFill>
                <a:schemeClr val="accent5"/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774F2F-739E-0DC9-4220-F9BD07547CF9}"/>
              </a:ext>
            </a:extLst>
          </p:cNvPr>
          <p:cNvSpPr txBox="1"/>
          <p:nvPr/>
        </p:nvSpPr>
        <p:spPr>
          <a:xfrm>
            <a:off x="1664571" y="1106213"/>
            <a:ext cx="1363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chemeClr val="accent5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1.80×10</a:t>
            </a:r>
            <a:r>
              <a:rPr kumimoji="1" lang="en-US" altLang="ja-JP" sz="1600" b="1" baseline="30000" dirty="0">
                <a:solidFill>
                  <a:schemeClr val="accent5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22</a:t>
            </a:r>
            <a:endParaRPr kumimoji="1" lang="ja-JP" altLang="en-US" sz="1600" b="1" baseline="30000">
              <a:solidFill>
                <a:schemeClr val="accent5"/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BA49F23-91FF-5E09-80D8-9A49CBEB505D}"/>
              </a:ext>
            </a:extLst>
          </p:cNvPr>
          <p:cNvSpPr txBox="1"/>
          <p:nvPr/>
        </p:nvSpPr>
        <p:spPr>
          <a:xfrm>
            <a:off x="4873397" y="1144858"/>
            <a:ext cx="1376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chemeClr val="accent5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3.26×10</a:t>
            </a:r>
            <a:r>
              <a:rPr kumimoji="1" lang="en-US" altLang="ja-JP" sz="1600" b="1" baseline="30000" dirty="0">
                <a:solidFill>
                  <a:schemeClr val="accent5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21</a:t>
            </a:r>
            <a:endParaRPr kumimoji="1" lang="ja-JP" altLang="en-US" sz="1600" b="1" baseline="30000">
              <a:solidFill>
                <a:schemeClr val="accent5"/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5C782C7-EF43-957E-0635-E120D95705D8}"/>
              </a:ext>
            </a:extLst>
          </p:cNvPr>
          <p:cNvSpPr txBox="1"/>
          <p:nvPr/>
        </p:nvSpPr>
        <p:spPr>
          <a:xfrm>
            <a:off x="8139791" y="1102299"/>
            <a:ext cx="1436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chemeClr val="accent5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1.73×10</a:t>
            </a:r>
            <a:r>
              <a:rPr kumimoji="1" lang="en-US" altLang="ja-JP" sz="1600" b="1" baseline="30000" dirty="0">
                <a:solidFill>
                  <a:schemeClr val="accent5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19</a:t>
            </a:r>
            <a:endParaRPr kumimoji="1" lang="ja-JP" altLang="en-US" sz="1600" b="1" baseline="30000">
              <a:solidFill>
                <a:schemeClr val="accent5"/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156A952-2E57-69ED-ACF0-3F0DC21BB513}"/>
              </a:ext>
            </a:extLst>
          </p:cNvPr>
          <p:cNvSpPr txBox="1"/>
          <p:nvPr/>
        </p:nvSpPr>
        <p:spPr>
          <a:xfrm>
            <a:off x="3143902" y="1122105"/>
            <a:ext cx="115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chemeClr val="accent5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&gt;</a:t>
            </a:r>
            <a:endParaRPr kumimoji="1" lang="ja-JP" altLang="en-US" sz="1600" b="1">
              <a:solidFill>
                <a:schemeClr val="accent5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56A8629-BB31-BE1B-7DA5-183E9F2F03F7}"/>
              </a:ext>
            </a:extLst>
          </p:cNvPr>
          <p:cNvSpPr txBox="1"/>
          <p:nvPr/>
        </p:nvSpPr>
        <p:spPr>
          <a:xfrm>
            <a:off x="6964134" y="1102299"/>
            <a:ext cx="115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chemeClr val="accent5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&gt;</a:t>
            </a:r>
            <a:endParaRPr kumimoji="1" lang="ja-JP" altLang="en-US" sz="1600" b="1">
              <a:solidFill>
                <a:schemeClr val="accent5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2DD650A-917B-5E45-5DE5-1AF0266B1639}"/>
              </a:ext>
            </a:extLst>
          </p:cNvPr>
          <p:cNvSpPr txBox="1"/>
          <p:nvPr/>
        </p:nvSpPr>
        <p:spPr>
          <a:xfrm>
            <a:off x="9639869" y="750308"/>
            <a:ext cx="115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C0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[1/cm</a:t>
            </a:r>
            <a:r>
              <a:rPr lang="en-US" altLang="ja-JP" sz="1600" b="1" baseline="30000" dirty="0">
                <a:solidFill>
                  <a:srgbClr val="C0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2</a:t>
            </a:r>
            <a:r>
              <a:rPr lang="en-US" altLang="ja-JP" sz="1600" b="1" dirty="0">
                <a:solidFill>
                  <a:srgbClr val="C0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]</a:t>
            </a:r>
            <a:endParaRPr kumimoji="1" lang="ja-JP" altLang="en-US" sz="1600" b="1">
              <a:solidFill>
                <a:srgbClr val="C00000"/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CBFC3B4-C01C-C923-B263-579F508B355E}"/>
              </a:ext>
            </a:extLst>
          </p:cNvPr>
          <p:cNvSpPr txBox="1"/>
          <p:nvPr/>
        </p:nvSpPr>
        <p:spPr>
          <a:xfrm>
            <a:off x="9639869" y="1102299"/>
            <a:ext cx="115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chemeClr val="accent5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[1/cm</a:t>
            </a:r>
            <a:r>
              <a:rPr lang="en-US" altLang="ja-JP" sz="1600" b="1" baseline="30000" dirty="0">
                <a:solidFill>
                  <a:schemeClr val="accent5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3</a:t>
            </a:r>
            <a:r>
              <a:rPr lang="en-US" altLang="ja-JP" sz="1600" b="1" dirty="0">
                <a:solidFill>
                  <a:schemeClr val="accent5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]</a:t>
            </a:r>
            <a:endParaRPr kumimoji="1" lang="ja-JP" altLang="en-US" sz="1600" b="1">
              <a:solidFill>
                <a:schemeClr val="accent5"/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9778998-B2BD-A00F-180C-063BF5A64073}"/>
              </a:ext>
            </a:extLst>
          </p:cNvPr>
          <p:cNvSpPr txBox="1"/>
          <p:nvPr/>
        </p:nvSpPr>
        <p:spPr>
          <a:xfrm>
            <a:off x="5126831" y="765857"/>
            <a:ext cx="115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C0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6×10</a:t>
            </a:r>
            <a:r>
              <a:rPr kumimoji="1" lang="en-US" altLang="ja-JP" sz="1600" b="1" baseline="30000" dirty="0">
                <a:solidFill>
                  <a:srgbClr val="C0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15</a:t>
            </a:r>
            <a:endParaRPr kumimoji="1" lang="ja-JP" altLang="en-US" sz="1600" b="1" baseline="30000">
              <a:solidFill>
                <a:srgbClr val="C00000"/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1" name="角丸四角形 30">
            <a:extLst>
              <a:ext uri="{FF2B5EF4-FFF2-40B4-BE49-F238E27FC236}">
                <a16:creationId xmlns:a16="http://schemas.microsoft.com/office/drawing/2014/main" id="{DAFACB64-694F-78E2-68B8-FC5A9A2133B5}"/>
              </a:ext>
            </a:extLst>
          </p:cNvPr>
          <p:cNvSpPr/>
          <p:nvPr/>
        </p:nvSpPr>
        <p:spPr>
          <a:xfrm>
            <a:off x="449914" y="4225225"/>
            <a:ext cx="11082284" cy="2131125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8013E754-D0BF-7350-6677-90F44B344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C1E29EB-EB2D-E127-5FDC-0C82CF333AAD}"/>
              </a:ext>
            </a:extLst>
          </p:cNvPr>
          <p:cNvSpPr txBox="1"/>
          <p:nvPr/>
        </p:nvSpPr>
        <p:spPr>
          <a:xfrm>
            <a:off x="6259685" y="6495541"/>
            <a:ext cx="4701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[1] </a:t>
            </a:r>
            <a:r>
              <a:rPr kumimoji="1" lang="ja-JP" altLang="en-US" sz="16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谷口研二</a:t>
            </a:r>
            <a:r>
              <a:rPr kumimoji="1" lang="en-US" altLang="ja-JP" sz="16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, </a:t>
            </a:r>
            <a:r>
              <a:rPr kumimoji="1" lang="ja-JP" altLang="en-US" sz="16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応用物理</a:t>
            </a:r>
            <a:r>
              <a:rPr kumimoji="1" lang="en-US" altLang="ja-JP" sz="16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, </a:t>
            </a:r>
            <a:r>
              <a:rPr kumimoji="1" lang="ja-JP" altLang="en-US" sz="16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第</a:t>
            </a:r>
            <a:r>
              <a:rPr kumimoji="1" lang="en-US" altLang="ja-JP" sz="16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69</a:t>
            </a:r>
            <a:r>
              <a:rPr kumimoji="1" lang="ja-JP" altLang="en-US" sz="16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号　第</a:t>
            </a:r>
            <a:r>
              <a:rPr kumimoji="1" lang="en-US" altLang="ja-JP" sz="16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4</a:t>
            </a:r>
            <a:r>
              <a:rPr kumimoji="1" lang="ja-JP" altLang="en-US" sz="16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号</a:t>
            </a:r>
            <a:r>
              <a:rPr kumimoji="1" lang="en-US" altLang="ja-JP" sz="16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(2000)</a:t>
            </a:r>
            <a:endParaRPr kumimoji="1" lang="ja-JP" altLang="en-US" sz="160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1481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983EF44-F374-8963-B596-1A8D8A7C5CF7}"/>
              </a:ext>
            </a:extLst>
          </p:cNvPr>
          <p:cNvGrpSpPr/>
          <p:nvPr/>
        </p:nvGrpSpPr>
        <p:grpSpPr>
          <a:xfrm>
            <a:off x="466840" y="194042"/>
            <a:ext cx="11531196" cy="6371567"/>
            <a:chOff x="466840" y="194042"/>
            <a:chExt cx="11531196" cy="6371567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FFA0A0DA-8676-03EB-0C61-142018F938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2371" y="277171"/>
              <a:ext cx="5645426" cy="619449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CC08E8B2-1138-9CA7-C5E8-C8361A38F6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840" y="4394489"/>
              <a:ext cx="371062" cy="2077172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B06C4D63-4713-9022-8155-1C20C49D77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1947" y="194042"/>
              <a:ext cx="5576089" cy="6371567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041A6D4-D0AE-9B6B-07CE-056ABE947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1946" y="4305299"/>
              <a:ext cx="369922" cy="2227394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1F1A8081-EC31-2754-04BA-47A7BE59C2FD}"/>
                </a:ext>
              </a:extLst>
            </p:cNvPr>
            <p:cNvSpPr txBox="1"/>
            <p:nvPr/>
          </p:nvSpPr>
          <p:spPr>
            <a:xfrm>
              <a:off x="6450197" y="952871"/>
              <a:ext cx="5306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rgbClr val="0432FF"/>
                  </a:solidFill>
                  <a:latin typeface="Hiragino Kaku Gothic Pro W6" panose="020B0300000000000000" pitchFamily="34" charset="-128"/>
                  <a:ea typeface="Hiragino Kaku Gothic Pro W6" panose="020B0300000000000000" pitchFamily="34" charset="-128"/>
                </a:rPr>
                <a:t>Be</a:t>
              </a:r>
              <a:r>
                <a:rPr kumimoji="1" lang="ja-JP" altLang="en-US" sz="2400" b="1">
                  <a:solidFill>
                    <a:srgbClr val="0432FF"/>
                  </a:solidFill>
                  <a:latin typeface="Hiragino Kaku Gothic Pro W6" panose="020B0300000000000000" pitchFamily="34" charset="-128"/>
                  <a:ea typeface="Hiragino Kaku Gothic Pro W6" panose="020B0300000000000000" pitchFamily="34" charset="-128"/>
                </a:rPr>
                <a:t>未</a:t>
              </a:r>
              <a:r>
                <a:rPr lang="ja-JP" altLang="en-US" sz="2400" b="1">
                  <a:solidFill>
                    <a:srgbClr val="0432FF"/>
                  </a:solidFill>
                  <a:latin typeface="Hiragino Kaku Gothic Pro W6" panose="020B0300000000000000" pitchFamily="34" charset="-128"/>
                  <a:ea typeface="Hiragino Kaku Gothic Pro W6" panose="020B0300000000000000" pitchFamily="34" charset="-128"/>
                </a:rPr>
                <a:t>照射領域</a:t>
              </a:r>
              <a:r>
                <a:rPr lang="en-US" altLang="ja-JP" sz="2400" b="1" dirty="0">
                  <a:solidFill>
                    <a:srgbClr val="0432FF"/>
                  </a:solidFill>
                  <a:latin typeface="Hiragino Kaku Gothic Pro W6" panose="020B0300000000000000" pitchFamily="34" charset="-128"/>
                  <a:ea typeface="Hiragino Kaku Gothic Pro W6" panose="020B0300000000000000" pitchFamily="34" charset="-128"/>
                </a:rPr>
                <a:t>(RTA800</a:t>
              </a:r>
              <a:r>
                <a:rPr lang="ja-JP" altLang="en-US" sz="2400" b="1">
                  <a:solidFill>
                    <a:srgbClr val="0432FF"/>
                  </a:solidFill>
                  <a:latin typeface="Hiragino Kaku Gothic Pro W6" panose="020B0300000000000000" pitchFamily="34" charset="-128"/>
                  <a:ea typeface="Hiragino Kaku Gothic Pro W6" panose="020B0300000000000000" pitchFamily="34" charset="-128"/>
                </a:rPr>
                <a:t>℃</a:t>
              </a:r>
              <a:r>
                <a:rPr lang="en-US" altLang="ja-JP" sz="2400" b="1" dirty="0">
                  <a:solidFill>
                    <a:srgbClr val="0432FF"/>
                  </a:solidFill>
                  <a:latin typeface="Hiragino Kaku Gothic Pro W6" panose="020B0300000000000000" pitchFamily="34" charset="-128"/>
                  <a:ea typeface="Hiragino Kaku Gothic Pro W6" panose="020B0300000000000000" pitchFamily="34" charset="-128"/>
                </a:rPr>
                <a:t>12h)</a:t>
              </a:r>
              <a:endParaRPr kumimoji="1" lang="ja-JP" altLang="en-US" sz="2400" b="1">
                <a:solidFill>
                  <a:srgbClr val="0432FF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94609142-14D1-899D-A639-30F86FF11F8B}"/>
                </a:ext>
              </a:extLst>
            </p:cNvPr>
            <p:cNvSpPr txBox="1"/>
            <p:nvPr/>
          </p:nvSpPr>
          <p:spPr>
            <a:xfrm>
              <a:off x="837902" y="952871"/>
              <a:ext cx="48563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rgbClr val="FF0000"/>
                  </a:solidFill>
                  <a:latin typeface="Hiragino Kaku Gothic Pro W6" panose="020B0300000000000000" pitchFamily="34" charset="-128"/>
                  <a:ea typeface="Hiragino Kaku Gothic Pro W6" panose="020B0300000000000000" pitchFamily="34" charset="-128"/>
                </a:rPr>
                <a:t>Be</a:t>
              </a:r>
              <a:r>
                <a:rPr lang="ja-JP" altLang="en-US" sz="2400" b="1">
                  <a:solidFill>
                    <a:srgbClr val="FF0000"/>
                  </a:solidFill>
                  <a:latin typeface="Hiragino Kaku Gothic Pro W6" panose="020B0300000000000000" pitchFamily="34" charset="-128"/>
                  <a:ea typeface="Hiragino Kaku Gothic Pro W6" panose="020B0300000000000000" pitchFamily="34" charset="-128"/>
                </a:rPr>
                <a:t>照射領域</a:t>
              </a:r>
              <a:r>
                <a:rPr lang="en-US" altLang="ja-JP" sz="2400" b="1" dirty="0">
                  <a:solidFill>
                    <a:srgbClr val="FF0000"/>
                  </a:solidFill>
                  <a:latin typeface="Hiragino Kaku Gothic Pro W6" panose="020B0300000000000000" pitchFamily="34" charset="-128"/>
                  <a:ea typeface="Hiragino Kaku Gothic Pro W6" panose="020B0300000000000000" pitchFamily="34" charset="-128"/>
                </a:rPr>
                <a:t>(RTA800</a:t>
              </a:r>
              <a:r>
                <a:rPr lang="ja-JP" altLang="en-US" sz="2400" b="1">
                  <a:solidFill>
                    <a:srgbClr val="FF0000"/>
                  </a:solidFill>
                  <a:latin typeface="Hiragino Kaku Gothic Pro W6" panose="020B0300000000000000" pitchFamily="34" charset="-128"/>
                  <a:ea typeface="Hiragino Kaku Gothic Pro W6" panose="020B0300000000000000" pitchFamily="34" charset="-128"/>
                </a:rPr>
                <a:t>℃済み</a:t>
              </a:r>
              <a:r>
                <a:rPr lang="en-US" altLang="ja-JP" sz="2400" b="1" dirty="0">
                  <a:solidFill>
                    <a:srgbClr val="FF0000"/>
                  </a:solidFill>
                  <a:latin typeface="Hiragino Kaku Gothic Pro W6" panose="020B0300000000000000" pitchFamily="34" charset="-128"/>
                  <a:ea typeface="Hiragino Kaku Gothic Pro W6" panose="020B0300000000000000" pitchFamily="34" charset="-128"/>
                </a:rPr>
                <a:t>)</a:t>
              </a:r>
              <a:endParaRPr kumimoji="1" lang="ja-JP" altLang="en-US" sz="2400" b="1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57089A65-8DFA-6CB6-8A79-CBFE0DB73FB0}"/>
                </a:ext>
              </a:extLst>
            </p:cNvPr>
            <p:cNvSpPr txBox="1"/>
            <p:nvPr/>
          </p:nvSpPr>
          <p:spPr>
            <a:xfrm>
              <a:off x="7064941" y="3366927"/>
              <a:ext cx="4691513" cy="30013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ja-JP" altLang="en-US" sz="160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エッジと並行の面から観察</a:t>
              </a:r>
              <a:r>
                <a:rPr lang="en-US" altLang="ja-JP" sz="1600" dirty="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(</a:t>
              </a:r>
              <a:r>
                <a:rPr lang="en-US" altLang="ja-JP" sz="1600" dirty="0">
                  <a:solidFill>
                    <a:srgbClr val="FF0000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(110)</a:t>
              </a:r>
              <a:r>
                <a:rPr lang="ja-JP" altLang="en-US" sz="1600">
                  <a:solidFill>
                    <a:srgbClr val="FF0000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面</a:t>
              </a:r>
              <a:r>
                <a:rPr lang="en-US" altLang="ja-JP" sz="1600" dirty="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ja-JP" altLang="en-US" sz="160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イオン注入面は</a:t>
              </a:r>
              <a:r>
                <a:rPr lang="en-US" altLang="ja-JP" sz="1600" dirty="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(100)</a:t>
              </a:r>
              <a:r>
                <a:rPr lang="ja-JP" altLang="en-US" sz="160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面</a:t>
              </a:r>
              <a:endParaRPr lang="en-US" altLang="ja-JP" sz="16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ja-JP" sz="16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ja-JP" altLang="en-US" sz="160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ほぼ同一</a:t>
              </a:r>
              <a:endParaRPr lang="en-US" altLang="ja-JP" sz="16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ja-JP" altLang="en-US" sz="160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表層に</a:t>
              </a:r>
              <a:r>
                <a:rPr lang="ja-JP" altLang="en-US" sz="1600" b="1">
                  <a:solidFill>
                    <a:srgbClr val="00FA00"/>
                  </a:solidFill>
                  <a:latin typeface="Hiragino Kaku Gothic Pro W6" panose="020B0300000000000000" pitchFamily="34" charset="-128"/>
                  <a:ea typeface="Hiragino Kaku Gothic Pro W6" panose="020B0300000000000000" pitchFamily="34" charset="-128"/>
                </a:rPr>
                <a:t>等厚干渉縞</a:t>
              </a:r>
              <a:endParaRPr lang="en-US" altLang="ja-JP" sz="1600" b="1" dirty="0">
                <a:solidFill>
                  <a:srgbClr val="00FA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600">
                  <a:solidFill>
                    <a:srgbClr val="00FA00"/>
                  </a:solidFill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　</a:t>
              </a:r>
              <a:r>
                <a:rPr lang="en-US" altLang="ja-JP" sz="1600" dirty="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(</a:t>
              </a:r>
              <a:r>
                <a:rPr lang="ja-JP" altLang="en-US" sz="160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加工に起因するコントラスト</a:t>
              </a:r>
              <a:r>
                <a:rPr lang="en-US" altLang="ja-JP" sz="1600" dirty="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ja-JP" altLang="en-US" sz="1600" b="1">
                  <a:latin typeface="Hiragino Kaku Gothic Pro W6" panose="020B0300000000000000" pitchFamily="34" charset="-128"/>
                  <a:ea typeface="Hiragino Kaku Gothic Pro W6" panose="020B0300000000000000" pitchFamily="34" charset="-128"/>
                </a:rPr>
                <a:t>ダイヤモンド構造を維持</a:t>
              </a:r>
              <a:endParaRPr lang="en-US" altLang="ja-JP" sz="16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ja-JP" altLang="en-US" sz="160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不明層のみ酸素を検出</a:t>
              </a:r>
              <a:r>
                <a:rPr lang="en-US" altLang="ja-JP" sz="1600" dirty="0">
                  <a:latin typeface="Hiragino Kaku Gothic Pro W3" panose="020B0300000000000000" pitchFamily="34" charset="-128"/>
                  <a:ea typeface="Hiragino Kaku Gothic Pro W3" panose="020B0300000000000000" pitchFamily="34" charset="-128"/>
                </a:rPr>
                <a:t>(TEM-EDX)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0FA856B-6E66-737E-760E-12942FD0CB63}"/>
                </a:ext>
              </a:extLst>
            </p:cNvPr>
            <p:cNvSpPr txBox="1"/>
            <p:nvPr/>
          </p:nvSpPr>
          <p:spPr>
            <a:xfrm>
              <a:off x="2287828" y="1517687"/>
              <a:ext cx="2756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="1" dirty="0">
                  <a:latin typeface="Hiragino Kaku Gothic Pro W6" panose="020B0300000000000000" pitchFamily="34" charset="-128"/>
                  <a:ea typeface="Hiragino Kaku Gothic Pro W6" panose="020B0300000000000000" pitchFamily="34" charset="-128"/>
                </a:rPr>
                <a:t>C</a:t>
              </a:r>
              <a:r>
                <a:rPr kumimoji="1" lang="ja-JP" altLang="en-US" sz="2400" b="1">
                  <a:latin typeface="Hiragino Kaku Gothic Pro W6" panose="020B0300000000000000" pitchFamily="34" charset="-128"/>
                  <a:ea typeface="Hiragino Kaku Gothic Pro W6" panose="020B0300000000000000" pitchFamily="34" charset="-128"/>
                </a:rPr>
                <a:t>コーティング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9B84453-28A7-06F2-D6B2-4CEB646E522E}"/>
                </a:ext>
              </a:extLst>
            </p:cNvPr>
            <p:cNvSpPr txBox="1"/>
            <p:nvPr/>
          </p:nvSpPr>
          <p:spPr>
            <a:xfrm>
              <a:off x="2163679" y="3897826"/>
              <a:ext cx="2756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>
                  <a:solidFill>
                    <a:srgbClr val="FFC000"/>
                  </a:solidFill>
                  <a:latin typeface="Hiragino Kaku Gothic Pro W6" panose="020B0300000000000000" pitchFamily="34" charset="-128"/>
                  <a:ea typeface="Hiragino Kaku Gothic Pro W6" panose="020B0300000000000000" pitchFamily="34" charset="-128"/>
                </a:rPr>
                <a:t>ダイヤモンド層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3B84453D-142F-249F-9324-200C0C2D0ABB}"/>
                </a:ext>
              </a:extLst>
            </p:cNvPr>
            <p:cNvSpPr txBox="1"/>
            <p:nvPr/>
          </p:nvSpPr>
          <p:spPr>
            <a:xfrm>
              <a:off x="652371" y="2092603"/>
              <a:ext cx="2756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>
                  <a:latin typeface="Hiragino Kaku Gothic Pro W6" panose="020B0300000000000000" pitchFamily="34" charset="-128"/>
                  <a:ea typeface="Hiragino Kaku Gothic Pro W6" panose="020B0300000000000000" pitchFamily="34" charset="-128"/>
                </a:rPr>
                <a:t>Pt</a:t>
              </a:r>
              <a:r>
                <a:rPr kumimoji="1" lang="ja-JP" altLang="en-US" sz="2400" b="1">
                  <a:latin typeface="Hiragino Kaku Gothic Pro W6" panose="020B0300000000000000" pitchFamily="34" charset="-128"/>
                  <a:ea typeface="Hiragino Kaku Gothic Pro W6" panose="020B0300000000000000" pitchFamily="34" charset="-128"/>
                </a:rPr>
                <a:t>コーティング</a:t>
              </a:r>
            </a:p>
          </p:txBody>
        </p: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74C1DDDC-0B01-2211-6AF8-7377627195CA}"/>
                </a:ext>
              </a:extLst>
            </p:cNvPr>
            <p:cNvGrpSpPr/>
            <p:nvPr/>
          </p:nvGrpSpPr>
          <p:grpSpPr>
            <a:xfrm>
              <a:off x="4168663" y="1880427"/>
              <a:ext cx="3222226" cy="702519"/>
              <a:chOff x="4168663" y="1880427"/>
              <a:chExt cx="3222226" cy="702519"/>
            </a:xfrm>
          </p:grpSpPr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17A84F2-3E04-59B3-E785-879E583425DC}"/>
                  </a:ext>
                </a:extLst>
              </p:cNvPr>
              <p:cNvSpPr txBox="1"/>
              <p:nvPr/>
            </p:nvSpPr>
            <p:spPr>
              <a:xfrm>
                <a:off x="4168663" y="1880427"/>
                <a:ext cx="2756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b="1">
                    <a:solidFill>
                      <a:srgbClr val="FF40FF"/>
                    </a:solidFill>
                    <a:latin typeface="Hiragino Kaku Gothic Pro W6" panose="020B0300000000000000" pitchFamily="34" charset="-128"/>
                    <a:ea typeface="Hiragino Kaku Gothic Pro W6" panose="020B0300000000000000" pitchFamily="34" charset="-128"/>
                  </a:rPr>
                  <a:t>不明層</a:t>
                </a:r>
              </a:p>
            </p:txBody>
          </p:sp>
          <p:cxnSp>
            <p:nvCxnSpPr>
              <p:cNvPr id="22" name="直線矢印コネクタ 21">
                <a:extLst>
                  <a:ext uri="{FF2B5EF4-FFF2-40B4-BE49-F238E27FC236}">
                    <a16:creationId xmlns:a16="http://schemas.microsoft.com/office/drawing/2014/main" id="{8C9284C7-8D15-80AE-D166-3FDAF7B023A2}"/>
                  </a:ext>
                </a:extLst>
              </p:cNvPr>
              <p:cNvCxnSpPr/>
              <p:nvPr/>
            </p:nvCxnSpPr>
            <p:spPr>
              <a:xfrm flipH="1">
                <a:off x="4194089" y="2192587"/>
                <a:ext cx="787743" cy="390359"/>
              </a:xfrm>
              <a:prstGeom prst="straightConnector1">
                <a:avLst/>
              </a:prstGeom>
              <a:ln w="25400">
                <a:solidFill>
                  <a:srgbClr val="FF4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矢印コネクタ 22">
                <a:extLst>
                  <a:ext uri="{FF2B5EF4-FFF2-40B4-BE49-F238E27FC236}">
                    <a16:creationId xmlns:a16="http://schemas.microsoft.com/office/drawing/2014/main" id="{F25B559D-2F21-506E-BD20-383AD2B1D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111259"/>
                <a:ext cx="1294889" cy="468505"/>
              </a:xfrm>
              <a:prstGeom prst="straightConnector1">
                <a:avLst/>
              </a:prstGeom>
              <a:ln w="25400">
                <a:solidFill>
                  <a:srgbClr val="FF4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6C14E707-D775-16F3-1D74-32DB5C8D832C}"/>
                </a:ext>
              </a:extLst>
            </p:cNvPr>
            <p:cNvGrpSpPr/>
            <p:nvPr/>
          </p:nvGrpSpPr>
          <p:grpSpPr>
            <a:xfrm>
              <a:off x="3665867" y="2694810"/>
              <a:ext cx="3787675" cy="846065"/>
              <a:chOff x="3665867" y="2694810"/>
              <a:chExt cx="3787675" cy="846065"/>
            </a:xfrm>
          </p:grpSpPr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007093D-FED9-7E6B-81F2-8B8F844F9A8B}"/>
                  </a:ext>
                </a:extLst>
              </p:cNvPr>
              <p:cNvSpPr txBox="1"/>
              <p:nvPr/>
            </p:nvSpPr>
            <p:spPr>
              <a:xfrm>
                <a:off x="3987365" y="3079210"/>
                <a:ext cx="2756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b="1">
                    <a:solidFill>
                      <a:srgbClr val="00FA00"/>
                    </a:solidFill>
                    <a:latin typeface="Hiragino Kaku Gothic Pro W6" panose="020B0300000000000000" pitchFamily="34" charset="-128"/>
                    <a:ea typeface="Hiragino Kaku Gothic Pro W6" panose="020B0300000000000000" pitchFamily="34" charset="-128"/>
                  </a:rPr>
                  <a:t>等厚干渉縞</a:t>
                </a:r>
              </a:p>
            </p:txBody>
          </p:sp>
          <p:cxnSp>
            <p:nvCxnSpPr>
              <p:cNvPr id="19" name="直線矢印コネクタ 18">
                <a:extLst>
                  <a:ext uri="{FF2B5EF4-FFF2-40B4-BE49-F238E27FC236}">
                    <a16:creationId xmlns:a16="http://schemas.microsoft.com/office/drawing/2014/main" id="{220C6FCD-23E0-76BB-3462-C7E5E4FA4F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65867" y="2694810"/>
                <a:ext cx="839911" cy="567847"/>
              </a:xfrm>
              <a:prstGeom prst="straightConnector1">
                <a:avLst/>
              </a:prstGeom>
              <a:ln w="25400">
                <a:solidFill>
                  <a:srgbClr val="00FA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矢印コネクタ 19">
                <a:extLst>
                  <a:ext uri="{FF2B5EF4-FFF2-40B4-BE49-F238E27FC236}">
                    <a16:creationId xmlns:a16="http://schemas.microsoft.com/office/drawing/2014/main" id="{4FA52EF5-C7D2-8E54-8BE5-F1CB431F40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27983" y="2701745"/>
                <a:ext cx="1225559" cy="560912"/>
              </a:xfrm>
              <a:prstGeom prst="straightConnector1">
                <a:avLst/>
              </a:prstGeom>
              <a:ln w="25400">
                <a:solidFill>
                  <a:srgbClr val="00FA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タイトル 1">
            <a:extLst>
              <a:ext uri="{FF2B5EF4-FFF2-40B4-BE49-F238E27FC236}">
                <a16:creationId xmlns:a16="http://schemas.microsoft.com/office/drawing/2014/main" id="{20BECF4B-5C7F-C4CB-5A93-131B3285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1"/>
            <a:ext cx="12192000" cy="76487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en-US" altLang="ja-JP" sz="3200" b="1" dirty="0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TEM</a:t>
            </a:r>
            <a:r>
              <a:rPr kumimoji="1" lang="ja-JP" altLang="en-US" sz="32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分析結果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DD4BE5F-1C6B-1870-D18A-98BC4A024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8354-A988-0349-B2C8-11D17E9F545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85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0AD0F93D-34EE-E64E-E047-4E2CF1715F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857" b="47325"/>
          <a:stretch/>
        </p:blipFill>
        <p:spPr>
          <a:xfrm>
            <a:off x="3868810" y="954904"/>
            <a:ext cx="4375208" cy="238142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C324284-24B0-7135-483F-7A392AA15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4904"/>
            <a:ext cx="4908331" cy="2643346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83A1EB-2678-A4AE-1752-6B462E53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44625AE2-F7B3-88DC-690C-8FAE1240A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1"/>
            <a:ext cx="12192000" cy="764876"/>
          </a:xfrm>
        </p:spPr>
        <p:txBody>
          <a:bodyPr>
            <a:normAutofit/>
          </a:bodyPr>
          <a:lstStyle/>
          <a:p>
            <a:r>
              <a:rPr kumimoji="1" lang="ja-JP" altLang="en-US" sz="3200" b="1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カソードルミネッセンスの比較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BCC4957-3C46-470B-E396-25DDE11A47A6}"/>
              </a:ext>
            </a:extLst>
          </p:cNvPr>
          <p:cNvSpPr txBox="1"/>
          <p:nvPr/>
        </p:nvSpPr>
        <p:spPr>
          <a:xfrm>
            <a:off x="86497" y="704074"/>
            <a:ext cx="378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u="sng"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エピタキシャル成長薄膜</a:t>
            </a:r>
            <a:endParaRPr kumimoji="1" lang="ja-JP" altLang="en-US" b="1" u="sng"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D330DD6-7FAE-B986-1282-5563B039DD63}"/>
              </a:ext>
            </a:extLst>
          </p:cNvPr>
          <p:cNvSpPr txBox="1"/>
          <p:nvPr/>
        </p:nvSpPr>
        <p:spPr>
          <a:xfrm>
            <a:off x="4282647" y="704074"/>
            <a:ext cx="370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u="sng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IIa</a:t>
            </a:r>
            <a:r>
              <a:rPr kumimoji="1" lang="ja-JP" altLang="en-US" u="sng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基板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2F8EA3A-8D1A-AD4E-1520-808AF055B19A}"/>
              </a:ext>
            </a:extLst>
          </p:cNvPr>
          <p:cNvSpPr txBox="1"/>
          <p:nvPr/>
        </p:nvSpPr>
        <p:spPr>
          <a:xfrm>
            <a:off x="8244018" y="691717"/>
            <a:ext cx="370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u="sng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Ib</a:t>
            </a:r>
            <a:r>
              <a:rPr kumimoji="1" lang="ja-JP" altLang="en-US" u="sng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基板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179BB24-71BC-A7B6-36C5-8256FB51651A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1136"/>
            <a:ext cx="4908332" cy="264334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2C82A39-7710-85F8-F65C-D452C27A74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373" b="49241"/>
          <a:stretch/>
        </p:blipFill>
        <p:spPr>
          <a:xfrm>
            <a:off x="3868811" y="3125671"/>
            <a:ext cx="4138368" cy="2235594"/>
          </a:xfrm>
          <a:prstGeom prst="rect">
            <a:avLst/>
          </a:prstGeom>
        </p:spPr>
      </p:pic>
      <p:pic>
        <p:nvPicPr>
          <p:cNvPr id="12" name="図 2">
            <a:extLst>
              <a:ext uri="{FF2B5EF4-FFF2-40B4-BE49-F238E27FC236}">
                <a16:creationId xmlns:a16="http://schemas.microsoft.com/office/drawing/2014/main" id="{C71E50C3-DA95-35C3-B90B-F78FFA7D1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7179" y="1467230"/>
            <a:ext cx="4964376" cy="215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図 2">
            <a:extLst>
              <a:ext uri="{FF2B5EF4-FFF2-40B4-BE49-F238E27FC236}">
                <a16:creationId xmlns:a16="http://schemas.microsoft.com/office/drawing/2014/main" id="{CD74CD2B-3BB9-8E80-9507-19BF969FA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140" b="49207"/>
          <a:stretch>
            <a:fillRect/>
          </a:stretch>
        </p:blipFill>
        <p:spPr bwMode="auto">
          <a:xfrm>
            <a:off x="7985608" y="3606915"/>
            <a:ext cx="4049874" cy="179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B4BB617-E0C9-9F91-0D13-7BCD5304E759}"/>
              </a:ext>
            </a:extLst>
          </p:cNvPr>
          <p:cNvSpPr txBox="1"/>
          <p:nvPr/>
        </p:nvSpPr>
        <p:spPr>
          <a:xfrm>
            <a:off x="0" y="1056460"/>
            <a:ext cx="170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rgbClr val="0432FF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イオン注入前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95B535-E9F1-A2A3-4FEF-1756421BAFB4}"/>
              </a:ext>
            </a:extLst>
          </p:cNvPr>
          <p:cNvSpPr txBox="1"/>
          <p:nvPr/>
        </p:nvSpPr>
        <p:spPr>
          <a:xfrm>
            <a:off x="-1" y="3228918"/>
            <a:ext cx="3484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イオン注入</a:t>
            </a:r>
            <a:r>
              <a:rPr kumimoji="1" lang="en-US" altLang="ja-JP" b="1" dirty="0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+</a:t>
            </a:r>
            <a:r>
              <a:rPr lang="ja-JP" altLang="en-US" b="1">
                <a:solidFill>
                  <a:srgbClr val="FF0000"/>
                </a:solidFill>
                <a:latin typeface="Hiragino Kaku Gothic Pro W6" panose="020B0300000000000000" pitchFamily="34" charset="-128"/>
                <a:ea typeface="Hiragino Kaku Gothic Pro W6" panose="020B0300000000000000" pitchFamily="34" charset="-128"/>
              </a:rPr>
              <a:t>加熱処理後</a:t>
            </a:r>
            <a:endParaRPr kumimoji="1" lang="ja-JP" altLang="en-US" b="1">
              <a:solidFill>
                <a:srgbClr val="FF0000"/>
              </a:solidFill>
              <a:latin typeface="Hiragino Kaku Gothic Pro W6" panose="020B0300000000000000" pitchFamily="34" charset="-128"/>
              <a:ea typeface="Hiragino Kaku Gothic Pro W6" panose="020B0300000000000000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CB8095E-F1ED-9847-8846-04FF9AEADDE7}"/>
              </a:ext>
            </a:extLst>
          </p:cNvPr>
          <p:cNvSpPr txBox="1"/>
          <p:nvPr/>
        </p:nvSpPr>
        <p:spPr>
          <a:xfrm>
            <a:off x="198281" y="5419697"/>
            <a:ext cx="11479427" cy="8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バンド端発光</a:t>
            </a:r>
            <a:r>
              <a:rPr kumimoji="1"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(235 nm)</a:t>
            </a:r>
            <a:r>
              <a:rPr kumimoji="1"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を確認</a:t>
            </a:r>
            <a:endParaRPr kumimoji="1"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基板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(Substrate)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が</a:t>
            </a:r>
            <a:r>
              <a:rPr lang="en-US" altLang="ja-JP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Ib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基板のため、成長膜を透過した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H3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センター</a:t>
            </a:r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(503 nm)</a:t>
            </a:r>
            <a:r>
              <a:rPr lang="ja-JP" altLang="en-US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のスペクトルが見られる</a:t>
            </a:r>
            <a:endParaRPr kumimoji="1" lang="en-US" altLang="ja-JP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00F5BE12-3796-9E14-32A8-D9F2429EE060}"/>
              </a:ext>
            </a:extLst>
          </p:cNvPr>
          <p:cNvCxnSpPr/>
          <p:nvPr/>
        </p:nvCxnSpPr>
        <p:spPr>
          <a:xfrm flipH="1">
            <a:off x="852616" y="1813176"/>
            <a:ext cx="420130" cy="358346"/>
          </a:xfrm>
          <a:prstGeom prst="straightConnector1">
            <a:avLst/>
          </a:prstGeom>
          <a:ln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B15BFC1-2E90-C7A4-EC07-1EB668720A43}"/>
              </a:ext>
            </a:extLst>
          </p:cNvPr>
          <p:cNvSpPr txBox="1"/>
          <p:nvPr/>
        </p:nvSpPr>
        <p:spPr>
          <a:xfrm>
            <a:off x="769962" y="1549376"/>
            <a:ext cx="1705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F40FF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バンド端発光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16618A2F-1E07-BE16-560F-59D1E63CEFA8}"/>
              </a:ext>
            </a:extLst>
          </p:cNvPr>
          <p:cNvCxnSpPr/>
          <p:nvPr/>
        </p:nvCxnSpPr>
        <p:spPr>
          <a:xfrm flipH="1">
            <a:off x="852616" y="3991389"/>
            <a:ext cx="420130" cy="358346"/>
          </a:xfrm>
          <a:prstGeom prst="straightConnector1">
            <a:avLst/>
          </a:prstGeom>
          <a:ln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CD9A439-85D4-C780-C89F-74337741C39A}"/>
              </a:ext>
            </a:extLst>
          </p:cNvPr>
          <p:cNvSpPr txBox="1"/>
          <p:nvPr/>
        </p:nvSpPr>
        <p:spPr>
          <a:xfrm>
            <a:off x="769962" y="3727589"/>
            <a:ext cx="1705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F40FF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バンド端発光</a:t>
            </a: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90D6506F-5A84-6FD1-991B-E5DFFE3A3F1F}"/>
              </a:ext>
            </a:extLst>
          </p:cNvPr>
          <p:cNvCxnSpPr/>
          <p:nvPr/>
        </p:nvCxnSpPr>
        <p:spPr>
          <a:xfrm flipH="1">
            <a:off x="4721426" y="1833480"/>
            <a:ext cx="420130" cy="358346"/>
          </a:xfrm>
          <a:prstGeom prst="straightConnector1">
            <a:avLst/>
          </a:prstGeom>
          <a:ln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E553B3C-082B-8561-9327-5FD2F47FC0ED}"/>
              </a:ext>
            </a:extLst>
          </p:cNvPr>
          <p:cNvSpPr txBox="1"/>
          <p:nvPr/>
        </p:nvSpPr>
        <p:spPr>
          <a:xfrm>
            <a:off x="4638772" y="1569680"/>
            <a:ext cx="1705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F40FF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バンド端発光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8252B1BB-EAC5-FE6F-0C23-D2881745925D}"/>
              </a:ext>
            </a:extLst>
          </p:cNvPr>
          <p:cNvCxnSpPr/>
          <p:nvPr/>
        </p:nvCxnSpPr>
        <p:spPr>
          <a:xfrm flipH="1">
            <a:off x="4739593" y="3630293"/>
            <a:ext cx="420130" cy="358346"/>
          </a:xfrm>
          <a:prstGeom prst="straightConnector1">
            <a:avLst/>
          </a:prstGeom>
          <a:ln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D23854C-D7F0-4DE7-F985-ACEEDCE36188}"/>
              </a:ext>
            </a:extLst>
          </p:cNvPr>
          <p:cNvSpPr txBox="1"/>
          <p:nvPr/>
        </p:nvSpPr>
        <p:spPr>
          <a:xfrm>
            <a:off x="4656939" y="3366493"/>
            <a:ext cx="1705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F40FF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バンド端発光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0D69771B-3987-AA73-A98D-0800BEAD62EB}"/>
              </a:ext>
            </a:extLst>
          </p:cNvPr>
          <p:cNvCxnSpPr/>
          <p:nvPr/>
        </p:nvCxnSpPr>
        <p:spPr>
          <a:xfrm flipH="1">
            <a:off x="10062282" y="1966441"/>
            <a:ext cx="420130" cy="35834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9A654C7-B0FB-8050-48E8-2586F86B2259}"/>
              </a:ext>
            </a:extLst>
          </p:cNvPr>
          <p:cNvSpPr txBox="1"/>
          <p:nvPr/>
        </p:nvSpPr>
        <p:spPr>
          <a:xfrm>
            <a:off x="10260722" y="1661869"/>
            <a:ext cx="1705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00B05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H3</a:t>
            </a:r>
            <a:r>
              <a:rPr kumimoji="1" lang="ja-JP" altLang="en-US" sz="1600">
                <a:solidFill>
                  <a:srgbClr val="00B05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センター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0CBCCDCC-9294-72A7-5DFB-700031ADB4CF}"/>
              </a:ext>
            </a:extLst>
          </p:cNvPr>
          <p:cNvCxnSpPr/>
          <p:nvPr/>
        </p:nvCxnSpPr>
        <p:spPr>
          <a:xfrm flipH="1">
            <a:off x="9562085" y="4022150"/>
            <a:ext cx="420130" cy="35834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B14384C-056A-9E6C-471B-861DF7188C82}"/>
              </a:ext>
            </a:extLst>
          </p:cNvPr>
          <p:cNvSpPr txBox="1"/>
          <p:nvPr/>
        </p:nvSpPr>
        <p:spPr>
          <a:xfrm>
            <a:off x="9760525" y="3717578"/>
            <a:ext cx="1705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00B05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H3</a:t>
            </a:r>
            <a:r>
              <a:rPr kumimoji="1" lang="ja-JP" altLang="en-US" sz="1600">
                <a:solidFill>
                  <a:srgbClr val="00B05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センター</a:t>
            </a: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F21503AC-7DFF-6169-48EC-EFDB2DF7A488}"/>
              </a:ext>
            </a:extLst>
          </p:cNvPr>
          <p:cNvCxnSpPr/>
          <p:nvPr/>
        </p:nvCxnSpPr>
        <p:spPr>
          <a:xfrm flipH="1">
            <a:off x="2261011" y="2072651"/>
            <a:ext cx="420130" cy="35834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884CC98-486D-B71F-9846-7A4421012FAC}"/>
              </a:ext>
            </a:extLst>
          </p:cNvPr>
          <p:cNvSpPr txBox="1"/>
          <p:nvPr/>
        </p:nvSpPr>
        <p:spPr>
          <a:xfrm>
            <a:off x="2459451" y="1768079"/>
            <a:ext cx="1705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00B05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H3</a:t>
            </a:r>
            <a:r>
              <a:rPr kumimoji="1" lang="ja-JP" altLang="en-US" sz="1600">
                <a:solidFill>
                  <a:srgbClr val="00B05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センター</a:t>
            </a: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93AEB5EC-59CE-1107-8466-51CF4EECC6DF}"/>
              </a:ext>
            </a:extLst>
          </p:cNvPr>
          <p:cNvSpPr/>
          <p:nvPr/>
        </p:nvSpPr>
        <p:spPr>
          <a:xfrm>
            <a:off x="37070" y="704074"/>
            <a:ext cx="3988392" cy="4715623"/>
          </a:xfrm>
          <a:prstGeom prst="roundRect">
            <a:avLst>
              <a:gd name="adj" fmla="val 5962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99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>
            <a:extLst>
              <a:ext uri="{FF2B5EF4-FFF2-40B4-BE49-F238E27FC236}">
                <a16:creationId xmlns:a16="http://schemas.microsoft.com/office/drawing/2014/main" id="{D5FF4BDA-B34F-8365-136C-92BE53BE97C3}"/>
              </a:ext>
            </a:extLst>
          </p:cNvPr>
          <p:cNvSpPr/>
          <p:nvPr/>
        </p:nvSpPr>
        <p:spPr>
          <a:xfrm>
            <a:off x="390484" y="648153"/>
            <a:ext cx="11411032" cy="3645941"/>
          </a:xfrm>
          <a:prstGeom prst="roundRect">
            <a:avLst>
              <a:gd name="adj" fmla="val 6832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8EDDE02-7ACC-526E-93E1-CEEDA2A92655}"/>
              </a:ext>
            </a:extLst>
          </p:cNvPr>
          <p:cNvSpPr/>
          <p:nvPr/>
        </p:nvSpPr>
        <p:spPr>
          <a:xfrm>
            <a:off x="3137647" y="3137647"/>
            <a:ext cx="8821271" cy="3523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443E0C-A96A-455A-64EE-FCB72AFFC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8040"/>
            <a:ext cx="10515600" cy="43513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ja-JP" b="1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Background</a:t>
            </a:r>
            <a:r>
              <a:rPr lang="en-US" altLang="ja-JP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: Characteristics of diamond as semiconductor</a:t>
            </a:r>
          </a:p>
          <a:p>
            <a:pPr>
              <a:lnSpc>
                <a:spcPct val="120000"/>
              </a:lnSpc>
            </a:pPr>
            <a:r>
              <a:rPr kumimoji="1" lang="en-US" altLang="ja-JP" b="1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Objective of this study</a:t>
            </a:r>
          </a:p>
          <a:p>
            <a:pPr>
              <a:lnSpc>
                <a:spcPct val="120000"/>
              </a:lnSpc>
            </a:pPr>
            <a:r>
              <a:rPr lang="en-US" altLang="ja-JP" b="1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What is “</a:t>
            </a:r>
            <a:r>
              <a:rPr lang="en-US" altLang="ja-JP" b="1" i="1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in situ</a:t>
            </a:r>
            <a:r>
              <a:rPr lang="en-US" altLang="ja-JP" b="1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” nuclear transmutation?</a:t>
            </a:r>
          </a:p>
          <a:p>
            <a:pPr>
              <a:lnSpc>
                <a:spcPct val="120000"/>
              </a:lnSpc>
            </a:pPr>
            <a:r>
              <a:rPr lang="en-US" altLang="ja-JP" b="1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Current situation </a:t>
            </a:r>
          </a:p>
          <a:p>
            <a:pPr>
              <a:lnSpc>
                <a:spcPct val="120000"/>
              </a:lnSpc>
            </a:pPr>
            <a:r>
              <a:rPr lang="en-US" altLang="ja-JP" b="1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Summary</a:t>
            </a:r>
          </a:p>
          <a:p>
            <a:pPr>
              <a:lnSpc>
                <a:spcPct val="120000"/>
              </a:lnSpc>
            </a:pPr>
            <a:endParaRPr kumimoji="1" lang="ja-JP" altLang="en-US"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FA37B3ED-D459-48FC-32AD-C5A5846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32"/>
            <a:ext cx="11353800" cy="644821"/>
          </a:xfrm>
        </p:spPr>
        <p:txBody>
          <a:bodyPr>
            <a:normAutofit/>
          </a:bodyPr>
          <a:lstStyle/>
          <a:p>
            <a:r>
              <a:rPr lang="en-US" altLang="ja-JP" sz="3200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Contents</a:t>
            </a:r>
            <a:endParaRPr kumimoji="1" lang="ja-JP" altLang="en-US" sz="3200" b="1"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5A2ACAA-1678-13D0-9751-965451792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319" y="3256478"/>
            <a:ext cx="2672644" cy="316289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B813641-21AF-C001-9A7F-7C3426D085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3082" y="3256478"/>
            <a:ext cx="4128434" cy="326086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533E18-627B-46F9-6DC1-5FB94994E168}"/>
              </a:ext>
            </a:extLst>
          </p:cNvPr>
          <p:cNvSpPr txBox="1"/>
          <p:nvPr/>
        </p:nvSpPr>
        <p:spPr>
          <a:xfrm>
            <a:off x="8343797" y="5508541"/>
            <a:ext cx="3010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3mm × 3mm</a:t>
            </a:r>
            <a:endParaRPr kumimoji="1" lang="ja-JP" altLang="en-US" sz="2400" b="1" dirty="0">
              <a:solidFill>
                <a:srgbClr val="FF0000"/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23B1C6D-D051-8A10-1BF2-0877D40A371D}"/>
              </a:ext>
            </a:extLst>
          </p:cNvPr>
          <p:cNvSpPr txBox="1"/>
          <p:nvPr/>
        </p:nvSpPr>
        <p:spPr>
          <a:xfrm>
            <a:off x="8096851" y="3429000"/>
            <a:ext cx="3503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Diamond substrate</a:t>
            </a:r>
            <a:endParaRPr kumimoji="1" lang="ja-JP" altLang="en-US" sz="2400" b="1" dirty="0">
              <a:solidFill>
                <a:srgbClr val="FF0000"/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8" name="三角形 7">
            <a:extLst>
              <a:ext uri="{FF2B5EF4-FFF2-40B4-BE49-F238E27FC236}">
                <a16:creationId xmlns:a16="http://schemas.microsoft.com/office/drawing/2014/main" id="{A09C9590-D6C3-7272-B8ED-29A6E0932C32}"/>
              </a:ext>
            </a:extLst>
          </p:cNvPr>
          <p:cNvSpPr/>
          <p:nvPr/>
        </p:nvSpPr>
        <p:spPr>
          <a:xfrm rot="5400000">
            <a:off x="6123838" y="4690694"/>
            <a:ext cx="952400" cy="392431"/>
          </a:xfrm>
          <a:prstGeom prst="triangl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E7B0C16F-DE30-79FD-7EB4-DBD7CFDC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8354-A988-0349-B2C8-11D17E9F545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19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鉛筆で描かれたアニメキャラクターのイラスト&#10;&#10;低い精度で自動的に生成された説明">
            <a:extLst>
              <a:ext uri="{FF2B5EF4-FFF2-40B4-BE49-F238E27FC236}">
                <a16:creationId xmlns:a16="http://schemas.microsoft.com/office/drawing/2014/main" id="{82CF4FFA-D71C-624D-ACDE-F4F4208F9E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1" y="768130"/>
            <a:ext cx="5444836" cy="566928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32"/>
            <a:ext cx="12192000" cy="644821"/>
          </a:xfrm>
        </p:spPr>
        <p:txBody>
          <a:bodyPr>
            <a:normAutofit/>
          </a:bodyPr>
          <a:lstStyle/>
          <a:p>
            <a:r>
              <a:rPr lang="en-US" altLang="ja-JP" sz="3200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Characteristics of diamond as a semiconductor</a:t>
            </a:r>
            <a:endParaRPr kumimoji="1" lang="ja-JP" altLang="en-US" sz="3200" b="1"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5325FE0-1A8F-584C-A024-699ADCC68065}"/>
              </a:ext>
            </a:extLst>
          </p:cNvPr>
          <p:cNvSpPr txBox="1"/>
          <p:nvPr/>
        </p:nvSpPr>
        <p:spPr>
          <a:xfrm>
            <a:off x="6629800" y="768130"/>
            <a:ext cx="3888788" cy="310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33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✔</a:t>
            </a:r>
            <a:r>
              <a:rPr lang="en-US" altLang="ja-JP" sz="1633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Power &amp; High frequency devices</a:t>
            </a:r>
          </a:p>
          <a:p>
            <a:r>
              <a:rPr lang="ja-JP" altLang="en-US" sz="1633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✔</a:t>
            </a:r>
            <a:r>
              <a:rPr lang="en-US" altLang="ja-JP" sz="1633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Light emitting devices</a:t>
            </a:r>
          </a:p>
          <a:p>
            <a:r>
              <a:rPr lang="ja-JP" altLang="en-US" sz="1633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✔</a:t>
            </a:r>
            <a:r>
              <a:rPr lang="en-US" altLang="ja-JP" sz="1633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Surface acoustic wave devices</a:t>
            </a:r>
          </a:p>
          <a:p>
            <a:r>
              <a:rPr kumimoji="1" lang="ja-JP" altLang="en-US" sz="1633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✔</a:t>
            </a:r>
            <a:r>
              <a:rPr kumimoji="1" lang="en-US" altLang="ja-JP" sz="1633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Electronic emitters</a:t>
            </a:r>
          </a:p>
          <a:p>
            <a:r>
              <a:rPr kumimoji="1" lang="ja-JP" altLang="en-US" sz="1633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✔</a:t>
            </a:r>
            <a:r>
              <a:rPr kumimoji="1" lang="en-US" altLang="ja-JP" sz="1633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Biosensors</a:t>
            </a:r>
          </a:p>
          <a:p>
            <a:r>
              <a:rPr lang="ja-JP" altLang="en-US" sz="1633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✔</a:t>
            </a:r>
            <a:r>
              <a:rPr lang="en-US" altLang="ja-JP" sz="1633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Quantum magnetic sensor</a:t>
            </a:r>
          </a:p>
          <a:p>
            <a:r>
              <a:rPr lang="ja-JP" altLang="en-US" sz="1633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✔</a:t>
            </a:r>
            <a:r>
              <a:rPr lang="en-US" altLang="ja-JP" sz="1633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Quantum computer</a:t>
            </a:r>
          </a:p>
          <a:p>
            <a:r>
              <a:rPr lang="ja-JP" altLang="en-US" sz="1633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✔</a:t>
            </a:r>
            <a:r>
              <a:rPr lang="en-US" altLang="ja-JP" sz="1633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Quantum Communication devices</a:t>
            </a:r>
          </a:p>
          <a:p>
            <a:r>
              <a:rPr lang="ja-JP" altLang="en-US" sz="1633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・</a:t>
            </a:r>
            <a:endParaRPr lang="en-US" altLang="ja-JP" sz="1633" dirty="0"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  <a:p>
            <a:r>
              <a:rPr kumimoji="1" lang="ja-JP" altLang="en-US" sz="1633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・</a:t>
            </a:r>
            <a:endParaRPr kumimoji="1" lang="en-US" altLang="ja-JP" sz="1633" dirty="0"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  <a:p>
            <a:r>
              <a:rPr lang="ja-JP" altLang="en-US" sz="1633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・</a:t>
            </a:r>
            <a:endParaRPr lang="en-US" altLang="ja-JP" sz="1633" dirty="0"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  <a:p>
            <a:endParaRPr kumimoji="1" lang="en-US" altLang="ja-JP" sz="1633" dirty="0"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A3A62E5-3DF7-3F49-AEAB-11247D6F9279}"/>
              </a:ext>
            </a:extLst>
          </p:cNvPr>
          <p:cNvCxnSpPr>
            <a:cxnSpLocks/>
          </p:cNvCxnSpPr>
          <p:nvPr/>
        </p:nvCxnSpPr>
        <p:spPr bwMode="auto">
          <a:xfrm flipV="1">
            <a:off x="4905214" y="986119"/>
            <a:ext cx="1609139" cy="42210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矢印: 下 72">
            <a:extLst>
              <a:ext uri="{FF2B5EF4-FFF2-40B4-BE49-F238E27FC236}">
                <a16:creationId xmlns:a16="http://schemas.microsoft.com/office/drawing/2014/main" id="{3B460175-21E4-124F-A8B1-B8AA4844E7DB}"/>
              </a:ext>
            </a:extLst>
          </p:cNvPr>
          <p:cNvSpPr/>
          <p:nvPr/>
        </p:nvSpPr>
        <p:spPr>
          <a:xfrm rot="5400000">
            <a:off x="9507628" y="1519399"/>
            <a:ext cx="633829" cy="62084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0A2FFFB-1597-B34A-9C03-87A08606D4A0}"/>
              </a:ext>
            </a:extLst>
          </p:cNvPr>
          <p:cNvSpPr txBox="1"/>
          <p:nvPr/>
        </p:nvSpPr>
        <p:spPr>
          <a:xfrm>
            <a:off x="4721091" y="4668911"/>
            <a:ext cx="8388675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u"/>
            </a:pPr>
            <a:r>
              <a:rPr kumimoji="1" lang="en-US" altLang="ja-JP" sz="1600" u="sng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There are </a:t>
            </a:r>
            <a:r>
              <a:rPr kumimoji="1" lang="en-US" altLang="ja-JP" sz="1600" b="1" u="sng" dirty="0">
                <a:solidFill>
                  <a:srgbClr val="0432FF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technical difficulties</a:t>
            </a:r>
            <a:r>
              <a:rPr kumimoji="1" lang="en-US" altLang="ja-JP" sz="1600" u="sng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ja-JP" sz="1600" u="sng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to</a:t>
            </a:r>
            <a:r>
              <a:rPr kumimoji="1" lang="en-US" altLang="ja-JP" sz="1600" u="sng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 fabricate Li-doped n-type semiconductor.</a:t>
            </a:r>
            <a:endParaRPr kumimoji="1" lang="ja-JP" altLang="en-US" sz="1600" u="sng" dirty="0"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899646E-CBD1-DB4B-A59C-5DD161F1A1A0}"/>
              </a:ext>
            </a:extLst>
          </p:cNvPr>
          <p:cNvSpPr/>
          <p:nvPr/>
        </p:nvSpPr>
        <p:spPr>
          <a:xfrm>
            <a:off x="4869624" y="5011067"/>
            <a:ext cx="7481912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ja-JP" sz="14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High carrier concentration is required at room temperature (RT).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ja-JP" sz="14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Li does not diffuse easily within diamond [2].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ja-JP" sz="14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Implantation of Li at high energies will occur damage of the lattice structure of diamond.</a:t>
            </a:r>
            <a:endParaRPr lang="ja-JP" altLang="en-US" sz="1400" dirty="0"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65CB2E-D22E-CC4E-88D6-E1C9E0B6C4B5}"/>
              </a:ext>
            </a:extLst>
          </p:cNvPr>
          <p:cNvSpPr txBox="1"/>
          <p:nvPr/>
        </p:nvSpPr>
        <p:spPr>
          <a:xfrm>
            <a:off x="6900546" y="6318232"/>
            <a:ext cx="5004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[1] Phys. Rev. Lett. 66 (1991) 2010-2013.</a:t>
            </a:r>
          </a:p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[2] Surface &amp; Coating Technology 307 (2016) 236-242.</a:t>
            </a:r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B68F1C0-B427-3E41-A78C-3A7F8FC61DC5}"/>
              </a:ext>
            </a:extLst>
          </p:cNvPr>
          <p:cNvSpPr txBox="1"/>
          <p:nvPr/>
        </p:nvSpPr>
        <p:spPr>
          <a:xfrm>
            <a:off x="60668" y="550840"/>
            <a:ext cx="2107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Band gap</a:t>
            </a:r>
          </a:p>
          <a:p>
            <a:pPr algn="ctr"/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5.48 eV</a:t>
            </a:r>
            <a:endParaRPr kumimoji="1" lang="ja-JP" altLang="en-US" b="1" dirty="0">
              <a:solidFill>
                <a:srgbClr val="FF0000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42191B49-4EB1-B843-96ED-67AD3F1E73B5}"/>
              </a:ext>
            </a:extLst>
          </p:cNvPr>
          <p:cNvCxnSpPr>
            <a:cxnSpLocks/>
          </p:cNvCxnSpPr>
          <p:nvPr/>
        </p:nvCxnSpPr>
        <p:spPr>
          <a:xfrm>
            <a:off x="1383838" y="1149485"/>
            <a:ext cx="784298" cy="640569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02F4AB-E4F6-114D-EC0F-134B3BAE5386}"/>
              </a:ext>
            </a:extLst>
          </p:cNvPr>
          <p:cNvSpPr txBox="1"/>
          <p:nvPr/>
        </p:nvSpPr>
        <p:spPr>
          <a:xfrm>
            <a:off x="10256709" y="1367095"/>
            <a:ext cx="1997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p-type</a:t>
            </a:r>
          </a:p>
          <a:p>
            <a:r>
              <a:rPr lang="ja-JP" altLang="en-US" b="1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　　　</a:t>
            </a:r>
            <a:r>
              <a:rPr lang="en-US" altLang="ja-JP" b="1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is needed</a:t>
            </a:r>
            <a:endParaRPr kumimoji="1" lang="en-US" altLang="ja-JP" dirty="0"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  <a:p>
            <a:r>
              <a:rPr kumimoji="1" lang="en-US" altLang="ja-JP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n-type</a:t>
            </a:r>
            <a:endParaRPr kumimoji="1" lang="ja-JP" altLang="en-US" b="1"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3" name="左中かっこ 12">
            <a:extLst>
              <a:ext uri="{FF2B5EF4-FFF2-40B4-BE49-F238E27FC236}">
                <a16:creationId xmlns:a16="http://schemas.microsoft.com/office/drawing/2014/main" id="{EDCAFD88-0645-0F19-DFBB-A567D92D6560}"/>
              </a:ext>
            </a:extLst>
          </p:cNvPr>
          <p:cNvSpPr/>
          <p:nvPr/>
        </p:nvSpPr>
        <p:spPr>
          <a:xfrm>
            <a:off x="10134966" y="1399407"/>
            <a:ext cx="243486" cy="92261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F3C12DF-E1A7-A6D3-5549-2EFA18F50DAC}"/>
              </a:ext>
            </a:extLst>
          </p:cNvPr>
          <p:cNvSpPr txBox="1"/>
          <p:nvPr/>
        </p:nvSpPr>
        <p:spPr>
          <a:xfrm rot="18660000">
            <a:off x="-28364" y="4541584"/>
            <a:ext cx="14504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band gap (eV)</a:t>
            </a:r>
            <a:endParaRPr kumimoji="1" lang="ja-JP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2CCD9E3-BD84-24D7-4C60-8C88A4045FEE}"/>
              </a:ext>
            </a:extLst>
          </p:cNvPr>
          <p:cNvSpPr txBox="1"/>
          <p:nvPr/>
        </p:nvSpPr>
        <p:spPr>
          <a:xfrm rot="18660000">
            <a:off x="265926" y="4920112"/>
            <a:ext cx="19677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breakdown voltage</a:t>
            </a:r>
          </a:p>
          <a:p>
            <a:pPr algn="ctr"/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(x 1E6 V/cm)</a:t>
            </a:r>
            <a:endParaRPr kumimoji="1" lang="ja-JP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316092F-AF35-41CD-4CA7-9360FC0CF2E3}"/>
              </a:ext>
            </a:extLst>
          </p:cNvPr>
          <p:cNvSpPr txBox="1"/>
          <p:nvPr/>
        </p:nvSpPr>
        <p:spPr>
          <a:xfrm rot="18660000">
            <a:off x="738409" y="5128777"/>
            <a:ext cx="20089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ermal conductivity</a:t>
            </a:r>
          </a:p>
          <a:p>
            <a:pPr algn="ctr"/>
            <a:r>
              <a:rPr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 (x 10 W/</a:t>
            </a:r>
            <a:r>
              <a:rPr lang="en-US" altLang="ja-JP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cmK</a:t>
            </a:r>
            <a:r>
              <a:rPr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2BE6249-78FC-3D21-94E8-FA3721F7006F}"/>
              </a:ext>
            </a:extLst>
          </p:cNvPr>
          <p:cNvSpPr txBox="1"/>
          <p:nvPr/>
        </p:nvSpPr>
        <p:spPr>
          <a:xfrm rot="18652065">
            <a:off x="1770888" y="5550376"/>
            <a:ext cx="19872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hole mobility</a:t>
            </a:r>
          </a:p>
          <a:p>
            <a:pPr algn="ctr"/>
            <a:r>
              <a:rPr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(x 1000 cm</a:t>
            </a:r>
            <a:r>
              <a:rPr lang="en-US" altLang="ja-JP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/Vs)</a:t>
            </a:r>
            <a:endParaRPr kumimoji="1" lang="ja-JP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5B02A2C-2407-A4B9-E931-670BA7B5AFE3}"/>
              </a:ext>
            </a:extLst>
          </p:cNvPr>
          <p:cNvSpPr txBox="1"/>
          <p:nvPr/>
        </p:nvSpPr>
        <p:spPr>
          <a:xfrm rot="18660000">
            <a:off x="1281415" y="5302659"/>
            <a:ext cx="193523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electron mobility </a:t>
            </a:r>
          </a:p>
          <a:p>
            <a:pPr algn="ctr"/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(x 1000 cm</a:t>
            </a:r>
            <a:r>
              <a:rPr kumimoji="1" lang="en-US" altLang="ja-JP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/Vs)</a:t>
            </a:r>
            <a:endParaRPr kumimoji="1" lang="ja-JP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77F1BAE-AA10-4665-346D-59FE64921B23}"/>
              </a:ext>
            </a:extLst>
          </p:cNvPr>
          <p:cNvSpPr txBox="1"/>
          <p:nvPr/>
        </p:nvSpPr>
        <p:spPr>
          <a:xfrm rot="16200000">
            <a:off x="-984088" y="2495365"/>
            <a:ext cx="26535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Physical properties (a. u.)</a:t>
            </a:r>
            <a:endParaRPr kumimoji="1" lang="ja-JP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1C33D90-9605-F181-F150-16CF76E85BB2}"/>
              </a:ext>
            </a:extLst>
          </p:cNvPr>
          <p:cNvSpPr txBox="1"/>
          <p:nvPr/>
        </p:nvSpPr>
        <p:spPr>
          <a:xfrm>
            <a:off x="3819127" y="4695472"/>
            <a:ext cx="72521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SiC</a:t>
            </a:r>
            <a:endParaRPr kumimoji="1" lang="ja-JP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0CD1A7F-F0BB-91DF-D4DB-0ED6D837A455}"/>
              </a:ext>
            </a:extLst>
          </p:cNvPr>
          <p:cNvSpPr txBox="1"/>
          <p:nvPr/>
        </p:nvSpPr>
        <p:spPr>
          <a:xfrm>
            <a:off x="3995876" y="4391199"/>
            <a:ext cx="8417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4H-SiC</a:t>
            </a:r>
            <a:endParaRPr kumimoji="1" lang="ja-JP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7357116-C4BD-917E-4F52-506F10A98D79}"/>
              </a:ext>
            </a:extLst>
          </p:cNvPr>
          <p:cNvSpPr txBox="1"/>
          <p:nvPr/>
        </p:nvSpPr>
        <p:spPr>
          <a:xfrm>
            <a:off x="4300154" y="4101469"/>
            <a:ext cx="6576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endParaRPr kumimoji="1" lang="ja-JP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0E3B76B-ACB3-AFD8-FB96-C8E1E0A80CBC}"/>
              </a:ext>
            </a:extLst>
          </p:cNvPr>
          <p:cNvSpPr txBox="1"/>
          <p:nvPr/>
        </p:nvSpPr>
        <p:spPr>
          <a:xfrm>
            <a:off x="4544342" y="3852969"/>
            <a:ext cx="8088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kumimoji="1" lang="en-US" altLang="ja-JP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1" lang="en-US" altLang="ja-JP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ja-JP" altLang="en-US" sz="1400" b="1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2A872AD-E791-AAD1-DDEA-ADBAAA6456E1}"/>
              </a:ext>
            </a:extLst>
          </p:cNvPr>
          <p:cNvSpPr txBox="1"/>
          <p:nvPr/>
        </p:nvSpPr>
        <p:spPr>
          <a:xfrm>
            <a:off x="4625987" y="3562627"/>
            <a:ext cx="10492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Diamond</a:t>
            </a:r>
            <a:endParaRPr kumimoji="1" lang="ja-JP" altLang="en-US" sz="1400" b="1" baseline="-25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506772B-48BF-C14A-B6B7-B59E800CA7AB}"/>
              </a:ext>
            </a:extLst>
          </p:cNvPr>
          <p:cNvSpPr/>
          <p:nvPr/>
        </p:nvSpPr>
        <p:spPr>
          <a:xfrm>
            <a:off x="5851710" y="3835338"/>
            <a:ext cx="6096000" cy="7853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ja-JP" sz="1600" dirty="0">
                <a:solidFill>
                  <a:srgbClr val="FF000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Donor level of Li is estimated to be about 0.1 eV(interstitial) for RT operation [1].</a:t>
            </a:r>
            <a:endParaRPr lang="en-US" altLang="ja-JP" sz="1600" dirty="0"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51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0AD673-2A9C-1848-A232-6E8AEF446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1877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kumimoji="1" lang="en-US" altLang="ja-JP" sz="3200" b="1" dirty="0">
                <a:solidFill>
                  <a:schemeClr val="bg1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Fabrication of Li-dope diamond by nuclear transmutation of </a:t>
            </a:r>
            <a:r>
              <a:rPr kumimoji="1" lang="en-US" altLang="ja-JP" sz="3200" b="1" baseline="30000" dirty="0">
                <a:solidFill>
                  <a:schemeClr val="bg1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7</a:t>
            </a:r>
            <a:r>
              <a:rPr kumimoji="1" lang="en-US" altLang="ja-JP" sz="3200" b="1" dirty="0">
                <a:solidFill>
                  <a:schemeClr val="bg1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Be</a:t>
            </a:r>
            <a:endParaRPr kumimoji="1" lang="ja-JP" altLang="en-US" sz="3200" b="1">
              <a:solidFill>
                <a:schemeClr val="bg1"/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9BD1FC-2DCB-EA4F-9565-456EFD56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92626B4-9899-747B-A067-415F7BB8B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679" y="639925"/>
            <a:ext cx="8435433" cy="613275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9FDECFB-D048-ABA9-5473-D9CFB36BFE3A}"/>
              </a:ext>
            </a:extLst>
          </p:cNvPr>
          <p:cNvSpPr/>
          <p:nvPr/>
        </p:nvSpPr>
        <p:spPr>
          <a:xfrm>
            <a:off x="1876019" y="639925"/>
            <a:ext cx="8246699" cy="1055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58C7F60-73F4-EE5D-8685-4C90ADBB03A7}"/>
              </a:ext>
            </a:extLst>
          </p:cNvPr>
          <p:cNvSpPr/>
          <p:nvPr/>
        </p:nvSpPr>
        <p:spPr>
          <a:xfrm>
            <a:off x="4215695" y="792324"/>
            <a:ext cx="722377" cy="1182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1E6012F-D24D-4BA0-06DC-390E7946B1D4}"/>
              </a:ext>
            </a:extLst>
          </p:cNvPr>
          <p:cNvSpPr/>
          <p:nvPr/>
        </p:nvSpPr>
        <p:spPr>
          <a:xfrm>
            <a:off x="6504026" y="792323"/>
            <a:ext cx="2018493" cy="1182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270EF2F-D9C9-D658-69A5-A79EC07AA10E}"/>
              </a:ext>
            </a:extLst>
          </p:cNvPr>
          <p:cNvSpPr/>
          <p:nvPr/>
        </p:nvSpPr>
        <p:spPr>
          <a:xfrm>
            <a:off x="1876020" y="671168"/>
            <a:ext cx="1324691" cy="1393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BCFB376-63CB-7D0D-8C34-876E2B43D3BE}"/>
              </a:ext>
            </a:extLst>
          </p:cNvPr>
          <p:cNvSpPr/>
          <p:nvPr/>
        </p:nvSpPr>
        <p:spPr>
          <a:xfrm>
            <a:off x="1876019" y="3307702"/>
            <a:ext cx="1324691" cy="427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0646032-6AA6-D39E-5D7D-8436EA4C930E}"/>
              </a:ext>
            </a:extLst>
          </p:cNvPr>
          <p:cNvSpPr/>
          <p:nvPr/>
        </p:nvSpPr>
        <p:spPr>
          <a:xfrm>
            <a:off x="3053767" y="3614415"/>
            <a:ext cx="2670688" cy="427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66C1481-0A74-5B94-5549-AB69F20F4A56}"/>
              </a:ext>
            </a:extLst>
          </p:cNvPr>
          <p:cNvSpPr/>
          <p:nvPr/>
        </p:nvSpPr>
        <p:spPr>
          <a:xfrm>
            <a:off x="1876019" y="3766815"/>
            <a:ext cx="8054676" cy="995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89D36FF-CD89-A61B-C922-EC11BD3CC1C4}"/>
              </a:ext>
            </a:extLst>
          </p:cNvPr>
          <p:cNvSpPr/>
          <p:nvPr/>
        </p:nvSpPr>
        <p:spPr>
          <a:xfrm>
            <a:off x="2028419" y="4914351"/>
            <a:ext cx="1172291" cy="370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0635D83-6E7D-7B8E-32D3-9C7D1B51D9A9}"/>
              </a:ext>
            </a:extLst>
          </p:cNvPr>
          <p:cNvSpPr/>
          <p:nvPr/>
        </p:nvSpPr>
        <p:spPr>
          <a:xfrm>
            <a:off x="4389111" y="5961127"/>
            <a:ext cx="2114915" cy="70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2D3F05F-C349-8043-826C-AEDA7F857FB9}"/>
              </a:ext>
            </a:extLst>
          </p:cNvPr>
          <p:cNvSpPr txBox="1"/>
          <p:nvPr/>
        </p:nvSpPr>
        <p:spPr>
          <a:xfrm>
            <a:off x="7612859" y="1054539"/>
            <a:ext cx="262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Li-dope-diamond</a:t>
            </a:r>
          </a:p>
          <a:p>
            <a:pPr algn="ctr"/>
            <a:r>
              <a:rPr kumimoji="1"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 lattice defect</a:t>
            </a:r>
            <a:endParaRPr kumimoji="1" lang="ja-JP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B31803C-6439-5677-F3F1-5246731F246B}"/>
              </a:ext>
            </a:extLst>
          </p:cNvPr>
          <p:cNvSpPr txBox="1"/>
          <p:nvPr/>
        </p:nvSpPr>
        <p:spPr>
          <a:xfrm>
            <a:off x="2081586" y="5005484"/>
            <a:ext cx="1065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091071C-3EB2-78C7-E15F-3DE3B4FFE95E}"/>
              </a:ext>
            </a:extLst>
          </p:cNvPr>
          <p:cNvSpPr txBox="1"/>
          <p:nvPr/>
        </p:nvSpPr>
        <p:spPr>
          <a:xfrm>
            <a:off x="1881144" y="1445457"/>
            <a:ext cx="1732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Ion implantation</a:t>
            </a:r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A92A204-313C-EC06-97CD-E7166E034D39}"/>
              </a:ext>
            </a:extLst>
          </p:cNvPr>
          <p:cNvSpPr txBox="1"/>
          <p:nvPr/>
        </p:nvSpPr>
        <p:spPr>
          <a:xfrm>
            <a:off x="3973424" y="1358801"/>
            <a:ext cx="1234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Annealing</a:t>
            </a:r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16AC4C7-30E7-34B1-36E6-74D69DE72B2E}"/>
              </a:ext>
            </a:extLst>
          </p:cNvPr>
          <p:cNvSpPr txBox="1"/>
          <p:nvPr/>
        </p:nvSpPr>
        <p:spPr>
          <a:xfrm>
            <a:off x="5092755" y="1358801"/>
            <a:ext cx="1993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Thermal diffusion</a:t>
            </a:r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F34814F-64E8-4BE9-7452-DCDC108D3B2A}"/>
              </a:ext>
            </a:extLst>
          </p:cNvPr>
          <p:cNvSpPr txBox="1"/>
          <p:nvPr/>
        </p:nvSpPr>
        <p:spPr>
          <a:xfrm>
            <a:off x="6201145" y="1732253"/>
            <a:ext cx="2624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capture</a:t>
            </a:r>
            <a:endParaRPr kumimoji="1" lang="ja-JP" altLang="en-US" sz="1600" b="1">
              <a:solidFill>
                <a:srgbClr val="FF4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1C2D201-68EF-016C-FA1C-478A1A5002E8}"/>
              </a:ext>
            </a:extLst>
          </p:cNvPr>
          <p:cNvSpPr/>
          <p:nvPr/>
        </p:nvSpPr>
        <p:spPr>
          <a:xfrm>
            <a:off x="1876017" y="845893"/>
            <a:ext cx="1635590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5ED2356-BD67-AB4B-8725-1B7576DB38CB}"/>
              </a:ext>
            </a:extLst>
          </p:cNvPr>
          <p:cNvSpPr txBox="1"/>
          <p:nvPr/>
        </p:nvSpPr>
        <p:spPr>
          <a:xfrm>
            <a:off x="1876018" y="845893"/>
            <a:ext cx="186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Our proposal</a:t>
            </a:r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638A227-634D-FA7A-3C7C-969FA8FA0F1F}"/>
              </a:ext>
            </a:extLst>
          </p:cNvPr>
          <p:cNvSpPr/>
          <p:nvPr/>
        </p:nvSpPr>
        <p:spPr>
          <a:xfrm>
            <a:off x="1876017" y="4196849"/>
            <a:ext cx="343208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FC003E0-08BC-E571-D7CD-40092D9EC115}"/>
              </a:ext>
            </a:extLst>
          </p:cNvPr>
          <p:cNvSpPr txBox="1"/>
          <p:nvPr/>
        </p:nvSpPr>
        <p:spPr>
          <a:xfrm>
            <a:off x="2408735" y="3310237"/>
            <a:ext cx="1732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 </a:t>
            </a:r>
          </a:p>
          <a:p>
            <a:r>
              <a:rPr kumimoji="1"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implantation</a:t>
            </a:r>
            <a:endParaRPr kumimoji="1" lang="ja-JP" altLang="en-US" sz="1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82204D1-C8D1-0465-C757-09C086ABBA13}"/>
              </a:ext>
            </a:extLst>
          </p:cNvPr>
          <p:cNvSpPr txBox="1"/>
          <p:nvPr/>
        </p:nvSpPr>
        <p:spPr>
          <a:xfrm>
            <a:off x="4419352" y="3623827"/>
            <a:ext cx="1732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defect part</a:t>
            </a:r>
            <a:endParaRPr kumimoji="1" lang="ja-JP" altLang="en-US" sz="14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63186DE-E117-09AA-D7C3-9F776176BDE8}"/>
              </a:ext>
            </a:extLst>
          </p:cNvPr>
          <p:cNvSpPr txBox="1"/>
          <p:nvPr/>
        </p:nvSpPr>
        <p:spPr>
          <a:xfrm>
            <a:off x="4271380" y="5934304"/>
            <a:ext cx="2350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kumimoji="1" lang="en-US" altLang="ja-JP" sz="1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α-ray with </a:t>
            </a:r>
            <a:r>
              <a:rPr lang="en-US" altLang="ja-JP" sz="1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energy </a:t>
            </a:r>
            <a:endParaRPr kumimoji="1" lang="en-US" altLang="ja-JP" sz="1400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ja-JP" sz="1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Repulsion</a:t>
            </a:r>
            <a:endParaRPr kumimoji="1" lang="ja-JP" altLang="en-US" sz="140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376C183-DDED-564F-EEDB-D5137112395B}"/>
              </a:ext>
            </a:extLst>
          </p:cNvPr>
          <p:cNvSpPr txBox="1"/>
          <p:nvPr/>
        </p:nvSpPr>
        <p:spPr>
          <a:xfrm>
            <a:off x="6589720" y="2811667"/>
            <a:ext cx="1847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kumimoji="1" lang="en-US" altLang="ja-JP" sz="1400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radiation</a:t>
            </a:r>
            <a:r>
              <a:rPr lang="en-US" altLang="ja-JP" sz="1400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en-US" altLang="ja-JP" sz="1400" dirty="0">
              <a:solidFill>
                <a:srgbClr val="FF4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ja-JP" sz="1400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recoil</a:t>
            </a:r>
            <a:endParaRPr kumimoji="1" lang="ja-JP" altLang="en-US" sz="1400">
              <a:solidFill>
                <a:srgbClr val="FF4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B12E3B6-CADF-23E5-B288-C34875F9EDE6}"/>
              </a:ext>
            </a:extLst>
          </p:cNvPr>
          <p:cNvSpPr txBox="1"/>
          <p:nvPr/>
        </p:nvSpPr>
        <p:spPr>
          <a:xfrm>
            <a:off x="3554348" y="813216"/>
            <a:ext cx="4520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b="1" dirty="0">
                <a:solidFill>
                  <a:srgbClr val="FF40FF"/>
                </a:solidFill>
                <a:latin typeface="メイリオ"/>
                <a:ea typeface="メイリオ"/>
                <a:cs typeface="メイリオ"/>
              </a:rPr>
              <a:t>Patent no.</a:t>
            </a:r>
            <a:r>
              <a:rPr lang="ja-JP" altLang="en-US" sz="1600" b="1" dirty="0">
                <a:solidFill>
                  <a:srgbClr val="FF40FF"/>
                </a:solidFill>
                <a:latin typeface="メイリオ"/>
                <a:ea typeface="メイリオ"/>
                <a:cs typeface="メイリオ"/>
              </a:rPr>
              <a:t>　</a:t>
            </a:r>
            <a:r>
              <a:rPr lang="en-US" altLang="ja-JP" sz="1600" b="1" dirty="0">
                <a:solidFill>
                  <a:srgbClr val="FF40FF"/>
                </a:solidFill>
                <a:latin typeface="メイリオ"/>
                <a:ea typeface="メイリオ"/>
                <a:cs typeface="メイリオ"/>
              </a:rPr>
              <a:t>2022-66822. 2022-04-14.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623E014-F4C0-610C-E90D-DDAE39EFD8E0}"/>
              </a:ext>
            </a:extLst>
          </p:cNvPr>
          <p:cNvSpPr txBox="1"/>
          <p:nvPr/>
        </p:nvSpPr>
        <p:spPr>
          <a:xfrm>
            <a:off x="6292883" y="3587311"/>
            <a:ext cx="402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1" lang="en-US" altLang="ja-JP" b="1" i="1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situ</a:t>
            </a:r>
            <a:r>
              <a:rPr kumimoji="1" lang="en-US" altLang="ja-JP" b="1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nuclear transmutation</a:t>
            </a:r>
            <a:endParaRPr kumimoji="1" lang="ja-JP" altLang="en-US" b="1">
              <a:solidFill>
                <a:srgbClr val="FF4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47D2FDFE-7E95-B044-89BF-BD5A6ABA5AC3}"/>
              </a:ext>
            </a:extLst>
          </p:cNvPr>
          <p:cNvSpPr/>
          <p:nvPr/>
        </p:nvSpPr>
        <p:spPr>
          <a:xfrm>
            <a:off x="2007423" y="4687272"/>
            <a:ext cx="8304029" cy="2085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7A571A5-0F35-3345-A41F-942E66A5C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002" y="4496149"/>
            <a:ext cx="7343810" cy="2086910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044C4D0-D7E6-44FC-F854-1E31F7521352}"/>
              </a:ext>
            </a:extLst>
          </p:cNvPr>
          <p:cNvSpPr txBox="1"/>
          <p:nvPr/>
        </p:nvSpPr>
        <p:spPr>
          <a:xfrm>
            <a:off x="6762405" y="4064366"/>
            <a:ext cx="262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Li-dope-diamond</a:t>
            </a:r>
          </a:p>
          <a:p>
            <a:pPr algn="ctr"/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ja-JP" sz="16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 lattice defect)</a:t>
            </a:r>
            <a:endParaRPr kumimoji="1" lang="ja-JP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6121B3-C95B-BA40-A525-F3F6DC1053F6}"/>
              </a:ext>
            </a:extLst>
          </p:cNvPr>
          <p:cNvSpPr txBox="1"/>
          <p:nvPr/>
        </p:nvSpPr>
        <p:spPr>
          <a:xfrm>
            <a:off x="4493663" y="5904640"/>
            <a:ext cx="2641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Lattice defect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caused by implantation </a:t>
            </a:r>
            <a:r>
              <a:rPr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with high energy</a:t>
            </a:r>
            <a:endParaRPr kumimoji="1" lang="ja-JP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B2910B5-E914-50FA-9854-847FC8624E05}"/>
              </a:ext>
            </a:extLst>
          </p:cNvPr>
          <p:cNvSpPr txBox="1"/>
          <p:nvPr/>
        </p:nvSpPr>
        <p:spPr>
          <a:xfrm>
            <a:off x="1828937" y="4169214"/>
            <a:ext cx="373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Example of Conventional way</a:t>
            </a:r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81B6B26-F17C-F04C-BAF3-9F60D0EA22D1}"/>
              </a:ext>
            </a:extLst>
          </p:cNvPr>
          <p:cNvSpPr txBox="1"/>
          <p:nvPr/>
        </p:nvSpPr>
        <p:spPr>
          <a:xfrm>
            <a:off x="2131202" y="1930362"/>
            <a:ext cx="123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~30 </a:t>
            </a:r>
            <a:r>
              <a:rPr kumimoji="1"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1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F691A0-37F7-5E44-BC3F-441871FC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55"/>
            <a:ext cx="12192000" cy="613720"/>
          </a:xfrm>
        </p:spPr>
        <p:txBody>
          <a:bodyPr>
            <a:normAutofit/>
          </a:bodyPr>
          <a:lstStyle/>
          <a:p>
            <a:r>
              <a:rPr kumimoji="1" lang="en-US" altLang="ja-JP" sz="3200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What is “</a:t>
            </a:r>
            <a:r>
              <a:rPr kumimoji="1" lang="en-US" altLang="ja-JP" sz="3200" b="1" i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in situ</a:t>
            </a:r>
            <a:r>
              <a:rPr kumimoji="1" lang="en-US" altLang="ja-JP" sz="3200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” nuclear transmutation?</a:t>
            </a:r>
            <a:endParaRPr kumimoji="1" lang="ja-JP" altLang="en-US" sz="3200" b="1"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E59359-16BF-1044-9384-689B7B85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6D03DA-E58A-A945-B998-E0C410D044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458" y="1007982"/>
            <a:ext cx="5422774" cy="315405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093FFE1-9952-D447-98BC-79B646C3B9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32645" y="240897"/>
            <a:ext cx="2935384" cy="468822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F4B2930-FB75-4B43-B747-1C3AD228E1E2}"/>
              </a:ext>
            </a:extLst>
          </p:cNvPr>
          <p:cNvSpPr txBox="1"/>
          <p:nvPr/>
        </p:nvSpPr>
        <p:spPr>
          <a:xfrm>
            <a:off x="-33200" y="662828"/>
            <a:ext cx="609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“</a:t>
            </a:r>
            <a:r>
              <a:rPr kumimoji="1" lang="en-US" altLang="ja-JP" sz="2400" b="1" i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in situ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”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 nuclear transmutation</a:t>
            </a:r>
            <a:endParaRPr kumimoji="1" lang="ja-JP" altLang="en-US" sz="2400" b="1">
              <a:solidFill>
                <a:srgbClr val="FF0000"/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7AEF9BF-4167-C142-8AAA-7D1FB0754D13}"/>
              </a:ext>
            </a:extLst>
          </p:cNvPr>
          <p:cNvSpPr txBox="1"/>
          <p:nvPr/>
        </p:nvSpPr>
        <p:spPr>
          <a:xfrm>
            <a:off x="6096000" y="60785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0432FF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nuclear transmutation by α-decay</a:t>
            </a:r>
            <a:endParaRPr kumimoji="1" lang="ja-JP" altLang="en-US" sz="2400" b="1">
              <a:solidFill>
                <a:srgbClr val="0432FF"/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16B6D3D-10D5-5448-B865-19A3C9C756B7}"/>
              </a:ext>
            </a:extLst>
          </p:cNvPr>
          <p:cNvSpPr txBox="1"/>
          <p:nvPr/>
        </p:nvSpPr>
        <p:spPr>
          <a:xfrm>
            <a:off x="6429529" y="4491618"/>
            <a:ext cx="5619034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For example, in the case of α-decay, α-particles with energies of </a:t>
            </a:r>
            <a:r>
              <a:rPr lang="en-US" altLang="ja-JP" sz="1400" b="1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a few MeV</a:t>
            </a:r>
            <a:r>
              <a:rPr lang="en-US" altLang="ja-JP" sz="14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 are emitted, and the original atoms themselves are also displaced by the recoil of the α-particle emission.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Since the binding energy of the lattice is only a few eV, </a:t>
            </a:r>
            <a:r>
              <a:rPr lang="en-US" altLang="ja-JP" sz="1400" b="1" dirty="0">
                <a:solidFill>
                  <a:srgbClr val="0432FF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the lattice structure will be destroyed due to α-ray and recoil</a:t>
            </a:r>
          </a:p>
          <a:p>
            <a:pPr>
              <a:lnSpc>
                <a:spcPct val="150000"/>
              </a:lnSpc>
            </a:pPr>
            <a:r>
              <a:rPr lang="en-US" altLang="ja-JP" sz="14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     (</a:t>
            </a:r>
            <a:r>
              <a:rPr lang="en-US" altLang="ja-JP" b="1" u="sng" dirty="0">
                <a:solidFill>
                  <a:srgbClr val="FF40FF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High Power</a:t>
            </a:r>
            <a:r>
              <a:rPr lang="en-US" altLang="ja-JP" b="1" dirty="0">
                <a:solidFill>
                  <a:srgbClr val="FF40FF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solidFill>
                  <a:srgbClr val="FF40FF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for the lattice of diamond!!!</a:t>
            </a:r>
            <a:r>
              <a:rPr lang="en-US" altLang="ja-JP" sz="14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E344431-19D4-5045-AD2B-7E1B56D388CD}"/>
              </a:ext>
            </a:extLst>
          </p:cNvPr>
          <p:cNvSpPr txBox="1"/>
          <p:nvPr/>
        </p:nvSpPr>
        <p:spPr>
          <a:xfrm>
            <a:off x="301751" y="4490285"/>
            <a:ext cx="5668737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400" b="1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“in situ” nuclear transmutation is an orbital electron capture.</a:t>
            </a:r>
            <a:endParaRPr lang="en-US" altLang="ja-JP" sz="1400" b="1" dirty="0"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Electrons are captured into the nucleus and react with protons to form neutrons, which emit electron neutrinos.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There is no external emission of radiation or recoil of atoms, so there is </a:t>
            </a:r>
            <a:r>
              <a:rPr kumimoji="1"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no </a:t>
            </a:r>
            <a:r>
              <a:rPr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damage to the </a:t>
            </a:r>
            <a:r>
              <a:rPr kumimoji="1"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lattice</a:t>
            </a:r>
            <a:r>
              <a:rPr kumimoji="1" lang="en-US" altLang="ja-JP" sz="14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.</a:t>
            </a:r>
            <a:endParaRPr kumimoji="1" lang="ja-JP" altLang="en-US" sz="1400" dirty="0"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798D9B72-7C42-1A45-89DC-8AF2B06D8C0F}"/>
              </a:ext>
            </a:extLst>
          </p:cNvPr>
          <p:cNvCxnSpPr/>
          <p:nvPr/>
        </p:nvCxnSpPr>
        <p:spPr>
          <a:xfrm>
            <a:off x="10131552" y="4403571"/>
            <a:ext cx="53188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E7D1391-EC81-DF43-925B-F732DC6D615D}"/>
              </a:ext>
            </a:extLst>
          </p:cNvPr>
          <p:cNvSpPr txBox="1"/>
          <p:nvPr/>
        </p:nvSpPr>
        <p:spPr>
          <a:xfrm>
            <a:off x="2171817" y="1514600"/>
            <a:ext cx="21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baseline="30000" dirty="0">
                <a:solidFill>
                  <a:srgbClr val="00B0F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7</a:t>
            </a:r>
            <a:r>
              <a:rPr kumimoji="1" lang="en-US" altLang="ja-JP" b="1" dirty="0">
                <a:solidFill>
                  <a:srgbClr val="00B0F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Be</a:t>
            </a:r>
            <a:endParaRPr kumimoji="1" lang="ja-JP" altLang="en-US" b="1">
              <a:solidFill>
                <a:srgbClr val="00B0F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AB4A8F4-AB95-824E-8B95-F691EB6D14B0}"/>
              </a:ext>
            </a:extLst>
          </p:cNvPr>
          <p:cNvSpPr txBox="1"/>
          <p:nvPr/>
        </p:nvSpPr>
        <p:spPr>
          <a:xfrm>
            <a:off x="4885124" y="1514600"/>
            <a:ext cx="21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baseline="30000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7</a:t>
            </a:r>
            <a:r>
              <a:rPr kumimoji="1" lang="en-US" altLang="ja-JP" b="1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Li</a:t>
            </a:r>
            <a:endParaRPr kumimoji="1" lang="ja-JP" altLang="en-US" b="1">
              <a:solidFill>
                <a:srgbClr val="00B05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51A0AE2-07B6-0D47-B371-0C665D291239}"/>
              </a:ext>
            </a:extLst>
          </p:cNvPr>
          <p:cNvCxnSpPr/>
          <p:nvPr/>
        </p:nvCxnSpPr>
        <p:spPr>
          <a:xfrm flipV="1">
            <a:off x="8933688" y="1804845"/>
            <a:ext cx="210312" cy="1664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140B6A3-001A-674A-AB80-1E2280D7BBC5}"/>
              </a:ext>
            </a:extLst>
          </p:cNvPr>
          <p:cNvCxnSpPr>
            <a:cxnSpLocks/>
          </p:cNvCxnSpPr>
          <p:nvPr/>
        </p:nvCxnSpPr>
        <p:spPr>
          <a:xfrm flipH="1">
            <a:off x="8650224" y="1997085"/>
            <a:ext cx="250523" cy="19880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爆発 1 17">
            <a:extLst>
              <a:ext uri="{FF2B5EF4-FFF2-40B4-BE49-F238E27FC236}">
                <a16:creationId xmlns:a16="http://schemas.microsoft.com/office/drawing/2014/main" id="{40A1A456-6F3E-BB4D-9456-215EAB44E4F8}"/>
              </a:ext>
            </a:extLst>
          </p:cNvPr>
          <p:cNvSpPr/>
          <p:nvPr/>
        </p:nvSpPr>
        <p:spPr>
          <a:xfrm>
            <a:off x="10374890" y="1657394"/>
            <a:ext cx="292608" cy="413094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爆発 1 18">
            <a:extLst>
              <a:ext uri="{FF2B5EF4-FFF2-40B4-BE49-F238E27FC236}">
                <a16:creationId xmlns:a16="http://schemas.microsoft.com/office/drawing/2014/main" id="{6C95C755-D46A-554F-8C63-7CF092DE348B}"/>
              </a:ext>
            </a:extLst>
          </p:cNvPr>
          <p:cNvSpPr/>
          <p:nvPr/>
        </p:nvSpPr>
        <p:spPr>
          <a:xfrm>
            <a:off x="7681512" y="2034204"/>
            <a:ext cx="292608" cy="413094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爆発 1 19">
            <a:extLst>
              <a:ext uri="{FF2B5EF4-FFF2-40B4-BE49-F238E27FC236}">
                <a16:creationId xmlns:a16="http://schemas.microsoft.com/office/drawing/2014/main" id="{738D4DA9-D108-0E41-9233-948341930C34}"/>
              </a:ext>
            </a:extLst>
          </p:cNvPr>
          <p:cNvSpPr/>
          <p:nvPr/>
        </p:nvSpPr>
        <p:spPr>
          <a:xfrm>
            <a:off x="10131552" y="3331578"/>
            <a:ext cx="292608" cy="413094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爆発 1 20">
            <a:extLst>
              <a:ext uri="{FF2B5EF4-FFF2-40B4-BE49-F238E27FC236}">
                <a16:creationId xmlns:a16="http://schemas.microsoft.com/office/drawing/2014/main" id="{8AB30B47-4EDA-074B-B8FB-76C95A34DCBA}"/>
              </a:ext>
            </a:extLst>
          </p:cNvPr>
          <p:cNvSpPr/>
          <p:nvPr/>
        </p:nvSpPr>
        <p:spPr>
          <a:xfrm>
            <a:off x="7549537" y="2834444"/>
            <a:ext cx="292608" cy="413094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爆発 1 21">
            <a:extLst>
              <a:ext uri="{FF2B5EF4-FFF2-40B4-BE49-F238E27FC236}">
                <a16:creationId xmlns:a16="http://schemas.microsoft.com/office/drawing/2014/main" id="{10CC8D77-4767-7848-98A6-CBD8739F50FC}"/>
              </a:ext>
            </a:extLst>
          </p:cNvPr>
          <p:cNvSpPr/>
          <p:nvPr/>
        </p:nvSpPr>
        <p:spPr>
          <a:xfrm>
            <a:off x="10642098" y="2545473"/>
            <a:ext cx="292608" cy="413094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爆発 1 22">
            <a:extLst>
              <a:ext uri="{FF2B5EF4-FFF2-40B4-BE49-F238E27FC236}">
                <a16:creationId xmlns:a16="http://schemas.microsoft.com/office/drawing/2014/main" id="{85FC7E9D-8C77-A04B-A971-384C055E56A3}"/>
              </a:ext>
            </a:extLst>
          </p:cNvPr>
          <p:cNvSpPr/>
          <p:nvPr/>
        </p:nvSpPr>
        <p:spPr>
          <a:xfrm>
            <a:off x="8812949" y="2959114"/>
            <a:ext cx="292608" cy="413094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爆発 1 23">
            <a:extLst>
              <a:ext uri="{FF2B5EF4-FFF2-40B4-BE49-F238E27FC236}">
                <a16:creationId xmlns:a16="http://schemas.microsoft.com/office/drawing/2014/main" id="{142101FC-FDE3-C34D-9364-25EB94C9817D}"/>
              </a:ext>
            </a:extLst>
          </p:cNvPr>
          <p:cNvSpPr/>
          <p:nvPr/>
        </p:nvSpPr>
        <p:spPr>
          <a:xfrm>
            <a:off x="8555736" y="1384180"/>
            <a:ext cx="292608" cy="413094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爆発 1 24">
            <a:extLst>
              <a:ext uri="{FF2B5EF4-FFF2-40B4-BE49-F238E27FC236}">
                <a16:creationId xmlns:a16="http://schemas.microsoft.com/office/drawing/2014/main" id="{7400A6FD-9981-FE4A-8F9D-B2B551F22ADF}"/>
              </a:ext>
            </a:extLst>
          </p:cNvPr>
          <p:cNvSpPr/>
          <p:nvPr/>
        </p:nvSpPr>
        <p:spPr>
          <a:xfrm>
            <a:off x="9370373" y="2001834"/>
            <a:ext cx="292608" cy="413094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爆発 1 25">
            <a:extLst>
              <a:ext uri="{FF2B5EF4-FFF2-40B4-BE49-F238E27FC236}">
                <a16:creationId xmlns:a16="http://schemas.microsoft.com/office/drawing/2014/main" id="{C9BFCE0D-D6C7-E349-A44A-0B2B28AEB540}"/>
              </a:ext>
            </a:extLst>
          </p:cNvPr>
          <p:cNvSpPr/>
          <p:nvPr/>
        </p:nvSpPr>
        <p:spPr>
          <a:xfrm>
            <a:off x="8455799" y="2247347"/>
            <a:ext cx="292608" cy="413094"/>
          </a:xfrm>
          <a:prstGeom prst="irregularSeal1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41040FA-C411-6A4D-A88F-602F785391AF}"/>
              </a:ext>
            </a:extLst>
          </p:cNvPr>
          <p:cNvSpPr/>
          <p:nvPr/>
        </p:nvSpPr>
        <p:spPr>
          <a:xfrm>
            <a:off x="8225118" y="1860428"/>
            <a:ext cx="49885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b="1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7</a:t>
            </a:r>
            <a:r>
              <a:rPr lang="en-US" altLang="ja-JP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Li</a:t>
            </a:r>
            <a:endParaRPr lang="ja-JP" altLang="en-US" b="1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46C2713-E041-B140-BDDB-15134739CDE5}"/>
              </a:ext>
            </a:extLst>
          </p:cNvPr>
          <p:cNvSpPr/>
          <p:nvPr/>
        </p:nvSpPr>
        <p:spPr>
          <a:xfrm>
            <a:off x="9024613" y="1432219"/>
            <a:ext cx="3898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α</a:t>
            </a:r>
            <a:endParaRPr lang="ja-JP" altLang="en-US" sz="24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40D1870-445A-914A-A2E1-D3D5CF26FF7E}"/>
              </a:ext>
            </a:extLst>
          </p:cNvPr>
          <p:cNvCxnSpPr>
            <a:cxnSpLocks/>
          </p:cNvCxnSpPr>
          <p:nvPr/>
        </p:nvCxnSpPr>
        <p:spPr>
          <a:xfrm>
            <a:off x="6096000" y="817685"/>
            <a:ext cx="0" cy="60403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図 31">
            <a:extLst>
              <a:ext uri="{FF2B5EF4-FFF2-40B4-BE49-F238E27FC236}">
                <a16:creationId xmlns:a16="http://schemas.microsoft.com/office/drawing/2014/main" id="{73D04667-F3AE-3746-B6BB-7862D9A29D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387" y="3930814"/>
            <a:ext cx="2755900" cy="45720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35743B29-BFBE-AA41-BB6D-B675258351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550" y="3968914"/>
            <a:ext cx="247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1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F83EC114-A095-D5D0-179C-44049150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54"/>
            <a:ext cx="12192000" cy="680993"/>
          </a:xfrm>
        </p:spPr>
        <p:txBody>
          <a:bodyPr>
            <a:normAutofit/>
          </a:bodyPr>
          <a:lstStyle/>
          <a:p>
            <a:r>
              <a:rPr kumimoji="1" lang="en-US" altLang="ja-JP" sz="3200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Objective and current situation of this study</a:t>
            </a:r>
            <a:endParaRPr kumimoji="1" lang="ja-JP" altLang="en-US" sz="3200" b="1"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91C5308-E949-3933-EE0B-B3E710B163CB}"/>
              </a:ext>
            </a:extLst>
          </p:cNvPr>
          <p:cNvSpPr txBox="1"/>
          <p:nvPr/>
        </p:nvSpPr>
        <p:spPr>
          <a:xfrm>
            <a:off x="2395591" y="4560726"/>
            <a:ext cx="7676928" cy="188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kumimoji="1" lang="en-US" altLang="ja-JP" sz="2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Ion implantation of </a:t>
            </a:r>
            <a:r>
              <a:rPr kumimoji="1" lang="en-US" altLang="ja-JP" sz="2000" b="1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stable isotope </a:t>
            </a:r>
            <a:r>
              <a:rPr kumimoji="1" lang="en-US" altLang="ja-JP" sz="2000" b="1" baseline="30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9</a:t>
            </a:r>
            <a:r>
              <a:rPr kumimoji="1" lang="en-US" altLang="ja-JP" sz="2000" b="1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Be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kumimoji="1" lang="en-US" altLang="ja-JP" sz="2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Investigation of </a:t>
            </a:r>
            <a:r>
              <a:rPr kumimoji="1" lang="en-US" altLang="ja-JP" sz="2000" baseline="30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9</a:t>
            </a:r>
            <a:r>
              <a:rPr kumimoji="1" lang="en-US" altLang="ja-JP" sz="2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Be diffusion in diamond by thermal annealing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u"/>
            </a:pPr>
            <a:r>
              <a:rPr kumimoji="1" lang="en-US" altLang="ja-JP" sz="2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Investigation of the effects of ion implantation and thermal annealing on crystal structure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81BFB28-93CD-A640-AA83-51F724559C43}"/>
              </a:ext>
            </a:extLst>
          </p:cNvPr>
          <p:cNvSpPr txBox="1"/>
          <p:nvPr/>
        </p:nvSpPr>
        <p:spPr>
          <a:xfrm>
            <a:off x="578861" y="3868228"/>
            <a:ext cx="11034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Cold test </a:t>
            </a:r>
            <a:r>
              <a:rPr kumimoji="1" lang="en-US" altLang="ja-JP" sz="24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prior to “Fabrication of Li-doped diamond by nuclear transmutation”</a:t>
            </a:r>
            <a:endParaRPr kumimoji="1" lang="ja-JP" altLang="en-US" sz="2400" b="1" dirty="0"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B4B09CA6-FC81-21F5-9F1C-ABFF8A6E0C7C}"/>
              </a:ext>
            </a:extLst>
          </p:cNvPr>
          <p:cNvSpPr/>
          <p:nvPr/>
        </p:nvSpPr>
        <p:spPr>
          <a:xfrm>
            <a:off x="1947197" y="4560727"/>
            <a:ext cx="8283164" cy="18819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2937F77B-94B5-48A0-F101-3B822708AF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2579" y="685147"/>
            <a:ext cx="7772400" cy="30734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45E37D8-9518-381F-90F9-CA2BDBFFAB12}"/>
              </a:ext>
            </a:extLst>
          </p:cNvPr>
          <p:cNvSpPr/>
          <p:nvPr/>
        </p:nvSpPr>
        <p:spPr>
          <a:xfrm>
            <a:off x="3829722" y="871369"/>
            <a:ext cx="389426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05877C5C-F04C-226B-4A31-E3243B6FD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8354-A988-0349-B2C8-11D17E9F545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41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角丸四角形 62">
            <a:extLst>
              <a:ext uri="{FF2B5EF4-FFF2-40B4-BE49-F238E27FC236}">
                <a16:creationId xmlns:a16="http://schemas.microsoft.com/office/drawing/2014/main" id="{5939584F-D5DC-6948-93EA-99306ABDCDE1}"/>
              </a:ext>
            </a:extLst>
          </p:cNvPr>
          <p:cNvSpPr/>
          <p:nvPr/>
        </p:nvSpPr>
        <p:spPr>
          <a:xfrm>
            <a:off x="2952178" y="2700611"/>
            <a:ext cx="1737425" cy="79441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角丸四角形 61">
            <a:extLst>
              <a:ext uri="{FF2B5EF4-FFF2-40B4-BE49-F238E27FC236}">
                <a16:creationId xmlns:a16="http://schemas.microsoft.com/office/drawing/2014/main" id="{11EEDDDA-7DCD-4D42-8E18-9D600755A845}"/>
              </a:ext>
            </a:extLst>
          </p:cNvPr>
          <p:cNvSpPr/>
          <p:nvPr/>
        </p:nvSpPr>
        <p:spPr>
          <a:xfrm>
            <a:off x="2882624" y="836370"/>
            <a:ext cx="2199316" cy="1401497"/>
          </a:xfrm>
          <a:prstGeom prst="roundRect">
            <a:avLst>
              <a:gd name="adj" fmla="val 12062"/>
            </a:avLst>
          </a:prstGeom>
          <a:solidFill>
            <a:schemeClr val="bg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>
            <a:extLst>
              <a:ext uri="{FF2B5EF4-FFF2-40B4-BE49-F238E27FC236}">
                <a16:creationId xmlns:a16="http://schemas.microsoft.com/office/drawing/2014/main" id="{B7FC2209-D02B-794B-A69A-F4BC29104E7D}"/>
              </a:ext>
            </a:extLst>
          </p:cNvPr>
          <p:cNvSpPr/>
          <p:nvPr/>
        </p:nvSpPr>
        <p:spPr>
          <a:xfrm>
            <a:off x="299049" y="849044"/>
            <a:ext cx="666334" cy="5250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D7880B9F-3D2C-4E49-BBC5-A9596FFE5355}"/>
              </a:ext>
            </a:extLst>
          </p:cNvPr>
          <p:cNvSpPr/>
          <p:nvPr/>
        </p:nvSpPr>
        <p:spPr>
          <a:xfrm>
            <a:off x="530035" y="813374"/>
            <a:ext cx="1826583" cy="38741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角丸四角形 40">
            <a:extLst>
              <a:ext uri="{FF2B5EF4-FFF2-40B4-BE49-F238E27FC236}">
                <a16:creationId xmlns:a16="http://schemas.microsoft.com/office/drawing/2014/main" id="{982CC40A-69D5-4342-8CD0-D17F9D3FEEB1}"/>
              </a:ext>
            </a:extLst>
          </p:cNvPr>
          <p:cNvSpPr/>
          <p:nvPr/>
        </p:nvSpPr>
        <p:spPr>
          <a:xfrm>
            <a:off x="530034" y="2033836"/>
            <a:ext cx="1826582" cy="38741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角丸四角形 41">
            <a:extLst>
              <a:ext uri="{FF2B5EF4-FFF2-40B4-BE49-F238E27FC236}">
                <a16:creationId xmlns:a16="http://schemas.microsoft.com/office/drawing/2014/main" id="{0DE6C433-BDEA-3946-ADD6-2DA0524A00BA}"/>
              </a:ext>
            </a:extLst>
          </p:cNvPr>
          <p:cNvSpPr/>
          <p:nvPr/>
        </p:nvSpPr>
        <p:spPr>
          <a:xfrm>
            <a:off x="525360" y="3292612"/>
            <a:ext cx="1826582" cy="338554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>
            <a:extLst>
              <a:ext uri="{FF2B5EF4-FFF2-40B4-BE49-F238E27FC236}">
                <a16:creationId xmlns:a16="http://schemas.microsoft.com/office/drawing/2014/main" id="{8506C8FE-24FA-BF4D-95A6-F41E3FD404BC}"/>
              </a:ext>
            </a:extLst>
          </p:cNvPr>
          <p:cNvSpPr/>
          <p:nvPr/>
        </p:nvSpPr>
        <p:spPr>
          <a:xfrm>
            <a:off x="525359" y="4517799"/>
            <a:ext cx="1815498" cy="38741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角丸四角形 43">
            <a:extLst>
              <a:ext uri="{FF2B5EF4-FFF2-40B4-BE49-F238E27FC236}">
                <a16:creationId xmlns:a16="http://schemas.microsoft.com/office/drawing/2014/main" id="{328355E4-DBF9-904F-BC19-7A2D1EA0488E}"/>
              </a:ext>
            </a:extLst>
          </p:cNvPr>
          <p:cNvSpPr/>
          <p:nvPr/>
        </p:nvSpPr>
        <p:spPr>
          <a:xfrm>
            <a:off x="533258" y="2686197"/>
            <a:ext cx="1316252" cy="38741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角丸四角形 44">
            <a:extLst>
              <a:ext uri="{FF2B5EF4-FFF2-40B4-BE49-F238E27FC236}">
                <a16:creationId xmlns:a16="http://schemas.microsoft.com/office/drawing/2014/main" id="{9778888B-BD83-264C-A13F-143C5FE883B9}"/>
              </a:ext>
            </a:extLst>
          </p:cNvPr>
          <p:cNvSpPr/>
          <p:nvPr/>
        </p:nvSpPr>
        <p:spPr>
          <a:xfrm>
            <a:off x="525359" y="5144528"/>
            <a:ext cx="1318567" cy="38741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角丸四角形 45">
            <a:extLst>
              <a:ext uri="{FF2B5EF4-FFF2-40B4-BE49-F238E27FC236}">
                <a16:creationId xmlns:a16="http://schemas.microsoft.com/office/drawing/2014/main" id="{4564A3A3-C228-A848-82D7-7CF84DFBCE45}"/>
              </a:ext>
            </a:extLst>
          </p:cNvPr>
          <p:cNvSpPr/>
          <p:nvPr/>
        </p:nvSpPr>
        <p:spPr>
          <a:xfrm>
            <a:off x="541406" y="3912647"/>
            <a:ext cx="1253448" cy="3874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角丸四角形 46">
            <a:extLst>
              <a:ext uri="{FF2B5EF4-FFF2-40B4-BE49-F238E27FC236}">
                <a16:creationId xmlns:a16="http://schemas.microsoft.com/office/drawing/2014/main" id="{C117A758-4B57-564C-B501-35D178FDF193}"/>
              </a:ext>
            </a:extLst>
          </p:cNvPr>
          <p:cNvSpPr/>
          <p:nvPr/>
        </p:nvSpPr>
        <p:spPr>
          <a:xfrm>
            <a:off x="536960" y="1427173"/>
            <a:ext cx="1666744" cy="3874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4463DE-D033-5846-9527-C8C7BCD756D1}"/>
              </a:ext>
            </a:extLst>
          </p:cNvPr>
          <p:cNvSpPr txBox="1"/>
          <p:nvPr/>
        </p:nvSpPr>
        <p:spPr>
          <a:xfrm>
            <a:off x="541406" y="816566"/>
            <a:ext cx="1848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CL</a:t>
            </a:r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 measurement</a:t>
            </a:r>
            <a:endParaRPr kumimoji="1" lang="ja-JP" altLang="en-US" sz="16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EF28-2978-7844-9C52-D4C6EDD6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21792"/>
            <a:ext cx="12028271" cy="765651"/>
          </a:xfrm>
        </p:spPr>
        <p:txBody>
          <a:bodyPr>
            <a:normAutofit/>
          </a:bodyPr>
          <a:lstStyle/>
          <a:p>
            <a:r>
              <a:rPr lang="en-US" altLang="ja-JP" sz="3200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Experimental procedure</a:t>
            </a:r>
            <a:endParaRPr kumimoji="1" lang="ja-JP" altLang="en-US" sz="3200" b="1"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D3EDC7-B452-0441-B9D1-46FFAE5F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FD39900-C860-0948-8C75-4C6A91C983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362" y="1500919"/>
            <a:ext cx="3004657" cy="323763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639835-35A4-9B43-A5D9-87FFD6C3F4C5}"/>
              </a:ext>
            </a:extLst>
          </p:cNvPr>
          <p:cNvSpPr txBox="1"/>
          <p:nvPr/>
        </p:nvSpPr>
        <p:spPr>
          <a:xfrm>
            <a:off x="5301339" y="4705154"/>
            <a:ext cx="3230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RTA device (AIST)</a:t>
            </a:r>
            <a:endParaRPr kumimoji="1" lang="ja-JP" altLang="en-US" sz="2000" dirty="0"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BBA2B15-02FE-0E49-BE2E-9121EFC06BFF}"/>
              </a:ext>
            </a:extLst>
          </p:cNvPr>
          <p:cNvSpPr txBox="1"/>
          <p:nvPr/>
        </p:nvSpPr>
        <p:spPr>
          <a:xfrm>
            <a:off x="5177341" y="740850"/>
            <a:ext cx="3354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0432FF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RTA</a:t>
            </a:r>
          </a:p>
          <a:p>
            <a:pPr algn="ctr"/>
            <a:r>
              <a:rPr kumimoji="1" lang="en-US" altLang="ja-JP" sz="2000" b="1" dirty="0">
                <a:solidFill>
                  <a:srgbClr val="0432FF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(Rapid thermal annealing)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87A3229-A7C4-3E43-883D-5BF7A8970DB2}"/>
              </a:ext>
            </a:extLst>
          </p:cNvPr>
          <p:cNvSpPr txBox="1"/>
          <p:nvPr/>
        </p:nvSpPr>
        <p:spPr>
          <a:xfrm>
            <a:off x="8727253" y="739119"/>
            <a:ext cx="3189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SIMS</a:t>
            </a:r>
          </a:p>
          <a:p>
            <a:pPr algn="ctr"/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(Secondary ion mass spectrometry)</a:t>
            </a:r>
            <a:endParaRPr kumimoji="1" lang="en-US" altLang="ja-JP" sz="2000" b="1" dirty="0">
              <a:solidFill>
                <a:srgbClr val="FF0000"/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41CE066-2AE2-DE4B-BEBD-C571BEE873FC}"/>
              </a:ext>
            </a:extLst>
          </p:cNvPr>
          <p:cNvSpPr txBox="1"/>
          <p:nvPr/>
        </p:nvSpPr>
        <p:spPr>
          <a:xfrm>
            <a:off x="5353439" y="5105264"/>
            <a:ext cx="3126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b="1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For thermal diffusion of  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RTA in N</a:t>
            </a:r>
            <a:r>
              <a:rPr lang="en-US" altLang="ja-JP" sz="1600" baseline="-25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2</a:t>
            </a:r>
            <a:r>
              <a:rPr lang="en-US" altLang="ja-JP" sz="16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 or </a:t>
            </a:r>
            <a:r>
              <a:rPr lang="en-US" altLang="ja-JP" sz="1600" dirty="0" err="1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Ar</a:t>
            </a:r>
            <a:r>
              <a:rPr lang="en-US" altLang="ja-JP" sz="16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/H</a:t>
            </a:r>
            <a:r>
              <a:rPr lang="en-US" altLang="ja-JP" sz="1600" baseline="-25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2</a:t>
            </a:r>
            <a:r>
              <a:rPr lang="en-US" altLang="ja-JP" sz="16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800 ~ 1400</a:t>
            </a:r>
            <a:r>
              <a:rPr lang="ja-JP" altLang="en-US" sz="160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℃</a:t>
            </a:r>
            <a:endParaRPr lang="en-US" altLang="ja-JP" sz="1600" dirty="0"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Flow rate: 100 </a:t>
            </a:r>
            <a:r>
              <a:rPr kumimoji="1" lang="en-US" altLang="ja-JP" sz="1600" dirty="0" err="1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sccm</a:t>
            </a:r>
            <a:endParaRPr kumimoji="1" lang="en-US" altLang="ja-JP" sz="1600" dirty="0"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Pressure: 150 Torr</a:t>
            </a:r>
            <a:endParaRPr kumimoji="1" lang="ja-JP" altLang="en-US" sz="1600"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C3A2823-CC30-3D4F-9E1E-59FB93D1FA9F}"/>
              </a:ext>
            </a:extLst>
          </p:cNvPr>
          <p:cNvSpPr txBox="1"/>
          <p:nvPr/>
        </p:nvSpPr>
        <p:spPr>
          <a:xfrm>
            <a:off x="8858657" y="5114424"/>
            <a:ext cx="3025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b="1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For measurement of Be in diamond</a:t>
            </a:r>
          </a:p>
        </p:txBody>
      </p:sp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30D3E6CB-2044-D744-948D-C05283FA7174}"/>
              </a:ext>
            </a:extLst>
          </p:cNvPr>
          <p:cNvSpPr/>
          <p:nvPr/>
        </p:nvSpPr>
        <p:spPr>
          <a:xfrm>
            <a:off x="5186141" y="747233"/>
            <a:ext cx="3354989" cy="5609117"/>
          </a:xfrm>
          <a:prstGeom prst="roundRect">
            <a:avLst>
              <a:gd name="adj" fmla="val 5114"/>
            </a:avLst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>
            <a:extLst>
              <a:ext uri="{FF2B5EF4-FFF2-40B4-BE49-F238E27FC236}">
                <a16:creationId xmlns:a16="http://schemas.microsoft.com/office/drawing/2014/main" id="{E283B95D-9703-B448-BBC2-49C3E505A45B}"/>
              </a:ext>
            </a:extLst>
          </p:cNvPr>
          <p:cNvSpPr/>
          <p:nvPr/>
        </p:nvSpPr>
        <p:spPr>
          <a:xfrm>
            <a:off x="8727362" y="749041"/>
            <a:ext cx="3278297" cy="5568380"/>
          </a:xfrm>
          <a:prstGeom prst="roundRect">
            <a:avLst>
              <a:gd name="adj" fmla="val 511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C25EA7E-AE84-8F42-8ABD-AB5B57B0D6E1}"/>
              </a:ext>
            </a:extLst>
          </p:cNvPr>
          <p:cNvSpPr txBox="1"/>
          <p:nvPr/>
        </p:nvSpPr>
        <p:spPr>
          <a:xfrm>
            <a:off x="8858657" y="4507862"/>
            <a:ext cx="3057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Principle of SIMS</a:t>
            </a:r>
            <a:endParaRPr kumimoji="1" lang="ja-JP" altLang="en-US" sz="2000" dirty="0"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3E9C6A5-8737-3041-8FE0-F4DD827F2687}"/>
              </a:ext>
            </a:extLst>
          </p:cNvPr>
          <p:cNvSpPr txBox="1"/>
          <p:nvPr/>
        </p:nvSpPr>
        <p:spPr>
          <a:xfrm>
            <a:off x="450694" y="1433493"/>
            <a:ext cx="1826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7030A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I</a:t>
            </a:r>
            <a:r>
              <a:rPr kumimoji="1" lang="en-US" altLang="ja-JP" sz="1600" b="1" dirty="0">
                <a:solidFill>
                  <a:srgbClr val="7030A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on implantation</a:t>
            </a:r>
            <a:endParaRPr kumimoji="1" lang="ja-JP" altLang="en-US" sz="1600" b="1" dirty="0">
              <a:solidFill>
                <a:srgbClr val="7030A0"/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D5D66E3-3632-1F4A-B8F1-83C713EBB6EC}"/>
              </a:ext>
            </a:extLst>
          </p:cNvPr>
          <p:cNvSpPr txBox="1"/>
          <p:nvPr/>
        </p:nvSpPr>
        <p:spPr>
          <a:xfrm>
            <a:off x="519794" y="2706074"/>
            <a:ext cx="1316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SIMS</a:t>
            </a:r>
            <a:endParaRPr kumimoji="1" lang="ja-JP" altLang="en-US" sz="1600" b="1"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2B37C1C-DED1-1F40-84C3-BE92AB29688F}"/>
              </a:ext>
            </a:extLst>
          </p:cNvPr>
          <p:cNvSpPr txBox="1"/>
          <p:nvPr/>
        </p:nvSpPr>
        <p:spPr>
          <a:xfrm>
            <a:off x="530035" y="3923977"/>
            <a:ext cx="123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0432FF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RTA</a:t>
            </a:r>
            <a:endParaRPr kumimoji="1" lang="ja-JP" altLang="en-US" b="1">
              <a:solidFill>
                <a:srgbClr val="0432FF"/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726DD39-101B-F542-9ED1-1FF545750825}"/>
              </a:ext>
            </a:extLst>
          </p:cNvPr>
          <p:cNvSpPr txBox="1"/>
          <p:nvPr/>
        </p:nvSpPr>
        <p:spPr>
          <a:xfrm rot="5400000">
            <a:off x="881115" y="5768438"/>
            <a:ext cx="600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Meiryo UI" panose="020B0604030504040204" pitchFamily="34" charset="-128"/>
                <a:ea typeface="Meiryo UI" panose="020B0604030504040204" pitchFamily="34" charset="-128"/>
              </a:rPr>
              <a:t>…</a:t>
            </a:r>
            <a:endParaRPr kumimoji="1" lang="ja-JP" altLang="en-US" b="1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7F1EEB5-606F-1047-ACB5-BE6EF67DD128}"/>
              </a:ext>
            </a:extLst>
          </p:cNvPr>
          <p:cNvSpPr txBox="1"/>
          <p:nvPr/>
        </p:nvSpPr>
        <p:spPr>
          <a:xfrm>
            <a:off x="504615" y="5153567"/>
            <a:ext cx="133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SIMS</a:t>
            </a:r>
            <a:endParaRPr kumimoji="1" lang="ja-JP" altLang="en-US" b="1"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9EDE31B-765B-B04C-8898-59AD9B8AB344}"/>
              </a:ext>
            </a:extLst>
          </p:cNvPr>
          <p:cNvCxnSpPr>
            <a:cxnSpLocks/>
          </p:cNvCxnSpPr>
          <p:nvPr/>
        </p:nvCxnSpPr>
        <p:spPr>
          <a:xfrm>
            <a:off x="1843926" y="2886800"/>
            <a:ext cx="110958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52CFA01C-4199-064B-BE3F-1B8EF5620447}"/>
              </a:ext>
            </a:extLst>
          </p:cNvPr>
          <p:cNvCxnSpPr>
            <a:cxnSpLocks/>
          </p:cNvCxnSpPr>
          <p:nvPr/>
        </p:nvCxnSpPr>
        <p:spPr>
          <a:xfrm>
            <a:off x="1843926" y="5380064"/>
            <a:ext cx="5790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CDC03FBC-39C0-AA44-99D4-14DAEF196064}"/>
              </a:ext>
            </a:extLst>
          </p:cNvPr>
          <p:cNvCxnSpPr>
            <a:cxnSpLocks/>
          </p:cNvCxnSpPr>
          <p:nvPr/>
        </p:nvCxnSpPr>
        <p:spPr>
          <a:xfrm flipV="1">
            <a:off x="2422959" y="2886800"/>
            <a:ext cx="0" cy="24932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174C32F5-2E86-7A4A-896C-7D0609574935}"/>
              </a:ext>
            </a:extLst>
          </p:cNvPr>
          <p:cNvCxnSpPr>
            <a:cxnSpLocks/>
          </p:cNvCxnSpPr>
          <p:nvPr/>
        </p:nvCxnSpPr>
        <p:spPr>
          <a:xfrm>
            <a:off x="2351942" y="4729559"/>
            <a:ext cx="253743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B6754C42-97EF-7F47-A2B4-C68478EC098F}"/>
              </a:ext>
            </a:extLst>
          </p:cNvPr>
          <p:cNvCxnSpPr>
            <a:cxnSpLocks/>
          </p:cNvCxnSpPr>
          <p:nvPr/>
        </p:nvCxnSpPr>
        <p:spPr>
          <a:xfrm>
            <a:off x="2344962" y="3474046"/>
            <a:ext cx="260723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9F508126-A672-D84F-A0C0-7D7B2CAA7A7A}"/>
              </a:ext>
            </a:extLst>
          </p:cNvPr>
          <p:cNvCxnSpPr>
            <a:cxnSpLocks/>
          </p:cNvCxnSpPr>
          <p:nvPr/>
        </p:nvCxnSpPr>
        <p:spPr>
          <a:xfrm>
            <a:off x="2368120" y="1036033"/>
            <a:ext cx="514504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F7F1EB2A-993E-9147-A4E8-D355AB4D65B5}"/>
              </a:ext>
            </a:extLst>
          </p:cNvPr>
          <p:cNvCxnSpPr>
            <a:cxnSpLocks/>
          </p:cNvCxnSpPr>
          <p:nvPr/>
        </p:nvCxnSpPr>
        <p:spPr>
          <a:xfrm>
            <a:off x="2368120" y="2258943"/>
            <a:ext cx="23756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570D1F03-8751-B04F-9C61-D51F2827CB81}"/>
              </a:ext>
            </a:extLst>
          </p:cNvPr>
          <p:cNvCxnSpPr>
            <a:cxnSpLocks/>
          </p:cNvCxnSpPr>
          <p:nvPr/>
        </p:nvCxnSpPr>
        <p:spPr>
          <a:xfrm>
            <a:off x="2605685" y="1036033"/>
            <a:ext cx="1672" cy="369352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2A0BA509-1482-C648-B589-45DE54888D65}"/>
              </a:ext>
            </a:extLst>
          </p:cNvPr>
          <p:cNvSpPr txBox="1"/>
          <p:nvPr/>
        </p:nvSpPr>
        <p:spPr>
          <a:xfrm>
            <a:off x="2970181" y="892819"/>
            <a:ext cx="2121979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Evaluation of crystallinity</a:t>
            </a:r>
            <a:endParaRPr kumimoji="1" lang="en-US" altLang="ja-JP" sz="1400" dirty="0">
              <a:latin typeface="Arial" panose="020B0604020202020204" pitchFamily="34" charset="0"/>
              <a:ea typeface="Meiryo UI" panose="020B060403050404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Investigation of band structure</a:t>
            </a:r>
            <a:endParaRPr kumimoji="1" lang="ja-JP" altLang="en-US" sz="1400">
              <a:latin typeface="Arial" panose="020B0604020202020204" pitchFamily="34" charset="0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42E128F4-7B63-F149-9000-11052764B054}"/>
              </a:ext>
            </a:extLst>
          </p:cNvPr>
          <p:cNvSpPr txBox="1"/>
          <p:nvPr/>
        </p:nvSpPr>
        <p:spPr>
          <a:xfrm>
            <a:off x="2970181" y="2702327"/>
            <a:ext cx="2121979" cy="693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Evaluation of thermal diffusion</a:t>
            </a:r>
            <a:endParaRPr kumimoji="1" lang="ja-JP" altLang="en-US" sz="1400">
              <a:latin typeface="Arial" panose="020B0604020202020204" pitchFamily="34" charset="0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CF1E09FC-A08C-C04A-BA6B-E15D6DB41A8C}"/>
              </a:ext>
            </a:extLst>
          </p:cNvPr>
          <p:cNvSpPr/>
          <p:nvPr/>
        </p:nvSpPr>
        <p:spPr>
          <a:xfrm>
            <a:off x="9184503" y="3476601"/>
            <a:ext cx="2469098" cy="9756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>
            <a:extLst>
              <a:ext uri="{FF2B5EF4-FFF2-40B4-BE49-F238E27FC236}">
                <a16:creationId xmlns:a16="http://schemas.microsoft.com/office/drawing/2014/main" id="{E707EF89-AE7F-7147-A538-864502E3A8C4}"/>
              </a:ext>
            </a:extLst>
          </p:cNvPr>
          <p:cNvSpPr/>
          <p:nvPr/>
        </p:nvSpPr>
        <p:spPr>
          <a:xfrm>
            <a:off x="9637530" y="4024368"/>
            <a:ext cx="216000" cy="21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>
            <a:extLst>
              <a:ext uri="{FF2B5EF4-FFF2-40B4-BE49-F238E27FC236}">
                <a16:creationId xmlns:a16="http://schemas.microsoft.com/office/drawing/2014/main" id="{A0C84BAC-DAC1-AB4A-8986-B990B982A7A7}"/>
              </a:ext>
            </a:extLst>
          </p:cNvPr>
          <p:cNvSpPr/>
          <p:nvPr/>
        </p:nvSpPr>
        <p:spPr>
          <a:xfrm>
            <a:off x="9347509" y="3722264"/>
            <a:ext cx="216000" cy="21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>
            <a:extLst>
              <a:ext uri="{FF2B5EF4-FFF2-40B4-BE49-F238E27FC236}">
                <a16:creationId xmlns:a16="http://schemas.microsoft.com/office/drawing/2014/main" id="{DBFB4F43-F8DB-0940-891E-9980F776C78D}"/>
              </a:ext>
            </a:extLst>
          </p:cNvPr>
          <p:cNvSpPr/>
          <p:nvPr/>
        </p:nvSpPr>
        <p:spPr>
          <a:xfrm>
            <a:off x="9873808" y="3722264"/>
            <a:ext cx="216000" cy="21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>
            <a:extLst>
              <a:ext uri="{FF2B5EF4-FFF2-40B4-BE49-F238E27FC236}">
                <a16:creationId xmlns:a16="http://schemas.microsoft.com/office/drawing/2014/main" id="{98138CE5-7C17-4147-B1FF-738FF72F9DC2}"/>
              </a:ext>
            </a:extLst>
          </p:cNvPr>
          <p:cNvSpPr/>
          <p:nvPr/>
        </p:nvSpPr>
        <p:spPr>
          <a:xfrm>
            <a:off x="10219159" y="4015417"/>
            <a:ext cx="216000" cy="21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206056E9-37E1-CD47-9BB4-77F6548D8091}"/>
              </a:ext>
            </a:extLst>
          </p:cNvPr>
          <p:cNvSpPr/>
          <p:nvPr/>
        </p:nvSpPr>
        <p:spPr>
          <a:xfrm>
            <a:off x="10419052" y="3720298"/>
            <a:ext cx="216000" cy="21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>
            <a:extLst>
              <a:ext uri="{FF2B5EF4-FFF2-40B4-BE49-F238E27FC236}">
                <a16:creationId xmlns:a16="http://schemas.microsoft.com/office/drawing/2014/main" id="{9E625987-312B-3C40-B276-E86C5983E7DC}"/>
              </a:ext>
            </a:extLst>
          </p:cNvPr>
          <p:cNvSpPr/>
          <p:nvPr/>
        </p:nvSpPr>
        <p:spPr>
          <a:xfrm>
            <a:off x="10816442" y="4003658"/>
            <a:ext cx="216000" cy="21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>
            <a:extLst>
              <a:ext uri="{FF2B5EF4-FFF2-40B4-BE49-F238E27FC236}">
                <a16:creationId xmlns:a16="http://schemas.microsoft.com/office/drawing/2014/main" id="{1491D52E-0726-894D-B912-E33D284C6776}"/>
              </a:ext>
            </a:extLst>
          </p:cNvPr>
          <p:cNvSpPr/>
          <p:nvPr/>
        </p:nvSpPr>
        <p:spPr>
          <a:xfrm>
            <a:off x="11050128" y="3721014"/>
            <a:ext cx="216000" cy="21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A6B68095-EC24-2844-A6D9-AFA7EB3A3B60}"/>
              </a:ext>
            </a:extLst>
          </p:cNvPr>
          <p:cNvCxnSpPr>
            <a:cxnSpLocks/>
          </p:cNvCxnSpPr>
          <p:nvPr/>
        </p:nvCxnSpPr>
        <p:spPr>
          <a:xfrm>
            <a:off x="9455509" y="2769686"/>
            <a:ext cx="634299" cy="7069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D635EA0-0EF1-EF40-8D5A-A6480EF7CFD3}"/>
              </a:ext>
            </a:extLst>
          </p:cNvPr>
          <p:cNvSpPr txBox="1"/>
          <p:nvPr/>
        </p:nvSpPr>
        <p:spPr>
          <a:xfrm>
            <a:off x="8825535" y="2428918"/>
            <a:ext cx="1845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Primary ion</a:t>
            </a:r>
            <a:r>
              <a:rPr kumimoji="1" lang="en-US" altLang="ja-JP" sz="1400" dirty="0"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(O</a:t>
            </a:r>
            <a:r>
              <a:rPr kumimoji="1" lang="en-US" altLang="ja-JP" sz="1400" baseline="-25000" dirty="0"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2</a:t>
            </a:r>
            <a:r>
              <a:rPr kumimoji="1" lang="en-US" altLang="ja-JP" sz="1400" dirty="0"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, Cs)</a:t>
            </a:r>
            <a:endParaRPr kumimoji="1" lang="ja-JP" altLang="en-US" sz="1400">
              <a:latin typeface="Arial" panose="020B0604020202020204" pitchFamily="34" charset="0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81" name="円/楕円 80">
            <a:extLst>
              <a:ext uri="{FF2B5EF4-FFF2-40B4-BE49-F238E27FC236}">
                <a16:creationId xmlns:a16="http://schemas.microsoft.com/office/drawing/2014/main" id="{CF8E4956-0054-2E49-8DC9-7B209A1077C6}"/>
              </a:ext>
            </a:extLst>
          </p:cNvPr>
          <p:cNvSpPr/>
          <p:nvPr/>
        </p:nvSpPr>
        <p:spPr>
          <a:xfrm>
            <a:off x="11576109" y="2281490"/>
            <a:ext cx="216000" cy="21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>
            <a:extLst>
              <a:ext uri="{FF2B5EF4-FFF2-40B4-BE49-F238E27FC236}">
                <a16:creationId xmlns:a16="http://schemas.microsoft.com/office/drawing/2014/main" id="{26C41C64-3141-B040-BFC2-A8BE9EE27BDD}"/>
              </a:ext>
            </a:extLst>
          </p:cNvPr>
          <p:cNvSpPr/>
          <p:nvPr/>
        </p:nvSpPr>
        <p:spPr>
          <a:xfrm>
            <a:off x="11266128" y="2364977"/>
            <a:ext cx="216000" cy="21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>
            <a:extLst>
              <a:ext uri="{FF2B5EF4-FFF2-40B4-BE49-F238E27FC236}">
                <a16:creationId xmlns:a16="http://schemas.microsoft.com/office/drawing/2014/main" id="{F46D64FD-FF84-4547-812E-E348E6226A94}"/>
              </a:ext>
            </a:extLst>
          </p:cNvPr>
          <p:cNvSpPr/>
          <p:nvPr/>
        </p:nvSpPr>
        <p:spPr>
          <a:xfrm>
            <a:off x="11545601" y="2663045"/>
            <a:ext cx="216000" cy="216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477970D8-2A33-734D-A5D3-1CE3E5337CAC}"/>
              </a:ext>
            </a:extLst>
          </p:cNvPr>
          <p:cNvCxnSpPr>
            <a:cxnSpLocks/>
          </p:cNvCxnSpPr>
          <p:nvPr/>
        </p:nvCxnSpPr>
        <p:spPr>
          <a:xfrm flipV="1">
            <a:off x="10765413" y="2734206"/>
            <a:ext cx="591440" cy="704268"/>
          </a:xfrm>
          <a:prstGeom prst="straightConnector1">
            <a:avLst/>
          </a:prstGeom>
          <a:ln w="254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爆発 1 88">
            <a:extLst>
              <a:ext uri="{FF2B5EF4-FFF2-40B4-BE49-F238E27FC236}">
                <a16:creationId xmlns:a16="http://schemas.microsoft.com/office/drawing/2014/main" id="{FDAF674C-130E-BD46-82AE-B4AF4A5378AF}"/>
              </a:ext>
            </a:extLst>
          </p:cNvPr>
          <p:cNvSpPr/>
          <p:nvPr/>
        </p:nvSpPr>
        <p:spPr>
          <a:xfrm>
            <a:off x="10002619" y="3426007"/>
            <a:ext cx="948352" cy="420600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BB80F284-211A-B141-BCC3-3C9470CC22FD}"/>
              </a:ext>
            </a:extLst>
          </p:cNvPr>
          <p:cNvSpPr txBox="1"/>
          <p:nvPr/>
        </p:nvSpPr>
        <p:spPr>
          <a:xfrm>
            <a:off x="9706588" y="2915782"/>
            <a:ext cx="1424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err="1">
                <a:solidFill>
                  <a:srgbClr val="00B05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suputtering</a:t>
            </a:r>
            <a:endParaRPr kumimoji="1" lang="ja-JP" altLang="en-US" sz="1400" b="1">
              <a:solidFill>
                <a:srgbClr val="00B05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41512686-0EFF-F945-970C-C3E8772DC02F}"/>
              </a:ext>
            </a:extLst>
          </p:cNvPr>
          <p:cNvSpPr txBox="1"/>
          <p:nvPr/>
        </p:nvSpPr>
        <p:spPr>
          <a:xfrm>
            <a:off x="10435159" y="2009012"/>
            <a:ext cx="1570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0432FF"/>
                </a:solidFill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Secondary ion</a:t>
            </a:r>
            <a:endParaRPr kumimoji="1" lang="ja-JP" altLang="en-US" sz="1400" b="1" dirty="0">
              <a:solidFill>
                <a:srgbClr val="0432FF"/>
              </a:solidFill>
              <a:latin typeface="Arial" panose="020B0604020202020204" pitchFamily="34" charset="0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41E55FA1-97C7-D44F-8B3F-43514939587D}"/>
              </a:ext>
            </a:extLst>
          </p:cNvPr>
          <p:cNvSpPr txBox="1"/>
          <p:nvPr/>
        </p:nvSpPr>
        <p:spPr>
          <a:xfrm>
            <a:off x="11009831" y="1394758"/>
            <a:ext cx="101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latin typeface="Arial" panose="020B0604020202020204" pitchFamily="34" charset="0"/>
                <a:ea typeface="Meiryo UI" panose="020B0604030504040204" pitchFamily="34" charset="-128"/>
                <a:cs typeface="Arial" panose="020B0604020202020204" pitchFamily="34" charset="0"/>
              </a:rPr>
              <a:t>MS</a:t>
            </a:r>
            <a:endParaRPr kumimoji="1" lang="ja-JP" altLang="en-US" sz="1400" b="1">
              <a:latin typeface="Arial" panose="020B0604020202020204" pitchFamily="34" charset="0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4B5D8631-354F-8347-B772-A4CF54D89E71}"/>
              </a:ext>
            </a:extLst>
          </p:cNvPr>
          <p:cNvCxnSpPr>
            <a:cxnSpLocks/>
          </p:cNvCxnSpPr>
          <p:nvPr/>
        </p:nvCxnSpPr>
        <p:spPr>
          <a:xfrm flipV="1">
            <a:off x="11552903" y="1710085"/>
            <a:ext cx="1" cy="2487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1A172C5-46E4-D225-699C-145E76469A33}"/>
              </a:ext>
            </a:extLst>
          </p:cNvPr>
          <p:cNvSpPr txBox="1"/>
          <p:nvPr/>
        </p:nvSpPr>
        <p:spPr>
          <a:xfrm>
            <a:off x="530034" y="2053244"/>
            <a:ext cx="1848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CL</a:t>
            </a:r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 measurement</a:t>
            </a:r>
            <a:endParaRPr kumimoji="1" lang="ja-JP" altLang="en-US" sz="16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46DDBAA-7B2B-F0F8-9B37-D9359938F514}"/>
              </a:ext>
            </a:extLst>
          </p:cNvPr>
          <p:cNvSpPr txBox="1"/>
          <p:nvPr/>
        </p:nvSpPr>
        <p:spPr>
          <a:xfrm>
            <a:off x="498259" y="3304923"/>
            <a:ext cx="1848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CL</a:t>
            </a:r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 measurement</a:t>
            </a:r>
            <a:endParaRPr kumimoji="1" lang="ja-JP" altLang="en-US" sz="16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905A01-F986-DF02-0042-B9D436D16976}"/>
              </a:ext>
            </a:extLst>
          </p:cNvPr>
          <p:cNvSpPr txBox="1"/>
          <p:nvPr/>
        </p:nvSpPr>
        <p:spPr>
          <a:xfrm>
            <a:off x="521638" y="4539376"/>
            <a:ext cx="1848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CL</a:t>
            </a:r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 measurement</a:t>
            </a:r>
            <a:endParaRPr kumimoji="1" lang="ja-JP" altLang="en-US" sz="16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AD7A19E-472D-2DA3-D893-6EEC05D28329}"/>
              </a:ext>
            </a:extLst>
          </p:cNvPr>
          <p:cNvSpPr txBox="1"/>
          <p:nvPr/>
        </p:nvSpPr>
        <p:spPr>
          <a:xfrm>
            <a:off x="1933104" y="5948089"/>
            <a:ext cx="3149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CL: Cathode luminescence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29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5B75E0-5951-F0EB-FA25-61FA0F243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8A1AEA09-3DF4-C19A-85BE-42F1F6E8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855939" cy="836246"/>
          </a:xfrm>
        </p:spPr>
        <p:txBody>
          <a:bodyPr>
            <a:normAutofit/>
          </a:bodyPr>
          <a:lstStyle/>
          <a:p>
            <a:r>
              <a:rPr lang="en-US" altLang="ja-JP" sz="3200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Examples of diamond substrate</a:t>
            </a:r>
            <a:endParaRPr kumimoji="1" lang="ja-JP" altLang="en-US" sz="3200" b="1"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C7EB2D0-3802-4953-72A5-C294CB3B52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061" y="1389970"/>
            <a:ext cx="5573080" cy="392625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FB3087-03E0-BC38-6784-FAE59FB1D776}"/>
              </a:ext>
            </a:extLst>
          </p:cNvPr>
          <p:cNvSpPr txBox="1"/>
          <p:nvPr/>
        </p:nvSpPr>
        <p:spPr>
          <a:xfrm>
            <a:off x="984736" y="727983"/>
            <a:ext cx="427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rgbClr val="00B0F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type </a:t>
            </a:r>
            <a:r>
              <a:rPr kumimoji="1" lang="en-US" altLang="ja-JP" sz="2800" b="1" dirty="0" err="1">
                <a:solidFill>
                  <a:srgbClr val="00B0F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Ib</a:t>
            </a:r>
            <a:r>
              <a:rPr kumimoji="1" lang="en-US" altLang="ja-JP" sz="2800" b="1" dirty="0">
                <a:solidFill>
                  <a:srgbClr val="00B0F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ja-JP" sz="2800" b="1" dirty="0">
                <a:solidFill>
                  <a:srgbClr val="00B0F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diamond</a:t>
            </a:r>
            <a:endParaRPr kumimoji="1" lang="ja-JP" altLang="en-US" sz="2800" b="1" dirty="0">
              <a:solidFill>
                <a:srgbClr val="00B0F0"/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A51F8B8-4AD3-2DCE-1CFB-B96E2E7E4C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2861" y="1389970"/>
            <a:ext cx="5640780" cy="392625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3ED4534-AE59-678C-08F7-1457DAD4C5E9}"/>
              </a:ext>
            </a:extLst>
          </p:cNvPr>
          <p:cNvSpPr txBox="1"/>
          <p:nvPr/>
        </p:nvSpPr>
        <p:spPr>
          <a:xfrm>
            <a:off x="7271153" y="836247"/>
            <a:ext cx="36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type </a:t>
            </a:r>
            <a:r>
              <a:rPr kumimoji="1" lang="en-US" altLang="ja-JP" sz="2800" b="1" dirty="0" err="1">
                <a:solidFill>
                  <a:srgbClr val="FF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Ⅱa</a:t>
            </a:r>
            <a:r>
              <a:rPr kumimoji="1"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diamond</a:t>
            </a:r>
            <a:endParaRPr kumimoji="1" lang="ja-JP" altLang="en-US" sz="2800" b="1" dirty="0">
              <a:solidFill>
                <a:srgbClr val="FF0000"/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0011A9D-7437-6B2C-0A8D-B3166765D6F6}"/>
              </a:ext>
            </a:extLst>
          </p:cNvPr>
          <p:cNvSpPr txBox="1"/>
          <p:nvPr/>
        </p:nvSpPr>
        <p:spPr>
          <a:xfrm>
            <a:off x="6282859" y="5442936"/>
            <a:ext cx="5752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Nitrogen atoms are contained 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less than 1 ppm</a:t>
            </a:r>
            <a:r>
              <a:rPr lang="en-US" altLang="ja-JP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Manufactured by CVD (Chemical Vaper Deposition)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4 x 4 x t0.5</a:t>
            </a:r>
            <a:endParaRPr kumimoji="1" lang="ja-JP" altLang="en-US" dirty="0"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1157E9A-E960-E4C8-7424-38A8A417A569}"/>
              </a:ext>
            </a:extLst>
          </p:cNvPr>
          <p:cNvCxnSpPr>
            <a:cxnSpLocks/>
          </p:cNvCxnSpPr>
          <p:nvPr/>
        </p:nvCxnSpPr>
        <p:spPr>
          <a:xfrm flipH="1">
            <a:off x="2841316" y="2798924"/>
            <a:ext cx="504308" cy="0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1F203E-657F-27C1-3801-0ECBFB310E84}"/>
              </a:ext>
            </a:extLst>
          </p:cNvPr>
          <p:cNvSpPr txBox="1"/>
          <p:nvPr/>
        </p:nvSpPr>
        <p:spPr>
          <a:xfrm>
            <a:off x="2390602" y="3088244"/>
            <a:ext cx="446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ja-JP" altLang="en-US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536446-927B-9E26-1CEB-3664CA6209DD}"/>
              </a:ext>
            </a:extLst>
          </p:cNvPr>
          <p:cNvSpPr txBox="1"/>
          <p:nvPr/>
        </p:nvSpPr>
        <p:spPr>
          <a:xfrm>
            <a:off x="2953015" y="2394349"/>
            <a:ext cx="446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ja-JP" altLang="en-US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92609BE-FF41-7F94-F3EB-F68808F22833}"/>
              </a:ext>
            </a:extLst>
          </p:cNvPr>
          <p:cNvSpPr txBox="1"/>
          <p:nvPr/>
        </p:nvSpPr>
        <p:spPr>
          <a:xfrm>
            <a:off x="8164551" y="3090446"/>
            <a:ext cx="446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ja-JP" alt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9F72D81-F914-4954-DEB5-0915CBA28031}"/>
              </a:ext>
            </a:extLst>
          </p:cNvPr>
          <p:cNvSpPr txBox="1"/>
          <p:nvPr/>
        </p:nvSpPr>
        <p:spPr>
          <a:xfrm>
            <a:off x="8941164" y="2378531"/>
            <a:ext cx="446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ja-JP" alt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32D73B03-30B9-364F-D009-A2BEEA2ED087}"/>
              </a:ext>
            </a:extLst>
          </p:cNvPr>
          <p:cNvCxnSpPr>
            <a:cxnSpLocks/>
          </p:cNvCxnSpPr>
          <p:nvPr/>
        </p:nvCxnSpPr>
        <p:spPr>
          <a:xfrm flipH="1">
            <a:off x="8736437" y="2778641"/>
            <a:ext cx="652261" cy="0"/>
          </a:xfrm>
          <a:prstGeom prst="straightConnector1">
            <a:avLst/>
          </a:prstGeom>
          <a:ln w="190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CC122F4A-9F78-655A-7BDF-43B61D746F4A}"/>
              </a:ext>
            </a:extLst>
          </p:cNvPr>
          <p:cNvCxnSpPr>
            <a:cxnSpLocks/>
          </p:cNvCxnSpPr>
          <p:nvPr/>
        </p:nvCxnSpPr>
        <p:spPr>
          <a:xfrm>
            <a:off x="8610600" y="2963736"/>
            <a:ext cx="0" cy="658899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8779C350-B236-F4E8-D955-231BFC202908}"/>
              </a:ext>
            </a:extLst>
          </p:cNvPr>
          <p:cNvCxnSpPr>
            <a:cxnSpLocks/>
          </p:cNvCxnSpPr>
          <p:nvPr/>
        </p:nvCxnSpPr>
        <p:spPr>
          <a:xfrm flipV="1">
            <a:off x="2707066" y="3024486"/>
            <a:ext cx="0" cy="466070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227D463-41CB-F0B7-0597-11AFC5F0D727}"/>
              </a:ext>
            </a:extLst>
          </p:cNvPr>
          <p:cNvSpPr/>
          <p:nvPr/>
        </p:nvSpPr>
        <p:spPr>
          <a:xfrm>
            <a:off x="0" y="6325369"/>
            <a:ext cx="3799268" cy="532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ED64B2E-4746-21B6-7B05-5C6B01F1A912}"/>
              </a:ext>
            </a:extLst>
          </p:cNvPr>
          <p:cNvCxnSpPr>
            <a:cxnSpLocks/>
          </p:cNvCxnSpPr>
          <p:nvPr/>
        </p:nvCxnSpPr>
        <p:spPr>
          <a:xfrm flipV="1">
            <a:off x="863240" y="1515512"/>
            <a:ext cx="0" cy="3623158"/>
          </a:xfrm>
          <a:prstGeom prst="straightConnector1">
            <a:avLst/>
          </a:prstGeom>
          <a:ln w="190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F6D42A18-04D5-20B2-B134-0234D91CADA1}"/>
              </a:ext>
            </a:extLst>
          </p:cNvPr>
          <p:cNvCxnSpPr>
            <a:cxnSpLocks/>
          </p:cNvCxnSpPr>
          <p:nvPr/>
        </p:nvCxnSpPr>
        <p:spPr>
          <a:xfrm>
            <a:off x="451436" y="4786498"/>
            <a:ext cx="5344057" cy="0"/>
          </a:xfrm>
          <a:prstGeom prst="straightConnector1">
            <a:avLst/>
          </a:prstGeom>
          <a:ln w="2222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2952C33-99E2-FA25-A160-7D455751C53F}"/>
              </a:ext>
            </a:extLst>
          </p:cNvPr>
          <p:cNvSpPr txBox="1"/>
          <p:nvPr/>
        </p:nvSpPr>
        <p:spPr>
          <a:xfrm>
            <a:off x="874123" y="3153043"/>
            <a:ext cx="712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0B0F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24</a:t>
            </a:r>
            <a:endParaRPr kumimoji="1" lang="ja-JP" altLang="en-US" sz="2000" b="1" dirty="0">
              <a:solidFill>
                <a:srgbClr val="00B0F0"/>
              </a:solidFill>
              <a:latin typeface="Arial" panose="020B0604020202020204" pitchFamily="34" charset="0"/>
              <a:ea typeface="Hiragino Kaku Gothic Pro W3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04C7A99-C53F-7E38-5F4C-244EBC84FA13}"/>
              </a:ext>
            </a:extLst>
          </p:cNvPr>
          <p:cNvSpPr txBox="1"/>
          <p:nvPr/>
        </p:nvSpPr>
        <p:spPr>
          <a:xfrm>
            <a:off x="1128461" y="4403609"/>
            <a:ext cx="90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kumimoji="1" lang="ja-JP" alt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C944736-6DCC-9AB2-3F85-53A1E82B7532}"/>
              </a:ext>
            </a:extLst>
          </p:cNvPr>
          <p:cNvSpPr txBox="1"/>
          <p:nvPr/>
        </p:nvSpPr>
        <p:spPr>
          <a:xfrm>
            <a:off x="156558" y="5391355"/>
            <a:ext cx="6038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b="1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Nitrogen atoms</a:t>
            </a:r>
            <a:r>
              <a:rPr lang="en-US" altLang="ja-JP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 are contained </a:t>
            </a:r>
            <a:r>
              <a:rPr lang="en-US" altLang="ja-JP" b="1" dirty="0">
                <a:solidFill>
                  <a:srgbClr val="00B0F0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up to 1% </a:t>
            </a:r>
            <a:r>
              <a:rPr lang="en-US" altLang="ja-JP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as impurities.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Manufactured by HPHT(High Pressure High Temperature)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3 x 3 x t0.5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78DBF13-D5B8-6F1B-24FF-1D372D54BB2E}"/>
              </a:ext>
            </a:extLst>
          </p:cNvPr>
          <p:cNvSpPr txBox="1"/>
          <p:nvPr/>
        </p:nvSpPr>
        <p:spPr>
          <a:xfrm>
            <a:off x="984736" y="1476376"/>
            <a:ext cx="1697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kumimoji="1" lang="en-US" altLang="ja-JP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holder</a:t>
            </a:r>
            <a:endParaRPr kumimoji="1" lang="ja-JP" alt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58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F0C61D-BC63-3640-80CF-534C51527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1"/>
            <a:ext cx="10515600" cy="764876"/>
          </a:xfrm>
        </p:spPr>
        <p:txBody>
          <a:bodyPr>
            <a:normAutofit/>
          </a:bodyPr>
          <a:lstStyle/>
          <a:p>
            <a:r>
              <a:rPr kumimoji="1" lang="en-US" altLang="ja-JP" sz="3200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Ion implantation of Be into diamond substrate</a:t>
            </a:r>
            <a:endParaRPr kumimoji="1" lang="ja-JP" altLang="en-US" sz="3200" b="1"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BCF406-8C58-694C-8527-91FD56B1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96FA-40B7-4203-A648-EAC817440A3F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64033EE-4354-B942-B28D-77419FE3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848" y="715138"/>
            <a:ext cx="5799504" cy="367074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91EC3C-4F4E-FC48-AD63-E9B6499802FE}"/>
              </a:ext>
            </a:extLst>
          </p:cNvPr>
          <p:cNvSpPr txBox="1"/>
          <p:nvPr/>
        </p:nvSpPr>
        <p:spPr>
          <a:xfrm>
            <a:off x="3554319" y="3924962"/>
            <a:ext cx="475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Beam line for ion implantation</a:t>
            </a:r>
            <a:endParaRPr kumimoji="1" lang="en-US" altLang="ja-JP" b="1" dirty="0"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  <a:p>
            <a:pPr algn="ctr"/>
            <a:r>
              <a:rPr lang="en-US" altLang="ja-JP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(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Radiation control area</a:t>
            </a:r>
            <a:r>
              <a:rPr lang="en-US" altLang="ja-JP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)</a:t>
            </a:r>
            <a:endParaRPr kumimoji="1" lang="en-US" altLang="ja-JP" b="1" dirty="0"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06AC6F1-8879-184F-9960-99428E2AD6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649678" y="1650904"/>
            <a:ext cx="2098338" cy="1167221"/>
          </a:xfrm>
          <a:prstGeom prst="rect">
            <a:avLst/>
          </a:prstGeom>
        </p:spPr>
      </p:pic>
      <p:pic>
        <p:nvPicPr>
          <p:cNvPr id="12" name="図 11" descr="IMG_5225.jpg">
            <a:extLst>
              <a:ext uri="{FF2B5EF4-FFF2-40B4-BE49-F238E27FC236}">
                <a16:creationId xmlns:a16="http://schemas.microsoft.com/office/drawing/2014/main" id="{2657B035-B5B2-3C40-B1A0-9AC58A0732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7475" y="4230054"/>
            <a:ext cx="1462746" cy="1852150"/>
          </a:xfrm>
          <a:prstGeom prst="rect">
            <a:avLst/>
          </a:prstGeom>
        </p:spPr>
      </p:pic>
      <p:sp>
        <p:nvSpPr>
          <p:cNvPr id="13" name="右矢印 12">
            <a:extLst>
              <a:ext uri="{FF2B5EF4-FFF2-40B4-BE49-F238E27FC236}">
                <a16:creationId xmlns:a16="http://schemas.microsoft.com/office/drawing/2014/main" id="{7BDE8698-0298-3E43-A995-515CDE0757AB}"/>
              </a:ext>
            </a:extLst>
          </p:cNvPr>
          <p:cNvSpPr/>
          <p:nvPr/>
        </p:nvSpPr>
        <p:spPr>
          <a:xfrm rot="5400000">
            <a:off x="10390474" y="3562797"/>
            <a:ext cx="623454" cy="532015"/>
          </a:xfrm>
          <a:prstGeom prst="rightArrow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535E349-1FD2-6549-B1E1-4D62C3A43477}"/>
              </a:ext>
            </a:extLst>
          </p:cNvPr>
          <p:cNvSpPr txBox="1"/>
          <p:nvPr/>
        </p:nvSpPr>
        <p:spPr>
          <a:xfrm>
            <a:off x="9763667" y="3574317"/>
            <a:ext cx="1870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Evaporation-drying, and Sintering</a:t>
            </a:r>
            <a:endParaRPr kumimoji="1" lang="ja-JP" altLang="en-US" sz="1400" b="1" dirty="0"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C8FE7F5-966A-114A-BDC9-5C345181F357}"/>
              </a:ext>
            </a:extLst>
          </p:cNvPr>
          <p:cNvSpPr txBox="1"/>
          <p:nvPr/>
        </p:nvSpPr>
        <p:spPr>
          <a:xfrm>
            <a:off x="9587054" y="6165361"/>
            <a:ext cx="222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>
                <a:solidFill>
                  <a:srgbClr val="FF0000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BeO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powder</a:t>
            </a:r>
            <a:r>
              <a:rPr kumimoji="1" lang="ja-JP" altLang="en-US">
                <a:solidFill>
                  <a:srgbClr val="FF0000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　</a:t>
            </a:r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1mg~</a:t>
            </a:r>
            <a:endParaRPr kumimoji="1" lang="ja-JP" altLang="en-US" b="1">
              <a:solidFill>
                <a:srgbClr val="FF0000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139049D-52E3-5B47-A36F-8423F2484BAD}"/>
              </a:ext>
            </a:extLst>
          </p:cNvPr>
          <p:cNvSpPr txBox="1"/>
          <p:nvPr/>
        </p:nvSpPr>
        <p:spPr>
          <a:xfrm>
            <a:off x="3034961" y="4478854"/>
            <a:ext cx="6556819" cy="2118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n"/>
            </a:pPr>
            <a:r>
              <a:rPr lang="en-US" altLang="ja-JP" b="1" dirty="0"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Beam line was constructed in radiation control area.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n"/>
            </a:pPr>
            <a:r>
              <a:rPr lang="en-US" altLang="ja-JP" dirty="0" err="1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BeO</a:t>
            </a:r>
            <a:r>
              <a:rPr lang="en-US" altLang="ja-JP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 powder is made from Be(NO</a:t>
            </a:r>
            <a:r>
              <a:rPr lang="en-US" altLang="ja-JP" baseline="-25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3</a:t>
            </a:r>
            <a:r>
              <a:rPr lang="en-US" altLang="ja-JP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)</a:t>
            </a:r>
            <a:r>
              <a:rPr lang="en-US" altLang="ja-JP" baseline="-25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2</a:t>
            </a:r>
            <a:r>
              <a:rPr lang="en-US" altLang="ja-JP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 solution.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n"/>
            </a:pPr>
            <a:r>
              <a:rPr lang="en-US" altLang="ja-JP" dirty="0" err="1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BeO</a:t>
            </a:r>
            <a:r>
              <a:rPr lang="en-US" altLang="ja-JP" baseline="30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-</a:t>
            </a:r>
            <a:r>
              <a:rPr lang="en-US" altLang="ja-JP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 is extracted and accelerated to </a:t>
            </a:r>
            <a:r>
              <a:rPr lang="en-US" altLang="ja-JP" b="1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20 keV</a:t>
            </a:r>
            <a:r>
              <a:rPr lang="en-US" altLang="ja-JP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n"/>
            </a:pPr>
            <a:r>
              <a:rPr lang="en-US" altLang="ja-JP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Dose amount: </a:t>
            </a:r>
            <a:r>
              <a:rPr lang="en-US" altLang="ja-JP" b="1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10</a:t>
            </a:r>
            <a:r>
              <a:rPr lang="en-US" altLang="ja-JP" b="1" baseline="30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13</a:t>
            </a:r>
            <a:r>
              <a:rPr lang="en-US" altLang="ja-JP" b="1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 - 10</a:t>
            </a:r>
            <a:r>
              <a:rPr lang="en-US" altLang="ja-JP" b="1" baseline="30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17</a:t>
            </a:r>
            <a:r>
              <a:rPr lang="en-US" altLang="ja-JP" b="1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 ions/cm</a:t>
            </a:r>
            <a:r>
              <a:rPr lang="en-US" altLang="ja-JP" b="1" baseline="30000" dirty="0"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2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n"/>
            </a:pPr>
            <a:r>
              <a:rPr lang="en-US" altLang="ja-JP" dirty="0">
                <a:solidFill>
                  <a:srgbClr val="0432FF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Requesting a use permit application for the unsealed </a:t>
            </a:r>
            <a:r>
              <a:rPr lang="en-US" altLang="ja-JP" baseline="30000" dirty="0">
                <a:solidFill>
                  <a:srgbClr val="0432FF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7</a:t>
            </a:r>
            <a:r>
              <a:rPr lang="en-US" altLang="ja-JP" dirty="0">
                <a:solidFill>
                  <a:srgbClr val="0432FF"/>
                </a:solidFill>
                <a:latin typeface="Arial" panose="020B0604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rPr>
              <a:t>Be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9F64B40-6836-9B42-AE0B-070E037FE558}"/>
              </a:ext>
            </a:extLst>
          </p:cNvPr>
          <p:cNvSpPr txBox="1"/>
          <p:nvPr/>
        </p:nvSpPr>
        <p:spPr>
          <a:xfrm>
            <a:off x="9365431" y="770562"/>
            <a:ext cx="2666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Be(NO</a:t>
            </a:r>
            <a:r>
              <a:rPr lang="en-US" altLang="ja-JP" b="1" baseline="-25000" dirty="0">
                <a:solidFill>
                  <a:srgbClr val="FF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3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)</a:t>
            </a:r>
            <a:r>
              <a:rPr lang="en-US" altLang="ja-JP" b="1" baseline="-25000" dirty="0">
                <a:solidFill>
                  <a:srgbClr val="FF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2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 solution</a:t>
            </a:r>
            <a:endParaRPr kumimoji="1" lang="ja-JP" altLang="en-US" b="1" dirty="0">
              <a:solidFill>
                <a:srgbClr val="FF0000"/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908438B-D2B4-E11D-2BD0-730BE4B69D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77789" y="2447343"/>
            <a:ext cx="3670744" cy="2493864"/>
          </a:xfrm>
          <a:prstGeom prst="rect">
            <a:avLst/>
          </a:prstGeom>
          <a:ln w="19050">
            <a:solidFill>
              <a:srgbClr val="FF40FF"/>
            </a:solidFill>
          </a:ln>
        </p:spPr>
      </p:pic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5C2968B4-DC9B-634A-01CD-1009CB590050}"/>
              </a:ext>
            </a:extLst>
          </p:cNvPr>
          <p:cNvCxnSpPr>
            <a:cxnSpLocks/>
          </p:cNvCxnSpPr>
          <p:nvPr/>
        </p:nvCxnSpPr>
        <p:spPr>
          <a:xfrm>
            <a:off x="2847769" y="2234514"/>
            <a:ext cx="1190221" cy="989702"/>
          </a:xfrm>
          <a:prstGeom prst="straightConnector1">
            <a:avLst/>
          </a:prstGeom>
          <a:ln w="19050">
            <a:solidFill>
              <a:srgbClr val="FF40F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27200D2-3E61-84D4-4781-E32865EF2EF3}"/>
              </a:ext>
            </a:extLst>
          </p:cNvPr>
          <p:cNvSpPr txBox="1"/>
          <p:nvPr/>
        </p:nvSpPr>
        <p:spPr>
          <a:xfrm>
            <a:off x="224167" y="1475124"/>
            <a:ext cx="2666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err="1">
                <a:solidFill>
                  <a:srgbClr val="FF40FF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Ti</a:t>
            </a:r>
            <a:r>
              <a:rPr lang="en-US" altLang="ja-JP" b="1" dirty="0">
                <a:solidFill>
                  <a:srgbClr val="FF40FF"/>
                </a:solidFill>
                <a:latin typeface="Arial" panose="020B0604020202020204" pitchFamily="34" charset="0"/>
                <a:ea typeface="Hiragino Kaku Gothic Pro W6" panose="020B0300000000000000" pitchFamily="34" charset="-128"/>
                <a:cs typeface="Arial" panose="020B0604020202020204" pitchFamily="34" charset="0"/>
              </a:rPr>
              <a:t> sample holder</a:t>
            </a:r>
            <a:endParaRPr kumimoji="1" lang="ja-JP" altLang="en-US" b="1" dirty="0">
              <a:solidFill>
                <a:srgbClr val="FF40FF"/>
              </a:solidFill>
              <a:latin typeface="Arial" panose="020B0604020202020204" pitchFamily="34" charset="0"/>
              <a:ea typeface="Hiragino Kaku Gothic Pro W6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7E57F1E-36CD-B5EA-68B3-EF5EA90AA137}"/>
              </a:ext>
            </a:extLst>
          </p:cNvPr>
          <p:cNvSpPr txBox="1"/>
          <p:nvPr/>
        </p:nvSpPr>
        <p:spPr>
          <a:xfrm>
            <a:off x="7090686" y="1005789"/>
            <a:ext cx="19794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Bending magnet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C0F4ACB-2062-CE82-9102-F5BF84EA1298}"/>
              </a:ext>
            </a:extLst>
          </p:cNvPr>
          <p:cNvSpPr/>
          <p:nvPr/>
        </p:nvSpPr>
        <p:spPr>
          <a:xfrm>
            <a:off x="3206848" y="1391967"/>
            <a:ext cx="1515640" cy="452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3BE2F-921F-D823-129E-67BF562BBE10}"/>
              </a:ext>
            </a:extLst>
          </p:cNvPr>
          <p:cNvSpPr txBox="1"/>
          <p:nvPr/>
        </p:nvSpPr>
        <p:spPr>
          <a:xfrm>
            <a:off x="3143085" y="1680465"/>
            <a:ext cx="15295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Slit(φ3, 5)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B9C54D5-E3D0-1973-C0FB-4B941C7F9275}"/>
              </a:ext>
            </a:extLst>
          </p:cNvPr>
          <p:cNvSpPr/>
          <p:nvPr/>
        </p:nvSpPr>
        <p:spPr>
          <a:xfrm>
            <a:off x="7421464" y="1615053"/>
            <a:ext cx="1515640" cy="452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649AB89-EB9E-1350-881C-06CB98E08177}"/>
              </a:ext>
            </a:extLst>
          </p:cNvPr>
          <p:cNvSpPr txBox="1"/>
          <p:nvPr/>
        </p:nvSpPr>
        <p:spPr>
          <a:xfrm>
            <a:off x="7471318" y="1719946"/>
            <a:ext cx="6525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Slit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D182092-99BE-9267-0B39-4043310841D6}"/>
              </a:ext>
            </a:extLst>
          </p:cNvPr>
          <p:cNvSpPr/>
          <p:nvPr/>
        </p:nvSpPr>
        <p:spPr>
          <a:xfrm>
            <a:off x="7839580" y="3879857"/>
            <a:ext cx="1081173" cy="452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BEF3D47-BAA2-13C5-B0EE-31B047E759D5}"/>
              </a:ext>
            </a:extLst>
          </p:cNvPr>
          <p:cNvSpPr txBox="1"/>
          <p:nvPr/>
        </p:nvSpPr>
        <p:spPr>
          <a:xfrm>
            <a:off x="7846011" y="3784656"/>
            <a:ext cx="16637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Negative ion source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632CCB5-F4E6-5D4A-812E-787179D05615}"/>
              </a:ext>
            </a:extLst>
          </p:cNvPr>
          <p:cNvCxnSpPr>
            <a:cxnSpLocks/>
          </p:cNvCxnSpPr>
          <p:nvPr/>
        </p:nvCxnSpPr>
        <p:spPr>
          <a:xfrm flipH="1" flipV="1">
            <a:off x="8597400" y="3618189"/>
            <a:ext cx="1786099" cy="1906209"/>
          </a:xfrm>
          <a:prstGeom prst="straightConnector1">
            <a:avLst/>
          </a:prstGeom>
          <a:ln w="2540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840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5297</TotalTime>
  <Words>2621</Words>
  <Application>Microsoft Macintosh PowerPoint</Application>
  <PresentationFormat>ワイド画面</PresentationFormat>
  <Paragraphs>361</Paragraphs>
  <Slides>16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8" baseType="lpstr">
      <vt:lpstr>Hiragino Kaku Gothic Pro W3</vt:lpstr>
      <vt:lpstr>Hiragino Kaku Gothic Pro W6</vt:lpstr>
      <vt:lpstr>Meiryo UI</vt:lpstr>
      <vt:lpstr>メイリオ</vt:lpstr>
      <vt:lpstr>メイリオ</vt:lpstr>
      <vt:lpstr>游ゴシック</vt:lpstr>
      <vt:lpstr>游ゴシック Light</vt:lpstr>
      <vt:lpstr>Arial</vt:lpstr>
      <vt:lpstr>Cambria Math</vt:lpstr>
      <vt:lpstr>Mangal</vt:lpstr>
      <vt:lpstr>Wingdings</vt:lpstr>
      <vt:lpstr>Office テーマ</vt:lpstr>
      <vt:lpstr>PowerPoint プレゼンテーション</vt:lpstr>
      <vt:lpstr>Contents</vt:lpstr>
      <vt:lpstr>Characteristics of diamond as a semiconductor</vt:lpstr>
      <vt:lpstr>Fabrication of Li-dope diamond by nuclear transmutation of 7Be</vt:lpstr>
      <vt:lpstr>What is “in situ” nuclear transmutation?</vt:lpstr>
      <vt:lpstr>Objective and current situation of this study</vt:lpstr>
      <vt:lpstr>Experimental procedure</vt:lpstr>
      <vt:lpstr>Examples of diamond substrate</vt:lpstr>
      <vt:lpstr>Ion implantation of Be into diamond substrate</vt:lpstr>
      <vt:lpstr>Example of SIMS measurement result</vt:lpstr>
      <vt:lpstr>Preparation of 7Be</vt:lpstr>
      <vt:lpstr>Summary</vt:lpstr>
      <vt:lpstr>PowerPoint プレゼンテーション</vt:lpstr>
      <vt:lpstr>Change in Be profile and dose amount</vt:lpstr>
      <vt:lpstr>TEM分析結果</vt:lpstr>
      <vt:lpstr>カソードルミネッセンスの比較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Yasuto Miyake</dc:creator>
  <cp:lastModifiedBy>Yasuto Miyake</cp:lastModifiedBy>
  <cp:revision>96</cp:revision>
  <dcterms:created xsi:type="dcterms:W3CDTF">2023-07-20T08:06:10Z</dcterms:created>
  <dcterms:modified xsi:type="dcterms:W3CDTF">2023-11-06T21:48:36Z</dcterms:modified>
</cp:coreProperties>
</file>