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73.tif" ContentType="image/tif"/>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853" r:id="rId3"/>
    <p:sldId id="854" r:id="rId4"/>
    <p:sldId id="856" r:id="rId5"/>
    <p:sldId id="857" r:id="rId6"/>
    <p:sldId id="855" r:id="rId7"/>
    <p:sldId id="859" r:id="rId8"/>
    <p:sldId id="840" r:id="rId9"/>
    <p:sldId id="848" r:id="rId10"/>
    <p:sldId id="860" r:id="rId11"/>
    <p:sldId id="816" r:id="rId12"/>
    <p:sldId id="865" r:id="rId13"/>
    <p:sldId id="861" r:id="rId14"/>
    <p:sldId id="831" r:id="rId15"/>
    <p:sldId id="818" r:id="rId16"/>
    <p:sldId id="852" r:id="rId17"/>
    <p:sldId id="832" r:id="rId18"/>
    <p:sldId id="864" r:id="rId19"/>
    <p:sldId id="806" r:id="rId20"/>
    <p:sldId id="365" r:id="rId21"/>
    <p:sldId id="842" r:id="rId22"/>
    <p:sldId id="808" r:id="rId23"/>
    <p:sldId id="821" r:id="rId24"/>
    <p:sldId id="833" r:id="rId25"/>
    <p:sldId id="828" r:id="rId26"/>
    <p:sldId id="834" r:id="rId27"/>
    <p:sldId id="835" r:id="rId28"/>
    <p:sldId id="839" r:id="rId29"/>
    <p:sldId id="846" r:id="rId30"/>
    <p:sldId id="845" r:id="rId31"/>
    <p:sldId id="844" r:id="rId32"/>
    <p:sldId id="851" r:id="rId33"/>
    <p:sldId id="804" r:id="rId34"/>
    <p:sldId id="847" r:id="rId35"/>
    <p:sldId id="823" r:id="rId36"/>
    <p:sldId id="824" r:id="rId37"/>
    <p:sldId id="862" r:id="rId38"/>
    <p:sldId id="838" r:id="rId39"/>
    <p:sldId id="807" r:id="rId40"/>
    <p:sldId id="822" r:id="rId41"/>
    <p:sldId id="863" r:id="rId42"/>
    <p:sldId id="866" r:id="rId43"/>
    <p:sldId id="841"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05E3"/>
    <a:srgbClr val="FFC402"/>
    <a:srgbClr val="18B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5"/>
    <p:restoredTop sz="83711"/>
  </p:normalViewPr>
  <p:slideViewPr>
    <p:cSldViewPr snapToGrid="0">
      <p:cViewPr>
        <p:scale>
          <a:sx n="92" d="100"/>
          <a:sy n="92" d="100"/>
        </p:scale>
        <p:origin x="512" y="680"/>
      </p:cViewPr>
      <p:guideLst/>
    </p:cSldViewPr>
  </p:slideViewPr>
  <p:notesTextViewPr>
    <p:cViewPr>
      <p:scale>
        <a:sx n="90" d="100"/>
        <a:sy n="9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8E262-AF1D-FC41-911A-FEBC4DFCB0C3}" type="datetimeFigureOut">
              <a:rPr lang="en-GB" smtClean="0"/>
              <a:t>31/10/2023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BE672-6F20-6344-B161-663A2CC95399}" type="slidenum">
              <a:rPr lang="en-GB" smtClean="0"/>
              <a:t>‹N°›</a:t>
            </a:fld>
            <a:endParaRPr lang="en-GB"/>
          </a:p>
        </p:txBody>
      </p:sp>
    </p:spTree>
    <p:extLst>
      <p:ext uri="{BB962C8B-B14F-4D97-AF65-F5344CB8AC3E}">
        <p14:creationId xmlns:p14="http://schemas.microsoft.com/office/powerpoint/2010/main" val="399866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3000" baseline="0" dirty="0"/>
              <a:t>Good afternoon, first of all, I want to thank the organizing committee of this conference for giving me the opportunity to present my work here. </a:t>
            </a:r>
          </a:p>
          <a:p>
            <a:r>
              <a:rPr lang="en-US" sz="3000" baseline="0" dirty="0"/>
              <a:t>I am Kieran Kessaci, I am a postdoctoral student from the Strasbourg University in France and II will show you our recent studies on on innovative material developments for the target backings we are using in superheavy elements experiments</a:t>
            </a:r>
          </a:p>
          <a:p>
            <a:endParaRPr lang="en-US" sz="3000"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229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second conclusion of the study from </a:t>
            </a:r>
            <a:r>
              <a:rPr lang="en-US" dirty="0" err="1"/>
              <a:t>Mr</a:t>
            </a:r>
            <a:r>
              <a:rPr lang="en-US" dirty="0"/>
              <a:t> </a:t>
            </a:r>
            <a:r>
              <a:rPr lang="en-US" dirty="0" err="1"/>
              <a:t>Sagaidak</a:t>
            </a:r>
            <a:r>
              <a:rPr lang="en-US" dirty="0"/>
              <a:t> is that there is sort of a limit in terms of accumulated dose per cm2 where the titanium backings start to break, somewhere around 10^18 part/cm2</a:t>
            </a:r>
          </a:p>
          <a:p>
            <a:endParaRPr lang="en-US" dirty="0"/>
          </a:p>
          <a:p>
            <a:r>
              <a:rPr lang="en-US" dirty="0"/>
              <a:t>But what can explain this limit? We don’t have much inputs for heavy ion beams, this effects is now well known and difficult to simulate, </a:t>
            </a:r>
          </a:p>
          <a:p>
            <a:r>
              <a:rPr lang="en-US" dirty="0"/>
              <a:t>There are many studies of neutron/proton or light ions irradiation but not so much data from heavy ions irradiation. Moreover, we are not material physicists so this effects is difficult to understand for us that is why we are performing in beam tests to understand it better.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5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we saw many times in this conference, we know that materials are getting harder and more fragile with irradiation as it is represented by this graph.</a:t>
            </a:r>
          </a:p>
          <a:p>
            <a:endParaRPr lang="en-US" dirty="0"/>
          </a:p>
          <a:p>
            <a:r>
              <a:rPr lang="en-US" dirty="0"/>
              <a:t>This is called a transition ductile to fragile and it is known that this is caused by the crystal defaults induced by irradiation.</a:t>
            </a:r>
          </a:p>
          <a:p>
            <a:endParaRPr lang="en-US" dirty="0"/>
          </a:p>
          <a:p>
            <a:r>
              <a:rPr lang="en-US" dirty="0"/>
              <a:t>Our understanding of the situation is that the combination of this effect in addition to the thermal effects previously mentioned lead to the breakage of our targets.</a:t>
            </a:r>
          </a:p>
          <a:p>
            <a:endParaRPr lang="en-US" dirty="0"/>
          </a:p>
          <a:p>
            <a:r>
              <a:rPr lang="en-US" dirty="0"/>
              <a:t>I heard yesterday that this effect is less important for alpha/beta titanium alloys, this is a very interesting input for us and I would be very interested to learn more about this point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we saw many times in this conference, we know that materials are getting harder and more fragile with irradiation as it is represented by this graph.</a:t>
            </a:r>
          </a:p>
          <a:p>
            <a:endParaRPr lang="en-US" dirty="0"/>
          </a:p>
          <a:p>
            <a:r>
              <a:rPr lang="en-US" dirty="0"/>
              <a:t>This is called a transition ductile to fragile and it is known that this is caused by the crystal defaults induced by irradiation.</a:t>
            </a:r>
          </a:p>
          <a:p>
            <a:endParaRPr lang="en-US" dirty="0"/>
          </a:p>
          <a:p>
            <a:r>
              <a:rPr lang="en-US" dirty="0"/>
              <a:t>Our understanding of the situation is that the combination of this effect in addition to the thermal effects previously mentioned lead to the breakage of our targets.</a:t>
            </a:r>
          </a:p>
          <a:p>
            <a:endParaRPr lang="en-US" dirty="0"/>
          </a:p>
          <a:p>
            <a:r>
              <a:rPr lang="en-US" dirty="0"/>
              <a:t>I heard yesterday that this effect is less important for alpha/beta titanium alloys, this is a very interesting input for us and I would be very interested to learn more about this point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94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order to solve this issue, we are working on different ideas at IPHC. We are considering all the possible solutions, starting by the low-Z materials, which are by definition adapted to a low power deposited by the beam. In this context, we are manly working on Bore and Carbon, which shows very high melting temperature and a high young modulus</a:t>
            </a:r>
          </a:p>
          <a:p>
            <a:endParaRPr lang="en-US" dirty="0"/>
          </a:p>
          <a:p>
            <a:r>
              <a:rPr lang="en-US" dirty="0"/>
              <a:t>As it was mentioned sooner, the titanium based alloys should also be seriously considered because of there interesting crystalline structure. Moreover, even the possibility to create an alloy fully specially designed for our requirements.</a:t>
            </a:r>
          </a:p>
          <a:p>
            <a:endParaRPr lang="en-US" dirty="0"/>
          </a:p>
          <a:p>
            <a:r>
              <a:rPr lang="en-US" dirty="0"/>
              <a:t>We are also working on layered materials, which can mix the properties of different materials and most of all, we are working on carbon-based materials, with a special interest for graphene which shows incredible mechanical properties as we will see later</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643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6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this context, we obtained a grand from the USIAS dedicated to the establishment of a laboratory full dedicated to these studies.</a:t>
            </a:r>
          </a:p>
          <a:p>
            <a:endParaRPr lang="en-US" dirty="0"/>
          </a:p>
          <a:p>
            <a:r>
              <a:rPr lang="en-US" dirty="0"/>
              <a:t>We will be able to produce graphene foils, to perform heat treatments, electrodepositions with an inductive oven and to characterize the produced materials</a:t>
            </a:r>
          </a:p>
          <a:p>
            <a:endParaRPr lang="en-US" dirty="0"/>
          </a:p>
          <a:p>
            <a:r>
              <a:rPr lang="en-US" dirty="0"/>
              <a:t>We have already 3 types of graphene under study, we synthetized two of them and the third one was produced by a company in collaboration with our laboratory.</a:t>
            </a:r>
          </a:p>
          <a:p>
            <a:endParaRPr lang="en-US" dirty="0"/>
          </a:p>
          <a:p>
            <a:r>
              <a:rPr lang="en-US" dirty="0"/>
              <a:t>We already started to test these materials under beam in RIKEN and we plan to start some tests in GANIL too, as soon as possible.</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361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this context, we obtained a grand from the USIAS dedicated to the establishment of a laboratory full dedicated to these studies.</a:t>
            </a:r>
          </a:p>
          <a:p>
            <a:endParaRPr lang="en-US" dirty="0"/>
          </a:p>
          <a:p>
            <a:r>
              <a:rPr lang="en-US" dirty="0"/>
              <a:t>We will be able to produce graphene foils, to perform heat treatments, electrodepositions with an inductive oven and to characterize the produced materials</a:t>
            </a:r>
          </a:p>
          <a:p>
            <a:endParaRPr lang="en-US" dirty="0"/>
          </a:p>
          <a:p>
            <a:r>
              <a:rPr lang="en-US" dirty="0"/>
              <a:t>We have already 3 types of graphene under study, we synthetized two of them and the third one was produced by a company in collaboration with our laboratory.</a:t>
            </a:r>
          </a:p>
          <a:p>
            <a:endParaRPr lang="en-US" dirty="0"/>
          </a:p>
          <a:p>
            <a:r>
              <a:rPr lang="en-US" dirty="0"/>
              <a:t>We already started to test these materials under beam in RIKEN and we plan to start some tests in GANIL too, as soon as possible.</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710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It may be interesting to perform a first crash test with many different backing candidates in order to exclude quickly the worst materials, and this can be done with “free” beam time in case of the cancellation or the delay of an experiment.</a:t>
            </a:r>
          </a:p>
          <a:p>
            <a:endParaRPr lang="en-US" dirty="0"/>
          </a:p>
          <a:p>
            <a:r>
              <a:rPr lang="en-US" dirty="0"/>
              <a:t>Maybe it can also be performed with the LINAC R&amp;D beams?</a:t>
            </a:r>
          </a:p>
          <a:p>
            <a:endParaRPr lang="en-US" dirty="0"/>
          </a:p>
          <a:p>
            <a:r>
              <a:rPr lang="en-US" dirty="0"/>
              <a:t>If we take this LISE 8cm radius rotating wheel and its corresponding properties for a 10puA beam, we will need only 5 days to break the full target.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48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It may be interesting to perform a first crash test with many different backing candidates in order to exclude quickly the worst materials, and this can be done with “free” beam time in case of the cancellation or the delay of an experiment.</a:t>
            </a:r>
          </a:p>
          <a:p>
            <a:endParaRPr lang="en-US" dirty="0"/>
          </a:p>
          <a:p>
            <a:r>
              <a:rPr lang="en-US" dirty="0"/>
              <a:t>Maybe it can also be performed with the LINAC R&amp;D beams?</a:t>
            </a:r>
          </a:p>
          <a:p>
            <a:endParaRPr lang="en-US" dirty="0"/>
          </a:p>
          <a:p>
            <a:r>
              <a:rPr lang="en-US" dirty="0"/>
              <a:t>If we take this LISE 8cm radius rotating wheel and its corresponding properties for a 10puA beam, we will need only 5 days to break the full target.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17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summarize, BLABLA MERCI</a:t>
            </a:r>
          </a:p>
          <a:p>
            <a:endParaRPr lang="en-US" dirty="0"/>
          </a:p>
          <a:p>
            <a:r>
              <a:rPr lang="en-US" dirty="0" err="1"/>
              <a:t>Dépots</a:t>
            </a:r>
            <a:r>
              <a:rPr lang="en-US" dirty="0"/>
              <a:t> de bore </a:t>
            </a:r>
            <a:r>
              <a:rPr lang="en-US" dirty="0" err="1"/>
              <a:t>trés</a:t>
            </a:r>
            <a:r>
              <a:rPr lang="en-US" dirty="0"/>
              <a:t> </a:t>
            </a:r>
            <a:r>
              <a:rPr lang="en-US" dirty="0" err="1"/>
              <a:t>difficiles</a:t>
            </a:r>
            <a:r>
              <a:rPr lang="en-US" dirty="0"/>
              <a:t> max 250nm</a:t>
            </a: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48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 will start this presentation with a brief overview of the high intensity issue that motivate these developments</a:t>
            </a:r>
          </a:p>
          <a:p>
            <a:r>
              <a:rPr lang="en-US" dirty="0"/>
              <a:t>then </a:t>
            </a:r>
            <a:r>
              <a:rPr lang="en-US" dirty="0" err="1"/>
              <a:t>i</a:t>
            </a:r>
            <a:r>
              <a:rPr lang="en-US" dirty="0"/>
              <a:t> will describe our understanding of the situation starting by the description of the thermal effects and then the irradiation </a:t>
            </a:r>
            <a:r>
              <a:rPr lang="en-US" dirty="0" err="1"/>
              <a:t>effetcs</a:t>
            </a:r>
            <a:endParaRPr lang="en-US" dirty="0"/>
          </a:p>
          <a:p>
            <a:r>
              <a:rPr lang="en-US" dirty="0"/>
              <a:t>and </a:t>
            </a:r>
            <a:r>
              <a:rPr lang="en-US" dirty="0" err="1"/>
              <a:t>i</a:t>
            </a:r>
            <a:r>
              <a:rPr lang="en-US" dirty="0"/>
              <a:t> will finish by the possible solutions under study in our laboratory</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531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25’</a:t>
            </a:r>
          </a:p>
          <a:p>
            <a:endParaRPr lang="en-US" dirty="0"/>
          </a:p>
          <a:p>
            <a:r>
              <a:rPr lang="en-US" dirty="0"/>
              <a:t>LOGO IPCMS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175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a:p>
            <a:r>
              <a:rPr lang="en-US" dirty="0"/>
              <a:t>Bas droite</a:t>
            </a:r>
          </a:p>
          <a:p>
            <a:r>
              <a:rPr lang="en-US" dirty="0"/>
              <a:t>Stress de base plus irradiation (</a:t>
            </a:r>
            <a:r>
              <a:rPr lang="en-US" dirty="0" err="1"/>
              <a:t>représentées</a:t>
            </a:r>
            <a:r>
              <a:rPr lang="en-US" dirty="0"/>
              <a:t> par stress </a:t>
            </a:r>
            <a:r>
              <a:rPr lang="en-US" dirty="0" err="1"/>
              <a:t>oscillant</a:t>
            </a:r>
            <a:endParaRPr lang="en-US" dirty="0"/>
          </a:p>
          <a:p>
            <a:endParaRPr lang="en-US" dirty="0"/>
          </a:p>
          <a:p>
            <a:endParaRPr lang="en-US" dirty="0"/>
          </a:p>
          <a:p>
            <a:r>
              <a:rPr lang="en-US" dirty="0"/>
              <a:t>SAGAIDAK -&gt; ca case -&gt; argument transition ductile fragile -&gt; + </a:t>
            </a:r>
            <a:r>
              <a:rPr lang="en-US" dirty="0" err="1"/>
              <a:t>en</a:t>
            </a:r>
            <a:r>
              <a:rPr lang="en-US" dirty="0"/>
              <a:t> + dur </a:t>
            </a:r>
            <a:r>
              <a:rPr lang="en-US" dirty="0" err="1"/>
              <a:t>donc</a:t>
            </a:r>
            <a:r>
              <a:rPr lang="en-US" dirty="0"/>
              <a:t> + </a:t>
            </a:r>
            <a:r>
              <a:rPr lang="en-US" dirty="0" err="1"/>
              <a:t>en</a:t>
            </a:r>
            <a:r>
              <a:rPr lang="en-US" dirty="0"/>
              <a:t> plus </a:t>
            </a:r>
            <a:r>
              <a:rPr lang="en-US" dirty="0" err="1"/>
              <a:t>cassant</a:t>
            </a:r>
            <a:endParaRPr lang="en-US" dirty="0"/>
          </a:p>
          <a:p>
            <a:r>
              <a:rPr lang="en-US" dirty="0"/>
              <a:t>-&gt; cracks</a:t>
            </a:r>
          </a:p>
          <a:p>
            <a:r>
              <a:rPr lang="en-US" dirty="0"/>
              <a:t>Force </a:t>
            </a:r>
            <a:r>
              <a:rPr lang="en-US" dirty="0" err="1"/>
              <a:t>faisceau</a:t>
            </a:r>
            <a:r>
              <a:rPr lang="en-US" dirty="0"/>
              <a:t> sur </a:t>
            </a:r>
            <a:r>
              <a:rPr lang="en-US" dirty="0" err="1"/>
              <a:t>feuille</a:t>
            </a:r>
            <a:r>
              <a:rPr lang="en-US" dirty="0"/>
              <a:t> </a:t>
            </a:r>
            <a:r>
              <a:rPr lang="en-US" dirty="0" err="1"/>
              <a:t>extremement</a:t>
            </a:r>
            <a:r>
              <a:rPr lang="en-US" dirty="0"/>
              <a:t> </a:t>
            </a:r>
            <a:r>
              <a:rPr lang="en-US" dirty="0" err="1"/>
              <a:t>faible</a:t>
            </a:r>
            <a:r>
              <a:rPr lang="en-US" dirty="0"/>
              <a:t> </a:t>
            </a:r>
            <a:r>
              <a:rPr lang="en-US" dirty="0" err="1"/>
              <a:t>donc</a:t>
            </a:r>
            <a:r>
              <a:rPr lang="en-US" dirty="0"/>
              <a:t> </a:t>
            </a:r>
            <a:r>
              <a:rPr lang="en-US" dirty="0" err="1"/>
              <a:t>plutot</a:t>
            </a:r>
            <a:r>
              <a:rPr lang="en-US" dirty="0"/>
              <a:t> </a:t>
            </a:r>
            <a:r>
              <a:rPr lang="en-US" dirty="0" err="1"/>
              <a:t>fragiloté</a:t>
            </a:r>
            <a:r>
              <a:rPr lang="en-US" dirty="0"/>
              <a:t> </a:t>
            </a:r>
            <a:r>
              <a:rPr lang="en-US" dirty="0" err="1"/>
              <a:t>mécanique</a:t>
            </a:r>
            <a:endParaRPr lang="en-US" dirty="0"/>
          </a:p>
          <a:p>
            <a:endParaRPr lang="en-US" dirty="0"/>
          </a:p>
          <a:p>
            <a:endParaRPr lang="en-US" dirty="0"/>
          </a:p>
          <a:p>
            <a:endParaRPr lang="en-US" dirty="0"/>
          </a:p>
          <a:p>
            <a:endParaRPr lang="en-US" dirty="0"/>
          </a:p>
          <a:p>
            <a:endParaRPr lang="en-US" dirty="0"/>
          </a:p>
          <a:p>
            <a:endParaRPr lang="en-US" dirty="0"/>
          </a:p>
          <a:p>
            <a:r>
              <a:rPr lang="en-US" dirty="0"/>
              <a:t>Dose </a:t>
            </a:r>
            <a:r>
              <a:rPr lang="en-US" dirty="0" err="1"/>
              <a:t>déplacement</a:t>
            </a:r>
            <a:r>
              <a:rPr lang="en-US" dirty="0"/>
              <a:t> </a:t>
            </a:r>
            <a:r>
              <a:rPr lang="en-US" dirty="0" err="1"/>
              <a:t>atomes</a:t>
            </a:r>
            <a:endParaRPr lang="en-US" dirty="0"/>
          </a:p>
          <a:p>
            <a:r>
              <a:rPr lang="en-US" dirty="0" err="1"/>
              <a:t>Cuves</a:t>
            </a:r>
            <a:r>
              <a:rPr lang="en-US" dirty="0"/>
              <a:t> </a:t>
            </a:r>
            <a:r>
              <a:rPr lang="en-US" dirty="0" err="1"/>
              <a:t>reacteurs</a:t>
            </a:r>
            <a:r>
              <a:rPr lang="en-US" dirty="0"/>
              <a:t> </a:t>
            </a:r>
            <a:r>
              <a:rPr lang="en-US" dirty="0" err="1"/>
              <a:t>acier</a:t>
            </a:r>
            <a:r>
              <a:rPr lang="en-US" dirty="0"/>
              <a:t> </a:t>
            </a:r>
            <a:r>
              <a:rPr lang="en-US" dirty="0" err="1"/>
              <a:t>nucléaire</a:t>
            </a:r>
            <a:r>
              <a:rPr lang="en-US" dirty="0"/>
              <a:t> civil</a:t>
            </a:r>
          </a:p>
          <a:p>
            <a:endParaRPr lang="en-US" dirty="0"/>
          </a:p>
          <a:p>
            <a:r>
              <a:rPr lang="en-US" dirty="0"/>
              <a:t>1 </a:t>
            </a:r>
            <a:r>
              <a:rPr lang="en-US" dirty="0" err="1"/>
              <a:t>arg</a:t>
            </a:r>
            <a:r>
              <a:rPr lang="en-US" dirty="0"/>
              <a:t> :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6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first effect that should be considered is the temperature of the target under irradiation</a:t>
            </a:r>
          </a:p>
          <a:p>
            <a:r>
              <a:rPr lang="en-US" dirty="0"/>
              <a:t>If we take some classical conditions for superheavy synthesis experiments, with a 6 MeV per nucleon beam energy and a Cm target with a </a:t>
            </a:r>
            <a:r>
              <a:rPr lang="en-US" dirty="0" err="1"/>
              <a:t>Ti</a:t>
            </a:r>
            <a:r>
              <a:rPr lang="en-US" dirty="0"/>
              <a:t> backing, some LISE calculation gives us an energy loss of 26.5 MeV</a:t>
            </a:r>
          </a:p>
          <a:p>
            <a:r>
              <a:rPr lang="en-US" dirty="0"/>
              <a:t>With our beautiful nuclear physics units, we have a direct access to the power deposited in the target which is 80W for a 3 </a:t>
            </a:r>
            <a:r>
              <a:rPr lang="en-US" dirty="0" err="1"/>
              <a:t>puA</a:t>
            </a:r>
            <a:r>
              <a:rPr lang="en-US" dirty="0"/>
              <a:t> beam</a:t>
            </a:r>
          </a:p>
          <a:p>
            <a:r>
              <a:rPr lang="en-US" dirty="0"/>
              <a:t>If 80W seems to be a low value, is is focused on the 50mm2 of the beam spot, what makes a high power density which leads to very high temperatures if the target is not rotating</a:t>
            </a:r>
          </a:p>
          <a:p>
            <a:endParaRPr lang="en-US" dirty="0"/>
          </a:p>
          <a:p>
            <a:r>
              <a:rPr lang="en-US" dirty="0"/>
              <a:t>Now if we consider the heat dissipation processes, 3 effects should be considered : convection, radiation and conduction.</a:t>
            </a:r>
          </a:p>
          <a:p>
            <a:r>
              <a:rPr lang="en-US" dirty="0"/>
              <a:t>1</a:t>
            </a:r>
            <a:r>
              <a:rPr lang="en-US" baseline="30000" dirty="0"/>
              <a:t>st</a:t>
            </a:r>
            <a:r>
              <a:rPr lang="en-US" dirty="0"/>
              <a:t> of all there is no convection in vacuum (SIRIUS), the conduction is also negligible for </a:t>
            </a:r>
            <a:r>
              <a:rPr lang="en-US" dirty="0" err="1"/>
              <a:t>Ti</a:t>
            </a:r>
            <a:r>
              <a:rPr lang="en-US" dirty="0"/>
              <a:t> as we will see later in this presentation, the radiation is therefore the dominant heat dissipation process</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882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I just told u, the mechanical properties of graphene are incredible, especially on the thermal conductivity point.</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822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I told u sooner that the </a:t>
            </a:r>
            <a:r>
              <a:rPr lang="en-GB" noProof="0" dirty="0">
                <a:effectLst/>
              </a:rPr>
              <a:t>conduction can be neglected for the heat dissipation calculations. It was true for titanium but not for graphene. With a thermal conductivity coefficient at least 100x higher for graphene, our calculations shows us that the heat dissipation of graphene is a dominant process which should be seriously considered.</a:t>
            </a:r>
          </a:p>
          <a:p>
            <a:endParaRPr lang="en-GB" noProof="0" dirty="0">
              <a:effectLst/>
            </a:endParaRPr>
          </a:p>
          <a:p>
            <a:r>
              <a:rPr lang="en-GB" noProof="0" dirty="0">
                <a:effectLst/>
              </a:rPr>
              <a:t>Moreover, as u can see, the maximal tensile strength and the young modulus of graphene are one order of magnitude higher, this material have outstanding properties at all levels, and I don’t even mention its 3900° melting temperature. </a:t>
            </a:r>
          </a:p>
          <a:p>
            <a:endParaRPr lang="en-GB" noProof="0" dirty="0">
              <a:effectLst/>
            </a:endParaRPr>
          </a:p>
          <a:p>
            <a:r>
              <a:rPr lang="en-GB" noProof="0" dirty="0">
                <a:effectLst/>
              </a:rPr>
              <a:t>We are very interested by this material which could be a final solution for these </a:t>
            </a:r>
            <a:r>
              <a:rPr lang="en-GB" noProof="0" dirty="0" err="1">
                <a:effectLst/>
              </a:rPr>
              <a:t>developpments</a:t>
            </a:r>
            <a:r>
              <a:rPr lang="en-GB" noProof="0" dirty="0">
                <a:effectLst/>
              </a:rPr>
              <a:t> if we manage to produce very thin foils large </a:t>
            </a:r>
            <a:r>
              <a:rPr lang="en-GB" noProof="0" dirty="0" err="1">
                <a:effectLst/>
              </a:rPr>
              <a:t>enought</a:t>
            </a:r>
            <a:r>
              <a:rPr lang="en-GB" noProof="0" dirty="0">
                <a:effectLst/>
              </a:rPr>
              <a:t> to make a backing.</a:t>
            </a:r>
          </a:p>
          <a:p>
            <a:br>
              <a:rPr lang="en-GB" b="0" i="0" noProof="0" dirty="0">
                <a:solidFill>
                  <a:srgbClr val="BDC1C6"/>
                </a:solidFill>
                <a:effectLst/>
                <a:latin typeface="arial" panose="020B0604020202020204" pitchFamily="34" charset="0"/>
              </a:rPr>
            </a:br>
            <a:endParaRPr lang="en-GB" noProof="0" dirty="0">
              <a:effectLst/>
            </a:endParaRPr>
          </a:p>
          <a:p>
            <a:endParaRPr lang="en-GB" noProof="0"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574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second conclusion of the study from </a:t>
            </a:r>
            <a:r>
              <a:rPr lang="en-US" dirty="0" err="1"/>
              <a:t>Mr</a:t>
            </a:r>
            <a:r>
              <a:rPr lang="en-US" dirty="0"/>
              <a:t> </a:t>
            </a:r>
            <a:r>
              <a:rPr lang="en-US" dirty="0" err="1"/>
              <a:t>Sagaidak</a:t>
            </a:r>
            <a:r>
              <a:rPr lang="en-US" dirty="0"/>
              <a:t> is that the real limit of the titanium backing is the accumulated beam dose per cm2. They noticed that for all the experimental </a:t>
            </a:r>
            <a:r>
              <a:rPr lang="en-US" dirty="0" err="1"/>
              <a:t>campains</a:t>
            </a:r>
            <a:r>
              <a:rPr lang="en-US" dirty="0"/>
              <a:t>, the firsts cracks of the target were observed for a dose of 1.1.10^18 part/cm2</a:t>
            </a:r>
          </a:p>
          <a:p>
            <a:endParaRPr lang="en-US" dirty="0"/>
          </a:p>
          <a:p>
            <a:r>
              <a:rPr lang="en-US" dirty="0"/>
              <a:t>This effect is not well known and difficult to simulate, that is what we need some in beam tests to understand it better.</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611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Indeed, the titanium crystal can take 2 configurations, with a phase transition temperature of 882°C. </a:t>
            </a:r>
          </a:p>
          <a:p>
            <a:endParaRPr lang="en-US" dirty="0"/>
          </a:p>
          <a:p>
            <a:r>
              <a:rPr lang="en-US" dirty="0" err="1"/>
              <a:t>Décrire</a:t>
            </a:r>
            <a:r>
              <a:rPr lang="en-US" dirty="0"/>
              <a:t> les 2 et dire difference VOLUME </a:t>
            </a:r>
            <a:r>
              <a:rPr lang="en-US" dirty="0" err="1"/>
              <a:t>c’est</a:t>
            </a:r>
            <a:r>
              <a:rPr lang="en-US" dirty="0"/>
              <a:t> tout</a:t>
            </a:r>
          </a:p>
          <a:p>
            <a:endParaRPr lang="en-US" dirty="0"/>
          </a:p>
          <a:p>
            <a:r>
              <a:rPr lang="en-US" dirty="0"/>
              <a:t>It is important to underline that the crystalline structure of alloys </a:t>
            </a:r>
            <a:r>
              <a:rPr lang="fr-FR" dirty="0" err="1">
                <a:effectLst/>
              </a:rPr>
              <a:t>behaves</a:t>
            </a:r>
            <a:r>
              <a:rPr lang="fr-FR" dirty="0">
                <a:effectLst/>
              </a:rPr>
              <a:t> </a:t>
            </a:r>
            <a:r>
              <a:rPr lang="fr-FR" dirty="0" err="1">
                <a:effectLst/>
              </a:rPr>
              <a:t>differently</a:t>
            </a:r>
            <a:r>
              <a:rPr lang="fr-FR" dirty="0">
                <a:effectLst/>
              </a:rPr>
              <a:t>, </a:t>
            </a:r>
            <a:r>
              <a:rPr lang="fr-FR" dirty="0" err="1">
                <a:effectLst/>
              </a:rPr>
              <a:t>with</a:t>
            </a:r>
            <a:r>
              <a:rPr lang="fr-FR" dirty="0">
                <a:effectLst/>
              </a:rPr>
              <a:t> a transition area </a:t>
            </a:r>
            <a:r>
              <a:rPr lang="fr-FR" dirty="0" err="1">
                <a:effectLst/>
              </a:rPr>
              <a:t>where</a:t>
            </a:r>
            <a:r>
              <a:rPr lang="fr-FR" dirty="0">
                <a:effectLst/>
              </a:rPr>
              <a:t> the </a:t>
            </a:r>
            <a:r>
              <a:rPr lang="fr-FR" dirty="0" err="1">
                <a:effectLst/>
              </a:rPr>
              <a:t>two</a:t>
            </a:r>
            <a:r>
              <a:rPr lang="fr-FR" dirty="0">
                <a:effectLst/>
              </a:rPr>
              <a:t> phases </a:t>
            </a:r>
            <a:r>
              <a:rPr lang="fr-FR" dirty="0" err="1">
                <a:effectLst/>
              </a:rPr>
              <a:t>will</a:t>
            </a:r>
            <a:r>
              <a:rPr lang="fr-FR" dirty="0">
                <a:effectLst/>
              </a:rPr>
              <a:t> </a:t>
            </a:r>
            <a:r>
              <a:rPr lang="fr-FR" dirty="0" err="1">
                <a:effectLst/>
              </a:rPr>
              <a:t>be</a:t>
            </a:r>
            <a:r>
              <a:rPr lang="fr-FR" dirty="0">
                <a:effectLst/>
              </a:rPr>
              <a:t> in </a:t>
            </a:r>
            <a:r>
              <a:rPr lang="fr-FR" dirty="0" err="1">
                <a:effectLst/>
              </a:rPr>
              <a:t>equilibrium</a:t>
            </a:r>
            <a:r>
              <a:rPr lang="fr-FR" dirty="0">
                <a:effectLst/>
              </a:rPr>
              <a:t>, </a:t>
            </a:r>
            <a:r>
              <a:rPr lang="fr-FR" dirty="0" err="1">
                <a:effectLst/>
              </a:rPr>
              <a:t>what</a:t>
            </a:r>
            <a:r>
              <a:rPr lang="fr-FR" dirty="0">
                <a:effectLst/>
              </a:rPr>
              <a:t> </a:t>
            </a:r>
            <a:r>
              <a:rPr lang="fr-FR" dirty="0" err="1">
                <a:effectLst/>
              </a:rPr>
              <a:t>is</a:t>
            </a:r>
            <a:r>
              <a:rPr lang="fr-FR" dirty="0">
                <a:effectLst/>
              </a:rPr>
              <a:t> </a:t>
            </a:r>
            <a:r>
              <a:rPr lang="fr-FR" dirty="0" err="1">
                <a:effectLst/>
              </a:rPr>
              <a:t>interesting</a:t>
            </a:r>
            <a:r>
              <a:rPr lang="fr-FR" dirty="0">
                <a:effectLst/>
              </a:rPr>
              <a:t> to </a:t>
            </a:r>
            <a:r>
              <a:rPr lang="fr-FR" dirty="0" err="1">
                <a:effectLst/>
              </a:rPr>
              <a:t>investigate</a:t>
            </a:r>
            <a:r>
              <a:rPr lang="fr-FR" dirty="0">
                <a:effectLst/>
              </a:rPr>
              <a:t> for </a:t>
            </a:r>
            <a:r>
              <a:rPr lang="fr-FR" dirty="0" err="1">
                <a:effectLst/>
              </a:rPr>
              <a:t>these</a:t>
            </a:r>
            <a:r>
              <a:rPr lang="fr-FR" dirty="0">
                <a:effectLst/>
              </a:rPr>
              <a:t> </a:t>
            </a:r>
            <a:r>
              <a:rPr lang="fr-FR" dirty="0" err="1">
                <a:effectLst/>
              </a:rPr>
              <a:t>developpments</a:t>
            </a:r>
            <a:endParaRPr lang="fr-FR" dirty="0">
              <a:effectLst/>
            </a:endParaRPr>
          </a:p>
          <a:p>
            <a:br>
              <a:rPr lang="fr-FR" b="0" i="0" dirty="0">
                <a:solidFill>
                  <a:srgbClr val="BDC1C6"/>
                </a:solidFill>
                <a:effectLst/>
                <a:latin typeface="arial" panose="020B0604020202020204" pitchFamily="34" charset="0"/>
              </a:rPr>
            </a:br>
            <a:endParaRPr lang="fr-FR" dirty="0">
              <a:effectLst/>
            </a:endParaRP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695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Ceramiques</a:t>
            </a:r>
            <a:r>
              <a:rPr lang="en-US" dirty="0"/>
              <a:t> -&gt; much higher -&gt; Not problematic</a:t>
            </a:r>
          </a:p>
          <a:p>
            <a:endParaRPr lang="en-US" dirty="0"/>
          </a:p>
          <a:p>
            <a:r>
              <a:rPr lang="en-US" dirty="0"/>
              <a:t>If we consider only radiation for the heat dissipation, we can extract an upper limit of temperature for the target</a:t>
            </a:r>
          </a:p>
          <a:p>
            <a:endParaRPr lang="en-US" dirty="0"/>
          </a:p>
          <a:p>
            <a:r>
              <a:rPr lang="en-US" dirty="0"/>
              <a:t>According to our calculations, under such conditions, a standing target will reach a very high temperature but for rotating targets, we can see that it goes from 300 to 500°, which are not  problematic values as a function of the melting temperature of titanium.</a:t>
            </a:r>
          </a:p>
          <a:p>
            <a:r>
              <a:rPr lang="en-US" dirty="0"/>
              <a:t>Thus, there is no real melting of the target problem, the temperature issue comes from another property of titanium -&gt; the crystalline phase</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609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ISO-K -&gt; Orbitales </a:t>
            </a:r>
            <a:r>
              <a:rPr lang="en-US" dirty="0" err="1"/>
              <a:t>quantiques</a:t>
            </a:r>
            <a:r>
              <a:rPr lang="en-US" dirty="0"/>
              <a:t> </a:t>
            </a:r>
            <a:r>
              <a:rPr lang="en-US" dirty="0" err="1"/>
              <a:t>autour</a:t>
            </a:r>
            <a:r>
              <a:rPr lang="en-US" dirty="0"/>
              <a:t> de fermi -&gt; </a:t>
            </a:r>
            <a:r>
              <a:rPr lang="en-US" dirty="0" err="1"/>
              <a:t>Ilot</a:t>
            </a:r>
            <a:r>
              <a:rPr lang="en-US" dirty="0"/>
              <a:t> de </a:t>
            </a:r>
            <a:r>
              <a:rPr lang="en-US" dirty="0" err="1"/>
              <a:t>stabilité</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u surely know, the need for very intense beams is motivated by the very low cross sections of the experiments we want to run. It will open some new doors for new element synthesis experiments but also for spectroscopic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Indeed, we still have much to discover in the heavy and superheavy region where many nuclei from Rf (Z=104) are not 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new facilities available in GANIL, RIKEN, JINR or BNL we will have access to very intense beams up to 10puA for the usual isotopes around 48Ca that we are using for fusion evaporation reactions </a:t>
            </a:r>
          </a:p>
          <a:p>
            <a:endParaRPr lang="en-US" dirty="0"/>
          </a:p>
          <a:p>
            <a:endParaRPr lang="en-US" dirty="0"/>
          </a:p>
        </p:txBody>
      </p:sp>
      <p:sp>
        <p:nvSpPr>
          <p:cNvPr id="4" name="Espace réservé du numéro de diapositive 3"/>
          <p:cNvSpPr>
            <a:spLocks noGrp="1"/>
          </p:cNvSpPr>
          <p:nvPr>
            <p:ph type="sldNum" sz="quarter" idx="5"/>
          </p:nvPr>
        </p:nvSpPr>
        <p:spPr/>
        <p:txBody>
          <a:bodyPr/>
          <a:lstStyle/>
          <a:p>
            <a:fld id="{ED946957-6E5D-4765-9016-26D35E1AA029}" type="slidenum">
              <a:rPr lang="en-US" smtClean="0"/>
              <a:t>28</a:t>
            </a:fld>
            <a:endParaRPr lang="en-US"/>
          </a:p>
        </p:txBody>
      </p:sp>
    </p:spTree>
    <p:extLst>
      <p:ext uri="{BB962C8B-B14F-4D97-AF65-F5344CB8AC3E}">
        <p14:creationId xmlns:p14="http://schemas.microsoft.com/office/powerpoint/2010/main" val="1376456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But the counterpart of these very intense beams is that we will be confronted to a sustainability of the target backing issue</a:t>
            </a:r>
          </a:p>
          <a:p>
            <a:r>
              <a:rPr lang="en-US" dirty="0"/>
              <a:t>The usual titanium backings that we were using for decades will not sustain such intensities for more than one week, what is not </a:t>
            </a:r>
            <a:r>
              <a:rPr lang="en-US" dirty="0" err="1"/>
              <a:t>enought</a:t>
            </a:r>
            <a:r>
              <a:rPr lang="en-US" dirty="0"/>
              <a:t> to perform spectroscopic studies with such low cross section fusion evaporation </a:t>
            </a:r>
            <a:r>
              <a:rPr lang="en-US" dirty="0" err="1"/>
              <a:t>reacions</a:t>
            </a:r>
            <a:r>
              <a:rPr lang="en-US" dirty="0"/>
              <a:t>.</a:t>
            </a:r>
          </a:p>
          <a:p>
            <a:endParaRPr lang="en-US" dirty="0"/>
          </a:p>
          <a:p>
            <a:r>
              <a:rPr lang="en-US" dirty="0"/>
              <a:t>This is why we proposed a project to the University of Strasbourg institute for advanced studies and we obtained a grant to develop innovative target materials</a:t>
            </a:r>
          </a:p>
          <a:p>
            <a:endParaRPr lang="en-US" dirty="0"/>
          </a:p>
          <a:p>
            <a:endParaRPr lang="en-US" dirty="0"/>
          </a:p>
          <a:p>
            <a:endParaRPr lang="en-US" dirty="0"/>
          </a:p>
          <a:p>
            <a:endParaRPr lang="en-US" dirty="0"/>
          </a:p>
          <a:p>
            <a:r>
              <a:rPr lang="en-US" dirty="0"/>
              <a:t>with actual solutions -&gt; 1 week</a:t>
            </a:r>
          </a:p>
        </p:txBody>
      </p:sp>
      <p:sp>
        <p:nvSpPr>
          <p:cNvPr id="4" name="Espace réservé du numéro de diapositive 3"/>
          <p:cNvSpPr>
            <a:spLocks noGrp="1"/>
          </p:cNvSpPr>
          <p:nvPr>
            <p:ph type="sldNum" sz="quarter" idx="5"/>
          </p:nvPr>
        </p:nvSpPr>
        <p:spPr/>
        <p:txBody>
          <a:bodyPr/>
          <a:lstStyle/>
          <a:p>
            <a:fld id="{ED946957-6E5D-4765-9016-26D35E1AA029}" type="slidenum">
              <a:rPr lang="en-US" smtClean="0"/>
              <a:t>29</a:t>
            </a:fld>
            <a:endParaRPr lang="en-US"/>
          </a:p>
        </p:txBody>
      </p:sp>
    </p:spTree>
    <p:extLst>
      <p:ext uri="{BB962C8B-B14F-4D97-AF65-F5344CB8AC3E}">
        <p14:creationId xmlns:p14="http://schemas.microsoft.com/office/powerpoint/2010/main" val="289682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superheavy element physicists, we are working at the extreme limit of the nuclear chart, we are studying super heavy elements through two different aspects. We are performing new element synthesis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5"/>
          </p:nvPr>
        </p:nvSpPr>
        <p:spPr/>
        <p:txBody>
          <a:bodyPr/>
          <a:lstStyle/>
          <a:p>
            <a:fld id="{ED946957-6E5D-4765-9016-26D35E1AA029}" type="slidenum">
              <a:rPr lang="en-US" smtClean="0"/>
              <a:t>3</a:t>
            </a:fld>
            <a:endParaRPr lang="en-US"/>
          </a:p>
        </p:txBody>
      </p:sp>
    </p:spTree>
    <p:extLst>
      <p:ext uri="{BB962C8B-B14F-4D97-AF65-F5344CB8AC3E}">
        <p14:creationId xmlns:p14="http://schemas.microsoft.com/office/powerpoint/2010/main" val="1402887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Indeed, the only </a:t>
            </a:r>
            <a:r>
              <a:rPr lang="en-US" dirty="0" err="1"/>
              <a:t>informations</a:t>
            </a:r>
            <a:r>
              <a:rPr lang="en-US" dirty="0"/>
              <a:t> we have come from the nuclear power plants studies on the irradiated still that they use.</a:t>
            </a:r>
          </a:p>
          <a:p>
            <a:r>
              <a:rPr lang="en-US" dirty="0"/>
              <a:t>We know that the still is getting harder and more fragile with irradiation as it is represented by this graph.</a:t>
            </a:r>
          </a:p>
          <a:p>
            <a:endParaRPr lang="en-US" dirty="0"/>
          </a:p>
          <a:p>
            <a:r>
              <a:rPr lang="en-US" dirty="0"/>
              <a:t>We can see that the unirradiated material goes up to a lower maximal stress/force -&gt; it is more fragile but it goes further in strain -&gt; it is more flexible than the irradiated one. </a:t>
            </a:r>
          </a:p>
          <a:p>
            <a:r>
              <a:rPr lang="en-US" dirty="0"/>
              <a:t>Which is harder but less flexible. This is what is called a transition ductile to fragile</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858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all these effects are not due to the dose itself but to some internal processes occurring in the crystal which reach a limit with this 10^18 dose per cm2.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there are 3 kinds of crystal defaults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breakage of the target depends of the number of atoms moved, removed or even substituted in the titanium crystal. And up to a certain value, this structure is less and less pure, what leads to cracks.</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36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Indeed, the titanium crystal can take 2 configurations, with a phase transition temperature of 882°C. </a:t>
            </a:r>
          </a:p>
          <a:p>
            <a:endParaRPr lang="en-US" dirty="0"/>
          </a:p>
          <a:p>
            <a:r>
              <a:rPr lang="en-US" dirty="0" err="1"/>
              <a:t>Décrire</a:t>
            </a:r>
            <a:r>
              <a:rPr lang="en-US" dirty="0"/>
              <a:t> les 2 et dire difference VOLUME </a:t>
            </a:r>
            <a:r>
              <a:rPr lang="en-US" dirty="0" err="1"/>
              <a:t>c’est</a:t>
            </a:r>
            <a:r>
              <a:rPr lang="en-US" dirty="0"/>
              <a:t> tout</a:t>
            </a:r>
          </a:p>
          <a:p>
            <a:endParaRPr lang="en-US" dirty="0"/>
          </a:p>
          <a:p>
            <a:r>
              <a:rPr lang="en-US" dirty="0"/>
              <a:t>It is important to underline that the crystalline structure of alloys </a:t>
            </a:r>
            <a:r>
              <a:rPr lang="fr-FR" dirty="0" err="1">
                <a:effectLst/>
              </a:rPr>
              <a:t>behaves</a:t>
            </a:r>
            <a:r>
              <a:rPr lang="fr-FR" dirty="0">
                <a:effectLst/>
              </a:rPr>
              <a:t> </a:t>
            </a:r>
            <a:r>
              <a:rPr lang="fr-FR" dirty="0" err="1">
                <a:effectLst/>
              </a:rPr>
              <a:t>differently</a:t>
            </a:r>
            <a:r>
              <a:rPr lang="fr-FR" dirty="0">
                <a:effectLst/>
              </a:rPr>
              <a:t>, </a:t>
            </a:r>
            <a:r>
              <a:rPr lang="fr-FR" dirty="0" err="1">
                <a:effectLst/>
              </a:rPr>
              <a:t>with</a:t>
            </a:r>
            <a:r>
              <a:rPr lang="fr-FR" dirty="0">
                <a:effectLst/>
              </a:rPr>
              <a:t> a transition area </a:t>
            </a:r>
            <a:r>
              <a:rPr lang="fr-FR" dirty="0" err="1">
                <a:effectLst/>
              </a:rPr>
              <a:t>where</a:t>
            </a:r>
            <a:r>
              <a:rPr lang="fr-FR" dirty="0">
                <a:effectLst/>
              </a:rPr>
              <a:t> the </a:t>
            </a:r>
            <a:r>
              <a:rPr lang="fr-FR" dirty="0" err="1">
                <a:effectLst/>
              </a:rPr>
              <a:t>two</a:t>
            </a:r>
            <a:r>
              <a:rPr lang="fr-FR" dirty="0">
                <a:effectLst/>
              </a:rPr>
              <a:t> phases </a:t>
            </a:r>
            <a:r>
              <a:rPr lang="fr-FR" dirty="0" err="1">
                <a:effectLst/>
              </a:rPr>
              <a:t>will</a:t>
            </a:r>
            <a:r>
              <a:rPr lang="fr-FR" dirty="0">
                <a:effectLst/>
              </a:rPr>
              <a:t> </a:t>
            </a:r>
            <a:r>
              <a:rPr lang="fr-FR" dirty="0" err="1">
                <a:effectLst/>
              </a:rPr>
              <a:t>be</a:t>
            </a:r>
            <a:r>
              <a:rPr lang="fr-FR" dirty="0">
                <a:effectLst/>
              </a:rPr>
              <a:t> in </a:t>
            </a:r>
            <a:r>
              <a:rPr lang="fr-FR" dirty="0" err="1">
                <a:effectLst/>
              </a:rPr>
              <a:t>equilibrium</a:t>
            </a:r>
            <a:r>
              <a:rPr lang="fr-FR" dirty="0">
                <a:effectLst/>
              </a:rPr>
              <a:t>, </a:t>
            </a:r>
            <a:r>
              <a:rPr lang="fr-FR" dirty="0" err="1">
                <a:effectLst/>
              </a:rPr>
              <a:t>what</a:t>
            </a:r>
            <a:r>
              <a:rPr lang="fr-FR" dirty="0">
                <a:effectLst/>
              </a:rPr>
              <a:t> </a:t>
            </a:r>
            <a:r>
              <a:rPr lang="fr-FR" dirty="0" err="1">
                <a:effectLst/>
              </a:rPr>
              <a:t>is</a:t>
            </a:r>
            <a:r>
              <a:rPr lang="fr-FR" dirty="0">
                <a:effectLst/>
              </a:rPr>
              <a:t> </a:t>
            </a:r>
            <a:r>
              <a:rPr lang="fr-FR" dirty="0" err="1">
                <a:effectLst/>
              </a:rPr>
              <a:t>interesting</a:t>
            </a:r>
            <a:r>
              <a:rPr lang="fr-FR" dirty="0">
                <a:effectLst/>
              </a:rPr>
              <a:t> to </a:t>
            </a:r>
            <a:r>
              <a:rPr lang="fr-FR" dirty="0" err="1">
                <a:effectLst/>
              </a:rPr>
              <a:t>investigate</a:t>
            </a:r>
            <a:r>
              <a:rPr lang="fr-FR" dirty="0">
                <a:effectLst/>
              </a:rPr>
              <a:t> for </a:t>
            </a:r>
            <a:r>
              <a:rPr lang="fr-FR" dirty="0" err="1">
                <a:effectLst/>
              </a:rPr>
              <a:t>these</a:t>
            </a:r>
            <a:r>
              <a:rPr lang="fr-FR" dirty="0">
                <a:effectLst/>
              </a:rPr>
              <a:t> </a:t>
            </a:r>
            <a:r>
              <a:rPr lang="fr-FR" dirty="0" err="1">
                <a:effectLst/>
              </a:rPr>
              <a:t>developpments</a:t>
            </a:r>
            <a:endParaRPr lang="fr-FR" dirty="0">
              <a:effectLst/>
            </a:endParaRPr>
          </a:p>
          <a:p>
            <a:br>
              <a:rPr lang="fr-FR" b="0" i="0" dirty="0">
                <a:solidFill>
                  <a:srgbClr val="BDC1C6"/>
                </a:solidFill>
                <a:effectLst/>
                <a:latin typeface="arial" panose="020B0604020202020204" pitchFamily="34" charset="0"/>
              </a:rPr>
            </a:br>
            <a:endParaRPr lang="fr-FR" dirty="0">
              <a:effectLst/>
            </a:endParaRP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977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69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Of course with a 5puA it will be multiplied by a factor 2 but this is still doable.</a:t>
            </a:r>
          </a:p>
          <a:p>
            <a:r>
              <a:rPr lang="en-US" dirty="0"/>
              <a:t>The huge interest of such a target is that we can tests 6 different materials at the same time, considering two sectors per material, what can allows us to test many possibilities at the same time.</a:t>
            </a:r>
          </a:p>
          <a:p>
            <a:endParaRPr lang="en-US" dirty="0"/>
          </a:p>
          <a:p>
            <a:r>
              <a:rPr lang="en-US" dirty="0"/>
              <a:t>And we can also make a smaller wheel fully dedicated to these </a:t>
            </a:r>
            <a:r>
              <a:rPr lang="en-US" dirty="0" err="1"/>
              <a:t>developpments</a:t>
            </a:r>
            <a:r>
              <a:rPr lang="en-US" dirty="0"/>
              <a:t>. If it is possible, we can make it with our technical staff in IPHC. </a:t>
            </a:r>
          </a:p>
          <a:p>
            <a:endParaRPr lang="en-US" dirty="0"/>
          </a:p>
          <a:p>
            <a:r>
              <a:rPr lang="en-US" dirty="0"/>
              <a:t>There is still the open question about the characterization of the backings after irradiation, we don’t have the authorization to perform such studies in IPHC but this is under discussion. And maybe it will be easier to characterize the backings directly in GANIL.</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391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a:p>
            <a:r>
              <a:rPr lang="en-US" dirty="0"/>
              <a:t>SAGAIDAK -&gt; ca case -&gt; argument transition ductile fragile -&gt; + </a:t>
            </a:r>
            <a:r>
              <a:rPr lang="en-US" dirty="0" err="1"/>
              <a:t>en</a:t>
            </a:r>
            <a:r>
              <a:rPr lang="en-US" dirty="0"/>
              <a:t> + dur </a:t>
            </a:r>
            <a:r>
              <a:rPr lang="en-US" dirty="0" err="1"/>
              <a:t>donc</a:t>
            </a:r>
            <a:r>
              <a:rPr lang="en-US" dirty="0"/>
              <a:t> + </a:t>
            </a:r>
            <a:r>
              <a:rPr lang="en-US" dirty="0" err="1"/>
              <a:t>en</a:t>
            </a:r>
            <a:r>
              <a:rPr lang="en-US" dirty="0"/>
              <a:t> plus </a:t>
            </a:r>
            <a:r>
              <a:rPr lang="en-US" dirty="0" err="1"/>
              <a:t>cassant</a:t>
            </a:r>
            <a:endParaRPr lang="en-US" dirty="0"/>
          </a:p>
          <a:p>
            <a:r>
              <a:rPr lang="en-US" dirty="0"/>
              <a:t>-&gt; cracks</a:t>
            </a:r>
          </a:p>
          <a:p>
            <a:r>
              <a:rPr lang="en-US" dirty="0"/>
              <a:t>Force </a:t>
            </a:r>
            <a:r>
              <a:rPr lang="en-US" dirty="0" err="1"/>
              <a:t>faisceau</a:t>
            </a:r>
            <a:r>
              <a:rPr lang="en-US" dirty="0"/>
              <a:t> sur </a:t>
            </a:r>
            <a:r>
              <a:rPr lang="en-US" dirty="0" err="1"/>
              <a:t>feuille</a:t>
            </a:r>
            <a:r>
              <a:rPr lang="en-US" dirty="0"/>
              <a:t> </a:t>
            </a:r>
            <a:r>
              <a:rPr lang="en-US" dirty="0" err="1"/>
              <a:t>extremement</a:t>
            </a:r>
            <a:r>
              <a:rPr lang="en-US" dirty="0"/>
              <a:t> </a:t>
            </a:r>
            <a:r>
              <a:rPr lang="en-US" dirty="0" err="1"/>
              <a:t>faible</a:t>
            </a:r>
            <a:r>
              <a:rPr lang="en-US" dirty="0"/>
              <a:t> </a:t>
            </a:r>
            <a:r>
              <a:rPr lang="en-US" dirty="0" err="1"/>
              <a:t>donc</a:t>
            </a:r>
            <a:r>
              <a:rPr lang="en-US" dirty="0"/>
              <a:t> </a:t>
            </a:r>
            <a:r>
              <a:rPr lang="en-US" dirty="0" err="1"/>
              <a:t>plutot</a:t>
            </a:r>
            <a:r>
              <a:rPr lang="en-US" dirty="0"/>
              <a:t> </a:t>
            </a:r>
            <a:r>
              <a:rPr lang="en-US" dirty="0" err="1"/>
              <a:t>fragiloté</a:t>
            </a:r>
            <a:r>
              <a:rPr lang="en-US" dirty="0"/>
              <a:t> </a:t>
            </a:r>
            <a:r>
              <a:rPr lang="en-US" dirty="0" err="1"/>
              <a:t>mécanique</a:t>
            </a:r>
            <a:endParaRPr lang="en-US" dirty="0"/>
          </a:p>
          <a:p>
            <a:endParaRPr lang="en-US" dirty="0"/>
          </a:p>
          <a:p>
            <a:endParaRPr lang="en-US" dirty="0"/>
          </a:p>
          <a:p>
            <a:endParaRPr lang="en-US" dirty="0"/>
          </a:p>
          <a:p>
            <a:endParaRPr lang="en-US" dirty="0"/>
          </a:p>
          <a:p>
            <a:endParaRPr lang="en-US" dirty="0"/>
          </a:p>
          <a:p>
            <a:endParaRPr lang="en-US" dirty="0"/>
          </a:p>
          <a:p>
            <a:r>
              <a:rPr lang="en-US" dirty="0"/>
              <a:t>Dose </a:t>
            </a:r>
            <a:r>
              <a:rPr lang="en-US" dirty="0" err="1"/>
              <a:t>déplacement</a:t>
            </a:r>
            <a:r>
              <a:rPr lang="en-US" dirty="0"/>
              <a:t> </a:t>
            </a:r>
            <a:r>
              <a:rPr lang="en-US" dirty="0" err="1"/>
              <a:t>atomes</a:t>
            </a:r>
            <a:endParaRPr lang="en-US" dirty="0"/>
          </a:p>
          <a:p>
            <a:r>
              <a:rPr lang="en-US" dirty="0" err="1"/>
              <a:t>Cuves</a:t>
            </a:r>
            <a:r>
              <a:rPr lang="en-US" dirty="0"/>
              <a:t> </a:t>
            </a:r>
            <a:r>
              <a:rPr lang="en-US" dirty="0" err="1"/>
              <a:t>reacteurs</a:t>
            </a:r>
            <a:r>
              <a:rPr lang="en-US" dirty="0"/>
              <a:t> </a:t>
            </a:r>
            <a:r>
              <a:rPr lang="en-US" dirty="0" err="1"/>
              <a:t>acier</a:t>
            </a:r>
            <a:r>
              <a:rPr lang="en-US" dirty="0"/>
              <a:t> </a:t>
            </a:r>
            <a:r>
              <a:rPr lang="en-US" dirty="0" err="1"/>
              <a:t>nucléaire</a:t>
            </a:r>
            <a:r>
              <a:rPr lang="en-US" dirty="0"/>
              <a:t> civil</a:t>
            </a:r>
          </a:p>
          <a:p>
            <a:endParaRPr lang="en-US" dirty="0"/>
          </a:p>
          <a:p>
            <a:r>
              <a:rPr lang="en-US" dirty="0"/>
              <a:t>1 </a:t>
            </a:r>
            <a:r>
              <a:rPr lang="en-US" dirty="0" err="1"/>
              <a:t>arg</a:t>
            </a:r>
            <a:r>
              <a:rPr lang="en-US" dirty="0"/>
              <a:t> :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47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a:p>
            <a:r>
              <a:rPr lang="en-US" dirty="0"/>
              <a:t>SAGAIDAK -&gt; ca case -&gt; argument transition ductile fragile -&gt; + </a:t>
            </a:r>
            <a:r>
              <a:rPr lang="en-US" dirty="0" err="1"/>
              <a:t>en</a:t>
            </a:r>
            <a:r>
              <a:rPr lang="en-US" dirty="0"/>
              <a:t> + dur </a:t>
            </a:r>
            <a:r>
              <a:rPr lang="en-US" dirty="0" err="1"/>
              <a:t>donc</a:t>
            </a:r>
            <a:r>
              <a:rPr lang="en-US" dirty="0"/>
              <a:t> + </a:t>
            </a:r>
            <a:r>
              <a:rPr lang="en-US" dirty="0" err="1"/>
              <a:t>en</a:t>
            </a:r>
            <a:r>
              <a:rPr lang="en-US" dirty="0"/>
              <a:t> plus </a:t>
            </a:r>
            <a:r>
              <a:rPr lang="en-US" dirty="0" err="1"/>
              <a:t>cassant</a:t>
            </a:r>
            <a:endParaRPr lang="en-US" dirty="0"/>
          </a:p>
          <a:p>
            <a:r>
              <a:rPr lang="en-US" dirty="0"/>
              <a:t>-&gt; cracks</a:t>
            </a:r>
          </a:p>
          <a:p>
            <a:r>
              <a:rPr lang="en-US" dirty="0"/>
              <a:t>Force </a:t>
            </a:r>
            <a:r>
              <a:rPr lang="en-US" dirty="0" err="1"/>
              <a:t>faisceau</a:t>
            </a:r>
            <a:r>
              <a:rPr lang="en-US" dirty="0"/>
              <a:t> sur </a:t>
            </a:r>
            <a:r>
              <a:rPr lang="en-US" dirty="0" err="1"/>
              <a:t>feuille</a:t>
            </a:r>
            <a:r>
              <a:rPr lang="en-US" dirty="0"/>
              <a:t> </a:t>
            </a:r>
            <a:r>
              <a:rPr lang="en-US" dirty="0" err="1"/>
              <a:t>extremement</a:t>
            </a:r>
            <a:r>
              <a:rPr lang="en-US" dirty="0"/>
              <a:t> </a:t>
            </a:r>
            <a:r>
              <a:rPr lang="en-US" dirty="0" err="1"/>
              <a:t>faible</a:t>
            </a:r>
            <a:r>
              <a:rPr lang="en-US" dirty="0"/>
              <a:t> </a:t>
            </a:r>
            <a:r>
              <a:rPr lang="en-US" dirty="0" err="1"/>
              <a:t>donc</a:t>
            </a:r>
            <a:r>
              <a:rPr lang="en-US" dirty="0"/>
              <a:t> </a:t>
            </a:r>
            <a:r>
              <a:rPr lang="en-US" dirty="0" err="1"/>
              <a:t>plutot</a:t>
            </a:r>
            <a:r>
              <a:rPr lang="en-US" dirty="0"/>
              <a:t> </a:t>
            </a:r>
            <a:r>
              <a:rPr lang="en-US" dirty="0" err="1"/>
              <a:t>fragiloté</a:t>
            </a:r>
            <a:r>
              <a:rPr lang="en-US" dirty="0"/>
              <a:t> </a:t>
            </a:r>
            <a:r>
              <a:rPr lang="en-US" dirty="0" err="1"/>
              <a:t>mécanique</a:t>
            </a:r>
            <a:endParaRPr lang="en-US" dirty="0"/>
          </a:p>
          <a:p>
            <a:endParaRPr lang="en-US" dirty="0"/>
          </a:p>
          <a:p>
            <a:endParaRPr lang="en-US" dirty="0"/>
          </a:p>
          <a:p>
            <a:endParaRPr lang="en-US" dirty="0"/>
          </a:p>
          <a:p>
            <a:endParaRPr lang="en-US" dirty="0"/>
          </a:p>
          <a:p>
            <a:endParaRPr lang="en-US" dirty="0"/>
          </a:p>
          <a:p>
            <a:endParaRPr lang="en-US" dirty="0"/>
          </a:p>
          <a:p>
            <a:r>
              <a:rPr lang="en-US" dirty="0"/>
              <a:t>Dose </a:t>
            </a:r>
            <a:r>
              <a:rPr lang="en-US" dirty="0" err="1"/>
              <a:t>déplacement</a:t>
            </a:r>
            <a:r>
              <a:rPr lang="en-US" dirty="0"/>
              <a:t> </a:t>
            </a:r>
            <a:r>
              <a:rPr lang="en-US" dirty="0" err="1"/>
              <a:t>atomes</a:t>
            </a:r>
            <a:endParaRPr lang="en-US" dirty="0"/>
          </a:p>
          <a:p>
            <a:r>
              <a:rPr lang="en-US" dirty="0" err="1"/>
              <a:t>Cuves</a:t>
            </a:r>
            <a:r>
              <a:rPr lang="en-US" dirty="0"/>
              <a:t> </a:t>
            </a:r>
            <a:r>
              <a:rPr lang="en-US" dirty="0" err="1"/>
              <a:t>reacteurs</a:t>
            </a:r>
            <a:r>
              <a:rPr lang="en-US" dirty="0"/>
              <a:t> </a:t>
            </a:r>
            <a:r>
              <a:rPr lang="en-US" dirty="0" err="1"/>
              <a:t>acier</a:t>
            </a:r>
            <a:r>
              <a:rPr lang="en-US" dirty="0"/>
              <a:t> </a:t>
            </a:r>
            <a:r>
              <a:rPr lang="en-US" dirty="0" err="1"/>
              <a:t>nucléaire</a:t>
            </a:r>
            <a:r>
              <a:rPr lang="en-US" dirty="0"/>
              <a:t> civil</a:t>
            </a:r>
          </a:p>
          <a:p>
            <a:endParaRPr lang="en-US" dirty="0"/>
          </a:p>
          <a:p>
            <a:r>
              <a:rPr lang="en-US" dirty="0"/>
              <a:t>1 </a:t>
            </a:r>
            <a:r>
              <a:rPr lang="en-US" dirty="0" err="1"/>
              <a:t>arg</a:t>
            </a:r>
            <a:r>
              <a:rPr lang="en-US" dirty="0"/>
              <a:t> :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506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a:p>
            <a:r>
              <a:rPr lang="en-US" dirty="0"/>
              <a:t>SAGAIDAK -&gt; ca case -&gt; argument transition ductile fragile -&gt; + </a:t>
            </a:r>
            <a:r>
              <a:rPr lang="en-US" dirty="0" err="1"/>
              <a:t>en</a:t>
            </a:r>
            <a:r>
              <a:rPr lang="en-US" dirty="0"/>
              <a:t> + dur </a:t>
            </a:r>
            <a:r>
              <a:rPr lang="en-US" dirty="0" err="1"/>
              <a:t>donc</a:t>
            </a:r>
            <a:r>
              <a:rPr lang="en-US" dirty="0"/>
              <a:t> + </a:t>
            </a:r>
            <a:r>
              <a:rPr lang="en-US" dirty="0" err="1"/>
              <a:t>en</a:t>
            </a:r>
            <a:r>
              <a:rPr lang="en-US" dirty="0"/>
              <a:t> plus </a:t>
            </a:r>
            <a:r>
              <a:rPr lang="en-US" dirty="0" err="1"/>
              <a:t>cassant</a:t>
            </a:r>
            <a:endParaRPr lang="en-US" dirty="0"/>
          </a:p>
          <a:p>
            <a:r>
              <a:rPr lang="en-US" dirty="0"/>
              <a:t>-&gt; cracks</a:t>
            </a:r>
          </a:p>
          <a:p>
            <a:r>
              <a:rPr lang="en-US" dirty="0"/>
              <a:t>Force </a:t>
            </a:r>
            <a:r>
              <a:rPr lang="en-US" dirty="0" err="1"/>
              <a:t>faisceau</a:t>
            </a:r>
            <a:r>
              <a:rPr lang="en-US" dirty="0"/>
              <a:t> sur </a:t>
            </a:r>
            <a:r>
              <a:rPr lang="en-US" dirty="0" err="1"/>
              <a:t>feuille</a:t>
            </a:r>
            <a:r>
              <a:rPr lang="en-US" dirty="0"/>
              <a:t> </a:t>
            </a:r>
            <a:r>
              <a:rPr lang="en-US" dirty="0" err="1"/>
              <a:t>extremement</a:t>
            </a:r>
            <a:r>
              <a:rPr lang="en-US" dirty="0"/>
              <a:t> </a:t>
            </a:r>
            <a:r>
              <a:rPr lang="en-US" dirty="0" err="1"/>
              <a:t>faible</a:t>
            </a:r>
            <a:r>
              <a:rPr lang="en-US" dirty="0"/>
              <a:t> </a:t>
            </a:r>
            <a:r>
              <a:rPr lang="en-US" dirty="0" err="1"/>
              <a:t>donc</a:t>
            </a:r>
            <a:r>
              <a:rPr lang="en-US" dirty="0"/>
              <a:t> </a:t>
            </a:r>
            <a:r>
              <a:rPr lang="en-US" dirty="0" err="1"/>
              <a:t>plutot</a:t>
            </a:r>
            <a:r>
              <a:rPr lang="en-US" dirty="0"/>
              <a:t> </a:t>
            </a:r>
            <a:r>
              <a:rPr lang="en-US" dirty="0" err="1"/>
              <a:t>fragiloté</a:t>
            </a:r>
            <a:r>
              <a:rPr lang="en-US" dirty="0"/>
              <a:t> </a:t>
            </a:r>
            <a:r>
              <a:rPr lang="en-US" dirty="0" err="1"/>
              <a:t>mécanique</a:t>
            </a:r>
            <a:endParaRPr lang="en-US" dirty="0"/>
          </a:p>
          <a:p>
            <a:endParaRPr lang="en-US" dirty="0"/>
          </a:p>
          <a:p>
            <a:endParaRPr lang="en-US" dirty="0"/>
          </a:p>
          <a:p>
            <a:endParaRPr lang="en-US" dirty="0"/>
          </a:p>
          <a:p>
            <a:endParaRPr lang="en-US" dirty="0"/>
          </a:p>
          <a:p>
            <a:endParaRPr lang="en-US" dirty="0"/>
          </a:p>
          <a:p>
            <a:endParaRPr lang="en-US" dirty="0"/>
          </a:p>
          <a:p>
            <a:r>
              <a:rPr lang="en-US" dirty="0"/>
              <a:t>Dose </a:t>
            </a:r>
            <a:r>
              <a:rPr lang="en-US" dirty="0" err="1"/>
              <a:t>déplacement</a:t>
            </a:r>
            <a:r>
              <a:rPr lang="en-US" dirty="0"/>
              <a:t> </a:t>
            </a:r>
            <a:r>
              <a:rPr lang="en-US" dirty="0" err="1"/>
              <a:t>atomes</a:t>
            </a:r>
            <a:endParaRPr lang="en-US" dirty="0"/>
          </a:p>
          <a:p>
            <a:r>
              <a:rPr lang="en-US" dirty="0" err="1"/>
              <a:t>Cuves</a:t>
            </a:r>
            <a:r>
              <a:rPr lang="en-US" dirty="0"/>
              <a:t> </a:t>
            </a:r>
            <a:r>
              <a:rPr lang="en-US" dirty="0" err="1"/>
              <a:t>reacteurs</a:t>
            </a:r>
            <a:r>
              <a:rPr lang="en-US" dirty="0"/>
              <a:t> </a:t>
            </a:r>
            <a:r>
              <a:rPr lang="en-US" dirty="0" err="1"/>
              <a:t>acier</a:t>
            </a:r>
            <a:r>
              <a:rPr lang="en-US" dirty="0"/>
              <a:t> </a:t>
            </a:r>
            <a:r>
              <a:rPr lang="en-US" dirty="0" err="1"/>
              <a:t>nucléaire</a:t>
            </a:r>
            <a:r>
              <a:rPr lang="en-US" dirty="0"/>
              <a:t> civil</a:t>
            </a:r>
          </a:p>
          <a:p>
            <a:endParaRPr lang="en-US" dirty="0"/>
          </a:p>
          <a:p>
            <a:r>
              <a:rPr lang="en-US" dirty="0"/>
              <a:t>1 </a:t>
            </a:r>
            <a:r>
              <a:rPr lang="en-US" dirty="0" err="1"/>
              <a:t>arg</a:t>
            </a:r>
            <a:r>
              <a:rPr lang="en-US" dirty="0"/>
              <a:t> :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37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092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9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superheavy element physicists, we are working at the extreme limit of the nuclear chart, we are studying super heavy elements through two different aspects. We are performing new element synthesis experiments as the synthesis of the element 119 which is currently running here in RIKEN since 2017</a:t>
            </a:r>
          </a:p>
          <a:p>
            <a:endParaRPr lang="en-US" dirty="0"/>
          </a:p>
        </p:txBody>
      </p:sp>
      <p:sp>
        <p:nvSpPr>
          <p:cNvPr id="4" name="Espace réservé du numéro de diapositive 3"/>
          <p:cNvSpPr>
            <a:spLocks noGrp="1"/>
          </p:cNvSpPr>
          <p:nvPr>
            <p:ph type="sldNum" sz="quarter" idx="5"/>
          </p:nvPr>
        </p:nvSpPr>
        <p:spPr/>
        <p:txBody>
          <a:bodyPr/>
          <a:lstStyle/>
          <a:p>
            <a:fld id="{ED946957-6E5D-4765-9016-26D35E1AA029}" type="slidenum">
              <a:rPr lang="en-US" smtClean="0"/>
              <a:t>4</a:t>
            </a:fld>
            <a:endParaRPr lang="en-US"/>
          </a:p>
        </p:txBody>
      </p:sp>
    </p:spTree>
    <p:extLst>
      <p:ext uri="{BB962C8B-B14F-4D97-AF65-F5344CB8AC3E}">
        <p14:creationId xmlns:p14="http://schemas.microsoft.com/office/powerpoint/2010/main" val="3481637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I told u, some in-beam tests are mandatory to understand what is going on in the target backing with the increasing dose accumulated. </a:t>
            </a:r>
          </a:p>
          <a:p>
            <a:r>
              <a:rPr lang="en-US" dirty="0"/>
              <a:t>We are already performing some in-beam tests in RIKEN and the main question to answer is how to reach this 10 18 dose limit in a time as short as possible.</a:t>
            </a:r>
          </a:p>
          <a:p>
            <a:r>
              <a:rPr lang="en-US" dirty="0"/>
              <a:t>We can use smaller targets or even stationary targets for the candidate which don’t have any temperature issues as graphene. </a:t>
            </a:r>
          </a:p>
          <a:p>
            <a:r>
              <a:rPr lang="en-US" dirty="0"/>
              <a:t>Or we can run in the usual conditions with as an instance this LISE 2000 target with 12 sectors.</a:t>
            </a:r>
          </a:p>
          <a:p>
            <a:r>
              <a:rPr lang="en-US" dirty="0"/>
              <a:t>Whatever, we will need an optical pyrometer to measure the temperature during the irradiation and we will need to be able to characterize the irradiated materials, what is in discussion in our lab, but it may be easier to do it directly in GANIL.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872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62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first effect that should be considered is the temperature of the target under irradiation</a:t>
            </a:r>
          </a:p>
          <a:p>
            <a:r>
              <a:rPr lang="en-US" dirty="0"/>
              <a:t>If we take some classical conditions for superheavy synthesis experiments, with a 6 MeV per nucleon beam energy and a Cm target with a </a:t>
            </a:r>
            <a:r>
              <a:rPr lang="en-US" dirty="0" err="1"/>
              <a:t>Ti</a:t>
            </a:r>
            <a:r>
              <a:rPr lang="en-US" dirty="0"/>
              <a:t> backing, some LISE calculation gives us an energy loss of 26.5 MeV</a:t>
            </a:r>
          </a:p>
          <a:p>
            <a:r>
              <a:rPr lang="en-US" dirty="0"/>
              <a:t>With our beautiful nuclear physics units, we have a direct access to the power deposited in the target which is 80W for a 3 </a:t>
            </a:r>
            <a:r>
              <a:rPr lang="en-US" dirty="0" err="1"/>
              <a:t>puA</a:t>
            </a:r>
            <a:r>
              <a:rPr lang="en-US" dirty="0"/>
              <a:t> beam</a:t>
            </a:r>
          </a:p>
          <a:p>
            <a:r>
              <a:rPr lang="en-US" dirty="0"/>
              <a:t>If 80W seems to be a low value, is is focused on the 50mm2 of the beam spot, what makes a high power density which leads to very high temperatures if the target is not rotating</a:t>
            </a:r>
          </a:p>
          <a:p>
            <a:endParaRPr lang="en-US" dirty="0"/>
          </a:p>
          <a:p>
            <a:r>
              <a:rPr lang="en-US" dirty="0"/>
              <a:t>Now if we consider the heat dissipation processes, 3 effects should be considered : convection, radiation and conduction.</a:t>
            </a:r>
          </a:p>
          <a:p>
            <a:r>
              <a:rPr lang="en-US" dirty="0"/>
              <a:t>1</a:t>
            </a:r>
            <a:r>
              <a:rPr lang="en-US" baseline="30000" dirty="0"/>
              <a:t>st</a:t>
            </a:r>
            <a:r>
              <a:rPr lang="en-US" dirty="0"/>
              <a:t> of all there is no convection in vacuum (SIRIUS), the conduction is also negligible for </a:t>
            </a:r>
            <a:r>
              <a:rPr lang="en-US" dirty="0" err="1"/>
              <a:t>Ti</a:t>
            </a:r>
            <a:r>
              <a:rPr lang="en-US" dirty="0"/>
              <a:t> as we will see later in this presentation, the radiation is therefore the dominant heat dissipation process</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108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Ambition 10puA with new facilities as SPIRAL2, RILAC or SHE Factory</a:t>
            </a:r>
          </a:p>
          <a:p>
            <a:r>
              <a:rPr lang="en-US" dirty="0"/>
              <a:t>Confronted to sustainability of the target backing (usually titanium)</a:t>
            </a:r>
          </a:p>
          <a:p>
            <a:r>
              <a:rPr lang="en-US" dirty="0"/>
              <a:t>B. Gall proposed a project to the Strasbourg science institute and obtained a grant to develop innovative target materials</a:t>
            </a:r>
          </a:p>
          <a:p>
            <a:r>
              <a:rPr lang="en-US" dirty="0"/>
              <a:t>I already worked a little bit on that topic during my thesis but since May I started a PhD fully dedicated to that problematic</a:t>
            </a:r>
          </a:p>
          <a:p>
            <a:r>
              <a:rPr lang="en-US" dirty="0"/>
              <a:t>As u surely know, this need of high intensities is motivated by the very low cross sections experiments wee want to run</a:t>
            </a:r>
          </a:p>
          <a:p>
            <a:r>
              <a:rPr lang="en-US" dirty="0"/>
              <a:t>As an instance…</a:t>
            </a:r>
          </a:p>
          <a:p>
            <a:r>
              <a:rPr lang="en-US" dirty="0"/>
              <a:t>The dose limit before cracking for a target is around 10^18 ions </a:t>
            </a:r>
          </a:p>
          <a:p>
            <a:r>
              <a:rPr lang="en-US" dirty="0"/>
              <a:t>With a 10puA beam -&gt; only 2 days before cracking</a:t>
            </a:r>
          </a:p>
          <a:p>
            <a:endParaRPr lang="en-US" dirty="0"/>
          </a:p>
          <a:p>
            <a:endParaRPr lang="en-US" dirty="0"/>
          </a:p>
          <a:p>
            <a:endParaRPr lang="en-US" dirty="0"/>
          </a:p>
          <a:p>
            <a:r>
              <a:rPr lang="en-US" dirty="0"/>
              <a:t>Bas droite</a:t>
            </a:r>
          </a:p>
          <a:p>
            <a:r>
              <a:rPr lang="en-US" dirty="0"/>
              <a:t>Stress de base plus irradiation (</a:t>
            </a:r>
            <a:r>
              <a:rPr lang="en-US" dirty="0" err="1"/>
              <a:t>représentées</a:t>
            </a:r>
            <a:r>
              <a:rPr lang="en-US" dirty="0"/>
              <a:t> par stress </a:t>
            </a:r>
            <a:r>
              <a:rPr lang="en-US" dirty="0" err="1"/>
              <a:t>oscillant</a:t>
            </a:r>
            <a:endParaRPr lang="en-US" dirty="0"/>
          </a:p>
          <a:p>
            <a:endParaRPr lang="en-US" dirty="0"/>
          </a:p>
          <a:p>
            <a:endParaRPr lang="en-US" dirty="0"/>
          </a:p>
          <a:p>
            <a:r>
              <a:rPr lang="en-US" dirty="0"/>
              <a:t>SAGAIDAK -&gt; ca case -&gt; argument transition ductile fragile -&gt; + </a:t>
            </a:r>
            <a:r>
              <a:rPr lang="en-US" dirty="0" err="1"/>
              <a:t>en</a:t>
            </a:r>
            <a:r>
              <a:rPr lang="en-US" dirty="0"/>
              <a:t> + dur </a:t>
            </a:r>
            <a:r>
              <a:rPr lang="en-US" dirty="0" err="1"/>
              <a:t>donc</a:t>
            </a:r>
            <a:r>
              <a:rPr lang="en-US" dirty="0"/>
              <a:t> + </a:t>
            </a:r>
            <a:r>
              <a:rPr lang="en-US" dirty="0" err="1"/>
              <a:t>en</a:t>
            </a:r>
            <a:r>
              <a:rPr lang="en-US" dirty="0"/>
              <a:t> plus </a:t>
            </a:r>
            <a:r>
              <a:rPr lang="en-US" dirty="0" err="1"/>
              <a:t>cassant</a:t>
            </a:r>
            <a:endParaRPr lang="en-US" dirty="0"/>
          </a:p>
          <a:p>
            <a:r>
              <a:rPr lang="en-US" dirty="0"/>
              <a:t>-&gt; cracks</a:t>
            </a:r>
          </a:p>
          <a:p>
            <a:r>
              <a:rPr lang="en-US" dirty="0"/>
              <a:t>Force </a:t>
            </a:r>
            <a:r>
              <a:rPr lang="en-US" dirty="0" err="1"/>
              <a:t>faisceau</a:t>
            </a:r>
            <a:r>
              <a:rPr lang="en-US" dirty="0"/>
              <a:t> sur </a:t>
            </a:r>
            <a:r>
              <a:rPr lang="en-US" dirty="0" err="1"/>
              <a:t>feuille</a:t>
            </a:r>
            <a:r>
              <a:rPr lang="en-US" dirty="0"/>
              <a:t> </a:t>
            </a:r>
            <a:r>
              <a:rPr lang="en-US" dirty="0" err="1"/>
              <a:t>extremement</a:t>
            </a:r>
            <a:r>
              <a:rPr lang="en-US" dirty="0"/>
              <a:t> </a:t>
            </a:r>
            <a:r>
              <a:rPr lang="en-US" dirty="0" err="1"/>
              <a:t>faible</a:t>
            </a:r>
            <a:r>
              <a:rPr lang="en-US" dirty="0"/>
              <a:t> </a:t>
            </a:r>
            <a:r>
              <a:rPr lang="en-US" dirty="0" err="1"/>
              <a:t>donc</a:t>
            </a:r>
            <a:r>
              <a:rPr lang="en-US" dirty="0"/>
              <a:t> </a:t>
            </a:r>
            <a:r>
              <a:rPr lang="en-US" dirty="0" err="1"/>
              <a:t>plutot</a:t>
            </a:r>
            <a:r>
              <a:rPr lang="en-US" dirty="0"/>
              <a:t> </a:t>
            </a:r>
            <a:r>
              <a:rPr lang="en-US" dirty="0" err="1"/>
              <a:t>fragiloté</a:t>
            </a:r>
            <a:r>
              <a:rPr lang="en-US" dirty="0"/>
              <a:t> </a:t>
            </a:r>
            <a:r>
              <a:rPr lang="en-US" dirty="0" err="1"/>
              <a:t>mécanique</a:t>
            </a:r>
            <a:endParaRPr lang="en-US" dirty="0"/>
          </a:p>
          <a:p>
            <a:endParaRPr lang="en-US" dirty="0"/>
          </a:p>
          <a:p>
            <a:endParaRPr lang="en-US" dirty="0"/>
          </a:p>
          <a:p>
            <a:endParaRPr lang="en-US" dirty="0"/>
          </a:p>
          <a:p>
            <a:endParaRPr lang="en-US" dirty="0"/>
          </a:p>
          <a:p>
            <a:endParaRPr lang="en-US" dirty="0"/>
          </a:p>
          <a:p>
            <a:endParaRPr lang="en-US" dirty="0"/>
          </a:p>
          <a:p>
            <a:r>
              <a:rPr lang="en-US" dirty="0"/>
              <a:t>Dose </a:t>
            </a:r>
            <a:r>
              <a:rPr lang="en-US" dirty="0" err="1"/>
              <a:t>déplacement</a:t>
            </a:r>
            <a:r>
              <a:rPr lang="en-US" dirty="0"/>
              <a:t> </a:t>
            </a:r>
            <a:r>
              <a:rPr lang="en-US" dirty="0" err="1"/>
              <a:t>atomes</a:t>
            </a:r>
            <a:endParaRPr lang="en-US" dirty="0"/>
          </a:p>
          <a:p>
            <a:r>
              <a:rPr lang="en-US" dirty="0" err="1"/>
              <a:t>Cuves</a:t>
            </a:r>
            <a:r>
              <a:rPr lang="en-US" dirty="0"/>
              <a:t> </a:t>
            </a:r>
            <a:r>
              <a:rPr lang="en-US" dirty="0" err="1"/>
              <a:t>reacteurs</a:t>
            </a:r>
            <a:r>
              <a:rPr lang="en-US" dirty="0"/>
              <a:t> </a:t>
            </a:r>
            <a:r>
              <a:rPr lang="en-US" dirty="0" err="1"/>
              <a:t>acier</a:t>
            </a:r>
            <a:r>
              <a:rPr lang="en-US" dirty="0"/>
              <a:t> </a:t>
            </a:r>
            <a:r>
              <a:rPr lang="en-US" dirty="0" err="1"/>
              <a:t>nucléaire</a:t>
            </a:r>
            <a:r>
              <a:rPr lang="en-US" dirty="0"/>
              <a:t> civil</a:t>
            </a:r>
          </a:p>
          <a:p>
            <a:endParaRPr lang="en-US" dirty="0"/>
          </a:p>
          <a:p>
            <a:r>
              <a:rPr lang="en-US" dirty="0"/>
              <a:t>1 </a:t>
            </a:r>
            <a:r>
              <a:rPr lang="en-US" dirty="0" err="1"/>
              <a:t>arg</a:t>
            </a:r>
            <a:r>
              <a:rPr lang="en-US" dirty="0"/>
              <a:t> :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37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superheavy element physicists, we are working at the extreme limit of the nuclear chart, we are studying super heavy elements through two different aspects. We are performing new element synthesis experiments as the synthesis of the element 119 which is currently running here in RIKEN since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on another hand we are performing spectroscopic studies of slightly lighter nuclei, and so with slightly higher cross sections but still not higher than few nanobarns.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perform such low cross section experiments, new facilities were built around the world as the SRILAC here in RIKEN but also the SHE Factory in Russia or the SPRIAL2 facility in GANIL. These facilities are able to deliver very intense beams up to 10puA, which corresponds to 10 to the power of 14 part/s interacting with our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if these very high intensities gives us access to a fully new range of nuclei, the counterpart of these intense beams is that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fld id="{ED946957-6E5D-4765-9016-26D35E1AA029}" type="slidenum">
              <a:rPr lang="en-US" smtClean="0"/>
              <a:t>5</a:t>
            </a:fld>
            <a:endParaRPr lang="en-US"/>
          </a:p>
        </p:txBody>
      </p:sp>
    </p:spTree>
    <p:extLst>
      <p:ext uri="{BB962C8B-B14F-4D97-AF65-F5344CB8AC3E}">
        <p14:creationId xmlns:p14="http://schemas.microsoft.com/office/powerpoint/2010/main" val="3267888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superheavy element physicists, we are working at the extreme limit of the nuclear chart, we are studying super heavy elements through two different aspects. We are performing new element synthesis experiments as the synthesis of the element 119 which is currently running here in RIKEN since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on another hand we are performing spectroscopic studies of slightly lighter nuclei, and so with slightly higher cross sections but still not higher than few nanobarns.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perform such low cross section experiments, new facilities were built around the world as the SRILAC here in RIKEN but also the SHE Factory in Russia or the SPRIAL2 facility in GANIL. These facilities are able to deliver very intense beams up to 10puA, which corresponds to 10 to the power of 14 part/s interacting with our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if these very high intensities gives us access to a fully new range of nuclei, the counterpart of these intense beams is that the titanium backing that we were using for decades to sustain our rare targets can’t survive long enough to run such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instance, if we consider a 10puA beam and a 15cm rotating wheel with these classical titanium backing, such a target will break in one to two weeks…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we can increase the diameter of our targets to sustain this irradiation slightly longer but the targets we are using are available in very small quantities and are very expensive. We have only few mg of 248Cm provided by the oak ridge national lab and we really need to find a new backing material which will allow us to run these experiments for longer runs. </a:t>
            </a:r>
          </a:p>
          <a:p>
            <a:r>
              <a:rPr lang="en-US" dirty="0"/>
              <a:t>This is a huge limitation in the superheavy element world which is limiting us to use these new facilities at their maximal potential and we decided to take this problematic in charge in </a:t>
            </a:r>
            <a:r>
              <a:rPr lang="en-US" dirty="0" err="1"/>
              <a:t>ouf</a:t>
            </a:r>
            <a:r>
              <a:rPr lang="en-US" dirty="0"/>
              <a:t> laboratory, with the help of a grant from the Institute of Advanced studies of  the Strasbourg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nuclear physicists we try to understand the situation in a first step and there are for us two major points to consider : the thermal effects and the irradiation damages.</a:t>
            </a:r>
          </a:p>
        </p:txBody>
      </p:sp>
      <p:sp>
        <p:nvSpPr>
          <p:cNvPr id="4" name="Espace réservé du numéro de diapositive 3"/>
          <p:cNvSpPr>
            <a:spLocks noGrp="1"/>
          </p:cNvSpPr>
          <p:nvPr>
            <p:ph type="sldNum" sz="quarter" idx="5"/>
          </p:nvPr>
        </p:nvSpPr>
        <p:spPr/>
        <p:txBody>
          <a:bodyPr/>
          <a:lstStyle/>
          <a:p>
            <a:fld id="{ED946957-6E5D-4765-9016-26D35E1AA029}" type="slidenum">
              <a:rPr lang="en-US" smtClean="0"/>
              <a:t>6</a:t>
            </a:fld>
            <a:endParaRPr lang="en-US"/>
          </a:p>
        </p:txBody>
      </p:sp>
    </p:spTree>
    <p:extLst>
      <p:ext uri="{BB962C8B-B14F-4D97-AF65-F5344CB8AC3E}">
        <p14:creationId xmlns:p14="http://schemas.microsoft.com/office/powerpoint/2010/main" val="157220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order to describe the thermal effects, we considered only the radiation for the heat dissipation what allows us to extract an upper limit for the temperature for the target</a:t>
            </a:r>
          </a:p>
          <a:p>
            <a:endParaRPr lang="en-US" dirty="0"/>
          </a:p>
          <a:p>
            <a:r>
              <a:rPr lang="en-US" dirty="0"/>
              <a:t>According to our calculations, if we consider a 3puA beam a standing target will reach a very high temperature but we know that for decades and that’s why we are using rotating targets</a:t>
            </a:r>
          </a:p>
          <a:p>
            <a:endParaRPr lang="en-US" dirty="0"/>
          </a:p>
          <a:p>
            <a:r>
              <a:rPr lang="en-US" dirty="0"/>
              <a:t>We can see that the temperatures goes from 300 to 500°, what is not really an issue in comparison with the melting temperature of titanium.</a:t>
            </a:r>
          </a:p>
          <a:p>
            <a:endParaRPr lang="en-US" dirty="0"/>
          </a:p>
          <a:p>
            <a:r>
              <a:rPr lang="en-US" dirty="0"/>
              <a:t>Thus, there is no real melting of the target problem, the temperature issue comes from another property of titanium -&gt; the crystalline phase</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62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There are not much publications on this topic for heavy ion beams but the temperature of the target was already studied during the synthesis of the 118 element in Dubna.</a:t>
            </a:r>
          </a:p>
          <a:p>
            <a:endParaRPr lang="en-US" dirty="0"/>
          </a:p>
          <a:p>
            <a:r>
              <a:rPr lang="en-US" dirty="0"/>
              <a:t>It was observed that with a 1puA beam the temperature finds an equilibrium around 400° but we know that very locally in the titanium </a:t>
            </a:r>
            <a:r>
              <a:rPr lang="en-US" dirty="0" err="1"/>
              <a:t>cristal</a:t>
            </a:r>
            <a:r>
              <a:rPr lang="en-US" dirty="0"/>
              <a:t>, the temperatures can by much higher in reality.</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2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But now if we consider a 10puA beam the situation is totally different : the temperature will oscillate around the phase transition temperature of titanium what will induce multiple phase transitions in the titanium. </a:t>
            </a:r>
          </a:p>
          <a:p>
            <a:r>
              <a:rPr lang="en-US" dirty="0"/>
              <a:t>This causes local volume differences in the titanium backing and we also know that these T° oscillations cause multiple dilatation/contractions of the titanium. </a:t>
            </a:r>
          </a:p>
          <a:p>
            <a:endParaRPr lang="en-US" dirty="0"/>
          </a:p>
          <a:p>
            <a:r>
              <a:rPr lang="en-US" dirty="0"/>
              <a:t>Now I think that you understand that the titanium is no longer adapted to such intensities.</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46957-6E5D-4765-9016-26D35E1AA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15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107860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2201334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20044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385221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94159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3151662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3699364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252529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298809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28/05/2019</a:t>
            </a:r>
            <a:endParaRPr lang="en-US"/>
          </a:p>
        </p:txBody>
      </p:sp>
      <p:sp>
        <p:nvSpPr>
          <p:cNvPr id="5" name="Footer Placeholder 4"/>
          <p:cNvSpPr>
            <a:spLocks noGrp="1"/>
          </p:cNvSpPr>
          <p:nvPr>
            <p:ph type="ftr" sz="quarter" idx="11"/>
          </p:nvPr>
        </p:nvSpPr>
        <p:spPr/>
        <p:txBody>
          <a:bodyPr/>
          <a:lstStyle/>
          <a:p>
            <a:r>
              <a:rPr lang="fr-FR"/>
              <a:t>Kessaci Kieran  –  SHE19 - Evidence of Isomers in 255No and 256No  -  04/12/2019</a:t>
            </a:r>
            <a:endParaRPr lang="en-US"/>
          </a:p>
        </p:txBody>
      </p:sp>
      <p:sp>
        <p:nvSpPr>
          <p:cNvPr id="6" name="Slide Number Placeholder 5"/>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301904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fr-FR"/>
              <a:t>28/05/2019</a:t>
            </a:r>
            <a:endParaRPr lang="en-US"/>
          </a:p>
        </p:txBody>
      </p:sp>
      <p:sp>
        <p:nvSpPr>
          <p:cNvPr id="6" name="Footer Placeholder 5"/>
          <p:cNvSpPr>
            <a:spLocks noGrp="1"/>
          </p:cNvSpPr>
          <p:nvPr>
            <p:ph type="ftr" sz="quarter" idx="11"/>
          </p:nvPr>
        </p:nvSpPr>
        <p:spPr/>
        <p:txBody>
          <a:bodyPr/>
          <a:lstStyle/>
          <a:p>
            <a:r>
              <a:rPr lang="fr-FR"/>
              <a:t>Kessaci Kieran  –  SHE19 - Evidence of Isomers in 255No and 256No  -  04/12/2019</a:t>
            </a:r>
            <a:endParaRPr lang="en-US"/>
          </a:p>
        </p:txBody>
      </p:sp>
      <p:sp>
        <p:nvSpPr>
          <p:cNvPr id="7" name="Slide Number Placeholder 6"/>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69592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r>
              <a:rPr lang="fr-FR"/>
              <a:t>28/05/2019</a:t>
            </a:r>
            <a:endParaRPr lang="en-US"/>
          </a:p>
        </p:txBody>
      </p:sp>
      <p:sp>
        <p:nvSpPr>
          <p:cNvPr id="8" name="Footer Placeholder 7"/>
          <p:cNvSpPr>
            <a:spLocks noGrp="1"/>
          </p:cNvSpPr>
          <p:nvPr>
            <p:ph type="ftr" sz="quarter" idx="11"/>
          </p:nvPr>
        </p:nvSpPr>
        <p:spPr/>
        <p:txBody>
          <a:bodyPr/>
          <a:lstStyle/>
          <a:p>
            <a:r>
              <a:rPr lang="fr-FR"/>
              <a:t>Kessaci Kieran  –  SHE19 - Evidence of Isomers in 255No and 256No  -  04/12/2019</a:t>
            </a:r>
            <a:endParaRPr lang="en-US"/>
          </a:p>
        </p:txBody>
      </p:sp>
      <p:sp>
        <p:nvSpPr>
          <p:cNvPr id="9" name="Slide Number Placeholder 8"/>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301238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28/05/2019</a:t>
            </a:r>
            <a:endParaRPr lang="en-US"/>
          </a:p>
        </p:txBody>
      </p:sp>
      <p:sp>
        <p:nvSpPr>
          <p:cNvPr id="4" name="Footer Placeholder 3"/>
          <p:cNvSpPr>
            <a:spLocks noGrp="1"/>
          </p:cNvSpPr>
          <p:nvPr>
            <p:ph type="ftr" sz="quarter" idx="11"/>
          </p:nvPr>
        </p:nvSpPr>
        <p:spPr/>
        <p:txBody>
          <a:bodyPr/>
          <a:lstStyle/>
          <a:p>
            <a:r>
              <a:rPr lang="fr-FR"/>
              <a:t>Kessaci Kieran  –  SHE19 - Evidence of Isomers in 255No and 256No  -  04/12/2019</a:t>
            </a:r>
            <a:endParaRPr lang="en-US"/>
          </a:p>
        </p:txBody>
      </p:sp>
      <p:sp>
        <p:nvSpPr>
          <p:cNvPr id="5" name="Slide Number Placeholder 4"/>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213272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28/05/2019</a:t>
            </a:r>
            <a:endParaRPr lang="en-US"/>
          </a:p>
        </p:txBody>
      </p:sp>
      <p:sp>
        <p:nvSpPr>
          <p:cNvPr id="3" name="Footer Placeholder 2"/>
          <p:cNvSpPr>
            <a:spLocks noGrp="1"/>
          </p:cNvSpPr>
          <p:nvPr>
            <p:ph type="ftr" sz="quarter" idx="11"/>
          </p:nvPr>
        </p:nvSpPr>
        <p:spPr/>
        <p:txBody>
          <a:bodyPr/>
          <a:lstStyle/>
          <a:p>
            <a:r>
              <a:rPr lang="fr-FR"/>
              <a:t>Kessaci Kieran  –  SHE19 - Evidence of Isomers in 255No and 256No  -  04/12/2019</a:t>
            </a:r>
            <a:endParaRPr lang="en-US"/>
          </a:p>
        </p:txBody>
      </p:sp>
      <p:sp>
        <p:nvSpPr>
          <p:cNvPr id="4" name="Slide Number Placeholder 3"/>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419632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fr-FR"/>
              <a:t>28/05/2019</a:t>
            </a:r>
            <a:endParaRPr lang="en-US"/>
          </a:p>
        </p:txBody>
      </p:sp>
      <p:sp>
        <p:nvSpPr>
          <p:cNvPr id="6" name="Footer Placeholder 5"/>
          <p:cNvSpPr>
            <a:spLocks noGrp="1"/>
          </p:cNvSpPr>
          <p:nvPr>
            <p:ph type="ftr" sz="quarter" idx="11"/>
          </p:nvPr>
        </p:nvSpPr>
        <p:spPr/>
        <p:txBody>
          <a:bodyPr/>
          <a:lstStyle/>
          <a:p>
            <a:r>
              <a:rPr lang="fr-FR"/>
              <a:t>Kessaci Kieran  –  SHE19 - Evidence of Isomers in 255No and 256No  -  04/12/2019</a:t>
            </a:r>
            <a:endParaRPr lang="en-US"/>
          </a:p>
        </p:txBody>
      </p:sp>
      <p:sp>
        <p:nvSpPr>
          <p:cNvPr id="7" name="Slide Number Placeholder 6"/>
          <p:cNvSpPr>
            <a:spLocks noGrp="1"/>
          </p:cNvSpPr>
          <p:nvPr>
            <p:ph type="sldNum" sz="quarter" idx="12"/>
          </p:nvPr>
        </p:nvSpPr>
        <p:spPr/>
        <p:txBody>
          <a:bodyPr/>
          <a:lstStyle/>
          <a:p>
            <a:fld id="{F2C5BE16-6BD0-4534-B6F6-7BB441B98A32}" type="slidenum">
              <a:rPr lang="en-US" smtClean="0"/>
              <a:t>‹N°›</a:t>
            </a:fld>
            <a:endParaRPr lang="en-US"/>
          </a:p>
        </p:txBody>
      </p:sp>
    </p:spTree>
    <p:extLst>
      <p:ext uri="{BB962C8B-B14F-4D97-AF65-F5344CB8AC3E}">
        <p14:creationId xmlns:p14="http://schemas.microsoft.com/office/powerpoint/2010/main" val="53974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6" name="Footer Placeholder 5"/>
          <p:cNvSpPr>
            <a:spLocks noGrp="1"/>
          </p:cNvSpPr>
          <p:nvPr>
            <p:ph type="ftr" sz="quarter" idx="11"/>
          </p:nvPr>
        </p:nvSpPr>
        <p:spPr/>
        <p:txBody>
          <a:bodyPr/>
          <a:lstStyle/>
          <a:p>
            <a:r>
              <a:rPr lang="fr-FR"/>
              <a:t>Kessaci Kieran  –  SHE19 - Evidence of Isomers in 255No and 256No  -  04/12/2019</a:t>
            </a:r>
            <a:endParaRPr lang="en-US"/>
          </a:p>
        </p:txBody>
      </p:sp>
      <p:sp>
        <p:nvSpPr>
          <p:cNvPr id="7" name="Slide Number Placeholder 6"/>
          <p:cNvSpPr>
            <a:spLocks noGrp="1"/>
          </p:cNvSpPr>
          <p:nvPr>
            <p:ph type="sldNum" sz="quarter" idx="12"/>
          </p:nvPr>
        </p:nvSpPr>
        <p:spPr/>
        <p:txBody>
          <a:bodyPr/>
          <a:lstStyle/>
          <a:p>
            <a:fld id="{F2C5BE16-6BD0-4534-B6F6-7BB441B98A32}" type="slidenum">
              <a:rPr lang="en-US" smtClean="0"/>
              <a:t>‹N°›</a:t>
            </a:fld>
            <a:endParaRPr lang="en-US"/>
          </a:p>
        </p:txBody>
      </p:sp>
      <p:sp>
        <p:nvSpPr>
          <p:cNvPr id="5" name="Date Placeholder 4"/>
          <p:cNvSpPr>
            <a:spLocks noGrp="1"/>
          </p:cNvSpPr>
          <p:nvPr>
            <p:ph type="dt" sz="half" idx="10"/>
          </p:nvPr>
        </p:nvSpPr>
        <p:spPr/>
        <p:txBody>
          <a:bodyPr/>
          <a:lstStyle/>
          <a:p>
            <a:r>
              <a:rPr lang="fr-FR"/>
              <a:t>28/05/2019</a:t>
            </a:r>
            <a:endParaRPr lang="en-US"/>
          </a:p>
        </p:txBody>
      </p:sp>
    </p:spTree>
    <p:extLst>
      <p:ext uri="{BB962C8B-B14F-4D97-AF65-F5344CB8AC3E}">
        <p14:creationId xmlns:p14="http://schemas.microsoft.com/office/powerpoint/2010/main" val="366593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a:t>28/05/2019</a:t>
            </a:r>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Kessaci Kieran  –  SHE19 - Evidence of Isomers in 255No and 256No  -  04/12/2019</a:t>
            </a: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2C5BE16-6BD0-4534-B6F6-7BB441B98A32}" type="slidenum">
              <a:rPr lang="en-US" smtClean="0"/>
              <a:t>‹N°›</a:t>
            </a:fld>
            <a:endParaRPr lang="en-US"/>
          </a:p>
        </p:txBody>
      </p:sp>
    </p:spTree>
    <p:extLst>
      <p:ext uri="{BB962C8B-B14F-4D97-AF65-F5344CB8AC3E}">
        <p14:creationId xmlns:p14="http://schemas.microsoft.com/office/powerpoint/2010/main" val="796058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2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9.png"/><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tif"/><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tif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tiff"/><Relationship Id="rId7"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tiff"/><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49.png"/><Relationship Id="rId3" Type="http://schemas.openxmlformats.org/officeDocument/2006/relationships/image" Target="../media/image2.tiff"/><Relationship Id="rId7" Type="http://schemas.openxmlformats.org/officeDocument/2006/relationships/image" Target="../media/image45.jpeg"/><Relationship Id="rId12" Type="http://schemas.openxmlformats.org/officeDocument/2006/relationships/image" Target="../media/image3.png"/><Relationship Id="rId2" Type="http://schemas.openxmlformats.org/officeDocument/2006/relationships/notesSlide" Target="../notesSlides/notesSlide20.xml"/><Relationship Id="rId16"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4.tiff"/><Relationship Id="rId11" Type="http://schemas.openxmlformats.org/officeDocument/2006/relationships/image" Target="../media/image4.png"/><Relationship Id="rId5" Type="http://schemas.openxmlformats.org/officeDocument/2006/relationships/image" Target="../media/image43.tiff"/><Relationship Id="rId15" Type="http://schemas.openxmlformats.org/officeDocument/2006/relationships/image" Target="../media/image51.png"/><Relationship Id="rId10" Type="http://schemas.openxmlformats.org/officeDocument/2006/relationships/image" Target="../media/image48.jpeg"/><Relationship Id="rId4" Type="http://schemas.openxmlformats.org/officeDocument/2006/relationships/image" Target="../media/image42.tiff"/><Relationship Id="rId9" Type="http://schemas.openxmlformats.org/officeDocument/2006/relationships/image" Target="../media/image47.jpe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tiff"/></Relationships>
</file>

<file path=ppt/slides/_rels/slide24.xml.rels><?xml version="1.0" encoding="UTF-8" standalone="yes"?>
<Relationships xmlns="http://schemas.openxmlformats.org/package/2006/relationships"><Relationship Id="rId8" Type="http://schemas.openxmlformats.org/officeDocument/2006/relationships/image" Target="../media/image33.tif"/><Relationship Id="rId3" Type="http://schemas.openxmlformats.org/officeDocument/2006/relationships/image" Target="../media/image59.emf"/><Relationship Id="rId7" Type="http://schemas.openxmlformats.org/officeDocument/2006/relationships/image" Target="../media/image6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2.tif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tiff"/></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tiff"/><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tiff"/></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3.png"/><Relationship Id="rId7" Type="http://schemas.openxmlformats.org/officeDocument/2006/relationships/image" Target="../media/image73.tif"/><Relationship Id="rId12" Type="http://schemas.openxmlformats.org/officeDocument/2006/relationships/image" Target="../media/image5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4.jpeg"/><Relationship Id="rId5" Type="http://schemas.openxmlformats.org/officeDocument/2006/relationships/image" Target="../media/image9.png"/><Relationship Id="rId10" Type="http://schemas.openxmlformats.org/officeDocument/2006/relationships/image" Target="../media/image540.png"/><Relationship Id="rId4" Type="http://schemas.openxmlformats.org/officeDocument/2006/relationships/image" Target="../media/image2.tiff"/><Relationship Id="rId9" Type="http://schemas.openxmlformats.org/officeDocument/2006/relationships/image" Target="../media/image53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0.png"/><Relationship Id="rId4" Type="http://schemas.openxmlformats.org/officeDocument/2006/relationships/image" Target="../media/image2.tif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tif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image" Target="../media/image2.tif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tiff"/></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2.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tif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tif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tiff"/></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package" Target="../embeddings/Feuille_de_calcul_Microsoft_Excel.xlsx"/><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tiff"/><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0.emf"/><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3.emf"/><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53903-A5B2-4508-BD0E-09C1AD679270}"/>
              </a:ext>
            </a:extLst>
          </p:cNvPr>
          <p:cNvSpPr>
            <a:spLocks noGrp="1"/>
          </p:cNvSpPr>
          <p:nvPr>
            <p:ph type="ctrTitle"/>
          </p:nvPr>
        </p:nvSpPr>
        <p:spPr>
          <a:xfrm>
            <a:off x="793905" y="981663"/>
            <a:ext cx="7865744" cy="4983741"/>
          </a:xfrm>
        </p:spPr>
        <p:txBody>
          <a:bodyPr>
            <a:noAutofit/>
          </a:bodyPr>
          <a:lstStyle/>
          <a:p>
            <a:pPr algn="ctr"/>
            <a:r>
              <a:rPr lang="en-US" sz="3200" dirty="0">
                <a:latin typeface="Trebuchet MS" panose="020B0703020202090204" pitchFamily="34" charset="0"/>
              </a:rPr>
              <a:t>Innovative material developments for target backings in superheavy element experiments</a:t>
            </a:r>
            <a:br>
              <a:rPr lang="en-US" sz="2800" dirty="0">
                <a:latin typeface="Trebuchet MS" panose="020B0703020202090204" pitchFamily="34" charset="0"/>
              </a:rPr>
            </a:br>
            <a:br>
              <a:rPr lang="en-US" sz="2400" dirty="0">
                <a:solidFill>
                  <a:srgbClr val="FFFFFF"/>
                </a:solidFill>
                <a:latin typeface="Trebuchet MS" panose="020B0703020202090204" pitchFamily="34" charset="0"/>
              </a:rPr>
            </a:br>
            <a:br>
              <a:rPr lang="en-US" sz="2400" dirty="0">
                <a:solidFill>
                  <a:srgbClr val="FFFFFF"/>
                </a:solidFill>
                <a:latin typeface="Trebuchet MS" panose="020B0703020202090204" pitchFamily="34" charset="0"/>
              </a:rPr>
            </a:br>
            <a:br>
              <a:rPr lang="en-US" sz="2400" dirty="0">
                <a:solidFill>
                  <a:srgbClr val="FFFFFF"/>
                </a:solidFill>
                <a:latin typeface="Trebuchet MS" panose="020B0703020202090204" pitchFamily="34" charset="0"/>
              </a:rPr>
            </a:br>
            <a:br>
              <a:rPr lang="en-US" sz="2000" dirty="0">
                <a:solidFill>
                  <a:srgbClr val="FFFFFF"/>
                </a:solidFill>
                <a:latin typeface="Trebuchet MS" panose="020B0703020202090204" pitchFamily="34" charset="0"/>
              </a:rPr>
            </a:br>
            <a:r>
              <a:rPr lang="en-US" sz="2000" dirty="0">
                <a:solidFill>
                  <a:srgbClr val="FFFFFF"/>
                </a:solidFill>
                <a:latin typeface="Trebuchet MS" panose="020B0703020202090204" pitchFamily="34" charset="0"/>
              </a:rPr>
              <a:t>Kieran Kessaci</a:t>
            </a:r>
            <a:br>
              <a:rPr lang="en-US" sz="2000" dirty="0">
                <a:solidFill>
                  <a:srgbClr val="FFFFFF"/>
                </a:solidFill>
                <a:latin typeface="Trebuchet MS" panose="020B0703020202090204" pitchFamily="34" charset="0"/>
              </a:rPr>
            </a:br>
            <a:r>
              <a:rPr lang="en-US" sz="2000" dirty="0" err="1">
                <a:solidFill>
                  <a:srgbClr val="FFFFFF"/>
                </a:solidFill>
                <a:latin typeface="Trebuchet MS" panose="020B0703020202090204" pitchFamily="34" charset="0"/>
              </a:rPr>
              <a:t>PostDoctoral</a:t>
            </a:r>
            <a:r>
              <a:rPr lang="en-US" sz="2000" dirty="0">
                <a:solidFill>
                  <a:srgbClr val="FFFFFF"/>
                </a:solidFill>
                <a:latin typeface="Trebuchet MS" panose="020B0703020202090204" pitchFamily="34" charset="0"/>
              </a:rPr>
              <a:t> Fellow</a:t>
            </a:r>
            <a:br>
              <a:rPr lang="en-US" sz="2000" dirty="0">
                <a:solidFill>
                  <a:srgbClr val="FFFFFF"/>
                </a:solidFill>
                <a:latin typeface="Trebuchet MS" panose="020B0703020202090204" pitchFamily="34" charset="0"/>
              </a:rPr>
            </a:br>
            <a:r>
              <a:rPr lang="en-US" sz="2000" dirty="0">
                <a:solidFill>
                  <a:srgbClr val="FFFFFF"/>
                </a:solidFill>
                <a:latin typeface="Trebuchet MS" panose="020B0703020202090204" pitchFamily="34" charset="0"/>
              </a:rPr>
              <a:t>University of Strasbourg Institute for Advanced Studies </a:t>
            </a:r>
            <a:br>
              <a:rPr lang="en-US" sz="2000" dirty="0">
                <a:solidFill>
                  <a:srgbClr val="FFFFFF"/>
                </a:solidFill>
                <a:latin typeface="Trebuchet MS" panose="020B0703020202090204" pitchFamily="34" charset="0"/>
              </a:rPr>
            </a:br>
            <a:r>
              <a:rPr lang="en-US" sz="2000" dirty="0">
                <a:solidFill>
                  <a:srgbClr val="FFFFFF"/>
                </a:solidFill>
                <a:latin typeface="Trebuchet MS" panose="020B0703020202090204" pitchFamily="34" charset="0"/>
              </a:rPr>
              <a:t>IPHC - Strasbourg</a:t>
            </a:r>
            <a:endParaRPr lang="en-US" sz="2400" dirty="0">
              <a:solidFill>
                <a:srgbClr val="FFFFFF"/>
              </a:solidFill>
              <a:latin typeface="Trebuchet MS" panose="020B0703020202090204" pitchFamily="34" charset="0"/>
            </a:endParaRPr>
          </a:p>
        </p:txBody>
      </p:sp>
      <p:sp>
        <p:nvSpPr>
          <p:cNvPr id="5" name="Espace réservé du numéro de diapositive 4">
            <a:extLst>
              <a:ext uri="{FF2B5EF4-FFF2-40B4-BE49-F238E27FC236}">
                <a16:creationId xmlns:a16="http://schemas.microsoft.com/office/drawing/2014/main" id="{5FA7F524-EC71-4F23-B850-2025DDB68B62}"/>
              </a:ext>
            </a:extLst>
          </p:cNvPr>
          <p:cNvSpPr>
            <a:spLocks noGrp="1"/>
          </p:cNvSpPr>
          <p:nvPr>
            <p:ph type="sldNum" sz="quarter" idx="12"/>
          </p:nvPr>
        </p:nvSpPr>
        <p:spPr>
          <a:xfrm>
            <a:off x="11364957" y="122881"/>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9" name="Picture 4" descr="http://www.iphc.cnrs.fr/habillage-2014/images/logo_IPHC.png">
            <a:extLst>
              <a:ext uri="{FF2B5EF4-FFF2-40B4-BE49-F238E27FC236}">
                <a16:creationId xmlns:a16="http://schemas.microsoft.com/office/drawing/2014/main" id="{AC3C3EF3-21B4-48C9-81C2-45204DA09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68" y="94778"/>
            <a:ext cx="1358075" cy="1102922"/>
          </a:xfrm>
          <a:prstGeom prst="rect">
            <a:avLst/>
          </a:prstGeom>
          <a:solidFill>
            <a:schemeClr val="tx1"/>
          </a:solidFill>
        </p:spPr>
      </p:pic>
      <p:pic>
        <p:nvPicPr>
          <p:cNvPr id="3" name="Image 2">
            <a:extLst>
              <a:ext uri="{FF2B5EF4-FFF2-40B4-BE49-F238E27FC236}">
                <a16:creationId xmlns:a16="http://schemas.microsoft.com/office/drawing/2014/main" id="{1676D560-1F3A-5C4E-A33E-F57A42FC8175}"/>
              </a:ext>
            </a:extLst>
          </p:cNvPr>
          <p:cNvPicPr>
            <a:picLocks noChangeAspect="1"/>
          </p:cNvPicPr>
          <p:nvPr/>
        </p:nvPicPr>
        <p:blipFill>
          <a:blip r:embed="rId4"/>
          <a:stretch>
            <a:fillRect/>
          </a:stretch>
        </p:blipFill>
        <p:spPr>
          <a:xfrm>
            <a:off x="9808808" y="122881"/>
            <a:ext cx="2239488" cy="847273"/>
          </a:xfrm>
          <a:prstGeom prst="rect">
            <a:avLst/>
          </a:prstGeom>
        </p:spPr>
      </p:pic>
      <p:sp>
        <p:nvSpPr>
          <p:cNvPr id="11" name="Espace réservé du pied de page 5">
            <a:extLst>
              <a:ext uri="{FF2B5EF4-FFF2-40B4-BE49-F238E27FC236}">
                <a16:creationId xmlns:a16="http://schemas.microsoft.com/office/drawing/2014/main" id="{8BA35ED2-C7A8-E144-8B2D-270BA154F8D8}"/>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Kessaci Kieran – Innovative material development for target backings - </a:t>
            </a:r>
            <a:r>
              <a:rPr lang="en-GB" sz="1100" dirty="0">
                <a:solidFill>
                  <a:prstClr val="white">
                    <a:tint val="75000"/>
                  </a:prstClr>
                </a:solidFill>
                <a:latin typeface="Trebuchet MS" panose="020B0603020202020204"/>
              </a:rPr>
              <a:t>HPTW2023</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RIKEN </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07</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/11/2023</a:t>
            </a:r>
          </a:p>
        </p:txBody>
      </p:sp>
      <p:pic>
        <p:nvPicPr>
          <p:cNvPr id="1026" name="Picture 2" descr="USIAS - Université de Strasbourg">
            <a:extLst>
              <a:ext uri="{FF2B5EF4-FFF2-40B4-BE49-F238E27FC236}">
                <a16:creationId xmlns:a16="http://schemas.microsoft.com/office/drawing/2014/main" id="{42B36A60-4B07-1C97-8079-20163B5F3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1990" y="1835234"/>
            <a:ext cx="1797728" cy="1631980"/>
          </a:xfrm>
          <a:prstGeom prst="rect">
            <a:avLst/>
          </a:prstGeom>
          <a:solidFill>
            <a:schemeClr val="tx1"/>
          </a:solidFill>
        </p:spPr>
      </p:pic>
      <p:grpSp>
        <p:nvGrpSpPr>
          <p:cNvPr id="8" name="Groupe 7">
            <a:extLst>
              <a:ext uri="{FF2B5EF4-FFF2-40B4-BE49-F238E27FC236}">
                <a16:creationId xmlns:a16="http://schemas.microsoft.com/office/drawing/2014/main" id="{6015E341-839B-2587-73F0-EBB457D54979}"/>
              </a:ext>
            </a:extLst>
          </p:cNvPr>
          <p:cNvGrpSpPr/>
          <p:nvPr/>
        </p:nvGrpSpPr>
        <p:grpSpPr>
          <a:xfrm>
            <a:off x="9724449" y="3950034"/>
            <a:ext cx="1452810" cy="2110128"/>
            <a:chOff x="9112911" y="3234969"/>
            <a:chExt cx="1452810" cy="2110128"/>
          </a:xfrm>
        </p:grpSpPr>
        <p:sp>
          <p:nvSpPr>
            <p:cNvPr id="6" name="Rectangle 5">
              <a:extLst>
                <a:ext uri="{FF2B5EF4-FFF2-40B4-BE49-F238E27FC236}">
                  <a16:creationId xmlns:a16="http://schemas.microsoft.com/office/drawing/2014/main" id="{360A4CEA-D50B-5548-D568-ADF616C6E2DB}"/>
                </a:ext>
              </a:extLst>
            </p:cNvPr>
            <p:cNvSpPr/>
            <p:nvPr/>
          </p:nvSpPr>
          <p:spPr>
            <a:xfrm>
              <a:off x="9112911" y="3234969"/>
              <a:ext cx="1452810" cy="2109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563FC91B-3CD6-3F12-1EAF-39C94C6C5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562" y="3242842"/>
              <a:ext cx="1237508" cy="21022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41676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5" name="ZoneTexte 4">
            <a:extLst>
              <a:ext uri="{FF2B5EF4-FFF2-40B4-BE49-F238E27FC236}">
                <a16:creationId xmlns:a16="http://schemas.microsoft.com/office/drawing/2014/main" id="{C8623E30-8B25-2C5A-F503-4555437A3E28}"/>
              </a:ext>
            </a:extLst>
          </p:cNvPr>
          <p:cNvSpPr txBox="1"/>
          <p:nvPr/>
        </p:nvSpPr>
        <p:spPr>
          <a:xfrm>
            <a:off x="113723" y="1571372"/>
            <a:ext cx="5493447" cy="1477328"/>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2</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nd</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conclusion from this study : dose limit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Experimentally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Og</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synthesis experiments) : beam dose up to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10</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18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part/cm</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2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for the first cracks with a </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Ca beam and a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backing</a:t>
            </a:r>
          </a:p>
        </p:txBody>
      </p:sp>
      <p:pic>
        <p:nvPicPr>
          <p:cNvPr id="4" name="Image 3">
            <a:extLst>
              <a:ext uri="{FF2B5EF4-FFF2-40B4-BE49-F238E27FC236}">
                <a16:creationId xmlns:a16="http://schemas.microsoft.com/office/drawing/2014/main" id="{46BD49A0-7CA6-F34C-A8DA-A39E623AA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896" y="3053450"/>
            <a:ext cx="7772400" cy="3287383"/>
          </a:xfrm>
          <a:prstGeom prst="rect">
            <a:avLst/>
          </a:prstGeom>
        </p:spPr>
      </p:pic>
      <p:sp>
        <p:nvSpPr>
          <p:cNvPr id="7" name="Rectangle 6">
            <a:extLst>
              <a:ext uri="{FF2B5EF4-FFF2-40B4-BE49-F238E27FC236}">
                <a16:creationId xmlns:a16="http://schemas.microsoft.com/office/drawing/2014/main" id="{66F166A3-67DA-1717-0F1A-62E89257933E}"/>
              </a:ext>
            </a:extLst>
          </p:cNvPr>
          <p:cNvSpPr/>
          <p:nvPr/>
        </p:nvSpPr>
        <p:spPr>
          <a:xfrm>
            <a:off x="5607170" y="3053450"/>
            <a:ext cx="864882" cy="27022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2">
            <a:extLst>
              <a:ext uri="{FF2B5EF4-FFF2-40B4-BE49-F238E27FC236}">
                <a16:creationId xmlns:a16="http://schemas.microsoft.com/office/drawing/2014/main" id="{3328AACF-DFE8-8E30-DF5C-43EE3477196E}"/>
              </a:ext>
            </a:extLst>
          </p:cNvPr>
          <p:cNvSpPr/>
          <p:nvPr/>
        </p:nvSpPr>
        <p:spPr>
          <a:xfrm>
            <a:off x="6472052" y="6317296"/>
            <a:ext cx="5576244"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[1] </a:t>
            </a:r>
            <a:r>
              <a:rPr lang="en-GB" sz="1200" dirty="0">
                <a:solidFill>
                  <a:prstClr val="black"/>
                </a:solidFill>
                <a:latin typeface="Trebuchet MS" panose="020B0603020202020204"/>
              </a:rPr>
              <a:t>R. N. </a:t>
            </a:r>
            <a:r>
              <a:rPr lang="en-GB" sz="1200" dirty="0" err="1">
                <a:solidFill>
                  <a:prstClr val="black"/>
                </a:solidFill>
                <a:latin typeface="Trebuchet MS" panose="020B0603020202020204"/>
              </a:rPr>
              <a:t>Sagaidak</a:t>
            </a:r>
            <a:r>
              <a:rPr lang="en-GB" sz="1200" dirty="0">
                <a:solidFill>
                  <a:prstClr val="black"/>
                </a:solidFill>
                <a:latin typeface="Trebuchet MS" panose="020B0603020202020204"/>
              </a:rPr>
              <a:t> et al., Radiation effects and defects in solid, 2020, vol. 175</a:t>
            </a:r>
          </a:p>
        </p:txBody>
      </p:sp>
      <p:sp>
        <p:nvSpPr>
          <p:cNvPr id="13" name="ZoneTexte 12">
            <a:extLst>
              <a:ext uri="{FF2B5EF4-FFF2-40B4-BE49-F238E27FC236}">
                <a16:creationId xmlns:a16="http://schemas.microsoft.com/office/drawing/2014/main" id="{46550BD3-CD9F-E821-B52F-501D362D2EBD}"/>
              </a:ext>
            </a:extLst>
          </p:cNvPr>
          <p:cNvSpPr txBox="1"/>
          <p:nvPr/>
        </p:nvSpPr>
        <p:spPr>
          <a:xfrm>
            <a:off x="113723" y="3403661"/>
            <a:ext cx="3846405" cy="3139321"/>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Beam dose for the full target</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Average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1,1·10</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18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part/cm</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2  </a:t>
            </a:r>
            <a:r>
              <a:rPr kumimoji="0" lang="en-GB" sz="1800" b="0" i="0" u="none" strike="noStrike" kern="1200" cap="none" spc="0" normalizeH="0" noProof="0" dirty="0">
                <a:ln>
                  <a:noFill/>
                </a:ln>
                <a:solidFill>
                  <a:srgbClr val="FF0000"/>
                </a:solidFill>
                <a:effectLst/>
                <a:uLnTx/>
                <a:uFillTx/>
                <a:latin typeface="Trebuchet MS" panose="020B0603020202020204"/>
                <a:ea typeface="+mn-ea"/>
                <a:cs typeface="+mn-cs"/>
              </a:rPr>
              <a:t>limit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noProof="0" dirty="0">
                <a:ln>
                  <a:noFill/>
                </a:ln>
                <a:solidFill>
                  <a:srgbClr val="FF0000"/>
                </a:solidFill>
                <a:effectLst/>
                <a:uLnTx/>
                <a:uFillTx/>
                <a:latin typeface="Trebuchet MS" panose="020B0603020202020204"/>
                <a:ea typeface="+mn-ea"/>
                <a:cs typeface="+mn-cs"/>
              </a:rPr>
              <a:t>But why ?</a:t>
            </a:r>
          </a:p>
          <a:p>
            <a:pPr marR="0" lvl="0" algn="l" defTabSz="457200" rtl="0" eaLnBrk="1" fontAlgn="auto" latinLnBrk="0" hangingPunct="1">
              <a:lnSpc>
                <a:spcPct val="100000"/>
              </a:lnSpc>
              <a:spcBef>
                <a:spcPts val="0"/>
              </a:spcBef>
              <a:spcAft>
                <a:spcPts val="0"/>
              </a:spcAft>
              <a:buClrTx/>
              <a:buSzTx/>
              <a:tabLst/>
              <a:defRPr/>
            </a:pPr>
            <a:r>
              <a:rPr lang="en-GB" dirty="0">
                <a:solidFill>
                  <a:srgbClr val="FF0000"/>
                </a:solidFill>
                <a:latin typeface="Trebuchet MS" panose="020B0603020202020204"/>
              </a:rPr>
              <a:t>	</a:t>
            </a:r>
            <a:r>
              <a:rPr lang="en-GB" noProof="0" dirty="0">
                <a:latin typeface="Trebuchet MS" panose="020B0603020202020204"/>
              </a:rPr>
              <a:t>Only few publications for 	heavy ion beams</a:t>
            </a:r>
            <a:endParaRPr kumimoji="0" lang="en-GB" sz="1800" b="0" i="0" u="none" strike="noStrike" kern="1200" cap="none" spc="0" normalizeH="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Police système Courant"/>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Difficult to simulate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Require in-beam tests</a:t>
            </a:r>
          </a:p>
        </p:txBody>
      </p:sp>
      <p:cxnSp>
        <p:nvCxnSpPr>
          <p:cNvPr id="10" name="Connecteur en angle 9">
            <a:extLst>
              <a:ext uri="{FF2B5EF4-FFF2-40B4-BE49-F238E27FC236}">
                <a16:creationId xmlns:a16="http://schemas.microsoft.com/office/drawing/2014/main" id="{4FD0285B-B52C-3F79-5884-4A347986AE13}"/>
              </a:ext>
            </a:extLst>
          </p:cNvPr>
          <p:cNvCxnSpPr>
            <a:cxnSpLocks/>
            <a:stCxn id="7" idx="1"/>
          </p:cNvCxnSpPr>
          <p:nvPr/>
        </p:nvCxnSpPr>
        <p:spPr>
          <a:xfrm rot="10800000">
            <a:off x="3565004" y="3611301"/>
            <a:ext cx="2042167" cy="793290"/>
          </a:xfrm>
          <a:prstGeom prst="bentConnector3">
            <a:avLst>
              <a:gd name="adj1" fmla="val 4348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AB0C5FAA-16D0-217C-7887-751F3268FC80}"/>
              </a:ext>
            </a:extLst>
          </p:cNvPr>
          <p:cNvPicPr>
            <a:picLocks noChangeAspect="1"/>
          </p:cNvPicPr>
          <p:nvPr/>
        </p:nvPicPr>
        <p:blipFill>
          <a:blip r:embed="rId6"/>
          <a:stretch>
            <a:fillRect/>
          </a:stretch>
        </p:blipFill>
        <p:spPr>
          <a:xfrm>
            <a:off x="9764321" y="1124525"/>
            <a:ext cx="2283975" cy="1813962"/>
          </a:xfrm>
          <a:prstGeom prst="rect">
            <a:avLst/>
          </a:prstGeom>
        </p:spPr>
      </p:pic>
      <p:pic>
        <p:nvPicPr>
          <p:cNvPr id="24" name="Image 23">
            <a:extLst>
              <a:ext uri="{FF2B5EF4-FFF2-40B4-BE49-F238E27FC236}">
                <a16:creationId xmlns:a16="http://schemas.microsoft.com/office/drawing/2014/main" id="{08820704-463B-0390-6544-B8F8BA49213B}"/>
              </a:ext>
            </a:extLst>
          </p:cNvPr>
          <p:cNvPicPr>
            <a:picLocks noChangeAspect="1"/>
          </p:cNvPicPr>
          <p:nvPr/>
        </p:nvPicPr>
        <p:blipFill rotWithShape="1">
          <a:blip r:embed="rId7">
            <a:extLst>
              <a:ext uri="{28A0092B-C50C-407E-A947-70E740481C1C}">
                <a14:useLocalDpi xmlns:a14="http://schemas.microsoft.com/office/drawing/2010/main" val="0"/>
              </a:ext>
            </a:extLst>
          </a:blip>
          <a:srcRect l="8942" t="28435" b="9048"/>
          <a:stretch/>
        </p:blipFill>
        <p:spPr>
          <a:xfrm>
            <a:off x="5481267" y="1124524"/>
            <a:ext cx="1981570" cy="1813963"/>
          </a:xfrm>
          <a:prstGeom prst="rect">
            <a:avLst/>
          </a:prstGeom>
        </p:spPr>
      </p:pic>
      <p:sp>
        <p:nvSpPr>
          <p:cNvPr id="8" name="Espace réservé du pied de page 5">
            <a:extLst>
              <a:ext uri="{FF2B5EF4-FFF2-40B4-BE49-F238E27FC236}">
                <a16:creationId xmlns:a16="http://schemas.microsoft.com/office/drawing/2014/main" id="{9C0D9DCA-D4DB-FFB3-B974-3314261A9C10}"/>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
        <p:nvSpPr>
          <p:cNvPr id="12" name="Titre 1">
            <a:extLst>
              <a:ext uri="{FF2B5EF4-FFF2-40B4-BE49-F238E27FC236}">
                <a16:creationId xmlns:a16="http://schemas.microsoft.com/office/drawing/2014/main" id="{3CFA48E7-51D6-9B41-7E66-08DDF1F3BA4D}"/>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dirty="0">
                <a:ln>
                  <a:noFill/>
                </a:ln>
                <a:solidFill>
                  <a:srgbClr val="2C3C43"/>
                </a:solidFill>
                <a:effectLst/>
                <a:uLnTx/>
                <a:uFillTx/>
                <a:latin typeface="Trebuchet MS" panose="020B0603020202020204"/>
                <a:ea typeface="+mj-ea"/>
                <a:cs typeface="+mj-cs"/>
              </a:rPr>
              <a:t>Irradiation effects</a:t>
            </a:r>
          </a:p>
        </p:txBody>
      </p:sp>
      <p:pic>
        <p:nvPicPr>
          <p:cNvPr id="18" name="Image 17">
            <a:extLst>
              <a:ext uri="{FF2B5EF4-FFF2-40B4-BE49-F238E27FC236}">
                <a16:creationId xmlns:a16="http://schemas.microsoft.com/office/drawing/2014/main" id="{2D69B673-3511-BD2E-2DB0-BB6C6AB0EFB4}"/>
              </a:ext>
            </a:extLst>
          </p:cNvPr>
          <p:cNvPicPr>
            <a:picLocks noChangeAspect="1"/>
          </p:cNvPicPr>
          <p:nvPr/>
        </p:nvPicPr>
        <p:blipFill rotWithShape="1">
          <a:blip r:embed="rId8"/>
          <a:srcRect r="13231"/>
          <a:stretch/>
        </p:blipFill>
        <p:spPr>
          <a:xfrm>
            <a:off x="7564267" y="1124524"/>
            <a:ext cx="2098623" cy="1813962"/>
          </a:xfrm>
          <a:prstGeom prst="rect">
            <a:avLst/>
          </a:prstGeom>
        </p:spPr>
      </p:pic>
    </p:spTree>
    <p:extLst>
      <p:ext uri="{BB962C8B-B14F-4D97-AF65-F5344CB8AC3E}">
        <p14:creationId xmlns:p14="http://schemas.microsoft.com/office/powerpoint/2010/main" val="3786370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Irradiation </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effects</a:t>
            </a:r>
            <a:endPar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3"/>
          <a:stretch>
            <a:fillRect/>
          </a:stretch>
        </p:blipFill>
        <p:spPr>
          <a:xfrm>
            <a:off x="9808808" y="122881"/>
            <a:ext cx="2239488" cy="847273"/>
          </a:xfrm>
          <a:prstGeom prst="rect">
            <a:avLst/>
          </a:prstGeom>
        </p:spPr>
      </p:pic>
      <p:sp>
        <p:nvSpPr>
          <p:cNvPr id="13" name="ZoneTexte 12">
            <a:extLst>
              <a:ext uri="{FF2B5EF4-FFF2-40B4-BE49-F238E27FC236}">
                <a16:creationId xmlns:a16="http://schemas.microsoft.com/office/drawing/2014/main" id="{18C54AA6-F9F3-C0A8-CCA8-7AA719FB4CBC}"/>
              </a:ext>
            </a:extLst>
          </p:cNvPr>
          <p:cNvSpPr txBox="1"/>
          <p:nvPr/>
        </p:nvSpPr>
        <p:spPr>
          <a:xfrm>
            <a:off x="312894" y="1309925"/>
            <a:ext cx="11566212" cy="5355312"/>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Well known from irradiated material studies that effects</a:t>
            </a:r>
          </a:p>
          <a:p>
            <a:pPr marR="0" lvl="0" algn="l" defTabSz="457200" rtl="0" eaLnBrk="1" fontAlgn="auto" latinLnBrk="0" hangingPunct="1">
              <a:lnSpc>
                <a:spcPct val="100000"/>
              </a:lnSpc>
              <a:spcBef>
                <a:spcPts val="0"/>
              </a:spcBef>
              <a:spcAft>
                <a:spcPts val="0"/>
              </a:spcAft>
              <a:buClrTx/>
              <a:buSzTx/>
              <a:tabLst/>
              <a:defRPr/>
            </a:pPr>
            <a:r>
              <a:rPr lang="en-GB" dirty="0">
                <a:solidFill>
                  <a:prstClr val="black"/>
                </a:solidFill>
                <a:latin typeface="Trebuchet MS" panose="020B0603020202020204"/>
              </a:rPr>
              <a:t>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of dose on steel 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getting harder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getting more fragile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 yield and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ultimate stress increase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 uniform and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total elongations decrease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Effect due to crystal defaults induced by irradiation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The </a:t>
            </a:r>
            <a:r>
              <a:rPr lang="fr-FR" dirty="0"/>
              <a:t>crystalline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structure of titanium is perturbed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 combination of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dose and thermal effects</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leads to the breakage of the titanium backing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This effect is less important for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α/β and β alloys?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15-3?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6-4?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Very interesting !!</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5" name="ZoneTexte 24">
            <a:extLst>
              <a:ext uri="{FF2B5EF4-FFF2-40B4-BE49-F238E27FC236}">
                <a16:creationId xmlns:a16="http://schemas.microsoft.com/office/drawing/2014/main" id="{88512045-7500-957C-FE1B-B44643B2D246}"/>
              </a:ext>
            </a:extLst>
          </p:cNvPr>
          <p:cNvSpPr txBox="1"/>
          <p:nvPr/>
        </p:nvSpPr>
        <p:spPr>
          <a:xfrm>
            <a:off x="677333" y="3834446"/>
            <a:ext cx="4056775" cy="461665"/>
          </a:xfrm>
          <a:prstGeom prst="rect">
            <a:avLst/>
          </a:prstGeom>
          <a:solidFill>
            <a:schemeClr val="bg1"/>
          </a:solidFill>
          <a:ln w="3810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FF0000"/>
                </a:solidFill>
                <a:latin typeface="Trebuchet MS" panose="020B0603020202020204"/>
              </a:rPr>
              <a:t>D</a:t>
            </a:r>
            <a:r>
              <a:rPr kumimoji="0" lang="en-GB" sz="2400" b="0" i="0" u="none" strike="noStrike" kern="1200" cap="none" spc="0" normalizeH="0" baseline="0" noProof="0" dirty="0" err="1">
                <a:ln>
                  <a:noFill/>
                </a:ln>
                <a:solidFill>
                  <a:srgbClr val="FF0000"/>
                </a:solidFill>
                <a:effectLst/>
                <a:uLnTx/>
                <a:uFillTx/>
                <a:latin typeface="Trebuchet MS" panose="020B0603020202020204"/>
                <a:ea typeface="+mn-ea"/>
                <a:cs typeface="+mn-cs"/>
              </a:rPr>
              <a:t>uctile</a:t>
            </a:r>
            <a:r>
              <a:rPr kumimoji="0" lang="en-GB" sz="2400" b="0" i="0" u="none" strike="noStrike" kern="1200" cap="none" spc="0" normalizeH="0" baseline="0" noProof="0" dirty="0">
                <a:ln>
                  <a:noFill/>
                </a:ln>
                <a:solidFill>
                  <a:srgbClr val="FF0000"/>
                </a:solidFill>
                <a:effectLst/>
                <a:uLnTx/>
                <a:uFillTx/>
                <a:latin typeface="Trebuchet MS" panose="020B0603020202020204"/>
                <a:ea typeface="+mn-ea"/>
                <a:cs typeface="+mn-cs"/>
              </a:rPr>
              <a:t> → Fragile transition</a:t>
            </a: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4" name="Espace réservé du pied de page 5">
            <a:extLst>
              <a:ext uri="{FF2B5EF4-FFF2-40B4-BE49-F238E27FC236}">
                <a16:creationId xmlns:a16="http://schemas.microsoft.com/office/drawing/2014/main" id="{AE78C2C8-4080-D326-C501-398731DBBA75}"/>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pic>
        <p:nvPicPr>
          <p:cNvPr id="3074" name="Picture 2" descr="A schematic illustration of the effect of irradiation on the stress–strain behavior of ferritic/martensitic steel at low temperatures &lt;0.3T M .  ">
            <a:extLst>
              <a:ext uri="{FF2B5EF4-FFF2-40B4-BE49-F238E27FC236}">
                <a16:creationId xmlns:a16="http://schemas.microsoft.com/office/drawing/2014/main" id="{1547489F-0D3D-0068-CCC2-33F46587C0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15" b="3705"/>
          <a:stretch/>
        </p:blipFill>
        <p:spPr bwMode="auto">
          <a:xfrm>
            <a:off x="6738065" y="1569553"/>
            <a:ext cx="5071872" cy="421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395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dirty="0">
                <a:ln>
                  <a:noFill/>
                </a:ln>
                <a:solidFill>
                  <a:srgbClr val="2C3C43"/>
                </a:solidFill>
                <a:effectLst/>
                <a:uLnTx/>
                <a:uFillTx/>
                <a:latin typeface="Trebuchet MS" panose="020B0603020202020204"/>
                <a:ea typeface="+mj-ea"/>
                <a:cs typeface="+mj-cs"/>
              </a:rPr>
              <a:t>Energy loss problematic</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3"/>
          <a:stretch>
            <a:fillRect/>
          </a:stretch>
        </p:blipFill>
        <p:spPr>
          <a:xfrm>
            <a:off x="9808808" y="122881"/>
            <a:ext cx="2239488" cy="847273"/>
          </a:xfrm>
          <a:prstGeom prst="rect">
            <a:avLst/>
          </a:prstGeom>
        </p:spPr>
      </p:pic>
      <p:sp>
        <p:nvSpPr>
          <p:cNvPr id="13" name="ZoneTexte 12">
            <a:extLst>
              <a:ext uri="{FF2B5EF4-FFF2-40B4-BE49-F238E27FC236}">
                <a16:creationId xmlns:a16="http://schemas.microsoft.com/office/drawing/2014/main" id="{18C54AA6-F9F3-C0A8-CCA8-7AA719FB4CBC}"/>
              </a:ext>
            </a:extLst>
          </p:cNvPr>
          <p:cNvSpPr txBox="1"/>
          <p:nvPr/>
        </p:nvSpPr>
        <p:spPr>
          <a:xfrm>
            <a:off x="312895" y="1309925"/>
            <a:ext cx="4868706" cy="2031325"/>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Even if the target is not broken the deformation induces different energy losses depending on the incident angle</a:t>
            </a:r>
          </a:p>
          <a:p>
            <a:pPr lvl="1" defTabSz="457200">
              <a:defRPr/>
            </a:pPr>
            <a:endParaRPr lang="en-GB" dirty="0">
              <a:solidFill>
                <a:prstClr val="black"/>
              </a:solidFill>
              <a:latin typeface="Trebuchet MS" panose="020B0603020202020204"/>
            </a:endParaRPr>
          </a:p>
          <a:p>
            <a:pPr marL="285750" indent="-285750" defTabSz="457200">
              <a:buFont typeface="Arial" panose="020B0604020202020204" pitchFamily="34" charset="0"/>
              <a:buChar char="•"/>
              <a:defRPr/>
            </a:pPr>
            <a:r>
              <a:rPr lang="en-GB" dirty="0">
                <a:solidFill>
                  <a:prstClr val="black"/>
                </a:solidFill>
                <a:latin typeface="Trebuchet MS" panose="020B0603020202020204"/>
              </a:rPr>
              <a:t>Example on a high cross section reaction :</a:t>
            </a:r>
          </a:p>
          <a:p>
            <a:pPr lvl="1" defTabSz="457200">
              <a:defRPr/>
            </a:pPr>
            <a:r>
              <a:rPr lang="en-GB" dirty="0">
                <a:solidFill>
                  <a:srgbClr val="FF0000"/>
                </a:solidFill>
                <a:latin typeface="Trebuchet MS" panose="020B0603020202020204"/>
              </a:rPr>
              <a:t>Mid target at 0° </a:t>
            </a:r>
            <a:r>
              <a:rPr lang="en-GB" dirty="0" err="1">
                <a:solidFill>
                  <a:srgbClr val="FF0000"/>
                </a:solidFill>
                <a:latin typeface="Trebuchet MS" panose="020B0603020202020204"/>
              </a:rPr>
              <a:t>E</a:t>
            </a:r>
            <a:r>
              <a:rPr lang="en-GB" baseline="-25000" dirty="0" err="1">
                <a:solidFill>
                  <a:srgbClr val="FF0000"/>
                </a:solidFill>
                <a:latin typeface="Trebuchet MS" panose="020B0603020202020204"/>
              </a:rPr>
              <a:t>loss</a:t>
            </a:r>
            <a:r>
              <a:rPr lang="en-GB" dirty="0">
                <a:solidFill>
                  <a:srgbClr val="FF0000"/>
                </a:solidFill>
                <a:latin typeface="Trebuchet MS" panose="020B0603020202020204"/>
              </a:rPr>
              <a:t>= 11 </a:t>
            </a:r>
            <a:r>
              <a:rPr lang="en-GB" dirty="0" err="1">
                <a:solidFill>
                  <a:srgbClr val="FF0000"/>
                </a:solidFill>
                <a:latin typeface="Trebuchet MS" panose="020B0603020202020204"/>
              </a:rPr>
              <a:t>Mev</a:t>
            </a:r>
            <a:endParaRPr kumimoji="0" lang="en-GB" b="0" i="0" u="none" strike="noStrike" kern="1200" cap="none" spc="0" normalizeH="0" noProof="0" dirty="0">
              <a:ln>
                <a:noFill/>
              </a:ln>
              <a:solidFill>
                <a:prstClr val="black"/>
              </a:solidFill>
              <a:effectLst/>
              <a:uLnTx/>
              <a:uFillTx/>
              <a:latin typeface="Trebuchet MS" panose="020B0603020202020204"/>
              <a:ea typeface="+mn-ea"/>
              <a:cs typeface="+mn-cs"/>
            </a:endParaRPr>
          </a:p>
          <a:p>
            <a:pPr lvl="1" defTabSz="457200">
              <a:defRPr/>
            </a:pPr>
            <a:r>
              <a:rPr kumimoji="0" lang="en-GB" b="0" i="0" u="none" strike="noStrike" kern="1200" cap="none" spc="0" normalizeH="0" noProof="0" dirty="0">
                <a:ln>
                  <a:noFill/>
                </a:ln>
                <a:solidFill>
                  <a:srgbClr val="1005E3"/>
                </a:solidFill>
                <a:effectLst/>
                <a:uLnTx/>
                <a:uFillTx/>
                <a:latin typeface="Trebuchet MS" panose="020B0603020202020204"/>
                <a:ea typeface="+mn-ea"/>
                <a:cs typeface="+mn-cs"/>
              </a:rPr>
              <a:t>With a 30° angle </a:t>
            </a:r>
            <a:r>
              <a:rPr lang="en-GB" dirty="0" err="1">
                <a:solidFill>
                  <a:srgbClr val="1005E3"/>
                </a:solidFill>
                <a:latin typeface="Trebuchet MS" panose="020B0603020202020204"/>
              </a:rPr>
              <a:t>E</a:t>
            </a:r>
            <a:r>
              <a:rPr lang="en-GB" baseline="-25000" dirty="0" err="1">
                <a:solidFill>
                  <a:srgbClr val="1005E3"/>
                </a:solidFill>
                <a:latin typeface="Trebuchet MS" panose="020B0603020202020204"/>
              </a:rPr>
              <a:t>loss</a:t>
            </a:r>
            <a:r>
              <a:rPr lang="en-GB" dirty="0">
                <a:solidFill>
                  <a:srgbClr val="1005E3"/>
                </a:solidFill>
                <a:latin typeface="Trebuchet MS" panose="020B0603020202020204"/>
              </a:rPr>
              <a:t>= 16 </a:t>
            </a:r>
            <a:r>
              <a:rPr lang="en-GB" dirty="0" err="1">
                <a:solidFill>
                  <a:srgbClr val="1005E3"/>
                </a:solidFill>
                <a:latin typeface="Trebuchet MS" panose="020B0603020202020204"/>
              </a:rPr>
              <a:t>Mev</a:t>
            </a:r>
            <a:endParaRPr lang="en-GB" dirty="0">
              <a:solidFill>
                <a:srgbClr val="1005E3"/>
              </a:solidFill>
              <a:latin typeface="Trebuchet MS" panose="020B0603020202020204"/>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4" name="Espace réservé du pied de page 5">
            <a:extLst>
              <a:ext uri="{FF2B5EF4-FFF2-40B4-BE49-F238E27FC236}">
                <a16:creationId xmlns:a16="http://schemas.microsoft.com/office/drawing/2014/main" id="{AE78C2C8-4080-D326-C501-398731DBBA75}"/>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pic>
        <p:nvPicPr>
          <p:cNvPr id="9" name="Image 8">
            <a:extLst>
              <a:ext uri="{FF2B5EF4-FFF2-40B4-BE49-F238E27FC236}">
                <a16:creationId xmlns:a16="http://schemas.microsoft.com/office/drawing/2014/main" id="{0E022FB9-289F-58AD-91D8-E4812E7DECF4}"/>
              </a:ext>
            </a:extLst>
          </p:cNvPr>
          <p:cNvPicPr>
            <a:picLocks noChangeAspect="1"/>
          </p:cNvPicPr>
          <p:nvPr/>
        </p:nvPicPr>
        <p:blipFill>
          <a:blip r:embed="rId5"/>
          <a:stretch>
            <a:fillRect/>
          </a:stretch>
        </p:blipFill>
        <p:spPr>
          <a:xfrm>
            <a:off x="7830916" y="1089218"/>
            <a:ext cx="3905690" cy="5612060"/>
          </a:xfrm>
          <a:prstGeom prst="rect">
            <a:avLst/>
          </a:prstGeom>
        </p:spPr>
      </p:pic>
      <p:cxnSp>
        <p:nvCxnSpPr>
          <p:cNvPr id="7" name="Connecteur droit avec flèche 6">
            <a:extLst>
              <a:ext uri="{FF2B5EF4-FFF2-40B4-BE49-F238E27FC236}">
                <a16:creationId xmlns:a16="http://schemas.microsoft.com/office/drawing/2014/main" id="{75959619-17B5-D4E4-5BA7-657A0F80D0B4}"/>
              </a:ext>
            </a:extLst>
          </p:cNvPr>
          <p:cNvCxnSpPr>
            <a:cxnSpLocks/>
          </p:cNvCxnSpPr>
          <p:nvPr/>
        </p:nvCxnSpPr>
        <p:spPr>
          <a:xfrm flipV="1">
            <a:off x="10230038" y="4696691"/>
            <a:ext cx="0" cy="1524001"/>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A close up of a metal object&#10;&#10;Description automatically generated with low confidence">
            <a:extLst>
              <a:ext uri="{FF2B5EF4-FFF2-40B4-BE49-F238E27FC236}">
                <a16:creationId xmlns:a16="http://schemas.microsoft.com/office/drawing/2014/main" id="{F0E5F461-7640-25F9-C538-369748F26586}"/>
              </a:ext>
            </a:extLst>
          </p:cNvPr>
          <p:cNvPicPr>
            <a:picLocks noChangeAspect="1"/>
          </p:cNvPicPr>
          <p:nvPr/>
        </p:nvPicPr>
        <p:blipFill rotWithShape="1">
          <a:blip r:embed="rId6"/>
          <a:srcRect l="13357" b="6033"/>
          <a:stretch/>
        </p:blipFill>
        <p:spPr>
          <a:xfrm rot="5400000">
            <a:off x="5751414" y="716719"/>
            <a:ext cx="1543383" cy="2615621"/>
          </a:xfrm>
          <a:prstGeom prst="rect">
            <a:avLst/>
          </a:prstGeom>
        </p:spPr>
      </p:pic>
      <p:pic>
        <p:nvPicPr>
          <p:cNvPr id="14" name="Image 13">
            <a:extLst>
              <a:ext uri="{FF2B5EF4-FFF2-40B4-BE49-F238E27FC236}">
                <a16:creationId xmlns:a16="http://schemas.microsoft.com/office/drawing/2014/main" id="{A1D53677-805D-3E9D-E83B-04E6ACEFF5D6}"/>
              </a:ext>
            </a:extLst>
          </p:cNvPr>
          <p:cNvPicPr>
            <a:picLocks noChangeAspect="1"/>
          </p:cNvPicPr>
          <p:nvPr/>
        </p:nvPicPr>
        <p:blipFill rotWithShape="1">
          <a:blip r:embed="rId7"/>
          <a:srcRect l="23198" t="11393" r="34729" b="67612"/>
          <a:stretch/>
        </p:blipFill>
        <p:spPr>
          <a:xfrm>
            <a:off x="5215295" y="2934374"/>
            <a:ext cx="2581927" cy="1263867"/>
          </a:xfrm>
          <a:prstGeom prst="rect">
            <a:avLst/>
          </a:prstGeom>
        </p:spPr>
      </p:pic>
      <p:sp>
        <p:nvSpPr>
          <p:cNvPr id="15" name="Rectangle 14">
            <a:extLst>
              <a:ext uri="{FF2B5EF4-FFF2-40B4-BE49-F238E27FC236}">
                <a16:creationId xmlns:a16="http://schemas.microsoft.com/office/drawing/2014/main" id="{C4EBEA0B-6629-C4D1-18E8-6CA7A57B9467}"/>
              </a:ext>
            </a:extLst>
          </p:cNvPr>
          <p:cNvSpPr/>
          <p:nvPr/>
        </p:nvSpPr>
        <p:spPr>
          <a:xfrm>
            <a:off x="1471799" y="4821799"/>
            <a:ext cx="880705" cy="1660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F0887AEE-C1D6-869C-AF07-65EF0C16DE3A}"/>
              </a:ext>
            </a:extLst>
          </p:cNvPr>
          <p:cNvSpPr/>
          <p:nvPr/>
        </p:nvSpPr>
        <p:spPr>
          <a:xfrm>
            <a:off x="2419032" y="4821799"/>
            <a:ext cx="161821" cy="16607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C81E1A6D-EE72-B18C-8788-21D050CAAC83}"/>
              </a:ext>
            </a:extLst>
          </p:cNvPr>
          <p:cNvSpPr txBox="1"/>
          <p:nvPr/>
        </p:nvSpPr>
        <p:spPr>
          <a:xfrm>
            <a:off x="2153732" y="4473906"/>
            <a:ext cx="880705" cy="369332"/>
          </a:xfrm>
          <a:prstGeom prst="rect">
            <a:avLst/>
          </a:prstGeom>
          <a:noFill/>
        </p:spPr>
        <p:txBody>
          <a:bodyPr wrap="square">
            <a:spAutoFit/>
          </a:bodyPr>
          <a:lstStyle/>
          <a:p>
            <a:pPr algn="ctr"/>
            <a:r>
              <a:rPr lang="fr-FR" baseline="30000" dirty="0"/>
              <a:t>208</a:t>
            </a:r>
            <a:r>
              <a:rPr lang="fr-FR" dirty="0"/>
              <a:t>Pb</a:t>
            </a:r>
          </a:p>
        </p:txBody>
      </p:sp>
      <p:sp>
        <p:nvSpPr>
          <p:cNvPr id="19" name="Rectangle 18">
            <a:extLst>
              <a:ext uri="{FF2B5EF4-FFF2-40B4-BE49-F238E27FC236}">
                <a16:creationId xmlns:a16="http://schemas.microsoft.com/office/drawing/2014/main" id="{21D86E1A-54A0-8C46-178D-A1942E5CC097}"/>
              </a:ext>
            </a:extLst>
          </p:cNvPr>
          <p:cNvSpPr/>
          <p:nvPr/>
        </p:nvSpPr>
        <p:spPr>
          <a:xfrm>
            <a:off x="2617418" y="4821799"/>
            <a:ext cx="161821" cy="16607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Flèche vers la droite 22">
            <a:extLst>
              <a:ext uri="{FF2B5EF4-FFF2-40B4-BE49-F238E27FC236}">
                <a16:creationId xmlns:a16="http://schemas.microsoft.com/office/drawing/2014/main" id="{8B48E24E-1B1C-51E0-FB59-32289B6630B3}"/>
              </a:ext>
            </a:extLst>
          </p:cNvPr>
          <p:cNvSpPr/>
          <p:nvPr/>
        </p:nvSpPr>
        <p:spPr>
          <a:xfrm>
            <a:off x="617589" y="5488505"/>
            <a:ext cx="2801885" cy="36933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ECDE215F-9CF7-2B84-6589-6B0CCD8628BC}"/>
              </a:ext>
            </a:extLst>
          </p:cNvPr>
          <p:cNvSpPr txBox="1"/>
          <p:nvPr/>
        </p:nvSpPr>
        <p:spPr>
          <a:xfrm>
            <a:off x="1504633" y="4479170"/>
            <a:ext cx="664263" cy="369332"/>
          </a:xfrm>
          <a:prstGeom prst="rect">
            <a:avLst/>
          </a:prstGeom>
          <a:noFill/>
        </p:spPr>
        <p:txBody>
          <a:bodyPr wrap="square">
            <a:spAutoFit/>
          </a:bodyPr>
          <a:lstStyle/>
          <a:p>
            <a:pPr algn="ctr"/>
            <a:r>
              <a:rPr lang="fr-FR" baseline="30000" dirty="0">
                <a:solidFill>
                  <a:srgbClr val="18B0E4"/>
                </a:solidFill>
              </a:rPr>
              <a:t>50</a:t>
            </a:r>
            <a:r>
              <a:rPr lang="fr-FR" dirty="0">
                <a:solidFill>
                  <a:srgbClr val="18B0E4"/>
                </a:solidFill>
              </a:rPr>
              <a:t>Ti</a:t>
            </a:r>
          </a:p>
        </p:txBody>
      </p:sp>
      <p:sp>
        <p:nvSpPr>
          <p:cNvPr id="27" name="ZoneTexte 26">
            <a:extLst>
              <a:ext uri="{FF2B5EF4-FFF2-40B4-BE49-F238E27FC236}">
                <a16:creationId xmlns:a16="http://schemas.microsoft.com/office/drawing/2014/main" id="{EE1AC9C5-3690-A051-08C7-9CEA330C7F41}"/>
              </a:ext>
            </a:extLst>
          </p:cNvPr>
          <p:cNvSpPr txBox="1"/>
          <p:nvPr/>
        </p:nvSpPr>
        <p:spPr>
          <a:xfrm>
            <a:off x="184025" y="5208195"/>
            <a:ext cx="1311578" cy="369332"/>
          </a:xfrm>
          <a:prstGeom prst="rect">
            <a:avLst/>
          </a:prstGeom>
          <a:noFill/>
        </p:spPr>
        <p:txBody>
          <a:bodyPr wrap="none" rtlCol="0">
            <a:spAutoFit/>
          </a:bodyPr>
          <a:lstStyle/>
          <a:p>
            <a:r>
              <a:rPr lang="fr-FR" baseline="30000" dirty="0">
                <a:solidFill>
                  <a:srgbClr val="FF0000"/>
                </a:solidFill>
              </a:rPr>
              <a:t>48</a:t>
            </a:r>
            <a:r>
              <a:rPr lang="fr-FR" dirty="0">
                <a:solidFill>
                  <a:srgbClr val="FF0000"/>
                </a:solidFill>
              </a:rPr>
              <a:t>Ca </a:t>
            </a:r>
            <a:r>
              <a:rPr lang="fr-FR" dirty="0" err="1">
                <a:solidFill>
                  <a:srgbClr val="FF0000"/>
                </a:solidFill>
              </a:rPr>
              <a:t>beam</a:t>
            </a:r>
            <a:r>
              <a:rPr lang="fr-FR" dirty="0">
                <a:solidFill>
                  <a:srgbClr val="FF0000"/>
                </a:solidFill>
              </a:rPr>
              <a:t> </a:t>
            </a:r>
          </a:p>
        </p:txBody>
      </p:sp>
      <p:sp>
        <p:nvSpPr>
          <p:cNvPr id="28" name="Rectangle 27">
            <a:extLst>
              <a:ext uri="{FF2B5EF4-FFF2-40B4-BE49-F238E27FC236}">
                <a16:creationId xmlns:a16="http://schemas.microsoft.com/office/drawing/2014/main" id="{DE03801E-365D-CBF1-659E-8F2A4686441E}"/>
              </a:ext>
            </a:extLst>
          </p:cNvPr>
          <p:cNvSpPr/>
          <p:nvPr/>
        </p:nvSpPr>
        <p:spPr>
          <a:xfrm rot="1800000">
            <a:off x="5561458" y="4821799"/>
            <a:ext cx="880705" cy="1660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28">
            <a:extLst>
              <a:ext uri="{FF2B5EF4-FFF2-40B4-BE49-F238E27FC236}">
                <a16:creationId xmlns:a16="http://schemas.microsoft.com/office/drawing/2014/main" id="{34CEDD19-A445-47C0-8B7B-8A110F90D000}"/>
              </a:ext>
            </a:extLst>
          </p:cNvPr>
          <p:cNvSpPr/>
          <p:nvPr/>
        </p:nvSpPr>
        <p:spPr>
          <a:xfrm rot="1800000">
            <a:off x="6577962" y="4821799"/>
            <a:ext cx="161821" cy="16607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8413A3D2-2C18-B0E2-018C-56F0D92F9593}"/>
              </a:ext>
            </a:extLst>
          </p:cNvPr>
          <p:cNvSpPr txBox="1"/>
          <p:nvPr/>
        </p:nvSpPr>
        <p:spPr>
          <a:xfrm>
            <a:off x="6243391" y="4473906"/>
            <a:ext cx="880705" cy="369332"/>
          </a:xfrm>
          <a:prstGeom prst="rect">
            <a:avLst/>
          </a:prstGeom>
          <a:noFill/>
        </p:spPr>
        <p:txBody>
          <a:bodyPr wrap="square">
            <a:spAutoFit/>
          </a:bodyPr>
          <a:lstStyle/>
          <a:p>
            <a:pPr algn="ctr"/>
            <a:r>
              <a:rPr lang="fr-FR" baseline="30000" dirty="0"/>
              <a:t>208</a:t>
            </a:r>
            <a:r>
              <a:rPr lang="fr-FR" dirty="0"/>
              <a:t>Pb</a:t>
            </a:r>
          </a:p>
        </p:txBody>
      </p:sp>
      <p:sp>
        <p:nvSpPr>
          <p:cNvPr id="31" name="Rectangle 30">
            <a:extLst>
              <a:ext uri="{FF2B5EF4-FFF2-40B4-BE49-F238E27FC236}">
                <a16:creationId xmlns:a16="http://schemas.microsoft.com/office/drawing/2014/main" id="{F9A908C9-8834-D4ED-8A8E-7FF43D2BAA43}"/>
              </a:ext>
            </a:extLst>
          </p:cNvPr>
          <p:cNvSpPr/>
          <p:nvPr/>
        </p:nvSpPr>
        <p:spPr>
          <a:xfrm rot="1800000">
            <a:off x="6817913" y="4821799"/>
            <a:ext cx="161821" cy="16607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Flèche vers la droite 31">
            <a:extLst>
              <a:ext uri="{FF2B5EF4-FFF2-40B4-BE49-F238E27FC236}">
                <a16:creationId xmlns:a16="http://schemas.microsoft.com/office/drawing/2014/main" id="{4BAB215E-3145-0495-C072-9E265A5B6C47}"/>
              </a:ext>
            </a:extLst>
          </p:cNvPr>
          <p:cNvSpPr/>
          <p:nvPr/>
        </p:nvSpPr>
        <p:spPr>
          <a:xfrm>
            <a:off x="4707248" y="5488505"/>
            <a:ext cx="2801885" cy="36933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B163B1B1-5F7C-6B45-DFE3-DE027A60D8DB}"/>
              </a:ext>
            </a:extLst>
          </p:cNvPr>
          <p:cNvSpPr txBox="1"/>
          <p:nvPr/>
        </p:nvSpPr>
        <p:spPr>
          <a:xfrm>
            <a:off x="5483453" y="4479170"/>
            <a:ext cx="664263" cy="369332"/>
          </a:xfrm>
          <a:prstGeom prst="rect">
            <a:avLst/>
          </a:prstGeom>
          <a:noFill/>
        </p:spPr>
        <p:txBody>
          <a:bodyPr wrap="square">
            <a:spAutoFit/>
          </a:bodyPr>
          <a:lstStyle/>
          <a:p>
            <a:pPr algn="ctr"/>
            <a:r>
              <a:rPr lang="fr-FR" baseline="30000" dirty="0">
                <a:solidFill>
                  <a:srgbClr val="18B0E4"/>
                </a:solidFill>
              </a:rPr>
              <a:t>50</a:t>
            </a:r>
            <a:r>
              <a:rPr lang="fr-FR" dirty="0">
                <a:solidFill>
                  <a:srgbClr val="18B0E4"/>
                </a:solidFill>
              </a:rPr>
              <a:t>Ti</a:t>
            </a:r>
          </a:p>
        </p:txBody>
      </p:sp>
      <p:sp>
        <p:nvSpPr>
          <p:cNvPr id="34" name="ZoneTexte 33">
            <a:extLst>
              <a:ext uri="{FF2B5EF4-FFF2-40B4-BE49-F238E27FC236}">
                <a16:creationId xmlns:a16="http://schemas.microsoft.com/office/drawing/2014/main" id="{708ECDF9-18B7-7DDC-CA10-3FAC7E74C0B8}"/>
              </a:ext>
            </a:extLst>
          </p:cNvPr>
          <p:cNvSpPr txBox="1"/>
          <p:nvPr/>
        </p:nvSpPr>
        <p:spPr>
          <a:xfrm>
            <a:off x="4273684" y="5208195"/>
            <a:ext cx="1311578" cy="369332"/>
          </a:xfrm>
          <a:prstGeom prst="rect">
            <a:avLst/>
          </a:prstGeom>
          <a:noFill/>
        </p:spPr>
        <p:txBody>
          <a:bodyPr wrap="none" rtlCol="0">
            <a:spAutoFit/>
          </a:bodyPr>
          <a:lstStyle/>
          <a:p>
            <a:r>
              <a:rPr lang="fr-FR" baseline="30000" dirty="0">
                <a:solidFill>
                  <a:srgbClr val="FF0000"/>
                </a:solidFill>
              </a:rPr>
              <a:t>48</a:t>
            </a:r>
            <a:r>
              <a:rPr lang="fr-FR" dirty="0">
                <a:solidFill>
                  <a:srgbClr val="FF0000"/>
                </a:solidFill>
              </a:rPr>
              <a:t>Ca </a:t>
            </a:r>
            <a:r>
              <a:rPr lang="fr-FR" dirty="0" err="1">
                <a:solidFill>
                  <a:srgbClr val="FF0000"/>
                </a:solidFill>
              </a:rPr>
              <a:t>beam</a:t>
            </a:r>
            <a:r>
              <a:rPr lang="fr-FR" dirty="0">
                <a:solidFill>
                  <a:srgbClr val="FF0000"/>
                </a:solidFill>
              </a:rPr>
              <a:t> </a:t>
            </a:r>
          </a:p>
        </p:txBody>
      </p:sp>
      <p:cxnSp>
        <p:nvCxnSpPr>
          <p:cNvPr id="35" name="Connecteur droit avec flèche 34">
            <a:extLst>
              <a:ext uri="{FF2B5EF4-FFF2-40B4-BE49-F238E27FC236}">
                <a16:creationId xmlns:a16="http://schemas.microsoft.com/office/drawing/2014/main" id="{23163E94-A1F4-9FE5-D5E5-9800B3656032}"/>
              </a:ext>
            </a:extLst>
          </p:cNvPr>
          <p:cNvCxnSpPr>
            <a:cxnSpLocks/>
          </p:cNvCxnSpPr>
          <p:nvPr/>
        </p:nvCxnSpPr>
        <p:spPr>
          <a:xfrm flipV="1">
            <a:off x="9883671" y="5488505"/>
            <a:ext cx="0" cy="748147"/>
          </a:xfrm>
          <a:prstGeom prst="straightConnector1">
            <a:avLst/>
          </a:prstGeom>
          <a:ln w="53975">
            <a:solidFill>
              <a:srgbClr val="1005E3"/>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48D1BCBB-2945-9EA7-0D5A-A861C7B002AC}"/>
              </a:ext>
            </a:extLst>
          </p:cNvPr>
          <p:cNvSpPr txBox="1"/>
          <p:nvPr/>
        </p:nvSpPr>
        <p:spPr>
          <a:xfrm>
            <a:off x="6658872" y="5931408"/>
            <a:ext cx="1567712" cy="646331"/>
          </a:xfrm>
          <a:prstGeom prst="rect">
            <a:avLst/>
          </a:prstGeom>
          <a:noFill/>
          <a:ln w="25400">
            <a:noFill/>
          </a:ln>
        </p:spPr>
        <p:txBody>
          <a:bodyPr wrap="square" rtlCol="0">
            <a:spAutoFit/>
          </a:bodyPr>
          <a:lstStyle/>
          <a:p>
            <a:pPr algn="ctr"/>
            <a:r>
              <a:rPr lang="fr-FR" dirty="0"/>
              <a:t>30° </a:t>
            </a:r>
            <a:r>
              <a:rPr lang="fr-FR" dirty="0" err="1"/>
              <a:t>deformation</a:t>
            </a:r>
            <a:endParaRPr lang="fr-FR" dirty="0"/>
          </a:p>
        </p:txBody>
      </p:sp>
      <p:sp>
        <p:nvSpPr>
          <p:cNvPr id="40" name="ZoneTexte 39">
            <a:extLst>
              <a:ext uri="{FF2B5EF4-FFF2-40B4-BE49-F238E27FC236}">
                <a16:creationId xmlns:a16="http://schemas.microsoft.com/office/drawing/2014/main" id="{613D77EF-89DA-D639-20D5-BE6F0EFE4BD2}"/>
              </a:ext>
            </a:extLst>
          </p:cNvPr>
          <p:cNvSpPr txBox="1"/>
          <p:nvPr/>
        </p:nvSpPr>
        <p:spPr>
          <a:xfrm>
            <a:off x="406610" y="3458369"/>
            <a:ext cx="4470476" cy="923330"/>
          </a:xfrm>
          <a:prstGeom prst="rect">
            <a:avLst/>
          </a:prstGeom>
          <a:noFill/>
          <a:ln w="31750">
            <a:solidFill>
              <a:srgbClr val="FF0000"/>
            </a:solidFill>
          </a:ln>
        </p:spPr>
        <p:txBody>
          <a:bodyPr wrap="square">
            <a:spAutoFit/>
          </a:bodyPr>
          <a:lstStyle/>
          <a:p>
            <a:pPr defTabSz="457200">
              <a:defRPr/>
            </a:pPr>
            <a:r>
              <a:rPr kumimoji="0" lang="en-GB" b="0" i="0" u="none" strike="noStrike" kern="1200" cap="none" spc="0" normalizeH="0" noProof="0" dirty="0">
                <a:ln>
                  <a:noFill/>
                </a:ln>
                <a:solidFill>
                  <a:prstClr val="black"/>
                </a:solidFill>
                <a:effectLst/>
                <a:uLnTx/>
                <a:uFillTx/>
                <a:latin typeface="Trebuchet MS" panose="020B0603020202020204"/>
                <a:ea typeface="+mn-ea"/>
                <a:cs typeface="+mn-cs"/>
              </a:rPr>
              <a:t>→ Almost a factor 10</a:t>
            </a:r>
            <a:r>
              <a:rPr kumimoji="0" lang="en-GB" b="0" i="0" u="none" strike="noStrike" kern="1200" cap="none" spc="0" normalizeH="0" baseline="30000" noProof="0" dirty="0">
                <a:ln>
                  <a:noFill/>
                </a:ln>
                <a:solidFill>
                  <a:prstClr val="black"/>
                </a:solidFill>
                <a:effectLst/>
                <a:uLnTx/>
                <a:uFillTx/>
                <a:latin typeface="Trebuchet MS" panose="020B0603020202020204"/>
                <a:ea typeface="+mn-ea"/>
                <a:cs typeface="+mn-cs"/>
              </a:rPr>
              <a:t>-1 </a:t>
            </a:r>
            <a:r>
              <a:rPr kumimoji="0" lang="en-GB" b="0" i="0" u="none" strike="noStrike" kern="1200" cap="none" spc="0" normalizeH="0" noProof="0" dirty="0">
                <a:ln>
                  <a:noFill/>
                </a:ln>
                <a:solidFill>
                  <a:prstClr val="black"/>
                </a:solidFill>
                <a:effectLst/>
                <a:uLnTx/>
                <a:uFillTx/>
                <a:latin typeface="Trebuchet MS" panose="020B0603020202020204"/>
                <a:ea typeface="+mn-ea"/>
                <a:cs typeface="+mn-cs"/>
              </a:rPr>
              <a:t>in cross section</a:t>
            </a:r>
          </a:p>
          <a:p>
            <a:pPr defTabSz="457200">
              <a:defRPr/>
            </a:pPr>
            <a:r>
              <a:rPr lang="en-GB" dirty="0">
                <a:solidFill>
                  <a:prstClr val="black"/>
                </a:solidFill>
              </a:rPr>
              <a:t>→ Situation even worst for higher angles</a:t>
            </a:r>
            <a:endParaRPr kumimoji="0" lang="en-GB" b="0" i="0" u="none" strike="noStrike" kern="1200" cap="none" spc="0" normalizeH="0" noProof="0" dirty="0">
              <a:ln>
                <a:noFill/>
              </a:ln>
              <a:solidFill>
                <a:prstClr val="black"/>
              </a:solidFill>
              <a:effectLst/>
              <a:uLnTx/>
              <a:uFillTx/>
              <a:latin typeface="Trebuchet MS" panose="020B0603020202020204"/>
              <a:ea typeface="+mn-ea"/>
              <a:cs typeface="+mn-cs"/>
            </a:endParaRPr>
          </a:p>
          <a:p>
            <a:pPr defTabSz="457200">
              <a:defRPr/>
            </a:pPr>
            <a:r>
              <a:rPr lang="en-GB" dirty="0">
                <a:solidFill>
                  <a:prstClr val="black"/>
                </a:solidFill>
              </a:rPr>
              <a:t>→ We need targets as flat as possible !</a:t>
            </a:r>
            <a:endParaRPr kumimoji="0" lang="en-GB" b="0" i="0" u="none" strike="noStrike" kern="1200" cap="none" spc="0" normalizeH="0" noProof="0" dirty="0">
              <a:ln>
                <a:noFill/>
              </a:ln>
              <a:solidFill>
                <a:prstClr val="black"/>
              </a:solidFill>
              <a:effectLst/>
              <a:uLnTx/>
              <a:uFillTx/>
              <a:latin typeface="Trebuchet MS" panose="020B0603020202020204"/>
              <a:ea typeface="+mn-ea"/>
              <a:cs typeface="+mn-cs"/>
            </a:endParaRPr>
          </a:p>
        </p:txBody>
      </p:sp>
      <p:sp>
        <p:nvSpPr>
          <p:cNvPr id="41" name="ZoneTexte 40">
            <a:extLst>
              <a:ext uri="{FF2B5EF4-FFF2-40B4-BE49-F238E27FC236}">
                <a16:creationId xmlns:a16="http://schemas.microsoft.com/office/drawing/2014/main" id="{92DE04A1-AA63-45CD-4849-599CF3136C43}"/>
              </a:ext>
            </a:extLst>
          </p:cNvPr>
          <p:cNvSpPr txBox="1"/>
          <p:nvPr/>
        </p:nvSpPr>
        <p:spPr>
          <a:xfrm>
            <a:off x="1424668" y="6174187"/>
            <a:ext cx="1015021" cy="338554"/>
          </a:xfrm>
          <a:prstGeom prst="rect">
            <a:avLst/>
          </a:prstGeom>
          <a:noFill/>
        </p:spPr>
        <p:txBody>
          <a:bodyPr wrap="none" rtlCol="0">
            <a:spAutoFit/>
          </a:bodyPr>
          <a:lstStyle/>
          <a:p>
            <a:r>
              <a:rPr lang="fr-FR" sz="1600" dirty="0"/>
              <a:t>1mg/cm</a:t>
            </a:r>
            <a:r>
              <a:rPr lang="fr-FR" sz="1600" baseline="30000" dirty="0"/>
              <a:t>2</a:t>
            </a:r>
          </a:p>
        </p:txBody>
      </p:sp>
      <p:sp>
        <p:nvSpPr>
          <p:cNvPr id="44" name="ZoneTexte 43">
            <a:extLst>
              <a:ext uri="{FF2B5EF4-FFF2-40B4-BE49-F238E27FC236}">
                <a16:creationId xmlns:a16="http://schemas.microsoft.com/office/drawing/2014/main" id="{C7F6B89F-3C55-970E-95AB-058E1C963E15}"/>
              </a:ext>
            </a:extLst>
          </p:cNvPr>
          <p:cNvSpPr txBox="1"/>
          <p:nvPr/>
        </p:nvSpPr>
        <p:spPr>
          <a:xfrm>
            <a:off x="2743734" y="6203777"/>
            <a:ext cx="1197764" cy="338554"/>
          </a:xfrm>
          <a:prstGeom prst="rect">
            <a:avLst/>
          </a:prstGeom>
          <a:noFill/>
        </p:spPr>
        <p:txBody>
          <a:bodyPr wrap="none" rtlCol="0">
            <a:spAutoFit/>
          </a:bodyPr>
          <a:lstStyle/>
          <a:p>
            <a:r>
              <a:rPr lang="fr-FR" sz="1600" dirty="0"/>
              <a:t>0.6mg/cm</a:t>
            </a:r>
            <a:r>
              <a:rPr lang="fr-FR" sz="1600" baseline="30000" dirty="0"/>
              <a:t>2</a:t>
            </a:r>
          </a:p>
        </p:txBody>
      </p:sp>
    </p:spTree>
    <p:extLst>
      <p:ext uri="{BB962C8B-B14F-4D97-AF65-F5344CB8AC3E}">
        <p14:creationId xmlns:p14="http://schemas.microsoft.com/office/powerpoint/2010/main" val="355474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1F47975D-8B3E-38A7-754A-113994EEF8D7}"/>
              </a:ext>
            </a:extLst>
          </p:cNvPr>
          <p:cNvGrpSpPr/>
          <p:nvPr/>
        </p:nvGrpSpPr>
        <p:grpSpPr>
          <a:xfrm>
            <a:off x="4343399" y="1462092"/>
            <a:ext cx="7772400" cy="4935202"/>
            <a:chOff x="4343399" y="1462092"/>
            <a:chExt cx="7772400" cy="4935202"/>
          </a:xfrm>
        </p:grpSpPr>
        <p:pic>
          <p:nvPicPr>
            <p:cNvPr id="8" name="Image 7">
              <a:extLst>
                <a:ext uri="{FF2B5EF4-FFF2-40B4-BE49-F238E27FC236}">
                  <a16:creationId xmlns:a16="http://schemas.microsoft.com/office/drawing/2014/main" id="{E967A20E-0B20-B186-6EE9-8CD3F6780726}"/>
                </a:ext>
              </a:extLst>
            </p:cNvPr>
            <p:cNvPicPr>
              <a:picLocks noChangeAspect="1"/>
            </p:cNvPicPr>
            <p:nvPr/>
          </p:nvPicPr>
          <p:blipFill>
            <a:blip r:embed="rId3"/>
            <a:stretch>
              <a:fillRect/>
            </a:stretch>
          </p:blipFill>
          <p:spPr>
            <a:xfrm>
              <a:off x="4343399" y="1462092"/>
              <a:ext cx="7772400" cy="4935202"/>
            </a:xfrm>
            <a:prstGeom prst="rect">
              <a:avLst/>
            </a:prstGeom>
          </p:spPr>
        </p:pic>
        <p:sp>
          <p:nvSpPr>
            <p:cNvPr id="9" name="Ellipse 8">
              <a:extLst>
                <a:ext uri="{FF2B5EF4-FFF2-40B4-BE49-F238E27FC236}">
                  <a16:creationId xmlns:a16="http://schemas.microsoft.com/office/drawing/2014/main" id="{2A1A57AF-2429-3711-7A65-F5AC874ACED3}"/>
                </a:ext>
              </a:extLst>
            </p:cNvPr>
            <p:cNvSpPr/>
            <p:nvPr/>
          </p:nvSpPr>
          <p:spPr>
            <a:xfrm>
              <a:off x="9554547" y="2071395"/>
              <a:ext cx="923731" cy="559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llipse 9">
              <a:extLst>
                <a:ext uri="{FF2B5EF4-FFF2-40B4-BE49-F238E27FC236}">
                  <a16:creationId xmlns:a16="http://schemas.microsoft.com/office/drawing/2014/main" id="{17424B1E-4D93-4BD1-73BF-1414673CF77E}"/>
                </a:ext>
              </a:extLst>
            </p:cNvPr>
            <p:cNvSpPr/>
            <p:nvPr/>
          </p:nvSpPr>
          <p:spPr>
            <a:xfrm>
              <a:off x="5225143" y="2911151"/>
              <a:ext cx="4124130" cy="1194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 name="Image 5">
            <a:extLst>
              <a:ext uri="{FF2B5EF4-FFF2-40B4-BE49-F238E27FC236}">
                <a16:creationId xmlns:a16="http://schemas.microsoft.com/office/drawing/2014/main" id="{D70BE8C9-CC06-2144-0947-3891EA1850E5}"/>
              </a:ext>
            </a:extLst>
          </p:cNvPr>
          <p:cNvPicPr>
            <a:picLocks noChangeAspect="1"/>
          </p:cNvPicPr>
          <p:nvPr/>
        </p:nvPicPr>
        <p:blipFill>
          <a:blip r:embed="rId4"/>
          <a:stretch>
            <a:fillRect/>
          </a:stretch>
        </p:blipFill>
        <p:spPr>
          <a:xfrm>
            <a:off x="4489329" y="1450051"/>
            <a:ext cx="7568739" cy="4801555"/>
          </a:xfrm>
          <a:prstGeom prst="rect">
            <a:avLst/>
          </a:prstGeom>
          <a:solidFill>
            <a:schemeClr val="bg1"/>
          </a:solidFill>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Possible solutions</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6"/>
          <a:stretch>
            <a:fillRect/>
          </a:stretch>
        </p:blipFill>
        <p:spPr>
          <a:xfrm>
            <a:off x="9808808" y="122881"/>
            <a:ext cx="2239488" cy="847273"/>
          </a:xfrm>
          <a:prstGeom prst="rect">
            <a:avLst/>
          </a:prstGeom>
        </p:spPr>
      </p:pic>
      <p:sp>
        <p:nvSpPr>
          <p:cNvPr id="4" name="ZoneTexte 3">
            <a:extLst>
              <a:ext uri="{FF2B5EF4-FFF2-40B4-BE49-F238E27FC236}">
                <a16:creationId xmlns:a16="http://schemas.microsoft.com/office/drawing/2014/main" id="{10F49FED-7004-BFF2-EA5C-BBB787CA1FAE}"/>
              </a:ext>
            </a:extLst>
          </p:cNvPr>
          <p:cNvSpPr txBox="1"/>
          <p:nvPr/>
        </p:nvSpPr>
        <p:spPr>
          <a:xfrm>
            <a:off x="133932" y="1490009"/>
            <a:ext cx="4297666" cy="4801314"/>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Low-Z pure materials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High melting point / Young modulus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based alloys (Ti6Al4V, Ti3Au, Ti3Al, </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15-333 …)</a:t>
            </a: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lang="en-GB" dirty="0">
                <a:solidFill>
                  <a:srgbClr val="FF0000"/>
                </a:solidFill>
                <a:latin typeface="Trebuchet MS" panose="020B0603020202020204"/>
              </a:rPr>
              <a:t> → Interesting crystalline structure</a:t>
            </a: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Layered materials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Carbon-based materials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Graphite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Diamond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Graphene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Graphene shows amazing mechanical and thermal properties</a:t>
            </a:r>
          </a:p>
        </p:txBody>
      </p:sp>
      <p:pic>
        <p:nvPicPr>
          <p:cNvPr id="20486" name="Picture 6" descr="NBG-Nano || Bio || Graphite">
            <a:extLst>
              <a:ext uri="{FF2B5EF4-FFF2-40B4-BE49-F238E27FC236}">
                <a16:creationId xmlns:a16="http://schemas.microsoft.com/office/drawing/2014/main" id="{5D251165-6CD8-9417-F404-196D69A39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983" y="3429000"/>
            <a:ext cx="2123141" cy="139520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584AB6B9-B15D-F40F-B93C-C507B6850028}"/>
              </a:ext>
            </a:extLst>
          </p:cNvPr>
          <p:cNvPicPr>
            <a:picLocks noChangeAspect="1"/>
          </p:cNvPicPr>
          <p:nvPr/>
        </p:nvPicPr>
        <p:blipFill>
          <a:blip r:embed="rId8"/>
          <a:stretch>
            <a:fillRect/>
          </a:stretch>
        </p:blipFill>
        <p:spPr>
          <a:xfrm>
            <a:off x="6201791" y="1485112"/>
            <a:ext cx="5534815" cy="4718848"/>
          </a:xfrm>
          <a:prstGeom prst="rect">
            <a:avLst/>
          </a:prstGeom>
        </p:spPr>
      </p:pic>
      <p:sp>
        <p:nvSpPr>
          <p:cNvPr id="3" name="Espace réservé du pied de page 5">
            <a:extLst>
              <a:ext uri="{FF2B5EF4-FFF2-40B4-BE49-F238E27FC236}">
                <a16:creationId xmlns:a16="http://schemas.microsoft.com/office/drawing/2014/main" id="{8060C283-10A2-FE84-7FB5-CCDD1DFAB8E7}"/>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Topical Workshops on Modern Aspects of Nuclear Structure VI - 07/02/2023</a:t>
            </a:r>
          </a:p>
        </p:txBody>
      </p:sp>
    </p:spTree>
    <p:extLst>
      <p:ext uri="{BB962C8B-B14F-4D97-AF65-F5344CB8AC3E}">
        <p14:creationId xmlns:p14="http://schemas.microsoft.com/office/powerpoint/2010/main" val="274097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4" name="ZoneTexte 3">
            <a:extLst>
              <a:ext uri="{FF2B5EF4-FFF2-40B4-BE49-F238E27FC236}">
                <a16:creationId xmlns:a16="http://schemas.microsoft.com/office/drawing/2014/main" id="{4E044C3F-9C12-56DA-C51C-60E9C213ED72}"/>
              </a:ext>
            </a:extLst>
          </p:cNvPr>
          <p:cNvSpPr txBox="1"/>
          <p:nvPr/>
        </p:nvSpPr>
        <p:spPr>
          <a:xfrm>
            <a:off x="108251" y="1533543"/>
            <a:ext cx="3618621" cy="2031325"/>
          </a:xfrm>
          <a:prstGeom prst="rect">
            <a:avLst/>
          </a:prstGeom>
          <a:noFill/>
        </p:spPr>
        <p:txBody>
          <a:bodyPr wrap="square" rtlCol="0">
            <a:spAutoFit/>
          </a:bodyPr>
          <a:lstStyle/>
          <a:p>
            <a:pPr marL="285750" indent="-285750" defTabSz="457200">
              <a:buFont typeface="Arial" panose="020B0604020202020204" pitchFamily="34" charset="0"/>
              <a:buChar char="•"/>
              <a:defRPr/>
            </a:pPr>
            <a:r>
              <a:rPr lang="el-GR" dirty="0">
                <a:latin typeface="Times New Roman" panose="02020603050405020304" pitchFamily="18" charset="0"/>
                <a:cs typeface="Times New Roman" panose="02020603050405020304" pitchFamily="18" charset="0"/>
              </a:rPr>
              <a:t>β</a:t>
            </a:r>
            <a:r>
              <a:rPr lang="fr-FR" dirty="0">
                <a:latin typeface="Trebuchet MS" panose="020B0703020202090204" pitchFamily="34" charset="0"/>
                <a:cs typeface="Times New Roman" panose="02020603050405020304" pitchFamily="18" charset="0"/>
              </a:rPr>
              <a:t> </a:t>
            </a:r>
            <a:r>
              <a:rPr lang="fr-FR" dirty="0" err="1">
                <a:latin typeface="Trebuchet MS" panose="020B0703020202090204" pitchFamily="34" charset="0"/>
                <a:cs typeface="Times New Roman" panose="02020603050405020304" pitchFamily="18" charset="0"/>
              </a:rPr>
              <a:t>alloys</a:t>
            </a:r>
            <a:r>
              <a:rPr lang="fr-FR" dirty="0">
                <a:latin typeface="Trebuchet MS" panose="020B0703020202090204" pitchFamily="34" charset="0"/>
                <a:cs typeface="Times New Roman" panose="02020603050405020304" pitchFamily="18" charset="0"/>
              </a:rPr>
              <a:t> looks </a:t>
            </a:r>
            <a:r>
              <a:rPr lang="fr-FR" dirty="0" err="1">
                <a:latin typeface="Trebuchet MS" panose="020B0703020202090204" pitchFamily="34" charset="0"/>
                <a:cs typeface="Times New Roman" panose="02020603050405020304" pitchFamily="18" charset="0"/>
              </a:rPr>
              <a:t>promising</a:t>
            </a:r>
            <a:endParaRPr lang="en-GB" dirty="0">
              <a:latin typeface="Trebuchet MS" panose="020B070302020209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Comparison before/after irradiation is mandatory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defRPr/>
            </a:pPr>
            <a:r>
              <a:rPr lang="en-GB" dirty="0">
                <a:solidFill>
                  <a:srgbClr val="FF0000"/>
                </a:solidFill>
                <a:latin typeface="Trebuchet MS" panose="020B0703020202090204" pitchFamily="34" charset="0"/>
              </a:rPr>
              <a:t>Will test </a:t>
            </a:r>
            <a:r>
              <a:rPr lang="en-GB" dirty="0" err="1">
                <a:solidFill>
                  <a:srgbClr val="FF0000"/>
                </a:solidFill>
                <a:latin typeface="Trebuchet MS" panose="020B0703020202090204" pitchFamily="34" charset="0"/>
              </a:rPr>
              <a:t>Ti</a:t>
            </a:r>
            <a:r>
              <a:rPr lang="en-GB" dirty="0">
                <a:solidFill>
                  <a:srgbClr val="FF0000"/>
                </a:solidFill>
                <a:latin typeface="Trebuchet MS" panose="020B0703020202090204" pitchFamily="34" charset="0"/>
              </a:rPr>
              <a:t> 15-3 and </a:t>
            </a:r>
            <a:r>
              <a:rPr lang="el-GR" dirty="0">
                <a:solidFill>
                  <a:srgbClr val="FF0000"/>
                </a:solidFill>
                <a:latin typeface="Trebuchet MS" panose="020B0703020202090204" pitchFamily="34" charset="0"/>
                <a:cs typeface="Times New Roman" panose="02020603050405020304" pitchFamily="18" charset="0"/>
              </a:rPr>
              <a:t>β</a:t>
            </a:r>
            <a:r>
              <a:rPr lang="fr-FR" dirty="0">
                <a:solidFill>
                  <a:srgbClr val="FF0000"/>
                </a:solidFill>
                <a:latin typeface="Trebuchet MS" panose="020B0703020202090204" pitchFamily="34" charset="0"/>
                <a:cs typeface="Times New Roman" panose="02020603050405020304" pitchFamily="18" charset="0"/>
              </a:rPr>
              <a:t>-21-S </a:t>
            </a:r>
            <a:r>
              <a:rPr lang="fr-FR" dirty="0" err="1">
                <a:solidFill>
                  <a:srgbClr val="FF0000"/>
                </a:solidFill>
                <a:latin typeface="Trebuchet MS" panose="020B0703020202090204" pitchFamily="34" charset="0"/>
                <a:cs typeface="Times New Roman" panose="02020603050405020304" pitchFamily="18" charset="0"/>
              </a:rPr>
              <a:t>very</a:t>
            </a:r>
            <a:r>
              <a:rPr lang="fr-FR" dirty="0">
                <a:solidFill>
                  <a:srgbClr val="FF0000"/>
                </a:solidFill>
                <a:latin typeface="Trebuchet MS" panose="020B0703020202090204" pitchFamily="34" charset="0"/>
                <a:cs typeface="Times New Roman" panose="02020603050405020304" pitchFamily="18" charset="0"/>
              </a:rPr>
              <a:t> </a:t>
            </a:r>
            <a:r>
              <a:rPr lang="fr-FR" dirty="0" err="1">
                <a:solidFill>
                  <a:srgbClr val="FF0000"/>
                </a:solidFill>
                <a:latin typeface="Trebuchet MS" panose="020B0703020202090204" pitchFamily="34" charset="0"/>
                <a:cs typeface="Times New Roman" panose="02020603050405020304" pitchFamily="18" charset="0"/>
              </a:rPr>
              <a:t>soon</a:t>
            </a:r>
            <a:endParaRPr kumimoji="0" lang="en-GB" sz="1800" b="0" i="0" u="none" strike="noStrike" kern="1200" cap="none" spc="0" normalizeH="0" baseline="0" noProof="0" dirty="0">
              <a:ln>
                <a:noFill/>
              </a:ln>
              <a:solidFill>
                <a:srgbClr val="FF0000"/>
              </a:solidFill>
              <a:effectLst/>
              <a:uLnTx/>
              <a:uFillTx/>
              <a:latin typeface="Trebuchet MS" panose="020B0703020202090204" pitchFamily="34" charset="0"/>
            </a:endParaRPr>
          </a:p>
        </p:txBody>
      </p:sp>
      <p:sp>
        <p:nvSpPr>
          <p:cNvPr id="7" name="ZoneTexte 6">
            <a:extLst>
              <a:ext uri="{FF2B5EF4-FFF2-40B4-BE49-F238E27FC236}">
                <a16:creationId xmlns:a16="http://schemas.microsoft.com/office/drawing/2014/main" id="{15FEC7FF-39C1-1856-DE0B-8BF5FC380BD9}"/>
              </a:ext>
            </a:extLst>
          </p:cNvPr>
          <p:cNvSpPr txBox="1"/>
          <p:nvPr/>
        </p:nvSpPr>
        <p:spPr>
          <a:xfrm>
            <a:off x="8023412" y="1032577"/>
            <a:ext cx="411480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SEM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canning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lectron</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M</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icroscope) +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EDX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nergy</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D</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ispersive</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X</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-rays) images</a:t>
            </a:r>
          </a:p>
        </p:txBody>
      </p:sp>
      <p:pic>
        <p:nvPicPr>
          <p:cNvPr id="3" name="Image 2">
            <a:extLst>
              <a:ext uri="{FF2B5EF4-FFF2-40B4-BE49-F238E27FC236}">
                <a16:creationId xmlns:a16="http://schemas.microsoft.com/office/drawing/2014/main" id="{2027AC88-B5C6-6096-C5C0-692A01F62A15}"/>
              </a:ext>
            </a:extLst>
          </p:cNvPr>
          <p:cNvPicPr>
            <a:picLocks noChangeAspect="1"/>
          </p:cNvPicPr>
          <p:nvPr/>
        </p:nvPicPr>
        <p:blipFill>
          <a:blip r:embed="rId5"/>
          <a:stretch>
            <a:fillRect/>
          </a:stretch>
        </p:blipFill>
        <p:spPr>
          <a:xfrm>
            <a:off x="4328418" y="1741427"/>
            <a:ext cx="7568739" cy="4801555"/>
          </a:xfrm>
          <a:prstGeom prst="rect">
            <a:avLst/>
          </a:prstGeom>
          <a:solidFill>
            <a:schemeClr val="bg1"/>
          </a:solidFill>
        </p:spPr>
      </p:pic>
      <p:pic>
        <p:nvPicPr>
          <p:cNvPr id="8" name="Picture 4" descr="Metallurgical Materials Science and Alloy Design - Titanium alloys">
            <a:extLst>
              <a:ext uri="{FF2B5EF4-FFF2-40B4-BE49-F238E27FC236}">
                <a16:creationId xmlns:a16="http://schemas.microsoft.com/office/drawing/2014/main" id="{207C04BD-4412-60F8-03FC-E67C3813D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37" y="4031487"/>
            <a:ext cx="4110991" cy="2792200"/>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a:extLst>
              <a:ext uri="{FF2B5EF4-FFF2-40B4-BE49-F238E27FC236}">
                <a16:creationId xmlns:a16="http://schemas.microsoft.com/office/drawing/2014/main" id="{B52D2A60-B801-1DD0-875F-FB0EB4EE53C2}"/>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Titanium </a:t>
            </a:r>
            <a:r>
              <a:rPr kumimoji="0" lang="en-GB" sz="3600" b="0" i="0" u="none" strike="noStrike" kern="1200" cap="none" spc="0" normalizeH="0" baseline="0" dirty="0">
                <a:ln>
                  <a:noFill/>
                </a:ln>
                <a:solidFill>
                  <a:srgbClr val="2C3C43"/>
                </a:solidFill>
                <a:effectLst/>
                <a:uLnTx/>
                <a:uFillTx/>
                <a:latin typeface="Trebuchet MS" panose="020B0603020202020204"/>
                <a:ea typeface="+mj-ea"/>
                <a:cs typeface="+mj-cs"/>
              </a:rPr>
              <a:t>alloys</a:t>
            </a:r>
          </a:p>
        </p:txBody>
      </p:sp>
      <p:cxnSp>
        <p:nvCxnSpPr>
          <p:cNvPr id="5" name="Connecteur droit avec flèche 4">
            <a:extLst>
              <a:ext uri="{FF2B5EF4-FFF2-40B4-BE49-F238E27FC236}">
                <a16:creationId xmlns:a16="http://schemas.microsoft.com/office/drawing/2014/main" id="{D7B7348E-A948-50AB-4C65-238D45B527BB}"/>
              </a:ext>
            </a:extLst>
          </p:cNvPr>
          <p:cNvCxnSpPr/>
          <p:nvPr/>
        </p:nvCxnSpPr>
        <p:spPr>
          <a:xfrm flipH="1">
            <a:off x="6620256" y="4474464"/>
            <a:ext cx="841248" cy="0"/>
          </a:xfrm>
          <a:prstGeom prst="straightConnector1">
            <a:avLst/>
          </a:prstGeom>
          <a:ln w="25400">
            <a:solidFill>
              <a:srgbClr val="FFC40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F0C63EB-80EA-70C0-01F6-5908116A77AC}"/>
              </a:ext>
            </a:extLst>
          </p:cNvPr>
          <p:cNvCxnSpPr>
            <a:cxnSpLocks/>
          </p:cNvCxnSpPr>
          <p:nvPr/>
        </p:nvCxnSpPr>
        <p:spPr>
          <a:xfrm flipH="1">
            <a:off x="6620256" y="4602480"/>
            <a:ext cx="2371344" cy="493776"/>
          </a:xfrm>
          <a:prstGeom prst="straightConnector1">
            <a:avLst/>
          </a:prstGeom>
          <a:ln w="25400">
            <a:solidFill>
              <a:srgbClr val="FFC40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20CD6E10-64D6-C6B4-6B64-217D78176631}"/>
              </a:ext>
            </a:extLst>
          </p:cNvPr>
          <p:cNvCxnSpPr>
            <a:cxnSpLocks/>
          </p:cNvCxnSpPr>
          <p:nvPr/>
        </p:nvCxnSpPr>
        <p:spPr>
          <a:xfrm flipH="1">
            <a:off x="6514966" y="4602480"/>
            <a:ext cx="3565846" cy="1127760"/>
          </a:xfrm>
          <a:prstGeom prst="straightConnector1">
            <a:avLst/>
          </a:prstGeom>
          <a:ln w="25400">
            <a:solidFill>
              <a:srgbClr val="FFC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283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R</a:t>
            </a:r>
            <a:r>
              <a:rPr kumimoji="0" lang="fr-FR" sz="3600" b="0" i="0" u="none" strike="noStrike" kern="1200" cap="none" spc="0" normalizeH="0" baseline="0" noProof="0" dirty="0">
                <a:ln>
                  <a:noFill/>
                </a:ln>
                <a:solidFill>
                  <a:srgbClr val="2C3C43"/>
                </a:solidFill>
                <a:effectLst/>
                <a:uLnTx/>
                <a:uFillTx/>
                <a:latin typeface="Arial" panose="020B0604020202020204" pitchFamily="34" charset="0"/>
                <a:ea typeface="+mj-ea"/>
                <a:cs typeface="Arial" panose="020B0604020202020204" pitchFamily="34" charset="0"/>
              </a:rPr>
              <a:t>&amp;</a:t>
            </a: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D @IPHC</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3" name="ZoneTexte 2">
            <a:extLst>
              <a:ext uri="{FF2B5EF4-FFF2-40B4-BE49-F238E27FC236}">
                <a16:creationId xmlns:a16="http://schemas.microsoft.com/office/drawing/2014/main" id="{E8062262-4139-E2B8-C87F-AA20E76509FB}"/>
              </a:ext>
            </a:extLst>
          </p:cNvPr>
          <p:cNvSpPr txBox="1"/>
          <p:nvPr/>
        </p:nvSpPr>
        <p:spPr>
          <a:xfrm>
            <a:off x="1180253" y="1493520"/>
            <a:ext cx="64526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U</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niversity of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trasbourg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I</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nstitute for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A</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dvanced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tudies</a:t>
            </a:r>
          </a:p>
        </p:txBody>
      </p:sp>
      <p:cxnSp>
        <p:nvCxnSpPr>
          <p:cNvPr id="5" name="Connecteur en angle 4">
            <a:extLst>
              <a:ext uri="{FF2B5EF4-FFF2-40B4-BE49-F238E27FC236}">
                <a16:creationId xmlns:a16="http://schemas.microsoft.com/office/drawing/2014/main" id="{1E85D727-10F6-AB3C-341E-7081794736C1}"/>
              </a:ext>
            </a:extLst>
          </p:cNvPr>
          <p:cNvCxnSpPr>
            <a:cxnSpLocks/>
            <a:stCxn id="21" idx="2"/>
            <a:endCxn id="3" idx="1"/>
          </p:cNvCxnSpPr>
          <p:nvPr/>
        </p:nvCxnSpPr>
        <p:spPr>
          <a:xfrm rot="16200000" flipH="1">
            <a:off x="817591" y="1330913"/>
            <a:ext cx="337832" cy="387491"/>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EB5DF929-DAE5-226B-CD43-684DB1ED6237}"/>
              </a:ext>
            </a:extLst>
          </p:cNvPr>
          <p:cNvSpPr txBox="1"/>
          <p:nvPr/>
        </p:nvSpPr>
        <p:spPr>
          <a:xfrm>
            <a:off x="77993" y="1882593"/>
            <a:ext cx="8951299" cy="4801314"/>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Laboratory dedicated to R</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D of innovative target backing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Heat treatments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Electrodeposition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Thickness measurements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Rolling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Doping?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Dedicated alloys on demand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285750" indent="-285750" defTabSz="457200">
              <a:buFont typeface="Arial" panose="020B0604020202020204" pitchFamily="34" charset="0"/>
              <a:buChar char="•"/>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canning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lectron</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M</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icroscope (before irradiation only)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Graphene/Metal/Alloys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multilayer</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materials</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3 types of multilayer graphene synthetized in IPHC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Hummers method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Pure graphene suspension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BlackLeaf</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collaboration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FF0000"/>
                </a:solidFill>
                <a:latin typeface="Trebuchet MS" panose="020B0603020202020204"/>
              </a:rPr>
              <a:t>				→ Very fragile, difficult to manipulate</a:t>
            </a: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pic>
        <p:nvPicPr>
          <p:cNvPr id="12" name="Image 11">
            <a:extLst>
              <a:ext uri="{FF2B5EF4-FFF2-40B4-BE49-F238E27FC236}">
                <a16:creationId xmlns:a16="http://schemas.microsoft.com/office/drawing/2014/main" id="{A9E1FD69-B39F-9023-9958-98BA6A4AB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200" y="1014079"/>
            <a:ext cx="3931096" cy="2948322"/>
          </a:xfrm>
          <a:prstGeom prst="rect">
            <a:avLst/>
          </a:prstGeom>
        </p:spPr>
      </p:pic>
      <p:pic>
        <p:nvPicPr>
          <p:cNvPr id="21506" name="Picture 2">
            <a:extLst>
              <a:ext uri="{FF2B5EF4-FFF2-40B4-BE49-F238E27FC236}">
                <a16:creationId xmlns:a16="http://schemas.microsoft.com/office/drawing/2014/main" id="{729A6A57-531F-1EE6-0BE2-A11350A45F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607" t="19769" r="26100" b="21778"/>
          <a:stretch/>
        </p:blipFill>
        <p:spPr bwMode="auto">
          <a:xfrm>
            <a:off x="6096000" y="2312112"/>
            <a:ext cx="2549835" cy="2099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ypical microstructure of the Ti grade 2 investigated in this work. The...  | Download Scientific Diagram">
            <a:extLst>
              <a:ext uri="{FF2B5EF4-FFF2-40B4-BE49-F238E27FC236}">
                <a16:creationId xmlns:a16="http://schemas.microsoft.com/office/drawing/2014/main" id="{B8DF4B58-265D-1D91-3103-874345A7A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892" y="4151419"/>
            <a:ext cx="2956616" cy="227102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EEB2FA2-119E-6836-8802-4A05EC40502E}"/>
              </a:ext>
            </a:extLst>
          </p:cNvPr>
          <p:cNvSpPr txBox="1"/>
          <p:nvPr/>
        </p:nvSpPr>
        <p:spPr>
          <a:xfrm>
            <a:off x="6640222" y="6045344"/>
            <a:ext cx="1508811" cy="369332"/>
          </a:xfrm>
          <a:prstGeom prst="rect">
            <a:avLst/>
          </a:prstGeom>
          <a:solidFill>
            <a:schemeClr val="bg2"/>
          </a:solidFill>
        </p:spPr>
        <p:txBody>
          <a:bodyPr wrap="none" rtlCol="0">
            <a:spAutoFit/>
          </a:bodyPr>
          <a:lstStyle/>
          <a:p>
            <a:r>
              <a:rPr lang="fr-FR" dirty="0"/>
              <a:t>Ti/Mo </a:t>
            </a:r>
            <a:r>
              <a:rPr lang="fr-FR" dirty="0" err="1"/>
              <a:t>alloys</a:t>
            </a:r>
            <a:r>
              <a:rPr lang="fr-FR" dirty="0"/>
              <a:t> </a:t>
            </a:r>
          </a:p>
        </p:txBody>
      </p:sp>
      <p:pic>
        <p:nvPicPr>
          <p:cNvPr id="6" name="Image 5">
            <a:extLst>
              <a:ext uri="{FF2B5EF4-FFF2-40B4-BE49-F238E27FC236}">
                <a16:creationId xmlns:a16="http://schemas.microsoft.com/office/drawing/2014/main" id="{E8E1B13D-F0A1-28DC-6D05-43EE85233555}"/>
              </a:ext>
            </a:extLst>
          </p:cNvPr>
          <p:cNvPicPr>
            <a:picLocks noChangeAspect="1"/>
          </p:cNvPicPr>
          <p:nvPr/>
        </p:nvPicPr>
        <p:blipFill rotWithShape="1">
          <a:blip r:embed="rId8">
            <a:extLst>
              <a:ext uri="{28A0092B-C50C-407E-A947-70E740481C1C}">
                <a14:useLocalDpi xmlns:a14="http://schemas.microsoft.com/office/drawing/2010/main" val="0"/>
              </a:ext>
            </a:extLst>
          </a:blip>
          <a:srcRect l="2852" r="18223"/>
          <a:stretch/>
        </p:blipFill>
        <p:spPr>
          <a:xfrm rot="5400000">
            <a:off x="9387367" y="4087476"/>
            <a:ext cx="2728792" cy="2593065"/>
          </a:xfrm>
          <a:prstGeom prst="rect">
            <a:avLst/>
          </a:prstGeom>
        </p:spPr>
      </p:pic>
      <p:sp>
        <p:nvSpPr>
          <p:cNvPr id="7" name="Espace réservé du pied de page 5">
            <a:extLst>
              <a:ext uri="{FF2B5EF4-FFF2-40B4-BE49-F238E27FC236}">
                <a16:creationId xmlns:a16="http://schemas.microsoft.com/office/drawing/2014/main" id="{6A36407B-7094-A7B0-CA38-88B756C6B533}"/>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337762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R</a:t>
            </a:r>
            <a:r>
              <a:rPr kumimoji="0" lang="fr-FR" sz="3600" b="0" i="0" u="none" strike="noStrike" kern="1200" cap="none" spc="0" normalizeH="0" baseline="0" noProof="0" dirty="0">
                <a:ln>
                  <a:noFill/>
                </a:ln>
                <a:solidFill>
                  <a:srgbClr val="2C3C43"/>
                </a:solidFill>
                <a:effectLst/>
                <a:uLnTx/>
                <a:uFillTx/>
                <a:latin typeface="Arial" panose="020B0604020202020204" pitchFamily="34" charset="0"/>
                <a:ea typeface="+mj-ea"/>
                <a:cs typeface="Arial" panose="020B0604020202020204" pitchFamily="34" charset="0"/>
              </a:rPr>
              <a:t>&amp;</a:t>
            </a: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D @IPHC</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3" name="ZoneTexte 2">
            <a:extLst>
              <a:ext uri="{FF2B5EF4-FFF2-40B4-BE49-F238E27FC236}">
                <a16:creationId xmlns:a16="http://schemas.microsoft.com/office/drawing/2014/main" id="{E8062262-4139-E2B8-C87F-AA20E76509FB}"/>
              </a:ext>
            </a:extLst>
          </p:cNvPr>
          <p:cNvSpPr txBox="1"/>
          <p:nvPr/>
        </p:nvSpPr>
        <p:spPr>
          <a:xfrm>
            <a:off x="1180253" y="1493520"/>
            <a:ext cx="64526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U</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niversity of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trasbourg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I</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nstitute for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A</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dvanced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tudies</a:t>
            </a:r>
          </a:p>
        </p:txBody>
      </p:sp>
      <p:cxnSp>
        <p:nvCxnSpPr>
          <p:cNvPr id="5" name="Connecteur en angle 4">
            <a:extLst>
              <a:ext uri="{FF2B5EF4-FFF2-40B4-BE49-F238E27FC236}">
                <a16:creationId xmlns:a16="http://schemas.microsoft.com/office/drawing/2014/main" id="{1E85D727-10F6-AB3C-341E-7081794736C1}"/>
              </a:ext>
            </a:extLst>
          </p:cNvPr>
          <p:cNvCxnSpPr>
            <a:cxnSpLocks/>
            <a:stCxn id="21" idx="2"/>
            <a:endCxn id="3" idx="1"/>
          </p:cNvCxnSpPr>
          <p:nvPr/>
        </p:nvCxnSpPr>
        <p:spPr>
          <a:xfrm rot="16200000" flipH="1">
            <a:off x="817591" y="1330913"/>
            <a:ext cx="337832" cy="387491"/>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EB5DF929-DAE5-226B-CD43-684DB1ED6237}"/>
              </a:ext>
            </a:extLst>
          </p:cNvPr>
          <p:cNvSpPr txBox="1"/>
          <p:nvPr/>
        </p:nvSpPr>
        <p:spPr>
          <a:xfrm>
            <a:off x="113724" y="2129592"/>
            <a:ext cx="8951299" cy="4247317"/>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Multi head deposition device</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Inductive oven sputtering (&gt;2000°C)</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rebuchet MS" panose="020B0603020202020204"/>
              </a:rPr>
              <a:t>		- Magnetron sputtering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All metal deposition possible </a:t>
            </a:r>
            <a:r>
              <a:rPr lang="en-GB" dirty="0">
                <a:solidFill>
                  <a:prstClr val="black"/>
                </a:solidFill>
                <a:latin typeface="Trebuchet MS" panose="020B0603020202020204"/>
              </a:rPr>
              <a:t>(Titanium, Vanadium, Boron</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lang="en-GB" dirty="0">
                <a:solidFill>
                  <a:prstClr val="black"/>
                </a:solidFill>
                <a:latin typeface="Trebuchet MS" panose="020B0603020202020204"/>
              </a:rPr>
              <a:t>…)</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703020202090204" pitchFamily="34" charset="0"/>
              </a:rPr>
              <a:t>→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Alloys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rebuchet MS" panose="020B0603020202020204"/>
              </a:rPr>
              <a:t>			</a:t>
            </a:r>
            <a:r>
              <a:rPr kumimoji="0" lang="en-GB" sz="1800" b="0" i="0" u="none" strike="noStrike" kern="1200" cap="none" spc="0" normalizeH="0" baseline="0" noProof="0" dirty="0">
                <a:ln>
                  <a:noFill/>
                </a:ln>
                <a:solidFill>
                  <a:srgbClr val="FF0000"/>
                </a:solidFill>
                <a:effectLst/>
                <a:uLnTx/>
                <a:uFillTx/>
                <a:latin typeface="Trebuchet MS" panose="020B0703020202090204" pitchFamily="34" charset="0"/>
              </a:rPr>
              <a:t>→</a:t>
            </a:r>
            <a:r>
              <a:rPr lang="en-GB" dirty="0">
                <a:solidFill>
                  <a:prstClr val="black"/>
                </a:solidFill>
                <a:latin typeface="Trebuchet MS" panose="020B0603020202020204"/>
              </a:rPr>
              <a:t> Layered materials</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rebuchet MS" panose="020B0603020202020204"/>
              </a:rPr>
              <a:t>		- Under vacuum or selected gas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rebuchet MS" panose="020B0603020202020204"/>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HT° cooking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lang="en-GB" dirty="0">
                <a:solidFill>
                  <a:prstClr val="black"/>
                </a:solidFill>
                <a:latin typeface="Trebuchet MS" panose="020B0603020202020204"/>
              </a:rPr>
              <a:t>G</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raphene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from polymers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A</a:t>
            </a:r>
            <a:r>
              <a:rPr lang="en-GB" dirty="0">
                <a:solidFill>
                  <a:prstClr val="black"/>
                </a:solidFill>
                <a:latin typeface="Trebuchet MS" panose="020B0603020202020204"/>
              </a:rPr>
              <a:t>ging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rebuchet MS" panose="020B0603020202020204"/>
              </a:rPr>
              <a:t>		- Cooking for multi-rolling</a:t>
            </a:r>
          </a:p>
        </p:txBody>
      </p:sp>
      <p:pic>
        <p:nvPicPr>
          <p:cNvPr id="7" name="Image 6">
            <a:extLst>
              <a:ext uri="{FF2B5EF4-FFF2-40B4-BE49-F238E27FC236}">
                <a16:creationId xmlns:a16="http://schemas.microsoft.com/office/drawing/2014/main" id="{61A7A694-48DC-99A4-8CF5-8E4D4A489E36}"/>
              </a:ext>
            </a:extLst>
          </p:cNvPr>
          <p:cNvPicPr>
            <a:picLocks noChangeAspect="1"/>
          </p:cNvPicPr>
          <p:nvPr/>
        </p:nvPicPr>
        <p:blipFill rotWithShape="1">
          <a:blip r:embed="rId5"/>
          <a:srcRect l="8936" r="14658" b="2190"/>
          <a:stretch/>
        </p:blipFill>
        <p:spPr>
          <a:xfrm>
            <a:off x="8806160" y="1009141"/>
            <a:ext cx="3242136" cy="5533841"/>
          </a:xfrm>
          <a:prstGeom prst="rect">
            <a:avLst/>
          </a:prstGeom>
        </p:spPr>
      </p:pic>
      <p:pic>
        <p:nvPicPr>
          <p:cNvPr id="10" name="Image 9">
            <a:extLst>
              <a:ext uri="{FF2B5EF4-FFF2-40B4-BE49-F238E27FC236}">
                <a16:creationId xmlns:a16="http://schemas.microsoft.com/office/drawing/2014/main" id="{3C448EF3-62B0-1C0D-2926-8E38AFA0CEDA}"/>
              </a:ext>
            </a:extLst>
          </p:cNvPr>
          <p:cNvPicPr>
            <a:picLocks noChangeAspect="1"/>
          </p:cNvPicPr>
          <p:nvPr/>
        </p:nvPicPr>
        <p:blipFill rotWithShape="1">
          <a:blip r:embed="rId6"/>
          <a:srcRect l="9261" t="21777" r="1515" b="30447"/>
          <a:stretch/>
        </p:blipFill>
        <p:spPr>
          <a:xfrm>
            <a:off x="4955662" y="5071843"/>
            <a:ext cx="3722088" cy="1494750"/>
          </a:xfrm>
          <a:prstGeom prst="rect">
            <a:avLst/>
          </a:prstGeom>
        </p:spPr>
      </p:pic>
      <p:pic>
        <p:nvPicPr>
          <p:cNvPr id="18" name="Image 17">
            <a:extLst>
              <a:ext uri="{FF2B5EF4-FFF2-40B4-BE49-F238E27FC236}">
                <a16:creationId xmlns:a16="http://schemas.microsoft.com/office/drawing/2014/main" id="{0D932BBA-A179-330F-F22F-041F44E8A1E9}"/>
              </a:ext>
            </a:extLst>
          </p:cNvPr>
          <p:cNvPicPr>
            <a:picLocks noChangeAspect="1"/>
          </p:cNvPicPr>
          <p:nvPr/>
        </p:nvPicPr>
        <p:blipFill rotWithShape="1">
          <a:blip r:embed="rId7"/>
          <a:srcRect l="16432" t="39172" r="7777"/>
          <a:stretch/>
        </p:blipFill>
        <p:spPr>
          <a:xfrm>
            <a:off x="5783954" y="3429000"/>
            <a:ext cx="2893796" cy="1548334"/>
          </a:xfrm>
          <a:prstGeom prst="rect">
            <a:avLst/>
          </a:prstGeom>
        </p:spPr>
      </p:pic>
      <p:sp>
        <p:nvSpPr>
          <p:cNvPr id="4" name="Espace réservé du pied de page 5">
            <a:extLst>
              <a:ext uri="{FF2B5EF4-FFF2-40B4-BE49-F238E27FC236}">
                <a16:creationId xmlns:a16="http://schemas.microsoft.com/office/drawing/2014/main" id="{978E810F-FE48-2305-657D-2608D12EAFE2}"/>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205497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9FF866D6-A0F4-FB77-FD69-FEE618F1CB08}"/>
              </a:ext>
            </a:extLst>
          </p:cNvPr>
          <p:cNvPicPr>
            <a:picLocks noChangeAspect="1"/>
          </p:cNvPicPr>
          <p:nvPr/>
        </p:nvPicPr>
        <p:blipFill rotWithShape="1">
          <a:blip r:embed="rId3"/>
          <a:srcRect r="13231"/>
          <a:stretch/>
        </p:blipFill>
        <p:spPr>
          <a:xfrm>
            <a:off x="6698433" y="430806"/>
            <a:ext cx="2895587" cy="2502824"/>
          </a:xfrm>
          <a:prstGeom prst="rect">
            <a:avLst/>
          </a:prstGeom>
        </p:spPr>
      </p:pic>
      <p:pic>
        <p:nvPicPr>
          <p:cNvPr id="8" name="Picture 2" descr="USIAS - Université de Strasbourg">
            <a:extLst>
              <a:ext uri="{FF2B5EF4-FFF2-40B4-BE49-F238E27FC236}">
                <a16:creationId xmlns:a16="http://schemas.microsoft.com/office/drawing/2014/main" id="{3045BA23-8483-F302-5106-E675DE53A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19" name="conduction negligible for Ti backing (… only a 2nd order correction)…">
            <a:extLst>
              <a:ext uri="{FF2B5EF4-FFF2-40B4-BE49-F238E27FC236}">
                <a16:creationId xmlns:a16="http://schemas.microsoft.com/office/drawing/2014/main" id="{E02BAD5A-5F5E-C84C-A281-E09F0A9CBE67}"/>
              </a:ext>
            </a:extLst>
          </p:cNvPr>
          <p:cNvSpPr/>
          <p:nvPr/>
        </p:nvSpPr>
        <p:spPr>
          <a:xfrm>
            <a:off x="-2067329" y="10027866"/>
            <a:ext cx="9020491" cy="1418054"/>
          </a:xfrm>
          <a:custGeom>
            <a:avLst/>
            <a:gdLst/>
            <a:ahLst/>
            <a:cxnLst>
              <a:cxn ang="0">
                <a:pos x="wd2" y="hd2"/>
              </a:cxn>
              <a:cxn ang="5400000">
                <a:pos x="wd2" y="hd2"/>
              </a:cxn>
              <a:cxn ang="10800000">
                <a:pos x="wd2" y="hd2"/>
              </a:cxn>
              <a:cxn ang="16200000">
                <a:pos x="wd2" y="hd2"/>
              </a:cxn>
            </a:cxnLst>
            <a:rect l="0" t="0" r="r" b="b"/>
            <a:pathLst>
              <a:path w="21600" h="21600" extrusionOk="0">
                <a:moveTo>
                  <a:pt x="20525" y="0"/>
                </a:moveTo>
                <a:lnTo>
                  <a:pt x="20246" y="2602"/>
                </a:lnTo>
                <a:lnTo>
                  <a:pt x="139" y="2602"/>
                </a:lnTo>
                <a:cubicBezTo>
                  <a:pt x="62" y="2602"/>
                  <a:pt x="0" y="3137"/>
                  <a:pt x="0" y="3801"/>
                </a:cubicBezTo>
                <a:lnTo>
                  <a:pt x="0" y="20400"/>
                </a:lnTo>
                <a:cubicBezTo>
                  <a:pt x="0" y="21064"/>
                  <a:pt x="62" y="21600"/>
                  <a:pt x="139" y="21600"/>
                </a:cubicBezTo>
                <a:lnTo>
                  <a:pt x="21461" y="21600"/>
                </a:lnTo>
                <a:cubicBezTo>
                  <a:pt x="21538" y="21600"/>
                  <a:pt x="21600" y="21064"/>
                  <a:pt x="21600" y="20400"/>
                </a:cubicBezTo>
                <a:lnTo>
                  <a:pt x="21600" y="3801"/>
                </a:lnTo>
                <a:cubicBezTo>
                  <a:pt x="21600" y="3137"/>
                  <a:pt x="21538" y="2602"/>
                  <a:pt x="21461" y="2602"/>
                </a:cubicBezTo>
                <a:lnTo>
                  <a:pt x="20804" y="2602"/>
                </a:lnTo>
                <a:lnTo>
                  <a:pt x="20525" y="0"/>
                </a:lnTo>
                <a:close/>
              </a:path>
            </a:pathLst>
          </a:custGeom>
          <a:solidFill>
            <a:srgbClr val="A6BBB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dirty="0">
                <a:ln>
                  <a:noFill/>
                </a:ln>
                <a:solidFill>
                  <a:srgbClr val="FF0004"/>
                </a:solidFill>
                <a:effectLst/>
                <a:uLnTx/>
                <a:uFillTx/>
                <a:latin typeface="Trebuchet MS" panose="020B0603020202020204"/>
                <a:ea typeface="+mn-ea"/>
                <a:cs typeface="+mn-cs"/>
              </a:rPr>
              <a:t>conduction negligible for </a:t>
            </a:r>
            <a:r>
              <a:rPr kumimoji="0" sz="1800" b="0" i="1" u="none" strike="noStrike" kern="1200" cap="none" spc="18" normalizeH="0" baseline="0" noProof="0" dirty="0" err="1">
                <a:ln>
                  <a:noFill/>
                </a:ln>
                <a:solidFill>
                  <a:srgbClr val="FF0004"/>
                </a:solidFill>
                <a:effectLst/>
                <a:uLnTx/>
                <a:uFillTx/>
                <a:latin typeface="Trebuchet MS" panose="020B0603020202020204"/>
                <a:ea typeface="+mn-ea"/>
                <a:cs typeface="+mn-cs"/>
              </a:rPr>
              <a:t>Ti</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backing (… only a 2nd order correction)</a:t>
            </a:r>
          </a:p>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With graphene, significant </a:t>
            </a:r>
            <a:r>
              <a:rPr kumimoji="0" sz="1800" b="0" i="1" u="none" strike="noStrike" kern="1200" cap="none" spc="18" normalizeH="0" baseline="0" noProof="0" err="1">
                <a:ln>
                  <a:noFill/>
                </a:ln>
                <a:solidFill>
                  <a:srgbClr val="FF0004"/>
                </a:solidFill>
                <a:effectLst/>
                <a:uLnTx/>
                <a:uFillTx/>
                <a:latin typeface="Trebuchet MS" panose="020B0603020202020204"/>
                <a:ea typeface="+mn-ea"/>
                <a:cs typeface="+mn-cs"/>
              </a:rPr>
              <a:t>transoport</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of power to the frame …</a:t>
            </a:r>
          </a:p>
        </p:txBody>
      </p:sp>
      <p:sp>
        <p:nvSpPr>
          <p:cNvPr id="7" name="Titre 1">
            <a:extLst>
              <a:ext uri="{FF2B5EF4-FFF2-40B4-BE49-F238E27FC236}">
                <a16:creationId xmlns:a16="http://schemas.microsoft.com/office/drawing/2014/main" id="{7E866C54-1171-4A41-BFFB-875177A4B94B}"/>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GB" dirty="0">
                <a:solidFill>
                  <a:srgbClr val="2C3C43"/>
                </a:solidFill>
                <a:latin typeface="Trebuchet MS" panose="020B0603020202020204"/>
              </a:rPr>
              <a:t>In-beam t</a:t>
            </a:r>
            <a:r>
              <a:rPr kumimoji="0" lang="en-GB"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ests</a:t>
            </a:r>
            <a:endPar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 name="ZoneTexte 1">
            <a:extLst>
              <a:ext uri="{FF2B5EF4-FFF2-40B4-BE49-F238E27FC236}">
                <a16:creationId xmlns:a16="http://schemas.microsoft.com/office/drawing/2014/main" id="{19111295-26CC-5C46-A3CD-D5C34084D706}"/>
              </a:ext>
            </a:extLst>
          </p:cNvPr>
          <p:cNvSpPr txBox="1"/>
          <p:nvPr/>
        </p:nvSpPr>
        <p:spPr>
          <a:xfrm>
            <a:off x="330687" y="1196165"/>
            <a:ext cx="8447356" cy="3365408"/>
          </a:xfrm>
          <a:prstGeom prst="rect">
            <a:avLst/>
          </a:prstGeom>
          <a:noFill/>
        </p:spPr>
        <p:txBody>
          <a:bodyPr wrap="square" rtlCol="0">
            <a:spAutoFit/>
          </a:bodyPr>
          <a:lstStyle/>
          <a:p>
            <a:pPr defTabSz="457200">
              <a:lnSpc>
                <a:spcPct val="150000"/>
              </a:lnSpc>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Real condition in-beam tests in RIKEN (Z=119 synthesis)</a:t>
            </a:r>
          </a:p>
          <a:p>
            <a:pPr marL="742950" lvl="1" indent="-285750" defTabSz="457200">
              <a:lnSpc>
                <a:spcPct val="150000"/>
              </a:lnSpc>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rPr>
              <a:t>16 sectors wheel for dedicated test runs between </a:t>
            </a:r>
          </a:p>
          <a:p>
            <a:pPr lvl="1" defTabSz="457200">
              <a:lnSpc>
                <a:spcPct val="150000"/>
              </a:lnSpc>
            </a:pPr>
            <a:r>
              <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rPr>
              <a:t>    two Z=119 synthesis campaigns</a:t>
            </a:r>
          </a:p>
          <a:p>
            <a:pPr marL="742950" lvl="1" indent="-285750" defTabSz="457200">
              <a:lnSpc>
                <a:spcPct val="150000"/>
              </a:lnSpc>
              <a:buFont typeface="Arial" panose="020B0604020202020204" pitchFamily="34" charset="0"/>
              <a:buChar char="•"/>
            </a:pPr>
            <a:r>
              <a:rPr lang="en-GB" dirty="0">
                <a:solidFill>
                  <a:prstClr val="black"/>
                </a:solidFill>
                <a:latin typeface="Trebuchet MS" panose="020B0603020202020204"/>
              </a:rPr>
              <a:t>2 sectors over the 16 sectors of the Cm wheel </a:t>
            </a:r>
          </a:p>
          <a:p>
            <a:pPr lvl="1" defTabSz="457200">
              <a:lnSpc>
                <a:spcPct val="150000"/>
              </a:lnSpc>
            </a:pPr>
            <a:r>
              <a:rPr lang="en-GB" dirty="0">
                <a:solidFill>
                  <a:prstClr val="black"/>
                </a:solidFill>
                <a:latin typeface="Trebuchet MS" panose="020B0603020202020204"/>
              </a:rPr>
              <a:t>    dedicated to tests during the experimental campaigns</a:t>
            </a:r>
          </a:p>
          <a:p>
            <a:pPr lvl="1" defTabSz="457200">
              <a:lnSpc>
                <a:spcPct val="150000"/>
              </a:lnSpc>
            </a:pPr>
            <a:r>
              <a:rPr lang="en-GB" dirty="0">
                <a:solidFill>
                  <a:prstClr val="black"/>
                </a:solidFill>
                <a:latin typeface="Trebuchet MS" panose="020B0603020202020204"/>
              </a:rPr>
              <a:t>		- Many different materials already tested</a:t>
            </a:r>
          </a:p>
          <a:p>
            <a:pPr lvl="1" defTabSz="457200">
              <a:lnSpc>
                <a:spcPct val="150000"/>
              </a:lnSpc>
            </a:pPr>
            <a:r>
              <a:rPr lang="en-GB" dirty="0">
                <a:solidFill>
                  <a:prstClr val="black"/>
                </a:solidFill>
                <a:latin typeface="Trebuchet MS" panose="020B0603020202020204"/>
              </a:rPr>
              <a:t>		- Promising results</a:t>
            </a:r>
          </a:p>
          <a:p>
            <a:pPr lvl="1" defTabSz="457200">
              <a:lnSpc>
                <a:spcPct val="150000"/>
              </a:lnSpc>
            </a:pPr>
            <a:r>
              <a:rPr lang="en-GB" dirty="0">
                <a:solidFill>
                  <a:prstClr val="black"/>
                </a:solidFill>
                <a:latin typeface="Trebuchet MS" panose="020B0603020202020204"/>
              </a:rPr>
              <a:t>		- Confidential up to publication</a:t>
            </a:r>
          </a:p>
        </p:txBody>
      </p:sp>
      <p:sp>
        <p:nvSpPr>
          <p:cNvPr id="5" name="Espace réservé du numéro de diapositive 4">
            <a:extLst>
              <a:ext uri="{FF2B5EF4-FFF2-40B4-BE49-F238E27FC236}">
                <a16:creationId xmlns:a16="http://schemas.microsoft.com/office/drawing/2014/main" id="{1C2F4091-7B85-A554-C925-30F1B5240389}"/>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9" name="Image 8">
            <a:extLst>
              <a:ext uri="{FF2B5EF4-FFF2-40B4-BE49-F238E27FC236}">
                <a16:creationId xmlns:a16="http://schemas.microsoft.com/office/drawing/2014/main" id="{3AC63DB7-F33D-3F7C-A033-79EE66D4494A}"/>
              </a:ext>
            </a:extLst>
          </p:cNvPr>
          <p:cNvPicPr>
            <a:picLocks noChangeAspect="1"/>
          </p:cNvPicPr>
          <p:nvPr/>
        </p:nvPicPr>
        <p:blipFill>
          <a:blip r:embed="rId5"/>
          <a:stretch>
            <a:fillRect/>
          </a:stretch>
        </p:blipFill>
        <p:spPr>
          <a:xfrm>
            <a:off x="9808808" y="122881"/>
            <a:ext cx="2239488" cy="847273"/>
          </a:xfrm>
          <a:prstGeom prst="rect">
            <a:avLst/>
          </a:prstGeom>
        </p:spPr>
      </p:pic>
      <p:pic>
        <p:nvPicPr>
          <p:cNvPr id="14" name="Image 13">
            <a:extLst>
              <a:ext uri="{FF2B5EF4-FFF2-40B4-BE49-F238E27FC236}">
                <a16:creationId xmlns:a16="http://schemas.microsoft.com/office/drawing/2014/main" id="{040A3714-DD3B-5DAA-BC78-5625E136C984}"/>
              </a:ext>
            </a:extLst>
          </p:cNvPr>
          <p:cNvPicPr>
            <a:picLocks noChangeAspect="1"/>
          </p:cNvPicPr>
          <p:nvPr/>
        </p:nvPicPr>
        <p:blipFill rotWithShape="1">
          <a:blip r:embed="rId6">
            <a:extLst>
              <a:ext uri="{28A0092B-C50C-407E-A947-70E740481C1C}">
                <a14:useLocalDpi xmlns:a14="http://schemas.microsoft.com/office/drawing/2010/main" val="0"/>
              </a:ext>
            </a:extLst>
          </a:blip>
          <a:srcRect l="47169" r="160" b="25045"/>
          <a:stretch/>
        </p:blipFill>
        <p:spPr>
          <a:xfrm>
            <a:off x="7603849" y="2982744"/>
            <a:ext cx="4529169" cy="3739451"/>
          </a:xfrm>
          <a:prstGeom prst="rect">
            <a:avLst/>
          </a:prstGeom>
        </p:spPr>
      </p:pic>
      <p:pic>
        <p:nvPicPr>
          <p:cNvPr id="11" name="Picture 2" descr="A close up of a metal object&#10;&#10;Description automatically generated with low confidence">
            <a:extLst>
              <a:ext uri="{FF2B5EF4-FFF2-40B4-BE49-F238E27FC236}">
                <a16:creationId xmlns:a16="http://schemas.microsoft.com/office/drawing/2014/main" id="{980C301C-3F5D-BD78-413A-A87684F8A8ED}"/>
              </a:ext>
            </a:extLst>
          </p:cNvPr>
          <p:cNvPicPr>
            <a:picLocks noChangeAspect="1"/>
          </p:cNvPicPr>
          <p:nvPr/>
        </p:nvPicPr>
        <p:blipFill>
          <a:blip r:embed="rId7"/>
          <a:stretch>
            <a:fillRect/>
          </a:stretch>
        </p:blipFill>
        <p:spPr>
          <a:xfrm rot="5400000">
            <a:off x="10239124" y="945282"/>
            <a:ext cx="1485495" cy="2321302"/>
          </a:xfrm>
          <a:prstGeom prst="rect">
            <a:avLst/>
          </a:prstGeom>
        </p:spPr>
      </p:pic>
      <p:sp>
        <p:nvSpPr>
          <p:cNvPr id="4" name="Espace réservé du pied de page 5">
            <a:extLst>
              <a:ext uri="{FF2B5EF4-FFF2-40B4-BE49-F238E27FC236}">
                <a16:creationId xmlns:a16="http://schemas.microsoft.com/office/drawing/2014/main" id="{D65A6441-0D23-C9CF-4619-1FB4CE9C14D8}"/>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
        <p:nvSpPr>
          <p:cNvPr id="12" name="Arc plein 11">
            <a:extLst>
              <a:ext uri="{FF2B5EF4-FFF2-40B4-BE49-F238E27FC236}">
                <a16:creationId xmlns:a16="http://schemas.microsoft.com/office/drawing/2014/main" id="{E386D22B-5737-229F-A4D1-B08DFBEF6020}"/>
              </a:ext>
            </a:extLst>
          </p:cNvPr>
          <p:cNvSpPr/>
          <p:nvPr/>
        </p:nvSpPr>
        <p:spPr>
          <a:xfrm>
            <a:off x="7449823" y="430806"/>
            <a:ext cx="1916997" cy="1851155"/>
          </a:xfrm>
          <a:prstGeom prst="blockArc">
            <a:avLst>
              <a:gd name="adj1" fmla="val 16914546"/>
              <a:gd name="adj2" fmla="val 0"/>
              <a:gd name="adj3" fmla="val 25000"/>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5" name="Connecteur droit avec flèche 14">
            <a:extLst>
              <a:ext uri="{FF2B5EF4-FFF2-40B4-BE49-F238E27FC236}">
                <a16:creationId xmlns:a16="http://schemas.microsoft.com/office/drawing/2014/main" id="{DD4A5447-BF92-9299-04F4-2485D0F2CA1D}"/>
              </a:ext>
            </a:extLst>
          </p:cNvPr>
          <p:cNvCxnSpPr>
            <a:cxnSpLocks/>
          </p:cNvCxnSpPr>
          <p:nvPr/>
        </p:nvCxnSpPr>
        <p:spPr>
          <a:xfrm flipV="1">
            <a:off x="6010656" y="1125971"/>
            <a:ext cx="2658864" cy="16217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75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FB73650-6B07-C088-B359-67ED274DCAAD}"/>
              </a:ext>
            </a:extLst>
          </p:cNvPr>
          <p:cNvPicPr>
            <a:picLocks noChangeAspect="1"/>
          </p:cNvPicPr>
          <p:nvPr/>
        </p:nvPicPr>
        <p:blipFill rotWithShape="1">
          <a:blip r:embed="rId3"/>
          <a:srcRect r="13231"/>
          <a:stretch/>
        </p:blipFill>
        <p:spPr>
          <a:xfrm>
            <a:off x="6698433" y="430806"/>
            <a:ext cx="2895587" cy="2502824"/>
          </a:xfrm>
          <a:prstGeom prst="rect">
            <a:avLst/>
          </a:prstGeom>
        </p:spPr>
      </p:pic>
      <p:pic>
        <p:nvPicPr>
          <p:cNvPr id="17" name="Image 16">
            <a:extLst>
              <a:ext uri="{FF2B5EF4-FFF2-40B4-BE49-F238E27FC236}">
                <a16:creationId xmlns:a16="http://schemas.microsoft.com/office/drawing/2014/main" id="{951FB811-C7C1-BEA7-FBCD-83A64E5E9787}"/>
              </a:ext>
            </a:extLst>
          </p:cNvPr>
          <p:cNvPicPr>
            <a:picLocks noChangeAspect="1"/>
          </p:cNvPicPr>
          <p:nvPr/>
        </p:nvPicPr>
        <p:blipFill rotWithShape="1">
          <a:blip r:embed="rId4">
            <a:extLst>
              <a:ext uri="{28A0092B-C50C-407E-A947-70E740481C1C}">
                <a14:useLocalDpi xmlns:a14="http://schemas.microsoft.com/office/drawing/2010/main" val="0"/>
              </a:ext>
            </a:extLst>
          </a:blip>
          <a:srcRect l="47169" r="160" b="25045"/>
          <a:stretch/>
        </p:blipFill>
        <p:spPr>
          <a:xfrm>
            <a:off x="7603849" y="2982744"/>
            <a:ext cx="4529169" cy="3739451"/>
          </a:xfrm>
          <a:prstGeom prst="rect">
            <a:avLst/>
          </a:prstGeom>
        </p:spPr>
      </p:pic>
      <p:pic>
        <p:nvPicPr>
          <p:cNvPr id="8" name="Picture 2" descr="USIAS - Université de Strasbourg">
            <a:extLst>
              <a:ext uri="{FF2B5EF4-FFF2-40B4-BE49-F238E27FC236}">
                <a16:creationId xmlns:a16="http://schemas.microsoft.com/office/drawing/2014/main" id="{3045BA23-8483-F302-5106-E675DE53A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19" name="conduction negligible for Ti backing (… only a 2nd order correction)…">
            <a:extLst>
              <a:ext uri="{FF2B5EF4-FFF2-40B4-BE49-F238E27FC236}">
                <a16:creationId xmlns:a16="http://schemas.microsoft.com/office/drawing/2014/main" id="{E02BAD5A-5F5E-C84C-A281-E09F0A9CBE67}"/>
              </a:ext>
            </a:extLst>
          </p:cNvPr>
          <p:cNvSpPr/>
          <p:nvPr/>
        </p:nvSpPr>
        <p:spPr>
          <a:xfrm>
            <a:off x="-2067329" y="10027866"/>
            <a:ext cx="9020491" cy="1418054"/>
          </a:xfrm>
          <a:custGeom>
            <a:avLst/>
            <a:gdLst/>
            <a:ahLst/>
            <a:cxnLst>
              <a:cxn ang="0">
                <a:pos x="wd2" y="hd2"/>
              </a:cxn>
              <a:cxn ang="5400000">
                <a:pos x="wd2" y="hd2"/>
              </a:cxn>
              <a:cxn ang="10800000">
                <a:pos x="wd2" y="hd2"/>
              </a:cxn>
              <a:cxn ang="16200000">
                <a:pos x="wd2" y="hd2"/>
              </a:cxn>
            </a:cxnLst>
            <a:rect l="0" t="0" r="r" b="b"/>
            <a:pathLst>
              <a:path w="21600" h="21600" extrusionOk="0">
                <a:moveTo>
                  <a:pt x="20525" y="0"/>
                </a:moveTo>
                <a:lnTo>
                  <a:pt x="20246" y="2602"/>
                </a:lnTo>
                <a:lnTo>
                  <a:pt x="139" y="2602"/>
                </a:lnTo>
                <a:cubicBezTo>
                  <a:pt x="62" y="2602"/>
                  <a:pt x="0" y="3137"/>
                  <a:pt x="0" y="3801"/>
                </a:cubicBezTo>
                <a:lnTo>
                  <a:pt x="0" y="20400"/>
                </a:lnTo>
                <a:cubicBezTo>
                  <a:pt x="0" y="21064"/>
                  <a:pt x="62" y="21600"/>
                  <a:pt x="139" y="21600"/>
                </a:cubicBezTo>
                <a:lnTo>
                  <a:pt x="21461" y="21600"/>
                </a:lnTo>
                <a:cubicBezTo>
                  <a:pt x="21538" y="21600"/>
                  <a:pt x="21600" y="21064"/>
                  <a:pt x="21600" y="20400"/>
                </a:cubicBezTo>
                <a:lnTo>
                  <a:pt x="21600" y="3801"/>
                </a:lnTo>
                <a:cubicBezTo>
                  <a:pt x="21600" y="3137"/>
                  <a:pt x="21538" y="2602"/>
                  <a:pt x="21461" y="2602"/>
                </a:cubicBezTo>
                <a:lnTo>
                  <a:pt x="20804" y="2602"/>
                </a:lnTo>
                <a:lnTo>
                  <a:pt x="20525" y="0"/>
                </a:lnTo>
                <a:close/>
              </a:path>
            </a:pathLst>
          </a:custGeom>
          <a:solidFill>
            <a:srgbClr val="A6BBB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dirty="0">
                <a:ln>
                  <a:noFill/>
                </a:ln>
                <a:solidFill>
                  <a:srgbClr val="FF0004"/>
                </a:solidFill>
                <a:effectLst/>
                <a:uLnTx/>
                <a:uFillTx/>
                <a:latin typeface="Trebuchet MS" panose="020B0603020202020204"/>
                <a:ea typeface="+mn-ea"/>
                <a:cs typeface="+mn-cs"/>
              </a:rPr>
              <a:t>conduction negligible for </a:t>
            </a:r>
            <a:r>
              <a:rPr kumimoji="0" sz="1800" b="0" i="1" u="none" strike="noStrike" kern="1200" cap="none" spc="18" normalizeH="0" baseline="0" noProof="0" dirty="0" err="1">
                <a:ln>
                  <a:noFill/>
                </a:ln>
                <a:solidFill>
                  <a:srgbClr val="FF0004"/>
                </a:solidFill>
                <a:effectLst/>
                <a:uLnTx/>
                <a:uFillTx/>
                <a:latin typeface="Trebuchet MS" panose="020B0603020202020204"/>
                <a:ea typeface="+mn-ea"/>
                <a:cs typeface="+mn-cs"/>
              </a:rPr>
              <a:t>Ti</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backing (… only a 2nd order correction)</a:t>
            </a:r>
          </a:p>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With graphene, significant </a:t>
            </a:r>
            <a:r>
              <a:rPr kumimoji="0" sz="1800" b="0" i="1" u="none" strike="noStrike" kern="1200" cap="none" spc="18" normalizeH="0" baseline="0" noProof="0" err="1">
                <a:ln>
                  <a:noFill/>
                </a:ln>
                <a:solidFill>
                  <a:srgbClr val="FF0004"/>
                </a:solidFill>
                <a:effectLst/>
                <a:uLnTx/>
                <a:uFillTx/>
                <a:latin typeface="Trebuchet MS" panose="020B0603020202020204"/>
                <a:ea typeface="+mn-ea"/>
                <a:cs typeface="+mn-cs"/>
              </a:rPr>
              <a:t>transoport</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of power to the frame …</a:t>
            </a:r>
          </a:p>
        </p:txBody>
      </p:sp>
      <p:sp>
        <p:nvSpPr>
          <p:cNvPr id="7" name="Titre 1">
            <a:extLst>
              <a:ext uri="{FF2B5EF4-FFF2-40B4-BE49-F238E27FC236}">
                <a16:creationId xmlns:a16="http://schemas.microsoft.com/office/drawing/2014/main" id="{7E866C54-1171-4A41-BFFB-875177A4B94B}"/>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GB" dirty="0">
                <a:solidFill>
                  <a:srgbClr val="2C3C43"/>
                </a:solidFill>
                <a:latin typeface="Trebuchet MS" panose="020B0603020202020204"/>
              </a:rPr>
              <a:t>In-beam t</a:t>
            </a:r>
            <a:r>
              <a:rPr kumimoji="0" lang="en-GB"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ests</a:t>
            </a:r>
            <a:endPar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 name="ZoneTexte 1">
            <a:extLst>
              <a:ext uri="{FF2B5EF4-FFF2-40B4-BE49-F238E27FC236}">
                <a16:creationId xmlns:a16="http://schemas.microsoft.com/office/drawing/2014/main" id="{19111295-26CC-5C46-A3CD-D5C34084D706}"/>
              </a:ext>
            </a:extLst>
          </p:cNvPr>
          <p:cNvSpPr txBox="1"/>
          <p:nvPr/>
        </p:nvSpPr>
        <p:spPr>
          <a:xfrm>
            <a:off x="330687" y="1196165"/>
            <a:ext cx="8447356" cy="5442837"/>
          </a:xfrm>
          <a:prstGeom prst="rect">
            <a:avLst/>
          </a:prstGeom>
          <a:noFill/>
        </p:spPr>
        <p:txBody>
          <a:bodyPr wrap="square" rtlCol="0">
            <a:spAutoFit/>
          </a:bodyPr>
          <a:lstStyle/>
          <a:p>
            <a:pPr defTabSz="457200">
              <a:lnSpc>
                <a:spcPct val="150000"/>
              </a:lnSpc>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Real condition in-beam tests in RIKEN (Z=119 synthesis)</a:t>
            </a:r>
          </a:p>
          <a:p>
            <a:pPr marL="742950" lvl="1" indent="-285750" defTabSz="457200">
              <a:lnSpc>
                <a:spcPct val="150000"/>
              </a:lnSpc>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rPr>
              <a:t>16 sectors wheel for dedicated test runs between </a:t>
            </a:r>
          </a:p>
          <a:p>
            <a:pPr lvl="1" defTabSz="457200">
              <a:lnSpc>
                <a:spcPct val="150000"/>
              </a:lnSpc>
            </a:pPr>
            <a:r>
              <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rPr>
              <a:t>    two Z=119 synthesis campaigns</a:t>
            </a:r>
          </a:p>
          <a:p>
            <a:pPr marL="742950" lvl="1" indent="-285750" defTabSz="457200">
              <a:lnSpc>
                <a:spcPct val="150000"/>
              </a:lnSpc>
              <a:buFont typeface="Arial" panose="020B0604020202020204" pitchFamily="34" charset="0"/>
              <a:buChar char="•"/>
            </a:pPr>
            <a:r>
              <a:rPr lang="en-GB" dirty="0">
                <a:solidFill>
                  <a:prstClr val="black"/>
                </a:solidFill>
                <a:latin typeface="Trebuchet MS" panose="020B0603020202020204"/>
              </a:rPr>
              <a:t>2 sectors over the 16 sectors of the Cm wheel </a:t>
            </a:r>
          </a:p>
          <a:p>
            <a:pPr lvl="1" defTabSz="457200">
              <a:lnSpc>
                <a:spcPct val="150000"/>
              </a:lnSpc>
            </a:pPr>
            <a:r>
              <a:rPr lang="en-GB" dirty="0">
                <a:solidFill>
                  <a:prstClr val="black"/>
                </a:solidFill>
                <a:latin typeface="Trebuchet MS" panose="020B0603020202020204"/>
              </a:rPr>
              <a:t>    dedicated to tests during the experimental campaigns</a:t>
            </a:r>
          </a:p>
          <a:p>
            <a:pPr lvl="1" defTabSz="457200">
              <a:lnSpc>
                <a:spcPct val="150000"/>
              </a:lnSpc>
            </a:pPr>
            <a:r>
              <a:rPr lang="en-GB" dirty="0">
                <a:solidFill>
                  <a:prstClr val="black"/>
                </a:solidFill>
                <a:latin typeface="Trebuchet MS" panose="020B0603020202020204"/>
              </a:rPr>
              <a:t>		- Many different materials already tested</a:t>
            </a:r>
          </a:p>
          <a:p>
            <a:pPr lvl="1" defTabSz="457200">
              <a:lnSpc>
                <a:spcPct val="150000"/>
              </a:lnSpc>
            </a:pPr>
            <a:r>
              <a:rPr lang="en-GB" dirty="0">
                <a:solidFill>
                  <a:prstClr val="black"/>
                </a:solidFill>
                <a:latin typeface="Trebuchet MS" panose="020B0603020202020204"/>
              </a:rPr>
              <a:t>		- Promising results</a:t>
            </a:r>
          </a:p>
          <a:p>
            <a:pPr lvl="1" defTabSz="457200">
              <a:lnSpc>
                <a:spcPct val="150000"/>
              </a:lnSpc>
            </a:pPr>
            <a:r>
              <a:rPr lang="en-GB" dirty="0">
                <a:solidFill>
                  <a:prstClr val="black"/>
                </a:solidFill>
                <a:latin typeface="Trebuchet MS" panose="020B0603020202020204"/>
              </a:rPr>
              <a:t>		- Confidential up to publication</a:t>
            </a:r>
          </a:p>
          <a:p>
            <a:pPr lvl="1" defTabSz="457200">
              <a:lnSpc>
                <a:spcPct val="150000"/>
              </a:lnSpc>
            </a:pPr>
            <a:r>
              <a:rPr lang="en-GB" dirty="0">
                <a:solidFill>
                  <a:prstClr val="black"/>
                </a:solidFill>
                <a:latin typeface="Trebuchet MS" panose="020B0603020202020204"/>
              </a:rPr>
              <a:t>	</a:t>
            </a:r>
          </a:p>
          <a:p>
            <a:pPr defTabSz="457200">
              <a:lnSpc>
                <a:spcPct val="150000"/>
              </a:lnSpc>
            </a:pPr>
            <a:r>
              <a:rPr lang="en-GB" dirty="0">
                <a:solidFill>
                  <a:prstClr val="black"/>
                </a:solidFill>
                <a:latin typeface="Trebuchet MS" panose="020B0603020202020204"/>
              </a:rPr>
              <a:t>Test also under discussion with GANIL</a:t>
            </a:r>
            <a:endPar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lvl="1" indent="-285750" defTabSz="457200">
              <a:lnSpc>
                <a:spcPct val="150000"/>
              </a:lnSpc>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rPr>
              <a:t>	Dedicated beam time</a:t>
            </a:r>
          </a:p>
          <a:p>
            <a:pPr marL="742950" lvl="1" indent="-285750" defTabSz="457200">
              <a:lnSpc>
                <a:spcPct val="150000"/>
              </a:lnSpc>
              <a:buFont typeface="Arial" panose="020B0604020202020204" pitchFamily="34" charset="0"/>
              <a:buChar char="•"/>
              <a:defRPr/>
            </a:pPr>
            <a:r>
              <a:rPr lang="en-GB" dirty="0">
                <a:solidFill>
                  <a:prstClr val="black"/>
                </a:solidFill>
                <a:latin typeface="Trebuchet MS" panose="020B0603020202020204"/>
              </a:rPr>
              <a:t>	Small rotating wheel 		</a:t>
            </a:r>
          </a:p>
          <a:p>
            <a:pPr lvl="1" defTabSz="457200">
              <a:lnSpc>
                <a:spcPct val="150000"/>
              </a:lnSpc>
              <a:defRPr/>
            </a:pPr>
            <a:r>
              <a:rPr lang="en-GB" dirty="0">
                <a:solidFill>
                  <a:prstClr val="black"/>
                </a:solidFill>
                <a:latin typeface="Trebuchet MS" panose="020B0603020202020204"/>
              </a:rPr>
              <a:t>		→ possibility to reach the beam dose limit in few weeks</a:t>
            </a:r>
            <a:endParaRPr kumimoji="0" lang="en-GB"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Espace réservé du numéro de diapositive 4">
            <a:extLst>
              <a:ext uri="{FF2B5EF4-FFF2-40B4-BE49-F238E27FC236}">
                <a16:creationId xmlns:a16="http://schemas.microsoft.com/office/drawing/2014/main" id="{1C2F4091-7B85-A554-C925-30F1B5240389}"/>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9" name="Image 8">
            <a:extLst>
              <a:ext uri="{FF2B5EF4-FFF2-40B4-BE49-F238E27FC236}">
                <a16:creationId xmlns:a16="http://schemas.microsoft.com/office/drawing/2014/main" id="{3AC63DB7-F33D-3F7C-A033-79EE66D4494A}"/>
              </a:ext>
            </a:extLst>
          </p:cNvPr>
          <p:cNvPicPr>
            <a:picLocks noChangeAspect="1"/>
          </p:cNvPicPr>
          <p:nvPr/>
        </p:nvPicPr>
        <p:blipFill>
          <a:blip r:embed="rId6"/>
          <a:stretch>
            <a:fillRect/>
          </a:stretch>
        </p:blipFill>
        <p:spPr>
          <a:xfrm>
            <a:off x="9808808" y="122881"/>
            <a:ext cx="2239488" cy="847273"/>
          </a:xfrm>
          <a:prstGeom prst="rect">
            <a:avLst/>
          </a:prstGeom>
        </p:spPr>
      </p:pic>
      <p:cxnSp>
        <p:nvCxnSpPr>
          <p:cNvPr id="3" name="Connecteur droit avec flèche 2">
            <a:extLst>
              <a:ext uri="{FF2B5EF4-FFF2-40B4-BE49-F238E27FC236}">
                <a16:creationId xmlns:a16="http://schemas.microsoft.com/office/drawing/2014/main" id="{DB0D5E51-492F-F2C5-36AF-B6DC7A30EC0F}"/>
              </a:ext>
            </a:extLst>
          </p:cNvPr>
          <p:cNvCxnSpPr>
            <a:cxnSpLocks/>
          </p:cNvCxnSpPr>
          <p:nvPr/>
        </p:nvCxnSpPr>
        <p:spPr>
          <a:xfrm flipV="1">
            <a:off x="9116855" y="3735092"/>
            <a:ext cx="704366" cy="10083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10AD441-4097-3212-0FCE-542D84160285}"/>
              </a:ext>
            </a:extLst>
          </p:cNvPr>
          <p:cNvSpPr txBox="1"/>
          <p:nvPr/>
        </p:nvSpPr>
        <p:spPr>
          <a:xfrm>
            <a:off x="8642580" y="3843060"/>
            <a:ext cx="681597" cy="369332"/>
          </a:xfrm>
          <a:prstGeom prst="rect">
            <a:avLst/>
          </a:prstGeom>
          <a:noFill/>
        </p:spPr>
        <p:txBody>
          <a:bodyPr wrap="none" rtlCol="0">
            <a:spAutoFit/>
          </a:bodyPr>
          <a:lstStyle/>
          <a:p>
            <a:r>
              <a:rPr lang="fr-FR" dirty="0">
                <a:solidFill>
                  <a:srgbClr val="FF0000"/>
                </a:solidFill>
              </a:rPr>
              <a:t>8 cm</a:t>
            </a:r>
          </a:p>
        </p:txBody>
      </p:sp>
      <p:pic>
        <p:nvPicPr>
          <p:cNvPr id="11" name="Picture 2" descr="A close up of a metal object&#10;&#10;Description automatically generated with low confidence">
            <a:extLst>
              <a:ext uri="{FF2B5EF4-FFF2-40B4-BE49-F238E27FC236}">
                <a16:creationId xmlns:a16="http://schemas.microsoft.com/office/drawing/2014/main" id="{980C301C-3F5D-BD78-413A-A87684F8A8ED}"/>
              </a:ext>
            </a:extLst>
          </p:cNvPr>
          <p:cNvPicPr>
            <a:picLocks noChangeAspect="1"/>
          </p:cNvPicPr>
          <p:nvPr/>
        </p:nvPicPr>
        <p:blipFill>
          <a:blip r:embed="rId7"/>
          <a:stretch>
            <a:fillRect/>
          </a:stretch>
        </p:blipFill>
        <p:spPr>
          <a:xfrm rot="5400000">
            <a:off x="10239124" y="945282"/>
            <a:ext cx="1485495" cy="2321302"/>
          </a:xfrm>
          <a:prstGeom prst="rect">
            <a:avLst/>
          </a:prstGeom>
        </p:spPr>
      </p:pic>
      <p:sp>
        <p:nvSpPr>
          <p:cNvPr id="4" name="Espace réservé du pied de page 5">
            <a:extLst>
              <a:ext uri="{FF2B5EF4-FFF2-40B4-BE49-F238E27FC236}">
                <a16:creationId xmlns:a16="http://schemas.microsoft.com/office/drawing/2014/main" id="{D65A6441-0D23-C9CF-4619-1FB4CE9C14D8}"/>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
        <p:nvSpPr>
          <p:cNvPr id="12" name="Arc plein 11">
            <a:extLst>
              <a:ext uri="{FF2B5EF4-FFF2-40B4-BE49-F238E27FC236}">
                <a16:creationId xmlns:a16="http://schemas.microsoft.com/office/drawing/2014/main" id="{E386D22B-5737-229F-A4D1-B08DFBEF6020}"/>
              </a:ext>
            </a:extLst>
          </p:cNvPr>
          <p:cNvSpPr/>
          <p:nvPr/>
        </p:nvSpPr>
        <p:spPr>
          <a:xfrm>
            <a:off x="7449823" y="430806"/>
            <a:ext cx="1916997" cy="1851155"/>
          </a:xfrm>
          <a:prstGeom prst="blockArc">
            <a:avLst>
              <a:gd name="adj1" fmla="val 16914546"/>
              <a:gd name="adj2" fmla="val 0"/>
              <a:gd name="adj3" fmla="val 25000"/>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5" name="Connecteur droit avec flèche 14">
            <a:extLst>
              <a:ext uri="{FF2B5EF4-FFF2-40B4-BE49-F238E27FC236}">
                <a16:creationId xmlns:a16="http://schemas.microsoft.com/office/drawing/2014/main" id="{DD4A5447-BF92-9299-04F4-2485D0F2CA1D}"/>
              </a:ext>
            </a:extLst>
          </p:cNvPr>
          <p:cNvCxnSpPr>
            <a:cxnSpLocks/>
          </p:cNvCxnSpPr>
          <p:nvPr/>
        </p:nvCxnSpPr>
        <p:spPr>
          <a:xfrm flipV="1">
            <a:off x="6010656" y="1125971"/>
            <a:ext cx="2658864" cy="16217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2AA5583B-8BE1-F034-1714-27A257BD697F}"/>
              </a:ext>
            </a:extLst>
          </p:cNvPr>
          <p:cNvCxnSpPr>
            <a:cxnSpLocks/>
          </p:cNvCxnSpPr>
          <p:nvPr/>
        </p:nvCxnSpPr>
        <p:spPr>
          <a:xfrm flipV="1">
            <a:off x="3633216" y="4239251"/>
            <a:ext cx="5144827" cy="17717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01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556116E0-B4D7-7D02-FCBB-1F91A1DBCFC9}"/>
              </a:ext>
            </a:extLst>
          </p:cNvPr>
          <p:cNvSpPr txBox="1"/>
          <p:nvPr/>
        </p:nvSpPr>
        <p:spPr>
          <a:xfrm>
            <a:off x="162448" y="1632602"/>
            <a:ext cx="6967222" cy="452431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As nuclear physicist we have built thin target expertise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for many years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 But the </a:t>
            </a:r>
            <a:r>
              <a:rPr kumimoji="0" lang="en-GB" sz="1800" b="0" i="0" u="none" strike="noStrike" kern="1200" cap="none" spc="0" normalizeH="0" baseline="0" noProof="0" dirty="0">
                <a:ln>
                  <a:noFill/>
                </a:ln>
                <a:solidFill>
                  <a:srgbClr val="FFC000"/>
                </a:solidFill>
                <a:effectLst/>
                <a:uLnTx/>
                <a:uFillTx/>
                <a:latin typeface="Trebuchet MS" panose="020B0603020202020204"/>
                <a:ea typeface="+mn-ea"/>
                <a:cs typeface="+mn-cs"/>
              </a:rPr>
              <a:t>unprecedented intensities</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killed any of 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state of the art targets knowledge </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Dedicated lab </a:t>
            </a:r>
            <a:r>
              <a:rPr lang="en-GB" dirty="0">
                <a:latin typeface="Trebuchet MS" panose="020B0603020202020204"/>
              </a:rPr>
              <a:t>at IPHC Strasbourg</a:t>
            </a:r>
            <a:endParaRPr kumimoji="0" lang="en-GB" sz="1800" b="0" i="0" u="none" strike="noStrike" kern="1200" cap="none" spc="0" normalizeH="0" baseline="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C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Carbon-based materials, multilayer backings </a:t>
            </a:r>
          </a:p>
          <a:p>
            <a:pPr marR="0" lvl="0" algn="l" defTabSz="457200" rtl="0" eaLnBrk="1" fontAlgn="auto" latinLnBrk="0" hangingPunct="1">
              <a:lnSpc>
                <a:spcPct val="100000"/>
              </a:lnSpc>
              <a:spcBef>
                <a:spcPts val="0"/>
              </a:spcBef>
              <a:spcAft>
                <a:spcPts val="0"/>
              </a:spcAft>
              <a:buClrTx/>
              <a:buSzTx/>
              <a:tabLst/>
              <a:defRPr/>
            </a:pPr>
            <a:r>
              <a:rPr lang="en-GB" dirty="0">
                <a:latin typeface="Trebuchet MS" panose="020B0603020202020204"/>
              </a:rPr>
              <a:t>    </a:t>
            </a:r>
            <a:r>
              <a:rPr kumimoji="0" lang="en-GB" sz="1800" b="0" i="0" u="none" strike="noStrike" kern="1200" cap="none" spc="0" normalizeH="0" baseline="0" noProof="0" dirty="0">
                <a:ln>
                  <a:noFill/>
                </a:ln>
                <a:solidFill>
                  <a:srgbClr val="FFC000"/>
                </a:solidFill>
                <a:effectLst/>
                <a:uLnTx/>
                <a:uFillTx/>
                <a:latin typeface="Trebuchet MS" panose="020B0603020202020204"/>
                <a:ea typeface="+mn-ea"/>
                <a:cs typeface="+mn-cs"/>
              </a:rPr>
              <a:t>titanium alloys</a:t>
            </a:r>
            <a:r>
              <a:rPr kumimoji="0" lang="en-GB" sz="1800" b="0" i="0" u="none" strike="noStrike" kern="1200" cap="none" spc="0" normalizeH="0" baseline="0" noProof="0" dirty="0">
                <a:ln>
                  <a:noFill/>
                </a:ln>
                <a:effectLst/>
                <a:uLnTx/>
                <a:uFillTx/>
                <a:latin typeface="Trebuchet MS" panose="020B0603020202020204"/>
                <a:ea typeface="+mn-ea"/>
                <a:cs typeface="+mn-cs"/>
              </a:rPr>
              <a:t>…</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Trebuchet MS" panose="020B0603020202020204"/>
              </a:rPr>
              <a:t>In-beam tests </a:t>
            </a:r>
            <a:r>
              <a:rPr lang="en-GB" dirty="0">
                <a:solidFill>
                  <a:srgbClr val="FFC000"/>
                </a:solidFill>
                <a:latin typeface="Trebuchet MS" panose="020B0603020202020204"/>
              </a:rPr>
              <a:t>ongoing</a:t>
            </a:r>
            <a:endParaRPr kumimoji="0" lang="en-GB" sz="180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white"/>
                </a:solidFill>
                <a:latin typeface="Trebuchet MS" panose="020B0603020202020204"/>
              </a:rPr>
              <a:t>Open to any ideas/suggestions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white"/>
                </a:solidFill>
                <a:latin typeface="Trebuchet MS" panose="020B0603020202020204"/>
              </a:rPr>
              <a:t>Open to collaborations with specialists</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1" name="Image 20">
            <a:extLst>
              <a:ext uri="{FF2B5EF4-FFF2-40B4-BE49-F238E27FC236}">
                <a16:creationId xmlns:a16="http://schemas.microsoft.com/office/drawing/2014/main" id="{888D94D9-71F0-9547-BF2B-E41B98300CF9}"/>
              </a:ext>
            </a:extLst>
          </p:cNvPr>
          <p:cNvPicPr>
            <a:picLocks noChangeAspect="1"/>
          </p:cNvPicPr>
          <p:nvPr/>
        </p:nvPicPr>
        <p:blipFill>
          <a:blip r:embed="rId3"/>
          <a:stretch>
            <a:fillRect/>
          </a:stretch>
        </p:blipFill>
        <p:spPr>
          <a:xfrm>
            <a:off x="9808808" y="122881"/>
            <a:ext cx="2239488" cy="847273"/>
          </a:xfrm>
          <a:prstGeom prst="rect">
            <a:avLst/>
          </a:prstGeom>
        </p:spPr>
      </p:pic>
      <p:sp>
        <p:nvSpPr>
          <p:cNvPr id="20" name="Espace réservé du numéro de diapositive 4">
            <a:extLst>
              <a:ext uri="{FF2B5EF4-FFF2-40B4-BE49-F238E27FC236}">
                <a16:creationId xmlns:a16="http://schemas.microsoft.com/office/drawing/2014/main" id="{ADB88B01-1B27-EF47-9679-705EF78FF791}"/>
              </a:ext>
            </a:extLst>
          </p:cNvPr>
          <p:cNvSpPr>
            <a:spLocks noGrp="1"/>
          </p:cNvSpPr>
          <p:nvPr>
            <p:ph type="sldNum" sz="quarter" idx="12"/>
          </p:nvPr>
        </p:nvSpPr>
        <p:spPr>
          <a:xfrm>
            <a:off x="11394937" y="122881"/>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Titre 1">
            <a:extLst>
              <a:ext uri="{FF2B5EF4-FFF2-40B4-BE49-F238E27FC236}">
                <a16:creationId xmlns:a16="http://schemas.microsoft.com/office/drawing/2014/main" id="{2B5412DE-DF78-6446-9F40-36B45F22DA6A}"/>
              </a:ext>
            </a:extLst>
          </p:cNvPr>
          <p:cNvSpPr txBox="1">
            <a:spLocks/>
          </p:cNvSpPr>
          <p:nvPr/>
        </p:nvSpPr>
        <p:spPr>
          <a:xfrm>
            <a:off x="-355177" y="29051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EBEBEB"/>
                </a:solidFill>
                <a:effectLst/>
                <a:uLnTx/>
                <a:uFillTx/>
                <a:latin typeface="Trebuchet MS" panose="020B0603020202020204"/>
                <a:ea typeface="+mj-ea"/>
                <a:cs typeface="+mj-cs"/>
              </a:rPr>
              <a:t>Conclusion</a:t>
            </a:r>
          </a:p>
        </p:txBody>
      </p:sp>
      <p:pic>
        <p:nvPicPr>
          <p:cNvPr id="4" name="Image 3">
            <a:extLst>
              <a:ext uri="{FF2B5EF4-FFF2-40B4-BE49-F238E27FC236}">
                <a16:creationId xmlns:a16="http://schemas.microsoft.com/office/drawing/2014/main" id="{A1AFCBF2-44B1-0F2F-7F63-C914F4E548F5}"/>
              </a:ext>
            </a:extLst>
          </p:cNvPr>
          <p:cNvPicPr>
            <a:picLocks noChangeAspect="1"/>
          </p:cNvPicPr>
          <p:nvPr/>
        </p:nvPicPr>
        <p:blipFill>
          <a:blip r:embed="rId4"/>
          <a:stretch>
            <a:fillRect/>
          </a:stretch>
        </p:blipFill>
        <p:spPr>
          <a:xfrm>
            <a:off x="8340978" y="3531174"/>
            <a:ext cx="3688572" cy="3144786"/>
          </a:xfrm>
          <a:prstGeom prst="rect">
            <a:avLst/>
          </a:prstGeom>
        </p:spPr>
      </p:pic>
      <p:pic>
        <p:nvPicPr>
          <p:cNvPr id="6" name="Image 5">
            <a:extLst>
              <a:ext uri="{FF2B5EF4-FFF2-40B4-BE49-F238E27FC236}">
                <a16:creationId xmlns:a16="http://schemas.microsoft.com/office/drawing/2014/main" id="{19B2D241-135B-FAB0-8FD8-BDD008DF734C}"/>
              </a:ext>
            </a:extLst>
          </p:cNvPr>
          <p:cNvPicPr>
            <a:picLocks noChangeAspect="1"/>
          </p:cNvPicPr>
          <p:nvPr/>
        </p:nvPicPr>
        <p:blipFill rotWithShape="1">
          <a:blip r:embed="rId5"/>
          <a:srcRect l="4629" t="2688" r="4495" b="5969"/>
          <a:stretch/>
        </p:blipFill>
        <p:spPr>
          <a:xfrm>
            <a:off x="5725342" y="3253307"/>
            <a:ext cx="2871326" cy="2255509"/>
          </a:xfrm>
          <a:prstGeom prst="rect">
            <a:avLst/>
          </a:prstGeom>
        </p:spPr>
      </p:pic>
      <p:sp>
        <p:nvSpPr>
          <p:cNvPr id="5" name="ZoneTexte 4">
            <a:extLst>
              <a:ext uri="{FF2B5EF4-FFF2-40B4-BE49-F238E27FC236}">
                <a16:creationId xmlns:a16="http://schemas.microsoft.com/office/drawing/2014/main" id="{90BD23B1-5060-6A35-87E8-3FF019C641DB}"/>
              </a:ext>
            </a:extLst>
          </p:cNvPr>
          <p:cNvSpPr txBox="1"/>
          <p:nvPr/>
        </p:nvSpPr>
        <p:spPr>
          <a:xfrm>
            <a:off x="8340978" y="6040698"/>
            <a:ext cx="142226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Trebuchet MS" panose="020B0603020202020204"/>
                <a:ea typeface="+mn-ea"/>
                <a:cs typeface="+mn-cs"/>
              </a:rPr>
              <a:t>Graphene</a:t>
            </a:r>
          </a:p>
        </p:txBody>
      </p:sp>
      <p:sp>
        <p:nvSpPr>
          <p:cNvPr id="9" name="ZoneTexte 8">
            <a:extLst>
              <a:ext uri="{FF2B5EF4-FFF2-40B4-BE49-F238E27FC236}">
                <a16:creationId xmlns:a16="http://schemas.microsoft.com/office/drawing/2014/main" id="{A66B3BA3-A66E-5F2E-2D7A-D327E6A6D3ED}"/>
              </a:ext>
            </a:extLst>
          </p:cNvPr>
          <p:cNvSpPr txBox="1"/>
          <p:nvPr/>
        </p:nvSpPr>
        <p:spPr>
          <a:xfrm>
            <a:off x="5725342" y="3316500"/>
            <a:ext cx="141417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Trebuchet MS" panose="020B0603020202020204"/>
                <a:ea typeface="+mn-ea"/>
                <a:cs typeface="+mn-cs"/>
              </a:rPr>
              <a:t>Diamond C</a:t>
            </a:r>
          </a:p>
        </p:txBody>
      </p:sp>
      <p:pic>
        <p:nvPicPr>
          <p:cNvPr id="14" name="Picture 2" descr="USIAS - Université de Strasbourg">
            <a:extLst>
              <a:ext uri="{FF2B5EF4-FFF2-40B4-BE49-F238E27FC236}">
                <a16:creationId xmlns:a16="http://schemas.microsoft.com/office/drawing/2014/main" id="{36D83D53-15DA-BDD3-5556-7DBA13D58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8" name="Picture 2" descr="A close up of a metal object&#10;&#10;Description automatically generated with low confidence">
            <a:extLst>
              <a:ext uri="{FF2B5EF4-FFF2-40B4-BE49-F238E27FC236}">
                <a16:creationId xmlns:a16="http://schemas.microsoft.com/office/drawing/2014/main" id="{909DBA57-24F5-BCD8-3803-48B7285BD863}"/>
              </a:ext>
            </a:extLst>
          </p:cNvPr>
          <p:cNvPicPr>
            <a:picLocks noChangeAspect="1"/>
          </p:cNvPicPr>
          <p:nvPr/>
        </p:nvPicPr>
        <p:blipFill>
          <a:blip r:embed="rId7"/>
          <a:stretch>
            <a:fillRect/>
          </a:stretch>
        </p:blipFill>
        <p:spPr>
          <a:xfrm rot="5400000">
            <a:off x="6854010" y="1090788"/>
            <a:ext cx="1762628" cy="2754363"/>
          </a:xfrm>
          <a:prstGeom prst="rect">
            <a:avLst/>
          </a:prstGeom>
        </p:spPr>
      </p:pic>
      <p:sp>
        <p:nvSpPr>
          <p:cNvPr id="7" name="Espace réservé du pied de page 5">
            <a:extLst>
              <a:ext uri="{FF2B5EF4-FFF2-40B4-BE49-F238E27FC236}">
                <a16:creationId xmlns:a16="http://schemas.microsoft.com/office/drawing/2014/main" id="{668B01DE-9781-6C31-CB28-96AE62F8B3A3}"/>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Kessaci Kieran – Innovative material development for target backings - </a:t>
            </a:r>
            <a:r>
              <a:rPr lang="en-GB" sz="1100" dirty="0">
                <a:solidFill>
                  <a:prstClr val="white">
                    <a:tint val="75000"/>
                  </a:prstClr>
                </a:solidFill>
                <a:latin typeface="Trebuchet MS" panose="020B0603020202020204"/>
              </a:rPr>
              <a:t>HPTW2023</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RIKEN </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07</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/11/2023</a:t>
            </a:r>
          </a:p>
        </p:txBody>
      </p:sp>
      <p:pic>
        <p:nvPicPr>
          <p:cNvPr id="12" name="Image 11">
            <a:extLst>
              <a:ext uri="{FF2B5EF4-FFF2-40B4-BE49-F238E27FC236}">
                <a16:creationId xmlns:a16="http://schemas.microsoft.com/office/drawing/2014/main" id="{1701967F-D691-79DD-4A26-199B1DB625E2}"/>
              </a:ext>
            </a:extLst>
          </p:cNvPr>
          <p:cNvPicPr>
            <a:picLocks noChangeAspect="1"/>
          </p:cNvPicPr>
          <p:nvPr/>
        </p:nvPicPr>
        <p:blipFill rotWithShape="1">
          <a:blip r:embed="rId8"/>
          <a:srcRect t="3283" r="60100" b="49742"/>
          <a:stretch/>
        </p:blipFill>
        <p:spPr>
          <a:xfrm>
            <a:off x="9009638" y="1431153"/>
            <a:ext cx="3019912" cy="2255509"/>
          </a:xfrm>
          <a:prstGeom prst="rect">
            <a:avLst/>
          </a:prstGeom>
          <a:solidFill>
            <a:sysClr val="window" lastClr="FFFFFF"/>
          </a:solidFill>
        </p:spPr>
      </p:pic>
      <p:sp>
        <p:nvSpPr>
          <p:cNvPr id="15" name="ZoneTexte 14">
            <a:extLst>
              <a:ext uri="{FF2B5EF4-FFF2-40B4-BE49-F238E27FC236}">
                <a16:creationId xmlns:a16="http://schemas.microsoft.com/office/drawing/2014/main" id="{E0D6576B-0DDA-F425-474A-B3605D1F8D69}"/>
              </a:ext>
            </a:extLst>
          </p:cNvPr>
          <p:cNvSpPr txBox="1"/>
          <p:nvPr/>
        </p:nvSpPr>
        <p:spPr>
          <a:xfrm>
            <a:off x="9009638" y="1431153"/>
            <a:ext cx="1096839" cy="369332"/>
          </a:xfrm>
          <a:prstGeom prst="rect">
            <a:avLst/>
          </a:prstGeom>
          <a:noFill/>
        </p:spPr>
        <p:txBody>
          <a:bodyPr wrap="none" rtlCol="0">
            <a:spAutoFit/>
          </a:bodyPr>
          <a:lstStyle/>
          <a:p>
            <a:r>
              <a:rPr lang="fr-FR" dirty="0"/>
              <a:t>Ti 6Al 4V</a:t>
            </a:r>
          </a:p>
        </p:txBody>
      </p:sp>
    </p:spTree>
    <p:extLst>
      <p:ext uri="{BB962C8B-B14F-4D97-AF65-F5344CB8AC3E}">
        <p14:creationId xmlns:p14="http://schemas.microsoft.com/office/powerpoint/2010/main" val="4281817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Espace réservé du numéro de diapositive 4">
            <a:extLst>
              <a:ext uri="{FF2B5EF4-FFF2-40B4-BE49-F238E27FC236}">
                <a16:creationId xmlns:a16="http://schemas.microsoft.com/office/drawing/2014/main" id="{ADB88B01-1B27-EF47-9679-705EF78FF791}"/>
              </a:ext>
            </a:extLst>
          </p:cNvPr>
          <p:cNvSpPr>
            <a:spLocks noGrp="1"/>
          </p:cNvSpPr>
          <p:nvPr>
            <p:ph type="sldNum" sz="quarter" idx="12"/>
          </p:nvPr>
        </p:nvSpPr>
        <p:spPr>
          <a:xfrm>
            <a:off x="11394937" y="122881"/>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Espace réservé du contenu 2">
            <a:extLst>
              <a:ext uri="{FF2B5EF4-FFF2-40B4-BE49-F238E27FC236}">
                <a16:creationId xmlns:a16="http://schemas.microsoft.com/office/drawing/2014/main" id="{DD4E2F49-569E-1147-B0B6-081F6F6F7A8C}"/>
              </a:ext>
            </a:extLst>
          </p:cNvPr>
          <p:cNvSpPr>
            <a:spLocks noGrp="1"/>
          </p:cNvSpPr>
          <p:nvPr>
            <p:ph idx="1"/>
          </p:nvPr>
        </p:nvSpPr>
        <p:spPr>
          <a:xfrm>
            <a:off x="489860" y="1197700"/>
            <a:ext cx="6101439" cy="5113949"/>
          </a:xfrm>
        </p:spPr>
        <p:txBody>
          <a:bodyPr anchor="ctr">
            <a:normAutofit/>
          </a:bodyPr>
          <a:lstStyle/>
          <a:p>
            <a:pPr marL="514350" indent="-514350">
              <a:lnSpc>
                <a:spcPct val="150000"/>
              </a:lnSpc>
              <a:buFont typeface="+mj-lt"/>
              <a:buAutoNum type="romanUcPeriod"/>
            </a:pPr>
            <a:r>
              <a:rPr lang="en-US" sz="2800" dirty="0">
                <a:solidFill>
                  <a:schemeClr val="tx1"/>
                </a:solidFill>
                <a:effectLst/>
                <a:latin typeface="Helvetica Neue" panose="02000503000000020004" pitchFamily="2" charset="0"/>
              </a:rPr>
              <a:t>High intensity ion beams</a:t>
            </a:r>
          </a:p>
          <a:p>
            <a:pPr marL="514350" indent="-514350">
              <a:lnSpc>
                <a:spcPct val="150000"/>
              </a:lnSpc>
              <a:buFont typeface="+mj-lt"/>
              <a:buAutoNum type="romanUcPeriod"/>
            </a:pPr>
            <a:r>
              <a:rPr lang="en-US" sz="2800" dirty="0">
                <a:solidFill>
                  <a:schemeClr val="tx1"/>
                </a:solidFill>
                <a:effectLst/>
                <a:latin typeface="Helvetica Neue" panose="02000503000000020004" pitchFamily="2" charset="0"/>
              </a:rPr>
              <a:t>Beam power – thermal effects</a:t>
            </a:r>
          </a:p>
          <a:p>
            <a:pPr marL="514350" indent="-514350">
              <a:lnSpc>
                <a:spcPct val="150000"/>
              </a:lnSpc>
              <a:buFont typeface="+mj-lt"/>
              <a:buAutoNum type="romanUcPeriod"/>
            </a:pPr>
            <a:r>
              <a:rPr lang="en-US" sz="2800" dirty="0">
                <a:solidFill>
                  <a:schemeClr val="tx1"/>
                </a:solidFill>
                <a:latin typeface="Helvetica Neue" panose="02000503000000020004" pitchFamily="2" charset="0"/>
              </a:rPr>
              <a:t>B</a:t>
            </a:r>
            <a:r>
              <a:rPr lang="en-US" sz="2800" dirty="0">
                <a:solidFill>
                  <a:schemeClr val="tx1"/>
                </a:solidFill>
                <a:effectLst/>
                <a:latin typeface="Helvetica Neue" panose="02000503000000020004" pitchFamily="2" charset="0"/>
              </a:rPr>
              <a:t>eam dose – irradiation effects</a:t>
            </a:r>
          </a:p>
          <a:p>
            <a:pPr marL="514350" indent="-514350">
              <a:lnSpc>
                <a:spcPct val="150000"/>
              </a:lnSpc>
              <a:buFont typeface="+mj-lt"/>
              <a:buAutoNum type="romanUcPeriod"/>
            </a:pPr>
            <a:r>
              <a:rPr lang="en-US" sz="2800" dirty="0">
                <a:solidFill>
                  <a:schemeClr val="tx1"/>
                </a:solidFill>
                <a:effectLst/>
                <a:latin typeface="Helvetica Neue" panose="02000503000000020004" pitchFamily="2" charset="0"/>
              </a:rPr>
              <a:t>Possible solutions and tests</a:t>
            </a:r>
          </a:p>
        </p:txBody>
      </p:sp>
      <p:pic>
        <p:nvPicPr>
          <p:cNvPr id="3" name="Picture 2" descr="USIAS - Université de Strasbourg">
            <a:extLst>
              <a:ext uri="{FF2B5EF4-FFF2-40B4-BE49-F238E27FC236}">
                <a16:creationId xmlns:a16="http://schemas.microsoft.com/office/drawing/2014/main" id="{8E465927-20D6-4C1E-07F2-E190E758F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chemeClr val="tx1"/>
          </a:solidFill>
        </p:spPr>
      </p:pic>
      <p:pic>
        <p:nvPicPr>
          <p:cNvPr id="4" name="Image 3">
            <a:extLst>
              <a:ext uri="{FF2B5EF4-FFF2-40B4-BE49-F238E27FC236}">
                <a16:creationId xmlns:a16="http://schemas.microsoft.com/office/drawing/2014/main" id="{0380100D-2CB0-9565-7022-CBADA81886C9}"/>
              </a:ext>
            </a:extLst>
          </p:cNvPr>
          <p:cNvPicPr>
            <a:picLocks noChangeAspect="1"/>
          </p:cNvPicPr>
          <p:nvPr/>
        </p:nvPicPr>
        <p:blipFill>
          <a:blip r:embed="rId4"/>
          <a:stretch>
            <a:fillRect/>
          </a:stretch>
        </p:blipFill>
        <p:spPr>
          <a:xfrm>
            <a:off x="9808808" y="122881"/>
            <a:ext cx="2239488" cy="847273"/>
          </a:xfrm>
          <a:prstGeom prst="rect">
            <a:avLst/>
          </a:prstGeom>
        </p:spPr>
      </p:pic>
      <p:sp>
        <p:nvSpPr>
          <p:cNvPr id="7" name="Titre 1">
            <a:extLst>
              <a:ext uri="{FF2B5EF4-FFF2-40B4-BE49-F238E27FC236}">
                <a16:creationId xmlns:a16="http://schemas.microsoft.com/office/drawing/2014/main" id="{AB2E3226-5D65-D0E9-4428-C7FA0826837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err="1">
                <a:ln>
                  <a:noFill/>
                </a:ln>
                <a:solidFill>
                  <a:srgbClr val="EBEBEB"/>
                </a:solidFill>
                <a:effectLst/>
                <a:uLnTx/>
                <a:uFillTx/>
                <a:latin typeface="Trebuchet MS" panose="020B0603020202020204"/>
                <a:ea typeface="+mj-ea"/>
                <a:cs typeface="+mj-cs"/>
              </a:rPr>
              <a:t>Outline</a:t>
            </a:r>
            <a:endParaRPr kumimoji="0" lang="fr-FR" sz="3600" b="0" i="0" u="none" strike="noStrike" kern="1200" cap="none" spc="0" normalizeH="0" baseline="0" noProof="0" dirty="0">
              <a:ln>
                <a:noFill/>
              </a:ln>
              <a:solidFill>
                <a:srgbClr val="EBEBEB"/>
              </a:solidFill>
              <a:effectLst/>
              <a:uLnTx/>
              <a:uFillTx/>
              <a:latin typeface="Trebuchet MS" panose="020B0603020202020204"/>
              <a:ea typeface="+mj-ea"/>
              <a:cs typeface="+mj-cs"/>
            </a:endParaRPr>
          </a:p>
        </p:txBody>
      </p:sp>
      <p:grpSp>
        <p:nvGrpSpPr>
          <p:cNvPr id="6" name="Groupe 5">
            <a:extLst>
              <a:ext uri="{FF2B5EF4-FFF2-40B4-BE49-F238E27FC236}">
                <a16:creationId xmlns:a16="http://schemas.microsoft.com/office/drawing/2014/main" id="{BB33033A-7703-708A-9E84-443532053F5A}"/>
              </a:ext>
            </a:extLst>
          </p:cNvPr>
          <p:cNvGrpSpPr>
            <a:grpSpLocks noChangeAspect="1"/>
          </p:cNvGrpSpPr>
          <p:nvPr/>
        </p:nvGrpSpPr>
        <p:grpSpPr>
          <a:xfrm>
            <a:off x="1698955" y="122881"/>
            <a:ext cx="883302" cy="1232862"/>
            <a:chOff x="9112911" y="3234969"/>
            <a:chExt cx="1452810" cy="2110128"/>
          </a:xfrm>
        </p:grpSpPr>
        <p:sp>
          <p:nvSpPr>
            <p:cNvPr id="8" name="Rectangle 7">
              <a:extLst>
                <a:ext uri="{FF2B5EF4-FFF2-40B4-BE49-F238E27FC236}">
                  <a16:creationId xmlns:a16="http://schemas.microsoft.com/office/drawing/2014/main" id="{F4C63162-B636-5BFF-CB91-AE30031265BF}"/>
                </a:ext>
              </a:extLst>
            </p:cNvPr>
            <p:cNvSpPr/>
            <p:nvPr/>
          </p:nvSpPr>
          <p:spPr>
            <a:xfrm>
              <a:off x="9112911" y="3234969"/>
              <a:ext cx="1452810" cy="2109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a:extLst>
                <a:ext uri="{FF2B5EF4-FFF2-40B4-BE49-F238E27FC236}">
                  <a16:creationId xmlns:a16="http://schemas.microsoft.com/office/drawing/2014/main" id="{D0F4C228-EA0B-5E80-A526-A4D937189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562" y="3242842"/>
              <a:ext cx="1237508" cy="210225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Espace réservé du pied de page 5">
            <a:extLst>
              <a:ext uri="{FF2B5EF4-FFF2-40B4-BE49-F238E27FC236}">
                <a16:creationId xmlns:a16="http://schemas.microsoft.com/office/drawing/2014/main" id="{1FC4A082-7BA9-ACCB-B136-F553EA467B90}"/>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Kessaci Kieran – Innovative material development for target backings - </a:t>
            </a:r>
            <a:r>
              <a:rPr lang="en-GB" sz="1100" dirty="0">
                <a:solidFill>
                  <a:prstClr val="white">
                    <a:tint val="75000"/>
                  </a:prstClr>
                </a:solidFill>
                <a:latin typeface="Trebuchet MS" panose="020B0603020202020204"/>
              </a:rPr>
              <a:t>HPTW2023</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RIKEN </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07</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/11/2023</a:t>
            </a:r>
          </a:p>
        </p:txBody>
      </p:sp>
      <p:pic>
        <p:nvPicPr>
          <p:cNvPr id="1026" name="Picture 2" descr="With 'nihonium,' Japanese scientists become first from an Asian country to  name atomic element - The Japan Times">
            <a:extLst>
              <a:ext uri="{FF2B5EF4-FFF2-40B4-BE49-F238E27FC236}">
                <a16:creationId xmlns:a16="http://schemas.microsoft.com/office/drawing/2014/main" id="{B21FC8C8-708F-2741-C9E0-7A5361BCA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4001" y="1355361"/>
            <a:ext cx="2555268" cy="1927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A1C3B0B-335F-B431-353E-3C34B15209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554"/>
          <a:stretch/>
        </p:blipFill>
        <p:spPr bwMode="auto">
          <a:xfrm>
            <a:off x="6761119" y="1355360"/>
            <a:ext cx="2448504" cy="19207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unt for element 119 to begin | Research | Chemistry World">
            <a:extLst>
              <a:ext uri="{FF2B5EF4-FFF2-40B4-BE49-F238E27FC236}">
                <a16:creationId xmlns:a16="http://schemas.microsoft.com/office/drawing/2014/main" id="{FFAA59A0-E31D-B712-97E6-9DF3DEA6327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127"/>
          <a:stretch/>
        </p:blipFill>
        <p:spPr bwMode="auto">
          <a:xfrm>
            <a:off x="9274002" y="3744487"/>
            <a:ext cx="2584002" cy="221146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77B92333-DA7B-86C6-5E23-9CE607AF6737}"/>
              </a:ext>
            </a:extLst>
          </p:cNvPr>
          <p:cNvPicPr>
            <a:picLocks noChangeAspect="1"/>
          </p:cNvPicPr>
          <p:nvPr/>
        </p:nvPicPr>
        <p:blipFill>
          <a:blip r:embed="rId9"/>
          <a:stretch>
            <a:fillRect/>
          </a:stretch>
        </p:blipFill>
        <p:spPr>
          <a:xfrm>
            <a:off x="6761117" y="3744487"/>
            <a:ext cx="2448505" cy="2217964"/>
          </a:xfrm>
          <a:prstGeom prst="rect">
            <a:avLst/>
          </a:prstGeom>
        </p:spPr>
      </p:pic>
      <p:sp>
        <p:nvSpPr>
          <p:cNvPr id="17" name="ZoneTexte 16">
            <a:extLst>
              <a:ext uri="{FF2B5EF4-FFF2-40B4-BE49-F238E27FC236}">
                <a16:creationId xmlns:a16="http://schemas.microsoft.com/office/drawing/2014/main" id="{0202534C-9190-58ED-24DC-104F877F4AF0}"/>
              </a:ext>
            </a:extLst>
          </p:cNvPr>
          <p:cNvSpPr txBox="1"/>
          <p:nvPr/>
        </p:nvSpPr>
        <p:spPr>
          <a:xfrm>
            <a:off x="8454288" y="3764697"/>
            <a:ext cx="755335" cy="369332"/>
          </a:xfrm>
          <a:prstGeom prst="rect">
            <a:avLst/>
          </a:prstGeom>
          <a:noFill/>
        </p:spPr>
        <p:txBody>
          <a:bodyPr wrap="none" rtlCol="0">
            <a:spAutoFit/>
          </a:bodyPr>
          <a:lstStyle/>
          <a:p>
            <a:r>
              <a:rPr lang="fr-FR" baseline="30000" dirty="0"/>
              <a:t>248</a:t>
            </a:r>
            <a:r>
              <a:rPr lang="fr-FR" dirty="0"/>
              <a:t>Cm</a:t>
            </a:r>
          </a:p>
        </p:txBody>
      </p:sp>
    </p:spTree>
    <p:extLst>
      <p:ext uri="{BB962C8B-B14F-4D97-AF65-F5344CB8AC3E}">
        <p14:creationId xmlns:p14="http://schemas.microsoft.com/office/powerpoint/2010/main" val="6409915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Espace réservé du contenu 2">
            <a:extLst>
              <a:ext uri="{FF2B5EF4-FFF2-40B4-BE49-F238E27FC236}">
                <a16:creationId xmlns:a16="http://schemas.microsoft.com/office/drawing/2014/main" id="{B8C4AD62-DD78-48AC-B2EE-2FE1782CB0F9}"/>
              </a:ext>
            </a:extLst>
          </p:cNvPr>
          <p:cNvSpPr>
            <a:spLocks noGrp="1"/>
          </p:cNvSpPr>
          <p:nvPr>
            <p:ph idx="1"/>
          </p:nvPr>
        </p:nvSpPr>
        <p:spPr>
          <a:xfrm>
            <a:off x="432297" y="-1125158"/>
            <a:ext cx="10363091" cy="2954728"/>
          </a:xfrm>
        </p:spPr>
        <p:txBody>
          <a:bodyPr anchor="ctr">
            <a:normAutofit/>
          </a:bodyPr>
          <a:lstStyle/>
          <a:p>
            <a:pPr marL="0" indent="0" algn="ctr">
              <a:lnSpc>
                <a:spcPct val="220000"/>
              </a:lnSpc>
              <a:buNone/>
            </a:pPr>
            <a:r>
              <a:rPr lang="en-GB" sz="4000" dirty="0">
                <a:solidFill>
                  <a:schemeClr val="tx1"/>
                </a:solidFill>
              </a:rPr>
              <a:t>Thank you</a:t>
            </a:r>
          </a:p>
        </p:txBody>
      </p:sp>
      <p:pic>
        <p:nvPicPr>
          <p:cNvPr id="25" name="Image 24">
            <a:extLst>
              <a:ext uri="{FF2B5EF4-FFF2-40B4-BE49-F238E27FC236}">
                <a16:creationId xmlns:a16="http://schemas.microsoft.com/office/drawing/2014/main" id="{34B7C2DA-BF9F-614E-B6F9-7DED3A6F9166}"/>
              </a:ext>
            </a:extLst>
          </p:cNvPr>
          <p:cNvPicPr>
            <a:picLocks noChangeAspect="1"/>
          </p:cNvPicPr>
          <p:nvPr/>
        </p:nvPicPr>
        <p:blipFill>
          <a:blip r:embed="rId3"/>
          <a:stretch>
            <a:fillRect/>
          </a:stretch>
        </p:blipFill>
        <p:spPr>
          <a:xfrm>
            <a:off x="9808808" y="122881"/>
            <a:ext cx="2239488" cy="847273"/>
          </a:xfrm>
          <a:prstGeom prst="rect">
            <a:avLst/>
          </a:prstGeom>
        </p:spPr>
      </p:pic>
      <p:sp>
        <p:nvSpPr>
          <p:cNvPr id="2" name="ZoneTexte 1">
            <a:extLst>
              <a:ext uri="{FF2B5EF4-FFF2-40B4-BE49-F238E27FC236}">
                <a16:creationId xmlns:a16="http://schemas.microsoft.com/office/drawing/2014/main" id="{594C8D79-CFC1-0E43-A9FA-EA7D653FEA34}"/>
              </a:ext>
            </a:extLst>
          </p:cNvPr>
          <p:cNvSpPr txBox="1"/>
          <p:nvPr/>
        </p:nvSpPr>
        <p:spPr>
          <a:xfrm>
            <a:off x="406487" y="1562144"/>
            <a:ext cx="7442792"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Collaborators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8B0E4"/>
                </a:solidFill>
                <a:effectLst/>
                <a:uLnTx/>
                <a:uFillTx/>
                <a:latin typeface="Trebuchet MS" panose="020B0603020202020204"/>
                <a:ea typeface="+mn-ea"/>
                <a:cs typeface="+mn-cs"/>
              </a:rPr>
              <a:t>Physics @IPHC: </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B. Gall, O.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Dorvaux</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M.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Filliger</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M.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Bordeau</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8B0E4"/>
                </a:solidFill>
                <a:effectLst/>
                <a:uLnTx/>
                <a:uFillTx/>
                <a:latin typeface="Trebuchet MS" panose="020B0603020202020204"/>
                <a:ea typeface="+mn-ea"/>
                <a:cs typeface="+mn-cs"/>
              </a:rPr>
              <a:t>Chemistry @IPHC:</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Z.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Asfari</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C. Charpentier, L.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Charbonnière</a:t>
            </a:r>
            <a:r>
              <a:rPr lang="en-GB" dirty="0">
                <a:solidFill>
                  <a:prstClr val="white"/>
                </a:solidFill>
                <a:latin typeface="Trebuchet MS" panose="020B0603020202020204"/>
              </a:rPr>
              <a:t>…</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5FCBEF">
                    <a:lumMod val="75000"/>
                  </a:srgbClr>
                </a:solidFill>
                <a:effectLst/>
                <a:uLnTx/>
                <a:uFillTx/>
                <a:latin typeface="Trebuchet MS" panose="020B0603020202020204"/>
                <a:ea typeface="+mn-ea"/>
                <a:cs typeface="+mn-cs"/>
              </a:rPr>
              <a:t>Electronic microscope @IPCMS:</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Dintzer</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C.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Bouillet</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742950" lvl="1" indent="-285750" defTabSz="457200">
              <a:buFont typeface="Arial" panose="020B0604020202020204" pitchFamily="34" charset="0"/>
              <a:buChar char="•"/>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RIKEN </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nSHE</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collaboration (Z=119)</a:t>
            </a:r>
          </a:p>
          <a:p>
            <a:pPr marL="742950" lvl="1" indent="-285750" defTabSz="457200">
              <a:buFont typeface="Arial" panose="020B0604020202020204" pitchFamily="34" charset="0"/>
              <a:buChar char="•"/>
              <a:defRPr/>
            </a:pPr>
            <a:endParaRPr kumimoji="0" lang="en-GB" sz="1800" b="0" i="0" u="none" strike="noStrike" kern="1200" cap="none" spc="0" normalizeH="0" baseline="0" noProof="0" dirty="0">
              <a:ln>
                <a:noFill/>
              </a:ln>
              <a:solidFill>
                <a:srgbClr val="5FCBEF">
                  <a:lumMod val="75000"/>
                </a:srgbClr>
              </a:solidFill>
              <a:effectLst/>
              <a:uLnTx/>
              <a:uFillTx/>
              <a:latin typeface="Trebuchet MS" panose="020B0603020202020204"/>
              <a:ea typeface="+mn-ea"/>
              <a:cs typeface="+mn-cs"/>
            </a:endParaRPr>
          </a:p>
          <a:p>
            <a:pPr marL="742950" lvl="1" indent="-285750" defTabSz="457200">
              <a:buFont typeface="Arial" panose="020B0604020202020204" pitchFamily="34" charset="0"/>
              <a:buChar char="•"/>
              <a:defRPr/>
            </a:pPr>
            <a:r>
              <a:rPr kumimoji="0" lang="en-GB" sz="1800" b="0" i="0" u="none" strike="noStrike" kern="1200" cap="none" spc="0" normalizeH="0" baseline="0" noProof="0" dirty="0">
                <a:ln>
                  <a:noFill/>
                </a:ln>
                <a:solidFill>
                  <a:srgbClr val="5FCBEF">
                    <a:lumMod val="75000"/>
                  </a:srgbClr>
                </a:solidFill>
                <a:effectLst/>
                <a:uLnTx/>
                <a:uFillTx/>
                <a:latin typeface="Trebuchet MS" panose="020B0603020202020204"/>
                <a:ea typeface="+mn-ea"/>
                <a:cs typeface="+mn-cs"/>
              </a:rPr>
              <a:t>Material science team @DUBNA</a:t>
            </a:r>
            <a:r>
              <a:rPr lang="en-GB" dirty="0">
                <a:solidFill>
                  <a:srgbClr val="5FCBEF">
                    <a:lumMod val="75000"/>
                  </a:srgbClr>
                </a:solidFill>
                <a:latin typeface="Trebuchet MS" panose="020B0603020202020204"/>
              </a:rPr>
              <a:t> </a:t>
            </a:r>
          </a:p>
          <a:p>
            <a:pPr marL="742950" lvl="1" indent="-285750" defTabSz="457200">
              <a:buFont typeface="Arial" panose="020B0604020202020204" pitchFamily="34" charset="0"/>
              <a:buChar char="•"/>
              <a:defRPr/>
            </a:pPr>
            <a:endParaRPr kumimoji="0" lang="en-GB" sz="1800" b="0" i="0" u="none" strike="noStrike" kern="1200" cap="none" spc="0" normalizeH="0" baseline="0" noProof="0" dirty="0">
              <a:ln>
                <a:noFill/>
              </a:ln>
              <a:solidFill>
                <a:srgbClr val="5FCBEF">
                  <a:lumMod val="75000"/>
                </a:srgbClr>
              </a:solidFill>
              <a:effectLst/>
              <a:uLnTx/>
              <a:uFillTx/>
              <a:latin typeface="Trebuchet MS" panose="020B0603020202020204"/>
              <a:ea typeface="+mn-ea"/>
              <a:cs typeface="+mn-cs"/>
            </a:endParaRPr>
          </a:p>
          <a:p>
            <a:pPr marL="742950" lvl="1" indent="-285750" defTabSz="457200">
              <a:buFont typeface="Arial" panose="020B0604020202020204" pitchFamily="34" charset="0"/>
              <a:buChar char="•"/>
              <a:defRPr/>
            </a:pPr>
            <a:r>
              <a:rPr kumimoji="0" lang="en-GB" sz="1800" b="0" i="0" u="none" strike="noStrike" kern="1200" cap="none" spc="0" normalizeH="0" baseline="0" noProof="0" dirty="0">
                <a:ln>
                  <a:noFill/>
                </a:ln>
                <a:solidFill>
                  <a:srgbClr val="5FCBEF">
                    <a:lumMod val="75000"/>
                  </a:srgbClr>
                </a:solidFill>
                <a:effectLst/>
                <a:uLnTx/>
                <a:uFillTx/>
                <a:latin typeface="Trebuchet MS" panose="020B0603020202020204"/>
                <a:ea typeface="+mn-ea"/>
                <a:cs typeface="+mn-cs"/>
              </a:rPr>
              <a:t>GANIL Collaboration: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lang="en-GB" dirty="0">
                <a:solidFill>
                  <a:prstClr val="white"/>
                </a:solidFill>
                <a:latin typeface="Trebuchet MS" panose="020B0603020202020204"/>
              </a:rPr>
              <a:t>G. Fremont</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C.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Stodel</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a:t>
            </a:r>
          </a:p>
          <a:p>
            <a:pPr marR="0" lvl="1"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srgbClr val="18B0E4"/>
              </a:solidFill>
              <a:effectLst/>
              <a:uLnTx/>
              <a:uFillTx/>
              <a:latin typeface="Trebuchet MS" panose="020B0603020202020204"/>
              <a:ea typeface="+mn-ea"/>
              <a:cs typeface="+mn-cs"/>
            </a:endParaRPr>
          </a:p>
        </p:txBody>
      </p:sp>
      <p:pic>
        <p:nvPicPr>
          <p:cNvPr id="4" name="Image 3">
            <a:extLst>
              <a:ext uri="{FF2B5EF4-FFF2-40B4-BE49-F238E27FC236}">
                <a16:creationId xmlns:a16="http://schemas.microsoft.com/office/drawing/2014/main" id="{D594BE7F-FC87-8B4A-BC16-4DBB255A6737}"/>
              </a:ext>
            </a:extLst>
          </p:cNvPr>
          <p:cNvPicPr>
            <a:picLocks noChangeAspect="1"/>
          </p:cNvPicPr>
          <p:nvPr/>
        </p:nvPicPr>
        <p:blipFill>
          <a:blip r:embed="rId4"/>
          <a:stretch>
            <a:fillRect/>
          </a:stretch>
        </p:blipFill>
        <p:spPr>
          <a:xfrm>
            <a:off x="10115550" y="1337588"/>
            <a:ext cx="1323878" cy="1323878"/>
          </a:xfrm>
          <a:prstGeom prst="rect">
            <a:avLst/>
          </a:prstGeom>
        </p:spPr>
      </p:pic>
      <p:pic>
        <p:nvPicPr>
          <p:cNvPr id="7" name="Image 6">
            <a:extLst>
              <a:ext uri="{FF2B5EF4-FFF2-40B4-BE49-F238E27FC236}">
                <a16:creationId xmlns:a16="http://schemas.microsoft.com/office/drawing/2014/main" id="{1AD5CCD5-3D32-674A-8E49-59C8ECEFC423}"/>
              </a:ext>
            </a:extLst>
          </p:cNvPr>
          <p:cNvPicPr>
            <a:picLocks noChangeAspect="1"/>
          </p:cNvPicPr>
          <p:nvPr/>
        </p:nvPicPr>
        <p:blipFill>
          <a:blip r:embed="rId5"/>
          <a:stretch>
            <a:fillRect/>
          </a:stretch>
        </p:blipFill>
        <p:spPr>
          <a:xfrm>
            <a:off x="10142489" y="2968914"/>
            <a:ext cx="1270000" cy="1270000"/>
          </a:xfrm>
          <a:prstGeom prst="rect">
            <a:avLst/>
          </a:prstGeom>
          <a:solidFill>
            <a:schemeClr val="tx1"/>
          </a:solidFill>
        </p:spPr>
      </p:pic>
      <p:pic>
        <p:nvPicPr>
          <p:cNvPr id="3" name="Image 2">
            <a:extLst>
              <a:ext uri="{FF2B5EF4-FFF2-40B4-BE49-F238E27FC236}">
                <a16:creationId xmlns:a16="http://schemas.microsoft.com/office/drawing/2014/main" id="{3FEFC5A2-9B28-0940-89C1-60038E86DE25}"/>
              </a:ext>
            </a:extLst>
          </p:cNvPr>
          <p:cNvPicPr>
            <a:picLocks noChangeAspect="1"/>
          </p:cNvPicPr>
          <p:nvPr/>
        </p:nvPicPr>
        <p:blipFill>
          <a:blip r:embed="rId6"/>
          <a:stretch>
            <a:fillRect/>
          </a:stretch>
        </p:blipFill>
        <p:spPr>
          <a:xfrm>
            <a:off x="10205989" y="4500206"/>
            <a:ext cx="1143000" cy="1143000"/>
          </a:xfrm>
          <a:prstGeom prst="rect">
            <a:avLst/>
          </a:prstGeom>
        </p:spPr>
      </p:pic>
      <p:sp>
        <p:nvSpPr>
          <p:cNvPr id="12" name="Espace réservé du numéro de diapositive 4">
            <a:extLst>
              <a:ext uri="{FF2B5EF4-FFF2-40B4-BE49-F238E27FC236}">
                <a16:creationId xmlns:a16="http://schemas.microsoft.com/office/drawing/2014/main" id="{7A30D3CA-F19D-E64C-B1FF-9D77536A4E17}"/>
              </a:ext>
            </a:extLst>
          </p:cNvPr>
          <p:cNvSpPr>
            <a:spLocks noGrp="1"/>
          </p:cNvSpPr>
          <p:nvPr>
            <p:ph type="sldNum" sz="quarter" idx="12"/>
          </p:nvPr>
        </p:nvSpPr>
        <p:spPr>
          <a:xfrm>
            <a:off x="11393533" y="122881"/>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6" name="Image 15">
            <a:extLst>
              <a:ext uri="{FF2B5EF4-FFF2-40B4-BE49-F238E27FC236}">
                <a16:creationId xmlns:a16="http://schemas.microsoft.com/office/drawing/2014/main" id="{C20DB9E0-5FBF-A74A-86BC-B7BEF8814A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182359" y="1867318"/>
            <a:ext cx="5335364" cy="4001523"/>
          </a:xfrm>
          <a:prstGeom prst="rect">
            <a:avLst/>
          </a:prstGeom>
        </p:spPr>
      </p:pic>
      <p:pic>
        <p:nvPicPr>
          <p:cNvPr id="22" name="Image 21">
            <a:extLst>
              <a:ext uri="{FF2B5EF4-FFF2-40B4-BE49-F238E27FC236}">
                <a16:creationId xmlns:a16="http://schemas.microsoft.com/office/drawing/2014/main" id="{D28D1B94-0BC4-DC49-BED3-1EF8CE6736CB}"/>
              </a:ext>
            </a:extLst>
          </p:cNvPr>
          <p:cNvPicPr>
            <a:picLocks noChangeAspect="1"/>
          </p:cNvPicPr>
          <p:nvPr/>
        </p:nvPicPr>
        <p:blipFill>
          <a:blip r:embed="rId4"/>
          <a:stretch>
            <a:fillRect/>
          </a:stretch>
        </p:blipFill>
        <p:spPr>
          <a:xfrm>
            <a:off x="113724" y="5691851"/>
            <a:ext cx="930529" cy="930529"/>
          </a:xfrm>
          <a:prstGeom prst="rect">
            <a:avLst/>
          </a:prstGeom>
        </p:spPr>
      </p:pic>
      <p:pic>
        <p:nvPicPr>
          <p:cNvPr id="28" name="Image 27">
            <a:extLst>
              <a:ext uri="{FF2B5EF4-FFF2-40B4-BE49-F238E27FC236}">
                <a16:creationId xmlns:a16="http://schemas.microsoft.com/office/drawing/2014/main" id="{6B7D8AF8-FDA1-4F40-8FF3-04C2927D7FF6}"/>
              </a:ext>
            </a:extLst>
          </p:cNvPr>
          <p:cNvPicPr>
            <a:picLocks noChangeAspect="1"/>
          </p:cNvPicPr>
          <p:nvPr/>
        </p:nvPicPr>
        <p:blipFill>
          <a:blip r:embed="rId8"/>
          <a:stretch>
            <a:fillRect/>
          </a:stretch>
        </p:blipFill>
        <p:spPr>
          <a:xfrm>
            <a:off x="2140079" y="5749369"/>
            <a:ext cx="3662569" cy="815494"/>
          </a:xfrm>
          <a:prstGeom prst="rect">
            <a:avLst/>
          </a:prstGeom>
          <a:solidFill>
            <a:schemeClr val="tx1"/>
          </a:solidFill>
        </p:spPr>
      </p:pic>
      <p:sp>
        <p:nvSpPr>
          <p:cNvPr id="5" name="ZoneTexte 4">
            <a:extLst>
              <a:ext uri="{FF2B5EF4-FFF2-40B4-BE49-F238E27FC236}">
                <a16:creationId xmlns:a16="http://schemas.microsoft.com/office/drawing/2014/main" id="{D69AC585-B546-2344-B3EF-FBDB22A39E2C}"/>
              </a:ext>
            </a:extLst>
          </p:cNvPr>
          <p:cNvSpPr txBox="1"/>
          <p:nvPr/>
        </p:nvSpPr>
        <p:spPr>
          <a:xfrm>
            <a:off x="5315919" y="-255722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5842" name="Picture 2">
            <a:extLst>
              <a:ext uri="{FF2B5EF4-FFF2-40B4-BE49-F238E27FC236}">
                <a16:creationId xmlns:a16="http://schemas.microsoft.com/office/drawing/2014/main" id="{66470F46-FBA7-E0DF-38FD-F0B5BC0FB93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763" r="12549"/>
          <a:stretch/>
        </p:blipFill>
        <p:spPr bwMode="auto">
          <a:xfrm>
            <a:off x="7908805" y="5073244"/>
            <a:ext cx="964509" cy="1412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CE1071B-52D6-E055-4E06-C9378B9F6386}"/>
              </a:ext>
            </a:extLst>
          </p:cNvPr>
          <p:cNvPicPr>
            <a:picLocks noChangeAspect="1"/>
          </p:cNvPicPr>
          <p:nvPr/>
        </p:nvPicPr>
        <p:blipFill>
          <a:blip r:embed="rId3"/>
          <a:stretch>
            <a:fillRect/>
          </a:stretch>
        </p:blipFill>
        <p:spPr>
          <a:xfrm>
            <a:off x="9808808" y="122881"/>
            <a:ext cx="2239488" cy="847273"/>
          </a:xfrm>
          <a:prstGeom prst="rect">
            <a:avLst/>
          </a:prstGeom>
        </p:spPr>
      </p:pic>
      <p:pic>
        <p:nvPicPr>
          <p:cNvPr id="35844" name="Picture 4">
            <a:extLst>
              <a:ext uri="{FF2B5EF4-FFF2-40B4-BE49-F238E27FC236}">
                <a16:creationId xmlns:a16="http://schemas.microsoft.com/office/drawing/2014/main" id="{8DD979E1-CC61-9364-4E4B-A261FFABBB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9256" y="5028431"/>
            <a:ext cx="1162114" cy="1457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B0B9FD44-19E2-D901-7B66-ED4BF0A06530}"/>
              </a:ext>
            </a:extLst>
          </p:cNvPr>
          <p:cNvGrpSpPr/>
          <p:nvPr/>
        </p:nvGrpSpPr>
        <p:grpSpPr>
          <a:xfrm>
            <a:off x="6416936" y="5028431"/>
            <a:ext cx="930529" cy="1516868"/>
            <a:chOff x="6416936" y="4770867"/>
            <a:chExt cx="1182652" cy="1774432"/>
          </a:xfrm>
        </p:grpSpPr>
        <p:sp>
          <p:nvSpPr>
            <p:cNvPr id="8" name="Rectangle 7">
              <a:extLst>
                <a:ext uri="{FF2B5EF4-FFF2-40B4-BE49-F238E27FC236}">
                  <a16:creationId xmlns:a16="http://schemas.microsoft.com/office/drawing/2014/main" id="{EF5455A3-5033-F13E-3487-A0CFA4D17A77}"/>
                </a:ext>
              </a:extLst>
            </p:cNvPr>
            <p:cNvSpPr/>
            <p:nvPr/>
          </p:nvSpPr>
          <p:spPr>
            <a:xfrm>
              <a:off x="6416936" y="4770867"/>
              <a:ext cx="1182652" cy="17744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4690" name="Picture 2">
              <a:extLst>
                <a:ext uri="{FF2B5EF4-FFF2-40B4-BE49-F238E27FC236}">
                  <a16:creationId xmlns:a16="http://schemas.microsoft.com/office/drawing/2014/main" id="{908AB6F5-D525-335E-1956-C4F6CF1BB6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6070" y="4823289"/>
              <a:ext cx="1002466" cy="170297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USIAS - Université de Strasbourg">
            <a:extLst>
              <a:ext uri="{FF2B5EF4-FFF2-40B4-BE49-F238E27FC236}">
                <a16:creationId xmlns:a16="http://schemas.microsoft.com/office/drawing/2014/main" id="{4FCB8DDB-F64E-4D36-5B84-8ECA5C8B58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9" name="Espace réservé du pied de page 5">
            <a:extLst>
              <a:ext uri="{FF2B5EF4-FFF2-40B4-BE49-F238E27FC236}">
                <a16:creationId xmlns:a16="http://schemas.microsoft.com/office/drawing/2014/main" id="{534FF322-52CA-791E-083E-CE40EE549491}"/>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Kessaci Kieran – Innovative material development for target backings - </a:t>
            </a:r>
            <a:r>
              <a:rPr lang="en-GB" sz="1100" dirty="0">
                <a:solidFill>
                  <a:prstClr val="white">
                    <a:tint val="75000"/>
                  </a:prstClr>
                </a:solidFill>
                <a:latin typeface="Trebuchet MS" panose="020B0603020202020204"/>
              </a:rPr>
              <a:t>HPTW2023</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RIKEN </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 </a:t>
            </a:r>
            <a:r>
              <a:rPr lang="en-GB" sz="1100" dirty="0">
                <a:solidFill>
                  <a:prstClr val="white">
                    <a:tint val="75000"/>
                  </a:prstClr>
                </a:solidFill>
                <a:latin typeface="Trebuchet MS" panose="020B0603020202020204"/>
              </a:rPr>
              <a:t>07</a:t>
            </a:r>
            <a:r>
              <a:rPr kumimoji="0" lang="en-GB" sz="11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/11/2023</a:t>
            </a:r>
          </a:p>
        </p:txBody>
      </p:sp>
      <p:pic>
        <p:nvPicPr>
          <p:cNvPr id="13" name="Image 12">
            <a:extLst>
              <a:ext uri="{FF2B5EF4-FFF2-40B4-BE49-F238E27FC236}">
                <a16:creationId xmlns:a16="http://schemas.microsoft.com/office/drawing/2014/main" id="{B2F48DF2-E67A-4546-6D89-6C5554E04691}"/>
              </a:ext>
            </a:extLst>
          </p:cNvPr>
          <p:cNvPicPr>
            <a:picLocks noChangeAspect="1"/>
          </p:cNvPicPr>
          <p:nvPr/>
        </p:nvPicPr>
        <p:blipFill>
          <a:blip r:embed="rId13"/>
          <a:stretch>
            <a:fillRect/>
          </a:stretch>
        </p:blipFill>
        <p:spPr>
          <a:xfrm>
            <a:off x="7913505" y="1274289"/>
            <a:ext cx="1323290" cy="1646921"/>
          </a:xfrm>
          <a:prstGeom prst="rect">
            <a:avLst/>
          </a:prstGeom>
          <a:ln>
            <a:solidFill>
              <a:schemeClr val="tx1"/>
            </a:solidFill>
          </a:ln>
        </p:spPr>
      </p:pic>
      <p:pic>
        <p:nvPicPr>
          <p:cNvPr id="15" name="Image 14">
            <a:extLst>
              <a:ext uri="{FF2B5EF4-FFF2-40B4-BE49-F238E27FC236}">
                <a16:creationId xmlns:a16="http://schemas.microsoft.com/office/drawing/2014/main" id="{509AB6F9-8101-0D6F-6A99-3AC6711D369D}"/>
              </a:ext>
            </a:extLst>
          </p:cNvPr>
          <p:cNvPicPr>
            <a:picLocks noChangeAspect="1"/>
          </p:cNvPicPr>
          <p:nvPr/>
        </p:nvPicPr>
        <p:blipFill>
          <a:blip r:embed="rId14"/>
          <a:stretch>
            <a:fillRect/>
          </a:stretch>
        </p:blipFill>
        <p:spPr>
          <a:xfrm>
            <a:off x="10532081" y="1267613"/>
            <a:ext cx="1248578" cy="1516868"/>
          </a:xfrm>
          <a:prstGeom prst="rect">
            <a:avLst/>
          </a:prstGeom>
          <a:ln>
            <a:solidFill>
              <a:schemeClr val="tx1"/>
            </a:solidFill>
          </a:ln>
        </p:spPr>
      </p:pic>
      <p:pic>
        <p:nvPicPr>
          <p:cNvPr id="18" name="Image 17">
            <a:extLst>
              <a:ext uri="{FF2B5EF4-FFF2-40B4-BE49-F238E27FC236}">
                <a16:creationId xmlns:a16="http://schemas.microsoft.com/office/drawing/2014/main" id="{E943879D-9135-F512-59D4-7B74DA8E9EC0}"/>
              </a:ext>
            </a:extLst>
          </p:cNvPr>
          <p:cNvPicPr>
            <a:picLocks noChangeAspect="1"/>
          </p:cNvPicPr>
          <p:nvPr/>
        </p:nvPicPr>
        <p:blipFill>
          <a:blip r:embed="rId15"/>
          <a:stretch>
            <a:fillRect/>
          </a:stretch>
        </p:blipFill>
        <p:spPr>
          <a:xfrm>
            <a:off x="10740968" y="3216807"/>
            <a:ext cx="1396919" cy="1415060"/>
          </a:xfrm>
          <a:prstGeom prst="rect">
            <a:avLst/>
          </a:prstGeom>
          <a:ln>
            <a:solidFill>
              <a:schemeClr val="tx1"/>
            </a:solidFill>
          </a:ln>
        </p:spPr>
      </p:pic>
      <p:pic>
        <p:nvPicPr>
          <p:cNvPr id="8194" name="Picture 2" descr="With 'nihonium,' Japanese scientists become first from an Asian country to  name atomic element - The Japan Times">
            <a:extLst>
              <a:ext uri="{FF2B5EF4-FFF2-40B4-BE49-F238E27FC236}">
                <a16:creationId xmlns:a16="http://schemas.microsoft.com/office/drawing/2014/main" id="{135F5557-9614-6290-3109-E6E421F1D32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524" t="1791" r="46471" b="17713"/>
          <a:stretch/>
        </p:blipFill>
        <p:spPr bwMode="auto">
          <a:xfrm>
            <a:off x="7437904" y="3239454"/>
            <a:ext cx="1109835" cy="1531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74500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Beam dose</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5" name="ZoneTexte 4">
            <a:extLst>
              <a:ext uri="{FF2B5EF4-FFF2-40B4-BE49-F238E27FC236}">
                <a16:creationId xmlns:a16="http://schemas.microsoft.com/office/drawing/2014/main" id="{C8623E30-8B25-2C5A-F503-4555437A3E28}"/>
              </a:ext>
            </a:extLst>
          </p:cNvPr>
          <p:cNvSpPr txBox="1"/>
          <p:nvPr/>
        </p:nvSpPr>
        <p:spPr>
          <a:xfrm>
            <a:off x="113724" y="1462952"/>
            <a:ext cx="5493447" cy="3416320"/>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rPr>
              <a:t>Transition ductile → fragile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rPr>
              <a:t>Two effects must be considered :</a:t>
            </a:r>
          </a:p>
          <a:p>
            <a:pPr marL="742950" lvl="1" indent="-285750" defTabSz="457200">
              <a:buFontTx/>
              <a:buChar char="-"/>
              <a:defRPr/>
            </a:pPr>
            <a:r>
              <a:rPr lang="en-GB" dirty="0">
                <a:solidFill>
                  <a:prstClr val="black"/>
                </a:solidFill>
                <a:latin typeface="Trebuchet MS" panose="020B0603020202020204"/>
              </a:rPr>
              <a:t>Pressure of the beam</a:t>
            </a:r>
          </a:p>
          <a:p>
            <a:pPr marL="742950" lvl="1" indent="-285750" defTabSz="457200">
              <a:buFontTx/>
              <a:buChar char="-"/>
              <a:defRPr/>
            </a:pPr>
            <a:r>
              <a:rPr kumimoji="0" lang="en-GB" b="0" i="0" u="none" strike="noStrike" kern="1200" cap="none" spc="0" normalizeH="0" baseline="0" dirty="0">
                <a:ln>
                  <a:noFill/>
                </a:ln>
                <a:solidFill>
                  <a:prstClr val="black"/>
                </a:solidFill>
                <a:effectLst/>
                <a:uLnTx/>
                <a:uFillTx/>
                <a:latin typeface="Trebuchet MS" panose="020B0603020202020204"/>
                <a:ea typeface="+mn-ea"/>
                <a:cs typeface="+mn-cs"/>
              </a:rPr>
              <a:t>Thermal deformation (“waving” effect)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Pressure of the beam on the target negligible </a:t>
            </a:r>
          </a:p>
          <a:p>
            <a:pPr defTabSz="457200">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(1p</a:t>
            </a:r>
            <a:r>
              <a:rPr lang="en-GB" dirty="0"/>
              <a:t>µ</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 → 10</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-6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 → 0,1mg) but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repetitive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rPr>
              <a:t>As the backing become more and more fragile the repetitive </a:t>
            </a:r>
            <a:r>
              <a:rPr kumimoji="0" lang="en-GB" sz="1800" b="0" i="0" u="none" strike="noStrike" kern="1200" cap="none" spc="0" normalizeH="0" baseline="0" dirty="0">
                <a:ln>
                  <a:noFill/>
                </a:ln>
                <a:solidFill>
                  <a:srgbClr val="FF0000"/>
                </a:solidFill>
                <a:effectLst/>
                <a:uLnTx/>
                <a:uFillTx/>
                <a:latin typeface="Trebuchet MS" panose="020B0603020202020204"/>
                <a:ea typeface="+mn-ea"/>
                <a:cs typeface="+mn-cs"/>
              </a:rPr>
              <a:t>thermal deformations + pressure</a:t>
            </a:r>
            <a:r>
              <a:rPr kumimoji="0" lang="en-GB" sz="1800" b="0" i="0" u="none" strike="noStrike" kern="1200" cap="none" spc="0" normalizeH="0" baseline="0" dirty="0">
                <a:ln>
                  <a:noFill/>
                </a:ln>
                <a:solidFill>
                  <a:prstClr val="black"/>
                </a:solidFill>
                <a:effectLst/>
                <a:uLnTx/>
                <a:uFillTx/>
                <a:latin typeface="Trebuchet MS" panose="020B0603020202020204"/>
                <a:ea typeface="+mn-ea"/>
                <a:cs typeface="+mn-cs"/>
              </a:rPr>
              <a:t> will lead to </a:t>
            </a:r>
            <a:r>
              <a:rPr kumimoji="0" lang="en-GB" sz="1800" b="0" i="0" u="none" strike="noStrike" kern="1200" cap="none" spc="0" normalizeH="0" baseline="0" dirty="0">
                <a:ln>
                  <a:noFill/>
                </a:ln>
                <a:solidFill>
                  <a:srgbClr val="FF0000"/>
                </a:solidFill>
                <a:effectLst/>
                <a:uLnTx/>
                <a:uFillTx/>
                <a:latin typeface="Trebuchet MS" panose="020B0603020202020204"/>
                <a:ea typeface="+mn-ea"/>
                <a:cs typeface="+mn-cs"/>
              </a:rPr>
              <a:t>breakage</a:t>
            </a:r>
          </a:p>
        </p:txBody>
      </p:sp>
      <p:pic>
        <p:nvPicPr>
          <p:cNvPr id="3" name="Image 2">
            <a:extLst>
              <a:ext uri="{FF2B5EF4-FFF2-40B4-BE49-F238E27FC236}">
                <a16:creationId xmlns:a16="http://schemas.microsoft.com/office/drawing/2014/main" id="{C1AA4A29-431D-91A7-1930-F5E2506BC6CA}"/>
              </a:ext>
            </a:extLst>
          </p:cNvPr>
          <p:cNvPicPr>
            <a:picLocks noChangeAspect="1"/>
          </p:cNvPicPr>
          <p:nvPr/>
        </p:nvPicPr>
        <p:blipFill>
          <a:blip r:embed="rId5"/>
          <a:stretch>
            <a:fillRect/>
          </a:stretch>
        </p:blipFill>
        <p:spPr>
          <a:xfrm>
            <a:off x="5876097" y="1793118"/>
            <a:ext cx="6172199" cy="4942001"/>
          </a:xfrm>
          <a:prstGeom prst="rect">
            <a:avLst/>
          </a:prstGeom>
        </p:spPr>
      </p:pic>
      <p:pic>
        <p:nvPicPr>
          <p:cNvPr id="4" name="Image 3">
            <a:extLst>
              <a:ext uri="{FF2B5EF4-FFF2-40B4-BE49-F238E27FC236}">
                <a16:creationId xmlns:a16="http://schemas.microsoft.com/office/drawing/2014/main" id="{17A68BF8-2263-E3B0-A565-C0D248AB3746}"/>
              </a:ext>
            </a:extLst>
          </p:cNvPr>
          <p:cNvPicPr>
            <a:picLocks noChangeAspect="1"/>
          </p:cNvPicPr>
          <p:nvPr/>
        </p:nvPicPr>
        <p:blipFill rotWithShape="1">
          <a:blip r:embed="rId6"/>
          <a:srcRect t="17207"/>
          <a:stretch/>
        </p:blipFill>
        <p:spPr>
          <a:xfrm>
            <a:off x="168968" y="5046221"/>
            <a:ext cx="5858020" cy="1740657"/>
          </a:xfrm>
          <a:prstGeom prst="rect">
            <a:avLst/>
          </a:prstGeom>
          <a:effectLst/>
        </p:spPr>
      </p:pic>
      <p:sp>
        <p:nvSpPr>
          <p:cNvPr id="10" name="ZoneTexte 9">
            <a:extLst>
              <a:ext uri="{FF2B5EF4-FFF2-40B4-BE49-F238E27FC236}">
                <a16:creationId xmlns:a16="http://schemas.microsoft.com/office/drawing/2014/main" id="{53EF6761-90B2-0C52-C2B0-A61465DBBC33}"/>
              </a:ext>
            </a:extLst>
          </p:cNvPr>
          <p:cNvSpPr txBox="1"/>
          <p:nvPr/>
        </p:nvSpPr>
        <p:spPr>
          <a:xfrm>
            <a:off x="10292549" y="3503228"/>
            <a:ext cx="161542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Trebuchet MS" panose="020B0603020202020204"/>
                <a:ea typeface="+mn-ea"/>
                <a:cs typeface="+mn-cs"/>
              </a:rPr>
              <a:t>Route to breakage</a:t>
            </a:r>
          </a:p>
        </p:txBody>
      </p:sp>
      <p:cxnSp>
        <p:nvCxnSpPr>
          <p:cNvPr id="12" name="Connecteur droit avec flèche 11">
            <a:extLst>
              <a:ext uri="{FF2B5EF4-FFF2-40B4-BE49-F238E27FC236}">
                <a16:creationId xmlns:a16="http://schemas.microsoft.com/office/drawing/2014/main" id="{F4907FC3-B194-38E5-2A35-C18E4C87E5FE}"/>
              </a:ext>
            </a:extLst>
          </p:cNvPr>
          <p:cNvCxnSpPr/>
          <p:nvPr/>
        </p:nvCxnSpPr>
        <p:spPr>
          <a:xfrm>
            <a:off x="7333188" y="3918727"/>
            <a:ext cx="28682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27F64CD-F8E5-1762-E086-498FE17ED643}"/>
              </a:ext>
            </a:extLst>
          </p:cNvPr>
          <p:cNvSpPr/>
          <p:nvPr/>
        </p:nvSpPr>
        <p:spPr>
          <a:xfrm rot="16200000" flipV="1">
            <a:off x="9554454" y="4125619"/>
            <a:ext cx="4942001"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[2] </a:t>
            </a:r>
            <a:r>
              <a:rPr kumimoji="0" lang="en-GB" sz="1200" b="0" i="0" u="none" strike="noStrike" kern="1200" cap="none" spc="0" normalizeH="0" baseline="0" noProof="0" dirty="0">
                <a:ln>
                  <a:noFill/>
                </a:ln>
                <a:effectLst/>
                <a:uLnTx/>
                <a:uFillTx/>
                <a:latin typeface="Trebuchet MS" panose="020B0603020202020204"/>
                <a:ea typeface="+mn-ea"/>
                <a:cs typeface="+mn-cs"/>
              </a:rPr>
              <a:t>I. Yoshizawa et al., </a:t>
            </a:r>
            <a:r>
              <a:rPr kumimoji="0" lang="en-GB" sz="1200" b="0" i="0" u="none" strike="noStrike" kern="1200" cap="none" spc="0" normalizeH="0" baseline="0" noProof="0" dirty="0" err="1">
                <a:ln>
                  <a:noFill/>
                </a:ln>
                <a:effectLst/>
                <a:uLnTx/>
                <a:uFillTx/>
                <a:latin typeface="Trebuchet MS" panose="020B0603020202020204"/>
                <a:ea typeface="+mn-ea"/>
                <a:cs typeface="+mn-cs"/>
              </a:rPr>
              <a:t>Journ</a:t>
            </a:r>
            <a:r>
              <a:rPr kumimoji="0" lang="en-GB" sz="1200" b="0" i="0" u="none" strike="noStrike" kern="1200" cap="none" spc="0" normalizeH="0" baseline="0" noProof="0" dirty="0">
                <a:ln>
                  <a:noFill/>
                </a:ln>
                <a:effectLst/>
                <a:uLnTx/>
                <a:uFillTx/>
                <a:latin typeface="Trebuchet MS" panose="020B0603020202020204"/>
                <a:ea typeface="+mn-ea"/>
                <a:cs typeface="+mn-cs"/>
              </a:rPr>
              <a:t>. Of </a:t>
            </a:r>
            <a:r>
              <a:rPr kumimoji="0" lang="en-GB" sz="1200" b="0" i="0" u="none" strike="noStrike" kern="1200" cap="none" spc="0" normalizeH="0" baseline="0" noProof="0" dirty="0" err="1">
                <a:ln>
                  <a:noFill/>
                </a:ln>
                <a:effectLst/>
                <a:uLnTx/>
                <a:uFillTx/>
                <a:latin typeface="Trebuchet MS" panose="020B0603020202020204"/>
                <a:ea typeface="+mn-ea"/>
                <a:cs typeface="+mn-cs"/>
              </a:rPr>
              <a:t>Nucl</a:t>
            </a:r>
            <a:r>
              <a:rPr kumimoji="0" lang="en-GB" sz="1200" b="0" i="0" u="none" strike="noStrike" kern="1200" cap="none" spc="0" normalizeH="0" baseline="0" noProof="0" dirty="0">
                <a:ln>
                  <a:noFill/>
                </a:ln>
                <a:effectLst/>
                <a:uLnTx/>
                <a:uFillTx/>
                <a:latin typeface="Trebuchet MS" panose="020B0603020202020204"/>
                <a:ea typeface="+mn-ea"/>
                <a:cs typeface="+mn-cs"/>
              </a:rPr>
              <a:t>. Mat/ 155-157 (1988) 996-1000</a:t>
            </a:r>
          </a:p>
        </p:txBody>
      </p:sp>
      <p:pic>
        <p:nvPicPr>
          <p:cNvPr id="6" name="Image 5">
            <a:extLst>
              <a:ext uri="{FF2B5EF4-FFF2-40B4-BE49-F238E27FC236}">
                <a16:creationId xmlns:a16="http://schemas.microsoft.com/office/drawing/2014/main" id="{0A0B54D8-78FE-5D75-75B6-9169E1C96E17}"/>
              </a:ext>
            </a:extLst>
          </p:cNvPr>
          <p:cNvPicPr>
            <a:picLocks noChangeAspect="1"/>
          </p:cNvPicPr>
          <p:nvPr/>
        </p:nvPicPr>
        <p:blipFill rotWithShape="1">
          <a:blip r:embed="rId7"/>
          <a:srcRect l="23528" t="22774" r="2745" b="23477"/>
          <a:stretch/>
        </p:blipFill>
        <p:spPr>
          <a:xfrm>
            <a:off x="7183859" y="122881"/>
            <a:ext cx="1696670" cy="1649212"/>
          </a:xfrm>
          <a:prstGeom prst="rect">
            <a:avLst/>
          </a:prstGeom>
        </p:spPr>
      </p:pic>
      <p:sp>
        <p:nvSpPr>
          <p:cNvPr id="8" name="Espace réservé du pied de page 5">
            <a:extLst>
              <a:ext uri="{FF2B5EF4-FFF2-40B4-BE49-F238E27FC236}">
                <a16:creationId xmlns:a16="http://schemas.microsoft.com/office/drawing/2014/main" id="{624FDC36-BC27-ABC5-C582-964CD0D89A2F}"/>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208441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1341970" y="30544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Beam power - thermal </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effects</a:t>
            </a:r>
            <a:endPar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10" name="ZoneTexte 9">
            <a:extLst>
              <a:ext uri="{FF2B5EF4-FFF2-40B4-BE49-F238E27FC236}">
                <a16:creationId xmlns:a16="http://schemas.microsoft.com/office/drawing/2014/main" id="{658B0F04-24DA-C053-66D9-6CD80922CAA7}"/>
              </a:ext>
            </a:extLst>
          </p:cNvPr>
          <p:cNvSpPr txBox="1"/>
          <p:nvPr/>
        </p:nvSpPr>
        <p:spPr>
          <a:xfrm>
            <a:off x="155445" y="1629292"/>
            <a:ext cx="11977731" cy="4401205"/>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Beam energy : ~6 MeV/A (</a:t>
            </a:r>
            <a:r>
              <a:rPr kumimoji="0" lang="en-GB" sz="20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2000" b="0" i="0" u="none" strike="noStrike" kern="1200" cap="none" spc="0" normalizeH="0" baseline="30000" noProof="0" dirty="0">
                <a:ln>
                  <a:noFill/>
                </a:ln>
                <a:effectLst/>
                <a:uLnTx/>
                <a:uFillTx/>
                <a:latin typeface="Trebuchet MS" panose="020B0603020202020204"/>
                <a:ea typeface="+mn-ea"/>
                <a:cs typeface="+mn-cs"/>
              </a:rPr>
              <a:t>50</a:t>
            </a:r>
            <a:r>
              <a:rPr kumimoji="0" lang="en-GB" sz="2000" b="0" i="0" u="none" strike="noStrike" kern="1200" cap="none" spc="0" normalizeH="0" baseline="0" noProof="0" dirty="0">
                <a:ln>
                  <a:noFill/>
                </a:ln>
                <a:effectLst/>
                <a:uLnTx/>
                <a:uFillTx/>
                <a:latin typeface="Trebuchet MS" panose="020B0603020202020204"/>
                <a:ea typeface="+mn-ea"/>
                <a:cs typeface="+mn-cs"/>
              </a:rPr>
              <a:t>Ti</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2000" b="0" i="0" u="none" strike="noStrike" kern="1200" cap="none" spc="0" normalizeH="0" baseline="30000" noProof="0" dirty="0">
                <a:ln>
                  <a:noFill/>
                </a:ln>
                <a:solidFill>
                  <a:srgbClr val="FF0000"/>
                </a:solidFill>
                <a:effectLst/>
                <a:uLnTx/>
                <a:uFillTx/>
                <a:latin typeface="Trebuchet MS" panose="020B0603020202020204"/>
                <a:ea typeface="+mn-ea"/>
                <a:cs typeface="+mn-cs"/>
              </a:rPr>
              <a:t>51</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V</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or </a:t>
            </a:r>
            <a:r>
              <a:rPr kumimoji="0" lang="en-GB" sz="2000" b="0" i="0" u="none" strike="noStrike" kern="1200" cap="none" spc="0" normalizeH="0" baseline="30000" noProof="0" dirty="0">
                <a:ln>
                  <a:noFill/>
                </a:ln>
                <a:solidFill>
                  <a:prstClr val="black"/>
                </a:solidFill>
                <a:effectLst/>
                <a:uLnTx/>
                <a:uFillTx/>
                <a:latin typeface="Trebuchet MS" panose="020B0603020202020204"/>
                <a:ea typeface="+mn-ea"/>
                <a:cs typeface="+mn-cs"/>
              </a:rPr>
              <a:t>54</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Cr)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kumimoji="0" lang="en-GB" sz="2000" b="0" i="0" u="none" strike="noStrike" kern="1200" cap="none" spc="0" normalizeH="0" baseline="0" noProof="0" dirty="0">
                <a:ln>
                  <a:noFill/>
                </a:ln>
                <a:effectLst/>
                <a:uLnTx/>
                <a:uFillTx/>
                <a:latin typeface="Trebuchet MS" panose="020B0603020202020204"/>
                <a:ea typeface="+mn-ea"/>
                <a:cs typeface="+mn-cs"/>
              </a:rPr>
              <a:t>→ ~300 MeV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∆E in </a:t>
            </a:r>
            <a:r>
              <a:rPr kumimoji="0" lang="en-GB"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Backing (3 µm) + Cm</a:t>
            </a:r>
            <a:r>
              <a:rPr kumimoji="0" lang="en-GB" sz="2000" b="0" i="0" u="none" strike="noStrike" kern="1200" cap="none" spc="0" normalizeH="0" baseline="-25000" noProof="0" dirty="0">
                <a:ln>
                  <a:noFill/>
                </a:ln>
                <a:solidFill>
                  <a:prstClr val="black"/>
                </a:solidFill>
                <a:effectLst/>
                <a:uLnTx/>
                <a:uFillTx/>
                <a:latin typeface="Trebuchet MS" panose="020B0603020202020204"/>
                <a:ea typeface="+mn-ea"/>
                <a:cs typeface="+mn-cs"/>
              </a:rPr>
              <a:t>2</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GB" sz="2000" b="0" i="0" u="none" strike="noStrike" kern="1200" cap="none" spc="0" normalizeH="0" baseline="-25000" noProof="0" dirty="0">
                <a:ln>
                  <a:noFill/>
                </a:ln>
                <a:solidFill>
                  <a:prstClr val="black"/>
                </a:solidFill>
                <a:effectLst/>
                <a:uLnTx/>
                <a:uFillTx/>
                <a:latin typeface="Trebuchet MS" panose="020B0603020202020204"/>
                <a:ea typeface="+mn-ea"/>
                <a:cs typeface="+mn-cs"/>
              </a:rPr>
              <a:t>3 </a:t>
            </a:r>
            <a:r>
              <a:rPr kumimoji="0" lang="en-GB" sz="2000" b="0" i="0" u="none" strike="noStrike" kern="1200" cap="none" spc="0" normalizeH="0" noProof="0" dirty="0">
                <a:ln>
                  <a:noFill/>
                </a:ln>
                <a:solidFill>
                  <a:prstClr val="black"/>
                </a:solidFill>
                <a:effectLst/>
                <a:uLnTx/>
                <a:uFillTx/>
                <a:latin typeface="Trebuchet MS" panose="020B0603020202020204"/>
                <a:ea typeface="+mn-ea"/>
                <a:cs typeface="+mn-cs"/>
              </a:rPr>
              <a:t>target</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2000" b="0" i="0" u="none" strike="noStrike" kern="1200" cap="none" spc="0" normalizeH="0" baseline="0" noProof="0" dirty="0">
                <a:ln>
                  <a:noFill/>
                </a:ln>
                <a:effectLst/>
                <a:uLnTx/>
                <a:uFillTx/>
                <a:latin typeface="Trebuchet MS" panose="020B0603020202020204"/>
                <a:ea typeface="+mn-ea"/>
                <a:cs typeface="+mn-cs"/>
              </a:rPr>
              <a:t>→ 26.5 MeV</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sz="2000" dirty="0">
              <a:latin typeface="Trebuchet MS" panose="020B0603020202020204"/>
            </a:endParaRPr>
          </a:p>
          <a:p>
            <a:pPr marL="342900" indent="-342900" defTabSz="457200">
              <a:buFont typeface="Arial" panose="020B0604020202020204" pitchFamily="34" charset="0"/>
              <a:buChar char="•"/>
            </a:pPr>
            <a:r>
              <a:rPr lang="en-GB" sz="2000" dirty="0">
                <a:solidFill>
                  <a:prstClr val="black"/>
                </a:solidFill>
                <a:latin typeface="Trebuchet MS" panose="020B0603020202020204"/>
              </a:rPr>
              <a:t>Heat dissipation :</a:t>
            </a:r>
            <a:endParaRPr lang="en-GB" sz="2000" dirty="0"/>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p:txBody>
      </p:sp>
      <p:sp>
        <p:nvSpPr>
          <p:cNvPr id="13" name="ZoneTexte 12">
            <a:extLst>
              <a:ext uri="{FF2B5EF4-FFF2-40B4-BE49-F238E27FC236}">
                <a16:creationId xmlns:a16="http://schemas.microsoft.com/office/drawing/2014/main" id="{80DE53E0-FB2C-19AE-02AE-659CD6A48A05}"/>
              </a:ext>
            </a:extLst>
          </p:cNvPr>
          <p:cNvSpPr txBox="1"/>
          <p:nvPr/>
        </p:nvSpPr>
        <p:spPr>
          <a:xfrm>
            <a:off x="476327" y="3283488"/>
            <a:ext cx="4968424"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Trebuchet MS" panose="020B0603020202020204"/>
                <a:ea typeface="+mn-ea"/>
                <a:cs typeface="+mn-cs"/>
              </a:rPr>
              <a:t>P (W) = I (</a:t>
            </a:r>
            <a:r>
              <a:rPr kumimoji="0" lang="en-GB" sz="2800" b="0" i="0" u="none" strike="noStrike" kern="1200" cap="none" spc="0" normalizeH="0" baseline="0" noProof="0" dirty="0" err="1">
                <a:ln>
                  <a:noFill/>
                </a:ln>
                <a:solidFill>
                  <a:srgbClr val="FF0000"/>
                </a:solidFill>
                <a:effectLst/>
                <a:uLnTx/>
                <a:uFillTx/>
                <a:latin typeface="Trebuchet MS" panose="020B0603020202020204"/>
                <a:ea typeface="+mn-ea"/>
                <a:cs typeface="+mn-cs"/>
              </a:rPr>
              <a:t>pµA</a:t>
            </a:r>
            <a:r>
              <a:rPr kumimoji="0" lang="en-GB" sz="2800" b="0" i="0" u="none" strike="noStrike" kern="1200" cap="none" spc="0" normalizeH="0" baseline="0" noProof="0" dirty="0">
                <a:ln>
                  <a:noFill/>
                </a:ln>
                <a:solidFill>
                  <a:srgbClr val="FF0000"/>
                </a:solidFill>
                <a:effectLst/>
                <a:uLnTx/>
                <a:uFillTx/>
                <a:latin typeface="Trebuchet MS" panose="020B0603020202020204"/>
                <a:ea typeface="+mn-ea"/>
                <a:cs typeface="+mn-cs"/>
              </a:rPr>
              <a:t>) · ∆E (MeV)</a:t>
            </a:r>
          </a:p>
        </p:txBody>
      </p:sp>
      <p:pic>
        <p:nvPicPr>
          <p:cNvPr id="15" name="Image 14">
            <a:extLst>
              <a:ext uri="{FF2B5EF4-FFF2-40B4-BE49-F238E27FC236}">
                <a16:creationId xmlns:a16="http://schemas.microsoft.com/office/drawing/2014/main" id="{8C09C0FF-6ED8-CE16-58FA-320041FF2138}"/>
              </a:ext>
            </a:extLst>
          </p:cNvPr>
          <p:cNvPicPr>
            <a:picLocks noChangeAspect="1"/>
          </p:cNvPicPr>
          <p:nvPr/>
        </p:nvPicPr>
        <p:blipFill>
          <a:blip r:embed="rId5"/>
          <a:stretch>
            <a:fillRect/>
          </a:stretch>
        </p:blipFill>
        <p:spPr>
          <a:xfrm>
            <a:off x="5776597" y="2208642"/>
            <a:ext cx="6314858" cy="4168792"/>
          </a:xfrm>
          <a:prstGeom prst="rect">
            <a:avLst/>
          </a:prstGeom>
        </p:spPr>
      </p:pic>
      <p:sp>
        <p:nvSpPr>
          <p:cNvPr id="7" name="ZoneTexte 6">
            <a:extLst>
              <a:ext uri="{FF2B5EF4-FFF2-40B4-BE49-F238E27FC236}">
                <a16:creationId xmlns:a16="http://schemas.microsoft.com/office/drawing/2014/main" id="{37FFBBF6-EE10-8D82-246D-951131A2B1A8}"/>
              </a:ext>
            </a:extLst>
          </p:cNvPr>
          <p:cNvSpPr txBox="1"/>
          <p:nvPr/>
        </p:nvSpPr>
        <p:spPr>
          <a:xfrm>
            <a:off x="819138" y="4420187"/>
            <a:ext cx="4293766" cy="175432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GB" sz="1800" dirty="0">
                <a:solidFill>
                  <a:prstClr val="black"/>
                </a:solidFill>
                <a:latin typeface="Trebuchet MS" panose="020B0603020202020204"/>
              </a:rPr>
              <a:t>Cooling by low pressure gas (</a:t>
            </a:r>
            <a:r>
              <a:rPr lang="en-GB" dirty="0">
                <a:solidFill>
                  <a:prstClr val="black"/>
                </a:solidFill>
                <a:latin typeface="Trebuchet MS" panose="020B0603020202020204"/>
              </a:rPr>
              <a:t>GARIS)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GB" sz="1800" dirty="0">
                <a:solidFill>
                  <a:prstClr val="black"/>
                </a:solidFill>
                <a:latin typeface="Trebuchet MS" panose="020B0603020202020204"/>
              </a:rPr>
              <a:t>Not the case for vacuum separators (SIRIUS, SHELS)</a:t>
            </a:r>
            <a:endPar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Conduction is negligible for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(low 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lang="en-GB" sz="1800" dirty="0">
                <a:solidFill>
                  <a:srgbClr val="FF0000"/>
                </a:solidFill>
                <a:latin typeface="Trebuchet MS" panose="020B0603020202020204"/>
              </a:rPr>
              <a:t>Radiation is dominant</a:t>
            </a: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CF26A765-F4B1-6258-904C-5D222C0135A6}"/>
              </a:ext>
            </a:extLst>
          </p:cNvPr>
          <p:cNvSpPr/>
          <p:nvPr/>
        </p:nvSpPr>
        <p:spPr>
          <a:xfrm>
            <a:off x="9938638" y="5971592"/>
            <a:ext cx="2109658" cy="405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BF6DD9-A6EA-2786-1DD5-D6370F29679A}"/>
              </a:ext>
            </a:extLst>
          </p:cNvPr>
          <p:cNvSpPr/>
          <p:nvPr/>
        </p:nvSpPr>
        <p:spPr>
          <a:xfrm>
            <a:off x="10083114" y="5449330"/>
            <a:ext cx="2050062" cy="522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66F52851-6A3E-570A-2078-BF814BA87C35}"/>
              </a:ext>
            </a:extLst>
          </p:cNvPr>
          <p:cNvSpPr txBox="1"/>
          <p:nvPr/>
        </p:nvSpPr>
        <p:spPr>
          <a:xfrm>
            <a:off x="1282978" y="6179879"/>
            <a:ext cx="6884629" cy="400110"/>
          </a:xfrm>
          <a:prstGeom prst="rect">
            <a:avLst/>
          </a:prstGeom>
          <a:solidFill>
            <a:schemeClr val="bg1"/>
          </a:solidFill>
          <a:ln w="3810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Trebuchet MS" panose="020B0603020202020204"/>
                <a:ea typeface="+mn-ea"/>
                <a:cs typeface="+mn-cs"/>
              </a:rPr>
              <a:t>→ No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melting</a:t>
            </a:r>
            <a:r>
              <a:rPr kumimoji="0" lang="en-GB" sz="2000" b="0" i="0" u="none" strike="noStrike" kern="1200" cap="none" spc="0" normalizeH="0" baseline="0" noProof="0" dirty="0">
                <a:ln>
                  <a:noFill/>
                </a:ln>
                <a:effectLst/>
                <a:uLnTx/>
                <a:uFillTx/>
                <a:latin typeface="Trebuchet MS" panose="020B0603020202020204"/>
                <a:ea typeface="+mn-ea"/>
                <a:cs typeface="+mn-cs"/>
              </a:rPr>
              <a:t> issue if rotation is fast enough (&lt;300-400°C)</a:t>
            </a:r>
          </a:p>
        </p:txBody>
      </p:sp>
      <p:sp>
        <p:nvSpPr>
          <p:cNvPr id="4" name="Espace réservé du pied de page 5">
            <a:extLst>
              <a:ext uri="{FF2B5EF4-FFF2-40B4-BE49-F238E27FC236}">
                <a16:creationId xmlns:a16="http://schemas.microsoft.com/office/drawing/2014/main" id="{45F8EF7D-7936-6E0F-A67B-F1C660BC18EB}"/>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2004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Carbon-based materials</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pic>
        <p:nvPicPr>
          <p:cNvPr id="9" name="Image 8">
            <a:extLst>
              <a:ext uri="{FF2B5EF4-FFF2-40B4-BE49-F238E27FC236}">
                <a16:creationId xmlns:a16="http://schemas.microsoft.com/office/drawing/2014/main" id="{40AD28B0-F0EB-80CD-AAB6-E367F5D00036}"/>
              </a:ext>
            </a:extLst>
          </p:cNvPr>
          <p:cNvPicPr>
            <a:picLocks noChangeAspect="1"/>
          </p:cNvPicPr>
          <p:nvPr/>
        </p:nvPicPr>
        <p:blipFill rotWithShape="1">
          <a:blip r:embed="rId5"/>
          <a:srcRect l="11952"/>
          <a:stretch/>
        </p:blipFill>
        <p:spPr>
          <a:xfrm>
            <a:off x="241138" y="2034236"/>
            <a:ext cx="4083684" cy="3478530"/>
          </a:xfrm>
          <a:prstGeom prst="rect">
            <a:avLst/>
          </a:prstGeom>
        </p:spPr>
      </p:pic>
      <p:pic>
        <p:nvPicPr>
          <p:cNvPr id="11" name="Image 10">
            <a:extLst>
              <a:ext uri="{FF2B5EF4-FFF2-40B4-BE49-F238E27FC236}">
                <a16:creationId xmlns:a16="http://schemas.microsoft.com/office/drawing/2014/main" id="{65B7C9B6-E5D7-FFDE-F10C-F71DDD228E63}"/>
              </a:ext>
            </a:extLst>
          </p:cNvPr>
          <p:cNvPicPr>
            <a:picLocks noChangeAspect="1"/>
          </p:cNvPicPr>
          <p:nvPr/>
        </p:nvPicPr>
        <p:blipFill rotWithShape="1">
          <a:blip r:embed="rId6"/>
          <a:srcRect l="12031"/>
          <a:stretch/>
        </p:blipFill>
        <p:spPr>
          <a:xfrm>
            <a:off x="4407407" y="2031117"/>
            <a:ext cx="4083684" cy="3481649"/>
          </a:xfrm>
          <a:prstGeom prst="rect">
            <a:avLst/>
          </a:prstGeom>
        </p:spPr>
      </p:pic>
      <p:sp>
        <p:nvSpPr>
          <p:cNvPr id="12" name="ZoneTexte 11">
            <a:extLst>
              <a:ext uri="{FF2B5EF4-FFF2-40B4-BE49-F238E27FC236}">
                <a16:creationId xmlns:a16="http://schemas.microsoft.com/office/drawing/2014/main" id="{1DE39B0C-940D-C92C-0B34-2363650E0751}"/>
              </a:ext>
            </a:extLst>
          </p:cNvPr>
          <p:cNvSpPr txBox="1"/>
          <p:nvPr/>
        </p:nvSpPr>
        <p:spPr>
          <a:xfrm>
            <a:off x="443461" y="2088519"/>
            <a:ext cx="110927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rebuchet MS" panose="020B0603020202020204"/>
                <a:ea typeface="+mn-ea"/>
                <a:cs typeface="+mn-cs"/>
              </a:rPr>
              <a:t>Graphite</a:t>
            </a:r>
          </a:p>
        </p:txBody>
      </p:sp>
      <p:sp>
        <p:nvSpPr>
          <p:cNvPr id="13" name="ZoneTexte 12">
            <a:extLst>
              <a:ext uri="{FF2B5EF4-FFF2-40B4-BE49-F238E27FC236}">
                <a16:creationId xmlns:a16="http://schemas.microsoft.com/office/drawing/2014/main" id="{84725DFF-D9CA-3CD4-8B27-41476511A007}"/>
              </a:ext>
            </a:extLst>
          </p:cNvPr>
          <p:cNvSpPr txBox="1"/>
          <p:nvPr/>
        </p:nvSpPr>
        <p:spPr>
          <a:xfrm>
            <a:off x="4407407" y="2088519"/>
            <a:ext cx="27558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rebuchet MS" panose="020B0603020202020204"/>
                <a:ea typeface="+mn-ea"/>
                <a:cs typeface="+mn-cs"/>
              </a:rPr>
              <a:t>Diamond-Like Carbon</a:t>
            </a:r>
          </a:p>
        </p:txBody>
      </p:sp>
      <p:sp>
        <p:nvSpPr>
          <p:cNvPr id="14" name="ZoneTexte 13">
            <a:extLst>
              <a:ext uri="{FF2B5EF4-FFF2-40B4-BE49-F238E27FC236}">
                <a16:creationId xmlns:a16="http://schemas.microsoft.com/office/drawing/2014/main" id="{30FDFDC9-0793-F2D8-041F-AED062ED885E}"/>
              </a:ext>
            </a:extLst>
          </p:cNvPr>
          <p:cNvSpPr txBox="1"/>
          <p:nvPr/>
        </p:nvSpPr>
        <p:spPr>
          <a:xfrm>
            <a:off x="8122602" y="3371832"/>
            <a:ext cx="13404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rebuchet MS" panose="020B0603020202020204"/>
                <a:ea typeface="+mn-ea"/>
                <a:cs typeface="+mn-cs"/>
              </a:rPr>
              <a:t>Graphene</a:t>
            </a:r>
          </a:p>
        </p:txBody>
      </p:sp>
      <p:sp>
        <p:nvSpPr>
          <p:cNvPr id="17" name="ZoneTexte 16">
            <a:extLst>
              <a:ext uri="{FF2B5EF4-FFF2-40B4-BE49-F238E27FC236}">
                <a16:creationId xmlns:a16="http://schemas.microsoft.com/office/drawing/2014/main" id="{8F1B1940-9F44-83B0-2CCA-4887AF1F7066}"/>
              </a:ext>
            </a:extLst>
          </p:cNvPr>
          <p:cNvSpPr txBox="1"/>
          <p:nvPr/>
        </p:nvSpPr>
        <p:spPr>
          <a:xfrm>
            <a:off x="9274001" y="1038297"/>
            <a:ext cx="6479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rebuchet MS" panose="020B0603020202020204"/>
                <a:ea typeface="+mn-ea"/>
                <a:cs typeface="+mn-cs"/>
              </a:rPr>
              <a:t>DLC</a:t>
            </a:r>
          </a:p>
        </p:txBody>
      </p:sp>
      <p:sp>
        <p:nvSpPr>
          <p:cNvPr id="8" name="ZoneTexte 7">
            <a:extLst>
              <a:ext uri="{FF2B5EF4-FFF2-40B4-BE49-F238E27FC236}">
                <a16:creationId xmlns:a16="http://schemas.microsoft.com/office/drawing/2014/main" id="{D4267F37-4F57-8DDA-A2EF-EDF37EC169B5}"/>
              </a:ext>
            </a:extLst>
          </p:cNvPr>
          <p:cNvSpPr txBox="1"/>
          <p:nvPr/>
        </p:nvSpPr>
        <p:spPr>
          <a:xfrm>
            <a:off x="850653" y="1353421"/>
            <a:ext cx="692850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Several materials produced by PLD were tested in RIKEN …</a:t>
            </a:r>
          </a:p>
        </p:txBody>
      </p:sp>
      <p:pic>
        <p:nvPicPr>
          <p:cNvPr id="16" name="Image 15">
            <a:extLst>
              <a:ext uri="{FF2B5EF4-FFF2-40B4-BE49-F238E27FC236}">
                <a16:creationId xmlns:a16="http://schemas.microsoft.com/office/drawing/2014/main" id="{4ABF8B03-A60B-E070-1484-85D0F5C055F1}"/>
              </a:ext>
            </a:extLst>
          </p:cNvPr>
          <p:cNvPicPr>
            <a:picLocks noChangeAspect="1"/>
          </p:cNvPicPr>
          <p:nvPr/>
        </p:nvPicPr>
        <p:blipFill rotWithShape="1">
          <a:blip r:embed="rId7"/>
          <a:srcRect l="4629" t="2688" r="4495" b="5969"/>
          <a:stretch/>
        </p:blipFill>
        <p:spPr>
          <a:xfrm>
            <a:off x="9062511" y="1040171"/>
            <a:ext cx="2452155" cy="1926238"/>
          </a:xfrm>
          <a:prstGeom prst="rect">
            <a:avLst/>
          </a:prstGeom>
        </p:spPr>
      </p:pic>
      <p:sp>
        <p:nvSpPr>
          <p:cNvPr id="18" name="ZoneTexte 17">
            <a:extLst>
              <a:ext uri="{FF2B5EF4-FFF2-40B4-BE49-F238E27FC236}">
                <a16:creationId xmlns:a16="http://schemas.microsoft.com/office/drawing/2014/main" id="{1028DC2E-933D-38EE-8B65-158671D057D7}"/>
              </a:ext>
            </a:extLst>
          </p:cNvPr>
          <p:cNvSpPr txBox="1"/>
          <p:nvPr/>
        </p:nvSpPr>
        <p:spPr>
          <a:xfrm>
            <a:off x="850653" y="5795359"/>
            <a:ext cx="459613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They were interesting, but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too brittle </a:t>
            </a:r>
          </a:p>
        </p:txBody>
      </p:sp>
      <p:sp>
        <p:nvSpPr>
          <p:cNvPr id="19" name="ZoneTexte 18">
            <a:extLst>
              <a:ext uri="{FF2B5EF4-FFF2-40B4-BE49-F238E27FC236}">
                <a16:creationId xmlns:a16="http://schemas.microsoft.com/office/drawing/2014/main" id="{5EC74E98-28B2-C086-2A83-2AF0847575D6}"/>
              </a:ext>
            </a:extLst>
          </p:cNvPr>
          <p:cNvSpPr txBox="1"/>
          <p:nvPr/>
        </p:nvSpPr>
        <p:spPr>
          <a:xfrm>
            <a:off x="3897812" y="6250344"/>
            <a:ext cx="6702476"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working on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heat treatment </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to make them less brittle ?</a:t>
            </a:r>
          </a:p>
        </p:txBody>
      </p:sp>
      <p:pic>
        <p:nvPicPr>
          <p:cNvPr id="6" name="Image 5">
            <a:extLst>
              <a:ext uri="{FF2B5EF4-FFF2-40B4-BE49-F238E27FC236}">
                <a16:creationId xmlns:a16="http://schemas.microsoft.com/office/drawing/2014/main" id="{5B066626-1862-E53C-9A8A-6EA5100B7E88}"/>
              </a:ext>
            </a:extLst>
          </p:cNvPr>
          <p:cNvPicPr>
            <a:picLocks noChangeAspect="1"/>
          </p:cNvPicPr>
          <p:nvPr/>
        </p:nvPicPr>
        <p:blipFill rotWithShape="1">
          <a:blip r:embed="rId8"/>
          <a:srcRect l="26158" t="13689" r="13128" b="4789"/>
          <a:stretch/>
        </p:blipFill>
        <p:spPr>
          <a:xfrm>
            <a:off x="9415751" y="3070184"/>
            <a:ext cx="1745673" cy="3125285"/>
          </a:xfrm>
          <a:prstGeom prst="rect">
            <a:avLst/>
          </a:prstGeom>
        </p:spPr>
      </p:pic>
      <p:sp>
        <p:nvSpPr>
          <p:cNvPr id="3" name="Espace réservé du pied de page 5">
            <a:extLst>
              <a:ext uri="{FF2B5EF4-FFF2-40B4-BE49-F238E27FC236}">
                <a16:creationId xmlns:a16="http://schemas.microsoft.com/office/drawing/2014/main" id="{3E856FD2-6390-3FB8-9AE8-BA111366FA34}"/>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2796322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8888C02-486B-F2BB-764C-9DA665FE9175}"/>
              </a:ext>
            </a:extLst>
          </p:cNvPr>
          <p:cNvPicPr>
            <a:picLocks noChangeAspect="1"/>
          </p:cNvPicPr>
          <p:nvPr/>
        </p:nvPicPr>
        <p:blipFill>
          <a:blip r:embed="rId3"/>
          <a:stretch>
            <a:fillRect/>
          </a:stretch>
        </p:blipFill>
        <p:spPr>
          <a:xfrm>
            <a:off x="6960271" y="3951914"/>
            <a:ext cx="3380110" cy="1860195"/>
          </a:xfrm>
          <a:prstGeom prst="rect">
            <a:avLst/>
          </a:prstGeom>
          <a:solidFill>
            <a:schemeClr val="bg1"/>
          </a:solidFill>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Graphene thermal properties</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5"/>
          <a:stretch>
            <a:fillRect/>
          </a:stretch>
        </p:blipFill>
        <p:spPr>
          <a:xfrm>
            <a:off x="9808808" y="122881"/>
            <a:ext cx="2239488" cy="847273"/>
          </a:xfrm>
          <a:prstGeom prst="rect">
            <a:avLst/>
          </a:prstGeom>
        </p:spPr>
      </p:pic>
      <p:sp>
        <p:nvSpPr>
          <p:cNvPr id="5" name="ZoneTexte 4">
            <a:extLst>
              <a:ext uri="{FF2B5EF4-FFF2-40B4-BE49-F238E27FC236}">
                <a16:creationId xmlns:a16="http://schemas.microsoft.com/office/drawing/2014/main" id="{F52E7DE8-3961-C7C1-E241-A6BE1DF23069}"/>
              </a:ext>
            </a:extLst>
          </p:cNvPr>
          <p:cNvSpPr txBox="1"/>
          <p:nvPr/>
        </p:nvSpPr>
        <p:spPr>
          <a:xfrm>
            <a:off x="113725" y="1487823"/>
            <a:ext cx="9350316"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Melting point  					1 668 °C				3900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Thermal conductivity  			20 W.m</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−1</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−1</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2000-5000 W.m</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−1</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.K</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−1 </a:t>
            </a:r>
            <a:endPar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Tensile strength  					240 MPa 				</a:t>
            </a:r>
            <a:r>
              <a:rPr kumimoji="0" lang="en-GB" sz="1800" b="0" i="0" u="none" strike="noStrike" kern="1200" cap="none" spc="0" normalizeH="0" baseline="0" noProof="0" dirty="0">
                <a:ln>
                  <a:noFill/>
                </a:ln>
                <a:effectLst/>
                <a:uLnTx/>
                <a:uFillTx/>
                <a:latin typeface="Trebuchet MS" panose="020B0603020202020204"/>
                <a:ea typeface="+mn-ea"/>
                <a:cs typeface="+mn-cs"/>
              </a:rPr>
              <a:t>130 </a:t>
            </a:r>
            <a:r>
              <a:rPr kumimoji="0" lang="en-GB" sz="1800" b="0" i="0" u="none" strike="noStrike" kern="1200" cap="none" spc="0" normalizeH="0" baseline="0" noProof="0" dirty="0" err="1">
                <a:ln>
                  <a:noFill/>
                </a:ln>
                <a:effectLst/>
                <a:uLnTx/>
                <a:uFillTx/>
                <a:latin typeface="Trebuchet MS" panose="020B0603020202020204"/>
                <a:ea typeface="+mn-ea"/>
                <a:cs typeface="+mn-cs"/>
              </a:rPr>
              <a:t>GPa</a:t>
            </a:r>
            <a:r>
              <a:rPr kumimoji="0" lang="en-GB" sz="1800" b="0" i="0" u="none" strike="noStrike" kern="1200" cap="none" spc="0" normalizeH="0" baseline="0" noProof="0" dirty="0">
                <a:ln>
                  <a:noFill/>
                </a:ln>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Young modulus 	 				120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Gpa</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effectLst/>
                <a:uLnTx/>
                <a:uFillTx/>
                <a:latin typeface="Trebuchet MS" panose="020B0603020202020204"/>
                <a:ea typeface="+mn-ea"/>
                <a:cs typeface="+mn-cs"/>
              </a:rPr>
              <a:t>980 to 1040 </a:t>
            </a:r>
            <a:r>
              <a:rPr kumimoji="0" lang="en-GB" sz="1800" b="0" i="0" u="none" strike="noStrike" kern="1200" cap="none" spc="0" normalizeH="0" baseline="0" noProof="0" dirty="0" err="1">
                <a:ln>
                  <a:noFill/>
                </a:ln>
                <a:effectLst/>
                <a:uLnTx/>
                <a:uFillTx/>
                <a:latin typeface="Trebuchet MS" panose="020B0603020202020204"/>
                <a:ea typeface="+mn-ea"/>
                <a:cs typeface="+mn-cs"/>
              </a:rPr>
              <a:t>GPa</a:t>
            </a:r>
            <a:endParaRPr kumimoji="0" lang="en-GB" sz="1800" b="0" i="0" u="none" strike="noStrike" kern="1200" cap="none" spc="0" normalizeH="0" baseline="30000" noProof="0" dirty="0">
              <a:ln>
                <a:noFill/>
              </a:ln>
              <a:effectLst/>
              <a:uLnTx/>
              <a:uFillTx/>
              <a:latin typeface="Trebuchet MS" panose="020B0603020202020204"/>
              <a:ea typeface="+mn-ea"/>
              <a:cs typeface="+mn-cs"/>
            </a:endParaRPr>
          </a:p>
        </p:txBody>
      </p:sp>
      <p:sp>
        <p:nvSpPr>
          <p:cNvPr id="6" name="ZoneTexte 5">
            <a:extLst>
              <a:ext uri="{FF2B5EF4-FFF2-40B4-BE49-F238E27FC236}">
                <a16:creationId xmlns:a16="http://schemas.microsoft.com/office/drawing/2014/main" id="{78BABCAE-DD47-560F-14C0-F665F5A8095D}"/>
              </a:ext>
            </a:extLst>
          </p:cNvPr>
          <p:cNvSpPr txBox="1"/>
          <p:nvPr/>
        </p:nvSpPr>
        <p:spPr>
          <a:xfrm>
            <a:off x="3424572" y="1087713"/>
            <a:ext cx="179164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Pure Titanium</a:t>
            </a:r>
          </a:p>
        </p:txBody>
      </p:sp>
      <p:sp>
        <p:nvSpPr>
          <p:cNvPr id="7" name="ZoneTexte 6">
            <a:extLst>
              <a:ext uri="{FF2B5EF4-FFF2-40B4-BE49-F238E27FC236}">
                <a16:creationId xmlns:a16="http://schemas.microsoft.com/office/drawing/2014/main" id="{51CE1A4A-14E9-0B4D-28E5-B67D2DCD1505}"/>
              </a:ext>
            </a:extLst>
          </p:cNvPr>
          <p:cNvSpPr txBox="1"/>
          <p:nvPr/>
        </p:nvSpPr>
        <p:spPr>
          <a:xfrm>
            <a:off x="6287100" y="1088998"/>
            <a:ext cx="129234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Graphene</a:t>
            </a:r>
          </a:p>
        </p:txBody>
      </p:sp>
      <p:sp>
        <p:nvSpPr>
          <p:cNvPr id="18" name="Rectangle 17">
            <a:extLst>
              <a:ext uri="{FF2B5EF4-FFF2-40B4-BE49-F238E27FC236}">
                <a16:creationId xmlns:a16="http://schemas.microsoft.com/office/drawing/2014/main" id="{00077E63-1C4A-03EF-F5CC-06E36247159A}"/>
              </a:ext>
            </a:extLst>
          </p:cNvPr>
          <p:cNvSpPr/>
          <p:nvPr/>
        </p:nvSpPr>
        <p:spPr>
          <a:xfrm>
            <a:off x="5743177" y="5929869"/>
            <a:ext cx="6287259" cy="646331"/>
          </a:xfrm>
          <a:prstGeom prst="rect">
            <a:avLst/>
          </a:prstGeom>
          <a:solidFill>
            <a:schemeClr val="bg1"/>
          </a:solidFill>
          <a:ln w="19050">
            <a:solidFill>
              <a:srgbClr val="FF0000"/>
            </a:solidFill>
          </a:ln>
        </p:spPr>
        <p:txBody>
          <a:bodyPr wrap="square">
            <a:spAutoFit/>
          </a:bodyPr>
          <a:lstStyle/>
          <a:p>
            <a:pPr marL="0" marR="0" lvl="0" indent="0" algn="l" defTabSz="410765" rtl="0" eaLnBrk="1" fontAlgn="auto" latinLnBrk="0" hangingPunct="1">
              <a:lnSpc>
                <a:spcPct val="100000"/>
              </a:lnSpc>
              <a:spcBef>
                <a:spcPts val="200"/>
              </a:spcBef>
              <a:spcAft>
                <a:spcPts val="0"/>
              </a:spcAft>
              <a:buClrTx/>
              <a:buSzPct val="75000"/>
              <a:buFontTx/>
              <a:buNone/>
              <a:tabLst/>
              <a:defRPr sz="1800" i="1" spc="18">
                <a:solidFill>
                  <a:srgbClr val="FF0004"/>
                </a:solidFill>
              </a:defRPr>
            </a:pPr>
            <a:r>
              <a:rPr kumimoji="0" lang="en-US" b="0" i="1" u="none" strike="noStrike" kern="1200" cap="none" spc="18" normalizeH="0" baseline="0" noProof="0" dirty="0">
                <a:ln>
                  <a:noFill/>
                </a:ln>
                <a:solidFill>
                  <a:srgbClr val="FF0004"/>
                </a:solidFill>
                <a:effectLst/>
                <a:uLnTx/>
                <a:uFillTx/>
                <a:latin typeface="Trebuchet MS" panose="020B0603020202020204"/>
                <a:ea typeface="+mn-ea"/>
                <a:cs typeface="+mn-cs"/>
              </a:rPr>
              <a:t>Conduction negligible for </a:t>
            </a:r>
            <a:r>
              <a:rPr kumimoji="0" lang="en-US" b="0" i="1" u="none" strike="noStrike" kern="1200" cap="none" spc="18" normalizeH="0" baseline="0" noProof="0" dirty="0" err="1">
                <a:ln>
                  <a:noFill/>
                </a:ln>
                <a:solidFill>
                  <a:srgbClr val="FF0004"/>
                </a:solidFill>
                <a:effectLst/>
                <a:uLnTx/>
                <a:uFillTx/>
                <a:latin typeface="Trebuchet MS" panose="020B0603020202020204"/>
                <a:ea typeface="+mn-ea"/>
                <a:cs typeface="+mn-cs"/>
              </a:rPr>
              <a:t>Ti</a:t>
            </a:r>
            <a:r>
              <a:rPr kumimoji="0" lang="en-US" b="0" i="1" u="none" strike="noStrike" kern="1200" cap="none" spc="18" normalizeH="0" baseline="0" noProof="0" dirty="0">
                <a:ln>
                  <a:noFill/>
                </a:ln>
                <a:solidFill>
                  <a:srgbClr val="FF0004"/>
                </a:solidFill>
                <a:effectLst/>
                <a:uLnTx/>
                <a:uFillTx/>
                <a:latin typeface="Trebuchet MS" panose="020B0603020202020204"/>
                <a:ea typeface="+mn-ea"/>
                <a:cs typeface="+mn-cs"/>
              </a:rPr>
              <a:t> backing but not for graphene → Require simulations</a:t>
            </a:r>
          </a:p>
        </p:txBody>
      </p:sp>
      <p:sp>
        <p:nvSpPr>
          <p:cNvPr id="3" name="ZoneTexte 2">
            <a:extLst>
              <a:ext uri="{FF2B5EF4-FFF2-40B4-BE49-F238E27FC236}">
                <a16:creationId xmlns:a16="http://schemas.microsoft.com/office/drawing/2014/main" id="{869F9864-D013-AEA6-366B-38F298FD9226}"/>
              </a:ext>
            </a:extLst>
          </p:cNvPr>
          <p:cNvSpPr txBox="1"/>
          <p:nvPr/>
        </p:nvSpPr>
        <p:spPr>
          <a:xfrm>
            <a:off x="113724" y="3321080"/>
            <a:ext cx="4562467" cy="3046988"/>
          </a:xfrm>
          <a:prstGeom prst="rect">
            <a:avLst/>
          </a:prstGeom>
          <a:noFill/>
        </p:spPr>
        <p:txBody>
          <a:bodyPr wrap="none" rtlCol="0">
            <a:spAutoFit/>
          </a:bodyPr>
          <a:lstStyle/>
          <a:p>
            <a:r>
              <a:rPr lang="en-GB" dirty="0"/>
              <a:t>Conduction from the target to the frame :</a:t>
            </a:r>
          </a:p>
          <a:p>
            <a:pPr marL="742950" lvl="1" indent="-285750">
              <a:buFont typeface="Arial" panose="020B0604020202020204" pitchFamily="34" charset="0"/>
              <a:buChar char="•"/>
            </a:pPr>
            <a:r>
              <a:rPr lang="en-GB" dirty="0"/>
              <a:t>For </a:t>
            </a:r>
            <a:r>
              <a:rPr lang="en-GB" dirty="0" err="1"/>
              <a:t>Ti</a:t>
            </a:r>
            <a:r>
              <a:rPr lang="en-GB" dirty="0"/>
              <a:t> (2µm) :</a:t>
            </a:r>
            <a:endParaRPr lang="en-GB" baseline="30000" dirty="0"/>
          </a:p>
          <a:p>
            <a:pPr marL="742950" lvl="1" indent="-285750">
              <a:buFont typeface="Arial" panose="020B0604020202020204" pitchFamily="34" charset="0"/>
              <a:buChar char="•"/>
            </a:pPr>
            <a:endParaRPr lang="en-GB" baseline="30000" dirty="0"/>
          </a:p>
          <a:p>
            <a:pPr marL="742950" lvl="1" indent="-285750">
              <a:buFont typeface="Arial" panose="020B0604020202020204" pitchFamily="34" charset="0"/>
              <a:buChar char="•"/>
            </a:pPr>
            <a:endParaRPr lang="en-GB" baseline="30000" dirty="0"/>
          </a:p>
          <a:p>
            <a:pPr marL="742950" lvl="1" indent="-285750">
              <a:buFont typeface="Arial" panose="020B0604020202020204" pitchFamily="34" charset="0"/>
              <a:buChar char="•"/>
            </a:pPr>
            <a:endParaRPr lang="en-GB" baseline="30000" dirty="0"/>
          </a:p>
          <a:p>
            <a:pPr marL="742950" lvl="1" indent="-285750">
              <a:buFont typeface="Arial" panose="020B0604020202020204" pitchFamily="34" charset="0"/>
              <a:buChar char="•"/>
            </a:pPr>
            <a:endParaRPr lang="en-GB" baseline="30000"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r>
              <a:rPr lang="en-GB" dirty="0"/>
              <a:t>For graphene (2µm) : </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pic>
        <p:nvPicPr>
          <p:cNvPr id="8" name="Image 7">
            <a:extLst>
              <a:ext uri="{FF2B5EF4-FFF2-40B4-BE49-F238E27FC236}">
                <a16:creationId xmlns:a16="http://schemas.microsoft.com/office/drawing/2014/main" id="{99B1B530-2B23-A523-F6E9-1D60D93C7BAF}"/>
              </a:ext>
            </a:extLst>
          </p:cNvPr>
          <p:cNvPicPr>
            <a:picLocks noChangeAspect="1"/>
          </p:cNvPicPr>
          <p:nvPr/>
        </p:nvPicPr>
        <p:blipFill>
          <a:blip r:embed="rId6"/>
          <a:stretch>
            <a:fillRect/>
          </a:stretch>
        </p:blipFill>
        <p:spPr>
          <a:xfrm>
            <a:off x="1495773" y="4121692"/>
            <a:ext cx="2729340" cy="575575"/>
          </a:xfrm>
          <a:prstGeom prst="rect">
            <a:avLst/>
          </a:prstGeom>
        </p:spPr>
      </p:pic>
      <p:sp>
        <p:nvSpPr>
          <p:cNvPr id="9" name="ZoneTexte 8">
            <a:extLst>
              <a:ext uri="{FF2B5EF4-FFF2-40B4-BE49-F238E27FC236}">
                <a16:creationId xmlns:a16="http://schemas.microsoft.com/office/drawing/2014/main" id="{CDEF6BA9-8003-F53B-6565-53F46FC440D8}"/>
              </a:ext>
            </a:extLst>
          </p:cNvPr>
          <p:cNvSpPr txBox="1"/>
          <p:nvPr/>
        </p:nvSpPr>
        <p:spPr>
          <a:xfrm>
            <a:off x="2563752" y="4222387"/>
            <a:ext cx="1699055" cy="369332"/>
          </a:xfrm>
          <a:prstGeom prst="rect">
            <a:avLst/>
          </a:prstGeom>
          <a:solidFill>
            <a:schemeClr val="bg1"/>
          </a:solidFill>
        </p:spPr>
        <p:txBody>
          <a:bodyPr wrap="none" rtlCol="0">
            <a:spAutoFit/>
          </a:bodyPr>
          <a:lstStyle/>
          <a:p>
            <a:r>
              <a:rPr lang="en-GB" dirty="0"/>
              <a:t>1,28.10</a:t>
            </a:r>
            <a:r>
              <a:rPr lang="en-GB" baseline="30000" dirty="0"/>
              <a:t>-3</a:t>
            </a:r>
            <a:r>
              <a:rPr lang="en-GB" dirty="0"/>
              <a:t> W.K</a:t>
            </a:r>
            <a:r>
              <a:rPr lang="en-GB" baseline="30000" dirty="0"/>
              <a:t>-1</a:t>
            </a:r>
          </a:p>
        </p:txBody>
      </p:sp>
      <p:pic>
        <p:nvPicPr>
          <p:cNvPr id="10" name="Image 9">
            <a:extLst>
              <a:ext uri="{FF2B5EF4-FFF2-40B4-BE49-F238E27FC236}">
                <a16:creationId xmlns:a16="http://schemas.microsoft.com/office/drawing/2014/main" id="{F61FE819-76DC-58EC-786F-C91AE0C7500D}"/>
              </a:ext>
            </a:extLst>
          </p:cNvPr>
          <p:cNvPicPr>
            <a:picLocks noChangeAspect="1"/>
          </p:cNvPicPr>
          <p:nvPr/>
        </p:nvPicPr>
        <p:blipFill>
          <a:blip r:embed="rId7"/>
          <a:stretch>
            <a:fillRect/>
          </a:stretch>
        </p:blipFill>
        <p:spPr>
          <a:xfrm>
            <a:off x="1467460" y="5349659"/>
            <a:ext cx="2729340" cy="575575"/>
          </a:xfrm>
          <a:prstGeom prst="rect">
            <a:avLst/>
          </a:prstGeom>
        </p:spPr>
      </p:pic>
      <p:sp>
        <p:nvSpPr>
          <p:cNvPr id="11" name="ZoneTexte 10">
            <a:extLst>
              <a:ext uri="{FF2B5EF4-FFF2-40B4-BE49-F238E27FC236}">
                <a16:creationId xmlns:a16="http://schemas.microsoft.com/office/drawing/2014/main" id="{A2AB6630-54A7-31B4-E24F-9981169E4A90}"/>
              </a:ext>
            </a:extLst>
          </p:cNvPr>
          <p:cNvSpPr txBox="1"/>
          <p:nvPr/>
        </p:nvSpPr>
        <p:spPr>
          <a:xfrm>
            <a:off x="2535439" y="5450354"/>
            <a:ext cx="1942711" cy="369332"/>
          </a:xfrm>
          <a:prstGeom prst="rect">
            <a:avLst/>
          </a:prstGeom>
          <a:solidFill>
            <a:schemeClr val="bg1"/>
          </a:solidFill>
        </p:spPr>
        <p:txBody>
          <a:bodyPr wrap="none" rtlCol="0">
            <a:spAutoFit/>
          </a:bodyPr>
          <a:lstStyle/>
          <a:p>
            <a:r>
              <a:rPr lang="en-GB" dirty="0"/>
              <a:t>128,20.10</a:t>
            </a:r>
            <a:r>
              <a:rPr lang="en-GB" baseline="30000" dirty="0"/>
              <a:t>-3</a:t>
            </a:r>
            <a:r>
              <a:rPr lang="en-GB" dirty="0"/>
              <a:t> W.K</a:t>
            </a:r>
            <a:r>
              <a:rPr lang="en-GB" baseline="30000" dirty="0"/>
              <a:t>-1</a:t>
            </a:r>
          </a:p>
        </p:txBody>
      </p:sp>
      <p:sp>
        <p:nvSpPr>
          <p:cNvPr id="12" name="Flèche vers le bas 11">
            <a:extLst>
              <a:ext uri="{FF2B5EF4-FFF2-40B4-BE49-F238E27FC236}">
                <a16:creationId xmlns:a16="http://schemas.microsoft.com/office/drawing/2014/main" id="{44F88398-B7BD-DA9E-5AFA-A99A14D30728}"/>
              </a:ext>
            </a:extLst>
          </p:cNvPr>
          <p:cNvSpPr/>
          <p:nvPr/>
        </p:nvSpPr>
        <p:spPr>
          <a:xfrm rot="16200000">
            <a:off x="5042125" y="4316301"/>
            <a:ext cx="879784" cy="1227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age 13">
            <a:extLst>
              <a:ext uri="{FF2B5EF4-FFF2-40B4-BE49-F238E27FC236}">
                <a16:creationId xmlns:a16="http://schemas.microsoft.com/office/drawing/2014/main" id="{ED6F2ECC-29DB-54A4-EEC7-E2D3EC326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1963" y="1087713"/>
            <a:ext cx="3558473" cy="2668855"/>
          </a:xfrm>
          <a:prstGeom prst="rect">
            <a:avLst/>
          </a:prstGeom>
        </p:spPr>
      </p:pic>
      <p:sp>
        <p:nvSpPr>
          <p:cNvPr id="19" name="Rectangle 18">
            <a:extLst>
              <a:ext uri="{FF2B5EF4-FFF2-40B4-BE49-F238E27FC236}">
                <a16:creationId xmlns:a16="http://schemas.microsoft.com/office/drawing/2014/main" id="{1576394A-C5DF-8EEB-C792-488D46B38AD2}"/>
              </a:ext>
            </a:extLst>
          </p:cNvPr>
          <p:cNvSpPr/>
          <p:nvPr/>
        </p:nvSpPr>
        <p:spPr>
          <a:xfrm>
            <a:off x="7120835" y="4868363"/>
            <a:ext cx="3003051" cy="45167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space réservé du pied de page 5">
            <a:extLst>
              <a:ext uri="{FF2B5EF4-FFF2-40B4-BE49-F238E27FC236}">
                <a16:creationId xmlns:a16="http://schemas.microsoft.com/office/drawing/2014/main" id="{AC2FD683-B02F-91CF-9A52-D233734D02B5}"/>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419695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Beam dose</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5" name="ZoneTexte 4">
            <a:extLst>
              <a:ext uri="{FF2B5EF4-FFF2-40B4-BE49-F238E27FC236}">
                <a16:creationId xmlns:a16="http://schemas.microsoft.com/office/drawing/2014/main" id="{C8623E30-8B25-2C5A-F503-4555437A3E28}"/>
              </a:ext>
            </a:extLst>
          </p:cNvPr>
          <p:cNvSpPr txBox="1"/>
          <p:nvPr/>
        </p:nvSpPr>
        <p:spPr>
          <a:xfrm>
            <a:off x="113723" y="1571372"/>
            <a:ext cx="5493447" cy="1477328"/>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2</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nd</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conclusion from this study : dose limit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Experimentally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Og</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synthesis experiments) : beam dose up to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10</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18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part/cm</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2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for the first cracks with a </a:t>
            </a:r>
            <a:r>
              <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Ca beam and a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backing</a:t>
            </a:r>
          </a:p>
        </p:txBody>
      </p:sp>
      <p:pic>
        <p:nvPicPr>
          <p:cNvPr id="4" name="Image 3">
            <a:extLst>
              <a:ext uri="{FF2B5EF4-FFF2-40B4-BE49-F238E27FC236}">
                <a16:creationId xmlns:a16="http://schemas.microsoft.com/office/drawing/2014/main" id="{46BD49A0-7CA6-F34C-A8DA-A39E623AA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896" y="3199754"/>
            <a:ext cx="7772400" cy="3287383"/>
          </a:xfrm>
          <a:prstGeom prst="rect">
            <a:avLst/>
          </a:prstGeom>
        </p:spPr>
      </p:pic>
      <p:sp>
        <p:nvSpPr>
          <p:cNvPr id="7" name="Rectangle 6">
            <a:extLst>
              <a:ext uri="{FF2B5EF4-FFF2-40B4-BE49-F238E27FC236}">
                <a16:creationId xmlns:a16="http://schemas.microsoft.com/office/drawing/2014/main" id="{66F166A3-67DA-1717-0F1A-62E89257933E}"/>
              </a:ext>
            </a:extLst>
          </p:cNvPr>
          <p:cNvSpPr/>
          <p:nvPr/>
        </p:nvSpPr>
        <p:spPr>
          <a:xfrm>
            <a:off x="5607170" y="3199754"/>
            <a:ext cx="864882" cy="27022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2">
            <a:extLst>
              <a:ext uri="{FF2B5EF4-FFF2-40B4-BE49-F238E27FC236}">
                <a16:creationId xmlns:a16="http://schemas.microsoft.com/office/drawing/2014/main" id="{3328AACF-DFE8-8E30-DF5C-43EE3477196E}"/>
              </a:ext>
            </a:extLst>
          </p:cNvPr>
          <p:cNvSpPr/>
          <p:nvPr/>
        </p:nvSpPr>
        <p:spPr>
          <a:xfrm>
            <a:off x="6472052" y="6471405"/>
            <a:ext cx="5576244"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[4] </a:t>
            </a:r>
            <a:r>
              <a:rPr lang="en-GB" sz="1200" dirty="0">
                <a:solidFill>
                  <a:prstClr val="black"/>
                </a:solidFill>
                <a:latin typeface="Trebuchet MS" panose="020B0603020202020204"/>
              </a:rPr>
              <a:t>R. N. </a:t>
            </a:r>
            <a:r>
              <a:rPr lang="en-GB" sz="1200" dirty="0" err="1">
                <a:solidFill>
                  <a:prstClr val="black"/>
                </a:solidFill>
                <a:latin typeface="Trebuchet MS" panose="020B0603020202020204"/>
              </a:rPr>
              <a:t>Sagaidak</a:t>
            </a:r>
            <a:r>
              <a:rPr lang="en-GB" sz="1200" dirty="0">
                <a:solidFill>
                  <a:prstClr val="black"/>
                </a:solidFill>
                <a:latin typeface="Trebuchet MS" panose="020B0603020202020204"/>
              </a:rPr>
              <a:t> et al., Radiation effects and defects in solid, 2020, vol. 175</a:t>
            </a:r>
          </a:p>
        </p:txBody>
      </p:sp>
      <p:sp>
        <p:nvSpPr>
          <p:cNvPr id="13" name="ZoneTexte 12">
            <a:extLst>
              <a:ext uri="{FF2B5EF4-FFF2-40B4-BE49-F238E27FC236}">
                <a16:creationId xmlns:a16="http://schemas.microsoft.com/office/drawing/2014/main" id="{46550BD3-CD9F-E821-B52F-501D362D2EBD}"/>
              </a:ext>
            </a:extLst>
          </p:cNvPr>
          <p:cNvSpPr txBox="1"/>
          <p:nvPr/>
        </p:nvSpPr>
        <p:spPr>
          <a:xfrm>
            <a:off x="113723" y="3609626"/>
            <a:ext cx="3846405" cy="2308324"/>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Beam dose for the full target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Police système Courant"/>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Average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1,1·10</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18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part/cm</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2 </a:t>
            </a:r>
          </a:p>
          <a:p>
            <a:pPr marL="285750" marR="0" lvl="0" indent="-285750" algn="l" defTabSz="457200" rtl="0" eaLnBrk="1" fontAlgn="auto" latinLnBrk="0" hangingPunct="1">
              <a:lnSpc>
                <a:spcPct val="100000"/>
              </a:lnSpc>
              <a:spcBef>
                <a:spcPts val="0"/>
              </a:spcBef>
              <a:spcAft>
                <a:spcPts val="0"/>
              </a:spcAft>
              <a:buClrTx/>
              <a:buSzTx/>
              <a:buFont typeface="Police système Courant"/>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Difficult to simulate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Require in-beam tests</a:t>
            </a:r>
            <a:endParaRPr lang="en-GB" dirty="0">
              <a:solidFill>
                <a:srgbClr val="FF0000"/>
              </a:solidFill>
              <a:latin typeface="Trebuchet MS" panose="020B0603020202020204"/>
            </a:endParaRPr>
          </a:p>
        </p:txBody>
      </p:sp>
      <p:cxnSp>
        <p:nvCxnSpPr>
          <p:cNvPr id="10" name="Connecteur en angle 9">
            <a:extLst>
              <a:ext uri="{FF2B5EF4-FFF2-40B4-BE49-F238E27FC236}">
                <a16:creationId xmlns:a16="http://schemas.microsoft.com/office/drawing/2014/main" id="{4FD0285B-B52C-3F79-5884-4A347986AE13}"/>
              </a:ext>
            </a:extLst>
          </p:cNvPr>
          <p:cNvCxnSpPr>
            <a:cxnSpLocks/>
            <a:stCxn id="7" idx="1"/>
          </p:cNvCxnSpPr>
          <p:nvPr/>
        </p:nvCxnSpPr>
        <p:spPr>
          <a:xfrm rot="10800000">
            <a:off x="3499946" y="3804745"/>
            <a:ext cx="2107225" cy="746150"/>
          </a:xfrm>
          <a:prstGeom prst="bentConnector3">
            <a:avLst>
              <a:gd name="adj1" fmla="val 6745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967D6EBA-EF1A-1556-DA41-112B62CEFD75}"/>
              </a:ext>
            </a:extLst>
          </p:cNvPr>
          <p:cNvPicPr>
            <a:picLocks noChangeAspect="1"/>
          </p:cNvPicPr>
          <p:nvPr/>
        </p:nvPicPr>
        <p:blipFill rotWithShape="1">
          <a:blip r:embed="rId6"/>
          <a:srcRect l="13733" t="6727" r="14354" b="16530"/>
          <a:stretch/>
        </p:blipFill>
        <p:spPr>
          <a:xfrm>
            <a:off x="7753784" y="1124525"/>
            <a:ext cx="1732864" cy="1813962"/>
          </a:xfrm>
          <a:prstGeom prst="rect">
            <a:avLst/>
          </a:prstGeom>
        </p:spPr>
      </p:pic>
      <p:pic>
        <p:nvPicPr>
          <p:cNvPr id="23" name="Image 22">
            <a:extLst>
              <a:ext uri="{FF2B5EF4-FFF2-40B4-BE49-F238E27FC236}">
                <a16:creationId xmlns:a16="http://schemas.microsoft.com/office/drawing/2014/main" id="{AB0C5FAA-16D0-217C-7887-751F3268FC80}"/>
              </a:ext>
            </a:extLst>
          </p:cNvPr>
          <p:cNvPicPr>
            <a:picLocks noChangeAspect="1"/>
          </p:cNvPicPr>
          <p:nvPr/>
        </p:nvPicPr>
        <p:blipFill>
          <a:blip r:embed="rId7"/>
          <a:stretch>
            <a:fillRect/>
          </a:stretch>
        </p:blipFill>
        <p:spPr>
          <a:xfrm>
            <a:off x="9764321" y="1124525"/>
            <a:ext cx="2283975" cy="1813962"/>
          </a:xfrm>
          <a:prstGeom prst="rect">
            <a:avLst/>
          </a:prstGeom>
        </p:spPr>
      </p:pic>
      <p:pic>
        <p:nvPicPr>
          <p:cNvPr id="24" name="Image 23">
            <a:extLst>
              <a:ext uri="{FF2B5EF4-FFF2-40B4-BE49-F238E27FC236}">
                <a16:creationId xmlns:a16="http://schemas.microsoft.com/office/drawing/2014/main" id="{08820704-463B-0390-6544-B8F8BA49213B}"/>
              </a:ext>
            </a:extLst>
          </p:cNvPr>
          <p:cNvPicPr>
            <a:picLocks noChangeAspect="1"/>
          </p:cNvPicPr>
          <p:nvPr/>
        </p:nvPicPr>
        <p:blipFill rotWithShape="1">
          <a:blip r:embed="rId8">
            <a:extLst>
              <a:ext uri="{28A0092B-C50C-407E-A947-70E740481C1C}">
                <a14:useLocalDpi xmlns:a14="http://schemas.microsoft.com/office/drawing/2010/main" val="0"/>
              </a:ext>
            </a:extLst>
          </a:blip>
          <a:srcRect l="8942" t="28435" b="9048"/>
          <a:stretch/>
        </p:blipFill>
        <p:spPr>
          <a:xfrm>
            <a:off x="5481267" y="1124524"/>
            <a:ext cx="1981570" cy="1813963"/>
          </a:xfrm>
          <a:prstGeom prst="rect">
            <a:avLst/>
          </a:prstGeom>
        </p:spPr>
      </p:pic>
      <p:sp>
        <p:nvSpPr>
          <p:cNvPr id="6" name="Espace réservé du pied de page 5">
            <a:extLst>
              <a:ext uri="{FF2B5EF4-FFF2-40B4-BE49-F238E27FC236}">
                <a16:creationId xmlns:a16="http://schemas.microsoft.com/office/drawing/2014/main" id="{3188052F-3A9C-EF0F-B7D6-41DD74D4506F}"/>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Topical Workshops on Modern Aspects of Nuclear Structure VI - 07/02/2023</a:t>
            </a:r>
          </a:p>
        </p:txBody>
      </p:sp>
    </p:spTree>
    <p:extLst>
      <p:ext uri="{BB962C8B-B14F-4D97-AF65-F5344CB8AC3E}">
        <p14:creationId xmlns:p14="http://schemas.microsoft.com/office/powerpoint/2010/main" val="327212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tructures hexagonale pseudo-compacte (α) et cubique centré (β) du titane [33]">
            <a:extLst>
              <a:ext uri="{FF2B5EF4-FFF2-40B4-BE49-F238E27FC236}">
                <a16:creationId xmlns:a16="http://schemas.microsoft.com/office/drawing/2014/main" id="{3D7D7EFA-AA0C-0B98-9160-2A734B3226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411"/>
          <a:stretch/>
        </p:blipFill>
        <p:spPr bwMode="auto">
          <a:xfrm>
            <a:off x="979429" y="740769"/>
            <a:ext cx="2647827" cy="3376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uctures hexagonale pseudo-compacte (α) et cubique centré (β) du titane [33]">
            <a:extLst>
              <a:ext uri="{FF2B5EF4-FFF2-40B4-BE49-F238E27FC236}">
                <a16:creationId xmlns:a16="http://schemas.microsoft.com/office/drawing/2014/main" id="{B82C17B5-BF98-0AD5-407D-66A36C2D77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920"/>
          <a:stretch/>
        </p:blipFill>
        <p:spPr bwMode="auto">
          <a:xfrm>
            <a:off x="558853" y="3781108"/>
            <a:ext cx="3294809" cy="283880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6CACBF3-5107-1EAD-A9B6-7BDEB4DC17F2}"/>
              </a:ext>
            </a:extLst>
          </p:cNvPr>
          <p:cNvSpPr txBox="1"/>
          <p:nvPr/>
        </p:nvSpPr>
        <p:spPr>
          <a:xfrm>
            <a:off x="4718898" y="1044558"/>
            <a:ext cx="7359378" cy="5632311"/>
          </a:xfrm>
          <a:prstGeom prst="rect">
            <a:avLst/>
          </a:prstGeom>
          <a:solidFill>
            <a:schemeClr val="bg1"/>
          </a:solidFill>
        </p:spPr>
        <p:txBody>
          <a:bodyPr wrap="square" rtlCol="0">
            <a:spAutoFit/>
          </a:bodyPr>
          <a:lstStyle/>
          <a:p>
            <a:pPr marL="285750" indent="-285750" defTabSz="457200">
              <a:buFont typeface="Arial" panose="020B0604020202020204" pitchFamily="34" charset="0"/>
              <a:buChar cha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Pure Titanium α/β phase transition 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882,5°C</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GB" dirty="0">
                <a:solidFill>
                  <a:prstClr val="black"/>
                </a:solidFill>
                <a:latin typeface="Trebuchet MS" panose="020B0603020202020204"/>
              </a:rPr>
              <a:t>		</a:t>
            </a:r>
          </a:p>
          <a:p>
            <a:pPr marR="0" lvl="0" algn="l" defTabSz="457200" rtl="0" eaLnBrk="1" fontAlgn="auto" latinLnBrk="0" hangingPunct="1">
              <a:lnSpc>
                <a:spcPct val="100000"/>
              </a:lnSpc>
              <a:spcBef>
                <a:spcPts val="0"/>
              </a:spcBef>
              <a:spcAft>
                <a:spcPts val="0"/>
              </a:spcAft>
              <a:buClrTx/>
              <a:buSzTx/>
              <a:tabLst/>
              <a:defRPr/>
            </a:pPr>
            <a:endParaRPr lang="en-GB" dirty="0">
              <a:solidFill>
                <a:srgbClr val="FF0000"/>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defTabSz="457200"/>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defTabSz="457200"/>
            <a:endParaRPr lang="en-GB" dirty="0">
              <a:solidFill>
                <a:prstClr val="black"/>
              </a:solidFill>
              <a:latin typeface="Trebuchet MS" panose="020B0603020202020204"/>
            </a:endParaRPr>
          </a:p>
          <a:p>
            <a:pPr defTabSz="457200"/>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defTabSz="457200"/>
            <a:endParaRPr lang="en-GB" dirty="0">
              <a:solidFill>
                <a:prstClr val="black"/>
              </a:solidFill>
              <a:latin typeface="Trebuchet MS" panose="020B0603020202020204"/>
            </a:endParaRPr>
          </a:p>
          <a:p>
            <a:pPr defTabSz="457200"/>
            <a:endParaRPr lang="en-GB" dirty="0">
              <a:solidFill>
                <a:prstClr val="black"/>
              </a:solidFill>
              <a:latin typeface="Trebuchet MS" panose="020B0603020202020204"/>
            </a:endParaRPr>
          </a:p>
          <a:p>
            <a:pPr defTabSz="457200"/>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defTabSz="457200"/>
            <a:endParaRPr lang="en-GB" dirty="0">
              <a:solidFill>
                <a:prstClr val="black"/>
              </a:solidFill>
              <a:latin typeface="Trebuchet MS" panose="020B0603020202020204"/>
            </a:endParaRPr>
          </a:p>
          <a:p>
            <a:pPr defTabSz="457200"/>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FF0000"/>
                </a:solidFill>
                <a:latin typeface="Trebuchet MS" panose="020B0603020202020204"/>
              </a:rPr>
              <a:t>Local volume differences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cracks</a:t>
            </a: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FF0000"/>
                </a:solidFill>
                <a:latin typeface="Trebuchet MS" panose="020B0603020202020204"/>
              </a:rPr>
              <a:t>Titanium a</a:t>
            </a:r>
            <a:r>
              <a:rPr kumimoji="0" lang="en-GB" sz="1800" b="0" i="0" u="none" strike="noStrike" kern="1200" cap="none" spc="0" normalizeH="0" baseline="0" dirty="0">
                <a:ln>
                  <a:noFill/>
                </a:ln>
                <a:solidFill>
                  <a:srgbClr val="FF0000"/>
                </a:solidFill>
                <a:effectLst/>
                <a:uLnTx/>
                <a:uFillTx/>
                <a:latin typeface="Trebuchet MS" panose="020B0603020202020204"/>
                <a:ea typeface="+mn-ea"/>
                <a:cs typeface="+mn-cs"/>
              </a:rPr>
              <a:t>lloys</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a:t>
            </a: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Trebuchet MS" panose="020B0603020202020204"/>
            </a:endParaRPr>
          </a:p>
        </p:txBody>
      </p:sp>
      <p:pic>
        <p:nvPicPr>
          <p:cNvPr id="11" name="Image 10">
            <a:extLst>
              <a:ext uri="{FF2B5EF4-FFF2-40B4-BE49-F238E27FC236}">
                <a16:creationId xmlns:a16="http://schemas.microsoft.com/office/drawing/2014/main" id="{CA403C05-31F1-0195-088F-40EE7972D552}"/>
              </a:ext>
            </a:extLst>
          </p:cNvPr>
          <p:cNvPicPr>
            <a:picLocks noChangeAspect="1"/>
          </p:cNvPicPr>
          <p:nvPr/>
        </p:nvPicPr>
        <p:blipFill>
          <a:blip r:embed="rId4"/>
          <a:stretch>
            <a:fillRect/>
          </a:stretch>
        </p:blipFill>
        <p:spPr>
          <a:xfrm>
            <a:off x="8726659" y="1875800"/>
            <a:ext cx="2742318" cy="3712455"/>
          </a:xfrm>
          <a:prstGeom prst="rect">
            <a:avLst/>
          </a:prstGeom>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Titanium cristalline phase </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6"/>
          <a:stretch>
            <a:fillRect/>
          </a:stretch>
        </p:blipFill>
        <p:spPr>
          <a:xfrm>
            <a:off x="9808808" y="122881"/>
            <a:ext cx="2239488" cy="847273"/>
          </a:xfrm>
          <a:prstGeom prst="rect">
            <a:avLst/>
          </a:prstGeom>
        </p:spPr>
      </p:pic>
      <p:sp>
        <p:nvSpPr>
          <p:cNvPr id="12" name="Rectangle 11">
            <a:extLst>
              <a:ext uri="{FF2B5EF4-FFF2-40B4-BE49-F238E27FC236}">
                <a16:creationId xmlns:a16="http://schemas.microsoft.com/office/drawing/2014/main" id="{AD8FBA05-B2DB-C339-5FDD-FE7A1560096C}"/>
              </a:ext>
            </a:extLst>
          </p:cNvPr>
          <p:cNvSpPr/>
          <p:nvPr/>
        </p:nvSpPr>
        <p:spPr>
          <a:xfrm rot="5400000">
            <a:off x="9137195" y="3725821"/>
            <a:ext cx="5605163"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[6] </a:t>
            </a:r>
            <a:r>
              <a:rPr lang="en-GB" sz="1200" dirty="0">
                <a:solidFill>
                  <a:prstClr val="black"/>
                </a:solidFill>
                <a:latin typeface="Trebuchet MS" panose="020B0603020202020204"/>
              </a:rPr>
              <a:t>M. J. </a:t>
            </a:r>
            <a:r>
              <a:rPr lang="en-GB" sz="1200" dirty="0" err="1">
                <a:solidFill>
                  <a:prstClr val="black"/>
                </a:solidFill>
                <a:latin typeface="Trebuchet MS" panose="020B0603020202020204"/>
              </a:rPr>
              <a:t>Donachie</a:t>
            </a:r>
            <a:r>
              <a:rPr lang="en-GB" sz="1200" dirty="0">
                <a:solidFill>
                  <a:prstClr val="black"/>
                </a:solidFill>
                <a:latin typeface="Trebuchet MS" panose="020B0603020202020204"/>
              </a:rPr>
              <a:t> et al., Titanium : A technical guide, ASM International, 2000</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cxnSp>
        <p:nvCxnSpPr>
          <p:cNvPr id="9" name="Connecteur droit avec flèche 8">
            <a:extLst>
              <a:ext uri="{FF2B5EF4-FFF2-40B4-BE49-F238E27FC236}">
                <a16:creationId xmlns:a16="http://schemas.microsoft.com/office/drawing/2014/main" id="{6A71F29E-EBE1-4302-D0BC-221DF5825ECA}"/>
              </a:ext>
            </a:extLst>
          </p:cNvPr>
          <p:cNvCxnSpPr/>
          <p:nvPr/>
        </p:nvCxnSpPr>
        <p:spPr>
          <a:xfrm flipV="1">
            <a:off x="558853" y="1503336"/>
            <a:ext cx="0" cy="48395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3BE433E-4F18-A233-849D-45C10E23E285}"/>
              </a:ext>
            </a:extLst>
          </p:cNvPr>
          <p:cNvSpPr txBox="1"/>
          <p:nvPr/>
        </p:nvSpPr>
        <p:spPr>
          <a:xfrm rot="16200000">
            <a:off x="-711532" y="3566994"/>
            <a:ext cx="2009012" cy="369332"/>
          </a:xfrm>
          <a:prstGeom prst="rect">
            <a:avLst/>
          </a:prstGeom>
          <a:noFill/>
        </p:spPr>
        <p:txBody>
          <a:bodyPr wrap="none" rtlCol="0">
            <a:spAutoFit/>
          </a:bodyPr>
          <a:lstStyle/>
          <a:p>
            <a:r>
              <a:rPr lang="en-GB" dirty="0"/>
              <a:t>Temperature (°C)</a:t>
            </a:r>
          </a:p>
        </p:txBody>
      </p:sp>
      <p:cxnSp>
        <p:nvCxnSpPr>
          <p:cNvPr id="16" name="Connecteur droit 15">
            <a:extLst>
              <a:ext uri="{FF2B5EF4-FFF2-40B4-BE49-F238E27FC236}">
                <a16:creationId xmlns:a16="http://schemas.microsoft.com/office/drawing/2014/main" id="{E1678ED5-0A10-7C7A-9C94-8BF280CDDB9F}"/>
              </a:ext>
            </a:extLst>
          </p:cNvPr>
          <p:cNvCxnSpPr>
            <a:cxnSpLocks/>
          </p:cNvCxnSpPr>
          <p:nvPr/>
        </p:nvCxnSpPr>
        <p:spPr>
          <a:xfrm flipH="1">
            <a:off x="499844" y="3801567"/>
            <a:ext cx="11746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3A11FDC-599E-2023-948D-F947A1186D3A}"/>
              </a:ext>
            </a:extLst>
          </p:cNvPr>
          <p:cNvSpPr txBox="1"/>
          <p:nvPr/>
        </p:nvSpPr>
        <p:spPr>
          <a:xfrm>
            <a:off x="583224" y="3621201"/>
            <a:ext cx="756938" cy="369332"/>
          </a:xfrm>
          <a:prstGeom prst="rect">
            <a:avLst/>
          </a:prstGeom>
          <a:noFill/>
        </p:spPr>
        <p:txBody>
          <a:bodyPr wrap="none" rtlCol="0">
            <a:spAutoFit/>
          </a:bodyPr>
          <a:lstStyle/>
          <a:p>
            <a:r>
              <a:rPr lang="en-GB" dirty="0"/>
              <a:t>882,5</a:t>
            </a:r>
          </a:p>
        </p:txBody>
      </p:sp>
      <p:sp>
        <p:nvSpPr>
          <p:cNvPr id="23" name="ZoneTexte 22">
            <a:extLst>
              <a:ext uri="{FF2B5EF4-FFF2-40B4-BE49-F238E27FC236}">
                <a16:creationId xmlns:a16="http://schemas.microsoft.com/office/drawing/2014/main" id="{F514752E-E3E0-0150-6044-F877D932B6B5}"/>
              </a:ext>
            </a:extLst>
          </p:cNvPr>
          <p:cNvSpPr txBox="1"/>
          <p:nvPr/>
        </p:nvSpPr>
        <p:spPr>
          <a:xfrm>
            <a:off x="3946513" y="4367600"/>
            <a:ext cx="6100996" cy="584775"/>
          </a:xfrm>
          <a:prstGeom prst="rect">
            <a:avLst/>
          </a:prstGeom>
          <a:noFill/>
        </p:spPr>
        <p:txBody>
          <a:bodyPr wrap="square">
            <a:spAutoFit/>
          </a:bodyPr>
          <a:lstStyle/>
          <a:p>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GB" sz="2400" dirty="0">
                <a:solidFill>
                  <a:prstClr val="black"/>
                </a:solidFill>
                <a:latin typeface="Arial" panose="020B0604020202020204" pitchFamily="34" charset="0"/>
                <a:cs typeface="Arial" panose="020B0604020202020204" pitchFamily="34" charset="0"/>
              </a:rPr>
              <a:t>	</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α</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Close-packed hexagonal </a:t>
            </a:r>
            <a:endParaRPr lang="en-GB" dirty="0"/>
          </a:p>
        </p:txBody>
      </p:sp>
      <p:sp>
        <p:nvSpPr>
          <p:cNvPr id="25" name="ZoneTexte 24">
            <a:extLst>
              <a:ext uri="{FF2B5EF4-FFF2-40B4-BE49-F238E27FC236}">
                <a16:creationId xmlns:a16="http://schemas.microsoft.com/office/drawing/2014/main" id="{A09EC003-AA14-BC0D-3AA5-6CC24B23AAFF}"/>
              </a:ext>
            </a:extLst>
          </p:cNvPr>
          <p:cNvSpPr txBox="1"/>
          <p:nvPr/>
        </p:nvSpPr>
        <p:spPr>
          <a:xfrm>
            <a:off x="3532334" y="2412653"/>
            <a:ext cx="6100996" cy="461665"/>
          </a:xfrm>
          <a:prstGeom prst="rect">
            <a:avLst/>
          </a:prstGeom>
          <a:noFill/>
        </p:spPr>
        <p:txBody>
          <a:bodyPr wrap="square">
            <a:spAutoFit/>
          </a:bodyPr>
          <a:lstStyle/>
          <a:p>
            <a:pPr defTabSz="457200"/>
            <a:r>
              <a:rPr kumimoji="0" lang="en-GB" sz="2400" b="0" i="0" u="none" strike="noStrike" kern="1200" cap="none" spc="0" normalizeH="0" baseline="0" noProof="0" dirty="0">
                <a:ln>
                  <a:noFill/>
                </a:ln>
                <a:solidFill>
                  <a:prstClr val="black"/>
                </a:solidFill>
                <a:effectLst/>
                <a:uLnTx/>
                <a:uFillTx/>
                <a:latin typeface="Trebuchet MS" panose="020B0603020202020204"/>
                <a:cs typeface="Arial" panose="020B0604020202020204" pitchFamily="34" charset="0"/>
              </a:rPr>
              <a:t>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β</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Body-</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centered</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cubic</a:t>
            </a:r>
            <a:endParaRPr kumimoji="0" lang="en-GB" sz="1800" b="0" i="0" u="none" strike="noStrike" kern="1200" cap="none" spc="0" normalizeH="0" baseline="0" noProof="0" dirty="0">
              <a:ln>
                <a:noFill/>
              </a:ln>
              <a:effectLst/>
              <a:uLnTx/>
              <a:uFillTx/>
              <a:latin typeface="Trebuchet MS" panose="020B0603020202020204"/>
              <a:ea typeface="+mn-ea"/>
              <a:cs typeface="+mn-cs"/>
            </a:endParaRPr>
          </a:p>
        </p:txBody>
      </p:sp>
      <p:cxnSp>
        <p:nvCxnSpPr>
          <p:cNvPr id="27" name="Connecteur droit avec flèche 26">
            <a:extLst>
              <a:ext uri="{FF2B5EF4-FFF2-40B4-BE49-F238E27FC236}">
                <a16:creationId xmlns:a16="http://schemas.microsoft.com/office/drawing/2014/main" id="{758CE23A-7B6E-36D1-660D-68570092018F}"/>
              </a:ext>
            </a:extLst>
          </p:cNvPr>
          <p:cNvCxnSpPr>
            <a:cxnSpLocks/>
          </p:cNvCxnSpPr>
          <p:nvPr/>
        </p:nvCxnSpPr>
        <p:spPr>
          <a:xfrm>
            <a:off x="3627256" y="2657463"/>
            <a:ext cx="1138677" cy="0"/>
          </a:xfrm>
          <a:prstGeom prst="straightConnector1">
            <a:avLst/>
          </a:prstGeom>
          <a:ln w="889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FD3F8C43-0A77-E681-3E4C-ACD1611B50DF}"/>
              </a:ext>
            </a:extLst>
          </p:cNvPr>
          <p:cNvCxnSpPr>
            <a:cxnSpLocks/>
          </p:cNvCxnSpPr>
          <p:nvPr/>
        </p:nvCxnSpPr>
        <p:spPr>
          <a:xfrm>
            <a:off x="4054297" y="4708529"/>
            <a:ext cx="711635" cy="0"/>
          </a:xfrm>
          <a:prstGeom prst="straightConnector1">
            <a:avLst/>
          </a:prstGeom>
          <a:ln w="889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Espace réservé du pied de page 5">
            <a:extLst>
              <a:ext uri="{FF2B5EF4-FFF2-40B4-BE49-F238E27FC236}">
                <a16:creationId xmlns:a16="http://schemas.microsoft.com/office/drawing/2014/main" id="{68C0450C-F924-0F80-22B5-C75923492464}"/>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Innovative material development for target backings     -    </a:t>
            </a:r>
            <a:r>
              <a:rPr lang="en-GB" sz="1100" dirty="0" err="1">
                <a:solidFill>
                  <a:schemeClr val="tx1">
                    <a:lumMod val="50000"/>
                    <a:lumOff val="50000"/>
                  </a:schemeClr>
                </a:solidFill>
                <a:latin typeface="Trebuchet MS" panose="020B0603020202020204"/>
              </a:rPr>
              <a:t>nSHE</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Workshops </a:t>
            </a:r>
            <a:r>
              <a:rPr lang="en-GB" sz="1100" dirty="0">
                <a:solidFill>
                  <a:schemeClr val="tx1">
                    <a:lumMod val="50000"/>
                    <a:lumOff val="50000"/>
                  </a:schemeClr>
                </a:solidFill>
                <a:latin typeface="Trebuchet MS" panose="020B0603020202020204"/>
              </a:rPr>
              <a:t>RIKEN</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    20-21/06/2023</a:t>
            </a:r>
          </a:p>
        </p:txBody>
      </p:sp>
    </p:spTree>
    <p:extLst>
      <p:ext uri="{BB962C8B-B14F-4D97-AF65-F5344CB8AC3E}">
        <p14:creationId xmlns:p14="http://schemas.microsoft.com/office/powerpoint/2010/main" val="86672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B7DFF44-09D1-408D-ABEC-6DF4EE5C994C}"/>
              </a:ext>
            </a:extLst>
          </p:cNvPr>
          <p:cNvSpPr txBox="1"/>
          <p:nvPr/>
        </p:nvSpPr>
        <p:spPr>
          <a:xfrm>
            <a:off x="143704" y="1667385"/>
            <a:ext cx="5084692" cy="3139321"/>
          </a:xfrm>
          <a:prstGeom prst="rect">
            <a:avLst/>
          </a:prstGeom>
          <a:noFill/>
        </p:spPr>
        <p:txBody>
          <a:bodyPr wrap="square">
            <a:spAutoFit/>
          </a:bodyPr>
          <a:lstStyle/>
          <a:p>
            <a:pPr marL="285750" lvl="0" indent="-285750" defTabSz="457200">
              <a:buFont typeface="Arial" panose="020B0604020202020204" pitchFamily="34" charset="0"/>
              <a:buChar char="•"/>
            </a:pPr>
            <a:r>
              <a:rPr lang="en-GB" dirty="0"/>
              <a:t>Only radiation is considered</a:t>
            </a:r>
          </a:p>
          <a:p>
            <a:pPr marL="285750" lvl="0" indent="-285750" defTabSz="457200">
              <a:buFont typeface="Arial" panose="020B0604020202020204" pitchFamily="34" charset="0"/>
              <a:buChar char="•"/>
            </a:pPr>
            <a:endParaRPr lang="en-GB" dirty="0"/>
          </a:p>
          <a:p>
            <a:pPr marL="285750" lvl="0" indent="-285750" algn="just" defTabSz="457200">
              <a:buFont typeface="Arial" panose="020B0604020202020204" pitchFamily="34" charset="0"/>
              <a:buChar char="•"/>
            </a:pPr>
            <a:r>
              <a:rPr lang="en-GB" dirty="0">
                <a:solidFill>
                  <a:srgbClr val="FF0000"/>
                </a:solidFill>
              </a:rPr>
              <a:t>Upper limit of temperature </a:t>
            </a:r>
            <a:r>
              <a:rPr lang="en-GB" dirty="0"/>
              <a:t>can be estimate by an equilibrium between the power deposited in the target and the heat dissipation by radiation</a:t>
            </a:r>
            <a:endParaRPr kumimoji="0" lang="en-GB" sz="1800" b="0" i="0" u="none" strike="noStrike" kern="1200" cap="none" spc="0" normalizeH="0" noProof="0" dirty="0">
              <a:ln>
                <a:noFill/>
              </a:ln>
              <a:effectLst/>
              <a:uLnTx/>
              <a:uFillTx/>
              <a:latin typeface="Trebuchet MS" panose="020B0603020202020204"/>
            </a:endParaRPr>
          </a:p>
          <a:p>
            <a:pPr marL="285750" lvl="0" indent="-285750" algn="just" defTabSz="457200">
              <a:buFont typeface="Arial" panose="020B0604020202020204" pitchFamily="34" charset="0"/>
              <a:buChar char="•"/>
            </a:pPr>
            <a:endParaRPr lang="en-GB" dirty="0">
              <a:latin typeface="Trebuchet MS" panose="020B0603020202020204"/>
            </a:endParaRPr>
          </a:p>
          <a:p>
            <a:pPr marL="285750" lvl="0" indent="-285750" algn="just" defTabSz="457200">
              <a:buFont typeface="Arial" panose="020B0604020202020204" pitchFamily="34" charset="0"/>
              <a:buChar char="•"/>
            </a:pPr>
            <a:endParaRPr kumimoji="0" lang="en-GB" sz="1800" b="0" i="0" u="none" strike="noStrike" kern="1200" cap="none" spc="0" normalizeH="0" noProof="0" dirty="0">
              <a:ln>
                <a:noFill/>
              </a:ln>
              <a:effectLst/>
              <a:uLnTx/>
              <a:uFillTx/>
              <a:latin typeface="Trebuchet MS" panose="020B0603020202020204"/>
            </a:endParaRPr>
          </a:p>
          <a:p>
            <a:pPr lvl="0" algn="just" defTabSz="457200"/>
            <a:endParaRPr lang="en-GB" dirty="0">
              <a:latin typeface="Trebuchet MS" panose="020B0603020202020204"/>
            </a:endParaRPr>
          </a:p>
          <a:p>
            <a:pPr lvl="0" algn="just" defTabSz="457200"/>
            <a:endParaRPr lang="en-GB" dirty="0">
              <a:latin typeface="Trebuchet MS" panose="020B0603020202020204"/>
            </a:endParaRPr>
          </a:p>
          <a:p>
            <a:pPr marL="285750" lvl="0" indent="-285750" algn="just" defTabSz="457200">
              <a:buFont typeface="Arial" panose="020B0604020202020204" pitchFamily="34" charset="0"/>
              <a:buChar char="•"/>
            </a:pPr>
            <a:r>
              <a:rPr kumimoji="0" lang="en-GB" sz="1800" b="0" i="0" u="none" strike="noStrike" kern="1200" cap="none" spc="0" normalizeH="0" noProof="0" dirty="0">
                <a:ln>
                  <a:noFill/>
                </a:ln>
                <a:solidFill>
                  <a:srgbClr val="FF0000"/>
                </a:solidFill>
                <a:effectLst/>
                <a:uLnTx/>
                <a:uFillTx/>
                <a:latin typeface="Trebuchet MS" panose="020B0603020202020204"/>
              </a:rPr>
              <a:t>I = 3</a:t>
            </a:r>
            <a:r>
              <a:rPr lang="en-GB" dirty="0">
                <a:solidFill>
                  <a:srgbClr val="FF0000"/>
                </a:solidFill>
              </a:rPr>
              <a:t> </a:t>
            </a:r>
            <a:r>
              <a:rPr lang="en-GB" dirty="0" err="1">
                <a:solidFill>
                  <a:srgbClr val="FF0000"/>
                </a:solidFill>
              </a:rPr>
              <a:t>pµA</a:t>
            </a:r>
            <a:r>
              <a:rPr lang="en-GB" dirty="0">
                <a:solidFill>
                  <a:srgbClr val="FF0000"/>
                </a:solidFill>
              </a:rPr>
              <a:t> </a:t>
            </a:r>
            <a:r>
              <a:rPr lang="en-GB" dirty="0"/>
              <a:t>→ P= 80 W</a:t>
            </a:r>
            <a:endParaRPr kumimoji="0" lang="en-GB" sz="1800" b="0" i="0" u="none" strike="noStrike" kern="1200" cap="none" spc="0" normalizeH="0" noProof="0" dirty="0">
              <a:ln>
                <a:noFill/>
              </a:ln>
              <a:solidFill>
                <a:srgbClr val="FF0000"/>
              </a:solidFill>
              <a:effectLst/>
              <a:uLnTx/>
              <a:uFillTx/>
              <a:latin typeface="Trebuchet MS" panose="020B0603020202020204"/>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4" name="Titre 1">
            <a:extLst>
              <a:ext uri="{FF2B5EF4-FFF2-40B4-BE49-F238E27FC236}">
                <a16:creationId xmlns:a16="http://schemas.microsoft.com/office/drawing/2014/main" id="{96E073D4-6012-60B7-89B0-82EAFCC5C739}"/>
              </a:ext>
            </a:extLst>
          </p:cNvPr>
          <p:cNvSpPr txBox="1">
            <a:spLocks/>
          </p:cNvSpPr>
          <p:nvPr/>
        </p:nvSpPr>
        <p:spPr>
          <a:xfrm>
            <a:off x="1341970" y="30544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Rotating target- thermal effects</a:t>
            </a:r>
          </a:p>
        </p:txBody>
      </p:sp>
      <p:pic>
        <p:nvPicPr>
          <p:cNvPr id="2" name="Image 1">
            <a:extLst>
              <a:ext uri="{FF2B5EF4-FFF2-40B4-BE49-F238E27FC236}">
                <a16:creationId xmlns:a16="http://schemas.microsoft.com/office/drawing/2014/main" id="{78548235-325B-5379-9BB8-F6330BFDC429}"/>
              </a:ext>
            </a:extLst>
          </p:cNvPr>
          <p:cNvPicPr>
            <a:picLocks noChangeAspect="1"/>
          </p:cNvPicPr>
          <p:nvPr/>
        </p:nvPicPr>
        <p:blipFill>
          <a:blip r:embed="rId5"/>
          <a:stretch>
            <a:fillRect/>
          </a:stretch>
        </p:blipFill>
        <p:spPr>
          <a:xfrm>
            <a:off x="143704" y="4952154"/>
            <a:ext cx="4819817" cy="1600403"/>
          </a:xfrm>
          <a:prstGeom prst="rect">
            <a:avLst/>
          </a:prstGeom>
          <a:solidFill>
            <a:schemeClr val="bg1"/>
          </a:solidFill>
        </p:spPr>
      </p:pic>
      <p:pic>
        <p:nvPicPr>
          <p:cNvPr id="3" name="Image 2">
            <a:extLst>
              <a:ext uri="{FF2B5EF4-FFF2-40B4-BE49-F238E27FC236}">
                <a16:creationId xmlns:a16="http://schemas.microsoft.com/office/drawing/2014/main" id="{05C9C9FC-16DB-A7E9-7621-4FC5DAFC4854}"/>
              </a:ext>
            </a:extLst>
          </p:cNvPr>
          <p:cNvPicPr>
            <a:picLocks noChangeAspect="1"/>
          </p:cNvPicPr>
          <p:nvPr/>
        </p:nvPicPr>
        <p:blipFill rotWithShape="1">
          <a:blip r:embed="rId6"/>
          <a:srcRect r="21039"/>
          <a:stretch/>
        </p:blipFill>
        <p:spPr>
          <a:xfrm>
            <a:off x="521691" y="3441778"/>
            <a:ext cx="4574267" cy="858971"/>
          </a:xfrm>
          <a:prstGeom prst="rect">
            <a:avLst/>
          </a:prstGeom>
        </p:spPr>
      </p:pic>
      <p:pic>
        <p:nvPicPr>
          <p:cNvPr id="10" name="Image 9">
            <a:extLst>
              <a:ext uri="{FF2B5EF4-FFF2-40B4-BE49-F238E27FC236}">
                <a16:creationId xmlns:a16="http://schemas.microsoft.com/office/drawing/2014/main" id="{0D1E7847-736A-90FE-D30C-7A8F5F86D8E3}"/>
              </a:ext>
            </a:extLst>
          </p:cNvPr>
          <p:cNvPicPr>
            <a:picLocks noChangeAspect="1"/>
          </p:cNvPicPr>
          <p:nvPr/>
        </p:nvPicPr>
        <p:blipFill>
          <a:blip r:embed="rId7"/>
          <a:stretch>
            <a:fillRect/>
          </a:stretch>
        </p:blipFill>
        <p:spPr>
          <a:xfrm>
            <a:off x="5228396" y="1263426"/>
            <a:ext cx="6819900" cy="4749800"/>
          </a:xfrm>
          <a:prstGeom prst="rect">
            <a:avLst/>
          </a:prstGeom>
        </p:spPr>
      </p:pic>
      <p:sp>
        <p:nvSpPr>
          <p:cNvPr id="12" name="Rectangle 11">
            <a:extLst>
              <a:ext uri="{FF2B5EF4-FFF2-40B4-BE49-F238E27FC236}">
                <a16:creationId xmlns:a16="http://schemas.microsoft.com/office/drawing/2014/main" id="{50E93E99-09CE-8A95-4BF5-DE44AB63016E}"/>
              </a:ext>
            </a:extLst>
          </p:cNvPr>
          <p:cNvSpPr/>
          <p:nvPr/>
        </p:nvSpPr>
        <p:spPr>
          <a:xfrm>
            <a:off x="143704" y="5365141"/>
            <a:ext cx="4819817" cy="1171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ZoneTexte 13">
            <a:extLst>
              <a:ext uri="{FF2B5EF4-FFF2-40B4-BE49-F238E27FC236}">
                <a16:creationId xmlns:a16="http://schemas.microsoft.com/office/drawing/2014/main" id="{77A0EE00-6B5C-F967-ADD7-BA1AADF7C12A}"/>
              </a:ext>
            </a:extLst>
          </p:cNvPr>
          <p:cNvSpPr txBox="1"/>
          <p:nvPr/>
        </p:nvSpPr>
        <p:spPr>
          <a:xfrm>
            <a:off x="6096000" y="6078919"/>
            <a:ext cx="5396665" cy="400110"/>
          </a:xfrm>
          <a:prstGeom prst="rect">
            <a:avLst/>
          </a:prstGeom>
          <a:solidFill>
            <a:schemeClr val="bg1"/>
          </a:solidFill>
          <a:ln w="3810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Trebuchet MS" panose="020B0603020202020204"/>
                <a:ea typeface="+mn-ea"/>
                <a:cs typeface="+mn-cs"/>
              </a:rPr>
              <a:t>→ No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melting</a:t>
            </a:r>
            <a:r>
              <a:rPr kumimoji="0" lang="en-GB" sz="2000" b="0" i="0" u="none" strike="noStrike" kern="1200" cap="none" spc="0" normalizeH="0" baseline="0" noProof="0" dirty="0">
                <a:ln>
                  <a:noFill/>
                </a:ln>
                <a:effectLst/>
                <a:uLnTx/>
                <a:uFillTx/>
                <a:latin typeface="Trebuchet MS" panose="020B0603020202020204"/>
                <a:ea typeface="+mn-ea"/>
                <a:cs typeface="+mn-cs"/>
              </a:rPr>
              <a:t> issue if rotation is fast enough</a:t>
            </a:r>
          </a:p>
        </p:txBody>
      </p:sp>
      <p:sp>
        <p:nvSpPr>
          <p:cNvPr id="5" name="ZoneTexte 4">
            <a:extLst>
              <a:ext uri="{FF2B5EF4-FFF2-40B4-BE49-F238E27FC236}">
                <a16:creationId xmlns:a16="http://schemas.microsoft.com/office/drawing/2014/main" id="{E0A23640-B69B-2A08-B364-F78BBFB02B20}"/>
              </a:ext>
            </a:extLst>
          </p:cNvPr>
          <p:cNvSpPr txBox="1"/>
          <p:nvPr/>
        </p:nvSpPr>
        <p:spPr>
          <a:xfrm>
            <a:off x="5759737" y="1512396"/>
            <a:ext cx="975973" cy="338554"/>
          </a:xfrm>
          <a:prstGeom prst="rect">
            <a:avLst/>
          </a:prstGeom>
          <a:solidFill>
            <a:schemeClr val="bg1"/>
          </a:solidFill>
        </p:spPr>
        <p:txBody>
          <a:bodyPr wrap="none" rtlCol="0">
            <a:spAutoFit/>
          </a:bodyPr>
          <a:lstStyle/>
          <a:p>
            <a:r>
              <a:rPr lang="en-GB" sz="1600" dirty="0">
                <a:solidFill>
                  <a:srgbClr val="FF0000"/>
                </a:solidFill>
              </a:rPr>
              <a:t>T</a:t>
            </a:r>
            <a:r>
              <a:rPr lang="en-GB" sz="1600" baseline="-25000" dirty="0">
                <a:solidFill>
                  <a:srgbClr val="FF0000"/>
                </a:solidFill>
              </a:rPr>
              <a:t>saturation1</a:t>
            </a:r>
          </a:p>
        </p:txBody>
      </p:sp>
      <p:sp>
        <p:nvSpPr>
          <p:cNvPr id="6" name="Rectangle 5">
            <a:extLst>
              <a:ext uri="{FF2B5EF4-FFF2-40B4-BE49-F238E27FC236}">
                <a16:creationId xmlns:a16="http://schemas.microsoft.com/office/drawing/2014/main" id="{BDE79C65-299C-FF63-3A74-10462E55147C}"/>
              </a:ext>
            </a:extLst>
          </p:cNvPr>
          <p:cNvSpPr/>
          <p:nvPr/>
        </p:nvSpPr>
        <p:spPr>
          <a:xfrm>
            <a:off x="5697456" y="1653097"/>
            <a:ext cx="169992" cy="1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ECBE5701-211A-4BF9-4F86-49E0FC16ABF1}"/>
              </a:ext>
            </a:extLst>
          </p:cNvPr>
          <p:cNvSpPr txBox="1"/>
          <p:nvPr/>
        </p:nvSpPr>
        <p:spPr>
          <a:xfrm>
            <a:off x="5759737" y="3103224"/>
            <a:ext cx="975973" cy="338554"/>
          </a:xfrm>
          <a:prstGeom prst="rect">
            <a:avLst/>
          </a:prstGeom>
          <a:solidFill>
            <a:schemeClr val="bg1"/>
          </a:solidFill>
        </p:spPr>
        <p:txBody>
          <a:bodyPr wrap="none" rtlCol="0">
            <a:spAutoFit/>
          </a:bodyPr>
          <a:lstStyle/>
          <a:p>
            <a:r>
              <a:rPr lang="en-GB" sz="1600" dirty="0">
                <a:solidFill>
                  <a:srgbClr val="FF0000"/>
                </a:solidFill>
              </a:rPr>
              <a:t>T</a:t>
            </a:r>
            <a:r>
              <a:rPr lang="en-GB" sz="1600" baseline="-25000" dirty="0">
                <a:solidFill>
                  <a:srgbClr val="FF0000"/>
                </a:solidFill>
              </a:rPr>
              <a:t>saturation2</a:t>
            </a:r>
          </a:p>
        </p:txBody>
      </p:sp>
      <p:sp>
        <p:nvSpPr>
          <p:cNvPr id="8" name="Rectangle 7">
            <a:extLst>
              <a:ext uri="{FF2B5EF4-FFF2-40B4-BE49-F238E27FC236}">
                <a16:creationId xmlns:a16="http://schemas.microsoft.com/office/drawing/2014/main" id="{6DC25EE8-843F-31BB-5829-7A256F710B02}"/>
              </a:ext>
            </a:extLst>
          </p:cNvPr>
          <p:cNvSpPr/>
          <p:nvPr/>
        </p:nvSpPr>
        <p:spPr>
          <a:xfrm>
            <a:off x="5697456" y="3258213"/>
            <a:ext cx="169992" cy="1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13136E93-9913-526B-46CC-25995BEF1D48}"/>
              </a:ext>
            </a:extLst>
          </p:cNvPr>
          <p:cNvSpPr txBox="1"/>
          <p:nvPr/>
        </p:nvSpPr>
        <p:spPr>
          <a:xfrm>
            <a:off x="5768896" y="4688146"/>
            <a:ext cx="975973" cy="338554"/>
          </a:xfrm>
          <a:prstGeom prst="rect">
            <a:avLst/>
          </a:prstGeom>
          <a:solidFill>
            <a:schemeClr val="bg1"/>
          </a:solidFill>
        </p:spPr>
        <p:txBody>
          <a:bodyPr wrap="none" rtlCol="0">
            <a:spAutoFit/>
          </a:bodyPr>
          <a:lstStyle/>
          <a:p>
            <a:r>
              <a:rPr lang="en-GB" sz="1600" dirty="0">
                <a:solidFill>
                  <a:srgbClr val="FF0000"/>
                </a:solidFill>
              </a:rPr>
              <a:t>T</a:t>
            </a:r>
            <a:r>
              <a:rPr lang="en-GB" sz="1600" baseline="-25000" dirty="0">
                <a:solidFill>
                  <a:srgbClr val="FF0000"/>
                </a:solidFill>
              </a:rPr>
              <a:t>saturation3</a:t>
            </a:r>
          </a:p>
        </p:txBody>
      </p:sp>
      <p:sp>
        <p:nvSpPr>
          <p:cNvPr id="13" name="Rectangle 12">
            <a:extLst>
              <a:ext uri="{FF2B5EF4-FFF2-40B4-BE49-F238E27FC236}">
                <a16:creationId xmlns:a16="http://schemas.microsoft.com/office/drawing/2014/main" id="{A811E56D-18A6-F5C1-DB7A-442207E6B242}"/>
              </a:ext>
            </a:extLst>
          </p:cNvPr>
          <p:cNvSpPr/>
          <p:nvPr/>
        </p:nvSpPr>
        <p:spPr>
          <a:xfrm>
            <a:off x="5706615" y="4843135"/>
            <a:ext cx="169992" cy="1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ZoneTexte 16">
            <a:extLst>
              <a:ext uri="{FF2B5EF4-FFF2-40B4-BE49-F238E27FC236}">
                <a16:creationId xmlns:a16="http://schemas.microsoft.com/office/drawing/2014/main" id="{3221B361-D4F7-B358-A042-074D87D6701B}"/>
              </a:ext>
            </a:extLst>
          </p:cNvPr>
          <p:cNvSpPr txBox="1"/>
          <p:nvPr/>
        </p:nvSpPr>
        <p:spPr>
          <a:xfrm>
            <a:off x="9174689" y="1048251"/>
            <a:ext cx="2873607" cy="369332"/>
          </a:xfrm>
          <a:prstGeom prst="rect">
            <a:avLst/>
          </a:prstGeom>
          <a:solidFill>
            <a:schemeClr val="bg1"/>
          </a:solidFill>
        </p:spPr>
        <p:txBody>
          <a:bodyPr wrap="none" rtlCol="0">
            <a:spAutoFit/>
          </a:bodyPr>
          <a:lstStyle/>
          <a:p>
            <a:r>
              <a:rPr lang="en-GB" dirty="0"/>
              <a:t>Titanium </a:t>
            </a:r>
            <a:r>
              <a:rPr lang="en-GB" dirty="0">
                <a:solidFill>
                  <a:srgbClr val="FF0000"/>
                </a:solidFill>
              </a:rPr>
              <a:t>T</a:t>
            </a:r>
            <a:r>
              <a:rPr kumimoji="0" lang="en-GB" sz="1800" b="0" i="0" u="none" strike="noStrike" kern="1200" cap="none" spc="0" normalizeH="0" baseline="-25000" noProof="0" dirty="0">
                <a:ln>
                  <a:noFill/>
                </a:ln>
                <a:solidFill>
                  <a:srgbClr val="FF0000"/>
                </a:solidFill>
                <a:effectLst/>
                <a:uLnTx/>
                <a:uFillTx/>
                <a:latin typeface="Trebuchet MS" panose="020B0603020202020204"/>
                <a:ea typeface="+mn-ea"/>
                <a:cs typeface="+mn-cs"/>
              </a:rPr>
              <a:t>melting</a:t>
            </a:r>
            <a:r>
              <a:rPr lang="en-GB" baseline="-25000" dirty="0">
                <a:solidFill>
                  <a:srgbClr val="FF0000"/>
                </a:solidFill>
              </a:rPr>
              <a:t> </a:t>
            </a:r>
            <a:r>
              <a:rPr lang="en-GB" dirty="0">
                <a:solidFill>
                  <a:srgbClr val="FF0000"/>
                </a:solidFill>
              </a:rPr>
              <a:t>= 1668°C </a:t>
            </a:r>
          </a:p>
        </p:txBody>
      </p:sp>
      <p:pic>
        <p:nvPicPr>
          <p:cNvPr id="19" name="Image 18">
            <a:extLst>
              <a:ext uri="{FF2B5EF4-FFF2-40B4-BE49-F238E27FC236}">
                <a16:creationId xmlns:a16="http://schemas.microsoft.com/office/drawing/2014/main" id="{0721CD14-BDA9-5C29-EDE2-CC60ACAF7BF6}"/>
              </a:ext>
            </a:extLst>
          </p:cNvPr>
          <p:cNvPicPr>
            <a:picLocks noChangeAspect="1"/>
          </p:cNvPicPr>
          <p:nvPr/>
        </p:nvPicPr>
        <p:blipFill>
          <a:blip r:embed="rId8"/>
          <a:stretch>
            <a:fillRect/>
          </a:stretch>
        </p:blipFill>
        <p:spPr>
          <a:xfrm>
            <a:off x="5424588" y="-4325840"/>
            <a:ext cx="5715000" cy="3911600"/>
          </a:xfrm>
          <a:prstGeom prst="rect">
            <a:avLst/>
          </a:prstGeom>
        </p:spPr>
      </p:pic>
      <p:sp>
        <p:nvSpPr>
          <p:cNvPr id="23" name="Espace réservé du pied de page 5">
            <a:extLst>
              <a:ext uri="{FF2B5EF4-FFF2-40B4-BE49-F238E27FC236}">
                <a16:creationId xmlns:a16="http://schemas.microsoft.com/office/drawing/2014/main" id="{B19C4047-4804-6D63-868D-C081B846F6B2}"/>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Innovative material development for target backings     -    </a:t>
            </a:r>
            <a:r>
              <a:rPr lang="en-GB" sz="1100" dirty="0" err="1">
                <a:solidFill>
                  <a:schemeClr val="tx1">
                    <a:lumMod val="50000"/>
                    <a:lumOff val="50000"/>
                  </a:schemeClr>
                </a:solidFill>
                <a:latin typeface="Trebuchet MS" panose="020B0603020202020204"/>
              </a:rPr>
              <a:t>nSHE</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Workshops </a:t>
            </a:r>
            <a:r>
              <a:rPr lang="en-GB" sz="1100" dirty="0">
                <a:solidFill>
                  <a:schemeClr val="tx1">
                    <a:lumMod val="50000"/>
                    <a:lumOff val="50000"/>
                  </a:schemeClr>
                </a:solidFill>
                <a:latin typeface="Trebuchet MS" panose="020B0603020202020204"/>
              </a:rPr>
              <a:t>RIKEN</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    20-21/06/2023</a:t>
            </a:r>
          </a:p>
        </p:txBody>
      </p:sp>
    </p:spTree>
    <p:extLst>
      <p:ext uri="{BB962C8B-B14F-4D97-AF65-F5344CB8AC3E}">
        <p14:creationId xmlns:p14="http://schemas.microsoft.com/office/powerpoint/2010/main" val="131771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AAB1393-280A-C184-FF0B-6DE30EC52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843" y="1064510"/>
            <a:ext cx="7772400" cy="5674843"/>
          </a:xfrm>
          <a:prstGeom prst="rect">
            <a:avLst/>
          </a:prstGeom>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solidFill>
                  <a:schemeClr val="tx2"/>
                </a:solidFill>
              </a:rPr>
              <a:t>High </a:t>
            </a:r>
            <a:r>
              <a:rPr lang="en-GB" dirty="0">
                <a:solidFill>
                  <a:schemeClr val="tx2"/>
                </a:solidFill>
              </a:rPr>
              <a:t>intensity</a:t>
            </a:r>
            <a:r>
              <a:rPr lang="fr-FR" dirty="0">
                <a:solidFill>
                  <a:schemeClr val="tx2"/>
                </a:solidFill>
              </a:rPr>
              <a:t> </a:t>
            </a:r>
            <a:r>
              <a:rPr lang="fr-FR" dirty="0" err="1">
                <a:solidFill>
                  <a:schemeClr val="tx2"/>
                </a:solidFill>
              </a:rPr>
              <a:t>beams</a:t>
            </a:r>
            <a:endParaRPr lang="fr-FR" dirty="0">
              <a:solidFill>
                <a:schemeClr val="tx2"/>
              </a:solidFill>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4" name="Rectangle 3">
            <a:extLst>
              <a:ext uri="{FF2B5EF4-FFF2-40B4-BE49-F238E27FC236}">
                <a16:creationId xmlns:a16="http://schemas.microsoft.com/office/drawing/2014/main" id="{921C201E-0020-BB35-28EE-5D76DE0FCA8E}"/>
              </a:ext>
            </a:extLst>
          </p:cNvPr>
          <p:cNvSpPr/>
          <p:nvPr/>
        </p:nvSpPr>
        <p:spPr>
          <a:xfrm rot="5400000">
            <a:off x="9170695" y="3761316"/>
            <a:ext cx="5670610" cy="276999"/>
          </a:xfrm>
          <a:prstGeom prst="rect">
            <a:avLst/>
          </a:prstGeom>
          <a:solidFill>
            <a:schemeClr val="bg1"/>
          </a:solidFill>
        </p:spPr>
        <p:txBody>
          <a:bodyPr wrap="square">
            <a:spAutoFit/>
          </a:bodyPr>
          <a:lstStyle/>
          <a:p>
            <a:r>
              <a:rPr lang="en-GB" sz="1200" dirty="0">
                <a:solidFill>
                  <a:srgbClr val="FF0000"/>
                </a:solidFill>
              </a:rPr>
              <a:t>[1] </a:t>
            </a:r>
            <a:r>
              <a:rPr lang="en-GB" sz="1200" dirty="0"/>
              <a:t>C. Theisen et al., Nuclear Physics A 944 (2015). </a:t>
            </a:r>
          </a:p>
        </p:txBody>
      </p:sp>
      <p:sp>
        <p:nvSpPr>
          <p:cNvPr id="5" name="Ellipse 4">
            <a:extLst>
              <a:ext uri="{FF2B5EF4-FFF2-40B4-BE49-F238E27FC236}">
                <a16:creationId xmlns:a16="http://schemas.microsoft.com/office/drawing/2014/main" id="{9D05361F-CB33-9B88-9F6C-68EE397179F0}"/>
              </a:ext>
            </a:extLst>
          </p:cNvPr>
          <p:cNvSpPr/>
          <p:nvPr/>
        </p:nvSpPr>
        <p:spPr>
          <a:xfrm rot="2444952">
            <a:off x="7426817" y="725709"/>
            <a:ext cx="3579276" cy="4629228"/>
          </a:xfrm>
          <a:prstGeom prst="ellipse">
            <a:avLst/>
          </a:prstGeom>
          <a:noFill/>
          <a:ln w="38100">
            <a:solidFill>
              <a:srgbClr val="100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05CA1A19-5DC8-9C39-8747-158038880680}"/>
              </a:ext>
            </a:extLst>
          </p:cNvPr>
          <p:cNvSpPr txBox="1"/>
          <p:nvPr/>
        </p:nvSpPr>
        <p:spPr>
          <a:xfrm>
            <a:off x="9879858" y="4690989"/>
            <a:ext cx="1799784" cy="707886"/>
          </a:xfrm>
          <a:prstGeom prst="rect">
            <a:avLst/>
          </a:prstGeom>
          <a:noFill/>
        </p:spPr>
        <p:txBody>
          <a:bodyPr wrap="square" rtlCol="0">
            <a:spAutoFit/>
          </a:bodyPr>
          <a:lstStyle/>
          <a:p>
            <a:pPr algn="ctr"/>
            <a:r>
              <a:rPr lang="en-GB" sz="2000" b="1" dirty="0">
                <a:solidFill>
                  <a:srgbClr val="1006E2"/>
                </a:solidFill>
              </a:rPr>
              <a:t>Spectroscopy landscape</a:t>
            </a:r>
          </a:p>
        </p:txBody>
      </p:sp>
      <p:sp>
        <p:nvSpPr>
          <p:cNvPr id="7" name="ZoneTexte 6">
            <a:extLst>
              <a:ext uri="{FF2B5EF4-FFF2-40B4-BE49-F238E27FC236}">
                <a16:creationId xmlns:a16="http://schemas.microsoft.com/office/drawing/2014/main" id="{71B975F3-9777-F9D8-955E-E1902ABEC23B}"/>
              </a:ext>
            </a:extLst>
          </p:cNvPr>
          <p:cNvSpPr txBox="1"/>
          <p:nvPr/>
        </p:nvSpPr>
        <p:spPr>
          <a:xfrm>
            <a:off x="47500" y="1295393"/>
            <a:ext cx="4219700" cy="4555093"/>
          </a:xfrm>
          <a:prstGeom prst="rect">
            <a:avLst/>
          </a:prstGeom>
          <a:solidFill>
            <a:schemeClr val="bg1"/>
          </a:solidFill>
        </p:spPr>
        <p:txBody>
          <a:bodyPr wrap="square" rtlCol="0">
            <a:spAutoFit/>
          </a:bodyPr>
          <a:lstStyle/>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Low cross section experiments :</a:t>
            </a:r>
          </a:p>
          <a:p>
            <a:pPr marL="742950" lvl="1" indent="-285750" defTabSz="457200">
              <a:buFont typeface="Police système Courant"/>
              <a:buChar char="-"/>
            </a:pPr>
            <a:r>
              <a:rPr lang="en-GB" sz="1700" dirty="0">
                <a:solidFill>
                  <a:prstClr val="black"/>
                </a:solidFill>
              </a:rPr>
              <a:t>New elements synthesis</a:t>
            </a: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lvl="1" indent="-285750" defTabSz="457200">
              <a:buFont typeface="Police système Courant"/>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Spectroscopy</a:t>
            </a:r>
            <a:endParaRPr lang="en-GB" sz="1700" dirty="0">
              <a:solidFill>
                <a:prstClr val="black"/>
              </a:solidFill>
              <a:latin typeface="Trebuchet MS" panose="020B0603020202020204"/>
            </a:endParaRP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Many accessible unknown nuclei from Nobelium to Hassium (and more…)</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(JINR, GANIL, RIKEN…)</a:t>
            </a:r>
          </a:p>
          <a:p>
            <a:pPr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Increased intensities :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pµA</a:t>
            </a:r>
            <a:endParaRPr lang="en-GB" sz="17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Usual </a:t>
            </a:r>
            <a:r>
              <a:rPr kumimoji="0" lang="en-GB" sz="17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backings can't survive long enough at such intensities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Example </a:t>
            </a:r>
            <a:r>
              <a:rPr kumimoji="0" lang="en-GB" sz="1700" b="0" i="0" u="none" strike="noStrike" kern="1200" cap="none" spc="0" normalizeH="0" baseline="0" noProof="0" dirty="0">
                <a:ln>
                  <a:noFill/>
                </a:ln>
                <a:effectLst/>
                <a:uLnTx/>
                <a:uFillTx/>
                <a:latin typeface="Trebuchet MS" panose="020B0603020202020204"/>
                <a:ea typeface="+mn-ea"/>
                <a:cs typeface="+mn-cs"/>
              </a:rPr>
              <a:t>: 10 </a:t>
            </a:r>
            <a:r>
              <a:rPr kumimoji="0" lang="en-GB" sz="1700" b="0" i="0" u="none" strike="noStrike" kern="1200" cap="none" spc="0" normalizeH="0" baseline="0" noProof="0" dirty="0" err="1">
                <a:ln>
                  <a:noFill/>
                </a:ln>
                <a:effectLst/>
                <a:uLnTx/>
                <a:uFillTx/>
                <a:latin typeface="Trebuchet MS" panose="020B0603020202020204"/>
                <a:ea typeface="+mn-ea"/>
                <a:cs typeface="+mn-cs"/>
              </a:rPr>
              <a:t>pµA</a:t>
            </a:r>
            <a:r>
              <a:rPr kumimoji="0" lang="en-GB" sz="1700" b="0" i="0" u="none" strike="noStrike" kern="1200" cap="none" spc="0" normalizeH="0" baseline="0" noProof="0" dirty="0">
                <a:ln>
                  <a:noFill/>
                </a:ln>
                <a:effectLst/>
                <a:uLnTx/>
                <a:uFillTx/>
                <a:latin typeface="Trebuchet MS" panose="020B0603020202020204"/>
                <a:ea typeface="+mn-ea"/>
                <a:cs typeface="+mn-cs"/>
              </a:rPr>
              <a:t> /15cm wheel </a:t>
            </a:r>
          </a:p>
          <a:p>
            <a:pPr defTabSz="457200"/>
            <a:r>
              <a:rPr lang="en-GB" sz="1700" dirty="0">
                <a:latin typeface="Trebuchet MS" panose="020B0603020202020204"/>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 1 week to break the target</a:t>
            </a:r>
            <a:endParaRPr kumimoji="0" lang="en-GB" sz="1700" b="0" i="0" u="none" strike="noStrike" kern="1200" cap="none" spc="0" normalizeH="0" baseline="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700"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USIAS grant </a:t>
            </a:r>
            <a:r>
              <a:rPr lang="en-GB" sz="1700" dirty="0">
                <a:solidFill>
                  <a:prstClr val="black"/>
                </a:solidFill>
                <a:latin typeface="Trebuchet MS" panose="020B0603020202020204"/>
              </a:rPr>
              <a:t>dedicated to this project</a:t>
            </a: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12" name="Espace réservé du pied de page 5">
            <a:extLst>
              <a:ext uri="{FF2B5EF4-FFF2-40B4-BE49-F238E27FC236}">
                <a16:creationId xmlns:a16="http://schemas.microsoft.com/office/drawing/2014/main" id="{AFEF2D64-0E8D-349D-0A2E-23D5B43CB5BE}"/>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Innovative material development for target backings     -    </a:t>
            </a:r>
            <a:r>
              <a:rPr lang="en-GB" sz="1100" dirty="0" err="1">
                <a:solidFill>
                  <a:schemeClr val="tx1">
                    <a:lumMod val="50000"/>
                    <a:lumOff val="50000"/>
                  </a:schemeClr>
                </a:solidFill>
                <a:latin typeface="Trebuchet MS" panose="020B0603020202020204"/>
              </a:rPr>
              <a:t>nSHE</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Workshops </a:t>
            </a:r>
            <a:r>
              <a:rPr lang="en-GB" sz="1100" dirty="0">
                <a:solidFill>
                  <a:schemeClr val="tx1">
                    <a:lumMod val="50000"/>
                    <a:lumOff val="50000"/>
                  </a:schemeClr>
                </a:solidFill>
                <a:latin typeface="Trebuchet MS" panose="020B0603020202020204"/>
              </a:rPr>
              <a:t>RIKEN</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    20-21/06/2023</a:t>
            </a:r>
          </a:p>
        </p:txBody>
      </p:sp>
    </p:spTree>
    <p:extLst>
      <p:ext uri="{BB962C8B-B14F-4D97-AF65-F5344CB8AC3E}">
        <p14:creationId xmlns:p14="http://schemas.microsoft.com/office/powerpoint/2010/main" val="4229820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solidFill>
                  <a:schemeClr val="tx2"/>
                </a:solidFill>
              </a:rPr>
              <a:t>High </a:t>
            </a:r>
            <a:r>
              <a:rPr lang="en-GB" dirty="0">
                <a:solidFill>
                  <a:schemeClr val="tx2"/>
                </a:solidFill>
              </a:rPr>
              <a:t>intensity</a:t>
            </a:r>
            <a:r>
              <a:rPr lang="fr-FR" dirty="0">
                <a:solidFill>
                  <a:schemeClr val="tx2"/>
                </a:solidFill>
              </a:rPr>
              <a:t> </a:t>
            </a:r>
            <a:r>
              <a:rPr lang="fr-FR" dirty="0" err="1">
                <a:solidFill>
                  <a:schemeClr val="tx2"/>
                </a:solidFill>
              </a:rPr>
              <a:t>beams</a:t>
            </a:r>
            <a:endParaRPr lang="fr-FR" dirty="0">
              <a:solidFill>
                <a:schemeClr val="tx2"/>
              </a:solidFill>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3"/>
          <a:stretch>
            <a:fillRect/>
          </a:stretch>
        </p:blipFill>
        <p:spPr>
          <a:xfrm>
            <a:off x="9808808" y="122881"/>
            <a:ext cx="2239488" cy="847273"/>
          </a:xfrm>
          <a:prstGeom prst="rect">
            <a:avLst/>
          </a:prstGeom>
        </p:spPr>
      </p:pic>
      <p:sp>
        <p:nvSpPr>
          <p:cNvPr id="11" name="ZoneTexte 10">
            <a:extLst>
              <a:ext uri="{FF2B5EF4-FFF2-40B4-BE49-F238E27FC236}">
                <a16:creationId xmlns:a16="http://schemas.microsoft.com/office/drawing/2014/main" id="{5346E6FB-E03A-8988-F801-1A213A92C797}"/>
              </a:ext>
            </a:extLst>
          </p:cNvPr>
          <p:cNvSpPr txBox="1"/>
          <p:nvPr/>
        </p:nvSpPr>
        <p:spPr>
          <a:xfrm>
            <a:off x="531860" y="6187987"/>
            <a:ext cx="3986645" cy="369332"/>
          </a:xfrm>
          <a:prstGeom prst="rect">
            <a:avLst/>
          </a:prstGeom>
          <a:noFill/>
          <a:ln w="25400">
            <a:solidFill>
              <a:srgbClr val="1006E2"/>
            </a:solidFill>
          </a:ln>
        </p:spPr>
        <p:txBody>
          <a:bodyPr wrap="square">
            <a:spAutoFit/>
          </a:bodyPr>
          <a:lstStyle/>
          <a:p>
            <a:r>
              <a:rPr lang="en-GB" dirty="0">
                <a:solidFill>
                  <a:srgbClr val="FF0000"/>
                </a:solidFill>
              </a:rPr>
              <a:t>→ New materials for target backings</a:t>
            </a:r>
          </a:p>
        </p:txBody>
      </p:sp>
      <p:pic>
        <p:nvPicPr>
          <p:cNvPr id="7" name="Image 6">
            <a:extLst>
              <a:ext uri="{FF2B5EF4-FFF2-40B4-BE49-F238E27FC236}">
                <a16:creationId xmlns:a16="http://schemas.microsoft.com/office/drawing/2014/main" id="{1695A2B5-46DD-B852-7F4A-1BC34F9BAF0B}"/>
              </a:ext>
            </a:extLst>
          </p:cNvPr>
          <p:cNvPicPr>
            <a:picLocks noChangeAspect="1"/>
          </p:cNvPicPr>
          <p:nvPr/>
        </p:nvPicPr>
        <p:blipFill rotWithShape="1">
          <a:blip r:embed="rId4"/>
          <a:srcRect l="13733" t="6727" r="14354" b="16530"/>
          <a:stretch/>
        </p:blipFill>
        <p:spPr>
          <a:xfrm>
            <a:off x="9100659" y="999998"/>
            <a:ext cx="2823115" cy="2955237"/>
          </a:xfrm>
          <a:prstGeom prst="rect">
            <a:avLst/>
          </a:prstGeom>
        </p:spPr>
      </p:pic>
      <p:sp>
        <p:nvSpPr>
          <p:cNvPr id="9" name="Rectangle 8">
            <a:extLst>
              <a:ext uri="{FF2B5EF4-FFF2-40B4-BE49-F238E27FC236}">
                <a16:creationId xmlns:a16="http://schemas.microsoft.com/office/drawing/2014/main" id="{F1D857C2-4795-037D-958E-3178F8004CA1}"/>
              </a:ext>
            </a:extLst>
          </p:cNvPr>
          <p:cNvSpPr/>
          <p:nvPr/>
        </p:nvSpPr>
        <p:spPr>
          <a:xfrm rot="5400000">
            <a:off x="10528382" y="2356050"/>
            <a:ext cx="2955236"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[3] </a:t>
            </a:r>
            <a:r>
              <a:rPr lang="fr-FR" sz="1200" dirty="0"/>
              <a:t>E. </a:t>
            </a:r>
            <a:r>
              <a:rPr lang="fr-FR" sz="1200" dirty="0" err="1"/>
              <a:t>Jäger</a:t>
            </a:r>
            <a:r>
              <a:rPr lang="fr-FR" sz="1200" dirty="0"/>
              <a:t> et al., (2014) 299:1073–1079</a:t>
            </a:r>
            <a:endParaRPr lang="en-GB" sz="1200" dirty="0">
              <a:solidFill>
                <a:prstClr val="black"/>
              </a:solidFill>
              <a:latin typeface="Trebuchet MS" panose="020B0603020202020204"/>
            </a:endParaRPr>
          </a:p>
        </p:txBody>
      </p:sp>
      <p:pic>
        <p:nvPicPr>
          <p:cNvPr id="10" name="Image 9">
            <a:extLst>
              <a:ext uri="{FF2B5EF4-FFF2-40B4-BE49-F238E27FC236}">
                <a16:creationId xmlns:a16="http://schemas.microsoft.com/office/drawing/2014/main" id="{E66DC0D2-834D-8F2A-980D-98E872B94DFB}"/>
              </a:ext>
            </a:extLst>
          </p:cNvPr>
          <p:cNvPicPr>
            <a:picLocks noChangeAspect="1"/>
          </p:cNvPicPr>
          <p:nvPr/>
        </p:nvPicPr>
        <p:blipFill>
          <a:blip r:embed="rId5"/>
          <a:stretch>
            <a:fillRect/>
          </a:stretch>
        </p:blipFill>
        <p:spPr>
          <a:xfrm>
            <a:off x="5098852" y="4049523"/>
            <a:ext cx="3228296" cy="2563954"/>
          </a:xfrm>
          <a:prstGeom prst="rect">
            <a:avLst/>
          </a:prstGeom>
        </p:spPr>
      </p:pic>
      <p:pic>
        <p:nvPicPr>
          <p:cNvPr id="12" name="Image 11">
            <a:extLst>
              <a:ext uri="{FF2B5EF4-FFF2-40B4-BE49-F238E27FC236}">
                <a16:creationId xmlns:a16="http://schemas.microsoft.com/office/drawing/2014/main" id="{E406704F-A6A5-BF82-1F37-0265110F5088}"/>
              </a:ext>
            </a:extLst>
          </p:cNvPr>
          <p:cNvPicPr>
            <a:picLocks noChangeAspect="1"/>
          </p:cNvPicPr>
          <p:nvPr/>
        </p:nvPicPr>
        <p:blipFill rotWithShape="1">
          <a:blip r:embed="rId6">
            <a:extLst>
              <a:ext uri="{28A0092B-C50C-407E-A947-70E740481C1C}">
                <a14:useLocalDpi xmlns:a14="http://schemas.microsoft.com/office/drawing/2010/main" val="0"/>
              </a:ext>
            </a:extLst>
          </a:blip>
          <a:srcRect l="8942" t="28435" b="9048"/>
          <a:stretch/>
        </p:blipFill>
        <p:spPr>
          <a:xfrm>
            <a:off x="5098852" y="999997"/>
            <a:ext cx="3228296" cy="2955237"/>
          </a:xfrm>
          <a:prstGeom prst="rect">
            <a:avLst/>
          </a:prstGeom>
        </p:spPr>
      </p:pic>
      <p:sp>
        <p:nvSpPr>
          <p:cNvPr id="13" name="Rectangle 12">
            <a:extLst>
              <a:ext uri="{FF2B5EF4-FFF2-40B4-BE49-F238E27FC236}">
                <a16:creationId xmlns:a16="http://schemas.microsoft.com/office/drawing/2014/main" id="{582982D8-3B18-D3AA-2C8C-13B718844926}"/>
              </a:ext>
            </a:extLst>
          </p:cNvPr>
          <p:cNvSpPr/>
          <p:nvPr/>
        </p:nvSpPr>
        <p:spPr>
          <a:xfrm rot="5400000">
            <a:off x="7149404" y="5184050"/>
            <a:ext cx="2607564"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[4] </a:t>
            </a:r>
            <a:r>
              <a:rPr lang="en-GB" sz="1200" dirty="0">
                <a:solidFill>
                  <a:prstClr val="black"/>
                </a:solidFill>
                <a:latin typeface="Trebuchet MS" panose="020B0603020202020204"/>
              </a:rPr>
              <a:t>R. N. </a:t>
            </a:r>
            <a:r>
              <a:rPr lang="en-GB" sz="1200" dirty="0" err="1">
                <a:solidFill>
                  <a:prstClr val="black"/>
                </a:solidFill>
                <a:latin typeface="Trebuchet MS" panose="020B0603020202020204"/>
              </a:rPr>
              <a:t>Sagaidak</a:t>
            </a:r>
            <a:r>
              <a:rPr lang="en-GB" sz="1200" dirty="0">
                <a:solidFill>
                  <a:prstClr val="black"/>
                </a:solidFill>
                <a:latin typeface="Trebuchet MS" panose="020B0603020202020204"/>
              </a:rPr>
              <a:t> et al., vol. 175</a:t>
            </a:r>
          </a:p>
        </p:txBody>
      </p:sp>
      <p:sp>
        <p:nvSpPr>
          <p:cNvPr id="15" name="Rectangle 14">
            <a:extLst>
              <a:ext uri="{FF2B5EF4-FFF2-40B4-BE49-F238E27FC236}">
                <a16:creationId xmlns:a16="http://schemas.microsoft.com/office/drawing/2014/main" id="{52C1D532-AF8D-56C6-E09D-8AF6EC45D768}"/>
              </a:ext>
            </a:extLst>
          </p:cNvPr>
          <p:cNvSpPr/>
          <p:nvPr/>
        </p:nvSpPr>
        <p:spPr>
          <a:xfrm rot="5400000">
            <a:off x="6964183" y="2332205"/>
            <a:ext cx="3002928"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[2] </a:t>
            </a:r>
            <a:r>
              <a:rPr lang="en-GB" sz="1200" dirty="0">
                <a:solidFill>
                  <a:prstClr val="black"/>
                </a:solidFill>
                <a:latin typeface="Trebuchet MS" panose="020B0603020202020204"/>
              </a:rPr>
              <a:t>K. </a:t>
            </a:r>
            <a:r>
              <a:rPr lang="en-GB" sz="1200" dirty="0" err="1">
                <a:solidFill>
                  <a:prstClr val="black"/>
                </a:solidFill>
                <a:latin typeface="Trebuchet MS" panose="020B0603020202020204"/>
              </a:rPr>
              <a:t>Kessaci</a:t>
            </a:r>
            <a:r>
              <a:rPr lang="en-GB" sz="1200" dirty="0">
                <a:solidFill>
                  <a:prstClr val="black"/>
                </a:solidFill>
                <a:latin typeface="Trebuchet MS" panose="020B0603020202020204"/>
              </a:rPr>
              <a:t> et al., </a:t>
            </a:r>
            <a:r>
              <a:rPr lang="en-GB" sz="1200" baseline="30000" dirty="0">
                <a:solidFill>
                  <a:prstClr val="black"/>
                </a:solidFill>
                <a:latin typeface="Trebuchet MS" panose="020B0603020202020204"/>
              </a:rPr>
              <a:t>255</a:t>
            </a:r>
            <a:r>
              <a:rPr lang="en-GB" sz="1200" dirty="0">
                <a:solidFill>
                  <a:prstClr val="black"/>
                </a:solidFill>
                <a:latin typeface="Trebuchet MS" panose="020B0603020202020204"/>
              </a:rPr>
              <a:t>No spectroscopy</a:t>
            </a:r>
          </a:p>
        </p:txBody>
      </p:sp>
      <p:pic>
        <p:nvPicPr>
          <p:cNvPr id="16" name="Picture 1" descr="page11image17087312">
            <a:extLst>
              <a:ext uri="{FF2B5EF4-FFF2-40B4-BE49-F238E27FC236}">
                <a16:creationId xmlns:a16="http://schemas.microsoft.com/office/drawing/2014/main" id="{832F12F0-877C-E953-3DE6-C4112F0C71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994966">
            <a:off x="8445725" y="4108315"/>
            <a:ext cx="2442534" cy="24882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age11image17087936">
            <a:extLst>
              <a:ext uri="{FF2B5EF4-FFF2-40B4-BE49-F238E27FC236}">
                <a16:creationId xmlns:a16="http://schemas.microsoft.com/office/drawing/2014/main" id="{7544D0B2-DA22-2888-918E-CF953A622D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774079">
            <a:off x="9965414" y="4089473"/>
            <a:ext cx="2566112" cy="252595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A404260-42F4-F6BC-E42C-72EA165E37BE}"/>
              </a:ext>
            </a:extLst>
          </p:cNvPr>
          <p:cNvSpPr txBox="1"/>
          <p:nvPr/>
        </p:nvSpPr>
        <p:spPr>
          <a:xfrm rot="5400000">
            <a:off x="10754641" y="5216229"/>
            <a:ext cx="2444400" cy="306000"/>
          </a:xfrm>
          <a:prstGeom prst="rect">
            <a:avLst/>
          </a:prstGeom>
          <a:solidFill>
            <a:schemeClr val="bg1"/>
          </a:solidFill>
        </p:spPr>
        <p:txBody>
          <a:bodyPr wrap="square">
            <a:spAutoFit/>
          </a:bodyPr>
          <a:lstStyle/>
          <a:p>
            <a:r>
              <a:rPr lang="fr-FR" sz="1400" dirty="0">
                <a:solidFill>
                  <a:srgbClr val="FF0000"/>
                </a:solidFill>
                <a:effectLst/>
                <a:latin typeface="Calibri" panose="020F0502020204030204" pitchFamily="34" charset="0"/>
              </a:rPr>
              <a:t>[5] </a:t>
            </a:r>
            <a:r>
              <a:rPr lang="fr-FR" sz="1400" dirty="0">
                <a:effectLst/>
                <a:latin typeface="Calibri" panose="020F0502020204030204" pitchFamily="34" charset="0"/>
              </a:rPr>
              <a:t>J. </a:t>
            </a:r>
            <a:r>
              <a:rPr lang="fr-FR" sz="1400" dirty="0" err="1">
                <a:effectLst/>
                <a:latin typeface="Calibri" panose="020F0502020204030204" pitchFamily="34" charset="0"/>
              </a:rPr>
              <a:t>Kallunkathariyil</a:t>
            </a:r>
            <a:r>
              <a:rPr lang="fr-FR" sz="1400" dirty="0">
                <a:latin typeface="Calibri" panose="020F0502020204030204" pitchFamily="34" charset="0"/>
              </a:rPr>
              <a:t> </a:t>
            </a:r>
            <a:r>
              <a:rPr lang="fr-FR" sz="1400" dirty="0">
                <a:effectLst/>
                <a:latin typeface="Calibri" panose="020F0502020204030204" pitchFamily="34" charset="0"/>
              </a:rPr>
              <a:t>, 2014</a:t>
            </a: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4" name="ZoneTexte 3">
            <a:extLst>
              <a:ext uri="{FF2B5EF4-FFF2-40B4-BE49-F238E27FC236}">
                <a16:creationId xmlns:a16="http://schemas.microsoft.com/office/drawing/2014/main" id="{510B3232-6AC3-0F89-3FDC-E416811033CB}"/>
              </a:ext>
            </a:extLst>
          </p:cNvPr>
          <p:cNvSpPr txBox="1"/>
          <p:nvPr/>
        </p:nvSpPr>
        <p:spPr>
          <a:xfrm>
            <a:off x="47500" y="1295393"/>
            <a:ext cx="4219700" cy="4555093"/>
          </a:xfrm>
          <a:prstGeom prst="rect">
            <a:avLst/>
          </a:prstGeom>
          <a:solidFill>
            <a:schemeClr val="bg1"/>
          </a:solidFill>
        </p:spPr>
        <p:txBody>
          <a:bodyPr wrap="square" rtlCol="0">
            <a:spAutoFit/>
          </a:bodyPr>
          <a:lstStyle/>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Low cross section experiments :</a:t>
            </a:r>
          </a:p>
          <a:p>
            <a:pPr marL="742950" lvl="1" indent="-285750" defTabSz="457200">
              <a:buFont typeface="Police système Courant"/>
              <a:buChar char="-"/>
            </a:pPr>
            <a:r>
              <a:rPr lang="en-GB" sz="1700" dirty="0">
                <a:solidFill>
                  <a:prstClr val="black"/>
                </a:solidFill>
              </a:rPr>
              <a:t>New elements synthesis</a:t>
            </a: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lvl="1" indent="-285750" defTabSz="457200">
              <a:buFont typeface="Police système Courant"/>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Spectroscopy</a:t>
            </a:r>
          </a:p>
          <a:p>
            <a:pPr lvl="1"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Many accessible unknown nuclei 	from Nobelium to Hassium (and 	more…)</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(JINR, GANIL, RIKEN…)</a:t>
            </a:r>
          </a:p>
          <a:p>
            <a:pPr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Increased intensities :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pµA</a:t>
            </a:r>
            <a:endParaRPr lang="en-GB" sz="17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Usual </a:t>
            </a:r>
            <a:r>
              <a:rPr kumimoji="0" lang="en-GB" sz="17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backings can't survive long enough at such intensities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Example </a:t>
            </a:r>
            <a:r>
              <a:rPr kumimoji="0" lang="en-GB" sz="1700" b="0" i="0" u="none" strike="noStrike" kern="1200" cap="none" spc="0" normalizeH="0" baseline="0" noProof="0" dirty="0">
                <a:ln>
                  <a:noFill/>
                </a:ln>
                <a:effectLst/>
                <a:uLnTx/>
                <a:uFillTx/>
                <a:latin typeface="Trebuchet MS" panose="020B0603020202020204"/>
                <a:ea typeface="+mn-ea"/>
                <a:cs typeface="+mn-cs"/>
              </a:rPr>
              <a:t>: 10 </a:t>
            </a:r>
            <a:r>
              <a:rPr kumimoji="0" lang="en-GB" sz="1700" b="0" i="0" u="none" strike="noStrike" kern="1200" cap="none" spc="0" normalizeH="0" baseline="0" noProof="0" dirty="0" err="1">
                <a:ln>
                  <a:noFill/>
                </a:ln>
                <a:effectLst/>
                <a:uLnTx/>
                <a:uFillTx/>
                <a:latin typeface="Trebuchet MS" panose="020B0603020202020204"/>
                <a:ea typeface="+mn-ea"/>
                <a:cs typeface="+mn-cs"/>
              </a:rPr>
              <a:t>pµA</a:t>
            </a:r>
            <a:r>
              <a:rPr kumimoji="0" lang="en-GB" sz="1700" b="0" i="0" u="none" strike="noStrike" kern="1200" cap="none" spc="0" normalizeH="0" baseline="0" noProof="0" dirty="0">
                <a:ln>
                  <a:noFill/>
                </a:ln>
                <a:effectLst/>
                <a:uLnTx/>
                <a:uFillTx/>
                <a:latin typeface="Trebuchet MS" panose="020B0603020202020204"/>
                <a:ea typeface="+mn-ea"/>
                <a:cs typeface="+mn-cs"/>
              </a:rPr>
              <a:t> /15cm wheel </a:t>
            </a:r>
          </a:p>
          <a:p>
            <a:pPr defTabSz="457200"/>
            <a:r>
              <a:rPr lang="en-GB" sz="1700" dirty="0">
                <a:latin typeface="Trebuchet MS" panose="020B0603020202020204"/>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 1 week to break the target</a:t>
            </a:r>
            <a:endParaRPr kumimoji="0" lang="en-GB" sz="1700" b="0" i="0" u="none" strike="noStrike" kern="1200" cap="none" spc="0" normalizeH="0" baseline="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700"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USIAS grant </a:t>
            </a:r>
            <a:r>
              <a:rPr lang="en-GB" sz="1700" dirty="0">
                <a:solidFill>
                  <a:prstClr val="black"/>
                </a:solidFill>
                <a:latin typeface="Trebuchet MS" panose="020B0603020202020204"/>
              </a:rPr>
              <a:t>dedicated to this project</a:t>
            </a: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9" name="Espace réservé du pied de page 5">
            <a:extLst>
              <a:ext uri="{FF2B5EF4-FFF2-40B4-BE49-F238E27FC236}">
                <a16:creationId xmlns:a16="http://schemas.microsoft.com/office/drawing/2014/main" id="{D37EEB23-2604-58F6-F15F-B77EA4D8FC6C}"/>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Innovative material development for target backings     -    </a:t>
            </a:r>
            <a:r>
              <a:rPr lang="en-GB" sz="1100" dirty="0" err="1">
                <a:solidFill>
                  <a:schemeClr val="tx1">
                    <a:lumMod val="50000"/>
                    <a:lumOff val="50000"/>
                  </a:schemeClr>
                </a:solidFill>
                <a:latin typeface="Trebuchet MS" panose="020B0603020202020204"/>
              </a:rPr>
              <a:t>nSHE</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Workshops </a:t>
            </a:r>
            <a:r>
              <a:rPr lang="en-GB" sz="1100" dirty="0">
                <a:solidFill>
                  <a:schemeClr val="tx1">
                    <a:lumMod val="50000"/>
                    <a:lumOff val="50000"/>
                  </a:schemeClr>
                </a:solidFill>
                <a:latin typeface="Trebuchet MS" panose="020B0603020202020204"/>
              </a:rPr>
              <a:t>RIKEN</a:t>
            </a: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    –    20-21/06/2023</a:t>
            </a:r>
          </a:p>
        </p:txBody>
      </p:sp>
    </p:spTree>
    <p:extLst>
      <p:ext uri="{BB962C8B-B14F-4D97-AF65-F5344CB8AC3E}">
        <p14:creationId xmlns:p14="http://schemas.microsoft.com/office/powerpoint/2010/main" val="49962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ZoneTexte 66">
            <a:extLst>
              <a:ext uri="{FF2B5EF4-FFF2-40B4-BE49-F238E27FC236}">
                <a16:creationId xmlns:a16="http://schemas.microsoft.com/office/drawing/2014/main" id="{0441B519-8AE5-62BF-EF20-8D1B1037326C}"/>
              </a:ext>
            </a:extLst>
          </p:cNvPr>
          <p:cNvSpPr txBox="1"/>
          <p:nvPr/>
        </p:nvSpPr>
        <p:spPr>
          <a:xfrm>
            <a:off x="11529058" y="1568467"/>
            <a:ext cx="348172" cy="215444"/>
          </a:xfrm>
          <a:prstGeom prst="rect">
            <a:avLst/>
          </a:prstGeom>
          <a:noFill/>
        </p:spPr>
        <p:txBody>
          <a:bodyPr wrap="none" rtlCol="0">
            <a:spAutoFit/>
          </a:bodyPr>
          <a:lstStyle/>
          <a:p>
            <a:r>
              <a:rPr lang="en-GB" sz="800" dirty="0"/>
              <a:t>121</a:t>
            </a:r>
            <a:endParaRPr lang="en-GB" sz="1050" dirty="0"/>
          </a:p>
        </p:txBody>
      </p:sp>
      <p:pic>
        <p:nvPicPr>
          <p:cNvPr id="9" name="image12.tif" descr="image12.tif">
            <a:extLst>
              <a:ext uri="{FF2B5EF4-FFF2-40B4-BE49-F238E27FC236}">
                <a16:creationId xmlns:a16="http://schemas.microsoft.com/office/drawing/2014/main" id="{34879789-17F4-DCC3-2191-3FCF8877A3D7}"/>
              </a:ext>
            </a:extLst>
          </p:cNvPr>
          <p:cNvPicPr>
            <a:picLocks noChangeAspect="1"/>
          </p:cNvPicPr>
          <p:nvPr/>
        </p:nvPicPr>
        <p:blipFill>
          <a:blip r:embed="rId3"/>
          <a:stretch>
            <a:fillRect/>
          </a:stretch>
        </p:blipFill>
        <p:spPr>
          <a:xfrm>
            <a:off x="3981732" y="2128834"/>
            <a:ext cx="7827264" cy="4414148"/>
          </a:xfrm>
          <a:prstGeom prst="rect">
            <a:avLst/>
          </a:prstGeom>
          <a:ln w="12700">
            <a:miter lim="400000"/>
          </a:ln>
        </p:spPr>
      </p:pic>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7" name="ZoneTexte 6">
            <a:extLst>
              <a:ext uri="{FF2B5EF4-FFF2-40B4-BE49-F238E27FC236}">
                <a16:creationId xmlns:a16="http://schemas.microsoft.com/office/drawing/2014/main" id="{71B975F3-9777-F9D8-955E-E1902ABEC23B}"/>
              </a:ext>
            </a:extLst>
          </p:cNvPr>
          <p:cNvSpPr txBox="1"/>
          <p:nvPr/>
        </p:nvSpPr>
        <p:spPr>
          <a:xfrm>
            <a:off x="47500" y="1453750"/>
            <a:ext cx="8696978" cy="2708434"/>
          </a:xfrm>
          <a:prstGeom prst="rect">
            <a:avLst/>
          </a:prstGeom>
          <a:noFill/>
        </p:spPr>
        <p:txBody>
          <a:bodyPr wrap="square" rtlCol="0">
            <a:spAutoFit/>
          </a:bodyPr>
          <a:lstStyle/>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Superheavy elements experiments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low cross sections (from </a:t>
            </a:r>
            <a:r>
              <a:rPr kumimoji="0" lang="en-GB" sz="1700" b="0" i="0" u="none" strike="noStrike" kern="1200" cap="none" spc="0" normalizeH="0" baseline="0" noProof="0" dirty="0" err="1">
                <a:ln>
                  <a:noFill/>
                </a:ln>
                <a:solidFill>
                  <a:prstClr val="black"/>
                </a:solidFill>
                <a:effectLst/>
                <a:uLnTx/>
                <a:uFillTx/>
                <a:latin typeface="Trebuchet MS" panose="020B0703020202090204" pitchFamily="34" charset="0"/>
              </a:rPr>
              <a:t>nb</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to fb) :</a:t>
            </a:r>
          </a:p>
          <a:p>
            <a:pPr marL="742950" lvl="1" indent="-285750" defTabSz="457200">
              <a:buFont typeface="Police système Courant"/>
              <a:buChar char="-"/>
            </a:pPr>
            <a:r>
              <a:rPr lang="en-GB" sz="1700" dirty="0">
                <a:solidFill>
                  <a:prstClr val="black"/>
                </a:solidFill>
                <a:latin typeface="Trebuchet MS" panose="020B0703020202090204" pitchFamily="34" charset="0"/>
              </a:rPr>
              <a:t>New elements synthesis </a:t>
            </a:r>
            <a:r>
              <a:rPr kumimoji="0" lang="en-GB" sz="1700" b="0" i="0" u="none" strike="noStrike" kern="1200" cap="none" spc="0" normalizeH="0" baseline="0" noProof="0" dirty="0">
                <a:ln>
                  <a:noFill/>
                </a:ln>
                <a:solidFill>
                  <a:srgbClr val="FF0000"/>
                </a:solidFill>
                <a:effectLst/>
                <a:uLnTx/>
                <a:uFillTx/>
                <a:latin typeface="Trebuchet MS" panose="020B0703020202090204" pitchFamily="34" charset="0"/>
              </a:rPr>
              <a:t>→ Z=119 synthesis here in RIKEN</a:t>
            </a:r>
            <a:endPar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endParaRPr>
          </a:p>
          <a:p>
            <a:pPr marL="742950" lvl="1" indent="-285750" defTabSz="457200">
              <a:buFont typeface="Police système Courant"/>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Spectroscopy</a:t>
            </a:r>
          </a:p>
          <a:p>
            <a:pPr marL="742950" lvl="1" indent="-285750" defTabSz="457200">
              <a:buFont typeface="Police système Courant"/>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Many accessible unknown nuclei from Nobelium to Hassium (and more…)</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(JINR, GANIL, RIKEN…)</a:t>
            </a:r>
          </a:p>
          <a:p>
            <a:pPr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Increased intensities </a:t>
            </a:r>
            <a:r>
              <a:rPr lang="en-GB" sz="1700" dirty="0">
                <a:solidFill>
                  <a:prstClr val="black"/>
                </a:solidFill>
                <a:latin typeface="Trebuchet MS" panose="020B0603020202020204"/>
              </a:rPr>
              <a:t>heavy ion beams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pµA</a:t>
            </a:r>
          </a:p>
          <a:p>
            <a:pPr defTabSz="457200"/>
            <a:r>
              <a:rPr lang="en-GB" sz="1700" dirty="0">
                <a:solidFill>
                  <a:srgbClr val="FF0000"/>
                </a:solidFill>
                <a:latin typeface="Trebuchet MS" panose="020B0603020202020204"/>
              </a:rPr>
              <a:t>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10</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13-14</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part/s for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50</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Ti,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V…</a:t>
            </a:r>
            <a:endParaRPr lang="en-GB" sz="17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15" name="Rectangle">
            <a:extLst>
              <a:ext uri="{FF2B5EF4-FFF2-40B4-BE49-F238E27FC236}">
                <a16:creationId xmlns:a16="http://schemas.microsoft.com/office/drawing/2014/main" id="{8EB3BB95-E19E-A83B-9765-2A2FA11811A0}"/>
              </a:ext>
            </a:extLst>
          </p:cNvPr>
          <p:cNvSpPr/>
          <p:nvPr/>
        </p:nvSpPr>
        <p:spPr>
          <a:xfrm>
            <a:off x="11626281" y="2128834"/>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2" name="Rectangle">
            <a:extLst>
              <a:ext uri="{FF2B5EF4-FFF2-40B4-BE49-F238E27FC236}">
                <a16:creationId xmlns:a16="http://schemas.microsoft.com/office/drawing/2014/main" id="{A4C378BA-7B1F-9576-D41A-CDAED66BCCB1}"/>
              </a:ext>
            </a:extLst>
          </p:cNvPr>
          <p:cNvSpPr/>
          <p:nvPr/>
        </p:nvSpPr>
        <p:spPr>
          <a:xfrm>
            <a:off x="11808996" y="2128833"/>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3" name="Rectangle">
            <a:extLst>
              <a:ext uri="{FF2B5EF4-FFF2-40B4-BE49-F238E27FC236}">
                <a16:creationId xmlns:a16="http://schemas.microsoft.com/office/drawing/2014/main" id="{9479C7D3-55C2-D430-9308-F842EEE8E125}"/>
              </a:ext>
            </a:extLst>
          </p:cNvPr>
          <p:cNvSpPr/>
          <p:nvPr/>
        </p:nvSpPr>
        <p:spPr>
          <a:xfrm>
            <a:off x="11626281" y="1943252"/>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4" name="Rectangle">
            <a:extLst>
              <a:ext uri="{FF2B5EF4-FFF2-40B4-BE49-F238E27FC236}">
                <a16:creationId xmlns:a16="http://schemas.microsoft.com/office/drawing/2014/main" id="{9CDD760A-D046-9455-5354-A507A224A6D5}"/>
              </a:ext>
            </a:extLst>
          </p:cNvPr>
          <p:cNvSpPr/>
          <p:nvPr/>
        </p:nvSpPr>
        <p:spPr>
          <a:xfrm>
            <a:off x="11991711" y="2128832"/>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5" name="Rectangle">
            <a:extLst>
              <a:ext uri="{FF2B5EF4-FFF2-40B4-BE49-F238E27FC236}">
                <a16:creationId xmlns:a16="http://schemas.microsoft.com/office/drawing/2014/main" id="{784E2E68-6480-F8AA-97BB-A949E1274776}"/>
              </a:ext>
            </a:extLst>
          </p:cNvPr>
          <p:cNvSpPr/>
          <p:nvPr/>
        </p:nvSpPr>
        <p:spPr>
          <a:xfrm>
            <a:off x="11808995" y="1943251"/>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6" name="Rectangle">
            <a:extLst>
              <a:ext uri="{FF2B5EF4-FFF2-40B4-BE49-F238E27FC236}">
                <a16:creationId xmlns:a16="http://schemas.microsoft.com/office/drawing/2014/main" id="{4578A7F4-8B5E-D39E-131D-C2A8C1C5B542}"/>
              </a:ext>
            </a:extLst>
          </p:cNvPr>
          <p:cNvSpPr/>
          <p:nvPr/>
        </p:nvSpPr>
        <p:spPr>
          <a:xfrm>
            <a:off x="11626281" y="175729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7" name="Rectangle">
            <a:extLst>
              <a:ext uri="{FF2B5EF4-FFF2-40B4-BE49-F238E27FC236}">
                <a16:creationId xmlns:a16="http://schemas.microsoft.com/office/drawing/2014/main" id="{3F1AB036-47F0-C65A-3487-C52B6C93F102}"/>
              </a:ext>
            </a:extLst>
          </p:cNvPr>
          <p:cNvSpPr/>
          <p:nvPr/>
        </p:nvSpPr>
        <p:spPr>
          <a:xfrm>
            <a:off x="11808995" y="1757404"/>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8" name="Rectangle">
            <a:extLst>
              <a:ext uri="{FF2B5EF4-FFF2-40B4-BE49-F238E27FC236}">
                <a16:creationId xmlns:a16="http://schemas.microsoft.com/office/drawing/2014/main" id="{1383379E-1D92-BCAB-4FBD-DEC12FE29928}"/>
              </a:ext>
            </a:extLst>
          </p:cNvPr>
          <p:cNvSpPr/>
          <p:nvPr/>
        </p:nvSpPr>
        <p:spPr>
          <a:xfrm>
            <a:off x="11991710" y="194298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9" name="Rectangle">
            <a:extLst>
              <a:ext uri="{FF2B5EF4-FFF2-40B4-BE49-F238E27FC236}">
                <a16:creationId xmlns:a16="http://schemas.microsoft.com/office/drawing/2014/main" id="{E0670A5A-7E96-3E0F-D86A-8286B4456058}"/>
              </a:ext>
            </a:extLst>
          </p:cNvPr>
          <p:cNvSpPr/>
          <p:nvPr/>
        </p:nvSpPr>
        <p:spPr>
          <a:xfrm>
            <a:off x="11991709" y="175729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0" name="Rectangle">
            <a:extLst>
              <a:ext uri="{FF2B5EF4-FFF2-40B4-BE49-F238E27FC236}">
                <a16:creationId xmlns:a16="http://schemas.microsoft.com/office/drawing/2014/main" id="{2B111FB0-C7F0-6347-4498-16BEE3A086FC}"/>
              </a:ext>
            </a:extLst>
          </p:cNvPr>
          <p:cNvSpPr/>
          <p:nvPr/>
        </p:nvSpPr>
        <p:spPr>
          <a:xfrm>
            <a:off x="11808993" y="1571526"/>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1" name="Rectangle">
            <a:extLst>
              <a:ext uri="{FF2B5EF4-FFF2-40B4-BE49-F238E27FC236}">
                <a16:creationId xmlns:a16="http://schemas.microsoft.com/office/drawing/2014/main" id="{AB96D6D5-4A39-4570-AC19-26CA724DD448}"/>
              </a:ext>
            </a:extLst>
          </p:cNvPr>
          <p:cNvSpPr/>
          <p:nvPr/>
        </p:nvSpPr>
        <p:spPr>
          <a:xfrm>
            <a:off x="11991705" y="157152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2" name="Rectangle">
            <a:extLst>
              <a:ext uri="{FF2B5EF4-FFF2-40B4-BE49-F238E27FC236}">
                <a16:creationId xmlns:a16="http://schemas.microsoft.com/office/drawing/2014/main" id="{580AE884-D492-8EFD-44F9-06F8295132C3}"/>
              </a:ext>
            </a:extLst>
          </p:cNvPr>
          <p:cNvSpPr/>
          <p:nvPr/>
        </p:nvSpPr>
        <p:spPr>
          <a:xfrm>
            <a:off x="12174420" y="1943099"/>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3" name="Rectangle">
            <a:extLst>
              <a:ext uri="{FF2B5EF4-FFF2-40B4-BE49-F238E27FC236}">
                <a16:creationId xmlns:a16="http://schemas.microsoft.com/office/drawing/2014/main" id="{5C40713D-89DD-FA38-C10F-E3297C233CCE}"/>
              </a:ext>
            </a:extLst>
          </p:cNvPr>
          <p:cNvSpPr/>
          <p:nvPr/>
        </p:nvSpPr>
        <p:spPr>
          <a:xfrm>
            <a:off x="12174407" y="1757831"/>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4" name="Rectangle">
            <a:extLst>
              <a:ext uri="{FF2B5EF4-FFF2-40B4-BE49-F238E27FC236}">
                <a16:creationId xmlns:a16="http://schemas.microsoft.com/office/drawing/2014/main" id="{63CBA6D1-7D28-148C-D7F3-4C2274A6255F}"/>
              </a:ext>
            </a:extLst>
          </p:cNvPr>
          <p:cNvSpPr/>
          <p:nvPr/>
        </p:nvSpPr>
        <p:spPr>
          <a:xfrm>
            <a:off x="12174394" y="1571669"/>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5" name="ZoneTexte 64">
            <a:extLst>
              <a:ext uri="{FF2B5EF4-FFF2-40B4-BE49-F238E27FC236}">
                <a16:creationId xmlns:a16="http://schemas.microsoft.com/office/drawing/2014/main" id="{04E557B1-F692-B548-D4EE-9823ADD7843C}"/>
              </a:ext>
            </a:extLst>
          </p:cNvPr>
          <p:cNvSpPr txBox="1"/>
          <p:nvPr/>
        </p:nvSpPr>
        <p:spPr>
          <a:xfrm>
            <a:off x="11330536" y="1916228"/>
            <a:ext cx="348172" cy="215444"/>
          </a:xfrm>
          <a:prstGeom prst="rect">
            <a:avLst/>
          </a:prstGeom>
          <a:noFill/>
        </p:spPr>
        <p:txBody>
          <a:bodyPr wrap="none" rtlCol="0">
            <a:spAutoFit/>
          </a:bodyPr>
          <a:lstStyle/>
          <a:p>
            <a:r>
              <a:rPr lang="en-GB" sz="800" dirty="0"/>
              <a:t>119</a:t>
            </a:r>
            <a:endParaRPr lang="en-GB" sz="1050" dirty="0"/>
          </a:p>
        </p:txBody>
      </p:sp>
      <p:sp>
        <p:nvSpPr>
          <p:cNvPr id="66" name="ZoneTexte 65">
            <a:extLst>
              <a:ext uri="{FF2B5EF4-FFF2-40B4-BE49-F238E27FC236}">
                <a16:creationId xmlns:a16="http://schemas.microsoft.com/office/drawing/2014/main" id="{3CB1E2A8-51D4-8AF1-EF09-EB1D7E1DAF90}"/>
              </a:ext>
            </a:extLst>
          </p:cNvPr>
          <p:cNvSpPr txBox="1"/>
          <p:nvPr/>
        </p:nvSpPr>
        <p:spPr>
          <a:xfrm>
            <a:off x="11330536" y="1754050"/>
            <a:ext cx="348172" cy="215444"/>
          </a:xfrm>
          <a:prstGeom prst="rect">
            <a:avLst/>
          </a:prstGeom>
          <a:noFill/>
        </p:spPr>
        <p:txBody>
          <a:bodyPr wrap="none" rtlCol="0">
            <a:spAutoFit/>
          </a:bodyPr>
          <a:lstStyle/>
          <a:p>
            <a:r>
              <a:rPr lang="en-GB" sz="800" dirty="0"/>
              <a:t>120</a:t>
            </a:r>
            <a:endParaRPr lang="en-GB" sz="1050" dirty="0"/>
          </a:p>
        </p:txBody>
      </p:sp>
      <p:sp>
        <p:nvSpPr>
          <p:cNvPr id="76" name="Espace réservé du pied de page 5">
            <a:extLst>
              <a:ext uri="{FF2B5EF4-FFF2-40B4-BE49-F238E27FC236}">
                <a16:creationId xmlns:a16="http://schemas.microsoft.com/office/drawing/2014/main" id="{403DCAA0-E099-3B14-AD01-E66FBC5C07CB}"/>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
        <p:nvSpPr>
          <p:cNvPr id="77" name="Titre 1">
            <a:extLst>
              <a:ext uri="{FF2B5EF4-FFF2-40B4-BE49-F238E27FC236}">
                <a16:creationId xmlns:a16="http://schemas.microsoft.com/office/drawing/2014/main" id="{F13371EF-C36B-FDEA-6A1B-2FF9BE53E313}"/>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solidFill>
                  <a:schemeClr val="tx2"/>
                </a:solidFill>
              </a:rPr>
              <a:t>High </a:t>
            </a:r>
            <a:r>
              <a:rPr lang="en-GB" dirty="0">
                <a:solidFill>
                  <a:schemeClr val="tx2"/>
                </a:solidFill>
              </a:rPr>
              <a:t>intensity</a:t>
            </a:r>
            <a:r>
              <a:rPr lang="fr-FR" dirty="0">
                <a:solidFill>
                  <a:schemeClr val="tx2"/>
                </a:solidFill>
              </a:rPr>
              <a:t> ion </a:t>
            </a:r>
            <a:r>
              <a:rPr lang="fr-FR" dirty="0" err="1">
                <a:solidFill>
                  <a:schemeClr val="tx2"/>
                </a:solidFill>
              </a:rPr>
              <a:t>beams</a:t>
            </a:r>
            <a:endParaRPr lang="fr-FR" dirty="0">
              <a:solidFill>
                <a:schemeClr val="tx2"/>
              </a:solidFill>
            </a:endParaRPr>
          </a:p>
        </p:txBody>
      </p:sp>
    </p:spTree>
    <p:extLst>
      <p:ext uri="{BB962C8B-B14F-4D97-AF65-F5344CB8AC3E}">
        <p14:creationId xmlns:p14="http://schemas.microsoft.com/office/powerpoint/2010/main" val="574619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a:noFill/>
                </a:ln>
                <a:solidFill>
                  <a:srgbClr val="2C3C43"/>
                </a:solidFill>
                <a:effectLst/>
                <a:uLnTx/>
                <a:uFillTx/>
                <a:latin typeface="Trebuchet MS" panose="020B0603020202020204"/>
                <a:ea typeface="+mj-ea"/>
                <a:cs typeface="+mj-cs"/>
              </a:rPr>
              <a:t>Beam dose</a:t>
            </a:r>
            <a:endPar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GB"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3"/>
          <a:stretch>
            <a:fillRect/>
          </a:stretch>
        </p:blipFill>
        <p:spPr>
          <a:xfrm>
            <a:off x="9808808" y="122881"/>
            <a:ext cx="2239488" cy="847273"/>
          </a:xfrm>
          <a:prstGeom prst="rect">
            <a:avLst/>
          </a:prstGeom>
        </p:spPr>
      </p:pic>
      <p:sp>
        <p:nvSpPr>
          <p:cNvPr id="13" name="ZoneTexte 12">
            <a:extLst>
              <a:ext uri="{FF2B5EF4-FFF2-40B4-BE49-F238E27FC236}">
                <a16:creationId xmlns:a16="http://schemas.microsoft.com/office/drawing/2014/main" id="{18C54AA6-F9F3-C0A8-CCA8-7AA719FB4CBC}"/>
              </a:ext>
            </a:extLst>
          </p:cNvPr>
          <p:cNvSpPr txBox="1"/>
          <p:nvPr/>
        </p:nvSpPr>
        <p:spPr>
          <a:xfrm>
            <a:off x="113724" y="1479006"/>
            <a:ext cx="6671389" cy="5355312"/>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We know from nuclear power plants studies that effects of dose on steel 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getting harder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getting more fragile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 yield and ultimate strengths increase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 uniform and total elongations decrease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3" name="Rectangle 2">
            <a:extLst>
              <a:ext uri="{FF2B5EF4-FFF2-40B4-BE49-F238E27FC236}">
                <a16:creationId xmlns:a16="http://schemas.microsoft.com/office/drawing/2014/main" id="{B8D7F88C-4059-DCFD-F15B-3408C934BA4B}"/>
              </a:ext>
            </a:extLst>
          </p:cNvPr>
          <p:cNvSpPr/>
          <p:nvPr/>
        </p:nvSpPr>
        <p:spPr>
          <a:xfrm>
            <a:off x="113724" y="6557319"/>
            <a:ext cx="6439617"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[4] </a:t>
            </a:r>
            <a:r>
              <a:rPr kumimoji="0" lang="en-GB" sz="1200" b="0" i="0" u="none" strike="noStrike" kern="1200" cap="none" spc="0" normalizeH="0" baseline="0" noProof="0" dirty="0">
                <a:ln>
                  <a:noFill/>
                </a:ln>
                <a:effectLst/>
                <a:uLnTx/>
                <a:uFillTx/>
                <a:latin typeface="Trebuchet MS" panose="020B0603020202020204"/>
                <a:ea typeface="+mn-ea"/>
                <a:cs typeface="+mn-cs"/>
              </a:rPr>
              <a:t>Les </a:t>
            </a:r>
            <a:r>
              <a:rPr kumimoji="0" lang="en-GB" sz="1200" b="0" i="0" u="none" strike="noStrike" kern="1200" cap="none" spc="0" normalizeH="0" baseline="0" noProof="0" dirty="0" err="1">
                <a:ln>
                  <a:noFill/>
                </a:ln>
                <a:effectLst/>
                <a:uLnTx/>
                <a:uFillTx/>
                <a:latin typeface="Trebuchet MS" panose="020B0603020202020204"/>
                <a:ea typeface="+mn-ea"/>
                <a:cs typeface="+mn-cs"/>
              </a:rPr>
              <a:t>matériaux</a:t>
            </a:r>
            <a:r>
              <a:rPr kumimoji="0" lang="en-GB" sz="1200" b="0" i="0" u="none" strike="noStrike" kern="1200" cap="none" spc="0" normalizeH="0" baseline="0" noProof="0" dirty="0">
                <a:ln>
                  <a:noFill/>
                </a:ln>
                <a:effectLst/>
                <a:uLnTx/>
                <a:uFillTx/>
                <a:latin typeface="Trebuchet MS" panose="020B0603020202020204"/>
                <a:ea typeface="+mn-ea"/>
                <a:cs typeface="+mn-cs"/>
              </a:rPr>
              <a:t> du </a:t>
            </a:r>
            <a:r>
              <a:rPr kumimoji="0" lang="en-GB" sz="1200" b="0" i="0" u="none" strike="noStrike" kern="1200" cap="none" spc="0" normalizeH="0" baseline="0" noProof="0" dirty="0" err="1">
                <a:ln>
                  <a:noFill/>
                </a:ln>
                <a:effectLst/>
                <a:uLnTx/>
                <a:uFillTx/>
                <a:latin typeface="Trebuchet MS" panose="020B0603020202020204"/>
                <a:ea typeface="+mn-ea"/>
                <a:cs typeface="+mn-cs"/>
              </a:rPr>
              <a:t>nucléaire</a:t>
            </a:r>
            <a:r>
              <a:rPr kumimoji="0" lang="en-GB" sz="1200" b="0" i="0" u="none" strike="noStrike" kern="1200" cap="none" spc="0" normalizeH="0" baseline="0" noProof="0" dirty="0">
                <a:ln>
                  <a:noFill/>
                </a:ln>
                <a:effectLst/>
                <a:uLnTx/>
                <a:uFillTx/>
                <a:latin typeface="Trebuchet MS" panose="020B0603020202020204"/>
                <a:ea typeface="+mn-ea"/>
                <a:cs typeface="+mn-cs"/>
              </a:rPr>
              <a:t>, </a:t>
            </a:r>
            <a:r>
              <a:rPr kumimoji="0" lang="en-GB" sz="1200" b="0" i="0" u="none" strike="noStrike" kern="1200" cap="none" spc="0" normalizeH="0" baseline="0" noProof="0" dirty="0" err="1">
                <a:ln>
                  <a:noFill/>
                </a:ln>
                <a:effectLst/>
                <a:uLnTx/>
                <a:uFillTx/>
                <a:latin typeface="Trebuchet MS" panose="020B0603020202020204"/>
                <a:ea typeface="+mn-ea"/>
                <a:cs typeface="+mn-cs"/>
              </a:rPr>
              <a:t>Modélisation</a:t>
            </a:r>
            <a:r>
              <a:rPr kumimoji="0" lang="en-GB" sz="1200" b="0" i="0" u="none" strike="noStrike" kern="1200" cap="none" spc="0" normalizeH="0" baseline="0" noProof="0" dirty="0">
                <a:ln>
                  <a:noFill/>
                </a:ln>
                <a:effectLst/>
                <a:uLnTx/>
                <a:uFillTx/>
                <a:latin typeface="Trebuchet MS" panose="020B0603020202020204"/>
                <a:ea typeface="+mn-ea"/>
                <a:cs typeface="+mn-cs"/>
              </a:rPr>
              <a:t> et simulation des </a:t>
            </a:r>
            <a:r>
              <a:rPr kumimoji="0" lang="en-GB" sz="1200" b="0" i="0" u="none" strike="noStrike" kern="1200" cap="none" spc="0" normalizeH="0" baseline="0" noProof="0" dirty="0" err="1">
                <a:ln>
                  <a:noFill/>
                </a:ln>
                <a:effectLst/>
                <a:uLnTx/>
                <a:uFillTx/>
                <a:latin typeface="Trebuchet MS" panose="020B0603020202020204"/>
                <a:ea typeface="+mn-ea"/>
                <a:cs typeface="+mn-cs"/>
              </a:rPr>
              <a:t>matériaux</a:t>
            </a:r>
            <a:r>
              <a:rPr kumimoji="0" lang="en-GB" sz="1200" b="0" i="0" u="none" strike="noStrike" kern="1200" cap="none" spc="0" normalizeH="0" baseline="0" noProof="0" dirty="0">
                <a:ln>
                  <a:noFill/>
                </a:ln>
                <a:effectLst/>
                <a:uLnTx/>
                <a:uFillTx/>
                <a:latin typeface="Trebuchet MS" panose="020B0603020202020204"/>
                <a:ea typeface="+mn-ea"/>
                <a:cs typeface="+mn-cs"/>
              </a:rPr>
              <a:t> de structure, CEA</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11" name="Groupe 10">
            <a:extLst>
              <a:ext uri="{FF2B5EF4-FFF2-40B4-BE49-F238E27FC236}">
                <a16:creationId xmlns:a16="http://schemas.microsoft.com/office/drawing/2014/main" id="{5AF1BA71-63C4-B2F2-3BCB-67896FCCF1CF}"/>
              </a:ext>
            </a:extLst>
          </p:cNvPr>
          <p:cNvGrpSpPr/>
          <p:nvPr/>
        </p:nvGrpSpPr>
        <p:grpSpPr>
          <a:xfrm>
            <a:off x="7304098" y="1075038"/>
            <a:ext cx="4774178" cy="3780405"/>
            <a:chOff x="7304098" y="1075038"/>
            <a:chExt cx="4774178" cy="3780405"/>
          </a:xfrm>
        </p:grpSpPr>
        <p:pic>
          <p:nvPicPr>
            <p:cNvPr id="19" name="Image 18">
              <a:extLst>
                <a:ext uri="{FF2B5EF4-FFF2-40B4-BE49-F238E27FC236}">
                  <a16:creationId xmlns:a16="http://schemas.microsoft.com/office/drawing/2014/main" id="{46B00F59-74D9-FEE7-C503-5C87D99C36A7}"/>
                </a:ext>
              </a:extLst>
            </p:cNvPr>
            <p:cNvPicPr>
              <a:picLocks noChangeAspect="1"/>
            </p:cNvPicPr>
            <p:nvPr/>
          </p:nvPicPr>
          <p:blipFill rotWithShape="1">
            <a:blip r:embed="rId5">
              <a:extLst>
                <a:ext uri="{28A0092B-C50C-407E-A947-70E740481C1C}">
                  <a14:useLocalDpi xmlns:a14="http://schemas.microsoft.com/office/drawing/2010/main" val="0"/>
                </a:ext>
              </a:extLst>
            </a:blip>
            <a:srcRect t="48715"/>
            <a:stretch/>
          </p:blipFill>
          <p:spPr>
            <a:xfrm>
              <a:off x="7304098" y="1075038"/>
              <a:ext cx="4774178" cy="3675739"/>
            </a:xfrm>
            <a:prstGeom prst="rect">
              <a:avLst/>
            </a:prstGeom>
          </p:spPr>
        </p:pic>
        <p:sp>
          <p:nvSpPr>
            <p:cNvPr id="4" name="ZoneTexte 3">
              <a:extLst>
                <a:ext uri="{FF2B5EF4-FFF2-40B4-BE49-F238E27FC236}">
                  <a16:creationId xmlns:a16="http://schemas.microsoft.com/office/drawing/2014/main" id="{4EAFA49F-2BA3-A661-1F7E-A4DCCB2BDFDC}"/>
                </a:ext>
              </a:extLst>
            </p:cNvPr>
            <p:cNvSpPr txBox="1"/>
            <p:nvPr/>
          </p:nvSpPr>
          <p:spPr>
            <a:xfrm>
              <a:off x="7304098" y="4455333"/>
              <a:ext cx="4774177" cy="400110"/>
            </a:xfrm>
            <a:prstGeom prst="rect">
              <a:avLst/>
            </a:prstGeom>
            <a:solidFill>
              <a:schemeClr val="bg1"/>
            </a:solidFill>
          </p:spPr>
          <p:txBody>
            <a:bodyPr wrap="square" rtlCol="0">
              <a:spAutoFit/>
            </a:bodyPr>
            <a:lstStyle/>
            <a:p>
              <a:pPr algn="ctr"/>
              <a:r>
                <a:rPr lang="en-GB" sz="2000" b="1" dirty="0"/>
                <a:t>Strain (elongation)</a:t>
              </a:r>
            </a:p>
          </p:txBody>
        </p:sp>
        <p:sp>
          <p:nvSpPr>
            <p:cNvPr id="7" name="ZoneTexte 6">
              <a:extLst>
                <a:ext uri="{FF2B5EF4-FFF2-40B4-BE49-F238E27FC236}">
                  <a16:creationId xmlns:a16="http://schemas.microsoft.com/office/drawing/2014/main" id="{FA7B4501-40DE-ADED-4026-2ED0064C29E6}"/>
                </a:ext>
              </a:extLst>
            </p:cNvPr>
            <p:cNvSpPr txBox="1"/>
            <p:nvPr/>
          </p:nvSpPr>
          <p:spPr>
            <a:xfrm rot="16200000">
              <a:off x="5770139" y="2690973"/>
              <a:ext cx="3497941" cy="400110"/>
            </a:xfrm>
            <a:prstGeom prst="rect">
              <a:avLst/>
            </a:prstGeom>
            <a:solidFill>
              <a:schemeClr val="bg1"/>
            </a:solidFill>
          </p:spPr>
          <p:txBody>
            <a:bodyPr wrap="square" rtlCol="0">
              <a:spAutoFit/>
            </a:bodyPr>
            <a:lstStyle/>
            <a:p>
              <a:pPr algn="ctr"/>
              <a:r>
                <a:rPr lang="en-GB" sz="2000" b="1" dirty="0"/>
                <a:t>Stress</a:t>
              </a:r>
              <a:endParaRPr lang="en-GB" b="1" dirty="0"/>
            </a:p>
          </p:txBody>
        </p:sp>
        <p:sp>
          <p:nvSpPr>
            <p:cNvPr id="8" name="ZoneTexte 7">
              <a:extLst>
                <a:ext uri="{FF2B5EF4-FFF2-40B4-BE49-F238E27FC236}">
                  <a16:creationId xmlns:a16="http://schemas.microsoft.com/office/drawing/2014/main" id="{A039A582-D92B-29DC-45E8-20C9B70ABEB0}"/>
                </a:ext>
              </a:extLst>
            </p:cNvPr>
            <p:cNvSpPr txBox="1"/>
            <p:nvPr/>
          </p:nvSpPr>
          <p:spPr>
            <a:xfrm>
              <a:off x="9187214" y="2106303"/>
              <a:ext cx="1249829" cy="369332"/>
            </a:xfrm>
            <a:prstGeom prst="rect">
              <a:avLst/>
            </a:prstGeom>
            <a:solidFill>
              <a:schemeClr val="bg1"/>
            </a:solidFill>
          </p:spPr>
          <p:txBody>
            <a:bodyPr wrap="none" rtlCol="0">
              <a:spAutoFit/>
            </a:bodyPr>
            <a:lstStyle/>
            <a:p>
              <a:r>
                <a:rPr lang="en-GB" b="1" dirty="0"/>
                <a:t>Irradiated</a:t>
              </a:r>
            </a:p>
          </p:txBody>
        </p:sp>
        <p:sp>
          <p:nvSpPr>
            <p:cNvPr id="9" name="ZoneTexte 8">
              <a:extLst>
                <a:ext uri="{FF2B5EF4-FFF2-40B4-BE49-F238E27FC236}">
                  <a16:creationId xmlns:a16="http://schemas.microsoft.com/office/drawing/2014/main" id="{AB286535-7FA7-AF96-7A08-8867BC00E7C4}"/>
                </a:ext>
              </a:extLst>
            </p:cNvPr>
            <p:cNvSpPr txBox="1"/>
            <p:nvPr/>
          </p:nvSpPr>
          <p:spPr>
            <a:xfrm>
              <a:off x="10188618" y="2552037"/>
              <a:ext cx="1547988" cy="369332"/>
            </a:xfrm>
            <a:prstGeom prst="rect">
              <a:avLst/>
            </a:prstGeom>
            <a:solidFill>
              <a:schemeClr val="bg1"/>
            </a:solidFill>
          </p:spPr>
          <p:txBody>
            <a:bodyPr wrap="none" rtlCol="0">
              <a:spAutoFit/>
            </a:bodyPr>
            <a:lstStyle/>
            <a:p>
              <a:r>
                <a:rPr lang="en-GB" b="1" dirty="0"/>
                <a:t>Unirradiated</a:t>
              </a:r>
            </a:p>
          </p:txBody>
        </p:sp>
        <p:sp>
          <p:nvSpPr>
            <p:cNvPr id="10" name="ZoneTexte 9">
              <a:extLst>
                <a:ext uri="{FF2B5EF4-FFF2-40B4-BE49-F238E27FC236}">
                  <a16:creationId xmlns:a16="http://schemas.microsoft.com/office/drawing/2014/main" id="{F57DDB81-3A18-6209-4243-5B7F216F7EBE}"/>
                </a:ext>
              </a:extLst>
            </p:cNvPr>
            <p:cNvSpPr txBox="1"/>
            <p:nvPr/>
          </p:nvSpPr>
          <p:spPr>
            <a:xfrm>
              <a:off x="8914404" y="3824933"/>
              <a:ext cx="1807290" cy="369332"/>
            </a:xfrm>
            <a:prstGeom prst="rect">
              <a:avLst/>
            </a:prstGeom>
            <a:solidFill>
              <a:schemeClr val="bg1"/>
            </a:solidFill>
          </p:spPr>
          <p:txBody>
            <a:bodyPr wrap="none" rtlCol="0">
              <a:spAutoFit/>
            </a:bodyPr>
            <a:lstStyle/>
            <a:p>
              <a:r>
                <a:rPr lang="en-GB" b="1" dirty="0"/>
                <a:t>Ferritic Steel   </a:t>
              </a:r>
            </a:p>
          </p:txBody>
        </p:sp>
      </p:grpSp>
      <p:cxnSp>
        <p:nvCxnSpPr>
          <p:cNvPr id="14" name="Connecteur droit 13">
            <a:extLst>
              <a:ext uri="{FF2B5EF4-FFF2-40B4-BE49-F238E27FC236}">
                <a16:creationId xmlns:a16="http://schemas.microsoft.com/office/drawing/2014/main" id="{938E7272-C006-A0DE-ED3E-5779B01F96F7}"/>
              </a:ext>
            </a:extLst>
          </p:cNvPr>
          <p:cNvCxnSpPr>
            <a:cxnSpLocks/>
          </p:cNvCxnSpPr>
          <p:nvPr/>
        </p:nvCxnSpPr>
        <p:spPr>
          <a:xfrm flipV="1">
            <a:off x="7782081" y="1773195"/>
            <a:ext cx="183952" cy="26296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871FA6D0-40F0-D3CE-5A13-E81FE33C5065}"/>
              </a:ext>
            </a:extLst>
          </p:cNvPr>
          <p:cNvSpPr/>
          <p:nvPr/>
        </p:nvSpPr>
        <p:spPr>
          <a:xfrm>
            <a:off x="7927070" y="1713747"/>
            <a:ext cx="253618" cy="271296"/>
          </a:xfrm>
          <a:prstGeom prst="arc">
            <a:avLst>
              <a:gd name="adj1" fmla="val 16200000"/>
              <a:gd name="adj2" fmla="val 39268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 name="Arc 17">
            <a:extLst>
              <a:ext uri="{FF2B5EF4-FFF2-40B4-BE49-F238E27FC236}">
                <a16:creationId xmlns:a16="http://schemas.microsoft.com/office/drawing/2014/main" id="{CB3DFA1B-414B-D04E-C817-B58FFF777B71}"/>
              </a:ext>
            </a:extLst>
          </p:cNvPr>
          <p:cNvSpPr/>
          <p:nvPr/>
        </p:nvSpPr>
        <p:spPr>
          <a:xfrm rot="16200000">
            <a:off x="7949458" y="1721649"/>
            <a:ext cx="207128" cy="188063"/>
          </a:xfrm>
          <a:prstGeom prst="arc">
            <a:avLst>
              <a:gd name="adj1" fmla="val 16200000"/>
              <a:gd name="adj2" fmla="val 39268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Arc 26">
            <a:extLst>
              <a:ext uri="{FF2B5EF4-FFF2-40B4-BE49-F238E27FC236}">
                <a16:creationId xmlns:a16="http://schemas.microsoft.com/office/drawing/2014/main" id="{93C2D244-9552-8035-8290-31E9EDB0D072}"/>
              </a:ext>
            </a:extLst>
          </p:cNvPr>
          <p:cNvSpPr/>
          <p:nvPr/>
        </p:nvSpPr>
        <p:spPr>
          <a:xfrm rot="718107">
            <a:off x="9008692" y="2949525"/>
            <a:ext cx="2152591" cy="1034132"/>
          </a:xfrm>
          <a:prstGeom prst="arc">
            <a:avLst>
              <a:gd name="adj1" fmla="val 11945812"/>
              <a:gd name="adj2" fmla="val 2074418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pic>
        <p:nvPicPr>
          <p:cNvPr id="29" name="Image 28">
            <a:extLst>
              <a:ext uri="{FF2B5EF4-FFF2-40B4-BE49-F238E27FC236}">
                <a16:creationId xmlns:a16="http://schemas.microsoft.com/office/drawing/2014/main" id="{E8896DC6-3F06-7BBC-3150-5BEBCDA30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0101" y="2044286"/>
            <a:ext cx="1750509" cy="2487109"/>
          </a:xfrm>
          <a:prstGeom prst="rect">
            <a:avLst/>
          </a:prstGeom>
        </p:spPr>
      </p:pic>
      <p:sp>
        <p:nvSpPr>
          <p:cNvPr id="30" name="ZoneTexte 29">
            <a:extLst>
              <a:ext uri="{FF2B5EF4-FFF2-40B4-BE49-F238E27FC236}">
                <a16:creationId xmlns:a16="http://schemas.microsoft.com/office/drawing/2014/main" id="{6E993CE8-6BA0-F90A-E563-A2C702805229}"/>
              </a:ext>
            </a:extLst>
          </p:cNvPr>
          <p:cNvSpPr txBox="1"/>
          <p:nvPr/>
        </p:nvSpPr>
        <p:spPr>
          <a:xfrm>
            <a:off x="677333" y="3989190"/>
            <a:ext cx="4056775" cy="461665"/>
          </a:xfrm>
          <a:prstGeom prst="rect">
            <a:avLst/>
          </a:prstGeom>
          <a:solidFill>
            <a:schemeClr val="bg1"/>
          </a:solidFill>
          <a:ln w="3810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FF0000"/>
                </a:solidFill>
                <a:latin typeface="Trebuchet MS" panose="020B0603020202020204"/>
              </a:rPr>
              <a:t>D</a:t>
            </a:r>
            <a:r>
              <a:rPr kumimoji="0" lang="en-GB" sz="2400" b="0" i="0" u="none" strike="noStrike" kern="1200" cap="none" spc="0" normalizeH="0" baseline="0" noProof="0" dirty="0" err="1">
                <a:ln>
                  <a:noFill/>
                </a:ln>
                <a:solidFill>
                  <a:srgbClr val="FF0000"/>
                </a:solidFill>
                <a:effectLst/>
                <a:uLnTx/>
                <a:uFillTx/>
                <a:latin typeface="Trebuchet MS" panose="020B0603020202020204"/>
                <a:ea typeface="+mn-ea"/>
                <a:cs typeface="+mn-cs"/>
              </a:rPr>
              <a:t>uctile</a:t>
            </a:r>
            <a:r>
              <a:rPr kumimoji="0" lang="en-GB" sz="2400" b="0" i="0" u="none" strike="noStrike" kern="1200" cap="none" spc="0" normalizeH="0" baseline="0" noProof="0" dirty="0">
                <a:ln>
                  <a:noFill/>
                </a:ln>
                <a:solidFill>
                  <a:srgbClr val="FF0000"/>
                </a:solidFill>
                <a:effectLst/>
                <a:uLnTx/>
                <a:uFillTx/>
                <a:latin typeface="Trebuchet MS" panose="020B0603020202020204"/>
                <a:ea typeface="+mn-ea"/>
                <a:cs typeface="+mn-cs"/>
              </a:rPr>
              <a:t> → fragile transition</a:t>
            </a:r>
          </a:p>
        </p:txBody>
      </p:sp>
    </p:spTree>
    <p:extLst>
      <p:ext uri="{BB962C8B-B14F-4D97-AF65-F5344CB8AC3E}">
        <p14:creationId xmlns:p14="http://schemas.microsoft.com/office/powerpoint/2010/main" val="1353844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ABECF2A-A120-410A-7D43-9F9FF2D1EB25}"/>
              </a:ext>
            </a:extLst>
          </p:cNvPr>
          <p:cNvSpPr txBox="1"/>
          <p:nvPr/>
        </p:nvSpPr>
        <p:spPr>
          <a:xfrm>
            <a:off x="4829300" y="1056622"/>
            <a:ext cx="7304790" cy="3970318"/>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Transition ductile → fragile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But </a:t>
            </a:r>
            <a:r>
              <a:rPr lang="en-GB" dirty="0">
                <a:solidFill>
                  <a:srgbClr val="FF0000"/>
                </a:solidFill>
                <a:latin typeface="Trebuchet MS" panose="020B0603020202020204"/>
              </a:rPr>
              <a:t>why</a:t>
            </a:r>
            <a:r>
              <a:rPr lang="en-GB" dirty="0">
                <a:solidFill>
                  <a:prstClr val="black"/>
                </a:solidFill>
                <a:latin typeface="Trebuchet MS" panose="020B0603020202020204"/>
              </a:rPr>
              <a:t>? This transition should be </a:t>
            </a:r>
            <a:r>
              <a:rPr lang="en-GB" dirty="0">
                <a:latin typeface="Trebuchet MS" panose="020B0603020202020204"/>
              </a:rPr>
              <a:t>understood → </a:t>
            </a:r>
            <a:r>
              <a:rPr lang="en-GB" dirty="0">
                <a:solidFill>
                  <a:srgbClr val="FF0000"/>
                </a:solidFill>
                <a:latin typeface="Trebuchet MS" panose="020B0603020202020204"/>
              </a:rPr>
              <a:t>crystallography</a:t>
            </a:r>
            <a:endParaRPr kumimoji="0" lang="en-GB" sz="1800" b="0" i="0" u="none" strike="noStrike" kern="1200" cap="none" spc="0" normalizeH="0" baseline="0" noProof="0" dirty="0">
              <a:ln>
                <a:noFill/>
              </a:ln>
              <a:solidFill>
                <a:srgbClr val="FF0000"/>
              </a:solidFill>
              <a:effectLst/>
              <a:uLnTx/>
              <a:uFillTx/>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FF0000"/>
              </a:solidFill>
              <a:latin typeface="Trebuchet MS" panose="020B0603020202020204"/>
            </a:endParaRPr>
          </a:p>
        </p:txBody>
      </p:sp>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Crystal defaults  </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pic>
        <p:nvPicPr>
          <p:cNvPr id="4" name="Image 3">
            <a:extLst>
              <a:ext uri="{FF2B5EF4-FFF2-40B4-BE49-F238E27FC236}">
                <a16:creationId xmlns:a16="http://schemas.microsoft.com/office/drawing/2014/main" id="{BB50B7DF-6B3F-DB4D-6321-26507C10B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24" y="1490090"/>
            <a:ext cx="4230130" cy="5018797"/>
          </a:xfrm>
          <a:prstGeom prst="rect">
            <a:avLst/>
          </a:prstGeom>
        </p:spPr>
      </p:pic>
      <p:cxnSp>
        <p:nvCxnSpPr>
          <p:cNvPr id="8" name="Connecteur droit avec flèche 7">
            <a:extLst>
              <a:ext uri="{FF2B5EF4-FFF2-40B4-BE49-F238E27FC236}">
                <a16:creationId xmlns:a16="http://schemas.microsoft.com/office/drawing/2014/main" id="{CF5C5903-3049-7C01-B422-589D84825A59}"/>
              </a:ext>
            </a:extLst>
          </p:cNvPr>
          <p:cNvCxnSpPr>
            <a:cxnSpLocks/>
          </p:cNvCxnSpPr>
          <p:nvPr/>
        </p:nvCxnSpPr>
        <p:spPr>
          <a:xfrm flipH="1" flipV="1">
            <a:off x="1471799" y="5191866"/>
            <a:ext cx="3361983" cy="1760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212CD2A9-9725-172B-3596-7EE3681C0182}"/>
              </a:ext>
            </a:extLst>
          </p:cNvPr>
          <p:cNvCxnSpPr>
            <a:cxnSpLocks/>
          </p:cNvCxnSpPr>
          <p:nvPr/>
        </p:nvCxnSpPr>
        <p:spPr>
          <a:xfrm flipH="1">
            <a:off x="2001813" y="2829774"/>
            <a:ext cx="2827487" cy="396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BA5CA42-006C-026E-A2A8-75989360A8EC}"/>
              </a:ext>
            </a:extLst>
          </p:cNvPr>
          <p:cNvCxnSpPr>
            <a:cxnSpLocks/>
          </p:cNvCxnSpPr>
          <p:nvPr/>
        </p:nvCxnSpPr>
        <p:spPr>
          <a:xfrm flipH="1">
            <a:off x="2607554" y="4141349"/>
            <a:ext cx="2221746" cy="2403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29821BC3-85DD-767D-EE05-4EE2D3542467}"/>
              </a:ext>
            </a:extLst>
          </p:cNvPr>
          <p:cNvSpPr txBox="1"/>
          <p:nvPr/>
        </p:nvSpPr>
        <p:spPr>
          <a:xfrm>
            <a:off x="4799028" y="2623690"/>
            <a:ext cx="7304790" cy="2585323"/>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Substitution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can modify the mechanical properties of the crystal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can be controlled ? </a:t>
            </a:r>
            <a:endParaRPr lang="en-GB" dirty="0">
              <a:solidFill>
                <a:prstClr val="black"/>
              </a:solidFill>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676CACB8-14A4-44E3-4ECC-131406ED2341}"/>
              </a:ext>
            </a:extLst>
          </p:cNvPr>
          <p:cNvSpPr txBox="1"/>
          <p:nvPr/>
        </p:nvSpPr>
        <p:spPr>
          <a:xfrm>
            <a:off x="4829300" y="3971457"/>
            <a:ext cx="7304790" cy="1477328"/>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Insertion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created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only</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by irradiation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disturb the energy density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ZoneTexte 13">
            <a:extLst>
              <a:ext uri="{FF2B5EF4-FFF2-40B4-BE49-F238E27FC236}">
                <a16:creationId xmlns:a16="http://schemas.microsoft.com/office/drawing/2014/main" id="{DB7C1652-E832-D5A1-899E-E5150898769D}"/>
              </a:ext>
            </a:extLst>
          </p:cNvPr>
          <p:cNvSpPr txBox="1"/>
          <p:nvPr/>
        </p:nvSpPr>
        <p:spPr>
          <a:xfrm>
            <a:off x="4829300" y="5193273"/>
            <a:ext cx="7304790" cy="1477328"/>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Holes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created by knock-out reactions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significant concentration at high temperature 	(T &gt; 0.7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a:t>
            </a:r>
            <a:r>
              <a:rPr kumimoji="0" lang="en-GB" sz="1800" b="0" i="0" u="none" strike="noStrike" kern="1200" cap="none" spc="0" normalizeH="0" baseline="-25000" noProof="0" dirty="0" err="1">
                <a:ln>
                  <a:noFill/>
                </a:ln>
                <a:solidFill>
                  <a:prstClr val="black"/>
                </a:solidFill>
                <a:effectLst/>
                <a:uLnTx/>
                <a:uFillTx/>
                <a:latin typeface="Trebuchet MS" panose="020B0603020202020204"/>
                <a:ea typeface="+mn-ea"/>
                <a:cs typeface="+mn-cs"/>
              </a:rPr>
              <a:t>melting</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32" name="ZoneTexte 31">
            <a:extLst>
              <a:ext uri="{FF2B5EF4-FFF2-40B4-BE49-F238E27FC236}">
                <a16:creationId xmlns:a16="http://schemas.microsoft.com/office/drawing/2014/main" id="{8C5FECD9-CD89-999E-B35B-72CF0272A4A8}"/>
              </a:ext>
            </a:extLst>
          </p:cNvPr>
          <p:cNvSpPr txBox="1"/>
          <p:nvPr/>
        </p:nvSpPr>
        <p:spPr>
          <a:xfrm>
            <a:off x="4799028" y="6307496"/>
            <a:ext cx="7335062" cy="369332"/>
          </a:xfrm>
          <a:prstGeom prst="rect">
            <a:avLst/>
          </a:prstGeom>
          <a:solidFill>
            <a:schemeClr val="bg1"/>
          </a:solid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dirty="0">
                <a:ln>
                  <a:noFill/>
                </a:ln>
                <a:solidFill>
                  <a:srgbClr val="FF0000"/>
                </a:solidFill>
                <a:effectLst/>
                <a:uLnTx/>
                <a:uFillTx/>
                <a:latin typeface="Trebuchet MS" panose="020B0603020202020204"/>
                <a:ea typeface="+mn-ea"/>
                <a:cs typeface="+mn-cs"/>
              </a:rPr>
              <a:t>			Characterization after irradiation is mandatory</a:t>
            </a:r>
          </a:p>
        </p:txBody>
      </p:sp>
      <p:sp>
        <p:nvSpPr>
          <p:cNvPr id="29" name="Flèche vers le bas 28">
            <a:extLst>
              <a:ext uri="{FF2B5EF4-FFF2-40B4-BE49-F238E27FC236}">
                <a16:creationId xmlns:a16="http://schemas.microsoft.com/office/drawing/2014/main" id="{476FCD53-C61A-6AA9-DFFF-DE644516C9E7}"/>
              </a:ext>
            </a:extLst>
          </p:cNvPr>
          <p:cNvSpPr/>
          <p:nvPr/>
        </p:nvSpPr>
        <p:spPr>
          <a:xfrm rot="16200000">
            <a:off x="5540594" y="6128517"/>
            <a:ext cx="416587" cy="694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5661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792B7DF-E3E1-2FA0-06A6-F2A1822B7281}"/>
              </a:ext>
            </a:extLst>
          </p:cNvPr>
          <p:cNvPicPr>
            <a:picLocks noChangeAspect="1"/>
          </p:cNvPicPr>
          <p:nvPr/>
        </p:nvPicPr>
        <p:blipFill rotWithShape="1">
          <a:blip r:embed="rId3"/>
          <a:srcRect l="49898" b="20717"/>
          <a:stretch/>
        </p:blipFill>
        <p:spPr>
          <a:xfrm>
            <a:off x="5369929" y="2569130"/>
            <a:ext cx="1079763" cy="1057739"/>
          </a:xfrm>
          <a:prstGeom prst="rect">
            <a:avLst/>
          </a:prstGeom>
        </p:spPr>
      </p:pic>
      <p:pic>
        <p:nvPicPr>
          <p:cNvPr id="11" name="Image 10">
            <a:extLst>
              <a:ext uri="{FF2B5EF4-FFF2-40B4-BE49-F238E27FC236}">
                <a16:creationId xmlns:a16="http://schemas.microsoft.com/office/drawing/2014/main" id="{CA403C05-31F1-0195-088F-40EE7972D552}"/>
              </a:ext>
            </a:extLst>
          </p:cNvPr>
          <p:cNvPicPr>
            <a:picLocks noChangeAspect="1"/>
          </p:cNvPicPr>
          <p:nvPr/>
        </p:nvPicPr>
        <p:blipFill>
          <a:blip r:embed="rId4"/>
          <a:stretch>
            <a:fillRect/>
          </a:stretch>
        </p:blipFill>
        <p:spPr>
          <a:xfrm>
            <a:off x="5580802" y="3949401"/>
            <a:ext cx="1507604" cy="2040942"/>
          </a:xfrm>
          <a:prstGeom prst="rect">
            <a:avLst/>
          </a:prstGeom>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Titanium </a:t>
            </a:r>
            <a:r>
              <a:rPr kumimoji="0" lang="en-GB" sz="3600" b="0" i="0" u="none" strike="noStrike" kern="1200" cap="none" spc="0" normalizeH="0" baseline="0" dirty="0">
                <a:ln>
                  <a:noFill/>
                </a:ln>
                <a:solidFill>
                  <a:srgbClr val="2C3C43"/>
                </a:solidFill>
                <a:effectLst/>
                <a:uLnTx/>
                <a:uFillTx/>
                <a:latin typeface="Trebuchet MS" panose="020B0603020202020204"/>
                <a:ea typeface="+mj-ea"/>
                <a:cs typeface="+mj-cs"/>
              </a:rPr>
              <a:t>alloys</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6"/>
          <a:stretch>
            <a:fillRect/>
          </a:stretch>
        </p:blipFill>
        <p:spPr>
          <a:xfrm>
            <a:off x="9808808" y="122881"/>
            <a:ext cx="2239488" cy="847273"/>
          </a:xfrm>
          <a:prstGeom prst="rect">
            <a:avLst/>
          </a:prstGeom>
        </p:spPr>
      </p:pic>
      <p:pic>
        <p:nvPicPr>
          <p:cNvPr id="13" name="Image 12">
            <a:extLst>
              <a:ext uri="{FF2B5EF4-FFF2-40B4-BE49-F238E27FC236}">
                <a16:creationId xmlns:a16="http://schemas.microsoft.com/office/drawing/2014/main" id="{6A572C83-C1C5-866A-8F07-C7CB98C34799}"/>
              </a:ext>
            </a:extLst>
          </p:cNvPr>
          <p:cNvPicPr>
            <a:picLocks noChangeAspect="1"/>
          </p:cNvPicPr>
          <p:nvPr/>
        </p:nvPicPr>
        <p:blipFill rotWithShape="1">
          <a:blip r:embed="rId3"/>
          <a:srcRect r="47503" b="20717"/>
          <a:stretch/>
        </p:blipFill>
        <p:spPr>
          <a:xfrm>
            <a:off x="0" y="2572742"/>
            <a:ext cx="1131389" cy="1057738"/>
          </a:xfrm>
          <a:prstGeom prst="rect">
            <a:avLst/>
          </a:prstGeom>
        </p:spPr>
      </p:pic>
      <p:pic>
        <p:nvPicPr>
          <p:cNvPr id="7" name="Image 6">
            <a:extLst>
              <a:ext uri="{FF2B5EF4-FFF2-40B4-BE49-F238E27FC236}">
                <a16:creationId xmlns:a16="http://schemas.microsoft.com/office/drawing/2014/main" id="{C1047B4F-1F60-692E-97DE-8200B05B4722}"/>
              </a:ext>
            </a:extLst>
          </p:cNvPr>
          <p:cNvPicPr>
            <a:picLocks noChangeAspect="1"/>
          </p:cNvPicPr>
          <p:nvPr/>
        </p:nvPicPr>
        <p:blipFill rotWithShape="1">
          <a:blip r:embed="rId7"/>
          <a:srcRect l="2330" t="25502" r="1774" b="988"/>
          <a:stretch/>
        </p:blipFill>
        <p:spPr>
          <a:xfrm>
            <a:off x="1028958" y="1439548"/>
            <a:ext cx="4416834" cy="5003399"/>
          </a:xfrm>
          <a:prstGeom prst="rect">
            <a:avLst/>
          </a:prstGeom>
        </p:spPr>
      </p:pic>
      <p:pic>
        <p:nvPicPr>
          <p:cNvPr id="8" name="Image 7">
            <a:extLst>
              <a:ext uri="{FF2B5EF4-FFF2-40B4-BE49-F238E27FC236}">
                <a16:creationId xmlns:a16="http://schemas.microsoft.com/office/drawing/2014/main" id="{122E7182-B01E-AEBA-AD06-01287AC4751C}"/>
              </a:ext>
            </a:extLst>
          </p:cNvPr>
          <p:cNvPicPr>
            <a:picLocks noChangeAspect="1"/>
          </p:cNvPicPr>
          <p:nvPr/>
        </p:nvPicPr>
        <p:blipFill rotWithShape="1">
          <a:blip r:embed="rId7"/>
          <a:srcRect l="2338" t="1890" r="2005" b="74701"/>
          <a:stretch/>
        </p:blipFill>
        <p:spPr>
          <a:xfrm>
            <a:off x="6609019" y="1307832"/>
            <a:ext cx="5439277" cy="1966979"/>
          </a:xfrm>
          <a:prstGeom prst="rect">
            <a:avLst/>
          </a:prstGeom>
        </p:spPr>
      </p:pic>
      <p:sp>
        <p:nvSpPr>
          <p:cNvPr id="14" name="ZoneTexte 13">
            <a:extLst>
              <a:ext uri="{FF2B5EF4-FFF2-40B4-BE49-F238E27FC236}">
                <a16:creationId xmlns:a16="http://schemas.microsoft.com/office/drawing/2014/main" id="{90274CD5-CB5A-DFD3-D8C1-7B8623BC43C3}"/>
              </a:ext>
            </a:extLst>
          </p:cNvPr>
          <p:cNvSpPr txBox="1"/>
          <p:nvPr/>
        </p:nvSpPr>
        <p:spPr>
          <a:xfrm>
            <a:off x="353074" y="1921860"/>
            <a:ext cx="354106" cy="584775"/>
          </a:xfrm>
          <a:prstGeom prst="rect">
            <a:avLst/>
          </a:prstGeom>
          <a:noFill/>
        </p:spPr>
        <p:txBody>
          <a:bodyPr wrap="square">
            <a:spAutoFit/>
          </a:bodyPr>
          <a:lstStyle/>
          <a:p>
            <a:r>
              <a:rPr kumimoji="0" lang="en-GB" sz="32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α</a:t>
            </a:r>
            <a:endParaRPr lang="en-GB" sz="3200" dirty="0">
              <a:solidFill>
                <a:srgbClr val="FF0000"/>
              </a:solidFill>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CC3347DD-E769-94D3-0AA6-DED2B12D895A}"/>
              </a:ext>
            </a:extLst>
          </p:cNvPr>
          <p:cNvSpPr txBox="1"/>
          <p:nvPr/>
        </p:nvSpPr>
        <p:spPr>
          <a:xfrm>
            <a:off x="5721483" y="2005896"/>
            <a:ext cx="354106" cy="523220"/>
          </a:xfrm>
          <a:prstGeom prst="rect">
            <a:avLst/>
          </a:prstGeom>
          <a:noFill/>
        </p:spPr>
        <p:txBody>
          <a:bodyPr wrap="square">
            <a:spAutoFit/>
          </a:bodyPr>
          <a:lstStyle/>
          <a:p>
            <a:r>
              <a:rPr kumimoji="0" lang="el-GR" sz="28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β</a:t>
            </a:r>
            <a:endParaRPr lang="en-GB" dirty="0">
              <a:solidFill>
                <a:srgbClr val="FF0000"/>
              </a:solidFill>
              <a:latin typeface="Times New Roman" panose="02020603050405020304" pitchFamily="18" charset="0"/>
              <a:cs typeface="Times New Roman" panose="02020603050405020304" pitchFamily="18" charset="0"/>
            </a:endParaRPr>
          </a:p>
        </p:txBody>
      </p:sp>
      <p:sp>
        <p:nvSpPr>
          <p:cNvPr id="19" name="ZoneTexte 18">
            <a:extLst>
              <a:ext uri="{FF2B5EF4-FFF2-40B4-BE49-F238E27FC236}">
                <a16:creationId xmlns:a16="http://schemas.microsoft.com/office/drawing/2014/main" id="{E64DF282-893C-7554-12A9-049F82955885}"/>
              </a:ext>
            </a:extLst>
          </p:cNvPr>
          <p:cNvSpPr txBox="1"/>
          <p:nvPr/>
        </p:nvSpPr>
        <p:spPr>
          <a:xfrm>
            <a:off x="7223416" y="3630643"/>
            <a:ext cx="4824880" cy="258532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dirty="0"/>
              <a:t>Structure depends of their composition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Pure </a:t>
            </a:r>
            <a:r>
              <a:rPr kumimoji="0" lang="en-GB" sz="1800" u="none" strike="noStrike" kern="1200" cap="none" spc="0" normalizeH="0" baseline="0" noProof="0" dirty="0">
                <a:ln>
                  <a:noFill/>
                </a:ln>
                <a:effectLst/>
                <a:uLnTx/>
                <a:uFillTx/>
                <a:cs typeface="Times New Roman" panose="02020603050405020304" pitchFamily="18" charset="0"/>
              </a:rPr>
              <a:t>β alloys ?</a:t>
            </a:r>
          </a:p>
          <a:p>
            <a:endParaRPr lang="en-GB" dirty="0"/>
          </a:p>
          <a:p>
            <a:pPr marL="285750" indent="-285750">
              <a:buFont typeface="Arial" panose="020B0604020202020204" pitchFamily="34" charset="0"/>
              <a:buChar char="•"/>
            </a:pPr>
            <a:r>
              <a:rPr lang="en-GB" dirty="0"/>
              <a:t>Widely used in the industry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Under discussion with different companies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Open to any propositions</a:t>
            </a:r>
          </a:p>
        </p:txBody>
      </p:sp>
      <p:sp>
        <p:nvSpPr>
          <p:cNvPr id="12" name="Rectangle 11">
            <a:extLst>
              <a:ext uri="{FF2B5EF4-FFF2-40B4-BE49-F238E27FC236}">
                <a16:creationId xmlns:a16="http://schemas.microsoft.com/office/drawing/2014/main" id="{AD8FBA05-B2DB-C339-5FDD-FE7A1560096C}"/>
              </a:ext>
            </a:extLst>
          </p:cNvPr>
          <p:cNvSpPr/>
          <p:nvPr/>
        </p:nvSpPr>
        <p:spPr>
          <a:xfrm>
            <a:off x="6443133" y="6401905"/>
            <a:ext cx="5605163"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Trebuchet MS" panose="020B0603020202020204"/>
                <a:ea typeface="+mn-ea"/>
                <a:cs typeface="+mn-cs"/>
              </a:rPr>
              <a:t>[3] </a:t>
            </a:r>
            <a:r>
              <a:rPr lang="en-GB" sz="1200" dirty="0">
                <a:solidFill>
                  <a:prstClr val="black"/>
                </a:solidFill>
                <a:latin typeface="Trebuchet MS" panose="020B0603020202020204"/>
              </a:rPr>
              <a:t>M. J. </a:t>
            </a:r>
            <a:r>
              <a:rPr lang="en-GB" sz="1200" dirty="0" err="1">
                <a:solidFill>
                  <a:prstClr val="black"/>
                </a:solidFill>
                <a:latin typeface="Trebuchet MS" panose="020B0603020202020204"/>
              </a:rPr>
              <a:t>Donachie</a:t>
            </a:r>
            <a:r>
              <a:rPr lang="en-GB" sz="1200" dirty="0">
                <a:solidFill>
                  <a:prstClr val="black"/>
                </a:solidFill>
                <a:latin typeface="Trebuchet MS" panose="020B0603020202020204"/>
              </a:rPr>
              <a:t> et al., Titanium : A technical guide, ASM International, 2000</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Espace réservé du pied de page 5">
            <a:extLst>
              <a:ext uri="{FF2B5EF4-FFF2-40B4-BE49-F238E27FC236}">
                <a16:creationId xmlns:a16="http://schemas.microsoft.com/office/drawing/2014/main" id="{AC983B2F-C3DB-97C6-78B5-06E28A504AD4}"/>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4031241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High </a:t>
            </a: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intensity</a:t>
            </a: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 </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beams</a:t>
            </a:r>
            <a:endPar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23" name="Rectangle 22">
            <a:extLst>
              <a:ext uri="{FF2B5EF4-FFF2-40B4-BE49-F238E27FC236}">
                <a16:creationId xmlns:a16="http://schemas.microsoft.com/office/drawing/2014/main" id="{7CF8C240-0B2B-80FC-E688-66F91C3D2FBE}"/>
              </a:ext>
            </a:extLst>
          </p:cNvPr>
          <p:cNvSpPr/>
          <p:nvPr/>
        </p:nvSpPr>
        <p:spPr>
          <a:xfrm>
            <a:off x="990037" y="6475886"/>
            <a:ext cx="3150046" cy="2257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061AB8B3-1C33-FBDA-EC3D-122FADFF2A6E}"/>
              </a:ext>
            </a:extLst>
          </p:cNvPr>
          <p:cNvSpPr/>
          <p:nvPr/>
        </p:nvSpPr>
        <p:spPr>
          <a:xfrm>
            <a:off x="4152577" y="6507965"/>
            <a:ext cx="599233" cy="19368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25" name="image12.png">
            <a:extLst>
              <a:ext uri="{FF2B5EF4-FFF2-40B4-BE49-F238E27FC236}">
                <a16:creationId xmlns:a16="http://schemas.microsoft.com/office/drawing/2014/main" id="{EDCBCB39-6E3D-71A7-835F-4E286EDB696A}"/>
              </a:ext>
            </a:extLst>
          </p:cNvPr>
          <p:cNvPicPr>
            <a:picLocks noChangeAspect="1"/>
          </p:cNvPicPr>
          <p:nvPr/>
        </p:nvPicPr>
        <p:blipFill>
          <a:blip r:embed="rId5"/>
          <a:stretch>
            <a:fillRect/>
          </a:stretch>
        </p:blipFill>
        <p:spPr>
          <a:xfrm>
            <a:off x="27412" y="1352298"/>
            <a:ext cx="9520897" cy="5369263"/>
          </a:xfrm>
          <a:prstGeom prst="rect">
            <a:avLst/>
          </a:prstGeom>
          <a:ln w="12700">
            <a:miter lim="400000"/>
          </a:ln>
        </p:spPr>
      </p:pic>
      <p:sp>
        <p:nvSpPr>
          <p:cNvPr id="27" name="Shape 398">
            <a:extLst>
              <a:ext uri="{FF2B5EF4-FFF2-40B4-BE49-F238E27FC236}">
                <a16:creationId xmlns:a16="http://schemas.microsoft.com/office/drawing/2014/main" id="{DF207E46-62E4-BB19-B8D6-AA3123E7BB91}"/>
              </a:ext>
            </a:extLst>
          </p:cNvPr>
          <p:cNvSpPr/>
          <p:nvPr/>
        </p:nvSpPr>
        <p:spPr>
          <a:xfrm flipH="1">
            <a:off x="6247667" y="1541127"/>
            <a:ext cx="12701" cy="12701"/>
          </a:xfrm>
          <a:prstGeom prst="line">
            <a:avLst/>
          </a:prstGeom>
          <a:ln w="25400">
            <a:solidFill>
              <a:srgbClr val="000000"/>
            </a:solidFill>
            <a:miter lim="400000"/>
          </a:ln>
        </p:spPr>
        <p:txBody>
          <a:bodyPr lIns="0" tIns="0" rIns="0" bIns="0"/>
          <a:lstStyle/>
          <a:p>
            <a:pPr marL="0" marR="0" lvl="0" indent="0" algn="l" defTabSz="457184" rtl="0" eaLnBrk="1" fontAlgn="auto" latinLnBrk="0" hangingPunct="1">
              <a:lnSpc>
                <a:spcPct val="100000"/>
              </a:lnSpc>
              <a:spcBef>
                <a:spcPts val="0"/>
              </a:spcBef>
              <a:spcAft>
                <a:spcPts val="0"/>
              </a:spcAft>
              <a:buClrTx/>
              <a:buSzTx/>
              <a:buFontTx/>
              <a:buNone/>
              <a:tabLst/>
              <a:defRPr sz="1600">
                <a:latin typeface="+mn-lt"/>
                <a:ea typeface="+mn-ea"/>
                <a:cs typeface="+mn-cs"/>
                <a:sym typeface="Helvetica"/>
              </a:defRPr>
            </a:pPr>
            <a:endParaRPr kumimoji="0" sz="1125" b="0" i="0" u="none" strike="noStrike" kern="1200" cap="none" spc="0" normalizeH="0" baseline="0" noProof="0">
              <a:ln>
                <a:noFill/>
              </a:ln>
              <a:solidFill>
                <a:prstClr val="black"/>
              </a:solidFill>
              <a:effectLst/>
              <a:uLnTx/>
              <a:uFillTx/>
              <a:latin typeface="Trebuchet MS" panose="020B0603020202020204"/>
              <a:ea typeface="+mn-ea"/>
              <a:cs typeface="+mn-cs"/>
              <a:sym typeface="Helvetica"/>
            </a:endParaRPr>
          </a:p>
        </p:txBody>
      </p:sp>
      <p:sp>
        <p:nvSpPr>
          <p:cNvPr id="28" name="Shape 401">
            <a:extLst>
              <a:ext uri="{FF2B5EF4-FFF2-40B4-BE49-F238E27FC236}">
                <a16:creationId xmlns:a16="http://schemas.microsoft.com/office/drawing/2014/main" id="{DDC78104-BD39-FAEC-005E-2A16DA5A6CBE}"/>
              </a:ext>
            </a:extLst>
          </p:cNvPr>
          <p:cNvSpPr/>
          <p:nvPr/>
        </p:nvSpPr>
        <p:spPr>
          <a:xfrm>
            <a:off x="9016147" y="1252838"/>
            <a:ext cx="369961" cy="423155"/>
          </a:xfrm>
          <a:prstGeom prst="ellipse">
            <a:avLst/>
          </a:prstGeom>
          <a:ln w="50800">
            <a:solidFill>
              <a:srgbClr val="FF0000"/>
            </a:solidFill>
          </a:ln>
        </p:spPr>
        <p:txBody>
          <a:bodyPr lIns="45719" tIns="45719" rIns="45719" bIns="45719" anchor="ctr"/>
          <a:lstStyle/>
          <a:p>
            <a:pPr marL="0" marR="0" lvl="0" indent="0" algn="l" defTabSz="457184" rtl="0" eaLnBrk="1" fontAlgn="auto" latinLnBrk="0" hangingPunct="1">
              <a:lnSpc>
                <a:spcPct val="100000"/>
              </a:lnSpc>
              <a:spcBef>
                <a:spcPts val="0"/>
              </a:spcBef>
              <a:spcAft>
                <a:spcPts val="0"/>
              </a:spcAft>
              <a:buClrTx/>
              <a:buSzTx/>
              <a:buFontTx/>
              <a:buNone/>
              <a:tabLst/>
              <a:defRPr sz="2400"/>
            </a:pPr>
            <a:endParaRPr kumimoji="0" sz="1687"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0" name="Shape 405">
            <a:extLst>
              <a:ext uri="{FF2B5EF4-FFF2-40B4-BE49-F238E27FC236}">
                <a16:creationId xmlns:a16="http://schemas.microsoft.com/office/drawing/2014/main" id="{C75D9581-7378-ABA3-DBCB-16E3DC759BCC}"/>
              </a:ext>
            </a:extLst>
          </p:cNvPr>
          <p:cNvSpPr/>
          <p:nvPr/>
        </p:nvSpPr>
        <p:spPr>
          <a:xfrm>
            <a:off x="3958948" y="5825577"/>
            <a:ext cx="228192" cy="237374"/>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1" name="Shape 406">
            <a:extLst>
              <a:ext uri="{FF2B5EF4-FFF2-40B4-BE49-F238E27FC236}">
                <a16:creationId xmlns:a16="http://schemas.microsoft.com/office/drawing/2014/main" id="{8C537865-731E-D536-7F22-F348D312421A}"/>
              </a:ext>
            </a:extLst>
          </p:cNvPr>
          <p:cNvSpPr/>
          <p:nvPr/>
        </p:nvSpPr>
        <p:spPr>
          <a:xfrm>
            <a:off x="4189419" y="6058009"/>
            <a:ext cx="224574" cy="234626"/>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2" name="Shape 407">
            <a:extLst>
              <a:ext uri="{FF2B5EF4-FFF2-40B4-BE49-F238E27FC236}">
                <a16:creationId xmlns:a16="http://schemas.microsoft.com/office/drawing/2014/main" id="{CED4FD26-A22E-4B81-BB8B-F7B6070AE8E4}"/>
              </a:ext>
            </a:extLst>
          </p:cNvPr>
          <p:cNvSpPr/>
          <p:nvPr/>
        </p:nvSpPr>
        <p:spPr>
          <a:xfrm>
            <a:off x="4189419" y="6254878"/>
            <a:ext cx="224574" cy="234626"/>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4" name="Shape 408">
            <a:extLst>
              <a:ext uri="{FF2B5EF4-FFF2-40B4-BE49-F238E27FC236}">
                <a16:creationId xmlns:a16="http://schemas.microsoft.com/office/drawing/2014/main" id="{A73BA534-E8C7-7351-E513-CAFCABFA0B9B}"/>
              </a:ext>
            </a:extLst>
          </p:cNvPr>
          <p:cNvSpPr/>
          <p:nvPr/>
        </p:nvSpPr>
        <p:spPr>
          <a:xfrm>
            <a:off x="4192255" y="6305048"/>
            <a:ext cx="234115"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248</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Cm</a:t>
            </a:r>
          </a:p>
        </p:txBody>
      </p:sp>
      <p:sp>
        <p:nvSpPr>
          <p:cNvPr id="35" name="Shape 409">
            <a:extLst>
              <a:ext uri="{FF2B5EF4-FFF2-40B4-BE49-F238E27FC236}">
                <a16:creationId xmlns:a16="http://schemas.microsoft.com/office/drawing/2014/main" id="{61A52686-7EA0-5F7B-7EF9-9C4A8AFFE94B}"/>
              </a:ext>
            </a:extLst>
          </p:cNvPr>
          <p:cNvSpPr/>
          <p:nvPr/>
        </p:nvSpPr>
        <p:spPr>
          <a:xfrm>
            <a:off x="4202680" y="6083299"/>
            <a:ext cx="199572"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249</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Bk</a:t>
            </a:r>
          </a:p>
        </p:txBody>
      </p:sp>
      <p:sp>
        <p:nvSpPr>
          <p:cNvPr id="36" name="Shape 410">
            <a:extLst>
              <a:ext uri="{FF2B5EF4-FFF2-40B4-BE49-F238E27FC236}">
                <a16:creationId xmlns:a16="http://schemas.microsoft.com/office/drawing/2014/main" id="{19EA12DE-8F52-A524-3988-9013C30A1072}"/>
              </a:ext>
            </a:extLst>
          </p:cNvPr>
          <p:cNvSpPr/>
          <p:nvPr/>
        </p:nvSpPr>
        <p:spPr>
          <a:xfrm>
            <a:off x="3977215" y="5875799"/>
            <a:ext cx="194764"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249</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Cf</a:t>
            </a:r>
          </a:p>
        </p:txBody>
      </p:sp>
      <p:pic>
        <p:nvPicPr>
          <p:cNvPr id="37" name="pasted-image.tiff">
            <a:extLst>
              <a:ext uri="{FF2B5EF4-FFF2-40B4-BE49-F238E27FC236}">
                <a16:creationId xmlns:a16="http://schemas.microsoft.com/office/drawing/2014/main" id="{4E963E7B-19B5-B852-02DC-ADAECAEAC10B}"/>
              </a:ext>
            </a:extLst>
          </p:cNvPr>
          <p:cNvPicPr>
            <a:picLocks noChangeAspect="1"/>
          </p:cNvPicPr>
          <p:nvPr/>
        </p:nvPicPr>
        <p:blipFill>
          <a:blip r:embed="rId7"/>
          <a:stretch>
            <a:fillRect/>
          </a:stretch>
        </p:blipFill>
        <p:spPr>
          <a:xfrm>
            <a:off x="173098" y="1619536"/>
            <a:ext cx="3169454" cy="1630294"/>
          </a:xfrm>
          <a:prstGeom prst="rect">
            <a:avLst/>
          </a:prstGeom>
          <a:ln w="12700">
            <a:miter lim="400000"/>
          </a:ln>
        </p:spPr>
      </p:pic>
      <p:sp>
        <p:nvSpPr>
          <p:cNvPr id="38" name="Shape 414">
            <a:extLst>
              <a:ext uri="{FF2B5EF4-FFF2-40B4-BE49-F238E27FC236}">
                <a16:creationId xmlns:a16="http://schemas.microsoft.com/office/drawing/2014/main" id="{CF33FD31-922E-860D-1D40-0589FD789C6C}"/>
              </a:ext>
            </a:extLst>
          </p:cNvPr>
          <p:cNvSpPr/>
          <p:nvPr/>
        </p:nvSpPr>
        <p:spPr>
          <a:xfrm>
            <a:off x="6570155" y="2399465"/>
            <a:ext cx="369961" cy="423155"/>
          </a:xfrm>
          <a:prstGeom prst="ellipse">
            <a:avLst/>
          </a:prstGeom>
          <a:ln w="50800">
            <a:solidFill>
              <a:srgbClr val="FF0000"/>
            </a:solidFill>
          </a:ln>
        </p:spPr>
        <p:txBody>
          <a:bodyPr lIns="45719" tIns="45719" rIns="45719" bIns="45719" anchor="ctr"/>
          <a:lstStyle/>
          <a:p>
            <a:pPr marL="0" marR="0" lvl="0" indent="0" algn="l" defTabSz="457184" rtl="0" eaLnBrk="1" fontAlgn="auto" latinLnBrk="0" hangingPunct="1">
              <a:lnSpc>
                <a:spcPct val="100000"/>
              </a:lnSpc>
              <a:spcBef>
                <a:spcPts val="0"/>
              </a:spcBef>
              <a:spcAft>
                <a:spcPts val="0"/>
              </a:spcAft>
              <a:buClrTx/>
              <a:buSzTx/>
              <a:buFontTx/>
              <a:buNone/>
              <a:tabLst/>
              <a:defRPr sz="2400"/>
            </a:pPr>
            <a:endParaRPr kumimoji="0" sz="1687"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Shape 417">
            <a:extLst>
              <a:ext uri="{FF2B5EF4-FFF2-40B4-BE49-F238E27FC236}">
                <a16:creationId xmlns:a16="http://schemas.microsoft.com/office/drawing/2014/main" id="{F5E8221E-16A3-0807-429C-F987CDE45256}"/>
              </a:ext>
            </a:extLst>
          </p:cNvPr>
          <p:cNvSpPr/>
          <p:nvPr/>
        </p:nvSpPr>
        <p:spPr>
          <a:xfrm>
            <a:off x="9317846" y="1798291"/>
            <a:ext cx="225525" cy="236142"/>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0" name="Shape 418">
            <a:extLst>
              <a:ext uri="{FF2B5EF4-FFF2-40B4-BE49-F238E27FC236}">
                <a16:creationId xmlns:a16="http://schemas.microsoft.com/office/drawing/2014/main" id="{8B179DCD-838D-DABB-A0DF-1FEE50414D1A}"/>
              </a:ext>
            </a:extLst>
          </p:cNvPr>
          <p:cNvSpPr/>
          <p:nvPr/>
        </p:nvSpPr>
        <p:spPr>
          <a:xfrm flipV="1">
            <a:off x="4395753" y="1970132"/>
            <a:ext cx="4990356" cy="4274674"/>
          </a:xfrm>
          <a:prstGeom prst="line">
            <a:avLst/>
          </a:prstGeom>
          <a:ln w="38100">
            <a:solidFill>
              <a:srgbClr val="1006E2"/>
            </a:solidFill>
            <a:tailEnd type="triangle"/>
          </a:ln>
          <a:effectLst>
            <a:outerShdw blurRad="50800" dist="25400" dir="5400000" rotWithShape="0">
              <a:srgbClr val="000000">
                <a:alpha val="38000"/>
              </a:srgbClr>
            </a:outerShdw>
          </a:effectLst>
        </p:spPr>
        <p:txBody>
          <a:bodyPr lIns="0" tIns="0" rIns="0" bIns="0"/>
          <a:lstStyle/>
          <a:p>
            <a:pPr marL="0" marR="0" lvl="0" indent="0" algn="l" defTabSz="457184" rtl="0" eaLnBrk="1" fontAlgn="auto" latinLnBrk="0" hangingPunct="1">
              <a:lnSpc>
                <a:spcPct val="100000"/>
              </a:lnSpc>
              <a:spcBef>
                <a:spcPts val="0"/>
              </a:spcBef>
              <a:spcAft>
                <a:spcPts val="0"/>
              </a:spcAft>
              <a:buClrTx/>
              <a:buSzTx/>
              <a:buFontTx/>
              <a:buNone/>
              <a:tabLst/>
              <a:defRPr sz="1600">
                <a:latin typeface="+mn-lt"/>
                <a:ea typeface="+mn-ea"/>
                <a:cs typeface="+mn-cs"/>
                <a:sym typeface="Helvetica"/>
              </a:defRPr>
            </a:pPr>
            <a:endParaRPr kumimoji="0" sz="1125" b="0" i="0" u="none" strike="noStrike" kern="1200" cap="none" spc="0" normalizeH="0" baseline="0" noProof="0">
              <a:ln>
                <a:noFill/>
              </a:ln>
              <a:solidFill>
                <a:prstClr val="black"/>
              </a:solidFill>
              <a:effectLst/>
              <a:uLnTx/>
              <a:uFillTx/>
              <a:latin typeface="Trebuchet MS" panose="020B0603020202020204"/>
              <a:ea typeface="+mn-ea"/>
              <a:cs typeface="+mn-cs"/>
              <a:sym typeface="Helvetica"/>
            </a:endParaRPr>
          </a:p>
        </p:txBody>
      </p:sp>
      <p:sp>
        <p:nvSpPr>
          <p:cNvPr id="41" name="Shape 419">
            <a:extLst>
              <a:ext uri="{FF2B5EF4-FFF2-40B4-BE49-F238E27FC236}">
                <a16:creationId xmlns:a16="http://schemas.microsoft.com/office/drawing/2014/main" id="{8F16BDEE-15BD-6857-4308-590DB48EB34F}"/>
              </a:ext>
            </a:extLst>
          </p:cNvPr>
          <p:cNvSpPr/>
          <p:nvPr/>
        </p:nvSpPr>
        <p:spPr>
          <a:xfrm>
            <a:off x="9317838" y="1572424"/>
            <a:ext cx="225525" cy="236141"/>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2" name="Shape 420">
            <a:extLst>
              <a:ext uri="{FF2B5EF4-FFF2-40B4-BE49-F238E27FC236}">
                <a16:creationId xmlns:a16="http://schemas.microsoft.com/office/drawing/2014/main" id="{9A0F50F0-D3E9-FE03-FF11-E018619D7E71}"/>
              </a:ext>
            </a:extLst>
          </p:cNvPr>
          <p:cNvSpPr/>
          <p:nvPr/>
        </p:nvSpPr>
        <p:spPr>
          <a:xfrm>
            <a:off x="9097295" y="1346345"/>
            <a:ext cx="225525" cy="236141"/>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3" name="Shape 421">
            <a:extLst>
              <a:ext uri="{FF2B5EF4-FFF2-40B4-BE49-F238E27FC236}">
                <a16:creationId xmlns:a16="http://schemas.microsoft.com/office/drawing/2014/main" id="{EE2072DE-5D5B-AB42-4412-0FF11662DFB6}"/>
              </a:ext>
            </a:extLst>
          </p:cNvPr>
          <p:cNvSpPr/>
          <p:nvPr/>
        </p:nvSpPr>
        <p:spPr>
          <a:xfrm flipV="1">
            <a:off x="4394051" y="1773871"/>
            <a:ext cx="5026986" cy="4279380"/>
          </a:xfrm>
          <a:prstGeom prst="line">
            <a:avLst/>
          </a:prstGeom>
          <a:ln w="38100">
            <a:solidFill>
              <a:srgbClr val="1006E2"/>
            </a:solidFill>
            <a:tailEnd type="triangle"/>
          </a:ln>
          <a:effectLst>
            <a:outerShdw blurRad="50800" dist="25400" dir="5400000" rotWithShape="0">
              <a:srgbClr val="000000">
                <a:alpha val="38000"/>
              </a:srgbClr>
            </a:outerShdw>
          </a:effectLst>
        </p:spPr>
        <p:txBody>
          <a:bodyPr lIns="0" tIns="0" rIns="0" bIns="0"/>
          <a:lstStyle/>
          <a:p>
            <a:pPr marL="0" marR="0" lvl="0" indent="0" algn="l" defTabSz="457184" rtl="0" eaLnBrk="1" fontAlgn="auto" latinLnBrk="0" hangingPunct="1">
              <a:lnSpc>
                <a:spcPct val="100000"/>
              </a:lnSpc>
              <a:spcBef>
                <a:spcPts val="0"/>
              </a:spcBef>
              <a:spcAft>
                <a:spcPts val="0"/>
              </a:spcAft>
              <a:buClrTx/>
              <a:buSzTx/>
              <a:buFontTx/>
              <a:buNone/>
              <a:tabLst/>
              <a:defRPr sz="1600">
                <a:latin typeface="+mn-lt"/>
                <a:ea typeface="+mn-ea"/>
                <a:cs typeface="+mn-cs"/>
                <a:sym typeface="Helvetica"/>
              </a:defRPr>
            </a:pPr>
            <a:endParaRPr kumimoji="0" sz="1125" b="0" i="0" u="none" strike="noStrike" kern="1200" cap="none" spc="0" normalizeH="0" baseline="0" noProof="0">
              <a:ln>
                <a:noFill/>
              </a:ln>
              <a:solidFill>
                <a:prstClr val="black"/>
              </a:solidFill>
              <a:effectLst/>
              <a:uLnTx/>
              <a:uFillTx/>
              <a:latin typeface="Trebuchet MS" panose="020B0603020202020204"/>
              <a:ea typeface="+mn-ea"/>
              <a:cs typeface="+mn-cs"/>
              <a:sym typeface="Helvetica"/>
            </a:endParaRPr>
          </a:p>
        </p:txBody>
      </p:sp>
      <p:sp>
        <p:nvSpPr>
          <p:cNvPr id="44" name="Shape 422">
            <a:extLst>
              <a:ext uri="{FF2B5EF4-FFF2-40B4-BE49-F238E27FC236}">
                <a16:creationId xmlns:a16="http://schemas.microsoft.com/office/drawing/2014/main" id="{1273B95B-CF7E-1FAF-B400-2325BED38498}"/>
              </a:ext>
            </a:extLst>
          </p:cNvPr>
          <p:cNvSpPr/>
          <p:nvPr/>
        </p:nvSpPr>
        <p:spPr>
          <a:xfrm flipV="1">
            <a:off x="4157112" y="1489370"/>
            <a:ext cx="4998526" cy="4436598"/>
          </a:xfrm>
          <a:prstGeom prst="line">
            <a:avLst/>
          </a:prstGeom>
          <a:ln w="38100">
            <a:solidFill>
              <a:srgbClr val="1006E2"/>
            </a:solidFill>
            <a:tailEnd type="triangle"/>
          </a:ln>
          <a:effectLst>
            <a:outerShdw blurRad="50800" dist="25400" dir="5400000" rotWithShape="0">
              <a:srgbClr val="000000">
                <a:alpha val="38000"/>
              </a:srgbClr>
            </a:outerShdw>
          </a:effectLst>
        </p:spPr>
        <p:txBody>
          <a:bodyPr lIns="0" tIns="0" rIns="0" bIns="0"/>
          <a:lstStyle/>
          <a:p>
            <a:pPr marL="0" marR="0" lvl="0" indent="0" algn="l" defTabSz="457184" rtl="0" eaLnBrk="1" fontAlgn="auto" latinLnBrk="0" hangingPunct="1">
              <a:lnSpc>
                <a:spcPct val="100000"/>
              </a:lnSpc>
              <a:spcBef>
                <a:spcPts val="0"/>
              </a:spcBef>
              <a:spcAft>
                <a:spcPts val="0"/>
              </a:spcAft>
              <a:buClrTx/>
              <a:buSzTx/>
              <a:buFontTx/>
              <a:buNone/>
              <a:tabLst/>
              <a:defRPr sz="1600">
                <a:latin typeface="+mn-lt"/>
                <a:ea typeface="+mn-ea"/>
                <a:cs typeface="+mn-cs"/>
                <a:sym typeface="Helvetica"/>
              </a:defRPr>
            </a:pPr>
            <a:endParaRPr kumimoji="0" sz="1125" b="0" i="0" u="none" strike="noStrike" kern="1200" cap="none" spc="0" normalizeH="0" baseline="0" noProof="0">
              <a:ln>
                <a:noFill/>
              </a:ln>
              <a:solidFill>
                <a:prstClr val="black"/>
              </a:solidFill>
              <a:effectLst/>
              <a:uLnTx/>
              <a:uFillTx/>
              <a:latin typeface="Trebuchet MS" panose="020B0603020202020204"/>
              <a:ea typeface="+mn-ea"/>
              <a:cs typeface="+mn-cs"/>
              <a:sym typeface="Helvetica"/>
            </a:endParaRPr>
          </a:p>
        </p:txBody>
      </p:sp>
      <p:sp>
        <p:nvSpPr>
          <p:cNvPr id="45" name="Shape 423">
            <a:extLst>
              <a:ext uri="{FF2B5EF4-FFF2-40B4-BE49-F238E27FC236}">
                <a16:creationId xmlns:a16="http://schemas.microsoft.com/office/drawing/2014/main" id="{197158CD-0975-D154-899B-3ABCB0DB5258}"/>
              </a:ext>
            </a:extLst>
          </p:cNvPr>
          <p:cNvSpPr/>
          <p:nvPr/>
        </p:nvSpPr>
        <p:spPr>
          <a:xfrm>
            <a:off x="9336250" y="1844033"/>
            <a:ext cx="194764"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293</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Lv</a:t>
            </a:r>
          </a:p>
        </p:txBody>
      </p:sp>
      <p:sp>
        <p:nvSpPr>
          <p:cNvPr id="46" name="Shape 424">
            <a:extLst>
              <a:ext uri="{FF2B5EF4-FFF2-40B4-BE49-F238E27FC236}">
                <a16:creationId xmlns:a16="http://schemas.microsoft.com/office/drawing/2014/main" id="{F68EA472-DA79-383E-118D-BBFF6A3E77E5}"/>
              </a:ext>
            </a:extLst>
          </p:cNvPr>
          <p:cNvSpPr/>
          <p:nvPr/>
        </p:nvSpPr>
        <p:spPr>
          <a:xfrm>
            <a:off x="9337187" y="1618164"/>
            <a:ext cx="194764"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294</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Ts</a:t>
            </a:r>
          </a:p>
        </p:txBody>
      </p:sp>
      <p:sp>
        <p:nvSpPr>
          <p:cNvPr id="47" name="Shape 425">
            <a:extLst>
              <a:ext uri="{FF2B5EF4-FFF2-40B4-BE49-F238E27FC236}">
                <a16:creationId xmlns:a16="http://schemas.microsoft.com/office/drawing/2014/main" id="{CCD37F55-C7C7-9EEE-1267-6CB5F252495B}"/>
              </a:ext>
            </a:extLst>
          </p:cNvPr>
          <p:cNvSpPr/>
          <p:nvPr/>
        </p:nvSpPr>
        <p:spPr>
          <a:xfrm>
            <a:off x="9097430" y="1392084"/>
            <a:ext cx="207588"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294</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Og</a:t>
            </a:r>
          </a:p>
        </p:txBody>
      </p:sp>
      <p:sp>
        <p:nvSpPr>
          <p:cNvPr id="48" name="Shape 426">
            <a:extLst>
              <a:ext uri="{FF2B5EF4-FFF2-40B4-BE49-F238E27FC236}">
                <a16:creationId xmlns:a16="http://schemas.microsoft.com/office/drawing/2014/main" id="{5E5FFC3E-4B0D-2D7A-BBC8-68ABC942AC35}"/>
              </a:ext>
            </a:extLst>
          </p:cNvPr>
          <p:cNvSpPr/>
          <p:nvPr/>
        </p:nvSpPr>
        <p:spPr>
          <a:xfrm>
            <a:off x="6642373" y="2458824"/>
            <a:ext cx="225525" cy="236142"/>
          </a:xfrm>
          <a:prstGeom prst="rect">
            <a:avLst/>
          </a:prstGeom>
          <a:blipFill>
            <a:blip r:embed="rId6"/>
          </a:blipFill>
          <a:ln w="25400">
            <a:solidFill>
              <a:schemeClr val="accent1"/>
            </a:solidFill>
          </a:ln>
        </p:spPr>
        <p:txBody>
          <a:bodyPr lIns="32146" rIns="32146"/>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endParaRPr kumimoji="0" sz="492"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9" name="Shape 427">
            <a:extLst>
              <a:ext uri="{FF2B5EF4-FFF2-40B4-BE49-F238E27FC236}">
                <a16:creationId xmlns:a16="http://schemas.microsoft.com/office/drawing/2014/main" id="{80D63764-C3CE-3D5E-4A39-0F94F30419BA}"/>
              </a:ext>
            </a:extLst>
          </p:cNvPr>
          <p:cNvSpPr/>
          <p:nvPr/>
        </p:nvSpPr>
        <p:spPr>
          <a:xfrm>
            <a:off x="6650247" y="2504565"/>
            <a:ext cx="207588" cy="168059"/>
          </a:xfrm>
          <a:prstGeom prst="rect">
            <a:avLst/>
          </a:prstGeom>
          <a:ln w="12700">
            <a:miter lim="400000"/>
          </a:ln>
          <a:extLst>
            <a:ext uri="{C572A759-6A51-4108-AA02-DFA0A04FC94B}">
              <ma14:wrappingTextBoxFlag xmlns:ma14="http://schemas.microsoft.com/office/mac/drawingml/2011/main" xmlns="" val="1"/>
            </a:ext>
          </a:extLst>
        </p:spPr>
        <p:txBody>
          <a:bodyPr wrap="square" lIns="32146" rIns="32146">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700">
                <a:solidFill>
                  <a:srgbClr val="FFFFFF"/>
                </a:solidFill>
              </a:defRPr>
            </a:pPr>
            <a:r>
              <a:rPr kumimoji="0" sz="492" b="0" i="0" u="none" strike="noStrike" kern="1200" cap="none" spc="0" normalizeH="0" baseline="31999" noProof="0" dirty="0">
                <a:ln>
                  <a:noFill/>
                </a:ln>
                <a:solidFill>
                  <a:srgbClr val="FFFFFF"/>
                </a:solidFill>
                <a:effectLst/>
                <a:uLnTx/>
                <a:uFillTx/>
                <a:latin typeface="Trebuchet MS" panose="020B0603020202020204"/>
                <a:ea typeface="+mn-ea"/>
                <a:cs typeface="+mn-cs"/>
              </a:rPr>
              <a:t>278</a:t>
            </a:r>
            <a:r>
              <a:rPr kumimoji="0" sz="492" b="0" i="0" u="none" strike="noStrike" kern="1200" cap="none" spc="0" normalizeH="0" baseline="0" noProof="0" dirty="0">
                <a:ln>
                  <a:noFill/>
                </a:ln>
                <a:solidFill>
                  <a:srgbClr val="FFFFFF"/>
                </a:solidFill>
                <a:effectLst/>
                <a:uLnTx/>
                <a:uFillTx/>
                <a:latin typeface="Trebuchet MS" panose="020B0603020202020204"/>
                <a:ea typeface="+mn-ea"/>
                <a:cs typeface="+mn-cs"/>
              </a:rPr>
              <a:t>Nh</a:t>
            </a:r>
          </a:p>
        </p:txBody>
      </p:sp>
      <p:sp>
        <p:nvSpPr>
          <p:cNvPr id="50" name="Shape 429">
            <a:extLst>
              <a:ext uri="{FF2B5EF4-FFF2-40B4-BE49-F238E27FC236}">
                <a16:creationId xmlns:a16="http://schemas.microsoft.com/office/drawing/2014/main" id="{1CBEB888-DD70-3BF2-4FD5-7E76B1096A9B}"/>
              </a:ext>
            </a:extLst>
          </p:cNvPr>
          <p:cNvSpPr/>
          <p:nvPr/>
        </p:nvSpPr>
        <p:spPr>
          <a:xfrm flipV="1">
            <a:off x="1100976" y="2611042"/>
            <a:ext cx="5612239" cy="4526415"/>
          </a:xfrm>
          <a:prstGeom prst="line">
            <a:avLst/>
          </a:prstGeom>
          <a:ln w="38100">
            <a:solidFill>
              <a:srgbClr val="8401E7"/>
            </a:solidFill>
            <a:tailEnd type="triangle"/>
          </a:ln>
          <a:effectLst>
            <a:outerShdw blurRad="50800" dist="25400" dir="5400000" rotWithShape="0">
              <a:srgbClr val="000000">
                <a:alpha val="38000"/>
              </a:srgbClr>
            </a:outerShdw>
          </a:effectLst>
        </p:spPr>
        <p:txBody>
          <a:bodyPr lIns="0" tIns="0" rIns="0" bIns="0"/>
          <a:lstStyle/>
          <a:p>
            <a:pPr marL="0" marR="0" lvl="0" indent="0" algn="l" defTabSz="457184" rtl="0" eaLnBrk="1" fontAlgn="auto" latinLnBrk="0" hangingPunct="1">
              <a:lnSpc>
                <a:spcPct val="100000"/>
              </a:lnSpc>
              <a:spcBef>
                <a:spcPts val="0"/>
              </a:spcBef>
              <a:spcAft>
                <a:spcPts val="0"/>
              </a:spcAft>
              <a:buClrTx/>
              <a:buSzTx/>
              <a:buFontTx/>
              <a:buNone/>
              <a:tabLst/>
              <a:defRPr sz="1600">
                <a:latin typeface="+mn-lt"/>
                <a:ea typeface="+mn-ea"/>
                <a:cs typeface="+mn-cs"/>
                <a:sym typeface="Helvetica"/>
              </a:defRPr>
            </a:pPr>
            <a:endParaRPr kumimoji="0" sz="1125" b="0" i="0" u="none" strike="noStrike" kern="1200" cap="none" spc="0" normalizeH="0" baseline="0" noProof="0" dirty="0">
              <a:ln>
                <a:noFill/>
              </a:ln>
              <a:solidFill>
                <a:prstClr val="black"/>
              </a:solidFill>
              <a:effectLst/>
              <a:uLnTx/>
              <a:uFillTx/>
              <a:latin typeface="Trebuchet MS" panose="020B0603020202020204"/>
              <a:ea typeface="+mn-ea"/>
              <a:cs typeface="+mn-cs"/>
              <a:sym typeface="Helvetica"/>
            </a:endParaRPr>
          </a:p>
        </p:txBody>
      </p:sp>
      <p:sp>
        <p:nvSpPr>
          <p:cNvPr id="51" name="Shape 415">
            <a:extLst>
              <a:ext uri="{FF2B5EF4-FFF2-40B4-BE49-F238E27FC236}">
                <a16:creationId xmlns:a16="http://schemas.microsoft.com/office/drawing/2014/main" id="{59712456-82BE-4558-0B6C-FF1193C7FA6C}"/>
              </a:ext>
            </a:extLst>
          </p:cNvPr>
          <p:cNvSpPr/>
          <p:nvPr/>
        </p:nvSpPr>
        <p:spPr>
          <a:xfrm>
            <a:off x="3880437" y="1664030"/>
            <a:ext cx="5856249" cy="36650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p>
            <a:pPr marL="457200" marR="0" lvl="1" indent="0" algn="l" defTabSz="457184" rtl="0" eaLnBrk="1" fontAlgn="auto" latinLnBrk="0" hangingPunct="1">
              <a:lnSpc>
                <a:spcPct val="100000"/>
              </a:lnSpc>
              <a:spcBef>
                <a:spcPts val="0"/>
              </a:spcBef>
              <a:spcAft>
                <a:spcPts val="0"/>
              </a:spcAft>
              <a:buClrTx/>
              <a:buSzTx/>
              <a:buFontTx/>
              <a:buNone/>
              <a:tabLst/>
              <a:defRPr sz="3800" baseline="30526">
                <a:latin typeface="Arial"/>
                <a:ea typeface="Arial"/>
                <a:cs typeface="Arial"/>
                <a:sym typeface="Arial"/>
              </a:defRPr>
            </a:pPr>
            <a:endParaRPr kumimoji="0" sz="2672" b="0" i="0" u="none" strike="noStrike" kern="1200" cap="none" spc="0" normalizeH="0" baseline="30526" noProof="0" dirty="0">
              <a:ln>
                <a:noFill/>
              </a:ln>
              <a:solidFill>
                <a:prstClr val="black"/>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2" name="ZoneTexte 51">
                <a:extLst>
                  <a:ext uri="{FF2B5EF4-FFF2-40B4-BE49-F238E27FC236}">
                    <a16:creationId xmlns:a16="http://schemas.microsoft.com/office/drawing/2014/main" id="{B90E2623-95A0-6312-3DC5-C93E784B501A}"/>
                  </a:ext>
                </a:extLst>
              </p:cNvPr>
              <p:cNvSpPr txBox="1"/>
              <p:nvPr/>
            </p:nvSpPr>
            <p:spPr>
              <a:xfrm>
                <a:off x="7999861" y="4071555"/>
                <a:ext cx="4048435" cy="4331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Pre>
                        <m:sPrePr>
                          <m:ctrlPr>
                            <a:rPr kumimoji="0" lang="en-US"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20</m:t>
                          </m: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48</m:t>
                          </m:r>
                        </m:sup>
                        <m:e>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Ca</m:t>
                          </m:r>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 </m:t>
                          </m:r>
                          <m:sPre>
                            <m:sPrePr>
                              <m:ctrlPr>
                                <a:rPr kumimoji="0" lang="fr-FR"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98</m:t>
                              </m: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249</m:t>
                              </m:r>
                            </m:sup>
                            <m:e>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Cf</m:t>
                              </m:r>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 </m:t>
                              </m:r>
                              <m:sPre>
                                <m:sPrePr>
                                  <m:ctrlPr>
                                    <a:rPr kumimoji="0" lang="fr-FR"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294</m:t>
                                  </m:r>
                                </m:sup>
                                <m:e>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118+3</m:t>
                                  </m:r>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n</m:t>
                                  </m:r>
                                </m:e>
                              </m:sPre>
                            </m:e>
                          </m:sPre>
                        </m:e>
                      </m:sPre>
                    </m:oMath>
                  </m:oMathPara>
                </a14:m>
                <a:endParaRPr kumimoji="0" lang="en-US" sz="2000" b="0" i="0" u="none" strike="noStrike" kern="1200" cap="none" spc="0" normalizeH="0" baseline="0" noProof="0" dirty="0">
                  <a:ln>
                    <a:noFill/>
                  </a:ln>
                  <a:solidFill>
                    <a:srgbClr val="1006E2"/>
                  </a:solidFill>
                  <a:effectLst/>
                  <a:uLnTx/>
                  <a:uFillTx/>
                  <a:latin typeface="Trebuchet MS" panose="020B0603020202020204"/>
                  <a:ea typeface="+mn-ea"/>
                  <a:cs typeface="+mn-cs"/>
                </a:endParaRPr>
              </a:p>
            </p:txBody>
          </p:sp>
        </mc:Choice>
        <mc:Fallback xmlns="">
          <p:sp>
            <p:nvSpPr>
              <p:cNvPr id="52" name="ZoneTexte 51">
                <a:extLst>
                  <a:ext uri="{FF2B5EF4-FFF2-40B4-BE49-F238E27FC236}">
                    <a16:creationId xmlns:a16="http://schemas.microsoft.com/office/drawing/2014/main" id="{B90E2623-95A0-6312-3DC5-C93E784B501A}"/>
                  </a:ext>
                </a:extLst>
              </p:cNvPr>
              <p:cNvSpPr txBox="1">
                <a:spLocks noRot="1" noChangeAspect="1" noMove="1" noResize="1" noEditPoints="1" noAdjustHandles="1" noChangeArrowheads="1" noChangeShapeType="1" noTextEdit="1"/>
              </p:cNvSpPr>
              <p:nvPr/>
            </p:nvSpPr>
            <p:spPr>
              <a:xfrm>
                <a:off x="7999861" y="4071555"/>
                <a:ext cx="4048435" cy="433132"/>
              </a:xfrm>
              <a:prstGeom prst="rect">
                <a:avLst/>
              </a:prstGeom>
              <a:blipFill>
                <a:blip r:embed="rId8"/>
                <a:stretch>
                  <a:fillRect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7769C574-76F3-D44B-AA62-B60A08A64EF7}"/>
                  </a:ext>
                </a:extLst>
              </p:cNvPr>
              <p:cNvSpPr txBox="1"/>
              <p:nvPr/>
            </p:nvSpPr>
            <p:spPr>
              <a:xfrm>
                <a:off x="7993646" y="4505558"/>
                <a:ext cx="4048435" cy="4331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Pre>
                        <m:sPrePr>
                          <m:ctrlPr>
                            <a:rPr kumimoji="0" lang="en-US"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20</m:t>
                          </m: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48</m:t>
                          </m:r>
                        </m:sup>
                        <m:e>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Ca</m:t>
                          </m:r>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 </m:t>
                          </m:r>
                          <m:sPre>
                            <m:sPrePr>
                              <m:ctrlPr>
                                <a:rPr kumimoji="0" lang="fr-FR"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97</m:t>
                              </m: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249</m:t>
                              </m:r>
                            </m:sup>
                            <m:e>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Bk</m:t>
                              </m:r>
                              <m:r>
                                <a:rPr kumimoji="0" lang="fr-FR" sz="2000" b="0" i="0" u="none" strike="noStrike" kern="1200" cap="none" spc="0" normalizeH="0" baseline="0" noProof="0">
                                  <a:ln>
                                    <a:noFill/>
                                  </a:ln>
                                  <a:solidFill>
                                    <a:srgbClr val="1006E2"/>
                                  </a:solidFill>
                                  <a:effectLst/>
                                  <a:uLnTx/>
                                  <a:uFillTx/>
                                  <a:latin typeface="Cambria Math" panose="02040503050406030204" pitchFamily="18" charset="0"/>
                                  <a:ea typeface="+mn-ea"/>
                                  <a:cs typeface="+mn-cs"/>
                                </a:rPr>
                                <m:t>→</m:t>
                              </m:r>
                              <m:sPre>
                                <m:sPrePr>
                                  <m:ctrlPr>
                                    <a:rPr kumimoji="0" lang="fr-FR"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294</m:t>
                                  </m:r>
                                </m:sup>
                                <m:e>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117+3</m:t>
                                  </m:r>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n</m:t>
                                  </m:r>
                                </m:e>
                              </m:sPre>
                            </m:e>
                          </m:sPre>
                        </m:e>
                      </m:sPre>
                    </m:oMath>
                  </m:oMathPara>
                </a14:m>
                <a:endParaRPr kumimoji="0" lang="en-US" sz="2000" b="0" i="0" u="none" strike="noStrike" kern="1200" cap="none" spc="0" normalizeH="0" baseline="0" noProof="0" dirty="0">
                  <a:ln>
                    <a:noFill/>
                  </a:ln>
                  <a:solidFill>
                    <a:srgbClr val="1006E2"/>
                  </a:solidFill>
                  <a:effectLst/>
                  <a:uLnTx/>
                  <a:uFillTx/>
                  <a:latin typeface="Trebuchet MS" panose="020B0703020202090204" pitchFamily="34" charset="0"/>
                  <a:ea typeface="+mn-ea"/>
                  <a:cs typeface="+mn-cs"/>
                </a:endParaRPr>
              </a:p>
            </p:txBody>
          </p:sp>
        </mc:Choice>
        <mc:Fallback xmlns="">
          <p:sp>
            <p:nvSpPr>
              <p:cNvPr id="53" name="ZoneTexte 52">
                <a:extLst>
                  <a:ext uri="{FF2B5EF4-FFF2-40B4-BE49-F238E27FC236}">
                    <a16:creationId xmlns:a16="http://schemas.microsoft.com/office/drawing/2014/main" id="{7769C574-76F3-D44B-AA62-B60A08A64EF7}"/>
                  </a:ext>
                </a:extLst>
              </p:cNvPr>
              <p:cNvSpPr txBox="1">
                <a:spLocks noRot="1" noChangeAspect="1" noMove="1" noResize="1" noEditPoints="1" noAdjustHandles="1" noChangeArrowheads="1" noChangeShapeType="1" noTextEdit="1"/>
              </p:cNvSpPr>
              <p:nvPr/>
            </p:nvSpPr>
            <p:spPr>
              <a:xfrm>
                <a:off x="7993646" y="4505558"/>
                <a:ext cx="4048435" cy="433132"/>
              </a:xfrm>
              <a:prstGeom prst="rect">
                <a:avLst/>
              </a:prstGeom>
              <a:blipFill>
                <a:blip r:embed="rId9"/>
                <a:stretch>
                  <a:fillRect b="-171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2958976E-28DE-86C6-F9BB-7E988FE1AEA2}"/>
                  </a:ext>
                </a:extLst>
              </p:cNvPr>
              <p:cNvSpPr txBox="1"/>
              <p:nvPr/>
            </p:nvSpPr>
            <p:spPr>
              <a:xfrm>
                <a:off x="7993645" y="4936453"/>
                <a:ext cx="4048435" cy="4331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Pre>
                        <m:sPrePr>
                          <m:ctrlPr>
                            <a:rPr kumimoji="0" lang="en-US"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20</m:t>
                          </m: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48</m:t>
                          </m:r>
                        </m:sup>
                        <m:e>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Ca</m:t>
                          </m:r>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 </m:t>
                          </m:r>
                          <m:sPre>
                            <m:sPrePr>
                              <m:ctrlPr>
                                <a:rPr kumimoji="0" lang="fr-FR"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96</m:t>
                              </m: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248</m:t>
                              </m:r>
                            </m:sup>
                            <m:e>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Cm</m:t>
                              </m:r>
                              <m:r>
                                <a:rPr kumimoji="0" lang="fr-FR" sz="2000" b="0" i="0" u="none" strike="noStrike" kern="1200" cap="none" spc="0" normalizeH="0" baseline="0" noProof="0">
                                  <a:ln>
                                    <a:noFill/>
                                  </a:ln>
                                  <a:solidFill>
                                    <a:srgbClr val="1006E2"/>
                                  </a:solidFill>
                                  <a:effectLst/>
                                  <a:uLnTx/>
                                  <a:uFillTx/>
                                  <a:latin typeface="Cambria Math" panose="02040503050406030204" pitchFamily="18" charset="0"/>
                                  <a:ea typeface="+mn-ea"/>
                                  <a:cs typeface="+mn-cs"/>
                                </a:rPr>
                                <m:t>→</m:t>
                              </m:r>
                              <m:sPre>
                                <m:sPrePr>
                                  <m:ctrlPr>
                                    <a:rPr kumimoji="0" lang="fr-FR" sz="2000" b="0" i="1"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ctrlPr>
                                </m:sPrePr>
                                <m:sub/>
                                <m:sup>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293</m:t>
                                  </m:r>
                                </m:sup>
                                <m:e>
                                  <m: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116+3</m:t>
                                  </m:r>
                                  <m:r>
                                    <m:rPr>
                                      <m:sty m:val="p"/>
                                    </m:rPr>
                                    <a:rPr kumimoji="0" lang="fr-FR" sz="2000" b="0" i="0" u="none" strike="noStrike" kern="1200" cap="none" spc="0" normalizeH="0" baseline="0" noProof="0" smtClean="0">
                                      <a:ln>
                                        <a:noFill/>
                                      </a:ln>
                                      <a:solidFill>
                                        <a:srgbClr val="1006E2"/>
                                      </a:solidFill>
                                      <a:effectLst/>
                                      <a:uLnTx/>
                                      <a:uFillTx/>
                                      <a:latin typeface="Cambria Math" panose="02040503050406030204" pitchFamily="18" charset="0"/>
                                      <a:ea typeface="+mn-ea"/>
                                      <a:cs typeface="+mn-cs"/>
                                    </a:rPr>
                                    <m:t>n</m:t>
                                  </m:r>
                                </m:e>
                              </m:sPre>
                            </m:e>
                          </m:sPre>
                        </m:e>
                      </m:sPre>
                    </m:oMath>
                  </m:oMathPara>
                </a14:m>
                <a:endParaRPr kumimoji="0" lang="en-US" sz="2000" b="0" i="0" u="none" strike="noStrike" kern="1200" cap="none" spc="0" normalizeH="0" baseline="0" noProof="0" dirty="0">
                  <a:ln>
                    <a:noFill/>
                  </a:ln>
                  <a:solidFill>
                    <a:srgbClr val="1006E2"/>
                  </a:solidFill>
                  <a:effectLst/>
                  <a:uLnTx/>
                  <a:uFillTx/>
                  <a:latin typeface="Trebuchet MS" panose="020B0703020202090204" pitchFamily="34" charset="0"/>
                  <a:ea typeface="+mn-ea"/>
                  <a:cs typeface="+mn-cs"/>
                </a:endParaRPr>
              </a:p>
            </p:txBody>
          </p:sp>
        </mc:Choice>
        <mc:Fallback xmlns="">
          <p:sp>
            <p:nvSpPr>
              <p:cNvPr id="54" name="ZoneTexte 53">
                <a:extLst>
                  <a:ext uri="{FF2B5EF4-FFF2-40B4-BE49-F238E27FC236}">
                    <a16:creationId xmlns:a16="http://schemas.microsoft.com/office/drawing/2014/main" id="{2958976E-28DE-86C6-F9BB-7E988FE1AEA2}"/>
                  </a:ext>
                </a:extLst>
              </p:cNvPr>
              <p:cNvSpPr txBox="1">
                <a:spLocks noRot="1" noChangeAspect="1" noMove="1" noResize="1" noEditPoints="1" noAdjustHandles="1" noChangeArrowheads="1" noChangeShapeType="1" noTextEdit="1"/>
              </p:cNvSpPr>
              <p:nvPr/>
            </p:nvSpPr>
            <p:spPr>
              <a:xfrm>
                <a:off x="7993645" y="4936453"/>
                <a:ext cx="4048435" cy="433132"/>
              </a:xfrm>
              <a:prstGeom prst="rect">
                <a:avLst/>
              </a:prstGeom>
              <a:blipFill>
                <a:blip r:embed="rId10"/>
                <a:stretch>
                  <a:fillRect b="-17143"/>
                </a:stretch>
              </a:blipFill>
            </p:spPr>
            <p:txBody>
              <a:bodyPr/>
              <a:lstStyle/>
              <a:p>
                <a:r>
                  <a:rPr lang="en-GB">
                    <a:noFill/>
                  </a:rPr>
                  <a:t> </a:t>
                </a:r>
              </a:p>
            </p:txBody>
          </p:sp>
        </mc:Fallback>
      </mc:AlternateContent>
      <p:pic>
        <p:nvPicPr>
          <p:cNvPr id="61" name="IMG_7933.jpg">
            <a:extLst>
              <a:ext uri="{FF2B5EF4-FFF2-40B4-BE49-F238E27FC236}">
                <a16:creationId xmlns:a16="http://schemas.microsoft.com/office/drawing/2014/main" id="{26B976D0-9BC4-55EE-478B-F30B339A758C}"/>
              </a:ext>
            </a:extLst>
          </p:cNvPr>
          <p:cNvPicPr>
            <a:picLocks noChangeAspect="1"/>
          </p:cNvPicPr>
          <p:nvPr/>
        </p:nvPicPr>
        <p:blipFill>
          <a:blip r:embed="rId11"/>
          <a:srcRect l="36720" t="15582" r="30470" b="51669"/>
          <a:stretch>
            <a:fillRect/>
          </a:stretch>
        </p:blipFill>
        <p:spPr>
          <a:xfrm>
            <a:off x="9887818" y="1089576"/>
            <a:ext cx="2131084" cy="2836096"/>
          </a:xfrm>
          <a:prstGeom prst="rect">
            <a:avLst/>
          </a:prstGeom>
          <a:ln w="12700">
            <a:miter lim="400000"/>
          </a:ln>
        </p:spPr>
      </p:pic>
      <mc:AlternateContent xmlns:mc="http://schemas.openxmlformats.org/markup-compatibility/2006" xmlns:a14="http://schemas.microsoft.com/office/drawing/2010/main">
        <mc:Choice Requires="a14">
          <p:sp>
            <p:nvSpPr>
              <p:cNvPr id="62" name="ZoneTexte 61">
                <a:extLst>
                  <a:ext uri="{FF2B5EF4-FFF2-40B4-BE49-F238E27FC236}">
                    <a16:creationId xmlns:a16="http://schemas.microsoft.com/office/drawing/2014/main" id="{35EAC02A-52C3-82C2-A8E5-09A517ABA8D6}"/>
                  </a:ext>
                </a:extLst>
              </p:cNvPr>
              <p:cNvSpPr txBox="1"/>
              <p:nvPr/>
            </p:nvSpPr>
            <p:spPr>
              <a:xfrm>
                <a:off x="-208010" y="3269797"/>
                <a:ext cx="4005039" cy="4335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ctrlPr>
                        </m:sPrePr>
                        <m:sub>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30</m:t>
                          </m:r>
                        </m:sub>
                        <m:sup>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70</m:t>
                          </m:r>
                        </m:sup>
                        <m:e>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𝑍𝑛</m:t>
                          </m:r>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 </m:t>
                          </m:r>
                          <m:sPre>
                            <m:sPrePr>
                              <m:ctrlP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ctrlPr>
                            </m:sPrePr>
                            <m:sub>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83</m:t>
                              </m:r>
                            </m:sub>
                            <m:sup>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209</m:t>
                              </m:r>
                            </m:sup>
                            <m:e>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𝐵𝑖</m:t>
                              </m:r>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m:t>
                              </m:r>
                              <m:sPre>
                                <m:sPrePr>
                                  <m:ctrlP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ctrlPr>
                                </m:sPrePr>
                                <m:sub/>
                                <m:sup>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278</m:t>
                                  </m:r>
                                </m:sup>
                                <m:e>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113</m:t>
                                  </m:r>
                                </m:e>
                              </m:sPre>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m:t>
                              </m:r>
                              <m:r>
                                <a:rPr kumimoji="0" lang="fr-FR" sz="2000" b="0" i="1" u="none" strike="noStrike" kern="1200" cap="none" spc="0" normalizeH="0" baseline="0" noProof="0" smtClean="0">
                                  <a:ln>
                                    <a:noFill/>
                                  </a:ln>
                                  <a:solidFill>
                                    <a:srgbClr val="8401E7"/>
                                  </a:solidFill>
                                  <a:effectLst/>
                                  <a:uLnTx/>
                                  <a:uFillTx/>
                                  <a:latin typeface="Cambria Math" panose="02040503050406030204" pitchFamily="18" charset="0"/>
                                  <a:ea typeface="+mn-ea"/>
                                  <a:cs typeface="+mn-cs"/>
                                </a:rPr>
                                <m:t>𝑛</m:t>
                              </m:r>
                            </m:e>
                          </m:sPre>
                        </m:e>
                      </m:sPre>
                    </m:oMath>
                  </m:oMathPara>
                </a14:m>
                <a:endParaRPr kumimoji="0" lang="en-US" sz="2000" b="0" i="0" u="none" strike="noStrike" kern="1200" cap="none" spc="0" normalizeH="0" baseline="0" noProof="0" dirty="0">
                  <a:ln>
                    <a:noFill/>
                  </a:ln>
                  <a:solidFill>
                    <a:srgbClr val="8401E7"/>
                  </a:solidFill>
                  <a:effectLst/>
                  <a:uLnTx/>
                  <a:uFillTx/>
                  <a:latin typeface="Trebuchet MS" panose="020B0603020202020204"/>
                  <a:ea typeface="+mn-ea"/>
                  <a:cs typeface="+mn-cs"/>
                </a:endParaRPr>
              </a:p>
            </p:txBody>
          </p:sp>
        </mc:Choice>
        <mc:Fallback xmlns="">
          <p:sp>
            <p:nvSpPr>
              <p:cNvPr id="62" name="ZoneTexte 61">
                <a:extLst>
                  <a:ext uri="{FF2B5EF4-FFF2-40B4-BE49-F238E27FC236}">
                    <a16:creationId xmlns:a16="http://schemas.microsoft.com/office/drawing/2014/main" id="{35EAC02A-52C3-82C2-A8E5-09A517ABA8D6}"/>
                  </a:ext>
                </a:extLst>
              </p:cNvPr>
              <p:cNvSpPr txBox="1">
                <a:spLocks noRot="1" noChangeAspect="1" noMove="1" noResize="1" noEditPoints="1" noAdjustHandles="1" noChangeArrowheads="1" noChangeShapeType="1" noTextEdit="1"/>
              </p:cNvSpPr>
              <p:nvPr/>
            </p:nvSpPr>
            <p:spPr>
              <a:xfrm>
                <a:off x="-208010" y="3269797"/>
                <a:ext cx="4005039" cy="433580"/>
              </a:xfrm>
              <a:prstGeom prst="rect">
                <a:avLst/>
              </a:prstGeom>
              <a:blipFill>
                <a:blip r:embed="rId12"/>
                <a:stretch>
                  <a:fillRect b="-14286"/>
                </a:stretch>
              </a:blipFill>
            </p:spPr>
            <p:txBody>
              <a:bodyPr/>
              <a:lstStyle/>
              <a:p>
                <a:r>
                  <a:rPr lang="en-GB">
                    <a:noFill/>
                  </a:rPr>
                  <a:t> </a:t>
                </a:r>
              </a:p>
            </p:txBody>
          </p:sp>
        </mc:Fallback>
      </mc:AlternateContent>
      <p:sp>
        <p:nvSpPr>
          <p:cNvPr id="65" name="ZoneTexte 64">
            <a:extLst>
              <a:ext uri="{FF2B5EF4-FFF2-40B4-BE49-F238E27FC236}">
                <a16:creationId xmlns:a16="http://schemas.microsoft.com/office/drawing/2014/main" id="{DC4EC7BE-BF94-B9A1-1539-27CE54E38275}"/>
              </a:ext>
            </a:extLst>
          </p:cNvPr>
          <p:cNvSpPr txBox="1"/>
          <p:nvPr/>
        </p:nvSpPr>
        <p:spPr>
          <a:xfrm>
            <a:off x="7264540" y="5930551"/>
            <a:ext cx="4018921"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Trebuchet MS" panose="020B0603020202020204"/>
                <a:ea typeface="+mn-ea"/>
                <a:cs typeface="+mn-cs"/>
              </a:rPr>
              <a:t>With beams up to 1 </a:t>
            </a:r>
            <a:r>
              <a:rPr kumimoji="0" lang="en-GB" sz="2800" b="0" i="0" u="none" strike="noStrike" kern="1200" cap="none" spc="0" normalizeH="0" baseline="0" noProof="0" dirty="0" err="1">
                <a:ln>
                  <a:noFill/>
                </a:ln>
                <a:solidFill>
                  <a:srgbClr val="FF0000"/>
                </a:solidFill>
                <a:effectLst/>
                <a:uLnTx/>
                <a:uFillTx/>
                <a:latin typeface="Trebuchet MS" panose="020B0603020202020204"/>
                <a:ea typeface="+mn-ea"/>
                <a:cs typeface="+mn-cs"/>
              </a:rPr>
              <a:t>pµA</a:t>
            </a:r>
            <a:endParaRPr kumimoji="0" lang="en-GB" sz="2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124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P spid="40" grpId="0" animBg="1"/>
      <p:bldP spid="43" grpId="0" animBg="1"/>
      <p:bldP spid="44" grpId="0" animBg="1"/>
      <p:bldP spid="50" grpId="0" animBg="1"/>
      <p:bldP spid="52" grpId="0" animBg="1"/>
      <p:bldP spid="53" grpId="0" animBg="1"/>
      <p:bldP spid="54" grpId="0" animBg="1"/>
      <p:bldP spid="62" grpId="0"/>
      <p:bldP spid="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SIAS - Université de Strasbourg">
            <a:extLst>
              <a:ext uri="{FF2B5EF4-FFF2-40B4-BE49-F238E27FC236}">
                <a16:creationId xmlns:a16="http://schemas.microsoft.com/office/drawing/2014/main" id="{3045BA23-8483-F302-5106-E675DE53A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19" name="conduction negligible for Ti backing (… only a 2nd order correction)…">
            <a:extLst>
              <a:ext uri="{FF2B5EF4-FFF2-40B4-BE49-F238E27FC236}">
                <a16:creationId xmlns:a16="http://schemas.microsoft.com/office/drawing/2014/main" id="{E02BAD5A-5F5E-C84C-A281-E09F0A9CBE67}"/>
              </a:ext>
            </a:extLst>
          </p:cNvPr>
          <p:cNvSpPr/>
          <p:nvPr/>
        </p:nvSpPr>
        <p:spPr>
          <a:xfrm>
            <a:off x="-2067329" y="10027866"/>
            <a:ext cx="9020491" cy="1418054"/>
          </a:xfrm>
          <a:custGeom>
            <a:avLst/>
            <a:gdLst/>
            <a:ahLst/>
            <a:cxnLst>
              <a:cxn ang="0">
                <a:pos x="wd2" y="hd2"/>
              </a:cxn>
              <a:cxn ang="5400000">
                <a:pos x="wd2" y="hd2"/>
              </a:cxn>
              <a:cxn ang="10800000">
                <a:pos x="wd2" y="hd2"/>
              </a:cxn>
              <a:cxn ang="16200000">
                <a:pos x="wd2" y="hd2"/>
              </a:cxn>
            </a:cxnLst>
            <a:rect l="0" t="0" r="r" b="b"/>
            <a:pathLst>
              <a:path w="21600" h="21600" extrusionOk="0">
                <a:moveTo>
                  <a:pt x="20525" y="0"/>
                </a:moveTo>
                <a:lnTo>
                  <a:pt x="20246" y="2602"/>
                </a:lnTo>
                <a:lnTo>
                  <a:pt x="139" y="2602"/>
                </a:lnTo>
                <a:cubicBezTo>
                  <a:pt x="62" y="2602"/>
                  <a:pt x="0" y="3137"/>
                  <a:pt x="0" y="3801"/>
                </a:cubicBezTo>
                <a:lnTo>
                  <a:pt x="0" y="20400"/>
                </a:lnTo>
                <a:cubicBezTo>
                  <a:pt x="0" y="21064"/>
                  <a:pt x="62" y="21600"/>
                  <a:pt x="139" y="21600"/>
                </a:cubicBezTo>
                <a:lnTo>
                  <a:pt x="21461" y="21600"/>
                </a:lnTo>
                <a:cubicBezTo>
                  <a:pt x="21538" y="21600"/>
                  <a:pt x="21600" y="21064"/>
                  <a:pt x="21600" y="20400"/>
                </a:cubicBezTo>
                <a:lnTo>
                  <a:pt x="21600" y="3801"/>
                </a:lnTo>
                <a:cubicBezTo>
                  <a:pt x="21600" y="3137"/>
                  <a:pt x="21538" y="2602"/>
                  <a:pt x="21461" y="2602"/>
                </a:cubicBezTo>
                <a:lnTo>
                  <a:pt x="20804" y="2602"/>
                </a:lnTo>
                <a:lnTo>
                  <a:pt x="20525" y="0"/>
                </a:lnTo>
                <a:close/>
              </a:path>
            </a:pathLst>
          </a:custGeom>
          <a:solidFill>
            <a:srgbClr val="A6BBB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dirty="0">
                <a:ln>
                  <a:noFill/>
                </a:ln>
                <a:solidFill>
                  <a:srgbClr val="FF0004"/>
                </a:solidFill>
                <a:effectLst/>
                <a:uLnTx/>
                <a:uFillTx/>
                <a:latin typeface="Trebuchet MS" panose="020B0603020202020204"/>
                <a:ea typeface="+mn-ea"/>
                <a:cs typeface="+mn-cs"/>
              </a:rPr>
              <a:t>conduction negligible for </a:t>
            </a:r>
            <a:r>
              <a:rPr kumimoji="0" sz="1800" b="0" i="1" u="none" strike="noStrike" kern="1200" cap="none" spc="18" normalizeH="0" baseline="0" noProof="0" dirty="0" err="1">
                <a:ln>
                  <a:noFill/>
                </a:ln>
                <a:solidFill>
                  <a:srgbClr val="FF0004"/>
                </a:solidFill>
                <a:effectLst/>
                <a:uLnTx/>
                <a:uFillTx/>
                <a:latin typeface="Trebuchet MS" panose="020B0603020202020204"/>
                <a:ea typeface="+mn-ea"/>
                <a:cs typeface="+mn-cs"/>
              </a:rPr>
              <a:t>Ti</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backing (… only a 2nd order correction)</a:t>
            </a:r>
          </a:p>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With graphene, significant </a:t>
            </a:r>
            <a:r>
              <a:rPr kumimoji="0" sz="1800" b="0" i="1" u="none" strike="noStrike" kern="1200" cap="none" spc="18" normalizeH="0" baseline="0" noProof="0" err="1">
                <a:ln>
                  <a:noFill/>
                </a:ln>
                <a:solidFill>
                  <a:srgbClr val="FF0004"/>
                </a:solidFill>
                <a:effectLst/>
                <a:uLnTx/>
                <a:uFillTx/>
                <a:latin typeface="Trebuchet MS" panose="020B0603020202020204"/>
                <a:ea typeface="+mn-ea"/>
                <a:cs typeface="+mn-cs"/>
              </a:rPr>
              <a:t>transoport</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of power to the frame …</a:t>
            </a:r>
          </a:p>
        </p:txBody>
      </p:sp>
      <p:sp>
        <p:nvSpPr>
          <p:cNvPr id="7" name="Titre 1">
            <a:extLst>
              <a:ext uri="{FF2B5EF4-FFF2-40B4-BE49-F238E27FC236}">
                <a16:creationId xmlns:a16="http://schemas.microsoft.com/office/drawing/2014/main" id="{7E866C54-1171-4A41-BFFB-875177A4B94B}"/>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Test program</a:t>
            </a:r>
          </a:p>
        </p:txBody>
      </p:sp>
      <p:sp>
        <p:nvSpPr>
          <p:cNvPr id="5" name="Espace réservé du numéro de diapositive 4">
            <a:extLst>
              <a:ext uri="{FF2B5EF4-FFF2-40B4-BE49-F238E27FC236}">
                <a16:creationId xmlns:a16="http://schemas.microsoft.com/office/drawing/2014/main" id="{1C2F4091-7B85-A554-C925-30F1B5240389}"/>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9" name="Image 8">
            <a:extLst>
              <a:ext uri="{FF2B5EF4-FFF2-40B4-BE49-F238E27FC236}">
                <a16:creationId xmlns:a16="http://schemas.microsoft.com/office/drawing/2014/main" id="{3AC63DB7-F33D-3F7C-A033-79EE66D4494A}"/>
              </a:ext>
            </a:extLst>
          </p:cNvPr>
          <p:cNvPicPr>
            <a:picLocks noChangeAspect="1"/>
          </p:cNvPicPr>
          <p:nvPr/>
        </p:nvPicPr>
        <p:blipFill>
          <a:blip r:embed="rId4"/>
          <a:stretch>
            <a:fillRect/>
          </a:stretch>
        </p:blipFill>
        <p:spPr>
          <a:xfrm>
            <a:off x="9808808" y="122881"/>
            <a:ext cx="2239488" cy="847273"/>
          </a:xfrm>
          <a:prstGeom prst="rect">
            <a:avLst/>
          </a:prstGeom>
        </p:spPr>
      </p:pic>
      <p:pic>
        <p:nvPicPr>
          <p:cNvPr id="14" name="Image 13">
            <a:extLst>
              <a:ext uri="{FF2B5EF4-FFF2-40B4-BE49-F238E27FC236}">
                <a16:creationId xmlns:a16="http://schemas.microsoft.com/office/drawing/2014/main" id="{040A3714-DD3B-5DAA-BC78-5625E136C984}"/>
              </a:ext>
            </a:extLst>
          </p:cNvPr>
          <p:cNvPicPr>
            <a:picLocks noChangeAspect="1"/>
          </p:cNvPicPr>
          <p:nvPr/>
        </p:nvPicPr>
        <p:blipFill rotWithShape="1">
          <a:blip r:embed="rId5">
            <a:extLst>
              <a:ext uri="{28A0092B-C50C-407E-A947-70E740481C1C}">
                <a14:useLocalDpi xmlns:a14="http://schemas.microsoft.com/office/drawing/2010/main" val="0"/>
              </a:ext>
            </a:extLst>
          </a:blip>
          <a:srcRect l="47169" r="160" b="25045"/>
          <a:stretch/>
        </p:blipFill>
        <p:spPr>
          <a:xfrm>
            <a:off x="7954488" y="1075038"/>
            <a:ext cx="4093808" cy="3380000"/>
          </a:xfrm>
          <a:prstGeom prst="rect">
            <a:avLst/>
          </a:prstGeom>
        </p:spPr>
      </p:pic>
      <p:pic>
        <p:nvPicPr>
          <p:cNvPr id="112641" name="Picture 1" descr="page11image17087312">
            <a:extLst>
              <a:ext uri="{FF2B5EF4-FFF2-40B4-BE49-F238E27FC236}">
                <a16:creationId xmlns:a16="http://schemas.microsoft.com/office/drawing/2014/main" id="{CF13101C-A6EA-9207-86A7-604A5C053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4316" y="4474818"/>
            <a:ext cx="2442534" cy="2488266"/>
          </a:xfrm>
          <a:prstGeom prst="rect">
            <a:avLst/>
          </a:prstGeom>
          <a:noFill/>
          <a:extLst>
            <a:ext uri="{909E8E84-426E-40DD-AFC4-6F175D3DCCD1}">
              <a14:hiddenFill xmlns:a14="http://schemas.microsoft.com/office/drawing/2010/main">
                <a:solidFill>
                  <a:srgbClr val="FFFFFF"/>
                </a:solidFill>
              </a14:hiddenFill>
            </a:ext>
          </a:extLst>
        </p:spPr>
      </p:pic>
      <p:pic>
        <p:nvPicPr>
          <p:cNvPr id="112642" name="Picture 2" descr="page11image17087936">
            <a:extLst>
              <a:ext uri="{FF2B5EF4-FFF2-40B4-BE49-F238E27FC236}">
                <a16:creationId xmlns:a16="http://schemas.microsoft.com/office/drawing/2014/main" id="{CC89F489-227C-7473-3FE8-11FA934C3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110" y="4422128"/>
            <a:ext cx="2566112" cy="252595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4E67C5D-3866-7CE6-A149-9E95D299FF66}"/>
              </a:ext>
            </a:extLst>
          </p:cNvPr>
          <p:cNvSpPr txBox="1"/>
          <p:nvPr/>
        </p:nvSpPr>
        <p:spPr>
          <a:xfrm>
            <a:off x="6953162" y="6550223"/>
            <a:ext cx="5238838" cy="307777"/>
          </a:xfrm>
          <a:prstGeom prst="rect">
            <a:avLst/>
          </a:prstGeom>
          <a:solidFill>
            <a:schemeClr val="bg1"/>
          </a:solidFill>
        </p:spPr>
        <p:txBody>
          <a:bodyPr wrap="square">
            <a:spAutoFit/>
          </a:bodyPr>
          <a:lstStyle/>
          <a:p>
            <a:r>
              <a:rPr lang="fr-FR" sz="1400" dirty="0">
                <a:solidFill>
                  <a:srgbClr val="FF0000"/>
                </a:solidFill>
                <a:effectLst/>
                <a:latin typeface="Calibri" panose="020F0502020204030204" pitchFamily="34" charset="0"/>
              </a:rPr>
              <a:t>[5] </a:t>
            </a:r>
            <a:r>
              <a:rPr lang="fr-FR" sz="1400" dirty="0" err="1">
                <a:effectLst/>
                <a:latin typeface="Calibri" panose="020F0502020204030204" pitchFamily="34" charset="0"/>
              </a:rPr>
              <a:t>Jinesh</a:t>
            </a:r>
            <a:r>
              <a:rPr lang="fr-FR" sz="1400" dirty="0">
                <a:effectLst/>
                <a:latin typeface="Calibri" panose="020F0502020204030204" pitchFamily="34" charset="0"/>
              </a:rPr>
              <a:t> </a:t>
            </a:r>
            <a:r>
              <a:rPr lang="fr-FR" sz="1400" dirty="0" err="1">
                <a:effectLst/>
                <a:latin typeface="Calibri" panose="020F0502020204030204" pitchFamily="34" charset="0"/>
              </a:rPr>
              <a:t>Kallunkathariyil</a:t>
            </a:r>
            <a:r>
              <a:rPr lang="fr-FR" sz="1400" dirty="0">
                <a:effectLst/>
                <a:latin typeface="Calibri" panose="020F0502020204030204" pitchFamily="34" charset="0"/>
              </a:rPr>
              <a:t>, Physique dans tous ses </a:t>
            </a:r>
            <a:r>
              <a:rPr lang="fr-FR" sz="1400" dirty="0" err="1">
                <a:effectLst/>
                <a:latin typeface="Calibri" panose="020F0502020204030204" pitchFamily="34" charset="0"/>
              </a:rPr>
              <a:t>états</a:t>
            </a:r>
            <a:r>
              <a:rPr lang="fr-FR" sz="1400" dirty="0">
                <a:latin typeface="Calibri" panose="020F0502020204030204" pitchFamily="34" charset="0"/>
              </a:rPr>
              <a:t>, </a:t>
            </a:r>
            <a:r>
              <a:rPr lang="fr-FR" sz="1400" dirty="0">
                <a:effectLst/>
                <a:latin typeface="Calibri" panose="020F0502020204030204" pitchFamily="34" charset="0"/>
              </a:rPr>
              <a:t>GANIL, 2014</a:t>
            </a:r>
          </a:p>
        </p:txBody>
      </p:sp>
      <p:sp>
        <p:nvSpPr>
          <p:cNvPr id="3" name="ZoneTexte 2">
            <a:extLst>
              <a:ext uri="{FF2B5EF4-FFF2-40B4-BE49-F238E27FC236}">
                <a16:creationId xmlns:a16="http://schemas.microsoft.com/office/drawing/2014/main" id="{28DDC367-D6D1-CC62-C23B-051AD9030C35}"/>
              </a:ext>
            </a:extLst>
          </p:cNvPr>
          <p:cNvSpPr txBox="1"/>
          <p:nvPr/>
        </p:nvSpPr>
        <p:spPr>
          <a:xfrm>
            <a:off x="455448" y="1468257"/>
            <a:ext cx="5712996" cy="2031325"/>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With a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5 </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pµA</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intensity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lang="en-GB" dirty="0">
                <a:solidFill>
                  <a:prstClr val="black"/>
                </a:solidFill>
                <a:latin typeface="Trebuchet MS" panose="020B0603020202020204"/>
              </a:rPr>
              <a:t>x</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2 (11 days)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12 sectors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2 sectors per material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6 different materials tested at the same time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Smaller targets?</a:t>
            </a:r>
          </a:p>
        </p:txBody>
      </p:sp>
      <p:sp>
        <p:nvSpPr>
          <p:cNvPr id="10" name="ZoneTexte 9">
            <a:extLst>
              <a:ext uri="{FF2B5EF4-FFF2-40B4-BE49-F238E27FC236}">
                <a16:creationId xmlns:a16="http://schemas.microsoft.com/office/drawing/2014/main" id="{C1935D52-5955-2B50-2E6F-AF5025A472EB}"/>
              </a:ext>
            </a:extLst>
          </p:cNvPr>
          <p:cNvSpPr txBox="1"/>
          <p:nvPr/>
        </p:nvSpPr>
        <p:spPr>
          <a:xfrm>
            <a:off x="455448" y="3467089"/>
            <a:ext cx="7228114" cy="3365408"/>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Optical pyrometer for thermal study during the irradiation</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Characterization after irradiation?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Electronic microscope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Tensile tests </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Possible in GANIL?</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Electronic microscope available?</a:t>
            </a:r>
          </a:p>
          <a:p>
            <a:pPr marL="0" marR="0" lvl="0" indent="0" algn="l" defTabSz="457200" rtl="0" eaLnBrk="1" fontAlgn="auto" latinLnBrk="0" hangingPunct="1">
              <a:lnSpc>
                <a:spcPct val="150000"/>
              </a:lnSpc>
              <a:spcBef>
                <a:spcPts val="0"/>
              </a:spcBef>
              <a:spcAft>
                <a:spcPts val="0"/>
              </a:spcAft>
              <a:buClrTx/>
              <a:buSzTx/>
              <a:buFontTx/>
              <a:buNone/>
              <a:tabLst/>
              <a:defRPr/>
            </a:pPr>
            <a:endParaRPr lang="en-GB" dirty="0"/>
          </a:p>
        </p:txBody>
      </p:sp>
      <p:sp>
        <p:nvSpPr>
          <p:cNvPr id="11" name="ZoneTexte 10">
            <a:extLst>
              <a:ext uri="{FF2B5EF4-FFF2-40B4-BE49-F238E27FC236}">
                <a16:creationId xmlns:a16="http://schemas.microsoft.com/office/drawing/2014/main" id="{5FDA9F42-6C98-D08F-A7ED-FB9D141845D3}"/>
              </a:ext>
            </a:extLst>
          </p:cNvPr>
          <p:cNvSpPr txBox="1"/>
          <p:nvPr/>
        </p:nvSpPr>
        <p:spPr>
          <a:xfrm>
            <a:off x="4618604" y="4761185"/>
            <a:ext cx="2485135" cy="923330"/>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Under discussion in IPHC for activated backings</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cxnSp>
        <p:nvCxnSpPr>
          <p:cNvPr id="12" name="Connecteur droit avec flèche 11">
            <a:extLst>
              <a:ext uri="{FF2B5EF4-FFF2-40B4-BE49-F238E27FC236}">
                <a16:creationId xmlns:a16="http://schemas.microsoft.com/office/drawing/2014/main" id="{E13D5EC6-5338-9D34-5B35-F703F382EA75}"/>
              </a:ext>
            </a:extLst>
          </p:cNvPr>
          <p:cNvCxnSpPr/>
          <p:nvPr/>
        </p:nvCxnSpPr>
        <p:spPr>
          <a:xfrm>
            <a:off x="3619918" y="5222850"/>
            <a:ext cx="76817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pied de page 5">
            <a:extLst>
              <a:ext uri="{FF2B5EF4-FFF2-40B4-BE49-F238E27FC236}">
                <a16:creationId xmlns:a16="http://schemas.microsoft.com/office/drawing/2014/main" id="{6E99B647-342B-1C70-46A1-9371B8ED7778}"/>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Topical Workshops on Modern Aspects of Nuclear Structure VI - 07/02/2023</a:t>
            </a:r>
          </a:p>
        </p:txBody>
      </p:sp>
      <p:cxnSp>
        <p:nvCxnSpPr>
          <p:cNvPr id="6" name="Connecteur droit avec flèche 5">
            <a:extLst>
              <a:ext uri="{FF2B5EF4-FFF2-40B4-BE49-F238E27FC236}">
                <a16:creationId xmlns:a16="http://schemas.microsoft.com/office/drawing/2014/main" id="{4AA41D22-1FFF-801E-8D44-3B5A765BD83B}"/>
              </a:ext>
            </a:extLst>
          </p:cNvPr>
          <p:cNvCxnSpPr>
            <a:cxnSpLocks/>
          </p:cNvCxnSpPr>
          <p:nvPr/>
        </p:nvCxnSpPr>
        <p:spPr>
          <a:xfrm flipH="1" flipV="1">
            <a:off x="8558424" y="1981951"/>
            <a:ext cx="765753" cy="7657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9B79D77E-B158-52FC-8F7A-6078D2E5CE93}"/>
              </a:ext>
            </a:extLst>
          </p:cNvPr>
          <p:cNvSpPr txBox="1"/>
          <p:nvPr/>
        </p:nvSpPr>
        <p:spPr>
          <a:xfrm>
            <a:off x="8778043" y="1938421"/>
            <a:ext cx="681597" cy="369332"/>
          </a:xfrm>
          <a:prstGeom prst="rect">
            <a:avLst/>
          </a:prstGeom>
          <a:noFill/>
        </p:spPr>
        <p:txBody>
          <a:bodyPr wrap="none" rtlCol="0">
            <a:spAutoFit/>
          </a:bodyPr>
          <a:lstStyle/>
          <a:p>
            <a:r>
              <a:rPr lang="en-GB" dirty="0">
                <a:solidFill>
                  <a:srgbClr val="FF0000"/>
                </a:solidFill>
              </a:rPr>
              <a:t>8 cm</a:t>
            </a:r>
          </a:p>
        </p:txBody>
      </p:sp>
    </p:spTree>
    <p:extLst>
      <p:ext uri="{BB962C8B-B14F-4D97-AF65-F5344CB8AC3E}">
        <p14:creationId xmlns:p14="http://schemas.microsoft.com/office/powerpoint/2010/main" val="186616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C3C43"/>
                </a:solidFill>
                <a:effectLst/>
                <a:uLnTx/>
                <a:uFillTx/>
                <a:latin typeface="Trebuchet MS" panose="020B0603020202020204"/>
                <a:ea typeface="+mj-ea"/>
                <a:cs typeface="+mj-cs"/>
              </a:rPr>
              <a:t>Sputtering</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pic>
        <p:nvPicPr>
          <p:cNvPr id="5" name="Image 4">
            <a:extLst>
              <a:ext uri="{FF2B5EF4-FFF2-40B4-BE49-F238E27FC236}">
                <a16:creationId xmlns:a16="http://schemas.microsoft.com/office/drawing/2014/main" id="{27BA7FFA-3631-95F3-9CC2-192CBDB4383F}"/>
              </a:ext>
            </a:extLst>
          </p:cNvPr>
          <p:cNvPicPr>
            <a:picLocks noChangeAspect="1"/>
          </p:cNvPicPr>
          <p:nvPr/>
        </p:nvPicPr>
        <p:blipFill>
          <a:blip r:embed="rId5"/>
          <a:stretch>
            <a:fillRect/>
          </a:stretch>
        </p:blipFill>
        <p:spPr>
          <a:xfrm>
            <a:off x="113724" y="1248167"/>
            <a:ext cx="6766392" cy="5379376"/>
          </a:xfrm>
          <a:prstGeom prst="rect">
            <a:avLst/>
          </a:prstGeom>
        </p:spPr>
      </p:pic>
      <p:pic>
        <p:nvPicPr>
          <p:cNvPr id="6" name="Image 5">
            <a:extLst>
              <a:ext uri="{FF2B5EF4-FFF2-40B4-BE49-F238E27FC236}">
                <a16:creationId xmlns:a16="http://schemas.microsoft.com/office/drawing/2014/main" id="{9E113AB2-BB98-0730-153A-5E4238DFFCCC}"/>
              </a:ext>
            </a:extLst>
          </p:cNvPr>
          <p:cNvPicPr>
            <a:picLocks noChangeAspect="1"/>
          </p:cNvPicPr>
          <p:nvPr/>
        </p:nvPicPr>
        <p:blipFill>
          <a:blip r:embed="rId6"/>
          <a:stretch>
            <a:fillRect/>
          </a:stretch>
        </p:blipFill>
        <p:spPr>
          <a:xfrm>
            <a:off x="6730794" y="1075038"/>
            <a:ext cx="5005812" cy="1696450"/>
          </a:xfrm>
          <a:prstGeom prst="rect">
            <a:avLst/>
          </a:prstGeom>
        </p:spPr>
      </p:pic>
      <p:sp>
        <p:nvSpPr>
          <p:cNvPr id="8" name="ZoneTexte 7">
            <a:extLst>
              <a:ext uri="{FF2B5EF4-FFF2-40B4-BE49-F238E27FC236}">
                <a16:creationId xmlns:a16="http://schemas.microsoft.com/office/drawing/2014/main" id="{49DFAAB4-1E60-C380-50D3-F735DABC5463}"/>
              </a:ext>
            </a:extLst>
          </p:cNvPr>
          <p:cNvSpPr txBox="1"/>
          <p:nvPr/>
        </p:nvSpPr>
        <p:spPr>
          <a:xfrm>
            <a:off x="6096000" y="2876372"/>
            <a:ext cx="5952296" cy="3877985"/>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~0,01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atoms sputtered per </a:t>
            </a:r>
            <a:r>
              <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Ca ion @5 MeV/A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Taking an overestimated dose of 10</a:t>
            </a:r>
            <a:r>
              <a:rPr lang="en-US" baseline="30000" dirty="0">
                <a:solidFill>
                  <a:prstClr val="black"/>
                </a:solidFill>
                <a:latin typeface="Trebuchet MS" panose="020B0603020202020204"/>
              </a:rPr>
              <a:t>19</a:t>
            </a:r>
            <a:r>
              <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we have 10</a:t>
            </a:r>
            <a:r>
              <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rPr>
              <a:t>17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atoms sputtered from the all target wheel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lang="en-US" dirty="0">
                <a:solidFill>
                  <a:prstClr val="black"/>
                </a:solidFill>
                <a:latin typeface="Trebuchet MS" panose="020B0603020202020204"/>
              </a:rPr>
              <a:t>2</a:t>
            </a:r>
            <a:r>
              <a:rPr kumimoji="0" lang="en-GB" sz="1800" b="0" i="0" u="none" strike="noStrike" kern="1200" cap="none" spc="0" normalizeH="0" baseline="0" noProof="0" dirty="0">
                <a:ln>
                  <a:noFill/>
                </a:ln>
                <a:effectLst/>
                <a:uLnTx/>
                <a:uFillTx/>
                <a:latin typeface="Trebuchet MS" panose="020B0603020202020204"/>
                <a:ea typeface="+mn-ea"/>
                <a:cs typeface="+mn-cs"/>
              </a:rPr>
              <a:t>µ</a:t>
            </a:r>
            <a:r>
              <a:rPr lang="en-US" dirty="0">
                <a:solidFill>
                  <a:prstClr val="black"/>
                </a:solidFill>
                <a:latin typeface="Trebuchet MS" panose="020B0603020202020204"/>
              </a:rPr>
              <a:t>m </a:t>
            </a:r>
            <a:r>
              <a:rPr lang="en-US" dirty="0" err="1">
                <a:solidFill>
                  <a:prstClr val="black"/>
                </a:solidFill>
                <a:latin typeface="Trebuchet MS" panose="020B0603020202020204"/>
              </a:rPr>
              <a:t>Ti</a:t>
            </a:r>
            <a:r>
              <a:rPr lang="en-US" dirty="0">
                <a:solidFill>
                  <a:prstClr val="black"/>
                </a:solidFill>
                <a:latin typeface="Trebuchet MS" panose="020B0603020202020204"/>
              </a:rPr>
              <a:t> backing ≃ 10</a:t>
            </a:r>
            <a:r>
              <a:rPr lang="en-US" baseline="30000" dirty="0">
                <a:solidFill>
                  <a:prstClr val="black"/>
                </a:solidFill>
                <a:latin typeface="Trebuchet MS" panose="020B0603020202020204"/>
              </a:rPr>
              <a:t>21 </a:t>
            </a:r>
            <a:r>
              <a:rPr lang="en-US" dirty="0">
                <a:solidFill>
                  <a:prstClr val="black"/>
                </a:solidFill>
                <a:latin typeface="Trebuchet MS" panose="020B0603020202020204"/>
              </a:rPr>
              <a:t>atoms</a:t>
            </a:r>
            <a:endPar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30 mg actinide target ≃ 7.10</a:t>
            </a:r>
            <a:r>
              <a:rPr kumimoji="0" lang="en-US" sz="1800" b="0" i="0" u="none" strike="noStrike" kern="1200" cap="none" spc="0" normalizeH="0" baseline="30000" noProof="0" dirty="0">
                <a:ln>
                  <a:noFill/>
                </a:ln>
                <a:solidFill>
                  <a:prstClr val="black"/>
                </a:solidFill>
                <a:effectLst/>
                <a:uLnTx/>
                <a:uFillTx/>
                <a:latin typeface="Helvetica" pitchFamily="2" charset="0"/>
                <a:ea typeface="+mn-ea"/>
                <a:cs typeface="+mn-cs"/>
              </a:rPr>
              <a:t>22</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atoms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 Less than 0.01% atoms sputtered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itchFamily="2" charset="0"/>
                <a:ea typeface="+mn-ea"/>
                <a:cs typeface="+mn-cs"/>
              </a:rPr>
              <a:t>	→ N</a:t>
            </a:r>
            <a:r>
              <a:rPr kumimoji="0" lang="en-US" sz="1800" b="0" i="0" u="none" strike="noStrike" kern="1200" cap="none" spc="0" normalizeH="0" baseline="0" noProof="0" dirty="0">
                <a:ln>
                  <a:noFill/>
                </a:ln>
                <a:solidFill>
                  <a:srgbClr val="FF0000"/>
                </a:solidFill>
                <a:effectLst/>
                <a:uLnTx/>
                <a:uFillTx/>
                <a:latin typeface="Trebuchet MS" panose="020B0603020202020204"/>
                <a:ea typeface="+mn-ea"/>
                <a:cs typeface="+mn-cs"/>
              </a:rPr>
              <a:t>egligible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 But material dependent (Au beam 10x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itchFamily="2" charset="0"/>
                <a:ea typeface="+mn-ea"/>
                <a:cs typeface="+mn-cs"/>
              </a:rPr>
              <a:t>	→ Require in-beam tests for new backing 		materials</a:t>
            </a:r>
          </a:p>
        </p:txBody>
      </p:sp>
      <p:sp>
        <p:nvSpPr>
          <p:cNvPr id="10" name="Espace réservé du pied de page 5">
            <a:extLst>
              <a:ext uri="{FF2B5EF4-FFF2-40B4-BE49-F238E27FC236}">
                <a16:creationId xmlns:a16="http://schemas.microsoft.com/office/drawing/2014/main" id="{BC5C07DC-DCB4-4EAF-9F84-B19CCAD4888A}"/>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tint val="75000"/>
                  </a:prstClr>
                </a:solidFill>
                <a:effectLst/>
                <a:uLnTx/>
                <a:uFillTx/>
                <a:latin typeface="Trebuchet MS" panose="020B0603020202020204"/>
                <a:ea typeface="+mn-ea"/>
                <a:cs typeface="+mn-cs"/>
              </a:rPr>
              <a:t>Kessaci</a:t>
            </a:r>
            <a:r>
              <a:rPr kumimoji="0" lang="en-GB" sz="11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 Kieran – Physics with SPIRAL2 Heavy Ion Beams- 12/12/2022</a:t>
            </a:r>
          </a:p>
        </p:txBody>
      </p:sp>
    </p:spTree>
    <p:extLst>
      <p:ext uri="{BB962C8B-B14F-4D97-AF65-F5344CB8AC3E}">
        <p14:creationId xmlns:p14="http://schemas.microsoft.com/office/powerpoint/2010/main" val="1866984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Crystal defaults  </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pic>
        <p:nvPicPr>
          <p:cNvPr id="4" name="Image 3">
            <a:extLst>
              <a:ext uri="{FF2B5EF4-FFF2-40B4-BE49-F238E27FC236}">
                <a16:creationId xmlns:a16="http://schemas.microsoft.com/office/drawing/2014/main" id="{BB50B7DF-6B3F-DB4D-6321-26507C10B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24" y="1490090"/>
            <a:ext cx="4230130" cy="5018797"/>
          </a:xfrm>
          <a:prstGeom prst="rect">
            <a:avLst/>
          </a:prstGeom>
        </p:spPr>
      </p:pic>
      <p:cxnSp>
        <p:nvCxnSpPr>
          <p:cNvPr id="8" name="Connecteur droit avec flèche 7">
            <a:extLst>
              <a:ext uri="{FF2B5EF4-FFF2-40B4-BE49-F238E27FC236}">
                <a16:creationId xmlns:a16="http://schemas.microsoft.com/office/drawing/2014/main" id="{CF5C5903-3049-7C01-B422-589D84825A59}"/>
              </a:ext>
            </a:extLst>
          </p:cNvPr>
          <p:cNvCxnSpPr>
            <a:cxnSpLocks/>
          </p:cNvCxnSpPr>
          <p:nvPr/>
        </p:nvCxnSpPr>
        <p:spPr>
          <a:xfrm flipH="1">
            <a:off x="1471799" y="5191866"/>
            <a:ext cx="30561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212CD2A9-9725-172B-3596-7EE3681C0182}"/>
              </a:ext>
            </a:extLst>
          </p:cNvPr>
          <p:cNvCxnSpPr>
            <a:cxnSpLocks/>
          </p:cNvCxnSpPr>
          <p:nvPr/>
        </p:nvCxnSpPr>
        <p:spPr>
          <a:xfrm flipH="1">
            <a:off x="2001813" y="3226709"/>
            <a:ext cx="252614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BA5CA42-006C-026E-A2A8-75989360A8EC}"/>
              </a:ext>
            </a:extLst>
          </p:cNvPr>
          <p:cNvCxnSpPr>
            <a:cxnSpLocks/>
          </p:cNvCxnSpPr>
          <p:nvPr/>
        </p:nvCxnSpPr>
        <p:spPr>
          <a:xfrm flipH="1">
            <a:off x="2607554" y="4381740"/>
            <a:ext cx="192040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E2C20560-4535-A980-9DA0-285E454FC974}"/>
              </a:ext>
            </a:extLst>
          </p:cNvPr>
          <p:cNvSpPr txBox="1"/>
          <p:nvPr/>
        </p:nvSpPr>
        <p:spPr>
          <a:xfrm>
            <a:off x="4527959" y="3042043"/>
            <a:ext cx="14253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Substitution</a:t>
            </a:r>
          </a:p>
        </p:txBody>
      </p:sp>
      <p:sp>
        <p:nvSpPr>
          <p:cNvPr id="16" name="ZoneTexte 15">
            <a:extLst>
              <a:ext uri="{FF2B5EF4-FFF2-40B4-BE49-F238E27FC236}">
                <a16:creationId xmlns:a16="http://schemas.microsoft.com/office/drawing/2014/main" id="{4FB0D14B-E1F8-051C-16D1-99710F7E8EDB}"/>
              </a:ext>
            </a:extLst>
          </p:cNvPr>
          <p:cNvSpPr txBox="1"/>
          <p:nvPr/>
        </p:nvSpPr>
        <p:spPr>
          <a:xfrm>
            <a:off x="4527959" y="5007200"/>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Hole</a:t>
            </a:r>
          </a:p>
        </p:txBody>
      </p:sp>
      <p:sp>
        <p:nvSpPr>
          <p:cNvPr id="17" name="ZoneTexte 16">
            <a:extLst>
              <a:ext uri="{FF2B5EF4-FFF2-40B4-BE49-F238E27FC236}">
                <a16:creationId xmlns:a16="http://schemas.microsoft.com/office/drawing/2014/main" id="{1B1A9DDF-23BA-4F55-4814-8B8F6B94ABB9}"/>
              </a:ext>
            </a:extLst>
          </p:cNvPr>
          <p:cNvSpPr txBox="1"/>
          <p:nvPr/>
        </p:nvSpPr>
        <p:spPr>
          <a:xfrm>
            <a:off x="4527959" y="4192824"/>
            <a:ext cx="10919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Insertion</a:t>
            </a:r>
          </a:p>
        </p:txBody>
      </p:sp>
      <p:sp>
        <p:nvSpPr>
          <p:cNvPr id="18" name="ZoneTexte 17">
            <a:extLst>
              <a:ext uri="{FF2B5EF4-FFF2-40B4-BE49-F238E27FC236}">
                <a16:creationId xmlns:a16="http://schemas.microsoft.com/office/drawing/2014/main" id="{29821BC3-85DD-767D-EE05-4EE2D3542467}"/>
              </a:ext>
            </a:extLst>
          </p:cNvPr>
          <p:cNvSpPr txBox="1"/>
          <p:nvPr/>
        </p:nvSpPr>
        <p:spPr>
          <a:xfrm>
            <a:off x="5921266" y="3120150"/>
            <a:ext cx="6212824" cy="3693319"/>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Substitution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can modify the mechanical properties of the crystal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can be controlled ? </a:t>
            </a:r>
            <a:endParaRPr lang="en-GB" dirty="0">
              <a:solidFill>
                <a:prstClr val="black"/>
              </a:solidFill>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Titanium doping ?</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Insertion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created by irradiation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disturb the energy density in the crystal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Holes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created by thermal agitation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significant concentration at high temperature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(T &gt; 0.7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a:t>
            </a:r>
            <a:r>
              <a:rPr kumimoji="0" lang="en-GB" sz="1800" b="0" i="0" u="none" strike="noStrike" kern="1200" cap="none" spc="0" normalizeH="0" baseline="-25000" noProof="0" dirty="0" err="1">
                <a:ln>
                  <a:noFill/>
                </a:ln>
                <a:solidFill>
                  <a:prstClr val="black"/>
                </a:solidFill>
                <a:effectLst/>
                <a:uLnTx/>
                <a:uFillTx/>
                <a:latin typeface="Trebuchet MS" panose="020B0603020202020204"/>
                <a:ea typeface="+mn-ea"/>
                <a:cs typeface="+mn-cs"/>
              </a:rPr>
              <a:t>melting</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p:txBody>
      </p:sp>
      <p:sp>
        <p:nvSpPr>
          <p:cNvPr id="23" name="ZoneTexte 22">
            <a:extLst>
              <a:ext uri="{FF2B5EF4-FFF2-40B4-BE49-F238E27FC236}">
                <a16:creationId xmlns:a16="http://schemas.microsoft.com/office/drawing/2014/main" id="{37B976CB-A169-5CAD-8D28-683420CF6625}"/>
              </a:ext>
            </a:extLst>
          </p:cNvPr>
          <p:cNvSpPr txBox="1"/>
          <p:nvPr/>
        </p:nvSpPr>
        <p:spPr>
          <a:xfrm>
            <a:off x="8915667" y="1353967"/>
            <a:ext cx="3218423"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Les matériaux du nucléaire Modélisation et simulation des matériaux de structure, CEA, Le Moniteur (2016)</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7" name="Image 26">
            <a:extLst>
              <a:ext uri="{FF2B5EF4-FFF2-40B4-BE49-F238E27FC236}">
                <a16:creationId xmlns:a16="http://schemas.microsoft.com/office/drawing/2014/main" id="{EA447593-8992-92F6-661C-EBA4CE3F89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4736" y="300681"/>
            <a:ext cx="1946821" cy="2766028"/>
          </a:xfrm>
          <a:prstGeom prst="rect">
            <a:avLst/>
          </a:prstGeom>
        </p:spPr>
      </p:pic>
      <p:sp>
        <p:nvSpPr>
          <p:cNvPr id="30" name="Espace réservé du pied de page 5">
            <a:extLst>
              <a:ext uri="{FF2B5EF4-FFF2-40B4-BE49-F238E27FC236}">
                <a16:creationId xmlns:a16="http://schemas.microsoft.com/office/drawing/2014/main" id="{4F995F61-DCAD-B8D3-3512-CC0002BED5A0}"/>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tint val="75000"/>
                  </a:prstClr>
                </a:solidFill>
                <a:effectLst/>
                <a:uLnTx/>
                <a:uFillTx/>
                <a:latin typeface="Trebuchet MS" panose="020B0603020202020204"/>
                <a:ea typeface="+mn-ea"/>
                <a:cs typeface="+mn-cs"/>
              </a:rPr>
              <a:t>Kessaci</a:t>
            </a:r>
            <a:r>
              <a:rPr kumimoji="0" lang="en-GB" sz="11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 Kieran – Physics with SPIRAL2 Heavy Ion Beams- 12/12/2022</a:t>
            </a:r>
          </a:p>
        </p:txBody>
      </p:sp>
    </p:spTree>
    <p:extLst>
      <p:ext uri="{BB962C8B-B14F-4D97-AF65-F5344CB8AC3E}">
        <p14:creationId xmlns:p14="http://schemas.microsoft.com/office/powerpoint/2010/main" val="4053549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Crystal defaults  </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18" name="ZoneTexte 17">
            <a:extLst>
              <a:ext uri="{FF2B5EF4-FFF2-40B4-BE49-F238E27FC236}">
                <a16:creationId xmlns:a16="http://schemas.microsoft.com/office/drawing/2014/main" id="{29821BC3-85DD-767D-EE05-4EE2D3542467}"/>
              </a:ext>
            </a:extLst>
          </p:cNvPr>
          <p:cNvSpPr txBox="1"/>
          <p:nvPr/>
        </p:nvSpPr>
        <p:spPr>
          <a:xfrm>
            <a:off x="6814878" y="1463188"/>
            <a:ext cx="5233418" cy="3416320"/>
          </a:xfrm>
          <a:prstGeom prst="rect">
            <a:avLst/>
          </a:prstGeom>
          <a:solidFill>
            <a:schemeClr val="bg1"/>
          </a:solidFill>
        </p:spPr>
        <p:txBody>
          <a:bodyPr wrap="square" rtlCol="0">
            <a:spAutoFit/>
          </a:bodyPr>
          <a:lstStyle/>
          <a:p>
            <a:pPr marL="342900" indent="-342900" defTabSz="457200">
              <a:buFontTx/>
              <a:buAutoNum type="alphaLcParenR"/>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Frenkel pair :</a:t>
            </a:r>
          </a:p>
          <a:p>
            <a:pPr defTabSz="457200">
              <a:defRPr/>
            </a:pPr>
            <a:r>
              <a:rPr lang="en-GB" dirty="0">
                <a:solidFill>
                  <a:prstClr val="black"/>
                </a:solidFill>
                <a:latin typeface="Trebuchet MS" panose="020B0603020202020204"/>
              </a:rPr>
              <a:t>	</a:t>
            </a:r>
            <a:r>
              <a:rPr lang="en-GB" dirty="0"/>
              <a:t>gap and interstitial on the same lattice</a:t>
            </a:r>
          </a:p>
          <a:p>
            <a:pPr marL="342900" indent="-342900" defTabSz="457200">
              <a:buFontTx/>
              <a:buAutoNum type="alphaLcParenR"/>
              <a:defRPr/>
            </a:pPr>
            <a:endParaRPr lang="en-GB" dirty="0"/>
          </a:p>
          <a:p>
            <a:pPr defTabSz="457200">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b)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Schotty</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lang="en-GB" dirty="0">
                <a:solidFill>
                  <a:prstClr val="black"/>
                </a:solidFill>
                <a:latin typeface="Trebuchet MS" panose="020B0603020202020204"/>
              </a:rPr>
              <a:t>defect :</a:t>
            </a:r>
          </a:p>
          <a:p>
            <a:pPr defTabSz="457200">
              <a:defRPr/>
            </a:pPr>
            <a:r>
              <a:rPr lang="en-GB" dirty="0">
                <a:solidFill>
                  <a:prstClr val="black"/>
                </a:solidFill>
                <a:latin typeface="Trebuchet MS" panose="020B0603020202020204"/>
              </a:rPr>
              <a:t>	an anionic vacancy associated with a 	cationic vacancy</a:t>
            </a:r>
          </a:p>
          <a:p>
            <a:pPr marL="342900" marR="0" lvl="0" indent="-342900" algn="l" defTabSz="457200" rtl="0" eaLnBrk="1" fontAlgn="auto" latinLnBrk="0" hangingPunct="1">
              <a:lnSpc>
                <a:spcPct val="100000"/>
              </a:lnSpc>
              <a:spcBef>
                <a:spcPts val="0"/>
              </a:spcBef>
              <a:spcAft>
                <a:spcPts val="0"/>
              </a:spcAft>
              <a:buClrTx/>
              <a:buSzTx/>
              <a:buAutoNum type="alphaLcParen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GB" dirty="0">
                <a:solidFill>
                  <a:prstClr val="black"/>
                </a:solidFill>
                <a:latin typeface="Trebuchet MS" panose="020B0603020202020204"/>
              </a:rPr>
              <a:t>c)  Anti-site defect and impurity in substitution</a:t>
            </a:r>
          </a:p>
          <a:p>
            <a:pPr marL="342900" marR="0" lvl="0" indent="-342900" algn="l" defTabSz="457200" rtl="0" eaLnBrk="1" fontAlgn="auto" latinLnBrk="0" hangingPunct="1">
              <a:lnSpc>
                <a:spcPct val="100000"/>
              </a:lnSpc>
              <a:spcBef>
                <a:spcPts val="0"/>
              </a:spcBef>
              <a:spcAft>
                <a:spcPts val="0"/>
              </a:spcAft>
              <a:buClrTx/>
              <a:buSzTx/>
              <a:buAutoNum type="alphaLcParen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d)  G</a:t>
            </a:r>
            <a:r>
              <a:rPr lang="en-GB" dirty="0"/>
              <a:t>ap dislocation loop</a:t>
            </a:r>
            <a:endParaRPr lang="en-GB" dirty="0">
              <a:solidFill>
                <a:prstClr val="black"/>
              </a:solidFill>
              <a:latin typeface="Trebuchet MS" panose="020B0603020202020204"/>
            </a:endParaRPr>
          </a:p>
          <a:p>
            <a:pPr marL="342900" marR="0" lvl="0" indent="-342900" algn="l" defTabSz="457200" rtl="0" eaLnBrk="1" fontAlgn="auto" latinLnBrk="0" hangingPunct="1">
              <a:lnSpc>
                <a:spcPct val="100000"/>
              </a:lnSpc>
              <a:spcBef>
                <a:spcPts val="0"/>
              </a:spcBef>
              <a:spcAft>
                <a:spcPts val="0"/>
              </a:spcAft>
              <a:buClrTx/>
              <a:buSzTx/>
              <a:buAutoNum type="alphaLcParen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GB" dirty="0">
                <a:solidFill>
                  <a:prstClr val="black"/>
                </a:solidFill>
                <a:latin typeface="Trebuchet MS" panose="020B0603020202020204"/>
              </a:rPr>
              <a:t>e)  Crystal twinning</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0" name="Espace réservé du pied de page 5">
            <a:extLst>
              <a:ext uri="{FF2B5EF4-FFF2-40B4-BE49-F238E27FC236}">
                <a16:creationId xmlns:a16="http://schemas.microsoft.com/office/drawing/2014/main" id="{4F995F61-DCAD-B8D3-3512-CC0002BED5A0}"/>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tint val="75000"/>
                  </a:prstClr>
                </a:solidFill>
                <a:effectLst/>
                <a:uLnTx/>
                <a:uFillTx/>
                <a:latin typeface="Trebuchet MS" panose="020B0603020202020204"/>
                <a:ea typeface="+mn-ea"/>
                <a:cs typeface="+mn-cs"/>
              </a:rPr>
              <a:t>Kessaci</a:t>
            </a:r>
            <a:r>
              <a:rPr kumimoji="0" lang="en-GB" sz="11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 Kieran – Physics with SPIRAL2 Heavy Ion Beams- 12/12/2022</a:t>
            </a:r>
          </a:p>
        </p:txBody>
      </p:sp>
      <p:pic>
        <p:nvPicPr>
          <p:cNvPr id="5" name="Image 4">
            <a:extLst>
              <a:ext uri="{FF2B5EF4-FFF2-40B4-BE49-F238E27FC236}">
                <a16:creationId xmlns:a16="http://schemas.microsoft.com/office/drawing/2014/main" id="{64A6A6A0-6F62-9A16-C328-D70C0B0CDD17}"/>
              </a:ext>
            </a:extLst>
          </p:cNvPr>
          <p:cNvPicPr>
            <a:picLocks noChangeAspect="1"/>
          </p:cNvPicPr>
          <p:nvPr/>
        </p:nvPicPr>
        <p:blipFill>
          <a:blip r:embed="rId5"/>
          <a:stretch>
            <a:fillRect/>
          </a:stretch>
        </p:blipFill>
        <p:spPr>
          <a:xfrm>
            <a:off x="113724" y="1463188"/>
            <a:ext cx="6561328" cy="3503621"/>
          </a:xfrm>
          <a:prstGeom prst="rect">
            <a:avLst/>
          </a:prstGeom>
        </p:spPr>
      </p:pic>
    </p:spTree>
    <p:extLst>
      <p:ext uri="{BB962C8B-B14F-4D97-AF65-F5344CB8AC3E}">
        <p14:creationId xmlns:p14="http://schemas.microsoft.com/office/powerpoint/2010/main" val="1527662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792B7DF-E3E1-2FA0-06A6-F2A1822B7281}"/>
              </a:ext>
            </a:extLst>
          </p:cNvPr>
          <p:cNvPicPr>
            <a:picLocks noChangeAspect="1"/>
          </p:cNvPicPr>
          <p:nvPr/>
        </p:nvPicPr>
        <p:blipFill>
          <a:blip r:embed="rId3"/>
          <a:stretch>
            <a:fillRect/>
          </a:stretch>
        </p:blipFill>
        <p:spPr>
          <a:xfrm>
            <a:off x="8040926" y="3950150"/>
            <a:ext cx="3560590" cy="2204175"/>
          </a:xfrm>
          <a:prstGeom prst="rect">
            <a:avLst/>
          </a:prstGeom>
        </p:spPr>
      </p:pic>
      <p:pic>
        <p:nvPicPr>
          <p:cNvPr id="11" name="Image 10">
            <a:extLst>
              <a:ext uri="{FF2B5EF4-FFF2-40B4-BE49-F238E27FC236}">
                <a16:creationId xmlns:a16="http://schemas.microsoft.com/office/drawing/2014/main" id="{CA403C05-31F1-0195-088F-40EE7972D552}"/>
              </a:ext>
            </a:extLst>
          </p:cNvPr>
          <p:cNvPicPr>
            <a:picLocks noChangeAspect="1"/>
          </p:cNvPicPr>
          <p:nvPr/>
        </p:nvPicPr>
        <p:blipFill>
          <a:blip r:embed="rId4"/>
          <a:stretch>
            <a:fillRect/>
          </a:stretch>
        </p:blipFill>
        <p:spPr>
          <a:xfrm>
            <a:off x="4441917" y="3859470"/>
            <a:ext cx="1797433" cy="2433303"/>
          </a:xfrm>
          <a:prstGeom prst="rect">
            <a:avLst/>
          </a:prstGeom>
        </p:spPr>
      </p:pic>
      <p:pic>
        <p:nvPicPr>
          <p:cNvPr id="5" name="Image 4">
            <a:extLst>
              <a:ext uri="{FF2B5EF4-FFF2-40B4-BE49-F238E27FC236}">
                <a16:creationId xmlns:a16="http://schemas.microsoft.com/office/drawing/2014/main" id="{A52BF5A2-0B00-685A-4D42-99DDDDAA07FD}"/>
              </a:ext>
            </a:extLst>
          </p:cNvPr>
          <p:cNvPicPr>
            <a:picLocks noChangeAspect="1"/>
          </p:cNvPicPr>
          <p:nvPr/>
        </p:nvPicPr>
        <p:blipFill>
          <a:blip r:embed="rId5"/>
          <a:stretch>
            <a:fillRect/>
          </a:stretch>
        </p:blipFill>
        <p:spPr>
          <a:xfrm>
            <a:off x="102665" y="1295454"/>
            <a:ext cx="4246852" cy="5332695"/>
          </a:xfrm>
          <a:prstGeom prst="rect">
            <a:avLst/>
          </a:prstGeom>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Titanium cristalline phase </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7"/>
          <a:stretch>
            <a:fillRect/>
          </a:stretch>
        </p:blipFill>
        <p:spPr>
          <a:xfrm>
            <a:off x="9808808" y="122881"/>
            <a:ext cx="2239488" cy="847273"/>
          </a:xfrm>
          <a:prstGeom prst="rect">
            <a:avLst/>
          </a:prstGeom>
        </p:spPr>
      </p:pic>
      <p:pic>
        <p:nvPicPr>
          <p:cNvPr id="3" name="Image 2">
            <a:extLst>
              <a:ext uri="{FF2B5EF4-FFF2-40B4-BE49-F238E27FC236}">
                <a16:creationId xmlns:a16="http://schemas.microsoft.com/office/drawing/2014/main" id="{9308DCAC-A08F-A0FD-6945-34B3351FDAAD}"/>
              </a:ext>
            </a:extLst>
          </p:cNvPr>
          <p:cNvPicPr>
            <a:picLocks noChangeAspect="1"/>
          </p:cNvPicPr>
          <p:nvPr/>
        </p:nvPicPr>
        <p:blipFill>
          <a:blip r:embed="rId8"/>
          <a:stretch>
            <a:fillRect/>
          </a:stretch>
        </p:blipFill>
        <p:spPr>
          <a:xfrm>
            <a:off x="6333744" y="3758550"/>
            <a:ext cx="5714552" cy="2838650"/>
          </a:xfrm>
          <a:prstGeom prst="rect">
            <a:avLst/>
          </a:prstGeom>
        </p:spPr>
      </p:pic>
      <p:sp>
        <p:nvSpPr>
          <p:cNvPr id="6" name="ZoneTexte 5">
            <a:extLst>
              <a:ext uri="{FF2B5EF4-FFF2-40B4-BE49-F238E27FC236}">
                <a16:creationId xmlns:a16="http://schemas.microsoft.com/office/drawing/2014/main" id="{76CACBF3-5107-1EAD-A9B6-7BDEB4DC17F2}"/>
              </a:ext>
            </a:extLst>
          </p:cNvPr>
          <p:cNvSpPr txBox="1"/>
          <p:nvPr/>
        </p:nvSpPr>
        <p:spPr>
          <a:xfrm>
            <a:off x="4493256" y="1044558"/>
            <a:ext cx="7585020" cy="2308324"/>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Pure Titanium α/β phase transition : 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882,5°C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 temperature oscillations may cause changes in the crystal structure of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due to repetitive short-term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crossing the temperature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of the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α (Close-packed hexagonal) to β (Body-</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centered</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cubic) phase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These oscillations in addition to the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repetitive thermal deformations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lead to the breaking of the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foils.</a:t>
            </a:r>
          </a:p>
        </p:txBody>
      </p:sp>
      <p:cxnSp>
        <p:nvCxnSpPr>
          <p:cNvPr id="7" name="Connecteur droit avec flèche 6">
            <a:extLst>
              <a:ext uri="{FF2B5EF4-FFF2-40B4-BE49-F238E27FC236}">
                <a16:creationId xmlns:a16="http://schemas.microsoft.com/office/drawing/2014/main" id="{80AD5660-F211-F2CB-77CB-5EFCA7A8486C}"/>
              </a:ext>
            </a:extLst>
          </p:cNvPr>
          <p:cNvCxnSpPr/>
          <p:nvPr/>
        </p:nvCxnSpPr>
        <p:spPr>
          <a:xfrm>
            <a:off x="7942388" y="4776066"/>
            <a:ext cx="22687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93B09D7-DFD3-1517-C20D-F5E71A84E846}"/>
              </a:ext>
            </a:extLst>
          </p:cNvPr>
          <p:cNvSpPr txBox="1"/>
          <p:nvPr/>
        </p:nvSpPr>
        <p:spPr>
          <a:xfrm>
            <a:off x="7410725" y="5052237"/>
            <a:ext cx="3560590" cy="369332"/>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0000"/>
                </a:solidFill>
                <a:effectLst/>
                <a:uLnTx/>
                <a:uFillTx/>
                <a:latin typeface="Trebuchet MS" panose="020B0603020202020204"/>
                <a:ea typeface="+mn-ea"/>
                <a:cs typeface="+mn-cs"/>
              </a:rPr>
              <a:t>In-beam cooking of the backing</a:t>
            </a:r>
          </a:p>
        </p:txBody>
      </p:sp>
      <p:sp>
        <p:nvSpPr>
          <p:cNvPr id="4" name="Espace réservé du pied de page 5">
            <a:extLst>
              <a:ext uri="{FF2B5EF4-FFF2-40B4-BE49-F238E27FC236}">
                <a16:creationId xmlns:a16="http://schemas.microsoft.com/office/drawing/2014/main" id="{967F827C-261E-F697-483F-73907344D6C7}"/>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39199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CC4B5C6-01E8-D6D0-A51C-D9210FCB2669}"/>
              </a:ext>
            </a:extLst>
          </p:cNvPr>
          <p:cNvSpPr txBox="1"/>
          <p:nvPr/>
        </p:nvSpPr>
        <p:spPr>
          <a:xfrm>
            <a:off x="6602637" y="1308377"/>
            <a:ext cx="5589363" cy="2585323"/>
          </a:xfrm>
          <a:prstGeom prst="rect">
            <a:avLst/>
          </a:prstGeom>
          <a:solidFill>
            <a:schemeClr val="bg1"/>
          </a:solidFill>
        </p:spPr>
        <p:txBody>
          <a:bodyPr wrap="square" rtlCol="0">
            <a:spAutoFit/>
          </a:bodyPr>
          <a:lstStyle/>
          <a:p>
            <a:r>
              <a:rPr lang="en-GB" dirty="0"/>
              <a:t>Self-supported targets :</a:t>
            </a:r>
          </a:p>
          <a:p>
            <a:pPr marL="742950" lvl="1" indent="-285750">
              <a:buFont typeface="Wingdings" pitchFamily="2" charset="2"/>
              <a:buChar char="Ø"/>
            </a:pPr>
            <a:r>
              <a:rPr lang="en-GB" dirty="0"/>
              <a:t>Available in large quantities (</a:t>
            </a:r>
            <a:r>
              <a:rPr lang="en-GB" baseline="30000" dirty="0"/>
              <a:t>208</a:t>
            </a:r>
            <a:r>
              <a:rPr lang="en-GB" dirty="0"/>
              <a:t>Pb, </a:t>
            </a:r>
            <a:r>
              <a:rPr lang="en-GB" baseline="30000" dirty="0"/>
              <a:t>209</a:t>
            </a:r>
            <a:r>
              <a:rPr lang="en-GB" dirty="0"/>
              <a:t>Bi…)</a:t>
            </a:r>
          </a:p>
          <a:p>
            <a:pPr marL="742950" lvl="1" indent="-285750">
              <a:buFont typeface="Wingdings" pitchFamily="2" charset="2"/>
              <a:buChar char="Ø"/>
            </a:pPr>
            <a:r>
              <a:rPr lang="en-GB" dirty="0"/>
              <a:t>Can just make larger rotating wheels</a:t>
            </a:r>
          </a:p>
          <a:p>
            <a:pPr marL="742950" lvl="1" indent="-285750">
              <a:buFont typeface="Wingdings" pitchFamily="2" charset="2"/>
              <a:buChar char="Ø"/>
            </a:pPr>
            <a:r>
              <a:rPr lang="en-GB" dirty="0"/>
              <a:t>Or change the target </a:t>
            </a:r>
          </a:p>
          <a:p>
            <a:pPr marL="742950" lvl="1" indent="-285750">
              <a:buFont typeface="Wingdings" pitchFamily="2" charset="2"/>
              <a:buChar char="Ø"/>
            </a:pPr>
            <a:endParaRPr lang="en-GB" dirty="0"/>
          </a:p>
          <a:p>
            <a:pPr marL="742950" lvl="1" indent="-285750">
              <a:buFont typeface="Wingdings" pitchFamily="2" charset="2"/>
              <a:buChar char="Ø"/>
            </a:pPr>
            <a:endParaRPr lang="en-GB" dirty="0"/>
          </a:p>
          <a:p>
            <a:pPr marL="742950" lvl="1" indent="-285750">
              <a:buFont typeface="Wingdings" pitchFamily="2" charset="2"/>
              <a:buChar char="Ø"/>
            </a:pPr>
            <a:endParaRPr lang="en-GB" dirty="0"/>
          </a:p>
          <a:p>
            <a:pPr marL="742950" lvl="1" indent="-285750">
              <a:buFont typeface="Wingdings" pitchFamily="2" charset="2"/>
              <a:buChar char="Ø"/>
            </a:pPr>
            <a:endParaRPr lang="en-GB" dirty="0"/>
          </a:p>
          <a:p>
            <a:pPr marL="742950" lvl="1" indent="-285750">
              <a:buFont typeface="Wingdings" pitchFamily="2" charset="2"/>
              <a:buChar char="Ø"/>
            </a:pPr>
            <a:endParaRPr lang="en-GB" dirty="0"/>
          </a:p>
        </p:txBody>
      </p:sp>
      <p:sp>
        <p:nvSpPr>
          <p:cNvPr id="14" name="ZoneTexte 13">
            <a:extLst>
              <a:ext uri="{FF2B5EF4-FFF2-40B4-BE49-F238E27FC236}">
                <a16:creationId xmlns:a16="http://schemas.microsoft.com/office/drawing/2014/main" id="{59CB238D-5A2C-B8FB-8CC6-02BFF4FD9DB9}"/>
              </a:ext>
            </a:extLst>
          </p:cNvPr>
          <p:cNvSpPr txBox="1"/>
          <p:nvPr/>
        </p:nvSpPr>
        <p:spPr>
          <a:xfrm>
            <a:off x="6602637" y="3598879"/>
            <a:ext cx="5589363" cy="2308324"/>
          </a:xfrm>
          <a:prstGeom prst="rect">
            <a:avLst/>
          </a:prstGeom>
          <a:solidFill>
            <a:schemeClr val="bg1"/>
          </a:solidFill>
        </p:spPr>
        <p:txBody>
          <a:bodyPr wrap="square" rtlCol="0">
            <a:spAutoFit/>
          </a:bodyPr>
          <a:lstStyle/>
          <a:p>
            <a:r>
              <a:rPr lang="en-GB" dirty="0"/>
              <a:t>Targets requiring a backing (Actinides, rare isotopes)</a:t>
            </a:r>
          </a:p>
          <a:p>
            <a:pPr marL="742950" lvl="1" indent="-285750">
              <a:buFont typeface="Wingdings" pitchFamily="2" charset="2"/>
              <a:buChar char="Ø"/>
            </a:pPr>
            <a:r>
              <a:rPr lang="en-GB" dirty="0"/>
              <a:t>Spectroscopy (</a:t>
            </a:r>
            <a:r>
              <a:rPr lang="en-GB" baseline="30000" dirty="0"/>
              <a:t>210</a:t>
            </a:r>
            <a:r>
              <a:rPr lang="en-GB" dirty="0"/>
              <a:t>Pb, xxx…)</a:t>
            </a:r>
          </a:p>
          <a:p>
            <a:pPr marL="742950" lvl="1" indent="-285750">
              <a:buFont typeface="Wingdings" pitchFamily="2" charset="2"/>
              <a:buChar char="Ø"/>
            </a:pPr>
            <a:r>
              <a:rPr lang="en-GB" dirty="0"/>
              <a:t>New elements synthesis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Cf</a:t>
            </a:r>
            <a:r>
              <a:rPr kumimoji="0" lang="en-GB" sz="1800" b="0" i="0" u="none" strike="noStrike" kern="1200" cap="none" spc="0" normalizeH="0" baseline="-25000" noProof="0" dirty="0">
                <a:ln>
                  <a:noFill/>
                </a:ln>
                <a:solidFill>
                  <a:prstClr val="black"/>
                </a:solidFill>
                <a:effectLst/>
                <a:uLnTx/>
                <a:uFillTx/>
                <a:latin typeface="Trebuchet MS" panose="020B0603020202020204"/>
                <a:ea typeface="+mn-ea"/>
                <a:cs typeface="+mn-cs"/>
              </a:rPr>
              <a:t>2</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GB" sz="1800" b="0" i="0" u="none" strike="noStrike" kern="1200" cap="none" spc="0" normalizeH="0" baseline="-25000" noProof="0" dirty="0">
                <a:ln>
                  <a:noFill/>
                </a:ln>
                <a:solidFill>
                  <a:prstClr val="black"/>
                </a:solidFill>
                <a:effectLst/>
                <a:uLnTx/>
                <a:uFillTx/>
                <a:latin typeface="Trebuchet MS" panose="020B0603020202020204"/>
                <a:ea typeface="+mn-ea"/>
                <a:cs typeface="+mn-cs"/>
              </a:rPr>
              <a:t>3</a:t>
            </a:r>
            <a:r>
              <a:rPr lang="en-GB" dirty="0">
                <a:solidFill>
                  <a:prstClr val="black"/>
                </a:solidFill>
                <a:latin typeface="Trebuchet MS" panose="020B0603020202020204"/>
              </a:rPr>
              <a:t>,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Cm</a:t>
            </a:r>
            <a:r>
              <a:rPr kumimoji="0" lang="en-GB" sz="1800" b="0" i="0" u="none" strike="noStrike" kern="1200" cap="none" spc="0" normalizeH="0" baseline="-25000" noProof="0" dirty="0">
                <a:ln>
                  <a:noFill/>
                </a:ln>
                <a:solidFill>
                  <a:prstClr val="black"/>
                </a:solidFill>
                <a:effectLst/>
                <a:uLnTx/>
                <a:uFillTx/>
                <a:latin typeface="Trebuchet MS" panose="020B0603020202020204"/>
                <a:ea typeface="+mn-ea"/>
                <a:cs typeface="+mn-cs"/>
              </a:rPr>
              <a:t>2</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GB" sz="1800" b="0" i="0" u="none" strike="noStrike" kern="1200" cap="none" spc="0" normalizeH="0" baseline="-25000" noProof="0" dirty="0">
                <a:ln>
                  <a:noFill/>
                </a:ln>
                <a:solidFill>
                  <a:prstClr val="black"/>
                </a:solidFill>
                <a:effectLst/>
                <a:uLnTx/>
                <a:uFillTx/>
                <a:latin typeface="Trebuchet MS" panose="020B0603020202020204"/>
                <a:ea typeface="+mn-ea"/>
                <a:cs typeface="+mn-cs"/>
              </a:rPr>
              <a:t>3</a:t>
            </a:r>
            <a:r>
              <a:rPr kumimoji="0" lang="en-GB" sz="1800" b="0" i="0" u="none" strike="noStrike" kern="1200" cap="none" spc="0" normalizeH="0" noProof="0" dirty="0">
                <a:ln>
                  <a:noFill/>
                </a:ln>
                <a:solidFill>
                  <a:prstClr val="black"/>
                </a:solidFill>
                <a:effectLst/>
                <a:uLnTx/>
                <a:uFillTx/>
                <a:latin typeface="Trebuchet MS" panose="020B0603020202020204"/>
                <a:ea typeface="+mn-ea"/>
                <a:cs typeface="+mn-cs"/>
              </a:rPr>
              <a:t>…)</a:t>
            </a:r>
          </a:p>
          <a:p>
            <a:pPr marL="742950" lvl="1" indent="-285750">
              <a:buFont typeface="Wingdings" pitchFamily="2" charset="2"/>
              <a:buChar char="Ø"/>
            </a:pPr>
            <a:r>
              <a:rPr lang="en-GB" dirty="0">
                <a:solidFill>
                  <a:prstClr val="black"/>
                </a:solidFill>
                <a:latin typeface="Trebuchet MS" panose="020B0603020202020204"/>
              </a:rPr>
              <a:t>All ceramic targets</a:t>
            </a:r>
            <a:endParaRPr kumimoji="0" lang="en-GB" sz="1800" b="0" i="0" u="none" strike="noStrike" kern="1200" cap="none" spc="0" normalizeH="0" noProof="0" dirty="0">
              <a:ln>
                <a:noFill/>
              </a:ln>
              <a:solidFill>
                <a:prstClr val="black"/>
              </a:solidFill>
              <a:effectLst/>
              <a:uLnTx/>
              <a:uFillTx/>
              <a:latin typeface="Trebuchet MS" panose="020B0603020202020204"/>
              <a:ea typeface="+mn-ea"/>
              <a:cs typeface="+mn-cs"/>
            </a:endParaRPr>
          </a:p>
          <a:p>
            <a:pPr marL="742950" lvl="1" indent="-285750">
              <a:buFont typeface="Wingdings" pitchFamily="2" charset="2"/>
              <a:buChar char="Ø"/>
            </a:pPr>
            <a:r>
              <a:rPr lang="en-GB" dirty="0"/>
              <a:t>Low </a:t>
            </a:r>
            <a:r>
              <a:rPr lang="en-GB" dirty="0" err="1"/>
              <a:t>T</a:t>
            </a:r>
            <a:r>
              <a:rPr lang="en-GB" baseline="-25000" dirty="0" err="1"/>
              <a:t>melting</a:t>
            </a:r>
            <a:r>
              <a:rPr lang="en-GB" dirty="0"/>
              <a:t> elements</a:t>
            </a:r>
          </a:p>
          <a:p>
            <a:endParaRPr lang="en-GB" dirty="0"/>
          </a:p>
          <a:p>
            <a:endParaRPr lang="en-GB" dirty="0"/>
          </a:p>
        </p:txBody>
      </p:sp>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High </a:t>
            </a: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intensity</a:t>
            </a: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 </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beams</a:t>
            </a:r>
            <a:endPar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3"/>
          <a:stretch>
            <a:fillRect/>
          </a:stretch>
        </p:blipFill>
        <p:spPr>
          <a:xfrm>
            <a:off x="9808808" y="122881"/>
            <a:ext cx="2239488" cy="847273"/>
          </a:xfrm>
          <a:prstGeom prst="rect">
            <a:avLst/>
          </a:prstGeom>
        </p:spPr>
      </p:pic>
      <p:sp>
        <p:nvSpPr>
          <p:cNvPr id="9" name="ZoneTexte 8">
            <a:extLst>
              <a:ext uri="{FF2B5EF4-FFF2-40B4-BE49-F238E27FC236}">
                <a16:creationId xmlns:a16="http://schemas.microsoft.com/office/drawing/2014/main" id="{B1A2D3CD-FD95-97E8-6AC8-A8EDD2A8AE1F}"/>
              </a:ext>
            </a:extLst>
          </p:cNvPr>
          <p:cNvSpPr txBox="1"/>
          <p:nvPr/>
        </p:nvSpPr>
        <p:spPr>
          <a:xfrm>
            <a:off x="47500" y="1295393"/>
            <a:ext cx="4219700" cy="5078313"/>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GANIL / RIKEN / JINR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Increased intensities up to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a:t>
            </a:r>
            <a:r>
              <a:rPr kumimoji="0" lang="en-GB" sz="1700" b="0" i="0" u="none" strike="noStrike" kern="1200" cap="none" spc="0" normalizeH="0" baseline="0" noProof="0" dirty="0" err="1">
                <a:ln>
                  <a:noFill/>
                </a:ln>
                <a:solidFill>
                  <a:srgbClr val="FF0000"/>
                </a:solidFill>
                <a:effectLst/>
                <a:uLnTx/>
                <a:uFillTx/>
                <a:latin typeface="Trebuchet MS" panose="020B0603020202020204"/>
                <a:ea typeface="+mn-ea"/>
                <a:cs typeface="+mn-cs"/>
              </a:rPr>
              <a:t>pµA</a:t>
            </a:r>
            <a:endPar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Heavy beams :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50</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Ti,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V,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54</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Low cross section experiments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Many accessible unknown nuclei from Nobelium to Hassium (and more…)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Usual </a:t>
            </a:r>
            <a:r>
              <a:rPr kumimoji="0" lang="en-GB" sz="17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backings can't survive long enough at such intensities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Example </a:t>
            </a:r>
            <a:r>
              <a:rPr kumimoji="0" lang="en-GB" sz="1700" b="0" i="0" u="none" strike="noStrike" kern="1200" cap="none" spc="0" normalizeH="0" baseline="0" noProof="0" dirty="0">
                <a:ln>
                  <a:noFill/>
                </a:ln>
                <a:effectLst/>
                <a:uLnTx/>
                <a:uFillTx/>
                <a:latin typeface="Trebuchet MS" panose="020B0603020202020204"/>
                <a:ea typeface="+mn-ea"/>
                <a:cs typeface="+mn-cs"/>
              </a:rPr>
              <a:t>: 10 </a:t>
            </a:r>
            <a:r>
              <a:rPr kumimoji="0" lang="en-GB" sz="1700" b="0" i="0" u="none" strike="noStrike" kern="1200" cap="none" spc="0" normalizeH="0" baseline="0" noProof="0" dirty="0" err="1">
                <a:ln>
                  <a:noFill/>
                </a:ln>
                <a:effectLst/>
                <a:uLnTx/>
                <a:uFillTx/>
                <a:latin typeface="Trebuchet MS" panose="020B0603020202020204"/>
                <a:ea typeface="+mn-ea"/>
                <a:cs typeface="+mn-cs"/>
              </a:rPr>
              <a:t>pµA</a:t>
            </a:r>
            <a:r>
              <a:rPr kumimoji="0" lang="en-GB" sz="1700" b="0" i="0" u="none" strike="noStrike" kern="1200" cap="none" spc="0" normalizeH="0" baseline="0" noProof="0" dirty="0">
                <a:ln>
                  <a:noFill/>
                </a:ln>
                <a:effectLst/>
                <a:uLnTx/>
                <a:uFillTx/>
                <a:latin typeface="Trebuchet MS" panose="020B0603020202020204"/>
                <a:ea typeface="+mn-ea"/>
                <a:cs typeface="+mn-cs"/>
              </a:rPr>
              <a:t> /15cm wheel </a:t>
            </a:r>
          </a:p>
          <a:p>
            <a:pPr defTabSz="457200"/>
            <a:r>
              <a:rPr lang="en-GB" sz="1700" dirty="0">
                <a:latin typeface="Trebuchet MS" panose="020B0603020202020204"/>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 1 week to break the target</a:t>
            </a:r>
            <a:endParaRPr kumimoji="0" lang="en-GB" sz="1700" b="0" i="0" u="none" strike="noStrike" kern="1200" cap="none" spc="0" normalizeH="0" baseline="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700"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USIAS grant </a:t>
            </a:r>
            <a:r>
              <a:rPr lang="en-GB" sz="1700" dirty="0">
                <a:solidFill>
                  <a:prstClr val="black"/>
                </a:solidFill>
                <a:latin typeface="Trebuchet MS" panose="020B0603020202020204"/>
              </a:rPr>
              <a:t>dedicated to this project</a:t>
            </a: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5346E6FB-E03A-8988-F801-1A213A92C797}"/>
              </a:ext>
            </a:extLst>
          </p:cNvPr>
          <p:cNvSpPr txBox="1"/>
          <p:nvPr/>
        </p:nvSpPr>
        <p:spPr>
          <a:xfrm>
            <a:off x="5573254" y="6063470"/>
            <a:ext cx="5355298" cy="461665"/>
          </a:xfrm>
          <a:prstGeom prst="rect">
            <a:avLst/>
          </a:prstGeom>
          <a:solidFill>
            <a:schemeClr val="bg1"/>
          </a:solidFill>
          <a:ln w="25400">
            <a:solidFill>
              <a:srgbClr val="1006E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Trebuchet MS" panose="020B0603020202020204"/>
                <a:ea typeface="+mn-ea"/>
                <a:cs typeface="+mn-cs"/>
              </a:rPr>
              <a:t>→ New materials for target backings</a:t>
            </a: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3" name="ZoneTexte 2">
            <a:extLst>
              <a:ext uri="{FF2B5EF4-FFF2-40B4-BE49-F238E27FC236}">
                <a16:creationId xmlns:a16="http://schemas.microsoft.com/office/drawing/2014/main" id="{5A0ECA6D-2187-2C26-8A66-E6A17D5FDF3F}"/>
              </a:ext>
            </a:extLst>
          </p:cNvPr>
          <p:cNvSpPr txBox="1"/>
          <p:nvPr/>
        </p:nvSpPr>
        <p:spPr>
          <a:xfrm>
            <a:off x="3212416" y="7481710"/>
            <a:ext cx="2941831" cy="369332"/>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GB" dirty="0"/>
              <a:t>Graphene pr Plomb/Bi ?</a:t>
            </a:r>
          </a:p>
        </p:txBody>
      </p:sp>
      <p:sp>
        <p:nvSpPr>
          <p:cNvPr id="7" name="ZoneTexte 6">
            <a:extLst>
              <a:ext uri="{FF2B5EF4-FFF2-40B4-BE49-F238E27FC236}">
                <a16:creationId xmlns:a16="http://schemas.microsoft.com/office/drawing/2014/main" id="{11626C18-AE91-5D07-E113-A93DB25A43A5}"/>
              </a:ext>
            </a:extLst>
          </p:cNvPr>
          <p:cNvSpPr txBox="1"/>
          <p:nvPr/>
        </p:nvSpPr>
        <p:spPr>
          <a:xfrm>
            <a:off x="6969495" y="7014029"/>
            <a:ext cx="2893741" cy="923330"/>
          </a:xfrm>
          <a:prstGeom prst="rect">
            <a:avLst/>
          </a:prstGeom>
          <a:noFill/>
        </p:spPr>
        <p:txBody>
          <a:bodyPr wrap="none" rtlCol="0">
            <a:spAutoFit/>
          </a:bodyPr>
          <a:lstStyle/>
          <a:p>
            <a:r>
              <a:rPr lang="en-GB" dirty="0"/>
              <a:t>2 </a:t>
            </a:r>
            <a:r>
              <a:rPr lang="en-GB" dirty="0" err="1"/>
              <a:t>problematiques</a:t>
            </a:r>
            <a:r>
              <a:rPr lang="en-GB" dirty="0"/>
              <a:t> :</a:t>
            </a:r>
          </a:p>
          <a:p>
            <a:pPr marL="285750" indent="-285750">
              <a:buFontTx/>
              <a:buChar char="-"/>
            </a:pPr>
            <a:r>
              <a:rPr lang="en-GB" dirty="0"/>
              <a:t>plomb/Bi -&gt; trop </a:t>
            </a:r>
            <a:r>
              <a:rPr lang="en-GB" dirty="0" err="1"/>
              <a:t>chaud</a:t>
            </a:r>
            <a:endParaRPr lang="en-GB" dirty="0"/>
          </a:p>
          <a:p>
            <a:pPr marL="285750" indent="-285750">
              <a:buFontTx/>
              <a:buChar char="-"/>
            </a:pPr>
            <a:r>
              <a:rPr lang="en-GB" dirty="0" err="1"/>
              <a:t>materiaux</a:t>
            </a:r>
            <a:r>
              <a:rPr lang="en-GB" dirty="0"/>
              <a:t> </a:t>
            </a:r>
            <a:r>
              <a:rPr lang="en-GB" dirty="0" err="1"/>
              <a:t>rares</a:t>
            </a:r>
            <a:r>
              <a:rPr lang="en-GB" dirty="0"/>
              <a:t> -&gt; </a:t>
            </a:r>
          </a:p>
        </p:txBody>
      </p:sp>
      <p:sp>
        <p:nvSpPr>
          <p:cNvPr id="10" name="ZoneTexte 9">
            <a:extLst>
              <a:ext uri="{FF2B5EF4-FFF2-40B4-BE49-F238E27FC236}">
                <a16:creationId xmlns:a16="http://schemas.microsoft.com/office/drawing/2014/main" id="{427405B6-1F6B-C67D-E0DE-5F979733B018}"/>
              </a:ext>
            </a:extLst>
          </p:cNvPr>
          <p:cNvSpPr txBox="1"/>
          <p:nvPr/>
        </p:nvSpPr>
        <p:spPr>
          <a:xfrm>
            <a:off x="2670655" y="-1582588"/>
            <a:ext cx="7678769" cy="369332"/>
          </a:xfrm>
          <a:prstGeom prst="rect">
            <a:avLst/>
          </a:prstGeom>
          <a:noFill/>
        </p:spPr>
        <p:txBody>
          <a:bodyPr wrap="none" rtlCol="0">
            <a:spAutoFit/>
          </a:bodyPr>
          <a:lstStyle/>
          <a:p>
            <a:r>
              <a:rPr lang="en-GB" dirty="0"/>
              <a:t>A </a:t>
            </a:r>
            <a:r>
              <a:rPr lang="en-GB" dirty="0" err="1"/>
              <a:t>partir</a:t>
            </a:r>
            <a:r>
              <a:rPr lang="en-GB" dirty="0"/>
              <a:t> du moment </a:t>
            </a:r>
            <a:r>
              <a:rPr lang="en-GB" dirty="0" err="1"/>
              <a:t>ou</a:t>
            </a:r>
            <a:r>
              <a:rPr lang="en-GB" dirty="0"/>
              <a:t> </a:t>
            </a:r>
            <a:r>
              <a:rPr lang="en-GB" dirty="0" err="1"/>
              <a:t>ceramique</a:t>
            </a:r>
            <a:r>
              <a:rPr lang="en-GB" dirty="0"/>
              <a:t> pas possible il faut </a:t>
            </a:r>
            <a:r>
              <a:rPr lang="en-GB" dirty="0" err="1"/>
              <a:t>évacuer</a:t>
            </a:r>
            <a:r>
              <a:rPr lang="en-GB" dirty="0"/>
              <a:t> la </a:t>
            </a:r>
            <a:r>
              <a:rPr lang="en-GB" dirty="0" err="1"/>
              <a:t>chaleur</a:t>
            </a:r>
            <a:endParaRPr lang="en-GB" dirty="0"/>
          </a:p>
        </p:txBody>
      </p:sp>
      <p:pic>
        <p:nvPicPr>
          <p:cNvPr id="13" name="Image 12">
            <a:extLst>
              <a:ext uri="{FF2B5EF4-FFF2-40B4-BE49-F238E27FC236}">
                <a16:creationId xmlns:a16="http://schemas.microsoft.com/office/drawing/2014/main" id="{D6BFA34E-8BBB-A1F1-AEF3-98014CFF38F9}"/>
              </a:ext>
            </a:extLst>
          </p:cNvPr>
          <p:cNvPicPr>
            <a:picLocks noChangeAspect="1"/>
          </p:cNvPicPr>
          <p:nvPr/>
        </p:nvPicPr>
        <p:blipFill>
          <a:blip r:embed="rId5"/>
          <a:stretch>
            <a:fillRect/>
          </a:stretch>
        </p:blipFill>
        <p:spPr>
          <a:xfrm>
            <a:off x="4333424" y="3713423"/>
            <a:ext cx="2269213" cy="1802238"/>
          </a:xfrm>
          <a:prstGeom prst="rect">
            <a:avLst/>
          </a:prstGeom>
        </p:spPr>
      </p:pic>
      <p:pic>
        <p:nvPicPr>
          <p:cNvPr id="17" name="Image 16">
            <a:extLst>
              <a:ext uri="{FF2B5EF4-FFF2-40B4-BE49-F238E27FC236}">
                <a16:creationId xmlns:a16="http://schemas.microsoft.com/office/drawing/2014/main" id="{AD93374D-7A94-437E-E488-3E4FFC27B68D}"/>
              </a:ext>
            </a:extLst>
          </p:cNvPr>
          <p:cNvPicPr>
            <a:picLocks noChangeAspect="1"/>
          </p:cNvPicPr>
          <p:nvPr/>
        </p:nvPicPr>
        <p:blipFill rotWithShape="1">
          <a:blip r:embed="rId6">
            <a:extLst>
              <a:ext uri="{28A0092B-C50C-407E-A947-70E740481C1C}">
                <a14:useLocalDpi xmlns:a14="http://schemas.microsoft.com/office/drawing/2010/main" val="0"/>
              </a:ext>
            </a:extLst>
          </a:blip>
          <a:srcRect l="8942" t="28435" b="9048"/>
          <a:stretch/>
        </p:blipFill>
        <p:spPr>
          <a:xfrm>
            <a:off x="4333424" y="1388344"/>
            <a:ext cx="2269213" cy="2077276"/>
          </a:xfrm>
          <a:prstGeom prst="rect">
            <a:avLst/>
          </a:prstGeom>
        </p:spPr>
      </p:pic>
    </p:spTree>
    <p:extLst>
      <p:ext uri="{BB962C8B-B14F-4D97-AF65-F5344CB8AC3E}">
        <p14:creationId xmlns:p14="http://schemas.microsoft.com/office/powerpoint/2010/main" val="311849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ZoneTexte 66">
            <a:extLst>
              <a:ext uri="{FF2B5EF4-FFF2-40B4-BE49-F238E27FC236}">
                <a16:creationId xmlns:a16="http://schemas.microsoft.com/office/drawing/2014/main" id="{0441B519-8AE5-62BF-EF20-8D1B1037326C}"/>
              </a:ext>
            </a:extLst>
          </p:cNvPr>
          <p:cNvSpPr txBox="1"/>
          <p:nvPr/>
        </p:nvSpPr>
        <p:spPr>
          <a:xfrm>
            <a:off x="11529058" y="1568467"/>
            <a:ext cx="348172" cy="215444"/>
          </a:xfrm>
          <a:prstGeom prst="rect">
            <a:avLst/>
          </a:prstGeom>
          <a:noFill/>
        </p:spPr>
        <p:txBody>
          <a:bodyPr wrap="none" rtlCol="0">
            <a:spAutoFit/>
          </a:bodyPr>
          <a:lstStyle/>
          <a:p>
            <a:r>
              <a:rPr lang="en-GB" sz="800" dirty="0"/>
              <a:t>121</a:t>
            </a:r>
            <a:endParaRPr lang="en-GB" sz="1050" dirty="0"/>
          </a:p>
        </p:txBody>
      </p:sp>
      <p:pic>
        <p:nvPicPr>
          <p:cNvPr id="9" name="image12.tif" descr="image12.tif">
            <a:extLst>
              <a:ext uri="{FF2B5EF4-FFF2-40B4-BE49-F238E27FC236}">
                <a16:creationId xmlns:a16="http://schemas.microsoft.com/office/drawing/2014/main" id="{34879789-17F4-DCC3-2191-3FCF8877A3D7}"/>
              </a:ext>
            </a:extLst>
          </p:cNvPr>
          <p:cNvPicPr>
            <a:picLocks noChangeAspect="1"/>
          </p:cNvPicPr>
          <p:nvPr/>
        </p:nvPicPr>
        <p:blipFill>
          <a:blip r:embed="rId3"/>
          <a:stretch>
            <a:fillRect/>
          </a:stretch>
        </p:blipFill>
        <p:spPr>
          <a:xfrm>
            <a:off x="3981732" y="2128834"/>
            <a:ext cx="7827264" cy="4414148"/>
          </a:xfrm>
          <a:prstGeom prst="rect">
            <a:avLst/>
          </a:prstGeom>
          <a:ln w="12700">
            <a:miter lim="400000"/>
          </a:ln>
        </p:spPr>
      </p:pic>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7" name="ZoneTexte 6">
            <a:extLst>
              <a:ext uri="{FF2B5EF4-FFF2-40B4-BE49-F238E27FC236}">
                <a16:creationId xmlns:a16="http://schemas.microsoft.com/office/drawing/2014/main" id="{71B975F3-9777-F9D8-955E-E1902ABEC23B}"/>
              </a:ext>
            </a:extLst>
          </p:cNvPr>
          <p:cNvSpPr txBox="1"/>
          <p:nvPr/>
        </p:nvSpPr>
        <p:spPr>
          <a:xfrm>
            <a:off x="47500" y="1453750"/>
            <a:ext cx="8696978" cy="2708434"/>
          </a:xfrm>
          <a:prstGeom prst="rect">
            <a:avLst/>
          </a:prstGeom>
          <a:noFill/>
        </p:spPr>
        <p:txBody>
          <a:bodyPr wrap="square" rtlCol="0">
            <a:spAutoFit/>
          </a:bodyPr>
          <a:lstStyle/>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Superheavy elements experiments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low cross sections (from </a:t>
            </a:r>
            <a:r>
              <a:rPr kumimoji="0" lang="en-GB" sz="1700" b="0" i="0" u="none" strike="noStrike" kern="1200" cap="none" spc="0" normalizeH="0" baseline="0" noProof="0" dirty="0" err="1">
                <a:ln>
                  <a:noFill/>
                </a:ln>
                <a:solidFill>
                  <a:prstClr val="black"/>
                </a:solidFill>
                <a:effectLst/>
                <a:uLnTx/>
                <a:uFillTx/>
                <a:latin typeface="Trebuchet MS" panose="020B0703020202090204" pitchFamily="34" charset="0"/>
              </a:rPr>
              <a:t>nb</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to fb) :</a:t>
            </a:r>
          </a:p>
          <a:p>
            <a:pPr marL="742950" lvl="1" indent="-285750" defTabSz="457200">
              <a:buFont typeface="Police système Courant"/>
              <a:buChar char="-"/>
            </a:pPr>
            <a:r>
              <a:rPr lang="en-GB" sz="1700" dirty="0">
                <a:solidFill>
                  <a:prstClr val="black"/>
                </a:solidFill>
                <a:latin typeface="Trebuchet MS" panose="020B0703020202090204" pitchFamily="34" charset="0"/>
              </a:rPr>
              <a:t>New elements synthesis </a:t>
            </a:r>
            <a:r>
              <a:rPr kumimoji="0" lang="en-GB" sz="1700" b="0" i="0" u="none" strike="noStrike" kern="1200" cap="none" spc="0" normalizeH="0" baseline="0" noProof="0" dirty="0">
                <a:ln>
                  <a:noFill/>
                </a:ln>
                <a:solidFill>
                  <a:srgbClr val="FF0000"/>
                </a:solidFill>
                <a:effectLst/>
                <a:uLnTx/>
                <a:uFillTx/>
                <a:latin typeface="Trebuchet MS" panose="020B0703020202090204" pitchFamily="34" charset="0"/>
              </a:rPr>
              <a:t>→ Z=119 synthesis here in RIKEN</a:t>
            </a:r>
            <a:endPar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endParaRPr>
          </a:p>
          <a:p>
            <a:pPr marL="742950" lvl="1" indent="-285750" defTabSz="457200">
              <a:buFont typeface="Police système Courant"/>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Spectroscopy</a:t>
            </a:r>
          </a:p>
          <a:p>
            <a:pPr marL="742950" lvl="1" indent="-285750" defTabSz="457200">
              <a:buFont typeface="Police système Courant"/>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Many accessible unknown nuclei from Nobelium to Hassium (and more…)</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(JINR, GANIL, RIKEN…)</a:t>
            </a:r>
          </a:p>
          <a:p>
            <a:pPr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Increased intensities </a:t>
            </a:r>
            <a:r>
              <a:rPr lang="en-GB" sz="1700" dirty="0">
                <a:solidFill>
                  <a:prstClr val="black"/>
                </a:solidFill>
                <a:latin typeface="Trebuchet MS" panose="020B0603020202020204"/>
              </a:rPr>
              <a:t>heavy ion beams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pµA</a:t>
            </a:r>
          </a:p>
          <a:p>
            <a:pPr defTabSz="457200">
              <a:defRPr/>
            </a:pPr>
            <a:r>
              <a:rPr lang="en-GB" sz="1700" dirty="0">
                <a:solidFill>
                  <a:srgbClr val="FF0000"/>
                </a:solidFill>
                <a:latin typeface="Trebuchet MS" panose="020B0603020202020204"/>
              </a:rPr>
              <a:t>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10</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13-14</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part/s for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50</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Ti,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V…</a:t>
            </a:r>
            <a:endParaRPr lang="en-GB" sz="17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12" name="ZoneTexte 11">
            <a:extLst>
              <a:ext uri="{FF2B5EF4-FFF2-40B4-BE49-F238E27FC236}">
                <a16:creationId xmlns:a16="http://schemas.microsoft.com/office/drawing/2014/main" id="{62C98420-EA64-23E2-D9D7-A6E9D0ABA9BB}"/>
              </a:ext>
            </a:extLst>
          </p:cNvPr>
          <p:cNvSpPr txBox="1"/>
          <p:nvPr/>
        </p:nvSpPr>
        <p:spPr>
          <a:xfrm>
            <a:off x="8851049" y="970154"/>
            <a:ext cx="2380226" cy="1015663"/>
          </a:xfrm>
          <a:prstGeom prst="rect">
            <a:avLst/>
          </a:prstGeom>
          <a:noFill/>
        </p:spPr>
        <p:txBody>
          <a:bodyPr wrap="square" rtlCol="0">
            <a:spAutoFit/>
          </a:bodyPr>
          <a:lstStyle/>
          <a:p>
            <a:pPr algn="ctr"/>
            <a:r>
              <a:rPr lang="en-GB" sz="2000" b="1" dirty="0">
                <a:solidFill>
                  <a:srgbClr val="FF0000"/>
                </a:solidFill>
              </a:rPr>
              <a:t>Synthesis landscape</a:t>
            </a:r>
          </a:p>
          <a:p>
            <a:pPr algn="ctr"/>
            <a:r>
              <a:rPr lang="en-GB" sz="2000" b="1" dirty="0">
                <a:solidFill>
                  <a:srgbClr val="FF0000"/>
                </a:solidFill>
              </a:rPr>
              <a:t>≈fb cross sections</a:t>
            </a:r>
          </a:p>
        </p:txBody>
      </p:sp>
      <p:sp>
        <p:nvSpPr>
          <p:cNvPr id="15" name="Rectangle">
            <a:extLst>
              <a:ext uri="{FF2B5EF4-FFF2-40B4-BE49-F238E27FC236}">
                <a16:creationId xmlns:a16="http://schemas.microsoft.com/office/drawing/2014/main" id="{8EB3BB95-E19E-A83B-9765-2A2FA11811A0}"/>
              </a:ext>
            </a:extLst>
          </p:cNvPr>
          <p:cNvSpPr/>
          <p:nvPr/>
        </p:nvSpPr>
        <p:spPr>
          <a:xfrm>
            <a:off x="11626281" y="2128834"/>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2" name="Rectangle">
            <a:extLst>
              <a:ext uri="{FF2B5EF4-FFF2-40B4-BE49-F238E27FC236}">
                <a16:creationId xmlns:a16="http://schemas.microsoft.com/office/drawing/2014/main" id="{A4C378BA-7B1F-9576-D41A-CDAED66BCCB1}"/>
              </a:ext>
            </a:extLst>
          </p:cNvPr>
          <p:cNvSpPr/>
          <p:nvPr/>
        </p:nvSpPr>
        <p:spPr>
          <a:xfrm>
            <a:off x="11808996" y="2128833"/>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3" name="Rectangle">
            <a:extLst>
              <a:ext uri="{FF2B5EF4-FFF2-40B4-BE49-F238E27FC236}">
                <a16:creationId xmlns:a16="http://schemas.microsoft.com/office/drawing/2014/main" id="{9479C7D3-55C2-D430-9308-F842EEE8E125}"/>
              </a:ext>
            </a:extLst>
          </p:cNvPr>
          <p:cNvSpPr/>
          <p:nvPr/>
        </p:nvSpPr>
        <p:spPr>
          <a:xfrm>
            <a:off x="11626281" y="1943252"/>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4" name="Rectangle">
            <a:extLst>
              <a:ext uri="{FF2B5EF4-FFF2-40B4-BE49-F238E27FC236}">
                <a16:creationId xmlns:a16="http://schemas.microsoft.com/office/drawing/2014/main" id="{9CDD760A-D046-9455-5354-A507A224A6D5}"/>
              </a:ext>
            </a:extLst>
          </p:cNvPr>
          <p:cNvSpPr/>
          <p:nvPr/>
        </p:nvSpPr>
        <p:spPr>
          <a:xfrm>
            <a:off x="11991711" y="2128832"/>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5" name="Rectangle">
            <a:extLst>
              <a:ext uri="{FF2B5EF4-FFF2-40B4-BE49-F238E27FC236}">
                <a16:creationId xmlns:a16="http://schemas.microsoft.com/office/drawing/2014/main" id="{784E2E68-6480-F8AA-97BB-A949E1274776}"/>
              </a:ext>
            </a:extLst>
          </p:cNvPr>
          <p:cNvSpPr/>
          <p:nvPr/>
        </p:nvSpPr>
        <p:spPr>
          <a:xfrm>
            <a:off x="11808995" y="1943251"/>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6" name="Rectangle">
            <a:extLst>
              <a:ext uri="{FF2B5EF4-FFF2-40B4-BE49-F238E27FC236}">
                <a16:creationId xmlns:a16="http://schemas.microsoft.com/office/drawing/2014/main" id="{4578A7F4-8B5E-D39E-131D-C2A8C1C5B542}"/>
              </a:ext>
            </a:extLst>
          </p:cNvPr>
          <p:cNvSpPr/>
          <p:nvPr/>
        </p:nvSpPr>
        <p:spPr>
          <a:xfrm>
            <a:off x="11626281" y="175729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7" name="Rectangle">
            <a:extLst>
              <a:ext uri="{FF2B5EF4-FFF2-40B4-BE49-F238E27FC236}">
                <a16:creationId xmlns:a16="http://schemas.microsoft.com/office/drawing/2014/main" id="{3F1AB036-47F0-C65A-3487-C52B6C93F102}"/>
              </a:ext>
            </a:extLst>
          </p:cNvPr>
          <p:cNvSpPr/>
          <p:nvPr/>
        </p:nvSpPr>
        <p:spPr>
          <a:xfrm>
            <a:off x="11808995" y="1757404"/>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8" name="Rectangle">
            <a:extLst>
              <a:ext uri="{FF2B5EF4-FFF2-40B4-BE49-F238E27FC236}">
                <a16:creationId xmlns:a16="http://schemas.microsoft.com/office/drawing/2014/main" id="{1383379E-1D92-BCAB-4FBD-DEC12FE29928}"/>
              </a:ext>
            </a:extLst>
          </p:cNvPr>
          <p:cNvSpPr/>
          <p:nvPr/>
        </p:nvSpPr>
        <p:spPr>
          <a:xfrm>
            <a:off x="11991710" y="194298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9" name="Rectangle">
            <a:extLst>
              <a:ext uri="{FF2B5EF4-FFF2-40B4-BE49-F238E27FC236}">
                <a16:creationId xmlns:a16="http://schemas.microsoft.com/office/drawing/2014/main" id="{E0670A5A-7E96-3E0F-D86A-8286B4456058}"/>
              </a:ext>
            </a:extLst>
          </p:cNvPr>
          <p:cNvSpPr/>
          <p:nvPr/>
        </p:nvSpPr>
        <p:spPr>
          <a:xfrm>
            <a:off x="11991709" y="175729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0" name="Rectangle">
            <a:extLst>
              <a:ext uri="{FF2B5EF4-FFF2-40B4-BE49-F238E27FC236}">
                <a16:creationId xmlns:a16="http://schemas.microsoft.com/office/drawing/2014/main" id="{2B111FB0-C7F0-6347-4498-16BEE3A086FC}"/>
              </a:ext>
            </a:extLst>
          </p:cNvPr>
          <p:cNvSpPr/>
          <p:nvPr/>
        </p:nvSpPr>
        <p:spPr>
          <a:xfrm>
            <a:off x="11808993" y="1571526"/>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1" name="Rectangle">
            <a:extLst>
              <a:ext uri="{FF2B5EF4-FFF2-40B4-BE49-F238E27FC236}">
                <a16:creationId xmlns:a16="http://schemas.microsoft.com/office/drawing/2014/main" id="{AB96D6D5-4A39-4570-AC19-26CA724DD448}"/>
              </a:ext>
            </a:extLst>
          </p:cNvPr>
          <p:cNvSpPr/>
          <p:nvPr/>
        </p:nvSpPr>
        <p:spPr>
          <a:xfrm>
            <a:off x="11991705" y="157152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2" name="Rectangle">
            <a:extLst>
              <a:ext uri="{FF2B5EF4-FFF2-40B4-BE49-F238E27FC236}">
                <a16:creationId xmlns:a16="http://schemas.microsoft.com/office/drawing/2014/main" id="{580AE884-D492-8EFD-44F9-06F8295132C3}"/>
              </a:ext>
            </a:extLst>
          </p:cNvPr>
          <p:cNvSpPr/>
          <p:nvPr/>
        </p:nvSpPr>
        <p:spPr>
          <a:xfrm>
            <a:off x="12174420" y="1943099"/>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3" name="Rectangle">
            <a:extLst>
              <a:ext uri="{FF2B5EF4-FFF2-40B4-BE49-F238E27FC236}">
                <a16:creationId xmlns:a16="http://schemas.microsoft.com/office/drawing/2014/main" id="{5C40713D-89DD-FA38-C10F-E3297C233CCE}"/>
              </a:ext>
            </a:extLst>
          </p:cNvPr>
          <p:cNvSpPr/>
          <p:nvPr/>
        </p:nvSpPr>
        <p:spPr>
          <a:xfrm>
            <a:off x="12174407" y="1757831"/>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4" name="Rectangle">
            <a:extLst>
              <a:ext uri="{FF2B5EF4-FFF2-40B4-BE49-F238E27FC236}">
                <a16:creationId xmlns:a16="http://schemas.microsoft.com/office/drawing/2014/main" id="{63CBA6D1-7D28-148C-D7F3-4C2274A6255F}"/>
              </a:ext>
            </a:extLst>
          </p:cNvPr>
          <p:cNvSpPr/>
          <p:nvPr/>
        </p:nvSpPr>
        <p:spPr>
          <a:xfrm>
            <a:off x="12174394" y="1571669"/>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11" name="Ellipse 10">
            <a:extLst>
              <a:ext uri="{FF2B5EF4-FFF2-40B4-BE49-F238E27FC236}">
                <a16:creationId xmlns:a16="http://schemas.microsoft.com/office/drawing/2014/main" id="{9D5662CE-D4B9-D5E3-D948-BAD159E1C59A}"/>
              </a:ext>
            </a:extLst>
          </p:cNvPr>
          <p:cNvSpPr/>
          <p:nvPr/>
        </p:nvSpPr>
        <p:spPr>
          <a:xfrm rot="3401297">
            <a:off x="11119914" y="1629713"/>
            <a:ext cx="1132592" cy="1321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ZoneTexte 64">
            <a:extLst>
              <a:ext uri="{FF2B5EF4-FFF2-40B4-BE49-F238E27FC236}">
                <a16:creationId xmlns:a16="http://schemas.microsoft.com/office/drawing/2014/main" id="{04E557B1-F692-B548-D4EE-9823ADD7843C}"/>
              </a:ext>
            </a:extLst>
          </p:cNvPr>
          <p:cNvSpPr txBox="1"/>
          <p:nvPr/>
        </p:nvSpPr>
        <p:spPr>
          <a:xfrm>
            <a:off x="11330536" y="1916228"/>
            <a:ext cx="348172" cy="215444"/>
          </a:xfrm>
          <a:prstGeom prst="rect">
            <a:avLst/>
          </a:prstGeom>
          <a:noFill/>
        </p:spPr>
        <p:txBody>
          <a:bodyPr wrap="none" rtlCol="0">
            <a:spAutoFit/>
          </a:bodyPr>
          <a:lstStyle/>
          <a:p>
            <a:r>
              <a:rPr lang="en-GB" sz="800" dirty="0"/>
              <a:t>119</a:t>
            </a:r>
            <a:endParaRPr lang="en-GB" sz="1050" dirty="0"/>
          </a:p>
        </p:txBody>
      </p:sp>
      <p:sp>
        <p:nvSpPr>
          <p:cNvPr id="66" name="ZoneTexte 65">
            <a:extLst>
              <a:ext uri="{FF2B5EF4-FFF2-40B4-BE49-F238E27FC236}">
                <a16:creationId xmlns:a16="http://schemas.microsoft.com/office/drawing/2014/main" id="{3CB1E2A8-51D4-8AF1-EF09-EB1D7E1DAF90}"/>
              </a:ext>
            </a:extLst>
          </p:cNvPr>
          <p:cNvSpPr txBox="1"/>
          <p:nvPr/>
        </p:nvSpPr>
        <p:spPr>
          <a:xfrm>
            <a:off x="11330536" y="1754050"/>
            <a:ext cx="348172" cy="215444"/>
          </a:xfrm>
          <a:prstGeom prst="rect">
            <a:avLst/>
          </a:prstGeom>
          <a:noFill/>
        </p:spPr>
        <p:txBody>
          <a:bodyPr wrap="none" rtlCol="0">
            <a:spAutoFit/>
          </a:bodyPr>
          <a:lstStyle/>
          <a:p>
            <a:r>
              <a:rPr lang="en-GB" sz="800" dirty="0"/>
              <a:t>120</a:t>
            </a:r>
            <a:endParaRPr lang="en-GB" sz="1050" dirty="0"/>
          </a:p>
        </p:txBody>
      </p:sp>
      <p:cxnSp>
        <p:nvCxnSpPr>
          <p:cNvPr id="70" name="Connecteur droit avec flèche 69">
            <a:extLst>
              <a:ext uri="{FF2B5EF4-FFF2-40B4-BE49-F238E27FC236}">
                <a16:creationId xmlns:a16="http://schemas.microsoft.com/office/drawing/2014/main" id="{7108085F-CA47-3F0D-7852-53AADE454DA6}"/>
              </a:ext>
            </a:extLst>
          </p:cNvPr>
          <p:cNvCxnSpPr>
            <a:endCxn id="65" idx="1"/>
          </p:cNvCxnSpPr>
          <p:nvPr/>
        </p:nvCxnSpPr>
        <p:spPr>
          <a:xfrm>
            <a:off x="6459166" y="1916228"/>
            <a:ext cx="4871370" cy="107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5">
            <a:extLst>
              <a:ext uri="{FF2B5EF4-FFF2-40B4-BE49-F238E27FC236}">
                <a16:creationId xmlns:a16="http://schemas.microsoft.com/office/drawing/2014/main" id="{5F030AD5-1565-86DB-48EB-3462B225E829}"/>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
        <p:nvSpPr>
          <p:cNvPr id="4" name="ZoneTexte 3">
            <a:extLst>
              <a:ext uri="{FF2B5EF4-FFF2-40B4-BE49-F238E27FC236}">
                <a16:creationId xmlns:a16="http://schemas.microsoft.com/office/drawing/2014/main" id="{4CB6994B-3B5A-0568-7EA2-A3CB2F816396}"/>
              </a:ext>
            </a:extLst>
          </p:cNvPr>
          <p:cNvSpPr txBox="1"/>
          <p:nvPr/>
        </p:nvSpPr>
        <p:spPr>
          <a:xfrm>
            <a:off x="8404592" y="2021112"/>
            <a:ext cx="2311851" cy="369332"/>
          </a:xfrm>
          <a:prstGeom prst="rect">
            <a:avLst/>
          </a:prstGeom>
          <a:noFill/>
        </p:spPr>
        <p:txBody>
          <a:bodyPr wrap="none" rtlCol="0">
            <a:spAutoFit/>
          </a:bodyPr>
          <a:lstStyle/>
          <a:p>
            <a:r>
              <a:rPr lang="fr-FR" baseline="30000" dirty="0">
                <a:solidFill>
                  <a:srgbClr val="FF0000"/>
                </a:solidFill>
              </a:rPr>
              <a:t>51</a:t>
            </a:r>
            <a:r>
              <a:rPr lang="fr-FR" dirty="0">
                <a:solidFill>
                  <a:srgbClr val="FF0000"/>
                </a:solidFill>
              </a:rPr>
              <a:t>V + </a:t>
            </a:r>
            <a:r>
              <a:rPr lang="fr-FR" baseline="30000" dirty="0">
                <a:solidFill>
                  <a:srgbClr val="FF0000"/>
                </a:solidFill>
              </a:rPr>
              <a:t>248</a:t>
            </a:r>
            <a:r>
              <a:rPr lang="fr-FR" dirty="0">
                <a:solidFill>
                  <a:srgbClr val="FF0000"/>
                </a:solidFill>
              </a:rPr>
              <a:t>Cm </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 299*</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119</a:t>
            </a:r>
            <a:r>
              <a:rPr lang="fr-FR" dirty="0">
                <a:solidFill>
                  <a:srgbClr val="FF0000"/>
                </a:solidFill>
              </a:rPr>
              <a:t> </a:t>
            </a:r>
          </a:p>
        </p:txBody>
      </p:sp>
      <p:sp>
        <p:nvSpPr>
          <p:cNvPr id="8" name="Titre 1">
            <a:extLst>
              <a:ext uri="{FF2B5EF4-FFF2-40B4-BE49-F238E27FC236}">
                <a16:creationId xmlns:a16="http://schemas.microsoft.com/office/drawing/2014/main" id="{03FF2247-E68A-4D61-E7A0-8A56B8609DF3}"/>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solidFill>
                  <a:schemeClr val="tx2"/>
                </a:solidFill>
              </a:rPr>
              <a:t>High </a:t>
            </a:r>
            <a:r>
              <a:rPr lang="en-GB" dirty="0">
                <a:solidFill>
                  <a:schemeClr val="tx2"/>
                </a:solidFill>
              </a:rPr>
              <a:t>intensity</a:t>
            </a:r>
            <a:r>
              <a:rPr lang="fr-FR" dirty="0">
                <a:solidFill>
                  <a:schemeClr val="tx2"/>
                </a:solidFill>
              </a:rPr>
              <a:t> ion </a:t>
            </a:r>
            <a:r>
              <a:rPr lang="fr-FR" dirty="0" err="1">
                <a:solidFill>
                  <a:schemeClr val="tx2"/>
                </a:solidFill>
              </a:rPr>
              <a:t>beams</a:t>
            </a:r>
            <a:endParaRPr lang="fr-FR" dirty="0">
              <a:solidFill>
                <a:schemeClr val="tx2"/>
              </a:solidFill>
            </a:endParaRPr>
          </a:p>
        </p:txBody>
      </p:sp>
    </p:spTree>
    <p:extLst>
      <p:ext uri="{BB962C8B-B14F-4D97-AF65-F5344CB8AC3E}">
        <p14:creationId xmlns:p14="http://schemas.microsoft.com/office/powerpoint/2010/main" val="1592497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duction negligible for Ti backing (… only a 2nd order correction)…">
            <a:extLst>
              <a:ext uri="{FF2B5EF4-FFF2-40B4-BE49-F238E27FC236}">
                <a16:creationId xmlns:a16="http://schemas.microsoft.com/office/drawing/2014/main" id="{E02BAD5A-5F5E-C84C-A281-E09F0A9CBE67}"/>
              </a:ext>
            </a:extLst>
          </p:cNvPr>
          <p:cNvSpPr/>
          <p:nvPr/>
        </p:nvSpPr>
        <p:spPr>
          <a:xfrm>
            <a:off x="-2067329" y="10027866"/>
            <a:ext cx="9020491" cy="1418054"/>
          </a:xfrm>
          <a:custGeom>
            <a:avLst/>
            <a:gdLst/>
            <a:ahLst/>
            <a:cxnLst>
              <a:cxn ang="0">
                <a:pos x="wd2" y="hd2"/>
              </a:cxn>
              <a:cxn ang="5400000">
                <a:pos x="wd2" y="hd2"/>
              </a:cxn>
              <a:cxn ang="10800000">
                <a:pos x="wd2" y="hd2"/>
              </a:cxn>
              <a:cxn ang="16200000">
                <a:pos x="wd2" y="hd2"/>
              </a:cxn>
            </a:cxnLst>
            <a:rect l="0" t="0" r="r" b="b"/>
            <a:pathLst>
              <a:path w="21600" h="21600" extrusionOk="0">
                <a:moveTo>
                  <a:pt x="20525" y="0"/>
                </a:moveTo>
                <a:lnTo>
                  <a:pt x="20246" y="2602"/>
                </a:lnTo>
                <a:lnTo>
                  <a:pt x="139" y="2602"/>
                </a:lnTo>
                <a:cubicBezTo>
                  <a:pt x="62" y="2602"/>
                  <a:pt x="0" y="3137"/>
                  <a:pt x="0" y="3801"/>
                </a:cubicBezTo>
                <a:lnTo>
                  <a:pt x="0" y="20400"/>
                </a:lnTo>
                <a:cubicBezTo>
                  <a:pt x="0" y="21064"/>
                  <a:pt x="62" y="21600"/>
                  <a:pt x="139" y="21600"/>
                </a:cubicBezTo>
                <a:lnTo>
                  <a:pt x="21461" y="21600"/>
                </a:lnTo>
                <a:cubicBezTo>
                  <a:pt x="21538" y="21600"/>
                  <a:pt x="21600" y="21064"/>
                  <a:pt x="21600" y="20400"/>
                </a:cubicBezTo>
                <a:lnTo>
                  <a:pt x="21600" y="3801"/>
                </a:lnTo>
                <a:cubicBezTo>
                  <a:pt x="21600" y="3137"/>
                  <a:pt x="21538" y="2602"/>
                  <a:pt x="21461" y="2602"/>
                </a:cubicBezTo>
                <a:lnTo>
                  <a:pt x="20804" y="2602"/>
                </a:lnTo>
                <a:lnTo>
                  <a:pt x="20525" y="0"/>
                </a:lnTo>
                <a:close/>
              </a:path>
            </a:pathLst>
          </a:custGeom>
          <a:solidFill>
            <a:srgbClr val="A6BBB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dirty="0">
                <a:ln>
                  <a:noFill/>
                </a:ln>
                <a:solidFill>
                  <a:srgbClr val="FF0004"/>
                </a:solidFill>
                <a:effectLst/>
                <a:uLnTx/>
                <a:uFillTx/>
                <a:latin typeface="Trebuchet MS" panose="020B0603020202020204"/>
                <a:ea typeface="+mn-ea"/>
                <a:cs typeface="+mn-cs"/>
              </a:rPr>
              <a:t>conduction negligible for </a:t>
            </a:r>
            <a:r>
              <a:rPr kumimoji="0" sz="1800" b="0" i="1" u="none" strike="noStrike" kern="1200" cap="none" spc="18" normalizeH="0" baseline="0" noProof="0" dirty="0" err="1">
                <a:ln>
                  <a:noFill/>
                </a:ln>
                <a:solidFill>
                  <a:srgbClr val="FF0004"/>
                </a:solidFill>
                <a:effectLst/>
                <a:uLnTx/>
                <a:uFillTx/>
                <a:latin typeface="Trebuchet MS" panose="020B0603020202020204"/>
                <a:ea typeface="+mn-ea"/>
                <a:cs typeface="+mn-cs"/>
              </a:rPr>
              <a:t>Ti</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backing (… only a 2nd order correction)</a:t>
            </a:r>
          </a:p>
          <a:p>
            <a:pPr marL="264318" marR="0" lvl="0" indent="-264318" algn="l" defTabSz="410765" rtl="0" eaLnBrk="1" fontAlgn="auto" latinLnBrk="0" hangingPunct="1">
              <a:lnSpc>
                <a:spcPct val="100000"/>
              </a:lnSpc>
              <a:spcBef>
                <a:spcPts val="200"/>
              </a:spcBef>
              <a:spcAft>
                <a:spcPts val="0"/>
              </a:spcAft>
              <a:buClrTx/>
              <a:buSzPct val="75000"/>
              <a:buFont typeface="Zapf Dingbats"/>
              <a:buChar char="-"/>
              <a:tabLst/>
              <a:defRPr sz="1800" i="1" spc="18">
                <a:solidFill>
                  <a:srgbClr val="FF0004"/>
                </a:solidFill>
              </a:defRPr>
            </a:pP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With graphene, significant </a:t>
            </a:r>
            <a:r>
              <a:rPr kumimoji="0" sz="1800" b="0" i="1" u="none" strike="noStrike" kern="1200" cap="none" spc="18" normalizeH="0" baseline="0" noProof="0" err="1">
                <a:ln>
                  <a:noFill/>
                </a:ln>
                <a:solidFill>
                  <a:srgbClr val="FF0004"/>
                </a:solidFill>
                <a:effectLst/>
                <a:uLnTx/>
                <a:uFillTx/>
                <a:latin typeface="Trebuchet MS" panose="020B0603020202020204"/>
                <a:ea typeface="+mn-ea"/>
                <a:cs typeface="+mn-cs"/>
              </a:rPr>
              <a:t>transoport</a:t>
            </a:r>
            <a:r>
              <a:rPr kumimoji="0" sz="1800" b="0" i="1" u="none" strike="noStrike" kern="1200" cap="none" spc="18" normalizeH="0" baseline="0" noProof="0">
                <a:ln>
                  <a:noFill/>
                </a:ln>
                <a:solidFill>
                  <a:srgbClr val="FF0004"/>
                </a:solidFill>
                <a:effectLst/>
                <a:uLnTx/>
                <a:uFillTx/>
                <a:latin typeface="Trebuchet MS" panose="020B0603020202020204"/>
                <a:ea typeface="+mn-ea"/>
                <a:cs typeface="+mn-cs"/>
              </a:rPr>
              <a:t> of power to the frame …</a:t>
            </a:r>
          </a:p>
        </p:txBody>
      </p:sp>
      <p:sp>
        <p:nvSpPr>
          <p:cNvPr id="7" name="Titre 1">
            <a:extLst>
              <a:ext uri="{FF2B5EF4-FFF2-40B4-BE49-F238E27FC236}">
                <a16:creationId xmlns:a16="http://schemas.microsoft.com/office/drawing/2014/main" id="{7E866C54-1171-4A41-BFFB-875177A4B94B}"/>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Test program in GANIL</a:t>
            </a:r>
          </a:p>
        </p:txBody>
      </p:sp>
      <p:sp>
        <p:nvSpPr>
          <p:cNvPr id="2" name="ZoneTexte 1">
            <a:extLst>
              <a:ext uri="{FF2B5EF4-FFF2-40B4-BE49-F238E27FC236}">
                <a16:creationId xmlns:a16="http://schemas.microsoft.com/office/drawing/2014/main" id="{19111295-26CC-5C46-A3CD-D5C34084D706}"/>
              </a:ext>
            </a:extLst>
          </p:cNvPr>
          <p:cNvSpPr txBox="1"/>
          <p:nvPr/>
        </p:nvSpPr>
        <p:spPr>
          <a:xfrm>
            <a:off x="383004" y="1515580"/>
            <a:ext cx="5712996" cy="5027402"/>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In-beam test are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mandatory</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Real condition in-beam tests @RIKEN ongoing</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How to reach the limit 10</a:t>
            </a:r>
            <a:r>
              <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rPr>
              <a:t>18</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part/cm</a:t>
            </a:r>
            <a:r>
              <a:rPr kumimoji="0" lang="en-US" sz="1800" b="0" i="0" u="none" strike="noStrike" kern="1200" cap="none" spc="0" normalizeH="0" baseline="30000" noProof="0" dirty="0">
                <a:ln>
                  <a:noFill/>
                </a:ln>
                <a:solidFill>
                  <a:prstClr val="black"/>
                </a:solidFill>
                <a:effectLst/>
                <a:uLnTx/>
                <a:uFillTx/>
                <a:latin typeface="Trebuchet MS" panose="020B0603020202020204"/>
                <a:ea typeface="+mn-ea"/>
                <a:cs typeface="+mn-cs"/>
              </a:rPr>
              <a:t>2</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dose?</a:t>
            </a:r>
          </a:p>
          <a:p>
            <a:pPr defTabSz="457200">
              <a:lnSpc>
                <a:spcPct val="150000"/>
              </a:lnSpc>
            </a:pPr>
            <a:r>
              <a:rPr lang="en-US" dirty="0">
                <a:solidFill>
                  <a:prstClr val="black"/>
                </a:solidFill>
                <a:latin typeface="Trebuchet MS" panose="020B0603020202020204"/>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Real conditions (long)</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 Smaller targets?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 Stationary targets for graphene?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Optical pyrometer for thermal study</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Characterization after irradiation?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Electronic microscope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 Tensile tests </a:t>
            </a:r>
          </a:p>
        </p:txBody>
      </p:sp>
      <p:sp>
        <p:nvSpPr>
          <p:cNvPr id="17" name="ZoneTexte 16">
            <a:extLst>
              <a:ext uri="{FF2B5EF4-FFF2-40B4-BE49-F238E27FC236}">
                <a16:creationId xmlns:a16="http://schemas.microsoft.com/office/drawing/2014/main" id="{45A0DCB7-6B45-8047-9316-011E131273D7}"/>
              </a:ext>
            </a:extLst>
          </p:cNvPr>
          <p:cNvSpPr txBox="1"/>
          <p:nvPr/>
        </p:nvSpPr>
        <p:spPr>
          <a:xfrm>
            <a:off x="6096000" y="1310087"/>
            <a:ext cx="2656561" cy="2118913"/>
          </a:xfrm>
          <a:prstGeom prst="rect">
            <a:avLst/>
          </a:prstGeom>
          <a:solidFill>
            <a:schemeClr val="bg1"/>
          </a:solid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Real conditions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31999"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E = 6 MeV/A </a:t>
            </a:r>
            <a:endParaRPr kumimoji="0" lang="fr-FR" sz="1800" b="0" i="0" u="none" strike="noStrike" kern="1200" cap="none" spc="0" normalizeH="0" baseline="31999"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31999"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I = 1-10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pµA</a:t>
            </a:r>
            <a:endPar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31999" noProof="0" dirty="0">
                <a:ln>
                  <a:noFill/>
                </a:ln>
                <a:solidFill>
                  <a:prstClr val="black"/>
                </a:solidFill>
                <a:effectLst/>
                <a:uLnTx/>
                <a:uFillTx/>
                <a:latin typeface="Trebuchet MS" panose="020B0603020202020204"/>
                <a:ea typeface="+mn-ea"/>
                <a:cs typeface="+mn-cs"/>
              </a:rPr>
              <a:t>	52</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Cr/</a:t>
            </a:r>
            <a:r>
              <a:rPr kumimoji="0" lang="fr-FR" sz="18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V/</a:t>
            </a:r>
            <a:r>
              <a:rPr kumimoji="0" lang="fr-FR" sz="1800" b="0" i="0" u="none" strike="noStrike" kern="1200" cap="none" spc="0" normalizeH="0" baseline="30000" noProof="0" dirty="0">
                <a:ln>
                  <a:noFill/>
                </a:ln>
                <a:solidFill>
                  <a:prstClr val="black"/>
                </a:solidFill>
                <a:effectLst/>
                <a:uLnTx/>
                <a:uFillTx/>
                <a:latin typeface="Trebuchet MS" panose="020B0603020202020204"/>
                <a:ea typeface="+mn-ea"/>
                <a:cs typeface="+mn-cs"/>
              </a:rPr>
              <a:t>50</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Ti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beams</a:t>
            </a:r>
            <a:endPar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a:ln>
                  <a:noFill/>
                </a:ln>
                <a:solidFill>
                  <a:srgbClr val="FF0000"/>
                </a:solidFill>
                <a:effectLst/>
                <a:uLnTx/>
                <a:uFillTx/>
                <a:latin typeface="Trebuchet MS" panose="020B0603020202020204"/>
                <a:ea typeface="+mn-ea"/>
                <a:cs typeface="+mn-cs"/>
              </a:rPr>
              <a:t>Cm</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Bk</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Cf</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Es …</a:t>
            </a:r>
          </a:p>
        </p:txBody>
      </p:sp>
      <p:sp>
        <p:nvSpPr>
          <p:cNvPr id="3" name="Rectangle 2">
            <a:extLst>
              <a:ext uri="{FF2B5EF4-FFF2-40B4-BE49-F238E27FC236}">
                <a16:creationId xmlns:a16="http://schemas.microsoft.com/office/drawing/2014/main" id="{6B7D8102-58FF-5142-92E6-90EC18522A6C}"/>
              </a:ext>
            </a:extLst>
          </p:cNvPr>
          <p:cNvSpPr/>
          <p:nvPr/>
        </p:nvSpPr>
        <p:spPr>
          <a:xfrm>
            <a:off x="8688919" y="1355743"/>
            <a:ext cx="3359377" cy="2118913"/>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Tests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Same</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energy</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High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intensities</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(Ar, Kr…)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Similar</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beams</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r-FR" sz="1800" b="0" i="0" u="none" strike="noStrike" kern="1200" cap="none" spc="0" normalizeH="0" baseline="0" noProof="0" dirty="0">
                <a:ln>
                  <a:noFill/>
                </a:ln>
                <a:solidFill>
                  <a:srgbClr val="FF0000"/>
                </a:solidFill>
                <a:effectLst/>
                <a:uLnTx/>
                <a:uFillTx/>
                <a:latin typeface="Trebuchet MS" panose="020B0603020202020204"/>
                <a:ea typeface="+mn-ea"/>
                <a:cs typeface="+mn-cs"/>
              </a:rPr>
              <a:t>Gd</a:t>
            </a:r>
            <a:r>
              <a:rPr kumimoji="0" lang="fr-FR" sz="1800" b="0" i="0" u="none" strike="noStrike" kern="1200" cap="none" spc="0" normalizeH="0" baseline="0" noProof="0" dirty="0">
                <a:ln>
                  <a:noFill/>
                </a:ln>
                <a:solidFill>
                  <a:prstClr val="black"/>
                </a:solidFill>
                <a:effectLst/>
                <a:uLnTx/>
                <a:uFillTx/>
                <a:latin typeface="Trebuchet MS" panose="020B0603020202020204"/>
                <a:ea typeface="+mn-ea"/>
                <a:cs typeface="+mn-cs"/>
              </a:rPr>
              <a:t>, Tb, Dy…</a:t>
            </a:r>
          </a:p>
        </p:txBody>
      </p:sp>
      <p:sp>
        <p:nvSpPr>
          <p:cNvPr id="5" name="Espace réservé du numéro de diapositive 4">
            <a:extLst>
              <a:ext uri="{FF2B5EF4-FFF2-40B4-BE49-F238E27FC236}">
                <a16:creationId xmlns:a16="http://schemas.microsoft.com/office/drawing/2014/main" id="{1C2F4091-7B85-A554-C925-30F1B5240389}"/>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8" name="Picture 2" descr="USIAS - Université de Strasbourg">
            <a:extLst>
              <a:ext uri="{FF2B5EF4-FFF2-40B4-BE49-F238E27FC236}">
                <a16:creationId xmlns:a16="http://schemas.microsoft.com/office/drawing/2014/main" id="{3045BA23-8483-F302-5106-E675DE53A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9" name="Image 8">
            <a:extLst>
              <a:ext uri="{FF2B5EF4-FFF2-40B4-BE49-F238E27FC236}">
                <a16:creationId xmlns:a16="http://schemas.microsoft.com/office/drawing/2014/main" id="{3AC63DB7-F33D-3F7C-A033-79EE66D4494A}"/>
              </a:ext>
            </a:extLst>
          </p:cNvPr>
          <p:cNvPicPr>
            <a:picLocks noChangeAspect="1"/>
          </p:cNvPicPr>
          <p:nvPr/>
        </p:nvPicPr>
        <p:blipFill>
          <a:blip r:embed="rId4"/>
          <a:stretch>
            <a:fillRect/>
          </a:stretch>
        </p:blipFill>
        <p:spPr>
          <a:xfrm>
            <a:off x="9808808" y="122881"/>
            <a:ext cx="2239488" cy="847273"/>
          </a:xfrm>
          <a:prstGeom prst="rect">
            <a:avLst/>
          </a:prstGeom>
        </p:spPr>
      </p:pic>
      <p:cxnSp>
        <p:nvCxnSpPr>
          <p:cNvPr id="29" name="Connecteur droit avec flèche 28">
            <a:extLst>
              <a:ext uri="{FF2B5EF4-FFF2-40B4-BE49-F238E27FC236}">
                <a16:creationId xmlns:a16="http://schemas.microsoft.com/office/drawing/2014/main" id="{EAB7C54B-8A49-D91E-A868-BEE82946BB89}"/>
              </a:ext>
            </a:extLst>
          </p:cNvPr>
          <p:cNvCxnSpPr>
            <a:cxnSpLocks/>
          </p:cNvCxnSpPr>
          <p:nvPr/>
        </p:nvCxnSpPr>
        <p:spPr>
          <a:xfrm>
            <a:off x="8054788" y="2043953"/>
            <a:ext cx="104739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AF01EC6-22DA-1CA9-5B8B-E6B4BA991395}"/>
              </a:ext>
            </a:extLst>
          </p:cNvPr>
          <p:cNvCxnSpPr>
            <a:cxnSpLocks/>
          </p:cNvCxnSpPr>
          <p:nvPr/>
        </p:nvCxnSpPr>
        <p:spPr>
          <a:xfrm>
            <a:off x="8054788" y="2438400"/>
            <a:ext cx="104739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DE1837-D587-8923-63CB-2D17E01B88D1}"/>
              </a:ext>
            </a:extLst>
          </p:cNvPr>
          <p:cNvCxnSpPr>
            <a:cxnSpLocks/>
          </p:cNvCxnSpPr>
          <p:nvPr/>
        </p:nvCxnSpPr>
        <p:spPr>
          <a:xfrm>
            <a:off x="8750302" y="2859742"/>
            <a:ext cx="3518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EC13471F-D828-2116-EF4E-E2C8ECD189F3}"/>
              </a:ext>
            </a:extLst>
          </p:cNvPr>
          <p:cNvCxnSpPr>
            <a:cxnSpLocks/>
          </p:cNvCxnSpPr>
          <p:nvPr/>
        </p:nvCxnSpPr>
        <p:spPr>
          <a:xfrm>
            <a:off x="8458200" y="3254189"/>
            <a:ext cx="64398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F7EE7FAB-CA7B-2A96-E003-C0E552EB55AD}"/>
              </a:ext>
            </a:extLst>
          </p:cNvPr>
          <p:cNvSpPr txBox="1"/>
          <p:nvPr/>
        </p:nvSpPr>
        <p:spPr>
          <a:xfrm>
            <a:off x="4468027" y="5710535"/>
            <a:ext cx="2485135" cy="923330"/>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Under discussion in IPHC for activated backings</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8" name="Espace réservé du pied de page 5">
            <a:extLst>
              <a:ext uri="{FF2B5EF4-FFF2-40B4-BE49-F238E27FC236}">
                <a16:creationId xmlns:a16="http://schemas.microsoft.com/office/drawing/2014/main" id="{9A775557-C604-C979-B459-0AC6515ED21F}"/>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tint val="75000"/>
                  </a:prstClr>
                </a:solidFill>
                <a:effectLst/>
                <a:uLnTx/>
                <a:uFillTx/>
                <a:latin typeface="Trebuchet MS" panose="020B0603020202020204"/>
                <a:ea typeface="+mn-ea"/>
                <a:cs typeface="+mn-cs"/>
              </a:rPr>
              <a:t>Kessaci</a:t>
            </a:r>
            <a:r>
              <a:rPr kumimoji="0" lang="en-GB" sz="11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 Kieran – Physics with SPIRAL2 Heavy Ion Beams- 12/12/2022</a:t>
            </a:r>
          </a:p>
        </p:txBody>
      </p:sp>
      <p:pic>
        <p:nvPicPr>
          <p:cNvPr id="39" name="Image 38">
            <a:extLst>
              <a:ext uri="{FF2B5EF4-FFF2-40B4-BE49-F238E27FC236}">
                <a16:creationId xmlns:a16="http://schemas.microsoft.com/office/drawing/2014/main" id="{14340BD1-7368-CA9B-56A3-00A617CD10C2}"/>
              </a:ext>
            </a:extLst>
          </p:cNvPr>
          <p:cNvPicPr>
            <a:picLocks noChangeAspect="1"/>
          </p:cNvPicPr>
          <p:nvPr/>
        </p:nvPicPr>
        <p:blipFill rotWithShape="1">
          <a:blip r:embed="rId5">
            <a:extLst>
              <a:ext uri="{28A0092B-C50C-407E-A947-70E740481C1C}">
                <a14:useLocalDpi xmlns:a14="http://schemas.microsoft.com/office/drawing/2010/main" val="0"/>
              </a:ext>
            </a:extLst>
          </a:blip>
          <a:srcRect l="47169" r="160" b="25045"/>
          <a:stretch/>
        </p:blipFill>
        <p:spPr>
          <a:xfrm>
            <a:off x="7954488" y="3468943"/>
            <a:ext cx="4093808" cy="3380000"/>
          </a:xfrm>
          <a:prstGeom prst="rect">
            <a:avLst/>
          </a:prstGeom>
        </p:spPr>
      </p:pic>
      <p:cxnSp>
        <p:nvCxnSpPr>
          <p:cNvPr id="41" name="Connecteur droit avec flèche 40">
            <a:extLst>
              <a:ext uri="{FF2B5EF4-FFF2-40B4-BE49-F238E27FC236}">
                <a16:creationId xmlns:a16="http://schemas.microsoft.com/office/drawing/2014/main" id="{0F5BEC59-E47E-0F5D-71DF-3E74DF220C4F}"/>
              </a:ext>
            </a:extLst>
          </p:cNvPr>
          <p:cNvCxnSpPr/>
          <p:nvPr/>
        </p:nvCxnSpPr>
        <p:spPr>
          <a:xfrm>
            <a:off x="3469341" y="6172200"/>
            <a:ext cx="76817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B577F8DA-E63E-17E0-2F9F-DD4A43CC2D2E}"/>
              </a:ext>
            </a:extLst>
          </p:cNvPr>
          <p:cNvSpPr txBox="1"/>
          <p:nvPr/>
        </p:nvSpPr>
        <p:spPr>
          <a:xfrm>
            <a:off x="7947212" y="6519952"/>
            <a:ext cx="2547492"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ebuchet MS" panose="020B0603020202020204"/>
                <a:ea typeface="+mn-ea"/>
                <a:cs typeface="+mn-cs"/>
              </a:rPr>
              <a:t>LISE 2000 target (8cm radius)</a:t>
            </a:r>
          </a:p>
        </p:txBody>
      </p:sp>
    </p:spTree>
    <p:extLst>
      <p:ext uri="{BB962C8B-B14F-4D97-AF65-F5344CB8AC3E}">
        <p14:creationId xmlns:p14="http://schemas.microsoft.com/office/powerpoint/2010/main" val="204453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Titanium-</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based</a:t>
            </a: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 </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materials</a:t>
            </a:r>
            <a:endPar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4" name="ZoneTexte 3">
            <a:extLst>
              <a:ext uri="{FF2B5EF4-FFF2-40B4-BE49-F238E27FC236}">
                <a16:creationId xmlns:a16="http://schemas.microsoft.com/office/drawing/2014/main" id="{4E044C3F-9C12-56DA-C51C-60E9C213ED72}"/>
              </a:ext>
            </a:extLst>
          </p:cNvPr>
          <p:cNvSpPr txBox="1"/>
          <p:nvPr/>
        </p:nvSpPr>
        <p:spPr>
          <a:xfrm>
            <a:off x="108252" y="1533543"/>
            <a:ext cx="3076908" cy="313932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Titanium-based alloys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Layered materials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Required to be tested in-beam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Comparison before/after irradiation is mandatory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Electronic microscope</a:t>
            </a:r>
          </a:p>
        </p:txBody>
      </p:sp>
      <p:pic>
        <p:nvPicPr>
          <p:cNvPr id="5" name="Image 4">
            <a:extLst>
              <a:ext uri="{FF2B5EF4-FFF2-40B4-BE49-F238E27FC236}">
                <a16:creationId xmlns:a16="http://schemas.microsoft.com/office/drawing/2014/main" id="{0A0C71E7-2171-15FA-F8BA-4A0D030E2700}"/>
              </a:ext>
            </a:extLst>
          </p:cNvPr>
          <p:cNvPicPr>
            <a:picLocks noChangeAspect="1"/>
          </p:cNvPicPr>
          <p:nvPr/>
        </p:nvPicPr>
        <p:blipFill>
          <a:blip r:embed="rId5"/>
          <a:stretch>
            <a:fillRect/>
          </a:stretch>
        </p:blipFill>
        <p:spPr>
          <a:xfrm>
            <a:off x="108252" y="4837385"/>
            <a:ext cx="3076908" cy="1897734"/>
          </a:xfrm>
          <a:prstGeom prst="rect">
            <a:avLst/>
          </a:prstGeom>
        </p:spPr>
      </p:pic>
      <p:pic>
        <p:nvPicPr>
          <p:cNvPr id="6" name="Image 5">
            <a:extLst>
              <a:ext uri="{FF2B5EF4-FFF2-40B4-BE49-F238E27FC236}">
                <a16:creationId xmlns:a16="http://schemas.microsoft.com/office/drawing/2014/main" id="{D7C8AD5C-853C-7E66-A3BE-97842625BE3E}"/>
              </a:ext>
            </a:extLst>
          </p:cNvPr>
          <p:cNvPicPr>
            <a:picLocks noChangeAspect="1"/>
          </p:cNvPicPr>
          <p:nvPr/>
        </p:nvPicPr>
        <p:blipFill rotWithShape="1">
          <a:blip r:embed="rId6"/>
          <a:srcRect b="13007"/>
          <a:stretch/>
        </p:blipFill>
        <p:spPr>
          <a:xfrm>
            <a:off x="4696483" y="1533543"/>
            <a:ext cx="5722555" cy="5201576"/>
          </a:xfrm>
          <a:prstGeom prst="rect">
            <a:avLst/>
          </a:prstGeom>
        </p:spPr>
      </p:pic>
      <p:sp>
        <p:nvSpPr>
          <p:cNvPr id="7" name="ZoneTexte 6">
            <a:extLst>
              <a:ext uri="{FF2B5EF4-FFF2-40B4-BE49-F238E27FC236}">
                <a16:creationId xmlns:a16="http://schemas.microsoft.com/office/drawing/2014/main" id="{15FEC7FF-39C1-1856-DE0B-8BF5FC380BD9}"/>
              </a:ext>
            </a:extLst>
          </p:cNvPr>
          <p:cNvSpPr txBox="1"/>
          <p:nvPr/>
        </p:nvSpPr>
        <p:spPr>
          <a:xfrm>
            <a:off x="8023412" y="1032577"/>
            <a:ext cx="411480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SEM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S</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canning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lectron</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M</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icroscope) +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EDX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nergy</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D</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ispersive</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X</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-rays) images</a:t>
            </a:r>
          </a:p>
        </p:txBody>
      </p:sp>
    </p:spTree>
    <p:extLst>
      <p:ext uri="{BB962C8B-B14F-4D97-AF65-F5344CB8AC3E}">
        <p14:creationId xmlns:p14="http://schemas.microsoft.com/office/powerpoint/2010/main" val="1542241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1341970" y="30544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Beam power - thermal </a:t>
            </a:r>
            <a:r>
              <a:rPr kumimoji="0" lang="fr-FR"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effects</a:t>
            </a:r>
            <a:endPar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10" name="ZoneTexte 9">
            <a:extLst>
              <a:ext uri="{FF2B5EF4-FFF2-40B4-BE49-F238E27FC236}">
                <a16:creationId xmlns:a16="http://schemas.microsoft.com/office/drawing/2014/main" id="{658B0F04-24DA-C053-66D9-6CD80922CAA7}"/>
              </a:ext>
            </a:extLst>
          </p:cNvPr>
          <p:cNvSpPr txBox="1"/>
          <p:nvPr/>
        </p:nvSpPr>
        <p:spPr>
          <a:xfrm>
            <a:off x="155445" y="1629292"/>
            <a:ext cx="11977731" cy="5016758"/>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Beam energy : ~6 MeV/A (</a:t>
            </a:r>
            <a:r>
              <a:rPr kumimoji="0" lang="en-GB" sz="20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2000" b="0" i="0" u="none" strike="noStrike" kern="1200" cap="none" spc="0" normalizeH="0" baseline="30000" noProof="0" dirty="0">
                <a:ln>
                  <a:noFill/>
                </a:ln>
                <a:solidFill>
                  <a:srgbClr val="FF0000"/>
                </a:solidFill>
                <a:effectLst/>
                <a:uLnTx/>
                <a:uFillTx/>
                <a:latin typeface="Trebuchet MS" panose="020B0603020202020204"/>
                <a:ea typeface="+mn-ea"/>
                <a:cs typeface="+mn-cs"/>
              </a:rPr>
              <a:t>50</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Ti</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20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V or </a:t>
            </a:r>
            <a:r>
              <a:rPr kumimoji="0" lang="en-GB" sz="2000" b="0" i="0" u="none" strike="noStrike" kern="1200" cap="none" spc="0" normalizeH="0" baseline="30000" noProof="0" dirty="0">
                <a:ln>
                  <a:noFill/>
                </a:ln>
                <a:solidFill>
                  <a:prstClr val="black"/>
                </a:solidFill>
                <a:effectLst/>
                <a:uLnTx/>
                <a:uFillTx/>
                <a:latin typeface="Trebuchet MS" panose="020B0603020202020204"/>
                <a:ea typeface="+mn-ea"/>
                <a:cs typeface="+mn-cs"/>
              </a:rPr>
              <a:t>54</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Cr)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kumimoji="0" lang="en-GB" sz="2000" b="0" i="0" u="none" strike="noStrike" kern="1200" cap="none" spc="0" normalizeH="0" baseline="0" noProof="0" dirty="0">
                <a:ln>
                  <a:noFill/>
                </a:ln>
                <a:effectLst/>
                <a:uLnTx/>
                <a:uFillTx/>
                <a:latin typeface="Trebuchet MS" panose="020B0603020202020204"/>
                <a:ea typeface="+mn-ea"/>
                <a:cs typeface="+mn-cs"/>
              </a:rPr>
              <a:t>→ ~300 MeV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∆E in </a:t>
            </a:r>
            <a:r>
              <a:rPr kumimoji="0" lang="en-GB"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Backing (3 µm) + Cm</a:t>
            </a:r>
            <a:r>
              <a:rPr kumimoji="0" lang="en-GB" sz="2000" b="0" i="0" u="none" strike="noStrike" kern="1200" cap="none" spc="0" normalizeH="0" baseline="-25000" noProof="0" dirty="0">
                <a:ln>
                  <a:noFill/>
                </a:ln>
                <a:solidFill>
                  <a:prstClr val="black"/>
                </a:solidFill>
                <a:effectLst/>
                <a:uLnTx/>
                <a:uFillTx/>
                <a:latin typeface="Trebuchet MS" panose="020B0603020202020204"/>
                <a:ea typeface="+mn-ea"/>
                <a:cs typeface="+mn-cs"/>
              </a:rPr>
              <a:t>2</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GB" sz="2000" b="0" i="0" u="none" strike="noStrike" kern="1200" cap="none" spc="0" normalizeH="0" baseline="-25000" noProof="0" dirty="0">
                <a:ln>
                  <a:noFill/>
                </a:ln>
                <a:solidFill>
                  <a:prstClr val="black"/>
                </a:solidFill>
                <a:effectLst/>
                <a:uLnTx/>
                <a:uFillTx/>
                <a:latin typeface="Trebuchet MS" panose="020B0603020202020204"/>
                <a:ea typeface="+mn-ea"/>
                <a:cs typeface="+mn-cs"/>
              </a:rPr>
              <a:t>3 </a:t>
            </a:r>
            <a:r>
              <a:rPr kumimoji="0" lang="en-GB" sz="2000" b="0" i="0" u="none" strike="noStrike" kern="1200" cap="none" spc="0" normalizeH="0" noProof="0" dirty="0">
                <a:ln>
                  <a:noFill/>
                </a:ln>
                <a:solidFill>
                  <a:prstClr val="black"/>
                </a:solidFill>
                <a:effectLst/>
                <a:uLnTx/>
                <a:uFillTx/>
                <a:latin typeface="Trebuchet MS" panose="020B0603020202020204"/>
                <a:ea typeface="+mn-ea"/>
                <a:cs typeface="+mn-cs"/>
              </a:rPr>
              <a:t>target</a:t>
            </a: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2000" b="0" i="0" u="none" strike="noStrike" kern="1200" cap="none" spc="0" normalizeH="0" baseline="0" noProof="0" dirty="0">
                <a:ln>
                  <a:noFill/>
                </a:ln>
                <a:effectLst/>
                <a:uLnTx/>
                <a:uFillTx/>
                <a:latin typeface="Trebuchet MS" panose="020B0603020202020204"/>
                <a:ea typeface="+mn-ea"/>
                <a:cs typeface="+mn-cs"/>
              </a:rPr>
              <a:t>→ 26.5 MeV</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latin typeface="Trebuchet MS" panose="020B0603020202020204"/>
            </a:endParaRPr>
          </a:p>
          <a:p>
            <a:pPr marL="342900" indent="-342900" defTabSz="457200">
              <a:buFont typeface="Arial" panose="020B0604020202020204" pitchFamily="34" charset="0"/>
              <a:buChar char="•"/>
            </a:pPr>
            <a:r>
              <a:rPr lang="en-GB" sz="2000" dirty="0">
                <a:solidFill>
                  <a:prstClr val="black"/>
                </a:solidFill>
                <a:latin typeface="Trebuchet MS" panose="020B0603020202020204"/>
              </a:rPr>
              <a:t>Heat dissipation :</a:t>
            </a:r>
            <a:endParaRPr lang="en-GB" sz="2000" dirty="0"/>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lang="en-GB" sz="2000" dirty="0">
              <a:solidFill>
                <a:prstClr val="black"/>
              </a:solidFill>
              <a:latin typeface="Trebuchet MS" panose="020B0603020202020204"/>
            </a:endParaRPr>
          </a:p>
        </p:txBody>
      </p:sp>
      <p:sp>
        <p:nvSpPr>
          <p:cNvPr id="13" name="ZoneTexte 12">
            <a:extLst>
              <a:ext uri="{FF2B5EF4-FFF2-40B4-BE49-F238E27FC236}">
                <a16:creationId xmlns:a16="http://schemas.microsoft.com/office/drawing/2014/main" id="{80DE53E0-FB2C-19AE-02AE-659CD6A48A05}"/>
              </a:ext>
            </a:extLst>
          </p:cNvPr>
          <p:cNvSpPr txBox="1"/>
          <p:nvPr/>
        </p:nvSpPr>
        <p:spPr>
          <a:xfrm>
            <a:off x="460948" y="3696443"/>
            <a:ext cx="4968424"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Trebuchet MS" panose="020B0603020202020204"/>
                <a:ea typeface="+mn-ea"/>
                <a:cs typeface="+mn-cs"/>
              </a:rPr>
              <a:t>P (W) = I (</a:t>
            </a:r>
            <a:r>
              <a:rPr kumimoji="0" lang="en-GB" sz="2800" b="0" i="0" u="none" strike="noStrike" kern="1200" cap="none" spc="0" normalizeH="0" baseline="0" noProof="0" dirty="0" err="1">
                <a:ln>
                  <a:noFill/>
                </a:ln>
                <a:solidFill>
                  <a:srgbClr val="FF0000"/>
                </a:solidFill>
                <a:effectLst/>
                <a:uLnTx/>
                <a:uFillTx/>
                <a:latin typeface="Trebuchet MS" panose="020B0603020202020204"/>
                <a:ea typeface="+mn-ea"/>
                <a:cs typeface="+mn-cs"/>
              </a:rPr>
              <a:t>pµA</a:t>
            </a:r>
            <a:r>
              <a:rPr kumimoji="0" lang="en-GB" sz="2800" b="0" i="0" u="none" strike="noStrike" kern="1200" cap="none" spc="0" normalizeH="0" baseline="0" noProof="0" dirty="0">
                <a:ln>
                  <a:noFill/>
                </a:ln>
                <a:solidFill>
                  <a:srgbClr val="FF0000"/>
                </a:solidFill>
                <a:effectLst/>
                <a:uLnTx/>
                <a:uFillTx/>
                <a:latin typeface="Trebuchet MS" panose="020B0603020202020204"/>
                <a:ea typeface="+mn-ea"/>
                <a:cs typeface="+mn-cs"/>
              </a:rPr>
              <a:t>) · ∆E (MeV)</a:t>
            </a:r>
          </a:p>
        </p:txBody>
      </p:sp>
      <p:pic>
        <p:nvPicPr>
          <p:cNvPr id="15" name="Image 14">
            <a:extLst>
              <a:ext uri="{FF2B5EF4-FFF2-40B4-BE49-F238E27FC236}">
                <a16:creationId xmlns:a16="http://schemas.microsoft.com/office/drawing/2014/main" id="{8C09C0FF-6ED8-CE16-58FA-320041FF2138}"/>
              </a:ext>
            </a:extLst>
          </p:cNvPr>
          <p:cNvPicPr>
            <a:picLocks noChangeAspect="1"/>
          </p:cNvPicPr>
          <p:nvPr/>
        </p:nvPicPr>
        <p:blipFill>
          <a:blip r:embed="rId5"/>
          <a:stretch>
            <a:fillRect/>
          </a:stretch>
        </p:blipFill>
        <p:spPr>
          <a:xfrm>
            <a:off x="5776597" y="2208642"/>
            <a:ext cx="6314858" cy="4168792"/>
          </a:xfrm>
          <a:prstGeom prst="rect">
            <a:avLst/>
          </a:prstGeom>
        </p:spPr>
      </p:pic>
      <p:sp>
        <p:nvSpPr>
          <p:cNvPr id="7" name="ZoneTexte 6">
            <a:extLst>
              <a:ext uri="{FF2B5EF4-FFF2-40B4-BE49-F238E27FC236}">
                <a16:creationId xmlns:a16="http://schemas.microsoft.com/office/drawing/2014/main" id="{37FFBBF6-EE10-8D82-246D-951131A2B1A8}"/>
              </a:ext>
            </a:extLst>
          </p:cNvPr>
          <p:cNvSpPr txBox="1"/>
          <p:nvPr/>
        </p:nvSpPr>
        <p:spPr>
          <a:xfrm>
            <a:off x="977625" y="5205878"/>
            <a:ext cx="4293766" cy="1200329"/>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GB" sz="1800" dirty="0">
                <a:solidFill>
                  <a:prstClr val="black"/>
                </a:solidFill>
                <a:latin typeface="Trebuchet MS" panose="020B0603020202020204"/>
              </a:rPr>
              <a:t>- No convection in vacuum (SIRIUS)</a:t>
            </a:r>
            <a:endParaRPr kumimoji="0" lang="en-GB" sz="1800" b="0" i="0" u="none" strike="noStrike" kern="1200" cap="none" spc="0" normalizeH="0" baseline="3000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Conduction is negligible for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(low 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lang="en-GB" sz="1800" dirty="0">
                <a:solidFill>
                  <a:srgbClr val="FF0000"/>
                </a:solidFill>
                <a:latin typeface="Trebuchet MS" panose="020B0603020202020204"/>
              </a:rPr>
              <a:t>Radiation is dominant</a:t>
            </a: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CF26A765-F4B1-6258-904C-5D222C0135A6}"/>
              </a:ext>
            </a:extLst>
          </p:cNvPr>
          <p:cNvSpPr/>
          <p:nvPr/>
        </p:nvSpPr>
        <p:spPr>
          <a:xfrm>
            <a:off x="9938638" y="5971592"/>
            <a:ext cx="2109658" cy="405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BF6DD9-A6EA-2786-1DD5-D6370F29679A}"/>
              </a:ext>
            </a:extLst>
          </p:cNvPr>
          <p:cNvSpPr/>
          <p:nvPr/>
        </p:nvSpPr>
        <p:spPr>
          <a:xfrm>
            <a:off x="10083114" y="5449330"/>
            <a:ext cx="2050062" cy="522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pied de page 5">
            <a:extLst>
              <a:ext uri="{FF2B5EF4-FFF2-40B4-BE49-F238E27FC236}">
                <a16:creationId xmlns:a16="http://schemas.microsoft.com/office/drawing/2014/main" id="{B6F7D17D-B0D5-C1FE-2531-F565EFADD665}"/>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Kessaci Kieran – Topical Workshops on Modern Aspects of Nuclear Structure VI - 07/02/2023</a:t>
            </a:r>
          </a:p>
        </p:txBody>
      </p:sp>
    </p:spTree>
    <p:extLst>
      <p:ext uri="{BB962C8B-B14F-4D97-AF65-F5344CB8AC3E}">
        <p14:creationId xmlns:p14="http://schemas.microsoft.com/office/powerpoint/2010/main" val="594840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2C3C43"/>
                </a:solidFill>
                <a:effectLst/>
                <a:uLnTx/>
                <a:uFillTx/>
                <a:latin typeface="Trebuchet MS" panose="020B0603020202020204"/>
                <a:ea typeface="+mj-ea"/>
                <a:cs typeface="+mj-cs"/>
              </a:rPr>
              <a:t>Beam dose</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27" name="Espace réservé du pied de page 5">
            <a:extLst>
              <a:ext uri="{FF2B5EF4-FFF2-40B4-BE49-F238E27FC236}">
                <a16:creationId xmlns:a16="http://schemas.microsoft.com/office/drawing/2014/main" id="{5CA81F78-73C0-6A0D-108C-843BCC23AC6E}"/>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tint val="75000"/>
                  </a:prstClr>
                </a:solidFill>
                <a:effectLst/>
                <a:uLnTx/>
                <a:uFillTx/>
                <a:latin typeface="Trebuchet MS" panose="020B0603020202020204"/>
                <a:ea typeface="+mn-ea"/>
                <a:cs typeface="+mn-cs"/>
              </a:rPr>
              <a:t>Kessaci</a:t>
            </a:r>
            <a:r>
              <a:rPr kumimoji="0" lang="en-GB" sz="11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 Kieran – Physics with SPIRAL2 Heavy Ion Beams- 12/12/2022</a:t>
            </a:r>
          </a:p>
        </p:txBody>
      </p:sp>
      <p:graphicFrame>
        <p:nvGraphicFramePr>
          <p:cNvPr id="6" name="Objet 5">
            <a:extLst>
              <a:ext uri="{FF2B5EF4-FFF2-40B4-BE49-F238E27FC236}">
                <a16:creationId xmlns:a16="http://schemas.microsoft.com/office/drawing/2014/main" id="{0AB07792-BB61-2975-46FF-111A2561277A}"/>
              </a:ext>
            </a:extLst>
          </p:cNvPr>
          <p:cNvGraphicFramePr>
            <a:graphicFrameLocks noChangeAspect="1"/>
          </p:cNvGraphicFramePr>
          <p:nvPr>
            <p:extLst>
              <p:ext uri="{D42A27DB-BD31-4B8C-83A1-F6EECF244321}">
                <p14:modId xmlns:p14="http://schemas.microsoft.com/office/powerpoint/2010/main" val="2362112143"/>
              </p:ext>
            </p:extLst>
          </p:nvPr>
        </p:nvGraphicFramePr>
        <p:xfrm>
          <a:off x="738162" y="1761535"/>
          <a:ext cx="10715676" cy="4114381"/>
        </p:xfrm>
        <a:graphic>
          <a:graphicData uri="http://schemas.openxmlformats.org/presentationml/2006/ole">
            <mc:AlternateContent xmlns:mc="http://schemas.openxmlformats.org/markup-compatibility/2006">
              <mc:Choice xmlns:v="urn:schemas-microsoft-com:vml" Requires="v">
                <p:oleObj name="Feuille de calcul" r:id="rId5" imgW="7442200" imgH="2857500" progId="Excel.Sheet.12">
                  <p:embed/>
                </p:oleObj>
              </mc:Choice>
              <mc:Fallback>
                <p:oleObj name="Feuille de calcul" r:id="rId5" imgW="7442200" imgH="2857500" progId="Excel.Sheet.12">
                  <p:embed/>
                  <p:pic>
                    <p:nvPicPr>
                      <p:cNvPr id="0" name=""/>
                      <p:cNvPicPr/>
                      <p:nvPr/>
                    </p:nvPicPr>
                    <p:blipFill>
                      <a:blip r:embed="rId6"/>
                      <a:stretch>
                        <a:fillRect/>
                      </a:stretch>
                    </p:blipFill>
                    <p:spPr>
                      <a:xfrm>
                        <a:off x="738162" y="1761535"/>
                        <a:ext cx="10715676" cy="4114381"/>
                      </a:xfrm>
                      <a:prstGeom prst="rect">
                        <a:avLst/>
                      </a:prstGeom>
                      <a:solidFill>
                        <a:schemeClr val="bg1"/>
                      </a:solidFill>
                      <a:ln w="25400">
                        <a:solidFill>
                          <a:schemeClr val="tx1"/>
                        </a:solidFill>
                      </a:ln>
                    </p:spPr>
                  </p:pic>
                </p:oleObj>
              </mc:Fallback>
            </mc:AlternateContent>
          </a:graphicData>
        </a:graphic>
      </p:graphicFrame>
    </p:spTree>
    <p:extLst>
      <p:ext uri="{BB962C8B-B14F-4D97-AF65-F5344CB8AC3E}">
        <p14:creationId xmlns:p14="http://schemas.microsoft.com/office/powerpoint/2010/main" val="311158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ZoneTexte 66">
            <a:extLst>
              <a:ext uri="{FF2B5EF4-FFF2-40B4-BE49-F238E27FC236}">
                <a16:creationId xmlns:a16="http://schemas.microsoft.com/office/drawing/2014/main" id="{0441B519-8AE5-62BF-EF20-8D1B1037326C}"/>
              </a:ext>
            </a:extLst>
          </p:cNvPr>
          <p:cNvSpPr txBox="1"/>
          <p:nvPr/>
        </p:nvSpPr>
        <p:spPr>
          <a:xfrm>
            <a:off x="11529058" y="1568467"/>
            <a:ext cx="348172" cy="215444"/>
          </a:xfrm>
          <a:prstGeom prst="rect">
            <a:avLst/>
          </a:prstGeom>
          <a:noFill/>
        </p:spPr>
        <p:txBody>
          <a:bodyPr wrap="none" rtlCol="0">
            <a:spAutoFit/>
          </a:bodyPr>
          <a:lstStyle/>
          <a:p>
            <a:r>
              <a:rPr lang="en-GB" sz="800" dirty="0"/>
              <a:t>121</a:t>
            </a:r>
            <a:endParaRPr lang="en-GB" sz="1050" dirty="0"/>
          </a:p>
        </p:txBody>
      </p:sp>
      <p:pic>
        <p:nvPicPr>
          <p:cNvPr id="9" name="image12.tif" descr="image12.tif">
            <a:extLst>
              <a:ext uri="{FF2B5EF4-FFF2-40B4-BE49-F238E27FC236}">
                <a16:creationId xmlns:a16="http://schemas.microsoft.com/office/drawing/2014/main" id="{34879789-17F4-DCC3-2191-3FCF8877A3D7}"/>
              </a:ext>
            </a:extLst>
          </p:cNvPr>
          <p:cNvPicPr>
            <a:picLocks noChangeAspect="1"/>
          </p:cNvPicPr>
          <p:nvPr/>
        </p:nvPicPr>
        <p:blipFill>
          <a:blip r:embed="rId3"/>
          <a:stretch>
            <a:fillRect/>
          </a:stretch>
        </p:blipFill>
        <p:spPr>
          <a:xfrm>
            <a:off x="3981732" y="2128834"/>
            <a:ext cx="7827264" cy="4414148"/>
          </a:xfrm>
          <a:prstGeom prst="rect">
            <a:avLst/>
          </a:prstGeom>
          <a:ln w="12700">
            <a:miter lim="400000"/>
          </a:ln>
        </p:spPr>
      </p:pic>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6" name="ZoneTexte 5">
            <a:extLst>
              <a:ext uri="{FF2B5EF4-FFF2-40B4-BE49-F238E27FC236}">
                <a16:creationId xmlns:a16="http://schemas.microsoft.com/office/drawing/2014/main" id="{05CA1A19-5DC8-9C39-8747-158038880680}"/>
              </a:ext>
            </a:extLst>
          </p:cNvPr>
          <p:cNvSpPr txBox="1"/>
          <p:nvPr/>
        </p:nvSpPr>
        <p:spPr>
          <a:xfrm>
            <a:off x="8744478" y="5488848"/>
            <a:ext cx="2386818" cy="1015663"/>
          </a:xfrm>
          <a:prstGeom prst="rect">
            <a:avLst/>
          </a:prstGeom>
          <a:noFill/>
        </p:spPr>
        <p:txBody>
          <a:bodyPr wrap="square" rtlCol="0">
            <a:spAutoFit/>
          </a:bodyPr>
          <a:lstStyle/>
          <a:p>
            <a:pPr algn="ctr"/>
            <a:r>
              <a:rPr lang="en-GB" sz="2000" b="1" dirty="0">
                <a:solidFill>
                  <a:srgbClr val="1006E2"/>
                </a:solidFill>
              </a:rPr>
              <a:t>Spectroscopy landscape</a:t>
            </a:r>
          </a:p>
          <a:p>
            <a:pPr algn="ctr"/>
            <a:r>
              <a:rPr lang="en-GB" sz="2000" b="1" dirty="0">
                <a:solidFill>
                  <a:srgbClr val="1005E3"/>
                </a:solidFill>
              </a:rPr>
              <a:t>≈</a:t>
            </a:r>
            <a:r>
              <a:rPr lang="en-GB" sz="2000" b="1" dirty="0" err="1">
                <a:solidFill>
                  <a:srgbClr val="1005E3"/>
                </a:solidFill>
              </a:rPr>
              <a:t>nb</a:t>
            </a:r>
            <a:r>
              <a:rPr lang="en-GB" sz="2000" b="1" dirty="0">
                <a:solidFill>
                  <a:srgbClr val="1005E3"/>
                </a:solidFill>
              </a:rPr>
              <a:t> cross sections</a:t>
            </a:r>
          </a:p>
        </p:txBody>
      </p:sp>
      <p:sp>
        <p:nvSpPr>
          <p:cNvPr id="7" name="ZoneTexte 6">
            <a:extLst>
              <a:ext uri="{FF2B5EF4-FFF2-40B4-BE49-F238E27FC236}">
                <a16:creationId xmlns:a16="http://schemas.microsoft.com/office/drawing/2014/main" id="{71B975F3-9777-F9D8-955E-E1902ABEC23B}"/>
              </a:ext>
            </a:extLst>
          </p:cNvPr>
          <p:cNvSpPr txBox="1"/>
          <p:nvPr/>
        </p:nvSpPr>
        <p:spPr>
          <a:xfrm>
            <a:off x="47500" y="1453750"/>
            <a:ext cx="8696978" cy="2708434"/>
          </a:xfrm>
          <a:prstGeom prst="rect">
            <a:avLst/>
          </a:prstGeom>
          <a:noFill/>
        </p:spPr>
        <p:txBody>
          <a:bodyPr wrap="square" rtlCol="0">
            <a:spAutoFit/>
          </a:bodyPr>
          <a:lstStyle/>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Superheavy elements experiments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low cross sections (from </a:t>
            </a:r>
            <a:r>
              <a:rPr kumimoji="0" lang="en-GB" sz="1700" b="0" i="0" u="none" strike="noStrike" kern="1200" cap="none" spc="0" normalizeH="0" baseline="0" noProof="0" dirty="0" err="1">
                <a:ln>
                  <a:noFill/>
                </a:ln>
                <a:solidFill>
                  <a:prstClr val="black"/>
                </a:solidFill>
                <a:effectLst/>
                <a:uLnTx/>
                <a:uFillTx/>
                <a:latin typeface="Trebuchet MS" panose="020B0703020202090204" pitchFamily="34" charset="0"/>
              </a:rPr>
              <a:t>nb</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to fb) :</a:t>
            </a:r>
          </a:p>
          <a:p>
            <a:pPr marL="742950" lvl="1" indent="-285750" defTabSz="457200">
              <a:buFont typeface="Police système Courant"/>
              <a:buChar char="-"/>
            </a:pPr>
            <a:r>
              <a:rPr lang="en-GB" sz="1700" dirty="0">
                <a:solidFill>
                  <a:prstClr val="black"/>
                </a:solidFill>
                <a:latin typeface="Trebuchet MS" panose="020B0703020202090204" pitchFamily="34" charset="0"/>
              </a:rPr>
              <a:t>New elements synthesis </a:t>
            </a:r>
            <a:r>
              <a:rPr kumimoji="0" lang="en-GB" sz="1700" b="0" i="0" u="none" strike="noStrike" kern="1200" cap="none" spc="0" normalizeH="0" baseline="0" noProof="0" dirty="0">
                <a:ln>
                  <a:noFill/>
                </a:ln>
                <a:solidFill>
                  <a:srgbClr val="FF0000"/>
                </a:solidFill>
                <a:effectLst/>
                <a:uLnTx/>
                <a:uFillTx/>
                <a:latin typeface="Trebuchet MS" panose="020B0703020202090204" pitchFamily="34" charset="0"/>
              </a:rPr>
              <a:t>→ Z=119 synthesis here in RIKEN</a:t>
            </a:r>
            <a:endPar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endParaRPr>
          </a:p>
          <a:p>
            <a:pPr marL="742950" lvl="1" indent="-285750" defTabSz="457200">
              <a:buFont typeface="Police système Courant"/>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Spectroscopy</a:t>
            </a:r>
          </a:p>
          <a:p>
            <a:pPr marL="742950" lvl="1" indent="-285750" defTabSz="457200">
              <a:buFont typeface="Police système Courant"/>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Many accessible unknown nuclei from Nobelium to Hassium (and more…)</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(JINR, GANIL, RIKEN…)</a:t>
            </a:r>
          </a:p>
          <a:p>
            <a:pPr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Increased intensities </a:t>
            </a:r>
            <a:r>
              <a:rPr lang="en-GB" sz="1700" dirty="0">
                <a:solidFill>
                  <a:prstClr val="black"/>
                </a:solidFill>
                <a:latin typeface="Trebuchet MS" panose="020B0603020202020204"/>
              </a:rPr>
              <a:t>heavy ion beams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pµA</a:t>
            </a:r>
          </a:p>
          <a:p>
            <a:pPr defTabSz="457200">
              <a:defRPr/>
            </a:pPr>
            <a:r>
              <a:rPr lang="en-GB" sz="1700" dirty="0">
                <a:solidFill>
                  <a:srgbClr val="FF0000"/>
                </a:solidFill>
                <a:latin typeface="Trebuchet MS" panose="020B0603020202020204"/>
              </a:rPr>
              <a:t>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10</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13-14</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part/s for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50</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Ti,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V…</a:t>
            </a:r>
            <a:endParaRPr lang="en-GB" sz="1700" dirty="0">
              <a:solidFill>
                <a:prstClr val="black"/>
              </a:solidFill>
              <a:latin typeface="Trebuchet MS" panose="020B0603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5" name="Ellipse 4">
            <a:extLst>
              <a:ext uri="{FF2B5EF4-FFF2-40B4-BE49-F238E27FC236}">
                <a16:creationId xmlns:a16="http://schemas.microsoft.com/office/drawing/2014/main" id="{9D05361F-CB33-9B88-9F6C-68EE397179F0}"/>
              </a:ext>
            </a:extLst>
          </p:cNvPr>
          <p:cNvSpPr/>
          <p:nvPr/>
        </p:nvSpPr>
        <p:spPr>
          <a:xfrm rot="3401297">
            <a:off x="6676383" y="2863555"/>
            <a:ext cx="2347088" cy="3759139"/>
          </a:xfrm>
          <a:prstGeom prst="ellipse">
            <a:avLst/>
          </a:prstGeom>
          <a:noFill/>
          <a:ln w="38100">
            <a:solidFill>
              <a:srgbClr val="100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a:extLst>
              <a:ext uri="{FF2B5EF4-FFF2-40B4-BE49-F238E27FC236}">
                <a16:creationId xmlns:a16="http://schemas.microsoft.com/office/drawing/2014/main" id="{8EB3BB95-E19E-A83B-9765-2A2FA11811A0}"/>
              </a:ext>
            </a:extLst>
          </p:cNvPr>
          <p:cNvSpPr/>
          <p:nvPr/>
        </p:nvSpPr>
        <p:spPr>
          <a:xfrm>
            <a:off x="11626281" y="2128834"/>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2" name="Rectangle">
            <a:extLst>
              <a:ext uri="{FF2B5EF4-FFF2-40B4-BE49-F238E27FC236}">
                <a16:creationId xmlns:a16="http://schemas.microsoft.com/office/drawing/2014/main" id="{A4C378BA-7B1F-9576-D41A-CDAED66BCCB1}"/>
              </a:ext>
            </a:extLst>
          </p:cNvPr>
          <p:cNvSpPr/>
          <p:nvPr/>
        </p:nvSpPr>
        <p:spPr>
          <a:xfrm>
            <a:off x="11808996" y="2128833"/>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3" name="Rectangle">
            <a:extLst>
              <a:ext uri="{FF2B5EF4-FFF2-40B4-BE49-F238E27FC236}">
                <a16:creationId xmlns:a16="http://schemas.microsoft.com/office/drawing/2014/main" id="{9479C7D3-55C2-D430-9308-F842EEE8E125}"/>
              </a:ext>
            </a:extLst>
          </p:cNvPr>
          <p:cNvSpPr/>
          <p:nvPr/>
        </p:nvSpPr>
        <p:spPr>
          <a:xfrm>
            <a:off x="11626281" y="1943252"/>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4" name="Rectangle">
            <a:extLst>
              <a:ext uri="{FF2B5EF4-FFF2-40B4-BE49-F238E27FC236}">
                <a16:creationId xmlns:a16="http://schemas.microsoft.com/office/drawing/2014/main" id="{9CDD760A-D046-9455-5354-A507A224A6D5}"/>
              </a:ext>
            </a:extLst>
          </p:cNvPr>
          <p:cNvSpPr/>
          <p:nvPr/>
        </p:nvSpPr>
        <p:spPr>
          <a:xfrm>
            <a:off x="11991711" y="2128832"/>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5" name="Rectangle">
            <a:extLst>
              <a:ext uri="{FF2B5EF4-FFF2-40B4-BE49-F238E27FC236}">
                <a16:creationId xmlns:a16="http://schemas.microsoft.com/office/drawing/2014/main" id="{784E2E68-6480-F8AA-97BB-A949E1274776}"/>
              </a:ext>
            </a:extLst>
          </p:cNvPr>
          <p:cNvSpPr/>
          <p:nvPr/>
        </p:nvSpPr>
        <p:spPr>
          <a:xfrm>
            <a:off x="11808995" y="1943251"/>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6" name="Rectangle">
            <a:extLst>
              <a:ext uri="{FF2B5EF4-FFF2-40B4-BE49-F238E27FC236}">
                <a16:creationId xmlns:a16="http://schemas.microsoft.com/office/drawing/2014/main" id="{4578A7F4-8B5E-D39E-131D-C2A8C1C5B542}"/>
              </a:ext>
            </a:extLst>
          </p:cNvPr>
          <p:cNvSpPr/>
          <p:nvPr/>
        </p:nvSpPr>
        <p:spPr>
          <a:xfrm>
            <a:off x="11626281" y="175729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7" name="Rectangle">
            <a:extLst>
              <a:ext uri="{FF2B5EF4-FFF2-40B4-BE49-F238E27FC236}">
                <a16:creationId xmlns:a16="http://schemas.microsoft.com/office/drawing/2014/main" id="{3F1AB036-47F0-C65A-3487-C52B6C93F102}"/>
              </a:ext>
            </a:extLst>
          </p:cNvPr>
          <p:cNvSpPr/>
          <p:nvPr/>
        </p:nvSpPr>
        <p:spPr>
          <a:xfrm>
            <a:off x="11808995" y="1757404"/>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8" name="Rectangle">
            <a:extLst>
              <a:ext uri="{FF2B5EF4-FFF2-40B4-BE49-F238E27FC236}">
                <a16:creationId xmlns:a16="http://schemas.microsoft.com/office/drawing/2014/main" id="{1383379E-1D92-BCAB-4FBD-DEC12FE29928}"/>
              </a:ext>
            </a:extLst>
          </p:cNvPr>
          <p:cNvSpPr/>
          <p:nvPr/>
        </p:nvSpPr>
        <p:spPr>
          <a:xfrm>
            <a:off x="11991710" y="194298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59" name="Rectangle">
            <a:extLst>
              <a:ext uri="{FF2B5EF4-FFF2-40B4-BE49-F238E27FC236}">
                <a16:creationId xmlns:a16="http://schemas.microsoft.com/office/drawing/2014/main" id="{E0670A5A-7E96-3E0F-D86A-8286B4456058}"/>
              </a:ext>
            </a:extLst>
          </p:cNvPr>
          <p:cNvSpPr/>
          <p:nvPr/>
        </p:nvSpPr>
        <p:spPr>
          <a:xfrm>
            <a:off x="11991709" y="175729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0" name="Rectangle">
            <a:extLst>
              <a:ext uri="{FF2B5EF4-FFF2-40B4-BE49-F238E27FC236}">
                <a16:creationId xmlns:a16="http://schemas.microsoft.com/office/drawing/2014/main" id="{2B111FB0-C7F0-6347-4498-16BEE3A086FC}"/>
              </a:ext>
            </a:extLst>
          </p:cNvPr>
          <p:cNvSpPr/>
          <p:nvPr/>
        </p:nvSpPr>
        <p:spPr>
          <a:xfrm>
            <a:off x="11808993" y="1571526"/>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1" name="Rectangle">
            <a:extLst>
              <a:ext uri="{FF2B5EF4-FFF2-40B4-BE49-F238E27FC236}">
                <a16:creationId xmlns:a16="http://schemas.microsoft.com/office/drawing/2014/main" id="{AB96D6D5-4A39-4570-AC19-26CA724DD448}"/>
              </a:ext>
            </a:extLst>
          </p:cNvPr>
          <p:cNvSpPr/>
          <p:nvPr/>
        </p:nvSpPr>
        <p:spPr>
          <a:xfrm>
            <a:off x="11991705" y="1571525"/>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2" name="Rectangle">
            <a:extLst>
              <a:ext uri="{FF2B5EF4-FFF2-40B4-BE49-F238E27FC236}">
                <a16:creationId xmlns:a16="http://schemas.microsoft.com/office/drawing/2014/main" id="{580AE884-D492-8EFD-44F9-06F8295132C3}"/>
              </a:ext>
            </a:extLst>
          </p:cNvPr>
          <p:cNvSpPr/>
          <p:nvPr/>
        </p:nvSpPr>
        <p:spPr>
          <a:xfrm>
            <a:off x="12174420" y="1943099"/>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3" name="Rectangle">
            <a:extLst>
              <a:ext uri="{FF2B5EF4-FFF2-40B4-BE49-F238E27FC236}">
                <a16:creationId xmlns:a16="http://schemas.microsoft.com/office/drawing/2014/main" id="{5C40713D-89DD-FA38-C10F-E3297C233CCE}"/>
              </a:ext>
            </a:extLst>
          </p:cNvPr>
          <p:cNvSpPr/>
          <p:nvPr/>
        </p:nvSpPr>
        <p:spPr>
          <a:xfrm>
            <a:off x="12174407" y="1757831"/>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64" name="Rectangle">
            <a:extLst>
              <a:ext uri="{FF2B5EF4-FFF2-40B4-BE49-F238E27FC236}">
                <a16:creationId xmlns:a16="http://schemas.microsoft.com/office/drawing/2014/main" id="{63CBA6D1-7D28-148C-D7F3-4C2274A6255F}"/>
              </a:ext>
            </a:extLst>
          </p:cNvPr>
          <p:cNvSpPr/>
          <p:nvPr/>
        </p:nvSpPr>
        <p:spPr>
          <a:xfrm>
            <a:off x="12174394" y="1571669"/>
            <a:ext cx="182715" cy="185581"/>
          </a:xfrm>
          <a:prstGeom prst="rect">
            <a:avLst/>
          </a:prstGeom>
          <a:solidFill>
            <a:srgbClr val="FFE713"/>
          </a:solidFill>
          <a:ln w="3175">
            <a:solidFill>
              <a:srgbClr val="000000"/>
            </a:solidFill>
          </a:ln>
          <a:effectLst/>
        </p:spPr>
        <p:txBody>
          <a:bodyPr lIns="45719" rIns="45719" anchor="ctr"/>
          <a:lstStyle/>
          <a:p>
            <a:pPr algn="ctr">
              <a:defRPr sz="1600">
                <a:solidFill>
                  <a:srgbClr val="FFFFFF"/>
                </a:solidFill>
                <a:latin typeface="+mj-lt"/>
                <a:ea typeface="+mj-ea"/>
                <a:cs typeface="+mj-cs"/>
                <a:sym typeface="Calibri"/>
              </a:defRPr>
            </a:pPr>
            <a:endParaRPr/>
          </a:p>
        </p:txBody>
      </p:sp>
      <p:sp>
        <p:nvSpPr>
          <p:cNvPr id="11" name="Ellipse 10">
            <a:extLst>
              <a:ext uri="{FF2B5EF4-FFF2-40B4-BE49-F238E27FC236}">
                <a16:creationId xmlns:a16="http://schemas.microsoft.com/office/drawing/2014/main" id="{9D5662CE-D4B9-D5E3-D948-BAD159E1C59A}"/>
              </a:ext>
            </a:extLst>
          </p:cNvPr>
          <p:cNvSpPr/>
          <p:nvPr/>
        </p:nvSpPr>
        <p:spPr>
          <a:xfrm rot="3401297">
            <a:off x="11119914" y="1629713"/>
            <a:ext cx="1132592" cy="1321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ZoneTexte 64">
            <a:extLst>
              <a:ext uri="{FF2B5EF4-FFF2-40B4-BE49-F238E27FC236}">
                <a16:creationId xmlns:a16="http://schemas.microsoft.com/office/drawing/2014/main" id="{04E557B1-F692-B548-D4EE-9823ADD7843C}"/>
              </a:ext>
            </a:extLst>
          </p:cNvPr>
          <p:cNvSpPr txBox="1"/>
          <p:nvPr/>
        </p:nvSpPr>
        <p:spPr>
          <a:xfrm>
            <a:off x="11330536" y="1916228"/>
            <a:ext cx="348172" cy="215444"/>
          </a:xfrm>
          <a:prstGeom prst="rect">
            <a:avLst/>
          </a:prstGeom>
          <a:noFill/>
        </p:spPr>
        <p:txBody>
          <a:bodyPr wrap="none" rtlCol="0">
            <a:spAutoFit/>
          </a:bodyPr>
          <a:lstStyle/>
          <a:p>
            <a:r>
              <a:rPr lang="en-GB" sz="800" dirty="0"/>
              <a:t>119</a:t>
            </a:r>
            <a:endParaRPr lang="en-GB" sz="1050" dirty="0"/>
          </a:p>
        </p:txBody>
      </p:sp>
      <p:sp>
        <p:nvSpPr>
          <p:cNvPr id="66" name="ZoneTexte 65">
            <a:extLst>
              <a:ext uri="{FF2B5EF4-FFF2-40B4-BE49-F238E27FC236}">
                <a16:creationId xmlns:a16="http://schemas.microsoft.com/office/drawing/2014/main" id="{3CB1E2A8-51D4-8AF1-EF09-EB1D7E1DAF90}"/>
              </a:ext>
            </a:extLst>
          </p:cNvPr>
          <p:cNvSpPr txBox="1"/>
          <p:nvPr/>
        </p:nvSpPr>
        <p:spPr>
          <a:xfrm>
            <a:off x="11330536" y="1754050"/>
            <a:ext cx="348172" cy="215444"/>
          </a:xfrm>
          <a:prstGeom prst="rect">
            <a:avLst/>
          </a:prstGeom>
          <a:noFill/>
        </p:spPr>
        <p:txBody>
          <a:bodyPr wrap="none" rtlCol="0">
            <a:spAutoFit/>
          </a:bodyPr>
          <a:lstStyle/>
          <a:p>
            <a:r>
              <a:rPr lang="en-GB" sz="800" dirty="0"/>
              <a:t>120</a:t>
            </a:r>
            <a:endParaRPr lang="en-GB" sz="1050" dirty="0"/>
          </a:p>
        </p:txBody>
      </p:sp>
      <p:cxnSp>
        <p:nvCxnSpPr>
          <p:cNvPr id="70" name="Connecteur droit avec flèche 69">
            <a:extLst>
              <a:ext uri="{FF2B5EF4-FFF2-40B4-BE49-F238E27FC236}">
                <a16:creationId xmlns:a16="http://schemas.microsoft.com/office/drawing/2014/main" id="{7108085F-CA47-3F0D-7852-53AADE454DA6}"/>
              </a:ext>
            </a:extLst>
          </p:cNvPr>
          <p:cNvCxnSpPr>
            <a:endCxn id="65" idx="1"/>
          </p:cNvCxnSpPr>
          <p:nvPr/>
        </p:nvCxnSpPr>
        <p:spPr>
          <a:xfrm>
            <a:off x="6459166" y="1916228"/>
            <a:ext cx="4871370" cy="107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5">
            <a:extLst>
              <a:ext uri="{FF2B5EF4-FFF2-40B4-BE49-F238E27FC236}">
                <a16:creationId xmlns:a16="http://schemas.microsoft.com/office/drawing/2014/main" id="{F05B5317-5BFF-BB42-13B1-A85A95B817EC}"/>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
        <p:nvSpPr>
          <p:cNvPr id="4" name="ZoneTexte 3">
            <a:extLst>
              <a:ext uri="{FF2B5EF4-FFF2-40B4-BE49-F238E27FC236}">
                <a16:creationId xmlns:a16="http://schemas.microsoft.com/office/drawing/2014/main" id="{DAD3C0FD-3C48-4CC1-F39A-F3FEAADDC64B}"/>
              </a:ext>
            </a:extLst>
          </p:cNvPr>
          <p:cNvSpPr txBox="1"/>
          <p:nvPr/>
        </p:nvSpPr>
        <p:spPr>
          <a:xfrm>
            <a:off x="8851049" y="970154"/>
            <a:ext cx="2380226" cy="1015663"/>
          </a:xfrm>
          <a:prstGeom prst="rect">
            <a:avLst/>
          </a:prstGeom>
          <a:noFill/>
        </p:spPr>
        <p:txBody>
          <a:bodyPr wrap="square" rtlCol="0">
            <a:spAutoFit/>
          </a:bodyPr>
          <a:lstStyle/>
          <a:p>
            <a:pPr algn="ctr"/>
            <a:r>
              <a:rPr lang="en-GB" sz="2000" b="1" dirty="0">
                <a:solidFill>
                  <a:srgbClr val="FF0000"/>
                </a:solidFill>
              </a:rPr>
              <a:t>Synthesis landscape</a:t>
            </a:r>
          </a:p>
          <a:p>
            <a:pPr algn="ctr"/>
            <a:r>
              <a:rPr lang="en-GB" sz="2000" b="1" dirty="0">
                <a:solidFill>
                  <a:srgbClr val="FF0000"/>
                </a:solidFill>
              </a:rPr>
              <a:t>≈fb cross sections</a:t>
            </a:r>
          </a:p>
        </p:txBody>
      </p:sp>
      <p:sp>
        <p:nvSpPr>
          <p:cNvPr id="8" name="ZoneTexte 7">
            <a:extLst>
              <a:ext uri="{FF2B5EF4-FFF2-40B4-BE49-F238E27FC236}">
                <a16:creationId xmlns:a16="http://schemas.microsoft.com/office/drawing/2014/main" id="{C0BFB902-0D0C-613B-F2C8-83EFB36A05FE}"/>
              </a:ext>
            </a:extLst>
          </p:cNvPr>
          <p:cNvSpPr txBox="1"/>
          <p:nvPr/>
        </p:nvSpPr>
        <p:spPr>
          <a:xfrm>
            <a:off x="8404592" y="2021112"/>
            <a:ext cx="2311851" cy="369332"/>
          </a:xfrm>
          <a:prstGeom prst="rect">
            <a:avLst/>
          </a:prstGeom>
          <a:noFill/>
        </p:spPr>
        <p:txBody>
          <a:bodyPr wrap="none" rtlCol="0">
            <a:spAutoFit/>
          </a:bodyPr>
          <a:lstStyle/>
          <a:p>
            <a:r>
              <a:rPr lang="fr-FR" baseline="30000" dirty="0">
                <a:solidFill>
                  <a:srgbClr val="FF0000"/>
                </a:solidFill>
              </a:rPr>
              <a:t>51</a:t>
            </a:r>
            <a:r>
              <a:rPr lang="fr-FR" dirty="0">
                <a:solidFill>
                  <a:srgbClr val="FF0000"/>
                </a:solidFill>
              </a:rPr>
              <a:t>V + </a:t>
            </a:r>
            <a:r>
              <a:rPr lang="fr-FR" baseline="30000" dirty="0">
                <a:solidFill>
                  <a:srgbClr val="FF0000"/>
                </a:solidFill>
              </a:rPr>
              <a:t>248</a:t>
            </a:r>
            <a:r>
              <a:rPr lang="fr-FR" dirty="0">
                <a:solidFill>
                  <a:srgbClr val="FF0000"/>
                </a:solidFill>
              </a:rPr>
              <a:t>Cm </a:t>
            </a:r>
            <a:r>
              <a:rPr kumimoji="0" lang="en-GB" sz="1800" b="0" i="0" u="none" strike="noStrike" kern="1200" cap="none" spc="0" normalizeH="0" baseline="30000" noProof="0" dirty="0">
                <a:ln>
                  <a:noFill/>
                </a:ln>
                <a:solidFill>
                  <a:srgbClr val="FF0000"/>
                </a:solidFill>
                <a:effectLst/>
                <a:uLnTx/>
                <a:uFillTx/>
                <a:latin typeface="Trebuchet MS" panose="020B0603020202020204"/>
                <a:ea typeface="+mn-ea"/>
                <a:cs typeface="+mn-cs"/>
              </a:rPr>
              <a:t>→ 299*</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119</a:t>
            </a:r>
            <a:r>
              <a:rPr lang="fr-FR" dirty="0">
                <a:solidFill>
                  <a:srgbClr val="FF0000"/>
                </a:solidFill>
              </a:rPr>
              <a:t> </a:t>
            </a:r>
          </a:p>
        </p:txBody>
      </p:sp>
      <p:sp>
        <p:nvSpPr>
          <p:cNvPr id="13" name="Titre 1">
            <a:extLst>
              <a:ext uri="{FF2B5EF4-FFF2-40B4-BE49-F238E27FC236}">
                <a16:creationId xmlns:a16="http://schemas.microsoft.com/office/drawing/2014/main" id="{4D183157-A8A8-AAA1-3B29-AC363F7C267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solidFill>
                  <a:schemeClr val="tx2"/>
                </a:solidFill>
              </a:rPr>
              <a:t>High </a:t>
            </a:r>
            <a:r>
              <a:rPr lang="en-GB" dirty="0">
                <a:solidFill>
                  <a:schemeClr val="tx2"/>
                </a:solidFill>
              </a:rPr>
              <a:t>intensity</a:t>
            </a:r>
            <a:r>
              <a:rPr lang="fr-FR" dirty="0">
                <a:solidFill>
                  <a:schemeClr val="tx2"/>
                </a:solidFill>
              </a:rPr>
              <a:t> ion </a:t>
            </a:r>
            <a:r>
              <a:rPr lang="fr-FR" dirty="0" err="1">
                <a:solidFill>
                  <a:schemeClr val="tx2"/>
                </a:solidFill>
              </a:rPr>
              <a:t>beams</a:t>
            </a:r>
            <a:endParaRPr lang="fr-FR" dirty="0">
              <a:solidFill>
                <a:schemeClr val="tx2"/>
              </a:solidFill>
            </a:endParaRPr>
          </a:p>
        </p:txBody>
      </p:sp>
    </p:spTree>
    <p:extLst>
      <p:ext uri="{BB962C8B-B14F-4D97-AF65-F5344CB8AC3E}">
        <p14:creationId xmlns:p14="http://schemas.microsoft.com/office/powerpoint/2010/main" val="417087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185AC423-09EB-05D6-6642-F6882B82F0FF}"/>
              </a:ext>
            </a:extLst>
          </p:cNvPr>
          <p:cNvPicPr>
            <a:picLocks noChangeAspect="1"/>
          </p:cNvPicPr>
          <p:nvPr/>
        </p:nvPicPr>
        <p:blipFill rotWithShape="1">
          <a:blip r:embed="rId3"/>
          <a:srcRect r="13231"/>
          <a:stretch/>
        </p:blipFill>
        <p:spPr>
          <a:xfrm>
            <a:off x="9008951" y="1313530"/>
            <a:ext cx="2842429" cy="2456876"/>
          </a:xfrm>
          <a:prstGeom prst="rect">
            <a:avLst/>
          </a:prstGeom>
        </p:spPr>
      </p:pic>
      <p:sp>
        <p:nvSpPr>
          <p:cNvPr id="14" name="ZoneTexte 13">
            <a:extLst>
              <a:ext uri="{FF2B5EF4-FFF2-40B4-BE49-F238E27FC236}">
                <a16:creationId xmlns:a16="http://schemas.microsoft.com/office/drawing/2014/main" id="{67118759-4A77-D5AF-BD24-7C0C526FD5ED}"/>
              </a:ext>
            </a:extLst>
          </p:cNvPr>
          <p:cNvSpPr txBox="1"/>
          <p:nvPr/>
        </p:nvSpPr>
        <p:spPr>
          <a:xfrm>
            <a:off x="47500" y="1453750"/>
            <a:ext cx="8696978" cy="5339923"/>
          </a:xfrm>
          <a:prstGeom prst="rect">
            <a:avLst/>
          </a:prstGeom>
          <a:solidFill>
            <a:schemeClr val="bg1"/>
          </a:solidFill>
        </p:spPr>
        <p:txBody>
          <a:bodyPr wrap="square" rtlCol="0">
            <a:spAutoFit/>
          </a:bodyPr>
          <a:lstStyle/>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Superheavy elements experiments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low cross sections (from </a:t>
            </a:r>
            <a:r>
              <a:rPr kumimoji="0" lang="en-GB" sz="1700" b="0" i="0" u="none" strike="noStrike" kern="1200" cap="none" spc="0" normalizeH="0" baseline="0" noProof="0" dirty="0" err="1">
                <a:ln>
                  <a:noFill/>
                </a:ln>
                <a:solidFill>
                  <a:prstClr val="black"/>
                </a:solidFill>
                <a:effectLst/>
                <a:uLnTx/>
                <a:uFillTx/>
                <a:latin typeface="Trebuchet MS" panose="020B0703020202090204" pitchFamily="34" charset="0"/>
              </a:rPr>
              <a:t>nb</a:t>
            </a: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 to fb) :</a:t>
            </a:r>
          </a:p>
          <a:p>
            <a:pPr marL="742950" lvl="1" indent="-285750" defTabSz="457200">
              <a:buFont typeface="Police système Courant"/>
              <a:buChar char="-"/>
            </a:pPr>
            <a:r>
              <a:rPr lang="en-GB" sz="1700" dirty="0">
                <a:solidFill>
                  <a:prstClr val="black"/>
                </a:solidFill>
                <a:latin typeface="Trebuchet MS" panose="020B0703020202090204" pitchFamily="34" charset="0"/>
              </a:rPr>
              <a:t>New elements synthesis </a:t>
            </a:r>
            <a:r>
              <a:rPr kumimoji="0" lang="en-GB" sz="1700" b="0" i="0" u="none" strike="noStrike" kern="1200" cap="none" spc="0" normalizeH="0" baseline="0" noProof="0" dirty="0">
                <a:ln>
                  <a:noFill/>
                </a:ln>
                <a:solidFill>
                  <a:srgbClr val="FF0000"/>
                </a:solidFill>
                <a:effectLst/>
                <a:uLnTx/>
                <a:uFillTx/>
                <a:latin typeface="Trebuchet MS" panose="020B0703020202090204" pitchFamily="34" charset="0"/>
              </a:rPr>
              <a:t>→ Z=119 synthesis here in RIKEN</a:t>
            </a:r>
            <a:endPar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endParaRPr>
          </a:p>
          <a:p>
            <a:pPr marL="742950" lvl="1" indent="-285750" defTabSz="457200">
              <a:buFont typeface="Police système Courant"/>
              <a:buChar char="-"/>
            </a:pPr>
            <a:r>
              <a:rPr kumimoji="0" lang="en-GB" sz="1700" b="0" i="0" u="none" strike="noStrike" kern="1200" cap="none" spc="0" normalizeH="0" baseline="0" noProof="0" dirty="0">
                <a:ln>
                  <a:noFill/>
                </a:ln>
                <a:solidFill>
                  <a:prstClr val="black"/>
                </a:solidFill>
                <a:effectLst/>
                <a:uLnTx/>
                <a:uFillTx/>
                <a:latin typeface="Trebuchet MS" panose="020B0703020202090204" pitchFamily="34" charset="0"/>
              </a:rPr>
              <a:t>Spectroscopy</a:t>
            </a:r>
          </a:p>
          <a:p>
            <a:pPr marL="742950" lvl="1" indent="-285750" defTabSz="457200">
              <a:buFont typeface="Police système Courant"/>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Many accessible unknown nuclei from Nobelium to Hassium (and more…)</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New facilities (JINR, GANIL, RIKEN…)</a:t>
            </a:r>
          </a:p>
          <a:p>
            <a:pPr defTabSz="457200"/>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Increased intensities </a:t>
            </a:r>
            <a:r>
              <a:rPr lang="en-GB" sz="1700" dirty="0">
                <a:solidFill>
                  <a:prstClr val="black"/>
                </a:solidFill>
                <a:latin typeface="Trebuchet MS" panose="020B0603020202020204"/>
              </a:rPr>
              <a:t>heavy ion beams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700" b="0" i="0" u="none" strike="noStrike" kern="1200" cap="none" spc="0" normalizeH="0" baseline="0" noProof="0" dirty="0">
                <a:ln>
                  <a:noFill/>
                </a:ln>
                <a:solidFill>
                  <a:srgbClr val="FF0000"/>
                </a:solidFill>
                <a:effectLst/>
                <a:uLnTx/>
                <a:uFillTx/>
                <a:latin typeface="Trebuchet MS" panose="020B0603020202020204"/>
                <a:ea typeface="+mn-ea"/>
                <a:cs typeface="+mn-cs"/>
              </a:rPr>
              <a:t>5-10 pµA</a:t>
            </a:r>
          </a:p>
          <a:p>
            <a:pPr defTabSz="457200">
              <a:defRPr/>
            </a:pPr>
            <a:r>
              <a:rPr lang="en-GB" sz="1700" dirty="0">
                <a:solidFill>
                  <a:srgbClr val="FF0000"/>
                </a:solidFill>
                <a:latin typeface="Trebuchet MS" panose="020B0603020202020204"/>
              </a:rPr>
              <a:t>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10</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13-14</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part/s for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48</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Ca,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50</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Ti, </a:t>
            </a:r>
            <a:r>
              <a:rPr kumimoji="0" lang="en-GB" sz="1700" b="0" i="0" u="none" strike="noStrike" kern="1200" cap="none" spc="0" normalizeH="0" baseline="30000" noProof="0" dirty="0">
                <a:ln>
                  <a:noFill/>
                </a:ln>
                <a:solidFill>
                  <a:prstClr val="black"/>
                </a:solidFill>
                <a:effectLst/>
                <a:uLnTx/>
                <a:uFillTx/>
                <a:latin typeface="Trebuchet MS" panose="020B0603020202020204"/>
                <a:ea typeface="+mn-ea"/>
                <a:cs typeface="+mn-cs"/>
              </a:rPr>
              <a:t>51</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V…</a:t>
            </a:r>
          </a:p>
          <a:p>
            <a:pPr marR="0" lvl="0" algn="l" defTabSz="457200" rtl="0" eaLnBrk="1" fontAlgn="auto" latinLnBrk="0" hangingPunct="1">
              <a:lnSpc>
                <a:spcPct val="100000"/>
              </a:lnSpc>
              <a:spcBef>
                <a:spcPts val="0"/>
              </a:spcBef>
              <a:spcAft>
                <a:spcPts val="0"/>
              </a:spcAft>
              <a:buClrTx/>
              <a:buSzTx/>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Usual </a:t>
            </a:r>
            <a:r>
              <a:rPr kumimoji="0" lang="en-GB" sz="17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backings (</a:t>
            </a:r>
            <a:r>
              <a:rPr kumimoji="0" lang="en-GB" sz="1700" b="0" i="0" u="none" strike="noStrike" kern="1200" cap="none" spc="0" normalizeH="0" baseline="0" noProof="0" dirty="0">
                <a:ln>
                  <a:noFill/>
                </a:ln>
                <a:effectLst/>
                <a:uLnTx/>
                <a:uFillTx/>
                <a:latin typeface="Trebuchet MS" panose="020B0603020202020204"/>
                <a:ea typeface="+mn-ea"/>
                <a:cs typeface="+mn-cs"/>
              </a:rPr>
              <a:t>2µm) </a:t>
            </a: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can't survive long enough</a:t>
            </a:r>
          </a:p>
          <a:p>
            <a:pPr marL="285750" indent="-285750" defTabSz="457200">
              <a:buFont typeface="Arial" panose="020B0604020202020204" pitchFamily="34" charset="0"/>
              <a:buChar cha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Example </a:t>
            </a:r>
            <a:r>
              <a:rPr kumimoji="0" lang="en-GB" sz="1700" b="0" i="0" u="none" strike="noStrike" kern="1200" cap="none" spc="0" normalizeH="0" baseline="0" noProof="0" dirty="0">
                <a:ln>
                  <a:noFill/>
                </a:ln>
                <a:effectLst/>
                <a:uLnTx/>
                <a:uFillTx/>
                <a:latin typeface="Trebuchet MS" panose="020B0603020202020204"/>
                <a:ea typeface="+mn-ea"/>
                <a:cs typeface="+mn-cs"/>
              </a:rPr>
              <a:t>: 10 pµA /15cm wheel </a:t>
            </a:r>
          </a:p>
          <a:p>
            <a:pPr defTabSz="457200"/>
            <a:r>
              <a:rPr lang="en-GB" sz="1700" dirty="0">
                <a:latin typeface="Trebuchet MS" panose="020B0603020202020204"/>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 → ≃ 1/2 weeks to break the target</a:t>
            </a:r>
            <a:endParaRPr kumimoji="0" lang="en-GB" sz="1700" b="0" i="0" u="none" strike="noStrike" kern="1200" cap="none" spc="0" normalizeH="0" baseline="0" noProof="0" dirty="0">
              <a:ln>
                <a:noFill/>
              </a:ln>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700"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USIAS grant </a:t>
            </a:r>
            <a:r>
              <a:rPr lang="en-GB" sz="1700" dirty="0">
                <a:solidFill>
                  <a:prstClr val="black"/>
                </a:solidFill>
                <a:latin typeface="Trebuchet MS" panose="020B0603020202020204"/>
              </a:rPr>
              <a:t>dedicated to this project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solidFill>
                  <a:prstClr val="black"/>
                </a:solidFill>
                <a:latin typeface="Trebuchet MS" panose="020B0603020202020204"/>
              </a:rPr>
              <a:t>2 major effects to consider :</a:t>
            </a:r>
          </a:p>
          <a:p>
            <a:pPr marR="0" lvl="0" algn="l" defTabSz="457200" rtl="0" eaLnBrk="1" fontAlgn="auto" latinLnBrk="0" hangingPunct="1">
              <a:lnSpc>
                <a:spcPct val="100000"/>
              </a:lnSpc>
              <a:spcBef>
                <a:spcPts val="0"/>
              </a:spcBef>
              <a:spcAft>
                <a:spcPts val="0"/>
              </a:spcAft>
              <a:buClrTx/>
              <a:buSzTx/>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thermal effects (deformation)</a:t>
            </a:r>
          </a:p>
          <a:p>
            <a:pPr marR="0" lvl="0" algn="l" defTabSz="457200" rtl="0" eaLnBrk="1" fontAlgn="auto" latinLnBrk="0" hangingPunct="1">
              <a:lnSpc>
                <a:spcPct val="100000"/>
              </a:lnSpc>
              <a:spcBef>
                <a:spcPts val="0"/>
              </a:spcBef>
              <a:spcAft>
                <a:spcPts val="0"/>
              </a:spcAft>
              <a:buClrTx/>
              <a:buSzTx/>
              <a:tabLst/>
              <a:defRPr/>
            </a:pPr>
            <a:r>
              <a:rPr kumimoji="0" lang="en-GB" sz="1700" b="0" i="0" u="none" strike="noStrike" kern="1200" cap="none" spc="0" normalizeH="0" baseline="0" noProof="0" dirty="0">
                <a:ln>
                  <a:noFill/>
                </a:ln>
                <a:solidFill>
                  <a:prstClr val="black"/>
                </a:solidFill>
                <a:effectLst/>
                <a:uLnTx/>
                <a:uFillTx/>
                <a:latin typeface="Trebuchet MS" panose="020B0603020202020204"/>
                <a:ea typeface="+mn-ea"/>
                <a:cs typeface="+mn-cs"/>
              </a:rPr>
              <a:t>	- irradiation damages</a:t>
            </a:r>
            <a:endParaRPr lang="en-GB" sz="1700" dirty="0">
              <a:solidFill>
                <a:prstClr val="black"/>
              </a:solidFill>
              <a:latin typeface="Trebuchet MS" panose="020B0603020202020204"/>
            </a:endParaRPr>
          </a:p>
        </p:txBody>
      </p:sp>
      <p:sp>
        <p:nvSpPr>
          <p:cNvPr id="2" name="Titre 1">
            <a:extLst>
              <a:ext uri="{FF2B5EF4-FFF2-40B4-BE49-F238E27FC236}">
                <a16:creationId xmlns:a16="http://schemas.microsoft.com/office/drawing/2014/main" id="{7B1A274B-D769-4AB2-737A-FF2E70A9DDAE}"/>
              </a:ext>
            </a:extLst>
          </p:cNvPr>
          <p:cNvSpPr txBox="1">
            <a:spLocks/>
          </p:cNvSpPr>
          <p:nvPr/>
        </p:nvSpPr>
        <p:spPr>
          <a:xfrm>
            <a:off x="677333" y="300681"/>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solidFill>
                  <a:schemeClr val="tx2"/>
                </a:solidFill>
              </a:rPr>
              <a:t>High </a:t>
            </a:r>
            <a:r>
              <a:rPr lang="en-GB" dirty="0">
                <a:solidFill>
                  <a:schemeClr val="tx2"/>
                </a:solidFill>
              </a:rPr>
              <a:t>intensity</a:t>
            </a:r>
            <a:r>
              <a:rPr lang="fr-FR" dirty="0">
                <a:solidFill>
                  <a:schemeClr val="tx2"/>
                </a:solidFill>
              </a:rPr>
              <a:t> ion </a:t>
            </a:r>
            <a:r>
              <a:rPr lang="fr-FR" dirty="0" err="1">
                <a:solidFill>
                  <a:schemeClr val="tx2"/>
                </a:solidFill>
              </a:rPr>
              <a:t>beams</a:t>
            </a:r>
            <a:endParaRPr lang="fr-FR" dirty="0">
              <a:solidFill>
                <a:schemeClr val="tx2"/>
              </a:solidFill>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pic>
        <p:nvPicPr>
          <p:cNvPr id="10" name="Image 9">
            <a:extLst>
              <a:ext uri="{FF2B5EF4-FFF2-40B4-BE49-F238E27FC236}">
                <a16:creationId xmlns:a16="http://schemas.microsoft.com/office/drawing/2014/main" id="{E66DC0D2-834D-8F2A-980D-98E872B94DFB}"/>
              </a:ext>
            </a:extLst>
          </p:cNvPr>
          <p:cNvPicPr>
            <a:picLocks noChangeAspect="1"/>
          </p:cNvPicPr>
          <p:nvPr/>
        </p:nvPicPr>
        <p:blipFill rotWithShape="1">
          <a:blip r:embed="rId5"/>
          <a:srcRect l="5706" r="8109"/>
          <a:stretch/>
        </p:blipFill>
        <p:spPr>
          <a:xfrm>
            <a:off x="9020369" y="4167156"/>
            <a:ext cx="2836424" cy="2613824"/>
          </a:xfrm>
          <a:prstGeom prst="rect">
            <a:avLst/>
          </a:prstGeom>
        </p:spPr>
      </p:pic>
      <p:sp>
        <p:nvSpPr>
          <p:cNvPr id="13" name="Rectangle 12">
            <a:extLst>
              <a:ext uri="{FF2B5EF4-FFF2-40B4-BE49-F238E27FC236}">
                <a16:creationId xmlns:a16="http://schemas.microsoft.com/office/drawing/2014/main" id="{582982D8-3B18-D3AA-2C8C-13B718844926}"/>
              </a:ext>
            </a:extLst>
          </p:cNvPr>
          <p:cNvSpPr/>
          <p:nvPr/>
        </p:nvSpPr>
        <p:spPr>
          <a:xfrm>
            <a:off x="9020369" y="3951712"/>
            <a:ext cx="2836424" cy="43088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0000"/>
                </a:solidFill>
                <a:effectLst/>
                <a:uLnTx/>
                <a:uFillTx/>
                <a:latin typeface="Trebuchet MS" panose="020B0603020202020204"/>
                <a:ea typeface="+mn-ea"/>
                <a:cs typeface="+mn-cs"/>
              </a:rPr>
              <a:t>[1] </a:t>
            </a:r>
            <a:r>
              <a:rPr lang="en-GB" sz="1050" dirty="0">
                <a:solidFill>
                  <a:prstClr val="black"/>
                </a:solidFill>
                <a:latin typeface="Trebuchet MS" panose="020B0603020202020204"/>
              </a:rPr>
              <a:t>R. N. </a:t>
            </a:r>
            <a:r>
              <a:rPr lang="en-GB" sz="1050" dirty="0" err="1">
                <a:solidFill>
                  <a:prstClr val="black"/>
                </a:solidFill>
                <a:latin typeface="Trebuchet MS" panose="020B0603020202020204"/>
              </a:rPr>
              <a:t>Sagaidak</a:t>
            </a:r>
            <a:r>
              <a:rPr lang="en-GB" sz="1050" dirty="0">
                <a:solidFill>
                  <a:prstClr val="black"/>
                </a:solidFill>
                <a:latin typeface="Trebuchet MS" panose="020B0603020202020204"/>
              </a:rPr>
              <a:t> et al., Rad. effects and defects in solid, 2020, vol. 175</a:t>
            </a: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5" name="ZoneTexte 4">
            <a:extLst>
              <a:ext uri="{FF2B5EF4-FFF2-40B4-BE49-F238E27FC236}">
                <a16:creationId xmlns:a16="http://schemas.microsoft.com/office/drawing/2014/main" id="{06E3193D-2490-06F6-ED99-CD3D8C707E00}"/>
              </a:ext>
            </a:extLst>
          </p:cNvPr>
          <p:cNvSpPr txBox="1"/>
          <p:nvPr/>
        </p:nvSpPr>
        <p:spPr>
          <a:xfrm>
            <a:off x="7021223" y="816885"/>
            <a:ext cx="1890314" cy="707886"/>
          </a:xfrm>
          <a:prstGeom prst="rect">
            <a:avLst/>
          </a:prstGeom>
          <a:noFill/>
        </p:spPr>
        <p:txBody>
          <a:bodyPr wrap="square" rtlCol="0">
            <a:spAutoFit/>
          </a:bodyPr>
          <a:lstStyle/>
          <a:p>
            <a:pPr algn="ctr"/>
            <a:r>
              <a:rPr lang="fr-FR" sz="2000" baseline="30000" dirty="0">
                <a:solidFill>
                  <a:srgbClr val="FF0000"/>
                </a:solidFill>
              </a:rPr>
              <a:t>248</a:t>
            </a:r>
            <a:r>
              <a:rPr lang="fr-FR" sz="2000" dirty="0">
                <a:solidFill>
                  <a:srgbClr val="FF0000"/>
                </a:solidFill>
              </a:rPr>
              <a:t>Cm </a:t>
            </a:r>
            <a:r>
              <a:rPr lang="fr-FR" sz="2000" dirty="0" err="1">
                <a:solidFill>
                  <a:srgbClr val="FF0000"/>
                </a:solidFill>
              </a:rPr>
              <a:t>provided</a:t>
            </a:r>
            <a:r>
              <a:rPr lang="fr-FR" sz="2000" dirty="0">
                <a:solidFill>
                  <a:srgbClr val="FF0000"/>
                </a:solidFill>
              </a:rPr>
              <a:t> by ORNL</a:t>
            </a:r>
          </a:p>
        </p:txBody>
      </p:sp>
      <p:cxnSp>
        <p:nvCxnSpPr>
          <p:cNvPr id="8" name="Connecteur droit avec flèche 7">
            <a:extLst>
              <a:ext uri="{FF2B5EF4-FFF2-40B4-BE49-F238E27FC236}">
                <a16:creationId xmlns:a16="http://schemas.microsoft.com/office/drawing/2014/main" id="{527F58F8-0A68-B20A-E699-DC35BC8281A1}"/>
              </a:ext>
            </a:extLst>
          </p:cNvPr>
          <p:cNvCxnSpPr>
            <a:cxnSpLocks/>
          </p:cNvCxnSpPr>
          <p:nvPr/>
        </p:nvCxnSpPr>
        <p:spPr>
          <a:xfrm>
            <a:off x="8589392" y="1313530"/>
            <a:ext cx="815037" cy="5688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C1D532-AF8D-56C6-E09D-8AF6EC45D768}"/>
              </a:ext>
            </a:extLst>
          </p:cNvPr>
          <p:cNvSpPr/>
          <p:nvPr/>
        </p:nvSpPr>
        <p:spPr>
          <a:xfrm>
            <a:off x="8853865" y="1036531"/>
            <a:ext cx="3002928"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30000" dirty="0">
                <a:solidFill>
                  <a:prstClr val="black"/>
                </a:solidFill>
                <a:latin typeface="Trebuchet MS" panose="020B0603020202020204"/>
              </a:rPr>
              <a:t>248</a:t>
            </a:r>
            <a:r>
              <a:rPr lang="en-GB" sz="1200" dirty="0">
                <a:solidFill>
                  <a:prstClr val="black"/>
                </a:solidFill>
                <a:latin typeface="Trebuchet MS" panose="020B0603020202020204"/>
              </a:rPr>
              <a:t>Cm rotating target used in the </a:t>
            </a:r>
            <a:r>
              <a:rPr lang="en-GB" sz="1200" dirty="0">
                <a:solidFill>
                  <a:srgbClr val="FF0000"/>
                </a:solidFill>
                <a:latin typeface="Trebuchet MS" panose="020B0603020202020204"/>
              </a:rPr>
              <a:t>119</a:t>
            </a:r>
            <a:r>
              <a:rPr lang="en-GB" sz="1200" dirty="0">
                <a:solidFill>
                  <a:prstClr val="black"/>
                </a:solidFill>
                <a:latin typeface="Trebuchet MS" panose="020B0603020202020204"/>
              </a:rPr>
              <a:t> exp</a:t>
            </a:r>
          </a:p>
        </p:txBody>
      </p:sp>
      <p:pic>
        <p:nvPicPr>
          <p:cNvPr id="23" name="Picture 2" descr="A close up of a metal object&#10;&#10;Description automatically generated with low confidence">
            <a:extLst>
              <a:ext uri="{FF2B5EF4-FFF2-40B4-BE49-F238E27FC236}">
                <a16:creationId xmlns:a16="http://schemas.microsoft.com/office/drawing/2014/main" id="{75F1C5A1-CA77-37F5-8459-2D20E9B62F69}"/>
              </a:ext>
            </a:extLst>
          </p:cNvPr>
          <p:cNvPicPr>
            <a:picLocks noChangeAspect="1"/>
          </p:cNvPicPr>
          <p:nvPr/>
        </p:nvPicPr>
        <p:blipFill rotWithShape="1">
          <a:blip r:embed="rId7"/>
          <a:srcRect l="13357"/>
          <a:stretch/>
        </p:blipFill>
        <p:spPr>
          <a:xfrm rot="5400000">
            <a:off x="6282125" y="4579048"/>
            <a:ext cx="1543383" cy="2783533"/>
          </a:xfrm>
          <a:prstGeom prst="rect">
            <a:avLst/>
          </a:prstGeom>
        </p:spPr>
      </p:pic>
      <p:pic>
        <p:nvPicPr>
          <p:cNvPr id="25" name="Image 24">
            <a:extLst>
              <a:ext uri="{FF2B5EF4-FFF2-40B4-BE49-F238E27FC236}">
                <a16:creationId xmlns:a16="http://schemas.microsoft.com/office/drawing/2014/main" id="{FD993240-714E-F897-CF44-436C525D2AC4}"/>
              </a:ext>
            </a:extLst>
          </p:cNvPr>
          <p:cNvPicPr>
            <a:picLocks noChangeAspect="1"/>
          </p:cNvPicPr>
          <p:nvPr/>
        </p:nvPicPr>
        <p:blipFill rotWithShape="1">
          <a:blip r:embed="rId8"/>
          <a:srcRect l="5872" t="25450" r="22540" b="22817"/>
          <a:stretch/>
        </p:blipFill>
        <p:spPr>
          <a:xfrm>
            <a:off x="5897457" y="3082754"/>
            <a:ext cx="2312717" cy="1253469"/>
          </a:xfrm>
          <a:prstGeom prst="rect">
            <a:avLst/>
          </a:prstGeom>
        </p:spPr>
      </p:pic>
      <p:cxnSp>
        <p:nvCxnSpPr>
          <p:cNvPr id="26" name="Connecteur droit avec flèche 25">
            <a:extLst>
              <a:ext uri="{FF2B5EF4-FFF2-40B4-BE49-F238E27FC236}">
                <a16:creationId xmlns:a16="http://schemas.microsoft.com/office/drawing/2014/main" id="{E7D3347A-09DA-663C-8C95-0C6C17B4F109}"/>
              </a:ext>
            </a:extLst>
          </p:cNvPr>
          <p:cNvCxnSpPr>
            <a:cxnSpLocks/>
          </p:cNvCxnSpPr>
          <p:nvPr/>
        </p:nvCxnSpPr>
        <p:spPr>
          <a:xfrm>
            <a:off x="7053817" y="4452257"/>
            <a:ext cx="0" cy="452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FC70A9C3-4618-80F5-691F-ACE0B27A9BEC}"/>
              </a:ext>
            </a:extLst>
          </p:cNvPr>
          <p:cNvPicPr>
            <a:picLocks noChangeAspect="1"/>
          </p:cNvPicPr>
          <p:nvPr/>
        </p:nvPicPr>
        <p:blipFill rotWithShape="1">
          <a:blip r:embed="rId9"/>
          <a:srcRect l="9064" b="11369"/>
          <a:stretch/>
        </p:blipFill>
        <p:spPr>
          <a:xfrm rot="10800000">
            <a:off x="5335448" y="5026793"/>
            <a:ext cx="3436738" cy="1734826"/>
          </a:xfrm>
          <a:prstGeom prst="rect">
            <a:avLst/>
          </a:prstGeom>
        </p:spPr>
      </p:pic>
    </p:spTree>
    <p:extLst>
      <p:ext uri="{BB962C8B-B14F-4D97-AF65-F5344CB8AC3E}">
        <p14:creationId xmlns:p14="http://schemas.microsoft.com/office/powerpoint/2010/main" val="254703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B7DFF44-09D1-408D-ABEC-6DF4EE5C994C}"/>
              </a:ext>
            </a:extLst>
          </p:cNvPr>
          <p:cNvSpPr txBox="1"/>
          <p:nvPr/>
        </p:nvSpPr>
        <p:spPr>
          <a:xfrm>
            <a:off x="143704" y="1667385"/>
            <a:ext cx="5084692" cy="3139321"/>
          </a:xfrm>
          <a:prstGeom prst="rect">
            <a:avLst/>
          </a:prstGeom>
          <a:noFill/>
        </p:spPr>
        <p:txBody>
          <a:bodyPr wrap="square">
            <a:spAutoFit/>
          </a:bodyPr>
          <a:lstStyle/>
          <a:p>
            <a:pPr marL="285750" lvl="0" indent="-285750" defTabSz="457200">
              <a:buFont typeface="Arial" panose="020B0604020202020204" pitchFamily="34" charset="0"/>
              <a:buChar char="•"/>
            </a:pPr>
            <a:r>
              <a:rPr lang="en-GB" dirty="0"/>
              <a:t>Only radiation is considered</a:t>
            </a:r>
          </a:p>
          <a:p>
            <a:pPr marL="285750" lvl="0" indent="-285750" defTabSz="457200">
              <a:buFont typeface="Arial" panose="020B0604020202020204" pitchFamily="34" charset="0"/>
              <a:buChar char="•"/>
            </a:pPr>
            <a:endParaRPr lang="en-GB" dirty="0"/>
          </a:p>
          <a:p>
            <a:pPr marL="285750" lvl="0" indent="-285750" algn="just" defTabSz="457200">
              <a:buFont typeface="Arial" panose="020B0604020202020204" pitchFamily="34" charset="0"/>
              <a:buChar char="•"/>
            </a:pPr>
            <a:r>
              <a:rPr lang="en-GB" dirty="0">
                <a:solidFill>
                  <a:srgbClr val="FF0000"/>
                </a:solidFill>
              </a:rPr>
              <a:t>Upper limit of temperature </a:t>
            </a:r>
            <a:r>
              <a:rPr lang="en-GB" dirty="0"/>
              <a:t>can be estimate by an equilibrium between the power deposited in the target and the heat dissipation by radiation</a:t>
            </a:r>
            <a:endParaRPr kumimoji="0" lang="en-GB" sz="1800" b="0" i="0" u="none" strike="noStrike" kern="1200" cap="none" spc="0" normalizeH="0" noProof="0" dirty="0">
              <a:ln>
                <a:noFill/>
              </a:ln>
              <a:effectLst/>
              <a:uLnTx/>
              <a:uFillTx/>
              <a:latin typeface="Trebuchet MS" panose="020B0603020202020204"/>
            </a:endParaRPr>
          </a:p>
          <a:p>
            <a:pPr marL="285750" lvl="0" indent="-285750" algn="just" defTabSz="457200">
              <a:buFont typeface="Arial" panose="020B0604020202020204" pitchFamily="34" charset="0"/>
              <a:buChar char="•"/>
            </a:pPr>
            <a:endParaRPr lang="en-GB" dirty="0">
              <a:latin typeface="Trebuchet MS" panose="020B0603020202020204"/>
            </a:endParaRPr>
          </a:p>
          <a:p>
            <a:pPr marL="285750" lvl="0" indent="-285750" algn="just" defTabSz="457200">
              <a:buFont typeface="Arial" panose="020B0604020202020204" pitchFamily="34" charset="0"/>
              <a:buChar char="•"/>
            </a:pPr>
            <a:endParaRPr kumimoji="0" lang="en-GB" sz="1800" b="0" i="0" u="none" strike="noStrike" kern="1200" cap="none" spc="0" normalizeH="0" noProof="0" dirty="0">
              <a:ln>
                <a:noFill/>
              </a:ln>
              <a:effectLst/>
              <a:uLnTx/>
              <a:uFillTx/>
              <a:latin typeface="Trebuchet MS" panose="020B0603020202020204"/>
            </a:endParaRPr>
          </a:p>
          <a:p>
            <a:pPr lvl="0" algn="just" defTabSz="457200"/>
            <a:endParaRPr lang="en-GB" dirty="0">
              <a:latin typeface="Trebuchet MS" panose="020B0603020202020204"/>
            </a:endParaRPr>
          </a:p>
          <a:p>
            <a:pPr lvl="0" algn="just" defTabSz="457200"/>
            <a:endParaRPr lang="en-GB" dirty="0">
              <a:latin typeface="Trebuchet MS" panose="020B0603020202020204"/>
            </a:endParaRPr>
          </a:p>
          <a:p>
            <a:pPr marL="285750" lvl="0" indent="-285750" algn="just" defTabSz="457200">
              <a:buFont typeface="Arial" panose="020B0604020202020204" pitchFamily="34" charset="0"/>
              <a:buChar char="•"/>
            </a:pPr>
            <a:r>
              <a:rPr kumimoji="0" lang="en-GB" sz="1800" b="0" i="0" u="none" strike="noStrike" kern="1200" cap="none" spc="0" normalizeH="0" noProof="0" dirty="0">
                <a:ln>
                  <a:noFill/>
                </a:ln>
                <a:solidFill>
                  <a:srgbClr val="FF0000"/>
                </a:solidFill>
                <a:effectLst/>
                <a:uLnTx/>
                <a:uFillTx/>
                <a:latin typeface="Trebuchet MS" panose="020B0603020202020204"/>
              </a:rPr>
              <a:t>I = 3</a:t>
            </a:r>
            <a:r>
              <a:rPr lang="en-GB" dirty="0">
                <a:solidFill>
                  <a:srgbClr val="FF0000"/>
                </a:solidFill>
              </a:rPr>
              <a:t> </a:t>
            </a:r>
            <a:r>
              <a:rPr lang="en-GB" dirty="0" err="1">
                <a:solidFill>
                  <a:srgbClr val="FF0000"/>
                </a:solidFill>
              </a:rPr>
              <a:t>pµA</a:t>
            </a:r>
            <a:r>
              <a:rPr lang="en-GB" dirty="0">
                <a:solidFill>
                  <a:srgbClr val="FF0000"/>
                </a:solidFill>
              </a:rPr>
              <a:t> </a:t>
            </a:r>
            <a:r>
              <a:rPr lang="en-GB" dirty="0"/>
              <a:t>→ P= 80 W</a:t>
            </a:r>
            <a:endParaRPr kumimoji="0" lang="en-GB" sz="1800" b="0" i="0" u="none" strike="noStrike" kern="1200" cap="none" spc="0" normalizeH="0" noProof="0" dirty="0">
              <a:ln>
                <a:noFill/>
              </a:ln>
              <a:solidFill>
                <a:srgbClr val="FF0000"/>
              </a:solidFill>
              <a:effectLst/>
              <a:uLnTx/>
              <a:uFillTx/>
              <a:latin typeface="Trebuchet MS" panose="020B0603020202020204"/>
            </a:endParaRP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394937"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pic>
        <p:nvPicPr>
          <p:cNvPr id="22" name="Image 21">
            <a:extLst>
              <a:ext uri="{FF2B5EF4-FFF2-40B4-BE49-F238E27FC236}">
                <a16:creationId xmlns:a16="http://schemas.microsoft.com/office/drawing/2014/main" id="{7D45CF65-7175-7004-DE6B-F961AAB01ACF}"/>
              </a:ext>
            </a:extLst>
          </p:cNvPr>
          <p:cNvPicPr>
            <a:picLocks noChangeAspect="1"/>
          </p:cNvPicPr>
          <p:nvPr/>
        </p:nvPicPr>
        <p:blipFill>
          <a:blip r:embed="rId4"/>
          <a:stretch>
            <a:fillRect/>
          </a:stretch>
        </p:blipFill>
        <p:spPr>
          <a:xfrm>
            <a:off x="9808808" y="122881"/>
            <a:ext cx="2239488" cy="847273"/>
          </a:xfrm>
          <a:prstGeom prst="rect">
            <a:avLst/>
          </a:prstGeom>
        </p:spPr>
      </p:pic>
      <p:sp>
        <p:nvSpPr>
          <p:cNvPr id="4" name="Titre 1">
            <a:extLst>
              <a:ext uri="{FF2B5EF4-FFF2-40B4-BE49-F238E27FC236}">
                <a16:creationId xmlns:a16="http://schemas.microsoft.com/office/drawing/2014/main" id="{96E073D4-6012-60B7-89B0-82EAFCC5C739}"/>
              </a:ext>
            </a:extLst>
          </p:cNvPr>
          <p:cNvSpPr txBox="1">
            <a:spLocks/>
          </p:cNvSpPr>
          <p:nvPr/>
        </p:nvSpPr>
        <p:spPr>
          <a:xfrm>
            <a:off x="1341970" y="30544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GB" dirty="0">
                <a:solidFill>
                  <a:srgbClr val="2C3C43"/>
                </a:solidFill>
                <a:latin typeface="Trebuchet MS" panose="020B0603020202020204"/>
              </a:rPr>
              <a:t>T</a:t>
            </a:r>
            <a:r>
              <a:rPr kumimoji="0" lang="en-GB"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hermal</a:t>
            </a: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 effects</a:t>
            </a:r>
          </a:p>
        </p:txBody>
      </p:sp>
      <p:pic>
        <p:nvPicPr>
          <p:cNvPr id="2" name="Image 1">
            <a:extLst>
              <a:ext uri="{FF2B5EF4-FFF2-40B4-BE49-F238E27FC236}">
                <a16:creationId xmlns:a16="http://schemas.microsoft.com/office/drawing/2014/main" id="{78548235-325B-5379-9BB8-F6330BFDC429}"/>
              </a:ext>
            </a:extLst>
          </p:cNvPr>
          <p:cNvPicPr>
            <a:picLocks noChangeAspect="1"/>
          </p:cNvPicPr>
          <p:nvPr/>
        </p:nvPicPr>
        <p:blipFill>
          <a:blip r:embed="rId5"/>
          <a:stretch>
            <a:fillRect/>
          </a:stretch>
        </p:blipFill>
        <p:spPr>
          <a:xfrm>
            <a:off x="143704" y="4952154"/>
            <a:ext cx="4819817" cy="1600403"/>
          </a:xfrm>
          <a:prstGeom prst="rect">
            <a:avLst/>
          </a:prstGeom>
          <a:solidFill>
            <a:schemeClr val="bg1"/>
          </a:solidFill>
        </p:spPr>
      </p:pic>
      <p:pic>
        <p:nvPicPr>
          <p:cNvPr id="3" name="Image 2">
            <a:extLst>
              <a:ext uri="{FF2B5EF4-FFF2-40B4-BE49-F238E27FC236}">
                <a16:creationId xmlns:a16="http://schemas.microsoft.com/office/drawing/2014/main" id="{05C9C9FC-16DB-A7E9-7621-4FC5DAFC4854}"/>
              </a:ext>
            </a:extLst>
          </p:cNvPr>
          <p:cNvPicPr>
            <a:picLocks noChangeAspect="1"/>
          </p:cNvPicPr>
          <p:nvPr/>
        </p:nvPicPr>
        <p:blipFill rotWithShape="1">
          <a:blip r:embed="rId6"/>
          <a:srcRect r="21039"/>
          <a:stretch/>
        </p:blipFill>
        <p:spPr>
          <a:xfrm>
            <a:off x="521691" y="3441778"/>
            <a:ext cx="4574267" cy="858971"/>
          </a:xfrm>
          <a:prstGeom prst="rect">
            <a:avLst/>
          </a:prstGeom>
        </p:spPr>
      </p:pic>
      <p:pic>
        <p:nvPicPr>
          <p:cNvPr id="10" name="Image 9">
            <a:extLst>
              <a:ext uri="{FF2B5EF4-FFF2-40B4-BE49-F238E27FC236}">
                <a16:creationId xmlns:a16="http://schemas.microsoft.com/office/drawing/2014/main" id="{0D1E7847-736A-90FE-D30C-7A8F5F86D8E3}"/>
              </a:ext>
            </a:extLst>
          </p:cNvPr>
          <p:cNvPicPr>
            <a:picLocks noChangeAspect="1"/>
          </p:cNvPicPr>
          <p:nvPr/>
        </p:nvPicPr>
        <p:blipFill>
          <a:blip r:embed="rId7"/>
          <a:stretch>
            <a:fillRect/>
          </a:stretch>
        </p:blipFill>
        <p:spPr>
          <a:xfrm>
            <a:off x="5228396" y="1263426"/>
            <a:ext cx="6819900" cy="4749800"/>
          </a:xfrm>
          <a:prstGeom prst="rect">
            <a:avLst/>
          </a:prstGeom>
        </p:spPr>
      </p:pic>
      <p:sp>
        <p:nvSpPr>
          <p:cNvPr id="12" name="Rectangle 11">
            <a:extLst>
              <a:ext uri="{FF2B5EF4-FFF2-40B4-BE49-F238E27FC236}">
                <a16:creationId xmlns:a16="http://schemas.microsoft.com/office/drawing/2014/main" id="{50E93E99-09CE-8A95-4BF5-DE44AB63016E}"/>
              </a:ext>
            </a:extLst>
          </p:cNvPr>
          <p:cNvSpPr/>
          <p:nvPr/>
        </p:nvSpPr>
        <p:spPr>
          <a:xfrm>
            <a:off x="143704" y="5365141"/>
            <a:ext cx="4819817" cy="1171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ZoneTexte 13">
            <a:extLst>
              <a:ext uri="{FF2B5EF4-FFF2-40B4-BE49-F238E27FC236}">
                <a16:creationId xmlns:a16="http://schemas.microsoft.com/office/drawing/2014/main" id="{77A0EE00-6B5C-F967-ADD7-BA1AADF7C12A}"/>
              </a:ext>
            </a:extLst>
          </p:cNvPr>
          <p:cNvSpPr txBox="1"/>
          <p:nvPr/>
        </p:nvSpPr>
        <p:spPr>
          <a:xfrm>
            <a:off x="6096000" y="5939441"/>
            <a:ext cx="5396665" cy="707886"/>
          </a:xfrm>
          <a:prstGeom prst="rect">
            <a:avLst/>
          </a:prstGeom>
          <a:solidFill>
            <a:schemeClr val="bg1"/>
          </a:solidFill>
          <a:ln w="3810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Trebuchet MS" panose="020B0603020202020204"/>
                <a:ea typeface="+mn-ea"/>
                <a:cs typeface="+mn-cs"/>
              </a:rPr>
              <a:t>→ No </a:t>
            </a:r>
            <a:r>
              <a:rPr kumimoji="0" lang="en-GB" sz="2000" b="0" i="0" u="none" strike="noStrike" kern="1200" cap="none" spc="0" normalizeH="0" baseline="0" noProof="0" dirty="0">
                <a:ln>
                  <a:noFill/>
                </a:ln>
                <a:solidFill>
                  <a:srgbClr val="FF0000"/>
                </a:solidFill>
                <a:effectLst/>
                <a:uLnTx/>
                <a:uFillTx/>
                <a:latin typeface="Trebuchet MS" panose="020B0603020202020204"/>
                <a:ea typeface="+mn-ea"/>
                <a:cs typeface="+mn-cs"/>
              </a:rPr>
              <a:t>melting</a:t>
            </a:r>
            <a:r>
              <a:rPr kumimoji="0" lang="en-GB" sz="2000" b="0" i="0" u="none" strike="noStrike" kern="1200" cap="none" spc="0" normalizeH="0" baseline="0" noProof="0" dirty="0">
                <a:ln>
                  <a:noFill/>
                </a:ln>
                <a:effectLst/>
                <a:uLnTx/>
                <a:uFillTx/>
                <a:latin typeface="Trebuchet MS" panose="020B0603020202020204"/>
                <a:ea typeface="+mn-ea"/>
                <a:cs typeface="+mn-cs"/>
              </a:rPr>
              <a:t> issue if rotation is fast enough</a:t>
            </a:r>
          </a:p>
          <a:p>
            <a:pPr lvl="0" defTabSz="457200">
              <a:defRPr/>
            </a:pPr>
            <a:r>
              <a:rPr lang="en-GB" sz="2000" dirty="0"/>
              <a:t>→ But </a:t>
            </a:r>
            <a:r>
              <a:rPr lang="en-GB" sz="2000" dirty="0">
                <a:solidFill>
                  <a:prstClr val="black"/>
                </a:solidFill>
              </a:rPr>
              <a:t>α/β phase transition and dilatation</a:t>
            </a:r>
            <a:endParaRPr kumimoji="0" lang="en-GB" sz="2000" b="0" i="0" u="none" strike="noStrike" kern="1200" cap="none" spc="0" normalizeH="0" baseline="0" noProof="0" dirty="0">
              <a:ln>
                <a:noFill/>
              </a:ln>
              <a:effectLst/>
              <a:uLnTx/>
              <a:uFillTx/>
              <a:latin typeface="Trebuchet MS" panose="020B0603020202020204"/>
              <a:ea typeface="+mn-ea"/>
              <a:cs typeface="+mn-cs"/>
            </a:endParaRPr>
          </a:p>
        </p:txBody>
      </p:sp>
      <p:sp>
        <p:nvSpPr>
          <p:cNvPr id="5" name="ZoneTexte 4">
            <a:extLst>
              <a:ext uri="{FF2B5EF4-FFF2-40B4-BE49-F238E27FC236}">
                <a16:creationId xmlns:a16="http://schemas.microsoft.com/office/drawing/2014/main" id="{E0A23640-B69B-2A08-B364-F78BBFB02B20}"/>
              </a:ext>
            </a:extLst>
          </p:cNvPr>
          <p:cNvSpPr txBox="1"/>
          <p:nvPr/>
        </p:nvSpPr>
        <p:spPr>
          <a:xfrm>
            <a:off x="5759737" y="1512396"/>
            <a:ext cx="975973" cy="338554"/>
          </a:xfrm>
          <a:prstGeom prst="rect">
            <a:avLst/>
          </a:prstGeom>
          <a:solidFill>
            <a:schemeClr val="bg1"/>
          </a:solidFill>
        </p:spPr>
        <p:txBody>
          <a:bodyPr wrap="none" rtlCol="0">
            <a:spAutoFit/>
          </a:bodyPr>
          <a:lstStyle/>
          <a:p>
            <a:r>
              <a:rPr lang="en-GB" sz="1600" dirty="0">
                <a:solidFill>
                  <a:srgbClr val="FF0000"/>
                </a:solidFill>
              </a:rPr>
              <a:t>T</a:t>
            </a:r>
            <a:r>
              <a:rPr lang="en-GB" sz="1600" baseline="-25000" dirty="0">
                <a:solidFill>
                  <a:srgbClr val="FF0000"/>
                </a:solidFill>
              </a:rPr>
              <a:t>saturation1</a:t>
            </a:r>
          </a:p>
        </p:txBody>
      </p:sp>
      <p:sp>
        <p:nvSpPr>
          <p:cNvPr id="6" name="Rectangle 5">
            <a:extLst>
              <a:ext uri="{FF2B5EF4-FFF2-40B4-BE49-F238E27FC236}">
                <a16:creationId xmlns:a16="http://schemas.microsoft.com/office/drawing/2014/main" id="{BDE79C65-299C-FF63-3A74-10462E55147C}"/>
              </a:ext>
            </a:extLst>
          </p:cNvPr>
          <p:cNvSpPr/>
          <p:nvPr/>
        </p:nvSpPr>
        <p:spPr>
          <a:xfrm>
            <a:off x="5697456" y="1653097"/>
            <a:ext cx="169992" cy="1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ECBE5701-211A-4BF9-4F86-49E0FC16ABF1}"/>
              </a:ext>
            </a:extLst>
          </p:cNvPr>
          <p:cNvSpPr txBox="1"/>
          <p:nvPr/>
        </p:nvSpPr>
        <p:spPr>
          <a:xfrm>
            <a:off x="5759737" y="3103224"/>
            <a:ext cx="975973" cy="338554"/>
          </a:xfrm>
          <a:prstGeom prst="rect">
            <a:avLst/>
          </a:prstGeom>
          <a:solidFill>
            <a:schemeClr val="bg1"/>
          </a:solidFill>
        </p:spPr>
        <p:txBody>
          <a:bodyPr wrap="none" rtlCol="0">
            <a:spAutoFit/>
          </a:bodyPr>
          <a:lstStyle/>
          <a:p>
            <a:r>
              <a:rPr lang="en-GB" sz="1600" dirty="0">
                <a:solidFill>
                  <a:srgbClr val="FF0000"/>
                </a:solidFill>
              </a:rPr>
              <a:t>T</a:t>
            </a:r>
            <a:r>
              <a:rPr lang="en-GB" sz="1600" baseline="-25000" dirty="0">
                <a:solidFill>
                  <a:srgbClr val="FF0000"/>
                </a:solidFill>
              </a:rPr>
              <a:t>saturation2</a:t>
            </a:r>
          </a:p>
        </p:txBody>
      </p:sp>
      <p:sp>
        <p:nvSpPr>
          <p:cNvPr id="8" name="Rectangle 7">
            <a:extLst>
              <a:ext uri="{FF2B5EF4-FFF2-40B4-BE49-F238E27FC236}">
                <a16:creationId xmlns:a16="http://schemas.microsoft.com/office/drawing/2014/main" id="{6DC25EE8-843F-31BB-5829-7A256F710B02}"/>
              </a:ext>
            </a:extLst>
          </p:cNvPr>
          <p:cNvSpPr/>
          <p:nvPr/>
        </p:nvSpPr>
        <p:spPr>
          <a:xfrm>
            <a:off x="5697456" y="3258213"/>
            <a:ext cx="169992" cy="1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13136E93-9913-526B-46CC-25995BEF1D48}"/>
              </a:ext>
            </a:extLst>
          </p:cNvPr>
          <p:cNvSpPr txBox="1"/>
          <p:nvPr/>
        </p:nvSpPr>
        <p:spPr>
          <a:xfrm>
            <a:off x="5768896" y="4688146"/>
            <a:ext cx="975973" cy="338554"/>
          </a:xfrm>
          <a:prstGeom prst="rect">
            <a:avLst/>
          </a:prstGeom>
          <a:solidFill>
            <a:schemeClr val="bg1"/>
          </a:solidFill>
        </p:spPr>
        <p:txBody>
          <a:bodyPr wrap="none" rtlCol="0">
            <a:spAutoFit/>
          </a:bodyPr>
          <a:lstStyle/>
          <a:p>
            <a:r>
              <a:rPr lang="en-GB" sz="1600" dirty="0">
                <a:solidFill>
                  <a:srgbClr val="FF0000"/>
                </a:solidFill>
              </a:rPr>
              <a:t>T</a:t>
            </a:r>
            <a:r>
              <a:rPr lang="en-GB" sz="1600" baseline="-25000" dirty="0">
                <a:solidFill>
                  <a:srgbClr val="FF0000"/>
                </a:solidFill>
              </a:rPr>
              <a:t>saturation3</a:t>
            </a:r>
          </a:p>
        </p:txBody>
      </p:sp>
      <p:sp>
        <p:nvSpPr>
          <p:cNvPr id="13" name="Rectangle 12">
            <a:extLst>
              <a:ext uri="{FF2B5EF4-FFF2-40B4-BE49-F238E27FC236}">
                <a16:creationId xmlns:a16="http://schemas.microsoft.com/office/drawing/2014/main" id="{A811E56D-18A6-F5C1-DB7A-442207E6B242}"/>
              </a:ext>
            </a:extLst>
          </p:cNvPr>
          <p:cNvSpPr/>
          <p:nvPr/>
        </p:nvSpPr>
        <p:spPr>
          <a:xfrm>
            <a:off x="5706615" y="4843135"/>
            <a:ext cx="169992" cy="1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ZoneTexte 16">
            <a:extLst>
              <a:ext uri="{FF2B5EF4-FFF2-40B4-BE49-F238E27FC236}">
                <a16:creationId xmlns:a16="http://schemas.microsoft.com/office/drawing/2014/main" id="{3221B361-D4F7-B358-A042-074D87D6701B}"/>
              </a:ext>
            </a:extLst>
          </p:cNvPr>
          <p:cNvSpPr txBox="1"/>
          <p:nvPr/>
        </p:nvSpPr>
        <p:spPr>
          <a:xfrm>
            <a:off x="9174689" y="1048251"/>
            <a:ext cx="2873607" cy="369332"/>
          </a:xfrm>
          <a:prstGeom prst="rect">
            <a:avLst/>
          </a:prstGeom>
          <a:solidFill>
            <a:schemeClr val="bg1"/>
          </a:solidFill>
        </p:spPr>
        <p:txBody>
          <a:bodyPr wrap="none" rtlCol="0">
            <a:spAutoFit/>
          </a:bodyPr>
          <a:lstStyle/>
          <a:p>
            <a:r>
              <a:rPr lang="en-GB" dirty="0"/>
              <a:t>Titanium </a:t>
            </a:r>
            <a:r>
              <a:rPr lang="en-GB" dirty="0">
                <a:solidFill>
                  <a:srgbClr val="FF0000"/>
                </a:solidFill>
              </a:rPr>
              <a:t>T</a:t>
            </a:r>
            <a:r>
              <a:rPr kumimoji="0" lang="en-GB" sz="1800" b="0" i="0" u="none" strike="noStrike" kern="1200" cap="none" spc="0" normalizeH="0" baseline="-25000" noProof="0" dirty="0">
                <a:ln>
                  <a:noFill/>
                </a:ln>
                <a:solidFill>
                  <a:srgbClr val="FF0000"/>
                </a:solidFill>
                <a:effectLst/>
                <a:uLnTx/>
                <a:uFillTx/>
                <a:latin typeface="Trebuchet MS" panose="020B0603020202020204"/>
                <a:ea typeface="+mn-ea"/>
                <a:cs typeface="+mn-cs"/>
              </a:rPr>
              <a:t>melting</a:t>
            </a:r>
            <a:r>
              <a:rPr lang="en-GB" baseline="-25000" dirty="0">
                <a:solidFill>
                  <a:srgbClr val="FF0000"/>
                </a:solidFill>
              </a:rPr>
              <a:t> </a:t>
            </a:r>
            <a:r>
              <a:rPr lang="en-GB" dirty="0">
                <a:solidFill>
                  <a:srgbClr val="FF0000"/>
                </a:solidFill>
              </a:rPr>
              <a:t>= 1668°C </a:t>
            </a:r>
          </a:p>
        </p:txBody>
      </p:sp>
      <p:pic>
        <p:nvPicPr>
          <p:cNvPr id="19" name="Image 18">
            <a:extLst>
              <a:ext uri="{FF2B5EF4-FFF2-40B4-BE49-F238E27FC236}">
                <a16:creationId xmlns:a16="http://schemas.microsoft.com/office/drawing/2014/main" id="{0721CD14-BDA9-5C29-EDE2-CC60ACAF7BF6}"/>
              </a:ext>
            </a:extLst>
          </p:cNvPr>
          <p:cNvPicPr>
            <a:picLocks noChangeAspect="1"/>
          </p:cNvPicPr>
          <p:nvPr/>
        </p:nvPicPr>
        <p:blipFill>
          <a:blip r:embed="rId8"/>
          <a:stretch>
            <a:fillRect/>
          </a:stretch>
        </p:blipFill>
        <p:spPr>
          <a:xfrm>
            <a:off x="5424588" y="-4325840"/>
            <a:ext cx="5715000" cy="3911600"/>
          </a:xfrm>
          <a:prstGeom prst="rect">
            <a:avLst/>
          </a:prstGeom>
        </p:spPr>
      </p:pic>
      <p:sp>
        <p:nvSpPr>
          <p:cNvPr id="15" name="Espace réservé du pied de page 5">
            <a:extLst>
              <a:ext uri="{FF2B5EF4-FFF2-40B4-BE49-F238E27FC236}">
                <a16:creationId xmlns:a16="http://schemas.microsoft.com/office/drawing/2014/main" id="{4BB2E9C6-4424-3D3A-2835-6CF29938C28D}"/>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spTree>
    <p:extLst>
      <p:ext uri="{BB962C8B-B14F-4D97-AF65-F5344CB8AC3E}">
        <p14:creationId xmlns:p14="http://schemas.microsoft.com/office/powerpoint/2010/main" val="16891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4" name="Rectangle 3">
            <a:extLst>
              <a:ext uri="{FF2B5EF4-FFF2-40B4-BE49-F238E27FC236}">
                <a16:creationId xmlns:a16="http://schemas.microsoft.com/office/drawing/2014/main" id="{A9A3E2F0-FE38-EEA8-7D7F-05508FBD8834}"/>
              </a:ext>
            </a:extLst>
          </p:cNvPr>
          <p:cNvSpPr/>
          <p:nvPr/>
        </p:nvSpPr>
        <p:spPr>
          <a:xfrm>
            <a:off x="9893887" y="3344115"/>
            <a:ext cx="1424066" cy="59368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ZoneTexte 23">
            <a:extLst>
              <a:ext uri="{FF2B5EF4-FFF2-40B4-BE49-F238E27FC236}">
                <a16:creationId xmlns:a16="http://schemas.microsoft.com/office/drawing/2014/main" id="{4E500853-C689-F5D3-A3AD-DE02A28F3160}"/>
              </a:ext>
            </a:extLst>
          </p:cNvPr>
          <p:cNvSpPr txBox="1"/>
          <p:nvPr/>
        </p:nvSpPr>
        <p:spPr>
          <a:xfrm>
            <a:off x="8392731" y="6145937"/>
            <a:ext cx="766557" cy="369332"/>
          </a:xfrm>
          <a:prstGeom prst="rect">
            <a:avLst/>
          </a:prstGeom>
          <a:noFill/>
        </p:spPr>
        <p:txBody>
          <a:bodyPr wrap="none" rtlCol="0">
            <a:spAutoFit/>
          </a:bodyPr>
          <a:lstStyle/>
          <a:p>
            <a:r>
              <a:rPr lang="en-GB" dirty="0"/>
              <a:t>1 </a:t>
            </a:r>
            <a:r>
              <a:rPr lang="en-GB" dirty="0" err="1"/>
              <a:t>pµA</a:t>
            </a:r>
            <a:endParaRPr lang="en-GB" dirty="0"/>
          </a:p>
        </p:txBody>
      </p:sp>
      <p:sp>
        <p:nvSpPr>
          <p:cNvPr id="26" name="ZoneTexte 25">
            <a:extLst>
              <a:ext uri="{FF2B5EF4-FFF2-40B4-BE49-F238E27FC236}">
                <a16:creationId xmlns:a16="http://schemas.microsoft.com/office/drawing/2014/main" id="{9AF3E324-BDF9-A1DA-0E6F-7D87988B5B04}"/>
              </a:ext>
            </a:extLst>
          </p:cNvPr>
          <p:cNvSpPr txBox="1"/>
          <p:nvPr/>
        </p:nvSpPr>
        <p:spPr>
          <a:xfrm>
            <a:off x="11463329" y="7746093"/>
            <a:ext cx="474008"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endParaRPr lang="en-GB" dirty="0"/>
          </a:p>
        </p:txBody>
      </p:sp>
      <p:grpSp>
        <p:nvGrpSpPr>
          <p:cNvPr id="31" name="Groupe 30">
            <a:extLst>
              <a:ext uri="{FF2B5EF4-FFF2-40B4-BE49-F238E27FC236}">
                <a16:creationId xmlns:a16="http://schemas.microsoft.com/office/drawing/2014/main" id="{A8110204-C980-5436-D9B4-2A43529B5C49}"/>
              </a:ext>
            </a:extLst>
          </p:cNvPr>
          <p:cNvGrpSpPr/>
          <p:nvPr/>
        </p:nvGrpSpPr>
        <p:grpSpPr>
          <a:xfrm>
            <a:off x="41069" y="1383456"/>
            <a:ext cx="6233621" cy="3511869"/>
            <a:chOff x="5792457" y="1556325"/>
            <a:chExt cx="6233621" cy="3511869"/>
          </a:xfrm>
        </p:grpSpPr>
        <p:sp>
          <p:nvSpPr>
            <p:cNvPr id="6" name="ZoneTexte 5">
              <a:extLst>
                <a:ext uri="{FF2B5EF4-FFF2-40B4-BE49-F238E27FC236}">
                  <a16:creationId xmlns:a16="http://schemas.microsoft.com/office/drawing/2014/main" id="{76CACBF3-5107-1EAD-A9B6-7BDEB4DC17F2}"/>
                </a:ext>
              </a:extLst>
            </p:cNvPr>
            <p:cNvSpPr txBox="1"/>
            <p:nvPr/>
          </p:nvSpPr>
          <p:spPr>
            <a:xfrm>
              <a:off x="5792457" y="3036869"/>
              <a:ext cx="6208397" cy="2031325"/>
            </a:xfrm>
            <a:prstGeom prst="rect">
              <a:avLst/>
            </a:prstGeom>
            <a:solidFill>
              <a:schemeClr val="bg1"/>
            </a:solid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Pure Titanium α/β phase transition : 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882,5°C</a:t>
              </a:r>
              <a:endParaRPr lang="en-GB" dirty="0"/>
            </a:p>
            <a:p>
              <a:pPr marL="285750" indent="-285750" defTabSz="457200">
                <a:buFont typeface="Arial" panose="020B0604020202020204" pitchFamily="34" charset="0"/>
                <a:buChar char="•"/>
              </a:pPr>
              <a:endParaRPr lang="en-GB" dirty="0"/>
            </a:p>
            <a:p>
              <a:pPr marL="285750" indent="-285750" defTabSz="457200">
                <a:buFont typeface="Arial" panose="020B0604020202020204" pitchFamily="34" charset="0"/>
                <a:buChar char="•"/>
              </a:pPr>
              <a:r>
                <a:rPr lang="en-GB" dirty="0"/>
                <a:t>1 pµA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lang="en-GB" dirty="0"/>
                <a:t> microscopic T°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α/β</a:t>
              </a:r>
              <a:r>
                <a:rPr lang="en-GB" dirty="0"/>
                <a:t> cross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lang="en-GB" dirty="0"/>
                <a:t> deformation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Image 6">
              <a:extLst>
                <a:ext uri="{FF2B5EF4-FFF2-40B4-BE49-F238E27FC236}">
                  <a16:creationId xmlns:a16="http://schemas.microsoft.com/office/drawing/2014/main" id="{66EF6375-2CEC-79FF-77EA-BD791AD63C3D}"/>
                </a:ext>
              </a:extLst>
            </p:cNvPr>
            <p:cNvPicPr>
              <a:picLocks noChangeAspect="1"/>
            </p:cNvPicPr>
            <p:nvPr/>
          </p:nvPicPr>
          <p:blipFill rotWithShape="1">
            <a:blip r:embed="rId4"/>
            <a:srcRect b="64275"/>
            <a:stretch/>
          </p:blipFill>
          <p:spPr>
            <a:xfrm>
              <a:off x="5902065" y="1556325"/>
              <a:ext cx="6124013" cy="2002439"/>
            </a:xfrm>
            <a:prstGeom prst="rect">
              <a:avLst/>
            </a:prstGeom>
          </p:spPr>
        </p:pic>
      </p:grpSp>
      <p:pic>
        <p:nvPicPr>
          <p:cNvPr id="36" name="Image 35">
            <a:extLst>
              <a:ext uri="{FF2B5EF4-FFF2-40B4-BE49-F238E27FC236}">
                <a16:creationId xmlns:a16="http://schemas.microsoft.com/office/drawing/2014/main" id="{641B570C-BFC8-931D-0727-DF561B9D2BA3}"/>
              </a:ext>
            </a:extLst>
          </p:cNvPr>
          <p:cNvPicPr>
            <a:picLocks noChangeAspect="1"/>
          </p:cNvPicPr>
          <p:nvPr/>
        </p:nvPicPr>
        <p:blipFill>
          <a:blip r:embed="rId5"/>
          <a:stretch>
            <a:fillRect/>
          </a:stretch>
        </p:blipFill>
        <p:spPr>
          <a:xfrm>
            <a:off x="6282000" y="1980000"/>
            <a:ext cx="5515891" cy="3793120"/>
          </a:xfrm>
          <a:prstGeom prst="rect">
            <a:avLst/>
          </a:prstGeom>
          <a:solidFill>
            <a:schemeClr val="bg1"/>
          </a:solidFill>
        </p:spPr>
      </p:pic>
      <p:cxnSp>
        <p:nvCxnSpPr>
          <p:cNvPr id="17" name="Connecteur droit avec flèche 16">
            <a:extLst>
              <a:ext uri="{FF2B5EF4-FFF2-40B4-BE49-F238E27FC236}">
                <a16:creationId xmlns:a16="http://schemas.microsoft.com/office/drawing/2014/main" id="{207DB775-7EA0-0463-1B6A-C54C30810B94}"/>
              </a:ext>
            </a:extLst>
          </p:cNvPr>
          <p:cNvCxnSpPr>
            <a:cxnSpLocks/>
          </p:cNvCxnSpPr>
          <p:nvPr/>
        </p:nvCxnSpPr>
        <p:spPr>
          <a:xfrm flipV="1">
            <a:off x="8782332" y="4788384"/>
            <a:ext cx="0" cy="1304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A9150DC-02E8-46B5-AA80-90B9BF6E1036}"/>
              </a:ext>
            </a:extLst>
          </p:cNvPr>
          <p:cNvSpPr/>
          <p:nvPr/>
        </p:nvSpPr>
        <p:spPr>
          <a:xfrm>
            <a:off x="9892800" y="3344400"/>
            <a:ext cx="1424066" cy="59368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pied de page 5">
            <a:extLst>
              <a:ext uri="{FF2B5EF4-FFF2-40B4-BE49-F238E27FC236}">
                <a16:creationId xmlns:a16="http://schemas.microsoft.com/office/drawing/2014/main" id="{417A2380-E4CB-D09E-938E-F428F0F41A91}"/>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pic>
        <p:nvPicPr>
          <p:cNvPr id="5" name="Image 4">
            <a:extLst>
              <a:ext uri="{FF2B5EF4-FFF2-40B4-BE49-F238E27FC236}">
                <a16:creationId xmlns:a16="http://schemas.microsoft.com/office/drawing/2014/main" id="{F401DF6E-C6FC-4598-B79B-A2E3140AC7ED}"/>
              </a:ext>
            </a:extLst>
          </p:cNvPr>
          <p:cNvPicPr>
            <a:picLocks noChangeAspect="1"/>
          </p:cNvPicPr>
          <p:nvPr/>
        </p:nvPicPr>
        <p:blipFill rotWithShape="1">
          <a:blip r:embed="rId6"/>
          <a:srcRect l="23198" t="11393" r="34729" b="67612"/>
          <a:stretch/>
        </p:blipFill>
        <p:spPr>
          <a:xfrm>
            <a:off x="9862684" y="5860994"/>
            <a:ext cx="1935207" cy="947294"/>
          </a:xfrm>
          <a:prstGeom prst="rect">
            <a:avLst/>
          </a:prstGeom>
        </p:spPr>
      </p:pic>
      <p:sp>
        <p:nvSpPr>
          <p:cNvPr id="10" name="Titre 1">
            <a:extLst>
              <a:ext uri="{FF2B5EF4-FFF2-40B4-BE49-F238E27FC236}">
                <a16:creationId xmlns:a16="http://schemas.microsoft.com/office/drawing/2014/main" id="{4CF586C4-9BE9-B9B5-A1EA-13A6B3192035}"/>
              </a:ext>
            </a:extLst>
          </p:cNvPr>
          <p:cNvSpPr txBox="1">
            <a:spLocks/>
          </p:cNvSpPr>
          <p:nvPr/>
        </p:nvSpPr>
        <p:spPr>
          <a:xfrm>
            <a:off x="-200434" y="31052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GB" dirty="0">
                <a:solidFill>
                  <a:srgbClr val="2C3C43"/>
                </a:solidFill>
                <a:latin typeface="Trebuchet MS" panose="020B0603020202020204"/>
              </a:rPr>
              <a:t>T</a:t>
            </a:r>
            <a:r>
              <a:rPr kumimoji="0" lang="en-GB"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hermal</a:t>
            </a: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 effects</a:t>
            </a:r>
          </a:p>
        </p:txBody>
      </p:sp>
      <p:pic>
        <p:nvPicPr>
          <p:cNvPr id="11" name="Image 10">
            <a:extLst>
              <a:ext uri="{FF2B5EF4-FFF2-40B4-BE49-F238E27FC236}">
                <a16:creationId xmlns:a16="http://schemas.microsoft.com/office/drawing/2014/main" id="{B3248F05-2BBD-4C89-0469-0B23767F5150}"/>
              </a:ext>
            </a:extLst>
          </p:cNvPr>
          <p:cNvPicPr>
            <a:picLocks noChangeAspect="1"/>
          </p:cNvPicPr>
          <p:nvPr/>
        </p:nvPicPr>
        <p:blipFill>
          <a:blip r:embed="rId7"/>
          <a:stretch>
            <a:fillRect/>
          </a:stretch>
        </p:blipFill>
        <p:spPr>
          <a:xfrm rot="5400000">
            <a:off x="7200870" y="-237705"/>
            <a:ext cx="1519694" cy="2473433"/>
          </a:xfrm>
          <a:prstGeom prst="rect">
            <a:avLst/>
          </a:prstGeom>
        </p:spPr>
      </p:pic>
      <p:pic>
        <p:nvPicPr>
          <p:cNvPr id="12" name="Picture 2" descr="A close up of a metal object&#10;&#10;Description automatically generated with low confidence">
            <a:extLst>
              <a:ext uri="{FF2B5EF4-FFF2-40B4-BE49-F238E27FC236}">
                <a16:creationId xmlns:a16="http://schemas.microsoft.com/office/drawing/2014/main" id="{A5F87337-2247-E13A-ACD7-B1E1F2861A48}"/>
              </a:ext>
            </a:extLst>
          </p:cNvPr>
          <p:cNvPicPr>
            <a:picLocks noChangeAspect="1"/>
          </p:cNvPicPr>
          <p:nvPr/>
        </p:nvPicPr>
        <p:blipFill rotWithShape="1">
          <a:blip r:embed="rId8"/>
          <a:srcRect l="13357" b="6033"/>
          <a:stretch/>
        </p:blipFill>
        <p:spPr>
          <a:xfrm rot="5400000">
            <a:off x="9763242" y="-296955"/>
            <a:ext cx="1543383" cy="2615621"/>
          </a:xfrm>
          <a:prstGeom prst="rect">
            <a:avLst/>
          </a:prstGeom>
        </p:spPr>
      </p:pic>
      <p:sp>
        <p:nvSpPr>
          <p:cNvPr id="13" name="Espace réservé du numéro de diapositive 4">
            <a:extLst>
              <a:ext uri="{FF2B5EF4-FFF2-40B4-BE49-F238E27FC236}">
                <a16:creationId xmlns:a16="http://schemas.microsoft.com/office/drawing/2014/main" id="{BEAF35C4-1B3D-9AC8-6E69-ECE4A344FA9C}"/>
              </a:ext>
            </a:extLst>
          </p:cNvPr>
          <p:cNvSpPr txBox="1">
            <a:spLocks/>
          </p:cNvSpPr>
          <p:nvPr/>
        </p:nvSpPr>
        <p:spPr>
          <a:xfrm>
            <a:off x="11464212"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63604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D167013B-C6EE-89CB-BDA0-863C40E02583}"/>
              </a:ext>
            </a:extLst>
          </p:cNvPr>
          <p:cNvPicPr>
            <a:picLocks noChangeAspect="1"/>
          </p:cNvPicPr>
          <p:nvPr/>
        </p:nvPicPr>
        <p:blipFill>
          <a:blip r:embed="rId3"/>
          <a:stretch>
            <a:fillRect/>
          </a:stretch>
        </p:blipFill>
        <p:spPr>
          <a:xfrm>
            <a:off x="6282000" y="1980000"/>
            <a:ext cx="5515891" cy="3793120"/>
          </a:xfrm>
          <a:prstGeom prst="rect">
            <a:avLst/>
          </a:prstGeom>
          <a:solidFill>
            <a:schemeClr val="bg1"/>
          </a:solidFill>
        </p:spPr>
      </p:pic>
      <p:pic>
        <p:nvPicPr>
          <p:cNvPr id="33" name="Image 32">
            <a:extLst>
              <a:ext uri="{FF2B5EF4-FFF2-40B4-BE49-F238E27FC236}">
                <a16:creationId xmlns:a16="http://schemas.microsoft.com/office/drawing/2014/main" id="{C5C0C2F6-790C-6307-8699-7F1B0B8D492D}"/>
              </a:ext>
            </a:extLst>
          </p:cNvPr>
          <p:cNvPicPr>
            <a:picLocks noChangeAspect="1"/>
          </p:cNvPicPr>
          <p:nvPr/>
        </p:nvPicPr>
        <p:blipFill>
          <a:blip r:embed="rId4"/>
          <a:stretch>
            <a:fillRect/>
          </a:stretch>
        </p:blipFill>
        <p:spPr>
          <a:xfrm>
            <a:off x="6282344" y="1978776"/>
            <a:ext cx="5517752" cy="3794399"/>
          </a:xfrm>
          <a:prstGeom prst="rect">
            <a:avLst/>
          </a:prstGeom>
        </p:spPr>
      </p:pic>
      <p:sp>
        <p:nvSpPr>
          <p:cNvPr id="2" name="Titre 1">
            <a:extLst>
              <a:ext uri="{FF2B5EF4-FFF2-40B4-BE49-F238E27FC236}">
                <a16:creationId xmlns:a16="http://schemas.microsoft.com/office/drawing/2014/main" id="{7B1A274B-D769-4AB2-737A-FF2E70A9DDAE}"/>
              </a:ext>
            </a:extLst>
          </p:cNvPr>
          <p:cNvSpPr txBox="1">
            <a:spLocks/>
          </p:cNvSpPr>
          <p:nvPr/>
        </p:nvSpPr>
        <p:spPr>
          <a:xfrm>
            <a:off x="-200434" y="310523"/>
            <a:ext cx="8596668" cy="774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GB" dirty="0">
                <a:solidFill>
                  <a:srgbClr val="2C3C43"/>
                </a:solidFill>
                <a:latin typeface="Trebuchet MS" panose="020B0603020202020204"/>
              </a:rPr>
              <a:t>T</a:t>
            </a:r>
            <a:r>
              <a:rPr kumimoji="0" lang="en-GB" sz="3600" b="0" i="0" u="none" strike="noStrike" kern="1200" cap="none" spc="0" normalizeH="0" baseline="0" noProof="0" dirty="0" err="1">
                <a:ln>
                  <a:noFill/>
                </a:ln>
                <a:solidFill>
                  <a:srgbClr val="2C3C43"/>
                </a:solidFill>
                <a:effectLst/>
                <a:uLnTx/>
                <a:uFillTx/>
                <a:latin typeface="Trebuchet MS" panose="020B0603020202020204"/>
                <a:ea typeface="+mj-ea"/>
                <a:cs typeface="+mj-cs"/>
              </a:rPr>
              <a:t>hermal</a:t>
            </a:r>
            <a:r>
              <a:rPr kumimoji="0" lang="en-GB" sz="3600" b="0" i="0" u="none" strike="noStrike" kern="1200" cap="none" spc="0" normalizeH="0" baseline="0" noProof="0" dirty="0">
                <a:ln>
                  <a:noFill/>
                </a:ln>
                <a:solidFill>
                  <a:srgbClr val="2C3C43"/>
                </a:solidFill>
                <a:effectLst/>
                <a:uLnTx/>
                <a:uFillTx/>
                <a:latin typeface="Trebuchet MS" panose="020B0603020202020204"/>
                <a:ea typeface="+mj-ea"/>
                <a:cs typeface="+mj-cs"/>
              </a:rPr>
              <a:t> effects</a:t>
            </a:r>
          </a:p>
        </p:txBody>
      </p:sp>
      <p:sp>
        <p:nvSpPr>
          <p:cNvPr id="20" name="Espace réservé du numéro de diapositive 4">
            <a:extLst>
              <a:ext uri="{FF2B5EF4-FFF2-40B4-BE49-F238E27FC236}">
                <a16:creationId xmlns:a16="http://schemas.microsoft.com/office/drawing/2014/main" id="{82878F5D-C650-7F48-35AD-016374E388C0}"/>
              </a:ext>
            </a:extLst>
          </p:cNvPr>
          <p:cNvSpPr txBox="1">
            <a:spLocks/>
          </p:cNvSpPr>
          <p:nvPr/>
        </p:nvSpPr>
        <p:spPr>
          <a:xfrm>
            <a:off x="11464212" y="122881"/>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C5BE16-6BD0-4534-B6F6-7BB441B98A32}" type="slidenum">
              <a:rPr kumimoji="0" lang="en-US" sz="1800" b="0"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 descr="USIAS - Université de Strasbourg">
            <a:extLst>
              <a:ext uri="{FF2B5EF4-FFF2-40B4-BE49-F238E27FC236}">
                <a16:creationId xmlns:a16="http://schemas.microsoft.com/office/drawing/2014/main" id="{96E1FFBB-F40F-42A1-0A07-323927115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4" y="122881"/>
            <a:ext cx="1358075" cy="1232862"/>
          </a:xfrm>
          <a:prstGeom prst="rect">
            <a:avLst/>
          </a:prstGeom>
          <a:solidFill>
            <a:sysClr val="window" lastClr="FFFFFF"/>
          </a:solidFill>
        </p:spPr>
      </p:pic>
      <p:sp>
        <p:nvSpPr>
          <p:cNvPr id="4" name="Rectangle 3">
            <a:extLst>
              <a:ext uri="{FF2B5EF4-FFF2-40B4-BE49-F238E27FC236}">
                <a16:creationId xmlns:a16="http://schemas.microsoft.com/office/drawing/2014/main" id="{A9A3E2F0-FE38-EEA8-7D7F-05508FBD8834}"/>
              </a:ext>
            </a:extLst>
          </p:cNvPr>
          <p:cNvSpPr/>
          <p:nvPr/>
        </p:nvSpPr>
        <p:spPr>
          <a:xfrm>
            <a:off x="9893887" y="3344115"/>
            <a:ext cx="1424066" cy="59368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ZoneTexte 18">
            <a:extLst>
              <a:ext uri="{FF2B5EF4-FFF2-40B4-BE49-F238E27FC236}">
                <a16:creationId xmlns:a16="http://schemas.microsoft.com/office/drawing/2014/main" id="{54AE71AD-C399-A4A7-B47B-AF53C9946B83}"/>
              </a:ext>
            </a:extLst>
          </p:cNvPr>
          <p:cNvSpPr txBox="1"/>
          <p:nvPr/>
        </p:nvSpPr>
        <p:spPr>
          <a:xfrm>
            <a:off x="6971088" y="6145937"/>
            <a:ext cx="888385" cy="369332"/>
          </a:xfrm>
          <a:prstGeom prst="rect">
            <a:avLst/>
          </a:prstGeom>
          <a:noFill/>
        </p:spPr>
        <p:txBody>
          <a:bodyPr wrap="none" rtlCol="0">
            <a:spAutoFit/>
          </a:bodyPr>
          <a:lstStyle/>
          <a:p>
            <a:r>
              <a:rPr lang="en-GB" dirty="0"/>
              <a:t>10 </a:t>
            </a:r>
            <a:r>
              <a:rPr lang="en-GB" dirty="0" err="1"/>
              <a:t>pµA</a:t>
            </a:r>
            <a:endParaRPr lang="en-GB" dirty="0"/>
          </a:p>
        </p:txBody>
      </p:sp>
      <p:sp>
        <p:nvSpPr>
          <p:cNvPr id="24" name="ZoneTexte 23">
            <a:extLst>
              <a:ext uri="{FF2B5EF4-FFF2-40B4-BE49-F238E27FC236}">
                <a16:creationId xmlns:a16="http://schemas.microsoft.com/office/drawing/2014/main" id="{4E500853-C689-F5D3-A3AD-DE02A28F3160}"/>
              </a:ext>
            </a:extLst>
          </p:cNvPr>
          <p:cNvSpPr txBox="1"/>
          <p:nvPr/>
        </p:nvSpPr>
        <p:spPr>
          <a:xfrm>
            <a:off x="8392731" y="6145937"/>
            <a:ext cx="766557" cy="369332"/>
          </a:xfrm>
          <a:prstGeom prst="rect">
            <a:avLst/>
          </a:prstGeom>
          <a:noFill/>
        </p:spPr>
        <p:txBody>
          <a:bodyPr wrap="none" rtlCol="0">
            <a:spAutoFit/>
          </a:bodyPr>
          <a:lstStyle/>
          <a:p>
            <a:r>
              <a:rPr lang="en-GB" dirty="0"/>
              <a:t>1 </a:t>
            </a:r>
            <a:r>
              <a:rPr lang="en-GB" dirty="0" err="1"/>
              <a:t>pµA</a:t>
            </a:r>
            <a:endParaRPr lang="en-GB" dirty="0"/>
          </a:p>
        </p:txBody>
      </p:sp>
      <p:sp>
        <p:nvSpPr>
          <p:cNvPr id="26" name="ZoneTexte 25">
            <a:extLst>
              <a:ext uri="{FF2B5EF4-FFF2-40B4-BE49-F238E27FC236}">
                <a16:creationId xmlns:a16="http://schemas.microsoft.com/office/drawing/2014/main" id="{9AF3E324-BDF9-A1DA-0E6F-7D87988B5B04}"/>
              </a:ext>
            </a:extLst>
          </p:cNvPr>
          <p:cNvSpPr txBox="1"/>
          <p:nvPr/>
        </p:nvSpPr>
        <p:spPr>
          <a:xfrm>
            <a:off x="11463329" y="7746093"/>
            <a:ext cx="474008"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endParaRPr lang="en-GB" dirty="0"/>
          </a:p>
        </p:txBody>
      </p:sp>
      <p:pic>
        <p:nvPicPr>
          <p:cNvPr id="28" name="Image 27">
            <a:extLst>
              <a:ext uri="{FF2B5EF4-FFF2-40B4-BE49-F238E27FC236}">
                <a16:creationId xmlns:a16="http://schemas.microsoft.com/office/drawing/2014/main" id="{45643726-061E-BBA2-ED23-253BED7FEE32}"/>
              </a:ext>
            </a:extLst>
          </p:cNvPr>
          <p:cNvPicPr>
            <a:picLocks noChangeAspect="1"/>
          </p:cNvPicPr>
          <p:nvPr/>
        </p:nvPicPr>
        <p:blipFill rotWithShape="1">
          <a:blip r:embed="rId6"/>
          <a:srcRect l="23198" t="11393" r="34729" b="67612"/>
          <a:stretch/>
        </p:blipFill>
        <p:spPr>
          <a:xfrm>
            <a:off x="9862684" y="5860994"/>
            <a:ext cx="1935207" cy="947294"/>
          </a:xfrm>
          <a:prstGeom prst="rect">
            <a:avLst/>
          </a:prstGeom>
        </p:spPr>
      </p:pic>
      <p:sp>
        <p:nvSpPr>
          <p:cNvPr id="5" name="ZoneTexte 4">
            <a:extLst>
              <a:ext uri="{FF2B5EF4-FFF2-40B4-BE49-F238E27FC236}">
                <a16:creationId xmlns:a16="http://schemas.microsoft.com/office/drawing/2014/main" id="{5D2D193A-0377-2F51-B1AA-01C3BB9BDF50}"/>
              </a:ext>
            </a:extLst>
          </p:cNvPr>
          <p:cNvSpPr txBox="1"/>
          <p:nvPr/>
        </p:nvSpPr>
        <p:spPr>
          <a:xfrm>
            <a:off x="41069" y="2864000"/>
            <a:ext cx="6208397" cy="3693319"/>
          </a:xfrm>
          <a:prstGeom prst="rect">
            <a:avLst/>
          </a:prstGeom>
          <a:solidFill>
            <a:schemeClr val="bg1"/>
          </a:solid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Pure Titanium α/β phase transition : T=</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882,5°C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lang="en-GB" dirty="0"/>
              <a:t>1 pµA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lang="en-GB" dirty="0"/>
              <a:t> microscopic T°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α/β</a:t>
            </a:r>
            <a:r>
              <a:rPr lang="en-GB" dirty="0"/>
              <a:t> cross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lang="en-GB" dirty="0"/>
              <a:t> deformation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indent="-285750" defTabSz="457200">
              <a:buFont typeface="Arial" panose="020B0604020202020204" pitchFamily="34" charset="0"/>
              <a:buChar char="•"/>
            </a:pPr>
            <a:r>
              <a:rPr lang="en-GB" dirty="0">
                <a:solidFill>
                  <a:srgbClr val="FF0000"/>
                </a:solidFill>
                <a:latin typeface="Trebuchet MS" panose="020B0603020202020204"/>
              </a:rPr>
              <a:t>Oscillations at 10 </a:t>
            </a:r>
            <a:r>
              <a:rPr lang="en-GB" dirty="0" err="1">
                <a:solidFill>
                  <a:srgbClr val="FF0000"/>
                </a:solidFill>
                <a:latin typeface="Trebuchet MS" panose="020B0603020202020204"/>
              </a:rPr>
              <a:t>pµA</a:t>
            </a:r>
            <a:r>
              <a:rPr lang="en-GB" dirty="0">
                <a:solidFill>
                  <a:srgbClr val="FF0000"/>
                </a:solidFill>
                <a:latin typeface="Trebuchet MS" panose="020B0603020202020204"/>
              </a:rPr>
              <a:t>  reach </a:t>
            </a:r>
            <a:r>
              <a:rPr lang="en-GB" dirty="0" err="1">
                <a:solidFill>
                  <a:srgbClr val="FF0000"/>
                </a:solidFill>
                <a:latin typeface="Trebuchet MS" panose="020B0603020202020204"/>
              </a:rPr>
              <a:t>T</a:t>
            </a:r>
            <a:r>
              <a:rPr lang="en-GB" baseline="-25000" dirty="0" err="1">
                <a:solidFill>
                  <a:srgbClr val="FF0000"/>
                </a:solidFill>
                <a:latin typeface="Trebuchet MS" panose="020B0603020202020204"/>
              </a:rPr>
              <a:t>max</a:t>
            </a:r>
            <a:r>
              <a:rPr lang="en-GB" dirty="0">
                <a:solidFill>
                  <a:srgbClr val="FF0000"/>
                </a:solidFill>
                <a:latin typeface="Trebuchet MS" panose="020B0603020202020204"/>
              </a:rPr>
              <a:t>=1402°C !!!</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GB" dirty="0">
                <a:solidFill>
                  <a:prstClr val="black"/>
                </a:solidFill>
                <a:latin typeface="Trebuchet MS" panose="020B0603020202020204"/>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Trebuchet MS" panose="020B0603020202020204"/>
              </a:rPr>
              <a:t>M</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ay cause changes in the crystal structure of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Ti</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due to repetitive short-term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crossing the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α/β transition T°</a:t>
            </a:r>
            <a:endParaRPr lang="en-GB" dirty="0">
              <a:solidFill>
                <a:srgbClr val="FF0000"/>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In addition to the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thermal deformations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breakage</a:t>
            </a:r>
          </a:p>
        </p:txBody>
      </p:sp>
      <p:pic>
        <p:nvPicPr>
          <p:cNvPr id="11" name="Image 10">
            <a:extLst>
              <a:ext uri="{FF2B5EF4-FFF2-40B4-BE49-F238E27FC236}">
                <a16:creationId xmlns:a16="http://schemas.microsoft.com/office/drawing/2014/main" id="{1E8FF66E-C057-5A2D-EE1C-EA018EEAEBB5}"/>
              </a:ext>
            </a:extLst>
          </p:cNvPr>
          <p:cNvPicPr>
            <a:picLocks noChangeAspect="1"/>
          </p:cNvPicPr>
          <p:nvPr/>
        </p:nvPicPr>
        <p:blipFill rotWithShape="1">
          <a:blip r:embed="rId7"/>
          <a:srcRect b="64275"/>
          <a:stretch/>
        </p:blipFill>
        <p:spPr>
          <a:xfrm>
            <a:off x="150677" y="1383456"/>
            <a:ext cx="6124013" cy="2002439"/>
          </a:xfrm>
          <a:prstGeom prst="rect">
            <a:avLst/>
          </a:prstGeom>
        </p:spPr>
      </p:pic>
      <p:cxnSp>
        <p:nvCxnSpPr>
          <p:cNvPr id="16" name="Connecteur droit avec flèche 15">
            <a:extLst>
              <a:ext uri="{FF2B5EF4-FFF2-40B4-BE49-F238E27FC236}">
                <a16:creationId xmlns:a16="http://schemas.microsoft.com/office/drawing/2014/main" id="{CCAFB313-7812-2720-FDD3-759B9C76D5F7}"/>
              </a:ext>
            </a:extLst>
          </p:cNvPr>
          <p:cNvCxnSpPr/>
          <p:nvPr/>
        </p:nvCxnSpPr>
        <p:spPr>
          <a:xfrm flipV="1">
            <a:off x="7415281" y="4209474"/>
            <a:ext cx="0" cy="18833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07DB775-7EA0-0463-1B6A-C54C30810B94}"/>
              </a:ext>
            </a:extLst>
          </p:cNvPr>
          <p:cNvCxnSpPr>
            <a:cxnSpLocks/>
          </p:cNvCxnSpPr>
          <p:nvPr/>
        </p:nvCxnSpPr>
        <p:spPr>
          <a:xfrm flipV="1">
            <a:off x="8782332" y="4788384"/>
            <a:ext cx="0" cy="1304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5">
            <a:extLst>
              <a:ext uri="{FF2B5EF4-FFF2-40B4-BE49-F238E27FC236}">
                <a16:creationId xmlns:a16="http://schemas.microsoft.com/office/drawing/2014/main" id="{6809357D-F744-F1F4-4341-C2594B7383D0}"/>
              </a:ext>
            </a:extLst>
          </p:cNvPr>
          <p:cNvSpPr txBox="1">
            <a:spLocks/>
          </p:cNvSpPr>
          <p:nvPr/>
        </p:nvSpPr>
        <p:spPr>
          <a:xfrm>
            <a:off x="383004" y="6542982"/>
            <a:ext cx="9438217" cy="41084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Kessaci Kieran – Innovative material development for target backings - </a:t>
            </a:r>
            <a:r>
              <a:rPr lang="en-GB" sz="1100" dirty="0">
                <a:solidFill>
                  <a:schemeClr val="bg2">
                    <a:lumMod val="25000"/>
                  </a:schemeClr>
                </a:solidFill>
                <a:latin typeface="Trebuchet MS" panose="020B0603020202020204"/>
              </a:rPr>
              <a:t>HPTW2023</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RIKEN </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 </a:t>
            </a:r>
            <a:r>
              <a:rPr lang="en-GB" sz="1100" dirty="0">
                <a:solidFill>
                  <a:schemeClr val="bg2">
                    <a:lumMod val="25000"/>
                  </a:schemeClr>
                </a:solidFill>
                <a:latin typeface="Trebuchet MS" panose="020B0603020202020204"/>
              </a:rPr>
              <a:t>07</a:t>
            </a:r>
            <a:r>
              <a:rPr kumimoji="0" lang="en-GB" sz="1100" b="0" i="0" u="none" strike="noStrike" kern="1200" cap="none" spc="0" normalizeH="0" baseline="0" noProof="0" dirty="0">
                <a:ln>
                  <a:noFill/>
                </a:ln>
                <a:solidFill>
                  <a:schemeClr val="bg2">
                    <a:lumMod val="25000"/>
                  </a:schemeClr>
                </a:solidFill>
                <a:effectLst/>
                <a:uLnTx/>
                <a:uFillTx/>
                <a:latin typeface="Trebuchet MS" panose="020B0603020202020204"/>
                <a:ea typeface="+mn-ea"/>
                <a:cs typeface="+mn-cs"/>
              </a:rPr>
              <a:t>/11/2023</a:t>
            </a:r>
          </a:p>
        </p:txBody>
      </p:sp>
      <p:pic>
        <p:nvPicPr>
          <p:cNvPr id="7" name="Image 6">
            <a:extLst>
              <a:ext uri="{FF2B5EF4-FFF2-40B4-BE49-F238E27FC236}">
                <a16:creationId xmlns:a16="http://schemas.microsoft.com/office/drawing/2014/main" id="{A6E36266-418B-A4E8-7A11-E33E9DEB217C}"/>
              </a:ext>
            </a:extLst>
          </p:cNvPr>
          <p:cNvPicPr>
            <a:picLocks noChangeAspect="1"/>
          </p:cNvPicPr>
          <p:nvPr/>
        </p:nvPicPr>
        <p:blipFill>
          <a:blip r:embed="rId8"/>
          <a:stretch>
            <a:fillRect/>
          </a:stretch>
        </p:blipFill>
        <p:spPr>
          <a:xfrm rot="5400000">
            <a:off x="7200870" y="-237705"/>
            <a:ext cx="1519694" cy="2473433"/>
          </a:xfrm>
          <a:prstGeom prst="rect">
            <a:avLst/>
          </a:prstGeom>
        </p:spPr>
      </p:pic>
      <p:pic>
        <p:nvPicPr>
          <p:cNvPr id="8" name="Picture 2" descr="A close up of a metal object&#10;&#10;Description automatically generated with low confidence">
            <a:extLst>
              <a:ext uri="{FF2B5EF4-FFF2-40B4-BE49-F238E27FC236}">
                <a16:creationId xmlns:a16="http://schemas.microsoft.com/office/drawing/2014/main" id="{D097547E-F608-2453-A070-AC3FC6E2091B}"/>
              </a:ext>
            </a:extLst>
          </p:cNvPr>
          <p:cNvPicPr>
            <a:picLocks noChangeAspect="1"/>
          </p:cNvPicPr>
          <p:nvPr/>
        </p:nvPicPr>
        <p:blipFill rotWithShape="1">
          <a:blip r:embed="rId9"/>
          <a:srcRect l="13357" b="6033"/>
          <a:stretch/>
        </p:blipFill>
        <p:spPr>
          <a:xfrm rot="5400000">
            <a:off x="9763242" y="-296955"/>
            <a:ext cx="1543383" cy="2615621"/>
          </a:xfrm>
          <a:prstGeom prst="rect">
            <a:avLst/>
          </a:prstGeom>
        </p:spPr>
      </p:pic>
    </p:spTree>
    <p:extLst>
      <p:ext uri="{BB962C8B-B14F-4D97-AF65-F5344CB8AC3E}">
        <p14:creationId xmlns:p14="http://schemas.microsoft.com/office/powerpoint/2010/main" val="917502155"/>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26138</TotalTime>
  <Words>8809</Words>
  <Application>Microsoft Macintosh PowerPoint</Application>
  <PresentationFormat>Grand écran</PresentationFormat>
  <Paragraphs>1158</Paragraphs>
  <Slides>43</Slides>
  <Notes>43</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1</vt:i4>
      </vt:variant>
      <vt:variant>
        <vt:lpstr>Titres des diapositives</vt:lpstr>
      </vt:variant>
      <vt:variant>
        <vt:i4>43</vt:i4>
      </vt:variant>
    </vt:vector>
  </HeadingPairs>
  <TitlesOfParts>
    <vt:vector size="57" baseType="lpstr">
      <vt:lpstr>Arial</vt:lpstr>
      <vt:lpstr>Arial</vt:lpstr>
      <vt:lpstr>Calibri</vt:lpstr>
      <vt:lpstr>Cambria Math</vt:lpstr>
      <vt:lpstr>Helvetica</vt:lpstr>
      <vt:lpstr>Helvetica Neue</vt:lpstr>
      <vt:lpstr>Police système Courant</vt:lpstr>
      <vt:lpstr>Times New Roman</vt:lpstr>
      <vt:lpstr>Trebuchet MS</vt:lpstr>
      <vt:lpstr>Wingdings</vt:lpstr>
      <vt:lpstr>Wingdings 3</vt:lpstr>
      <vt:lpstr>Zapf Dingbats</vt:lpstr>
      <vt:lpstr>Facette</vt:lpstr>
      <vt:lpstr>Feuille de calcul</vt:lpstr>
      <vt:lpstr>Innovative material developments for target backings in superheavy element experiments     Kieran Kessaci PostDoctoral Fellow University of Strasbourg Institute for Advanced Studies  IPHC - Strasbourg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material developments for target backings     Kieran Kessaci PostDoctoral Student IPHC - Strasbourg</dc:title>
  <dc:creator>Microsoft Office User</dc:creator>
  <cp:lastModifiedBy>Microsoft Office User</cp:lastModifiedBy>
  <cp:revision>70</cp:revision>
  <dcterms:created xsi:type="dcterms:W3CDTF">2022-12-08T14:43:37Z</dcterms:created>
  <dcterms:modified xsi:type="dcterms:W3CDTF">2023-11-07T06:18:40Z</dcterms:modified>
</cp:coreProperties>
</file>